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73" r:id="rId3"/>
    <p:sldId id="257" r:id="rId4"/>
    <p:sldId id="258" r:id="rId5"/>
    <p:sldId id="259" r:id="rId6"/>
    <p:sldId id="260" r:id="rId7"/>
    <p:sldId id="261" r:id="rId8"/>
    <p:sldId id="262" r:id="rId9"/>
    <p:sldId id="269" r:id="rId10"/>
    <p:sldId id="270" r:id="rId11"/>
    <p:sldId id="284" r:id="rId12"/>
    <p:sldId id="285" r:id="rId13"/>
    <p:sldId id="286" r:id="rId14"/>
    <p:sldId id="287" r:id="rId15"/>
    <p:sldId id="288" r:id="rId16"/>
    <p:sldId id="289" r:id="rId17"/>
    <p:sldId id="263" r:id="rId18"/>
    <p:sldId id="265" r:id="rId19"/>
    <p:sldId id="290" r:id="rId20"/>
    <p:sldId id="268"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2" d="100"/>
          <a:sy n="112" d="100"/>
        </p:scale>
        <p:origin x="960" y="108"/>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76D7AE01-A062-448C-8AAA-0B2A4CDEE049}" type="datetimeFigureOut">
              <a:rPr lang="en-US" smtClean="0"/>
              <a:t>9/13/2018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7E58F277-CF60-421A-BAFB-027116EF7A9E}" type="slidenum">
              <a:rPr lang="en-US" smtClean="0"/>
              <a:t>‹#›</a:t>
            </a:fld>
            <a:endParaRPr lang="en-US"/>
          </a:p>
        </p:txBody>
      </p:sp>
    </p:spTree>
    <p:extLst>
      <p:ext uri="{BB962C8B-B14F-4D97-AF65-F5344CB8AC3E}">
        <p14:creationId xmlns:p14="http://schemas.microsoft.com/office/powerpoint/2010/main" val="681120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D70764A-B111-44B3-AE37-A9C6790043FE}" type="datetimeFigureOut">
              <a:rPr lang="en-US" smtClean="0"/>
              <a:t>9/13/2018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a:t>
            </a:fld>
            <a:endParaRPr lang="en-US"/>
          </a:p>
        </p:txBody>
      </p:sp>
    </p:spTree>
    <p:extLst>
      <p:ext uri="{BB962C8B-B14F-4D97-AF65-F5344CB8AC3E}">
        <p14:creationId xmlns:p14="http://schemas.microsoft.com/office/powerpoint/2010/main" val="137904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10</a:t>
            </a:fld>
            <a:endParaRPr lang="en-US"/>
          </a:p>
        </p:txBody>
      </p:sp>
    </p:spTree>
    <p:extLst>
      <p:ext uri="{BB962C8B-B14F-4D97-AF65-F5344CB8AC3E}">
        <p14:creationId xmlns:p14="http://schemas.microsoft.com/office/powerpoint/2010/main" val="144894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11</a:t>
            </a:fld>
            <a:endParaRPr lang="en-US"/>
          </a:p>
        </p:txBody>
      </p:sp>
    </p:spTree>
    <p:extLst>
      <p:ext uri="{BB962C8B-B14F-4D97-AF65-F5344CB8AC3E}">
        <p14:creationId xmlns:p14="http://schemas.microsoft.com/office/powerpoint/2010/main" val="201950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12</a:t>
            </a:fld>
            <a:endParaRPr lang="en-US"/>
          </a:p>
        </p:txBody>
      </p:sp>
    </p:spTree>
    <p:extLst>
      <p:ext uri="{BB962C8B-B14F-4D97-AF65-F5344CB8AC3E}">
        <p14:creationId xmlns:p14="http://schemas.microsoft.com/office/powerpoint/2010/main" val="220346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13</a:t>
            </a:fld>
            <a:endParaRPr lang="en-US"/>
          </a:p>
        </p:txBody>
      </p:sp>
    </p:spTree>
    <p:extLst>
      <p:ext uri="{BB962C8B-B14F-4D97-AF65-F5344CB8AC3E}">
        <p14:creationId xmlns:p14="http://schemas.microsoft.com/office/powerpoint/2010/main" val="228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14</a:t>
            </a:fld>
            <a:endParaRPr lang="en-US"/>
          </a:p>
        </p:txBody>
      </p:sp>
    </p:spTree>
    <p:extLst>
      <p:ext uri="{BB962C8B-B14F-4D97-AF65-F5344CB8AC3E}">
        <p14:creationId xmlns:p14="http://schemas.microsoft.com/office/powerpoint/2010/main" val="427633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15</a:t>
            </a:fld>
            <a:endParaRPr lang="en-US"/>
          </a:p>
        </p:txBody>
      </p:sp>
    </p:spTree>
    <p:extLst>
      <p:ext uri="{BB962C8B-B14F-4D97-AF65-F5344CB8AC3E}">
        <p14:creationId xmlns:p14="http://schemas.microsoft.com/office/powerpoint/2010/main" val="5633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16</a:t>
            </a:fld>
            <a:endParaRPr lang="en-US"/>
          </a:p>
        </p:txBody>
      </p:sp>
    </p:spTree>
    <p:extLst>
      <p:ext uri="{BB962C8B-B14F-4D97-AF65-F5344CB8AC3E}">
        <p14:creationId xmlns:p14="http://schemas.microsoft.com/office/powerpoint/2010/main" val="87005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17</a:t>
            </a:fld>
            <a:endParaRPr lang="en-US"/>
          </a:p>
        </p:txBody>
      </p:sp>
    </p:spTree>
    <p:extLst>
      <p:ext uri="{BB962C8B-B14F-4D97-AF65-F5344CB8AC3E}">
        <p14:creationId xmlns:p14="http://schemas.microsoft.com/office/powerpoint/2010/main" val="26081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18</a:t>
            </a:fld>
            <a:endParaRPr lang="en-US"/>
          </a:p>
        </p:txBody>
      </p:sp>
    </p:spTree>
    <p:extLst>
      <p:ext uri="{BB962C8B-B14F-4D97-AF65-F5344CB8AC3E}">
        <p14:creationId xmlns:p14="http://schemas.microsoft.com/office/powerpoint/2010/main" val="2904419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19</a:t>
            </a:fld>
            <a:endParaRPr lang="en-US"/>
          </a:p>
        </p:txBody>
      </p:sp>
    </p:spTree>
    <p:extLst>
      <p:ext uri="{BB962C8B-B14F-4D97-AF65-F5344CB8AC3E}">
        <p14:creationId xmlns:p14="http://schemas.microsoft.com/office/powerpoint/2010/main" val="291391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a:t>
            </a:fld>
            <a:endParaRPr lang="en-US"/>
          </a:p>
        </p:txBody>
      </p:sp>
    </p:spTree>
    <p:extLst>
      <p:ext uri="{BB962C8B-B14F-4D97-AF65-F5344CB8AC3E}">
        <p14:creationId xmlns:p14="http://schemas.microsoft.com/office/powerpoint/2010/main" val="164329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3</a:t>
            </a:fld>
            <a:endParaRPr lang="en-US"/>
          </a:p>
        </p:txBody>
      </p:sp>
    </p:spTree>
    <p:extLst>
      <p:ext uri="{BB962C8B-B14F-4D97-AF65-F5344CB8AC3E}">
        <p14:creationId xmlns:p14="http://schemas.microsoft.com/office/powerpoint/2010/main" val="142934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122848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5</a:t>
            </a:fld>
            <a:endParaRPr lang="en-US"/>
          </a:p>
        </p:txBody>
      </p:sp>
    </p:spTree>
    <p:extLst>
      <p:ext uri="{BB962C8B-B14F-4D97-AF65-F5344CB8AC3E}">
        <p14:creationId xmlns:p14="http://schemas.microsoft.com/office/powerpoint/2010/main" val="78845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6</a:t>
            </a:fld>
            <a:endParaRPr lang="en-US"/>
          </a:p>
        </p:txBody>
      </p:sp>
    </p:spTree>
    <p:extLst>
      <p:ext uri="{BB962C8B-B14F-4D97-AF65-F5344CB8AC3E}">
        <p14:creationId xmlns:p14="http://schemas.microsoft.com/office/powerpoint/2010/main" val="105596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7</a:t>
            </a:fld>
            <a:endParaRPr lang="en-US"/>
          </a:p>
        </p:txBody>
      </p:sp>
    </p:spTree>
    <p:extLst>
      <p:ext uri="{BB962C8B-B14F-4D97-AF65-F5344CB8AC3E}">
        <p14:creationId xmlns:p14="http://schemas.microsoft.com/office/powerpoint/2010/main" val="181365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8</a:t>
            </a:fld>
            <a:endParaRPr lang="en-US"/>
          </a:p>
        </p:txBody>
      </p:sp>
    </p:spTree>
    <p:extLst>
      <p:ext uri="{BB962C8B-B14F-4D97-AF65-F5344CB8AC3E}">
        <p14:creationId xmlns:p14="http://schemas.microsoft.com/office/powerpoint/2010/main" val="15226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9</a:t>
            </a:fld>
            <a:endParaRPr lang="en-US"/>
          </a:p>
        </p:txBody>
      </p:sp>
    </p:spTree>
    <p:extLst>
      <p:ext uri="{BB962C8B-B14F-4D97-AF65-F5344CB8AC3E}">
        <p14:creationId xmlns:p14="http://schemas.microsoft.com/office/powerpoint/2010/main" val="24314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130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59899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chemeClr val="bg1"/>
                </a:solidFill>
                <a:latin typeface="+mj-lt"/>
              </a:rPr>
              <a:t>Contact Information</a:t>
            </a:r>
            <a:endParaRPr lang="en-US" sz="3200" b="1" dirty="0">
              <a:solidFill>
                <a:schemeClr val="bg1"/>
              </a:solidFill>
              <a:latin typeface="+mj-lt"/>
            </a:endParaRPr>
          </a:p>
        </p:txBody>
      </p:sp>
    </p:spTree>
    <p:extLst>
      <p:ext uri="{BB962C8B-B14F-4D97-AF65-F5344CB8AC3E}">
        <p14:creationId xmlns:p14="http://schemas.microsoft.com/office/powerpoint/2010/main" val="24557532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Arial" panose="020B0604020202020204" pitchFamily="34" charset="0"/>
                <a:cs typeface="Arial" panose="020B0604020202020204" pitchFamily="34" charset="0"/>
              </a:rPr>
              <a:t>Excellence | Optimism | Judgment | Courage | Teamwork</a:t>
            </a:r>
            <a:endParaRPr lang="en-US" sz="2400" b="1" dirty="0">
              <a:solidFill>
                <a:srgbClr val="1B365D"/>
              </a:solidFill>
              <a:latin typeface="Arial" panose="020B0604020202020204" pitchFamily="34" charset="0"/>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2" r:id="rId7"/>
    <p:sldLayoutId id="2147483663" r:id="rId8"/>
    <p:sldLayoutId id="2147483660"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tas.tennessee.edu/reference/retention-schedu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Attendance Conference</a:t>
            </a:r>
            <a:br>
              <a:rPr lang="en-US" dirty="0" smtClean="0"/>
            </a:br>
            <a:r>
              <a:rPr lang="en-US" dirty="0" smtClean="0"/>
              <a:t/>
            </a:r>
            <a:br>
              <a:rPr lang="en-US" dirty="0" smtClean="0"/>
            </a:br>
            <a:r>
              <a:rPr lang="en-US" sz="2600" dirty="0" smtClean="0"/>
              <a:t>Murfreesboro Embassy Suites</a:t>
            </a:r>
            <a:br>
              <a:rPr lang="en-US" sz="2600" dirty="0" smtClean="0"/>
            </a:br>
            <a:r>
              <a:rPr lang="en-US" sz="2600" dirty="0" smtClean="0"/>
              <a:t>September 13, 2018</a:t>
            </a:r>
            <a:endParaRPr lang="en-US" sz="2600" dirty="0"/>
          </a:p>
        </p:txBody>
      </p:sp>
      <p:sp>
        <p:nvSpPr>
          <p:cNvPr id="3" name="Subtitle 2"/>
          <p:cNvSpPr>
            <a:spLocks noGrp="1"/>
          </p:cNvSpPr>
          <p:nvPr>
            <p:ph type="subTitle" idx="1"/>
          </p:nvPr>
        </p:nvSpPr>
        <p:spPr/>
        <p:txBody>
          <a:bodyPr/>
          <a:lstStyle/>
          <a:p>
            <a:r>
              <a:rPr lang="en-US" dirty="0" smtClean="0"/>
              <a:t>Lee Danley| Deputy General Counsel| Office of General Counsel</a:t>
            </a:r>
            <a:endParaRPr lang="en-US" dirty="0"/>
          </a:p>
        </p:txBody>
      </p:sp>
    </p:spTree>
    <p:extLst>
      <p:ext uri="{BB962C8B-B14F-4D97-AF65-F5344CB8AC3E}">
        <p14:creationId xmlns:p14="http://schemas.microsoft.com/office/powerpoint/2010/main" val="353408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lstStyle/>
          <a:p>
            <a:pPr>
              <a:buClr>
                <a:schemeClr val="accent5">
                  <a:lumMod val="75000"/>
                </a:schemeClr>
              </a:buClr>
            </a:pPr>
            <a:r>
              <a:rPr lang="en-US" b="1" dirty="0"/>
              <a:t>Cumulative Pupil Record</a:t>
            </a:r>
            <a:r>
              <a:rPr lang="en-US" dirty="0"/>
              <a:t>. Record of each pupil in the school system, showing the pupil’s name , address, parents’ names and occupations, complete school record, achievement test results, health record, school activities and counselors' notes, and other information deemed appropriate by the Tennessee Department of Education</a:t>
            </a:r>
            <a:r>
              <a:rPr lang="en-US" dirty="0" smtClean="0"/>
              <a:t>.</a:t>
            </a:r>
          </a:p>
          <a:p>
            <a:pPr lvl="1">
              <a:buClr>
                <a:schemeClr val="accent5">
                  <a:lumMod val="75000"/>
                </a:schemeClr>
              </a:buClr>
            </a:pPr>
            <a:r>
              <a:rPr lang="en-US" dirty="0"/>
              <a:t>Permanent </a:t>
            </a:r>
            <a:r>
              <a:rPr lang="en-US" dirty="0" smtClean="0"/>
              <a:t>record</a:t>
            </a:r>
          </a:p>
          <a:p>
            <a:pPr lvl="1">
              <a:buClr>
                <a:schemeClr val="accent5">
                  <a:lumMod val="75000"/>
                </a:schemeClr>
              </a:buClr>
            </a:pPr>
            <a:r>
              <a:rPr lang="en-US" dirty="0"/>
              <a:t>Historical document. Proof of education. Keep permanently to comply with procedures established by the Tenn. Dept. of Education Office of Accountability</a:t>
            </a:r>
          </a:p>
        </p:txBody>
      </p:sp>
      <p:sp>
        <p:nvSpPr>
          <p:cNvPr id="3" name="Title 2"/>
          <p:cNvSpPr>
            <a:spLocks noGrp="1"/>
          </p:cNvSpPr>
          <p:nvPr>
            <p:ph type="title"/>
          </p:nvPr>
        </p:nvSpPr>
        <p:spPr/>
        <p:txBody>
          <a:bodyPr/>
          <a:lstStyle/>
          <a:p>
            <a:r>
              <a:rPr lang="en-US" dirty="0" smtClean="0"/>
              <a:t>Examples (cont’d)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264736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lstStyle/>
          <a:p>
            <a:pPr>
              <a:buClr>
                <a:schemeClr val="accent5">
                  <a:lumMod val="75000"/>
                </a:schemeClr>
              </a:buClr>
            </a:pPr>
            <a:r>
              <a:rPr lang="en-US" b="1" dirty="0" smtClean="0"/>
              <a:t>High </a:t>
            </a:r>
            <a:r>
              <a:rPr lang="en-US" b="1" dirty="0"/>
              <a:t>School Diploma Certification and Roster of </a:t>
            </a:r>
            <a:r>
              <a:rPr lang="en-US" b="1" dirty="0" smtClean="0"/>
              <a:t>Graduates</a:t>
            </a:r>
            <a:r>
              <a:rPr lang="en-US" dirty="0" smtClean="0"/>
              <a:t>. List </a:t>
            </a:r>
            <a:r>
              <a:rPr lang="en-US" dirty="0"/>
              <a:t>of graduating seniors and preparation of </a:t>
            </a:r>
            <a:r>
              <a:rPr lang="en-US" dirty="0" smtClean="0"/>
              <a:t>diplomas</a:t>
            </a:r>
          </a:p>
          <a:p>
            <a:pPr lvl="1">
              <a:buClr>
                <a:schemeClr val="accent5">
                  <a:lumMod val="75000"/>
                </a:schemeClr>
              </a:buClr>
            </a:pPr>
            <a:r>
              <a:rPr lang="en-US" dirty="0"/>
              <a:t>Permanent </a:t>
            </a:r>
            <a:r>
              <a:rPr lang="en-US" dirty="0" smtClean="0"/>
              <a:t>record</a:t>
            </a:r>
            <a:endParaRPr lang="en-US" dirty="0"/>
          </a:p>
          <a:p>
            <a:pPr lvl="1">
              <a:buClr>
                <a:schemeClr val="accent5">
                  <a:lumMod val="75000"/>
                </a:schemeClr>
              </a:buClr>
            </a:pPr>
            <a:r>
              <a:rPr lang="en-US" dirty="0"/>
              <a:t>Important historical value and useful proof of </a:t>
            </a:r>
            <a:r>
              <a:rPr lang="en-US" dirty="0" smtClean="0"/>
              <a:t>graduation</a:t>
            </a:r>
          </a:p>
          <a:p>
            <a:pPr>
              <a:buClr>
                <a:schemeClr val="accent5">
                  <a:lumMod val="75000"/>
                </a:schemeClr>
              </a:buClr>
            </a:pPr>
            <a:r>
              <a:rPr lang="en-US" b="1" dirty="0" smtClean="0"/>
              <a:t>Home </a:t>
            </a:r>
            <a:r>
              <a:rPr lang="en-US" b="1" dirty="0"/>
              <a:t>School Registration Form</a:t>
            </a:r>
            <a:r>
              <a:rPr lang="en-US" dirty="0"/>
              <a:t>. Application for conducting a home school as described in T.C.A. § 49-6-3050(b). Approved home schools must also provide test results for students at grades 2, 5, 7, and 9. Request for waivers should be included in records as appropriate </a:t>
            </a:r>
            <a:endParaRPr lang="en-US" dirty="0" smtClean="0"/>
          </a:p>
          <a:p>
            <a:pPr lvl="1">
              <a:buClr>
                <a:schemeClr val="accent5">
                  <a:lumMod val="75000"/>
                </a:schemeClr>
              </a:buClr>
            </a:pPr>
            <a:r>
              <a:rPr lang="en-US" dirty="0" smtClean="0"/>
              <a:t>Retain </a:t>
            </a:r>
            <a:r>
              <a:rPr lang="en-US" dirty="0"/>
              <a:t>5 years after student graduates or </a:t>
            </a:r>
            <a:r>
              <a:rPr lang="en-US" dirty="0" smtClean="0"/>
              <a:t>drops</a:t>
            </a:r>
          </a:p>
          <a:p>
            <a:pPr lvl="1">
              <a:buClr>
                <a:schemeClr val="accent5">
                  <a:lumMod val="75000"/>
                </a:schemeClr>
              </a:buClr>
            </a:pPr>
            <a:r>
              <a:rPr lang="en-US" dirty="0"/>
              <a:t>Keep for audit purposes</a:t>
            </a:r>
          </a:p>
          <a:p>
            <a:pPr lvl="1">
              <a:buClr>
                <a:schemeClr val="accent5">
                  <a:lumMod val="75000"/>
                </a:schemeClr>
              </a:buClr>
            </a:pPr>
            <a:endParaRPr lang="en-US" dirty="0" smtClean="0"/>
          </a:p>
          <a:p>
            <a:pPr lvl="1">
              <a:buClr>
                <a:schemeClr val="accent5">
                  <a:lumMod val="75000"/>
                </a:schemeClr>
              </a:buClr>
            </a:pPr>
            <a:endParaRPr lang="en-US" dirty="0" smtClean="0"/>
          </a:p>
          <a:p>
            <a:pPr marL="457200" lvl="1" indent="0">
              <a:buClr>
                <a:schemeClr val="accent5">
                  <a:lumMod val="75000"/>
                </a:schemeClr>
              </a:buClr>
              <a:buNone/>
            </a:pPr>
            <a:endParaRPr lang="en-US" dirty="0" smtClean="0"/>
          </a:p>
          <a:p>
            <a:pPr lvl="1">
              <a:buClr>
                <a:schemeClr val="accent5">
                  <a:lumMod val="75000"/>
                </a:schemeClr>
              </a:buClr>
            </a:pPr>
            <a:endParaRPr lang="en-US" dirty="0" smtClean="0"/>
          </a:p>
        </p:txBody>
      </p:sp>
      <p:sp>
        <p:nvSpPr>
          <p:cNvPr id="3" name="Title 2"/>
          <p:cNvSpPr>
            <a:spLocks noGrp="1"/>
          </p:cNvSpPr>
          <p:nvPr>
            <p:ph type="title"/>
          </p:nvPr>
        </p:nvSpPr>
        <p:spPr/>
        <p:txBody>
          <a:bodyPr/>
          <a:lstStyle/>
          <a:p>
            <a:r>
              <a:rPr lang="en-US" dirty="0" smtClean="0"/>
              <a:t>Examples (cont’d)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spTree>
    <p:extLst>
      <p:ext uri="{BB962C8B-B14F-4D97-AF65-F5344CB8AC3E}">
        <p14:creationId xmlns:p14="http://schemas.microsoft.com/office/powerpoint/2010/main" val="50593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fontScale="92500"/>
          </a:bodyPr>
          <a:lstStyle/>
          <a:p>
            <a:pPr>
              <a:buClr>
                <a:schemeClr val="accent5">
                  <a:lumMod val="75000"/>
                </a:schemeClr>
              </a:buClr>
            </a:pPr>
            <a:r>
              <a:rPr lang="en-US" b="1" dirty="0">
                <a:solidFill>
                  <a:srgbClr val="343534"/>
                </a:solidFill>
                <a:latin typeface="Gotham SSm 4r"/>
              </a:rPr>
              <a:t>Immunization Records.</a:t>
            </a:r>
            <a:r>
              <a:rPr lang="en-US" dirty="0">
                <a:solidFill>
                  <a:srgbClr val="343534"/>
                </a:solidFill>
                <a:latin typeface="Gotham SSm 4r"/>
              </a:rPr>
              <a:t> Described in T.C.A. § 49-6-5002. Original record of immunizations must remain with each pupil’s active cumulative folder. Original accompanies pupil’s cumulative folder when transferring to another school. A copy of the immunization record should be kept with the pupil’s inactive cumulative </a:t>
            </a:r>
            <a:r>
              <a:rPr lang="en-US" dirty="0" smtClean="0">
                <a:solidFill>
                  <a:srgbClr val="343534"/>
                </a:solidFill>
                <a:latin typeface="Gotham SSm 4r"/>
              </a:rPr>
              <a:t>record</a:t>
            </a:r>
          </a:p>
          <a:p>
            <a:pPr lvl="1">
              <a:buClr>
                <a:schemeClr val="accent5">
                  <a:lumMod val="75000"/>
                </a:schemeClr>
              </a:buClr>
            </a:pPr>
            <a:r>
              <a:rPr lang="en-US" dirty="0">
                <a:solidFill>
                  <a:srgbClr val="343534"/>
                </a:solidFill>
                <a:latin typeface="Gotham SSm 4r"/>
              </a:rPr>
              <a:t>Retain 100 years after student graduates or </a:t>
            </a:r>
            <a:r>
              <a:rPr lang="en-US" dirty="0" smtClean="0">
                <a:solidFill>
                  <a:srgbClr val="343534"/>
                </a:solidFill>
                <a:latin typeface="Gotham SSm 4r"/>
              </a:rPr>
              <a:t>drops</a:t>
            </a:r>
          </a:p>
          <a:p>
            <a:pPr lvl="1">
              <a:buClr>
                <a:schemeClr val="accent5">
                  <a:lumMod val="75000"/>
                </a:schemeClr>
              </a:buClr>
            </a:pPr>
            <a:r>
              <a:rPr lang="en-US" dirty="0">
                <a:solidFill>
                  <a:srgbClr val="343534"/>
                </a:solidFill>
                <a:latin typeface="Gotham SSm 4r"/>
              </a:rPr>
              <a:t>Important health record for establishing proof of immunization</a:t>
            </a:r>
            <a:endParaRPr lang="en-US" b="1" dirty="0" smtClean="0"/>
          </a:p>
          <a:p>
            <a:pPr>
              <a:buClr>
                <a:schemeClr val="accent5">
                  <a:lumMod val="75000"/>
                </a:schemeClr>
              </a:buClr>
            </a:pPr>
            <a:r>
              <a:rPr lang="en-US" b="1" dirty="0" smtClean="0"/>
              <a:t>Attendance </a:t>
            </a:r>
            <a:r>
              <a:rPr lang="en-US" b="1" dirty="0"/>
              <a:t>records </a:t>
            </a:r>
            <a:r>
              <a:rPr lang="en-US" dirty="0"/>
              <a:t>(teachers’ attendance records, sign-in/out rosters, absentee lists) –records of original entry that document student attendance on a daily basis</a:t>
            </a:r>
            <a:r>
              <a:rPr lang="en-US" dirty="0" smtClean="0"/>
              <a:t>.</a:t>
            </a:r>
          </a:p>
          <a:p>
            <a:pPr lvl="1">
              <a:buClr>
                <a:schemeClr val="accent5">
                  <a:lumMod val="75000"/>
                </a:schemeClr>
              </a:buClr>
            </a:pPr>
            <a:r>
              <a:rPr lang="en-US" dirty="0" smtClean="0"/>
              <a:t>*Retain </a:t>
            </a:r>
            <a:r>
              <a:rPr lang="en-US" dirty="0"/>
              <a:t>5 </a:t>
            </a:r>
            <a:r>
              <a:rPr lang="en-US" dirty="0" smtClean="0"/>
              <a:t>years</a:t>
            </a:r>
          </a:p>
          <a:p>
            <a:pPr lvl="1">
              <a:buClr>
                <a:schemeClr val="accent5">
                  <a:lumMod val="75000"/>
                </a:schemeClr>
              </a:buClr>
            </a:pPr>
            <a:r>
              <a:rPr lang="en-US" dirty="0"/>
              <a:t>Procedures established by Tennessee Department of Education Administration, Office of Accountability</a:t>
            </a:r>
            <a:endParaRPr lang="en-US" dirty="0" smtClean="0"/>
          </a:p>
          <a:p>
            <a:pPr lvl="1">
              <a:buClr>
                <a:schemeClr val="accent5">
                  <a:lumMod val="75000"/>
                </a:schemeClr>
              </a:buClr>
            </a:pPr>
            <a:endParaRPr lang="en-US" dirty="0" smtClean="0"/>
          </a:p>
          <a:p>
            <a:pPr marL="457200" lvl="1" indent="0">
              <a:buClr>
                <a:schemeClr val="accent5">
                  <a:lumMod val="75000"/>
                </a:schemeClr>
              </a:buClr>
              <a:buNone/>
            </a:pPr>
            <a:endParaRPr lang="en-US" dirty="0" smtClean="0"/>
          </a:p>
          <a:p>
            <a:pPr lvl="1">
              <a:buClr>
                <a:schemeClr val="accent5">
                  <a:lumMod val="75000"/>
                </a:schemeClr>
              </a:buClr>
            </a:pPr>
            <a:endParaRPr lang="en-US" dirty="0" smtClean="0"/>
          </a:p>
        </p:txBody>
      </p:sp>
      <p:sp>
        <p:nvSpPr>
          <p:cNvPr id="3" name="Title 2"/>
          <p:cNvSpPr>
            <a:spLocks noGrp="1"/>
          </p:cNvSpPr>
          <p:nvPr>
            <p:ph type="title"/>
          </p:nvPr>
        </p:nvSpPr>
        <p:spPr/>
        <p:txBody>
          <a:bodyPr/>
          <a:lstStyle/>
          <a:p>
            <a:r>
              <a:rPr lang="en-US" dirty="0" smtClean="0"/>
              <a:t>Examples (cont’d)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spTree>
    <p:extLst>
      <p:ext uri="{BB962C8B-B14F-4D97-AF65-F5344CB8AC3E}">
        <p14:creationId xmlns:p14="http://schemas.microsoft.com/office/powerpoint/2010/main" val="375994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a:buClr>
                <a:schemeClr val="accent5">
                  <a:lumMod val="75000"/>
                </a:schemeClr>
              </a:buClr>
            </a:pPr>
            <a:r>
              <a:rPr lang="en-US" b="1" dirty="0">
                <a:solidFill>
                  <a:srgbClr val="343534"/>
                </a:solidFill>
                <a:latin typeface="Gotham SSm 4r"/>
              </a:rPr>
              <a:t>File dump from the Membership/Attendance Information System—An electronic file dump from the membership/attendance information system data file, including demographic and event data for each student</a:t>
            </a:r>
            <a:r>
              <a:rPr lang="en-US" b="1" dirty="0" smtClean="0">
                <a:solidFill>
                  <a:srgbClr val="343534"/>
                </a:solidFill>
                <a:latin typeface="Gotham SSm 4r"/>
              </a:rPr>
              <a:t>. </a:t>
            </a:r>
            <a:r>
              <a:rPr lang="en-US" b="1" dirty="0" smtClean="0"/>
              <a:t>Attendance </a:t>
            </a:r>
            <a:r>
              <a:rPr lang="en-US" b="1" dirty="0"/>
              <a:t>records </a:t>
            </a:r>
            <a:r>
              <a:rPr lang="en-US" dirty="0"/>
              <a:t>(teachers’ attendance records, sign-in/out rosters, absentee lists) –records of original entry that document student attendance on a daily basis</a:t>
            </a:r>
            <a:r>
              <a:rPr lang="en-US" dirty="0" smtClean="0"/>
              <a:t>.</a:t>
            </a:r>
          </a:p>
          <a:p>
            <a:pPr lvl="1">
              <a:buClr>
                <a:schemeClr val="accent5">
                  <a:lumMod val="75000"/>
                </a:schemeClr>
              </a:buClr>
            </a:pPr>
            <a:r>
              <a:rPr lang="en-US" dirty="0"/>
              <a:t>*Permanent record</a:t>
            </a:r>
          </a:p>
          <a:p>
            <a:pPr lvl="1">
              <a:buClr>
                <a:schemeClr val="accent5">
                  <a:lumMod val="75000"/>
                </a:schemeClr>
              </a:buClr>
            </a:pPr>
            <a:r>
              <a:rPr lang="en-US" dirty="0" smtClean="0"/>
              <a:t>Procedures </a:t>
            </a:r>
            <a:r>
              <a:rPr lang="en-US" dirty="0"/>
              <a:t>established by Tennessee Department of Education Administration, Office of Accountability</a:t>
            </a:r>
            <a:endParaRPr lang="en-US" dirty="0" smtClean="0"/>
          </a:p>
          <a:p>
            <a:pPr lvl="1">
              <a:buClr>
                <a:schemeClr val="accent5">
                  <a:lumMod val="75000"/>
                </a:schemeClr>
              </a:buClr>
            </a:pPr>
            <a:endParaRPr lang="en-US" dirty="0" smtClean="0"/>
          </a:p>
          <a:p>
            <a:pPr marL="457200" lvl="1" indent="0">
              <a:buClr>
                <a:schemeClr val="accent5">
                  <a:lumMod val="75000"/>
                </a:schemeClr>
              </a:buClr>
              <a:buNone/>
            </a:pPr>
            <a:endParaRPr lang="en-US" dirty="0" smtClean="0"/>
          </a:p>
          <a:p>
            <a:pPr lvl="1">
              <a:buClr>
                <a:schemeClr val="accent5">
                  <a:lumMod val="75000"/>
                </a:schemeClr>
              </a:buClr>
            </a:pPr>
            <a:endParaRPr lang="en-US" dirty="0" smtClean="0"/>
          </a:p>
        </p:txBody>
      </p:sp>
      <p:sp>
        <p:nvSpPr>
          <p:cNvPr id="3" name="Title 2"/>
          <p:cNvSpPr>
            <a:spLocks noGrp="1"/>
          </p:cNvSpPr>
          <p:nvPr>
            <p:ph type="title"/>
          </p:nvPr>
        </p:nvSpPr>
        <p:spPr/>
        <p:txBody>
          <a:bodyPr/>
          <a:lstStyle/>
          <a:p>
            <a:r>
              <a:rPr lang="en-US" dirty="0" smtClean="0"/>
              <a:t>Examples (cont’d)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spTree>
    <p:extLst>
      <p:ext uri="{BB962C8B-B14F-4D97-AF65-F5344CB8AC3E}">
        <p14:creationId xmlns:p14="http://schemas.microsoft.com/office/powerpoint/2010/main" val="100824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fontScale="92500"/>
          </a:bodyPr>
          <a:lstStyle/>
          <a:p>
            <a:pPr>
              <a:buClr>
                <a:schemeClr val="accent5">
                  <a:lumMod val="75000"/>
                </a:schemeClr>
              </a:buClr>
            </a:pPr>
            <a:r>
              <a:rPr lang="en-US" b="1" dirty="0">
                <a:solidFill>
                  <a:srgbClr val="343534"/>
                </a:solidFill>
                <a:latin typeface="Gotham SSm 4r"/>
              </a:rPr>
              <a:t>Requisitions for Equivalency High School Diplomas</a:t>
            </a:r>
            <a:r>
              <a:rPr lang="en-US" dirty="0">
                <a:solidFill>
                  <a:srgbClr val="343534"/>
                </a:solidFill>
                <a:latin typeface="Gotham SSm 4r"/>
              </a:rPr>
              <a:t>. Record of students passing GED examination and earning equivalent </a:t>
            </a:r>
            <a:r>
              <a:rPr lang="en-US" dirty="0" smtClean="0">
                <a:solidFill>
                  <a:srgbClr val="343534"/>
                </a:solidFill>
                <a:latin typeface="Gotham SSm 4r"/>
              </a:rPr>
              <a:t>diplomas</a:t>
            </a:r>
          </a:p>
          <a:p>
            <a:pPr lvl="1">
              <a:buClr>
                <a:schemeClr val="accent5">
                  <a:lumMod val="75000"/>
                </a:schemeClr>
              </a:buClr>
            </a:pPr>
            <a:r>
              <a:rPr lang="en-US" dirty="0">
                <a:solidFill>
                  <a:srgbClr val="343534"/>
                </a:solidFill>
                <a:latin typeface="Gotham SSm 4r"/>
              </a:rPr>
              <a:t>Permanent </a:t>
            </a:r>
            <a:r>
              <a:rPr lang="en-US" dirty="0" smtClean="0">
                <a:solidFill>
                  <a:srgbClr val="343534"/>
                </a:solidFill>
                <a:latin typeface="Gotham SSm 4r"/>
              </a:rPr>
              <a:t>record</a:t>
            </a:r>
          </a:p>
          <a:p>
            <a:pPr lvl="1">
              <a:buClr>
                <a:schemeClr val="accent5">
                  <a:lumMod val="75000"/>
                </a:schemeClr>
              </a:buClr>
            </a:pPr>
            <a:r>
              <a:rPr lang="en-US" dirty="0">
                <a:solidFill>
                  <a:srgbClr val="343534"/>
                </a:solidFill>
                <a:latin typeface="Gotham SSm 4r"/>
              </a:rPr>
              <a:t>Historical document. Proof of education</a:t>
            </a:r>
            <a:endParaRPr lang="en-US" dirty="0" smtClean="0">
              <a:solidFill>
                <a:srgbClr val="343534"/>
              </a:solidFill>
              <a:latin typeface="Gotham SSm 4r"/>
            </a:endParaRPr>
          </a:p>
          <a:p>
            <a:pPr>
              <a:buClr>
                <a:schemeClr val="accent5">
                  <a:lumMod val="75000"/>
                </a:schemeClr>
              </a:buClr>
            </a:pPr>
            <a:r>
              <a:rPr lang="en-US" b="1" dirty="0"/>
              <a:t>Preliminary Report-Grades PK-12 School Report</a:t>
            </a:r>
            <a:r>
              <a:rPr lang="en-US" dirty="0"/>
              <a:t>. Report made to Tennessee Department of Education showing school’s name, the number of full-time and part-time teachers, the number of boys and girls in each grade for each school, and such other information as the state requires for school approval decisions</a:t>
            </a:r>
            <a:r>
              <a:rPr lang="en-US" dirty="0" smtClean="0"/>
              <a:t>.</a:t>
            </a:r>
          </a:p>
          <a:p>
            <a:pPr lvl="1">
              <a:buClr>
                <a:schemeClr val="accent5">
                  <a:lumMod val="75000"/>
                </a:schemeClr>
              </a:buClr>
            </a:pPr>
            <a:r>
              <a:rPr lang="en-US" dirty="0"/>
              <a:t>Retain 3 </a:t>
            </a:r>
            <a:r>
              <a:rPr lang="en-US" dirty="0" smtClean="0"/>
              <a:t>years</a:t>
            </a:r>
            <a:r>
              <a:rPr lang="en-US" dirty="0"/>
              <a:t>	</a:t>
            </a:r>
          </a:p>
          <a:p>
            <a:pPr lvl="1">
              <a:buClr>
                <a:schemeClr val="accent5">
                  <a:lumMod val="75000"/>
                </a:schemeClr>
              </a:buClr>
            </a:pPr>
            <a:r>
              <a:rPr lang="en-US" dirty="0"/>
              <a:t>Audit standard authorized by Tennessee Department of Education Administration Rule 0520-1-2-.13</a:t>
            </a:r>
            <a:endParaRPr lang="en-US" dirty="0" smtClean="0"/>
          </a:p>
          <a:p>
            <a:pPr marL="457200" lvl="1" indent="0">
              <a:buClr>
                <a:schemeClr val="accent5">
                  <a:lumMod val="75000"/>
                </a:schemeClr>
              </a:buClr>
              <a:buNone/>
            </a:pPr>
            <a:endParaRPr lang="en-US" dirty="0" smtClean="0"/>
          </a:p>
          <a:p>
            <a:pPr lvl="1">
              <a:buClr>
                <a:schemeClr val="accent5">
                  <a:lumMod val="75000"/>
                </a:schemeClr>
              </a:buClr>
            </a:pPr>
            <a:endParaRPr lang="en-US" dirty="0" smtClean="0"/>
          </a:p>
        </p:txBody>
      </p:sp>
      <p:sp>
        <p:nvSpPr>
          <p:cNvPr id="3" name="Title 2"/>
          <p:cNvSpPr>
            <a:spLocks noGrp="1"/>
          </p:cNvSpPr>
          <p:nvPr>
            <p:ph type="title"/>
          </p:nvPr>
        </p:nvSpPr>
        <p:spPr/>
        <p:txBody>
          <a:bodyPr/>
          <a:lstStyle/>
          <a:p>
            <a:r>
              <a:rPr lang="en-US" dirty="0" smtClean="0"/>
              <a:t>Examples (cont’d)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171986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a:buClr>
                <a:schemeClr val="accent5">
                  <a:lumMod val="75000"/>
                </a:schemeClr>
              </a:buClr>
            </a:pPr>
            <a:r>
              <a:rPr lang="en-US" b="1" dirty="0">
                <a:solidFill>
                  <a:srgbClr val="343534"/>
                </a:solidFill>
                <a:latin typeface="Gotham SSm 4r"/>
              </a:rPr>
              <a:t>School Registers. </a:t>
            </a:r>
            <a:r>
              <a:rPr lang="en-US" dirty="0">
                <a:solidFill>
                  <a:srgbClr val="343534"/>
                </a:solidFill>
                <a:latin typeface="Gotham SSm 4r"/>
              </a:rPr>
              <a:t>Obsolete record. A daily record showing name, grade, age, and address of each pupil, name of parent(s) or guardian(s), school attended, and record of attendance. School records may be computerized or on </a:t>
            </a:r>
            <a:r>
              <a:rPr lang="en-US" dirty="0" smtClean="0">
                <a:solidFill>
                  <a:srgbClr val="343534"/>
                </a:solidFill>
                <a:latin typeface="Gotham SSm 4r"/>
              </a:rPr>
              <a:t>paper</a:t>
            </a:r>
          </a:p>
          <a:p>
            <a:pPr lvl="1">
              <a:buClr>
                <a:schemeClr val="accent5">
                  <a:lumMod val="75000"/>
                </a:schemeClr>
              </a:buClr>
            </a:pPr>
            <a:r>
              <a:rPr lang="en-US" dirty="0">
                <a:solidFill>
                  <a:srgbClr val="343534"/>
                </a:solidFill>
                <a:latin typeface="Gotham SSm 4r"/>
              </a:rPr>
              <a:t>Permanent record. This record is no longer created, but old copies should be kept </a:t>
            </a:r>
            <a:r>
              <a:rPr lang="en-US" dirty="0" smtClean="0">
                <a:solidFill>
                  <a:srgbClr val="343534"/>
                </a:solidFill>
                <a:latin typeface="Gotham SSm 4r"/>
              </a:rPr>
              <a:t>permanently</a:t>
            </a:r>
          </a:p>
          <a:p>
            <a:pPr lvl="1">
              <a:buClr>
                <a:schemeClr val="accent5">
                  <a:lumMod val="75000"/>
                </a:schemeClr>
              </a:buClr>
            </a:pPr>
            <a:r>
              <a:rPr lang="en-US" dirty="0">
                <a:solidFill>
                  <a:srgbClr val="343534"/>
                </a:solidFill>
                <a:latin typeface="Gotham SSm 4r"/>
              </a:rPr>
              <a:t>Keep for historical purposes</a:t>
            </a:r>
          </a:p>
          <a:p>
            <a:pPr lvl="1">
              <a:buClr>
                <a:schemeClr val="accent5">
                  <a:lumMod val="75000"/>
                </a:schemeClr>
              </a:buClr>
            </a:pPr>
            <a:endParaRPr lang="en-US" dirty="0" smtClean="0"/>
          </a:p>
        </p:txBody>
      </p:sp>
      <p:sp>
        <p:nvSpPr>
          <p:cNvPr id="3" name="Title 2"/>
          <p:cNvSpPr>
            <a:spLocks noGrp="1"/>
          </p:cNvSpPr>
          <p:nvPr>
            <p:ph type="title"/>
          </p:nvPr>
        </p:nvSpPr>
        <p:spPr/>
        <p:txBody>
          <a:bodyPr/>
          <a:lstStyle/>
          <a:p>
            <a:r>
              <a:rPr lang="en-US" dirty="0" smtClean="0"/>
              <a:t>Examples (cont’d)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Tree>
    <p:extLst>
      <p:ext uri="{BB962C8B-B14F-4D97-AF65-F5344CB8AC3E}">
        <p14:creationId xmlns:p14="http://schemas.microsoft.com/office/powerpoint/2010/main" val="83061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a:buClr>
                <a:schemeClr val="accent5">
                  <a:lumMod val="75000"/>
                </a:schemeClr>
              </a:buClr>
            </a:pPr>
            <a:r>
              <a:rPr lang="en-US" b="1" dirty="0" smtClean="0"/>
              <a:t>Statistical Report, Annual</a:t>
            </a:r>
            <a:r>
              <a:rPr lang="en-US" dirty="0" smtClean="0"/>
              <a:t>. </a:t>
            </a:r>
            <a:r>
              <a:rPr lang="en-US" dirty="0"/>
              <a:t>Report submitted to the Tennessee Department of </a:t>
            </a:r>
            <a:r>
              <a:rPr lang="en-US" dirty="0" smtClean="0"/>
              <a:t>Education </a:t>
            </a:r>
            <a:r>
              <a:rPr lang="en-US" dirty="0"/>
              <a:t>by the superintendent showing for each school system the grades in the schools, total enrollment, number of students previously enrolled elsewhere, net enrollment (boys and girls), total number of days present, number of days in the school session, average daily attendance, and other statistical </a:t>
            </a:r>
            <a:r>
              <a:rPr lang="en-US" dirty="0" smtClean="0"/>
              <a:t>information</a:t>
            </a:r>
          </a:p>
          <a:p>
            <a:pPr lvl="1">
              <a:buClr>
                <a:schemeClr val="accent5">
                  <a:lumMod val="75000"/>
                </a:schemeClr>
              </a:buClr>
            </a:pPr>
            <a:r>
              <a:rPr lang="en-US" dirty="0"/>
              <a:t>Retain 3 </a:t>
            </a:r>
            <a:r>
              <a:rPr lang="en-US" dirty="0" smtClean="0"/>
              <a:t>years</a:t>
            </a:r>
          </a:p>
          <a:p>
            <a:pPr lvl="1">
              <a:buClr>
                <a:schemeClr val="accent5">
                  <a:lumMod val="75000"/>
                </a:schemeClr>
              </a:buClr>
            </a:pPr>
            <a:r>
              <a:rPr lang="en-US" dirty="0"/>
              <a:t>Keep as supporting documentation for the annual report by the commissioner of education, which is required by T.C.A. § 49-1-211</a:t>
            </a:r>
            <a:endParaRPr lang="en-US" dirty="0" smtClean="0"/>
          </a:p>
          <a:p>
            <a:pPr lvl="1">
              <a:buClr>
                <a:schemeClr val="accent5">
                  <a:lumMod val="75000"/>
                </a:schemeClr>
              </a:buClr>
            </a:pPr>
            <a:endParaRPr lang="en-US" dirty="0" smtClean="0"/>
          </a:p>
        </p:txBody>
      </p:sp>
      <p:sp>
        <p:nvSpPr>
          <p:cNvPr id="3" name="Title 2"/>
          <p:cNvSpPr>
            <a:spLocks noGrp="1"/>
          </p:cNvSpPr>
          <p:nvPr>
            <p:ph type="title"/>
          </p:nvPr>
        </p:nvSpPr>
        <p:spPr/>
        <p:txBody>
          <a:bodyPr/>
          <a:lstStyle/>
          <a:p>
            <a:r>
              <a:rPr lang="en-US" dirty="0" smtClean="0"/>
              <a:t>Examples (cont’d)</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199299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lstStyle/>
          <a:p>
            <a:r>
              <a:rPr lang="en-US" b="1" dirty="0">
                <a:solidFill>
                  <a:srgbClr val="222222"/>
                </a:solidFill>
                <a:latin typeface="Lato"/>
              </a:rPr>
              <a:t>Riverview Gardens principals say district is falsifying attendance records</a:t>
            </a:r>
          </a:p>
          <a:p>
            <a:pPr lvl="1">
              <a:spcBef>
                <a:spcPts val="1200"/>
              </a:spcBef>
              <a:buClr>
                <a:schemeClr val="accent5">
                  <a:lumMod val="75000"/>
                </a:schemeClr>
              </a:buClr>
            </a:pPr>
            <a:r>
              <a:rPr lang="en-US" dirty="0" smtClean="0"/>
              <a:t>Two</a:t>
            </a:r>
            <a:r>
              <a:rPr lang="en-US" dirty="0" smtClean="0"/>
              <a:t> </a:t>
            </a:r>
            <a:r>
              <a:rPr lang="en-US" dirty="0" smtClean="0"/>
              <a:t>St</a:t>
            </a:r>
            <a:r>
              <a:rPr lang="en-US" dirty="0"/>
              <a:t>. Louis County </a:t>
            </a:r>
            <a:r>
              <a:rPr lang="en-US" dirty="0" smtClean="0"/>
              <a:t>district principals sue </a:t>
            </a:r>
            <a:r>
              <a:rPr lang="en-US" dirty="0"/>
              <a:t>alleging that they faced disciplinary action and retaliation for objecting to changing attendance records</a:t>
            </a:r>
            <a:endParaRPr lang="en-US" dirty="0" smtClean="0"/>
          </a:p>
          <a:p>
            <a:r>
              <a:rPr lang="en-US" b="1" dirty="0">
                <a:solidFill>
                  <a:srgbClr val="434F5A"/>
                </a:solidFill>
                <a:latin typeface="proxima"/>
              </a:rPr>
              <a:t>Charter School Faces Lawsuit over “Misrepresenting Attendance Figures”</a:t>
            </a:r>
          </a:p>
          <a:p>
            <a:pPr lvl="1">
              <a:spcBef>
                <a:spcPts val="1200"/>
              </a:spcBef>
              <a:buClr>
                <a:schemeClr val="accent5">
                  <a:lumMod val="75000"/>
                </a:schemeClr>
              </a:buClr>
            </a:pPr>
            <a:r>
              <a:rPr lang="en-US" dirty="0" smtClean="0"/>
              <a:t>State of Missouri </a:t>
            </a:r>
            <a:r>
              <a:rPr lang="en-US" dirty="0"/>
              <a:t>is suing a Kansas City charter school for approximately $3.7 million paid to the school based on attendance records that </a:t>
            </a:r>
            <a:r>
              <a:rPr lang="en-US" dirty="0" smtClean="0"/>
              <a:t>state </a:t>
            </a:r>
            <a:r>
              <a:rPr lang="en-US" dirty="0"/>
              <a:t>says were inflated and falsified</a:t>
            </a:r>
          </a:p>
          <a:p>
            <a:endParaRPr lang="en-US" dirty="0"/>
          </a:p>
        </p:txBody>
      </p:sp>
      <p:sp>
        <p:nvSpPr>
          <p:cNvPr id="3" name="Title 2"/>
          <p:cNvSpPr>
            <a:spLocks noGrp="1"/>
          </p:cNvSpPr>
          <p:nvPr>
            <p:ph type="title"/>
          </p:nvPr>
        </p:nvSpPr>
        <p:spPr/>
        <p:txBody>
          <a:bodyPr/>
          <a:lstStyle/>
          <a:p>
            <a:r>
              <a:rPr lang="en-US" dirty="0" smtClean="0"/>
              <a:t>Truancy Litigation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426889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lstStyle/>
          <a:p>
            <a:pPr marL="347472" lvl="1" indent="-342900">
              <a:spcBef>
                <a:spcPts val="1200"/>
              </a:spcBef>
              <a:buClr>
                <a:schemeClr val="accent5">
                  <a:lumMod val="75000"/>
                </a:schemeClr>
              </a:buClr>
              <a:buFont typeface="Wingdings" panose="05000000000000000000" pitchFamily="2" charset="2"/>
              <a:buChar char="§"/>
            </a:pPr>
            <a:r>
              <a:rPr lang="en-US" sz="2400" dirty="0"/>
              <a:t> City Arrests Parents to Fight Truancy</a:t>
            </a:r>
          </a:p>
          <a:p>
            <a:pPr marL="797814" lvl="1" indent="-342900">
              <a:spcBef>
                <a:spcPts val="1200"/>
              </a:spcBef>
              <a:buClr>
                <a:schemeClr val="accent5">
                  <a:lumMod val="75000"/>
                </a:schemeClr>
              </a:buClr>
              <a:buFont typeface="Arial" panose="020B0604020202020204" pitchFamily="34" charset="0"/>
              <a:buChar char="─"/>
            </a:pPr>
            <a:r>
              <a:rPr lang="en-US" dirty="0"/>
              <a:t>Few cities combat truancy as aggressively as </a:t>
            </a:r>
            <a:r>
              <a:rPr lang="en-US" dirty="0" smtClean="0"/>
              <a:t>Jacksonville, Fl. </a:t>
            </a:r>
            <a:r>
              <a:rPr lang="en-US" dirty="0"/>
              <a:t>If a child has more than five unexcused absences in a calendar month or 15 unexcused absences in a 90-day period, parents can be arrested, charged with a misdemeanor and face up to 60 days in </a:t>
            </a:r>
            <a:r>
              <a:rPr lang="en-US" dirty="0" smtClean="0"/>
              <a:t>jail.</a:t>
            </a:r>
            <a:endParaRPr lang="en-US" dirty="0"/>
          </a:p>
          <a:p>
            <a:pPr marL="797814" lvl="1" indent="-342900">
              <a:spcBef>
                <a:spcPts val="1200"/>
              </a:spcBef>
              <a:buClr>
                <a:schemeClr val="accent5">
                  <a:lumMod val="75000"/>
                </a:schemeClr>
              </a:buClr>
              <a:buFont typeface="Arial" panose="020B0604020202020204" pitchFamily="34" charset="0"/>
              <a:buChar char="─"/>
            </a:pPr>
            <a:r>
              <a:rPr lang="en-US" dirty="0" smtClean="0"/>
              <a:t>The </a:t>
            </a:r>
            <a:r>
              <a:rPr lang="en-US" dirty="0"/>
              <a:t>message appears to be getting through to parents. School attendance is at a 10-year </a:t>
            </a:r>
            <a:r>
              <a:rPr lang="en-US" dirty="0" smtClean="0"/>
              <a:t>high.</a:t>
            </a:r>
            <a:r>
              <a:rPr lang="en-US" dirty="0"/>
              <a:t>	</a:t>
            </a:r>
            <a:endParaRPr lang="en-US" sz="2400" dirty="0"/>
          </a:p>
          <a:p>
            <a:pPr>
              <a:buClr>
                <a:schemeClr val="accent5">
                  <a:lumMod val="75000"/>
                </a:schemeClr>
              </a:buClr>
            </a:pPr>
            <a:endParaRPr lang="en-US" dirty="0"/>
          </a:p>
        </p:txBody>
      </p:sp>
      <p:sp>
        <p:nvSpPr>
          <p:cNvPr id="3" name="Title 2"/>
          <p:cNvSpPr>
            <a:spLocks noGrp="1"/>
          </p:cNvSpPr>
          <p:nvPr>
            <p:ph type="title"/>
          </p:nvPr>
        </p:nvSpPr>
        <p:spPr/>
        <p:txBody>
          <a:bodyPr/>
          <a:lstStyle/>
          <a:p>
            <a:r>
              <a:rPr lang="en-US" dirty="0" smtClean="0"/>
              <a:t>What </a:t>
            </a:r>
            <a:r>
              <a:rPr lang="en-US" dirty="0" smtClean="0"/>
              <a:t>are other </a:t>
            </a:r>
            <a:r>
              <a:rPr lang="en-US" dirty="0" smtClean="0"/>
              <a:t>states doing?</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spTree>
    <p:extLst>
      <p:ext uri="{BB962C8B-B14F-4D97-AF65-F5344CB8AC3E}">
        <p14:creationId xmlns:p14="http://schemas.microsoft.com/office/powerpoint/2010/main" val="275038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fontScale="92500" lnSpcReduction="10000"/>
          </a:bodyPr>
          <a:lstStyle/>
          <a:p>
            <a:pPr marL="347472" lvl="1" indent="-342900">
              <a:spcBef>
                <a:spcPts val="1200"/>
              </a:spcBef>
              <a:buClr>
                <a:schemeClr val="accent5">
                  <a:lumMod val="75000"/>
                </a:schemeClr>
              </a:buClr>
              <a:buFont typeface="Wingdings" panose="05000000000000000000" pitchFamily="2" charset="2"/>
              <a:buChar char="§"/>
            </a:pPr>
            <a:r>
              <a:rPr lang="en-US" sz="2400" dirty="0"/>
              <a:t> When officials at Connecticut’s Consolidated School District of New Britain realized that 30 percent of kindergartners and 24 percent of first graders were missing at least 10 percent of the school year, they partnered with </a:t>
            </a:r>
            <a:r>
              <a:rPr lang="en-US" sz="2400" dirty="0" smtClean="0"/>
              <a:t>agency to </a:t>
            </a:r>
            <a:r>
              <a:rPr lang="en-US" sz="2400" dirty="0"/>
              <a:t>identify ways to reduced chronic </a:t>
            </a:r>
            <a:r>
              <a:rPr lang="en-US" sz="2400" dirty="0" smtClean="0"/>
              <a:t>absenteeism</a:t>
            </a:r>
          </a:p>
          <a:p>
            <a:pPr marL="747522" lvl="2" indent="-342900">
              <a:spcBef>
                <a:spcPts val="1200"/>
              </a:spcBef>
              <a:buClr>
                <a:schemeClr val="accent5">
                  <a:lumMod val="75000"/>
                </a:schemeClr>
              </a:buClr>
              <a:buFont typeface="Wingdings" panose="05000000000000000000" pitchFamily="2" charset="2"/>
              <a:buChar char="§"/>
            </a:pPr>
            <a:r>
              <a:rPr lang="en-US" dirty="0"/>
              <a:t>H</a:t>
            </a:r>
            <a:r>
              <a:rPr lang="en-US" dirty="0" smtClean="0"/>
              <a:t>ired </a:t>
            </a:r>
            <a:r>
              <a:rPr lang="en-US" dirty="0"/>
              <a:t>outreach workers to educate parents on the long-term effects of missing school—even at the kindergarten level—and connect families with social services and other resources to remove barriers to </a:t>
            </a:r>
            <a:r>
              <a:rPr lang="en-US" dirty="0" smtClean="0"/>
              <a:t>attendance</a:t>
            </a:r>
          </a:p>
          <a:p>
            <a:pPr marL="747522" lvl="2" indent="-342900">
              <a:spcBef>
                <a:spcPts val="1200"/>
              </a:spcBef>
              <a:buClr>
                <a:schemeClr val="accent5">
                  <a:lumMod val="75000"/>
                </a:schemeClr>
              </a:buClr>
              <a:buFont typeface="Wingdings" panose="05000000000000000000" pitchFamily="2" charset="2"/>
              <a:buChar char="§"/>
            </a:pPr>
            <a:r>
              <a:rPr lang="en-US" dirty="0"/>
              <a:t>A</a:t>
            </a:r>
            <a:r>
              <a:rPr lang="en-US" dirty="0" smtClean="0"/>
              <a:t>ssembled </a:t>
            </a:r>
            <a:r>
              <a:rPr lang="en-US" dirty="0"/>
              <a:t>attendance review teams that include teachers, administrators, social workers, guidance counselors and school nurses to meet weekly to discuss individual cases and plan </a:t>
            </a:r>
            <a:r>
              <a:rPr lang="en-US" dirty="0" smtClean="0"/>
              <a:t>interventions </a:t>
            </a:r>
          </a:p>
          <a:p>
            <a:pPr marL="747522" lvl="2" indent="-342900">
              <a:spcBef>
                <a:spcPts val="1200"/>
              </a:spcBef>
              <a:buClr>
                <a:schemeClr val="accent5">
                  <a:lumMod val="75000"/>
                </a:schemeClr>
              </a:buClr>
              <a:buFont typeface="Wingdings" panose="05000000000000000000" pitchFamily="2" charset="2"/>
              <a:buChar char="§"/>
            </a:pPr>
            <a:r>
              <a:rPr lang="en-US" dirty="0" smtClean="0"/>
              <a:t>Their </a:t>
            </a:r>
            <a:r>
              <a:rPr lang="en-US" dirty="0"/>
              <a:t>efforts cut chronic absenteeism rates nearly in half since the 2011-2012 school year and substantially improved their students’ reading levels in the </a:t>
            </a:r>
            <a:r>
              <a:rPr lang="en-US" dirty="0" smtClean="0"/>
              <a:t>process</a:t>
            </a:r>
          </a:p>
          <a:p>
            <a:pPr marL="454914" lvl="1" indent="0">
              <a:spcBef>
                <a:spcPts val="1200"/>
              </a:spcBef>
              <a:buClr>
                <a:schemeClr val="accent5">
                  <a:lumMod val="75000"/>
                </a:schemeClr>
              </a:buClr>
              <a:buNone/>
            </a:pPr>
            <a:r>
              <a:rPr lang="en-US" dirty="0" smtClean="0"/>
              <a:t>	</a:t>
            </a:r>
            <a:endParaRPr lang="en-US" sz="2400" dirty="0" smtClean="0"/>
          </a:p>
          <a:p>
            <a:pPr>
              <a:buClr>
                <a:schemeClr val="accent5">
                  <a:lumMod val="75000"/>
                </a:schemeClr>
              </a:buClr>
            </a:pPr>
            <a:endParaRPr lang="en-US" dirty="0"/>
          </a:p>
        </p:txBody>
      </p:sp>
      <p:sp>
        <p:nvSpPr>
          <p:cNvPr id="3" name="Title 2"/>
          <p:cNvSpPr>
            <a:spLocks noGrp="1"/>
          </p:cNvSpPr>
          <p:nvPr>
            <p:ph type="title"/>
          </p:nvPr>
        </p:nvSpPr>
        <p:spPr/>
        <p:txBody>
          <a:bodyPr/>
          <a:lstStyle/>
          <a:p>
            <a:r>
              <a:rPr lang="en-US" dirty="0" smtClean="0"/>
              <a:t>What are </a:t>
            </a:r>
            <a:r>
              <a:rPr lang="en-US" dirty="0" smtClean="0"/>
              <a:t>other states </a:t>
            </a:r>
            <a:r>
              <a:rPr lang="en-US" dirty="0" smtClean="0"/>
              <a:t>doing?</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spTree>
    <p:extLst>
      <p:ext uri="{BB962C8B-B14F-4D97-AF65-F5344CB8AC3E}">
        <p14:creationId xmlns:p14="http://schemas.microsoft.com/office/powerpoint/2010/main" val="412890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Records Retention</a:t>
            </a:r>
            <a:br>
              <a:rPr lang="en-US" dirty="0" smtClean="0"/>
            </a:br>
            <a:endParaRPr lang="en-US" dirty="0"/>
          </a:p>
        </p:txBody>
      </p:sp>
    </p:spTree>
    <p:extLst>
      <p:ext uri="{BB962C8B-B14F-4D97-AF65-F5344CB8AC3E}">
        <p14:creationId xmlns:p14="http://schemas.microsoft.com/office/powerpoint/2010/main" val="1080751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84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Slide Number Placeholder 1"/>
          <p:cNvSpPr>
            <a:spLocks noGrp="1"/>
          </p:cNvSpPr>
          <p:nvPr>
            <p:ph type="sldNum" sz="quarter" idx="12"/>
          </p:nvPr>
        </p:nvSpPr>
        <p:spPr/>
        <p:txBody>
          <a:bodyPr/>
          <a:lstStyle/>
          <a:p>
            <a:fld id="{86D2451E-3285-438B-B188-C22B2A012BF6}" type="slidenum">
              <a:rPr lang="en-US" smtClean="0"/>
              <a:pPr/>
              <a:t>3</a:t>
            </a:fld>
            <a:endParaRPr lang="en-US" dirty="0"/>
          </a:p>
        </p:txBody>
      </p:sp>
      <p:sp>
        <p:nvSpPr>
          <p:cNvPr id="6" name="Content Placeholder 5"/>
          <p:cNvSpPr>
            <a:spLocks noGrp="1"/>
          </p:cNvSpPr>
          <p:nvPr>
            <p:ph idx="1"/>
          </p:nvPr>
        </p:nvSpPr>
        <p:spPr>
          <a:xfrm>
            <a:off x="0" y="1295400"/>
            <a:ext cx="9144000" cy="2529923"/>
          </a:xfrm>
          <a:prstGeom prst="rect">
            <a:avLst/>
          </a:prstGeom>
        </p:spPr>
        <p:txBody>
          <a:bodyPr wrap="square">
            <a:spAutoFit/>
          </a:bodyPr>
          <a:lstStyle/>
          <a:p>
            <a:pPr marL="514350" indent="-514350">
              <a:buClr>
                <a:schemeClr val="accent5">
                  <a:lumMod val="75000"/>
                </a:schemeClr>
              </a:buClr>
              <a:buFont typeface="+mj-lt"/>
              <a:buAutoNum type="romanUcPeriod"/>
            </a:pPr>
            <a:r>
              <a:rPr lang="en-US" dirty="0" smtClean="0"/>
              <a:t>Attendance Intro.</a:t>
            </a:r>
          </a:p>
          <a:p>
            <a:pPr marL="514350" indent="-514350">
              <a:buClr>
                <a:schemeClr val="accent5">
                  <a:lumMod val="75000"/>
                </a:schemeClr>
              </a:buClr>
              <a:buFont typeface="+mj-lt"/>
              <a:buAutoNum type="romanUcPeriod"/>
            </a:pPr>
            <a:r>
              <a:rPr lang="en-US" dirty="0" smtClean="0"/>
              <a:t>School Records Retention Schedule</a:t>
            </a:r>
          </a:p>
          <a:p>
            <a:pPr marL="857250" lvl="1" indent="-457200">
              <a:buClr>
                <a:schemeClr val="accent5">
                  <a:lumMod val="75000"/>
                </a:schemeClr>
              </a:buClr>
              <a:buFont typeface="+mj-lt"/>
              <a:buAutoNum type="alphaUcPeriod"/>
            </a:pPr>
            <a:r>
              <a:rPr lang="en-US" dirty="0" smtClean="0"/>
              <a:t>	The Municipal </a:t>
            </a:r>
            <a:r>
              <a:rPr lang="en-US" dirty="0"/>
              <a:t>Technical Advisory Service (</a:t>
            </a:r>
            <a:r>
              <a:rPr lang="en-US" dirty="0" smtClean="0"/>
              <a:t>MTAS)</a:t>
            </a:r>
          </a:p>
          <a:p>
            <a:pPr marL="857250" lvl="1" indent="-457200">
              <a:buClr>
                <a:schemeClr val="accent5">
                  <a:lumMod val="75000"/>
                </a:schemeClr>
              </a:buClr>
              <a:buFont typeface="+mj-lt"/>
              <a:buAutoNum type="alphaUcPeriod"/>
            </a:pPr>
            <a:r>
              <a:rPr lang="en-US" dirty="0" smtClean="0">
                <a:solidFill>
                  <a:srgbClr val="000000"/>
                </a:solidFill>
              </a:rPr>
              <a:t>Truancy Litigation</a:t>
            </a:r>
          </a:p>
          <a:p>
            <a:pPr marL="857250" lvl="1" indent="-457200">
              <a:buClr>
                <a:schemeClr val="accent5">
                  <a:lumMod val="75000"/>
                </a:schemeClr>
              </a:buClr>
              <a:buFont typeface="+mj-lt"/>
              <a:buAutoNum type="alphaUcPeriod"/>
            </a:pPr>
            <a:r>
              <a:rPr lang="en-US" dirty="0" smtClean="0">
                <a:solidFill>
                  <a:srgbClr val="000000"/>
                </a:solidFill>
              </a:rPr>
              <a:t>Trends</a:t>
            </a:r>
            <a:endParaRPr lang="en-US" dirty="0"/>
          </a:p>
          <a:p>
            <a:pPr marL="400050" lvl="1" indent="0">
              <a:buClr>
                <a:schemeClr val="accent5">
                  <a:lumMod val="75000"/>
                </a:schemeClr>
              </a:buClr>
              <a:buNone/>
            </a:pPr>
            <a:endParaRPr lang="en-US" dirty="0" smtClean="0"/>
          </a:p>
        </p:txBody>
      </p:sp>
    </p:spTree>
    <p:extLst>
      <p:ext uri="{BB962C8B-B14F-4D97-AF65-F5344CB8AC3E}">
        <p14:creationId xmlns:p14="http://schemas.microsoft.com/office/powerpoint/2010/main" val="2294931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a:spcBef>
                <a:spcPts val="1200"/>
              </a:spcBef>
              <a:buClr>
                <a:schemeClr val="accent5">
                  <a:lumMod val="75000"/>
                </a:schemeClr>
              </a:buClr>
            </a:pPr>
            <a:endParaRPr lang="en-US" dirty="0"/>
          </a:p>
          <a:p>
            <a:pPr marL="683514" lvl="2">
              <a:spcBef>
                <a:spcPts val="600"/>
              </a:spcBef>
              <a:buClr>
                <a:srgbClr val="FF0000"/>
              </a:buClr>
              <a:buFont typeface="Wingdings" panose="05000000000000000000" pitchFamily="2" charset="2"/>
              <a:buChar char="§"/>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Perfect Attendance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187" y="1143000"/>
            <a:ext cx="3857625" cy="4876800"/>
          </a:xfrm>
          <a:prstGeom prst="rect">
            <a:avLst/>
          </a:prstGeom>
        </p:spPr>
      </p:pic>
    </p:spTree>
    <p:extLst>
      <p:ext uri="{BB962C8B-B14F-4D97-AF65-F5344CB8AC3E}">
        <p14:creationId xmlns:p14="http://schemas.microsoft.com/office/powerpoint/2010/main" val="2952761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marL="457200" lvl="1" indent="0">
              <a:spcBef>
                <a:spcPts val="1200"/>
              </a:spcBef>
              <a:buClr>
                <a:schemeClr val="accent5">
                  <a:lumMod val="75000"/>
                </a:schemeClr>
              </a:buClr>
              <a:buNone/>
            </a:pPr>
            <a:endParaRPr lang="en-US" dirty="0"/>
          </a:p>
          <a:p>
            <a:pPr>
              <a:spcBef>
                <a:spcPts val="1200"/>
              </a:spcBef>
              <a:buClr>
                <a:schemeClr val="accent5">
                  <a:lumMod val="75000"/>
                </a:schemeClr>
              </a:buClr>
            </a:pPr>
            <a:r>
              <a:rPr lang="en-US" dirty="0"/>
              <a:t>Which US President would skip school to go fishing?</a:t>
            </a:r>
          </a:p>
          <a:p>
            <a:pPr marL="0" indent="0">
              <a:spcBef>
                <a:spcPts val="1200"/>
              </a:spcBef>
              <a:buClr>
                <a:schemeClr val="accent5">
                  <a:lumMod val="75000"/>
                </a:schemeClr>
              </a:buClr>
              <a:buNone/>
            </a:pPr>
            <a:endParaRPr lang="en-US" dirty="0"/>
          </a:p>
          <a:p>
            <a:pPr>
              <a:spcBef>
                <a:spcPts val="1200"/>
              </a:spcBef>
              <a:buClr>
                <a:schemeClr val="accent5">
                  <a:lumMod val="75000"/>
                </a:schemeClr>
              </a:buClr>
            </a:pPr>
            <a:r>
              <a:rPr lang="en-US" dirty="0"/>
              <a:t>A. George Washington</a:t>
            </a:r>
          </a:p>
          <a:p>
            <a:pPr>
              <a:spcBef>
                <a:spcPts val="1200"/>
              </a:spcBef>
              <a:buClr>
                <a:schemeClr val="accent5">
                  <a:lumMod val="75000"/>
                </a:schemeClr>
              </a:buClr>
            </a:pPr>
            <a:r>
              <a:rPr lang="en-US" dirty="0"/>
              <a:t>B. John Adams</a:t>
            </a:r>
          </a:p>
          <a:p>
            <a:pPr>
              <a:spcBef>
                <a:spcPts val="1200"/>
              </a:spcBef>
              <a:buClr>
                <a:schemeClr val="accent5">
                  <a:lumMod val="75000"/>
                </a:schemeClr>
              </a:buClr>
            </a:pPr>
            <a:r>
              <a:rPr lang="en-US" dirty="0"/>
              <a:t>C. Thomas Jefferson</a:t>
            </a:r>
            <a:endParaRPr lang="en-US" sz="800" dirty="0" smtClean="0"/>
          </a:p>
          <a:p>
            <a:pPr marL="0" indent="0">
              <a:buNone/>
            </a:pPr>
            <a:endParaRPr lang="en-US" dirty="0"/>
          </a:p>
        </p:txBody>
      </p:sp>
      <p:sp>
        <p:nvSpPr>
          <p:cNvPr id="3" name="Title 2"/>
          <p:cNvSpPr>
            <a:spLocks noGrp="1"/>
          </p:cNvSpPr>
          <p:nvPr>
            <p:ph type="title"/>
          </p:nvPr>
        </p:nvSpPr>
        <p:spPr/>
        <p:txBody>
          <a:bodyPr>
            <a:normAutofit/>
          </a:bodyPr>
          <a:lstStyle/>
          <a:p>
            <a:r>
              <a:rPr lang="en-US" dirty="0" smtClean="0"/>
              <a:t>Attendance Quiz</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193150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fontScale="92500" lnSpcReduction="10000"/>
          </a:bodyPr>
          <a:lstStyle/>
          <a:p>
            <a:pPr>
              <a:spcBef>
                <a:spcPts val="1200"/>
              </a:spcBef>
              <a:buClr>
                <a:schemeClr val="accent5">
                  <a:lumMod val="75000"/>
                </a:schemeClr>
              </a:buClr>
            </a:pPr>
            <a:r>
              <a:rPr lang="en-US" dirty="0" smtClean="0"/>
              <a:t>The answer is……. </a:t>
            </a:r>
            <a:endParaRPr lang="en-US" dirty="0"/>
          </a:p>
          <a:p>
            <a:pPr>
              <a:spcBef>
                <a:spcPts val="1200"/>
              </a:spcBef>
              <a:buClr>
                <a:schemeClr val="accent5">
                  <a:lumMod val="75000"/>
                </a:schemeClr>
              </a:buClr>
            </a:pPr>
            <a:endParaRPr lang="en-US" sz="800" dirty="0"/>
          </a:p>
          <a:p>
            <a:pPr>
              <a:spcBef>
                <a:spcPts val="600"/>
              </a:spcBef>
              <a:buClr>
                <a:schemeClr val="accent5">
                  <a:lumMod val="75000"/>
                </a:schemeClr>
              </a:buClr>
            </a:pPr>
            <a:r>
              <a:rPr lang="en-US" dirty="0" smtClean="0"/>
              <a:t>B</a:t>
            </a:r>
            <a:r>
              <a:rPr lang="en-US" dirty="0"/>
              <a:t>: John </a:t>
            </a:r>
            <a:r>
              <a:rPr lang="en-US" dirty="0" smtClean="0"/>
              <a:t>Adams, he </a:t>
            </a:r>
            <a:r>
              <a:rPr lang="en-US" dirty="0"/>
              <a:t>loved the fishing </a:t>
            </a:r>
            <a:r>
              <a:rPr lang="en-US" dirty="0" smtClean="0"/>
              <a:t>life and would often skip school when he was younger to go hunting and fishing.</a:t>
            </a:r>
            <a:endParaRPr lang="en-US" dirty="0"/>
          </a:p>
          <a:p>
            <a:r>
              <a:rPr lang="en-US" dirty="0"/>
              <a:t>John went to Harvard and graduated in 1755. He earned two degrees from Harvard</a:t>
            </a:r>
            <a:r>
              <a:rPr lang="en-US" dirty="0" smtClean="0"/>
              <a:t>.</a:t>
            </a:r>
          </a:p>
          <a:p>
            <a:r>
              <a:rPr lang="en-US" dirty="0"/>
              <a:t>Students won't have to skip school to go </a:t>
            </a:r>
            <a:r>
              <a:rPr lang="en-US" dirty="0" smtClean="0"/>
              <a:t>fishing!!!</a:t>
            </a:r>
          </a:p>
          <a:p>
            <a:pPr lvl="1"/>
            <a:r>
              <a:rPr lang="en-US" dirty="0"/>
              <a:t>Did you know that 47 out of 50 states have bass fishing teams in their high schools</a:t>
            </a:r>
            <a:r>
              <a:rPr lang="en-US" dirty="0" smtClean="0"/>
              <a:t>?</a:t>
            </a:r>
          </a:p>
          <a:p>
            <a:pPr lvl="1"/>
            <a:r>
              <a:rPr lang="en-US" dirty="0"/>
              <a:t>T</a:t>
            </a:r>
            <a:r>
              <a:rPr lang="en-US" dirty="0" smtClean="0"/>
              <a:t>wo </a:t>
            </a:r>
            <a:r>
              <a:rPr lang="en-US" dirty="0" smtClean="0"/>
              <a:t>N.C. </a:t>
            </a:r>
            <a:r>
              <a:rPr lang="en-US" dirty="0"/>
              <a:t>elementary schools will begin integrating the sport of fishing into their physical education programs </a:t>
            </a:r>
            <a:r>
              <a:rPr lang="en-US" dirty="0" smtClean="0"/>
              <a:t>the curriculum </a:t>
            </a:r>
            <a:r>
              <a:rPr lang="en-US" dirty="0"/>
              <a:t>aligns to the national P.E. standards</a:t>
            </a:r>
            <a:endParaRPr lang="en-US" dirty="0" smtClean="0"/>
          </a:p>
          <a:p>
            <a:pPr lvl="1"/>
            <a:r>
              <a:rPr lang="en-US" dirty="0" smtClean="0"/>
              <a:t>The </a:t>
            </a:r>
            <a:r>
              <a:rPr lang="en-US" dirty="0"/>
              <a:t>program covers aquatic ecology, tackle </a:t>
            </a:r>
            <a:r>
              <a:rPr lang="en-US" dirty="0" smtClean="0"/>
              <a:t>crafting, angling </a:t>
            </a:r>
            <a:r>
              <a:rPr lang="en-US" dirty="0"/>
              <a:t>skills, stewardship, fish handling, and natural environments</a:t>
            </a:r>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sz="2800" dirty="0" smtClean="0"/>
              <a:t>Who Knew??</a:t>
            </a:r>
            <a:endParaRPr lang="en-US" sz="2800"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290196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fontAlgn="auto">
              <a:spcBef>
                <a:spcPts val="0"/>
              </a:spcBef>
              <a:buClr>
                <a:schemeClr val="accent5">
                  <a:lumMod val="75000"/>
                </a:schemeClr>
              </a:buClr>
              <a:defRPr/>
            </a:pPr>
            <a:r>
              <a:rPr lang="en-US" b="1" dirty="0"/>
              <a:t>5 YEAR OLD PRETENDS TO BE SICK TO SKIP SCHOOL AND </a:t>
            </a:r>
            <a:r>
              <a:rPr lang="en-US" b="1" dirty="0" smtClean="0"/>
              <a:t>PLAY FORTNITE</a:t>
            </a:r>
          </a:p>
          <a:p>
            <a:pPr fontAlgn="auto">
              <a:spcBef>
                <a:spcPts val="0"/>
              </a:spcBef>
              <a:buClr>
                <a:schemeClr val="accent5">
                  <a:lumMod val="75000"/>
                </a:schemeClr>
              </a:buClr>
              <a:defRPr/>
            </a:pPr>
            <a:r>
              <a:rPr lang="en-US" b="1" dirty="0"/>
              <a:t>KID GETS EXPELLED FOR PLAYING FORTNITE IN </a:t>
            </a:r>
            <a:r>
              <a:rPr lang="en-US" b="1" dirty="0" smtClean="0"/>
              <a:t>SCHOOL</a:t>
            </a:r>
            <a:endParaRPr lang="en-US" b="1" dirty="0"/>
          </a:p>
          <a:p>
            <a:pPr fontAlgn="auto">
              <a:spcBef>
                <a:spcPts val="0"/>
              </a:spcBef>
              <a:buClr>
                <a:schemeClr val="accent5">
                  <a:lumMod val="75000"/>
                </a:schemeClr>
              </a:buClr>
              <a:defRPr/>
            </a:pPr>
            <a:r>
              <a:rPr lang="en-US" sz="2200" dirty="0">
                <a:solidFill>
                  <a:srgbClr val="000000"/>
                </a:solidFill>
              </a:rPr>
              <a:t>C</a:t>
            </a:r>
            <a:r>
              <a:rPr lang="en-US" sz="2200" dirty="0" smtClean="0">
                <a:solidFill>
                  <a:srgbClr val="000000"/>
                </a:solidFill>
              </a:rPr>
              <a:t>hronic </a:t>
            </a:r>
            <a:r>
              <a:rPr lang="en-US" sz="2200" dirty="0">
                <a:solidFill>
                  <a:srgbClr val="000000"/>
                </a:solidFill>
              </a:rPr>
              <a:t>absenteeism is typically one of the most ardent signs that something serious may be happening with a student and his or her </a:t>
            </a:r>
            <a:r>
              <a:rPr lang="en-US" sz="2200" dirty="0" smtClean="0">
                <a:solidFill>
                  <a:srgbClr val="000000"/>
                </a:solidFill>
              </a:rPr>
              <a:t>family</a:t>
            </a:r>
          </a:p>
          <a:p>
            <a:pPr fontAlgn="auto">
              <a:spcBef>
                <a:spcPts val="0"/>
              </a:spcBef>
              <a:buClr>
                <a:schemeClr val="accent5">
                  <a:lumMod val="75000"/>
                </a:schemeClr>
              </a:buClr>
              <a:defRPr/>
            </a:pPr>
            <a:r>
              <a:rPr lang="en-US" sz="2200" dirty="0">
                <a:solidFill>
                  <a:srgbClr val="000000"/>
                </a:solidFill>
              </a:rPr>
              <a:t>S</a:t>
            </a:r>
            <a:r>
              <a:rPr lang="en-US" sz="2200" dirty="0" smtClean="0">
                <a:solidFill>
                  <a:srgbClr val="000000"/>
                </a:solidFill>
              </a:rPr>
              <a:t>tudents </a:t>
            </a:r>
            <a:r>
              <a:rPr lang="en-US" sz="2200" dirty="0">
                <a:solidFill>
                  <a:srgbClr val="000000"/>
                </a:solidFill>
              </a:rPr>
              <a:t>who skip school may be caring for younger siblings, experiencing neglect or </a:t>
            </a:r>
            <a:r>
              <a:rPr lang="en-US" sz="2200" dirty="0" smtClean="0">
                <a:solidFill>
                  <a:srgbClr val="000000"/>
                </a:solidFill>
              </a:rPr>
              <a:t>homelessness a </a:t>
            </a:r>
            <a:r>
              <a:rPr lang="en-US" sz="2200" dirty="0">
                <a:solidFill>
                  <a:srgbClr val="000000"/>
                </a:solidFill>
              </a:rPr>
              <a:t>plight endured by 1.3 million U.S. </a:t>
            </a:r>
            <a:r>
              <a:rPr lang="en-US" sz="2200" dirty="0" smtClean="0">
                <a:solidFill>
                  <a:srgbClr val="000000"/>
                </a:solidFill>
              </a:rPr>
              <a:t>students or </a:t>
            </a:r>
            <a:r>
              <a:rPr lang="en-US" sz="2200" dirty="0">
                <a:solidFill>
                  <a:srgbClr val="000000"/>
                </a:solidFill>
              </a:rPr>
              <a:t>facing related traumas</a:t>
            </a:r>
            <a:endParaRPr lang="en-US" sz="2200" dirty="0" smtClean="0">
              <a:solidFill>
                <a:srgbClr val="000000"/>
              </a:solidFill>
            </a:endParaRPr>
          </a:p>
          <a:p>
            <a:pPr>
              <a:buClr>
                <a:schemeClr val="accent5"/>
              </a:buClr>
            </a:pPr>
            <a:endParaRPr lang="en-US" dirty="0"/>
          </a:p>
        </p:txBody>
      </p:sp>
      <p:sp>
        <p:nvSpPr>
          <p:cNvPr id="3" name="Title 2"/>
          <p:cNvSpPr>
            <a:spLocks noGrp="1"/>
          </p:cNvSpPr>
          <p:nvPr>
            <p:ph type="title"/>
          </p:nvPr>
        </p:nvSpPr>
        <p:spPr/>
        <p:txBody>
          <a:bodyPr/>
          <a:lstStyle/>
          <a:p>
            <a:r>
              <a:rPr lang="en-US" dirty="0" smtClean="0"/>
              <a:t>Why are Students Skipping School</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spTree>
    <p:extLst>
      <p:ext uri="{BB962C8B-B14F-4D97-AF65-F5344CB8AC3E}">
        <p14:creationId xmlns:p14="http://schemas.microsoft.com/office/powerpoint/2010/main" val="3228263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marL="800100" lvl="3" indent="-342900">
              <a:lnSpc>
                <a:spcPct val="120000"/>
              </a:lnSpc>
              <a:spcBef>
                <a:spcPts val="600"/>
              </a:spcBef>
              <a:buClr>
                <a:schemeClr val="accent5">
                  <a:lumMod val="75000"/>
                </a:schemeClr>
              </a:buClr>
              <a:buFont typeface="Wingdings" panose="05000000000000000000" pitchFamily="2" charset="2"/>
              <a:buChar char="§"/>
              <a:defRPr/>
            </a:pPr>
            <a:r>
              <a:rPr lang="en-US" sz="2200" dirty="0" smtClean="0">
                <a:solidFill>
                  <a:srgbClr val="000000"/>
                </a:solidFill>
              </a:rPr>
              <a:t>UT Municipal Technical Advisory Service</a:t>
            </a:r>
          </a:p>
          <a:p>
            <a:pPr marL="800100" lvl="3" indent="-342900">
              <a:lnSpc>
                <a:spcPct val="120000"/>
              </a:lnSpc>
              <a:spcBef>
                <a:spcPts val="600"/>
              </a:spcBef>
              <a:buClr>
                <a:schemeClr val="accent5">
                  <a:lumMod val="75000"/>
                </a:schemeClr>
              </a:buClr>
              <a:buFont typeface="Wingdings" panose="05000000000000000000" pitchFamily="2" charset="2"/>
              <a:buChar char="§"/>
              <a:defRPr/>
            </a:pPr>
            <a:r>
              <a:rPr lang="en-US" sz="2200" dirty="0" smtClean="0">
                <a:solidFill>
                  <a:srgbClr val="000000"/>
                </a:solidFill>
                <a:hlinkClick r:id="rId3"/>
              </a:rPr>
              <a:t>https://www.mtas.tennessee.edu/reference/retention-schedules</a:t>
            </a:r>
            <a:endParaRPr lang="en-US" sz="2200" dirty="0" smtClean="0">
              <a:solidFill>
                <a:srgbClr val="000000"/>
              </a:solidFill>
            </a:endParaRPr>
          </a:p>
          <a:p>
            <a:pPr marL="1257300" lvl="4" indent="-342900">
              <a:lnSpc>
                <a:spcPct val="120000"/>
              </a:lnSpc>
              <a:spcBef>
                <a:spcPts val="600"/>
              </a:spcBef>
              <a:buClr>
                <a:schemeClr val="accent5">
                  <a:lumMod val="75000"/>
                </a:schemeClr>
              </a:buClr>
              <a:buFont typeface="Wingdings" panose="05000000000000000000" pitchFamily="2" charset="2"/>
              <a:buChar char="§"/>
              <a:defRPr/>
            </a:pPr>
            <a:r>
              <a:rPr lang="en-US" sz="2000" dirty="0" smtClean="0">
                <a:solidFill>
                  <a:srgbClr val="000000"/>
                </a:solidFill>
              </a:rPr>
              <a:t>School Records</a:t>
            </a:r>
          </a:p>
          <a:p>
            <a:pPr marL="1257300" lvl="4" indent="-342900">
              <a:lnSpc>
                <a:spcPct val="120000"/>
              </a:lnSpc>
              <a:spcBef>
                <a:spcPts val="600"/>
              </a:spcBef>
              <a:buClr>
                <a:schemeClr val="accent5">
                  <a:lumMod val="75000"/>
                </a:schemeClr>
              </a:buClr>
              <a:buFont typeface="Wingdings" panose="05000000000000000000" pitchFamily="2" charset="2"/>
              <a:buChar char="§"/>
              <a:defRPr/>
            </a:pPr>
            <a:r>
              <a:rPr lang="en-US" sz="2000" dirty="0" smtClean="0">
                <a:solidFill>
                  <a:srgbClr val="000000"/>
                </a:solidFill>
              </a:rPr>
              <a:t>Provides a break down of each type of record, retention period, and the legal authority/rationale</a:t>
            </a:r>
            <a:endParaRPr lang="en-US" sz="2000" dirty="0">
              <a:solidFill>
                <a:srgbClr val="000000"/>
              </a:solidFill>
            </a:endParaRPr>
          </a:p>
          <a:p>
            <a:pPr marL="800100" lvl="3" indent="-342900">
              <a:lnSpc>
                <a:spcPct val="120000"/>
              </a:lnSpc>
              <a:spcBef>
                <a:spcPts val="600"/>
              </a:spcBef>
              <a:buClr>
                <a:schemeClr val="accent5">
                  <a:lumMod val="75000"/>
                </a:schemeClr>
              </a:buClr>
              <a:buFont typeface="Wingdings" panose="05000000000000000000" pitchFamily="2" charset="2"/>
              <a:buChar char="§"/>
              <a:defRPr/>
            </a:pPr>
            <a:endParaRPr lang="en-US" sz="2200" dirty="0">
              <a:solidFill>
                <a:srgbClr val="000000"/>
              </a:solidFill>
            </a:endParaRPr>
          </a:p>
        </p:txBody>
      </p:sp>
      <p:sp>
        <p:nvSpPr>
          <p:cNvPr id="3" name="Title 2"/>
          <p:cNvSpPr>
            <a:spLocks noGrp="1"/>
          </p:cNvSpPr>
          <p:nvPr>
            <p:ph type="title"/>
          </p:nvPr>
        </p:nvSpPr>
        <p:spPr/>
        <p:txBody>
          <a:bodyPr/>
          <a:lstStyle/>
          <a:p>
            <a:r>
              <a:rPr lang="en-US" dirty="0" smtClean="0"/>
              <a:t>MTAS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spTree>
    <p:extLst>
      <p:ext uri="{BB962C8B-B14F-4D97-AF65-F5344CB8AC3E}">
        <p14:creationId xmlns:p14="http://schemas.microsoft.com/office/powerpoint/2010/main" val="75191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144000" cy="4876800"/>
          </a:xfrm>
        </p:spPr>
        <p:txBody>
          <a:bodyPr>
            <a:normAutofit/>
          </a:bodyPr>
          <a:lstStyle/>
          <a:p>
            <a:pPr>
              <a:buClr>
                <a:schemeClr val="accent5">
                  <a:lumMod val="75000"/>
                </a:schemeClr>
              </a:buClr>
            </a:pPr>
            <a:r>
              <a:rPr lang="en-US" b="1" dirty="0"/>
              <a:t>Accountability for 200 Days.</a:t>
            </a:r>
            <a:r>
              <a:rPr lang="en-US" dirty="0"/>
              <a:t> Record details use of 200 days and in-service training</a:t>
            </a:r>
            <a:r>
              <a:rPr lang="en-US" dirty="0" smtClean="0"/>
              <a:t>. </a:t>
            </a:r>
          </a:p>
          <a:p>
            <a:pPr lvl="1">
              <a:buClr>
                <a:schemeClr val="accent5">
                  <a:lumMod val="75000"/>
                </a:schemeClr>
              </a:buClr>
            </a:pPr>
            <a:r>
              <a:rPr lang="en-US" dirty="0"/>
              <a:t>Retain 5 years</a:t>
            </a:r>
            <a:r>
              <a:rPr lang="en-US" dirty="0" smtClean="0"/>
              <a:t>.</a:t>
            </a:r>
          </a:p>
          <a:p>
            <a:pPr lvl="1">
              <a:buClr>
                <a:schemeClr val="accent5">
                  <a:lumMod val="75000"/>
                </a:schemeClr>
              </a:buClr>
            </a:pPr>
            <a:r>
              <a:rPr lang="en-US" dirty="0"/>
              <a:t>Audit standard authorized by Tennessee Department of Education Administration Rule 0520-1-2-.13. T.C.A. § 49-6-3004</a:t>
            </a:r>
            <a:r>
              <a:rPr lang="en-US" dirty="0" smtClean="0"/>
              <a:t>.</a:t>
            </a:r>
          </a:p>
          <a:p>
            <a:pPr>
              <a:buClr>
                <a:schemeClr val="accent5">
                  <a:lumMod val="75000"/>
                </a:schemeClr>
              </a:buClr>
            </a:pPr>
            <a:r>
              <a:rPr lang="en-US" b="1" dirty="0"/>
              <a:t>Attendance Agreements of Out-of-District and Out-of-State Students</a:t>
            </a:r>
            <a:r>
              <a:rPr lang="en-US" dirty="0"/>
              <a:t>. Agreements from the superintendent of education regarding students attending schools out of the district or state in which student resides</a:t>
            </a:r>
            <a:r>
              <a:rPr lang="en-US" dirty="0" smtClean="0"/>
              <a:t>.</a:t>
            </a:r>
            <a:r>
              <a:rPr lang="en-US" dirty="0"/>
              <a:t> </a:t>
            </a:r>
            <a:endParaRPr lang="en-US" dirty="0" smtClean="0"/>
          </a:p>
          <a:p>
            <a:pPr lvl="1">
              <a:buClr>
                <a:schemeClr val="accent5">
                  <a:lumMod val="75000"/>
                </a:schemeClr>
              </a:buClr>
            </a:pPr>
            <a:r>
              <a:rPr lang="en-US" dirty="0" smtClean="0"/>
              <a:t>Retain </a:t>
            </a:r>
            <a:r>
              <a:rPr lang="en-US" dirty="0"/>
              <a:t>5 </a:t>
            </a:r>
            <a:r>
              <a:rPr lang="en-US" dirty="0" smtClean="0"/>
              <a:t>years</a:t>
            </a:r>
          </a:p>
          <a:p>
            <a:pPr lvl="1">
              <a:buClr>
                <a:schemeClr val="accent5">
                  <a:lumMod val="75000"/>
                </a:schemeClr>
              </a:buClr>
            </a:pPr>
            <a:r>
              <a:rPr lang="en-US" dirty="0"/>
              <a:t>Audit standard authorized by Tennessee Department of Education  Administration rule 0520-1-2-.13.</a:t>
            </a:r>
          </a:p>
          <a:p>
            <a:pPr>
              <a:buClr>
                <a:schemeClr val="accent5">
                  <a:lumMod val="75000"/>
                </a:schemeClr>
              </a:buClr>
            </a:pPr>
            <a:endParaRPr lang="en-US" dirty="0" smtClean="0"/>
          </a:p>
          <a:p>
            <a:pPr>
              <a:buClr>
                <a:schemeClr val="accent5">
                  <a:lumMod val="75000"/>
                </a:schemeClr>
              </a:buClr>
            </a:pPr>
            <a:endParaRPr lang="en-US" dirty="0"/>
          </a:p>
        </p:txBody>
      </p:sp>
      <p:sp>
        <p:nvSpPr>
          <p:cNvPr id="3" name="Title 2"/>
          <p:cNvSpPr>
            <a:spLocks noGrp="1"/>
          </p:cNvSpPr>
          <p:nvPr>
            <p:ph type="title"/>
          </p:nvPr>
        </p:nvSpPr>
        <p:spPr/>
        <p:txBody>
          <a:bodyPr/>
          <a:lstStyle/>
          <a:p>
            <a:r>
              <a:rPr lang="en-US" dirty="0" smtClean="0"/>
              <a:t>Examples of Records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spTree>
    <p:extLst>
      <p:ext uri="{BB962C8B-B14F-4D97-AF65-F5344CB8AC3E}">
        <p14:creationId xmlns:p14="http://schemas.microsoft.com/office/powerpoint/2010/main" val="3801066592"/>
      </p:ext>
    </p:extLst>
  </p:cSld>
  <p:clrMapOvr>
    <a:masterClrMapping/>
  </p:clrMapOvr>
</p:sld>
</file>

<file path=ppt/theme/theme1.xml><?xml version="1.0" encoding="utf-8"?>
<a:theme xmlns:a="http://schemas.openxmlformats.org/drawingml/2006/main" name="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061CFA7-5784-4816-8865-3D363482387D}" vid="{3FE5B953-5DEC-4335-BBB5-E60459355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TDOE-PowerPoint-2017</Template>
  <TotalTime>1432</TotalTime>
  <Words>1121</Words>
  <Application>Microsoft Office PowerPoint</Application>
  <PresentationFormat>On-screen Show (4:3)</PresentationFormat>
  <Paragraphs>136</Paragraphs>
  <Slides>20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Courier New</vt:lpstr>
      <vt:lpstr>Georgia</vt:lpstr>
      <vt:lpstr>Gotham SSm 4r</vt:lpstr>
      <vt:lpstr>Lato</vt:lpstr>
      <vt:lpstr>Open Sans</vt:lpstr>
      <vt:lpstr>PermianSlabSerifTypeface</vt:lpstr>
      <vt:lpstr>proxima</vt:lpstr>
      <vt:lpstr>Wingdings</vt:lpstr>
      <vt:lpstr>TDOE Template - Editing</vt:lpstr>
      <vt:lpstr>Attendance Conference  Murfreesboro Embassy Suites September 13, 2018</vt:lpstr>
      <vt:lpstr> Records Retention </vt:lpstr>
      <vt:lpstr>Agenda</vt:lpstr>
      <vt:lpstr>Perfect Attendance !!!</vt:lpstr>
      <vt:lpstr>Attendance Quiz</vt:lpstr>
      <vt:lpstr>Who Knew??</vt:lpstr>
      <vt:lpstr>Why are Students Skipping School</vt:lpstr>
      <vt:lpstr>MTAS</vt:lpstr>
      <vt:lpstr>Examples of Records</vt:lpstr>
      <vt:lpstr>Examples (cont’d)</vt:lpstr>
      <vt:lpstr>Examples (cont’d)</vt:lpstr>
      <vt:lpstr>Examples (cont’d)</vt:lpstr>
      <vt:lpstr>Examples (cont’d)</vt:lpstr>
      <vt:lpstr>Examples (cont’d)</vt:lpstr>
      <vt:lpstr>Examples (cont’d)</vt:lpstr>
      <vt:lpstr>Examples (cont’d)</vt:lpstr>
      <vt:lpstr>Truancy Litigation</vt:lpstr>
      <vt:lpstr>What are other states doing?</vt:lpstr>
      <vt:lpstr>What are other states doing?</vt:lpstr>
      <vt:lpstr>PowerPoint Presentation</vt:lpstr>
    </vt:vector>
  </TitlesOfParts>
  <Company>State of Tennessee 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Elfreda Tyler</dc:creator>
  <cp:lastModifiedBy>Lee Danley</cp:lastModifiedBy>
  <cp:revision>113</cp:revision>
  <cp:lastPrinted>2018-09-13T14:11:43Z</cp:lastPrinted>
  <dcterms:created xsi:type="dcterms:W3CDTF">2018-02-08T16:50:17Z</dcterms:created>
  <dcterms:modified xsi:type="dcterms:W3CDTF">2018-09-13T16:51:54Z</dcterms:modified>
</cp:coreProperties>
</file>