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5.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6.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7.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8.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9.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0.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1.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2.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8" r:id="rId2"/>
    <p:sldMasterId id="2147483781" r:id="rId3"/>
    <p:sldMasterId id="2147483949" r:id="rId4"/>
    <p:sldMasterId id="2147483961" r:id="rId5"/>
    <p:sldMasterId id="2147484851" r:id="rId6"/>
    <p:sldMasterId id="2147485708" r:id="rId7"/>
    <p:sldMasterId id="2147485759" r:id="rId8"/>
    <p:sldMasterId id="2147485837" r:id="rId9"/>
    <p:sldMasterId id="2147485891" r:id="rId10"/>
    <p:sldMasterId id="2147485945" r:id="rId11"/>
    <p:sldMasterId id="2147486019" r:id="rId12"/>
    <p:sldMasterId id="2147486043" r:id="rId13"/>
    <p:sldMasterId id="2147486059" r:id="rId14"/>
    <p:sldMasterId id="2147486071" r:id="rId15"/>
    <p:sldMasterId id="2147486087" r:id="rId16"/>
    <p:sldMasterId id="2147486099" r:id="rId17"/>
    <p:sldMasterId id="2147486111" r:id="rId18"/>
    <p:sldMasterId id="2147486123" r:id="rId19"/>
    <p:sldMasterId id="2147486139" r:id="rId20"/>
    <p:sldMasterId id="2147486151" r:id="rId21"/>
    <p:sldMasterId id="2147486163" r:id="rId22"/>
    <p:sldMasterId id="2147486175" r:id="rId23"/>
  </p:sldMasterIdLst>
  <p:notesMasterIdLst>
    <p:notesMasterId r:id="rId110"/>
  </p:notesMasterIdLst>
  <p:handoutMasterIdLst>
    <p:handoutMasterId r:id="rId111"/>
  </p:handoutMasterIdLst>
  <p:sldIdLst>
    <p:sldId id="694" r:id="rId24"/>
    <p:sldId id="624" r:id="rId25"/>
    <p:sldId id="749" r:id="rId26"/>
    <p:sldId id="675" r:id="rId27"/>
    <p:sldId id="846" r:id="rId28"/>
    <p:sldId id="875" r:id="rId29"/>
    <p:sldId id="849" r:id="rId30"/>
    <p:sldId id="638" r:id="rId31"/>
    <p:sldId id="835" r:id="rId32"/>
    <p:sldId id="831" r:id="rId33"/>
    <p:sldId id="850" r:id="rId34"/>
    <p:sldId id="851" r:id="rId35"/>
    <p:sldId id="852" r:id="rId36"/>
    <p:sldId id="282" r:id="rId37"/>
    <p:sldId id="725" r:id="rId38"/>
    <p:sldId id="747" r:id="rId39"/>
    <p:sldId id="799" r:id="rId40"/>
    <p:sldId id="853" r:id="rId41"/>
    <p:sldId id="801" r:id="rId42"/>
    <p:sldId id="876" r:id="rId43"/>
    <p:sldId id="877" r:id="rId44"/>
    <p:sldId id="878" r:id="rId45"/>
    <p:sldId id="845" r:id="rId46"/>
    <p:sldId id="856" r:id="rId47"/>
    <p:sldId id="879" r:id="rId48"/>
    <p:sldId id="858" r:id="rId49"/>
    <p:sldId id="804" r:id="rId50"/>
    <p:sldId id="880" r:id="rId51"/>
    <p:sldId id="860" r:id="rId52"/>
    <p:sldId id="861" r:id="rId53"/>
    <p:sldId id="805" r:id="rId54"/>
    <p:sldId id="862" r:id="rId55"/>
    <p:sldId id="806" r:id="rId56"/>
    <p:sldId id="881" r:id="rId57"/>
    <p:sldId id="865" r:id="rId58"/>
    <p:sldId id="792" r:id="rId59"/>
    <p:sldId id="866" r:id="rId60"/>
    <p:sldId id="867" r:id="rId61"/>
    <p:sldId id="868" r:id="rId62"/>
    <p:sldId id="813" r:id="rId63"/>
    <p:sldId id="842" r:id="rId64"/>
    <p:sldId id="871" r:id="rId65"/>
    <p:sldId id="882" r:id="rId66"/>
    <p:sldId id="743" r:id="rId67"/>
    <p:sldId id="815" r:id="rId68"/>
    <p:sldId id="657" r:id="rId69"/>
    <p:sldId id="872" r:id="rId70"/>
    <p:sldId id="753" r:id="rId71"/>
    <p:sldId id="426" r:id="rId72"/>
    <p:sldId id="816" r:id="rId73"/>
    <p:sldId id="883" r:id="rId74"/>
    <p:sldId id="827" r:id="rId75"/>
    <p:sldId id="819" r:id="rId76"/>
    <p:sldId id="432" r:id="rId77"/>
    <p:sldId id="433" r:id="rId78"/>
    <p:sldId id="500" r:id="rId79"/>
    <p:sldId id="821" r:id="rId80"/>
    <p:sldId id="884" r:id="rId81"/>
    <p:sldId id="625" r:id="rId82"/>
    <p:sldId id="440" r:id="rId83"/>
    <p:sldId id="443" r:id="rId84"/>
    <p:sldId id="584" r:id="rId85"/>
    <p:sldId id="756" r:id="rId86"/>
    <p:sldId id="757" r:id="rId87"/>
    <p:sldId id="758" r:id="rId88"/>
    <p:sldId id="759" r:id="rId89"/>
    <p:sldId id="760" r:id="rId90"/>
    <p:sldId id="761" r:id="rId91"/>
    <p:sldId id="762" r:id="rId92"/>
    <p:sldId id="873" r:id="rId93"/>
    <p:sldId id="764" r:id="rId94"/>
    <p:sldId id="765" r:id="rId95"/>
    <p:sldId id="766" r:id="rId96"/>
    <p:sldId id="767" r:id="rId97"/>
    <p:sldId id="768" r:id="rId98"/>
    <p:sldId id="769" r:id="rId99"/>
    <p:sldId id="770" r:id="rId100"/>
    <p:sldId id="771" r:id="rId101"/>
    <p:sldId id="822" r:id="rId102"/>
    <p:sldId id="874" r:id="rId103"/>
    <p:sldId id="774" r:id="rId104"/>
    <p:sldId id="775" r:id="rId105"/>
    <p:sldId id="776" r:id="rId106"/>
    <p:sldId id="777" r:id="rId107"/>
    <p:sldId id="778" r:id="rId108"/>
    <p:sldId id="779" r:id="rId10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66"/>
    <a:srgbClr val="FFFFCC"/>
    <a:srgbClr val="FFFFFF"/>
    <a:srgbClr val="000099"/>
    <a:srgbClr val="0066FF"/>
    <a:srgbClr val="FF0000"/>
    <a:srgbClr val="8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606" autoAdjust="0"/>
    <p:restoredTop sz="95401" autoAdjust="0"/>
  </p:normalViewPr>
  <p:slideViewPr>
    <p:cSldViewPr>
      <p:cViewPr varScale="1">
        <p:scale>
          <a:sx n="58" d="100"/>
          <a:sy n="58" d="100"/>
        </p:scale>
        <p:origin x="126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388"/>
    </p:cViewPr>
  </p:sorterViewPr>
  <p:notesViewPr>
    <p:cSldViewPr>
      <p:cViewPr varScale="1">
        <p:scale>
          <a:sx n="68" d="100"/>
          <a:sy n="68" d="100"/>
        </p:scale>
        <p:origin x="2808" y="4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4.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slide" Target="slides/slide79.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116" Type="http://schemas.microsoft.com/office/2015/10/relationships/revisionInfo" Target="revisionInfo.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33213546223389162"/>
          <c:y val="1.8181818181818521E-2"/>
          <c:w val="0.63837379702538066"/>
          <c:h val="0.77055523741352072"/>
        </c:manualLayout>
      </c:layout>
      <c:barChart>
        <c:barDir val="bar"/>
        <c:grouping val="clustered"/>
        <c:varyColors val="0"/>
        <c:ser>
          <c:idx val="0"/>
          <c:order val="0"/>
          <c:tx>
            <c:strRef>
              <c:f>Sheet1!$B$1</c:f>
              <c:strCache>
                <c:ptCount val="1"/>
                <c:pt idx="0">
                  <c:v>Column2</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A072-4339-9865-762B84DB24ED}"/>
              </c:ext>
            </c:extLst>
          </c:dPt>
          <c:dPt>
            <c:idx val="1"/>
            <c:invertIfNegative val="0"/>
            <c:bubble3D val="0"/>
            <c:spPr>
              <a:solidFill>
                <a:srgbClr val="FFFF00"/>
              </a:solidFill>
            </c:spPr>
            <c:extLst>
              <c:ext xmlns:c16="http://schemas.microsoft.com/office/drawing/2014/chart" uri="{C3380CC4-5D6E-409C-BE32-E72D297353CC}">
                <c16:uniqueId val="{00000003-A072-4339-9865-762B84DB24ED}"/>
              </c:ext>
            </c:extLst>
          </c:dPt>
          <c:dPt>
            <c:idx val="2"/>
            <c:invertIfNegative val="0"/>
            <c:bubble3D val="0"/>
            <c:spPr>
              <a:solidFill>
                <a:srgbClr val="FF9933"/>
              </a:solidFill>
            </c:spPr>
            <c:extLst>
              <c:ext xmlns:c16="http://schemas.microsoft.com/office/drawing/2014/chart" uri="{C3380CC4-5D6E-409C-BE32-E72D297353CC}">
                <c16:uniqueId val="{00000005-A072-4339-9865-762B84DB24ED}"/>
              </c:ext>
            </c:extLst>
          </c:dPt>
          <c:dPt>
            <c:idx val="3"/>
            <c:invertIfNegative val="0"/>
            <c:bubble3D val="0"/>
            <c:spPr>
              <a:solidFill>
                <a:srgbClr val="0070C0"/>
              </a:solidFill>
            </c:spPr>
            <c:extLst>
              <c:ext xmlns:c16="http://schemas.microsoft.com/office/drawing/2014/chart" uri="{C3380CC4-5D6E-409C-BE32-E72D297353CC}">
                <c16:uniqueId val="{00000007-A072-4339-9865-762B84DB24ED}"/>
              </c:ext>
            </c:extLst>
          </c:dPt>
          <c:dPt>
            <c:idx val="4"/>
            <c:invertIfNegative val="0"/>
            <c:bubble3D val="0"/>
            <c:spPr>
              <a:solidFill>
                <a:srgbClr val="53B0C9"/>
              </a:solidFill>
            </c:spPr>
            <c:extLst>
              <c:ext xmlns:c16="http://schemas.microsoft.com/office/drawing/2014/chart" uri="{C3380CC4-5D6E-409C-BE32-E72D297353CC}">
                <c16:uniqueId val="{00000009-A072-4339-9865-762B84DB24ED}"/>
              </c:ext>
            </c:extLst>
          </c:dPt>
          <c:cat>
            <c:strRef>
              <c:f>Sheet1!$A$2:$A$6</c:f>
              <c:strCache>
                <c:ptCount val="5"/>
                <c:pt idx="0">
                  <c:v>Not needed or necessary**</c:v>
                </c:pt>
                <c:pt idx="1">
                  <c:v>Not recommended by provider</c:v>
                </c:pt>
                <c:pt idx="2">
                  <c:v>Safety concerns/side effects</c:v>
                </c:pt>
                <c:pt idx="3">
                  <c:v>Lack of knowledge</c:v>
                </c:pt>
                <c:pt idx="4">
                  <c:v>Not sexually active</c:v>
                </c:pt>
              </c:strCache>
            </c:strRef>
          </c:cat>
          <c:val>
            <c:numRef>
              <c:f>Sheet1!$B$2:$B$6</c:f>
              <c:numCache>
                <c:formatCode>General</c:formatCode>
                <c:ptCount val="5"/>
                <c:pt idx="0">
                  <c:v>14.7</c:v>
                </c:pt>
                <c:pt idx="1">
                  <c:v>13</c:v>
                </c:pt>
                <c:pt idx="2">
                  <c:v>14.2</c:v>
                </c:pt>
                <c:pt idx="3">
                  <c:v>15.5</c:v>
                </c:pt>
                <c:pt idx="4">
                  <c:v>11.3</c:v>
                </c:pt>
              </c:numCache>
            </c:numRef>
          </c:val>
          <c:extLst>
            <c:ext xmlns:c16="http://schemas.microsoft.com/office/drawing/2014/chart" uri="{C3380CC4-5D6E-409C-BE32-E72D297353CC}">
              <c16:uniqueId val="{0000000A-A072-4339-9865-762B84DB24ED}"/>
            </c:ext>
          </c:extLst>
        </c:ser>
        <c:dLbls>
          <c:showLegendKey val="0"/>
          <c:showVal val="0"/>
          <c:showCatName val="0"/>
          <c:showSerName val="0"/>
          <c:showPercent val="0"/>
          <c:showBubbleSize val="0"/>
        </c:dLbls>
        <c:gapWidth val="150"/>
        <c:axId val="292653016"/>
        <c:axId val="292657328"/>
      </c:barChart>
      <c:catAx>
        <c:axId val="292653016"/>
        <c:scaling>
          <c:orientation val="minMax"/>
        </c:scaling>
        <c:delete val="0"/>
        <c:axPos val="l"/>
        <c:numFmt formatCode="General" sourceLinked="1"/>
        <c:majorTickMark val="out"/>
        <c:minorTickMark val="none"/>
        <c:tickLblPos val="nextTo"/>
        <c:crossAx val="292657328"/>
        <c:crosses val="autoZero"/>
        <c:auto val="1"/>
        <c:lblAlgn val="ctr"/>
        <c:lblOffset val="100"/>
        <c:noMultiLvlLbl val="0"/>
      </c:catAx>
      <c:valAx>
        <c:axId val="292657328"/>
        <c:scaling>
          <c:orientation val="minMax"/>
          <c:max val="25"/>
          <c:min val="0"/>
        </c:scaling>
        <c:delete val="0"/>
        <c:axPos val="b"/>
        <c:title>
          <c:tx>
            <c:rich>
              <a:bodyPr rot="0" vert="horz"/>
              <a:lstStyle/>
              <a:p>
                <a:pPr>
                  <a:defRPr/>
                </a:pPr>
                <a:r>
                  <a:rPr lang="en-US" dirty="0"/>
                  <a:t>Percent</a:t>
                </a:r>
              </a:p>
            </c:rich>
          </c:tx>
          <c:overlay val="0"/>
        </c:title>
        <c:numFmt formatCode="General" sourceLinked="1"/>
        <c:majorTickMark val="none"/>
        <c:minorTickMark val="none"/>
        <c:tickLblPos val="nextTo"/>
        <c:crossAx val="292653016"/>
        <c:crosses val="autoZero"/>
        <c:crossBetween val="between"/>
        <c:majorUnit val="5"/>
      </c:valAx>
    </c:plotArea>
    <c:plotVisOnly val="1"/>
    <c:dispBlanksAs val="gap"/>
    <c:showDLblsOverMax val="0"/>
  </c:chart>
  <c:txPr>
    <a:bodyPr/>
    <a:lstStyle/>
    <a:p>
      <a:pPr>
        <a:defRPr sz="1800" baseline="0">
          <a:solidFill>
            <a:schemeClr val="tx2">
              <a:lumMod val="20000"/>
              <a:lumOff val="80000"/>
            </a:schemeClr>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454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C8B3833-3277-4268-A2B3-125C880C22CB}" type="datetimeFigureOut">
              <a:rPr lang="en-US"/>
              <a:pPr>
                <a:defRPr/>
              </a:pPr>
              <a:t>10/6/2017</a:t>
            </a:fld>
            <a:endParaRPr lang="en-US"/>
          </a:p>
        </p:txBody>
      </p:sp>
      <p:sp>
        <p:nvSpPr>
          <p:cNvPr id="36454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EPIC ADULT 2017</a:t>
            </a:r>
          </a:p>
        </p:txBody>
      </p:sp>
      <p:sp>
        <p:nvSpPr>
          <p:cNvPr id="36454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BBA5D24-06D4-4E9D-8456-F50EF89A6F7B}" type="slidenum">
              <a:rPr lang="en-US"/>
              <a:pPr>
                <a:defRPr/>
              </a:pPr>
              <a:t>‹#›</a:t>
            </a:fld>
            <a:endParaRPr lang="en-US"/>
          </a:p>
        </p:txBody>
      </p:sp>
    </p:spTree>
    <p:extLst>
      <p:ext uri="{BB962C8B-B14F-4D97-AF65-F5344CB8AC3E}">
        <p14:creationId xmlns:p14="http://schemas.microsoft.com/office/powerpoint/2010/main" val="14805996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904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r>
              <a:rPr lang="en-US"/>
              <a:t>EPIC ADULT 2017</a:t>
            </a:r>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97952AFA-8362-48FC-9C34-150C87379A95}" type="slidenum">
              <a:rPr lang="en-US"/>
              <a:pPr>
                <a:defRPr/>
              </a:pPr>
              <a:t>‹#›</a:t>
            </a:fld>
            <a:endParaRPr lang="en-US"/>
          </a:p>
        </p:txBody>
      </p:sp>
    </p:spTree>
    <p:extLst>
      <p:ext uri="{BB962C8B-B14F-4D97-AF65-F5344CB8AC3E}">
        <p14:creationId xmlns:p14="http://schemas.microsoft.com/office/powerpoint/2010/main" val="231117153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immunizationinfo.org/parents/evaluating-information-web"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mailto:NIPInfo@cdc.gov"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txBox="1">
            <a:spLocks noGrp="1" noChangeArrowheads="1"/>
          </p:cNvSpPr>
          <p:nvPr/>
        </p:nvSpPr>
        <p:spPr bwMode="auto">
          <a:xfrm>
            <a:off x="0" y="8838887"/>
            <a:ext cx="2971800" cy="457513"/>
          </a:xfrm>
          <a:prstGeom prst="rect">
            <a:avLst/>
          </a:prstGeom>
          <a:noFill/>
          <a:ln w="9525">
            <a:noFill/>
            <a:miter lim="800000"/>
            <a:headEnd/>
            <a:tailEnd/>
          </a:ln>
        </p:spPr>
        <p:txBody>
          <a:bodyPr lIns="91416" tIns="45708" rIns="91416" bIns="45708" anchor="b"/>
          <a:lstStyle/>
          <a:p>
            <a:pPr fontAlgn="base">
              <a:spcBef>
                <a:spcPct val="0"/>
              </a:spcBef>
              <a:spcAft>
                <a:spcPct val="0"/>
              </a:spcAft>
            </a:pPr>
            <a:endParaRPr lang="en-US" sz="1200">
              <a:solidFill>
                <a:srgbClr val="000000"/>
              </a:solidFill>
              <a:latin typeface="Arial" charset="0"/>
              <a:cs typeface="Arial" charset="0"/>
            </a:endParaRPr>
          </a:p>
        </p:txBody>
      </p:sp>
      <p:sp>
        <p:nvSpPr>
          <p:cNvPr id="193540" name="Rectangle 2"/>
          <p:cNvSpPr>
            <a:spLocks noGrp="1" noRot="1" noChangeAspect="1" noChangeArrowheads="1" noTextEdit="1"/>
          </p:cNvSpPr>
          <p:nvPr>
            <p:ph type="sldImg"/>
          </p:nvPr>
        </p:nvSpPr>
        <p:spPr>
          <a:xfrm>
            <a:off x="1179513" y="674688"/>
            <a:ext cx="4573587" cy="3429000"/>
          </a:xfrm>
          <a:ln/>
        </p:spPr>
      </p:sp>
      <p:sp>
        <p:nvSpPr>
          <p:cNvPr id="193541" name="Rectangle 3"/>
          <p:cNvSpPr>
            <a:spLocks noGrp="1" noChangeArrowheads="1"/>
          </p:cNvSpPr>
          <p:nvPr>
            <p:ph type="body" idx="1"/>
          </p:nvPr>
        </p:nvSpPr>
        <p:spPr>
          <a:xfrm>
            <a:off x="304800" y="4191000"/>
            <a:ext cx="6324600" cy="3936480"/>
          </a:xfrm>
          <a:noFill/>
          <a:ln/>
        </p:spPr>
        <p:txBody>
          <a:bodyPr lIns="91424" tIns="45712" rIns="91424" bIns="45712"/>
          <a:lstStyle/>
          <a:p>
            <a:pPr>
              <a:lnSpc>
                <a:spcPct val="90000"/>
              </a:lnSpc>
              <a:spcBef>
                <a:spcPct val="0"/>
              </a:spcBef>
            </a:pPr>
            <a:r>
              <a:rPr lang="en-US" sz="1000" dirty="0">
                <a:latin typeface="Arial" charset="0"/>
              </a:rPr>
              <a:t>Educating Physicians In their Communities is:</a:t>
            </a:r>
          </a:p>
          <a:p>
            <a:pPr>
              <a:lnSpc>
                <a:spcPct val="90000"/>
              </a:lnSpc>
              <a:spcBef>
                <a:spcPct val="0"/>
              </a:spcBef>
              <a:buFontTx/>
              <a:buChar char="•"/>
            </a:pPr>
            <a:r>
              <a:rPr lang="en-US" sz="1000" dirty="0">
                <a:latin typeface="Arial" charset="0"/>
              </a:rPr>
              <a:t>A peer-to-peer immunization education program presented in the practice setting for practitioners and staff or in a classroom for students.  </a:t>
            </a:r>
          </a:p>
          <a:p>
            <a:pPr>
              <a:lnSpc>
                <a:spcPct val="90000"/>
              </a:lnSpc>
              <a:spcBef>
                <a:spcPct val="0"/>
              </a:spcBef>
              <a:buFontTx/>
              <a:buChar char="•"/>
            </a:pPr>
            <a:r>
              <a:rPr lang="en-US" sz="1000" dirty="0">
                <a:latin typeface="Arial" charset="0"/>
              </a:rPr>
              <a:t>Presented by a team of 2 professionals: physician or other primary care provider (nurse practitioner, physician's assistant) and a nurse or office manager. </a:t>
            </a:r>
          </a:p>
          <a:p>
            <a:pPr>
              <a:lnSpc>
                <a:spcPct val="90000"/>
              </a:lnSpc>
              <a:spcBef>
                <a:spcPct val="0"/>
              </a:spcBef>
            </a:pPr>
            <a:endParaRPr lang="en-US" sz="1000" dirty="0">
              <a:latin typeface="Arial" charset="0"/>
            </a:endParaRPr>
          </a:p>
          <a:p>
            <a:pPr>
              <a:lnSpc>
                <a:spcPct val="90000"/>
              </a:lnSpc>
              <a:spcBef>
                <a:spcPct val="0"/>
              </a:spcBef>
            </a:pPr>
            <a:r>
              <a:rPr lang="en-US" sz="1000" dirty="0">
                <a:latin typeface="Arial" charset="0"/>
              </a:rPr>
              <a:t>Our Beginnings…</a:t>
            </a:r>
          </a:p>
          <a:p>
            <a:pPr>
              <a:lnSpc>
                <a:spcPct val="90000"/>
              </a:lnSpc>
              <a:spcBef>
                <a:spcPct val="0"/>
              </a:spcBef>
            </a:pPr>
            <a:r>
              <a:rPr lang="en-US" sz="1000" dirty="0">
                <a:latin typeface="Arial" charset="0"/>
              </a:rPr>
              <a:t>EPIC is now in its </a:t>
            </a:r>
            <a:r>
              <a:rPr lang="en-US" sz="1000" dirty="0">
                <a:solidFill>
                  <a:srgbClr val="FF0000"/>
                </a:solidFill>
                <a:latin typeface="Arial" charset="0"/>
              </a:rPr>
              <a:t>16</a:t>
            </a:r>
            <a:r>
              <a:rPr lang="en-US" sz="1000" b="1" dirty="0">
                <a:solidFill>
                  <a:srgbClr val="FF0000"/>
                </a:solidFill>
                <a:latin typeface="Arial" charset="0"/>
              </a:rPr>
              <a:t>th</a:t>
            </a:r>
            <a:r>
              <a:rPr lang="en-US" sz="1000" dirty="0">
                <a:solidFill>
                  <a:schemeClr val="accent6">
                    <a:lumMod val="60000"/>
                    <a:lumOff val="40000"/>
                  </a:schemeClr>
                </a:solidFill>
                <a:latin typeface="Arial" charset="0"/>
              </a:rPr>
              <a:t> </a:t>
            </a:r>
            <a:r>
              <a:rPr lang="en-US" sz="1000" dirty="0">
                <a:latin typeface="Arial" charset="0"/>
              </a:rPr>
              <a:t>year of immunization education. The first EPIC Immunization Education program was developed and implemented in Pennsylvania (a joint venture between public health and the PA chapter of the American Academy of Pediatrics).  The program has been replicated in several states - Georgia most closely resembling the Pennsylvania program.  Georgia was first to add adult vaccines to the program. In 2009 the Georgia Chapter created a separate Women’s Health Immunization Education program for obstetricians and gynecologists</a:t>
            </a:r>
            <a:r>
              <a:rPr lang="en-US" sz="1000" dirty="0">
                <a:solidFill>
                  <a:srgbClr val="FF0000"/>
                </a:solidFill>
                <a:latin typeface="Arial" charset="0"/>
              </a:rPr>
              <a:t>. </a:t>
            </a:r>
            <a:r>
              <a:rPr lang="en-US" sz="1000" dirty="0">
                <a:latin typeface="Arial" charset="0"/>
              </a:rPr>
              <a:t>Presentations are also available for students in healthcare training. Presentation on Coding are available to members of the Georgia Chapter of AAP</a:t>
            </a:r>
          </a:p>
          <a:p>
            <a:pPr>
              <a:lnSpc>
                <a:spcPct val="90000"/>
              </a:lnSpc>
              <a:spcBef>
                <a:spcPct val="0"/>
              </a:spcBef>
            </a:pPr>
            <a:endParaRPr lang="en-US" sz="1000" b="1" i="1" dirty="0">
              <a:solidFill>
                <a:srgbClr val="000099"/>
              </a:solidFill>
              <a:latin typeface="Arial" charset="0"/>
            </a:endParaRPr>
          </a:p>
          <a:p>
            <a:pPr>
              <a:lnSpc>
                <a:spcPct val="90000"/>
              </a:lnSpc>
              <a:spcBef>
                <a:spcPct val="0"/>
              </a:spcBef>
            </a:pPr>
            <a:r>
              <a:rPr lang="en-US" sz="1000" dirty="0">
                <a:latin typeface="Arial" charset="0"/>
              </a:rPr>
              <a:t>In 2003 the National Vaccine Advisory Committee (NVAC) approved and published updated standards for adult and child/adolescent immunization practices. </a:t>
            </a:r>
            <a:endParaRPr lang="en-US" sz="1000" b="1" i="1" dirty="0">
              <a:latin typeface="Arial" charset="0"/>
            </a:endParaRPr>
          </a:p>
          <a:p>
            <a:pPr>
              <a:lnSpc>
                <a:spcPct val="90000"/>
              </a:lnSpc>
              <a:spcBef>
                <a:spcPct val="0"/>
              </a:spcBef>
            </a:pPr>
            <a:endParaRPr lang="en-US" sz="1000" b="1" i="1" dirty="0">
              <a:latin typeface="Arial" charset="0"/>
            </a:endParaRPr>
          </a:p>
          <a:p>
            <a:pPr>
              <a:lnSpc>
                <a:spcPct val="90000"/>
              </a:lnSpc>
              <a:spcBef>
                <a:spcPct val="0"/>
              </a:spcBef>
            </a:pPr>
            <a:r>
              <a:rPr lang="en-US" sz="1000" dirty="0">
                <a:latin typeface="Arial" charset="0"/>
              </a:rPr>
              <a:t>EPIC programs are designed to meet Standard #10 of the Standards for Child and Adolescent Immunization Practices: </a:t>
            </a:r>
          </a:p>
          <a:p>
            <a:pPr>
              <a:lnSpc>
                <a:spcPct val="90000"/>
              </a:lnSpc>
              <a:spcBef>
                <a:spcPct val="0"/>
              </a:spcBef>
            </a:pPr>
            <a:r>
              <a:rPr lang="en-US" sz="1000" dirty="0">
                <a:latin typeface="Arial" charset="0"/>
              </a:rPr>
              <a:t>"Persons who administer vaccines and staff who manage or support vaccine administration are knowledgeable and receive on-going education"  </a:t>
            </a:r>
          </a:p>
          <a:p>
            <a:pPr>
              <a:lnSpc>
                <a:spcPct val="90000"/>
              </a:lnSpc>
              <a:spcBef>
                <a:spcPct val="0"/>
              </a:spcBef>
            </a:pPr>
            <a:r>
              <a:rPr lang="en-US" sz="1000" dirty="0">
                <a:latin typeface="Arial" charset="0"/>
              </a:rPr>
              <a:t>And</a:t>
            </a:r>
          </a:p>
          <a:p>
            <a:pPr>
              <a:lnSpc>
                <a:spcPct val="90000"/>
              </a:lnSpc>
              <a:spcBef>
                <a:spcPct val="0"/>
              </a:spcBef>
            </a:pPr>
            <a:r>
              <a:rPr lang="en-US" sz="1000" dirty="0">
                <a:latin typeface="Arial" charset="0"/>
              </a:rPr>
              <a:t>Standard #8 of the Standards for Adult Immunization Practices: “Persons who administer vaccines are properly trained."</a:t>
            </a:r>
          </a:p>
          <a:p>
            <a:pPr>
              <a:lnSpc>
                <a:spcPct val="90000"/>
              </a:lnSpc>
              <a:spcBef>
                <a:spcPct val="0"/>
              </a:spcBef>
            </a:pPr>
            <a:endParaRPr lang="en-US" sz="1000" b="1" dirty="0">
              <a:latin typeface="Arial" charset="0"/>
            </a:endParaRPr>
          </a:p>
          <a:p>
            <a:pPr>
              <a:lnSpc>
                <a:spcPct val="90000"/>
              </a:lnSpc>
              <a:spcBef>
                <a:spcPct val="0"/>
              </a:spcBef>
            </a:pPr>
            <a:endParaRPr lang="en-US" sz="1000" dirty="0">
              <a:latin typeface="Arial" charset="0"/>
            </a:endParaRPr>
          </a:p>
          <a:p>
            <a:pPr>
              <a:lnSpc>
                <a:spcPct val="90000"/>
              </a:lnSpc>
              <a:spcBef>
                <a:spcPct val="0"/>
              </a:spcBef>
            </a:pPr>
            <a:endParaRPr lang="en-US" sz="900" dirty="0">
              <a:latin typeface="Arial" charset="0"/>
            </a:endParaRPr>
          </a:p>
          <a:p>
            <a:pPr>
              <a:lnSpc>
                <a:spcPct val="90000"/>
              </a:lnSpc>
              <a:spcBef>
                <a:spcPct val="0"/>
              </a:spcBef>
            </a:pPr>
            <a:endParaRPr lang="en-US" sz="900" b="1" dirty="0">
              <a:latin typeface="Arial" charset="0"/>
            </a:endParaRPr>
          </a:p>
        </p:txBody>
      </p:sp>
      <p:sp>
        <p:nvSpPr>
          <p:cNvPr id="193542" name="Footer Placeholder 6"/>
          <p:cNvSpPr>
            <a:spLocks noGrp="1"/>
          </p:cNvSpPr>
          <p:nvPr>
            <p:ph type="ftr" sz="quarter" idx="4"/>
          </p:nvPr>
        </p:nvSpPr>
        <p:spPr>
          <a:noFill/>
        </p:spPr>
        <p:txBody>
          <a:bodyPr/>
          <a:lstStyle/>
          <a:p>
            <a:r>
              <a:rPr lang="en-US">
                <a:solidFill>
                  <a:prstClr val="black"/>
                </a:solidFill>
              </a:rPr>
              <a:t>EPIC ADULT 2017</a:t>
            </a:r>
            <a:endParaRPr lang="en-US" dirty="0">
              <a:solidFill>
                <a:srgbClr val="FF0000"/>
              </a:solidFill>
            </a:endParaRP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1</a:t>
            </a:fld>
            <a:endParaRPr lang="en-US"/>
          </a:p>
        </p:txBody>
      </p:sp>
    </p:spTree>
    <p:extLst>
      <p:ext uri="{BB962C8B-B14F-4D97-AF65-F5344CB8AC3E}">
        <p14:creationId xmlns:p14="http://schemas.microsoft.com/office/powerpoint/2010/main" val="726195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a:latin typeface="Arial" charset="0"/>
            </a:endParaRPr>
          </a:p>
        </p:txBody>
      </p:sp>
      <p:sp>
        <p:nvSpPr>
          <p:cNvPr id="75780" name="Slide Number Placeholder 3"/>
          <p:cNvSpPr>
            <a:spLocks noGrp="1"/>
          </p:cNvSpPr>
          <p:nvPr>
            <p:ph type="sldNum" sz="quarter" idx="5"/>
          </p:nvPr>
        </p:nvSpPr>
        <p:spPr>
          <a:noFill/>
        </p:spPr>
        <p:txBody>
          <a:bodyPr/>
          <a:lstStyle/>
          <a:p>
            <a:fld id="{467D9711-99AB-4EA6-AB3F-90AFB27B48E6}" type="slidenum">
              <a:rPr lang="en-US" smtClean="0">
                <a:solidFill>
                  <a:prstClr val="black"/>
                </a:solidFill>
              </a:rPr>
              <a:pPr/>
              <a:t>10</a:t>
            </a:fld>
            <a:endParaRPr lang="en-US">
              <a:solidFill>
                <a:prstClr val="black"/>
              </a:solidFill>
            </a:endParaRPr>
          </a:p>
        </p:txBody>
      </p:sp>
      <p:sp>
        <p:nvSpPr>
          <p:cNvPr id="5" name="Footer Placeholder 4"/>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264478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txBox="1">
            <a:spLocks noGrp="1" noChangeArrowheads="1"/>
          </p:cNvSpPr>
          <p:nvPr/>
        </p:nvSpPr>
        <p:spPr bwMode="auto">
          <a:xfrm>
            <a:off x="0" y="8976836"/>
            <a:ext cx="2971800" cy="472890"/>
          </a:xfrm>
          <a:prstGeom prst="rect">
            <a:avLst/>
          </a:prstGeom>
          <a:noFill/>
          <a:ln w="9525">
            <a:noFill/>
            <a:miter lim="800000"/>
            <a:headEnd/>
            <a:tailEnd/>
          </a:ln>
        </p:spPr>
        <p:txBody>
          <a:bodyPr lIns="91428" tIns="45714" rIns="91428" bIns="45714"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01731" name="Rectangle 7"/>
          <p:cNvSpPr txBox="1">
            <a:spLocks noGrp="1" noChangeArrowheads="1"/>
          </p:cNvSpPr>
          <p:nvPr/>
        </p:nvSpPr>
        <p:spPr bwMode="auto">
          <a:xfrm>
            <a:off x="3884613" y="8976836"/>
            <a:ext cx="2971800" cy="472890"/>
          </a:xfrm>
          <a:prstGeom prst="rect">
            <a:avLst/>
          </a:prstGeom>
          <a:noFill/>
          <a:ln w="9525">
            <a:noFill/>
            <a:miter lim="800000"/>
            <a:headEnd/>
            <a:tailEnd/>
          </a:ln>
        </p:spPr>
        <p:txBody>
          <a:bodyPr lIns="91428" tIns="45714" rIns="91428" bIns="45714"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1732" name="Rectangle 2"/>
          <p:cNvSpPr>
            <a:spLocks noGrp="1" noRot="1" noChangeAspect="1" noChangeArrowheads="1" noTextEdit="1"/>
          </p:cNvSpPr>
          <p:nvPr>
            <p:ph type="sldImg"/>
          </p:nvPr>
        </p:nvSpPr>
        <p:spPr>
          <a:xfrm>
            <a:off x="1103313" y="696913"/>
            <a:ext cx="4724400" cy="3543300"/>
          </a:xfrm>
          <a:ln/>
        </p:spPr>
      </p:sp>
      <p:sp>
        <p:nvSpPr>
          <p:cNvPr id="201733" name="Rectangle 3"/>
          <p:cNvSpPr>
            <a:spLocks noGrp="1" noChangeArrowheads="1"/>
          </p:cNvSpPr>
          <p:nvPr>
            <p:ph type="body" idx="1"/>
          </p:nvPr>
        </p:nvSpPr>
        <p:spPr>
          <a:xfrm>
            <a:off x="609600" y="4493260"/>
            <a:ext cx="5638800" cy="4648200"/>
          </a:xfrm>
          <a:noFill/>
          <a:ln/>
        </p:spPr>
        <p:txBody>
          <a:bodyPr lIns="91421" tIns="45710" rIns="91421" bIns="45710"/>
          <a:lstStyle/>
          <a:p>
            <a:pPr eaLnBrk="1" hangingPunct="1">
              <a:lnSpc>
                <a:spcPct val="90000"/>
              </a:lnSpc>
              <a:spcBef>
                <a:spcPct val="0"/>
              </a:spcBef>
            </a:pPr>
            <a:r>
              <a:rPr lang="en-US" sz="1000" b="1" dirty="0">
                <a:cs typeface="Arial" pitchFamily="34" charset="0"/>
              </a:rPr>
              <a:t>Guidance on use of </a:t>
            </a:r>
            <a:r>
              <a:rPr lang="en-US" sz="1000" b="1" dirty="0" err="1">
                <a:cs typeface="Arial" pitchFamily="34" charset="0"/>
              </a:rPr>
              <a:t>Tdap</a:t>
            </a:r>
            <a:r>
              <a:rPr lang="en-US" sz="1000" b="1" dirty="0">
                <a:cs typeface="Arial" pitchFamily="34" charset="0"/>
              </a:rPr>
              <a:t> products for pregnant women:</a:t>
            </a:r>
          </a:p>
          <a:p>
            <a:pPr eaLnBrk="1" hangingPunct="1">
              <a:lnSpc>
                <a:spcPct val="90000"/>
              </a:lnSpc>
              <a:spcBef>
                <a:spcPct val="0"/>
              </a:spcBef>
            </a:pPr>
            <a:r>
              <a:rPr lang="en-US" sz="1000" dirty="0">
                <a:cs typeface="Arial" pitchFamily="34" charset="0"/>
              </a:rPr>
              <a:t>All pregnant women should receive a dose of </a:t>
            </a:r>
            <a:r>
              <a:rPr lang="en-US" sz="1000" dirty="0" err="1">
                <a:cs typeface="Arial" pitchFamily="34" charset="0"/>
              </a:rPr>
              <a:t>Tdap</a:t>
            </a:r>
            <a:r>
              <a:rPr lang="en-US" sz="1000" dirty="0">
                <a:cs typeface="Arial" pitchFamily="34" charset="0"/>
              </a:rPr>
              <a:t> during </a:t>
            </a:r>
            <a:r>
              <a:rPr lang="en-US" sz="1000" u="sng" dirty="0">
                <a:cs typeface="Arial" pitchFamily="34" charset="0"/>
              </a:rPr>
              <a:t>each</a:t>
            </a:r>
            <a:r>
              <a:rPr lang="en-US" sz="1000" dirty="0">
                <a:cs typeface="Arial" pitchFamily="34" charset="0"/>
              </a:rPr>
              <a:t> pregnancy, irrespective of prior history of receiving </a:t>
            </a:r>
            <a:r>
              <a:rPr lang="en-US" sz="1000" dirty="0" err="1">
                <a:cs typeface="Arial" pitchFamily="34" charset="0"/>
              </a:rPr>
              <a:t>Tdap</a:t>
            </a:r>
            <a:r>
              <a:rPr lang="en-US" sz="1000" dirty="0">
                <a:cs typeface="Arial" pitchFamily="34" charset="0"/>
              </a:rPr>
              <a:t>. Optimal timing for administration is between 27 and 36 weeks gestation. If a dose is given early in that same pregnancy, do NOT repeat it at 27-36 weeks. If not given during pregnancy, give </a:t>
            </a:r>
            <a:r>
              <a:rPr lang="en-US" sz="1000" dirty="0" err="1">
                <a:cs typeface="Arial" pitchFamily="34" charset="0"/>
              </a:rPr>
              <a:t>Tdap</a:t>
            </a:r>
            <a:r>
              <a:rPr lang="en-US" sz="1000" dirty="0">
                <a:cs typeface="Arial" pitchFamily="34" charset="0"/>
              </a:rPr>
              <a:t> immediately postpartum</a:t>
            </a:r>
            <a:r>
              <a:rPr lang="en-US" sz="1000" b="1" baseline="30000" dirty="0">
                <a:cs typeface="Arial" pitchFamily="34" charset="0"/>
              </a:rPr>
              <a:t>3</a:t>
            </a:r>
            <a:r>
              <a:rPr lang="en-US" sz="1000" dirty="0">
                <a:cs typeface="Arial" pitchFamily="34" charset="0"/>
              </a:rPr>
              <a:t>.  </a:t>
            </a:r>
          </a:p>
          <a:p>
            <a:pPr eaLnBrk="1" hangingPunct="1">
              <a:lnSpc>
                <a:spcPct val="90000"/>
              </a:lnSpc>
              <a:spcBef>
                <a:spcPct val="0"/>
              </a:spcBef>
            </a:pPr>
            <a:endParaRPr lang="en-US" sz="1000" b="1" dirty="0">
              <a:cs typeface="Arial" pitchFamily="34" charset="0"/>
            </a:endParaRPr>
          </a:p>
          <a:p>
            <a:pPr eaLnBrk="1" hangingPunct="1">
              <a:lnSpc>
                <a:spcPct val="90000"/>
              </a:lnSpc>
              <a:spcBef>
                <a:spcPct val="0"/>
              </a:spcBef>
            </a:pPr>
            <a:r>
              <a:rPr lang="en-US" sz="1000" b="1" dirty="0">
                <a:cs typeface="Arial" pitchFamily="34" charset="0"/>
              </a:rPr>
              <a:t>References: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000" b="0" baseline="0" dirty="0">
                <a:cs typeface="Arial" pitchFamily="34" charset="0"/>
              </a:rPr>
              <a:t>      1. </a:t>
            </a:r>
            <a:r>
              <a:rPr kumimoji="0" lang="en-US" sz="1200" b="0" i="0" u="none" strike="noStrike" kern="1200" cap="none" spc="0" normalizeH="0" baseline="0" noProof="0" dirty="0">
                <a:ln>
                  <a:noFill/>
                </a:ln>
                <a:solidFill>
                  <a:srgbClr val="FFFFFF"/>
                </a:solidFill>
                <a:effectLst/>
                <a:uLnTx/>
                <a:uFillTx/>
                <a:latin typeface="+mn-lt"/>
                <a:ea typeface="+mn-ea"/>
                <a:cs typeface="Arial" charset="0"/>
              </a:rPr>
              <a:t>Advisory Committee on Immunization Practices. Updated ACIP statement for per</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cs typeface="Arial" charset="0"/>
              </a:rPr>
              <a:t>     </a:t>
            </a:r>
            <a:r>
              <a:rPr lang="en-US" sz="1000" dirty="0">
                <a:solidFill>
                  <a:schemeClr val="tx1"/>
                </a:solidFill>
                <a:cs typeface="Arial" pitchFamily="34" charset="0"/>
              </a:rPr>
              <a:t>2</a:t>
            </a:r>
            <a:r>
              <a:rPr lang="en-US" sz="1000" dirty="0">
                <a:cs typeface="Arial" pitchFamily="34" charset="0"/>
              </a:rPr>
              <a:t>. </a:t>
            </a:r>
            <a:r>
              <a:rPr lang="en-US" sz="1000" i="1" dirty="0">
                <a:cs typeface="Arial" pitchFamily="34" charset="0"/>
              </a:rPr>
              <a:t>MMWR</a:t>
            </a:r>
            <a:r>
              <a:rPr lang="en-US" sz="1000" dirty="0">
                <a:cs typeface="Arial" pitchFamily="34" charset="0"/>
              </a:rPr>
              <a:t>, February 22, 2013, </a:t>
            </a:r>
            <a:r>
              <a:rPr lang="en-US" sz="1000" dirty="0" err="1">
                <a:cs typeface="Arial" pitchFamily="34" charset="0"/>
              </a:rPr>
              <a:t>Vol</a:t>
            </a:r>
            <a:r>
              <a:rPr lang="en-US" sz="1000" dirty="0">
                <a:cs typeface="Arial" pitchFamily="34" charset="0"/>
              </a:rPr>
              <a:t> 62, #7 </a:t>
            </a:r>
          </a:p>
          <a:p>
            <a:pPr>
              <a:lnSpc>
                <a:spcPct val="90000"/>
              </a:lnSpc>
              <a:spcBef>
                <a:spcPct val="0"/>
              </a:spcBef>
            </a:pPr>
            <a:r>
              <a:rPr lang="en-US" sz="1000" dirty="0">
                <a:cs typeface="Arial" pitchFamily="34" charset="0"/>
              </a:rPr>
              <a:t>      3. </a:t>
            </a:r>
            <a:r>
              <a:rPr lang="en-US" sz="1000" dirty="0" err="1">
                <a:cs typeface="Arial" pitchFamily="34" charset="0"/>
              </a:rPr>
              <a:t>www.immunize.org</a:t>
            </a:r>
            <a:r>
              <a:rPr lang="en-US" sz="1000" dirty="0">
                <a:cs typeface="Arial" pitchFamily="34" charset="0"/>
              </a:rPr>
              <a:t>,  Ask the Experts, Tetanus section, IAC, Sept. 2013</a:t>
            </a:r>
          </a:p>
        </p:txBody>
      </p:sp>
      <p:sp>
        <p:nvSpPr>
          <p:cNvPr id="7" name="Footer Placeholder 6"/>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11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An infant who is infected with pertussis under 6 months of age can experience a devastating disease, frequently resulting in death, because the infant can not tolerate the severe inflammation of the respiratory tract. The primary series of DTaP is usually not completed until 6 months of age. Therefore, the best method to prevent the infant from infection with pertussis is to eliminate exposure to the disease. This is accomplished by immunizing </a:t>
            </a:r>
            <a:r>
              <a:rPr kumimoji="0" lang="en-US" sz="1000" b="1" i="0" u="sng" strike="noStrike" kern="1200" cap="none" spc="0" normalizeH="0" baseline="0" noProof="0" dirty="0">
                <a:ln>
                  <a:noFill/>
                </a:ln>
                <a:solidFill>
                  <a:srgbClr val="000000"/>
                </a:solidFill>
                <a:effectLst/>
                <a:uLnTx/>
                <a:uFillTx/>
                <a:latin typeface="Arial" charset="0"/>
                <a:ea typeface="+mn-ea"/>
                <a:cs typeface="+mn-cs"/>
              </a:rPr>
              <a:t>ALL</a:t>
            </a:r>
            <a:r>
              <a:rPr kumimoji="0" lang="en-US" sz="1000" b="0" i="0" u="none" strike="noStrike" kern="1200" cap="none" spc="0" normalizeH="0" baseline="0" noProof="0" dirty="0">
                <a:ln>
                  <a:noFill/>
                </a:ln>
                <a:solidFill>
                  <a:srgbClr val="000000"/>
                </a:solidFill>
                <a:effectLst/>
                <a:uLnTx/>
                <a:uFillTx/>
                <a:latin typeface="Arial" charset="0"/>
                <a:ea typeface="+mn-ea"/>
                <a:cs typeface="+mn-cs"/>
              </a:rPr>
              <a:t> pregnant women, and all caregivers with </a:t>
            </a:r>
            <a:r>
              <a:rPr kumimoji="0" lang="en-US" sz="1000" b="0" i="0" u="none" strike="noStrike" kern="1200" cap="none" spc="0" normalizeH="0" baseline="0" noProof="0" dirty="0" err="1">
                <a:ln>
                  <a:noFill/>
                </a:ln>
                <a:solidFill>
                  <a:srgbClr val="000000"/>
                </a:solidFill>
                <a:effectLst/>
                <a:uLnTx/>
                <a:uFillTx/>
                <a:latin typeface="Arial" charset="0"/>
                <a:ea typeface="+mn-ea"/>
                <a:cs typeface="+mn-cs"/>
              </a:rPr>
              <a:t>Tdap</a:t>
            </a:r>
            <a:r>
              <a:rPr kumimoji="0" lang="en-US" sz="1000" b="0" i="0" u="none" strike="noStrike" kern="1200" cap="none" spc="0" normalizeH="0" baseline="0" noProof="0" dirty="0">
                <a:ln>
                  <a:noFill/>
                </a:ln>
                <a:solidFill>
                  <a:srgbClr val="000000"/>
                </a:solidFill>
                <a:effectLst/>
                <a:uLnTx/>
                <a:uFillTx/>
                <a:latin typeface="Arial" charset="0"/>
                <a:ea typeface="+mn-ea"/>
                <a:cs typeface="+mn-cs"/>
              </a:rPr>
              <a:t> vaccine. Ninety percent of pertussis deaths between 2000-2009 were in infants less than 3 months of age.   </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EPIC ADULT 2017</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2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Subacute </a:t>
            </a:r>
            <a:r>
              <a:rPr lang="en-US" sz="1200" b="0" i="0" kern="1200" dirty="0" err="1">
                <a:solidFill>
                  <a:schemeClr val="tx1"/>
                </a:solidFill>
                <a:effectLst/>
                <a:latin typeface="+mn-lt"/>
                <a:ea typeface="+mn-ea"/>
                <a:cs typeface="+mn-cs"/>
              </a:rPr>
              <a:t>Sclerosing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Panencephalitis</a:t>
            </a:r>
            <a:r>
              <a:rPr lang="en-US" sz="1200" b="0" i="0" kern="1200" dirty="0">
                <a:solidFill>
                  <a:schemeClr val="tx1"/>
                </a:solidFill>
                <a:effectLst/>
                <a:latin typeface="+mn-lt"/>
                <a:ea typeface="+mn-ea"/>
                <a:cs typeface="+mn-cs"/>
              </a:rPr>
              <a:t> (SSPE) is a neurological disorder that can appear years after a person is infected with measles and is always fatal. It is characterized by behavioral and intellectual deterioration and seizures that occur 7-11 years after measles infection. </a:t>
            </a:r>
            <a:r>
              <a:rPr lang="en-US" b="0" i="0" dirty="0">
                <a:solidFill>
                  <a:srgbClr val="675752"/>
                </a:solidFill>
                <a:effectLst/>
                <a:latin typeface="arial" panose="020B0604020202020204" pitchFamily="34" charset="0"/>
              </a:rPr>
              <a:t>In rare cases the virus spreads to the brain, but then becomes dormant. Eventually it can lead to SSPE, resulting in deterioration and death. Researchers don’t know what causes the virus to reactivate.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b="0" i="0" dirty="0">
                <a:solidFill>
                  <a:srgbClr val="675752"/>
                </a:solidFill>
                <a:effectLst/>
                <a:latin typeface="arial" panose="020B0604020202020204" pitchFamily="34" charset="0"/>
              </a:rPr>
              <a:t>There is no cure for SSPE and the only way to prevent it is to vaccinate everyone against measles.</a:t>
            </a:r>
          </a:p>
          <a:p>
            <a:endParaRPr lang="en-US" b="0" i="0" dirty="0">
              <a:solidFill>
                <a:srgbClr val="675752"/>
              </a:solidFill>
              <a:effectLst/>
              <a:latin typeface="arial" panose="020B0604020202020204" pitchFamily="34" charset="0"/>
            </a:endParaRPr>
          </a:p>
          <a:p>
            <a:r>
              <a:rPr lang="en-US" b="0" i="0" dirty="0">
                <a:solidFill>
                  <a:srgbClr val="675752"/>
                </a:solidFill>
                <a:effectLst/>
                <a:latin typeface="arial" panose="020B0604020202020204" pitchFamily="34" charset="0"/>
              </a:rPr>
              <a:t>Reference: Infection</a:t>
            </a:r>
            <a:r>
              <a:rPr lang="en-US" b="0" i="0" baseline="0" dirty="0">
                <a:solidFill>
                  <a:srgbClr val="675752"/>
                </a:solidFill>
                <a:effectLst/>
                <a:latin typeface="arial" panose="020B0604020202020204" pitchFamily="34" charset="0"/>
              </a:rPr>
              <a:t> Diseases Society of America. Always Deadly Measles Complication more Common than Believed. October 29, 2016.</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98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p>
        </p:txBody>
      </p:sp>
      <p:sp>
        <p:nvSpPr>
          <p:cNvPr id="22323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p>
        </p:txBody>
      </p:sp>
      <p:sp>
        <p:nvSpPr>
          <p:cNvPr id="22323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p>
        </p:txBody>
      </p:sp>
      <p:sp>
        <p:nvSpPr>
          <p:cNvPr id="22323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p>
        </p:txBody>
      </p:sp>
      <p:sp>
        <p:nvSpPr>
          <p:cNvPr id="223238" name="Rectangle 2"/>
          <p:cNvSpPr>
            <a:spLocks noGrp="1" noRot="1" noChangeAspect="1" noChangeArrowheads="1" noTextEdit="1"/>
          </p:cNvSpPr>
          <p:nvPr>
            <p:ph type="sldImg"/>
          </p:nvPr>
        </p:nvSpPr>
        <p:spPr>
          <a:xfrm>
            <a:off x="1106488" y="696913"/>
            <a:ext cx="4648200" cy="3486150"/>
          </a:xfrm>
          <a:ln/>
        </p:spPr>
      </p:sp>
      <p:sp>
        <p:nvSpPr>
          <p:cNvPr id="223239" name="Rectangle 3"/>
          <p:cNvSpPr>
            <a:spLocks noGrp="1" noChangeArrowheads="1"/>
          </p:cNvSpPr>
          <p:nvPr>
            <p:ph type="body" idx="1"/>
          </p:nvPr>
        </p:nvSpPr>
        <p:spPr>
          <a:xfrm>
            <a:off x="304800" y="4722813"/>
            <a:ext cx="6149975" cy="4573587"/>
          </a:xfrm>
          <a:noFill/>
          <a:ln/>
        </p:spPr>
        <p:txBody>
          <a:bodyPr lIns="89932" tIns="44966" rIns="89932" bIns="44966"/>
          <a:lstStyle/>
          <a:p>
            <a:pPr eaLnBrk="1" hangingPunct="1">
              <a:lnSpc>
                <a:spcPct val="80000"/>
              </a:lnSpc>
            </a:pPr>
            <a:r>
              <a:rPr lang="en-US" sz="1000" b="1" u="sng" dirty="0">
                <a:latin typeface="Arial" charset="0"/>
              </a:rPr>
              <a:t>MEASLES </a:t>
            </a:r>
            <a:r>
              <a:rPr lang="en-US" sz="1000" b="1" dirty="0">
                <a:latin typeface="Arial" charset="0"/>
              </a:rPr>
              <a:t>(</a:t>
            </a:r>
            <a:r>
              <a:rPr lang="en-US" sz="1000" dirty="0">
                <a:latin typeface="Arial" charset="0"/>
              </a:rPr>
              <a:t>caused by </a:t>
            </a:r>
            <a:r>
              <a:rPr lang="en-US" sz="1000" dirty="0" err="1">
                <a:latin typeface="Arial" charset="0"/>
              </a:rPr>
              <a:t>paramyxovirus</a:t>
            </a:r>
            <a:r>
              <a:rPr lang="en-US" sz="1000" dirty="0">
                <a:latin typeface="Arial" charset="0"/>
              </a:rPr>
              <a:t>)</a:t>
            </a:r>
          </a:p>
          <a:p>
            <a:pPr eaLnBrk="1" hangingPunct="1">
              <a:lnSpc>
                <a:spcPct val="80000"/>
              </a:lnSpc>
            </a:pPr>
            <a:r>
              <a:rPr lang="en-US" sz="1000" b="1" dirty="0">
                <a:latin typeface="Arial" charset="0"/>
              </a:rPr>
              <a:t>Slide shows two children with typical measles rash and conjunctivitis in younger child</a:t>
            </a:r>
          </a:p>
          <a:p>
            <a:pPr eaLnBrk="1" hangingPunct="1">
              <a:lnSpc>
                <a:spcPct val="80000"/>
              </a:lnSpc>
            </a:pPr>
            <a:r>
              <a:rPr lang="en-US" sz="1000" dirty="0">
                <a:latin typeface="Arial" charset="0"/>
              </a:rPr>
              <a:t>Initial symptoms are runny nose, followed by increasing fever (103º-105º), cough, conjunctivitis, </a:t>
            </a:r>
            <a:r>
              <a:rPr lang="en-US" sz="1000" dirty="0" err="1">
                <a:latin typeface="Arial" charset="0"/>
              </a:rPr>
              <a:t>Koplik</a:t>
            </a:r>
            <a:r>
              <a:rPr lang="en-US" sz="1000" dirty="0">
                <a:latin typeface="Arial" charset="0"/>
              </a:rPr>
              <a:t> spots, and a </a:t>
            </a:r>
            <a:r>
              <a:rPr lang="en-US" sz="1000" dirty="0" err="1">
                <a:latin typeface="Arial" charset="0"/>
              </a:rPr>
              <a:t>maculopapular</a:t>
            </a:r>
            <a:r>
              <a:rPr lang="en-US" sz="1000" dirty="0">
                <a:latin typeface="Arial" charset="0"/>
              </a:rPr>
              <a:t> rash that lasts 5-6 days</a:t>
            </a:r>
          </a:p>
          <a:p>
            <a:pPr eaLnBrk="1" hangingPunct="1">
              <a:lnSpc>
                <a:spcPct val="80000"/>
              </a:lnSpc>
            </a:pPr>
            <a:r>
              <a:rPr lang="en-US" sz="1000" dirty="0">
                <a:latin typeface="Arial" charset="0"/>
              </a:rPr>
              <a:t>Complications include otitis media (7%), pneumonia (6%), and acute encephalitis (0.1%) 1 in 1000 cases, death (0.2%)   </a:t>
            </a:r>
            <a:r>
              <a:rPr lang="en-US" sz="1000" dirty="0"/>
              <a:t>Although measles elimination was declared in the United States in 2000 , importation of measles cases continues to occur. </a:t>
            </a:r>
            <a:endParaRPr lang="en-US" sz="1000" dirty="0">
              <a:latin typeface="Arial" charset="0"/>
            </a:endParaRPr>
          </a:p>
          <a:p>
            <a:pPr eaLnBrk="1" hangingPunct="1">
              <a:lnSpc>
                <a:spcPct val="90000"/>
              </a:lnSpc>
            </a:pPr>
            <a:r>
              <a:rPr lang="en-US" sz="1000" b="1" u="sng" dirty="0">
                <a:latin typeface="Arial" charset="0"/>
              </a:rPr>
              <a:t>MUMPS</a:t>
            </a:r>
            <a:r>
              <a:rPr lang="en-US" sz="1000" dirty="0">
                <a:latin typeface="Arial" charset="0"/>
              </a:rPr>
              <a:t> (caused by </a:t>
            </a:r>
            <a:r>
              <a:rPr lang="en-US" sz="1000" dirty="0" err="1">
                <a:latin typeface="Arial" charset="0"/>
              </a:rPr>
              <a:t>paramyxovirus</a:t>
            </a:r>
            <a:r>
              <a:rPr lang="en-US" sz="1000" dirty="0">
                <a:latin typeface="Arial" charset="0"/>
              </a:rPr>
              <a:t>)</a:t>
            </a:r>
            <a:r>
              <a:rPr lang="en-US" sz="1000" b="1" u="sng" dirty="0">
                <a:latin typeface="Arial" charset="0"/>
              </a:rPr>
              <a:t> </a:t>
            </a:r>
          </a:p>
          <a:p>
            <a:pPr eaLnBrk="1" hangingPunct="1">
              <a:lnSpc>
                <a:spcPct val="90000"/>
              </a:lnSpc>
            </a:pPr>
            <a:r>
              <a:rPr lang="en-US" sz="1000" b="1" dirty="0">
                <a:latin typeface="Arial" charset="0"/>
              </a:rPr>
              <a:t>Slide shows an adolescent with </a:t>
            </a:r>
            <a:r>
              <a:rPr lang="en-US" sz="1000" b="1" dirty="0" err="1">
                <a:latin typeface="Arial" charset="0"/>
              </a:rPr>
              <a:t>parotitis</a:t>
            </a:r>
            <a:r>
              <a:rPr lang="en-US" sz="1000" b="1" dirty="0">
                <a:latin typeface="Arial" charset="0"/>
              </a:rPr>
              <a:t> due to mumps</a:t>
            </a:r>
          </a:p>
          <a:p>
            <a:pPr eaLnBrk="1" hangingPunct="1">
              <a:lnSpc>
                <a:spcPct val="90000"/>
              </a:lnSpc>
            </a:pPr>
            <a:r>
              <a:rPr lang="en-US" sz="1000" dirty="0" err="1">
                <a:latin typeface="Arial" charset="0"/>
              </a:rPr>
              <a:t>Parotitis</a:t>
            </a:r>
            <a:r>
              <a:rPr lang="en-US" sz="1000" dirty="0">
                <a:latin typeface="Arial" charset="0"/>
              </a:rPr>
              <a:t> occurs in 30-40% of infected persons, 40-50% have only nonspecific or respiratory symptoms </a:t>
            </a:r>
          </a:p>
          <a:p>
            <a:pPr eaLnBrk="1" hangingPunct="1">
              <a:lnSpc>
                <a:spcPct val="90000"/>
              </a:lnSpc>
            </a:pPr>
            <a:r>
              <a:rPr lang="en-US" sz="1000" dirty="0">
                <a:latin typeface="Arial" charset="0"/>
              </a:rPr>
              <a:t>Complications include aseptic meningitis, &amp; deafness</a:t>
            </a:r>
          </a:p>
          <a:p>
            <a:pPr eaLnBrk="1" hangingPunct="1">
              <a:lnSpc>
                <a:spcPct val="90000"/>
              </a:lnSpc>
            </a:pPr>
            <a:r>
              <a:rPr lang="en-US" sz="1000" dirty="0">
                <a:latin typeface="Arial" charset="0"/>
              </a:rPr>
              <a:t>Post pubertal individuals may have </a:t>
            </a:r>
            <a:r>
              <a:rPr lang="en-US" sz="1000" dirty="0" err="1">
                <a:latin typeface="Arial" charset="0"/>
              </a:rPr>
              <a:t>orchitis</a:t>
            </a:r>
            <a:r>
              <a:rPr lang="en-US" sz="1000" dirty="0">
                <a:latin typeface="Arial" charset="0"/>
              </a:rPr>
              <a:t>, ovarian inflammation, &amp; pancreatitis</a:t>
            </a:r>
          </a:p>
          <a:p>
            <a:pPr eaLnBrk="1" hangingPunct="1">
              <a:lnSpc>
                <a:spcPct val="80000"/>
              </a:lnSpc>
            </a:pPr>
            <a:endParaRPr lang="en-US" sz="1000" b="1" dirty="0">
              <a:solidFill>
                <a:srgbClr val="FF0000"/>
              </a:solidFill>
              <a:latin typeface="Arial" charset="0"/>
            </a:endParaRPr>
          </a:p>
          <a:p>
            <a:pPr eaLnBrk="1" hangingPunct="1">
              <a:lnSpc>
                <a:spcPct val="80000"/>
              </a:lnSpc>
            </a:pPr>
            <a:r>
              <a:rPr lang="en-US" sz="1000" b="1" dirty="0">
                <a:latin typeface="Arial" charset="0"/>
              </a:rPr>
              <a:t>RUBELLA </a:t>
            </a:r>
            <a:r>
              <a:rPr lang="en-US" sz="1000" dirty="0">
                <a:latin typeface="Arial" charset="0"/>
              </a:rPr>
              <a:t>(Caused by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90000"/>
              </a:lnSpc>
            </a:pPr>
            <a:r>
              <a:rPr lang="en-US" sz="1000" dirty="0">
                <a:latin typeface="Arial" charset="0"/>
              </a:rPr>
              <a:t>Rubella is no longer endemic in the U.S. However, it is still present in other countries and can be imported</a:t>
            </a:r>
            <a:r>
              <a:rPr lang="en-US" sz="1000" u="sng" dirty="0">
                <a:latin typeface="Arial" charset="0"/>
              </a:rPr>
              <a:t>   </a:t>
            </a:r>
          </a:p>
          <a:p>
            <a:pPr eaLnBrk="1" hangingPunct="1">
              <a:lnSpc>
                <a:spcPct val="80000"/>
              </a:lnSpc>
            </a:pPr>
            <a:endParaRPr lang="en-US" sz="1000" b="1" u="sng" dirty="0">
              <a:solidFill>
                <a:srgbClr val="FF0000"/>
              </a:solidFill>
              <a:latin typeface="Arial" charset="0"/>
            </a:endParaRPr>
          </a:p>
          <a:p>
            <a:pPr eaLnBrk="1" hangingPunct="1">
              <a:lnSpc>
                <a:spcPct val="80000"/>
              </a:lnSpc>
            </a:pPr>
            <a:r>
              <a:rPr lang="en-US" sz="1000" b="1" u="sng" dirty="0">
                <a:latin typeface="Arial" charset="0"/>
              </a:rPr>
              <a:t>CONGENITAL RUBELLA </a:t>
            </a:r>
            <a:r>
              <a:rPr lang="en-US" sz="1000" dirty="0">
                <a:latin typeface="Arial" charset="0"/>
              </a:rPr>
              <a:t> </a:t>
            </a:r>
          </a:p>
          <a:p>
            <a:pPr eaLnBrk="1" hangingPunct="1">
              <a:lnSpc>
                <a:spcPct val="80000"/>
              </a:lnSpc>
            </a:pPr>
            <a:r>
              <a:rPr lang="en-US" sz="1000" b="1" dirty="0">
                <a:latin typeface="Arial" charset="0"/>
              </a:rPr>
              <a:t>Slide shows an adult and child with a typical rash from rubella and an infant with congenital rubella syndrome</a:t>
            </a:r>
            <a:r>
              <a:rPr lang="en-US" sz="1000" dirty="0">
                <a:latin typeface="Arial" charset="0"/>
              </a:rPr>
              <a:t> Infant was infected in utero  and has “blueberry muffin spots” on skin due to petechial lesions, cataracts, hearing loss and congenital heart lesion and will most likely be developmentally delayed.</a:t>
            </a:r>
            <a:endParaRPr lang="en-US" sz="1000" b="1" dirty="0">
              <a:latin typeface="Arial" charset="0"/>
            </a:endParaRPr>
          </a:p>
          <a:p>
            <a:pPr eaLnBrk="1" hangingPunct="1">
              <a:lnSpc>
                <a:spcPct val="80000"/>
              </a:lnSpc>
            </a:pPr>
            <a:r>
              <a:rPr lang="en-US" sz="1000" b="1" dirty="0">
                <a:latin typeface="Arial" charset="0"/>
              </a:rPr>
              <a:t>All woman of child bearing age should be certain they are immune to rubella.</a:t>
            </a:r>
          </a:p>
          <a:p>
            <a:pPr eaLnBrk="1" hangingPunct="1">
              <a:lnSpc>
                <a:spcPct val="80000"/>
              </a:lnSpc>
            </a:pPr>
            <a:endParaRPr lang="en-US" sz="1000" b="1" dirty="0">
              <a:latin typeface="Arial" charset="0"/>
            </a:endParaRP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For additional information refer to: Epidemiology and Prevention of Vaccine-Preventable Diseases, 13th edition  2015.  HHS, CDC. </a:t>
            </a:r>
          </a:p>
        </p:txBody>
      </p:sp>
      <p:sp>
        <p:nvSpPr>
          <p:cNvPr id="9" name="Footer Placeholder 8"/>
          <p:cNvSpPr>
            <a:spLocks noGrp="1"/>
          </p:cNvSpPr>
          <p:nvPr>
            <p:ph type="ftr" sz="quarter" idx="4"/>
          </p:nvPr>
        </p:nvSpPr>
        <p:spPr/>
        <p:txBody>
          <a:bodyPr/>
          <a:lstStyle/>
          <a:p>
            <a:pPr>
              <a:defRPr/>
            </a:pPr>
            <a:r>
              <a:rPr lang="en-US"/>
              <a:t>EPIC ADULT 2017</a:t>
            </a:r>
            <a:endParaRPr lang="en-US"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14</a:t>
            </a:fld>
            <a:endParaRPr lang="en-US"/>
          </a:p>
        </p:txBody>
      </p:sp>
    </p:spTree>
    <p:extLst>
      <p:ext uri="{BB962C8B-B14F-4D97-AF65-F5344CB8AC3E}">
        <p14:creationId xmlns:p14="http://schemas.microsoft.com/office/powerpoint/2010/main" val="5572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6" tIns="45718" rIns="91436" bIns="45718" anchor="b"/>
          <a:lstStyle/>
          <a:p>
            <a:pPr algn="r"/>
            <a:endParaRPr lang="en-US" sz="1200" dirty="0">
              <a:solidFill>
                <a:srgbClr val="000000"/>
              </a:solidFill>
            </a:endParaRPr>
          </a:p>
        </p:txBody>
      </p:sp>
      <p:sp>
        <p:nvSpPr>
          <p:cNvPr id="215042"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8" tIns="45714" rIns="91428" bIns="45714" anchor="b"/>
          <a:lstStyle/>
          <a:p>
            <a:endParaRPr lang="en-US" sz="1200">
              <a:solidFill>
                <a:srgbClr val="000000"/>
              </a:solidFill>
            </a:endParaRPr>
          </a:p>
        </p:txBody>
      </p:sp>
      <p:sp>
        <p:nvSpPr>
          <p:cNvPr id="21504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a:endParaRPr lang="en-US" sz="1200" dirty="0">
              <a:solidFill>
                <a:srgbClr val="000000"/>
              </a:solidFill>
            </a:endParaRPr>
          </a:p>
        </p:txBody>
      </p:sp>
      <p:sp>
        <p:nvSpPr>
          <p:cNvPr id="21504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8" tIns="45714" rIns="91428" bIns="45714" anchor="b"/>
          <a:lstStyle/>
          <a:p>
            <a:endParaRPr lang="en-US" sz="1200">
              <a:solidFill>
                <a:srgbClr val="000000"/>
              </a:solidFill>
            </a:endParaRPr>
          </a:p>
        </p:txBody>
      </p:sp>
      <p:sp>
        <p:nvSpPr>
          <p:cNvPr id="215046" name="Rectangle 2"/>
          <p:cNvSpPr>
            <a:spLocks noGrp="1" noRot="1" noChangeAspect="1" noChangeArrowheads="1" noTextEdit="1"/>
          </p:cNvSpPr>
          <p:nvPr>
            <p:ph type="sldImg"/>
          </p:nvPr>
        </p:nvSpPr>
        <p:spPr>
          <a:xfrm>
            <a:off x="1143000" y="685800"/>
            <a:ext cx="4645025" cy="3484563"/>
          </a:xfrm>
          <a:ln/>
        </p:spPr>
      </p:sp>
      <p:sp>
        <p:nvSpPr>
          <p:cNvPr id="215047" name="Rectangle 3"/>
          <p:cNvSpPr>
            <a:spLocks noGrp="1" noChangeArrowheads="1"/>
          </p:cNvSpPr>
          <p:nvPr>
            <p:ph type="body" idx="1"/>
          </p:nvPr>
        </p:nvSpPr>
        <p:spPr>
          <a:noFill/>
          <a:ln/>
        </p:spPr>
        <p:txBody>
          <a:bodyPr lIns="91428" tIns="45714" rIns="91428" bIns="45714"/>
          <a:lstStyle/>
          <a:p>
            <a:r>
              <a:rPr lang="en-US" sz="1000" dirty="0"/>
              <a:t>MMR vaccine has been successful in reducing the cases of measles in the United States and many young physicians, physician’s assistants and nurse practitioners have never seen an acute case of measles. The symptoms of measles are more than a rash and include conjunctivitis, fever and white lesions (</a:t>
            </a:r>
            <a:r>
              <a:rPr lang="en-US" sz="1000" dirty="0" err="1"/>
              <a:t>Koplik</a:t>
            </a:r>
            <a:r>
              <a:rPr lang="en-US" sz="1000" dirty="0"/>
              <a:t> spots) on the buccal mucosa. Practitioners who have not seen a case of measles sometimes make a diagnosis solely on the basis of a rash. Serologic testing is now required to confirm a case of measles. </a:t>
            </a:r>
          </a:p>
          <a:p>
            <a:endParaRPr lang="en-US" sz="1000" dirty="0"/>
          </a:p>
          <a:p>
            <a:endParaRPr lang="en-US" sz="1000" dirty="0"/>
          </a:p>
          <a:p>
            <a:r>
              <a:rPr lang="en-US" sz="1000" b="1" dirty="0"/>
              <a:t> </a:t>
            </a:r>
          </a:p>
        </p:txBody>
      </p:sp>
      <p:sp>
        <p:nvSpPr>
          <p:cNvPr id="9" name="Footer Placeholder 8"/>
          <p:cNvSpPr>
            <a:spLocks noGrp="1"/>
          </p:cNvSpPr>
          <p:nvPr>
            <p:ph type="ftr" sz="quarter" idx="4"/>
          </p:nvPr>
        </p:nvSpPr>
        <p:spPr/>
        <p:txBody>
          <a:bodyPr/>
          <a:lstStyle/>
          <a:p>
            <a:pPr>
              <a:defRPr/>
            </a:pPr>
            <a:r>
              <a:rPr lang="en-US">
                <a:cs typeface="+mn-cs"/>
              </a:rPr>
              <a:t>EPIC ADULT 2017</a:t>
            </a:r>
            <a:endParaRPr lang="en-US" dirty="0">
              <a:cs typeface="+mn-cs"/>
            </a:endParaRP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15</a:t>
            </a:fld>
            <a:endParaRPr lang="en-US"/>
          </a:p>
        </p:txBody>
      </p:sp>
    </p:spTree>
    <p:extLst>
      <p:ext uri="{BB962C8B-B14F-4D97-AF65-F5344CB8AC3E}">
        <p14:creationId xmlns:p14="http://schemas.microsoft.com/office/powerpoint/2010/main" val="103943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p>
        </p:txBody>
      </p:sp>
      <p:sp>
        <p:nvSpPr>
          <p:cNvPr id="23142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p>
        </p:txBody>
      </p:sp>
      <p:sp>
        <p:nvSpPr>
          <p:cNvPr id="23142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p>
        </p:txBody>
      </p:sp>
      <p:sp>
        <p:nvSpPr>
          <p:cNvPr id="2314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p>
        </p:txBody>
      </p:sp>
      <p:sp>
        <p:nvSpPr>
          <p:cNvPr id="231430" name="Rectangle 2"/>
          <p:cNvSpPr>
            <a:spLocks noGrp="1" noRot="1" noChangeAspect="1" noChangeArrowheads="1" noTextEdit="1"/>
          </p:cNvSpPr>
          <p:nvPr>
            <p:ph type="sldImg"/>
          </p:nvPr>
        </p:nvSpPr>
        <p:spPr>
          <a:xfrm>
            <a:off x="1106488" y="696913"/>
            <a:ext cx="4648200" cy="3486150"/>
          </a:xfrm>
          <a:ln/>
        </p:spPr>
      </p:sp>
      <p:sp>
        <p:nvSpPr>
          <p:cNvPr id="231431" name="Rectangle 3"/>
          <p:cNvSpPr>
            <a:spLocks noGrp="1" noChangeArrowheads="1"/>
          </p:cNvSpPr>
          <p:nvPr>
            <p:ph type="body" idx="1"/>
          </p:nvPr>
        </p:nvSpPr>
        <p:spPr>
          <a:xfrm>
            <a:off x="914400" y="4416425"/>
            <a:ext cx="5029200" cy="4183063"/>
          </a:xfrm>
          <a:noFill/>
          <a:ln/>
        </p:spPr>
        <p:txBody>
          <a:bodyPr lIns="91432" tIns="45716" rIns="91432" bIns="45716"/>
          <a:lstStyle/>
          <a:p>
            <a:pPr eaLnBrk="1" hangingPunct="1"/>
            <a:r>
              <a:rPr lang="en-US" sz="1000" dirty="0">
                <a:latin typeface="Arial" charset="0"/>
              </a:rPr>
              <a:t>The picture on left shows zoster (shingles) on the upper chest and back</a:t>
            </a:r>
            <a:r>
              <a:rPr lang="en-US" sz="1000" b="1" dirty="0">
                <a:latin typeface="Arial" charset="0"/>
              </a:rPr>
              <a:t>.</a:t>
            </a:r>
          </a:p>
          <a:p>
            <a:pPr eaLnBrk="1" hangingPunct="1"/>
            <a:r>
              <a:rPr lang="en-US" sz="1000" dirty="0">
                <a:latin typeface="Arial" charset="0"/>
              </a:rPr>
              <a:t>The picture on right shows zoster on the face involving one of the cranial nerves. </a:t>
            </a:r>
          </a:p>
        </p:txBody>
      </p:sp>
      <p:sp>
        <p:nvSpPr>
          <p:cNvPr id="9" name="Footer Placeholder 8"/>
          <p:cNvSpPr>
            <a:spLocks noGrp="1"/>
          </p:cNvSpPr>
          <p:nvPr>
            <p:ph type="ftr" sz="quarter" idx="4"/>
          </p:nvPr>
        </p:nvSpPr>
        <p:spPr/>
        <p:txBody>
          <a:bodyPr/>
          <a:lstStyle/>
          <a:p>
            <a:pPr>
              <a:defRPr/>
            </a:pPr>
            <a:r>
              <a:rPr lang="en-US"/>
              <a:t>EPIC ADULT 2017</a:t>
            </a:r>
            <a:endParaRPr lang="en-US"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16</a:t>
            </a:fld>
            <a:endParaRPr lang="en-US"/>
          </a:p>
        </p:txBody>
      </p:sp>
    </p:spTree>
    <p:extLst>
      <p:ext uri="{BB962C8B-B14F-4D97-AF65-F5344CB8AC3E}">
        <p14:creationId xmlns:p14="http://schemas.microsoft.com/office/powerpoint/2010/main" val="25924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txBox="1">
            <a:spLocks noGrp="1" noChangeArrowheads="1"/>
          </p:cNvSpPr>
          <p:nvPr/>
        </p:nvSpPr>
        <p:spPr bwMode="auto">
          <a:xfrm>
            <a:off x="3884613" y="8684927"/>
            <a:ext cx="2971800" cy="457513"/>
          </a:xfrm>
          <a:prstGeom prst="rect">
            <a:avLst/>
          </a:prstGeom>
          <a:noFill/>
          <a:ln w="9525">
            <a:noFill/>
            <a:miter lim="800000"/>
            <a:headEnd/>
            <a:tailEnd/>
          </a:ln>
        </p:spPr>
        <p:txBody>
          <a:bodyPr anchor="b"/>
          <a:lstStyle/>
          <a:p>
            <a:pPr algn="r"/>
            <a:endParaRPr lang="en-US" sz="1200" dirty="0">
              <a:solidFill>
                <a:srgbClr val="000000"/>
              </a:solidFill>
            </a:endParaRPr>
          </a:p>
        </p:txBody>
      </p:sp>
      <p:sp>
        <p:nvSpPr>
          <p:cNvPr id="233474"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33475"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233476"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16" tIns="45708" rIns="91416" bIns="45708" anchor="b"/>
          <a:lstStyle/>
          <a:p>
            <a:endParaRPr lang="en-US" sz="1200">
              <a:solidFill>
                <a:srgbClr val="000000"/>
              </a:solidFill>
            </a:endParaRPr>
          </a:p>
        </p:txBody>
      </p:sp>
      <p:sp>
        <p:nvSpPr>
          <p:cNvPr id="233477" name="Rectangle 2"/>
          <p:cNvSpPr>
            <a:spLocks noGrp="1" noRot="1" noChangeAspect="1" noChangeArrowheads="1" noTextEdit="1"/>
          </p:cNvSpPr>
          <p:nvPr>
            <p:ph type="sldImg"/>
          </p:nvPr>
        </p:nvSpPr>
        <p:spPr>
          <a:xfrm>
            <a:off x="1144588" y="685800"/>
            <a:ext cx="4572000" cy="3430588"/>
          </a:xfrm>
          <a:ln/>
        </p:spPr>
      </p:sp>
      <p:sp>
        <p:nvSpPr>
          <p:cNvPr id="233478" name="Rectangle 3"/>
          <p:cNvSpPr>
            <a:spLocks noGrp="1" noChangeArrowheads="1"/>
          </p:cNvSpPr>
          <p:nvPr>
            <p:ph type="body" idx="1"/>
          </p:nvPr>
        </p:nvSpPr>
        <p:spPr>
          <a:xfrm>
            <a:off x="714375" y="4354956"/>
            <a:ext cx="5486400" cy="4112926"/>
          </a:xfrm>
          <a:noFill/>
          <a:ln/>
        </p:spPr>
        <p:txBody>
          <a:bodyPr lIns="91424" tIns="45712" rIns="91424" bIns="45712">
            <a:normAutofit fontScale="92500" lnSpcReduction="10000"/>
          </a:bodyPr>
          <a:lstStyle/>
          <a:p>
            <a:pPr>
              <a:spcBef>
                <a:spcPct val="0"/>
              </a:spcBef>
            </a:pPr>
            <a:r>
              <a:rPr lang="en-US" sz="900" kern="1200" baseline="0" dirty="0">
                <a:solidFill>
                  <a:schemeClr val="tx1"/>
                </a:solidFill>
                <a:ea typeface="+mn-ea"/>
                <a:cs typeface="+mn-cs"/>
              </a:rPr>
              <a:t>Herpes zoster vaccine (</a:t>
            </a:r>
            <a:r>
              <a:rPr lang="en-US" sz="900" kern="1200" baseline="0" dirty="0" err="1">
                <a:solidFill>
                  <a:schemeClr val="tx1"/>
                </a:solidFill>
                <a:ea typeface="+mn-ea"/>
                <a:cs typeface="+mn-cs"/>
              </a:rPr>
              <a:t>Zostavax</a:t>
            </a:r>
            <a:r>
              <a:rPr lang="en-US" sz="900" kern="1200" baseline="0" dirty="0">
                <a:solidFill>
                  <a:schemeClr val="tx1"/>
                </a:solidFill>
                <a:ea typeface="+mn-ea"/>
                <a:cs typeface="+mn-cs"/>
              </a:rPr>
              <a:t> [Merck &amp; Co., Inc.]) was licensed in 2006 and recommended by the Advisory Committee on Immunization Practices (ACIP) in 2008 for prevention of herpes zoster (shingles) and its complications among adults aged ≥60 years. </a:t>
            </a:r>
            <a:r>
              <a:rPr lang="en-US" sz="900" i="0" kern="1200" baseline="0" dirty="0">
                <a:solidFill>
                  <a:schemeClr val="tx1"/>
                </a:solidFill>
                <a:ea typeface="+mn-ea"/>
                <a:cs typeface="+mn-cs"/>
              </a:rPr>
              <a:t>The Food and Drug Administration (FDA) approved the use of </a:t>
            </a:r>
            <a:r>
              <a:rPr lang="en-US" sz="900" i="0" kern="1200" baseline="0" dirty="0" err="1">
                <a:solidFill>
                  <a:schemeClr val="tx1"/>
                </a:solidFill>
                <a:ea typeface="+mn-ea"/>
                <a:cs typeface="+mn-cs"/>
              </a:rPr>
              <a:t>Zostavax</a:t>
            </a:r>
            <a:r>
              <a:rPr lang="en-US" sz="900" i="0" kern="1200" baseline="0" dirty="0">
                <a:solidFill>
                  <a:schemeClr val="tx1"/>
                </a:solidFill>
                <a:ea typeface="+mn-ea"/>
                <a:cs typeface="+mn-cs"/>
              </a:rPr>
              <a:t> in 2011 for adults aged 50 through 59 years based on a large study of safety and efficacy in this age group. </a:t>
            </a:r>
            <a:endParaRPr lang="en-US" sz="900" i="0" dirty="0"/>
          </a:p>
          <a:p>
            <a:pPr>
              <a:lnSpc>
                <a:spcPct val="90000"/>
              </a:lnSpc>
              <a:spcBef>
                <a:spcPct val="0"/>
              </a:spcBef>
            </a:pPr>
            <a:endParaRPr lang="en-US" sz="900" dirty="0"/>
          </a:p>
          <a:p>
            <a:pPr>
              <a:lnSpc>
                <a:spcPct val="90000"/>
              </a:lnSpc>
              <a:spcBef>
                <a:spcPct val="0"/>
              </a:spcBef>
            </a:pPr>
            <a:r>
              <a:rPr lang="en-US" sz="900" kern="1200" baseline="0" dirty="0">
                <a:solidFill>
                  <a:schemeClr val="tx1"/>
                </a:solidFill>
                <a:ea typeface="+mn-ea"/>
                <a:cs typeface="+mn-cs"/>
              </a:rPr>
              <a:t>Because the protection offered by the herpes zoster vaccine wanes within the first 5 years after vaccination, and duration of protection beyond 5 years is uncertain, it is unknown to what extent persons vaccinated before age 60 years will be protected as they age and their risk for herpes zoster and its complications increases. Because duration of protection offered by the vaccine is uncertain, the need for revaccination is not clear. Assuming waning of vaccination protection according to currently available studies, the cost-effectiveness model projects a substantially greater reduction of disease burden, health care utilization, and costs with vaccination of older adults who have higher incidence of herpes zoster and related complications. Considering that the burden of herpes zoster and its complications increases with age and that the duration of vaccine protection in persons aged ≥60 years is uncertain, ACIP maintained its current recommendation that herpes zoster vaccine be routinely recommended for adults aged ≥60 years. </a:t>
            </a:r>
          </a:p>
          <a:p>
            <a:pPr>
              <a:lnSpc>
                <a:spcPct val="90000"/>
              </a:lnSpc>
              <a:spcBef>
                <a:spcPct val="0"/>
              </a:spcBef>
            </a:pPr>
            <a:endParaRPr lang="en-US" sz="900" kern="1200" baseline="0" dirty="0">
              <a:solidFill>
                <a:schemeClr val="tx1"/>
              </a:solidFill>
              <a:ea typeface="+mn-ea"/>
              <a:cs typeface="+mn-cs"/>
            </a:endParaRPr>
          </a:p>
          <a:p>
            <a:pPr>
              <a:lnSpc>
                <a:spcPct val="90000"/>
              </a:lnSpc>
              <a:spcBef>
                <a:spcPct val="0"/>
              </a:spcBef>
            </a:pPr>
            <a:r>
              <a:rPr lang="en-US" sz="900" kern="1200" baseline="0" dirty="0">
                <a:solidFill>
                  <a:schemeClr val="tx1"/>
                </a:solidFill>
                <a:ea typeface="+mn-ea"/>
                <a:cs typeface="+mn-cs"/>
              </a:rPr>
              <a:t>With FDA approval, </a:t>
            </a:r>
            <a:r>
              <a:rPr lang="en-US" sz="900" kern="1200" baseline="0" dirty="0" err="1">
                <a:solidFill>
                  <a:schemeClr val="tx1"/>
                </a:solidFill>
                <a:ea typeface="+mn-ea"/>
                <a:cs typeface="+mn-cs"/>
              </a:rPr>
              <a:t>Zostavax</a:t>
            </a:r>
            <a:r>
              <a:rPr lang="en-US" sz="900" kern="1200" baseline="0" dirty="0">
                <a:solidFill>
                  <a:schemeClr val="tx1"/>
                </a:solidFill>
                <a:ea typeface="+mn-ea"/>
                <a:cs typeface="+mn-cs"/>
              </a:rPr>
              <a:t> is available in the United States and indicated for use among adults aged ≥50 years. Vaccination providers considering the use of </a:t>
            </a:r>
            <a:r>
              <a:rPr lang="en-US" sz="900" kern="1200" baseline="0" dirty="0" err="1">
                <a:solidFill>
                  <a:schemeClr val="tx1"/>
                </a:solidFill>
                <a:ea typeface="+mn-ea"/>
                <a:cs typeface="+mn-cs"/>
              </a:rPr>
              <a:t>Zostavax</a:t>
            </a:r>
            <a:r>
              <a:rPr lang="en-US" sz="900" kern="1200" baseline="0" dirty="0">
                <a:solidFill>
                  <a:schemeClr val="tx1"/>
                </a:solidFill>
                <a:ea typeface="+mn-ea"/>
                <a:cs typeface="+mn-cs"/>
              </a:rPr>
              <a:t> among certain persons aged 50 through 59 years despite the absence of an ACIP recommendation should discuss the risks and benefits of vaccination with their patients. Although the vaccine has short-term efficacy, there have been no long-term studies of vaccine protection in this age group. In adults vaccinated at age ≥60 years, vaccine efficacy wanes within the first 5 years after vaccination, and protection beyond 5 years is uncertain; therefore, adults receiving the vaccine before age 60 years might not be protected when their risks for herpes zoster and its complications are highest. CDC is actively monitoring </a:t>
            </a:r>
            <a:r>
              <a:rPr lang="en-US" sz="900" kern="1200" baseline="0" dirty="0" err="1">
                <a:solidFill>
                  <a:schemeClr val="tx1"/>
                </a:solidFill>
                <a:ea typeface="+mn-ea"/>
                <a:cs typeface="+mn-cs"/>
              </a:rPr>
              <a:t>postmarketing</a:t>
            </a:r>
            <a:r>
              <a:rPr lang="en-US" sz="900" kern="1200" baseline="0" dirty="0">
                <a:solidFill>
                  <a:schemeClr val="tx1"/>
                </a:solidFill>
                <a:ea typeface="+mn-ea"/>
                <a:cs typeface="+mn-cs"/>
              </a:rPr>
              <a:t> data on duration of vaccine protection in adults vaccinated at age ≥60 years. As additional data become available, ACIP will reevaluate the optimal age for vaccination and the need for revaccination to maintain protection against herpes zoster and its complications. </a:t>
            </a:r>
          </a:p>
          <a:p>
            <a:pPr>
              <a:lnSpc>
                <a:spcPct val="90000"/>
              </a:lnSpc>
              <a:spcBef>
                <a:spcPct val="0"/>
              </a:spcBef>
            </a:pPr>
            <a:endParaRPr lang="en-US" sz="900" b="0" kern="1200" baseline="0" dirty="0">
              <a:solidFill>
                <a:schemeClr val="tx1"/>
              </a:solidFill>
              <a:ea typeface="+mn-ea"/>
              <a:cs typeface="+mn-cs"/>
            </a:endParaRPr>
          </a:p>
          <a:p>
            <a:pPr>
              <a:lnSpc>
                <a:spcPct val="90000"/>
              </a:lnSpc>
              <a:spcBef>
                <a:spcPct val="0"/>
              </a:spcBef>
            </a:pPr>
            <a:r>
              <a:rPr lang="en-US" sz="900" b="0" kern="1200" baseline="0" dirty="0">
                <a:solidFill>
                  <a:schemeClr val="tx1"/>
                </a:solidFill>
                <a:ea typeface="+mn-ea"/>
                <a:cs typeface="+mn-cs"/>
              </a:rPr>
              <a:t>Reference</a:t>
            </a:r>
            <a:r>
              <a:rPr lang="en-US" sz="900" dirty="0"/>
              <a:t>: Reference: </a:t>
            </a:r>
            <a:r>
              <a:rPr lang="en-US" sz="900" dirty="0">
                <a:cs typeface="Arial" charset="0"/>
              </a:rPr>
              <a:t>Update on Recommendations for Use of Herpes Zoster Vaccine. MMWR/Vol. 63/No. 33 August 22, 2014 </a:t>
            </a:r>
          </a:p>
          <a:p>
            <a:pPr marL="0" marR="0" indent="0" algn="l" defTabSz="914400" rtl="0" eaLnBrk="1" fontAlgn="auto" latinLnBrk="0" hangingPunct="1">
              <a:lnSpc>
                <a:spcPct val="90000"/>
              </a:lnSpc>
              <a:spcBef>
                <a:spcPct val="0"/>
              </a:spcBef>
              <a:spcAft>
                <a:spcPts val="0"/>
              </a:spcAft>
              <a:buClrTx/>
              <a:buSzTx/>
              <a:buFontTx/>
              <a:buNone/>
              <a:tabLst/>
              <a:defRPr/>
            </a:pPr>
            <a:endParaRPr lang="en-US" sz="900" dirty="0"/>
          </a:p>
          <a:p>
            <a:pPr marL="0" marR="0" indent="0" algn="l" defTabSz="914400" rtl="0" eaLnBrk="1" fontAlgn="auto" latinLnBrk="0" hangingPunct="1">
              <a:lnSpc>
                <a:spcPct val="90000"/>
              </a:lnSpc>
              <a:spcBef>
                <a:spcPct val="0"/>
              </a:spcBef>
              <a:spcAft>
                <a:spcPts val="0"/>
              </a:spcAft>
              <a:buClrTx/>
              <a:buSzTx/>
              <a:buFontTx/>
              <a:buNone/>
              <a:tabLst/>
              <a:defRPr/>
            </a:pPr>
            <a:r>
              <a:rPr lang="en-US" sz="900" dirty="0"/>
              <a:t>Insurance reimbursement for </a:t>
            </a:r>
            <a:r>
              <a:rPr lang="en-US" sz="900" dirty="0" err="1"/>
              <a:t>Zostavax</a:t>
            </a:r>
            <a:r>
              <a:rPr lang="en-US" sz="900" dirty="0"/>
              <a:t> will vary based on the patient’s insurance plan. Patients need to verify coverage with their insurance company. </a:t>
            </a:r>
            <a:r>
              <a:rPr lang="en-US" sz="900" dirty="0" err="1"/>
              <a:t>Zostavax</a:t>
            </a:r>
            <a:r>
              <a:rPr lang="en-US" sz="900" dirty="0"/>
              <a:t> is covered by Medicare under Part D, but there are many different plans available under Part D. Patients covered by Medicare should make sure the Part D plan they have selected covers </a:t>
            </a:r>
            <a:r>
              <a:rPr lang="en-US" sz="900" dirty="0" err="1"/>
              <a:t>Zostavax</a:t>
            </a:r>
            <a:r>
              <a:rPr lang="en-US" sz="900" dirty="0"/>
              <a:t> or they will be responsible for full payment. Many practices are not offering </a:t>
            </a:r>
            <a:r>
              <a:rPr lang="en-US" sz="900" dirty="0" err="1"/>
              <a:t>Zostavax</a:t>
            </a:r>
            <a:r>
              <a:rPr lang="en-US" sz="900" dirty="0"/>
              <a:t> to their patients because physicians can not bill Part D, unless their practice is approved to dispense prescription drugs. In Georgia, pharmacists who are trained in vaccine administration can give </a:t>
            </a:r>
            <a:r>
              <a:rPr lang="en-US" sz="900" dirty="0" err="1"/>
              <a:t>Zostavax</a:t>
            </a:r>
            <a:r>
              <a:rPr lang="en-US" sz="900" dirty="0"/>
              <a:t> and bill Medicare for the cost of the vaccine and an administrative charge, if the patient’s Part D plan covers the vaccine. </a:t>
            </a:r>
          </a:p>
          <a:p>
            <a:pPr>
              <a:lnSpc>
                <a:spcPct val="90000"/>
              </a:lnSpc>
              <a:spcBef>
                <a:spcPct val="0"/>
              </a:spcBef>
            </a:pPr>
            <a:endParaRPr lang="en-US" sz="900" dirty="0"/>
          </a:p>
        </p:txBody>
      </p:sp>
      <p:sp>
        <p:nvSpPr>
          <p:cNvPr id="11" name="Footer Placeholder 10"/>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296325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xfrm>
            <a:off x="685800" y="4344025"/>
            <a:ext cx="5486400" cy="427532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Two randomized, multicenter, immunogenicity studies conducted in the United States and Europe among older adults showed that PCV13 induced an immune response as good as or better than that induced by PPSV23. In two randomized studies, Immunocompetent adults aged 50 years and older received a single dose of PCV13 and PPSV23. In adults aged 60-64 years older, PCV13 had comparable antibody titers or higher than the antibody responses to PPSV23. In adults aged ≥70 years who previously had been immunized with a single dose of PPSV23 ≥5 years before enrollment, PCV13 elicited antibody responses that were comparable with those elicited by PPSV23 for two serotypes and higher for 10 serotypes.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Individuals who were given PCV13 1 year after receiving PPSV23 had lower antibody responses compared to the ones that received PCV13 as the initial dose</a:t>
            </a: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Approximately, 20%–25% of IPD cases and 10% of community-acquired pneumonia cases in adults aged ≥65 years are caused by PCV13 serotypes and are potentially preventable with the use of PCV13 in this population (</a:t>
            </a:r>
            <a:r>
              <a:rPr kumimoji="0" lang="en-US" sz="1200" b="0" i="1" u="none" strike="noStrike" kern="1200" cap="none" spc="0" normalizeH="0" baseline="0" noProof="0" dirty="0">
                <a:ln>
                  <a:noFill/>
                </a:ln>
                <a:solidFill>
                  <a:prstClr val="black"/>
                </a:solidFill>
                <a:effectLst/>
                <a:uLnTx/>
                <a:uFillTx/>
                <a:latin typeface="Arial" pitchFamily="34" charset="0"/>
                <a:ea typeface="+mn-ea"/>
                <a:cs typeface="+mn-cs"/>
              </a:rPr>
              <a:t>3,4</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Broader protection is expected to be provided through use of both PCV13 and PPSV23 in series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19, 2014 / 63(37);822-825.</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4, 2015 / 64(34);944-947</a:t>
            </a:r>
            <a:endParaRPr lang="en-US" sz="1000" b="1"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33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22937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22938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solidFill>
                <a:srgbClr val="000000"/>
              </a:solidFill>
            </a:endParaRPr>
          </a:p>
        </p:txBody>
      </p:sp>
      <p:sp>
        <p:nvSpPr>
          <p:cNvPr id="229382" name="Rectangle 2"/>
          <p:cNvSpPr>
            <a:spLocks noGrp="1" noRot="1" noChangeAspect="1" noChangeArrowheads="1" noTextEdit="1"/>
          </p:cNvSpPr>
          <p:nvPr>
            <p:ph type="sldImg"/>
          </p:nvPr>
        </p:nvSpPr>
        <p:spPr>
          <a:xfrm>
            <a:off x="1106488" y="696913"/>
            <a:ext cx="4648200" cy="3486150"/>
          </a:xfrm>
          <a:ln/>
        </p:spPr>
      </p:sp>
      <p:sp>
        <p:nvSpPr>
          <p:cNvPr id="229383" name="Rectangle 3"/>
          <p:cNvSpPr>
            <a:spLocks noGrp="1" noChangeArrowheads="1"/>
          </p:cNvSpPr>
          <p:nvPr>
            <p:ph type="body" idx="1"/>
          </p:nvPr>
        </p:nvSpPr>
        <p:spPr>
          <a:xfrm>
            <a:off x="642938" y="4427538"/>
            <a:ext cx="5681662" cy="4425950"/>
          </a:xfrm>
          <a:noFill/>
          <a:ln/>
        </p:spPr>
        <p:txBody>
          <a:bodyPr lIns="91417" tIns="45708" rIns="91417" bIns="45708"/>
          <a:lstStyle/>
          <a:p>
            <a:pPr>
              <a:lnSpc>
                <a:spcPct val="90000"/>
              </a:lnSpc>
            </a:pPr>
            <a:r>
              <a:rPr lang="en-US" sz="1000" b="1" dirty="0">
                <a:cs typeface="Arial" pitchFamily="34" charset="0"/>
              </a:rPr>
              <a:t>Updated recommendations for administration of 23-valent pneumococcal polysaccharide vaccine (PPSV23) among adults aged ≥19 years — Advisory Committee on Immunization Practices (ACIP), United States</a:t>
            </a:r>
            <a:r>
              <a:rPr lang="en-US" sz="1000" dirty="0">
                <a:cs typeface="Arial" pitchFamily="34" charset="0"/>
              </a:rPr>
              <a:t>	</a:t>
            </a:r>
          </a:p>
          <a:p>
            <a:r>
              <a:rPr lang="en-US" sz="1000" dirty="0">
                <a:cs typeface="Arial" pitchFamily="34" charset="0"/>
              </a:rPr>
              <a:t>• PPSV23 should be administered to adults aged 19–64 years with chronic or immunosuppressing medical conditions, including those who have asthma.</a:t>
            </a:r>
          </a:p>
          <a:p>
            <a:r>
              <a:rPr lang="en-US" sz="1000" dirty="0">
                <a:cs typeface="Arial" pitchFamily="34" charset="0"/>
              </a:rPr>
              <a:t>• Adults aged 19–64 years who smoke cigarettes should receive PPSV23 and smoking cessation guidance.</a:t>
            </a:r>
          </a:p>
          <a:p>
            <a:r>
              <a:rPr lang="en-US" sz="1000" dirty="0">
                <a:cs typeface="Arial" pitchFamily="34" charset="0"/>
              </a:rPr>
              <a:t>• All persons should be vaccinated with PPSV23 at age 65 years. Those who received PPSV23 before age 65 years for any indication should receive another dose of the vaccine at age 65 years or later if at least 5 years have passed since their previous dose. Those who receive PPSV23 at or after age 65 years should receive only a single dose.</a:t>
            </a:r>
          </a:p>
          <a:p>
            <a:r>
              <a:rPr lang="en-US" sz="1000" dirty="0">
                <a:cs typeface="Arial" pitchFamily="34" charset="0"/>
              </a:rPr>
              <a:t>• </a:t>
            </a:r>
            <a:r>
              <a:rPr lang="en-US" sz="1000" b="1" dirty="0">
                <a:cs typeface="Arial" pitchFamily="34" charset="0"/>
              </a:rPr>
              <a:t>ACIP does not recommend routine revaccination for most persons for whom PPSV23 is indicated.</a:t>
            </a:r>
          </a:p>
          <a:p>
            <a:r>
              <a:rPr lang="en-US" sz="1000" b="1" dirty="0">
                <a:cs typeface="Arial" pitchFamily="34" charset="0"/>
              </a:rPr>
              <a:t>ACIP does recommend a third dose of PPSV23  in addition to PCV13 for some persons at increased risk for pneumococcal infection.</a:t>
            </a:r>
          </a:p>
          <a:p>
            <a:r>
              <a:rPr lang="en-US" sz="1000" b="1" dirty="0">
                <a:cs typeface="Arial" pitchFamily="34" charset="0"/>
              </a:rPr>
              <a:t>Ref: Updated Recommendations for Prevention of Invasive Pneumococcal Disease Among Adults Using the   23-Valent Pneumococcal Polysaccharide Vaccine (PPSV23) MMWR 2010; 59(34);1102-1106 September 3, 2010</a:t>
            </a:r>
          </a:p>
          <a:p>
            <a:endParaRPr lang="en-US" sz="1000" b="1" dirty="0">
              <a:cs typeface="Arial" pitchFamily="34" charset="0"/>
            </a:endParaRPr>
          </a:p>
          <a:p>
            <a:endParaRPr lang="en-US" sz="1000" dirty="0"/>
          </a:p>
        </p:txBody>
      </p:sp>
      <p:sp>
        <p:nvSpPr>
          <p:cNvPr id="9" name="Footer Placeholder 8"/>
          <p:cNvSpPr>
            <a:spLocks noGrp="1"/>
          </p:cNvSpPr>
          <p:nvPr>
            <p:ph type="ftr" sz="quarter" idx="4"/>
          </p:nvPr>
        </p:nvSpPr>
        <p:spPr/>
        <p:txBody>
          <a:bodyPr/>
          <a:lstStyle/>
          <a:p>
            <a:pPr>
              <a:defRPr/>
            </a:pPr>
            <a:r>
              <a:rPr lang="en-US">
                <a:solidFill>
                  <a:srgbClr val="000000"/>
                </a:solidFill>
              </a:rPr>
              <a:t>EPIC ADULT 2017</a:t>
            </a:r>
            <a:endParaRPr lang="en-US" dirty="0">
              <a:solidFill>
                <a:srgbClr val="000000"/>
              </a:solidFill>
            </a:endParaRP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389553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19558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195588" name="Rectangle 2"/>
          <p:cNvSpPr>
            <a:spLocks noGrp="1" noRot="1" noChangeAspect="1" noChangeArrowheads="1" noTextEdit="1"/>
          </p:cNvSpPr>
          <p:nvPr>
            <p:ph type="sldImg"/>
          </p:nvPr>
        </p:nvSpPr>
        <p:spPr>
          <a:xfrm>
            <a:off x="1143000" y="685800"/>
            <a:ext cx="4648200" cy="3486150"/>
          </a:xfrm>
          <a:ln/>
        </p:spPr>
      </p:sp>
      <p:sp>
        <p:nvSpPr>
          <p:cNvPr id="195589" name="Rectangle 3"/>
          <p:cNvSpPr>
            <a:spLocks noGrp="1" noChangeArrowheads="1"/>
          </p:cNvSpPr>
          <p:nvPr>
            <p:ph type="body" idx="1"/>
          </p:nvPr>
        </p:nvSpPr>
        <p:spPr>
          <a:xfrm>
            <a:off x="914400" y="4416425"/>
            <a:ext cx="5029200" cy="4183063"/>
          </a:xfrm>
          <a:noFill/>
          <a:ln/>
        </p:spPr>
        <p:txBody>
          <a:bodyPr/>
          <a:lstStyle/>
          <a:p>
            <a:pPr>
              <a:spcBef>
                <a:spcPct val="0"/>
              </a:spcBef>
            </a:pPr>
            <a:r>
              <a:rPr lang="en-US" sz="1000" dirty="0">
                <a:latin typeface="Arial" charset="0"/>
              </a:rPr>
              <a:t>The EPIC immunization education program is developed and updated annually, and more frequently when necessary, by the Georgia Chapter of the American Academy of Pediatrics in partnership with the Georgia Immunization Program and in cooperation with the Georgia Academy of Family Physicians, the Georgia Chapter of the American College of Physicians/American Society of Internal Medicine, and the Georgia OB/GYN Society. </a:t>
            </a:r>
          </a:p>
          <a:p>
            <a:pPr>
              <a:spcBef>
                <a:spcPct val="0"/>
              </a:spcBef>
            </a:pPr>
            <a:endParaRPr lang="en-US" sz="1000" dirty="0">
              <a:latin typeface="Arial" charset="0"/>
            </a:endParaRPr>
          </a:p>
          <a:p>
            <a:pPr>
              <a:spcBef>
                <a:spcPct val="0"/>
              </a:spcBef>
            </a:pPr>
            <a:r>
              <a:rPr lang="en-US" sz="1000" dirty="0">
                <a:latin typeface="Arial" charset="0"/>
              </a:rPr>
              <a:t>EPIC education programs utilize information from the Centers for Disease Control and Prevention, ACIP Recommendations, The Immunization Action Coalition and other reliable resources. When there is more than one vaccine manufacturer for a specific type of vaccine the presenter utilizes the generic name (</a:t>
            </a:r>
            <a:r>
              <a:rPr lang="en-US" sz="1000" dirty="0" err="1">
                <a:latin typeface="Arial" charset="0"/>
              </a:rPr>
              <a:t>ie</a:t>
            </a:r>
            <a:r>
              <a:rPr lang="en-US" sz="1000" dirty="0">
                <a:latin typeface="Arial" charset="0"/>
              </a:rPr>
              <a:t>. </a:t>
            </a:r>
            <a:r>
              <a:rPr lang="en-US" sz="1000" dirty="0" err="1">
                <a:latin typeface="Arial" charset="0"/>
              </a:rPr>
              <a:t>Tdap</a:t>
            </a:r>
            <a:r>
              <a:rPr lang="en-US" sz="1000" dirty="0">
                <a:latin typeface="Arial" charset="0"/>
              </a:rPr>
              <a:t>, hepatitis b etc.)</a:t>
            </a:r>
          </a:p>
          <a:p>
            <a:pPr>
              <a:spcBef>
                <a:spcPct val="0"/>
              </a:spcBef>
            </a:pPr>
            <a:r>
              <a:rPr lang="en-US" sz="1000" dirty="0">
                <a:latin typeface="Arial" charset="0"/>
              </a:rPr>
              <a:t>    </a:t>
            </a:r>
          </a:p>
          <a:p>
            <a:pPr>
              <a:spcBef>
                <a:spcPct val="0"/>
              </a:spcBef>
            </a:pPr>
            <a:r>
              <a:rPr lang="en-US" sz="1000" b="1" dirty="0">
                <a:latin typeface="Arial" charset="0"/>
              </a:rPr>
              <a:t>Note: Vaccine manufacturers who provide funding for administrative support of the EPIC Program have no editorial control over the program materials or presentations.</a:t>
            </a:r>
          </a:p>
          <a:p>
            <a:pPr>
              <a:spcBef>
                <a:spcPct val="0"/>
              </a:spcBef>
            </a:pPr>
            <a:endParaRPr lang="en-US" sz="900" b="1" dirty="0">
              <a:latin typeface="Arial" charset="0"/>
            </a:endParaRPr>
          </a:p>
          <a:p>
            <a:pPr>
              <a:spcBef>
                <a:spcPct val="0"/>
              </a:spcBef>
            </a:pPr>
            <a:r>
              <a:rPr lang="en-US" sz="900" dirty="0">
                <a:latin typeface="Arial" charset="0"/>
              </a:rPr>
              <a:t> </a:t>
            </a:r>
          </a:p>
          <a:p>
            <a:pPr>
              <a:spcBef>
                <a:spcPct val="0"/>
              </a:spcBef>
            </a:pPr>
            <a:endParaRPr lang="en-US" sz="900" dirty="0">
              <a:latin typeface="Arial" charset="0"/>
            </a:endParaRPr>
          </a:p>
        </p:txBody>
      </p:sp>
      <p:sp>
        <p:nvSpPr>
          <p:cNvPr id="7" name="Footer Placeholder 6"/>
          <p:cNvSpPr>
            <a:spLocks noGrp="1"/>
          </p:cNvSpPr>
          <p:nvPr>
            <p:ph type="ftr" sz="quarter" idx="4"/>
          </p:nvPr>
        </p:nvSpPr>
        <p:spPr/>
        <p:txBody>
          <a:bodyPr/>
          <a:lstStyle/>
          <a:p>
            <a:pPr>
              <a:defRPr/>
            </a:pPr>
            <a:r>
              <a:rPr lang="en-US"/>
              <a:t>EPIC ADULT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z="1400" smtClean="0"/>
              <a:pPr>
                <a:defRPr/>
              </a:pPr>
              <a:t>2</a:t>
            </a:fld>
            <a:endParaRPr lang="en-US" dirty="0"/>
          </a:p>
        </p:txBody>
      </p:sp>
    </p:spTree>
    <p:extLst>
      <p:ext uri="{BB962C8B-B14F-4D97-AF65-F5344CB8AC3E}">
        <p14:creationId xmlns:p14="http://schemas.microsoft.com/office/powerpoint/2010/main" val="2142227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65150"/>
            <a:ext cx="3552825" cy="2663825"/>
          </a:xfrm>
        </p:spPr>
      </p:sp>
      <p:sp>
        <p:nvSpPr>
          <p:cNvPr id="3" name="Notes Placeholder 2"/>
          <p:cNvSpPr>
            <a:spLocks noGrp="1"/>
          </p:cNvSpPr>
          <p:nvPr>
            <p:ph type="body" idx="1"/>
          </p:nvPr>
        </p:nvSpPr>
        <p:spPr/>
        <p:txBody>
          <a:bodyPr/>
          <a:lstStyle/>
          <a:p>
            <a:r>
              <a:rPr lang="en-US" dirty="0">
                <a:latin typeface="Arial" pitchFamily="34" charset="0"/>
              </a:rPr>
              <a:t>The Food and Drug Administration's Vaccines and Related Biologics Advisory Committee (VRBPAC) endorsed the WHO-recommended vaccine viruses for use in all U.S. seasonal flu vaccines for the </a:t>
            </a:r>
            <a:r>
              <a:rPr lang="en-US" dirty="0">
                <a:solidFill>
                  <a:srgbClr val="C00000"/>
                </a:solidFill>
                <a:latin typeface="Arial" pitchFamily="34" charset="0"/>
              </a:rPr>
              <a:t>2017-2018 </a:t>
            </a:r>
            <a:r>
              <a:rPr lang="en-US" dirty="0">
                <a:latin typeface="Arial" pitchFamily="34" charset="0"/>
              </a:rPr>
              <a:t>flu season.</a:t>
            </a:r>
          </a:p>
          <a:p>
            <a:endParaRPr lang="en-US" dirty="0">
              <a:latin typeface="Arial" pitchFamily="34" charset="0"/>
            </a:endParaRPr>
          </a:p>
          <a:p>
            <a:r>
              <a:rPr lang="en-US" dirty="0"/>
              <a:t>Centers for Disease Control and Prevention, National Center for Immunization and Respiratory Diseases (NCIRD)</a:t>
            </a:r>
          </a:p>
        </p:txBody>
      </p:sp>
      <p:sp>
        <p:nvSpPr>
          <p:cNvPr id="4" name="Footer Placeholder 3"/>
          <p:cNvSpPr>
            <a:spLocks noGrp="1"/>
          </p:cNvSpPr>
          <p:nvPr>
            <p:ph type="ftr" sz="quarter" idx="10"/>
          </p:nvPr>
        </p:nvSpPr>
        <p:spPr/>
        <p:txBody>
          <a:bodyPr/>
          <a:lstStyle/>
          <a:p>
            <a:pPr>
              <a:defRPr/>
            </a:pPr>
            <a:r>
              <a:rPr lang="en-US" dirty="0">
                <a:solidFill>
                  <a:prstClr val="black"/>
                </a:solidFill>
              </a:rPr>
              <a:t>EPIC 2017</a:t>
            </a: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588871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1" y="6858328"/>
            <a:ext cx="4068339" cy="361289"/>
          </a:xfrm>
          <a:prstGeom prst="rect">
            <a:avLst/>
          </a:prstGeom>
          <a:noFill/>
          <a:ln w="9525">
            <a:noFill/>
            <a:miter lim="800000"/>
            <a:headEnd/>
            <a:tailEnd/>
          </a:ln>
        </p:spPr>
        <p:txBody>
          <a:bodyPr lIns="94221" tIns="47110" rIns="94221" bIns="47110" anchor="b"/>
          <a:lstStyle/>
          <a:p>
            <a:pPr>
              <a:defRPr/>
            </a:pPr>
            <a:endParaRPr lang="en-US" sz="1200" kern="0" dirty="0">
              <a:solidFill>
                <a:srgbClr val="000000"/>
              </a:solidFill>
              <a:latin typeface="Arial" charset="0"/>
              <a:cs typeface="Arial" charset="0"/>
            </a:endParaRPr>
          </a:p>
        </p:txBody>
      </p:sp>
      <p:sp>
        <p:nvSpPr>
          <p:cNvPr id="197635" name="Rectangle 7"/>
          <p:cNvSpPr txBox="1">
            <a:spLocks noGrp="1" noChangeArrowheads="1"/>
          </p:cNvSpPr>
          <p:nvPr/>
        </p:nvSpPr>
        <p:spPr bwMode="auto">
          <a:xfrm>
            <a:off x="5317964" y="6858328"/>
            <a:ext cx="4068339" cy="361289"/>
          </a:xfrm>
          <a:prstGeom prst="rect">
            <a:avLst/>
          </a:prstGeom>
          <a:noFill/>
          <a:ln w="9525">
            <a:noFill/>
            <a:miter lim="800000"/>
            <a:headEnd/>
            <a:tailEnd/>
          </a:ln>
        </p:spPr>
        <p:txBody>
          <a:bodyPr lIns="94221" tIns="47110" rIns="94221" bIns="47110" anchor="b"/>
          <a:lstStyle/>
          <a:p>
            <a:pPr algn="r">
              <a:defRPr/>
            </a:pPr>
            <a:endParaRPr lang="en-US" sz="1200" kern="0" dirty="0">
              <a:solidFill>
                <a:srgbClr val="000000"/>
              </a:solidFill>
              <a:latin typeface="Arial" charset="0"/>
              <a:cs typeface="Arial" charset="0"/>
            </a:endParaRPr>
          </a:p>
        </p:txBody>
      </p:sp>
      <p:sp>
        <p:nvSpPr>
          <p:cNvPr id="197636" name="Rectangle 6"/>
          <p:cNvSpPr txBox="1">
            <a:spLocks noGrp="1" noChangeArrowheads="1"/>
          </p:cNvSpPr>
          <p:nvPr/>
        </p:nvSpPr>
        <p:spPr bwMode="auto">
          <a:xfrm>
            <a:off x="1" y="6858328"/>
            <a:ext cx="4068339" cy="361289"/>
          </a:xfrm>
          <a:prstGeom prst="rect">
            <a:avLst/>
          </a:prstGeom>
          <a:noFill/>
          <a:ln w="9525">
            <a:noFill/>
            <a:miter lim="800000"/>
            <a:headEnd/>
            <a:tailEnd/>
          </a:ln>
        </p:spPr>
        <p:txBody>
          <a:bodyPr lIns="94212" tIns="47106" rIns="94212" bIns="47106" anchor="b"/>
          <a:lstStyle/>
          <a:p>
            <a:pPr>
              <a:defRPr/>
            </a:pPr>
            <a:endParaRPr lang="en-US" sz="1200" kern="0" dirty="0">
              <a:solidFill>
                <a:srgbClr val="000000"/>
              </a:solidFill>
              <a:latin typeface="Arial" charset="0"/>
              <a:cs typeface="Arial" charset="0"/>
            </a:endParaRPr>
          </a:p>
        </p:txBody>
      </p:sp>
      <p:sp>
        <p:nvSpPr>
          <p:cNvPr id="197637" name="Rectangle 7"/>
          <p:cNvSpPr txBox="1">
            <a:spLocks noGrp="1" noChangeArrowheads="1"/>
          </p:cNvSpPr>
          <p:nvPr/>
        </p:nvSpPr>
        <p:spPr bwMode="auto">
          <a:xfrm>
            <a:off x="5317964" y="6858328"/>
            <a:ext cx="4068339" cy="361289"/>
          </a:xfrm>
          <a:prstGeom prst="rect">
            <a:avLst/>
          </a:prstGeom>
          <a:noFill/>
          <a:ln w="9525">
            <a:noFill/>
            <a:miter lim="800000"/>
            <a:headEnd/>
            <a:tailEnd/>
          </a:ln>
        </p:spPr>
        <p:txBody>
          <a:bodyPr lIns="94212" tIns="47106" rIns="94212" bIns="47106" anchor="b"/>
          <a:lstStyle/>
          <a:p>
            <a:pPr algn="r">
              <a:defRPr/>
            </a:pPr>
            <a:endParaRPr lang="en-US" sz="1200" kern="0" dirty="0">
              <a:solidFill>
                <a:srgbClr val="000000"/>
              </a:solidFill>
              <a:latin typeface="Arial" charset="0"/>
              <a:cs typeface="Arial" charset="0"/>
            </a:endParaRPr>
          </a:p>
        </p:txBody>
      </p:sp>
      <p:sp>
        <p:nvSpPr>
          <p:cNvPr id="197638" name="Rectangle 2"/>
          <p:cNvSpPr>
            <a:spLocks noGrp="1" noRot="1" noChangeAspect="1" noChangeArrowheads="1" noTextEdit="1"/>
          </p:cNvSpPr>
          <p:nvPr>
            <p:ph type="sldImg"/>
          </p:nvPr>
        </p:nvSpPr>
        <p:spPr>
          <a:xfrm>
            <a:off x="1600200" y="563563"/>
            <a:ext cx="3608388" cy="2706687"/>
          </a:xfrm>
          <a:ln/>
        </p:spPr>
      </p:sp>
      <p:sp>
        <p:nvSpPr>
          <p:cNvPr id="209927" name="Rectangle 3"/>
          <p:cNvSpPr>
            <a:spLocks noGrp="1" noChangeArrowheads="1"/>
          </p:cNvSpPr>
          <p:nvPr>
            <p:ph type="body" idx="1"/>
          </p:nvPr>
        </p:nvSpPr>
        <p:spPr>
          <a:xfrm>
            <a:off x="1251797" y="3430397"/>
            <a:ext cx="6884882" cy="3249136"/>
          </a:xfrm>
          <a:ln/>
        </p:spPr>
        <p:txBody>
          <a:bodyPr lIns="94212" tIns="47106" rIns="94212" bIns="47106"/>
          <a:lstStyle/>
          <a:p>
            <a:pPr defTabSz="942289">
              <a:defRPr/>
            </a:pPr>
            <a:r>
              <a:rPr lang="en-US" dirty="0">
                <a:solidFill>
                  <a:srgbClr val="C00000"/>
                </a:solidFill>
                <a:cs typeface="Arial" panose="020B0604020202020204" pitchFamily="34" charset="0"/>
              </a:rPr>
              <a:t>Flu vaccines for 2017-2018.</a:t>
            </a:r>
          </a:p>
          <a:p>
            <a:pPr defTabSz="942289">
              <a:defRPr/>
            </a:pPr>
            <a:r>
              <a:rPr lang="en-US" dirty="0">
                <a:solidFill>
                  <a:srgbClr val="C00000"/>
                </a:solidFill>
                <a:cs typeface="Arial" panose="020B0604020202020204" pitchFamily="34" charset="0"/>
              </a:rPr>
              <a:t>Changes in red on the table:</a:t>
            </a:r>
          </a:p>
          <a:p>
            <a:pPr marL="171450" indent="-171450" defTabSz="942289">
              <a:buFont typeface="Arial" panose="020B0604020202020204" pitchFamily="34" charset="0"/>
              <a:buChar char="•"/>
              <a:defRPr/>
            </a:pPr>
            <a:r>
              <a:rPr lang="en-US" dirty="0">
                <a:solidFill>
                  <a:srgbClr val="C00000"/>
                </a:solidFill>
                <a:cs typeface="Arial" panose="020B0604020202020204" pitchFamily="34" charset="0"/>
              </a:rPr>
              <a:t>Afluria now licensed for persons 5 yrs. and older</a:t>
            </a:r>
          </a:p>
          <a:p>
            <a:pPr marL="171450" indent="-171450" defTabSz="942289">
              <a:buFont typeface="Arial" panose="020B0604020202020204" pitchFamily="34" charset="0"/>
              <a:buChar char="•"/>
              <a:defRPr/>
            </a:pPr>
            <a:r>
              <a:rPr lang="en-US" dirty="0" err="1">
                <a:solidFill>
                  <a:srgbClr val="C00000"/>
                </a:solidFill>
                <a:cs typeface="Arial" panose="020B0604020202020204" pitchFamily="34" charset="0"/>
              </a:rPr>
              <a:t>FluBlok</a:t>
            </a:r>
            <a:r>
              <a:rPr lang="en-US" dirty="0">
                <a:solidFill>
                  <a:srgbClr val="C00000"/>
                </a:solidFill>
                <a:cs typeface="Arial" panose="020B0604020202020204" pitchFamily="34" charset="0"/>
              </a:rPr>
              <a:t> comes as trivalent and </a:t>
            </a:r>
            <a:r>
              <a:rPr lang="en-US" dirty="0" err="1">
                <a:solidFill>
                  <a:srgbClr val="C00000"/>
                </a:solidFill>
                <a:cs typeface="Arial" panose="020B0604020202020204" pitchFamily="34" charset="0"/>
              </a:rPr>
              <a:t>quadrivalent</a:t>
            </a:r>
            <a:endParaRPr lang="en-US" dirty="0">
              <a:solidFill>
                <a:srgbClr val="C00000"/>
              </a:solidFill>
              <a:cs typeface="Arial" panose="020B0604020202020204" pitchFamily="34" charset="0"/>
            </a:endParaRPr>
          </a:p>
          <a:p>
            <a:pPr marL="171450" indent="-171450" defTabSz="942289">
              <a:buFont typeface="Arial" panose="020B0604020202020204" pitchFamily="34" charset="0"/>
              <a:buChar char="•"/>
              <a:defRPr/>
            </a:pPr>
            <a:r>
              <a:rPr lang="en-US" dirty="0">
                <a:solidFill>
                  <a:srgbClr val="C00000"/>
                </a:solidFill>
                <a:cs typeface="Arial" panose="020B0604020202020204" pitchFamily="34" charset="0"/>
              </a:rPr>
              <a:t>Afluria has a vaccine licensed just for those 18 yrs. and older</a:t>
            </a:r>
          </a:p>
          <a:p>
            <a:pPr marL="171450" indent="-171450" defTabSz="942289">
              <a:buFont typeface="Arial" panose="020B0604020202020204" pitchFamily="34" charset="0"/>
              <a:buChar char="•"/>
              <a:defRPr/>
            </a:pPr>
            <a:r>
              <a:rPr lang="en-US" dirty="0">
                <a:solidFill>
                  <a:srgbClr val="C00000"/>
                </a:solidFill>
                <a:cs typeface="Arial" panose="020B0604020202020204" pitchFamily="34" charset="0"/>
              </a:rPr>
              <a:t>Dosage note:</a:t>
            </a:r>
          </a:p>
          <a:p>
            <a:pPr marL="628650" lvl="1" indent="-171450" defTabSz="942289">
              <a:buFont typeface="Arial" panose="020B0604020202020204" pitchFamily="34" charset="0"/>
              <a:buChar char="•"/>
              <a:defRPr/>
            </a:pPr>
            <a:r>
              <a:rPr lang="en-US" dirty="0" err="1">
                <a:solidFill>
                  <a:srgbClr val="C00000"/>
                </a:solidFill>
                <a:cs typeface="Arial" panose="020B0604020202020204" pitchFamily="34" charset="0"/>
              </a:rPr>
              <a:t>Fluzone</a:t>
            </a:r>
            <a:r>
              <a:rPr lang="en-US" dirty="0">
                <a:solidFill>
                  <a:srgbClr val="C00000"/>
                </a:solidFill>
                <a:cs typeface="Arial" panose="020B0604020202020204" pitchFamily="34" charset="0"/>
              </a:rPr>
              <a:t> for 6-35 mo. old children-----0.25 ml</a:t>
            </a:r>
          </a:p>
          <a:p>
            <a:pPr marL="628650" lvl="1" indent="-171450" defTabSz="942289">
              <a:buFont typeface="Arial" panose="020B0604020202020204" pitchFamily="34" charset="0"/>
              <a:buChar char="•"/>
              <a:defRPr/>
            </a:pPr>
            <a:r>
              <a:rPr lang="en-US" dirty="0">
                <a:solidFill>
                  <a:srgbClr val="C00000"/>
                </a:solidFill>
                <a:cs typeface="Arial" panose="020B0604020202020204" pitchFamily="34" charset="0"/>
              </a:rPr>
              <a:t>FluLaval for 6 mo. and older children---0.5 ml</a:t>
            </a:r>
          </a:p>
        </p:txBody>
      </p:sp>
      <p:sp>
        <p:nvSpPr>
          <p:cNvPr id="9" name="Footer Placeholder 8"/>
          <p:cNvSpPr>
            <a:spLocks noGrp="1"/>
          </p:cNvSpPr>
          <p:nvPr>
            <p:ph type="ftr" sz="quarter" idx="4"/>
          </p:nvPr>
        </p:nvSpPr>
        <p:spPr/>
        <p:txBody>
          <a:bodyPr/>
          <a:lstStyle/>
          <a:p>
            <a:pPr>
              <a:defRPr/>
            </a:pPr>
            <a:r>
              <a:rPr lang="en-US" sz="1600" kern="0" dirty="0">
                <a:solidFill>
                  <a:prstClr val="black"/>
                </a:solidFill>
              </a:rPr>
              <a:t>EPIC 2017</a:t>
            </a:r>
          </a:p>
        </p:txBody>
      </p:sp>
      <p:sp>
        <p:nvSpPr>
          <p:cNvPr id="10" name="Slide Number Placeholder 9"/>
          <p:cNvSpPr>
            <a:spLocks noGrp="1"/>
          </p:cNvSpPr>
          <p:nvPr>
            <p:ph type="sldNum" sz="quarter" idx="10"/>
          </p:nvPr>
        </p:nvSpPr>
        <p:spPr/>
        <p:txBody>
          <a:bodyPr/>
          <a:lstStyle/>
          <a:p>
            <a:pPr>
              <a:defRPr/>
            </a:pPr>
            <a:fld id="{97952AFA-8362-48FC-9C34-150C87379A95}" type="slidenum">
              <a:rPr lang="en-US" sz="1900" kern="0">
                <a:solidFill>
                  <a:prstClr val="black"/>
                </a:solidFill>
              </a:rPr>
              <a:pPr>
                <a:defRPr/>
              </a:pPr>
              <a:t>21</a:t>
            </a:fld>
            <a:endParaRPr lang="en-US" sz="1900" kern="0" dirty="0">
              <a:solidFill>
                <a:prstClr val="black"/>
              </a:solidFill>
            </a:endParaRPr>
          </a:p>
        </p:txBody>
      </p:sp>
    </p:spTree>
    <p:extLst>
      <p:ext uri="{BB962C8B-B14F-4D97-AF65-F5344CB8AC3E}">
        <p14:creationId xmlns:p14="http://schemas.microsoft.com/office/powerpoint/2010/main" val="217190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6"/>
          <p:cNvSpPr txBox="1">
            <a:spLocks noGrp="1" noChangeArrowheads="1"/>
          </p:cNvSpPr>
          <p:nvPr/>
        </p:nvSpPr>
        <p:spPr bwMode="auto">
          <a:xfrm>
            <a:off x="1" y="6526535"/>
            <a:ext cx="4068339" cy="343811"/>
          </a:xfrm>
          <a:prstGeom prst="rect">
            <a:avLst/>
          </a:prstGeom>
          <a:noFill/>
          <a:ln w="9525">
            <a:noFill/>
            <a:miter lim="800000"/>
            <a:headEnd/>
            <a:tailEnd/>
          </a:ln>
        </p:spPr>
        <p:txBody>
          <a:bodyPr lIns="93317" tIns="46658" rIns="93317" bIns="46658" anchor="b"/>
          <a:lstStyle/>
          <a:p>
            <a:pPr>
              <a:defRPr/>
            </a:pPr>
            <a:endParaRPr lang="en-US" sz="1200" kern="0">
              <a:solidFill>
                <a:srgbClr val="000000"/>
              </a:solidFill>
              <a:latin typeface="Arial" charset="0"/>
              <a:cs typeface="Arial" charset="0"/>
            </a:endParaRPr>
          </a:p>
        </p:txBody>
      </p:sp>
      <p:sp>
        <p:nvSpPr>
          <p:cNvPr id="249859" name="Rectangle 7"/>
          <p:cNvSpPr txBox="1">
            <a:spLocks noGrp="1" noChangeArrowheads="1"/>
          </p:cNvSpPr>
          <p:nvPr/>
        </p:nvSpPr>
        <p:spPr bwMode="auto">
          <a:xfrm>
            <a:off x="5317964" y="6526535"/>
            <a:ext cx="4068339" cy="343811"/>
          </a:xfrm>
          <a:prstGeom prst="rect">
            <a:avLst/>
          </a:prstGeom>
          <a:noFill/>
          <a:ln w="9525">
            <a:noFill/>
            <a:miter lim="800000"/>
            <a:headEnd/>
            <a:tailEnd/>
          </a:ln>
        </p:spPr>
        <p:txBody>
          <a:bodyPr lIns="93317" tIns="46658" rIns="93317" bIns="46658" anchor="b"/>
          <a:lstStyle/>
          <a:p>
            <a:pPr algn="r">
              <a:defRPr/>
            </a:pPr>
            <a:endParaRPr lang="en-US" sz="1200" kern="0" dirty="0">
              <a:solidFill>
                <a:srgbClr val="000000"/>
              </a:solidFill>
              <a:latin typeface="Arial" charset="0"/>
              <a:cs typeface="Arial" charset="0"/>
            </a:endParaRPr>
          </a:p>
        </p:txBody>
      </p:sp>
      <p:sp>
        <p:nvSpPr>
          <p:cNvPr id="249861" name="Rectangle 2"/>
          <p:cNvSpPr>
            <a:spLocks noGrp="1" noRot="1" noChangeAspect="1" noChangeArrowheads="1" noTextEdit="1"/>
          </p:cNvSpPr>
          <p:nvPr>
            <p:ph type="sldImg"/>
          </p:nvPr>
        </p:nvSpPr>
        <p:spPr>
          <a:xfrm>
            <a:off x="1724025" y="427038"/>
            <a:ext cx="3433763" cy="2574925"/>
          </a:xfrm>
          <a:ln/>
        </p:spPr>
      </p:sp>
      <p:sp>
        <p:nvSpPr>
          <p:cNvPr id="7" name="Footer Placeholder 6"/>
          <p:cNvSpPr>
            <a:spLocks noGrp="1"/>
          </p:cNvSpPr>
          <p:nvPr>
            <p:ph type="ftr" sz="quarter" idx="4"/>
          </p:nvPr>
        </p:nvSpPr>
        <p:spPr/>
        <p:txBody>
          <a:bodyPr/>
          <a:lstStyle/>
          <a:p>
            <a:pPr>
              <a:defRPr/>
            </a:pPr>
            <a:r>
              <a:rPr lang="en-US" sz="1400" kern="0" dirty="0">
                <a:solidFill>
                  <a:prstClr val="black"/>
                </a:solidFill>
              </a:rPr>
              <a:t>EPIC 2017</a:t>
            </a:r>
          </a:p>
        </p:txBody>
      </p:sp>
      <p:sp>
        <p:nvSpPr>
          <p:cNvPr id="8" name="Notes Placeholder 7"/>
          <p:cNvSpPr>
            <a:spLocks noGrp="1"/>
          </p:cNvSpPr>
          <p:nvPr>
            <p:ph type="body" idx="1"/>
          </p:nvPr>
        </p:nvSpPr>
        <p:spPr>
          <a:xfrm>
            <a:off x="938848" y="3318370"/>
            <a:ext cx="5004752" cy="3481264"/>
          </a:xfrm>
        </p:spPr>
        <p:txBody>
          <a:bodyPr>
            <a:normAutofit/>
          </a:bodyPr>
          <a:lstStyle/>
          <a:p>
            <a:r>
              <a:rPr lang="en-US" sz="1100" dirty="0">
                <a:latin typeface="Arial" pitchFamily="34" charset="0"/>
                <a:cs typeface="Arial" pitchFamily="34" charset="0"/>
              </a:rPr>
              <a:t>  </a:t>
            </a:r>
          </a:p>
          <a:p>
            <a:r>
              <a:rPr lang="en-US" sz="1100" dirty="0">
                <a:latin typeface="Arial" pitchFamily="34" charset="0"/>
                <a:cs typeface="Arial" pitchFamily="34" charset="0"/>
              </a:rPr>
              <a:t>Studies demonstrated that LAIV did not work in the 2013-'14 influenza season when the primary strain was the 2009 pandemic influenza A(H1N1) strain, in 2014-'15 when the primary circulating strain was a drifted A(H3N2) virus, or the 2015-'16 season when the primary circulating strain was again the 2009 pandemic influenza A(H1N1) strain. With knowledge that LAIV had no protective benefit during the past three influenza seasons, ACIP does not recommend its use in the upcoming </a:t>
            </a:r>
            <a:r>
              <a:rPr lang="en-US" sz="1100" dirty="0">
                <a:solidFill>
                  <a:srgbClr val="FF0000"/>
                </a:solidFill>
                <a:latin typeface="Arial" pitchFamily="34" charset="0"/>
                <a:cs typeface="Arial" pitchFamily="34" charset="0"/>
              </a:rPr>
              <a:t>2017-'18</a:t>
            </a:r>
            <a:r>
              <a:rPr lang="en-US" sz="1100" dirty="0">
                <a:latin typeface="Arial" pitchFamily="34" charset="0"/>
                <a:cs typeface="Arial" pitchFamily="34" charset="0"/>
              </a:rPr>
              <a:t> influenza season.  </a:t>
            </a:r>
          </a:p>
          <a:p>
            <a:endParaRPr lang="en-US" sz="1100" dirty="0"/>
          </a:p>
          <a:p>
            <a:r>
              <a:rPr lang="en-US" sz="1100" dirty="0">
                <a:latin typeface="Arial" pitchFamily="34" charset="0"/>
                <a:cs typeface="Arial" pitchFamily="34" charset="0"/>
              </a:rPr>
              <a:t>The AAP Committee on Infectious Diseases and the Board of Directors all had reached the same conclusion about not using LAIV for the upcoming influenza season. </a:t>
            </a:r>
          </a:p>
          <a:p>
            <a:r>
              <a:rPr lang="en-US" sz="1100" dirty="0">
                <a:latin typeface="Arial" pitchFamily="34" charset="0"/>
                <a:cs typeface="Arial" pitchFamily="34" charset="0"/>
              </a:rPr>
              <a:t>  </a:t>
            </a:r>
          </a:p>
          <a:p>
            <a:endParaRPr lang="en-US" sz="1100" dirty="0">
              <a:latin typeface="Arial" pitchFamily="34" charset="0"/>
              <a:cs typeface="Arial" pitchFamily="34" charset="0"/>
            </a:endParaRPr>
          </a:p>
          <a:p>
            <a:endParaRPr lang="en-US" sz="1100"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sz="1900" kern="0">
                <a:solidFill>
                  <a:prstClr val="black"/>
                </a:solidFill>
              </a:rPr>
              <a:pPr>
                <a:defRPr/>
              </a:pPr>
              <a:t>22</a:t>
            </a:fld>
            <a:endParaRPr lang="en-US" sz="1900" kern="0" dirty="0">
              <a:solidFill>
                <a:prstClr val="black"/>
              </a:solidFill>
            </a:endParaRPr>
          </a:p>
        </p:txBody>
      </p:sp>
    </p:spTree>
    <p:extLst>
      <p:ext uri="{BB962C8B-B14F-4D97-AF65-F5344CB8AC3E}">
        <p14:creationId xmlns:p14="http://schemas.microsoft.com/office/powerpoint/2010/main" val="1496473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studies with IIV and LAIV</a:t>
            </a:r>
            <a:r>
              <a:rPr lang="en-US" baseline="0" dirty="0"/>
              <a:t> have indicated that a severe allergic reaction to egg-based influenza vaccine in a person with an egg allergy is very unlikely.  Numerous studies have looked at egg-allergic patients receiving IIV3, LAIV in which mild allergic reactions occur and no anaphylactic reaction occurrences.</a:t>
            </a:r>
          </a:p>
          <a:p>
            <a:endParaRPr lang="en-US" baseline="0" dirty="0"/>
          </a:p>
          <a:p>
            <a:r>
              <a:rPr lang="en-US" baseline="0" dirty="0"/>
              <a:t>For the 2016-17 influenza season the ACIP has recommended If a person has a history of egg allergy and only experiences mild symptoms such as hives they can receive the flu vaccine. If they have experienced any other symptoms (angioedema, resp. distress) the flu vaccine should be administered in an appropriate medical setting and supervised by a health care provider who can manage emergent situation.  If a patient has suffered a previous severe allergic reaction after receipt of the flu vaccine it is a contraindication and should not be administered.</a:t>
            </a:r>
          </a:p>
          <a:p>
            <a:endParaRPr lang="en-US" baseline="0" dirty="0"/>
          </a:p>
          <a:p>
            <a:r>
              <a:rPr lang="en-US" baseline="0" dirty="0"/>
              <a:t>Reference: MMWR. Prevention and Control of Seasonal Influenza with Vaccines Recommendations of the Advisory Committee on Immunization Practices-United, 2016-17 Influenza Season. August 26, 2016, Vol. 65; No. </a:t>
            </a:r>
            <a:r>
              <a:rPr lang="en-US" baseline="0"/>
              <a:t>5</a:t>
            </a:r>
            <a:endParaRPr lang="en-US" baseline="0" dirty="0"/>
          </a:p>
        </p:txBody>
      </p:sp>
      <p:sp>
        <p:nvSpPr>
          <p:cNvPr id="4" name="Slide Number Placeholder 3"/>
          <p:cNvSpPr>
            <a:spLocks noGrp="1"/>
          </p:cNvSpPr>
          <p:nvPr>
            <p:ph type="sldNum" sz="quarter" idx="10"/>
          </p:nvPr>
        </p:nvSpPr>
        <p:spPr/>
        <p:txBody>
          <a:bodyPr/>
          <a:lstStyle/>
          <a:p>
            <a:fld id="{FE4A3A90-1AB3-4548-95D3-9553FC123838}" type="slidenum">
              <a:rPr lang="en-US" smtClean="0">
                <a:solidFill>
                  <a:prstClr val="black"/>
                </a:solidFill>
              </a:rPr>
              <a:pPr/>
              <a:t>23</a:t>
            </a:fld>
            <a:endParaRPr lang="en-US">
              <a:solidFill>
                <a:prstClr val="black"/>
              </a:solidFill>
            </a:endParaRPr>
          </a:p>
        </p:txBody>
      </p:sp>
      <p:sp>
        <p:nvSpPr>
          <p:cNvPr id="5" name="TextBox 4"/>
          <p:cNvSpPr txBox="1"/>
          <p:nvPr/>
        </p:nvSpPr>
        <p:spPr>
          <a:xfrm>
            <a:off x="228600" y="8927068"/>
            <a:ext cx="1300356" cy="369332"/>
          </a:xfrm>
          <a:prstGeom prst="rect">
            <a:avLst/>
          </a:prstGeom>
          <a:noFill/>
        </p:spPr>
        <p:txBody>
          <a:bodyPr wrap="none" rtlCol="0">
            <a:spAutoFit/>
          </a:bodyPr>
          <a:lstStyle/>
          <a:p>
            <a:r>
              <a:rPr lang="en-US" dirty="0"/>
              <a:t>EPIC 2017</a:t>
            </a:r>
          </a:p>
        </p:txBody>
      </p:sp>
    </p:spTree>
    <p:extLst>
      <p:ext uri="{BB962C8B-B14F-4D97-AF65-F5344CB8AC3E}">
        <p14:creationId xmlns:p14="http://schemas.microsoft.com/office/powerpoint/2010/main" val="569203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166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166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166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1670" name="Rectangle 2"/>
          <p:cNvSpPr>
            <a:spLocks noGrp="1" noRot="1" noChangeAspect="1" noChangeArrowheads="1" noTextEdit="1"/>
          </p:cNvSpPr>
          <p:nvPr>
            <p:ph type="sldImg"/>
          </p:nvPr>
        </p:nvSpPr>
        <p:spPr>
          <a:xfrm>
            <a:off x="1143000" y="685800"/>
            <a:ext cx="4648200" cy="3486150"/>
          </a:xfrm>
          <a:ln/>
        </p:spPr>
      </p:sp>
      <p:sp>
        <p:nvSpPr>
          <p:cNvPr id="241671" name="Rectangle 3"/>
          <p:cNvSpPr>
            <a:spLocks noGrp="1" noChangeArrowheads="1"/>
          </p:cNvSpPr>
          <p:nvPr>
            <p:ph type="body" idx="1"/>
          </p:nvPr>
        </p:nvSpPr>
        <p:spPr>
          <a:xfrm>
            <a:off x="685800" y="4352925"/>
            <a:ext cx="5486400" cy="4659313"/>
          </a:xfrm>
          <a:noFill/>
          <a:ln/>
        </p:spPr>
        <p:txBody>
          <a:bodyPr lIns="89924" tIns="44962" rIns="89924" bIns="44962"/>
          <a:lstStyle/>
          <a:p>
            <a:pPr eaLnBrk="1" hangingPunct="1"/>
            <a:r>
              <a:rPr lang="en-US" sz="1000" dirty="0"/>
              <a:t>The Advisory Committee on Immunization Practices of the Centers for Disease Control and Prevention has recommended hepatitis A vaccine for all previously unvaccinated persons who will have close contact with international adoptees from countries with high or intermediate hepatitis A endemicity. The vaccine should be given during the first 60 days following the adoptee’s arrival in the United States.</a:t>
            </a:r>
            <a:r>
              <a:rPr lang="en-US" sz="1000" baseline="30000" dirty="0"/>
              <a:t>3</a:t>
            </a:r>
            <a:r>
              <a:rPr lang="en-US" sz="1000" dirty="0"/>
              <a:t> </a:t>
            </a:r>
          </a:p>
          <a:p>
            <a:pPr eaLnBrk="1" hangingPunct="1"/>
            <a:endParaRPr lang="en-US" sz="1000" dirty="0"/>
          </a:p>
          <a:p>
            <a:r>
              <a:rPr lang="en-US" sz="1000" b="0" i="0" kern="1200" dirty="0">
                <a:solidFill>
                  <a:schemeClr val="tx1"/>
                </a:solidFill>
                <a:effectLst/>
              </a:rPr>
              <a:t>For healthy persons 40 years of age or younger, 1 dose of single antigen vaccine administered at any time before departure can provide adequate protection.</a:t>
            </a:r>
          </a:p>
          <a:p>
            <a:r>
              <a:rPr lang="en-US" sz="1000" b="0" i="0" kern="1200" dirty="0">
                <a:solidFill>
                  <a:schemeClr val="tx1"/>
                </a:solidFill>
                <a:effectLst/>
              </a:rPr>
              <a:t>Unvaccinated adults older than 40 years of age, immunocompromised persons, and persons with chronic liver disease planning to travel in 2 weeks or sooner should receive the first dose of vaccine and also can receive immune globulin at the same visit. Vaccine and IG should be administered with separate syringes at different anatomic sites.</a:t>
            </a:r>
          </a:p>
          <a:p>
            <a:r>
              <a:rPr lang="en-US" sz="1000" b="0" i="0" kern="1200" dirty="0">
                <a:solidFill>
                  <a:schemeClr val="tx1"/>
                </a:solidFill>
                <a:effectLst/>
              </a:rPr>
              <a:t>Travelers who choose not to receive vaccine should receive a single dose of IG (0.02 mL/kg), which provides protection against HAV infection for up to 3 months. Persons whose travel period is more than 2 months should be administered IG at 0.06 mL/kg. IG should be repeated in 5 months for prolonged travel.</a:t>
            </a:r>
            <a:endParaRPr lang="en-US" sz="1000" dirty="0"/>
          </a:p>
          <a:p>
            <a:pPr eaLnBrk="1" hangingPunct="1"/>
            <a:r>
              <a:rPr lang="en-US" sz="1000" b="1" dirty="0"/>
              <a:t>References:</a:t>
            </a:r>
          </a:p>
          <a:p>
            <a:pPr eaLnBrk="1" hangingPunct="1"/>
            <a:r>
              <a:rPr lang="en-US" sz="1000" dirty="0"/>
              <a:t>1. Prevention of Hepatitis A Through Active or Passive Immunization - Recommendations of the Advisory Committee on Immunization Practices (ACIP) MMWR Vol. 55/No. RR-7 May 19, 2006</a:t>
            </a:r>
          </a:p>
          <a:p>
            <a:pPr eaLnBrk="1" hangingPunct="1"/>
            <a:r>
              <a:rPr lang="en-US" sz="1000" dirty="0"/>
              <a:t>2. Notice to Readers: FDA Approval of an Alternate Dosing Schedule for a Combined Hepatitis A and B Vaccine (Twinrix®) MMWR</a:t>
            </a:r>
            <a:r>
              <a:rPr lang="en-US" sz="1000" b="1" dirty="0"/>
              <a:t> </a:t>
            </a:r>
            <a:r>
              <a:rPr lang="en-US" sz="1000" dirty="0"/>
              <a:t>56(40);1057</a:t>
            </a:r>
            <a:r>
              <a:rPr lang="en-US" sz="1000" b="1" dirty="0"/>
              <a:t> </a:t>
            </a:r>
            <a:r>
              <a:rPr lang="en-US" sz="1000" dirty="0"/>
              <a:t>October 12, 2007</a:t>
            </a:r>
          </a:p>
          <a:p>
            <a:pPr eaLnBrk="1" hangingPunct="1"/>
            <a:r>
              <a:rPr lang="en-US" sz="1000" dirty="0"/>
              <a:t>3. Updated Recommendations from the Advisory Committee on Immunization Practices (ACIP) for Use of Hepatitis A Vaccine in Close Contacts of Newly Arriving International Adoptees</a:t>
            </a:r>
            <a:r>
              <a:rPr lang="en-US" sz="1000" b="1" dirty="0"/>
              <a:t> </a:t>
            </a:r>
            <a:r>
              <a:rPr lang="en-US" sz="1000" dirty="0"/>
              <a:t>MMWR</a:t>
            </a:r>
            <a:r>
              <a:rPr lang="en-US" sz="1000" b="1" dirty="0"/>
              <a:t> </a:t>
            </a:r>
            <a:r>
              <a:rPr lang="en-US" sz="1000" dirty="0"/>
              <a:t>58(36);1006-1007</a:t>
            </a:r>
            <a:r>
              <a:rPr lang="en-US" sz="1000" b="1" dirty="0"/>
              <a:t> </a:t>
            </a:r>
            <a:r>
              <a:rPr lang="en-US" sz="1000" dirty="0"/>
              <a:t>September 18, 2009  </a:t>
            </a:r>
          </a:p>
          <a:p>
            <a:pPr marL="0" marR="0" lvl="0" indent="0" algn="l" defTabSz="914400" rtl="0" eaLnBrk="1" fontAlgn="base" latinLnBrk="0" hangingPunct="1">
              <a:lnSpc>
                <a:spcPct val="80000"/>
              </a:lnSpc>
              <a:spcBef>
                <a:spcPct val="0"/>
              </a:spcBef>
              <a:spcAft>
                <a:spcPct val="0"/>
              </a:spcAft>
              <a:buClrTx/>
              <a:buSzTx/>
              <a:buFontTx/>
              <a:buNone/>
              <a:tabLst/>
              <a:defRPr/>
            </a:pPr>
            <a:r>
              <a:rPr lang="en-US" sz="1000" dirty="0"/>
              <a:t>4. </a:t>
            </a:r>
            <a:r>
              <a:rPr kumimoji="0" lang="en-US" sz="1000" b="0" i="0" u="none" strike="noStrike" kern="1200" cap="none" spc="0" normalizeH="0" baseline="0" noProof="0" dirty="0">
                <a:ln>
                  <a:noFill/>
                </a:ln>
                <a:solidFill>
                  <a:srgbClr val="000000"/>
                </a:solidFill>
                <a:effectLst/>
                <a:uLnTx/>
                <a:uFillTx/>
                <a:latin typeface="Arial" charset="0"/>
              </a:rPr>
              <a:t>Epidemiology and Prevention of Vaccine-Preventable Diseases, 13th edition. 2015  HHS, CDC.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ndParaRPr>
          </a:p>
          <a:p>
            <a:pPr eaLnBrk="1" hangingPunct="1"/>
            <a:endParaRPr lang="en-US" sz="1000" dirty="0"/>
          </a:p>
        </p:txBody>
      </p:sp>
      <p:sp>
        <p:nvSpPr>
          <p:cNvPr id="9" name="Footer Placeholder 8"/>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EPIC ADULT 2017</a:t>
            </a: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Slide Number Placeholder 10"/>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533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24371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24371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24371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p:txBody>
      </p:sp>
      <p:sp>
        <p:nvSpPr>
          <p:cNvPr id="243718" name="Rectangle 2"/>
          <p:cNvSpPr>
            <a:spLocks noGrp="1" noRot="1" noChangeAspect="1" noChangeArrowheads="1" noTextEdit="1"/>
          </p:cNvSpPr>
          <p:nvPr>
            <p:ph type="sldImg"/>
          </p:nvPr>
        </p:nvSpPr>
        <p:spPr>
          <a:xfrm>
            <a:off x="1143000" y="685800"/>
            <a:ext cx="4648200" cy="3486150"/>
          </a:xfrm>
          <a:ln/>
        </p:spPr>
      </p:sp>
      <p:sp>
        <p:nvSpPr>
          <p:cNvPr id="803843" name="Rectangle 3"/>
          <p:cNvSpPr>
            <a:spLocks noGrp="1" noChangeArrowheads="1"/>
          </p:cNvSpPr>
          <p:nvPr>
            <p:ph type="body" idx="1"/>
          </p:nvPr>
        </p:nvSpPr>
        <p:spPr>
          <a:xfrm>
            <a:off x="230188" y="4452938"/>
            <a:ext cx="6403975" cy="4551362"/>
          </a:xfrm>
        </p:spPr>
        <p:txBody>
          <a:bodyPr lIns="89688" tIns="44843" rIns="89688" bIns="44843"/>
          <a:lstStyle/>
          <a:p>
            <a:pPr eaLnBrk="1" hangingPunct="1">
              <a:buClr>
                <a:schemeClr val="tx1"/>
              </a:buClr>
              <a:buFont typeface="Wingdings" pitchFamily="2" charset="2"/>
              <a:buNone/>
            </a:pPr>
            <a:r>
              <a:rPr lang="en-US" sz="1000" dirty="0"/>
              <a:t>Incubation period from time of infection to onset of symptoms is 45 to 160 days (average, 90 days) </a:t>
            </a:r>
          </a:p>
          <a:p>
            <a:pPr eaLnBrk="1" hangingPunct="1">
              <a:buClr>
                <a:schemeClr val="tx1"/>
              </a:buClr>
              <a:buFont typeface="Wingdings" pitchFamily="2" charset="2"/>
              <a:buNone/>
            </a:pPr>
            <a:r>
              <a:rPr lang="en-US" sz="1000" dirty="0"/>
              <a:t>Approximately 10% of acute hepatitis B infections progress to chronic Hepatitis B infection. </a:t>
            </a:r>
          </a:p>
          <a:p>
            <a:pPr eaLnBrk="1" hangingPunct="1">
              <a:buClr>
                <a:schemeClr val="tx1"/>
              </a:buClr>
              <a:buFont typeface="Wingdings" pitchFamily="2" charset="2"/>
              <a:buNone/>
            </a:pPr>
            <a:r>
              <a:rPr lang="en-US" sz="1000" dirty="0"/>
              <a:t>90% of infants and 30-50% of children 1-5 years of age with acute hepatitis B infection become carriers</a:t>
            </a:r>
          </a:p>
          <a:p>
            <a:pPr eaLnBrk="1" hangingPunct="1">
              <a:buClr>
                <a:schemeClr val="tx1"/>
              </a:buClr>
              <a:buFont typeface="Wingdings" pitchFamily="2" charset="2"/>
              <a:buNone/>
            </a:pPr>
            <a:r>
              <a:rPr lang="en-US" sz="1000" dirty="0"/>
              <a:t>Many with chronic infection are asymptomatic. Chronic infection may progress to cirrhosis, liver failure &amp; hepatocellular carcinoma</a:t>
            </a:r>
          </a:p>
          <a:p>
            <a:pPr eaLnBrk="1" hangingPunct="1">
              <a:buClr>
                <a:schemeClr val="tx1"/>
              </a:buClr>
              <a:buFont typeface="Wingdings" pitchFamily="2" charset="2"/>
              <a:buNone/>
            </a:pPr>
            <a:r>
              <a:rPr lang="en-US" sz="1000" dirty="0">
                <a:solidFill>
                  <a:srgbClr val="C00000"/>
                </a:solidFill>
              </a:rPr>
              <a:t>Timing for Doses 2 and 3 of infant series added to 1</a:t>
            </a:r>
            <a:r>
              <a:rPr lang="en-US" sz="1000" baseline="30000" dirty="0">
                <a:solidFill>
                  <a:srgbClr val="C00000"/>
                </a:solidFill>
              </a:rPr>
              <a:t>st</a:t>
            </a:r>
            <a:r>
              <a:rPr lang="en-US" sz="1000" dirty="0">
                <a:solidFill>
                  <a:srgbClr val="C00000"/>
                </a:solidFill>
              </a:rPr>
              <a:t> bullet.</a:t>
            </a:r>
          </a:p>
          <a:p>
            <a:pPr eaLnBrk="1" hangingPunct="1">
              <a:buClr>
                <a:schemeClr val="tx1"/>
              </a:buClr>
              <a:buFont typeface="Wingdings" pitchFamily="2" charset="2"/>
              <a:buNone/>
            </a:pPr>
            <a:r>
              <a:rPr lang="en-US" sz="1000" b="1" u="sng" dirty="0"/>
              <a:t>All pregnant women should be tested routinely for HBsAg</a:t>
            </a:r>
            <a:r>
              <a:rPr lang="en-US" sz="1000" u="sng" dirty="0"/>
              <a:t>  </a:t>
            </a:r>
          </a:p>
          <a:p>
            <a:pPr eaLnBrk="1" hangingPunct="1">
              <a:buClr>
                <a:schemeClr val="tx1"/>
              </a:buClr>
              <a:buFont typeface="Wingdings" pitchFamily="2" charset="2"/>
              <a:buNone/>
            </a:pPr>
            <a:r>
              <a:rPr lang="en-US" sz="1000" dirty="0">
                <a:sym typeface="Symbol" pitchFamily="18" charset="2"/>
              </a:rPr>
              <a:t>90% of healthy adults &amp; 95% of infants, children &amp; adolescents develop adequate antibody response after a complete series</a:t>
            </a:r>
          </a:p>
          <a:p>
            <a:pPr eaLnBrk="1" hangingPunct="1">
              <a:buClr>
                <a:schemeClr val="tx1"/>
              </a:buClr>
              <a:buFont typeface="Wingdings" pitchFamily="2" charset="2"/>
              <a:buNone/>
            </a:pPr>
            <a:r>
              <a:rPr lang="en-US" sz="1000" dirty="0">
                <a:sym typeface="Symbol" pitchFamily="18" charset="2"/>
              </a:rPr>
              <a:t>If no antibody response after 6 doses, person is a non-responder and is susceptible to hepatitis B </a:t>
            </a:r>
          </a:p>
          <a:p>
            <a:pPr eaLnBrk="1" hangingPunct="1">
              <a:buClr>
                <a:schemeClr val="tx1"/>
              </a:buClr>
              <a:buFont typeface="Wingdings" pitchFamily="2" charset="2"/>
              <a:buNone/>
            </a:pPr>
            <a:r>
              <a:rPr lang="en-US" sz="1000" dirty="0">
                <a:sym typeface="Symbol" pitchFamily="18" charset="2"/>
              </a:rPr>
              <a:t>Booster doses NOT recommended for any age group</a:t>
            </a:r>
            <a:endParaRPr lang="en-US" sz="1000" b="1" dirty="0">
              <a:sym typeface="Symbol" pitchFamily="18" charset="2"/>
            </a:endParaRPr>
          </a:p>
          <a:p>
            <a:pPr eaLnBrk="1" hangingPunct="1"/>
            <a:r>
              <a:rPr lang="en-US" sz="1000" b="1" dirty="0">
                <a:sym typeface="Symbol" pitchFamily="18" charset="2"/>
              </a:rPr>
              <a:t>References:</a:t>
            </a:r>
          </a:p>
          <a:p>
            <a:pPr eaLnBrk="1" hangingPunct="1"/>
            <a:r>
              <a:rPr lang="en-US" sz="1000" dirty="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sz="1000" dirty="0">
                <a:sym typeface="Symbol" pitchFamily="18" charset="2"/>
              </a:rPr>
              <a:t>MMWR Vol. 54/ No. RR-16 December 23, 2005</a:t>
            </a:r>
            <a:endParaRPr lang="en-US" sz="1000" dirty="0">
              <a:sym typeface="Symbol" pitchFamily="18" charset="2"/>
            </a:endParaRPr>
          </a:p>
          <a:p>
            <a:pPr eaLnBrk="1" hangingPunct="1"/>
            <a:r>
              <a:rPr lang="en-US" sz="1000" dirty="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sz="1000" dirty="0">
                <a:sym typeface="Symbol" pitchFamily="18" charset="2"/>
              </a:rPr>
              <a:t>MMWR Vol. 55/ No. RR-16 December 8, 2006</a:t>
            </a:r>
            <a:r>
              <a:rPr lang="en-US" sz="1000" dirty="0">
                <a:sym typeface="Symbol" pitchFamily="18" charset="2"/>
              </a:rPr>
              <a:t> </a:t>
            </a:r>
          </a:p>
          <a:p>
            <a:pPr eaLnBrk="1" hangingPunct="1">
              <a:lnSpc>
                <a:spcPct val="80000"/>
              </a:lnSpc>
              <a:buClr>
                <a:schemeClr val="tx1"/>
              </a:buClr>
              <a:buFont typeface="Wingdings" pitchFamily="2" charset="2"/>
              <a:buChar char="§"/>
            </a:pPr>
            <a:endParaRPr lang="en-US" sz="500" b="1" dirty="0">
              <a:sym typeface="Symbol" pitchFamily="18" charset="2"/>
            </a:endParaRPr>
          </a:p>
          <a:p>
            <a:pPr eaLnBrk="1" hangingPunct="1">
              <a:lnSpc>
                <a:spcPct val="80000"/>
              </a:lnSpc>
            </a:pPr>
            <a:endParaRPr lang="en-US" dirty="0">
              <a:solidFill>
                <a:srgbClr val="FF0000"/>
              </a:solidFill>
              <a:effectLst>
                <a:outerShdw blurRad="38100" dist="38100" dir="2700000" algn="tl">
                  <a:srgbClr val="C0C0C0"/>
                </a:outerShdw>
              </a:effectLst>
              <a:sym typeface="Symbol" pitchFamily="18" charset="2"/>
            </a:endParaRPr>
          </a:p>
        </p:txBody>
      </p:sp>
      <p:sp>
        <p:nvSpPr>
          <p:cNvPr id="9" name="Footer Placeholder 8"/>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cs typeface="+mn-cs"/>
              </a:rPr>
              <a:t>EPIC COMBO 2017</a:t>
            </a:r>
            <a:endParaRPr kumimoji="0" lang="en-US" sz="1800" b="0" i="0" u="none" strike="noStrike" kern="0" cap="none" spc="0" normalizeH="0" baseline="0" noProof="0" dirty="0">
              <a:ln>
                <a:noFill/>
              </a:ln>
              <a:solidFill>
                <a:sysClr val="windowText" lastClr="000000"/>
              </a:solidFill>
              <a:effectLst/>
              <a:uLnTx/>
              <a:uFillTx/>
              <a:cs typeface="+mn-cs"/>
            </a:endParaRPr>
          </a:p>
        </p:txBody>
      </p:sp>
      <p:sp>
        <p:nvSpPr>
          <p:cNvPr id="10" name="Slide Number Placeholder 9"/>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17107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Polio, also called poliomyelitis and infantile paralysis is caused by an Enterovirus (Serotypes 1,2,3)</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Infection acquired through mouth, virus replicates in pharynx and GI tract, then spreads to lymphatics and other tissues.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Clinical response to infection is varied: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     Up to 95% of polio infections are </a:t>
            </a:r>
            <a:r>
              <a:rPr kumimoji="0" lang="en-US" sz="900" b="0" i="0" u="none" strike="noStrike" kern="1200" cap="none" spc="0" normalizeH="0" baseline="0" noProof="0" dirty="0" err="1">
                <a:ln>
                  <a:noFill/>
                </a:ln>
                <a:solidFill>
                  <a:srgbClr val="000000"/>
                </a:solidFill>
                <a:effectLst/>
                <a:uLnTx/>
                <a:uFillTx/>
                <a:latin typeface="Arial" charset="0"/>
                <a:ea typeface="+mn-ea"/>
                <a:cs typeface="+mn-cs"/>
              </a:rPr>
              <a:t>inapparent</a:t>
            </a:r>
            <a:r>
              <a:rPr kumimoji="0" lang="en-US" sz="900" b="0" i="0" u="none" strike="noStrike" kern="1200" cap="none" spc="0" normalizeH="0" baseline="0" noProof="0" dirty="0">
                <a:ln>
                  <a:noFill/>
                </a:ln>
                <a:solidFill>
                  <a:srgbClr val="000000"/>
                </a:solidFill>
                <a:effectLst/>
                <a:uLnTx/>
                <a:uFillTx/>
                <a:latin typeface="Arial" charset="0"/>
                <a:ea typeface="+mn-ea"/>
                <a:cs typeface="+mn-cs"/>
              </a:rPr>
              <a:t> and asymptomatic</a:t>
            </a:r>
            <a:r>
              <a:rPr kumimoji="0" lang="en-US" sz="900" b="0" i="0" u="none" strike="noStrike" kern="1200" cap="none" spc="0" normalizeH="0" baseline="0" noProof="0" dirty="0">
                <a:ln>
                  <a:noFill/>
                </a:ln>
                <a:solidFill>
                  <a:srgbClr val="FF0000"/>
                </a:solidFill>
                <a:effectLst/>
                <a:uLnTx/>
                <a:uFillTx/>
                <a:latin typeface="Arial" charset="0"/>
                <a:ea typeface="+mn-ea"/>
                <a:cs typeface="+mn-cs"/>
              </a:rPr>
              <a:t>;</a:t>
            </a:r>
            <a:endParaRPr kumimoji="0" lang="en-US" sz="9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     4-8% non specific illness</a:t>
            </a:r>
            <a:r>
              <a:rPr kumimoji="0" lang="en-US" sz="900" b="0" i="0" u="none" strike="noStrike" kern="1200" cap="none" spc="0" normalizeH="0" baseline="0" noProof="0" dirty="0">
                <a:ln>
                  <a:noFill/>
                </a:ln>
                <a:solidFill>
                  <a:srgbClr val="FF0000"/>
                </a:solidFill>
                <a:effectLst/>
                <a:uLnTx/>
                <a:uFillTx/>
                <a:latin typeface="Arial" charset="0"/>
                <a:ea typeface="+mn-ea"/>
                <a:cs typeface="+mn-cs"/>
              </a:rPr>
              <a:t>;</a:t>
            </a:r>
            <a:r>
              <a:rPr kumimoji="0" lang="en-US" sz="900" b="0" i="0" u="none" strike="noStrike" kern="1200" cap="none" spc="0" normalizeH="0" baseline="0" noProof="0" dirty="0">
                <a:ln>
                  <a:noFill/>
                </a:ln>
                <a:solidFill>
                  <a:srgbClr val="000000"/>
                </a:solidFill>
                <a:effectLst/>
                <a:uLnTx/>
                <a:uFillTx/>
                <a:latin typeface="Arial" charset="0"/>
                <a:ea typeface="+mn-ea"/>
                <a:cs typeface="+mn-cs"/>
              </a:rPr>
              <a:t> 1-2% cause aseptic meningitis - full recovery</a:t>
            </a:r>
            <a:r>
              <a:rPr kumimoji="0" lang="en-US" sz="900" b="0" i="0" u="none" strike="noStrike" kern="1200" cap="none" spc="0" normalizeH="0" baseline="0" noProof="0" dirty="0">
                <a:ln>
                  <a:noFill/>
                </a:ln>
                <a:solidFill>
                  <a:srgbClr val="FF0000"/>
                </a:solidFill>
                <a:effectLst/>
                <a:uLnTx/>
                <a:uFillTx/>
                <a:latin typeface="Arial" charset="0"/>
                <a:ea typeface="+mn-ea"/>
                <a:cs typeface="+mn-cs"/>
              </a:rPr>
              <a:t>;</a:t>
            </a:r>
            <a:endParaRPr kumimoji="0" lang="en-US" sz="9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     &lt;1% of infections result in flaccid paralysis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Attacks motor neurons in spinal cord &amp; brain stem</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Persons with impaired muscles of respiration or involvement of respiratory center require a ventilator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 (“Iron lung” used in the 1940s and 1950s)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Most persons with paralytic polio recover completely</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Muscle weakness or paralysis for more than 12 months after acute infection is usually permanent</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25-40% of people who had paralytic polio in childhood develop “Post-polio Syndrome” (new muscle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 pain, exacerbation of existing weakness or new weakness) 30-40 years after the acute infection</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Last endemic polio case in the US in 1979; last indigenous case in Western Hemisphere in 1991</a:t>
            </a:r>
          </a:p>
          <a:p>
            <a:pPr marL="0" marR="0" lvl="0" indent="0" algn="l" defTabSz="914400" rtl="0" eaLnBrk="0" fontAlgn="base" latinLnBrk="0" hangingPunct="0">
              <a:lnSpc>
                <a:spcPct val="9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C00000"/>
                </a:solidFill>
                <a:effectLst/>
                <a:uLnTx/>
                <a:uFillTx/>
                <a:latin typeface="Arial" charset="0"/>
                <a:ea typeface="+mn-ea"/>
                <a:cs typeface="+mn-cs"/>
              </a:rPr>
              <a:t> in 2015, Nigeria was removed from the list of polio-endemic countries  The only 2 polio endemic countries now are Pakistan and Afghanistan.</a:t>
            </a:r>
          </a:p>
          <a:p>
            <a:pPr marL="0" marR="0" lvl="0" indent="0" algn="l" defTabSz="914400" rtl="0" eaLnBrk="0" fontAlgn="base" latinLnBrk="0" hangingPunct="0">
              <a:lnSpc>
                <a:spcPct val="9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C00000"/>
                </a:solidFill>
                <a:effectLst/>
                <a:uLnTx/>
                <a:uFillTx/>
                <a:latin typeface="Arial" charset="0"/>
                <a:ea typeface="+mn-ea"/>
                <a:cs typeface="+mn-cs"/>
              </a:rPr>
              <a:t>In 2015, Africa marked an entire year without wild polio virus.</a:t>
            </a:r>
          </a:p>
          <a:p>
            <a:pPr marL="0" marR="0" lvl="0" indent="0" algn="l" defTabSz="914400" rtl="0" eaLnBrk="0" fontAlgn="base" latinLnBrk="0" hangingPunct="0">
              <a:lnSpc>
                <a:spcPct val="9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C00000"/>
                </a:solidFill>
                <a:effectLst/>
                <a:uLnTx/>
                <a:uFillTx/>
                <a:latin typeface="Arial" charset="0"/>
                <a:ea typeface="+mn-ea"/>
                <a:cs typeface="+mn-cs"/>
              </a:rPr>
              <a:t>Type 2 polio virus declared eradicated.</a:t>
            </a:r>
          </a:p>
          <a:p>
            <a:pPr marL="0" marR="0" lvl="0" indent="0" algn="l" defTabSz="914400" rtl="0" eaLnBrk="0" fontAlgn="base" latinLnBrk="0" hangingPunct="0">
              <a:lnSpc>
                <a:spcPct val="90000"/>
              </a:lnSpc>
              <a:spcBef>
                <a:spcPct val="0"/>
              </a:spcBef>
              <a:spcAft>
                <a:spcPct val="0"/>
              </a:spcAft>
              <a:buClrTx/>
              <a:buSzTx/>
              <a:buFontTx/>
              <a:buChar char="•"/>
              <a:tabLst/>
              <a:defRPr/>
            </a:pPr>
            <a:r>
              <a:rPr kumimoji="0" lang="en-US" sz="900" b="0" i="0" u="none" strike="noStrike" kern="1200" cap="none" spc="0" normalizeH="0" baseline="0" noProof="0" dirty="0">
                <a:ln>
                  <a:noFill/>
                </a:ln>
                <a:solidFill>
                  <a:srgbClr val="C00000"/>
                </a:solidFill>
                <a:effectLst/>
                <a:uLnTx/>
                <a:uFillTx/>
                <a:latin typeface="Arial" charset="0"/>
                <a:ea typeface="+mn-ea"/>
                <a:cs typeface="+mn-cs"/>
              </a:rPr>
              <a:t>80% of the world’s birth cohort will now start receiving IPV to boost their immunity.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Arial" charset="0"/>
                <a:ea typeface="+mn-ea"/>
                <a:cs typeface="+mn-cs"/>
              </a:rPr>
              <a:t>Global Eradication Initiative: http://www.polioeradication.org/Portals/0/Document/Media/Newsletter/PN201512_EN.pdf </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C00000"/>
              </a:solidFill>
              <a:effectLst/>
              <a:uLnTx/>
              <a:uFillTx/>
              <a:latin typeface="Arial" charset="0"/>
              <a:ea typeface="+mn-ea"/>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mn-cs"/>
              </a:rPr>
              <a:t>For additional  information about polio refer to: Epidemiology and Prevention of Vaccine-Preventable Diseases, 13th edition  2015.  HHS, CDC. </a:t>
            </a:r>
          </a:p>
          <a:p>
            <a:pPr marL="0" marR="0" lvl="0" indent="0" algn="l" defTabSz="914400" rtl="0" eaLnBrk="0" fontAlgn="base" latinLnBrk="0" hangingPunct="0">
              <a:lnSpc>
                <a:spcPct val="90000"/>
              </a:lnSpc>
              <a:spcBef>
                <a:spcPct val="0"/>
              </a:spcBef>
              <a:spcAft>
                <a:spcPct val="0"/>
              </a:spcAft>
              <a:buClrTx/>
              <a:buSzTx/>
              <a:buFontTx/>
              <a:buChar char="•"/>
              <a:tabLst/>
              <a:defRPr/>
            </a:pPr>
            <a:endParaRPr kumimoji="0" lang="en-US" sz="900" b="0" i="0" u="none" strike="noStrike" kern="1200" cap="none" spc="0" normalizeH="0" baseline="0" noProof="0" dirty="0">
              <a:ln>
                <a:noFill/>
              </a:ln>
              <a:solidFill>
                <a:srgbClr val="000000"/>
              </a:solidFill>
              <a:effectLst/>
              <a:uLnTx/>
              <a:uFillTx/>
              <a:latin typeface="Arial" charset="0"/>
              <a:ea typeface="+mn-ea"/>
              <a:cs typeface="+mn-cs"/>
            </a:endParaRPr>
          </a:p>
          <a:p>
            <a:endParaRPr lang="en-US" dirty="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210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endParaRPr lang="en-US" sz="1200" dirty="0">
              <a:solidFill>
                <a:srgbClr val="000000"/>
              </a:solidFill>
              <a:latin typeface="Calibri" pitchFamily="34" charset="0"/>
            </a:endParaRPr>
          </a:p>
        </p:txBody>
      </p:sp>
      <p:sp>
        <p:nvSpPr>
          <p:cNvPr id="25805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5805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58052" name="Rectangle 2"/>
          <p:cNvSpPr>
            <a:spLocks noGrp="1" noRot="1" noChangeAspect="1" noChangeArrowheads="1" noTextEdit="1"/>
          </p:cNvSpPr>
          <p:nvPr>
            <p:ph type="sldImg"/>
          </p:nvPr>
        </p:nvSpPr>
        <p:spPr>
          <a:xfrm>
            <a:off x="1106488" y="696913"/>
            <a:ext cx="4648200" cy="3486150"/>
          </a:xfrm>
          <a:ln/>
        </p:spPr>
      </p:sp>
      <p:sp>
        <p:nvSpPr>
          <p:cNvPr id="258053" name="Rectangle 3"/>
          <p:cNvSpPr>
            <a:spLocks noGrp="1" noChangeArrowheads="1"/>
          </p:cNvSpPr>
          <p:nvPr>
            <p:ph type="body" idx="1"/>
          </p:nvPr>
        </p:nvSpPr>
        <p:spPr>
          <a:xfrm>
            <a:off x="914400" y="4416424"/>
            <a:ext cx="5029200" cy="2517775"/>
          </a:xfrm>
          <a:noFill/>
          <a:ln/>
        </p:spPr>
        <p:txBody>
          <a:bodyPr lIns="91432" tIns="45716" rIns="91432" bIns="45716"/>
          <a:lstStyle/>
          <a:p>
            <a:pPr>
              <a:spcBef>
                <a:spcPct val="0"/>
              </a:spcBef>
            </a:pPr>
            <a:r>
              <a:rPr lang="en-US" sz="1000" dirty="0">
                <a:latin typeface="Arial" charset="0"/>
              </a:rPr>
              <a:t>The most common clinical presentations of meningococcal disease are meningitis and meningococcemia. </a:t>
            </a:r>
          </a:p>
          <a:p>
            <a:pPr>
              <a:spcBef>
                <a:spcPct val="0"/>
              </a:spcBef>
            </a:pPr>
            <a:r>
              <a:rPr lang="en-US" sz="1000" dirty="0" err="1">
                <a:solidFill>
                  <a:srgbClr val="C00000"/>
                </a:solidFill>
                <a:latin typeface="Arial" charset="0"/>
              </a:rPr>
              <a:t>Neisseria</a:t>
            </a:r>
            <a:r>
              <a:rPr lang="en-US" sz="1000" dirty="0">
                <a:solidFill>
                  <a:srgbClr val="C00000"/>
                </a:solidFill>
                <a:latin typeface="Arial" charset="0"/>
              </a:rPr>
              <a:t> meningitides contains 13 </a:t>
            </a:r>
            <a:r>
              <a:rPr lang="en-US" sz="1000" dirty="0" err="1">
                <a:solidFill>
                  <a:srgbClr val="C00000"/>
                </a:solidFill>
                <a:latin typeface="Arial" charset="0"/>
              </a:rPr>
              <a:t>serogroups</a:t>
            </a:r>
            <a:r>
              <a:rPr lang="en-US" sz="1000" dirty="0">
                <a:solidFill>
                  <a:srgbClr val="C00000"/>
                </a:solidFill>
                <a:latin typeface="Arial" charset="0"/>
              </a:rPr>
              <a:t>, the most common being A, B, C, W, and Y. </a:t>
            </a:r>
          </a:p>
          <a:p>
            <a:pPr>
              <a:spcBef>
                <a:spcPct val="0"/>
              </a:spcBef>
            </a:pPr>
            <a:r>
              <a:rPr lang="en-US" sz="1000" dirty="0">
                <a:solidFill>
                  <a:srgbClr val="C00000"/>
                </a:solidFill>
                <a:latin typeface="Arial" charset="0"/>
              </a:rPr>
              <a:t>About 5-10% of adults are asymptomatic nasopharyngeal carriers of this organism.</a:t>
            </a:r>
          </a:p>
          <a:p>
            <a:pPr>
              <a:spcBef>
                <a:spcPct val="0"/>
              </a:spcBef>
            </a:pPr>
            <a:r>
              <a:rPr lang="en-US" sz="1000" dirty="0">
                <a:latin typeface="Arial" charset="0"/>
              </a:rPr>
              <a:t>Individuals with meningococcemia may die within 24 hours of the onset of symptoms even with prompt treatment with appropriate antimicrobials and supportive care in an intensive care unit.</a:t>
            </a:r>
          </a:p>
          <a:p>
            <a:pPr>
              <a:spcBef>
                <a:spcPct val="0"/>
              </a:spcBef>
            </a:pPr>
            <a:endParaRPr lang="en-US" sz="1000" dirty="0">
              <a:latin typeface="Arial" charset="0"/>
            </a:endParaRPr>
          </a:p>
          <a:p>
            <a:pPr>
              <a:spcBef>
                <a:spcPct val="0"/>
              </a:spcBef>
            </a:pPr>
            <a:r>
              <a:rPr lang="en-US" sz="1000" dirty="0">
                <a:latin typeface="Arial" charset="0"/>
              </a:rPr>
              <a:t>Reference: 1. Epidemiology and Prevention of Vaccine-Preventable Diseases, 13th edition. 2015  HHS, CDC. </a:t>
            </a:r>
          </a:p>
          <a:p>
            <a:pPr>
              <a:spcBef>
                <a:spcPct val="0"/>
              </a:spcBef>
            </a:pPr>
            <a:r>
              <a:rPr lang="en-US" sz="1000" dirty="0">
                <a:latin typeface="Arial" charset="0"/>
              </a:rPr>
              <a:t>2. AAP Redbook 2015</a:t>
            </a:r>
          </a:p>
          <a:p>
            <a:pPr>
              <a:spcBef>
                <a:spcPct val="0"/>
              </a:spcBef>
            </a:pPr>
            <a:r>
              <a:rPr lang="en-US" sz="1000" dirty="0">
                <a:solidFill>
                  <a:srgbClr val="C00000"/>
                </a:solidFill>
                <a:latin typeface="Arial" charset="0"/>
              </a:rPr>
              <a:t>3.  Meningococcal Disease.  About the Disease. http://www.cdc.gov/meningococcal/about/index.html</a:t>
            </a:r>
          </a:p>
          <a:p>
            <a:pPr>
              <a:spcBef>
                <a:spcPct val="0"/>
              </a:spcBef>
            </a:pPr>
            <a:endParaRPr lang="en-US" sz="1000" dirty="0">
              <a:latin typeface="Arial" charset="0"/>
            </a:endParaRPr>
          </a:p>
        </p:txBody>
      </p:sp>
      <p:sp>
        <p:nvSpPr>
          <p:cNvPr id="9" name="Footer Placeholder 8"/>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52359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charset="0"/>
            </a:endParaRPr>
          </a:p>
        </p:txBody>
      </p:sp>
      <p:sp>
        <p:nvSpPr>
          <p:cNvPr id="260099"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cs typeface="Arial" charset="0"/>
            </a:endParaRPr>
          </a:p>
        </p:txBody>
      </p:sp>
      <p:sp>
        <p:nvSpPr>
          <p:cNvPr id="26010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charset="0"/>
            </a:endParaRPr>
          </a:p>
        </p:txBody>
      </p:sp>
      <p:sp>
        <p:nvSpPr>
          <p:cNvPr id="26010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cs typeface="Arial" charset="0"/>
            </a:endParaRPr>
          </a:p>
        </p:txBody>
      </p:sp>
      <p:sp>
        <p:nvSpPr>
          <p:cNvPr id="26010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cs typeface="Arial" charset="0"/>
            </a:endParaRPr>
          </a:p>
        </p:txBody>
      </p:sp>
      <p:sp>
        <p:nvSpPr>
          <p:cNvPr id="26010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8" tIns="45704" rIns="91408" bIns="45704"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cs typeface="Arial" charset="0"/>
            </a:endParaRPr>
          </a:p>
        </p:txBody>
      </p:sp>
      <p:sp>
        <p:nvSpPr>
          <p:cNvPr id="260104" name="Rectangle 2"/>
          <p:cNvSpPr>
            <a:spLocks noGrp="1" noRot="1" noChangeAspect="1" noChangeArrowheads="1" noTextEdit="1"/>
          </p:cNvSpPr>
          <p:nvPr>
            <p:ph type="sldImg"/>
          </p:nvPr>
        </p:nvSpPr>
        <p:spPr>
          <a:xfrm>
            <a:off x="1143000" y="685800"/>
            <a:ext cx="4648200" cy="3486150"/>
          </a:xfrm>
          <a:ln/>
        </p:spPr>
      </p:sp>
      <p:sp>
        <p:nvSpPr>
          <p:cNvPr id="260105" name="Rectangle 3"/>
          <p:cNvSpPr>
            <a:spLocks noGrp="1" noChangeArrowheads="1"/>
          </p:cNvSpPr>
          <p:nvPr>
            <p:ph type="body" idx="1"/>
          </p:nvPr>
        </p:nvSpPr>
        <p:spPr>
          <a:xfrm>
            <a:off x="381000" y="4267201"/>
            <a:ext cx="6172200" cy="4419600"/>
          </a:xfrm>
          <a:noFill/>
          <a:ln/>
        </p:spPr>
        <p:txBody>
          <a:bodyPr lIns="91408" tIns="45704" rIns="91408" bIns="45704"/>
          <a:lstStyle/>
          <a:p>
            <a:pPr marL="2057400" lvl="4" indent="-1600200">
              <a:lnSpc>
                <a:spcPct val="80000"/>
              </a:lnSpc>
              <a:spcBef>
                <a:spcPct val="0"/>
              </a:spcBef>
            </a:pPr>
            <a:endParaRPr lang="en-US" sz="800" b="1" dirty="0">
              <a:latin typeface="Arial" charset="0"/>
            </a:endParaRPr>
          </a:p>
          <a:p>
            <a:pPr marL="2057400" lvl="4" indent="-1600200" algn="ctr">
              <a:lnSpc>
                <a:spcPct val="80000"/>
              </a:lnSpc>
              <a:spcBef>
                <a:spcPct val="0"/>
              </a:spcBef>
            </a:pPr>
            <a:r>
              <a:rPr lang="en-US" sz="800" b="1" dirty="0">
                <a:cs typeface="Arial" pitchFamily="34" charset="0"/>
              </a:rPr>
              <a:t>Recommendation for Routine Vaccination of Persons Aged 11 Through 18 Years</a:t>
            </a:r>
            <a:endParaRPr lang="en-US" sz="800" dirty="0">
              <a:cs typeface="Arial" pitchFamily="34" charset="0"/>
            </a:endParaRPr>
          </a:p>
          <a:p>
            <a:pPr>
              <a:spcBef>
                <a:spcPct val="0"/>
              </a:spcBef>
            </a:pPr>
            <a:r>
              <a:rPr lang="en-US" sz="800" dirty="0">
                <a:cs typeface="Arial" pitchFamily="34"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800" i="1" dirty="0">
                <a:cs typeface="Arial" pitchFamily="34" charset="0"/>
              </a:rPr>
              <a:t>N. </a:t>
            </a:r>
            <a:r>
              <a:rPr lang="en-US" sz="800" i="1" dirty="0" err="1">
                <a:cs typeface="Arial" pitchFamily="34" charset="0"/>
              </a:rPr>
              <a:t>meningitidis</a:t>
            </a:r>
            <a:r>
              <a:rPr lang="en-US" sz="800" i="1" dirty="0">
                <a:cs typeface="Arial" pitchFamily="34" charset="0"/>
              </a:rPr>
              <a:t> </a:t>
            </a:r>
            <a:r>
              <a:rPr lang="en-US" sz="800" dirty="0">
                <a:cs typeface="Arial" pitchFamily="34" charset="0"/>
              </a:rPr>
              <a:t>is not recommended after age 21 years.</a:t>
            </a:r>
          </a:p>
          <a:p>
            <a:pPr algn="ctr">
              <a:spcBef>
                <a:spcPct val="0"/>
              </a:spcBef>
            </a:pPr>
            <a:endParaRPr lang="en-US" sz="800" b="1" dirty="0">
              <a:cs typeface="Arial" pitchFamily="34" charset="0"/>
            </a:endParaRPr>
          </a:p>
          <a:p>
            <a:pPr algn="ctr">
              <a:spcBef>
                <a:spcPct val="0"/>
              </a:spcBef>
            </a:pPr>
            <a:r>
              <a:rPr lang="en-US" sz="800" b="1" dirty="0">
                <a:cs typeface="Arial" pitchFamily="34" charset="0"/>
              </a:rPr>
              <a:t>CDC Guidance for Transition to an Adolescent Booster Dose</a:t>
            </a:r>
            <a:endParaRPr lang="en-US" sz="800" dirty="0">
              <a:cs typeface="Arial" pitchFamily="34" charset="0"/>
            </a:endParaRPr>
          </a:p>
          <a:p>
            <a:pPr>
              <a:spcBef>
                <a:spcPct val="0"/>
              </a:spcBef>
            </a:pPr>
            <a:r>
              <a:rPr lang="en-US" sz="800" dirty="0">
                <a:cs typeface="Arial" pitchFamily="34"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endParaRPr lang="en-US" sz="800" dirty="0">
              <a:cs typeface="Arial" pitchFamily="34" charset="0"/>
            </a:endParaRPr>
          </a:p>
          <a:p>
            <a:pPr>
              <a:spcBef>
                <a:spcPct val="0"/>
              </a:spcBef>
            </a:pPr>
            <a:r>
              <a:rPr lang="en-US" sz="800" dirty="0">
                <a:cs typeface="Arial" pitchFamily="34" charset="0"/>
              </a:rPr>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lnSpc>
                <a:spcPct val="80000"/>
              </a:lnSpc>
              <a:spcBef>
                <a:spcPct val="0"/>
              </a:spcBef>
            </a:pPr>
            <a:endParaRPr lang="en-US" sz="800" b="1" dirty="0">
              <a:cs typeface="Arial" pitchFamily="34" charset="0"/>
            </a:endParaRPr>
          </a:p>
          <a:p>
            <a:pPr algn="ctr"/>
            <a:r>
              <a:rPr lang="en-US" sz="800" b="1" kern="1200" baseline="0" dirty="0">
                <a:solidFill>
                  <a:schemeClr val="tx1"/>
                </a:solidFill>
                <a:cs typeface="Arial" pitchFamily="34" charset="0"/>
              </a:rPr>
              <a:t>Recommendations for Adults 56 years and older</a:t>
            </a:r>
          </a:p>
          <a:p>
            <a:r>
              <a:rPr lang="en-US" sz="800" b="0" kern="1200" baseline="0" dirty="0">
                <a:solidFill>
                  <a:schemeClr val="tx1"/>
                </a:solidFill>
                <a:cs typeface="Arial" pitchFamily="34" charset="0"/>
              </a:rPr>
              <a:t>	</a:t>
            </a:r>
          </a:p>
          <a:p>
            <a:pPr algn="ctr" defTabSz="685800" fontAlgn="auto">
              <a:spcBef>
                <a:spcPts val="0"/>
              </a:spcBef>
              <a:spcAft>
                <a:spcPts val="0"/>
              </a:spcAft>
              <a:defRPr/>
            </a:pPr>
            <a:r>
              <a:rPr lang="en-US" sz="900" b="1" u="sng" dirty="0">
                <a:solidFill>
                  <a:srgbClr val="C00000"/>
                </a:solidFill>
              </a:rPr>
              <a:t>MENOMUNE</a:t>
            </a:r>
            <a:r>
              <a:rPr lang="en-US" sz="900" u="sng" dirty="0">
                <a:solidFill>
                  <a:srgbClr val="C00000"/>
                </a:solidFill>
              </a:rPr>
              <a:t>® </a:t>
            </a:r>
            <a:r>
              <a:rPr lang="en-US" sz="1000" u="sng" dirty="0">
                <a:solidFill>
                  <a:srgbClr val="C00000"/>
                </a:solidFill>
              </a:rPr>
              <a:t>production has been discontinued.</a:t>
            </a:r>
          </a:p>
          <a:p>
            <a:pPr algn="ctr" defTabSz="685800" fontAlgn="auto">
              <a:spcBef>
                <a:spcPts val="0"/>
              </a:spcBef>
              <a:spcAft>
                <a:spcPts val="0"/>
              </a:spcAft>
              <a:defRPr/>
            </a:pPr>
            <a:r>
              <a:rPr lang="en-US" sz="1000" dirty="0">
                <a:solidFill>
                  <a:srgbClr val="C00000"/>
                </a:solidFill>
              </a:rPr>
              <a:t>Persons aged ≥56 years who are recommended meningococcal vaccination because they are at increased risk for meningococcal disease should receive </a:t>
            </a:r>
            <a:r>
              <a:rPr lang="en-US" sz="1000" dirty="0" err="1">
                <a:solidFill>
                  <a:srgbClr val="C00000"/>
                </a:solidFill>
              </a:rPr>
              <a:t>MenACWY</a:t>
            </a:r>
            <a:r>
              <a:rPr lang="en-US" sz="1000" dirty="0">
                <a:solidFill>
                  <a:srgbClr val="C00000"/>
                </a:solidFill>
              </a:rPr>
              <a:t> conjugate vaccine. </a:t>
            </a:r>
          </a:p>
          <a:p>
            <a:pPr algn="ctr" defTabSz="685800" fontAlgn="auto">
              <a:spcBef>
                <a:spcPts val="0"/>
              </a:spcBef>
              <a:spcAft>
                <a:spcPts val="0"/>
              </a:spcAft>
              <a:defRPr/>
            </a:pPr>
            <a:endParaRPr lang="en-US" sz="1000" b="1" kern="0" dirty="0">
              <a:solidFill>
                <a:srgbClr val="C00000"/>
              </a:solidFill>
            </a:endParaRPr>
          </a:p>
          <a:p>
            <a:r>
              <a:rPr lang="en-US" sz="800" dirty="0">
                <a:solidFill>
                  <a:srgbClr val="C00000"/>
                </a:solidFill>
              </a:rPr>
              <a:t>Advisory Committee on Immunization Practices (ACIP) Summary Report February 22-23, 2017</a:t>
            </a:r>
          </a:p>
          <a:p>
            <a:pPr>
              <a:lnSpc>
                <a:spcPct val="80000"/>
              </a:lnSpc>
              <a:spcBef>
                <a:spcPct val="0"/>
              </a:spcBef>
            </a:pPr>
            <a:endParaRPr lang="en-US" sz="1000" dirty="0">
              <a:solidFill>
                <a:srgbClr val="C00000"/>
              </a:solidFill>
              <a:latin typeface="Arial" charset="0"/>
            </a:endParaRPr>
          </a:p>
          <a:p>
            <a:pPr>
              <a:lnSpc>
                <a:spcPct val="80000"/>
              </a:lnSpc>
              <a:spcBef>
                <a:spcPct val="0"/>
              </a:spcBef>
            </a:pPr>
            <a:endParaRPr lang="en-US" sz="900" dirty="0">
              <a:latin typeface="Arial" charset="0"/>
            </a:endParaRPr>
          </a:p>
        </p:txBody>
      </p:sp>
      <p:sp>
        <p:nvSpPr>
          <p:cNvPr id="11" name="Footer Placeholder 10"/>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COMBO 2017</a:t>
            </a:r>
            <a:endParaRPr kumimoji="0" lang="en-US" sz="1800" b="0" i="0" u="none" strike="noStrike" kern="0" cap="none" spc="0" normalizeH="0" baseline="0" noProof="0" dirty="0">
              <a:ln>
                <a:noFill/>
              </a:ln>
              <a:solidFill>
                <a:prstClr val="black"/>
              </a:solidFill>
              <a:effectLst/>
              <a:uLnTx/>
              <a:uFillTx/>
            </a:endParaRPr>
          </a:p>
        </p:txBody>
      </p:sp>
      <p:sp>
        <p:nvSpPr>
          <p:cNvPr id="12" name="Slide Number Placeholder 11"/>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60003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CDAA9-25F3-4740-8293-EBD7F7EF60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457200" y="8915400"/>
            <a:ext cx="1300356" cy="369332"/>
          </a:xfrm>
          <a:prstGeom prst="rect">
            <a:avLst/>
          </a:prstGeom>
          <a:noFill/>
        </p:spPr>
        <p:txBody>
          <a:bodyPr wrap="none" rtlCol="0">
            <a:spAutoFit/>
          </a:bodyPr>
          <a:lstStyle/>
          <a:p>
            <a:r>
              <a:rPr lang="en-US" dirty="0"/>
              <a:t>EPIC 2017</a:t>
            </a:r>
          </a:p>
        </p:txBody>
      </p:sp>
    </p:spTree>
    <p:extLst>
      <p:ext uri="{BB962C8B-B14F-4D97-AF65-F5344CB8AC3E}">
        <p14:creationId xmlns:p14="http://schemas.microsoft.com/office/powerpoint/2010/main" val="368433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829675"/>
            <a:ext cx="2971800" cy="465138"/>
          </a:xfrm>
          <a:prstGeom prst="rect">
            <a:avLst/>
          </a:prstGeom>
          <a:solidFill>
            <a:schemeClr val="bg1"/>
          </a:solidFill>
          <a:ln w="9525">
            <a:noFill/>
            <a:miter lim="800000"/>
            <a:headEnd/>
            <a:tailEnd/>
          </a:ln>
        </p:spPr>
        <p:txBody>
          <a:bodyPr lIns="91432" tIns="45716" rIns="91432" bIns="45716" anchor="b"/>
          <a:lstStyle/>
          <a:p>
            <a:endParaRPr lang="en-US" sz="1200">
              <a:solidFill>
                <a:srgbClr val="000000"/>
              </a:solidFill>
              <a:latin typeface="Calibri"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a:spcBef>
                <a:spcPct val="0"/>
              </a:spcBef>
            </a:pPr>
            <a:r>
              <a:rPr lang="en-US" sz="1000" dirty="0">
                <a:latin typeface="Arial" charset="0"/>
              </a:rPr>
              <a:t>Presenters for the EPIC program do not discuss vaccines that are not licensed by the FDA or any pending vaccines that are still undergoing clinical trials. Sometimes an ACIP recommendation may not be listed as an indication for a specific vaccine or a specific age group on the manufacturers package insert. Therefore, the recommendation is considered “off label” use of the vaccine. The presenters will discuss the most recent ACIP recommendations during this presentation. All new ACIP Recommendations discussed have been published in MMWR.       </a:t>
            </a:r>
          </a:p>
        </p:txBody>
      </p:sp>
      <p:sp>
        <p:nvSpPr>
          <p:cNvPr id="7" name="Footer Placeholder 6"/>
          <p:cNvSpPr>
            <a:spLocks noGrp="1"/>
          </p:cNvSpPr>
          <p:nvPr>
            <p:ph type="ftr" sz="quarter" idx="4"/>
          </p:nvPr>
        </p:nvSpPr>
        <p:spPr/>
        <p:txBody>
          <a:bodyPr/>
          <a:lstStyle/>
          <a:p>
            <a:pPr>
              <a:defRPr/>
            </a:pPr>
            <a:r>
              <a:rPr lang="en-US"/>
              <a:t>EPIC ADULT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3</a:t>
            </a:fld>
            <a:endParaRPr lang="en-US"/>
          </a:p>
        </p:txBody>
      </p:sp>
    </p:spTree>
    <p:extLst>
      <p:ext uri="{BB962C8B-B14F-4D97-AF65-F5344CB8AC3E}">
        <p14:creationId xmlns:p14="http://schemas.microsoft.com/office/powerpoint/2010/main" val="984342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June 2016, ACIP recommended routine use of meningococcal conjugate vaccine for persons ages &gt;2 months with human immunodeficiency virus infection.  The majority of meningococcal disease among HIV-infected persons is caused by these four serogroups.</a:t>
            </a:r>
          </a:p>
          <a:p>
            <a:endParaRPr lang="en-US" dirty="0"/>
          </a:p>
          <a:p>
            <a:r>
              <a:rPr lang="en-US" dirty="0"/>
              <a:t>The same vaccine product should be used for all doses.  ACIP recommends HIC-infected infants 2 through 23 months should receive </a:t>
            </a:r>
            <a:r>
              <a:rPr lang="en-US" dirty="0" err="1"/>
              <a:t>MenACWY</a:t>
            </a:r>
            <a:r>
              <a:rPr lang="en-US" dirty="0"/>
              <a:t>-CRM (</a:t>
            </a:r>
            <a:r>
              <a:rPr lang="en-US" dirty="0" err="1"/>
              <a:t>Menveo</a:t>
            </a:r>
            <a:r>
              <a:rPr lang="en-US" dirty="0"/>
              <a:t>).  HIV-infected children &lt; 2 years should not receive </a:t>
            </a:r>
            <a:r>
              <a:rPr lang="en-US" dirty="0" err="1"/>
              <a:t>MenACWY</a:t>
            </a:r>
            <a:r>
              <a:rPr lang="en-US" dirty="0"/>
              <a:t>-D(</a:t>
            </a:r>
            <a:r>
              <a:rPr lang="en-US" dirty="0" err="1"/>
              <a:t>Menactra</a:t>
            </a:r>
            <a:r>
              <a:rPr lang="en-US" dirty="0"/>
              <a:t>) due to immune interference with PCV13.</a:t>
            </a:r>
          </a:p>
          <a:p>
            <a:endParaRPr lang="en-US" dirty="0"/>
          </a:p>
          <a:p>
            <a:r>
              <a:rPr lang="en-US" dirty="0"/>
              <a:t>Reference:</a:t>
            </a:r>
          </a:p>
          <a:p>
            <a:r>
              <a:rPr lang="en-US" dirty="0"/>
              <a:t>MMWR, November 4, 2016, Vol 65(43).</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752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542551"/>
            <a:ext cx="2971800" cy="450013"/>
          </a:xfrm>
          <a:prstGeom prst="rect">
            <a:avLst/>
          </a:prstGeom>
          <a:noFill/>
          <a:ln w="9525">
            <a:noFill/>
            <a:miter lim="800000"/>
            <a:headEnd/>
            <a:tailEnd/>
          </a:ln>
        </p:spPr>
        <p:txBody>
          <a:bodyPr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542551"/>
            <a:ext cx="2971800" cy="450013"/>
          </a:xfrm>
          <a:prstGeom prst="rect">
            <a:avLst/>
          </a:prstGeom>
          <a:noFill/>
          <a:ln w="9525">
            <a:noFill/>
            <a:miter lim="800000"/>
            <a:headEnd/>
            <a:tailEnd/>
          </a:ln>
        </p:spPr>
        <p:txBody>
          <a:bodyPr lIns="91432" tIns="45716" rIns="91432" bIns="45716"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84613" y="8542551"/>
            <a:ext cx="2971800" cy="450013"/>
          </a:xfrm>
          <a:prstGeom prst="rect">
            <a:avLst/>
          </a:prstGeom>
          <a:noFill/>
          <a:ln w="9525">
            <a:noFill/>
            <a:miter lim="800000"/>
            <a:headEnd/>
            <a:tailEnd/>
          </a:ln>
        </p:spPr>
        <p:txBody>
          <a:bodyPr lIns="91432" tIns="45716" rIns="91432" bIns="45716"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542551"/>
            <a:ext cx="2971800" cy="450013"/>
          </a:xfrm>
          <a:prstGeom prst="rect">
            <a:avLst/>
          </a:prstGeom>
          <a:noFill/>
          <a:ln w="9525">
            <a:noFill/>
            <a:miter lim="800000"/>
            <a:headEnd/>
            <a:tailEnd/>
          </a:ln>
        </p:spPr>
        <p:txBody>
          <a:bodyPr lIns="91424" tIns="45712" rIns="91424" bIns="45712"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84613" y="8542551"/>
            <a:ext cx="2971800" cy="450013"/>
          </a:xfrm>
          <a:prstGeom prst="rect">
            <a:avLst/>
          </a:prstGeom>
          <a:noFill/>
          <a:ln w="9525">
            <a:noFill/>
            <a:miter lim="800000"/>
            <a:headEnd/>
            <a:tailEnd/>
          </a:ln>
        </p:spPr>
        <p:txBody>
          <a:bodyPr lIns="91424" tIns="45712" rIns="91424" bIns="45712"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84613" y="8542551"/>
            <a:ext cx="2971800" cy="450013"/>
          </a:xfrm>
          <a:prstGeom prst="rect">
            <a:avLst/>
          </a:prstGeom>
          <a:noFill/>
          <a:ln w="9525">
            <a:noFill/>
            <a:miter lim="800000"/>
            <a:headEnd/>
            <a:tailEnd/>
          </a:ln>
        </p:spPr>
        <p:txBody>
          <a:bodyPr lIns="91408" tIns="45704" rIns="91408" bIns="45704"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217613" y="663575"/>
            <a:ext cx="4498975" cy="3373438"/>
          </a:xfrm>
          <a:ln/>
        </p:spPr>
      </p:sp>
      <p:sp>
        <p:nvSpPr>
          <p:cNvPr id="260105" name="Rectangle 3"/>
          <p:cNvSpPr>
            <a:spLocks noGrp="1" noChangeArrowheads="1"/>
          </p:cNvSpPr>
          <p:nvPr>
            <p:ph type="body" idx="1"/>
          </p:nvPr>
        </p:nvSpPr>
        <p:spPr>
          <a:xfrm>
            <a:off x="381000" y="4128440"/>
            <a:ext cx="6172200" cy="4275883"/>
          </a:xfrm>
          <a:noFill/>
          <a:ln/>
        </p:spPr>
        <p:txBody>
          <a:bodyPr lIns="91408" tIns="45704" rIns="91408" bIns="45704"/>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a:t>
            </a:r>
            <a:r>
              <a:rPr kumimoji="0" lang="en-US" sz="1200" b="0" i="0" u="none" strike="noStrike" kern="1200" cap="none" spc="0" normalizeH="0" baseline="0" noProof="0" dirty="0" err="1">
                <a:ln>
                  <a:noFill/>
                </a:ln>
                <a:solidFill>
                  <a:prstClr val="black"/>
                </a:solidFill>
                <a:effectLst/>
                <a:uLnTx/>
                <a:uFillTx/>
                <a:latin typeface="TimesNewRomanPSMT-Identity-H"/>
                <a:ea typeface="+mn-ea"/>
                <a:cs typeface="+mn-cs"/>
              </a:rPr>
              <a:t>MenB</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 vaccine should be administered as either a 2-dose series of MenB-4C or a 3-dose series of </a:t>
            </a:r>
            <a:r>
              <a:rPr kumimoji="0" lang="en-US" sz="1200" b="0" i="0" u="none" strike="noStrike" kern="1200" cap="none" spc="0" normalizeH="0" baseline="0" noProof="0" dirty="0" err="1">
                <a:ln>
                  <a:noFill/>
                </a:ln>
                <a:solidFill>
                  <a:prstClr val="black"/>
                </a:solidFill>
                <a:effectLst/>
                <a:uLnTx/>
                <a:uFillTx/>
                <a:latin typeface="TimesNewRomanPSMT-Identity-H"/>
                <a:ea typeface="+mn-ea"/>
                <a:cs typeface="+mn-cs"/>
              </a:rPr>
              <a:t>MenB-FHbp</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 The same vaccine product should be used for all doses.“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NewRomanPSMT-Identity-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On February 26, 2015 the ACIP approved for </a:t>
            </a:r>
            <a:r>
              <a:rPr kumimoji="0" lang="en-US" sz="1200" b="0" i="0" u="none" strike="noStrike" kern="1200" cap="none" spc="0" normalizeH="0" baseline="0" noProof="0" dirty="0" err="1">
                <a:ln>
                  <a:noFill/>
                </a:ln>
                <a:solidFill>
                  <a:prstClr val="black"/>
                </a:solidFill>
                <a:effectLst/>
                <a:uLnTx/>
                <a:uFillTx/>
                <a:latin typeface="TimesNewRomanPSMT-Identity-H"/>
                <a:ea typeface="+mn-ea"/>
                <a:cs typeface="+mn-cs"/>
              </a:rPr>
              <a:t>MenB</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 vaccines be recommended for the use among persons aged </a:t>
            </a:r>
            <a:r>
              <a:rPr kumimoji="0" lang="en-US" sz="1200" b="0" i="0" u="sng" strike="noStrike" kern="1200" cap="none" spc="0" normalizeH="0" baseline="0" noProof="0" dirty="0">
                <a:ln>
                  <a:noFill/>
                </a:ln>
                <a:solidFill>
                  <a:prstClr val="black"/>
                </a:solidFill>
                <a:effectLst/>
                <a:uLnTx/>
                <a:uFillTx/>
                <a:latin typeface="TimesNewRomanPSMT-Identity-H"/>
                <a:ea typeface="+mn-ea"/>
                <a:cs typeface="+mn-cs"/>
              </a:rPr>
              <a:t>&gt;</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10 years at increased risk for serogroup B meningococcal disease. This recommendation was designated a </a:t>
            </a:r>
            <a:r>
              <a:rPr kumimoji="0" lang="en-US" sz="1200" b="0" i="0" u="sng" strike="noStrike" kern="1200" cap="none" spc="0" normalizeH="0" baseline="0" noProof="0" dirty="0">
                <a:ln>
                  <a:noFill/>
                </a:ln>
                <a:solidFill>
                  <a:prstClr val="black"/>
                </a:solidFill>
                <a:effectLst/>
                <a:uLnTx/>
                <a:uFillTx/>
                <a:latin typeface="TimesNewRomanPSMT-Identity-H"/>
                <a:ea typeface="+mn-ea"/>
                <a:cs typeface="+mn-cs"/>
              </a:rPr>
              <a:t>Category A </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(recommended for all persons in the age-based risk factor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NewRomanPSMT-Identity-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The ACIP determined that insufficient evidence existed to routinely recommend that all adolescents be vaccinated with </a:t>
            </a:r>
            <a:r>
              <a:rPr kumimoji="0" lang="en-US" sz="1200" b="0" i="0" u="none" strike="noStrike" kern="1200" cap="none" spc="0" normalizeH="0" baseline="0" noProof="0" dirty="0" err="1">
                <a:ln>
                  <a:noFill/>
                </a:ln>
                <a:solidFill>
                  <a:prstClr val="black"/>
                </a:solidFill>
                <a:effectLst/>
                <a:uLnTx/>
                <a:uFillTx/>
                <a:latin typeface="TimesNewRomanPSMT-Identity-H"/>
                <a:ea typeface="+mn-ea"/>
                <a:cs typeface="+mn-cs"/>
              </a:rPr>
              <a:t>MenB</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 vaccines.  ACIP agreed that the information provided would allow each individual health care professional to use clinical decision making when recommending the vaccine. A </a:t>
            </a:r>
            <a:r>
              <a:rPr kumimoji="0" lang="en-US" sz="1200" b="0" i="0" u="sng" strike="noStrike" kern="1200" cap="none" spc="0" normalizeH="0" baseline="0" noProof="0" dirty="0">
                <a:ln>
                  <a:noFill/>
                </a:ln>
                <a:solidFill>
                  <a:prstClr val="black"/>
                </a:solidFill>
                <a:effectLst/>
                <a:uLnTx/>
                <a:uFillTx/>
                <a:latin typeface="TimesNewRomanPSMT-Identity-H"/>
                <a:ea typeface="+mn-ea"/>
                <a:cs typeface="+mn-cs"/>
              </a:rPr>
              <a:t>Category B</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 recommendation was made.  </a:t>
            </a:r>
            <a:r>
              <a:rPr kumimoji="0" lang="en-US" sz="1200" b="0" i="0" u="none" strike="noStrike" kern="1200" cap="none" spc="0" normalizeH="0" baseline="0" noProof="0" dirty="0" err="1">
                <a:ln>
                  <a:noFill/>
                </a:ln>
                <a:solidFill>
                  <a:prstClr val="black"/>
                </a:solidFill>
                <a:effectLst/>
                <a:uLnTx/>
                <a:uFillTx/>
                <a:latin typeface="TimesNewRomanPSMT-Identity-H"/>
                <a:ea typeface="+mn-ea"/>
                <a:cs typeface="+mn-cs"/>
              </a:rPr>
              <a:t>MenB</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 vaccine series may be administered to </a:t>
            </a:r>
            <a:r>
              <a:rPr kumimoji="0" lang="en-US" sz="1200" b="0" i="0" u="none" strike="noStrike" kern="1200" cap="none" spc="0" normalizeH="0" baseline="0" noProof="0" dirty="0" err="1">
                <a:ln>
                  <a:noFill/>
                </a:ln>
                <a:solidFill>
                  <a:prstClr val="black"/>
                </a:solidFill>
                <a:effectLst/>
                <a:uLnTx/>
                <a:uFillTx/>
                <a:latin typeface="TimesNewRomanPSMT-Identity-H"/>
                <a:ea typeface="+mn-ea"/>
                <a:cs typeface="+mn-cs"/>
              </a:rPr>
              <a:t>yourg</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 adults 16-23 years of age to provide short-term protection against most strains of </a:t>
            </a:r>
            <a:r>
              <a:rPr kumimoji="0" lang="en-US" sz="1200" b="0" i="0" u="none" strike="noStrike" kern="1200" cap="none" spc="0" normalizeH="0" baseline="0" noProof="0" dirty="0" err="1">
                <a:ln>
                  <a:noFill/>
                </a:ln>
                <a:solidFill>
                  <a:prstClr val="black"/>
                </a:solidFill>
                <a:effectLst/>
                <a:uLnTx/>
                <a:uFillTx/>
                <a:latin typeface="TimesNewRomanPSMT-Identity-H"/>
                <a:ea typeface="+mn-ea"/>
                <a:cs typeface="+mn-cs"/>
              </a:rPr>
              <a:t>MenB</a:t>
            </a: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NewRomanPSMT-Identity-H"/>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NewRomanPSMT-Identity-H"/>
                <a:ea typeface="+mn-ea"/>
                <a:cs typeface="+mn-cs"/>
              </a:rPr>
              <a:t>References: </a:t>
            </a:r>
            <a:r>
              <a:rPr kumimoji="0" lang="en-US" sz="1200" b="1" i="0" u="none" strike="noStrike" kern="1200" cap="none" spc="0" normalizeH="0" baseline="0" noProof="0" dirty="0">
                <a:ln>
                  <a:noFill/>
                </a:ln>
                <a:solidFill>
                  <a:srgbClr val="FFFFFF"/>
                </a:solidFill>
                <a:effectLst/>
                <a:uLnTx/>
                <a:uFillTx/>
                <a:latin typeface="Calibri"/>
                <a:ea typeface="+mn-ea"/>
                <a:cs typeface="+mn-cs"/>
              </a:rPr>
              <a:t>MMWR; October 23, 2015, Vol .64 #41; 1171-1176.</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mn-cs"/>
              </a:rPr>
              <a:t>MMWR: June 12, 2015, Vol. 64 #22; 608-611.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NewRomanPSMT-Identity-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NewRomanPSMT-Identity-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a:ln>
                <a:noFill/>
              </a:ln>
              <a:solidFill>
                <a:prstClr val="black"/>
              </a:solidFill>
              <a:effectLst/>
              <a:uLnTx/>
              <a:uFillTx/>
              <a:latin typeface="Arial" charset="0"/>
              <a:ea typeface="+mn-ea"/>
              <a:cs typeface="+mn-cs"/>
            </a:endParaRPr>
          </a:p>
          <a:p>
            <a:pPr marL="2057400" lvl="4" indent="-1600200">
              <a:lnSpc>
                <a:spcPct val="80000"/>
              </a:lnSpc>
              <a:spcBef>
                <a:spcPct val="0"/>
              </a:spcBef>
            </a:pPr>
            <a:endParaRPr lang="en-US" sz="800" b="1" dirty="0">
              <a:latin typeface="Arial" charset="0"/>
            </a:endParaRPr>
          </a:p>
        </p:txBody>
      </p:sp>
      <p:sp>
        <p:nvSpPr>
          <p:cNvPr id="11" name="Footer Placeholder 10"/>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167170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EPIC ADULT 2017</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32</a:t>
            </a:fld>
            <a:endParaRPr lang="en-US"/>
          </a:p>
        </p:txBody>
      </p:sp>
    </p:spTree>
    <p:extLst>
      <p:ext uri="{BB962C8B-B14F-4D97-AF65-F5344CB8AC3E}">
        <p14:creationId xmlns:p14="http://schemas.microsoft.com/office/powerpoint/2010/main" val="1099851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r>
              <a:rPr lang="en-US">
                <a:solidFill>
                  <a:prstClr val="black"/>
                </a:solidFill>
              </a:rPr>
              <a:t>EPIC ADULT 2017</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97952AFA-8362-48FC-9C34-150C87379A95}"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147434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3884613" y="8542834"/>
            <a:ext cx="2971800" cy="449705"/>
          </a:xfrm>
          <a:prstGeom prst="rect">
            <a:avLst/>
          </a:prstGeom>
          <a:noFill/>
          <a:ln>
            <a:miter lim="800000"/>
            <a:headEnd/>
            <a:tailEnd/>
          </a:ln>
        </p:spPr>
        <p:txBody>
          <a:bodyPr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ndParaRPr>
          </a:p>
        </p:txBody>
      </p:sp>
      <p:sp>
        <p:nvSpPr>
          <p:cNvPr id="256002" name="Rectangle 6"/>
          <p:cNvSpPr txBox="1">
            <a:spLocks noGrp="1" noChangeArrowheads="1"/>
          </p:cNvSpPr>
          <p:nvPr/>
        </p:nvSpPr>
        <p:spPr bwMode="auto">
          <a:xfrm>
            <a:off x="0" y="8542834"/>
            <a:ext cx="2971800" cy="449705"/>
          </a:xfrm>
          <a:prstGeom prst="rect">
            <a:avLst/>
          </a:prstGeom>
          <a:noFill/>
          <a:ln w="9525">
            <a:noFill/>
            <a:miter lim="800000"/>
            <a:headEnd/>
            <a:tailEnd/>
          </a:ln>
        </p:spPr>
        <p:txBody>
          <a:bodyPr lIns="91424" tIns="45712" rIns="91424" bIns="45712"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Calibri"/>
            </a:endParaRPr>
          </a:p>
        </p:txBody>
      </p:sp>
      <p:sp>
        <p:nvSpPr>
          <p:cNvPr id="256003" name="Rectangle 7"/>
          <p:cNvSpPr txBox="1">
            <a:spLocks noGrp="1" noChangeArrowheads="1"/>
          </p:cNvSpPr>
          <p:nvPr/>
        </p:nvSpPr>
        <p:spPr bwMode="auto">
          <a:xfrm>
            <a:off x="3884613" y="8542834"/>
            <a:ext cx="2971800" cy="449705"/>
          </a:xfrm>
          <a:prstGeom prst="rect">
            <a:avLst/>
          </a:prstGeom>
          <a:noFill/>
          <a:ln w="9525">
            <a:noFill/>
            <a:miter lim="800000"/>
            <a:headEnd/>
            <a:tailEnd/>
          </a:ln>
        </p:spPr>
        <p:txBody>
          <a:bodyPr lIns="91424" tIns="45712" rIns="91424" bIns="45712" anchor="b"/>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Calibri"/>
            </a:endParaRPr>
          </a:p>
        </p:txBody>
      </p:sp>
      <p:sp>
        <p:nvSpPr>
          <p:cNvPr id="256004" name="Rectangle 6"/>
          <p:cNvSpPr txBox="1">
            <a:spLocks noGrp="1" noChangeArrowheads="1"/>
          </p:cNvSpPr>
          <p:nvPr/>
        </p:nvSpPr>
        <p:spPr bwMode="auto">
          <a:xfrm>
            <a:off x="0" y="8542834"/>
            <a:ext cx="2971800" cy="449705"/>
          </a:xfrm>
          <a:prstGeom prst="rect">
            <a:avLst/>
          </a:prstGeom>
          <a:noFill/>
          <a:ln w="9525">
            <a:noFill/>
            <a:miter lim="800000"/>
            <a:headEnd/>
            <a:tailEnd/>
          </a:ln>
        </p:spPr>
        <p:txBody>
          <a:bodyPr lIns="91416" tIns="45708" rIns="91416" bIns="45708" anchor="b"/>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Calibri"/>
            </a:endParaRPr>
          </a:p>
        </p:txBody>
      </p:sp>
      <p:sp>
        <p:nvSpPr>
          <p:cNvPr id="256005" name="Rectangle 2"/>
          <p:cNvSpPr>
            <a:spLocks noGrp="1" noRot="1" noChangeAspect="1" noChangeArrowheads="1" noTextEdit="1"/>
          </p:cNvSpPr>
          <p:nvPr>
            <p:ph type="sldImg"/>
          </p:nvPr>
        </p:nvSpPr>
        <p:spPr>
          <a:xfrm>
            <a:off x="1179513" y="674688"/>
            <a:ext cx="4498975" cy="3373437"/>
          </a:xfrm>
          <a:ln/>
        </p:spPr>
      </p:sp>
      <p:sp>
        <p:nvSpPr>
          <p:cNvPr id="247815" name="Rectangle 3"/>
          <p:cNvSpPr>
            <a:spLocks noGrp="1" noChangeArrowheads="1"/>
          </p:cNvSpPr>
          <p:nvPr>
            <p:ph type="body" idx="1"/>
          </p:nvPr>
        </p:nvSpPr>
        <p:spPr>
          <a:ln/>
        </p:spPr>
        <p:txBody>
          <a:bodyPr lIns="91410" tIns="45705" rIns="91410" bIns="45705">
            <a:normAutofit fontScale="47500" lnSpcReduction="20000"/>
          </a:bodyPr>
          <a:lstStyle/>
          <a:p>
            <a:pPr>
              <a:lnSpc>
                <a:spcPct val="90000"/>
              </a:lnSpc>
            </a:pPr>
            <a:endParaRPr lang="en-US" sz="1000" dirty="0">
              <a:cs typeface="Times New Roman" pitchFamily="18" charset="0"/>
            </a:endParaRPr>
          </a:p>
          <a:p>
            <a:r>
              <a:rPr lang="en-US" sz="2500" b="1" dirty="0">
                <a:latin typeface="Arial" pitchFamily="34" charset="0"/>
                <a:cs typeface="Arial" pitchFamily="34" charset="0"/>
              </a:rPr>
              <a:t>Recommendations for Use of HPV Vaccines </a:t>
            </a:r>
          </a:p>
          <a:p>
            <a:r>
              <a:rPr kumimoji="0" lang="en-US" sz="2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ACIP recommends that routine HPV vaccination be initiated at age 11 or 12 years. The vaccination series can be started beginning at age 9 years.</a:t>
            </a:r>
            <a:endParaRPr lang="en-US" sz="2500" dirty="0">
              <a:latin typeface="Arial" pitchFamily="34" charset="0"/>
              <a:cs typeface="Arial" pitchFamily="34" charset="0"/>
            </a:endParaRPr>
          </a:p>
          <a:p>
            <a:endParaRPr lang="en-US" sz="2500" dirty="0">
              <a:latin typeface="Arial" pitchFamily="34" charset="0"/>
              <a:cs typeface="Arial" pitchFamily="34" charset="0"/>
            </a:endParaRPr>
          </a:p>
          <a:p>
            <a:endParaRPr lang="en-US" sz="2500" dirty="0">
              <a:latin typeface="Arial" pitchFamily="34" charset="0"/>
              <a:cs typeface="Arial" pitchFamily="34" charset="0"/>
            </a:endParaRPr>
          </a:p>
          <a:p>
            <a:r>
              <a:rPr lang="en-US" sz="2500" dirty="0">
                <a:latin typeface="Arial" pitchFamily="34" charset="0"/>
                <a:cs typeface="Arial" pitchFamily="34" charset="0"/>
              </a:rPr>
              <a:t>† Vaccination is also recommended through age 26 years for men who have sex with men and for immunocompromised persons (including those with HIV infection) if not vaccinated previously.</a:t>
            </a:r>
            <a:endParaRPr lang="en-US" sz="2500" i="1" dirty="0">
              <a:latin typeface="Arial" pitchFamily="34" charset="0"/>
              <a:cs typeface="Arial" pitchFamily="34" charset="0"/>
            </a:endParaRPr>
          </a:p>
          <a:p>
            <a:pPr>
              <a:lnSpc>
                <a:spcPct val="90000"/>
              </a:lnSpc>
            </a:pPr>
            <a:endParaRPr lang="en-US" sz="2500" dirty="0">
              <a:latin typeface="Arial" pitchFamily="34" charset="0"/>
              <a:cs typeface="Arial" pitchFamily="34" charset="0"/>
            </a:endParaRPr>
          </a:p>
          <a:p>
            <a:pPr>
              <a:lnSpc>
                <a:spcPct val="90000"/>
              </a:lnSpc>
            </a:pPr>
            <a:r>
              <a:rPr lang="en-US" sz="2500" dirty="0">
                <a:latin typeface="Arial" pitchFamily="34" charset="0"/>
                <a:cs typeface="Arial" pitchFamily="34" charset="0"/>
              </a:rPr>
              <a:t>As of December 2016, 2vHPV and 4vHPV are no longer available in the United States.  No ACIP recommendation for routine additional vaccination with Gardasil 9 for persons who have completed a 3-dose vaccination series with other HPV vaccines.</a:t>
            </a:r>
          </a:p>
          <a:p>
            <a:pPr>
              <a:lnSpc>
                <a:spcPct val="90000"/>
              </a:lnSpc>
            </a:pPr>
            <a:endParaRPr lang="en-US" sz="2500" dirty="0">
              <a:latin typeface="Arial" pitchFamily="34" charset="0"/>
              <a:cs typeface="Arial" pitchFamily="34" charset="0"/>
            </a:endParaRPr>
          </a:p>
          <a:p>
            <a:pPr>
              <a:lnSpc>
                <a:spcPct val="90000"/>
              </a:lnSpc>
            </a:pPr>
            <a:r>
              <a:rPr lang="en-US" sz="2500" dirty="0">
                <a:latin typeface="Arial" pitchFamily="34" charset="0"/>
                <a:cs typeface="Arial" pitchFamily="34" charset="0"/>
              </a:rPr>
              <a:t>References:</a:t>
            </a:r>
          </a:p>
          <a:p>
            <a:pPr>
              <a:lnSpc>
                <a:spcPct val="90000"/>
              </a:lnSpc>
            </a:pPr>
            <a:endParaRPr lang="en-US" sz="2500" dirty="0">
              <a:latin typeface="Arial" pitchFamily="34" charset="0"/>
              <a:cs typeface="Arial" pitchFamily="34" charset="0"/>
            </a:endParaRPr>
          </a:p>
          <a:p>
            <a:r>
              <a:rPr lang="en-US" sz="2200" b="0" kern="1200" dirty="0">
                <a:effectLst/>
                <a:latin typeface="+mn-lt"/>
                <a:ea typeface="+mn-ea"/>
                <a:cs typeface="+mn-cs"/>
              </a:rPr>
              <a:t>2017 Supplement to Epidemiology and Prevention of Vaccine-Preventable Diseases, 13th Edition (the Pink Book)</a:t>
            </a:r>
          </a:p>
          <a:p>
            <a:r>
              <a:rPr lang="en-US" sz="1200" kern="1200" dirty="0">
                <a:solidFill>
                  <a:schemeClr val="tx1"/>
                </a:solidFill>
                <a:effectLst/>
                <a:latin typeface="+mn-lt"/>
                <a:ea typeface="+mn-ea"/>
                <a:cs typeface="+mn-cs"/>
              </a:rPr>
              <a:t> </a:t>
            </a:r>
            <a:endParaRPr lang="en-US" sz="2500" dirty="0">
              <a:latin typeface="Arial" pitchFamily="34" charset="0"/>
              <a:cs typeface="Arial" pitchFamily="34" charset="0"/>
            </a:endParaRPr>
          </a:p>
          <a:p>
            <a:r>
              <a:rPr lang="en-US" sz="2800" b="0" dirty="0">
                <a:solidFill>
                  <a:srgbClr val="FFFFFF"/>
                </a:solidFill>
                <a:latin typeface="+mn-lt"/>
              </a:rPr>
              <a:t>MMWR, December 16, 2016, Vol 65, No. 49</a:t>
            </a:r>
          </a:p>
          <a:p>
            <a:pPr>
              <a:lnSpc>
                <a:spcPct val="90000"/>
              </a:lnSpc>
            </a:pPr>
            <a:endParaRPr lang="en-US" sz="2500" dirty="0">
              <a:latin typeface="Arial" pitchFamily="34" charset="0"/>
              <a:cs typeface="Arial" pitchFamily="34" charset="0"/>
            </a:endParaRPr>
          </a:p>
          <a:p>
            <a:pPr eaLnBrk="1" hangingPunct="1">
              <a:lnSpc>
                <a:spcPct val="90000"/>
              </a:lnSpc>
            </a:pPr>
            <a:endParaRPr lang="en-US" sz="1600" b="1" dirty="0">
              <a:latin typeface="Arial" pitchFamily="34" charset="0"/>
              <a:cs typeface="Arial" pitchFamily="34" charset="0"/>
            </a:endParaRPr>
          </a:p>
        </p:txBody>
      </p:sp>
      <p:sp>
        <p:nvSpPr>
          <p:cNvPr id="9" name="Footer Placeholder 8"/>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COMBO 2017</a:t>
            </a:r>
            <a:endParaRPr kumimoji="0" lang="en-US" sz="1800" b="0" i="0" u="none" strike="noStrike" kern="0" cap="none" spc="0" normalizeH="0" baseline="0" noProof="0" dirty="0">
              <a:ln>
                <a:noFill/>
              </a:ln>
              <a:solidFill>
                <a:prstClr val="black"/>
              </a:solidFill>
              <a:effectLst/>
              <a:uLnTx/>
              <a:uFillTx/>
            </a:endParaRPr>
          </a:p>
        </p:txBody>
      </p:sp>
      <p:sp>
        <p:nvSpPr>
          <p:cNvPr id="10" name="Slide Number Placeholder 9"/>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42</a:t>
            </a:r>
          </a:p>
        </p:txBody>
      </p:sp>
    </p:spTree>
    <p:extLst>
      <p:ext uri="{BB962C8B-B14F-4D97-AF65-F5344CB8AC3E}">
        <p14:creationId xmlns:p14="http://schemas.microsoft.com/office/powerpoint/2010/main" val="1269029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a:prstGeom prst="rect">
            <a:avLst/>
          </a:prstGeom>
        </p:spPr>
      </p:sp>
      <p:sp>
        <p:nvSpPr>
          <p:cNvPr id="3" name="Notes Placeholder 2"/>
          <p:cNvSpPr>
            <a:spLocks noGrp="1"/>
          </p:cNvSpPr>
          <p:nvPr>
            <p:ph type="body" idx="1"/>
          </p:nvPr>
        </p:nvSpPr>
        <p:spPr>
          <a:xfrm>
            <a:off x="745438" y="4347154"/>
            <a:ext cx="5485804" cy="4113891"/>
          </a:xfrm>
        </p:spPr>
        <p:txBody>
          <a:bodyPr/>
          <a:lstStyle/>
          <a:p>
            <a:pPr defTabSz="931554">
              <a:defRPr/>
            </a:pPr>
            <a:r>
              <a:rPr lang="en-US" sz="1000" dirty="0"/>
              <a:t>This slide shows</a:t>
            </a:r>
            <a:r>
              <a:rPr lang="en-US" sz="1000" baseline="0" dirty="0"/>
              <a:t> the responses that parents gave when asked why they would not be getting the HPV vaccine for their daughter in the next year.</a:t>
            </a:r>
          </a:p>
          <a:p>
            <a:pPr defTabSz="931554">
              <a:defRPr/>
            </a:pPr>
            <a:endParaRPr lang="en-US" sz="1000" baseline="0" dirty="0"/>
          </a:p>
          <a:p>
            <a:pPr defTabSz="931554">
              <a:defRPr/>
            </a:pPr>
            <a:r>
              <a:rPr lang="en-US" sz="1000" dirty="0"/>
              <a:t>Three</a:t>
            </a:r>
            <a:r>
              <a:rPr lang="en-US" sz="1000" baseline="0" dirty="0"/>
              <a:t> reasons that parents provided—l</a:t>
            </a:r>
            <a:r>
              <a:rPr lang="en-US" sz="1000" dirty="0"/>
              <a:t>ack of knowledge, not needed, and not sexually</a:t>
            </a:r>
            <a:r>
              <a:rPr lang="en-US" sz="1000" baseline="0" dirty="0"/>
              <a:t> active—all demonstrate a lack of understanding on the part of the parent, especially why it is important to vaccinate at ages 11 or 12.  Parents need to be told that HPV vaccine is cancer prevention and that it must be given prior to exposure. </a:t>
            </a:r>
          </a:p>
          <a:p>
            <a:pPr defTabSz="931554">
              <a:defRPr/>
            </a:pPr>
            <a:endParaRPr lang="en-US" sz="1000" baseline="0" dirty="0"/>
          </a:p>
          <a:p>
            <a:pPr defTabSz="931554">
              <a:defRPr/>
            </a:pPr>
            <a:r>
              <a:rPr lang="en-US" sz="1000" baseline="0" dirty="0"/>
              <a:t>Safety concerns can be alleviated by sharing the tremendous amount of data before and after the vaccine was licensed that demonstrate that HPV vaccine is safe.</a:t>
            </a:r>
            <a:r>
              <a:rPr lang="en-US" sz="1000" dirty="0"/>
              <a:t> </a:t>
            </a:r>
          </a:p>
          <a:p>
            <a:pPr defTabSz="931554">
              <a:defRPr/>
            </a:pPr>
            <a:r>
              <a:rPr lang="en-US" sz="1000" dirty="0"/>
              <a:t>Some of the reasons</a:t>
            </a:r>
            <a:r>
              <a:rPr lang="en-US" sz="1000" baseline="0" dirty="0"/>
              <a:t> that encouraged parents to accept HPV immunization included 1) family history of cervical cancer of HPV infection 2) family and community support 3) education on HPV vaccine 4) healthcare provider access to an immunization registry.  Healthcare provider recommendation was the strongest predictor of HPV vaccine initiation. </a:t>
            </a:r>
            <a:r>
              <a:rPr lang="en-US" sz="1000" dirty="0"/>
              <a:t>                                                                                                              </a:t>
            </a:r>
          </a:p>
          <a:p>
            <a:pPr defTabSz="931554">
              <a:defRPr/>
            </a:pPr>
            <a:r>
              <a:rPr lang="en-US" sz="1000" b="1" dirty="0"/>
              <a:t>Encourage Parents To Immunize a Pre-teen or Adolescent</a:t>
            </a:r>
          </a:p>
          <a:p>
            <a:pPr marL="0" indent="0">
              <a:buNone/>
            </a:pPr>
            <a:r>
              <a:rPr lang="en-US" sz="1000" b="1" i="1" dirty="0"/>
              <a:t>Try saying:</a:t>
            </a:r>
          </a:p>
          <a:p>
            <a:pPr marL="0" indent="0">
              <a:buNone/>
            </a:pPr>
            <a:r>
              <a:rPr lang="en-US" sz="1000" b="1" i="1" dirty="0"/>
              <a:t>Your child needs three shots today that will prevent tetanus, diphtheria, whooping cough, and one type of meningitis and protect him/her from many cancers caused by HPV. </a:t>
            </a:r>
          </a:p>
          <a:p>
            <a:pPr marL="0" indent="0">
              <a:buNone/>
            </a:pPr>
            <a:r>
              <a:rPr lang="en-US" sz="1000" b="1" i="1" dirty="0"/>
              <a:t>HPV vaccine produces a better immune response in preteens than it does in older teens and young women. I strongly believe in the importance of this cancer-preventing vaccine. </a:t>
            </a:r>
          </a:p>
          <a:p>
            <a:pPr defTabSz="931554">
              <a:defRPr/>
            </a:pPr>
            <a:endParaRPr lang="en-US" sz="1000" b="1" dirty="0">
              <a:solidFill>
                <a:srgbClr val="FF0000"/>
              </a:solidFill>
            </a:endParaRPr>
          </a:p>
          <a:p>
            <a:pPr defTabSz="931554">
              <a:defRPr/>
            </a:pPr>
            <a:r>
              <a:rPr lang="en-US" sz="1000" b="1" dirty="0">
                <a:solidFill>
                  <a:srgbClr val="FF0000"/>
                </a:solidFill>
              </a:rPr>
              <a:t>Reference: </a:t>
            </a:r>
          </a:p>
          <a:p>
            <a:pPr defTabSz="931554">
              <a:defRPr/>
            </a:pPr>
            <a:r>
              <a:rPr lang="en-US" sz="1000" b="1" dirty="0">
                <a:solidFill>
                  <a:srgbClr val="FF0000"/>
                </a:solidFill>
              </a:rPr>
              <a:t>1. Bernstein, H. DO, Bocchini, J. MD. Pediatrics:</a:t>
            </a:r>
            <a:r>
              <a:rPr lang="en-US" sz="1000" b="1" baseline="0" dirty="0">
                <a:solidFill>
                  <a:srgbClr val="FF0000"/>
                </a:solidFill>
              </a:rPr>
              <a:t> The Need to Optimize Adolescent Immunization, March 2017; Vol 139, No. 3.</a:t>
            </a:r>
            <a:endParaRPr lang="en-US" sz="1000" b="1" dirty="0">
              <a:solidFill>
                <a:srgbClr val="FF0000"/>
              </a:solidFill>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EPIC ADULT 2017</a:t>
            </a:r>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952AFA-8362-48FC-9C34-150C87379A9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28950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7223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sz="900" b="1" i="1" dirty="0">
                <a:latin typeface="+mn-lt"/>
                <a:cs typeface="Arial" pitchFamily="34" charset="0"/>
              </a:rPr>
              <a:t>Un-immunized HCP</a:t>
            </a:r>
          </a:p>
          <a:p>
            <a:pPr>
              <a:lnSpc>
                <a:spcPct val="80000"/>
              </a:lnSpc>
              <a:spcBef>
                <a:spcPct val="0"/>
              </a:spcBef>
              <a:buClr>
                <a:srgbClr val="FFFF99"/>
              </a:buClr>
            </a:pPr>
            <a:r>
              <a:rPr lang="en-US" sz="900" dirty="0">
                <a:latin typeface="+mn-lt"/>
                <a:cs typeface="Arial" pitchFamily="34" charset="0"/>
              </a:rPr>
              <a:t>Un-immunized healthcare workers are at risk of infecting patients, family members and community contacts</a:t>
            </a:r>
          </a:p>
          <a:p>
            <a:pPr>
              <a:lnSpc>
                <a:spcPct val="80000"/>
              </a:lnSpc>
              <a:spcBef>
                <a:spcPct val="0"/>
              </a:spcBef>
            </a:pPr>
            <a:r>
              <a:rPr lang="en-US" sz="900" b="1" i="1" dirty="0">
                <a:latin typeface="+mn-lt"/>
                <a:cs typeface="Arial" pitchFamily="34" charset="0"/>
              </a:rPr>
              <a:t>Immunized HCP </a:t>
            </a:r>
          </a:p>
          <a:p>
            <a:pPr>
              <a:lnSpc>
                <a:spcPct val="80000"/>
              </a:lnSpc>
              <a:spcBef>
                <a:spcPct val="0"/>
              </a:spcBef>
            </a:pPr>
            <a:r>
              <a:rPr lang="en-US" sz="900" dirty="0">
                <a:latin typeface="+mn-lt"/>
                <a:cs typeface="Arial" pitchFamily="34" charset="0"/>
              </a:rPr>
              <a:t>Protect patients from VPD’s</a:t>
            </a:r>
          </a:p>
          <a:p>
            <a:pPr>
              <a:lnSpc>
                <a:spcPct val="80000"/>
              </a:lnSpc>
              <a:spcBef>
                <a:spcPct val="0"/>
              </a:spcBef>
            </a:pPr>
            <a:r>
              <a:rPr lang="en-US" sz="900" dirty="0">
                <a:latin typeface="+mn-lt"/>
                <a:cs typeface="Arial" pitchFamily="34"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900" dirty="0">
                <a:latin typeface="+mn-lt"/>
                <a:cs typeface="Arial" pitchFamily="34" charset="0"/>
              </a:rPr>
              <a:t>Maintain productivity   </a:t>
            </a:r>
          </a:p>
          <a:p>
            <a:pPr>
              <a:lnSpc>
                <a:spcPct val="80000"/>
              </a:lnSpc>
              <a:spcBef>
                <a:spcPct val="0"/>
              </a:spcBef>
            </a:pPr>
            <a:r>
              <a:rPr lang="en-US" sz="900" dirty="0">
                <a:latin typeface="+mn-lt"/>
                <a:cs typeface="Arial" pitchFamily="34" charset="0"/>
              </a:rPr>
              <a:t>Reduce illness and illness-related absenteeism</a:t>
            </a:r>
          </a:p>
          <a:p>
            <a:pPr>
              <a:lnSpc>
                <a:spcPct val="80000"/>
              </a:lnSpc>
              <a:spcBef>
                <a:spcPct val="0"/>
              </a:spcBef>
            </a:pPr>
            <a:r>
              <a:rPr lang="en-US" sz="900" b="1" dirty="0">
                <a:latin typeface="+mn-lt"/>
                <a:cs typeface="Arial" pitchFamily="34" charset="0"/>
              </a:rPr>
              <a:t>Evidence of Immunity to MMR</a:t>
            </a:r>
          </a:p>
          <a:p>
            <a:pPr>
              <a:lnSpc>
                <a:spcPct val="80000"/>
              </a:lnSpc>
              <a:spcBef>
                <a:spcPct val="0"/>
              </a:spcBef>
            </a:pPr>
            <a:r>
              <a:rPr lang="en-US" sz="900" dirty="0">
                <a:latin typeface="+mn-lt"/>
                <a:cs typeface="Arial" pitchFamily="34" charset="0"/>
              </a:rPr>
              <a:t>Documented administration of two doses of measles and mumps vaccine and one dose of rubella vaccine OR</a:t>
            </a:r>
          </a:p>
          <a:p>
            <a:pPr>
              <a:lnSpc>
                <a:spcPct val="80000"/>
              </a:lnSpc>
              <a:spcBef>
                <a:spcPct val="0"/>
              </a:spcBef>
            </a:pPr>
            <a:r>
              <a:rPr lang="en-US" sz="900" dirty="0">
                <a:latin typeface="+mn-lt"/>
                <a:cs typeface="Arial" pitchFamily="34" charset="0"/>
              </a:rPr>
              <a:t>Laboratory evidence of immunity or laboratory confirmation of disease (measles, mumps and rubella) OR</a:t>
            </a:r>
          </a:p>
          <a:p>
            <a:pPr>
              <a:lnSpc>
                <a:spcPct val="80000"/>
              </a:lnSpc>
              <a:spcBef>
                <a:spcPct val="0"/>
              </a:spcBef>
            </a:pPr>
            <a:r>
              <a:rPr lang="en-US" sz="900" dirty="0">
                <a:latin typeface="+mn-lt"/>
                <a:cs typeface="Arial" pitchFamily="34" charset="0"/>
              </a:rPr>
              <a:t>Born before 1957 (measles, mumps and rubella)</a:t>
            </a:r>
          </a:p>
          <a:p>
            <a:endParaRPr lang="en-US" sz="900" b="0" i="0" kern="1200" dirty="0">
              <a:solidFill>
                <a:schemeClr val="tx1"/>
              </a:solidFill>
              <a:effectLst/>
            </a:endParaRPr>
          </a:p>
          <a:p>
            <a:r>
              <a:rPr lang="en-US" sz="900" b="0" i="0" kern="1200" dirty="0">
                <a:solidFill>
                  <a:schemeClr val="tx1"/>
                </a:solidFill>
                <a:effectLst/>
              </a:rPr>
              <a:t>Because of their contact with patients or infective material from patients, many HCP are at risk for exposure to (and possible transmission of) vaccine-preventable diseases. Employers and HCP have a shared responsibility to prevent occupationally acquired infections and avoid causing harm to patients by taking reasonable precautions to prevent transmission of vaccine-preventable diseases.</a:t>
            </a:r>
          </a:p>
          <a:p>
            <a:endParaRPr lang="en-US" sz="900" b="0" i="0" kern="1200" dirty="0">
              <a:solidFill>
                <a:schemeClr val="tx1"/>
              </a:solidFill>
              <a:effectLst/>
            </a:endParaRPr>
          </a:p>
          <a:p>
            <a:r>
              <a:rPr lang="en-US" sz="900" b="0" i="0" kern="1200" dirty="0">
                <a:solidFill>
                  <a:schemeClr val="tx1"/>
                </a:solidFill>
                <a:effectLst/>
              </a:rPr>
              <a:t>Optimal use of recommended vaccines helps maintain immunity and safeguard HCP from infection, thereby helping protect patients from becoming infected. The recommendations for vaccination of HCP are presented in two categories: 1) th7se diseases for which routine vaccination or documentation of immunity is recommended for HCP because of risks to HCP in their work settings and, should HCP become infected, to the patients they serve and 2) those diseases for which vaccination of HCP might be indicated in certain circumstances. Vaccines recommended in the first category are hepatitis B, seasonal influenza, measles, mumps, and rubella, pertussis, and varicella vaccines. Vaccines in the second category are meningococcal, typhoid, and polio vaccines.</a:t>
            </a:r>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mn-lt"/>
                <a:cs typeface="Arial" pitchFamily="34" charset="0"/>
              </a:rPr>
              <a:t>1.</a:t>
            </a:r>
            <a:r>
              <a:rPr lang="en-US" sz="900" b="1" dirty="0">
                <a:latin typeface="+mn-lt"/>
                <a:cs typeface="Arial" pitchFamily="34" charset="0"/>
              </a:rPr>
              <a:t> </a:t>
            </a:r>
            <a:r>
              <a:rPr lang="en-US" sz="900" dirty="0">
                <a:latin typeface="+mn-lt"/>
                <a:cs typeface="Arial" pitchFamily="34" charset="0"/>
              </a:rPr>
              <a:t>General Recommendations on Immunization, Recommendations of the Advisory Committee on Immunization Practices (ACIP). MMWR   (RR-2); January 28, 2011</a:t>
            </a:r>
          </a:p>
          <a:p>
            <a:endParaRPr lang="en-US" sz="900" dirty="0"/>
          </a:p>
          <a:p>
            <a:r>
              <a:rPr lang="en-US" sz="900" b="0" i="0" kern="1200" dirty="0">
                <a:solidFill>
                  <a:schemeClr val="tx1"/>
                </a:solidFill>
                <a:effectLst/>
              </a:rPr>
              <a:t>MMWR; November 25, 2011 / 60(RR07);1-45</a:t>
            </a:r>
            <a:endParaRPr lang="en-US" sz="900" b="0" dirty="0"/>
          </a:p>
        </p:txBody>
      </p:sp>
      <p:sp>
        <p:nvSpPr>
          <p:cNvPr id="4" name="Footer Placeholder 3"/>
          <p:cNvSpPr>
            <a:spLocks noGrp="1"/>
          </p:cNvSpPr>
          <p:nvPr>
            <p:ph type="ftr" sz="quarter" idx="10"/>
          </p:nvPr>
        </p:nvSpPr>
        <p:spPr/>
        <p:txBody>
          <a:bodyPr/>
          <a:lstStyle/>
          <a:p>
            <a:pPr>
              <a:defRPr/>
            </a:pPr>
            <a:r>
              <a:rPr lang="en-US">
                <a:solidFill>
                  <a:srgbClr val="000000"/>
                </a:solidFill>
              </a:rPr>
              <a:t>EPIC ADULT 2017</a:t>
            </a: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2345927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681672"/>
            <a:ext cx="6553200" cy="3877374"/>
          </a:xfrm>
        </p:spPr>
        <p:txBody>
          <a:bodyPr>
            <a:normAutofit fontScale="40000" lnSpcReduction="20000"/>
          </a:bodyPr>
          <a:lstStyle/>
          <a:p>
            <a:pPr>
              <a:spcBef>
                <a:spcPts val="600"/>
              </a:spcBef>
            </a:pPr>
            <a:endParaRPr lang="en-US" sz="1700" b="1" kern="1200" baseline="0" dirty="0">
              <a:solidFill>
                <a:schemeClr val="tx1"/>
              </a:solidFill>
              <a:cs typeface="Arial" pitchFamily="34" charset="0"/>
            </a:endParaRPr>
          </a:p>
          <a:p>
            <a:pPr>
              <a:spcBef>
                <a:spcPts val="600"/>
              </a:spcBef>
            </a:pPr>
            <a:r>
              <a:rPr lang="en-US" sz="1700" b="1" kern="1200" baseline="0" dirty="0" err="1">
                <a:solidFill>
                  <a:schemeClr val="tx1"/>
                </a:solidFill>
                <a:cs typeface="Arial" pitchFamily="34" charset="0"/>
              </a:rPr>
              <a:t>Postvaccination</a:t>
            </a:r>
            <a:r>
              <a:rPr lang="en-US" sz="1700" b="1" kern="1200" baseline="0" dirty="0">
                <a:solidFill>
                  <a:schemeClr val="tx1"/>
                </a:solidFill>
                <a:cs typeface="Arial" pitchFamily="34" charset="0"/>
              </a:rPr>
              <a:t> Serologic Testing</a:t>
            </a:r>
            <a:endParaRPr lang="en-US" sz="1700" b="1" kern="1200" dirty="0">
              <a:solidFill>
                <a:srgbClr val="C00000"/>
              </a:solidFill>
              <a:cs typeface="Arial" pitchFamily="34" charset="0"/>
            </a:endParaRPr>
          </a:p>
          <a:p>
            <a:pPr marL="285750" indent="-285750">
              <a:spcBef>
                <a:spcPts val="600"/>
              </a:spcBef>
              <a:buFont typeface="Arial" panose="020B0604020202020204" pitchFamily="34" charset="0"/>
              <a:buChar char="•"/>
            </a:pPr>
            <a:r>
              <a:rPr lang="en-US" sz="1700" dirty="0">
                <a:cs typeface="Arial" pitchFamily="34" charset="0"/>
              </a:rPr>
              <a:t>Testing unvaccinated HCP for HBV infection is not generally indicated for persons being evaluated for hepatitis B protection because of occupational risk. </a:t>
            </a:r>
          </a:p>
          <a:p>
            <a:pPr marL="285750" indent="-285750">
              <a:spcBef>
                <a:spcPts val="600"/>
              </a:spcBef>
              <a:buFont typeface="Arial" panose="020B0604020202020204" pitchFamily="34" charset="0"/>
              <a:buChar char="•"/>
            </a:pPr>
            <a:r>
              <a:rPr lang="en-US" sz="1700" dirty="0" err="1">
                <a:cs typeface="Arial" pitchFamily="34" charset="0"/>
              </a:rPr>
              <a:t>Prevaccination</a:t>
            </a:r>
            <a:r>
              <a:rPr lang="en-US" sz="1700" dirty="0">
                <a:cs typeface="Arial" pitchFamily="34" charset="0"/>
              </a:rPr>
              <a:t> serologic testing is indicated for:</a:t>
            </a:r>
          </a:p>
          <a:p>
            <a:pPr marL="742950" lvl="1" indent="-285750">
              <a:spcBef>
                <a:spcPts val="600"/>
              </a:spcBef>
              <a:buFont typeface="Arial" panose="020B0604020202020204" pitchFamily="34" charset="0"/>
              <a:buChar char="•"/>
            </a:pPr>
            <a:r>
              <a:rPr lang="en-US" sz="1700" dirty="0">
                <a:cs typeface="Arial" pitchFamily="34" charset="0"/>
              </a:rPr>
              <a:t>all persons born in geographic regions with </a:t>
            </a:r>
            <a:r>
              <a:rPr lang="en-US" sz="1700" dirty="0" err="1">
                <a:cs typeface="Arial" pitchFamily="34" charset="0"/>
              </a:rPr>
              <a:t>HBsAg</a:t>
            </a:r>
            <a:r>
              <a:rPr lang="en-US" sz="1700" dirty="0">
                <a:cs typeface="Arial" pitchFamily="34" charset="0"/>
              </a:rPr>
              <a:t> prevalence of ≥2% (e.g., much of Eastern Europe, Asia, Africa, the Middle East, and the Pacific Islands)</a:t>
            </a:r>
          </a:p>
          <a:p>
            <a:pPr marL="742950" lvl="1" indent="-285750">
              <a:spcBef>
                <a:spcPts val="600"/>
              </a:spcBef>
              <a:buFont typeface="Arial" panose="020B0604020202020204" pitchFamily="34" charset="0"/>
              <a:buChar char="•"/>
            </a:pPr>
            <a:r>
              <a:rPr lang="en-US" sz="1700" dirty="0">
                <a:cs typeface="Arial" pitchFamily="34" charset="0"/>
              </a:rPr>
              <a:t>certain indigenous populations from countries with overall low HBV </a:t>
            </a:r>
            <a:r>
              <a:rPr lang="en-US" sz="1700" dirty="0" err="1">
                <a:cs typeface="Arial" pitchFamily="34" charset="0"/>
              </a:rPr>
              <a:t>endemicity</a:t>
            </a:r>
            <a:r>
              <a:rPr lang="en-US" sz="1700" dirty="0">
                <a:cs typeface="Arial" pitchFamily="34" charset="0"/>
              </a:rPr>
              <a:t> (&lt;2%)</a:t>
            </a:r>
          </a:p>
          <a:p>
            <a:pPr marL="742950" lvl="1" indent="-285750">
              <a:spcBef>
                <a:spcPts val="600"/>
              </a:spcBef>
              <a:buFont typeface="Arial" panose="020B0604020202020204" pitchFamily="34" charset="0"/>
              <a:buChar char="•"/>
            </a:pPr>
            <a:r>
              <a:rPr lang="en-US" sz="1700" dirty="0">
                <a:cs typeface="Arial" pitchFamily="34" charset="0"/>
              </a:rPr>
              <a:t>persons with behavioral exposures to HBV (e.g., men who have sex with men and past or current injection drug users)</a:t>
            </a:r>
          </a:p>
          <a:p>
            <a:pPr marL="742950" lvl="1" indent="-285750">
              <a:spcBef>
                <a:spcPts val="600"/>
              </a:spcBef>
              <a:buFont typeface="Arial" panose="020B0604020202020204" pitchFamily="34" charset="0"/>
              <a:buChar char="•"/>
            </a:pPr>
            <a:r>
              <a:rPr lang="en-US" sz="1700" dirty="0">
                <a:cs typeface="Arial" pitchFamily="34" charset="0"/>
              </a:rPr>
              <a:t>persons receiving cytotoxic or immunosuppressive therapy</a:t>
            </a:r>
          </a:p>
          <a:p>
            <a:pPr marL="742950" lvl="1" indent="-285750">
              <a:spcBef>
                <a:spcPts val="600"/>
              </a:spcBef>
              <a:buFont typeface="Arial" panose="020B0604020202020204" pitchFamily="34" charset="0"/>
              <a:buChar char="•"/>
            </a:pPr>
            <a:r>
              <a:rPr lang="en-US" sz="1700" dirty="0">
                <a:cs typeface="Arial" pitchFamily="34" charset="0"/>
              </a:rPr>
              <a:t>persons with liver disease of unknown etiology. </a:t>
            </a:r>
            <a:endParaRPr lang="en-US" sz="1700" kern="1200" baseline="0" dirty="0">
              <a:solidFill>
                <a:schemeClr val="tx1"/>
              </a:solidFill>
              <a:cs typeface="Arial" pitchFamily="34" charset="0"/>
            </a:endParaRPr>
          </a:p>
          <a:p>
            <a:pPr>
              <a:spcBef>
                <a:spcPts val="600"/>
              </a:spcBef>
            </a:pPr>
            <a:r>
              <a:rPr lang="en-US" sz="1700" dirty="0">
                <a:cs typeface="Arial" pitchFamily="34" charset="0"/>
              </a:rPr>
              <a:t>Testing HCP at risk for HBV infection should consist of a serologic assay for </a:t>
            </a:r>
            <a:r>
              <a:rPr lang="en-US" sz="1700" dirty="0" err="1">
                <a:cs typeface="Arial" pitchFamily="34" charset="0"/>
              </a:rPr>
              <a:t>HBsAg</a:t>
            </a:r>
            <a:r>
              <a:rPr lang="en-US" sz="1700" dirty="0">
                <a:cs typeface="Arial" pitchFamily="34" charset="0"/>
              </a:rPr>
              <a:t>, in addition to either anti-</a:t>
            </a:r>
            <a:r>
              <a:rPr lang="en-US" sz="1700" dirty="0" err="1">
                <a:cs typeface="Arial" pitchFamily="34" charset="0"/>
              </a:rPr>
              <a:t>HBc</a:t>
            </a:r>
            <a:r>
              <a:rPr lang="en-US" sz="1700" dirty="0">
                <a:cs typeface="Arial" pitchFamily="34" charset="0"/>
              </a:rPr>
              <a:t> or anti-HBs</a:t>
            </a:r>
            <a:r>
              <a:rPr lang="en-US" sz="1700" i="1" dirty="0">
                <a:cs typeface="Arial" pitchFamily="34" charset="0"/>
              </a:rPr>
              <a:t>. For unvaccinated HCP at risk for previous HBV infection, blood should be drawn for testing before the first dose of vaccine is administered. </a:t>
            </a:r>
            <a:endParaRPr lang="en-US" sz="1700" dirty="0">
              <a:cs typeface="Arial" pitchFamily="34" charset="0"/>
            </a:endParaRPr>
          </a:p>
          <a:p>
            <a:pPr>
              <a:spcBef>
                <a:spcPts val="600"/>
              </a:spcBef>
            </a:pPr>
            <a:r>
              <a:rPr lang="en-US" sz="1700" kern="1200" baseline="0" dirty="0">
                <a:solidFill>
                  <a:schemeClr val="tx1"/>
                </a:solidFill>
                <a:cs typeface="Arial" pitchFamily="34" charset="0"/>
              </a:rPr>
              <a:t>HCP who have written documentation of a complete, ≥3-dose </a:t>
            </a:r>
            <a:r>
              <a:rPr lang="en-US" sz="1700" kern="1200" baseline="0" dirty="0" err="1">
                <a:solidFill>
                  <a:schemeClr val="tx1"/>
                </a:solidFill>
                <a:cs typeface="Arial" pitchFamily="34" charset="0"/>
              </a:rPr>
              <a:t>HepB</a:t>
            </a:r>
            <a:r>
              <a:rPr lang="en-US" sz="1700" kern="1200" baseline="0" dirty="0">
                <a:solidFill>
                  <a:schemeClr val="tx1"/>
                </a:solidFill>
                <a:cs typeface="Arial" pitchFamily="34" charset="0"/>
              </a:rPr>
              <a:t> vaccine series and subsequent </a:t>
            </a:r>
            <a:r>
              <a:rPr lang="en-US" sz="1700" kern="1200" baseline="0" dirty="0" err="1">
                <a:solidFill>
                  <a:schemeClr val="tx1"/>
                </a:solidFill>
                <a:cs typeface="Arial" pitchFamily="34" charset="0"/>
              </a:rPr>
              <a:t>postvaccination</a:t>
            </a:r>
            <a:r>
              <a:rPr lang="en-US" sz="1700" kern="1200" baseline="0" dirty="0">
                <a:solidFill>
                  <a:schemeClr val="tx1"/>
                </a:solidFill>
                <a:cs typeface="Arial" pitchFamily="34" charset="0"/>
              </a:rPr>
              <a:t> anti-HBs ≥10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/mL are considered hepatitis B immune. </a:t>
            </a:r>
            <a:r>
              <a:rPr lang="en-US" sz="1700" kern="1200" baseline="0" dirty="0" err="1">
                <a:solidFill>
                  <a:schemeClr val="tx1"/>
                </a:solidFill>
                <a:cs typeface="Arial" pitchFamily="34" charset="0"/>
              </a:rPr>
              <a:t>Immunocompetent</a:t>
            </a:r>
            <a:r>
              <a:rPr lang="en-US" sz="1700" kern="1200" baseline="0" dirty="0">
                <a:solidFill>
                  <a:schemeClr val="tx1"/>
                </a:solidFill>
                <a:cs typeface="Arial" pitchFamily="34" charset="0"/>
              </a:rPr>
              <a:t> persons have long-term protection against HBV and do not need further periodic testing to assess anti-HBs levels.  </a:t>
            </a:r>
          </a:p>
          <a:p>
            <a:pPr>
              <a:spcBef>
                <a:spcPts val="600"/>
              </a:spcBef>
            </a:pPr>
            <a:r>
              <a:rPr lang="en-US" sz="1700" kern="1200" baseline="0" dirty="0">
                <a:solidFill>
                  <a:schemeClr val="tx1"/>
                </a:solidFill>
                <a:cs typeface="Arial" pitchFamily="34" charset="0"/>
              </a:rPr>
              <a:t>All HCP recently vaccinated or recently completing </a:t>
            </a:r>
            <a:r>
              <a:rPr lang="en-US" sz="1700" kern="1200" baseline="0" dirty="0" err="1">
                <a:solidFill>
                  <a:schemeClr val="tx1"/>
                </a:solidFill>
                <a:cs typeface="Arial" pitchFamily="34" charset="0"/>
              </a:rPr>
              <a:t>HepB</a:t>
            </a:r>
            <a:r>
              <a:rPr lang="en-US" sz="1700" kern="1200" baseline="0" dirty="0">
                <a:solidFill>
                  <a:schemeClr val="tx1"/>
                </a:solidFill>
                <a:cs typeface="Arial" pitchFamily="34" charset="0"/>
              </a:rPr>
              <a:t> vaccination who are at risk for occupational blood or body fluid exposure should undergo anti-HBs testing. Anti-HBs testing should be performed 1–2 months after administration of the last dose of the vaccine series when possible. HCP with documentation of a complete ≥3-dose </a:t>
            </a:r>
            <a:r>
              <a:rPr lang="en-US" sz="1700" kern="1200" baseline="0" dirty="0" err="1">
                <a:solidFill>
                  <a:schemeClr val="tx1"/>
                </a:solidFill>
                <a:cs typeface="Arial" pitchFamily="34" charset="0"/>
              </a:rPr>
              <a:t>HepB</a:t>
            </a:r>
            <a:r>
              <a:rPr lang="en-US" sz="1700" kern="1200" baseline="0" dirty="0">
                <a:solidFill>
                  <a:schemeClr val="tx1"/>
                </a:solidFill>
                <a:cs typeface="Arial" pitchFamily="34" charset="0"/>
              </a:rPr>
              <a:t> vaccine series but no documentation of anti-HBs ≥10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a:t>
            </a:r>
            <a:r>
              <a:rPr lang="en-US" sz="1700" kern="1200" baseline="0" dirty="0" err="1">
                <a:solidFill>
                  <a:schemeClr val="tx1"/>
                </a:solidFill>
                <a:cs typeface="Arial" pitchFamily="34" charset="0"/>
              </a:rPr>
              <a:t>mL</a:t>
            </a:r>
            <a:r>
              <a:rPr lang="en-US" sz="1700" kern="1200" baseline="0" dirty="0">
                <a:solidFill>
                  <a:schemeClr val="tx1"/>
                </a:solidFill>
                <a:cs typeface="Arial" pitchFamily="34" charset="0"/>
              </a:rPr>
              <a:t> who are at risk for occupational blood or body fluid exposure might undergo anti-HBs testing upon hire or matriculation. Testing should use a quantitative method that allows detection of the protective concentration of anti-HBs (≥10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a:t>
            </a:r>
            <a:r>
              <a:rPr lang="en-US" sz="1700" kern="1200" baseline="0" dirty="0" err="1">
                <a:solidFill>
                  <a:schemeClr val="tx1"/>
                </a:solidFill>
                <a:cs typeface="Arial" pitchFamily="34" charset="0"/>
              </a:rPr>
              <a:t>mL</a:t>
            </a:r>
            <a:r>
              <a:rPr lang="en-US" sz="1700" kern="1200" baseline="0" dirty="0">
                <a:solidFill>
                  <a:schemeClr val="tx1"/>
                </a:solidFill>
                <a:cs typeface="Arial" pitchFamily="34" charset="0"/>
              </a:rPr>
              <a:t>) (e.g., enzyme-linked </a:t>
            </a:r>
            <a:r>
              <a:rPr lang="en-US" sz="1700" kern="1200" baseline="0" dirty="0" err="1">
                <a:solidFill>
                  <a:schemeClr val="tx1"/>
                </a:solidFill>
                <a:cs typeface="Arial" pitchFamily="34" charset="0"/>
              </a:rPr>
              <a:t>immunosorbent</a:t>
            </a:r>
            <a:r>
              <a:rPr lang="en-US" sz="1700" kern="1200" baseline="0" dirty="0">
                <a:solidFill>
                  <a:schemeClr val="tx1"/>
                </a:solidFill>
                <a:cs typeface="Arial" pitchFamily="34" charset="0"/>
              </a:rPr>
              <a:t> assay [ELISA]). </a:t>
            </a:r>
          </a:p>
          <a:p>
            <a:pPr>
              <a:spcBef>
                <a:spcPts val="600"/>
              </a:spcBef>
            </a:pPr>
            <a:r>
              <a:rPr lang="en-US" sz="1700" kern="1200" baseline="0" dirty="0">
                <a:solidFill>
                  <a:schemeClr val="tx1"/>
                </a:solidFill>
                <a:cs typeface="Arial" pitchFamily="34" charset="0"/>
              </a:rPr>
              <a:t>Completely vaccinated HCP with anti-HBs ≥10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a:t>
            </a:r>
            <a:r>
              <a:rPr lang="en-US" sz="1700" kern="1200" baseline="0" dirty="0" err="1">
                <a:solidFill>
                  <a:schemeClr val="tx1"/>
                </a:solidFill>
                <a:cs typeface="Arial" pitchFamily="34" charset="0"/>
              </a:rPr>
              <a:t>mL</a:t>
            </a:r>
            <a:r>
              <a:rPr lang="en-US" sz="1700" kern="1200" baseline="0" dirty="0">
                <a:solidFill>
                  <a:schemeClr val="tx1"/>
                </a:solidFill>
                <a:cs typeface="Arial" pitchFamily="34" charset="0"/>
              </a:rPr>
              <a:t> are considered hepatitis B immune. </a:t>
            </a:r>
            <a:r>
              <a:rPr lang="en-US" sz="1700" kern="1200" baseline="0" dirty="0" err="1">
                <a:solidFill>
                  <a:schemeClr val="tx1"/>
                </a:solidFill>
                <a:cs typeface="Arial" pitchFamily="34" charset="0"/>
              </a:rPr>
              <a:t>Immunocompetent</a:t>
            </a:r>
            <a:r>
              <a:rPr lang="en-US" sz="1700" kern="1200" baseline="0" dirty="0">
                <a:solidFill>
                  <a:schemeClr val="tx1"/>
                </a:solidFill>
                <a:cs typeface="Arial" pitchFamily="34" charset="0"/>
              </a:rPr>
              <a:t> persons have long-term protection and do not need further periodic testing to assess anti-HBs levels. </a:t>
            </a:r>
          </a:p>
          <a:p>
            <a:pPr>
              <a:spcBef>
                <a:spcPts val="600"/>
              </a:spcBef>
            </a:pPr>
            <a:r>
              <a:rPr lang="en-US" sz="1700" kern="1200" baseline="0" dirty="0">
                <a:solidFill>
                  <a:schemeClr val="tx1"/>
                </a:solidFill>
                <a:cs typeface="Arial" pitchFamily="34" charset="0"/>
              </a:rPr>
              <a:t>Completely vaccinated HCP with anti-HBs &lt;10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a:t>
            </a:r>
            <a:r>
              <a:rPr lang="en-US" sz="1700" kern="1200" baseline="0" dirty="0" err="1">
                <a:solidFill>
                  <a:schemeClr val="tx1"/>
                </a:solidFill>
                <a:cs typeface="Arial" pitchFamily="34" charset="0"/>
              </a:rPr>
              <a:t>mL</a:t>
            </a:r>
            <a:r>
              <a:rPr lang="en-US" sz="1700" kern="1200" baseline="0" dirty="0">
                <a:solidFill>
                  <a:schemeClr val="tx1"/>
                </a:solidFill>
                <a:cs typeface="Arial" pitchFamily="34" charset="0"/>
              </a:rPr>
              <a:t> should receive an additional dose of </a:t>
            </a:r>
            <a:r>
              <a:rPr lang="en-US" sz="1700" kern="1200" baseline="0" dirty="0" err="1">
                <a:solidFill>
                  <a:schemeClr val="tx1"/>
                </a:solidFill>
                <a:cs typeface="Arial" pitchFamily="34" charset="0"/>
              </a:rPr>
              <a:t>HepB</a:t>
            </a:r>
            <a:r>
              <a:rPr lang="en-US" sz="1700" kern="1200" baseline="0" dirty="0">
                <a:solidFill>
                  <a:schemeClr val="tx1"/>
                </a:solidFill>
                <a:cs typeface="Arial" pitchFamily="34" charset="0"/>
              </a:rPr>
              <a:t> vaccine, followed by anti-HBs testing 1–2 months later. HCP whose anti-HBs remains &lt;10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a:t>
            </a:r>
            <a:r>
              <a:rPr lang="en-US" sz="1700" kern="1200" baseline="0" dirty="0" err="1">
                <a:solidFill>
                  <a:schemeClr val="tx1"/>
                </a:solidFill>
                <a:cs typeface="Arial" pitchFamily="34" charset="0"/>
              </a:rPr>
              <a:t>mL</a:t>
            </a:r>
            <a:r>
              <a:rPr lang="en-US" sz="1700" kern="1200" baseline="0" dirty="0">
                <a:solidFill>
                  <a:schemeClr val="tx1"/>
                </a:solidFill>
                <a:cs typeface="Arial" pitchFamily="34" charset="0"/>
              </a:rPr>
              <a:t> should receive 2 additional </a:t>
            </a:r>
          </a:p>
          <a:p>
            <a:pPr>
              <a:spcBef>
                <a:spcPts val="600"/>
              </a:spcBef>
            </a:pPr>
            <a:r>
              <a:rPr lang="en-US" sz="1700" kern="1200" baseline="0" dirty="0">
                <a:solidFill>
                  <a:schemeClr val="tx1"/>
                </a:solidFill>
                <a:cs typeface="Arial" pitchFamily="34" charset="0"/>
              </a:rPr>
              <a:t>vaccine doses (usually 6 doses total), followed by repeat anti-HBs testing 1–2 months after the last dose. Alternatively, it might be more practical for very recently vaccinated HCP with anti-HBs &lt;10 </a:t>
            </a:r>
            <a:r>
              <a:rPr lang="en-US" sz="1700" kern="1200" baseline="0" dirty="0" err="1">
                <a:solidFill>
                  <a:schemeClr val="tx1"/>
                </a:solidFill>
                <a:cs typeface="Arial" pitchFamily="34" charset="0"/>
              </a:rPr>
              <a:t>mIU</a:t>
            </a:r>
            <a:r>
              <a:rPr lang="en-US" sz="1700" kern="1200" baseline="0" dirty="0">
                <a:solidFill>
                  <a:schemeClr val="tx1"/>
                </a:solidFill>
                <a:cs typeface="Arial" pitchFamily="34" charset="0"/>
              </a:rPr>
              <a:t>/</a:t>
            </a:r>
            <a:r>
              <a:rPr lang="en-US" sz="1700" kern="1200" baseline="0" dirty="0" err="1">
                <a:solidFill>
                  <a:schemeClr val="tx1"/>
                </a:solidFill>
                <a:cs typeface="Arial" pitchFamily="34" charset="0"/>
              </a:rPr>
              <a:t>mL</a:t>
            </a:r>
            <a:r>
              <a:rPr lang="en-US" sz="1700" kern="1200" baseline="0" dirty="0">
                <a:solidFill>
                  <a:schemeClr val="tx1"/>
                </a:solidFill>
                <a:cs typeface="Arial" pitchFamily="34" charset="0"/>
              </a:rPr>
              <a:t> to receive 3 consecutive additional doses of </a:t>
            </a:r>
            <a:r>
              <a:rPr lang="en-US" sz="1700" kern="1200" baseline="0" dirty="0" err="1">
                <a:solidFill>
                  <a:schemeClr val="tx1"/>
                </a:solidFill>
                <a:cs typeface="Arial" pitchFamily="34" charset="0"/>
              </a:rPr>
              <a:t>HepB</a:t>
            </a:r>
            <a:r>
              <a:rPr lang="en-US" sz="1700" kern="1200" baseline="0" dirty="0">
                <a:solidFill>
                  <a:schemeClr val="tx1"/>
                </a:solidFill>
                <a:cs typeface="Arial" pitchFamily="34" charset="0"/>
              </a:rPr>
              <a:t> vaccine (usually 6 doses total), followed by anti-HBs testing 1–2 months after the last dose. </a:t>
            </a:r>
          </a:p>
          <a:p>
            <a:pPr>
              <a:spcBef>
                <a:spcPts val="600"/>
              </a:spcBef>
            </a:pPr>
            <a:endParaRPr lang="en-US" sz="1700" dirty="0"/>
          </a:p>
          <a:p>
            <a:pPr>
              <a:lnSpc>
                <a:spcPct val="80000"/>
              </a:lnSpc>
              <a:spcBef>
                <a:spcPct val="0"/>
              </a:spcBef>
            </a:pPr>
            <a:r>
              <a:rPr lang="en-US" sz="1200" b="1" dirty="0">
                <a:latin typeface="+mn-lt"/>
                <a:cs typeface="Arial" pitchFamily="34" charset="0"/>
              </a:rPr>
              <a:t>References: </a:t>
            </a:r>
            <a:r>
              <a:rPr lang="en-US" sz="1200" dirty="0">
                <a:latin typeface="+mn-lt"/>
                <a:cs typeface="Arial" pitchFamily="34" charset="0"/>
              </a:rPr>
              <a:t>1.</a:t>
            </a:r>
            <a:r>
              <a:rPr lang="en-US" sz="1200" b="1" dirty="0">
                <a:latin typeface="+mn-lt"/>
                <a:cs typeface="Arial" pitchFamily="34" charset="0"/>
              </a:rPr>
              <a:t> </a:t>
            </a:r>
            <a:r>
              <a:rPr lang="en-US" sz="1200" dirty="0">
                <a:latin typeface="+mn-lt"/>
                <a:cs typeface="Arial" pitchFamily="34" charset="0"/>
              </a:rPr>
              <a:t>General Recommendations on Immunization, Recommendations of the Advisory Committee on Immunization Practices (ACIP). MMWR   (RR-2); January 28, 2011</a:t>
            </a:r>
          </a:p>
          <a:p>
            <a:pPr>
              <a:spcBef>
                <a:spcPct val="0"/>
              </a:spcBef>
            </a:pPr>
            <a:r>
              <a:rPr lang="en-US" sz="1200" dirty="0">
                <a:latin typeface="+mn-lt"/>
                <a:cs typeface="Arial" pitchFamily="34" charset="0"/>
              </a:rPr>
              <a:t>2. Immunization of Health-Care Personnel: Recommendations of ACIP MMWR; November 25, 2011 / 60(RR07);1-45</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a:latin typeface="+mn-lt"/>
                <a:cs typeface="Arial" pitchFamily="34" charset="0"/>
              </a:rPr>
              <a:t>3. </a:t>
            </a:r>
            <a:r>
              <a:rPr lang="en-US" sz="1200" b="0" u="sng" kern="1200" baseline="0" dirty="0">
                <a:solidFill>
                  <a:schemeClr val="tx1"/>
                </a:solidFill>
                <a:latin typeface="+mn-lt"/>
                <a:cs typeface="Arial" pitchFamily="34" charset="0"/>
              </a:rPr>
              <a:t>CDC Guidance for Evaluating Health-Care Personnel for Hepatitis B Virus Protection and for Administering </a:t>
            </a:r>
            <a:r>
              <a:rPr lang="en-US" sz="1200" b="0" u="sng" kern="1200" baseline="0" dirty="0" err="1">
                <a:solidFill>
                  <a:schemeClr val="tx1"/>
                </a:solidFill>
                <a:latin typeface="+mn-lt"/>
                <a:cs typeface="Arial" pitchFamily="34" charset="0"/>
              </a:rPr>
              <a:t>Postexposure</a:t>
            </a:r>
            <a:r>
              <a:rPr lang="en-US" sz="1200" b="0" u="sng" kern="1200" baseline="0" dirty="0">
                <a:solidFill>
                  <a:schemeClr val="tx1"/>
                </a:solidFill>
                <a:latin typeface="+mn-lt"/>
                <a:cs typeface="Arial" pitchFamily="34" charset="0"/>
              </a:rPr>
              <a:t> Management </a:t>
            </a:r>
            <a:r>
              <a:rPr lang="en-US" sz="1200" b="1" kern="1200" baseline="0" dirty="0">
                <a:solidFill>
                  <a:schemeClr val="tx1"/>
                </a:solidFill>
                <a:latin typeface="+mn-lt"/>
                <a:cs typeface="Arial" pitchFamily="34" charset="0"/>
              </a:rPr>
              <a:t>(</a:t>
            </a:r>
            <a:r>
              <a:rPr lang="en-US" sz="1200" kern="1200" baseline="0" dirty="0">
                <a:solidFill>
                  <a:schemeClr val="tx1"/>
                </a:solidFill>
                <a:latin typeface="+mn-lt"/>
                <a:cs typeface="Arial" pitchFamily="34" charset="0"/>
              </a:rPr>
              <a:t>Recommendations and Reports / Vol. 62 / No. 10 December 20, 2013)</a:t>
            </a:r>
            <a:endParaRPr lang="en-US" sz="1200" dirty="0">
              <a:latin typeface="+mn-lt"/>
              <a:cs typeface="Arial" pitchFamily="34" charset="0"/>
              <a:sym typeface="Symbol" pitchFamily="18" charset="2"/>
            </a:endParaRPr>
          </a:p>
          <a:p>
            <a:pPr>
              <a:spcBef>
                <a:spcPct val="0"/>
              </a:spcBef>
            </a:pPr>
            <a:endParaRPr lang="en-US" sz="1200" dirty="0">
              <a:latin typeface="+mn-lt"/>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dirty="0"/>
          </a:p>
        </p:txBody>
      </p:sp>
      <p:sp>
        <p:nvSpPr>
          <p:cNvPr id="5" name="Rectangle 4"/>
          <p:cNvSpPr/>
          <p:nvPr/>
        </p:nvSpPr>
        <p:spPr>
          <a:xfrm>
            <a:off x="762000" y="8688382"/>
            <a:ext cx="5486400" cy="5249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420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884613" y="8977133"/>
            <a:ext cx="2971800" cy="472567"/>
          </a:xfrm>
          <a:prstGeom prst="rect">
            <a:avLst/>
          </a:prstGeom>
          <a:noFill/>
          <a:ln w="9525">
            <a:noFill/>
            <a:miter lim="800000"/>
            <a:headEnd/>
            <a:tailEnd/>
          </a:ln>
        </p:spPr>
        <p:txBody>
          <a:bodyPr lIns="91424" tIns="45712" rIns="91424" bIns="45712" anchor="b"/>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03811" name="Rectangle 7"/>
          <p:cNvSpPr txBox="1">
            <a:spLocks noGrp="1" noChangeArrowheads="1"/>
          </p:cNvSpPr>
          <p:nvPr/>
        </p:nvSpPr>
        <p:spPr bwMode="auto">
          <a:xfrm>
            <a:off x="3884613" y="8977133"/>
            <a:ext cx="2971800" cy="472567"/>
          </a:xfrm>
          <a:prstGeom prst="rect">
            <a:avLst/>
          </a:prstGeom>
          <a:noFill/>
          <a:ln w="9525">
            <a:noFill/>
            <a:miter lim="800000"/>
            <a:headEnd/>
            <a:tailEnd/>
          </a:ln>
        </p:spPr>
        <p:txBody>
          <a:bodyPr lIns="91417" tIns="45708" rIns="91417" bIns="45708" anchor="b"/>
          <a:lstStyle/>
          <a:p>
            <a:pPr marL="0" marR="0" lvl="0" indent="0" algn="r" defTabSz="8651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03812" name="Rectangle 2"/>
          <p:cNvSpPr>
            <a:spLocks noGrp="1" noRot="1" noChangeAspect="1" noChangeArrowheads="1" noTextEdit="1"/>
          </p:cNvSpPr>
          <p:nvPr>
            <p:ph type="sldImg"/>
          </p:nvPr>
        </p:nvSpPr>
        <p:spPr>
          <a:xfrm>
            <a:off x="1066800" y="708025"/>
            <a:ext cx="4727575" cy="3544888"/>
          </a:xfrm>
          <a:ln/>
        </p:spPr>
      </p:sp>
      <p:sp>
        <p:nvSpPr>
          <p:cNvPr id="503813" name="Rectangle 3"/>
          <p:cNvSpPr>
            <a:spLocks noGrp="1" noChangeArrowheads="1"/>
          </p:cNvSpPr>
          <p:nvPr>
            <p:ph type="body" idx="1"/>
          </p:nvPr>
        </p:nvSpPr>
        <p:spPr>
          <a:xfrm>
            <a:off x="574963" y="4139225"/>
            <a:ext cx="5486400" cy="4804431"/>
          </a:xfrm>
          <a:noFill/>
          <a:ln/>
        </p:spPr>
        <p:txBody>
          <a:bodyPr lIns="91409" tIns="45704" rIns="91409" bIns="45704"/>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2017 Adult Immunization</a:t>
            </a:r>
            <a:r>
              <a:rPr lang="en-US" sz="1200" b="0" i="0" u="sng" kern="1200" baseline="0" dirty="0">
                <a:solidFill>
                  <a:schemeClr val="tx1"/>
                </a:solidFill>
                <a:effectLst/>
                <a:latin typeface="+mn-lt"/>
                <a:ea typeface="+mn-ea"/>
                <a:cs typeface="+mn-cs"/>
              </a:rPr>
              <a:t> Schedule changes</a:t>
            </a:r>
            <a:endParaRPr lang="en-US" sz="1200" b="0" i="0" u="sng"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Influenza:</a:t>
            </a:r>
            <a:r>
              <a:rPr lang="en-US" sz="1200" b="0" i="0" kern="1200" dirty="0">
                <a:solidFill>
                  <a:schemeClr val="tx1"/>
                </a:solidFill>
                <a:effectLst/>
                <a:latin typeface="+mn-lt"/>
                <a:ea typeface="+mn-ea"/>
                <a:cs typeface="+mn-cs"/>
              </a:rPr>
              <a:t> LAIV should not be used during the 2016–2017 influenza season.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Adults with a history of egg allergy info </a:t>
            </a:r>
            <a:r>
              <a:rPr lang="en-US" sz="1200" b="0" i="0" kern="1200" dirty="0" err="1">
                <a:solidFill>
                  <a:schemeClr val="tx1"/>
                </a:solidFill>
                <a:effectLst/>
                <a:latin typeface="+mn-lt"/>
                <a:ea typeface="+mn-ea"/>
                <a:cs typeface="+mn-cs"/>
              </a:rPr>
              <a:t>updated</a:t>
            </a:r>
            <a:r>
              <a:rPr lang="en-US" sz="1200" b="1" i="0" kern="1200" dirty="0" err="1">
                <a:solidFill>
                  <a:schemeClr val="tx1"/>
                </a:solidFill>
                <a:effectLst/>
                <a:latin typeface="+mn-lt"/>
                <a:ea typeface="+mn-ea"/>
                <a:cs typeface="+mn-cs"/>
              </a:rPr>
              <a:t>Hepatitis</a:t>
            </a:r>
            <a:r>
              <a:rPr lang="en-US" sz="1200" b="1" i="0" kern="1200" dirty="0">
                <a:solidFill>
                  <a:schemeClr val="tx1"/>
                </a:solidFill>
                <a:effectLst/>
                <a:latin typeface="+mn-lt"/>
                <a:ea typeface="+mn-ea"/>
                <a:cs typeface="+mn-cs"/>
              </a:rPr>
              <a:t> B:</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Adults with chronic liver disease, including, but not limited to, hepatitis C virus infection, cirrhosis, fatty liver disease, alcoholic liver disease, autoimmune hepatitis, and an alanine aminotransferase (ALT) or aspartate aminotransferase (AST) level greater than twice the upper limit of normal should receive a </a:t>
            </a:r>
            <a:r>
              <a:rPr lang="en-US" sz="1200" b="0" i="0" kern="1200" dirty="0" err="1">
                <a:solidFill>
                  <a:schemeClr val="tx1"/>
                </a:solidFill>
                <a:effectLst/>
                <a:latin typeface="+mn-lt"/>
                <a:ea typeface="+mn-ea"/>
                <a:cs typeface="+mn-cs"/>
              </a:rPr>
              <a:t>HepB</a:t>
            </a:r>
            <a:r>
              <a:rPr lang="en-US" sz="1200" b="0" i="0" kern="1200" dirty="0">
                <a:solidFill>
                  <a:schemeClr val="tx1"/>
                </a:solidFill>
                <a:effectLst/>
                <a:latin typeface="+mn-lt"/>
                <a:ea typeface="+mn-ea"/>
                <a:cs typeface="+mn-cs"/>
              </a:rPr>
              <a:t> series. </a:t>
            </a:r>
            <a:r>
              <a:rPr lang="en-US" sz="1200" b="1" i="0" kern="1200" dirty="0">
                <a:solidFill>
                  <a:schemeClr val="tx1"/>
                </a:solidFill>
                <a:effectLst/>
                <a:latin typeface="+mn-lt"/>
                <a:ea typeface="+mn-ea"/>
                <a:cs typeface="+mn-cs"/>
              </a:rPr>
              <a:t>HPV:</a:t>
            </a:r>
            <a:r>
              <a:rPr lang="en-US" sz="1200" b="0" i="0" kern="1200" dirty="0">
                <a:solidFill>
                  <a:schemeClr val="tx1"/>
                </a:solidFill>
                <a:effectLst/>
                <a:latin typeface="+mn-lt"/>
                <a:ea typeface="+mn-ea"/>
                <a:cs typeface="+mn-cs"/>
              </a:rPr>
              <a:t> Adult females through age 26 years and adult males through age 21 years who have not received any HPV vaccine should receive a 3-dose series of HPV vaccine at 0, 1–2, and 6 months. If an Adult received 1</a:t>
            </a:r>
            <a:r>
              <a:rPr lang="en-US" sz="1200" b="0" i="0" kern="1200" baseline="0" dirty="0">
                <a:solidFill>
                  <a:schemeClr val="tx1"/>
                </a:solidFill>
                <a:effectLst/>
                <a:latin typeface="+mn-lt"/>
                <a:ea typeface="+mn-ea"/>
                <a:cs typeface="+mn-cs"/>
              </a:rPr>
              <a:t> dose prior to their 15</a:t>
            </a:r>
            <a:r>
              <a:rPr lang="en-US" sz="1200" b="0" i="0" kern="1200" baseline="30000" dirty="0">
                <a:solidFill>
                  <a:schemeClr val="tx1"/>
                </a:solidFill>
                <a:effectLst/>
                <a:latin typeface="+mn-lt"/>
                <a:ea typeface="+mn-ea"/>
                <a:cs typeface="+mn-cs"/>
              </a:rPr>
              <a:t>th</a:t>
            </a:r>
            <a:r>
              <a:rPr lang="en-US" sz="1200" b="0" i="0" kern="1200" baseline="0" dirty="0">
                <a:solidFill>
                  <a:schemeClr val="tx1"/>
                </a:solidFill>
                <a:effectLst/>
                <a:latin typeface="+mn-lt"/>
                <a:ea typeface="+mn-ea"/>
                <a:cs typeface="+mn-cs"/>
              </a:rPr>
              <a:t> birthday they are eligible to complete the series with one additional dose. </a:t>
            </a:r>
            <a:r>
              <a:rPr lang="en-US" sz="1200" b="1" i="0" kern="1200" baseline="0" dirty="0">
                <a:solidFill>
                  <a:schemeClr val="tx1"/>
                </a:solidFill>
                <a:effectLst/>
                <a:latin typeface="+mn-lt"/>
                <a:ea typeface="+mn-ea"/>
                <a:cs typeface="+mn-cs"/>
              </a:rPr>
              <a:t>Meningococcal: </a:t>
            </a:r>
            <a:r>
              <a:rPr lang="en-US" sz="1200" b="0" i="0" kern="1200" baseline="0" dirty="0">
                <a:solidFill>
                  <a:schemeClr val="tx1"/>
                </a:solidFill>
                <a:effectLst/>
                <a:latin typeface="+mn-lt"/>
                <a:ea typeface="+mn-ea"/>
                <a:cs typeface="+mn-cs"/>
              </a:rPr>
              <a:t>Adults with </a:t>
            </a:r>
            <a:r>
              <a:rPr lang="en-US" sz="1200" b="0" i="0" kern="1200" baseline="0" dirty="0" err="1">
                <a:solidFill>
                  <a:schemeClr val="tx1"/>
                </a:solidFill>
                <a:effectLst/>
                <a:latin typeface="+mn-lt"/>
                <a:ea typeface="+mn-ea"/>
                <a:cs typeface="+mn-cs"/>
              </a:rPr>
              <a:t>asplenia</a:t>
            </a:r>
            <a:r>
              <a:rPr lang="en-US" sz="1200" b="0" i="0" kern="1200" baseline="0" dirty="0">
                <a:solidFill>
                  <a:schemeClr val="tx1"/>
                </a:solidFill>
                <a:effectLst/>
                <a:latin typeface="+mn-lt"/>
                <a:ea typeface="+mn-ea"/>
                <a:cs typeface="+mn-cs"/>
              </a:rPr>
              <a:t> receiving Men ACWY/Men B. HIV and Meningococcal for adults. HCP and Meningococcal administration. Men B for healthy young adults/2-dose admin.</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MMWR, February 7, 2017, Vol. 6</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6" name="Footer Placeholder 5"/>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47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06488" y="696913"/>
            <a:ext cx="4646612" cy="3486150"/>
          </a:xfrm>
          <a:ln/>
        </p:spPr>
      </p:sp>
      <p:sp>
        <p:nvSpPr>
          <p:cNvPr id="199683" name="Rectangle 3"/>
          <p:cNvSpPr>
            <a:spLocks noGrp="1" noChangeArrowheads="1"/>
          </p:cNvSpPr>
          <p:nvPr>
            <p:ph type="body" idx="1"/>
          </p:nvPr>
        </p:nvSpPr>
        <p:spPr>
          <a:noFill/>
          <a:ln/>
        </p:spPr>
        <p:txBody>
          <a:bodyPr/>
          <a:lstStyle/>
          <a:p>
            <a:pPr eaLnBrk="1" hangingPunct="1"/>
            <a:r>
              <a:rPr lang="en-US" sz="1000" dirty="0">
                <a:latin typeface="Arial" charset="0"/>
              </a:rPr>
              <a:t>These are the objectives for the 2016 EPIC presentation.</a:t>
            </a:r>
          </a:p>
        </p:txBody>
      </p:sp>
      <p:sp>
        <p:nvSpPr>
          <p:cNvPr id="6" name="Footer Placeholder 5"/>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4</a:t>
            </a:fld>
            <a:endParaRPr lang="en-US"/>
          </a:p>
        </p:txBody>
      </p:sp>
    </p:spTree>
    <p:extLst>
      <p:ext uri="{BB962C8B-B14F-4D97-AF65-F5344CB8AC3E}">
        <p14:creationId xmlns:p14="http://schemas.microsoft.com/office/powerpoint/2010/main" val="2203996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272386" name="Rectangle 2"/>
          <p:cNvSpPr>
            <a:spLocks noGrp="1" noRot="1" noChangeAspect="1" noChangeArrowheads="1" noTextEdit="1"/>
          </p:cNvSpPr>
          <p:nvPr>
            <p:ph type="sldImg"/>
          </p:nvPr>
        </p:nvSpPr>
        <p:spPr>
          <a:xfrm>
            <a:off x="1143000" y="685800"/>
            <a:ext cx="4648200" cy="3486150"/>
          </a:xfrm>
          <a:ln/>
        </p:spPr>
      </p:sp>
      <p:sp>
        <p:nvSpPr>
          <p:cNvPr id="280579" name="Rectangle 3"/>
          <p:cNvSpPr>
            <a:spLocks noGrp="1" noChangeArrowheads="1"/>
          </p:cNvSpPr>
          <p:nvPr>
            <p:ph type="body" idx="1"/>
          </p:nvPr>
        </p:nvSpPr>
        <p:spPr>
          <a:ln/>
        </p:spPr>
        <p:txBody>
          <a:bodyPr lIns="91432" tIns="45716" rIns="91432" bIns="45716">
            <a:normAutofit/>
          </a:bodyPr>
          <a:lstStyle/>
          <a:p>
            <a:r>
              <a:rPr lang="en-US" sz="1000" b="1" dirty="0">
                <a:latin typeface="Calibri" pitchFamily="34" charset="0"/>
                <a:cs typeface="Arial" pitchFamily="34" charset="0"/>
              </a:rPr>
              <a:t>EXAMPLES OF AN </a:t>
            </a:r>
            <a:r>
              <a:rPr lang="en-US" sz="1000" b="1" u="sng" dirty="0">
                <a:latin typeface="Calibri" pitchFamily="34" charset="0"/>
                <a:cs typeface="Arial" pitchFamily="34" charset="0"/>
              </a:rPr>
              <a:t>INDICATION</a:t>
            </a:r>
          </a:p>
          <a:p>
            <a:r>
              <a:rPr lang="en-US" sz="1000" b="1" u="sng" dirty="0">
                <a:latin typeface="Calibri" pitchFamily="34" charset="0"/>
                <a:cs typeface="Arial" pitchFamily="34" charset="0"/>
              </a:rPr>
              <a:t>ADACEL</a:t>
            </a:r>
            <a:r>
              <a:rPr lang="en-US" sz="1000" dirty="0">
                <a:latin typeface="Calibri" pitchFamily="34" charset="0"/>
                <a:cs typeface="Arial" pitchFamily="34" charset="0"/>
              </a:rPr>
              <a:t> vaccine is indicated for active booster immunization for the prevention of tetanus, diphtheria and </a:t>
            </a:r>
            <a:r>
              <a:rPr lang="en-US" sz="1000" dirty="0" err="1">
                <a:latin typeface="Calibri" pitchFamily="34" charset="0"/>
                <a:cs typeface="Arial" pitchFamily="34" charset="0"/>
              </a:rPr>
              <a:t>pertussis</a:t>
            </a:r>
            <a:r>
              <a:rPr lang="en-US" sz="1000" dirty="0">
                <a:latin typeface="Calibri" pitchFamily="34" charset="0"/>
                <a:cs typeface="Arial" pitchFamily="34" charset="0"/>
              </a:rPr>
              <a:t> as a single dose in persons 11 through 64 years of age.</a:t>
            </a:r>
          </a:p>
          <a:p>
            <a:endParaRPr lang="en-US" sz="1000" b="1" dirty="0">
              <a:latin typeface="Calibri" pitchFamily="34" charset="0"/>
              <a:cs typeface="Arial" pitchFamily="34" charset="0"/>
            </a:endParaRPr>
          </a:p>
          <a:p>
            <a:r>
              <a:rPr lang="en-US" sz="1000" b="1" dirty="0">
                <a:latin typeface="Calibri" pitchFamily="34" charset="0"/>
                <a:cs typeface="Arial" pitchFamily="34" charset="0"/>
              </a:rPr>
              <a:t>EXAMPLE OF A </a:t>
            </a:r>
            <a:r>
              <a:rPr lang="en-US" sz="1000" b="1" u="sng" dirty="0">
                <a:latin typeface="Calibri" pitchFamily="34" charset="0"/>
                <a:cs typeface="Arial" pitchFamily="34" charset="0"/>
              </a:rPr>
              <a:t>RECOMMENDATION</a:t>
            </a:r>
          </a:p>
          <a:p>
            <a:r>
              <a:rPr lang="en-US" sz="1000" dirty="0">
                <a:latin typeface="Calibri" pitchFamily="34" charset="0"/>
                <a:cs typeface="Arial" pitchFamily="34" charset="0"/>
              </a:rPr>
              <a:t>Recommendations by ACIP for the routine administration of vaccines. May include other information and guidance on epidemiology of the disease, appropriate timing, dosage,  contraindications to the vaccine and guidance for use in special populations. </a:t>
            </a:r>
          </a:p>
          <a:p>
            <a:endParaRPr lang="en-US" b="1" dirty="0">
              <a:latin typeface="Calibri" pitchFamily="34" charset="0"/>
              <a:cs typeface="Arial" pitchFamily="34" charset="0"/>
            </a:endParaRPr>
          </a:p>
          <a:p>
            <a:r>
              <a:rPr lang="en-US" sz="1000" b="1" dirty="0">
                <a:latin typeface="Calibri" pitchFamily="34" charset="0"/>
                <a:cs typeface="Arial" pitchFamily="34" charset="0"/>
              </a:rPr>
              <a:t>EXAMPLE OF VACCINE </a:t>
            </a:r>
            <a:r>
              <a:rPr lang="en-US" sz="1000" b="1" u="sng" dirty="0">
                <a:latin typeface="Calibri" pitchFamily="34" charset="0"/>
                <a:cs typeface="Arial" pitchFamily="34" charset="0"/>
              </a:rPr>
              <a:t>REQUIREMENTS</a:t>
            </a:r>
            <a:r>
              <a:rPr lang="en-US" sz="1000" b="1" dirty="0">
                <a:latin typeface="Calibri" pitchFamily="34" charset="0"/>
                <a:cs typeface="Arial" pitchFamily="34" charset="0"/>
              </a:rPr>
              <a:t> FOR ENTRY INTO CHILD CARE FACILITIES IN GEORGIA </a:t>
            </a:r>
          </a:p>
          <a:p>
            <a:pPr eaLnBrk="1" hangingPunct="1"/>
            <a:r>
              <a:rPr lang="en-US" sz="1000" dirty="0">
                <a:latin typeface="Calibri" pitchFamily="34" charset="0"/>
                <a:cs typeface="Arial" pitchFamily="34" charset="0"/>
              </a:rPr>
              <a:t>Consistent with the Recommended Childhood and Adolescent Immunization Schedule</a:t>
            </a:r>
          </a:p>
          <a:p>
            <a:pPr eaLnBrk="1" hangingPunct="1"/>
            <a:r>
              <a:rPr lang="en-US" sz="1000" dirty="0">
                <a:latin typeface="Calibri" pitchFamily="34" charset="0"/>
                <a:cs typeface="Arial" pitchFamily="34" charset="0"/>
              </a:rPr>
              <a:t>Children are required to be age appropriately immunized against each of these diseases: Hepatitis B, Diphtheria, Tetanus, </a:t>
            </a:r>
            <a:r>
              <a:rPr lang="en-US" sz="1000" dirty="0" err="1">
                <a:latin typeface="Calibri" pitchFamily="34" charset="0"/>
                <a:cs typeface="Arial" pitchFamily="34" charset="0"/>
              </a:rPr>
              <a:t>Pertussis</a:t>
            </a:r>
            <a:r>
              <a:rPr lang="en-US" sz="1000" dirty="0">
                <a:latin typeface="Calibri" pitchFamily="34" charset="0"/>
                <a:cs typeface="Arial" pitchFamily="34" charset="0"/>
              </a:rPr>
              <a:t>, Polio, </a:t>
            </a:r>
            <a:r>
              <a:rPr lang="en-US" sz="1000" dirty="0" err="1">
                <a:latin typeface="Calibri" pitchFamily="34" charset="0"/>
                <a:cs typeface="Arial" pitchFamily="34" charset="0"/>
              </a:rPr>
              <a:t>Hib</a:t>
            </a:r>
            <a:r>
              <a:rPr lang="en-US" sz="1000" dirty="0">
                <a:latin typeface="Calibri" pitchFamily="34" charset="0"/>
                <a:cs typeface="Arial" pitchFamily="34" charset="0"/>
              </a:rPr>
              <a:t>, </a:t>
            </a:r>
            <a:r>
              <a:rPr lang="en-US" sz="1000" dirty="0" err="1">
                <a:latin typeface="Calibri" pitchFamily="34" charset="0"/>
                <a:cs typeface="Arial" pitchFamily="34" charset="0"/>
              </a:rPr>
              <a:t>Pneumococcus</a:t>
            </a:r>
            <a:r>
              <a:rPr lang="en-US" sz="1000" dirty="0">
                <a:latin typeface="Calibri" pitchFamily="34" charset="0"/>
                <a:cs typeface="Arial" pitchFamily="34" charset="0"/>
              </a:rPr>
              <a:t>, Measles, Mumps, Rubella, </a:t>
            </a:r>
            <a:r>
              <a:rPr lang="en-US" sz="1000" dirty="0" err="1">
                <a:latin typeface="Calibri" pitchFamily="34" charset="0"/>
                <a:cs typeface="Arial" pitchFamily="34" charset="0"/>
              </a:rPr>
              <a:t>Varicella</a:t>
            </a:r>
            <a:r>
              <a:rPr lang="en-US" sz="1000" dirty="0">
                <a:latin typeface="Calibri" pitchFamily="34" charset="0"/>
                <a:cs typeface="Arial" pitchFamily="34" charset="0"/>
              </a:rPr>
              <a:t>, Hepatitis A, and meningococcal disease.		</a:t>
            </a:r>
          </a:p>
          <a:p>
            <a:pPr eaLnBrk="1" hangingPunct="1"/>
            <a:endParaRPr lang="en-US" sz="1000" b="1" dirty="0">
              <a:latin typeface="Calibri" pitchFamily="34" charset="0"/>
              <a:cs typeface="Arial" pitchFamily="34" charset="0"/>
            </a:endParaRPr>
          </a:p>
        </p:txBody>
      </p:sp>
      <p:sp>
        <p:nvSpPr>
          <p:cNvPr id="5" name="Footer Placeholder 4"/>
          <p:cNvSpPr>
            <a:spLocks noGrp="1"/>
          </p:cNvSpPr>
          <p:nvPr>
            <p:ph type="ftr" sz="quarter" idx="4"/>
          </p:nvPr>
        </p:nvSpPr>
        <p:spPr/>
        <p:txBody>
          <a:bodyPr/>
          <a:lstStyle/>
          <a:p>
            <a:pPr>
              <a:defRPr/>
            </a:pPr>
            <a:r>
              <a:rPr lang="en-US">
                <a:solidFill>
                  <a:srgbClr val="000000"/>
                </a:solidFill>
              </a:rPr>
              <a:t>EPIC ADULT 2017</a:t>
            </a:r>
            <a:endParaRPr lang="en-US" dirty="0">
              <a:solidFill>
                <a:srgbClr val="000000"/>
              </a:solidFill>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963781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8" tIns="45714" rIns="91428" bIns="45714" anchor="b"/>
          <a:lstStyle/>
          <a:p>
            <a:pPr fontAlgn="auto">
              <a:spcBef>
                <a:spcPts val="0"/>
              </a:spcBef>
              <a:spcAft>
                <a:spcPts val="0"/>
              </a:spcAft>
            </a:pPr>
            <a:endParaRPr lang="en-US" sz="1200">
              <a:solidFill>
                <a:srgbClr val="000000"/>
              </a:solidFill>
              <a:latin typeface="Calibri"/>
            </a:endParaRPr>
          </a:p>
        </p:txBody>
      </p:sp>
      <p:sp>
        <p:nvSpPr>
          <p:cNvPr id="27648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fontAlgn="auto">
              <a:spcBef>
                <a:spcPts val="0"/>
              </a:spcBef>
              <a:spcAft>
                <a:spcPts val="0"/>
              </a:spcAft>
            </a:pPr>
            <a:endParaRPr lang="en-US" sz="1200" dirty="0">
              <a:solidFill>
                <a:srgbClr val="000000"/>
              </a:solidFill>
              <a:latin typeface="Calibri"/>
            </a:endParaRPr>
          </a:p>
        </p:txBody>
      </p:sp>
      <p:sp>
        <p:nvSpPr>
          <p:cNvPr id="276483"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8" tIns="45714" rIns="91428" bIns="45714" anchor="b"/>
          <a:lstStyle/>
          <a:p>
            <a:pPr fontAlgn="auto">
              <a:spcBef>
                <a:spcPts val="0"/>
              </a:spcBef>
              <a:spcAft>
                <a:spcPts val="0"/>
              </a:spcAft>
            </a:pPr>
            <a:endParaRPr lang="en-US" sz="1200">
              <a:solidFill>
                <a:srgbClr val="000000"/>
              </a:solidFill>
              <a:latin typeface="Calibri"/>
            </a:endParaRPr>
          </a:p>
        </p:txBody>
      </p:sp>
      <p:sp>
        <p:nvSpPr>
          <p:cNvPr id="27648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8" tIns="45714" rIns="91428" bIns="45714" anchor="b"/>
          <a:lstStyle/>
          <a:p>
            <a:pPr algn="r" fontAlgn="auto">
              <a:spcBef>
                <a:spcPts val="0"/>
              </a:spcBef>
              <a:spcAft>
                <a:spcPts val="0"/>
              </a:spcAft>
            </a:pPr>
            <a:endParaRPr lang="en-US" sz="1200" dirty="0">
              <a:solidFill>
                <a:srgbClr val="000000"/>
              </a:solidFill>
              <a:latin typeface="Calibri"/>
            </a:endParaRPr>
          </a:p>
        </p:txBody>
      </p:sp>
      <p:sp>
        <p:nvSpPr>
          <p:cNvPr id="276485" name="Rectangle 2"/>
          <p:cNvSpPr>
            <a:spLocks noGrp="1" noRot="1" noChangeAspect="1" noChangeArrowheads="1" noTextEdit="1"/>
          </p:cNvSpPr>
          <p:nvPr>
            <p:ph type="sldImg"/>
          </p:nvPr>
        </p:nvSpPr>
        <p:spPr>
          <a:xfrm>
            <a:off x="1143000" y="685800"/>
            <a:ext cx="4645025" cy="3484563"/>
          </a:xfrm>
          <a:ln/>
        </p:spPr>
      </p:sp>
      <p:sp>
        <p:nvSpPr>
          <p:cNvPr id="276486" name="Rectangle 3"/>
          <p:cNvSpPr>
            <a:spLocks noGrp="1" noChangeArrowheads="1"/>
          </p:cNvSpPr>
          <p:nvPr>
            <p:ph type="body" idx="1"/>
          </p:nvPr>
        </p:nvSpPr>
        <p:spPr>
          <a:xfrm>
            <a:off x="381000" y="4416425"/>
            <a:ext cx="5943600" cy="4413250"/>
          </a:xfrm>
          <a:noFill/>
          <a:ln/>
        </p:spPr>
        <p:txBody>
          <a:bodyPr lIns="91428" tIns="45714" rIns="91428" bIns="45714"/>
          <a:lstStyle/>
          <a:p>
            <a:pPr eaLnBrk="1" hangingPunct="1">
              <a:lnSpc>
                <a:spcPct val="90000"/>
              </a:lnSpc>
            </a:pPr>
            <a:r>
              <a:rPr lang="en-US" sz="1000" b="1" dirty="0"/>
              <a:t>Remember: if you find temperatures out of range, TAKE ACTION, DO SOMETHING ABOUT IT! </a:t>
            </a:r>
          </a:p>
          <a:p>
            <a:pPr eaLnBrk="1" hangingPunct="1">
              <a:lnSpc>
                <a:spcPct val="90000"/>
              </a:lnSpc>
            </a:pPr>
            <a:endParaRPr lang="en-US" sz="1000" b="1" dirty="0"/>
          </a:p>
          <a:p>
            <a:pPr eaLnBrk="1" hangingPunct="1">
              <a:lnSpc>
                <a:spcPct val="90000"/>
              </a:lnSpc>
            </a:pPr>
            <a:r>
              <a:rPr lang="en-US" sz="1000" b="0" dirty="0"/>
              <a:t>The June</a:t>
            </a:r>
            <a:r>
              <a:rPr lang="en-US" sz="1000" b="0" baseline="0" dirty="0"/>
              <a:t> 2016 toolkit reflects an adjustment to the Fahrenheit temperature range for storing refrigerated vaccines.  The new recommended range is between 36 and 46 degrees F (previously between 35 and 46 degrees F).</a:t>
            </a:r>
            <a:endParaRPr lang="en-US" sz="1000" b="0" dirty="0"/>
          </a:p>
          <a:p>
            <a:pPr eaLnBrk="1" hangingPunct="1">
              <a:lnSpc>
                <a:spcPct val="90000"/>
              </a:lnSpc>
            </a:pPr>
            <a:endParaRPr lang="en-US" sz="1000" b="0" dirty="0"/>
          </a:p>
        </p:txBody>
      </p:sp>
      <p:sp>
        <p:nvSpPr>
          <p:cNvPr id="8" name="Footer Placeholder 7"/>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3525167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noTextEdit="1"/>
          </p:cNvSpPr>
          <p:nvPr>
            <p:ph type="sldImg"/>
          </p:nvPr>
        </p:nvSpPr>
        <p:spPr>
          <a:xfrm>
            <a:off x="1103313" y="696913"/>
            <a:ext cx="4724400" cy="3543300"/>
          </a:xfrm>
          <a:ln/>
        </p:spPr>
      </p:sp>
      <p:sp>
        <p:nvSpPr>
          <p:cNvPr id="278530" name="Notes Placeholder 2"/>
          <p:cNvSpPr>
            <a:spLocks noGrp="1"/>
          </p:cNvSpPr>
          <p:nvPr>
            <p:ph type="body" idx="1"/>
          </p:nvPr>
        </p:nvSpPr>
        <p:spPr>
          <a:noFill/>
          <a:ln/>
        </p:spPr>
        <p:txBody>
          <a:bodyPr lIns="91428" tIns="45714" rIns="91428" bIns="45714"/>
          <a:lstStyle/>
          <a:p>
            <a:r>
              <a:rPr lang="en-US" dirty="0"/>
              <a:t>Ref:  Vaccine Storage and Handling Toolkit</a:t>
            </a:r>
            <a:r>
              <a:rPr lang="en-US"/>
              <a:t>, June, 2016.</a:t>
            </a:r>
            <a:endParaRPr lang="en-US" dirty="0"/>
          </a:p>
        </p:txBody>
      </p:sp>
      <p:sp>
        <p:nvSpPr>
          <p:cNvPr id="278531" name="Slide Number Placeholder 3"/>
          <p:cNvSpPr txBox="1">
            <a:spLocks noGrp="1"/>
          </p:cNvSpPr>
          <p:nvPr/>
        </p:nvSpPr>
        <p:spPr bwMode="auto">
          <a:xfrm>
            <a:off x="3884613" y="8976836"/>
            <a:ext cx="2971800" cy="472890"/>
          </a:xfrm>
          <a:prstGeom prst="rect">
            <a:avLst/>
          </a:prstGeom>
          <a:noFill/>
          <a:ln w="9525">
            <a:noFill/>
            <a:miter lim="800000"/>
            <a:headEnd/>
            <a:tailEnd/>
          </a:ln>
        </p:spPr>
        <p:txBody>
          <a:bodyPr lIns="91428" tIns="45714" rIns="91428" bIns="45714"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027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a:solidFill>
                  <a:prstClr val="black"/>
                </a:solidFill>
                <a:latin typeface="Arial" charset="0"/>
              </a:rPr>
              <a:t>Specific administration guidelines have been established for each vaccine. Minimum age and intervals for vaccines are set by manufacturers during clinical trials; too young an age or too close together may alter effectiveness of a vaccine. </a:t>
            </a:r>
          </a:p>
          <a:p>
            <a:pPr lvl="0"/>
            <a:r>
              <a:rPr lang="en-US" sz="1000" dirty="0">
                <a:solidFill>
                  <a:prstClr val="black"/>
                </a:solidFill>
                <a:latin typeface="Arial" charset="0"/>
              </a:rPr>
              <a:t>There is a 4-day grace period – vaccines given during the 4-day window before the recommended age/interval may be counted as valid. It is suggested that MMR and Varicella, not be given before one year of age.  GRITS tables have been set up to calculate this correctly when a vaccine history is entered.</a:t>
            </a:r>
          </a:p>
          <a:p>
            <a:endParaRPr lang="en-US" dirty="0"/>
          </a:p>
          <a:p>
            <a:r>
              <a:rPr lang="en-US" dirty="0">
                <a:solidFill>
                  <a:srgbClr val="FF0000"/>
                </a:solidFill>
              </a:rPr>
              <a:t>The updated version is entitled General Best Practice Guidelines for Immunization.  It will not be available to order but can be accessed on the ACIP Recommendations pg. or downloaded.  The bullets list the chapters in the document.</a:t>
            </a:r>
          </a:p>
        </p:txBody>
      </p:sp>
      <p:sp>
        <p:nvSpPr>
          <p:cNvPr id="4" name="Slide Number Placeholder 3"/>
          <p:cNvSpPr>
            <a:spLocks noGrp="1"/>
          </p:cNvSpPr>
          <p:nvPr>
            <p:ph type="sldNum" sz="quarter" idx="10"/>
          </p:nvPr>
        </p:nvSpPr>
        <p:spPr/>
        <p:txBody>
          <a:bodyPr/>
          <a:lstStyle/>
          <a:p>
            <a:fld id="{53F3B727-D9A8-4745-A27D-83B9E9BCCD91}" type="slidenum">
              <a:rPr lang="en-US" smtClean="0"/>
              <a:t>43</a:t>
            </a:fld>
            <a:endParaRPr lang="en-US"/>
          </a:p>
        </p:txBody>
      </p:sp>
      <p:sp>
        <p:nvSpPr>
          <p:cNvPr id="5" name="TextBox 4"/>
          <p:cNvSpPr txBox="1"/>
          <p:nvPr/>
        </p:nvSpPr>
        <p:spPr>
          <a:xfrm>
            <a:off x="152400" y="8829675"/>
            <a:ext cx="1752600" cy="338554"/>
          </a:xfrm>
          <a:prstGeom prst="rect">
            <a:avLst/>
          </a:prstGeom>
          <a:noFill/>
        </p:spPr>
        <p:txBody>
          <a:bodyPr wrap="square" rtlCol="0">
            <a:spAutoFit/>
          </a:bodyPr>
          <a:lstStyle/>
          <a:p>
            <a:r>
              <a:rPr lang="en-US" sz="1600" dirty="0"/>
              <a:t>EPIC 2017</a:t>
            </a:r>
          </a:p>
        </p:txBody>
      </p:sp>
    </p:spTree>
    <p:extLst>
      <p:ext uri="{BB962C8B-B14F-4D97-AF65-F5344CB8AC3E}">
        <p14:creationId xmlns:p14="http://schemas.microsoft.com/office/powerpoint/2010/main" val="3373778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noFill/>
          <a:ln/>
        </p:spPr>
        <p:txBody>
          <a:bodyPr/>
          <a:lstStyle/>
          <a:p>
            <a:endParaRPr lang="en-US"/>
          </a:p>
        </p:txBody>
      </p:sp>
      <p:sp>
        <p:nvSpPr>
          <p:cNvPr id="4" name="Footer Placeholder 3"/>
          <p:cNvSpPr>
            <a:spLocks noGrp="1"/>
          </p:cNvSpPr>
          <p:nvPr>
            <p:ph type="ftr" sz="quarter" idx="10"/>
          </p:nvPr>
        </p:nvSpPr>
        <p:spPr/>
        <p:txBody>
          <a:bodyPr/>
          <a:lstStyle/>
          <a:p>
            <a:pPr>
              <a:defRPr/>
            </a:pPr>
            <a:r>
              <a:rPr lang="en-US"/>
              <a:t>EPIC ADULT 2017</a:t>
            </a:r>
            <a:endParaRPr lang="en-US" dirty="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pPr>
                <a:defRPr/>
              </a:pPr>
              <a:t>44</a:t>
            </a:fld>
            <a:endParaRPr lang="en-US"/>
          </a:p>
        </p:txBody>
      </p:sp>
    </p:spTree>
    <p:extLst>
      <p:ext uri="{BB962C8B-B14F-4D97-AF65-F5344CB8AC3E}">
        <p14:creationId xmlns:p14="http://schemas.microsoft.com/office/powerpoint/2010/main" val="12978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latin typeface="Calibri" pitchFamily="34" charset="0"/>
            </a:endParaRPr>
          </a:p>
        </p:txBody>
      </p:sp>
      <p:sp>
        <p:nvSpPr>
          <p:cNvPr id="292866" name="Rectangle 2"/>
          <p:cNvSpPr>
            <a:spLocks noGrp="1" noRot="1" noChangeAspect="1" noChangeArrowheads="1" noTextEdit="1"/>
          </p:cNvSpPr>
          <p:nvPr>
            <p:ph type="sldImg"/>
          </p:nvPr>
        </p:nvSpPr>
        <p:spPr>
          <a:xfrm>
            <a:off x="1106488" y="696913"/>
            <a:ext cx="4648200" cy="3486150"/>
          </a:xfrm>
          <a:ln/>
        </p:spPr>
      </p:sp>
      <p:sp>
        <p:nvSpPr>
          <p:cNvPr id="292867" name="Rectangle 3"/>
          <p:cNvSpPr>
            <a:spLocks noGrp="1" noChangeArrowheads="1"/>
          </p:cNvSpPr>
          <p:nvPr>
            <p:ph type="body" idx="1"/>
          </p:nvPr>
        </p:nvSpPr>
        <p:spPr>
          <a:xfrm>
            <a:off x="900113" y="4492625"/>
            <a:ext cx="5029200" cy="4184650"/>
          </a:xfrm>
          <a:noFill/>
          <a:ln/>
        </p:spPr>
        <p:txBody>
          <a:bodyPr lIns="91432" tIns="45716" rIns="91432" bIns="45716"/>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Be sure to check package insert for correct route, correct sites for the route and correct needle length.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Much of this information is available in the ACIP General Recommendations document.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mn-cs"/>
              </a:rPr>
              <a:t>*Make a chart of this information for use in your office*.  Or have a VACS FACS available in your office. </a:t>
            </a:r>
          </a:p>
          <a:p>
            <a:pPr>
              <a:spcBef>
                <a:spcPct val="0"/>
              </a:spcBef>
            </a:pPr>
            <a:r>
              <a:rPr lang="en-US" sz="1000" dirty="0">
                <a:solidFill>
                  <a:srgbClr val="000000"/>
                </a:solidFill>
                <a:latin typeface="Arial" charset="0"/>
              </a:rPr>
              <a:t>Ref: General Recommendations on Immunization MMWR 2011; 60 (No. RR-2) Jan 28, 2011</a:t>
            </a:r>
          </a:p>
          <a:p>
            <a:pPr>
              <a:spcBef>
                <a:spcPct val="0"/>
              </a:spcBef>
            </a:pPr>
            <a:r>
              <a:rPr lang="en-US" sz="1000" dirty="0">
                <a:latin typeface="Arial" charset="0"/>
              </a:rPr>
              <a:t> </a:t>
            </a:r>
          </a:p>
          <a:p>
            <a:pPr>
              <a:spcBef>
                <a:spcPct val="0"/>
              </a:spcBef>
            </a:pPr>
            <a:endParaRPr lang="en-US" sz="1000" dirty="0">
              <a:latin typeface="Arial" charset="0"/>
            </a:endParaRPr>
          </a:p>
          <a:p>
            <a:pPr>
              <a:spcBef>
                <a:spcPct val="0"/>
              </a:spcBef>
            </a:pPr>
            <a:endParaRPr lang="en-US" sz="1000" dirty="0">
              <a:solidFill>
                <a:srgbClr val="00B050"/>
              </a:solidFill>
              <a:latin typeface="Arial" charset="0"/>
            </a:endParaRPr>
          </a:p>
          <a:p>
            <a:pPr>
              <a:spcBef>
                <a:spcPct val="0"/>
              </a:spcBef>
            </a:pPr>
            <a:r>
              <a:rPr lang="en-US" sz="1000" dirty="0">
                <a:solidFill>
                  <a:srgbClr val="C00000"/>
                </a:solidFill>
                <a:latin typeface="Arial" charset="0"/>
              </a:rPr>
              <a:t>REMINDER:</a:t>
            </a:r>
          </a:p>
          <a:p>
            <a:pPr marL="171450" indent="-171450">
              <a:spcBef>
                <a:spcPct val="0"/>
              </a:spcBef>
              <a:buFont typeface="Arial" panose="020B0604020202020204" pitchFamily="34" charset="0"/>
              <a:buChar char="•"/>
            </a:pPr>
            <a:r>
              <a:rPr lang="en-US" sz="1000" dirty="0">
                <a:solidFill>
                  <a:srgbClr val="C00000"/>
                </a:solidFill>
                <a:latin typeface="Arial" charset="0"/>
              </a:rPr>
              <a:t>Vaccines should never be given in the gluteus muscle</a:t>
            </a:r>
          </a:p>
          <a:p>
            <a:pPr marL="171450" indent="-171450">
              <a:spcBef>
                <a:spcPct val="0"/>
              </a:spcBef>
              <a:buFont typeface="Arial" panose="020B0604020202020204" pitchFamily="34" charset="0"/>
              <a:buChar char="•"/>
            </a:pPr>
            <a:r>
              <a:rPr lang="en-US" sz="1000" dirty="0">
                <a:solidFill>
                  <a:srgbClr val="C00000"/>
                </a:solidFill>
                <a:latin typeface="Arial" charset="0"/>
              </a:rPr>
              <a:t>If it is discovered that Hepatitis B, rabies, or HPV vaccine has been given there, all such doses must be repeated at appropriate sites</a:t>
            </a:r>
            <a:r>
              <a:rPr lang="en-US" sz="1000" dirty="0">
                <a:solidFill>
                  <a:srgbClr val="00B050"/>
                </a:solidFill>
                <a:latin typeface="Arial" charset="0"/>
              </a:rPr>
              <a:t>.</a:t>
            </a:r>
          </a:p>
          <a:p>
            <a:pPr>
              <a:spcBef>
                <a:spcPct val="0"/>
              </a:spcBef>
            </a:pPr>
            <a:endParaRPr lang="en-US" sz="1000" dirty="0">
              <a:latin typeface="Arial" charset="0"/>
            </a:endParaRPr>
          </a:p>
        </p:txBody>
      </p:sp>
      <p:sp>
        <p:nvSpPr>
          <p:cNvPr id="6" name="Footer Placeholder 5"/>
          <p:cNvSpPr>
            <a:spLocks noGrp="1"/>
          </p:cNvSpPr>
          <p:nvPr>
            <p:ph type="ftr" sz="quarter" idx="4"/>
          </p:nvPr>
        </p:nvSpPr>
        <p:spPr/>
        <p:txBody>
          <a:bodyPr/>
          <a:lstStyle/>
          <a:p>
            <a:pPr>
              <a:defRPr/>
            </a:pPr>
            <a:r>
              <a:rPr lang="en-US">
                <a:solidFill>
                  <a:srgbClr val="000000"/>
                </a:solidFill>
              </a:rPr>
              <a:t>EPIC ADULT 2017</a:t>
            </a:r>
            <a:endParaRPr lang="en-US" dirty="0">
              <a:solidFill>
                <a:srgbClr val="000000"/>
              </a:solidFill>
            </a:endParaRP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2873970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algn="r"/>
            <a:endParaRPr lang="en-US" sz="1200" dirty="0">
              <a:solidFill>
                <a:srgbClr val="000000"/>
              </a:solidFill>
            </a:endParaRPr>
          </a:p>
        </p:txBody>
      </p:sp>
      <p:sp>
        <p:nvSpPr>
          <p:cNvPr id="29491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29491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algn="r"/>
            <a:endParaRPr lang="en-US" sz="1200" dirty="0">
              <a:solidFill>
                <a:srgbClr val="000000"/>
              </a:solidFill>
            </a:endParaRPr>
          </a:p>
        </p:txBody>
      </p:sp>
      <p:sp>
        <p:nvSpPr>
          <p:cNvPr id="294916" name="Rectangle 2"/>
          <p:cNvSpPr>
            <a:spLocks noGrp="1" noRot="1" noChangeAspect="1" noChangeArrowheads="1" noTextEdit="1"/>
          </p:cNvSpPr>
          <p:nvPr>
            <p:ph type="sldImg"/>
          </p:nvPr>
        </p:nvSpPr>
        <p:spPr>
          <a:xfrm>
            <a:off x="1106488" y="696913"/>
            <a:ext cx="4648200" cy="3486150"/>
          </a:xfrm>
          <a:ln/>
        </p:spPr>
      </p:sp>
      <p:sp>
        <p:nvSpPr>
          <p:cNvPr id="294917" name="Rectangle 3"/>
          <p:cNvSpPr>
            <a:spLocks noGrp="1" noChangeArrowheads="1"/>
          </p:cNvSpPr>
          <p:nvPr>
            <p:ph type="body" idx="1"/>
          </p:nvPr>
        </p:nvSpPr>
        <p:spPr>
          <a:xfrm>
            <a:off x="914400" y="4414838"/>
            <a:ext cx="5029200" cy="4184650"/>
          </a:xfrm>
          <a:noFill/>
          <a:ln/>
        </p:spPr>
        <p:txBody>
          <a:bodyPr lIns="89925" tIns="44962" rIns="89925" bIns="44962"/>
          <a:lstStyle/>
          <a:p>
            <a:pPr eaLnBrk="1" hangingPunct="1"/>
            <a:r>
              <a:rPr lang="en-US" sz="1000" dirty="0">
                <a:latin typeface="Arial" charset="0"/>
              </a:rPr>
              <a:t>Be sure to check package insert for correct route and then make a chart for use in your office. </a:t>
            </a:r>
          </a:p>
        </p:txBody>
      </p:sp>
      <p:sp>
        <p:nvSpPr>
          <p:cNvPr id="7" name="Footer Placeholder 6"/>
          <p:cNvSpPr>
            <a:spLocks noGrp="1"/>
          </p:cNvSpPr>
          <p:nvPr>
            <p:ph type="ftr" sz="quarter" idx="4"/>
          </p:nvPr>
        </p:nvSpPr>
        <p:spPr/>
        <p:txBody>
          <a:bodyPr/>
          <a:lstStyle/>
          <a:p>
            <a:pPr>
              <a:defRPr/>
            </a:pPr>
            <a:r>
              <a:rPr lang="en-US"/>
              <a:t>EPIC ADULT 2017</a:t>
            </a:r>
            <a:endParaRPr lang="en-US"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pPr>
                <a:defRPr/>
              </a:pPr>
              <a:t>46</a:t>
            </a:fld>
            <a:endParaRPr lang="en-US"/>
          </a:p>
        </p:txBody>
      </p:sp>
    </p:spTree>
    <p:extLst>
      <p:ext uri="{BB962C8B-B14F-4D97-AF65-F5344CB8AC3E}">
        <p14:creationId xmlns:p14="http://schemas.microsoft.com/office/powerpoint/2010/main" val="1718528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CDAA9-25F3-4740-8293-EBD7F7EF6091}" type="slidenum">
              <a:rPr lang="en-US" smtClean="0"/>
              <a:t>47</a:t>
            </a:fld>
            <a:endParaRPr lang="en-US"/>
          </a:p>
        </p:txBody>
      </p:sp>
      <p:sp>
        <p:nvSpPr>
          <p:cNvPr id="5" name="TextBox 4"/>
          <p:cNvSpPr txBox="1"/>
          <p:nvPr/>
        </p:nvSpPr>
        <p:spPr>
          <a:xfrm>
            <a:off x="454722" y="8927068"/>
            <a:ext cx="1300356" cy="369332"/>
          </a:xfrm>
          <a:prstGeom prst="rect">
            <a:avLst/>
          </a:prstGeom>
          <a:noFill/>
        </p:spPr>
        <p:txBody>
          <a:bodyPr wrap="none" rtlCol="0">
            <a:spAutoFit/>
          </a:bodyPr>
          <a:lstStyle/>
          <a:p>
            <a:r>
              <a:rPr lang="en-US" dirty="0"/>
              <a:t>EPIC 2017</a:t>
            </a:r>
          </a:p>
        </p:txBody>
      </p:sp>
    </p:spTree>
    <p:extLst>
      <p:ext uri="{BB962C8B-B14F-4D97-AF65-F5344CB8AC3E}">
        <p14:creationId xmlns:p14="http://schemas.microsoft.com/office/powerpoint/2010/main" val="31620997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latin typeface="Calibri" pitchFamily="34" charset="0"/>
            </a:endParaRPr>
          </a:p>
        </p:txBody>
      </p:sp>
      <p:sp>
        <p:nvSpPr>
          <p:cNvPr id="296962"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296963" name="Rectangle 2"/>
          <p:cNvSpPr>
            <a:spLocks noGrp="1" noRot="1" noChangeAspect="1" noChangeArrowheads="1" noTextEdit="1"/>
          </p:cNvSpPr>
          <p:nvPr>
            <p:ph type="sldImg"/>
          </p:nvPr>
        </p:nvSpPr>
        <p:spPr>
          <a:xfrm>
            <a:off x="1143000" y="685800"/>
            <a:ext cx="4648200" cy="3486150"/>
          </a:xfrm>
          <a:ln/>
        </p:spPr>
      </p:sp>
      <p:sp>
        <p:nvSpPr>
          <p:cNvPr id="296964" name="Rectangle 3"/>
          <p:cNvSpPr>
            <a:spLocks noGrp="1" noChangeArrowheads="1"/>
          </p:cNvSpPr>
          <p:nvPr>
            <p:ph type="body" idx="1"/>
          </p:nvPr>
        </p:nvSpPr>
        <p:spPr>
          <a:xfrm>
            <a:off x="457200" y="4416425"/>
            <a:ext cx="5867400" cy="4183063"/>
          </a:xfrm>
          <a:noFill/>
          <a:ln/>
        </p:spPr>
        <p:txBody>
          <a:bodyPr lIns="91432" tIns="45716" rIns="91432" bIns="45716"/>
          <a:lstStyle/>
          <a:p>
            <a:pPr>
              <a:spcBef>
                <a:spcPct val="0"/>
              </a:spcBef>
            </a:pPr>
            <a:r>
              <a:rPr lang="en-US" sz="1000" b="1" dirty="0">
                <a:latin typeface="Arial" charset="0"/>
              </a:rPr>
              <a:t>Vaccine Information Sheets</a:t>
            </a:r>
          </a:p>
          <a:p>
            <a:pPr>
              <a:spcBef>
                <a:spcPct val="0"/>
              </a:spcBef>
              <a:buFontTx/>
              <a:buChar char="•"/>
            </a:pPr>
            <a:r>
              <a:rPr lang="en-US" sz="1000" dirty="0">
                <a:latin typeface="Arial" charset="0"/>
              </a:rPr>
              <a:t>VIS required by law for each vaccine given and each time that vaccine is given. The most current VIS must be used.  For VIS statements in English and many other languages: </a:t>
            </a:r>
            <a:r>
              <a:rPr lang="en-US" sz="1000" dirty="0" err="1">
                <a:latin typeface="Arial" charset="0"/>
              </a:rPr>
              <a:t>www.immunize.org</a:t>
            </a:r>
            <a:r>
              <a:rPr lang="en-US" sz="1000" dirty="0">
                <a:latin typeface="Arial" charset="0"/>
              </a:rPr>
              <a:t>; </a:t>
            </a:r>
            <a:r>
              <a:rPr lang="en-US" sz="1000" dirty="0" err="1">
                <a:latin typeface="Arial" charset="0"/>
              </a:rPr>
              <a:t>www.cdc.gov</a:t>
            </a:r>
            <a:r>
              <a:rPr lang="en-US" sz="1000" dirty="0">
                <a:latin typeface="Arial" charset="0"/>
              </a:rPr>
              <a:t>/vaccines/ or call the National Immunization Program Information Hotline at </a:t>
            </a:r>
          </a:p>
          <a:p>
            <a:pPr>
              <a:spcBef>
                <a:spcPct val="0"/>
              </a:spcBef>
              <a:buFontTx/>
              <a:buChar char="•"/>
            </a:pPr>
            <a:r>
              <a:rPr lang="en-US" sz="1000" dirty="0">
                <a:latin typeface="Arial" charset="0"/>
              </a:rPr>
              <a:t>800-CDC-INFO (800-232-2522).</a:t>
            </a:r>
          </a:p>
          <a:p>
            <a:pPr>
              <a:spcBef>
                <a:spcPct val="0"/>
              </a:spcBef>
              <a:buFontTx/>
              <a:buChar char="•"/>
            </a:pPr>
            <a:r>
              <a:rPr lang="en-US" sz="1000" dirty="0">
                <a:latin typeface="Arial" charset="0"/>
              </a:rPr>
              <a:t>Document all information listed on slide. Information will also be helpful if a specific lot of vaccine is recalled in the future.  </a:t>
            </a:r>
          </a:p>
          <a:p>
            <a:pPr>
              <a:spcBef>
                <a:spcPct val="0"/>
              </a:spcBef>
              <a:buFontTx/>
              <a:buChar char="•"/>
            </a:pPr>
            <a:r>
              <a:rPr lang="en-US" sz="1000" dirty="0">
                <a:latin typeface="Arial" charset="0"/>
              </a:rPr>
              <a:t>Refusal to consent for an immunization should be documented for liability purposes and chart completeness. There is no way to document this in GRITS.</a:t>
            </a:r>
          </a:p>
          <a:p>
            <a:pPr>
              <a:spcBef>
                <a:spcPct val="0"/>
              </a:spcBef>
              <a:buFontTx/>
              <a:buChar char="•"/>
            </a:pPr>
            <a:r>
              <a:rPr lang="en-US" sz="1000" dirty="0">
                <a:latin typeface="Arial" charset="0"/>
              </a:rPr>
              <a:t>Georgia recognizes only medical and religious exemptions. Medical exemptions must be re-evaluated every year.</a:t>
            </a:r>
          </a:p>
          <a:p>
            <a:pPr>
              <a:spcBef>
                <a:spcPct val="0"/>
              </a:spcBef>
            </a:pPr>
            <a:r>
              <a:rPr lang="en-US" sz="1000" dirty="0">
                <a:latin typeface="Arial" charset="0"/>
              </a:rPr>
              <a:t> </a:t>
            </a:r>
          </a:p>
          <a:p>
            <a:pPr>
              <a:spcBef>
                <a:spcPct val="0"/>
              </a:spcBef>
            </a:pPr>
            <a:r>
              <a:rPr lang="en-US" sz="1000" dirty="0">
                <a:latin typeface="Arial" charset="0"/>
              </a:rPr>
              <a:t>Georgia law does not require signed consent for immunization.  Patients, parents or legal guardians may verbally consent to immunization. However, some practices may require written consent for all medical care. </a:t>
            </a:r>
          </a:p>
          <a:p>
            <a:pPr>
              <a:spcBef>
                <a:spcPct val="0"/>
              </a:spcBef>
            </a:pPr>
            <a:endParaRPr lang="en-US" sz="1000" dirty="0">
              <a:latin typeface="Arial" charset="0"/>
            </a:endParaRPr>
          </a:p>
          <a:p>
            <a:pPr>
              <a:spcBef>
                <a:spcPct val="0"/>
              </a:spcBef>
            </a:pPr>
            <a:endParaRPr lang="en-US" sz="900" dirty="0">
              <a:latin typeface="Arial" charset="0"/>
            </a:endParaRPr>
          </a:p>
        </p:txBody>
      </p:sp>
      <p:sp>
        <p:nvSpPr>
          <p:cNvPr id="7" name="Footer Placeholder 6"/>
          <p:cNvSpPr>
            <a:spLocks noGrp="1"/>
          </p:cNvSpPr>
          <p:nvPr>
            <p:ph type="ftr" sz="quarter" idx="4"/>
          </p:nvPr>
        </p:nvSpPr>
        <p:spPr/>
        <p:txBody>
          <a:bodyPr/>
          <a:lstStyle/>
          <a:p>
            <a:pPr>
              <a:defRPr/>
            </a:pPr>
            <a:r>
              <a:rPr lang="en-US"/>
              <a:t>EPIC ADULT 2017</a:t>
            </a:r>
            <a:endParaRPr lang="en-US"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pPr>
                <a:defRPr/>
              </a:pPr>
              <a:t>48</a:t>
            </a:fld>
            <a:endParaRPr lang="en-US"/>
          </a:p>
        </p:txBody>
      </p:sp>
    </p:spTree>
    <p:extLst>
      <p:ext uri="{BB962C8B-B14F-4D97-AF65-F5344CB8AC3E}">
        <p14:creationId xmlns:p14="http://schemas.microsoft.com/office/powerpoint/2010/main" val="3605703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29901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algn="r"/>
            <a:endParaRPr lang="en-US" sz="1200" dirty="0">
              <a:solidFill>
                <a:srgbClr val="000000"/>
              </a:solidFill>
            </a:endParaRPr>
          </a:p>
        </p:txBody>
      </p:sp>
      <p:sp>
        <p:nvSpPr>
          <p:cNvPr id="299011" name="Rectangle 2"/>
          <p:cNvSpPr>
            <a:spLocks noGrp="1" noRot="1" noChangeAspect="1" noChangeArrowheads="1" noTextEdit="1"/>
          </p:cNvSpPr>
          <p:nvPr>
            <p:ph type="sldImg"/>
          </p:nvPr>
        </p:nvSpPr>
        <p:spPr>
          <a:xfrm>
            <a:off x="1339850" y="387350"/>
            <a:ext cx="3819525" cy="2865438"/>
          </a:xfrm>
          <a:ln/>
        </p:spPr>
      </p:sp>
      <p:sp>
        <p:nvSpPr>
          <p:cNvPr id="299012" name="Rectangle 3"/>
          <p:cNvSpPr>
            <a:spLocks noGrp="1" noChangeArrowheads="1"/>
          </p:cNvSpPr>
          <p:nvPr>
            <p:ph type="body" idx="1"/>
          </p:nvPr>
        </p:nvSpPr>
        <p:spPr>
          <a:xfrm>
            <a:off x="152400" y="3460750"/>
            <a:ext cx="6391275" cy="5835650"/>
          </a:xfrm>
          <a:noFill/>
          <a:ln/>
        </p:spPr>
        <p:txBody>
          <a:bodyPr lIns="89924" tIns="44962" rIns="89924" bIns="44962"/>
          <a:lstStyle/>
          <a:p>
            <a:pPr>
              <a:spcBef>
                <a:spcPct val="0"/>
              </a:spcBef>
            </a:pPr>
            <a:r>
              <a:rPr lang="en-US" sz="900" dirty="0">
                <a:latin typeface="Arial" charset="0"/>
              </a:rPr>
              <a:t>In 2004, House Bill 1526 was passed making the Georgia Immunization Registry a birth to death registry mandating that providers of immunizations in Georgia report those immunizations into the registry database.  Immunization data may now be shared by all providers of immunizations to Georgians of any age, and to schools, daycares, colleges and universities, and long term care facilities. The patient (age 18 or older) or parent or legal guardian may OPT-OUT of the registry.</a:t>
            </a:r>
            <a:endParaRPr lang="en-US" sz="900" dirty="0">
              <a:latin typeface="Arial" charset="0"/>
              <a:cs typeface="Times New Roman" pitchFamily="18" charset="0"/>
            </a:endParaRPr>
          </a:p>
          <a:p>
            <a:pPr>
              <a:spcBef>
                <a:spcPct val="0"/>
              </a:spcBef>
            </a:pPr>
            <a:r>
              <a:rPr lang="en-US" sz="900" dirty="0">
                <a:latin typeface="Arial" charset="0"/>
                <a:cs typeface="Times New Roman" pitchFamily="18" charset="0"/>
              </a:rPr>
              <a:t>Contact GRITS to enroll: 1-888-223-8644</a:t>
            </a:r>
            <a:r>
              <a:rPr lang="en-US" sz="900" dirty="0">
                <a:latin typeface="Arial" charset="0"/>
              </a:rPr>
              <a:t> </a:t>
            </a:r>
            <a:r>
              <a:rPr lang="en-US" sz="900" dirty="0">
                <a:solidFill>
                  <a:srgbClr val="FFFFFF"/>
                </a:solidFill>
                <a:latin typeface="Arial" charset="0"/>
              </a:rPr>
              <a:t> </a:t>
            </a:r>
            <a:endParaRPr lang="en-US" sz="900" dirty="0">
              <a:latin typeface="Arial" charset="0"/>
            </a:endParaRPr>
          </a:p>
          <a:p>
            <a:pPr>
              <a:spcBef>
                <a:spcPct val="0"/>
              </a:spcBef>
            </a:pPr>
            <a:endParaRPr lang="en-US" sz="900" dirty="0">
              <a:latin typeface="Arial" charset="0"/>
            </a:endParaRPr>
          </a:p>
          <a:p>
            <a:pPr>
              <a:spcBef>
                <a:spcPct val="0"/>
              </a:spcBef>
            </a:pPr>
            <a:r>
              <a:rPr lang="en-US" sz="900" b="1" dirty="0">
                <a:latin typeface="Arial" charset="0"/>
              </a:rPr>
              <a:t>Benefits of GRITS include:</a:t>
            </a:r>
            <a:r>
              <a:rPr lang="en-US" sz="900" dirty="0">
                <a:latin typeface="Arial" charset="0"/>
              </a:rPr>
              <a:t> accurate immunization records, inventory tracking, reduction in missed opportunities or over-immunization, generation of school entrance forms/college immunization forms, reminder/recall notices for parents, assistance in generating reporting of immunizations to HEDIS/COCASA, and elimination of phone calls to providers for immunization records. The GRITS program is web-based.  New users to the system will have to attend a training session and receive a password.  UNIFIED FONT SIZES OF WHOLE PAGE</a:t>
            </a:r>
          </a:p>
          <a:p>
            <a:pPr>
              <a:lnSpc>
                <a:spcPct val="80000"/>
              </a:lnSpc>
              <a:spcBef>
                <a:spcPct val="0"/>
              </a:spcBef>
            </a:pPr>
            <a:endParaRPr lang="en-US" sz="900" b="1" dirty="0">
              <a:latin typeface="Arial" charset="0"/>
            </a:endParaRPr>
          </a:p>
          <a:p>
            <a:pPr>
              <a:lnSpc>
                <a:spcPct val="80000"/>
              </a:lnSpc>
              <a:spcBef>
                <a:spcPct val="0"/>
              </a:spcBef>
            </a:pPr>
            <a:r>
              <a:rPr lang="en-US" sz="900" b="1" dirty="0">
                <a:latin typeface="Arial" charset="0"/>
              </a:rPr>
              <a:t>Advantages of a statewide registry are as follows:</a:t>
            </a:r>
          </a:p>
          <a:p>
            <a:pPr>
              <a:spcBef>
                <a:spcPct val="0"/>
              </a:spcBef>
            </a:pPr>
            <a:r>
              <a:rPr lang="en-US" sz="900" b="1" u="sng" dirty="0">
                <a:latin typeface="Arial" charset="0"/>
              </a:rPr>
              <a:t>Benefits to the Community</a:t>
            </a:r>
          </a:p>
          <a:p>
            <a:pPr>
              <a:spcBef>
                <a:spcPct val="0"/>
              </a:spcBef>
              <a:buFontTx/>
              <a:buChar char="•"/>
            </a:pPr>
            <a:r>
              <a:rPr lang="en-US" sz="900" dirty="0">
                <a:latin typeface="Arial" charset="0"/>
              </a:rPr>
              <a:t>Enhance the overall health status by facilitating identification of inadequately immunized segments of the population </a:t>
            </a:r>
          </a:p>
          <a:p>
            <a:pPr>
              <a:spcBef>
                <a:spcPct val="0"/>
              </a:spcBef>
              <a:buFontTx/>
              <a:buChar char="•"/>
            </a:pPr>
            <a:r>
              <a:rPr lang="en-US" sz="900" dirty="0">
                <a:latin typeface="Arial" charset="0"/>
              </a:rPr>
              <a:t>Decrease occurrence of over-immunization due to inability to locate past records</a:t>
            </a:r>
          </a:p>
          <a:p>
            <a:pPr>
              <a:spcBef>
                <a:spcPct val="0"/>
              </a:spcBef>
              <a:buFontTx/>
              <a:buChar char="•"/>
            </a:pPr>
            <a:r>
              <a:rPr lang="en-US" sz="900" dirty="0">
                <a:latin typeface="Arial" charset="0"/>
              </a:rPr>
              <a:t>Assist in issuing reminders to patients for pending and overdue immunizations</a:t>
            </a:r>
          </a:p>
          <a:p>
            <a:pPr>
              <a:spcBef>
                <a:spcPct val="0"/>
              </a:spcBef>
            </a:pPr>
            <a:r>
              <a:rPr lang="en-US" sz="900" b="1" u="sng" dirty="0">
                <a:latin typeface="Arial" charset="0"/>
              </a:rPr>
              <a:t>Benefits to Healthcare Providers</a:t>
            </a:r>
          </a:p>
          <a:p>
            <a:pPr>
              <a:spcBef>
                <a:spcPct val="0"/>
              </a:spcBef>
              <a:buFontTx/>
              <a:buChar char="•"/>
            </a:pPr>
            <a:r>
              <a:rPr lang="en-US" sz="900" dirty="0">
                <a:latin typeface="Arial" charset="0"/>
              </a:rPr>
              <a:t>Reduce staff time needed to obtain complete immunization history of patients</a:t>
            </a:r>
          </a:p>
          <a:p>
            <a:pPr>
              <a:spcBef>
                <a:spcPct val="0"/>
              </a:spcBef>
              <a:buFontTx/>
              <a:buChar char="•"/>
            </a:pPr>
            <a:r>
              <a:rPr lang="en-US" sz="900" dirty="0">
                <a:latin typeface="Arial" charset="0"/>
              </a:rPr>
              <a:t>Provide printouts of school certificates</a:t>
            </a:r>
          </a:p>
          <a:p>
            <a:pPr>
              <a:spcBef>
                <a:spcPct val="0"/>
              </a:spcBef>
              <a:buFontTx/>
              <a:buChar char="•"/>
            </a:pPr>
            <a:r>
              <a:rPr lang="en-US" sz="900" dirty="0">
                <a:latin typeface="Arial" charset="0"/>
              </a:rPr>
              <a:t>Provide vaccine information and simplify complex and dynamic immunization schedules</a:t>
            </a:r>
          </a:p>
          <a:p>
            <a:pPr>
              <a:spcBef>
                <a:spcPct val="0"/>
              </a:spcBef>
              <a:buFontTx/>
              <a:buChar char="•"/>
            </a:pPr>
            <a:r>
              <a:rPr lang="en-US" sz="900" dirty="0">
                <a:latin typeface="Arial" charset="0"/>
              </a:rPr>
              <a:t>Streamline vaccine inventory process</a:t>
            </a:r>
          </a:p>
          <a:p>
            <a:pPr>
              <a:spcBef>
                <a:spcPct val="0"/>
              </a:spcBef>
              <a:buFontTx/>
              <a:buChar char="•"/>
            </a:pPr>
            <a:r>
              <a:rPr lang="en-US" sz="900" dirty="0">
                <a:latin typeface="Arial" charset="0"/>
              </a:rPr>
              <a:t>Generate HEDIS and other reports</a:t>
            </a:r>
          </a:p>
          <a:p>
            <a:pPr>
              <a:spcBef>
                <a:spcPct val="0"/>
              </a:spcBef>
              <a:buFontTx/>
              <a:buChar char="•"/>
            </a:pPr>
            <a:r>
              <a:rPr lang="en-US" sz="900" dirty="0">
                <a:latin typeface="Arial" charset="0"/>
              </a:rPr>
              <a:t>Reinforce the concept of a medical home</a:t>
            </a:r>
          </a:p>
          <a:p>
            <a:pPr>
              <a:spcBef>
                <a:spcPct val="0"/>
              </a:spcBef>
            </a:pPr>
            <a:r>
              <a:rPr lang="en-US" sz="900" b="1" u="sng" dirty="0">
                <a:latin typeface="Arial" charset="0"/>
              </a:rPr>
              <a:t>Benefits to Public Health Officials</a:t>
            </a:r>
          </a:p>
          <a:p>
            <a:pPr>
              <a:spcBef>
                <a:spcPct val="0"/>
              </a:spcBef>
              <a:buFontTx/>
              <a:buChar char="•"/>
            </a:pPr>
            <a:r>
              <a:rPr lang="en-US" sz="900" dirty="0">
                <a:latin typeface="Arial" charset="0"/>
              </a:rPr>
              <a:t>Provide an accurate measure of immunization rates for districts, counties, and the state</a:t>
            </a:r>
          </a:p>
          <a:p>
            <a:pPr>
              <a:spcBef>
                <a:spcPct val="0"/>
              </a:spcBef>
              <a:buFontTx/>
              <a:buChar char="•"/>
            </a:pPr>
            <a:r>
              <a:rPr lang="en-US" sz="900" dirty="0">
                <a:latin typeface="Arial" charset="0"/>
              </a:rPr>
              <a:t>Allow Georgia healthcare providers to update and exchange immunization information about their patients in a confidential manner</a:t>
            </a:r>
          </a:p>
          <a:p>
            <a:pPr>
              <a:spcBef>
                <a:spcPct val="0"/>
              </a:spcBef>
              <a:buFontTx/>
              <a:buChar char="•"/>
            </a:pPr>
            <a:r>
              <a:rPr lang="en-US" sz="900" dirty="0">
                <a:latin typeface="Arial" charset="0"/>
              </a:rPr>
              <a:t>Facilitate community outreach programs</a:t>
            </a:r>
          </a:p>
          <a:p>
            <a:pPr>
              <a:spcBef>
                <a:spcPct val="0"/>
              </a:spcBef>
            </a:pPr>
            <a:r>
              <a:rPr lang="en-US" sz="900" dirty="0">
                <a:latin typeface="Arial" charset="0"/>
              </a:rPr>
              <a:t>The Georgia Code 31-12-3.1, which took affect July 1, 1996 and House Bill 1526, which took affect July 1, 2004 states: </a:t>
            </a:r>
          </a:p>
          <a:p>
            <a:pPr>
              <a:spcBef>
                <a:spcPct val="0"/>
              </a:spcBef>
            </a:pPr>
            <a:r>
              <a:rPr lang="en-US" sz="900" dirty="0">
                <a:latin typeface="Arial" charset="0"/>
              </a:rPr>
              <a:t>Any person who administers a vaccine or vaccines licensed for use by the United States Food and Drug Administration to a person shall, for each such vaccination, provide to the department such data as are deemed by the department to be necessary and appropriate for purposes of the vaccination registry established pursuant to subsection (a) of this Code section… </a:t>
            </a:r>
          </a:p>
          <a:p>
            <a:pPr>
              <a:spcBef>
                <a:spcPct val="0"/>
              </a:spcBef>
            </a:pPr>
            <a:r>
              <a:rPr lang="en-US" sz="900" dirty="0">
                <a:latin typeface="Arial" charset="0"/>
              </a:rPr>
              <a:t>At the present time the mandatory use of GRITS is not being strictly enforced but will be sometime in the future. </a:t>
            </a:r>
          </a:p>
          <a:p>
            <a:pPr>
              <a:lnSpc>
                <a:spcPct val="80000"/>
              </a:lnSpc>
              <a:spcBef>
                <a:spcPct val="0"/>
              </a:spcBef>
            </a:pPr>
            <a:endParaRPr lang="en-US" sz="900" dirty="0">
              <a:latin typeface="Arial" charset="0"/>
            </a:endParaRPr>
          </a:p>
        </p:txBody>
      </p:sp>
      <p:sp>
        <p:nvSpPr>
          <p:cNvPr id="6" name="Footer Placeholder 5"/>
          <p:cNvSpPr>
            <a:spLocks noGrp="1"/>
          </p:cNvSpPr>
          <p:nvPr>
            <p:ph type="ftr" sz="quarter" idx="4"/>
          </p:nvPr>
        </p:nvSpPr>
        <p:spPr/>
        <p:txBody>
          <a:bodyPr/>
          <a:lstStyle/>
          <a:p>
            <a:pPr>
              <a:defRPr/>
            </a:pPr>
            <a:r>
              <a:rPr lang="en-US"/>
              <a:t>EPIC ADULT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49</a:t>
            </a:fld>
            <a:endParaRPr lang="en-US"/>
          </a:p>
        </p:txBody>
      </p:sp>
    </p:spTree>
    <p:extLst>
      <p:ext uri="{BB962C8B-B14F-4D97-AF65-F5344CB8AC3E}">
        <p14:creationId xmlns:p14="http://schemas.microsoft.com/office/powerpoint/2010/main" val="284695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0" y="8829967"/>
            <a:ext cx="2971800" cy="464820"/>
          </a:xfrm>
          <a:prstGeom prst="rect">
            <a:avLst/>
          </a:prstGeom>
          <a:noFill/>
          <a:ln w="9525">
            <a:noFill/>
            <a:miter lim="800000"/>
            <a:headEnd/>
            <a:tailEnd/>
          </a:ln>
        </p:spPr>
        <p:txBody>
          <a:bodyPr lIns="91401" tIns="45701" rIns="91401" bIns="45701"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lIns="91401" tIns="45701" rIns="91401" bIns="45701"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9" name="Rectangle 2"/>
          <p:cNvSpPr>
            <a:spLocks noGrp="1" noRot="1" noChangeAspect="1" noChangeArrowheads="1" noTextEdit="1"/>
          </p:cNvSpPr>
          <p:nvPr>
            <p:ph type="sldImg"/>
          </p:nvPr>
        </p:nvSpPr>
        <p:spPr>
          <a:xfrm>
            <a:off x="1104900" y="698500"/>
            <a:ext cx="4649788" cy="3486150"/>
          </a:xfrm>
          <a:ln/>
        </p:spPr>
      </p:sp>
      <p:sp>
        <p:nvSpPr>
          <p:cNvPr id="113670" name="Rectangle 3"/>
          <p:cNvSpPr>
            <a:spLocks noGrp="1" noChangeArrowheads="1"/>
          </p:cNvSpPr>
          <p:nvPr>
            <p:ph type="body" idx="1"/>
          </p:nvPr>
        </p:nvSpPr>
        <p:spPr>
          <a:xfrm>
            <a:off x="914403" y="4415790"/>
            <a:ext cx="5029201" cy="4183380"/>
          </a:xfrm>
          <a:noFill/>
          <a:ln/>
        </p:spPr>
        <p:txBody>
          <a:bodyPr lIns="91409" tIns="45704" rIns="91409" bIns="45704"/>
          <a:lstStyle/>
          <a:p>
            <a:pPr>
              <a:spcBef>
                <a:spcPct val="0"/>
              </a:spcBef>
            </a:pPr>
            <a:r>
              <a:rPr lang="en-US" sz="1000" dirty="0">
                <a:latin typeface="Arial" charset="0"/>
              </a:rPr>
              <a:t>This 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p>
          <a:p>
            <a:pPr>
              <a:spcBef>
                <a:spcPct val="0"/>
              </a:spcBef>
            </a:pPr>
            <a:r>
              <a:rPr lang="en-US" sz="1000" dirty="0">
                <a:latin typeface="Arial" charset="0"/>
              </a:rPr>
              <a:t>Column 2 shows the average number of reported cases of a specific disease prior to the licensure of the vaccine. </a:t>
            </a:r>
          </a:p>
          <a:p>
            <a:pPr>
              <a:spcBef>
                <a:spcPct val="0"/>
              </a:spcBef>
            </a:pPr>
            <a:r>
              <a:rPr lang="en-US" sz="1000" dirty="0">
                <a:latin typeface="Arial" charset="0"/>
              </a:rPr>
              <a:t>Column 3 shows the number of reported cases in the United States in 2015. </a:t>
            </a:r>
          </a:p>
          <a:p>
            <a:pPr>
              <a:spcBef>
                <a:spcPct val="0"/>
              </a:spcBef>
            </a:pPr>
            <a:r>
              <a:rPr lang="en-US" sz="1000" dirty="0">
                <a:latin typeface="Arial" charset="0"/>
              </a:rPr>
              <a:t>Column 4 shows the provisional number of reported cases in the U.S in 2016.</a:t>
            </a:r>
          </a:p>
          <a:p>
            <a:pPr>
              <a:spcBef>
                <a:spcPct val="0"/>
              </a:spcBef>
            </a:pPr>
            <a:r>
              <a:rPr lang="en-US" sz="1000" dirty="0">
                <a:latin typeface="Arial" charset="0"/>
              </a:rPr>
              <a:t>Column 5 shows the percentage decrease in reported cases in the United States based on the provisional number of  reported cases in 2016 compared with the pre-vaccine years.   </a:t>
            </a:r>
          </a:p>
          <a:p>
            <a:pPr>
              <a:spcBef>
                <a:spcPct val="0"/>
              </a:spcBef>
            </a:pPr>
            <a:endParaRPr lang="en-US" sz="1000" dirty="0">
              <a:latin typeface="Arial" charset="0"/>
            </a:endParaRPr>
          </a:p>
          <a:p>
            <a:pPr>
              <a:spcBef>
                <a:spcPct val="0"/>
              </a:spcBef>
            </a:pPr>
            <a:r>
              <a:rPr lang="en-US" sz="1000" b="1" dirty="0">
                <a:latin typeface="Arial" charset="0"/>
              </a:rPr>
              <a:t>Reference:</a:t>
            </a:r>
          </a:p>
          <a:p>
            <a:pPr marL="228600" indent="-228600">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b="0" kern="1200" dirty="0">
              <a:solidFill>
                <a:schemeClr val="tx1"/>
              </a:solidFill>
              <a:latin typeface="Arial" pitchFamily="34" charset="0"/>
              <a:ea typeface="+mn-ea"/>
              <a:cs typeface="+mn-cs"/>
            </a:endParaRP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000" b="0" kern="1200" dirty="0">
                <a:solidFill>
                  <a:schemeClr val="tx1"/>
                </a:solidFill>
                <a:latin typeface="Arial" pitchFamily="34" charset="0"/>
                <a:ea typeface="+mn-ea"/>
                <a:cs typeface="+mn-cs"/>
              </a:rPr>
              <a:t>MMWR</a:t>
            </a:r>
            <a:r>
              <a:rPr lang="en-US" sz="1000" b="0" kern="1200" baseline="0" dirty="0">
                <a:solidFill>
                  <a:schemeClr val="tx1"/>
                </a:solidFill>
                <a:latin typeface="Arial" pitchFamily="34" charset="0"/>
                <a:ea typeface="+mn-ea"/>
                <a:cs typeface="+mn-cs"/>
              </a:rPr>
              <a:t> 65(52);ND-924-ND-941, January 6, 2017</a:t>
            </a:r>
            <a:endParaRPr lang="en-US" sz="1000" b="0" dirty="0">
              <a:cs typeface="Arial" charset="0"/>
            </a:endParaRPr>
          </a:p>
          <a:p>
            <a:pPr marL="228600" indent="-228600">
              <a:spcBef>
                <a:spcPct val="0"/>
              </a:spcBef>
            </a:pPr>
            <a:endParaRPr lang="en-US" sz="1000" dirty="0">
              <a:latin typeface="Arial" charset="0"/>
            </a:endParaRPr>
          </a:p>
          <a:p>
            <a:pPr>
              <a:spcBef>
                <a:spcPct val="0"/>
              </a:spcBef>
            </a:pPr>
            <a:endParaRPr lang="en-US" sz="1000" dirty="0">
              <a:latin typeface="Arial" charset="0"/>
            </a:endParaRPr>
          </a:p>
        </p:txBody>
      </p:sp>
      <p:sp>
        <p:nvSpPr>
          <p:cNvPr id="7" name="Footer Placeholder 6"/>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334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1432" tIns="45716" rIns="91432" bIns="45716" anchor="b"/>
          <a:lstStyle/>
          <a:p>
            <a:pPr algn="r" fontAlgn="auto">
              <a:spcBef>
                <a:spcPts val="0"/>
              </a:spcBef>
              <a:spcAft>
                <a:spcPts val="0"/>
              </a:spcAft>
            </a:pPr>
            <a:endParaRPr lang="en-US" sz="1200" dirty="0">
              <a:solidFill>
                <a:srgbClr val="000000"/>
              </a:solidFill>
              <a:latin typeface="Calibri"/>
            </a:endParaRPr>
          </a:p>
        </p:txBody>
      </p:sp>
      <p:sp>
        <p:nvSpPr>
          <p:cNvPr id="303106" name="Rectangle 6"/>
          <p:cNvSpPr txBox="1">
            <a:spLocks noGrp="1" noChangeArrowheads="1"/>
          </p:cNvSpPr>
          <p:nvPr/>
        </p:nvSpPr>
        <p:spPr bwMode="auto">
          <a:xfrm>
            <a:off x="0" y="8684926"/>
            <a:ext cx="2971800" cy="457513"/>
          </a:xfrm>
          <a:prstGeom prst="rect">
            <a:avLst/>
          </a:prstGeom>
          <a:noFill/>
          <a:ln w="9525">
            <a:noFill/>
            <a:miter lim="800000"/>
            <a:headEnd/>
            <a:tailEnd/>
          </a:ln>
        </p:spPr>
        <p:txBody>
          <a:bodyPr lIns="91432" tIns="45716" rIns="91432" bIns="45716" anchor="b"/>
          <a:lstStyle/>
          <a:p>
            <a:pPr fontAlgn="auto">
              <a:spcBef>
                <a:spcPts val="0"/>
              </a:spcBef>
              <a:spcAft>
                <a:spcPts val="0"/>
              </a:spcAft>
            </a:pPr>
            <a:endParaRPr lang="en-US" sz="1200">
              <a:solidFill>
                <a:srgbClr val="000000"/>
              </a:solidFill>
              <a:latin typeface="Calibri"/>
            </a:endParaRPr>
          </a:p>
        </p:txBody>
      </p:sp>
      <p:sp>
        <p:nvSpPr>
          <p:cNvPr id="30310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1432" tIns="45716" rIns="91432" bIns="45716" anchor="b"/>
          <a:lstStyle/>
          <a:p>
            <a:pPr algn="r" fontAlgn="auto">
              <a:spcBef>
                <a:spcPts val="0"/>
              </a:spcBef>
              <a:spcAft>
                <a:spcPts val="0"/>
              </a:spcAft>
            </a:pPr>
            <a:endParaRPr lang="en-US" sz="1200" dirty="0">
              <a:solidFill>
                <a:srgbClr val="000000"/>
              </a:solidFill>
              <a:latin typeface="Calibri"/>
            </a:endParaRPr>
          </a:p>
        </p:txBody>
      </p:sp>
      <p:sp>
        <p:nvSpPr>
          <p:cNvPr id="303108" name="Rectangle 2"/>
          <p:cNvSpPr>
            <a:spLocks noGrp="1" noRot="1" noChangeAspect="1" noChangeArrowheads="1" noTextEdit="1"/>
          </p:cNvSpPr>
          <p:nvPr>
            <p:ph type="sldImg"/>
          </p:nvPr>
        </p:nvSpPr>
        <p:spPr>
          <a:xfrm>
            <a:off x="1144588" y="685800"/>
            <a:ext cx="4572000" cy="3429000"/>
          </a:xfrm>
          <a:ln/>
        </p:spPr>
      </p:sp>
      <p:sp>
        <p:nvSpPr>
          <p:cNvPr id="303109" name="Rectangle 3"/>
          <p:cNvSpPr>
            <a:spLocks noGrp="1" noChangeArrowheads="1"/>
          </p:cNvSpPr>
          <p:nvPr>
            <p:ph type="body" idx="1"/>
          </p:nvPr>
        </p:nvSpPr>
        <p:spPr>
          <a:xfrm>
            <a:off x="285750" y="4208177"/>
            <a:ext cx="6286500" cy="4428344"/>
          </a:xfrm>
          <a:noFill/>
          <a:ln/>
        </p:spPr>
        <p:txBody>
          <a:bodyPr lIns="91432" tIns="45716" rIns="91432" bIns="45716"/>
          <a:lstStyle/>
          <a:p>
            <a:pPr eaLnBrk="1" hangingPunct="1"/>
            <a:r>
              <a:rPr lang="en-US" sz="1000" dirty="0">
                <a:latin typeface="Arial" charset="0"/>
              </a:rPr>
              <a:t>The most common type of adverse reactions are </a:t>
            </a:r>
            <a:r>
              <a:rPr lang="en-US" sz="1000" b="1" dirty="0">
                <a:latin typeface="Arial" charset="0"/>
              </a:rPr>
              <a:t>local reactions</a:t>
            </a:r>
            <a:r>
              <a:rPr lang="en-US" sz="1000" dirty="0">
                <a:latin typeface="Arial" charset="0"/>
              </a:rPr>
              <a:t>, such as pain, swelling, and redness at the site of injection, occurring within a few hours of the injection and are usually mild and self-limited. These may occur with up to 80% of vaccine doses, depending on the type of vaccine. They are most common with inactivated vaccines, particularly those that contain an adjuvant (DTaP). On rare occasions, local reactions may be very exaggerated or severe. These are often referred to as hypersensitivity reactions, although they are not allergic, as the term implies. These reactions are also known as Arthus reactions, and are most commonly seen with tetanus and diphtheria toxoids. Arthus reactions are believed to be due to very high titers of antibody, usually caused by too many doses of toxoid. </a:t>
            </a:r>
          </a:p>
          <a:p>
            <a:pPr eaLnBrk="1" hangingPunct="1"/>
            <a:r>
              <a:rPr lang="en-US" sz="1000" b="1" dirty="0">
                <a:latin typeface="Arial" charset="0"/>
              </a:rPr>
              <a:t>Systemic adverse reactions</a:t>
            </a:r>
            <a:r>
              <a:rPr lang="en-US" sz="1000" dirty="0">
                <a:latin typeface="Arial" charset="0"/>
              </a:rPr>
              <a:t> are more generalized events and include fever, malaise, myalgia (muscle pain), headache, loss of appetite, and others. These symptoms are common and nonspecific; they may occur because of the vaccine or may be caused by something unrelated to the vaccine, like a concurrent viral infection, stress, or excessive alcohol consumption. Systemic adverse reactions were relatively frequent with DTP vaccine, which contained a whole-cell pertussis component. However, comparison of the frequency of systemic adverse events among vaccine and placebo recipients shows they are less common with inactivated vaccines currently in use, including acellular pertussis vaccine. Systemic adverse reactions that follow live attenuated vaccines, such as fever or rash, represent symptoms produced from viral replication and are similar to a mild form of the natural disease. Systemic adverse reactions following live vaccines are usually mild, and occur 7–21 days after the vaccine was given (i.e., after an incubation period of the vaccine virus). LAIV replicates in the mucous membranes of the nose and throat, not in the lung. As a result, LAIV may cause upper respiratory symptoms (like a cold) but not influenza-like symptoms.</a:t>
            </a:r>
          </a:p>
          <a:p>
            <a:pPr eaLnBrk="1" hangingPunct="1"/>
            <a:r>
              <a:rPr lang="en-US" sz="1000" b="1" dirty="0">
                <a:latin typeface="Arial" charset="0"/>
              </a:rPr>
              <a:t>An anaphylactic (allergic) reaction</a:t>
            </a:r>
            <a:r>
              <a:rPr lang="en-US" sz="1000" dirty="0">
                <a:latin typeface="Arial" charset="0"/>
              </a:rPr>
              <a:t> may be caused by the vaccine antigen itself or some other component of the vaccine, such as cell culture material, stabilizer, preservative, or antibiotic used to inhibit bacterial growth. </a:t>
            </a:r>
            <a:r>
              <a:rPr lang="en-US" sz="1000" u="sng" dirty="0">
                <a:latin typeface="Arial" charset="0"/>
              </a:rPr>
              <a:t>Severe allergic reactions may be life-threatening.</a:t>
            </a:r>
            <a:r>
              <a:rPr lang="en-US" sz="1000" dirty="0">
                <a:latin typeface="Arial" charset="0"/>
              </a:rPr>
              <a:t> Fortunately, they are rare, occurring at a rate of less than one in half a million doses. The risk of an allergic reaction can be minimized by good screening prior to vaccination. </a:t>
            </a:r>
            <a:r>
              <a:rPr lang="en-US" sz="1000" b="1" dirty="0">
                <a:latin typeface="Arial" charset="0"/>
              </a:rPr>
              <a:t>All providers who administer vaccines must have an emergency protocol and supplies to treat anaphylaxis.</a:t>
            </a:r>
          </a:p>
          <a:p>
            <a:pPr eaLnBrk="1" hangingPunct="1"/>
            <a:r>
              <a:rPr lang="en-US" sz="1000" dirty="0">
                <a:latin typeface="Arial" charset="0"/>
              </a:rPr>
              <a:t>Reference: Epidemiology and Prevention of Vaccine-Preventable Diseases, 13th edition. May 2015  HHS, CDC. </a:t>
            </a:r>
          </a:p>
        </p:txBody>
      </p:sp>
      <p:sp>
        <p:nvSpPr>
          <p:cNvPr id="7" name="Footer Placeholder 6"/>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5241081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lvl="0" indent="-176679" defTabSz="942289" eaLnBrk="0" fontAlgn="base" hangingPunct="0">
              <a:lnSpc>
                <a:spcPct val="90000"/>
              </a:lnSpc>
              <a:spcBef>
                <a:spcPct val="0"/>
              </a:spcBef>
              <a:spcAft>
                <a:spcPct val="0"/>
              </a:spcAft>
              <a:buFontTx/>
              <a:buChar char="•"/>
              <a:defRPr/>
            </a:pPr>
            <a:r>
              <a:rPr lang="en-US" sz="900" dirty="0">
                <a:solidFill>
                  <a:srgbClr val="000000"/>
                </a:solidFill>
                <a:latin typeface="Arial" pitchFamily="34" charset="0"/>
                <a:cs typeface="Arial" pitchFamily="34" charset="0"/>
              </a:rPr>
              <a:t>Nothing is 100% risk free.  Most reactions to vaccines are mild with very small risk of severe allergic reactions (anaphylaxis).</a:t>
            </a:r>
          </a:p>
          <a:p>
            <a:pPr marL="176679" lvl="0" indent="-176679" defTabSz="942289" eaLnBrk="0" fontAlgn="base" hangingPunct="0">
              <a:lnSpc>
                <a:spcPct val="90000"/>
              </a:lnSpc>
              <a:spcBef>
                <a:spcPct val="0"/>
              </a:spcBef>
              <a:spcAft>
                <a:spcPct val="0"/>
              </a:spcAft>
              <a:buFontTx/>
              <a:buChar char="•"/>
              <a:defRPr/>
            </a:pPr>
            <a:r>
              <a:rPr lang="en-US" sz="900" dirty="0">
                <a:solidFill>
                  <a:srgbClr val="000000"/>
                </a:solidFill>
                <a:latin typeface="Arial" pitchFamily="34" charset="0"/>
                <a:cs typeface="Arial" pitchFamily="34" charset="0"/>
              </a:rPr>
              <a:t>Systems in place to monitor safety include the FDA (pre and post licensure monitoring) and the Vaccine Safety Datalink (VSD) Project. This large project links 4 HMO's at 10 sites with the CDC to monitor adverse events possibly caused by vaccines.</a:t>
            </a:r>
          </a:p>
          <a:p>
            <a:pPr marL="176679" lvl="0" indent="-176679" defTabSz="942289" eaLnBrk="0" fontAlgn="base" hangingPunct="0">
              <a:lnSpc>
                <a:spcPct val="90000"/>
              </a:lnSpc>
              <a:spcBef>
                <a:spcPct val="0"/>
              </a:spcBef>
              <a:spcAft>
                <a:spcPct val="0"/>
              </a:spcAft>
              <a:buFontTx/>
              <a:buChar char="•"/>
              <a:defRPr/>
            </a:pPr>
            <a:r>
              <a:rPr lang="en-US" sz="900" dirty="0">
                <a:solidFill>
                  <a:srgbClr val="000000"/>
                </a:solidFill>
                <a:latin typeface="Arial" pitchFamily="34" charset="0"/>
                <a:cs typeface="Arial" pitchFamily="34" charset="0"/>
              </a:rPr>
              <a:t>FDA monitors vaccines for safety before issuing licenses - very stringent licensing involving laboratory and human testing; vaccine safety is also monitored after licensure to ensure each vaccine lot is effective and pure. Vaccine manufacturers also do post-licensure monitoring.</a:t>
            </a:r>
          </a:p>
          <a:p>
            <a:pPr marL="176679" lvl="0" indent="-176679" defTabSz="942289" eaLnBrk="0" fontAlgn="base" hangingPunct="0">
              <a:lnSpc>
                <a:spcPct val="90000"/>
              </a:lnSpc>
              <a:spcBef>
                <a:spcPct val="0"/>
              </a:spcBef>
              <a:spcAft>
                <a:spcPct val="0"/>
              </a:spcAft>
              <a:buFontTx/>
              <a:buChar char="•"/>
              <a:defRPr/>
            </a:pPr>
            <a:r>
              <a:rPr lang="en-US" sz="900" dirty="0">
                <a:solidFill>
                  <a:srgbClr val="000000"/>
                </a:solidFill>
                <a:latin typeface="Arial" pitchFamily="34" charset="0"/>
                <a:cs typeface="Arial" pitchFamily="34" charset="0"/>
              </a:rPr>
              <a:t>The Institute of Medicine reviews research related to vaccine safety and publishes a report periodically. </a:t>
            </a:r>
          </a:p>
          <a:p>
            <a:pPr marL="176679" lvl="0" indent="-176679">
              <a:lnSpc>
                <a:spcPct val="90000"/>
              </a:lnSpc>
              <a:spcBef>
                <a:spcPct val="0"/>
              </a:spcBef>
            </a:pPr>
            <a:endParaRPr lang="en-US" sz="900" dirty="0">
              <a:solidFill>
                <a:prstClr val="black"/>
              </a:solidFill>
            </a:endParaRPr>
          </a:p>
          <a:p>
            <a:pPr marL="176679" lvl="0" indent="-176679">
              <a:lnSpc>
                <a:spcPct val="90000"/>
              </a:lnSpc>
              <a:spcBef>
                <a:spcPct val="0"/>
              </a:spcBef>
            </a:pPr>
            <a:r>
              <a:rPr lang="en-US" sz="900" b="1" dirty="0">
                <a:solidFill>
                  <a:prstClr val="black"/>
                </a:solidFill>
              </a:rPr>
              <a:t>VAERS</a:t>
            </a:r>
            <a:r>
              <a:rPr lang="en-US" sz="900" dirty="0">
                <a:solidFill>
                  <a:prstClr val="black"/>
                </a:solidFill>
              </a:rPr>
              <a:t> </a:t>
            </a:r>
          </a:p>
          <a:p>
            <a:pPr marL="176679" lvl="0" indent="-176679">
              <a:lnSpc>
                <a:spcPct val="90000"/>
              </a:lnSpc>
              <a:spcBef>
                <a:spcPct val="0"/>
              </a:spcBef>
              <a:buFont typeface="Arial" panose="020B0604020202020204" pitchFamily="34" charset="0"/>
              <a:buChar char="•"/>
            </a:pPr>
            <a:r>
              <a:rPr lang="en-US" sz="900" dirty="0">
                <a:solidFill>
                  <a:srgbClr val="FF0000"/>
                </a:solidFill>
              </a:rPr>
              <a:t>Updated system.  Two options for reporting are outlined in the gray box</a:t>
            </a:r>
            <a:r>
              <a:rPr lang="en-US" sz="900" dirty="0">
                <a:solidFill>
                  <a:prstClr val="black"/>
                </a:solidFill>
              </a:rPr>
              <a:t>.</a:t>
            </a:r>
          </a:p>
          <a:p>
            <a:pPr marL="176679" lvl="0" indent="-176679">
              <a:lnSpc>
                <a:spcPct val="90000"/>
              </a:lnSpc>
              <a:spcBef>
                <a:spcPct val="0"/>
              </a:spcBef>
              <a:buFont typeface="Arial" panose="020B0604020202020204" pitchFamily="34" charset="0"/>
              <a:buChar char="•"/>
            </a:pPr>
            <a:r>
              <a:rPr lang="en-US" sz="900" dirty="0">
                <a:solidFill>
                  <a:prstClr val="black"/>
                </a:solidFill>
              </a:rPr>
              <a:t>Passive reporting system to monitor vaccine adverse events established by the National Childhood Vaccine Injury Act 1986</a:t>
            </a:r>
          </a:p>
          <a:p>
            <a:pPr marL="176679" lvl="0" indent="-176679">
              <a:lnSpc>
                <a:spcPct val="90000"/>
              </a:lnSpc>
              <a:spcBef>
                <a:spcPct val="0"/>
              </a:spcBef>
              <a:buFont typeface="Arial" panose="020B0604020202020204" pitchFamily="34" charset="0"/>
              <a:buChar char="•"/>
            </a:pPr>
            <a:r>
              <a:rPr lang="en-US" sz="900" dirty="0">
                <a:solidFill>
                  <a:prstClr val="black"/>
                </a:solidFill>
              </a:rPr>
              <a:t>Mandates patients/ parents are educated about risk of vaccines and compensated for any injury caused by vaccine.</a:t>
            </a:r>
          </a:p>
          <a:p>
            <a:pPr marL="176679" lvl="0" indent="-176679">
              <a:lnSpc>
                <a:spcPct val="90000"/>
              </a:lnSpc>
              <a:spcBef>
                <a:spcPct val="0"/>
              </a:spcBef>
              <a:buFont typeface="Arial" panose="020B0604020202020204" pitchFamily="34" charset="0"/>
              <a:buChar char="•"/>
            </a:pPr>
            <a:r>
              <a:rPr lang="en-US" sz="900" dirty="0">
                <a:solidFill>
                  <a:prstClr val="black"/>
                </a:solidFill>
              </a:rPr>
              <a:t>Emphasize there is no penalty for reporting an “adverse event”. The healthcare provider is only reporting that a specific event occurred after administration of a specific vaccine and is not claiming that the event was caused by the vaccine.</a:t>
            </a:r>
          </a:p>
          <a:p>
            <a:pPr marL="176679" lvl="0" indent="-176679">
              <a:lnSpc>
                <a:spcPct val="90000"/>
              </a:lnSpc>
              <a:spcBef>
                <a:spcPct val="0"/>
              </a:spcBef>
            </a:pPr>
            <a:endParaRPr lang="en-US" sz="900" dirty="0">
              <a:solidFill>
                <a:prstClr val="black"/>
              </a:solidFill>
              <a:cs typeface="Arial" pitchFamily="34" charset="0"/>
            </a:endParaRPr>
          </a:p>
          <a:p>
            <a:pPr marL="176679" lvl="0" indent="-176679">
              <a:lnSpc>
                <a:spcPct val="90000"/>
              </a:lnSpc>
              <a:spcBef>
                <a:spcPct val="0"/>
              </a:spcBef>
            </a:pPr>
            <a:endParaRPr lang="en-US" sz="900" dirty="0">
              <a:solidFill>
                <a:prstClr val="black"/>
              </a:solidFill>
              <a:cs typeface="Arial" pitchFamily="34" charset="0"/>
            </a:endParaRPr>
          </a:p>
          <a:p>
            <a:pPr marL="176679" lvl="0" indent="-176679">
              <a:lnSpc>
                <a:spcPct val="90000"/>
              </a:lnSpc>
              <a:spcBef>
                <a:spcPct val="0"/>
              </a:spcBef>
            </a:pPr>
            <a:r>
              <a:rPr lang="en-US" sz="900" b="1" dirty="0">
                <a:solidFill>
                  <a:prstClr val="black"/>
                </a:solidFill>
                <a:cs typeface="Arial" pitchFamily="34" charset="0"/>
              </a:rPr>
              <a:t>VERP – </a:t>
            </a:r>
            <a:r>
              <a:rPr lang="en-US" sz="900" dirty="0">
                <a:solidFill>
                  <a:prstClr val="black"/>
                </a:solidFill>
                <a:cs typeface="Arial" pitchFamily="34" charset="0"/>
              </a:rPr>
              <a:t>There is relatively little data available on why vaccine administration errors occur.  The Institute for Safe Medication Practice (ISMP) has launched a national patient safety reporting program to capture the unique causes and consequences of vaccine –related errors.  The ISMP National Vaccine Error Reporting Program (ISMP VERP) allows healthcare practitioners to report errors and near misses in confidence.  </a:t>
            </a:r>
          </a:p>
          <a:p>
            <a:pPr marL="176679" lvl="0" indent="-176679">
              <a:lnSpc>
                <a:spcPct val="90000"/>
              </a:lnSpc>
              <a:spcBef>
                <a:spcPct val="0"/>
              </a:spcBef>
            </a:pPr>
            <a:endParaRPr lang="en-US" sz="900" b="1" u="sng" dirty="0">
              <a:solidFill>
                <a:prstClr val="black"/>
              </a:solidFill>
              <a:cs typeface="Arial" pitchFamily="34" charset="0"/>
            </a:endParaRPr>
          </a:p>
          <a:p>
            <a:pPr marL="176679" lvl="0" indent="-176679">
              <a:lnSpc>
                <a:spcPct val="90000"/>
              </a:lnSpc>
              <a:spcBef>
                <a:spcPct val="0"/>
              </a:spcBef>
            </a:pPr>
            <a:r>
              <a:rPr lang="en-US" sz="900" b="1" u="sng" dirty="0">
                <a:solidFill>
                  <a:prstClr val="black"/>
                </a:solidFill>
                <a:cs typeface="Arial" pitchFamily="34" charset="0"/>
              </a:rPr>
              <a:t>So</a:t>
            </a:r>
            <a:r>
              <a:rPr lang="en-US" sz="1000" b="1" u="sng" dirty="0">
                <a:solidFill>
                  <a:prstClr val="black"/>
                </a:solidFill>
              </a:rPr>
              <a:t>urces of Vaccine Safety Information:</a:t>
            </a:r>
            <a:endParaRPr lang="en-US" sz="1000" b="1" dirty="0">
              <a:solidFill>
                <a:prstClr val="black"/>
              </a:solidFill>
            </a:endParaRPr>
          </a:p>
          <a:p>
            <a:pPr marL="176679" lvl="0" indent="-176679">
              <a:lnSpc>
                <a:spcPct val="90000"/>
              </a:lnSpc>
              <a:spcBef>
                <a:spcPct val="0"/>
              </a:spcBef>
            </a:pPr>
            <a:r>
              <a:rPr lang="en-US" sz="1000" b="1" dirty="0">
                <a:solidFill>
                  <a:prstClr val="black"/>
                </a:solidFill>
              </a:rPr>
              <a:t>www.cdc.gov/vaccines/pubs/vis/default.htm 	www.cdc.gov/vaccinesafety/ </a:t>
            </a:r>
          </a:p>
          <a:p>
            <a:pPr marL="176679" lvl="0" indent="-176679">
              <a:lnSpc>
                <a:spcPct val="90000"/>
              </a:lnSpc>
              <a:spcBef>
                <a:spcPct val="0"/>
              </a:spcBef>
            </a:pPr>
            <a:r>
              <a:rPr lang="en-US" sz="1000" b="1" dirty="0">
                <a:solidFill>
                  <a:prstClr val="black"/>
                </a:solidFill>
              </a:rPr>
              <a:t>www.idsociety.org 		www.vaccinesafety.edu</a:t>
            </a:r>
          </a:p>
          <a:p>
            <a:pPr marL="176679" lvl="0" indent="-176679">
              <a:lnSpc>
                <a:spcPct val="90000"/>
              </a:lnSpc>
              <a:spcBef>
                <a:spcPct val="0"/>
              </a:spcBef>
            </a:pPr>
            <a:r>
              <a:rPr lang="en-US" sz="1000" b="1" dirty="0">
                <a:solidFill>
                  <a:prstClr val="black"/>
                </a:solidFill>
              </a:rPr>
              <a:t>www.acponline.org    		www.aap.org</a:t>
            </a:r>
          </a:p>
          <a:p>
            <a:pPr marL="176679" lvl="0" indent="-176679">
              <a:lnSpc>
                <a:spcPct val="90000"/>
              </a:lnSpc>
              <a:spcBef>
                <a:spcPct val="0"/>
              </a:spcBef>
            </a:pPr>
            <a:r>
              <a:rPr lang="en-US" sz="1000" b="1" dirty="0">
                <a:solidFill>
                  <a:prstClr val="black"/>
                </a:solidFill>
              </a:rPr>
              <a:t>www.aafp.org   		www.immunize.org</a:t>
            </a:r>
          </a:p>
          <a:p>
            <a:pPr marL="176679" lvl="0" indent="-176679">
              <a:lnSpc>
                <a:spcPct val="90000"/>
              </a:lnSpc>
              <a:spcBef>
                <a:spcPct val="0"/>
              </a:spcBef>
            </a:pPr>
            <a:r>
              <a:rPr lang="en-US" sz="1000" b="1" dirty="0">
                <a:solidFill>
                  <a:prstClr val="black"/>
                </a:solidFill>
              </a:rPr>
              <a:t>www.vaccine.chop.edu  		www.vaers.hhs.gov  </a:t>
            </a:r>
          </a:p>
          <a:p>
            <a:pPr marL="176679" lvl="0" indent="-176679">
              <a:lnSpc>
                <a:spcPct val="90000"/>
              </a:lnSpc>
              <a:spcBef>
                <a:spcPct val="0"/>
              </a:spcBef>
            </a:pPr>
            <a:r>
              <a:rPr lang="en-US" sz="1000" b="1" dirty="0">
                <a:solidFill>
                  <a:prstClr val="black"/>
                </a:solidFill>
              </a:rPr>
              <a:t>www.immunizationinfo.org</a:t>
            </a:r>
          </a:p>
          <a:p>
            <a:pPr marL="176679" lvl="0" indent="-176679">
              <a:lnSpc>
                <a:spcPct val="90000"/>
              </a:lnSpc>
              <a:spcBef>
                <a:spcPct val="0"/>
              </a:spcBef>
            </a:pPr>
            <a:endParaRPr lang="en-US" sz="900" dirty="0">
              <a:solidFill>
                <a:prstClr val="black"/>
              </a:solidFill>
            </a:endParaRPr>
          </a:p>
          <a:p>
            <a:pPr marL="176679" lvl="0" indent="-176679">
              <a:lnSpc>
                <a:spcPct val="90000"/>
              </a:lnSpc>
              <a:spcBef>
                <a:spcPct val="0"/>
              </a:spcBef>
              <a:buFontTx/>
              <a:buChar char="•"/>
            </a:pPr>
            <a:endParaRPr lang="en-US" sz="9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53F3B727-D9A8-4745-A27D-83B9E9BCCD91}" type="slidenum">
              <a:rPr lang="en-US" smtClean="0"/>
              <a:t>51</a:t>
            </a:fld>
            <a:endParaRPr lang="en-US" dirty="0"/>
          </a:p>
        </p:txBody>
      </p:sp>
      <p:sp>
        <p:nvSpPr>
          <p:cNvPr id="5" name="TextBox 4"/>
          <p:cNvSpPr txBox="1"/>
          <p:nvPr/>
        </p:nvSpPr>
        <p:spPr>
          <a:xfrm>
            <a:off x="228600" y="8958461"/>
            <a:ext cx="1456267" cy="307777"/>
          </a:xfrm>
          <a:prstGeom prst="rect">
            <a:avLst/>
          </a:prstGeom>
          <a:noFill/>
        </p:spPr>
        <p:txBody>
          <a:bodyPr wrap="square" rtlCol="0">
            <a:spAutoFit/>
          </a:bodyPr>
          <a:lstStyle/>
          <a:p>
            <a:r>
              <a:rPr lang="en-US" sz="1400" dirty="0"/>
              <a:t>EPIC 2017</a:t>
            </a:r>
          </a:p>
        </p:txBody>
      </p:sp>
    </p:spTree>
    <p:extLst>
      <p:ext uri="{BB962C8B-B14F-4D97-AF65-F5344CB8AC3E}">
        <p14:creationId xmlns:p14="http://schemas.microsoft.com/office/powerpoint/2010/main" val="3721848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307202" name="Rectangle 6"/>
          <p:cNvSpPr txBox="1">
            <a:spLocks noGrp="1" noChangeArrowheads="1"/>
          </p:cNvSpPr>
          <p:nvPr/>
        </p:nvSpPr>
        <p:spPr bwMode="auto">
          <a:xfrm>
            <a:off x="0" y="8684926"/>
            <a:ext cx="2971800" cy="457513"/>
          </a:xfrm>
          <a:prstGeom prst="rect">
            <a:avLst/>
          </a:prstGeom>
          <a:noFill/>
          <a:ln w="9525">
            <a:noFill/>
            <a:miter lim="800000"/>
            <a:headEnd/>
            <a:tailEnd/>
          </a:ln>
        </p:spPr>
        <p:txBody>
          <a:bodyPr lIns="91432" tIns="45716" rIns="91432" bIns="45716" anchor="b"/>
          <a:lstStyle/>
          <a:p>
            <a:endParaRPr lang="en-US" sz="1200" dirty="0">
              <a:solidFill>
                <a:srgbClr val="000000"/>
              </a:solidFill>
            </a:endParaRPr>
          </a:p>
        </p:txBody>
      </p:sp>
      <p:sp>
        <p:nvSpPr>
          <p:cNvPr id="307203"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307204" name="Rectangle 2"/>
          <p:cNvSpPr>
            <a:spLocks noGrp="1" noRot="1" noChangeAspect="1" noChangeArrowheads="1" noTextEdit="1"/>
          </p:cNvSpPr>
          <p:nvPr>
            <p:ph type="sldImg"/>
          </p:nvPr>
        </p:nvSpPr>
        <p:spPr>
          <a:xfrm>
            <a:off x="1144588" y="685800"/>
            <a:ext cx="4572000" cy="3429000"/>
          </a:xfrm>
          <a:ln/>
        </p:spPr>
      </p:sp>
      <p:sp>
        <p:nvSpPr>
          <p:cNvPr id="307205" name="Rectangle 3"/>
          <p:cNvSpPr>
            <a:spLocks noGrp="1" noChangeArrowheads="1"/>
          </p:cNvSpPr>
          <p:nvPr>
            <p:ph type="body" idx="1"/>
          </p:nvPr>
        </p:nvSpPr>
        <p:spPr>
          <a:xfrm>
            <a:off x="357188" y="4354956"/>
            <a:ext cx="6096000" cy="4498610"/>
          </a:xfrm>
          <a:noFill/>
          <a:ln/>
        </p:spPr>
        <p:txBody>
          <a:bodyPr lIns="91432" tIns="45716" rIns="91432" bIns="45716"/>
          <a:lstStyle/>
          <a:p>
            <a:pPr eaLnBrk="1" hangingPunct="1">
              <a:lnSpc>
                <a:spcPct val="80000"/>
              </a:lnSpc>
            </a:pPr>
            <a:r>
              <a:rPr lang="en-US" sz="900" b="1" dirty="0">
                <a:latin typeface="Arial" charset="0"/>
              </a:rPr>
              <a:t>The CDC definition of a missed opportunity is</a:t>
            </a:r>
            <a:r>
              <a:rPr lang="en-US" sz="900" dirty="0">
                <a:latin typeface="Arial" charset="0"/>
              </a:rPr>
              <a:t>,</a:t>
            </a:r>
            <a:r>
              <a:rPr lang="en-US" sz="900" b="1" dirty="0">
                <a:latin typeface="Arial" charset="0"/>
              </a:rPr>
              <a:t> “A health care encounter in which a person is eligible to receive vaccination but is not vaccinated completely.</a:t>
            </a:r>
            <a:r>
              <a:rPr lang="en-US" sz="900" b="1" dirty="0">
                <a:solidFill>
                  <a:srgbClr val="FF0000"/>
                </a:solidFill>
                <a:latin typeface="Arial" charset="0"/>
              </a:rPr>
              <a:t>”</a:t>
            </a:r>
            <a:r>
              <a:rPr lang="en-US" sz="900" b="1" dirty="0">
                <a:latin typeface="Arial" charset="0"/>
              </a:rPr>
              <a:t> (Epidemiology and Prevention of Vaccine-Preventable Diseases, 13th edition. 2015  HHS, CDC.</a:t>
            </a:r>
            <a:r>
              <a:rPr lang="en-US" sz="900" dirty="0">
                <a:latin typeface="Arial" charset="0"/>
              </a:rPr>
              <a:t> )</a:t>
            </a:r>
          </a:p>
          <a:p>
            <a:pPr eaLnBrk="1" hangingPunct="1">
              <a:lnSpc>
                <a:spcPct val="80000"/>
              </a:lnSpc>
            </a:pPr>
            <a:r>
              <a:rPr lang="en-US" sz="900" dirty="0">
                <a:latin typeface="Arial" charset="0"/>
              </a:rPr>
              <a:t>Missing an opportunity to immunize may leave you vulnerable to a lawsuit.  Patients who developed vaccine-preventable disease after failing to be immunized (missed opportunities) have filed lawsuits. [see </a:t>
            </a:r>
            <a:r>
              <a:rPr lang="en-US" sz="900" u="sng" dirty="0" err="1">
                <a:latin typeface="Arial" charset="0"/>
              </a:rPr>
              <a:t>Needletips</a:t>
            </a:r>
            <a:r>
              <a:rPr lang="en-US" sz="900" dirty="0">
                <a:latin typeface="Arial" charset="0"/>
              </a:rPr>
              <a:t> (1), 1,1994]</a:t>
            </a:r>
          </a:p>
          <a:p>
            <a:pPr eaLnBrk="1" hangingPunct="1">
              <a:lnSpc>
                <a:spcPct val="80000"/>
              </a:lnSpc>
            </a:pPr>
            <a:r>
              <a:rPr lang="en-US" sz="900" b="1" dirty="0">
                <a:latin typeface="Arial" charset="0"/>
              </a:rPr>
              <a:t>To avoid missed opportunities:</a:t>
            </a:r>
          </a:p>
          <a:p>
            <a:pPr eaLnBrk="1" hangingPunct="1">
              <a:lnSpc>
                <a:spcPct val="80000"/>
              </a:lnSpc>
            </a:pPr>
            <a:r>
              <a:rPr lang="en-US" sz="900" u="sng" dirty="0">
                <a:latin typeface="Arial" charset="0"/>
              </a:rPr>
              <a:t>Vaccination records</a:t>
            </a:r>
            <a:r>
              <a:rPr lang="en-US" sz="900" dirty="0">
                <a:latin typeface="Arial" charset="0"/>
              </a:rPr>
              <a:t>:  Keep accurate immunization records in a prominent location in the chart so immunization status can be easily checked at each visit.  </a:t>
            </a:r>
            <a:endParaRPr lang="en-US" sz="900" u="sng" dirty="0">
              <a:latin typeface="Arial" charset="0"/>
            </a:endParaRPr>
          </a:p>
          <a:p>
            <a:pPr eaLnBrk="1" hangingPunct="1">
              <a:lnSpc>
                <a:spcPct val="80000"/>
              </a:lnSpc>
            </a:pPr>
            <a:r>
              <a:rPr lang="en-US" sz="900" u="sng" dirty="0">
                <a:latin typeface="Arial" charset="0"/>
              </a:rPr>
              <a:t>Mild illness/injury visits/follow-up visits</a:t>
            </a:r>
            <a:r>
              <a:rPr lang="en-US" sz="900" dirty="0">
                <a:latin typeface="Arial" charset="0"/>
              </a:rPr>
              <a:t>:  The CDC recommends immunization with all vaccines for patients even those with low-grade fever, mild diarrhea, mild ear infections, mild acute illness, or upper respiratory infections. There is no evidence of increased risk of adverse events associated with immunizations during the course of a minor illness. The decision to defer immunizations results in a missed opportunity. The procedure for assessing immunization status and giving immunizations at follow-up and sick/injury visits may require more time, necessitating change in your office practice.</a:t>
            </a:r>
            <a:endParaRPr lang="en-US" sz="900" u="sng" dirty="0">
              <a:latin typeface="Arial" charset="0"/>
            </a:endParaRPr>
          </a:p>
          <a:p>
            <a:pPr eaLnBrk="1" hangingPunct="1">
              <a:lnSpc>
                <a:spcPct val="80000"/>
              </a:lnSpc>
            </a:pPr>
            <a:r>
              <a:rPr lang="en-US" sz="900" u="sng" dirty="0">
                <a:latin typeface="Arial" charset="0"/>
              </a:rPr>
              <a:t>Multiple vaccinations per visit</a:t>
            </a:r>
            <a:r>
              <a:rPr lang="en-US" sz="900" dirty="0">
                <a:latin typeface="Arial" charset="0"/>
              </a:rPr>
              <a:t>:  More than one vaccine can be administered at one time. There is no limit to the number of vaccines that can be given at one visit. </a:t>
            </a:r>
            <a:endParaRPr lang="en-US" sz="900" u="sng" dirty="0">
              <a:latin typeface="Arial" charset="0"/>
            </a:endParaRPr>
          </a:p>
          <a:p>
            <a:pPr eaLnBrk="1" hangingPunct="1">
              <a:lnSpc>
                <a:spcPct val="80000"/>
              </a:lnSpc>
            </a:pPr>
            <a:r>
              <a:rPr lang="en-US" sz="900" u="sng" dirty="0">
                <a:latin typeface="Arial" charset="0"/>
              </a:rPr>
              <a:t>Know the schedules</a:t>
            </a:r>
            <a:r>
              <a:rPr lang="en-US" sz="900" dirty="0">
                <a:latin typeface="Arial" charset="0"/>
              </a:rPr>
              <a:t>:  Post the current schedule and keep staff updated on any changes.</a:t>
            </a:r>
            <a:endParaRPr lang="en-US" sz="900" u="sng" dirty="0">
              <a:latin typeface="Arial" charset="0"/>
            </a:endParaRPr>
          </a:p>
          <a:p>
            <a:pPr eaLnBrk="1" hangingPunct="1">
              <a:lnSpc>
                <a:spcPct val="80000"/>
              </a:lnSpc>
            </a:pPr>
            <a:r>
              <a:rPr lang="en-US" sz="900" u="sng" dirty="0">
                <a:latin typeface="Arial" charset="0"/>
              </a:rPr>
              <a:t>Know Contraindications</a:t>
            </a:r>
            <a:r>
              <a:rPr lang="en-US" sz="900" dirty="0">
                <a:latin typeface="Arial" charset="0"/>
              </a:rPr>
              <a:t>:  Be aware of the true/valid contraindications, precautions and invalid contraindications. There are few truly valid contraindications to vaccine administration.  </a:t>
            </a:r>
            <a:endParaRPr lang="en-US" sz="900" u="sng" dirty="0">
              <a:latin typeface="Arial" charset="0"/>
            </a:endParaRPr>
          </a:p>
          <a:p>
            <a:pPr eaLnBrk="1" hangingPunct="1">
              <a:lnSpc>
                <a:spcPct val="80000"/>
              </a:lnSpc>
            </a:pPr>
            <a:r>
              <a:rPr lang="en-US" sz="900" u="sng" dirty="0">
                <a:latin typeface="Arial" charset="0"/>
              </a:rPr>
              <a:t>Adolescents: </a:t>
            </a:r>
            <a:r>
              <a:rPr lang="en-US" sz="900" dirty="0">
                <a:latin typeface="Arial" charset="0"/>
              </a:rPr>
              <a:t> Adolescents are a large and healthy part of our population who seek medical care infrequently. Immunization status needs to be assessed at each visit. </a:t>
            </a:r>
          </a:p>
          <a:p>
            <a:pPr eaLnBrk="1" hangingPunct="1">
              <a:lnSpc>
                <a:spcPct val="80000"/>
              </a:lnSpc>
            </a:pPr>
            <a:r>
              <a:rPr lang="en-US" sz="900" u="sng" dirty="0">
                <a:latin typeface="Arial" charset="0"/>
              </a:rPr>
              <a:t>Adults:</a:t>
            </a:r>
            <a:r>
              <a:rPr lang="en-US" sz="900" dirty="0">
                <a:latin typeface="Arial" charset="0"/>
              </a:rPr>
              <a:t> Some adults who are healthy may be seen infrequently. Other adults may have multiple medical problems. Immunization status of all adults needs to be assessed at each visit.  </a:t>
            </a:r>
          </a:p>
          <a:p>
            <a:pPr eaLnBrk="1" hangingPunct="1">
              <a:lnSpc>
                <a:spcPct val="80000"/>
              </a:lnSpc>
            </a:pPr>
            <a:r>
              <a:rPr lang="en-US" sz="900" u="sng" dirty="0">
                <a:latin typeface="Arial" charset="0"/>
              </a:rPr>
              <a:t> </a:t>
            </a:r>
            <a:endParaRPr lang="en-US" sz="900" dirty="0">
              <a:latin typeface="Arial" charset="0"/>
            </a:endParaRPr>
          </a:p>
          <a:p>
            <a:pPr eaLnBrk="1" hangingPunct="1">
              <a:lnSpc>
                <a:spcPct val="80000"/>
              </a:lnSpc>
            </a:pPr>
            <a:r>
              <a:rPr lang="en-US" sz="900" dirty="0">
                <a:latin typeface="Arial" charset="0"/>
              </a:rPr>
              <a:t>Some barriers to be overcome regarding adolescents include: </a:t>
            </a:r>
          </a:p>
          <a:p>
            <a:pPr eaLnBrk="1" hangingPunct="1">
              <a:lnSpc>
                <a:spcPct val="80000"/>
              </a:lnSpc>
              <a:buFontTx/>
              <a:buChar char="•"/>
            </a:pPr>
            <a:r>
              <a:rPr lang="en-US" sz="900" dirty="0">
                <a:latin typeface="Arial" charset="0"/>
              </a:rPr>
              <a:t>Parents may be unaware that there are now more vaccines recommended for adolescents</a:t>
            </a:r>
          </a:p>
          <a:p>
            <a:pPr eaLnBrk="1" hangingPunct="1">
              <a:lnSpc>
                <a:spcPct val="80000"/>
              </a:lnSpc>
              <a:buFontTx/>
              <a:buChar char="•"/>
            </a:pPr>
            <a:r>
              <a:rPr lang="en-US" sz="900" dirty="0">
                <a:latin typeface="Arial" charset="0"/>
              </a:rPr>
              <a:t>Infrequent medical encounters for adolescent preventive medical services leaves fewer opportunities to immunize </a:t>
            </a:r>
          </a:p>
          <a:p>
            <a:pPr eaLnBrk="1" hangingPunct="1">
              <a:lnSpc>
                <a:spcPct val="80000"/>
              </a:lnSpc>
              <a:buFontTx/>
              <a:buChar char="•"/>
            </a:pPr>
            <a:r>
              <a:rPr lang="en-US" sz="900" dirty="0">
                <a:latin typeface="Arial" charset="0"/>
              </a:rPr>
              <a:t>Lack of awareness by both physicians and parents that VFC provides recommended vaccines free for the uninsured and underinsured  (in Georgia) through age 18. SPACING ADJUSTED</a:t>
            </a:r>
          </a:p>
          <a:p>
            <a:pPr eaLnBrk="1" hangingPunct="1">
              <a:lnSpc>
                <a:spcPct val="80000"/>
              </a:lnSpc>
              <a:buFontTx/>
              <a:buChar char="•"/>
            </a:pPr>
            <a:r>
              <a:rPr lang="en-US" sz="900" dirty="0">
                <a:latin typeface="Arial" charset="0"/>
              </a:rPr>
              <a:t>Obtaining parental consent for vaccines is a challenge</a:t>
            </a:r>
          </a:p>
          <a:p>
            <a:pPr eaLnBrk="1" hangingPunct="1">
              <a:lnSpc>
                <a:spcPct val="80000"/>
              </a:lnSpc>
              <a:buFontTx/>
              <a:buChar char="•"/>
            </a:pPr>
            <a:r>
              <a:rPr lang="en-US" sz="900" dirty="0">
                <a:latin typeface="Arial" charset="0"/>
              </a:rPr>
              <a:t>Failure to vaccinate during sports physicals</a:t>
            </a:r>
          </a:p>
          <a:p>
            <a:pPr eaLnBrk="1" hangingPunct="1">
              <a:lnSpc>
                <a:spcPct val="80000"/>
              </a:lnSpc>
              <a:buFontTx/>
              <a:buChar char="•"/>
            </a:pPr>
            <a:r>
              <a:rPr lang="en-US" sz="900" dirty="0">
                <a:latin typeface="Arial" charset="0"/>
              </a:rPr>
              <a:t>Lack of reminder/recall systems for adolescents</a:t>
            </a:r>
          </a:p>
          <a:p>
            <a:pPr eaLnBrk="1" hangingPunct="1">
              <a:lnSpc>
                <a:spcPct val="80000"/>
              </a:lnSpc>
              <a:buFontTx/>
              <a:buChar char="•"/>
            </a:pPr>
            <a:endParaRPr lang="en-US" sz="900" dirty="0">
              <a:solidFill>
                <a:srgbClr val="FF0000"/>
              </a:solidFill>
              <a:latin typeface="Arial" charset="0"/>
            </a:endParaRPr>
          </a:p>
          <a:p>
            <a:pPr eaLnBrk="1" hangingPunct="1">
              <a:lnSpc>
                <a:spcPct val="80000"/>
              </a:lnSpc>
              <a:buFontTx/>
              <a:buNone/>
            </a:pPr>
            <a:r>
              <a:rPr lang="en-US" sz="900" dirty="0">
                <a:solidFill>
                  <a:srgbClr val="FF0000"/>
                </a:solidFill>
                <a:latin typeface="Arial" charset="0"/>
              </a:rPr>
              <a:t>Studies</a:t>
            </a:r>
            <a:r>
              <a:rPr lang="en-US" sz="900" baseline="0" dirty="0">
                <a:solidFill>
                  <a:srgbClr val="FF0000"/>
                </a:solidFill>
                <a:latin typeface="Arial" charset="0"/>
              </a:rPr>
              <a:t> have shown that eliminating missed opportunities can help to increase vaccination coverage by 20 percent.</a:t>
            </a:r>
            <a:endParaRPr lang="en-US" sz="900" dirty="0">
              <a:solidFill>
                <a:srgbClr val="FF0000"/>
              </a:solidFill>
              <a:latin typeface="Arial" charset="0"/>
            </a:endParaRPr>
          </a:p>
          <a:p>
            <a:pPr eaLnBrk="1" hangingPunct="1">
              <a:lnSpc>
                <a:spcPct val="80000"/>
              </a:lnSpc>
            </a:pPr>
            <a:endParaRPr lang="en-US" sz="900" dirty="0">
              <a:latin typeface="Arial" charset="0"/>
            </a:endParaRPr>
          </a:p>
          <a:p>
            <a:pPr eaLnBrk="1" hangingPunct="1">
              <a:lnSpc>
                <a:spcPct val="80000"/>
              </a:lnSpc>
            </a:pPr>
            <a:endParaRPr lang="en-US" sz="800" dirty="0">
              <a:latin typeface="Arial" charset="0"/>
            </a:endParaRPr>
          </a:p>
        </p:txBody>
      </p:sp>
      <p:sp>
        <p:nvSpPr>
          <p:cNvPr id="7" name="Footer Placeholder 6"/>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
        <p:nvSpPr>
          <p:cNvPr id="9" name="Slide Number Placeholder 8"/>
          <p:cNvSpPr>
            <a:spLocks noGrp="1"/>
          </p:cNvSpPr>
          <p:nvPr>
            <p:ph type="sldNum" sz="quarter" idx="10"/>
          </p:nvPr>
        </p:nvSpPr>
        <p:spPr/>
        <p:txBody>
          <a:bodyPr/>
          <a:lstStyle/>
          <a:p>
            <a:pPr>
              <a:defRPr/>
            </a:pPr>
            <a:fld id="{97952AFA-8362-48FC-9C34-150C87379A95}" type="slidenum">
              <a:rPr lang="en-US">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1981462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0925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30925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latin typeface="Calibri" pitchFamily="34" charset="0"/>
            </a:endParaRPr>
          </a:p>
        </p:txBody>
      </p:sp>
      <p:sp>
        <p:nvSpPr>
          <p:cNvPr id="309252" name="Rectangle 2"/>
          <p:cNvSpPr>
            <a:spLocks noGrp="1" noRot="1" noChangeAspect="1" noChangeArrowheads="1" noTextEdit="1"/>
          </p:cNvSpPr>
          <p:nvPr>
            <p:ph type="sldImg"/>
          </p:nvPr>
        </p:nvSpPr>
        <p:spPr>
          <a:ln/>
        </p:spPr>
      </p:sp>
      <p:sp>
        <p:nvSpPr>
          <p:cNvPr id="309253" name="Rectangle 3"/>
          <p:cNvSpPr>
            <a:spLocks noGrp="1" noChangeArrowheads="1"/>
          </p:cNvSpPr>
          <p:nvPr>
            <p:ph type="body" idx="1"/>
          </p:nvPr>
        </p:nvSpPr>
        <p:spPr>
          <a:xfrm>
            <a:off x="228600" y="4267199"/>
            <a:ext cx="6324600" cy="4562475"/>
          </a:xfrm>
          <a:noFill/>
          <a:ln/>
        </p:spPr>
        <p:txBody>
          <a:bodyPr lIns="91416" tIns="45708" rIns="91416" bIns="45708"/>
          <a:lstStyle/>
          <a:p>
            <a:pPr>
              <a:lnSpc>
                <a:spcPct val="50000"/>
              </a:lnSpc>
              <a:spcBef>
                <a:spcPct val="0"/>
              </a:spcBef>
            </a:pPr>
            <a:r>
              <a:rPr lang="en-US" sz="600" dirty="0">
                <a:solidFill>
                  <a:srgbClr val="000000"/>
                </a:solidFill>
                <a:latin typeface="Arial" charset="0"/>
              </a:rPr>
              <a:t> </a:t>
            </a:r>
            <a:endParaRPr lang="en-US" sz="600" dirty="0">
              <a:latin typeface="Arial" charset="0"/>
            </a:endParaRPr>
          </a:p>
          <a:p>
            <a:pPr>
              <a:lnSpc>
                <a:spcPct val="90000"/>
              </a:lnSpc>
              <a:spcBef>
                <a:spcPct val="0"/>
              </a:spcBef>
            </a:pPr>
            <a:r>
              <a:rPr lang="en-US" sz="900" b="1" dirty="0">
                <a:latin typeface="Arial" charset="0"/>
              </a:rPr>
              <a:t>ANTIBIOTIC THERAPY</a:t>
            </a:r>
          </a:p>
          <a:p>
            <a:pPr>
              <a:lnSpc>
                <a:spcPct val="90000"/>
              </a:lnSpc>
              <a:spcBef>
                <a:spcPct val="0"/>
              </a:spcBef>
            </a:pPr>
            <a:r>
              <a:rPr lang="en-US" sz="900" dirty="0">
                <a:latin typeface="Arial" charset="0"/>
              </a:rPr>
              <a:t>Antibiotics do not have an effect on the immune response to a vaccine.  [Exception: The growth of the live Ty21,  a strain of typhoid vaccine, is inhibited in vitro by various antibacterial agents. Some antibacterial agents may interfere with efficacy of Ty21 vaccine. CDC Yellow Book (Health Information for Travelers) recommends delaying vaccine &gt;72 hours after any antibacterial agent. The Typhoid VIS recommends a delay of &gt;24 hours.] </a:t>
            </a:r>
          </a:p>
          <a:p>
            <a:pPr>
              <a:lnSpc>
                <a:spcPct val="90000"/>
              </a:lnSpc>
              <a:spcBef>
                <a:spcPct val="0"/>
              </a:spcBef>
            </a:pPr>
            <a:r>
              <a:rPr lang="en-US" sz="900" b="1" dirty="0">
                <a:latin typeface="Arial" charset="0"/>
              </a:rPr>
              <a:t>DISEASE EXPOSURE OR CONVALESCENCE</a:t>
            </a:r>
          </a:p>
          <a:p>
            <a:pPr>
              <a:lnSpc>
                <a:spcPct val="90000"/>
              </a:lnSpc>
              <a:spcBef>
                <a:spcPct val="0"/>
              </a:spcBef>
            </a:pPr>
            <a:r>
              <a:rPr lang="en-US" sz="900" dirty="0">
                <a:latin typeface="Arial" charset="0"/>
              </a:rPr>
              <a:t>There is no evidence that either disease exposure or convalescence will affect the response to a vaccine or increase the likelihood of an adverse event.</a:t>
            </a:r>
          </a:p>
          <a:p>
            <a:pPr>
              <a:lnSpc>
                <a:spcPct val="90000"/>
              </a:lnSpc>
              <a:spcBef>
                <a:spcPct val="0"/>
              </a:spcBef>
            </a:pPr>
            <a:r>
              <a:rPr lang="en-US" sz="900" b="1" dirty="0">
                <a:latin typeface="Arial" charset="0"/>
              </a:rPr>
              <a:t>PREGNANCY OR IMMUNOSUPPRESSION IN THE HOUSEHOLD OR BREASTFEEDING</a:t>
            </a:r>
          </a:p>
          <a:p>
            <a:pPr>
              <a:lnSpc>
                <a:spcPct val="90000"/>
              </a:lnSpc>
              <a:spcBef>
                <a:spcPct val="0"/>
              </a:spcBef>
            </a:pPr>
            <a:r>
              <a:rPr lang="en-US" sz="900" dirty="0">
                <a:latin typeface="Arial" charset="0"/>
              </a:rPr>
              <a:t>Most vaccines, including live vaccines (MMR, varicella, and yellow fever) can be given to infants or children with pregnant or immunosuppressed household contacts, as well as to breast-feeding infants. Breastfeeding does not decrease the response to routine childhood vaccines and  does not extend or improve passive immunity to vaccine-preventable disease provided by maternal antibody.</a:t>
            </a:r>
          </a:p>
          <a:p>
            <a:pPr>
              <a:lnSpc>
                <a:spcPct val="90000"/>
              </a:lnSpc>
              <a:spcBef>
                <a:spcPct val="0"/>
              </a:spcBef>
            </a:pPr>
            <a:r>
              <a:rPr lang="en-US" sz="900" dirty="0">
                <a:latin typeface="Arial" charset="0"/>
              </a:rPr>
              <a:t> </a:t>
            </a:r>
            <a:r>
              <a:rPr lang="en-US" sz="900" b="1" dirty="0">
                <a:latin typeface="Arial" charset="0"/>
              </a:rPr>
              <a:t>PREMATURE BIRTH</a:t>
            </a:r>
          </a:p>
          <a:p>
            <a:pPr>
              <a:lnSpc>
                <a:spcPct val="90000"/>
              </a:lnSpc>
              <a:spcBef>
                <a:spcPct val="0"/>
              </a:spcBef>
            </a:pPr>
            <a:r>
              <a:rPr lang="en-US" sz="900" dirty="0">
                <a:latin typeface="Arial" charset="0"/>
              </a:rPr>
              <a:t>Vaccines should be started on schedule based on the child's chronological age.  Studies demonstrate that decreased seroconversion rates might occur among certain premature infants with low birth weights (i.e., &lt;2,000 grams) after administration of hepatitis B vaccine at birth. However, by one month chronological age, all premature infants, regardless of initial birthweight or gestational age are as likely to respond as adequately as older and larger infants. </a:t>
            </a:r>
          </a:p>
          <a:p>
            <a:pPr>
              <a:lnSpc>
                <a:spcPct val="90000"/>
              </a:lnSpc>
              <a:spcBef>
                <a:spcPct val="0"/>
              </a:spcBef>
            </a:pPr>
            <a:r>
              <a:rPr lang="en-US" sz="900" dirty="0">
                <a:latin typeface="Arial" charset="0"/>
              </a:rPr>
              <a:t> </a:t>
            </a:r>
            <a:r>
              <a:rPr lang="en-US" sz="900" b="1" dirty="0">
                <a:latin typeface="Arial" charset="0"/>
              </a:rPr>
              <a:t>NEED OR REQUIREMENT FOR TUBERCULOSIS SKIN TEST (PPD)</a:t>
            </a:r>
          </a:p>
          <a:p>
            <a:pPr>
              <a:lnSpc>
                <a:spcPct val="90000"/>
              </a:lnSpc>
              <a:spcBef>
                <a:spcPct val="0"/>
              </a:spcBef>
            </a:pPr>
            <a:r>
              <a:rPr lang="en-US" sz="900" dirty="0">
                <a:latin typeface="Arial" charset="0"/>
              </a:rPr>
              <a:t>All vaccines, including MMR, can be given on the same day as a TB skin test, or any time after a TB skin test is applied. MMR vaccine may decrease the response to a TB skin test, potentially causing a false negative response in someone who actually has an infection with tuberculosis. If MMR has been given and one or more days have elapsed, in most situations it is recommended to wait 4-6 weeks before giving a routine TB skin test. No information on the effect of varicella vaccine on a TB skin test is available. It is prudent to apply rules for spacing measles vaccine and TB skin testing to varicella vaccine."</a:t>
            </a:r>
          </a:p>
          <a:p>
            <a:pPr>
              <a:lnSpc>
                <a:spcPct val="90000"/>
              </a:lnSpc>
              <a:spcBef>
                <a:spcPct val="0"/>
              </a:spcBef>
            </a:pPr>
            <a:r>
              <a:rPr lang="en-US" sz="900" dirty="0">
                <a:solidFill>
                  <a:srgbClr val="C00000"/>
                </a:solidFill>
                <a:latin typeface="Arial" charset="0"/>
              </a:rPr>
              <a:t>ADMINISTERING VACCINES TO HOUSEHOLD MEMBERS OF IMMUNOCOMPROMISED PATIENTS</a:t>
            </a:r>
          </a:p>
          <a:p>
            <a:pPr>
              <a:lnSpc>
                <a:spcPct val="90000"/>
              </a:lnSpc>
              <a:spcBef>
                <a:spcPct val="0"/>
              </a:spcBef>
            </a:pPr>
            <a:r>
              <a:rPr lang="en-US" sz="900" dirty="0">
                <a:solidFill>
                  <a:srgbClr val="C00000"/>
                </a:solidFill>
              </a:rPr>
              <a:t>Immunocompetent individuals who live in a household with immunocompromised patients can safely receive inactivated vaccines.  They may also receive live virus vaccines such as MMR, varicella, rotavirus, zoster, yellow fever, and oral typhoid vaccines if indicated</a:t>
            </a:r>
            <a:r>
              <a:rPr lang="en-US" sz="900" dirty="0"/>
              <a:t>.  </a:t>
            </a:r>
            <a:r>
              <a:rPr lang="en-US" sz="900" dirty="0">
                <a:solidFill>
                  <a:srgbClr val="C00000"/>
                </a:solidFill>
              </a:rPr>
              <a:t>LAIV should be avoided in some instances. (See Footnote 3).</a:t>
            </a:r>
          </a:p>
          <a:p>
            <a:pPr>
              <a:lnSpc>
                <a:spcPct val="90000"/>
              </a:lnSpc>
              <a:spcBef>
                <a:spcPct val="0"/>
              </a:spcBef>
            </a:pPr>
            <a:endParaRPr lang="en-US" sz="900" dirty="0">
              <a:solidFill>
                <a:srgbClr val="C00000"/>
              </a:solidFill>
              <a:latin typeface="Arial" charset="0"/>
            </a:endParaRPr>
          </a:p>
          <a:p>
            <a:pPr>
              <a:lnSpc>
                <a:spcPct val="90000"/>
              </a:lnSpc>
              <a:spcBef>
                <a:spcPct val="0"/>
              </a:spcBef>
            </a:pPr>
            <a:r>
              <a:rPr lang="en-US" sz="800" dirty="0">
                <a:latin typeface="Arial" charset="0"/>
              </a:rPr>
              <a:t>1. General Recommendations on Immunization, Recommendations of the Advisory Committee on Immunization Practices (ACIP). MMWR 2011; 60 (No. RR-2) January 28, 2011</a:t>
            </a:r>
          </a:p>
          <a:p>
            <a:pPr>
              <a:lnSpc>
                <a:spcPct val="90000"/>
              </a:lnSpc>
              <a:spcBef>
                <a:spcPct val="0"/>
              </a:spcBef>
            </a:pPr>
            <a:r>
              <a:rPr lang="en-US" sz="800" dirty="0">
                <a:latin typeface="Arial" charset="0"/>
              </a:rPr>
              <a:t>2. Epidemiology and Prevention of Vaccine-Preventable Diseases, </a:t>
            </a:r>
            <a:r>
              <a:rPr lang="en-US" sz="800" dirty="0">
                <a:solidFill>
                  <a:srgbClr val="C00000"/>
                </a:solidFill>
                <a:latin typeface="Arial" charset="0"/>
              </a:rPr>
              <a:t>13th edition 2015</a:t>
            </a:r>
            <a:r>
              <a:rPr lang="en-US" sz="800" dirty="0">
                <a:latin typeface="Arial" charset="0"/>
              </a:rPr>
              <a:t>.  HHS, CDC. (Pink Book).</a:t>
            </a:r>
          </a:p>
          <a:p>
            <a:pPr>
              <a:lnSpc>
                <a:spcPct val="90000"/>
              </a:lnSpc>
              <a:spcBef>
                <a:spcPct val="0"/>
              </a:spcBef>
            </a:pPr>
            <a:r>
              <a:rPr lang="en-US" sz="800" dirty="0">
                <a:solidFill>
                  <a:srgbClr val="C00000"/>
                </a:solidFill>
                <a:latin typeface="Arial" charset="0"/>
              </a:rPr>
              <a:t>3.  IDSA Guidelines, “</a:t>
            </a:r>
            <a:r>
              <a:rPr lang="en-US" sz="800" dirty="0">
                <a:solidFill>
                  <a:srgbClr val="C00000"/>
                </a:solidFill>
              </a:rPr>
              <a:t>2013 IDSA Clinical Practice Guideline for Vaccination of the Immunocompromised Host,” Clinical Infectious Diseases Advance Access published December 4, 2013</a:t>
            </a:r>
            <a:endParaRPr lang="en-US" sz="800" dirty="0">
              <a:solidFill>
                <a:srgbClr val="C00000"/>
              </a:solidFill>
              <a:latin typeface="Arial" charset="0"/>
            </a:endParaRPr>
          </a:p>
          <a:p>
            <a:pPr>
              <a:lnSpc>
                <a:spcPct val="50000"/>
              </a:lnSpc>
              <a:spcBef>
                <a:spcPct val="0"/>
              </a:spcBef>
            </a:pPr>
            <a:endParaRPr lang="en-US" sz="600" dirty="0">
              <a:latin typeface="Arial" charset="0"/>
            </a:endParaRPr>
          </a:p>
          <a:p>
            <a:pPr>
              <a:lnSpc>
                <a:spcPct val="50000"/>
              </a:lnSpc>
              <a:spcBef>
                <a:spcPct val="0"/>
              </a:spcBef>
            </a:pPr>
            <a:r>
              <a:rPr lang="en-US" sz="600" dirty="0">
                <a:latin typeface="Arial" charset="0"/>
              </a:rPr>
              <a:t> </a:t>
            </a:r>
          </a:p>
        </p:txBody>
      </p:sp>
      <p:sp>
        <p:nvSpPr>
          <p:cNvPr id="9" name="Footer Placeholder 8"/>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10756076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1129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311299"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1130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algn="r"/>
            <a:endParaRPr lang="en-US" sz="1200" dirty="0">
              <a:solidFill>
                <a:srgbClr val="000000"/>
              </a:solidFill>
            </a:endParaRPr>
          </a:p>
        </p:txBody>
      </p:sp>
      <p:sp>
        <p:nvSpPr>
          <p:cNvPr id="311301" name="Rectangle 2"/>
          <p:cNvSpPr>
            <a:spLocks noGrp="1" noRot="1" noChangeAspect="1" noChangeArrowheads="1" noTextEdit="1"/>
          </p:cNvSpPr>
          <p:nvPr>
            <p:ph type="sldImg"/>
          </p:nvPr>
        </p:nvSpPr>
        <p:spPr>
          <a:xfrm>
            <a:off x="1106488" y="696913"/>
            <a:ext cx="4648200" cy="3486150"/>
          </a:xfrm>
          <a:ln/>
        </p:spPr>
      </p:sp>
      <p:sp>
        <p:nvSpPr>
          <p:cNvPr id="311302" name="Rectangle 3"/>
          <p:cNvSpPr>
            <a:spLocks noGrp="1" noChangeArrowheads="1"/>
          </p:cNvSpPr>
          <p:nvPr>
            <p:ph type="body" idx="1"/>
          </p:nvPr>
        </p:nvSpPr>
        <p:spPr>
          <a:xfrm>
            <a:off x="428625" y="4278313"/>
            <a:ext cx="5943600" cy="2878137"/>
          </a:xfrm>
          <a:noFill/>
          <a:ln/>
        </p:spPr>
        <p:txBody>
          <a:bodyPr lIns="91432" tIns="45716" rIns="91432" bIns="45716"/>
          <a:lstStyle/>
          <a:p>
            <a:pPr>
              <a:spcBef>
                <a:spcPct val="0"/>
              </a:spcBef>
            </a:pPr>
            <a:r>
              <a:rPr lang="en-US" sz="1000" b="1" dirty="0">
                <a:latin typeface="Arial" charset="0"/>
              </a:rPr>
              <a:t>Vaccine Concerns</a:t>
            </a:r>
          </a:p>
          <a:p>
            <a:pPr>
              <a:spcBef>
                <a:spcPct val="0"/>
              </a:spcBef>
            </a:pPr>
            <a:r>
              <a:rPr lang="en-US" sz="1000" dirty="0">
                <a:latin typeface="Arial" charset="0"/>
              </a:rPr>
              <a:t>-One quarter of parents mistakenly believe that vaccines weaken the immune system.</a:t>
            </a:r>
          </a:p>
          <a:p>
            <a:pPr>
              <a:spcBef>
                <a:spcPct val="0"/>
              </a:spcBef>
            </a:pPr>
            <a:r>
              <a:rPr lang="en-US" sz="1000" dirty="0">
                <a:latin typeface="Arial" charset="0"/>
              </a:rPr>
              <a:t>-One quarter of parents believe that children get more immunizations than are good for them. </a:t>
            </a:r>
          </a:p>
          <a:p>
            <a:pPr>
              <a:spcBef>
                <a:spcPct val="0"/>
              </a:spcBef>
            </a:pPr>
            <a:r>
              <a:rPr lang="en-US" sz="1000" dirty="0">
                <a:latin typeface="Arial" charset="0"/>
              </a:rPr>
              <a:t>-On the plus side, the child's health care provider is seen as the most important source for immunization information. (</a:t>
            </a:r>
            <a:r>
              <a:rPr lang="en-US" sz="1000" dirty="0" err="1">
                <a:latin typeface="Arial" charset="0"/>
              </a:rPr>
              <a:t>Gellin</a:t>
            </a:r>
            <a:r>
              <a:rPr lang="en-US" sz="1000" dirty="0">
                <a:latin typeface="Arial" charset="0"/>
              </a:rPr>
              <a:t>, B.,</a:t>
            </a:r>
            <a:r>
              <a:rPr lang="en-US" sz="1000" dirty="0">
                <a:solidFill>
                  <a:srgbClr val="FF0000"/>
                </a:solidFill>
                <a:latin typeface="Arial" charset="0"/>
              </a:rPr>
              <a:t> </a:t>
            </a:r>
            <a:r>
              <a:rPr lang="en-US" sz="1000" dirty="0" err="1">
                <a:latin typeface="Arial" charset="0"/>
              </a:rPr>
              <a:t>et.al</a:t>
            </a:r>
            <a:r>
              <a:rPr lang="en-US" sz="1000" dirty="0">
                <a:latin typeface="Arial" charset="0"/>
              </a:rPr>
              <a:t>.  "Do parents understand immunizations?  A national telephone survey."  Pediatrics, 106(5); 1097-1102).  </a:t>
            </a:r>
          </a:p>
          <a:p>
            <a:pPr>
              <a:spcBef>
                <a:spcPct val="0"/>
              </a:spcBef>
            </a:pPr>
            <a:endParaRPr lang="en-US" sz="1000" b="1" dirty="0">
              <a:latin typeface="Arial" charset="0"/>
            </a:endParaRPr>
          </a:p>
          <a:p>
            <a:pPr>
              <a:spcBef>
                <a:spcPct val="0"/>
              </a:spcBef>
            </a:pPr>
            <a:r>
              <a:rPr lang="en-US" sz="1000" b="1" dirty="0">
                <a:latin typeface="Arial" charset="0"/>
              </a:rPr>
              <a:t>Answers to common concerns about vaccines</a:t>
            </a:r>
          </a:p>
          <a:p>
            <a:pPr>
              <a:spcBef>
                <a:spcPct val="0"/>
              </a:spcBef>
              <a:buFontTx/>
              <a:buChar char="•"/>
            </a:pPr>
            <a:r>
              <a:rPr lang="en-US" sz="1000" dirty="0">
                <a:latin typeface="Arial" charset="0"/>
              </a:rPr>
              <a:t>Vaccines do not weaken the immune system (we give a small antigen load even at peak times/ages in the vaccine schedule)</a:t>
            </a:r>
          </a:p>
          <a:p>
            <a:pPr>
              <a:spcBef>
                <a:spcPct val="0"/>
              </a:spcBef>
              <a:buFontTx/>
              <a:buChar char="•"/>
            </a:pPr>
            <a:r>
              <a:rPr lang="en-US" sz="1000" dirty="0">
                <a:latin typeface="Arial" charset="0"/>
              </a:rPr>
              <a:t>Natural immunity is not better than vaccines (ex: shingles in those who have had chicken pox natural illness)</a:t>
            </a:r>
          </a:p>
          <a:p>
            <a:pPr>
              <a:spcBef>
                <a:spcPct val="0"/>
              </a:spcBef>
              <a:buFontTx/>
              <a:buChar char="•"/>
            </a:pPr>
            <a:r>
              <a:rPr lang="en-US" sz="1000" dirty="0">
                <a:latin typeface="Arial" charset="0"/>
              </a:rPr>
              <a:t>Vaccine-preventable diseases are serious illnesses with the possibility of complications and even death</a:t>
            </a:r>
          </a:p>
          <a:p>
            <a:pPr>
              <a:spcBef>
                <a:spcPct val="0"/>
              </a:spcBef>
            </a:pPr>
            <a:endParaRPr lang="en-US" sz="1000" b="1" dirty="0">
              <a:latin typeface="Arial" charset="0"/>
            </a:endParaRPr>
          </a:p>
          <a:p>
            <a:pPr>
              <a:spcBef>
                <a:spcPct val="0"/>
              </a:spcBef>
            </a:pPr>
            <a:r>
              <a:rPr lang="en-US" sz="1000" b="1" dirty="0">
                <a:latin typeface="Arial" charset="0"/>
              </a:rPr>
              <a:t>Well controlled studies during the past 10 years have failed to show any association between MMR vaccine or </a:t>
            </a:r>
            <a:r>
              <a:rPr lang="en-US" sz="1000" b="1" dirty="0" err="1">
                <a:latin typeface="Arial" charset="0"/>
              </a:rPr>
              <a:t>thimerosal</a:t>
            </a:r>
            <a:r>
              <a:rPr lang="en-US" sz="1000" b="1" dirty="0">
                <a:latin typeface="Arial" charset="0"/>
              </a:rPr>
              <a:t> and autism. However, many anti-vaccine groups continue to promote the association of autism and MMR vaccine and the dangers of </a:t>
            </a:r>
            <a:r>
              <a:rPr lang="en-US" sz="1000" b="1" dirty="0" err="1">
                <a:latin typeface="Arial" charset="0"/>
              </a:rPr>
              <a:t>thimer</a:t>
            </a:r>
            <a:r>
              <a:rPr lang="en-US" sz="1000" b="1" dirty="0" err="1">
                <a:solidFill>
                  <a:srgbClr val="FF0000"/>
                </a:solidFill>
                <a:latin typeface="Arial" charset="0"/>
              </a:rPr>
              <a:t>osa</a:t>
            </a:r>
            <a:r>
              <a:rPr lang="en-US" sz="1000" b="1" dirty="0" err="1">
                <a:latin typeface="Arial" charset="0"/>
              </a:rPr>
              <a:t>l</a:t>
            </a:r>
            <a:r>
              <a:rPr lang="en-US" sz="1000" b="1" dirty="0">
                <a:latin typeface="Arial" charset="0"/>
              </a:rPr>
              <a:t>. </a:t>
            </a:r>
          </a:p>
          <a:p>
            <a:pPr>
              <a:spcBef>
                <a:spcPct val="0"/>
              </a:spcBef>
            </a:pPr>
            <a:endParaRPr lang="en-US" sz="1000" b="1" dirty="0">
              <a:latin typeface="Arial" charset="0"/>
            </a:endParaRPr>
          </a:p>
          <a:p>
            <a:pPr>
              <a:spcBef>
                <a:spcPct val="0"/>
              </a:spcBef>
            </a:pPr>
            <a:r>
              <a:rPr lang="en-US" sz="1000" dirty="0">
                <a:latin typeface="Arial" charset="0"/>
              </a:rPr>
              <a:t>For more information about these topics (and others of concern to parents/patients) visit http://www.cdc.gov/vaccinesafety/</a:t>
            </a:r>
          </a:p>
          <a:p>
            <a:pPr>
              <a:lnSpc>
                <a:spcPct val="80000"/>
              </a:lnSpc>
              <a:spcBef>
                <a:spcPct val="0"/>
              </a:spcBef>
            </a:pPr>
            <a:endParaRPr lang="en-US" sz="900" dirty="0">
              <a:latin typeface="Arial" charset="0"/>
            </a:endParaRPr>
          </a:p>
          <a:p>
            <a:pPr>
              <a:lnSpc>
                <a:spcPct val="80000"/>
              </a:lnSpc>
              <a:spcBef>
                <a:spcPct val="0"/>
              </a:spcBef>
            </a:pPr>
            <a:r>
              <a:rPr lang="en-US" sz="1300" dirty="0">
                <a:latin typeface="Arial Unicode MS"/>
              </a:rPr>
              <a:t> </a:t>
            </a:r>
          </a:p>
          <a:p>
            <a:pPr>
              <a:lnSpc>
                <a:spcPct val="80000"/>
              </a:lnSpc>
              <a:spcBef>
                <a:spcPct val="0"/>
              </a:spcBef>
            </a:pPr>
            <a:endParaRPr lang="en-US" dirty="0">
              <a:latin typeface="Arial" charset="0"/>
            </a:endParaRPr>
          </a:p>
        </p:txBody>
      </p:sp>
      <p:sp>
        <p:nvSpPr>
          <p:cNvPr id="8" name="Footer Placeholder 7"/>
          <p:cNvSpPr>
            <a:spLocks noGrp="1"/>
          </p:cNvSpPr>
          <p:nvPr>
            <p:ph type="ftr" sz="quarter" idx="4"/>
          </p:nvPr>
        </p:nvSpPr>
        <p:spPr/>
        <p:txBody>
          <a:bodyPr/>
          <a:lstStyle/>
          <a:p>
            <a:pPr>
              <a:defRPr/>
            </a:pPr>
            <a:r>
              <a:rPr lang="en-US"/>
              <a:t>EPIC ADULT 2017</a:t>
            </a:r>
            <a:endParaRPr lang="en-US"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54</a:t>
            </a:fld>
            <a:endParaRPr lang="en-US"/>
          </a:p>
        </p:txBody>
      </p:sp>
    </p:spTree>
    <p:extLst>
      <p:ext uri="{BB962C8B-B14F-4D97-AF65-F5344CB8AC3E}">
        <p14:creationId xmlns:p14="http://schemas.microsoft.com/office/powerpoint/2010/main" val="10059807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1334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313347" name="Rectangle 2"/>
          <p:cNvSpPr>
            <a:spLocks noGrp="1" noRot="1" noChangeAspect="1" noChangeArrowheads="1" noTextEdit="1"/>
          </p:cNvSpPr>
          <p:nvPr>
            <p:ph type="sldImg"/>
          </p:nvPr>
        </p:nvSpPr>
        <p:spPr>
          <a:xfrm>
            <a:off x="1106488" y="696913"/>
            <a:ext cx="4648200" cy="3486150"/>
          </a:xfrm>
          <a:ln/>
        </p:spPr>
      </p:sp>
      <p:sp>
        <p:nvSpPr>
          <p:cNvPr id="1017861" name="Rectangle 3"/>
          <p:cNvSpPr>
            <a:spLocks noGrp="1" noChangeArrowheads="1"/>
          </p:cNvSpPr>
          <p:nvPr>
            <p:ph type="body" idx="1"/>
          </p:nvPr>
        </p:nvSpPr>
        <p:spPr>
          <a:xfrm>
            <a:off x="685800" y="4416425"/>
            <a:ext cx="5486400" cy="2444750"/>
          </a:xfrm>
          <a:ln/>
          <a:extLst/>
        </p:spPr>
        <p:txBody>
          <a:bodyPr lIns="91432" tIns="45716" rIns="91432" bIns="45716"/>
          <a:lstStyle/>
          <a:p>
            <a:pPr>
              <a:spcBef>
                <a:spcPct val="0"/>
              </a:spcBef>
              <a:defRPr/>
            </a:pPr>
            <a:r>
              <a:rPr lang="en-US" sz="1000" dirty="0">
                <a:latin typeface="Arial" charset="0"/>
              </a:rPr>
              <a:t>Studies have found no link between autism and MMR vaccine.</a:t>
            </a:r>
          </a:p>
          <a:p>
            <a:pPr>
              <a:spcBef>
                <a:spcPct val="0"/>
              </a:spcBef>
              <a:defRPr/>
            </a:pPr>
            <a:endParaRPr lang="en-US" dirty="0">
              <a:latin typeface="Arial" charset="0"/>
            </a:endParaRPr>
          </a:p>
          <a:p>
            <a:pPr marL="339725" indent="-339725" eaLnBrk="1" hangingPunct="1">
              <a:spcBef>
                <a:spcPct val="0"/>
              </a:spcBef>
              <a:defRPr/>
            </a:pPr>
            <a:r>
              <a:rPr lang="en-US" sz="1000" b="1" dirty="0">
                <a:solidFill>
                  <a:srgbClr val="000000"/>
                </a:solidFill>
                <a:cs typeface="Arial" pitchFamily="34" charset="0"/>
              </a:rPr>
              <a:t>The Story of Dr. Andrew Wakefield and MMR – Autism Link</a:t>
            </a:r>
          </a:p>
          <a:p>
            <a:pPr marL="174625" indent="-174625" eaLnBrk="1" hangingPunct="1">
              <a:spcBef>
                <a:spcPct val="0"/>
              </a:spcBef>
              <a:buFontTx/>
              <a:buChar char="•"/>
              <a:defRPr/>
            </a:pPr>
            <a:r>
              <a:rPr lang="en-US" sz="1000" dirty="0">
                <a:solidFill>
                  <a:srgbClr val="000000"/>
                </a:solidFill>
                <a:cs typeface="Arial" pitchFamily="34" charset="0"/>
              </a:rPr>
              <a:t>Original “study”, published in UK medical journal, Lancet, in 1998, proposing MMR - autism link was based on 12 children.</a:t>
            </a:r>
          </a:p>
          <a:p>
            <a:pPr marL="174625" indent="-174625" eaLnBrk="1" hangingPunct="1">
              <a:spcBef>
                <a:spcPct val="0"/>
              </a:spcBef>
              <a:buFontTx/>
              <a:buChar char="•"/>
              <a:defRPr/>
            </a:pPr>
            <a:r>
              <a:rPr lang="en-US" sz="1000" dirty="0">
                <a:solidFill>
                  <a:srgbClr val="000000"/>
                </a:solidFill>
                <a:cs typeface="Arial" pitchFamily="34" charset="0"/>
              </a:rPr>
              <a:t>This resulted in decreased use of MMR vaccine and outbreaks of measles in the United Kingdom.</a:t>
            </a:r>
          </a:p>
          <a:p>
            <a:pPr marL="174625" indent="-174625" eaLnBrk="1" hangingPunct="1">
              <a:spcBef>
                <a:spcPct val="0"/>
              </a:spcBef>
              <a:buFontTx/>
              <a:buChar char="•"/>
              <a:defRPr/>
            </a:pPr>
            <a:r>
              <a:rPr lang="en-US" sz="1000" dirty="0">
                <a:latin typeface="Arial" charset="0"/>
              </a:rPr>
              <a:t>A press investigation revealed that Dr. Wakefield had falsified patient data and relied on laboratory reports that he had been warned were incorrect.</a:t>
            </a:r>
            <a:endParaRPr lang="en-US" sz="1000" dirty="0">
              <a:solidFill>
                <a:srgbClr val="000000"/>
              </a:solidFill>
              <a:cs typeface="Arial" pitchFamily="34" charset="0"/>
            </a:endParaRPr>
          </a:p>
          <a:p>
            <a:pPr marL="174625" indent="-174625" eaLnBrk="1" hangingPunct="1">
              <a:spcBef>
                <a:spcPct val="0"/>
              </a:spcBef>
              <a:buFontTx/>
              <a:buChar char="•"/>
              <a:defRPr/>
            </a:pPr>
            <a:r>
              <a:rPr lang="en-US" sz="1000" dirty="0">
                <a:solidFill>
                  <a:srgbClr val="000000"/>
                </a:solidFill>
                <a:cs typeface="Arial" pitchFamily="34" charset="0"/>
              </a:rPr>
              <a:t>Larger studies, done later by other researchers, failed to establish any link between MMR and autism.</a:t>
            </a:r>
          </a:p>
          <a:p>
            <a:pPr marL="174625" indent="-174625" eaLnBrk="1" hangingPunct="1">
              <a:spcBef>
                <a:spcPct val="20000"/>
              </a:spcBef>
              <a:buFontTx/>
              <a:buChar char="•"/>
              <a:defRPr/>
            </a:pPr>
            <a:r>
              <a:rPr lang="en-US" sz="1000" dirty="0">
                <a:solidFill>
                  <a:srgbClr val="000000"/>
                </a:solidFill>
                <a:cs typeface="Arial" pitchFamily="34" charset="0"/>
              </a:rPr>
              <a:t>In 2010 Dr. Wakefield was found guilty of “serious professional misconduct” and his medical license was revoked.</a:t>
            </a:r>
          </a:p>
          <a:p>
            <a:pPr marL="174625" indent="-174625" eaLnBrk="1" hangingPunct="1">
              <a:spcBef>
                <a:spcPct val="20000"/>
              </a:spcBef>
              <a:buFontTx/>
              <a:buChar char="•"/>
              <a:defRPr/>
            </a:pPr>
            <a:r>
              <a:rPr lang="en-US" sz="1000" dirty="0">
                <a:solidFill>
                  <a:srgbClr val="000000"/>
                </a:solidFill>
                <a:cs typeface="Arial" pitchFamily="34" charset="0"/>
              </a:rPr>
              <a:t>The editors of Lancet </a:t>
            </a:r>
            <a:r>
              <a:rPr lang="en-US" sz="1000" dirty="0">
                <a:latin typeface="Arial" charset="0"/>
              </a:rPr>
              <a:t>took the unusual step of retracting his article from the scientific literature on the grounds that it was the product of dishonest and irresponsible research. </a:t>
            </a:r>
            <a:r>
              <a:rPr lang="en-US" sz="1000" dirty="0">
                <a:solidFill>
                  <a:srgbClr val="000000"/>
                </a:solidFill>
                <a:cs typeface="Arial" pitchFamily="34" charset="0"/>
              </a:rPr>
              <a:t> </a:t>
            </a:r>
          </a:p>
          <a:p>
            <a:pPr marL="339725" indent="-339725" eaLnBrk="1" hangingPunct="1">
              <a:spcBef>
                <a:spcPct val="0"/>
              </a:spcBef>
              <a:buFontTx/>
              <a:buChar char="•"/>
              <a:defRPr/>
            </a:pPr>
            <a:endParaRPr lang="en-US" sz="1000" dirty="0">
              <a:solidFill>
                <a:srgbClr val="000000"/>
              </a:solidFill>
              <a:cs typeface="Arial" pitchFamily="34" charset="0"/>
            </a:endParaRPr>
          </a:p>
          <a:p>
            <a:pPr>
              <a:spcBef>
                <a:spcPct val="0"/>
              </a:spcBef>
              <a:defRPr/>
            </a:pPr>
            <a:endParaRPr lang="en-US" dirty="0">
              <a:latin typeface="Arial" charset="0"/>
            </a:endParaRPr>
          </a:p>
          <a:p>
            <a:pPr>
              <a:spcBef>
                <a:spcPct val="0"/>
              </a:spcBef>
              <a:defRPr/>
            </a:pPr>
            <a:endParaRPr lang="en-US" dirty="0">
              <a:latin typeface="Arial" charset="0"/>
            </a:endParaRPr>
          </a:p>
        </p:txBody>
      </p:sp>
      <p:sp>
        <p:nvSpPr>
          <p:cNvPr id="6" name="Footer Placeholder 5"/>
          <p:cNvSpPr>
            <a:spLocks noGrp="1"/>
          </p:cNvSpPr>
          <p:nvPr>
            <p:ph type="ftr" sz="quarter" idx="4"/>
          </p:nvPr>
        </p:nvSpPr>
        <p:spPr/>
        <p:txBody>
          <a:bodyPr/>
          <a:lstStyle/>
          <a:p>
            <a:pPr>
              <a:defRPr/>
            </a:pPr>
            <a:r>
              <a:rPr lang="en-US"/>
              <a:t>EPIC ADULT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55</a:t>
            </a:fld>
            <a:endParaRPr lang="en-US"/>
          </a:p>
        </p:txBody>
      </p:sp>
    </p:spTree>
    <p:extLst>
      <p:ext uri="{BB962C8B-B14F-4D97-AF65-F5344CB8AC3E}">
        <p14:creationId xmlns:p14="http://schemas.microsoft.com/office/powerpoint/2010/main" val="965072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1949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algn="r"/>
            <a:endParaRPr lang="en-US" sz="1200" dirty="0">
              <a:solidFill>
                <a:srgbClr val="000000"/>
              </a:solidFill>
            </a:endParaRPr>
          </a:p>
        </p:txBody>
      </p:sp>
      <p:sp>
        <p:nvSpPr>
          <p:cNvPr id="31949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6" tIns="45708" rIns="91416" bIns="45708" anchor="b"/>
          <a:lstStyle/>
          <a:p>
            <a:endParaRPr lang="en-US" sz="1200">
              <a:solidFill>
                <a:srgbClr val="000000"/>
              </a:solidFill>
            </a:endParaRPr>
          </a:p>
        </p:txBody>
      </p:sp>
      <p:sp>
        <p:nvSpPr>
          <p:cNvPr id="31949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6" tIns="45708" rIns="91416" bIns="45708" anchor="b"/>
          <a:lstStyle/>
          <a:p>
            <a:pPr algn="r"/>
            <a:endParaRPr lang="en-US" sz="1200" dirty="0">
              <a:solidFill>
                <a:srgbClr val="000000"/>
              </a:solidFill>
            </a:endParaRPr>
          </a:p>
        </p:txBody>
      </p:sp>
      <p:sp>
        <p:nvSpPr>
          <p:cNvPr id="319493" name="Rectangle 2"/>
          <p:cNvSpPr>
            <a:spLocks noGrp="1" noRot="1" noChangeAspect="1" noChangeArrowheads="1" noTextEdit="1"/>
          </p:cNvSpPr>
          <p:nvPr>
            <p:ph type="sldImg"/>
          </p:nvPr>
        </p:nvSpPr>
        <p:spPr>
          <a:xfrm>
            <a:off x="1106488" y="696913"/>
            <a:ext cx="4648200" cy="3486150"/>
          </a:xfrm>
          <a:ln/>
        </p:spPr>
      </p:sp>
      <p:sp>
        <p:nvSpPr>
          <p:cNvPr id="319494" name="Rectangle 3"/>
          <p:cNvSpPr>
            <a:spLocks noGrp="1" noChangeArrowheads="1"/>
          </p:cNvSpPr>
          <p:nvPr>
            <p:ph type="body" idx="1"/>
          </p:nvPr>
        </p:nvSpPr>
        <p:spPr>
          <a:xfrm>
            <a:off x="457200" y="4416425"/>
            <a:ext cx="6019800" cy="4492625"/>
          </a:xfrm>
          <a:noFill/>
          <a:ln/>
        </p:spPr>
        <p:txBody>
          <a:bodyPr lIns="91416" tIns="45708" rIns="91416" bIns="45708"/>
          <a:lstStyle/>
          <a:p>
            <a:pPr marL="215900" indent="-215900">
              <a:lnSpc>
                <a:spcPct val="90000"/>
              </a:lnSpc>
              <a:spcBef>
                <a:spcPct val="0"/>
              </a:spcBef>
              <a:buFontTx/>
              <a:buChar char="•"/>
            </a:pPr>
            <a:r>
              <a:rPr lang="en-US" sz="1000" dirty="0">
                <a:latin typeface="Arial" charset="0"/>
                <a:cs typeface="Times New Roman" pitchFamily="18" charset="0"/>
              </a:rPr>
              <a:t>Anti-vaccine issues have been around since the early 1800's.  </a:t>
            </a:r>
          </a:p>
          <a:p>
            <a:pPr marL="215900" indent="-215900">
              <a:lnSpc>
                <a:spcPct val="90000"/>
              </a:lnSpc>
              <a:spcBef>
                <a:spcPct val="0"/>
              </a:spcBef>
              <a:buFontTx/>
              <a:buChar char="•"/>
            </a:pPr>
            <a:r>
              <a:rPr lang="en-US" sz="1000" dirty="0">
                <a:latin typeface="Arial" charset="0"/>
                <a:cs typeface="Times New Roman" pitchFamily="18" charset="0"/>
              </a:rPr>
              <a:t>Most patients/parents haven't seen the diseases so are more concerned about vaccine risk</a:t>
            </a:r>
          </a:p>
          <a:p>
            <a:pPr marL="215900" indent="-215900">
              <a:lnSpc>
                <a:spcPct val="90000"/>
              </a:lnSpc>
              <a:spcBef>
                <a:spcPct val="0"/>
              </a:spcBef>
              <a:buFontTx/>
              <a:buChar char="•"/>
            </a:pPr>
            <a:r>
              <a:rPr lang="en-US" sz="1000" dirty="0">
                <a:latin typeface="Arial" charset="0"/>
                <a:cs typeface="Times New Roman" pitchFamily="18" charset="0"/>
              </a:rPr>
              <a:t>Media portrays tragedies with emotional appeal</a:t>
            </a:r>
          </a:p>
          <a:p>
            <a:pPr marL="215900" indent="-215900">
              <a:lnSpc>
                <a:spcPct val="90000"/>
              </a:lnSpc>
              <a:spcBef>
                <a:spcPct val="0"/>
              </a:spcBef>
              <a:buFontTx/>
              <a:buChar char="•"/>
            </a:pPr>
            <a:r>
              <a:rPr lang="en-US" sz="1000" dirty="0">
                <a:latin typeface="Arial" charset="0"/>
                <a:cs typeface="Times New Roman" pitchFamily="18" charset="0"/>
              </a:rPr>
              <a:t>Web sites with anti-immunization information are plentiful with little scientifically-based vaccine information</a:t>
            </a:r>
          </a:p>
          <a:p>
            <a:pPr marL="215900" indent="-215900">
              <a:lnSpc>
                <a:spcPct val="90000"/>
              </a:lnSpc>
              <a:spcBef>
                <a:spcPct val="0"/>
              </a:spcBef>
              <a:buFontTx/>
              <a:buChar char="•"/>
            </a:pPr>
            <a:r>
              <a:rPr lang="en-US" sz="1000" dirty="0">
                <a:latin typeface="Arial" charset="0"/>
                <a:cs typeface="Times New Roman" pitchFamily="18" charset="0"/>
              </a:rPr>
              <a:t>Address any concerns and questions your patients may</a:t>
            </a:r>
            <a:r>
              <a:rPr lang="en-US" sz="1000" dirty="0">
                <a:latin typeface="Arial" charset="0"/>
              </a:rPr>
              <a:t> have</a:t>
            </a:r>
          </a:p>
          <a:p>
            <a:pPr marL="215900" indent="-215900">
              <a:lnSpc>
                <a:spcPct val="90000"/>
              </a:lnSpc>
              <a:spcBef>
                <a:spcPct val="0"/>
              </a:spcBef>
            </a:pPr>
            <a:endParaRPr lang="en-US" sz="1000" dirty="0">
              <a:latin typeface="Arial" charset="0"/>
            </a:endParaRPr>
          </a:p>
          <a:p>
            <a:pPr marL="215900" indent="-215900">
              <a:spcBef>
                <a:spcPct val="0"/>
              </a:spcBef>
            </a:pPr>
            <a:r>
              <a:rPr lang="en-US" sz="1000" dirty="0">
                <a:latin typeface="Arial" charset="0"/>
              </a:rPr>
              <a:t>We are living in a “world of information”, however, more information does not always mean a better informed consumer. The “anti” groups often report on personal stories of “tragedy”, with pain and suffering instead of using available information based on sound research. As health care providers we must be aware of the anti-immunization information in order to answer the questions presented by parents/patients.  We need to provide information about immunizations in terms understandable by a non-medical person in order to educate the public about the reduction of vaccine preventable diseases due to the currently available vaccines.  </a:t>
            </a:r>
          </a:p>
          <a:p>
            <a:pPr marL="215900" indent="-215900">
              <a:lnSpc>
                <a:spcPct val="90000"/>
              </a:lnSpc>
              <a:spcBef>
                <a:spcPct val="0"/>
              </a:spcBef>
            </a:pPr>
            <a:r>
              <a:rPr lang="en-US" sz="1000" dirty="0">
                <a:latin typeface="Arial" charset="0"/>
              </a:rPr>
              <a:t> </a:t>
            </a:r>
          </a:p>
          <a:p>
            <a:pPr marL="215900" indent="-215900">
              <a:lnSpc>
                <a:spcPct val="90000"/>
              </a:lnSpc>
              <a:spcBef>
                <a:spcPct val="0"/>
              </a:spcBef>
            </a:pPr>
            <a:r>
              <a:rPr lang="en-US" sz="1000" b="1" dirty="0">
                <a:latin typeface="Arial" charset="0"/>
              </a:rPr>
              <a:t>Anti-Vaccine web sites:</a:t>
            </a:r>
          </a:p>
          <a:p>
            <a:pPr marL="215900" indent="-215900">
              <a:lnSpc>
                <a:spcPct val="90000"/>
              </a:lnSpc>
              <a:spcBef>
                <a:spcPct val="0"/>
              </a:spcBef>
            </a:pPr>
            <a:r>
              <a:rPr lang="en-US" sz="1000" dirty="0">
                <a:latin typeface="Arial" charset="0"/>
              </a:rPr>
              <a:t>This is just a small list of the many sites available on the internet for anti-vaccine promotion. Please be sure to check some of these locations so that you are aware of the type on information that can be obtained from these sites.</a:t>
            </a:r>
          </a:p>
          <a:p>
            <a:pPr marL="215900" indent="-215900">
              <a:lnSpc>
                <a:spcPct val="90000"/>
              </a:lnSpc>
              <a:spcBef>
                <a:spcPct val="0"/>
              </a:spcBef>
            </a:pPr>
            <a:r>
              <a:rPr lang="en-US" sz="1000" dirty="0">
                <a:latin typeface="Arial" charset="0"/>
              </a:rPr>
              <a:t> </a:t>
            </a:r>
          </a:p>
          <a:p>
            <a:pPr marL="215900" indent="-215900">
              <a:lnSpc>
                <a:spcPct val="90000"/>
              </a:lnSpc>
              <a:spcBef>
                <a:spcPct val="0"/>
              </a:spcBef>
            </a:pPr>
            <a:r>
              <a:rPr lang="en-US" sz="1000" dirty="0">
                <a:latin typeface="Arial" charset="0"/>
              </a:rPr>
              <a:t>http://www.thinktwice.com/global.htm </a:t>
            </a:r>
          </a:p>
          <a:p>
            <a:pPr marL="215900" indent="-215900">
              <a:lnSpc>
                <a:spcPct val="90000"/>
              </a:lnSpc>
              <a:spcBef>
                <a:spcPct val="0"/>
              </a:spcBef>
            </a:pPr>
            <a:r>
              <a:rPr lang="en-US" sz="1000" dirty="0">
                <a:latin typeface="Arial" charset="0"/>
              </a:rPr>
              <a:t>http://www.gval.com/ </a:t>
            </a:r>
          </a:p>
          <a:p>
            <a:pPr marL="215900" indent="-215900">
              <a:lnSpc>
                <a:spcPct val="90000"/>
              </a:lnSpc>
              <a:spcBef>
                <a:spcPct val="0"/>
              </a:spcBef>
            </a:pPr>
            <a:r>
              <a:rPr lang="en-US" sz="1000" dirty="0">
                <a:latin typeface="Arial" charset="0"/>
              </a:rPr>
              <a:t>http://www.nvic.org</a:t>
            </a:r>
          </a:p>
          <a:p>
            <a:pPr marL="215900" indent="-215900">
              <a:lnSpc>
                <a:spcPct val="90000"/>
              </a:lnSpc>
              <a:spcBef>
                <a:spcPct val="0"/>
              </a:spcBef>
            </a:pPr>
            <a:r>
              <a:rPr lang="en-US" sz="1000" dirty="0">
                <a:latin typeface="Arial" charset="0"/>
              </a:rPr>
              <a:t> </a:t>
            </a:r>
          </a:p>
          <a:p>
            <a:pPr marL="215900" indent="-215900">
              <a:lnSpc>
                <a:spcPct val="90000"/>
              </a:lnSpc>
              <a:spcBef>
                <a:spcPct val="0"/>
              </a:spcBef>
            </a:pPr>
            <a:r>
              <a:rPr lang="en-US" sz="1000" b="1" dirty="0">
                <a:latin typeface="Arial" charset="0"/>
              </a:rPr>
              <a:t>For “Evaluating Information on the Web” </a:t>
            </a:r>
          </a:p>
          <a:p>
            <a:pPr marL="215900" indent="-215900">
              <a:lnSpc>
                <a:spcPct val="90000"/>
              </a:lnSpc>
              <a:spcBef>
                <a:spcPct val="0"/>
              </a:spcBef>
            </a:pPr>
            <a:r>
              <a:rPr lang="en-US" sz="1000" dirty="0">
                <a:latin typeface="Arial" charset="0"/>
              </a:rPr>
              <a:t>go to </a:t>
            </a:r>
            <a:r>
              <a:rPr lang="en-US" sz="1000" dirty="0">
                <a:solidFill>
                  <a:srgbClr val="FF0000"/>
                </a:solidFill>
                <a:latin typeface="Arial" charset="0"/>
                <a:hlinkClick r:id="rId3"/>
              </a:rPr>
              <a:t>http://www.immunizationinfo.org/parents/evaluating-information-web</a:t>
            </a:r>
            <a:r>
              <a:rPr lang="en-US" sz="1000" dirty="0">
                <a:solidFill>
                  <a:srgbClr val="FF0000"/>
                </a:solidFill>
                <a:latin typeface="Arial" charset="0"/>
              </a:rPr>
              <a:t> </a:t>
            </a:r>
          </a:p>
          <a:p>
            <a:pPr marL="215900" indent="-215900">
              <a:lnSpc>
                <a:spcPct val="90000"/>
              </a:lnSpc>
              <a:spcBef>
                <a:spcPct val="0"/>
              </a:spcBef>
            </a:pPr>
            <a:endParaRPr lang="en-US" sz="1000" dirty="0">
              <a:solidFill>
                <a:srgbClr val="FF0000"/>
              </a:solidFill>
              <a:latin typeface="Arial" charset="0"/>
            </a:endParaRPr>
          </a:p>
          <a:p>
            <a:pPr marL="215900" indent="-215900">
              <a:lnSpc>
                <a:spcPct val="90000"/>
              </a:lnSpc>
              <a:spcBef>
                <a:spcPct val="0"/>
              </a:spcBef>
            </a:pPr>
            <a:endParaRPr lang="en-US" sz="1000" dirty="0">
              <a:solidFill>
                <a:srgbClr val="FF0000"/>
              </a:solidFill>
              <a:latin typeface="Arial" charset="0"/>
            </a:endParaRPr>
          </a:p>
        </p:txBody>
      </p:sp>
      <p:sp>
        <p:nvSpPr>
          <p:cNvPr id="8" name="Footer Placeholder 7"/>
          <p:cNvSpPr>
            <a:spLocks noGrp="1"/>
          </p:cNvSpPr>
          <p:nvPr>
            <p:ph type="ftr" sz="quarter" idx="4"/>
          </p:nvPr>
        </p:nvSpPr>
        <p:spPr/>
        <p:txBody>
          <a:bodyPr/>
          <a:lstStyle/>
          <a:p>
            <a:pPr>
              <a:defRPr/>
            </a:pPr>
            <a:r>
              <a:rPr lang="en-US"/>
              <a:t>EPIC ADULT 2017</a:t>
            </a:r>
            <a:endParaRPr lang="en-US"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56</a:t>
            </a:fld>
            <a:endParaRPr lang="en-US"/>
          </a:p>
        </p:txBody>
      </p:sp>
    </p:spTree>
    <p:extLst>
      <p:ext uri="{BB962C8B-B14F-4D97-AF65-F5344CB8AC3E}">
        <p14:creationId xmlns:p14="http://schemas.microsoft.com/office/powerpoint/2010/main" val="13551428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2153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321539"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32154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321541" name="Rectangle 2"/>
          <p:cNvSpPr>
            <a:spLocks noGrp="1" noRot="1" noChangeAspect="1" noChangeArrowheads="1" noTextEdit="1"/>
          </p:cNvSpPr>
          <p:nvPr>
            <p:ph type="sldImg"/>
          </p:nvPr>
        </p:nvSpPr>
        <p:spPr>
          <a:xfrm>
            <a:off x="1106488" y="696913"/>
            <a:ext cx="4648200" cy="3486150"/>
          </a:xfrm>
          <a:ln/>
        </p:spPr>
      </p:sp>
      <p:sp>
        <p:nvSpPr>
          <p:cNvPr id="321542" name="Rectangle 3"/>
          <p:cNvSpPr>
            <a:spLocks noGrp="1" noChangeArrowheads="1"/>
          </p:cNvSpPr>
          <p:nvPr>
            <p:ph type="body" idx="1"/>
          </p:nvPr>
        </p:nvSpPr>
        <p:spPr>
          <a:xfrm>
            <a:off x="838200" y="4343400"/>
            <a:ext cx="5029200" cy="4183063"/>
          </a:xfrm>
          <a:noFill/>
          <a:ln/>
        </p:spPr>
        <p:txBody>
          <a:bodyPr lIns="91432" tIns="45716" rIns="91432" bIns="45716"/>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dirty="0">
                <a:latin typeface="Arial" charset="0"/>
              </a:rPr>
              <a:t>http://www.cdc.gov/vaccines/vac-gen/safety/default.htm </a:t>
            </a:r>
          </a:p>
          <a:p>
            <a:pPr eaLnBrk="1" hangingPunct="1"/>
            <a:r>
              <a:rPr lang="en-US" sz="1000" u="sng" dirty="0" err="1">
                <a:latin typeface="Arial" charset="0"/>
              </a:rPr>
              <a:t>www.idsociety.org</a:t>
            </a:r>
            <a:r>
              <a:rPr lang="en-US" sz="1000" u="sng" dirty="0">
                <a:latin typeface="Arial" charset="0"/>
              </a:rPr>
              <a:t>/</a:t>
            </a:r>
            <a:r>
              <a:rPr lang="en-US" sz="1000" u="sng" dirty="0">
                <a:solidFill>
                  <a:srgbClr val="FF0000"/>
                </a:solidFill>
                <a:latin typeface="Arial" charset="0"/>
              </a:rPr>
              <a:t>Immunization/</a:t>
            </a:r>
            <a:endParaRPr lang="en-US" sz="1000" dirty="0">
              <a:latin typeface="Arial" charset="0"/>
            </a:endParaRPr>
          </a:p>
          <a:p>
            <a:pPr eaLnBrk="1" hangingPunct="1"/>
            <a:r>
              <a:rPr lang="en-US" sz="1000" u="sng" dirty="0" err="1">
                <a:latin typeface="Arial" charset="0"/>
              </a:rPr>
              <a:t>www.who.int</a:t>
            </a:r>
            <a:endParaRPr lang="en-US" sz="1000" dirty="0">
              <a:latin typeface="Arial" charset="0"/>
            </a:endParaRPr>
          </a:p>
          <a:p>
            <a:pPr eaLnBrk="1" hangingPunct="1"/>
            <a:r>
              <a:rPr lang="en-US" sz="1000" u="sng" dirty="0" err="1">
                <a:latin typeface="Arial" charset="0"/>
              </a:rPr>
              <a:t>www.gaaap.org</a:t>
            </a:r>
            <a:r>
              <a:rPr lang="en-US" sz="1000" u="sng" dirty="0">
                <a:latin typeface="Arial" charset="0"/>
              </a:rPr>
              <a:t> </a:t>
            </a:r>
            <a:endParaRPr lang="en-US" sz="1000" dirty="0">
              <a:latin typeface="Arial" charset="0"/>
            </a:endParaRPr>
          </a:p>
          <a:p>
            <a:pPr eaLnBrk="1" hangingPunct="1"/>
            <a:r>
              <a:rPr lang="en-US" sz="1000" u="sng" dirty="0" err="1">
                <a:latin typeface="Arial" charset="0"/>
              </a:rPr>
              <a:t>www.aap.org</a:t>
            </a:r>
            <a:r>
              <a:rPr lang="en-US" sz="1000" u="sng" dirty="0">
                <a:latin typeface="Arial" charset="0"/>
              </a:rPr>
              <a:t>     </a:t>
            </a:r>
            <a:endParaRPr lang="en-US" sz="1000" dirty="0">
              <a:latin typeface="Arial" charset="0"/>
            </a:endParaRPr>
          </a:p>
          <a:p>
            <a:pPr eaLnBrk="1" hangingPunct="1"/>
            <a:r>
              <a:rPr lang="en-US" sz="1000" u="sng" dirty="0" err="1">
                <a:latin typeface="Arial" charset="0"/>
              </a:rPr>
              <a:t>www.cispimmunize.org</a:t>
            </a:r>
            <a:endParaRPr lang="en-US" sz="1000" dirty="0">
              <a:latin typeface="Arial" charset="0"/>
            </a:endParaRPr>
          </a:p>
          <a:p>
            <a:pPr eaLnBrk="1" hangingPunct="1"/>
            <a:r>
              <a:rPr lang="en-US" sz="1000" u="sng" dirty="0" err="1">
                <a:latin typeface="Arial" charset="0"/>
              </a:rPr>
              <a:t>www.aafp.org</a:t>
            </a:r>
            <a:endParaRPr lang="en-US" sz="1000" dirty="0">
              <a:latin typeface="Arial" charset="0"/>
            </a:endParaRPr>
          </a:p>
          <a:p>
            <a:pPr eaLnBrk="1" hangingPunct="1"/>
            <a:r>
              <a:rPr lang="en-US" sz="1000" u="sng" dirty="0" err="1">
                <a:latin typeface="Arial" charset="0"/>
              </a:rPr>
              <a:t>www.acponline.org</a:t>
            </a:r>
            <a:endParaRPr lang="en-US" sz="1000" dirty="0">
              <a:latin typeface="Arial" charset="0"/>
            </a:endParaRPr>
          </a:p>
          <a:p>
            <a:pPr eaLnBrk="1" hangingPunct="1"/>
            <a:r>
              <a:rPr lang="en-US" sz="1000" u="sng" dirty="0" err="1">
                <a:latin typeface="Arial" charset="0"/>
              </a:rPr>
              <a:t>www.immunize.org</a:t>
            </a:r>
            <a:r>
              <a:rPr lang="en-US" sz="1000" u="sng" dirty="0">
                <a:latin typeface="Arial" charset="0"/>
              </a:rPr>
              <a:t>/resources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u="sng" dirty="0">
                <a:latin typeface="Arial" charset="0"/>
              </a:rPr>
              <a:t>www.immunizationinfo.org</a:t>
            </a:r>
            <a:r>
              <a:rPr lang="en-US" sz="1000" dirty="0">
                <a:latin typeface="Arial" charset="0"/>
              </a:rPr>
              <a:t> </a:t>
            </a:r>
          </a:p>
          <a:p>
            <a:pPr eaLnBrk="1" hangingPunct="1"/>
            <a:r>
              <a:rPr lang="en-US" sz="1000" dirty="0">
                <a:latin typeface="Arial" charset="0"/>
              </a:rPr>
              <a:t>www.nfid.org</a:t>
            </a:r>
            <a:r>
              <a:rPr lang="en-US" sz="1000" baseline="0" dirty="0">
                <a:latin typeface="Arial" charset="0"/>
              </a:rPr>
              <a:t> Great resources for immunization for healthcare professionals; Webinars</a:t>
            </a:r>
            <a:endParaRPr lang="en-US" sz="1000" dirty="0">
              <a:latin typeface="Arial" charset="0"/>
            </a:endParaRPr>
          </a:p>
          <a:p>
            <a:pPr eaLnBrk="1" hangingPunct="1"/>
            <a:r>
              <a:rPr lang="en-US" sz="1000" u="sng" dirty="0" err="1">
                <a:latin typeface="Arial" charset="0"/>
              </a:rPr>
              <a:t>www.pkids.org</a:t>
            </a:r>
            <a:r>
              <a:rPr lang="en-US" sz="1000" dirty="0">
                <a:latin typeface="Arial" charset="0"/>
              </a:rPr>
              <a:t> (support and counseling for children with infectious diseases)</a:t>
            </a:r>
          </a:p>
          <a:p>
            <a:pPr eaLnBrk="1" hangingPunct="1"/>
            <a:r>
              <a:rPr lang="en-US" sz="1000" u="sng" dirty="0" err="1">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p:txBody>
      </p:sp>
      <p:sp>
        <p:nvSpPr>
          <p:cNvPr id="8" name="Footer Placeholder 7"/>
          <p:cNvSpPr>
            <a:spLocks noGrp="1"/>
          </p:cNvSpPr>
          <p:nvPr>
            <p:ph type="ftr" sz="quarter" idx="4"/>
          </p:nvPr>
        </p:nvSpPr>
        <p:spPr/>
        <p:txBody>
          <a:bodyPr/>
          <a:lstStyle/>
          <a:p>
            <a:pPr>
              <a:defRPr/>
            </a:pPr>
            <a:r>
              <a:rPr lang="en-US">
                <a:solidFill>
                  <a:srgbClr val="000000"/>
                </a:solidFill>
              </a:rPr>
              <a:t>EPIC ADULT 2017</a:t>
            </a:r>
            <a:endParaRPr lang="en-US" dirty="0">
              <a:solidFill>
                <a:srgbClr val="000000"/>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1656056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EPIC COMBO 2017</a:t>
            </a:r>
            <a:endParaRPr lang="en-US"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58</a:t>
            </a:fld>
            <a:endParaRPr lang="en-US" dirty="0"/>
          </a:p>
        </p:txBody>
      </p:sp>
    </p:spTree>
    <p:extLst>
      <p:ext uri="{BB962C8B-B14F-4D97-AF65-F5344CB8AC3E}">
        <p14:creationId xmlns:p14="http://schemas.microsoft.com/office/powerpoint/2010/main" val="20529257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p:cNvSpPr>
            <a:spLocks noGrp="1" noRot="1" noChangeAspect="1" noTextEdit="1"/>
          </p:cNvSpPr>
          <p:nvPr>
            <p:ph type="sldImg"/>
          </p:nvPr>
        </p:nvSpPr>
        <p:spPr>
          <a:xfrm>
            <a:off x="1106488" y="696913"/>
            <a:ext cx="4648200" cy="3486150"/>
          </a:xfrm>
          <a:ln/>
        </p:spPr>
      </p:sp>
      <p:sp>
        <p:nvSpPr>
          <p:cNvPr id="323586" name="Notes Placeholder 2"/>
          <p:cNvSpPr>
            <a:spLocks noGrp="1"/>
          </p:cNvSpPr>
          <p:nvPr>
            <p:ph type="body" idx="1"/>
          </p:nvPr>
        </p:nvSpPr>
        <p:spPr>
          <a:noFill/>
          <a:ln/>
        </p:spPr>
        <p:txBody>
          <a:bodyPr lIns="91432" tIns="45716" rIns="91432" bIns="45716"/>
          <a:lstStyle/>
          <a:p>
            <a:r>
              <a:rPr lang="en-US" sz="1000" b="1" dirty="0">
                <a:latin typeface="Arial" charset="0"/>
              </a:rPr>
              <a:t>Reminders and Recall</a:t>
            </a:r>
          </a:p>
          <a:p>
            <a:r>
              <a:rPr lang="en-US" sz="1000" dirty="0">
                <a:latin typeface="Arial" charset="0"/>
              </a:rPr>
              <a:t>For providers: A reminder communicating to the health care provider that a patient needs an immunization can be as simple as a chart clip, “sticky note” on the immunization record/  patient record, or a flag on the electronic medical record</a:t>
            </a:r>
          </a:p>
          <a:p>
            <a:r>
              <a:rPr lang="en-US" sz="1000" dirty="0">
                <a:latin typeface="Arial" charset="0"/>
              </a:rPr>
              <a:t>For patients: A reminder is a message notifying a patient/parent of an upcoming appointment and/or a need for an immunization</a:t>
            </a:r>
          </a:p>
          <a:p>
            <a:r>
              <a:rPr lang="en-US" sz="1000" dirty="0">
                <a:latin typeface="Arial" charset="0"/>
              </a:rPr>
              <a:t>A recall is a message notifying a patient that they are past due for an appointment and/or immunization</a:t>
            </a:r>
          </a:p>
          <a:p>
            <a:r>
              <a:rPr lang="en-US" sz="1000" dirty="0">
                <a:latin typeface="Arial" charset="0"/>
              </a:rPr>
              <a:t>These can be automated or manual, computerized, telephonic, or written</a:t>
            </a:r>
          </a:p>
          <a:p>
            <a:r>
              <a:rPr lang="en-US" sz="1000" dirty="0">
                <a:latin typeface="Arial" charset="0"/>
              </a:rPr>
              <a:t>If one member of a family is scheduled for an appointment, be sure and check all family member records for up to date immunizations and send reminder home at that time!</a:t>
            </a:r>
          </a:p>
          <a:p>
            <a:r>
              <a:rPr lang="en-US" sz="1000" b="1" dirty="0">
                <a:latin typeface="Arial" charset="0"/>
              </a:rPr>
              <a:t>Reference:</a:t>
            </a:r>
            <a:r>
              <a:rPr lang="en-US" sz="1000" dirty="0">
                <a:latin typeface="Arial" charset="0"/>
              </a:rPr>
              <a:t> General Recommendations on Immunization, Recommendations of the Advisory Committee on Immunization Practices (ACIP). MMWR 60(RR-2); January 28, 2011  </a:t>
            </a:r>
          </a:p>
          <a:p>
            <a:endParaRPr lang="en-US" sz="1000" dirty="0">
              <a:latin typeface="Arial" charset="0"/>
            </a:endParaRPr>
          </a:p>
          <a:p>
            <a:r>
              <a:rPr lang="en-US" sz="1000" b="1" dirty="0">
                <a:latin typeface="Arial" charset="0"/>
              </a:rPr>
              <a:t>Dentists and veterinarians do a much better job with reminders and recalls than physicians </a:t>
            </a:r>
          </a:p>
          <a:p>
            <a:endParaRPr lang="en-US" sz="1000" dirty="0">
              <a:latin typeface="Arial" charset="0"/>
            </a:endParaRPr>
          </a:p>
        </p:txBody>
      </p:sp>
      <p:sp>
        <p:nvSpPr>
          <p:cNvPr id="323587"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5" name="Footer Placeholder 4"/>
          <p:cNvSpPr>
            <a:spLocks noGrp="1"/>
          </p:cNvSpPr>
          <p:nvPr>
            <p:ph type="ftr" sz="quarter" idx="4"/>
          </p:nvPr>
        </p:nvSpPr>
        <p:spPr/>
        <p:txBody>
          <a:bodyPr/>
          <a:lstStyle/>
          <a:p>
            <a:pPr>
              <a:defRPr/>
            </a:pPr>
            <a:r>
              <a:rPr lang="en-US"/>
              <a:t>EPIC ADULT 2017</a:t>
            </a:r>
            <a:endParaRPr lang="en-US" dirty="0"/>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59</a:t>
            </a:fld>
            <a:endParaRPr lang="en-US"/>
          </a:p>
        </p:txBody>
      </p:sp>
    </p:spTree>
    <p:extLst>
      <p:ext uri="{BB962C8B-B14F-4D97-AF65-F5344CB8AC3E}">
        <p14:creationId xmlns:p14="http://schemas.microsoft.com/office/powerpoint/2010/main" val="160171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9" tIns="45714" rIns="91429" bIns="45714"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dirty="0">
              <a:latin typeface="Arial" charset="0"/>
            </a:endParaRP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r>
              <a:rPr lang="en-US" sz="1000" dirty="0">
                <a:solidFill>
                  <a:srgbClr val="C00000"/>
                </a:solidFill>
                <a:latin typeface="Arial" charset="0"/>
              </a:rPr>
              <a:t>For more details about all the vaccine preventable diseases reviewed in this presentation, refer to:  Epidemiology and Prevention of Vaccine-Preventable Diseases (The Pink Book), 13</a:t>
            </a:r>
            <a:r>
              <a:rPr lang="en-US" sz="1000" baseline="30000" dirty="0">
                <a:solidFill>
                  <a:srgbClr val="C00000"/>
                </a:solidFill>
                <a:latin typeface="Arial" charset="0"/>
              </a:rPr>
              <a:t>th</a:t>
            </a:r>
            <a:r>
              <a:rPr lang="en-US" sz="1000" dirty="0">
                <a:solidFill>
                  <a:srgbClr val="C00000"/>
                </a:solidFill>
                <a:latin typeface="Arial" charset="0"/>
              </a:rPr>
              <a:t> edition. 2015. HHS, CDC.</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5" name="Footer Placeholder 4"/>
          <p:cNvSpPr>
            <a:spLocks noGrp="1"/>
          </p:cNvSpPr>
          <p:nvPr>
            <p:ph type="ftr" sz="quarter" idx="4"/>
          </p:nvPr>
        </p:nvSpPr>
        <p:spPr/>
        <p:txBody>
          <a:bodyPr/>
          <a:lstStyle/>
          <a:p>
            <a:pPr>
              <a:defRPr/>
            </a:pPr>
            <a:r>
              <a:rPr lang="en-US">
                <a:solidFill>
                  <a:prstClr val="black"/>
                </a:solidFill>
              </a:rPr>
              <a:t>EPIC COMBO 2017</a:t>
            </a:r>
            <a:endParaRPr lang="en-US" dirty="0">
              <a:solidFill>
                <a:prstClr val="black"/>
              </a:solidFill>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3701686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325634" name="Rectangle 2"/>
          <p:cNvSpPr>
            <a:spLocks noGrp="1" noRot="1" noChangeAspect="1" noChangeArrowheads="1" noTextEdit="1"/>
          </p:cNvSpPr>
          <p:nvPr>
            <p:ph type="sldImg"/>
          </p:nvPr>
        </p:nvSpPr>
        <p:spPr>
          <a:xfrm>
            <a:off x="1106488" y="696913"/>
            <a:ext cx="4648200" cy="3486150"/>
          </a:xfrm>
          <a:ln/>
        </p:spPr>
      </p:sp>
      <p:sp>
        <p:nvSpPr>
          <p:cNvPr id="325635" name="Rectangle 3"/>
          <p:cNvSpPr>
            <a:spLocks noGrp="1" noChangeArrowheads="1"/>
          </p:cNvSpPr>
          <p:nvPr>
            <p:ph type="body" idx="1"/>
          </p:nvPr>
        </p:nvSpPr>
        <p:spPr>
          <a:noFill/>
          <a:ln/>
        </p:spPr>
        <p:txBody>
          <a:bodyPr lIns="91432" tIns="45716" rIns="91432" bIns="45716"/>
          <a:lstStyle/>
          <a:p>
            <a:endParaRPr lang="en-US" dirty="0">
              <a:latin typeface="Arial" charset="0"/>
            </a:endParaRPr>
          </a:p>
        </p:txBody>
      </p:sp>
      <p:sp>
        <p:nvSpPr>
          <p:cNvPr id="5" name="Footer Placeholder 4"/>
          <p:cNvSpPr>
            <a:spLocks noGrp="1"/>
          </p:cNvSpPr>
          <p:nvPr>
            <p:ph type="ftr" sz="quarter" idx="4"/>
          </p:nvPr>
        </p:nvSpPr>
        <p:spPr/>
        <p:txBody>
          <a:bodyPr/>
          <a:lstStyle/>
          <a:p>
            <a:pPr>
              <a:defRPr/>
            </a:pPr>
            <a:r>
              <a:rPr lang="en-US"/>
              <a:t>EPIC ADULT 2017</a:t>
            </a:r>
            <a:endParaRPr lang="en-US" dirty="0"/>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60</a:t>
            </a:fld>
            <a:endParaRPr lang="en-US"/>
          </a:p>
        </p:txBody>
      </p:sp>
    </p:spTree>
    <p:extLst>
      <p:ext uri="{BB962C8B-B14F-4D97-AF65-F5344CB8AC3E}">
        <p14:creationId xmlns:p14="http://schemas.microsoft.com/office/powerpoint/2010/main" val="1956376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latin typeface="Calibri" pitchFamily="34" charset="0"/>
            </a:endParaRPr>
          </a:p>
        </p:txBody>
      </p:sp>
      <p:sp>
        <p:nvSpPr>
          <p:cNvPr id="32973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29731" name="Rectangle 2"/>
          <p:cNvSpPr>
            <a:spLocks noGrp="1" noRot="1" noChangeAspect="1" noChangeArrowheads="1" noTextEdit="1"/>
          </p:cNvSpPr>
          <p:nvPr>
            <p:ph type="sldImg"/>
          </p:nvPr>
        </p:nvSpPr>
        <p:spPr>
          <a:xfrm>
            <a:off x="1106488" y="696913"/>
            <a:ext cx="4648200" cy="3486150"/>
          </a:xfrm>
          <a:ln/>
        </p:spPr>
      </p:sp>
      <p:sp>
        <p:nvSpPr>
          <p:cNvPr id="329732" name="Rectangle 3"/>
          <p:cNvSpPr>
            <a:spLocks noGrp="1" noChangeArrowheads="1"/>
          </p:cNvSpPr>
          <p:nvPr>
            <p:ph type="body" idx="1"/>
          </p:nvPr>
        </p:nvSpPr>
        <p:spPr>
          <a:xfrm>
            <a:off x="914400" y="4416425"/>
            <a:ext cx="5029200" cy="4183063"/>
          </a:xfrm>
          <a:noFill/>
          <a:ln/>
        </p:spPr>
        <p:txBody>
          <a:bodyPr lIns="89924" tIns="44962" rIns="89924" bIns="44962"/>
          <a:lstStyle/>
          <a:p>
            <a:pPr>
              <a:spcBef>
                <a:spcPct val="0"/>
              </a:spcBef>
            </a:pPr>
            <a:r>
              <a:rPr lang="en-US" sz="1000" dirty="0">
                <a:latin typeface="Arial" charset="0"/>
              </a:rPr>
              <a:t> With a second click of the mouse presenters can highlight </a:t>
            </a:r>
            <a:r>
              <a:rPr lang="en-US" sz="1000" dirty="0">
                <a:latin typeface="Arial" charset="0"/>
                <a:hlinkClick r:id="rId3"/>
              </a:rPr>
              <a:t>NIPInfo@cdc.gov</a:t>
            </a:r>
            <a:r>
              <a:rPr lang="en-US" sz="1000" dirty="0">
                <a:latin typeface="Arial" charset="0"/>
              </a:rPr>
              <a:t>, an Email site that can provide answers to specific questions about immunizations. Experts from the CDC will respond to questions Monday through Fridays in 24 to 48 hours or sooner. It is not a practical source of information if the practitioner has a patient in an exam room waiting for an immunization. However, it a great source for information you can not find in the Pink Book or on the CDC web site.  </a:t>
            </a:r>
          </a:p>
        </p:txBody>
      </p:sp>
      <p:sp>
        <p:nvSpPr>
          <p:cNvPr id="7" name="Footer Placeholder 6"/>
          <p:cNvSpPr>
            <a:spLocks noGrp="1"/>
          </p:cNvSpPr>
          <p:nvPr>
            <p:ph type="ftr" sz="quarter" idx="4"/>
          </p:nvPr>
        </p:nvSpPr>
        <p:spPr/>
        <p:txBody>
          <a:bodyPr/>
          <a:lstStyle/>
          <a:p>
            <a:pPr>
              <a:defRPr/>
            </a:pPr>
            <a:r>
              <a:rPr lang="en-US"/>
              <a:t>EPIC ADULT 2017</a:t>
            </a:r>
            <a:endParaRPr lang="en-US"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pPr>
                <a:defRPr/>
              </a:pPr>
              <a:t>61</a:t>
            </a:fld>
            <a:endParaRPr lang="en-US"/>
          </a:p>
        </p:txBody>
      </p:sp>
    </p:spTree>
    <p:extLst>
      <p:ext uri="{BB962C8B-B14F-4D97-AF65-F5344CB8AC3E}">
        <p14:creationId xmlns:p14="http://schemas.microsoft.com/office/powerpoint/2010/main" val="521701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3177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331779" name="Rectangle 2"/>
          <p:cNvSpPr>
            <a:spLocks noGrp="1" noRot="1" noChangeAspect="1" noChangeArrowheads="1" noTextEdit="1"/>
          </p:cNvSpPr>
          <p:nvPr>
            <p:ph type="sldImg"/>
          </p:nvPr>
        </p:nvSpPr>
        <p:spPr>
          <a:xfrm>
            <a:off x="1106488" y="696913"/>
            <a:ext cx="4646612" cy="3486150"/>
          </a:xfrm>
          <a:ln/>
        </p:spPr>
      </p:sp>
      <p:sp>
        <p:nvSpPr>
          <p:cNvPr id="331780" name="Rectangle 3"/>
          <p:cNvSpPr>
            <a:spLocks noGrp="1" noChangeArrowheads="1"/>
          </p:cNvSpPr>
          <p:nvPr>
            <p:ph type="body" idx="1"/>
          </p:nvPr>
        </p:nvSpPr>
        <p:spPr>
          <a:noFill/>
          <a:ln/>
        </p:spPr>
        <p:txBody>
          <a:bodyPr lIns="91424" tIns="45712" rIns="91424" bIns="45712"/>
          <a:lstStyle/>
          <a:p>
            <a:pPr eaLnBrk="1" hangingPunct="1">
              <a:spcBef>
                <a:spcPct val="0"/>
              </a:spcBef>
            </a:pPr>
            <a:endParaRPr lang="en-US">
              <a:latin typeface="Arial" charset="0"/>
            </a:endParaRPr>
          </a:p>
        </p:txBody>
      </p:sp>
      <p:sp>
        <p:nvSpPr>
          <p:cNvPr id="6" name="Footer Placeholder 5"/>
          <p:cNvSpPr>
            <a:spLocks noGrp="1"/>
          </p:cNvSpPr>
          <p:nvPr>
            <p:ph type="ftr" sz="quarter" idx="4"/>
          </p:nvPr>
        </p:nvSpPr>
        <p:spPr/>
        <p:txBody>
          <a:bodyPr/>
          <a:lstStyle/>
          <a:p>
            <a:pPr>
              <a:defRPr/>
            </a:pPr>
            <a:r>
              <a:rPr lang="en-US"/>
              <a:t>EPIC ADULT 2017</a:t>
            </a:r>
            <a:endParaRPr lang="en-US"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62</a:t>
            </a:fld>
            <a:endParaRPr lang="en-US"/>
          </a:p>
        </p:txBody>
      </p:sp>
    </p:spTree>
    <p:extLst>
      <p:ext uri="{BB962C8B-B14F-4D97-AF65-F5344CB8AC3E}">
        <p14:creationId xmlns:p14="http://schemas.microsoft.com/office/powerpoint/2010/main" val="42318663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16" tIns="45708" rIns="91416" bIns="4570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
        <p:nvSpPr>
          <p:cNvPr id="10" name="Footer Placeholder 9"/>
          <p:cNvSpPr>
            <a:spLocks noGrp="1"/>
          </p:cNvSpPr>
          <p:nvPr>
            <p:ph type="ftr" sz="quarter" idx="4"/>
          </p:nvPr>
        </p:nvSpPr>
        <p:spPr>
          <a:xfrm>
            <a:off x="0" y="8831264"/>
            <a:ext cx="2971800" cy="465137"/>
          </a:xfrm>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3701425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16" tIns="45708" rIns="91416" bIns="4570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
        <p:nvSpPr>
          <p:cNvPr id="10" name="Footer Placeholder 9"/>
          <p:cNvSpPr>
            <a:spLocks noGrp="1"/>
          </p:cNvSpPr>
          <p:nvPr>
            <p:ph type="ftr" sz="quarter" idx="4"/>
          </p:nvPr>
        </p:nvSpPr>
        <p:spPr>
          <a:xfrm>
            <a:off x="0" y="8831264"/>
            <a:ext cx="2971800" cy="465137"/>
          </a:xfrm>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37014254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54306" name="Rectangle 2"/>
          <p:cNvSpPr>
            <a:spLocks noGrp="1" noRot="1" noChangeAspect="1" noChangeArrowheads="1" noTextEdit="1"/>
          </p:cNvSpPr>
          <p:nvPr>
            <p:ph type="sldImg"/>
          </p:nvPr>
        </p:nvSpPr>
        <p:spPr>
          <a:xfrm>
            <a:off x="1106488" y="696913"/>
            <a:ext cx="4646612" cy="3486150"/>
          </a:xfrm>
          <a:ln/>
        </p:spPr>
      </p:sp>
      <p:sp>
        <p:nvSpPr>
          <p:cNvPr id="354307" name="Rectangle 3"/>
          <p:cNvSpPr>
            <a:spLocks noGrp="1" noChangeArrowheads="1"/>
          </p:cNvSpPr>
          <p:nvPr>
            <p:ph type="body" idx="1"/>
          </p:nvPr>
        </p:nvSpPr>
        <p:spPr>
          <a:noFill/>
          <a:ln/>
        </p:spPr>
        <p:txBody>
          <a:bodyPr lIns="91424" tIns="45712" rIns="91424" bIns="45712"/>
          <a:lstStyle/>
          <a:p>
            <a:pPr eaLnBrk="1" hangingPunct="1">
              <a:spcBef>
                <a:spcPct val="0"/>
              </a:spcBef>
            </a:pPr>
            <a:endParaRPr lang="en-US" sz="1000" b="1">
              <a:latin typeface="Arial" charset="0"/>
            </a:endParaRPr>
          </a:p>
        </p:txBody>
      </p:sp>
      <p:sp>
        <p:nvSpPr>
          <p:cNvPr id="5" name="Footer Placeholder 4"/>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9273023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356354" name="Rectangle 2"/>
          <p:cNvSpPr>
            <a:spLocks noGrp="1" noRot="1" noChangeAspect="1" noChangeArrowheads="1" noTextEdit="1"/>
          </p:cNvSpPr>
          <p:nvPr>
            <p:ph type="sldImg"/>
          </p:nvPr>
        </p:nvSpPr>
        <p:spPr>
          <a:xfrm>
            <a:off x="1106488" y="696913"/>
            <a:ext cx="4646612" cy="3486150"/>
          </a:xfrm>
          <a:ln/>
        </p:spPr>
      </p:sp>
      <p:sp>
        <p:nvSpPr>
          <p:cNvPr id="356355" name="Rectangle 3"/>
          <p:cNvSpPr>
            <a:spLocks noGrp="1" noChangeArrowheads="1"/>
          </p:cNvSpPr>
          <p:nvPr>
            <p:ph type="body" idx="1"/>
          </p:nvPr>
        </p:nvSpPr>
        <p:spPr>
          <a:noFill/>
          <a:ln/>
        </p:spPr>
        <p:txBody>
          <a:bodyPr lIns="91424" tIns="45712" rIns="91424" bIns="45712"/>
          <a:lstStyle/>
          <a:p>
            <a:pPr eaLnBrk="1" hangingPunct="1">
              <a:spcBef>
                <a:spcPct val="0"/>
              </a:spcBef>
            </a:pPr>
            <a:endParaRPr lang="en-US" sz="1000" b="1" dirty="0">
              <a:latin typeface="Arial" charset="0"/>
            </a:endParaRPr>
          </a:p>
        </p:txBody>
      </p:sp>
      <p:sp>
        <p:nvSpPr>
          <p:cNvPr id="5" name="Footer Placeholder 4"/>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11006394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39" y="4416425"/>
            <a:ext cx="5572125" cy="4510088"/>
          </a:xfrm>
          <a:noFill/>
          <a:ln/>
        </p:spPr>
        <p:txBody>
          <a:bodyPr lIns="91408" tIns="45704" rIns="91408" bIns="45704"/>
          <a:lstStyle/>
          <a:p>
            <a:pPr eaLnBrk="1" hangingPunct="1">
              <a:lnSpc>
                <a:spcPct val="90000"/>
              </a:lnSpc>
              <a:spcBef>
                <a:spcPct val="0"/>
              </a:spcBef>
            </a:pPr>
            <a:endParaRPr lang="en-US" sz="900" b="1">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194873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42939" y="4416425"/>
            <a:ext cx="5572125" cy="4510088"/>
          </a:xfrm>
          <a:noFill/>
          <a:ln/>
        </p:spPr>
        <p:txBody>
          <a:bodyPr lIns="91408" tIns="45704" rIns="91408" bIns="45704"/>
          <a:lstStyle/>
          <a:p>
            <a:pPr eaLnBrk="1" hangingPunct="1">
              <a:lnSpc>
                <a:spcPct val="90000"/>
              </a:lnSpc>
              <a:spcBef>
                <a:spcPct val="0"/>
              </a:spcBef>
            </a:pPr>
            <a:endParaRPr lang="en-US" sz="900" b="1">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16915482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Grp="1" noRot="1" noChangeAspect="1" noChangeArrowheads="1" noTextEdit="1"/>
          </p:cNvSpPr>
          <p:nvPr>
            <p:ph type="sldImg"/>
          </p:nvPr>
        </p:nvSpPr>
        <p:spPr>
          <a:ln/>
        </p:spPr>
      </p:sp>
      <p:sp>
        <p:nvSpPr>
          <p:cNvPr id="362498" name="Rectangle 3"/>
          <p:cNvSpPr>
            <a:spLocks noGrp="1" noChangeArrowheads="1"/>
          </p:cNvSpPr>
          <p:nvPr>
            <p:ph type="body" idx="1"/>
          </p:nvPr>
        </p:nvSpPr>
        <p:spPr>
          <a:xfrm>
            <a:off x="642939" y="4416425"/>
            <a:ext cx="5572125" cy="4510088"/>
          </a:xfrm>
          <a:noFill/>
          <a:ln/>
        </p:spPr>
        <p:txBody>
          <a:bodyPr lIns="91408" tIns="45704" rIns="91408" bIns="45704"/>
          <a:lstStyle/>
          <a:p>
            <a:pPr eaLnBrk="1" hangingPunct="1">
              <a:lnSpc>
                <a:spcPct val="90000"/>
              </a:lnSpc>
              <a:spcBef>
                <a:spcPct val="0"/>
              </a:spcBef>
            </a:pPr>
            <a:endParaRPr lang="en-US" sz="900" b="1">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131336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CDAA9-25F3-4740-8293-EBD7F7EF60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498763" y="9063183"/>
            <a:ext cx="8098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EPIC 2017</a:t>
            </a:r>
          </a:p>
        </p:txBody>
      </p:sp>
    </p:spTree>
    <p:extLst>
      <p:ext uri="{BB962C8B-B14F-4D97-AF65-F5344CB8AC3E}">
        <p14:creationId xmlns:p14="http://schemas.microsoft.com/office/powerpoint/2010/main" val="21349359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Grp="1" noRot="1" noChangeAspect="1" noChangeArrowheads="1" noTextEdit="1"/>
          </p:cNvSpPr>
          <p:nvPr>
            <p:ph type="sldImg"/>
          </p:nvPr>
        </p:nvSpPr>
        <p:spPr>
          <a:ln/>
        </p:spPr>
      </p:sp>
      <p:sp>
        <p:nvSpPr>
          <p:cNvPr id="364546" name="Rectangle 3"/>
          <p:cNvSpPr>
            <a:spLocks noGrp="1" noChangeArrowheads="1"/>
          </p:cNvSpPr>
          <p:nvPr>
            <p:ph type="body" idx="1"/>
          </p:nvPr>
        </p:nvSpPr>
        <p:spPr>
          <a:xfrm>
            <a:off x="642941" y="4416425"/>
            <a:ext cx="5572125" cy="4510088"/>
          </a:xfrm>
          <a:noFill/>
          <a:ln/>
        </p:spPr>
        <p:txBody>
          <a:bodyPr lIns="91408" tIns="45704" rIns="91408" bIns="45704"/>
          <a:lstStyle/>
          <a:p>
            <a:pPr eaLnBrk="1" hangingPunct="1">
              <a:lnSpc>
                <a:spcPct val="90000"/>
              </a:lnSpc>
              <a:spcBef>
                <a:spcPct val="0"/>
              </a:spcBef>
            </a:pPr>
            <a:r>
              <a:rPr lang="en-US" sz="900" dirty="0">
                <a:latin typeface="Arial" charset="0"/>
              </a:rPr>
              <a:t>Answer: </a:t>
            </a:r>
            <a:r>
              <a:rPr lang="en-US" sz="900" dirty="0" err="1">
                <a:latin typeface="Arial" charset="0"/>
              </a:rPr>
              <a:t>Tdap</a:t>
            </a:r>
            <a:r>
              <a:rPr lang="en-US" sz="900" dirty="0">
                <a:latin typeface="Arial" charset="0"/>
              </a:rPr>
              <a:t>. MCV4</a:t>
            </a:r>
            <a:r>
              <a:rPr lang="en-US" sz="900" dirty="0">
                <a:solidFill>
                  <a:srgbClr val="FF0000"/>
                </a:solidFill>
                <a:latin typeface="Arial" charset="0"/>
              </a:rPr>
              <a:t>, </a:t>
            </a:r>
            <a:r>
              <a:rPr lang="en-US" sz="900" dirty="0" err="1">
                <a:solidFill>
                  <a:srgbClr val="FF0000"/>
                </a:solidFill>
                <a:latin typeface="Arial" charset="0"/>
              </a:rPr>
              <a:t>MenB</a:t>
            </a:r>
            <a:r>
              <a:rPr lang="en-US" sz="900" dirty="0">
                <a:solidFill>
                  <a:srgbClr val="FF0000"/>
                </a:solidFill>
                <a:latin typeface="Arial" charset="0"/>
              </a:rPr>
              <a:t>, PCV13,</a:t>
            </a:r>
            <a:r>
              <a:rPr lang="en-US" sz="900" dirty="0">
                <a:latin typeface="Arial" charset="0"/>
              </a:rPr>
              <a:t> and PPSV23 because he is </a:t>
            </a:r>
            <a:r>
              <a:rPr lang="en-US" sz="900" dirty="0" err="1">
                <a:latin typeface="Arial" charset="0"/>
              </a:rPr>
              <a:t>asplenic</a:t>
            </a:r>
            <a:r>
              <a:rPr lang="en-US" sz="900" dirty="0">
                <a:latin typeface="Arial" charset="0"/>
              </a:rPr>
              <a:t>. He can be offered HPV (this is an ACIP permissive recommendation) </a:t>
            </a:r>
          </a:p>
          <a:p>
            <a:pPr eaLnBrk="1" hangingPunct="1">
              <a:lnSpc>
                <a:spcPct val="90000"/>
              </a:lnSpc>
              <a:spcBef>
                <a:spcPct val="0"/>
              </a:spcBef>
            </a:pPr>
            <a:endParaRPr lang="en-US" sz="900" b="1" i="1" dirty="0">
              <a:latin typeface="Arial" charset="0"/>
            </a:endParaRPr>
          </a:p>
          <a:p>
            <a:pPr eaLnBrk="1" hangingPunct="1">
              <a:spcBef>
                <a:spcPct val="0"/>
              </a:spcBef>
            </a:pPr>
            <a:r>
              <a:rPr lang="en-US" sz="900" b="1" u="sng" dirty="0">
                <a:latin typeface="Arial" charset="0"/>
              </a:rPr>
              <a:t>Excerpt from Ask the Experts</a:t>
            </a:r>
          </a:p>
          <a:p>
            <a:pPr eaLnBrk="1" hangingPunct="1">
              <a:spcBef>
                <a:spcPct val="0"/>
              </a:spcBef>
            </a:pPr>
            <a:r>
              <a:rPr lang="en-US" sz="900" b="1" i="1" dirty="0">
                <a:latin typeface="Arial" charset="0"/>
              </a:rPr>
              <a:t>What vaccines are indicated for someone who has had a splenectomy, and is there concern that they may have a less than optimum response to vaccines?</a:t>
            </a:r>
            <a:r>
              <a:rPr lang="en-US" sz="900" b="1" i="1" baseline="30000" dirty="0">
                <a:latin typeface="Arial" charset="0"/>
              </a:rPr>
              <a:t>2</a:t>
            </a:r>
          </a:p>
          <a:p>
            <a:pPr eaLnBrk="1" hangingPunct="1">
              <a:spcBef>
                <a:spcPct val="0"/>
              </a:spcBef>
            </a:pPr>
            <a:r>
              <a:rPr lang="en-US" sz="900" dirty="0">
                <a:latin typeface="Arial" charset="0"/>
              </a:rPr>
              <a:t>Regarding which vaccines are indicated: People who do not have a functioning spleen or who have had a splenectomy do not handle encapsulated bacteria well and, therefore, are at increased risk for infection with encapsulated bacteria, especially </a:t>
            </a:r>
            <a:r>
              <a:rPr lang="en-US" sz="900" i="1" dirty="0">
                <a:latin typeface="Arial" charset="0"/>
              </a:rPr>
              <a:t>Neisseria </a:t>
            </a:r>
            <a:r>
              <a:rPr lang="en-US" sz="900" i="1" dirty="0" err="1">
                <a:latin typeface="Arial" charset="0"/>
              </a:rPr>
              <a:t>meningitidis</a:t>
            </a:r>
            <a:r>
              <a:rPr lang="en-US" sz="900" i="1" dirty="0">
                <a:latin typeface="Arial" charset="0"/>
              </a:rPr>
              <a:t>, Streptococcus pneumoniae, </a:t>
            </a:r>
            <a:r>
              <a:rPr lang="en-US" sz="900" dirty="0">
                <a:latin typeface="Arial" charset="0"/>
              </a:rPr>
              <a:t>and </a:t>
            </a:r>
            <a:r>
              <a:rPr lang="en-US" sz="900" i="1" dirty="0" err="1">
                <a:latin typeface="Arial" charset="0"/>
              </a:rPr>
              <a:t>Haemophilus</a:t>
            </a:r>
            <a:r>
              <a:rPr lang="en-US" sz="900" i="1" dirty="0">
                <a:latin typeface="Arial" charset="0"/>
              </a:rPr>
              <a:t> </a:t>
            </a:r>
            <a:r>
              <a:rPr lang="en-US" sz="900" i="1" dirty="0" err="1">
                <a:latin typeface="Arial" charset="0"/>
              </a:rPr>
              <a:t>influenzae</a:t>
            </a:r>
            <a:r>
              <a:rPr lang="en-US" sz="900" i="1" dirty="0">
                <a:latin typeface="Arial" charset="0"/>
              </a:rPr>
              <a:t> </a:t>
            </a:r>
            <a:r>
              <a:rPr lang="en-US" sz="900" dirty="0">
                <a:latin typeface="Arial" charset="0"/>
              </a:rPr>
              <a:t>type b. They should be vaccinated with age-appropriate pneumococcal, meningococcal, and possibly Hib vaccines. Regarding immune response to vaccines: Immunosuppression is not an issue unless the patient has other health issues or treatments that are suppressing the immune system. Their response to vaccination should not be affected by the lack of a functioning spleen. In addition to receiving their routine vaccinations, children and adults without a functioning spleen who are age 2 years and older should receive 1 dose of pneumococcal polysaccharide vaccine (PPSV) and 1 dose of meningococcal conjugate vaccine (MCV4). MPSV4 should be used for adults age 56 and older who have not previously received meningococcal vaccine and anticipate requiring a single dose, such as international travelers and persons at risk as a result of a community outbreak of meningococcal disease</a:t>
            </a:r>
            <a:r>
              <a:rPr lang="en-US" dirty="0">
                <a:latin typeface="Arial" charset="0"/>
              </a:rPr>
              <a:t>. </a:t>
            </a:r>
            <a:r>
              <a:rPr lang="en-US" sz="900" dirty="0">
                <a:latin typeface="Arial" charset="0"/>
              </a:rPr>
              <a:t>ACIP recommends off-label use of MCV4 for persons age 56 years and older who were previously vaccinated with MCV4 and require revaccination or for whom multiple doses are anticipated, such as persons with </a:t>
            </a:r>
            <a:r>
              <a:rPr lang="en-US" sz="900" dirty="0" err="1">
                <a:latin typeface="Arial" charset="0"/>
              </a:rPr>
              <a:t>asplenia</a:t>
            </a:r>
            <a:r>
              <a:rPr lang="en-US" sz="900" dirty="0">
                <a:latin typeface="Arial" charset="0"/>
              </a:rPr>
              <a:t> and microbiologists. Men B is also recommended because he is </a:t>
            </a:r>
            <a:r>
              <a:rPr lang="en-US" sz="900" dirty="0" err="1">
                <a:latin typeface="Arial" charset="0"/>
              </a:rPr>
              <a:t>asplenic</a:t>
            </a:r>
            <a:r>
              <a:rPr lang="en-US" sz="900" dirty="0">
                <a:latin typeface="Arial" charset="0"/>
              </a:rPr>
              <a:t>.</a:t>
            </a:r>
            <a:r>
              <a:rPr lang="en-US" dirty="0">
                <a:latin typeface="Arial" charset="0"/>
              </a:rPr>
              <a:t> </a:t>
            </a:r>
            <a:r>
              <a:rPr lang="en-US" sz="900" dirty="0">
                <a:latin typeface="Arial" charset="0"/>
              </a:rPr>
              <a:t>Although </a:t>
            </a:r>
            <a:r>
              <a:rPr lang="en-US" sz="900" i="1" dirty="0" err="1">
                <a:latin typeface="Arial" charset="0"/>
              </a:rPr>
              <a:t>Haemophilus</a:t>
            </a:r>
            <a:r>
              <a:rPr lang="en-US" sz="900" i="1" dirty="0">
                <a:latin typeface="Arial" charset="0"/>
              </a:rPr>
              <a:t> </a:t>
            </a:r>
            <a:r>
              <a:rPr lang="en-US" sz="900" i="1" dirty="0" err="1">
                <a:latin typeface="Arial" charset="0"/>
              </a:rPr>
              <a:t>influenzae</a:t>
            </a:r>
            <a:r>
              <a:rPr lang="en-US" sz="900" i="1" dirty="0">
                <a:latin typeface="Arial" charset="0"/>
              </a:rPr>
              <a:t> </a:t>
            </a:r>
            <a:r>
              <a:rPr lang="en-US" sz="900" dirty="0">
                <a:latin typeface="Arial" charset="0"/>
              </a:rPr>
              <a:t>type b (Hib) vaccine generally is not recommended for people age 5 years and older, studies suggest good immunogenicity in patients who have had a splenectomy. Giving 1 pediatric dose of Hib vaccine to these patients who have not previously received Hib vaccine is not contraindicated. Ideally, PPSV, meningococcal, and Hib vaccines should be administered at least 2 weeks before a scheduled splenectomy, if possible. If vaccines are not administered before surgery, they should be administered as soon as the person’s condition stabilizes post-operatively. </a:t>
            </a:r>
          </a:p>
          <a:p>
            <a:pPr eaLnBrk="1" hangingPunct="1">
              <a:spcBef>
                <a:spcPct val="0"/>
              </a:spcBef>
            </a:pPr>
            <a:endParaRPr lang="en-US" sz="900" b="1" dirty="0">
              <a:latin typeface="Arial" charset="0"/>
            </a:endParaRPr>
          </a:p>
          <a:p>
            <a:pPr eaLnBrk="1" hangingPunct="1">
              <a:spcBef>
                <a:spcPct val="0"/>
              </a:spcBef>
            </a:pPr>
            <a:r>
              <a:rPr lang="en-US" sz="900" b="1" dirty="0">
                <a:latin typeface="Arial" charset="0"/>
              </a:rPr>
              <a:t>Reference:</a:t>
            </a:r>
            <a:r>
              <a:rPr lang="en-US" sz="900" dirty="0">
                <a:latin typeface="Arial" charset="0"/>
              </a:rPr>
              <a:t> 1. General Recommendations on Immunization, Recommendations of the Advisory Committee on Immunization Practices (ACIP). MMWR 60(RR-2); January 28, 2011 </a:t>
            </a:r>
          </a:p>
          <a:p>
            <a:pPr eaLnBrk="1" hangingPunct="1">
              <a:spcBef>
                <a:spcPct val="0"/>
              </a:spcBef>
            </a:pPr>
            <a:r>
              <a:rPr lang="en-US" sz="900" dirty="0">
                <a:latin typeface="Arial" charset="0"/>
              </a:rPr>
              <a:t>2. Ask the Experts- Needle Tips; September 2009 www.immunize.org</a:t>
            </a:r>
            <a:r>
              <a:rPr lang="en-US" sz="900" b="1" dirty="0">
                <a:latin typeface="Arial" charset="0"/>
              </a:rPr>
              <a:t>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EPIC ADULT 2017</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7156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366594" name="Rectangle 2"/>
          <p:cNvSpPr>
            <a:spLocks noGrp="1" noRot="1" noChangeAspect="1" noChangeArrowheads="1" noTextEdit="1"/>
          </p:cNvSpPr>
          <p:nvPr>
            <p:ph type="sldImg"/>
          </p:nvPr>
        </p:nvSpPr>
        <p:spPr>
          <a:xfrm>
            <a:off x="1106488" y="696913"/>
            <a:ext cx="4646612" cy="3486150"/>
          </a:xfrm>
          <a:ln/>
        </p:spPr>
      </p:sp>
      <p:sp>
        <p:nvSpPr>
          <p:cNvPr id="366595" name="Rectangle 3"/>
          <p:cNvSpPr>
            <a:spLocks noGrp="1" noChangeArrowheads="1"/>
          </p:cNvSpPr>
          <p:nvPr>
            <p:ph type="body" idx="1"/>
          </p:nvPr>
        </p:nvSpPr>
        <p:spPr>
          <a:xfrm>
            <a:off x="685800" y="4416426"/>
            <a:ext cx="5486400" cy="4724400"/>
          </a:xfrm>
          <a:noFill/>
          <a:ln/>
        </p:spPr>
        <p:txBody>
          <a:bodyPr lIns="91424" tIns="45712" rIns="91424" bIns="45712"/>
          <a:lstStyle/>
          <a:p>
            <a:pPr eaLnBrk="1" hangingPunct="1">
              <a:spcBef>
                <a:spcPct val="0"/>
              </a:spcBef>
            </a:pPr>
            <a:endParaRPr lang="en-US" sz="900" dirty="0">
              <a:latin typeface="Arial" charset="0"/>
            </a:endParaRPr>
          </a:p>
          <a:p>
            <a:pPr eaLnBrk="1" hangingPunct="1">
              <a:spcBef>
                <a:spcPct val="0"/>
              </a:spcBef>
            </a:pPr>
            <a:endParaRPr lang="en-US" sz="900" dirty="0">
              <a:latin typeface="Arial" charset="0"/>
            </a:endParaRPr>
          </a:p>
        </p:txBody>
      </p:sp>
      <p:sp>
        <p:nvSpPr>
          <p:cNvPr id="5" name="Footer Placeholder 4"/>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394813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4" tIns="45712" rIns="91424" bIns="45712" anchor="b"/>
          <a:lstStyle/>
          <a:p>
            <a:pPr algn="r"/>
            <a:endParaRPr lang="en-US" sz="1200">
              <a:solidFill>
                <a:srgbClr val="000000"/>
              </a:solidFill>
            </a:endParaRPr>
          </a:p>
        </p:txBody>
      </p:sp>
      <p:sp>
        <p:nvSpPr>
          <p:cNvPr id="368642" name="Rectangle 2"/>
          <p:cNvSpPr>
            <a:spLocks noGrp="1" noRot="1" noChangeAspect="1" noChangeArrowheads="1" noTextEdit="1"/>
          </p:cNvSpPr>
          <p:nvPr>
            <p:ph type="sldImg"/>
          </p:nvPr>
        </p:nvSpPr>
        <p:spPr>
          <a:xfrm>
            <a:off x="1106488" y="696913"/>
            <a:ext cx="4646612" cy="3486150"/>
          </a:xfrm>
          <a:ln/>
        </p:spPr>
      </p:sp>
      <p:sp>
        <p:nvSpPr>
          <p:cNvPr id="368643" name="Rectangle 3"/>
          <p:cNvSpPr>
            <a:spLocks noGrp="1" noChangeArrowheads="1"/>
          </p:cNvSpPr>
          <p:nvPr>
            <p:ph type="body" idx="1"/>
          </p:nvPr>
        </p:nvSpPr>
        <p:spPr>
          <a:xfrm>
            <a:off x="685800" y="4416426"/>
            <a:ext cx="5486400" cy="4724400"/>
          </a:xfrm>
          <a:noFill/>
          <a:ln/>
        </p:spPr>
        <p:txBody>
          <a:bodyPr lIns="91424" tIns="45712" rIns="91424" bIns="45712"/>
          <a:lstStyle/>
          <a:p>
            <a:pPr eaLnBrk="1" hangingPunct="1">
              <a:spcBef>
                <a:spcPct val="0"/>
              </a:spcBef>
            </a:pPr>
            <a:r>
              <a:rPr lang="en-US" sz="900" dirty="0" err="1">
                <a:latin typeface="Arial" charset="0"/>
              </a:rPr>
              <a:t>Tdap</a:t>
            </a:r>
            <a:endParaRPr lang="en-US" sz="900" dirty="0">
              <a:latin typeface="Arial" charset="0"/>
            </a:endParaRPr>
          </a:p>
          <a:p>
            <a:pPr eaLnBrk="1" hangingPunct="1">
              <a:spcBef>
                <a:spcPct val="0"/>
              </a:spcBef>
            </a:pPr>
            <a:r>
              <a:rPr lang="en-US" sz="900" dirty="0">
                <a:latin typeface="Arial" charset="0"/>
              </a:rPr>
              <a:t>Pneumococcal (PPSV23) and hepatitis B vaccine because of her diabetes.</a:t>
            </a:r>
          </a:p>
          <a:p>
            <a:pPr eaLnBrk="1" hangingPunct="1">
              <a:spcBef>
                <a:spcPct val="0"/>
              </a:spcBef>
            </a:pPr>
            <a:r>
              <a:rPr lang="en-US" sz="900" dirty="0">
                <a:latin typeface="Arial" charset="0"/>
              </a:rPr>
              <a:t>HPV </a:t>
            </a:r>
          </a:p>
          <a:p>
            <a:pPr eaLnBrk="1" hangingPunct="1">
              <a:spcBef>
                <a:spcPct val="0"/>
              </a:spcBef>
            </a:pPr>
            <a:r>
              <a:rPr lang="en-US" sz="900" dirty="0">
                <a:latin typeface="Arial" charset="0"/>
              </a:rPr>
              <a:t>Seasonal Influenza </a:t>
            </a:r>
          </a:p>
          <a:p>
            <a:pPr eaLnBrk="1" hangingPunct="1">
              <a:spcBef>
                <a:spcPct val="0"/>
              </a:spcBef>
            </a:pPr>
            <a:r>
              <a:rPr lang="en-US" sz="900" dirty="0" err="1">
                <a:latin typeface="Arial" charset="0"/>
              </a:rPr>
              <a:t>Varicella</a:t>
            </a:r>
            <a:endParaRPr lang="en-US" sz="900" dirty="0">
              <a:latin typeface="Arial" charset="0"/>
            </a:endParaRPr>
          </a:p>
          <a:p>
            <a:pPr eaLnBrk="1" hangingPunct="1">
              <a:spcBef>
                <a:spcPct val="0"/>
              </a:spcBef>
            </a:pPr>
            <a:r>
              <a:rPr lang="en-US" sz="900" dirty="0">
                <a:latin typeface="Arial" charset="0"/>
              </a:rPr>
              <a:t>MMR? No. </a:t>
            </a:r>
          </a:p>
          <a:p>
            <a:pPr eaLnBrk="1" hangingPunct="1">
              <a:spcBef>
                <a:spcPct val="0"/>
              </a:spcBef>
            </a:pPr>
            <a:r>
              <a:rPr lang="en-US" sz="900" dirty="0">
                <a:latin typeface="Arial" charset="0"/>
              </a:rPr>
              <a:t>Hepatitis A? No</a:t>
            </a:r>
          </a:p>
          <a:p>
            <a:pPr eaLnBrk="1" hangingPunct="1">
              <a:spcBef>
                <a:spcPct val="0"/>
              </a:spcBef>
            </a:pPr>
            <a:r>
              <a:rPr lang="en-US" sz="900" dirty="0">
                <a:latin typeface="Arial" charset="0"/>
              </a:rPr>
              <a:t>Meningococcal? No</a:t>
            </a:r>
          </a:p>
          <a:p>
            <a:pPr eaLnBrk="1" hangingPunct="1">
              <a:spcBef>
                <a:spcPct val="0"/>
              </a:spcBef>
            </a:pPr>
            <a:r>
              <a:rPr lang="en-US" sz="900" dirty="0">
                <a:latin typeface="Arial" charset="0"/>
              </a:rPr>
              <a:t> </a:t>
            </a:r>
          </a:p>
          <a:p>
            <a:pPr eaLnBrk="1" hangingPunct="1">
              <a:spcBef>
                <a:spcPct val="0"/>
              </a:spcBef>
            </a:pPr>
            <a:r>
              <a:rPr lang="en-US" sz="900" dirty="0">
                <a:latin typeface="Arial" charset="0"/>
              </a:rPr>
              <a:t>One point for discussion:</a:t>
            </a:r>
          </a:p>
          <a:p>
            <a:pPr eaLnBrk="1" hangingPunct="1">
              <a:spcBef>
                <a:spcPct val="0"/>
              </a:spcBef>
            </a:pPr>
            <a:r>
              <a:rPr lang="en-US" sz="900" dirty="0">
                <a:latin typeface="Arial" charset="0"/>
              </a:rPr>
              <a:t>Before administering a two dose series of </a:t>
            </a:r>
            <a:r>
              <a:rPr lang="en-US" sz="900" dirty="0" err="1">
                <a:latin typeface="Arial" charset="0"/>
              </a:rPr>
              <a:t>varicella</a:t>
            </a:r>
            <a:r>
              <a:rPr lang="en-US" sz="900" dirty="0">
                <a:latin typeface="Arial" charset="0"/>
              </a:rPr>
              <a:t> vaccine the health-care provider should suggest that Paige ask her parent(s)/other relative if she had chicken pox as a child. If her two younger siblings had chicken pox and she did not develop chicken pox at the same time it is likely she had chicken pox previously. If her parents do not remember her having the disease or the history of chicken pox is not reliable or questionable she should be immunized with </a:t>
            </a:r>
            <a:r>
              <a:rPr lang="en-US" sz="900" dirty="0" err="1">
                <a:latin typeface="Arial" charset="0"/>
              </a:rPr>
              <a:t>varicella</a:t>
            </a:r>
            <a:r>
              <a:rPr lang="en-US" sz="900" dirty="0">
                <a:latin typeface="Arial" charset="0"/>
              </a:rPr>
              <a:t> vaccine. </a:t>
            </a:r>
          </a:p>
          <a:p>
            <a:pPr eaLnBrk="1" hangingPunct="1">
              <a:spcBef>
                <a:spcPct val="0"/>
              </a:spcBef>
            </a:pPr>
            <a:r>
              <a:rPr lang="en-US" sz="900" b="1" dirty="0">
                <a:latin typeface="Arial" charset="0"/>
              </a:rPr>
              <a:t>The ACIP recommends Hepatitis B vaccine for unvaccinated adults with diabetes mellitus ages 19 through 59 years. Hepatitis B vaccine may be administered to those age 60 years and older at the discretion of the treating clinician. (MMWR/December 23, 2011/Vol.60/No. 50)</a:t>
            </a:r>
          </a:p>
          <a:p>
            <a:pPr eaLnBrk="1" hangingPunct="1">
              <a:spcBef>
                <a:spcPct val="0"/>
              </a:spcBef>
            </a:pPr>
            <a:endParaRPr lang="en-US" sz="900" b="1" dirty="0">
              <a:latin typeface="Arial" charset="0"/>
            </a:endParaRPr>
          </a:p>
        </p:txBody>
      </p:sp>
      <p:sp>
        <p:nvSpPr>
          <p:cNvPr id="6" name="Footer Placeholder 5"/>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11785837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2"/>
          <p:cNvSpPr>
            <a:spLocks noGrp="1" noRot="1" noChangeAspect="1" noChangeArrowheads="1" noTextEdit="1"/>
          </p:cNvSpPr>
          <p:nvPr>
            <p:ph type="sldImg"/>
          </p:nvPr>
        </p:nvSpPr>
        <p:spPr>
          <a:xfrm>
            <a:off x="1106488" y="696913"/>
            <a:ext cx="4646612" cy="3486150"/>
          </a:xfrm>
          <a:ln/>
        </p:spPr>
      </p:sp>
      <p:sp>
        <p:nvSpPr>
          <p:cNvPr id="370690" name="Rectangle 3"/>
          <p:cNvSpPr>
            <a:spLocks noGrp="1" noChangeArrowheads="1"/>
          </p:cNvSpPr>
          <p:nvPr>
            <p:ph type="body" idx="1"/>
          </p:nvPr>
        </p:nvSpPr>
        <p:spPr>
          <a:xfrm>
            <a:off x="914400" y="4416425"/>
            <a:ext cx="5029200" cy="4183063"/>
          </a:xfrm>
          <a:noFill/>
          <a:ln/>
        </p:spPr>
        <p:txBody>
          <a:bodyPr lIns="91416" tIns="45708" rIns="91416" bIns="45708"/>
          <a:lstStyle/>
          <a:p>
            <a:pPr eaLnBrk="1" hangingPunct="1">
              <a:spcBef>
                <a:spcPct val="0"/>
              </a:spcBef>
            </a:pPr>
            <a:endParaRPr lang="en-US" sz="900">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1620873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2"/>
          <p:cNvSpPr>
            <a:spLocks noGrp="1" noRot="1" noChangeAspect="1" noChangeArrowheads="1" noTextEdit="1"/>
          </p:cNvSpPr>
          <p:nvPr>
            <p:ph type="sldImg"/>
          </p:nvPr>
        </p:nvSpPr>
        <p:spPr>
          <a:xfrm>
            <a:off x="1106488" y="696913"/>
            <a:ext cx="4646612" cy="3486150"/>
          </a:xfrm>
          <a:ln/>
        </p:spPr>
      </p:sp>
      <p:sp>
        <p:nvSpPr>
          <p:cNvPr id="372738" name="Rectangle 3"/>
          <p:cNvSpPr>
            <a:spLocks noGrp="1" noChangeArrowheads="1"/>
          </p:cNvSpPr>
          <p:nvPr>
            <p:ph type="body" idx="1"/>
          </p:nvPr>
        </p:nvSpPr>
        <p:spPr>
          <a:xfrm>
            <a:off x="914400" y="4416425"/>
            <a:ext cx="5029200" cy="4183063"/>
          </a:xfrm>
          <a:noFill/>
          <a:ln/>
        </p:spPr>
        <p:txBody>
          <a:bodyPr lIns="91416" tIns="45708" rIns="91416" bIns="45708"/>
          <a:lstStyle/>
          <a:p>
            <a:pPr eaLnBrk="1" hangingPunct="1">
              <a:spcBef>
                <a:spcPct val="0"/>
              </a:spcBef>
            </a:pPr>
            <a:endParaRPr lang="en-US" sz="900" dirty="0">
              <a:latin typeface="Arial" charset="0"/>
            </a:endParaRPr>
          </a:p>
          <a:p>
            <a:pPr eaLnBrk="1" hangingPunct="1">
              <a:spcBef>
                <a:spcPct val="0"/>
              </a:spcBef>
            </a:pPr>
            <a:r>
              <a:rPr lang="en-US" sz="1000" dirty="0">
                <a:latin typeface="Arial" charset="0"/>
                <a:cs typeface="Arial" charset="0"/>
              </a:rPr>
              <a:t>Answer:</a:t>
            </a:r>
          </a:p>
          <a:p>
            <a:pPr eaLnBrk="1" hangingPunct="1">
              <a:spcBef>
                <a:spcPct val="0"/>
              </a:spcBef>
            </a:pPr>
            <a:r>
              <a:rPr lang="en-US" sz="1000" dirty="0">
                <a:latin typeface="Arial" charset="0"/>
                <a:cs typeface="Arial" charset="0"/>
              </a:rPr>
              <a:t>ACIP has not addressed this issue specifically. Puncture wounds, however, should be attended to as soon as possible. The decision to delay a booster dose of tetanus </a:t>
            </a:r>
            <a:r>
              <a:rPr lang="en-US" sz="1000" dirty="0" err="1">
                <a:latin typeface="Arial" charset="0"/>
                <a:cs typeface="Arial" charset="0"/>
              </a:rPr>
              <a:t>toxoid</a:t>
            </a:r>
            <a:r>
              <a:rPr lang="en-US" sz="1000" dirty="0">
                <a:latin typeface="Arial" charset="0"/>
                <a:cs typeface="Arial" charset="0"/>
              </a:rPr>
              <a:t>-containing vaccine following an injury should be based on the nature of the injury and likelihood that the injured person is susceptible to tetanus. The more likely the person is to be susceptible, the more quickly that tetanus prophylaxis should be administered. A person with a tetanus-prone wound (e.g., punctures, wounds contaminated with soil or fecal material) and who has no history of tetanus immunization must be vaccinated with an age-appropriate dose of </a:t>
            </a:r>
            <a:r>
              <a:rPr lang="en-US" sz="1000" dirty="0" err="1">
                <a:latin typeface="Arial" charset="0"/>
                <a:cs typeface="Arial" charset="0"/>
              </a:rPr>
              <a:t>DTaP</a:t>
            </a:r>
            <a:r>
              <a:rPr lang="en-US" sz="1000" dirty="0">
                <a:latin typeface="Arial" charset="0"/>
                <a:cs typeface="Arial" charset="0"/>
              </a:rPr>
              <a:t>, Td, or </a:t>
            </a:r>
            <a:r>
              <a:rPr lang="en-US" sz="1000" dirty="0" err="1">
                <a:latin typeface="Arial" charset="0"/>
                <a:cs typeface="Arial" charset="0"/>
              </a:rPr>
              <a:t>Tdap</a:t>
            </a:r>
            <a:r>
              <a:rPr lang="en-US" sz="1000" dirty="0">
                <a:latin typeface="Arial" charset="0"/>
                <a:cs typeface="Arial" charset="0"/>
              </a:rPr>
              <a:t> and given tetanus immune globulin (TIG) as soon as possible. He should then complete the other doses of the vaccine series per schedule. A person with a documented series of at least three tetanus </a:t>
            </a:r>
            <a:r>
              <a:rPr lang="en-US" sz="1000" dirty="0" err="1">
                <a:latin typeface="Arial" charset="0"/>
                <a:cs typeface="Arial" charset="0"/>
              </a:rPr>
              <a:t>toxoid</a:t>
            </a:r>
            <a:r>
              <a:rPr lang="en-US" sz="1000" dirty="0">
                <a:latin typeface="Arial" charset="0"/>
                <a:cs typeface="Arial" charset="0"/>
              </a:rPr>
              <a:t>-containing products, with a booster dose within the previous 10 years ago is less likely to be susceptible to tetanus, and the need for a booster dose is not as urgent, particularly if the wound can be thoroughly cleaned. The more likely a person is to be completely susceptible to tetanus (i.e., unvaccinated or incompletely vaccinated), the sooner that TIG and Td/</a:t>
            </a:r>
            <a:r>
              <a:rPr lang="en-US" sz="1000" dirty="0" err="1">
                <a:latin typeface="Arial" charset="0"/>
                <a:cs typeface="Arial" charset="0"/>
              </a:rPr>
              <a:t>Tdap</a:t>
            </a:r>
            <a:r>
              <a:rPr lang="en-US" sz="1000" dirty="0">
                <a:latin typeface="Arial" charset="0"/>
                <a:cs typeface="Arial" charset="0"/>
              </a:rPr>
              <a:t> should be administered, even if it means a trip to the emergency department.</a:t>
            </a:r>
          </a:p>
          <a:p>
            <a:pPr eaLnBrk="1" hangingPunct="1">
              <a:spcBef>
                <a:spcPct val="0"/>
              </a:spcBef>
            </a:pPr>
            <a:endParaRPr lang="en-US" sz="1000" dirty="0">
              <a:latin typeface="Arial" charset="0"/>
              <a:cs typeface="Arial" charset="0"/>
            </a:endParaRPr>
          </a:p>
          <a:p>
            <a:pPr eaLnBrk="1" hangingPunct="1">
              <a:spcBef>
                <a:spcPct val="0"/>
              </a:spcBef>
            </a:pPr>
            <a:r>
              <a:rPr lang="en-US" sz="1000" dirty="0">
                <a:latin typeface="Arial" charset="0"/>
                <a:cs typeface="Arial" charset="0"/>
              </a:rPr>
              <a:t>Ref: Immunization Action Coalition Ask the Experts (As of January 18, 2012)</a:t>
            </a: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32573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Rot="1" noChangeAspect="1" noChangeArrowheads="1" noTextEdit="1"/>
          </p:cNvSpPr>
          <p:nvPr>
            <p:ph type="sldImg"/>
          </p:nvPr>
        </p:nvSpPr>
        <p:spPr>
          <a:xfrm>
            <a:off x="1106488" y="696913"/>
            <a:ext cx="4646612" cy="3486150"/>
          </a:xfrm>
          <a:ln/>
        </p:spPr>
      </p:sp>
      <p:sp>
        <p:nvSpPr>
          <p:cNvPr id="335874" name="Rectangle 3"/>
          <p:cNvSpPr>
            <a:spLocks noGrp="1" noChangeArrowheads="1"/>
          </p:cNvSpPr>
          <p:nvPr>
            <p:ph type="body" idx="1"/>
          </p:nvPr>
        </p:nvSpPr>
        <p:spPr>
          <a:xfrm>
            <a:off x="914400" y="4416425"/>
            <a:ext cx="5029200" cy="1936750"/>
          </a:xfrm>
          <a:noFill/>
          <a:ln/>
        </p:spPr>
        <p:txBody>
          <a:bodyPr lIns="91416" tIns="45708" rIns="91416" bIns="45708"/>
          <a:lstStyle/>
          <a:p>
            <a:pPr eaLnBrk="1" hangingPunct="1">
              <a:spcBef>
                <a:spcPct val="0"/>
              </a:spcBef>
            </a:pPr>
            <a:endParaRPr lang="en-US" sz="1000" dirty="0">
              <a:latin typeface="Arial" charset="0"/>
              <a:cs typeface="Arial" charset="0"/>
            </a:endParaRPr>
          </a:p>
        </p:txBody>
      </p:sp>
      <p:pic>
        <p:nvPicPr>
          <p:cNvPr id="335875" name="Picture 13"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
        <p:nvSpPr>
          <p:cNvPr id="5" name="Footer Placeholder 4"/>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42529941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Rot="1" noChangeAspect="1" noChangeArrowheads="1" noTextEdit="1"/>
          </p:cNvSpPr>
          <p:nvPr>
            <p:ph type="sldImg"/>
          </p:nvPr>
        </p:nvSpPr>
        <p:spPr>
          <a:xfrm>
            <a:off x="1106488" y="696913"/>
            <a:ext cx="4646612" cy="3486150"/>
          </a:xfrm>
          <a:ln/>
        </p:spPr>
      </p:sp>
      <p:sp>
        <p:nvSpPr>
          <p:cNvPr id="335874" name="Rectangle 3"/>
          <p:cNvSpPr>
            <a:spLocks noGrp="1" noChangeArrowheads="1"/>
          </p:cNvSpPr>
          <p:nvPr>
            <p:ph type="body" idx="1"/>
          </p:nvPr>
        </p:nvSpPr>
        <p:spPr>
          <a:xfrm>
            <a:off x="914400" y="4416425"/>
            <a:ext cx="5029200" cy="1936750"/>
          </a:xfrm>
          <a:noFill/>
          <a:ln/>
        </p:spPr>
        <p:txBody>
          <a:bodyPr lIns="91416" tIns="45708" rIns="91416" bIns="45708"/>
          <a:lstStyle/>
          <a:p>
            <a:pPr eaLnBrk="1" hangingPunct="1">
              <a:spcBef>
                <a:spcPct val="0"/>
              </a:spcBef>
            </a:pPr>
            <a:endParaRPr lang="en-US" sz="1000" dirty="0">
              <a:latin typeface="Arial" charset="0"/>
              <a:cs typeface="Arial" charset="0"/>
            </a:endParaRPr>
          </a:p>
        </p:txBody>
      </p:sp>
      <p:pic>
        <p:nvPicPr>
          <p:cNvPr id="335875" name="Picture 13"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
        <p:nvSpPr>
          <p:cNvPr id="5" name="Footer Placeholder 4"/>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42529941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42940" y="4416425"/>
            <a:ext cx="5572125" cy="4510088"/>
          </a:xfrm>
          <a:noFill/>
          <a:ln/>
        </p:spPr>
        <p:txBody>
          <a:bodyPr lIns="91408" tIns="45704" rIns="91408" bIns="45704"/>
          <a:lstStyle/>
          <a:p>
            <a:pPr eaLnBrk="1" hangingPunct="1">
              <a:lnSpc>
                <a:spcPct val="90000"/>
              </a:lnSpc>
              <a:spcBef>
                <a:spcPct val="0"/>
              </a:spcBef>
            </a:pPr>
            <a:endParaRPr lang="en-US" sz="900" b="1">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16915482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42940" y="4416425"/>
            <a:ext cx="5572125" cy="4510088"/>
          </a:xfrm>
          <a:noFill/>
          <a:ln/>
        </p:spPr>
        <p:txBody>
          <a:bodyPr lIns="91408" tIns="45704" rIns="91408" bIns="45704"/>
          <a:lstStyle/>
          <a:p>
            <a:pPr eaLnBrk="1" hangingPunct="1">
              <a:lnSpc>
                <a:spcPct val="90000"/>
              </a:lnSpc>
              <a:spcBef>
                <a:spcPct val="0"/>
              </a:spcBef>
            </a:pPr>
            <a:endParaRPr lang="en-US" sz="900" b="1" dirty="0">
              <a:latin typeface="Arial" charset="0"/>
            </a:endParaRPr>
          </a:p>
        </p:txBody>
      </p:sp>
      <p:sp>
        <p:nvSpPr>
          <p:cNvPr id="4" name="Footer Placeholder 3"/>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16915482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81100" y="674688"/>
            <a:ext cx="4498975" cy="3373437"/>
          </a:xfrm>
          <a:ln/>
        </p:spPr>
      </p:sp>
      <p:sp>
        <p:nvSpPr>
          <p:cNvPr id="376834" name="Rectangle 3"/>
          <p:cNvSpPr>
            <a:spLocks noGrp="1" noChangeArrowheads="1"/>
          </p:cNvSpPr>
          <p:nvPr>
            <p:ph type="body" idx="1"/>
          </p:nvPr>
        </p:nvSpPr>
        <p:spPr>
          <a:noFill/>
          <a:ln/>
        </p:spPr>
        <p:txBody>
          <a:bodyPr lIns="91416" tIns="45708" rIns="91416" bIns="4570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
        <p:nvSpPr>
          <p:cNvPr id="10" name="Footer Placeholder 9"/>
          <p:cNvSpPr>
            <a:spLocks noGrp="1"/>
          </p:cNvSpPr>
          <p:nvPr>
            <p:ph type="ftr" sz="quarter" idx="4"/>
          </p:nvPr>
        </p:nvSpPr>
        <p:spPr>
          <a:xfrm>
            <a:off x="0" y="8544088"/>
            <a:ext cx="2971800" cy="450012"/>
          </a:xfrm>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216404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0787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20787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2078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207878" name="Rectangle 2"/>
          <p:cNvSpPr>
            <a:spLocks noGrp="1" noRot="1" noChangeAspect="1" noChangeArrowheads="1" noTextEdit="1"/>
          </p:cNvSpPr>
          <p:nvPr>
            <p:ph type="sldImg"/>
          </p:nvPr>
        </p:nvSpPr>
        <p:spPr>
          <a:xfrm>
            <a:off x="1143000" y="685800"/>
            <a:ext cx="4648200" cy="3486150"/>
          </a:xfrm>
          <a:ln/>
        </p:spPr>
      </p:sp>
      <p:sp>
        <p:nvSpPr>
          <p:cNvPr id="207879" name="Rectangle 3"/>
          <p:cNvSpPr>
            <a:spLocks noGrp="1" noChangeArrowheads="1"/>
          </p:cNvSpPr>
          <p:nvPr>
            <p:ph type="body" idx="1"/>
          </p:nvPr>
        </p:nvSpPr>
        <p:spPr>
          <a:xfrm>
            <a:off x="457200" y="4419600"/>
            <a:ext cx="5967413" cy="3355975"/>
          </a:xfrm>
          <a:noFill/>
          <a:ln/>
        </p:spPr>
        <p:txBody>
          <a:bodyPr lIns="89680" tIns="44839" rIns="89680" bIns="44839"/>
          <a:lstStyle/>
          <a:p>
            <a:pPr eaLnBrk="1" hangingPunct="1">
              <a:lnSpc>
                <a:spcPct val="80000"/>
              </a:lnSpc>
              <a:spcBef>
                <a:spcPct val="0"/>
              </a:spcBef>
            </a:pPr>
            <a:r>
              <a:rPr lang="en-US" sz="1000" dirty="0">
                <a:latin typeface="Arial" charset="0"/>
              </a:rPr>
              <a:t>Diphtheria, Tetanus and </a:t>
            </a:r>
            <a:r>
              <a:rPr lang="en-US" sz="1000" dirty="0" err="1">
                <a:latin typeface="Arial" charset="0"/>
              </a:rPr>
              <a:t>Pertussis</a:t>
            </a:r>
            <a:r>
              <a:rPr lang="en-US" sz="1000" dirty="0">
                <a:latin typeface="Arial" charset="0"/>
              </a:rPr>
              <a:t> (Whooping Cough) are all toxin mediated diseases. This means that the toxin or toxins produced by the bacteria are responsible for the symptoms of the disease. </a:t>
            </a:r>
          </a:p>
          <a:p>
            <a:pPr eaLnBrk="1" hangingPunct="1">
              <a:lnSpc>
                <a:spcPct val="80000"/>
              </a:lnSpc>
              <a:spcBef>
                <a:spcPct val="0"/>
              </a:spcBef>
            </a:pPr>
            <a:r>
              <a:rPr lang="en-US" sz="1000" b="1" u="sng" dirty="0">
                <a:latin typeface="Arial" charset="0"/>
              </a:rPr>
              <a:t>DIPHTHERIA</a:t>
            </a:r>
            <a:r>
              <a:rPr lang="en-US" sz="1000" u="sng" dirty="0">
                <a:latin typeface="Arial" charset="0"/>
              </a:rPr>
              <a:t> </a:t>
            </a:r>
          </a:p>
          <a:p>
            <a:pPr eaLnBrk="1" hangingPunct="1">
              <a:lnSpc>
                <a:spcPct val="80000"/>
              </a:lnSpc>
              <a:spcBef>
                <a:spcPct val="0"/>
              </a:spcBef>
            </a:pPr>
            <a:r>
              <a:rPr lang="en-US" sz="1000" dirty="0">
                <a:latin typeface="Arial" charset="0"/>
              </a:rPr>
              <a:t>Slide shows a child with </a:t>
            </a:r>
            <a:r>
              <a:rPr lang="en-US" sz="1000" u="sng" dirty="0" err="1">
                <a:latin typeface="Arial" charset="0"/>
              </a:rPr>
              <a:t>diphtherial</a:t>
            </a:r>
            <a:r>
              <a:rPr lang="en-US" sz="1000" dirty="0">
                <a:latin typeface="Arial" charset="0"/>
              </a:rPr>
              <a:t> membrane in </a:t>
            </a:r>
            <a:r>
              <a:rPr lang="en-US" sz="1000" dirty="0" err="1">
                <a:latin typeface="Arial" charset="0"/>
              </a:rPr>
              <a:t>nasopharynx</a:t>
            </a:r>
            <a:r>
              <a:rPr lang="en-US" sz="1000" dirty="0">
                <a:latin typeface="Arial" charset="0"/>
              </a:rPr>
              <a:t> </a:t>
            </a:r>
          </a:p>
          <a:p>
            <a:pPr eaLnBrk="1" hangingPunct="1">
              <a:lnSpc>
                <a:spcPct val="80000"/>
              </a:lnSpc>
              <a:spcBef>
                <a:spcPct val="0"/>
              </a:spcBef>
            </a:pPr>
            <a:r>
              <a:rPr lang="en-US" sz="1000" dirty="0">
                <a:latin typeface="Arial" charset="0"/>
              </a:rPr>
              <a:t>Diphtheria is caused by a bacteria (</a:t>
            </a:r>
            <a:r>
              <a:rPr lang="en-US" sz="1000" i="1" dirty="0" err="1">
                <a:latin typeface="Arial" charset="0"/>
              </a:rPr>
              <a:t>Corynebacterium</a:t>
            </a:r>
            <a:r>
              <a:rPr lang="en-US" sz="1000" i="1" dirty="0">
                <a:latin typeface="Arial" charset="0"/>
              </a:rPr>
              <a:t> </a:t>
            </a:r>
            <a:r>
              <a:rPr lang="en-US" sz="1000" i="1" dirty="0" err="1">
                <a:latin typeface="Arial" charset="0"/>
              </a:rPr>
              <a:t>diphtheriae</a:t>
            </a:r>
            <a:r>
              <a:rPr lang="en-US" sz="1000" dirty="0">
                <a:latin typeface="Arial" charset="0"/>
              </a:rPr>
              <a:t>) that produces a toxin</a:t>
            </a:r>
            <a:r>
              <a:rPr lang="en-US" sz="1000" b="1" dirty="0">
                <a:solidFill>
                  <a:srgbClr val="FF0000"/>
                </a:solidFill>
                <a:latin typeface="Arial" charset="0"/>
              </a:rPr>
              <a:t>.</a:t>
            </a:r>
            <a:endParaRPr lang="en-US" sz="1000" dirty="0">
              <a:latin typeface="Arial" charset="0"/>
            </a:endParaRPr>
          </a:p>
          <a:p>
            <a:pPr eaLnBrk="1" hangingPunct="1">
              <a:lnSpc>
                <a:spcPct val="80000"/>
              </a:lnSpc>
              <a:spcBef>
                <a:spcPct val="0"/>
              </a:spcBef>
            </a:pPr>
            <a:r>
              <a:rPr lang="en-US" sz="1000" dirty="0">
                <a:latin typeface="Arial" charset="0"/>
              </a:rPr>
              <a:t>The bacterial growth and toxin cause local tissue destruction &amp; membrane formation in </a:t>
            </a:r>
            <a:r>
              <a:rPr lang="en-US" sz="1000" dirty="0" err="1">
                <a:latin typeface="Arial" charset="0"/>
              </a:rPr>
              <a:t>nasopharynx</a:t>
            </a:r>
            <a:r>
              <a:rPr lang="en-US" sz="1000" dirty="0">
                <a:latin typeface="Arial" charset="0"/>
              </a:rPr>
              <a:t> &amp; larynx &amp; possible obstruction of respiratory tract</a:t>
            </a:r>
            <a:r>
              <a:rPr lang="en-US" sz="1000" b="1" dirty="0">
                <a:solidFill>
                  <a:srgbClr val="FF0000"/>
                </a:solidFill>
                <a:latin typeface="Arial" charset="0"/>
              </a:rPr>
              <a:t>.</a:t>
            </a:r>
            <a:endParaRPr lang="en-US" sz="1000" dirty="0">
              <a:latin typeface="Arial" charset="0"/>
            </a:endParaRPr>
          </a:p>
          <a:p>
            <a:pPr eaLnBrk="1" hangingPunct="1">
              <a:lnSpc>
                <a:spcPct val="80000"/>
              </a:lnSpc>
              <a:spcBef>
                <a:spcPct val="0"/>
              </a:spcBef>
            </a:pPr>
            <a:r>
              <a:rPr lang="en-US" sz="1000" dirty="0">
                <a:latin typeface="Arial" charset="0"/>
              </a:rPr>
              <a:t>Most common complications are </a:t>
            </a:r>
            <a:r>
              <a:rPr lang="en-US" sz="1000" dirty="0" err="1">
                <a:latin typeface="Arial" charset="0"/>
              </a:rPr>
              <a:t>myocarditis</a:t>
            </a:r>
            <a:r>
              <a:rPr lang="en-US" sz="1000" dirty="0">
                <a:latin typeface="Arial" charset="0"/>
              </a:rPr>
              <a:t> &amp; neuritis (motor nerves)</a:t>
            </a:r>
            <a:r>
              <a:rPr lang="en-US" sz="1000" b="1" dirty="0">
                <a:solidFill>
                  <a:srgbClr val="FF0000"/>
                </a:solidFill>
                <a:latin typeface="Arial" charset="0"/>
              </a:rPr>
              <a:t>.</a:t>
            </a:r>
            <a:endParaRPr lang="en-US" sz="1000" dirty="0">
              <a:latin typeface="Arial" charset="0"/>
            </a:endParaRPr>
          </a:p>
          <a:p>
            <a:pPr eaLnBrk="1" hangingPunct="1">
              <a:lnSpc>
                <a:spcPct val="80000"/>
              </a:lnSpc>
              <a:spcBef>
                <a:spcPct val="0"/>
              </a:spcBef>
            </a:pPr>
            <a:r>
              <a:rPr lang="en-US" sz="1000" b="1" u="sng" dirty="0">
                <a:latin typeface="Arial" charset="0"/>
              </a:rPr>
              <a:t>TETANUS </a:t>
            </a:r>
          </a:p>
          <a:p>
            <a:pPr eaLnBrk="1" hangingPunct="1">
              <a:lnSpc>
                <a:spcPct val="80000"/>
              </a:lnSpc>
              <a:spcBef>
                <a:spcPct val="0"/>
              </a:spcBef>
            </a:pPr>
            <a:r>
              <a:rPr lang="en-US" sz="1000" dirty="0">
                <a:latin typeface="Arial" charset="0"/>
              </a:rPr>
              <a:t>Slide shows a child with muscle rigidity from tetanus.  </a:t>
            </a:r>
          </a:p>
          <a:p>
            <a:pPr eaLnBrk="1" hangingPunct="1">
              <a:lnSpc>
                <a:spcPct val="80000"/>
              </a:lnSpc>
              <a:spcBef>
                <a:spcPct val="0"/>
              </a:spcBef>
            </a:pPr>
            <a:r>
              <a:rPr lang="en-US" sz="1000" dirty="0">
                <a:latin typeface="Arial" charset="0"/>
              </a:rPr>
              <a:t>Tetanus spores that are found everywhere in soil usually enter body through contaminated puncture wounds, lacerations or abrasions. Spores germinate and bacteria (Clostridium </a:t>
            </a:r>
            <a:r>
              <a:rPr lang="en-US" sz="1000" dirty="0" err="1">
                <a:latin typeface="Arial" charset="0"/>
              </a:rPr>
              <a:t>tetani</a:t>
            </a:r>
            <a:r>
              <a:rPr lang="en-US" sz="1000" dirty="0">
                <a:latin typeface="Arial" charset="0"/>
              </a:rPr>
              <a:t>) begin to multiply and produce an </a:t>
            </a:r>
            <a:r>
              <a:rPr lang="en-US" sz="1000" dirty="0" err="1">
                <a:latin typeface="Arial" charset="0"/>
              </a:rPr>
              <a:t>exotoxin</a:t>
            </a:r>
            <a:r>
              <a:rPr lang="en-US" sz="1000" dirty="0">
                <a:latin typeface="Arial" charset="0"/>
              </a:rPr>
              <a:t>. Toxin affects the neuromuscular junction and produces generalized rigidity and convulsive spasms of skeletal muscles, starting with the jaw and muscles of swallowing (lockjaw). </a:t>
            </a:r>
          </a:p>
          <a:p>
            <a:pPr eaLnBrk="1" hangingPunct="1">
              <a:lnSpc>
                <a:spcPct val="80000"/>
              </a:lnSpc>
              <a:spcBef>
                <a:spcPct val="0"/>
              </a:spcBef>
            </a:pPr>
            <a:r>
              <a:rPr lang="en-US" sz="1000" b="1" u="sng" dirty="0">
                <a:latin typeface="Arial" charset="0"/>
              </a:rPr>
              <a:t>PERTUSSIS</a:t>
            </a:r>
            <a:endParaRPr lang="en-US" sz="1000" b="1" dirty="0">
              <a:latin typeface="Arial" charset="0"/>
            </a:endParaRPr>
          </a:p>
          <a:p>
            <a:pPr eaLnBrk="1" hangingPunct="1">
              <a:lnSpc>
                <a:spcPct val="80000"/>
              </a:lnSpc>
              <a:spcBef>
                <a:spcPct val="0"/>
              </a:spcBef>
            </a:pPr>
            <a:r>
              <a:rPr lang="en-US" sz="1000" dirty="0">
                <a:latin typeface="Arial" charset="0"/>
              </a:rPr>
              <a:t>Slide shows two children with </a:t>
            </a:r>
            <a:r>
              <a:rPr lang="en-US" sz="1000" dirty="0" err="1">
                <a:latin typeface="Arial" charset="0"/>
              </a:rPr>
              <a:t>pertussis</a:t>
            </a:r>
            <a:r>
              <a:rPr lang="en-US" sz="1000" dirty="0">
                <a:latin typeface="Arial" charset="0"/>
              </a:rPr>
              <a:t> (whooping cough) with paroxysmal coughing. (Sound is the typical </a:t>
            </a:r>
            <a:r>
              <a:rPr lang="en-US" sz="1000" dirty="0" err="1">
                <a:latin typeface="Arial" charset="0"/>
              </a:rPr>
              <a:t>pertussis</a:t>
            </a:r>
            <a:r>
              <a:rPr lang="en-US" sz="1000" dirty="0">
                <a:latin typeface="Arial" charset="0"/>
              </a:rPr>
              <a:t> cough and whoop</a:t>
            </a:r>
            <a:r>
              <a:rPr lang="en-US" sz="1000" b="1" dirty="0">
                <a:solidFill>
                  <a:srgbClr val="FF0000"/>
                </a:solidFill>
                <a:latin typeface="Arial" charset="0"/>
              </a:rPr>
              <a:t>.</a:t>
            </a:r>
            <a:r>
              <a:rPr lang="en-US" sz="1000" dirty="0">
                <a:latin typeface="Arial" charset="0"/>
              </a:rPr>
              <a:t>  </a:t>
            </a:r>
            <a:r>
              <a:rPr lang="en-US" sz="1000" dirty="0" err="1">
                <a:latin typeface="Arial" charset="0"/>
              </a:rPr>
              <a:t>Pertussis</a:t>
            </a:r>
            <a:r>
              <a:rPr lang="en-US" sz="1000" dirty="0">
                <a:latin typeface="Arial" charset="0"/>
              </a:rPr>
              <a:t>, caused by a bacterium (</a:t>
            </a:r>
            <a:r>
              <a:rPr lang="en-US" sz="1000" i="1" dirty="0" err="1">
                <a:latin typeface="Arial" charset="0"/>
              </a:rPr>
              <a:t>Bordetella</a:t>
            </a:r>
            <a:r>
              <a:rPr lang="en-US" sz="1000" i="1" dirty="0">
                <a:latin typeface="Arial" charset="0"/>
              </a:rPr>
              <a:t> </a:t>
            </a:r>
            <a:r>
              <a:rPr lang="en-US" sz="1000" i="1" dirty="0" err="1">
                <a:latin typeface="Arial" charset="0"/>
              </a:rPr>
              <a:t>pertussis</a:t>
            </a:r>
            <a:r>
              <a:rPr lang="en-US" sz="1000" dirty="0">
                <a:latin typeface="Arial" charset="0"/>
              </a:rPr>
              <a:t>), produces multiple antigens and biologically active components that cause inflammation of the respiratory tract, paralysis of the cilia of the respiratory tract and lung damage resulting in pooling of secretions and characteristic cough lasting up to 12 weeks. Humans are the only reservoir. Transmission is by direct contact with respiratory droplets</a:t>
            </a:r>
            <a:r>
              <a:rPr lang="en-US" sz="1000" b="1" dirty="0">
                <a:solidFill>
                  <a:srgbClr val="FF0000"/>
                </a:solidFill>
                <a:latin typeface="Arial" charset="0"/>
              </a:rPr>
              <a:t>.</a:t>
            </a:r>
            <a:endParaRPr lang="en-US" sz="1000" dirty="0">
              <a:latin typeface="Arial" charset="0"/>
            </a:endParaRPr>
          </a:p>
          <a:p>
            <a:pPr eaLnBrk="1" hangingPunct="1">
              <a:lnSpc>
                <a:spcPct val="80000"/>
              </a:lnSpc>
              <a:spcBef>
                <a:spcPct val="0"/>
              </a:spcBef>
            </a:pPr>
            <a:endParaRPr lang="en-US" dirty="0">
              <a:latin typeface="Arial" charset="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charset="0"/>
                <a:ea typeface="+mn-ea"/>
                <a:cs typeface="+mn-cs"/>
              </a:rPr>
              <a:t>For more details about these 3 diseases refer to: Epidemiology and Prevention of Vaccine-Preventable Diseases, 13th edition. 2015  HHS, CDC.</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a:ln>
                  <a:noFill/>
                </a:ln>
                <a:solidFill>
                  <a:srgbClr val="000000"/>
                </a:solidFill>
                <a:effectLst/>
                <a:uLnTx/>
                <a:uFillTx/>
                <a:latin typeface="Arial" charset="0"/>
                <a:ea typeface="+mn-ea"/>
                <a:cs typeface="+mn-cs"/>
              </a:rPr>
              <a:t> </a:t>
            </a:r>
          </a:p>
          <a:p>
            <a:pPr eaLnBrk="1" hangingPunct="1">
              <a:lnSpc>
                <a:spcPct val="80000"/>
              </a:lnSpc>
              <a:spcBef>
                <a:spcPct val="0"/>
              </a:spcBef>
            </a:pPr>
            <a:endParaRPr lang="en-US" sz="1000" dirty="0">
              <a:latin typeface="Arial" charset="0"/>
            </a:endParaRPr>
          </a:p>
          <a:p>
            <a:pPr eaLnBrk="1" hangingPunct="1">
              <a:lnSpc>
                <a:spcPct val="80000"/>
              </a:lnSpc>
              <a:spcBef>
                <a:spcPct val="0"/>
              </a:spcBef>
            </a:pPr>
            <a:endParaRPr lang="en-US" sz="1400" dirty="0">
              <a:solidFill>
                <a:srgbClr val="FF0000"/>
              </a:solidFill>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a:p>
            <a:pPr eaLnBrk="1" hangingPunct="1">
              <a:lnSpc>
                <a:spcPct val="80000"/>
              </a:lnSpc>
              <a:spcBef>
                <a:spcPct val="0"/>
              </a:spcBef>
            </a:pPr>
            <a:endParaRPr lang="en-US" sz="1400" dirty="0">
              <a:latin typeface="Arial" charset="0"/>
            </a:endParaRPr>
          </a:p>
        </p:txBody>
      </p:sp>
      <p:sp>
        <p:nvSpPr>
          <p:cNvPr id="9" name="Footer Placeholder 8"/>
          <p:cNvSpPr>
            <a:spLocks noGrp="1"/>
          </p:cNvSpPr>
          <p:nvPr>
            <p:ph type="ftr" sz="quarter" idx="4"/>
          </p:nvPr>
        </p:nvSpPr>
        <p:spPr/>
        <p:txBody>
          <a:bodyPr/>
          <a:lstStyle/>
          <a:p>
            <a:pPr>
              <a:defRPr/>
            </a:pPr>
            <a:r>
              <a:rPr lang="en-US"/>
              <a:t>EPIC ADULT 2017</a:t>
            </a:r>
            <a:endParaRPr lang="en-US"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8</a:t>
            </a:fld>
            <a:endParaRPr lang="en-US"/>
          </a:p>
        </p:txBody>
      </p:sp>
    </p:spTree>
    <p:extLst>
      <p:ext uri="{BB962C8B-B14F-4D97-AF65-F5344CB8AC3E}">
        <p14:creationId xmlns:p14="http://schemas.microsoft.com/office/powerpoint/2010/main" val="6462921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81100" y="674688"/>
            <a:ext cx="4498975" cy="3373437"/>
          </a:xfrm>
          <a:ln/>
        </p:spPr>
      </p:sp>
      <p:sp>
        <p:nvSpPr>
          <p:cNvPr id="376834" name="Rectangle 3"/>
          <p:cNvSpPr>
            <a:spLocks noGrp="1" noChangeArrowheads="1"/>
          </p:cNvSpPr>
          <p:nvPr>
            <p:ph type="body" idx="1"/>
          </p:nvPr>
        </p:nvSpPr>
        <p:spPr>
          <a:noFill/>
          <a:ln/>
        </p:spPr>
        <p:txBody>
          <a:bodyPr lIns="91416" tIns="45708" rIns="91416" bIns="4570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
        <p:nvSpPr>
          <p:cNvPr id="10" name="Footer Placeholder 9"/>
          <p:cNvSpPr>
            <a:spLocks noGrp="1"/>
          </p:cNvSpPr>
          <p:nvPr>
            <p:ph type="ftr" sz="quarter" idx="4"/>
          </p:nvPr>
        </p:nvSpPr>
        <p:spPr>
          <a:xfrm>
            <a:off x="0" y="8544088"/>
            <a:ext cx="2971800" cy="450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t>EPIC ADULT 2017</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1565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xfrm>
            <a:off x="1106488" y="696913"/>
            <a:ext cx="4646612" cy="3486150"/>
          </a:xfrm>
          <a:ln/>
        </p:spPr>
      </p:sp>
      <p:sp>
        <p:nvSpPr>
          <p:cNvPr id="378882" name="Rectangle 3"/>
          <p:cNvSpPr>
            <a:spLocks noGrp="1" noChangeArrowheads="1"/>
          </p:cNvSpPr>
          <p:nvPr>
            <p:ph type="body" idx="1"/>
          </p:nvPr>
        </p:nvSpPr>
        <p:spPr>
          <a:xfrm>
            <a:off x="914400" y="4416425"/>
            <a:ext cx="5029200" cy="3408363"/>
          </a:xfrm>
          <a:noFill/>
          <a:ln/>
        </p:spPr>
        <p:txBody>
          <a:bodyPr lIns="91424" tIns="45712" rIns="91424" bIns="45712"/>
          <a:lstStyle/>
          <a:p>
            <a:pPr eaLnBrk="1" hangingPunct="1">
              <a:spcBef>
                <a:spcPct val="0"/>
              </a:spcBef>
            </a:pPr>
            <a:r>
              <a:rPr lang="en-US" dirty="0">
                <a:latin typeface="Arial" charset="0"/>
              </a:rPr>
              <a:t> </a:t>
            </a:r>
          </a:p>
        </p:txBody>
      </p:sp>
      <p:sp>
        <p:nvSpPr>
          <p:cNvPr id="4" name="Footer Placeholder 3"/>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42835397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ChangeArrowheads="1" noTextEdit="1"/>
          </p:cNvSpPr>
          <p:nvPr>
            <p:ph type="sldImg"/>
          </p:nvPr>
        </p:nvSpPr>
        <p:spPr>
          <a:xfrm>
            <a:off x="1106488" y="696913"/>
            <a:ext cx="4646612" cy="3486150"/>
          </a:xfrm>
          <a:ln/>
        </p:spPr>
      </p:sp>
      <p:sp>
        <p:nvSpPr>
          <p:cNvPr id="380930" name="Rectangle 3"/>
          <p:cNvSpPr>
            <a:spLocks noGrp="1" noChangeArrowheads="1"/>
          </p:cNvSpPr>
          <p:nvPr>
            <p:ph type="body" idx="1"/>
          </p:nvPr>
        </p:nvSpPr>
        <p:spPr>
          <a:xfrm>
            <a:off x="914400" y="4416425"/>
            <a:ext cx="5029200" cy="3408363"/>
          </a:xfrm>
          <a:noFill/>
          <a:ln/>
        </p:spPr>
        <p:txBody>
          <a:bodyPr lIns="91424" tIns="45712" rIns="91424" bIns="45712"/>
          <a:lstStyle/>
          <a:p>
            <a:pPr eaLnBrk="1" hangingPunct="1">
              <a:spcBef>
                <a:spcPct val="0"/>
              </a:spcBef>
            </a:pPr>
            <a:r>
              <a:rPr lang="en-US">
                <a:latin typeface="Arial" charset="0"/>
              </a:rPr>
              <a:t> </a:t>
            </a:r>
          </a:p>
        </p:txBody>
      </p:sp>
      <p:sp>
        <p:nvSpPr>
          <p:cNvPr id="4" name="Footer Placeholder 3"/>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554331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16" tIns="45708" rIns="91416" bIns="4570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
        <p:nvSpPr>
          <p:cNvPr id="10" name="Footer Placeholder 9"/>
          <p:cNvSpPr>
            <a:spLocks noGrp="1"/>
          </p:cNvSpPr>
          <p:nvPr>
            <p:ph type="ftr" sz="quarter" idx="4"/>
          </p:nvPr>
        </p:nvSpPr>
        <p:spPr>
          <a:xfrm>
            <a:off x="0" y="8831264"/>
            <a:ext cx="2971800" cy="465137"/>
          </a:xfrm>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37014254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16" tIns="45708" rIns="91416" bIns="4570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
        <p:nvSpPr>
          <p:cNvPr id="10" name="Footer Placeholder 9"/>
          <p:cNvSpPr>
            <a:spLocks noGrp="1"/>
          </p:cNvSpPr>
          <p:nvPr>
            <p:ph type="ftr" sz="quarter" idx="4"/>
          </p:nvPr>
        </p:nvSpPr>
        <p:spPr>
          <a:xfrm>
            <a:off x="0" y="8831264"/>
            <a:ext cx="2971800" cy="465137"/>
          </a:xfrm>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37014254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xfrm>
            <a:off x="1106488" y="696913"/>
            <a:ext cx="4646612" cy="3486150"/>
          </a:xfrm>
          <a:ln/>
        </p:spPr>
      </p:sp>
      <p:sp>
        <p:nvSpPr>
          <p:cNvPr id="382978" name="Rectangle 3"/>
          <p:cNvSpPr>
            <a:spLocks noGrp="1" noChangeArrowheads="1"/>
          </p:cNvSpPr>
          <p:nvPr>
            <p:ph type="body" idx="1"/>
          </p:nvPr>
        </p:nvSpPr>
        <p:spPr>
          <a:xfrm>
            <a:off x="914400" y="4416425"/>
            <a:ext cx="5029200" cy="4183063"/>
          </a:xfrm>
          <a:noFill/>
          <a:ln/>
        </p:spPr>
        <p:txBody>
          <a:bodyPr lIns="91416" tIns="45708" rIns="91416" bIns="45708"/>
          <a:lstStyle/>
          <a:p>
            <a:pPr eaLnBrk="1" hangingPunct="1">
              <a:spcBef>
                <a:spcPct val="0"/>
              </a:spcBef>
            </a:pPr>
            <a:endParaRPr lang="en-US" sz="900">
              <a:latin typeface="Arial" charset="0"/>
            </a:endParaRPr>
          </a:p>
        </p:txBody>
      </p:sp>
      <p:pic>
        <p:nvPicPr>
          <p:cNvPr id="382979" name="Picture 14"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
        <p:nvSpPr>
          <p:cNvPr id="5" name="Footer Placeholder 4"/>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37282818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Rot="1" noChangeAspect="1" noChangeArrowheads="1" noTextEdit="1"/>
          </p:cNvSpPr>
          <p:nvPr>
            <p:ph type="sldImg"/>
          </p:nvPr>
        </p:nvSpPr>
        <p:spPr>
          <a:xfrm>
            <a:off x="1106488" y="696913"/>
            <a:ext cx="4646612" cy="3486150"/>
          </a:xfrm>
          <a:ln/>
        </p:spPr>
      </p:sp>
      <p:sp>
        <p:nvSpPr>
          <p:cNvPr id="385026" name="Rectangle 3"/>
          <p:cNvSpPr>
            <a:spLocks noGrp="1" noChangeArrowheads="1"/>
          </p:cNvSpPr>
          <p:nvPr>
            <p:ph type="body" idx="1"/>
          </p:nvPr>
        </p:nvSpPr>
        <p:spPr>
          <a:xfrm>
            <a:off x="914400" y="4416425"/>
            <a:ext cx="5029200" cy="4183063"/>
          </a:xfrm>
          <a:noFill/>
          <a:ln/>
        </p:spPr>
        <p:txBody>
          <a:bodyPr lIns="91416" tIns="45708" rIns="91416" bIns="45708"/>
          <a:lstStyle/>
          <a:p>
            <a:pPr eaLnBrk="1" hangingPunct="1">
              <a:spcBef>
                <a:spcPct val="0"/>
              </a:spcBef>
            </a:pPr>
            <a:endParaRPr lang="en-US" sz="900" dirty="0">
              <a:latin typeface="Arial" charset="0"/>
            </a:endParaRPr>
          </a:p>
        </p:txBody>
      </p:sp>
      <p:pic>
        <p:nvPicPr>
          <p:cNvPr id="385027" name="Picture 14"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
        <p:nvSpPr>
          <p:cNvPr id="5" name="Footer Placeholder 4"/>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Tree>
    <p:extLst>
      <p:ext uri="{BB962C8B-B14F-4D97-AF65-F5344CB8AC3E}">
        <p14:creationId xmlns:p14="http://schemas.microsoft.com/office/powerpoint/2010/main" val="146865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684926"/>
            <a:ext cx="2971800" cy="457513"/>
          </a:xfrm>
          <a:prstGeom prst="rect">
            <a:avLst/>
          </a:prstGeom>
          <a:noFill/>
          <a:ln w="9525">
            <a:noFill/>
            <a:miter lim="800000"/>
            <a:headEnd/>
            <a:tailEnd/>
          </a:ln>
        </p:spPr>
        <p:txBody>
          <a:bodyPr lIns="91432" tIns="45716" rIns="91432" bIns="45716" anchor="b"/>
          <a:lstStyle/>
          <a:p>
            <a:endParaRPr lang="en-US" sz="1200">
              <a:solidFill>
                <a:srgbClr val="000000"/>
              </a:solidFill>
            </a:endParaRPr>
          </a:p>
        </p:txBody>
      </p:sp>
      <p:sp>
        <p:nvSpPr>
          <p:cNvPr id="197635"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1432" tIns="45716" rIns="91432" bIns="45716" anchor="b"/>
          <a:lstStyle/>
          <a:p>
            <a:pPr algn="r"/>
            <a:endParaRPr lang="en-US" sz="1200" dirty="0">
              <a:solidFill>
                <a:srgbClr val="000000"/>
              </a:solidFill>
            </a:endParaRPr>
          </a:p>
        </p:txBody>
      </p:sp>
      <p:sp>
        <p:nvSpPr>
          <p:cNvPr id="197636" name="Rectangle 6"/>
          <p:cNvSpPr txBox="1">
            <a:spLocks noGrp="1" noChangeArrowheads="1"/>
          </p:cNvSpPr>
          <p:nvPr/>
        </p:nvSpPr>
        <p:spPr bwMode="auto">
          <a:xfrm>
            <a:off x="0" y="8684926"/>
            <a:ext cx="2971800" cy="457513"/>
          </a:xfrm>
          <a:prstGeom prst="rect">
            <a:avLst/>
          </a:prstGeom>
          <a:noFill/>
          <a:ln w="9525">
            <a:noFill/>
            <a:miter lim="800000"/>
            <a:headEnd/>
            <a:tailEnd/>
          </a:ln>
        </p:spPr>
        <p:txBody>
          <a:bodyPr lIns="91424" tIns="45712" rIns="91424" bIns="45712" anchor="b"/>
          <a:lstStyle/>
          <a:p>
            <a:endParaRPr lang="en-US" sz="1200">
              <a:solidFill>
                <a:srgbClr val="000000"/>
              </a:solidFill>
            </a:endParaRPr>
          </a:p>
        </p:txBody>
      </p:sp>
      <p:sp>
        <p:nvSpPr>
          <p:cNvPr id="197637"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1424" tIns="45712" rIns="91424" bIns="45712" anchor="b"/>
          <a:lstStyle/>
          <a:p>
            <a:pPr algn="r"/>
            <a:endParaRPr lang="en-US" sz="1200" dirty="0">
              <a:solidFill>
                <a:srgbClr val="000000"/>
              </a:solidFill>
            </a:endParaRPr>
          </a:p>
        </p:txBody>
      </p:sp>
      <p:sp>
        <p:nvSpPr>
          <p:cNvPr id="197638" name="Rectangle 2"/>
          <p:cNvSpPr>
            <a:spLocks noGrp="1" noRot="1" noChangeAspect="1" noChangeArrowheads="1" noTextEdit="1"/>
          </p:cNvSpPr>
          <p:nvPr>
            <p:ph type="sldImg"/>
          </p:nvPr>
        </p:nvSpPr>
        <p:spPr>
          <a:xfrm>
            <a:off x="1181100" y="674688"/>
            <a:ext cx="4572000" cy="3429000"/>
          </a:xfrm>
          <a:ln/>
        </p:spPr>
      </p:sp>
      <p:sp>
        <p:nvSpPr>
          <p:cNvPr id="209927" name="Rectangle 3"/>
          <p:cNvSpPr>
            <a:spLocks noGrp="1" noChangeArrowheads="1"/>
          </p:cNvSpPr>
          <p:nvPr>
            <p:ph type="body" idx="1"/>
          </p:nvPr>
        </p:nvSpPr>
        <p:spPr>
          <a:xfrm>
            <a:off x="914400" y="4344025"/>
            <a:ext cx="5029200" cy="4114488"/>
          </a:xfrm>
          <a:ln/>
        </p:spPr>
        <p:txBody>
          <a:bodyPr lIns="91424" tIns="45712" rIns="91424" bIns="45712"/>
          <a:lstStyle/>
          <a:p>
            <a:pPr eaLnBrk="1" hangingPunct="1"/>
            <a:r>
              <a:rPr lang="en-US" dirty="0"/>
              <a:t>Because of the epidemic of </a:t>
            </a:r>
            <a:r>
              <a:rPr lang="en-US" dirty="0" err="1"/>
              <a:t>pertussis</a:t>
            </a:r>
            <a:r>
              <a:rPr lang="en-US" dirty="0"/>
              <a:t> in California and other states during 2010 the ACIP revised the recommendations for the use of </a:t>
            </a:r>
            <a:r>
              <a:rPr lang="en-US" dirty="0" err="1"/>
              <a:t>Tdap</a:t>
            </a:r>
            <a:r>
              <a:rPr lang="en-US" dirty="0"/>
              <a:t>. </a:t>
            </a:r>
          </a:p>
          <a:p>
            <a:pPr eaLnBrk="1" hangingPunct="1"/>
            <a:r>
              <a:rPr lang="en-US" dirty="0"/>
              <a:t>Ref:  Updated Recommendations for Use of </a:t>
            </a:r>
            <a:r>
              <a:rPr lang="en-US" dirty="0" err="1"/>
              <a:t>Tdap</a:t>
            </a:r>
            <a:r>
              <a:rPr lang="en-US" dirty="0"/>
              <a:t> Vaccine from ACIP, </a:t>
            </a:r>
          </a:p>
          <a:p>
            <a:pPr eaLnBrk="1" hangingPunct="1"/>
            <a:r>
              <a:rPr lang="en-US" dirty="0"/>
              <a:t>MMWR Weekly, September 23, 2011 / 60(37);1279-1280</a:t>
            </a:r>
            <a:br>
              <a:rPr lang="en-US" dirty="0">
                <a:solidFill>
                  <a:srgbClr val="FF0000"/>
                </a:solidFill>
              </a:rPr>
            </a:br>
            <a:endParaRPr lang="en-US" dirty="0">
              <a:solidFill>
                <a:srgbClr val="FF0000"/>
              </a:solidFill>
            </a:endParaRPr>
          </a:p>
          <a:p>
            <a:pPr eaLnBrk="1" hangingPunct="1"/>
            <a:r>
              <a:rPr lang="en-US" dirty="0"/>
              <a:t>(April 1, 2014)</a:t>
            </a:r>
          </a:p>
          <a:p>
            <a:pPr eaLnBrk="1" hangingPunct="1"/>
            <a:r>
              <a:rPr lang="en-US" dirty="0"/>
              <a:t>The Food and Drug Administration has expanded the approved age range for </a:t>
            </a:r>
            <a:r>
              <a:rPr lang="en-US" dirty="0" err="1"/>
              <a:t>Sanofi</a:t>
            </a:r>
            <a:r>
              <a:rPr lang="en-US" dirty="0"/>
              <a:t> Pasteur's </a:t>
            </a:r>
            <a:r>
              <a:rPr lang="en-US" dirty="0" err="1"/>
              <a:t>Adacel</a:t>
            </a:r>
            <a:r>
              <a:rPr lang="en-US" dirty="0"/>
              <a:t> active booster immunization for tetanus, diphtheria and </a:t>
            </a:r>
            <a:r>
              <a:rPr lang="en-US" dirty="0" err="1"/>
              <a:t>pertussis</a:t>
            </a:r>
            <a:r>
              <a:rPr lang="en-US" dirty="0"/>
              <a:t> to ages 10 to 64 years. An open-label, multi-center Phase IV trial found that a single dose of the drug--which was approved for people ages 11 through 64 in 2005--had similar antibody responses and rates of adverse reactions in 10-year-olds as it does in 11-year-olds.  </a:t>
            </a:r>
          </a:p>
        </p:txBody>
      </p:sp>
      <p:sp>
        <p:nvSpPr>
          <p:cNvPr id="9" name="Footer Placeholder 8"/>
          <p:cNvSpPr>
            <a:spLocks noGrp="1"/>
          </p:cNvSpPr>
          <p:nvPr>
            <p:ph type="ftr" sz="quarter" idx="4"/>
          </p:nvPr>
        </p:nvSpPr>
        <p:spPr/>
        <p:txBody>
          <a:bodyPr/>
          <a:lstStyle/>
          <a:p>
            <a:pPr>
              <a:defRPr/>
            </a:pPr>
            <a:r>
              <a:rPr lang="en-US">
                <a:solidFill>
                  <a:prstClr val="black"/>
                </a:solidFill>
              </a:rPr>
              <a:t>EPIC ADULT 2017</a:t>
            </a:r>
            <a:endParaRPr lang="en-US" dirty="0">
              <a:solidFill>
                <a:prstClr val="black"/>
              </a:solidFill>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13819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0526146-F74E-4EBC-8401-E0A0266A596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D1E6D52E-405C-43DF-8DDF-9AF134080D41}" type="slidenum">
              <a:rPr lang="en-US"/>
              <a:pPr>
                <a:defRPr/>
              </a:pPr>
              <a:t>‹#›</a:t>
            </a:fld>
            <a:endParaRPr lang="en-US"/>
          </a:p>
        </p:txBody>
      </p:sp>
    </p:spTree>
    <p:extLst>
      <p:ext uri="{BB962C8B-B14F-4D97-AF65-F5344CB8AC3E}">
        <p14:creationId xmlns:p14="http://schemas.microsoft.com/office/powerpoint/2010/main" val="3347660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D2ECC0-1338-413C-AB17-41A1A70301F9}"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120DBB6-FF53-43A7-8747-3ACC1D917579}" type="slidenum">
              <a:rPr lang="en-US"/>
              <a:pPr>
                <a:defRPr/>
              </a:pPr>
              <a:t>‹#›</a:t>
            </a:fld>
            <a:endParaRPr lang="en-US"/>
          </a:p>
        </p:txBody>
      </p:sp>
    </p:spTree>
    <p:extLst>
      <p:ext uri="{BB962C8B-B14F-4D97-AF65-F5344CB8AC3E}">
        <p14:creationId xmlns:p14="http://schemas.microsoft.com/office/powerpoint/2010/main" val="11796614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00772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61946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09014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640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06024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3221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8822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19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78350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73405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05329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17309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20C5B7-84F7-46DD-9F41-69A198F965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20888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67272-04B0-4DF6-AF87-571B8AD16A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2733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99C3CF-3538-4B92-91E8-74FAC94CFA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52888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5DE257-D2B1-44C6-A4F8-45CB63B794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27716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0B9EEB0-8A23-4D26-9271-279BA04AAB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96783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0C6B99-C895-418E-A853-E957B72291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723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82255B-772C-4189-8F02-7071ED8B44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25728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2887D6-7FF7-4371-B7E6-E391746373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3541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42FC0-87D4-4978-88D9-C1E796F535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40807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CCBFB-3D6F-467B-8D72-9B4F28F94A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19507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9FED96-C798-4B15-8940-FB853E228C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68481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7ECCBD-08F2-411D-80A8-BAC269CCE4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19238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7BF3CF-D366-4FBC-A21B-A9AB184C15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99838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a:p>
        </p:txBody>
      </p:sp>
    </p:spTree>
    <p:extLst>
      <p:ext uri="{BB962C8B-B14F-4D97-AF65-F5344CB8AC3E}">
        <p14:creationId xmlns:p14="http://schemas.microsoft.com/office/powerpoint/2010/main" val="17333366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a:p>
        </p:txBody>
      </p:sp>
    </p:spTree>
    <p:extLst>
      <p:ext uri="{BB962C8B-B14F-4D97-AF65-F5344CB8AC3E}">
        <p14:creationId xmlns:p14="http://schemas.microsoft.com/office/powerpoint/2010/main" val="1824859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a:p>
        </p:txBody>
      </p:sp>
    </p:spTree>
    <p:extLst>
      <p:ext uri="{BB962C8B-B14F-4D97-AF65-F5344CB8AC3E}">
        <p14:creationId xmlns:p14="http://schemas.microsoft.com/office/powerpoint/2010/main" val="336780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a:p>
        </p:txBody>
      </p:sp>
    </p:spTree>
    <p:extLst>
      <p:ext uri="{BB962C8B-B14F-4D97-AF65-F5344CB8AC3E}">
        <p14:creationId xmlns:p14="http://schemas.microsoft.com/office/powerpoint/2010/main" val="3643990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a:p>
        </p:txBody>
      </p:sp>
    </p:spTree>
    <p:extLst>
      <p:ext uri="{BB962C8B-B14F-4D97-AF65-F5344CB8AC3E}">
        <p14:creationId xmlns:p14="http://schemas.microsoft.com/office/powerpoint/2010/main" val="2028123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a:p>
        </p:txBody>
      </p:sp>
    </p:spTree>
    <p:extLst>
      <p:ext uri="{BB962C8B-B14F-4D97-AF65-F5344CB8AC3E}">
        <p14:creationId xmlns:p14="http://schemas.microsoft.com/office/powerpoint/2010/main" val="220712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a:p>
        </p:txBody>
      </p:sp>
    </p:spTree>
    <p:extLst>
      <p:ext uri="{BB962C8B-B14F-4D97-AF65-F5344CB8AC3E}">
        <p14:creationId xmlns:p14="http://schemas.microsoft.com/office/powerpoint/2010/main" val="28237773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a:p>
        </p:txBody>
      </p:sp>
    </p:spTree>
    <p:extLst>
      <p:ext uri="{BB962C8B-B14F-4D97-AF65-F5344CB8AC3E}">
        <p14:creationId xmlns:p14="http://schemas.microsoft.com/office/powerpoint/2010/main" val="17520961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a:p>
        </p:txBody>
      </p:sp>
    </p:spTree>
    <p:extLst>
      <p:ext uri="{BB962C8B-B14F-4D97-AF65-F5344CB8AC3E}">
        <p14:creationId xmlns:p14="http://schemas.microsoft.com/office/powerpoint/2010/main" val="34385590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a:p>
        </p:txBody>
      </p:sp>
    </p:spTree>
    <p:extLst>
      <p:ext uri="{BB962C8B-B14F-4D97-AF65-F5344CB8AC3E}">
        <p14:creationId xmlns:p14="http://schemas.microsoft.com/office/powerpoint/2010/main" val="3661097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a:p>
        </p:txBody>
      </p:sp>
    </p:spTree>
    <p:extLst>
      <p:ext uri="{BB962C8B-B14F-4D97-AF65-F5344CB8AC3E}">
        <p14:creationId xmlns:p14="http://schemas.microsoft.com/office/powerpoint/2010/main" val="36567921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a:p>
        </p:txBody>
      </p:sp>
    </p:spTree>
    <p:extLst>
      <p:ext uri="{BB962C8B-B14F-4D97-AF65-F5344CB8AC3E}">
        <p14:creationId xmlns:p14="http://schemas.microsoft.com/office/powerpoint/2010/main" val="11856195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a:p>
        </p:txBody>
      </p:sp>
    </p:spTree>
    <p:extLst>
      <p:ext uri="{BB962C8B-B14F-4D97-AF65-F5344CB8AC3E}">
        <p14:creationId xmlns:p14="http://schemas.microsoft.com/office/powerpoint/2010/main" val="383093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a:p>
        </p:txBody>
      </p:sp>
    </p:spTree>
    <p:extLst>
      <p:ext uri="{BB962C8B-B14F-4D97-AF65-F5344CB8AC3E}">
        <p14:creationId xmlns:p14="http://schemas.microsoft.com/office/powerpoint/2010/main" val="14749669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a:p>
        </p:txBody>
      </p:sp>
    </p:spTree>
    <p:extLst>
      <p:ext uri="{BB962C8B-B14F-4D97-AF65-F5344CB8AC3E}">
        <p14:creationId xmlns:p14="http://schemas.microsoft.com/office/powerpoint/2010/main" val="2087257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3078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30655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02662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60938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13236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83180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39041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829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2875"/>
            <a:ext cx="4114800" cy="2135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875"/>
            <a:ext cx="4114800" cy="2135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23930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51663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81480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92881" indent="0" algn="ctr">
              <a:buNone/>
              <a:defRPr/>
            </a:lvl2pPr>
            <a:lvl3pPr marL="385763" indent="0" algn="ctr">
              <a:buNone/>
              <a:defRPr/>
            </a:lvl3pPr>
            <a:lvl4pPr marL="578644" indent="0" algn="ctr">
              <a:buNone/>
              <a:defRPr/>
            </a:lvl4pPr>
            <a:lvl5pPr marL="771525" indent="0" algn="ctr">
              <a:buNone/>
              <a:defRPr/>
            </a:lvl5pPr>
            <a:lvl6pPr marL="964406" indent="0" algn="ctr">
              <a:buNone/>
              <a:defRPr/>
            </a:lvl6pPr>
            <a:lvl7pPr marL="1157288" indent="0" algn="ctr">
              <a:buNone/>
              <a:defRPr/>
            </a:lvl7pPr>
            <a:lvl8pPr marL="1350169" indent="0" algn="ctr">
              <a:buNone/>
              <a:defRPr/>
            </a:lvl8pPr>
            <a:lvl9pPr marL="154305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dirty="0"/>
          </a:p>
        </p:txBody>
      </p:sp>
    </p:spTree>
    <p:extLst>
      <p:ext uri="{BB962C8B-B14F-4D97-AF65-F5344CB8AC3E}">
        <p14:creationId xmlns:p14="http://schemas.microsoft.com/office/powerpoint/2010/main" val="5885070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dirty="0"/>
          </a:p>
        </p:txBody>
      </p:sp>
    </p:spTree>
    <p:extLst>
      <p:ext uri="{BB962C8B-B14F-4D97-AF65-F5344CB8AC3E}">
        <p14:creationId xmlns:p14="http://schemas.microsoft.com/office/powerpoint/2010/main" val="21242239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844"/>
            </a:lvl1pPr>
            <a:lvl2pPr marL="192881" indent="0">
              <a:buNone/>
              <a:defRPr sz="760"/>
            </a:lvl2pPr>
            <a:lvl3pPr marL="385763" indent="0">
              <a:buNone/>
              <a:defRPr sz="675"/>
            </a:lvl3pPr>
            <a:lvl4pPr marL="578644" indent="0">
              <a:buNone/>
              <a:defRPr sz="591"/>
            </a:lvl4pPr>
            <a:lvl5pPr marL="771525" indent="0">
              <a:buNone/>
              <a:defRPr sz="591"/>
            </a:lvl5pPr>
            <a:lvl6pPr marL="964406" indent="0">
              <a:buNone/>
              <a:defRPr sz="591"/>
            </a:lvl6pPr>
            <a:lvl7pPr marL="1157288" indent="0">
              <a:buNone/>
              <a:defRPr sz="591"/>
            </a:lvl7pPr>
            <a:lvl8pPr marL="1350169" indent="0">
              <a:buNone/>
              <a:defRPr sz="591"/>
            </a:lvl8pPr>
            <a:lvl9pPr marL="1543050" indent="0">
              <a:buNone/>
              <a:defRPr sz="59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dirty="0"/>
          </a:p>
        </p:txBody>
      </p:sp>
    </p:spTree>
    <p:extLst>
      <p:ext uri="{BB962C8B-B14F-4D97-AF65-F5344CB8AC3E}">
        <p14:creationId xmlns:p14="http://schemas.microsoft.com/office/powerpoint/2010/main" val="40120944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dirty="0"/>
          </a:p>
        </p:txBody>
      </p:sp>
    </p:spTree>
    <p:extLst>
      <p:ext uri="{BB962C8B-B14F-4D97-AF65-F5344CB8AC3E}">
        <p14:creationId xmlns:p14="http://schemas.microsoft.com/office/powerpoint/2010/main" val="27853255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dirty="0"/>
          </a:p>
        </p:txBody>
      </p:sp>
    </p:spTree>
    <p:extLst>
      <p:ext uri="{BB962C8B-B14F-4D97-AF65-F5344CB8AC3E}">
        <p14:creationId xmlns:p14="http://schemas.microsoft.com/office/powerpoint/2010/main" val="26757962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dirty="0"/>
          </a:p>
        </p:txBody>
      </p:sp>
    </p:spTree>
    <p:extLst>
      <p:ext uri="{BB962C8B-B14F-4D97-AF65-F5344CB8AC3E}">
        <p14:creationId xmlns:p14="http://schemas.microsoft.com/office/powerpoint/2010/main" val="1215333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dirty="0"/>
          </a:p>
        </p:txBody>
      </p:sp>
    </p:spTree>
    <p:extLst>
      <p:ext uri="{BB962C8B-B14F-4D97-AF65-F5344CB8AC3E}">
        <p14:creationId xmlns:p14="http://schemas.microsoft.com/office/powerpoint/2010/main" val="379367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844"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dirty="0"/>
          </a:p>
        </p:txBody>
      </p:sp>
    </p:spTree>
    <p:extLst>
      <p:ext uri="{BB962C8B-B14F-4D97-AF65-F5344CB8AC3E}">
        <p14:creationId xmlns:p14="http://schemas.microsoft.com/office/powerpoint/2010/main" val="22768938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84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dirty="0"/>
          </a:p>
        </p:txBody>
      </p:sp>
    </p:spTree>
    <p:extLst>
      <p:ext uri="{BB962C8B-B14F-4D97-AF65-F5344CB8AC3E}">
        <p14:creationId xmlns:p14="http://schemas.microsoft.com/office/powerpoint/2010/main" val="14333468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dirty="0"/>
          </a:p>
        </p:txBody>
      </p:sp>
    </p:spTree>
    <p:extLst>
      <p:ext uri="{BB962C8B-B14F-4D97-AF65-F5344CB8AC3E}">
        <p14:creationId xmlns:p14="http://schemas.microsoft.com/office/powerpoint/2010/main" val="41116075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dirty="0"/>
          </a:p>
        </p:txBody>
      </p:sp>
    </p:spTree>
    <p:extLst>
      <p:ext uri="{BB962C8B-B14F-4D97-AF65-F5344CB8AC3E}">
        <p14:creationId xmlns:p14="http://schemas.microsoft.com/office/powerpoint/2010/main" val="14250811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dirty="0"/>
          </a:p>
        </p:txBody>
      </p:sp>
    </p:spTree>
    <p:extLst>
      <p:ext uri="{BB962C8B-B14F-4D97-AF65-F5344CB8AC3E}">
        <p14:creationId xmlns:p14="http://schemas.microsoft.com/office/powerpoint/2010/main" val="14290218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dirty="0"/>
          </a:p>
        </p:txBody>
      </p:sp>
    </p:spTree>
    <p:extLst>
      <p:ext uri="{BB962C8B-B14F-4D97-AF65-F5344CB8AC3E}">
        <p14:creationId xmlns:p14="http://schemas.microsoft.com/office/powerpoint/2010/main" val="32344194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dirty="0"/>
          </a:p>
        </p:txBody>
      </p:sp>
    </p:spTree>
    <p:extLst>
      <p:ext uri="{BB962C8B-B14F-4D97-AF65-F5344CB8AC3E}">
        <p14:creationId xmlns:p14="http://schemas.microsoft.com/office/powerpoint/2010/main" val="15051521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dirty="0"/>
          </a:p>
        </p:txBody>
      </p:sp>
    </p:spTree>
    <p:extLst>
      <p:ext uri="{BB962C8B-B14F-4D97-AF65-F5344CB8AC3E}">
        <p14:creationId xmlns:p14="http://schemas.microsoft.com/office/powerpoint/2010/main" val="8648819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5130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80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8792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6865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4481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555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130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6128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8392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083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EB4B5D-FC65-4AA6-A818-15944483BECD}" type="datetimeFigureOut">
              <a:rPr lang="en-US">
                <a:solidFill>
                  <a:prstClr val="black">
                    <a:tint val="75000"/>
                  </a:prstClr>
                </a:solidFill>
              </a:rPr>
              <a:pPr/>
              <a:t>10/6/2017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6C4AC2-1D79-43A3-8ECA-1801B15939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002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a:p>
        </p:txBody>
      </p:sp>
    </p:spTree>
    <p:extLst>
      <p:ext uri="{BB962C8B-B14F-4D97-AF65-F5344CB8AC3E}">
        <p14:creationId xmlns:p14="http://schemas.microsoft.com/office/powerpoint/2010/main" val="416026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a:p>
        </p:txBody>
      </p:sp>
    </p:spTree>
    <p:extLst>
      <p:ext uri="{BB962C8B-B14F-4D97-AF65-F5344CB8AC3E}">
        <p14:creationId xmlns:p14="http://schemas.microsoft.com/office/powerpoint/2010/main" val="33226377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a:p>
        </p:txBody>
      </p:sp>
    </p:spTree>
    <p:extLst>
      <p:ext uri="{BB962C8B-B14F-4D97-AF65-F5344CB8AC3E}">
        <p14:creationId xmlns:p14="http://schemas.microsoft.com/office/powerpoint/2010/main" val="22562770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a:p>
        </p:txBody>
      </p:sp>
    </p:spTree>
    <p:extLst>
      <p:ext uri="{BB962C8B-B14F-4D97-AF65-F5344CB8AC3E}">
        <p14:creationId xmlns:p14="http://schemas.microsoft.com/office/powerpoint/2010/main" val="42663919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a:p>
        </p:txBody>
      </p:sp>
    </p:spTree>
    <p:extLst>
      <p:ext uri="{BB962C8B-B14F-4D97-AF65-F5344CB8AC3E}">
        <p14:creationId xmlns:p14="http://schemas.microsoft.com/office/powerpoint/2010/main" val="36592278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a:p>
        </p:txBody>
      </p:sp>
    </p:spTree>
    <p:extLst>
      <p:ext uri="{BB962C8B-B14F-4D97-AF65-F5344CB8AC3E}">
        <p14:creationId xmlns:p14="http://schemas.microsoft.com/office/powerpoint/2010/main" val="34473743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a:p>
        </p:txBody>
      </p:sp>
    </p:spTree>
    <p:extLst>
      <p:ext uri="{BB962C8B-B14F-4D97-AF65-F5344CB8AC3E}">
        <p14:creationId xmlns:p14="http://schemas.microsoft.com/office/powerpoint/2010/main" val="10148315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a:p>
        </p:txBody>
      </p:sp>
    </p:spTree>
    <p:extLst>
      <p:ext uri="{BB962C8B-B14F-4D97-AF65-F5344CB8AC3E}">
        <p14:creationId xmlns:p14="http://schemas.microsoft.com/office/powerpoint/2010/main" val="4157940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a:p>
        </p:txBody>
      </p:sp>
    </p:spTree>
    <p:extLst>
      <p:ext uri="{BB962C8B-B14F-4D97-AF65-F5344CB8AC3E}">
        <p14:creationId xmlns:p14="http://schemas.microsoft.com/office/powerpoint/2010/main" val="25126194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a:p>
        </p:txBody>
      </p:sp>
    </p:spTree>
    <p:extLst>
      <p:ext uri="{BB962C8B-B14F-4D97-AF65-F5344CB8AC3E}">
        <p14:creationId xmlns:p14="http://schemas.microsoft.com/office/powerpoint/2010/main" val="9863911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a:p>
        </p:txBody>
      </p:sp>
    </p:spTree>
    <p:extLst>
      <p:ext uri="{BB962C8B-B14F-4D97-AF65-F5344CB8AC3E}">
        <p14:creationId xmlns:p14="http://schemas.microsoft.com/office/powerpoint/2010/main" val="323075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a:p>
        </p:txBody>
      </p:sp>
    </p:spTree>
    <p:extLst>
      <p:ext uri="{BB962C8B-B14F-4D97-AF65-F5344CB8AC3E}">
        <p14:creationId xmlns:p14="http://schemas.microsoft.com/office/powerpoint/2010/main" val="14348241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a:p>
        </p:txBody>
      </p:sp>
    </p:spTree>
    <p:extLst>
      <p:ext uri="{BB962C8B-B14F-4D97-AF65-F5344CB8AC3E}">
        <p14:creationId xmlns:p14="http://schemas.microsoft.com/office/powerpoint/2010/main" val="27472923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a:p>
        </p:txBody>
      </p:sp>
    </p:spTree>
    <p:extLst>
      <p:ext uri="{BB962C8B-B14F-4D97-AF65-F5344CB8AC3E}">
        <p14:creationId xmlns:p14="http://schemas.microsoft.com/office/powerpoint/2010/main" val="400395528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a:p>
        </p:txBody>
      </p:sp>
    </p:spTree>
    <p:extLst>
      <p:ext uri="{BB962C8B-B14F-4D97-AF65-F5344CB8AC3E}">
        <p14:creationId xmlns:p14="http://schemas.microsoft.com/office/powerpoint/2010/main" val="20805109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97191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736122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35585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00415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00239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167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008340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81046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774416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24297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72420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pPr>
                <a:defRPr/>
              </a:pPr>
              <a:t>‹#›</a:t>
            </a:fld>
            <a:endParaRPr lang="en-US"/>
          </a:p>
        </p:txBody>
      </p:sp>
    </p:spTree>
    <p:extLst>
      <p:ext uri="{BB962C8B-B14F-4D97-AF65-F5344CB8AC3E}">
        <p14:creationId xmlns:p14="http://schemas.microsoft.com/office/powerpoint/2010/main" val="26052526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pPr>
                <a:defRPr/>
              </a:pPr>
              <a:t>‹#›</a:t>
            </a:fld>
            <a:endParaRPr lang="en-US"/>
          </a:p>
        </p:txBody>
      </p:sp>
    </p:spTree>
    <p:extLst>
      <p:ext uri="{BB962C8B-B14F-4D97-AF65-F5344CB8AC3E}">
        <p14:creationId xmlns:p14="http://schemas.microsoft.com/office/powerpoint/2010/main" val="21982187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pPr>
                <a:defRPr/>
              </a:pPr>
              <a:t>‹#›</a:t>
            </a:fld>
            <a:endParaRPr lang="en-US"/>
          </a:p>
        </p:txBody>
      </p:sp>
    </p:spTree>
    <p:extLst>
      <p:ext uri="{BB962C8B-B14F-4D97-AF65-F5344CB8AC3E}">
        <p14:creationId xmlns:p14="http://schemas.microsoft.com/office/powerpoint/2010/main" val="24459370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pPr>
                <a:defRPr/>
              </a:pPr>
              <a:t>‹#›</a:t>
            </a:fld>
            <a:endParaRPr lang="en-US"/>
          </a:p>
        </p:txBody>
      </p:sp>
    </p:spTree>
    <p:extLst>
      <p:ext uri="{BB962C8B-B14F-4D97-AF65-F5344CB8AC3E}">
        <p14:creationId xmlns:p14="http://schemas.microsoft.com/office/powerpoint/2010/main" val="31813709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pPr>
                <a:defRPr/>
              </a:pPr>
              <a:t>‹#›</a:t>
            </a:fld>
            <a:endParaRPr lang="en-US"/>
          </a:p>
        </p:txBody>
      </p:sp>
    </p:spTree>
    <p:extLst>
      <p:ext uri="{BB962C8B-B14F-4D97-AF65-F5344CB8AC3E}">
        <p14:creationId xmlns:p14="http://schemas.microsoft.com/office/powerpoint/2010/main" val="3190066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pPr>
                <a:defRPr/>
              </a:pPr>
              <a:t>‹#›</a:t>
            </a:fld>
            <a:endParaRPr lang="en-US"/>
          </a:p>
        </p:txBody>
      </p:sp>
    </p:spTree>
    <p:extLst>
      <p:ext uri="{BB962C8B-B14F-4D97-AF65-F5344CB8AC3E}">
        <p14:creationId xmlns:p14="http://schemas.microsoft.com/office/powerpoint/2010/main" val="23101021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pPr>
                <a:defRPr/>
              </a:pPr>
              <a:t>‹#›</a:t>
            </a:fld>
            <a:endParaRPr lang="en-US"/>
          </a:p>
        </p:txBody>
      </p:sp>
    </p:spTree>
    <p:extLst>
      <p:ext uri="{BB962C8B-B14F-4D97-AF65-F5344CB8AC3E}">
        <p14:creationId xmlns:p14="http://schemas.microsoft.com/office/powerpoint/2010/main" val="9796110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pPr>
                <a:defRPr/>
              </a:pPr>
              <a:t>‹#›</a:t>
            </a:fld>
            <a:endParaRPr lang="en-US"/>
          </a:p>
        </p:txBody>
      </p:sp>
    </p:spTree>
    <p:extLst>
      <p:ext uri="{BB962C8B-B14F-4D97-AF65-F5344CB8AC3E}">
        <p14:creationId xmlns:p14="http://schemas.microsoft.com/office/powerpoint/2010/main" val="3872222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pPr>
                <a:defRPr/>
              </a:pPr>
              <a:t>‹#›</a:t>
            </a:fld>
            <a:endParaRPr lang="en-US"/>
          </a:p>
        </p:txBody>
      </p:sp>
    </p:spTree>
    <p:extLst>
      <p:ext uri="{BB962C8B-B14F-4D97-AF65-F5344CB8AC3E}">
        <p14:creationId xmlns:p14="http://schemas.microsoft.com/office/powerpoint/2010/main" val="21738281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pPr>
                <a:defRPr/>
              </a:pPr>
              <a:t>‹#›</a:t>
            </a:fld>
            <a:endParaRPr lang="en-US"/>
          </a:p>
        </p:txBody>
      </p:sp>
    </p:spTree>
    <p:extLst>
      <p:ext uri="{BB962C8B-B14F-4D97-AF65-F5344CB8AC3E}">
        <p14:creationId xmlns:p14="http://schemas.microsoft.com/office/powerpoint/2010/main" val="387774820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pPr>
                <a:defRPr/>
              </a:pPr>
              <a:t>‹#›</a:t>
            </a:fld>
            <a:endParaRPr lang="en-US"/>
          </a:p>
        </p:txBody>
      </p:sp>
    </p:spTree>
    <p:extLst>
      <p:ext uri="{BB962C8B-B14F-4D97-AF65-F5344CB8AC3E}">
        <p14:creationId xmlns:p14="http://schemas.microsoft.com/office/powerpoint/2010/main" val="18585059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D9B4665-AE4B-4391-95A5-6154D1070AE8}"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64249ECF-28CC-4BE3-B727-50D5CF88AB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14449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FF11952-991D-45BF-A599-A0E38AD50A3A}"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DD96BEE0-7E02-4C16-A34C-1F063C74F4D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051234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0E8CBE4-784F-4AAE-A0C7-ADC0C5ED7E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4976378-5CE1-4DAD-BAEB-FD83E1EA8D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22559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AE5D275-EB02-4669-AA7F-4ACC08659F23}"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6155A67A-7C56-4322-A709-9A4864625F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274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30188"/>
            <a:ext cx="2095500" cy="3317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30188"/>
            <a:ext cx="6134100" cy="3317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D0486FD-F57F-4700-96E2-DD93A4BEB346}"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B6232608-E1E1-4995-A59B-1153EB2A33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02783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85BC051-0380-4DCE-B5D1-7F0A76E803B5}"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BECDD713-E82B-462D-B683-E8DA1CD56F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06624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A3DC07-D097-4C12-83FD-9ADDFDBB8219}"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46826838-8B95-4727-9967-E481D76D08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6232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2EE959-384D-466E-A260-2932AD471D95}"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A568C76-14DE-4016-9482-795798D1C9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998714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C7C994-5A72-4A01-8C65-7339094A84B4}"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3182CD7-D768-4A83-AC4B-7268292A5A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0827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4034474-D42A-43C8-8DFD-01AE859D5706}"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5ACD8FEF-C050-4FE8-9F2A-E4557C2FAF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949883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436D34-6C64-4555-989E-443EAA153E0F}"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E5F7D7F-67E2-4371-A1B2-0EEA6A13BB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191201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92881" indent="0" algn="ctr">
              <a:buNone/>
              <a:defRPr/>
            </a:lvl2pPr>
            <a:lvl3pPr marL="385763" indent="0" algn="ctr">
              <a:buNone/>
              <a:defRPr/>
            </a:lvl3pPr>
            <a:lvl4pPr marL="578644" indent="0" algn="ctr">
              <a:buNone/>
              <a:defRPr/>
            </a:lvl4pPr>
            <a:lvl5pPr marL="771525" indent="0" algn="ctr">
              <a:buNone/>
              <a:defRPr/>
            </a:lvl5pPr>
            <a:lvl6pPr marL="964406" indent="0" algn="ctr">
              <a:buNone/>
              <a:defRPr/>
            </a:lvl6pPr>
            <a:lvl7pPr marL="1157288" indent="0" algn="ctr">
              <a:buNone/>
              <a:defRPr/>
            </a:lvl7pPr>
            <a:lvl8pPr marL="1350169" indent="0" algn="ctr">
              <a:buNone/>
              <a:defRPr/>
            </a:lvl8pPr>
            <a:lvl9pPr marL="154305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dirty="0"/>
          </a:p>
        </p:txBody>
      </p:sp>
    </p:spTree>
    <p:extLst>
      <p:ext uri="{BB962C8B-B14F-4D97-AF65-F5344CB8AC3E}">
        <p14:creationId xmlns:p14="http://schemas.microsoft.com/office/powerpoint/2010/main" val="151413091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dirty="0"/>
          </a:p>
        </p:txBody>
      </p:sp>
    </p:spTree>
    <p:extLst>
      <p:ext uri="{BB962C8B-B14F-4D97-AF65-F5344CB8AC3E}">
        <p14:creationId xmlns:p14="http://schemas.microsoft.com/office/powerpoint/2010/main" val="181650947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844"/>
            </a:lvl1pPr>
            <a:lvl2pPr marL="192881" indent="0">
              <a:buNone/>
              <a:defRPr sz="760"/>
            </a:lvl2pPr>
            <a:lvl3pPr marL="385763" indent="0">
              <a:buNone/>
              <a:defRPr sz="675"/>
            </a:lvl3pPr>
            <a:lvl4pPr marL="578644" indent="0">
              <a:buNone/>
              <a:defRPr sz="591"/>
            </a:lvl4pPr>
            <a:lvl5pPr marL="771525" indent="0">
              <a:buNone/>
              <a:defRPr sz="591"/>
            </a:lvl5pPr>
            <a:lvl6pPr marL="964406" indent="0">
              <a:buNone/>
              <a:defRPr sz="591"/>
            </a:lvl6pPr>
            <a:lvl7pPr marL="1157288" indent="0">
              <a:buNone/>
              <a:defRPr sz="591"/>
            </a:lvl7pPr>
            <a:lvl8pPr marL="1350169" indent="0">
              <a:buNone/>
              <a:defRPr sz="591"/>
            </a:lvl8pPr>
            <a:lvl9pPr marL="1543050" indent="0">
              <a:buNone/>
              <a:defRPr sz="59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dirty="0"/>
          </a:p>
        </p:txBody>
      </p:sp>
    </p:spTree>
    <p:extLst>
      <p:ext uri="{BB962C8B-B14F-4D97-AF65-F5344CB8AC3E}">
        <p14:creationId xmlns:p14="http://schemas.microsoft.com/office/powerpoint/2010/main" val="3856315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4" name="Picture 11" descr="321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6"/>
          <p:cNvSpPr>
            <a:spLocks noChangeArrowheads="1"/>
          </p:cNvSpPr>
          <p:nvPr/>
        </p:nvSpPr>
        <p:spPr bwMode="gray">
          <a:xfrm>
            <a:off x="7696200" y="6096000"/>
            <a:ext cx="1187450" cy="474663"/>
          </a:xfrm>
          <a:prstGeom prst="rect">
            <a:avLst/>
          </a:prstGeom>
          <a:noFill/>
          <a:ln w="9525">
            <a:solidFill>
              <a:srgbClr val="000000"/>
            </a:solidFill>
            <a:miter lim="800000"/>
            <a:headEnd/>
            <a:tailEnd/>
          </a:ln>
        </p:spPr>
        <p:txBody>
          <a:bodyPr wrap="none" anchor="ctr"/>
          <a:lstStyle/>
          <a:p>
            <a:pPr algn="ctr" eaLnBrk="0" hangingPunct="0">
              <a:defRPr/>
            </a:pPr>
            <a:r>
              <a:rPr lang="de-DE" sz="1600" b="1">
                <a:solidFill>
                  <a:srgbClr val="000000"/>
                </a:solidFill>
              </a:rPr>
              <a:t>LOGO</a:t>
            </a:r>
          </a:p>
        </p:txBody>
      </p:sp>
      <p:sp>
        <p:nvSpPr>
          <p:cNvPr id="8" name="Title 1"/>
          <p:cNvSpPr>
            <a:spLocks noGrp="1"/>
          </p:cNvSpPr>
          <p:nvPr>
            <p:ph type="ctrTitle"/>
          </p:nvPr>
        </p:nvSpPr>
        <p:spPr>
          <a:xfrm>
            <a:off x="2514600" y="228600"/>
            <a:ext cx="6553200" cy="609600"/>
          </a:xfrm>
          <a:prstGeom prst="rect">
            <a:avLst/>
          </a:prstGeom>
        </p:spPr>
        <p:txBody>
          <a:bodyPr/>
          <a:lstStyle>
            <a:lvl1pPr algn="r">
              <a:defRPr sz="2400" b="1">
                <a:solidFill>
                  <a:srgbClr val="000000"/>
                </a:solidFill>
              </a:defRPr>
            </a:lvl1pPr>
          </a:lstStyle>
          <a:p>
            <a:r>
              <a:rPr lang="en-US" dirty="0"/>
              <a:t>Click to edit Master title style</a:t>
            </a:r>
          </a:p>
        </p:txBody>
      </p:sp>
      <p:sp>
        <p:nvSpPr>
          <p:cNvPr id="9" name="Subtitle 2"/>
          <p:cNvSpPr>
            <a:spLocks noGrp="1"/>
          </p:cNvSpPr>
          <p:nvPr>
            <p:ph type="subTitle" idx="1"/>
          </p:nvPr>
        </p:nvSpPr>
        <p:spPr>
          <a:xfrm>
            <a:off x="2362200" y="838200"/>
            <a:ext cx="6705600" cy="457200"/>
          </a:xfrm>
          <a:prstGeom prst="rect">
            <a:avLst/>
          </a:prstGeom>
        </p:spPr>
        <p:txBody>
          <a:bodyPr/>
          <a:lstStyle>
            <a:lvl1pPr marL="0" indent="0" algn="r">
              <a:buNone/>
              <a:defRPr sz="1800">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transition spd="med">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dirty="0"/>
          </a:p>
        </p:txBody>
      </p:sp>
    </p:spTree>
    <p:extLst>
      <p:ext uri="{BB962C8B-B14F-4D97-AF65-F5344CB8AC3E}">
        <p14:creationId xmlns:p14="http://schemas.microsoft.com/office/powerpoint/2010/main" val="174539707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dirty="0"/>
          </a:p>
        </p:txBody>
      </p:sp>
    </p:spTree>
    <p:extLst>
      <p:ext uri="{BB962C8B-B14F-4D97-AF65-F5344CB8AC3E}">
        <p14:creationId xmlns:p14="http://schemas.microsoft.com/office/powerpoint/2010/main" val="172599793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dirty="0"/>
          </a:p>
        </p:txBody>
      </p:sp>
    </p:spTree>
    <p:extLst>
      <p:ext uri="{BB962C8B-B14F-4D97-AF65-F5344CB8AC3E}">
        <p14:creationId xmlns:p14="http://schemas.microsoft.com/office/powerpoint/2010/main" val="15697045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dirty="0"/>
          </a:p>
        </p:txBody>
      </p:sp>
    </p:spTree>
    <p:extLst>
      <p:ext uri="{BB962C8B-B14F-4D97-AF65-F5344CB8AC3E}">
        <p14:creationId xmlns:p14="http://schemas.microsoft.com/office/powerpoint/2010/main" val="326969317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844"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dirty="0"/>
          </a:p>
        </p:txBody>
      </p:sp>
    </p:spTree>
    <p:extLst>
      <p:ext uri="{BB962C8B-B14F-4D97-AF65-F5344CB8AC3E}">
        <p14:creationId xmlns:p14="http://schemas.microsoft.com/office/powerpoint/2010/main" val="258484402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84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dirty="0"/>
          </a:p>
        </p:txBody>
      </p:sp>
    </p:spTree>
    <p:extLst>
      <p:ext uri="{BB962C8B-B14F-4D97-AF65-F5344CB8AC3E}">
        <p14:creationId xmlns:p14="http://schemas.microsoft.com/office/powerpoint/2010/main" val="7749716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dirty="0"/>
          </a:p>
        </p:txBody>
      </p:sp>
    </p:spTree>
    <p:extLst>
      <p:ext uri="{BB962C8B-B14F-4D97-AF65-F5344CB8AC3E}">
        <p14:creationId xmlns:p14="http://schemas.microsoft.com/office/powerpoint/2010/main" val="233997488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dirty="0"/>
          </a:p>
        </p:txBody>
      </p:sp>
    </p:spTree>
    <p:extLst>
      <p:ext uri="{BB962C8B-B14F-4D97-AF65-F5344CB8AC3E}">
        <p14:creationId xmlns:p14="http://schemas.microsoft.com/office/powerpoint/2010/main" val="246156098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dirty="0"/>
          </a:p>
        </p:txBody>
      </p:sp>
    </p:spTree>
    <p:extLst>
      <p:ext uri="{BB962C8B-B14F-4D97-AF65-F5344CB8AC3E}">
        <p14:creationId xmlns:p14="http://schemas.microsoft.com/office/powerpoint/2010/main" val="26296460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dirty="0"/>
          </a:p>
        </p:txBody>
      </p:sp>
    </p:spTree>
    <p:extLst>
      <p:ext uri="{BB962C8B-B14F-4D97-AF65-F5344CB8AC3E}">
        <p14:creationId xmlns:p14="http://schemas.microsoft.com/office/powerpoint/2010/main" val="1260060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71868" y="1774091"/>
            <a:ext cx="8159750" cy="43910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Title 3"/>
          <p:cNvSpPr>
            <a:spLocks noGrp="1"/>
          </p:cNvSpPr>
          <p:nvPr>
            <p:ph type="title"/>
          </p:nvPr>
        </p:nvSpPr>
        <p:spPr>
          <a:xfrm>
            <a:off x="2222635" y="465588"/>
            <a:ext cx="6285287" cy="552479"/>
          </a:xfrm>
          <a:prstGeom prst="rect">
            <a:avLst/>
          </a:prstGeom>
        </p:spPr>
        <p:txBody>
          <a:bodyPr/>
          <a:lstStyle>
            <a:lvl1pPr>
              <a:defRPr b="1">
                <a:solidFill>
                  <a:schemeClr val="bg1"/>
                </a:solidFill>
              </a:defRPr>
            </a:lvl1pPr>
          </a:lstStyle>
          <a:p>
            <a:r>
              <a:rPr lang="en-US" dirty="0"/>
              <a:t>Click to edit Master title style</a:t>
            </a:r>
          </a:p>
        </p:txBody>
      </p:sp>
    </p:spTree>
  </p:cSld>
  <p:clrMapOvr>
    <a:masterClrMapping/>
  </p:clrMapOvr>
  <p:transition spd="med">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dirty="0"/>
          </a:p>
        </p:txBody>
      </p:sp>
    </p:spTree>
    <p:extLst>
      <p:ext uri="{BB962C8B-B14F-4D97-AF65-F5344CB8AC3E}">
        <p14:creationId xmlns:p14="http://schemas.microsoft.com/office/powerpoint/2010/main" val="218208399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dirty="0"/>
          </a:p>
        </p:txBody>
      </p:sp>
    </p:spTree>
    <p:extLst>
      <p:ext uri="{BB962C8B-B14F-4D97-AF65-F5344CB8AC3E}">
        <p14:creationId xmlns:p14="http://schemas.microsoft.com/office/powerpoint/2010/main" val="6183266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1470703-A963-4468-ACF2-87E0501A5681}"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65F900E7-2EF4-4B1B-9AFE-3BFA49DD4DC6}" type="slidenum">
              <a:rPr lang="en-US"/>
              <a:pPr>
                <a:defRPr/>
              </a:pPr>
              <a:t>‹#›</a:t>
            </a:fld>
            <a:endParaRPr lang="en-US" dirty="0"/>
          </a:p>
        </p:txBody>
      </p:sp>
    </p:spTree>
    <p:extLst>
      <p:ext uri="{BB962C8B-B14F-4D97-AF65-F5344CB8AC3E}">
        <p14:creationId xmlns:p14="http://schemas.microsoft.com/office/powerpoint/2010/main" val="148571938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A733900-7CF3-45C3-8B55-E56F28D1352D}"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70619FA-B05D-47B2-B88B-B56DA8EA8A1B}" type="slidenum">
              <a:rPr lang="en-US"/>
              <a:pPr>
                <a:defRPr/>
              </a:pPr>
              <a:t>‹#›</a:t>
            </a:fld>
            <a:endParaRPr lang="en-US" dirty="0"/>
          </a:p>
        </p:txBody>
      </p:sp>
    </p:spTree>
    <p:extLst>
      <p:ext uri="{BB962C8B-B14F-4D97-AF65-F5344CB8AC3E}">
        <p14:creationId xmlns:p14="http://schemas.microsoft.com/office/powerpoint/2010/main" val="35669941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84CA56E-5A43-426C-B4AE-6B25648887BF}"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5FAA20B6-E481-44F0-B647-01235750CBF7}" type="slidenum">
              <a:rPr lang="en-US"/>
              <a:pPr>
                <a:defRPr/>
              </a:pPr>
              <a:t>‹#›</a:t>
            </a:fld>
            <a:endParaRPr lang="en-US" dirty="0"/>
          </a:p>
        </p:txBody>
      </p:sp>
    </p:spTree>
    <p:extLst>
      <p:ext uri="{BB962C8B-B14F-4D97-AF65-F5344CB8AC3E}">
        <p14:creationId xmlns:p14="http://schemas.microsoft.com/office/powerpoint/2010/main" val="289546540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C907791-2569-47F0-AA15-DD7A04BEF920}"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0CC8EAE4-42C2-45F7-9C79-BF074058E399}" type="slidenum">
              <a:rPr lang="en-US"/>
              <a:pPr>
                <a:defRPr/>
              </a:pPr>
              <a:t>‹#›</a:t>
            </a:fld>
            <a:endParaRPr lang="en-US" dirty="0"/>
          </a:p>
        </p:txBody>
      </p:sp>
    </p:spTree>
    <p:extLst>
      <p:ext uri="{BB962C8B-B14F-4D97-AF65-F5344CB8AC3E}">
        <p14:creationId xmlns:p14="http://schemas.microsoft.com/office/powerpoint/2010/main" val="398439865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C7975EE-EB21-42FB-B273-3EEAE5B3D89D}" type="datetime1">
              <a:rPr lang="en-US"/>
              <a:pPr>
                <a:defRPr/>
              </a:pPr>
              <a:t>10/6/2017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68C9AA7A-6590-40D9-916B-734CBFD2E2A4}" type="slidenum">
              <a:rPr lang="en-US"/>
              <a:pPr>
                <a:defRPr/>
              </a:pPr>
              <a:t>‹#›</a:t>
            </a:fld>
            <a:endParaRPr lang="en-US" dirty="0"/>
          </a:p>
        </p:txBody>
      </p:sp>
    </p:spTree>
    <p:extLst>
      <p:ext uri="{BB962C8B-B14F-4D97-AF65-F5344CB8AC3E}">
        <p14:creationId xmlns:p14="http://schemas.microsoft.com/office/powerpoint/2010/main" val="46965125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C789BA3-C031-4EA6-8969-A38CE1FD6958}" type="datetime1">
              <a:rPr lang="en-US"/>
              <a:pPr>
                <a:defRPr/>
              </a:pPr>
              <a:t>10/6/2017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9F6100AE-FF4D-4B4E-9E73-428C025BE789}" type="slidenum">
              <a:rPr lang="en-US"/>
              <a:pPr>
                <a:defRPr/>
              </a:pPr>
              <a:t>‹#›</a:t>
            </a:fld>
            <a:endParaRPr lang="en-US" dirty="0"/>
          </a:p>
        </p:txBody>
      </p:sp>
    </p:spTree>
    <p:extLst>
      <p:ext uri="{BB962C8B-B14F-4D97-AF65-F5344CB8AC3E}">
        <p14:creationId xmlns:p14="http://schemas.microsoft.com/office/powerpoint/2010/main" val="311634946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2515FC-A2F4-4CD8-86A1-EC744E1D8D66}" type="datetime1">
              <a:rPr lang="en-US"/>
              <a:pPr>
                <a:defRPr/>
              </a:pPr>
              <a:t>10/6/2017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D37B9EFA-5498-4C7F-8EBA-7D5670495036}" type="slidenum">
              <a:rPr lang="en-US"/>
              <a:pPr>
                <a:defRPr/>
              </a:pPr>
              <a:t>‹#›</a:t>
            </a:fld>
            <a:endParaRPr lang="en-US" dirty="0"/>
          </a:p>
        </p:txBody>
      </p:sp>
    </p:spTree>
    <p:extLst>
      <p:ext uri="{BB962C8B-B14F-4D97-AF65-F5344CB8AC3E}">
        <p14:creationId xmlns:p14="http://schemas.microsoft.com/office/powerpoint/2010/main" val="157807154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1240B4-7BE0-418F-96DA-324ADCF59F29}"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02304EF-7FDE-4B60-9AA0-61AE7797DDF4}" type="slidenum">
              <a:rPr lang="en-US"/>
              <a:pPr>
                <a:defRPr/>
              </a:pPr>
              <a:t>‹#›</a:t>
            </a:fld>
            <a:endParaRPr lang="en-US" dirty="0"/>
          </a:p>
        </p:txBody>
      </p:sp>
    </p:spTree>
    <p:extLst>
      <p:ext uri="{BB962C8B-B14F-4D97-AF65-F5344CB8AC3E}">
        <p14:creationId xmlns:p14="http://schemas.microsoft.com/office/powerpoint/2010/main" val="328631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itle 3"/>
          <p:cNvSpPr>
            <a:spLocks noGrp="1"/>
          </p:cNvSpPr>
          <p:nvPr>
            <p:ph type="title"/>
          </p:nvPr>
        </p:nvSpPr>
        <p:spPr>
          <a:xfrm>
            <a:off x="2279785" y="522738"/>
            <a:ext cx="6285287" cy="552479"/>
          </a:xfrm>
          <a:prstGeom prst="rect">
            <a:avLst/>
          </a:prstGeom>
        </p:spPr>
        <p:txBody>
          <a:bodyPr/>
          <a:lstStyle>
            <a:lvl1pPr>
              <a:defRPr b="1">
                <a:solidFill>
                  <a:schemeClr val="bg1"/>
                </a:solidFill>
              </a:defRPr>
            </a:lvl1pPr>
          </a:lstStyle>
          <a:p>
            <a:r>
              <a:rPr lang="en-US" dirty="0"/>
              <a:t>Click to edit Master title style</a:t>
            </a:r>
          </a:p>
        </p:txBody>
      </p:sp>
    </p:spTree>
  </p:cSld>
  <p:clrMapOvr>
    <a:masterClrMapping/>
  </p:clrMapOvr>
  <p:transition spd="med">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8F4ABE1-E787-4F0C-BB04-7F8EF94E2782}" type="datetime1">
              <a:rPr lang="en-US"/>
              <a:pPr>
                <a:defRPr/>
              </a:pPr>
              <a:t>10/6/2017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3915C0-F4E5-47CC-B2C7-25F37A24B23D}" type="slidenum">
              <a:rPr lang="en-US"/>
              <a:pPr>
                <a:defRPr/>
              </a:pPr>
              <a:t>‹#›</a:t>
            </a:fld>
            <a:endParaRPr lang="en-US" dirty="0"/>
          </a:p>
        </p:txBody>
      </p:sp>
    </p:spTree>
    <p:extLst>
      <p:ext uri="{BB962C8B-B14F-4D97-AF65-F5344CB8AC3E}">
        <p14:creationId xmlns:p14="http://schemas.microsoft.com/office/powerpoint/2010/main" val="112349542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C305A49-2632-4DD5-B9E8-96EA98534879}"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9F151B78-C162-4A86-B82A-B47D4C066C59}" type="slidenum">
              <a:rPr lang="en-US"/>
              <a:pPr>
                <a:defRPr/>
              </a:pPr>
              <a:t>‹#›</a:t>
            </a:fld>
            <a:endParaRPr lang="en-US" dirty="0"/>
          </a:p>
        </p:txBody>
      </p:sp>
    </p:spTree>
    <p:extLst>
      <p:ext uri="{BB962C8B-B14F-4D97-AF65-F5344CB8AC3E}">
        <p14:creationId xmlns:p14="http://schemas.microsoft.com/office/powerpoint/2010/main" val="306580102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1D12D0-656B-4F6F-9092-90D9930ECECD}" type="datetime1">
              <a:rPr lang="en-US"/>
              <a:pPr>
                <a:defRPr/>
              </a:pPr>
              <a:t>10/6/2017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118724D-41FF-465B-B43C-003582874768}" type="slidenum">
              <a:rPr lang="en-US"/>
              <a:pPr>
                <a:defRPr/>
              </a:pPr>
              <a:t>‹#›</a:t>
            </a:fld>
            <a:endParaRPr lang="en-US" dirty="0"/>
          </a:p>
        </p:txBody>
      </p:sp>
    </p:spTree>
    <p:extLst>
      <p:ext uri="{BB962C8B-B14F-4D97-AF65-F5344CB8AC3E}">
        <p14:creationId xmlns:p14="http://schemas.microsoft.com/office/powerpoint/2010/main" val="13480989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1470703-A963-4468-ACF2-87E0501A5681}"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65F900E7-2EF4-4B1B-9AFE-3BFA49DD4D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044308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A733900-7CF3-45C3-8B55-E56F28D1352D}"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70619FA-B05D-47B2-B88B-B56DA8EA8A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171937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84CA56E-5A43-426C-B4AE-6B25648887BF}"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5FAA20B6-E481-44F0-B647-01235750CB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089060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C907791-2569-47F0-AA15-DD7A04BEF92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0CC8EAE4-42C2-45F7-9C79-BF074058E3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87816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C7975EE-EB21-42FB-B273-3EEAE5B3D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68C9AA7A-6590-40D9-916B-734CBFD2E2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831673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C789BA3-C031-4EA6-8969-A38CE1FD6958}"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9F6100AE-FF4D-4B4E-9E73-428C025BE7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8304180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2515FC-A2F4-4CD8-86A1-EC744E1D8D66}"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D37B9EFA-5498-4C7F-8EBA-7D56704950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6830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14325" y="1614488"/>
            <a:ext cx="4186238" cy="43910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isällön paikkamerkki 3"/>
          <p:cNvSpPr>
            <a:spLocks noGrp="1"/>
          </p:cNvSpPr>
          <p:nvPr>
            <p:ph sz="half" idx="2"/>
          </p:nvPr>
        </p:nvSpPr>
        <p:spPr>
          <a:xfrm>
            <a:off x="4652963" y="1614488"/>
            <a:ext cx="4186237" cy="43910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3"/>
          <p:cNvSpPr>
            <a:spLocks noGrp="1"/>
          </p:cNvSpPr>
          <p:nvPr>
            <p:ph type="title"/>
          </p:nvPr>
        </p:nvSpPr>
        <p:spPr>
          <a:xfrm>
            <a:off x="2146435" y="522738"/>
            <a:ext cx="6285287" cy="552479"/>
          </a:xfrm>
          <a:prstGeom prst="rect">
            <a:avLst/>
          </a:prstGeom>
        </p:spPr>
        <p:txBody>
          <a:bodyPr/>
          <a:lstStyle>
            <a:lvl1pPr>
              <a:defRPr b="1">
                <a:solidFill>
                  <a:schemeClr val="bg1"/>
                </a:solidFill>
              </a:defRPr>
            </a:lvl1pPr>
          </a:lstStyle>
          <a:p>
            <a:r>
              <a:rPr lang="en-US" dirty="0"/>
              <a:t>Click to edit Master title style</a:t>
            </a:r>
          </a:p>
        </p:txBody>
      </p:sp>
    </p:spTree>
  </p:cSld>
  <p:clrMapOvr>
    <a:masterClrMapping/>
  </p:clrMapOvr>
  <p:transition spd="med">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1240B4-7BE0-418F-96DA-324ADCF59F2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02304EF-7FDE-4B60-9AA0-61AE7797DD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746640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8F4ABE1-E787-4F0C-BB04-7F8EF94E2782}"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3915C0-F4E5-47CC-B2C7-25F37A24B2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009200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C305A49-2632-4DD5-B9E8-96EA98534879}"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9F151B78-C162-4A86-B82A-B47D4C066C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373418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1D12D0-656B-4F6F-9092-90D9930ECECD}"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118724D-41FF-465B-B43C-0035828747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201223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636C220-49E7-48B5-9ED0-32B2B7E56437}"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2775C13-90DB-46B9-B9FD-FA493C04B203}" type="slidenum">
              <a:rPr lang="en-US"/>
              <a:pPr>
                <a:defRPr/>
              </a:pPr>
              <a:t>‹#›</a:t>
            </a:fld>
            <a:endParaRPr lang="en-US"/>
          </a:p>
        </p:txBody>
      </p:sp>
    </p:spTree>
    <p:extLst>
      <p:ext uri="{BB962C8B-B14F-4D97-AF65-F5344CB8AC3E}">
        <p14:creationId xmlns:p14="http://schemas.microsoft.com/office/powerpoint/2010/main" val="22955326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7F7CA9D-EF7E-47F7-96DD-F16E388D9E96}"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FD62146-4C4E-41AC-B86E-07A7FB1EACD2}" type="slidenum">
              <a:rPr lang="en-US"/>
              <a:pPr>
                <a:defRPr/>
              </a:pPr>
              <a:t>‹#›</a:t>
            </a:fld>
            <a:endParaRPr lang="en-US"/>
          </a:p>
        </p:txBody>
      </p:sp>
    </p:spTree>
    <p:extLst>
      <p:ext uri="{BB962C8B-B14F-4D97-AF65-F5344CB8AC3E}">
        <p14:creationId xmlns:p14="http://schemas.microsoft.com/office/powerpoint/2010/main" val="79922878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21AB193-865D-4FD0-A6F3-DD39C37C8F22}"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A1C4C19-7474-4E45-86DE-3FDDCEFC2059}" type="slidenum">
              <a:rPr lang="en-US"/>
              <a:pPr>
                <a:defRPr/>
              </a:pPr>
              <a:t>‹#›</a:t>
            </a:fld>
            <a:endParaRPr lang="en-US"/>
          </a:p>
        </p:txBody>
      </p:sp>
    </p:spTree>
    <p:extLst>
      <p:ext uri="{BB962C8B-B14F-4D97-AF65-F5344CB8AC3E}">
        <p14:creationId xmlns:p14="http://schemas.microsoft.com/office/powerpoint/2010/main" val="164107096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A168504-6F77-425C-AD91-D48F0F3FB5E9}" type="datetimeFigureOut">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4E4D27F-986A-4877-B0AA-92521BC75DC7}" type="slidenum">
              <a:rPr lang="en-US"/>
              <a:pPr>
                <a:defRPr/>
              </a:pPr>
              <a:t>‹#›</a:t>
            </a:fld>
            <a:endParaRPr lang="en-US"/>
          </a:p>
        </p:txBody>
      </p:sp>
    </p:spTree>
    <p:extLst>
      <p:ext uri="{BB962C8B-B14F-4D97-AF65-F5344CB8AC3E}">
        <p14:creationId xmlns:p14="http://schemas.microsoft.com/office/powerpoint/2010/main" val="15613544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73A290D-B96D-43D0-B1D1-768A6041D626}" type="datetimeFigureOut">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C37CCF51-72FB-42D4-AA55-DDA2F158EC37}" type="slidenum">
              <a:rPr lang="en-US"/>
              <a:pPr>
                <a:defRPr/>
              </a:pPr>
              <a:t>‹#›</a:t>
            </a:fld>
            <a:endParaRPr lang="en-US"/>
          </a:p>
        </p:txBody>
      </p:sp>
    </p:spTree>
    <p:extLst>
      <p:ext uri="{BB962C8B-B14F-4D97-AF65-F5344CB8AC3E}">
        <p14:creationId xmlns:p14="http://schemas.microsoft.com/office/powerpoint/2010/main" val="342341152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C351B38-7852-42F8-92C3-98D588A718A4}" type="datetimeFigureOut">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417892A3-048C-4405-A310-D181BEC316E4}" type="slidenum">
              <a:rPr lang="en-US"/>
              <a:pPr>
                <a:defRPr/>
              </a:pPr>
              <a:t>‹#›</a:t>
            </a:fld>
            <a:endParaRPr lang="en-US"/>
          </a:p>
        </p:txBody>
      </p:sp>
    </p:spTree>
    <p:extLst>
      <p:ext uri="{BB962C8B-B14F-4D97-AF65-F5344CB8AC3E}">
        <p14:creationId xmlns:p14="http://schemas.microsoft.com/office/powerpoint/2010/main" val="2036105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3"/>
          <p:cNvSpPr>
            <a:spLocks noGrp="1"/>
          </p:cNvSpPr>
          <p:nvPr>
            <p:ph sz="half" idx="2"/>
          </p:nvPr>
        </p:nvSpPr>
        <p:spPr>
          <a:xfrm>
            <a:off x="457200" y="2174875"/>
            <a:ext cx="4040188" cy="3717925"/>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5"/>
          <p:cNvSpPr>
            <a:spLocks noGrp="1"/>
          </p:cNvSpPr>
          <p:nvPr>
            <p:ph sz="quarter" idx="4"/>
          </p:nvPr>
        </p:nvSpPr>
        <p:spPr>
          <a:xfrm>
            <a:off x="4645025" y="2174875"/>
            <a:ext cx="4041775" cy="3717925"/>
          </a:xfrm>
          <a:prstGeom prst="rect">
            <a:avLst/>
          </a:prstGeom>
        </p:spPr>
        <p:txBody>
          <a:bodyPr/>
          <a:lstStyle>
            <a:lvl1pPr>
              <a:buFont typeface="Arial" pitchFamily="34" charset="0"/>
              <a:buChar cha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Title 3"/>
          <p:cNvSpPr>
            <a:spLocks noGrp="1"/>
          </p:cNvSpPr>
          <p:nvPr>
            <p:ph type="title"/>
          </p:nvPr>
        </p:nvSpPr>
        <p:spPr>
          <a:xfrm>
            <a:off x="2365510" y="541788"/>
            <a:ext cx="6285287" cy="552479"/>
          </a:xfrm>
          <a:prstGeom prst="rect">
            <a:avLst/>
          </a:prstGeom>
        </p:spPr>
        <p:txBody>
          <a:bodyPr/>
          <a:lstStyle>
            <a:lvl1pPr>
              <a:defRPr b="1">
                <a:solidFill>
                  <a:schemeClr val="bg1"/>
                </a:solidFill>
              </a:defRPr>
            </a:lvl1pPr>
          </a:lstStyle>
          <a:p>
            <a:r>
              <a:rPr lang="en-US" dirty="0"/>
              <a:t>Click to edit Master title style</a:t>
            </a:r>
          </a:p>
        </p:txBody>
      </p:sp>
    </p:spTree>
  </p:cSld>
  <p:clrMapOvr>
    <a:masterClrMapping/>
  </p:clrMapOvr>
  <p:transition spd="med">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D77553-76FF-4191-BBCB-4ACF58BC0890}" type="datetimeFigureOut">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65D93D8-A8E8-4EED-92C0-F85D6330A99E}" type="slidenum">
              <a:rPr lang="en-US"/>
              <a:pPr>
                <a:defRPr/>
              </a:pPr>
              <a:t>‹#›</a:t>
            </a:fld>
            <a:endParaRPr lang="en-US"/>
          </a:p>
        </p:txBody>
      </p:sp>
    </p:spTree>
    <p:extLst>
      <p:ext uri="{BB962C8B-B14F-4D97-AF65-F5344CB8AC3E}">
        <p14:creationId xmlns:p14="http://schemas.microsoft.com/office/powerpoint/2010/main" val="284607863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EBCEDA-D898-4E71-9089-6616A8533460}" type="datetimeFigureOut">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C881873D-1C5C-4B53-8A4C-D639EECE0ADD}" type="slidenum">
              <a:rPr lang="en-US"/>
              <a:pPr>
                <a:defRPr/>
              </a:pPr>
              <a:t>‹#›</a:t>
            </a:fld>
            <a:endParaRPr lang="en-US"/>
          </a:p>
        </p:txBody>
      </p:sp>
    </p:spTree>
    <p:extLst>
      <p:ext uri="{BB962C8B-B14F-4D97-AF65-F5344CB8AC3E}">
        <p14:creationId xmlns:p14="http://schemas.microsoft.com/office/powerpoint/2010/main" val="173228634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AB276BA-DCAD-409C-BC30-81923D5B8CCD}" type="datetimeFigureOut">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12133D6-92A7-430F-A88D-E8E2809878A5}" type="slidenum">
              <a:rPr lang="en-US"/>
              <a:pPr>
                <a:defRPr/>
              </a:pPr>
              <a:t>‹#›</a:t>
            </a:fld>
            <a:endParaRPr lang="en-US"/>
          </a:p>
        </p:txBody>
      </p:sp>
    </p:spTree>
    <p:extLst>
      <p:ext uri="{BB962C8B-B14F-4D97-AF65-F5344CB8AC3E}">
        <p14:creationId xmlns:p14="http://schemas.microsoft.com/office/powerpoint/2010/main" val="24241411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059258-6D26-47D3-940A-2F24E9D596E2}"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92EB10F0-96A3-44B6-9DEB-AE8B15501565}" type="slidenum">
              <a:rPr lang="en-US"/>
              <a:pPr>
                <a:defRPr/>
              </a:pPr>
              <a:t>‹#›</a:t>
            </a:fld>
            <a:endParaRPr lang="en-US"/>
          </a:p>
        </p:txBody>
      </p:sp>
    </p:spTree>
    <p:extLst>
      <p:ext uri="{BB962C8B-B14F-4D97-AF65-F5344CB8AC3E}">
        <p14:creationId xmlns:p14="http://schemas.microsoft.com/office/powerpoint/2010/main" val="351479112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0FCDC77-AD16-462A-A3CC-A125D8F2BCCF}" type="datetimeFigureOut">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419822E-27F3-4498-AD43-DFD681562B13}" type="slidenum">
              <a:rPr lang="en-US"/>
              <a:pPr>
                <a:defRPr/>
              </a:pPr>
              <a:t>‹#›</a:t>
            </a:fld>
            <a:endParaRPr lang="en-US"/>
          </a:p>
        </p:txBody>
      </p:sp>
    </p:spTree>
    <p:extLst>
      <p:ext uri="{BB962C8B-B14F-4D97-AF65-F5344CB8AC3E}">
        <p14:creationId xmlns:p14="http://schemas.microsoft.com/office/powerpoint/2010/main" val="401780693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25435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217211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4838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54333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1922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932364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8449027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874227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414191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565584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3210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Title 3"/>
          <p:cNvSpPr txBox="1">
            <a:spLocks/>
          </p:cNvSpPr>
          <p:nvPr/>
        </p:nvSpPr>
        <p:spPr bwMode="auto">
          <a:xfrm>
            <a:off x="2365375" y="484188"/>
            <a:ext cx="6284913" cy="55245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5000"/>
              </a:lnSpc>
              <a:defRPr/>
            </a:pPr>
            <a:r>
              <a:rPr lang="en-US" sz="2400" b="1">
                <a:solidFill>
                  <a:srgbClr val="000066"/>
                </a:solidFill>
              </a:rPr>
              <a:t>Click to edit Master title style</a:t>
            </a:r>
          </a:p>
        </p:txBody>
      </p:sp>
      <p:sp>
        <p:nvSpPr>
          <p:cNvPr id="2" name="Otsikko 1"/>
          <p:cNvSpPr>
            <a:spLocks noGrp="1"/>
          </p:cNvSpPr>
          <p:nvPr>
            <p:ph type="title"/>
          </p:nvPr>
        </p:nvSpPr>
        <p:spPr>
          <a:xfrm>
            <a:off x="457200" y="1215190"/>
            <a:ext cx="3008313" cy="1162050"/>
          </a:xfrm>
        </p:spPr>
        <p:txBody>
          <a:bodyPr anchor="b"/>
          <a:lstStyle>
            <a:lvl1pPr algn="l">
              <a:defRPr sz="2000" b="1">
                <a:solidFill>
                  <a:schemeClr val="tx1"/>
                </a:solidFill>
              </a:defRPr>
            </a:lvl1pPr>
          </a:lstStyle>
          <a:p>
            <a:pPr lvl="0"/>
            <a:r>
              <a:rPr lang="en-US" dirty="0"/>
              <a:t>Click to edit Master title style</a:t>
            </a:r>
            <a:endParaRPr lang="fi-FI" dirty="0"/>
          </a:p>
        </p:txBody>
      </p:sp>
      <p:sp>
        <p:nvSpPr>
          <p:cNvPr id="3" name="Sisällön paikkamerkki 2"/>
          <p:cNvSpPr>
            <a:spLocks noGrp="1"/>
          </p:cNvSpPr>
          <p:nvPr>
            <p:ph idx="1"/>
          </p:nvPr>
        </p:nvSpPr>
        <p:spPr>
          <a:xfrm>
            <a:off x="3575050" y="1573311"/>
            <a:ext cx="5111750" cy="4693612"/>
          </a:xfrm>
          <a:prstGeom prst="rect">
            <a:avLst/>
          </a:prstGeom>
        </p:spPr>
        <p:txBody>
          <a:bodyPr/>
          <a:lstStyle>
            <a:lvl1pPr>
              <a:defRPr sz="3200"/>
            </a:lvl1pPr>
            <a:lvl2pPr>
              <a:defRPr sz="2800"/>
            </a:lvl2pPr>
            <a:lvl3pPr>
              <a:defRPr sz="2400"/>
            </a:lvl3pPr>
            <a:lvl4pPr>
              <a:defRPr sz="2000"/>
            </a:lvl4pPr>
            <a:lvl5pPr rtl="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Tekstin paikkamerkki 3"/>
          <p:cNvSpPr>
            <a:spLocks noGrp="1"/>
          </p:cNvSpPr>
          <p:nvPr>
            <p:ph type="body" sz="half" idx="2"/>
          </p:nvPr>
        </p:nvSpPr>
        <p:spPr>
          <a:xfrm>
            <a:off x="457200" y="2410691"/>
            <a:ext cx="3008313" cy="351255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Title 3"/>
          <p:cNvSpPr txBox="1">
            <a:spLocks/>
          </p:cNvSpPr>
          <p:nvPr/>
        </p:nvSpPr>
        <p:spPr bwMode="auto">
          <a:xfrm>
            <a:off x="2479675" y="474663"/>
            <a:ext cx="6284913" cy="55245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5000"/>
              </a:lnSpc>
              <a:defRPr/>
            </a:pPr>
            <a:r>
              <a:rPr lang="en-US" sz="2400" b="1">
                <a:solidFill>
                  <a:srgbClr val="000066"/>
                </a:solidFill>
              </a:rPr>
              <a:t>Click to edit Master title style</a:t>
            </a:r>
          </a:p>
        </p:txBody>
      </p:sp>
      <p:sp>
        <p:nvSpPr>
          <p:cNvPr id="2" name="Otsikko 1"/>
          <p:cNvSpPr>
            <a:spLocks noGrp="1"/>
          </p:cNvSpPr>
          <p:nvPr>
            <p:ph type="title"/>
          </p:nvPr>
        </p:nvSpPr>
        <p:spPr>
          <a:xfrm>
            <a:off x="1792288" y="4529672"/>
            <a:ext cx="5486400" cy="566738"/>
          </a:xfrm>
        </p:spPr>
        <p:txBody>
          <a:bodyPr anchor="b"/>
          <a:lstStyle>
            <a:lvl1pPr algn="l">
              <a:defRPr sz="2000" b="1"/>
            </a:lvl1pPr>
          </a:lstStyle>
          <a:p>
            <a:pPr lvl="0"/>
            <a:r>
              <a:rPr lang="en-US"/>
              <a:t>Click to edit Master title style</a:t>
            </a:r>
            <a:endParaRPr lang="fi-FI" dirty="0"/>
          </a:p>
        </p:txBody>
      </p:sp>
      <p:sp>
        <p:nvSpPr>
          <p:cNvPr id="3" name="Kuvan paikkamerkki 2"/>
          <p:cNvSpPr>
            <a:spLocks noGrp="1"/>
          </p:cNvSpPr>
          <p:nvPr>
            <p:ph type="pic" idx="1"/>
          </p:nvPr>
        </p:nvSpPr>
        <p:spPr>
          <a:xfrm>
            <a:off x="1792288" y="1205345"/>
            <a:ext cx="5486400" cy="32819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fi-FI" noProof="0"/>
          </a:p>
        </p:txBody>
      </p:sp>
      <p:sp>
        <p:nvSpPr>
          <p:cNvPr id="4" name="Tekstin paikkamerkki 3"/>
          <p:cNvSpPr>
            <a:spLocks noGrp="1"/>
          </p:cNvSpPr>
          <p:nvPr>
            <p:ph type="body" sz="half" idx="2"/>
          </p:nvPr>
        </p:nvSpPr>
        <p:spPr>
          <a:xfrm>
            <a:off x="1792288" y="509641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ja pystysuora teksti">
    <p:spTree>
      <p:nvGrpSpPr>
        <p:cNvPr id="1" name=""/>
        <p:cNvGrpSpPr/>
        <p:nvPr/>
      </p:nvGrpSpPr>
      <p:grpSpPr>
        <a:xfrm>
          <a:off x="0" y="0"/>
          <a:ext cx="0" cy="0"/>
          <a:chOff x="0" y="0"/>
          <a:chExt cx="0" cy="0"/>
        </a:xfrm>
      </p:grpSpPr>
      <p:sp>
        <p:nvSpPr>
          <p:cNvPr id="3" name="Pystysuoran tekstin paikkamerkki 2"/>
          <p:cNvSpPr>
            <a:spLocks noGrp="1"/>
          </p:cNvSpPr>
          <p:nvPr>
            <p:ph type="body" orient="vert" idx="1"/>
          </p:nvPr>
        </p:nvSpPr>
        <p:spPr>
          <a:xfrm>
            <a:off x="271868" y="1774091"/>
            <a:ext cx="8159750" cy="439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Title 3"/>
          <p:cNvSpPr>
            <a:spLocks noGrp="1"/>
          </p:cNvSpPr>
          <p:nvPr>
            <p:ph type="title"/>
          </p:nvPr>
        </p:nvSpPr>
        <p:spPr>
          <a:xfrm>
            <a:off x="2375035" y="541788"/>
            <a:ext cx="6285287" cy="552479"/>
          </a:xfrm>
          <a:prstGeom prst="rect">
            <a:avLst/>
          </a:prstGeom>
        </p:spPr>
        <p:txBody>
          <a:bodyPr/>
          <a:lstStyle>
            <a:lvl1pPr>
              <a:defRPr b="1">
                <a:solidFill>
                  <a:schemeClr val="bg1"/>
                </a:solidFill>
              </a:defRPr>
            </a:lvl1pPr>
          </a:lstStyle>
          <a:p>
            <a:r>
              <a:rPr lang="en-US" dirty="0"/>
              <a:t>Click to edit Master title style</a:t>
            </a: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Title 3"/>
          <p:cNvSpPr txBox="1">
            <a:spLocks/>
          </p:cNvSpPr>
          <p:nvPr/>
        </p:nvSpPr>
        <p:spPr bwMode="auto">
          <a:xfrm>
            <a:off x="2327275" y="569913"/>
            <a:ext cx="6284913" cy="55245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5000"/>
              </a:lnSpc>
              <a:defRPr/>
            </a:pPr>
            <a:r>
              <a:rPr lang="en-US" sz="2400" b="1">
                <a:solidFill>
                  <a:srgbClr val="000066"/>
                </a:solidFill>
              </a:rPr>
              <a:t>Click to edit Master title style</a:t>
            </a:r>
          </a:p>
        </p:txBody>
      </p:sp>
      <p:sp>
        <p:nvSpPr>
          <p:cNvPr id="2" name="Pystysuora otsikko 1"/>
          <p:cNvSpPr>
            <a:spLocks noGrp="1"/>
          </p:cNvSpPr>
          <p:nvPr>
            <p:ph type="title" orient="vert"/>
          </p:nvPr>
        </p:nvSpPr>
        <p:spPr>
          <a:xfrm>
            <a:off x="6708775" y="1343891"/>
            <a:ext cx="2130425" cy="4661622"/>
          </a:xfrm>
        </p:spPr>
        <p:txBody>
          <a:bodyPr vert="eaVert"/>
          <a:lstStyle/>
          <a:p>
            <a:pPr lvl="0"/>
            <a:r>
              <a:rPr lang="en-US"/>
              <a:t>Click to edit Master title style</a:t>
            </a:r>
            <a:endParaRPr lang="fi-FI" dirty="0"/>
          </a:p>
        </p:txBody>
      </p:sp>
      <p:sp>
        <p:nvSpPr>
          <p:cNvPr id="3" name="Pystysuoran tekstin paikkamerkki 2"/>
          <p:cNvSpPr>
            <a:spLocks noGrp="1"/>
          </p:cNvSpPr>
          <p:nvPr>
            <p:ph type="body" orient="vert" idx="1"/>
          </p:nvPr>
        </p:nvSpPr>
        <p:spPr>
          <a:xfrm>
            <a:off x="314325" y="1343891"/>
            <a:ext cx="6242050" cy="46616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1487F40-57D1-4CA9-9654-B88D3B71D10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6EFE026-976C-4E24-9A23-B612B66F076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3DB430C-6394-42A8-9B13-E2963DFE220C}"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A2F9C13-4C61-4BDE-AF55-17A29D5CD7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D27F19C-424A-47FE-8FFF-66C19606E3FF}"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742F863-5A02-4A8F-8119-503166DBA1A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0D56003-556A-4531-9423-2AC53A0F691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F87A0A0-14A3-424C-8502-F670BB61D60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FB2D7E7-A153-4457-B463-8554F72577F2}"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943A82AF-B4F3-4F27-99A7-A87E543C104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E959027-A53F-4758-8871-03E7997F9C53}"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31486ABE-D1AE-468A-B4B5-AE9B89B16F1A}"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ACB809B-43BD-4D53-8D71-707C16CE1EB4}"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2C03DEF9-945E-459B-995F-F4A1958F40C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4F2679-16D6-4EE0-8E43-8B27D7B7DF0F}"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E4F01701-BF80-48BC-91E7-73FC0145F577}"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D23F6E-FD82-4E45-90A5-2458CA08736B}"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EE839DF-3EB8-4337-B409-06E8753CD96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6713A02-CB49-43E0-9328-2BD5246D01C3}"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5A476B8B-ECDE-43E0-AC77-7CFA66AF5754}"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6C94EAA-6A88-4F25-B0F7-DE83996B619F}"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E7AFAD6-9E47-452B-9186-43FA146AC1E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5CE6B16-07FD-4221-82F9-70E4D7B2015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DDD2DCB-FA08-46F7-A7C1-7E7C8704EA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69007C-3393-4349-B7A6-B5F0EA518BA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844CAE2-AFF5-4525-80C1-6C01F9342239}"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018E2E-7C8A-4587-A35D-43C00CE40D74}"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C1FBB01-E800-4E6A-BBE8-518BC9B5F77B}"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B675FC-30EF-4419-9612-874BEBCC3B4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9F6D50A-AB17-4A22-9577-7DD49A38259A}"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8BBAE81-CA7D-4E69-A43B-E296D18C6A1B}"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E27C07A-BD7B-49CB-8FB6-1493C208402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F766590-2C74-406A-AFC5-0756F4C205F4}"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0F5659F1-C7D6-40E9-924E-0FFA96B443E9}"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3AA278-3510-4DEB-99B6-FBCD102D0F4B}"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08E4B5B4-D4AA-4DBB-9491-DBA8E1525D3F}"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08B172-AEF3-44B3-BD91-3B9957AD6719}"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8ECB591-F8E5-4A22-BF11-759C7F06F61B}"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199D0-4A51-4341-A656-8099F15C601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631FFA7-3A43-4B1D-92AD-9F56D96A82DE}"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AB77F-E760-40B7-A895-4CAD6DFF59E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ED9FCCA-411C-4322-AC6F-83EAD386F54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AC2452-05F1-444A-864D-21EAC644E9E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D6012B2-02B5-4AC6-BCF4-175FCD2E88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2CF04AB-7572-424E-8EB1-959BA466EF6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6EC3CD8-7343-4784-9B24-FAFE64367FDD}"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A5AAE4D8-0585-4F48-ADC6-D07E495A60E4}"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411F4994-F907-4B0F-8C34-2C8A8751E4A5}"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364218B-19DE-4907-8268-233CE955E49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120ED9C0-3D84-48D9-9681-8169A227360F}"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1E041F8-0749-4CCC-86DF-502234EACC23}"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0A2567D7-4530-415A-B9F9-2054C4EA554D}"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B2007E7-373F-41FE-823F-EE9686C6E42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E98871A-ECF1-44D5-9F2E-188EBF23E58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AEC4A32-45D5-4957-BD37-C4059874A9D9}"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CEF0C65-7C62-4D97-99F5-635C4811F718}"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ABB1F2C-179C-4F7B-9515-EF86AE8C53B8}"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3E25545C-F307-454F-BC71-58C43F9CE63F}"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485D876-7C4F-45B8-B1D6-EA361B2CA743}"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7D04255-D800-4E18-94CE-EE35387B5C98}"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DB96E07-78CA-4034-9C3E-6DABBCAD25FE}"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B344AC10-C6DE-49B4-936D-F56DF36DE2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449CEB8-F4E8-48B7-AC30-FCF719962250}"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5A45BAEA-FD0B-4FD0-B965-6DF0280FDBE8}"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AF0E00-31E7-463E-916A-D17F2C940833}"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E0CEBD2-0383-40F9-B8DC-4258E0E2355B}"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A87BFAB-0BC1-46B0-B6D0-737696F31801}"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DCCA75B-8F89-49C4-B2D3-C6574F3C1183}"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599971-6B87-47EB-91BF-46DBD8B4F1EA}"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8A711B9B-81FB-46D5-9021-C4BC0629AF2E}"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5DFFF56-31B6-4EDE-B3BC-A021BC978E47}"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D640932C-BF37-42A0-BE3A-3FCE62D958CF}"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801528B2-7E3F-411A-9BC7-4B56B57A45E5}"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2BA8A6F9-10D7-47A6-86FF-B07123CAC90B}"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A995F6A-4F12-48F6-8243-6C7A450E339B}"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E09CC0E4-7EBE-4B50-B2E1-828C86490378}"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495800" y="19050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fld id="{73D9B69C-A9C0-45F3-BC60-2397EA610092}"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37BA29FE-7777-47A4-8C6F-CBAE9321E52B}"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533400" y="19050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64534D6E-0ACF-4A1E-840C-B1285DBDFC01}"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F1F1D71-F7B4-4224-9DC8-80DB1CE1F3FE}"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383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15870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88488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4837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10/6/2017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55600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10/6/2017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06376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10/6/2017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18107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62327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10/6/2017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65648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1481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10/6/2017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501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055093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823B6F0-F401-4651-A6BA-21750D5B3314}"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9E108A0E-4890-4464-98F5-DD5910C7DF60}" type="slidenum">
              <a:rPr lang="en-US"/>
              <a:pPr>
                <a:defRPr/>
              </a:pPr>
              <a:t>‹#›</a:t>
            </a:fld>
            <a:endParaRPr lang="en-US"/>
          </a:p>
        </p:txBody>
      </p:sp>
    </p:spTree>
    <p:extLst>
      <p:ext uri="{BB962C8B-B14F-4D97-AF65-F5344CB8AC3E}">
        <p14:creationId xmlns:p14="http://schemas.microsoft.com/office/powerpoint/2010/main" val="15524429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156639B-1AAF-4CEA-9F09-E2E48D458A20}"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65D85716-1854-4039-9576-1015D9F6D66D}" type="slidenum">
              <a:rPr lang="en-US"/>
              <a:pPr>
                <a:defRPr/>
              </a:pPr>
              <a:t>‹#›</a:t>
            </a:fld>
            <a:endParaRPr lang="en-US"/>
          </a:p>
        </p:txBody>
      </p:sp>
    </p:spTree>
    <p:extLst>
      <p:ext uri="{BB962C8B-B14F-4D97-AF65-F5344CB8AC3E}">
        <p14:creationId xmlns:p14="http://schemas.microsoft.com/office/powerpoint/2010/main" val="1773370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F73D65F-E8DF-41B5-A095-AF7629544FFD}" type="datetime1">
              <a:rPr lang="en-US"/>
              <a:pPr>
                <a:defRPr/>
              </a:pPr>
              <a:t>10/6/2017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744A1D7B-2541-4339-BC75-9464B703ED46}" type="slidenum">
              <a:rPr lang="en-US"/>
              <a:pPr>
                <a:defRPr/>
              </a:pPr>
              <a:t>‹#›</a:t>
            </a:fld>
            <a:endParaRPr lang="en-US"/>
          </a:p>
        </p:txBody>
      </p:sp>
    </p:spTree>
    <p:extLst>
      <p:ext uri="{BB962C8B-B14F-4D97-AF65-F5344CB8AC3E}">
        <p14:creationId xmlns:p14="http://schemas.microsoft.com/office/powerpoint/2010/main" val="3284751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2E59E6-DC78-48C0-BD22-9337693BC14E}"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26126230-F63F-4B46-AC86-6D5B6AD2CA14}" type="slidenum">
              <a:rPr lang="en-US"/>
              <a:pPr>
                <a:defRPr/>
              </a:pPr>
              <a:t>‹#›</a:t>
            </a:fld>
            <a:endParaRPr lang="en-US"/>
          </a:p>
        </p:txBody>
      </p:sp>
    </p:spTree>
    <p:extLst>
      <p:ext uri="{BB962C8B-B14F-4D97-AF65-F5344CB8AC3E}">
        <p14:creationId xmlns:p14="http://schemas.microsoft.com/office/powerpoint/2010/main" val="8317894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3223F53-11F1-4E6E-B69D-276AF39D2188}" type="datetime1">
              <a:rPr lang="en-US"/>
              <a:pPr>
                <a:defRPr/>
              </a:pPr>
              <a:t>10/6/2017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CF630626-D4BA-49F5-9E23-C228C2E89554}" type="slidenum">
              <a:rPr lang="en-US"/>
              <a:pPr>
                <a:defRPr/>
              </a:pPr>
              <a:t>‹#›</a:t>
            </a:fld>
            <a:endParaRPr lang="en-US"/>
          </a:p>
        </p:txBody>
      </p:sp>
    </p:spTree>
    <p:extLst>
      <p:ext uri="{BB962C8B-B14F-4D97-AF65-F5344CB8AC3E}">
        <p14:creationId xmlns:p14="http://schemas.microsoft.com/office/powerpoint/2010/main" val="2352017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8264C1E-00C2-4803-BFF7-9BF126060669}" type="datetime1">
              <a:rPr lang="en-US"/>
              <a:pPr>
                <a:defRPr/>
              </a:pPr>
              <a:t>10/6/2017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FBC3FF94-BF3D-445E-B25C-FD74840EFFF6}" type="slidenum">
              <a:rPr lang="en-US"/>
              <a:pPr>
                <a:defRPr/>
              </a:pPr>
              <a:t>‹#›</a:t>
            </a:fld>
            <a:endParaRPr lang="en-US"/>
          </a:p>
        </p:txBody>
      </p:sp>
    </p:spTree>
    <p:extLst>
      <p:ext uri="{BB962C8B-B14F-4D97-AF65-F5344CB8AC3E}">
        <p14:creationId xmlns:p14="http://schemas.microsoft.com/office/powerpoint/2010/main" val="29451632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1D00AF-2247-40DA-AE28-0672448210A6}" type="datetime1">
              <a:rPr lang="en-US"/>
              <a:pPr>
                <a:defRPr/>
              </a:pPr>
              <a:t>10/6/2017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D7D6987A-ABE5-4A42-96AD-237855C51ABF}" type="slidenum">
              <a:rPr lang="en-US"/>
              <a:pPr>
                <a:defRPr/>
              </a:pPr>
              <a:t>‹#›</a:t>
            </a:fld>
            <a:endParaRPr lang="en-US"/>
          </a:p>
        </p:txBody>
      </p:sp>
    </p:spTree>
    <p:extLst>
      <p:ext uri="{BB962C8B-B14F-4D97-AF65-F5344CB8AC3E}">
        <p14:creationId xmlns:p14="http://schemas.microsoft.com/office/powerpoint/2010/main" val="29226637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DFB906-7FE4-41A8-B408-9759C3CDDD58}"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F00AB782-D064-4EBC-BF55-C39EC308CF67}" type="slidenum">
              <a:rPr lang="en-US"/>
              <a:pPr>
                <a:defRPr/>
              </a:pPr>
              <a:t>‹#›</a:t>
            </a:fld>
            <a:endParaRPr lang="en-US"/>
          </a:p>
        </p:txBody>
      </p:sp>
    </p:spTree>
    <p:extLst>
      <p:ext uri="{BB962C8B-B14F-4D97-AF65-F5344CB8AC3E}">
        <p14:creationId xmlns:p14="http://schemas.microsoft.com/office/powerpoint/2010/main" val="34571602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B569A4-DD6A-436A-A390-26835B3DF68B}" type="datetime1">
              <a:rPr lang="en-US"/>
              <a:pPr>
                <a:defRPr/>
              </a:pPr>
              <a:t>10/6/2017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B4752926-BE98-4521-B422-DFD3A6051825}" type="slidenum">
              <a:rPr lang="en-US"/>
              <a:pPr>
                <a:defRPr/>
              </a:pPr>
              <a:t>‹#›</a:t>
            </a:fld>
            <a:endParaRPr lang="en-US"/>
          </a:p>
        </p:txBody>
      </p:sp>
    </p:spTree>
    <p:extLst>
      <p:ext uri="{BB962C8B-B14F-4D97-AF65-F5344CB8AC3E}">
        <p14:creationId xmlns:p14="http://schemas.microsoft.com/office/powerpoint/2010/main" val="374331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theme" Target="../theme/theme11.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2.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6" Type="http://schemas.openxmlformats.org/officeDocument/2006/relationships/theme" Target="../theme/theme13.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6" Type="http://schemas.openxmlformats.org/officeDocument/2006/relationships/theme" Target="../theme/theme15.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6.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7.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18.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slideLayout" Target="../slideLayouts/slideLayout239.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2" Type="http://schemas.openxmlformats.org/officeDocument/2006/relationships/slideLayout" Target="../slideLayouts/slideLayout228.xml"/><Relationship Id="rId16" Type="http://schemas.openxmlformats.org/officeDocument/2006/relationships/theme" Target="../theme/theme19.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slideLayout" Target="../slideLayouts/slideLayout24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0.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0.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1.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1.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2.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2.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theme" Target="../theme/theme23.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445" r:id="rId1"/>
    <p:sldLayoutId id="2147485446" r:id="rId2"/>
    <p:sldLayoutId id="2147485447" r:id="rId3"/>
    <p:sldLayoutId id="2147485448" r:id="rId4"/>
    <p:sldLayoutId id="2147485449" r:id="rId5"/>
    <p:sldLayoutId id="2147485450" r:id="rId6"/>
    <p:sldLayoutId id="2147485451" r:id="rId7"/>
    <p:sldLayoutId id="2147485452" r:id="rId8"/>
    <p:sldLayoutId id="2147485453" r:id="rId9"/>
    <p:sldLayoutId id="2147485454" r:id="rId10"/>
    <p:sldLayoutId id="2147485455" r:id="rId11"/>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solidFill>
                <a:srgbClr val="FFFFFF"/>
              </a:solidFill>
            </a:endParaRP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DF292C28-D83E-4F4E-95B2-3B17AF3CED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6187887"/>
      </p:ext>
    </p:extLst>
  </p:cSld>
  <p:clrMap bg1="dk2" tx1="lt1" bg2="dk1" tx2="lt2" accent1="accent1" accent2="accent2" accent3="accent3" accent4="accent4" accent5="accent5" accent6="accent6" hlink="hlink" folHlink="folHlink"/>
  <p:sldLayoutIdLst>
    <p:sldLayoutId id="2147485892" r:id="rId1"/>
    <p:sldLayoutId id="2147485893" r:id="rId2"/>
    <p:sldLayoutId id="2147485894" r:id="rId3"/>
    <p:sldLayoutId id="2147485895" r:id="rId4"/>
    <p:sldLayoutId id="2147485896" r:id="rId5"/>
    <p:sldLayoutId id="2147485897" r:id="rId6"/>
    <p:sldLayoutId id="2147485898" r:id="rId7"/>
    <p:sldLayoutId id="2147485899" r:id="rId8"/>
    <p:sldLayoutId id="2147485900" r:id="rId9"/>
    <p:sldLayoutId id="2147485901" r:id="rId10"/>
    <p:sldLayoutId id="2147485902" r:id="rId11"/>
    <p:sldLayoutId id="2147485903" r:id="rId12"/>
    <p:sldLayoutId id="2147485904" r:id="rId13"/>
  </p:sldLayoutIdLst>
  <p:txStyles>
    <p:titleStyle>
      <a:lvl1pPr algn="ctr" rtl="0" eaLnBrk="0" fontAlgn="base" hangingPunct="0">
        <a:spcBef>
          <a:spcPct val="0"/>
        </a:spcBef>
        <a:spcAft>
          <a:spcPct val="0"/>
        </a:spcAft>
        <a:defRPr sz="4400">
          <a:solidFill>
            <a:srgbClr val="FFFF99"/>
          </a:solidFill>
          <a:latin typeface="+mj-lt"/>
          <a:ea typeface="+mj-ea"/>
          <a:cs typeface="+mj-cs"/>
        </a:defRPr>
      </a:lvl1pPr>
      <a:lvl2pPr algn="ctr" rtl="0" eaLnBrk="0" fontAlgn="base" hangingPunct="0">
        <a:spcBef>
          <a:spcPct val="0"/>
        </a:spcBef>
        <a:spcAft>
          <a:spcPct val="0"/>
        </a:spcAft>
        <a:defRPr sz="4400">
          <a:solidFill>
            <a:srgbClr val="FFFF99"/>
          </a:solidFill>
          <a:latin typeface="Calibri" pitchFamily="34" charset="0"/>
        </a:defRPr>
      </a:lvl2pPr>
      <a:lvl3pPr algn="ctr" rtl="0" eaLnBrk="0" fontAlgn="base" hangingPunct="0">
        <a:spcBef>
          <a:spcPct val="0"/>
        </a:spcBef>
        <a:spcAft>
          <a:spcPct val="0"/>
        </a:spcAft>
        <a:defRPr sz="4400">
          <a:solidFill>
            <a:srgbClr val="FFFF99"/>
          </a:solidFill>
          <a:latin typeface="Calibri" pitchFamily="34" charset="0"/>
        </a:defRPr>
      </a:lvl3pPr>
      <a:lvl4pPr algn="ctr" rtl="0" eaLnBrk="0" fontAlgn="base" hangingPunct="0">
        <a:spcBef>
          <a:spcPct val="0"/>
        </a:spcBef>
        <a:spcAft>
          <a:spcPct val="0"/>
        </a:spcAft>
        <a:defRPr sz="4400">
          <a:solidFill>
            <a:srgbClr val="FFFF99"/>
          </a:solidFill>
          <a:latin typeface="Calibri" pitchFamily="34" charset="0"/>
        </a:defRPr>
      </a:lvl4pPr>
      <a:lvl5pPr algn="ctr" rtl="0" eaLnBrk="0" fontAlgn="base" hangingPunct="0">
        <a:spcBef>
          <a:spcPct val="0"/>
        </a:spcBef>
        <a:spcAft>
          <a:spcPct val="0"/>
        </a:spcAft>
        <a:defRPr sz="4400">
          <a:solidFill>
            <a:srgbClr val="FFFF99"/>
          </a:solidFill>
          <a:latin typeface="Calibri" pitchFamily="34" charset="0"/>
        </a:defRPr>
      </a:lvl5pPr>
      <a:lvl6pPr marL="457200" algn="ctr" rtl="0" fontAlgn="base">
        <a:spcBef>
          <a:spcPct val="0"/>
        </a:spcBef>
        <a:spcAft>
          <a:spcPct val="0"/>
        </a:spcAft>
        <a:defRPr sz="4400">
          <a:solidFill>
            <a:srgbClr val="FFFF99"/>
          </a:solidFill>
          <a:latin typeface="Calibri" pitchFamily="34" charset="0"/>
        </a:defRPr>
      </a:lvl6pPr>
      <a:lvl7pPr marL="914400" algn="ctr" rtl="0" fontAlgn="base">
        <a:spcBef>
          <a:spcPct val="0"/>
        </a:spcBef>
        <a:spcAft>
          <a:spcPct val="0"/>
        </a:spcAft>
        <a:defRPr sz="4400">
          <a:solidFill>
            <a:srgbClr val="FFFF99"/>
          </a:solidFill>
          <a:latin typeface="Calibri" pitchFamily="34" charset="0"/>
        </a:defRPr>
      </a:lvl7pPr>
      <a:lvl8pPr marL="1371600" algn="ctr" rtl="0" fontAlgn="base">
        <a:spcBef>
          <a:spcPct val="0"/>
        </a:spcBef>
        <a:spcAft>
          <a:spcPct val="0"/>
        </a:spcAft>
        <a:defRPr sz="4400">
          <a:solidFill>
            <a:srgbClr val="FFFF99"/>
          </a:solidFill>
          <a:latin typeface="Calibri" pitchFamily="34" charset="0"/>
        </a:defRPr>
      </a:lvl8pPr>
      <a:lvl9pPr marL="1828800" algn="ctr" rtl="0" fontAlgn="base">
        <a:spcBef>
          <a:spcPct val="0"/>
        </a:spcBef>
        <a:spcAft>
          <a:spcPct val="0"/>
        </a:spcAft>
        <a:defRPr sz="4400">
          <a:solidFill>
            <a:srgbClr val="FFFF99"/>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CDDEFA2C-0EE9-40DA-B43F-B3649BC70616}"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DA079144-1404-49A1-B70A-BED54323F5BB}" type="slidenum">
              <a:rPr lang="en-US"/>
              <a:pPr>
                <a:defRPr/>
              </a:pPr>
              <a:t>‹#›</a:t>
            </a:fld>
            <a:endParaRPr lang="en-US"/>
          </a:p>
        </p:txBody>
      </p:sp>
    </p:spTree>
    <p:extLst>
      <p:ext uri="{BB962C8B-B14F-4D97-AF65-F5344CB8AC3E}">
        <p14:creationId xmlns:p14="http://schemas.microsoft.com/office/powerpoint/2010/main" val="3744491078"/>
      </p:ext>
    </p:extLst>
  </p:cSld>
  <p:clrMap bg1="dk2" tx1="lt1" bg2="dk1" tx2="lt2" accent1="accent1" accent2="accent2" accent3="accent3" accent4="accent4" accent5="accent5" accent6="accent6" hlink="hlink" folHlink="folHlink"/>
  <p:sldLayoutIdLst>
    <p:sldLayoutId id="2147485946" r:id="rId1"/>
    <p:sldLayoutId id="2147485947" r:id="rId2"/>
    <p:sldLayoutId id="2147485948" r:id="rId3"/>
    <p:sldLayoutId id="2147485949" r:id="rId4"/>
    <p:sldLayoutId id="2147485950" r:id="rId5"/>
    <p:sldLayoutId id="2147485951" r:id="rId6"/>
    <p:sldLayoutId id="2147485952" r:id="rId7"/>
    <p:sldLayoutId id="2147485953" r:id="rId8"/>
    <p:sldLayoutId id="2147485954" r:id="rId9"/>
    <p:sldLayoutId id="2147485955" r:id="rId10"/>
    <p:sldLayoutId id="2147485956" r:id="rId11"/>
    <p:sldLayoutId id="2147485957" r:id="rId12"/>
    <p:sldLayoutId id="2147485958" r:id="rId13"/>
    <p:sldLayoutId id="2147485959" r:id="rId14"/>
    <p:sldLayoutId id="2147485960" r:id="rId15"/>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7520980"/>
      </p:ext>
    </p:extLst>
  </p:cSld>
  <p:clrMap bg1="dk2" tx1="lt1" bg2="dk1" tx2="lt2" accent1="accent1" accent2="accent2" accent3="accent3" accent4="accent4" accent5="accent5" accent6="accent6" hlink="hlink" folHlink="folHlink"/>
  <p:sldLayoutIdLst>
    <p:sldLayoutId id="2147486020" r:id="rId1"/>
    <p:sldLayoutId id="2147486021" r:id="rId2"/>
    <p:sldLayoutId id="2147486022" r:id="rId3"/>
    <p:sldLayoutId id="2147486023" r:id="rId4"/>
    <p:sldLayoutId id="2147486024" r:id="rId5"/>
    <p:sldLayoutId id="2147486025" r:id="rId6"/>
    <p:sldLayoutId id="2147486026" r:id="rId7"/>
    <p:sldLayoutId id="2147486027" r:id="rId8"/>
    <p:sldLayoutId id="2147486028" r:id="rId9"/>
    <p:sldLayoutId id="2147486029" r:id="rId10"/>
    <p:sldLayoutId id="2147486030"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591" b="0">
                <a:solidFill>
                  <a:srgbClr val="FFFFFF"/>
                </a:solidFill>
                <a:latin typeface="Arial" pitchFamily="34" charset="0"/>
                <a:cs typeface="+mn-cs"/>
              </a:defRPr>
            </a:lvl1pPr>
          </a:lstStyle>
          <a:p>
            <a:pPr>
              <a:defRPr/>
            </a:pPr>
            <a:fld id="{CDDEFA2C-0EE9-40DA-B43F-B3649BC70616}" type="datetime1">
              <a:rPr lang="en-US"/>
              <a:pPr>
                <a:defRPr/>
              </a:pPr>
              <a:t>10/6/2017</a:t>
            </a:fld>
            <a:endParaRPr lang="en-US" dirty="0"/>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591" b="0">
                <a:solidFill>
                  <a:srgbClr val="FFFFFF"/>
                </a:solidFill>
                <a:latin typeface="Arial" pitchFamily="34" charset="0"/>
                <a:cs typeface="+mn-cs"/>
              </a:defRPr>
            </a:lvl1pPr>
          </a:lstStyle>
          <a:p>
            <a:pPr>
              <a:defRPr/>
            </a:pPr>
            <a:r>
              <a:rPr lang="en-US" dirty="0"/>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591" b="0">
                <a:solidFill>
                  <a:srgbClr val="FFFFFF"/>
                </a:solidFill>
                <a:latin typeface="Arial" charset="0"/>
                <a:cs typeface="+mn-cs"/>
              </a:defRPr>
            </a:lvl1pPr>
          </a:lstStyle>
          <a:p>
            <a:pPr>
              <a:defRPr/>
            </a:pPr>
            <a:fld id="{DA079144-1404-49A1-B70A-BED54323F5BB}" type="slidenum">
              <a:rPr lang="en-US"/>
              <a:pPr>
                <a:defRPr/>
              </a:pPr>
              <a:t>‹#›</a:t>
            </a:fld>
            <a:endParaRPr lang="en-US" dirty="0"/>
          </a:p>
        </p:txBody>
      </p:sp>
    </p:spTree>
    <p:extLst>
      <p:ext uri="{BB962C8B-B14F-4D97-AF65-F5344CB8AC3E}">
        <p14:creationId xmlns:p14="http://schemas.microsoft.com/office/powerpoint/2010/main" val="299740211"/>
      </p:ext>
    </p:extLst>
  </p:cSld>
  <p:clrMap bg1="dk2" tx1="lt1" bg2="dk1" tx2="lt2" accent1="accent1" accent2="accent2" accent3="accent3" accent4="accent4" accent5="accent5" accent6="accent6" hlink="hlink" folHlink="folHlink"/>
  <p:sldLayoutIdLst>
    <p:sldLayoutId id="2147486044" r:id="rId1"/>
    <p:sldLayoutId id="2147486045" r:id="rId2"/>
    <p:sldLayoutId id="2147486046" r:id="rId3"/>
    <p:sldLayoutId id="2147486047" r:id="rId4"/>
    <p:sldLayoutId id="2147486048" r:id="rId5"/>
    <p:sldLayoutId id="2147486049" r:id="rId6"/>
    <p:sldLayoutId id="2147486050" r:id="rId7"/>
    <p:sldLayoutId id="2147486051" r:id="rId8"/>
    <p:sldLayoutId id="2147486052" r:id="rId9"/>
    <p:sldLayoutId id="2147486053" r:id="rId10"/>
    <p:sldLayoutId id="2147486054" r:id="rId11"/>
    <p:sldLayoutId id="2147486055" r:id="rId12"/>
    <p:sldLayoutId id="2147486056" r:id="rId13"/>
    <p:sldLayoutId id="2147486057" r:id="rId14"/>
    <p:sldLayoutId id="2147486058" r:id="rId15"/>
  </p:sldLayoutIdLst>
  <p:hf sldNum="0" hdr="0" ftr="0" dt="0"/>
  <p:txStyles>
    <p:titleStyle>
      <a:lvl1pPr algn="ctr" rtl="0" eaLnBrk="0" fontAlgn="base" hangingPunct="0">
        <a:spcBef>
          <a:spcPct val="0"/>
        </a:spcBef>
        <a:spcAft>
          <a:spcPct val="0"/>
        </a:spcAft>
        <a:defRPr sz="1856">
          <a:solidFill>
            <a:srgbClr val="FFFFCC"/>
          </a:solidFill>
          <a:latin typeface="+mj-lt"/>
          <a:ea typeface="+mj-ea"/>
          <a:cs typeface="+mj-cs"/>
        </a:defRPr>
      </a:lvl1pPr>
      <a:lvl2pPr algn="ctr" rtl="0" eaLnBrk="0" fontAlgn="base" hangingPunct="0">
        <a:spcBef>
          <a:spcPct val="0"/>
        </a:spcBef>
        <a:spcAft>
          <a:spcPct val="0"/>
        </a:spcAft>
        <a:defRPr sz="1856">
          <a:solidFill>
            <a:srgbClr val="FFFFCC"/>
          </a:solidFill>
          <a:latin typeface="Calibri" pitchFamily="34" charset="0"/>
        </a:defRPr>
      </a:lvl2pPr>
      <a:lvl3pPr algn="ctr" rtl="0" eaLnBrk="0" fontAlgn="base" hangingPunct="0">
        <a:spcBef>
          <a:spcPct val="0"/>
        </a:spcBef>
        <a:spcAft>
          <a:spcPct val="0"/>
        </a:spcAft>
        <a:defRPr sz="1856">
          <a:solidFill>
            <a:srgbClr val="FFFFCC"/>
          </a:solidFill>
          <a:latin typeface="Calibri" pitchFamily="34" charset="0"/>
        </a:defRPr>
      </a:lvl3pPr>
      <a:lvl4pPr algn="ctr" rtl="0" eaLnBrk="0" fontAlgn="base" hangingPunct="0">
        <a:spcBef>
          <a:spcPct val="0"/>
        </a:spcBef>
        <a:spcAft>
          <a:spcPct val="0"/>
        </a:spcAft>
        <a:defRPr sz="1856">
          <a:solidFill>
            <a:srgbClr val="FFFFCC"/>
          </a:solidFill>
          <a:latin typeface="Calibri" pitchFamily="34" charset="0"/>
        </a:defRPr>
      </a:lvl4pPr>
      <a:lvl5pPr algn="ctr" rtl="0" eaLnBrk="0" fontAlgn="base" hangingPunct="0">
        <a:spcBef>
          <a:spcPct val="0"/>
        </a:spcBef>
        <a:spcAft>
          <a:spcPct val="0"/>
        </a:spcAft>
        <a:defRPr sz="1856">
          <a:solidFill>
            <a:srgbClr val="FFFFCC"/>
          </a:solidFill>
          <a:latin typeface="Calibri" pitchFamily="34" charset="0"/>
        </a:defRPr>
      </a:lvl5pPr>
      <a:lvl6pPr marL="192881" algn="ctr" rtl="0" fontAlgn="base">
        <a:spcBef>
          <a:spcPct val="0"/>
        </a:spcBef>
        <a:spcAft>
          <a:spcPct val="0"/>
        </a:spcAft>
        <a:defRPr sz="1856">
          <a:solidFill>
            <a:srgbClr val="FFFFCC"/>
          </a:solidFill>
          <a:latin typeface="Calibri" pitchFamily="34" charset="0"/>
        </a:defRPr>
      </a:lvl6pPr>
      <a:lvl7pPr marL="385763" algn="ctr" rtl="0" fontAlgn="base">
        <a:spcBef>
          <a:spcPct val="0"/>
        </a:spcBef>
        <a:spcAft>
          <a:spcPct val="0"/>
        </a:spcAft>
        <a:defRPr sz="1856">
          <a:solidFill>
            <a:srgbClr val="FFFFCC"/>
          </a:solidFill>
          <a:latin typeface="Calibri" pitchFamily="34" charset="0"/>
        </a:defRPr>
      </a:lvl7pPr>
      <a:lvl8pPr marL="578644" algn="ctr" rtl="0" fontAlgn="base">
        <a:spcBef>
          <a:spcPct val="0"/>
        </a:spcBef>
        <a:spcAft>
          <a:spcPct val="0"/>
        </a:spcAft>
        <a:defRPr sz="1856">
          <a:solidFill>
            <a:srgbClr val="FFFFCC"/>
          </a:solidFill>
          <a:latin typeface="Calibri" pitchFamily="34" charset="0"/>
        </a:defRPr>
      </a:lvl8pPr>
      <a:lvl9pPr marL="771525" algn="ctr" rtl="0" fontAlgn="base">
        <a:spcBef>
          <a:spcPct val="0"/>
        </a:spcBef>
        <a:spcAft>
          <a:spcPct val="0"/>
        </a:spcAft>
        <a:defRPr sz="1856">
          <a:solidFill>
            <a:srgbClr val="FFFFCC"/>
          </a:solidFill>
          <a:latin typeface="Calibri" pitchFamily="34" charset="0"/>
        </a:defRPr>
      </a:lvl9pPr>
    </p:titleStyle>
    <p:bodyStyle>
      <a:lvl1pPr marL="144661" indent="-144661" algn="l" rtl="0" eaLnBrk="0" fontAlgn="base" hangingPunct="0">
        <a:spcBef>
          <a:spcPct val="20000"/>
        </a:spcBef>
        <a:spcAft>
          <a:spcPct val="0"/>
        </a:spcAft>
        <a:buChar char="•"/>
        <a:defRPr sz="1350">
          <a:solidFill>
            <a:schemeClr val="tx1"/>
          </a:solidFill>
          <a:latin typeface="+mn-lt"/>
          <a:ea typeface="+mn-ea"/>
          <a:cs typeface="+mn-cs"/>
        </a:defRPr>
      </a:lvl1pPr>
      <a:lvl2pPr marL="313433" indent="-120551" algn="l" rtl="0" eaLnBrk="0" fontAlgn="base" hangingPunct="0">
        <a:spcBef>
          <a:spcPct val="20000"/>
        </a:spcBef>
        <a:spcAft>
          <a:spcPct val="0"/>
        </a:spcAft>
        <a:buChar char="–"/>
        <a:defRPr sz="1181">
          <a:solidFill>
            <a:schemeClr val="tx1"/>
          </a:solidFill>
          <a:latin typeface="+mn-lt"/>
        </a:defRPr>
      </a:lvl2pPr>
      <a:lvl3pPr marL="482204" indent="-96441" algn="l" rtl="0" eaLnBrk="0" fontAlgn="base" hangingPunct="0">
        <a:spcBef>
          <a:spcPct val="20000"/>
        </a:spcBef>
        <a:spcAft>
          <a:spcPct val="0"/>
        </a:spcAft>
        <a:buChar char="•"/>
        <a:defRPr sz="1013">
          <a:solidFill>
            <a:schemeClr val="tx1"/>
          </a:solidFill>
          <a:latin typeface="+mn-lt"/>
        </a:defRPr>
      </a:lvl3pPr>
      <a:lvl4pPr marL="675085" indent="-96441" algn="l" rtl="0" eaLnBrk="0" fontAlgn="base" hangingPunct="0">
        <a:spcBef>
          <a:spcPct val="20000"/>
        </a:spcBef>
        <a:spcAft>
          <a:spcPct val="0"/>
        </a:spcAft>
        <a:buChar char="–"/>
        <a:defRPr sz="844">
          <a:solidFill>
            <a:schemeClr val="tx1"/>
          </a:solidFill>
          <a:latin typeface="+mn-lt"/>
        </a:defRPr>
      </a:lvl4pPr>
      <a:lvl5pPr marL="867966" indent="-96441" algn="l" rtl="0" eaLnBrk="0" fontAlgn="base" hangingPunct="0">
        <a:spcBef>
          <a:spcPct val="20000"/>
        </a:spcBef>
        <a:spcAft>
          <a:spcPct val="0"/>
        </a:spcAft>
        <a:buChar char="»"/>
        <a:defRPr sz="844">
          <a:solidFill>
            <a:schemeClr val="tx1"/>
          </a:solidFill>
          <a:latin typeface="+mn-lt"/>
        </a:defRPr>
      </a:lvl5pPr>
      <a:lvl6pPr marL="1060847" indent="-96441" algn="l" rtl="0" fontAlgn="base">
        <a:spcBef>
          <a:spcPct val="20000"/>
        </a:spcBef>
        <a:spcAft>
          <a:spcPct val="0"/>
        </a:spcAft>
        <a:buChar char="»"/>
        <a:defRPr sz="844">
          <a:solidFill>
            <a:schemeClr val="tx1"/>
          </a:solidFill>
          <a:latin typeface="+mn-lt"/>
        </a:defRPr>
      </a:lvl6pPr>
      <a:lvl7pPr marL="1253729" indent="-96441" algn="l" rtl="0" fontAlgn="base">
        <a:spcBef>
          <a:spcPct val="20000"/>
        </a:spcBef>
        <a:spcAft>
          <a:spcPct val="0"/>
        </a:spcAft>
        <a:buChar char="»"/>
        <a:defRPr sz="844">
          <a:solidFill>
            <a:schemeClr val="tx1"/>
          </a:solidFill>
          <a:latin typeface="+mn-lt"/>
        </a:defRPr>
      </a:lvl7pPr>
      <a:lvl8pPr marL="1446610" indent="-96441" algn="l" rtl="0" fontAlgn="base">
        <a:spcBef>
          <a:spcPct val="20000"/>
        </a:spcBef>
        <a:spcAft>
          <a:spcPct val="0"/>
        </a:spcAft>
        <a:buChar char="»"/>
        <a:defRPr sz="844">
          <a:solidFill>
            <a:schemeClr val="tx1"/>
          </a:solidFill>
          <a:latin typeface="+mn-lt"/>
        </a:defRPr>
      </a:lvl8pPr>
      <a:lvl9pPr marL="1639491" indent="-96441" algn="l" rtl="0" fontAlgn="base">
        <a:spcBef>
          <a:spcPct val="20000"/>
        </a:spcBef>
        <a:spcAft>
          <a:spcPct val="0"/>
        </a:spcAft>
        <a:buChar char="»"/>
        <a:defRPr sz="844">
          <a:solidFill>
            <a:schemeClr val="tx1"/>
          </a:solidFill>
          <a:latin typeface="+mn-lt"/>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EAEB4B5D-FC65-4AA6-A818-15944483BECD}" type="datetimeFigureOut">
              <a:rPr lang="en-US" smtClean="0">
                <a:solidFill>
                  <a:prstClr val="black">
                    <a:tint val="75000"/>
                  </a:prstClr>
                </a:solidFill>
                <a:latin typeface="Calibri"/>
                <a:cs typeface="+mn-cs"/>
              </a:rPr>
              <a:pPr fontAlgn="auto">
                <a:spcBef>
                  <a:spcPts val="0"/>
                </a:spcBef>
                <a:spcAft>
                  <a:spcPts val="0"/>
                </a:spcAft>
              </a:pPr>
              <a:t>10/6/2017</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B26C4AC2-1D79-43A3-8ECA-1801B1593969}"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681461586"/>
      </p:ext>
    </p:extLst>
  </p:cSld>
  <p:clrMap bg1="lt1" tx1="dk1" bg2="lt2" tx2="dk2" accent1="accent1" accent2="accent2" accent3="accent3" accent4="accent4" accent5="accent5" accent6="accent6" hlink="hlink" folHlink="folHlink"/>
  <p:sldLayoutIdLst>
    <p:sldLayoutId id="2147486060" r:id="rId1"/>
    <p:sldLayoutId id="2147486061" r:id="rId2"/>
    <p:sldLayoutId id="2147486062" r:id="rId3"/>
    <p:sldLayoutId id="2147486063" r:id="rId4"/>
    <p:sldLayoutId id="2147486064" r:id="rId5"/>
    <p:sldLayoutId id="2147486065" r:id="rId6"/>
    <p:sldLayoutId id="2147486066" r:id="rId7"/>
    <p:sldLayoutId id="2147486067" r:id="rId8"/>
    <p:sldLayoutId id="2147486068" r:id="rId9"/>
    <p:sldLayoutId id="2147486069" r:id="rId10"/>
    <p:sldLayoutId id="214748607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rgbClr val="FFFFFF"/>
                </a:solidFill>
                <a:latin typeface="Arial" pitchFamily="34" charset="0"/>
                <a:cs typeface="+mn-cs"/>
              </a:defRPr>
            </a:lvl1pPr>
          </a:lstStyle>
          <a:p>
            <a:pPr fontAlgn="base">
              <a:spcBef>
                <a:spcPct val="0"/>
              </a:spcBef>
              <a:spcAft>
                <a:spcPct val="0"/>
              </a:spcAft>
              <a:defRPr/>
            </a:pPr>
            <a:fld id="{CDDEFA2C-0EE9-40DA-B43F-B3649BC70616}" type="datetime1">
              <a:rPr lang="en-US"/>
              <a:pPr fontAlgn="base">
                <a:spcBef>
                  <a:spcPct val="0"/>
                </a:spcBef>
                <a:spcAft>
                  <a:spcPct val="0"/>
                </a:spcAft>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rgbClr val="FFFFFF"/>
                </a:solidFill>
                <a:latin typeface="Arial" pitchFamily="34" charset="0"/>
                <a:cs typeface="+mn-cs"/>
              </a:defRPr>
            </a:lvl1pPr>
          </a:lstStyle>
          <a:p>
            <a:pPr fontAlgn="base">
              <a:spcBef>
                <a:spcPct val="0"/>
              </a:spcBef>
              <a:spcAft>
                <a:spcPct val="0"/>
              </a:spcAft>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rgbClr val="FFFFFF"/>
                </a:solidFill>
                <a:latin typeface="Arial" charset="0"/>
                <a:cs typeface="+mn-cs"/>
              </a:defRPr>
            </a:lvl1pPr>
          </a:lstStyle>
          <a:p>
            <a:pPr fontAlgn="base">
              <a:spcBef>
                <a:spcPct val="0"/>
              </a:spcBef>
              <a:spcAft>
                <a:spcPct val="0"/>
              </a:spcAft>
              <a:defRPr/>
            </a:pPr>
            <a:fld id="{DA079144-1404-49A1-B70A-BED54323F5B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49121711"/>
      </p:ext>
    </p:extLst>
  </p:cSld>
  <p:clrMap bg1="dk2" tx1="lt1" bg2="dk1" tx2="lt2" accent1="accent1" accent2="accent2" accent3="accent3" accent4="accent4" accent5="accent5" accent6="accent6" hlink="hlink" folHlink="folHlink"/>
  <p:sldLayoutIdLst>
    <p:sldLayoutId id="2147486072" r:id="rId1"/>
    <p:sldLayoutId id="2147486073" r:id="rId2"/>
    <p:sldLayoutId id="2147486074" r:id="rId3"/>
    <p:sldLayoutId id="2147486075" r:id="rId4"/>
    <p:sldLayoutId id="2147486076" r:id="rId5"/>
    <p:sldLayoutId id="2147486077" r:id="rId6"/>
    <p:sldLayoutId id="2147486078" r:id="rId7"/>
    <p:sldLayoutId id="2147486079" r:id="rId8"/>
    <p:sldLayoutId id="2147486080" r:id="rId9"/>
    <p:sldLayoutId id="2147486081" r:id="rId10"/>
    <p:sldLayoutId id="2147486082" r:id="rId11"/>
    <p:sldLayoutId id="2147486083" r:id="rId12"/>
    <p:sldLayoutId id="2147486084" r:id="rId13"/>
    <p:sldLayoutId id="2147486085" r:id="rId14"/>
    <p:sldLayoutId id="2147486086" r:id="rId15"/>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fontAlgn="base">
              <a:spcBef>
                <a:spcPct val="0"/>
              </a:spcBef>
              <a:spcAft>
                <a:spcPct val="0"/>
              </a:spcAft>
              <a:defRPr/>
            </a:pPr>
            <a:fld id="{7D418D12-7EF3-4A28-A603-6BDCFB60FF7A}" type="datetime1">
              <a:rPr lang="en-US">
                <a:solidFill>
                  <a:srgbClr val="FFFFFF"/>
                </a:solidFill>
              </a:rPr>
              <a:pPr fontAlgn="base">
                <a:spcBef>
                  <a:spcPct val="0"/>
                </a:spcBef>
                <a:spcAft>
                  <a:spcPct val="0"/>
                </a:spcAft>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fontAlgn="base">
              <a:spcBef>
                <a:spcPct val="0"/>
              </a:spcBef>
              <a:spcAft>
                <a:spcPct val="0"/>
              </a:spcAft>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fontAlgn="base">
              <a:spcBef>
                <a:spcPct val="0"/>
              </a:spcBef>
              <a:spcAft>
                <a:spcPct val="0"/>
              </a:spcAft>
              <a:defRPr/>
            </a:pPr>
            <a:fld id="{1615E576-9084-4A88-9263-21BC75F74E6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776231155"/>
      </p:ext>
    </p:extLst>
  </p:cSld>
  <p:clrMap bg1="dk2" tx1="lt1" bg2="dk1" tx2="lt2" accent1="accent1" accent2="accent2" accent3="accent3" accent4="accent4" accent5="accent5" accent6="accent6" hlink="hlink" folHlink="folHlink"/>
  <p:sldLayoutIdLst>
    <p:sldLayoutId id="2147486088" r:id="rId1"/>
    <p:sldLayoutId id="2147486089" r:id="rId2"/>
    <p:sldLayoutId id="2147486090" r:id="rId3"/>
    <p:sldLayoutId id="2147486091" r:id="rId4"/>
    <p:sldLayoutId id="2147486092" r:id="rId5"/>
    <p:sldLayoutId id="2147486093" r:id="rId6"/>
    <p:sldLayoutId id="2147486094" r:id="rId7"/>
    <p:sldLayoutId id="2147486095" r:id="rId8"/>
    <p:sldLayoutId id="2147486096" r:id="rId9"/>
    <p:sldLayoutId id="2147486097" r:id="rId10"/>
    <p:sldLayoutId id="2147486098"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7D418D12-7EF3-4A28-A603-6BDCFB60FF7A}"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1615E576-9084-4A88-9263-21BC75F74E6F}" type="slidenum">
              <a:rPr lang="en-US"/>
              <a:pPr>
                <a:defRPr/>
              </a:pPr>
              <a:t>‹#›</a:t>
            </a:fld>
            <a:endParaRPr lang="en-US"/>
          </a:p>
        </p:txBody>
      </p:sp>
    </p:spTree>
    <p:extLst>
      <p:ext uri="{BB962C8B-B14F-4D97-AF65-F5344CB8AC3E}">
        <p14:creationId xmlns:p14="http://schemas.microsoft.com/office/powerpoint/2010/main" val="136628943"/>
      </p:ext>
    </p:extLst>
  </p:cSld>
  <p:clrMap bg1="dk2" tx1="lt1" bg2="dk1" tx2="lt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fontAlgn="base">
              <a:spcBef>
                <a:spcPct val="0"/>
              </a:spcBef>
              <a:spcAft>
                <a:spcPct val="0"/>
              </a:spcAft>
              <a:defRPr/>
            </a:pPr>
            <a:fld id="{793E2DA5-F89C-4A40-9643-8290911661BA}" type="datetime1">
              <a:rPr lang="en-US">
                <a:solidFill>
                  <a:srgbClr val="FFFFFF"/>
                </a:solidFill>
              </a:rPr>
              <a:pPr fontAlgn="base">
                <a:spcBef>
                  <a:spcPct val="0"/>
                </a:spcBef>
                <a:spcAft>
                  <a:spcPct val="0"/>
                </a:spcAft>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fontAlgn="base">
              <a:spcBef>
                <a:spcPct val="0"/>
              </a:spcBef>
              <a:spcAft>
                <a:spcPct val="0"/>
              </a:spcAft>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fontAlgn="base">
              <a:spcBef>
                <a:spcPct val="0"/>
              </a:spcBef>
              <a:spcAft>
                <a:spcPct val="0"/>
              </a:spcAft>
              <a:defRPr/>
            </a:pPr>
            <a:fld id="{D4B2F6E5-16A0-40AB-97F2-8F0E9BD38974}"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247070975"/>
      </p:ext>
    </p:extLst>
  </p:cSld>
  <p:clrMap bg1="dk2" tx1="lt1" bg2="dk1"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eaLnBrk="0" fontAlgn="base" hangingPunct="0">
        <a:spcBef>
          <a:spcPct val="0"/>
        </a:spcBef>
        <a:spcAft>
          <a:spcPct val="0"/>
        </a:spcAft>
        <a:defRPr sz="3300">
          <a:solidFill>
            <a:srgbClr val="FFFFCC"/>
          </a:solidFill>
          <a:latin typeface="Calibri" pitchFamily="34" charset="0"/>
        </a:defRPr>
      </a:lvl6pPr>
      <a:lvl7pPr marL="685800" algn="ctr" rtl="0" eaLnBrk="0" fontAlgn="base" hangingPunct="0">
        <a:spcBef>
          <a:spcPct val="0"/>
        </a:spcBef>
        <a:spcAft>
          <a:spcPct val="0"/>
        </a:spcAft>
        <a:defRPr sz="3300">
          <a:solidFill>
            <a:srgbClr val="FFFFCC"/>
          </a:solidFill>
          <a:latin typeface="Calibri" pitchFamily="34" charset="0"/>
        </a:defRPr>
      </a:lvl7pPr>
      <a:lvl8pPr marL="1028700" algn="ctr" rtl="0" eaLnBrk="0" fontAlgn="base" hangingPunct="0">
        <a:spcBef>
          <a:spcPct val="0"/>
        </a:spcBef>
        <a:spcAft>
          <a:spcPct val="0"/>
        </a:spcAft>
        <a:defRPr sz="3300">
          <a:solidFill>
            <a:srgbClr val="FFFFCC"/>
          </a:solidFill>
          <a:latin typeface="Calibri" pitchFamily="34" charset="0"/>
        </a:defRPr>
      </a:lvl8pPr>
      <a:lvl9pPr marL="1371600" algn="ctr" rtl="0" eaLnBrk="0" fontAlgn="base" hangingPunct="0">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591" b="0">
                <a:solidFill>
                  <a:srgbClr val="FFFFFF"/>
                </a:solidFill>
                <a:latin typeface="Arial" pitchFamily="34" charset="0"/>
                <a:cs typeface="+mn-cs"/>
              </a:defRPr>
            </a:lvl1pPr>
          </a:lstStyle>
          <a:p>
            <a:pPr fontAlgn="base">
              <a:spcBef>
                <a:spcPct val="0"/>
              </a:spcBef>
              <a:spcAft>
                <a:spcPct val="0"/>
              </a:spcAft>
              <a:defRPr/>
            </a:pPr>
            <a:fld id="{CDDEFA2C-0EE9-40DA-B43F-B3649BC70616}" type="datetime1">
              <a:rPr lang="en-US"/>
              <a:pPr fontAlgn="base">
                <a:spcBef>
                  <a:spcPct val="0"/>
                </a:spcBef>
                <a:spcAft>
                  <a:spcPct val="0"/>
                </a:spcAft>
                <a:defRPr/>
              </a:pPr>
              <a:t>10/6/2017</a:t>
            </a:fld>
            <a:endParaRPr lang="en-US" dirty="0"/>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591" b="0">
                <a:solidFill>
                  <a:srgbClr val="FFFFFF"/>
                </a:solidFill>
                <a:latin typeface="Arial" pitchFamily="34" charset="0"/>
                <a:cs typeface="+mn-cs"/>
              </a:defRPr>
            </a:lvl1pPr>
          </a:lstStyle>
          <a:p>
            <a:pPr fontAlgn="base">
              <a:spcBef>
                <a:spcPct val="0"/>
              </a:spcBef>
              <a:spcAft>
                <a:spcPct val="0"/>
              </a:spcAft>
              <a:defRPr/>
            </a:pPr>
            <a:r>
              <a:rPr lang="en-US" dirty="0"/>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591" b="0">
                <a:solidFill>
                  <a:srgbClr val="FFFFFF"/>
                </a:solidFill>
                <a:latin typeface="Arial" charset="0"/>
                <a:cs typeface="+mn-cs"/>
              </a:defRPr>
            </a:lvl1pPr>
          </a:lstStyle>
          <a:p>
            <a:pPr fontAlgn="base">
              <a:spcBef>
                <a:spcPct val="0"/>
              </a:spcBef>
              <a:spcAft>
                <a:spcPct val="0"/>
              </a:spcAft>
              <a:defRPr/>
            </a:pPr>
            <a:fld id="{DA079144-1404-49A1-B70A-BED54323F5B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473713107"/>
      </p:ext>
    </p:extLst>
  </p:cSld>
  <p:clrMap bg1="dk2" tx1="lt1" bg2="dk1" tx2="lt2" accent1="accent1" accent2="accent2" accent3="accent3" accent4="accent4" accent5="accent5" accent6="accent6" hlink="hlink" folHlink="folHlink"/>
  <p:sldLayoutIdLst>
    <p:sldLayoutId id="2147486124" r:id="rId1"/>
    <p:sldLayoutId id="2147486125" r:id="rId2"/>
    <p:sldLayoutId id="2147486126" r:id="rId3"/>
    <p:sldLayoutId id="2147486127" r:id="rId4"/>
    <p:sldLayoutId id="2147486128" r:id="rId5"/>
    <p:sldLayoutId id="2147486129" r:id="rId6"/>
    <p:sldLayoutId id="2147486130" r:id="rId7"/>
    <p:sldLayoutId id="2147486131" r:id="rId8"/>
    <p:sldLayoutId id="2147486132" r:id="rId9"/>
    <p:sldLayoutId id="2147486133" r:id="rId10"/>
    <p:sldLayoutId id="2147486134" r:id="rId11"/>
    <p:sldLayoutId id="2147486135" r:id="rId12"/>
    <p:sldLayoutId id="2147486136" r:id="rId13"/>
    <p:sldLayoutId id="2147486137" r:id="rId14"/>
    <p:sldLayoutId id="2147486138" r:id="rId15"/>
  </p:sldLayoutIdLst>
  <p:hf sldNum="0" hdr="0" ftr="0" dt="0"/>
  <p:txStyles>
    <p:titleStyle>
      <a:lvl1pPr algn="ctr" rtl="0" eaLnBrk="0" fontAlgn="base" hangingPunct="0">
        <a:spcBef>
          <a:spcPct val="0"/>
        </a:spcBef>
        <a:spcAft>
          <a:spcPct val="0"/>
        </a:spcAft>
        <a:defRPr sz="1856">
          <a:solidFill>
            <a:srgbClr val="FFFFCC"/>
          </a:solidFill>
          <a:latin typeface="+mj-lt"/>
          <a:ea typeface="+mj-ea"/>
          <a:cs typeface="+mj-cs"/>
        </a:defRPr>
      </a:lvl1pPr>
      <a:lvl2pPr algn="ctr" rtl="0" eaLnBrk="0" fontAlgn="base" hangingPunct="0">
        <a:spcBef>
          <a:spcPct val="0"/>
        </a:spcBef>
        <a:spcAft>
          <a:spcPct val="0"/>
        </a:spcAft>
        <a:defRPr sz="1856">
          <a:solidFill>
            <a:srgbClr val="FFFFCC"/>
          </a:solidFill>
          <a:latin typeface="Calibri" pitchFamily="34" charset="0"/>
        </a:defRPr>
      </a:lvl2pPr>
      <a:lvl3pPr algn="ctr" rtl="0" eaLnBrk="0" fontAlgn="base" hangingPunct="0">
        <a:spcBef>
          <a:spcPct val="0"/>
        </a:spcBef>
        <a:spcAft>
          <a:spcPct val="0"/>
        </a:spcAft>
        <a:defRPr sz="1856">
          <a:solidFill>
            <a:srgbClr val="FFFFCC"/>
          </a:solidFill>
          <a:latin typeface="Calibri" pitchFamily="34" charset="0"/>
        </a:defRPr>
      </a:lvl3pPr>
      <a:lvl4pPr algn="ctr" rtl="0" eaLnBrk="0" fontAlgn="base" hangingPunct="0">
        <a:spcBef>
          <a:spcPct val="0"/>
        </a:spcBef>
        <a:spcAft>
          <a:spcPct val="0"/>
        </a:spcAft>
        <a:defRPr sz="1856">
          <a:solidFill>
            <a:srgbClr val="FFFFCC"/>
          </a:solidFill>
          <a:latin typeface="Calibri" pitchFamily="34" charset="0"/>
        </a:defRPr>
      </a:lvl4pPr>
      <a:lvl5pPr algn="ctr" rtl="0" eaLnBrk="0" fontAlgn="base" hangingPunct="0">
        <a:spcBef>
          <a:spcPct val="0"/>
        </a:spcBef>
        <a:spcAft>
          <a:spcPct val="0"/>
        </a:spcAft>
        <a:defRPr sz="1856">
          <a:solidFill>
            <a:srgbClr val="FFFFCC"/>
          </a:solidFill>
          <a:latin typeface="Calibri" pitchFamily="34" charset="0"/>
        </a:defRPr>
      </a:lvl5pPr>
      <a:lvl6pPr marL="192881" algn="ctr" rtl="0" fontAlgn="base">
        <a:spcBef>
          <a:spcPct val="0"/>
        </a:spcBef>
        <a:spcAft>
          <a:spcPct val="0"/>
        </a:spcAft>
        <a:defRPr sz="1856">
          <a:solidFill>
            <a:srgbClr val="FFFFCC"/>
          </a:solidFill>
          <a:latin typeface="Calibri" pitchFamily="34" charset="0"/>
        </a:defRPr>
      </a:lvl6pPr>
      <a:lvl7pPr marL="385763" algn="ctr" rtl="0" fontAlgn="base">
        <a:spcBef>
          <a:spcPct val="0"/>
        </a:spcBef>
        <a:spcAft>
          <a:spcPct val="0"/>
        </a:spcAft>
        <a:defRPr sz="1856">
          <a:solidFill>
            <a:srgbClr val="FFFFCC"/>
          </a:solidFill>
          <a:latin typeface="Calibri" pitchFamily="34" charset="0"/>
        </a:defRPr>
      </a:lvl7pPr>
      <a:lvl8pPr marL="578644" algn="ctr" rtl="0" fontAlgn="base">
        <a:spcBef>
          <a:spcPct val="0"/>
        </a:spcBef>
        <a:spcAft>
          <a:spcPct val="0"/>
        </a:spcAft>
        <a:defRPr sz="1856">
          <a:solidFill>
            <a:srgbClr val="FFFFCC"/>
          </a:solidFill>
          <a:latin typeface="Calibri" pitchFamily="34" charset="0"/>
        </a:defRPr>
      </a:lvl8pPr>
      <a:lvl9pPr marL="771525" algn="ctr" rtl="0" fontAlgn="base">
        <a:spcBef>
          <a:spcPct val="0"/>
        </a:spcBef>
        <a:spcAft>
          <a:spcPct val="0"/>
        </a:spcAft>
        <a:defRPr sz="1856">
          <a:solidFill>
            <a:srgbClr val="FFFFCC"/>
          </a:solidFill>
          <a:latin typeface="Calibri" pitchFamily="34" charset="0"/>
        </a:defRPr>
      </a:lvl9pPr>
    </p:titleStyle>
    <p:bodyStyle>
      <a:lvl1pPr marL="144661" indent="-144661" algn="l" rtl="0" eaLnBrk="0" fontAlgn="base" hangingPunct="0">
        <a:spcBef>
          <a:spcPct val="20000"/>
        </a:spcBef>
        <a:spcAft>
          <a:spcPct val="0"/>
        </a:spcAft>
        <a:buChar char="•"/>
        <a:defRPr sz="1350">
          <a:solidFill>
            <a:schemeClr val="tx1"/>
          </a:solidFill>
          <a:latin typeface="+mn-lt"/>
          <a:ea typeface="+mn-ea"/>
          <a:cs typeface="+mn-cs"/>
        </a:defRPr>
      </a:lvl1pPr>
      <a:lvl2pPr marL="313433" indent="-120551" algn="l" rtl="0" eaLnBrk="0" fontAlgn="base" hangingPunct="0">
        <a:spcBef>
          <a:spcPct val="20000"/>
        </a:spcBef>
        <a:spcAft>
          <a:spcPct val="0"/>
        </a:spcAft>
        <a:buChar char="–"/>
        <a:defRPr sz="1181">
          <a:solidFill>
            <a:schemeClr val="tx1"/>
          </a:solidFill>
          <a:latin typeface="+mn-lt"/>
        </a:defRPr>
      </a:lvl2pPr>
      <a:lvl3pPr marL="482204" indent="-96441" algn="l" rtl="0" eaLnBrk="0" fontAlgn="base" hangingPunct="0">
        <a:spcBef>
          <a:spcPct val="20000"/>
        </a:spcBef>
        <a:spcAft>
          <a:spcPct val="0"/>
        </a:spcAft>
        <a:buChar char="•"/>
        <a:defRPr sz="1013">
          <a:solidFill>
            <a:schemeClr val="tx1"/>
          </a:solidFill>
          <a:latin typeface="+mn-lt"/>
        </a:defRPr>
      </a:lvl3pPr>
      <a:lvl4pPr marL="675085" indent="-96441" algn="l" rtl="0" eaLnBrk="0" fontAlgn="base" hangingPunct="0">
        <a:spcBef>
          <a:spcPct val="20000"/>
        </a:spcBef>
        <a:spcAft>
          <a:spcPct val="0"/>
        </a:spcAft>
        <a:buChar char="–"/>
        <a:defRPr sz="844">
          <a:solidFill>
            <a:schemeClr val="tx1"/>
          </a:solidFill>
          <a:latin typeface="+mn-lt"/>
        </a:defRPr>
      </a:lvl4pPr>
      <a:lvl5pPr marL="867966" indent="-96441" algn="l" rtl="0" eaLnBrk="0" fontAlgn="base" hangingPunct="0">
        <a:spcBef>
          <a:spcPct val="20000"/>
        </a:spcBef>
        <a:spcAft>
          <a:spcPct val="0"/>
        </a:spcAft>
        <a:buChar char="»"/>
        <a:defRPr sz="844">
          <a:solidFill>
            <a:schemeClr val="tx1"/>
          </a:solidFill>
          <a:latin typeface="+mn-lt"/>
        </a:defRPr>
      </a:lvl5pPr>
      <a:lvl6pPr marL="1060847" indent="-96441" algn="l" rtl="0" fontAlgn="base">
        <a:spcBef>
          <a:spcPct val="20000"/>
        </a:spcBef>
        <a:spcAft>
          <a:spcPct val="0"/>
        </a:spcAft>
        <a:buChar char="»"/>
        <a:defRPr sz="844">
          <a:solidFill>
            <a:schemeClr val="tx1"/>
          </a:solidFill>
          <a:latin typeface="+mn-lt"/>
        </a:defRPr>
      </a:lvl6pPr>
      <a:lvl7pPr marL="1253729" indent="-96441" algn="l" rtl="0" fontAlgn="base">
        <a:spcBef>
          <a:spcPct val="20000"/>
        </a:spcBef>
        <a:spcAft>
          <a:spcPct val="0"/>
        </a:spcAft>
        <a:buChar char="»"/>
        <a:defRPr sz="844">
          <a:solidFill>
            <a:schemeClr val="tx1"/>
          </a:solidFill>
          <a:latin typeface="+mn-lt"/>
        </a:defRPr>
      </a:lvl7pPr>
      <a:lvl8pPr marL="1446610" indent="-96441" algn="l" rtl="0" fontAlgn="base">
        <a:spcBef>
          <a:spcPct val="20000"/>
        </a:spcBef>
        <a:spcAft>
          <a:spcPct val="0"/>
        </a:spcAft>
        <a:buChar char="»"/>
        <a:defRPr sz="844">
          <a:solidFill>
            <a:schemeClr val="tx1"/>
          </a:solidFill>
          <a:latin typeface="+mn-lt"/>
        </a:defRPr>
      </a:lvl8pPr>
      <a:lvl9pPr marL="1639491" indent="-96441" algn="l" rtl="0" fontAlgn="base">
        <a:spcBef>
          <a:spcPct val="20000"/>
        </a:spcBef>
        <a:spcAft>
          <a:spcPct val="0"/>
        </a:spcAft>
        <a:buChar char="»"/>
        <a:defRPr sz="844">
          <a:solidFill>
            <a:schemeClr val="tx1"/>
          </a:solidFill>
          <a:latin typeface="+mn-lt"/>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381000" y="230188"/>
            <a:ext cx="8382000" cy="6651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50179"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489" r:id="rId1"/>
    <p:sldLayoutId id="2147485490" r:id="rId2"/>
    <p:sldLayoutId id="2147485491" r:id="rId3"/>
    <p:sldLayoutId id="2147485492" r:id="rId4"/>
    <p:sldLayoutId id="2147485493" r:id="rId5"/>
    <p:sldLayoutId id="2147485494" r:id="rId6"/>
    <p:sldLayoutId id="2147485495" r:id="rId7"/>
    <p:sldLayoutId id="2147485496" r:id="rId8"/>
    <p:sldLayoutId id="2147485497" r:id="rId9"/>
    <p:sldLayoutId id="2147485498" r:id="rId10"/>
    <p:sldLayoutId id="2147485499" r:id="rId11"/>
  </p:sldLayoutIdLst>
  <p:transition>
    <p:fade/>
  </p:transition>
  <p:hf sldNum="0" hdr="0" ftr="0" dt="0"/>
  <p:txStyles>
    <p:titleStyle>
      <a:lvl1pPr algn="l" defTabSz="912813" rtl="0" eaLnBrk="0" fontAlgn="base" hangingPunct="0">
        <a:lnSpc>
          <a:spcPct val="90000"/>
        </a:lnSpc>
        <a:spcBef>
          <a:spcPct val="0"/>
        </a:spcBef>
        <a:spcAft>
          <a:spcPct val="0"/>
        </a:spcAft>
        <a:defRPr sz="48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3"/>
        </a:buBlip>
        <a:defRPr sz="3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4"/>
        </a:buBlip>
        <a:defRPr sz="2800">
          <a:solidFill>
            <a:schemeClr val="tx1"/>
          </a:solidFill>
          <a:latin typeface="+mn-lt"/>
        </a:defRPr>
      </a:lvl2pPr>
      <a:lvl3pPr marL="1258888" indent="-344488" algn="l" defTabSz="912813" rtl="0" eaLnBrk="0" fontAlgn="base" hangingPunct="0">
        <a:lnSpc>
          <a:spcPct val="90000"/>
        </a:lnSpc>
        <a:spcBef>
          <a:spcPct val="20000"/>
        </a:spcBef>
        <a:spcAft>
          <a:spcPct val="0"/>
        </a:spcAft>
        <a:buBlip>
          <a:blip r:embed="rId14"/>
        </a:buBlip>
        <a:defRPr sz="2400">
          <a:solidFill>
            <a:schemeClr val="tx1"/>
          </a:solidFill>
          <a:latin typeface="+mn-lt"/>
        </a:defRPr>
      </a:lvl3pPr>
      <a:lvl4pPr marL="1604963" indent="-346075" algn="l" defTabSz="912813" rtl="0" eaLnBrk="0" fontAlgn="base" hangingPunct="0">
        <a:lnSpc>
          <a:spcPct val="90000"/>
        </a:lnSpc>
        <a:spcBef>
          <a:spcPct val="20000"/>
        </a:spcBef>
        <a:spcAft>
          <a:spcPct val="0"/>
        </a:spcAft>
        <a:buBlip>
          <a:blip r:embed="rId14"/>
        </a:buBlip>
        <a:defRPr sz="2400">
          <a:solidFill>
            <a:schemeClr val="tx1"/>
          </a:solidFill>
          <a:latin typeface="+mn-lt"/>
        </a:defRPr>
      </a:lvl4pPr>
      <a:lvl5pPr marL="1941513" indent="-336550" algn="l" defTabSz="912813" rtl="0" eaLnBrk="0" fontAlgn="base" hangingPunct="0">
        <a:lnSpc>
          <a:spcPct val="90000"/>
        </a:lnSpc>
        <a:spcBef>
          <a:spcPct val="20000"/>
        </a:spcBef>
        <a:spcAft>
          <a:spcPct val="0"/>
        </a:spcAft>
        <a:buBlip>
          <a:blip r:embed="rId14"/>
        </a:buBlip>
        <a:defRPr sz="2400">
          <a:solidFill>
            <a:schemeClr val="tx1"/>
          </a:solidFill>
          <a:latin typeface="+mn-lt"/>
        </a:defRPr>
      </a:lvl5pPr>
      <a:lvl6pPr marL="2398713" indent="-336550" algn="l" defTabSz="912813" rtl="0" fontAlgn="base">
        <a:lnSpc>
          <a:spcPct val="90000"/>
        </a:lnSpc>
        <a:spcBef>
          <a:spcPct val="20000"/>
        </a:spcBef>
        <a:spcAft>
          <a:spcPct val="0"/>
        </a:spcAft>
        <a:buBlip>
          <a:blip r:embed="rId14"/>
        </a:buBlip>
        <a:defRPr sz="2400">
          <a:solidFill>
            <a:schemeClr val="tx1"/>
          </a:solidFill>
          <a:latin typeface="+mn-lt"/>
        </a:defRPr>
      </a:lvl6pPr>
      <a:lvl7pPr marL="2855913" indent="-336550" algn="l" defTabSz="912813" rtl="0" fontAlgn="base">
        <a:lnSpc>
          <a:spcPct val="90000"/>
        </a:lnSpc>
        <a:spcBef>
          <a:spcPct val="20000"/>
        </a:spcBef>
        <a:spcAft>
          <a:spcPct val="0"/>
        </a:spcAft>
        <a:buBlip>
          <a:blip r:embed="rId14"/>
        </a:buBlip>
        <a:defRPr sz="2400">
          <a:solidFill>
            <a:schemeClr val="tx1"/>
          </a:solidFill>
          <a:latin typeface="+mn-lt"/>
        </a:defRPr>
      </a:lvl7pPr>
      <a:lvl8pPr marL="3313113" indent="-336550" algn="l" defTabSz="912813" rtl="0" fontAlgn="base">
        <a:lnSpc>
          <a:spcPct val="90000"/>
        </a:lnSpc>
        <a:spcBef>
          <a:spcPct val="20000"/>
        </a:spcBef>
        <a:spcAft>
          <a:spcPct val="0"/>
        </a:spcAft>
        <a:buBlip>
          <a:blip r:embed="rId14"/>
        </a:buBlip>
        <a:defRPr sz="2400">
          <a:solidFill>
            <a:schemeClr val="tx1"/>
          </a:solidFill>
          <a:latin typeface="+mn-lt"/>
        </a:defRPr>
      </a:lvl8pPr>
      <a:lvl9pPr marL="3770313" indent="-336550" algn="l" defTabSz="912813" rtl="0" fontAlgn="base">
        <a:lnSpc>
          <a:spcPct val="90000"/>
        </a:lnSpc>
        <a:spcBef>
          <a:spcPct val="20000"/>
        </a:spcBef>
        <a:spcAft>
          <a:spcPct val="0"/>
        </a:spcAft>
        <a:buBlip>
          <a:blip r:embed="rId14"/>
        </a:buBlip>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B35C5E45-0BA6-4AF0-96EC-814A87E98965}" type="datetime1">
              <a:rPr lang="en-US"/>
              <a:pPr>
                <a:defRPr/>
              </a:pPr>
              <a:t>10/6/2017</a:t>
            </a:fld>
            <a:endParaRPr lang="en-US" dirty="0"/>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dirty="0"/>
              <a:t>Educating Physicians In Their Communities ®</a:t>
            </a: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3682B390-DB29-4073-B423-4CFF9F065992}" type="slidenum">
              <a:rPr lang="en-US"/>
              <a:pPr>
                <a:defRPr/>
              </a:pPr>
              <a:t>‹#›</a:t>
            </a:fld>
            <a:endParaRPr lang="en-US" dirty="0"/>
          </a:p>
        </p:txBody>
      </p:sp>
    </p:spTree>
    <p:extLst>
      <p:ext uri="{BB962C8B-B14F-4D97-AF65-F5344CB8AC3E}">
        <p14:creationId xmlns:p14="http://schemas.microsoft.com/office/powerpoint/2010/main" val="4042080044"/>
      </p:ext>
    </p:extLst>
  </p:cSld>
  <p:clrMap bg1="dk2" tx1="lt1" bg2="dk1" tx2="lt2" accent1="accent1" accent2="accent2" accent3="accent3" accent4="accent4" accent5="accent5" accent6="accent6" hlink="hlink" folHlink="folHlink"/>
  <p:sldLayoutIdLst>
    <p:sldLayoutId id="2147486140" r:id="rId1"/>
    <p:sldLayoutId id="2147486141" r:id="rId2"/>
    <p:sldLayoutId id="2147486142" r:id="rId3"/>
    <p:sldLayoutId id="2147486143" r:id="rId4"/>
    <p:sldLayoutId id="2147486144" r:id="rId5"/>
    <p:sldLayoutId id="2147486145" r:id="rId6"/>
    <p:sldLayoutId id="2147486146" r:id="rId7"/>
    <p:sldLayoutId id="2147486147" r:id="rId8"/>
    <p:sldLayoutId id="2147486148" r:id="rId9"/>
    <p:sldLayoutId id="2147486149" r:id="rId10"/>
    <p:sldLayoutId id="2147486150"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eaLnBrk="0" fontAlgn="base" hangingPunct="0">
        <a:spcBef>
          <a:spcPct val="0"/>
        </a:spcBef>
        <a:spcAft>
          <a:spcPct val="0"/>
        </a:spcAft>
        <a:defRPr sz="3300">
          <a:solidFill>
            <a:srgbClr val="FFFFCC"/>
          </a:solidFill>
          <a:latin typeface="Calibri" pitchFamily="34" charset="0"/>
        </a:defRPr>
      </a:lvl6pPr>
      <a:lvl7pPr marL="685800" algn="ctr" rtl="0" eaLnBrk="0" fontAlgn="base" hangingPunct="0">
        <a:spcBef>
          <a:spcPct val="0"/>
        </a:spcBef>
        <a:spcAft>
          <a:spcPct val="0"/>
        </a:spcAft>
        <a:defRPr sz="3300">
          <a:solidFill>
            <a:srgbClr val="FFFFCC"/>
          </a:solidFill>
          <a:latin typeface="Calibri" pitchFamily="34" charset="0"/>
        </a:defRPr>
      </a:lvl7pPr>
      <a:lvl8pPr marL="1028700" algn="ctr" rtl="0" eaLnBrk="0" fontAlgn="base" hangingPunct="0">
        <a:spcBef>
          <a:spcPct val="0"/>
        </a:spcBef>
        <a:spcAft>
          <a:spcPct val="0"/>
        </a:spcAft>
        <a:defRPr sz="3300">
          <a:solidFill>
            <a:srgbClr val="FFFFCC"/>
          </a:solidFill>
          <a:latin typeface="Calibri" pitchFamily="34" charset="0"/>
        </a:defRPr>
      </a:lvl8pPr>
      <a:lvl9pPr marL="1371600" algn="ctr" rtl="0" eaLnBrk="0" fontAlgn="base" hangingPunct="0">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fontAlgn="base">
              <a:spcBef>
                <a:spcPct val="0"/>
              </a:spcBef>
              <a:spcAft>
                <a:spcPct val="0"/>
              </a:spcAft>
              <a:defRPr/>
            </a:pPr>
            <a:fld id="{B35C5E45-0BA6-4AF0-96EC-814A87E98965}" type="datetime1">
              <a:rPr lang="en-US">
                <a:solidFill>
                  <a:srgbClr val="FFFFFF"/>
                </a:solidFill>
              </a:rPr>
              <a:pPr fontAlgn="base">
                <a:spcBef>
                  <a:spcPct val="0"/>
                </a:spcBef>
                <a:spcAft>
                  <a:spcPct val="0"/>
                </a:spcAft>
                <a:defRPr/>
              </a:pPr>
              <a:t>10/6/2017</a:t>
            </a:fld>
            <a:endParaRPr lang="en-US">
              <a:solidFill>
                <a:srgbClr val="FFFFFF"/>
              </a:solidFill>
            </a:endParaRPr>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fontAlgn="base">
              <a:spcBef>
                <a:spcPct val="0"/>
              </a:spcBef>
              <a:spcAft>
                <a:spcPct val="0"/>
              </a:spcAft>
              <a:defRPr/>
            </a:pPr>
            <a:r>
              <a:rPr lang="en-US">
                <a:solidFill>
                  <a:srgbClr val="FFFFFF"/>
                </a:solidFill>
              </a:rPr>
              <a:t>Educating Physicians In Their Communities ®</a:t>
            </a: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fontAlgn="base">
              <a:spcBef>
                <a:spcPct val="0"/>
              </a:spcBef>
              <a:spcAft>
                <a:spcPct val="0"/>
              </a:spcAft>
              <a:defRPr/>
            </a:pPr>
            <a:fld id="{3682B390-DB29-4073-B423-4CFF9F065992}"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551505734"/>
      </p:ext>
    </p:extLst>
  </p:cSld>
  <p:clrMap bg1="dk2" tx1="lt1" bg2="dk1" tx2="lt2" accent1="accent1" accent2="accent2" accent3="accent3" accent4="accent4" accent5="accent5" accent6="accent6" hlink="hlink" folHlink="folHlink"/>
  <p:sldLayoutIdLst>
    <p:sldLayoutId id="2147486152" r:id="rId1"/>
    <p:sldLayoutId id="2147486153" r:id="rId2"/>
    <p:sldLayoutId id="2147486154" r:id="rId3"/>
    <p:sldLayoutId id="2147486155" r:id="rId4"/>
    <p:sldLayoutId id="2147486156" r:id="rId5"/>
    <p:sldLayoutId id="2147486157" r:id="rId6"/>
    <p:sldLayoutId id="2147486158" r:id="rId7"/>
    <p:sldLayoutId id="2147486159" r:id="rId8"/>
    <p:sldLayoutId id="2147486160" r:id="rId9"/>
    <p:sldLayoutId id="2147486161" r:id="rId10"/>
    <p:sldLayoutId id="2147486162"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eaLnBrk="0" fontAlgn="base" hangingPunct="0">
        <a:spcBef>
          <a:spcPct val="0"/>
        </a:spcBef>
        <a:spcAft>
          <a:spcPct val="0"/>
        </a:spcAft>
        <a:defRPr sz="3300">
          <a:solidFill>
            <a:srgbClr val="FFFFCC"/>
          </a:solidFill>
          <a:latin typeface="Calibri" pitchFamily="34" charset="0"/>
        </a:defRPr>
      </a:lvl6pPr>
      <a:lvl7pPr marL="685800" algn="ctr" rtl="0" eaLnBrk="0" fontAlgn="base" hangingPunct="0">
        <a:spcBef>
          <a:spcPct val="0"/>
        </a:spcBef>
        <a:spcAft>
          <a:spcPct val="0"/>
        </a:spcAft>
        <a:defRPr sz="3300">
          <a:solidFill>
            <a:srgbClr val="FFFFCC"/>
          </a:solidFill>
          <a:latin typeface="Calibri" pitchFamily="34" charset="0"/>
        </a:defRPr>
      </a:lvl7pPr>
      <a:lvl8pPr marL="1028700" algn="ctr" rtl="0" eaLnBrk="0" fontAlgn="base" hangingPunct="0">
        <a:spcBef>
          <a:spcPct val="0"/>
        </a:spcBef>
        <a:spcAft>
          <a:spcPct val="0"/>
        </a:spcAft>
        <a:defRPr sz="3300">
          <a:solidFill>
            <a:srgbClr val="FFFFCC"/>
          </a:solidFill>
          <a:latin typeface="Calibri" pitchFamily="34" charset="0"/>
        </a:defRPr>
      </a:lvl8pPr>
      <a:lvl9pPr marL="1371600" algn="ctr" rtl="0" eaLnBrk="0" fontAlgn="base" hangingPunct="0">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971"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solidFill>
                  <a:srgbClr val="FFFFFF"/>
                </a:solidFill>
                <a:latin typeface="Arial" pitchFamily="34" charset="0"/>
                <a:cs typeface="+mn-cs"/>
              </a:defRPr>
            </a:lvl1pPr>
          </a:lstStyle>
          <a:p>
            <a:pPr fontAlgn="base">
              <a:spcBef>
                <a:spcPct val="0"/>
              </a:spcBef>
              <a:spcAft>
                <a:spcPct val="0"/>
              </a:spcAft>
              <a:defRPr/>
            </a:pPr>
            <a:fld id="{F6919AC5-008E-4C1A-806A-F829AD8E9D06}" type="datetimeFigureOut">
              <a:rPr lang="en-US"/>
              <a:pPr fontAlgn="base">
                <a:spcBef>
                  <a:spcPct val="0"/>
                </a:spcBef>
                <a:spcAft>
                  <a:spcPct val="0"/>
                </a:spcAft>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solidFill>
                  <a:srgbClr val="FFFFFF"/>
                </a:solidFill>
                <a:latin typeface="Arial" pitchFamily="34" charset="0"/>
                <a:cs typeface="+mn-cs"/>
              </a:defRPr>
            </a:lvl1pPr>
          </a:lstStyle>
          <a:p>
            <a:pPr fontAlgn="base">
              <a:spcBef>
                <a:spcPct val="0"/>
              </a:spcBef>
              <a:spcAft>
                <a:spcPct val="0"/>
              </a:spcAft>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solidFill>
                  <a:srgbClr val="FFFFFF"/>
                </a:solidFill>
                <a:latin typeface="Arial" charset="0"/>
                <a:cs typeface="+mn-cs"/>
              </a:defRPr>
            </a:lvl1pPr>
          </a:lstStyle>
          <a:p>
            <a:pPr fontAlgn="base">
              <a:spcBef>
                <a:spcPct val="0"/>
              </a:spcBef>
              <a:spcAft>
                <a:spcPct val="0"/>
              </a:spcAft>
              <a:defRPr/>
            </a:pPr>
            <a:fld id="{F70D3B9E-F12E-45F6-9EE6-7415D2DE939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97067984"/>
      </p:ext>
    </p:extLst>
  </p:cSld>
  <p:clrMap bg1="dk2" tx1="lt1" bg2="dk1" tx2="lt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 id="2147486170" r:id="rId7"/>
    <p:sldLayoutId id="2147486171" r:id="rId8"/>
    <p:sldLayoutId id="2147486172" r:id="rId9"/>
    <p:sldLayoutId id="2147486173" r:id="rId10"/>
    <p:sldLayoutId id="2147486174" r:id="rId11"/>
  </p:sldLayoutIdLst>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88"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88">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88"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1172860"/>
      </p:ext>
    </p:extLst>
  </p:cSld>
  <p:clrMap bg1="dk2" tx1="lt1" bg2="dk1" tx2="lt2" accent1="accent1" accent2="accent2" accent3="accent3" accent4="accent4" accent5="accent5" accent6="accent6" hlink="hlink" folHlink="folHlink"/>
  <p:sldLayoutIdLst>
    <p:sldLayoutId id="2147486176" r:id="rId1"/>
    <p:sldLayoutId id="2147486177" r:id="rId2"/>
    <p:sldLayoutId id="2147486178" r:id="rId3"/>
    <p:sldLayoutId id="2147486179" r:id="rId4"/>
    <p:sldLayoutId id="2147486180" r:id="rId5"/>
    <p:sldLayoutId id="2147486181" r:id="rId6"/>
    <p:sldLayoutId id="2147486182" r:id="rId7"/>
    <p:sldLayoutId id="2147486183" r:id="rId8"/>
    <p:sldLayoutId id="2147486184" r:id="rId9"/>
    <p:sldLayoutId id="2147486185" r:id="rId10"/>
    <p:sldLayoutId id="2147486186" r:id="rId11"/>
  </p:sldLayoutIdLst>
  <p:hf sldNum="0" hdr="0" ftr="0" dt="0"/>
  <p:txStyles>
    <p:titleStyle>
      <a:lvl1pPr algn="ctr" rtl="0" eaLnBrk="0" fontAlgn="base" hangingPunct="0">
        <a:spcBef>
          <a:spcPct val="0"/>
        </a:spcBef>
        <a:spcAft>
          <a:spcPct val="0"/>
        </a:spcAft>
        <a:defRPr sz="2475">
          <a:solidFill>
            <a:srgbClr val="FFFFCC"/>
          </a:solidFill>
          <a:latin typeface="+mj-lt"/>
          <a:ea typeface="+mj-ea"/>
          <a:cs typeface="+mj-cs"/>
        </a:defRPr>
      </a:lvl1pPr>
      <a:lvl2pPr algn="ctr" rtl="0" eaLnBrk="0" fontAlgn="base" hangingPunct="0">
        <a:spcBef>
          <a:spcPct val="0"/>
        </a:spcBef>
        <a:spcAft>
          <a:spcPct val="0"/>
        </a:spcAft>
        <a:defRPr sz="2475">
          <a:solidFill>
            <a:srgbClr val="FFFFCC"/>
          </a:solidFill>
          <a:latin typeface="Calibri" pitchFamily="34" charset="0"/>
        </a:defRPr>
      </a:lvl2pPr>
      <a:lvl3pPr algn="ctr" rtl="0" eaLnBrk="0" fontAlgn="base" hangingPunct="0">
        <a:spcBef>
          <a:spcPct val="0"/>
        </a:spcBef>
        <a:spcAft>
          <a:spcPct val="0"/>
        </a:spcAft>
        <a:defRPr sz="2475">
          <a:solidFill>
            <a:srgbClr val="FFFFCC"/>
          </a:solidFill>
          <a:latin typeface="Calibri" pitchFamily="34" charset="0"/>
        </a:defRPr>
      </a:lvl3pPr>
      <a:lvl4pPr algn="ctr" rtl="0" eaLnBrk="0" fontAlgn="base" hangingPunct="0">
        <a:spcBef>
          <a:spcPct val="0"/>
        </a:spcBef>
        <a:spcAft>
          <a:spcPct val="0"/>
        </a:spcAft>
        <a:defRPr sz="2475">
          <a:solidFill>
            <a:srgbClr val="FFFFCC"/>
          </a:solidFill>
          <a:latin typeface="Calibri" pitchFamily="34" charset="0"/>
        </a:defRPr>
      </a:lvl4pPr>
      <a:lvl5pPr algn="ctr" rtl="0" eaLnBrk="0" fontAlgn="base" hangingPunct="0">
        <a:spcBef>
          <a:spcPct val="0"/>
        </a:spcBef>
        <a:spcAft>
          <a:spcPct val="0"/>
        </a:spcAft>
        <a:defRPr sz="2475">
          <a:solidFill>
            <a:srgbClr val="FFFFCC"/>
          </a:solidFill>
          <a:latin typeface="Calibri" pitchFamily="34" charset="0"/>
        </a:defRPr>
      </a:lvl5pPr>
      <a:lvl6pPr marL="257175" algn="ctr" rtl="0" fontAlgn="base">
        <a:spcBef>
          <a:spcPct val="0"/>
        </a:spcBef>
        <a:spcAft>
          <a:spcPct val="0"/>
        </a:spcAft>
        <a:defRPr sz="2475">
          <a:solidFill>
            <a:srgbClr val="FFFFCC"/>
          </a:solidFill>
          <a:latin typeface="Calibri" pitchFamily="34" charset="0"/>
        </a:defRPr>
      </a:lvl6pPr>
      <a:lvl7pPr marL="514350" algn="ctr" rtl="0" fontAlgn="base">
        <a:spcBef>
          <a:spcPct val="0"/>
        </a:spcBef>
        <a:spcAft>
          <a:spcPct val="0"/>
        </a:spcAft>
        <a:defRPr sz="2475">
          <a:solidFill>
            <a:srgbClr val="FFFFCC"/>
          </a:solidFill>
          <a:latin typeface="Calibri" pitchFamily="34" charset="0"/>
        </a:defRPr>
      </a:lvl7pPr>
      <a:lvl8pPr marL="771525" algn="ctr" rtl="0" fontAlgn="base">
        <a:spcBef>
          <a:spcPct val="0"/>
        </a:spcBef>
        <a:spcAft>
          <a:spcPct val="0"/>
        </a:spcAft>
        <a:defRPr sz="2475">
          <a:solidFill>
            <a:srgbClr val="FFFFCC"/>
          </a:solidFill>
          <a:latin typeface="Calibri" pitchFamily="34" charset="0"/>
        </a:defRPr>
      </a:lvl8pPr>
      <a:lvl9pPr marL="1028700" algn="ctr" rtl="0" fontAlgn="base">
        <a:spcBef>
          <a:spcPct val="0"/>
        </a:spcBef>
        <a:spcAft>
          <a:spcPct val="0"/>
        </a:spcAft>
        <a:defRPr sz="2475">
          <a:solidFill>
            <a:srgbClr val="FFFFCC"/>
          </a:solidFill>
          <a:latin typeface="Calibri" pitchFamily="34"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defRPr>
      </a:lvl2pPr>
      <a:lvl3pPr marL="642938" indent="-128588" algn="l" rtl="0" eaLnBrk="0" fontAlgn="base" hangingPunct="0">
        <a:spcBef>
          <a:spcPct val="20000"/>
        </a:spcBef>
        <a:spcAft>
          <a:spcPct val="0"/>
        </a:spcAft>
        <a:buChar char="•"/>
        <a:defRPr sz="1350">
          <a:solidFill>
            <a:schemeClr val="tx1"/>
          </a:solidFill>
          <a:latin typeface="+mn-lt"/>
        </a:defRPr>
      </a:lvl3pPr>
      <a:lvl4pPr marL="900113" indent="-128588" algn="l" rtl="0" eaLnBrk="0" fontAlgn="base" hangingPunct="0">
        <a:spcBef>
          <a:spcPct val="20000"/>
        </a:spcBef>
        <a:spcAft>
          <a:spcPct val="0"/>
        </a:spcAft>
        <a:buChar char="–"/>
        <a:defRPr sz="1125">
          <a:solidFill>
            <a:schemeClr val="tx1"/>
          </a:solidFill>
          <a:latin typeface="+mn-lt"/>
        </a:defRPr>
      </a:lvl4pPr>
      <a:lvl5pPr marL="1157288" indent="-128588" algn="l" rtl="0" eaLnBrk="0" fontAlgn="base" hangingPunct="0">
        <a:spcBef>
          <a:spcPct val="20000"/>
        </a:spcBef>
        <a:spcAft>
          <a:spcPct val="0"/>
        </a:spcAft>
        <a:buChar char="»"/>
        <a:defRPr sz="1125">
          <a:solidFill>
            <a:schemeClr val="tx1"/>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000066"/>
        </a:solidFill>
        <a:effectLst/>
      </p:bgPr>
    </p:bg>
    <p:spTree>
      <p:nvGrpSpPr>
        <p:cNvPr id="1" name=""/>
        <p:cNvGrpSpPr/>
        <p:nvPr/>
      </p:nvGrpSpPr>
      <p:grpSpPr>
        <a:xfrm>
          <a:off x="0" y="0"/>
          <a:ext cx="0" cy="0"/>
          <a:chOff x="0" y="0"/>
          <a:chExt cx="0" cy="0"/>
        </a:xfrm>
      </p:grpSpPr>
      <p:pic>
        <p:nvPicPr>
          <p:cNvPr id="62466" name="Picture 7" descr="3212.jpg"/>
          <p:cNvPicPr>
            <a:picLocks noChangeAspect="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9219" name="Rectangle 7"/>
          <p:cNvSpPr>
            <a:spLocks noChangeArrowheads="1"/>
          </p:cNvSpPr>
          <p:nvPr/>
        </p:nvSpPr>
        <p:spPr bwMode="gray">
          <a:xfrm>
            <a:off x="7329488" y="6184900"/>
            <a:ext cx="1504950" cy="479425"/>
          </a:xfrm>
          <a:prstGeom prst="rect">
            <a:avLst/>
          </a:prstGeom>
          <a:noFill/>
          <a:ln w="9525">
            <a:solidFill>
              <a:srgbClr val="000000"/>
            </a:solidFill>
            <a:miter lim="800000"/>
            <a:headEnd/>
            <a:tailEnd/>
          </a:ln>
        </p:spPr>
        <p:txBody>
          <a:bodyPr wrap="none" anchor="ctr"/>
          <a:lstStyle/>
          <a:p>
            <a:pPr algn="ctr" eaLnBrk="0" hangingPunct="0">
              <a:defRPr/>
            </a:pPr>
            <a:r>
              <a:rPr lang="de-DE" sz="1600" b="1">
                <a:solidFill>
                  <a:srgbClr val="00000A"/>
                </a:solidFill>
              </a:rPr>
              <a:t>LOGO</a:t>
            </a:r>
          </a:p>
        </p:txBody>
      </p:sp>
    </p:spTree>
  </p:cSld>
  <p:clrMap bg1="lt1" tx1="dk1" bg2="lt2" tx2="dk2" accent1="accent1" accent2="accent2" accent3="accent3" accent4="accent4" accent5="accent5" accent6="accent6" hlink="hlink" folHlink="folHlink"/>
  <p:sldLayoutIdLst>
    <p:sldLayoutId id="2147485598" r:id="rId1"/>
    <p:sldLayoutId id="2147485500" r:id="rId2"/>
    <p:sldLayoutId id="2147485501" r:id="rId3"/>
    <p:sldLayoutId id="2147485502" r:id="rId4"/>
    <p:sldLayoutId id="2147485503" r:id="rId5"/>
    <p:sldLayoutId id="2147485504" r:id="rId6"/>
    <p:sldLayoutId id="2147485599" r:id="rId7"/>
    <p:sldLayoutId id="2147485600" r:id="rId8"/>
    <p:sldLayoutId id="2147485505" r:id="rId9"/>
    <p:sldLayoutId id="2147485601" r:id="rId10"/>
    <p:sldLayoutId id="2147485506" r:id="rId11"/>
    <p:sldLayoutId id="2147485507" r:id="rId12"/>
    <p:sldLayoutId id="2147485508" r:id="rId13"/>
    <p:sldLayoutId id="2147485509" r:id="rId14"/>
    <p:sldLayoutId id="2147485510" r:id="rId15"/>
  </p:sldLayoutIdLst>
  <p:transition spd="med">
    <p:fade/>
  </p:transition>
  <p:hf sldNum="0" hdr="0" ftr="0" dt="0"/>
  <p:txStyles>
    <p:titleStyle>
      <a:lvl1pPr algn="l" rtl="0" eaLnBrk="0" fontAlgn="base" hangingPunct="0">
        <a:lnSpc>
          <a:spcPct val="95000"/>
        </a:lnSpc>
        <a:spcBef>
          <a:spcPct val="0"/>
        </a:spcBef>
        <a:spcAft>
          <a:spcPct val="0"/>
        </a:spcAft>
        <a:defRPr sz="2400">
          <a:solidFill>
            <a:schemeClr val="bg1"/>
          </a:solidFill>
          <a:latin typeface="+mj-lt"/>
          <a:ea typeface="+mj-ea"/>
          <a:cs typeface="+mj-cs"/>
        </a:defRPr>
      </a:lvl1pPr>
      <a:lvl2pPr algn="l" rtl="0" eaLnBrk="0" fontAlgn="base" hangingPunct="0">
        <a:lnSpc>
          <a:spcPct val="95000"/>
        </a:lnSpc>
        <a:spcBef>
          <a:spcPct val="0"/>
        </a:spcBef>
        <a:spcAft>
          <a:spcPct val="0"/>
        </a:spcAft>
        <a:defRPr sz="2400">
          <a:solidFill>
            <a:schemeClr val="bg1"/>
          </a:solidFill>
          <a:latin typeface="Arial" charset="0"/>
        </a:defRPr>
      </a:lvl2pPr>
      <a:lvl3pPr algn="l" rtl="0" eaLnBrk="0" fontAlgn="base" hangingPunct="0">
        <a:lnSpc>
          <a:spcPct val="95000"/>
        </a:lnSpc>
        <a:spcBef>
          <a:spcPct val="0"/>
        </a:spcBef>
        <a:spcAft>
          <a:spcPct val="0"/>
        </a:spcAft>
        <a:defRPr sz="2400">
          <a:solidFill>
            <a:schemeClr val="bg1"/>
          </a:solidFill>
          <a:latin typeface="Arial" charset="0"/>
        </a:defRPr>
      </a:lvl3pPr>
      <a:lvl4pPr algn="l" rtl="0" eaLnBrk="0" fontAlgn="base" hangingPunct="0">
        <a:lnSpc>
          <a:spcPct val="95000"/>
        </a:lnSpc>
        <a:spcBef>
          <a:spcPct val="0"/>
        </a:spcBef>
        <a:spcAft>
          <a:spcPct val="0"/>
        </a:spcAft>
        <a:defRPr sz="2400">
          <a:solidFill>
            <a:schemeClr val="bg1"/>
          </a:solidFill>
          <a:latin typeface="Arial" charset="0"/>
        </a:defRPr>
      </a:lvl4pPr>
      <a:lvl5pPr algn="l" rtl="0" eaLnBrk="0" fontAlgn="base" hangingPunct="0">
        <a:lnSpc>
          <a:spcPct val="95000"/>
        </a:lnSpc>
        <a:spcBef>
          <a:spcPct val="0"/>
        </a:spcBef>
        <a:spcAft>
          <a:spcPct val="0"/>
        </a:spcAft>
        <a:defRPr sz="2400">
          <a:solidFill>
            <a:schemeClr val="bg1"/>
          </a:solidFill>
          <a:latin typeface="Arial" charset="0"/>
        </a:defRPr>
      </a:lvl5pPr>
      <a:lvl6pPr marL="457200" algn="l" rtl="0" eaLnBrk="1" fontAlgn="base" hangingPunct="1">
        <a:lnSpc>
          <a:spcPct val="95000"/>
        </a:lnSpc>
        <a:spcBef>
          <a:spcPct val="0"/>
        </a:spcBef>
        <a:spcAft>
          <a:spcPct val="0"/>
        </a:spcAft>
        <a:defRPr sz="2400" b="1">
          <a:solidFill>
            <a:srgbClr val="FFFFFF"/>
          </a:solidFill>
          <a:latin typeface="Arial" charset="0"/>
        </a:defRPr>
      </a:lvl6pPr>
      <a:lvl7pPr marL="914400" algn="l" rtl="0" eaLnBrk="1" fontAlgn="base" hangingPunct="1">
        <a:lnSpc>
          <a:spcPct val="95000"/>
        </a:lnSpc>
        <a:spcBef>
          <a:spcPct val="0"/>
        </a:spcBef>
        <a:spcAft>
          <a:spcPct val="0"/>
        </a:spcAft>
        <a:defRPr sz="2400" b="1">
          <a:solidFill>
            <a:srgbClr val="FFFFFF"/>
          </a:solidFill>
          <a:latin typeface="Arial" charset="0"/>
        </a:defRPr>
      </a:lvl7pPr>
      <a:lvl8pPr marL="1371600" algn="l" rtl="0" eaLnBrk="1" fontAlgn="base" hangingPunct="1">
        <a:lnSpc>
          <a:spcPct val="95000"/>
        </a:lnSpc>
        <a:spcBef>
          <a:spcPct val="0"/>
        </a:spcBef>
        <a:spcAft>
          <a:spcPct val="0"/>
        </a:spcAft>
        <a:defRPr sz="2400" b="1">
          <a:solidFill>
            <a:srgbClr val="FFFFFF"/>
          </a:solidFill>
          <a:latin typeface="Arial" charset="0"/>
        </a:defRPr>
      </a:lvl8pPr>
      <a:lvl9pPr marL="1828800" algn="l" rtl="0" eaLnBrk="1" fontAlgn="base" hangingPunct="1">
        <a:lnSpc>
          <a:spcPct val="95000"/>
        </a:lnSpc>
        <a:spcBef>
          <a:spcPct val="0"/>
        </a:spcBef>
        <a:spcAft>
          <a:spcPct val="0"/>
        </a:spcAft>
        <a:defRPr sz="2400" b="1">
          <a:solidFill>
            <a:srgbClr val="FFFFFF"/>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sz="2800">
          <a:solidFill>
            <a:schemeClr val="tx1"/>
          </a:solidFill>
          <a:latin typeface="+mn-lt"/>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EB50C333-E817-41AA-AF41-28807C559A57}"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A077707F-AEB7-46DA-BD21-595DDAAEDF0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11" r:id="rId1"/>
    <p:sldLayoutId id="2147485512" r:id="rId2"/>
    <p:sldLayoutId id="2147485513" r:id="rId3"/>
    <p:sldLayoutId id="2147485514" r:id="rId4"/>
    <p:sldLayoutId id="2147485515" r:id="rId5"/>
    <p:sldLayoutId id="2147485516" r:id="rId6"/>
    <p:sldLayoutId id="2147485517" r:id="rId7"/>
    <p:sldLayoutId id="2147485518" r:id="rId8"/>
    <p:sldLayoutId id="2147485519" r:id="rId9"/>
    <p:sldLayoutId id="2147485520" r:id="rId10"/>
    <p:sldLayoutId id="2147485521" r:id="rId11"/>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CDDEFA2C-0EE9-40DA-B43F-B3649BC70616}"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DA079144-1404-49A1-B70A-BED54323F5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22" r:id="rId1"/>
    <p:sldLayoutId id="2147485523" r:id="rId2"/>
    <p:sldLayoutId id="214748552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 id="2147485533" r:id="rId12"/>
    <p:sldLayoutId id="2147485534" r:id="rId13"/>
    <p:sldLayoutId id="2147485535" r:id="rId14"/>
    <p:sldLayoutId id="2147485536" r:id="rId15"/>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96969"/>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11"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FC226536-7AC7-433E-BE7E-469D78E55CA3}"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EDCA8002-C448-4930-A511-61B90DD5198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48" r:id="rId1"/>
    <p:sldLayoutId id="2147485549" r:id="rId2"/>
    <p:sldLayoutId id="2147485550" r:id="rId3"/>
    <p:sldLayoutId id="2147485551" r:id="rId4"/>
    <p:sldLayoutId id="2147485552" r:id="rId5"/>
    <p:sldLayoutId id="2147485553" r:id="rId6"/>
    <p:sldLayoutId id="2147485554" r:id="rId7"/>
    <p:sldLayoutId id="2147485555" r:id="rId8"/>
    <p:sldLayoutId id="2147485556" r:id="rId9"/>
    <p:sldLayoutId id="2147485557" r:id="rId10"/>
    <p:sldLayoutId id="2147485558" r:id="rId11"/>
    <p:sldLayoutId id="2147485559" r:id="rId12"/>
    <p:sldLayoutId id="2147485560" r:id="rId13"/>
    <p:sldLayoutId id="2147485561" r:id="rId14"/>
    <p:sldLayoutId id="2147485562" r:id="rId15"/>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0473434"/>
      </p:ext>
    </p:extLst>
  </p:cSld>
  <p:clrMap bg1="dk2" tx1="lt1" bg2="dk1" tx2="lt2" accent1="accent1" accent2="accent2" accent3="accent3" accent4="accent4" accent5="accent5" accent6="accent6" hlink="hlink" folHlink="folHlink"/>
  <p:sldLayoutIdLst>
    <p:sldLayoutId id="2147485709" r:id="rId1"/>
    <p:sldLayoutId id="2147485710" r:id="rId2"/>
    <p:sldLayoutId id="2147485711" r:id="rId3"/>
    <p:sldLayoutId id="2147485712" r:id="rId4"/>
    <p:sldLayoutId id="2147485713" r:id="rId5"/>
    <p:sldLayoutId id="2147485714" r:id="rId6"/>
    <p:sldLayoutId id="2147485715" r:id="rId7"/>
    <p:sldLayoutId id="2147485716" r:id="rId8"/>
    <p:sldLayoutId id="2147485717" r:id="rId9"/>
    <p:sldLayoutId id="2147485718" r:id="rId10"/>
    <p:sldLayoutId id="2147485719" r:id="rId11"/>
    <p:sldLayoutId id="2147485720"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96969"/>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FFFF"/>
                </a:solidFill>
                <a:latin typeface="Arial" pitchFamily="34" charset="0"/>
                <a:cs typeface="+mn-cs"/>
              </a:defRPr>
            </a:lvl1pPr>
          </a:lstStyle>
          <a:p>
            <a:pPr>
              <a:defRPr/>
            </a:pPr>
            <a:fld id="{9B05F90F-B9F5-4346-AD82-4AB39C91147F}" type="datetime1">
              <a:rPr lang="en-US"/>
              <a:pPr>
                <a:defRPr/>
              </a:pPr>
              <a:t>10/6/2017</a:t>
            </a:fld>
            <a:endParaRPr 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itchFamily="34" charset="0"/>
                <a:cs typeface="+mn-cs"/>
              </a:defRPr>
            </a:lvl1pPr>
          </a:lstStyle>
          <a:p>
            <a:pPr>
              <a:defRPr/>
            </a:pPr>
            <a:r>
              <a:rPr lang="en-US"/>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FFFFFF"/>
                </a:solidFill>
                <a:latin typeface="Arial" charset="0"/>
                <a:cs typeface="+mn-cs"/>
              </a:defRPr>
            </a:lvl1pPr>
          </a:lstStyle>
          <a:p>
            <a:pPr>
              <a:defRPr/>
            </a:pPr>
            <a:fld id="{C45C5E6C-97C1-4260-9EBE-A2FB9298A355}" type="slidenum">
              <a:rPr lang="en-US"/>
              <a:pPr>
                <a:defRPr/>
              </a:pPr>
              <a:t>‹#›</a:t>
            </a:fld>
            <a:endParaRPr lang="en-US"/>
          </a:p>
        </p:txBody>
      </p:sp>
    </p:spTree>
    <p:extLst>
      <p:ext uri="{BB962C8B-B14F-4D97-AF65-F5344CB8AC3E}">
        <p14:creationId xmlns:p14="http://schemas.microsoft.com/office/powerpoint/2010/main" val="763610292"/>
      </p:ext>
    </p:extLst>
  </p:cSld>
  <p:clrMap bg1="dk2" tx1="lt1" bg2="dk1" tx2="lt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eaLnBrk="0" fontAlgn="base" hangingPunct="0">
        <a:spcBef>
          <a:spcPct val="0"/>
        </a:spcBef>
        <a:spcAft>
          <a:spcPct val="0"/>
        </a:spcAft>
        <a:defRPr sz="4400">
          <a:solidFill>
            <a:srgbClr val="FFFFCC"/>
          </a:solidFill>
          <a:latin typeface="Calibri" pitchFamily="34" charset="0"/>
        </a:defRPr>
      </a:lvl6pPr>
      <a:lvl7pPr marL="914400" algn="ctr" rtl="0" eaLnBrk="0" fontAlgn="base" hangingPunct="0">
        <a:spcBef>
          <a:spcPct val="0"/>
        </a:spcBef>
        <a:spcAft>
          <a:spcPct val="0"/>
        </a:spcAft>
        <a:defRPr sz="4400">
          <a:solidFill>
            <a:srgbClr val="FFFFCC"/>
          </a:solidFill>
          <a:latin typeface="Calibri" pitchFamily="34" charset="0"/>
        </a:defRPr>
      </a:lvl7pPr>
      <a:lvl8pPr marL="1371600" algn="ctr" rtl="0" eaLnBrk="0" fontAlgn="base" hangingPunct="0">
        <a:spcBef>
          <a:spcPct val="0"/>
        </a:spcBef>
        <a:spcAft>
          <a:spcPct val="0"/>
        </a:spcAft>
        <a:defRPr sz="4400">
          <a:solidFill>
            <a:srgbClr val="FFFFCC"/>
          </a:solidFill>
          <a:latin typeface="Calibri" pitchFamily="34" charset="0"/>
        </a:defRPr>
      </a:lvl8pPr>
      <a:lvl9pPr marL="1828800" algn="ctr" rtl="0" eaLnBrk="0" fontAlgn="base" hangingPunct="0">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10/6/2017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6071163"/>
      </p:ext>
    </p:extLst>
  </p:cSld>
  <p:clrMap bg1="dk2" tx1="lt1" bg2="dk1" tx2="lt2" accent1="accent1" accent2="accent2" accent3="accent3" accent4="accent4" accent5="accent5" accent6="accent6" hlink="hlink" folHlink="folHlink"/>
  <p:sldLayoutIdLst>
    <p:sldLayoutId id="2147485838" r:id="rId1"/>
    <p:sldLayoutId id="2147485839" r:id="rId2"/>
    <p:sldLayoutId id="2147485840" r:id="rId3"/>
    <p:sldLayoutId id="2147485841" r:id="rId4"/>
    <p:sldLayoutId id="2147485842" r:id="rId5"/>
    <p:sldLayoutId id="2147485843" r:id="rId6"/>
    <p:sldLayoutId id="2147485844" r:id="rId7"/>
    <p:sldLayoutId id="2147485845" r:id="rId8"/>
    <p:sldLayoutId id="2147485846" r:id="rId9"/>
    <p:sldLayoutId id="2147485847" r:id="rId10"/>
    <p:sldLayoutId id="2147485848" r:id="rId11"/>
    <p:sldLayoutId id="2147485849"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0.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2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59.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9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4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hyperlink" Target="http://www.immunize.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4.xml"/></Relationships>
</file>

<file path=ppt/slides/_rels/slide39.xml.rels><?xml version="1.0" encoding="UTF-8" standalone="yes"?>
<Relationships xmlns="http://schemas.openxmlformats.org/package/2006/relationships"><Relationship Id="rId3" Type="http://schemas.openxmlformats.org/officeDocument/2006/relationships/hyperlink" Target="http://www.cdc.gov/vaccines/schedules/hcp/child-adolescent.html" TargetMode="External"/><Relationship Id="rId2" Type="http://schemas.openxmlformats.org/officeDocument/2006/relationships/notesSlide" Target="../notesSlides/notesSlide39.xml"/><Relationship Id="rId1" Type="http://schemas.openxmlformats.org/officeDocument/2006/relationships/slideLayout" Target="../slideLayouts/slideLayout2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cdc.gov/vaccines/schedules/hcp/adult.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8.xml"/></Relationships>
</file>

<file path=ppt/slides/_rels/slide4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2.xml"/><Relationship Id="rId1" Type="http://schemas.openxmlformats.org/officeDocument/2006/relationships/slideLayout" Target="../slideLayouts/slideLayout20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0.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hyperlink" Target="mailto:dph-immreg@dph.ga.gov"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44.xml"/><Relationship Id="rId6" Type="http://schemas.openxmlformats.org/officeDocument/2006/relationships/hyperlink" Target="http://verp.ismp.org/" TargetMode="External"/><Relationship Id="rId5" Type="http://schemas.openxmlformats.org/officeDocument/2006/relationships/hyperlink" Target="mailto:info@vaers.org" TargetMode="External"/><Relationship Id="rId4" Type="http://schemas.openxmlformats.org/officeDocument/2006/relationships/hyperlink" Target="https://vaers.hhs.gov/uploadFile/index.jsp"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m/imgres?imgurl=http://blog.kir.com/archives/frustration.jpg&amp;imgrefurl=http://blog.kir.com/archives/002434.asp&amp;h=401&amp;w=350&amp;sz=22&amp;hl=en&amp;start=13&amp;um=1&amp;tbnid=GRU2Zjxhvo-unM:&amp;tbnh=124&amp;tbnw=108&amp;prev=/images?q=frustration&amp;svnum=10&amp;um=1&amp;hl=en&amp;rls=GFRC,GFRC:2007-03,GFRC:en&amp;sa=N" TargetMode="External"/><Relationship Id="rId2" Type="http://schemas.openxmlformats.org/officeDocument/2006/relationships/notesSlide" Target="../notesSlides/notesSlide52.xml"/><Relationship Id="rId1" Type="http://schemas.openxmlformats.org/officeDocument/2006/relationships/slideLayout" Target="../slideLayouts/slideLayout108.xml"/><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jpeg"/><Relationship Id="rId15" Type="http://schemas.openxmlformats.org/officeDocument/2006/relationships/image" Target="../media/image66.gif"/><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hyperlink" Target="http://health.state.ga.us/index.asp" TargetMode="External"/><Relationship Id="rId14" Type="http://schemas.openxmlformats.org/officeDocument/2006/relationships/image" Target="../media/image65.gif"/></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5.xml"/></Relationships>
</file>

<file path=ppt/slides/_rels/slide60.xml.rels><?xml version="1.0" encoding="UTF-8" standalone="yes"?>
<Relationships xmlns="http://schemas.openxmlformats.org/package/2006/relationships"><Relationship Id="rId3" Type="http://schemas.openxmlformats.org/officeDocument/2006/relationships/hyperlink" Target="http://www.immunize.org/resources/emailnews.asp"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61.xml.rels><?xml version="1.0" encoding="UTF-8" standalone="yes"?>
<Relationships xmlns="http://schemas.openxmlformats.org/package/2006/relationships"><Relationship Id="rId8" Type="http://schemas.openxmlformats.org/officeDocument/2006/relationships/hyperlink" Target="http://www.immunize.org/" TargetMode="External"/><Relationship Id="rId3" Type="http://schemas.openxmlformats.org/officeDocument/2006/relationships/hyperlink" Target="mailto:NIPInfo@cdc.gov" TargetMode="External"/><Relationship Id="rId7" Type="http://schemas.openxmlformats.org/officeDocument/2006/relationships/hyperlink" Target="mailto:admin@immunize.org"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hyperlink" Target="http://dph.georgia.gov/immunization-section" TargetMode="External"/><Relationship Id="rId5" Type="http://schemas.openxmlformats.org/officeDocument/2006/relationships/hyperlink" Target="mailto:DPH-Immunization@dph.ga.gov" TargetMode="External"/><Relationship Id="rId4" Type="http://schemas.openxmlformats.org/officeDocument/2006/relationships/hyperlink" Target="http://www.cdc.gov/vaccines/hcp.ht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55.xml"/><Relationship Id="rId7" Type="http://schemas.openxmlformats.org/officeDocument/2006/relationships/image" Target="../media/image9.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notesSlide" Target="../notesSlides/notesSlide8.xml"/><Relationship Id="rId9"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8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subTitle" idx="4294967295"/>
          </p:nvPr>
        </p:nvSpPr>
        <p:spPr>
          <a:xfrm>
            <a:off x="228600" y="2514600"/>
            <a:ext cx="8686800" cy="1219200"/>
          </a:xfrm>
        </p:spPr>
        <p:txBody>
          <a:bodyPr/>
          <a:lstStyle/>
          <a:p>
            <a:pPr marL="0" indent="0" algn="ctr">
              <a:lnSpc>
                <a:spcPct val="90000"/>
              </a:lnSpc>
              <a:buFontTx/>
              <a:buNone/>
              <a:defRPr/>
            </a:pPr>
            <a:r>
              <a:rPr lang="en-US" sz="4400" b="1" dirty="0">
                <a:solidFill>
                  <a:srgbClr val="FFFF99"/>
                </a:solidFill>
                <a:effectLst>
                  <a:outerShdw blurRad="38100" dist="38100" dir="2700000" algn="tl">
                    <a:srgbClr val="000000">
                      <a:alpha val="43137"/>
                    </a:srgbClr>
                  </a:outerShdw>
                </a:effectLst>
              </a:rPr>
              <a:t>Immunizations for Adults</a:t>
            </a:r>
          </a:p>
        </p:txBody>
      </p:sp>
      <p:sp>
        <p:nvSpPr>
          <p:cNvPr id="192514" name="Text Box 5"/>
          <p:cNvSpPr txBox="1">
            <a:spLocks noChangeArrowheads="1"/>
          </p:cNvSpPr>
          <p:nvPr/>
        </p:nvSpPr>
        <p:spPr bwMode="auto">
          <a:xfrm>
            <a:off x="6172200" y="1295400"/>
            <a:ext cx="184150" cy="396875"/>
          </a:xfrm>
          <a:prstGeom prst="rect">
            <a:avLst/>
          </a:prstGeom>
          <a:noFill/>
          <a:ln w="9525">
            <a:noFill/>
            <a:miter lim="800000"/>
            <a:headEnd/>
            <a:tailEnd/>
          </a:ln>
        </p:spPr>
        <p:txBody>
          <a:bodyPr wrap="none">
            <a:spAutoFit/>
          </a:bodyPr>
          <a:lstStyle/>
          <a:p>
            <a:pPr fontAlgn="base">
              <a:spcBef>
                <a:spcPct val="0"/>
              </a:spcBef>
              <a:spcAft>
                <a:spcPct val="0"/>
              </a:spcAft>
            </a:pPr>
            <a:endParaRPr lang="en-US" sz="2000" b="1" i="1">
              <a:solidFill>
                <a:srgbClr val="FFFFCC"/>
              </a:solidFill>
              <a:latin typeface="Arial" charset="0"/>
              <a:cs typeface="Arial" charset="0"/>
            </a:endParaRPr>
          </a:p>
        </p:txBody>
      </p:sp>
      <p:sp>
        <p:nvSpPr>
          <p:cNvPr id="38917" name="TextBox 6"/>
          <p:cNvSpPr txBox="1">
            <a:spLocks noChangeArrowheads="1"/>
          </p:cNvSpPr>
          <p:nvPr/>
        </p:nvSpPr>
        <p:spPr bwMode="auto">
          <a:xfrm>
            <a:off x="228600" y="381000"/>
            <a:ext cx="8686800" cy="1200150"/>
          </a:xfrm>
          <a:prstGeom prst="rect">
            <a:avLst/>
          </a:prstGeom>
          <a:noFill/>
          <a:ln w="9525">
            <a:noFill/>
            <a:miter lim="800000"/>
            <a:headEnd/>
            <a:tailEnd/>
          </a:ln>
        </p:spPr>
        <p:txBody>
          <a:bodyPr>
            <a:spAutoFit/>
          </a:bodyPr>
          <a:lstStyle/>
          <a:p>
            <a:pPr algn="ctr" fontAlgn="base">
              <a:spcBef>
                <a:spcPct val="0"/>
              </a:spcBef>
              <a:spcAft>
                <a:spcPct val="0"/>
              </a:spcAft>
              <a:defRPr/>
            </a:pPr>
            <a:r>
              <a:rPr lang="en-US" sz="3600" b="1" dirty="0">
                <a:solidFill>
                  <a:srgbClr val="FF9900"/>
                </a:solidFill>
                <a:latin typeface="+mn-lt"/>
                <a:cs typeface="Arial" charset="0"/>
              </a:rPr>
              <a:t>Immunization Education Update</a:t>
            </a:r>
          </a:p>
          <a:p>
            <a:pPr algn="ctr" fontAlgn="base">
              <a:spcBef>
                <a:spcPct val="0"/>
              </a:spcBef>
              <a:spcAft>
                <a:spcPct val="0"/>
              </a:spcAft>
              <a:defRPr/>
            </a:pPr>
            <a:r>
              <a:rPr lang="en-US" sz="3600" b="1" dirty="0">
                <a:solidFill>
                  <a:srgbClr val="FF9900"/>
                </a:solidFill>
                <a:latin typeface="+mn-lt"/>
                <a:cs typeface="Arial" charset="0"/>
              </a:rPr>
              <a:t>For Physicians and Staff</a:t>
            </a:r>
          </a:p>
        </p:txBody>
      </p:sp>
      <p:sp>
        <p:nvSpPr>
          <p:cNvPr id="192517" name="Text Box 8"/>
          <p:cNvSpPr txBox="1">
            <a:spLocks noChangeArrowheads="1"/>
          </p:cNvSpPr>
          <p:nvPr/>
        </p:nvSpPr>
        <p:spPr bwMode="auto">
          <a:xfrm>
            <a:off x="1600200" y="3702050"/>
            <a:ext cx="6553200" cy="336550"/>
          </a:xfrm>
          <a:prstGeom prst="rect">
            <a:avLst/>
          </a:prstGeom>
          <a:noFill/>
          <a:ln w="9525">
            <a:noFill/>
            <a:miter lim="800000"/>
            <a:headEnd/>
            <a:tailEnd/>
          </a:ln>
        </p:spPr>
        <p:txBody>
          <a:bodyPr>
            <a:spAutoFit/>
          </a:bodyPr>
          <a:lstStyle/>
          <a:p>
            <a:pPr fontAlgn="base">
              <a:spcBef>
                <a:spcPct val="50000"/>
              </a:spcBef>
              <a:spcAft>
                <a:spcPct val="0"/>
              </a:spcAft>
            </a:pPr>
            <a:endParaRPr lang="en-US" sz="1600" b="1">
              <a:solidFill>
                <a:srgbClr val="FFFFFF"/>
              </a:solidFill>
              <a:latin typeface="Arial" charset="0"/>
              <a:cs typeface="Arial" charset="0"/>
            </a:endParaRPr>
          </a:p>
        </p:txBody>
      </p:sp>
      <p:sp>
        <p:nvSpPr>
          <p:cNvPr id="192518" name="Text Box 10"/>
          <p:cNvSpPr txBox="1">
            <a:spLocks noChangeArrowheads="1"/>
          </p:cNvSpPr>
          <p:nvPr/>
        </p:nvSpPr>
        <p:spPr bwMode="auto">
          <a:xfrm>
            <a:off x="381000" y="6096000"/>
            <a:ext cx="22098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FFFFFF"/>
              </a:solidFill>
              <a:latin typeface="Arial" charset="0"/>
              <a:cs typeface="Arial" charset="0"/>
            </a:endParaRPr>
          </a:p>
        </p:txBody>
      </p:sp>
      <p:sp>
        <p:nvSpPr>
          <p:cNvPr id="192519" name="Text Box 11"/>
          <p:cNvSpPr txBox="1">
            <a:spLocks noChangeArrowheads="1"/>
          </p:cNvSpPr>
          <p:nvPr/>
        </p:nvSpPr>
        <p:spPr bwMode="auto">
          <a:xfrm>
            <a:off x="228600" y="6248400"/>
            <a:ext cx="2895600" cy="366713"/>
          </a:xfrm>
          <a:prstGeom prst="rect">
            <a:avLst/>
          </a:prstGeom>
          <a:noFill/>
          <a:ln w="9525">
            <a:noFill/>
            <a:miter lim="800000"/>
            <a:headEnd/>
            <a:tailEnd/>
          </a:ln>
        </p:spPr>
        <p:txBody>
          <a:bodyPr>
            <a:spAutoFit/>
          </a:bodyPr>
          <a:lstStyle/>
          <a:p>
            <a:pPr fontAlgn="base">
              <a:spcBef>
                <a:spcPct val="50000"/>
              </a:spcBef>
              <a:spcAft>
                <a:spcPct val="0"/>
              </a:spcAft>
            </a:pPr>
            <a:endParaRPr lang="en-US">
              <a:solidFill>
                <a:srgbClr val="FFFFFF"/>
              </a:solidFill>
              <a:latin typeface="Arial" charset="0"/>
              <a:cs typeface="Arial" charset="0"/>
            </a:endParaRPr>
          </a:p>
        </p:txBody>
      </p:sp>
      <p:pic>
        <p:nvPicPr>
          <p:cNvPr id="10" name="Picture 2" descr="C:\Users\ALANJ\Pictures\2279ac70e31e9d616f03dd8627bd301a.jpg"/>
          <p:cNvPicPr>
            <a:picLocks noChangeAspect="1" noChangeArrowheads="1"/>
          </p:cNvPicPr>
          <p:nvPr/>
        </p:nvPicPr>
        <p:blipFill>
          <a:blip r:embed="rId3" cstate="print"/>
          <a:srcRect/>
          <a:stretch>
            <a:fillRect/>
          </a:stretch>
        </p:blipFill>
        <p:spPr bwMode="auto">
          <a:xfrm>
            <a:off x="5791200" y="4895403"/>
            <a:ext cx="2895600" cy="1181993"/>
          </a:xfrm>
          <a:prstGeom prst="rect">
            <a:avLst/>
          </a:prstGeom>
          <a:noFill/>
        </p:spPr>
      </p:pic>
      <p:sp>
        <p:nvSpPr>
          <p:cNvPr id="2" name="Rectangle 1"/>
          <p:cNvSpPr/>
          <p:nvPr/>
        </p:nvSpPr>
        <p:spPr>
          <a:xfrm>
            <a:off x="6018153" y="6102927"/>
            <a:ext cx="2441694" cy="369332"/>
          </a:xfrm>
          <a:prstGeom prst="rect">
            <a:avLst/>
          </a:prstGeom>
        </p:spPr>
        <p:txBody>
          <a:bodyPr wrap="none">
            <a:spAutoFit/>
          </a:bodyPr>
          <a:lstStyle/>
          <a:p>
            <a:r>
              <a:rPr lang="en-US" b="1" i="1" dirty="0">
                <a:solidFill>
                  <a:srgbClr val="FFC000"/>
                </a:solidFill>
              </a:rPr>
              <a:t>Celebrating 16 years</a:t>
            </a:r>
            <a:endParaRPr lang="en-US" dirty="0">
              <a:solidFill>
                <a:srgbClr val="FFFFFF"/>
              </a:solidFill>
            </a:endParaRPr>
          </a:p>
        </p:txBody>
      </p:sp>
      <p:sp>
        <p:nvSpPr>
          <p:cNvPr id="3" name="TextBox 2"/>
          <p:cNvSpPr txBox="1"/>
          <p:nvPr/>
        </p:nvSpPr>
        <p:spPr>
          <a:xfrm>
            <a:off x="1275889" y="5214531"/>
            <a:ext cx="2980111" cy="584775"/>
          </a:xfrm>
          <a:prstGeom prst="rect">
            <a:avLst/>
          </a:prstGeom>
          <a:noFill/>
        </p:spPr>
        <p:txBody>
          <a:bodyPr wrap="none" rtlCol="0">
            <a:spAutoFit/>
          </a:bodyPr>
          <a:lstStyle/>
          <a:p>
            <a:r>
              <a:rPr lang="en-US" sz="3200" b="1" dirty="0">
                <a:latin typeface="+mn-lt"/>
              </a:rPr>
              <a:t>September 2017</a:t>
            </a:r>
          </a:p>
        </p:txBody>
      </p:sp>
    </p:spTree>
    <p:extLst>
      <p:ext uri="{BB962C8B-B14F-4D97-AF65-F5344CB8AC3E}">
        <p14:creationId xmlns:p14="http://schemas.microsoft.com/office/powerpoint/2010/main" val="395746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227013"/>
            <a:ext cx="6781800" cy="1143000"/>
          </a:xfrm>
        </p:spPr>
        <p:txBody>
          <a:bodyPr/>
          <a:lstStyle/>
          <a:p>
            <a:pPr eaLnBrk="1" hangingPunct="1"/>
            <a:r>
              <a:rPr lang="en-US" sz="4000" dirty="0" err="1"/>
              <a:t>Pertussis</a:t>
            </a:r>
            <a:endParaRPr lang="en-US" sz="4000" dirty="0">
              <a:solidFill>
                <a:srgbClr val="FFFF99"/>
              </a:solidFill>
            </a:endParaRPr>
          </a:p>
        </p:txBody>
      </p:sp>
      <p:sp>
        <p:nvSpPr>
          <p:cNvPr id="19459" name="Rectangle 3"/>
          <p:cNvSpPr>
            <a:spLocks noGrp="1" noChangeArrowheads="1"/>
          </p:cNvSpPr>
          <p:nvPr>
            <p:ph type="body" idx="1"/>
          </p:nvPr>
        </p:nvSpPr>
        <p:spPr>
          <a:xfrm>
            <a:off x="381000" y="1371600"/>
            <a:ext cx="8229600" cy="4038600"/>
          </a:xfrm>
        </p:spPr>
        <p:txBody>
          <a:bodyPr/>
          <a:lstStyle/>
          <a:p>
            <a:r>
              <a:rPr lang="en-US" sz="2800" dirty="0">
                <a:cs typeface="Times New Roman" pitchFamily="18" charset="0"/>
              </a:rPr>
              <a:t>Natural infection and vaccines do not confer life long immunity.</a:t>
            </a:r>
          </a:p>
          <a:p>
            <a:r>
              <a:rPr lang="en-US" sz="2800" dirty="0">
                <a:cs typeface="Times New Roman" pitchFamily="18" charset="0"/>
              </a:rPr>
              <a:t>Complications – apnea, pneumonia, weight loss, seizures, death.</a:t>
            </a:r>
          </a:p>
          <a:p>
            <a:pPr marL="742950" lvl="2" indent="-342900">
              <a:spcBef>
                <a:spcPts val="0"/>
              </a:spcBef>
              <a:buNone/>
            </a:pPr>
            <a:r>
              <a:rPr lang="en-US" dirty="0">
                <a:cs typeface="Times New Roman" pitchFamily="18" charset="0"/>
              </a:rPr>
              <a:t> - Most deaths occur in infants younger than 6 months</a:t>
            </a:r>
          </a:p>
          <a:p>
            <a:pPr marL="742950" lvl="2" indent="-342900">
              <a:spcBef>
                <a:spcPts val="0"/>
              </a:spcBef>
              <a:buNone/>
            </a:pPr>
            <a:r>
              <a:rPr lang="en-US" dirty="0">
                <a:cs typeface="Times New Roman" pitchFamily="18" charset="0"/>
              </a:rPr>
              <a:t>    (1% die from pertussis)</a:t>
            </a:r>
          </a:p>
          <a:p>
            <a:pPr marL="742950" lvl="2" indent="-342900">
              <a:spcBef>
                <a:spcPts val="0"/>
              </a:spcBef>
              <a:buNone/>
            </a:pPr>
            <a:r>
              <a:rPr lang="en-US" dirty="0">
                <a:cs typeface="Times New Roman" pitchFamily="18" charset="0"/>
              </a:rPr>
              <a:t> - Adolescents/adults usually have milder disease; disease is hard to distinguish from other cough illnesses.</a:t>
            </a:r>
          </a:p>
          <a:p>
            <a:r>
              <a:rPr lang="en-US" sz="2800" dirty="0">
                <a:cs typeface="Times New Roman" pitchFamily="18" charset="0"/>
              </a:rPr>
              <a:t>Immunization is the best way to prevent pertussis.</a:t>
            </a:r>
          </a:p>
        </p:txBody>
      </p:sp>
      <p:sp>
        <p:nvSpPr>
          <p:cNvPr id="19461" name="Rectangle 5"/>
          <p:cNvSpPr>
            <a:spLocks noChangeArrowheads="1"/>
          </p:cNvSpPr>
          <p:nvPr/>
        </p:nvSpPr>
        <p:spPr bwMode="auto">
          <a:xfrm>
            <a:off x="838200" y="6096000"/>
            <a:ext cx="7620000" cy="523220"/>
          </a:xfrm>
          <a:prstGeom prst="rect">
            <a:avLst/>
          </a:prstGeom>
          <a:noFill/>
          <a:ln w="9525">
            <a:noFill/>
            <a:miter lim="800000"/>
            <a:headEnd/>
            <a:tailEnd/>
          </a:ln>
        </p:spPr>
        <p:txBody>
          <a:bodyPr>
            <a:spAutoFit/>
          </a:bodyPr>
          <a:lstStyle/>
          <a:p>
            <a:r>
              <a:rPr lang="en-US" sz="1400" b="1" dirty="0">
                <a:solidFill>
                  <a:srgbClr val="FFFFFF"/>
                </a:solidFill>
                <a:latin typeface="Calibri"/>
              </a:rPr>
              <a:t>Ref: </a:t>
            </a:r>
            <a:r>
              <a:rPr lang="en-US" sz="1400" b="1" dirty="0" err="1">
                <a:solidFill>
                  <a:srgbClr val="FFFFFF"/>
                </a:solidFill>
                <a:latin typeface="Calibri"/>
              </a:rPr>
              <a:t>Yeh</a:t>
            </a:r>
            <a:r>
              <a:rPr lang="en-US" sz="1400" b="1" dirty="0">
                <a:solidFill>
                  <a:srgbClr val="FFFFFF"/>
                </a:solidFill>
                <a:latin typeface="Calibri"/>
              </a:rPr>
              <a:t>, S and Mink, CM. </a:t>
            </a:r>
            <a:r>
              <a:rPr lang="en-US" sz="1400" b="1" dirty="0" err="1">
                <a:solidFill>
                  <a:srgbClr val="FFFFFF"/>
                </a:solidFill>
                <a:latin typeface="Calibri"/>
              </a:rPr>
              <a:t>Bordetella</a:t>
            </a:r>
            <a:r>
              <a:rPr lang="en-US" sz="1400" b="1" dirty="0">
                <a:solidFill>
                  <a:srgbClr val="FFFFFF"/>
                </a:solidFill>
                <a:latin typeface="Calibri"/>
              </a:rPr>
              <a:t> </a:t>
            </a:r>
            <a:r>
              <a:rPr lang="en-US" sz="1400" b="1" dirty="0" err="1">
                <a:solidFill>
                  <a:srgbClr val="FFFFFF"/>
                </a:solidFill>
                <a:latin typeface="Calibri"/>
              </a:rPr>
              <a:t>pertussis</a:t>
            </a:r>
            <a:r>
              <a:rPr lang="en-US" sz="1400" b="1" dirty="0">
                <a:solidFill>
                  <a:srgbClr val="FFFFFF"/>
                </a:solidFill>
                <a:latin typeface="Calibri"/>
              </a:rPr>
              <a:t> infection in infants and children: Clinical features and diagnosis. Post TW (Ed), </a:t>
            </a:r>
            <a:r>
              <a:rPr lang="en-US" sz="1400" b="1" dirty="0" err="1">
                <a:solidFill>
                  <a:srgbClr val="FFFFFF"/>
                </a:solidFill>
                <a:latin typeface="Calibri"/>
              </a:rPr>
              <a:t>UpToDate</a:t>
            </a:r>
            <a:r>
              <a:rPr lang="en-US" sz="1400" b="1" dirty="0">
                <a:solidFill>
                  <a:srgbClr val="FFFFFF"/>
                </a:solidFill>
                <a:latin typeface="Calibri"/>
              </a:rPr>
              <a:t>, Waltham, MA. (Accessed on March 6, 2014.)</a:t>
            </a:r>
          </a:p>
        </p:txBody>
      </p:sp>
    </p:spTree>
    <p:extLst>
      <p:ext uri="{BB962C8B-B14F-4D97-AF65-F5344CB8AC3E}">
        <p14:creationId xmlns:p14="http://schemas.microsoft.com/office/powerpoint/2010/main" val="309992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idx="4294967295"/>
          </p:nvPr>
        </p:nvSpPr>
        <p:spPr>
          <a:xfrm>
            <a:off x="1378850" y="244985"/>
            <a:ext cx="6229350" cy="571500"/>
          </a:xfrm>
        </p:spPr>
        <p:txBody>
          <a:bodyPr/>
          <a:lstStyle/>
          <a:p>
            <a:r>
              <a:rPr lang="en-US" sz="3600" dirty="0" err="1">
                <a:solidFill>
                  <a:srgbClr val="FFFF99"/>
                </a:solidFill>
              </a:rPr>
              <a:t>Tdap</a:t>
            </a:r>
            <a:r>
              <a:rPr lang="en-US" sz="3600" dirty="0">
                <a:solidFill>
                  <a:srgbClr val="FFFF99"/>
                </a:solidFill>
              </a:rPr>
              <a:t> for Pregnant Women</a:t>
            </a:r>
          </a:p>
        </p:txBody>
      </p:sp>
      <p:sp>
        <p:nvSpPr>
          <p:cNvPr id="5" name="TextBox 4"/>
          <p:cNvSpPr txBox="1"/>
          <p:nvPr/>
        </p:nvSpPr>
        <p:spPr>
          <a:xfrm>
            <a:off x="685799" y="1106069"/>
            <a:ext cx="7615451" cy="3477875"/>
          </a:xfrm>
          <a:prstGeom prst="rect">
            <a:avLst/>
          </a:prstGeom>
          <a:noFill/>
        </p:spPr>
        <p:txBody>
          <a:bodyPr wrap="square">
            <a:spAutoFit/>
          </a:bodyPr>
          <a:lstStyle/>
          <a:p>
            <a:pPr defTabSz="685800"/>
            <a:r>
              <a:rPr lang="en-US" sz="2000" dirty="0">
                <a:solidFill>
                  <a:srgbClr val="FFFFFF"/>
                </a:solidFill>
                <a:latin typeface="Calibri"/>
              </a:rPr>
              <a:t>ACIP recommends:</a:t>
            </a:r>
          </a:p>
          <a:p>
            <a:pPr defTabSz="685800"/>
            <a:r>
              <a:rPr lang="en-US" sz="2000" dirty="0">
                <a:solidFill>
                  <a:srgbClr val="FFFFFF"/>
                </a:solidFill>
                <a:latin typeface="Calibri"/>
              </a:rPr>
              <a:t>One dose of </a:t>
            </a:r>
            <a:r>
              <a:rPr lang="en-US" sz="2000" dirty="0" err="1">
                <a:solidFill>
                  <a:srgbClr val="FFFFFF"/>
                </a:solidFill>
                <a:latin typeface="Calibri"/>
              </a:rPr>
              <a:t>Tdap</a:t>
            </a:r>
            <a:r>
              <a:rPr lang="en-US" sz="2000" dirty="0">
                <a:solidFill>
                  <a:srgbClr val="FFFFFF"/>
                </a:solidFill>
                <a:latin typeface="Calibri"/>
              </a:rPr>
              <a:t> during </a:t>
            </a:r>
            <a:r>
              <a:rPr lang="en-US" sz="2000" u="sng" dirty="0">
                <a:solidFill>
                  <a:srgbClr val="FFFFFF"/>
                </a:solidFill>
                <a:latin typeface="Calibri"/>
              </a:rPr>
              <a:t>each</a:t>
            </a:r>
            <a:r>
              <a:rPr lang="en-US" sz="2000" dirty="0">
                <a:solidFill>
                  <a:srgbClr val="FFFFFF"/>
                </a:solidFill>
                <a:latin typeface="Calibri"/>
              </a:rPr>
              <a:t> pregnancy,  irrespective of a prior history of receiving </a:t>
            </a:r>
            <a:r>
              <a:rPr lang="en-US" sz="2000" dirty="0" err="1">
                <a:solidFill>
                  <a:srgbClr val="FFFFFF"/>
                </a:solidFill>
                <a:latin typeface="Calibri"/>
              </a:rPr>
              <a:t>Tdap</a:t>
            </a:r>
            <a:r>
              <a:rPr lang="en-US" sz="2000" dirty="0">
                <a:solidFill>
                  <a:srgbClr val="FFFFFF"/>
                </a:solidFill>
                <a:latin typeface="Calibri"/>
              </a:rPr>
              <a:t>. </a:t>
            </a:r>
          </a:p>
          <a:p>
            <a:pPr defTabSz="685800"/>
            <a:endParaRPr lang="en-US" sz="2000" dirty="0">
              <a:solidFill>
                <a:srgbClr val="FFFFFF"/>
              </a:solidFill>
              <a:latin typeface="Calibri"/>
            </a:endParaRPr>
          </a:p>
          <a:p>
            <a:pPr defTabSz="685800"/>
            <a:r>
              <a:rPr lang="en-US" sz="2000" dirty="0">
                <a:solidFill>
                  <a:srgbClr val="FFFFFF"/>
                </a:solidFill>
                <a:latin typeface="Calibri"/>
              </a:rPr>
              <a:t>Optimal timing for </a:t>
            </a:r>
            <a:r>
              <a:rPr lang="en-US" sz="2000" dirty="0" err="1">
                <a:solidFill>
                  <a:srgbClr val="FFFFFF"/>
                </a:solidFill>
                <a:latin typeface="Calibri"/>
              </a:rPr>
              <a:t>Tdap</a:t>
            </a:r>
            <a:r>
              <a:rPr lang="en-US" sz="2000" dirty="0">
                <a:solidFill>
                  <a:srgbClr val="FFFFFF"/>
                </a:solidFill>
                <a:latin typeface="Calibri"/>
              </a:rPr>
              <a:t> administration is between 27 and 36 weeks gestation. ACIP guidance and current data suggest that vaccinating earlier in the 27 through 36 week window will maximize passive antibody transfer to the infant.</a:t>
            </a:r>
          </a:p>
          <a:p>
            <a:pPr defTabSz="685800"/>
            <a:endParaRPr lang="en-US" sz="2000" dirty="0">
              <a:solidFill>
                <a:srgbClr val="FFFFFF"/>
              </a:solidFill>
              <a:latin typeface="Calibri"/>
            </a:endParaRPr>
          </a:p>
          <a:p>
            <a:pPr defTabSz="685800"/>
            <a:r>
              <a:rPr lang="en-US" sz="2000" dirty="0">
                <a:solidFill>
                  <a:srgbClr val="FFFFFF"/>
                </a:solidFill>
                <a:latin typeface="Calibri"/>
              </a:rPr>
              <a:t> If </a:t>
            </a:r>
            <a:r>
              <a:rPr lang="en-US" sz="2000" dirty="0" err="1">
                <a:solidFill>
                  <a:srgbClr val="FFFFFF"/>
                </a:solidFill>
                <a:latin typeface="Calibri"/>
              </a:rPr>
              <a:t>Tdap</a:t>
            </a:r>
            <a:r>
              <a:rPr lang="en-US" sz="2000" dirty="0">
                <a:solidFill>
                  <a:srgbClr val="FFFFFF"/>
                </a:solidFill>
                <a:latin typeface="Calibri"/>
              </a:rPr>
              <a:t> is not given during pregnancy, and has not been given previously,</a:t>
            </a:r>
            <a:r>
              <a:rPr lang="en-US" sz="2000" dirty="0">
                <a:solidFill>
                  <a:srgbClr val="FF0000"/>
                </a:solidFill>
                <a:latin typeface="Calibri"/>
              </a:rPr>
              <a:t> </a:t>
            </a:r>
            <a:r>
              <a:rPr lang="en-US" sz="2000" dirty="0">
                <a:solidFill>
                  <a:srgbClr val="FFFFFF"/>
                </a:solidFill>
                <a:latin typeface="Calibri"/>
              </a:rPr>
              <a:t>administer </a:t>
            </a:r>
            <a:r>
              <a:rPr lang="en-US" sz="2000" dirty="0" err="1">
                <a:solidFill>
                  <a:srgbClr val="FFFFFF"/>
                </a:solidFill>
                <a:latin typeface="Calibri"/>
              </a:rPr>
              <a:t>Tdap</a:t>
            </a:r>
            <a:r>
              <a:rPr lang="en-US" sz="2000" dirty="0">
                <a:solidFill>
                  <a:srgbClr val="FFFFFF"/>
                </a:solidFill>
                <a:latin typeface="Calibri"/>
              </a:rPr>
              <a:t> immediately postpartum.  </a:t>
            </a:r>
          </a:p>
        </p:txBody>
      </p:sp>
      <p:sp>
        <p:nvSpPr>
          <p:cNvPr id="9" name="Rectangle 8"/>
          <p:cNvSpPr/>
          <p:nvPr/>
        </p:nvSpPr>
        <p:spPr>
          <a:xfrm>
            <a:off x="706120" y="5365964"/>
            <a:ext cx="7615451" cy="563231"/>
          </a:xfrm>
          <a:prstGeom prst="rect">
            <a:avLst/>
          </a:prstGeom>
        </p:spPr>
        <p:txBody>
          <a:bodyPr wrap="square">
            <a:spAutoFit/>
          </a:bodyPr>
          <a:lstStyle/>
          <a:p>
            <a:pPr algn="ctr" defTabSz="685800">
              <a:lnSpc>
                <a:spcPct val="85000"/>
              </a:lnSpc>
              <a:spcBef>
                <a:spcPct val="30000"/>
              </a:spcBef>
              <a:buClr>
                <a:srgbClr val="FFFFFF"/>
              </a:buClr>
            </a:pPr>
            <a:r>
              <a:rPr lang="en-US" b="1" dirty="0">
                <a:solidFill>
                  <a:srgbClr val="FFFF99"/>
                </a:solidFill>
                <a:latin typeface="Calibri"/>
              </a:rPr>
              <a:t>2017 Childhood Schedule: </a:t>
            </a:r>
            <a:r>
              <a:rPr lang="en-US" dirty="0">
                <a:solidFill>
                  <a:srgbClr val="FFFF99"/>
                </a:solidFill>
                <a:latin typeface="Calibri"/>
              </a:rPr>
              <a:t>Children 7-10 years of age who receive </a:t>
            </a:r>
            <a:r>
              <a:rPr lang="en-US" dirty="0" err="1">
                <a:solidFill>
                  <a:srgbClr val="FFFF99"/>
                </a:solidFill>
                <a:latin typeface="Calibri"/>
              </a:rPr>
              <a:t>Tdap</a:t>
            </a:r>
            <a:r>
              <a:rPr lang="en-US" dirty="0">
                <a:solidFill>
                  <a:srgbClr val="FFFF99"/>
                </a:solidFill>
                <a:latin typeface="Calibri"/>
              </a:rPr>
              <a:t> as part of the catch-up series can be given </a:t>
            </a:r>
            <a:r>
              <a:rPr lang="en-US" dirty="0" err="1">
                <a:solidFill>
                  <a:srgbClr val="FFFF99"/>
                </a:solidFill>
                <a:latin typeface="Calibri"/>
              </a:rPr>
              <a:t>Tdap</a:t>
            </a:r>
            <a:r>
              <a:rPr lang="en-US" dirty="0">
                <a:solidFill>
                  <a:srgbClr val="FFFF99"/>
                </a:solidFill>
                <a:latin typeface="Calibri"/>
              </a:rPr>
              <a:t> again at ages 11-12 years</a:t>
            </a:r>
            <a:endParaRPr lang="en-US" dirty="0">
              <a:solidFill>
                <a:srgbClr val="FFFFFF"/>
              </a:solidFill>
              <a:latin typeface="Calibri"/>
            </a:endParaRPr>
          </a:p>
        </p:txBody>
      </p:sp>
      <p:sp>
        <p:nvSpPr>
          <p:cNvPr id="6" name="Rectangle 5"/>
          <p:cNvSpPr/>
          <p:nvPr/>
        </p:nvSpPr>
        <p:spPr>
          <a:xfrm>
            <a:off x="313046" y="6172200"/>
            <a:ext cx="5246711" cy="392415"/>
          </a:xfrm>
          <a:prstGeom prst="rect">
            <a:avLst/>
          </a:prstGeom>
        </p:spPr>
        <p:txBody>
          <a:bodyPr wrap="square">
            <a:spAutoFit/>
          </a:bodyPr>
          <a:lstStyle/>
          <a:p>
            <a:pPr defTabSz="685800"/>
            <a:r>
              <a:rPr lang="en-US" sz="1050" b="1" dirty="0">
                <a:solidFill>
                  <a:srgbClr val="FFFFFF"/>
                </a:solidFill>
                <a:latin typeface="Calibri"/>
              </a:rPr>
              <a:t> </a:t>
            </a:r>
            <a:r>
              <a:rPr lang="en-US" sz="900" b="1" dirty="0">
                <a:solidFill>
                  <a:srgbClr val="FFFFFF"/>
                </a:solidFill>
                <a:latin typeface="Calibri"/>
              </a:rPr>
              <a:t>Ref: </a:t>
            </a:r>
            <a:r>
              <a:rPr lang="en-US" sz="900" dirty="0">
                <a:solidFill>
                  <a:srgbClr val="FFFFFF"/>
                </a:solidFill>
                <a:latin typeface="Calibri"/>
              </a:rPr>
              <a:t>Advisory Committee on Immunization Practices. Updated ACIP statement for pertussis, tetanus and diphtheria vaccines presented by Jennifer L. Liang, October 19, 2016.</a:t>
            </a:r>
          </a:p>
        </p:txBody>
      </p:sp>
      <p:sp>
        <p:nvSpPr>
          <p:cNvPr id="3" name="TextBox 2"/>
          <p:cNvSpPr txBox="1"/>
          <p:nvPr/>
        </p:nvSpPr>
        <p:spPr>
          <a:xfrm>
            <a:off x="313046" y="4644308"/>
            <a:ext cx="8682890" cy="369332"/>
          </a:xfrm>
          <a:prstGeom prst="rect">
            <a:avLst/>
          </a:prstGeom>
          <a:noFill/>
        </p:spPr>
        <p:txBody>
          <a:bodyPr wrap="none" rtlCol="0">
            <a:spAutoFit/>
          </a:bodyPr>
          <a:lstStyle/>
          <a:p>
            <a:pPr defTabSz="685800" fontAlgn="auto">
              <a:spcBef>
                <a:spcPts val="0"/>
              </a:spcBef>
              <a:spcAft>
                <a:spcPts val="0"/>
              </a:spcAft>
            </a:pPr>
            <a:r>
              <a:rPr lang="en-US" dirty="0">
                <a:solidFill>
                  <a:srgbClr val="FFFFFF"/>
                </a:solidFill>
                <a:latin typeface="Calibri"/>
                <a:cs typeface="+mn-cs"/>
              </a:rPr>
              <a:t>According to ACIP, Pregnant women and adolescents may receive additional doses of </a:t>
            </a:r>
            <a:r>
              <a:rPr lang="en-US" dirty="0" err="1">
                <a:solidFill>
                  <a:srgbClr val="FFFFFF"/>
                </a:solidFill>
                <a:latin typeface="Calibri"/>
                <a:cs typeface="+mn-cs"/>
              </a:rPr>
              <a:t>Tdap</a:t>
            </a:r>
            <a:r>
              <a:rPr lang="en-US" dirty="0">
                <a:solidFill>
                  <a:srgbClr val="FFFFFF"/>
                </a:solidFill>
                <a:latin typeface="Calibri"/>
                <a:cs typeface="+mn-cs"/>
              </a:rPr>
              <a:t>.</a:t>
            </a:r>
          </a:p>
        </p:txBody>
      </p:sp>
      <p:sp>
        <p:nvSpPr>
          <p:cNvPr id="4" name="TextBox 3"/>
          <p:cNvSpPr txBox="1"/>
          <p:nvPr/>
        </p:nvSpPr>
        <p:spPr>
          <a:xfrm>
            <a:off x="6324600" y="6192520"/>
            <a:ext cx="1770036" cy="230832"/>
          </a:xfrm>
          <a:prstGeom prst="rect">
            <a:avLst/>
          </a:prstGeom>
          <a:noFill/>
        </p:spPr>
        <p:txBody>
          <a:bodyPr wrap="none" rtlCol="0">
            <a:spAutoFit/>
          </a:bodyPr>
          <a:lstStyle/>
          <a:p>
            <a:pPr defTabSz="685800" fontAlgn="auto">
              <a:spcBef>
                <a:spcPts val="0"/>
              </a:spcBef>
              <a:spcAft>
                <a:spcPts val="0"/>
              </a:spcAft>
            </a:pPr>
            <a:r>
              <a:rPr lang="en-US" sz="900" dirty="0">
                <a:solidFill>
                  <a:srgbClr val="FFFFFF"/>
                </a:solidFill>
                <a:latin typeface="Calibri"/>
                <a:cs typeface="+mn-cs"/>
              </a:rPr>
              <a:t>MMWR, February 7, 2017, Vol. 66</a:t>
            </a:r>
          </a:p>
        </p:txBody>
      </p:sp>
    </p:spTree>
    <p:extLst>
      <p:ext uri="{BB962C8B-B14F-4D97-AF65-F5344CB8AC3E}">
        <p14:creationId xmlns:p14="http://schemas.microsoft.com/office/powerpoint/2010/main" val="25320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1657350" y="367649"/>
            <a:ext cx="5829300" cy="742950"/>
          </a:xfrm>
        </p:spPr>
        <p:txBody>
          <a:bodyPr/>
          <a:lstStyle/>
          <a:p>
            <a:pPr eaLnBrk="1" hangingPunct="1"/>
            <a:r>
              <a:rPr lang="en-US" sz="3600" dirty="0">
                <a:solidFill>
                  <a:srgbClr val="FFFF99"/>
                </a:solidFill>
              </a:rPr>
              <a:t>Cocooning Strategy</a:t>
            </a:r>
          </a:p>
        </p:txBody>
      </p:sp>
      <p:pic>
        <p:nvPicPr>
          <p:cNvPr id="215042" name="Picture 4"/>
          <p:cNvPicPr>
            <a:picLocks noGrp="1" noChangeAspect="1" noChangeArrowheads="1"/>
          </p:cNvPicPr>
          <p:nvPr>
            <p:ph type="body" idx="1"/>
          </p:nvPr>
        </p:nvPicPr>
        <p:blipFill>
          <a:blip r:embed="rId3" cstate="print"/>
          <a:srcRect/>
          <a:stretch>
            <a:fillRect/>
          </a:stretch>
        </p:blipFill>
        <p:spPr>
          <a:xfrm>
            <a:off x="3943350" y="3463528"/>
            <a:ext cx="1376363" cy="1508522"/>
          </a:xfrm>
        </p:spPr>
      </p:pic>
      <p:pic>
        <p:nvPicPr>
          <p:cNvPr id="215043" name="Picture 5"/>
          <p:cNvPicPr>
            <a:picLocks noChangeAspect="1" noChangeArrowheads="1"/>
          </p:cNvPicPr>
          <p:nvPr/>
        </p:nvPicPr>
        <p:blipFill>
          <a:blip r:embed="rId4" cstate="print"/>
          <a:srcRect/>
          <a:stretch>
            <a:fillRect/>
          </a:stretch>
        </p:blipFill>
        <p:spPr bwMode="auto">
          <a:xfrm>
            <a:off x="6057901" y="2114551"/>
            <a:ext cx="1641872" cy="1326356"/>
          </a:xfrm>
          <a:prstGeom prst="rect">
            <a:avLst/>
          </a:prstGeom>
          <a:noFill/>
          <a:ln w="9525">
            <a:noFill/>
            <a:miter lim="800000"/>
            <a:headEnd/>
            <a:tailEnd/>
          </a:ln>
        </p:spPr>
      </p:pic>
      <p:pic>
        <p:nvPicPr>
          <p:cNvPr id="215044" name="Picture 6"/>
          <p:cNvPicPr>
            <a:picLocks noChangeAspect="1" noChangeArrowheads="1"/>
          </p:cNvPicPr>
          <p:nvPr/>
        </p:nvPicPr>
        <p:blipFill>
          <a:blip r:embed="rId5" cstate="print"/>
          <a:srcRect/>
          <a:stretch>
            <a:fillRect/>
          </a:stretch>
        </p:blipFill>
        <p:spPr bwMode="auto">
          <a:xfrm>
            <a:off x="4000501" y="1714501"/>
            <a:ext cx="1398985" cy="1184672"/>
          </a:xfrm>
          <a:prstGeom prst="rect">
            <a:avLst/>
          </a:prstGeom>
          <a:noFill/>
          <a:ln w="9525">
            <a:noFill/>
            <a:miter lim="800000"/>
            <a:headEnd/>
            <a:tailEnd/>
          </a:ln>
        </p:spPr>
      </p:pic>
      <p:pic>
        <p:nvPicPr>
          <p:cNvPr id="215045" name="Picture 7"/>
          <p:cNvPicPr>
            <a:picLocks noChangeAspect="1" noChangeArrowheads="1"/>
          </p:cNvPicPr>
          <p:nvPr/>
        </p:nvPicPr>
        <p:blipFill>
          <a:blip r:embed="rId6" cstate="print"/>
          <a:srcRect/>
          <a:stretch>
            <a:fillRect/>
          </a:stretch>
        </p:blipFill>
        <p:spPr bwMode="auto">
          <a:xfrm>
            <a:off x="1714500" y="2171701"/>
            <a:ext cx="1724025" cy="1550194"/>
          </a:xfrm>
          <a:prstGeom prst="rect">
            <a:avLst/>
          </a:prstGeom>
          <a:noFill/>
          <a:ln w="9525">
            <a:noFill/>
            <a:miter lim="800000"/>
            <a:headEnd/>
            <a:tailEnd/>
          </a:ln>
        </p:spPr>
      </p:pic>
      <p:pic>
        <p:nvPicPr>
          <p:cNvPr id="215046" name="Picture 8"/>
          <p:cNvPicPr>
            <a:picLocks noChangeAspect="1" noChangeArrowheads="1"/>
          </p:cNvPicPr>
          <p:nvPr/>
        </p:nvPicPr>
        <p:blipFill>
          <a:blip r:embed="rId7" cstate="print"/>
          <a:srcRect/>
          <a:stretch>
            <a:fillRect/>
          </a:stretch>
        </p:blipFill>
        <p:spPr bwMode="auto">
          <a:xfrm>
            <a:off x="2171700" y="4114800"/>
            <a:ext cx="809625" cy="1371600"/>
          </a:xfrm>
          <a:prstGeom prst="rect">
            <a:avLst/>
          </a:prstGeom>
          <a:noFill/>
          <a:ln w="9525">
            <a:noFill/>
            <a:miter lim="800000"/>
            <a:headEnd/>
            <a:tailEnd/>
          </a:ln>
        </p:spPr>
      </p:pic>
      <p:pic>
        <p:nvPicPr>
          <p:cNvPr id="215047" name="Picture 9"/>
          <p:cNvPicPr>
            <a:picLocks noChangeAspect="1" noChangeArrowheads="1"/>
          </p:cNvPicPr>
          <p:nvPr/>
        </p:nvPicPr>
        <p:blipFill>
          <a:blip r:embed="rId8" cstate="print"/>
          <a:srcRect/>
          <a:stretch>
            <a:fillRect/>
          </a:stretch>
        </p:blipFill>
        <p:spPr bwMode="auto">
          <a:xfrm>
            <a:off x="6057900" y="3943351"/>
            <a:ext cx="1381125" cy="1550194"/>
          </a:xfrm>
          <a:prstGeom prst="rect">
            <a:avLst/>
          </a:prstGeom>
          <a:noFill/>
          <a:ln w="9525">
            <a:noFill/>
            <a:miter lim="800000"/>
            <a:headEnd/>
            <a:tailEnd/>
          </a:ln>
        </p:spPr>
      </p:pic>
      <p:pic>
        <p:nvPicPr>
          <p:cNvPr id="215048" name="Picture 11"/>
          <p:cNvPicPr>
            <a:picLocks noChangeAspect="1" noChangeArrowheads="1"/>
          </p:cNvPicPr>
          <p:nvPr/>
        </p:nvPicPr>
        <p:blipFill>
          <a:blip r:embed="rId9" cstate="print"/>
          <a:srcRect/>
          <a:stretch>
            <a:fillRect/>
          </a:stretch>
        </p:blipFill>
        <p:spPr bwMode="auto">
          <a:xfrm>
            <a:off x="7486650" y="2286000"/>
            <a:ext cx="352425" cy="471488"/>
          </a:xfrm>
          <a:prstGeom prst="rect">
            <a:avLst/>
          </a:prstGeom>
          <a:noFill/>
          <a:ln w="9525">
            <a:noFill/>
            <a:miter lim="800000"/>
            <a:headEnd/>
            <a:tailEnd/>
          </a:ln>
        </p:spPr>
      </p:pic>
      <p:pic>
        <p:nvPicPr>
          <p:cNvPr id="215049" name="Picture 12"/>
          <p:cNvPicPr>
            <a:picLocks noChangeAspect="1" noChangeArrowheads="1"/>
          </p:cNvPicPr>
          <p:nvPr/>
        </p:nvPicPr>
        <p:blipFill>
          <a:blip r:embed="rId9" cstate="print"/>
          <a:srcRect/>
          <a:stretch>
            <a:fillRect/>
          </a:stretch>
        </p:blipFill>
        <p:spPr bwMode="auto">
          <a:xfrm>
            <a:off x="7200900" y="4286250"/>
            <a:ext cx="285750" cy="471488"/>
          </a:xfrm>
          <a:prstGeom prst="rect">
            <a:avLst/>
          </a:prstGeom>
          <a:noFill/>
          <a:ln w="9525">
            <a:noFill/>
            <a:miter lim="800000"/>
            <a:headEnd/>
            <a:tailEnd/>
          </a:ln>
        </p:spPr>
      </p:pic>
      <p:pic>
        <p:nvPicPr>
          <p:cNvPr id="215050" name="Picture 13"/>
          <p:cNvPicPr>
            <a:picLocks noChangeAspect="1" noChangeArrowheads="1"/>
          </p:cNvPicPr>
          <p:nvPr/>
        </p:nvPicPr>
        <p:blipFill>
          <a:blip r:embed="rId9" cstate="print"/>
          <a:srcRect/>
          <a:stretch>
            <a:fillRect/>
          </a:stretch>
        </p:blipFill>
        <p:spPr bwMode="auto">
          <a:xfrm>
            <a:off x="5029200" y="2000250"/>
            <a:ext cx="352425" cy="471488"/>
          </a:xfrm>
          <a:prstGeom prst="rect">
            <a:avLst/>
          </a:prstGeom>
          <a:noFill/>
          <a:ln w="9525">
            <a:noFill/>
            <a:miter lim="800000"/>
            <a:headEnd/>
            <a:tailEnd/>
          </a:ln>
        </p:spPr>
      </p:pic>
      <p:pic>
        <p:nvPicPr>
          <p:cNvPr id="215051" name="Picture 15"/>
          <p:cNvPicPr>
            <a:picLocks noChangeAspect="1" noChangeArrowheads="1"/>
          </p:cNvPicPr>
          <p:nvPr/>
        </p:nvPicPr>
        <p:blipFill>
          <a:blip r:embed="rId9" cstate="print"/>
          <a:srcRect/>
          <a:stretch>
            <a:fillRect/>
          </a:stretch>
        </p:blipFill>
        <p:spPr bwMode="auto">
          <a:xfrm rot="-3706320">
            <a:off x="1485900" y="2602706"/>
            <a:ext cx="352425" cy="471488"/>
          </a:xfrm>
          <a:prstGeom prst="rect">
            <a:avLst/>
          </a:prstGeom>
          <a:noFill/>
          <a:ln w="9525">
            <a:noFill/>
            <a:miter lim="800000"/>
            <a:headEnd/>
            <a:tailEnd/>
          </a:ln>
        </p:spPr>
      </p:pic>
      <p:pic>
        <p:nvPicPr>
          <p:cNvPr id="215052" name="Picture 16"/>
          <p:cNvPicPr>
            <a:picLocks noChangeAspect="1" noChangeArrowheads="1"/>
          </p:cNvPicPr>
          <p:nvPr/>
        </p:nvPicPr>
        <p:blipFill>
          <a:blip r:embed="rId9" cstate="print"/>
          <a:srcRect/>
          <a:stretch>
            <a:fillRect/>
          </a:stretch>
        </p:blipFill>
        <p:spPr bwMode="auto">
          <a:xfrm>
            <a:off x="2800350" y="4286250"/>
            <a:ext cx="352425" cy="471488"/>
          </a:xfrm>
          <a:prstGeom prst="rect">
            <a:avLst/>
          </a:prstGeom>
          <a:noFill/>
          <a:ln w="9525">
            <a:noFill/>
            <a:miter lim="800000"/>
            <a:headEnd/>
            <a:tailEnd/>
          </a:ln>
        </p:spPr>
      </p:pic>
      <p:sp>
        <p:nvSpPr>
          <p:cNvPr id="215053" name="Rectangle 18"/>
          <p:cNvSpPr>
            <a:spLocks noChangeArrowheads="1"/>
          </p:cNvSpPr>
          <p:nvPr/>
        </p:nvSpPr>
        <p:spPr bwMode="auto">
          <a:xfrm>
            <a:off x="6525762" y="3530777"/>
            <a:ext cx="716863"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latin typeface="Calibri"/>
                <a:cs typeface="+mn-cs"/>
              </a:rPr>
              <a:t>Siblings</a:t>
            </a:r>
          </a:p>
        </p:txBody>
      </p:sp>
      <p:sp>
        <p:nvSpPr>
          <p:cNvPr id="215054" name="Rectangle 20"/>
          <p:cNvSpPr>
            <a:spLocks noChangeArrowheads="1"/>
          </p:cNvSpPr>
          <p:nvPr/>
        </p:nvSpPr>
        <p:spPr bwMode="auto">
          <a:xfrm>
            <a:off x="1875165" y="3702227"/>
            <a:ext cx="1540807"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latin typeface="Calibri"/>
                <a:cs typeface="+mn-cs"/>
              </a:rPr>
              <a:t>Child Care Provider</a:t>
            </a:r>
          </a:p>
        </p:txBody>
      </p:sp>
      <p:sp>
        <p:nvSpPr>
          <p:cNvPr id="215055" name="Rectangle 21"/>
          <p:cNvSpPr>
            <a:spLocks noChangeArrowheads="1"/>
          </p:cNvSpPr>
          <p:nvPr/>
        </p:nvSpPr>
        <p:spPr bwMode="auto">
          <a:xfrm>
            <a:off x="1906192" y="5531027"/>
            <a:ext cx="1526380"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latin typeface="Calibri"/>
                <a:cs typeface="+mn-cs"/>
              </a:rPr>
              <a:t>Healthcare Worker</a:t>
            </a:r>
          </a:p>
        </p:txBody>
      </p:sp>
      <p:sp>
        <p:nvSpPr>
          <p:cNvPr id="215056" name="Rectangle 22"/>
          <p:cNvSpPr>
            <a:spLocks noChangeArrowheads="1"/>
          </p:cNvSpPr>
          <p:nvPr/>
        </p:nvSpPr>
        <p:spPr bwMode="auto">
          <a:xfrm>
            <a:off x="6185486" y="5531027"/>
            <a:ext cx="1159292"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latin typeface="Calibri"/>
                <a:cs typeface="+mn-cs"/>
              </a:rPr>
              <a:t>Grandparents</a:t>
            </a:r>
          </a:p>
        </p:txBody>
      </p:sp>
      <p:sp>
        <p:nvSpPr>
          <p:cNvPr id="215057" name="Rectangle 23"/>
          <p:cNvSpPr>
            <a:spLocks noChangeArrowheads="1"/>
          </p:cNvSpPr>
          <p:nvPr/>
        </p:nvSpPr>
        <p:spPr bwMode="auto">
          <a:xfrm>
            <a:off x="4175446" y="2959277"/>
            <a:ext cx="721672" cy="300082"/>
          </a:xfrm>
          <a:prstGeom prst="rect">
            <a:avLst/>
          </a:prstGeom>
          <a:noFill/>
          <a:ln w="9525">
            <a:noFill/>
            <a:miter lim="800000"/>
            <a:headEnd/>
            <a:tailEnd/>
          </a:ln>
        </p:spPr>
        <p:txBody>
          <a:bodyPr wrap="none" anchor="ctr">
            <a:spAutoFit/>
          </a:bodyPr>
          <a:lstStyle/>
          <a:p>
            <a:pPr algn="ctr" defTabSz="685800" fontAlgn="auto">
              <a:spcBef>
                <a:spcPts val="0"/>
              </a:spcBef>
              <a:spcAft>
                <a:spcPts val="0"/>
              </a:spcAft>
            </a:pPr>
            <a:r>
              <a:rPr lang="en-US" sz="1350" kern="0" dirty="0">
                <a:solidFill>
                  <a:srgbClr val="FFFFFF"/>
                </a:solidFill>
                <a:latin typeface="Calibri"/>
                <a:cs typeface="+mn-cs"/>
              </a:rPr>
              <a:t>Parents</a:t>
            </a:r>
          </a:p>
        </p:txBody>
      </p:sp>
      <p:pic>
        <p:nvPicPr>
          <p:cNvPr id="215058" name="Picture 11"/>
          <p:cNvPicPr>
            <a:picLocks noChangeAspect="1" noChangeArrowheads="1"/>
          </p:cNvPicPr>
          <p:nvPr/>
        </p:nvPicPr>
        <p:blipFill>
          <a:blip r:embed="rId9" cstate="print"/>
          <a:srcRect/>
          <a:stretch>
            <a:fillRect/>
          </a:stretch>
        </p:blipFill>
        <p:spPr bwMode="auto">
          <a:xfrm rot="-4439115">
            <a:off x="5985272" y="2227660"/>
            <a:ext cx="352425" cy="471488"/>
          </a:xfrm>
          <a:prstGeom prst="rect">
            <a:avLst/>
          </a:prstGeom>
          <a:noFill/>
          <a:ln w="9525">
            <a:noFill/>
            <a:miter lim="800000"/>
            <a:headEnd/>
            <a:tailEnd/>
          </a:ln>
        </p:spPr>
      </p:pic>
      <p:pic>
        <p:nvPicPr>
          <p:cNvPr id="215059" name="Picture 11"/>
          <p:cNvPicPr>
            <a:picLocks noChangeAspect="1" noChangeArrowheads="1"/>
          </p:cNvPicPr>
          <p:nvPr/>
        </p:nvPicPr>
        <p:blipFill>
          <a:blip r:embed="rId9" cstate="print"/>
          <a:srcRect/>
          <a:stretch>
            <a:fillRect/>
          </a:stretch>
        </p:blipFill>
        <p:spPr bwMode="auto">
          <a:xfrm rot="8840842" flipV="1">
            <a:off x="3795714" y="1932385"/>
            <a:ext cx="373856" cy="546497"/>
          </a:xfrm>
          <a:prstGeom prst="rect">
            <a:avLst/>
          </a:prstGeom>
          <a:noFill/>
          <a:ln w="9525">
            <a:noFill/>
            <a:miter lim="800000"/>
            <a:headEnd/>
            <a:tailEnd/>
          </a:ln>
        </p:spPr>
      </p:pic>
      <p:sp>
        <p:nvSpPr>
          <p:cNvPr id="23" name="Oval 22"/>
          <p:cNvSpPr/>
          <p:nvPr/>
        </p:nvSpPr>
        <p:spPr>
          <a:xfrm>
            <a:off x="3657600" y="3371850"/>
            <a:ext cx="1943100" cy="1714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kern="0" dirty="0">
              <a:solidFill>
                <a:sysClr val="windowText" lastClr="000000"/>
              </a:solidFill>
              <a:latin typeface="Calibri"/>
            </a:endParaRPr>
          </a:p>
        </p:txBody>
      </p:sp>
    </p:spTree>
    <p:extLst>
      <p:ext uri="{BB962C8B-B14F-4D97-AF65-F5344CB8AC3E}">
        <p14:creationId xmlns:p14="http://schemas.microsoft.com/office/powerpoint/2010/main" val="196503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640" y="239752"/>
            <a:ext cx="3943350" cy="646331"/>
          </a:xfrm>
          <a:prstGeom prst="rect">
            <a:avLst/>
          </a:prstGeom>
          <a:noFill/>
        </p:spPr>
        <p:txBody>
          <a:bodyPr wrap="square" rtlCol="0">
            <a:spAutoFit/>
          </a:bodyPr>
          <a:lstStyle/>
          <a:p>
            <a:pPr algn="ctr" defTabSz="685800"/>
            <a:r>
              <a:rPr lang="en-US" sz="3600" dirty="0">
                <a:solidFill>
                  <a:srgbClr val="FFFF00">
                    <a:lumMod val="40000"/>
                    <a:lumOff val="60000"/>
                  </a:srgbClr>
                </a:solidFill>
                <a:latin typeface="Calibri"/>
              </a:rPr>
              <a:t>MEASLES</a:t>
            </a:r>
            <a:endParaRPr lang="en-US" sz="3600" dirty="0">
              <a:solidFill>
                <a:srgbClr val="FFFF00">
                  <a:lumMod val="40000"/>
                  <a:lumOff val="60000"/>
                </a:srgbClr>
              </a:solidFill>
            </a:endParaRPr>
          </a:p>
        </p:txBody>
      </p:sp>
      <p:sp>
        <p:nvSpPr>
          <p:cNvPr id="3" name="TextBox 2"/>
          <p:cNvSpPr txBox="1"/>
          <p:nvPr/>
        </p:nvSpPr>
        <p:spPr>
          <a:xfrm>
            <a:off x="1219200" y="932627"/>
            <a:ext cx="7086600" cy="2539157"/>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srgbClr val="FFFFFF"/>
                </a:solidFill>
                <a:latin typeface="Calibri"/>
              </a:rPr>
              <a:t>Incubation period generally 8 to 14 days from exposure to onset of symptoms.</a:t>
            </a:r>
          </a:p>
          <a:p>
            <a:pPr marL="214313" indent="-214313" defTabSz="685800">
              <a:buFont typeface="Arial" panose="020B0604020202020204" pitchFamily="34" charset="0"/>
              <a:buChar char="•"/>
            </a:pPr>
            <a:r>
              <a:rPr lang="en-US" dirty="0">
                <a:solidFill>
                  <a:srgbClr val="FFFFFF"/>
                </a:solidFill>
                <a:latin typeface="Calibri"/>
              </a:rPr>
              <a:t>Symptoms are fever, cough, </a:t>
            </a:r>
            <a:r>
              <a:rPr lang="en-US" dirty="0" err="1">
                <a:solidFill>
                  <a:srgbClr val="FFFFFF"/>
                </a:solidFill>
                <a:latin typeface="Calibri"/>
              </a:rPr>
              <a:t>coryza</a:t>
            </a:r>
            <a:r>
              <a:rPr lang="en-US" dirty="0">
                <a:solidFill>
                  <a:srgbClr val="FFFFFF"/>
                </a:solidFill>
                <a:latin typeface="Calibri"/>
              </a:rPr>
              <a:t>, conjunctivitis, maculopapular rash and </a:t>
            </a:r>
            <a:r>
              <a:rPr lang="en-US" dirty="0" err="1">
                <a:solidFill>
                  <a:srgbClr val="FFFFFF"/>
                </a:solidFill>
                <a:latin typeface="Calibri"/>
              </a:rPr>
              <a:t>Koplik</a:t>
            </a:r>
            <a:r>
              <a:rPr lang="en-US" dirty="0">
                <a:solidFill>
                  <a:srgbClr val="FFFFFF"/>
                </a:solidFill>
                <a:latin typeface="Calibri"/>
              </a:rPr>
              <a:t> spots.</a:t>
            </a:r>
          </a:p>
          <a:p>
            <a:pPr marL="214313" indent="-214313" defTabSz="685800">
              <a:buFont typeface="Arial" panose="020B0604020202020204" pitchFamily="34" charset="0"/>
              <a:buChar char="•"/>
            </a:pPr>
            <a:r>
              <a:rPr lang="en-US" dirty="0">
                <a:solidFill>
                  <a:srgbClr val="FFFFFF"/>
                </a:solidFill>
                <a:latin typeface="Calibri"/>
              </a:rPr>
              <a:t>Complications include otitis media, pneumonia, croup, &amp; diarrhea.</a:t>
            </a:r>
          </a:p>
          <a:p>
            <a:pPr marL="214313" indent="-214313" defTabSz="685800">
              <a:buFont typeface="Arial" panose="020B0604020202020204" pitchFamily="34" charset="0"/>
              <a:buChar char="•"/>
            </a:pPr>
            <a:r>
              <a:rPr lang="en-US" dirty="0">
                <a:solidFill>
                  <a:srgbClr val="FFFFFF"/>
                </a:solidFill>
                <a:latin typeface="Calibri"/>
              </a:rPr>
              <a:t>Acute encephalitis occurs in 1 out of 1,000 cases.</a:t>
            </a:r>
          </a:p>
          <a:p>
            <a:pPr marL="214313" indent="-214313" defTabSz="685800">
              <a:buFont typeface="Arial" panose="020B0604020202020204" pitchFamily="34" charset="0"/>
              <a:buChar char="•"/>
            </a:pPr>
            <a:r>
              <a:rPr lang="en-US" dirty="0">
                <a:solidFill>
                  <a:srgbClr val="FFFFFF"/>
                </a:solidFill>
                <a:latin typeface="Calibri"/>
              </a:rPr>
              <a:t>Death occurs in 1 to 3 of every 1,000 cases.</a:t>
            </a:r>
          </a:p>
          <a:p>
            <a:pPr marL="214313" indent="-214313" defTabSz="685800">
              <a:buFont typeface="Arial" panose="020B0604020202020204" pitchFamily="34" charset="0"/>
              <a:buChar char="•"/>
            </a:pPr>
            <a:r>
              <a:rPr lang="en-US" dirty="0">
                <a:solidFill>
                  <a:srgbClr val="FFFFFF"/>
                </a:solidFill>
                <a:latin typeface="Calibri"/>
              </a:rPr>
              <a:t>Subacute </a:t>
            </a:r>
            <a:r>
              <a:rPr lang="en-US" dirty="0" err="1">
                <a:solidFill>
                  <a:srgbClr val="FFFFFF"/>
                </a:solidFill>
                <a:latin typeface="Calibri"/>
              </a:rPr>
              <a:t>sclerosing</a:t>
            </a:r>
            <a:r>
              <a:rPr lang="en-US" dirty="0">
                <a:solidFill>
                  <a:srgbClr val="FFFFFF"/>
                </a:solidFill>
                <a:latin typeface="Calibri"/>
              </a:rPr>
              <a:t> </a:t>
            </a:r>
            <a:r>
              <a:rPr lang="en-US" dirty="0" err="1">
                <a:solidFill>
                  <a:srgbClr val="FFFFFF"/>
                </a:solidFill>
                <a:latin typeface="Calibri"/>
              </a:rPr>
              <a:t>panencephalitis</a:t>
            </a:r>
            <a:r>
              <a:rPr lang="en-US" dirty="0">
                <a:solidFill>
                  <a:srgbClr val="FFFFFF"/>
                </a:solidFill>
                <a:latin typeface="Calibri"/>
              </a:rPr>
              <a:t> (SSPE) occurs in 1 to 609 infants</a:t>
            </a:r>
          </a:p>
          <a:p>
            <a:pPr marL="214313" indent="-214313" defTabSz="685800">
              <a:buFont typeface="Arial" panose="020B0604020202020204" pitchFamily="34" charset="0"/>
              <a:buChar char="•"/>
            </a:pPr>
            <a:endParaRPr lang="en-US" sz="1500" dirty="0">
              <a:solidFill>
                <a:srgbClr val="FFFFFF"/>
              </a:solidFill>
              <a:latin typeface="Calibri"/>
            </a:endParaRPr>
          </a:p>
        </p:txBody>
      </p:sp>
      <p:pic>
        <p:nvPicPr>
          <p:cNvPr id="4" name="Picture 3" descr="C:\Users\ALANJ\AppData\Local\Microsoft\Windows\Temporary Internet Files\Content.IE5\NNIX7Q5Z\measles-23.jpg"/>
          <p:cNvPicPr>
            <a:picLocks noChangeAspect="1" noChangeArrowheads="1"/>
          </p:cNvPicPr>
          <p:nvPr/>
        </p:nvPicPr>
        <p:blipFill>
          <a:blip r:embed="rId3" cstate="print"/>
          <a:srcRect/>
          <a:stretch>
            <a:fillRect/>
          </a:stretch>
        </p:blipFill>
        <p:spPr bwMode="auto">
          <a:xfrm>
            <a:off x="1115929" y="3791420"/>
            <a:ext cx="1452813" cy="1956315"/>
          </a:xfrm>
          <a:prstGeom prst="rect">
            <a:avLst/>
          </a:prstGeom>
          <a:noFill/>
        </p:spPr>
      </p:pic>
      <p:sp>
        <p:nvSpPr>
          <p:cNvPr id="5" name="TextBox 4"/>
          <p:cNvSpPr txBox="1"/>
          <p:nvPr/>
        </p:nvSpPr>
        <p:spPr>
          <a:xfrm>
            <a:off x="1023420" y="5889906"/>
            <a:ext cx="1828800" cy="507831"/>
          </a:xfrm>
          <a:prstGeom prst="rect">
            <a:avLst/>
          </a:prstGeom>
          <a:noFill/>
        </p:spPr>
        <p:txBody>
          <a:bodyPr wrap="square" rtlCol="0">
            <a:spAutoFit/>
          </a:bodyPr>
          <a:lstStyle/>
          <a:p>
            <a:pPr defTabSz="685800" fontAlgn="auto">
              <a:spcBef>
                <a:spcPts val="0"/>
              </a:spcBef>
              <a:spcAft>
                <a:spcPts val="0"/>
              </a:spcAft>
            </a:pPr>
            <a:r>
              <a:rPr lang="en-US" sz="900" b="1" dirty="0">
                <a:solidFill>
                  <a:prstClr val="white"/>
                </a:solidFill>
                <a:latin typeface="Calibri"/>
              </a:rPr>
              <a:t>Source: American Academy of Pediatrics, Red Book Online Visual Libr</a:t>
            </a:r>
            <a:r>
              <a:rPr lang="en-US" sz="900" dirty="0">
                <a:solidFill>
                  <a:prstClr val="white"/>
                </a:solidFill>
                <a:latin typeface="Calibri"/>
              </a:rPr>
              <a:t>ary</a:t>
            </a:r>
            <a:endParaRPr lang="en-US" sz="900" dirty="0">
              <a:solidFill>
                <a:prstClr val="black"/>
              </a:solidFill>
              <a:latin typeface="Calibri"/>
            </a:endParaRPr>
          </a:p>
        </p:txBody>
      </p:sp>
      <p:sp>
        <p:nvSpPr>
          <p:cNvPr id="6" name="TextBox 5"/>
          <p:cNvSpPr txBox="1"/>
          <p:nvPr/>
        </p:nvSpPr>
        <p:spPr>
          <a:xfrm>
            <a:off x="2672515" y="3966403"/>
            <a:ext cx="3657600" cy="1754326"/>
          </a:xfrm>
          <a:prstGeom prst="rect">
            <a:avLst/>
          </a:prstGeom>
          <a:noFill/>
        </p:spPr>
        <p:txBody>
          <a:bodyPr wrap="square" rtlCol="0">
            <a:spAutoFit/>
          </a:bodyPr>
          <a:lstStyle/>
          <a:p>
            <a:pPr algn="ctr" defTabSz="685800" fontAlgn="auto">
              <a:spcBef>
                <a:spcPts val="0"/>
              </a:spcBef>
              <a:spcAft>
                <a:spcPts val="0"/>
              </a:spcAft>
            </a:pPr>
            <a:r>
              <a:rPr lang="en-US" dirty="0">
                <a:solidFill>
                  <a:srgbClr val="FFFF00">
                    <a:lumMod val="40000"/>
                    <a:lumOff val="60000"/>
                  </a:srgbClr>
                </a:solidFill>
                <a:latin typeface="Calibri"/>
              </a:rPr>
              <a:t>Measles Vaccine</a:t>
            </a:r>
          </a:p>
          <a:p>
            <a:pPr indent="127397" defTabSz="685800" fontAlgn="auto">
              <a:spcBef>
                <a:spcPts val="0"/>
              </a:spcBef>
              <a:spcAft>
                <a:spcPts val="0"/>
              </a:spcAft>
              <a:buFont typeface="Arial" pitchFamily="34" charset="0"/>
              <a:buChar char="•"/>
            </a:pPr>
            <a:r>
              <a:rPr lang="en-US" dirty="0">
                <a:solidFill>
                  <a:prstClr val="white"/>
                </a:solidFill>
                <a:latin typeface="Calibri"/>
              </a:rPr>
              <a:t>95% of people develop serum</a:t>
            </a:r>
          </a:p>
          <a:p>
            <a:pPr defTabSz="685800" fontAlgn="auto">
              <a:spcBef>
                <a:spcPts val="0"/>
              </a:spcBef>
              <a:spcAft>
                <a:spcPts val="0"/>
              </a:spcAft>
            </a:pPr>
            <a:r>
              <a:rPr lang="en-US" dirty="0">
                <a:solidFill>
                  <a:prstClr val="white"/>
                </a:solidFill>
                <a:latin typeface="Calibri"/>
              </a:rPr>
              <a:t>     measles antibody after one dose.</a:t>
            </a:r>
          </a:p>
          <a:p>
            <a:pPr defTabSz="685800" fontAlgn="auto">
              <a:spcBef>
                <a:spcPts val="0"/>
              </a:spcBef>
              <a:spcAft>
                <a:spcPts val="0"/>
              </a:spcAft>
              <a:buFont typeface="Arial" pitchFamily="34" charset="0"/>
              <a:buChar char="•"/>
            </a:pPr>
            <a:r>
              <a:rPr lang="en-US" dirty="0">
                <a:solidFill>
                  <a:prstClr val="white"/>
                </a:solidFill>
                <a:latin typeface="Calibri"/>
              </a:rPr>
              <a:t> 99% after 2 doses.</a:t>
            </a:r>
          </a:p>
          <a:p>
            <a:pPr indent="127397" defTabSz="685800" fontAlgn="auto">
              <a:spcBef>
                <a:spcPts val="0"/>
              </a:spcBef>
              <a:spcAft>
                <a:spcPts val="0"/>
              </a:spcAft>
              <a:buFont typeface="Arial" pitchFamily="34" charset="0"/>
              <a:buChar char="•"/>
            </a:pPr>
            <a:r>
              <a:rPr lang="en-US" dirty="0">
                <a:solidFill>
                  <a:prstClr val="white"/>
                </a:solidFill>
                <a:latin typeface="Calibri"/>
              </a:rPr>
              <a:t>5% or less may lose protection</a:t>
            </a:r>
          </a:p>
          <a:p>
            <a:pPr indent="175022" defTabSz="685800" fontAlgn="auto">
              <a:spcBef>
                <a:spcPts val="0"/>
              </a:spcBef>
              <a:spcAft>
                <a:spcPts val="0"/>
              </a:spcAft>
            </a:pPr>
            <a:r>
              <a:rPr lang="en-US" dirty="0">
                <a:solidFill>
                  <a:prstClr val="white"/>
                </a:solidFill>
                <a:latin typeface="Calibri"/>
              </a:rPr>
              <a:t>  after several years.</a:t>
            </a:r>
          </a:p>
        </p:txBody>
      </p:sp>
      <p:pic>
        <p:nvPicPr>
          <p:cNvPr id="7" name="Picture 2" descr="C:\Users\ALANJ\Documents\EPIC\EPIC 2016 WORK FILE\Koplik Spots CDC.PNG"/>
          <p:cNvPicPr>
            <a:picLocks noChangeAspect="1" noChangeArrowheads="1"/>
          </p:cNvPicPr>
          <p:nvPr/>
        </p:nvPicPr>
        <p:blipFill>
          <a:blip r:embed="rId4" cstate="print"/>
          <a:srcRect/>
          <a:stretch>
            <a:fillRect/>
          </a:stretch>
        </p:blipFill>
        <p:spPr bwMode="auto">
          <a:xfrm>
            <a:off x="6244390" y="3785017"/>
            <a:ext cx="1870910" cy="1962718"/>
          </a:xfrm>
          <a:prstGeom prst="rect">
            <a:avLst/>
          </a:prstGeom>
          <a:noFill/>
        </p:spPr>
      </p:pic>
      <p:sp>
        <p:nvSpPr>
          <p:cNvPr id="9" name="TextBox 8"/>
          <p:cNvSpPr txBox="1"/>
          <p:nvPr/>
        </p:nvSpPr>
        <p:spPr>
          <a:xfrm>
            <a:off x="6608345" y="3554185"/>
            <a:ext cx="1143000" cy="230832"/>
          </a:xfrm>
          <a:prstGeom prst="rect">
            <a:avLst/>
          </a:prstGeom>
          <a:noFill/>
        </p:spPr>
        <p:txBody>
          <a:bodyPr wrap="square" rtlCol="0">
            <a:spAutoFit/>
          </a:bodyPr>
          <a:lstStyle/>
          <a:p>
            <a:pPr algn="ctr" defTabSz="685800" fontAlgn="auto">
              <a:spcBef>
                <a:spcPts val="0"/>
              </a:spcBef>
              <a:spcAft>
                <a:spcPts val="0"/>
              </a:spcAft>
            </a:pPr>
            <a:r>
              <a:rPr lang="en-US" sz="900" b="1" dirty="0" err="1">
                <a:solidFill>
                  <a:prstClr val="white"/>
                </a:solidFill>
                <a:latin typeface="Calibri"/>
              </a:rPr>
              <a:t>Koplik</a:t>
            </a:r>
            <a:r>
              <a:rPr lang="en-US" sz="900" b="1" dirty="0">
                <a:solidFill>
                  <a:prstClr val="white"/>
                </a:solidFill>
                <a:latin typeface="Calibri"/>
              </a:rPr>
              <a:t> Spots</a:t>
            </a:r>
          </a:p>
        </p:txBody>
      </p:sp>
      <p:sp>
        <p:nvSpPr>
          <p:cNvPr id="10" name="TextBox 9"/>
          <p:cNvSpPr txBox="1"/>
          <p:nvPr/>
        </p:nvSpPr>
        <p:spPr>
          <a:xfrm>
            <a:off x="6244390" y="5830136"/>
            <a:ext cx="1600200" cy="369332"/>
          </a:xfrm>
          <a:prstGeom prst="rect">
            <a:avLst/>
          </a:prstGeom>
          <a:noFill/>
        </p:spPr>
        <p:txBody>
          <a:bodyPr wrap="square" rtlCol="0">
            <a:spAutoFit/>
          </a:bodyPr>
          <a:lstStyle/>
          <a:p>
            <a:pPr defTabSz="685800" fontAlgn="auto">
              <a:spcBef>
                <a:spcPts val="0"/>
              </a:spcBef>
              <a:spcAft>
                <a:spcPts val="0"/>
              </a:spcAft>
            </a:pPr>
            <a:r>
              <a:rPr lang="en-US" sz="900" b="1" dirty="0">
                <a:solidFill>
                  <a:prstClr val="white"/>
                </a:solidFill>
                <a:latin typeface="Calibri"/>
              </a:rPr>
              <a:t>Source: Centers for Disease Control and Prevention</a:t>
            </a:r>
          </a:p>
        </p:txBody>
      </p:sp>
      <p:sp>
        <p:nvSpPr>
          <p:cNvPr id="11" name="TextBox 10"/>
          <p:cNvSpPr txBox="1"/>
          <p:nvPr/>
        </p:nvSpPr>
        <p:spPr>
          <a:xfrm>
            <a:off x="3295516" y="6030205"/>
            <a:ext cx="2514600" cy="253916"/>
          </a:xfrm>
          <a:prstGeom prst="rect">
            <a:avLst/>
          </a:prstGeom>
          <a:noFill/>
        </p:spPr>
        <p:txBody>
          <a:bodyPr wrap="square" rtlCol="0">
            <a:spAutoFit/>
          </a:bodyPr>
          <a:lstStyle/>
          <a:p>
            <a:pPr defTabSz="685800" fontAlgn="auto">
              <a:spcBef>
                <a:spcPts val="0"/>
              </a:spcBef>
              <a:spcAft>
                <a:spcPts val="0"/>
              </a:spcAft>
            </a:pPr>
            <a:r>
              <a:rPr lang="en-US" sz="1050" b="1" dirty="0">
                <a:solidFill>
                  <a:prstClr val="white"/>
                </a:solidFill>
                <a:latin typeface="Calibri"/>
              </a:rPr>
              <a:t>AAP Red Book, 30</a:t>
            </a:r>
            <a:r>
              <a:rPr lang="en-US" sz="1050" b="1" baseline="30000" dirty="0">
                <a:solidFill>
                  <a:prstClr val="white"/>
                </a:solidFill>
                <a:latin typeface="Calibri"/>
              </a:rPr>
              <a:t>th</a:t>
            </a:r>
            <a:r>
              <a:rPr lang="en-US" sz="1050" b="1" dirty="0">
                <a:solidFill>
                  <a:prstClr val="white"/>
                </a:solidFill>
                <a:latin typeface="Calibri"/>
              </a:rPr>
              <a:t> Edition 2015</a:t>
            </a:r>
          </a:p>
        </p:txBody>
      </p:sp>
    </p:spTree>
    <p:extLst>
      <p:ext uri="{BB962C8B-B14F-4D97-AF65-F5344CB8AC3E}">
        <p14:creationId xmlns:p14="http://schemas.microsoft.com/office/powerpoint/2010/main" val="20181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1405890" y="874712"/>
            <a:ext cx="2717800" cy="579437"/>
          </a:xfrm>
          <a:prstGeom prst="rect">
            <a:avLst/>
          </a:prstGeom>
          <a:noFill/>
          <a:ln w="9525">
            <a:noFill/>
            <a:miter lim="800000"/>
            <a:headEnd/>
            <a:tailEnd/>
          </a:ln>
        </p:spPr>
        <p:txBody>
          <a:bodyPr>
            <a:spAutoFit/>
          </a:bodyPr>
          <a:lstStyle/>
          <a:p>
            <a:pPr eaLnBrk="0" hangingPunct="0"/>
            <a:r>
              <a:rPr lang="en-US" sz="3200" dirty="0">
                <a:latin typeface="Calibri" pitchFamily="34"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57200" y="1600200"/>
            <a:ext cx="1701800" cy="2554288"/>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p>
        </p:txBody>
      </p:sp>
      <p:sp>
        <p:nvSpPr>
          <p:cNvPr id="222213" name="Text Box 7"/>
          <p:cNvSpPr txBox="1">
            <a:spLocks noChangeArrowheads="1"/>
          </p:cNvSpPr>
          <p:nvPr/>
        </p:nvSpPr>
        <p:spPr bwMode="auto">
          <a:xfrm>
            <a:off x="6021388" y="788035"/>
            <a:ext cx="2208212" cy="579437"/>
          </a:xfrm>
          <a:prstGeom prst="rect">
            <a:avLst/>
          </a:prstGeom>
          <a:noFill/>
          <a:ln w="9525">
            <a:noFill/>
            <a:miter lim="800000"/>
            <a:headEnd/>
            <a:tailEnd/>
          </a:ln>
        </p:spPr>
        <p:txBody>
          <a:bodyPr>
            <a:spAutoFit/>
          </a:bodyPr>
          <a:lstStyle/>
          <a:p>
            <a:pPr>
              <a:spcBef>
                <a:spcPct val="50000"/>
              </a:spcBef>
            </a:pPr>
            <a:r>
              <a:rPr lang="en-US" sz="3200" dirty="0">
                <a:latin typeface="Calibri" pitchFamily="34"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p>
        </p:txBody>
      </p:sp>
      <p:pic>
        <p:nvPicPr>
          <p:cNvPr id="1188873" name="Picture 9" descr="img0018"/>
          <p:cNvPicPr>
            <a:picLocks noChangeAspect="1" noChangeArrowheads="1"/>
          </p:cNvPicPr>
          <p:nvPr/>
        </p:nvPicPr>
        <p:blipFill>
          <a:blip r:embed="rId4" cstate="print"/>
          <a:srcRect/>
          <a:stretch>
            <a:fillRect/>
          </a:stretch>
        </p:blipFill>
        <p:spPr bwMode="auto">
          <a:xfrm>
            <a:off x="5715000" y="45720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p>
        </p:txBody>
      </p:sp>
      <p:sp>
        <p:nvSpPr>
          <p:cNvPr id="222217" name="Text Box 11"/>
          <p:cNvSpPr txBox="1">
            <a:spLocks noChangeArrowheads="1"/>
          </p:cNvSpPr>
          <p:nvPr/>
        </p:nvSpPr>
        <p:spPr bwMode="auto">
          <a:xfrm>
            <a:off x="1752600" y="4212430"/>
            <a:ext cx="1981200" cy="579438"/>
          </a:xfrm>
          <a:prstGeom prst="rect">
            <a:avLst/>
          </a:prstGeom>
          <a:noFill/>
          <a:ln w="9525">
            <a:noFill/>
            <a:miter lim="800000"/>
            <a:headEnd/>
            <a:tailEnd/>
          </a:ln>
        </p:spPr>
        <p:txBody>
          <a:bodyPr>
            <a:spAutoFit/>
          </a:bodyPr>
          <a:lstStyle/>
          <a:p>
            <a:pPr>
              <a:spcBef>
                <a:spcPct val="50000"/>
              </a:spcBef>
            </a:pPr>
            <a:r>
              <a:rPr lang="en-US" sz="3200" dirty="0">
                <a:latin typeface="Calibri" pitchFamily="34" charset="0"/>
              </a:rPr>
              <a:t>Rubella (R)</a:t>
            </a:r>
          </a:p>
        </p:txBody>
      </p:sp>
      <p:sp>
        <p:nvSpPr>
          <p:cNvPr id="1188876" name="Rectangle 12"/>
          <p:cNvSpPr>
            <a:spLocks noChangeArrowheads="1"/>
          </p:cNvSpPr>
          <p:nvPr/>
        </p:nvSpPr>
        <p:spPr bwMode="auto">
          <a:xfrm>
            <a:off x="5257800" y="6030913"/>
            <a:ext cx="3843338" cy="579437"/>
          </a:xfrm>
          <a:prstGeom prst="rect">
            <a:avLst/>
          </a:prstGeom>
          <a:noFill/>
          <a:ln w="9525">
            <a:noFill/>
            <a:miter lim="800000"/>
            <a:headEnd/>
            <a:tailEnd/>
          </a:ln>
        </p:spPr>
        <p:txBody>
          <a:bodyPr wrap="none">
            <a:spAutoFit/>
          </a:bodyPr>
          <a:lstStyle/>
          <a:p>
            <a:r>
              <a:rPr lang="en-US" sz="3200">
                <a:latin typeface="Calibri" pitchFamily="34" charset="0"/>
              </a:rPr>
              <a:t>Congenital Rubella (R)</a:t>
            </a:r>
          </a:p>
        </p:txBody>
      </p:sp>
      <p:sp>
        <p:nvSpPr>
          <p:cNvPr id="222219" name="Text Box 13"/>
          <p:cNvSpPr txBox="1">
            <a:spLocks noChangeArrowheads="1"/>
          </p:cNvSpPr>
          <p:nvPr/>
        </p:nvSpPr>
        <p:spPr bwMode="auto">
          <a:xfrm>
            <a:off x="1371600" y="192087"/>
            <a:ext cx="6673850" cy="646113"/>
          </a:xfrm>
          <a:prstGeom prst="rect">
            <a:avLst/>
          </a:prstGeom>
          <a:noFill/>
          <a:ln w="9525">
            <a:noFill/>
            <a:miter lim="800000"/>
            <a:headEnd/>
            <a:tailEnd/>
          </a:ln>
        </p:spPr>
        <p:txBody>
          <a:bodyPr>
            <a:spAutoFit/>
          </a:bodyPr>
          <a:lstStyle/>
          <a:p>
            <a:pPr algn="ctr">
              <a:spcBef>
                <a:spcPct val="50000"/>
              </a:spcBef>
            </a:pPr>
            <a:r>
              <a:rPr lang="en-US" sz="3600" dirty="0">
                <a:solidFill>
                  <a:srgbClr val="FFFF99"/>
                </a:solidFill>
                <a:latin typeface="Calibri" pitchFamily="34"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381000" y="4876800"/>
            <a:ext cx="2286000" cy="1562100"/>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124200" y="47720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5867400" y="1447800"/>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2590800" y="1600200"/>
            <a:ext cx="2057400" cy="2297113"/>
          </a:xfrm>
          <a:prstGeom prst="rect">
            <a:avLst/>
          </a:prstGeom>
          <a:noFill/>
          <a:ln w="9525">
            <a:noFill/>
            <a:miter lim="800000"/>
            <a:headEnd/>
            <a:tailEnd/>
          </a:ln>
        </p:spPr>
      </p:pic>
      <p:sp>
        <p:nvSpPr>
          <p:cNvPr id="17" name="Rectangle 16"/>
          <p:cNvSpPr/>
          <p:nvPr/>
        </p:nvSpPr>
        <p:spPr>
          <a:xfrm>
            <a:off x="6248400" y="3657600"/>
            <a:ext cx="1752600" cy="230188"/>
          </a:xfrm>
          <a:prstGeom prst="rect">
            <a:avLst/>
          </a:prstGeom>
        </p:spPr>
        <p:txBody>
          <a:bodyPr>
            <a:spAutoFit/>
          </a:bodyPr>
          <a:lstStyle/>
          <a:p>
            <a:pPr>
              <a:spcBef>
                <a:spcPct val="50000"/>
              </a:spcBef>
              <a:defRPr/>
            </a:pPr>
            <a:r>
              <a:rPr lang="en-US" sz="900" dirty="0">
                <a:latin typeface="+mn-lt"/>
              </a:rPr>
              <a:t>Source: Creative Commons</a:t>
            </a:r>
          </a:p>
        </p:txBody>
      </p:sp>
      <p:sp>
        <p:nvSpPr>
          <p:cNvPr id="222225" name="Rectangle 18"/>
          <p:cNvSpPr>
            <a:spLocks noChangeArrowheads="1"/>
          </p:cNvSpPr>
          <p:nvPr/>
        </p:nvSpPr>
        <p:spPr bwMode="auto">
          <a:xfrm>
            <a:off x="2438400" y="3886200"/>
            <a:ext cx="2286000" cy="369888"/>
          </a:xfrm>
          <a:prstGeom prst="rect">
            <a:avLst/>
          </a:prstGeom>
          <a:noFill/>
          <a:ln w="9525">
            <a:noFill/>
            <a:miter lim="800000"/>
            <a:headEnd/>
            <a:tailEnd/>
          </a:ln>
        </p:spPr>
        <p:txBody>
          <a:bodyPr>
            <a:spAutoFit/>
          </a:bodyPr>
          <a:lstStyle/>
          <a:p>
            <a:pPr algn="ctr"/>
            <a:r>
              <a:rPr lang="en-US" sz="900">
                <a:latin typeface="Calibri" pitchFamily="34" charset="0"/>
              </a:rPr>
              <a:t>Source: American Academy of Pediatrics </a:t>
            </a:r>
          </a:p>
          <a:p>
            <a:pPr algn="ctr"/>
            <a:r>
              <a:rPr lang="en-US" sz="900">
                <a:latin typeface="Calibri" pitchFamily="34" charset="0"/>
              </a:rPr>
              <a:t>Red Book  On Line Visual Library</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idx="4294967295"/>
          </p:nvPr>
        </p:nvSpPr>
        <p:spPr>
          <a:xfrm>
            <a:off x="152400" y="76200"/>
            <a:ext cx="8763000" cy="838200"/>
          </a:xfrm>
        </p:spPr>
        <p:txBody>
          <a:bodyPr/>
          <a:lstStyle/>
          <a:p>
            <a:r>
              <a:rPr lang="en-US" sz="3600" dirty="0">
                <a:solidFill>
                  <a:srgbClr val="FFFF99"/>
                </a:solidFill>
              </a:rPr>
              <a:t>MMR Vaccine</a:t>
            </a:r>
          </a:p>
        </p:txBody>
      </p:sp>
      <p:sp>
        <p:nvSpPr>
          <p:cNvPr id="924676" name="Text Box 4"/>
          <p:cNvSpPr txBox="1">
            <a:spLocks noChangeArrowheads="1"/>
          </p:cNvSpPr>
          <p:nvPr/>
        </p:nvSpPr>
        <p:spPr bwMode="auto">
          <a:xfrm>
            <a:off x="381000" y="2286000"/>
            <a:ext cx="8763000" cy="3241913"/>
          </a:xfrm>
          <a:prstGeom prst="rect">
            <a:avLst/>
          </a:prstGeom>
          <a:noFill/>
          <a:ln w="9525">
            <a:noFill/>
            <a:miter lim="800000"/>
            <a:headEnd/>
            <a:tailEnd/>
          </a:ln>
        </p:spPr>
        <p:txBody>
          <a:bodyPr>
            <a:spAutoFit/>
          </a:bodyPr>
          <a:lstStyle/>
          <a:p>
            <a:pPr>
              <a:lnSpc>
                <a:spcPct val="90000"/>
              </a:lnSpc>
              <a:spcBef>
                <a:spcPct val="50000"/>
              </a:spcBef>
              <a:defRPr/>
            </a:pPr>
            <a:r>
              <a:rPr lang="en-US" sz="2800" dirty="0">
                <a:solidFill>
                  <a:srgbClr val="FFFF99"/>
                </a:solidFill>
                <a:latin typeface="+mn-lt"/>
                <a:cs typeface="Arial" charset="0"/>
              </a:rPr>
              <a:t>Acceptable presumptive evidence of MMR immunity     </a:t>
            </a:r>
          </a:p>
          <a:p>
            <a:pPr>
              <a:lnSpc>
                <a:spcPct val="90000"/>
              </a:lnSpc>
              <a:spcBef>
                <a:spcPct val="50000"/>
              </a:spcBef>
              <a:buFontTx/>
              <a:buChar char="•"/>
              <a:defRPr/>
            </a:pPr>
            <a:r>
              <a:rPr lang="en-US" sz="2400" dirty="0">
                <a:solidFill>
                  <a:srgbClr val="FFFFFF"/>
                </a:solidFill>
                <a:latin typeface="+mn-lt"/>
                <a:cs typeface="Arial" charset="0"/>
              </a:rPr>
              <a:t>  Documentation of age appropriate vaccination with MMR vaccine </a:t>
            </a:r>
          </a:p>
          <a:p>
            <a:pPr>
              <a:lnSpc>
                <a:spcPct val="90000"/>
              </a:lnSpc>
              <a:spcBef>
                <a:spcPct val="50000"/>
              </a:spcBef>
              <a:buFontTx/>
              <a:buChar char="•"/>
              <a:defRPr/>
            </a:pPr>
            <a:r>
              <a:rPr lang="en-US" sz="2400" dirty="0">
                <a:solidFill>
                  <a:srgbClr val="FFFFFF"/>
                </a:solidFill>
                <a:latin typeface="+mn-lt"/>
                <a:cs typeface="Arial" charset="0"/>
              </a:rPr>
              <a:t>  Laboratory evidence of immunity</a:t>
            </a:r>
          </a:p>
          <a:p>
            <a:pPr>
              <a:lnSpc>
                <a:spcPct val="90000"/>
              </a:lnSpc>
              <a:spcBef>
                <a:spcPct val="50000"/>
              </a:spcBef>
              <a:buFontTx/>
              <a:buChar char="•"/>
              <a:defRPr/>
            </a:pPr>
            <a:r>
              <a:rPr lang="en-US" sz="2400" dirty="0">
                <a:solidFill>
                  <a:srgbClr val="FFFFFF"/>
                </a:solidFill>
                <a:latin typeface="+mn-lt"/>
                <a:cs typeface="Arial" charset="0"/>
              </a:rPr>
              <a:t>  Laboratory confirmation of disease </a:t>
            </a:r>
          </a:p>
          <a:p>
            <a:pPr>
              <a:spcBef>
                <a:spcPts val="800"/>
              </a:spcBef>
              <a:buFontTx/>
              <a:buChar char="•"/>
              <a:defRPr/>
            </a:pPr>
            <a:r>
              <a:rPr lang="en-US" sz="2400" dirty="0">
                <a:solidFill>
                  <a:srgbClr val="FFFFFF"/>
                </a:solidFill>
                <a:latin typeface="+mn-lt"/>
                <a:cs typeface="Arial" charset="0"/>
              </a:rPr>
              <a:t>  Birth before 1957  </a:t>
            </a:r>
          </a:p>
          <a:p>
            <a:pPr>
              <a:spcBef>
                <a:spcPts val="0"/>
              </a:spcBef>
              <a:defRPr/>
            </a:pPr>
            <a:r>
              <a:rPr lang="en-US" sz="2400" dirty="0">
                <a:solidFill>
                  <a:srgbClr val="FFFFFF"/>
                </a:solidFill>
                <a:latin typeface="+mn-lt"/>
                <a:cs typeface="Arial" charset="0"/>
              </a:rPr>
              <a:t>	</a:t>
            </a:r>
            <a:r>
              <a:rPr lang="en-US" sz="2400" dirty="0">
                <a:latin typeface="+mn-lt"/>
                <a:cs typeface="Arial" charset="0"/>
              </a:rPr>
              <a:t>Birth date not acceptable evidence of rubella immunity for 	women who could become pregnant       </a:t>
            </a:r>
          </a:p>
        </p:txBody>
      </p:sp>
      <p:sp>
        <p:nvSpPr>
          <p:cNvPr id="214020" name="Text Box 6"/>
          <p:cNvSpPr txBox="1">
            <a:spLocks noChangeArrowheads="1"/>
          </p:cNvSpPr>
          <p:nvPr/>
        </p:nvSpPr>
        <p:spPr bwMode="auto">
          <a:xfrm>
            <a:off x="7543800" y="6096000"/>
            <a:ext cx="10668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endParaRPr>
          </a:p>
        </p:txBody>
      </p:sp>
      <p:sp>
        <p:nvSpPr>
          <p:cNvPr id="8" name="Rectangle 7"/>
          <p:cNvSpPr/>
          <p:nvPr/>
        </p:nvSpPr>
        <p:spPr>
          <a:xfrm>
            <a:off x="1295400" y="6324600"/>
            <a:ext cx="3029676" cy="307777"/>
          </a:xfrm>
          <a:prstGeom prst="rect">
            <a:avLst/>
          </a:prstGeom>
        </p:spPr>
        <p:txBody>
          <a:bodyPr wrap="none">
            <a:spAutoFit/>
          </a:bodyPr>
          <a:lstStyle/>
          <a:p>
            <a:r>
              <a:rPr lang="en-US" sz="1400" b="1" dirty="0">
                <a:latin typeface="+mn-lt"/>
              </a:rPr>
              <a:t>MMWR, June 14, 2013, </a:t>
            </a:r>
            <a:r>
              <a:rPr lang="en-US" sz="1400" b="1" dirty="0" err="1">
                <a:latin typeface="+mn-lt"/>
              </a:rPr>
              <a:t>Vol</a:t>
            </a:r>
            <a:r>
              <a:rPr lang="en-US" sz="1400" b="1" dirty="0">
                <a:latin typeface="+mn-lt"/>
              </a:rPr>
              <a:t> 62, #RR-04</a:t>
            </a:r>
          </a:p>
        </p:txBody>
      </p:sp>
      <p:sp>
        <p:nvSpPr>
          <p:cNvPr id="2" name="TextBox 1"/>
          <p:cNvSpPr txBox="1"/>
          <p:nvPr/>
        </p:nvSpPr>
        <p:spPr>
          <a:xfrm>
            <a:off x="533400" y="1110748"/>
            <a:ext cx="8077200" cy="757130"/>
          </a:xfrm>
          <a:prstGeom prst="rect">
            <a:avLst/>
          </a:prstGeom>
          <a:noFill/>
        </p:spPr>
        <p:txBody>
          <a:bodyPr wrap="square" rtlCol="0">
            <a:spAutoFit/>
          </a:bodyPr>
          <a:lstStyle/>
          <a:p>
            <a:pPr marL="55563" lvl="1" algn="ctr" eaLnBrk="0" hangingPunct="0">
              <a:lnSpc>
                <a:spcPct val="90000"/>
              </a:lnSpc>
              <a:spcBef>
                <a:spcPct val="20000"/>
              </a:spcBef>
            </a:pPr>
            <a:r>
              <a:rPr lang="en-US" sz="2400" b="1" u="sng" kern="0" dirty="0">
                <a:latin typeface="Calibri"/>
              </a:rPr>
              <a:t>Anyone traveling to a foreign country should be appropriately immunized with MMR prior to leaving U.S.</a:t>
            </a:r>
            <a:r>
              <a:rPr lang="en-US" sz="2400" b="1" kern="0" dirty="0">
                <a:latin typeface="Calibri"/>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467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467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467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467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46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idx="4294967295"/>
          </p:nvPr>
        </p:nvSpPr>
        <p:spPr>
          <a:xfrm>
            <a:off x="685800" y="76200"/>
            <a:ext cx="7772400" cy="914400"/>
          </a:xfrm>
        </p:spPr>
        <p:txBody>
          <a:bodyPr/>
          <a:lstStyle/>
          <a:p>
            <a:pPr eaLnBrk="1" hangingPunct="1"/>
            <a:r>
              <a:rPr lang="en-US" sz="3600" dirty="0">
                <a:solidFill>
                  <a:srgbClr val="FFFF99"/>
                </a:solidFill>
              </a:rPr>
              <a:t>Herpes Zoster </a:t>
            </a:r>
          </a:p>
        </p:txBody>
      </p:sp>
      <p:sp>
        <p:nvSpPr>
          <p:cNvPr id="230402" name="Rectangle 3"/>
          <p:cNvSpPr>
            <a:spLocks noGrp="1" noChangeArrowheads="1"/>
          </p:cNvSpPr>
          <p:nvPr>
            <p:ph type="body" idx="4294967295"/>
          </p:nvPr>
        </p:nvSpPr>
        <p:spPr>
          <a:xfrm>
            <a:off x="228600" y="1066800"/>
            <a:ext cx="8763000" cy="2819400"/>
          </a:xfrm>
        </p:spPr>
        <p:txBody>
          <a:bodyPr/>
          <a:lstStyle/>
          <a:p>
            <a:pPr eaLnBrk="1" hangingPunct="1">
              <a:lnSpc>
                <a:spcPct val="90000"/>
              </a:lnSpc>
              <a:buFont typeface="Arial" pitchFamily="34" charset="0"/>
              <a:buChar char="•"/>
            </a:pPr>
            <a:r>
              <a:rPr lang="en-US" sz="2400" dirty="0"/>
              <a:t>Herpes zoster (HZ), or shingles, occurs through reactivation of latent </a:t>
            </a:r>
            <a:r>
              <a:rPr lang="en-US" sz="2400" dirty="0" err="1"/>
              <a:t>varicella</a:t>
            </a:r>
            <a:r>
              <a:rPr lang="en-US" sz="2400" dirty="0"/>
              <a:t>-zoster virus</a:t>
            </a:r>
          </a:p>
          <a:p>
            <a:pPr eaLnBrk="1" hangingPunct="1">
              <a:lnSpc>
                <a:spcPct val="90000"/>
              </a:lnSpc>
              <a:buFont typeface="Arial" pitchFamily="34" charset="0"/>
              <a:buChar char="•"/>
            </a:pPr>
            <a:r>
              <a:rPr lang="en-US" sz="2400" dirty="0"/>
              <a:t>Typically characterized by </a:t>
            </a:r>
            <a:r>
              <a:rPr lang="en-US" sz="2400" dirty="0" err="1"/>
              <a:t>prodromal</a:t>
            </a:r>
            <a:r>
              <a:rPr lang="en-US" sz="2400" dirty="0"/>
              <a:t> pain and  an acute vesicular eruption (rash) accompanied by moderate to severe pain</a:t>
            </a:r>
          </a:p>
          <a:p>
            <a:pPr eaLnBrk="1" hangingPunct="1">
              <a:lnSpc>
                <a:spcPct val="90000"/>
              </a:lnSpc>
              <a:buFont typeface="Arial" pitchFamily="34" charset="0"/>
              <a:buChar char="•"/>
            </a:pPr>
            <a:r>
              <a:rPr lang="en-US" sz="2400" dirty="0"/>
              <a:t>One in three persons will develop zoster during their lifetime</a:t>
            </a:r>
          </a:p>
          <a:p>
            <a:pPr eaLnBrk="1" hangingPunct="1">
              <a:lnSpc>
                <a:spcPct val="90000"/>
              </a:lnSpc>
              <a:buFont typeface="Arial" pitchFamily="34" charset="0"/>
              <a:buChar char="•"/>
            </a:pPr>
            <a:r>
              <a:rPr lang="en-US" sz="2400" dirty="0"/>
              <a:t>Post-herpetic neuralgia (PHN) is a common consequence of zoster</a:t>
            </a:r>
          </a:p>
          <a:p>
            <a:pPr eaLnBrk="1" hangingPunct="1">
              <a:lnSpc>
                <a:spcPct val="90000"/>
              </a:lnSpc>
              <a:buFont typeface="Arial" pitchFamily="34" charset="0"/>
              <a:buChar char="•"/>
            </a:pPr>
            <a:r>
              <a:rPr lang="en-US" sz="2400" dirty="0"/>
              <a:t>Risk for zoster and PHN increases with age </a:t>
            </a:r>
          </a:p>
        </p:txBody>
      </p:sp>
      <p:sp>
        <p:nvSpPr>
          <p:cNvPr id="230403" name="Text Box 5"/>
          <p:cNvSpPr txBox="1">
            <a:spLocks noChangeArrowheads="1"/>
          </p:cNvSpPr>
          <p:nvPr/>
        </p:nvSpPr>
        <p:spPr bwMode="auto">
          <a:xfrm>
            <a:off x="152400" y="4419600"/>
            <a:ext cx="6629400" cy="396875"/>
          </a:xfrm>
          <a:prstGeom prst="rect">
            <a:avLst/>
          </a:prstGeom>
          <a:noFill/>
          <a:ln w="9525">
            <a:noFill/>
            <a:miter lim="800000"/>
            <a:headEnd/>
            <a:tailEnd/>
          </a:ln>
        </p:spPr>
        <p:txBody>
          <a:bodyPr>
            <a:spAutoFit/>
          </a:bodyPr>
          <a:lstStyle/>
          <a:p>
            <a:pPr>
              <a:spcBef>
                <a:spcPct val="50000"/>
              </a:spcBef>
            </a:pPr>
            <a:endParaRPr lang="en-US" sz="2000" b="1">
              <a:solidFill>
                <a:srgbClr val="FFFFCC"/>
              </a:solidFill>
            </a:endParaRPr>
          </a:p>
        </p:txBody>
      </p:sp>
      <p:sp>
        <p:nvSpPr>
          <p:cNvPr id="8" name="Rectangle 7"/>
          <p:cNvSpPr/>
          <p:nvPr/>
        </p:nvSpPr>
        <p:spPr>
          <a:xfrm>
            <a:off x="5715000" y="6504801"/>
            <a:ext cx="2425985" cy="276999"/>
          </a:xfrm>
          <a:prstGeom prst="rect">
            <a:avLst/>
          </a:prstGeom>
        </p:spPr>
        <p:txBody>
          <a:bodyPr wrap="none">
            <a:spAutoFit/>
          </a:bodyPr>
          <a:lstStyle/>
          <a:p>
            <a:r>
              <a:rPr lang="en-US" sz="1200" i="1" dirty="0">
                <a:latin typeface="+mn-lt"/>
              </a:rPr>
              <a:t>Photo courtesy of </a:t>
            </a:r>
            <a:r>
              <a:rPr lang="en-US" sz="1200" i="1" dirty="0" err="1">
                <a:latin typeface="+mn-lt"/>
              </a:rPr>
              <a:t>www.webmd.com</a:t>
            </a:r>
            <a:endParaRPr lang="en-US" sz="1200" dirty="0">
              <a:latin typeface="+mn-lt"/>
            </a:endParaRPr>
          </a:p>
        </p:txBody>
      </p:sp>
      <p:pic>
        <p:nvPicPr>
          <p:cNvPr id="11" name="Picture 4"/>
          <p:cNvPicPr>
            <a:picLocks noChangeAspect="1" noChangeArrowheads="1"/>
          </p:cNvPicPr>
          <p:nvPr/>
        </p:nvPicPr>
        <p:blipFill>
          <a:blip r:embed="rId3" cstate="print"/>
          <a:srcRect/>
          <a:stretch>
            <a:fillRect/>
          </a:stretch>
        </p:blipFill>
        <p:spPr bwMode="auto">
          <a:xfrm>
            <a:off x="5638800" y="4343400"/>
            <a:ext cx="2590800" cy="2114939"/>
          </a:xfrm>
          <a:prstGeom prst="rect">
            <a:avLst/>
          </a:prstGeom>
          <a:noFill/>
          <a:ln w="9525">
            <a:noFill/>
            <a:miter lim="800000"/>
            <a:headEnd/>
            <a:tailEnd/>
          </a:ln>
        </p:spPr>
      </p:pic>
      <p:pic>
        <p:nvPicPr>
          <p:cNvPr id="12" name="Picture 7"/>
          <p:cNvPicPr>
            <a:picLocks noChangeAspect="1" noChangeArrowheads="1"/>
          </p:cNvPicPr>
          <p:nvPr/>
        </p:nvPicPr>
        <p:blipFill>
          <a:blip r:embed="rId4" cstate="print"/>
          <a:srcRect/>
          <a:stretch>
            <a:fillRect/>
          </a:stretch>
        </p:blipFill>
        <p:spPr bwMode="auto">
          <a:xfrm>
            <a:off x="881204" y="4343399"/>
            <a:ext cx="2776396" cy="213360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idx="4294967295"/>
          </p:nvPr>
        </p:nvSpPr>
        <p:spPr>
          <a:xfrm>
            <a:off x="685800" y="152400"/>
            <a:ext cx="7772400" cy="685800"/>
          </a:xfrm>
        </p:spPr>
        <p:txBody>
          <a:bodyPr/>
          <a:lstStyle/>
          <a:p>
            <a:r>
              <a:rPr lang="en-US" sz="3600" dirty="0" err="1">
                <a:solidFill>
                  <a:srgbClr val="FFFF99"/>
                </a:solidFill>
              </a:rPr>
              <a:t>Zostavax</a:t>
            </a:r>
            <a:r>
              <a:rPr lang="en-US" sz="3600" b="1" baseline="30000" dirty="0">
                <a:solidFill>
                  <a:srgbClr val="FFFF99"/>
                </a:solidFill>
              </a:rPr>
              <a:t>®</a:t>
            </a:r>
            <a:endParaRPr lang="en-US" sz="3600" b="1" dirty="0">
              <a:solidFill>
                <a:srgbClr val="FFFF99"/>
              </a:solidFill>
            </a:endParaRPr>
          </a:p>
        </p:txBody>
      </p:sp>
      <p:sp>
        <p:nvSpPr>
          <p:cNvPr id="232450" name="Text Box 4"/>
          <p:cNvSpPr txBox="1">
            <a:spLocks noChangeArrowheads="1"/>
          </p:cNvSpPr>
          <p:nvPr/>
        </p:nvSpPr>
        <p:spPr bwMode="auto">
          <a:xfrm>
            <a:off x="240881" y="3872820"/>
            <a:ext cx="8534400" cy="2246769"/>
          </a:xfrm>
          <a:prstGeom prst="rect">
            <a:avLst/>
          </a:prstGeom>
          <a:noFill/>
          <a:ln w="9525">
            <a:noFill/>
            <a:miter lim="800000"/>
            <a:headEnd/>
            <a:tailEnd/>
          </a:ln>
        </p:spPr>
        <p:txBody>
          <a:bodyPr>
            <a:spAutoFit/>
          </a:bodyPr>
          <a:lstStyle/>
          <a:p>
            <a:pPr algn="ctr"/>
            <a:r>
              <a:rPr lang="en-US" sz="2800" dirty="0">
                <a:solidFill>
                  <a:srgbClr val="FFFFFF"/>
                </a:solidFill>
                <a:latin typeface="Calibri"/>
              </a:rPr>
              <a:t>     ACIP recommends one dose for adults 60 years and older, including those who have experienced previous episodes of shingles.</a:t>
            </a:r>
          </a:p>
          <a:p>
            <a:pPr algn="ctr"/>
            <a:r>
              <a:rPr lang="en-US" sz="2800" dirty="0">
                <a:solidFill>
                  <a:srgbClr val="FFFFFF"/>
                </a:solidFill>
                <a:latin typeface="Calibri"/>
              </a:rPr>
              <a:t>     </a:t>
            </a:r>
            <a:r>
              <a:rPr lang="en-US" sz="2800" dirty="0">
                <a:solidFill>
                  <a:srgbClr val="FFC000"/>
                </a:solidFill>
                <a:latin typeface="Calibri"/>
              </a:rPr>
              <a:t>It is not necessary to ask patient about a history of varicella or to do serologic testing for immunity.</a:t>
            </a:r>
          </a:p>
        </p:txBody>
      </p:sp>
      <p:sp>
        <p:nvSpPr>
          <p:cNvPr id="232451" name="Text Box 5"/>
          <p:cNvSpPr txBox="1">
            <a:spLocks noChangeArrowheads="1"/>
          </p:cNvSpPr>
          <p:nvPr/>
        </p:nvSpPr>
        <p:spPr bwMode="auto">
          <a:xfrm>
            <a:off x="317081" y="1466522"/>
            <a:ext cx="8610600" cy="2369880"/>
          </a:xfrm>
          <a:prstGeom prst="rect">
            <a:avLst/>
          </a:prstGeom>
          <a:noFill/>
          <a:ln w="9525">
            <a:noFill/>
            <a:miter lim="800000"/>
            <a:headEnd/>
            <a:tailEnd/>
          </a:ln>
        </p:spPr>
        <p:txBody>
          <a:bodyPr>
            <a:spAutoFit/>
          </a:bodyPr>
          <a:lstStyle/>
          <a:p>
            <a:pPr marL="574675" indent="-574675" algn="ctr">
              <a:spcBef>
                <a:spcPct val="50000"/>
              </a:spcBef>
            </a:pPr>
            <a:r>
              <a:rPr lang="en-US" sz="3200" dirty="0">
                <a:solidFill>
                  <a:srgbClr val="FFFFCC"/>
                </a:solidFill>
                <a:latin typeface="Calibri"/>
              </a:rPr>
              <a:t>Overall Efficacy</a:t>
            </a:r>
            <a:endParaRPr lang="en-US" sz="3200" b="1" dirty="0">
              <a:solidFill>
                <a:srgbClr val="FFFFCC"/>
              </a:solidFill>
              <a:latin typeface="Calibri"/>
            </a:endParaRPr>
          </a:p>
          <a:p>
            <a:pPr marL="574675" indent="-574675">
              <a:buFont typeface="Arial" charset="0"/>
              <a:buChar char="•"/>
            </a:pPr>
            <a:r>
              <a:rPr lang="en-US" sz="2800" dirty="0">
                <a:solidFill>
                  <a:srgbClr val="FFFFFF"/>
                </a:solidFill>
                <a:latin typeface="Calibri"/>
              </a:rPr>
              <a:t>51% fewer episodes of zoster and less severe disease</a:t>
            </a:r>
          </a:p>
          <a:p>
            <a:pPr marL="574675" indent="-574675">
              <a:buFont typeface="Arial" charset="0"/>
              <a:buChar char="•"/>
            </a:pPr>
            <a:r>
              <a:rPr lang="en-US" sz="2800" dirty="0">
                <a:solidFill>
                  <a:srgbClr val="FFFFFF"/>
                </a:solidFill>
                <a:latin typeface="Calibri"/>
              </a:rPr>
              <a:t>66% less </a:t>
            </a:r>
            <a:r>
              <a:rPr lang="en-US" sz="2800" dirty="0" err="1">
                <a:solidFill>
                  <a:srgbClr val="FFFFFF"/>
                </a:solidFill>
                <a:latin typeface="Calibri"/>
              </a:rPr>
              <a:t>postherpetic</a:t>
            </a:r>
            <a:r>
              <a:rPr lang="en-US" sz="2800" dirty="0">
                <a:solidFill>
                  <a:srgbClr val="FFFFFF"/>
                </a:solidFill>
                <a:latin typeface="Calibri"/>
              </a:rPr>
              <a:t> neuralgia</a:t>
            </a:r>
          </a:p>
          <a:p>
            <a:pPr marL="574675" indent="-574675">
              <a:buFont typeface="Arial" charset="0"/>
              <a:buChar char="•"/>
            </a:pPr>
            <a:r>
              <a:rPr lang="en-US" sz="2800" dirty="0">
                <a:solidFill>
                  <a:srgbClr val="FFFFFF"/>
                </a:solidFill>
                <a:latin typeface="Calibri"/>
              </a:rPr>
              <a:t>Protection wanes within the first 5 years and duration of protection beyond 5 years is uncertain</a:t>
            </a:r>
          </a:p>
        </p:txBody>
      </p:sp>
      <p:sp>
        <p:nvSpPr>
          <p:cNvPr id="534533" name="Text Box 5"/>
          <p:cNvSpPr txBox="1">
            <a:spLocks noChangeArrowheads="1"/>
          </p:cNvSpPr>
          <p:nvPr/>
        </p:nvSpPr>
        <p:spPr bwMode="auto">
          <a:xfrm>
            <a:off x="88481" y="881062"/>
            <a:ext cx="8839200" cy="523220"/>
          </a:xfrm>
          <a:prstGeom prst="rect">
            <a:avLst/>
          </a:prstGeom>
          <a:noFill/>
          <a:ln w="9525">
            <a:noFill/>
            <a:miter lim="800000"/>
            <a:headEnd/>
            <a:tailEnd/>
          </a:ln>
        </p:spPr>
        <p:txBody>
          <a:bodyPr wrap="square">
            <a:spAutoFit/>
          </a:bodyPr>
          <a:lstStyle/>
          <a:p>
            <a:pPr algn="ctr"/>
            <a:r>
              <a:rPr lang="en-US" sz="2800" dirty="0" err="1">
                <a:solidFill>
                  <a:srgbClr val="FFFFCC"/>
                </a:solidFill>
                <a:latin typeface="Calibri"/>
              </a:rPr>
              <a:t>Zostavax</a:t>
            </a:r>
            <a:r>
              <a:rPr lang="en-US" sz="2800" dirty="0">
                <a:solidFill>
                  <a:srgbClr val="FFFFCC"/>
                </a:solidFill>
                <a:latin typeface="Calibri"/>
              </a:rPr>
              <a:t> is licensed for use in persons 50 years and older</a:t>
            </a:r>
          </a:p>
        </p:txBody>
      </p:sp>
      <p:sp>
        <p:nvSpPr>
          <p:cNvPr id="232454" name="Text Box 7"/>
          <p:cNvSpPr txBox="1">
            <a:spLocks noChangeArrowheads="1"/>
          </p:cNvSpPr>
          <p:nvPr/>
        </p:nvSpPr>
        <p:spPr bwMode="auto">
          <a:xfrm>
            <a:off x="7848600" y="6096000"/>
            <a:ext cx="9144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endParaRPr>
          </a:p>
        </p:txBody>
      </p:sp>
      <p:sp>
        <p:nvSpPr>
          <p:cNvPr id="8" name="Rectangle 7"/>
          <p:cNvSpPr/>
          <p:nvPr/>
        </p:nvSpPr>
        <p:spPr>
          <a:xfrm>
            <a:off x="1071465" y="6279356"/>
            <a:ext cx="7239000" cy="307777"/>
          </a:xfrm>
          <a:prstGeom prst="rect">
            <a:avLst/>
          </a:prstGeom>
        </p:spPr>
        <p:txBody>
          <a:bodyPr wrap="square">
            <a:spAutoFit/>
          </a:bodyPr>
          <a:lstStyle/>
          <a:p>
            <a:r>
              <a:rPr lang="en-US" sz="1400" b="1" dirty="0">
                <a:solidFill>
                  <a:srgbClr val="FFFFFF"/>
                </a:solidFill>
                <a:latin typeface="Calibri"/>
              </a:rPr>
              <a:t>MMWR, August 22, 2014, Vol 63, #33                           MMWR (RR) June 6, 2008, </a:t>
            </a:r>
            <a:r>
              <a:rPr lang="en-US" sz="1400" b="1" dirty="0" err="1">
                <a:solidFill>
                  <a:srgbClr val="FFFFFF"/>
                </a:solidFill>
                <a:latin typeface="Calibri"/>
              </a:rPr>
              <a:t>Vol</a:t>
            </a:r>
            <a:r>
              <a:rPr lang="en-US" sz="1400" b="1" dirty="0">
                <a:solidFill>
                  <a:srgbClr val="FFFFFF"/>
                </a:solidFill>
                <a:latin typeface="Calibri"/>
              </a:rPr>
              <a:t> 57 #05; 1-30</a:t>
            </a:r>
          </a:p>
        </p:txBody>
      </p:sp>
    </p:spTree>
    <p:extLst>
      <p:ext uri="{BB962C8B-B14F-4D97-AF65-F5344CB8AC3E}">
        <p14:creationId xmlns:p14="http://schemas.microsoft.com/office/powerpoint/2010/main" val="96318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990600" y="282491"/>
            <a:ext cx="6858000" cy="857250"/>
          </a:xfrm>
        </p:spPr>
        <p:txBody>
          <a:bodyPr/>
          <a:lstStyle/>
          <a:p>
            <a:r>
              <a:rPr lang="en-US" sz="3600" dirty="0">
                <a:solidFill>
                  <a:srgbClr val="FFFF99"/>
                </a:solidFill>
              </a:rPr>
              <a:t>Pneumococcal Conjugate Vaccine for Adults (PCV13)</a:t>
            </a:r>
          </a:p>
        </p:txBody>
      </p:sp>
      <p:sp>
        <p:nvSpPr>
          <p:cNvPr id="421893" name="Text Box 5"/>
          <p:cNvSpPr txBox="1">
            <a:spLocks noChangeArrowheads="1"/>
          </p:cNvSpPr>
          <p:nvPr/>
        </p:nvSpPr>
        <p:spPr bwMode="auto">
          <a:xfrm>
            <a:off x="685800" y="1389723"/>
            <a:ext cx="7467600" cy="4034438"/>
          </a:xfrm>
          <a:prstGeom prst="rect">
            <a:avLst/>
          </a:prstGeom>
          <a:noFill/>
          <a:ln w="9525">
            <a:noFill/>
            <a:miter lim="800000"/>
            <a:headEnd/>
            <a:tailEnd/>
          </a:ln>
          <a:effectLst/>
        </p:spPr>
        <p:txBody>
          <a:bodyPr wrap="square">
            <a:spAutoFit/>
          </a:bodyPr>
          <a:lstStyle/>
          <a:p>
            <a:pPr defTabSz="685800" fontAlgn="auto">
              <a:spcBef>
                <a:spcPct val="50000"/>
              </a:spcBef>
              <a:spcAft>
                <a:spcPts val="0"/>
              </a:spcAft>
            </a:pPr>
            <a:r>
              <a:rPr lang="en-US" sz="2400" dirty="0">
                <a:solidFill>
                  <a:srgbClr val="FFFFFF"/>
                </a:solidFill>
                <a:latin typeface="Calibri"/>
                <a:cs typeface="+mn-cs"/>
              </a:rPr>
              <a:t>ACIP recommends 1 dose of PCV13 for:</a:t>
            </a:r>
          </a:p>
          <a:p>
            <a:pPr indent="298847" defTabSz="685800" fontAlgn="auto">
              <a:spcBef>
                <a:spcPct val="50000"/>
              </a:spcBef>
              <a:spcAft>
                <a:spcPts val="0"/>
              </a:spcAft>
              <a:buFont typeface="Arial" pitchFamily="34" charset="0"/>
              <a:buChar char="•"/>
            </a:pPr>
            <a:r>
              <a:rPr lang="en-US" sz="2400" dirty="0">
                <a:solidFill>
                  <a:srgbClr val="FFFFFF"/>
                </a:solidFill>
                <a:latin typeface="Calibri"/>
                <a:cs typeface="+mn-cs"/>
              </a:rPr>
              <a:t>Adults 19 years and older with the following (PCV13 should be given first followed by PPSV23 8 weeks later):</a:t>
            </a:r>
          </a:p>
          <a:p>
            <a:pPr marL="427435" defTabSz="685800" fontAlgn="auto">
              <a:spcBef>
                <a:spcPts val="0"/>
              </a:spcBef>
              <a:spcAft>
                <a:spcPts val="0"/>
              </a:spcAft>
              <a:buFont typeface="Wingdings" pitchFamily="2" charset="2"/>
              <a:buChar char="§"/>
            </a:pPr>
            <a:r>
              <a:rPr lang="en-US" sz="2400" dirty="0">
                <a:solidFill>
                  <a:srgbClr val="FFFFFF"/>
                </a:solidFill>
                <a:latin typeface="Calibri"/>
                <a:cs typeface="+mn-cs"/>
              </a:rPr>
              <a:t>	Immunocompromising conditions </a:t>
            </a:r>
          </a:p>
          <a:p>
            <a:pPr marL="427435" defTabSz="685800" fontAlgn="auto">
              <a:spcBef>
                <a:spcPts val="0"/>
              </a:spcBef>
              <a:spcAft>
                <a:spcPts val="0"/>
              </a:spcAft>
              <a:buFont typeface="Wingdings" pitchFamily="2" charset="2"/>
              <a:buChar char="§"/>
            </a:pPr>
            <a:r>
              <a:rPr lang="en-US" sz="2400" dirty="0">
                <a:solidFill>
                  <a:srgbClr val="FFFFFF"/>
                </a:solidFill>
                <a:latin typeface="Calibri"/>
                <a:cs typeface="+mn-cs"/>
              </a:rPr>
              <a:t>	Functional or anatomic </a:t>
            </a:r>
            <a:r>
              <a:rPr lang="en-US" sz="2400" dirty="0" err="1">
                <a:solidFill>
                  <a:srgbClr val="FFFFFF"/>
                </a:solidFill>
                <a:latin typeface="Calibri"/>
                <a:cs typeface="+mn-cs"/>
              </a:rPr>
              <a:t>asplenia</a:t>
            </a:r>
            <a:r>
              <a:rPr lang="en-US" sz="2400" dirty="0">
                <a:solidFill>
                  <a:srgbClr val="FFFFFF"/>
                </a:solidFill>
                <a:latin typeface="Calibri"/>
                <a:cs typeface="+mn-cs"/>
              </a:rPr>
              <a:t> </a:t>
            </a:r>
          </a:p>
          <a:p>
            <a:pPr marL="427435" defTabSz="685800" fontAlgn="auto">
              <a:spcBef>
                <a:spcPts val="0"/>
              </a:spcBef>
              <a:spcAft>
                <a:spcPts val="0"/>
              </a:spcAft>
              <a:buFont typeface="Wingdings" pitchFamily="2" charset="2"/>
              <a:buChar char="§"/>
            </a:pPr>
            <a:r>
              <a:rPr lang="en-US" sz="2400" dirty="0">
                <a:solidFill>
                  <a:srgbClr val="FFFFFF"/>
                </a:solidFill>
                <a:latin typeface="Calibri"/>
                <a:cs typeface="+mn-cs"/>
              </a:rPr>
              <a:t>	Sickle cell disease </a:t>
            </a:r>
          </a:p>
          <a:p>
            <a:pPr marL="427435" defTabSz="685800" fontAlgn="auto">
              <a:spcBef>
                <a:spcPts val="0"/>
              </a:spcBef>
              <a:spcAft>
                <a:spcPts val="0"/>
              </a:spcAft>
              <a:buFont typeface="Wingdings" pitchFamily="2" charset="2"/>
              <a:buChar char="§"/>
            </a:pPr>
            <a:r>
              <a:rPr lang="en-US" sz="2400" dirty="0">
                <a:solidFill>
                  <a:srgbClr val="FFFFFF"/>
                </a:solidFill>
                <a:latin typeface="Calibri"/>
                <a:cs typeface="+mn-cs"/>
              </a:rPr>
              <a:t>	CSF leaks</a:t>
            </a:r>
          </a:p>
          <a:p>
            <a:pPr marL="427435" defTabSz="685800" fontAlgn="auto">
              <a:spcBef>
                <a:spcPts val="0"/>
              </a:spcBef>
              <a:spcAft>
                <a:spcPts val="0"/>
              </a:spcAft>
              <a:buFont typeface="Wingdings" pitchFamily="2" charset="2"/>
              <a:buChar char="§"/>
            </a:pPr>
            <a:r>
              <a:rPr lang="en-US" sz="2400" dirty="0">
                <a:solidFill>
                  <a:srgbClr val="FFFFFF"/>
                </a:solidFill>
                <a:latin typeface="Calibri"/>
                <a:cs typeface="+mn-cs"/>
              </a:rPr>
              <a:t>	Cochlear implants</a:t>
            </a:r>
          </a:p>
          <a:p>
            <a:pPr indent="298847" defTabSz="685800" fontAlgn="auto">
              <a:spcBef>
                <a:spcPts val="450"/>
              </a:spcBef>
              <a:spcAft>
                <a:spcPts val="0"/>
              </a:spcAft>
              <a:buFont typeface="Arial" pitchFamily="34" charset="0"/>
              <a:buChar char="•"/>
            </a:pPr>
            <a:r>
              <a:rPr lang="en-US" sz="2400" dirty="0">
                <a:solidFill>
                  <a:srgbClr val="FFFFFF"/>
                </a:solidFill>
                <a:latin typeface="Calibri"/>
                <a:cs typeface="+mn-cs"/>
              </a:rPr>
              <a:t>Adults 65 years and older (PCV13 should be given first, followed by PPSV23 1 year later).</a:t>
            </a:r>
          </a:p>
        </p:txBody>
      </p:sp>
      <p:sp>
        <p:nvSpPr>
          <p:cNvPr id="7" name="Rectangle 6"/>
          <p:cNvSpPr/>
          <p:nvPr/>
        </p:nvSpPr>
        <p:spPr>
          <a:xfrm>
            <a:off x="4514850" y="4857751"/>
            <a:ext cx="2914650" cy="253916"/>
          </a:xfrm>
          <a:prstGeom prst="rect">
            <a:avLst/>
          </a:prstGeom>
        </p:spPr>
        <p:txBody>
          <a:bodyPr wrap="square">
            <a:spAutoFit/>
          </a:bodyPr>
          <a:lstStyle/>
          <a:p>
            <a:pPr defTabSz="685800" fontAlgn="auto">
              <a:spcBef>
                <a:spcPts val="0"/>
              </a:spcBef>
              <a:spcAft>
                <a:spcPts val="0"/>
              </a:spcAft>
            </a:pPr>
            <a:endParaRPr lang="en-US" sz="1050" b="1">
              <a:solidFill>
                <a:srgbClr val="FFFFFF"/>
              </a:solidFill>
              <a:latin typeface="Calibri"/>
              <a:cs typeface="+mn-cs"/>
            </a:endParaRPr>
          </a:p>
        </p:txBody>
      </p:sp>
      <p:sp>
        <p:nvSpPr>
          <p:cNvPr id="8" name="Rectangle 7"/>
          <p:cNvSpPr/>
          <p:nvPr/>
        </p:nvSpPr>
        <p:spPr>
          <a:xfrm>
            <a:off x="1721485" y="6324600"/>
            <a:ext cx="5240655" cy="276999"/>
          </a:xfrm>
          <a:prstGeom prst="rect">
            <a:avLst/>
          </a:prstGeom>
        </p:spPr>
        <p:txBody>
          <a:bodyPr wrap="square">
            <a:spAutoFit/>
          </a:bodyPr>
          <a:lstStyle/>
          <a:p>
            <a:pPr algn="ctr" defTabSz="685800" fontAlgn="auto">
              <a:spcBef>
                <a:spcPts val="0"/>
              </a:spcBef>
              <a:spcAft>
                <a:spcPts val="0"/>
              </a:spcAft>
            </a:pPr>
            <a:r>
              <a:rPr lang="en-US" sz="1200" b="1" dirty="0">
                <a:solidFill>
                  <a:srgbClr val="FFFFFF"/>
                </a:solidFill>
                <a:latin typeface="Calibri"/>
                <a:cs typeface="+mn-cs"/>
              </a:rPr>
              <a:t>MMWR  2014;Vol. 63 #37:822-5     MMWR,  2015 , Vol. 64, #34:944-7  </a:t>
            </a:r>
            <a:endParaRPr lang="en-US" sz="1200" dirty="0">
              <a:solidFill>
                <a:srgbClr val="FFFFFF"/>
              </a:solidFill>
              <a:latin typeface="Calibri"/>
              <a:cs typeface="+mn-cs"/>
            </a:endParaRPr>
          </a:p>
        </p:txBody>
      </p:sp>
      <p:sp>
        <p:nvSpPr>
          <p:cNvPr id="6" name="TextBox 5"/>
          <p:cNvSpPr txBox="1"/>
          <p:nvPr/>
        </p:nvSpPr>
        <p:spPr>
          <a:xfrm>
            <a:off x="4914900" y="4629150"/>
            <a:ext cx="2057400" cy="300082"/>
          </a:xfrm>
          <a:prstGeom prst="rect">
            <a:avLst/>
          </a:prstGeom>
          <a:noFill/>
        </p:spPr>
        <p:txBody>
          <a:bodyPr wrap="square" rtlCol="0">
            <a:spAutoFit/>
          </a:bodyPr>
          <a:lstStyle/>
          <a:p>
            <a:pPr defTabSz="685800" fontAlgn="auto">
              <a:spcBef>
                <a:spcPts val="0"/>
              </a:spcBef>
              <a:spcAft>
                <a:spcPts val="0"/>
              </a:spcAft>
            </a:pPr>
            <a:r>
              <a:rPr lang="en-US" sz="1350">
                <a:solidFill>
                  <a:srgbClr val="FF0000"/>
                </a:solidFill>
                <a:latin typeface="Calibri"/>
                <a:cs typeface="+mn-cs"/>
              </a:rPr>
              <a:t> </a:t>
            </a:r>
          </a:p>
        </p:txBody>
      </p:sp>
      <p:sp>
        <p:nvSpPr>
          <p:cNvPr id="2" name="TextBox 1"/>
          <p:cNvSpPr txBox="1"/>
          <p:nvPr/>
        </p:nvSpPr>
        <p:spPr>
          <a:xfrm>
            <a:off x="854392" y="4523043"/>
            <a:ext cx="2260283" cy="300082"/>
          </a:xfrm>
          <a:prstGeom prst="rect">
            <a:avLst/>
          </a:prstGeom>
          <a:noFill/>
        </p:spPr>
        <p:txBody>
          <a:bodyPr wrap="square" rtlCol="0">
            <a:spAutoFit/>
          </a:bodyPr>
          <a:lstStyle/>
          <a:p>
            <a:pPr defTabSz="685800" fontAlgn="auto">
              <a:spcBef>
                <a:spcPts val="0"/>
              </a:spcBef>
              <a:spcAft>
                <a:spcPts val="0"/>
              </a:spcAft>
            </a:pPr>
            <a:endParaRPr lang="en-US" sz="1350" dirty="0">
              <a:solidFill>
                <a:srgbClr val="FFFFFF"/>
              </a:solidFill>
              <a:latin typeface="Calibri"/>
              <a:cs typeface="+mn-cs"/>
            </a:endParaRPr>
          </a:p>
        </p:txBody>
      </p:sp>
    </p:spTree>
    <p:extLst>
      <p:ext uri="{BB962C8B-B14F-4D97-AF65-F5344CB8AC3E}">
        <p14:creationId xmlns:p14="http://schemas.microsoft.com/office/powerpoint/2010/main" val="71926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0" y="228600"/>
            <a:ext cx="9144000" cy="1143000"/>
          </a:xfrm>
        </p:spPr>
        <p:txBody>
          <a:bodyPr/>
          <a:lstStyle/>
          <a:p>
            <a:r>
              <a:rPr lang="en-US" sz="3600" dirty="0">
                <a:solidFill>
                  <a:srgbClr val="FFFF99"/>
                </a:solidFill>
              </a:rPr>
              <a:t>Pneumococcal Polysaccharide Vaccine </a:t>
            </a:r>
            <a:br>
              <a:rPr lang="en-US" sz="3600" dirty="0">
                <a:solidFill>
                  <a:srgbClr val="FFFF99"/>
                </a:solidFill>
              </a:rPr>
            </a:br>
            <a:r>
              <a:rPr lang="en-US" sz="3600" dirty="0">
                <a:solidFill>
                  <a:srgbClr val="FFFF99"/>
                </a:solidFill>
              </a:rPr>
              <a:t>for Adults (PPSV23)</a:t>
            </a:r>
            <a:endParaRPr lang="en-US" sz="3600" i="1" dirty="0">
              <a:solidFill>
                <a:srgbClr val="FFFF99"/>
              </a:solidFill>
            </a:endParaRPr>
          </a:p>
        </p:txBody>
      </p:sp>
      <p:sp>
        <p:nvSpPr>
          <p:cNvPr id="228354" name="Rectangle 3"/>
          <p:cNvSpPr>
            <a:spLocks noGrp="1" noChangeArrowheads="1"/>
          </p:cNvSpPr>
          <p:nvPr>
            <p:ph type="body" idx="4294967295"/>
          </p:nvPr>
        </p:nvSpPr>
        <p:spPr>
          <a:xfrm>
            <a:off x="304800" y="1524000"/>
            <a:ext cx="8610600" cy="2895600"/>
          </a:xfrm>
        </p:spPr>
        <p:txBody>
          <a:bodyPr/>
          <a:lstStyle/>
          <a:p>
            <a:pPr>
              <a:lnSpc>
                <a:spcPct val="80000"/>
              </a:lnSpc>
              <a:buFontTx/>
              <a:buNone/>
            </a:pPr>
            <a:r>
              <a:rPr lang="en-US" sz="2400" dirty="0"/>
              <a:t>ACIP recommends 1 dose of PPSV23 for:</a:t>
            </a:r>
          </a:p>
          <a:p>
            <a:pPr lvl="1">
              <a:lnSpc>
                <a:spcPct val="80000"/>
              </a:lnSpc>
              <a:buFont typeface="Arial" pitchFamily="34" charset="0"/>
              <a:buChar char="•"/>
            </a:pPr>
            <a:r>
              <a:rPr lang="en-US" sz="2400" dirty="0"/>
              <a:t>Adults 65 years and older</a:t>
            </a:r>
          </a:p>
          <a:p>
            <a:pPr lvl="1">
              <a:lnSpc>
                <a:spcPct val="80000"/>
              </a:lnSpc>
              <a:buFont typeface="Arial" pitchFamily="34" charset="0"/>
              <a:buChar char="•"/>
            </a:pPr>
            <a:r>
              <a:rPr lang="en-US" sz="2400" dirty="0"/>
              <a:t>Persons aged 2 through 64 years with medical conditions that increase their risk for pneumococcal infection </a:t>
            </a:r>
          </a:p>
          <a:p>
            <a:pPr lvl="1">
              <a:lnSpc>
                <a:spcPct val="80000"/>
              </a:lnSpc>
              <a:buFont typeface="Arial" pitchFamily="34" charset="0"/>
              <a:buChar char="•"/>
            </a:pPr>
            <a:r>
              <a:rPr lang="en-US" sz="2400" dirty="0"/>
              <a:t>Persons 19 through 64 years with asthma </a:t>
            </a:r>
          </a:p>
          <a:p>
            <a:pPr lvl="1">
              <a:lnSpc>
                <a:spcPct val="80000"/>
              </a:lnSpc>
              <a:buFont typeface="Arial" pitchFamily="34" charset="0"/>
              <a:buChar char="•"/>
            </a:pPr>
            <a:r>
              <a:rPr lang="en-US" sz="2400" dirty="0"/>
              <a:t>Cigarette smokers 19 years of age and older</a:t>
            </a:r>
          </a:p>
          <a:p>
            <a:pPr lvl="1">
              <a:lnSpc>
                <a:spcPct val="80000"/>
              </a:lnSpc>
              <a:buFont typeface="Arial" pitchFamily="34" charset="0"/>
              <a:buChar char="•"/>
            </a:pPr>
            <a:r>
              <a:rPr lang="en-US" sz="2400" dirty="0"/>
              <a:t>Revaccination not recommended for most persons until they reach age 65</a:t>
            </a:r>
          </a:p>
          <a:p>
            <a:pPr lvl="1">
              <a:lnSpc>
                <a:spcPct val="80000"/>
              </a:lnSpc>
              <a:buFont typeface="Arial" pitchFamily="34" charset="0"/>
              <a:buChar char="•"/>
            </a:pPr>
            <a:endParaRPr lang="en-US" sz="2400" dirty="0"/>
          </a:p>
        </p:txBody>
      </p:sp>
      <p:sp>
        <p:nvSpPr>
          <p:cNvPr id="1205253" name="Text Box 5"/>
          <p:cNvSpPr txBox="1">
            <a:spLocks noChangeArrowheads="1"/>
          </p:cNvSpPr>
          <p:nvPr/>
        </p:nvSpPr>
        <p:spPr bwMode="auto">
          <a:xfrm>
            <a:off x="304800" y="4373940"/>
            <a:ext cx="8686800" cy="1569660"/>
          </a:xfrm>
          <a:prstGeom prst="rect">
            <a:avLst/>
          </a:prstGeom>
          <a:noFill/>
          <a:ln w="9525">
            <a:noFill/>
            <a:miter lim="800000"/>
            <a:headEnd/>
            <a:tailEnd/>
          </a:ln>
        </p:spPr>
        <p:txBody>
          <a:bodyPr wrap="square">
            <a:spAutoFit/>
          </a:bodyPr>
          <a:lstStyle/>
          <a:p>
            <a:pPr marL="341313" indent="-341313">
              <a:spcBef>
                <a:spcPct val="20000"/>
              </a:spcBef>
            </a:pPr>
            <a:r>
              <a:rPr lang="en-US" sz="2400" dirty="0">
                <a:solidFill>
                  <a:srgbClr val="FFFFFF"/>
                </a:solidFill>
                <a:latin typeface="Calibri" pitchFamily="34" charset="0"/>
              </a:rPr>
              <a:t>Persons at highest risk, such as those with </a:t>
            </a:r>
            <a:r>
              <a:rPr lang="en-US" sz="2400" dirty="0" err="1">
                <a:solidFill>
                  <a:srgbClr val="FFFFFF"/>
                </a:solidFill>
                <a:latin typeface="Calibri" pitchFamily="34" charset="0"/>
              </a:rPr>
              <a:t>immunocompromising</a:t>
            </a:r>
            <a:r>
              <a:rPr lang="en-US" sz="2400" dirty="0">
                <a:solidFill>
                  <a:srgbClr val="FFFFFF"/>
                </a:solidFill>
                <a:latin typeface="Calibri" pitchFamily="34" charset="0"/>
              </a:rPr>
              <a:t> conditions, and/or functional or anatomic </a:t>
            </a:r>
            <a:r>
              <a:rPr lang="en-US" sz="2400" dirty="0" err="1">
                <a:solidFill>
                  <a:srgbClr val="FFFFFF"/>
                </a:solidFill>
                <a:latin typeface="Calibri" pitchFamily="34" charset="0"/>
              </a:rPr>
              <a:t>asplenia</a:t>
            </a:r>
            <a:r>
              <a:rPr lang="en-US" sz="2400" dirty="0">
                <a:solidFill>
                  <a:srgbClr val="FFFFFF"/>
                </a:solidFill>
                <a:latin typeface="Calibri" pitchFamily="34" charset="0"/>
              </a:rPr>
              <a:t>, who received a dose before age 65, should receive a 2</a:t>
            </a:r>
            <a:r>
              <a:rPr lang="en-US" sz="2400" baseline="30000" dirty="0">
                <a:solidFill>
                  <a:srgbClr val="FFFFFF"/>
                </a:solidFill>
                <a:latin typeface="Calibri" pitchFamily="34" charset="0"/>
              </a:rPr>
              <a:t>nd</a:t>
            </a:r>
            <a:r>
              <a:rPr lang="en-US" sz="2400" dirty="0">
                <a:solidFill>
                  <a:srgbClr val="FFFFFF"/>
                </a:solidFill>
                <a:latin typeface="Calibri" pitchFamily="34" charset="0"/>
              </a:rPr>
              <a:t> dose 5 years after   dose 1, and a 3</a:t>
            </a:r>
            <a:r>
              <a:rPr lang="en-US" sz="2400" baseline="30000" dirty="0">
                <a:solidFill>
                  <a:srgbClr val="FFFFFF"/>
                </a:solidFill>
                <a:latin typeface="Calibri"/>
              </a:rPr>
              <a:t>rd</a:t>
            </a:r>
            <a:r>
              <a:rPr lang="en-US" sz="2400" dirty="0">
                <a:solidFill>
                  <a:srgbClr val="FFFFFF"/>
                </a:solidFill>
                <a:latin typeface="Calibri" pitchFamily="34" charset="0"/>
              </a:rPr>
              <a:t> dose at age 65.</a:t>
            </a:r>
          </a:p>
        </p:txBody>
      </p:sp>
      <p:sp>
        <p:nvSpPr>
          <p:cNvPr id="228357" name="Text Box 6"/>
          <p:cNvSpPr txBox="1">
            <a:spLocks noChangeArrowheads="1"/>
          </p:cNvSpPr>
          <p:nvPr/>
        </p:nvSpPr>
        <p:spPr bwMode="auto">
          <a:xfrm>
            <a:off x="8153400" y="6019800"/>
            <a:ext cx="7620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endParaRPr>
          </a:p>
        </p:txBody>
      </p:sp>
      <p:sp>
        <p:nvSpPr>
          <p:cNvPr id="228358" name="TextBox 6"/>
          <p:cNvSpPr txBox="1">
            <a:spLocks noChangeArrowheads="1"/>
          </p:cNvSpPr>
          <p:nvPr/>
        </p:nvSpPr>
        <p:spPr bwMode="auto">
          <a:xfrm>
            <a:off x="8153400" y="6172200"/>
            <a:ext cx="838200" cy="369888"/>
          </a:xfrm>
          <a:prstGeom prst="rect">
            <a:avLst/>
          </a:prstGeom>
          <a:noFill/>
          <a:ln w="9525">
            <a:noFill/>
            <a:miter lim="800000"/>
            <a:headEnd/>
            <a:tailEnd/>
          </a:ln>
        </p:spPr>
        <p:txBody>
          <a:bodyPr>
            <a:spAutoFit/>
          </a:bodyPr>
          <a:lstStyle/>
          <a:p>
            <a:endParaRPr lang="en-US" b="1">
              <a:solidFill>
                <a:srgbClr val="FFC000"/>
              </a:solidFill>
            </a:endParaRPr>
          </a:p>
        </p:txBody>
      </p:sp>
      <p:sp>
        <p:nvSpPr>
          <p:cNvPr id="8" name="Rectangle 7"/>
          <p:cNvSpPr/>
          <p:nvPr/>
        </p:nvSpPr>
        <p:spPr>
          <a:xfrm>
            <a:off x="1371600" y="6321623"/>
            <a:ext cx="6400800" cy="307777"/>
          </a:xfrm>
          <a:prstGeom prst="rect">
            <a:avLst/>
          </a:prstGeom>
        </p:spPr>
        <p:txBody>
          <a:bodyPr wrap="square">
            <a:spAutoFit/>
          </a:bodyPr>
          <a:lstStyle/>
          <a:p>
            <a:r>
              <a:rPr lang="en-US" sz="1400" b="1" dirty="0">
                <a:solidFill>
                  <a:srgbClr val="FFFFFF"/>
                </a:solidFill>
                <a:latin typeface="Calibri"/>
              </a:rPr>
              <a:t>MMWR, September 3, 2010, </a:t>
            </a:r>
            <a:r>
              <a:rPr lang="en-US" sz="1400" b="1" dirty="0" err="1">
                <a:solidFill>
                  <a:srgbClr val="FFFFFF"/>
                </a:solidFill>
                <a:latin typeface="Calibri"/>
              </a:rPr>
              <a:t>Vol</a:t>
            </a:r>
            <a:r>
              <a:rPr lang="en-US" sz="1400" b="1" dirty="0">
                <a:solidFill>
                  <a:srgbClr val="FFFFFF"/>
                </a:solidFill>
                <a:latin typeface="Calibri"/>
              </a:rPr>
              <a:t> 59, #34        MMWR, October 12,2012, </a:t>
            </a:r>
            <a:r>
              <a:rPr lang="en-US" sz="1400" b="1" dirty="0" err="1">
                <a:solidFill>
                  <a:srgbClr val="FFFFFF"/>
                </a:solidFill>
                <a:latin typeface="Calibri"/>
              </a:rPr>
              <a:t>Vol</a:t>
            </a:r>
            <a:r>
              <a:rPr lang="en-US" sz="1400" b="1" dirty="0">
                <a:solidFill>
                  <a:srgbClr val="FFFFFF"/>
                </a:solidFill>
                <a:latin typeface="Calibri"/>
              </a:rPr>
              <a:t> 61 #40</a:t>
            </a:r>
          </a:p>
        </p:txBody>
      </p:sp>
    </p:spTree>
    <p:extLst>
      <p:ext uri="{BB962C8B-B14F-4D97-AF65-F5344CB8AC3E}">
        <p14:creationId xmlns:p14="http://schemas.microsoft.com/office/powerpoint/2010/main" val="152828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idx="4294967295"/>
          </p:nvPr>
        </p:nvSpPr>
        <p:spPr>
          <a:xfrm>
            <a:off x="2590800" y="76200"/>
            <a:ext cx="3657600" cy="838200"/>
          </a:xfrm>
        </p:spPr>
        <p:txBody>
          <a:bodyPr/>
          <a:lstStyle/>
          <a:p>
            <a:pPr eaLnBrk="1" hangingPunct="1"/>
            <a:r>
              <a:rPr lang="en-US" sz="3600" dirty="0">
                <a:solidFill>
                  <a:srgbClr val="FFFF99"/>
                </a:solidFill>
              </a:rPr>
              <a:t>Presented By:</a:t>
            </a:r>
          </a:p>
        </p:txBody>
      </p:sp>
      <p:sp>
        <p:nvSpPr>
          <p:cNvPr id="194562" name="Rectangle 3"/>
          <p:cNvSpPr>
            <a:spLocks noGrp="1" noChangeArrowheads="1"/>
          </p:cNvSpPr>
          <p:nvPr>
            <p:ph type="body" idx="4294967295"/>
          </p:nvPr>
        </p:nvSpPr>
        <p:spPr>
          <a:xfrm>
            <a:off x="228600" y="914400"/>
            <a:ext cx="8610600" cy="5334000"/>
          </a:xfrm>
        </p:spPr>
        <p:txBody>
          <a:bodyPr/>
          <a:lstStyle/>
          <a:p>
            <a:pPr>
              <a:spcBef>
                <a:spcPct val="50000"/>
              </a:spcBef>
              <a:buFontTx/>
              <a:buNone/>
            </a:pPr>
            <a:r>
              <a:rPr lang="en-US" sz="2800" dirty="0"/>
              <a:t>Georgia Chapter - American Academy of Pediatrics</a:t>
            </a:r>
          </a:p>
          <a:p>
            <a:pPr>
              <a:spcBef>
                <a:spcPct val="50000"/>
              </a:spcBef>
              <a:buFontTx/>
              <a:buNone/>
            </a:pPr>
            <a:r>
              <a:rPr lang="en-US" sz="2800" dirty="0"/>
              <a:t>Georgia Immunization Program</a:t>
            </a:r>
            <a:r>
              <a:rPr lang="en-US" dirty="0"/>
              <a:t> </a:t>
            </a:r>
          </a:p>
          <a:p>
            <a:pPr>
              <a:spcBef>
                <a:spcPct val="50000"/>
              </a:spcBef>
              <a:buFontTx/>
              <a:buNone/>
            </a:pPr>
            <a:r>
              <a:rPr lang="en-US" b="1" i="1" dirty="0">
                <a:solidFill>
                  <a:srgbClr val="FFFFCC"/>
                </a:solidFill>
              </a:rPr>
              <a:t>In Cooperation with:</a:t>
            </a:r>
          </a:p>
          <a:p>
            <a:pPr>
              <a:spcBef>
                <a:spcPct val="50000"/>
              </a:spcBef>
              <a:buFontTx/>
              <a:buNone/>
            </a:pPr>
            <a:r>
              <a:rPr lang="en-US" sz="2800" dirty="0"/>
              <a:t>	Georgia Academy of Family Physicians</a:t>
            </a:r>
          </a:p>
          <a:p>
            <a:pPr>
              <a:spcBef>
                <a:spcPct val="50000"/>
              </a:spcBef>
              <a:buFontTx/>
              <a:buNone/>
            </a:pPr>
            <a:r>
              <a:rPr lang="en-US" sz="2800" dirty="0"/>
              <a:t>	Georgia Chapter American College of Physicians </a:t>
            </a:r>
          </a:p>
          <a:p>
            <a:pPr>
              <a:spcBef>
                <a:spcPct val="50000"/>
              </a:spcBef>
              <a:buFontTx/>
              <a:buNone/>
            </a:pPr>
            <a:r>
              <a:rPr lang="en-US" sz="2800" dirty="0"/>
              <a:t>	Georgia OB/</a:t>
            </a:r>
            <a:r>
              <a:rPr lang="en-US" sz="2800" dirty="0" err="1"/>
              <a:t>Gyn</a:t>
            </a:r>
            <a:r>
              <a:rPr lang="en-US" sz="2800" dirty="0"/>
              <a:t> Society</a:t>
            </a:r>
          </a:p>
          <a:p>
            <a:pPr>
              <a:spcBef>
                <a:spcPct val="50000"/>
              </a:spcBef>
              <a:buFontTx/>
              <a:buNone/>
            </a:pPr>
            <a:endParaRPr lang="en-US" sz="2800" dirty="0"/>
          </a:p>
          <a:p>
            <a:pPr>
              <a:spcBef>
                <a:spcPct val="50000"/>
              </a:spcBef>
              <a:buFontTx/>
              <a:buNone/>
            </a:pPr>
            <a:r>
              <a:rPr lang="en-US" sz="2800" dirty="0"/>
              <a:t>	</a:t>
            </a:r>
          </a:p>
          <a:p>
            <a:pPr>
              <a:spcBef>
                <a:spcPct val="50000"/>
              </a:spcBef>
              <a:buFontTx/>
              <a:buNone/>
            </a:pPr>
            <a:r>
              <a:rPr lang="en-US" sz="2800" dirty="0"/>
              <a:t>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7798"/>
            <a:ext cx="6457950" cy="1338828"/>
          </a:xfrm>
          <a:prstGeom prst="rect">
            <a:avLst/>
          </a:prstGeom>
        </p:spPr>
        <p:txBody>
          <a:bodyPr wrap="square">
            <a:spAutoFit/>
          </a:bodyPr>
          <a:lstStyle/>
          <a:p>
            <a:pPr algn="ctr" fontAlgn="base">
              <a:spcBef>
                <a:spcPct val="0"/>
              </a:spcBef>
              <a:spcAft>
                <a:spcPct val="0"/>
              </a:spcAft>
            </a:pPr>
            <a:r>
              <a:rPr lang="en-US" sz="2700" b="1" kern="0" dirty="0">
                <a:solidFill>
                  <a:srgbClr val="FFFF99"/>
                </a:solidFill>
              </a:rPr>
              <a:t>FDA Recommended Influenza Antigens </a:t>
            </a:r>
            <a:br>
              <a:rPr lang="en-US" sz="2700" b="1" kern="0" dirty="0">
                <a:solidFill>
                  <a:srgbClr val="FFFF99"/>
                </a:solidFill>
              </a:rPr>
            </a:br>
            <a:r>
              <a:rPr lang="en-US" sz="2700" b="1" kern="0" dirty="0">
                <a:solidFill>
                  <a:srgbClr val="FFFF99"/>
                </a:solidFill>
              </a:rPr>
              <a:t>for 2017-2018 Season in the U.S.</a:t>
            </a:r>
            <a:endParaRPr lang="en-US" sz="2700" b="1" dirty="0">
              <a:solidFill>
                <a:srgbClr val="FFFFFF"/>
              </a:solidFill>
            </a:endParaRPr>
          </a:p>
        </p:txBody>
      </p:sp>
      <p:sp>
        <p:nvSpPr>
          <p:cNvPr id="4" name="Rectangle 3"/>
          <p:cNvSpPr/>
          <p:nvPr/>
        </p:nvSpPr>
        <p:spPr>
          <a:xfrm>
            <a:off x="493232" y="1900199"/>
            <a:ext cx="5657850" cy="1446550"/>
          </a:xfrm>
          <a:prstGeom prst="rect">
            <a:avLst/>
          </a:prstGeom>
        </p:spPr>
        <p:txBody>
          <a:bodyPr wrap="square">
            <a:spAutoFit/>
          </a:bodyPr>
          <a:lstStyle/>
          <a:p>
            <a:pPr fontAlgn="base">
              <a:spcBef>
                <a:spcPct val="20000"/>
              </a:spcBef>
              <a:spcAft>
                <a:spcPct val="0"/>
              </a:spcAft>
              <a:defRPr/>
            </a:pPr>
            <a:r>
              <a:rPr lang="en-US" sz="1575" dirty="0">
                <a:solidFill>
                  <a:srgbClr val="FFFFFF"/>
                </a:solidFill>
              </a:rPr>
              <a:t> </a:t>
            </a:r>
            <a:r>
              <a:rPr lang="en-US" sz="2000" u="sng" dirty="0">
                <a:solidFill>
                  <a:srgbClr val="FFFFFF"/>
                </a:solidFill>
              </a:rPr>
              <a:t>Trivalent Vaccines (IIV3):  </a:t>
            </a:r>
          </a:p>
          <a:p>
            <a:pPr fontAlgn="base">
              <a:spcBef>
                <a:spcPct val="20000"/>
              </a:spcBef>
              <a:spcAft>
                <a:spcPct val="0"/>
              </a:spcAft>
              <a:defRPr/>
            </a:pPr>
            <a:r>
              <a:rPr lang="en-US" sz="2000" dirty="0">
                <a:solidFill>
                  <a:srgbClr val="FFFFFF"/>
                </a:solidFill>
              </a:rPr>
              <a:t>     A/Michigan/45/2015 (H1N1)   </a:t>
            </a:r>
            <a:r>
              <a:rPr lang="en-US" sz="2000" b="1" dirty="0">
                <a:solidFill>
                  <a:srgbClr val="FFC000"/>
                </a:solidFill>
              </a:rPr>
              <a:t>(NEW)</a:t>
            </a:r>
          </a:p>
          <a:p>
            <a:pPr marL="223242" lvl="1">
              <a:spcBef>
                <a:spcPct val="20000"/>
              </a:spcBef>
              <a:defRPr/>
            </a:pPr>
            <a:r>
              <a:rPr lang="en-US" sz="2000" dirty="0">
                <a:solidFill>
                  <a:srgbClr val="FFFFFF"/>
                </a:solidFill>
              </a:rPr>
              <a:t> A/Hong Kong/4801/2014 (H3N2)-like virus      B/Brisbane/60/2008-like virus</a:t>
            </a:r>
          </a:p>
        </p:txBody>
      </p:sp>
      <p:sp>
        <p:nvSpPr>
          <p:cNvPr id="5" name="TextBox 4"/>
          <p:cNvSpPr txBox="1"/>
          <p:nvPr/>
        </p:nvSpPr>
        <p:spPr>
          <a:xfrm>
            <a:off x="152400" y="3626391"/>
            <a:ext cx="5321961" cy="1815882"/>
          </a:xfrm>
          <a:prstGeom prst="rect">
            <a:avLst/>
          </a:prstGeom>
          <a:noFill/>
        </p:spPr>
        <p:txBody>
          <a:bodyPr wrap="square">
            <a:spAutoFit/>
          </a:bodyPr>
          <a:lstStyle/>
          <a:p>
            <a:pPr fontAlgn="base">
              <a:spcBef>
                <a:spcPct val="0"/>
              </a:spcBef>
              <a:spcAft>
                <a:spcPct val="0"/>
              </a:spcAft>
              <a:defRPr/>
            </a:pPr>
            <a:r>
              <a:rPr lang="en-US" dirty="0">
                <a:solidFill>
                  <a:srgbClr val="FFFFFF"/>
                </a:solidFill>
                <a:cs typeface="Arial" charset="0"/>
              </a:rPr>
              <a:t>     </a:t>
            </a:r>
            <a:r>
              <a:rPr lang="en-US" sz="2000" u="sng" dirty="0" err="1">
                <a:solidFill>
                  <a:srgbClr val="FFFFFF"/>
                </a:solidFill>
              </a:rPr>
              <a:t>Quadrivalent</a:t>
            </a:r>
            <a:r>
              <a:rPr lang="en-US" sz="2000" u="sng" dirty="0">
                <a:solidFill>
                  <a:srgbClr val="FFFFFF"/>
                </a:solidFill>
              </a:rPr>
              <a:t> Vaccines (IIV4) also include</a:t>
            </a:r>
            <a:r>
              <a:rPr lang="en-US" sz="2000" dirty="0">
                <a:solidFill>
                  <a:srgbClr val="FFFFFF"/>
                </a:solidFill>
              </a:rPr>
              <a:t>:  </a:t>
            </a:r>
          </a:p>
          <a:p>
            <a:pPr>
              <a:tabLst>
                <a:tab pos="287536" algn="l"/>
              </a:tabLst>
              <a:defRPr/>
            </a:pPr>
            <a:r>
              <a:rPr lang="en-US" sz="2000" dirty="0">
                <a:solidFill>
                  <a:srgbClr val="FFFFFF"/>
                </a:solidFill>
              </a:rPr>
              <a:t>        B/Phuket/3073/2013-like virus</a:t>
            </a:r>
          </a:p>
          <a:p>
            <a:pPr>
              <a:tabLst>
                <a:tab pos="287536" algn="l"/>
              </a:tabLst>
              <a:defRPr/>
            </a:pPr>
            <a:endParaRPr lang="en-US" dirty="0">
              <a:solidFill>
                <a:srgbClr val="FFFFFF"/>
              </a:solidFill>
            </a:endParaRPr>
          </a:p>
          <a:p>
            <a:pPr algn="ctr">
              <a:buClr>
                <a:schemeClr val="tx2">
                  <a:lumMod val="40000"/>
                  <a:lumOff val="60000"/>
                </a:schemeClr>
              </a:buClr>
              <a:tabLst>
                <a:tab pos="287536" algn="l"/>
              </a:tabLst>
              <a:defRPr/>
            </a:pPr>
            <a:r>
              <a:rPr lang="en-US" b="1" kern="0" dirty="0">
                <a:solidFill>
                  <a:srgbClr val="FFFF00">
                    <a:lumMod val="40000"/>
                    <a:lumOff val="60000"/>
                  </a:srgbClr>
                </a:solidFill>
              </a:rPr>
              <a:t> ACIP recommends annual influenza vaccine for all persons 6 months of age and older who do not have contraindications.</a:t>
            </a:r>
          </a:p>
        </p:txBody>
      </p:sp>
      <p:sp>
        <p:nvSpPr>
          <p:cNvPr id="8" name="Rectangle 7"/>
          <p:cNvSpPr/>
          <p:nvPr/>
        </p:nvSpPr>
        <p:spPr>
          <a:xfrm>
            <a:off x="2362200" y="5943600"/>
            <a:ext cx="2633036" cy="646331"/>
          </a:xfrm>
          <a:prstGeom prst="rect">
            <a:avLst/>
          </a:prstGeom>
        </p:spPr>
        <p:txBody>
          <a:bodyPr wrap="square">
            <a:spAutoFit/>
          </a:bodyPr>
          <a:lstStyle/>
          <a:p>
            <a:pPr algn="ctr"/>
            <a:r>
              <a:rPr lang="en-US" sz="1200" b="1" dirty="0">
                <a:solidFill>
                  <a:srgbClr val="FFFFFF"/>
                </a:solidFill>
              </a:rPr>
              <a:t>Recommendations and Reports  Vol. 66 / No. 2</a:t>
            </a:r>
          </a:p>
          <a:p>
            <a:pPr algn="ctr"/>
            <a:r>
              <a:rPr lang="en-US" sz="1200" b="1" dirty="0">
                <a:solidFill>
                  <a:srgbClr val="FFFFFF"/>
                </a:solidFill>
              </a:rPr>
              <a:t>MMWR / August 25, 2017 </a:t>
            </a:r>
            <a:endParaRPr lang="en-US" sz="1200" dirty="0">
              <a:solidFill>
                <a:srgbClr val="FFFFFF"/>
              </a:solidFill>
            </a:endParaRPr>
          </a:p>
        </p:txBody>
      </p:sp>
      <p:pic>
        <p:nvPicPr>
          <p:cNvPr id="3" name="Picture 2"/>
          <p:cNvPicPr>
            <a:picLocks noChangeAspect="1"/>
          </p:cNvPicPr>
          <p:nvPr/>
        </p:nvPicPr>
        <p:blipFill>
          <a:blip r:embed="rId3"/>
          <a:stretch>
            <a:fillRect/>
          </a:stretch>
        </p:blipFill>
        <p:spPr>
          <a:xfrm rot="516509">
            <a:off x="7339154" y="1284236"/>
            <a:ext cx="1568332" cy="1271126"/>
          </a:xfrm>
          <a:prstGeom prst="rect">
            <a:avLst/>
          </a:prstGeom>
        </p:spPr>
      </p:pic>
      <p:pic>
        <p:nvPicPr>
          <p:cNvPr id="7" name="Picture 6"/>
          <p:cNvPicPr>
            <a:picLocks noChangeAspect="1"/>
          </p:cNvPicPr>
          <p:nvPr/>
        </p:nvPicPr>
        <p:blipFill>
          <a:blip r:embed="rId4"/>
          <a:stretch>
            <a:fillRect/>
          </a:stretch>
        </p:blipFill>
        <p:spPr>
          <a:xfrm>
            <a:off x="5639480" y="2999151"/>
            <a:ext cx="3226751" cy="3505200"/>
          </a:xfrm>
          <a:prstGeom prst="rect">
            <a:avLst/>
          </a:prstGeom>
        </p:spPr>
      </p:pic>
    </p:spTree>
    <p:extLst>
      <p:ext uri="{BB962C8B-B14F-4D97-AF65-F5344CB8AC3E}">
        <p14:creationId xmlns:p14="http://schemas.microsoft.com/office/powerpoint/2010/main" val="311608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604463" y="259354"/>
            <a:ext cx="7543800" cy="459806"/>
          </a:xfrm>
        </p:spPr>
        <p:txBody>
          <a:bodyPr/>
          <a:lstStyle/>
          <a:p>
            <a:pPr eaLnBrk="1" hangingPunct="1"/>
            <a:r>
              <a:rPr lang="en-US" sz="3200" b="1" dirty="0">
                <a:solidFill>
                  <a:srgbClr val="FFFF99"/>
                </a:solidFill>
              </a:rPr>
              <a:t>Influenza Vaccines for 2017-2018 Season</a:t>
            </a:r>
          </a:p>
        </p:txBody>
      </p:sp>
      <p:graphicFrame>
        <p:nvGraphicFramePr>
          <p:cNvPr id="3" name="Table 2"/>
          <p:cNvGraphicFramePr>
            <a:graphicFrameLocks noGrp="1"/>
          </p:cNvGraphicFramePr>
          <p:nvPr>
            <p:extLst/>
          </p:nvPr>
        </p:nvGraphicFramePr>
        <p:xfrm>
          <a:off x="609600" y="985860"/>
          <a:ext cx="7543800" cy="4729139"/>
        </p:xfrm>
        <a:graphic>
          <a:graphicData uri="http://schemas.openxmlformats.org/drawingml/2006/table">
            <a:tbl>
              <a:tblPr firstRow="1" bandRow="1">
                <a:tableStyleId>{5C22544A-7EE6-4342-B048-85BDC9FD1C3A}</a:tableStyleId>
              </a:tblPr>
              <a:tblGrid>
                <a:gridCol w="1210479">
                  <a:extLst>
                    <a:ext uri="{9D8B030D-6E8A-4147-A177-3AD203B41FA5}">
                      <a16:colId xmlns:a16="http://schemas.microsoft.com/office/drawing/2014/main" val="20000"/>
                    </a:ext>
                  </a:extLst>
                </a:gridCol>
                <a:gridCol w="1196809">
                  <a:extLst>
                    <a:ext uri="{9D8B030D-6E8A-4147-A177-3AD203B41FA5}">
                      <a16:colId xmlns:a16="http://schemas.microsoft.com/office/drawing/2014/main" val="20001"/>
                    </a:ext>
                  </a:extLst>
                </a:gridCol>
                <a:gridCol w="1359230">
                  <a:extLst>
                    <a:ext uri="{9D8B030D-6E8A-4147-A177-3AD203B41FA5}">
                      <a16:colId xmlns:a16="http://schemas.microsoft.com/office/drawing/2014/main" val="20002"/>
                    </a:ext>
                  </a:extLst>
                </a:gridCol>
                <a:gridCol w="1136967">
                  <a:extLst>
                    <a:ext uri="{9D8B030D-6E8A-4147-A177-3AD203B41FA5}">
                      <a16:colId xmlns:a16="http://schemas.microsoft.com/office/drawing/2014/main" val="20003"/>
                    </a:ext>
                  </a:extLst>
                </a:gridCol>
                <a:gridCol w="1427619">
                  <a:extLst>
                    <a:ext uri="{9D8B030D-6E8A-4147-A177-3AD203B41FA5}">
                      <a16:colId xmlns:a16="http://schemas.microsoft.com/office/drawing/2014/main" val="20004"/>
                    </a:ext>
                  </a:extLst>
                </a:gridCol>
                <a:gridCol w="1212696">
                  <a:extLst>
                    <a:ext uri="{9D8B030D-6E8A-4147-A177-3AD203B41FA5}">
                      <a16:colId xmlns:a16="http://schemas.microsoft.com/office/drawing/2014/main" val="20005"/>
                    </a:ext>
                  </a:extLst>
                </a:gridCol>
              </a:tblGrid>
              <a:tr h="888038">
                <a:tc>
                  <a:txBody>
                    <a:bodyPr/>
                    <a:lstStyle/>
                    <a:p>
                      <a:pPr algn="ctr"/>
                      <a:r>
                        <a:rPr lang="en-US" sz="1400" dirty="0">
                          <a:solidFill>
                            <a:schemeClr val="bg2"/>
                          </a:solidFill>
                          <a:latin typeface="+mn-lt"/>
                        </a:rPr>
                        <a:t>≥ 6 months</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3  years</a:t>
                      </a:r>
                      <a:endParaRPr lang="en-US" sz="1400"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4 years</a:t>
                      </a:r>
                      <a:endParaRPr lang="en-US" sz="1400"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a:t>
                      </a:r>
                      <a:r>
                        <a:rPr kumimoji="0" lang="en-US" sz="1400" b="1" i="0" u="none" strike="noStrike" kern="1200" cap="none" spc="0" normalizeH="0" baseline="0" noProof="0" dirty="0">
                          <a:ln>
                            <a:noFill/>
                          </a:ln>
                          <a:solidFill>
                            <a:srgbClr val="FF0000"/>
                          </a:solidFill>
                          <a:effectLst/>
                          <a:uLnTx/>
                          <a:uFillTx/>
                          <a:latin typeface="+mn-lt"/>
                          <a:ea typeface="+mn-ea"/>
                          <a:cs typeface="+mn-cs"/>
                        </a:rPr>
                        <a:t>5 years</a:t>
                      </a:r>
                      <a:endParaRPr lang="en-US" sz="1400" dirty="0">
                        <a:solidFill>
                          <a:srgbClr val="FF0000"/>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18 years</a:t>
                      </a:r>
                      <a:endParaRPr lang="en-US" sz="1400"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a:ln>
                            <a:noFill/>
                          </a:ln>
                          <a:solidFill>
                            <a:schemeClr val="bg2"/>
                          </a:solidFill>
                          <a:effectLst/>
                          <a:uLnTx/>
                          <a:uFillTx/>
                          <a:latin typeface="+mn-lt"/>
                          <a:ea typeface="+mn-ea"/>
                          <a:cs typeface="+mn-cs"/>
                        </a:rPr>
                        <a:t>≥  65 years</a:t>
                      </a:r>
                      <a:endParaRPr lang="en-US" sz="1400"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43254">
                <a:tc>
                  <a:txBody>
                    <a:bodyPr/>
                    <a:lstStyle/>
                    <a:p>
                      <a:r>
                        <a:rPr lang="en-US" sz="1400" b="1" dirty="0" err="1">
                          <a:latin typeface="+mn-lt"/>
                        </a:rPr>
                        <a:t>Fluzone</a:t>
                      </a:r>
                      <a:r>
                        <a:rPr lang="en-US" sz="1400" b="1" dirty="0">
                          <a:latin typeface="+mn-lt"/>
                        </a:rPr>
                        <a:t> (IIV4)</a:t>
                      </a:r>
                    </a:p>
                    <a:p>
                      <a:r>
                        <a:rPr lang="en-US" sz="1400" b="1" dirty="0">
                          <a:latin typeface="+mn-lt"/>
                        </a:rPr>
                        <a:t> </a:t>
                      </a:r>
                      <a:r>
                        <a:rPr lang="en-US" sz="1200" b="1" dirty="0">
                          <a:latin typeface="+mn-lt"/>
                        </a:rPr>
                        <a:t>6-35 </a:t>
                      </a:r>
                      <a:r>
                        <a:rPr lang="en-US" sz="1200" b="1" dirty="0" err="1">
                          <a:latin typeface="+mn-lt"/>
                        </a:rPr>
                        <a:t>mos</a:t>
                      </a:r>
                      <a:r>
                        <a:rPr lang="en-US" sz="1200" b="1" dirty="0">
                          <a:latin typeface="+mn-lt"/>
                        </a:rPr>
                        <a:t>—0.25 ml dose</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err="1">
                          <a:latin typeface="+mn-lt"/>
                        </a:rPr>
                        <a:t>Fluarix</a:t>
                      </a:r>
                      <a:r>
                        <a:rPr lang="en-US" sz="1400" b="1" dirty="0">
                          <a:latin typeface="+mn-lt"/>
                        </a:rPr>
                        <a:t> (IIV4)</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a:latin typeface="+mn-lt"/>
                        </a:rPr>
                        <a:t>Fluvirin (IIV3)</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a:latin typeface="+mn-lt"/>
                        </a:rPr>
                        <a:t>Afluria (IIV3)</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mn-lt"/>
                          <a:ea typeface="+mn-ea"/>
                          <a:cs typeface="+mn-cs"/>
                        </a:rPr>
                        <a:t>FluBlok</a:t>
                      </a:r>
                      <a:r>
                        <a:rPr kumimoji="0" lang="en-US" sz="1400" b="1" i="0" u="none" strike="noStrike" kern="1200" cap="none" spc="0" normalizeH="0" baseline="0" noProof="0" dirty="0">
                          <a:ln>
                            <a:noFill/>
                          </a:ln>
                          <a:solidFill>
                            <a:srgbClr val="000000"/>
                          </a:solidFill>
                          <a:effectLst/>
                          <a:uLnTx/>
                          <a:uFillTx/>
                          <a:latin typeface="+mn-lt"/>
                          <a:ea typeface="+mn-ea"/>
                          <a:cs typeface="+mn-cs"/>
                        </a:rPr>
                        <a:t> </a:t>
                      </a:r>
                      <a:r>
                        <a:rPr kumimoji="0" lang="en-US" sz="1400" b="1" i="0" u="none" strike="noStrike" kern="1200" cap="none" spc="0" normalizeH="0" baseline="0" noProof="0" dirty="0">
                          <a:ln>
                            <a:noFill/>
                          </a:ln>
                          <a:solidFill>
                            <a:srgbClr val="FF0000"/>
                          </a:solidFill>
                          <a:effectLst/>
                          <a:uLnTx/>
                          <a:uFillTx/>
                          <a:latin typeface="+mn-lt"/>
                          <a:ea typeface="+mn-ea"/>
                          <a:cs typeface="+mn-cs"/>
                        </a:rPr>
                        <a:t>(RIV3 &amp; RIV4) </a:t>
                      </a:r>
                      <a:r>
                        <a:rPr kumimoji="0" lang="en-US" sz="1400" b="1" i="0" u="none" strike="noStrike" kern="1200" cap="none" spc="0" normalizeH="0" baseline="0" noProof="0" dirty="0">
                          <a:ln>
                            <a:noFill/>
                          </a:ln>
                          <a:solidFill>
                            <a:srgbClr val="000000"/>
                          </a:solidFill>
                          <a:effectLst/>
                          <a:uLnTx/>
                          <a:uFillTx/>
                          <a:latin typeface="+mn-lt"/>
                          <a:ea typeface="+mn-ea"/>
                          <a:cs typeface="+mn-cs"/>
                        </a:rPr>
                        <a:t>**</a:t>
                      </a:r>
                    </a:p>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a:latin typeface="+mn-lt"/>
                        </a:rPr>
                        <a:t>Fluzone High-Dose (IIV3)</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1354593">
                <a:tc>
                  <a:txBody>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FluLaval (IIV4)</a:t>
                      </a:r>
                    </a:p>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n-lt"/>
                          <a:ea typeface="+mn-ea"/>
                          <a:cs typeface="+mn-cs"/>
                        </a:rPr>
                        <a:t>6 mos. and older---</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0.5 ml dose</a:t>
                      </a:r>
                    </a:p>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mn-lt"/>
                          <a:ea typeface="+mn-ea"/>
                          <a:cs typeface="+mn-cs"/>
                        </a:rPr>
                        <a:t>Flucelvax</a:t>
                      </a:r>
                      <a:r>
                        <a:rPr kumimoji="0" lang="en-US" sz="1400" b="1" i="0" u="none" strike="noStrike" kern="1200" cap="none" spc="0" normalizeH="0" baseline="0" noProof="0" dirty="0">
                          <a:ln>
                            <a:noFill/>
                          </a:ln>
                          <a:solidFill>
                            <a:srgbClr val="000000"/>
                          </a:solidFill>
                          <a:effectLst/>
                          <a:uLnTx/>
                          <a:uFillTx/>
                          <a:latin typeface="+mn-lt"/>
                          <a:ea typeface="+mn-ea"/>
                          <a:cs typeface="+mn-cs"/>
                        </a:rPr>
                        <a:t> (ccIIV4)*</a:t>
                      </a:r>
                    </a:p>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a:solidFill>
                            <a:srgbClr val="FF0000"/>
                          </a:solidFill>
                          <a:latin typeface="+mn-lt"/>
                        </a:rPr>
                        <a:t>Afluria (IIV4)</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err="1">
                          <a:latin typeface="+mn-lt"/>
                        </a:rPr>
                        <a:t>Fluad</a:t>
                      </a:r>
                      <a:r>
                        <a:rPr lang="en-US" sz="1400" b="1" dirty="0">
                          <a:latin typeface="+mn-lt"/>
                        </a:rPr>
                        <a:t> (aIIV3)</a:t>
                      </a: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1243254">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solidFill>
                          <a:schemeClr val="bg2"/>
                        </a:solidFill>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400" b="1" dirty="0" err="1">
                          <a:latin typeface="+mn-lt"/>
                        </a:rPr>
                        <a:t>Fluzone</a:t>
                      </a:r>
                      <a:r>
                        <a:rPr lang="en-US" sz="1400" b="1" dirty="0">
                          <a:latin typeface="+mn-lt"/>
                        </a:rPr>
                        <a:t> Intradermal</a:t>
                      </a:r>
                      <a:r>
                        <a:rPr lang="en-US" sz="1400" b="1" baseline="0" dirty="0">
                          <a:latin typeface="+mn-lt"/>
                        </a:rPr>
                        <a:t> (IIV4)</a:t>
                      </a:r>
                    </a:p>
                    <a:p>
                      <a:r>
                        <a:rPr lang="en-US" sz="1400" b="1" baseline="0" dirty="0">
                          <a:latin typeface="+mn-lt"/>
                        </a:rPr>
                        <a:t>Ages 18-64 yrs.</a:t>
                      </a:r>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400" b="1" dirty="0">
                        <a:latin typeface="+mn-lt"/>
                      </a:endParaRPr>
                    </a:p>
                  </a:txBody>
                  <a:tcPr marL="28932" marR="28932" marT="14467" marB="14467">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3124200" y="5770623"/>
            <a:ext cx="5372099" cy="253916"/>
          </a:xfrm>
          <a:prstGeom prst="rect">
            <a:avLst/>
          </a:prstGeom>
          <a:noFill/>
        </p:spPr>
        <p:txBody>
          <a:bodyPr wrap="square" rtlCol="0">
            <a:spAutoFit/>
          </a:bodyPr>
          <a:lstStyle/>
          <a:p>
            <a:pPr defTabSz="514350"/>
            <a:r>
              <a:rPr lang="en-US" sz="1013" kern="0" dirty="0">
                <a:solidFill>
                  <a:srgbClr val="FFFFFF"/>
                </a:solidFill>
              </a:rPr>
              <a:t> </a:t>
            </a:r>
            <a:r>
              <a:rPr lang="en-US" sz="1050" kern="0" dirty="0">
                <a:solidFill>
                  <a:srgbClr val="FFFFFF"/>
                </a:solidFill>
              </a:rPr>
              <a:t>*Cell-cultured                                           **Recombinant</a:t>
            </a:r>
          </a:p>
        </p:txBody>
      </p:sp>
      <p:sp>
        <p:nvSpPr>
          <p:cNvPr id="6" name="Rectangle 5"/>
          <p:cNvSpPr/>
          <p:nvPr/>
        </p:nvSpPr>
        <p:spPr>
          <a:xfrm>
            <a:off x="644162" y="6248400"/>
            <a:ext cx="7696200" cy="430887"/>
          </a:xfrm>
          <a:prstGeom prst="rect">
            <a:avLst/>
          </a:prstGeom>
        </p:spPr>
        <p:txBody>
          <a:bodyPr wrap="square">
            <a:spAutoFit/>
          </a:bodyPr>
          <a:lstStyle/>
          <a:p>
            <a:pPr defTabSz="514350"/>
            <a:r>
              <a:rPr lang="en-US" sz="591" b="1" kern="0" dirty="0">
                <a:solidFill>
                  <a:srgbClr val="FFFFFF"/>
                </a:solidFill>
              </a:rPr>
              <a:t> </a:t>
            </a:r>
            <a:r>
              <a:rPr lang="en-US" sz="1100" b="1" kern="0" dirty="0">
                <a:solidFill>
                  <a:srgbClr val="FFFFFF"/>
                </a:solidFill>
              </a:rPr>
              <a:t>Ref:  Centers for Disease Control and Prevention, National Center for Immunization and Respiratory Diseases (NCIRD). https://www.cdc.gov/mmwr/volumes/66/rr/rr6602a1.htm</a:t>
            </a:r>
          </a:p>
        </p:txBody>
      </p:sp>
      <p:pic>
        <p:nvPicPr>
          <p:cNvPr id="4" name="Picture 3"/>
          <p:cNvPicPr>
            <a:picLocks noChangeAspect="1"/>
          </p:cNvPicPr>
          <p:nvPr/>
        </p:nvPicPr>
        <p:blipFill>
          <a:blip r:embed="rId3"/>
          <a:stretch>
            <a:fillRect/>
          </a:stretch>
        </p:blipFill>
        <p:spPr>
          <a:xfrm rot="551603">
            <a:off x="7626536" y="-36796"/>
            <a:ext cx="1427652" cy="1157105"/>
          </a:xfrm>
          <a:prstGeom prst="rect">
            <a:avLst/>
          </a:prstGeom>
        </p:spPr>
      </p:pic>
    </p:spTree>
    <p:extLst>
      <p:ext uri="{BB962C8B-B14F-4D97-AF65-F5344CB8AC3E}">
        <p14:creationId xmlns:p14="http://schemas.microsoft.com/office/powerpoint/2010/main" val="4966323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idx="4294967295"/>
          </p:nvPr>
        </p:nvSpPr>
        <p:spPr>
          <a:xfrm>
            <a:off x="1948756" y="586461"/>
            <a:ext cx="4972050" cy="471488"/>
          </a:xfrm>
        </p:spPr>
        <p:txBody>
          <a:bodyPr/>
          <a:lstStyle/>
          <a:p>
            <a:pPr eaLnBrk="1" hangingPunct="1">
              <a:lnSpc>
                <a:spcPct val="75000"/>
              </a:lnSpc>
            </a:pPr>
            <a:r>
              <a:rPr lang="en-US" sz="2700" dirty="0">
                <a:solidFill>
                  <a:schemeClr val="tx2">
                    <a:lumMod val="40000"/>
                    <a:lumOff val="60000"/>
                  </a:schemeClr>
                </a:solidFill>
              </a:rPr>
              <a:t>Live, Attenuated Influenza Vaccine (LAIV4)</a:t>
            </a:r>
            <a:endParaRPr lang="en-US" sz="2700" u="sng" dirty="0">
              <a:solidFill>
                <a:schemeClr val="tx2">
                  <a:lumMod val="40000"/>
                  <a:lumOff val="60000"/>
                </a:schemeClr>
              </a:solidFill>
            </a:endParaRPr>
          </a:p>
        </p:txBody>
      </p:sp>
      <p:sp>
        <p:nvSpPr>
          <p:cNvPr id="248834" name="Rectangle 3"/>
          <p:cNvSpPr>
            <a:spLocks noGrp="1" noChangeArrowheads="1"/>
          </p:cNvSpPr>
          <p:nvPr>
            <p:ph type="body" idx="4294967295"/>
          </p:nvPr>
        </p:nvSpPr>
        <p:spPr>
          <a:xfrm>
            <a:off x="2171700" y="2100262"/>
            <a:ext cx="4800600" cy="214313"/>
          </a:xfrm>
        </p:spPr>
        <p:txBody>
          <a:bodyPr/>
          <a:lstStyle/>
          <a:p>
            <a:pPr marL="0" indent="0" eaLnBrk="1" hangingPunct="1">
              <a:lnSpc>
                <a:spcPct val="80000"/>
              </a:lnSpc>
              <a:spcBef>
                <a:spcPct val="50000"/>
              </a:spcBef>
              <a:buNone/>
            </a:pPr>
            <a:r>
              <a:rPr lang="en-US" sz="956" b="1">
                <a:solidFill>
                  <a:srgbClr val="FFFF66"/>
                </a:solidFill>
              </a:rPr>
              <a:t> </a:t>
            </a:r>
            <a:endParaRPr lang="en-US" b="1">
              <a:solidFill>
                <a:srgbClr val="FFFF66"/>
              </a:solidFill>
            </a:endParaRPr>
          </a:p>
        </p:txBody>
      </p:sp>
      <p:sp>
        <p:nvSpPr>
          <p:cNvPr id="142342" name="Text Box 6"/>
          <p:cNvSpPr txBox="1">
            <a:spLocks noChangeArrowheads="1"/>
          </p:cNvSpPr>
          <p:nvPr/>
        </p:nvSpPr>
        <p:spPr bwMode="auto">
          <a:xfrm>
            <a:off x="2000250" y="1333580"/>
            <a:ext cx="4972050" cy="750205"/>
          </a:xfrm>
          <a:prstGeom prst="rect">
            <a:avLst/>
          </a:prstGeom>
          <a:noFill/>
          <a:ln w="9525">
            <a:noFill/>
            <a:miter lim="800000"/>
            <a:headEnd/>
            <a:tailEnd/>
          </a:ln>
        </p:spPr>
        <p:txBody>
          <a:bodyPr wrap="square">
            <a:spAutoFit/>
          </a:bodyPr>
          <a:lstStyle/>
          <a:p>
            <a:pPr marL="64294" lvl="1" indent="34826" algn="ctr" defTabSz="514350">
              <a:lnSpc>
                <a:spcPct val="150000"/>
              </a:lnSpc>
              <a:defRPr/>
            </a:pPr>
            <a:r>
              <a:rPr lang="en-US" sz="2100" kern="0" dirty="0" err="1">
                <a:solidFill>
                  <a:srgbClr val="FFFF99"/>
                </a:solidFill>
              </a:rPr>
              <a:t>FluMist</a:t>
            </a:r>
            <a:r>
              <a:rPr lang="en-US" sz="2100" kern="0" dirty="0">
                <a:solidFill>
                  <a:srgbClr val="FFFF99"/>
                </a:solidFill>
              </a:rPr>
              <a:t>® </a:t>
            </a:r>
            <a:r>
              <a:rPr lang="en-US" sz="2100" kern="0" dirty="0" err="1">
                <a:solidFill>
                  <a:srgbClr val="FFFF99"/>
                </a:solidFill>
              </a:rPr>
              <a:t>MedImmune</a:t>
            </a:r>
            <a:r>
              <a:rPr lang="en-US" sz="2100" kern="0" dirty="0">
                <a:solidFill>
                  <a:srgbClr val="FFFF99"/>
                </a:solidFill>
              </a:rPr>
              <a:t> (Nasal Spray)</a:t>
            </a:r>
            <a:r>
              <a:rPr lang="en-US" sz="2100" kern="0" dirty="0">
                <a:solidFill>
                  <a:srgbClr val="FFFF66"/>
                </a:solidFill>
              </a:rPr>
              <a:t> </a:t>
            </a:r>
            <a:r>
              <a:rPr lang="en-US" sz="2100" kern="0" dirty="0">
                <a:solidFill>
                  <a:srgbClr val="0099FF"/>
                </a:solidFill>
              </a:rPr>
              <a:t> </a:t>
            </a:r>
          </a:p>
          <a:p>
            <a:pPr marL="64294" lvl="1" indent="34826" algn="ctr" defTabSz="514350">
              <a:defRPr/>
            </a:pPr>
            <a:r>
              <a:rPr lang="en-US" sz="1125" b="1" kern="0" dirty="0">
                <a:solidFill>
                  <a:srgbClr val="FFFFFF"/>
                </a:solidFill>
              </a:rPr>
              <a:t>licensed for healthy persons 2 through 49 years of age</a:t>
            </a:r>
          </a:p>
        </p:txBody>
      </p:sp>
      <p:sp>
        <p:nvSpPr>
          <p:cNvPr id="10" name="TextBox 9"/>
          <p:cNvSpPr txBox="1"/>
          <p:nvPr/>
        </p:nvSpPr>
        <p:spPr>
          <a:xfrm>
            <a:off x="937470" y="2880093"/>
            <a:ext cx="6591791" cy="3497111"/>
          </a:xfrm>
          <a:prstGeom prst="rect">
            <a:avLst/>
          </a:prstGeom>
          <a:noFill/>
        </p:spPr>
        <p:txBody>
          <a:bodyPr wrap="square" rtlCol="0">
            <a:spAutoFit/>
          </a:bodyPr>
          <a:lstStyle/>
          <a:p>
            <a:pPr algn="ctr" defTabSz="514350"/>
            <a:r>
              <a:rPr lang="en-US" sz="2100" kern="0" dirty="0">
                <a:solidFill>
                  <a:srgbClr val="FFFFFF"/>
                </a:solidFill>
              </a:rPr>
              <a:t>Due to poor effectiveness in past 3 seasons and concerns regarding the effectiveness against A(H1N1) viruses:</a:t>
            </a:r>
          </a:p>
          <a:p>
            <a:pPr algn="ctr" defTabSz="514350"/>
            <a:r>
              <a:rPr lang="en-US" sz="2100" b="1" u="sng" kern="0" dirty="0">
                <a:solidFill>
                  <a:srgbClr val="FFFF00"/>
                </a:solidFill>
              </a:rPr>
              <a:t>LAIV4 should not be used in the 2017-2018 season</a:t>
            </a:r>
            <a:r>
              <a:rPr lang="en-US" sz="2100" kern="0" dirty="0">
                <a:solidFill>
                  <a:srgbClr val="FFFF00"/>
                </a:solidFill>
              </a:rPr>
              <a:t>.</a:t>
            </a:r>
          </a:p>
          <a:p>
            <a:pPr algn="ctr" defTabSz="514350"/>
            <a:endParaRPr lang="en-US" sz="2100" kern="0" dirty="0">
              <a:solidFill>
                <a:srgbClr val="FFFF00"/>
              </a:solidFill>
            </a:endParaRPr>
          </a:p>
          <a:p>
            <a:pPr algn="ctr" defTabSz="514350"/>
            <a:r>
              <a:rPr lang="en-US" sz="2100" kern="0" dirty="0">
                <a:solidFill>
                  <a:srgbClr val="FFFFFF"/>
                </a:solidFill>
              </a:rPr>
              <a:t>Currently only IIV provides protection against influenza and should be used for all persons </a:t>
            </a:r>
          </a:p>
          <a:p>
            <a:pPr algn="ctr" defTabSz="514350"/>
            <a:r>
              <a:rPr lang="en-US" sz="2100" kern="0" dirty="0">
                <a:solidFill>
                  <a:srgbClr val="FFFFFF"/>
                </a:solidFill>
              </a:rPr>
              <a:t>6 months and older who do not have contraindications. </a:t>
            </a:r>
          </a:p>
          <a:p>
            <a:pPr indent="191989" defTabSz="514350"/>
            <a:endParaRPr lang="en-US" sz="1125" kern="0" dirty="0">
              <a:solidFill>
                <a:srgbClr val="FFFFFF"/>
              </a:solidFill>
            </a:endParaRPr>
          </a:p>
        </p:txBody>
      </p:sp>
      <p:sp>
        <p:nvSpPr>
          <p:cNvPr id="9" name="TextBox 8"/>
          <p:cNvSpPr txBox="1"/>
          <p:nvPr/>
        </p:nvSpPr>
        <p:spPr>
          <a:xfrm>
            <a:off x="1918790" y="2431642"/>
            <a:ext cx="4629150" cy="415498"/>
          </a:xfrm>
          <a:prstGeom prst="rect">
            <a:avLst/>
          </a:prstGeom>
          <a:noFill/>
        </p:spPr>
        <p:txBody>
          <a:bodyPr wrap="square" rtlCol="0">
            <a:spAutoFit/>
          </a:bodyPr>
          <a:lstStyle/>
          <a:p>
            <a:pPr algn="ctr" defTabSz="514350"/>
            <a:r>
              <a:rPr lang="en-US" sz="2100" b="1" kern="0" dirty="0">
                <a:solidFill>
                  <a:schemeClr val="tx2">
                    <a:lumMod val="40000"/>
                    <a:lumOff val="60000"/>
                  </a:schemeClr>
                </a:solidFill>
              </a:rPr>
              <a:t>ACIP recommendation</a:t>
            </a:r>
          </a:p>
        </p:txBody>
      </p:sp>
      <p:sp>
        <p:nvSpPr>
          <p:cNvPr id="11" name="TextBox 10"/>
          <p:cNvSpPr txBox="1"/>
          <p:nvPr/>
        </p:nvSpPr>
        <p:spPr>
          <a:xfrm>
            <a:off x="2950076" y="6410157"/>
            <a:ext cx="5143500" cy="253916"/>
          </a:xfrm>
          <a:prstGeom prst="rect">
            <a:avLst/>
          </a:prstGeom>
          <a:noFill/>
        </p:spPr>
        <p:txBody>
          <a:bodyPr wrap="square" rtlCol="0">
            <a:spAutoFit/>
          </a:bodyPr>
          <a:lstStyle/>
          <a:p>
            <a:pPr defTabSz="514350"/>
            <a:r>
              <a:rPr lang="en-US" sz="1050" b="1" kern="0" dirty="0">
                <a:solidFill>
                  <a:srgbClr val="FFFFFF"/>
                </a:solidFill>
              </a:rPr>
              <a:t>MMWR 66(2); 1-24, August 25, 2017</a:t>
            </a:r>
          </a:p>
        </p:txBody>
      </p:sp>
      <p:pic>
        <p:nvPicPr>
          <p:cNvPr id="2" name="Picture 1"/>
          <p:cNvPicPr>
            <a:picLocks noChangeAspect="1"/>
          </p:cNvPicPr>
          <p:nvPr/>
        </p:nvPicPr>
        <p:blipFill>
          <a:blip r:embed="rId3"/>
          <a:stretch>
            <a:fillRect/>
          </a:stretch>
        </p:blipFill>
        <p:spPr>
          <a:xfrm>
            <a:off x="7302561" y="1464700"/>
            <a:ext cx="1568332" cy="1271126"/>
          </a:xfrm>
          <a:prstGeom prst="rect">
            <a:avLst/>
          </a:prstGeom>
        </p:spPr>
      </p:pic>
    </p:spTree>
    <p:extLst>
      <p:ext uri="{BB962C8B-B14F-4D97-AF65-F5344CB8AC3E}">
        <p14:creationId xmlns:p14="http://schemas.microsoft.com/office/powerpoint/2010/main" val="113709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FF99"/>
                </a:solidFill>
              </a:rPr>
              <a:t>Influenza Vaccination of Persons </a:t>
            </a:r>
            <a:br>
              <a:rPr lang="en-US" sz="3600" b="1" dirty="0">
                <a:solidFill>
                  <a:srgbClr val="FFFF99"/>
                </a:solidFill>
              </a:rPr>
            </a:br>
            <a:r>
              <a:rPr lang="en-US" sz="3600" b="1" dirty="0">
                <a:solidFill>
                  <a:srgbClr val="FFFF99"/>
                </a:solidFill>
              </a:rPr>
              <a:t>with a History of Egg Allergy</a:t>
            </a:r>
          </a:p>
        </p:txBody>
      </p:sp>
      <p:sp>
        <p:nvSpPr>
          <p:cNvPr id="3" name="Content Placeholder 2"/>
          <p:cNvSpPr>
            <a:spLocks noGrp="1"/>
          </p:cNvSpPr>
          <p:nvPr>
            <p:ph idx="1"/>
          </p:nvPr>
        </p:nvSpPr>
        <p:spPr>
          <a:xfrm>
            <a:off x="762000" y="1676400"/>
            <a:ext cx="7924800" cy="4724400"/>
          </a:xfrm>
        </p:spPr>
        <p:txBody>
          <a:bodyPr>
            <a:noAutofit/>
          </a:bodyPr>
          <a:lstStyle/>
          <a:p>
            <a:r>
              <a:rPr lang="en-US" dirty="0">
                <a:solidFill>
                  <a:schemeClr val="bg1"/>
                </a:solidFill>
              </a:rPr>
              <a:t>Persons with a history of egg allergy who have had only hives after exposure to eggs should receive influenza vaccine.</a:t>
            </a:r>
          </a:p>
          <a:p>
            <a:r>
              <a:rPr lang="en-US" dirty="0">
                <a:solidFill>
                  <a:schemeClr val="bg1"/>
                </a:solidFill>
              </a:rPr>
              <a:t>Persons who report having had reactions to eggs  such as </a:t>
            </a:r>
            <a:r>
              <a:rPr lang="en-US" dirty="0" err="1">
                <a:solidFill>
                  <a:schemeClr val="bg1"/>
                </a:solidFill>
              </a:rPr>
              <a:t>angioedema</a:t>
            </a:r>
            <a:r>
              <a:rPr lang="en-US" dirty="0">
                <a:solidFill>
                  <a:schemeClr val="bg1"/>
                </a:solidFill>
              </a:rPr>
              <a:t>, respiratory distress, lightheadedness, or recurrent emesis; or who required epinephrine or another emergency medical intervention may receive influenza vaccine</a:t>
            </a:r>
            <a:r>
              <a:rPr lang="en-US" dirty="0">
                <a:solidFill>
                  <a:srgbClr val="FFFF99"/>
                </a:solidFill>
              </a:rPr>
              <a:t>. </a:t>
            </a:r>
            <a:r>
              <a:rPr lang="en-US" b="1" dirty="0">
                <a:solidFill>
                  <a:srgbClr val="FFFF99"/>
                </a:solidFill>
              </a:rPr>
              <a:t>Vaccine should be administered in a medical setting supervised by a healthcare provider who is able to recognize and manage severe allergic conditions.</a:t>
            </a:r>
          </a:p>
          <a:p>
            <a:r>
              <a:rPr lang="en-US" u="sng" dirty="0">
                <a:solidFill>
                  <a:schemeClr val="bg1"/>
                </a:solidFill>
              </a:rPr>
              <a:t>A previous severe allergic reaction to influenza vaccine is a contraindication to future receipt of the vaccine.</a:t>
            </a:r>
          </a:p>
        </p:txBody>
      </p:sp>
      <p:sp>
        <p:nvSpPr>
          <p:cNvPr id="4" name="Rectangle 3"/>
          <p:cNvSpPr/>
          <p:nvPr/>
        </p:nvSpPr>
        <p:spPr>
          <a:xfrm>
            <a:off x="2200275" y="6400800"/>
            <a:ext cx="4743450" cy="253916"/>
          </a:xfrm>
          <a:prstGeom prst="rect">
            <a:avLst/>
          </a:prstGeom>
        </p:spPr>
        <p:txBody>
          <a:bodyPr wrap="square">
            <a:spAutoFit/>
          </a:bodyPr>
          <a:lstStyle/>
          <a:p>
            <a:pPr algn="ctr" fontAlgn="auto">
              <a:spcBef>
                <a:spcPts val="0"/>
              </a:spcBef>
              <a:spcAft>
                <a:spcPts val="0"/>
              </a:spcAft>
            </a:pPr>
            <a:r>
              <a:rPr lang="en-US" sz="1050" b="1" dirty="0">
                <a:solidFill>
                  <a:srgbClr val="FFFFFF"/>
                </a:solidFill>
                <a:latin typeface="Calibri"/>
                <a:cs typeface="+mn-cs"/>
              </a:rPr>
              <a:t>Recommendations and Reports  Vol. 65 / No. 5 MMWR / August 26, 2016 </a:t>
            </a:r>
            <a:endParaRPr lang="en-US" sz="1050" dirty="0">
              <a:solidFill>
                <a:srgbClr val="FFFFFF"/>
              </a:solidFill>
              <a:latin typeface="Calibri"/>
              <a:cs typeface="+mn-cs"/>
            </a:endParaRPr>
          </a:p>
        </p:txBody>
      </p:sp>
    </p:spTree>
    <p:extLst>
      <p:ext uri="{BB962C8B-B14F-4D97-AF65-F5344CB8AC3E}">
        <p14:creationId xmlns:p14="http://schemas.microsoft.com/office/powerpoint/2010/main" val="34333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a:xfrm>
            <a:off x="1669656" y="304800"/>
            <a:ext cx="6115050" cy="514350"/>
          </a:xfrm>
        </p:spPr>
        <p:txBody>
          <a:bodyPr/>
          <a:lstStyle/>
          <a:p>
            <a:pPr eaLnBrk="1" hangingPunct="1"/>
            <a:r>
              <a:rPr lang="en-US" sz="3600" dirty="0">
                <a:solidFill>
                  <a:srgbClr val="FFFF99"/>
                </a:solidFill>
              </a:rPr>
              <a:t>Hepatitis A Vaccine for Adults</a:t>
            </a:r>
          </a:p>
        </p:txBody>
      </p:sp>
      <p:sp>
        <p:nvSpPr>
          <p:cNvPr id="292867" name="Rectangle 3"/>
          <p:cNvSpPr>
            <a:spLocks noGrp="1" noChangeArrowheads="1"/>
          </p:cNvSpPr>
          <p:nvPr>
            <p:ph type="body" idx="4294967295"/>
          </p:nvPr>
        </p:nvSpPr>
        <p:spPr>
          <a:xfrm>
            <a:off x="685800" y="1201487"/>
            <a:ext cx="7924800" cy="4000500"/>
          </a:xfrm>
        </p:spPr>
        <p:txBody>
          <a:bodyPr/>
          <a:lstStyle/>
          <a:p>
            <a:pPr marL="0" indent="0" eaLnBrk="1" hangingPunct="1">
              <a:buClr>
                <a:srgbClr val="66CCFF"/>
              </a:buClr>
              <a:buNone/>
            </a:pPr>
            <a:r>
              <a:rPr lang="en-US" dirty="0"/>
              <a:t>ACIP recommends hepatitis A vaccine for adults  who are at high-risk of acquiring hepatitis A infection:</a:t>
            </a:r>
          </a:p>
          <a:p>
            <a:pPr marL="470297" lvl="3" indent="-210741" eaLnBrk="1" hangingPunct="1">
              <a:spcBef>
                <a:spcPts val="0"/>
              </a:spcBef>
              <a:buClr>
                <a:schemeClr val="tx1"/>
              </a:buClr>
              <a:buFontTx/>
              <a:buChar char="•"/>
            </a:pPr>
            <a:r>
              <a:rPr lang="en-US" sz="2400" dirty="0"/>
              <a:t>Those traveling or working in countries with high or intermediate endemicity of infection</a:t>
            </a:r>
          </a:p>
          <a:p>
            <a:pPr marL="470297" lvl="3" indent="-210741" eaLnBrk="1" hangingPunct="1">
              <a:spcBef>
                <a:spcPts val="0"/>
              </a:spcBef>
              <a:buClr>
                <a:schemeClr val="tx1"/>
              </a:buClr>
              <a:buFontTx/>
              <a:buChar char="•"/>
            </a:pPr>
            <a:r>
              <a:rPr lang="en-US" sz="2400" dirty="0"/>
              <a:t>Men who have sex with men</a:t>
            </a:r>
          </a:p>
          <a:p>
            <a:pPr marL="470297" lvl="3" indent="-210741" eaLnBrk="1" hangingPunct="1">
              <a:spcBef>
                <a:spcPts val="0"/>
              </a:spcBef>
              <a:buClr>
                <a:schemeClr val="tx1"/>
              </a:buClr>
              <a:buFontTx/>
              <a:buChar char="•"/>
            </a:pPr>
            <a:r>
              <a:rPr lang="en-US" sz="2400" dirty="0"/>
              <a:t>Users of injecting and non-injecting drugs</a:t>
            </a:r>
          </a:p>
          <a:p>
            <a:pPr marL="470297" lvl="3" indent="-210741" eaLnBrk="1" hangingPunct="1">
              <a:spcBef>
                <a:spcPts val="0"/>
              </a:spcBef>
              <a:buClr>
                <a:schemeClr val="tx1"/>
              </a:buClr>
              <a:buFontTx/>
              <a:buChar char="•"/>
            </a:pPr>
            <a:r>
              <a:rPr lang="en-US" sz="2400" dirty="0"/>
              <a:t>Persons working with HAV positive primates or with HAV in research laboratory settings</a:t>
            </a:r>
          </a:p>
          <a:p>
            <a:pPr marL="470297" lvl="3" indent="-210741" eaLnBrk="1" hangingPunct="1">
              <a:spcBef>
                <a:spcPts val="0"/>
              </a:spcBef>
              <a:buClr>
                <a:schemeClr val="tx1"/>
              </a:buClr>
              <a:buFontTx/>
              <a:buChar char="•"/>
            </a:pPr>
            <a:r>
              <a:rPr lang="en-US" sz="2400" dirty="0"/>
              <a:t>Contact with adoptees from countries with high rates of hepatitis A if contact will be within 60 days of arrival in U.S. </a:t>
            </a:r>
            <a:r>
              <a:rPr lang="en-US" sz="2400" u="sng" dirty="0"/>
              <a:t>The first dose of the 2-dose series should be given as soon as adoption is planned.</a:t>
            </a:r>
          </a:p>
        </p:txBody>
      </p:sp>
      <p:sp>
        <p:nvSpPr>
          <p:cNvPr id="4" name="Rectangle 3"/>
          <p:cNvSpPr/>
          <p:nvPr/>
        </p:nvSpPr>
        <p:spPr>
          <a:xfrm>
            <a:off x="1669656" y="6477000"/>
            <a:ext cx="5716182" cy="276999"/>
          </a:xfrm>
          <a:prstGeom prst="rect">
            <a:avLst/>
          </a:prstGeom>
        </p:spPr>
        <p:txBody>
          <a:bodyPr wrap="square">
            <a:spAutoFit/>
          </a:bodyPr>
          <a:lstStyle/>
          <a:p>
            <a:pPr defTabSz="685800" fontAlgn="auto">
              <a:spcBef>
                <a:spcPts val="0"/>
              </a:spcBef>
              <a:spcAft>
                <a:spcPts val="0"/>
              </a:spcAft>
            </a:pPr>
            <a:r>
              <a:rPr lang="en-US" sz="1200" b="1" kern="0" dirty="0">
                <a:solidFill>
                  <a:srgbClr val="FFFFFF"/>
                </a:solidFill>
                <a:latin typeface="Calibri"/>
                <a:cs typeface="+mn-cs"/>
              </a:rPr>
              <a:t>MMWR, May 19, 2006, Vol 55, #RR-07        MMWR, September 18, 2009, Vol 58 #36</a:t>
            </a:r>
          </a:p>
        </p:txBody>
      </p:sp>
      <p:sp>
        <p:nvSpPr>
          <p:cNvPr id="5" name="TextBox 4"/>
          <p:cNvSpPr txBox="1"/>
          <p:nvPr/>
        </p:nvSpPr>
        <p:spPr>
          <a:xfrm>
            <a:off x="5829300" y="5029200"/>
            <a:ext cx="1371600" cy="300082"/>
          </a:xfrm>
          <a:prstGeom prst="rect">
            <a:avLst/>
          </a:prstGeom>
          <a:noFill/>
        </p:spPr>
        <p:txBody>
          <a:bodyPr wrap="square" rtlCol="0">
            <a:spAutoFit/>
          </a:bodyPr>
          <a:lstStyle/>
          <a:p>
            <a:pPr defTabSz="685800" fontAlgn="auto">
              <a:spcBef>
                <a:spcPts val="0"/>
              </a:spcBef>
              <a:spcAft>
                <a:spcPts val="0"/>
              </a:spcAft>
            </a:pPr>
            <a:r>
              <a:rPr lang="en-US" sz="1350" kern="0" dirty="0">
                <a:solidFill>
                  <a:srgbClr val="FF0000"/>
                </a:solidFill>
                <a:latin typeface="Calibri"/>
                <a:cs typeface="+mn-cs"/>
              </a:rPr>
              <a:t>.</a:t>
            </a:r>
          </a:p>
        </p:txBody>
      </p:sp>
    </p:spTree>
    <p:extLst>
      <p:ext uri="{BB962C8B-B14F-4D97-AF65-F5344CB8AC3E}">
        <p14:creationId xmlns:p14="http://schemas.microsoft.com/office/powerpoint/2010/main" val="268029171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486150" y="216683"/>
            <a:ext cx="2228850" cy="592931"/>
          </a:xfrm>
        </p:spPr>
        <p:txBody>
          <a:bodyPr/>
          <a:lstStyle/>
          <a:p>
            <a:pPr eaLnBrk="1" hangingPunct="1"/>
            <a:r>
              <a:rPr lang="en-US" sz="3600" dirty="0">
                <a:solidFill>
                  <a:srgbClr val="FFFF99"/>
                </a:solidFill>
              </a:rPr>
              <a:t>Hepatitis B</a:t>
            </a:r>
          </a:p>
        </p:txBody>
      </p:sp>
      <p:sp>
        <p:nvSpPr>
          <p:cNvPr id="802819" name="Text Box 3"/>
          <p:cNvSpPr txBox="1">
            <a:spLocks noChangeArrowheads="1"/>
          </p:cNvSpPr>
          <p:nvPr/>
        </p:nvSpPr>
        <p:spPr bwMode="auto">
          <a:xfrm>
            <a:off x="1474770" y="2245588"/>
            <a:ext cx="6896100" cy="2062103"/>
          </a:xfrm>
          <a:prstGeom prst="rect">
            <a:avLst/>
          </a:prstGeom>
          <a:noFill/>
          <a:ln w="9525">
            <a:noFill/>
            <a:miter lim="800000"/>
            <a:headEnd/>
            <a:tailEnd/>
          </a:ln>
        </p:spPr>
        <p:txBody>
          <a:bodyPr wrap="square">
            <a:spAutoFit/>
          </a:bodyPr>
          <a:lstStyle/>
          <a:p>
            <a:pPr marL="215504" indent="-215504" defTabSz="685800" fontAlgn="auto">
              <a:lnSpc>
                <a:spcPct val="140000"/>
              </a:lnSpc>
              <a:spcBef>
                <a:spcPct val="50000"/>
              </a:spcBef>
              <a:spcAft>
                <a:spcPts val="0"/>
              </a:spcAft>
            </a:pPr>
            <a:r>
              <a:rPr lang="en-US" sz="2000" kern="0" dirty="0">
                <a:latin typeface="Calibri" pitchFamily="34" charset="0"/>
              </a:rPr>
              <a:t>   </a:t>
            </a:r>
            <a:r>
              <a:rPr lang="en-US" sz="2000" u="sng" kern="0" dirty="0">
                <a:latin typeface="Calibri" pitchFamily="34" charset="0"/>
              </a:rPr>
              <a:t>ACIP recommends hepatitis B vaccine  for: </a:t>
            </a:r>
          </a:p>
          <a:p>
            <a:pPr marL="215504" indent="-215504" defTabSz="685800" fontAlgn="auto">
              <a:spcBef>
                <a:spcPts val="0"/>
              </a:spcBef>
              <a:spcAft>
                <a:spcPts val="0"/>
              </a:spcAft>
              <a:buFontTx/>
              <a:buChar char="•"/>
            </a:pPr>
            <a:r>
              <a:rPr lang="en-US" sz="2000" kern="0" dirty="0">
                <a:latin typeface="Calibri" pitchFamily="34" charset="0"/>
              </a:rPr>
              <a:t>All newborns , to be administered </a:t>
            </a:r>
            <a:r>
              <a:rPr lang="en-US" sz="2000" u="sng" kern="0" dirty="0">
                <a:latin typeface="Calibri" pitchFamily="34" charset="0"/>
              </a:rPr>
              <a:t>“within 24 hours” </a:t>
            </a:r>
            <a:r>
              <a:rPr lang="en-US" sz="2000" kern="0" dirty="0">
                <a:latin typeface="Calibri" pitchFamily="34" charset="0"/>
              </a:rPr>
              <a:t>of birth, using </a:t>
            </a:r>
            <a:r>
              <a:rPr lang="en-US" sz="2000" u="sng" kern="0" dirty="0">
                <a:solidFill>
                  <a:srgbClr val="FFFF00"/>
                </a:solidFill>
                <a:latin typeface="Calibri" pitchFamily="34" charset="0"/>
              </a:rPr>
              <a:t>single</a:t>
            </a:r>
            <a:r>
              <a:rPr lang="en-US" sz="2000" kern="0" dirty="0">
                <a:solidFill>
                  <a:srgbClr val="FFFF00"/>
                </a:solidFill>
                <a:latin typeface="Calibri" pitchFamily="34" charset="0"/>
              </a:rPr>
              <a:t> </a:t>
            </a:r>
            <a:r>
              <a:rPr lang="en-US" sz="2000" kern="0" dirty="0">
                <a:latin typeface="Calibri" pitchFamily="34" charset="0"/>
              </a:rPr>
              <a:t> antigen vaccine; Dose 2 at 1-2 mos. of age and Dose 3 at 6-18 mos. of age.</a:t>
            </a:r>
          </a:p>
          <a:p>
            <a:pPr marL="215504" indent="-215504" defTabSz="685800" fontAlgn="auto">
              <a:spcBef>
                <a:spcPts val="0"/>
              </a:spcBef>
              <a:spcAft>
                <a:spcPts val="0"/>
              </a:spcAft>
              <a:buFontTx/>
              <a:buChar char="•"/>
            </a:pPr>
            <a:r>
              <a:rPr lang="en-US" sz="2000" kern="0" dirty="0">
                <a:latin typeface="Calibri" pitchFamily="34" charset="0"/>
              </a:rPr>
              <a:t>All children and adolescents less than 19 years of age who did not complete the series as an infant.</a:t>
            </a:r>
          </a:p>
        </p:txBody>
      </p:sp>
      <p:sp>
        <p:nvSpPr>
          <p:cNvPr id="802823" name="Text Box 7"/>
          <p:cNvSpPr txBox="1">
            <a:spLocks noChangeArrowheads="1"/>
          </p:cNvSpPr>
          <p:nvPr/>
        </p:nvSpPr>
        <p:spPr bwMode="auto">
          <a:xfrm>
            <a:off x="1474770" y="4191000"/>
            <a:ext cx="6515100" cy="1938992"/>
          </a:xfrm>
          <a:prstGeom prst="rect">
            <a:avLst/>
          </a:prstGeom>
          <a:noFill/>
          <a:ln w="9525">
            <a:noFill/>
            <a:miter lim="800000"/>
            <a:headEnd/>
            <a:tailEnd/>
          </a:ln>
        </p:spPr>
        <p:txBody>
          <a:bodyPr>
            <a:spAutoFit/>
          </a:bodyPr>
          <a:lstStyle/>
          <a:p>
            <a:pPr marL="215504" indent="-215504" defTabSz="685800" fontAlgn="auto">
              <a:spcBef>
                <a:spcPts val="0"/>
              </a:spcBef>
              <a:spcAft>
                <a:spcPts val="0"/>
              </a:spcAft>
              <a:buFontTx/>
              <a:buChar char="•"/>
            </a:pPr>
            <a:r>
              <a:rPr lang="en-US" sz="2000" kern="0" dirty="0">
                <a:latin typeface="+mn-lt"/>
              </a:rPr>
              <a:t>All adults at risk for hepatitis B infection, including those aged  19 through 59 years with diabetes mellitus, adults 60 years of age or older with diabetes may be vaccinated at the discretion of the healthcare provider.</a:t>
            </a:r>
          </a:p>
          <a:p>
            <a:pPr marL="215504" indent="-215504" defTabSz="685800" fontAlgn="auto">
              <a:spcBef>
                <a:spcPts val="0"/>
              </a:spcBef>
              <a:spcAft>
                <a:spcPts val="0"/>
              </a:spcAft>
              <a:buFontTx/>
              <a:buChar char="•"/>
            </a:pPr>
            <a:r>
              <a:rPr lang="en-US" sz="2000" kern="0" dirty="0">
                <a:latin typeface="+mn-lt"/>
              </a:rPr>
              <a:t>Persons of any age at risk for infection by sexual exposure.</a:t>
            </a:r>
          </a:p>
          <a:p>
            <a:pPr marL="215504" indent="-215504" defTabSz="685800" fontAlgn="auto">
              <a:spcBef>
                <a:spcPts val="0"/>
              </a:spcBef>
              <a:spcAft>
                <a:spcPts val="0"/>
              </a:spcAft>
              <a:buFontTx/>
              <a:buChar char="•"/>
            </a:pPr>
            <a:r>
              <a:rPr lang="en-US" sz="2000" kern="0" dirty="0">
                <a:latin typeface="+mn-lt"/>
              </a:rPr>
              <a:t>All other adults seeking protection from HBV infection.</a:t>
            </a:r>
          </a:p>
        </p:txBody>
      </p:sp>
      <p:sp>
        <p:nvSpPr>
          <p:cNvPr id="242693" name="Text Box 6"/>
          <p:cNvSpPr txBox="1">
            <a:spLocks noChangeArrowheads="1"/>
          </p:cNvSpPr>
          <p:nvPr/>
        </p:nvSpPr>
        <p:spPr bwMode="auto">
          <a:xfrm>
            <a:off x="1628775" y="836398"/>
            <a:ext cx="6229350" cy="1525802"/>
          </a:xfrm>
          <a:prstGeom prst="rect">
            <a:avLst/>
          </a:prstGeom>
          <a:noFill/>
          <a:ln w="9525">
            <a:noFill/>
            <a:miter lim="800000"/>
            <a:headEnd/>
            <a:tailEnd/>
          </a:ln>
        </p:spPr>
        <p:txBody>
          <a:bodyPr>
            <a:spAutoFit/>
          </a:bodyPr>
          <a:lstStyle/>
          <a:p>
            <a:pPr defTabSz="685800" fontAlgn="auto">
              <a:lnSpc>
                <a:spcPct val="70000"/>
              </a:lnSpc>
              <a:spcBef>
                <a:spcPct val="35000"/>
              </a:spcBef>
              <a:spcAft>
                <a:spcPts val="0"/>
              </a:spcAft>
            </a:pPr>
            <a:r>
              <a:rPr lang="en-US" sz="2000" kern="0" dirty="0">
                <a:solidFill>
                  <a:srgbClr val="FFFFFF"/>
                </a:solidFill>
                <a:latin typeface="Calibri" pitchFamily="34" charset="0"/>
              </a:rPr>
              <a:t>Transmission: </a:t>
            </a:r>
          </a:p>
          <a:p>
            <a:pPr defTabSz="685800" fontAlgn="auto">
              <a:lnSpc>
                <a:spcPct val="80000"/>
              </a:lnSpc>
              <a:spcBef>
                <a:spcPct val="35000"/>
              </a:spcBef>
              <a:spcAft>
                <a:spcPts val="0"/>
              </a:spcAft>
            </a:pPr>
            <a:r>
              <a:rPr lang="en-US" sz="2000" kern="0" dirty="0">
                <a:solidFill>
                  <a:srgbClr val="FFFFFF"/>
                </a:solidFill>
                <a:latin typeface="Calibri" pitchFamily="34" charset="0"/>
              </a:rPr>
              <a:t>1. Percutaneous or mucosal exposure to  blood or body fluids including contaminated surfaces, or exposure by sexual contact</a:t>
            </a:r>
          </a:p>
          <a:p>
            <a:pPr defTabSz="685800" fontAlgn="auto">
              <a:lnSpc>
                <a:spcPct val="85000"/>
              </a:lnSpc>
              <a:spcBef>
                <a:spcPct val="35000"/>
              </a:spcBef>
              <a:spcAft>
                <a:spcPts val="0"/>
              </a:spcAft>
            </a:pPr>
            <a:r>
              <a:rPr lang="en-US" sz="2000" kern="0" dirty="0">
                <a:solidFill>
                  <a:srgbClr val="FFFFFF"/>
                </a:solidFill>
                <a:latin typeface="Calibri" pitchFamily="34" charset="0"/>
              </a:rPr>
              <a:t>2. Perinatal infection from HBsAg + mother</a:t>
            </a:r>
          </a:p>
        </p:txBody>
      </p:sp>
      <p:sp>
        <p:nvSpPr>
          <p:cNvPr id="6" name="Rectangle 5"/>
          <p:cNvSpPr/>
          <p:nvPr/>
        </p:nvSpPr>
        <p:spPr>
          <a:xfrm>
            <a:off x="152400" y="6228696"/>
            <a:ext cx="8763000" cy="677108"/>
          </a:xfrm>
          <a:prstGeom prst="rect">
            <a:avLst/>
          </a:prstGeom>
        </p:spPr>
        <p:txBody>
          <a:bodyPr wrap="square">
            <a:spAutoFit/>
          </a:bodyPr>
          <a:lstStyle/>
          <a:p>
            <a:pPr lvl="0"/>
            <a:r>
              <a:rPr lang="en-US" sz="1200" b="1" kern="0" dirty="0">
                <a:latin typeface="+mn-lt"/>
              </a:rPr>
              <a:t>MMWR, December 23, 2005, Vol 54, #RR16,    MMWR, December 8, 2006, Vol 55, #RR16 , MMWR, December 22, 2011 Vol 60 , #50 R</a:t>
            </a:r>
            <a:r>
              <a:rPr lang="en-US" sz="1400" b="1" dirty="0">
                <a:solidFill>
                  <a:srgbClr val="FFFFFF"/>
                </a:solidFill>
                <a:latin typeface="Calibri" panose="020F0502020204030204" pitchFamily="34" charset="0"/>
              </a:rPr>
              <a:t>ecommended Immunization Schedule for Persons Age 0 Through 18 Years, United States, 2017</a:t>
            </a:r>
          </a:p>
          <a:p>
            <a:pPr defTabSz="685800" fontAlgn="auto">
              <a:spcBef>
                <a:spcPts val="0"/>
              </a:spcBef>
              <a:spcAft>
                <a:spcPts val="0"/>
              </a:spcAft>
            </a:pPr>
            <a:r>
              <a:rPr lang="en-US" sz="1200" b="1" kern="0" dirty="0">
                <a:latin typeface="+mn-lt"/>
              </a:rPr>
              <a:t> </a:t>
            </a:r>
          </a:p>
        </p:txBody>
      </p:sp>
    </p:spTree>
    <p:extLst>
      <p:ext uri="{BB962C8B-B14F-4D97-AF65-F5344CB8AC3E}">
        <p14:creationId xmlns:p14="http://schemas.microsoft.com/office/powerpoint/2010/main" val="15467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02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28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28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28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5" y="152400"/>
            <a:ext cx="6877050" cy="800100"/>
          </a:xfrm>
        </p:spPr>
        <p:txBody>
          <a:bodyPr/>
          <a:lstStyle/>
          <a:p>
            <a:r>
              <a:rPr lang="en-US" sz="2800" dirty="0">
                <a:solidFill>
                  <a:srgbClr val="FFFF99"/>
                </a:solidFill>
                <a:latin typeface="+mn-lt"/>
              </a:rPr>
              <a:t>Polio Vaccine Recommendations for Travel to</a:t>
            </a:r>
            <a:br>
              <a:rPr lang="en-US" sz="2800" dirty="0">
                <a:solidFill>
                  <a:srgbClr val="FFFF99"/>
                </a:solidFill>
                <a:latin typeface="+mn-lt"/>
              </a:rPr>
            </a:br>
            <a:r>
              <a:rPr lang="en-US" sz="2800" dirty="0">
                <a:solidFill>
                  <a:srgbClr val="FFFF99"/>
                </a:solidFill>
                <a:latin typeface="+mn-lt"/>
              </a:rPr>
              <a:t>Countries Experiencing Polio Outbreaks</a:t>
            </a:r>
          </a:p>
        </p:txBody>
      </p:sp>
      <p:sp>
        <p:nvSpPr>
          <p:cNvPr id="3" name="Content Placeholder 2"/>
          <p:cNvSpPr>
            <a:spLocks noGrp="1"/>
          </p:cNvSpPr>
          <p:nvPr>
            <p:ph idx="1"/>
          </p:nvPr>
        </p:nvSpPr>
        <p:spPr>
          <a:xfrm>
            <a:off x="1657350" y="2667356"/>
            <a:ext cx="5943600" cy="2457450"/>
          </a:xfrm>
        </p:spPr>
        <p:txBody>
          <a:bodyPr/>
          <a:lstStyle/>
          <a:p>
            <a:pPr marL="0" indent="0">
              <a:buFont typeface="Arial" pitchFamily="34" charset="0"/>
              <a:buChar char="•"/>
            </a:pPr>
            <a:r>
              <a:rPr lang="en-US" sz="1800" dirty="0"/>
              <a:t>If travel will be less than 4 weeks:</a:t>
            </a:r>
          </a:p>
          <a:p>
            <a:pPr marL="0" lvl="1" indent="0">
              <a:buNone/>
            </a:pPr>
            <a:r>
              <a:rPr lang="en-US" sz="1800" dirty="0"/>
              <a:t>       Individuals &lt;18 years – no additional dose if polio</a:t>
            </a:r>
          </a:p>
          <a:p>
            <a:pPr marL="0" lvl="1" indent="0">
              <a:buNone/>
            </a:pPr>
            <a:r>
              <a:rPr lang="en-US" sz="1800" dirty="0"/>
              <a:t>          series has been completed</a:t>
            </a:r>
          </a:p>
          <a:p>
            <a:pPr marL="0" lvl="1" indent="0">
              <a:buNone/>
            </a:pPr>
            <a:r>
              <a:rPr lang="en-US" sz="1800" dirty="0"/>
              <a:t>       Individuals ≥18 years – one dose prior to travel</a:t>
            </a:r>
          </a:p>
          <a:p>
            <a:pPr marL="0" lvl="1" indent="0">
              <a:buFont typeface="Arial" pitchFamily="34" charset="0"/>
              <a:buChar char="•"/>
            </a:pPr>
            <a:r>
              <a:rPr lang="en-US" sz="1800" dirty="0"/>
              <a:t>If travel will be for more than 4 weeks:</a:t>
            </a:r>
          </a:p>
          <a:p>
            <a:pPr marL="0" lvl="1" indent="0">
              <a:buNone/>
            </a:pPr>
            <a:r>
              <a:rPr lang="en-US" sz="1800" dirty="0"/>
              <a:t>      Long-term travelers should receive the polio vaccine       	between 4 weeks and 12 months before departure. </a:t>
            </a:r>
          </a:p>
        </p:txBody>
      </p:sp>
      <p:sp>
        <p:nvSpPr>
          <p:cNvPr id="4" name="TextBox 3"/>
          <p:cNvSpPr txBox="1"/>
          <p:nvPr/>
        </p:nvSpPr>
        <p:spPr>
          <a:xfrm>
            <a:off x="1485900" y="1264961"/>
            <a:ext cx="6286500" cy="646331"/>
          </a:xfrm>
          <a:prstGeom prst="rect">
            <a:avLst/>
          </a:prstGeom>
          <a:noFill/>
        </p:spPr>
        <p:txBody>
          <a:bodyPr wrap="square" rtlCol="0">
            <a:spAutoFit/>
          </a:bodyPr>
          <a:lstStyle/>
          <a:p>
            <a:pPr algn="ctr" defTabSz="685800"/>
            <a:r>
              <a:rPr lang="en-US" dirty="0">
                <a:solidFill>
                  <a:srgbClr val="FFFFFF"/>
                </a:solidFill>
                <a:latin typeface="Calibri"/>
              </a:rPr>
              <a:t>As of September, 2017 polio remains endemic in 3 countries:  Nigeria, Pakistan, and Afghanistan.</a:t>
            </a:r>
            <a:endParaRPr lang="en-US" sz="1500" dirty="0">
              <a:solidFill>
                <a:srgbClr val="FFFF99"/>
              </a:solidFill>
              <a:latin typeface="Calibri"/>
            </a:endParaRPr>
          </a:p>
        </p:txBody>
      </p:sp>
      <p:sp>
        <p:nvSpPr>
          <p:cNvPr id="5" name="TextBox 4"/>
          <p:cNvSpPr txBox="1"/>
          <p:nvPr/>
        </p:nvSpPr>
        <p:spPr>
          <a:xfrm>
            <a:off x="914400" y="5943600"/>
            <a:ext cx="7935686" cy="553998"/>
          </a:xfrm>
          <a:prstGeom prst="rect">
            <a:avLst/>
          </a:prstGeom>
          <a:noFill/>
        </p:spPr>
        <p:txBody>
          <a:bodyPr wrap="square" rtlCol="0">
            <a:spAutoFit/>
          </a:bodyPr>
          <a:lstStyle/>
          <a:p>
            <a:pPr defTabSz="685800"/>
            <a:r>
              <a:rPr lang="en-US" sz="1050" b="1" dirty="0">
                <a:solidFill>
                  <a:srgbClr val="FFFFFF"/>
                </a:solidFill>
                <a:latin typeface="Calibri"/>
              </a:rPr>
              <a:t> MMWR, July 11, 2014, Vol 63/ # 27</a:t>
            </a:r>
          </a:p>
          <a:p>
            <a:pPr defTabSz="685800"/>
            <a:r>
              <a:rPr lang="en-US" sz="1050" dirty="0">
                <a:solidFill>
                  <a:srgbClr val="FFFFFF"/>
                </a:solidFill>
                <a:latin typeface="Calibri"/>
              </a:rPr>
              <a:t> </a:t>
            </a:r>
            <a:r>
              <a:rPr lang="en-US" sz="1050" b="1" dirty="0">
                <a:solidFill>
                  <a:srgbClr val="FFFFFF"/>
                </a:solidFill>
                <a:latin typeface="Calibri"/>
                <a:cs typeface="+mn-cs"/>
              </a:rPr>
              <a:t>Clinical Update: Interim CDC Guidance for Travel to and from Countries Affected by the New Polio Vaccine Requirements. August, 2016.</a:t>
            </a:r>
          </a:p>
          <a:p>
            <a:pPr defTabSz="685800"/>
            <a:endParaRPr lang="en-US" sz="900" b="1" dirty="0">
              <a:solidFill>
                <a:srgbClr val="FFFFFF"/>
              </a:solidFill>
            </a:endParaRPr>
          </a:p>
        </p:txBody>
      </p:sp>
      <p:sp>
        <p:nvSpPr>
          <p:cNvPr id="6" name="TextBox 5"/>
          <p:cNvSpPr txBox="1"/>
          <p:nvPr/>
        </p:nvSpPr>
        <p:spPr>
          <a:xfrm>
            <a:off x="1657350" y="4886775"/>
            <a:ext cx="7312478" cy="369332"/>
          </a:xfrm>
          <a:prstGeom prst="rect">
            <a:avLst/>
          </a:prstGeom>
          <a:noFill/>
        </p:spPr>
        <p:txBody>
          <a:bodyPr wrap="square" rtlCol="0">
            <a:spAutoFit/>
          </a:bodyPr>
          <a:lstStyle/>
          <a:p>
            <a:pPr marL="257175" indent="-257175" defTabSz="685800" fontAlgn="auto">
              <a:spcBef>
                <a:spcPts val="0"/>
              </a:spcBef>
              <a:spcAft>
                <a:spcPts val="0"/>
              </a:spcAft>
              <a:buFont typeface="Arial" panose="020B0604020202020204" pitchFamily="34" charset="0"/>
              <a:buChar char="•"/>
            </a:pPr>
            <a:r>
              <a:rPr lang="en-US" dirty="0">
                <a:solidFill>
                  <a:srgbClr val="FFFFFF"/>
                </a:solidFill>
                <a:latin typeface="Calibri"/>
                <a:cs typeface="+mn-cs"/>
              </a:rPr>
              <a:t>Proof of polio vaccination is needed upon leaving infected countries</a:t>
            </a:r>
            <a:r>
              <a:rPr lang="en-US" sz="1350" dirty="0">
                <a:solidFill>
                  <a:srgbClr val="FFFFFF"/>
                </a:solidFill>
                <a:latin typeface="Calibri"/>
                <a:cs typeface="+mn-cs"/>
              </a:rPr>
              <a:t>.</a:t>
            </a:r>
          </a:p>
        </p:txBody>
      </p:sp>
    </p:spTree>
    <p:extLst>
      <p:ext uri="{BB962C8B-B14F-4D97-AF65-F5344CB8AC3E}">
        <p14:creationId xmlns:p14="http://schemas.microsoft.com/office/powerpoint/2010/main" val="2448587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a:xfrm>
            <a:off x="304800" y="152400"/>
            <a:ext cx="8534400" cy="1066800"/>
          </a:xfrm>
        </p:spPr>
        <p:txBody>
          <a:bodyPr/>
          <a:lstStyle/>
          <a:p>
            <a:pPr eaLnBrk="1" hangingPunct="1"/>
            <a:r>
              <a:rPr lang="en-US" sz="3600" dirty="0">
                <a:solidFill>
                  <a:srgbClr val="FFFF99"/>
                </a:solidFill>
              </a:rPr>
              <a:t>Meningococcal Disease</a:t>
            </a:r>
            <a:br>
              <a:rPr lang="en-US" sz="3600" dirty="0">
                <a:solidFill>
                  <a:srgbClr val="FFFF99"/>
                </a:solidFill>
              </a:rPr>
            </a:br>
            <a:r>
              <a:rPr lang="en-US" sz="2800" dirty="0">
                <a:solidFill>
                  <a:srgbClr val="FFFF99"/>
                </a:solidFill>
              </a:rPr>
              <a:t>(caused by N. </a:t>
            </a:r>
            <a:r>
              <a:rPr lang="en-US" sz="2800" dirty="0" err="1">
                <a:solidFill>
                  <a:srgbClr val="FFFF99"/>
                </a:solidFill>
              </a:rPr>
              <a:t>meningitidis</a:t>
            </a:r>
            <a:r>
              <a:rPr lang="en-US" sz="2800" dirty="0">
                <a:solidFill>
                  <a:srgbClr val="FFFF99"/>
                </a:solidFill>
              </a:rPr>
              <a:t>)</a:t>
            </a:r>
            <a:endParaRPr lang="en-US" sz="3600" dirty="0">
              <a:solidFill>
                <a:srgbClr val="FFFF99"/>
              </a:solidFill>
            </a:endParaRPr>
          </a:p>
        </p:txBody>
      </p:sp>
      <p:sp>
        <p:nvSpPr>
          <p:cNvPr id="257027" name="Rectangle 3"/>
          <p:cNvSpPr>
            <a:spLocks noChangeArrowheads="1"/>
          </p:cNvSpPr>
          <p:nvPr/>
        </p:nvSpPr>
        <p:spPr bwMode="auto">
          <a:xfrm>
            <a:off x="304800" y="1219200"/>
            <a:ext cx="6096000" cy="914400"/>
          </a:xfrm>
          <a:prstGeom prst="rect">
            <a:avLst/>
          </a:prstGeom>
          <a:noFill/>
          <a:ln w="9525">
            <a:noFill/>
            <a:miter lim="800000"/>
            <a:headEnd/>
            <a:tailEnd/>
          </a:ln>
        </p:spPr>
        <p:txBody>
          <a:bodyPr/>
          <a:lstStyle/>
          <a:p>
            <a:pPr marL="342900" indent="-342900" algn="ctr">
              <a:lnSpc>
                <a:spcPct val="90000"/>
              </a:lnSpc>
              <a:spcBef>
                <a:spcPct val="20000"/>
              </a:spcBef>
            </a:pPr>
            <a:r>
              <a:rPr lang="en-US" sz="2400" b="1" u="sng" dirty="0">
                <a:solidFill>
                  <a:srgbClr val="00B050"/>
                </a:solidFill>
                <a:latin typeface="Calibri" pitchFamily="34" charset="0"/>
              </a:rPr>
              <a:t>Meningitis</a:t>
            </a:r>
            <a:endParaRPr lang="en-US" sz="2400" dirty="0">
              <a:solidFill>
                <a:srgbClr val="00B050"/>
              </a:solidFill>
              <a:latin typeface="Calibri" pitchFamily="34" charset="0"/>
            </a:endParaRPr>
          </a:p>
          <a:p>
            <a:pPr marL="342900" indent="-342900" algn="ctr">
              <a:lnSpc>
                <a:spcPct val="90000"/>
              </a:lnSpc>
              <a:spcBef>
                <a:spcPct val="20000"/>
              </a:spcBef>
            </a:pPr>
            <a:r>
              <a:rPr lang="en-US" sz="2400" b="1" dirty="0">
                <a:solidFill>
                  <a:srgbClr val="FFFF99"/>
                </a:solidFill>
                <a:latin typeface="Calibri" pitchFamily="34" charset="0"/>
              </a:rPr>
              <a:t>	~50% of cases 	9-10% fatality rate</a:t>
            </a:r>
            <a:r>
              <a:rPr lang="en-US" sz="2400" b="1" dirty="0">
                <a:solidFill>
                  <a:srgbClr val="FFCC66"/>
                </a:solidFill>
              </a:rPr>
              <a:t>       </a:t>
            </a:r>
          </a:p>
        </p:txBody>
      </p:sp>
      <p:sp>
        <p:nvSpPr>
          <p:cNvPr id="421892" name="Rectangle 4"/>
          <p:cNvSpPr>
            <a:spLocks noChangeArrowheads="1"/>
          </p:cNvSpPr>
          <p:nvPr/>
        </p:nvSpPr>
        <p:spPr bwMode="auto">
          <a:xfrm>
            <a:off x="457200" y="2286000"/>
            <a:ext cx="6019800" cy="3048000"/>
          </a:xfrm>
          <a:prstGeom prst="rect">
            <a:avLst/>
          </a:prstGeom>
          <a:noFill/>
          <a:ln w="9525">
            <a:noFill/>
            <a:miter lim="800000"/>
            <a:headEnd/>
            <a:tailEnd/>
          </a:ln>
        </p:spPr>
        <p:txBody>
          <a:bodyPr/>
          <a:lstStyle/>
          <a:p>
            <a:pPr marL="411163" indent="-411163" algn="ctr">
              <a:lnSpc>
                <a:spcPct val="80000"/>
              </a:lnSpc>
              <a:spcBef>
                <a:spcPct val="20000"/>
              </a:spcBef>
              <a:defRPr/>
            </a:pPr>
            <a:r>
              <a:rPr lang="en-US" sz="2400" b="1" u="sng" dirty="0">
                <a:solidFill>
                  <a:srgbClr val="00B050"/>
                </a:solidFill>
                <a:latin typeface="Calibri"/>
              </a:rPr>
              <a:t>Meningococcemia</a:t>
            </a:r>
          </a:p>
          <a:p>
            <a:pPr marL="411163" indent="-411163" algn="ctr">
              <a:lnSpc>
                <a:spcPct val="80000"/>
              </a:lnSpc>
              <a:spcBef>
                <a:spcPct val="20000"/>
              </a:spcBef>
              <a:defRPr/>
            </a:pPr>
            <a:r>
              <a:rPr lang="en-US" sz="2400" b="1" dirty="0">
                <a:solidFill>
                  <a:srgbClr val="FFFF99"/>
                </a:solidFill>
                <a:latin typeface="Calibri"/>
              </a:rPr>
              <a:t>5%-20% of cases 	Up to 40% fatality rate</a:t>
            </a:r>
            <a:endParaRPr lang="en-US" sz="2400" b="1" u="sng" dirty="0">
              <a:solidFill>
                <a:srgbClr val="46D04D"/>
              </a:solidFill>
              <a:latin typeface="Calibri"/>
            </a:endParaRPr>
          </a:p>
          <a:p>
            <a:pPr marL="288925" indent="-288925">
              <a:lnSpc>
                <a:spcPct val="80000"/>
              </a:lnSpc>
              <a:spcBef>
                <a:spcPct val="20000"/>
              </a:spcBef>
              <a:buFontTx/>
              <a:buChar char="•"/>
              <a:defRPr/>
            </a:pPr>
            <a:r>
              <a:rPr lang="en-US" sz="2400" dirty="0">
                <a:solidFill>
                  <a:srgbClr val="FFFFFF"/>
                </a:solidFill>
                <a:latin typeface="Calibri"/>
              </a:rPr>
              <a:t>Rash</a:t>
            </a:r>
          </a:p>
          <a:p>
            <a:pPr marL="288925" indent="-288925">
              <a:lnSpc>
                <a:spcPct val="80000"/>
              </a:lnSpc>
              <a:spcBef>
                <a:spcPct val="20000"/>
              </a:spcBef>
              <a:buFontTx/>
              <a:buChar char="•"/>
              <a:defRPr/>
            </a:pPr>
            <a:r>
              <a:rPr lang="en-US" sz="2400" dirty="0">
                <a:solidFill>
                  <a:srgbClr val="FFFFFF"/>
                </a:solidFill>
                <a:latin typeface="Calibri"/>
              </a:rPr>
              <a:t>Vascular damage</a:t>
            </a:r>
          </a:p>
          <a:p>
            <a:pPr marL="288925" indent="-288925">
              <a:lnSpc>
                <a:spcPct val="80000"/>
              </a:lnSpc>
              <a:spcBef>
                <a:spcPct val="20000"/>
              </a:spcBef>
              <a:buFontTx/>
              <a:buChar char="•"/>
              <a:defRPr/>
            </a:pPr>
            <a:r>
              <a:rPr lang="en-US" sz="2400" dirty="0">
                <a:solidFill>
                  <a:srgbClr val="FFFFFF"/>
                </a:solidFill>
                <a:latin typeface="Calibri"/>
              </a:rPr>
              <a:t>Disseminated intravascular coagulation</a:t>
            </a:r>
          </a:p>
          <a:p>
            <a:pPr marL="288925" indent="-288925">
              <a:lnSpc>
                <a:spcPct val="80000"/>
              </a:lnSpc>
              <a:spcBef>
                <a:spcPct val="20000"/>
              </a:spcBef>
              <a:buFontTx/>
              <a:buChar char="•"/>
              <a:defRPr/>
            </a:pPr>
            <a:r>
              <a:rPr lang="en-US" sz="2400" dirty="0">
                <a:solidFill>
                  <a:srgbClr val="FFFFFF"/>
                </a:solidFill>
                <a:latin typeface="Calibri"/>
              </a:rPr>
              <a:t>Multi-organ failure</a:t>
            </a:r>
          </a:p>
          <a:p>
            <a:pPr marL="288925" indent="-288925">
              <a:lnSpc>
                <a:spcPct val="80000"/>
              </a:lnSpc>
              <a:spcBef>
                <a:spcPct val="20000"/>
              </a:spcBef>
              <a:buFontTx/>
              <a:buChar char="•"/>
              <a:defRPr/>
            </a:pPr>
            <a:r>
              <a:rPr lang="en-US" sz="2400" dirty="0">
                <a:solidFill>
                  <a:srgbClr val="FFFFFF"/>
                </a:solidFill>
                <a:latin typeface="Calibri"/>
              </a:rPr>
              <a:t>Shock</a:t>
            </a:r>
          </a:p>
          <a:p>
            <a:pPr marL="288925" indent="-288925">
              <a:lnSpc>
                <a:spcPct val="80000"/>
              </a:lnSpc>
              <a:spcBef>
                <a:spcPct val="20000"/>
              </a:spcBef>
              <a:buFontTx/>
              <a:buChar char="•"/>
              <a:defRPr/>
            </a:pPr>
            <a:r>
              <a:rPr lang="en-US" sz="2400" dirty="0">
                <a:solidFill>
                  <a:srgbClr val="FFFFFF"/>
                </a:solidFill>
                <a:latin typeface="Calibri"/>
              </a:rPr>
              <a:t>Death can occur in 24 hours</a:t>
            </a:r>
          </a:p>
        </p:txBody>
      </p:sp>
      <p:sp>
        <p:nvSpPr>
          <p:cNvPr id="257029" name="Text Box 6"/>
          <p:cNvSpPr txBox="1">
            <a:spLocks noChangeArrowheads="1"/>
          </p:cNvSpPr>
          <p:nvPr/>
        </p:nvSpPr>
        <p:spPr bwMode="auto">
          <a:xfrm>
            <a:off x="1219200" y="5943600"/>
            <a:ext cx="7239000" cy="523220"/>
          </a:xfrm>
          <a:prstGeom prst="rect">
            <a:avLst/>
          </a:prstGeom>
          <a:noFill/>
          <a:ln w="9525">
            <a:noFill/>
            <a:miter lim="800000"/>
            <a:headEnd/>
            <a:tailEnd/>
          </a:ln>
        </p:spPr>
        <p:txBody>
          <a:bodyPr wrap="square">
            <a:spAutoFit/>
          </a:bodyPr>
          <a:lstStyle/>
          <a:p>
            <a:r>
              <a:rPr lang="en-US" sz="1400" b="1" dirty="0">
                <a:solidFill>
                  <a:srgbClr val="FFFFFF"/>
                </a:solidFill>
                <a:latin typeface="Calibri" pitchFamily="34" charset="0"/>
              </a:rPr>
              <a:t>Ref: 1. Epidemiology and Prevention of Vaccine-Preventable Diseases. 13th Edition, 2015. </a:t>
            </a:r>
          </a:p>
          <a:p>
            <a:r>
              <a:rPr lang="en-US" sz="1400" b="1" dirty="0">
                <a:solidFill>
                  <a:srgbClr val="FFFFFF"/>
                </a:solidFill>
                <a:latin typeface="Calibri" pitchFamily="34" charset="0"/>
              </a:rPr>
              <a:t>        2. AAP Red Book 2015</a:t>
            </a:r>
            <a:endParaRPr lang="en-US" sz="1400" b="1" i="1" dirty="0">
              <a:solidFill>
                <a:srgbClr val="FFFFFF"/>
              </a:solidFill>
              <a:latin typeface="Calibri" pitchFamily="34" charset="0"/>
            </a:endParaRPr>
          </a:p>
        </p:txBody>
      </p:sp>
      <p:pic>
        <p:nvPicPr>
          <p:cNvPr id="421895" name="Picture 7" descr="meniaap002"/>
          <p:cNvPicPr>
            <a:picLocks noChangeAspect="1" noChangeArrowheads="1"/>
          </p:cNvPicPr>
          <p:nvPr/>
        </p:nvPicPr>
        <p:blipFill>
          <a:blip r:embed="rId3" cstate="print"/>
          <a:srcRect/>
          <a:stretch>
            <a:fillRect/>
          </a:stretch>
        </p:blipFill>
        <p:spPr bwMode="auto">
          <a:xfrm>
            <a:off x="7010400" y="1731432"/>
            <a:ext cx="1447800" cy="1367367"/>
          </a:xfrm>
          <a:prstGeom prst="rect">
            <a:avLst/>
          </a:prstGeom>
          <a:noFill/>
          <a:ln w="9525">
            <a:noFill/>
            <a:miter lim="800000"/>
            <a:headEnd/>
            <a:tailEnd/>
          </a:ln>
        </p:spPr>
      </p:pic>
      <p:sp>
        <p:nvSpPr>
          <p:cNvPr id="421896" name="Text Box 8"/>
          <p:cNvSpPr txBox="1">
            <a:spLocks noChangeArrowheads="1"/>
          </p:cNvSpPr>
          <p:nvPr/>
        </p:nvSpPr>
        <p:spPr bwMode="auto">
          <a:xfrm>
            <a:off x="6629400" y="3124200"/>
            <a:ext cx="2286000" cy="304800"/>
          </a:xfrm>
          <a:prstGeom prst="rect">
            <a:avLst/>
          </a:prstGeom>
          <a:noFill/>
          <a:ln w="9525">
            <a:noFill/>
            <a:miter lim="800000"/>
            <a:headEnd/>
            <a:tailEnd/>
          </a:ln>
          <a:effectLst/>
        </p:spPr>
        <p:txBody>
          <a:bodyPr>
            <a:spAutoFit/>
          </a:bodyPr>
          <a:lstStyle/>
          <a:p>
            <a:pPr>
              <a:spcBef>
                <a:spcPct val="50000"/>
              </a:spcBef>
              <a:defRPr/>
            </a:pPr>
            <a:r>
              <a:rPr lang="en-US" sz="900" dirty="0">
                <a:solidFill>
                  <a:srgbClr val="FFFFFF"/>
                </a:solidFill>
                <a:effectLst>
                  <a:outerShdw blurRad="38100" dist="38100" dir="2700000" algn="tl">
                    <a:srgbClr val="000000"/>
                  </a:outerShdw>
                </a:effectLst>
                <a:latin typeface="Calibri"/>
              </a:rPr>
              <a:t>Photo courtesy CDC: Dr. Brodsky &amp; Mr. Gust</a:t>
            </a:r>
            <a:r>
              <a:rPr lang="en-US" sz="1400" dirty="0">
                <a:solidFill>
                  <a:srgbClr val="FFFFFF"/>
                </a:solidFill>
                <a:effectLst>
                  <a:outerShdw blurRad="38100" dist="38100" dir="2700000" algn="tl">
                    <a:srgbClr val="000000"/>
                  </a:outerShdw>
                </a:effectLst>
                <a:latin typeface="Calibri"/>
              </a:rPr>
              <a:t> </a:t>
            </a:r>
            <a:endParaRPr lang="en-US" sz="1400" dirty="0">
              <a:solidFill>
                <a:srgbClr val="FFFFFF"/>
              </a:solidFill>
              <a:latin typeface="Calibri"/>
            </a:endParaRPr>
          </a:p>
        </p:txBody>
      </p:sp>
      <p:sp>
        <p:nvSpPr>
          <p:cNvPr id="221193" name="Text Box 9"/>
          <p:cNvSpPr txBox="1">
            <a:spLocks noChangeArrowheads="1"/>
          </p:cNvSpPr>
          <p:nvPr/>
        </p:nvSpPr>
        <p:spPr bwMode="auto">
          <a:xfrm>
            <a:off x="533400" y="5257800"/>
            <a:ext cx="6172200" cy="457200"/>
          </a:xfrm>
          <a:prstGeom prst="rect">
            <a:avLst/>
          </a:prstGeom>
          <a:noFill/>
          <a:ln w="9525">
            <a:noFill/>
            <a:miter lim="800000"/>
            <a:headEnd/>
            <a:tailEnd/>
          </a:ln>
        </p:spPr>
        <p:txBody>
          <a:bodyPr>
            <a:spAutoFit/>
          </a:bodyPr>
          <a:lstStyle/>
          <a:p>
            <a:pPr>
              <a:spcBef>
                <a:spcPct val="50000"/>
              </a:spcBef>
            </a:pPr>
            <a:r>
              <a:rPr lang="en-US" sz="2400" b="1" dirty="0">
                <a:solidFill>
                  <a:srgbClr val="FFFF99"/>
                </a:solidFill>
                <a:latin typeface="Calibri" pitchFamily="34" charset="0"/>
              </a:rPr>
              <a:t>11-19% of survivors have permanent </a:t>
            </a:r>
            <a:r>
              <a:rPr lang="en-US" sz="2400" b="1" dirty="0" err="1">
                <a:solidFill>
                  <a:srgbClr val="FFFF99"/>
                </a:solidFill>
                <a:latin typeface="Calibri" pitchFamily="34" charset="0"/>
              </a:rPr>
              <a:t>sequelae</a:t>
            </a:r>
            <a:endParaRPr lang="en-US" sz="2400" b="1" dirty="0">
              <a:solidFill>
                <a:srgbClr val="FFFF99"/>
              </a:solidFill>
              <a:latin typeface="Calibri"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5943600" y="3607624"/>
            <a:ext cx="2895600" cy="1637714"/>
          </a:xfrm>
          <a:prstGeom prst="rect">
            <a:avLst/>
          </a:prstGeom>
          <a:noFill/>
          <a:ln w="9525">
            <a:noFill/>
            <a:miter lim="800000"/>
            <a:headEnd/>
            <a:tailEnd/>
          </a:ln>
        </p:spPr>
      </p:pic>
    </p:spTree>
    <p:extLst>
      <p:ext uri="{BB962C8B-B14F-4D97-AF65-F5344CB8AC3E}">
        <p14:creationId xmlns:p14="http://schemas.microsoft.com/office/powerpoint/2010/main" val="1744008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218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189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189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189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189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189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189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119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228600" y="214908"/>
            <a:ext cx="8915400" cy="857250"/>
          </a:xfrm>
        </p:spPr>
        <p:txBody>
          <a:bodyPr/>
          <a:lstStyle/>
          <a:p>
            <a:r>
              <a:rPr lang="en-US" sz="3600" dirty="0">
                <a:solidFill>
                  <a:srgbClr val="FFFF99"/>
                </a:solidFill>
              </a:rPr>
              <a:t>Meningococcal Conjugate Vaccine (MCV4)</a:t>
            </a:r>
            <a:br>
              <a:rPr lang="en-US" sz="3600" dirty="0">
                <a:solidFill>
                  <a:srgbClr val="FFFF99"/>
                </a:solidFill>
              </a:rPr>
            </a:br>
            <a:r>
              <a:rPr lang="en-US" sz="1800" dirty="0">
                <a:solidFill>
                  <a:srgbClr val="FFFFFF"/>
                </a:solidFill>
              </a:rPr>
              <a:t>(Men A,C,Y, W-135)</a:t>
            </a:r>
            <a:endParaRPr lang="en-US" sz="1800" dirty="0">
              <a:solidFill>
                <a:srgbClr val="FFFFFF"/>
              </a:solidFill>
              <a:sym typeface="Symbol" pitchFamily="18" charset="2"/>
            </a:endParaRPr>
          </a:p>
        </p:txBody>
      </p:sp>
      <p:sp>
        <p:nvSpPr>
          <p:cNvPr id="259075" name="Rectangle 3"/>
          <p:cNvSpPr>
            <a:spLocks noGrp="1" noChangeArrowheads="1"/>
          </p:cNvSpPr>
          <p:nvPr>
            <p:ph type="body" idx="4294967295"/>
          </p:nvPr>
        </p:nvSpPr>
        <p:spPr>
          <a:xfrm>
            <a:off x="1061525" y="1372283"/>
            <a:ext cx="6858000" cy="1143000"/>
          </a:xfrm>
        </p:spPr>
        <p:txBody>
          <a:bodyPr/>
          <a:lstStyle/>
          <a:p>
            <a:pPr algn="ctr">
              <a:lnSpc>
                <a:spcPct val="80000"/>
              </a:lnSpc>
              <a:spcBef>
                <a:spcPct val="35000"/>
              </a:spcBef>
              <a:buClr>
                <a:srgbClr val="FFFFCC"/>
              </a:buClr>
              <a:buFontTx/>
              <a:buNone/>
            </a:pPr>
            <a:r>
              <a:rPr lang="en-US" sz="2100" dirty="0" err="1"/>
              <a:t>Menactra</a:t>
            </a:r>
            <a:r>
              <a:rPr lang="en-US" sz="2100" b="1" baseline="30000" dirty="0">
                <a:sym typeface="Symbol" pitchFamily="18" charset="2"/>
              </a:rPr>
              <a:t></a:t>
            </a:r>
            <a:r>
              <a:rPr lang="en-US" sz="2100" b="1" dirty="0"/>
              <a:t> </a:t>
            </a:r>
            <a:r>
              <a:rPr lang="en-US" sz="2100" dirty="0"/>
              <a:t>licensed for 9 mos.</a:t>
            </a:r>
            <a:r>
              <a:rPr lang="en-US" sz="2100" dirty="0">
                <a:solidFill>
                  <a:schemeClr val="accent1"/>
                </a:solidFill>
              </a:rPr>
              <a:t> </a:t>
            </a:r>
            <a:r>
              <a:rPr lang="en-US" sz="2100" dirty="0"/>
              <a:t>through 55 years</a:t>
            </a:r>
          </a:p>
          <a:p>
            <a:pPr algn="ctr">
              <a:lnSpc>
                <a:spcPct val="80000"/>
              </a:lnSpc>
              <a:spcBef>
                <a:spcPct val="35000"/>
              </a:spcBef>
              <a:buClr>
                <a:srgbClr val="FFFFCC"/>
              </a:buClr>
              <a:buFontTx/>
              <a:buNone/>
            </a:pPr>
            <a:r>
              <a:rPr lang="en-US" sz="2100" dirty="0" err="1"/>
              <a:t>Menveo</a:t>
            </a:r>
            <a:r>
              <a:rPr lang="en-US" sz="2100" dirty="0">
                <a:sym typeface="Symbol" pitchFamily="18" charset="2"/>
              </a:rPr>
              <a:t>®</a:t>
            </a:r>
            <a:r>
              <a:rPr lang="en-US" sz="2100" dirty="0"/>
              <a:t> licensed for ages 2 mos. through 55 years</a:t>
            </a:r>
          </a:p>
        </p:txBody>
      </p:sp>
      <p:sp>
        <p:nvSpPr>
          <p:cNvPr id="332804" name="Text Box 4"/>
          <p:cNvSpPr txBox="1">
            <a:spLocks noChangeArrowheads="1"/>
          </p:cNvSpPr>
          <p:nvPr/>
        </p:nvSpPr>
        <p:spPr bwMode="auto">
          <a:xfrm>
            <a:off x="1343025" y="2163723"/>
            <a:ext cx="6629400" cy="2908489"/>
          </a:xfrm>
          <a:prstGeom prst="rect">
            <a:avLst/>
          </a:prstGeom>
          <a:noFill/>
          <a:ln w="9525">
            <a:noFill/>
            <a:miter lim="800000"/>
            <a:headEnd/>
            <a:tailEnd/>
          </a:ln>
        </p:spPr>
        <p:txBody>
          <a:bodyPr wrap="square">
            <a:spAutoFit/>
          </a:bodyPr>
          <a:lstStyle/>
          <a:p>
            <a:pPr defTabSz="685800" fontAlgn="auto">
              <a:spcBef>
                <a:spcPts val="0"/>
              </a:spcBef>
              <a:spcAft>
                <a:spcPts val="0"/>
              </a:spcAft>
            </a:pPr>
            <a:r>
              <a:rPr lang="en-US" sz="2100" b="1" kern="0" dirty="0">
                <a:solidFill>
                  <a:srgbClr val="FFFFCC"/>
                </a:solidFill>
                <a:latin typeface="Calibri" panose="020F0502020204030204" pitchFamily="34" charset="0"/>
              </a:rPr>
              <a:t>ACIP recommends:</a:t>
            </a:r>
            <a:endParaRPr lang="en-US" sz="2100" kern="0" dirty="0">
              <a:solidFill>
                <a:srgbClr val="FFC000"/>
              </a:solidFill>
              <a:latin typeface="Calibri" panose="020F0502020204030204" pitchFamily="34" charset="0"/>
            </a:endParaRPr>
          </a:p>
          <a:p>
            <a:pPr marL="347663" lvl="1" indent="-214313" defTabSz="685800" fontAlgn="auto">
              <a:spcBef>
                <a:spcPts val="0"/>
              </a:spcBef>
              <a:spcAft>
                <a:spcPts val="0"/>
              </a:spcAft>
              <a:buFontTx/>
              <a:buChar char="•"/>
            </a:pPr>
            <a:r>
              <a:rPr lang="en-US" kern="0" dirty="0">
                <a:solidFill>
                  <a:srgbClr val="FFFFFF"/>
                </a:solidFill>
                <a:latin typeface="+mn-lt"/>
              </a:rPr>
              <a:t>First dose at age 11 or 12 years and a booster dose at 16 years. </a:t>
            </a:r>
          </a:p>
          <a:p>
            <a:pPr marL="347663" lvl="1" indent="-214313" defTabSz="685800" fontAlgn="auto">
              <a:spcBef>
                <a:spcPts val="0"/>
              </a:spcBef>
              <a:spcAft>
                <a:spcPts val="0"/>
              </a:spcAft>
              <a:buFontTx/>
              <a:buChar char="•"/>
            </a:pPr>
            <a:r>
              <a:rPr lang="en-US" kern="0" dirty="0">
                <a:solidFill>
                  <a:srgbClr val="FFFFFF"/>
                </a:solidFill>
                <a:latin typeface="+mn-lt"/>
              </a:rPr>
              <a:t>If first dose is at 13-15 years, give booster dose 5 years after the first dose or sooner, but after age 16 if entering college or technical school.   </a:t>
            </a:r>
          </a:p>
          <a:p>
            <a:pPr marL="347663" lvl="1" indent="-214313" defTabSz="685800" fontAlgn="auto">
              <a:spcBef>
                <a:spcPts val="0"/>
              </a:spcBef>
              <a:spcAft>
                <a:spcPts val="0"/>
              </a:spcAft>
              <a:buFontTx/>
              <a:buChar char="•"/>
            </a:pPr>
            <a:r>
              <a:rPr lang="en-US" kern="0" dirty="0">
                <a:solidFill>
                  <a:srgbClr val="FFFFFF"/>
                </a:solidFill>
                <a:latin typeface="+mn-lt"/>
              </a:rPr>
              <a:t>If first dose is received ≥ 16 years of age, a 2</a:t>
            </a:r>
            <a:r>
              <a:rPr lang="en-US" kern="0" baseline="30000" dirty="0">
                <a:solidFill>
                  <a:srgbClr val="FFFFFF"/>
                </a:solidFill>
                <a:latin typeface="+mn-lt"/>
              </a:rPr>
              <a:t>nd</a:t>
            </a:r>
            <a:r>
              <a:rPr lang="en-US" kern="0" dirty="0">
                <a:solidFill>
                  <a:srgbClr val="FFFFFF"/>
                </a:solidFill>
                <a:latin typeface="+mn-lt"/>
              </a:rPr>
              <a:t> dose is not needed.</a:t>
            </a:r>
          </a:p>
          <a:p>
            <a:pPr marL="347663" lvl="1" indent="-214313" defTabSz="685800" fontAlgn="auto">
              <a:spcBef>
                <a:spcPts val="0"/>
              </a:spcBef>
              <a:spcAft>
                <a:spcPts val="0"/>
              </a:spcAft>
              <a:buFontTx/>
              <a:buChar char="•"/>
            </a:pPr>
            <a:r>
              <a:rPr lang="en-US" kern="0" dirty="0">
                <a:solidFill>
                  <a:srgbClr val="FFFFFF"/>
                </a:solidFill>
                <a:latin typeface="+mn-lt"/>
              </a:rPr>
              <a:t>Persons aged 21 years or younger attending school or college should have documentation of one dose of MVC4 not more than 5 years before enrollment. </a:t>
            </a:r>
          </a:p>
        </p:txBody>
      </p:sp>
      <p:sp>
        <p:nvSpPr>
          <p:cNvPr id="259078" name="Text Box 7"/>
          <p:cNvSpPr txBox="1">
            <a:spLocks noChangeArrowheads="1"/>
          </p:cNvSpPr>
          <p:nvPr/>
        </p:nvSpPr>
        <p:spPr bwMode="auto">
          <a:xfrm>
            <a:off x="7131844" y="3456385"/>
            <a:ext cx="184731" cy="300082"/>
          </a:xfrm>
          <a:prstGeom prst="rect">
            <a:avLst/>
          </a:prstGeom>
          <a:noFill/>
          <a:ln w="9525">
            <a:noFill/>
            <a:miter lim="800000"/>
            <a:headEnd/>
            <a:tailEnd/>
          </a:ln>
        </p:spPr>
        <p:txBody>
          <a:bodyPr wrap="none">
            <a:spAutoFit/>
          </a:bodyPr>
          <a:lstStyle/>
          <a:p>
            <a:pPr defTabSz="685800" fontAlgn="auto">
              <a:spcBef>
                <a:spcPts val="0"/>
              </a:spcBef>
              <a:spcAft>
                <a:spcPts val="0"/>
              </a:spcAft>
            </a:pPr>
            <a:endParaRPr lang="en-US" sz="1350" kern="0">
              <a:solidFill>
                <a:srgbClr val="FFFFFF"/>
              </a:solidFill>
            </a:endParaRPr>
          </a:p>
        </p:txBody>
      </p:sp>
      <p:sp>
        <p:nvSpPr>
          <p:cNvPr id="259079" name="TextBox 6"/>
          <p:cNvSpPr txBox="1">
            <a:spLocks noChangeArrowheads="1"/>
          </p:cNvSpPr>
          <p:nvPr/>
        </p:nvSpPr>
        <p:spPr bwMode="auto">
          <a:xfrm>
            <a:off x="7143750" y="5086351"/>
            <a:ext cx="400050" cy="300082"/>
          </a:xfrm>
          <a:prstGeom prst="rect">
            <a:avLst/>
          </a:prstGeom>
          <a:noFill/>
          <a:ln w="9525">
            <a:noFill/>
            <a:miter lim="800000"/>
            <a:headEnd/>
            <a:tailEnd/>
          </a:ln>
        </p:spPr>
        <p:txBody>
          <a:bodyPr>
            <a:spAutoFit/>
          </a:bodyPr>
          <a:lstStyle/>
          <a:p>
            <a:pPr defTabSz="685800" fontAlgn="auto">
              <a:spcBef>
                <a:spcPts val="0"/>
              </a:spcBef>
              <a:spcAft>
                <a:spcPts val="0"/>
              </a:spcAft>
            </a:pPr>
            <a:endParaRPr lang="en-US" sz="1350" b="1" kern="0">
              <a:solidFill>
                <a:srgbClr val="FFC000"/>
              </a:solidFill>
            </a:endParaRPr>
          </a:p>
        </p:txBody>
      </p:sp>
      <p:sp>
        <p:nvSpPr>
          <p:cNvPr id="9" name="TextBox 8"/>
          <p:cNvSpPr txBox="1"/>
          <p:nvPr/>
        </p:nvSpPr>
        <p:spPr>
          <a:xfrm>
            <a:off x="990600" y="5185705"/>
            <a:ext cx="7620000" cy="1200329"/>
          </a:xfrm>
          <a:prstGeom prst="rect">
            <a:avLst/>
          </a:prstGeom>
          <a:noFill/>
        </p:spPr>
        <p:txBody>
          <a:bodyPr wrap="square">
            <a:spAutoFit/>
          </a:bodyPr>
          <a:lstStyle/>
          <a:p>
            <a:pPr algn="ctr" defTabSz="685800" fontAlgn="auto">
              <a:spcBef>
                <a:spcPts val="0"/>
              </a:spcBef>
              <a:spcAft>
                <a:spcPts val="0"/>
              </a:spcAft>
              <a:defRPr/>
            </a:pPr>
            <a:r>
              <a:rPr lang="en-US" sz="1600" b="1" u="sng" dirty="0"/>
              <a:t>MENOMUNE</a:t>
            </a:r>
            <a:r>
              <a:rPr lang="en-US" sz="1600" u="sng" dirty="0"/>
              <a:t>® </a:t>
            </a:r>
            <a:r>
              <a:rPr lang="en-US" u="sng" dirty="0"/>
              <a:t>production has been discontinued.</a:t>
            </a:r>
          </a:p>
          <a:p>
            <a:pPr algn="ctr" defTabSz="685800" fontAlgn="auto">
              <a:spcBef>
                <a:spcPts val="0"/>
              </a:spcBef>
              <a:spcAft>
                <a:spcPts val="0"/>
              </a:spcAft>
              <a:defRPr/>
            </a:pPr>
            <a:r>
              <a:rPr lang="en-US" dirty="0"/>
              <a:t>Persons aged ≥56 years who are recommended meningococcal vaccination because they are at increased risk for meningococcal disease should receive </a:t>
            </a:r>
            <a:r>
              <a:rPr lang="en-US" dirty="0" err="1"/>
              <a:t>MenACWY</a:t>
            </a:r>
            <a:r>
              <a:rPr lang="en-US" dirty="0"/>
              <a:t> conjugate vaccine. </a:t>
            </a:r>
            <a:endParaRPr lang="en-US" b="1" kern="0" dirty="0">
              <a:solidFill>
                <a:srgbClr val="FFFF00">
                  <a:lumMod val="20000"/>
                  <a:lumOff val="80000"/>
                </a:srgbClr>
              </a:solidFill>
              <a:latin typeface="+mn-lt"/>
            </a:endParaRPr>
          </a:p>
        </p:txBody>
      </p:sp>
      <p:sp>
        <p:nvSpPr>
          <p:cNvPr id="8" name="Rectangle 7"/>
          <p:cNvSpPr/>
          <p:nvPr/>
        </p:nvSpPr>
        <p:spPr>
          <a:xfrm>
            <a:off x="533400" y="6485388"/>
            <a:ext cx="2632452" cy="253916"/>
          </a:xfrm>
          <a:prstGeom prst="rect">
            <a:avLst/>
          </a:prstGeom>
        </p:spPr>
        <p:txBody>
          <a:bodyPr wrap="none">
            <a:spAutoFit/>
          </a:bodyPr>
          <a:lstStyle/>
          <a:p>
            <a:pPr defTabSz="685800"/>
            <a:r>
              <a:rPr lang="en-US" sz="1050" b="1" kern="0" dirty="0">
                <a:solidFill>
                  <a:srgbClr val="FFFFFF"/>
                </a:solidFill>
              </a:rPr>
              <a:t>MMWR, March 22, 2013, </a:t>
            </a:r>
            <a:r>
              <a:rPr lang="en-US" sz="1050" b="1" kern="0" dirty="0" err="1">
                <a:solidFill>
                  <a:srgbClr val="FFFFFF"/>
                </a:solidFill>
              </a:rPr>
              <a:t>Vol</a:t>
            </a:r>
            <a:r>
              <a:rPr lang="en-US" sz="1050" b="1" kern="0" dirty="0">
                <a:solidFill>
                  <a:srgbClr val="FFFFFF"/>
                </a:solidFill>
              </a:rPr>
              <a:t> 62, #RR02</a:t>
            </a:r>
          </a:p>
        </p:txBody>
      </p:sp>
      <p:sp>
        <p:nvSpPr>
          <p:cNvPr id="2" name="TextBox 1"/>
          <p:cNvSpPr txBox="1"/>
          <p:nvPr/>
        </p:nvSpPr>
        <p:spPr>
          <a:xfrm>
            <a:off x="3657600" y="6427113"/>
            <a:ext cx="5105400" cy="430887"/>
          </a:xfrm>
          <a:prstGeom prst="rect">
            <a:avLst/>
          </a:prstGeom>
          <a:noFill/>
        </p:spPr>
        <p:txBody>
          <a:bodyPr wrap="square" rtlCol="0">
            <a:spAutoFit/>
          </a:bodyPr>
          <a:lstStyle/>
          <a:p>
            <a:r>
              <a:rPr lang="en-US" sz="1100" dirty="0"/>
              <a:t>Advisory Committee on Immunization Practices (ACIP) Summary Report February 22-23, 2017</a:t>
            </a:r>
          </a:p>
        </p:txBody>
      </p:sp>
    </p:spTree>
    <p:extLst>
      <p:ext uri="{BB962C8B-B14F-4D97-AF65-F5344CB8AC3E}">
        <p14:creationId xmlns:p14="http://schemas.microsoft.com/office/powerpoint/2010/main" val="137407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3280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280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44" y="381000"/>
            <a:ext cx="7772400" cy="857250"/>
          </a:xfrm>
        </p:spPr>
        <p:txBody>
          <a:bodyPr/>
          <a:lstStyle/>
          <a:p>
            <a:r>
              <a:rPr lang="en-US" sz="3600" dirty="0">
                <a:solidFill>
                  <a:srgbClr val="FFFF99"/>
                </a:solidFill>
              </a:rPr>
              <a:t>Meningococcal Vaccine Updates</a:t>
            </a:r>
          </a:p>
        </p:txBody>
      </p:sp>
      <p:sp>
        <p:nvSpPr>
          <p:cNvPr id="3" name="Content Placeholder 2"/>
          <p:cNvSpPr>
            <a:spLocks noGrp="1"/>
          </p:cNvSpPr>
          <p:nvPr>
            <p:ph idx="1"/>
          </p:nvPr>
        </p:nvSpPr>
        <p:spPr>
          <a:xfrm>
            <a:off x="838200" y="1676400"/>
            <a:ext cx="7772400" cy="3086100"/>
          </a:xfrm>
        </p:spPr>
        <p:txBody>
          <a:bodyPr/>
          <a:lstStyle/>
          <a:p>
            <a:pPr marL="0" indent="0">
              <a:buNone/>
            </a:pPr>
            <a:r>
              <a:rPr lang="en-US" b="1" dirty="0">
                <a:solidFill>
                  <a:srgbClr val="FFFFFF"/>
                </a:solidFill>
              </a:rPr>
              <a:t>The following vaccines have been discontinued:</a:t>
            </a:r>
          </a:p>
          <a:p>
            <a:endParaRPr lang="en-US" b="1" dirty="0">
              <a:solidFill>
                <a:srgbClr val="FFFFFF"/>
              </a:solidFill>
            </a:endParaRPr>
          </a:p>
          <a:p>
            <a:r>
              <a:rPr lang="en-US" b="1" dirty="0">
                <a:solidFill>
                  <a:srgbClr val="FFFFFF"/>
                </a:solidFill>
              </a:rPr>
              <a:t>MENHIBRIX</a:t>
            </a:r>
            <a:r>
              <a:rPr lang="en-US" baseline="30000" dirty="0">
                <a:solidFill>
                  <a:srgbClr val="FFFFFF"/>
                </a:solidFill>
              </a:rPr>
              <a:t>®</a:t>
            </a:r>
            <a:r>
              <a:rPr lang="en-US" dirty="0">
                <a:solidFill>
                  <a:srgbClr val="FFFFFF"/>
                </a:solidFill>
              </a:rPr>
              <a:t> </a:t>
            </a:r>
            <a:r>
              <a:rPr lang="en-US" dirty="0">
                <a:solidFill>
                  <a:srgbClr val="FFFF99"/>
                </a:solidFill>
              </a:rPr>
              <a:t>(Men C&amp;Y + Hib)</a:t>
            </a:r>
            <a:r>
              <a:rPr lang="en-US" dirty="0">
                <a:solidFill>
                  <a:srgbClr val="FFFFFF"/>
                </a:solidFill>
              </a:rPr>
              <a:t> licensed for ages 6 weeks through 18 months</a:t>
            </a:r>
          </a:p>
          <a:p>
            <a:r>
              <a:rPr lang="en-US" b="1" dirty="0"/>
              <a:t>MENOMUNE</a:t>
            </a:r>
            <a:r>
              <a:rPr lang="en-US" dirty="0"/>
              <a:t>® </a:t>
            </a:r>
            <a:r>
              <a:rPr lang="en-US" dirty="0">
                <a:solidFill>
                  <a:schemeClr val="tx2">
                    <a:lumMod val="40000"/>
                    <a:lumOff val="60000"/>
                  </a:schemeClr>
                </a:solidFill>
              </a:rPr>
              <a:t>(A/C/Y/W-135)</a:t>
            </a:r>
            <a:r>
              <a:rPr lang="en-US" dirty="0"/>
              <a:t> licensed for use in persons 2 years of age and older.</a:t>
            </a:r>
          </a:p>
        </p:txBody>
      </p:sp>
    </p:spTree>
    <p:extLst>
      <p:ext uri="{BB962C8B-B14F-4D97-AF65-F5344CB8AC3E}">
        <p14:creationId xmlns:p14="http://schemas.microsoft.com/office/powerpoint/2010/main" val="325295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685800" y="76200"/>
            <a:ext cx="7772400" cy="838200"/>
          </a:xfrm>
        </p:spPr>
        <p:txBody>
          <a:bodyPr/>
          <a:lstStyle/>
          <a:p>
            <a:pPr eaLnBrk="1" hangingPunct="1"/>
            <a:r>
              <a:rPr lang="en-US" sz="3600" dirty="0">
                <a:solidFill>
                  <a:srgbClr val="FFFF99"/>
                </a:solidFill>
              </a:rPr>
              <a:t>Faculty Disclosure Information</a:t>
            </a:r>
          </a:p>
        </p:txBody>
      </p:sp>
      <p:sp>
        <p:nvSpPr>
          <p:cNvPr id="196610" name="Rectangle 3"/>
          <p:cNvSpPr>
            <a:spLocks noGrp="1" noChangeArrowheads="1"/>
          </p:cNvSpPr>
          <p:nvPr>
            <p:ph type="body" idx="4294967295"/>
          </p:nvPr>
        </p:nvSpPr>
        <p:spPr>
          <a:xfrm>
            <a:off x="304800" y="1219200"/>
            <a:ext cx="8534400" cy="4876800"/>
          </a:xfrm>
        </p:spPr>
        <p:txBody>
          <a:bodyPr/>
          <a:lstStyle/>
          <a:p>
            <a:pPr eaLnBrk="1" hangingPunct="1"/>
            <a:r>
              <a:rPr lang="en-US" sz="2400" dirty="0"/>
              <a:t>In accordance with ACCME* Standards, all faculty members    are required to disclose to the program audience any real or apparent conflict of interest to the content of their presentation. </a:t>
            </a:r>
          </a:p>
          <a:p>
            <a:pPr eaLnBrk="1" hangingPunct="1"/>
            <a:r>
              <a:rPr lang="en-US" sz="2400" dirty="0"/>
              <a:t>This presentation will include the most current ACIP recommendations for frequently used vaccines but is not a comprehensive review of all available vaccines. </a:t>
            </a:r>
          </a:p>
          <a:p>
            <a:pPr eaLnBrk="1" hangingPunct="1"/>
            <a:r>
              <a:rPr lang="en-US" sz="2400" dirty="0"/>
              <a:t>Some ACIP recommendations for the use of vaccines have not currently been approved by the FDA.</a:t>
            </a:r>
          </a:p>
          <a:p>
            <a:pPr eaLnBrk="1" hangingPunct="1"/>
            <a:r>
              <a:rPr lang="en-US" sz="2400" dirty="0"/>
              <a:t>Detailed information regarding all ACIP Recommendations is available at www.cdc.gov/vaccines/acip/recs/index.html</a:t>
            </a:r>
          </a:p>
          <a:p>
            <a:pPr eaLnBrk="1" hangingPunct="1"/>
            <a:endParaRPr lang="en-US" sz="2800" dirty="0"/>
          </a:p>
        </p:txBody>
      </p:sp>
      <p:sp>
        <p:nvSpPr>
          <p:cNvPr id="196611" name="Text Box 4"/>
          <p:cNvSpPr txBox="1">
            <a:spLocks noChangeArrowheads="1"/>
          </p:cNvSpPr>
          <p:nvPr/>
        </p:nvSpPr>
        <p:spPr bwMode="auto">
          <a:xfrm>
            <a:off x="1066800" y="6367046"/>
            <a:ext cx="6096000" cy="276999"/>
          </a:xfrm>
          <a:prstGeom prst="rect">
            <a:avLst/>
          </a:prstGeom>
          <a:noFill/>
          <a:ln w="9525">
            <a:noFill/>
            <a:miter lim="800000"/>
            <a:headEnd/>
            <a:tailEnd/>
          </a:ln>
        </p:spPr>
        <p:txBody>
          <a:bodyPr>
            <a:spAutoFit/>
          </a:bodyPr>
          <a:lstStyle/>
          <a:p>
            <a:pPr>
              <a:spcBef>
                <a:spcPct val="50000"/>
              </a:spcBef>
            </a:pPr>
            <a:r>
              <a:rPr lang="en-US" sz="1200" dirty="0">
                <a:solidFill>
                  <a:srgbClr val="FFFFFF"/>
                </a:solidFill>
                <a:latin typeface="+mn-lt"/>
              </a:rPr>
              <a:t>*Accreditation Council for Continuing Medical Education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6951" y="291768"/>
            <a:ext cx="7164397" cy="1200329"/>
          </a:xfrm>
          <a:prstGeom prst="rect">
            <a:avLst/>
          </a:prstGeom>
        </p:spPr>
        <p:txBody>
          <a:bodyPr wrap="none">
            <a:spAutoFit/>
          </a:bodyPr>
          <a:lstStyle/>
          <a:p>
            <a:pPr algn="ctr" defTabSz="685800" fontAlgn="auto">
              <a:spcBef>
                <a:spcPts val="0"/>
              </a:spcBef>
              <a:spcAft>
                <a:spcPts val="0"/>
              </a:spcAft>
            </a:pPr>
            <a:r>
              <a:rPr lang="en-US" sz="3600" dirty="0">
                <a:solidFill>
                  <a:srgbClr val="FFFF99"/>
                </a:solidFill>
                <a:latin typeface="Calibri"/>
                <a:cs typeface="+mn-cs"/>
              </a:rPr>
              <a:t>Meningococcal Vaccines for High Risk</a:t>
            </a:r>
          </a:p>
          <a:p>
            <a:pPr algn="ctr" defTabSz="685800" fontAlgn="auto">
              <a:spcBef>
                <a:spcPts val="0"/>
              </a:spcBef>
              <a:spcAft>
                <a:spcPts val="0"/>
              </a:spcAft>
            </a:pPr>
            <a:r>
              <a:rPr lang="en-US" sz="3600" dirty="0">
                <a:solidFill>
                  <a:srgbClr val="FFFF99"/>
                </a:solidFill>
                <a:latin typeface="Calibri"/>
                <a:cs typeface="+mn-cs"/>
              </a:rPr>
              <a:t>Persons 6 weeks – 55 years</a:t>
            </a:r>
            <a:endParaRPr lang="en-US" sz="3600" dirty="0">
              <a:solidFill>
                <a:srgbClr val="FFFFFF"/>
              </a:solidFill>
              <a:latin typeface="Calibri"/>
              <a:cs typeface="+mn-cs"/>
            </a:endParaRPr>
          </a:p>
        </p:txBody>
      </p:sp>
      <p:sp>
        <p:nvSpPr>
          <p:cNvPr id="7" name="Rectangle 6"/>
          <p:cNvSpPr/>
          <p:nvPr/>
        </p:nvSpPr>
        <p:spPr>
          <a:xfrm>
            <a:off x="1830132" y="2312227"/>
            <a:ext cx="6934200" cy="2554545"/>
          </a:xfrm>
          <a:prstGeom prst="rect">
            <a:avLst/>
          </a:prstGeom>
        </p:spPr>
        <p:txBody>
          <a:bodyPr wrap="square">
            <a:spAutoFit/>
          </a:bodyPr>
          <a:lstStyle/>
          <a:p>
            <a:pPr defTabSz="685800" fontAlgn="auto">
              <a:spcBef>
                <a:spcPts val="0"/>
              </a:spcBef>
              <a:spcAft>
                <a:spcPts val="0"/>
              </a:spcAft>
            </a:pPr>
            <a:r>
              <a:rPr lang="en-US" sz="2000" dirty="0">
                <a:solidFill>
                  <a:srgbClr val="FFFFFF"/>
                </a:solidFill>
                <a:latin typeface="Calibri"/>
                <a:cs typeface="+mn-cs"/>
              </a:rPr>
              <a:t>Recommended for persons </a:t>
            </a:r>
            <a:r>
              <a:rPr lang="en-US" sz="2000" b="1" dirty="0">
                <a:solidFill>
                  <a:srgbClr val="FFFFFF"/>
                </a:solidFill>
                <a:latin typeface="Calibri"/>
                <a:cs typeface="+mn-cs"/>
              </a:rPr>
              <a:t>6 weeks through 55 years:</a:t>
            </a:r>
            <a:r>
              <a:rPr lang="en-US" sz="2000" dirty="0">
                <a:solidFill>
                  <a:srgbClr val="FFFFFF"/>
                </a:solidFill>
                <a:latin typeface="Calibri"/>
                <a:cs typeface="+mn-cs"/>
              </a:rPr>
              <a:t> </a:t>
            </a:r>
          </a:p>
          <a:p>
            <a:pPr marL="257175" indent="-257175"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human immunodeficiency virus (HIV)</a:t>
            </a:r>
          </a:p>
          <a:p>
            <a:pPr marL="257175" indent="-257175"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complement component deficiency</a:t>
            </a:r>
          </a:p>
          <a:p>
            <a:pPr marL="257175" indent="-257175"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functional or anatomic </a:t>
            </a:r>
            <a:r>
              <a:rPr lang="en-US" sz="2000" dirty="0" err="1">
                <a:solidFill>
                  <a:srgbClr val="FFFFFF"/>
                </a:solidFill>
                <a:latin typeface="Calibri"/>
                <a:cs typeface="+mn-cs"/>
              </a:rPr>
              <a:t>asplenia</a:t>
            </a:r>
            <a:r>
              <a:rPr lang="en-US" sz="2000" dirty="0">
                <a:solidFill>
                  <a:srgbClr val="FFFFFF"/>
                </a:solidFill>
                <a:latin typeface="Calibri"/>
                <a:cs typeface="+mn-cs"/>
              </a:rPr>
              <a:t> (sickle cell disease)</a:t>
            </a:r>
          </a:p>
          <a:p>
            <a:pPr marL="257175" indent="-257175"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microbiologists exposed to isolates of </a:t>
            </a:r>
            <a:r>
              <a:rPr lang="en-US" sz="2000" i="1" dirty="0">
                <a:solidFill>
                  <a:srgbClr val="FFFFFF"/>
                </a:solidFill>
                <a:latin typeface="Calibri"/>
                <a:cs typeface="+mn-cs"/>
              </a:rPr>
              <a:t>N. </a:t>
            </a:r>
            <a:r>
              <a:rPr lang="en-US" sz="2000" i="1" dirty="0" err="1">
                <a:solidFill>
                  <a:srgbClr val="FFFFFF"/>
                </a:solidFill>
                <a:latin typeface="Calibri"/>
                <a:cs typeface="+mn-cs"/>
              </a:rPr>
              <a:t>meningitidis</a:t>
            </a:r>
            <a:endParaRPr lang="en-US" sz="2000" i="1" dirty="0">
              <a:solidFill>
                <a:srgbClr val="FFFFFF"/>
              </a:solidFill>
              <a:latin typeface="Calibri"/>
              <a:cs typeface="+mn-cs"/>
            </a:endParaRPr>
          </a:p>
          <a:p>
            <a:pPr marL="257175" indent="-257175"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part of a community outbreak due to vaccine </a:t>
            </a:r>
            <a:r>
              <a:rPr lang="en-US" sz="2000" dirty="0" err="1">
                <a:solidFill>
                  <a:srgbClr val="FFFFFF"/>
                </a:solidFill>
                <a:latin typeface="Calibri"/>
                <a:cs typeface="+mn-cs"/>
              </a:rPr>
              <a:t>serogroups</a:t>
            </a:r>
            <a:endParaRPr lang="en-US" sz="2000" dirty="0">
              <a:solidFill>
                <a:srgbClr val="FFFFFF"/>
              </a:solidFill>
              <a:latin typeface="Calibri"/>
              <a:cs typeface="+mn-cs"/>
            </a:endParaRPr>
          </a:p>
          <a:p>
            <a:pPr marL="257175" indent="-257175"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persons traveling internationally to regions with endemic meningococcal disease</a:t>
            </a:r>
            <a:r>
              <a:rPr lang="en-US" sz="2000" i="1" dirty="0">
                <a:solidFill>
                  <a:srgbClr val="FFFFFF"/>
                </a:solidFill>
                <a:latin typeface="Calibri"/>
                <a:cs typeface="+mn-cs"/>
              </a:rPr>
              <a:t> </a:t>
            </a:r>
          </a:p>
        </p:txBody>
      </p:sp>
      <p:sp>
        <p:nvSpPr>
          <p:cNvPr id="10" name="Rectangle 9"/>
          <p:cNvSpPr/>
          <p:nvPr/>
        </p:nvSpPr>
        <p:spPr>
          <a:xfrm>
            <a:off x="1426723" y="1459180"/>
            <a:ext cx="6515100" cy="542456"/>
          </a:xfrm>
          <a:prstGeom prst="rect">
            <a:avLst/>
          </a:prstGeom>
        </p:spPr>
        <p:txBody>
          <a:bodyPr wrap="square">
            <a:spAutoFit/>
          </a:bodyPr>
          <a:lstStyle/>
          <a:p>
            <a:pPr algn="ctr" defTabSz="685800" fontAlgn="auto">
              <a:lnSpc>
                <a:spcPct val="80000"/>
              </a:lnSpc>
              <a:spcBef>
                <a:spcPct val="35000"/>
              </a:spcBef>
              <a:spcAft>
                <a:spcPts val="0"/>
              </a:spcAft>
              <a:buClr>
                <a:srgbClr val="FFFFCC"/>
              </a:buClr>
            </a:pPr>
            <a:r>
              <a:rPr lang="en-US" sz="1500" b="1" dirty="0" err="1">
                <a:solidFill>
                  <a:srgbClr val="FFFFFF"/>
                </a:solidFill>
                <a:latin typeface="Calibri"/>
                <a:cs typeface="+mn-cs"/>
              </a:rPr>
              <a:t>Menveo</a:t>
            </a:r>
            <a:r>
              <a:rPr lang="en-US" sz="1500" b="1" dirty="0">
                <a:solidFill>
                  <a:srgbClr val="FFFFFF"/>
                </a:solidFill>
                <a:latin typeface="Calibri"/>
                <a:cs typeface="+mn-cs"/>
                <a:sym typeface="Symbol" pitchFamily="18" charset="2"/>
              </a:rPr>
              <a:t>®</a:t>
            </a:r>
            <a:r>
              <a:rPr lang="en-US" sz="1500" dirty="0">
                <a:solidFill>
                  <a:srgbClr val="FFFFFF"/>
                </a:solidFill>
                <a:latin typeface="Calibri"/>
                <a:cs typeface="+mn-cs"/>
              </a:rPr>
              <a:t>  </a:t>
            </a:r>
            <a:r>
              <a:rPr lang="en-US" sz="1500" dirty="0">
                <a:solidFill>
                  <a:srgbClr val="FFFF99"/>
                </a:solidFill>
                <a:latin typeface="Calibri"/>
                <a:cs typeface="+mn-cs"/>
              </a:rPr>
              <a:t>(Men A,C,Y, W-135) </a:t>
            </a:r>
            <a:r>
              <a:rPr lang="en-US" sz="1500" dirty="0">
                <a:solidFill>
                  <a:srgbClr val="FFFFFF"/>
                </a:solidFill>
                <a:latin typeface="Calibri"/>
                <a:cs typeface="+mn-cs"/>
              </a:rPr>
              <a:t>licensed for ages 2 mos. through 55 years</a:t>
            </a:r>
          </a:p>
          <a:p>
            <a:pPr algn="ctr" defTabSz="685800" fontAlgn="auto">
              <a:lnSpc>
                <a:spcPct val="80000"/>
              </a:lnSpc>
              <a:spcBef>
                <a:spcPct val="35000"/>
              </a:spcBef>
              <a:spcAft>
                <a:spcPts val="0"/>
              </a:spcAft>
              <a:buClr>
                <a:srgbClr val="FFFFCC"/>
              </a:buClr>
            </a:pPr>
            <a:r>
              <a:rPr lang="en-US" sz="1500" b="1" dirty="0" err="1">
                <a:solidFill>
                  <a:srgbClr val="FFFFFF"/>
                </a:solidFill>
                <a:latin typeface="Calibri"/>
                <a:cs typeface="+mn-cs"/>
              </a:rPr>
              <a:t>Menactra</a:t>
            </a:r>
            <a:r>
              <a:rPr lang="en-US" sz="1500" b="1" baseline="30000" dirty="0">
                <a:solidFill>
                  <a:srgbClr val="FFFFFF"/>
                </a:solidFill>
                <a:latin typeface="Calibri"/>
                <a:cs typeface="+mn-cs"/>
                <a:sym typeface="Symbol" pitchFamily="18" charset="2"/>
              </a:rPr>
              <a:t> (</a:t>
            </a:r>
            <a:r>
              <a:rPr lang="en-US" sz="1500" dirty="0">
                <a:solidFill>
                  <a:srgbClr val="FFFF99"/>
                </a:solidFill>
                <a:latin typeface="Calibri"/>
                <a:cs typeface="+mn-cs"/>
              </a:rPr>
              <a:t>(Men A,C,Y, W-135)</a:t>
            </a:r>
            <a:r>
              <a:rPr lang="en-US" sz="1500" b="1" dirty="0">
                <a:solidFill>
                  <a:srgbClr val="FFFFFF"/>
                </a:solidFill>
                <a:latin typeface="Calibri"/>
                <a:cs typeface="+mn-cs"/>
              </a:rPr>
              <a:t> </a:t>
            </a:r>
            <a:r>
              <a:rPr lang="en-US" sz="1500" dirty="0">
                <a:solidFill>
                  <a:srgbClr val="FFFFFF"/>
                </a:solidFill>
                <a:latin typeface="Calibri"/>
                <a:cs typeface="+mn-cs"/>
              </a:rPr>
              <a:t>licensed for 9 mos.</a:t>
            </a:r>
            <a:r>
              <a:rPr lang="en-US" sz="1500" dirty="0">
                <a:solidFill>
                  <a:srgbClr val="FF9900"/>
                </a:solidFill>
                <a:latin typeface="Calibri"/>
                <a:cs typeface="+mn-cs"/>
              </a:rPr>
              <a:t> </a:t>
            </a:r>
            <a:r>
              <a:rPr lang="en-US" sz="1500" dirty="0">
                <a:solidFill>
                  <a:srgbClr val="FFFFFF"/>
                </a:solidFill>
                <a:latin typeface="Calibri"/>
                <a:cs typeface="+mn-cs"/>
              </a:rPr>
              <a:t>through 55 years</a:t>
            </a:r>
          </a:p>
        </p:txBody>
      </p:sp>
      <p:sp>
        <p:nvSpPr>
          <p:cNvPr id="8" name="Rectangle 7"/>
          <p:cNvSpPr/>
          <p:nvPr/>
        </p:nvSpPr>
        <p:spPr>
          <a:xfrm>
            <a:off x="1911995" y="6324600"/>
            <a:ext cx="5683568" cy="213585"/>
          </a:xfrm>
          <a:prstGeom prst="rect">
            <a:avLst/>
          </a:prstGeom>
        </p:spPr>
        <p:txBody>
          <a:bodyPr wrap="square">
            <a:spAutoFit/>
          </a:bodyPr>
          <a:lstStyle/>
          <a:p>
            <a:pPr defTabSz="685800" fontAlgn="auto">
              <a:spcBef>
                <a:spcPts val="0"/>
              </a:spcBef>
              <a:spcAft>
                <a:spcPts val="0"/>
              </a:spcAft>
            </a:pPr>
            <a:r>
              <a:rPr lang="en-US" sz="788" b="1" dirty="0">
                <a:solidFill>
                  <a:srgbClr val="FFFFFF"/>
                </a:solidFill>
                <a:latin typeface="Calibri"/>
                <a:cs typeface="+mn-cs"/>
              </a:rPr>
              <a:t>MMWR, June 20, 2014, Vol 63 #24       MMWR, March 22, 2013, Vol 62, #RR02          MMWR, November 4, 2016, Vol 65 #43</a:t>
            </a:r>
          </a:p>
        </p:txBody>
      </p:sp>
      <p:sp>
        <p:nvSpPr>
          <p:cNvPr id="11" name="Rectangle 10"/>
          <p:cNvSpPr/>
          <p:nvPr/>
        </p:nvSpPr>
        <p:spPr>
          <a:xfrm>
            <a:off x="562779" y="5195576"/>
            <a:ext cx="8382000" cy="400110"/>
          </a:xfrm>
          <a:prstGeom prst="rect">
            <a:avLst/>
          </a:prstGeom>
        </p:spPr>
        <p:txBody>
          <a:bodyPr wrap="square">
            <a:spAutoFit/>
          </a:bodyPr>
          <a:lstStyle/>
          <a:p>
            <a:pPr algn="ctr" defTabSz="685800" fontAlgn="auto">
              <a:spcBef>
                <a:spcPts val="0"/>
              </a:spcBef>
              <a:spcAft>
                <a:spcPts val="0"/>
              </a:spcAft>
            </a:pPr>
            <a:r>
              <a:rPr lang="en-US" sz="2000" i="1" dirty="0">
                <a:solidFill>
                  <a:srgbClr val="FFFFFF"/>
                </a:solidFill>
                <a:latin typeface="Calibri"/>
                <a:cs typeface="+mn-cs"/>
              </a:rPr>
              <a:t>For details on doses and schedule refer to the current  Immunization Schedule</a:t>
            </a:r>
          </a:p>
        </p:txBody>
      </p:sp>
    </p:spTree>
    <p:extLst>
      <p:ext uri="{BB962C8B-B14F-4D97-AF65-F5344CB8AC3E}">
        <p14:creationId xmlns:p14="http://schemas.microsoft.com/office/powerpoint/2010/main" val="3058241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123825"/>
            <a:ext cx="9144000" cy="1143000"/>
          </a:xfrm>
        </p:spPr>
        <p:txBody>
          <a:bodyPr/>
          <a:lstStyle/>
          <a:p>
            <a:r>
              <a:rPr lang="en-US" sz="3600" dirty="0" err="1">
                <a:solidFill>
                  <a:srgbClr val="FFFF99"/>
                </a:solidFill>
              </a:rPr>
              <a:t>Serogroup</a:t>
            </a:r>
            <a:r>
              <a:rPr lang="en-US" sz="3600" dirty="0">
                <a:solidFill>
                  <a:srgbClr val="FFFF99"/>
                </a:solidFill>
              </a:rPr>
              <a:t> B Meningococcal Vaccine</a:t>
            </a:r>
            <a:endParaRPr lang="en-US" sz="2400" dirty="0">
              <a:solidFill>
                <a:srgbClr val="FFFFFF"/>
              </a:solidFill>
              <a:sym typeface="Symbol" pitchFamily="18" charset="2"/>
            </a:endParaRPr>
          </a:p>
        </p:txBody>
      </p:sp>
      <p:sp>
        <p:nvSpPr>
          <p:cNvPr id="259075" name="Rectangle 3"/>
          <p:cNvSpPr>
            <a:spLocks noGrp="1" noChangeArrowheads="1"/>
          </p:cNvSpPr>
          <p:nvPr>
            <p:ph type="body" idx="4294967295"/>
          </p:nvPr>
        </p:nvSpPr>
        <p:spPr>
          <a:xfrm>
            <a:off x="0" y="758011"/>
            <a:ext cx="9144000" cy="914400"/>
          </a:xfrm>
        </p:spPr>
        <p:txBody>
          <a:bodyPr/>
          <a:lstStyle/>
          <a:p>
            <a:pPr algn="ctr">
              <a:lnSpc>
                <a:spcPct val="80000"/>
              </a:lnSpc>
              <a:spcBef>
                <a:spcPct val="35000"/>
              </a:spcBef>
              <a:buClr>
                <a:srgbClr val="FFFFCC"/>
              </a:buClr>
              <a:buFontTx/>
              <a:buNone/>
            </a:pPr>
            <a:r>
              <a:rPr lang="en-US" sz="2400" dirty="0" err="1"/>
              <a:t>Bexsero</a:t>
            </a:r>
            <a:r>
              <a:rPr lang="en-US" sz="2400" dirty="0">
                <a:sym typeface="Symbol" pitchFamily="18" charset="2"/>
              </a:rPr>
              <a:t>®</a:t>
            </a:r>
            <a:r>
              <a:rPr lang="en-US" sz="2400" b="1" dirty="0"/>
              <a:t> </a:t>
            </a:r>
            <a:r>
              <a:rPr lang="en-US" sz="2400" dirty="0"/>
              <a:t>licensed for ages 10 through 25 years (2 dose)</a:t>
            </a:r>
          </a:p>
          <a:p>
            <a:pPr algn="ctr">
              <a:lnSpc>
                <a:spcPct val="80000"/>
              </a:lnSpc>
              <a:spcBef>
                <a:spcPct val="35000"/>
              </a:spcBef>
              <a:buClr>
                <a:srgbClr val="FFFFCC"/>
              </a:buClr>
              <a:buFontTx/>
              <a:buNone/>
            </a:pPr>
            <a:r>
              <a:rPr lang="en-US" sz="2400" dirty="0" err="1">
                <a:sym typeface="Symbol" pitchFamily="18" charset="2"/>
              </a:rPr>
              <a:t>Trumenba</a:t>
            </a:r>
            <a:r>
              <a:rPr lang="en-US" sz="2400" dirty="0">
                <a:sym typeface="Symbol" pitchFamily="18" charset="2"/>
              </a:rPr>
              <a:t>®</a:t>
            </a:r>
            <a:r>
              <a:rPr lang="en-US" sz="2400" dirty="0"/>
              <a:t> licensed for ages 10 through 25 years (3 dose)</a:t>
            </a:r>
          </a:p>
        </p:txBody>
      </p:sp>
      <p:sp>
        <p:nvSpPr>
          <p:cNvPr id="332804" name="Text Box 4"/>
          <p:cNvSpPr txBox="1">
            <a:spLocks noChangeArrowheads="1"/>
          </p:cNvSpPr>
          <p:nvPr/>
        </p:nvSpPr>
        <p:spPr bwMode="auto">
          <a:xfrm>
            <a:off x="228600" y="1524000"/>
            <a:ext cx="8763000" cy="4708981"/>
          </a:xfrm>
          <a:prstGeom prst="rect">
            <a:avLst/>
          </a:prstGeom>
          <a:noFill/>
          <a:ln w="9525">
            <a:noFill/>
            <a:miter lim="800000"/>
            <a:headEnd/>
            <a:tailEnd/>
          </a:ln>
        </p:spPr>
        <p:txBody>
          <a:bodyPr wrap="square">
            <a:spAutoFit/>
          </a:bodyPr>
          <a:lstStyle/>
          <a:p>
            <a:pPr marL="228600" indent="-228600" fontAlgn="auto">
              <a:spcBef>
                <a:spcPts val="0"/>
              </a:spcBef>
              <a:spcAft>
                <a:spcPts val="0"/>
              </a:spcAft>
            </a:pPr>
            <a:r>
              <a:rPr lang="en-US" sz="2800" dirty="0">
                <a:solidFill>
                  <a:srgbClr val="FFFF99"/>
                </a:solidFill>
                <a:latin typeface="Calibri"/>
              </a:rPr>
              <a:t>ACIP recommends  </a:t>
            </a:r>
            <a:r>
              <a:rPr lang="en-US" sz="2800" dirty="0" err="1">
                <a:solidFill>
                  <a:srgbClr val="FFFF99"/>
                </a:solidFill>
                <a:latin typeface="Calibri"/>
              </a:rPr>
              <a:t>serogroup</a:t>
            </a:r>
            <a:r>
              <a:rPr lang="en-US" sz="2800" dirty="0">
                <a:solidFill>
                  <a:srgbClr val="FFFF99"/>
                </a:solidFill>
                <a:latin typeface="Calibri"/>
              </a:rPr>
              <a:t> B meningococcal vaccine for:</a:t>
            </a:r>
          </a:p>
          <a:p>
            <a:pPr marL="400050" indent="-400050">
              <a:buFont typeface="Arial" pitchFamily="34" charset="0"/>
              <a:buChar char="•"/>
            </a:pPr>
            <a:r>
              <a:rPr lang="en-US" sz="2400" dirty="0">
                <a:solidFill>
                  <a:srgbClr val="FFFFFF"/>
                </a:solidFill>
                <a:latin typeface="Calibri"/>
              </a:rPr>
              <a:t>Persons with persistent complement component deficiencies </a:t>
            </a:r>
          </a:p>
          <a:p>
            <a:pPr marL="400050" indent="-400050">
              <a:buFont typeface="Arial" pitchFamily="34" charset="0"/>
              <a:buChar char="•"/>
            </a:pPr>
            <a:r>
              <a:rPr lang="en-US" sz="2400" dirty="0">
                <a:solidFill>
                  <a:srgbClr val="FFFFFF"/>
                </a:solidFill>
                <a:latin typeface="Calibri"/>
              </a:rPr>
              <a:t>Persons with anatomic or functional </a:t>
            </a:r>
            <a:r>
              <a:rPr lang="en-US" sz="2400" dirty="0" err="1">
                <a:solidFill>
                  <a:srgbClr val="FFFFFF"/>
                </a:solidFill>
                <a:latin typeface="Calibri"/>
              </a:rPr>
              <a:t>asplenia</a:t>
            </a:r>
            <a:r>
              <a:rPr lang="en-US" sz="2400" dirty="0">
                <a:solidFill>
                  <a:srgbClr val="FFFFFF"/>
                </a:solidFill>
                <a:latin typeface="Calibri"/>
              </a:rPr>
              <a:t> </a:t>
            </a:r>
          </a:p>
          <a:p>
            <a:pPr marL="400050" indent="-400050">
              <a:buFont typeface="Arial" pitchFamily="34" charset="0"/>
              <a:buChar char="•"/>
            </a:pPr>
            <a:r>
              <a:rPr lang="en-US" sz="2400" dirty="0">
                <a:solidFill>
                  <a:srgbClr val="FFFFFF"/>
                </a:solidFill>
                <a:latin typeface="Calibri"/>
              </a:rPr>
              <a:t>Microbiologists routinely exposed to isolates of </a:t>
            </a:r>
            <a:r>
              <a:rPr lang="en-US" sz="2400" i="1" dirty="0" err="1">
                <a:solidFill>
                  <a:srgbClr val="FFFFFF"/>
                </a:solidFill>
                <a:latin typeface="Calibri"/>
              </a:rPr>
              <a:t>Neisseria</a:t>
            </a:r>
            <a:r>
              <a:rPr lang="en-US" sz="2400" i="1" dirty="0">
                <a:solidFill>
                  <a:srgbClr val="FFFFFF"/>
                </a:solidFill>
                <a:latin typeface="Calibri"/>
              </a:rPr>
              <a:t> </a:t>
            </a:r>
            <a:r>
              <a:rPr lang="en-US" sz="2400" i="1" dirty="0" err="1">
                <a:solidFill>
                  <a:srgbClr val="FFFFFF"/>
                </a:solidFill>
                <a:latin typeface="Calibri"/>
              </a:rPr>
              <a:t>meningitidis</a:t>
            </a:r>
            <a:r>
              <a:rPr lang="en-US" sz="2400" dirty="0">
                <a:solidFill>
                  <a:srgbClr val="FFFFFF"/>
                </a:solidFill>
                <a:latin typeface="Calibri"/>
              </a:rPr>
              <a:t> </a:t>
            </a:r>
          </a:p>
          <a:p>
            <a:pPr marL="400050" indent="-400050">
              <a:buFont typeface="Arial" pitchFamily="34" charset="0"/>
              <a:buChar char="•"/>
            </a:pPr>
            <a:r>
              <a:rPr lang="en-US" sz="2400" dirty="0">
                <a:solidFill>
                  <a:srgbClr val="FFFFFF"/>
                </a:solidFill>
                <a:latin typeface="Calibri"/>
              </a:rPr>
              <a:t>Persons identified to be at increased risk because of a serogroup B meningococcal disease outbreak </a:t>
            </a:r>
          </a:p>
          <a:p>
            <a:pPr marL="400050" indent="-400050">
              <a:buFont typeface="Arial" pitchFamily="34" charset="0"/>
              <a:buChar char="•"/>
            </a:pPr>
            <a:r>
              <a:rPr lang="en-US" sz="2400" dirty="0">
                <a:latin typeface="Calibri"/>
              </a:rPr>
              <a:t>The 2 vaccine products are not interchangeable.</a:t>
            </a:r>
          </a:p>
          <a:p>
            <a:endParaRPr lang="en-US" sz="2400" dirty="0">
              <a:latin typeface="Calibri"/>
            </a:endParaRPr>
          </a:p>
          <a:p>
            <a:r>
              <a:rPr lang="en-US" sz="2000" dirty="0">
                <a:solidFill>
                  <a:srgbClr val="FFFFFF"/>
                </a:solidFill>
                <a:latin typeface="Calibri"/>
              </a:rPr>
              <a:t>                           (Category B – Permissive recommendation)</a:t>
            </a:r>
            <a:r>
              <a:rPr lang="en-US" sz="2000" baseline="30000" dirty="0">
                <a:solidFill>
                  <a:srgbClr val="FFFFFF"/>
                </a:solidFill>
                <a:latin typeface="Calibri"/>
              </a:rPr>
              <a:t>#</a:t>
            </a:r>
          </a:p>
          <a:p>
            <a:pPr algn="ctr"/>
            <a:r>
              <a:rPr lang="en-US" sz="2000" dirty="0">
                <a:solidFill>
                  <a:srgbClr val="FFFFFF"/>
                </a:solidFill>
                <a:latin typeface="Calibri"/>
              </a:rPr>
              <a:t>A Men B vaccine series </a:t>
            </a:r>
            <a:r>
              <a:rPr lang="en-US" sz="2000" b="1" u="sng" dirty="0">
                <a:solidFill>
                  <a:srgbClr val="FFFFFF"/>
                </a:solidFill>
                <a:latin typeface="Calibri"/>
              </a:rPr>
              <a:t>may</a:t>
            </a:r>
            <a:r>
              <a:rPr lang="en-US" sz="2000" dirty="0">
                <a:solidFill>
                  <a:srgbClr val="FFFFFF"/>
                </a:solidFill>
                <a:latin typeface="Calibri"/>
              </a:rPr>
              <a:t> be administered to adolescents and young adults 16 through 23 years of age to provide short-term protection against most strains of Men B. Preferred age is 16-18 years.</a:t>
            </a:r>
            <a:endParaRPr lang="en-US" sz="2000" dirty="0">
              <a:latin typeface="Calibri"/>
            </a:endParaRP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10" name="TextBox 9"/>
          <p:cNvSpPr txBox="1"/>
          <p:nvPr/>
        </p:nvSpPr>
        <p:spPr>
          <a:xfrm>
            <a:off x="685800" y="6245423"/>
            <a:ext cx="3810000" cy="307777"/>
          </a:xfrm>
          <a:prstGeom prst="rect">
            <a:avLst/>
          </a:prstGeom>
          <a:noFill/>
        </p:spPr>
        <p:txBody>
          <a:bodyPr wrap="square" rtlCol="0">
            <a:spAutoFit/>
          </a:bodyPr>
          <a:lstStyle/>
          <a:p>
            <a:r>
              <a:rPr lang="en-US" sz="1400" b="1" dirty="0">
                <a:solidFill>
                  <a:srgbClr val="FFFFFF"/>
                </a:solidFill>
                <a:latin typeface="Calibri"/>
              </a:rPr>
              <a:t>MMWR; June 12, 2015 ,Vol. 64 #22; 608-611</a:t>
            </a:r>
          </a:p>
        </p:txBody>
      </p:sp>
      <p:sp>
        <p:nvSpPr>
          <p:cNvPr id="9" name="TextBox 8"/>
          <p:cNvSpPr txBox="1"/>
          <p:nvPr/>
        </p:nvSpPr>
        <p:spPr>
          <a:xfrm>
            <a:off x="4343400" y="6245423"/>
            <a:ext cx="4038600" cy="307777"/>
          </a:xfrm>
          <a:prstGeom prst="rect">
            <a:avLst/>
          </a:prstGeom>
          <a:noFill/>
        </p:spPr>
        <p:txBody>
          <a:bodyPr wrap="square" rtlCol="0">
            <a:spAutoFit/>
          </a:bodyPr>
          <a:lstStyle/>
          <a:p>
            <a:r>
              <a:rPr lang="en-US" sz="1400" baseline="30000" dirty="0">
                <a:solidFill>
                  <a:srgbClr val="FFFFFF"/>
                </a:solidFill>
                <a:latin typeface="Calibri"/>
              </a:rPr>
              <a:t>#</a:t>
            </a:r>
            <a:r>
              <a:rPr lang="en-US" sz="1400" dirty="0">
                <a:solidFill>
                  <a:srgbClr val="FFFFFF"/>
                </a:solidFill>
                <a:latin typeface="Calibri"/>
              </a:rPr>
              <a:t> </a:t>
            </a:r>
            <a:r>
              <a:rPr lang="en-US" sz="1400" b="1" dirty="0">
                <a:solidFill>
                  <a:srgbClr val="FFFFFF"/>
                </a:solidFill>
                <a:latin typeface="Calibri"/>
              </a:rPr>
              <a:t>MMWR; October 23, 2015, </a:t>
            </a:r>
            <a:r>
              <a:rPr lang="en-US" sz="1400" b="1" dirty="0" err="1">
                <a:solidFill>
                  <a:srgbClr val="FFFFFF"/>
                </a:solidFill>
                <a:latin typeface="Calibri"/>
              </a:rPr>
              <a:t>Vol</a:t>
            </a:r>
            <a:r>
              <a:rPr lang="en-US" sz="1400" b="1" dirty="0">
                <a:solidFill>
                  <a:srgbClr val="FFFFFF"/>
                </a:solidFill>
                <a:latin typeface="Calibri"/>
              </a:rPr>
              <a:t> .64 #41; 1171-1176  </a:t>
            </a:r>
          </a:p>
        </p:txBody>
      </p:sp>
    </p:spTree>
    <p:extLst>
      <p:ext uri="{BB962C8B-B14F-4D97-AF65-F5344CB8AC3E}">
        <p14:creationId xmlns:p14="http://schemas.microsoft.com/office/powerpoint/2010/main" val="2734814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01" y="283740"/>
            <a:ext cx="8368496" cy="994172"/>
          </a:xfrm>
        </p:spPr>
        <p:txBody>
          <a:bodyPr/>
          <a:lstStyle/>
          <a:p>
            <a:pPr algn="ctr"/>
            <a:r>
              <a:rPr lang="en-US" sz="3600" dirty="0">
                <a:solidFill>
                  <a:schemeClr val="tx2">
                    <a:lumMod val="60000"/>
                    <a:lumOff val="40000"/>
                  </a:schemeClr>
                </a:solidFill>
              </a:rPr>
              <a:t>Serogroup B Meningococcal</a:t>
            </a:r>
            <a:br>
              <a:rPr lang="en-US" sz="3600" dirty="0">
                <a:solidFill>
                  <a:schemeClr val="tx2">
                    <a:lumMod val="60000"/>
                    <a:lumOff val="40000"/>
                  </a:schemeClr>
                </a:solidFill>
              </a:rPr>
            </a:br>
            <a:r>
              <a:rPr lang="en-US" sz="3600" dirty="0">
                <a:solidFill>
                  <a:schemeClr val="tx2">
                    <a:lumMod val="60000"/>
                    <a:lumOff val="40000"/>
                  </a:schemeClr>
                </a:solidFill>
              </a:rPr>
              <a:t> Vaccine Administration</a:t>
            </a:r>
          </a:p>
        </p:txBody>
      </p:sp>
      <p:sp>
        <p:nvSpPr>
          <p:cNvPr id="3" name="TextBox 2"/>
          <p:cNvSpPr txBox="1"/>
          <p:nvPr/>
        </p:nvSpPr>
        <p:spPr>
          <a:xfrm>
            <a:off x="609600" y="1447800"/>
            <a:ext cx="8203557" cy="707886"/>
          </a:xfrm>
          <a:prstGeom prst="rect">
            <a:avLst/>
          </a:prstGeom>
          <a:noFill/>
        </p:spPr>
        <p:txBody>
          <a:bodyPr wrap="square" rtlCol="0">
            <a:spAutoFit/>
          </a:bodyPr>
          <a:lstStyle/>
          <a:p>
            <a:pPr algn="ctr" defTabSz="685800" fontAlgn="auto">
              <a:spcBef>
                <a:spcPts val="0"/>
              </a:spcBef>
              <a:spcAft>
                <a:spcPts val="0"/>
              </a:spcAft>
            </a:pPr>
            <a:r>
              <a:rPr lang="en-US" sz="2000" dirty="0" err="1">
                <a:solidFill>
                  <a:srgbClr val="FFFFFF"/>
                </a:solidFill>
                <a:latin typeface="Calibri"/>
                <a:cs typeface="+mn-cs"/>
              </a:rPr>
              <a:t>Bexsero</a:t>
            </a:r>
            <a:r>
              <a:rPr lang="en-US" sz="2000" dirty="0">
                <a:solidFill>
                  <a:srgbClr val="FFFFFF"/>
                </a:solidFill>
                <a:latin typeface="Calibri"/>
                <a:cs typeface="+mn-cs"/>
              </a:rPr>
              <a:t>® licensed for ages 10 through 25 years (2 dose)</a:t>
            </a:r>
          </a:p>
          <a:p>
            <a:pPr algn="ctr" defTabSz="685800" fontAlgn="auto">
              <a:spcBef>
                <a:spcPts val="0"/>
              </a:spcBef>
              <a:spcAft>
                <a:spcPts val="0"/>
              </a:spcAft>
            </a:pPr>
            <a:r>
              <a:rPr lang="en-US" sz="2000" dirty="0" err="1">
                <a:solidFill>
                  <a:srgbClr val="FFFFFF"/>
                </a:solidFill>
                <a:latin typeface="Calibri"/>
                <a:cs typeface="+mn-cs"/>
              </a:rPr>
              <a:t>Trumenba</a:t>
            </a:r>
            <a:r>
              <a:rPr lang="en-US" sz="2000" dirty="0">
                <a:solidFill>
                  <a:srgbClr val="FFFFFF"/>
                </a:solidFill>
                <a:latin typeface="Calibri"/>
                <a:cs typeface="+mn-cs"/>
              </a:rPr>
              <a:t>® licensed for ages 10 through 25 years (2 dose or 3 dose</a:t>
            </a:r>
            <a:r>
              <a:rPr lang="en-US" sz="2000" dirty="0">
                <a:solidFill>
                  <a:prstClr val="black"/>
                </a:solidFill>
                <a:latin typeface="Calibri"/>
                <a:cs typeface="+mn-cs"/>
              </a:rPr>
              <a:t>)</a:t>
            </a:r>
          </a:p>
        </p:txBody>
      </p:sp>
      <p:sp>
        <p:nvSpPr>
          <p:cNvPr id="5" name="TextBox 4"/>
          <p:cNvSpPr txBox="1"/>
          <p:nvPr/>
        </p:nvSpPr>
        <p:spPr>
          <a:xfrm>
            <a:off x="562811" y="2325574"/>
            <a:ext cx="8216816" cy="4170372"/>
          </a:xfrm>
          <a:prstGeom prst="rect">
            <a:avLst/>
          </a:prstGeom>
          <a:noFill/>
        </p:spPr>
        <p:txBody>
          <a:bodyPr wrap="square" rtlCol="0">
            <a:spAutoFit/>
          </a:bodyPr>
          <a:lstStyle/>
          <a:p>
            <a:pPr defTabSz="685800" fontAlgn="auto">
              <a:spcBef>
                <a:spcPts val="0"/>
              </a:spcBef>
              <a:spcAft>
                <a:spcPts val="0"/>
              </a:spcAft>
            </a:pPr>
            <a:r>
              <a:rPr lang="en-US" sz="2000" b="1" dirty="0" err="1">
                <a:solidFill>
                  <a:srgbClr val="FFFFFF"/>
                </a:solidFill>
                <a:latin typeface="Calibri"/>
                <a:cs typeface="+mn-cs"/>
              </a:rPr>
              <a:t>MenB-FHbp</a:t>
            </a:r>
            <a:r>
              <a:rPr lang="en-US" sz="2000" b="1" dirty="0">
                <a:solidFill>
                  <a:srgbClr val="FFFFFF"/>
                </a:solidFill>
                <a:latin typeface="Calibri"/>
                <a:cs typeface="+mn-cs"/>
              </a:rPr>
              <a:t> (</a:t>
            </a:r>
            <a:r>
              <a:rPr lang="en-US" sz="2000" b="1" dirty="0" err="1">
                <a:solidFill>
                  <a:srgbClr val="FFFFFF"/>
                </a:solidFill>
                <a:latin typeface="Calibri"/>
                <a:cs typeface="+mn-cs"/>
              </a:rPr>
              <a:t>Trumenba</a:t>
            </a:r>
            <a:r>
              <a:rPr lang="en-US" sz="2000" b="1" dirty="0">
                <a:solidFill>
                  <a:srgbClr val="FFFFFF"/>
                </a:solidFill>
                <a:latin typeface="Calibri"/>
                <a:cs typeface="+mn-cs"/>
              </a:rPr>
              <a:t>®)   </a:t>
            </a:r>
          </a:p>
          <a:p>
            <a:pPr marL="557213" lvl="1" indent="-214313"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2 dose schedule – administered at 0, 6 months</a:t>
            </a:r>
          </a:p>
          <a:p>
            <a:pPr marL="557213" lvl="1" indent="-214313"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Given to healthy adolescents who are </a:t>
            </a:r>
            <a:r>
              <a:rPr lang="en-US" sz="2000" u="sng" dirty="0">
                <a:solidFill>
                  <a:srgbClr val="FFFFFF"/>
                </a:solidFill>
                <a:latin typeface="Calibri"/>
                <a:cs typeface="+mn-cs"/>
              </a:rPr>
              <a:t>not</a:t>
            </a:r>
            <a:r>
              <a:rPr lang="en-US" sz="2000" dirty="0">
                <a:solidFill>
                  <a:srgbClr val="FFFFFF"/>
                </a:solidFill>
                <a:latin typeface="Calibri"/>
                <a:cs typeface="+mn-cs"/>
              </a:rPr>
              <a:t> at increased risk for meningococcal disease</a:t>
            </a:r>
          </a:p>
          <a:p>
            <a:pPr marL="557213" lvl="1" indent="-214313" defTabSz="685800" fontAlgn="auto">
              <a:spcBef>
                <a:spcPts val="0"/>
              </a:spcBef>
              <a:spcAft>
                <a:spcPts val="0"/>
              </a:spcAft>
              <a:buFont typeface="Arial" panose="020B0604020202020204" pitchFamily="34" charset="0"/>
              <a:buChar char="•"/>
            </a:pPr>
            <a:endParaRPr lang="en-US" sz="2000" dirty="0">
              <a:solidFill>
                <a:srgbClr val="FFFFFF"/>
              </a:solidFill>
              <a:latin typeface="Calibri"/>
              <a:cs typeface="+mn-cs"/>
            </a:endParaRPr>
          </a:p>
          <a:p>
            <a:pPr marL="557213" lvl="1" indent="-214313"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3 dose schedule – administered at 0, 1-2, 6 months</a:t>
            </a:r>
          </a:p>
          <a:p>
            <a:pPr marL="557213" lvl="1" indent="-214313"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Given to persons at increased risk for meningococcal disease and for use during serogroup B outbreaks</a:t>
            </a:r>
          </a:p>
          <a:p>
            <a:pPr marL="557213" lvl="1" indent="-214313" defTabSz="685800" fontAlgn="auto">
              <a:spcBef>
                <a:spcPts val="0"/>
              </a:spcBef>
              <a:spcAft>
                <a:spcPts val="0"/>
              </a:spcAft>
              <a:buFont typeface="Arial" panose="020B0604020202020204" pitchFamily="34" charset="0"/>
              <a:buChar char="•"/>
            </a:pPr>
            <a:endParaRPr lang="en-US" sz="2000" b="1" dirty="0">
              <a:solidFill>
                <a:srgbClr val="FFFFFF"/>
              </a:solidFill>
              <a:latin typeface="Calibri"/>
              <a:cs typeface="+mn-cs"/>
            </a:endParaRPr>
          </a:p>
          <a:p>
            <a:pPr defTabSz="685800" fontAlgn="auto">
              <a:spcBef>
                <a:spcPts val="0"/>
              </a:spcBef>
              <a:spcAft>
                <a:spcPts val="0"/>
              </a:spcAft>
            </a:pPr>
            <a:r>
              <a:rPr lang="en-US" sz="2000" b="1" dirty="0">
                <a:solidFill>
                  <a:srgbClr val="FFFFFF"/>
                </a:solidFill>
                <a:latin typeface="Calibri"/>
                <a:cs typeface="+mn-cs"/>
              </a:rPr>
              <a:t>MenB-4C (</a:t>
            </a:r>
            <a:r>
              <a:rPr lang="en-US" sz="2000" b="1" dirty="0" err="1">
                <a:solidFill>
                  <a:srgbClr val="FFFFFF"/>
                </a:solidFill>
                <a:latin typeface="Calibri"/>
                <a:cs typeface="+mn-cs"/>
              </a:rPr>
              <a:t>Bexsero</a:t>
            </a:r>
            <a:r>
              <a:rPr lang="en-US" sz="2000" b="1" dirty="0">
                <a:solidFill>
                  <a:srgbClr val="FFFFFF"/>
                </a:solidFill>
                <a:latin typeface="Calibri"/>
                <a:cs typeface="+mn-cs"/>
              </a:rPr>
              <a:t>®) </a:t>
            </a:r>
          </a:p>
          <a:p>
            <a:pPr marL="557213" lvl="1" indent="-214313" defTabSz="685800" fontAlgn="auto">
              <a:spcBef>
                <a:spcPts val="0"/>
              </a:spcBef>
              <a:spcAft>
                <a:spcPts val="0"/>
              </a:spcAft>
              <a:buFont typeface="Arial" panose="020B0604020202020204" pitchFamily="34" charset="0"/>
              <a:buChar char="•"/>
            </a:pPr>
            <a:r>
              <a:rPr lang="en-US" sz="2000" dirty="0">
                <a:solidFill>
                  <a:srgbClr val="FFFFFF"/>
                </a:solidFill>
                <a:latin typeface="Calibri"/>
                <a:cs typeface="+mn-cs"/>
              </a:rPr>
              <a:t>2 dose schedule – 0, 1-2 months</a:t>
            </a:r>
          </a:p>
          <a:p>
            <a:pPr defTabSz="685800" fontAlgn="auto">
              <a:spcBef>
                <a:spcPts val="0"/>
              </a:spcBef>
              <a:spcAft>
                <a:spcPts val="0"/>
              </a:spcAft>
            </a:pPr>
            <a:endParaRPr lang="en-US" b="1" dirty="0">
              <a:solidFill>
                <a:srgbClr val="FFFFFF"/>
              </a:solidFill>
              <a:latin typeface="Calibri"/>
              <a:cs typeface="+mn-cs"/>
            </a:endParaRPr>
          </a:p>
          <a:p>
            <a:pPr marL="342900" lvl="1" defTabSz="685800" fontAlgn="auto">
              <a:spcBef>
                <a:spcPts val="0"/>
              </a:spcBef>
              <a:spcAft>
                <a:spcPts val="0"/>
              </a:spcAft>
            </a:pPr>
            <a:endParaRPr lang="en-US" sz="1350" dirty="0">
              <a:solidFill>
                <a:prstClr val="black"/>
              </a:solidFill>
              <a:latin typeface="Calibri"/>
              <a:cs typeface="+mn-cs"/>
            </a:endParaRPr>
          </a:p>
          <a:p>
            <a:pPr marL="342900" lvl="1" defTabSz="685800" fontAlgn="auto">
              <a:spcBef>
                <a:spcPts val="0"/>
              </a:spcBef>
              <a:spcAft>
                <a:spcPts val="0"/>
              </a:spcAft>
            </a:pPr>
            <a:endParaRPr lang="en-US" sz="1350" dirty="0">
              <a:solidFill>
                <a:prstClr val="black"/>
              </a:solidFill>
              <a:latin typeface="Calibri"/>
              <a:cs typeface="+mn-cs"/>
            </a:endParaRPr>
          </a:p>
        </p:txBody>
      </p:sp>
    </p:spTree>
    <p:extLst>
      <p:ext uri="{BB962C8B-B14F-4D97-AF65-F5344CB8AC3E}">
        <p14:creationId xmlns:p14="http://schemas.microsoft.com/office/powerpoint/2010/main" val="2506859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bwMode="auto">
          <a:xfrm flipH="1">
            <a:off x="1905000" y="2286000"/>
            <a:ext cx="609600" cy="1524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Box 1"/>
          <p:cNvSpPr txBox="1"/>
          <p:nvPr/>
        </p:nvSpPr>
        <p:spPr>
          <a:xfrm>
            <a:off x="609600" y="152400"/>
            <a:ext cx="7924800" cy="1200329"/>
          </a:xfrm>
          <a:prstGeom prst="rect">
            <a:avLst/>
          </a:prstGeom>
          <a:noFill/>
        </p:spPr>
        <p:txBody>
          <a:bodyPr wrap="square" rtlCol="0">
            <a:spAutoFit/>
          </a:bodyPr>
          <a:lstStyle/>
          <a:p>
            <a:pPr algn="ctr"/>
            <a:r>
              <a:rPr lang="en-US" sz="3600" dirty="0">
                <a:solidFill>
                  <a:srgbClr val="FFFF99"/>
                </a:solidFill>
                <a:latin typeface="Calibri"/>
              </a:rPr>
              <a:t>Types of Human </a:t>
            </a:r>
            <a:r>
              <a:rPr lang="en-US" sz="3600" dirty="0" err="1">
                <a:solidFill>
                  <a:srgbClr val="FFFF99"/>
                </a:solidFill>
                <a:latin typeface="Calibri"/>
              </a:rPr>
              <a:t>Papilloma</a:t>
            </a:r>
            <a:r>
              <a:rPr lang="en-US" sz="3600" dirty="0">
                <a:solidFill>
                  <a:srgbClr val="FFFF99"/>
                </a:solidFill>
                <a:latin typeface="Calibri"/>
              </a:rPr>
              <a:t> Virus (HPV)</a:t>
            </a:r>
          </a:p>
          <a:p>
            <a:pPr algn="ctr"/>
            <a:r>
              <a:rPr lang="en-US" sz="2400" dirty="0">
                <a:solidFill>
                  <a:srgbClr val="FFFF99"/>
                </a:solidFill>
                <a:latin typeface="Calibri"/>
              </a:rPr>
              <a:t>(More Than 150 Types Identified)</a:t>
            </a:r>
            <a:r>
              <a:rPr lang="en-US" sz="3600" dirty="0">
                <a:solidFill>
                  <a:srgbClr val="FFFF99"/>
                </a:solidFill>
                <a:latin typeface="Calibri"/>
              </a:rPr>
              <a:t>  </a:t>
            </a:r>
          </a:p>
        </p:txBody>
      </p:sp>
      <p:sp>
        <p:nvSpPr>
          <p:cNvPr id="6" name="Rounded Rectangle 5"/>
          <p:cNvSpPr/>
          <p:nvPr/>
        </p:nvSpPr>
        <p:spPr bwMode="auto">
          <a:xfrm>
            <a:off x="1752600" y="1600200"/>
            <a:ext cx="18288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rPr>
              <a:t>Mucosal/Genital</a:t>
            </a:r>
          </a:p>
          <a:p>
            <a:pPr algn="ctr"/>
            <a:r>
              <a:rPr lang="en-US" sz="1600" dirty="0">
                <a:solidFill>
                  <a:srgbClr val="000066"/>
                </a:solidFill>
              </a:rPr>
              <a:t>~40 types</a:t>
            </a:r>
          </a:p>
        </p:txBody>
      </p:sp>
      <p:sp>
        <p:nvSpPr>
          <p:cNvPr id="8" name="Rounded Rectangle 7"/>
          <p:cNvSpPr/>
          <p:nvPr/>
        </p:nvSpPr>
        <p:spPr bwMode="auto">
          <a:xfrm>
            <a:off x="5486400" y="1600200"/>
            <a:ext cx="18288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err="1">
                <a:solidFill>
                  <a:srgbClr val="000066"/>
                </a:solidFill>
              </a:rPr>
              <a:t>Cutaneous</a:t>
            </a:r>
            <a:endParaRPr lang="en-US" sz="1600" dirty="0">
              <a:solidFill>
                <a:srgbClr val="000066"/>
              </a:solidFill>
            </a:endParaRPr>
          </a:p>
          <a:p>
            <a:pPr algn="ctr"/>
            <a:endParaRPr lang="en-US" sz="1600" dirty="0">
              <a:solidFill>
                <a:srgbClr val="000066"/>
              </a:solidFill>
            </a:endParaRPr>
          </a:p>
        </p:txBody>
      </p:sp>
      <p:sp>
        <p:nvSpPr>
          <p:cNvPr id="12" name="Rounded Rectangle 11"/>
          <p:cNvSpPr/>
          <p:nvPr/>
        </p:nvSpPr>
        <p:spPr bwMode="auto">
          <a:xfrm>
            <a:off x="533400" y="3810000"/>
            <a:ext cx="2971800" cy="1524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rPr>
              <a:t>Cervical cancer</a:t>
            </a:r>
          </a:p>
          <a:p>
            <a:pPr algn="ctr"/>
            <a:r>
              <a:rPr lang="en-US" sz="1600" dirty="0" err="1">
                <a:solidFill>
                  <a:srgbClr val="000066"/>
                </a:solidFill>
              </a:rPr>
              <a:t>Anogenital</a:t>
            </a:r>
            <a:r>
              <a:rPr lang="en-US" sz="1600" dirty="0">
                <a:solidFill>
                  <a:srgbClr val="000066"/>
                </a:solidFill>
              </a:rPr>
              <a:t> cancer</a:t>
            </a:r>
          </a:p>
          <a:p>
            <a:pPr algn="ctr"/>
            <a:r>
              <a:rPr lang="en-US" sz="1600" dirty="0" err="1">
                <a:solidFill>
                  <a:srgbClr val="000066"/>
                </a:solidFill>
              </a:rPr>
              <a:t>Oropharyngeal</a:t>
            </a:r>
            <a:r>
              <a:rPr lang="en-US" sz="1600" dirty="0">
                <a:solidFill>
                  <a:srgbClr val="000066"/>
                </a:solidFill>
              </a:rPr>
              <a:t> Cancer</a:t>
            </a:r>
          </a:p>
          <a:p>
            <a:pPr algn="ctr"/>
            <a:r>
              <a:rPr lang="en-US" sz="1600" dirty="0">
                <a:solidFill>
                  <a:srgbClr val="000066"/>
                </a:solidFill>
              </a:rPr>
              <a:t>Cancer precursors</a:t>
            </a:r>
          </a:p>
          <a:p>
            <a:pPr algn="ctr"/>
            <a:r>
              <a:rPr lang="en-US" sz="1600" dirty="0">
                <a:solidFill>
                  <a:srgbClr val="000066"/>
                </a:solidFill>
              </a:rPr>
              <a:t>Low grade cervical disease</a:t>
            </a:r>
          </a:p>
        </p:txBody>
      </p:sp>
      <p:sp>
        <p:nvSpPr>
          <p:cNvPr id="14" name="Rounded Rectangle 13"/>
          <p:cNvSpPr/>
          <p:nvPr/>
        </p:nvSpPr>
        <p:spPr bwMode="auto">
          <a:xfrm>
            <a:off x="3733800" y="3886200"/>
            <a:ext cx="2743200" cy="1066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00"/>
                </a:solidFill>
              </a:rPr>
              <a:t>Genital Warts</a:t>
            </a:r>
          </a:p>
          <a:p>
            <a:pPr algn="ctr"/>
            <a:r>
              <a:rPr lang="en-US" sz="1600" dirty="0">
                <a:solidFill>
                  <a:srgbClr val="000000"/>
                </a:solidFill>
              </a:rPr>
              <a:t>Laryngeal </a:t>
            </a:r>
            <a:r>
              <a:rPr lang="en-US" sz="1600" dirty="0" err="1">
                <a:solidFill>
                  <a:srgbClr val="000000"/>
                </a:solidFill>
              </a:rPr>
              <a:t>Papillomas</a:t>
            </a:r>
            <a:endParaRPr lang="en-US" sz="1600" dirty="0">
              <a:solidFill>
                <a:srgbClr val="000000"/>
              </a:solidFill>
            </a:endParaRPr>
          </a:p>
          <a:p>
            <a:pPr algn="ctr"/>
            <a:r>
              <a:rPr lang="en-US" sz="1600" dirty="0">
                <a:solidFill>
                  <a:srgbClr val="000000"/>
                </a:solidFill>
              </a:rPr>
              <a:t>Low grade cervical disease</a:t>
            </a:r>
          </a:p>
        </p:txBody>
      </p:sp>
      <p:sp>
        <p:nvSpPr>
          <p:cNvPr id="17" name="Rounded Rectangle 16"/>
          <p:cNvSpPr/>
          <p:nvPr/>
        </p:nvSpPr>
        <p:spPr bwMode="auto">
          <a:xfrm>
            <a:off x="6705600" y="3962400"/>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rPr>
              <a:t>Skin warts</a:t>
            </a:r>
          </a:p>
          <a:p>
            <a:pPr algn="ctr"/>
            <a:r>
              <a:rPr lang="en-US" sz="1600" dirty="0">
                <a:solidFill>
                  <a:srgbClr val="000066"/>
                </a:solidFill>
              </a:rPr>
              <a:t>Hands and Feet</a:t>
            </a:r>
          </a:p>
        </p:txBody>
      </p:sp>
      <p:cxnSp>
        <p:nvCxnSpPr>
          <p:cNvPr id="28" name="Straight Arrow Connector 27"/>
          <p:cNvCxnSpPr>
            <a:stCxn id="8" idx="2"/>
            <a:endCxn id="17" idx="0"/>
          </p:cNvCxnSpPr>
          <p:nvPr/>
        </p:nvCxnSpPr>
        <p:spPr bwMode="auto">
          <a:xfrm>
            <a:off x="6400800" y="2286000"/>
            <a:ext cx="1295400" cy="1676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1" name="Rectangle 30"/>
          <p:cNvSpPr/>
          <p:nvPr/>
        </p:nvSpPr>
        <p:spPr>
          <a:xfrm>
            <a:off x="533400" y="2590800"/>
            <a:ext cx="1752600" cy="954107"/>
          </a:xfrm>
          <a:prstGeom prst="rect">
            <a:avLst/>
          </a:prstGeom>
        </p:spPr>
        <p:txBody>
          <a:bodyPr wrap="square">
            <a:spAutoFit/>
          </a:bodyPr>
          <a:lstStyle/>
          <a:p>
            <a:pPr algn="ctr"/>
            <a:r>
              <a:rPr lang="en-US" sz="1400" b="1" dirty="0">
                <a:solidFill>
                  <a:srgbClr val="FFFFFF"/>
                </a:solidFill>
              </a:rPr>
              <a:t>High risk types </a:t>
            </a:r>
          </a:p>
          <a:p>
            <a:pPr algn="ctr"/>
            <a:r>
              <a:rPr lang="en-US" sz="1400" b="1" dirty="0">
                <a:solidFill>
                  <a:srgbClr val="FFFFFF"/>
                </a:solidFill>
              </a:rPr>
              <a:t>16, 18, 31, 33, 45, 52, 58</a:t>
            </a:r>
          </a:p>
          <a:p>
            <a:pPr algn="ctr"/>
            <a:r>
              <a:rPr lang="en-US" sz="1400" b="1" dirty="0">
                <a:solidFill>
                  <a:srgbClr val="FFFFFF"/>
                </a:solidFill>
              </a:rPr>
              <a:t>(and others)</a:t>
            </a:r>
          </a:p>
        </p:txBody>
      </p:sp>
      <p:sp>
        <p:nvSpPr>
          <p:cNvPr id="24" name="TextBox 23"/>
          <p:cNvSpPr txBox="1"/>
          <p:nvPr/>
        </p:nvSpPr>
        <p:spPr>
          <a:xfrm>
            <a:off x="3886200" y="2635725"/>
            <a:ext cx="1600200" cy="523220"/>
          </a:xfrm>
          <a:prstGeom prst="rect">
            <a:avLst/>
          </a:prstGeom>
          <a:noFill/>
        </p:spPr>
        <p:txBody>
          <a:bodyPr wrap="square" rtlCol="0">
            <a:spAutoFit/>
          </a:bodyPr>
          <a:lstStyle/>
          <a:p>
            <a:pPr algn="ctr"/>
            <a:r>
              <a:rPr lang="en-US" sz="1400" b="1" dirty="0">
                <a:solidFill>
                  <a:srgbClr val="FFFFFF"/>
                </a:solidFill>
              </a:rPr>
              <a:t>Low risk types</a:t>
            </a:r>
          </a:p>
          <a:p>
            <a:pPr algn="ctr"/>
            <a:r>
              <a:rPr lang="en-US" sz="1400" b="1" dirty="0">
                <a:solidFill>
                  <a:srgbClr val="FFFFFF"/>
                </a:solidFill>
              </a:rPr>
              <a:t>6, 11 and others</a:t>
            </a:r>
          </a:p>
        </p:txBody>
      </p:sp>
      <p:sp>
        <p:nvSpPr>
          <p:cNvPr id="20" name="TextBox 19"/>
          <p:cNvSpPr txBox="1"/>
          <p:nvPr/>
        </p:nvSpPr>
        <p:spPr>
          <a:xfrm>
            <a:off x="1143000" y="5662136"/>
            <a:ext cx="7010400" cy="738664"/>
          </a:xfrm>
          <a:prstGeom prst="rect">
            <a:avLst/>
          </a:prstGeom>
          <a:noFill/>
        </p:spPr>
        <p:txBody>
          <a:bodyPr wrap="square" rtlCol="0">
            <a:spAutoFit/>
          </a:bodyPr>
          <a:lstStyle/>
          <a:p>
            <a:r>
              <a:rPr lang="en-US" sz="1400" b="1" dirty="0">
                <a:solidFill>
                  <a:srgbClr val="FFFFFF"/>
                </a:solidFill>
                <a:latin typeface="Calibri"/>
              </a:rPr>
              <a:t>Ref: 1.Epidemiology and Prevention of Vaccine Preventable Diseases 13</a:t>
            </a:r>
            <a:r>
              <a:rPr lang="en-US" sz="1400" b="1" baseline="30000" dirty="0">
                <a:solidFill>
                  <a:srgbClr val="FFFFFF"/>
                </a:solidFill>
                <a:latin typeface="Calibri"/>
              </a:rPr>
              <a:t>th</a:t>
            </a:r>
            <a:r>
              <a:rPr lang="en-US" sz="1400" b="1" dirty="0">
                <a:solidFill>
                  <a:srgbClr val="FFFFFF"/>
                </a:solidFill>
                <a:latin typeface="Calibri"/>
              </a:rPr>
              <a:t> Edition,  2015</a:t>
            </a:r>
          </a:p>
          <a:p>
            <a:r>
              <a:rPr lang="en-US" sz="1400" b="1" dirty="0">
                <a:solidFill>
                  <a:srgbClr val="FFFFFF"/>
                </a:solidFill>
                <a:latin typeface="Calibri"/>
              </a:rPr>
              <a:t>        2. Red Book – AAP 2015 Report of the Committee on Infectious Diseases </a:t>
            </a:r>
          </a:p>
          <a:p>
            <a:r>
              <a:rPr lang="en-US" sz="1400" b="1" dirty="0">
                <a:solidFill>
                  <a:srgbClr val="FFFFFF"/>
                </a:solidFill>
                <a:latin typeface="Calibri"/>
              </a:rPr>
              <a:t>        3. MMWR, August 29, 2014,  RR Vol. 63, No. 5 </a:t>
            </a:r>
          </a:p>
        </p:txBody>
      </p:sp>
      <p:cxnSp>
        <p:nvCxnSpPr>
          <p:cNvPr id="23" name="Straight Arrow Connector 22"/>
          <p:cNvCxnSpPr/>
          <p:nvPr/>
        </p:nvCxnSpPr>
        <p:spPr bwMode="auto">
          <a:xfrm>
            <a:off x="2514600" y="2286000"/>
            <a:ext cx="2438400" cy="1600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446241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1460109" y="125393"/>
            <a:ext cx="6343650" cy="628650"/>
          </a:xfrm>
        </p:spPr>
        <p:txBody>
          <a:bodyPr vert="horz" wrap="square" lIns="68572" tIns="34286" rIns="68572" bIns="34286" numCol="1" anchor="ctr" anchorCtr="0" compatLnSpc="1">
            <a:prstTxWarp prst="textNoShape">
              <a:avLst/>
            </a:prstTxWarp>
          </a:bodyPr>
          <a:lstStyle/>
          <a:p>
            <a:pPr eaLnBrk="1" hangingPunct="1"/>
            <a:r>
              <a:rPr lang="en-US" sz="3600" dirty="0">
                <a:solidFill>
                  <a:srgbClr val="FFFF99"/>
                </a:solidFill>
              </a:rPr>
              <a:t>HPV Vaccines</a:t>
            </a:r>
          </a:p>
        </p:txBody>
      </p:sp>
      <p:sp>
        <p:nvSpPr>
          <p:cNvPr id="75781" name="Text Box 5"/>
          <p:cNvSpPr txBox="1">
            <a:spLocks noChangeArrowheads="1"/>
          </p:cNvSpPr>
          <p:nvPr/>
        </p:nvSpPr>
        <p:spPr bwMode="auto">
          <a:xfrm>
            <a:off x="838200" y="979744"/>
            <a:ext cx="7848600" cy="6063198"/>
          </a:xfrm>
          <a:prstGeom prst="rect">
            <a:avLst/>
          </a:prstGeom>
          <a:noFill/>
          <a:ln w="9525">
            <a:noFill/>
            <a:miter lim="800000"/>
            <a:headEnd/>
            <a:tailEnd/>
          </a:ln>
        </p:spPr>
        <p:txBody>
          <a:bodyPr wrap="square">
            <a:spAutoFit/>
          </a:bodyPr>
          <a:lstStyle/>
          <a:p>
            <a:pPr algn="ctr" defTabSz="685800" fontAlgn="auto">
              <a:spcBef>
                <a:spcPts val="0"/>
              </a:spcBef>
              <a:spcAft>
                <a:spcPts val="0"/>
              </a:spcAft>
            </a:pPr>
            <a:r>
              <a:rPr lang="en-US" sz="2800" kern="0" dirty="0">
                <a:solidFill>
                  <a:srgbClr val="FFFF00">
                    <a:lumMod val="20000"/>
                    <a:lumOff val="80000"/>
                  </a:srgbClr>
                </a:solidFill>
                <a:latin typeface="Calibri"/>
              </a:rPr>
              <a:t>Gardasil 9</a:t>
            </a:r>
            <a:r>
              <a:rPr lang="en-US" sz="2800" kern="0" baseline="30000" dirty="0">
                <a:solidFill>
                  <a:srgbClr val="FFFF00">
                    <a:lumMod val="20000"/>
                    <a:lumOff val="80000"/>
                  </a:srgbClr>
                </a:solidFill>
                <a:latin typeface="Calibri"/>
              </a:rPr>
              <a:t>® </a:t>
            </a:r>
            <a:r>
              <a:rPr lang="en-US" sz="2800" kern="0" dirty="0">
                <a:solidFill>
                  <a:srgbClr val="FFFF00">
                    <a:lumMod val="20000"/>
                    <a:lumOff val="80000"/>
                  </a:srgbClr>
                </a:solidFill>
                <a:latin typeface="Calibri"/>
              </a:rPr>
              <a:t>(9vHPV) </a:t>
            </a:r>
            <a:r>
              <a:rPr lang="en-US" sz="2000" u="sng" kern="0" dirty="0">
                <a:solidFill>
                  <a:srgbClr val="FFFFFF"/>
                </a:solidFill>
                <a:latin typeface="Calibri"/>
              </a:rPr>
              <a:t>HPV types 6, 11, 16, 18, 31, 33, 45, 52, 58</a:t>
            </a:r>
          </a:p>
          <a:p>
            <a:pPr algn="ctr" defTabSz="685800" fontAlgn="auto">
              <a:spcBef>
                <a:spcPts val="0"/>
              </a:spcBef>
              <a:spcAft>
                <a:spcPts val="0"/>
              </a:spcAft>
            </a:pPr>
            <a:endParaRPr lang="en-US" sz="2000" u="sng" kern="0" dirty="0">
              <a:solidFill>
                <a:srgbClr val="FFFFFF"/>
              </a:solidFill>
              <a:latin typeface="Calibri"/>
            </a:endParaRPr>
          </a:p>
          <a:p>
            <a:pPr algn="ctr" defTabSz="685800" fontAlgn="auto">
              <a:spcBef>
                <a:spcPts val="0"/>
              </a:spcBef>
              <a:spcAft>
                <a:spcPts val="0"/>
              </a:spcAft>
            </a:pPr>
            <a:r>
              <a:rPr lang="en-US" sz="2000" u="sng" kern="0" dirty="0">
                <a:solidFill>
                  <a:srgbClr val="FFFFFF"/>
                </a:solidFill>
                <a:latin typeface="Calibri"/>
              </a:rPr>
              <a:t>(CERVARIX™  &amp; GARDASIL 4® are no longer available</a:t>
            </a:r>
          </a:p>
          <a:p>
            <a:pPr algn="ctr" defTabSz="685800" fontAlgn="auto">
              <a:spcBef>
                <a:spcPts val="0"/>
              </a:spcBef>
              <a:spcAft>
                <a:spcPts val="0"/>
              </a:spcAft>
            </a:pPr>
            <a:r>
              <a:rPr lang="en-US" sz="2000" u="sng" kern="0" dirty="0">
                <a:solidFill>
                  <a:srgbClr val="FFFFFF"/>
                </a:solidFill>
                <a:latin typeface="Calibri"/>
              </a:rPr>
              <a:t> in the U.S. as of December, 2016)</a:t>
            </a:r>
            <a:endParaRPr lang="en-US" sz="2000" kern="0" dirty="0">
              <a:solidFill>
                <a:srgbClr val="FFFFFF"/>
              </a:solidFill>
              <a:latin typeface="Calibri"/>
            </a:endParaRPr>
          </a:p>
          <a:p>
            <a:pPr algn="ctr" defTabSz="685800" fontAlgn="auto">
              <a:spcBef>
                <a:spcPts val="0"/>
              </a:spcBef>
              <a:spcAft>
                <a:spcPts val="0"/>
              </a:spcAft>
            </a:pPr>
            <a:endParaRPr lang="en-US" sz="600" kern="0" dirty="0">
              <a:solidFill>
                <a:srgbClr val="FFFFFF"/>
              </a:solidFill>
              <a:latin typeface="Calibri"/>
            </a:endParaRPr>
          </a:p>
          <a:p>
            <a:pPr defTabSz="685800" fontAlgn="auto">
              <a:spcBef>
                <a:spcPts val="0"/>
              </a:spcBef>
              <a:spcAft>
                <a:spcPts val="0"/>
              </a:spcAft>
            </a:pPr>
            <a:endParaRPr lang="en-US" kern="0" dirty="0">
              <a:solidFill>
                <a:srgbClr val="FFFFFF"/>
              </a:solidFill>
              <a:latin typeface="Calibri"/>
            </a:endParaRPr>
          </a:p>
          <a:p>
            <a:pPr defTabSz="685800" fontAlgn="auto">
              <a:spcBef>
                <a:spcPts val="0"/>
              </a:spcBef>
              <a:spcAft>
                <a:spcPts val="0"/>
              </a:spcAft>
            </a:pPr>
            <a:r>
              <a:rPr lang="en-US" sz="2400" kern="0" dirty="0">
                <a:solidFill>
                  <a:srgbClr val="FFFFFF"/>
                </a:solidFill>
                <a:latin typeface="Calibri"/>
              </a:rPr>
              <a:t>ACIP recommends HPV vaccine starting at age 11 or 12 years for:</a:t>
            </a:r>
          </a:p>
          <a:p>
            <a:pPr marL="257175" indent="-257175" defTabSz="685800" fontAlgn="auto">
              <a:spcBef>
                <a:spcPts val="0"/>
              </a:spcBef>
              <a:spcAft>
                <a:spcPts val="0"/>
              </a:spcAft>
              <a:buFont typeface="Arial" panose="020B0604020202020204" pitchFamily="34" charset="0"/>
              <a:buChar char="•"/>
            </a:pPr>
            <a:r>
              <a:rPr lang="en-US" sz="2400" kern="0" dirty="0">
                <a:solidFill>
                  <a:srgbClr val="FFFFFF"/>
                </a:solidFill>
                <a:latin typeface="Calibri"/>
              </a:rPr>
              <a:t>All females through 26 years of age</a:t>
            </a:r>
          </a:p>
          <a:p>
            <a:pPr marL="257175" indent="-257175" defTabSz="685800" fontAlgn="auto">
              <a:spcBef>
                <a:spcPts val="0"/>
              </a:spcBef>
              <a:spcAft>
                <a:spcPts val="0"/>
              </a:spcAft>
              <a:buFont typeface="Arial" panose="020B0604020202020204" pitchFamily="34" charset="0"/>
              <a:buChar char="•"/>
            </a:pPr>
            <a:r>
              <a:rPr lang="en-US" sz="2400" kern="0" dirty="0">
                <a:solidFill>
                  <a:srgbClr val="FFFFFF"/>
                </a:solidFill>
                <a:latin typeface="Calibri"/>
              </a:rPr>
              <a:t>All males through 21 years of age</a:t>
            </a:r>
          </a:p>
          <a:p>
            <a:pPr marL="257175" indent="-257175" defTabSz="685800" fontAlgn="auto">
              <a:spcBef>
                <a:spcPts val="0"/>
              </a:spcBef>
              <a:spcAft>
                <a:spcPts val="0"/>
              </a:spcAft>
              <a:buFont typeface="Arial" panose="020B0604020202020204" pitchFamily="34" charset="0"/>
              <a:buChar char="•"/>
            </a:pPr>
            <a:r>
              <a:rPr lang="en-US" sz="2400" kern="0" dirty="0">
                <a:solidFill>
                  <a:srgbClr val="FFFFFF"/>
                </a:solidFill>
                <a:latin typeface="Calibri"/>
              </a:rPr>
              <a:t>Men 22 through 26 years who have sex with men or have an immunocompromising condition.      </a:t>
            </a:r>
          </a:p>
          <a:p>
            <a:pPr marL="257175" indent="-257175" defTabSz="685800" fontAlgn="auto">
              <a:spcBef>
                <a:spcPts val="0"/>
              </a:spcBef>
              <a:spcAft>
                <a:spcPts val="0"/>
              </a:spcAft>
              <a:buFont typeface="Arial" panose="020B0604020202020204" pitchFamily="34" charset="0"/>
              <a:buChar char="•"/>
            </a:pPr>
            <a:r>
              <a:rPr lang="en-US" sz="2400" kern="0" dirty="0">
                <a:solidFill>
                  <a:srgbClr val="FFFFFF"/>
                </a:solidFill>
                <a:latin typeface="Calibri"/>
              </a:rPr>
              <a:t>All other males 22 through 26 years.</a:t>
            </a:r>
          </a:p>
          <a:p>
            <a:pPr defTabSz="685800" fontAlgn="auto">
              <a:spcBef>
                <a:spcPts val="0"/>
              </a:spcBef>
              <a:spcAft>
                <a:spcPts val="0"/>
              </a:spcAft>
            </a:pPr>
            <a:endParaRPr lang="en-US" sz="2400" kern="0" dirty="0">
              <a:solidFill>
                <a:srgbClr val="FFFFFF"/>
              </a:solidFill>
              <a:latin typeface="Calibri"/>
            </a:endParaRPr>
          </a:p>
          <a:p>
            <a:pPr defTabSz="685800" fontAlgn="auto">
              <a:spcBef>
                <a:spcPts val="0"/>
              </a:spcBef>
              <a:spcAft>
                <a:spcPts val="0"/>
              </a:spcAft>
            </a:pPr>
            <a:r>
              <a:rPr lang="en-US" sz="2400" kern="0" dirty="0">
                <a:solidFill>
                  <a:srgbClr val="FFFFFF"/>
                </a:solidFill>
                <a:latin typeface="Calibri"/>
              </a:rPr>
              <a:t>Series can be completed with 9vHPV if started with 2v or 4v.</a:t>
            </a:r>
          </a:p>
          <a:p>
            <a:pPr defTabSz="685800" fontAlgn="auto">
              <a:spcBef>
                <a:spcPts val="0"/>
              </a:spcBef>
              <a:spcAft>
                <a:spcPts val="0"/>
              </a:spcAft>
            </a:pPr>
            <a:endParaRPr lang="en-US" sz="2400" kern="0" dirty="0">
              <a:solidFill>
                <a:srgbClr val="FFFFFF"/>
              </a:solidFill>
              <a:latin typeface="Calibri"/>
            </a:endParaRPr>
          </a:p>
          <a:p>
            <a:pPr defTabSz="685800" fontAlgn="auto">
              <a:spcBef>
                <a:spcPts val="0"/>
              </a:spcBef>
              <a:spcAft>
                <a:spcPts val="0"/>
              </a:spcAft>
            </a:pPr>
            <a:endParaRPr lang="en-US" sz="2400" kern="0" dirty="0">
              <a:solidFill>
                <a:srgbClr val="FFFFFF"/>
              </a:solidFill>
              <a:latin typeface="Calibri"/>
            </a:endParaRPr>
          </a:p>
          <a:p>
            <a:pPr defTabSz="685800" fontAlgn="auto">
              <a:spcBef>
                <a:spcPts val="0"/>
              </a:spcBef>
              <a:spcAft>
                <a:spcPts val="0"/>
              </a:spcAft>
            </a:pPr>
            <a:endParaRPr lang="en-US" sz="1200" kern="0" dirty="0">
              <a:solidFill>
                <a:srgbClr val="FFFFFF"/>
              </a:solidFill>
              <a:latin typeface="Calibri"/>
            </a:endParaRPr>
          </a:p>
        </p:txBody>
      </p:sp>
      <p:sp>
        <p:nvSpPr>
          <p:cNvPr id="7" name="Rectangle 6"/>
          <p:cNvSpPr/>
          <p:nvPr/>
        </p:nvSpPr>
        <p:spPr>
          <a:xfrm>
            <a:off x="1692027" y="6312154"/>
            <a:ext cx="2435282" cy="253916"/>
          </a:xfrm>
          <a:prstGeom prst="rect">
            <a:avLst/>
          </a:prstGeom>
        </p:spPr>
        <p:txBody>
          <a:bodyPr wrap="none">
            <a:spAutoFit/>
          </a:bodyPr>
          <a:lstStyle/>
          <a:p>
            <a:pPr defTabSz="685800" fontAlgn="auto">
              <a:spcBef>
                <a:spcPts val="0"/>
              </a:spcBef>
              <a:spcAft>
                <a:spcPts val="0"/>
              </a:spcAft>
            </a:pPr>
            <a:r>
              <a:rPr lang="en-US" sz="1050" b="1" kern="0" dirty="0">
                <a:solidFill>
                  <a:srgbClr val="FFFFFF"/>
                </a:solidFill>
                <a:latin typeface="Calibri"/>
              </a:rPr>
              <a:t>MMWR, March 27, 2015, Vo1 64, No. 11</a:t>
            </a:r>
          </a:p>
        </p:txBody>
      </p:sp>
      <p:sp>
        <p:nvSpPr>
          <p:cNvPr id="8" name="TextBox 7"/>
          <p:cNvSpPr txBox="1"/>
          <p:nvPr/>
        </p:nvSpPr>
        <p:spPr>
          <a:xfrm>
            <a:off x="4953000" y="6300431"/>
            <a:ext cx="3486150" cy="253916"/>
          </a:xfrm>
          <a:prstGeom prst="rect">
            <a:avLst/>
          </a:prstGeom>
          <a:noFill/>
        </p:spPr>
        <p:txBody>
          <a:bodyPr wrap="square" rtlCol="0">
            <a:spAutoFit/>
          </a:bodyPr>
          <a:lstStyle/>
          <a:p>
            <a:pPr defTabSz="685800" fontAlgn="auto">
              <a:spcBef>
                <a:spcPts val="0"/>
              </a:spcBef>
              <a:spcAft>
                <a:spcPts val="0"/>
              </a:spcAft>
            </a:pPr>
            <a:r>
              <a:rPr lang="en-US" sz="1050" b="1" kern="0" dirty="0">
                <a:solidFill>
                  <a:srgbClr val="FFFFFF"/>
                </a:solidFill>
                <a:latin typeface="Calibri"/>
              </a:rPr>
              <a:t>MMWR, December 16, 2016, Vol 65, No. 49</a:t>
            </a:r>
          </a:p>
        </p:txBody>
      </p:sp>
    </p:spTree>
    <p:extLst>
      <p:ext uri="{BB962C8B-B14F-4D97-AF65-F5344CB8AC3E}">
        <p14:creationId xmlns:p14="http://schemas.microsoft.com/office/powerpoint/2010/main" val="1070438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78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8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3"/>
          <p:cNvSpPr>
            <a:spLocks noGrp="1"/>
          </p:cNvSpPr>
          <p:nvPr>
            <p:ph type="title"/>
          </p:nvPr>
        </p:nvSpPr>
        <p:spPr>
          <a:xfrm>
            <a:off x="1467364" y="348855"/>
            <a:ext cx="6838435" cy="937022"/>
          </a:xfrm>
        </p:spPr>
        <p:txBody>
          <a:bodyPr vert="horz" wrap="square" lIns="68580" tIns="34290" rIns="68580" bIns="34290" numCol="1" rtlCol="0" anchor="ctr" anchorCtr="0" compatLnSpc="1">
            <a:prstTxWarp prst="textNoShape">
              <a:avLst/>
            </a:prstTxWarp>
            <a:noAutofit/>
          </a:bodyPr>
          <a:lstStyle/>
          <a:p>
            <a:r>
              <a:rPr lang="en-US" sz="2800" b="1" dirty="0">
                <a:solidFill>
                  <a:srgbClr val="FFFF99"/>
                </a:solidFill>
              </a:rPr>
              <a:t>Top 5 reasons for not vaccinating daughter, among parents with no intention to vaccinate their child against HPV</a:t>
            </a:r>
          </a:p>
        </p:txBody>
      </p:sp>
      <p:graphicFrame>
        <p:nvGraphicFramePr>
          <p:cNvPr id="8" name="Content Placeholder 3" descr="Bar graph depicting Top 5 reasons for not vaccinating daughter, among parents with no intention to vaccinate in the next 12 months, NIS-Teen 2012."/>
          <p:cNvGraphicFramePr>
            <a:graphicFrameLocks noGrp="1"/>
          </p:cNvGraphicFramePr>
          <p:nvPr>
            <p:ph type="chart" idx="1"/>
            <p:extLst>
              <p:ext uri="{D42A27DB-BD31-4B8C-83A1-F6EECF244321}">
                <p14:modId xmlns:p14="http://schemas.microsoft.com/office/powerpoint/2010/main" val="2002785834"/>
              </p:ext>
            </p:extLst>
          </p:nvPr>
        </p:nvGraphicFramePr>
        <p:xfrm>
          <a:off x="1485900" y="1600200"/>
          <a:ext cx="66675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5"/>
          <p:cNvSpPr>
            <a:spLocks noGrp="1"/>
          </p:cNvSpPr>
          <p:nvPr>
            <p:ph type="body" sz="quarter" idx="4294967295"/>
          </p:nvPr>
        </p:nvSpPr>
        <p:spPr>
          <a:xfrm>
            <a:off x="1981200" y="5450987"/>
            <a:ext cx="2286000" cy="342900"/>
          </a:xfrm>
        </p:spPr>
        <p:txBody>
          <a:bodyPr>
            <a:normAutofit fontScale="85000" lnSpcReduction="20000"/>
          </a:bodyPr>
          <a:lstStyle/>
          <a:p>
            <a:pPr marL="0" indent="0">
              <a:buNone/>
            </a:pPr>
            <a:r>
              <a:rPr lang="en-US" sz="825" dirty="0"/>
              <a:t>** </a:t>
            </a:r>
            <a:r>
              <a:rPr lang="en-US" sz="1200" dirty="0"/>
              <a:t>Did not know much about HPV or HPV vaccine.</a:t>
            </a:r>
          </a:p>
        </p:txBody>
      </p:sp>
      <p:sp>
        <p:nvSpPr>
          <p:cNvPr id="2" name="Oval 1"/>
          <p:cNvSpPr/>
          <p:nvPr/>
        </p:nvSpPr>
        <p:spPr>
          <a:xfrm>
            <a:off x="1295400" y="3600450"/>
            <a:ext cx="2438400" cy="6286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dirty="0">
              <a:solidFill>
                <a:srgbClr val="FFFFFF"/>
              </a:solidFill>
            </a:endParaRPr>
          </a:p>
        </p:txBody>
      </p:sp>
      <p:sp>
        <p:nvSpPr>
          <p:cNvPr id="6" name="Rectangle 5"/>
          <p:cNvSpPr/>
          <p:nvPr/>
        </p:nvSpPr>
        <p:spPr>
          <a:xfrm>
            <a:off x="1828800" y="6215674"/>
            <a:ext cx="6476999" cy="415498"/>
          </a:xfrm>
          <a:prstGeom prst="rect">
            <a:avLst/>
          </a:prstGeom>
        </p:spPr>
        <p:txBody>
          <a:bodyPr wrap="square">
            <a:spAutoFit/>
          </a:bodyPr>
          <a:lstStyle/>
          <a:p>
            <a:r>
              <a:rPr lang="en-US" sz="1050" b="1" kern="0" dirty="0">
                <a:solidFill>
                  <a:srgbClr val="FFFFFF"/>
                </a:solidFill>
                <a:latin typeface="Calibri"/>
              </a:rPr>
              <a:t>CDC. Human papillomavirus vaccination coverage among adolescents, 2007-2013. Postlicensure vaccine safety monitoring, 2006-2014-U.S.</a:t>
            </a:r>
          </a:p>
        </p:txBody>
      </p:sp>
      <p:sp>
        <p:nvSpPr>
          <p:cNvPr id="7" name="TextBox 6"/>
          <p:cNvSpPr txBox="1"/>
          <p:nvPr/>
        </p:nvSpPr>
        <p:spPr>
          <a:xfrm>
            <a:off x="7143751" y="3829051"/>
            <a:ext cx="184731" cy="507831"/>
          </a:xfrm>
          <a:prstGeom prst="rect">
            <a:avLst/>
          </a:prstGeom>
          <a:noFill/>
        </p:spPr>
        <p:txBody>
          <a:bodyPr wrap="none" rtlCol="0">
            <a:spAutoFit/>
          </a:bodyPr>
          <a:lstStyle/>
          <a:p>
            <a:endParaRPr lang="en-US" sz="2700" b="1" kern="0" dirty="0">
              <a:solidFill>
                <a:srgbClr val="FFC000"/>
              </a:solidFill>
              <a:latin typeface="Calibri"/>
            </a:endParaRPr>
          </a:p>
        </p:txBody>
      </p:sp>
    </p:spTree>
    <p:extLst>
      <p:ext uri="{BB962C8B-B14F-4D97-AF65-F5344CB8AC3E}">
        <p14:creationId xmlns:p14="http://schemas.microsoft.com/office/powerpoint/2010/main" val="343135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1981200"/>
            <a:ext cx="7315200" cy="1569660"/>
          </a:xfrm>
          <a:prstGeom prst="rect">
            <a:avLst/>
          </a:prstGeom>
        </p:spPr>
        <p:txBody>
          <a:bodyPr wrap="square">
            <a:spAutoFit/>
          </a:bodyPr>
          <a:lstStyle/>
          <a:p>
            <a:pPr algn="ctr" fontAlgn="auto">
              <a:spcBef>
                <a:spcPts val="0"/>
              </a:spcBef>
              <a:spcAft>
                <a:spcPts val="0"/>
              </a:spcAft>
            </a:pPr>
            <a:r>
              <a:rPr lang="en-US" sz="4800" b="1" dirty="0">
                <a:solidFill>
                  <a:srgbClr val="FFFF99"/>
                </a:solidFill>
                <a:latin typeface="Calibri"/>
                <a:cs typeface="+mn-cs"/>
              </a:rPr>
              <a:t>Critical Elements for </a:t>
            </a:r>
          </a:p>
          <a:p>
            <a:pPr algn="ctr" fontAlgn="auto">
              <a:spcBef>
                <a:spcPts val="0"/>
              </a:spcBef>
              <a:spcAft>
                <a:spcPts val="0"/>
              </a:spcAft>
            </a:pPr>
            <a:r>
              <a:rPr lang="en-US" sz="4800" b="1" dirty="0">
                <a:solidFill>
                  <a:srgbClr val="FFFF99"/>
                </a:solidFill>
                <a:latin typeface="Calibri"/>
                <a:cs typeface="+mn-cs"/>
              </a:rPr>
              <a:t>Immunization Services</a:t>
            </a:r>
            <a:endParaRPr lang="en-US" sz="4800" b="1" dirty="0">
              <a:solidFill>
                <a:srgbClr val="FFFFFF"/>
              </a:solidFill>
              <a:latin typeface="Calibri"/>
              <a:cs typeface="+mn-cs"/>
            </a:endParaRPr>
          </a:p>
        </p:txBody>
      </p:sp>
      <p:sp>
        <p:nvSpPr>
          <p:cNvPr id="5" name="Rectangle 4"/>
          <p:cNvSpPr/>
          <p:nvPr/>
        </p:nvSpPr>
        <p:spPr>
          <a:xfrm>
            <a:off x="6781800" y="6400800"/>
            <a:ext cx="1710725" cy="307777"/>
          </a:xfrm>
          <a:prstGeom prst="rect">
            <a:avLst/>
          </a:prstGeom>
        </p:spPr>
        <p:txBody>
          <a:bodyPr wrap="none">
            <a:spAutoFit/>
          </a:bodyPr>
          <a:lstStyle/>
          <a:p>
            <a:pPr fontAlgn="auto">
              <a:spcBef>
                <a:spcPts val="0"/>
              </a:spcBef>
              <a:spcAft>
                <a:spcPts val="0"/>
              </a:spcAft>
            </a:pPr>
            <a:r>
              <a:rPr lang="en-US" sz="1400" b="1" i="1" dirty="0">
                <a:solidFill>
                  <a:srgbClr val="FFC000"/>
                </a:solidFill>
                <a:latin typeface="Calibri"/>
                <a:cs typeface="+mn-cs"/>
              </a:rPr>
              <a:t>Celebrating 16 years</a:t>
            </a:r>
            <a:endParaRPr lang="en-US" sz="1400" dirty="0">
              <a:solidFill>
                <a:srgbClr val="FFFFFF"/>
              </a:solidFill>
              <a:latin typeface="Calibri"/>
              <a:cs typeface="+mn-cs"/>
            </a:endParaRPr>
          </a:p>
        </p:txBody>
      </p:sp>
      <p:pic>
        <p:nvPicPr>
          <p:cNvPr id="3074" name="Picture 2" descr="C:\Users\ALANJ\Pictures\2279ac70e31e9d616f03dd8627bd301a.jpg"/>
          <p:cNvPicPr>
            <a:picLocks noChangeAspect="1" noChangeArrowheads="1"/>
          </p:cNvPicPr>
          <p:nvPr/>
        </p:nvPicPr>
        <p:blipFill>
          <a:blip r:embed="rId3" cstate="print"/>
          <a:srcRect/>
          <a:stretch>
            <a:fillRect/>
          </a:stretch>
        </p:blipFill>
        <p:spPr bwMode="auto">
          <a:xfrm>
            <a:off x="6781800" y="5685384"/>
            <a:ext cx="1752600" cy="715416"/>
          </a:xfrm>
          <a:prstGeom prst="rect">
            <a:avLst/>
          </a:prstGeom>
          <a:noFill/>
        </p:spPr>
      </p:pic>
    </p:spTree>
    <p:extLst>
      <p:ext uri="{BB962C8B-B14F-4D97-AF65-F5344CB8AC3E}">
        <p14:creationId xmlns:p14="http://schemas.microsoft.com/office/powerpoint/2010/main" val="599716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17" y="304800"/>
            <a:ext cx="4270076" cy="847523"/>
          </a:xfrm>
        </p:spPr>
        <p:txBody>
          <a:bodyPr/>
          <a:lstStyle/>
          <a:p>
            <a:r>
              <a:rPr lang="en-US" sz="2800" dirty="0"/>
              <a:t>Recommended Healthcare Personnel Vaccinations</a:t>
            </a:r>
          </a:p>
        </p:txBody>
      </p:sp>
      <p:sp>
        <p:nvSpPr>
          <p:cNvPr id="4" name="Text Placeholder 3"/>
          <p:cNvSpPr>
            <a:spLocks noGrp="1"/>
          </p:cNvSpPr>
          <p:nvPr>
            <p:ph type="body" sz="half" idx="2"/>
          </p:nvPr>
        </p:nvSpPr>
        <p:spPr>
          <a:xfrm>
            <a:off x="680867" y="1336656"/>
            <a:ext cx="3870026" cy="4073544"/>
          </a:xfrm>
        </p:spPr>
        <p:txBody>
          <a:bodyPr/>
          <a:lstStyle/>
          <a:p>
            <a:pPr marL="214313" indent="-214313">
              <a:buFont typeface="Arial" panose="020B0604020202020204" pitchFamily="34" charset="0"/>
              <a:buChar char="•"/>
            </a:pPr>
            <a:r>
              <a:rPr lang="en-US" sz="2400" dirty="0"/>
              <a:t>Hepatitis B</a:t>
            </a:r>
          </a:p>
          <a:p>
            <a:pPr marL="214313" indent="-214313">
              <a:buFont typeface="Arial" panose="020B0604020202020204" pitchFamily="34" charset="0"/>
              <a:buChar char="•"/>
            </a:pPr>
            <a:r>
              <a:rPr lang="en-US" sz="2400" dirty="0"/>
              <a:t>Influenza</a:t>
            </a:r>
          </a:p>
          <a:p>
            <a:pPr marL="214313" indent="-214313">
              <a:buFont typeface="Arial" panose="020B0604020202020204" pitchFamily="34" charset="0"/>
              <a:buChar char="•"/>
            </a:pPr>
            <a:r>
              <a:rPr lang="en-US" sz="2400" dirty="0"/>
              <a:t>Measles, Mumps, Rubella (MMR)</a:t>
            </a:r>
          </a:p>
          <a:p>
            <a:pPr marL="214313" indent="-214313">
              <a:buFont typeface="Arial" panose="020B0604020202020204" pitchFamily="34" charset="0"/>
              <a:buChar char="•"/>
            </a:pPr>
            <a:r>
              <a:rPr lang="en-US" sz="2400" dirty="0"/>
              <a:t>Varicella (Chickenpox)</a:t>
            </a:r>
          </a:p>
          <a:p>
            <a:pPr marL="214313" indent="-214313">
              <a:buFont typeface="Arial" panose="020B0604020202020204" pitchFamily="34" charset="0"/>
              <a:buChar char="•"/>
            </a:pPr>
            <a:r>
              <a:rPr lang="en-US" sz="2400" dirty="0"/>
              <a:t>Tetanus, Diphtheria, Pertussis (</a:t>
            </a:r>
            <a:r>
              <a:rPr lang="en-US" sz="2400" dirty="0" err="1"/>
              <a:t>Tdap</a:t>
            </a:r>
            <a:r>
              <a:rPr lang="en-US" sz="2400" dirty="0"/>
              <a:t>)</a:t>
            </a:r>
          </a:p>
          <a:p>
            <a:pPr marL="214313" indent="-214313">
              <a:buFont typeface="Arial" panose="020B0604020202020204" pitchFamily="34" charset="0"/>
              <a:buChar char="•"/>
            </a:pPr>
            <a:r>
              <a:rPr lang="en-US" sz="2400" dirty="0"/>
              <a:t>Meningococcal</a:t>
            </a:r>
            <a:r>
              <a:rPr lang="en-US" sz="2100" dirty="0"/>
              <a:t> </a:t>
            </a:r>
            <a:r>
              <a:rPr lang="en-US" sz="1350" dirty="0"/>
              <a:t>(recommended for microbiologists who are routinely exposed to isolates of N. </a:t>
            </a:r>
            <a:r>
              <a:rPr lang="en-US" sz="1350" dirty="0" err="1"/>
              <a:t>meningitidis</a:t>
            </a:r>
            <a:r>
              <a:rPr lang="en-US" sz="1350" dirty="0"/>
              <a:t>). </a:t>
            </a:r>
          </a:p>
          <a:p>
            <a:endParaRPr lang="en-US" sz="2100"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4981755" y="457200"/>
            <a:ext cx="4009845" cy="5431688"/>
          </a:xfrm>
          <a:prstGeom prst="rect">
            <a:avLst/>
          </a:prstGeom>
          <a:noFill/>
          <a:ln w="9525">
            <a:noFill/>
            <a:miter lim="800000"/>
            <a:headEnd/>
            <a:tailEnd/>
          </a:ln>
        </p:spPr>
      </p:pic>
      <p:sp>
        <p:nvSpPr>
          <p:cNvPr id="3" name="TextBox 2"/>
          <p:cNvSpPr txBox="1"/>
          <p:nvPr/>
        </p:nvSpPr>
        <p:spPr>
          <a:xfrm>
            <a:off x="533400" y="5518583"/>
            <a:ext cx="4378271" cy="646331"/>
          </a:xfrm>
          <a:prstGeom prst="rect">
            <a:avLst/>
          </a:prstGeom>
          <a:noFill/>
        </p:spPr>
        <p:txBody>
          <a:bodyPr wrap="square" rtlCol="0">
            <a:spAutoFit/>
          </a:bodyPr>
          <a:lstStyle/>
          <a:p>
            <a:pPr lvl="0" fontAlgn="base">
              <a:spcBef>
                <a:spcPct val="50000"/>
              </a:spcBef>
              <a:spcAft>
                <a:spcPct val="0"/>
              </a:spcAft>
            </a:pPr>
            <a:r>
              <a:rPr lang="en-US" sz="3600" b="1" i="1" dirty="0">
                <a:solidFill>
                  <a:srgbClr val="FFFFCC"/>
                </a:solidFill>
                <a:latin typeface="+mn-lt"/>
              </a:rPr>
              <a:t>Are</a:t>
            </a:r>
            <a:r>
              <a:rPr lang="en-US" sz="3600" b="1" i="1" dirty="0">
                <a:solidFill>
                  <a:srgbClr val="FFFF99"/>
                </a:solidFill>
                <a:latin typeface="+mn-lt"/>
              </a:rPr>
              <a:t> </a:t>
            </a:r>
            <a:r>
              <a:rPr lang="en-US" sz="3600" b="1" i="1" u="sng" dirty="0">
                <a:solidFill>
                  <a:srgbClr val="FFFF99"/>
                </a:solidFill>
                <a:latin typeface="+mn-lt"/>
              </a:rPr>
              <a:t>YOU</a:t>
            </a:r>
            <a:r>
              <a:rPr lang="en-US" sz="3600" b="1" i="1" dirty="0">
                <a:solidFill>
                  <a:srgbClr val="FFFF99"/>
                </a:solidFill>
                <a:latin typeface="+mn-lt"/>
              </a:rPr>
              <a:t> </a:t>
            </a:r>
            <a:r>
              <a:rPr lang="en-US" sz="3600" b="1" i="1" dirty="0">
                <a:solidFill>
                  <a:srgbClr val="FFFFCC"/>
                </a:solidFill>
                <a:latin typeface="+mn-lt"/>
              </a:rPr>
              <a:t>up to date?</a:t>
            </a:r>
          </a:p>
        </p:txBody>
      </p:sp>
      <p:sp>
        <p:nvSpPr>
          <p:cNvPr id="5" name="TextBox 4"/>
          <p:cNvSpPr txBox="1"/>
          <p:nvPr/>
        </p:nvSpPr>
        <p:spPr>
          <a:xfrm>
            <a:off x="5181600" y="5895066"/>
            <a:ext cx="3540072" cy="338554"/>
          </a:xfrm>
          <a:prstGeom prst="rect">
            <a:avLst/>
          </a:prstGeom>
          <a:noFill/>
        </p:spPr>
        <p:txBody>
          <a:bodyPr wrap="none" rtlCol="0">
            <a:spAutoFit/>
          </a:bodyPr>
          <a:lstStyle/>
          <a:p>
            <a:r>
              <a:rPr lang="en-US" sz="1600" dirty="0">
                <a:latin typeface="+mn-lt"/>
              </a:rPr>
              <a:t>Available at </a:t>
            </a:r>
            <a:r>
              <a:rPr lang="en-US" sz="1600" u="sng" dirty="0">
                <a:latin typeface="+mn-lt"/>
                <a:hlinkClick r:id="rId4"/>
              </a:rPr>
              <a:t>www.immunize.org</a:t>
            </a:r>
            <a:r>
              <a:rPr lang="en-US" sz="1600" dirty="0">
                <a:latin typeface="+mn-lt"/>
              </a:rPr>
              <a:t>, P#2017</a:t>
            </a:r>
          </a:p>
        </p:txBody>
      </p:sp>
    </p:spTree>
    <p:extLst>
      <p:ext uri="{BB962C8B-B14F-4D97-AF65-F5344CB8AC3E}">
        <p14:creationId xmlns:p14="http://schemas.microsoft.com/office/powerpoint/2010/main" val="200436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5017294" y="3799285"/>
            <a:ext cx="184731" cy="300082"/>
          </a:xfrm>
          <a:prstGeom prst="rect">
            <a:avLst/>
          </a:prstGeom>
          <a:noFill/>
          <a:ln w="9525">
            <a:noFill/>
            <a:miter lim="800000"/>
            <a:headEnd/>
            <a:tailEnd/>
          </a:ln>
        </p:spPr>
        <p:txBody>
          <a:bodyPr wrap="none">
            <a:spAutoFit/>
          </a:bodyPr>
          <a:lstStyle/>
          <a:p>
            <a:pPr defTabSz="685800">
              <a:defRPr/>
            </a:pPr>
            <a:endParaRPr lang="en-US" sz="1350">
              <a:solidFill>
                <a:srgbClr val="000000"/>
              </a:solidFill>
            </a:endParaRPr>
          </a:p>
        </p:txBody>
      </p:sp>
      <p:sp>
        <p:nvSpPr>
          <p:cNvPr id="4099" name="Text Box 466"/>
          <p:cNvSpPr txBox="1">
            <a:spLocks noChangeArrowheads="1"/>
          </p:cNvSpPr>
          <p:nvPr/>
        </p:nvSpPr>
        <p:spPr bwMode="auto">
          <a:xfrm>
            <a:off x="1784388" y="1265843"/>
            <a:ext cx="5425677" cy="276999"/>
          </a:xfrm>
          <a:prstGeom prst="rect">
            <a:avLst/>
          </a:prstGeom>
          <a:noFill/>
          <a:ln w="12700">
            <a:solidFill>
              <a:srgbClr val="FFFFFF"/>
            </a:solidFill>
            <a:miter lim="800000"/>
            <a:headEnd/>
            <a:tailEnd/>
          </a:ln>
        </p:spPr>
        <p:txBody>
          <a:bodyPr wrap="square">
            <a:spAutoFit/>
          </a:bodyPr>
          <a:lstStyle/>
          <a:p>
            <a:pPr defTabSz="685800">
              <a:spcBef>
                <a:spcPct val="50000"/>
              </a:spcBef>
              <a:defRPr/>
            </a:pPr>
            <a:r>
              <a:rPr lang="en-US" sz="1200" b="1" dirty="0">
                <a:solidFill>
                  <a:srgbClr val="FFC000"/>
                </a:solidFill>
                <a:latin typeface="Calibri"/>
              </a:rPr>
              <a:t>Measure antibody to hepatitis B surface antigen (anti-HBs</a:t>
            </a:r>
            <a:r>
              <a:rPr lang="en-US" sz="1200" dirty="0">
                <a:solidFill>
                  <a:srgbClr val="FFC000"/>
                </a:solidFill>
                <a:latin typeface="Calibri"/>
              </a:rPr>
              <a:t>)</a:t>
            </a:r>
            <a:r>
              <a:rPr lang="en-US" sz="1200" b="1" dirty="0">
                <a:solidFill>
                  <a:srgbClr val="FFFFFF"/>
                </a:solidFill>
                <a:latin typeface="Calibri"/>
              </a:rPr>
              <a:t>   </a:t>
            </a:r>
            <a:r>
              <a:rPr lang="en-US" sz="1200" b="1" dirty="0">
                <a:solidFill>
                  <a:srgbClr val="FF0000"/>
                </a:solidFill>
                <a:latin typeface="Calibri"/>
              </a:rPr>
              <a:t>anti-HBs ≥10 </a:t>
            </a:r>
            <a:r>
              <a:rPr lang="en-US" sz="1200" b="1" dirty="0" err="1">
                <a:solidFill>
                  <a:srgbClr val="FF0000"/>
                </a:solidFill>
                <a:latin typeface="Calibri"/>
              </a:rPr>
              <a:t>mIU</a:t>
            </a:r>
            <a:r>
              <a:rPr lang="en-US" sz="1200" b="1" dirty="0">
                <a:solidFill>
                  <a:srgbClr val="FF0000"/>
                </a:solidFill>
                <a:latin typeface="Calibri"/>
              </a:rPr>
              <a:t>/mL</a:t>
            </a:r>
            <a:endParaRPr lang="en-US" sz="1200" dirty="0">
              <a:solidFill>
                <a:srgbClr val="FFC000"/>
              </a:solidFill>
              <a:latin typeface="Calibri"/>
            </a:endParaRPr>
          </a:p>
        </p:txBody>
      </p:sp>
      <p:sp>
        <p:nvSpPr>
          <p:cNvPr id="4100" name="Text Box 467"/>
          <p:cNvSpPr txBox="1">
            <a:spLocks noChangeArrowheads="1"/>
          </p:cNvSpPr>
          <p:nvPr/>
        </p:nvSpPr>
        <p:spPr bwMode="auto">
          <a:xfrm>
            <a:off x="1790811" y="1715273"/>
            <a:ext cx="2419350" cy="253916"/>
          </a:xfrm>
          <a:prstGeom prst="rect">
            <a:avLst/>
          </a:prstGeom>
          <a:noFill/>
          <a:ln w="12700">
            <a:solidFill>
              <a:srgbClr val="FFFFFF"/>
            </a:solidFill>
            <a:miter lim="800000"/>
            <a:headEnd/>
            <a:tailEnd/>
          </a:ln>
        </p:spPr>
        <p:txBody>
          <a:bodyPr>
            <a:spAutoFit/>
          </a:bodyPr>
          <a:lstStyle/>
          <a:p>
            <a:pPr algn="ctr" defTabSz="685800">
              <a:spcBef>
                <a:spcPct val="50000"/>
              </a:spcBef>
              <a:defRPr/>
            </a:pPr>
            <a:r>
              <a:rPr lang="en-US" sz="1050" b="1" dirty="0">
                <a:solidFill>
                  <a:srgbClr val="FFFFFF"/>
                </a:solidFill>
                <a:latin typeface="Calibri"/>
              </a:rPr>
              <a:t>Below adequate level</a:t>
            </a:r>
          </a:p>
        </p:txBody>
      </p:sp>
      <p:sp>
        <p:nvSpPr>
          <p:cNvPr id="4101" name="Text Box 468"/>
          <p:cNvSpPr txBox="1">
            <a:spLocks noChangeArrowheads="1"/>
          </p:cNvSpPr>
          <p:nvPr/>
        </p:nvSpPr>
        <p:spPr bwMode="auto">
          <a:xfrm>
            <a:off x="1807369" y="2288992"/>
            <a:ext cx="2447925" cy="415498"/>
          </a:xfrm>
          <a:prstGeom prst="rect">
            <a:avLst/>
          </a:prstGeom>
          <a:noFill/>
          <a:ln w="12700">
            <a:solidFill>
              <a:srgbClr val="FFFFFF"/>
            </a:solidFill>
            <a:miter lim="800000"/>
            <a:headEnd/>
            <a:tailEnd/>
          </a:ln>
        </p:spPr>
        <p:txBody>
          <a:bodyPr>
            <a:spAutoFit/>
          </a:bodyPr>
          <a:lstStyle/>
          <a:p>
            <a:pPr algn="ctr" defTabSz="685800">
              <a:defRPr/>
            </a:pPr>
            <a:r>
              <a:rPr lang="en-US" sz="1050" b="1" dirty="0">
                <a:solidFill>
                  <a:srgbClr val="FFFFFF"/>
                </a:solidFill>
                <a:latin typeface="Calibri"/>
              </a:rPr>
              <a:t>1 dose of </a:t>
            </a:r>
            <a:r>
              <a:rPr lang="en-US" sz="1050" b="1" dirty="0" err="1">
                <a:solidFill>
                  <a:srgbClr val="FFFFFF"/>
                </a:solidFill>
                <a:latin typeface="Calibri"/>
              </a:rPr>
              <a:t>HepB</a:t>
            </a:r>
            <a:r>
              <a:rPr lang="en-US" sz="1050" b="1" dirty="0">
                <a:solidFill>
                  <a:srgbClr val="FFFFFF"/>
                </a:solidFill>
                <a:latin typeface="Calibri"/>
              </a:rPr>
              <a:t> vaccine,</a:t>
            </a:r>
          </a:p>
          <a:p>
            <a:pPr algn="ctr" defTabSz="685800">
              <a:defRPr/>
            </a:pPr>
            <a:r>
              <a:rPr lang="en-US" sz="1050" b="1" dirty="0">
                <a:solidFill>
                  <a:srgbClr val="FFFFFF"/>
                </a:solidFill>
                <a:latin typeface="Calibri"/>
              </a:rPr>
              <a:t>4-6 wks.--- serologic testing</a:t>
            </a:r>
          </a:p>
        </p:txBody>
      </p:sp>
      <p:sp>
        <p:nvSpPr>
          <p:cNvPr id="4102" name="Text Box 469"/>
          <p:cNvSpPr txBox="1">
            <a:spLocks noChangeArrowheads="1"/>
          </p:cNvSpPr>
          <p:nvPr/>
        </p:nvSpPr>
        <p:spPr bwMode="auto">
          <a:xfrm>
            <a:off x="1790811" y="3008797"/>
            <a:ext cx="1107281" cy="415498"/>
          </a:xfrm>
          <a:prstGeom prst="rect">
            <a:avLst/>
          </a:prstGeom>
          <a:noFill/>
          <a:ln w="19050">
            <a:solidFill>
              <a:srgbClr val="FFFFFF"/>
            </a:solidFill>
            <a:miter lim="800000"/>
            <a:headEnd/>
            <a:tailEnd/>
          </a:ln>
        </p:spPr>
        <p:txBody>
          <a:bodyPr wrap="square">
            <a:spAutoFit/>
          </a:bodyPr>
          <a:lstStyle/>
          <a:p>
            <a:pPr algn="ctr" defTabSz="685800">
              <a:spcBef>
                <a:spcPct val="50000"/>
              </a:spcBef>
              <a:defRPr/>
            </a:pPr>
            <a:r>
              <a:rPr lang="en-US" sz="1050" b="1" dirty="0">
                <a:solidFill>
                  <a:srgbClr val="FFFFFF"/>
                </a:solidFill>
                <a:latin typeface="Calibri"/>
              </a:rPr>
              <a:t>Below adequate level</a:t>
            </a:r>
          </a:p>
        </p:txBody>
      </p:sp>
      <p:sp>
        <p:nvSpPr>
          <p:cNvPr id="4103" name="Text Box 470"/>
          <p:cNvSpPr txBox="1">
            <a:spLocks noChangeArrowheads="1"/>
          </p:cNvSpPr>
          <p:nvPr/>
        </p:nvSpPr>
        <p:spPr bwMode="auto">
          <a:xfrm>
            <a:off x="1765158" y="3708275"/>
            <a:ext cx="2506265" cy="415498"/>
          </a:xfrm>
          <a:prstGeom prst="rect">
            <a:avLst/>
          </a:prstGeom>
          <a:noFill/>
          <a:ln w="12700">
            <a:solidFill>
              <a:srgbClr val="FFFFFF"/>
            </a:solidFill>
            <a:miter lim="800000"/>
            <a:headEnd/>
            <a:tailEnd/>
          </a:ln>
        </p:spPr>
        <p:txBody>
          <a:bodyPr>
            <a:spAutoFit/>
          </a:bodyPr>
          <a:lstStyle/>
          <a:p>
            <a:pPr algn="ctr" defTabSz="685800">
              <a:defRPr/>
            </a:pPr>
            <a:r>
              <a:rPr lang="en-US" sz="1050" b="1" dirty="0">
                <a:solidFill>
                  <a:srgbClr val="FFFFFF"/>
                </a:solidFill>
                <a:latin typeface="Calibri"/>
              </a:rPr>
              <a:t>2 more doses of  </a:t>
            </a:r>
            <a:r>
              <a:rPr lang="en-US" sz="1050" b="1" dirty="0" err="1">
                <a:solidFill>
                  <a:srgbClr val="FFFFFF"/>
                </a:solidFill>
                <a:latin typeface="Calibri"/>
              </a:rPr>
              <a:t>HepB</a:t>
            </a:r>
            <a:r>
              <a:rPr lang="en-US" sz="1050" b="1" dirty="0">
                <a:solidFill>
                  <a:srgbClr val="FFFFFF"/>
                </a:solidFill>
                <a:latin typeface="Calibri"/>
              </a:rPr>
              <a:t> vaccine,</a:t>
            </a:r>
          </a:p>
          <a:p>
            <a:pPr algn="ctr" defTabSz="685800">
              <a:defRPr/>
            </a:pPr>
            <a:r>
              <a:rPr lang="en-US" sz="1050" b="1" dirty="0">
                <a:solidFill>
                  <a:srgbClr val="FFFFFF"/>
                </a:solidFill>
                <a:latin typeface="Calibri"/>
              </a:rPr>
              <a:t>4-6 wks.--- serologic testing</a:t>
            </a:r>
            <a:r>
              <a:rPr lang="en-US" sz="1050" dirty="0">
                <a:solidFill>
                  <a:srgbClr val="FFFFFF"/>
                </a:solidFill>
              </a:rPr>
              <a:t> </a:t>
            </a:r>
          </a:p>
        </p:txBody>
      </p:sp>
      <p:sp>
        <p:nvSpPr>
          <p:cNvPr id="4104" name="Text Box 471"/>
          <p:cNvSpPr txBox="1">
            <a:spLocks noChangeArrowheads="1"/>
          </p:cNvSpPr>
          <p:nvPr/>
        </p:nvSpPr>
        <p:spPr bwMode="auto">
          <a:xfrm>
            <a:off x="1760660" y="4378345"/>
            <a:ext cx="1107281" cy="415498"/>
          </a:xfrm>
          <a:prstGeom prst="rect">
            <a:avLst/>
          </a:prstGeom>
          <a:noFill/>
          <a:ln w="12700">
            <a:solidFill>
              <a:srgbClr val="FFFFFF"/>
            </a:solidFill>
            <a:miter lim="800000"/>
            <a:headEnd/>
            <a:tailEnd/>
          </a:ln>
        </p:spPr>
        <p:txBody>
          <a:bodyPr wrap="square">
            <a:spAutoFit/>
          </a:bodyPr>
          <a:lstStyle/>
          <a:p>
            <a:pPr algn="ctr" defTabSz="685800">
              <a:spcBef>
                <a:spcPct val="50000"/>
              </a:spcBef>
              <a:defRPr/>
            </a:pPr>
            <a:r>
              <a:rPr lang="en-US" sz="1050" b="1" dirty="0">
                <a:solidFill>
                  <a:srgbClr val="FFFFFF"/>
                </a:solidFill>
                <a:latin typeface="Calibri"/>
              </a:rPr>
              <a:t>Below adequate level</a:t>
            </a:r>
          </a:p>
        </p:txBody>
      </p:sp>
      <p:sp>
        <p:nvSpPr>
          <p:cNvPr id="4105" name="Text Box 472"/>
          <p:cNvSpPr txBox="1">
            <a:spLocks noChangeArrowheads="1"/>
          </p:cNvSpPr>
          <p:nvPr/>
        </p:nvSpPr>
        <p:spPr bwMode="auto">
          <a:xfrm>
            <a:off x="1760660" y="5291875"/>
            <a:ext cx="1871663" cy="415498"/>
          </a:xfrm>
          <a:prstGeom prst="rect">
            <a:avLst/>
          </a:prstGeom>
          <a:noFill/>
          <a:ln w="12700">
            <a:solidFill>
              <a:srgbClr val="FFFFFF"/>
            </a:solidFill>
            <a:miter lim="800000"/>
            <a:headEnd/>
            <a:tailEnd/>
          </a:ln>
        </p:spPr>
        <p:txBody>
          <a:bodyPr>
            <a:spAutoFit/>
          </a:bodyPr>
          <a:lstStyle/>
          <a:p>
            <a:pPr defTabSz="685800">
              <a:spcBef>
                <a:spcPct val="50000"/>
              </a:spcBef>
              <a:defRPr/>
            </a:pPr>
            <a:r>
              <a:rPr lang="en-US" sz="1050" b="1" dirty="0">
                <a:solidFill>
                  <a:srgbClr val="FFFFFF"/>
                </a:solidFill>
                <a:latin typeface="Calibri"/>
              </a:rPr>
              <a:t>HCP need to receive hepatitis B evaluation for all exposures</a:t>
            </a:r>
          </a:p>
        </p:txBody>
      </p:sp>
      <p:sp>
        <p:nvSpPr>
          <p:cNvPr id="4106" name="Text Box 473"/>
          <p:cNvSpPr txBox="1">
            <a:spLocks noChangeArrowheads="1"/>
          </p:cNvSpPr>
          <p:nvPr/>
        </p:nvSpPr>
        <p:spPr bwMode="auto">
          <a:xfrm>
            <a:off x="5231012" y="1727405"/>
            <a:ext cx="1979054" cy="253916"/>
          </a:xfrm>
          <a:prstGeom prst="rect">
            <a:avLst/>
          </a:prstGeom>
          <a:noFill/>
          <a:ln w="12700">
            <a:solidFill>
              <a:srgbClr val="FFFFFF"/>
            </a:solidFill>
            <a:miter lim="800000"/>
            <a:headEnd/>
            <a:tailEnd/>
          </a:ln>
        </p:spPr>
        <p:txBody>
          <a:bodyPr wrap="square">
            <a:spAutoFit/>
          </a:bodyPr>
          <a:lstStyle/>
          <a:p>
            <a:pPr algn="ctr" defTabSz="685800">
              <a:spcBef>
                <a:spcPct val="50000"/>
              </a:spcBef>
              <a:defRPr/>
            </a:pPr>
            <a:r>
              <a:rPr lang="en-US" sz="1050" b="1" dirty="0">
                <a:solidFill>
                  <a:srgbClr val="FFFFFF"/>
                </a:solidFill>
                <a:latin typeface="Calibri"/>
              </a:rPr>
              <a:t>anti-HBs ≥10mIU/mL</a:t>
            </a:r>
          </a:p>
        </p:txBody>
      </p:sp>
      <p:sp>
        <p:nvSpPr>
          <p:cNvPr id="4107" name="Text Box 474"/>
          <p:cNvSpPr txBox="1">
            <a:spLocks noChangeArrowheads="1"/>
          </p:cNvSpPr>
          <p:nvPr/>
        </p:nvSpPr>
        <p:spPr bwMode="auto">
          <a:xfrm>
            <a:off x="5231011" y="2725914"/>
            <a:ext cx="2044303" cy="1384995"/>
          </a:xfrm>
          <a:prstGeom prst="rect">
            <a:avLst/>
          </a:prstGeom>
          <a:noFill/>
          <a:ln w="12700">
            <a:solidFill>
              <a:srgbClr val="FFFFFF"/>
            </a:solidFill>
            <a:miter lim="800000"/>
            <a:headEnd/>
            <a:tailEnd/>
          </a:ln>
        </p:spPr>
        <p:txBody>
          <a:bodyPr wrap="square">
            <a:spAutoFit/>
          </a:bodyPr>
          <a:lstStyle/>
          <a:p>
            <a:pPr algn="ctr" defTabSz="685800">
              <a:spcBef>
                <a:spcPct val="50000"/>
              </a:spcBef>
              <a:defRPr/>
            </a:pPr>
            <a:endParaRPr lang="en-US" sz="1050" dirty="0">
              <a:solidFill>
                <a:srgbClr val="FFFFFF"/>
              </a:solidFill>
              <a:latin typeface="Calibri"/>
            </a:endParaRPr>
          </a:p>
          <a:p>
            <a:pPr algn="ctr" defTabSz="685800">
              <a:defRPr/>
            </a:pPr>
            <a:r>
              <a:rPr lang="en-US" sz="1050" b="1" u="sng" dirty="0">
                <a:solidFill>
                  <a:srgbClr val="FFFFFF"/>
                </a:solidFill>
                <a:latin typeface="Calibri"/>
              </a:rPr>
              <a:t>No Action for</a:t>
            </a:r>
          </a:p>
          <a:p>
            <a:pPr algn="ctr" defTabSz="685800">
              <a:defRPr/>
            </a:pPr>
            <a:r>
              <a:rPr lang="en-US" sz="1050" b="1" u="sng" dirty="0">
                <a:solidFill>
                  <a:srgbClr val="FFFFFF"/>
                </a:solidFill>
                <a:latin typeface="Calibri"/>
              </a:rPr>
              <a:t>Hepatitis B prophylaxis</a:t>
            </a:r>
          </a:p>
          <a:p>
            <a:pPr algn="ctr" defTabSz="685800">
              <a:spcBef>
                <a:spcPct val="50000"/>
              </a:spcBef>
              <a:defRPr/>
            </a:pPr>
            <a:r>
              <a:rPr lang="en-US" sz="1050" b="1" dirty="0">
                <a:solidFill>
                  <a:srgbClr val="FFFFFF"/>
                </a:solidFill>
                <a:latin typeface="Calibri"/>
              </a:rPr>
              <a:t>(regardless of source patient hepatitis B surface antigen status)</a:t>
            </a:r>
          </a:p>
          <a:p>
            <a:pPr algn="ctr" defTabSz="685800">
              <a:spcBef>
                <a:spcPct val="50000"/>
              </a:spcBef>
              <a:defRPr/>
            </a:pPr>
            <a:endParaRPr lang="en-US" sz="1050" dirty="0">
              <a:solidFill>
                <a:srgbClr val="FFFFFF"/>
              </a:solidFill>
              <a:latin typeface="Calibri"/>
            </a:endParaRPr>
          </a:p>
        </p:txBody>
      </p:sp>
      <p:sp>
        <p:nvSpPr>
          <p:cNvPr id="4108" name="Text Box 475"/>
          <p:cNvSpPr txBox="1">
            <a:spLocks noChangeArrowheads="1"/>
          </p:cNvSpPr>
          <p:nvPr/>
        </p:nvSpPr>
        <p:spPr bwMode="auto">
          <a:xfrm>
            <a:off x="668238" y="153821"/>
            <a:ext cx="8033743" cy="1015663"/>
          </a:xfrm>
          <a:prstGeom prst="rect">
            <a:avLst/>
          </a:prstGeom>
          <a:noFill/>
          <a:ln w="9525">
            <a:noFill/>
            <a:miter lim="800000"/>
            <a:headEnd/>
            <a:tailEnd/>
          </a:ln>
        </p:spPr>
        <p:txBody>
          <a:bodyPr wrap="square">
            <a:spAutoFit/>
          </a:bodyPr>
          <a:lstStyle/>
          <a:p>
            <a:pPr algn="ctr" defTabSz="685800">
              <a:defRPr/>
            </a:pPr>
            <a:r>
              <a:rPr lang="en-US" sz="2000" b="1" dirty="0">
                <a:solidFill>
                  <a:srgbClr val="FFFF99"/>
                </a:solidFill>
                <a:latin typeface="Calibri"/>
              </a:rPr>
              <a:t>PRE-EXPOSURE EVALUATION FOR HEALTH-CARE PERSONNEL </a:t>
            </a:r>
          </a:p>
          <a:p>
            <a:pPr algn="ctr" defTabSz="685800">
              <a:defRPr/>
            </a:pPr>
            <a:r>
              <a:rPr lang="en-US" sz="2000" b="1" u="sng" dirty="0">
                <a:solidFill>
                  <a:srgbClr val="FFFF99"/>
                </a:solidFill>
                <a:latin typeface="Calibri"/>
              </a:rPr>
              <a:t>PREVIOUSLY VACCINATED WITH COMPLETE, ≥3-DOSES OF HEP B VACCINE</a:t>
            </a:r>
          </a:p>
          <a:p>
            <a:pPr algn="ctr" defTabSz="685800">
              <a:defRPr/>
            </a:pPr>
            <a:r>
              <a:rPr lang="en-US" sz="2000" b="1" dirty="0">
                <a:solidFill>
                  <a:srgbClr val="FFFF99"/>
                </a:solidFill>
                <a:latin typeface="Calibri"/>
              </a:rPr>
              <a:t> SERIES WHO HAVE </a:t>
            </a:r>
            <a:r>
              <a:rPr lang="en-US" sz="2000" b="1" u="sng" dirty="0">
                <a:solidFill>
                  <a:srgbClr val="FFFF99"/>
                </a:solidFill>
                <a:latin typeface="Calibri"/>
              </a:rPr>
              <a:t>NOT</a:t>
            </a:r>
            <a:r>
              <a:rPr lang="en-US" sz="2000" b="1" dirty="0">
                <a:solidFill>
                  <a:srgbClr val="FFFF99"/>
                </a:solidFill>
                <a:latin typeface="Calibri"/>
              </a:rPr>
              <a:t> HAD POSTVACCINATION SEROLOGIC TESTING </a:t>
            </a:r>
          </a:p>
        </p:txBody>
      </p:sp>
      <p:sp>
        <p:nvSpPr>
          <p:cNvPr id="4109" name="TextBox 15"/>
          <p:cNvSpPr txBox="1">
            <a:spLocks noChangeArrowheads="1"/>
          </p:cNvSpPr>
          <p:nvPr/>
        </p:nvSpPr>
        <p:spPr bwMode="auto">
          <a:xfrm>
            <a:off x="3146822" y="2995003"/>
            <a:ext cx="1094184" cy="415498"/>
          </a:xfrm>
          <a:prstGeom prst="rect">
            <a:avLst/>
          </a:prstGeom>
          <a:noFill/>
          <a:ln w="12700">
            <a:solidFill>
              <a:srgbClr val="FFFFFF"/>
            </a:solidFill>
            <a:miter lim="800000"/>
            <a:headEnd/>
            <a:tailEnd/>
          </a:ln>
        </p:spPr>
        <p:txBody>
          <a:bodyPr>
            <a:spAutoFit/>
          </a:bodyPr>
          <a:lstStyle/>
          <a:p>
            <a:pPr algn="ctr" defTabSz="685800">
              <a:defRPr/>
            </a:pPr>
            <a:r>
              <a:rPr lang="en-US" sz="1050" b="1" dirty="0">
                <a:solidFill>
                  <a:srgbClr val="FFFFFF"/>
                </a:solidFill>
                <a:latin typeface="Calibri"/>
              </a:rPr>
              <a:t>At or above adequate level</a:t>
            </a:r>
          </a:p>
        </p:txBody>
      </p:sp>
      <p:sp>
        <p:nvSpPr>
          <p:cNvPr id="4110" name="TextBox 16"/>
          <p:cNvSpPr txBox="1">
            <a:spLocks noChangeArrowheads="1"/>
          </p:cNvSpPr>
          <p:nvPr/>
        </p:nvSpPr>
        <p:spPr bwMode="auto">
          <a:xfrm>
            <a:off x="3146822" y="4379610"/>
            <a:ext cx="1124601" cy="420407"/>
          </a:xfrm>
          <a:prstGeom prst="rect">
            <a:avLst/>
          </a:prstGeom>
          <a:noFill/>
          <a:ln w="12700">
            <a:solidFill>
              <a:srgbClr val="FFFFFF"/>
            </a:solidFill>
            <a:miter lim="800000"/>
            <a:headEnd/>
            <a:tailEnd/>
          </a:ln>
        </p:spPr>
        <p:txBody>
          <a:bodyPr wrap="square">
            <a:spAutoFit/>
          </a:bodyPr>
          <a:lstStyle/>
          <a:p>
            <a:pPr algn="ctr" defTabSz="685800">
              <a:defRPr/>
            </a:pPr>
            <a:r>
              <a:rPr lang="en-US" sz="1050" b="1" dirty="0">
                <a:solidFill>
                  <a:srgbClr val="FFFFFF"/>
                </a:solidFill>
                <a:latin typeface="Calibri"/>
              </a:rPr>
              <a:t>At or above adequate level</a:t>
            </a:r>
          </a:p>
        </p:txBody>
      </p:sp>
      <p:cxnSp>
        <p:nvCxnSpPr>
          <p:cNvPr id="22" name="Straight Arrow Connector 21"/>
          <p:cNvCxnSpPr/>
          <p:nvPr/>
        </p:nvCxnSpPr>
        <p:spPr>
          <a:xfrm>
            <a:off x="3053649" y="2000250"/>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38375" y="2704490"/>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79032" y="2704490"/>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38375" y="3424295"/>
            <a:ext cx="0" cy="28932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69243" y="4123773"/>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38375" y="4823251"/>
            <a:ext cx="0" cy="468624"/>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31331" y="2000250"/>
            <a:ext cx="0" cy="748904"/>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109" idx="3"/>
          </p:cNvCxnSpPr>
          <p:nvPr/>
        </p:nvCxnSpPr>
        <p:spPr>
          <a:xfrm>
            <a:off x="4241006" y="3202752"/>
            <a:ext cx="990005" cy="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300409" y="3889911"/>
            <a:ext cx="930602" cy="630341"/>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238375" y="4123773"/>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4123" name="TextBox 60"/>
          <p:cNvSpPr txBox="1">
            <a:spLocks noChangeArrowheads="1"/>
          </p:cNvSpPr>
          <p:nvPr/>
        </p:nvSpPr>
        <p:spPr bwMode="auto">
          <a:xfrm>
            <a:off x="4988719" y="5612511"/>
            <a:ext cx="2800350" cy="253916"/>
          </a:xfrm>
          <a:prstGeom prst="rect">
            <a:avLst/>
          </a:prstGeom>
          <a:noFill/>
          <a:ln w="9525">
            <a:noFill/>
            <a:miter lim="800000"/>
            <a:headEnd/>
            <a:tailEnd/>
          </a:ln>
        </p:spPr>
        <p:txBody>
          <a:bodyPr wrap="square">
            <a:spAutoFit/>
          </a:bodyPr>
          <a:lstStyle/>
          <a:p>
            <a:pPr defTabSz="685800">
              <a:defRPr/>
            </a:pPr>
            <a:r>
              <a:rPr lang="en-US" sz="1050" b="1" dirty="0">
                <a:solidFill>
                  <a:srgbClr val="FFFFFF"/>
                </a:solidFill>
                <a:latin typeface="Calibri"/>
              </a:rPr>
              <a:t>MMWR, December 20, 2013, </a:t>
            </a:r>
            <a:r>
              <a:rPr lang="en-US" sz="1050" b="1" dirty="0" err="1">
                <a:solidFill>
                  <a:srgbClr val="FFFFFF"/>
                </a:solidFill>
                <a:latin typeface="Calibri"/>
              </a:rPr>
              <a:t>Vol</a:t>
            </a:r>
            <a:r>
              <a:rPr lang="en-US" sz="1050" b="1" dirty="0">
                <a:solidFill>
                  <a:srgbClr val="FFFFFF"/>
                </a:solidFill>
                <a:latin typeface="Calibri"/>
              </a:rPr>
              <a:t> 62. RR # 10 </a:t>
            </a:r>
          </a:p>
        </p:txBody>
      </p:sp>
      <p:cxnSp>
        <p:nvCxnSpPr>
          <p:cNvPr id="47" name="Straight Arrow Connector 46"/>
          <p:cNvCxnSpPr/>
          <p:nvPr/>
        </p:nvCxnSpPr>
        <p:spPr>
          <a:xfrm>
            <a:off x="3045619" y="1542842"/>
            <a:ext cx="0" cy="171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118096" y="1542842"/>
            <a:ext cx="0" cy="171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67257" y="4305584"/>
            <a:ext cx="2337197" cy="1223412"/>
          </a:xfrm>
          <a:prstGeom prst="rect">
            <a:avLst/>
          </a:prstGeom>
          <a:noFill/>
        </p:spPr>
        <p:txBody>
          <a:bodyPr wrap="square" rtlCol="0">
            <a:spAutoFit/>
          </a:bodyPr>
          <a:lstStyle/>
          <a:p>
            <a:pPr algn="ctr" defTabSz="685800">
              <a:spcBef>
                <a:spcPct val="50000"/>
              </a:spcBef>
              <a:defRPr/>
            </a:pPr>
            <a:r>
              <a:rPr lang="en-US" sz="1050" dirty="0">
                <a:solidFill>
                  <a:srgbClr val="FFFF00">
                    <a:lumMod val="40000"/>
                    <a:lumOff val="60000"/>
                  </a:srgbClr>
                </a:solidFill>
                <a:latin typeface="Verdana" panose="020B0604030504040204" pitchFamily="34" charset="0"/>
              </a:rPr>
              <a:t>Vaccinated HCP whose anti-</a:t>
            </a:r>
            <a:r>
              <a:rPr lang="en-US" sz="1050" dirty="0" err="1">
                <a:solidFill>
                  <a:srgbClr val="FFFF00">
                    <a:lumMod val="40000"/>
                    <a:lumOff val="60000"/>
                  </a:srgbClr>
                </a:solidFill>
                <a:latin typeface="Verdana" panose="020B0604030504040204" pitchFamily="34" charset="0"/>
              </a:rPr>
              <a:t>HBs</a:t>
            </a:r>
            <a:r>
              <a:rPr lang="en-US" sz="1050" dirty="0">
                <a:solidFill>
                  <a:srgbClr val="FFFF00">
                    <a:lumMod val="40000"/>
                    <a:lumOff val="60000"/>
                  </a:srgbClr>
                </a:solidFill>
                <a:latin typeface="Verdana" panose="020B0604030504040204" pitchFamily="34" charset="0"/>
              </a:rPr>
              <a:t> remains &lt;10 </a:t>
            </a:r>
            <a:r>
              <a:rPr lang="en-US" sz="1050" dirty="0" err="1">
                <a:solidFill>
                  <a:srgbClr val="FFFF00">
                    <a:lumMod val="40000"/>
                    <a:lumOff val="60000"/>
                  </a:srgbClr>
                </a:solidFill>
                <a:latin typeface="Verdana" panose="020B0604030504040204" pitchFamily="34" charset="0"/>
              </a:rPr>
              <a:t>mIU/mL</a:t>
            </a:r>
            <a:r>
              <a:rPr lang="en-US" sz="1050" dirty="0">
                <a:solidFill>
                  <a:srgbClr val="FFFF00">
                    <a:lumMod val="40000"/>
                    <a:lumOff val="60000"/>
                  </a:srgbClr>
                </a:solidFill>
                <a:latin typeface="Verdana" panose="020B0604030504040204" pitchFamily="34" charset="0"/>
              </a:rPr>
              <a:t> after revaccination (i.e., after receiving a total of 6 doses) should be tested for </a:t>
            </a:r>
            <a:r>
              <a:rPr lang="en-US" sz="1050" dirty="0" err="1">
                <a:solidFill>
                  <a:srgbClr val="FFFF00">
                    <a:lumMod val="40000"/>
                    <a:lumOff val="60000"/>
                  </a:srgbClr>
                </a:solidFill>
                <a:latin typeface="Verdana" panose="020B0604030504040204" pitchFamily="34" charset="0"/>
              </a:rPr>
              <a:t>HBsAg</a:t>
            </a:r>
            <a:r>
              <a:rPr lang="en-US" sz="1050" dirty="0">
                <a:solidFill>
                  <a:srgbClr val="FFFF00">
                    <a:lumMod val="40000"/>
                    <a:lumOff val="60000"/>
                  </a:srgbClr>
                </a:solidFill>
                <a:latin typeface="Verdana" panose="020B0604030504040204" pitchFamily="34" charset="0"/>
              </a:rPr>
              <a:t> and anti-</a:t>
            </a:r>
            <a:r>
              <a:rPr lang="en-US" sz="1050" dirty="0" err="1">
                <a:solidFill>
                  <a:srgbClr val="FFFF00">
                    <a:lumMod val="40000"/>
                    <a:lumOff val="60000"/>
                  </a:srgbClr>
                </a:solidFill>
                <a:latin typeface="Verdana" panose="020B0604030504040204" pitchFamily="34" charset="0"/>
              </a:rPr>
              <a:t>HBc</a:t>
            </a:r>
            <a:r>
              <a:rPr lang="en-US" sz="1050" dirty="0">
                <a:solidFill>
                  <a:srgbClr val="FFFF00">
                    <a:lumMod val="40000"/>
                    <a:lumOff val="60000"/>
                  </a:srgbClr>
                </a:solidFill>
                <a:latin typeface="Verdana" panose="020B0604030504040204" pitchFamily="34" charset="0"/>
              </a:rPr>
              <a:t> to determine infection status.</a:t>
            </a:r>
            <a:endParaRPr lang="en-US" sz="1050" dirty="0">
              <a:solidFill>
                <a:srgbClr val="FFFF00">
                  <a:lumMod val="40000"/>
                  <a:lumOff val="60000"/>
                </a:srgbClr>
              </a:solidFill>
              <a:latin typeface="Calibri"/>
            </a:endParaRPr>
          </a:p>
        </p:txBody>
      </p:sp>
      <p:cxnSp>
        <p:nvCxnSpPr>
          <p:cNvPr id="4" name="Straight Arrow Connector 3"/>
          <p:cNvCxnSpPr>
            <a:endCxn id="2" idx="1"/>
          </p:cNvCxnSpPr>
          <p:nvPr/>
        </p:nvCxnSpPr>
        <p:spPr>
          <a:xfrm flipV="1">
            <a:off x="3653242" y="4917290"/>
            <a:ext cx="1514015" cy="5794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98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1600200" y="206803"/>
            <a:ext cx="6011615" cy="471488"/>
          </a:xfrm>
        </p:spPr>
        <p:txBody>
          <a:bodyPr/>
          <a:lstStyle/>
          <a:p>
            <a:r>
              <a:rPr lang="en-US" sz="3600" b="1" dirty="0">
                <a:solidFill>
                  <a:schemeClr val="tx2">
                    <a:lumMod val="40000"/>
                    <a:lumOff val="60000"/>
                  </a:schemeClr>
                </a:solidFill>
              </a:rPr>
              <a:t>2017 Immunization Schedules</a:t>
            </a:r>
          </a:p>
        </p:txBody>
      </p:sp>
      <p:sp>
        <p:nvSpPr>
          <p:cNvPr id="502790" name="Rectangle 16"/>
          <p:cNvSpPr>
            <a:spLocks noChangeArrowheads="1"/>
          </p:cNvSpPr>
          <p:nvPr/>
        </p:nvSpPr>
        <p:spPr bwMode="auto">
          <a:xfrm>
            <a:off x="685799" y="1180287"/>
            <a:ext cx="4102905" cy="4031873"/>
          </a:xfrm>
          <a:prstGeom prst="rect">
            <a:avLst/>
          </a:prstGeom>
          <a:noFill/>
          <a:ln w="9525">
            <a:noFill/>
            <a:miter lim="800000"/>
            <a:headEnd/>
            <a:tailEnd/>
          </a:ln>
        </p:spPr>
        <p:txBody>
          <a:bodyPr wrap="square">
            <a:spAutoFit/>
          </a:bodyPr>
          <a:lstStyle/>
          <a:p>
            <a:pPr defTabSz="685800" fontAlgn="auto">
              <a:lnSpc>
                <a:spcPct val="90000"/>
              </a:lnSpc>
              <a:spcBef>
                <a:spcPct val="20000"/>
              </a:spcBef>
              <a:spcAft>
                <a:spcPts val="0"/>
              </a:spcAft>
              <a:buFontTx/>
              <a:buChar char="•"/>
            </a:pPr>
            <a:r>
              <a:rPr lang="en-US" sz="2000" dirty="0">
                <a:solidFill>
                  <a:srgbClr val="FFFFFF"/>
                </a:solidFill>
                <a:latin typeface="Calibri"/>
                <a:cs typeface="+mn-cs"/>
              </a:rPr>
              <a:t>All staff must use the </a:t>
            </a:r>
            <a:r>
              <a:rPr lang="en-US" sz="2000" u="sng" dirty="0">
                <a:solidFill>
                  <a:srgbClr val="FFFFFF"/>
                </a:solidFill>
                <a:latin typeface="Calibri"/>
                <a:cs typeface="+mn-cs"/>
              </a:rPr>
              <a:t>same</a:t>
            </a:r>
            <a:r>
              <a:rPr lang="en-US" sz="2000" dirty="0">
                <a:solidFill>
                  <a:srgbClr val="FFFFFF"/>
                </a:solidFill>
                <a:latin typeface="Calibri"/>
                <a:cs typeface="+mn-cs"/>
              </a:rPr>
              <a:t> immunization schedule</a:t>
            </a:r>
          </a:p>
          <a:p>
            <a:pPr defTabSz="685800" fontAlgn="auto">
              <a:lnSpc>
                <a:spcPct val="90000"/>
              </a:lnSpc>
              <a:spcBef>
                <a:spcPct val="20000"/>
              </a:spcBef>
              <a:spcAft>
                <a:spcPts val="0"/>
              </a:spcAft>
              <a:buFontTx/>
              <a:buChar char="•"/>
            </a:pPr>
            <a:r>
              <a:rPr lang="en-US" sz="2000" u="sng" dirty="0">
                <a:solidFill>
                  <a:srgbClr val="FFFFFF"/>
                </a:solidFill>
                <a:latin typeface="Calibri"/>
                <a:cs typeface="+mn-cs"/>
              </a:rPr>
              <a:t>Five</a:t>
            </a:r>
            <a:r>
              <a:rPr lang="en-US" sz="2000" dirty="0">
                <a:solidFill>
                  <a:srgbClr val="FFFFFF"/>
                </a:solidFill>
                <a:latin typeface="Calibri"/>
                <a:cs typeface="+mn-cs"/>
              </a:rPr>
              <a:t> Schedules: </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dirty="0">
                <a:solidFill>
                  <a:srgbClr val="FFFFFF"/>
                </a:solidFill>
                <a:latin typeface="Calibri"/>
                <a:cs typeface="+mn-cs"/>
              </a:rPr>
              <a:t>Children &amp; Adolescent </a:t>
            </a:r>
          </a:p>
          <a:p>
            <a:pPr defTabSz="685800" fontAlgn="auto">
              <a:lnSpc>
                <a:spcPct val="90000"/>
              </a:lnSpc>
              <a:spcBef>
                <a:spcPct val="20000"/>
              </a:spcBef>
              <a:spcAft>
                <a:spcPts val="0"/>
              </a:spcAft>
            </a:pPr>
            <a:r>
              <a:rPr lang="en-US" sz="2000" dirty="0">
                <a:solidFill>
                  <a:srgbClr val="FFFFFF"/>
                </a:solidFill>
                <a:latin typeface="Calibri"/>
                <a:cs typeface="+mn-cs"/>
              </a:rPr>
              <a:t>	0 through 18 years</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dirty="0">
                <a:solidFill>
                  <a:srgbClr val="FFFFFF"/>
                </a:solidFill>
                <a:latin typeface="Calibri"/>
                <a:cs typeface="+mn-cs"/>
              </a:rPr>
              <a:t>Children &amp; Adolescent </a:t>
            </a:r>
          </a:p>
          <a:p>
            <a:pPr defTabSz="685800" fontAlgn="auto">
              <a:lnSpc>
                <a:spcPct val="90000"/>
              </a:lnSpc>
              <a:spcBef>
                <a:spcPct val="20000"/>
              </a:spcBef>
              <a:spcAft>
                <a:spcPts val="0"/>
              </a:spcAft>
            </a:pPr>
            <a:r>
              <a:rPr lang="en-US" sz="2000" dirty="0">
                <a:solidFill>
                  <a:srgbClr val="FFFFFF"/>
                </a:solidFill>
                <a:latin typeface="Calibri"/>
                <a:cs typeface="+mn-cs"/>
              </a:rPr>
              <a:t>	based on medical indications</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dirty="0">
                <a:solidFill>
                  <a:srgbClr val="FFFFFF"/>
                </a:solidFill>
                <a:latin typeface="Calibri"/>
                <a:cs typeface="+mn-cs"/>
              </a:rPr>
              <a:t>Catch-up schedule for</a:t>
            </a:r>
          </a:p>
          <a:p>
            <a:pPr defTabSz="685800" fontAlgn="auto">
              <a:lnSpc>
                <a:spcPct val="90000"/>
              </a:lnSpc>
              <a:spcBef>
                <a:spcPct val="20000"/>
              </a:spcBef>
              <a:spcAft>
                <a:spcPts val="0"/>
              </a:spcAft>
            </a:pPr>
            <a:r>
              <a:rPr lang="en-US" sz="2000" dirty="0">
                <a:solidFill>
                  <a:srgbClr val="FFFFFF"/>
                </a:solidFill>
                <a:latin typeface="Calibri"/>
                <a:cs typeface="+mn-cs"/>
              </a:rPr>
              <a:t>	ages 4 months -18 years</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dirty="0">
                <a:solidFill>
                  <a:srgbClr val="FFFF00">
                    <a:lumMod val="40000"/>
                    <a:lumOff val="60000"/>
                  </a:srgbClr>
                </a:solidFill>
                <a:latin typeface="Calibri"/>
                <a:cs typeface="+mn-cs"/>
              </a:rPr>
              <a:t>Adult  19 years and older</a:t>
            </a:r>
          </a:p>
          <a:p>
            <a:pPr marL="600075" lvl="1" indent="-257175" defTabSz="685800" fontAlgn="auto">
              <a:lnSpc>
                <a:spcPct val="90000"/>
              </a:lnSpc>
              <a:spcBef>
                <a:spcPct val="20000"/>
              </a:spcBef>
              <a:spcAft>
                <a:spcPts val="0"/>
              </a:spcAft>
              <a:buFont typeface="Arial" panose="020B0604020202020204" pitchFamily="34" charset="0"/>
              <a:buChar char="•"/>
            </a:pPr>
            <a:r>
              <a:rPr lang="en-US" sz="2000" dirty="0">
                <a:solidFill>
                  <a:srgbClr val="FFFF00">
                    <a:lumMod val="40000"/>
                    <a:lumOff val="60000"/>
                  </a:srgbClr>
                </a:solidFill>
                <a:latin typeface="Calibri"/>
                <a:cs typeface="+mn-cs"/>
              </a:rPr>
              <a:t>Adult  based on medical </a:t>
            </a:r>
          </a:p>
          <a:p>
            <a:pPr marL="342900" lvl="1" defTabSz="685800" fontAlgn="auto">
              <a:lnSpc>
                <a:spcPct val="90000"/>
              </a:lnSpc>
              <a:spcBef>
                <a:spcPct val="20000"/>
              </a:spcBef>
              <a:spcAft>
                <a:spcPts val="0"/>
              </a:spcAft>
            </a:pPr>
            <a:r>
              <a:rPr lang="en-US" sz="2000" dirty="0">
                <a:solidFill>
                  <a:srgbClr val="FFFF00">
                    <a:lumMod val="40000"/>
                    <a:lumOff val="60000"/>
                  </a:srgbClr>
                </a:solidFill>
                <a:latin typeface="Calibri"/>
                <a:cs typeface="+mn-cs"/>
              </a:rPr>
              <a:t>     and other indications</a:t>
            </a:r>
            <a:r>
              <a:rPr lang="en-US" sz="2000" b="1" dirty="0">
                <a:solidFill>
                  <a:srgbClr val="FFFF00">
                    <a:lumMod val="40000"/>
                    <a:lumOff val="60000"/>
                  </a:srgbClr>
                </a:solidFill>
                <a:latin typeface="Calibri"/>
                <a:cs typeface="+mn-cs"/>
              </a:rPr>
              <a:t>      </a:t>
            </a:r>
            <a:endParaRPr lang="en-US" sz="2000" u="sng" dirty="0">
              <a:solidFill>
                <a:srgbClr val="FFFF00">
                  <a:lumMod val="40000"/>
                  <a:lumOff val="60000"/>
                </a:srgbClr>
              </a:solidFill>
              <a:latin typeface="Calibri"/>
              <a:cs typeface="+mn-cs"/>
            </a:endParaRPr>
          </a:p>
        </p:txBody>
      </p:sp>
      <p:sp>
        <p:nvSpPr>
          <p:cNvPr id="15" name="Rectangle 14"/>
          <p:cNvSpPr/>
          <p:nvPr/>
        </p:nvSpPr>
        <p:spPr>
          <a:xfrm>
            <a:off x="1909933" y="5277156"/>
            <a:ext cx="2078454" cy="338554"/>
          </a:xfrm>
          <a:prstGeom prst="rect">
            <a:avLst/>
          </a:prstGeom>
        </p:spPr>
        <p:txBody>
          <a:bodyPr wrap="none">
            <a:spAutoFit/>
          </a:bodyPr>
          <a:lstStyle/>
          <a:p>
            <a:pPr defTabSz="685800" fontAlgn="auto">
              <a:spcBef>
                <a:spcPts val="0"/>
              </a:spcBef>
              <a:spcAft>
                <a:spcPts val="0"/>
              </a:spcAft>
            </a:pPr>
            <a:r>
              <a:rPr lang="en-US" sz="1600" u="sng" dirty="0">
                <a:solidFill>
                  <a:srgbClr val="FFFFCC"/>
                </a:solidFill>
                <a:latin typeface="Calibri"/>
                <a:cs typeface="+mn-cs"/>
              </a:rPr>
              <a:t>READ THE FOOTNOTES</a:t>
            </a:r>
          </a:p>
        </p:txBody>
      </p:sp>
      <p:sp>
        <p:nvSpPr>
          <p:cNvPr id="16" name="Rectangle 15"/>
          <p:cNvSpPr/>
          <p:nvPr/>
        </p:nvSpPr>
        <p:spPr>
          <a:xfrm>
            <a:off x="625060" y="5615710"/>
            <a:ext cx="4648200" cy="380873"/>
          </a:xfrm>
          <a:prstGeom prst="rect">
            <a:avLst/>
          </a:prstGeom>
        </p:spPr>
        <p:txBody>
          <a:bodyPr wrap="square">
            <a:spAutoFit/>
          </a:bodyPr>
          <a:lstStyle/>
          <a:p>
            <a:pPr defTabSz="685800" fontAlgn="auto">
              <a:spcBef>
                <a:spcPts val="0"/>
              </a:spcBef>
              <a:spcAft>
                <a:spcPts val="0"/>
              </a:spcAft>
            </a:pPr>
            <a:r>
              <a:rPr lang="en-US" sz="1200" b="1" dirty="0">
                <a:solidFill>
                  <a:srgbClr val="FFFFFF"/>
                </a:solidFill>
                <a:latin typeface="Calibri"/>
                <a:cs typeface="+mn-cs"/>
                <a:hlinkClick r:id="rId3"/>
              </a:rPr>
              <a:t>http://www.cdc.gov/vaccines/schedules/hcp/child-adolescent.html</a:t>
            </a:r>
            <a:endParaRPr lang="en-US" sz="1200" b="1" dirty="0">
              <a:solidFill>
                <a:srgbClr val="FFFFFF"/>
              </a:solidFill>
              <a:latin typeface="Calibri"/>
              <a:cs typeface="+mn-cs"/>
            </a:endParaRPr>
          </a:p>
          <a:p>
            <a:pPr defTabSz="685800" fontAlgn="auto">
              <a:spcBef>
                <a:spcPts val="0"/>
              </a:spcBef>
              <a:spcAft>
                <a:spcPts val="0"/>
              </a:spcAft>
            </a:pPr>
            <a:endParaRPr lang="en-US" sz="675" b="1" dirty="0">
              <a:solidFill>
                <a:srgbClr val="FFFFFF"/>
              </a:solidFill>
              <a:latin typeface="Calibri"/>
              <a:cs typeface="+mn-cs"/>
            </a:endParaRPr>
          </a:p>
        </p:txBody>
      </p:sp>
      <p:sp>
        <p:nvSpPr>
          <p:cNvPr id="17" name="Rectangle 16"/>
          <p:cNvSpPr/>
          <p:nvPr/>
        </p:nvSpPr>
        <p:spPr>
          <a:xfrm>
            <a:off x="1076528" y="5932732"/>
            <a:ext cx="4724400" cy="380873"/>
          </a:xfrm>
          <a:prstGeom prst="rect">
            <a:avLst/>
          </a:prstGeom>
        </p:spPr>
        <p:txBody>
          <a:bodyPr wrap="square">
            <a:spAutoFit/>
          </a:bodyPr>
          <a:lstStyle/>
          <a:p>
            <a:pPr defTabSz="685800" fontAlgn="auto">
              <a:spcBef>
                <a:spcPts val="0"/>
              </a:spcBef>
              <a:spcAft>
                <a:spcPts val="0"/>
              </a:spcAft>
            </a:pPr>
            <a:r>
              <a:rPr lang="en-US" sz="1200" b="1" dirty="0">
                <a:solidFill>
                  <a:srgbClr val="FFFFFF"/>
                </a:solidFill>
                <a:latin typeface="Calibri"/>
                <a:cs typeface="+mn-cs"/>
                <a:hlinkClick r:id="rId4"/>
              </a:rPr>
              <a:t>http://www.cdc.gov/vaccines/schedules/hcp/adult.html</a:t>
            </a:r>
            <a:endParaRPr lang="en-US" sz="1200" b="1" dirty="0">
              <a:solidFill>
                <a:srgbClr val="FFFFFF"/>
              </a:solidFill>
              <a:latin typeface="Calibri"/>
              <a:cs typeface="+mn-cs"/>
            </a:endParaRPr>
          </a:p>
          <a:p>
            <a:pPr defTabSz="685800" fontAlgn="auto">
              <a:spcBef>
                <a:spcPts val="0"/>
              </a:spcBef>
              <a:spcAft>
                <a:spcPts val="0"/>
              </a:spcAft>
            </a:pPr>
            <a:endParaRPr lang="en-US" sz="675" b="1" dirty="0">
              <a:solidFill>
                <a:srgbClr val="FFFFFF"/>
              </a:solidFill>
              <a:latin typeface="Calibri"/>
              <a:cs typeface="+mn-cs"/>
            </a:endParaRPr>
          </a:p>
        </p:txBody>
      </p:sp>
      <p:sp>
        <p:nvSpPr>
          <p:cNvPr id="10" name="TextBox 9"/>
          <p:cNvSpPr txBox="1"/>
          <p:nvPr/>
        </p:nvSpPr>
        <p:spPr>
          <a:xfrm>
            <a:off x="5800928" y="5927416"/>
            <a:ext cx="2904578" cy="300082"/>
          </a:xfrm>
          <a:prstGeom prst="rect">
            <a:avLst/>
          </a:prstGeom>
          <a:noFill/>
        </p:spPr>
        <p:txBody>
          <a:bodyPr wrap="square" rtlCol="0">
            <a:spAutoFit/>
          </a:bodyPr>
          <a:lstStyle/>
          <a:p>
            <a:pPr defTabSz="685800" fontAlgn="auto">
              <a:spcBef>
                <a:spcPts val="0"/>
              </a:spcBef>
              <a:spcAft>
                <a:spcPts val="0"/>
              </a:spcAft>
            </a:pPr>
            <a:r>
              <a:rPr lang="en-US" sz="1350" dirty="0">
                <a:solidFill>
                  <a:srgbClr val="FFFFFF"/>
                </a:solidFill>
                <a:latin typeface="Calibri"/>
                <a:cs typeface="+mn-cs"/>
              </a:rPr>
              <a:t>MMWR, February 7, 2017, Vol. 66</a:t>
            </a:r>
          </a:p>
        </p:txBody>
      </p:sp>
      <p:pic>
        <p:nvPicPr>
          <p:cNvPr id="20" name="Picture 19"/>
          <p:cNvPicPr>
            <a:picLocks noChangeAspect="1"/>
          </p:cNvPicPr>
          <p:nvPr/>
        </p:nvPicPr>
        <p:blipFill>
          <a:blip r:embed="rId5"/>
          <a:stretch>
            <a:fillRect/>
          </a:stretch>
        </p:blipFill>
        <p:spPr>
          <a:xfrm>
            <a:off x="5282120" y="1316222"/>
            <a:ext cx="3023680" cy="1692786"/>
          </a:xfrm>
          <a:prstGeom prst="rect">
            <a:avLst/>
          </a:prstGeom>
        </p:spPr>
      </p:pic>
      <p:pic>
        <p:nvPicPr>
          <p:cNvPr id="21" name="Picture 20"/>
          <p:cNvPicPr>
            <a:picLocks noChangeAspect="1"/>
          </p:cNvPicPr>
          <p:nvPr/>
        </p:nvPicPr>
        <p:blipFill>
          <a:blip r:embed="rId6"/>
          <a:stretch>
            <a:fillRect/>
          </a:stretch>
        </p:blipFill>
        <p:spPr>
          <a:xfrm>
            <a:off x="5282120" y="3365785"/>
            <a:ext cx="3023680" cy="1724684"/>
          </a:xfrm>
          <a:prstGeom prst="rect">
            <a:avLst/>
          </a:prstGeom>
        </p:spPr>
      </p:pic>
    </p:spTree>
    <p:extLst>
      <p:ext uri="{BB962C8B-B14F-4D97-AF65-F5344CB8AC3E}">
        <p14:creationId xmlns:p14="http://schemas.microsoft.com/office/powerpoint/2010/main" val="154957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09600" y="228600"/>
            <a:ext cx="7772400" cy="533400"/>
          </a:xfrm>
        </p:spPr>
        <p:txBody>
          <a:bodyPr/>
          <a:lstStyle/>
          <a:p>
            <a:pPr eaLnBrk="1" hangingPunct="1"/>
            <a:r>
              <a:rPr lang="en-US" sz="3600" dirty="0">
                <a:solidFill>
                  <a:srgbClr val="FFFF99"/>
                </a:solidFill>
              </a:rPr>
              <a:t>Objectives</a:t>
            </a:r>
          </a:p>
        </p:txBody>
      </p:sp>
      <p:sp>
        <p:nvSpPr>
          <p:cNvPr id="198658" name="Rectangle 3"/>
          <p:cNvSpPr>
            <a:spLocks noGrp="1" noChangeArrowheads="1"/>
          </p:cNvSpPr>
          <p:nvPr>
            <p:ph type="body" idx="1"/>
          </p:nvPr>
        </p:nvSpPr>
        <p:spPr>
          <a:xfrm>
            <a:off x="533400" y="990600"/>
            <a:ext cx="8229600" cy="4876800"/>
          </a:xfrm>
        </p:spPr>
        <p:txBody>
          <a:bodyPr/>
          <a:lstStyle/>
          <a:p>
            <a:pPr eaLnBrk="1" hangingPunct="1">
              <a:buFontTx/>
              <a:buNone/>
            </a:pPr>
            <a:r>
              <a:rPr lang="en-US" sz="2800" dirty="0"/>
              <a:t>At the end of this presentation, you will be able to:</a:t>
            </a:r>
          </a:p>
          <a:p>
            <a:pPr eaLnBrk="1" hangingPunct="1"/>
            <a:r>
              <a:rPr lang="en-US" sz="2800" dirty="0"/>
              <a:t>Recall the role vaccines have played in preventing diseases</a:t>
            </a:r>
          </a:p>
          <a:p>
            <a:pPr eaLnBrk="1" hangingPunct="1"/>
            <a:r>
              <a:rPr lang="en-US" sz="2800" dirty="0"/>
              <a:t>Discuss the importance of vaccines for adolescents and adults</a:t>
            </a:r>
          </a:p>
          <a:p>
            <a:pPr eaLnBrk="1" hangingPunct="1"/>
            <a:r>
              <a:rPr lang="en-US" sz="2800" dirty="0"/>
              <a:t>Explain the role of a vaccine champion</a:t>
            </a:r>
          </a:p>
          <a:p>
            <a:pPr eaLnBrk="1" hangingPunct="1"/>
            <a:r>
              <a:rPr lang="en-US" sz="2800" dirty="0"/>
              <a:t>Review the most recent CDC recommendations for storage and handling of vaccines</a:t>
            </a:r>
          </a:p>
          <a:p>
            <a:pPr eaLnBrk="1" hangingPunct="1"/>
            <a:r>
              <a:rPr lang="en-US" sz="2800" dirty="0"/>
              <a:t>List at least 2 reliable sources for immunization information  </a:t>
            </a:r>
          </a:p>
          <a:p>
            <a:pPr eaLnBrk="1" hangingPunct="1">
              <a:buFontTx/>
              <a:buNone/>
            </a:pPr>
            <a:r>
              <a:rPr lang="en-US" sz="2800" dirty="0"/>
              <a:t> </a:t>
            </a:r>
          </a:p>
          <a:p>
            <a:pPr eaLnBrk="1" hangingPunct="1">
              <a:buFontTx/>
              <a:buNone/>
            </a:pPr>
            <a:endParaRPr lang="en-US" sz="2800" dirty="0"/>
          </a:p>
        </p:txBody>
      </p:sp>
      <p:sp>
        <p:nvSpPr>
          <p:cNvPr id="4" name="TextBox 3"/>
          <p:cNvSpPr txBox="1"/>
          <p:nvPr/>
        </p:nvSpPr>
        <p:spPr>
          <a:xfrm>
            <a:off x="5715000" y="457200"/>
            <a:ext cx="3200400" cy="369332"/>
          </a:xfrm>
          <a:prstGeom prst="rect">
            <a:avLst/>
          </a:prstGeom>
          <a:noFill/>
        </p:spPr>
        <p:txBody>
          <a:bodyPr wrap="square" rtlCol="0">
            <a:spAutoFit/>
          </a:bodyPr>
          <a:lstStyle/>
          <a:p>
            <a:pPr fontAlgn="base">
              <a:spcBef>
                <a:spcPct val="0"/>
              </a:spcBef>
              <a:spcAft>
                <a:spcPct val="0"/>
              </a:spcAft>
            </a:pPr>
            <a:r>
              <a:rPr lang="en-US" dirty="0">
                <a:solidFill>
                  <a:srgbClr val="00FFFF">
                    <a:lumMod val="60000"/>
                    <a:lumOff val="40000"/>
                  </a:srgbClr>
                </a:solidFill>
                <a:latin typeface="Arial" charset="0"/>
                <a:cs typeface="Arial" charset="0"/>
              </a:rPr>
              <a:t> </a:t>
            </a:r>
            <a:endParaRPr lang="en-US" dirty="0">
              <a:solidFill>
                <a:srgbClr val="92D050"/>
              </a:solidFill>
              <a:latin typeface="Arial" charset="0"/>
              <a:cs typeface="Arial" charset="0"/>
            </a:endParaRPr>
          </a:p>
        </p:txBody>
      </p:sp>
      <p:sp>
        <p:nvSpPr>
          <p:cNvPr id="2" name="Rectangle 1"/>
          <p:cNvSpPr/>
          <p:nvPr/>
        </p:nvSpPr>
        <p:spPr>
          <a:xfrm>
            <a:off x="2286000" y="-356651"/>
            <a:ext cx="4572000" cy="1754326"/>
          </a:xfrm>
          <a:prstGeom prst="rect">
            <a:avLst/>
          </a:prstGeom>
        </p:spPr>
        <p:txBody>
          <a:bodyPr>
            <a:spAutoFit/>
          </a:bodyPr>
          <a:lstStyle/>
          <a:p>
            <a:r>
              <a:rPr lang="en-US" dirty="0">
                <a:solidFill>
                  <a:srgbClr val="222222"/>
                </a:solidFill>
                <a:latin typeface="arial" panose="020B0604020202020204" pitchFamily="34" charset="0"/>
              </a:rPr>
              <a:t>Hello,</a:t>
            </a:r>
            <a:br>
              <a:rPr lang="en-US" dirty="0">
                <a:solidFill>
                  <a:srgbClr val="222222"/>
                </a:solidFill>
                <a:latin typeface="arial" panose="020B0604020202020204" pitchFamily="34" charset="0"/>
              </a:rPr>
            </a:br>
            <a:endParaRPr lang="en-US" dirty="0">
              <a:solidFill>
                <a:srgbClr val="222222"/>
              </a:solidFill>
              <a:latin typeface="arial" panose="020B0604020202020204" pitchFamily="34" charset="0"/>
            </a:endParaRPr>
          </a:p>
          <a:p>
            <a:br>
              <a:rPr lang="en-US" dirty="0">
                <a:solidFill>
                  <a:srgbClr val="222222"/>
                </a:solidFill>
                <a:latin typeface="arial" panose="020B0604020202020204" pitchFamily="34" charset="0"/>
              </a:rPr>
            </a:br>
            <a:endParaRPr lang="en-US" dirty="0">
              <a:solidFill>
                <a:srgbClr val="222222"/>
              </a:solidFill>
              <a:latin typeface="arial" panose="020B0604020202020204" pitchFamily="34" charset="0"/>
            </a:endParaRPr>
          </a:p>
          <a:p>
            <a:br>
              <a:rPr lang="en-US" dirty="0"/>
            </a:br>
            <a:endParaRPr lang="en-US" dirty="0"/>
          </a:p>
        </p:txBody>
      </p:sp>
    </p:spTree>
    <p:extLst>
      <p:ext uri="{BB962C8B-B14F-4D97-AF65-F5344CB8AC3E}">
        <p14:creationId xmlns:p14="http://schemas.microsoft.com/office/powerpoint/2010/main" val="3107420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4"/>
          <p:cNvSpPr>
            <a:spLocks noGrp="1" noChangeArrowheads="1"/>
          </p:cNvSpPr>
          <p:nvPr>
            <p:ph type="title" idx="4294967295"/>
          </p:nvPr>
        </p:nvSpPr>
        <p:spPr>
          <a:xfrm>
            <a:off x="304800" y="76200"/>
            <a:ext cx="6070600" cy="1828800"/>
          </a:xfrm>
        </p:spPr>
        <p:txBody>
          <a:bodyPr/>
          <a:lstStyle/>
          <a:p>
            <a:pPr algn="l" eaLnBrk="1" hangingPunct="1"/>
            <a:r>
              <a:rPr lang="en-US" sz="3600" b="1" dirty="0">
                <a:solidFill>
                  <a:schemeClr val="tx2">
                    <a:lumMod val="40000"/>
                    <a:lumOff val="60000"/>
                  </a:schemeClr>
                </a:solidFill>
              </a:rPr>
              <a:t>Indications</a:t>
            </a:r>
            <a:br>
              <a:rPr lang="en-US" sz="3600" b="1" dirty="0">
                <a:solidFill>
                  <a:schemeClr val="tx2">
                    <a:lumMod val="40000"/>
                    <a:lumOff val="60000"/>
                  </a:schemeClr>
                </a:solidFill>
              </a:rPr>
            </a:br>
            <a:r>
              <a:rPr lang="en-US" sz="3600" b="1" dirty="0">
                <a:solidFill>
                  <a:schemeClr val="tx2">
                    <a:lumMod val="40000"/>
                    <a:lumOff val="60000"/>
                  </a:schemeClr>
                </a:solidFill>
              </a:rPr>
              <a:t>       Recommendations </a:t>
            </a:r>
            <a:br>
              <a:rPr lang="en-US" sz="3600" b="1" dirty="0">
                <a:solidFill>
                  <a:schemeClr val="tx2">
                    <a:lumMod val="40000"/>
                    <a:lumOff val="60000"/>
                  </a:schemeClr>
                </a:solidFill>
              </a:rPr>
            </a:br>
            <a:r>
              <a:rPr lang="en-US" sz="3600" b="1" dirty="0">
                <a:solidFill>
                  <a:schemeClr val="tx2">
                    <a:lumMod val="40000"/>
                    <a:lumOff val="60000"/>
                  </a:schemeClr>
                </a:solidFill>
              </a:rPr>
              <a:t>                    Requirements</a:t>
            </a:r>
          </a:p>
        </p:txBody>
      </p:sp>
      <p:sp>
        <p:nvSpPr>
          <p:cNvPr id="346117" name="Text Box 5"/>
          <p:cNvSpPr txBox="1">
            <a:spLocks noChangeArrowheads="1"/>
          </p:cNvSpPr>
          <p:nvPr/>
        </p:nvSpPr>
        <p:spPr bwMode="auto">
          <a:xfrm>
            <a:off x="533400" y="1790700"/>
            <a:ext cx="8153400" cy="4561249"/>
          </a:xfrm>
          <a:prstGeom prst="rect">
            <a:avLst/>
          </a:prstGeom>
          <a:noFill/>
          <a:ln w="9525">
            <a:noFill/>
            <a:miter lim="800000"/>
            <a:headEnd/>
            <a:tailEnd/>
          </a:ln>
          <a:effectLst/>
        </p:spPr>
        <p:txBody>
          <a:bodyPr wrap="square">
            <a:spAutoFit/>
          </a:bodyPr>
          <a:lstStyle/>
          <a:p>
            <a:pPr>
              <a:spcBef>
                <a:spcPct val="20000"/>
              </a:spcBef>
              <a:buClr>
                <a:srgbClr val="FFFFFF"/>
              </a:buClr>
              <a:buSzPct val="70000"/>
            </a:pPr>
            <a:r>
              <a:rPr lang="en-US" sz="2400" b="1" dirty="0">
                <a:solidFill>
                  <a:srgbClr val="FFFFFF"/>
                </a:solidFill>
                <a:latin typeface="Calibri"/>
              </a:rPr>
              <a:t>Indication</a:t>
            </a:r>
          </a:p>
          <a:p>
            <a:pPr marL="738188" lvl="1" indent="-280988">
              <a:spcBef>
                <a:spcPct val="20000"/>
              </a:spcBef>
              <a:buClr>
                <a:srgbClr val="FFFFFF"/>
              </a:buClr>
              <a:buSzPct val="70000"/>
              <a:buFontTx/>
              <a:buChar char="•"/>
            </a:pPr>
            <a:r>
              <a:rPr lang="en-US" sz="2400" dirty="0">
                <a:solidFill>
                  <a:srgbClr val="FFFFFF"/>
                </a:solidFill>
                <a:latin typeface="Calibri"/>
              </a:rPr>
              <a:t>Information about the appropriate use of the vaccine</a:t>
            </a:r>
          </a:p>
          <a:p>
            <a:pPr>
              <a:spcBef>
                <a:spcPct val="20000"/>
              </a:spcBef>
              <a:buClr>
                <a:srgbClr val="FFFFFF"/>
              </a:buClr>
              <a:buSzPct val="70000"/>
            </a:pPr>
            <a:r>
              <a:rPr lang="en-US" sz="2400" b="1" dirty="0">
                <a:solidFill>
                  <a:srgbClr val="FFFFFF"/>
                </a:solidFill>
                <a:latin typeface="Calibri"/>
              </a:rPr>
              <a:t>Recommendation</a:t>
            </a:r>
          </a:p>
          <a:p>
            <a:pPr marL="738188" lvl="1" indent="-280988">
              <a:spcBef>
                <a:spcPct val="20000"/>
              </a:spcBef>
              <a:buClr>
                <a:srgbClr val="FFFFFF"/>
              </a:buClr>
              <a:buSzPct val="70000"/>
              <a:buFontTx/>
              <a:buChar char="•"/>
            </a:pPr>
            <a:r>
              <a:rPr lang="en-US" sz="2400" dirty="0">
                <a:solidFill>
                  <a:srgbClr val="FFFFFF"/>
                </a:solidFill>
                <a:latin typeface="Calibri"/>
              </a:rPr>
              <a:t>ACIP statement that broadens and further delineates the  Indication found in the package insert</a:t>
            </a:r>
          </a:p>
          <a:p>
            <a:pPr marL="738188" lvl="1" indent="-280988">
              <a:spcBef>
                <a:spcPct val="20000"/>
              </a:spcBef>
              <a:buClr>
                <a:srgbClr val="FFFFFF"/>
              </a:buClr>
              <a:buSzPct val="70000"/>
              <a:buFontTx/>
              <a:buChar char="•"/>
            </a:pPr>
            <a:r>
              <a:rPr lang="en-US" sz="2400" dirty="0">
                <a:solidFill>
                  <a:srgbClr val="FFFFFF"/>
                </a:solidFill>
                <a:latin typeface="Calibri"/>
              </a:rPr>
              <a:t>Basis for standards for best practice</a:t>
            </a:r>
          </a:p>
          <a:p>
            <a:pPr>
              <a:spcBef>
                <a:spcPct val="20000"/>
              </a:spcBef>
              <a:buClr>
                <a:srgbClr val="FFFFFF"/>
              </a:buClr>
              <a:buSzPct val="70000"/>
            </a:pPr>
            <a:r>
              <a:rPr lang="en-US" sz="2400" b="1" dirty="0">
                <a:solidFill>
                  <a:srgbClr val="FFFFFF"/>
                </a:solidFill>
                <a:latin typeface="Calibri"/>
              </a:rPr>
              <a:t>Requirement</a:t>
            </a:r>
          </a:p>
          <a:p>
            <a:pPr marL="738188" lvl="1" indent="-280988">
              <a:spcBef>
                <a:spcPct val="20000"/>
              </a:spcBef>
              <a:buClr>
                <a:srgbClr val="FFFFFF"/>
              </a:buClr>
              <a:buSzPct val="70000"/>
              <a:buFontTx/>
              <a:buChar char="•"/>
            </a:pPr>
            <a:r>
              <a:rPr lang="en-US" sz="2400" dirty="0">
                <a:solidFill>
                  <a:srgbClr val="FFFFFF"/>
                </a:solidFill>
                <a:latin typeface="Calibri"/>
              </a:rPr>
              <a:t>Mandate by a state that a particular vaccine must be administered and documented before entrance to child care and/or school</a:t>
            </a:r>
          </a:p>
          <a:p>
            <a:pPr marL="738188" lvl="1" indent="-280988">
              <a:spcBef>
                <a:spcPct val="20000"/>
              </a:spcBef>
              <a:buClr>
                <a:srgbClr val="FFFFFF"/>
              </a:buClr>
              <a:buSzPct val="70000"/>
              <a:buFontTx/>
              <a:buChar char="•"/>
            </a:pPr>
            <a:endParaRPr lang="en-US" dirty="0">
              <a:solidFill>
                <a:srgbClr val="FFFFFF"/>
              </a:solidFill>
              <a:effectLst>
                <a:outerShdw blurRad="38100" dist="38100" dir="2700000" algn="tl">
                  <a:srgbClr val="000000"/>
                </a:outerShdw>
              </a:effectLst>
              <a:latin typeface="Calibri" pitchFamily="34" charset="0"/>
            </a:endParaRPr>
          </a:p>
        </p:txBody>
      </p:sp>
      <p:pic>
        <p:nvPicPr>
          <p:cNvPr id="271363" name="Picture 6" descr="MC900434411[1]"/>
          <p:cNvPicPr>
            <a:picLocks noChangeAspect="1" noChangeArrowheads="1"/>
          </p:cNvPicPr>
          <p:nvPr/>
        </p:nvPicPr>
        <p:blipFill>
          <a:blip r:embed="rId3" cstate="print"/>
          <a:srcRect/>
          <a:stretch>
            <a:fillRect/>
          </a:stretch>
        </p:blipFill>
        <p:spPr bwMode="auto">
          <a:xfrm>
            <a:off x="6375400" y="152400"/>
            <a:ext cx="1625600" cy="1828800"/>
          </a:xfrm>
          <a:prstGeom prst="rect">
            <a:avLst/>
          </a:prstGeom>
          <a:noFill/>
          <a:ln w="9525">
            <a:noFill/>
            <a:miter lim="800000"/>
            <a:headEnd/>
            <a:tailEnd/>
          </a:ln>
        </p:spPr>
      </p:pic>
    </p:spTree>
    <p:extLst>
      <p:ext uri="{BB962C8B-B14F-4D97-AF65-F5344CB8AC3E}">
        <p14:creationId xmlns:p14="http://schemas.microsoft.com/office/powerpoint/2010/main" val="15351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61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611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611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61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1657350" y="304800"/>
            <a:ext cx="5829300" cy="857250"/>
          </a:xfrm>
        </p:spPr>
        <p:txBody>
          <a:bodyPr/>
          <a:lstStyle/>
          <a:p>
            <a:pPr eaLnBrk="1" hangingPunct="1"/>
            <a:r>
              <a:rPr lang="en-US" sz="3600" dirty="0">
                <a:solidFill>
                  <a:srgbClr val="FFFF99"/>
                </a:solidFill>
              </a:rPr>
              <a:t>Maintaining Appropriate </a:t>
            </a:r>
            <a:br>
              <a:rPr lang="en-US" sz="3600" dirty="0">
                <a:solidFill>
                  <a:srgbClr val="FFFF99"/>
                </a:solidFill>
              </a:rPr>
            </a:br>
            <a:r>
              <a:rPr lang="en-US" sz="3600" dirty="0">
                <a:solidFill>
                  <a:srgbClr val="FFFF99"/>
                </a:solidFill>
              </a:rPr>
              <a:t>Vaccine Storage &amp; Handling</a:t>
            </a:r>
          </a:p>
        </p:txBody>
      </p:sp>
      <p:sp>
        <p:nvSpPr>
          <p:cNvPr id="275458" name="Rectangle 3"/>
          <p:cNvSpPr>
            <a:spLocks noGrp="1" noChangeArrowheads="1"/>
          </p:cNvSpPr>
          <p:nvPr>
            <p:ph type="body" sz="half" idx="4294967295"/>
          </p:nvPr>
        </p:nvSpPr>
        <p:spPr>
          <a:xfrm>
            <a:off x="1143000" y="1371600"/>
            <a:ext cx="7086600" cy="3680684"/>
          </a:xfrm>
        </p:spPr>
        <p:txBody>
          <a:bodyPr/>
          <a:lstStyle/>
          <a:p>
            <a:pPr eaLnBrk="1" hangingPunct="1">
              <a:lnSpc>
                <a:spcPct val="90000"/>
              </a:lnSpc>
            </a:pPr>
            <a:r>
              <a:rPr lang="en-US" sz="2800" dirty="0"/>
              <a:t>Assign a primary and alternate vaccine coordinator.</a:t>
            </a:r>
          </a:p>
          <a:p>
            <a:pPr eaLnBrk="1" hangingPunct="1">
              <a:lnSpc>
                <a:spcPct val="90000"/>
              </a:lnSpc>
            </a:pPr>
            <a:r>
              <a:rPr lang="en-US" sz="2800" dirty="0"/>
              <a:t>Store all vaccines as recommended by  manufacturer and IN ORIGINAL PACKAGING.</a:t>
            </a:r>
          </a:p>
          <a:p>
            <a:pPr eaLnBrk="1" hangingPunct="1">
              <a:lnSpc>
                <a:spcPct val="90000"/>
              </a:lnSpc>
            </a:pPr>
            <a:r>
              <a:rPr lang="en-US" sz="2800" dirty="0"/>
              <a:t>Monitor and record temperatures of refrigerator and freezer twice daily.</a:t>
            </a:r>
          </a:p>
          <a:p>
            <a:pPr marL="258366" indent="-258366" eaLnBrk="1" hangingPunct="1">
              <a:lnSpc>
                <a:spcPct val="90000"/>
              </a:lnSpc>
            </a:pPr>
            <a:r>
              <a:rPr lang="en-US" sz="2800" dirty="0">
                <a:solidFill>
                  <a:srgbClr val="FFFFFF"/>
                </a:solidFill>
              </a:rPr>
              <a:t>Maintain temperature log records for 3 years.</a:t>
            </a:r>
          </a:p>
          <a:p>
            <a:pPr eaLnBrk="1" hangingPunct="1">
              <a:lnSpc>
                <a:spcPct val="90000"/>
              </a:lnSpc>
              <a:buNone/>
            </a:pPr>
            <a:r>
              <a:rPr lang="en-US" sz="2800" dirty="0"/>
              <a:t>  </a:t>
            </a:r>
          </a:p>
        </p:txBody>
      </p:sp>
      <p:sp>
        <p:nvSpPr>
          <p:cNvPr id="1076230" name="Text Box 6"/>
          <p:cNvSpPr txBox="1">
            <a:spLocks noChangeArrowheads="1"/>
          </p:cNvSpPr>
          <p:nvPr/>
        </p:nvSpPr>
        <p:spPr bwMode="auto">
          <a:xfrm>
            <a:off x="1143000" y="4495800"/>
            <a:ext cx="7830403" cy="1815882"/>
          </a:xfrm>
          <a:prstGeom prst="rect">
            <a:avLst/>
          </a:prstGeom>
          <a:noFill/>
          <a:ln w="9525">
            <a:noFill/>
            <a:miter lim="800000"/>
            <a:headEnd/>
            <a:tailEnd/>
          </a:ln>
        </p:spPr>
        <p:txBody>
          <a:bodyPr wrap="square">
            <a:spAutoFit/>
          </a:bodyPr>
          <a:lstStyle/>
          <a:p>
            <a:pPr fontAlgn="auto">
              <a:lnSpc>
                <a:spcPct val="90000"/>
              </a:lnSpc>
              <a:spcBef>
                <a:spcPct val="20000"/>
              </a:spcBef>
              <a:spcAft>
                <a:spcPts val="0"/>
              </a:spcAft>
              <a:buSzPct val="125000"/>
              <a:buFont typeface="Arial" pitchFamily="34" charset="0"/>
              <a:buChar char="•"/>
            </a:pPr>
            <a:r>
              <a:rPr lang="en-US" sz="2400" dirty="0">
                <a:solidFill>
                  <a:srgbClr val="FFFFFF"/>
                </a:solidFill>
                <a:latin typeface="Calibri" pitchFamily="34" charset="0"/>
              </a:rPr>
              <a:t>  </a:t>
            </a:r>
            <a:r>
              <a:rPr lang="en-US" sz="2800" dirty="0">
                <a:solidFill>
                  <a:srgbClr val="FFFFFF"/>
                </a:solidFill>
                <a:latin typeface="Calibri"/>
              </a:rPr>
              <a:t>Take immediate action for all out-of-range temps.</a:t>
            </a:r>
          </a:p>
          <a:p>
            <a:pPr marL="255985" indent="-255985" fontAlgn="auto">
              <a:lnSpc>
                <a:spcPct val="90000"/>
              </a:lnSpc>
              <a:spcBef>
                <a:spcPct val="20000"/>
              </a:spcBef>
              <a:spcAft>
                <a:spcPts val="0"/>
              </a:spcAft>
              <a:buSzPct val="125000"/>
              <a:buFont typeface="Arial" pitchFamily="34" charset="0"/>
              <a:buChar char="•"/>
            </a:pPr>
            <a:r>
              <a:rPr lang="en-US" sz="2800" dirty="0">
                <a:solidFill>
                  <a:srgbClr val="FFFFFF"/>
                </a:solidFill>
                <a:latin typeface="Calibri"/>
              </a:rPr>
              <a:t>Implement a vaccine emergency system.</a:t>
            </a:r>
          </a:p>
          <a:p>
            <a:pPr marL="255985" indent="-255985" fontAlgn="auto">
              <a:lnSpc>
                <a:spcPct val="90000"/>
              </a:lnSpc>
              <a:spcBef>
                <a:spcPct val="20000"/>
              </a:spcBef>
              <a:spcAft>
                <a:spcPts val="0"/>
              </a:spcAft>
              <a:buSzPct val="125000"/>
              <a:buFont typeface="Arial" pitchFamily="34" charset="0"/>
              <a:buChar char="•"/>
            </a:pPr>
            <a:r>
              <a:rPr lang="en-US" sz="2800" dirty="0">
                <a:solidFill>
                  <a:srgbClr val="FFFFFF"/>
                </a:solidFill>
                <a:latin typeface="Calibri"/>
              </a:rPr>
              <a:t>If it is necessary to transport vaccine, do NOT use    dry ice.</a:t>
            </a:r>
          </a:p>
        </p:txBody>
      </p:sp>
      <p:sp>
        <p:nvSpPr>
          <p:cNvPr id="275461" name="Text Box 5"/>
          <p:cNvSpPr txBox="1">
            <a:spLocks noChangeArrowheads="1"/>
          </p:cNvSpPr>
          <p:nvPr/>
        </p:nvSpPr>
        <p:spPr bwMode="auto">
          <a:xfrm>
            <a:off x="2971800" y="6400800"/>
            <a:ext cx="3657600" cy="276999"/>
          </a:xfrm>
          <a:prstGeom prst="rect">
            <a:avLst/>
          </a:prstGeom>
          <a:noFill/>
          <a:ln w="9525">
            <a:noFill/>
            <a:miter lim="800000"/>
            <a:headEnd/>
            <a:tailEnd/>
          </a:ln>
          <a:effectLst/>
        </p:spPr>
        <p:txBody>
          <a:bodyPr wrap="square">
            <a:spAutoFit/>
          </a:bodyPr>
          <a:lstStyle/>
          <a:p>
            <a:pPr fontAlgn="auto">
              <a:spcBef>
                <a:spcPct val="50000"/>
              </a:spcBef>
              <a:spcAft>
                <a:spcPts val="0"/>
              </a:spcAft>
            </a:pPr>
            <a:r>
              <a:rPr lang="en-US" sz="1200" b="1" dirty="0">
                <a:solidFill>
                  <a:srgbClr val="FFFFFF"/>
                </a:solidFill>
                <a:latin typeface="Calibri" pitchFamily="34" charset="0"/>
              </a:rPr>
              <a:t>Ref:  Vaccine Storage and Handling Toolkit, June 2016</a:t>
            </a:r>
          </a:p>
        </p:txBody>
      </p:sp>
    </p:spTree>
    <p:extLst>
      <p:ext uri="{BB962C8B-B14F-4D97-AF65-F5344CB8AC3E}">
        <p14:creationId xmlns:p14="http://schemas.microsoft.com/office/powerpoint/2010/main" val="2137838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7623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62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2"/>
          <p:cNvPicPr>
            <a:picLocks noChangeAspect="1" noChangeArrowheads="1"/>
          </p:cNvPicPr>
          <p:nvPr/>
        </p:nvPicPr>
        <p:blipFill>
          <a:blip r:embed="rId3" cstate="print"/>
          <a:srcRect/>
          <a:stretch>
            <a:fillRect/>
          </a:stretch>
        </p:blipFill>
        <p:spPr bwMode="auto">
          <a:xfrm>
            <a:off x="1828800" y="2514601"/>
            <a:ext cx="5705475" cy="2675335"/>
          </a:xfrm>
          <a:prstGeom prst="rect">
            <a:avLst/>
          </a:prstGeom>
          <a:noFill/>
          <a:ln w="9525">
            <a:noFill/>
            <a:miter lim="800000"/>
            <a:headEnd/>
            <a:tailEnd/>
          </a:ln>
        </p:spPr>
      </p:pic>
      <p:sp>
        <p:nvSpPr>
          <p:cNvPr id="277506" name="Text Box 3"/>
          <p:cNvSpPr txBox="1">
            <a:spLocks noChangeArrowheads="1"/>
          </p:cNvSpPr>
          <p:nvPr/>
        </p:nvSpPr>
        <p:spPr bwMode="auto">
          <a:xfrm>
            <a:off x="2228850" y="874753"/>
            <a:ext cx="5200650" cy="1200329"/>
          </a:xfrm>
          <a:prstGeom prst="rect">
            <a:avLst/>
          </a:prstGeom>
          <a:noFill/>
          <a:ln w="9525">
            <a:noFill/>
            <a:miter lim="800000"/>
            <a:headEnd/>
            <a:tailEnd/>
          </a:ln>
        </p:spPr>
        <p:txBody>
          <a:bodyPr>
            <a:spAutoFit/>
          </a:bodyPr>
          <a:lstStyle/>
          <a:p>
            <a:pPr algn="ctr" defTabSz="685800">
              <a:spcBef>
                <a:spcPct val="50000"/>
              </a:spcBef>
            </a:pPr>
            <a:r>
              <a:rPr lang="en-US" sz="3600" dirty="0">
                <a:solidFill>
                  <a:srgbClr val="FFFF99"/>
                </a:solidFill>
                <a:latin typeface="Calibri"/>
              </a:rPr>
              <a:t>Check Expiration Date of Vaccines and Diluents</a:t>
            </a:r>
          </a:p>
        </p:txBody>
      </p:sp>
      <p:sp>
        <p:nvSpPr>
          <p:cNvPr id="2" name="Rectangle 1"/>
          <p:cNvSpPr/>
          <p:nvPr/>
        </p:nvSpPr>
        <p:spPr>
          <a:xfrm>
            <a:off x="5792932" y="4000500"/>
            <a:ext cx="181841" cy="628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685800" fontAlgn="auto">
              <a:spcBef>
                <a:spcPts val="0"/>
              </a:spcBef>
              <a:spcAft>
                <a:spcPts val="0"/>
              </a:spcAft>
              <a:defRPr/>
            </a:pPr>
            <a:r>
              <a:rPr lang="en-US" sz="900" b="1" dirty="0">
                <a:solidFill>
                  <a:srgbClr val="000000"/>
                </a:solidFill>
                <a:latin typeface="Calibri"/>
              </a:rPr>
              <a:t>12/17</a:t>
            </a:r>
          </a:p>
        </p:txBody>
      </p:sp>
      <p:sp>
        <p:nvSpPr>
          <p:cNvPr id="5" name="Rectangle 4"/>
          <p:cNvSpPr/>
          <p:nvPr/>
        </p:nvSpPr>
        <p:spPr>
          <a:xfrm>
            <a:off x="2914650" y="4000500"/>
            <a:ext cx="171450" cy="628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a:solidFill>
                <a:srgbClr val="FFFFFF"/>
              </a:solidFill>
              <a:latin typeface="Calibri"/>
            </a:endParaRPr>
          </a:p>
        </p:txBody>
      </p:sp>
      <p:sp>
        <p:nvSpPr>
          <p:cNvPr id="6" name="TextBox 5"/>
          <p:cNvSpPr txBox="1"/>
          <p:nvPr/>
        </p:nvSpPr>
        <p:spPr>
          <a:xfrm rot="16200000">
            <a:off x="2703910" y="4199409"/>
            <a:ext cx="628650" cy="230832"/>
          </a:xfrm>
          <a:prstGeom prst="rect">
            <a:avLst/>
          </a:prstGeom>
          <a:noFill/>
        </p:spPr>
        <p:txBody>
          <a:bodyPr>
            <a:spAutoFit/>
          </a:bodyPr>
          <a:lstStyle/>
          <a:p>
            <a:pPr defTabSz="685800"/>
            <a:r>
              <a:rPr lang="en-US" sz="900" b="1" dirty="0">
                <a:solidFill>
                  <a:srgbClr val="000000"/>
                </a:solidFill>
                <a:latin typeface="Calibri"/>
              </a:rPr>
              <a:t>12/10/17</a:t>
            </a:r>
          </a:p>
        </p:txBody>
      </p:sp>
      <p:sp>
        <p:nvSpPr>
          <p:cNvPr id="7" name="Rectangle 6"/>
          <p:cNvSpPr/>
          <p:nvPr/>
        </p:nvSpPr>
        <p:spPr>
          <a:xfrm>
            <a:off x="3000375" y="2800350"/>
            <a:ext cx="542925" cy="171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a:solidFill>
                <a:srgbClr val="FFFFFF"/>
              </a:solidFill>
              <a:latin typeface="Calibri"/>
            </a:endParaRPr>
          </a:p>
        </p:txBody>
      </p:sp>
      <p:sp>
        <p:nvSpPr>
          <p:cNvPr id="13" name="Rectangle 12"/>
          <p:cNvSpPr/>
          <p:nvPr/>
        </p:nvSpPr>
        <p:spPr>
          <a:xfrm>
            <a:off x="2057400" y="2857500"/>
            <a:ext cx="2400300" cy="428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a:solidFill>
                <a:srgbClr val="FFFFFF"/>
              </a:solidFill>
              <a:latin typeface="Calibri"/>
            </a:endParaRPr>
          </a:p>
        </p:txBody>
      </p:sp>
      <p:sp>
        <p:nvSpPr>
          <p:cNvPr id="277513" name="TextBox 13"/>
          <p:cNvSpPr txBox="1">
            <a:spLocks noChangeArrowheads="1"/>
          </p:cNvSpPr>
          <p:nvPr/>
        </p:nvSpPr>
        <p:spPr bwMode="auto">
          <a:xfrm>
            <a:off x="2057400" y="2800351"/>
            <a:ext cx="2581275" cy="507831"/>
          </a:xfrm>
          <a:prstGeom prst="rect">
            <a:avLst/>
          </a:prstGeom>
          <a:noFill/>
          <a:ln w="9525">
            <a:noFill/>
            <a:miter lim="800000"/>
            <a:headEnd/>
            <a:tailEnd/>
          </a:ln>
        </p:spPr>
        <p:txBody>
          <a:bodyPr wrap="square">
            <a:spAutoFit/>
          </a:bodyPr>
          <a:lstStyle/>
          <a:p>
            <a:pPr algn="ctr" defTabSz="685800"/>
            <a:r>
              <a:rPr lang="en-US" sz="900" b="1" u="sng" dirty="0">
                <a:solidFill>
                  <a:srgbClr val="FF0000"/>
                </a:solidFill>
              </a:rPr>
              <a:t>Vaccine Expiration Date is 12/10/17</a:t>
            </a:r>
          </a:p>
          <a:p>
            <a:pPr algn="ctr" defTabSz="685800"/>
            <a:r>
              <a:rPr lang="en-US" sz="900" b="1" dirty="0">
                <a:solidFill>
                  <a:srgbClr val="000000"/>
                </a:solidFill>
              </a:rPr>
              <a:t>Use through December 10, 2017</a:t>
            </a:r>
          </a:p>
          <a:p>
            <a:pPr defTabSz="685800"/>
            <a:r>
              <a:rPr lang="en-US" sz="900" b="1" dirty="0">
                <a:solidFill>
                  <a:srgbClr val="000000"/>
                </a:solidFill>
              </a:rPr>
              <a:t>Do NOT use on or after December 11, 2017.</a:t>
            </a:r>
          </a:p>
        </p:txBody>
      </p:sp>
      <p:sp>
        <p:nvSpPr>
          <p:cNvPr id="15" name="Rectangle 14"/>
          <p:cNvSpPr/>
          <p:nvPr/>
        </p:nvSpPr>
        <p:spPr>
          <a:xfrm>
            <a:off x="2343150" y="2628900"/>
            <a:ext cx="1943100" cy="171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a:solidFill>
                <a:srgbClr val="FFFFFF"/>
              </a:solidFill>
              <a:latin typeface="Calibri"/>
            </a:endParaRPr>
          </a:p>
        </p:txBody>
      </p:sp>
      <p:sp>
        <p:nvSpPr>
          <p:cNvPr id="16" name="Rectangle 15"/>
          <p:cNvSpPr/>
          <p:nvPr/>
        </p:nvSpPr>
        <p:spPr>
          <a:xfrm>
            <a:off x="4800600" y="2628901"/>
            <a:ext cx="2628900" cy="6560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a:solidFill>
                <a:srgbClr val="FFFFFF"/>
              </a:solidFill>
              <a:latin typeface="Calibri"/>
            </a:endParaRPr>
          </a:p>
        </p:txBody>
      </p:sp>
      <p:sp>
        <p:nvSpPr>
          <p:cNvPr id="285708" name="TextBox 19"/>
          <p:cNvSpPr txBox="1">
            <a:spLocks noChangeArrowheads="1"/>
          </p:cNvSpPr>
          <p:nvPr/>
        </p:nvSpPr>
        <p:spPr bwMode="auto">
          <a:xfrm>
            <a:off x="4857750" y="2800351"/>
            <a:ext cx="2457450" cy="507831"/>
          </a:xfrm>
          <a:prstGeom prst="rect">
            <a:avLst/>
          </a:prstGeom>
          <a:noFill/>
          <a:ln w="9525">
            <a:noFill/>
            <a:miter lim="800000"/>
            <a:headEnd/>
            <a:tailEnd/>
          </a:ln>
        </p:spPr>
        <p:txBody>
          <a:bodyPr>
            <a:spAutoFit/>
          </a:bodyPr>
          <a:lstStyle/>
          <a:p>
            <a:pPr algn="ctr" defTabSz="685800"/>
            <a:r>
              <a:rPr lang="en-US" sz="900" b="1" u="sng" dirty="0">
                <a:solidFill>
                  <a:srgbClr val="FF0000"/>
                </a:solidFill>
              </a:rPr>
              <a:t>Vaccine Expiration Date is 12/17</a:t>
            </a:r>
          </a:p>
          <a:p>
            <a:pPr algn="ctr" defTabSz="685800"/>
            <a:r>
              <a:rPr lang="en-US" sz="900" b="1" dirty="0">
                <a:solidFill>
                  <a:srgbClr val="000000"/>
                </a:solidFill>
              </a:rPr>
              <a:t>Use through December 31, 2017</a:t>
            </a:r>
          </a:p>
          <a:p>
            <a:pPr algn="ctr" defTabSz="685800"/>
            <a:r>
              <a:rPr lang="en-US" sz="900" b="1" dirty="0">
                <a:solidFill>
                  <a:srgbClr val="000000"/>
                </a:solidFill>
              </a:rPr>
              <a:t>Do NOT use on or after January 1, 2018.</a:t>
            </a:r>
            <a:endParaRPr lang="en-US" sz="1350" dirty="0">
              <a:solidFill>
                <a:srgbClr val="000000"/>
              </a:solidFill>
            </a:endParaRPr>
          </a:p>
        </p:txBody>
      </p:sp>
      <p:sp>
        <p:nvSpPr>
          <p:cNvPr id="277518" name="Text Box 14"/>
          <p:cNvSpPr txBox="1">
            <a:spLocks noChangeArrowheads="1"/>
          </p:cNvSpPr>
          <p:nvPr/>
        </p:nvSpPr>
        <p:spPr bwMode="auto">
          <a:xfrm>
            <a:off x="1485900" y="5372101"/>
            <a:ext cx="6343650" cy="507831"/>
          </a:xfrm>
          <a:prstGeom prst="rect">
            <a:avLst/>
          </a:prstGeom>
          <a:noFill/>
          <a:ln w="9525">
            <a:noFill/>
            <a:miter lim="800000"/>
            <a:headEnd/>
            <a:tailEnd/>
          </a:ln>
          <a:effectLst/>
        </p:spPr>
        <p:txBody>
          <a:bodyPr>
            <a:spAutoFit/>
          </a:bodyPr>
          <a:lstStyle/>
          <a:p>
            <a:pPr defTabSz="685800">
              <a:spcBef>
                <a:spcPct val="50000"/>
              </a:spcBef>
            </a:pPr>
            <a:r>
              <a:rPr lang="en-US" sz="1350" dirty="0">
                <a:solidFill>
                  <a:srgbClr val="FF9900"/>
                </a:solidFill>
                <a:latin typeface="Calibri"/>
              </a:rPr>
              <a:t>Note:  </a:t>
            </a:r>
            <a:r>
              <a:rPr lang="en-US" sz="1350" dirty="0">
                <a:solidFill>
                  <a:srgbClr val="FFFFFF"/>
                </a:solidFill>
                <a:latin typeface="Calibri"/>
              </a:rPr>
              <a:t>Some </a:t>
            </a:r>
            <a:r>
              <a:rPr lang="en-US" sz="1350" dirty="0" err="1">
                <a:solidFill>
                  <a:srgbClr val="FFFFFF"/>
                </a:solidFill>
                <a:latin typeface="Calibri"/>
              </a:rPr>
              <a:t>multidose</a:t>
            </a:r>
            <a:r>
              <a:rPr lang="en-US" sz="1350" dirty="0">
                <a:solidFill>
                  <a:srgbClr val="FFFFFF"/>
                </a:solidFill>
                <a:latin typeface="Calibri"/>
              </a:rPr>
              <a:t> vials have a specified time frame for use once the vial is entered with a needle. This may vary from the expiration date printed on the vial.</a:t>
            </a:r>
          </a:p>
        </p:txBody>
      </p:sp>
      <p:sp>
        <p:nvSpPr>
          <p:cNvPr id="3" name="TextBox 2"/>
          <p:cNvSpPr txBox="1"/>
          <p:nvPr/>
        </p:nvSpPr>
        <p:spPr>
          <a:xfrm>
            <a:off x="7429501" y="1927513"/>
            <a:ext cx="1278081" cy="300082"/>
          </a:xfrm>
          <a:prstGeom prst="rect">
            <a:avLst/>
          </a:prstGeom>
          <a:noFill/>
        </p:spPr>
        <p:txBody>
          <a:bodyPr wrap="square" rtlCol="0">
            <a:spAutoFit/>
          </a:bodyPr>
          <a:lstStyle/>
          <a:p>
            <a:pPr defTabSz="685800" fontAlgn="auto">
              <a:spcBef>
                <a:spcPts val="0"/>
              </a:spcBef>
              <a:spcAft>
                <a:spcPts val="0"/>
              </a:spcAft>
            </a:pPr>
            <a:endParaRPr lang="en-US" sz="1350" dirty="0">
              <a:solidFill>
                <a:srgbClr val="FF0000"/>
              </a:solidFill>
              <a:latin typeface="Calibri"/>
              <a:cs typeface="+mn-cs"/>
            </a:endParaRPr>
          </a:p>
        </p:txBody>
      </p:sp>
    </p:spTree>
    <p:extLst>
      <p:ext uri="{BB962C8B-B14F-4D97-AF65-F5344CB8AC3E}">
        <p14:creationId xmlns:p14="http://schemas.microsoft.com/office/powerpoint/2010/main" val="4272532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128142">
            <a:off x="7375546" y="1727667"/>
            <a:ext cx="1363189" cy="600164"/>
          </a:xfrm>
          <a:prstGeom prst="rect">
            <a:avLst/>
          </a:prstGeom>
          <a:noFill/>
          <a:ln w="31750">
            <a:solidFill>
              <a:srgbClr val="FFC000"/>
            </a:solidFill>
          </a:ln>
        </p:spPr>
        <p:txBody>
          <a:bodyPr wrap="square" rtlCol="0">
            <a:spAutoFit/>
          </a:bodyPr>
          <a:lstStyle/>
          <a:p>
            <a:pPr defTabSz="685800" fontAlgn="auto">
              <a:spcBef>
                <a:spcPts val="0"/>
              </a:spcBef>
              <a:spcAft>
                <a:spcPts val="0"/>
              </a:spcAft>
              <a:defRPr/>
            </a:pPr>
            <a:r>
              <a:rPr lang="en-US" sz="3300" kern="0" dirty="0">
                <a:solidFill>
                  <a:srgbClr val="A50021"/>
                </a:solidFill>
              </a:rPr>
              <a:t>NEW</a:t>
            </a:r>
          </a:p>
        </p:txBody>
      </p:sp>
      <p:sp>
        <p:nvSpPr>
          <p:cNvPr id="3" name="TextBox 2"/>
          <p:cNvSpPr txBox="1"/>
          <p:nvPr/>
        </p:nvSpPr>
        <p:spPr>
          <a:xfrm>
            <a:off x="1981200" y="76200"/>
            <a:ext cx="5182293" cy="1277273"/>
          </a:xfrm>
          <a:prstGeom prst="rect">
            <a:avLst/>
          </a:prstGeom>
          <a:noFill/>
        </p:spPr>
        <p:txBody>
          <a:bodyPr wrap="square" rtlCol="0">
            <a:spAutoFit/>
          </a:bodyPr>
          <a:lstStyle/>
          <a:p>
            <a:pPr algn="ctr"/>
            <a:r>
              <a:rPr lang="en-US" sz="2800" dirty="0">
                <a:solidFill>
                  <a:schemeClr val="tx2">
                    <a:lumMod val="40000"/>
                    <a:lumOff val="60000"/>
                  </a:schemeClr>
                </a:solidFill>
              </a:rPr>
              <a:t>General Best Practice Guidelines for Immunization</a:t>
            </a:r>
          </a:p>
          <a:p>
            <a:r>
              <a:rPr lang="en-US" sz="2100" dirty="0">
                <a:solidFill>
                  <a:schemeClr val="tx2">
                    <a:lumMod val="40000"/>
                    <a:lumOff val="60000"/>
                  </a:schemeClr>
                </a:solidFill>
              </a:rPr>
              <a:t>  (</a:t>
            </a:r>
            <a:r>
              <a:rPr lang="en-US" sz="1500" dirty="0">
                <a:solidFill>
                  <a:schemeClr val="tx2">
                    <a:lumMod val="40000"/>
                    <a:lumOff val="60000"/>
                  </a:schemeClr>
                </a:solidFill>
              </a:rPr>
              <a:t>formerly General Recommendations on Immunization)</a:t>
            </a:r>
          </a:p>
        </p:txBody>
      </p:sp>
      <p:sp>
        <p:nvSpPr>
          <p:cNvPr id="4" name="TextBox 3"/>
          <p:cNvSpPr txBox="1"/>
          <p:nvPr/>
        </p:nvSpPr>
        <p:spPr>
          <a:xfrm>
            <a:off x="762000" y="1309661"/>
            <a:ext cx="7069975" cy="4651979"/>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US" sz="2000" dirty="0"/>
              <a:t>Timing and Spacing</a:t>
            </a:r>
          </a:p>
          <a:p>
            <a:pPr marL="214313" indent="-214313">
              <a:lnSpc>
                <a:spcPct val="150000"/>
              </a:lnSpc>
              <a:buFont typeface="Arial" panose="020B0604020202020204" pitchFamily="34" charset="0"/>
              <a:buChar char="•"/>
            </a:pPr>
            <a:r>
              <a:rPr lang="en-US" sz="2000" dirty="0"/>
              <a:t>Contraindications and Precautions</a:t>
            </a:r>
          </a:p>
          <a:p>
            <a:pPr marL="214313" indent="-214313">
              <a:lnSpc>
                <a:spcPct val="150000"/>
              </a:lnSpc>
              <a:buFont typeface="Arial" panose="020B0604020202020204" pitchFamily="34" charset="0"/>
              <a:buChar char="•"/>
            </a:pPr>
            <a:r>
              <a:rPr lang="en-US" sz="2000" dirty="0"/>
              <a:t>Prevention and Management of Adverse Reactions</a:t>
            </a:r>
          </a:p>
          <a:p>
            <a:pPr marL="214313" indent="-214313">
              <a:lnSpc>
                <a:spcPct val="150000"/>
              </a:lnSpc>
              <a:buFont typeface="Arial" panose="020B0604020202020204" pitchFamily="34" charset="0"/>
              <a:buChar char="•"/>
            </a:pPr>
            <a:r>
              <a:rPr lang="en-US" sz="2000" dirty="0"/>
              <a:t>Vaccine Administration</a:t>
            </a:r>
          </a:p>
          <a:p>
            <a:pPr marL="214313" indent="-214313">
              <a:lnSpc>
                <a:spcPct val="150000"/>
              </a:lnSpc>
              <a:buFont typeface="Arial" panose="020B0604020202020204" pitchFamily="34" charset="0"/>
              <a:buChar char="•"/>
            </a:pPr>
            <a:r>
              <a:rPr lang="en-US" sz="2000" dirty="0"/>
              <a:t>Storage and Handling of </a:t>
            </a:r>
            <a:r>
              <a:rPr lang="en-US" sz="2000" dirty="0" err="1"/>
              <a:t>Immunobiologics</a:t>
            </a:r>
            <a:endParaRPr lang="en-US" sz="2000" dirty="0"/>
          </a:p>
          <a:p>
            <a:pPr marL="214313" indent="-214313">
              <a:lnSpc>
                <a:spcPct val="150000"/>
              </a:lnSpc>
              <a:buFont typeface="Arial" panose="020B0604020202020204" pitchFamily="34" charset="0"/>
              <a:buChar char="•"/>
            </a:pPr>
            <a:r>
              <a:rPr lang="en-US" sz="2000" dirty="0"/>
              <a:t>Altered </a:t>
            </a:r>
            <a:r>
              <a:rPr lang="en-US" sz="2000" dirty="0" err="1"/>
              <a:t>Immunocompetence</a:t>
            </a:r>
            <a:endParaRPr lang="en-US" sz="2000" dirty="0"/>
          </a:p>
          <a:p>
            <a:pPr marL="214313" indent="-214313">
              <a:lnSpc>
                <a:spcPct val="150000"/>
              </a:lnSpc>
              <a:buFont typeface="Arial" panose="020B0604020202020204" pitchFamily="34" charset="0"/>
              <a:buChar char="•"/>
            </a:pPr>
            <a:r>
              <a:rPr lang="en-US" sz="2000" dirty="0"/>
              <a:t>Special Situations</a:t>
            </a:r>
          </a:p>
          <a:p>
            <a:pPr marL="214313" indent="-214313">
              <a:lnSpc>
                <a:spcPct val="150000"/>
              </a:lnSpc>
              <a:buFont typeface="Arial" panose="020B0604020202020204" pitchFamily="34" charset="0"/>
              <a:buChar char="•"/>
            </a:pPr>
            <a:r>
              <a:rPr lang="en-US" sz="2000" dirty="0"/>
              <a:t>Vaccination Records</a:t>
            </a:r>
          </a:p>
          <a:p>
            <a:pPr marL="214313" indent="-214313">
              <a:lnSpc>
                <a:spcPct val="150000"/>
              </a:lnSpc>
              <a:buFont typeface="Arial" panose="020B0604020202020204" pitchFamily="34" charset="0"/>
              <a:buChar char="•"/>
            </a:pPr>
            <a:r>
              <a:rPr lang="en-US" sz="2000" dirty="0"/>
              <a:t>Vaccination Programs</a:t>
            </a:r>
          </a:p>
          <a:p>
            <a:pPr marL="214313" indent="-214313">
              <a:lnSpc>
                <a:spcPct val="150000"/>
              </a:lnSpc>
              <a:buFont typeface="Arial" panose="020B0604020202020204" pitchFamily="34" charset="0"/>
              <a:buChar char="•"/>
            </a:pPr>
            <a:r>
              <a:rPr lang="en-US" sz="2000" dirty="0"/>
              <a:t>Vaccine Information Sources</a:t>
            </a:r>
          </a:p>
        </p:txBody>
      </p:sp>
      <p:sp>
        <p:nvSpPr>
          <p:cNvPr id="5" name="TextBox 4"/>
          <p:cNvSpPr txBox="1"/>
          <p:nvPr/>
        </p:nvSpPr>
        <p:spPr>
          <a:xfrm>
            <a:off x="457200" y="6065808"/>
            <a:ext cx="8229599" cy="430887"/>
          </a:xfrm>
          <a:prstGeom prst="rect">
            <a:avLst/>
          </a:prstGeom>
          <a:noFill/>
        </p:spPr>
        <p:txBody>
          <a:bodyPr wrap="square" rtlCol="0">
            <a:spAutoFit/>
          </a:bodyPr>
          <a:lstStyle/>
          <a:p>
            <a:r>
              <a:rPr lang="en-US" sz="1100" dirty="0"/>
              <a:t>Kroger AT, </a:t>
            </a:r>
            <a:r>
              <a:rPr lang="en-US" sz="1100" dirty="0" err="1"/>
              <a:t>Duchin</a:t>
            </a:r>
            <a:r>
              <a:rPr lang="en-US" sz="1100" dirty="0"/>
              <a:t> J, Vázquez M. General Best Practice Guidelines for Immunization. Best Practices Guidance of the Advisory Committee on Immunization Practices (ACIP). [www.cdc.gov/vaccines/hcp/acip-recs/general-recs/downloads/general-recs.pdf]. </a:t>
            </a:r>
          </a:p>
        </p:txBody>
      </p:sp>
    </p:spTree>
    <p:extLst>
      <p:ext uri="{BB962C8B-B14F-4D97-AF65-F5344CB8AC3E}">
        <p14:creationId xmlns:p14="http://schemas.microsoft.com/office/powerpoint/2010/main" val="1557376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8" name="Picture 4"/>
          <p:cNvPicPr>
            <a:picLocks noChangeAspect="1" noChangeArrowheads="1"/>
          </p:cNvPicPr>
          <p:nvPr/>
        </p:nvPicPr>
        <p:blipFill>
          <a:blip r:embed="rId3" cstate="print"/>
          <a:srcRect/>
          <a:stretch>
            <a:fillRect/>
          </a:stretch>
        </p:blipFill>
        <p:spPr bwMode="auto">
          <a:xfrm>
            <a:off x="1295400" y="152400"/>
            <a:ext cx="4953000" cy="6591300"/>
          </a:xfrm>
          <a:prstGeom prst="rect">
            <a:avLst/>
          </a:prstGeom>
          <a:noFill/>
          <a:ln w="9525">
            <a:noFill/>
            <a:miter lim="800000"/>
            <a:headEnd/>
            <a:tailEnd/>
          </a:ln>
          <a:effectLst/>
        </p:spPr>
      </p:pic>
      <p:sp>
        <p:nvSpPr>
          <p:cNvPr id="420869" name="Text Box 4"/>
          <p:cNvSpPr txBox="1">
            <a:spLocks noChangeArrowheads="1"/>
          </p:cNvSpPr>
          <p:nvPr/>
        </p:nvSpPr>
        <p:spPr bwMode="auto">
          <a:xfrm>
            <a:off x="6705600" y="2514600"/>
            <a:ext cx="2057400" cy="1754188"/>
          </a:xfrm>
          <a:prstGeom prst="rect">
            <a:avLst/>
          </a:prstGeom>
          <a:noFill/>
          <a:ln w="9525">
            <a:noFill/>
            <a:miter lim="800000"/>
            <a:headEnd/>
            <a:tailEnd/>
          </a:ln>
        </p:spPr>
        <p:txBody>
          <a:bodyPr>
            <a:spAutoFit/>
          </a:bodyPr>
          <a:lstStyle/>
          <a:p>
            <a:pPr algn="ctr">
              <a:spcBef>
                <a:spcPct val="50000"/>
              </a:spcBef>
            </a:pPr>
            <a:r>
              <a:rPr lang="en-US" sz="3600">
                <a:solidFill>
                  <a:srgbClr val="FFFF99"/>
                </a:solidFill>
                <a:latin typeface="Calibri" pitchFamily="34" charset="0"/>
              </a:rPr>
              <a:t>Check the vial          </a:t>
            </a:r>
            <a:r>
              <a:rPr lang="en-US" sz="3600">
                <a:solidFill>
                  <a:srgbClr val="FF0000"/>
                </a:solidFill>
                <a:latin typeface="Calibri" pitchFamily="34" charset="0"/>
              </a:rPr>
              <a:t>3 times</a:t>
            </a:r>
            <a:r>
              <a:rPr lang="en-US" sz="3600" b="1">
                <a:solidFill>
                  <a:srgbClr val="FF0000"/>
                </a:solidFill>
                <a:latin typeface="Calibri" pitchFamily="34" charset="0"/>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idx="4294967295"/>
          </p:nvPr>
        </p:nvSpPr>
        <p:spPr>
          <a:xfrm>
            <a:off x="228600" y="304800"/>
            <a:ext cx="8610600" cy="1447800"/>
          </a:xfrm>
        </p:spPr>
        <p:txBody>
          <a:bodyPr/>
          <a:lstStyle/>
          <a:p>
            <a:pPr eaLnBrk="1" hangingPunct="1"/>
            <a:r>
              <a:rPr lang="en-US" sz="3600">
                <a:solidFill>
                  <a:srgbClr val="FFFF99"/>
                </a:solidFill>
              </a:rPr>
              <a:t>The 7 Rights of  Vaccine Administration</a:t>
            </a:r>
          </a:p>
        </p:txBody>
      </p:sp>
      <p:sp>
        <p:nvSpPr>
          <p:cNvPr id="291842" name="Rectangle 3"/>
          <p:cNvSpPr>
            <a:spLocks noGrp="1" noChangeArrowheads="1"/>
          </p:cNvSpPr>
          <p:nvPr>
            <p:ph type="body" sz="half" idx="4294967295"/>
          </p:nvPr>
        </p:nvSpPr>
        <p:spPr>
          <a:xfrm>
            <a:off x="1447800" y="1524000"/>
            <a:ext cx="6553200" cy="4572000"/>
          </a:xfrm>
        </p:spPr>
        <p:txBody>
          <a:bodyPr/>
          <a:lstStyle/>
          <a:p>
            <a:pPr eaLnBrk="1" hangingPunct="1">
              <a:spcBef>
                <a:spcPct val="30000"/>
              </a:spcBef>
              <a:buClr>
                <a:srgbClr val="FFFFCC"/>
              </a:buClr>
              <a:buFont typeface="Wingdings" pitchFamily="2" charset="2"/>
              <a:buChar char="ü"/>
            </a:pPr>
            <a:r>
              <a:rPr lang="en-US" sz="2800" dirty="0"/>
              <a:t>Right </a:t>
            </a:r>
            <a:r>
              <a:rPr lang="en-US" sz="2800" b="1" i="1" dirty="0">
                <a:solidFill>
                  <a:srgbClr val="FFFF99"/>
                </a:solidFill>
              </a:rPr>
              <a:t>Patient</a:t>
            </a:r>
            <a:endParaRPr lang="en-US" sz="2800" dirty="0">
              <a:solidFill>
                <a:srgbClr val="FFFF99"/>
              </a:solidFill>
            </a:endParaRPr>
          </a:p>
          <a:p>
            <a:pPr eaLnBrk="1" hangingPunct="1">
              <a:spcBef>
                <a:spcPct val="30000"/>
              </a:spcBef>
              <a:buClr>
                <a:srgbClr val="FFFFCC"/>
              </a:buClr>
              <a:buFont typeface="Wingdings" pitchFamily="2" charset="2"/>
              <a:buChar char="ü"/>
            </a:pPr>
            <a:r>
              <a:rPr lang="en-US" sz="2800" dirty="0"/>
              <a:t>Right </a:t>
            </a:r>
            <a:r>
              <a:rPr lang="en-US" sz="2800" b="1" i="1" dirty="0">
                <a:solidFill>
                  <a:srgbClr val="FFFF99"/>
                </a:solidFill>
              </a:rPr>
              <a:t>Vaccine or Diluent</a:t>
            </a:r>
          </a:p>
          <a:p>
            <a:pPr eaLnBrk="1" hangingPunct="1">
              <a:spcBef>
                <a:spcPct val="30000"/>
              </a:spcBef>
              <a:buClr>
                <a:srgbClr val="FFFFCC"/>
              </a:buClr>
              <a:buFont typeface="Wingdings" pitchFamily="2" charset="2"/>
              <a:buChar char="ü"/>
            </a:pPr>
            <a:r>
              <a:rPr lang="en-US" sz="2800" dirty="0"/>
              <a:t>Right </a:t>
            </a:r>
            <a:r>
              <a:rPr lang="en-US" sz="2800" b="1" i="1" dirty="0">
                <a:solidFill>
                  <a:srgbClr val="FFFF99"/>
                </a:solidFill>
              </a:rPr>
              <a:t>Time*</a:t>
            </a:r>
          </a:p>
          <a:p>
            <a:pPr eaLnBrk="1" hangingPunct="1">
              <a:spcBef>
                <a:spcPct val="30000"/>
              </a:spcBef>
              <a:buClr>
                <a:srgbClr val="FFFFCC"/>
              </a:buClr>
              <a:buFont typeface="Wingdings" pitchFamily="2" charset="2"/>
              <a:buChar char="ü"/>
            </a:pPr>
            <a:r>
              <a:rPr lang="en-US" sz="2800" dirty="0"/>
              <a:t>Right </a:t>
            </a:r>
            <a:r>
              <a:rPr lang="en-US" sz="2800" b="1" i="1" dirty="0">
                <a:solidFill>
                  <a:srgbClr val="FFFF99"/>
                </a:solidFill>
              </a:rPr>
              <a:t>Dosage</a:t>
            </a:r>
          </a:p>
          <a:p>
            <a:pPr eaLnBrk="1" hangingPunct="1">
              <a:spcBef>
                <a:spcPct val="30000"/>
              </a:spcBef>
              <a:buClr>
                <a:srgbClr val="FFFFCC"/>
              </a:buClr>
              <a:buFont typeface="Wingdings" pitchFamily="2" charset="2"/>
              <a:buChar char="ü"/>
            </a:pPr>
            <a:r>
              <a:rPr lang="en-US" sz="2800" dirty="0"/>
              <a:t>Right </a:t>
            </a:r>
            <a:r>
              <a:rPr lang="en-US" sz="2800" b="1" i="1" dirty="0">
                <a:solidFill>
                  <a:srgbClr val="FFFF99"/>
                </a:solidFill>
              </a:rPr>
              <a:t>Route, Needle Length, Technique</a:t>
            </a:r>
            <a:r>
              <a:rPr lang="en-US" sz="2800" dirty="0"/>
              <a:t> </a:t>
            </a:r>
            <a:endParaRPr lang="en-US" sz="2800" dirty="0">
              <a:solidFill>
                <a:schemeClr val="bg1"/>
              </a:solidFill>
            </a:endParaRPr>
          </a:p>
          <a:p>
            <a:pPr eaLnBrk="1" hangingPunct="1">
              <a:spcBef>
                <a:spcPct val="30000"/>
              </a:spcBef>
              <a:buClr>
                <a:srgbClr val="FFFFCC"/>
              </a:buClr>
              <a:buFont typeface="Wingdings" pitchFamily="2" charset="2"/>
              <a:buChar char="ü"/>
            </a:pPr>
            <a:r>
              <a:rPr lang="en-US" sz="2800" dirty="0"/>
              <a:t>Right </a:t>
            </a:r>
            <a:r>
              <a:rPr lang="en-US" sz="2800" b="1" i="1" dirty="0">
                <a:solidFill>
                  <a:srgbClr val="FFFF99"/>
                </a:solidFill>
              </a:rPr>
              <a:t>Site</a:t>
            </a:r>
            <a:r>
              <a:rPr lang="en-US" sz="2800" dirty="0"/>
              <a:t> for route indicated</a:t>
            </a:r>
          </a:p>
          <a:p>
            <a:pPr eaLnBrk="1" hangingPunct="1">
              <a:spcBef>
                <a:spcPct val="30000"/>
              </a:spcBef>
              <a:buClr>
                <a:srgbClr val="FFFFCC"/>
              </a:buClr>
              <a:buFont typeface="Wingdings" pitchFamily="2" charset="2"/>
              <a:buChar char="ü"/>
            </a:pPr>
            <a:r>
              <a:rPr lang="en-US" sz="2800" dirty="0"/>
              <a:t>Right</a:t>
            </a:r>
            <a:r>
              <a:rPr lang="en-US" sz="2800" dirty="0">
                <a:solidFill>
                  <a:schemeClr val="bg1"/>
                </a:solidFill>
              </a:rPr>
              <a:t> </a:t>
            </a:r>
            <a:r>
              <a:rPr lang="en-US" sz="2800" b="1" i="1" dirty="0">
                <a:solidFill>
                  <a:srgbClr val="FFFF99"/>
                </a:solidFill>
              </a:rPr>
              <a:t>Documentation</a:t>
            </a:r>
          </a:p>
          <a:p>
            <a:pPr eaLnBrk="1" hangingPunct="1">
              <a:spcBef>
                <a:spcPct val="30000"/>
              </a:spcBef>
              <a:buClr>
                <a:srgbClr val="FFFFCC"/>
              </a:buClr>
              <a:buFontTx/>
              <a:buNone/>
            </a:pPr>
            <a:r>
              <a:rPr lang="en-US" sz="2000" b="1" i="1" dirty="0"/>
              <a:t>      * Correct age, appropriate interval, and administer before vaccine or diluent expires</a:t>
            </a:r>
          </a:p>
        </p:txBody>
      </p:sp>
      <p:pic>
        <p:nvPicPr>
          <p:cNvPr id="291843" name="Picture 2"/>
          <p:cNvPicPr>
            <a:picLocks noChangeAspect="1" noChangeArrowheads="1"/>
          </p:cNvPicPr>
          <p:nvPr/>
        </p:nvPicPr>
        <p:blipFill>
          <a:blip r:embed="rId3" cstate="print"/>
          <a:srcRect/>
          <a:stretch>
            <a:fillRect/>
          </a:stretch>
        </p:blipFill>
        <p:spPr bwMode="auto">
          <a:xfrm>
            <a:off x="6705600" y="1828800"/>
            <a:ext cx="914400" cy="1166813"/>
          </a:xfrm>
          <a:prstGeom prst="rect">
            <a:avLst/>
          </a:prstGeom>
          <a:noFill/>
          <a:ln w="9525">
            <a:noFill/>
            <a:miter lim="800000"/>
            <a:headEnd/>
            <a:tailEnd/>
          </a:ln>
        </p:spPr>
      </p:pic>
      <p:sp>
        <p:nvSpPr>
          <p:cNvPr id="291844" name="Rectangle 6"/>
          <p:cNvSpPr>
            <a:spLocks noChangeArrowheads="1"/>
          </p:cNvSpPr>
          <p:nvPr/>
        </p:nvSpPr>
        <p:spPr bwMode="auto">
          <a:xfrm>
            <a:off x="1219200" y="6248400"/>
            <a:ext cx="7239000" cy="307777"/>
          </a:xfrm>
          <a:prstGeom prst="rect">
            <a:avLst/>
          </a:prstGeom>
          <a:noFill/>
          <a:ln w="9525">
            <a:noFill/>
            <a:miter lim="800000"/>
            <a:headEnd/>
            <a:tailEnd/>
          </a:ln>
        </p:spPr>
        <p:txBody>
          <a:bodyPr wrap="square">
            <a:spAutoFit/>
          </a:bodyPr>
          <a:lstStyle/>
          <a:p>
            <a:r>
              <a:rPr lang="en-US" sz="1400" b="1" dirty="0">
                <a:solidFill>
                  <a:srgbClr val="FFFFFF"/>
                </a:solidFill>
                <a:latin typeface="Calibri" pitchFamily="34" charset="0"/>
              </a:rPr>
              <a:t>Ref:  Epidemiology and Prevention of Vaccine-Preventable Diseases. 13th Edition, 2015.</a:t>
            </a:r>
            <a:endParaRPr lang="en-US" sz="1400" b="1" dirty="0">
              <a:solidFill>
                <a:srgbClr val="000000"/>
              </a:solidFill>
            </a:endParaRPr>
          </a:p>
        </p:txBody>
      </p:sp>
      <p:sp>
        <p:nvSpPr>
          <p:cNvPr id="6" name="TextBox 5"/>
          <p:cNvSpPr txBox="1"/>
          <p:nvPr/>
        </p:nvSpPr>
        <p:spPr>
          <a:xfrm>
            <a:off x="7315200" y="5607316"/>
            <a:ext cx="1828800" cy="369332"/>
          </a:xfrm>
          <a:prstGeom prst="rect">
            <a:avLst/>
          </a:prstGeom>
          <a:noFill/>
        </p:spPr>
        <p:txBody>
          <a:bodyPr wrap="square" rtlCol="0">
            <a:spAutoFit/>
          </a:bodyPr>
          <a:lstStyle/>
          <a:p>
            <a:r>
              <a:rPr lang="en-US" dirty="0">
                <a:solidFill>
                  <a:srgbClr val="FF0000"/>
                </a:solidFill>
              </a:rPr>
              <a:t> </a:t>
            </a:r>
          </a:p>
        </p:txBody>
      </p:sp>
    </p:spTree>
    <p:extLst>
      <p:ext uri="{BB962C8B-B14F-4D97-AF65-F5344CB8AC3E}">
        <p14:creationId xmlns:p14="http://schemas.microsoft.com/office/powerpoint/2010/main" val="124454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2"/>
          <p:cNvSpPr txBox="1">
            <a:spLocks noChangeArrowheads="1"/>
          </p:cNvSpPr>
          <p:nvPr/>
        </p:nvSpPr>
        <p:spPr bwMode="auto">
          <a:xfrm>
            <a:off x="762000" y="1219200"/>
            <a:ext cx="5715000" cy="4180375"/>
          </a:xfrm>
          <a:prstGeom prst="rect">
            <a:avLst/>
          </a:prstGeom>
          <a:noFill/>
          <a:ln w="9525">
            <a:noFill/>
            <a:miter lim="800000"/>
            <a:headEnd/>
            <a:tailEnd/>
          </a:ln>
        </p:spPr>
        <p:txBody>
          <a:bodyPr>
            <a:spAutoFit/>
          </a:bodyPr>
          <a:lstStyle/>
          <a:p>
            <a:pPr eaLnBrk="0" hangingPunct="0">
              <a:lnSpc>
                <a:spcPct val="115000"/>
              </a:lnSpc>
              <a:buClr>
                <a:srgbClr val="FF33CC"/>
              </a:buClr>
              <a:buFont typeface="Webdings" pitchFamily="18" charset="2"/>
              <a:buNone/>
            </a:pPr>
            <a:r>
              <a:rPr lang="en-US" sz="2100" b="1" u="sng" dirty="0">
                <a:solidFill>
                  <a:srgbClr val="FFFFFF"/>
                </a:solidFill>
                <a:latin typeface="Calibri" pitchFamily="34" charset="0"/>
              </a:rPr>
              <a:t>Intramuscular (IM)</a:t>
            </a:r>
          </a:p>
          <a:p>
            <a:pPr lvl="1" eaLnBrk="0" hangingPunct="0">
              <a:lnSpc>
                <a:spcPct val="115000"/>
              </a:lnSpc>
              <a:buClr>
                <a:srgbClr val="FF33CC"/>
              </a:buClr>
              <a:buFont typeface="Webdings" pitchFamily="18" charset="2"/>
              <a:buNone/>
            </a:pPr>
            <a:r>
              <a:rPr lang="en-US" sz="2100" dirty="0" err="1">
                <a:solidFill>
                  <a:srgbClr val="FFFFFF"/>
                </a:solidFill>
                <a:latin typeface="Calibri" pitchFamily="34" charset="0"/>
              </a:rPr>
              <a:t>DTaP</a:t>
            </a:r>
            <a:r>
              <a:rPr lang="en-US" sz="2100" dirty="0">
                <a:solidFill>
                  <a:srgbClr val="FFFFFF"/>
                </a:solidFill>
                <a:latin typeface="Calibri" pitchFamily="34" charset="0"/>
              </a:rPr>
              <a:t>, </a:t>
            </a:r>
            <a:r>
              <a:rPr lang="en-US" sz="2100" dirty="0" err="1">
                <a:solidFill>
                  <a:srgbClr val="FFFFFF"/>
                </a:solidFill>
                <a:latin typeface="Calibri" pitchFamily="34" charset="0"/>
              </a:rPr>
              <a:t>Tdap</a:t>
            </a:r>
            <a:r>
              <a:rPr lang="en-US" sz="2100" dirty="0">
                <a:solidFill>
                  <a:srgbClr val="FFFFFF"/>
                </a:solidFill>
                <a:latin typeface="Calibri" pitchFamily="34" charset="0"/>
              </a:rPr>
              <a:t>, </a:t>
            </a:r>
            <a:r>
              <a:rPr lang="en-US" sz="2100" dirty="0" err="1">
                <a:solidFill>
                  <a:srgbClr val="FFFFFF"/>
                </a:solidFill>
                <a:latin typeface="Calibri" pitchFamily="34" charset="0"/>
              </a:rPr>
              <a:t>Hib</a:t>
            </a:r>
            <a:r>
              <a:rPr lang="en-US" sz="2100" dirty="0">
                <a:solidFill>
                  <a:srgbClr val="FFFFFF"/>
                </a:solidFill>
                <a:latin typeface="Calibri" pitchFamily="34" charset="0"/>
              </a:rPr>
              <a:t>, Td, </a:t>
            </a:r>
            <a:r>
              <a:rPr lang="en-US" sz="2100" dirty="0" err="1">
                <a:solidFill>
                  <a:srgbClr val="FFFFFF"/>
                </a:solidFill>
                <a:latin typeface="Calibri" pitchFamily="34" charset="0"/>
              </a:rPr>
              <a:t>Hep</a:t>
            </a:r>
            <a:r>
              <a:rPr lang="en-US" sz="2100" dirty="0">
                <a:solidFill>
                  <a:srgbClr val="FFFFFF"/>
                </a:solidFill>
                <a:latin typeface="Calibri" pitchFamily="34" charset="0"/>
              </a:rPr>
              <a:t> A, </a:t>
            </a:r>
            <a:r>
              <a:rPr lang="en-US" sz="2100" dirty="0" err="1">
                <a:solidFill>
                  <a:srgbClr val="FFFFFF"/>
                </a:solidFill>
                <a:latin typeface="Calibri" pitchFamily="34" charset="0"/>
              </a:rPr>
              <a:t>Hep</a:t>
            </a:r>
            <a:r>
              <a:rPr lang="en-US" sz="2100" dirty="0">
                <a:solidFill>
                  <a:srgbClr val="FFFFFF"/>
                </a:solidFill>
                <a:latin typeface="Calibri" pitchFamily="34" charset="0"/>
              </a:rPr>
              <a:t> B, PCV13, IIV, MCV4, HPV  </a:t>
            </a:r>
          </a:p>
          <a:p>
            <a:pPr eaLnBrk="0" hangingPunct="0">
              <a:lnSpc>
                <a:spcPct val="115000"/>
              </a:lnSpc>
              <a:buClr>
                <a:srgbClr val="FF33CC"/>
              </a:buClr>
              <a:buFont typeface="Webdings" pitchFamily="18" charset="2"/>
              <a:buNone/>
            </a:pPr>
            <a:r>
              <a:rPr lang="en-US" sz="2100" b="1" u="sng" dirty="0">
                <a:solidFill>
                  <a:srgbClr val="FFFFFF"/>
                </a:solidFill>
                <a:latin typeface="Calibri" pitchFamily="34" charset="0"/>
              </a:rPr>
              <a:t>Subcutaneous (SQ, SC, or sub-Q)</a:t>
            </a:r>
          </a:p>
          <a:p>
            <a:pPr lvl="1" eaLnBrk="0" hangingPunct="0">
              <a:lnSpc>
                <a:spcPct val="115000"/>
              </a:lnSpc>
              <a:buClr>
                <a:srgbClr val="FF33CC"/>
              </a:buClr>
              <a:buFont typeface="Webdings" pitchFamily="18" charset="2"/>
              <a:buNone/>
            </a:pPr>
            <a:r>
              <a:rPr lang="en-US" sz="2100" dirty="0">
                <a:solidFill>
                  <a:srgbClr val="FFFFFF"/>
                </a:solidFill>
                <a:latin typeface="Calibri" pitchFamily="34" charset="0"/>
              </a:rPr>
              <a:t>MMR, MMRV, </a:t>
            </a:r>
            <a:r>
              <a:rPr lang="en-US" sz="2100" dirty="0" err="1">
                <a:solidFill>
                  <a:srgbClr val="FFFFFF"/>
                </a:solidFill>
                <a:latin typeface="Calibri" pitchFamily="34" charset="0"/>
              </a:rPr>
              <a:t>Varicella</a:t>
            </a:r>
            <a:r>
              <a:rPr lang="en-US" sz="2100" dirty="0">
                <a:solidFill>
                  <a:srgbClr val="FFFFFF"/>
                </a:solidFill>
                <a:latin typeface="Calibri" pitchFamily="34" charset="0"/>
              </a:rPr>
              <a:t>, MPSV4, Herpes Zoster </a:t>
            </a:r>
          </a:p>
          <a:p>
            <a:pPr eaLnBrk="0" hangingPunct="0">
              <a:lnSpc>
                <a:spcPct val="115000"/>
              </a:lnSpc>
              <a:buClr>
                <a:srgbClr val="FF33CC"/>
              </a:buClr>
              <a:buFont typeface="Webdings" pitchFamily="18" charset="2"/>
              <a:buNone/>
            </a:pPr>
            <a:r>
              <a:rPr lang="en-US" sz="2100" b="1" u="sng" dirty="0">
                <a:solidFill>
                  <a:srgbClr val="FFFFFF"/>
                </a:solidFill>
                <a:latin typeface="Calibri" pitchFamily="34" charset="0"/>
              </a:rPr>
              <a:t>Either intramuscular or subcutaneous</a:t>
            </a:r>
          </a:p>
          <a:p>
            <a:pPr lvl="1" eaLnBrk="0" hangingPunct="0">
              <a:lnSpc>
                <a:spcPct val="115000"/>
              </a:lnSpc>
              <a:buClr>
                <a:srgbClr val="FF33CC"/>
              </a:buClr>
              <a:buFont typeface="Webdings" pitchFamily="18" charset="2"/>
              <a:buNone/>
            </a:pPr>
            <a:r>
              <a:rPr lang="en-US" sz="2100" dirty="0">
                <a:solidFill>
                  <a:srgbClr val="FFFFFF"/>
                </a:solidFill>
                <a:latin typeface="Calibri" pitchFamily="34" charset="0"/>
              </a:rPr>
              <a:t>IPV, PPSV23</a:t>
            </a:r>
          </a:p>
          <a:p>
            <a:pPr eaLnBrk="0" hangingPunct="0">
              <a:lnSpc>
                <a:spcPct val="115000"/>
              </a:lnSpc>
              <a:buClr>
                <a:srgbClr val="FF33CC"/>
              </a:buClr>
              <a:buFont typeface="Webdings" pitchFamily="18" charset="2"/>
              <a:buNone/>
            </a:pPr>
            <a:r>
              <a:rPr lang="en-US" sz="2100" b="1" u="sng" dirty="0">
                <a:solidFill>
                  <a:srgbClr val="FFFFFF"/>
                </a:solidFill>
                <a:latin typeface="Calibri" pitchFamily="34" charset="0"/>
              </a:rPr>
              <a:t>Intranasal </a:t>
            </a:r>
          </a:p>
          <a:p>
            <a:pPr eaLnBrk="0" hangingPunct="0">
              <a:lnSpc>
                <a:spcPct val="115000"/>
              </a:lnSpc>
              <a:buClr>
                <a:srgbClr val="FF33CC"/>
              </a:buClr>
              <a:buFont typeface="Webdings" pitchFamily="18" charset="2"/>
              <a:buNone/>
            </a:pPr>
            <a:r>
              <a:rPr lang="en-US" sz="2100" dirty="0">
                <a:solidFill>
                  <a:srgbClr val="FFFFFF"/>
                </a:solidFill>
                <a:latin typeface="Calibri" pitchFamily="34" charset="0"/>
              </a:rPr>
              <a:t>        LAIV </a:t>
            </a:r>
          </a:p>
          <a:p>
            <a:pPr eaLnBrk="0" hangingPunct="0">
              <a:lnSpc>
                <a:spcPct val="115000"/>
              </a:lnSpc>
              <a:buClr>
                <a:srgbClr val="FF33CC"/>
              </a:buClr>
              <a:buFont typeface="Webdings" pitchFamily="18" charset="2"/>
              <a:buNone/>
            </a:pPr>
            <a:r>
              <a:rPr lang="en-US" sz="2100" b="1" u="sng" dirty="0" err="1">
                <a:solidFill>
                  <a:srgbClr val="FFFFFF"/>
                </a:solidFill>
                <a:latin typeface="Calibri" pitchFamily="34" charset="0"/>
              </a:rPr>
              <a:t>Intradermal</a:t>
            </a:r>
            <a:endParaRPr lang="en-US" sz="2100" b="1" u="sng" dirty="0">
              <a:solidFill>
                <a:srgbClr val="FFFFFF"/>
              </a:solidFill>
              <a:latin typeface="Calibri" pitchFamily="34" charset="0"/>
            </a:endParaRPr>
          </a:p>
          <a:p>
            <a:pPr eaLnBrk="0" hangingPunct="0">
              <a:lnSpc>
                <a:spcPct val="115000"/>
              </a:lnSpc>
              <a:buClr>
                <a:srgbClr val="FF33CC"/>
              </a:buClr>
              <a:buFont typeface="Webdings" pitchFamily="18" charset="2"/>
              <a:buNone/>
            </a:pPr>
            <a:r>
              <a:rPr lang="en-US" sz="2100" b="1" dirty="0">
                <a:solidFill>
                  <a:srgbClr val="FFFFFF"/>
                </a:solidFill>
                <a:latin typeface="Calibri" pitchFamily="34" charset="0"/>
              </a:rPr>
              <a:t>      </a:t>
            </a:r>
            <a:r>
              <a:rPr lang="en-US" sz="2100" dirty="0">
                <a:solidFill>
                  <a:srgbClr val="FFFFFF"/>
                </a:solidFill>
                <a:latin typeface="Calibri" pitchFamily="34" charset="0"/>
              </a:rPr>
              <a:t>  IIV3, IIV4 (</a:t>
            </a:r>
            <a:r>
              <a:rPr lang="en-US" sz="2100" dirty="0" err="1">
                <a:solidFill>
                  <a:srgbClr val="FFFFFF"/>
                </a:solidFill>
                <a:latin typeface="Calibri" pitchFamily="34" charset="0"/>
              </a:rPr>
              <a:t>Fluzone</a:t>
            </a:r>
            <a:r>
              <a:rPr lang="en-US" sz="2100" dirty="0">
                <a:solidFill>
                  <a:srgbClr val="FFFFFF"/>
                </a:solidFill>
                <a:latin typeface="Calibri" pitchFamily="34" charset="0"/>
              </a:rPr>
              <a:t>)</a:t>
            </a:r>
            <a:endParaRPr lang="en-US" sz="2100" b="1" u="sng" dirty="0">
              <a:solidFill>
                <a:srgbClr val="FFFFFF"/>
              </a:solidFill>
              <a:latin typeface="Calibri" pitchFamily="34" charset="0"/>
            </a:endParaRPr>
          </a:p>
        </p:txBody>
      </p:sp>
      <p:sp>
        <p:nvSpPr>
          <p:cNvPr id="293890" name="Text Box 3"/>
          <p:cNvSpPr txBox="1">
            <a:spLocks noChangeArrowheads="1"/>
          </p:cNvSpPr>
          <p:nvPr/>
        </p:nvSpPr>
        <p:spPr bwMode="auto">
          <a:xfrm>
            <a:off x="457200" y="533400"/>
            <a:ext cx="6172200" cy="646113"/>
          </a:xfrm>
          <a:prstGeom prst="rect">
            <a:avLst/>
          </a:prstGeom>
          <a:noFill/>
          <a:ln w="9525">
            <a:noFill/>
            <a:miter lim="800000"/>
            <a:headEnd/>
            <a:tailEnd/>
          </a:ln>
        </p:spPr>
        <p:txBody>
          <a:bodyPr>
            <a:spAutoFit/>
          </a:bodyPr>
          <a:lstStyle/>
          <a:p>
            <a:pPr algn="ctr" eaLnBrk="0" hangingPunct="0">
              <a:spcBef>
                <a:spcPct val="50000"/>
              </a:spcBef>
            </a:pPr>
            <a:r>
              <a:rPr lang="en-US" sz="3600" dirty="0">
                <a:solidFill>
                  <a:srgbClr val="FFFF99"/>
                </a:solidFill>
                <a:latin typeface="Calibri" pitchFamily="34" charset="0"/>
              </a:rPr>
              <a:t>Sites for Vaccine Administration</a:t>
            </a:r>
          </a:p>
        </p:txBody>
      </p:sp>
      <p:pic>
        <p:nvPicPr>
          <p:cNvPr id="293891" name="Picture 8"/>
          <p:cNvPicPr>
            <a:picLocks noChangeAspect="1" noChangeArrowheads="1"/>
          </p:cNvPicPr>
          <p:nvPr/>
        </p:nvPicPr>
        <p:blipFill>
          <a:blip r:embed="rId3" cstate="print"/>
          <a:srcRect/>
          <a:stretch>
            <a:fillRect/>
          </a:stretch>
        </p:blipFill>
        <p:spPr bwMode="auto">
          <a:xfrm>
            <a:off x="4267200" y="4038600"/>
            <a:ext cx="1438275" cy="1981200"/>
          </a:xfrm>
          <a:prstGeom prst="rect">
            <a:avLst/>
          </a:prstGeom>
          <a:noFill/>
          <a:ln w="9525">
            <a:noFill/>
            <a:miter lim="800000"/>
            <a:headEnd/>
            <a:tailEnd/>
          </a:ln>
        </p:spPr>
      </p:pic>
      <p:pic>
        <p:nvPicPr>
          <p:cNvPr id="293892" name="Picture 10"/>
          <p:cNvPicPr>
            <a:picLocks noChangeAspect="1" noChangeArrowheads="1"/>
          </p:cNvPicPr>
          <p:nvPr/>
        </p:nvPicPr>
        <p:blipFill>
          <a:blip r:embed="rId4" cstate="print"/>
          <a:srcRect/>
          <a:stretch>
            <a:fillRect/>
          </a:stretch>
        </p:blipFill>
        <p:spPr bwMode="auto">
          <a:xfrm>
            <a:off x="6858000" y="685800"/>
            <a:ext cx="1371600" cy="1690688"/>
          </a:xfrm>
          <a:prstGeom prst="rect">
            <a:avLst/>
          </a:prstGeom>
          <a:noFill/>
          <a:ln w="9525">
            <a:noFill/>
            <a:miter lim="800000"/>
            <a:headEnd/>
            <a:tailEnd/>
          </a:ln>
        </p:spPr>
      </p:pic>
      <p:pic>
        <p:nvPicPr>
          <p:cNvPr id="293893" name="Picture 2"/>
          <p:cNvPicPr>
            <a:picLocks noChangeAspect="1" noChangeArrowheads="1"/>
          </p:cNvPicPr>
          <p:nvPr/>
        </p:nvPicPr>
        <p:blipFill>
          <a:blip r:embed="rId5" cstate="print"/>
          <a:srcRect/>
          <a:stretch>
            <a:fillRect/>
          </a:stretch>
        </p:blipFill>
        <p:spPr bwMode="auto">
          <a:xfrm>
            <a:off x="6781800" y="4419600"/>
            <a:ext cx="1524000" cy="2082800"/>
          </a:xfrm>
          <a:prstGeom prst="rect">
            <a:avLst/>
          </a:prstGeom>
          <a:noFill/>
          <a:ln w="9525">
            <a:noFill/>
            <a:miter lim="800000"/>
            <a:headEnd/>
            <a:tailEnd/>
          </a:ln>
        </p:spPr>
      </p:pic>
      <p:pic>
        <p:nvPicPr>
          <p:cNvPr id="293894" name="Picture 6"/>
          <p:cNvPicPr>
            <a:picLocks noChangeAspect="1" noChangeArrowheads="1"/>
          </p:cNvPicPr>
          <p:nvPr/>
        </p:nvPicPr>
        <p:blipFill>
          <a:blip r:embed="rId6" cstate="print"/>
          <a:srcRect/>
          <a:stretch>
            <a:fillRect/>
          </a:stretch>
        </p:blipFill>
        <p:spPr bwMode="auto">
          <a:xfrm>
            <a:off x="6705600" y="2590800"/>
            <a:ext cx="1798638" cy="1647825"/>
          </a:xfrm>
          <a:prstGeom prst="rect">
            <a:avLst/>
          </a:prstGeom>
          <a:noFill/>
          <a:ln w="9525">
            <a:noFill/>
            <a:miter lim="800000"/>
            <a:headEnd/>
            <a:tailEnd/>
          </a:ln>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857250"/>
          </a:xfrm>
        </p:spPr>
        <p:txBody>
          <a:bodyPr/>
          <a:lstStyle/>
          <a:p>
            <a:r>
              <a:rPr lang="en-US" sz="3600" b="1" dirty="0">
                <a:solidFill>
                  <a:srgbClr val="FFFF99"/>
                </a:solidFill>
              </a:rPr>
              <a:t>Immunization Administration Practices</a:t>
            </a:r>
          </a:p>
        </p:txBody>
      </p:sp>
      <p:sp>
        <p:nvSpPr>
          <p:cNvPr id="3" name="Content Placeholder 2"/>
          <p:cNvSpPr>
            <a:spLocks noGrp="1"/>
          </p:cNvSpPr>
          <p:nvPr>
            <p:ph idx="1"/>
          </p:nvPr>
        </p:nvSpPr>
        <p:spPr>
          <a:xfrm>
            <a:off x="609600" y="1219200"/>
            <a:ext cx="7772400" cy="3657600"/>
          </a:xfrm>
        </p:spPr>
        <p:txBody>
          <a:bodyPr/>
          <a:lstStyle/>
          <a:p>
            <a:pPr marL="0" indent="0">
              <a:buNone/>
            </a:pPr>
            <a:r>
              <a:rPr lang="en-US" sz="2000" dirty="0"/>
              <a:t>The CDC has identified improper use of syringes, needles and medication vials during procedures performed by healthcare personnel, such as administering injections.  These improper practices have resulted in:</a:t>
            </a:r>
          </a:p>
          <a:p>
            <a:endParaRPr lang="en-US" sz="2000" dirty="0"/>
          </a:p>
          <a:p>
            <a:r>
              <a:rPr lang="en-US" sz="2000" dirty="0"/>
              <a:t>Transmission of </a:t>
            </a:r>
            <a:r>
              <a:rPr lang="en-US" sz="2000" dirty="0" err="1"/>
              <a:t>bloodborne</a:t>
            </a:r>
            <a:r>
              <a:rPr lang="en-US" sz="2000" dirty="0"/>
              <a:t> viruses (HCV, HBV, HIV)</a:t>
            </a:r>
          </a:p>
          <a:p>
            <a:r>
              <a:rPr lang="en-US" sz="2000" dirty="0"/>
              <a:t>Referral of providers to licensing boards for disciplinary action</a:t>
            </a:r>
          </a:p>
          <a:p>
            <a:r>
              <a:rPr lang="en-US" sz="2000" dirty="0"/>
              <a:t>Malpractice suits filed by patients</a:t>
            </a:r>
          </a:p>
          <a:p>
            <a:endParaRPr lang="en-US" sz="2000" dirty="0"/>
          </a:p>
          <a:p>
            <a:pPr>
              <a:buFont typeface="Wingdings" panose="05000000000000000000" pitchFamily="2" charset="2"/>
              <a:buChar char="Ø"/>
            </a:pPr>
            <a:r>
              <a:rPr lang="en-US" sz="2000" dirty="0"/>
              <a:t>Never administer medications from the same syringe to more than one patient, even if the needle has been changed.</a:t>
            </a:r>
          </a:p>
          <a:p>
            <a:pPr>
              <a:buFont typeface="Wingdings" panose="05000000000000000000" pitchFamily="2" charset="2"/>
              <a:buChar char="Ø"/>
            </a:pPr>
            <a:r>
              <a:rPr lang="en-US" sz="2000" dirty="0"/>
              <a:t>DO NOT ENTER a vial with a used syringe or needle.</a:t>
            </a:r>
          </a:p>
        </p:txBody>
      </p:sp>
      <p:sp>
        <p:nvSpPr>
          <p:cNvPr id="4" name="TextBox 3"/>
          <p:cNvSpPr txBox="1"/>
          <p:nvPr/>
        </p:nvSpPr>
        <p:spPr>
          <a:xfrm>
            <a:off x="685800" y="6172200"/>
            <a:ext cx="7258718" cy="415498"/>
          </a:xfrm>
          <a:prstGeom prst="rect">
            <a:avLst/>
          </a:prstGeom>
          <a:noFill/>
        </p:spPr>
        <p:txBody>
          <a:bodyPr wrap="none" rtlCol="0">
            <a:spAutoFit/>
          </a:bodyPr>
          <a:lstStyle/>
          <a:p>
            <a:r>
              <a:rPr lang="en-US" sz="1050" b="1" dirty="0">
                <a:solidFill>
                  <a:srgbClr val="FFFFFF"/>
                </a:solidFill>
              </a:rPr>
              <a:t>Ref: 1.Epidemiology and Prevention of Vaccine Preventable Diseases 13</a:t>
            </a:r>
            <a:r>
              <a:rPr lang="en-US" sz="1050" b="1" baseline="30000" dirty="0">
                <a:solidFill>
                  <a:srgbClr val="FFFFFF"/>
                </a:solidFill>
              </a:rPr>
              <a:t>th</a:t>
            </a:r>
            <a:r>
              <a:rPr lang="en-US" sz="1050" b="1" dirty="0">
                <a:solidFill>
                  <a:srgbClr val="FFFFFF"/>
                </a:solidFill>
              </a:rPr>
              <a:t> Edition,  2015</a:t>
            </a:r>
          </a:p>
          <a:p>
            <a:r>
              <a:rPr lang="en-US" sz="1050" b="1" dirty="0">
                <a:solidFill>
                  <a:srgbClr val="FFFFFF"/>
                </a:solidFill>
              </a:rPr>
              <a:t>2. CDC, NCEZIZ, DHQP. Injection Safety Information for Providers: www.cdc.gov/injectionsafety/providers.html</a:t>
            </a:r>
          </a:p>
        </p:txBody>
      </p:sp>
    </p:spTree>
    <p:extLst>
      <p:ext uri="{BB962C8B-B14F-4D97-AF65-F5344CB8AC3E}">
        <p14:creationId xmlns:p14="http://schemas.microsoft.com/office/powerpoint/2010/main" val="3374042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idx="4294967295"/>
          </p:nvPr>
        </p:nvSpPr>
        <p:spPr>
          <a:xfrm>
            <a:off x="800100" y="-85088"/>
            <a:ext cx="7772400" cy="990600"/>
          </a:xfrm>
        </p:spPr>
        <p:txBody>
          <a:bodyPr/>
          <a:lstStyle/>
          <a:p>
            <a:pPr eaLnBrk="1" hangingPunct="1"/>
            <a:r>
              <a:rPr lang="en-US" sz="4000" dirty="0">
                <a:solidFill>
                  <a:srgbClr val="FFFF99"/>
                </a:solidFill>
              </a:rPr>
              <a:t>Always Document…</a:t>
            </a:r>
          </a:p>
        </p:txBody>
      </p:sp>
      <p:sp>
        <p:nvSpPr>
          <p:cNvPr id="295938" name="Rectangle 3"/>
          <p:cNvSpPr>
            <a:spLocks noGrp="1" noChangeArrowheads="1"/>
          </p:cNvSpPr>
          <p:nvPr>
            <p:ph type="body" idx="4294967295"/>
          </p:nvPr>
        </p:nvSpPr>
        <p:spPr>
          <a:xfrm>
            <a:off x="304800" y="1066800"/>
            <a:ext cx="8686800" cy="3581400"/>
          </a:xfrm>
        </p:spPr>
        <p:txBody>
          <a:bodyPr/>
          <a:lstStyle/>
          <a:p>
            <a:pPr>
              <a:lnSpc>
                <a:spcPct val="80000"/>
              </a:lnSpc>
              <a:spcBef>
                <a:spcPct val="30000"/>
              </a:spcBef>
              <a:buClr>
                <a:schemeClr val="tx1"/>
              </a:buClr>
            </a:pPr>
            <a:r>
              <a:rPr lang="en-US" sz="2600" dirty="0"/>
              <a:t>Accept only written documentation of prior immunizations</a:t>
            </a:r>
          </a:p>
          <a:p>
            <a:pPr lvl="0">
              <a:lnSpc>
                <a:spcPct val="80000"/>
              </a:lnSpc>
              <a:spcBef>
                <a:spcPct val="30000"/>
              </a:spcBef>
              <a:buClr>
                <a:srgbClr val="FFFFFF"/>
              </a:buClr>
            </a:pPr>
            <a:r>
              <a:rPr lang="en-US" sz="2600" dirty="0"/>
              <a:t>Provide VIS prior to administration of vaccine</a:t>
            </a:r>
          </a:p>
          <a:p>
            <a:pPr>
              <a:lnSpc>
                <a:spcPct val="80000"/>
              </a:lnSpc>
              <a:spcBef>
                <a:spcPct val="30000"/>
              </a:spcBef>
              <a:buClr>
                <a:schemeClr val="tx1"/>
              </a:buClr>
            </a:pPr>
            <a:r>
              <a:rPr lang="en-US" sz="2600" dirty="0"/>
              <a:t>After vaccine administration, </a:t>
            </a:r>
            <a:r>
              <a:rPr lang="en-US" sz="2600" u="sng" dirty="0"/>
              <a:t>document</a:t>
            </a:r>
            <a:r>
              <a:rPr lang="en-US" sz="2600" dirty="0"/>
              <a:t>:</a:t>
            </a:r>
          </a:p>
          <a:p>
            <a:pPr lvl="1">
              <a:lnSpc>
                <a:spcPct val="80000"/>
              </a:lnSpc>
              <a:spcBef>
                <a:spcPct val="30000"/>
              </a:spcBef>
              <a:buClr>
                <a:schemeClr val="tx1"/>
              </a:buClr>
              <a:buFont typeface="Wingdings" pitchFamily="2" charset="2"/>
              <a:buChar char="ü"/>
            </a:pPr>
            <a:r>
              <a:rPr lang="en-US" sz="2400" dirty="0"/>
              <a:t>Publication date of VIS  &amp; date VIS given</a:t>
            </a:r>
          </a:p>
          <a:p>
            <a:pPr lvl="1" eaLnBrk="1" hangingPunct="1">
              <a:lnSpc>
                <a:spcPct val="80000"/>
              </a:lnSpc>
              <a:spcBef>
                <a:spcPct val="30000"/>
              </a:spcBef>
              <a:buClr>
                <a:schemeClr val="tx1"/>
              </a:buClr>
              <a:buFont typeface="Wingdings" pitchFamily="2" charset="2"/>
              <a:buChar char="ü"/>
            </a:pPr>
            <a:r>
              <a:rPr lang="en-US" sz="2400" dirty="0"/>
              <a:t>Date, site, route, antigen(s), manufacturer, lot # </a:t>
            </a:r>
          </a:p>
          <a:p>
            <a:pPr lvl="1" eaLnBrk="1" hangingPunct="1">
              <a:lnSpc>
                <a:spcPct val="80000"/>
              </a:lnSpc>
              <a:spcBef>
                <a:spcPct val="30000"/>
              </a:spcBef>
              <a:buClr>
                <a:schemeClr val="tx1"/>
              </a:buClr>
              <a:buFont typeface="Wingdings" pitchFamily="2" charset="2"/>
              <a:buChar char="ü"/>
            </a:pPr>
            <a:r>
              <a:rPr lang="en-US" sz="2400" dirty="0"/>
              <a:t>Person administering vaccine, practice name and address</a:t>
            </a:r>
          </a:p>
          <a:p>
            <a:pPr lvl="1">
              <a:lnSpc>
                <a:spcPct val="80000"/>
              </a:lnSpc>
              <a:spcBef>
                <a:spcPct val="30000"/>
              </a:spcBef>
              <a:buClr>
                <a:schemeClr val="tx1"/>
              </a:buClr>
              <a:buFont typeface="Wingdings" pitchFamily="2" charset="2"/>
              <a:buChar char="ü"/>
            </a:pPr>
            <a:r>
              <a:rPr lang="en-US" sz="2400" dirty="0"/>
              <a:t>Vaccine refusals with a signed “Refusal to Vaccinate Form”</a:t>
            </a:r>
          </a:p>
          <a:p>
            <a:pPr lvl="1">
              <a:lnSpc>
                <a:spcPct val="80000"/>
              </a:lnSpc>
              <a:spcBef>
                <a:spcPct val="30000"/>
              </a:spcBef>
              <a:buClr>
                <a:schemeClr val="tx1"/>
              </a:buClr>
              <a:buFont typeface="Wingdings" pitchFamily="2" charset="2"/>
              <a:buChar char="ü"/>
            </a:pPr>
            <a:r>
              <a:rPr lang="en-US" sz="2400" dirty="0"/>
              <a:t>GA law does not require signed consent for immunizations</a:t>
            </a:r>
          </a:p>
          <a:p>
            <a:pPr>
              <a:lnSpc>
                <a:spcPct val="80000"/>
              </a:lnSpc>
              <a:spcBef>
                <a:spcPct val="30000"/>
              </a:spcBef>
              <a:buClr>
                <a:schemeClr val="tx1"/>
              </a:buClr>
              <a:buFont typeface="Wingdings" pitchFamily="2" charset="2"/>
              <a:buChar char="ü"/>
            </a:pPr>
            <a:endParaRPr lang="en-US" sz="2600" dirty="0"/>
          </a:p>
        </p:txBody>
      </p:sp>
      <p:pic>
        <p:nvPicPr>
          <p:cNvPr id="7" name="Picture 2"/>
          <p:cNvPicPr>
            <a:picLocks noChangeAspect="1" noChangeArrowheads="1"/>
          </p:cNvPicPr>
          <p:nvPr/>
        </p:nvPicPr>
        <p:blipFill>
          <a:blip r:embed="rId3" cstate="print"/>
          <a:srcRect/>
          <a:stretch>
            <a:fillRect/>
          </a:stretch>
        </p:blipFill>
        <p:spPr bwMode="auto">
          <a:xfrm>
            <a:off x="154964" y="4491840"/>
            <a:ext cx="2825913" cy="1857482"/>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3198011" y="4677295"/>
            <a:ext cx="2819400" cy="1871701"/>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6248400" y="4477621"/>
            <a:ext cx="2743200" cy="189384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ext Box 2"/>
          <p:cNvSpPr txBox="1">
            <a:spLocks noChangeArrowheads="1"/>
          </p:cNvSpPr>
          <p:nvPr/>
        </p:nvSpPr>
        <p:spPr bwMode="auto">
          <a:xfrm>
            <a:off x="152400" y="1981200"/>
            <a:ext cx="8763000" cy="4370427"/>
          </a:xfrm>
          <a:prstGeom prst="rect">
            <a:avLst/>
          </a:prstGeom>
          <a:noFill/>
          <a:ln w="9525">
            <a:noFill/>
            <a:miter lim="800000"/>
            <a:headEnd/>
            <a:tailEnd/>
          </a:ln>
        </p:spPr>
        <p:txBody>
          <a:bodyPr>
            <a:spAutoFit/>
          </a:bodyPr>
          <a:lstStyle/>
          <a:p>
            <a:pPr algn="ctr" eaLnBrk="0" hangingPunct="0">
              <a:spcBef>
                <a:spcPct val="50000"/>
              </a:spcBef>
              <a:defRPr/>
            </a:pPr>
            <a:r>
              <a:rPr lang="en-US" sz="3600" dirty="0">
                <a:solidFill>
                  <a:srgbClr val="FFFF99"/>
                </a:solidFill>
                <a:latin typeface="+mn-lt"/>
              </a:rPr>
              <a:t>A ‘Birth to Death’ Immunization Registry</a:t>
            </a:r>
          </a:p>
          <a:p>
            <a:pPr marL="285750" indent="-285750" eaLnBrk="0" hangingPunct="0">
              <a:spcBef>
                <a:spcPct val="50000"/>
              </a:spcBef>
              <a:buClr>
                <a:srgbClr val="FFFFFF"/>
              </a:buClr>
              <a:buFont typeface="Arial" pitchFamily="34" charset="0"/>
              <a:buChar char="•"/>
              <a:defRPr/>
            </a:pPr>
            <a:r>
              <a:rPr lang="en-US" sz="2800" dirty="0">
                <a:solidFill>
                  <a:srgbClr val="FFFFFF"/>
                </a:solidFill>
                <a:latin typeface="+mn-lt"/>
              </a:rPr>
              <a:t>Providers administering vaccines in Georgia must provide   appropriate information to GRITS.  </a:t>
            </a:r>
          </a:p>
          <a:p>
            <a:pPr marL="285750" indent="-285750" eaLnBrk="0" hangingPunct="0">
              <a:spcBef>
                <a:spcPct val="50000"/>
              </a:spcBef>
              <a:buClr>
                <a:srgbClr val="FFFFFF"/>
              </a:buClr>
              <a:buFont typeface="Arial" pitchFamily="34" charset="0"/>
              <a:buChar char="•"/>
              <a:defRPr/>
            </a:pPr>
            <a:r>
              <a:rPr lang="en-US" sz="2800" dirty="0">
                <a:solidFill>
                  <a:srgbClr val="FFFFFF"/>
                </a:solidFill>
                <a:latin typeface="+mn-lt"/>
              </a:rPr>
              <a:t>GRITS personnel can work with your EHR/EMR vendor to create an interface between your system and GRITS that will drastically decrease data entry time for your practice.</a:t>
            </a:r>
          </a:p>
          <a:p>
            <a:pPr eaLnBrk="0" hangingPunct="0">
              <a:spcBef>
                <a:spcPct val="50000"/>
              </a:spcBef>
              <a:defRPr/>
            </a:pPr>
            <a:endParaRPr lang="en-US" sz="2400" dirty="0">
              <a:solidFill>
                <a:srgbClr val="FFFFFF"/>
              </a:solidFill>
            </a:endParaRPr>
          </a:p>
          <a:p>
            <a:r>
              <a:rPr lang="en-US" sz="1600" dirty="0">
                <a:solidFill>
                  <a:srgbClr val="FFFFFF"/>
                </a:solidFill>
                <a:latin typeface="+mn-lt"/>
              </a:rPr>
              <a:t>Contact the GRITS Training Coordinator at </a:t>
            </a:r>
            <a:r>
              <a:rPr lang="en-US" sz="1600" dirty="0">
                <a:latin typeface="+mn-lt"/>
              </a:rPr>
              <a:t>(404) 463-0807 </a:t>
            </a:r>
            <a:r>
              <a:rPr lang="en-US" sz="1600" dirty="0">
                <a:solidFill>
                  <a:srgbClr val="FFFFFF"/>
                </a:solidFill>
                <a:latin typeface="+mn-lt"/>
              </a:rPr>
              <a:t> or e-mail </a:t>
            </a:r>
            <a:r>
              <a:rPr lang="en-US" sz="1600" dirty="0">
                <a:latin typeface="+mn-lt"/>
              </a:rPr>
              <a:t>: </a:t>
            </a:r>
            <a:r>
              <a:rPr lang="en-US" sz="1600" u="sng" dirty="0">
                <a:latin typeface="+mn-lt"/>
                <a:hlinkClick r:id="rId3"/>
              </a:rPr>
              <a:t>dph-immreg@dph.ga.gov</a:t>
            </a:r>
            <a:endParaRPr lang="en-US" sz="1600" dirty="0">
              <a:solidFill>
                <a:srgbClr val="FFFFFF"/>
              </a:solidFill>
              <a:latin typeface="+mn-lt"/>
            </a:endParaRPr>
          </a:p>
          <a:p>
            <a:pPr algn="ctr" eaLnBrk="0" hangingPunct="0">
              <a:spcBef>
                <a:spcPct val="50000"/>
              </a:spcBef>
              <a:defRPr/>
            </a:pPr>
            <a:endParaRPr lang="en-US" sz="1600" dirty="0">
              <a:solidFill>
                <a:srgbClr val="FFFFFF"/>
              </a:solidFill>
              <a:latin typeface="+mn-lt"/>
            </a:endParaRPr>
          </a:p>
        </p:txBody>
      </p:sp>
      <p:pic>
        <p:nvPicPr>
          <p:cNvPr id="297986" name="Picture 3"/>
          <p:cNvPicPr>
            <a:picLocks noChangeAspect="1" noChangeArrowheads="1"/>
          </p:cNvPicPr>
          <p:nvPr/>
        </p:nvPicPr>
        <p:blipFill>
          <a:blip r:embed="rId4" cstate="print"/>
          <a:srcRect/>
          <a:stretch>
            <a:fillRect/>
          </a:stretch>
        </p:blipFill>
        <p:spPr bwMode="auto">
          <a:xfrm>
            <a:off x="2362200" y="228600"/>
            <a:ext cx="4343400" cy="1641475"/>
          </a:xfrm>
          <a:prstGeom prst="rect">
            <a:avLst/>
          </a:prstGeom>
          <a:noFill/>
          <a:ln w="9525">
            <a:noFill/>
            <a:miter lim="800000"/>
            <a:headEnd/>
            <a:tailEnd/>
          </a:ln>
        </p:spPr>
      </p:pic>
      <p:sp>
        <p:nvSpPr>
          <p:cNvPr id="297987" name="Rectangle 5"/>
          <p:cNvSpPr>
            <a:spLocks noChangeArrowheads="1"/>
          </p:cNvSpPr>
          <p:nvPr/>
        </p:nvSpPr>
        <p:spPr bwMode="auto">
          <a:xfrm>
            <a:off x="1600200" y="6276975"/>
            <a:ext cx="9144000" cy="336550"/>
          </a:xfrm>
          <a:prstGeom prst="rect">
            <a:avLst/>
          </a:prstGeom>
          <a:noFill/>
          <a:ln w="9525">
            <a:noFill/>
            <a:miter lim="800000"/>
            <a:headEnd/>
            <a:tailEnd/>
          </a:ln>
        </p:spPr>
        <p:txBody>
          <a:bodyPr anchor="ctr">
            <a:spAutoFit/>
          </a:bodyPr>
          <a:lstStyle/>
          <a:p>
            <a:r>
              <a:rPr lang="en-US" sz="1600">
                <a:solidFill>
                  <a:srgbClr val="FFFFFF"/>
                </a:solidFill>
              </a:rPr>
              <a:t>	</a:t>
            </a:r>
          </a:p>
        </p:txBody>
      </p:sp>
      <p:sp>
        <p:nvSpPr>
          <p:cNvPr id="297988" name="TextBox 4"/>
          <p:cNvSpPr txBox="1">
            <a:spLocks noChangeArrowheads="1"/>
          </p:cNvSpPr>
          <p:nvPr/>
        </p:nvSpPr>
        <p:spPr bwMode="auto">
          <a:xfrm>
            <a:off x="8001000" y="6248400"/>
            <a:ext cx="609600" cy="366713"/>
          </a:xfrm>
          <a:prstGeom prst="rect">
            <a:avLst/>
          </a:prstGeom>
          <a:noFill/>
          <a:ln w="9525">
            <a:noFill/>
            <a:miter lim="800000"/>
            <a:headEnd/>
            <a:tailEnd/>
          </a:ln>
        </p:spPr>
        <p:txBody>
          <a:bodyPr>
            <a:spAutoFit/>
          </a:bodyPr>
          <a:lstStyle/>
          <a:p>
            <a:endParaRPr lang="en-US" b="1">
              <a:solidFill>
                <a:srgbClr val="FFC000"/>
              </a:solidFill>
              <a:latin typeface="Calibri"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ext uri="{D42A27DB-BD31-4B8C-83A1-F6EECF244321}">
                <p14:modId xmlns:p14="http://schemas.microsoft.com/office/powerpoint/2010/main" val="2955651635"/>
              </p:ext>
            </p:extLst>
          </p:nvPr>
        </p:nvGraphicFramePr>
        <p:xfrm>
          <a:off x="457200" y="1028701"/>
          <a:ext cx="8229600" cy="5145782"/>
        </p:xfrm>
        <a:graphic>
          <a:graphicData uri="http://schemas.openxmlformats.org/drawingml/2006/table">
            <a:tbl>
              <a:tblPr/>
              <a:tblGrid>
                <a:gridCol w="1986456">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277006">
                  <a:extLst>
                    <a:ext uri="{9D8B030D-6E8A-4147-A177-3AD203B41FA5}">
                      <a16:colId xmlns:a16="http://schemas.microsoft.com/office/drawing/2014/main" val="20002"/>
                    </a:ext>
                  </a:extLst>
                </a:gridCol>
                <a:gridCol w="1206062">
                  <a:extLst>
                    <a:ext uri="{9D8B030D-6E8A-4147-A177-3AD203B41FA5}">
                      <a16:colId xmlns:a16="http://schemas.microsoft.com/office/drawing/2014/main" val="20003"/>
                    </a:ext>
                  </a:extLst>
                </a:gridCol>
                <a:gridCol w="1702676">
                  <a:extLst>
                    <a:ext uri="{9D8B030D-6E8A-4147-A177-3AD203B41FA5}">
                      <a16:colId xmlns:a16="http://schemas.microsoft.com/office/drawing/2014/main" val="20004"/>
                    </a:ext>
                  </a:extLst>
                </a:gridCol>
              </a:tblGrid>
              <a:tr h="100900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CC"/>
                          </a:solidFill>
                          <a:effectLst/>
                          <a:latin typeface="Calibri" pitchFamily="34" charset="0"/>
                        </a:rPr>
                        <a:t>In U.S. 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85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Eradicated worldwide in 1980</a:t>
                      </a:r>
                      <a:endParaRPr kumimoji="0" lang="en-US" sz="15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85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30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188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69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1,329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5,311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96.5%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20,762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15,737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89.3%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321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9354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0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33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97.5%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0937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a:ln>
                            <a:noFill/>
                          </a:ln>
                          <a:solidFill>
                            <a:schemeClr val="tx1"/>
                          </a:solidFill>
                          <a:effectLst/>
                          <a:latin typeface="Calibri" pitchFamily="34" charset="0"/>
                        </a:rPr>
                        <a:t>H. </a:t>
                      </a:r>
                      <a:r>
                        <a:rPr kumimoji="0" lang="en-US" sz="1400" b="0" i="1" u="none" strike="noStrike" cap="none" normalizeH="0" baseline="0" dirty="0" err="1">
                          <a:ln>
                            <a:noFill/>
                          </a:ln>
                          <a:solidFill>
                            <a:schemeClr val="tx1"/>
                          </a:solidFill>
                          <a:effectLst/>
                          <a:latin typeface="Calibri" pitchFamily="34" charset="0"/>
                        </a:rPr>
                        <a:t>Influenzae</a:t>
                      </a:r>
                      <a:r>
                        <a:rPr kumimoji="0" lang="en-US" sz="1400" b="0" i="1" u="none" strike="noStrike" cap="none" normalizeH="0" baseline="0" dirty="0">
                          <a:ln>
                            <a:noFill/>
                          </a:ln>
                          <a:solidFill>
                            <a:schemeClr val="tx1"/>
                          </a:solidFill>
                          <a:effectLst/>
                          <a:latin typeface="Calibri" pitchFamily="34" charset="0"/>
                        </a:rPr>
                        <a:t> </a:t>
                      </a:r>
                      <a:r>
                        <a:rPr kumimoji="0" lang="en-US" sz="14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 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22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4102" name="Text Box 65"/>
          <p:cNvSpPr txBox="1">
            <a:spLocks noChangeArrowheads="1"/>
          </p:cNvSpPr>
          <p:nvPr/>
        </p:nvSpPr>
        <p:spPr bwMode="auto">
          <a:xfrm>
            <a:off x="1885950" y="225959"/>
            <a:ext cx="5486400" cy="646331"/>
          </a:xfrm>
          <a:prstGeom prst="rect">
            <a:avLst/>
          </a:prstGeom>
          <a:noFill/>
          <a:ln w="9525">
            <a:noFill/>
            <a:miter lim="800000"/>
            <a:headEnd/>
            <a:tailEnd/>
          </a:ln>
        </p:spPr>
        <p:txBody>
          <a:bodyPr>
            <a:spAutoFit/>
          </a:bodyPr>
          <a:lstStyle/>
          <a:p>
            <a:pPr algn="ctr" defTabSz="685800">
              <a:spcBef>
                <a:spcPct val="50000"/>
              </a:spcBef>
            </a:pPr>
            <a:r>
              <a:rPr lang="en-US" sz="3600" dirty="0">
                <a:solidFill>
                  <a:srgbClr val="FFFF99"/>
                </a:solidFill>
                <a:latin typeface="+mj-lt"/>
              </a:rPr>
              <a:t>The Impact of Vaccines </a:t>
            </a:r>
          </a:p>
        </p:txBody>
      </p:sp>
      <p:sp>
        <p:nvSpPr>
          <p:cNvPr id="9" name="Rectangle 8"/>
          <p:cNvSpPr/>
          <p:nvPr/>
        </p:nvSpPr>
        <p:spPr>
          <a:xfrm>
            <a:off x="1143000" y="6177544"/>
            <a:ext cx="2571750" cy="461665"/>
          </a:xfrm>
          <a:prstGeom prst="rect">
            <a:avLst/>
          </a:prstGeom>
        </p:spPr>
        <p:txBody>
          <a:bodyPr wrap="square">
            <a:spAutoFit/>
          </a:bodyPr>
          <a:lstStyle/>
          <a:p>
            <a:pPr defTabSz="685800"/>
            <a:r>
              <a:rPr lang="en-US" sz="1350" b="1" dirty="0">
                <a:solidFill>
                  <a:srgbClr val="FFFFFF"/>
                </a:solidFill>
                <a:latin typeface="Calibri"/>
              </a:rPr>
              <a:t>  </a:t>
            </a:r>
            <a:r>
              <a:rPr lang="en-US" sz="1050" b="1" dirty="0">
                <a:solidFill>
                  <a:srgbClr val="FFFFFF"/>
                </a:solidFill>
                <a:latin typeface="Calibri"/>
              </a:rPr>
              <a:t>*MMWR 48(12);243-248 April 2, 1999</a:t>
            </a:r>
          </a:p>
          <a:p>
            <a:pPr defTabSz="685800"/>
            <a:r>
              <a:rPr lang="en-US" sz="1050" b="1" dirty="0">
                <a:solidFill>
                  <a:srgbClr val="FFFFFF"/>
                </a:solidFill>
                <a:latin typeface="Calibri"/>
              </a:rPr>
              <a:t> </a:t>
            </a:r>
          </a:p>
        </p:txBody>
      </p:sp>
      <p:sp>
        <p:nvSpPr>
          <p:cNvPr id="7" name="TextBox 6"/>
          <p:cNvSpPr txBox="1"/>
          <p:nvPr/>
        </p:nvSpPr>
        <p:spPr>
          <a:xfrm>
            <a:off x="4724400" y="6174481"/>
            <a:ext cx="2971800" cy="415498"/>
          </a:xfrm>
          <a:prstGeom prst="rect">
            <a:avLst/>
          </a:prstGeom>
          <a:noFill/>
        </p:spPr>
        <p:txBody>
          <a:bodyPr wrap="square" rtlCol="0">
            <a:spAutoFit/>
          </a:bodyPr>
          <a:lstStyle/>
          <a:p>
            <a:pPr defTabSz="685800"/>
            <a:r>
              <a:rPr lang="en-US" sz="1050" b="1" dirty="0">
                <a:solidFill>
                  <a:srgbClr val="FFFFFF"/>
                </a:solidFill>
                <a:latin typeface="Calibri"/>
              </a:rPr>
              <a:t>**MMWR 65(52), ND-924-ND-941, January 6, 2017</a:t>
            </a:r>
          </a:p>
        </p:txBody>
      </p:sp>
      <p:sp>
        <p:nvSpPr>
          <p:cNvPr id="6" name="TextBox 5"/>
          <p:cNvSpPr txBox="1"/>
          <p:nvPr/>
        </p:nvSpPr>
        <p:spPr>
          <a:xfrm>
            <a:off x="6715125" y="1028701"/>
            <a:ext cx="1314450" cy="276999"/>
          </a:xfrm>
          <a:prstGeom prst="rect">
            <a:avLst/>
          </a:prstGeom>
          <a:noFill/>
        </p:spPr>
        <p:txBody>
          <a:bodyPr wrap="square" rtlCol="0">
            <a:spAutoFit/>
          </a:bodyPr>
          <a:lstStyle/>
          <a:p>
            <a:pPr defTabSz="685800"/>
            <a:endParaRPr lang="en-US" sz="1200" b="1" dirty="0">
              <a:solidFill>
                <a:srgbClr val="FF0000"/>
              </a:solidFill>
              <a:latin typeface="Calibri"/>
            </a:endParaRPr>
          </a:p>
        </p:txBody>
      </p:sp>
    </p:spTree>
    <p:extLst>
      <p:ext uri="{BB962C8B-B14F-4D97-AF65-F5344CB8AC3E}">
        <p14:creationId xmlns:p14="http://schemas.microsoft.com/office/powerpoint/2010/main" val="103653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ctrTitle" idx="4294967295"/>
          </p:nvPr>
        </p:nvSpPr>
        <p:spPr>
          <a:xfrm>
            <a:off x="762000" y="228600"/>
            <a:ext cx="7772400" cy="838200"/>
          </a:xfrm>
        </p:spPr>
        <p:txBody>
          <a:bodyPr/>
          <a:lstStyle/>
          <a:p>
            <a:pPr eaLnBrk="1" hangingPunct="1"/>
            <a:r>
              <a:rPr lang="en-US" sz="3600" dirty="0">
                <a:solidFill>
                  <a:srgbClr val="FFFF99"/>
                </a:solidFill>
              </a:rPr>
              <a:t>Vaccine Adverse Events</a:t>
            </a:r>
          </a:p>
        </p:txBody>
      </p:sp>
      <p:sp>
        <p:nvSpPr>
          <p:cNvPr id="302082" name="Rectangle 3"/>
          <p:cNvSpPr>
            <a:spLocks noGrp="1" noChangeArrowheads="1"/>
          </p:cNvSpPr>
          <p:nvPr>
            <p:ph type="subTitle" idx="4294967295"/>
          </p:nvPr>
        </p:nvSpPr>
        <p:spPr>
          <a:xfrm>
            <a:off x="1752600" y="1066800"/>
            <a:ext cx="5943600" cy="4876800"/>
          </a:xfrm>
        </p:spPr>
        <p:txBody>
          <a:bodyPr/>
          <a:lstStyle/>
          <a:p>
            <a:pPr marL="0" indent="292100" eaLnBrk="1" hangingPunct="1">
              <a:lnSpc>
                <a:spcPct val="85000"/>
              </a:lnSpc>
            </a:pPr>
            <a:r>
              <a:rPr lang="en-US" sz="2800" b="1" dirty="0"/>
              <a:t>Local</a:t>
            </a:r>
          </a:p>
          <a:p>
            <a:pPr marL="0" indent="292100" eaLnBrk="1" hangingPunct="1">
              <a:lnSpc>
                <a:spcPct val="85000"/>
              </a:lnSpc>
              <a:buFontTx/>
              <a:buNone/>
            </a:pPr>
            <a:r>
              <a:rPr lang="en-US" dirty="0"/>
              <a:t>   </a:t>
            </a:r>
            <a:r>
              <a:rPr lang="en-US" sz="2400" dirty="0"/>
              <a:t>-</a:t>
            </a:r>
            <a:r>
              <a:rPr lang="en-US" sz="2800" dirty="0"/>
              <a:t> </a:t>
            </a:r>
            <a:r>
              <a:rPr lang="en-US" sz="2400" dirty="0"/>
              <a:t>pain, swelling, redness at injection site</a:t>
            </a:r>
          </a:p>
          <a:p>
            <a:pPr marL="0" indent="292100" eaLnBrk="1" hangingPunct="1">
              <a:lnSpc>
                <a:spcPct val="90000"/>
              </a:lnSpc>
              <a:buFontTx/>
              <a:buNone/>
            </a:pPr>
            <a:r>
              <a:rPr lang="en-US" sz="2400" dirty="0"/>
              <a:t>    - common with inactivated vaccines</a:t>
            </a:r>
          </a:p>
          <a:p>
            <a:pPr marL="0" indent="292100" eaLnBrk="1" hangingPunct="1">
              <a:lnSpc>
                <a:spcPct val="90000"/>
              </a:lnSpc>
              <a:buFontTx/>
              <a:buNone/>
            </a:pPr>
            <a:r>
              <a:rPr lang="en-US" sz="2400" dirty="0"/>
              <a:t>    - </a:t>
            </a:r>
            <a:r>
              <a:rPr lang="en-US" sz="2400" u="sng" dirty="0"/>
              <a:t>usually mild and self-limited</a:t>
            </a:r>
          </a:p>
          <a:p>
            <a:pPr marL="0" indent="292100" eaLnBrk="1" hangingPunct="1">
              <a:lnSpc>
                <a:spcPct val="90000"/>
              </a:lnSpc>
            </a:pPr>
            <a:r>
              <a:rPr lang="en-US" sz="2800" b="1" dirty="0"/>
              <a:t>Systemic</a:t>
            </a:r>
          </a:p>
          <a:p>
            <a:pPr marL="0" indent="292100" eaLnBrk="1" hangingPunct="1">
              <a:lnSpc>
                <a:spcPct val="90000"/>
              </a:lnSpc>
              <a:buFontTx/>
              <a:buNone/>
            </a:pPr>
            <a:r>
              <a:rPr lang="en-US" sz="2400" dirty="0"/>
              <a:t>     - fever, malaise, headache</a:t>
            </a:r>
          </a:p>
          <a:p>
            <a:pPr marL="0" indent="292100" eaLnBrk="1" hangingPunct="1">
              <a:lnSpc>
                <a:spcPct val="90000"/>
              </a:lnSpc>
              <a:buFontTx/>
              <a:buNone/>
            </a:pPr>
            <a:r>
              <a:rPr lang="en-US" sz="2400" dirty="0"/>
              <a:t>     - nonspecific symptoms</a:t>
            </a:r>
          </a:p>
          <a:p>
            <a:pPr marL="0" indent="292100" eaLnBrk="1" hangingPunct="1">
              <a:lnSpc>
                <a:spcPct val="90000"/>
              </a:lnSpc>
              <a:buFontTx/>
              <a:buNone/>
            </a:pPr>
            <a:r>
              <a:rPr lang="en-US" sz="2400" dirty="0"/>
              <a:t>     - </a:t>
            </a:r>
            <a:r>
              <a:rPr lang="en-US" sz="2400" u="sng" dirty="0"/>
              <a:t>may be unrelated to vaccine</a:t>
            </a:r>
          </a:p>
          <a:p>
            <a:pPr marL="0" indent="292100" eaLnBrk="1" hangingPunct="1">
              <a:lnSpc>
                <a:spcPct val="90000"/>
              </a:lnSpc>
            </a:pPr>
            <a:r>
              <a:rPr lang="en-US" sz="2800" b="1" dirty="0"/>
              <a:t>Allergic</a:t>
            </a:r>
          </a:p>
          <a:p>
            <a:pPr marL="0" indent="292100" eaLnBrk="1" hangingPunct="1">
              <a:lnSpc>
                <a:spcPct val="90000"/>
              </a:lnSpc>
              <a:buFontTx/>
              <a:buNone/>
            </a:pPr>
            <a:r>
              <a:rPr lang="en-US" sz="2800" dirty="0"/>
              <a:t>    - </a:t>
            </a:r>
            <a:r>
              <a:rPr lang="en-US" sz="2400" dirty="0"/>
              <a:t>anaphylaxis</a:t>
            </a:r>
          </a:p>
          <a:p>
            <a:pPr marL="0" indent="292100" eaLnBrk="1" hangingPunct="1">
              <a:lnSpc>
                <a:spcPct val="90000"/>
              </a:lnSpc>
              <a:buFontTx/>
              <a:buNone/>
            </a:pPr>
            <a:r>
              <a:rPr lang="en-US" sz="2400" dirty="0"/>
              <a:t>     - </a:t>
            </a:r>
            <a:r>
              <a:rPr lang="en-US" sz="2400" u="sng" dirty="0"/>
              <a:t>serious but rare</a:t>
            </a:r>
          </a:p>
        </p:txBody>
      </p:sp>
      <p:sp>
        <p:nvSpPr>
          <p:cNvPr id="302083" name="Text Box 4"/>
          <p:cNvSpPr txBox="1">
            <a:spLocks noChangeArrowheads="1"/>
          </p:cNvSpPr>
          <p:nvPr/>
        </p:nvSpPr>
        <p:spPr bwMode="auto">
          <a:xfrm>
            <a:off x="1143000" y="6321623"/>
            <a:ext cx="7239000" cy="307777"/>
          </a:xfrm>
          <a:prstGeom prst="rect">
            <a:avLst/>
          </a:prstGeom>
          <a:noFill/>
          <a:ln w="9525">
            <a:noFill/>
            <a:miter lim="800000"/>
            <a:headEnd/>
            <a:tailEnd/>
          </a:ln>
        </p:spPr>
        <p:txBody>
          <a:bodyPr wrap="square">
            <a:spAutoFit/>
          </a:bodyPr>
          <a:lstStyle/>
          <a:p>
            <a:pPr fontAlgn="auto">
              <a:spcBef>
                <a:spcPct val="50000"/>
              </a:spcBef>
              <a:spcAft>
                <a:spcPts val="0"/>
              </a:spcAft>
            </a:pPr>
            <a:r>
              <a:rPr lang="en-US" sz="1400" b="1" dirty="0">
                <a:solidFill>
                  <a:srgbClr val="FFFFFF"/>
                </a:solidFill>
                <a:latin typeface="Calibri"/>
              </a:rPr>
              <a:t>Ref: Epidemiology and Prevention of Vaccine-Preventable Diseases. 13th Edition,  2015</a:t>
            </a:r>
          </a:p>
        </p:txBody>
      </p:sp>
    </p:spTree>
    <p:extLst>
      <p:ext uri="{BB962C8B-B14F-4D97-AF65-F5344CB8AC3E}">
        <p14:creationId xmlns:p14="http://schemas.microsoft.com/office/powerpoint/2010/main" val="3543817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2455" y="1273938"/>
            <a:ext cx="1822537" cy="4149525"/>
          </a:xfrm>
          <a:prstGeom prst="rect">
            <a:avLst/>
          </a:prstGeom>
        </p:spPr>
      </p:pic>
      <p:sp>
        <p:nvSpPr>
          <p:cNvPr id="3" name="Rectangle 2"/>
          <p:cNvSpPr/>
          <p:nvPr/>
        </p:nvSpPr>
        <p:spPr>
          <a:xfrm>
            <a:off x="3076877" y="381000"/>
            <a:ext cx="4204997" cy="507831"/>
          </a:xfrm>
          <a:prstGeom prst="rect">
            <a:avLst/>
          </a:prstGeom>
        </p:spPr>
        <p:txBody>
          <a:bodyPr wrap="none">
            <a:spAutoFit/>
          </a:bodyPr>
          <a:lstStyle/>
          <a:p>
            <a:pPr defTabSz="685800" fontAlgn="auto">
              <a:spcBef>
                <a:spcPts val="0"/>
              </a:spcBef>
              <a:spcAft>
                <a:spcPts val="0"/>
              </a:spcAft>
              <a:defRPr/>
            </a:pPr>
            <a:r>
              <a:rPr lang="en-US" sz="2700" kern="0" dirty="0">
                <a:solidFill>
                  <a:srgbClr val="FFFF99"/>
                </a:solidFill>
                <a:ea typeface="+mj-ea"/>
                <a:cs typeface="+mj-cs"/>
              </a:rPr>
              <a:t>Monitoring Vaccine Safety</a:t>
            </a:r>
            <a:endParaRPr lang="en-US" sz="1350" kern="0" dirty="0">
              <a:solidFill>
                <a:sysClr val="windowText" lastClr="000000"/>
              </a:solidFill>
            </a:endParaRPr>
          </a:p>
        </p:txBody>
      </p:sp>
      <p:sp>
        <p:nvSpPr>
          <p:cNvPr id="6" name="Rectangle 4"/>
          <p:cNvSpPr>
            <a:spLocks noChangeArrowheads="1"/>
          </p:cNvSpPr>
          <p:nvPr/>
        </p:nvSpPr>
        <p:spPr bwMode="auto">
          <a:xfrm>
            <a:off x="3076877" y="1577261"/>
            <a:ext cx="5412137" cy="2240029"/>
          </a:xfrm>
          <a:prstGeom prst="rect">
            <a:avLst/>
          </a:prstGeom>
          <a:solidFill>
            <a:schemeClr val="tx1">
              <a:lumMod val="85000"/>
            </a:schemeClr>
          </a:solidFill>
          <a:ln>
            <a:noFill/>
          </a:ln>
          <a:effectLst/>
        </p:spPr>
        <p:txBody>
          <a:bodyPr vert="horz" wrap="square" lIns="68580" tIns="0" rIns="68580" bIns="238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200" b="1" dirty="0">
                <a:solidFill>
                  <a:srgbClr val="002060"/>
                </a:solidFill>
                <a:latin typeface="latobold"/>
              </a:rPr>
              <a:t>Option 1 - Report Online to VAERS (Preferred)</a:t>
            </a:r>
          </a:p>
          <a:p>
            <a:pPr defTabSz="685800"/>
            <a:r>
              <a:rPr lang="en-US" altLang="en-US" sz="1200" dirty="0">
                <a:solidFill>
                  <a:srgbClr val="0070C0"/>
                </a:solidFill>
                <a:latin typeface="latoregular"/>
              </a:rPr>
              <a:t>Submit a VAERS report online. The report must be completed online and submitted in one sitting and cannot be saved and returned to at a later time. Your information will be erased if you are inactive for 20 minutes; you will receive a warning after 15 minutes.</a:t>
            </a:r>
          </a:p>
          <a:p>
            <a:pPr defTabSz="685800"/>
            <a:r>
              <a:rPr lang="en-US" altLang="en-US" sz="1200" dirty="0">
                <a:solidFill>
                  <a:srgbClr val="428BCA"/>
                </a:solidFill>
                <a:latin typeface="latoregular"/>
                <a:hlinkClick r:id="rId4"/>
              </a:rPr>
              <a:t>  </a:t>
            </a:r>
            <a:endParaRPr lang="en-US" altLang="en-US" sz="1050" dirty="0">
              <a:solidFill>
                <a:srgbClr val="428BCA"/>
              </a:solidFill>
              <a:latin typeface="latobold"/>
            </a:endParaRPr>
          </a:p>
          <a:p>
            <a:pPr defTabSz="685800"/>
            <a:r>
              <a:rPr lang="en-US" altLang="en-US" sz="1200" b="1" dirty="0">
                <a:solidFill>
                  <a:srgbClr val="002060"/>
                </a:solidFill>
                <a:latin typeface="latobold"/>
              </a:rPr>
              <a:t>Option 2 - Report using a Writable PDF Form</a:t>
            </a:r>
          </a:p>
          <a:p>
            <a:pPr defTabSz="685800"/>
            <a:r>
              <a:rPr lang="en-US" altLang="en-US" sz="1200" dirty="0">
                <a:solidFill>
                  <a:srgbClr val="0070C0"/>
                </a:solidFill>
                <a:latin typeface="latoregular"/>
              </a:rPr>
              <a:t>Download the Writable PDF Form to a computer. Complete the VAERS report offline if you do not have time to complete it all at once. Return to this page to upload the completed Writable PDF form by clicking here.</a:t>
            </a:r>
          </a:p>
          <a:p>
            <a:pPr defTabSz="685800"/>
            <a:r>
              <a:rPr lang="en-US" altLang="en-US" sz="1200" b="1" dirty="0">
                <a:solidFill>
                  <a:srgbClr val="0070C0"/>
                </a:solidFill>
                <a:latin typeface="latobold"/>
              </a:rPr>
              <a:t>If you need further assistance with reporting to VAERS, please email </a:t>
            </a:r>
            <a:r>
              <a:rPr lang="en-US" altLang="en-US" sz="1200" b="1" dirty="0">
                <a:solidFill>
                  <a:srgbClr val="0070C0"/>
                </a:solidFill>
                <a:latin typeface="latobold"/>
                <a:hlinkClick r:id="rId5"/>
              </a:rPr>
              <a:t>info@VAERS.org</a:t>
            </a:r>
            <a:r>
              <a:rPr lang="en-US" altLang="en-US" sz="1200" b="1" dirty="0">
                <a:solidFill>
                  <a:srgbClr val="0070C0"/>
                </a:solidFill>
                <a:latin typeface="latobold"/>
              </a:rPr>
              <a:t> or call 1-800-822-7967.</a:t>
            </a:r>
            <a:endParaRPr lang="en-US" altLang="en-US" sz="1200" dirty="0">
              <a:solidFill>
                <a:srgbClr val="0070C0"/>
              </a:solidFill>
              <a:latin typeface="latoregular"/>
            </a:endParaRPr>
          </a:p>
        </p:txBody>
      </p:sp>
      <p:sp>
        <p:nvSpPr>
          <p:cNvPr id="9" name="TextBox 8"/>
          <p:cNvSpPr txBox="1"/>
          <p:nvPr/>
        </p:nvSpPr>
        <p:spPr>
          <a:xfrm>
            <a:off x="3097426" y="3934476"/>
            <a:ext cx="5182340" cy="2862322"/>
          </a:xfrm>
          <a:prstGeom prst="rect">
            <a:avLst/>
          </a:prstGeom>
          <a:noFill/>
        </p:spPr>
        <p:txBody>
          <a:bodyPr wrap="square" rtlCol="0">
            <a:spAutoFit/>
          </a:bodyPr>
          <a:lstStyle/>
          <a:p>
            <a:pPr marL="257175" indent="-257175">
              <a:buSzPct val="125000"/>
              <a:buFont typeface="Arial" panose="020B0604020202020204" pitchFamily="34" charset="0"/>
              <a:buChar char="•"/>
            </a:pPr>
            <a:r>
              <a:rPr lang="en-US" sz="1500" dirty="0"/>
              <a:t> </a:t>
            </a:r>
            <a:r>
              <a:rPr lang="en-US" b="1" dirty="0"/>
              <a:t>FDA and Vaccine Data Link Safety Project</a:t>
            </a:r>
          </a:p>
          <a:p>
            <a:pPr>
              <a:buSzPct val="125000"/>
            </a:pPr>
            <a:endParaRPr lang="en-US" b="1" dirty="0"/>
          </a:p>
          <a:p>
            <a:pPr marL="257175" indent="-257175">
              <a:buClr>
                <a:srgbClr val="FFFFFF"/>
              </a:buClr>
              <a:buSzPct val="125000"/>
              <a:buFont typeface="Arial" panose="020B0604020202020204" pitchFamily="34" charset="0"/>
              <a:buChar char="•"/>
              <a:defRPr/>
            </a:pPr>
            <a:r>
              <a:rPr lang="en-US" dirty="0">
                <a:solidFill>
                  <a:srgbClr val="FFFFFF"/>
                </a:solidFill>
                <a:cs typeface="Arial" charset="0"/>
              </a:rPr>
              <a:t> </a:t>
            </a:r>
            <a:r>
              <a:rPr lang="en-US" b="1" dirty="0">
                <a:solidFill>
                  <a:srgbClr val="FFFFFF"/>
                </a:solidFill>
                <a:cs typeface="Arial" charset="0"/>
              </a:rPr>
              <a:t>VERP: </a:t>
            </a:r>
            <a:r>
              <a:rPr lang="en-US" b="1" u="sng" dirty="0">
                <a:solidFill>
                  <a:srgbClr val="FFFFFF"/>
                </a:solidFill>
                <a:cs typeface="Arial" charset="0"/>
              </a:rPr>
              <a:t>V</a:t>
            </a:r>
            <a:r>
              <a:rPr lang="en-US" b="1" dirty="0">
                <a:solidFill>
                  <a:srgbClr val="FFFFFF"/>
                </a:solidFill>
                <a:cs typeface="Arial" charset="0"/>
              </a:rPr>
              <a:t>ACCINE </a:t>
            </a:r>
            <a:r>
              <a:rPr lang="en-US" b="1" u="sng" dirty="0">
                <a:solidFill>
                  <a:srgbClr val="FFFFFF"/>
                </a:solidFill>
                <a:cs typeface="Arial" charset="0"/>
              </a:rPr>
              <a:t>E</a:t>
            </a:r>
            <a:r>
              <a:rPr lang="en-US" b="1" dirty="0">
                <a:solidFill>
                  <a:srgbClr val="FFFFFF"/>
                </a:solidFill>
                <a:cs typeface="Arial" charset="0"/>
              </a:rPr>
              <a:t>RROR </a:t>
            </a:r>
            <a:r>
              <a:rPr lang="en-US" b="1" u="sng" dirty="0">
                <a:solidFill>
                  <a:srgbClr val="FFFFFF"/>
                </a:solidFill>
                <a:cs typeface="Arial" charset="0"/>
              </a:rPr>
              <a:t>R</a:t>
            </a:r>
            <a:r>
              <a:rPr lang="en-US" b="1" dirty="0">
                <a:solidFill>
                  <a:srgbClr val="FFFFFF"/>
                </a:solidFill>
                <a:cs typeface="Arial" charset="0"/>
              </a:rPr>
              <a:t>EPORTING </a:t>
            </a:r>
            <a:r>
              <a:rPr lang="en-US" b="1" u="sng" dirty="0">
                <a:solidFill>
                  <a:srgbClr val="FFFFFF"/>
                </a:solidFill>
                <a:cs typeface="Arial" charset="0"/>
              </a:rPr>
              <a:t>S</a:t>
            </a:r>
            <a:r>
              <a:rPr lang="en-US" b="1" dirty="0">
                <a:solidFill>
                  <a:srgbClr val="FFFFFF"/>
                </a:solidFill>
                <a:cs typeface="Arial" charset="0"/>
              </a:rPr>
              <a:t>YSTEM</a:t>
            </a:r>
            <a:r>
              <a:rPr lang="en-US" dirty="0">
                <a:solidFill>
                  <a:srgbClr val="FFFFFF"/>
                </a:solidFill>
                <a:cs typeface="Arial" charset="0"/>
              </a:rPr>
              <a:t>	</a:t>
            </a:r>
          </a:p>
          <a:p>
            <a:pPr lvl="1" fontAlgn="base">
              <a:spcBef>
                <a:spcPct val="0"/>
              </a:spcBef>
              <a:spcAft>
                <a:spcPct val="0"/>
              </a:spcAft>
              <a:buSzPct val="90000"/>
              <a:buFont typeface="Wingdings" pitchFamily="2" charset="2"/>
              <a:buChar char="ü"/>
              <a:defRPr/>
            </a:pPr>
            <a:r>
              <a:rPr lang="en-US" dirty="0">
                <a:solidFill>
                  <a:srgbClr val="FFFFFF"/>
                </a:solidFill>
                <a:cs typeface="Arial" charset="0"/>
              </a:rPr>
              <a:t> On line reporting at </a:t>
            </a:r>
            <a:r>
              <a:rPr lang="en-US" dirty="0">
                <a:solidFill>
                  <a:srgbClr val="FFFFFF"/>
                </a:solidFill>
                <a:cs typeface="Arial" charset="0"/>
                <a:hlinkClick r:id="rId6"/>
              </a:rPr>
              <a:t>http://verp.ismp.org/</a:t>
            </a:r>
            <a:endParaRPr lang="en-US" dirty="0">
              <a:solidFill>
                <a:srgbClr val="FFFFFF"/>
              </a:solidFill>
              <a:cs typeface="Arial" charset="0"/>
            </a:endParaRPr>
          </a:p>
          <a:p>
            <a:pPr lvl="1" fontAlgn="base">
              <a:spcBef>
                <a:spcPct val="0"/>
              </a:spcBef>
              <a:spcAft>
                <a:spcPct val="0"/>
              </a:spcAft>
              <a:buSzPct val="90000"/>
              <a:buFont typeface="Wingdings" pitchFamily="2" charset="2"/>
              <a:buChar char="ü"/>
              <a:defRPr/>
            </a:pPr>
            <a:r>
              <a:rPr lang="en-US" dirty="0">
                <a:solidFill>
                  <a:srgbClr val="FFFFFF"/>
                </a:solidFill>
                <a:cs typeface="Arial" charset="0"/>
              </a:rPr>
              <a:t> Report even if no adverse events associated with incident</a:t>
            </a:r>
          </a:p>
          <a:p>
            <a:pPr lvl="1" fontAlgn="base">
              <a:spcBef>
                <a:spcPct val="0"/>
              </a:spcBef>
              <a:spcAft>
                <a:spcPct val="0"/>
              </a:spcAft>
              <a:buSzPct val="90000"/>
              <a:buFont typeface="Wingdings" pitchFamily="2" charset="2"/>
              <a:buChar char="ü"/>
              <a:defRPr/>
            </a:pPr>
            <a:r>
              <a:rPr lang="en-US" dirty="0">
                <a:solidFill>
                  <a:srgbClr val="FFFFFF"/>
                </a:solidFill>
                <a:cs typeface="Arial" charset="0"/>
              </a:rPr>
              <a:t> Will help identify sources of errors to help develop prevention strategies</a:t>
            </a:r>
          </a:p>
          <a:p>
            <a:endParaRPr lang="en-US" dirty="0"/>
          </a:p>
        </p:txBody>
      </p:sp>
      <p:sp>
        <p:nvSpPr>
          <p:cNvPr id="4" name="TextBox 3"/>
          <p:cNvSpPr txBox="1"/>
          <p:nvPr/>
        </p:nvSpPr>
        <p:spPr>
          <a:xfrm rot="1128142">
            <a:off x="7521824" y="615340"/>
            <a:ext cx="1282511" cy="600164"/>
          </a:xfrm>
          <a:prstGeom prst="rect">
            <a:avLst/>
          </a:prstGeom>
          <a:noFill/>
          <a:ln w="31750">
            <a:solidFill>
              <a:srgbClr val="FFC000"/>
            </a:solidFill>
          </a:ln>
        </p:spPr>
        <p:txBody>
          <a:bodyPr wrap="square" rtlCol="0">
            <a:spAutoFit/>
          </a:bodyPr>
          <a:lstStyle/>
          <a:p>
            <a:r>
              <a:rPr lang="en-US" sz="3300" dirty="0">
                <a:solidFill>
                  <a:schemeClr val="bg1"/>
                </a:solidFill>
              </a:rPr>
              <a:t>NEW</a:t>
            </a:r>
          </a:p>
        </p:txBody>
      </p:sp>
      <p:sp>
        <p:nvSpPr>
          <p:cNvPr id="5" name="TextBox 4"/>
          <p:cNvSpPr txBox="1"/>
          <p:nvPr/>
        </p:nvSpPr>
        <p:spPr>
          <a:xfrm>
            <a:off x="3097426" y="1090743"/>
            <a:ext cx="2145236" cy="369332"/>
          </a:xfrm>
          <a:prstGeom prst="rect">
            <a:avLst/>
          </a:prstGeom>
          <a:noFill/>
        </p:spPr>
        <p:txBody>
          <a:bodyPr wrap="square" rtlCol="0">
            <a:spAutoFit/>
          </a:bodyPr>
          <a:lstStyle/>
          <a:p>
            <a:pPr marL="214313" indent="-214313">
              <a:buSzPct val="125000"/>
              <a:buFont typeface="Arial" panose="020B0604020202020204" pitchFamily="34" charset="0"/>
              <a:buChar char="•"/>
            </a:pPr>
            <a:r>
              <a:rPr lang="en-US" b="1" dirty="0"/>
              <a:t>VAERS</a:t>
            </a:r>
          </a:p>
        </p:txBody>
      </p:sp>
    </p:spTree>
    <p:extLst>
      <p:ext uri="{BB962C8B-B14F-4D97-AF65-F5344CB8AC3E}">
        <p14:creationId xmlns:p14="http://schemas.microsoft.com/office/powerpoint/2010/main" val="2705981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ChangeArrowheads="1"/>
          </p:cNvSpPr>
          <p:nvPr>
            <p:ph type="title" idx="4294967295"/>
          </p:nvPr>
        </p:nvSpPr>
        <p:spPr>
          <a:xfrm>
            <a:off x="228600" y="609600"/>
            <a:ext cx="8610600" cy="914400"/>
          </a:xfrm>
        </p:spPr>
        <p:txBody>
          <a:bodyPr/>
          <a:lstStyle/>
          <a:p>
            <a:pPr eaLnBrk="1" hangingPunct="1"/>
            <a:r>
              <a:rPr lang="en-US" sz="3600" dirty="0">
                <a:solidFill>
                  <a:srgbClr val="FFFF99"/>
                </a:solidFill>
              </a:rPr>
              <a:t>Why do we miss opportunities to immunize?</a:t>
            </a:r>
          </a:p>
        </p:txBody>
      </p:sp>
      <p:sp>
        <p:nvSpPr>
          <p:cNvPr id="306178" name="Rectangle 3"/>
          <p:cNvSpPr>
            <a:spLocks noGrp="1" noChangeArrowheads="1"/>
          </p:cNvSpPr>
          <p:nvPr>
            <p:ph type="body" idx="4294967295"/>
          </p:nvPr>
        </p:nvSpPr>
        <p:spPr>
          <a:xfrm>
            <a:off x="609600" y="1600200"/>
            <a:ext cx="7848600" cy="3886200"/>
          </a:xfrm>
        </p:spPr>
        <p:txBody>
          <a:bodyPr/>
          <a:lstStyle/>
          <a:p>
            <a:pPr eaLnBrk="1" hangingPunct="1"/>
            <a:r>
              <a:rPr lang="en-US" dirty="0"/>
              <a:t>Physician or patient unaware of the need</a:t>
            </a:r>
          </a:p>
          <a:p>
            <a:pPr eaLnBrk="1" hangingPunct="1"/>
            <a:r>
              <a:rPr lang="en-US" dirty="0"/>
              <a:t>Visits for mild illness, injury, or follow-up</a:t>
            </a:r>
          </a:p>
          <a:p>
            <a:pPr eaLnBrk="1" hangingPunct="1"/>
            <a:r>
              <a:rPr lang="en-US" dirty="0"/>
              <a:t>Need for multiple vaccines</a:t>
            </a:r>
          </a:p>
          <a:p>
            <a:pPr eaLnBrk="1" hangingPunct="1"/>
            <a:r>
              <a:rPr lang="en-US" dirty="0"/>
              <a:t>Invalid contraindications	</a:t>
            </a:r>
          </a:p>
          <a:p>
            <a:pPr eaLnBrk="1" hangingPunct="1"/>
            <a:r>
              <a:rPr lang="en-US" dirty="0">
                <a:solidFill>
                  <a:srgbClr val="FFFFFF"/>
                </a:solidFill>
              </a:rPr>
              <a:t>Inappropriate clinic policies</a:t>
            </a:r>
          </a:p>
          <a:p>
            <a:pPr eaLnBrk="1" hangingPunct="1"/>
            <a:r>
              <a:rPr lang="en-US" dirty="0">
                <a:solidFill>
                  <a:srgbClr val="FFFFFF"/>
                </a:solidFill>
              </a:rPr>
              <a:t>Reimbursement deficiencies</a:t>
            </a:r>
          </a:p>
        </p:txBody>
      </p:sp>
      <p:pic>
        <p:nvPicPr>
          <p:cNvPr id="6" name="Picture 7" descr="frustration">
            <a:hlinkClick r:id="rId3"/>
          </p:cNvPr>
          <p:cNvPicPr>
            <a:picLocks noChangeAspect="1" noChangeArrowheads="1"/>
          </p:cNvPicPr>
          <p:nvPr/>
        </p:nvPicPr>
        <p:blipFill>
          <a:blip r:embed="rId4" cstate="print"/>
          <a:srcRect/>
          <a:stretch>
            <a:fillRect/>
          </a:stretch>
        </p:blipFill>
        <p:spPr bwMode="auto">
          <a:xfrm>
            <a:off x="6553200" y="4267200"/>
            <a:ext cx="1947863" cy="2233613"/>
          </a:xfrm>
          <a:prstGeom prst="rect">
            <a:avLst/>
          </a:prstGeom>
          <a:noFill/>
          <a:ln w="9525">
            <a:noFill/>
            <a:miter lim="800000"/>
            <a:headEnd/>
            <a:tailEnd/>
          </a:ln>
        </p:spPr>
      </p:pic>
    </p:spTree>
    <p:extLst>
      <p:ext uri="{BB962C8B-B14F-4D97-AF65-F5344CB8AC3E}">
        <p14:creationId xmlns:p14="http://schemas.microsoft.com/office/powerpoint/2010/main" val="1615195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idx="4294967295"/>
          </p:nvPr>
        </p:nvSpPr>
        <p:spPr>
          <a:xfrm>
            <a:off x="685800" y="228600"/>
            <a:ext cx="7772400" cy="1143000"/>
          </a:xfrm>
        </p:spPr>
        <p:txBody>
          <a:bodyPr/>
          <a:lstStyle/>
          <a:p>
            <a:r>
              <a:rPr lang="en-US" sz="3600" u="sng" dirty="0">
                <a:solidFill>
                  <a:srgbClr val="FFFF99"/>
                </a:solidFill>
              </a:rPr>
              <a:t>Invalid</a:t>
            </a:r>
            <a:r>
              <a:rPr lang="en-US" sz="3600" dirty="0">
                <a:solidFill>
                  <a:srgbClr val="FFFF99"/>
                </a:solidFill>
              </a:rPr>
              <a:t> Contraindications to Vaccine</a:t>
            </a:r>
          </a:p>
        </p:txBody>
      </p:sp>
      <p:sp>
        <p:nvSpPr>
          <p:cNvPr id="308227" name="Rectangle 3"/>
          <p:cNvSpPr>
            <a:spLocks noGrp="1" noChangeArrowheads="1"/>
          </p:cNvSpPr>
          <p:nvPr>
            <p:ph type="body" sz="half" idx="4294967295"/>
          </p:nvPr>
        </p:nvSpPr>
        <p:spPr>
          <a:xfrm>
            <a:off x="533400" y="1219200"/>
            <a:ext cx="3810000" cy="4114800"/>
          </a:xfrm>
        </p:spPr>
        <p:txBody>
          <a:bodyPr/>
          <a:lstStyle/>
          <a:p>
            <a:pPr>
              <a:spcBef>
                <a:spcPct val="50000"/>
              </a:spcBef>
              <a:buClr>
                <a:schemeClr val="tx1"/>
              </a:buClr>
              <a:buSzPct val="95000"/>
            </a:pPr>
            <a:r>
              <a:rPr lang="en-US" sz="2800" dirty="0"/>
              <a:t>Mild illness or injury</a:t>
            </a:r>
          </a:p>
          <a:p>
            <a:pPr>
              <a:lnSpc>
                <a:spcPct val="75000"/>
              </a:lnSpc>
              <a:spcBef>
                <a:spcPct val="45000"/>
              </a:spcBef>
              <a:buClr>
                <a:schemeClr val="tx1"/>
              </a:buClr>
              <a:buSzPct val="95000"/>
            </a:pPr>
            <a:r>
              <a:rPr lang="en-US" sz="2800" dirty="0"/>
              <a:t>Antibiotic therapy</a:t>
            </a:r>
          </a:p>
          <a:p>
            <a:pPr>
              <a:lnSpc>
                <a:spcPct val="75000"/>
              </a:lnSpc>
              <a:spcBef>
                <a:spcPct val="45000"/>
              </a:spcBef>
              <a:buClr>
                <a:schemeClr val="tx1"/>
              </a:buClr>
              <a:buSzPct val="95000"/>
            </a:pPr>
            <a:r>
              <a:rPr lang="en-US" sz="2800" dirty="0"/>
              <a:t>Disease exposure or convalescence</a:t>
            </a:r>
          </a:p>
          <a:p>
            <a:pPr>
              <a:lnSpc>
                <a:spcPct val="75000"/>
              </a:lnSpc>
              <a:spcBef>
                <a:spcPct val="45000"/>
              </a:spcBef>
              <a:buClr>
                <a:schemeClr val="tx1"/>
              </a:buClr>
              <a:buSzPct val="95000"/>
            </a:pPr>
            <a:r>
              <a:rPr lang="en-US" sz="2800" dirty="0"/>
              <a:t>Pregnancy or immunosuppression in household</a:t>
            </a:r>
          </a:p>
          <a:p>
            <a:pPr>
              <a:lnSpc>
                <a:spcPct val="75000"/>
              </a:lnSpc>
              <a:spcBef>
                <a:spcPct val="45000"/>
              </a:spcBef>
              <a:buClr>
                <a:schemeClr val="tx1"/>
              </a:buClr>
              <a:buSzPct val="95000"/>
            </a:pPr>
            <a:r>
              <a:rPr lang="en-US" sz="2800" dirty="0"/>
              <a:t>Family history of an adverse event to a vaccine</a:t>
            </a:r>
          </a:p>
          <a:p>
            <a:endParaRPr lang="en-US" sz="2900" dirty="0">
              <a:solidFill>
                <a:srgbClr val="FFFFCC"/>
              </a:solidFill>
            </a:endParaRPr>
          </a:p>
        </p:txBody>
      </p:sp>
      <p:sp>
        <p:nvSpPr>
          <p:cNvPr id="61444" name="Rectangle 4"/>
          <p:cNvSpPr>
            <a:spLocks noGrp="1" noChangeArrowheads="1"/>
          </p:cNvSpPr>
          <p:nvPr>
            <p:ph type="body" sz="half" idx="4294967295"/>
          </p:nvPr>
        </p:nvSpPr>
        <p:spPr>
          <a:xfrm>
            <a:off x="4751614" y="1240971"/>
            <a:ext cx="3810000" cy="3581400"/>
          </a:xfrm>
        </p:spPr>
        <p:txBody>
          <a:bodyPr/>
          <a:lstStyle/>
          <a:p>
            <a:pPr>
              <a:lnSpc>
                <a:spcPct val="75000"/>
              </a:lnSpc>
              <a:spcBef>
                <a:spcPct val="45000"/>
              </a:spcBef>
              <a:buClr>
                <a:schemeClr val="tx1"/>
              </a:buClr>
              <a:defRPr/>
            </a:pPr>
            <a:r>
              <a:rPr lang="en-US" sz="2800" dirty="0"/>
              <a:t>Breastfeeding </a:t>
            </a:r>
          </a:p>
          <a:p>
            <a:pPr>
              <a:lnSpc>
                <a:spcPct val="75000"/>
              </a:lnSpc>
              <a:spcBef>
                <a:spcPct val="45000"/>
              </a:spcBef>
              <a:buClr>
                <a:schemeClr val="tx1"/>
              </a:buClr>
              <a:defRPr/>
            </a:pPr>
            <a:r>
              <a:rPr lang="en-US" sz="2800" dirty="0"/>
              <a:t>Prematurity</a:t>
            </a:r>
          </a:p>
          <a:p>
            <a:pPr>
              <a:lnSpc>
                <a:spcPct val="75000"/>
              </a:lnSpc>
              <a:spcBef>
                <a:spcPct val="45000"/>
              </a:spcBef>
              <a:buClr>
                <a:schemeClr val="tx1"/>
              </a:buClr>
              <a:defRPr/>
            </a:pPr>
            <a:r>
              <a:rPr lang="en-US" sz="2800" dirty="0"/>
              <a:t>Allergies to products not in vaccine</a:t>
            </a:r>
          </a:p>
          <a:p>
            <a:pPr>
              <a:lnSpc>
                <a:spcPct val="75000"/>
              </a:lnSpc>
              <a:spcBef>
                <a:spcPct val="45000"/>
              </a:spcBef>
              <a:buClr>
                <a:schemeClr val="tx1"/>
              </a:buClr>
              <a:defRPr/>
            </a:pPr>
            <a:r>
              <a:rPr lang="en-US" sz="2800" dirty="0"/>
              <a:t>Need for TB skin testing</a:t>
            </a:r>
          </a:p>
          <a:p>
            <a:pPr>
              <a:lnSpc>
                <a:spcPct val="75000"/>
              </a:lnSpc>
              <a:spcBef>
                <a:spcPct val="45000"/>
              </a:spcBef>
              <a:buClr>
                <a:schemeClr val="tx1"/>
              </a:buClr>
              <a:defRPr/>
            </a:pPr>
            <a:r>
              <a:rPr lang="en-US" sz="2800" dirty="0"/>
              <a:t>Need for multiple vaccines</a:t>
            </a:r>
            <a:r>
              <a:rPr lang="en-US" sz="2800" dirty="0">
                <a:effectLst>
                  <a:outerShdw blurRad="38100" dist="38100" dir="2700000" algn="tl">
                    <a:srgbClr val="000000"/>
                  </a:outerShdw>
                </a:effectLst>
              </a:rPr>
              <a:t> </a:t>
            </a:r>
            <a:endParaRPr lang="en-US" sz="2900" dirty="0">
              <a:solidFill>
                <a:srgbClr val="FFFFCC"/>
              </a:solidFill>
            </a:endParaRPr>
          </a:p>
        </p:txBody>
      </p:sp>
      <p:sp>
        <p:nvSpPr>
          <p:cNvPr id="308229" name="Text Box 5"/>
          <p:cNvSpPr txBox="1">
            <a:spLocks noChangeArrowheads="1"/>
          </p:cNvSpPr>
          <p:nvPr/>
        </p:nvSpPr>
        <p:spPr bwMode="auto">
          <a:xfrm>
            <a:off x="1143000" y="6096000"/>
            <a:ext cx="7239000" cy="307777"/>
          </a:xfrm>
          <a:prstGeom prst="rect">
            <a:avLst/>
          </a:prstGeom>
          <a:noFill/>
          <a:ln w="9525">
            <a:noFill/>
            <a:miter lim="800000"/>
            <a:headEnd/>
            <a:tailEnd/>
          </a:ln>
        </p:spPr>
        <p:txBody>
          <a:bodyPr wrap="square">
            <a:spAutoFit/>
          </a:bodyPr>
          <a:lstStyle/>
          <a:p>
            <a:pPr>
              <a:spcBef>
                <a:spcPct val="50000"/>
              </a:spcBef>
            </a:pPr>
            <a:r>
              <a:rPr lang="en-US" sz="1400" b="1" dirty="0">
                <a:solidFill>
                  <a:srgbClr val="FFFFFF"/>
                </a:solidFill>
                <a:latin typeface="Calibri" pitchFamily="34" charset="0"/>
              </a:rPr>
              <a:t>Ref: General Recommendations on Immunization - MMWR  January 28, 2011, </a:t>
            </a:r>
            <a:r>
              <a:rPr lang="en-US" sz="1400" b="1" dirty="0" err="1">
                <a:solidFill>
                  <a:srgbClr val="FFFFFF"/>
                </a:solidFill>
                <a:latin typeface="Calibri" pitchFamily="34" charset="0"/>
              </a:rPr>
              <a:t>Vol</a:t>
            </a:r>
            <a:r>
              <a:rPr lang="en-US" sz="1400" b="1" dirty="0">
                <a:solidFill>
                  <a:srgbClr val="FFFFFF"/>
                </a:solidFill>
                <a:latin typeface="Calibri" pitchFamily="34" charset="0"/>
              </a:rPr>
              <a:t> 60 # RR02)</a:t>
            </a:r>
          </a:p>
        </p:txBody>
      </p:sp>
    </p:spTree>
    <p:extLst>
      <p:ext uri="{BB962C8B-B14F-4D97-AF65-F5344CB8AC3E}">
        <p14:creationId xmlns:p14="http://schemas.microsoft.com/office/powerpoint/2010/main" val="1454681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title" idx="4294967295"/>
          </p:nvPr>
        </p:nvSpPr>
        <p:spPr>
          <a:xfrm>
            <a:off x="152400" y="152400"/>
            <a:ext cx="8839200" cy="914400"/>
          </a:xfrm>
        </p:spPr>
        <p:txBody>
          <a:bodyPr/>
          <a:lstStyle/>
          <a:p>
            <a:pPr eaLnBrk="1" hangingPunct="1"/>
            <a:r>
              <a:rPr lang="en-US" sz="3600" dirty="0">
                <a:solidFill>
                  <a:srgbClr val="FFFF99"/>
                </a:solidFill>
              </a:rPr>
              <a:t>Vaccine Risk Perception</a:t>
            </a:r>
            <a:r>
              <a:rPr lang="en-US" sz="3600" dirty="0"/>
              <a:t> </a:t>
            </a:r>
          </a:p>
        </p:txBody>
      </p:sp>
      <p:sp>
        <p:nvSpPr>
          <p:cNvPr id="310274" name="Rectangle 3"/>
          <p:cNvSpPr>
            <a:spLocks noGrp="1" noChangeArrowheads="1"/>
          </p:cNvSpPr>
          <p:nvPr>
            <p:ph type="body" sz="half" idx="4294967295"/>
          </p:nvPr>
        </p:nvSpPr>
        <p:spPr>
          <a:xfrm>
            <a:off x="609600" y="2438400"/>
            <a:ext cx="8077200" cy="3733800"/>
          </a:xfrm>
        </p:spPr>
        <p:txBody>
          <a:bodyPr/>
          <a:lstStyle/>
          <a:p>
            <a:pPr algn="ctr" eaLnBrk="1" hangingPunct="1">
              <a:buFontTx/>
              <a:buNone/>
            </a:pPr>
            <a:r>
              <a:rPr lang="en-US" u="sng" dirty="0">
                <a:solidFill>
                  <a:schemeClr val="tx2">
                    <a:lumMod val="40000"/>
                    <a:lumOff val="60000"/>
                  </a:schemeClr>
                </a:solidFill>
              </a:rPr>
              <a:t>Concerns</a:t>
            </a:r>
          </a:p>
          <a:p>
            <a:pPr lvl="1" eaLnBrk="1" hangingPunct="1">
              <a:buClr>
                <a:schemeClr val="tx1"/>
              </a:buClr>
              <a:buFontTx/>
              <a:buChar char="•"/>
            </a:pPr>
            <a:r>
              <a:rPr lang="en-US" sz="2900" dirty="0"/>
              <a:t>Immune system overload</a:t>
            </a:r>
          </a:p>
          <a:p>
            <a:pPr lvl="1" eaLnBrk="1" hangingPunct="1">
              <a:buClr>
                <a:schemeClr val="tx1"/>
              </a:buClr>
              <a:buFontTx/>
              <a:buChar char="•"/>
            </a:pPr>
            <a:r>
              <a:rPr lang="en-US" sz="2900" dirty="0"/>
              <a:t>Vaccines have side effects (adverse reactions)</a:t>
            </a:r>
          </a:p>
          <a:p>
            <a:pPr lvl="1" eaLnBrk="1" hangingPunct="1">
              <a:buClr>
                <a:schemeClr val="tx1"/>
              </a:buClr>
              <a:buFontTx/>
              <a:buChar char="•"/>
            </a:pPr>
            <a:r>
              <a:rPr lang="en-US" sz="2900" dirty="0"/>
              <a:t>Immunity from the disease is better than immunity from a vaccine (</a:t>
            </a:r>
            <a:r>
              <a:rPr lang="en-US" sz="2900" dirty="0" err="1"/>
              <a:t>ie</a:t>
            </a:r>
            <a:r>
              <a:rPr lang="en-US" sz="2900" dirty="0"/>
              <a:t>. chicken pox)</a:t>
            </a:r>
          </a:p>
          <a:p>
            <a:pPr lvl="1" eaLnBrk="1" hangingPunct="1">
              <a:buClr>
                <a:schemeClr val="tx1"/>
              </a:buClr>
              <a:buFontTx/>
              <a:buChar char="•"/>
            </a:pPr>
            <a:r>
              <a:rPr lang="en-US" sz="2900" dirty="0"/>
              <a:t>Vaccines cause autism </a:t>
            </a:r>
          </a:p>
        </p:txBody>
      </p:sp>
      <p:sp>
        <p:nvSpPr>
          <p:cNvPr id="4" name="Rectangle 3"/>
          <p:cNvSpPr/>
          <p:nvPr/>
        </p:nvSpPr>
        <p:spPr>
          <a:xfrm>
            <a:off x="304800" y="914400"/>
            <a:ext cx="8610600" cy="1384300"/>
          </a:xfrm>
          <a:prstGeom prst="rect">
            <a:avLst/>
          </a:prstGeom>
        </p:spPr>
        <p:txBody>
          <a:bodyPr wrap="square">
            <a:spAutoFit/>
          </a:bodyPr>
          <a:lstStyle/>
          <a:p>
            <a:pPr>
              <a:defRPr/>
            </a:pPr>
            <a:r>
              <a:rPr lang="en-US" sz="2800" dirty="0">
                <a:latin typeface="+mn-lt"/>
              </a:rPr>
              <a:t>Many patients are not familiar with vaccine-preventable diseases and </a:t>
            </a:r>
            <a:r>
              <a:rPr lang="en-US" sz="2800" kern="0" dirty="0">
                <a:solidFill>
                  <a:srgbClr val="FFFFFF"/>
                </a:solidFill>
                <a:latin typeface="Calibri"/>
                <a:cs typeface="+mn-cs"/>
              </a:rPr>
              <a:t>perceive the risks of vaccines outweigh the  benefits.</a:t>
            </a:r>
            <a:endParaRPr lang="en-US" sz="2800" dirty="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idx="4294967295"/>
          </p:nvPr>
        </p:nvSpPr>
        <p:spPr>
          <a:xfrm>
            <a:off x="152400" y="228600"/>
            <a:ext cx="8839200" cy="838200"/>
          </a:xfrm>
        </p:spPr>
        <p:txBody>
          <a:bodyPr/>
          <a:lstStyle/>
          <a:p>
            <a:r>
              <a:rPr lang="en-US" sz="3600" dirty="0">
                <a:solidFill>
                  <a:srgbClr val="FFFF99"/>
                </a:solidFill>
              </a:rPr>
              <a:t>Response to Vaccine Safety Concerns</a:t>
            </a:r>
          </a:p>
        </p:txBody>
      </p:sp>
      <p:sp>
        <p:nvSpPr>
          <p:cNvPr id="94211" name="Rectangle 3"/>
          <p:cNvSpPr>
            <a:spLocks noGrp="1" noChangeArrowheads="1"/>
          </p:cNvSpPr>
          <p:nvPr>
            <p:ph type="body" idx="4294967295"/>
          </p:nvPr>
        </p:nvSpPr>
        <p:spPr>
          <a:xfrm>
            <a:off x="609600" y="990600"/>
            <a:ext cx="7772400" cy="2895600"/>
          </a:xfrm>
        </p:spPr>
        <p:txBody>
          <a:bodyPr/>
          <a:lstStyle/>
          <a:p>
            <a:pPr marL="682625" indent="-396875">
              <a:lnSpc>
                <a:spcPct val="90000"/>
              </a:lnSpc>
            </a:pPr>
            <a:r>
              <a:rPr lang="en-US" sz="2400" dirty="0"/>
              <a:t>Vaccines are among the most thoroughly tested and safest things we put into our bodies</a:t>
            </a:r>
          </a:p>
          <a:p>
            <a:pPr marL="682625" indent="-396875">
              <a:lnSpc>
                <a:spcPct val="90000"/>
              </a:lnSpc>
            </a:pPr>
            <a:r>
              <a:rPr lang="en-US" sz="2400" dirty="0"/>
              <a:t>Refusing a vaccine means taking the risks of the disease and of spreading the disease to others</a:t>
            </a:r>
          </a:p>
          <a:p>
            <a:pPr marL="682625" indent="-396875">
              <a:lnSpc>
                <a:spcPct val="90000"/>
              </a:lnSpc>
            </a:pPr>
            <a:r>
              <a:rPr lang="en-US" sz="2400" dirty="0"/>
              <a:t>“Natural immunity” (from disease) may come with complications, permanent damage, or death</a:t>
            </a:r>
          </a:p>
          <a:p>
            <a:pPr marL="682625" indent="-396875">
              <a:lnSpc>
                <a:spcPct val="90000"/>
              </a:lnSpc>
            </a:pPr>
            <a:r>
              <a:rPr lang="en-US" sz="2400" dirty="0">
                <a:solidFill>
                  <a:srgbClr val="FFFFFF"/>
                </a:solidFill>
              </a:rPr>
              <a:t>In Georgia, an unimmunized student may be prohibited from attending school during an epidemic*</a:t>
            </a:r>
            <a:endParaRPr lang="en-US" sz="2400" dirty="0"/>
          </a:p>
        </p:txBody>
      </p:sp>
      <p:sp>
        <p:nvSpPr>
          <p:cNvPr id="312323" name="TextBox 3"/>
          <p:cNvSpPr txBox="1">
            <a:spLocks noChangeArrowheads="1"/>
          </p:cNvSpPr>
          <p:nvPr/>
        </p:nvSpPr>
        <p:spPr bwMode="auto">
          <a:xfrm>
            <a:off x="1143000" y="6245423"/>
            <a:ext cx="7010400" cy="307777"/>
          </a:xfrm>
          <a:prstGeom prst="rect">
            <a:avLst/>
          </a:prstGeom>
          <a:noFill/>
          <a:ln w="9525">
            <a:noFill/>
            <a:miter lim="800000"/>
            <a:headEnd/>
            <a:tailEnd/>
          </a:ln>
        </p:spPr>
        <p:txBody>
          <a:bodyPr wrap="square">
            <a:spAutoFit/>
          </a:bodyPr>
          <a:lstStyle/>
          <a:p>
            <a:r>
              <a:rPr lang="en-US" sz="1400" b="1" dirty="0">
                <a:solidFill>
                  <a:srgbClr val="FFFFFF"/>
                </a:solidFill>
                <a:latin typeface="Calibri" pitchFamily="34" charset="0"/>
              </a:rPr>
              <a:t>* State of Georgia -Rules of Department of Human Services: Public Health 290-5-4-.07</a:t>
            </a:r>
          </a:p>
        </p:txBody>
      </p:sp>
      <p:sp>
        <p:nvSpPr>
          <p:cNvPr id="5" name="TextBox 4"/>
          <p:cNvSpPr txBox="1"/>
          <p:nvPr/>
        </p:nvSpPr>
        <p:spPr>
          <a:xfrm>
            <a:off x="609600" y="4114800"/>
            <a:ext cx="7848600" cy="1976438"/>
          </a:xfrm>
          <a:prstGeom prst="rect">
            <a:avLst/>
          </a:prstGeom>
          <a:noFill/>
        </p:spPr>
        <p:txBody>
          <a:bodyPr>
            <a:spAutoFit/>
          </a:bodyPr>
          <a:lstStyle/>
          <a:p>
            <a:pPr marL="682625" indent="-396875" eaLnBrk="0" hangingPunct="0">
              <a:lnSpc>
                <a:spcPct val="90000"/>
              </a:lnSpc>
              <a:spcBef>
                <a:spcPct val="20000"/>
              </a:spcBef>
              <a:buFont typeface="Arial" pitchFamily="34" charset="0"/>
              <a:buChar char="•"/>
              <a:defRPr/>
            </a:pPr>
            <a:r>
              <a:rPr lang="en-US" sz="2400" kern="0" dirty="0">
                <a:solidFill>
                  <a:srgbClr val="FFFFFF"/>
                </a:solidFill>
                <a:latin typeface="Calibri"/>
                <a:cs typeface="+mn-cs"/>
              </a:rPr>
              <a:t>Consistent reproducible research has shown that autism is NOT caused by:</a:t>
            </a:r>
          </a:p>
          <a:p>
            <a:pPr marL="682625" indent="-396875" eaLnBrk="0" hangingPunct="0">
              <a:lnSpc>
                <a:spcPct val="90000"/>
              </a:lnSpc>
              <a:spcBef>
                <a:spcPct val="20000"/>
              </a:spcBef>
              <a:defRPr/>
            </a:pPr>
            <a:r>
              <a:rPr lang="en-US" sz="2400" kern="0" dirty="0">
                <a:solidFill>
                  <a:srgbClr val="FFFFFF"/>
                </a:solidFill>
                <a:latin typeface="Calibri"/>
                <a:cs typeface="+mn-cs"/>
              </a:rPr>
              <a:t>	  — </a:t>
            </a:r>
            <a:r>
              <a:rPr lang="en-US" sz="2400" kern="0" dirty="0" err="1">
                <a:solidFill>
                  <a:srgbClr val="FFFFFF"/>
                </a:solidFill>
                <a:latin typeface="Calibri"/>
                <a:cs typeface="+mn-cs"/>
              </a:rPr>
              <a:t>Thimerosal</a:t>
            </a:r>
            <a:endParaRPr lang="en-US" sz="2400" kern="0" dirty="0">
              <a:solidFill>
                <a:srgbClr val="FFFFFF"/>
              </a:solidFill>
              <a:latin typeface="Calibri"/>
              <a:cs typeface="+mn-cs"/>
            </a:endParaRPr>
          </a:p>
          <a:p>
            <a:pPr marL="682625" indent="-396875" eaLnBrk="0" hangingPunct="0">
              <a:lnSpc>
                <a:spcPct val="90000"/>
              </a:lnSpc>
              <a:spcBef>
                <a:spcPct val="20000"/>
              </a:spcBef>
              <a:defRPr/>
            </a:pPr>
            <a:r>
              <a:rPr lang="en-US" sz="2400" kern="0" dirty="0">
                <a:solidFill>
                  <a:srgbClr val="FFFFFF"/>
                </a:solidFill>
                <a:latin typeface="Calibri"/>
                <a:cs typeface="+mn-cs"/>
              </a:rPr>
              <a:t>        — Multiple vaccines at one time </a:t>
            </a:r>
          </a:p>
          <a:p>
            <a:pPr marL="682625" indent="-396875" eaLnBrk="0" hangingPunct="0">
              <a:lnSpc>
                <a:spcPct val="90000"/>
              </a:lnSpc>
              <a:spcBef>
                <a:spcPct val="20000"/>
              </a:spcBef>
              <a:defRPr/>
            </a:pPr>
            <a:r>
              <a:rPr lang="en-US" sz="2400" kern="0" dirty="0">
                <a:solidFill>
                  <a:srgbClr val="FFFFFF"/>
                </a:solidFill>
                <a:latin typeface="Calibri"/>
                <a:cs typeface="+mn-cs"/>
              </a:rPr>
              <a:t>        — MMR vaccine</a:t>
            </a:r>
            <a:endParaRPr lang="en-US" sz="1600" b="1" dirty="0">
              <a:solidFill>
                <a:srgbClr val="FFFFFF"/>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ChangeArrowheads="1"/>
          </p:cNvSpPr>
          <p:nvPr>
            <p:ph type="title" idx="4294967295"/>
          </p:nvPr>
        </p:nvSpPr>
        <p:spPr>
          <a:xfrm>
            <a:off x="228600" y="304800"/>
            <a:ext cx="8610600" cy="914400"/>
          </a:xfrm>
        </p:spPr>
        <p:txBody>
          <a:bodyPr/>
          <a:lstStyle/>
          <a:p>
            <a:r>
              <a:rPr lang="en-US" sz="3600" dirty="0">
                <a:solidFill>
                  <a:srgbClr val="FFFF99"/>
                </a:solidFill>
              </a:rPr>
              <a:t>Anti-Vaccine Movement </a:t>
            </a:r>
          </a:p>
        </p:txBody>
      </p:sp>
      <p:sp>
        <p:nvSpPr>
          <p:cNvPr id="318466" name="Rectangle 3"/>
          <p:cNvSpPr>
            <a:spLocks noGrp="1" noChangeArrowheads="1"/>
          </p:cNvSpPr>
          <p:nvPr>
            <p:ph type="body" idx="4294967295"/>
          </p:nvPr>
        </p:nvSpPr>
        <p:spPr>
          <a:xfrm>
            <a:off x="304800" y="1143000"/>
            <a:ext cx="8382000" cy="2209800"/>
          </a:xfrm>
        </p:spPr>
        <p:txBody>
          <a:bodyPr/>
          <a:lstStyle/>
          <a:p>
            <a:pPr>
              <a:lnSpc>
                <a:spcPct val="90000"/>
              </a:lnSpc>
              <a:spcBef>
                <a:spcPct val="50000"/>
              </a:spcBef>
              <a:buClr>
                <a:schemeClr val="tx1"/>
              </a:buClr>
            </a:pPr>
            <a:r>
              <a:rPr lang="en-US" sz="2400" dirty="0"/>
              <a:t>Promotes the idea that there is less evidence of disease today and immunizations are no longer needed</a:t>
            </a:r>
          </a:p>
          <a:p>
            <a:pPr>
              <a:lnSpc>
                <a:spcPct val="90000"/>
              </a:lnSpc>
              <a:spcBef>
                <a:spcPct val="50000"/>
              </a:spcBef>
              <a:buClr>
                <a:schemeClr val="tx1"/>
              </a:buClr>
            </a:pPr>
            <a:r>
              <a:rPr lang="en-US" sz="2400" dirty="0"/>
              <a:t>Sends confusing &amp; conflicting information</a:t>
            </a:r>
          </a:p>
          <a:p>
            <a:pPr>
              <a:lnSpc>
                <a:spcPct val="90000"/>
              </a:lnSpc>
              <a:spcBef>
                <a:spcPct val="50000"/>
              </a:spcBef>
              <a:buClr>
                <a:schemeClr val="tx1"/>
              </a:buClr>
            </a:pPr>
            <a:r>
              <a:rPr lang="en-US" sz="2400" dirty="0"/>
              <a:t>Uses stories, personal statements, and books to play on the emotional side of concerned parents</a:t>
            </a:r>
          </a:p>
          <a:p>
            <a:pPr>
              <a:lnSpc>
                <a:spcPct val="90000"/>
              </a:lnSpc>
              <a:spcBef>
                <a:spcPct val="50000"/>
              </a:spcBef>
              <a:buClr>
                <a:schemeClr val="tx1"/>
              </a:buClr>
              <a:buFontTx/>
              <a:buNone/>
            </a:pPr>
            <a:endParaRPr lang="en-US" sz="2400" dirty="0"/>
          </a:p>
        </p:txBody>
      </p:sp>
      <p:pic>
        <p:nvPicPr>
          <p:cNvPr id="318467" name="Picture 4" descr="logoquik"/>
          <p:cNvPicPr>
            <a:picLocks noChangeAspect="1" noChangeArrowheads="1"/>
          </p:cNvPicPr>
          <p:nvPr/>
        </p:nvPicPr>
        <p:blipFill>
          <a:blip r:embed="rId3" cstate="print"/>
          <a:srcRect/>
          <a:stretch>
            <a:fillRect/>
          </a:stretch>
        </p:blipFill>
        <p:spPr bwMode="auto">
          <a:xfrm>
            <a:off x="1143000" y="5867400"/>
            <a:ext cx="2959100" cy="638175"/>
          </a:xfrm>
          <a:prstGeom prst="rect">
            <a:avLst/>
          </a:prstGeom>
          <a:noFill/>
          <a:ln w="9525">
            <a:noFill/>
            <a:miter lim="800000"/>
            <a:headEnd/>
            <a:tailEnd/>
          </a:ln>
        </p:spPr>
      </p:pic>
      <p:pic>
        <p:nvPicPr>
          <p:cNvPr id="318468" name="Picture 5"/>
          <p:cNvPicPr>
            <a:picLocks noChangeAspect="1" noChangeArrowheads="1"/>
          </p:cNvPicPr>
          <p:nvPr/>
        </p:nvPicPr>
        <p:blipFill>
          <a:blip r:embed="rId4" cstate="print"/>
          <a:srcRect/>
          <a:stretch>
            <a:fillRect/>
          </a:stretch>
        </p:blipFill>
        <p:spPr bwMode="auto">
          <a:xfrm>
            <a:off x="5715000" y="5867400"/>
            <a:ext cx="2989263" cy="630238"/>
          </a:xfrm>
          <a:prstGeom prst="rect">
            <a:avLst/>
          </a:prstGeom>
          <a:noFill/>
          <a:ln w="9525">
            <a:noFill/>
            <a:miter lim="800000"/>
            <a:headEnd/>
            <a:tailEnd/>
          </a:ln>
        </p:spPr>
      </p:pic>
      <p:pic>
        <p:nvPicPr>
          <p:cNvPr id="318469" name="Picture 6" descr="logo_needle"/>
          <p:cNvPicPr>
            <a:picLocks noChangeAspect="1" noChangeArrowheads="1"/>
          </p:cNvPicPr>
          <p:nvPr/>
        </p:nvPicPr>
        <p:blipFill>
          <a:blip r:embed="rId5" cstate="print"/>
          <a:srcRect/>
          <a:stretch>
            <a:fillRect/>
          </a:stretch>
        </p:blipFill>
        <p:spPr bwMode="auto">
          <a:xfrm>
            <a:off x="5791200" y="4795838"/>
            <a:ext cx="2933700" cy="690562"/>
          </a:xfrm>
          <a:prstGeom prst="rect">
            <a:avLst/>
          </a:prstGeom>
          <a:solidFill>
            <a:schemeClr val="bg1"/>
          </a:solidFill>
          <a:ln w="9525">
            <a:noFill/>
            <a:miter lim="800000"/>
            <a:headEnd/>
            <a:tailEnd/>
          </a:ln>
        </p:spPr>
      </p:pic>
      <p:pic>
        <p:nvPicPr>
          <p:cNvPr id="318470" name="Picture 7" descr="pave-web-logo"/>
          <p:cNvPicPr>
            <a:picLocks noChangeAspect="1" noChangeArrowheads="1"/>
          </p:cNvPicPr>
          <p:nvPr/>
        </p:nvPicPr>
        <p:blipFill>
          <a:blip r:embed="rId6" cstate="print"/>
          <a:srcRect/>
          <a:stretch>
            <a:fillRect/>
          </a:stretch>
        </p:blipFill>
        <p:spPr bwMode="auto">
          <a:xfrm>
            <a:off x="5486400" y="3657600"/>
            <a:ext cx="3252788" cy="765175"/>
          </a:xfrm>
          <a:prstGeom prst="rect">
            <a:avLst/>
          </a:prstGeom>
          <a:noFill/>
          <a:ln w="9525">
            <a:noFill/>
            <a:miter lim="800000"/>
            <a:headEnd/>
            <a:tailEnd/>
          </a:ln>
        </p:spPr>
      </p:pic>
      <p:sp>
        <p:nvSpPr>
          <p:cNvPr id="8" name="TextBox 7"/>
          <p:cNvSpPr txBox="1">
            <a:spLocks noChangeArrowheads="1"/>
          </p:cNvSpPr>
          <p:nvPr/>
        </p:nvSpPr>
        <p:spPr bwMode="auto">
          <a:xfrm>
            <a:off x="381000" y="3586163"/>
            <a:ext cx="5029200" cy="1976437"/>
          </a:xfrm>
          <a:prstGeom prst="rect">
            <a:avLst/>
          </a:prstGeom>
          <a:noFill/>
          <a:ln w="9525">
            <a:noFill/>
            <a:miter lim="800000"/>
            <a:headEnd/>
            <a:tailEnd/>
          </a:ln>
        </p:spPr>
        <p:txBody>
          <a:bodyPr>
            <a:spAutoFit/>
          </a:bodyPr>
          <a:lstStyle/>
          <a:p>
            <a:pPr>
              <a:lnSpc>
                <a:spcPct val="90000"/>
              </a:lnSpc>
              <a:spcBef>
                <a:spcPct val="50000"/>
              </a:spcBef>
              <a:buClr>
                <a:srgbClr val="FFFFFF"/>
              </a:buClr>
            </a:pPr>
            <a:r>
              <a:rPr lang="en-US" sz="2400" dirty="0">
                <a:latin typeface="Calibri" pitchFamily="34" charset="0"/>
              </a:rPr>
              <a:t>Encourage patients to:</a:t>
            </a:r>
          </a:p>
          <a:p>
            <a:pPr lvl="1">
              <a:lnSpc>
                <a:spcPct val="90000"/>
              </a:lnSpc>
              <a:spcBef>
                <a:spcPct val="50000"/>
              </a:spcBef>
              <a:buClr>
                <a:srgbClr val="FFFFFF"/>
              </a:buClr>
              <a:buFontTx/>
              <a:buChar char="•"/>
            </a:pPr>
            <a:r>
              <a:rPr lang="en-US" sz="2400" dirty="0">
                <a:solidFill>
                  <a:srgbClr val="FFFFFF"/>
                </a:solidFill>
                <a:latin typeface="Calibri" pitchFamily="34" charset="0"/>
              </a:rPr>
              <a:t>  Get the facts</a:t>
            </a:r>
          </a:p>
          <a:p>
            <a:pPr lvl="1">
              <a:lnSpc>
                <a:spcPct val="90000"/>
              </a:lnSpc>
              <a:spcBef>
                <a:spcPct val="50000"/>
              </a:spcBef>
              <a:buClr>
                <a:srgbClr val="FFFFFF"/>
              </a:buClr>
              <a:buFontTx/>
              <a:buChar char="•"/>
            </a:pPr>
            <a:r>
              <a:rPr lang="en-US" sz="2400" dirty="0">
                <a:solidFill>
                  <a:srgbClr val="FFFFFF"/>
                </a:solidFill>
                <a:latin typeface="Calibri" pitchFamily="34" charset="0"/>
              </a:rPr>
              <a:t>  Consider the source</a:t>
            </a:r>
          </a:p>
          <a:p>
            <a:pPr lvl="1">
              <a:lnSpc>
                <a:spcPct val="90000"/>
              </a:lnSpc>
              <a:spcBef>
                <a:spcPct val="50000"/>
              </a:spcBef>
              <a:buClr>
                <a:srgbClr val="FFFFFF"/>
              </a:buClr>
              <a:buFontTx/>
              <a:buChar char="•"/>
            </a:pPr>
            <a:r>
              <a:rPr lang="en-US" sz="2400" dirty="0">
                <a:solidFill>
                  <a:srgbClr val="FFFFFF"/>
                </a:solidFill>
                <a:latin typeface="Calibri" pitchFamily="34" charset="0"/>
              </a:rPr>
              <a:t>  Discuss their concerns with you</a:t>
            </a:r>
            <a:endParaRPr lang="en-US" sz="1600" dirty="0">
              <a:solidFill>
                <a:srgbClr val="FFFFFF"/>
              </a:solidFill>
              <a:latin typeface="Calibri" pitchFamily="34" charset="0"/>
            </a:endParaRPr>
          </a:p>
        </p:txBody>
      </p:sp>
      <p:sp>
        <p:nvSpPr>
          <p:cNvPr id="318472" name="TextBox 8"/>
          <p:cNvSpPr txBox="1">
            <a:spLocks noChangeArrowheads="1"/>
          </p:cNvSpPr>
          <p:nvPr/>
        </p:nvSpPr>
        <p:spPr bwMode="auto">
          <a:xfrm>
            <a:off x="4495800" y="6019800"/>
            <a:ext cx="762000" cy="366713"/>
          </a:xfrm>
          <a:prstGeom prst="rect">
            <a:avLst/>
          </a:prstGeom>
          <a:noFill/>
          <a:ln w="9525">
            <a:noFill/>
            <a:miter lim="800000"/>
            <a:headEnd/>
            <a:tailEnd/>
          </a:ln>
        </p:spPr>
        <p:txBody>
          <a:bodyPr>
            <a:spAutoFit/>
          </a:bodyPr>
          <a:lstStyle/>
          <a:p>
            <a:endParaRPr lang="en-US" b="1">
              <a:solidFill>
                <a:srgbClr val="FFC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ChangeArrowheads="1"/>
          </p:cNvSpPr>
          <p:nvPr>
            <p:ph type="title" idx="4294967295"/>
          </p:nvPr>
        </p:nvSpPr>
        <p:spPr>
          <a:xfrm>
            <a:off x="152400" y="381000"/>
            <a:ext cx="8763000" cy="1143000"/>
          </a:xfrm>
        </p:spPr>
        <p:txBody>
          <a:bodyPr/>
          <a:lstStyle/>
          <a:p>
            <a:pPr eaLnBrk="1" hangingPunct="1"/>
            <a:r>
              <a:rPr lang="en-US" sz="3600" dirty="0">
                <a:solidFill>
                  <a:srgbClr val="FFFF99"/>
                </a:solidFill>
              </a:rPr>
              <a:t>Resources for Factual &amp; Responsible Vaccine Information</a:t>
            </a:r>
          </a:p>
        </p:txBody>
      </p:sp>
      <p:pic>
        <p:nvPicPr>
          <p:cNvPr id="320514"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noFill/>
            <a:miter lim="800000"/>
            <a:headEnd/>
            <a:tailEnd/>
          </a:ln>
        </p:spPr>
      </p:pic>
      <p:pic>
        <p:nvPicPr>
          <p:cNvPr id="320515"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noFill/>
            <a:miter lim="800000"/>
            <a:headEnd/>
            <a:tailEnd/>
          </a:ln>
        </p:spPr>
      </p:pic>
      <p:pic>
        <p:nvPicPr>
          <p:cNvPr id="320516"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noFill/>
            <a:miter lim="800000"/>
            <a:headEnd/>
            <a:tailEnd/>
          </a:ln>
        </p:spPr>
      </p:pic>
      <p:pic>
        <p:nvPicPr>
          <p:cNvPr id="320517" name="Picture 6"/>
          <p:cNvPicPr>
            <a:picLocks noChangeAspect="1" noChangeArrowheads="1"/>
          </p:cNvPicPr>
          <p:nvPr/>
        </p:nvPicPr>
        <p:blipFill>
          <a:blip r:embed="rId6" cstate="print"/>
          <a:srcRect/>
          <a:stretch>
            <a:fillRect/>
          </a:stretch>
        </p:blipFill>
        <p:spPr bwMode="auto">
          <a:xfrm>
            <a:off x="2618895" y="4099476"/>
            <a:ext cx="2133600" cy="857250"/>
          </a:xfrm>
          <a:prstGeom prst="rect">
            <a:avLst/>
          </a:prstGeom>
          <a:solidFill>
            <a:schemeClr val="accent2"/>
          </a:solidFill>
          <a:ln w="9525">
            <a:noFill/>
            <a:miter lim="800000"/>
            <a:headEnd/>
            <a:tailEnd/>
          </a:ln>
        </p:spPr>
      </p:pic>
      <p:pic>
        <p:nvPicPr>
          <p:cNvPr id="320518" name="Picture 7" descr="mast_logo_green"/>
          <p:cNvPicPr>
            <a:picLocks noChangeAspect="1" noChangeArrowheads="1"/>
          </p:cNvPicPr>
          <p:nvPr/>
        </p:nvPicPr>
        <p:blipFill>
          <a:blip r:embed="rId7" cstate="print"/>
          <a:srcRect/>
          <a:stretch>
            <a:fillRect/>
          </a:stretch>
        </p:blipFill>
        <p:spPr bwMode="auto">
          <a:xfrm>
            <a:off x="4944581" y="4086639"/>
            <a:ext cx="2209800" cy="1143000"/>
          </a:xfrm>
          <a:prstGeom prst="rect">
            <a:avLst/>
          </a:prstGeom>
          <a:noFill/>
          <a:ln w="9525">
            <a:solidFill>
              <a:schemeClr val="bg1"/>
            </a:solidFill>
            <a:miter lim="800000"/>
            <a:headEnd/>
            <a:tailEnd/>
          </a:ln>
        </p:spPr>
      </p:pic>
      <p:pic>
        <p:nvPicPr>
          <p:cNvPr id="320519" name="Picture 8" descr="The Global Alliance for Vaccines and Immunization"/>
          <p:cNvPicPr>
            <a:picLocks noChangeAspect="1" noChangeArrowheads="1"/>
          </p:cNvPicPr>
          <p:nvPr/>
        </p:nvPicPr>
        <p:blipFill>
          <a:blip r:embed="rId8" cstate="print"/>
          <a:srcRect/>
          <a:stretch>
            <a:fillRect/>
          </a:stretch>
        </p:blipFill>
        <p:spPr bwMode="auto">
          <a:xfrm>
            <a:off x="7209113" y="4165220"/>
            <a:ext cx="1636713" cy="985838"/>
          </a:xfrm>
          <a:prstGeom prst="rect">
            <a:avLst/>
          </a:prstGeom>
          <a:noFill/>
          <a:ln w="12700">
            <a:noFill/>
            <a:miter lim="800000"/>
            <a:headEnd/>
            <a:tailEnd/>
          </a:ln>
        </p:spPr>
      </p:pic>
      <p:pic>
        <p:nvPicPr>
          <p:cNvPr id="320521" name="Picture 10" descr="Link to Public Health Home Page">
            <a:hlinkClick r:id="rId9"/>
          </p:cNvPr>
          <p:cNvPicPr>
            <a:picLocks noChangeAspect="1" noChangeArrowheads="1"/>
          </p:cNvPicPr>
          <p:nvPr/>
        </p:nvPicPr>
        <p:blipFill>
          <a:blip r:embed="rId10" cstate="print"/>
          <a:srcRect/>
          <a:stretch>
            <a:fillRect/>
          </a:stretch>
        </p:blipFill>
        <p:spPr bwMode="auto">
          <a:xfrm>
            <a:off x="2209800" y="5105400"/>
            <a:ext cx="1863725" cy="1325563"/>
          </a:xfrm>
          <a:prstGeom prst="rect">
            <a:avLst/>
          </a:prstGeom>
          <a:noFill/>
          <a:ln w="9525">
            <a:noFill/>
            <a:miter lim="800000"/>
            <a:headEnd/>
            <a:tailEnd/>
          </a:ln>
        </p:spPr>
      </p:pic>
      <p:pic>
        <p:nvPicPr>
          <p:cNvPr id="320522" name="Picture 11" descr="avglogo2"/>
          <p:cNvPicPr>
            <a:picLocks noChangeAspect="1" noChangeArrowheads="1"/>
          </p:cNvPicPr>
          <p:nvPr/>
        </p:nvPicPr>
        <p:blipFill>
          <a:blip r:embed="rId11" cstate="print"/>
          <a:srcRect/>
          <a:stretch>
            <a:fillRect/>
          </a:stretch>
        </p:blipFill>
        <p:spPr bwMode="auto">
          <a:xfrm>
            <a:off x="4267200" y="5410200"/>
            <a:ext cx="2055813" cy="822325"/>
          </a:xfrm>
          <a:prstGeom prst="rect">
            <a:avLst/>
          </a:prstGeom>
          <a:noFill/>
          <a:ln w="9525">
            <a:noFill/>
            <a:miter lim="800000"/>
            <a:headEnd/>
            <a:tailEnd/>
          </a:ln>
        </p:spPr>
      </p:pic>
      <p:pic>
        <p:nvPicPr>
          <p:cNvPr id="320523" name="Picture 12" descr="cdc logo"/>
          <p:cNvPicPr>
            <a:picLocks noChangeAspect="1" noChangeArrowheads="1"/>
          </p:cNvPicPr>
          <p:nvPr/>
        </p:nvPicPr>
        <p:blipFill>
          <a:blip r:embed="rId12" cstate="print"/>
          <a:srcRect/>
          <a:stretch>
            <a:fillRect/>
          </a:stretch>
        </p:blipFill>
        <p:spPr bwMode="auto">
          <a:xfrm>
            <a:off x="6477000" y="5410200"/>
            <a:ext cx="2362200" cy="1012825"/>
          </a:xfrm>
          <a:prstGeom prst="rect">
            <a:avLst/>
          </a:prstGeom>
          <a:noFill/>
          <a:ln w="9525">
            <a:noFill/>
            <a:miter lim="800000"/>
            <a:headEnd/>
            <a:tailEnd/>
          </a:ln>
        </p:spPr>
      </p:pic>
      <p:pic>
        <p:nvPicPr>
          <p:cNvPr id="320526" name="Picture 15" descr="ACOGlogo70"/>
          <p:cNvPicPr>
            <a:picLocks noChangeAspect="1" noChangeArrowheads="1"/>
          </p:cNvPicPr>
          <p:nvPr/>
        </p:nvPicPr>
        <p:blipFill>
          <a:blip r:embed="rId13" cstate="print"/>
          <a:srcRect/>
          <a:stretch>
            <a:fillRect/>
          </a:stretch>
        </p:blipFill>
        <p:spPr bwMode="auto">
          <a:xfrm>
            <a:off x="7696200" y="1828800"/>
            <a:ext cx="976313" cy="990600"/>
          </a:xfrm>
          <a:prstGeom prst="rect">
            <a:avLst/>
          </a:prstGeom>
          <a:noFill/>
          <a:ln w="9525">
            <a:noFill/>
            <a:miter lim="800000"/>
            <a:headEnd/>
            <a:tailEnd/>
          </a:ln>
        </p:spPr>
      </p:pic>
      <p:pic>
        <p:nvPicPr>
          <p:cNvPr id="460802" name="Picture 2" descr="http://www.immunize.org/images/aboutus/IAC-logo3.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099" y="5082415"/>
            <a:ext cx="1597025" cy="1348548"/>
          </a:xfrm>
          <a:prstGeom prst="rect">
            <a:avLst/>
          </a:prstGeom>
          <a:noFill/>
          <a:extLst>
            <a:ext uri="{909E8E84-426E-40DD-AFC4-6F175D3DCCD1}">
              <a14:hiddenFill xmlns:a14="http://schemas.microsoft.com/office/drawing/2010/main">
                <a:solidFill>
                  <a:srgbClr val="FFFFFF"/>
                </a:solidFill>
              </a14:hiddenFill>
            </a:ext>
          </a:extLst>
        </p:spPr>
      </p:pic>
      <p:pic>
        <p:nvPicPr>
          <p:cNvPr id="460804" name="Picture 4" descr="National Foundation for Infectious Diseas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351" y="4086639"/>
            <a:ext cx="1781175"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422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143000"/>
            <a:ext cx="6019800" cy="1938992"/>
          </a:xfrm>
          <a:prstGeom prst="rect">
            <a:avLst/>
          </a:prstGeom>
        </p:spPr>
        <p:txBody>
          <a:bodyPr wrap="square">
            <a:spAutoFit/>
          </a:bodyPr>
          <a:lstStyle/>
          <a:p>
            <a:pPr marL="285750" indent="-285750" eaLnBrk="1" hangingPunct="1">
              <a:buFont typeface="Arial" panose="020B0604020202020204" pitchFamily="34" charset="0"/>
              <a:buChar char="•"/>
            </a:pPr>
            <a:r>
              <a:rPr lang="en-US" sz="2400" dirty="0">
                <a:latin typeface="+mn-lt"/>
              </a:rPr>
              <a:t>Immunization only visits </a:t>
            </a:r>
          </a:p>
          <a:p>
            <a:pPr eaLnBrk="1" hangingPunct="1">
              <a:buFont typeface="Arial" pitchFamily="34" charset="0"/>
              <a:buChar char="•"/>
            </a:pPr>
            <a:r>
              <a:rPr lang="en-US" sz="2400" dirty="0">
                <a:latin typeface="+mn-lt"/>
              </a:rPr>
              <a:t>   Walk-ins for immunizations</a:t>
            </a:r>
          </a:p>
          <a:p>
            <a:pPr eaLnBrk="1" hangingPunct="1">
              <a:buFont typeface="Arial" pitchFamily="34" charset="0"/>
              <a:buChar char="•"/>
            </a:pPr>
            <a:r>
              <a:rPr lang="en-US" sz="2400" dirty="0">
                <a:latin typeface="+mn-lt"/>
              </a:rPr>
              <a:t>   Implement standing orders</a:t>
            </a:r>
          </a:p>
          <a:p>
            <a:pPr eaLnBrk="1" hangingPunct="1">
              <a:buFont typeface="Arial" pitchFamily="34" charset="0"/>
              <a:buChar char="•"/>
            </a:pPr>
            <a:r>
              <a:rPr lang="en-US" sz="2400" dirty="0">
                <a:latin typeface="+mn-lt"/>
              </a:rPr>
              <a:t>   Early, extended, or weekend hours</a:t>
            </a:r>
          </a:p>
          <a:p>
            <a:pPr eaLnBrk="1" hangingPunct="1">
              <a:buFont typeface="Arial" pitchFamily="34" charset="0"/>
              <a:buChar char="•"/>
            </a:pPr>
            <a:r>
              <a:rPr lang="en-US" sz="2400" dirty="0">
                <a:latin typeface="+mn-lt"/>
              </a:rPr>
              <a:t>   Mass vaccination clinics</a:t>
            </a:r>
          </a:p>
        </p:txBody>
      </p:sp>
      <p:sp>
        <p:nvSpPr>
          <p:cNvPr id="3" name="TextBox 2"/>
          <p:cNvSpPr txBox="1"/>
          <p:nvPr/>
        </p:nvSpPr>
        <p:spPr>
          <a:xfrm>
            <a:off x="533400" y="304800"/>
            <a:ext cx="8382000" cy="584775"/>
          </a:xfrm>
          <a:prstGeom prst="rect">
            <a:avLst/>
          </a:prstGeom>
          <a:noFill/>
        </p:spPr>
        <p:txBody>
          <a:bodyPr wrap="square" rtlCol="0">
            <a:spAutoFit/>
          </a:bodyPr>
          <a:lstStyle/>
          <a:p>
            <a:r>
              <a:rPr lang="en-US" sz="3200" dirty="0">
                <a:solidFill>
                  <a:srgbClr val="FFFF99"/>
                </a:solidFill>
                <a:latin typeface="+mj-lt"/>
              </a:rPr>
              <a:t>Improve Access to Immunizations in Your Practice</a:t>
            </a:r>
          </a:p>
        </p:txBody>
      </p:sp>
      <p:sp>
        <p:nvSpPr>
          <p:cNvPr id="4" name="Text Box 3"/>
          <p:cNvSpPr txBox="1">
            <a:spLocks noChangeArrowheads="1"/>
          </p:cNvSpPr>
          <p:nvPr/>
        </p:nvSpPr>
        <p:spPr bwMode="auto">
          <a:xfrm>
            <a:off x="1066800" y="3565439"/>
            <a:ext cx="6553200" cy="954107"/>
          </a:xfrm>
          <a:prstGeom prst="rect">
            <a:avLst/>
          </a:prstGeom>
          <a:noFill/>
          <a:ln w="9525">
            <a:noFill/>
            <a:miter lim="800000"/>
            <a:headEnd/>
            <a:tailEnd/>
          </a:ln>
        </p:spPr>
        <p:txBody>
          <a:bodyPr>
            <a:spAutoFit/>
          </a:bodyPr>
          <a:lstStyle/>
          <a:p>
            <a:pPr algn="ctr">
              <a:spcBef>
                <a:spcPct val="50000"/>
              </a:spcBef>
            </a:pPr>
            <a:r>
              <a:rPr lang="en-US" sz="2800" dirty="0">
                <a:solidFill>
                  <a:srgbClr val="FFFF66"/>
                </a:solidFill>
                <a:latin typeface="Calibri" pitchFamily="34" charset="0"/>
              </a:rPr>
              <a:t>High Immunization rates begin with a team designed plan! </a:t>
            </a:r>
          </a:p>
        </p:txBody>
      </p:sp>
      <p:pic>
        <p:nvPicPr>
          <p:cNvPr id="5" name="Picture 6" descr="j0395836"/>
          <p:cNvPicPr>
            <a:picLocks noChangeAspect="1" noChangeArrowheads="1"/>
          </p:cNvPicPr>
          <p:nvPr/>
        </p:nvPicPr>
        <p:blipFill>
          <a:blip r:embed="rId3" cstate="print"/>
          <a:srcRect/>
          <a:stretch>
            <a:fillRect/>
          </a:stretch>
        </p:blipFill>
        <p:spPr bwMode="auto">
          <a:xfrm>
            <a:off x="609600" y="4944773"/>
            <a:ext cx="2667103" cy="1532354"/>
          </a:xfrm>
          <a:prstGeom prst="rect">
            <a:avLst/>
          </a:prstGeom>
          <a:solidFill>
            <a:schemeClr val="bg1"/>
          </a:solidFill>
          <a:ln w="9525">
            <a:noFill/>
            <a:miter lim="800000"/>
            <a:headEnd/>
            <a:tailEnd/>
          </a:ln>
        </p:spPr>
      </p:pic>
      <p:pic>
        <p:nvPicPr>
          <p:cNvPr id="6" name="Picture 5" descr="j0289377"/>
          <p:cNvPicPr>
            <a:picLocks noChangeAspect="1" noChangeArrowheads="1"/>
          </p:cNvPicPr>
          <p:nvPr/>
        </p:nvPicPr>
        <p:blipFill>
          <a:blip r:embed="rId4" cstate="print"/>
          <a:srcRect/>
          <a:stretch>
            <a:fillRect/>
          </a:stretch>
        </p:blipFill>
        <p:spPr bwMode="auto">
          <a:xfrm>
            <a:off x="5638800" y="4911449"/>
            <a:ext cx="2910301" cy="1591363"/>
          </a:xfrm>
          <a:prstGeom prst="rect">
            <a:avLst/>
          </a:prstGeom>
          <a:noFill/>
          <a:ln w="9525">
            <a:noFill/>
            <a:miter lim="800000"/>
            <a:headEnd/>
            <a:tailEnd/>
          </a:ln>
        </p:spPr>
      </p:pic>
      <p:sp>
        <p:nvSpPr>
          <p:cNvPr id="7" name="TextBox 6"/>
          <p:cNvSpPr txBox="1"/>
          <p:nvPr/>
        </p:nvSpPr>
        <p:spPr>
          <a:xfrm rot="1128142">
            <a:off x="7219927" y="1436676"/>
            <a:ext cx="1282511" cy="600164"/>
          </a:xfrm>
          <a:prstGeom prst="rect">
            <a:avLst/>
          </a:prstGeom>
          <a:noFill/>
          <a:ln w="31750">
            <a:solidFill>
              <a:srgbClr val="FFC000"/>
            </a:solidFill>
          </a:ln>
        </p:spPr>
        <p:txBody>
          <a:bodyPr wrap="square" rtlCol="0">
            <a:spAutoFit/>
          </a:bodyPr>
          <a:lstStyle/>
          <a:p>
            <a:r>
              <a:rPr lang="en-US" sz="3300" dirty="0">
                <a:solidFill>
                  <a:schemeClr val="bg1"/>
                </a:solidFill>
              </a:rPr>
              <a:t>NEW</a:t>
            </a:r>
          </a:p>
        </p:txBody>
      </p:sp>
    </p:spTree>
    <p:extLst>
      <p:ext uri="{BB962C8B-B14F-4D97-AF65-F5344CB8AC3E}">
        <p14:creationId xmlns:p14="http://schemas.microsoft.com/office/powerpoint/2010/main" val="194463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2"/>
          <p:cNvSpPr>
            <a:spLocks noChangeArrowheads="1"/>
          </p:cNvSpPr>
          <p:nvPr/>
        </p:nvSpPr>
        <p:spPr bwMode="auto">
          <a:xfrm>
            <a:off x="304800" y="1219200"/>
            <a:ext cx="8610600" cy="3324225"/>
          </a:xfrm>
          <a:prstGeom prst="rect">
            <a:avLst/>
          </a:prstGeom>
          <a:noFill/>
          <a:ln w="9525">
            <a:noFill/>
            <a:miter lim="800000"/>
            <a:headEnd/>
            <a:tailEnd/>
          </a:ln>
        </p:spPr>
        <p:txBody>
          <a:bodyPr>
            <a:spAutoFit/>
          </a:bodyPr>
          <a:lstStyle/>
          <a:p>
            <a:pPr eaLnBrk="0" hangingPunct="0">
              <a:spcBef>
                <a:spcPct val="50000"/>
              </a:spcBef>
              <a:buClr>
                <a:srgbClr val="FF9900"/>
              </a:buClr>
              <a:defRPr/>
            </a:pPr>
            <a:r>
              <a:rPr lang="en-US" sz="2800" dirty="0">
                <a:latin typeface="+mn-lt"/>
              </a:rPr>
              <a:t>Use reminders on medical records and notify patients when vaccines are needed</a:t>
            </a:r>
          </a:p>
          <a:p>
            <a:pPr eaLnBrk="0" hangingPunct="0">
              <a:spcBef>
                <a:spcPct val="50000"/>
              </a:spcBef>
              <a:buClr>
                <a:srgbClr val="FF9900"/>
              </a:buClr>
              <a:defRPr/>
            </a:pPr>
            <a:r>
              <a:rPr lang="en-US" sz="2800" dirty="0">
                <a:latin typeface="+mn-lt"/>
              </a:rPr>
              <a:t>Recall patients when vaccine is available after a shortage</a:t>
            </a:r>
          </a:p>
          <a:p>
            <a:pPr eaLnBrk="0" hangingPunct="0">
              <a:spcBef>
                <a:spcPct val="50000"/>
              </a:spcBef>
              <a:buClr>
                <a:srgbClr val="FF9900"/>
              </a:buClr>
              <a:defRPr/>
            </a:pPr>
            <a:r>
              <a:rPr lang="en-US" sz="2800" dirty="0">
                <a:latin typeface="+mn-lt"/>
              </a:rPr>
              <a:t>Assess your immunization rates using CoCASA</a:t>
            </a:r>
            <a:r>
              <a:rPr lang="en-US" sz="2800" b="1" baseline="60000" dirty="0">
                <a:latin typeface="+mn-lt"/>
              </a:rPr>
              <a:t>1</a:t>
            </a:r>
            <a:r>
              <a:rPr lang="en-US" sz="2800" dirty="0">
                <a:latin typeface="+mn-lt"/>
              </a:rPr>
              <a:t> to improve patient care, HEDIS</a:t>
            </a:r>
            <a:r>
              <a:rPr lang="en-US" sz="2800" b="1" baseline="60000" dirty="0">
                <a:latin typeface="+mn-lt"/>
              </a:rPr>
              <a:t>2</a:t>
            </a:r>
            <a:r>
              <a:rPr lang="en-US" sz="2800" dirty="0">
                <a:latin typeface="+mn-lt"/>
              </a:rPr>
              <a:t> scores, and identify problem areas </a:t>
            </a:r>
          </a:p>
          <a:p>
            <a:pPr eaLnBrk="0" hangingPunct="0">
              <a:spcBef>
                <a:spcPct val="50000"/>
              </a:spcBef>
              <a:buClr>
                <a:srgbClr val="FF9900"/>
              </a:buClr>
              <a:defRPr/>
            </a:pPr>
            <a:r>
              <a:rPr lang="en-US" sz="2800" dirty="0">
                <a:latin typeface="+mn-lt"/>
              </a:rPr>
              <a:t>Use current codes for vaccines and vaccine administration</a:t>
            </a:r>
          </a:p>
        </p:txBody>
      </p:sp>
      <p:sp>
        <p:nvSpPr>
          <p:cNvPr id="99332" name="Rectangle 4"/>
          <p:cNvSpPr>
            <a:spLocks noChangeArrowheads="1"/>
          </p:cNvSpPr>
          <p:nvPr/>
        </p:nvSpPr>
        <p:spPr bwMode="auto">
          <a:xfrm>
            <a:off x="1989138" y="420687"/>
            <a:ext cx="5073650" cy="646113"/>
          </a:xfrm>
          <a:prstGeom prst="rect">
            <a:avLst/>
          </a:prstGeom>
          <a:noFill/>
          <a:ln w="9525">
            <a:noFill/>
            <a:miter lim="800000"/>
            <a:headEnd/>
            <a:tailEnd/>
          </a:ln>
        </p:spPr>
        <p:txBody>
          <a:bodyPr wrap="none">
            <a:spAutoFit/>
          </a:bodyPr>
          <a:lstStyle/>
          <a:p>
            <a:pPr algn="ctr">
              <a:defRPr/>
            </a:pPr>
            <a:r>
              <a:rPr lang="en-US" sz="3600" dirty="0">
                <a:solidFill>
                  <a:srgbClr val="FFFF99"/>
                </a:solidFill>
                <a:latin typeface="+mj-lt"/>
              </a:rPr>
              <a:t>Important Office Practices</a:t>
            </a:r>
          </a:p>
        </p:txBody>
      </p:sp>
      <p:sp>
        <p:nvSpPr>
          <p:cNvPr id="3" name="Rectangle 2"/>
          <p:cNvSpPr/>
          <p:nvPr/>
        </p:nvSpPr>
        <p:spPr>
          <a:xfrm>
            <a:off x="1166813" y="5830888"/>
            <a:ext cx="6529387" cy="523220"/>
          </a:xfrm>
          <a:prstGeom prst="rect">
            <a:avLst/>
          </a:prstGeom>
        </p:spPr>
        <p:txBody>
          <a:bodyPr>
            <a:spAutoFit/>
          </a:bodyPr>
          <a:lstStyle/>
          <a:p>
            <a:pPr>
              <a:defRPr/>
            </a:pPr>
            <a:r>
              <a:rPr lang="en-US" sz="1400" b="1" dirty="0">
                <a:latin typeface="+mn-lt"/>
              </a:rPr>
              <a:t>1. </a:t>
            </a:r>
            <a:r>
              <a:rPr lang="en-US" sz="1400" b="1" dirty="0">
                <a:solidFill>
                  <a:srgbClr val="46D04D"/>
                </a:solidFill>
                <a:latin typeface="+mn-lt"/>
              </a:rPr>
              <a:t>C</a:t>
            </a:r>
            <a:r>
              <a:rPr lang="en-US" sz="1400" b="1" dirty="0">
                <a:latin typeface="+mn-lt"/>
              </a:rPr>
              <a:t>omprehensive </a:t>
            </a:r>
            <a:r>
              <a:rPr lang="en-US" sz="1400" b="1" dirty="0">
                <a:solidFill>
                  <a:srgbClr val="33CC33"/>
                </a:solidFill>
                <a:latin typeface="+mn-lt"/>
              </a:rPr>
              <a:t>C</a:t>
            </a:r>
            <a:r>
              <a:rPr lang="en-US" sz="1400" b="1" dirty="0">
                <a:latin typeface="+mn-lt"/>
              </a:rPr>
              <a:t>linic </a:t>
            </a:r>
            <a:r>
              <a:rPr lang="en-US" sz="1400" b="1" dirty="0">
                <a:solidFill>
                  <a:srgbClr val="00B050"/>
                </a:solidFill>
                <a:latin typeface="+mn-lt"/>
              </a:rPr>
              <a:t>A</a:t>
            </a:r>
            <a:r>
              <a:rPr lang="en-US" sz="1400" b="1" dirty="0">
                <a:latin typeface="+mn-lt"/>
              </a:rPr>
              <a:t>ssessment </a:t>
            </a:r>
            <a:r>
              <a:rPr lang="en-US" sz="1400" b="1" dirty="0">
                <a:solidFill>
                  <a:srgbClr val="00B050"/>
                </a:solidFill>
                <a:latin typeface="+mn-lt"/>
              </a:rPr>
              <a:t>S</a:t>
            </a:r>
            <a:r>
              <a:rPr lang="en-US" sz="1400" b="1" dirty="0">
                <a:latin typeface="+mn-lt"/>
              </a:rPr>
              <a:t>oftware </a:t>
            </a:r>
            <a:r>
              <a:rPr lang="en-US" sz="1400" b="1" dirty="0">
                <a:solidFill>
                  <a:srgbClr val="00B050"/>
                </a:solidFill>
                <a:latin typeface="+mn-lt"/>
              </a:rPr>
              <a:t>A</a:t>
            </a:r>
            <a:r>
              <a:rPr lang="en-US" sz="1400" b="1" dirty="0">
                <a:latin typeface="+mn-lt"/>
              </a:rPr>
              <a:t>pplication</a:t>
            </a:r>
            <a:endParaRPr lang="en-US" sz="1400" b="1" dirty="0">
              <a:solidFill>
                <a:srgbClr val="46D04D"/>
              </a:solidFill>
              <a:latin typeface="+mn-lt"/>
            </a:endParaRPr>
          </a:p>
          <a:p>
            <a:pPr>
              <a:defRPr/>
            </a:pPr>
            <a:r>
              <a:rPr lang="en-US" sz="1400" b="1" dirty="0">
                <a:latin typeface="+mn-lt"/>
              </a:rPr>
              <a:t>2. </a:t>
            </a:r>
            <a:r>
              <a:rPr lang="en-US" sz="1400" b="1" dirty="0">
                <a:solidFill>
                  <a:srgbClr val="46D04D"/>
                </a:solidFill>
                <a:latin typeface="+mn-lt"/>
              </a:rPr>
              <a:t>H</a:t>
            </a:r>
            <a:r>
              <a:rPr lang="en-US" sz="1400" b="1" dirty="0">
                <a:latin typeface="+mn-lt"/>
              </a:rPr>
              <a:t>ealth Plan</a:t>
            </a:r>
            <a:r>
              <a:rPr lang="en-US" sz="1400" b="1" dirty="0">
                <a:solidFill>
                  <a:srgbClr val="FFFF00"/>
                </a:solidFill>
                <a:latin typeface="+mn-lt"/>
              </a:rPr>
              <a:t> </a:t>
            </a:r>
            <a:r>
              <a:rPr lang="en-US" sz="1400" b="1" dirty="0">
                <a:solidFill>
                  <a:srgbClr val="46D04D"/>
                </a:solidFill>
                <a:latin typeface="+mn-lt"/>
              </a:rPr>
              <a:t>E</a:t>
            </a:r>
            <a:r>
              <a:rPr lang="en-US" sz="1400" b="1" dirty="0">
                <a:latin typeface="+mn-lt"/>
              </a:rPr>
              <a:t>mployer</a:t>
            </a:r>
            <a:r>
              <a:rPr lang="en-US" sz="1400" b="1" dirty="0">
                <a:solidFill>
                  <a:srgbClr val="FFFF00"/>
                </a:solidFill>
                <a:latin typeface="+mn-lt"/>
              </a:rPr>
              <a:t> </a:t>
            </a:r>
            <a:r>
              <a:rPr lang="en-US" sz="1400" b="1" dirty="0">
                <a:solidFill>
                  <a:srgbClr val="46D04D"/>
                </a:solidFill>
                <a:latin typeface="+mn-lt"/>
              </a:rPr>
              <a:t>D</a:t>
            </a:r>
            <a:r>
              <a:rPr lang="en-US" sz="1400" b="1" dirty="0">
                <a:latin typeface="+mn-lt"/>
              </a:rPr>
              <a:t>ata and</a:t>
            </a:r>
            <a:r>
              <a:rPr lang="en-US" sz="1400" b="1" dirty="0">
                <a:solidFill>
                  <a:srgbClr val="66CCFF"/>
                </a:solidFill>
                <a:latin typeface="+mn-lt"/>
              </a:rPr>
              <a:t> </a:t>
            </a:r>
            <a:r>
              <a:rPr lang="en-US" sz="1400" b="1" dirty="0">
                <a:solidFill>
                  <a:srgbClr val="46D04D"/>
                </a:solidFill>
                <a:latin typeface="+mn-lt"/>
              </a:rPr>
              <a:t>I</a:t>
            </a:r>
            <a:r>
              <a:rPr lang="en-US" sz="1400" b="1" dirty="0">
                <a:latin typeface="+mn-lt"/>
              </a:rPr>
              <a:t>nformation</a:t>
            </a:r>
            <a:r>
              <a:rPr lang="en-US" sz="1400" b="1" dirty="0">
                <a:solidFill>
                  <a:srgbClr val="FFFF00"/>
                </a:solidFill>
                <a:latin typeface="+mn-lt"/>
              </a:rPr>
              <a:t> </a:t>
            </a:r>
            <a:r>
              <a:rPr lang="en-US" sz="1400" b="1" dirty="0">
                <a:solidFill>
                  <a:srgbClr val="46D04D"/>
                </a:solidFill>
                <a:latin typeface="+mn-lt"/>
              </a:rPr>
              <a:t>S</a:t>
            </a:r>
            <a:r>
              <a:rPr lang="en-US" sz="1400" b="1" dirty="0">
                <a:latin typeface="+mn-lt"/>
              </a:rPr>
              <a:t>et</a:t>
            </a:r>
            <a:r>
              <a:rPr lang="en-US" sz="1400" b="1" dirty="0">
                <a:solidFill>
                  <a:srgbClr val="FFFF99"/>
                </a:solidFill>
                <a:latin typeface="+mn-lt"/>
              </a:rPr>
              <a:t>®)</a:t>
            </a:r>
            <a:endParaRPr lang="en-US" sz="14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228600"/>
            <a:ext cx="7772400" cy="1143000"/>
          </a:xfrm>
        </p:spPr>
        <p:txBody>
          <a:bodyPr/>
          <a:lstStyle/>
          <a:p>
            <a:r>
              <a:rPr lang="en-US" sz="3600" dirty="0">
                <a:solidFill>
                  <a:srgbClr val="FFFF99"/>
                </a:solidFill>
              </a:rPr>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lstStyle/>
          <a:p>
            <a:pPr>
              <a:buFont typeface="Arial" pitchFamily="34" charset="0"/>
              <a:buChar char="•"/>
              <a:defRPr/>
            </a:pPr>
            <a:r>
              <a:rPr lang="en-US" sz="2000" dirty="0">
                <a:solidFill>
                  <a:srgbClr val="FFFFCC"/>
                </a:solidFill>
              </a:rPr>
              <a:t>15 voting members with expertise in one or more of the following:</a:t>
            </a:r>
          </a:p>
          <a:p>
            <a:pPr marL="1028700">
              <a:buFont typeface="Arial" panose="020B0604020202020204" pitchFamily="34" charset="0"/>
              <a:buChar char="•"/>
              <a:defRPr/>
            </a:pPr>
            <a:r>
              <a:rPr lang="en-US" sz="2000" dirty="0">
                <a:solidFill>
                  <a:srgbClr val="FFFFCC"/>
                </a:solidFill>
              </a:rPr>
              <a:t>Vaccinology</a:t>
            </a:r>
          </a:p>
          <a:p>
            <a:pPr marL="1028700">
              <a:buFont typeface="Arial" panose="020B0604020202020204" pitchFamily="34" charset="0"/>
              <a:buChar char="•"/>
              <a:defRPr/>
            </a:pPr>
            <a:r>
              <a:rPr lang="en-US" sz="2000" dirty="0">
                <a:solidFill>
                  <a:srgbClr val="FFFFCC"/>
                </a:solidFill>
              </a:rPr>
              <a:t>Immunology</a:t>
            </a:r>
          </a:p>
          <a:p>
            <a:pPr marL="1028700">
              <a:buFont typeface="Arial" panose="020B0604020202020204" pitchFamily="34" charset="0"/>
              <a:buChar char="•"/>
              <a:defRPr/>
            </a:pPr>
            <a:r>
              <a:rPr lang="en-US" sz="2000" dirty="0">
                <a:solidFill>
                  <a:srgbClr val="FFFFCC"/>
                </a:solidFill>
              </a:rPr>
              <a:t>Infectious diseases 		</a:t>
            </a:r>
          </a:p>
          <a:p>
            <a:pPr marL="1028700">
              <a:buFont typeface="Arial" panose="020B0604020202020204" pitchFamily="34" charset="0"/>
              <a:buChar char="•"/>
              <a:defRPr/>
            </a:pPr>
            <a:r>
              <a:rPr lang="en-US" sz="2000" dirty="0">
                <a:solidFill>
                  <a:srgbClr val="FFFFCC"/>
                </a:solidFill>
              </a:rPr>
              <a:t>Pediatrics</a:t>
            </a:r>
          </a:p>
          <a:p>
            <a:pPr marL="1028700">
              <a:buFont typeface="Arial" panose="020B0604020202020204" pitchFamily="34" charset="0"/>
              <a:buChar char="•"/>
              <a:defRPr/>
            </a:pPr>
            <a:r>
              <a:rPr lang="en-US" sz="2000" dirty="0">
                <a:solidFill>
                  <a:srgbClr val="FFFFCC"/>
                </a:solidFill>
              </a:rPr>
              <a:t>Internal Medicine</a:t>
            </a:r>
          </a:p>
          <a:p>
            <a:pPr marL="1028700">
              <a:buFont typeface="Arial" panose="020B0604020202020204" pitchFamily="34" charset="0"/>
              <a:buChar char="•"/>
              <a:defRPr/>
            </a:pPr>
            <a:r>
              <a:rPr lang="en-US" sz="2000" dirty="0">
                <a:solidFill>
                  <a:srgbClr val="FFFFCC"/>
                </a:solidFill>
              </a:rPr>
              <a:t>Preventive medicine</a:t>
            </a:r>
          </a:p>
          <a:p>
            <a:pPr marL="1028700">
              <a:buFont typeface="Arial" panose="020B0604020202020204" pitchFamily="34" charset="0"/>
              <a:buChar char="•"/>
              <a:defRPr/>
            </a:pPr>
            <a:r>
              <a:rPr lang="en-US" sz="2000" dirty="0">
                <a:solidFill>
                  <a:srgbClr val="FFFFCC"/>
                </a:solidFill>
              </a:rPr>
              <a:t>Public health</a:t>
            </a:r>
          </a:p>
          <a:p>
            <a:pPr marL="1028700">
              <a:buFont typeface="Arial" panose="020B0604020202020204" pitchFamily="34" charset="0"/>
              <a:buChar char="•"/>
              <a:defRPr/>
            </a:pPr>
            <a:r>
              <a:rPr lang="en-US" sz="2000" dirty="0">
                <a:solidFill>
                  <a:srgbClr val="FFFFCC"/>
                </a:solidFill>
              </a:rPr>
              <a:t>Consumer perspectives and/or social and community aspects of</a:t>
            </a:r>
          </a:p>
          <a:p>
            <a:pPr marL="1028700">
              <a:buFont typeface="Arial" panose="020B0604020202020204" pitchFamily="34" charset="0"/>
              <a:buChar char="•"/>
              <a:defRPr/>
            </a:pPr>
            <a:r>
              <a:rPr lang="en-US" sz="2000" dirty="0">
                <a:solidFill>
                  <a:srgbClr val="FFFFCC"/>
                </a:solidFill>
              </a:rPr>
              <a:t>  immunization programs </a:t>
            </a:r>
          </a:p>
          <a:p>
            <a:pPr marL="685800" indent="0">
              <a:buNone/>
              <a:defRPr/>
            </a:pPr>
            <a:endParaRPr lang="en-US" sz="1200" dirty="0">
              <a:solidFill>
                <a:srgbClr val="FFFFCC"/>
              </a:solidFill>
            </a:endParaRPr>
          </a:p>
          <a:p>
            <a:pPr marL="55563" indent="346075">
              <a:spcBef>
                <a:spcPts val="0"/>
              </a:spcBef>
              <a:buFont typeface="Arial" pitchFamily="34" charset="0"/>
              <a:buChar char="•"/>
              <a:defRPr/>
            </a:pPr>
            <a:r>
              <a:rPr lang="en-US" sz="2000" dirty="0">
                <a:solidFill>
                  <a:srgbClr val="FFFFCC"/>
                </a:solidFill>
              </a:rPr>
              <a:t>ACIP develops recommendations and schedules for the use of</a:t>
            </a:r>
          </a:p>
          <a:p>
            <a:pPr marL="55563" indent="346075">
              <a:spcBef>
                <a:spcPts val="0"/>
              </a:spcBef>
              <a:buFontTx/>
              <a:buNone/>
              <a:defRPr/>
            </a:pPr>
            <a:r>
              <a:rPr lang="en-US" sz="2000" dirty="0">
                <a:solidFill>
                  <a:srgbClr val="FFFFCC"/>
                </a:solidFill>
              </a:rPr>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192748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idx="4294967295"/>
          </p:nvPr>
        </p:nvSpPr>
        <p:spPr>
          <a:xfrm>
            <a:off x="457200" y="609600"/>
            <a:ext cx="5105400" cy="1143000"/>
          </a:xfrm>
        </p:spPr>
        <p:txBody>
          <a:bodyPr/>
          <a:lstStyle/>
          <a:p>
            <a:pPr eaLnBrk="1" hangingPunct="1"/>
            <a:r>
              <a:rPr lang="en-US" sz="3600">
                <a:solidFill>
                  <a:srgbClr val="FFFF99"/>
                </a:solidFill>
              </a:rPr>
              <a:t>Stay Current!</a:t>
            </a:r>
          </a:p>
        </p:txBody>
      </p:sp>
      <p:sp>
        <p:nvSpPr>
          <p:cNvPr id="324610" name="Rectangle 3"/>
          <p:cNvSpPr>
            <a:spLocks noGrp="1" noChangeArrowheads="1"/>
          </p:cNvSpPr>
          <p:nvPr>
            <p:ph type="body" idx="4294967295"/>
          </p:nvPr>
        </p:nvSpPr>
        <p:spPr>
          <a:xfrm>
            <a:off x="228600" y="2057400"/>
            <a:ext cx="8763000" cy="4525963"/>
          </a:xfrm>
        </p:spPr>
        <p:txBody>
          <a:bodyPr/>
          <a:lstStyle/>
          <a:p>
            <a:pPr eaLnBrk="1" hangingPunct="1"/>
            <a:r>
              <a:rPr lang="en-US" sz="2800" dirty="0"/>
              <a:t>Sign up for listserv sites which provide timely information pertinent to your practice  </a:t>
            </a:r>
            <a:r>
              <a:rPr lang="en-US" sz="2800" dirty="0">
                <a:hlinkClick r:id="rId3"/>
              </a:rPr>
              <a:t>www.immunize.org/resources/emailnews.asp</a:t>
            </a:r>
            <a:endParaRPr lang="en-US" sz="2800" dirty="0"/>
          </a:p>
          <a:p>
            <a:pPr lvl="1" eaLnBrk="1" hangingPunct="1"/>
            <a:r>
              <a:rPr lang="en-US" dirty="0">
                <a:solidFill>
                  <a:srgbClr val="FFFF99"/>
                </a:solidFill>
              </a:rPr>
              <a:t>AAP Newsletter</a:t>
            </a:r>
          </a:p>
          <a:p>
            <a:pPr lvl="1" eaLnBrk="1" hangingPunct="1"/>
            <a:r>
              <a:rPr lang="en-US" dirty="0">
                <a:solidFill>
                  <a:srgbClr val="FFFF99"/>
                </a:solidFill>
              </a:rPr>
              <a:t>CDC immunization websites (32 in all)</a:t>
            </a:r>
          </a:p>
          <a:p>
            <a:pPr lvl="1" eaLnBrk="1" hangingPunct="1"/>
            <a:r>
              <a:rPr lang="en-US" dirty="0">
                <a:solidFill>
                  <a:srgbClr val="FFFF99"/>
                </a:solidFill>
              </a:rPr>
              <a:t>CHOP Parents Pack Newsletter</a:t>
            </a:r>
          </a:p>
          <a:p>
            <a:pPr lvl="1" eaLnBrk="1" hangingPunct="1"/>
            <a:r>
              <a:rPr lang="en-US" dirty="0">
                <a:solidFill>
                  <a:srgbClr val="FFFF99"/>
                </a:solidFill>
              </a:rPr>
              <a:t>IAC Express, </a:t>
            </a:r>
            <a:r>
              <a:rPr lang="en-US" dirty="0">
                <a:solidFill>
                  <a:schemeClr val="tx2">
                    <a:lumMod val="40000"/>
                    <a:lumOff val="60000"/>
                  </a:schemeClr>
                </a:solidFill>
              </a:rPr>
              <a:t>Needle Tips and Vaccinate Adults</a:t>
            </a:r>
          </a:p>
          <a:p>
            <a:pPr lvl="1" eaLnBrk="1" hangingPunct="1"/>
            <a:r>
              <a:rPr lang="en-US" dirty="0">
                <a:solidFill>
                  <a:srgbClr val="FFFF99"/>
                </a:solidFill>
              </a:rPr>
              <a:t>Websites specific to particular vaccines</a:t>
            </a:r>
          </a:p>
        </p:txBody>
      </p:sp>
      <p:pic>
        <p:nvPicPr>
          <p:cNvPr id="324611" name="Picture 4" descr="MC900439350[1]"/>
          <p:cNvPicPr>
            <a:picLocks noChangeAspect="1" noChangeArrowheads="1"/>
          </p:cNvPicPr>
          <p:nvPr/>
        </p:nvPicPr>
        <p:blipFill>
          <a:blip r:embed="rId4" cstate="print"/>
          <a:srcRect/>
          <a:stretch>
            <a:fillRect/>
          </a:stretch>
        </p:blipFill>
        <p:spPr bwMode="auto">
          <a:xfrm rot="1044087">
            <a:off x="6477000" y="304800"/>
            <a:ext cx="1600200" cy="16002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ChangeArrowheads="1"/>
          </p:cNvSpPr>
          <p:nvPr>
            <p:ph type="ctrTitle" idx="4294967295"/>
          </p:nvPr>
        </p:nvSpPr>
        <p:spPr>
          <a:xfrm>
            <a:off x="533400" y="0"/>
            <a:ext cx="7772400" cy="806450"/>
          </a:xfrm>
        </p:spPr>
        <p:txBody>
          <a:bodyPr/>
          <a:lstStyle/>
          <a:p>
            <a:pPr eaLnBrk="1" hangingPunct="1"/>
            <a:r>
              <a:rPr lang="en-US" sz="3600">
                <a:solidFill>
                  <a:srgbClr val="FFFF99"/>
                </a:solidFill>
              </a:rPr>
              <a:t>Questions?</a:t>
            </a:r>
          </a:p>
        </p:txBody>
      </p:sp>
      <p:sp>
        <p:nvSpPr>
          <p:cNvPr id="328706" name="Rectangle 3"/>
          <p:cNvSpPr>
            <a:spLocks noGrp="1" noChangeArrowheads="1"/>
          </p:cNvSpPr>
          <p:nvPr>
            <p:ph type="subTitle" idx="4294967295"/>
          </p:nvPr>
        </p:nvSpPr>
        <p:spPr>
          <a:xfrm>
            <a:off x="174625" y="781050"/>
            <a:ext cx="8756650" cy="1214438"/>
          </a:xfrm>
        </p:spPr>
        <p:txBody>
          <a:bodyPr/>
          <a:lstStyle/>
          <a:p>
            <a:pPr marL="0" indent="0" algn="ctr" eaLnBrk="1" hangingPunct="1">
              <a:buFontTx/>
              <a:buNone/>
            </a:pPr>
            <a:r>
              <a:rPr lang="en-US" sz="3000" b="1" dirty="0"/>
              <a:t>Check out these links for more immunization information and resources!</a:t>
            </a:r>
          </a:p>
          <a:p>
            <a:pPr marL="0" indent="0" eaLnBrk="1" hangingPunct="1">
              <a:buFontTx/>
              <a:buNone/>
            </a:pPr>
            <a:endParaRPr lang="en-US" sz="2400" b="1" dirty="0"/>
          </a:p>
          <a:p>
            <a:pPr marL="0" indent="0" eaLnBrk="1" hangingPunct="1">
              <a:buFontTx/>
              <a:buNone/>
            </a:pPr>
            <a:r>
              <a:rPr lang="en-US" sz="2400" b="1" dirty="0">
                <a:solidFill>
                  <a:srgbClr val="FFFFCC"/>
                </a:solidFill>
                <a:latin typeface="Arial" charset="0"/>
              </a:rPr>
              <a:t>				</a:t>
            </a:r>
          </a:p>
          <a:p>
            <a:pPr marL="0" indent="0" algn="ctr" eaLnBrk="1" hangingPunct="1">
              <a:buFontTx/>
              <a:buNone/>
            </a:pPr>
            <a:endParaRPr lang="en-US" sz="2000" b="1" dirty="0">
              <a:solidFill>
                <a:srgbClr val="FFFFCC"/>
              </a:solidFill>
              <a:latin typeface="Arial" charset="0"/>
            </a:endParaRPr>
          </a:p>
        </p:txBody>
      </p:sp>
      <p:sp>
        <p:nvSpPr>
          <p:cNvPr id="328707" name="Text Box 4"/>
          <p:cNvSpPr txBox="1">
            <a:spLocks noChangeArrowheads="1"/>
          </p:cNvSpPr>
          <p:nvPr/>
        </p:nvSpPr>
        <p:spPr bwMode="auto">
          <a:xfrm>
            <a:off x="0" y="4633913"/>
            <a:ext cx="4670425" cy="396875"/>
          </a:xfrm>
          <a:prstGeom prst="rect">
            <a:avLst/>
          </a:prstGeom>
          <a:noFill/>
          <a:ln w="9525">
            <a:noFill/>
            <a:miter lim="800000"/>
            <a:headEnd/>
            <a:tailEnd/>
          </a:ln>
        </p:spPr>
        <p:txBody>
          <a:bodyPr>
            <a:spAutoFit/>
          </a:bodyPr>
          <a:lstStyle/>
          <a:p>
            <a:pPr>
              <a:spcBef>
                <a:spcPct val="50000"/>
              </a:spcBef>
            </a:pPr>
            <a:endParaRPr lang="en-US" sz="2000" b="1">
              <a:solidFill>
                <a:srgbClr val="FFFF66"/>
              </a:solidFill>
            </a:endParaRPr>
          </a:p>
        </p:txBody>
      </p:sp>
      <p:sp>
        <p:nvSpPr>
          <p:cNvPr id="2" name="Rectangle 5"/>
          <p:cNvSpPr>
            <a:spLocks noChangeArrowheads="1"/>
          </p:cNvSpPr>
          <p:nvPr/>
        </p:nvSpPr>
        <p:spPr bwMode="auto">
          <a:xfrm>
            <a:off x="533400" y="1676401"/>
            <a:ext cx="8397875" cy="4800600"/>
          </a:xfrm>
          <a:prstGeom prst="rect">
            <a:avLst/>
          </a:prstGeom>
          <a:noFill/>
          <a:ln w="9525">
            <a:noFill/>
            <a:miter lim="800000"/>
            <a:headEnd/>
            <a:tailEnd/>
          </a:ln>
        </p:spPr>
        <p:txBody>
          <a:bodyPr tIns="45718" bIns="45718"/>
          <a:lstStyle/>
          <a:p>
            <a:pPr>
              <a:spcBef>
                <a:spcPct val="20000"/>
              </a:spcBef>
            </a:pPr>
            <a:r>
              <a:rPr lang="en-US" sz="2000" dirty="0">
                <a:solidFill>
                  <a:srgbClr val="FFFF99"/>
                </a:solidFill>
                <a:latin typeface="Calibri" pitchFamily="34" charset="0"/>
              </a:rPr>
              <a:t>National Immunization Program</a:t>
            </a:r>
          </a:p>
          <a:p>
            <a:pPr>
              <a:spcBef>
                <a:spcPct val="20000"/>
              </a:spcBef>
            </a:pPr>
            <a:r>
              <a:rPr lang="en-US" sz="2000" dirty="0">
                <a:latin typeface="Calibri" pitchFamily="34" charset="0"/>
              </a:rPr>
              <a:t>E-mail</a:t>
            </a:r>
            <a:r>
              <a:rPr lang="en-US" sz="2000" dirty="0">
                <a:solidFill>
                  <a:srgbClr val="FFFFCC"/>
                </a:solidFill>
                <a:latin typeface="Calibri" pitchFamily="34" charset="0"/>
              </a:rPr>
              <a:t> 	</a:t>
            </a:r>
            <a:r>
              <a:rPr lang="en-US" sz="2000" dirty="0">
                <a:solidFill>
                  <a:schemeClr val="bg1">
                    <a:lumMod val="60000"/>
                    <a:lumOff val="40000"/>
                  </a:schemeClr>
                </a:solidFill>
                <a:latin typeface="Calibri" pitchFamily="34" charset="0"/>
              </a:rPr>
              <a:t>       </a:t>
            </a:r>
            <a:r>
              <a:rPr lang="en-US" sz="2000" dirty="0">
                <a:solidFill>
                  <a:schemeClr val="bg1">
                    <a:lumMod val="60000"/>
                    <a:lumOff val="40000"/>
                  </a:schemeClr>
                </a:solidFill>
                <a:latin typeface="Times New Roman"/>
                <a:cs typeface="Times New Roman"/>
              </a:rPr>
              <a:t>►</a:t>
            </a:r>
            <a:r>
              <a:rPr lang="en-US" sz="2000" dirty="0">
                <a:solidFill>
                  <a:schemeClr val="bg1">
                    <a:lumMod val="60000"/>
                    <a:lumOff val="40000"/>
                  </a:schemeClr>
                </a:solidFill>
                <a:latin typeface="Calibri" pitchFamily="34" charset="0"/>
              </a:rPr>
              <a:t> </a:t>
            </a:r>
            <a:r>
              <a:rPr lang="en-US" sz="2000" dirty="0">
                <a:solidFill>
                  <a:srgbClr val="FFFFCC"/>
                </a:solidFill>
                <a:latin typeface="Calibri" pitchFamily="34" charset="0"/>
                <a:hlinkClick r:id="rId3"/>
              </a:rPr>
              <a:t>NIPInfo@cdc.gov</a:t>
            </a:r>
            <a:r>
              <a:rPr lang="en-US" sz="2000" dirty="0">
                <a:solidFill>
                  <a:srgbClr val="FFFFCC"/>
                </a:solidFill>
                <a:latin typeface="Calibri" pitchFamily="34" charset="0"/>
              </a:rPr>
              <a:t> </a:t>
            </a:r>
          </a:p>
          <a:p>
            <a:pPr>
              <a:spcBef>
                <a:spcPct val="20000"/>
              </a:spcBef>
            </a:pPr>
            <a:r>
              <a:rPr lang="en-US" sz="2000" dirty="0">
                <a:latin typeface="Calibri" pitchFamily="34" charset="0"/>
              </a:rPr>
              <a:t>Hotline</a:t>
            </a:r>
            <a:r>
              <a:rPr lang="en-US" sz="2000" dirty="0">
                <a:solidFill>
                  <a:srgbClr val="FFFFCC"/>
                </a:solidFill>
                <a:latin typeface="Calibri" pitchFamily="34" charset="0"/>
              </a:rPr>
              <a:t>	             </a:t>
            </a:r>
            <a:r>
              <a:rPr lang="en-US" sz="2000" dirty="0">
                <a:latin typeface="Calibri" pitchFamily="34" charset="0"/>
              </a:rPr>
              <a:t>800.CDC.INFO</a:t>
            </a:r>
          </a:p>
          <a:p>
            <a:pPr>
              <a:spcBef>
                <a:spcPct val="20000"/>
              </a:spcBef>
            </a:pPr>
            <a:r>
              <a:rPr lang="en-US" sz="2000" dirty="0">
                <a:latin typeface="Calibri" pitchFamily="34" charset="0"/>
              </a:rPr>
              <a:t>Website	</a:t>
            </a:r>
            <a:r>
              <a:rPr lang="en-US" sz="2000" dirty="0">
                <a:solidFill>
                  <a:srgbClr val="FFFFCC"/>
                </a:solidFill>
                <a:latin typeface="Calibri" pitchFamily="34" charset="0"/>
              </a:rPr>
              <a:t>             </a:t>
            </a:r>
            <a:r>
              <a:rPr lang="en-US" sz="2000" dirty="0">
                <a:solidFill>
                  <a:schemeClr val="hlink"/>
                </a:solidFill>
                <a:latin typeface="Calibri" pitchFamily="34" charset="0"/>
                <a:hlinkClick r:id="rId4"/>
              </a:rPr>
              <a:t>http://www.cdc.gov/vaccines</a:t>
            </a:r>
            <a:endParaRPr lang="en-US" sz="2000" dirty="0">
              <a:solidFill>
                <a:schemeClr val="hlink"/>
              </a:solidFill>
              <a:latin typeface="Calibri" pitchFamily="34" charset="0"/>
            </a:endParaRPr>
          </a:p>
          <a:p>
            <a:pPr lvl="1">
              <a:spcBef>
                <a:spcPct val="20000"/>
              </a:spcBef>
            </a:pPr>
            <a:endParaRPr lang="en-US" sz="1200" dirty="0">
              <a:solidFill>
                <a:srgbClr val="FFFFCC"/>
              </a:solidFill>
              <a:latin typeface="Calibri" pitchFamily="34" charset="0"/>
            </a:endParaRPr>
          </a:p>
          <a:p>
            <a:pPr>
              <a:spcBef>
                <a:spcPct val="20000"/>
              </a:spcBef>
            </a:pPr>
            <a:r>
              <a:rPr lang="en-US" sz="2000" dirty="0">
                <a:solidFill>
                  <a:srgbClr val="FFFF99"/>
                </a:solidFill>
                <a:latin typeface="Calibri" pitchFamily="34" charset="0"/>
              </a:rPr>
              <a:t>Georgia Immunization Program</a:t>
            </a:r>
          </a:p>
          <a:p>
            <a:pPr>
              <a:spcBef>
                <a:spcPct val="20000"/>
              </a:spcBef>
            </a:pPr>
            <a:r>
              <a:rPr lang="en-US" sz="2000" dirty="0">
                <a:latin typeface="Calibri" pitchFamily="34" charset="0"/>
              </a:rPr>
              <a:t>E-mail 	</a:t>
            </a:r>
            <a:r>
              <a:rPr lang="en-US" sz="2000" dirty="0">
                <a:solidFill>
                  <a:srgbClr val="FF0000"/>
                </a:solidFill>
                <a:latin typeface="Calibri" pitchFamily="34" charset="0"/>
              </a:rPr>
              <a:t>           </a:t>
            </a:r>
            <a:r>
              <a:rPr lang="en-US" sz="2000" dirty="0">
                <a:solidFill>
                  <a:srgbClr val="666666"/>
                </a:solidFill>
                <a:latin typeface="Verdana" panose="020B0604030504040204" pitchFamily="34" charset="0"/>
              </a:rPr>
              <a:t> </a:t>
            </a:r>
            <a:r>
              <a:rPr lang="en-US" sz="2000" dirty="0"/>
              <a:t> </a:t>
            </a:r>
            <a:r>
              <a:rPr lang="en-US" sz="2000" dirty="0">
                <a:latin typeface="+mn-lt"/>
                <a:hlinkClick r:id="rId5"/>
              </a:rPr>
              <a:t>DPH-Immunization@dph.ga.gov</a:t>
            </a:r>
            <a:endParaRPr lang="en-US" sz="2000" dirty="0">
              <a:latin typeface="+mn-lt"/>
            </a:endParaRPr>
          </a:p>
          <a:p>
            <a:pPr>
              <a:spcBef>
                <a:spcPct val="20000"/>
              </a:spcBef>
            </a:pPr>
            <a:r>
              <a:rPr lang="en-US" sz="2000" dirty="0">
                <a:latin typeface="Calibri" pitchFamily="34" charset="0"/>
              </a:rPr>
              <a:t>Hotline</a:t>
            </a:r>
            <a:r>
              <a:rPr lang="en-US" sz="2000" dirty="0">
                <a:solidFill>
                  <a:srgbClr val="FFFFCC"/>
                </a:solidFill>
                <a:latin typeface="Calibri" pitchFamily="34" charset="0"/>
              </a:rPr>
              <a:t>	             </a:t>
            </a:r>
            <a:r>
              <a:rPr lang="en-US" sz="2000" dirty="0">
                <a:latin typeface="Calibri" pitchFamily="34" charset="0"/>
              </a:rPr>
              <a:t>404-657-3158</a:t>
            </a:r>
            <a:br>
              <a:rPr lang="en-US" sz="2000" dirty="0">
                <a:solidFill>
                  <a:srgbClr val="FFFFCC"/>
                </a:solidFill>
                <a:latin typeface="Calibri" pitchFamily="34" charset="0"/>
              </a:rPr>
            </a:br>
            <a:r>
              <a:rPr lang="en-US" sz="2000" dirty="0">
                <a:latin typeface="Calibri" pitchFamily="34" charset="0"/>
              </a:rPr>
              <a:t>Website  </a:t>
            </a:r>
            <a:r>
              <a:rPr lang="en-US" sz="2000" dirty="0">
                <a:solidFill>
                  <a:srgbClr val="FFFFCC"/>
                </a:solidFill>
                <a:latin typeface="Calibri" pitchFamily="34" charset="0"/>
              </a:rPr>
              <a:t>            </a:t>
            </a:r>
            <a:r>
              <a:rPr lang="en-US" sz="2000" dirty="0">
                <a:latin typeface="Calibri" pitchFamily="34" charset="0"/>
                <a:hlinkClick r:id="rId6"/>
              </a:rPr>
              <a:t>http://dph.georgia.gov/immunization-section</a:t>
            </a:r>
            <a:r>
              <a:rPr lang="en-US" sz="2000" dirty="0">
                <a:latin typeface="Calibri" pitchFamily="34" charset="0"/>
              </a:rPr>
              <a:t> </a:t>
            </a:r>
            <a:endParaRPr lang="en-US" sz="2000" dirty="0">
              <a:solidFill>
                <a:srgbClr val="FFFFCC"/>
              </a:solidFill>
              <a:latin typeface="Calibri" pitchFamily="34" charset="0"/>
            </a:endParaRPr>
          </a:p>
          <a:p>
            <a:pPr>
              <a:spcBef>
                <a:spcPct val="20000"/>
              </a:spcBef>
            </a:pPr>
            <a:endParaRPr lang="en-US" sz="2000" dirty="0">
              <a:solidFill>
                <a:srgbClr val="FFFFCC"/>
              </a:solidFill>
              <a:latin typeface="Calibri" pitchFamily="34" charset="0"/>
            </a:endParaRPr>
          </a:p>
          <a:p>
            <a:pPr>
              <a:spcBef>
                <a:spcPct val="20000"/>
              </a:spcBef>
            </a:pPr>
            <a:r>
              <a:rPr lang="en-US" sz="2000" dirty="0">
                <a:solidFill>
                  <a:srgbClr val="FFFF99"/>
                </a:solidFill>
                <a:latin typeface="Calibri" pitchFamily="34" charset="0"/>
              </a:rPr>
              <a:t>Immunization Action Coalition</a:t>
            </a:r>
          </a:p>
          <a:p>
            <a:pPr>
              <a:spcBef>
                <a:spcPct val="20000"/>
              </a:spcBef>
            </a:pPr>
            <a:r>
              <a:rPr lang="en-US" sz="2000" dirty="0">
                <a:latin typeface="Calibri" pitchFamily="34" charset="0"/>
              </a:rPr>
              <a:t>E-mail 	</a:t>
            </a:r>
            <a:r>
              <a:rPr lang="en-US" sz="2000" dirty="0">
                <a:solidFill>
                  <a:srgbClr val="FFFFCC"/>
                </a:solidFill>
                <a:latin typeface="Calibri" pitchFamily="34" charset="0"/>
              </a:rPr>
              <a:t>             </a:t>
            </a:r>
            <a:r>
              <a:rPr lang="en-US" sz="2000" dirty="0">
                <a:solidFill>
                  <a:srgbClr val="FFFFCC"/>
                </a:solidFill>
                <a:latin typeface="Calibri" pitchFamily="34" charset="0"/>
                <a:hlinkClick r:id="rId7"/>
              </a:rPr>
              <a:t>admin@immunize.org</a:t>
            </a:r>
            <a:endParaRPr lang="en-US" sz="2000" dirty="0">
              <a:solidFill>
                <a:srgbClr val="FFFFCC"/>
              </a:solidFill>
              <a:latin typeface="Calibri" pitchFamily="34" charset="0"/>
            </a:endParaRPr>
          </a:p>
          <a:p>
            <a:pPr>
              <a:spcBef>
                <a:spcPct val="20000"/>
              </a:spcBef>
            </a:pPr>
            <a:r>
              <a:rPr lang="en-US" sz="2000" dirty="0">
                <a:latin typeface="Calibri" pitchFamily="34" charset="0"/>
              </a:rPr>
              <a:t>Phone	</a:t>
            </a:r>
            <a:r>
              <a:rPr lang="en-US" sz="2000" dirty="0">
                <a:solidFill>
                  <a:srgbClr val="FFFFCC"/>
                </a:solidFill>
                <a:latin typeface="Calibri" pitchFamily="34" charset="0"/>
              </a:rPr>
              <a:t>             </a:t>
            </a:r>
            <a:r>
              <a:rPr lang="en-US" sz="2000" dirty="0">
                <a:latin typeface="Calibri" pitchFamily="34" charset="0"/>
              </a:rPr>
              <a:t>651.647.9009</a:t>
            </a:r>
            <a:r>
              <a:rPr lang="en-US" sz="2000" dirty="0">
                <a:solidFill>
                  <a:srgbClr val="FFFFCC"/>
                </a:solidFill>
                <a:latin typeface="Calibri" pitchFamily="34" charset="0"/>
              </a:rPr>
              <a:t> </a:t>
            </a:r>
          </a:p>
          <a:p>
            <a:pPr>
              <a:spcBef>
                <a:spcPct val="20000"/>
              </a:spcBef>
            </a:pPr>
            <a:r>
              <a:rPr lang="en-US" sz="2000" dirty="0">
                <a:latin typeface="Calibri" pitchFamily="34" charset="0"/>
              </a:rPr>
              <a:t>Website	</a:t>
            </a:r>
            <a:r>
              <a:rPr lang="en-US" sz="2000" dirty="0">
                <a:solidFill>
                  <a:srgbClr val="FFFFCC"/>
                </a:solidFill>
                <a:latin typeface="Calibri" pitchFamily="34" charset="0"/>
              </a:rPr>
              <a:t>             </a:t>
            </a:r>
            <a:r>
              <a:rPr lang="en-US" sz="2000" dirty="0">
                <a:solidFill>
                  <a:srgbClr val="FFFFCC"/>
                </a:solidFill>
                <a:latin typeface="Calibri" pitchFamily="34" charset="0"/>
                <a:hlinkClick r:id="rId8"/>
              </a:rPr>
              <a:t>www.immunize.org</a:t>
            </a:r>
            <a:endParaRPr lang="en-US" sz="2000" dirty="0">
              <a:solidFill>
                <a:srgbClr val="FFFFCC"/>
              </a:solidFill>
              <a:latin typeface="Calibri" pitchFamily="34" charset="0"/>
            </a:endParaRPr>
          </a:p>
        </p:txBody>
      </p:sp>
      <p:sp>
        <p:nvSpPr>
          <p:cNvPr id="328711" name="TextBox 6"/>
          <p:cNvSpPr txBox="1">
            <a:spLocks noChangeArrowheads="1"/>
          </p:cNvSpPr>
          <p:nvPr/>
        </p:nvSpPr>
        <p:spPr bwMode="auto">
          <a:xfrm>
            <a:off x="7391400" y="5867400"/>
            <a:ext cx="838200" cy="366713"/>
          </a:xfrm>
          <a:prstGeom prst="rect">
            <a:avLst/>
          </a:prstGeom>
          <a:noFill/>
          <a:ln w="9525">
            <a:noFill/>
            <a:miter lim="800000"/>
            <a:headEnd/>
            <a:tailEnd/>
          </a:ln>
        </p:spPr>
        <p:txBody>
          <a:bodyPr>
            <a:spAutoFit/>
          </a:bodyPr>
          <a:lstStyle/>
          <a:p>
            <a:endParaRPr lang="en-US" b="1">
              <a:solidFill>
                <a:srgbClr val="FFC000"/>
              </a:solidFill>
              <a:latin typeface="Calibri" pitchFamily="34"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a:xfrm>
            <a:off x="685800" y="1828800"/>
            <a:ext cx="7772400" cy="2590800"/>
          </a:xfrm>
        </p:spPr>
        <p:txBody>
          <a:bodyPr/>
          <a:lstStyle/>
          <a:p>
            <a:r>
              <a:rPr lang="en-US" sz="4800" b="1" i="1" dirty="0">
                <a:solidFill>
                  <a:srgbClr val="FFFF99"/>
                </a:solidFill>
              </a:rPr>
              <a:t>Test Your Knowledge!</a:t>
            </a:r>
            <a:br>
              <a:rPr lang="en-US" sz="4800" b="1" i="1" dirty="0">
                <a:solidFill>
                  <a:srgbClr val="FFFF99"/>
                </a:solidFill>
              </a:rPr>
            </a:br>
            <a:r>
              <a:rPr lang="en-US" sz="4800" b="1" i="1" dirty="0">
                <a:solidFill>
                  <a:srgbClr val="FFFF99"/>
                </a:solidFill>
              </a:rPr>
              <a:t>EPIC 2017</a:t>
            </a:r>
            <a:endParaRPr lang="en-US" sz="4800" b="1" i="1" dirty="0">
              <a:solidFill>
                <a:srgbClr val="FFC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endParaRPr>
          </a:p>
          <a:p>
            <a:pPr>
              <a:spcBef>
                <a:spcPct val="50000"/>
              </a:spcBef>
            </a:pPr>
            <a:endParaRPr lang="en-US" sz="2400" dirty="0">
              <a:solidFill>
                <a:srgbClr val="FFFFFF"/>
              </a:solidFill>
              <a:latin typeface="Calibri"/>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rPr>
              <a:t>Test Your Knowledge!</a:t>
            </a:r>
          </a:p>
        </p:txBody>
      </p:sp>
      <p:sp>
        <p:nvSpPr>
          <p:cNvPr id="4" name="Title 3"/>
          <p:cNvSpPr>
            <a:spLocks noGrp="1"/>
          </p:cNvSpPr>
          <p:nvPr>
            <p:ph type="ctrTitle"/>
          </p:nvPr>
        </p:nvSpPr>
        <p:spPr>
          <a:xfrm>
            <a:off x="914400" y="1676401"/>
            <a:ext cx="7467600" cy="1752600"/>
          </a:xfrm>
        </p:spPr>
        <p:txBody>
          <a:bodyPr/>
          <a:lstStyle/>
          <a:p>
            <a:pPr algn="l"/>
            <a:r>
              <a:rPr lang="en-US" sz="2400" dirty="0">
                <a:solidFill>
                  <a:schemeClr val="tx1"/>
                </a:solidFill>
                <a:latin typeface="+mn-lt"/>
              </a:rPr>
              <a:t>Simon received MPSV4 at 5 years of age for international travel and a dose of MCV4 at age 11. </a:t>
            </a:r>
            <a:br>
              <a:rPr lang="en-US" sz="2400" dirty="0"/>
            </a:br>
            <a:r>
              <a:rPr lang="en-US" sz="2400" dirty="0"/>
              <a:t> </a:t>
            </a:r>
            <a:br>
              <a:rPr lang="en-US" sz="2400" dirty="0"/>
            </a:br>
            <a:r>
              <a:rPr lang="en-US" sz="2400" b="1" dirty="0"/>
              <a:t>Does</a:t>
            </a:r>
            <a:r>
              <a:rPr lang="en-US" sz="2400" b="1" dirty="0">
                <a:solidFill>
                  <a:schemeClr val="tx2">
                    <a:lumMod val="40000"/>
                    <a:lumOff val="60000"/>
                  </a:schemeClr>
                </a:solidFill>
                <a:latin typeface="+mn-lt"/>
              </a:rPr>
              <a:t> he need a booster dose of MCV4 vaccine at age 16?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endParaRPr>
          </a:p>
          <a:p>
            <a:pPr>
              <a:spcBef>
                <a:spcPct val="50000"/>
              </a:spcBef>
            </a:pPr>
            <a:endParaRPr lang="en-US" sz="2400" dirty="0">
              <a:solidFill>
                <a:srgbClr val="FFFFFF"/>
              </a:solidFill>
              <a:latin typeface="Calibri"/>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rPr>
              <a:t>Test Your Knowledge!</a:t>
            </a:r>
          </a:p>
        </p:txBody>
      </p:sp>
      <p:sp>
        <p:nvSpPr>
          <p:cNvPr id="4" name="Title 3"/>
          <p:cNvSpPr>
            <a:spLocks noGrp="1"/>
          </p:cNvSpPr>
          <p:nvPr>
            <p:ph type="ctrTitle"/>
          </p:nvPr>
        </p:nvSpPr>
        <p:spPr>
          <a:xfrm>
            <a:off x="914400" y="1676401"/>
            <a:ext cx="7467600" cy="1752600"/>
          </a:xfrm>
        </p:spPr>
        <p:txBody>
          <a:bodyPr/>
          <a:lstStyle/>
          <a:p>
            <a:pPr algn="l"/>
            <a:r>
              <a:rPr lang="en-US" sz="2400" dirty="0">
                <a:solidFill>
                  <a:schemeClr val="tx1"/>
                </a:solidFill>
                <a:latin typeface="+mn-lt"/>
              </a:rPr>
              <a:t>Simon received MPSV4 at 5 years of age for international travel and a dose of MCV4 at age 11. </a:t>
            </a:r>
            <a:br>
              <a:rPr lang="en-US" sz="2400" dirty="0"/>
            </a:br>
            <a:r>
              <a:rPr lang="en-US" sz="2400" dirty="0"/>
              <a:t> </a:t>
            </a:r>
            <a:br>
              <a:rPr lang="en-US" sz="2400" dirty="0"/>
            </a:br>
            <a:r>
              <a:rPr lang="en-US" sz="2400" b="1" dirty="0"/>
              <a:t>Does</a:t>
            </a:r>
            <a:r>
              <a:rPr lang="en-US" sz="2400" b="1" dirty="0">
                <a:solidFill>
                  <a:schemeClr val="tx2">
                    <a:lumMod val="40000"/>
                    <a:lumOff val="60000"/>
                  </a:schemeClr>
                </a:solidFill>
                <a:latin typeface="+mn-lt"/>
              </a:rPr>
              <a:t> he need a booster dose of MCV4 vaccine at age 16? </a:t>
            </a:r>
          </a:p>
        </p:txBody>
      </p:sp>
      <p:sp>
        <p:nvSpPr>
          <p:cNvPr id="5" name="Subtitle 4"/>
          <p:cNvSpPr>
            <a:spLocks noGrp="1"/>
          </p:cNvSpPr>
          <p:nvPr>
            <p:ph type="subTitle" idx="1"/>
          </p:nvPr>
        </p:nvSpPr>
        <p:spPr>
          <a:xfrm>
            <a:off x="914400" y="4038600"/>
            <a:ext cx="7315200" cy="1295400"/>
          </a:xfrm>
        </p:spPr>
        <p:txBody>
          <a:bodyPr/>
          <a:lstStyle/>
          <a:p>
            <a:pPr algn="l"/>
            <a:r>
              <a:rPr lang="en-US" sz="2400" dirty="0"/>
              <a:t>Yes. Any meningococcal vaccination given prior to the tenth birthday (either with MCV4 or MPSV4) does NOT count toward routinely recommended doses.</a:t>
            </a:r>
          </a:p>
        </p:txBody>
      </p:sp>
      <p:sp>
        <p:nvSpPr>
          <p:cNvPr id="6" name="Rectangle 5"/>
          <p:cNvSpPr/>
          <p:nvPr/>
        </p:nvSpPr>
        <p:spPr>
          <a:xfrm>
            <a:off x="1143000" y="5867400"/>
            <a:ext cx="4953000" cy="307777"/>
          </a:xfrm>
          <a:prstGeom prst="rect">
            <a:avLst/>
          </a:prstGeom>
        </p:spPr>
        <p:txBody>
          <a:bodyPr wrap="square">
            <a:spAutoFit/>
          </a:bodyPr>
          <a:lstStyle/>
          <a:p>
            <a:pPr fontAlgn="auto">
              <a:spcBef>
                <a:spcPts val="0"/>
              </a:spcBef>
              <a:spcAft>
                <a:spcPts val="0"/>
              </a:spcAft>
            </a:pPr>
            <a:r>
              <a:rPr lang="en-US" sz="1400" b="1" dirty="0">
                <a:solidFill>
                  <a:srgbClr val="FFFFFF"/>
                </a:solidFill>
                <a:latin typeface="Calibri"/>
              </a:rPr>
              <a:t>IAC Ask the Experts - Reviewed  September 2013</a:t>
            </a:r>
            <a:endParaRPr lang="en-US" sz="1400" dirty="0">
              <a:solidFill>
                <a:srgbClr val="FFFFFF"/>
              </a:solidFill>
              <a:latin typeface="Calibri"/>
              <a:cs typeface="+mn-cs"/>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r>
              <a:rPr lang="en-US" b="1"/>
              <a:t> </a:t>
            </a:r>
          </a:p>
        </p:txBody>
      </p:sp>
      <p:sp>
        <p:nvSpPr>
          <p:cNvPr id="353283" name="Rectangle 3"/>
          <p:cNvSpPr>
            <a:spLocks noGrp="1" noChangeArrowheads="1"/>
          </p:cNvSpPr>
          <p:nvPr>
            <p:ph type="subTitle" idx="4294967295"/>
          </p:nvPr>
        </p:nvSpPr>
        <p:spPr>
          <a:xfrm>
            <a:off x="914400" y="1371600"/>
            <a:ext cx="7315200" cy="3352800"/>
          </a:xfrm>
        </p:spPr>
        <p:txBody>
          <a:bodyPr/>
          <a:lstStyle/>
          <a:p>
            <a:pPr marL="0" indent="0">
              <a:lnSpc>
                <a:spcPct val="90000"/>
              </a:lnSpc>
              <a:buFontTx/>
              <a:buNone/>
            </a:pPr>
            <a:r>
              <a:rPr lang="en-US" sz="2400"/>
              <a:t>Ethan is 17 years old. After his second DTP vaccine at 4 months of age he </a:t>
            </a:r>
            <a:r>
              <a:rPr lang="en-US" sz="2400">
                <a:cs typeface="Arial" charset="0"/>
              </a:rPr>
              <a:t>cried persistently for 4 hours,</a:t>
            </a:r>
            <a:r>
              <a:rPr lang="en-US" sz="2400"/>
              <a:t> had a fever of 104</a:t>
            </a:r>
            <a:r>
              <a:rPr lang="en-US" sz="2400">
                <a:cs typeface="Arial" charset="0"/>
              </a:rPr>
              <a:t>°F, and developed a severe local reaction at the injection site. </a:t>
            </a:r>
          </a:p>
          <a:p>
            <a:pPr marL="0" indent="0">
              <a:lnSpc>
                <a:spcPct val="90000"/>
              </a:lnSpc>
              <a:buFontTx/>
              <a:buNone/>
            </a:pPr>
            <a:r>
              <a:rPr lang="en-US" sz="2400">
                <a:cs typeface="Arial" charset="0"/>
              </a:rPr>
              <a:t>His pediatrician subsequently administered DT at 6 months, 18 months and 5 years of age. He received Td when he was 12 years old. </a:t>
            </a:r>
          </a:p>
          <a:p>
            <a:pPr marL="0" indent="0">
              <a:lnSpc>
                <a:spcPct val="90000"/>
              </a:lnSpc>
              <a:buFontTx/>
              <a:buNone/>
            </a:pPr>
            <a:endParaRPr lang="en-US" sz="1200" b="1">
              <a:solidFill>
                <a:srgbClr val="FFFF99"/>
              </a:solidFill>
              <a:cs typeface="Arial" charset="0"/>
            </a:endParaRPr>
          </a:p>
          <a:p>
            <a:pPr marL="0" indent="0">
              <a:lnSpc>
                <a:spcPct val="90000"/>
              </a:lnSpc>
              <a:buFontTx/>
              <a:buNone/>
            </a:pPr>
            <a:r>
              <a:rPr lang="en-US" sz="2400" b="1">
                <a:solidFill>
                  <a:srgbClr val="FFFF99"/>
                </a:solidFill>
                <a:cs typeface="Arial" charset="0"/>
              </a:rPr>
              <a:t>With this history of a severe reaction to pertussis vaccine, should he receive Tdap? </a:t>
            </a:r>
          </a:p>
          <a:p>
            <a:pPr marL="0" indent="0">
              <a:lnSpc>
                <a:spcPct val="90000"/>
              </a:lnSpc>
              <a:buFontTx/>
              <a:buNone/>
            </a:pPr>
            <a:r>
              <a:rPr lang="en-US" sz="2400">
                <a:cs typeface="Arial"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r>
              <a:rPr lang="en-US" b="1"/>
              <a:t> </a:t>
            </a:r>
          </a:p>
        </p:txBody>
      </p:sp>
      <p:sp>
        <p:nvSpPr>
          <p:cNvPr id="355331" name="Rectangle 3"/>
          <p:cNvSpPr>
            <a:spLocks noGrp="1" noChangeArrowheads="1"/>
          </p:cNvSpPr>
          <p:nvPr>
            <p:ph type="subTitle" idx="4294967295"/>
          </p:nvPr>
        </p:nvSpPr>
        <p:spPr>
          <a:xfrm>
            <a:off x="914400" y="1371600"/>
            <a:ext cx="7315200" cy="2209800"/>
          </a:xfrm>
        </p:spPr>
        <p:txBody>
          <a:bodyPr/>
          <a:lstStyle/>
          <a:p>
            <a:pPr marL="0" indent="0">
              <a:lnSpc>
                <a:spcPct val="90000"/>
              </a:lnSpc>
              <a:buFontTx/>
              <a:buNone/>
            </a:pPr>
            <a:r>
              <a:rPr lang="en-US" sz="2400"/>
              <a:t>Ethan is 17 years old. After his second DTP vaccine at 4 months of age he </a:t>
            </a:r>
            <a:r>
              <a:rPr lang="en-US" sz="2400">
                <a:cs typeface="Arial" charset="0"/>
              </a:rPr>
              <a:t>cried persistently for 4 hours,</a:t>
            </a:r>
            <a:r>
              <a:rPr lang="en-US" sz="2400"/>
              <a:t> had a fever of 104</a:t>
            </a:r>
            <a:r>
              <a:rPr lang="en-US" sz="2400">
                <a:cs typeface="Arial" charset="0"/>
              </a:rPr>
              <a:t>°F, and developed a severe local reaction at the injection site. </a:t>
            </a:r>
          </a:p>
          <a:p>
            <a:pPr marL="0" indent="0">
              <a:lnSpc>
                <a:spcPct val="90000"/>
              </a:lnSpc>
              <a:buFontTx/>
              <a:buNone/>
            </a:pPr>
            <a:r>
              <a:rPr lang="en-US" sz="2400">
                <a:cs typeface="Arial" charset="0"/>
              </a:rPr>
              <a:t>His pediatrician subsequently administered DT at 6 months, 18 months and 5 years of age. He received Td when he was 12 years old.</a:t>
            </a:r>
          </a:p>
          <a:p>
            <a:pPr marL="0" indent="0">
              <a:lnSpc>
                <a:spcPct val="90000"/>
              </a:lnSpc>
              <a:buFontTx/>
              <a:buNone/>
            </a:pPr>
            <a:endParaRPr lang="en-US" sz="1200" b="1">
              <a:solidFill>
                <a:srgbClr val="FFFF99"/>
              </a:solidFill>
              <a:cs typeface="Arial" charset="0"/>
            </a:endParaRPr>
          </a:p>
          <a:p>
            <a:pPr marL="0" indent="0">
              <a:lnSpc>
                <a:spcPct val="90000"/>
              </a:lnSpc>
              <a:buFontTx/>
              <a:buNone/>
            </a:pPr>
            <a:r>
              <a:rPr lang="en-US" sz="2400" b="1">
                <a:solidFill>
                  <a:srgbClr val="FFFF99"/>
                </a:solidFill>
                <a:cs typeface="Arial" charset="0"/>
              </a:rPr>
              <a:t>With this history of a severe reaction to pertussis vaccine, should he receive Tdap? </a:t>
            </a:r>
          </a:p>
          <a:p>
            <a:pPr marL="0" indent="0">
              <a:lnSpc>
                <a:spcPct val="90000"/>
              </a:lnSpc>
              <a:buFontTx/>
              <a:buNone/>
            </a:pPr>
            <a:endParaRPr lang="en-US" sz="2400">
              <a:cs typeface="Arial" charset="0"/>
            </a:endParaRPr>
          </a:p>
          <a:p>
            <a:pPr marL="0" indent="0">
              <a:lnSpc>
                <a:spcPct val="90000"/>
              </a:lnSpc>
              <a:buFontTx/>
              <a:buNone/>
            </a:pPr>
            <a:r>
              <a:rPr lang="en-US" sz="2400">
                <a:cs typeface="Arial" charset="0"/>
              </a:rPr>
              <a:t>  </a:t>
            </a:r>
          </a:p>
        </p:txBody>
      </p:sp>
      <p:sp>
        <p:nvSpPr>
          <p:cNvPr id="355332" name="Text Box 6"/>
          <p:cNvSpPr txBox="1">
            <a:spLocks noChangeArrowheads="1"/>
          </p:cNvSpPr>
          <p:nvPr/>
        </p:nvSpPr>
        <p:spPr bwMode="auto">
          <a:xfrm>
            <a:off x="914400" y="4832350"/>
            <a:ext cx="7772400" cy="1187450"/>
          </a:xfrm>
          <a:prstGeom prst="rect">
            <a:avLst/>
          </a:prstGeom>
          <a:noFill/>
          <a:ln w="9525">
            <a:noFill/>
            <a:miter lim="800000"/>
            <a:headEnd/>
            <a:tailEnd/>
          </a:ln>
        </p:spPr>
        <p:txBody>
          <a:bodyPr>
            <a:spAutoFit/>
          </a:bodyPr>
          <a:lstStyle/>
          <a:p>
            <a:pPr>
              <a:spcBef>
                <a:spcPct val="50000"/>
              </a:spcBef>
            </a:pPr>
            <a:r>
              <a:rPr lang="en-US" sz="2400">
                <a:solidFill>
                  <a:srgbClr val="FFFFFF"/>
                </a:solidFill>
                <a:latin typeface="Calibri"/>
              </a:rPr>
              <a:t>Yes, administer Tdap. These adverse reactions in infancy are not contraindications or precautions for Tdap vaccination in adolescents. </a:t>
            </a:r>
          </a:p>
        </p:txBody>
      </p:sp>
      <p:sp>
        <p:nvSpPr>
          <p:cNvPr id="6" name="Rectangle 5"/>
          <p:cNvSpPr/>
          <p:nvPr/>
        </p:nvSpPr>
        <p:spPr>
          <a:xfrm>
            <a:off x="914400" y="6019800"/>
            <a:ext cx="7315200" cy="738664"/>
          </a:xfrm>
          <a:prstGeom prst="rect">
            <a:avLst/>
          </a:prstGeom>
        </p:spPr>
        <p:txBody>
          <a:bodyPr>
            <a:spAutoFit/>
          </a:bodyPr>
          <a:lstStyle/>
          <a:p>
            <a:pPr fontAlgn="auto">
              <a:spcBef>
                <a:spcPts val="0"/>
              </a:spcBef>
              <a:spcAft>
                <a:spcPts val="0"/>
              </a:spcAft>
              <a:defRPr/>
            </a:pPr>
            <a:r>
              <a:rPr lang="en-US" sz="1400" b="1" dirty="0">
                <a:solidFill>
                  <a:srgbClr val="FFFFFF"/>
                </a:solidFill>
                <a:latin typeface="Calibri"/>
              </a:rPr>
              <a:t>Ref: Preventing Tetanus, Diphtheria, and </a:t>
            </a:r>
            <a:r>
              <a:rPr lang="en-US" sz="1400" b="1" dirty="0" err="1">
                <a:solidFill>
                  <a:srgbClr val="FFFFFF"/>
                </a:solidFill>
                <a:latin typeface="Calibri"/>
              </a:rPr>
              <a:t>Pertussis</a:t>
            </a:r>
            <a:r>
              <a:rPr lang="en-US" sz="1400" b="1" dirty="0">
                <a:solidFill>
                  <a:srgbClr val="FFFFFF"/>
                </a:solidFill>
                <a:latin typeface="Calibri"/>
              </a:rPr>
              <a:t> Among Adolescents: Use of Tetanus </a:t>
            </a:r>
            <a:r>
              <a:rPr lang="en-US" sz="1400" b="1" dirty="0" err="1">
                <a:solidFill>
                  <a:srgbClr val="FFFFFF"/>
                </a:solidFill>
                <a:latin typeface="Calibri"/>
              </a:rPr>
              <a:t>Toxoid</a:t>
            </a:r>
            <a:r>
              <a:rPr lang="en-US" sz="1400" b="1" dirty="0">
                <a:solidFill>
                  <a:srgbClr val="FFFFFF"/>
                </a:solidFill>
                <a:latin typeface="Calibri"/>
              </a:rPr>
              <a:t>, Reduced Diphtheria </a:t>
            </a:r>
            <a:r>
              <a:rPr lang="en-US" sz="1400" b="1" dirty="0" err="1">
                <a:solidFill>
                  <a:srgbClr val="FFFFFF"/>
                </a:solidFill>
                <a:latin typeface="Calibri"/>
              </a:rPr>
              <a:t>Toxoid</a:t>
            </a:r>
            <a:r>
              <a:rPr lang="en-US" sz="1400" b="1" dirty="0">
                <a:solidFill>
                  <a:srgbClr val="FFFFFF"/>
                </a:solidFill>
                <a:latin typeface="Calibri"/>
              </a:rPr>
              <a:t> and </a:t>
            </a:r>
            <a:r>
              <a:rPr lang="en-US" sz="1400" b="1" dirty="0" err="1">
                <a:solidFill>
                  <a:srgbClr val="FFFFFF"/>
                </a:solidFill>
                <a:latin typeface="Calibri"/>
              </a:rPr>
              <a:t>Acellular</a:t>
            </a:r>
            <a:r>
              <a:rPr lang="en-US" sz="1400" b="1" dirty="0">
                <a:solidFill>
                  <a:srgbClr val="FFFFFF"/>
                </a:solidFill>
                <a:latin typeface="Calibri"/>
              </a:rPr>
              <a:t> </a:t>
            </a:r>
            <a:r>
              <a:rPr lang="en-US" sz="1400" b="1" dirty="0" err="1">
                <a:solidFill>
                  <a:srgbClr val="FFFFFF"/>
                </a:solidFill>
                <a:latin typeface="Calibri"/>
              </a:rPr>
              <a:t>Pertussis</a:t>
            </a:r>
            <a:r>
              <a:rPr lang="en-US" sz="1400" b="1" dirty="0">
                <a:solidFill>
                  <a:srgbClr val="FFFFFF"/>
                </a:solidFill>
                <a:latin typeface="Calibri"/>
              </a:rPr>
              <a:t> Vaccines  MMWR Recommendations and Reports March 24, 2006 / Vol. 55 / No. RR-3</a:t>
            </a:r>
            <a:endParaRPr lang="en-US" sz="1400" dirty="0">
              <a:solidFill>
                <a:srgbClr val="FFFFFF"/>
              </a:solidFill>
              <a:latin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buFontTx/>
              <a:buNone/>
              <a:defRPr/>
            </a:pPr>
            <a:r>
              <a:rPr lang="en-US" sz="2400" dirty="0">
                <a:cs typeface="Arial" charset="0"/>
              </a:rPr>
              <a:t>Dakota is an 18 year girl who will be starting her first year of college in August. She had her first dose of HPV vaccine on April 5 and her second dose on May 8. She will not be coming home again until late November. </a:t>
            </a:r>
          </a:p>
          <a:p>
            <a:pPr marL="0" indent="0">
              <a:lnSpc>
                <a:spcPct val="80000"/>
              </a:lnSpc>
              <a:buFontTx/>
              <a:buNone/>
              <a:defRPr/>
            </a:pPr>
            <a:endParaRPr lang="en-US" sz="1200" dirty="0">
              <a:cs typeface="Arial" charset="0"/>
            </a:endParaRPr>
          </a:p>
          <a:p>
            <a:pPr marL="0" indent="0">
              <a:lnSpc>
                <a:spcPct val="80000"/>
              </a:lnSpc>
              <a:buFontTx/>
              <a:buNone/>
              <a:defRPr/>
            </a:pPr>
            <a:r>
              <a:rPr lang="en-US" sz="2400" b="1" dirty="0">
                <a:solidFill>
                  <a:schemeClr val="tx2">
                    <a:lumMod val="40000"/>
                    <a:lumOff val="60000"/>
                  </a:schemeClr>
                </a:solidFill>
                <a:cs typeface="Arial" charset="0"/>
              </a:rPr>
              <a:t>Should you give her the third dose of HPV vaccine before she leaves home in mid August?</a:t>
            </a:r>
            <a:r>
              <a:rPr lang="en-US" sz="2400" dirty="0">
                <a:cs typeface="Arial" charset="0"/>
              </a:rPr>
              <a:t>    </a:t>
            </a:r>
          </a:p>
          <a:p>
            <a:pPr marL="0" indent="0">
              <a:lnSpc>
                <a:spcPct val="80000"/>
              </a:lnSpc>
              <a:buFontTx/>
              <a:buNone/>
              <a:defRPr/>
            </a:pPr>
            <a:r>
              <a:rPr lang="en-US" sz="2400" dirty="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buFontTx/>
              <a:buNone/>
              <a:defRPr/>
            </a:pPr>
            <a:r>
              <a:rPr lang="en-US" sz="2400" dirty="0">
                <a:cs typeface="Arial" charset="0"/>
              </a:rPr>
              <a:t>Dakota is an 18 year girl who will be starting her first year of college in August. She had her first dose of HPV vaccine on April 5 and her second dose on May 8. She will not be coming home again until late November. </a:t>
            </a:r>
          </a:p>
          <a:p>
            <a:pPr marL="0" indent="0">
              <a:lnSpc>
                <a:spcPct val="80000"/>
              </a:lnSpc>
              <a:buFontTx/>
              <a:buNone/>
              <a:defRPr/>
            </a:pPr>
            <a:endParaRPr lang="en-US" sz="1200" dirty="0">
              <a:cs typeface="Arial" charset="0"/>
            </a:endParaRPr>
          </a:p>
          <a:p>
            <a:pPr marL="0" indent="0">
              <a:lnSpc>
                <a:spcPct val="80000"/>
              </a:lnSpc>
              <a:buFontTx/>
              <a:buNone/>
              <a:defRPr/>
            </a:pPr>
            <a:r>
              <a:rPr lang="en-US" sz="2400" b="1" dirty="0">
                <a:solidFill>
                  <a:schemeClr val="tx2">
                    <a:lumMod val="40000"/>
                    <a:lumOff val="60000"/>
                  </a:schemeClr>
                </a:solidFill>
                <a:cs typeface="Arial" charset="0"/>
              </a:rPr>
              <a:t>Should you give her the third dose of HPV vaccine before she leaves home in mid August?</a:t>
            </a:r>
            <a:r>
              <a:rPr lang="en-US" sz="2400" dirty="0">
                <a:cs typeface="Arial" charset="0"/>
              </a:rPr>
              <a:t>    </a:t>
            </a:r>
          </a:p>
          <a:p>
            <a:pPr marL="0" indent="0">
              <a:lnSpc>
                <a:spcPct val="80000"/>
              </a:lnSpc>
              <a:buFontTx/>
              <a:buNone/>
              <a:defRPr/>
            </a:pPr>
            <a:r>
              <a:rPr lang="en-US" sz="2400" dirty="0"/>
              <a:t> </a:t>
            </a:r>
          </a:p>
        </p:txBody>
      </p:sp>
      <p:sp>
        <p:nvSpPr>
          <p:cNvPr id="437253" name="Text Box 5"/>
          <p:cNvSpPr txBox="1">
            <a:spLocks noChangeArrowheads="1"/>
          </p:cNvSpPr>
          <p:nvPr/>
        </p:nvSpPr>
        <p:spPr bwMode="auto">
          <a:xfrm>
            <a:off x="914400" y="4114800"/>
            <a:ext cx="7315200" cy="1754188"/>
          </a:xfrm>
          <a:prstGeom prst="rect">
            <a:avLst/>
          </a:prstGeom>
          <a:noFill/>
          <a:ln w="9525">
            <a:noFill/>
            <a:miter lim="800000"/>
            <a:headEnd/>
            <a:tailEnd/>
          </a:ln>
        </p:spPr>
        <p:txBody>
          <a:bodyPr>
            <a:spAutoFit/>
          </a:bodyPr>
          <a:lstStyle/>
          <a:p>
            <a:pPr>
              <a:spcBef>
                <a:spcPct val="50000"/>
              </a:spcBef>
              <a:defRPr/>
            </a:pPr>
            <a:r>
              <a:rPr lang="en-US" sz="2400" dirty="0">
                <a:solidFill>
                  <a:srgbClr val="FFFFFF"/>
                </a:solidFill>
                <a:latin typeface="Calibri"/>
              </a:rPr>
              <a:t>No! The minimum interval between the second and third doses of vaccine is 12 weeks. The minimum interval between the first and third doses is </a:t>
            </a:r>
            <a:r>
              <a:rPr lang="en-US" sz="2400" u="sng" dirty="0">
                <a:solidFill>
                  <a:srgbClr val="FFFFFF"/>
                </a:solidFill>
                <a:latin typeface="Calibri"/>
              </a:rPr>
              <a:t>24 weeks</a:t>
            </a:r>
            <a:r>
              <a:rPr lang="en-US" sz="2400" dirty="0">
                <a:solidFill>
                  <a:srgbClr val="FFFFFF"/>
                </a:solidFill>
                <a:latin typeface="Calibri"/>
              </a:rPr>
              <a:t>.</a:t>
            </a:r>
          </a:p>
          <a:p>
            <a:pPr>
              <a:spcBef>
                <a:spcPct val="50000"/>
              </a:spcBef>
              <a:defRPr/>
            </a:pPr>
            <a:endParaRPr lang="en-US" sz="2400" dirty="0">
              <a:solidFill>
                <a:srgbClr val="FFFFCC"/>
              </a:solidFill>
              <a:latin typeface="Calibri"/>
            </a:endParaRPr>
          </a:p>
        </p:txBody>
      </p:sp>
      <p:sp>
        <p:nvSpPr>
          <p:cNvPr id="8" name="TextBox 7"/>
          <p:cNvSpPr txBox="1"/>
          <p:nvPr/>
        </p:nvSpPr>
        <p:spPr>
          <a:xfrm>
            <a:off x="914400" y="6200775"/>
            <a:ext cx="6477000" cy="307777"/>
          </a:xfrm>
          <a:prstGeom prst="rect">
            <a:avLst/>
          </a:prstGeom>
          <a:noFill/>
        </p:spPr>
        <p:txBody>
          <a:bodyPr>
            <a:spAutoFit/>
          </a:bodyPr>
          <a:lstStyle/>
          <a:p>
            <a:pPr fontAlgn="auto">
              <a:spcBef>
                <a:spcPts val="0"/>
              </a:spcBef>
              <a:spcAft>
                <a:spcPts val="0"/>
              </a:spcAft>
              <a:defRPr/>
            </a:pPr>
            <a:r>
              <a:rPr lang="en-US" sz="1400" b="1" dirty="0">
                <a:solidFill>
                  <a:srgbClr val="FFFFFF"/>
                </a:solidFill>
                <a:latin typeface="Calibri"/>
              </a:rPr>
              <a:t>Ref: Immunization Action Coalition – Ask the Experts April 2012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a:solidFill>
                  <a:srgbClr val="FFFF99"/>
                </a:solidFill>
              </a:rPr>
              <a:t>Test Your Knowledge!</a:t>
            </a:r>
          </a:p>
        </p:txBody>
      </p:sp>
      <p:sp>
        <p:nvSpPr>
          <p:cNvPr id="361475" name="Rectangle 3"/>
          <p:cNvSpPr>
            <a:spLocks noGrp="1" noChangeArrowheads="1"/>
          </p:cNvSpPr>
          <p:nvPr>
            <p:ph type="subTitle" idx="4294967295"/>
          </p:nvPr>
        </p:nvSpPr>
        <p:spPr>
          <a:xfrm>
            <a:off x="914400" y="1600200"/>
            <a:ext cx="7315200" cy="2743200"/>
          </a:xfrm>
        </p:spPr>
        <p:txBody>
          <a:bodyPr/>
          <a:lstStyle/>
          <a:p>
            <a:pPr marL="0" indent="0" eaLnBrk="1" hangingPunct="1">
              <a:lnSpc>
                <a:spcPct val="80000"/>
              </a:lnSpc>
              <a:buFontTx/>
              <a:buNone/>
            </a:pPr>
            <a:r>
              <a:rPr lang="en-US" sz="2400" dirty="0"/>
              <a:t>Ben is a 25 year old plumber. Three months ago he had a motorcycle wreck causing multiple fractures, lacerations, and a ruptured spleen. His spleen was removed. He received Td in the ER.         </a:t>
            </a:r>
          </a:p>
          <a:p>
            <a:pPr marL="0" indent="0" eaLnBrk="1" hangingPunct="1">
              <a:lnSpc>
                <a:spcPct val="80000"/>
              </a:lnSpc>
              <a:buFontTx/>
              <a:buNone/>
            </a:pPr>
            <a:r>
              <a:rPr lang="en-US" sz="2400" dirty="0"/>
              <a:t>He had chicken pox when he was 6 years old but has no idea if he ever had MMR. </a:t>
            </a:r>
          </a:p>
          <a:p>
            <a:pPr marL="0" indent="0" eaLnBrk="1" hangingPunct="1">
              <a:lnSpc>
                <a:spcPct val="80000"/>
              </a:lnSpc>
              <a:buFontTx/>
              <a:buNone/>
            </a:pPr>
            <a:endParaRPr lang="en-US" sz="2400" b="1" dirty="0">
              <a:solidFill>
                <a:srgbClr val="FFFF99"/>
              </a:solidFill>
              <a:cs typeface="Arial" charset="0"/>
            </a:endParaRPr>
          </a:p>
          <a:p>
            <a:pPr marL="0" indent="0" eaLnBrk="1" hangingPunct="1">
              <a:lnSpc>
                <a:spcPct val="80000"/>
              </a:lnSpc>
              <a:buFontTx/>
              <a:buNone/>
            </a:pPr>
            <a:r>
              <a:rPr lang="en-US" sz="2400" b="1" dirty="0">
                <a:solidFill>
                  <a:srgbClr val="FFFF99"/>
                </a:solidFill>
                <a:cs typeface="Arial" charset="0"/>
              </a:rPr>
              <a:t>What vaccines do you recommend? </a:t>
            </a:r>
          </a:p>
          <a:p>
            <a:pPr marL="0" indent="0" eaLnBrk="1" hangingPunct="1">
              <a:lnSpc>
                <a:spcPct val="80000"/>
              </a:lnSpc>
              <a:buFontTx/>
              <a:buNone/>
            </a:pPr>
            <a:endParaRPr lang="en-US" sz="2400" dirty="0"/>
          </a:p>
          <a:p>
            <a:pPr marL="0" indent="0" eaLnBrk="1" hangingPunct="1">
              <a:lnSpc>
                <a:spcPct val="80000"/>
              </a:lnSpc>
              <a:buFontTx/>
              <a:buNone/>
            </a:pPr>
            <a:r>
              <a:rPr lang="en-US" sz="2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632585" y="273568"/>
            <a:ext cx="6172200" cy="770576"/>
          </a:xfrm>
        </p:spPr>
        <p:txBody>
          <a:bodyPr/>
          <a:lstStyle/>
          <a:p>
            <a:pPr eaLnBrk="1" hangingPunct="1"/>
            <a:r>
              <a:rPr sz="3600" dirty="0">
                <a:solidFill>
                  <a:srgbClr val="FFFF00"/>
                </a:solidFill>
                <a:cs typeface="Arial" pitchFamily="34" charset="0"/>
              </a:rPr>
              <a:t>Community Immunity</a:t>
            </a:r>
            <a:br>
              <a:rPr lang="en-US" sz="3600" dirty="0">
                <a:solidFill>
                  <a:srgbClr val="FFFF00"/>
                </a:solidFill>
                <a:cs typeface="Arial" pitchFamily="34" charset="0"/>
              </a:rPr>
            </a:br>
            <a:r>
              <a:rPr lang="en-US" sz="2000" dirty="0">
                <a:solidFill>
                  <a:srgbClr val="FFFF00"/>
                </a:solidFill>
                <a:cs typeface="Arial" pitchFamily="34" charset="0"/>
              </a:rPr>
              <a:t>Formerly known as “Herd Immunity”</a:t>
            </a:r>
            <a:endParaRPr sz="2000" dirty="0">
              <a:solidFill>
                <a:srgbClr val="FFFF00"/>
              </a:solidFill>
              <a:cs typeface="Arial" pitchFamily="34" charset="0"/>
            </a:endParaRPr>
          </a:p>
        </p:txBody>
      </p:sp>
      <p:grpSp>
        <p:nvGrpSpPr>
          <p:cNvPr id="5" name="Group 4"/>
          <p:cNvGrpSpPr/>
          <p:nvPr/>
        </p:nvGrpSpPr>
        <p:grpSpPr>
          <a:xfrm>
            <a:off x="1099185" y="1219201"/>
            <a:ext cx="7238999" cy="4191000"/>
            <a:chOff x="1544638" y="1630041"/>
            <a:chExt cx="6551612" cy="4689797"/>
          </a:xfrm>
        </p:grpSpPr>
        <p:sp>
          <p:nvSpPr>
            <p:cNvPr id="6" name="Rectangle 3"/>
            <p:cNvSpPr>
              <a:spLocks noChangeArrowheads="1"/>
            </p:cNvSpPr>
            <p:nvPr/>
          </p:nvSpPr>
          <p:spPr bwMode="auto">
            <a:xfrm>
              <a:off x="4576763" y="1882775"/>
              <a:ext cx="3067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333375" fontAlgn="auto">
                <a:lnSpc>
                  <a:spcPct val="85000"/>
                </a:lnSpc>
                <a:spcBef>
                  <a:spcPts val="0"/>
                </a:spcBef>
                <a:spcAft>
                  <a:spcPts val="0"/>
                </a:spcAft>
                <a:buClr>
                  <a:srgbClr val="000000"/>
                </a:buClr>
                <a:buSzPct val="90000"/>
              </a:pPr>
              <a:r>
                <a:rPr lang="en-US" sz="1350" dirty="0">
                  <a:solidFill>
                    <a:srgbClr val="FFFFFF"/>
                  </a:solidFill>
                  <a:latin typeface="Calibri"/>
                  <a:cs typeface="+mn-cs"/>
                </a:rPr>
                <a:t>Transmitting</a:t>
              </a:r>
              <a:r>
                <a:rPr lang="en-US" sz="1575" dirty="0">
                  <a:solidFill>
                    <a:srgbClr val="FFFFFF"/>
                  </a:solidFill>
                  <a:latin typeface="Calibri"/>
                  <a:cs typeface="+mn-cs"/>
                </a:rPr>
                <a:t> </a:t>
              </a:r>
              <a:r>
                <a:rPr lang="en-US" sz="1350" dirty="0">
                  <a:solidFill>
                    <a:srgbClr val="FFFFFF"/>
                  </a:solidFill>
                  <a:latin typeface="Calibri"/>
                  <a:cs typeface="+mn-cs"/>
                </a:rPr>
                <a:t>case</a:t>
              </a:r>
            </a:p>
          </p:txBody>
        </p:sp>
        <p:grpSp>
          <p:nvGrpSpPr>
            <p:cNvPr id="7" name="Group 4"/>
            <p:cNvGrpSpPr>
              <a:grpSpLocks/>
            </p:cNvGrpSpPr>
            <p:nvPr/>
          </p:nvGrpSpPr>
          <p:grpSpPr bwMode="auto">
            <a:xfrm>
              <a:off x="2089150" y="4705350"/>
              <a:ext cx="293688" cy="773113"/>
              <a:chOff x="1898" y="2926"/>
              <a:chExt cx="209" cy="487"/>
            </a:xfrm>
          </p:grpSpPr>
          <p:sp>
            <p:nvSpPr>
              <p:cNvPr id="43" name="Freeform 5"/>
              <p:cNvSpPr>
                <a:spLocks/>
              </p:cNvSpPr>
              <p:nvPr/>
            </p:nvSpPr>
            <p:spPr bwMode="auto">
              <a:xfrm>
                <a:off x="1898" y="3021"/>
                <a:ext cx="209" cy="392"/>
              </a:xfrm>
              <a:custGeom>
                <a:avLst/>
                <a:gdLst>
                  <a:gd name="T0" fmla="*/ 8 w 204"/>
                  <a:gd name="T1" fmla="*/ 8 h 444"/>
                  <a:gd name="T2" fmla="*/ 8 w 204"/>
                  <a:gd name="T3" fmla="*/ 8 h 444"/>
                  <a:gd name="T4" fmla="*/ 108 w 204"/>
                  <a:gd name="T5" fmla="*/ 8 h 444"/>
                  <a:gd name="T6" fmla="*/ 108 w 204"/>
                  <a:gd name="T7" fmla="*/ 4 h 444"/>
                  <a:gd name="T8" fmla="*/ 78 w 204"/>
                  <a:gd name="T9" fmla="*/ 4 h 444"/>
                  <a:gd name="T10" fmla="*/ 62 w 204"/>
                  <a:gd name="T11" fmla="*/ 4 h 444"/>
                  <a:gd name="T12" fmla="*/ 57 w 204"/>
                  <a:gd name="T13" fmla="*/ 4 h 444"/>
                  <a:gd name="T14" fmla="*/ 0 w 204"/>
                  <a:gd name="T15" fmla="*/ 4 h 444"/>
                  <a:gd name="T16" fmla="*/ 0 w 204"/>
                  <a:gd name="T17" fmla="*/ 0 h 444"/>
                  <a:gd name="T18" fmla="*/ 173 w 204"/>
                  <a:gd name="T19" fmla="*/ 0 h 444"/>
                  <a:gd name="T20" fmla="*/ 269 w 204"/>
                  <a:gd name="T21" fmla="*/ 0 h 444"/>
                  <a:gd name="T22" fmla="*/ 438 w 204"/>
                  <a:gd name="T23" fmla="*/ 0 h 444"/>
                  <a:gd name="T24" fmla="*/ 438 w 204"/>
                  <a:gd name="T25" fmla="*/ 4 h 444"/>
                  <a:gd name="T26" fmla="*/ 376 w 204"/>
                  <a:gd name="T27" fmla="*/ 4 h 444"/>
                  <a:gd name="T28" fmla="*/ 358 w 204"/>
                  <a:gd name="T29" fmla="*/ 4 h 444"/>
                  <a:gd name="T30" fmla="*/ 327 w 204"/>
                  <a:gd name="T31" fmla="*/ 4 h 444"/>
                  <a:gd name="T32" fmla="*/ 327 w 204"/>
                  <a:gd name="T33" fmla="*/ 8 h 444"/>
                  <a:gd name="T34" fmla="*/ 424 w 204"/>
                  <a:gd name="T35" fmla="*/ 8 h 444"/>
                  <a:gd name="T36" fmla="*/ 424 w 204"/>
                  <a:gd name="T37" fmla="*/ 8 h 444"/>
                  <a:gd name="T38" fmla="*/ 235 w 204"/>
                  <a:gd name="T39" fmla="*/ 8 h 444"/>
                  <a:gd name="T40" fmla="*/ 225 w 204"/>
                  <a:gd name="T41" fmla="*/ 4 h 444"/>
                  <a:gd name="T42" fmla="*/ 205 w 204"/>
                  <a:gd name="T43" fmla="*/ 8 h 444"/>
                  <a:gd name="T44" fmla="*/ 8 w 204"/>
                  <a:gd name="T45" fmla="*/ 8 h 444"/>
                  <a:gd name="T46" fmla="*/ 8 w 204"/>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2" y="407"/>
                    </a:lnTo>
                    <a:lnTo>
                      <a:pt x="52" y="56"/>
                    </a:lnTo>
                    <a:lnTo>
                      <a:pt x="38" y="56"/>
                    </a:lnTo>
                    <a:lnTo>
                      <a:pt x="30" y="227"/>
                    </a:lnTo>
                    <a:lnTo>
                      <a:pt x="25" y="227"/>
                    </a:lnTo>
                    <a:lnTo>
                      <a:pt x="0" y="227"/>
                    </a:lnTo>
                    <a:lnTo>
                      <a:pt x="0" y="0"/>
                    </a:lnTo>
                    <a:lnTo>
                      <a:pt x="81" y="0"/>
                    </a:lnTo>
                    <a:lnTo>
                      <a:pt x="125" y="0"/>
                    </a:lnTo>
                    <a:lnTo>
                      <a:pt x="203" y="0"/>
                    </a:lnTo>
                    <a:lnTo>
                      <a:pt x="203" y="227"/>
                    </a:lnTo>
                    <a:lnTo>
                      <a:pt x="173" y="227"/>
                    </a:lnTo>
                    <a:lnTo>
                      <a:pt x="165" y="56"/>
                    </a:lnTo>
                    <a:lnTo>
                      <a:pt x="151" y="56"/>
                    </a:lnTo>
                    <a:lnTo>
                      <a:pt x="151" y="407"/>
                    </a:lnTo>
                    <a:lnTo>
                      <a:pt x="195" y="419"/>
                    </a:lnTo>
                    <a:lnTo>
                      <a:pt x="195" y="443"/>
                    </a:lnTo>
                    <a:lnTo>
                      <a:pt x="108" y="426"/>
                    </a:lnTo>
                    <a:lnTo>
                      <a:pt x="103" y="235"/>
                    </a:lnTo>
                    <a:lnTo>
                      <a:pt x="95" y="426"/>
                    </a:lnTo>
                    <a:lnTo>
                      <a:pt x="8" y="443"/>
                    </a:lnTo>
                  </a:path>
                </a:pathLst>
              </a:custGeom>
              <a:solidFill>
                <a:srgbClr val="FFFF00"/>
              </a:solidFill>
              <a:ln w="9525">
                <a:solidFill>
                  <a:srgbClr val="000000"/>
                </a:solidFill>
                <a:round/>
                <a:headEnd/>
                <a:tailEnd/>
              </a:ln>
              <a:extLst/>
            </p:spPr>
            <p:txBody>
              <a:bodyPr/>
              <a:lstStyle/>
              <a:p>
                <a:pPr defTabSz="685800" fontAlgn="auto">
                  <a:spcBef>
                    <a:spcPts val="0"/>
                  </a:spcBef>
                  <a:spcAft>
                    <a:spcPts val="0"/>
                  </a:spcAft>
                </a:pPr>
                <a:endParaRPr lang="en-US" sz="1350">
                  <a:solidFill>
                    <a:srgbClr val="FFFFFF"/>
                  </a:solidFill>
                  <a:latin typeface="Calibri"/>
                  <a:cs typeface="+mn-cs"/>
                </a:endParaRPr>
              </a:p>
            </p:txBody>
          </p:sp>
          <p:sp>
            <p:nvSpPr>
              <p:cNvPr id="44" name="Oval 6"/>
              <p:cNvSpPr>
                <a:spLocks noChangeArrowheads="1"/>
              </p:cNvSpPr>
              <p:nvPr/>
            </p:nvSpPr>
            <p:spPr bwMode="auto">
              <a:xfrm>
                <a:off x="1950" y="2926"/>
                <a:ext cx="104" cy="89"/>
              </a:xfrm>
              <a:prstGeom prst="ellipse">
                <a:avLst/>
              </a:prstGeom>
              <a:solidFill>
                <a:srgbClr val="FFFF00"/>
              </a:solidFill>
              <a:ln w="9525">
                <a:solidFill>
                  <a:srgbClr val="000000"/>
                </a:solidFill>
                <a:round/>
                <a:headEnd/>
                <a:tailEnd/>
              </a:ln>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grpSp>
        <p:sp>
          <p:nvSpPr>
            <p:cNvPr id="8" name="Freeform 7"/>
            <p:cNvSpPr>
              <a:spLocks/>
            </p:cNvSpPr>
            <p:nvPr/>
          </p:nvSpPr>
          <p:spPr bwMode="auto">
            <a:xfrm>
              <a:off x="4462463" y="1784350"/>
              <a:ext cx="293687" cy="622300"/>
            </a:xfrm>
            <a:custGeom>
              <a:avLst/>
              <a:gdLst>
                <a:gd name="T0" fmla="*/ 2147483647 w 204"/>
                <a:gd name="T1" fmla="*/ 2147483647 h 444"/>
                <a:gd name="T2" fmla="*/ 2147483647 w 204"/>
                <a:gd name="T3" fmla="*/ 2147483647 h 444"/>
                <a:gd name="T4" fmla="*/ 2147483647 w 204"/>
                <a:gd name="T5" fmla="*/ 2147483647 h 444"/>
                <a:gd name="T6" fmla="*/ 2147483647 w 204"/>
                <a:gd name="T7" fmla="*/ 2147483647 h 444"/>
                <a:gd name="T8" fmla="*/ 2147483647 w 204"/>
                <a:gd name="T9" fmla="*/ 2147483647 h 444"/>
                <a:gd name="T10" fmla="*/ 2147483647 w 204"/>
                <a:gd name="T11" fmla="*/ 2147483647 h 444"/>
                <a:gd name="T12" fmla="*/ 2147483647 w 204"/>
                <a:gd name="T13" fmla="*/ 2147483647 h 444"/>
                <a:gd name="T14" fmla="*/ 0 w 204"/>
                <a:gd name="T15" fmla="*/ 2147483647 h 444"/>
                <a:gd name="T16" fmla="*/ 0 w 204"/>
                <a:gd name="T17" fmla="*/ 0 h 444"/>
                <a:gd name="T18" fmla="*/ 2147483647 w 204"/>
                <a:gd name="T19" fmla="*/ 0 h 444"/>
                <a:gd name="T20" fmla="*/ 2147483647 w 204"/>
                <a:gd name="T21" fmla="*/ 0 h 444"/>
                <a:gd name="T22" fmla="*/ 2147483647 w 204"/>
                <a:gd name="T23" fmla="*/ 0 h 444"/>
                <a:gd name="T24" fmla="*/ 2147483647 w 204"/>
                <a:gd name="T25" fmla="*/ 2147483647 h 444"/>
                <a:gd name="T26" fmla="*/ 2147483647 w 204"/>
                <a:gd name="T27" fmla="*/ 2147483647 h 444"/>
                <a:gd name="T28" fmla="*/ 2147483647 w 204"/>
                <a:gd name="T29" fmla="*/ 2147483647 h 444"/>
                <a:gd name="T30" fmla="*/ 2147483647 w 204"/>
                <a:gd name="T31" fmla="*/ 2147483647 h 444"/>
                <a:gd name="T32" fmla="*/ 2147483647 w 204"/>
                <a:gd name="T33" fmla="*/ 2147483647 h 444"/>
                <a:gd name="T34" fmla="*/ 2147483647 w 204"/>
                <a:gd name="T35" fmla="*/ 2147483647 h 444"/>
                <a:gd name="T36" fmla="*/ 2147483647 w 204"/>
                <a:gd name="T37" fmla="*/ 2147483647 h 444"/>
                <a:gd name="T38" fmla="*/ 2147483647 w 204"/>
                <a:gd name="T39" fmla="*/ 2147483647 h 444"/>
                <a:gd name="T40" fmla="*/ 2147483647 w 204"/>
                <a:gd name="T41" fmla="*/ 2147483647 h 444"/>
                <a:gd name="T42" fmla="*/ 2147483647 w 204"/>
                <a:gd name="T43" fmla="*/ 2147483647 h 444"/>
                <a:gd name="T44" fmla="*/ 2147483647 w 204"/>
                <a:gd name="T45" fmla="*/ 2147483647 h 444"/>
                <a:gd name="T46" fmla="*/ 2147483647 w 204"/>
                <a:gd name="T47" fmla="*/ 2147483647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2" y="408"/>
                  </a:lnTo>
                  <a:lnTo>
                    <a:pt x="52" y="57"/>
                  </a:lnTo>
                  <a:lnTo>
                    <a:pt x="38" y="57"/>
                  </a:lnTo>
                  <a:lnTo>
                    <a:pt x="30" y="227"/>
                  </a:lnTo>
                  <a:lnTo>
                    <a:pt x="25" y="227"/>
                  </a:lnTo>
                  <a:lnTo>
                    <a:pt x="0" y="227"/>
                  </a:lnTo>
                  <a:lnTo>
                    <a:pt x="0" y="0"/>
                  </a:lnTo>
                  <a:lnTo>
                    <a:pt x="81" y="0"/>
                  </a:lnTo>
                  <a:lnTo>
                    <a:pt x="125" y="0"/>
                  </a:lnTo>
                  <a:lnTo>
                    <a:pt x="203" y="0"/>
                  </a:lnTo>
                  <a:lnTo>
                    <a:pt x="203" y="227"/>
                  </a:lnTo>
                  <a:lnTo>
                    <a:pt x="173" y="227"/>
                  </a:lnTo>
                  <a:lnTo>
                    <a:pt x="165" y="57"/>
                  </a:lnTo>
                  <a:lnTo>
                    <a:pt x="152" y="57"/>
                  </a:lnTo>
                  <a:lnTo>
                    <a:pt x="152" y="408"/>
                  </a:lnTo>
                  <a:lnTo>
                    <a:pt x="195" y="419"/>
                  </a:lnTo>
                  <a:lnTo>
                    <a:pt x="195" y="443"/>
                  </a:lnTo>
                  <a:lnTo>
                    <a:pt x="108" y="427"/>
                  </a:lnTo>
                  <a:lnTo>
                    <a:pt x="103" y="235"/>
                  </a:lnTo>
                  <a:lnTo>
                    <a:pt x="95" y="427"/>
                  </a:lnTo>
                  <a:lnTo>
                    <a:pt x="8" y="443"/>
                  </a:lnTo>
                </a:path>
              </a:pathLst>
            </a:custGeom>
            <a:solidFill>
              <a:srgbClr val="00FF00"/>
            </a:solidFill>
            <a:ln w="9525">
              <a:solidFill>
                <a:srgbClr val="000000"/>
              </a:solidFill>
              <a:round/>
              <a:headEnd/>
              <a:tailEnd/>
            </a:ln>
            <a:extLst/>
          </p:spPr>
          <p:txBody>
            <a:bodyPr/>
            <a:lstStyle/>
            <a:p>
              <a:pPr defTabSz="685800" fontAlgn="auto">
                <a:spcBef>
                  <a:spcPts val="0"/>
                </a:spcBef>
                <a:spcAft>
                  <a:spcPts val="0"/>
                </a:spcAft>
              </a:pPr>
              <a:endParaRPr lang="en-US" sz="1350">
                <a:solidFill>
                  <a:srgbClr val="FFFFFF"/>
                </a:solidFill>
                <a:latin typeface="Calibri"/>
                <a:cs typeface="+mn-cs"/>
              </a:endParaRPr>
            </a:p>
          </p:txBody>
        </p:sp>
        <p:sp>
          <p:nvSpPr>
            <p:cNvPr id="9" name="Oval 9"/>
            <p:cNvSpPr>
              <a:spLocks noChangeArrowheads="1"/>
            </p:cNvSpPr>
            <p:nvPr/>
          </p:nvSpPr>
          <p:spPr bwMode="auto">
            <a:xfrm>
              <a:off x="4545506" y="1630041"/>
              <a:ext cx="142875" cy="142875"/>
            </a:xfrm>
            <a:prstGeom prst="ellipse">
              <a:avLst/>
            </a:prstGeom>
            <a:solidFill>
              <a:srgbClr val="00FF00"/>
            </a:solidFill>
            <a:ln w="9525">
              <a:solidFill>
                <a:srgbClr val="000000"/>
              </a:solidFill>
              <a:round/>
              <a:headEnd/>
              <a:tailEnd/>
            </a:ln>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grpSp>
          <p:nvGrpSpPr>
            <p:cNvPr id="10" name="Group 10"/>
            <p:cNvGrpSpPr>
              <a:grpSpLocks/>
            </p:cNvGrpSpPr>
            <p:nvPr/>
          </p:nvGrpSpPr>
          <p:grpSpPr bwMode="auto">
            <a:xfrm>
              <a:off x="3714750" y="3181350"/>
              <a:ext cx="293688" cy="777875"/>
              <a:chOff x="2333" y="1728"/>
              <a:chExt cx="185" cy="487"/>
            </a:xfrm>
          </p:grpSpPr>
          <p:sp>
            <p:nvSpPr>
              <p:cNvPr id="41" name="Freeform 11"/>
              <p:cNvSpPr>
                <a:spLocks/>
              </p:cNvSpPr>
              <p:nvPr/>
            </p:nvSpPr>
            <p:spPr bwMode="auto">
              <a:xfrm>
                <a:off x="2333" y="1824"/>
                <a:ext cx="185" cy="391"/>
              </a:xfrm>
              <a:custGeom>
                <a:avLst/>
                <a:gdLst>
                  <a:gd name="T0" fmla="*/ 5 w 204"/>
                  <a:gd name="T1" fmla="*/ 8 h 444"/>
                  <a:gd name="T2" fmla="*/ 5 w 204"/>
                  <a:gd name="T3" fmla="*/ 8 h 444"/>
                  <a:gd name="T4" fmla="*/ 5 w 204"/>
                  <a:gd name="T5" fmla="*/ 7 h 444"/>
                  <a:gd name="T6" fmla="*/ 5 w 204"/>
                  <a:gd name="T7" fmla="*/ 4 h 444"/>
                  <a:gd name="T8" fmla="*/ 5 w 204"/>
                  <a:gd name="T9" fmla="*/ 4 h 444"/>
                  <a:gd name="T10" fmla="*/ 5 w 204"/>
                  <a:gd name="T11" fmla="*/ 4 h 444"/>
                  <a:gd name="T12" fmla="*/ 5 w 204"/>
                  <a:gd name="T13" fmla="*/ 4 h 444"/>
                  <a:gd name="T14" fmla="*/ 0 w 204"/>
                  <a:gd name="T15" fmla="*/ 4 h 444"/>
                  <a:gd name="T16" fmla="*/ 0 w 204"/>
                  <a:gd name="T17" fmla="*/ 0 h 444"/>
                  <a:gd name="T18" fmla="*/ 5 w 204"/>
                  <a:gd name="T19" fmla="*/ 0 h 444"/>
                  <a:gd name="T20" fmla="*/ 5 w 204"/>
                  <a:gd name="T21" fmla="*/ 0 h 444"/>
                  <a:gd name="T22" fmla="*/ 10 w 204"/>
                  <a:gd name="T23" fmla="*/ 0 h 444"/>
                  <a:gd name="T24" fmla="*/ 10 w 204"/>
                  <a:gd name="T25" fmla="*/ 4 h 444"/>
                  <a:gd name="T26" fmla="*/ 8 w 204"/>
                  <a:gd name="T27" fmla="*/ 4 h 444"/>
                  <a:gd name="T28" fmla="*/ 8 w 204"/>
                  <a:gd name="T29" fmla="*/ 4 h 444"/>
                  <a:gd name="T30" fmla="*/ 7 w 204"/>
                  <a:gd name="T31" fmla="*/ 4 h 444"/>
                  <a:gd name="T32" fmla="*/ 7 w 204"/>
                  <a:gd name="T33" fmla="*/ 7 h 444"/>
                  <a:gd name="T34" fmla="*/ 9 w 204"/>
                  <a:gd name="T35" fmla="*/ 8 h 444"/>
                  <a:gd name="T36" fmla="*/ 9 w 204"/>
                  <a:gd name="T37" fmla="*/ 8 h 444"/>
                  <a:gd name="T38" fmla="*/ 5 w 204"/>
                  <a:gd name="T39" fmla="*/ 8 h 444"/>
                  <a:gd name="T40" fmla="*/ 5 w 204"/>
                  <a:gd name="T41" fmla="*/ 4 h 444"/>
                  <a:gd name="T42" fmla="*/ 5 w 204"/>
                  <a:gd name="T43" fmla="*/ 8 h 444"/>
                  <a:gd name="T44" fmla="*/ 5 w 204"/>
                  <a:gd name="T45" fmla="*/ 8 h 444"/>
                  <a:gd name="T46" fmla="*/ 5 w 204"/>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1" y="407"/>
                    </a:lnTo>
                    <a:lnTo>
                      <a:pt x="51" y="56"/>
                    </a:lnTo>
                    <a:lnTo>
                      <a:pt x="38" y="56"/>
                    </a:lnTo>
                    <a:lnTo>
                      <a:pt x="30" y="227"/>
                    </a:lnTo>
                    <a:lnTo>
                      <a:pt x="25" y="227"/>
                    </a:lnTo>
                    <a:lnTo>
                      <a:pt x="0" y="227"/>
                    </a:lnTo>
                    <a:lnTo>
                      <a:pt x="0" y="0"/>
                    </a:lnTo>
                    <a:lnTo>
                      <a:pt x="81" y="0"/>
                    </a:lnTo>
                    <a:lnTo>
                      <a:pt x="124" y="0"/>
                    </a:lnTo>
                    <a:lnTo>
                      <a:pt x="203" y="0"/>
                    </a:lnTo>
                    <a:lnTo>
                      <a:pt x="203" y="227"/>
                    </a:lnTo>
                    <a:lnTo>
                      <a:pt x="173" y="227"/>
                    </a:lnTo>
                    <a:lnTo>
                      <a:pt x="165" y="56"/>
                    </a:lnTo>
                    <a:lnTo>
                      <a:pt x="152" y="56"/>
                    </a:lnTo>
                    <a:lnTo>
                      <a:pt x="152" y="407"/>
                    </a:lnTo>
                    <a:lnTo>
                      <a:pt x="195" y="419"/>
                    </a:lnTo>
                    <a:lnTo>
                      <a:pt x="195" y="443"/>
                    </a:lnTo>
                    <a:lnTo>
                      <a:pt x="108" y="426"/>
                    </a:lnTo>
                    <a:lnTo>
                      <a:pt x="103" y="235"/>
                    </a:lnTo>
                    <a:lnTo>
                      <a:pt x="94" y="426"/>
                    </a:lnTo>
                    <a:lnTo>
                      <a:pt x="8" y="443"/>
                    </a:lnTo>
                  </a:path>
                </a:pathLst>
              </a:custGeom>
              <a:solidFill>
                <a:srgbClr val="FFFF00"/>
              </a:solidFill>
              <a:ln w="9525">
                <a:solidFill>
                  <a:srgbClr val="000000"/>
                </a:solidFill>
                <a:round/>
                <a:headEnd/>
                <a:tailEnd/>
              </a:ln>
              <a:extLst/>
            </p:spPr>
            <p:txBody>
              <a:bodyPr/>
              <a:lstStyle/>
              <a:p>
                <a:pPr defTabSz="685800" fontAlgn="auto">
                  <a:spcBef>
                    <a:spcPts val="0"/>
                  </a:spcBef>
                  <a:spcAft>
                    <a:spcPts val="0"/>
                  </a:spcAft>
                </a:pPr>
                <a:endParaRPr lang="en-US" sz="1350">
                  <a:solidFill>
                    <a:srgbClr val="FFFFFF"/>
                  </a:solidFill>
                  <a:latin typeface="Calibri"/>
                  <a:cs typeface="+mn-cs"/>
                </a:endParaRPr>
              </a:p>
            </p:txBody>
          </p:sp>
          <p:sp>
            <p:nvSpPr>
              <p:cNvPr id="42" name="Oval 12"/>
              <p:cNvSpPr>
                <a:spLocks noChangeArrowheads="1"/>
              </p:cNvSpPr>
              <p:nvPr/>
            </p:nvSpPr>
            <p:spPr bwMode="auto">
              <a:xfrm>
                <a:off x="2380" y="1728"/>
                <a:ext cx="92" cy="89"/>
              </a:xfrm>
              <a:prstGeom prst="ellipse">
                <a:avLst/>
              </a:prstGeom>
              <a:solidFill>
                <a:srgbClr val="FFFF00"/>
              </a:solidFill>
              <a:ln w="9525">
                <a:solidFill>
                  <a:srgbClr val="000000"/>
                </a:solidFill>
                <a:round/>
                <a:headEnd/>
                <a:tailEnd/>
              </a:ln>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grpSp>
        <p:grpSp>
          <p:nvGrpSpPr>
            <p:cNvPr id="11" name="Group 13"/>
            <p:cNvGrpSpPr>
              <a:grpSpLocks/>
            </p:cNvGrpSpPr>
            <p:nvPr/>
          </p:nvGrpSpPr>
          <p:grpSpPr bwMode="auto">
            <a:xfrm>
              <a:off x="6954838" y="4691063"/>
              <a:ext cx="295275" cy="771525"/>
              <a:chOff x="4437" y="2926"/>
              <a:chExt cx="207" cy="487"/>
            </a:xfrm>
          </p:grpSpPr>
          <p:sp>
            <p:nvSpPr>
              <p:cNvPr id="39" name="Freeform 14"/>
              <p:cNvSpPr>
                <a:spLocks/>
              </p:cNvSpPr>
              <p:nvPr/>
            </p:nvSpPr>
            <p:spPr bwMode="auto">
              <a:xfrm>
                <a:off x="4437" y="3021"/>
                <a:ext cx="207" cy="392"/>
              </a:xfrm>
              <a:custGeom>
                <a:avLst/>
                <a:gdLst>
                  <a:gd name="T0" fmla="*/ 7 w 203"/>
                  <a:gd name="T1" fmla="*/ 8 h 444"/>
                  <a:gd name="T2" fmla="*/ 7 w 203"/>
                  <a:gd name="T3" fmla="*/ 8 h 444"/>
                  <a:gd name="T4" fmla="*/ 89 w 203"/>
                  <a:gd name="T5" fmla="*/ 8 h 444"/>
                  <a:gd name="T6" fmla="*/ 89 w 203"/>
                  <a:gd name="T7" fmla="*/ 4 h 444"/>
                  <a:gd name="T8" fmla="*/ 69 w 203"/>
                  <a:gd name="T9" fmla="*/ 4 h 444"/>
                  <a:gd name="T10" fmla="*/ 61 w 203"/>
                  <a:gd name="T11" fmla="*/ 4 h 444"/>
                  <a:gd name="T12" fmla="*/ 24 w 203"/>
                  <a:gd name="T13" fmla="*/ 4 h 444"/>
                  <a:gd name="T14" fmla="*/ 0 w 203"/>
                  <a:gd name="T15" fmla="*/ 4 h 444"/>
                  <a:gd name="T16" fmla="*/ 0 w 203"/>
                  <a:gd name="T17" fmla="*/ 0 h 444"/>
                  <a:gd name="T18" fmla="*/ 152 w 203"/>
                  <a:gd name="T19" fmla="*/ 0 h 444"/>
                  <a:gd name="T20" fmla="*/ 231 w 203"/>
                  <a:gd name="T21" fmla="*/ 0 h 444"/>
                  <a:gd name="T22" fmla="*/ 376 w 203"/>
                  <a:gd name="T23" fmla="*/ 0 h 444"/>
                  <a:gd name="T24" fmla="*/ 376 w 203"/>
                  <a:gd name="T25" fmla="*/ 4 h 444"/>
                  <a:gd name="T26" fmla="*/ 323 w 203"/>
                  <a:gd name="T27" fmla="*/ 4 h 444"/>
                  <a:gd name="T28" fmla="*/ 305 w 203"/>
                  <a:gd name="T29" fmla="*/ 4 h 444"/>
                  <a:gd name="T30" fmla="*/ 280 w 203"/>
                  <a:gd name="T31" fmla="*/ 4 h 444"/>
                  <a:gd name="T32" fmla="*/ 280 w 203"/>
                  <a:gd name="T33" fmla="*/ 8 h 444"/>
                  <a:gd name="T34" fmla="*/ 362 w 203"/>
                  <a:gd name="T35" fmla="*/ 8 h 444"/>
                  <a:gd name="T36" fmla="*/ 362 w 203"/>
                  <a:gd name="T37" fmla="*/ 8 h 444"/>
                  <a:gd name="T38" fmla="*/ 199 w 203"/>
                  <a:gd name="T39" fmla="*/ 8 h 444"/>
                  <a:gd name="T40" fmla="*/ 187 w 203"/>
                  <a:gd name="T41" fmla="*/ 4 h 444"/>
                  <a:gd name="T42" fmla="*/ 175 w 203"/>
                  <a:gd name="T43" fmla="*/ 8 h 444"/>
                  <a:gd name="T44" fmla="*/ 7 w 203"/>
                  <a:gd name="T45" fmla="*/ 8 h 444"/>
                  <a:gd name="T46" fmla="*/ 7 w 203"/>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444"/>
                  <a:gd name="T74" fmla="*/ 203 w 203"/>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444">
                    <a:moveTo>
                      <a:pt x="7" y="443"/>
                    </a:moveTo>
                    <a:lnTo>
                      <a:pt x="7" y="419"/>
                    </a:lnTo>
                    <a:lnTo>
                      <a:pt x="51" y="407"/>
                    </a:lnTo>
                    <a:lnTo>
                      <a:pt x="51" y="56"/>
                    </a:lnTo>
                    <a:lnTo>
                      <a:pt x="37" y="56"/>
                    </a:lnTo>
                    <a:lnTo>
                      <a:pt x="29" y="227"/>
                    </a:lnTo>
                    <a:lnTo>
                      <a:pt x="24" y="227"/>
                    </a:lnTo>
                    <a:lnTo>
                      <a:pt x="0" y="227"/>
                    </a:lnTo>
                    <a:lnTo>
                      <a:pt x="0" y="0"/>
                    </a:lnTo>
                    <a:lnTo>
                      <a:pt x="80" y="0"/>
                    </a:lnTo>
                    <a:lnTo>
                      <a:pt x="124" y="0"/>
                    </a:lnTo>
                    <a:lnTo>
                      <a:pt x="202" y="0"/>
                    </a:lnTo>
                    <a:lnTo>
                      <a:pt x="202" y="227"/>
                    </a:lnTo>
                    <a:lnTo>
                      <a:pt x="173" y="227"/>
                    </a:lnTo>
                    <a:lnTo>
                      <a:pt x="164" y="56"/>
                    </a:lnTo>
                    <a:lnTo>
                      <a:pt x="151" y="56"/>
                    </a:lnTo>
                    <a:lnTo>
                      <a:pt x="151" y="407"/>
                    </a:lnTo>
                    <a:lnTo>
                      <a:pt x="194" y="419"/>
                    </a:lnTo>
                    <a:lnTo>
                      <a:pt x="194" y="443"/>
                    </a:lnTo>
                    <a:lnTo>
                      <a:pt x="108" y="426"/>
                    </a:lnTo>
                    <a:lnTo>
                      <a:pt x="102" y="235"/>
                    </a:lnTo>
                    <a:lnTo>
                      <a:pt x="95" y="426"/>
                    </a:lnTo>
                    <a:lnTo>
                      <a:pt x="7" y="443"/>
                    </a:lnTo>
                  </a:path>
                </a:pathLst>
              </a:custGeom>
              <a:solidFill>
                <a:srgbClr val="00FFFF"/>
              </a:solidFill>
              <a:ln w="9525">
                <a:solidFill>
                  <a:srgbClr val="000000"/>
                </a:solidFill>
                <a:round/>
                <a:headEnd/>
                <a:tailEnd/>
              </a:ln>
              <a:extLst/>
            </p:spPr>
            <p:txBody>
              <a:bodyPr/>
              <a:lstStyle/>
              <a:p>
                <a:pPr defTabSz="685800" fontAlgn="auto">
                  <a:spcBef>
                    <a:spcPts val="0"/>
                  </a:spcBef>
                  <a:spcAft>
                    <a:spcPts val="0"/>
                  </a:spcAft>
                </a:pPr>
                <a:endParaRPr lang="en-US" sz="1350">
                  <a:solidFill>
                    <a:srgbClr val="FFFFFF"/>
                  </a:solidFill>
                  <a:latin typeface="Calibri"/>
                  <a:cs typeface="+mn-cs"/>
                </a:endParaRPr>
              </a:p>
            </p:txBody>
          </p:sp>
          <p:sp>
            <p:nvSpPr>
              <p:cNvPr id="40" name="Oval 15"/>
              <p:cNvSpPr>
                <a:spLocks noChangeArrowheads="1"/>
              </p:cNvSpPr>
              <p:nvPr/>
            </p:nvSpPr>
            <p:spPr bwMode="auto">
              <a:xfrm>
                <a:off x="4488" y="2926"/>
                <a:ext cx="104" cy="89"/>
              </a:xfrm>
              <a:prstGeom prst="ellipse">
                <a:avLst/>
              </a:prstGeom>
              <a:solidFill>
                <a:srgbClr val="00FFFF"/>
              </a:solidFill>
              <a:ln w="9525">
                <a:solidFill>
                  <a:srgbClr val="000000"/>
                </a:solidFill>
                <a:round/>
                <a:headEnd/>
                <a:tailEnd/>
              </a:ln>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grpSp>
        <p:sp>
          <p:nvSpPr>
            <p:cNvPr id="12" name="Line 16"/>
            <p:cNvSpPr>
              <a:spLocks noChangeShapeType="1"/>
            </p:cNvSpPr>
            <p:nvPr/>
          </p:nvSpPr>
          <p:spPr bwMode="auto">
            <a:xfrm flipH="1" flipV="1">
              <a:off x="4957763" y="2395538"/>
              <a:ext cx="1309687" cy="5778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685800" fontAlgn="auto">
                <a:spcBef>
                  <a:spcPts val="0"/>
                </a:spcBef>
                <a:spcAft>
                  <a:spcPts val="0"/>
                </a:spcAft>
              </a:pPr>
              <a:endParaRPr lang="en-US" sz="1350" dirty="0">
                <a:solidFill>
                  <a:srgbClr val="FFFFFF"/>
                </a:solidFill>
                <a:latin typeface="Calibri"/>
                <a:cs typeface="+mn-cs"/>
              </a:endParaRPr>
            </a:p>
          </p:txBody>
        </p:sp>
        <p:sp>
          <p:nvSpPr>
            <p:cNvPr id="13" name="Line 17"/>
            <p:cNvSpPr>
              <a:spLocks noChangeShapeType="1"/>
            </p:cNvSpPr>
            <p:nvPr/>
          </p:nvSpPr>
          <p:spPr bwMode="auto">
            <a:xfrm>
              <a:off x="4775200" y="2471738"/>
              <a:ext cx="415925" cy="539750"/>
            </a:xfrm>
            <a:prstGeom prst="line">
              <a:avLst/>
            </a:prstGeom>
            <a:ln>
              <a:solidFill>
                <a:schemeClr val="bg1"/>
              </a:solidFill>
              <a:headEnd/>
              <a:tailEnd/>
            </a:ln>
          </p:spPr>
          <p:style>
            <a:lnRef idx="1">
              <a:schemeClr val="accent6"/>
            </a:lnRef>
            <a:fillRef idx="0">
              <a:schemeClr val="accent6"/>
            </a:fillRef>
            <a:effectRef idx="0">
              <a:schemeClr val="accent6"/>
            </a:effectRef>
            <a:fontRef idx="minor">
              <a:schemeClr val="tx1"/>
            </a:fontRef>
          </p:style>
          <p:txBody>
            <a:bodyPr wrap="none" anchor="ctr"/>
            <a:lstStyle/>
            <a:p>
              <a:pPr defTabSz="685772" fontAlgn="auto">
                <a:spcBef>
                  <a:spcPts val="0"/>
                </a:spcBef>
                <a:spcAft>
                  <a:spcPts val="0"/>
                </a:spcAft>
                <a:defRPr/>
              </a:pPr>
              <a:endParaRPr lang="en-US" sz="1350" dirty="0">
                <a:solidFill>
                  <a:srgbClr val="FFFFFF"/>
                </a:solidFill>
                <a:latin typeface="Calibri"/>
              </a:endParaRPr>
            </a:p>
          </p:txBody>
        </p:sp>
        <p:grpSp>
          <p:nvGrpSpPr>
            <p:cNvPr id="14" name="Group 18"/>
            <p:cNvGrpSpPr>
              <a:grpSpLocks/>
            </p:cNvGrpSpPr>
            <p:nvPr/>
          </p:nvGrpSpPr>
          <p:grpSpPr bwMode="auto">
            <a:xfrm>
              <a:off x="6972300" y="3181350"/>
              <a:ext cx="296863" cy="777875"/>
              <a:chOff x="3744" y="1728"/>
              <a:chExt cx="186" cy="487"/>
            </a:xfrm>
          </p:grpSpPr>
          <p:sp>
            <p:nvSpPr>
              <p:cNvPr id="37" name="Freeform 19"/>
              <p:cNvSpPr>
                <a:spLocks/>
              </p:cNvSpPr>
              <p:nvPr/>
            </p:nvSpPr>
            <p:spPr bwMode="auto">
              <a:xfrm>
                <a:off x="3744" y="1824"/>
                <a:ext cx="186" cy="391"/>
              </a:xfrm>
              <a:custGeom>
                <a:avLst/>
                <a:gdLst>
                  <a:gd name="T0" fmla="*/ 5 w 205"/>
                  <a:gd name="T1" fmla="*/ 8 h 444"/>
                  <a:gd name="T2" fmla="*/ 5 w 205"/>
                  <a:gd name="T3" fmla="*/ 8 h 444"/>
                  <a:gd name="T4" fmla="*/ 5 w 205"/>
                  <a:gd name="T5" fmla="*/ 7 h 444"/>
                  <a:gd name="T6" fmla="*/ 5 w 205"/>
                  <a:gd name="T7" fmla="*/ 4 h 444"/>
                  <a:gd name="T8" fmla="*/ 5 w 205"/>
                  <a:gd name="T9" fmla="*/ 4 h 444"/>
                  <a:gd name="T10" fmla="*/ 5 w 205"/>
                  <a:gd name="T11" fmla="*/ 4 h 444"/>
                  <a:gd name="T12" fmla="*/ 5 w 205"/>
                  <a:gd name="T13" fmla="*/ 4 h 444"/>
                  <a:gd name="T14" fmla="*/ 0 w 205"/>
                  <a:gd name="T15" fmla="*/ 4 h 444"/>
                  <a:gd name="T16" fmla="*/ 0 w 205"/>
                  <a:gd name="T17" fmla="*/ 0 h 444"/>
                  <a:gd name="T18" fmla="*/ 5 w 205"/>
                  <a:gd name="T19" fmla="*/ 0 h 444"/>
                  <a:gd name="T20" fmla="*/ 5 w 205"/>
                  <a:gd name="T21" fmla="*/ 0 h 444"/>
                  <a:gd name="T22" fmla="*/ 10 w 205"/>
                  <a:gd name="T23" fmla="*/ 0 h 444"/>
                  <a:gd name="T24" fmla="*/ 10 w 205"/>
                  <a:gd name="T25" fmla="*/ 4 h 444"/>
                  <a:gd name="T26" fmla="*/ 8 w 205"/>
                  <a:gd name="T27" fmla="*/ 4 h 444"/>
                  <a:gd name="T28" fmla="*/ 8 w 205"/>
                  <a:gd name="T29" fmla="*/ 4 h 444"/>
                  <a:gd name="T30" fmla="*/ 7 w 205"/>
                  <a:gd name="T31" fmla="*/ 4 h 444"/>
                  <a:gd name="T32" fmla="*/ 7 w 205"/>
                  <a:gd name="T33" fmla="*/ 7 h 444"/>
                  <a:gd name="T34" fmla="*/ 9 w 205"/>
                  <a:gd name="T35" fmla="*/ 8 h 444"/>
                  <a:gd name="T36" fmla="*/ 9 w 205"/>
                  <a:gd name="T37" fmla="*/ 8 h 444"/>
                  <a:gd name="T38" fmla="*/ 5 w 205"/>
                  <a:gd name="T39" fmla="*/ 8 h 444"/>
                  <a:gd name="T40" fmla="*/ 5 w 205"/>
                  <a:gd name="T41" fmla="*/ 4 h 444"/>
                  <a:gd name="T42" fmla="*/ 5 w 205"/>
                  <a:gd name="T43" fmla="*/ 8 h 444"/>
                  <a:gd name="T44" fmla="*/ 5 w 205"/>
                  <a:gd name="T45" fmla="*/ 8 h 444"/>
                  <a:gd name="T46" fmla="*/ 5 w 205"/>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444"/>
                  <a:gd name="T74" fmla="*/ 205 w 205"/>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444">
                    <a:moveTo>
                      <a:pt x="9" y="443"/>
                    </a:moveTo>
                    <a:lnTo>
                      <a:pt x="9" y="419"/>
                    </a:lnTo>
                    <a:lnTo>
                      <a:pt x="52" y="407"/>
                    </a:lnTo>
                    <a:lnTo>
                      <a:pt x="52" y="56"/>
                    </a:lnTo>
                    <a:lnTo>
                      <a:pt x="39" y="56"/>
                    </a:lnTo>
                    <a:lnTo>
                      <a:pt x="30" y="227"/>
                    </a:lnTo>
                    <a:lnTo>
                      <a:pt x="25" y="227"/>
                    </a:lnTo>
                    <a:lnTo>
                      <a:pt x="0" y="227"/>
                    </a:lnTo>
                    <a:lnTo>
                      <a:pt x="0" y="0"/>
                    </a:lnTo>
                    <a:lnTo>
                      <a:pt x="82" y="0"/>
                    </a:lnTo>
                    <a:lnTo>
                      <a:pt x="125" y="0"/>
                    </a:lnTo>
                    <a:lnTo>
                      <a:pt x="204" y="0"/>
                    </a:lnTo>
                    <a:lnTo>
                      <a:pt x="204" y="227"/>
                    </a:lnTo>
                    <a:lnTo>
                      <a:pt x="174" y="227"/>
                    </a:lnTo>
                    <a:lnTo>
                      <a:pt x="166" y="56"/>
                    </a:lnTo>
                    <a:lnTo>
                      <a:pt x="152" y="56"/>
                    </a:lnTo>
                    <a:lnTo>
                      <a:pt x="152" y="407"/>
                    </a:lnTo>
                    <a:lnTo>
                      <a:pt x="195" y="419"/>
                    </a:lnTo>
                    <a:lnTo>
                      <a:pt x="195" y="443"/>
                    </a:lnTo>
                    <a:lnTo>
                      <a:pt x="109" y="426"/>
                    </a:lnTo>
                    <a:lnTo>
                      <a:pt x="103" y="235"/>
                    </a:lnTo>
                    <a:lnTo>
                      <a:pt x="95" y="426"/>
                    </a:lnTo>
                    <a:lnTo>
                      <a:pt x="9" y="443"/>
                    </a:lnTo>
                  </a:path>
                </a:pathLst>
              </a:custGeom>
              <a:solidFill>
                <a:srgbClr val="FFFF00"/>
              </a:solidFill>
              <a:ln w="9525">
                <a:solidFill>
                  <a:srgbClr val="000000"/>
                </a:solidFill>
                <a:round/>
                <a:headEnd/>
                <a:tailEnd/>
              </a:ln>
              <a:extLst/>
            </p:spPr>
            <p:txBody>
              <a:bodyPr/>
              <a:lstStyle/>
              <a:p>
                <a:pPr defTabSz="685800" fontAlgn="auto">
                  <a:spcBef>
                    <a:spcPts val="0"/>
                  </a:spcBef>
                  <a:spcAft>
                    <a:spcPts val="0"/>
                  </a:spcAft>
                </a:pPr>
                <a:endParaRPr lang="en-US" sz="1350">
                  <a:solidFill>
                    <a:srgbClr val="FFFFFF"/>
                  </a:solidFill>
                  <a:latin typeface="Calibri"/>
                  <a:cs typeface="+mn-cs"/>
                </a:endParaRPr>
              </a:p>
            </p:txBody>
          </p:sp>
          <p:sp>
            <p:nvSpPr>
              <p:cNvPr id="38" name="Oval 20"/>
              <p:cNvSpPr>
                <a:spLocks noChangeArrowheads="1"/>
              </p:cNvSpPr>
              <p:nvPr/>
            </p:nvSpPr>
            <p:spPr bwMode="auto">
              <a:xfrm>
                <a:off x="3791" y="1728"/>
                <a:ext cx="93" cy="89"/>
              </a:xfrm>
              <a:prstGeom prst="ellipse">
                <a:avLst/>
              </a:prstGeom>
              <a:solidFill>
                <a:srgbClr val="FFFF00"/>
              </a:solidFill>
              <a:ln w="9525">
                <a:solidFill>
                  <a:srgbClr val="000000"/>
                </a:solidFill>
                <a:round/>
                <a:headEnd/>
                <a:tailEnd/>
              </a:ln>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grpSp>
        <p:grpSp>
          <p:nvGrpSpPr>
            <p:cNvPr id="15" name="Group 21"/>
            <p:cNvGrpSpPr>
              <a:grpSpLocks/>
            </p:cNvGrpSpPr>
            <p:nvPr/>
          </p:nvGrpSpPr>
          <p:grpSpPr bwMode="auto">
            <a:xfrm>
              <a:off x="2082800" y="3186113"/>
              <a:ext cx="298450" cy="773112"/>
              <a:chOff x="1588" y="1762"/>
              <a:chExt cx="186" cy="486"/>
            </a:xfrm>
          </p:grpSpPr>
          <p:sp>
            <p:nvSpPr>
              <p:cNvPr id="35" name="Freeform 22"/>
              <p:cNvSpPr>
                <a:spLocks/>
              </p:cNvSpPr>
              <p:nvPr/>
            </p:nvSpPr>
            <p:spPr bwMode="auto">
              <a:xfrm>
                <a:off x="1588" y="1856"/>
                <a:ext cx="186" cy="392"/>
              </a:xfrm>
              <a:custGeom>
                <a:avLst/>
                <a:gdLst>
                  <a:gd name="T0" fmla="*/ 5 w 204"/>
                  <a:gd name="T1" fmla="*/ 8 h 444"/>
                  <a:gd name="T2" fmla="*/ 5 w 204"/>
                  <a:gd name="T3" fmla="*/ 8 h 444"/>
                  <a:gd name="T4" fmla="*/ 5 w 204"/>
                  <a:gd name="T5" fmla="*/ 8 h 444"/>
                  <a:gd name="T6" fmla="*/ 5 w 204"/>
                  <a:gd name="T7" fmla="*/ 4 h 444"/>
                  <a:gd name="T8" fmla="*/ 5 w 204"/>
                  <a:gd name="T9" fmla="*/ 4 h 444"/>
                  <a:gd name="T10" fmla="*/ 5 w 204"/>
                  <a:gd name="T11" fmla="*/ 4 h 444"/>
                  <a:gd name="T12" fmla="*/ 5 w 204"/>
                  <a:gd name="T13" fmla="*/ 4 h 444"/>
                  <a:gd name="T14" fmla="*/ 0 w 204"/>
                  <a:gd name="T15" fmla="*/ 4 h 444"/>
                  <a:gd name="T16" fmla="*/ 0 w 204"/>
                  <a:gd name="T17" fmla="*/ 0 h 444"/>
                  <a:gd name="T18" fmla="*/ 5 w 204"/>
                  <a:gd name="T19" fmla="*/ 0 h 444"/>
                  <a:gd name="T20" fmla="*/ 6 w 204"/>
                  <a:gd name="T21" fmla="*/ 0 h 444"/>
                  <a:gd name="T22" fmla="*/ 12 w 204"/>
                  <a:gd name="T23" fmla="*/ 0 h 444"/>
                  <a:gd name="T24" fmla="*/ 12 w 204"/>
                  <a:gd name="T25" fmla="*/ 4 h 444"/>
                  <a:gd name="T26" fmla="*/ 10 w 204"/>
                  <a:gd name="T27" fmla="*/ 4 h 444"/>
                  <a:gd name="T28" fmla="*/ 9 w 204"/>
                  <a:gd name="T29" fmla="*/ 4 h 444"/>
                  <a:gd name="T30" fmla="*/ 9 w 204"/>
                  <a:gd name="T31" fmla="*/ 4 h 444"/>
                  <a:gd name="T32" fmla="*/ 9 w 204"/>
                  <a:gd name="T33" fmla="*/ 8 h 444"/>
                  <a:gd name="T34" fmla="*/ 11 w 204"/>
                  <a:gd name="T35" fmla="*/ 8 h 444"/>
                  <a:gd name="T36" fmla="*/ 11 w 204"/>
                  <a:gd name="T37" fmla="*/ 8 h 444"/>
                  <a:gd name="T38" fmla="*/ 5 w 204"/>
                  <a:gd name="T39" fmla="*/ 8 h 444"/>
                  <a:gd name="T40" fmla="*/ 5 w 204"/>
                  <a:gd name="T41" fmla="*/ 4 h 444"/>
                  <a:gd name="T42" fmla="*/ 5 w 204"/>
                  <a:gd name="T43" fmla="*/ 8 h 444"/>
                  <a:gd name="T44" fmla="*/ 5 w 204"/>
                  <a:gd name="T45" fmla="*/ 8 h 444"/>
                  <a:gd name="T46" fmla="*/ 5 w 204"/>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2" y="409"/>
                    </a:lnTo>
                    <a:lnTo>
                      <a:pt x="52" y="57"/>
                    </a:lnTo>
                    <a:lnTo>
                      <a:pt x="38" y="57"/>
                    </a:lnTo>
                    <a:lnTo>
                      <a:pt x="30" y="227"/>
                    </a:lnTo>
                    <a:lnTo>
                      <a:pt x="25" y="227"/>
                    </a:lnTo>
                    <a:lnTo>
                      <a:pt x="0" y="227"/>
                    </a:lnTo>
                    <a:lnTo>
                      <a:pt x="0" y="0"/>
                    </a:lnTo>
                    <a:lnTo>
                      <a:pt x="81" y="0"/>
                    </a:lnTo>
                    <a:lnTo>
                      <a:pt x="125" y="0"/>
                    </a:lnTo>
                    <a:lnTo>
                      <a:pt x="203" y="0"/>
                    </a:lnTo>
                    <a:lnTo>
                      <a:pt x="203" y="227"/>
                    </a:lnTo>
                    <a:lnTo>
                      <a:pt x="173" y="227"/>
                    </a:lnTo>
                    <a:lnTo>
                      <a:pt x="165" y="57"/>
                    </a:lnTo>
                    <a:lnTo>
                      <a:pt x="151" y="57"/>
                    </a:lnTo>
                    <a:lnTo>
                      <a:pt x="151" y="409"/>
                    </a:lnTo>
                    <a:lnTo>
                      <a:pt x="195" y="419"/>
                    </a:lnTo>
                    <a:lnTo>
                      <a:pt x="195" y="443"/>
                    </a:lnTo>
                    <a:lnTo>
                      <a:pt x="108" y="427"/>
                    </a:lnTo>
                    <a:lnTo>
                      <a:pt x="103" y="235"/>
                    </a:lnTo>
                    <a:lnTo>
                      <a:pt x="95" y="427"/>
                    </a:lnTo>
                    <a:lnTo>
                      <a:pt x="8" y="443"/>
                    </a:lnTo>
                  </a:path>
                </a:pathLst>
              </a:custGeom>
              <a:solidFill>
                <a:srgbClr val="FFFF00"/>
              </a:solidFill>
              <a:ln w="9525">
                <a:solidFill>
                  <a:srgbClr val="000000"/>
                </a:solidFill>
                <a:round/>
                <a:headEnd/>
                <a:tailEnd/>
              </a:ln>
              <a:extLst/>
            </p:spPr>
            <p:txBody>
              <a:bodyPr/>
              <a:lstStyle/>
              <a:p>
                <a:pPr defTabSz="685800" fontAlgn="auto">
                  <a:spcBef>
                    <a:spcPts val="0"/>
                  </a:spcBef>
                  <a:spcAft>
                    <a:spcPts val="0"/>
                  </a:spcAft>
                </a:pPr>
                <a:endParaRPr lang="en-US" sz="1350">
                  <a:solidFill>
                    <a:srgbClr val="FFFFFF"/>
                  </a:solidFill>
                  <a:latin typeface="Calibri"/>
                  <a:cs typeface="+mn-cs"/>
                </a:endParaRPr>
              </a:p>
            </p:txBody>
          </p:sp>
          <p:sp>
            <p:nvSpPr>
              <p:cNvPr id="36" name="Oval 23"/>
              <p:cNvSpPr>
                <a:spLocks noChangeArrowheads="1"/>
              </p:cNvSpPr>
              <p:nvPr/>
            </p:nvSpPr>
            <p:spPr bwMode="auto">
              <a:xfrm>
                <a:off x="1635" y="1762"/>
                <a:ext cx="93" cy="89"/>
              </a:xfrm>
              <a:prstGeom prst="ellipse">
                <a:avLst/>
              </a:prstGeom>
              <a:solidFill>
                <a:srgbClr val="FFFF00"/>
              </a:solidFill>
              <a:ln w="9525">
                <a:solidFill>
                  <a:srgbClr val="000000"/>
                </a:solidFill>
                <a:round/>
                <a:headEnd/>
                <a:tailEnd/>
              </a:ln>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grpSp>
        <p:grpSp>
          <p:nvGrpSpPr>
            <p:cNvPr id="16" name="Group 24"/>
            <p:cNvGrpSpPr>
              <a:grpSpLocks/>
            </p:cNvGrpSpPr>
            <p:nvPr/>
          </p:nvGrpSpPr>
          <p:grpSpPr bwMode="auto">
            <a:xfrm>
              <a:off x="3709988" y="4676775"/>
              <a:ext cx="298450" cy="773113"/>
              <a:chOff x="2734" y="2926"/>
              <a:chExt cx="209" cy="487"/>
            </a:xfrm>
          </p:grpSpPr>
          <p:sp>
            <p:nvSpPr>
              <p:cNvPr id="33" name="Freeform 25"/>
              <p:cNvSpPr>
                <a:spLocks/>
              </p:cNvSpPr>
              <p:nvPr/>
            </p:nvSpPr>
            <p:spPr bwMode="auto">
              <a:xfrm>
                <a:off x="2734" y="3021"/>
                <a:ext cx="209" cy="392"/>
              </a:xfrm>
              <a:custGeom>
                <a:avLst/>
                <a:gdLst>
                  <a:gd name="T0" fmla="*/ 8 w 204"/>
                  <a:gd name="T1" fmla="*/ 8 h 444"/>
                  <a:gd name="T2" fmla="*/ 8 w 204"/>
                  <a:gd name="T3" fmla="*/ 8 h 444"/>
                  <a:gd name="T4" fmla="*/ 105 w 204"/>
                  <a:gd name="T5" fmla="*/ 8 h 444"/>
                  <a:gd name="T6" fmla="*/ 105 w 204"/>
                  <a:gd name="T7" fmla="*/ 4 h 444"/>
                  <a:gd name="T8" fmla="*/ 78 w 204"/>
                  <a:gd name="T9" fmla="*/ 4 h 444"/>
                  <a:gd name="T10" fmla="*/ 61 w 204"/>
                  <a:gd name="T11" fmla="*/ 4 h 444"/>
                  <a:gd name="T12" fmla="*/ 56 w 204"/>
                  <a:gd name="T13" fmla="*/ 4 h 444"/>
                  <a:gd name="T14" fmla="*/ 0 w 204"/>
                  <a:gd name="T15" fmla="*/ 4 h 444"/>
                  <a:gd name="T16" fmla="*/ 0 w 204"/>
                  <a:gd name="T17" fmla="*/ 0 h 444"/>
                  <a:gd name="T18" fmla="*/ 173 w 204"/>
                  <a:gd name="T19" fmla="*/ 0 h 444"/>
                  <a:gd name="T20" fmla="*/ 269 w 204"/>
                  <a:gd name="T21" fmla="*/ 0 h 444"/>
                  <a:gd name="T22" fmla="*/ 438 w 204"/>
                  <a:gd name="T23" fmla="*/ 0 h 444"/>
                  <a:gd name="T24" fmla="*/ 438 w 204"/>
                  <a:gd name="T25" fmla="*/ 4 h 444"/>
                  <a:gd name="T26" fmla="*/ 376 w 204"/>
                  <a:gd name="T27" fmla="*/ 4 h 444"/>
                  <a:gd name="T28" fmla="*/ 358 w 204"/>
                  <a:gd name="T29" fmla="*/ 4 h 444"/>
                  <a:gd name="T30" fmla="*/ 327 w 204"/>
                  <a:gd name="T31" fmla="*/ 4 h 444"/>
                  <a:gd name="T32" fmla="*/ 327 w 204"/>
                  <a:gd name="T33" fmla="*/ 8 h 444"/>
                  <a:gd name="T34" fmla="*/ 424 w 204"/>
                  <a:gd name="T35" fmla="*/ 8 h 444"/>
                  <a:gd name="T36" fmla="*/ 424 w 204"/>
                  <a:gd name="T37" fmla="*/ 8 h 444"/>
                  <a:gd name="T38" fmla="*/ 235 w 204"/>
                  <a:gd name="T39" fmla="*/ 8 h 444"/>
                  <a:gd name="T40" fmla="*/ 224 w 204"/>
                  <a:gd name="T41" fmla="*/ 4 h 444"/>
                  <a:gd name="T42" fmla="*/ 205 w 204"/>
                  <a:gd name="T43" fmla="*/ 8 h 444"/>
                  <a:gd name="T44" fmla="*/ 8 w 204"/>
                  <a:gd name="T45" fmla="*/ 8 h 444"/>
                  <a:gd name="T46" fmla="*/ 8 w 204"/>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444"/>
                  <a:gd name="T74" fmla="*/ 204 w 204"/>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444">
                    <a:moveTo>
                      <a:pt x="8" y="443"/>
                    </a:moveTo>
                    <a:lnTo>
                      <a:pt x="8" y="419"/>
                    </a:lnTo>
                    <a:lnTo>
                      <a:pt x="51" y="407"/>
                    </a:lnTo>
                    <a:lnTo>
                      <a:pt x="51" y="56"/>
                    </a:lnTo>
                    <a:lnTo>
                      <a:pt x="38" y="56"/>
                    </a:lnTo>
                    <a:lnTo>
                      <a:pt x="29" y="227"/>
                    </a:lnTo>
                    <a:lnTo>
                      <a:pt x="24" y="227"/>
                    </a:lnTo>
                    <a:lnTo>
                      <a:pt x="0" y="227"/>
                    </a:lnTo>
                    <a:lnTo>
                      <a:pt x="0" y="0"/>
                    </a:lnTo>
                    <a:lnTo>
                      <a:pt x="81" y="0"/>
                    </a:lnTo>
                    <a:lnTo>
                      <a:pt x="125" y="0"/>
                    </a:lnTo>
                    <a:lnTo>
                      <a:pt x="203" y="0"/>
                    </a:lnTo>
                    <a:lnTo>
                      <a:pt x="203" y="227"/>
                    </a:lnTo>
                    <a:lnTo>
                      <a:pt x="173" y="227"/>
                    </a:lnTo>
                    <a:lnTo>
                      <a:pt x="165" y="56"/>
                    </a:lnTo>
                    <a:lnTo>
                      <a:pt x="151" y="56"/>
                    </a:lnTo>
                    <a:lnTo>
                      <a:pt x="151" y="407"/>
                    </a:lnTo>
                    <a:lnTo>
                      <a:pt x="195" y="419"/>
                    </a:lnTo>
                    <a:lnTo>
                      <a:pt x="195" y="443"/>
                    </a:lnTo>
                    <a:lnTo>
                      <a:pt x="108" y="426"/>
                    </a:lnTo>
                    <a:lnTo>
                      <a:pt x="102" y="235"/>
                    </a:lnTo>
                    <a:lnTo>
                      <a:pt x="95" y="426"/>
                    </a:lnTo>
                    <a:lnTo>
                      <a:pt x="8" y="443"/>
                    </a:lnTo>
                  </a:path>
                </a:pathLst>
              </a:custGeom>
              <a:solidFill>
                <a:srgbClr val="00FFFF"/>
              </a:solidFill>
              <a:ln w="9525">
                <a:solidFill>
                  <a:srgbClr val="000000"/>
                </a:solidFill>
                <a:round/>
                <a:headEnd/>
                <a:tailEnd/>
              </a:ln>
              <a:extLst/>
            </p:spPr>
            <p:txBody>
              <a:bodyPr/>
              <a:lstStyle/>
              <a:p>
                <a:pPr defTabSz="685800" fontAlgn="auto">
                  <a:spcBef>
                    <a:spcPts val="0"/>
                  </a:spcBef>
                  <a:spcAft>
                    <a:spcPts val="0"/>
                  </a:spcAft>
                </a:pPr>
                <a:endParaRPr lang="en-US" sz="1350">
                  <a:solidFill>
                    <a:srgbClr val="FFFFFF"/>
                  </a:solidFill>
                  <a:latin typeface="Calibri"/>
                  <a:cs typeface="+mn-cs"/>
                </a:endParaRPr>
              </a:p>
            </p:txBody>
          </p:sp>
          <p:sp>
            <p:nvSpPr>
              <p:cNvPr id="34" name="Oval 26"/>
              <p:cNvSpPr>
                <a:spLocks noChangeArrowheads="1"/>
              </p:cNvSpPr>
              <p:nvPr/>
            </p:nvSpPr>
            <p:spPr bwMode="auto">
              <a:xfrm>
                <a:off x="2787" y="2926"/>
                <a:ext cx="102" cy="89"/>
              </a:xfrm>
              <a:prstGeom prst="ellipse">
                <a:avLst/>
              </a:prstGeom>
              <a:solidFill>
                <a:srgbClr val="00FFFF"/>
              </a:solidFill>
              <a:ln w="9525">
                <a:solidFill>
                  <a:srgbClr val="000000"/>
                </a:solidFill>
                <a:round/>
                <a:headEnd/>
                <a:tailEnd/>
              </a:ln>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grpSp>
        <p:grpSp>
          <p:nvGrpSpPr>
            <p:cNvPr id="17" name="Group 27"/>
            <p:cNvGrpSpPr>
              <a:grpSpLocks/>
            </p:cNvGrpSpPr>
            <p:nvPr/>
          </p:nvGrpSpPr>
          <p:grpSpPr bwMode="auto">
            <a:xfrm>
              <a:off x="5334000" y="4676775"/>
              <a:ext cx="292100" cy="773113"/>
              <a:chOff x="3598" y="2926"/>
              <a:chExt cx="207" cy="487"/>
            </a:xfrm>
          </p:grpSpPr>
          <p:sp>
            <p:nvSpPr>
              <p:cNvPr id="31" name="Freeform 28"/>
              <p:cNvSpPr>
                <a:spLocks/>
              </p:cNvSpPr>
              <p:nvPr/>
            </p:nvSpPr>
            <p:spPr bwMode="auto">
              <a:xfrm>
                <a:off x="3598" y="3021"/>
                <a:ext cx="207" cy="392"/>
              </a:xfrm>
              <a:custGeom>
                <a:avLst/>
                <a:gdLst>
                  <a:gd name="T0" fmla="*/ 7 w 203"/>
                  <a:gd name="T1" fmla="*/ 8 h 444"/>
                  <a:gd name="T2" fmla="*/ 7 w 203"/>
                  <a:gd name="T3" fmla="*/ 8 h 444"/>
                  <a:gd name="T4" fmla="*/ 89 w 203"/>
                  <a:gd name="T5" fmla="*/ 8 h 444"/>
                  <a:gd name="T6" fmla="*/ 89 w 203"/>
                  <a:gd name="T7" fmla="*/ 4 h 444"/>
                  <a:gd name="T8" fmla="*/ 69 w 203"/>
                  <a:gd name="T9" fmla="*/ 4 h 444"/>
                  <a:gd name="T10" fmla="*/ 61 w 203"/>
                  <a:gd name="T11" fmla="*/ 4 h 444"/>
                  <a:gd name="T12" fmla="*/ 24 w 203"/>
                  <a:gd name="T13" fmla="*/ 4 h 444"/>
                  <a:gd name="T14" fmla="*/ 0 w 203"/>
                  <a:gd name="T15" fmla="*/ 4 h 444"/>
                  <a:gd name="T16" fmla="*/ 0 w 203"/>
                  <a:gd name="T17" fmla="*/ 0 h 444"/>
                  <a:gd name="T18" fmla="*/ 154 w 203"/>
                  <a:gd name="T19" fmla="*/ 0 h 444"/>
                  <a:gd name="T20" fmla="*/ 231 w 203"/>
                  <a:gd name="T21" fmla="*/ 0 h 444"/>
                  <a:gd name="T22" fmla="*/ 376 w 203"/>
                  <a:gd name="T23" fmla="*/ 0 h 444"/>
                  <a:gd name="T24" fmla="*/ 376 w 203"/>
                  <a:gd name="T25" fmla="*/ 4 h 444"/>
                  <a:gd name="T26" fmla="*/ 322 w 203"/>
                  <a:gd name="T27" fmla="*/ 4 h 444"/>
                  <a:gd name="T28" fmla="*/ 305 w 203"/>
                  <a:gd name="T29" fmla="*/ 4 h 444"/>
                  <a:gd name="T30" fmla="*/ 280 w 203"/>
                  <a:gd name="T31" fmla="*/ 4 h 444"/>
                  <a:gd name="T32" fmla="*/ 280 w 203"/>
                  <a:gd name="T33" fmla="*/ 8 h 444"/>
                  <a:gd name="T34" fmla="*/ 362 w 203"/>
                  <a:gd name="T35" fmla="*/ 8 h 444"/>
                  <a:gd name="T36" fmla="*/ 362 w 203"/>
                  <a:gd name="T37" fmla="*/ 8 h 444"/>
                  <a:gd name="T38" fmla="*/ 199 w 203"/>
                  <a:gd name="T39" fmla="*/ 8 h 444"/>
                  <a:gd name="T40" fmla="*/ 187 w 203"/>
                  <a:gd name="T41" fmla="*/ 4 h 444"/>
                  <a:gd name="T42" fmla="*/ 173 w 203"/>
                  <a:gd name="T43" fmla="*/ 8 h 444"/>
                  <a:gd name="T44" fmla="*/ 7 w 203"/>
                  <a:gd name="T45" fmla="*/ 8 h 444"/>
                  <a:gd name="T46" fmla="*/ 7 w 203"/>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444"/>
                  <a:gd name="T74" fmla="*/ 203 w 203"/>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444">
                    <a:moveTo>
                      <a:pt x="7" y="443"/>
                    </a:moveTo>
                    <a:lnTo>
                      <a:pt x="7" y="419"/>
                    </a:lnTo>
                    <a:lnTo>
                      <a:pt x="51" y="407"/>
                    </a:lnTo>
                    <a:lnTo>
                      <a:pt x="51" y="56"/>
                    </a:lnTo>
                    <a:lnTo>
                      <a:pt x="37" y="56"/>
                    </a:lnTo>
                    <a:lnTo>
                      <a:pt x="29" y="227"/>
                    </a:lnTo>
                    <a:lnTo>
                      <a:pt x="24" y="227"/>
                    </a:lnTo>
                    <a:lnTo>
                      <a:pt x="0" y="227"/>
                    </a:lnTo>
                    <a:lnTo>
                      <a:pt x="0" y="0"/>
                    </a:lnTo>
                    <a:lnTo>
                      <a:pt x="81" y="0"/>
                    </a:lnTo>
                    <a:lnTo>
                      <a:pt x="124" y="0"/>
                    </a:lnTo>
                    <a:lnTo>
                      <a:pt x="202" y="0"/>
                    </a:lnTo>
                    <a:lnTo>
                      <a:pt x="202" y="227"/>
                    </a:lnTo>
                    <a:lnTo>
                      <a:pt x="172" y="227"/>
                    </a:lnTo>
                    <a:lnTo>
                      <a:pt x="164" y="56"/>
                    </a:lnTo>
                    <a:lnTo>
                      <a:pt x="151" y="56"/>
                    </a:lnTo>
                    <a:lnTo>
                      <a:pt x="151" y="407"/>
                    </a:lnTo>
                    <a:lnTo>
                      <a:pt x="194" y="419"/>
                    </a:lnTo>
                    <a:lnTo>
                      <a:pt x="194" y="443"/>
                    </a:lnTo>
                    <a:lnTo>
                      <a:pt x="108" y="426"/>
                    </a:lnTo>
                    <a:lnTo>
                      <a:pt x="102" y="235"/>
                    </a:lnTo>
                    <a:lnTo>
                      <a:pt x="94" y="426"/>
                    </a:lnTo>
                    <a:lnTo>
                      <a:pt x="7" y="443"/>
                    </a:lnTo>
                  </a:path>
                </a:pathLst>
              </a:custGeom>
              <a:solidFill>
                <a:srgbClr val="FFFF00"/>
              </a:solidFill>
              <a:ln w="9525">
                <a:solidFill>
                  <a:srgbClr val="000000"/>
                </a:solidFill>
                <a:round/>
                <a:headEnd/>
                <a:tailEnd/>
              </a:ln>
              <a:extLst/>
            </p:spPr>
            <p:txBody>
              <a:bodyPr/>
              <a:lstStyle/>
              <a:p>
                <a:pPr defTabSz="685800" fontAlgn="auto">
                  <a:spcBef>
                    <a:spcPts val="0"/>
                  </a:spcBef>
                  <a:spcAft>
                    <a:spcPts val="0"/>
                  </a:spcAft>
                </a:pPr>
                <a:endParaRPr lang="en-US" sz="1350">
                  <a:solidFill>
                    <a:srgbClr val="FFFFFF"/>
                  </a:solidFill>
                  <a:latin typeface="Calibri"/>
                  <a:cs typeface="+mn-cs"/>
                </a:endParaRPr>
              </a:p>
            </p:txBody>
          </p:sp>
          <p:sp>
            <p:nvSpPr>
              <p:cNvPr id="32" name="Oval 29"/>
              <p:cNvSpPr>
                <a:spLocks noChangeArrowheads="1"/>
              </p:cNvSpPr>
              <p:nvPr/>
            </p:nvSpPr>
            <p:spPr bwMode="auto">
              <a:xfrm>
                <a:off x="3650" y="2926"/>
                <a:ext cx="103" cy="89"/>
              </a:xfrm>
              <a:prstGeom prst="ellipse">
                <a:avLst/>
              </a:prstGeom>
              <a:solidFill>
                <a:srgbClr val="FFFF00"/>
              </a:solidFill>
              <a:ln w="9525">
                <a:solidFill>
                  <a:srgbClr val="000000"/>
                </a:solidFill>
                <a:round/>
                <a:headEnd/>
                <a:tailEnd/>
              </a:ln>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grpSp>
        <p:grpSp>
          <p:nvGrpSpPr>
            <p:cNvPr id="18" name="Group 30"/>
            <p:cNvGrpSpPr>
              <a:grpSpLocks/>
            </p:cNvGrpSpPr>
            <p:nvPr/>
          </p:nvGrpSpPr>
          <p:grpSpPr bwMode="auto">
            <a:xfrm>
              <a:off x="5346700" y="3181350"/>
              <a:ext cx="287338" cy="777875"/>
              <a:chOff x="3164" y="1766"/>
              <a:chExt cx="184" cy="487"/>
            </a:xfrm>
          </p:grpSpPr>
          <p:sp>
            <p:nvSpPr>
              <p:cNvPr id="29" name="Freeform 31"/>
              <p:cNvSpPr>
                <a:spLocks/>
              </p:cNvSpPr>
              <p:nvPr/>
            </p:nvSpPr>
            <p:spPr bwMode="auto">
              <a:xfrm>
                <a:off x="3164" y="1861"/>
                <a:ext cx="184" cy="392"/>
              </a:xfrm>
              <a:custGeom>
                <a:avLst/>
                <a:gdLst>
                  <a:gd name="T0" fmla="*/ 5 w 203"/>
                  <a:gd name="T1" fmla="*/ 8 h 444"/>
                  <a:gd name="T2" fmla="*/ 5 w 203"/>
                  <a:gd name="T3" fmla="*/ 8 h 444"/>
                  <a:gd name="T4" fmla="*/ 5 w 203"/>
                  <a:gd name="T5" fmla="*/ 8 h 444"/>
                  <a:gd name="T6" fmla="*/ 5 w 203"/>
                  <a:gd name="T7" fmla="*/ 4 h 444"/>
                  <a:gd name="T8" fmla="*/ 5 w 203"/>
                  <a:gd name="T9" fmla="*/ 4 h 444"/>
                  <a:gd name="T10" fmla="*/ 5 w 203"/>
                  <a:gd name="T11" fmla="*/ 4 h 444"/>
                  <a:gd name="T12" fmla="*/ 5 w 203"/>
                  <a:gd name="T13" fmla="*/ 4 h 444"/>
                  <a:gd name="T14" fmla="*/ 0 w 203"/>
                  <a:gd name="T15" fmla="*/ 4 h 444"/>
                  <a:gd name="T16" fmla="*/ 0 w 203"/>
                  <a:gd name="T17" fmla="*/ 0 h 444"/>
                  <a:gd name="T18" fmla="*/ 5 w 203"/>
                  <a:gd name="T19" fmla="*/ 0 h 444"/>
                  <a:gd name="T20" fmla="*/ 5 w 203"/>
                  <a:gd name="T21" fmla="*/ 0 h 444"/>
                  <a:gd name="T22" fmla="*/ 9 w 203"/>
                  <a:gd name="T23" fmla="*/ 0 h 444"/>
                  <a:gd name="T24" fmla="*/ 9 w 203"/>
                  <a:gd name="T25" fmla="*/ 4 h 444"/>
                  <a:gd name="T26" fmla="*/ 8 w 203"/>
                  <a:gd name="T27" fmla="*/ 4 h 444"/>
                  <a:gd name="T28" fmla="*/ 7 w 203"/>
                  <a:gd name="T29" fmla="*/ 4 h 444"/>
                  <a:gd name="T30" fmla="*/ 6 w 203"/>
                  <a:gd name="T31" fmla="*/ 4 h 444"/>
                  <a:gd name="T32" fmla="*/ 6 w 203"/>
                  <a:gd name="T33" fmla="*/ 8 h 444"/>
                  <a:gd name="T34" fmla="*/ 9 w 203"/>
                  <a:gd name="T35" fmla="*/ 8 h 444"/>
                  <a:gd name="T36" fmla="*/ 9 w 203"/>
                  <a:gd name="T37" fmla="*/ 8 h 444"/>
                  <a:gd name="T38" fmla="*/ 5 w 203"/>
                  <a:gd name="T39" fmla="*/ 8 h 444"/>
                  <a:gd name="T40" fmla="*/ 5 w 203"/>
                  <a:gd name="T41" fmla="*/ 4 h 444"/>
                  <a:gd name="T42" fmla="*/ 5 w 203"/>
                  <a:gd name="T43" fmla="*/ 8 h 444"/>
                  <a:gd name="T44" fmla="*/ 5 w 203"/>
                  <a:gd name="T45" fmla="*/ 8 h 444"/>
                  <a:gd name="T46" fmla="*/ 5 w 203"/>
                  <a:gd name="T47" fmla="*/ 8 h 4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444"/>
                  <a:gd name="T74" fmla="*/ 203 w 203"/>
                  <a:gd name="T75" fmla="*/ 444 h 4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444">
                    <a:moveTo>
                      <a:pt x="7" y="443"/>
                    </a:moveTo>
                    <a:lnTo>
                      <a:pt x="7" y="419"/>
                    </a:lnTo>
                    <a:lnTo>
                      <a:pt x="51" y="408"/>
                    </a:lnTo>
                    <a:lnTo>
                      <a:pt x="51" y="57"/>
                    </a:lnTo>
                    <a:lnTo>
                      <a:pt x="37" y="57"/>
                    </a:lnTo>
                    <a:lnTo>
                      <a:pt x="29" y="227"/>
                    </a:lnTo>
                    <a:lnTo>
                      <a:pt x="24" y="227"/>
                    </a:lnTo>
                    <a:lnTo>
                      <a:pt x="0" y="227"/>
                    </a:lnTo>
                    <a:lnTo>
                      <a:pt x="0" y="0"/>
                    </a:lnTo>
                    <a:lnTo>
                      <a:pt x="81" y="0"/>
                    </a:lnTo>
                    <a:lnTo>
                      <a:pt x="124" y="0"/>
                    </a:lnTo>
                    <a:lnTo>
                      <a:pt x="202" y="0"/>
                    </a:lnTo>
                    <a:lnTo>
                      <a:pt x="202" y="227"/>
                    </a:lnTo>
                    <a:lnTo>
                      <a:pt x="172" y="227"/>
                    </a:lnTo>
                    <a:lnTo>
                      <a:pt x="164" y="57"/>
                    </a:lnTo>
                    <a:lnTo>
                      <a:pt x="151" y="57"/>
                    </a:lnTo>
                    <a:lnTo>
                      <a:pt x="151" y="408"/>
                    </a:lnTo>
                    <a:lnTo>
                      <a:pt x="194" y="419"/>
                    </a:lnTo>
                    <a:lnTo>
                      <a:pt x="194" y="443"/>
                    </a:lnTo>
                    <a:lnTo>
                      <a:pt x="108" y="427"/>
                    </a:lnTo>
                    <a:lnTo>
                      <a:pt x="102" y="235"/>
                    </a:lnTo>
                    <a:lnTo>
                      <a:pt x="94" y="427"/>
                    </a:lnTo>
                    <a:lnTo>
                      <a:pt x="7" y="443"/>
                    </a:lnTo>
                  </a:path>
                </a:pathLst>
              </a:custGeom>
              <a:solidFill>
                <a:srgbClr val="FFFF00"/>
              </a:solidFill>
              <a:ln w="9525">
                <a:solidFill>
                  <a:srgbClr val="000000"/>
                </a:solidFill>
                <a:round/>
                <a:headEnd/>
                <a:tailEnd/>
              </a:ln>
              <a:extLst/>
            </p:spPr>
            <p:txBody>
              <a:bodyPr/>
              <a:lstStyle/>
              <a:p>
                <a:pPr defTabSz="685800" fontAlgn="auto">
                  <a:spcBef>
                    <a:spcPts val="0"/>
                  </a:spcBef>
                  <a:spcAft>
                    <a:spcPts val="0"/>
                  </a:spcAft>
                </a:pPr>
                <a:endParaRPr lang="en-US" sz="1350">
                  <a:solidFill>
                    <a:srgbClr val="FFFFFF"/>
                  </a:solidFill>
                  <a:latin typeface="Calibri"/>
                  <a:cs typeface="+mn-cs"/>
                </a:endParaRPr>
              </a:p>
            </p:txBody>
          </p:sp>
          <p:sp>
            <p:nvSpPr>
              <p:cNvPr id="30" name="Oval 32"/>
              <p:cNvSpPr>
                <a:spLocks noChangeArrowheads="1"/>
              </p:cNvSpPr>
              <p:nvPr/>
            </p:nvSpPr>
            <p:spPr bwMode="auto">
              <a:xfrm>
                <a:off x="3211" y="1766"/>
                <a:ext cx="92" cy="89"/>
              </a:xfrm>
              <a:prstGeom prst="ellipse">
                <a:avLst/>
              </a:prstGeom>
              <a:solidFill>
                <a:srgbClr val="FFFF00"/>
              </a:solidFill>
              <a:ln w="9525">
                <a:solidFill>
                  <a:srgbClr val="000000"/>
                </a:solidFill>
                <a:round/>
                <a:headEnd/>
                <a:tailEnd/>
              </a:ln>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grpSp>
        <p:sp>
          <p:nvSpPr>
            <p:cNvPr id="19" name="Text Box 33"/>
            <p:cNvSpPr txBox="1">
              <a:spLocks noChangeArrowheads="1"/>
            </p:cNvSpPr>
            <p:nvPr/>
          </p:nvSpPr>
          <p:spPr bwMode="auto">
            <a:xfrm>
              <a:off x="6434138" y="3962400"/>
              <a:ext cx="13303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Immune</a:t>
              </a:r>
            </a:p>
          </p:txBody>
        </p:sp>
        <p:sp>
          <p:nvSpPr>
            <p:cNvPr id="20" name="Text Box 34"/>
            <p:cNvSpPr txBox="1">
              <a:spLocks noChangeArrowheads="1"/>
            </p:cNvSpPr>
            <p:nvPr/>
          </p:nvSpPr>
          <p:spPr bwMode="auto">
            <a:xfrm>
              <a:off x="4840288" y="3962400"/>
              <a:ext cx="13303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Immune</a:t>
              </a:r>
            </a:p>
          </p:txBody>
        </p:sp>
        <p:sp>
          <p:nvSpPr>
            <p:cNvPr id="21" name="Text Box 35"/>
            <p:cNvSpPr txBox="1">
              <a:spLocks noChangeArrowheads="1"/>
            </p:cNvSpPr>
            <p:nvPr/>
          </p:nvSpPr>
          <p:spPr bwMode="auto">
            <a:xfrm>
              <a:off x="3187700" y="3962400"/>
              <a:ext cx="13287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Immune</a:t>
              </a:r>
            </a:p>
          </p:txBody>
        </p:sp>
        <p:sp>
          <p:nvSpPr>
            <p:cNvPr id="22" name="Text Box 36"/>
            <p:cNvSpPr txBox="1">
              <a:spLocks noChangeArrowheads="1"/>
            </p:cNvSpPr>
            <p:nvPr/>
          </p:nvSpPr>
          <p:spPr bwMode="auto">
            <a:xfrm>
              <a:off x="1570038" y="3962400"/>
              <a:ext cx="1333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Immune</a:t>
              </a:r>
            </a:p>
          </p:txBody>
        </p:sp>
        <p:sp>
          <p:nvSpPr>
            <p:cNvPr id="23" name="Text Box 37"/>
            <p:cNvSpPr txBox="1">
              <a:spLocks noChangeArrowheads="1"/>
            </p:cNvSpPr>
            <p:nvPr/>
          </p:nvSpPr>
          <p:spPr bwMode="auto">
            <a:xfrm>
              <a:off x="6110288" y="5534025"/>
              <a:ext cx="19859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Susceptible</a:t>
              </a:r>
            </a:p>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(Indirectly</a:t>
              </a:r>
            </a:p>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Protected)</a:t>
              </a:r>
            </a:p>
          </p:txBody>
        </p:sp>
        <p:sp>
          <p:nvSpPr>
            <p:cNvPr id="24" name="Text Box 38"/>
            <p:cNvSpPr txBox="1">
              <a:spLocks noChangeArrowheads="1"/>
            </p:cNvSpPr>
            <p:nvPr/>
          </p:nvSpPr>
          <p:spPr bwMode="auto">
            <a:xfrm>
              <a:off x="4832350" y="5534025"/>
              <a:ext cx="12763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Immune</a:t>
              </a:r>
            </a:p>
          </p:txBody>
        </p:sp>
        <p:sp>
          <p:nvSpPr>
            <p:cNvPr id="25" name="Text Box 39"/>
            <p:cNvSpPr txBox="1">
              <a:spLocks noChangeArrowheads="1"/>
            </p:cNvSpPr>
            <p:nvPr/>
          </p:nvSpPr>
          <p:spPr bwMode="auto">
            <a:xfrm>
              <a:off x="2863850" y="5534025"/>
              <a:ext cx="20066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Susceptible</a:t>
              </a:r>
            </a:p>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(Indirectly</a:t>
              </a:r>
            </a:p>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Protected)</a:t>
              </a:r>
            </a:p>
          </p:txBody>
        </p:sp>
        <p:sp>
          <p:nvSpPr>
            <p:cNvPr id="26" name="Text Box 40"/>
            <p:cNvSpPr txBox="1">
              <a:spLocks noChangeArrowheads="1"/>
            </p:cNvSpPr>
            <p:nvPr/>
          </p:nvSpPr>
          <p:spPr bwMode="auto">
            <a:xfrm>
              <a:off x="1544638" y="5534025"/>
              <a:ext cx="13239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95288" eaLnBrk="0" hangingPunct="0">
                <a:defRPr sz="2400">
                  <a:solidFill>
                    <a:schemeClr val="tx1"/>
                  </a:solidFill>
                  <a:latin typeface="Arial" pitchFamily="34" charset="0"/>
                  <a:ea typeface="MS PGothic" pitchFamily="34" charset="-128"/>
                </a:defRPr>
              </a:lvl1pPr>
              <a:lvl2pPr marL="742950" indent="-285750" defTabSz="395288" eaLnBrk="0" hangingPunct="0">
                <a:defRPr sz="2400">
                  <a:solidFill>
                    <a:schemeClr val="tx1"/>
                  </a:solidFill>
                  <a:latin typeface="Arial" pitchFamily="34" charset="0"/>
                  <a:ea typeface="MS PGothic" pitchFamily="34" charset="-128"/>
                </a:defRPr>
              </a:lvl2pPr>
              <a:lvl3pPr marL="1143000" indent="-228600" defTabSz="395288" eaLnBrk="0" hangingPunct="0">
                <a:defRPr sz="2400">
                  <a:solidFill>
                    <a:schemeClr val="tx1"/>
                  </a:solidFill>
                  <a:latin typeface="Arial" pitchFamily="34" charset="0"/>
                  <a:ea typeface="MS PGothic" pitchFamily="34" charset="-128"/>
                </a:defRPr>
              </a:lvl3pPr>
              <a:lvl4pPr marL="1600200" indent="-228600" defTabSz="395288" eaLnBrk="0" hangingPunct="0">
                <a:defRPr sz="2400">
                  <a:solidFill>
                    <a:schemeClr val="tx1"/>
                  </a:solidFill>
                  <a:latin typeface="Arial" pitchFamily="34" charset="0"/>
                  <a:ea typeface="MS PGothic" pitchFamily="34" charset="-128"/>
                </a:defRPr>
              </a:lvl4pPr>
              <a:lvl5pPr marL="2057400" indent="-228600" defTabSz="395288" eaLnBrk="0" hangingPunct="0">
                <a:defRPr sz="2400">
                  <a:solidFill>
                    <a:schemeClr val="tx1"/>
                  </a:solidFill>
                  <a:latin typeface="Arial" pitchFamily="34" charset="0"/>
                  <a:ea typeface="MS PGothic" pitchFamily="34" charset="-128"/>
                </a:defRPr>
              </a:lvl5pPr>
              <a:lvl6pPr marL="25146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95288"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296466" fontAlgn="auto">
                <a:lnSpc>
                  <a:spcPct val="85000"/>
                </a:lnSpc>
                <a:spcBef>
                  <a:spcPts val="0"/>
                </a:spcBef>
                <a:spcAft>
                  <a:spcPts val="0"/>
                </a:spcAft>
                <a:buClr>
                  <a:srgbClr val="000000"/>
                </a:buClr>
                <a:buSzPct val="90000"/>
              </a:pPr>
              <a:r>
                <a:rPr kumimoji="1" lang="en-US" sz="1350" dirty="0">
                  <a:solidFill>
                    <a:srgbClr val="FFFFFF"/>
                  </a:solidFill>
                  <a:cs typeface="+mn-cs"/>
                </a:rPr>
                <a:t>Immune</a:t>
              </a:r>
            </a:p>
          </p:txBody>
        </p:sp>
        <p:sp>
          <p:nvSpPr>
            <p:cNvPr id="27" name="Line 41"/>
            <p:cNvSpPr>
              <a:spLocks noChangeShapeType="1"/>
            </p:cNvSpPr>
            <p:nvPr/>
          </p:nvSpPr>
          <p:spPr bwMode="auto">
            <a:xfrm flipH="1">
              <a:off x="4146550" y="2471738"/>
              <a:ext cx="412750" cy="5397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685800" fontAlgn="auto">
                <a:spcBef>
                  <a:spcPts val="0"/>
                </a:spcBef>
                <a:spcAft>
                  <a:spcPts val="0"/>
                </a:spcAft>
              </a:pPr>
              <a:endParaRPr lang="en-US" sz="1350">
                <a:solidFill>
                  <a:srgbClr val="FFFFFF"/>
                </a:solidFill>
                <a:latin typeface="Calibri"/>
                <a:cs typeface="+mn-cs"/>
              </a:endParaRPr>
            </a:p>
          </p:txBody>
        </p:sp>
        <p:sp>
          <p:nvSpPr>
            <p:cNvPr id="28" name="Line 42"/>
            <p:cNvSpPr>
              <a:spLocks noChangeShapeType="1"/>
            </p:cNvSpPr>
            <p:nvPr/>
          </p:nvSpPr>
          <p:spPr bwMode="auto">
            <a:xfrm flipV="1">
              <a:off x="2944813" y="2395538"/>
              <a:ext cx="1308100" cy="5778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685800" fontAlgn="auto">
                <a:spcBef>
                  <a:spcPts val="0"/>
                </a:spcBef>
                <a:spcAft>
                  <a:spcPts val="0"/>
                </a:spcAft>
              </a:pPr>
              <a:endParaRPr lang="en-US" sz="1350" dirty="0">
                <a:solidFill>
                  <a:srgbClr val="FFFFFF"/>
                </a:solidFill>
                <a:latin typeface="Calibri"/>
                <a:cs typeface="+mn-cs"/>
              </a:endParaRPr>
            </a:p>
          </p:txBody>
        </p:sp>
      </p:grpSp>
      <p:sp>
        <p:nvSpPr>
          <p:cNvPr id="45" name="TextBox 44"/>
          <p:cNvSpPr txBox="1"/>
          <p:nvPr/>
        </p:nvSpPr>
        <p:spPr>
          <a:xfrm>
            <a:off x="2384751" y="6088507"/>
            <a:ext cx="5791820" cy="807913"/>
          </a:xfrm>
          <a:prstGeom prst="rect">
            <a:avLst/>
          </a:prstGeom>
          <a:noFill/>
        </p:spPr>
        <p:txBody>
          <a:bodyPr wrap="square" rtlCol="0">
            <a:spAutoFit/>
          </a:bodyPr>
          <a:lstStyle/>
          <a:p>
            <a:pPr defTabSz="685800" fontAlgn="auto">
              <a:spcBef>
                <a:spcPts val="0"/>
              </a:spcBef>
              <a:spcAft>
                <a:spcPts val="0"/>
              </a:spcAft>
            </a:pPr>
            <a:r>
              <a:rPr lang="en-US" sz="825" dirty="0">
                <a:solidFill>
                  <a:srgbClr val="FFFFFF"/>
                </a:solidFill>
                <a:latin typeface="Calibri"/>
                <a:cs typeface="+mn-cs"/>
              </a:rPr>
              <a:t>Reference: Presentation from Immunize Georgia, September 9, 2016 by Walt A. Orenstein, MD</a:t>
            </a:r>
          </a:p>
          <a:p>
            <a:pPr defTabSz="685800" fontAlgn="auto">
              <a:spcBef>
                <a:spcPts val="0"/>
              </a:spcBef>
              <a:spcAft>
                <a:spcPts val="0"/>
              </a:spcAft>
            </a:pPr>
            <a:r>
              <a:rPr lang="en-US" sz="825" dirty="0">
                <a:solidFill>
                  <a:srgbClr val="FFFFFF"/>
                </a:solidFill>
                <a:latin typeface="Calibri"/>
                <a:cs typeface="+mn-cs"/>
              </a:rPr>
              <a:t>Professor of Medicine Global, Health, Epidemiology and Pediatrics</a:t>
            </a:r>
          </a:p>
          <a:p>
            <a:pPr defTabSz="685800" fontAlgn="auto">
              <a:spcBef>
                <a:spcPts val="0"/>
              </a:spcBef>
              <a:spcAft>
                <a:spcPts val="0"/>
              </a:spcAft>
            </a:pPr>
            <a:r>
              <a:rPr lang="en-US" sz="825" dirty="0">
                <a:solidFill>
                  <a:srgbClr val="FFFFFF"/>
                </a:solidFill>
                <a:latin typeface="Calibri"/>
                <a:cs typeface="+mn-cs"/>
              </a:rPr>
              <a:t>Emory Department of Medicine, Associate Director, Emory Vaccine Center Director</a:t>
            </a:r>
          </a:p>
          <a:p>
            <a:pPr defTabSz="685800" fontAlgn="auto">
              <a:spcBef>
                <a:spcPts val="0"/>
              </a:spcBef>
              <a:spcAft>
                <a:spcPts val="0"/>
              </a:spcAft>
            </a:pPr>
            <a:r>
              <a:rPr lang="en-US" sz="825" dirty="0">
                <a:solidFill>
                  <a:srgbClr val="FFFFFF"/>
                </a:solidFill>
                <a:latin typeface="Calibri"/>
                <a:cs typeface="+mn-cs"/>
              </a:rPr>
              <a:t>Vaccine Policy and Development, Emory University, Atlanta, GA</a:t>
            </a:r>
          </a:p>
          <a:p>
            <a:pPr defTabSz="685800" fontAlgn="auto">
              <a:spcBef>
                <a:spcPts val="0"/>
              </a:spcBef>
              <a:spcAft>
                <a:spcPts val="0"/>
              </a:spcAft>
            </a:pPr>
            <a:endParaRPr lang="en-US" sz="1350" dirty="0">
              <a:solidFill>
                <a:srgbClr val="FFFFFF"/>
              </a:solidFill>
              <a:latin typeface="Calibri"/>
              <a:cs typeface="+mn-cs"/>
            </a:endParaRPr>
          </a:p>
        </p:txBody>
      </p:sp>
    </p:spTree>
    <p:extLst>
      <p:ext uri="{BB962C8B-B14F-4D97-AF65-F5344CB8AC3E}">
        <p14:creationId xmlns:p14="http://schemas.microsoft.com/office/powerpoint/2010/main" val="3586441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ctrTitle" idx="4294967295"/>
          </p:nvPr>
        </p:nvSpPr>
        <p:spPr>
          <a:xfrm>
            <a:off x="925033" y="181260"/>
            <a:ext cx="5829300" cy="800100"/>
          </a:xfrm>
        </p:spPr>
        <p:txBody>
          <a:bodyPr/>
          <a:lstStyle/>
          <a:p>
            <a:pPr algn="l"/>
            <a:r>
              <a:rPr lang="en-US" sz="4800" b="1" i="1" dirty="0">
                <a:solidFill>
                  <a:srgbClr val="FFFF99"/>
                </a:solidFill>
              </a:rPr>
              <a:t>Test Your Knowledge!</a:t>
            </a:r>
          </a:p>
        </p:txBody>
      </p:sp>
      <p:sp>
        <p:nvSpPr>
          <p:cNvPr id="363523" name="Rectangle 3"/>
          <p:cNvSpPr>
            <a:spLocks noGrp="1" noChangeArrowheads="1"/>
          </p:cNvSpPr>
          <p:nvPr>
            <p:ph type="subTitle" idx="4294967295"/>
          </p:nvPr>
        </p:nvSpPr>
        <p:spPr>
          <a:xfrm>
            <a:off x="1200150" y="1278633"/>
            <a:ext cx="5486400" cy="2000250"/>
          </a:xfrm>
        </p:spPr>
        <p:txBody>
          <a:bodyPr/>
          <a:lstStyle/>
          <a:p>
            <a:pPr marL="0" indent="0">
              <a:lnSpc>
                <a:spcPct val="80000"/>
              </a:lnSpc>
              <a:buNone/>
            </a:pPr>
            <a:r>
              <a:rPr lang="en-US" dirty="0"/>
              <a:t>Ben is a 25 year old plumber. Three months ago he had a motorcycle wreck causing multiple fractures, lacerations, and a ruptured spleen. His spleen was removed. He received Td in the ER.         </a:t>
            </a:r>
          </a:p>
          <a:p>
            <a:pPr marL="0" indent="0">
              <a:lnSpc>
                <a:spcPct val="80000"/>
              </a:lnSpc>
              <a:buNone/>
            </a:pPr>
            <a:r>
              <a:rPr lang="en-US" dirty="0"/>
              <a:t>He had chicken pox when he was 6 years old but has no idea if he ever had MMR. </a:t>
            </a:r>
          </a:p>
          <a:p>
            <a:pPr marL="0" indent="0">
              <a:lnSpc>
                <a:spcPct val="80000"/>
              </a:lnSpc>
              <a:buNone/>
            </a:pPr>
            <a:endParaRPr lang="en-US" sz="1800" b="1" dirty="0">
              <a:solidFill>
                <a:srgbClr val="FFFF99"/>
              </a:solidFill>
              <a:latin typeface="Arial" charset="0"/>
              <a:cs typeface="Arial" charset="0"/>
            </a:endParaRPr>
          </a:p>
          <a:p>
            <a:pPr marL="0" indent="0">
              <a:lnSpc>
                <a:spcPct val="80000"/>
              </a:lnSpc>
              <a:buNone/>
            </a:pPr>
            <a:r>
              <a:rPr lang="en-US" b="1" dirty="0">
                <a:solidFill>
                  <a:srgbClr val="FFFF99"/>
                </a:solidFill>
                <a:cs typeface="Arial" charset="0"/>
              </a:rPr>
              <a:t>What vaccines do you recommend? </a:t>
            </a:r>
          </a:p>
          <a:p>
            <a:pPr marL="0" indent="0">
              <a:lnSpc>
                <a:spcPct val="80000"/>
              </a:lnSpc>
              <a:buNone/>
            </a:pPr>
            <a:r>
              <a:rPr lang="en-US" dirty="0"/>
              <a:t> </a:t>
            </a:r>
          </a:p>
        </p:txBody>
      </p:sp>
      <p:sp>
        <p:nvSpPr>
          <p:cNvPr id="363524" name="Text Box 5"/>
          <p:cNvSpPr txBox="1">
            <a:spLocks noChangeArrowheads="1"/>
          </p:cNvSpPr>
          <p:nvPr/>
        </p:nvSpPr>
        <p:spPr bwMode="auto">
          <a:xfrm>
            <a:off x="1239358" y="4267200"/>
            <a:ext cx="5486400" cy="1384995"/>
          </a:xfrm>
          <a:prstGeom prst="rect">
            <a:avLst/>
          </a:prstGeom>
          <a:noFill/>
          <a:ln w="9525">
            <a:noFill/>
            <a:miter lim="800000"/>
            <a:headEnd/>
            <a:tailEnd/>
          </a:ln>
        </p:spPr>
        <p:txBody>
          <a:bodyPr anchor="t">
            <a:spAutoFit/>
          </a:bodyPr>
          <a:lstStyle/>
          <a:p>
            <a:pPr defTabSz="685800">
              <a:spcBef>
                <a:spcPct val="50000"/>
              </a:spcBef>
            </a:pPr>
            <a:r>
              <a:rPr lang="en-US" sz="2400" dirty="0" err="1">
                <a:solidFill>
                  <a:srgbClr val="FFFFFF"/>
                </a:solidFill>
                <a:latin typeface="Calibri"/>
              </a:rPr>
              <a:t>Tdap</a:t>
            </a:r>
            <a:r>
              <a:rPr lang="en-US" sz="2400" dirty="0">
                <a:solidFill>
                  <a:srgbClr val="FFFFFF"/>
                </a:solidFill>
                <a:latin typeface="Calibri"/>
              </a:rPr>
              <a:t>, MCV4, </a:t>
            </a:r>
            <a:r>
              <a:rPr lang="en-US" sz="2400" dirty="0" err="1">
                <a:solidFill>
                  <a:srgbClr val="FFFFFF"/>
                </a:solidFill>
                <a:latin typeface="Calibri"/>
              </a:rPr>
              <a:t>MenB</a:t>
            </a:r>
            <a:r>
              <a:rPr lang="en-US" sz="2400" dirty="0">
                <a:solidFill>
                  <a:srgbClr val="FFFFFF"/>
                </a:solidFill>
                <a:latin typeface="Calibri"/>
              </a:rPr>
              <a:t>, PCV13, PPSV23, MMR, consider Hib</a:t>
            </a:r>
            <a:r>
              <a:rPr lang="en-US" sz="2400" b="1" dirty="0">
                <a:solidFill>
                  <a:srgbClr val="FFFFFF"/>
                </a:solidFill>
                <a:latin typeface="Calibri"/>
              </a:rPr>
              <a:t> </a:t>
            </a:r>
          </a:p>
          <a:p>
            <a:pPr defTabSz="685800">
              <a:spcBef>
                <a:spcPct val="50000"/>
              </a:spcBef>
            </a:pPr>
            <a:r>
              <a:rPr lang="en-US" sz="2400" dirty="0">
                <a:solidFill>
                  <a:srgbClr val="FFFFFF"/>
                </a:solidFill>
                <a:latin typeface="Calibri"/>
              </a:rPr>
              <a:t>Influenza vaccine (in fall)  </a:t>
            </a:r>
            <a:endParaRPr lang="en-US" sz="2400" dirty="0">
              <a:solidFill>
                <a:srgbClr val="FFFFCC"/>
              </a:solidFill>
              <a:latin typeface="Calibri"/>
            </a:endParaRPr>
          </a:p>
        </p:txBody>
      </p:sp>
      <p:sp>
        <p:nvSpPr>
          <p:cNvPr id="884743" name="Text Box 7"/>
          <p:cNvSpPr txBox="1">
            <a:spLocks noChangeArrowheads="1"/>
          </p:cNvSpPr>
          <p:nvPr/>
        </p:nvSpPr>
        <p:spPr bwMode="auto">
          <a:xfrm>
            <a:off x="1239358" y="5786735"/>
            <a:ext cx="5543550" cy="461665"/>
          </a:xfrm>
          <a:prstGeom prst="rect">
            <a:avLst/>
          </a:prstGeom>
          <a:noFill/>
          <a:ln w="9525">
            <a:noFill/>
            <a:miter lim="800000"/>
            <a:headEnd/>
            <a:tailEnd/>
          </a:ln>
        </p:spPr>
        <p:txBody>
          <a:bodyPr>
            <a:spAutoFit/>
          </a:bodyPr>
          <a:lstStyle/>
          <a:p>
            <a:pPr defTabSz="685800">
              <a:spcBef>
                <a:spcPct val="50000"/>
              </a:spcBef>
            </a:pPr>
            <a:r>
              <a:rPr lang="en-US" sz="2400" dirty="0">
                <a:solidFill>
                  <a:srgbClr val="FFFFFF"/>
                </a:solidFill>
                <a:latin typeface="Calibri"/>
              </a:rPr>
              <a:t>HPV?</a:t>
            </a:r>
          </a:p>
        </p:txBody>
      </p:sp>
      <p:sp>
        <p:nvSpPr>
          <p:cNvPr id="8" name="TextBox 7"/>
          <p:cNvSpPr txBox="1"/>
          <p:nvPr/>
        </p:nvSpPr>
        <p:spPr>
          <a:xfrm>
            <a:off x="1200150" y="6248400"/>
            <a:ext cx="4857750" cy="253916"/>
          </a:xfrm>
          <a:prstGeom prst="rect">
            <a:avLst/>
          </a:prstGeom>
          <a:noFill/>
        </p:spPr>
        <p:txBody>
          <a:bodyPr>
            <a:spAutoFit/>
          </a:bodyPr>
          <a:lstStyle/>
          <a:p>
            <a:pPr defTabSz="685800">
              <a:defRPr/>
            </a:pPr>
            <a:r>
              <a:rPr lang="en-US" sz="1050" b="1" dirty="0">
                <a:solidFill>
                  <a:srgbClr val="FFFFFF"/>
                </a:solidFill>
                <a:latin typeface="Calibri"/>
              </a:rPr>
              <a:t>Ref: Adult Immunization Schedule </a:t>
            </a:r>
          </a:p>
        </p:txBody>
      </p:sp>
    </p:spTree>
    <p:extLst>
      <p:ext uri="{BB962C8B-B14F-4D97-AF65-F5344CB8AC3E}">
        <p14:creationId xmlns:p14="http://schemas.microsoft.com/office/powerpoint/2010/main" val="96550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47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914400" y="1587500"/>
            <a:ext cx="7315200" cy="2586038"/>
          </a:xfrm>
          <a:prstGeom prst="rect">
            <a:avLst/>
          </a:prstGeom>
          <a:noFill/>
          <a:ln w="9525">
            <a:noFill/>
            <a:miter lim="800000"/>
            <a:headEnd/>
            <a:tailEnd/>
          </a:ln>
        </p:spPr>
        <p:txBody>
          <a:bodyPr>
            <a:spAutoFit/>
          </a:bodyPr>
          <a:lstStyle/>
          <a:p>
            <a:pPr>
              <a:spcBef>
                <a:spcPct val="50000"/>
              </a:spcBef>
            </a:pPr>
            <a:r>
              <a:rPr lang="en-US" sz="2400" dirty="0">
                <a:solidFill>
                  <a:srgbClr val="FFFFFF"/>
                </a:solidFill>
                <a:latin typeface="Calibri"/>
              </a:rPr>
              <a:t>Paige is 24 years old. She has well controlled diabetes. She will be getting married in 3 months. Paige has received 2 doses of MMR and her last Td was 4 years ago. She denies ever having chicken pox but her 2 younger siblings had chicken pox.</a:t>
            </a:r>
          </a:p>
          <a:p>
            <a:pPr>
              <a:spcBef>
                <a:spcPct val="50000"/>
              </a:spcBef>
            </a:pPr>
            <a:r>
              <a:rPr lang="en-US" sz="2400" b="1" dirty="0">
                <a:solidFill>
                  <a:srgbClr val="FFFF99"/>
                </a:solidFill>
                <a:latin typeface="Calibri"/>
              </a:rPr>
              <a:t>What vaccines are recommended now</a:t>
            </a:r>
            <a:r>
              <a:rPr lang="en-US" sz="2400" b="1" dirty="0">
                <a:solidFill>
                  <a:srgbClr val="FFFFCC"/>
                </a:solidFill>
                <a:latin typeface="Calibri"/>
              </a:rPr>
              <a:t>?</a:t>
            </a:r>
          </a:p>
        </p:txBody>
      </p:sp>
      <p:sp>
        <p:nvSpPr>
          <p:cNvPr id="5" name="Rectangle 4"/>
          <p:cNvSpPr/>
          <p:nvPr/>
        </p:nvSpPr>
        <p:spPr>
          <a:xfrm>
            <a:off x="914400" y="414338"/>
            <a:ext cx="5767388" cy="831850"/>
          </a:xfrm>
          <a:prstGeom prst="rect">
            <a:avLst/>
          </a:prstGeom>
        </p:spPr>
        <p:txBody>
          <a:bodyPr wrap="none">
            <a:spAutoFit/>
          </a:bodyPr>
          <a:lstStyle/>
          <a:p>
            <a:pPr fontAlgn="auto">
              <a:spcBef>
                <a:spcPts val="0"/>
              </a:spcBef>
              <a:spcAft>
                <a:spcPts val="0"/>
              </a:spcAft>
              <a:defRPr/>
            </a:pPr>
            <a:r>
              <a:rPr lang="en-US" sz="4800" b="1" i="1" kern="0" dirty="0">
                <a:solidFill>
                  <a:srgbClr val="FFFF99"/>
                </a:solidFill>
                <a:latin typeface="Calibri"/>
              </a:rPr>
              <a:t>Test Your Knowledge!</a:t>
            </a:r>
            <a:endParaRPr lang="en-US" sz="4800" kern="0" dirty="0">
              <a:solidFill>
                <a:srgbClr val="FFFFFF"/>
              </a:solidFill>
              <a:latin typeface="Calibri"/>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914400" y="1587500"/>
            <a:ext cx="7315200" cy="2586038"/>
          </a:xfrm>
          <a:prstGeom prst="rect">
            <a:avLst/>
          </a:prstGeom>
          <a:noFill/>
          <a:ln w="9525">
            <a:noFill/>
            <a:miter lim="800000"/>
            <a:headEnd/>
            <a:tailEnd/>
          </a:ln>
        </p:spPr>
        <p:txBody>
          <a:bodyPr>
            <a:spAutoFit/>
          </a:bodyPr>
          <a:lstStyle/>
          <a:p>
            <a:pPr>
              <a:spcBef>
                <a:spcPct val="50000"/>
              </a:spcBef>
            </a:pPr>
            <a:r>
              <a:rPr lang="en-US" sz="2400">
                <a:solidFill>
                  <a:srgbClr val="FFFFFF"/>
                </a:solidFill>
                <a:latin typeface="Calibri"/>
              </a:rPr>
              <a:t>Paige is 24 years old. She has well controlled diabetes. She will be getting married in 3 months. Paige has received 2 doses of MMR and her last Td was 4 years ago. She denies ever having chicken pox but her 2 younger siblings had chicken pox.</a:t>
            </a:r>
            <a:endParaRPr lang="en-US" sz="2400" b="1">
              <a:solidFill>
                <a:srgbClr val="FFFF99"/>
              </a:solidFill>
              <a:latin typeface="Calibri"/>
            </a:endParaRPr>
          </a:p>
          <a:p>
            <a:pPr>
              <a:spcBef>
                <a:spcPct val="50000"/>
              </a:spcBef>
            </a:pPr>
            <a:r>
              <a:rPr lang="en-US" sz="2400" b="1">
                <a:solidFill>
                  <a:srgbClr val="FFFF99"/>
                </a:solidFill>
                <a:latin typeface="Calibri"/>
              </a:rPr>
              <a:t>What vaccines are recommended now</a:t>
            </a:r>
            <a:r>
              <a:rPr lang="en-US" sz="2400" b="1">
                <a:solidFill>
                  <a:srgbClr val="FFFFCC"/>
                </a:solidFill>
                <a:latin typeface="Calibri"/>
              </a:rPr>
              <a:t>?</a:t>
            </a:r>
          </a:p>
        </p:txBody>
      </p:sp>
      <p:sp>
        <p:nvSpPr>
          <p:cNvPr id="593924" name="Text Box 3"/>
          <p:cNvSpPr txBox="1">
            <a:spLocks noChangeArrowheads="1"/>
          </p:cNvSpPr>
          <p:nvPr/>
        </p:nvSpPr>
        <p:spPr bwMode="auto">
          <a:xfrm>
            <a:off x="914400" y="420688"/>
            <a:ext cx="71628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rPr>
              <a:t>Test Your Knowledge! </a:t>
            </a:r>
          </a:p>
        </p:txBody>
      </p:sp>
      <p:sp>
        <p:nvSpPr>
          <p:cNvPr id="367620" name="Text Box 5"/>
          <p:cNvSpPr txBox="1">
            <a:spLocks noChangeArrowheads="1"/>
          </p:cNvSpPr>
          <p:nvPr/>
        </p:nvSpPr>
        <p:spPr bwMode="auto">
          <a:xfrm>
            <a:off x="914400" y="4343400"/>
            <a:ext cx="7467600" cy="1016000"/>
          </a:xfrm>
          <a:prstGeom prst="rect">
            <a:avLst/>
          </a:prstGeom>
          <a:noFill/>
          <a:ln w="9525">
            <a:noFill/>
            <a:miter lim="800000"/>
            <a:headEnd/>
            <a:tailEnd/>
          </a:ln>
        </p:spPr>
        <p:txBody>
          <a:bodyPr>
            <a:spAutoFit/>
          </a:bodyPr>
          <a:lstStyle/>
          <a:p>
            <a:pPr>
              <a:spcBef>
                <a:spcPct val="50000"/>
              </a:spcBef>
            </a:pPr>
            <a:r>
              <a:rPr lang="en-US" sz="2400" dirty="0" err="1">
                <a:solidFill>
                  <a:srgbClr val="FFFFFF"/>
                </a:solidFill>
                <a:latin typeface="Calibri"/>
              </a:rPr>
              <a:t>Tdap</a:t>
            </a:r>
            <a:r>
              <a:rPr lang="en-US" sz="2400" dirty="0">
                <a:solidFill>
                  <a:srgbClr val="FFFFFF"/>
                </a:solidFill>
                <a:latin typeface="Calibri"/>
              </a:rPr>
              <a:t>, PPSV23, hepatitis B, HPV, varicella </a:t>
            </a:r>
          </a:p>
          <a:p>
            <a:pPr>
              <a:spcBef>
                <a:spcPct val="50000"/>
              </a:spcBef>
            </a:pPr>
            <a:r>
              <a:rPr lang="en-US" sz="2400" dirty="0">
                <a:solidFill>
                  <a:srgbClr val="FFFFFF"/>
                </a:solidFill>
                <a:latin typeface="Calibri"/>
              </a:rPr>
              <a:t>Influenza vaccine (in fall) </a:t>
            </a:r>
          </a:p>
        </p:txBody>
      </p:sp>
      <p:sp>
        <p:nvSpPr>
          <p:cNvPr id="6" name="Rectangle 5"/>
          <p:cNvSpPr/>
          <p:nvPr/>
        </p:nvSpPr>
        <p:spPr>
          <a:xfrm>
            <a:off x="914400" y="6172200"/>
            <a:ext cx="2752741" cy="307777"/>
          </a:xfrm>
          <a:prstGeom prst="rect">
            <a:avLst/>
          </a:prstGeom>
        </p:spPr>
        <p:txBody>
          <a:bodyPr wrap="none">
            <a:spAutoFit/>
          </a:bodyPr>
          <a:lstStyle/>
          <a:p>
            <a:pPr fontAlgn="auto">
              <a:spcBef>
                <a:spcPts val="0"/>
              </a:spcBef>
              <a:spcAft>
                <a:spcPts val="0"/>
              </a:spcAft>
              <a:defRPr/>
            </a:pPr>
            <a:r>
              <a:rPr lang="en-US" sz="1400" b="1" dirty="0">
                <a:solidFill>
                  <a:srgbClr val="FFFFFF"/>
                </a:solidFill>
                <a:latin typeface="Calibri"/>
              </a:rPr>
              <a:t>Ref: Adult Immunization Schedule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a:solidFill>
                  <a:srgbClr val="FFFF99"/>
                </a:solidFill>
              </a:rPr>
              <a:t>Test Your Knowledge!</a:t>
            </a:r>
          </a:p>
        </p:txBody>
      </p:sp>
      <p:sp>
        <p:nvSpPr>
          <p:cNvPr id="369667" name="Rectangle 3"/>
          <p:cNvSpPr>
            <a:spLocks noGrp="1" noChangeArrowheads="1"/>
          </p:cNvSpPr>
          <p:nvPr>
            <p:ph type="subTitle" idx="4294967295"/>
          </p:nvPr>
        </p:nvSpPr>
        <p:spPr>
          <a:xfrm>
            <a:off x="914400" y="1600200"/>
            <a:ext cx="7848600" cy="2209800"/>
          </a:xfrm>
        </p:spPr>
        <p:txBody>
          <a:bodyPr/>
          <a:lstStyle/>
          <a:p>
            <a:pPr marL="0" indent="0" eaLnBrk="1" hangingPunct="1">
              <a:buFontTx/>
              <a:buNone/>
            </a:pPr>
            <a:r>
              <a:rPr lang="en-US" sz="2400"/>
              <a:t>Sam is a 32 year old carpenter. He punctured the palm of his hand with one of his tools at 6pm Friday. The injury caused minimal bleeding and he says it doesn’t need stitches. </a:t>
            </a:r>
          </a:p>
          <a:p>
            <a:pPr marL="0" indent="0" eaLnBrk="1" hangingPunct="1">
              <a:buFontTx/>
              <a:buNone/>
            </a:pPr>
            <a:r>
              <a:rPr lang="en-US" sz="2400" b="1">
                <a:solidFill>
                  <a:srgbClr val="FFFF99"/>
                </a:solidFill>
              </a:rPr>
              <a:t>Does he need tetanus toxoid tonight or can he wait until Monday when your office is open?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a:solidFill>
                  <a:srgbClr val="FFFF99"/>
                </a:solidFill>
              </a:rPr>
              <a:t>Test Your Knowledge!</a:t>
            </a:r>
          </a:p>
        </p:txBody>
      </p:sp>
      <p:sp>
        <p:nvSpPr>
          <p:cNvPr id="371715" name="Rectangle 3"/>
          <p:cNvSpPr>
            <a:spLocks noGrp="1" noChangeArrowheads="1"/>
          </p:cNvSpPr>
          <p:nvPr>
            <p:ph type="subTitle" idx="4294967295"/>
          </p:nvPr>
        </p:nvSpPr>
        <p:spPr>
          <a:xfrm>
            <a:off x="914400" y="1600200"/>
            <a:ext cx="7848600" cy="2209800"/>
          </a:xfrm>
        </p:spPr>
        <p:txBody>
          <a:bodyPr/>
          <a:lstStyle/>
          <a:p>
            <a:pPr marL="0" indent="0" eaLnBrk="1" hangingPunct="1">
              <a:buFontTx/>
              <a:buNone/>
            </a:pPr>
            <a:r>
              <a:rPr lang="en-US" sz="2400"/>
              <a:t>Sam is a 32 year old carpenter. He punctured the palm of his hand with one of his tools at 6pm Friday. The injury caused minimal bleeding and he says it doesn’t need stitches. </a:t>
            </a:r>
          </a:p>
          <a:p>
            <a:pPr marL="0" indent="0" eaLnBrk="1" hangingPunct="1">
              <a:buFontTx/>
              <a:buNone/>
            </a:pPr>
            <a:r>
              <a:rPr lang="en-US" sz="2400" b="1">
                <a:solidFill>
                  <a:srgbClr val="FFFF99"/>
                </a:solidFill>
              </a:rPr>
              <a:t>Does he need tetanus toxoid tonight or can he wait until Monday when your office is open? </a:t>
            </a:r>
          </a:p>
        </p:txBody>
      </p:sp>
      <p:sp>
        <p:nvSpPr>
          <p:cNvPr id="371716" name="TextBox 2"/>
          <p:cNvSpPr txBox="1">
            <a:spLocks noChangeArrowheads="1"/>
          </p:cNvSpPr>
          <p:nvPr/>
        </p:nvSpPr>
        <p:spPr bwMode="auto">
          <a:xfrm>
            <a:off x="914400" y="3886200"/>
            <a:ext cx="7543800" cy="1938338"/>
          </a:xfrm>
          <a:prstGeom prst="rect">
            <a:avLst/>
          </a:prstGeom>
          <a:noFill/>
          <a:ln w="9525">
            <a:noFill/>
            <a:miter lim="800000"/>
            <a:headEnd/>
            <a:tailEnd/>
          </a:ln>
        </p:spPr>
        <p:txBody>
          <a:bodyPr>
            <a:spAutoFit/>
          </a:bodyPr>
          <a:lstStyle/>
          <a:p>
            <a:r>
              <a:rPr lang="en-US" sz="2400">
                <a:solidFill>
                  <a:srgbClr val="FFFFFF"/>
                </a:solidFill>
                <a:latin typeface="Calibri"/>
              </a:rPr>
              <a:t>The decision to delay a booster dose of tetanus toxoid following an injury should be based on the nature of the injury and likelihood that the injured person is susceptible to tetanus. If a tetanus toxoid booster is recommended he should receive Tdap if he has not received Tdap previously. </a:t>
            </a:r>
            <a:endParaRPr lang="en-US" sz="2400" b="1">
              <a:solidFill>
                <a:srgbClr val="FFFFFF"/>
              </a:solidFill>
              <a:latin typeface="Calibri"/>
            </a:endParaRPr>
          </a:p>
        </p:txBody>
      </p:sp>
      <p:sp>
        <p:nvSpPr>
          <p:cNvPr id="445445" name="Rectangle 6"/>
          <p:cNvSpPr>
            <a:spLocks noChangeArrowheads="1"/>
          </p:cNvSpPr>
          <p:nvPr/>
        </p:nvSpPr>
        <p:spPr bwMode="auto">
          <a:xfrm>
            <a:off x="914400" y="5943600"/>
            <a:ext cx="7772400" cy="738664"/>
          </a:xfrm>
          <a:prstGeom prst="rect">
            <a:avLst/>
          </a:prstGeom>
          <a:noFill/>
          <a:ln w="9525">
            <a:noFill/>
            <a:miter lim="800000"/>
            <a:headEnd/>
            <a:tailEnd/>
          </a:ln>
        </p:spPr>
        <p:txBody>
          <a:bodyPr>
            <a:spAutoFit/>
          </a:bodyPr>
          <a:lstStyle/>
          <a:p>
            <a:pPr>
              <a:defRPr/>
            </a:pPr>
            <a:r>
              <a:rPr lang="en-US" sz="1400" b="1" dirty="0" err="1">
                <a:solidFill>
                  <a:srgbClr val="FFFFFF"/>
                </a:solidFill>
                <a:latin typeface="Calibri"/>
              </a:rPr>
              <a:t>Ref:Updated</a:t>
            </a:r>
            <a:r>
              <a:rPr lang="en-US" sz="1400" b="1" dirty="0">
                <a:solidFill>
                  <a:srgbClr val="FFFFFF"/>
                </a:solidFill>
                <a:latin typeface="Calibri"/>
              </a:rPr>
              <a:t> Recommendations for Use of Tetanus </a:t>
            </a:r>
            <a:r>
              <a:rPr lang="en-US" sz="1400" b="1" dirty="0" err="1">
                <a:solidFill>
                  <a:srgbClr val="FFFFFF"/>
                </a:solidFill>
                <a:latin typeface="Calibri"/>
              </a:rPr>
              <a:t>Toxoid</a:t>
            </a:r>
            <a:r>
              <a:rPr lang="en-US" sz="1400" b="1" dirty="0">
                <a:solidFill>
                  <a:srgbClr val="FFFFFF"/>
                </a:solidFill>
                <a:latin typeface="Calibri"/>
              </a:rPr>
              <a:t>, Reduced Diphtheria </a:t>
            </a:r>
            <a:r>
              <a:rPr lang="en-US" sz="1400" b="1" dirty="0" err="1">
                <a:solidFill>
                  <a:srgbClr val="FFFFFF"/>
                </a:solidFill>
                <a:latin typeface="Calibri"/>
              </a:rPr>
              <a:t>Toxoid</a:t>
            </a:r>
            <a:r>
              <a:rPr lang="en-US" sz="1400" b="1" dirty="0">
                <a:solidFill>
                  <a:srgbClr val="FFFFFF"/>
                </a:solidFill>
                <a:latin typeface="Calibri"/>
              </a:rPr>
              <a:t> and </a:t>
            </a:r>
            <a:r>
              <a:rPr lang="en-US" sz="1400" b="1" dirty="0" err="1">
                <a:solidFill>
                  <a:srgbClr val="FFFFFF"/>
                </a:solidFill>
                <a:latin typeface="Calibri"/>
              </a:rPr>
              <a:t>Acellular</a:t>
            </a:r>
            <a:r>
              <a:rPr lang="en-US" sz="1400" b="1" dirty="0">
                <a:solidFill>
                  <a:srgbClr val="FFFFFF"/>
                </a:solidFill>
                <a:latin typeface="Calibri"/>
              </a:rPr>
              <a:t> </a:t>
            </a:r>
            <a:r>
              <a:rPr lang="en-US" sz="1400" b="1" dirty="0" err="1">
                <a:solidFill>
                  <a:srgbClr val="FFFFFF"/>
                </a:solidFill>
                <a:latin typeface="Calibri"/>
              </a:rPr>
              <a:t>Pertussis</a:t>
            </a:r>
            <a:r>
              <a:rPr lang="en-US" sz="1400" b="1" dirty="0">
                <a:solidFill>
                  <a:srgbClr val="FFFFFF"/>
                </a:solidFill>
                <a:latin typeface="Calibri"/>
              </a:rPr>
              <a:t> (</a:t>
            </a:r>
            <a:r>
              <a:rPr lang="en-US" sz="1400" b="1" dirty="0" err="1">
                <a:solidFill>
                  <a:srgbClr val="FFFFFF"/>
                </a:solidFill>
                <a:latin typeface="Calibri"/>
              </a:rPr>
              <a:t>Tdap</a:t>
            </a:r>
            <a:r>
              <a:rPr lang="en-US" sz="1400" b="1" dirty="0">
                <a:solidFill>
                  <a:srgbClr val="FFFFFF"/>
                </a:solidFill>
                <a:latin typeface="Calibri"/>
              </a:rPr>
              <a:t>) Vaccine from the Advisory Committee on Immunization Practices, 2010  MMWR / January 14, 2011 /</a:t>
            </a:r>
            <a:r>
              <a:rPr lang="en-US" sz="1200" b="1" dirty="0">
                <a:solidFill>
                  <a:srgbClr val="FFFFFF"/>
                </a:solidFill>
                <a:latin typeface="Calibri"/>
              </a:rPr>
              <a:t> Vol. 60 / No. 1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a:solidFill>
                  <a:srgbClr val="FFFF99"/>
                </a:solidFill>
              </a:rPr>
              <a:t>Test Your Knowledge!</a:t>
            </a:r>
          </a:p>
        </p:txBody>
      </p:sp>
      <p:sp>
        <p:nvSpPr>
          <p:cNvPr id="334851" name="Rectangle 3"/>
          <p:cNvSpPr>
            <a:spLocks noGrp="1" noChangeArrowheads="1"/>
          </p:cNvSpPr>
          <p:nvPr>
            <p:ph type="subTitle" idx="4294967295"/>
          </p:nvPr>
        </p:nvSpPr>
        <p:spPr>
          <a:xfrm>
            <a:off x="914400" y="1600200"/>
            <a:ext cx="7315200" cy="2209800"/>
          </a:xfrm>
        </p:spPr>
        <p:txBody>
          <a:bodyPr/>
          <a:lstStyle/>
          <a:p>
            <a:pPr marL="0" indent="0" eaLnBrk="1" hangingPunct="1">
              <a:lnSpc>
                <a:spcPct val="90000"/>
              </a:lnSpc>
              <a:buFontTx/>
              <a:buNone/>
            </a:pPr>
            <a:r>
              <a:rPr lang="en-US" sz="2400" dirty="0"/>
              <a:t>A 45-year-old patient will be traveling to Haiti for a mission trip. She doesn't recall ever getting an MMR booster. She was immune to rubella when pregnant 20 years ago. Her measles titer is negative. </a:t>
            </a:r>
          </a:p>
          <a:p>
            <a:pPr marL="0" indent="0" eaLnBrk="1" hangingPunct="1">
              <a:lnSpc>
                <a:spcPct val="90000"/>
              </a:lnSpc>
              <a:buFontTx/>
              <a:buNone/>
            </a:pPr>
            <a:endParaRPr lang="en-US" sz="2400" b="1" i="1" dirty="0">
              <a:solidFill>
                <a:schemeClr val="tx2">
                  <a:lumMod val="40000"/>
                  <a:lumOff val="60000"/>
                </a:schemeClr>
              </a:solidFill>
            </a:endParaRPr>
          </a:p>
          <a:p>
            <a:pPr marL="0" indent="0" eaLnBrk="1" hangingPunct="1">
              <a:lnSpc>
                <a:spcPct val="90000"/>
              </a:lnSpc>
              <a:buFontTx/>
              <a:buNone/>
            </a:pPr>
            <a:r>
              <a:rPr lang="en-US" sz="2400" b="1" dirty="0">
                <a:solidFill>
                  <a:schemeClr val="tx2">
                    <a:lumMod val="40000"/>
                    <a:lumOff val="60000"/>
                  </a:schemeClr>
                </a:solidFill>
              </a:rPr>
              <a:t>Would you recommend an MMR booster?</a:t>
            </a:r>
          </a:p>
          <a:p>
            <a:pPr marL="0" indent="0" eaLnBrk="1" hangingPunct="1">
              <a:lnSpc>
                <a:spcPct val="90000"/>
              </a:lnSpc>
              <a:buFontTx/>
              <a:buNone/>
            </a:pPr>
            <a:r>
              <a:rPr lang="en-US" sz="2800" b="1" dirty="0">
                <a:solidFill>
                  <a:srgbClr val="FFFF99"/>
                </a:solidFill>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a:solidFill>
                  <a:srgbClr val="FFFF99"/>
                </a:solidFill>
              </a:rPr>
              <a:t>Test Your Knowledge!</a:t>
            </a:r>
          </a:p>
        </p:txBody>
      </p:sp>
      <p:sp>
        <p:nvSpPr>
          <p:cNvPr id="334851" name="Rectangle 3"/>
          <p:cNvSpPr>
            <a:spLocks noGrp="1" noChangeArrowheads="1"/>
          </p:cNvSpPr>
          <p:nvPr>
            <p:ph type="subTitle" idx="4294967295"/>
          </p:nvPr>
        </p:nvSpPr>
        <p:spPr>
          <a:xfrm>
            <a:off x="914400" y="1600200"/>
            <a:ext cx="7315200" cy="2209800"/>
          </a:xfrm>
        </p:spPr>
        <p:txBody>
          <a:bodyPr/>
          <a:lstStyle/>
          <a:p>
            <a:pPr marL="0" indent="0" eaLnBrk="1" hangingPunct="1">
              <a:lnSpc>
                <a:spcPct val="90000"/>
              </a:lnSpc>
              <a:buFontTx/>
              <a:buNone/>
            </a:pPr>
            <a:r>
              <a:rPr lang="en-US" sz="2400" dirty="0"/>
              <a:t>A 45-year-old patient will be traveling to Haiti for a mission trip. She doesn't recall ever getting an MMR booster. She was immune to rubella when pregnant 20 years ago. Her measles titer is negative. </a:t>
            </a:r>
          </a:p>
          <a:p>
            <a:pPr marL="0" indent="0" eaLnBrk="1" hangingPunct="1">
              <a:lnSpc>
                <a:spcPct val="90000"/>
              </a:lnSpc>
              <a:buFontTx/>
              <a:buNone/>
            </a:pPr>
            <a:endParaRPr lang="en-US" sz="2400" b="1" i="1" dirty="0">
              <a:solidFill>
                <a:schemeClr val="tx2">
                  <a:lumMod val="40000"/>
                  <a:lumOff val="60000"/>
                </a:schemeClr>
              </a:solidFill>
            </a:endParaRPr>
          </a:p>
          <a:p>
            <a:pPr marL="0" indent="0" eaLnBrk="1" hangingPunct="1">
              <a:lnSpc>
                <a:spcPct val="90000"/>
              </a:lnSpc>
              <a:buFontTx/>
              <a:buNone/>
            </a:pPr>
            <a:r>
              <a:rPr lang="en-US" sz="2400" b="1" dirty="0">
                <a:solidFill>
                  <a:schemeClr val="tx2">
                    <a:lumMod val="40000"/>
                    <a:lumOff val="60000"/>
                  </a:schemeClr>
                </a:solidFill>
              </a:rPr>
              <a:t>Would you recommend an MMR booster?</a:t>
            </a:r>
          </a:p>
          <a:p>
            <a:pPr marL="0" indent="0" eaLnBrk="1" hangingPunct="1">
              <a:lnSpc>
                <a:spcPct val="90000"/>
              </a:lnSpc>
              <a:buFontTx/>
              <a:buNone/>
            </a:pPr>
            <a:r>
              <a:rPr lang="en-US" sz="2800" b="1" dirty="0">
                <a:solidFill>
                  <a:srgbClr val="FFFF99"/>
                </a:solidFill>
              </a:rPr>
              <a:t>  </a:t>
            </a:r>
          </a:p>
        </p:txBody>
      </p:sp>
      <p:sp>
        <p:nvSpPr>
          <p:cNvPr id="6" name="Rectangle 5"/>
          <p:cNvSpPr/>
          <p:nvPr/>
        </p:nvSpPr>
        <p:spPr>
          <a:xfrm>
            <a:off x="1219200" y="6169223"/>
            <a:ext cx="7315200" cy="307777"/>
          </a:xfrm>
          <a:prstGeom prst="rect">
            <a:avLst/>
          </a:prstGeom>
        </p:spPr>
        <p:txBody>
          <a:bodyPr>
            <a:spAutoFit/>
          </a:bodyPr>
          <a:lstStyle/>
          <a:p>
            <a:pPr fontAlgn="auto">
              <a:spcBef>
                <a:spcPts val="0"/>
              </a:spcBef>
              <a:spcAft>
                <a:spcPts val="0"/>
              </a:spcAft>
              <a:defRPr/>
            </a:pPr>
            <a:r>
              <a:rPr lang="en-US" sz="1400" b="1" dirty="0">
                <a:solidFill>
                  <a:srgbClr val="FFFFFF"/>
                </a:solidFill>
                <a:latin typeface="Calibri"/>
              </a:rPr>
              <a:t>IAC Ask the Experts - Reviewed July 2014</a:t>
            </a:r>
          </a:p>
        </p:txBody>
      </p:sp>
      <p:sp>
        <p:nvSpPr>
          <p:cNvPr id="7" name="Rectangle 6"/>
          <p:cNvSpPr/>
          <p:nvPr/>
        </p:nvSpPr>
        <p:spPr>
          <a:xfrm>
            <a:off x="914400" y="3962400"/>
            <a:ext cx="7315200" cy="1938992"/>
          </a:xfrm>
          <a:prstGeom prst="rect">
            <a:avLst/>
          </a:prstGeom>
        </p:spPr>
        <p:txBody>
          <a:bodyPr wrap="square">
            <a:spAutoFit/>
          </a:bodyPr>
          <a:lstStyle/>
          <a:p>
            <a:pPr fontAlgn="auto">
              <a:spcBef>
                <a:spcPts val="0"/>
              </a:spcBef>
              <a:spcAft>
                <a:spcPts val="0"/>
              </a:spcAft>
            </a:pPr>
            <a:r>
              <a:rPr lang="en-US" sz="2400" dirty="0">
                <a:solidFill>
                  <a:srgbClr val="FFFFFF"/>
                </a:solidFill>
                <a:latin typeface="Calibri"/>
                <a:cs typeface="+mn-cs"/>
              </a:rPr>
              <a:t>ACIP recommends 2 doses of MMR given at least 4 weeks apart for any adult born in 1957 or later who plans to travel internationally. There is no harm in giving MMR vaccine to a person who may already be immune to one or more of the vaccine viruses.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1600200"/>
          </a:xfrm>
        </p:spPr>
        <p:txBody>
          <a:bodyPr/>
          <a:lstStyle/>
          <a:p>
            <a:pPr marL="0" indent="0">
              <a:lnSpc>
                <a:spcPct val="80000"/>
              </a:lnSpc>
              <a:buNone/>
              <a:defRPr/>
            </a:pPr>
            <a:r>
              <a:rPr lang="en-US" sz="2400" dirty="0"/>
              <a:t>Lillian, a 50 year old grandmother, was given </a:t>
            </a:r>
            <a:r>
              <a:rPr lang="en-US" sz="2400" dirty="0" err="1"/>
              <a:t>DTaP</a:t>
            </a:r>
            <a:r>
              <a:rPr lang="en-US" sz="2400" dirty="0"/>
              <a:t> instead of </a:t>
            </a:r>
            <a:r>
              <a:rPr lang="en-US" sz="2400" dirty="0" err="1"/>
              <a:t>Tdap</a:t>
            </a:r>
            <a:r>
              <a:rPr lang="en-US" sz="2400" dirty="0"/>
              <a:t>.</a:t>
            </a:r>
          </a:p>
          <a:p>
            <a:pPr marL="0" indent="0">
              <a:lnSpc>
                <a:spcPct val="80000"/>
              </a:lnSpc>
              <a:buNone/>
              <a:defRPr/>
            </a:pPr>
            <a:endParaRPr lang="en-US" sz="2400" dirty="0"/>
          </a:p>
          <a:p>
            <a:pPr marL="0" indent="0">
              <a:lnSpc>
                <a:spcPct val="80000"/>
              </a:lnSpc>
              <a:buNone/>
              <a:defRPr/>
            </a:pPr>
            <a:r>
              <a:rPr lang="en-US" sz="2400" b="1" dirty="0">
                <a:solidFill>
                  <a:schemeClr val="tx2">
                    <a:lumMod val="40000"/>
                    <a:lumOff val="60000"/>
                  </a:schemeClr>
                </a:solidFill>
              </a:rPr>
              <a:t>Does she need to receive one dose of </a:t>
            </a:r>
            <a:r>
              <a:rPr lang="en-US" sz="2400" b="1" dirty="0" err="1">
                <a:solidFill>
                  <a:schemeClr val="tx2">
                    <a:lumMod val="40000"/>
                    <a:lumOff val="60000"/>
                  </a:schemeClr>
                </a:solidFill>
              </a:rPr>
              <a:t>Tdap</a:t>
            </a:r>
            <a:r>
              <a:rPr lang="en-US" sz="2400" b="1" dirty="0">
                <a:solidFill>
                  <a:schemeClr val="tx2">
                    <a:lumMod val="40000"/>
                    <a:lumOff val="60000"/>
                  </a:schemeClr>
                </a:solidFill>
              </a:rPr>
              <a:t>? </a:t>
            </a:r>
          </a:p>
        </p:txBody>
      </p:sp>
      <p:sp>
        <p:nvSpPr>
          <p:cNvPr id="437253" name="Text Box 5"/>
          <p:cNvSpPr txBox="1">
            <a:spLocks noChangeArrowheads="1"/>
          </p:cNvSpPr>
          <p:nvPr/>
        </p:nvSpPr>
        <p:spPr bwMode="auto">
          <a:xfrm>
            <a:off x="914400" y="3275012"/>
            <a:ext cx="7315200" cy="1569660"/>
          </a:xfrm>
          <a:prstGeom prst="rect">
            <a:avLst/>
          </a:prstGeom>
          <a:noFill/>
          <a:ln w="9525">
            <a:noFill/>
            <a:miter lim="800000"/>
            <a:headEnd/>
            <a:tailEnd/>
          </a:ln>
        </p:spPr>
        <p:txBody>
          <a:bodyPr>
            <a:spAutoFit/>
          </a:bodyPr>
          <a:lstStyle/>
          <a:p>
            <a:pPr>
              <a:spcBef>
                <a:spcPct val="50000"/>
              </a:spcBef>
              <a:defRPr/>
            </a:pPr>
            <a:endParaRPr lang="en-US" sz="2400" dirty="0">
              <a:solidFill>
                <a:srgbClr val="FFFFFF"/>
              </a:solidFill>
              <a:latin typeface="Calibri"/>
            </a:endParaRPr>
          </a:p>
          <a:p>
            <a:pPr>
              <a:spcBef>
                <a:spcPct val="50000"/>
              </a:spcBef>
              <a:defRPr/>
            </a:pPr>
            <a:endParaRPr lang="en-US" sz="2400" dirty="0">
              <a:solidFill>
                <a:srgbClr val="FFFFFF"/>
              </a:solidFill>
              <a:latin typeface="Calibri"/>
            </a:endParaRPr>
          </a:p>
          <a:p>
            <a:pPr>
              <a:spcBef>
                <a:spcPct val="50000"/>
              </a:spcBef>
              <a:defRPr/>
            </a:pPr>
            <a:endParaRPr lang="en-US" sz="2400" dirty="0">
              <a:solidFill>
                <a:srgbClr val="FFFFCC"/>
              </a:solidFill>
              <a:latin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914400" y="304800"/>
            <a:ext cx="7772400" cy="1066800"/>
          </a:xfrm>
        </p:spPr>
        <p:txBody>
          <a:bodyPr/>
          <a:lstStyle/>
          <a:p>
            <a:pPr algn="l"/>
            <a:r>
              <a:rPr lang="en-US" sz="4800" b="1" i="1">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1600200"/>
          </a:xfrm>
        </p:spPr>
        <p:txBody>
          <a:bodyPr/>
          <a:lstStyle/>
          <a:p>
            <a:pPr marL="0" indent="0">
              <a:lnSpc>
                <a:spcPct val="80000"/>
              </a:lnSpc>
              <a:buNone/>
              <a:defRPr/>
            </a:pPr>
            <a:r>
              <a:rPr lang="en-US" sz="2400" dirty="0"/>
              <a:t>Lillian, a 50 year old grandmother, was given </a:t>
            </a:r>
            <a:r>
              <a:rPr lang="en-US" sz="2400" dirty="0" err="1"/>
              <a:t>DTaP</a:t>
            </a:r>
            <a:r>
              <a:rPr lang="en-US" sz="2400" dirty="0"/>
              <a:t> instead of </a:t>
            </a:r>
            <a:r>
              <a:rPr lang="en-US" sz="2400" dirty="0" err="1"/>
              <a:t>Tdap</a:t>
            </a:r>
            <a:r>
              <a:rPr lang="en-US" sz="2400" dirty="0"/>
              <a:t>.</a:t>
            </a:r>
          </a:p>
          <a:p>
            <a:pPr marL="0" indent="0">
              <a:lnSpc>
                <a:spcPct val="80000"/>
              </a:lnSpc>
              <a:buNone/>
              <a:defRPr/>
            </a:pPr>
            <a:endParaRPr lang="en-US" sz="2400" dirty="0"/>
          </a:p>
          <a:p>
            <a:pPr marL="0" indent="0">
              <a:lnSpc>
                <a:spcPct val="80000"/>
              </a:lnSpc>
              <a:buNone/>
              <a:defRPr/>
            </a:pPr>
            <a:r>
              <a:rPr lang="en-US" sz="2400" b="1" dirty="0">
                <a:solidFill>
                  <a:schemeClr val="tx2">
                    <a:lumMod val="40000"/>
                    <a:lumOff val="60000"/>
                  </a:schemeClr>
                </a:solidFill>
              </a:rPr>
              <a:t>Does she need to receive one dose of </a:t>
            </a:r>
            <a:r>
              <a:rPr lang="en-US" sz="2400" b="1" dirty="0" err="1">
                <a:solidFill>
                  <a:schemeClr val="tx2">
                    <a:lumMod val="40000"/>
                    <a:lumOff val="60000"/>
                  </a:schemeClr>
                </a:solidFill>
              </a:rPr>
              <a:t>Tdap</a:t>
            </a:r>
            <a:r>
              <a:rPr lang="en-US" sz="2400" b="1" dirty="0">
                <a:solidFill>
                  <a:schemeClr val="tx2">
                    <a:lumMod val="40000"/>
                    <a:lumOff val="60000"/>
                  </a:schemeClr>
                </a:solidFill>
              </a:rPr>
              <a:t>?</a:t>
            </a:r>
            <a:r>
              <a:rPr lang="en-US" sz="2400" b="1" dirty="0">
                <a:solidFill>
                  <a:schemeClr val="tx2">
                    <a:lumMod val="20000"/>
                    <a:lumOff val="80000"/>
                  </a:schemeClr>
                </a:solidFill>
              </a:rPr>
              <a:t>  </a:t>
            </a:r>
          </a:p>
        </p:txBody>
      </p:sp>
      <p:sp>
        <p:nvSpPr>
          <p:cNvPr id="437253" name="Text Box 5"/>
          <p:cNvSpPr txBox="1">
            <a:spLocks noChangeArrowheads="1"/>
          </p:cNvSpPr>
          <p:nvPr/>
        </p:nvSpPr>
        <p:spPr bwMode="auto">
          <a:xfrm>
            <a:off x="914400" y="3275012"/>
            <a:ext cx="7315200" cy="1569660"/>
          </a:xfrm>
          <a:prstGeom prst="rect">
            <a:avLst/>
          </a:prstGeom>
          <a:noFill/>
          <a:ln w="9525">
            <a:noFill/>
            <a:miter lim="800000"/>
            <a:headEnd/>
            <a:tailEnd/>
          </a:ln>
        </p:spPr>
        <p:txBody>
          <a:bodyPr>
            <a:spAutoFit/>
          </a:bodyPr>
          <a:lstStyle/>
          <a:p>
            <a:pPr>
              <a:spcBef>
                <a:spcPct val="50000"/>
              </a:spcBef>
              <a:defRPr/>
            </a:pPr>
            <a:endParaRPr lang="en-US" sz="2400" dirty="0">
              <a:solidFill>
                <a:srgbClr val="FFFFFF"/>
              </a:solidFill>
              <a:latin typeface="Calibri"/>
            </a:endParaRPr>
          </a:p>
          <a:p>
            <a:pPr>
              <a:spcBef>
                <a:spcPct val="50000"/>
              </a:spcBef>
              <a:defRPr/>
            </a:pPr>
            <a:endParaRPr lang="en-US" sz="2400" dirty="0">
              <a:solidFill>
                <a:srgbClr val="FFFFFF"/>
              </a:solidFill>
              <a:latin typeface="Calibri"/>
            </a:endParaRPr>
          </a:p>
          <a:p>
            <a:pPr>
              <a:spcBef>
                <a:spcPct val="50000"/>
              </a:spcBef>
              <a:defRPr/>
            </a:pPr>
            <a:endParaRPr lang="en-US" sz="2400" dirty="0">
              <a:solidFill>
                <a:srgbClr val="FFFFCC"/>
              </a:solidFill>
              <a:latin typeface="Calibri"/>
            </a:endParaRPr>
          </a:p>
        </p:txBody>
      </p:sp>
      <p:sp>
        <p:nvSpPr>
          <p:cNvPr id="6" name="Rectangle 5"/>
          <p:cNvSpPr/>
          <p:nvPr/>
        </p:nvSpPr>
        <p:spPr>
          <a:xfrm>
            <a:off x="914400" y="3471208"/>
            <a:ext cx="7315200" cy="1938992"/>
          </a:xfrm>
          <a:prstGeom prst="rect">
            <a:avLst/>
          </a:prstGeom>
        </p:spPr>
        <p:txBody>
          <a:bodyPr wrap="square">
            <a:spAutoFit/>
          </a:bodyPr>
          <a:lstStyle/>
          <a:p>
            <a:pPr fontAlgn="auto">
              <a:spcBef>
                <a:spcPts val="0"/>
              </a:spcBef>
              <a:spcAft>
                <a:spcPts val="0"/>
              </a:spcAft>
            </a:pPr>
            <a:r>
              <a:rPr lang="en-US" sz="2400" dirty="0">
                <a:solidFill>
                  <a:srgbClr val="FFFFFF"/>
                </a:solidFill>
                <a:latin typeface="Calibri"/>
                <a:cs typeface="+mn-cs"/>
              </a:rPr>
              <a:t>Lillian received the appropriate amount of tetanus </a:t>
            </a:r>
            <a:r>
              <a:rPr lang="en-US" sz="2400" dirty="0" err="1">
                <a:solidFill>
                  <a:srgbClr val="FFFFFF"/>
                </a:solidFill>
                <a:latin typeface="Calibri"/>
                <a:cs typeface="+mn-cs"/>
              </a:rPr>
              <a:t>toxoid</a:t>
            </a:r>
            <a:r>
              <a:rPr lang="en-US" sz="2400" dirty="0">
                <a:solidFill>
                  <a:srgbClr val="FFFFFF"/>
                </a:solidFill>
                <a:latin typeface="Calibri"/>
                <a:cs typeface="+mn-cs"/>
              </a:rPr>
              <a:t> and MORE diphtheria </a:t>
            </a:r>
            <a:r>
              <a:rPr lang="en-US" sz="2400" dirty="0" err="1">
                <a:solidFill>
                  <a:srgbClr val="FFFFFF"/>
                </a:solidFill>
                <a:latin typeface="Calibri"/>
                <a:cs typeface="+mn-cs"/>
              </a:rPr>
              <a:t>toxoid</a:t>
            </a:r>
            <a:r>
              <a:rPr lang="en-US" sz="2400" dirty="0">
                <a:solidFill>
                  <a:srgbClr val="FFFFFF"/>
                </a:solidFill>
                <a:latin typeface="Calibri"/>
                <a:cs typeface="+mn-cs"/>
              </a:rPr>
              <a:t> and </a:t>
            </a:r>
            <a:r>
              <a:rPr lang="en-US" sz="2400" dirty="0" err="1">
                <a:solidFill>
                  <a:srgbClr val="FFFFFF"/>
                </a:solidFill>
                <a:latin typeface="Calibri"/>
                <a:cs typeface="+mn-cs"/>
              </a:rPr>
              <a:t>pertussis</a:t>
            </a:r>
            <a:r>
              <a:rPr lang="en-US" sz="2400" dirty="0">
                <a:solidFill>
                  <a:srgbClr val="FFFFFF"/>
                </a:solidFill>
                <a:latin typeface="Calibri"/>
                <a:cs typeface="+mn-cs"/>
              </a:rPr>
              <a:t> antigen than is recommended. Count the dose as </a:t>
            </a:r>
            <a:r>
              <a:rPr lang="en-US" sz="2400" dirty="0" err="1">
                <a:solidFill>
                  <a:srgbClr val="FFFFFF"/>
                </a:solidFill>
                <a:latin typeface="Calibri"/>
                <a:cs typeface="+mn-cs"/>
              </a:rPr>
              <a:t>Tdap</a:t>
            </a:r>
            <a:r>
              <a:rPr lang="en-US" sz="2400" dirty="0">
                <a:solidFill>
                  <a:srgbClr val="FFFFFF"/>
                </a:solidFill>
                <a:latin typeface="Calibri"/>
                <a:cs typeface="+mn-cs"/>
              </a:rPr>
              <a:t>. The patient does not need a repeat dose of </a:t>
            </a:r>
            <a:r>
              <a:rPr lang="en-US" sz="2400" dirty="0" err="1">
                <a:solidFill>
                  <a:srgbClr val="FFFFFF"/>
                </a:solidFill>
                <a:latin typeface="Calibri"/>
                <a:cs typeface="+mn-cs"/>
              </a:rPr>
              <a:t>Tdap</a:t>
            </a:r>
            <a:r>
              <a:rPr lang="en-US" sz="2400" dirty="0">
                <a:solidFill>
                  <a:srgbClr val="FFFFFF"/>
                </a:solidFill>
                <a:latin typeface="Calibri"/>
                <a:cs typeface="+mn-cs"/>
              </a:rPr>
              <a:t>. </a:t>
            </a:r>
          </a:p>
          <a:p>
            <a:pPr fontAlgn="auto">
              <a:spcBef>
                <a:spcPts val="0"/>
              </a:spcBef>
              <a:spcAft>
                <a:spcPts val="0"/>
              </a:spcAft>
            </a:pPr>
            <a:r>
              <a:rPr lang="en-US" sz="2400" b="1" dirty="0">
                <a:solidFill>
                  <a:srgbClr val="FFFF00">
                    <a:lumMod val="40000"/>
                    <a:lumOff val="60000"/>
                  </a:srgbClr>
                </a:solidFill>
                <a:latin typeface="Calibri"/>
                <a:cs typeface="+mn-cs"/>
              </a:rPr>
              <a:t>Take measures to prevent this error in the future.</a:t>
            </a:r>
            <a:r>
              <a:rPr lang="en-US" sz="2400" dirty="0">
                <a:solidFill>
                  <a:srgbClr val="FFFFFF"/>
                </a:solidFill>
                <a:latin typeface="Calibri"/>
                <a:cs typeface="+mn-cs"/>
              </a:rPr>
              <a:t> </a:t>
            </a:r>
          </a:p>
        </p:txBody>
      </p:sp>
      <p:sp>
        <p:nvSpPr>
          <p:cNvPr id="7" name="Rectangle 6"/>
          <p:cNvSpPr/>
          <p:nvPr/>
        </p:nvSpPr>
        <p:spPr>
          <a:xfrm>
            <a:off x="1371600" y="6172200"/>
            <a:ext cx="3254481" cy="307777"/>
          </a:xfrm>
          <a:prstGeom prst="rect">
            <a:avLst/>
          </a:prstGeom>
        </p:spPr>
        <p:txBody>
          <a:bodyPr wrap="none">
            <a:spAutoFit/>
          </a:bodyPr>
          <a:lstStyle/>
          <a:p>
            <a:pPr fontAlgn="auto">
              <a:spcBef>
                <a:spcPts val="0"/>
              </a:spcBef>
              <a:spcAft>
                <a:spcPts val="0"/>
              </a:spcAft>
              <a:defRPr/>
            </a:pPr>
            <a:r>
              <a:rPr lang="en-US" sz="1400" b="1" dirty="0">
                <a:solidFill>
                  <a:srgbClr val="FFFFFF"/>
                </a:solidFill>
                <a:latin typeface="Calibri"/>
              </a:rPr>
              <a:t>IAC Ask the Experts - Reviewed July 2014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543800" cy="2492990"/>
          </a:xfrm>
          <a:prstGeom prst="rect">
            <a:avLst/>
          </a:prstGeom>
          <a:noFill/>
          <a:ln w="9525">
            <a:noFill/>
            <a:miter lim="800000"/>
            <a:headEnd/>
            <a:tailEnd/>
          </a:ln>
        </p:spPr>
        <p:txBody>
          <a:bodyPr wrap="square">
            <a:spAutoFit/>
          </a:bodyPr>
          <a:lstStyle/>
          <a:p>
            <a:pPr>
              <a:spcBef>
                <a:spcPct val="50000"/>
              </a:spcBef>
            </a:pPr>
            <a:r>
              <a:rPr lang="en-US" sz="2400" dirty="0">
                <a:solidFill>
                  <a:srgbClr val="FFFFFF"/>
                </a:solidFill>
                <a:latin typeface="Calibri"/>
              </a:rPr>
              <a:t>Morris is a 59 year old accountant. He is an alcoholic with chronic liver disease and smokes 1 pack of cigarettes per day. No other significant medical problems. His last tetanus booster was 12 years ago. He states he has never had measles or chicken pox.</a:t>
            </a:r>
          </a:p>
          <a:p>
            <a:pPr>
              <a:spcBef>
                <a:spcPct val="50000"/>
              </a:spcBef>
            </a:pPr>
            <a:r>
              <a:rPr lang="en-US" sz="2400" b="1" dirty="0">
                <a:solidFill>
                  <a:srgbClr val="FFFF99"/>
                </a:solidFill>
                <a:latin typeface="Calibri"/>
              </a:rPr>
              <a:t>What vaccines does he need?</a:t>
            </a:r>
            <a:endParaRPr lang="en-US" sz="2400" dirty="0">
              <a:solidFill>
                <a:srgbClr val="FFFFFF"/>
              </a:solidFill>
              <a:latin typeface="Calibri"/>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rPr>
              <a:t>Test Your Knowledge!</a:t>
            </a:r>
          </a:p>
        </p:txBody>
      </p:sp>
      <p:sp>
        <p:nvSpPr>
          <p:cNvPr id="9" name="Rectangle 8"/>
          <p:cNvSpPr/>
          <p:nvPr/>
        </p:nvSpPr>
        <p:spPr>
          <a:xfrm>
            <a:off x="914400" y="6172200"/>
            <a:ext cx="2752741" cy="307777"/>
          </a:xfrm>
          <a:prstGeom prst="rect">
            <a:avLst/>
          </a:prstGeom>
        </p:spPr>
        <p:txBody>
          <a:bodyPr wrap="none">
            <a:spAutoFit/>
          </a:bodyPr>
          <a:lstStyle/>
          <a:p>
            <a:pPr fontAlgn="auto">
              <a:spcBef>
                <a:spcPts val="0"/>
              </a:spcBef>
              <a:spcAft>
                <a:spcPts val="0"/>
              </a:spcAft>
              <a:defRPr/>
            </a:pPr>
            <a:r>
              <a:rPr lang="en-US" sz="1400" b="1" dirty="0">
                <a:solidFill>
                  <a:srgbClr val="FFFFFF"/>
                </a:solidFill>
                <a:latin typeface="Calibri"/>
              </a:rPr>
              <a:t>Ref: Adult Immunization Schedule </a:t>
            </a:r>
          </a:p>
        </p:txBody>
      </p:sp>
    </p:spTree>
    <p:extLst>
      <p:ext uri="{BB962C8B-B14F-4D97-AF65-F5344CB8AC3E}">
        <p14:creationId xmlns:p14="http://schemas.microsoft.com/office/powerpoint/2010/main" val="26918235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849" name="Picture 2"/>
          <p:cNvPicPr>
            <a:picLocks noChangeAspect="1" noChangeArrowheads="1"/>
          </p:cNvPicPr>
          <p:nvPr/>
        </p:nvPicPr>
        <p:blipFill>
          <a:blip r:embed="rId5" cstate="print"/>
          <a:srcRect/>
          <a:stretch>
            <a:fillRect/>
          </a:stretch>
        </p:blipFill>
        <p:spPr bwMode="auto">
          <a:xfrm>
            <a:off x="228600" y="228600"/>
            <a:ext cx="2736850" cy="1787525"/>
          </a:xfrm>
          <a:prstGeom prst="rect">
            <a:avLst/>
          </a:prstGeom>
          <a:noFill/>
          <a:ln w="9525">
            <a:noFill/>
            <a:miter lim="800000"/>
            <a:headEnd/>
            <a:tailEnd/>
          </a:ln>
        </p:spPr>
      </p:pic>
      <p:sp>
        <p:nvSpPr>
          <p:cNvPr id="206850" name="Rectangle 3"/>
          <p:cNvSpPr>
            <a:spLocks noGrp="1" noChangeArrowheads="1"/>
          </p:cNvSpPr>
          <p:nvPr>
            <p:ph type="title" idx="4294967295"/>
          </p:nvPr>
        </p:nvSpPr>
        <p:spPr>
          <a:xfrm>
            <a:off x="1219200" y="2133600"/>
            <a:ext cx="2819400" cy="754063"/>
          </a:xfrm>
        </p:spPr>
        <p:txBody>
          <a:bodyPr/>
          <a:lstStyle/>
          <a:p>
            <a:pPr algn="l" eaLnBrk="1" hangingPunct="1"/>
            <a:r>
              <a:rPr lang="en-US" sz="4000" dirty="0">
                <a:solidFill>
                  <a:srgbClr val="FFFF99"/>
                </a:solidFill>
              </a:rPr>
              <a:t>Diphtheria</a:t>
            </a:r>
          </a:p>
        </p:txBody>
      </p:sp>
      <p:sp>
        <p:nvSpPr>
          <p:cNvPr id="206851" name="Text Box 4"/>
          <p:cNvSpPr txBox="1">
            <a:spLocks noChangeArrowheads="1"/>
          </p:cNvSpPr>
          <p:nvPr/>
        </p:nvSpPr>
        <p:spPr bwMode="auto">
          <a:xfrm>
            <a:off x="5060950" y="400050"/>
            <a:ext cx="3481388"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endParaRPr>
          </a:p>
        </p:txBody>
      </p:sp>
      <p:sp>
        <p:nvSpPr>
          <p:cNvPr id="206852" name="Text Box 6"/>
          <p:cNvSpPr txBox="1">
            <a:spLocks noChangeArrowheads="1"/>
          </p:cNvSpPr>
          <p:nvPr/>
        </p:nvSpPr>
        <p:spPr bwMode="auto">
          <a:xfrm>
            <a:off x="6248400" y="2133600"/>
            <a:ext cx="2235200" cy="708025"/>
          </a:xfrm>
          <a:prstGeom prst="rect">
            <a:avLst/>
          </a:prstGeom>
          <a:noFill/>
          <a:ln w="9525">
            <a:noFill/>
            <a:miter lim="800000"/>
            <a:headEnd/>
            <a:tailEnd/>
          </a:ln>
        </p:spPr>
        <p:txBody>
          <a:bodyPr>
            <a:spAutoFit/>
          </a:bodyPr>
          <a:lstStyle/>
          <a:p>
            <a:pPr>
              <a:spcBef>
                <a:spcPct val="50000"/>
              </a:spcBef>
            </a:pPr>
            <a:r>
              <a:rPr lang="en-US" sz="4000">
                <a:solidFill>
                  <a:srgbClr val="FFFF99"/>
                </a:solidFill>
                <a:latin typeface="Calibri" pitchFamily="34" charset="0"/>
              </a:rPr>
              <a:t>Tetanus</a:t>
            </a:r>
          </a:p>
        </p:txBody>
      </p:sp>
      <p:pic>
        <p:nvPicPr>
          <p:cNvPr id="206853" name="Picture 8"/>
          <p:cNvPicPr>
            <a:picLocks noChangeAspect="1" noChangeArrowheads="1"/>
          </p:cNvPicPr>
          <p:nvPr/>
        </p:nvPicPr>
        <p:blipFill>
          <a:blip r:embed="rId6" cstate="print"/>
          <a:srcRect/>
          <a:stretch>
            <a:fillRect/>
          </a:stretch>
        </p:blipFill>
        <p:spPr bwMode="auto">
          <a:xfrm>
            <a:off x="5943600" y="184150"/>
            <a:ext cx="2819400" cy="1873250"/>
          </a:xfrm>
          <a:prstGeom prst="rect">
            <a:avLst/>
          </a:prstGeom>
          <a:noFill/>
          <a:ln w="9525">
            <a:noFill/>
            <a:miter lim="800000"/>
            <a:headEnd/>
            <a:tailEnd/>
          </a:ln>
        </p:spPr>
      </p:pic>
      <p:sp>
        <p:nvSpPr>
          <p:cNvPr id="206854" name="Text Box 9"/>
          <p:cNvSpPr txBox="1">
            <a:spLocks noChangeArrowheads="1"/>
          </p:cNvSpPr>
          <p:nvPr/>
        </p:nvSpPr>
        <p:spPr bwMode="auto">
          <a:xfrm>
            <a:off x="338138" y="3957638"/>
            <a:ext cx="2768600" cy="366712"/>
          </a:xfrm>
          <a:prstGeom prst="rect">
            <a:avLst/>
          </a:prstGeom>
          <a:noFill/>
          <a:ln w="9525">
            <a:noFill/>
            <a:miter lim="800000"/>
            <a:headEnd/>
            <a:tailEnd/>
          </a:ln>
        </p:spPr>
        <p:txBody>
          <a:bodyPr>
            <a:spAutoFit/>
          </a:bodyPr>
          <a:lstStyle/>
          <a:p>
            <a:pPr>
              <a:spcBef>
                <a:spcPct val="50000"/>
              </a:spcBef>
            </a:pPr>
            <a:endParaRPr lang="en-US" b="1">
              <a:solidFill>
                <a:srgbClr val="FFFFFF"/>
              </a:solidFill>
            </a:endParaRPr>
          </a:p>
        </p:txBody>
      </p:sp>
      <p:pic>
        <p:nvPicPr>
          <p:cNvPr id="206855" name="Picture 10" descr="img0007"/>
          <p:cNvPicPr>
            <a:picLocks noChangeAspect="1" noChangeArrowheads="1"/>
          </p:cNvPicPr>
          <p:nvPr/>
        </p:nvPicPr>
        <p:blipFill>
          <a:blip r:embed="rId7" cstate="print"/>
          <a:srcRect/>
          <a:stretch>
            <a:fillRect/>
          </a:stretch>
        </p:blipFill>
        <p:spPr bwMode="auto">
          <a:xfrm>
            <a:off x="1123950" y="3729038"/>
            <a:ext cx="2498725" cy="2578100"/>
          </a:xfrm>
          <a:prstGeom prst="rect">
            <a:avLst/>
          </a:prstGeom>
          <a:noFill/>
          <a:ln w="9525">
            <a:noFill/>
            <a:miter lim="800000"/>
            <a:headEnd/>
            <a:tailEnd/>
          </a:ln>
        </p:spPr>
      </p:pic>
      <p:sp>
        <p:nvSpPr>
          <p:cNvPr id="206856" name="Text Box 11"/>
          <p:cNvSpPr txBox="1">
            <a:spLocks noChangeArrowheads="1"/>
          </p:cNvSpPr>
          <p:nvPr/>
        </p:nvSpPr>
        <p:spPr bwMode="auto">
          <a:xfrm>
            <a:off x="2305050" y="5022850"/>
            <a:ext cx="2617788"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endParaRPr>
          </a:p>
        </p:txBody>
      </p:sp>
      <p:pic>
        <p:nvPicPr>
          <p:cNvPr id="206857" name="Picture 12" descr="pertaap002"/>
          <p:cNvPicPr>
            <a:picLocks noChangeAspect="1" noChangeArrowheads="1"/>
          </p:cNvPicPr>
          <p:nvPr/>
        </p:nvPicPr>
        <p:blipFill>
          <a:blip r:embed="rId8" cstate="print"/>
          <a:srcRect/>
          <a:stretch>
            <a:fillRect/>
          </a:stretch>
        </p:blipFill>
        <p:spPr bwMode="auto">
          <a:xfrm>
            <a:off x="3395663" y="4691063"/>
            <a:ext cx="1979612" cy="1979612"/>
          </a:xfrm>
          <a:prstGeom prst="rect">
            <a:avLst/>
          </a:prstGeom>
          <a:noFill/>
          <a:ln w="9525">
            <a:noFill/>
            <a:miter lim="800000"/>
            <a:headEnd/>
            <a:tailEnd/>
          </a:ln>
        </p:spPr>
      </p:pic>
      <p:sp>
        <p:nvSpPr>
          <p:cNvPr id="206858" name="Text Box 13"/>
          <p:cNvSpPr txBox="1">
            <a:spLocks noChangeArrowheads="1"/>
          </p:cNvSpPr>
          <p:nvPr/>
        </p:nvSpPr>
        <p:spPr bwMode="auto">
          <a:xfrm>
            <a:off x="4984750" y="5611813"/>
            <a:ext cx="1016000" cy="366712"/>
          </a:xfrm>
          <a:prstGeom prst="rect">
            <a:avLst/>
          </a:prstGeom>
          <a:noFill/>
          <a:ln w="9525">
            <a:noFill/>
            <a:miter lim="800000"/>
            <a:headEnd/>
            <a:tailEnd/>
          </a:ln>
        </p:spPr>
        <p:txBody>
          <a:bodyPr>
            <a:spAutoFit/>
          </a:bodyPr>
          <a:lstStyle/>
          <a:p>
            <a:pPr>
              <a:spcBef>
                <a:spcPct val="50000"/>
              </a:spcBef>
            </a:pPr>
            <a:endParaRPr lang="en-US" b="1">
              <a:solidFill>
                <a:srgbClr val="FFFFFF"/>
              </a:solidFill>
            </a:endParaRPr>
          </a:p>
        </p:txBody>
      </p:sp>
      <p:pic>
        <p:nvPicPr>
          <p:cNvPr id="947214" name="coug318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9" cstate="print"/>
          <a:srcRect/>
          <a:stretch>
            <a:fillRect/>
          </a:stretch>
        </p:blipFill>
        <p:spPr bwMode="auto">
          <a:xfrm>
            <a:off x="5434013" y="5897563"/>
            <a:ext cx="304800" cy="304800"/>
          </a:xfrm>
          <a:prstGeom prst="rect">
            <a:avLst/>
          </a:prstGeom>
          <a:noFill/>
          <a:ln w="9525">
            <a:noFill/>
            <a:miter lim="800000"/>
            <a:headEnd/>
            <a:tailEnd/>
          </a:ln>
        </p:spPr>
      </p:pic>
      <p:sp>
        <p:nvSpPr>
          <p:cNvPr id="947215" name="Text Box 15"/>
          <p:cNvSpPr txBox="1">
            <a:spLocks noChangeArrowheads="1"/>
          </p:cNvSpPr>
          <p:nvPr/>
        </p:nvSpPr>
        <p:spPr bwMode="auto">
          <a:xfrm>
            <a:off x="5535613" y="5160963"/>
            <a:ext cx="3227387" cy="707886"/>
          </a:xfrm>
          <a:prstGeom prst="rect">
            <a:avLst/>
          </a:prstGeom>
          <a:noFill/>
          <a:ln w="9525">
            <a:noFill/>
            <a:miter lim="800000"/>
            <a:headEnd/>
            <a:tailEnd/>
          </a:ln>
        </p:spPr>
        <p:txBody>
          <a:bodyPr>
            <a:spAutoFit/>
          </a:bodyPr>
          <a:lstStyle/>
          <a:p>
            <a:pPr>
              <a:spcBef>
                <a:spcPct val="50000"/>
              </a:spcBef>
            </a:pPr>
            <a:r>
              <a:rPr lang="en-US" sz="4000" dirty="0" err="1">
                <a:solidFill>
                  <a:srgbClr val="FFFF99"/>
                </a:solidFill>
                <a:latin typeface="Calibri" pitchFamily="34" charset="0"/>
              </a:rPr>
              <a:t>Pertussis</a:t>
            </a:r>
            <a:endParaRPr lang="en-US" sz="4000" dirty="0">
              <a:solidFill>
                <a:srgbClr val="FFFF99"/>
              </a:solidFill>
              <a:latin typeface="Calibri" pitchFamily="34" charset="0"/>
            </a:endParaRPr>
          </a:p>
        </p:txBody>
      </p:sp>
      <p:pic>
        <p:nvPicPr>
          <p:cNvPr id="206861" name="Picture 16"/>
          <p:cNvPicPr>
            <a:picLocks noChangeAspect="1" noChangeArrowheads="1"/>
          </p:cNvPicPr>
          <p:nvPr/>
        </p:nvPicPr>
        <p:blipFill>
          <a:blip r:embed="rId10" cstate="print"/>
          <a:srcRect/>
          <a:stretch>
            <a:fillRect/>
          </a:stretch>
        </p:blipFill>
        <p:spPr bwMode="auto">
          <a:xfrm>
            <a:off x="3429000" y="152400"/>
            <a:ext cx="1690688" cy="1905000"/>
          </a:xfrm>
          <a:prstGeom prst="rect">
            <a:avLst/>
          </a:prstGeom>
          <a:noFill/>
          <a:ln w="9525">
            <a:noFill/>
            <a:miter lim="800000"/>
            <a:headEnd/>
            <a:tailEnd/>
          </a:ln>
        </p:spPr>
      </p:pic>
      <p:sp>
        <p:nvSpPr>
          <p:cNvPr id="206862" name="Rectangle 16"/>
          <p:cNvSpPr>
            <a:spLocks noChangeArrowheads="1"/>
          </p:cNvSpPr>
          <p:nvPr/>
        </p:nvSpPr>
        <p:spPr bwMode="auto">
          <a:xfrm>
            <a:off x="4648200" y="1828800"/>
            <a:ext cx="474663" cy="230188"/>
          </a:xfrm>
          <a:prstGeom prst="rect">
            <a:avLst/>
          </a:prstGeom>
          <a:noFill/>
          <a:ln w="9525">
            <a:noFill/>
            <a:miter lim="800000"/>
            <a:headEnd/>
            <a:tailEnd/>
          </a:ln>
        </p:spPr>
        <p:txBody>
          <a:bodyPr wrap="none">
            <a:spAutoFit/>
          </a:bodyPr>
          <a:lstStyle/>
          <a:p>
            <a:r>
              <a:rPr lang="en-US" sz="900">
                <a:solidFill>
                  <a:srgbClr val="000000"/>
                </a:solidFill>
                <a:latin typeface="Calibri" pitchFamily="34" charset="0"/>
              </a:rPr>
              <a:t>©AAP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715" fill="hold"/>
                                        <p:tgtEl>
                                          <p:spTgt spid="9472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47214"/>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1194028" y="890437"/>
            <a:ext cx="6502171" cy="2862322"/>
          </a:xfrm>
          <a:prstGeom prst="rect">
            <a:avLst/>
          </a:prstGeom>
          <a:noFill/>
          <a:ln w="9525">
            <a:noFill/>
            <a:miter lim="800000"/>
            <a:headEnd/>
            <a:tailEnd/>
          </a:ln>
        </p:spPr>
        <p:txBody>
          <a:bodyPr wrap="square">
            <a:spAutoFit/>
          </a:bodyPr>
          <a:lstStyle/>
          <a:p>
            <a:pPr defTabSz="685800" fontAlgn="auto">
              <a:spcBef>
                <a:spcPct val="50000"/>
              </a:spcBef>
              <a:spcAft>
                <a:spcPts val="0"/>
              </a:spcAft>
            </a:pPr>
            <a:r>
              <a:rPr lang="en-US" sz="2400" kern="0" dirty="0">
                <a:solidFill>
                  <a:srgbClr val="FFFFFF"/>
                </a:solidFill>
                <a:latin typeface="Calibri"/>
                <a:cs typeface="+mn-cs"/>
              </a:rPr>
              <a:t>Morris is a 59 year old accountant. He is an alcoholic with chronic liver disease and smokes 1 pack of cigarettes per day. No other significant medical problems. His last tetanus booster was 12 years ago. He states he has never had measles or chicken pox.</a:t>
            </a:r>
          </a:p>
          <a:p>
            <a:pPr defTabSz="685800" fontAlgn="auto">
              <a:spcBef>
                <a:spcPct val="50000"/>
              </a:spcBef>
              <a:spcAft>
                <a:spcPts val="0"/>
              </a:spcAft>
            </a:pPr>
            <a:r>
              <a:rPr lang="en-US" sz="2400" b="1" kern="0" dirty="0">
                <a:solidFill>
                  <a:srgbClr val="FFFF99"/>
                </a:solidFill>
                <a:latin typeface="Calibri"/>
                <a:cs typeface="+mn-cs"/>
              </a:rPr>
              <a:t>What vaccines does he need?</a:t>
            </a:r>
            <a:endParaRPr lang="en-US" sz="2400" kern="0" dirty="0">
              <a:solidFill>
                <a:srgbClr val="FFFFFF"/>
              </a:solidFill>
              <a:latin typeface="Calibri"/>
              <a:cs typeface="+mn-cs"/>
            </a:endParaRPr>
          </a:p>
        </p:txBody>
      </p:sp>
      <p:sp>
        <p:nvSpPr>
          <p:cNvPr id="449541" name="Text Box 5"/>
          <p:cNvSpPr txBox="1">
            <a:spLocks noChangeArrowheads="1"/>
          </p:cNvSpPr>
          <p:nvPr/>
        </p:nvSpPr>
        <p:spPr bwMode="auto">
          <a:xfrm>
            <a:off x="1194029" y="61212"/>
            <a:ext cx="6019800" cy="830997"/>
          </a:xfrm>
          <a:prstGeom prst="rect">
            <a:avLst/>
          </a:prstGeom>
          <a:noFill/>
          <a:ln w="9525">
            <a:noFill/>
            <a:miter lim="800000"/>
            <a:headEnd/>
            <a:tailEnd/>
          </a:ln>
        </p:spPr>
        <p:txBody>
          <a:bodyPr wrap="square">
            <a:spAutoFit/>
          </a:bodyPr>
          <a:lstStyle/>
          <a:p>
            <a:pPr defTabSz="685800" fontAlgn="auto">
              <a:spcBef>
                <a:spcPct val="50000"/>
              </a:spcBef>
              <a:spcAft>
                <a:spcPts val="0"/>
              </a:spcAft>
              <a:defRPr/>
            </a:pPr>
            <a:r>
              <a:rPr lang="en-US" sz="4800" b="1" i="1" kern="0" dirty="0">
                <a:solidFill>
                  <a:srgbClr val="FFFF99"/>
                </a:solidFill>
                <a:latin typeface="Calibri"/>
                <a:cs typeface="+mn-cs"/>
              </a:rPr>
              <a:t>Test Your Knowledge!</a:t>
            </a:r>
          </a:p>
        </p:txBody>
      </p:sp>
      <p:sp>
        <p:nvSpPr>
          <p:cNvPr id="9" name="Rectangle 8"/>
          <p:cNvSpPr/>
          <p:nvPr/>
        </p:nvSpPr>
        <p:spPr>
          <a:xfrm>
            <a:off x="1371600" y="6477000"/>
            <a:ext cx="2210862" cy="261610"/>
          </a:xfrm>
          <a:prstGeom prst="rect">
            <a:avLst/>
          </a:prstGeom>
        </p:spPr>
        <p:txBody>
          <a:bodyPr wrap="none">
            <a:spAutoFit/>
          </a:bodyPr>
          <a:lstStyle/>
          <a:p>
            <a:pPr defTabSz="685800" fontAlgn="auto">
              <a:spcBef>
                <a:spcPts val="0"/>
              </a:spcBef>
              <a:spcAft>
                <a:spcPts val="0"/>
              </a:spcAft>
              <a:defRPr/>
            </a:pPr>
            <a:r>
              <a:rPr lang="en-US" sz="1100" b="1" kern="0" dirty="0">
                <a:solidFill>
                  <a:srgbClr val="FFFFFF"/>
                </a:solidFill>
                <a:latin typeface="Calibri"/>
                <a:cs typeface="+mn-cs"/>
              </a:rPr>
              <a:t>Ref: Adult Immunization Schedule </a:t>
            </a:r>
          </a:p>
        </p:txBody>
      </p:sp>
      <p:sp>
        <p:nvSpPr>
          <p:cNvPr id="5" name="Rectangle 4"/>
          <p:cNvSpPr/>
          <p:nvPr/>
        </p:nvSpPr>
        <p:spPr>
          <a:xfrm>
            <a:off x="1194028" y="3831249"/>
            <a:ext cx="6349772" cy="1938992"/>
          </a:xfrm>
          <a:prstGeom prst="rect">
            <a:avLst/>
          </a:prstGeom>
        </p:spPr>
        <p:txBody>
          <a:bodyPr wrap="square">
            <a:spAutoFit/>
          </a:bodyPr>
          <a:lstStyle/>
          <a:p>
            <a:pPr defTabSz="685800" fontAlgn="auto">
              <a:spcBef>
                <a:spcPct val="50000"/>
              </a:spcBef>
              <a:spcAft>
                <a:spcPts val="0"/>
              </a:spcAft>
            </a:pPr>
            <a:r>
              <a:rPr lang="en-US" sz="2400" kern="0" dirty="0">
                <a:solidFill>
                  <a:srgbClr val="FFFFFF"/>
                </a:solidFill>
                <a:latin typeface="Calibri"/>
                <a:cs typeface="+mn-cs"/>
              </a:rPr>
              <a:t>Tdap, hepatitis A, hepatitis B, PPSV23(alcoholic, liver disease and smoker), varicella</a:t>
            </a:r>
          </a:p>
          <a:p>
            <a:pPr defTabSz="685800" fontAlgn="auto">
              <a:spcBef>
                <a:spcPct val="50000"/>
              </a:spcBef>
              <a:spcAft>
                <a:spcPts val="0"/>
              </a:spcAft>
            </a:pPr>
            <a:r>
              <a:rPr lang="en-US" sz="2400" kern="0" dirty="0">
                <a:solidFill>
                  <a:srgbClr val="FFFFFF"/>
                </a:solidFill>
                <a:latin typeface="Calibri"/>
                <a:cs typeface="+mn-cs"/>
              </a:rPr>
              <a:t>MMR (if he has no documentation  of  MMR)</a:t>
            </a:r>
          </a:p>
          <a:p>
            <a:pPr defTabSz="685800" fontAlgn="auto">
              <a:spcBef>
                <a:spcPct val="50000"/>
              </a:spcBef>
              <a:spcAft>
                <a:spcPts val="0"/>
              </a:spcAft>
            </a:pPr>
            <a:r>
              <a:rPr lang="en-US" sz="2400" kern="0" dirty="0">
                <a:solidFill>
                  <a:srgbClr val="FFFFFF"/>
                </a:solidFill>
                <a:latin typeface="Calibri"/>
                <a:cs typeface="+mn-cs"/>
              </a:rPr>
              <a:t>Influenza vaccine (in fall) </a:t>
            </a:r>
          </a:p>
        </p:txBody>
      </p:sp>
    </p:spTree>
    <p:extLst>
      <p:ext uri="{BB962C8B-B14F-4D97-AF65-F5344CB8AC3E}">
        <p14:creationId xmlns:p14="http://schemas.microsoft.com/office/powerpoint/2010/main" val="118296060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a:solidFill>
                  <a:srgbClr val="FFFF99"/>
                </a:solidFill>
              </a:rPr>
              <a:t>Test Your Knowledge!</a:t>
            </a:r>
          </a:p>
        </p:txBody>
      </p:sp>
      <p:sp>
        <p:nvSpPr>
          <p:cNvPr id="377859" name="Rectangle 3"/>
          <p:cNvSpPr>
            <a:spLocks noGrp="1" noChangeArrowheads="1"/>
          </p:cNvSpPr>
          <p:nvPr>
            <p:ph type="subTitle" idx="4294967295"/>
          </p:nvPr>
        </p:nvSpPr>
        <p:spPr>
          <a:xfrm>
            <a:off x="914400" y="1600200"/>
            <a:ext cx="7315200" cy="2209800"/>
          </a:xfrm>
        </p:spPr>
        <p:txBody>
          <a:bodyPr/>
          <a:lstStyle/>
          <a:p>
            <a:pPr marL="0" indent="0" eaLnBrk="1" hangingPunct="1">
              <a:lnSpc>
                <a:spcPct val="90000"/>
              </a:lnSpc>
              <a:buFontTx/>
              <a:buNone/>
            </a:pPr>
            <a:r>
              <a:rPr lang="en-US" sz="2400"/>
              <a:t>Hazel is 61 years old. She had major surgery one month ago requiring a blood transfusion. During her visit to your office today she tells you she would like to get the shingles vaccine.</a:t>
            </a:r>
          </a:p>
          <a:p>
            <a:pPr marL="0" indent="0" eaLnBrk="1" hangingPunct="1">
              <a:lnSpc>
                <a:spcPct val="90000"/>
              </a:lnSpc>
              <a:buFontTx/>
              <a:buNone/>
            </a:pPr>
            <a:endParaRPr lang="en-US" sz="2400" b="1">
              <a:solidFill>
                <a:srgbClr val="FFFF99"/>
              </a:solidFill>
              <a:cs typeface="Arial" charset="0"/>
            </a:endParaRPr>
          </a:p>
          <a:p>
            <a:pPr marL="0" indent="0" eaLnBrk="1" hangingPunct="1">
              <a:lnSpc>
                <a:spcPct val="90000"/>
              </a:lnSpc>
              <a:buFontTx/>
              <a:buNone/>
            </a:pPr>
            <a:r>
              <a:rPr lang="en-US" sz="2400" b="1">
                <a:solidFill>
                  <a:srgbClr val="FFFF99"/>
                </a:solidFill>
                <a:cs typeface="Arial" charset="0"/>
              </a:rPr>
              <a:t>How would you respond to her request?</a:t>
            </a:r>
          </a:p>
          <a:p>
            <a:pPr marL="0" indent="0" eaLnBrk="1" hangingPunct="1">
              <a:lnSpc>
                <a:spcPct val="90000"/>
              </a:lnSpc>
              <a:buFontTx/>
              <a:buNone/>
            </a:pPr>
            <a:r>
              <a:rPr lang="en-US" sz="2400"/>
              <a:t> </a:t>
            </a:r>
          </a:p>
          <a:p>
            <a:pPr marL="0" indent="0" eaLnBrk="1" hangingPunct="1">
              <a:lnSpc>
                <a:spcPct val="90000"/>
              </a:lnSpc>
              <a:buFontTx/>
              <a:buNone/>
            </a:pPr>
            <a:r>
              <a:rPr lang="en-US" sz="240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a:solidFill>
                  <a:srgbClr val="FFFF99"/>
                </a:solidFill>
              </a:rPr>
              <a:t>Test Your Knowledge!</a:t>
            </a:r>
          </a:p>
        </p:txBody>
      </p:sp>
      <p:sp>
        <p:nvSpPr>
          <p:cNvPr id="379907" name="Rectangle 3"/>
          <p:cNvSpPr>
            <a:spLocks noGrp="1" noChangeArrowheads="1"/>
          </p:cNvSpPr>
          <p:nvPr>
            <p:ph type="subTitle" idx="4294967295"/>
          </p:nvPr>
        </p:nvSpPr>
        <p:spPr>
          <a:xfrm>
            <a:off x="914400" y="1600200"/>
            <a:ext cx="7315200" cy="2209800"/>
          </a:xfrm>
        </p:spPr>
        <p:txBody>
          <a:bodyPr/>
          <a:lstStyle/>
          <a:p>
            <a:pPr marL="0" indent="0" eaLnBrk="1" hangingPunct="1">
              <a:lnSpc>
                <a:spcPct val="90000"/>
              </a:lnSpc>
              <a:buFontTx/>
              <a:buNone/>
            </a:pPr>
            <a:r>
              <a:rPr lang="en-US" sz="2400" dirty="0"/>
              <a:t>Hazel is 61 years old. She had major surgery one month ago requiring a blood transfusion. During her visit to your office today she tells you she would like to get the shingles vaccine. </a:t>
            </a:r>
          </a:p>
          <a:p>
            <a:pPr marL="0" indent="0" eaLnBrk="1" hangingPunct="1">
              <a:lnSpc>
                <a:spcPct val="90000"/>
              </a:lnSpc>
              <a:buFontTx/>
              <a:buNone/>
            </a:pPr>
            <a:endParaRPr lang="en-US" sz="2400" b="1" dirty="0">
              <a:solidFill>
                <a:srgbClr val="FFFF99"/>
              </a:solidFill>
              <a:cs typeface="Arial" charset="0"/>
            </a:endParaRPr>
          </a:p>
          <a:p>
            <a:pPr marL="0" indent="0" eaLnBrk="1" hangingPunct="1">
              <a:lnSpc>
                <a:spcPct val="90000"/>
              </a:lnSpc>
              <a:buFontTx/>
              <a:buNone/>
            </a:pPr>
            <a:r>
              <a:rPr lang="en-US" sz="2400" b="1" dirty="0">
                <a:solidFill>
                  <a:srgbClr val="FFFF99"/>
                </a:solidFill>
                <a:cs typeface="Arial" charset="0"/>
              </a:rPr>
              <a:t>How would you respond to her request?</a:t>
            </a:r>
          </a:p>
          <a:p>
            <a:pPr marL="0" indent="0" eaLnBrk="1" hangingPunct="1">
              <a:lnSpc>
                <a:spcPct val="90000"/>
              </a:lnSpc>
              <a:buFontTx/>
              <a:buNone/>
            </a:pPr>
            <a:r>
              <a:rPr lang="en-US" sz="2400" dirty="0"/>
              <a:t>  </a:t>
            </a:r>
          </a:p>
        </p:txBody>
      </p:sp>
      <p:sp>
        <p:nvSpPr>
          <p:cNvPr id="379908" name="TextBox 4"/>
          <p:cNvSpPr txBox="1">
            <a:spLocks noChangeArrowheads="1"/>
          </p:cNvSpPr>
          <p:nvPr/>
        </p:nvSpPr>
        <p:spPr bwMode="auto">
          <a:xfrm>
            <a:off x="914400" y="3962400"/>
            <a:ext cx="7315200" cy="1570038"/>
          </a:xfrm>
          <a:prstGeom prst="rect">
            <a:avLst/>
          </a:prstGeom>
          <a:noFill/>
          <a:ln w="9525">
            <a:noFill/>
            <a:miter lim="800000"/>
            <a:headEnd/>
            <a:tailEnd/>
          </a:ln>
        </p:spPr>
        <p:txBody>
          <a:bodyPr>
            <a:spAutoFit/>
          </a:bodyPr>
          <a:lstStyle/>
          <a:p>
            <a:r>
              <a:rPr lang="en-US" sz="2400">
                <a:solidFill>
                  <a:srgbClr val="FFFFFF"/>
                </a:solidFill>
                <a:latin typeface="Calibri"/>
              </a:rPr>
              <a:t>Zoster vaccine can be given to persons who have recently received blood products. The amount of antigen in zoster vaccine is so substantial that it overpowers any antibody to herpes zoster that may be in the blood product.</a:t>
            </a:r>
          </a:p>
        </p:txBody>
      </p:sp>
      <p:sp>
        <p:nvSpPr>
          <p:cNvPr id="379909" name="Rectangle 5"/>
          <p:cNvSpPr>
            <a:spLocks noChangeArrowheads="1"/>
          </p:cNvSpPr>
          <p:nvPr/>
        </p:nvSpPr>
        <p:spPr bwMode="auto">
          <a:xfrm>
            <a:off x="914400" y="6172200"/>
            <a:ext cx="7315200" cy="307777"/>
          </a:xfrm>
          <a:prstGeom prst="rect">
            <a:avLst/>
          </a:prstGeom>
          <a:noFill/>
          <a:ln w="9525">
            <a:noFill/>
            <a:miter lim="800000"/>
            <a:headEnd/>
            <a:tailEnd/>
          </a:ln>
        </p:spPr>
        <p:txBody>
          <a:bodyPr>
            <a:spAutoFit/>
          </a:bodyPr>
          <a:lstStyle/>
          <a:p>
            <a:r>
              <a:rPr lang="en-US" sz="1400" b="1" dirty="0">
                <a:solidFill>
                  <a:srgbClr val="FFFFFF"/>
                </a:solidFill>
                <a:latin typeface="Calibri"/>
              </a:rPr>
              <a:t>Ref: Immunization Action Coalition - Ask the Experts – September 2011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endParaRPr>
          </a:p>
          <a:p>
            <a:pPr>
              <a:spcBef>
                <a:spcPct val="50000"/>
              </a:spcBef>
            </a:pPr>
            <a:endParaRPr lang="en-US" sz="2400" dirty="0">
              <a:solidFill>
                <a:srgbClr val="FFFFFF"/>
              </a:solidFill>
              <a:latin typeface="Calibri"/>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rPr>
              <a:t>Test Your Knowledge!</a:t>
            </a:r>
          </a:p>
        </p:txBody>
      </p:sp>
      <p:sp>
        <p:nvSpPr>
          <p:cNvPr id="4" name="Title 3"/>
          <p:cNvSpPr>
            <a:spLocks noGrp="1"/>
          </p:cNvSpPr>
          <p:nvPr>
            <p:ph type="ctrTitle"/>
          </p:nvPr>
        </p:nvSpPr>
        <p:spPr>
          <a:xfrm>
            <a:off x="914400" y="1600200"/>
            <a:ext cx="7162800" cy="2514600"/>
          </a:xfrm>
        </p:spPr>
        <p:txBody>
          <a:bodyPr/>
          <a:lstStyle/>
          <a:p>
            <a:pPr algn="l">
              <a:spcBef>
                <a:spcPts val="600"/>
              </a:spcBef>
              <a:spcAft>
                <a:spcPts val="600"/>
              </a:spcAft>
            </a:pPr>
            <a:r>
              <a:rPr lang="en-US" sz="2400" dirty="0">
                <a:solidFill>
                  <a:schemeClr val="tx1"/>
                </a:solidFill>
              </a:rPr>
              <a:t>Dr. Brown treats many patients for shingles and </a:t>
            </a:r>
            <a:br>
              <a:rPr lang="en-US" sz="2400" dirty="0">
                <a:solidFill>
                  <a:schemeClr val="tx1"/>
                </a:solidFill>
              </a:rPr>
            </a:br>
            <a:r>
              <a:rPr lang="en-US" sz="2400" dirty="0">
                <a:solidFill>
                  <a:schemeClr val="tx1"/>
                </a:solidFill>
              </a:rPr>
              <a:t>post-herpetic neuralgia. He is encouraging all his patients 60 years and older to get zoster vaccine.</a:t>
            </a:r>
            <a:br>
              <a:rPr lang="en-US" sz="2400" b="1" dirty="0"/>
            </a:br>
            <a:br>
              <a:rPr lang="en-US" sz="2400" b="1" dirty="0"/>
            </a:br>
            <a:r>
              <a:rPr lang="en-US" sz="2400" b="1" dirty="0">
                <a:solidFill>
                  <a:schemeClr val="tx2">
                    <a:lumMod val="40000"/>
                    <a:lumOff val="60000"/>
                  </a:schemeClr>
                </a:solidFill>
              </a:rPr>
              <a:t>Should he </a:t>
            </a:r>
            <a:r>
              <a:rPr lang="en-US" sz="2400" b="1" dirty="0">
                <a:solidFill>
                  <a:schemeClr val="tx2">
                    <a:lumMod val="40000"/>
                    <a:lumOff val="60000"/>
                  </a:schemeClr>
                </a:solidFill>
                <a:latin typeface="+mn-lt"/>
              </a:rPr>
              <a:t>ask his patients if they had chickenpox or shingles before administering zoster vaccine?</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endParaRPr>
          </a:p>
          <a:p>
            <a:pPr>
              <a:spcBef>
                <a:spcPct val="50000"/>
              </a:spcBef>
            </a:pPr>
            <a:endParaRPr lang="en-US" sz="2400" dirty="0">
              <a:solidFill>
                <a:srgbClr val="FFFFFF"/>
              </a:solidFill>
              <a:latin typeface="Calibri"/>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rPr>
              <a:t>Test Your Knowledge!</a:t>
            </a:r>
          </a:p>
        </p:txBody>
      </p:sp>
      <p:sp>
        <p:nvSpPr>
          <p:cNvPr id="4" name="Title 3"/>
          <p:cNvSpPr>
            <a:spLocks noGrp="1"/>
          </p:cNvSpPr>
          <p:nvPr>
            <p:ph type="ctrTitle"/>
          </p:nvPr>
        </p:nvSpPr>
        <p:spPr>
          <a:xfrm>
            <a:off x="914400" y="1600200"/>
            <a:ext cx="7162800" cy="2514600"/>
          </a:xfrm>
        </p:spPr>
        <p:txBody>
          <a:bodyPr/>
          <a:lstStyle/>
          <a:p>
            <a:pPr algn="l">
              <a:spcBef>
                <a:spcPts val="600"/>
              </a:spcBef>
              <a:spcAft>
                <a:spcPts val="600"/>
              </a:spcAft>
            </a:pPr>
            <a:r>
              <a:rPr lang="en-US" sz="2400" dirty="0">
                <a:solidFill>
                  <a:schemeClr val="tx1"/>
                </a:solidFill>
              </a:rPr>
              <a:t>Dr. Brown treats many patients for shingles and </a:t>
            </a:r>
            <a:br>
              <a:rPr lang="en-US" sz="2400" dirty="0">
                <a:solidFill>
                  <a:schemeClr val="tx1"/>
                </a:solidFill>
              </a:rPr>
            </a:br>
            <a:r>
              <a:rPr lang="en-US" sz="2400" dirty="0">
                <a:solidFill>
                  <a:schemeClr val="tx1"/>
                </a:solidFill>
              </a:rPr>
              <a:t>post-herpetic neuralgia. He is encouraging all his patients 60 years and older to get zoster vaccine.</a:t>
            </a:r>
            <a:br>
              <a:rPr lang="en-US" sz="2400" b="1" dirty="0"/>
            </a:br>
            <a:br>
              <a:rPr lang="en-US" sz="2400" b="1" dirty="0"/>
            </a:br>
            <a:r>
              <a:rPr lang="en-US" sz="2400" b="1" dirty="0">
                <a:solidFill>
                  <a:schemeClr val="tx2">
                    <a:lumMod val="40000"/>
                    <a:lumOff val="60000"/>
                  </a:schemeClr>
                </a:solidFill>
              </a:rPr>
              <a:t>Should he </a:t>
            </a:r>
            <a:r>
              <a:rPr lang="en-US" sz="2400" b="1" dirty="0">
                <a:solidFill>
                  <a:schemeClr val="tx2">
                    <a:lumMod val="40000"/>
                    <a:lumOff val="60000"/>
                  </a:schemeClr>
                </a:solidFill>
                <a:latin typeface="+mn-lt"/>
              </a:rPr>
              <a:t>ask his patients if they had chickenpox or shingles before administering zoster vaccine?</a:t>
            </a:r>
          </a:p>
        </p:txBody>
      </p:sp>
      <p:sp>
        <p:nvSpPr>
          <p:cNvPr id="5" name="Subtitle 4"/>
          <p:cNvSpPr>
            <a:spLocks noGrp="1"/>
          </p:cNvSpPr>
          <p:nvPr>
            <p:ph type="subTitle" idx="1"/>
          </p:nvPr>
        </p:nvSpPr>
        <p:spPr>
          <a:xfrm>
            <a:off x="914400" y="4114800"/>
            <a:ext cx="7467600" cy="2057400"/>
          </a:xfrm>
        </p:spPr>
        <p:txBody>
          <a:bodyPr/>
          <a:lstStyle/>
          <a:p>
            <a:pPr algn="l"/>
            <a:r>
              <a:rPr lang="en-US" sz="2400" dirty="0"/>
              <a:t>No. All persons age 60 years or older-whether they have a history of chickenpox or shingles or not-should be given zoster vaccine unless they have a medical contraindication to the vaccine. It is also not necessary to test for </a:t>
            </a:r>
            <a:r>
              <a:rPr lang="en-US" sz="2400" dirty="0" err="1"/>
              <a:t>varicella</a:t>
            </a:r>
            <a:r>
              <a:rPr lang="en-US" sz="2400" dirty="0"/>
              <a:t> antibody prior to giving the vaccine.</a:t>
            </a:r>
          </a:p>
        </p:txBody>
      </p:sp>
      <p:sp>
        <p:nvSpPr>
          <p:cNvPr id="6" name="Rectangle 5"/>
          <p:cNvSpPr/>
          <p:nvPr/>
        </p:nvSpPr>
        <p:spPr>
          <a:xfrm>
            <a:off x="1219200" y="6245423"/>
            <a:ext cx="4572000" cy="307777"/>
          </a:xfrm>
          <a:prstGeom prst="rect">
            <a:avLst/>
          </a:prstGeom>
        </p:spPr>
        <p:txBody>
          <a:bodyPr>
            <a:spAutoFit/>
          </a:bodyPr>
          <a:lstStyle/>
          <a:p>
            <a:pPr fontAlgn="auto">
              <a:spcBef>
                <a:spcPts val="0"/>
              </a:spcBef>
              <a:spcAft>
                <a:spcPts val="0"/>
              </a:spcAft>
            </a:pPr>
            <a:r>
              <a:rPr lang="en-US" sz="1400" b="1" dirty="0">
                <a:solidFill>
                  <a:srgbClr val="FFFFFF"/>
                </a:solidFill>
                <a:latin typeface="Calibri"/>
              </a:rPr>
              <a:t>IAC Ask the Experts - Reviewed July 2014</a:t>
            </a:r>
            <a:endParaRPr lang="en-US" sz="1400" dirty="0">
              <a:solidFill>
                <a:srgbClr val="FFFFFF"/>
              </a:solidFill>
              <a:latin typeface="Calibri"/>
              <a:cs typeface="+mn-cs"/>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a:solidFill>
                  <a:srgbClr val="FFFF99"/>
                </a:solidFill>
              </a:rPr>
              <a:t>Test Your Knowledge!</a:t>
            </a:r>
          </a:p>
        </p:txBody>
      </p:sp>
      <p:sp>
        <p:nvSpPr>
          <p:cNvPr id="381955" name="Rectangle 3"/>
          <p:cNvSpPr>
            <a:spLocks noGrp="1" noChangeArrowheads="1"/>
          </p:cNvSpPr>
          <p:nvPr>
            <p:ph type="subTitle" idx="4294967295"/>
          </p:nvPr>
        </p:nvSpPr>
        <p:spPr>
          <a:xfrm>
            <a:off x="914400" y="1600200"/>
            <a:ext cx="7315200" cy="1905000"/>
          </a:xfrm>
        </p:spPr>
        <p:txBody>
          <a:bodyPr/>
          <a:lstStyle/>
          <a:p>
            <a:pPr marL="0" indent="0" eaLnBrk="1" hangingPunct="1">
              <a:lnSpc>
                <a:spcPct val="90000"/>
              </a:lnSpc>
              <a:buFontTx/>
              <a:buNone/>
            </a:pPr>
            <a:r>
              <a:rPr lang="en-US" sz="2400"/>
              <a:t>Sixty five year old Nadine requests the shingles vaccine. In addition, she needs pneumococcal and influenza vaccine.  </a:t>
            </a:r>
            <a:endParaRPr lang="en-US" sz="2400" b="1">
              <a:solidFill>
                <a:srgbClr val="FFFF99"/>
              </a:solidFill>
            </a:endParaRPr>
          </a:p>
          <a:p>
            <a:pPr marL="0" indent="0" eaLnBrk="1" hangingPunct="1">
              <a:lnSpc>
                <a:spcPct val="90000"/>
              </a:lnSpc>
              <a:buFontTx/>
              <a:buNone/>
            </a:pPr>
            <a:endParaRPr lang="en-US" sz="2400" b="1">
              <a:solidFill>
                <a:srgbClr val="FFFF99"/>
              </a:solidFill>
            </a:endParaRPr>
          </a:p>
          <a:p>
            <a:pPr marL="0" indent="0" eaLnBrk="1" hangingPunct="1">
              <a:lnSpc>
                <a:spcPct val="90000"/>
              </a:lnSpc>
              <a:buFontTx/>
              <a:buNone/>
            </a:pPr>
            <a:r>
              <a:rPr lang="en-US" sz="2400" b="1">
                <a:solidFill>
                  <a:srgbClr val="FFFF99"/>
                </a:solidFill>
              </a:rPr>
              <a:t>Should she receive all 3 vaccines on the same day?  </a:t>
            </a:r>
          </a:p>
        </p:txBody>
      </p:sp>
      <p:sp>
        <p:nvSpPr>
          <p:cNvPr id="381956" name="Rectangle 1"/>
          <p:cNvSpPr>
            <a:spLocks noChangeArrowheads="1"/>
          </p:cNvSpPr>
          <p:nvPr/>
        </p:nvSpPr>
        <p:spPr bwMode="auto">
          <a:xfrm>
            <a:off x="7239000" y="533400"/>
            <a:ext cx="184150" cy="519113"/>
          </a:xfrm>
          <a:prstGeom prst="rect">
            <a:avLst/>
          </a:prstGeom>
          <a:noFill/>
          <a:ln w="9525">
            <a:noFill/>
            <a:miter lim="800000"/>
            <a:headEnd/>
            <a:tailEnd/>
          </a:ln>
        </p:spPr>
        <p:txBody>
          <a:bodyPr wrap="none">
            <a:spAutoFit/>
          </a:bodyPr>
          <a:lstStyle/>
          <a:p>
            <a:endParaRPr lang="en-US" sz="2800" b="1">
              <a:solidFill>
                <a:srgbClr val="FFC000"/>
              </a:solidFill>
              <a:latin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a:solidFill>
                  <a:srgbClr val="FFFF99"/>
                </a:solidFill>
              </a:rPr>
              <a:t>Test Your Knowledge!</a:t>
            </a:r>
          </a:p>
        </p:txBody>
      </p:sp>
      <p:sp>
        <p:nvSpPr>
          <p:cNvPr id="384003" name="Rectangle 3"/>
          <p:cNvSpPr>
            <a:spLocks noGrp="1" noChangeArrowheads="1"/>
          </p:cNvSpPr>
          <p:nvPr>
            <p:ph type="subTitle" idx="4294967295"/>
          </p:nvPr>
        </p:nvSpPr>
        <p:spPr>
          <a:xfrm>
            <a:off x="914400" y="1600200"/>
            <a:ext cx="7315200" cy="1828800"/>
          </a:xfrm>
        </p:spPr>
        <p:txBody>
          <a:bodyPr/>
          <a:lstStyle/>
          <a:p>
            <a:pPr marL="0" indent="0" eaLnBrk="1" hangingPunct="1">
              <a:lnSpc>
                <a:spcPct val="90000"/>
              </a:lnSpc>
              <a:buFontTx/>
              <a:buNone/>
            </a:pPr>
            <a:r>
              <a:rPr lang="en-US" sz="2400"/>
              <a:t>Sixty five year old Nadine requests the shingles vaccine. In addition, she needs pneumococcal and influenza vaccine.  </a:t>
            </a:r>
            <a:endParaRPr lang="en-US" sz="2400" b="1">
              <a:solidFill>
                <a:srgbClr val="FFFF99"/>
              </a:solidFill>
            </a:endParaRPr>
          </a:p>
          <a:p>
            <a:pPr marL="0" indent="0" eaLnBrk="1" hangingPunct="1">
              <a:lnSpc>
                <a:spcPct val="90000"/>
              </a:lnSpc>
              <a:buFontTx/>
              <a:buNone/>
            </a:pPr>
            <a:endParaRPr lang="en-US" sz="2400" b="1">
              <a:solidFill>
                <a:srgbClr val="FFFF99"/>
              </a:solidFill>
            </a:endParaRPr>
          </a:p>
          <a:p>
            <a:pPr marL="0" indent="0" eaLnBrk="1" hangingPunct="1">
              <a:lnSpc>
                <a:spcPct val="90000"/>
              </a:lnSpc>
              <a:buFontTx/>
              <a:buNone/>
            </a:pPr>
            <a:r>
              <a:rPr lang="en-US" sz="2400" b="1">
                <a:solidFill>
                  <a:srgbClr val="FFFF99"/>
                </a:solidFill>
              </a:rPr>
              <a:t>Should she receive all 3 vaccines on the same day?  </a:t>
            </a:r>
          </a:p>
        </p:txBody>
      </p:sp>
      <p:sp>
        <p:nvSpPr>
          <p:cNvPr id="384004" name="TextBox 2"/>
          <p:cNvSpPr txBox="1">
            <a:spLocks noChangeArrowheads="1"/>
          </p:cNvSpPr>
          <p:nvPr/>
        </p:nvSpPr>
        <p:spPr bwMode="auto">
          <a:xfrm>
            <a:off x="914400" y="3657600"/>
            <a:ext cx="7315200" cy="1938992"/>
          </a:xfrm>
          <a:prstGeom prst="rect">
            <a:avLst/>
          </a:prstGeom>
          <a:noFill/>
          <a:ln w="9525">
            <a:noFill/>
            <a:miter lim="800000"/>
            <a:headEnd/>
            <a:tailEnd/>
          </a:ln>
        </p:spPr>
        <p:txBody>
          <a:bodyPr>
            <a:spAutoFit/>
          </a:bodyPr>
          <a:lstStyle/>
          <a:p>
            <a:r>
              <a:rPr lang="en-US" sz="2400" dirty="0">
                <a:solidFill>
                  <a:srgbClr val="FFFFFF"/>
                </a:solidFill>
                <a:latin typeface="Calibri"/>
              </a:rPr>
              <a:t>Yes.</a:t>
            </a:r>
          </a:p>
          <a:p>
            <a:r>
              <a:rPr lang="en-US" sz="2400" dirty="0">
                <a:solidFill>
                  <a:srgbClr val="FFFFFF"/>
                </a:solidFill>
                <a:latin typeface="Calibri"/>
              </a:rPr>
              <a:t>Although Merck reports one study showing a reduced immune response to </a:t>
            </a:r>
            <a:r>
              <a:rPr lang="en-US" sz="2400" dirty="0" err="1">
                <a:solidFill>
                  <a:srgbClr val="FFFFFF"/>
                </a:solidFill>
                <a:latin typeface="Calibri"/>
              </a:rPr>
              <a:t>Zostavax</a:t>
            </a:r>
            <a:r>
              <a:rPr lang="en-US" sz="2400" dirty="0">
                <a:solidFill>
                  <a:srgbClr val="FFFFFF"/>
                </a:solidFill>
                <a:latin typeface="Calibri"/>
              </a:rPr>
              <a:t> when administered at the same time as </a:t>
            </a:r>
            <a:r>
              <a:rPr lang="en-US" sz="2400" dirty="0" err="1">
                <a:solidFill>
                  <a:srgbClr val="FFFFFF"/>
                </a:solidFill>
                <a:latin typeface="Calibri"/>
              </a:rPr>
              <a:t>Pneumovax</a:t>
            </a:r>
            <a:r>
              <a:rPr lang="en-US" sz="2400" dirty="0">
                <a:solidFill>
                  <a:srgbClr val="FFFFFF"/>
                </a:solidFill>
                <a:latin typeface="Calibri"/>
              </a:rPr>
              <a:t> compared to administration     4 weeks apart, </a:t>
            </a:r>
            <a:r>
              <a:rPr lang="en-US" sz="2400" u="sng" dirty="0">
                <a:solidFill>
                  <a:srgbClr val="FFFFFF"/>
                </a:solidFill>
                <a:latin typeface="Calibri"/>
              </a:rPr>
              <a:t>ACIP has not made this recommendation</a:t>
            </a:r>
            <a:r>
              <a:rPr lang="en-US" sz="2400" dirty="0">
                <a:solidFill>
                  <a:srgbClr val="FFFFFF"/>
                </a:solidFill>
                <a:latin typeface="Calibri"/>
              </a:rPr>
              <a:t>.    </a:t>
            </a:r>
          </a:p>
        </p:txBody>
      </p:sp>
      <p:sp>
        <p:nvSpPr>
          <p:cNvPr id="384005" name="Rectangle 6"/>
          <p:cNvSpPr>
            <a:spLocks noChangeArrowheads="1"/>
          </p:cNvSpPr>
          <p:nvPr/>
        </p:nvSpPr>
        <p:spPr bwMode="auto">
          <a:xfrm>
            <a:off x="914400" y="6019800"/>
            <a:ext cx="7507288" cy="523220"/>
          </a:xfrm>
          <a:prstGeom prst="rect">
            <a:avLst/>
          </a:prstGeom>
          <a:noFill/>
          <a:ln w="9525">
            <a:noFill/>
            <a:miter lim="800000"/>
            <a:headEnd/>
            <a:tailEnd/>
          </a:ln>
        </p:spPr>
        <p:txBody>
          <a:bodyPr>
            <a:spAutoFit/>
          </a:bodyPr>
          <a:lstStyle/>
          <a:p>
            <a:r>
              <a:rPr lang="en-US" sz="1400" b="1" dirty="0">
                <a:solidFill>
                  <a:srgbClr val="FFFFFF"/>
                </a:solidFill>
                <a:latin typeface="Calibri"/>
              </a:rPr>
              <a:t>Ref: 1. </a:t>
            </a:r>
            <a:r>
              <a:rPr lang="en-US" sz="1400" b="1" dirty="0" err="1">
                <a:solidFill>
                  <a:srgbClr val="FFFFFF"/>
                </a:solidFill>
                <a:latin typeface="Calibri"/>
              </a:rPr>
              <a:t>Zostavax</a:t>
            </a:r>
            <a:r>
              <a:rPr lang="en-US" sz="1400" b="1" dirty="0">
                <a:solidFill>
                  <a:srgbClr val="FFFFFF"/>
                </a:solidFill>
                <a:latin typeface="Calibri"/>
              </a:rPr>
              <a:t> Prescribing Information – Section 7.1, 14.3 (September 2013)  </a:t>
            </a:r>
          </a:p>
          <a:p>
            <a:r>
              <a:rPr lang="en-US" sz="1400" b="1" dirty="0">
                <a:solidFill>
                  <a:srgbClr val="FFFFFF"/>
                </a:solidFill>
                <a:latin typeface="Calibri"/>
              </a:rPr>
              <a:t>2. Immunization Action Coalition - Ask the Experts – September 2011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152400" y="228600"/>
            <a:ext cx="8839200" cy="1143000"/>
          </a:xfrm>
        </p:spPr>
        <p:txBody>
          <a:bodyPr/>
          <a:lstStyle/>
          <a:p>
            <a:pPr eaLnBrk="1" hangingPunct="1"/>
            <a:r>
              <a:rPr lang="en-US" sz="3600" dirty="0">
                <a:solidFill>
                  <a:srgbClr val="FFFF99"/>
                </a:solidFill>
              </a:rPr>
              <a:t>Tetanus, Diphtheria, and </a:t>
            </a:r>
            <a:r>
              <a:rPr lang="en-US" sz="3600" dirty="0" err="1">
                <a:solidFill>
                  <a:srgbClr val="FFFF99"/>
                </a:solidFill>
              </a:rPr>
              <a:t>Pertussis</a:t>
            </a:r>
            <a:r>
              <a:rPr lang="en-US" sz="3600" dirty="0">
                <a:solidFill>
                  <a:srgbClr val="FFFF99"/>
                </a:solidFill>
              </a:rPr>
              <a:t> Vaccines </a:t>
            </a:r>
            <a:br>
              <a:rPr lang="en-US" sz="3600" dirty="0">
                <a:solidFill>
                  <a:srgbClr val="FFFF99"/>
                </a:solidFill>
              </a:rPr>
            </a:br>
            <a:r>
              <a:rPr lang="en-US" sz="3600" dirty="0">
                <a:solidFill>
                  <a:srgbClr val="FFFF99"/>
                </a:solidFill>
              </a:rPr>
              <a:t>(</a:t>
            </a:r>
            <a:r>
              <a:rPr lang="en-US" sz="3600" dirty="0" err="1">
                <a:solidFill>
                  <a:srgbClr val="FFFF99"/>
                </a:solidFill>
              </a:rPr>
              <a:t>Tdap</a:t>
            </a:r>
            <a:r>
              <a:rPr lang="en-US" sz="3600" dirty="0">
                <a:solidFill>
                  <a:srgbClr val="FFFF99"/>
                </a:solidFill>
              </a:rPr>
              <a:t>)</a:t>
            </a:r>
          </a:p>
        </p:txBody>
      </p:sp>
      <p:sp>
        <p:nvSpPr>
          <p:cNvPr id="265221" name="Text Box 5"/>
          <p:cNvSpPr txBox="1">
            <a:spLocks noChangeArrowheads="1"/>
          </p:cNvSpPr>
          <p:nvPr/>
        </p:nvSpPr>
        <p:spPr bwMode="auto">
          <a:xfrm>
            <a:off x="381000" y="1447800"/>
            <a:ext cx="8305800" cy="1434239"/>
          </a:xfrm>
          <a:prstGeom prst="rect">
            <a:avLst/>
          </a:prstGeom>
          <a:noFill/>
          <a:ln w="9525">
            <a:noFill/>
            <a:miter lim="800000"/>
            <a:headEnd/>
            <a:tailEnd/>
          </a:ln>
        </p:spPr>
        <p:txBody>
          <a:bodyPr>
            <a:spAutoFit/>
          </a:bodyPr>
          <a:lstStyle/>
          <a:p>
            <a:pPr>
              <a:spcBef>
                <a:spcPts val="1200"/>
              </a:spcBef>
            </a:pPr>
            <a:r>
              <a:rPr lang="en-US" sz="2400" u="sng" dirty="0">
                <a:solidFill>
                  <a:srgbClr val="FFFFFF"/>
                </a:solidFill>
              </a:rPr>
              <a:t>ACIP Recommends:</a:t>
            </a:r>
            <a:r>
              <a:rPr lang="en-US" sz="2400" dirty="0">
                <a:solidFill>
                  <a:srgbClr val="FFFFFF"/>
                </a:solidFill>
                <a:latin typeface="Calibri"/>
              </a:rPr>
              <a:t> </a:t>
            </a:r>
          </a:p>
          <a:p>
            <a:pPr>
              <a:spcBef>
                <a:spcPts val="1200"/>
              </a:spcBef>
            </a:pPr>
            <a:r>
              <a:rPr lang="en-US" sz="2800" dirty="0">
                <a:solidFill>
                  <a:srgbClr val="FFFFFF"/>
                </a:solidFill>
                <a:latin typeface="Calibri"/>
              </a:rPr>
              <a:t>One dose of </a:t>
            </a:r>
            <a:r>
              <a:rPr lang="en-US" sz="2800" b="1" dirty="0" err="1">
                <a:solidFill>
                  <a:srgbClr val="FFFFCC"/>
                </a:solidFill>
                <a:latin typeface="Calibri"/>
              </a:rPr>
              <a:t>Tdap</a:t>
            </a:r>
            <a:r>
              <a:rPr lang="en-US" sz="2800" b="1" dirty="0">
                <a:solidFill>
                  <a:srgbClr val="FFFFCC"/>
                </a:solidFill>
                <a:latin typeface="Calibri"/>
              </a:rPr>
              <a:t>:</a:t>
            </a:r>
            <a:r>
              <a:rPr lang="en-US" sz="2800" dirty="0">
                <a:solidFill>
                  <a:srgbClr val="FFFFFF"/>
                </a:solidFill>
                <a:latin typeface="Calibri"/>
              </a:rPr>
              <a:t> </a:t>
            </a:r>
          </a:p>
          <a:p>
            <a:pPr lvl="1">
              <a:lnSpc>
                <a:spcPct val="90000"/>
              </a:lnSpc>
              <a:spcBef>
                <a:spcPts val="0"/>
              </a:spcBef>
              <a:buClr>
                <a:srgbClr val="FFFFCC"/>
              </a:buClr>
            </a:pPr>
            <a:r>
              <a:rPr lang="en-US" sz="2800" dirty="0">
                <a:solidFill>
                  <a:srgbClr val="FFFFFF"/>
                </a:solidFill>
                <a:latin typeface="Calibri"/>
              </a:rPr>
              <a:t>For all adolescents and adults  </a:t>
            </a:r>
            <a:endParaRPr lang="en-US" sz="2800" b="1" dirty="0">
              <a:solidFill>
                <a:srgbClr val="FFFFFF"/>
              </a:solidFill>
              <a:latin typeface="Calibri"/>
            </a:endParaRPr>
          </a:p>
        </p:txBody>
      </p:sp>
      <p:sp>
        <p:nvSpPr>
          <p:cNvPr id="7" name="Rectangle 6"/>
          <p:cNvSpPr/>
          <p:nvPr/>
        </p:nvSpPr>
        <p:spPr>
          <a:xfrm>
            <a:off x="685800" y="3124200"/>
            <a:ext cx="7620000" cy="1040285"/>
          </a:xfrm>
          <a:prstGeom prst="rect">
            <a:avLst/>
          </a:prstGeom>
        </p:spPr>
        <p:txBody>
          <a:bodyPr wrap="square">
            <a:spAutoFit/>
          </a:bodyPr>
          <a:lstStyle/>
          <a:p>
            <a:pPr marL="342900" indent="-342900" algn="ctr" eaLnBrk="0" hangingPunct="0">
              <a:spcBef>
                <a:spcPct val="20000"/>
              </a:spcBef>
            </a:pPr>
            <a:r>
              <a:rPr lang="en-US" sz="2800" dirty="0" err="1">
                <a:solidFill>
                  <a:srgbClr val="FFFFFF"/>
                </a:solidFill>
                <a:latin typeface="Calibri"/>
              </a:rPr>
              <a:t>Boostrix</a:t>
            </a:r>
            <a:r>
              <a:rPr lang="en-US" sz="2800" dirty="0">
                <a:solidFill>
                  <a:srgbClr val="FFFFFF"/>
                </a:solidFill>
                <a:latin typeface="Calibri"/>
              </a:rPr>
              <a:t> is licensed for persons 10 years and older                  </a:t>
            </a:r>
          </a:p>
          <a:p>
            <a:pPr marL="342900" indent="-342900" algn="ctr" eaLnBrk="0" hangingPunct="0">
              <a:spcBef>
                <a:spcPct val="20000"/>
              </a:spcBef>
            </a:pPr>
            <a:r>
              <a:rPr lang="en-US" sz="2800" dirty="0">
                <a:solidFill>
                  <a:srgbClr val="FFFFFF"/>
                </a:solidFill>
                <a:latin typeface="Calibri"/>
              </a:rPr>
              <a:t> </a:t>
            </a:r>
            <a:r>
              <a:rPr lang="en-US" sz="2800" dirty="0" err="1">
                <a:solidFill>
                  <a:srgbClr val="FFFFFF"/>
                </a:solidFill>
                <a:latin typeface="Calibri"/>
              </a:rPr>
              <a:t>Adacel</a:t>
            </a:r>
            <a:r>
              <a:rPr lang="en-US" sz="2800" dirty="0">
                <a:solidFill>
                  <a:srgbClr val="FFFFFF"/>
                </a:solidFill>
                <a:latin typeface="Calibri"/>
              </a:rPr>
              <a:t> is licensed for persons 10 through 64 years</a:t>
            </a:r>
          </a:p>
        </p:txBody>
      </p:sp>
      <p:sp>
        <p:nvSpPr>
          <p:cNvPr id="9" name="Rectangle 8"/>
          <p:cNvSpPr>
            <a:spLocks noChangeArrowheads="1"/>
          </p:cNvSpPr>
          <p:nvPr/>
        </p:nvSpPr>
        <p:spPr bwMode="auto">
          <a:xfrm>
            <a:off x="-152400" y="5562600"/>
            <a:ext cx="8915400" cy="457200"/>
          </a:xfrm>
          <a:prstGeom prst="rect">
            <a:avLst/>
          </a:prstGeom>
          <a:noFill/>
          <a:ln w="9525">
            <a:noFill/>
            <a:miter lim="800000"/>
            <a:headEnd/>
            <a:tailEnd/>
          </a:ln>
        </p:spPr>
        <p:txBody>
          <a:bodyPr>
            <a:spAutoFit/>
          </a:bodyPr>
          <a:lstStyle/>
          <a:p>
            <a:pPr lvl="1">
              <a:spcBef>
                <a:spcPct val="50000"/>
              </a:spcBef>
              <a:buClr>
                <a:srgbClr val="FFFFCC"/>
              </a:buClr>
            </a:pPr>
            <a:r>
              <a:rPr lang="en-US" sz="2400" u="sng" dirty="0">
                <a:solidFill>
                  <a:srgbClr val="FFFF99"/>
                </a:solidFill>
                <a:latin typeface="Calibri"/>
              </a:rPr>
              <a:t>There is no minimal interval between the last dose of Td and </a:t>
            </a:r>
            <a:r>
              <a:rPr lang="en-US" sz="2400" u="sng" dirty="0" err="1">
                <a:solidFill>
                  <a:srgbClr val="FFFF99"/>
                </a:solidFill>
                <a:latin typeface="Calibri"/>
              </a:rPr>
              <a:t>Tdap</a:t>
            </a:r>
            <a:r>
              <a:rPr lang="en-US" sz="2400" u="sng" dirty="0">
                <a:solidFill>
                  <a:srgbClr val="FFFF99"/>
                </a:solidFill>
                <a:latin typeface="Calibri"/>
              </a:rPr>
              <a:t>. </a:t>
            </a:r>
          </a:p>
        </p:txBody>
      </p:sp>
      <p:sp>
        <p:nvSpPr>
          <p:cNvPr id="10" name="TextBox 9"/>
          <p:cNvSpPr txBox="1"/>
          <p:nvPr/>
        </p:nvSpPr>
        <p:spPr>
          <a:xfrm>
            <a:off x="381000" y="4419600"/>
            <a:ext cx="8305800" cy="1200329"/>
          </a:xfrm>
          <a:prstGeom prst="rect">
            <a:avLst/>
          </a:prstGeom>
          <a:noFill/>
        </p:spPr>
        <p:txBody>
          <a:bodyPr wrap="square" rtlCol="0">
            <a:spAutoFit/>
          </a:bodyPr>
          <a:lstStyle/>
          <a:p>
            <a:pPr algn="ctr"/>
            <a:r>
              <a:rPr lang="en-US" sz="2400" dirty="0">
                <a:solidFill>
                  <a:srgbClr val="FFFFFF"/>
                </a:solidFill>
                <a:latin typeface="Calibri"/>
              </a:rPr>
              <a:t>For adults 65 years and older </a:t>
            </a:r>
            <a:r>
              <a:rPr lang="en-US" sz="2400" dirty="0" err="1">
                <a:solidFill>
                  <a:srgbClr val="FFFFFF"/>
                </a:solidFill>
                <a:latin typeface="Calibri"/>
              </a:rPr>
              <a:t>Boostrix</a:t>
            </a:r>
            <a:r>
              <a:rPr lang="en-US" sz="2400" dirty="0">
                <a:solidFill>
                  <a:srgbClr val="FFFFFF"/>
                </a:solidFill>
                <a:latin typeface="Calibri"/>
              </a:rPr>
              <a:t> should be used, when feasible; however, either vaccine product provides protection and is considered valid.</a:t>
            </a:r>
            <a:endParaRPr lang="en-US" sz="2400" dirty="0">
              <a:solidFill>
                <a:srgbClr val="FFFFFF"/>
              </a:solidFill>
            </a:endParaRPr>
          </a:p>
        </p:txBody>
      </p:sp>
      <p:sp>
        <p:nvSpPr>
          <p:cNvPr id="11" name="Rectangle 10"/>
          <p:cNvSpPr/>
          <p:nvPr/>
        </p:nvSpPr>
        <p:spPr bwMode="auto">
          <a:xfrm>
            <a:off x="838200" y="3124200"/>
            <a:ext cx="7467600" cy="1066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12" name="Rectangle 11"/>
          <p:cNvSpPr/>
          <p:nvPr/>
        </p:nvSpPr>
        <p:spPr>
          <a:xfrm>
            <a:off x="0" y="6321623"/>
            <a:ext cx="9144000" cy="307777"/>
          </a:xfrm>
          <a:prstGeom prst="rect">
            <a:avLst/>
          </a:prstGeom>
        </p:spPr>
        <p:txBody>
          <a:bodyPr wrap="square">
            <a:spAutoFit/>
          </a:bodyPr>
          <a:lstStyle/>
          <a:p>
            <a:r>
              <a:rPr lang="en-US" sz="1400" b="1" dirty="0">
                <a:solidFill>
                  <a:srgbClr val="FFFFFF"/>
                </a:solidFill>
                <a:latin typeface="Calibri"/>
              </a:rPr>
              <a:t>MMWR, September 23, 2011, Vol 60, #37        MMWR, January 14, 2011, Vol 60, #01      MMWR, June 29, 2012, Vol 61, #25</a:t>
            </a:r>
          </a:p>
        </p:txBody>
      </p:sp>
    </p:spTree>
    <p:extLst>
      <p:ext uri="{BB962C8B-B14F-4D97-AF65-F5344CB8AC3E}">
        <p14:creationId xmlns:p14="http://schemas.microsoft.com/office/powerpoint/2010/main" val="3550592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3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4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rid - BLUE template Segoe">
  <a:themeElements>
    <a:clrScheme name="1_Grid - BLUE template Segoe 1">
      <a:dk1>
        <a:srgbClr val="050595"/>
      </a:dk1>
      <a:lt1>
        <a:srgbClr val="FFFFFF"/>
      </a:lt1>
      <a:dk2>
        <a:srgbClr val="000000"/>
      </a:dk2>
      <a:lt2>
        <a:srgbClr val="FFFF99"/>
      </a:lt2>
      <a:accent1>
        <a:srgbClr val="FFC000"/>
      </a:accent1>
      <a:accent2>
        <a:srgbClr val="3497AE"/>
      </a:accent2>
      <a:accent3>
        <a:srgbClr val="AAAAAA"/>
      </a:accent3>
      <a:accent4>
        <a:srgbClr val="DADADA"/>
      </a:accent4>
      <a:accent5>
        <a:srgbClr val="FFDCAA"/>
      </a:accent5>
      <a:accent6>
        <a:srgbClr val="2E889D"/>
      </a:accent6>
      <a:hlink>
        <a:srgbClr val="F3EB4F"/>
      </a:hlink>
      <a:folHlink>
        <a:srgbClr val="7DDDFF"/>
      </a:folHlink>
    </a:clrScheme>
    <a:fontScheme name="1_Grid - BLUE template Segoe">
      <a:majorFont>
        <a:latin typeface="Calibri"/>
        <a:ea typeface=""/>
        <a:cs typeface="Arial"/>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rid - BLUE template Segoe 1">
        <a:dk1>
          <a:srgbClr val="050595"/>
        </a:dk1>
        <a:lt1>
          <a:srgbClr val="FFFFFF"/>
        </a:lt1>
        <a:dk2>
          <a:srgbClr val="000000"/>
        </a:dk2>
        <a:lt2>
          <a:srgbClr val="FFFF99"/>
        </a:lt2>
        <a:accent1>
          <a:srgbClr val="FFC000"/>
        </a:accent1>
        <a:accent2>
          <a:srgbClr val="3497AE"/>
        </a:accent2>
        <a:accent3>
          <a:srgbClr val="AAAAAA"/>
        </a:accent3>
        <a:accent4>
          <a:srgbClr val="DADADA"/>
        </a:accent4>
        <a:accent5>
          <a:srgbClr val="FFDCAA"/>
        </a:accent5>
        <a:accent6>
          <a:srgbClr val="2E889D"/>
        </a:accent6>
        <a:hlink>
          <a:srgbClr val="F3EB4F"/>
        </a:hlink>
        <a:folHlink>
          <a:srgbClr val="7DDD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4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Zimcon">
  <a:themeElements>
    <a:clrScheme name="2438">
      <a:dk1>
        <a:srgbClr val="0070C0"/>
      </a:dk1>
      <a:lt1>
        <a:srgbClr val="000066"/>
      </a:lt1>
      <a:dk2>
        <a:srgbClr val="002D89"/>
      </a:dk2>
      <a:lt2>
        <a:srgbClr val="00B0F0"/>
      </a:lt2>
      <a:accent1>
        <a:srgbClr val="0070C0"/>
      </a:accent1>
      <a:accent2>
        <a:srgbClr val="002060"/>
      </a:accent2>
      <a:accent3>
        <a:srgbClr val="00B0F0"/>
      </a:accent3>
      <a:accent4>
        <a:srgbClr val="336699"/>
      </a:accent4>
      <a:accent5>
        <a:srgbClr val="0A0AFF"/>
      </a:accent5>
      <a:accent6>
        <a:srgbClr val="3366CC"/>
      </a:accent6>
      <a:hlink>
        <a:srgbClr val="00B0F0"/>
      </a:hlink>
      <a:folHlink>
        <a:srgbClr val="0070C0"/>
      </a:folHlink>
    </a:clrScheme>
    <a:fontScheme name="Zim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Zimcon">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5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3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14358</TotalTime>
  <Words>16777</Words>
  <Application>Microsoft Office PowerPoint</Application>
  <PresentationFormat>On-screen Show (4:3)</PresentationFormat>
  <Paragraphs>1524</Paragraphs>
  <Slides>86</Slides>
  <Notes>86</Notes>
  <HiddenSlides>0</HiddenSlides>
  <MMClips>1</MMClips>
  <ScaleCrop>false</ScaleCrop>
  <HeadingPairs>
    <vt:vector size="6" baseType="variant">
      <vt:variant>
        <vt:lpstr>Fonts Used</vt:lpstr>
      </vt:variant>
      <vt:variant>
        <vt:i4>14</vt:i4>
      </vt:variant>
      <vt:variant>
        <vt:lpstr>Theme</vt:lpstr>
      </vt:variant>
      <vt:variant>
        <vt:i4>23</vt:i4>
      </vt:variant>
      <vt:variant>
        <vt:lpstr>Slide Titles</vt:lpstr>
      </vt:variant>
      <vt:variant>
        <vt:i4>86</vt:i4>
      </vt:variant>
    </vt:vector>
  </HeadingPairs>
  <TitlesOfParts>
    <vt:vector size="123" baseType="lpstr">
      <vt:lpstr>Arial Unicode MS</vt:lpstr>
      <vt:lpstr>MS PGothic</vt:lpstr>
      <vt:lpstr>Arial</vt:lpstr>
      <vt:lpstr>Arial</vt:lpstr>
      <vt:lpstr>Calibri</vt:lpstr>
      <vt:lpstr>latobold</vt:lpstr>
      <vt:lpstr>latoregular</vt:lpstr>
      <vt:lpstr>Myriad Pro</vt:lpstr>
      <vt:lpstr>Symbol</vt:lpstr>
      <vt:lpstr>Times New Roman</vt:lpstr>
      <vt:lpstr>TimesNewRomanPSMT-Identity-H</vt:lpstr>
      <vt:lpstr>Verdana</vt:lpstr>
      <vt:lpstr>Webdings</vt:lpstr>
      <vt:lpstr>Wingdings</vt:lpstr>
      <vt:lpstr>38_Default Design</vt:lpstr>
      <vt:lpstr>1_Grid - BLUE template Segoe</vt:lpstr>
      <vt:lpstr>Zimcon</vt:lpstr>
      <vt:lpstr>41_Default Design</vt:lpstr>
      <vt:lpstr>6_Default Design</vt:lpstr>
      <vt:lpstr>20_Default Design</vt:lpstr>
      <vt:lpstr>45_Default Design</vt:lpstr>
      <vt:lpstr>4_Default Design</vt:lpstr>
      <vt:lpstr>43_Default Design</vt:lpstr>
      <vt:lpstr>9_Default Design</vt:lpstr>
      <vt:lpstr>11_Default Design</vt:lpstr>
      <vt:lpstr>63_Default Design</vt:lpstr>
      <vt:lpstr>14_Default Design</vt:lpstr>
      <vt:lpstr>2_Office Theme</vt:lpstr>
      <vt:lpstr>16_Default Design</vt:lpstr>
      <vt:lpstr>40_Default Design</vt:lpstr>
      <vt:lpstr>44_Default Design</vt:lpstr>
      <vt:lpstr>10_Default Design</vt:lpstr>
      <vt:lpstr>17_Default Design</vt:lpstr>
      <vt:lpstr>18_Default Design</vt:lpstr>
      <vt:lpstr>19_Default Design</vt:lpstr>
      <vt:lpstr>46_Default Design</vt:lpstr>
      <vt:lpstr>54_Default Design</vt:lpstr>
      <vt:lpstr>PowerPoint Presentation</vt:lpstr>
      <vt:lpstr>Presented By:</vt:lpstr>
      <vt:lpstr>Faculty Disclosure Information</vt:lpstr>
      <vt:lpstr>Objectives</vt:lpstr>
      <vt:lpstr>PowerPoint Presentation</vt:lpstr>
      <vt:lpstr>Advisory Committee on Immunization Practices (ACIP)</vt:lpstr>
      <vt:lpstr>Community Immunity Formerly known as “Herd Immunity”</vt:lpstr>
      <vt:lpstr>Diphtheria</vt:lpstr>
      <vt:lpstr>Tetanus, Diphtheria, and Pertussis Vaccines  (Tdap)</vt:lpstr>
      <vt:lpstr>Pertussis</vt:lpstr>
      <vt:lpstr>Tdap for Pregnant Women</vt:lpstr>
      <vt:lpstr>Cocooning Strategy</vt:lpstr>
      <vt:lpstr>PowerPoint Presentation</vt:lpstr>
      <vt:lpstr>PowerPoint Presentation</vt:lpstr>
      <vt:lpstr>MMR Vaccine</vt:lpstr>
      <vt:lpstr>Herpes Zoster </vt:lpstr>
      <vt:lpstr>Zostavax®</vt:lpstr>
      <vt:lpstr>Pneumococcal Conjugate Vaccine for Adults (PCV13)</vt:lpstr>
      <vt:lpstr>Pneumococcal Polysaccharide Vaccine  for Adults (PPSV23)</vt:lpstr>
      <vt:lpstr>PowerPoint Presentation</vt:lpstr>
      <vt:lpstr>Influenza Vaccines for 2017-2018 Season</vt:lpstr>
      <vt:lpstr>Live, Attenuated Influenza Vaccine (LAIV4)</vt:lpstr>
      <vt:lpstr>Influenza Vaccination of Persons  with a History of Egg Allergy</vt:lpstr>
      <vt:lpstr>Hepatitis A Vaccine for Adults</vt:lpstr>
      <vt:lpstr>Hepatitis B</vt:lpstr>
      <vt:lpstr>Polio Vaccine Recommendations for Travel to Countries Experiencing Polio Outbreaks</vt:lpstr>
      <vt:lpstr>Meningococcal Disease (caused by N. meningitidis)</vt:lpstr>
      <vt:lpstr>Meningococcal Conjugate Vaccine (MCV4) (Men A,C,Y, W-135)</vt:lpstr>
      <vt:lpstr>Meningococcal Vaccine Updates</vt:lpstr>
      <vt:lpstr>PowerPoint Presentation</vt:lpstr>
      <vt:lpstr>Serogroup B Meningococcal Vaccine</vt:lpstr>
      <vt:lpstr>Serogroup B Meningococcal  Vaccine Administration</vt:lpstr>
      <vt:lpstr>PowerPoint Presentation</vt:lpstr>
      <vt:lpstr>HPV Vaccines</vt:lpstr>
      <vt:lpstr>Top 5 reasons for not vaccinating daughter, among parents with no intention to vaccinate their child against HPV</vt:lpstr>
      <vt:lpstr>PowerPoint Presentation</vt:lpstr>
      <vt:lpstr>Recommended Healthcare Personnel Vaccinations</vt:lpstr>
      <vt:lpstr>PowerPoint Presentation</vt:lpstr>
      <vt:lpstr>2017 Immunization Schedules</vt:lpstr>
      <vt:lpstr>Indications        Recommendations                      Requirements</vt:lpstr>
      <vt:lpstr>Maintaining Appropriate  Vaccine Storage &amp; Handling</vt:lpstr>
      <vt:lpstr>PowerPoint Presentation</vt:lpstr>
      <vt:lpstr>PowerPoint Presentation</vt:lpstr>
      <vt:lpstr>PowerPoint Presentation</vt:lpstr>
      <vt:lpstr>The 7 Rights of  Vaccine Administration</vt:lpstr>
      <vt:lpstr>PowerPoint Presentation</vt:lpstr>
      <vt:lpstr>Immunization Administration Practices</vt:lpstr>
      <vt:lpstr>Always Document…</vt:lpstr>
      <vt:lpstr>PowerPoint Presentation</vt:lpstr>
      <vt:lpstr>Vaccine Adverse Events</vt:lpstr>
      <vt:lpstr>PowerPoint Presentation</vt:lpstr>
      <vt:lpstr>Why do we miss opportunities to immunize?</vt:lpstr>
      <vt:lpstr>Invalid Contraindications to Vaccine</vt:lpstr>
      <vt:lpstr>Vaccine Risk Perception </vt:lpstr>
      <vt:lpstr>Response to Vaccine Safety Concerns</vt:lpstr>
      <vt:lpstr>Anti-Vaccine Movement </vt:lpstr>
      <vt:lpstr>Resources for Factual &amp; Responsible Vaccine Information</vt:lpstr>
      <vt:lpstr>PowerPoint Presentation</vt:lpstr>
      <vt:lpstr>PowerPoint Presentation</vt:lpstr>
      <vt:lpstr>Stay Current!</vt:lpstr>
      <vt:lpstr>Questions?</vt:lpstr>
      <vt:lpstr>Test Your Knowledge! EPIC 2017</vt:lpstr>
      <vt:lpstr>Simon received MPSV4 at 5 years of age for international travel and a dose of MCV4 at age 11.    Does he need a booster dose of MCV4 vaccine at age 16? </vt:lpstr>
      <vt:lpstr>Simon received MPSV4 at 5 years of age for international travel and a dose of MCV4 at age 11.    Does he need a booster dose of MCV4 vaccine at age 16? </vt:lpstr>
      <vt:lpstr>Test Your Knowledge! </vt:lpstr>
      <vt:lpstr>Test Your Knowledge! </vt:lpstr>
      <vt:lpstr>Test Your Knowledge!</vt:lpstr>
      <vt:lpstr>Test Your Knowledge!</vt:lpstr>
      <vt:lpstr>Test Your Knowledge!</vt:lpstr>
      <vt:lpstr>Test Your Knowledge!</vt:lpstr>
      <vt:lpstr>PowerPoint Presentation</vt:lpstr>
      <vt:lpstr>PowerPoint Presentation</vt:lpstr>
      <vt:lpstr>Test Your Knowledge!</vt:lpstr>
      <vt:lpstr>Test Your Knowledge!</vt:lpstr>
      <vt:lpstr>Test Your Knowledge!</vt:lpstr>
      <vt:lpstr>Test Your Knowledge!</vt:lpstr>
      <vt:lpstr>Test Your Knowledge!</vt:lpstr>
      <vt:lpstr>Test Your Knowledge!</vt:lpstr>
      <vt:lpstr>PowerPoint Presentation</vt:lpstr>
      <vt:lpstr>PowerPoint Presentation</vt:lpstr>
      <vt:lpstr>Test Your Knowledge!</vt:lpstr>
      <vt:lpstr>Test Your Knowledge!</vt:lpstr>
      <vt:lpstr>Dr. Brown treats many patients for shingles and  post-herpetic neuralgia. He is encouraging all his patients 60 years and older to get zoster vaccine.  Should he ask his patients if they had chickenpox or shingles before administering zoster vaccine?</vt:lpstr>
      <vt:lpstr>Dr. Brown treats many patients for shingles and  post-herpetic neuralgia. He is encouraging all his patients 60 years and older to get zoster vaccine.  Should he ask his patients if they had chickenpox or shingles before administering zoster vaccine?</vt:lpstr>
      <vt:lpstr>Test Your Knowledge!</vt:lpstr>
      <vt:lpstr>Test Your Knowledge!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dc:creator>
  <cp:lastModifiedBy>Cordia Starling</cp:lastModifiedBy>
  <cp:revision>577</cp:revision>
  <cp:lastPrinted>2013-01-16T20:47:38Z</cp:lastPrinted>
  <dcterms:created xsi:type="dcterms:W3CDTF">2011-12-17T18:07:53Z</dcterms:created>
  <dcterms:modified xsi:type="dcterms:W3CDTF">2017-10-06T17:00:40Z</dcterms:modified>
</cp:coreProperties>
</file>