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Lst>
  <p:notesMasterIdLst>
    <p:notesMasterId r:id="rId27"/>
  </p:notesMasterIdLst>
  <p:handoutMasterIdLst>
    <p:handoutMasterId r:id="rId28"/>
  </p:handoutMasterIdLst>
  <p:sldIdLst>
    <p:sldId id="297" r:id="rId2"/>
    <p:sldId id="258" r:id="rId3"/>
    <p:sldId id="265" r:id="rId4"/>
    <p:sldId id="259" r:id="rId5"/>
    <p:sldId id="263" r:id="rId6"/>
    <p:sldId id="264" r:id="rId7"/>
    <p:sldId id="284" r:id="rId8"/>
    <p:sldId id="275" r:id="rId9"/>
    <p:sldId id="291" r:id="rId10"/>
    <p:sldId id="286" r:id="rId11"/>
    <p:sldId id="287" r:id="rId12"/>
    <p:sldId id="289" r:id="rId13"/>
    <p:sldId id="276" r:id="rId14"/>
    <p:sldId id="281" r:id="rId15"/>
    <p:sldId id="296" r:id="rId16"/>
    <p:sldId id="294" r:id="rId17"/>
    <p:sldId id="305" r:id="rId18"/>
    <p:sldId id="306" r:id="rId19"/>
    <p:sldId id="307" r:id="rId20"/>
    <p:sldId id="262" r:id="rId21"/>
    <p:sldId id="295" r:id="rId22"/>
    <p:sldId id="312" r:id="rId23"/>
    <p:sldId id="309" r:id="rId24"/>
    <p:sldId id="257" r:id="rId25"/>
    <p:sldId id="31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78955"/>
  </p:normalViewPr>
  <p:slideViewPr>
    <p:cSldViewPr snapToGrid="0" snapToObjects="1">
      <p:cViewPr varScale="1">
        <p:scale>
          <a:sx n="85" d="100"/>
          <a:sy n="85" d="100"/>
        </p:scale>
        <p:origin x="1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125655-863E-B241-BC0F-F3BE392F05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9184FE-BA54-2145-9CFB-BEF1728671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9F178F-6F72-674C-9F90-AD5F9B42E701}" type="datetimeFigureOut">
              <a:rPr lang="en-US" smtClean="0"/>
              <a:t>4/11/18</a:t>
            </a:fld>
            <a:endParaRPr lang="en-US"/>
          </a:p>
        </p:txBody>
      </p:sp>
      <p:sp>
        <p:nvSpPr>
          <p:cNvPr id="4" name="Footer Placeholder 3">
            <a:extLst>
              <a:ext uri="{FF2B5EF4-FFF2-40B4-BE49-F238E27FC236}">
                <a16:creationId xmlns:a16="http://schemas.microsoft.com/office/drawing/2014/main" id="{3A145DB7-83A1-134C-9799-7F3C13B08E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0B02AA-974C-6A4A-B94F-34F23C1E2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306CB7-BAFF-794E-8C15-F68AECD05BB2}" type="slidenum">
              <a:rPr lang="en-US" smtClean="0"/>
              <a:t>‹#›</a:t>
            </a:fld>
            <a:endParaRPr lang="en-US"/>
          </a:p>
        </p:txBody>
      </p:sp>
    </p:spTree>
    <p:extLst>
      <p:ext uri="{BB962C8B-B14F-4D97-AF65-F5344CB8AC3E}">
        <p14:creationId xmlns:p14="http://schemas.microsoft.com/office/powerpoint/2010/main" val="233684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F1FE0-D7CC-7142-9DB3-FE2FA51A39F4}" type="datetimeFigureOut">
              <a:rPr lang="en-US" smtClean="0"/>
              <a:t>4/11/18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297F2-DA45-CA45-A41C-2894D6F97766}" type="slidenum">
              <a:rPr lang="en-US" smtClean="0"/>
              <a:t>‹#›</a:t>
            </a:fld>
            <a:endParaRPr lang="en-US"/>
          </a:p>
        </p:txBody>
      </p:sp>
    </p:spTree>
    <p:extLst>
      <p:ext uri="{BB962C8B-B14F-4D97-AF65-F5344CB8AC3E}">
        <p14:creationId xmlns:p14="http://schemas.microsoft.com/office/powerpoint/2010/main" val="42586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2"/>
              </a:solidFill>
            </a:endParaRPr>
          </a:p>
        </p:txBody>
      </p:sp>
      <p:sp>
        <p:nvSpPr>
          <p:cNvPr id="4" name="Slide Number Placeholder 3"/>
          <p:cNvSpPr>
            <a:spLocks noGrp="1"/>
          </p:cNvSpPr>
          <p:nvPr>
            <p:ph type="sldNum" sz="quarter" idx="10"/>
          </p:nvPr>
        </p:nvSpPr>
        <p:spPr/>
        <p:txBody>
          <a:bodyPr/>
          <a:lstStyle/>
          <a:p>
            <a:fld id="{E28297F2-DA45-CA45-A41C-2894D6F97766}" type="slidenum">
              <a:rPr lang="en-US" smtClean="0"/>
              <a:t>8</a:t>
            </a:fld>
            <a:endParaRPr lang="en-US"/>
          </a:p>
        </p:txBody>
      </p:sp>
    </p:spTree>
    <p:extLst>
      <p:ext uri="{BB962C8B-B14F-4D97-AF65-F5344CB8AC3E}">
        <p14:creationId xmlns:p14="http://schemas.microsoft.com/office/powerpoint/2010/main" val="7890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297F2-DA45-CA45-A41C-2894D6F97766}" type="slidenum">
              <a:rPr lang="en-US" smtClean="0"/>
              <a:t>9</a:t>
            </a:fld>
            <a:endParaRPr lang="en-US"/>
          </a:p>
        </p:txBody>
      </p:sp>
    </p:spTree>
    <p:extLst>
      <p:ext uri="{BB962C8B-B14F-4D97-AF65-F5344CB8AC3E}">
        <p14:creationId xmlns:p14="http://schemas.microsoft.com/office/powerpoint/2010/main" val="393614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297F2-DA45-CA45-A41C-2894D6F97766}" type="slidenum">
              <a:rPr lang="en-US" smtClean="0"/>
              <a:t>12</a:t>
            </a:fld>
            <a:endParaRPr lang="en-US"/>
          </a:p>
        </p:txBody>
      </p:sp>
    </p:spTree>
    <p:extLst>
      <p:ext uri="{BB962C8B-B14F-4D97-AF65-F5344CB8AC3E}">
        <p14:creationId xmlns:p14="http://schemas.microsoft.com/office/powerpoint/2010/main" val="261439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297F2-DA45-CA45-A41C-2894D6F97766}" type="slidenum">
              <a:rPr lang="en-US" smtClean="0"/>
              <a:t>15</a:t>
            </a:fld>
            <a:endParaRPr lang="en-US"/>
          </a:p>
        </p:txBody>
      </p:sp>
    </p:spTree>
    <p:extLst>
      <p:ext uri="{BB962C8B-B14F-4D97-AF65-F5344CB8AC3E}">
        <p14:creationId xmlns:p14="http://schemas.microsoft.com/office/powerpoint/2010/main" val="406228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8297F2-DA45-CA45-A41C-2894D6F97766}" type="slidenum">
              <a:rPr lang="en-US" smtClean="0"/>
              <a:t>24</a:t>
            </a:fld>
            <a:endParaRPr lang="en-US"/>
          </a:p>
        </p:txBody>
      </p:sp>
    </p:spTree>
    <p:extLst>
      <p:ext uri="{BB962C8B-B14F-4D97-AF65-F5344CB8AC3E}">
        <p14:creationId xmlns:p14="http://schemas.microsoft.com/office/powerpoint/2010/main" val="2103997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3">
                    <a:lumMod val="60000"/>
                    <a:lumOff val="4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F5F79B-1F9C-C641-9B61-673D3724982A}" type="datetime1">
              <a:rPr lang="en-US" smtClean="0"/>
              <a:t>4/11/18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717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933D60-17E2-2D44-B828-84D155F84B3D}" type="datetime1">
              <a:rPr lang="en-US" smtClean="0"/>
              <a:t>4/11/18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94810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D0509-23C8-7F4D-A06B-0EFA96E7DF04}" type="datetime1">
              <a:rPr lang="en-US" smtClean="0"/>
              <a:t>4/11/18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856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5242E-488A-7C40-BBBD-9BC471B4A202}" type="datetime1">
              <a:rPr lang="en-US" smtClean="0"/>
              <a:t>4/11/18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998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accent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E82D4B-8086-B349-BCC8-5344B356F4D1}" type="datetime1">
              <a:rPr lang="en-US" smtClean="0"/>
              <a:t>4/11/18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052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735DB-EE28-E84F-8AFC-1F7117F6E20D}" type="datetime1">
              <a:rPr lang="en-US" smtClean="0"/>
              <a:t>4/11/18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0196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265DF-13D7-3848-860E-44A4E01ACE67}" type="datetime1">
              <a:rPr lang="en-US" smtClean="0"/>
              <a:t>4/11/18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503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24F73D-5AC1-5F4E-87A6-EA61E0BCCF7F}" type="datetime1">
              <a:rPr lang="en-US" smtClean="0"/>
              <a:t>4/11/18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533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0CB60-BCFB-B148-8641-68C5975DBD59}" type="datetime1">
              <a:rPr lang="en-US" smtClean="0"/>
              <a:t>4/11/18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23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solidFill>
                  <a:srgbClr val="868A9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2DDA3887-644D-AB40-9EB7-A8DFAC0AD90C}" type="datetime1">
              <a:rPr lang="en-US" smtClean="0"/>
              <a:t>4/11/18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23494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1404CC7-1F08-9743-BEC9-C8E10AEB32AA}" type="datetime1">
              <a:rPr lang="en-US" smtClean="0"/>
              <a:t>4/11/18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60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2"/>
                </a:solidFill>
              </a:defRPr>
            </a:lvl1pPr>
          </a:lstStyle>
          <a:p>
            <a:fld id="{C437B51B-DC67-C745-81B1-0B8F646BFB6C}" type="datetime1">
              <a:rPr lang="en-US" smtClean="0"/>
              <a:t>4/11/18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rgbClr val="0A193E"/>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rgbClr val="0A193E"/>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90136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ctr" defTabSz="609585" rtl="0" eaLnBrk="1" latinLnBrk="0" hangingPunct="1">
        <a:spcBef>
          <a:spcPct val="0"/>
        </a:spcBef>
        <a:buNone/>
        <a:defRPr sz="5867" kern="1200">
          <a:solidFill>
            <a:schemeClr val="tx2"/>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rgbClr val="1E1F2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accent3">
              <a:lumMod val="75000"/>
            </a:schemeClr>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accent3">
              <a:lumMod val="60000"/>
              <a:lumOff val="40000"/>
            </a:schemeClr>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accent3">
              <a:lumMod val="40000"/>
              <a:lumOff val="60000"/>
            </a:schemeClr>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accent2">
              <a:lumMod val="20000"/>
              <a:lumOff val="8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43" y="2130426"/>
            <a:ext cx="12046857" cy="1470025"/>
          </a:xfrm>
        </p:spPr>
        <p:txBody>
          <a:bodyPr>
            <a:normAutofit/>
          </a:bodyPr>
          <a:lstStyle/>
          <a:p>
            <a:r>
              <a:rPr lang="en-US" dirty="0"/>
              <a:t>Discrimination Model of Supervision</a:t>
            </a:r>
          </a:p>
        </p:txBody>
      </p:sp>
      <p:sp>
        <p:nvSpPr>
          <p:cNvPr id="3" name="Subtitle 2"/>
          <p:cNvSpPr>
            <a:spLocks noGrp="1"/>
          </p:cNvSpPr>
          <p:nvPr>
            <p:ph type="subTitle" idx="1"/>
          </p:nvPr>
        </p:nvSpPr>
        <p:spPr/>
        <p:txBody>
          <a:bodyPr>
            <a:normAutofit fontScale="92500" lnSpcReduction="20000"/>
          </a:bodyPr>
          <a:lstStyle/>
          <a:p>
            <a:r>
              <a:rPr lang="en-US" sz="4400" dirty="0">
                <a:solidFill>
                  <a:srgbClr val="000000"/>
                </a:solidFill>
              </a:rPr>
              <a:t>Zoricelis Davila, MA, LMHC, LPC-S</a:t>
            </a:r>
            <a:br>
              <a:rPr lang="en-US" sz="4400" dirty="0">
                <a:solidFill>
                  <a:srgbClr val="000000"/>
                </a:solidFill>
              </a:rPr>
            </a:br>
            <a:r>
              <a:rPr lang="en-US" sz="4400" dirty="0">
                <a:solidFill>
                  <a:srgbClr val="000000"/>
                </a:solidFill>
              </a:rPr>
              <a:t>PhD Student</a:t>
            </a:r>
          </a:p>
          <a:p>
            <a:r>
              <a:rPr lang="en-US" sz="4400" dirty="0">
                <a:solidFill>
                  <a:srgbClr val="000000"/>
                </a:solidFill>
              </a:rPr>
              <a:t>Counselor Education &amp; Supervision</a:t>
            </a:r>
          </a:p>
          <a:p>
            <a:endParaRPr lang="en-US" dirty="0"/>
          </a:p>
        </p:txBody>
      </p:sp>
      <p:sp>
        <p:nvSpPr>
          <p:cNvPr id="4" name="Slide Number Placeholder 3">
            <a:extLst>
              <a:ext uri="{FF2B5EF4-FFF2-40B4-BE49-F238E27FC236}">
                <a16:creationId xmlns:a16="http://schemas.microsoft.com/office/drawing/2014/main" id="{6F1AEC20-B451-7740-8327-22BF7122E5D9}"/>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0305871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726D-8BBE-894E-AE6B-910018883AB3}"/>
              </a:ext>
            </a:extLst>
          </p:cNvPr>
          <p:cNvSpPr>
            <a:spLocks noGrp="1"/>
          </p:cNvSpPr>
          <p:nvPr>
            <p:ph type="title"/>
          </p:nvPr>
        </p:nvSpPr>
        <p:spPr>
          <a:xfrm>
            <a:off x="1069848" y="484632"/>
            <a:ext cx="10058400" cy="792625"/>
          </a:xfrm>
        </p:spPr>
        <p:txBody>
          <a:bodyPr>
            <a:normAutofit fontScale="90000"/>
          </a:bodyPr>
          <a:lstStyle/>
          <a:p>
            <a:r>
              <a:rPr lang="en-US" dirty="0"/>
              <a:t>Integrating Creativity in DM</a:t>
            </a:r>
          </a:p>
        </p:txBody>
      </p:sp>
      <p:sp>
        <p:nvSpPr>
          <p:cNvPr id="3" name="Content Placeholder 2">
            <a:extLst>
              <a:ext uri="{FF2B5EF4-FFF2-40B4-BE49-F238E27FC236}">
                <a16:creationId xmlns:a16="http://schemas.microsoft.com/office/drawing/2014/main" id="{77EFB49F-8C8D-174C-A618-3CE327BAC8DA}"/>
              </a:ext>
            </a:extLst>
          </p:cNvPr>
          <p:cNvSpPr>
            <a:spLocks noGrp="1"/>
          </p:cNvSpPr>
          <p:nvPr>
            <p:ph idx="1"/>
          </p:nvPr>
        </p:nvSpPr>
        <p:spPr>
          <a:xfrm>
            <a:off x="413657" y="1719943"/>
            <a:ext cx="11288486" cy="4452257"/>
          </a:xfrm>
        </p:spPr>
        <p:txBody>
          <a:bodyPr>
            <a:normAutofit fontScale="47500" lnSpcReduction="20000"/>
          </a:bodyPr>
          <a:lstStyle/>
          <a:p>
            <a:r>
              <a:rPr lang="en-US" dirty="0"/>
              <a:t>The integration of creative activities addresses both logical and intuitive components of supervision</a:t>
            </a:r>
          </a:p>
          <a:p>
            <a:endParaRPr lang="en-US" dirty="0"/>
          </a:p>
          <a:p>
            <a:r>
              <a:rPr lang="en-US" dirty="0"/>
              <a:t>Help supervisees connect with their intuition and imagination</a:t>
            </a:r>
          </a:p>
          <a:p>
            <a:endParaRPr lang="en-US" dirty="0"/>
          </a:p>
          <a:p>
            <a:r>
              <a:rPr lang="en-US" dirty="0"/>
              <a:t>Provide a visual image that supervisees can "internalize, one that helps them reflect on their lessons and the process of becoming a counselor”</a:t>
            </a:r>
          </a:p>
          <a:p>
            <a:endParaRPr lang="en-US" dirty="0"/>
          </a:p>
          <a:p>
            <a:r>
              <a:rPr lang="en-US" dirty="0"/>
              <a:t>Helps to increase introspection and awareness regarding self and the impact of self upon others.</a:t>
            </a:r>
          </a:p>
          <a:p>
            <a:endParaRPr lang="en-US" dirty="0"/>
          </a:p>
          <a:p>
            <a:r>
              <a:rPr lang="en-US" dirty="0"/>
              <a:t>Creative Metaphors – assist when supervisees cannot conceptualize the value of certain counseling skills or behaviors promoting growth and development when the supervisee avoids talking about their work and choose to talk about their personal situations instead</a:t>
            </a:r>
          </a:p>
          <a:p>
            <a:pPr lvl="1"/>
            <a:r>
              <a:rPr lang="en-US" dirty="0"/>
              <a:t>Helps the supervisor help the supervisee uncover the effect of the client on him or her and any countertransference issues.</a:t>
            </a:r>
          </a:p>
        </p:txBody>
      </p:sp>
      <p:sp>
        <p:nvSpPr>
          <p:cNvPr id="5" name="TextBox 4">
            <a:extLst>
              <a:ext uri="{FF2B5EF4-FFF2-40B4-BE49-F238E27FC236}">
                <a16:creationId xmlns:a16="http://schemas.microsoft.com/office/drawing/2014/main" id="{926FFD6C-67C2-2E4F-8D8D-A9F177C73153}"/>
              </a:ext>
            </a:extLst>
          </p:cNvPr>
          <p:cNvSpPr txBox="1"/>
          <p:nvPr/>
        </p:nvSpPr>
        <p:spPr>
          <a:xfrm>
            <a:off x="304800" y="6259286"/>
            <a:ext cx="3450771" cy="461665"/>
          </a:xfrm>
          <a:prstGeom prst="rect">
            <a:avLst/>
          </a:prstGeom>
          <a:noFill/>
        </p:spPr>
        <p:txBody>
          <a:bodyPr wrap="square" rtlCol="0">
            <a:spAutoFit/>
          </a:bodyPr>
          <a:lstStyle/>
          <a:p>
            <a:r>
              <a:rPr lang="en-US" sz="1200" dirty="0">
                <a:solidFill>
                  <a:schemeClr val="bg2"/>
                </a:solidFill>
              </a:rPr>
              <a:t>(</a:t>
            </a:r>
            <a:r>
              <a:rPr lang="en-US" sz="1200" dirty="0" err="1">
                <a:solidFill>
                  <a:schemeClr val="bg2"/>
                </a:solidFill>
              </a:rPr>
              <a:t>Koltz</a:t>
            </a:r>
            <a:r>
              <a:rPr lang="en-US" sz="1200" dirty="0">
                <a:solidFill>
                  <a:schemeClr val="bg2"/>
                </a:solidFill>
              </a:rPr>
              <a:t>, 2008; Graham, Scholl, Smith-Adcock, &amp; </a:t>
            </a:r>
            <a:r>
              <a:rPr lang="en-US" sz="1200" dirty="0" err="1">
                <a:solidFill>
                  <a:schemeClr val="bg2"/>
                </a:solidFill>
              </a:rPr>
              <a:t>Wittmann</a:t>
            </a:r>
            <a:r>
              <a:rPr lang="en-US" sz="1200" dirty="0">
                <a:solidFill>
                  <a:schemeClr val="bg2"/>
                </a:solidFill>
              </a:rPr>
              <a:t>, 2014)</a:t>
            </a:r>
          </a:p>
        </p:txBody>
      </p:sp>
      <p:sp>
        <p:nvSpPr>
          <p:cNvPr id="4" name="Slide Number Placeholder 3">
            <a:extLst>
              <a:ext uri="{FF2B5EF4-FFF2-40B4-BE49-F238E27FC236}">
                <a16:creationId xmlns:a16="http://schemas.microsoft.com/office/drawing/2014/main" id="{0A4E9EC0-1C11-1B40-A58F-534BA8DE0126}"/>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68200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DD3A-6CD4-6249-ADDC-9D0908B7A1B6}"/>
              </a:ext>
            </a:extLst>
          </p:cNvPr>
          <p:cNvSpPr>
            <a:spLocks noGrp="1"/>
          </p:cNvSpPr>
          <p:nvPr>
            <p:ph type="title"/>
          </p:nvPr>
        </p:nvSpPr>
        <p:spPr>
          <a:xfrm>
            <a:off x="1069848" y="484633"/>
            <a:ext cx="10058400" cy="810768"/>
          </a:xfrm>
        </p:spPr>
        <p:txBody>
          <a:bodyPr>
            <a:normAutofit fontScale="90000"/>
          </a:bodyPr>
          <a:lstStyle/>
          <a:p>
            <a:pPr algn="ctr"/>
            <a:r>
              <a:rPr lang="en-US" dirty="0"/>
              <a:t>Creative Techniques</a:t>
            </a:r>
          </a:p>
        </p:txBody>
      </p:sp>
      <p:sp>
        <p:nvSpPr>
          <p:cNvPr id="3" name="Content Placeholder 2">
            <a:extLst>
              <a:ext uri="{FF2B5EF4-FFF2-40B4-BE49-F238E27FC236}">
                <a16:creationId xmlns:a16="http://schemas.microsoft.com/office/drawing/2014/main" id="{1B6A6F29-13EE-5147-8EE0-D56D6B85B78A}"/>
              </a:ext>
            </a:extLst>
          </p:cNvPr>
          <p:cNvSpPr>
            <a:spLocks noGrp="1"/>
          </p:cNvSpPr>
          <p:nvPr>
            <p:ph idx="1"/>
          </p:nvPr>
        </p:nvSpPr>
        <p:spPr>
          <a:xfrm>
            <a:off x="430203" y="1295401"/>
            <a:ext cx="11669032" cy="5562599"/>
          </a:xfrm>
        </p:spPr>
        <p:txBody>
          <a:bodyPr>
            <a:noAutofit/>
          </a:bodyPr>
          <a:lstStyle/>
          <a:p>
            <a:pPr marL="0" indent="0">
              <a:buNone/>
            </a:pPr>
            <a:r>
              <a:rPr lang="en-US" sz="2800" dirty="0"/>
              <a:t>Drawing Illustration</a:t>
            </a:r>
          </a:p>
          <a:p>
            <a:pPr marL="0" lvl="0" indent="0">
              <a:buNone/>
            </a:pPr>
            <a:r>
              <a:rPr lang="en-US" sz="2800" dirty="0"/>
              <a:t>Ask the supervisee to take out three pieces of paper and draw three different clients that he or she is working with.</a:t>
            </a:r>
          </a:p>
          <a:p>
            <a:r>
              <a:rPr lang="en-US" sz="2800" dirty="0"/>
              <a:t>The 1st picture depicts the client that the supervisee is having a difficult time using a broad array of skills with. </a:t>
            </a:r>
          </a:p>
          <a:p>
            <a:r>
              <a:rPr lang="en-US" sz="2800" dirty="0"/>
              <a:t>The 2nd picture depicts a client with whom the supervisee believes that he or she is demonstrating the use of a variety of skills.</a:t>
            </a:r>
          </a:p>
          <a:p>
            <a:r>
              <a:rPr lang="en-US" sz="2800" dirty="0"/>
              <a:t>The 3</a:t>
            </a:r>
            <a:r>
              <a:rPr lang="en-US" sz="2800" baseline="30000" dirty="0"/>
              <a:t>rd</a:t>
            </a:r>
            <a:r>
              <a:rPr lang="en-US" sz="2800" dirty="0"/>
              <a:t> picture represents a client with whom the supervisee is still building a relationship using primarily feeling reflections.</a:t>
            </a:r>
          </a:p>
        </p:txBody>
      </p:sp>
      <p:sp>
        <p:nvSpPr>
          <p:cNvPr id="8" name="TextBox 7">
            <a:extLst>
              <a:ext uri="{FF2B5EF4-FFF2-40B4-BE49-F238E27FC236}">
                <a16:creationId xmlns:a16="http://schemas.microsoft.com/office/drawing/2014/main" id="{895BE8FD-DF25-A144-B07C-9D94E6A3C66E}"/>
              </a:ext>
            </a:extLst>
          </p:cNvPr>
          <p:cNvSpPr txBox="1"/>
          <p:nvPr/>
        </p:nvSpPr>
        <p:spPr>
          <a:xfrm>
            <a:off x="304800" y="6259286"/>
            <a:ext cx="4399722" cy="276999"/>
          </a:xfrm>
          <a:prstGeom prst="rect">
            <a:avLst/>
          </a:prstGeom>
          <a:noFill/>
        </p:spPr>
        <p:txBody>
          <a:bodyPr wrap="square" rtlCol="0">
            <a:spAutoFit/>
          </a:bodyPr>
          <a:lstStyle/>
          <a:p>
            <a:r>
              <a:rPr lang="en-US" sz="1200" dirty="0">
                <a:solidFill>
                  <a:schemeClr val="bg2"/>
                </a:solidFill>
              </a:rPr>
              <a:t>(</a:t>
            </a:r>
            <a:r>
              <a:rPr lang="en-US" sz="1200" dirty="0" err="1">
                <a:solidFill>
                  <a:schemeClr val="bg2"/>
                </a:solidFill>
              </a:rPr>
              <a:t>Koltz</a:t>
            </a:r>
            <a:r>
              <a:rPr lang="en-US" sz="1200" dirty="0">
                <a:solidFill>
                  <a:schemeClr val="bg2"/>
                </a:solidFill>
              </a:rPr>
              <a:t>, 2008; Graham, Scholl, Smith-Adcock, &amp; </a:t>
            </a:r>
            <a:r>
              <a:rPr lang="en-US" sz="1200" dirty="0" err="1">
                <a:solidFill>
                  <a:schemeClr val="bg2"/>
                </a:solidFill>
              </a:rPr>
              <a:t>Wittmann</a:t>
            </a:r>
            <a:r>
              <a:rPr lang="en-US" sz="1200" dirty="0">
                <a:solidFill>
                  <a:schemeClr val="bg2"/>
                </a:solidFill>
              </a:rPr>
              <a:t>, 2014)</a:t>
            </a:r>
          </a:p>
        </p:txBody>
      </p:sp>
      <p:sp>
        <p:nvSpPr>
          <p:cNvPr id="4" name="Slide Number Placeholder 3">
            <a:extLst>
              <a:ext uri="{FF2B5EF4-FFF2-40B4-BE49-F238E27FC236}">
                <a16:creationId xmlns:a16="http://schemas.microsoft.com/office/drawing/2014/main" id="{83E29710-ED4B-3940-953F-C3F40ACB4C46}"/>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735246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739E-B19E-784C-9317-7FA7E9C54AF4}"/>
              </a:ext>
            </a:extLst>
          </p:cNvPr>
          <p:cNvSpPr>
            <a:spLocks noGrp="1"/>
          </p:cNvSpPr>
          <p:nvPr>
            <p:ph type="title"/>
          </p:nvPr>
        </p:nvSpPr>
        <p:spPr>
          <a:xfrm>
            <a:off x="1069848" y="484632"/>
            <a:ext cx="10058400" cy="691025"/>
          </a:xfrm>
        </p:spPr>
        <p:txBody>
          <a:bodyPr>
            <a:normAutofit fontScale="90000"/>
          </a:bodyPr>
          <a:lstStyle/>
          <a:p>
            <a:r>
              <a:rPr lang="en-US" dirty="0"/>
              <a:t>Clay – Play Dough</a:t>
            </a:r>
          </a:p>
        </p:txBody>
      </p:sp>
      <p:sp>
        <p:nvSpPr>
          <p:cNvPr id="3" name="Content Placeholder 2">
            <a:extLst>
              <a:ext uri="{FF2B5EF4-FFF2-40B4-BE49-F238E27FC236}">
                <a16:creationId xmlns:a16="http://schemas.microsoft.com/office/drawing/2014/main" id="{2F6D9FEC-D35C-A449-9E7A-346043CC4248}"/>
              </a:ext>
            </a:extLst>
          </p:cNvPr>
          <p:cNvSpPr>
            <a:spLocks noGrp="1"/>
          </p:cNvSpPr>
          <p:nvPr>
            <p:ph idx="1"/>
          </p:nvPr>
        </p:nvSpPr>
        <p:spPr>
          <a:xfrm>
            <a:off x="5072513" y="1175656"/>
            <a:ext cx="7119487" cy="5682343"/>
          </a:xfrm>
        </p:spPr>
        <p:txBody>
          <a:bodyPr>
            <a:normAutofit fontScale="55000" lnSpcReduction="20000"/>
          </a:bodyPr>
          <a:lstStyle/>
          <a:p>
            <a:r>
              <a:rPr lang="en-US" dirty="0"/>
              <a:t>Helps the supervisee conceptualize a client whom he or she is having difficulty with.  </a:t>
            </a:r>
          </a:p>
          <a:p>
            <a:endParaRPr lang="en-US" dirty="0"/>
          </a:p>
          <a:p>
            <a:r>
              <a:rPr lang="en-US" dirty="0"/>
              <a:t>The supervisor will ask the supervisee to sculpt a client for whom the supervisee is having a difficult time conceptualizing themes and patterns.  </a:t>
            </a:r>
          </a:p>
          <a:p>
            <a:endParaRPr lang="en-US" dirty="0"/>
          </a:p>
          <a:p>
            <a:r>
              <a:rPr lang="en-US" dirty="0"/>
              <a:t>Sculpt themselves in relationship to the client.  </a:t>
            </a:r>
          </a:p>
          <a:p>
            <a:endParaRPr lang="en-US" dirty="0"/>
          </a:p>
          <a:p>
            <a:r>
              <a:rPr lang="en-US" dirty="0"/>
              <a:t>After the sculpting or during the sculpting, the supervisor may ask process questions to the supervisee.  </a:t>
            </a:r>
          </a:p>
          <a:p>
            <a:endParaRPr lang="en-US" dirty="0"/>
          </a:p>
          <a:p>
            <a:r>
              <a:rPr lang="en-US" dirty="0"/>
              <a:t>This activity helps the supervisee move beyond the facts of a client's situation to the development of pattern and theme using their intuitive impressions and experiences with the client. </a:t>
            </a:r>
          </a:p>
          <a:p>
            <a:endParaRPr lang="en-US" dirty="0"/>
          </a:p>
        </p:txBody>
      </p:sp>
      <p:sp>
        <p:nvSpPr>
          <p:cNvPr id="6" name="TextBox 5">
            <a:extLst>
              <a:ext uri="{FF2B5EF4-FFF2-40B4-BE49-F238E27FC236}">
                <a16:creationId xmlns:a16="http://schemas.microsoft.com/office/drawing/2014/main" id="{4B615F4F-E9F6-E149-8BC6-31505526DF2F}"/>
              </a:ext>
            </a:extLst>
          </p:cNvPr>
          <p:cNvSpPr txBox="1"/>
          <p:nvPr/>
        </p:nvSpPr>
        <p:spPr>
          <a:xfrm>
            <a:off x="304800" y="6259286"/>
            <a:ext cx="3450771" cy="461665"/>
          </a:xfrm>
          <a:prstGeom prst="rect">
            <a:avLst/>
          </a:prstGeom>
          <a:noFill/>
        </p:spPr>
        <p:txBody>
          <a:bodyPr wrap="square" rtlCol="0">
            <a:spAutoFit/>
          </a:bodyPr>
          <a:lstStyle/>
          <a:p>
            <a:r>
              <a:rPr lang="en-US" sz="1200" dirty="0">
                <a:solidFill>
                  <a:schemeClr val="bg2"/>
                </a:solidFill>
              </a:rPr>
              <a:t>(</a:t>
            </a:r>
            <a:r>
              <a:rPr lang="en-US" sz="1200" dirty="0" err="1">
                <a:solidFill>
                  <a:schemeClr val="bg2"/>
                </a:solidFill>
              </a:rPr>
              <a:t>Koltz</a:t>
            </a:r>
            <a:r>
              <a:rPr lang="en-US" sz="1200" dirty="0">
                <a:solidFill>
                  <a:schemeClr val="bg2"/>
                </a:solidFill>
              </a:rPr>
              <a:t>, 2008; Graham, Scholl, Smith-Adcock, &amp; </a:t>
            </a:r>
            <a:r>
              <a:rPr lang="en-US" sz="1200" dirty="0" err="1">
                <a:solidFill>
                  <a:schemeClr val="bg2"/>
                </a:solidFill>
              </a:rPr>
              <a:t>Wittmann</a:t>
            </a:r>
            <a:r>
              <a:rPr lang="en-US" sz="1200" dirty="0">
                <a:solidFill>
                  <a:schemeClr val="bg2"/>
                </a:solidFill>
              </a:rPr>
              <a:t>, 2014)</a:t>
            </a:r>
          </a:p>
        </p:txBody>
      </p:sp>
      <p:sp>
        <p:nvSpPr>
          <p:cNvPr id="7" name="TextBox 6">
            <a:extLst>
              <a:ext uri="{FF2B5EF4-FFF2-40B4-BE49-F238E27FC236}">
                <a16:creationId xmlns:a16="http://schemas.microsoft.com/office/drawing/2014/main" id="{FD1DE843-A251-4846-8B56-4854FEB80A45}"/>
              </a:ext>
            </a:extLst>
          </p:cNvPr>
          <p:cNvSpPr txBox="1"/>
          <p:nvPr/>
        </p:nvSpPr>
        <p:spPr>
          <a:xfrm>
            <a:off x="1069848" y="3542392"/>
            <a:ext cx="2942110" cy="369332"/>
          </a:xfrm>
          <a:prstGeom prst="rect">
            <a:avLst/>
          </a:prstGeom>
          <a:noFill/>
        </p:spPr>
        <p:txBody>
          <a:bodyPr wrap="square" rtlCol="0">
            <a:spAutoFit/>
          </a:bodyPr>
          <a:lstStyle/>
          <a:p>
            <a:r>
              <a:rPr lang="en-US" dirty="0">
                <a:solidFill>
                  <a:schemeClr val="bg2"/>
                </a:solidFill>
              </a:rPr>
              <a:t>(</a:t>
            </a:r>
            <a:r>
              <a:rPr lang="en-US" dirty="0" err="1">
                <a:solidFill>
                  <a:schemeClr val="bg2"/>
                </a:solidFill>
              </a:rPr>
              <a:t>kcci.ie</a:t>
            </a:r>
            <a:r>
              <a:rPr lang="en-US" dirty="0">
                <a:solidFill>
                  <a:schemeClr val="bg2"/>
                </a:solidFill>
              </a:rPr>
              <a:t>; Google Images)</a:t>
            </a:r>
          </a:p>
        </p:txBody>
      </p:sp>
      <p:pic>
        <p:nvPicPr>
          <p:cNvPr id="8" name="Picture 7">
            <a:extLst>
              <a:ext uri="{FF2B5EF4-FFF2-40B4-BE49-F238E27FC236}">
                <a16:creationId xmlns:a16="http://schemas.microsoft.com/office/drawing/2014/main" id="{505393DD-F74C-FC40-98AB-B32A03F94BF7}"/>
              </a:ext>
            </a:extLst>
          </p:cNvPr>
          <p:cNvPicPr>
            <a:picLocks noChangeAspect="1"/>
          </p:cNvPicPr>
          <p:nvPr/>
        </p:nvPicPr>
        <p:blipFill>
          <a:blip r:embed="rId3"/>
          <a:stretch>
            <a:fillRect/>
          </a:stretch>
        </p:blipFill>
        <p:spPr>
          <a:xfrm>
            <a:off x="304800" y="1650092"/>
            <a:ext cx="4292600" cy="1892300"/>
          </a:xfrm>
          <a:prstGeom prst="rect">
            <a:avLst/>
          </a:prstGeom>
        </p:spPr>
      </p:pic>
      <p:sp>
        <p:nvSpPr>
          <p:cNvPr id="4" name="Slide Number Placeholder 3">
            <a:extLst>
              <a:ext uri="{FF2B5EF4-FFF2-40B4-BE49-F238E27FC236}">
                <a16:creationId xmlns:a16="http://schemas.microsoft.com/office/drawing/2014/main" id="{68BF828E-5737-4749-B00A-6D3BA3C95A1C}"/>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04283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8516-6061-334C-8913-5EBF20538C58}"/>
              </a:ext>
            </a:extLst>
          </p:cNvPr>
          <p:cNvSpPr>
            <a:spLocks noGrp="1"/>
          </p:cNvSpPr>
          <p:nvPr>
            <p:ph type="title"/>
          </p:nvPr>
        </p:nvSpPr>
        <p:spPr/>
        <p:txBody>
          <a:bodyPr>
            <a:normAutofit fontScale="90000"/>
          </a:bodyPr>
          <a:lstStyle/>
          <a:p>
            <a:r>
              <a:rPr lang="en-US" b="1" dirty="0"/>
              <a:t>Supervisees at an Adolescent Residential Treatment</a:t>
            </a:r>
            <a:endParaRPr lang="en-US" dirty="0"/>
          </a:p>
        </p:txBody>
      </p:sp>
      <p:sp>
        <p:nvSpPr>
          <p:cNvPr id="3" name="Content Placeholder 2">
            <a:extLst>
              <a:ext uri="{FF2B5EF4-FFF2-40B4-BE49-F238E27FC236}">
                <a16:creationId xmlns:a16="http://schemas.microsoft.com/office/drawing/2014/main" id="{F0457F5C-F19E-1841-9A20-3900A068814F}"/>
              </a:ext>
            </a:extLst>
          </p:cNvPr>
          <p:cNvSpPr>
            <a:spLocks noGrp="1"/>
          </p:cNvSpPr>
          <p:nvPr>
            <p:ph idx="1"/>
          </p:nvPr>
        </p:nvSpPr>
        <p:spPr>
          <a:xfrm>
            <a:off x="609599" y="1886857"/>
            <a:ext cx="11422743" cy="4600439"/>
          </a:xfrm>
        </p:spPr>
        <p:txBody>
          <a:bodyPr>
            <a:normAutofit fontScale="47500" lnSpcReduction="20000"/>
          </a:bodyPr>
          <a:lstStyle/>
          <a:p>
            <a:r>
              <a:rPr lang="en-US" dirty="0"/>
              <a:t>Turnover rates for staff working in adolescent residential treatment facilities are estimated at  40%, with some agencies reporting over 50%</a:t>
            </a:r>
          </a:p>
          <a:p>
            <a:endParaRPr lang="en-US" dirty="0"/>
          </a:p>
          <a:p>
            <a:r>
              <a:rPr lang="en-US" dirty="0"/>
              <a:t>Report higher rates of a general sense of anxiety and a need for structure and direction while working with this population</a:t>
            </a:r>
          </a:p>
          <a:p>
            <a:r>
              <a:rPr lang="en-US" dirty="0"/>
              <a:t>The DM can be adapted to reduce turn over and anxiety </a:t>
            </a:r>
          </a:p>
          <a:p>
            <a:endParaRPr lang="en-US" dirty="0"/>
          </a:p>
          <a:p>
            <a:r>
              <a:rPr lang="en-US" dirty="0"/>
              <a:t>3 Focus Areas (the strengths of the model)</a:t>
            </a:r>
          </a:p>
          <a:p>
            <a:pPr lvl="1"/>
            <a:r>
              <a:rPr lang="en-US" dirty="0"/>
              <a:t>Intentionality</a:t>
            </a:r>
          </a:p>
          <a:p>
            <a:pPr lvl="1"/>
            <a:r>
              <a:rPr lang="en-US" dirty="0"/>
              <a:t>Flexibility</a:t>
            </a:r>
          </a:p>
          <a:p>
            <a:pPr lvl="1"/>
            <a:r>
              <a:rPr lang="en-US" dirty="0"/>
              <a:t>Professionalism</a:t>
            </a:r>
          </a:p>
          <a:p>
            <a:endParaRPr lang="en-US" dirty="0"/>
          </a:p>
          <a:p>
            <a:r>
              <a:rPr lang="en-US" dirty="0"/>
              <a:t>Limitations - Choose appropriate setting for supervision due to the dynamics of a residential treatment in “splitting staff” positions/roles and dynamics. </a:t>
            </a:r>
          </a:p>
        </p:txBody>
      </p:sp>
      <p:sp>
        <p:nvSpPr>
          <p:cNvPr id="4" name="TextBox 3">
            <a:extLst>
              <a:ext uri="{FF2B5EF4-FFF2-40B4-BE49-F238E27FC236}">
                <a16:creationId xmlns:a16="http://schemas.microsoft.com/office/drawing/2014/main" id="{8B4370E6-CD7C-4B4F-BD83-EE05D69775CA}"/>
              </a:ext>
            </a:extLst>
          </p:cNvPr>
          <p:cNvSpPr txBox="1"/>
          <p:nvPr/>
        </p:nvSpPr>
        <p:spPr>
          <a:xfrm>
            <a:off x="494270" y="6487297"/>
            <a:ext cx="4077730" cy="370703"/>
          </a:xfrm>
          <a:prstGeom prst="rect">
            <a:avLst/>
          </a:prstGeom>
          <a:noFill/>
        </p:spPr>
        <p:txBody>
          <a:bodyPr wrap="square" rtlCol="0">
            <a:spAutoFit/>
          </a:bodyPr>
          <a:lstStyle/>
          <a:p>
            <a:r>
              <a:rPr lang="en-US" dirty="0">
                <a:solidFill>
                  <a:schemeClr val="bg2"/>
                </a:solidFill>
              </a:rPr>
              <a:t>(Byrne &amp; </a:t>
            </a:r>
            <a:r>
              <a:rPr lang="en-US" dirty="0" err="1">
                <a:solidFill>
                  <a:schemeClr val="bg2"/>
                </a:solidFill>
              </a:rPr>
              <a:t>Sias</a:t>
            </a:r>
            <a:r>
              <a:rPr lang="en-US" dirty="0">
                <a:solidFill>
                  <a:schemeClr val="bg2"/>
                </a:solidFill>
              </a:rPr>
              <a:t>, 2010)</a:t>
            </a:r>
          </a:p>
        </p:txBody>
      </p:sp>
      <p:sp>
        <p:nvSpPr>
          <p:cNvPr id="5" name="Slide Number Placeholder 4">
            <a:extLst>
              <a:ext uri="{FF2B5EF4-FFF2-40B4-BE49-F238E27FC236}">
                <a16:creationId xmlns:a16="http://schemas.microsoft.com/office/drawing/2014/main" id="{2CCFD3F2-152A-9042-AA07-63F822B5C201}"/>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63929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0D1C-39EC-D74A-AC06-1159D1F59038}"/>
              </a:ext>
            </a:extLst>
          </p:cNvPr>
          <p:cNvSpPr>
            <a:spLocks noGrp="1"/>
          </p:cNvSpPr>
          <p:nvPr>
            <p:ph type="ctrTitle"/>
          </p:nvPr>
        </p:nvSpPr>
        <p:spPr/>
        <p:txBody>
          <a:bodyPr>
            <a:normAutofit fontScale="90000"/>
          </a:bodyPr>
          <a:lstStyle/>
          <a:p>
            <a:r>
              <a:rPr lang="en-US" dirty="0"/>
              <a:t>DM in School Counseling Supervision</a:t>
            </a:r>
          </a:p>
        </p:txBody>
      </p:sp>
      <p:sp>
        <p:nvSpPr>
          <p:cNvPr id="3" name="Content Placeholder 2">
            <a:extLst>
              <a:ext uri="{FF2B5EF4-FFF2-40B4-BE49-F238E27FC236}">
                <a16:creationId xmlns:a16="http://schemas.microsoft.com/office/drawing/2014/main" id="{52E72BD4-5E9B-5645-A978-A2CA3A9F87A4}"/>
              </a:ext>
            </a:extLst>
          </p:cNvPr>
          <p:cNvSpPr>
            <a:spLocks noGrp="1"/>
          </p:cNvSpPr>
          <p:nvPr>
            <p:ph type="subTitle" idx="1"/>
          </p:nvPr>
        </p:nvSpPr>
        <p:spPr>
          <a:xfrm>
            <a:off x="764497" y="3600451"/>
            <a:ext cx="10628027" cy="3121025"/>
          </a:xfrm>
        </p:spPr>
        <p:txBody>
          <a:bodyPr>
            <a:normAutofit/>
          </a:bodyPr>
          <a:lstStyle/>
          <a:p>
            <a:r>
              <a:rPr lang="en-US" sz="2400" dirty="0">
                <a:solidFill>
                  <a:schemeClr val="tx2"/>
                </a:solidFill>
              </a:rPr>
              <a:t>No Specific consensus about there are some differences between mental health counselor supervisors' and school counselor supervisors' perceptions of the DM, partially challenging the assumption that supervision using the DM is a common pedagogy across supervisory contexts. </a:t>
            </a:r>
          </a:p>
          <a:p>
            <a:endParaRPr lang="en-US" dirty="0">
              <a:solidFill>
                <a:schemeClr val="tx2"/>
              </a:solidFill>
            </a:endParaRPr>
          </a:p>
        </p:txBody>
      </p:sp>
      <p:sp>
        <p:nvSpPr>
          <p:cNvPr id="5" name="Slide Number Placeholder 4">
            <a:extLst>
              <a:ext uri="{FF2B5EF4-FFF2-40B4-BE49-F238E27FC236}">
                <a16:creationId xmlns:a16="http://schemas.microsoft.com/office/drawing/2014/main" id="{44DFE630-D998-F74B-9E88-BC47D1EBD80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4" name="TextBox 3">
            <a:extLst>
              <a:ext uri="{FF2B5EF4-FFF2-40B4-BE49-F238E27FC236}">
                <a16:creationId xmlns:a16="http://schemas.microsoft.com/office/drawing/2014/main" id="{6D437FC7-C751-B34E-85FA-49918EB59E9F}"/>
              </a:ext>
            </a:extLst>
          </p:cNvPr>
          <p:cNvSpPr txBox="1"/>
          <p:nvPr/>
        </p:nvSpPr>
        <p:spPr>
          <a:xfrm>
            <a:off x="410547" y="6172200"/>
            <a:ext cx="5673012" cy="369332"/>
          </a:xfrm>
          <a:prstGeom prst="rect">
            <a:avLst/>
          </a:prstGeom>
          <a:noFill/>
        </p:spPr>
        <p:txBody>
          <a:bodyPr wrap="square" rtlCol="0">
            <a:spAutoFit/>
          </a:bodyPr>
          <a:lstStyle/>
          <a:p>
            <a:r>
              <a:rPr lang="en-US" dirty="0"/>
              <a:t>(Luke, Ellis, &amp; Bernard, 2011)</a:t>
            </a:r>
          </a:p>
        </p:txBody>
      </p:sp>
    </p:spTree>
    <p:extLst>
      <p:ext uri="{BB962C8B-B14F-4D97-AF65-F5344CB8AC3E}">
        <p14:creationId xmlns:p14="http://schemas.microsoft.com/office/powerpoint/2010/main" val="412442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4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5E9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B6E7F11-E272-114E-A66E-FEB99A839D9D}"/>
              </a:ext>
            </a:extLst>
          </p:cNvPr>
          <p:cNvPicPr>
            <a:picLocks noChangeAspect="1"/>
          </p:cNvPicPr>
          <p:nvPr/>
        </p:nvPicPr>
        <p:blipFill rotWithShape="1">
          <a:blip r:embed="rId3"/>
          <a:srcRect l="5933" r="4820" b="2"/>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2" name="Title 1">
            <a:extLst>
              <a:ext uri="{FF2B5EF4-FFF2-40B4-BE49-F238E27FC236}">
                <a16:creationId xmlns:a16="http://schemas.microsoft.com/office/drawing/2014/main" id="{F0014594-4F31-E447-BEFE-DA746E92EF31}"/>
              </a:ext>
            </a:extLst>
          </p:cNvPr>
          <p:cNvSpPr>
            <a:spLocks noGrp="1"/>
          </p:cNvSpPr>
          <p:nvPr>
            <p:ph type="ctrTitle"/>
          </p:nvPr>
        </p:nvSpPr>
        <p:spPr>
          <a:xfrm>
            <a:off x="642257" y="4525347"/>
            <a:ext cx="11000014" cy="1737360"/>
          </a:xfrm>
        </p:spPr>
        <p:txBody>
          <a:bodyPr anchor="ctr">
            <a:normAutofit/>
          </a:bodyPr>
          <a:lstStyle/>
          <a:p>
            <a:pPr algn="l">
              <a:lnSpc>
                <a:spcPct val="90000"/>
              </a:lnSpc>
            </a:pPr>
            <a:r>
              <a:rPr lang="en-US" dirty="0"/>
              <a:t>Supervision of Group-Work Model</a:t>
            </a:r>
          </a:p>
        </p:txBody>
      </p:sp>
      <p:sp>
        <p:nvSpPr>
          <p:cNvPr id="10" name="Subtitle 9">
            <a:extLst>
              <a:ext uri="{FF2B5EF4-FFF2-40B4-BE49-F238E27FC236}">
                <a16:creationId xmlns:a16="http://schemas.microsoft.com/office/drawing/2014/main" id="{F3B9464E-87FD-7641-B5DB-66FFDC121ED7}"/>
              </a:ext>
            </a:extLst>
          </p:cNvPr>
          <p:cNvSpPr txBox="1">
            <a:spLocks noGrp="1"/>
          </p:cNvSpPr>
          <p:nvPr>
            <p:ph type="subTitle" idx="1"/>
          </p:nvPr>
        </p:nvSpPr>
        <p:spPr>
          <a:xfrm>
            <a:off x="3556907" y="6049056"/>
            <a:ext cx="5078186" cy="694664"/>
          </a:xfrm>
          <a:prstGeom prst="rect">
            <a:avLst/>
          </a:prstGeom>
        </p:spPr>
        <p:txBody>
          <a:bodyPr rtlCol="0" anchor="ctr">
            <a:normAutofit/>
          </a:bodyPr>
          <a:lstStyle/>
          <a:p>
            <a:pPr algn="l"/>
            <a:r>
              <a:rPr lang="en-US" sz="2400" dirty="0">
                <a:solidFill>
                  <a:schemeClr val="bg2"/>
                </a:solidFill>
              </a:rPr>
              <a:t>(</a:t>
            </a:r>
            <a:r>
              <a:rPr lang="en-US" sz="2400" dirty="0" err="1">
                <a:solidFill>
                  <a:schemeClr val="bg2"/>
                </a:solidFill>
              </a:rPr>
              <a:t>Rubel</a:t>
            </a:r>
            <a:r>
              <a:rPr lang="en-US" sz="2400" dirty="0">
                <a:solidFill>
                  <a:schemeClr val="bg2"/>
                </a:solidFill>
              </a:rPr>
              <a:t> &amp; </a:t>
            </a:r>
            <a:r>
              <a:rPr lang="en-US" sz="2400" dirty="0" err="1">
                <a:solidFill>
                  <a:schemeClr val="bg2"/>
                </a:solidFill>
              </a:rPr>
              <a:t>Okech</a:t>
            </a:r>
            <a:r>
              <a:rPr lang="en-US" sz="2400" dirty="0">
                <a:solidFill>
                  <a:schemeClr val="bg2"/>
                </a:solidFill>
              </a:rPr>
              <a:t>, 2006)</a:t>
            </a:r>
          </a:p>
        </p:txBody>
      </p:sp>
      <p:sp>
        <p:nvSpPr>
          <p:cNvPr id="5" name="TextBox 4">
            <a:extLst>
              <a:ext uri="{FF2B5EF4-FFF2-40B4-BE49-F238E27FC236}">
                <a16:creationId xmlns:a16="http://schemas.microsoft.com/office/drawing/2014/main" id="{6F902800-8882-AF41-A241-31F76818C7BA}"/>
              </a:ext>
            </a:extLst>
          </p:cNvPr>
          <p:cNvSpPr txBox="1"/>
          <p:nvPr/>
        </p:nvSpPr>
        <p:spPr>
          <a:xfrm>
            <a:off x="8376557" y="4059244"/>
            <a:ext cx="3673930" cy="369332"/>
          </a:xfrm>
          <a:prstGeom prst="rect">
            <a:avLst/>
          </a:prstGeom>
          <a:noFill/>
        </p:spPr>
        <p:txBody>
          <a:bodyPr wrap="square" rtlCol="0">
            <a:spAutoFit/>
          </a:bodyPr>
          <a:lstStyle/>
          <a:p>
            <a:r>
              <a:rPr lang="en-US" dirty="0" err="1">
                <a:solidFill>
                  <a:schemeClr val="bg2"/>
                </a:solidFill>
              </a:rPr>
              <a:t>Granatogroup.com</a:t>
            </a:r>
            <a:r>
              <a:rPr lang="en-US" dirty="0">
                <a:solidFill>
                  <a:schemeClr val="bg2"/>
                </a:solidFill>
              </a:rPr>
              <a:t>; Google Images</a:t>
            </a:r>
          </a:p>
        </p:txBody>
      </p:sp>
      <p:sp>
        <p:nvSpPr>
          <p:cNvPr id="4" name="Slide Number Placeholder 3">
            <a:extLst>
              <a:ext uri="{FF2B5EF4-FFF2-40B4-BE49-F238E27FC236}">
                <a16:creationId xmlns:a16="http://schemas.microsoft.com/office/drawing/2014/main" id="{A72C52E8-3A9D-CC4F-9EB2-6E821485FC5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887791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93D93-A68C-DF4D-AAFB-1509BE52C26C}"/>
              </a:ext>
            </a:extLst>
          </p:cNvPr>
          <p:cNvSpPr>
            <a:spLocks noGrp="1"/>
          </p:cNvSpPr>
          <p:nvPr>
            <p:ph type="title"/>
          </p:nvPr>
        </p:nvSpPr>
        <p:spPr/>
        <p:txBody>
          <a:bodyPr>
            <a:normAutofit/>
          </a:bodyPr>
          <a:lstStyle/>
          <a:p>
            <a:r>
              <a:rPr lang="en-US" sz="6000" dirty="0"/>
              <a:t>Supervision of Group Work Model</a:t>
            </a:r>
          </a:p>
        </p:txBody>
      </p:sp>
      <p:sp>
        <p:nvSpPr>
          <p:cNvPr id="3" name="Content Placeholder 2">
            <a:extLst>
              <a:ext uri="{FF2B5EF4-FFF2-40B4-BE49-F238E27FC236}">
                <a16:creationId xmlns:a16="http://schemas.microsoft.com/office/drawing/2014/main" id="{995C2244-D7B6-B141-AB03-76CB1EA7D937}"/>
              </a:ext>
            </a:extLst>
          </p:cNvPr>
          <p:cNvSpPr>
            <a:spLocks noGrp="1"/>
          </p:cNvSpPr>
          <p:nvPr>
            <p:ph idx="1"/>
          </p:nvPr>
        </p:nvSpPr>
        <p:spPr>
          <a:xfrm>
            <a:off x="609600" y="1285875"/>
            <a:ext cx="10972800" cy="5457825"/>
          </a:xfrm>
        </p:spPr>
        <p:txBody>
          <a:bodyPr>
            <a:normAutofit fontScale="92500" lnSpcReduction="10000"/>
          </a:bodyPr>
          <a:lstStyle/>
          <a:p>
            <a:r>
              <a:rPr lang="en-US" sz="2400" dirty="0"/>
              <a:t>The purpose is:</a:t>
            </a:r>
          </a:p>
          <a:p>
            <a:pPr lvl="1"/>
            <a:r>
              <a:rPr lang="en-US" sz="2400" dirty="0"/>
              <a:t>To provide a tentative structure to help novice group work supervisors understand and make sound decisions regarding their supervisory roles and technical focus, </a:t>
            </a:r>
          </a:p>
          <a:p>
            <a:r>
              <a:rPr lang="en-US" sz="2600" dirty="0"/>
              <a:t>Supervisees are usually unfamiliar with the process above</a:t>
            </a:r>
          </a:p>
          <a:p>
            <a:endParaRPr lang="en-US" sz="2400" dirty="0"/>
          </a:p>
          <a:p>
            <a:r>
              <a:rPr lang="en-US" sz="2400" dirty="0"/>
              <a:t>The group-as-a-system level of interaction is characterized by interactions that involve the whole group. </a:t>
            </a:r>
          </a:p>
          <a:p>
            <a:endParaRPr lang="en-US" sz="2400" dirty="0"/>
          </a:p>
          <a:p>
            <a:r>
              <a:rPr lang="en-US" sz="2400" dirty="0"/>
              <a:t>Group leaders can address concerns experienced by the entire group. </a:t>
            </a:r>
          </a:p>
          <a:p>
            <a:pPr lvl="1"/>
            <a:r>
              <a:rPr lang="en-US" sz="2400" dirty="0"/>
              <a:t>Issues may include the group’s ability to tolerate anxiety, group developmental phase, group cohesion level, group norms, and group issues that block progress, etc.</a:t>
            </a:r>
          </a:p>
          <a:p>
            <a:r>
              <a:rPr lang="en-US" sz="2400" dirty="0"/>
              <a:t>Supervision of intervention skills consists of assisting supervisees in providing effective group interventions.</a:t>
            </a:r>
          </a:p>
          <a:p>
            <a:endParaRPr lang="en-US" sz="2600" dirty="0"/>
          </a:p>
        </p:txBody>
      </p:sp>
      <p:sp>
        <p:nvSpPr>
          <p:cNvPr id="12" name="TextBox 11">
            <a:extLst>
              <a:ext uri="{FF2B5EF4-FFF2-40B4-BE49-F238E27FC236}">
                <a16:creationId xmlns:a16="http://schemas.microsoft.com/office/drawing/2014/main" id="{5D67E321-110E-6C43-8C9B-E743320AD638}"/>
              </a:ext>
            </a:extLst>
          </p:cNvPr>
          <p:cNvSpPr txBox="1"/>
          <p:nvPr/>
        </p:nvSpPr>
        <p:spPr>
          <a:xfrm>
            <a:off x="9735065" y="6488668"/>
            <a:ext cx="3694670" cy="369332"/>
          </a:xfrm>
          <a:prstGeom prst="rect">
            <a:avLst/>
          </a:prstGeom>
          <a:noFill/>
        </p:spPr>
        <p:txBody>
          <a:bodyPr wrap="square" rtlCol="0">
            <a:spAutoFit/>
          </a:bodyPr>
          <a:lstStyle/>
          <a:p>
            <a:r>
              <a:rPr lang="en-US" dirty="0">
                <a:solidFill>
                  <a:schemeClr val="bg2"/>
                </a:solidFill>
              </a:rPr>
              <a:t>(</a:t>
            </a:r>
            <a:r>
              <a:rPr lang="en-US" dirty="0" err="1">
                <a:solidFill>
                  <a:schemeClr val="bg2"/>
                </a:solidFill>
              </a:rPr>
              <a:t>Rubel</a:t>
            </a:r>
            <a:r>
              <a:rPr lang="en-US" dirty="0">
                <a:solidFill>
                  <a:schemeClr val="bg2"/>
                </a:solidFill>
              </a:rPr>
              <a:t> &amp; </a:t>
            </a:r>
            <a:r>
              <a:rPr lang="en-US" dirty="0" err="1">
                <a:solidFill>
                  <a:schemeClr val="bg2"/>
                </a:solidFill>
              </a:rPr>
              <a:t>Okech</a:t>
            </a:r>
            <a:r>
              <a:rPr lang="en-US" dirty="0">
                <a:solidFill>
                  <a:schemeClr val="bg2"/>
                </a:solidFill>
              </a:rPr>
              <a:t>, 2006)</a:t>
            </a:r>
          </a:p>
        </p:txBody>
      </p:sp>
      <p:sp>
        <p:nvSpPr>
          <p:cNvPr id="4" name="Slide Number Placeholder 3">
            <a:extLst>
              <a:ext uri="{FF2B5EF4-FFF2-40B4-BE49-F238E27FC236}">
                <a16:creationId xmlns:a16="http://schemas.microsoft.com/office/drawing/2014/main" id="{D15F7E32-956F-A040-ACE1-A26D4F16F5F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71963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508D-8268-954B-B6BB-CE1A9C92ECEF}"/>
              </a:ext>
            </a:extLst>
          </p:cNvPr>
          <p:cNvSpPr>
            <a:spLocks noGrp="1"/>
          </p:cNvSpPr>
          <p:nvPr>
            <p:ph type="ctrTitle"/>
          </p:nvPr>
        </p:nvSpPr>
        <p:spPr/>
        <p:txBody>
          <a:bodyPr/>
          <a:lstStyle/>
          <a:p>
            <a:r>
              <a:rPr lang="en-US" dirty="0"/>
              <a:t>Christian Worldview Integration</a:t>
            </a:r>
          </a:p>
        </p:txBody>
      </p:sp>
      <p:sp>
        <p:nvSpPr>
          <p:cNvPr id="4" name="Subtitle 3">
            <a:extLst>
              <a:ext uri="{FF2B5EF4-FFF2-40B4-BE49-F238E27FC236}">
                <a16:creationId xmlns:a16="http://schemas.microsoft.com/office/drawing/2014/main" id="{7F28B8CD-0EF8-1845-9AE1-A47C691D8ED7}"/>
              </a:ext>
            </a:extLst>
          </p:cNvPr>
          <p:cNvSpPr>
            <a:spLocks noGrp="1"/>
          </p:cNvSpPr>
          <p:nvPr>
            <p:ph type="subTitle" idx="1"/>
          </p:nvPr>
        </p:nvSpPr>
        <p:spPr/>
        <p:txBody>
          <a:bodyPr/>
          <a:lstStyle/>
          <a:p>
            <a:r>
              <a:rPr lang="en-US" dirty="0">
                <a:solidFill>
                  <a:schemeClr val="accent1">
                    <a:lumMod val="75000"/>
                  </a:schemeClr>
                </a:solidFill>
              </a:rPr>
              <a:t>Integration of Spirituality in Supervision</a:t>
            </a:r>
          </a:p>
        </p:txBody>
      </p:sp>
      <p:sp>
        <p:nvSpPr>
          <p:cNvPr id="3" name="Slide Number Placeholder 2">
            <a:extLst>
              <a:ext uri="{FF2B5EF4-FFF2-40B4-BE49-F238E27FC236}">
                <a16:creationId xmlns:a16="http://schemas.microsoft.com/office/drawing/2014/main" id="{A5730286-6D11-9C40-AEC7-8D14A941672C}"/>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725073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CE53-1C99-2348-A090-E2F9F8F73AB2}"/>
              </a:ext>
            </a:extLst>
          </p:cNvPr>
          <p:cNvSpPr>
            <a:spLocks noGrp="1"/>
          </p:cNvSpPr>
          <p:nvPr>
            <p:ph type="title"/>
          </p:nvPr>
        </p:nvSpPr>
        <p:spPr/>
        <p:txBody>
          <a:bodyPr>
            <a:normAutofit fontScale="90000"/>
          </a:bodyPr>
          <a:lstStyle/>
          <a:p>
            <a:r>
              <a:rPr lang="en-US" dirty="0"/>
              <a:t>The Need For a Christian Worldview Integration</a:t>
            </a:r>
          </a:p>
        </p:txBody>
      </p:sp>
      <p:sp>
        <p:nvSpPr>
          <p:cNvPr id="3" name="Content Placeholder 2">
            <a:extLst>
              <a:ext uri="{FF2B5EF4-FFF2-40B4-BE49-F238E27FC236}">
                <a16:creationId xmlns:a16="http://schemas.microsoft.com/office/drawing/2014/main" id="{6B5EB49E-2194-2343-9FE1-172DA9D3EAC1}"/>
              </a:ext>
            </a:extLst>
          </p:cNvPr>
          <p:cNvSpPr>
            <a:spLocks noGrp="1"/>
          </p:cNvSpPr>
          <p:nvPr>
            <p:ph idx="1"/>
          </p:nvPr>
        </p:nvSpPr>
        <p:spPr>
          <a:xfrm>
            <a:off x="101600" y="1752601"/>
            <a:ext cx="11988800" cy="5105399"/>
          </a:xfrm>
        </p:spPr>
        <p:txBody>
          <a:bodyPr>
            <a:normAutofit fontScale="70000" lnSpcReduction="20000"/>
          </a:bodyPr>
          <a:lstStyle/>
          <a:p>
            <a:r>
              <a:rPr lang="en-US" dirty="0"/>
              <a:t>Clients attend counseling when they are in distress and experiencing emotional, psychological, and spiritual difficulties, expressing their need to find hope and peace (</a:t>
            </a:r>
            <a:r>
              <a:rPr lang="en-US" dirty="0" err="1"/>
              <a:t>Worthen</a:t>
            </a:r>
            <a:r>
              <a:rPr lang="en-US" dirty="0"/>
              <a:t> &amp; Isakson, 2011).  </a:t>
            </a:r>
          </a:p>
          <a:p>
            <a:endParaRPr lang="en-US" dirty="0"/>
          </a:p>
          <a:p>
            <a:r>
              <a:rPr lang="en-US" dirty="0"/>
              <a:t>Research indicates that highly religious clients request to implement spiritual interventions in their counseling sessions (Hunter &amp; </a:t>
            </a:r>
            <a:r>
              <a:rPr lang="en-US" dirty="0" err="1"/>
              <a:t>Yarhouse</a:t>
            </a:r>
            <a:r>
              <a:rPr lang="en-US" dirty="0"/>
              <a:t>, 2009). </a:t>
            </a:r>
          </a:p>
          <a:p>
            <a:endParaRPr lang="en-US" dirty="0"/>
          </a:p>
          <a:p>
            <a:r>
              <a:rPr lang="en-US" dirty="0"/>
              <a:t>Supervisees need to be aware that appropriate client care includes addressing the client’s religious and/or spiritual belief system as part of an overall treatment approach (Polanski, 2003).  </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8CA7B19-7085-D64F-AFCE-427DE9F24710}"/>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472231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6FEF-F632-5B41-9EC9-5EAF62979F84}"/>
              </a:ext>
            </a:extLst>
          </p:cNvPr>
          <p:cNvSpPr>
            <a:spLocks noGrp="1"/>
          </p:cNvSpPr>
          <p:nvPr>
            <p:ph type="title"/>
          </p:nvPr>
        </p:nvSpPr>
        <p:spPr>
          <a:xfrm>
            <a:off x="1069848" y="185373"/>
            <a:ext cx="10058400" cy="729026"/>
          </a:xfrm>
        </p:spPr>
        <p:txBody>
          <a:bodyPr>
            <a:normAutofit fontScale="90000"/>
          </a:bodyPr>
          <a:lstStyle/>
          <a:p>
            <a:r>
              <a:rPr lang="en-US" dirty="0"/>
              <a:t>Spirituality in Supervision</a:t>
            </a:r>
          </a:p>
        </p:txBody>
      </p:sp>
      <p:sp>
        <p:nvSpPr>
          <p:cNvPr id="3" name="Content Placeholder 2">
            <a:extLst>
              <a:ext uri="{FF2B5EF4-FFF2-40B4-BE49-F238E27FC236}">
                <a16:creationId xmlns:a16="http://schemas.microsoft.com/office/drawing/2014/main" id="{78CC6C75-2973-4D4A-91BD-A63EFDDC4462}"/>
              </a:ext>
            </a:extLst>
          </p:cNvPr>
          <p:cNvSpPr>
            <a:spLocks noGrp="1"/>
          </p:cNvSpPr>
          <p:nvPr>
            <p:ph idx="1"/>
          </p:nvPr>
        </p:nvSpPr>
        <p:spPr>
          <a:xfrm>
            <a:off x="333631" y="1064029"/>
            <a:ext cx="11409757" cy="5644319"/>
          </a:xfrm>
        </p:spPr>
        <p:txBody>
          <a:bodyPr>
            <a:normAutofit fontScale="85000" lnSpcReduction="20000"/>
          </a:bodyPr>
          <a:lstStyle/>
          <a:p>
            <a:r>
              <a:rPr lang="en-US" dirty="0"/>
              <a:t>An intricate part of a Bio-Psycho-Social-Spiritual Assessment</a:t>
            </a:r>
          </a:p>
          <a:p>
            <a:endParaRPr lang="en-US" dirty="0"/>
          </a:p>
          <a:p>
            <a:r>
              <a:rPr lang="en-US" dirty="0"/>
              <a:t>The integration of the DM proposes that any given supervision issue can potentially be addressed from the perspective of any of the three focus/roles areas </a:t>
            </a:r>
          </a:p>
          <a:p>
            <a:endParaRPr lang="en-US" dirty="0"/>
          </a:p>
          <a:p>
            <a:r>
              <a:rPr lang="en-US" dirty="0"/>
              <a:t>Provides a framework for examining how the spiritual issues that arise in supervision may be addressed from any of the DM perspectives and how the DM can be integrated into the supervision issues. </a:t>
            </a:r>
          </a:p>
        </p:txBody>
      </p:sp>
      <p:sp>
        <p:nvSpPr>
          <p:cNvPr id="5" name="TextBox 4">
            <a:extLst>
              <a:ext uri="{FF2B5EF4-FFF2-40B4-BE49-F238E27FC236}">
                <a16:creationId xmlns:a16="http://schemas.microsoft.com/office/drawing/2014/main" id="{5C749BFC-1EEE-9D4C-9481-CBE1C0D7908D}"/>
              </a:ext>
            </a:extLst>
          </p:cNvPr>
          <p:cNvSpPr txBox="1"/>
          <p:nvPr/>
        </p:nvSpPr>
        <p:spPr>
          <a:xfrm>
            <a:off x="333632" y="6339016"/>
            <a:ext cx="4003590" cy="369332"/>
          </a:xfrm>
          <a:prstGeom prst="rect">
            <a:avLst/>
          </a:prstGeom>
          <a:noFill/>
        </p:spPr>
        <p:txBody>
          <a:bodyPr wrap="square" rtlCol="0">
            <a:spAutoFit/>
          </a:bodyPr>
          <a:lstStyle/>
          <a:p>
            <a:r>
              <a:rPr lang="en-US" dirty="0"/>
              <a:t>(Polanski, 2003)</a:t>
            </a:r>
          </a:p>
        </p:txBody>
      </p:sp>
      <p:sp>
        <p:nvSpPr>
          <p:cNvPr id="6" name="TextBox 5">
            <a:extLst>
              <a:ext uri="{FF2B5EF4-FFF2-40B4-BE49-F238E27FC236}">
                <a16:creationId xmlns:a16="http://schemas.microsoft.com/office/drawing/2014/main" id="{F56FAA90-23AF-2145-A9E5-2F3785497FE1}"/>
              </a:ext>
            </a:extLst>
          </p:cNvPr>
          <p:cNvSpPr txBox="1"/>
          <p:nvPr/>
        </p:nvSpPr>
        <p:spPr>
          <a:xfrm>
            <a:off x="9202057" y="6339016"/>
            <a:ext cx="2541332" cy="369332"/>
          </a:xfrm>
          <a:prstGeom prst="rect">
            <a:avLst/>
          </a:prstGeom>
          <a:noFill/>
        </p:spPr>
        <p:txBody>
          <a:bodyPr wrap="square" rtlCol="0">
            <a:spAutoFit/>
          </a:bodyPr>
          <a:lstStyle/>
          <a:p>
            <a:r>
              <a:rPr lang="en-US" dirty="0">
                <a:solidFill>
                  <a:schemeClr val="bg2"/>
                </a:solidFill>
              </a:rPr>
              <a:t>(Polanski, 2003)</a:t>
            </a:r>
          </a:p>
        </p:txBody>
      </p:sp>
      <p:sp>
        <p:nvSpPr>
          <p:cNvPr id="4" name="Slide Number Placeholder 3">
            <a:extLst>
              <a:ext uri="{FF2B5EF4-FFF2-40B4-BE49-F238E27FC236}">
                <a16:creationId xmlns:a16="http://schemas.microsoft.com/office/drawing/2014/main" id="{CE4D0EF2-B10C-DC40-B5A2-F24219D51B93}"/>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27345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90667"/>
            <a:ext cx="10058400" cy="897874"/>
          </a:xfrm>
        </p:spPr>
        <p:txBody>
          <a:bodyPr>
            <a:normAutofit fontScale="90000"/>
          </a:bodyPr>
          <a:lstStyle/>
          <a:p>
            <a:r>
              <a:rPr lang="en-US" dirty="0"/>
              <a:t>Introduction &amp; Background</a:t>
            </a:r>
          </a:p>
        </p:txBody>
      </p:sp>
      <p:sp>
        <p:nvSpPr>
          <p:cNvPr id="3" name="Content Placeholder 2"/>
          <p:cNvSpPr>
            <a:spLocks noGrp="1"/>
          </p:cNvSpPr>
          <p:nvPr>
            <p:ph idx="1"/>
          </p:nvPr>
        </p:nvSpPr>
        <p:spPr>
          <a:xfrm>
            <a:off x="407773" y="1087396"/>
            <a:ext cx="11784227" cy="5449328"/>
          </a:xfrm>
        </p:spPr>
        <p:txBody>
          <a:bodyPr>
            <a:normAutofit fontScale="55000" lnSpcReduction="20000"/>
          </a:bodyPr>
          <a:lstStyle/>
          <a:p>
            <a:r>
              <a:rPr lang="en-US" dirty="0"/>
              <a:t>The Strength of the model: It is among the most researched; strong empirical support</a:t>
            </a:r>
          </a:p>
          <a:p>
            <a:endParaRPr lang="en-US" dirty="0"/>
          </a:p>
          <a:p>
            <a:r>
              <a:rPr lang="en-US" dirty="0"/>
              <a:t>Created in the 1970’s to assist supervisors in training to discriminate or judge the needs of their supervisees and choose how to interact with them to meet those needs.</a:t>
            </a:r>
          </a:p>
          <a:p>
            <a:endParaRPr lang="en-US" dirty="0"/>
          </a:p>
          <a:p>
            <a:r>
              <a:rPr lang="en-US" dirty="0"/>
              <a:t>Supervisors tailor their responses to the supervisees needs</a:t>
            </a:r>
          </a:p>
          <a:p>
            <a:pPr marL="0" indent="0">
              <a:buNone/>
            </a:pPr>
            <a:endParaRPr lang="en-US" dirty="0"/>
          </a:p>
          <a:p>
            <a:r>
              <a:rPr lang="en-US" dirty="0"/>
              <a:t>The supervisor will be assessing the supervisee’s developmental stage and needs in order to choose the appropriate foci and role to address that need or stage.  </a:t>
            </a:r>
          </a:p>
          <a:p>
            <a:endParaRPr lang="en-US" dirty="0"/>
          </a:p>
          <a:p>
            <a:r>
              <a:rPr lang="en-US" dirty="0"/>
              <a:t>It is considered a process model and it differentiates between two aspects of the supervisory relationship: functioning and role.</a:t>
            </a:r>
          </a:p>
        </p:txBody>
      </p:sp>
      <p:sp>
        <p:nvSpPr>
          <p:cNvPr id="4" name="TextBox 3">
            <a:extLst>
              <a:ext uri="{FF2B5EF4-FFF2-40B4-BE49-F238E27FC236}">
                <a16:creationId xmlns:a16="http://schemas.microsoft.com/office/drawing/2014/main" id="{8E04AE8B-2F52-1D4B-8D81-FEC22C3417F0}"/>
              </a:ext>
            </a:extLst>
          </p:cNvPr>
          <p:cNvSpPr txBox="1"/>
          <p:nvPr/>
        </p:nvSpPr>
        <p:spPr>
          <a:xfrm>
            <a:off x="197708" y="6369907"/>
            <a:ext cx="7748557" cy="369332"/>
          </a:xfrm>
          <a:prstGeom prst="rect">
            <a:avLst/>
          </a:prstGeom>
          <a:noFill/>
        </p:spPr>
        <p:txBody>
          <a:bodyPr wrap="square" rtlCol="0">
            <a:spAutoFit/>
          </a:bodyPr>
          <a:lstStyle/>
          <a:p>
            <a:r>
              <a:rPr lang="en-US" dirty="0">
                <a:solidFill>
                  <a:schemeClr val="bg2"/>
                </a:solidFill>
              </a:rPr>
              <a:t>(Bernard &amp; Goodyear, 2014; Borders &amp; Brown, 2005) </a:t>
            </a:r>
          </a:p>
        </p:txBody>
      </p:sp>
      <p:sp>
        <p:nvSpPr>
          <p:cNvPr id="5" name="Slide Number Placeholder 4">
            <a:extLst>
              <a:ext uri="{FF2B5EF4-FFF2-40B4-BE49-F238E27FC236}">
                <a16:creationId xmlns:a16="http://schemas.microsoft.com/office/drawing/2014/main" id="{AC78AB0C-2249-3148-9D70-72D72236FAD1}"/>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359940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C2E9-717C-C846-BD3E-897B6D9B30E6}"/>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1C3E577-E6CA-594F-B354-23CB2AC93497}"/>
              </a:ext>
            </a:extLst>
          </p:cNvPr>
          <p:cNvSpPr>
            <a:spLocks noGrp="1"/>
          </p:cNvSpPr>
          <p:nvPr>
            <p:ph idx="1"/>
          </p:nvPr>
        </p:nvSpPr>
        <p:spPr>
          <a:xfrm>
            <a:off x="609600" y="1600201"/>
            <a:ext cx="10972800" cy="5047342"/>
          </a:xfrm>
        </p:spPr>
        <p:txBody>
          <a:bodyPr>
            <a:normAutofit fontScale="47500" lnSpcReduction="20000"/>
          </a:bodyPr>
          <a:lstStyle/>
          <a:p>
            <a:r>
              <a:rPr lang="en-US" dirty="0"/>
              <a:t>The integration of Spirituality in supervision enhances professional growth, development and competency  and helps to consider the client’s and supervisees spiritual and religious beliefs and how those will be addressed</a:t>
            </a:r>
          </a:p>
          <a:p>
            <a:endParaRPr lang="en-US" dirty="0"/>
          </a:p>
          <a:p>
            <a:r>
              <a:rPr lang="en-US" dirty="0"/>
              <a:t>The use of narratives help the supervisee assign meaning to his or her experience and extend their field of influence over the problem by placing the supervisee in the position of others who may also have struggled with a given issue.</a:t>
            </a:r>
          </a:p>
          <a:p>
            <a:endParaRPr lang="en-US" dirty="0"/>
          </a:p>
          <a:p>
            <a:r>
              <a:rPr lang="en-US" dirty="0"/>
              <a:t>Creativity in the DM model provides an excellent means to carry out all the functions and roles that emerge in supervision</a:t>
            </a:r>
          </a:p>
          <a:p>
            <a:endParaRPr lang="en-US" dirty="0"/>
          </a:p>
          <a:p>
            <a:r>
              <a:rPr lang="en-US" dirty="0"/>
              <a:t>The model when applied to youth residential treatment supervisees may reduce a general sense of anxiety and turnover</a:t>
            </a:r>
          </a:p>
          <a:p>
            <a:endParaRPr lang="en-US" dirty="0"/>
          </a:p>
          <a:p>
            <a:r>
              <a:rPr lang="en-US" dirty="0"/>
              <a:t>More clinical supervision specifically within the context of school counseling is needed to address the functions of a school counselor </a:t>
            </a:r>
          </a:p>
        </p:txBody>
      </p:sp>
      <p:sp>
        <p:nvSpPr>
          <p:cNvPr id="4" name="Slide Number Placeholder 3">
            <a:extLst>
              <a:ext uri="{FF2B5EF4-FFF2-40B4-BE49-F238E27FC236}">
                <a16:creationId xmlns:a16="http://schemas.microsoft.com/office/drawing/2014/main" id="{50582500-1733-4A42-939B-35F3ECEFB3C3}"/>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670592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5D4D-C286-4345-B944-8A360F851AA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4C8A0C9-31F5-0A41-92B7-63B9FC84261F}"/>
              </a:ext>
            </a:extLst>
          </p:cNvPr>
          <p:cNvSpPr>
            <a:spLocks noGrp="1"/>
          </p:cNvSpPr>
          <p:nvPr>
            <p:ph idx="1"/>
          </p:nvPr>
        </p:nvSpPr>
        <p:spPr>
          <a:xfrm>
            <a:off x="609600" y="1417639"/>
            <a:ext cx="10972800" cy="5331504"/>
          </a:xfrm>
        </p:spPr>
        <p:txBody>
          <a:bodyPr>
            <a:normAutofit fontScale="55000" lnSpcReduction="20000"/>
          </a:bodyPr>
          <a:lstStyle/>
          <a:p>
            <a:r>
              <a:rPr lang="en-US" dirty="0" err="1"/>
              <a:t>Sandtray</a:t>
            </a:r>
            <a:r>
              <a:rPr lang="en-US" dirty="0"/>
              <a:t> is an effective clinical intervention that can serve to provide rounded professional development. </a:t>
            </a:r>
          </a:p>
          <a:p>
            <a:pPr marL="0" indent="0">
              <a:buNone/>
            </a:pPr>
            <a:r>
              <a:rPr lang="en-US" dirty="0"/>
              <a:t> </a:t>
            </a:r>
          </a:p>
          <a:p>
            <a:r>
              <a:rPr lang="en-US" dirty="0"/>
              <a:t>The Supervision in Group-Work model provides a description of the knowledge and skills that competent group work supervisors should possess.  </a:t>
            </a:r>
          </a:p>
          <a:p>
            <a:endParaRPr lang="en-US" dirty="0"/>
          </a:p>
          <a:p>
            <a:r>
              <a:rPr lang="en-US" dirty="0"/>
              <a:t>The model emphasizes identifying supervisee needs, as well as skills and knowledge that supervisors must acquire to provide competent group work supervision.</a:t>
            </a:r>
          </a:p>
          <a:p>
            <a:endParaRPr lang="en-US" dirty="0"/>
          </a:p>
          <a:p>
            <a:r>
              <a:rPr lang="en-US" dirty="0"/>
              <a:t>This presentation impacts the culture at large not only because of the integration of various disciplines and application in various settings but also because it focuses on the needs of the supervisees in order to promote professional development and growth that result in providing the best level of care to clients. </a:t>
            </a:r>
          </a:p>
          <a:p>
            <a:endParaRPr lang="en-US" dirty="0"/>
          </a:p>
          <a:p>
            <a:endParaRPr lang="en-US" dirty="0"/>
          </a:p>
        </p:txBody>
      </p:sp>
      <p:sp>
        <p:nvSpPr>
          <p:cNvPr id="4" name="Slide Number Placeholder 3">
            <a:extLst>
              <a:ext uri="{FF2B5EF4-FFF2-40B4-BE49-F238E27FC236}">
                <a16:creationId xmlns:a16="http://schemas.microsoft.com/office/drawing/2014/main" id="{20DAB6A9-C081-C941-ADA4-832BE41A4478}"/>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063487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068C-7B08-EE4D-B65E-A90CBC882ADF}"/>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224EFE51-CC11-5046-BF04-99A91622CD1B}"/>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5EB17B4-374F-204F-AB30-C98B2000F133}"/>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016927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A272-E6C2-F04B-8775-60A4B38B62F6}"/>
              </a:ext>
            </a:extLst>
          </p:cNvPr>
          <p:cNvSpPr>
            <a:spLocks noGrp="1"/>
          </p:cNvSpPr>
          <p:nvPr>
            <p:ph type="title"/>
          </p:nvPr>
        </p:nvSpPr>
        <p:spPr/>
        <p:txBody>
          <a:bodyPr>
            <a:normAutofit fontScale="90000"/>
          </a:bodyPr>
          <a:lstStyle/>
          <a:p>
            <a:r>
              <a:rPr lang="en-US" dirty="0"/>
              <a:t>The following will only be presented verbally, not included in slides</a:t>
            </a:r>
          </a:p>
        </p:txBody>
      </p:sp>
      <p:sp>
        <p:nvSpPr>
          <p:cNvPr id="3" name="Content Placeholder 2">
            <a:extLst>
              <a:ext uri="{FF2B5EF4-FFF2-40B4-BE49-F238E27FC236}">
                <a16:creationId xmlns:a16="http://schemas.microsoft.com/office/drawing/2014/main" id="{8F8D952C-077A-D447-A280-4DF7CA5E4743}"/>
              </a:ext>
            </a:extLst>
          </p:cNvPr>
          <p:cNvSpPr>
            <a:spLocks noGrp="1"/>
          </p:cNvSpPr>
          <p:nvPr>
            <p:ph idx="1"/>
          </p:nvPr>
        </p:nvSpPr>
        <p:spPr/>
        <p:txBody>
          <a:bodyPr/>
          <a:lstStyle/>
          <a:p>
            <a:r>
              <a:rPr lang="en-US" dirty="0"/>
              <a:t>Narrative Techniques</a:t>
            </a:r>
          </a:p>
          <a:p>
            <a:r>
              <a:rPr lang="en-US" dirty="0"/>
              <a:t>Drawing Process Questions</a:t>
            </a:r>
          </a:p>
          <a:p>
            <a:r>
              <a:rPr lang="en-US" dirty="0"/>
              <a:t>Write a Letter</a:t>
            </a:r>
          </a:p>
          <a:p>
            <a:r>
              <a:rPr lang="en-US" dirty="0"/>
              <a:t>Benefits of Integrating Spirituality</a:t>
            </a:r>
          </a:p>
        </p:txBody>
      </p:sp>
      <p:sp>
        <p:nvSpPr>
          <p:cNvPr id="4" name="Slide Number Placeholder 3">
            <a:extLst>
              <a:ext uri="{FF2B5EF4-FFF2-40B4-BE49-F238E27FC236}">
                <a16:creationId xmlns:a16="http://schemas.microsoft.com/office/drawing/2014/main" id="{45D40662-1101-0C4C-B084-02396AF07291}"/>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273264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49854"/>
            <a:ext cx="10058400" cy="1609344"/>
          </a:xfrm>
        </p:spPr>
        <p:txBody>
          <a:bodyPr/>
          <a:lstStyle/>
          <a:p>
            <a:r>
              <a:rPr lang="en-US" dirty="0"/>
              <a:t>References</a:t>
            </a:r>
          </a:p>
        </p:txBody>
      </p:sp>
      <p:sp>
        <p:nvSpPr>
          <p:cNvPr id="3" name="Content Placeholder 2"/>
          <p:cNvSpPr>
            <a:spLocks noGrp="1"/>
          </p:cNvSpPr>
          <p:nvPr>
            <p:ph idx="1"/>
          </p:nvPr>
        </p:nvSpPr>
        <p:spPr>
          <a:xfrm>
            <a:off x="304799" y="1569307"/>
            <a:ext cx="11742057" cy="5288693"/>
          </a:xfrm>
        </p:spPr>
        <p:txBody>
          <a:bodyPr>
            <a:normAutofit fontScale="47500" lnSpcReduction="20000"/>
          </a:bodyPr>
          <a:lstStyle/>
          <a:p>
            <a:r>
              <a:rPr lang="en-US" dirty="0">
                <a:solidFill>
                  <a:schemeClr val="bg2"/>
                </a:solidFill>
              </a:rPr>
              <a:t>Bernard, J. M., &amp; Goodyear, R. K. (2014). </a:t>
            </a:r>
            <a:r>
              <a:rPr lang="en-US" i="1" dirty="0">
                <a:solidFill>
                  <a:schemeClr val="bg2"/>
                </a:solidFill>
              </a:rPr>
              <a:t>Fundamentals of clinical supervision</a:t>
            </a:r>
            <a:r>
              <a:rPr lang="en-US" dirty="0">
                <a:solidFill>
                  <a:schemeClr val="bg2"/>
                </a:solidFill>
              </a:rPr>
              <a:t>. Boston: Pearson.</a:t>
            </a:r>
          </a:p>
          <a:p>
            <a:r>
              <a:rPr lang="en-US" dirty="0">
                <a:solidFill>
                  <a:schemeClr val="bg2"/>
                </a:solidFill>
              </a:rPr>
              <a:t>Borders, L. </a:t>
            </a:r>
            <a:r>
              <a:rPr lang="en-US" dirty="0" err="1">
                <a:solidFill>
                  <a:schemeClr val="bg2"/>
                </a:solidFill>
              </a:rPr>
              <a:t>D.,&amp;Brown</a:t>
            </a:r>
            <a:r>
              <a:rPr lang="en-US" dirty="0">
                <a:solidFill>
                  <a:schemeClr val="bg2"/>
                </a:solidFill>
              </a:rPr>
              <a:t>, L. L. (2009). </a:t>
            </a:r>
            <a:r>
              <a:rPr lang="en-US" i="1" dirty="0">
                <a:solidFill>
                  <a:schemeClr val="bg2"/>
                </a:solidFill>
              </a:rPr>
              <a:t>The new handbook of counseling supervision</a:t>
            </a:r>
            <a:r>
              <a:rPr lang="en-US" dirty="0">
                <a:solidFill>
                  <a:schemeClr val="bg2"/>
                </a:solidFill>
              </a:rPr>
              <a:t>. New York: Routledge.</a:t>
            </a:r>
          </a:p>
          <a:p>
            <a:r>
              <a:rPr lang="en-US" dirty="0">
                <a:solidFill>
                  <a:schemeClr val="bg2"/>
                </a:solidFill>
              </a:rPr>
              <a:t>Byrne, A. M., &amp; </a:t>
            </a:r>
            <a:r>
              <a:rPr lang="en-US" dirty="0" err="1">
                <a:solidFill>
                  <a:schemeClr val="bg2"/>
                </a:solidFill>
              </a:rPr>
              <a:t>Sias</a:t>
            </a:r>
            <a:r>
              <a:rPr lang="en-US" dirty="0">
                <a:solidFill>
                  <a:schemeClr val="bg2"/>
                </a:solidFill>
              </a:rPr>
              <a:t>, S. M. (2010). Conceptual application of the discrimination model of clinical supervision for direct care workers in adolescent residential treatment settings. </a:t>
            </a:r>
            <a:r>
              <a:rPr lang="en-US" i="1" dirty="0">
                <a:solidFill>
                  <a:schemeClr val="bg2"/>
                </a:solidFill>
              </a:rPr>
              <a:t>Child and Youth Care Forum</a:t>
            </a:r>
            <a:r>
              <a:rPr lang="en-US" dirty="0">
                <a:solidFill>
                  <a:schemeClr val="bg2"/>
                </a:solidFill>
              </a:rPr>
              <a:t>, </a:t>
            </a:r>
            <a:r>
              <a:rPr lang="en-US" i="1" dirty="0">
                <a:solidFill>
                  <a:schemeClr val="bg2"/>
                </a:solidFill>
              </a:rPr>
              <a:t>39</a:t>
            </a:r>
            <a:r>
              <a:rPr lang="en-US" dirty="0">
                <a:solidFill>
                  <a:schemeClr val="bg2"/>
                </a:solidFill>
              </a:rPr>
              <a:t>(3), 201–209. http://</a:t>
            </a:r>
            <a:r>
              <a:rPr lang="en-US" dirty="0" err="1">
                <a:solidFill>
                  <a:schemeClr val="bg2"/>
                </a:solidFill>
              </a:rPr>
              <a:t>doi.org</a:t>
            </a:r>
            <a:r>
              <a:rPr lang="en-US" dirty="0">
                <a:solidFill>
                  <a:schemeClr val="bg2"/>
                </a:solidFill>
              </a:rPr>
              <a:t>/10.1007/s10566-010-9100-z</a:t>
            </a:r>
          </a:p>
          <a:p>
            <a:r>
              <a:rPr lang="en-US" dirty="0">
                <a:solidFill>
                  <a:schemeClr val="bg2"/>
                </a:solidFill>
              </a:rPr>
              <a:t>Carnes-Holt, K., Meany-</a:t>
            </a:r>
            <a:r>
              <a:rPr lang="en-US" dirty="0" err="1">
                <a:solidFill>
                  <a:schemeClr val="bg2"/>
                </a:solidFill>
              </a:rPr>
              <a:t>Walen</a:t>
            </a:r>
            <a:r>
              <a:rPr lang="en-US" dirty="0">
                <a:solidFill>
                  <a:schemeClr val="bg2"/>
                </a:solidFill>
              </a:rPr>
              <a:t>, K., &amp; Felton, A. (2014). Utilizing </a:t>
            </a:r>
            <a:r>
              <a:rPr lang="en-US" dirty="0" err="1">
                <a:solidFill>
                  <a:schemeClr val="bg2"/>
                </a:solidFill>
              </a:rPr>
              <a:t>Sandtray</a:t>
            </a:r>
            <a:r>
              <a:rPr lang="en-US" dirty="0">
                <a:solidFill>
                  <a:schemeClr val="bg2"/>
                </a:solidFill>
              </a:rPr>
              <a:t> Within the Discrimination Model of Counselor Supervision. </a:t>
            </a:r>
            <a:r>
              <a:rPr lang="en-US" i="1" dirty="0">
                <a:solidFill>
                  <a:schemeClr val="bg2"/>
                </a:solidFill>
              </a:rPr>
              <a:t>Journal of Creativity in Mental Health</a:t>
            </a:r>
            <a:r>
              <a:rPr lang="en-US" dirty="0">
                <a:solidFill>
                  <a:schemeClr val="bg2"/>
                </a:solidFill>
              </a:rPr>
              <a:t>, </a:t>
            </a:r>
            <a:r>
              <a:rPr lang="en-US" i="1" dirty="0">
                <a:solidFill>
                  <a:schemeClr val="bg2"/>
                </a:solidFill>
              </a:rPr>
              <a:t>9</a:t>
            </a:r>
            <a:r>
              <a:rPr lang="en-US" dirty="0">
                <a:solidFill>
                  <a:schemeClr val="bg2"/>
                </a:solidFill>
              </a:rPr>
              <a:t>(4), 497–510. http://</a:t>
            </a:r>
            <a:r>
              <a:rPr lang="en-US" dirty="0" err="1">
                <a:solidFill>
                  <a:schemeClr val="bg2"/>
                </a:solidFill>
              </a:rPr>
              <a:t>doi.org</a:t>
            </a:r>
            <a:r>
              <a:rPr lang="en-US" dirty="0">
                <a:solidFill>
                  <a:schemeClr val="bg2"/>
                </a:solidFill>
              </a:rPr>
              <a:t>/10.1080/15401383.2014.909298</a:t>
            </a:r>
          </a:p>
          <a:p>
            <a:r>
              <a:rPr lang="en-US" dirty="0" err="1">
                <a:solidFill>
                  <a:schemeClr val="bg2"/>
                </a:solidFill>
              </a:rPr>
              <a:t>Kcci.ie</a:t>
            </a:r>
            <a:endParaRPr lang="en-US" dirty="0">
              <a:solidFill>
                <a:schemeClr val="bg2"/>
              </a:solidFill>
            </a:endParaRPr>
          </a:p>
          <a:p>
            <a:r>
              <a:rPr lang="en-US" dirty="0" err="1">
                <a:solidFill>
                  <a:schemeClr val="bg2"/>
                </a:solidFill>
              </a:rPr>
              <a:t>Kollierschool.com</a:t>
            </a:r>
            <a:r>
              <a:rPr lang="en-US" dirty="0">
                <a:solidFill>
                  <a:schemeClr val="bg2"/>
                </a:solidFill>
              </a:rPr>
              <a:t> </a:t>
            </a:r>
          </a:p>
          <a:p>
            <a:r>
              <a:rPr lang="en-US" sz="4400" dirty="0" err="1">
                <a:solidFill>
                  <a:schemeClr val="bg2"/>
                </a:solidFill>
              </a:rPr>
              <a:t>Krogel</a:t>
            </a:r>
            <a:r>
              <a:rPr lang="en-US" sz="4400" dirty="0">
                <a:solidFill>
                  <a:schemeClr val="bg2"/>
                </a:solidFill>
              </a:rPr>
              <a:t>, M LCSW, Google Images</a:t>
            </a:r>
            <a:endParaRPr lang="en-US" dirty="0">
              <a:solidFill>
                <a:schemeClr val="bg2"/>
              </a:solidFill>
            </a:endParaRPr>
          </a:p>
          <a:p>
            <a:r>
              <a:rPr lang="en-US" dirty="0" err="1">
                <a:solidFill>
                  <a:schemeClr val="bg2"/>
                </a:solidFill>
              </a:rPr>
              <a:t>Koltz</a:t>
            </a:r>
            <a:r>
              <a:rPr lang="en-US" dirty="0">
                <a:solidFill>
                  <a:schemeClr val="bg2"/>
                </a:solidFill>
              </a:rPr>
              <a:t>, R. L. (2008). Integrating creativity into supervision using </a:t>
            </a:r>
            <a:r>
              <a:rPr lang="en-US" dirty="0" err="1">
                <a:solidFill>
                  <a:schemeClr val="bg2"/>
                </a:solidFill>
              </a:rPr>
              <a:t>bernard’s</a:t>
            </a:r>
            <a:r>
              <a:rPr lang="en-US" dirty="0">
                <a:solidFill>
                  <a:schemeClr val="bg2"/>
                </a:solidFill>
              </a:rPr>
              <a:t> discrimination model. </a:t>
            </a:r>
            <a:r>
              <a:rPr lang="en-US" i="1" dirty="0">
                <a:solidFill>
                  <a:schemeClr val="bg2"/>
                </a:solidFill>
              </a:rPr>
              <a:t>Journal of Creativity in Mental Health</a:t>
            </a:r>
            <a:r>
              <a:rPr lang="en-US" dirty="0">
                <a:solidFill>
                  <a:schemeClr val="bg2"/>
                </a:solidFill>
              </a:rPr>
              <a:t>, </a:t>
            </a:r>
            <a:r>
              <a:rPr lang="en-US" i="1" dirty="0">
                <a:solidFill>
                  <a:schemeClr val="bg2"/>
                </a:solidFill>
              </a:rPr>
              <a:t>3</a:t>
            </a:r>
            <a:r>
              <a:rPr lang="en-US" dirty="0">
                <a:solidFill>
                  <a:schemeClr val="bg2"/>
                </a:solidFill>
              </a:rPr>
              <a:t>(4), 416–427. http://doi.org/10.1080/15401380802530054</a:t>
            </a:r>
          </a:p>
          <a:p>
            <a:r>
              <a:rPr lang="en-US" dirty="0" err="1">
                <a:solidFill>
                  <a:schemeClr val="bg2"/>
                </a:solidFill>
              </a:rPr>
              <a:t>Globaldigitalcitizen.org</a:t>
            </a:r>
            <a:r>
              <a:rPr lang="en-US" dirty="0">
                <a:solidFill>
                  <a:schemeClr val="bg2"/>
                </a:solidFill>
              </a:rPr>
              <a:t>; Google Images</a:t>
            </a:r>
          </a:p>
          <a:p>
            <a:r>
              <a:rPr lang="en-US" dirty="0">
                <a:solidFill>
                  <a:schemeClr val="bg2"/>
                </a:solidFill>
              </a:rPr>
              <a:t>Google Images</a:t>
            </a:r>
          </a:p>
          <a:p>
            <a:r>
              <a:rPr lang="en-US" dirty="0" err="1">
                <a:solidFill>
                  <a:schemeClr val="bg2"/>
                </a:solidFill>
              </a:rPr>
              <a:t>Granatogroup.com</a:t>
            </a:r>
            <a:endParaRPr lang="en-US" dirty="0">
              <a:solidFill>
                <a:schemeClr val="bg2"/>
              </a:solidFill>
            </a:endParaRPr>
          </a:p>
        </p:txBody>
      </p:sp>
      <p:sp>
        <p:nvSpPr>
          <p:cNvPr id="4" name="Slide Number Placeholder 3">
            <a:extLst>
              <a:ext uri="{FF2B5EF4-FFF2-40B4-BE49-F238E27FC236}">
                <a16:creationId xmlns:a16="http://schemas.microsoft.com/office/drawing/2014/main" id="{0A884685-B61E-BC44-9499-36C7869A0DDF}"/>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806568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74A6-16BD-8B4C-A8B7-75419B19959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F952D06-98EF-364F-9DA6-7400CB83BBAF}"/>
              </a:ext>
            </a:extLst>
          </p:cNvPr>
          <p:cNvSpPr>
            <a:spLocks noGrp="1"/>
          </p:cNvSpPr>
          <p:nvPr>
            <p:ph idx="1"/>
          </p:nvPr>
        </p:nvSpPr>
        <p:spPr/>
        <p:txBody>
          <a:bodyPr>
            <a:normAutofit fontScale="47500" lnSpcReduction="20000"/>
          </a:bodyPr>
          <a:lstStyle/>
          <a:p>
            <a:r>
              <a:rPr lang="en-US" dirty="0"/>
              <a:t>Luke, M., Ellis, M., &amp; Bernard, J. (2011). School counselor supervisors’ perceptions of the discrimination model of supervision. </a:t>
            </a:r>
            <a:r>
              <a:rPr lang="en-US" i="1" dirty="0"/>
              <a:t>Counselor Education and Supervision</a:t>
            </a:r>
            <a:r>
              <a:rPr lang="en-US" dirty="0"/>
              <a:t>, </a:t>
            </a:r>
            <a:r>
              <a:rPr lang="en-US" i="1" dirty="0"/>
              <a:t>50</a:t>
            </a:r>
            <a:r>
              <a:rPr lang="en-US" dirty="0"/>
              <a:t>(5), 328–343. http://</a:t>
            </a:r>
            <a:r>
              <a:rPr lang="en-US" dirty="0" err="1"/>
              <a:t>doi.org</a:t>
            </a:r>
            <a:r>
              <a:rPr lang="en-US" dirty="0"/>
              <a:t>/10.1002/j.1556-6978.2011.tb01919.x</a:t>
            </a:r>
          </a:p>
          <a:p>
            <a:r>
              <a:rPr lang="en-US" dirty="0"/>
              <a:t>Luke, M., &amp; Bernard, J. M. (2006). The school counseling supervision model: An extension of the discrimination model. </a:t>
            </a:r>
            <a:r>
              <a:rPr lang="en-US" i="1" dirty="0"/>
              <a:t>Counselor Education and Supervision</a:t>
            </a:r>
            <a:r>
              <a:rPr lang="en-US" dirty="0"/>
              <a:t>, </a:t>
            </a:r>
            <a:r>
              <a:rPr lang="en-US" i="1" dirty="0"/>
              <a:t>45</a:t>
            </a:r>
            <a:r>
              <a:rPr lang="en-US" dirty="0"/>
              <a:t>, 282–295. </a:t>
            </a:r>
          </a:p>
          <a:p>
            <a:r>
              <a:rPr lang="en-US" dirty="0"/>
              <a:t>Polanski, P. J. (2003). Spirituality in supervision. </a:t>
            </a:r>
            <a:r>
              <a:rPr lang="en-US" i="1" dirty="0"/>
              <a:t>Counseling and Values</a:t>
            </a:r>
            <a:r>
              <a:rPr lang="en-US" dirty="0"/>
              <a:t>, </a:t>
            </a:r>
            <a:r>
              <a:rPr lang="en-US" i="1" dirty="0"/>
              <a:t>47</a:t>
            </a:r>
            <a:r>
              <a:rPr lang="en-US" dirty="0"/>
              <a:t>(2), 131–141. http://</a:t>
            </a:r>
            <a:r>
              <a:rPr lang="en-US" dirty="0" err="1"/>
              <a:t>doi.org</a:t>
            </a:r>
            <a:r>
              <a:rPr lang="en-US" dirty="0"/>
              <a:t>/10.1002/j.2161-007X.2003.tb00230.x</a:t>
            </a:r>
          </a:p>
          <a:p>
            <a:r>
              <a:rPr lang="en-US" dirty="0" err="1"/>
              <a:t>Rubel</a:t>
            </a:r>
            <a:r>
              <a:rPr lang="en-US" dirty="0"/>
              <a:t>, D., &amp; </a:t>
            </a:r>
            <a:r>
              <a:rPr lang="en-US" dirty="0" err="1"/>
              <a:t>Atieno</a:t>
            </a:r>
            <a:r>
              <a:rPr lang="en-US" dirty="0"/>
              <a:t> </a:t>
            </a:r>
            <a:r>
              <a:rPr lang="en-US" dirty="0" err="1"/>
              <a:t>Okech</a:t>
            </a:r>
            <a:r>
              <a:rPr lang="en-US" dirty="0"/>
              <a:t>, J. E. (2006). The Supervision of Group Work Model: Adapting the Discrimination Model for Supervision of Group Workers. </a:t>
            </a:r>
            <a:r>
              <a:rPr lang="en-US" i="1" dirty="0"/>
              <a:t>The Journal for Specialists in Group Work</a:t>
            </a:r>
            <a:r>
              <a:rPr lang="en-US" dirty="0"/>
              <a:t>, </a:t>
            </a:r>
            <a:r>
              <a:rPr lang="en-US" i="1" dirty="0"/>
              <a:t>31</a:t>
            </a:r>
            <a:r>
              <a:rPr lang="en-US" dirty="0"/>
              <a:t>(2), 113–134. http://</a:t>
            </a:r>
            <a:r>
              <a:rPr lang="en-US" dirty="0" err="1"/>
              <a:t>doi.org</a:t>
            </a:r>
            <a:r>
              <a:rPr lang="en-US" dirty="0"/>
              <a:t>/10.1080/01933920500493597</a:t>
            </a:r>
          </a:p>
          <a:p>
            <a:r>
              <a:rPr lang="en-US" dirty="0"/>
              <a:t>http://</a:t>
            </a:r>
            <a:r>
              <a:rPr lang="en-US" dirty="0" err="1"/>
              <a:t>southernsandtray.com</a:t>
            </a:r>
            <a:r>
              <a:rPr lang="en-US" dirty="0"/>
              <a:t>/10-commandments-of-sandtray-therapy/</a:t>
            </a:r>
          </a:p>
          <a:p>
            <a:r>
              <a:rPr lang="en-US" dirty="0" err="1"/>
              <a:t>Timm</a:t>
            </a:r>
            <a:r>
              <a:rPr lang="en-US" dirty="0"/>
              <a:t>, M. (2015). Creating a Preferred Counselor Identity in Supervision: A New Application of Bernard’s Discrimination Model. </a:t>
            </a:r>
            <a:r>
              <a:rPr lang="en-US" i="1" dirty="0"/>
              <a:t>Clinical Supervisor</a:t>
            </a:r>
            <a:r>
              <a:rPr lang="en-US" dirty="0"/>
              <a:t>, </a:t>
            </a:r>
            <a:r>
              <a:rPr lang="en-US" i="1" dirty="0"/>
              <a:t>34</a:t>
            </a:r>
            <a:r>
              <a:rPr lang="en-US" dirty="0"/>
              <a:t>(1), 115–125. http://</a:t>
            </a:r>
            <a:r>
              <a:rPr lang="en-US" dirty="0" err="1"/>
              <a:t>doi.org</a:t>
            </a:r>
            <a:r>
              <a:rPr lang="en-US" dirty="0"/>
              <a:t>/10.1080/07325223.2015.1021499</a:t>
            </a:r>
          </a:p>
          <a:p>
            <a:endParaRPr lang="en-US" dirty="0"/>
          </a:p>
        </p:txBody>
      </p:sp>
      <p:sp>
        <p:nvSpPr>
          <p:cNvPr id="4" name="Slide Number Placeholder 3">
            <a:extLst>
              <a:ext uri="{FF2B5EF4-FFF2-40B4-BE49-F238E27FC236}">
                <a16:creationId xmlns:a16="http://schemas.microsoft.com/office/drawing/2014/main" id="{ACBE2893-7E73-5C43-94F4-19D95C808666}"/>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90654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449D-ECA0-324B-B177-D37D6018EA3E}"/>
              </a:ext>
            </a:extLst>
          </p:cNvPr>
          <p:cNvSpPr>
            <a:spLocks noGrp="1"/>
          </p:cNvSpPr>
          <p:nvPr>
            <p:ph type="title"/>
          </p:nvPr>
        </p:nvSpPr>
        <p:spPr/>
        <p:txBody>
          <a:bodyPr>
            <a:normAutofit fontScale="90000"/>
          </a:bodyPr>
          <a:lstStyle/>
          <a:p>
            <a:r>
              <a:rPr lang="en-US" dirty="0"/>
              <a:t>Discrimination Model of Supervision</a:t>
            </a:r>
            <a:br>
              <a:rPr lang="en-US" dirty="0"/>
            </a:br>
            <a:r>
              <a:rPr lang="en-US" dirty="0"/>
              <a:t>Key Concepts</a:t>
            </a:r>
          </a:p>
        </p:txBody>
      </p:sp>
      <p:sp>
        <p:nvSpPr>
          <p:cNvPr id="3" name="Content Placeholder 2">
            <a:extLst>
              <a:ext uri="{FF2B5EF4-FFF2-40B4-BE49-F238E27FC236}">
                <a16:creationId xmlns:a16="http://schemas.microsoft.com/office/drawing/2014/main" id="{DC2A5A3F-E9FD-A94C-A124-848D580C8324}"/>
              </a:ext>
            </a:extLst>
          </p:cNvPr>
          <p:cNvSpPr>
            <a:spLocks noGrp="1"/>
          </p:cNvSpPr>
          <p:nvPr>
            <p:ph idx="1"/>
          </p:nvPr>
        </p:nvSpPr>
        <p:spPr>
          <a:xfrm>
            <a:off x="1069848" y="1623060"/>
            <a:ext cx="10058400" cy="4549140"/>
          </a:xfrm>
        </p:spPr>
        <p:txBody>
          <a:bodyPr>
            <a:normAutofit/>
          </a:bodyPr>
          <a:lstStyle/>
          <a:p>
            <a:r>
              <a:rPr lang="en-US" sz="2800" dirty="0"/>
              <a:t>The DM attend to three foci for supervision and three supervisory roles.</a:t>
            </a:r>
          </a:p>
          <a:p>
            <a:endParaRPr lang="en-US" sz="2800" dirty="0"/>
          </a:p>
          <a:p>
            <a:r>
              <a:rPr lang="en-US" sz="2800" dirty="0"/>
              <a:t>The 3 Primary Foci, are those among which supervisors may choose to focus on any or all of a </a:t>
            </a:r>
            <a:r>
              <a:rPr lang="en-US" sz="2800"/>
              <a:t>supervisee’s skills</a:t>
            </a:r>
            <a:r>
              <a:rPr lang="en-US" sz="2800" dirty="0"/>
              <a:t>.</a:t>
            </a:r>
          </a:p>
          <a:p>
            <a:endParaRPr lang="en-US" sz="2800" dirty="0"/>
          </a:p>
          <a:p>
            <a:r>
              <a:rPr lang="en-US" sz="2800" dirty="0"/>
              <a:t>The 3 Roles will be determined by the supervisor according to the supervisees abilities within each focus area.</a:t>
            </a:r>
          </a:p>
          <a:p>
            <a:endParaRPr lang="en-US" dirty="0"/>
          </a:p>
        </p:txBody>
      </p:sp>
      <p:sp>
        <p:nvSpPr>
          <p:cNvPr id="4" name="TextBox 3">
            <a:extLst>
              <a:ext uri="{FF2B5EF4-FFF2-40B4-BE49-F238E27FC236}">
                <a16:creationId xmlns:a16="http://schemas.microsoft.com/office/drawing/2014/main" id="{685C5C89-CE3A-1443-94FF-1CA9FC64ABD6}"/>
              </a:ext>
            </a:extLst>
          </p:cNvPr>
          <p:cNvSpPr txBox="1"/>
          <p:nvPr/>
        </p:nvSpPr>
        <p:spPr>
          <a:xfrm>
            <a:off x="566057" y="6324600"/>
            <a:ext cx="4038600" cy="369332"/>
          </a:xfrm>
          <a:prstGeom prst="rect">
            <a:avLst/>
          </a:prstGeom>
          <a:noFill/>
        </p:spPr>
        <p:txBody>
          <a:bodyPr wrap="square" rtlCol="0">
            <a:spAutoFit/>
          </a:bodyPr>
          <a:lstStyle/>
          <a:p>
            <a:r>
              <a:rPr lang="en-US" dirty="0"/>
              <a:t>(Bernard &amp; Goodyear, 2014)</a:t>
            </a:r>
          </a:p>
        </p:txBody>
      </p:sp>
      <p:sp>
        <p:nvSpPr>
          <p:cNvPr id="5" name="TextBox 4">
            <a:extLst>
              <a:ext uri="{FF2B5EF4-FFF2-40B4-BE49-F238E27FC236}">
                <a16:creationId xmlns:a16="http://schemas.microsoft.com/office/drawing/2014/main" id="{D2F6411E-CE25-7249-9A1F-DFDCC60B7901}"/>
              </a:ext>
            </a:extLst>
          </p:cNvPr>
          <p:cNvSpPr txBox="1"/>
          <p:nvPr/>
        </p:nvSpPr>
        <p:spPr>
          <a:xfrm>
            <a:off x="8621486" y="6172200"/>
            <a:ext cx="3570514" cy="369332"/>
          </a:xfrm>
          <a:prstGeom prst="rect">
            <a:avLst/>
          </a:prstGeom>
          <a:noFill/>
        </p:spPr>
        <p:txBody>
          <a:bodyPr wrap="square" rtlCol="0">
            <a:spAutoFit/>
          </a:bodyPr>
          <a:lstStyle/>
          <a:p>
            <a:r>
              <a:rPr lang="en-US" dirty="0">
                <a:solidFill>
                  <a:schemeClr val="bg2"/>
                </a:solidFill>
              </a:rPr>
              <a:t>(Bernard &amp; Goodyear, 2014)</a:t>
            </a:r>
          </a:p>
        </p:txBody>
      </p:sp>
      <p:sp>
        <p:nvSpPr>
          <p:cNvPr id="6" name="Slide Number Placeholder 5">
            <a:extLst>
              <a:ext uri="{FF2B5EF4-FFF2-40B4-BE49-F238E27FC236}">
                <a16:creationId xmlns:a16="http://schemas.microsoft.com/office/drawing/2014/main" id="{45B731D2-9532-B145-B010-94FC9393FE5C}"/>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86124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596B-D695-7A4F-9BF8-E997D09407DD}"/>
              </a:ext>
            </a:extLst>
          </p:cNvPr>
          <p:cNvSpPr>
            <a:spLocks noGrp="1"/>
          </p:cNvSpPr>
          <p:nvPr>
            <p:ph type="title"/>
          </p:nvPr>
        </p:nvSpPr>
        <p:spPr>
          <a:xfrm>
            <a:off x="1069848" y="484632"/>
            <a:ext cx="10058400" cy="937768"/>
          </a:xfrm>
        </p:spPr>
        <p:txBody>
          <a:bodyPr>
            <a:normAutofit fontScale="90000"/>
          </a:bodyPr>
          <a:lstStyle/>
          <a:p>
            <a:r>
              <a:rPr lang="en-US" dirty="0"/>
              <a:t>Three Foci</a:t>
            </a:r>
          </a:p>
        </p:txBody>
      </p:sp>
      <p:sp>
        <p:nvSpPr>
          <p:cNvPr id="3" name="Content Placeholder 2">
            <a:extLst>
              <a:ext uri="{FF2B5EF4-FFF2-40B4-BE49-F238E27FC236}">
                <a16:creationId xmlns:a16="http://schemas.microsoft.com/office/drawing/2014/main" id="{064383DF-A266-534E-AE54-75BCEB9BDB59}"/>
              </a:ext>
            </a:extLst>
          </p:cNvPr>
          <p:cNvSpPr>
            <a:spLocks noGrp="1"/>
          </p:cNvSpPr>
          <p:nvPr>
            <p:ph idx="1"/>
          </p:nvPr>
        </p:nvSpPr>
        <p:spPr>
          <a:xfrm>
            <a:off x="508000" y="1422400"/>
            <a:ext cx="10958286" cy="5094514"/>
          </a:xfrm>
        </p:spPr>
        <p:txBody>
          <a:bodyPr>
            <a:normAutofit fontScale="62500" lnSpcReduction="20000"/>
          </a:bodyPr>
          <a:lstStyle/>
          <a:p>
            <a:pPr marL="457200" indent="-457200">
              <a:buFont typeface="+mj-lt"/>
              <a:buAutoNum type="arabicPeriod"/>
            </a:pPr>
            <a:r>
              <a:rPr lang="en-US" i="1" dirty="0"/>
              <a:t>Intervention: </a:t>
            </a:r>
            <a:r>
              <a:rPr lang="en-US" dirty="0"/>
              <a:t>What skill level - What the supervisee is doing in the session that is observable by the supervisor. ls are being demonstrated, how well counseling interventions are delivered, etc.  </a:t>
            </a:r>
          </a:p>
          <a:p>
            <a:pPr marL="457200" indent="-457200">
              <a:buFont typeface="+mj-lt"/>
              <a:buAutoNum type="arabicPeriod"/>
            </a:pPr>
            <a:endParaRPr lang="en-US" dirty="0"/>
          </a:p>
          <a:p>
            <a:pPr marL="457200" indent="-457200">
              <a:buFont typeface="+mj-lt"/>
              <a:buAutoNum type="arabicPeriod"/>
            </a:pPr>
            <a:r>
              <a:rPr lang="en-US" i="1" dirty="0"/>
              <a:t>Conceptualization: </a:t>
            </a:r>
            <a:r>
              <a:rPr lang="en-US" dirty="0"/>
              <a:t>How the supervisee understands what is occurring in the session, identifies patterns or chooses interventions.</a:t>
            </a:r>
          </a:p>
          <a:p>
            <a:pPr marL="457200" indent="-457200">
              <a:buFont typeface="+mj-lt"/>
              <a:buAutoNum type="arabicPeriod"/>
            </a:pPr>
            <a:endParaRPr lang="en-US" i="1" dirty="0"/>
          </a:p>
          <a:p>
            <a:pPr marL="457200" indent="-457200">
              <a:buFont typeface="+mj-lt"/>
              <a:buAutoNum type="arabicPeriod"/>
            </a:pPr>
            <a:r>
              <a:rPr lang="en-US" i="1" dirty="0"/>
              <a:t>Personalization: </a:t>
            </a:r>
            <a:r>
              <a:rPr lang="en-US" dirty="0"/>
              <a:t>How the supervisee interfaces a personal style with counseling at the same time that he or she attempts to keep counseling uncontaminated by personal issues and countertransference responses. </a:t>
            </a:r>
          </a:p>
          <a:p>
            <a:endParaRPr lang="en-US" i="1" dirty="0"/>
          </a:p>
        </p:txBody>
      </p:sp>
      <p:sp>
        <p:nvSpPr>
          <p:cNvPr id="4" name="TextBox 3">
            <a:extLst>
              <a:ext uri="{FF2B5EF4-FFF2-40B4-BE49-F238E27FC236}">
                <a16:creationId xmlns:a16="http://schemas.microsoft.com/office/drawing/2014/main" id="{FB2C9A85-C69C-F14A-805F-0FB24723498A}"/>
              </a:ext>
            </a:extLst>
          </p:cNvPr>
          <p:cNvSpPr txBox="1"/>
          <p:nvPr/>
        </p:nvSpPr>
        <p:spPr>
          <a:xfrm>
            <a:off x="8506024" y="115300"/>
            <a:ext cx="6368143" cy="369332"/>
          </a:xfrm>
          <a:prstGeom prst="rect">
            <a:avLst/>
          </a:prstGeom>
          <a:noFill/>
        </p:spPr>
        <p:txBody>
          <a:bodyPr wrap="square" rtlCol="0">
            <a:spAutoFit/>
          </a:bodyPr>
          <a:lstStyle/>
          <a:p>
            <a:r>
              <a:rPr lang="en-US" dirty="0"/>
              <a:t>(Bernard &amp; Goodyear, 2014)</a:t>
            </a:r>
          </a:p>
        </p:txBody>
      </p:sp>
      <p:sp>
        <p:nvSpPr>
          <p:cNvPr id="5" name="TextBox 4">
            <a:extLst>
              <a:ext uri="{FF2B5EF4-FFF2-40B4-BE49-F238E27FC236}">
                <a16:creationId xmlns:a16="http://schemas.microsoft.com/office/drawing/2014/main" id="{F47B9005-2648-0A47-92D4-E9A147931E9B}"/>
              </a:ext>
            </a:extLst>
          </p:cNvPr>
          <p:cNvSpPr txBox="1"/>
          <p:nvPr/>
        </p:nvSpPr>
        <p:spPr>
          <a:xfrm>
            <a:off x="8955314" y="6284686"/>
            <a:ext cx="3018972" cy="369332"/>
          </a:xfrm>
          <a:prstGeom prst="rect">
            <a:avLst/>
          </a:prstGeom>
          <a:noFill/>
        </p:spPr>
        <p:txBody>
          <a:bodyPr wrap="square" rtlCol="0">
            <a:spAutoFit/>
          </a:bodyPr>
          <a:lstStyle/>
          <a:p>
            <a:r>
              <a:rPr lang="en-US" dirty="0">
                <a:solidFill>
                  <a:schemeClr val="bg2"/>
                </a:solidFill>
              </a:rPr>
              <a:t>(Bernard &amp; Goodyear, 2014)</a:t>
            </a:r>
          </a:p>
        </p:txBody>
      </p:sp>
      <p:sp>
        <p:nvSpPr>
          <p:cNvPr id="6" name="Slide Number Placeholder 5">
            <a:extLst>
              <a:ext uri="{FF2B5EF4-FFF2-40B4-BE49-F238E27FC236}">
                <a16:creationId xmlns:a16="http://schemas.microsoft.com/office/drawing/2014/main" id="{85BCB9BE-356E-2E4F-9AC4-29DE13343F13}"/>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40303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E984-1C9E-324F-B05A-F061510D27AF}"/>
              </a:ext>
            </a:extLst>
          </p:cNvPr>
          <p:cNvSpPr>
            <a:spLocks noGrp="1"/>
          </p:cNvSpPr>
          <p:nvPr>
            <p:ph type="title"/>
          </p:nvPr>
        </p:nvSpPr>
        <p:spPr/>
        <p:txBody>
          <a:bodyPr/>
          <a:lstStyle/>
          <a:p>
            <a:r>
              <a:rPr lang="en-US" dirty="0"/>
              <a:t>Three Roles</a:t>
            </a:r>
          </a:p>
        </p:txBody>
      </p:sp>
      <p:sp>
        <p:nvSpPr>
          <p:cNvPr id="3" name="Content Placeholder 2">
            <a:extLst>
              <a:ext uri="{FF2B5EF4-FFF2-40B4-BE49-F238E27FC236}">
                <a16:creationId xmlns:a16="http://schemas.microsoft.com/office/drawing/2014/main" id="{D2191AFD-49FA-1748-97D4-C214665FC643}"/>
              </a:ext>
            </a:extLst>
          </p:cNvPr>
          <p:cNvSpPr>
            <a:spLocks noGrp="1"/>
          </p:cNvSpPr>
          <p:nvPr>
            <p:ph idx="1"/>
          </p:nvPr>
        </p:nvSpPr>
        <p:spPr/>
        <p:txBody>
          <a:bodyPr>
            <a:normAutofit fontScale="62500" lnSpcReduction="20000"/>
          </a:bodyPr>
          <a:lstStyle/>
          <a:p>
            <a:pPr marL="457200" indent="-457200">
              <a:buFont typeface="+mj-lt"/>
              <a:buAutoNum type="arabicPeriod"/>
            </a:pPr>
            <a:r>
              <a:rPr lang="en-US" i="1" dirty="0"/>
              <a:t>Teacher –</a:t>
            </a:r>
            <a:r>
              <a:rPr lang="en-US" dirty="0"/>
              <a:t> a role assumed when the supervisor believes that the supervisee needs structure and includes instruction, modeling, and giving direct feedback.</a:t>
            </a:r>
          </a:p>
          <a:p>
            <a:pPr marL="457200" indent="-457200">
              <a:buFont typeface="+mj-lt"/>
              <a:buAutoNum type="arabicPeriod"/>
            </a:pPr>
            <a:endParaRPr lang="en-US" i="1" dirty="0"/>
          </a:p>
          <a:p>
            <a:pPr marL="457200" indent="-457200">
              <a:buFont typeface="+mj-lt"/>
              <a:buAutoNum type="arabicPeriod"/>
            </a:pPr>
            <a:r>
              <a:rPr lang="en-US" i="1" dirty="0"/>
              <a:t>Counselor – </a:t>
            </a:r>
            <a:r>
              <a:rPr lang="en-US" dirty="0"/>
              <a:t>a role assumed when the supervisor wishes to enhance supervisee reflectivity, especially their internal reality rather than cognitions. </a:t>
            </a:r>
            <a:r>
              <a:rPr lang="en-US" i="1" dirty="0"/>
              <a:t> </a:t>
            </a:r>
            <a:endParaRPr lang="en-US" dirty="0"/>
          </a:p>
          <a:p>
            <a:pPr marL="457200" indent="-457200">
              <a:buFont typeface="+mj-lt"/>
              <a:buAutoNum type="arabicPeriod"/>
            </a:pPr>
            <a:endParaRPr lang="en-US" i="1" dirty="0"/>
          </a:p>
          <a:p>
            <a:pPr marL="457200" indent="-457200">
              <a:buFont typeface="+mj-lt"/>
              <a:buAutoNum type="arabicPeriod"/>
            </a:pPr>
            <a:r>
              <a:rPr lang="en-US" i="1" dirty="0"/>
              <a:t>Consultant </a:t>
            </a:r>
            <a:r>
              <a:rPr lang="en-US" dirty="0"/>
              <a:t>-  a more collegial role assumed when the supervisor withes for supervisees to trust their own insights and feelings about their work or when the supervisor believes it is important to challenge supervisees to think and act on their own. </a:t>
            </a:r>
          </a:p>
        </p:txBody>
      </p:sp>
      <p:sp>
        <p:nvSpPr>
          <p:cNvPr id="4" name="TextBox 3">
            <a:extLst>
              <a:ext uri="{FF2B5EF4-FFF2-40B4-BE49-F238E27FC236}">
                <a16:creationId xmlns:a16="http://schemas.microsoft.com/office/drawing/2014/main" id="{CEB34C46-E2D1-5449-BD64-26C508D432E9}"/>
              </a:ext>
            </a:extLst>
          </p:cNvPr>
          <p:cNvSpPr txBox="1"/>
          <p:nvPr/>
        </p:nvSpPr>
        <p:spPr>
          <a:xfrm>
            <a:off x="674914" y="6172200"/>
            <a:ext cx="5072743" cy="369332"/>
          </a:xfrm>
          <a:prstGeom prst="rect">
            <a:avLst/>
          </a:prstGeom>
          <a:noFill/>
        </p:spPr>
        <p:txBody>
          <a:bodyPr wrap="square" rtlCol="0">
            <a:spAutoFit/>
          </a:bodyPr>
          <a:lstStyle/>
          <a:p>
            <a:r>
              <a:rPr lang="en-US" dirty="0"/>
              <a:t>(Bernard &amp; Goodyear, 2014)</a:t>
            </a:r>
          </a:p>
        </p:txBody>
      </p:sp>
      <p:sp>
        <p:nvSpPr>
          <p:cNvPr id="5" name="Slide Number Placeholder 4">
            <a:extLst>
              <a:ext uri="{FF2B5EF4-FFF2-40B4-BE49-F238E27FC236}">
                <a16:creationId xmlns:a16="http://schemas.microsoft.com/office/drawing/2014/main" id="{7D953FD6-2652-7E4E-A163-FA1BBA3F7E89}"/>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7165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167000E-805E-A944-AE89-7F83210F2571}"/>
              </a:ext>
            </a:extLst>
          </p:cNvPr>
          <p:cNvGraphicFramePr>
            <a:graphicFrameLocks noGrp="1"/>
          </p:cNvGraphicFramePr>
          <p:nvPr>
            <p:ph idx="1"/>
            <p:extLst>
              <p:ext uri="{D42A27DB-BD31-4B8C-83A1-F6EECF244321}">
                <p14:modId xmlns:p14="http://schemas.microsoft.com/office/powerpoint/2010/main" val="2858764212"/>
              </p:ext>
            </p:extLst>
          </p:nvPr>
        </p:nvGraphicFramePr>
        <p:xfrm>
          <a:off x="0" y="0"/>
          <a:ext cx="12192000" cy="76809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955572509"/>
                    </a:ext>
                  </a:extLst>
                </a:gridCol>
                <a:gridCol w="3048000">
                  <a:extLst>
                    <a:ext uri="{9D8B030D-6E8A-4147-A177-3AD203B41FA5}">
                      <a16:colId xmlns:a16="http://schemas.microsoft.com/office/drawing/2014/main" val="1386662747"/>
                    </a:ext>
                  </a:extLst>
                </a:gridCol>
                <a:gridCol w="3048000">
                  <a:extLst>
                    <a:ext uri="{9D8B030D-6E8A-4147-A177-3AD203B41FA5}">
                      <a16:colId xmlns:a16="http://schemas.microsoft.com/office/drawing/2014/main" val="2790675897"/>
                    </a:ext>
                  </a:extLst>
                </a:gridCol>
                <a:gridCol w="3048000">
                  <a:extLst>
                    <a:ext uri="{9D8B030D-6E8A-4147-A177-3AD203B41FA5}">
                      <a16:colId xmlns:a16="http://schemas.microsoft.com/office/drawing/2014/main" val="4231054006"/>
                    </a:ext>
                  </a:extLst>
                </a:gridCol>
              </a:tblGrid>
              <a:tr h="703613">
                <a:tc>
                  <a:txBody>
                    <a:bodyPr/>
                    <a:lstStyle/>
                    <a:p>
                      <a:pPr algn="ctr"/>
                      <a:r>
                        <a:rPr lang="en-US" dirty="0">
                          <a:solidFill>
                            <a:schemeClr val="bg2"/>
                          </a:solidFill>
                        </a:rPr>
                        <a:t>Focus of Supervision</a:t>
                      </a:r>
                    </a:p>
                  </a:txBody>
                  <a:tcPr/>
                </a:tc>
                <a:tc>
                  <a:txBody>
                    <a:bodyPr/>
                    <a:lstStyle/>
                    <a:p>
                      <a:pPr algn="ctr"/>
                      <a:r>
                        <a:rPr lang="en-US" dirty="0">
                          <a:solidFill>
                            <a:schemeClr val="bg2"/>
                          </a:solidFill>
                        </a:rPr>
                        <a:t>Teacher</a:t>
                      </a:r>
                    </a:p>
                  </a:txBody>
                  <a:tcPr/>
                </a:tc>
                <a:tc>
                  <a:txBody>
                    <a:bodyPr/>
                    <a:lstStyle/>
                    <a:p>
                      <a:pPr algn="ctr"/>
                      <a:r>
                        <a:rPr lang="en-US" dirty="0">
                          <a:solidFill>
                            <a:schemeClr val="bg2"/>
                          </a:solidFill>
                        </a:rPr>
                        <a:t>Counselor</a:t>
                      </a:r>
                    </a:p>
                  </a:txBody>
                  <a:tcPr/>
                </a:tc>
                <a:tc>
                  <a:txBody>
                    <a:bodyPr/>
                    <a:lstStyle/>
                    <a:p>
                      <a:pPr algn="ctr"/>
                      <a:r>
                        <a:rPr lang="en-US" dirty="0">
                          <a:solidFill>
                            <a:schemeClr val="bg2"/>
                          </a:solidFill>
                        </a:rPr>
                        <a:t>Consultant</a:t>
                      </a:r>
                    </a:p>
                  </a:txBody>
                  <a:tcPr/>
                </a:tc>
                <a:extLst>
                  <a:ext uri="{0D108BD9-81ED-4DB2-BD59-A6C34878D82A}">
                    <a16:rowId xmlns:a16="http://schemas.microsoft.com/office/drawing/2014/main" val="76553726"/>
                  </a:ext>
                </a:extLst>
              </a:tr>
              <a:tr h="2267198">
                <a:tc>
                  <a:txBody>
                    <a:bodyPr/>
                    <a:lstStyle/>
                    <a:p>
                      <a:pPr algn="ctr"/>
                      <a:r>
                        <a:rPr lang="en-US" dirty="0">
                          <a:solidFill>
                            <a:schemeClr val="bg2"/>
                          </a:solidFill>
                        </a:rPr>
                        <a:t>Intervention</a:t>
                      </a:r>
                    </a:p>
                  </a:txBody>
                  <a:tcPr/>
                </a:tc>
                <a:tc>
                  <a:txBody>
                    <a:bodyPr/>
                    <a:lstStyle/>
                    <a:p>
                      <a:r>
                        <a:rPr lang="en-US" dirty="0">
                          <a:solidFill>
                            <a:schemeClr val="bg2"/>
                          </a:solidFill>
                        </a:rPr>
                        <a:t>Supervisee struggles to exhibit immediacy with clients</a:t>
                      </a:r>
                    </a:p>
                  </a:txBody>
                  <a:tcPr/>
                </a:tc>
                <a:tc>
                  <a:txBody>
                    <a:bodyPr/>
                    <a:lstStyle/>
                    <a:p>
                      <a:r>
                        <a:rPr lang="en-US" dirty="0">
                          <a:solidFill>
                            <a:schemeClr val="bg2"/>
                          </a:solidFill>
                        </a:rPr>
                        <a:t>Supervisee appears unable to challenge one of her clients</a:t>
                      </a:r>
                    </a:p>
                  </a:txBody>
                  <a:tcPr/>
                </a:tc>
                <a:tc>
                  <a:txBody>
                    <a:bodyPr/>
                    <a:lstStyle/>
                    <a:p>
                      <a:r>
                        <a:rPr lang="en-US" dirty="0">
                          <a:solidFill>
                            <a:schemeClr val="bg2"/>
                          </a:solidFill>
                        </a:rPr>
                        <a:t>Supervisee is intrigued by the prospect of using music in his counseling with middle-school children </a:t>
                      </a:r>
                    </a:p>
                  </a:txBody>
                  <a:tcPr/>
                </a:tc>
                <a:extLst>
                  <a:ext uri="{0D108BD9-81ED-4DB2-BD59-A6C34878D82A}">
                    <a16:rowId xmlns:a16="http://schemas.microsoft.com/office/drawing/2014/main" val="165551098"/>
                  </a:ext>
                </a:extLst>
              </a:tr>
              <a:tr h="1641764">
                <a:tc>
                  <a:txBody>
                    <a:bodyPr/>
                    <a:lstStyle/>
                    <a:p>
                      <a:pPr algn="ctr"/>
                      <a:r>
                        <a:rPr lang="en-US" dirty="0">
                          <a:solidFill>
                            <a:schemeClr val="bg2"/>
                          </a:solidFill>
                        </a:rPr>
                        <a:t>Conceptualization</a:t>
                      </a:r>
                    </a:p>
                  </a:txBody>
                  <a:tcPr/>
                </a:tc>
                <a:tc>
                  <a:txBody>
                    <a:bodyPr/>
                    <a:lstStyle/>
                    <a:p>
                      <a:r>
                        <a:rPr lang="en-US" dirty="0">
                          <a:solidFill>
                            <a:schemeClr val="bg2"/>
                          </a:solidFill>
                        </a:rPr>
                        <a:t>Supervisee does not identify the core of the client’s presenting concern</a:t>
                      </a:r>
                    </a:p>
                  </a:txBody>
                  <a:tcPr/>
                </a:tc>
                <a:tc>
                  <a:txBody>
                    <a:bodyPr/>
                    <a:lstStyle/>
                    <a:p>
                      <a:r>
                        <a:rPr lang="en-US" dirty="0">
                          <a:solidFill>
                            <a:schemeClr val="bg2"/>
                          </a:solidFill>
                        </a:rPr>
                        <a:t>Supervisee assesses a young Black male client at a drug rehab unit being hostile and resistant</a:t>
                      </a:r>
                    </a:p>
                  </a:txBody>
                  <a:tcPr/>
                </a:tc>
                <a:tc>
                  <a:txBody>
                    <a:bodyPr/>
                    <a:lstStyle/>
                    <a:p>
                      <a:r>
                        <a:rPr lang="en-US" dirty="0">
                          <a:solidFill>
                            <a:schemeClr val="bg2"/>
                          </a:solidFill>
                        </a:rPr>
                        <a:t>Supervisee shares that he would like to know more about Motivational Interviewing </a:t>
                      </a:r>
                    </a:p>
                  </a:txBody>
                  <a:tcPr/>
                </a:tc>
                <a:extLst>
                  <a:ext uri="{0D108BD9-81ED-4DB2-BD59-A6C34878D82A}">
                    <a16:rowId xmlns:a16="http://schemas.microsoft.com/office/drawing/2014/main" val="2414665648"/>
                  </a:ext>
                </a:extLst>
              </a:tr>
              <a:tr h="1954481">
                <a:tc>
                  <a:txBody>
                    <a:bodyPr/>
                    <a:lstStyle/>
                    <a:p>
                      <a:pPr algn="ctr"/>
                      <a:r>
                        <a:rPr lang="en-US" dirty="0">
                          <a:solidFill>
                            <a:schemeClr val="bg2"/>
                          </a:solidFill>
                        </a:rPr>
                        <a:t>Personalization</a:t>
                      </a:r>
                    </a:p>
                  </a:txBody>
                  <a:tcPr/>
                </a:tc>
                <a:tc>
                  <a:txBody>
                    <a:bodyPr/>
                    <a:lstStyle/>
                    <a:p>
                      <a:r>
                        <a:rPr lang="en-US" dirty="0">
                          <a:solidFill>
                            <a:schemeClr val="bg2"/>
                          </a:solidFill>
                        </a:rPr>
                        <a:t>Supervisee treats his older female client in a manner that the supervisor finds condescending </a:t>
                      </a:r>
                    </a:p>
                  </a:txBody>
                  <a:tcPr/>
                </a:tc>
                <a:tc>
                  <a:txBody>
                    <a:bodyPr/>
                    <a:lstStyle/>
                    <a:p>
                      <a:r>
                        <a:rPr lang="en-US" dirty="0">
                          <a:solidFill>
                            <a:schemeClr val="bg2"/>
                          </a:solidFill>
                        </a:rPr>
                        <a:t>Supervisee’s desire to avoid making any mistakes leaves her distant over controlling in her counseling sessions.</a:t>
                      </a:r>
                    </a:p>
                  </a:txBody>
                  <a:tcPr/>
                </a:tc>
                <a:tc>
                  <a:txBody>
                    <a:bodyPr/>
                    <a:lstStyle/>
                    <a:p>
                      <a:r>
                        <a:rPr lang="en-US" dirty="0">
                          <a:solidFill>
                            <a:schemeClr val="bg2"/>
                          </a:solidFill>
                        </a:rPr>
                        <a:t>Supervisee shares that she is attracted to one of her clients</a:t>
                      </a:r>
                    </a:p>
                  </a:txBody>
                  <a:tcPr/>
                </a:tc>
                <a:extLst>
                  <a:ext uri="{0D108BD9-81ED-4DB2-BD59-A6C34878D82A}">
                    <a16:rowId xmlns:a16="http://schemas.microsoft.com/office/drawing/2014/main" val="1447116705"/>
                  </a:ext>
                </a:extLst>
              </a:tr>
            </a:tbl>
          </a:graphicData>
        </a:graphic>
      </p:graphicFrame>
      <p:sp>
        <p:nvSpPr>
          <p:cNvPr id="2" name="Slide Number Placeholder 1">
            <a:extLst>
              <a:ext uri="{FF2B5EF4-FFF2-40B4-BE49-F238E27FC236}">
                <a16:creationId xmlns:a16="http://schemas.microsoft.com/office/drawing/2014/main" id="{9D06CE15-8587-454C-9042-2305F43ECA7B}"/>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01333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53B52-7F11-6A42-B049-D6ACD23A1D05}"/>
              </a:ext>
            </a:extLst>
          </p:cNvPr>
          <p:cNvSpPr>
            <a:spLocks noGrp="1"/>
          </p:cNvSpPr>
          <p:nvPr>
            <p:ph type="title"/>
          </p:nvPr>
        </p:nvSpPr>
        <p:spPr/>
        <p:txBody>
          <a:bodyPr/>
          <a:lstStyle/>
          <a:p>
            <a:r>
              <a:rPr lang="en-US" dirty="0"/>
              <a:t>Literature</a:t>
            </a:r>
          </a:p>
        </p:txBody>
      </p:sp>
      <p:sp>
        <p:nvSpPr>
          <p:cNvPr id="3" name="Content Placeholder 2">
            <a:extLst>
              <a:ext uri="{FF2B5EF4-FFF2-40B4-BE49-F238E27FC236}">
                <a16:creationId xmlns:a16="http://schemas.microsoft.com/office/drawing/2014/main" id="{5C9810DB-D728-8841-8EDD-0CFC5FAEE11D}"/>
              </a:ext>
            </a:extLst>
          </p:cNvPr>
          <p:cNvSpPr>
            <a:spLocks noGrp="1"/>
          </p:cNvSpPr>
          <p:nvPr>
            <p:ph idx="1"/>
          </p:nvPr>
        </p:nvSpPr>
        <p:spPr>
          <a:xfrm>
            <a:off x="609600" y="1114425"/>
            <a:ext cx="10972800" cy="5011739"/>
          </a:xfrm>
        </p:spPr>
        <p:txBody>
          <a:bodyPr>
            <a:normAutofit fontScale="85000" lnSpcReduction="10000"/>
          </a:bodyPr>
          <a:lstStyle/>
          <a:p>
            <a:endParaRPr lang="en-US" dirty="0"/>
          </a:p>
          <a:p>
            <a:r>
              <a:rPr lang="en-US" dirty="0"/>
              <a:t>The role of consultant has remained elusive due to experienced supervisors being able to differentiate among the roles of teachers and counselor roles but not consultant roles.  </a:t>
            </a:r>
          </a:p>
          <a:p>
            <a:endParaRPr lang="en-US" dirty="0"/>
          </a:p>
          <a:p>
            <a:r>
              <a:rPr lang="en-US" dirty="0"/>
              <a:t>It is a model that has been adopted widely because it considers options within the supervision process and the flexibility of its adaptation.</a:t>
            </a:r>
          </a:p>
          <a:p>
            <a:endParaRPr lang="en-US" dirty="0"/>
          </a:p>
        </p:txBody>
      </p:sp>
      <p:sp>
        <p:nvSpPr>
          <p:cNvPr id="4" name="TextBox 3">
            <a:extLst>
              <a:ext uri="{FF2B5EF4-FFF2-40B4-BE49-F238E27FC236}">
                <a16:creationId xmlns:a16="http://schemas.microsoft.com/office/drawing/2014/main" id="{53012213-E95A-DF4D-B9AF-ACB8E131C717}"/>
              </a:ext>
            </a:extLst>
          </p:cNvPr>
          <p:cNvSpPr txBox="1"/>
          <p:nvPr/>
        </p:nvSpPr>
        <p:spPr>
          <a:xfrm>
            <a:off x="674914" y="6335486"/>
            <a:ext cx="5464629" cy="369332"/>
          </a:xfrm>
          <a:prstGeom prst="rect">
            <a:avLst/>
          </a:prstGeom>
          <a:noFill/>
        </p:spPr>
        <p:txBody>
          <a:bodyPr wrap="square" rtlCol="0">
            <a:spAutoFit/>
          </a:bodyPr>
          <a:lstStyle/>
          <a:p>
            <a:r>
              <a:rPr lang="en-US" dirty="0"/>
              <a:t>(Bernard &amp; Goodyear, 2014)</a:t>
            </a:r>
          </a:p>
        </p:txBody>
      </p:sp>
      <p:sp>
        <p:nvSpPr>
          <p:cNvPr id="5" name="Slide Number Placeholder 4">
            <a:extLst>
              <a:ext uri="{FF2B5EF4-FFF2-40B4-BE49-F238E27FC236}">
                <a16:creationId xmlns:a16="http://schemas.microsoft.com/office/drawing/2014/main" id="{85DB1074-50CC-1741-91A0-B33A9B9236A9}"/>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14597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1B06-04C1-5048-8011-93888B90F548}"/>
              </a:ext>
            </a:extLst>
          </p:cNvPr>
          <p:cNvSpPr>
            <a:spLocks noGrp="1"/>
          </p:cNvSpPr>
          <p:nvPr>
            <p:ph type="title"/>
          </p:nvPr>
        </p:nvSpPr>
        <p:spPr/>
        <p:txBody>
          <a:bodyPr/>
          <a:lstStyle/>
          <a:p>
            <a:r>
              <a:rPr lang="en-US" dirty="0"/>
              <a:t>Narrative Techniques Integration</a:t>
            </a:r>
          </a:p>
        </p:txBody>
      </p:sp>
      <p:sp>
        <p:nvSpPr>
          <p:cNvPr id="3" name="Content Placeholder 2">
            <a:extLst>
              <a:ext uri="{FF2B5EF4-FFF2-40B4-BE49-F238E27FC236}">
                <a16:creationId xmlns:a16="http://schemas.microsoft.com/office/drawing/2014/main" id="{8F2140BE-381B-7940-9636-136794943286}"/>
              </a:ext>
            </a:extLst>
          </p:cNvPr>
          <p:cNvSpPr>
            <a:spLocks noGrp="1"/>
          </p:cNvSpPr>
          <p:nvPr>
            <p:ph idx="1"/>
          </p:nvPr>
        </p:nvSpPr>
        <p:spPr>
          <a:xfrm>
            <a:off x="609600" y="1600201"/>
            <a:ext cx="10972800" cy="5057774"/>
          </a:xfrm>
        </p:spPr>
        <p:txBody>
          <a:bodyPr>
            <a:normAutofit fontScale="70000" lnSpcReduction="20000"/>
          </a:bodyPr>
          <a:lstStyle/>
          <a:p>
            <a:r>
              <a:rPr lang="en-US" dirty="0"/>
              <a:t>The use of Narrative Techniques complements and enhances the 3 Foci </a:t>
            </a:r>
          </a:p>
          <a:p>
            <a:endParaRPr lang="en-US" dirty="0"/>
          </a:p>
          <a:p>
            <a:r>
              <a:rPr lang="en-US" dirty="0"/>
              <a:t>It helps the supervisee to</a:t>
            </a:r>
          </a:p>
          <a:p>
            <a:pPr lvl="1"/>
            <a:r>
              <a:rPr lang="en-US" dirty="0"/>
              <a:t>Reduce Anxiety</a:t>
            </a:r>
          </a:p>
          <a:p>
            <a:pPr lvl="1"/>
            <a:r>
              <a:rPr lang="en-US" dirty="0"/>
              <a:t>Promotes creativity</a:t>
            </a:r>
          </a:p>
          <a:p>
            <a:pPr lvl="1"/>
            <a:r>
              <a:rPr lang="en-US" dirty="0"/>
              <a:t>Identifies and solidifies career choices and values</a:t>
            </a:r>
          </a:p>
          <a:p>
            <a:pPr lvl="1"/>
            <a:r>
              <a:rPr lang="en-US" dirty="0"/>
              <a:t>Facilitates a respectful, collaborative supervisory relationship</a:t>
            </a:r>
          </a:p>
          <a:p>
            <a:r>
              <a:rPr lang="en-US" dirty="0"/>
              <a:t>Advantages: </a:t>
            </a:r>
          </a:p>
          <a:p>
            <a:pPr lvl="1"/>
            <a:r>
              <a:rPr lang="en-US" dirty="0"/>
              <a:t>simplicity, flexibility, and research support</a:t>
            </a:r>
          </a:p>
          <a:p>
            <a:pPr lvl="1"/>
            <a:endParaRPr lang="en-US" dirty="0"/>
          </a:p>
          <a:p>
            <a:r>
              <a:rPr lang="en-US" dirty="0"/>
              <a:t>Narrative Techniques – (Verbal Description)</a:t>
            </a:r>
          </a:p>
          <a:p>
            <a:pPr marL="0" indent="0">
              <a:buNone/>
            </a:pPr>
            <a:endParaRPr lang="en-US" dirty="0"/>
          </a:p>
        </p:txBody>
      </p:sp>
      <p:sp>
        <p:nvSpPr>
          <p:cNvPr id="4" name="TextBox 3">
            <a:extLst>
              <a:ext uri="{FF2B5EF4-FFF2-40B4-BE49-F238E27FC236}">
                <a16:creationId xmlns:a16="http://schemas.microsoft.com/office/drawing/2014/main" id="{991F3608-A004-6946-808F-46807D2949D6}"/>
              </a:ext>
            </a:extLst>
          </p:cNvPr>
          <p:cNvSpPr txBox="1"/>
          <p:nvPr/>
        </p:nvSpPr>
        <p:spPr>
          <a:xfrm>
            <a:off x="9933288" y="6471205"/>
            <a:ext cx="2669059" cy="369332"/>
          </a:xfrm>
          <a:prstGeom prst="rect">
            <a:avLst/>
          </a:prstGeom>
          <a:noFill/>
        </p:spPr>
        <p:txBody>
          <a:bodyPr wrap="square" rtlCol="0">
            <a:spAutoFit/>
          </a:bodyPr>
          <a:lstStyle/>
          <a:p>
            <a:r>
              <a:rPr lang="en-US" dirty="0">
                <a:solidFill>
                  <a:schemeClr val="bg2"/>
                </a:solidFill>
              </a:rPr>
              <a:t>(</a:t>
            </a:r>
            <a:r>
              <a:rPr lang="en-US" dirty="0" err="1">
                <a:solidFill>
                  <a:schemeClr val="bg2"/>
                </a:solidFill>
              </a:rPr>
              <a:t>Timm</a:t>
            </a:r>
            <a:r>
              <a:rPr lang="en-US" dirty="0">
                <a:solidFill>
                  <a:schemeClr val="bg2"/>
                </a:solidFill>
              </a:rPr>
              <a:t>, 2015)</a:t>
            </a:r>
          </a:p>
        </p:txBody>
      </p:sp>
      <p:sp>
        <p:nvSpPr>
          <p:cNvPr id="5" name="Slide Number Placeholder 4">
            <a:extLst>
              <a:ext uri="{FF2B5EF4-FFF2-40B4-BE49-F238E27FC236}">
                <a16:creationId xmlns:a16="http://schemas.microsoft.com/office/drawing/2014/main" id="{C3EB3BF5-2C8A-EE41-8BDC-68F37B940F3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83970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7A5AA7-9AC4-6841-B89E-E3EE509F15CC}"/>
              </a:ext>
            </a:extLst>
          </p:cNvPr>
          <p:cNvPicPr>
            <a:picLocks noChangeAspect="1"/>
          </p:cNvPicPr>
          <p:nvPr/>
        </p:nvPicPr>
        <p:blipFill>
          <a:blip r:embed="rId3"/>
          <a:stretch>
            <a:fillRect/>
          </a:stretch>
        </p:blipFill>
        <p:spPr>
          <a:xfrm>
            <a:off x="2983960" y="947770"/>
            <a:ext cx="5221140" cy="2610570"/>
          </a:xfrm>
          <a:prstGeom prst="rect">
            <a:avLst/>
          </a:prstGeom>
        </p:spPr>
      </p:pic>
      <p:sp>
        <p:nvSpPr>
          <p:cNvPr id="2" name="Title 1">
            <a:extLst>
              <a:ext uri="{FF2B5EF4-FFF2-40B4-BE49-F238E27FC236}">
                <a16:creationId xmlns:a16="http://schemas.microsoft.com/office/drawing/2014/main" id="{8A43DF20-C6AE-434D-9118-85CAEE80CD64}"/>
              </a:ext>
            </a:extLst>
          </p:cNvPr>
          <p:cNvSpPr>
            <a:spLocks noGrp="1"/>
          </p:cNvSpPr>
          <p:nvPr>
            <p:ph type="ctrTitle"/>
          </p:nvPr>
        </p:nvSpPr>
        <p:spPr>
          <a:xfrm>
            <a:off x="1051560" y="4355692"/>
            <a:ext cx="9085940" cy="1472224"/>
          </a:xfrm>
        </p:spPr>
        <p:txBody>
          <a:bodyPr anchor="b">
            <a:normAutofit fontScale="90000"/>
          </a:bodyPr>
          <a:lstStyle/>
          <a:p>
            <a:r>
              <a:rPr lang="en-US" sz="7400" dirty="0"/>
              <a:t>Integrating creativity to Supervision</a:t>
            </a:r>
          </a:p>
        </p:txBody>
      </p:sp>
      <p:sp>
        <p:nvSpPr>
          <p:cNvPr id="7" name="TextBox 6">
            <a:extLst>
              <a:ext uri="{FF2B5EF4-FFF2-40B4-BE49-F238E27FC236}">
                <a16:creationId xmlns:a16="http://schemas.microsoft.com/office/drawing/2014/main" id="{F45E5D04-2D10-F44F-96D3-2FB4C489D1A0}"/>
              </a:ext>
            </a:extLst>
          </p:cNvPr>
          <p:cNvSpPr txBox="1"/>
          <p:nvPr/>
        </p:nvSpPr>
        <p:spPr>
          <a:xfrm>
            <a:off x="4094922" y="6255936"/>
            <a:ext cx="5419471" cy="369332"/>
          </a:xfrm>
          <a:prstGeom prst="rect">
            <a:avLst/>
          </a:prstGeom>
          <a:noFill/>
        </p:spPr>
        <p:txBody>
          <a:bodyPr wrap="square" rtlCol="0">
            <a:spAutoFit/>
          </a:bodyPr>
          <a:lstStyle/>
          <a:p>
            <a:r>
              <a:rPr lang="en-US" dirty="0">
                <a:solidFill>
                  <a:schemeClr val="bg2"/>
                </a:solidFill>
              </a:rPr>
              <a:t>(</a:t>
            </a:r>
            <a:r>
              <a:rPr lang="en-US" dirty="0" err="1">
                <a:solidFill>
                  <a:schemeClr val="bg2"/>
                </a:solidFill>
              </a:rPr>
              <a:t>Globaldigitalcitizen.org</a:t>
            </a:r>
            <a:r>
              <a:rPr lang="en-US" dirty="0">
                <a:solidFill>
                  <a:schemeClr val="bg2"/>
                </a:solidFill>
              </a:rPr>
              <a:t>; Google Images)</a:t>
            </a:r>
          </a:p>
        </p:txBody>
      </p:sp>
      <p:sp>
        <p:nvSpPr>
          <p:cNvPr id="3" name="Slide Number Placeholder 2">
            <a:extLst>
              <a:ext uri="{FF2B5EF4-FFF2-40B4-BE49-F238E27FC236}">
                <a16:creationId xmlns:a16="http://schemas.microsoft.com/office/drawing/2014/main" id="{76508663-D4FF-5442-9F01-0BEEA83E8656}"/>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641423498"/>
      </p:ext>
    </p:extLst>
  </p:cSld>
  <p:clrMapOvr>
    <a:masterClrMapping/>
  </p:clrMapOvr>
</p:sld>
</file>

<file path=ppt/theme/theme1.xml><?xml version="1.0" encoding="utf-8"?>
<a:theme xmlns:a="http://schemas.openxmlformats.org/drawingml/2006/main" name="16x9-Hancock-Whit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16x9-Hancock-White</Template>
  <TotalTime>5195</TotalTime>
  <Words>1958</Words>
  <Application>Microsoft Macintosh PowerPoint</Application>
  <PresentationFormat>Widescreen</PresentationFormat>
  <Paragraphs>224</Paragraphs>
  <Slides>25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Cambria</vt:lpstr>
      <vt:lpstr>16x9-Hancock-White</vt:lpstr>
      <vt:lpstr>Discrimination Model of Supervision</vt:lpstr>
      <vt:lpstr>Introduction &amp; Background</vt:lpstr>
      <vt:lpstr>Discrimination Model of Supervision Key Concepts</vt:lpstr>
      <vt:lpstr>Three Foci</vt:lpstr>
      <vt:lpstr>Three Roles</vt:lpstr>
      <vt:lpstr>PowerPoint Presentation</vt:lpstr>
      <vt:lpstr>Literature</vt:lpstr>
      <vt:lpstr>Narrative Techniques Integration</vt:lpstr>
      <vt:lpstr>Integrating creativity to Supervision</vt:lpstr>
      <vt:lpstr>Integrating Creativity in DM</vt:lpstr>
      <vt:lpstr>Creative Techniques</vt:lpstr>
      <vt:lpstr>Clay – Play Dough</vt:lpstr>
      <vt:lpstr>Supervisees at an Adolescent Residential Treatment</vt:lpstr>
      <vt:lpstr>DM in School Counseling Supervision</vt:lpstr>
      <vt:lpstr>Supervision of Group-Work Model</vt:lpstr>
      <vt:lpstr>Supervision of Group Work Model</vt:lpstr>
      <vt:lpstr>Christian Worldview Integration</vt:lpstr>
      <vt:lpstr>The Need For a Christian Worldview Integration</vt:lpstr>
      <vt:lpstr>Spirituality in Supervision</vt:lpstr>
      <vt:lpstr>Conclusions</vt:lpstr>
      <vt:lpstr>Conclusions</vt:lpstr>
      <vt:lpstr>Thank you</vt:lpstr>
      <vt:lpstr>The following will only be presented verbally, not included in slides</vt:lpstr>
      <vt:lpstr>References</vt:lpstr>
      <vt:lpstr>References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Zoricelis Davila</dc:creator>
  <cp:lastModifiedBy>Davila, Zoricelis</cp:lastModifiedBy>
  <cp:revision>113</cp:revision>
  <cp:lastPrinted>2018-04-11T02:50:11Z</cp:lastPrinted>
  <dcterms:created xsi:type="dcterms:W3CDTF">2018-01-26T15:35:23Z</dcterms:created>
  <dcterms:modified xsi:type="dcterms:W3CDTF">2018-04-11T22:25:10Z</dcterms:modified>
</cp:coreProperties>
</file>