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handoutMasterIdLst>
    <p:handoutMasterId r:id="rId13"/>
  </p:handoutMasterIdLst>
  <p:sldIdLst>
    <p:sldId id="351" r:id="rId2"/>
    <p:sldId id="344" r:id="rId3"/>
    <p:sldId id="310" r:id="rId4"/>
    <p:sldId id="329" r:id="rId5"/>
    <p:sldId id="327" r:id="rId6"/>
    <p:sldId id="346" r:id="rId7"/>
    <p:sldId id="347" r:id="rId8"/>
    <p:sldId id="348" r:id="rId9"/>
    <p:sldId id="349" r:id="rId10"/>
    <p:sldId id="350" r:id="rId1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F4F4"/>
    <a:srgbClr val="3B3B9B"/>
    <a:srgbClr val="FF6C1A"/>
    <a:srgbClr val="EF4DC1"/>
    <a:srgbClr val="FF701B"/>
    <a:srgbClr val="0AE0DA"/>
    <a:srgbClr val="FFA515"/>
    <a:srgbClr val="C7E054"/>
    <a:srgbClr val="B6E079"/>
    <a:srgbClr val="5353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2794" autoAdjust="0"/>
  </p:normalViewPr>
  <p:slideViewPr>
    <p:cSldViewPr snapToGrid="0">
      <p:cViewPr varScale="1">
        <p:scale>
          <a:sx n="110" d="100"/>
          <a:sy n="110" d="100"/>
        </p:scale>
        <p:origin x="456" y="96"/>
      </p:cViewPr>
      <p:guideLst/>
    </p:cSldViewPr>
  </p:slideViewPr>
  <p:notesTextViewPr>
    <p:cViewPr>
      <p:scale>
        <a:sx n="3" d="2"/>
        <a:sy n="3" d="2"/>
      </p:scale>
      <p:origin x="0" y="0"/>
    </p:cViewPr>
  </p:notesTextViewPr>
  <p:notesViewPr>
    <p:cSldViewPr snapToGrid="0">
      <p:cViewPr varScale="1">
        <p:scale>
          <a:sx n="61" d="100"/>
          <a:sy n="61" d="100"/>
        </p:scale>
        <p:origin x="3216"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0006003011967677E-2"/>
          <c:y val="2.4435136431843897E-2"/>
          <c:w val="0.9297708211107415"/>
          <c:h val="0.92673901822525351"/>
        </c:manualLayout>
      </c:layout>
      <c:areaChart>
        <c:grouping val="standard"/>
        <c:varyColors val="0"/>
        <c:ser>
          <c:idx val="0"/>
          <c:order val="0"/>
          <c:tx>
            <c:strRef>
              <c:f>Sheet1!$C$12</c:f>
              <c:strCache>
                <c:ptCount val="1"/>
                <c:pt idx="0">
                  <c:v>Impact</c:v>
                </c:pt>
              </c:strCache>
            </c:strRef>
          </c:tx>
          <c:spPr>
            <a:solidFill>
              <a:schemeClr val="accent1"/>
            </a:solidFill>
            <a:ln>
              <a:noFill/>
            </a:ln>
            <a:effectLst/>
          </c:spPr>
          <c:cat>
            <c:strRef>
              <c:f>Sheet1!$D$11:$P$11</c:f>
              <c:strCache>
                <c:ptCount val="13"/>
                <c:pt idx="0">
                  <c:v>'05</c:v>
                </c:pt>
                <c:pt idx="1">
                  <c:v>'06</c:v>
                </c:pt>
                <c:pt idx="2">
                  <c:v>'07</c:v>
                </c:pt>
                <c:pt idx="3">
                  <c:v>'08</c:v>
                </c:pt>
                <c:pt idx="4">
                  <c:v>'09</c:v>
                </c:pt>
                <c:pt idx="5">
                  <c:v>'10</c:v>
                </c:pt>
                <c:pt idx="6">
                  <c:v>'11</c:v>
                </c:pt>
                <c:pt idx="7">
                  <c:v>'12</c:v>
                </c:pt>
                <c:pt idx="8">
                  <c:v>'13</c:v>
                </c:pt>
                <c:pt idx="9">
                  <c:v>'14</c:v>
                </c:pt>
                <c:pt idx="10">
                  <c:v>'15</c:v>
                </c:pt>
                <c:pt idx="11">
                  <c:v>'16</c:v>
                </c:pt>
                <c:pt idx="12">
                  <c:v>'17</c:v>
                </c:pt>
              </c:strCache>
            </c:strRef>
          </c:cat>
          <c:val>
            <c:numRef>
              <c:f>Sheet1!$D$12:$P$12</c:f>
              <c:numCache>
                <c:formatCode>General</c:formatCode>
                <c:ptCount val="13"/>
                <c:pt idx="0">
                  <c:v>5</c:v>
                </c:pt>
                <c:pt idx="1">
                  <c:v>6</c:v>
                </c:pt>
                <c:pt idx="2">
                  <c:v>7</c:v>
                </c:pt>
                <c:pt idx="3">
                  <c:v>8</c:v>
                </c:pt>
                <c:pt idx="4">
                  <c:v>12</c:v>
                </c:pt>
                <c:pt idx="5">
                  <c:v>15</c:v>
                </c:pt>
                <c:pt idx="6">
                  <c:v>16</c:v>
                </c:pt>
                <c:pt idx="7">
                  <c:v>17</c:v>
                </c:pt>
                <c:pt idx="8">
                  <c:v>18</c:v>
                </c:pt>
                <c:pt idx="9">
                  <c:v>25</c:v>
                </c:pt>
                <c:pt idx="10">
                  <c:v>29</c:v>
                </c:pt>
                <c:pt idx="11">
                  <c:v>35</c:v>
                </c:pt>
                <c:pt idx="12">
                  <c:v>45</c:v>
                </c:pt>
              </c:numCache>
            </c:numRef>
          </c:val>
          <c:extLst xmlns:c16r2="http://schemas.microsoft.com/office/drawing/2015/06/chart">
            <c:ext xmlns:c16="http://schemas.microsoft.com/office/drawing/2014/chart" uri="{C3380CC4-5D6E-409C-BE32-E72D297353CC}">
              <c16:uniqueId val="{00000000-AD53-4EE6-8E69-7BF0480D60F8}"/>
            </c:ext>
          </c:extLst>
        </c:ser>
        <c:ser>
          <c:idx val="1"/>
          <c:order val="1"/>
          <c:tx>
            <c:strRef>
              <c:f>Sheet1!$C$13</c:f>
              <c:strCache>
                <c:ptCount val="1"/>
              </c:strCache>
            </c:strRef>
          </c:tx>
          <c:spPr>
            <a:solidFill>
              <a:schemeClr val="accent2"/>
            </a:solidFill>
            <a:ln w="25400">
              <a:noFill/>
            </a:ln>
            <a:effectLst/>
          </c:spPr>
          <c:cat>
            <c:strRef>
              <c:f>Sheet1!$D$11:$P$11</c:f>
              <c:strCache>
                <c:ptCount val="13"/>
                <c:pt idx="0">
                  <c:v>'05</c:v>
                </c:pt>
                <c:pt idx="1">
                  <c:v>'06</c:v>
                </c:pt>
                <c:pt idx="2">
                  <c:v>'07</c:v>
                </c:pt>
                <c:pt idx="3">
                  <c:v>'08</c:v>
                </c:pt>
                <c:pt idx="4">
                  <c:v>'09</c:v>
                </c:pt>
                <c:pt idx="5">
                  <c:v>'10</c:v>
                </c:pt>
                <c:pt idx="6">
                  <c:v>'11</c:v>
                </c:pt>
                <c:pt idx="7">
                  <c:v>'12</c:v>
                </c:pt>
                <c:pt idx="8">
                  <c:v>'13</c:v>
                </c:pt>
                <c:pt idx="9">
                  <c:v>'14</c:v>
                </c:pt>
                <c:pt idx="10">
                  <c:v>'15</c:v>
                </c:pt>
                <c:pt idx="11">
                  <c:v>'16</c:v>
                </c:pt>
                <c:pt idx="12">
                  <c:v>'17</c:v>
                </c:pt>
              </c:strCache>
            </c:strRef>
          </c:cat>
          <c:val>
            <c:numRef>
              <c:f>Sheet1!$D$13:$P$13</c:f>
              <c:numCache>
                <c:formatCode>General</c:formatCode>
                <c:ptCount val="13"/>
                <c:pt idx="4">
                  <c:v>12</c:v>
                </c:pt>
                <c:pt idx="5">
                  <c:v>15</c:v>
                </c:pt>
                <c:pt idx="6">
                  <c:v>16</c:v>
                </c:pt>
                <c:pt idx="7">
                  <c:v>17</c:v>
                </c:pt>
                <c:pt idx="8">
                  <c:v>20</c:v>
                </c:pt>
                <c:pt idx="9">
                  <c:v>25</c:v>
                </c:pt>
                <c:pt idx="10">
                  <c:v>29</c:v>
                </c:pt>
                <c:pt idx="11">
                  <c:v>35</c:v>
                </c:pt>
                <c:pt idx="12">
                  <c:v>45</c:v>
                </c:pt>
              </c:numCache>
            </c:numRef>
          </c:val>
          <c:extLst xmlns:c16r2="http://schemas.microsoft.com/office/drawing/2015/06/chart">
            <c:ext xmlns:c16="http://schemas.microsoft.com/office/drawing/2014/chart" uri="{C3380CC4-5D6E-409C-BE32-E72D297353CC}">
              <c16:uniqueId val="{00000001-AD53-4EE6-8E69-7BF0480D60F8}"/>
            </c:ext>
          </c:extLst>
        </c:ser>
        <c:ser>
          <c:idx val="2"/>
          <c:order val="2"/>
          <c:tx>
            <c:strRef>
              <c:f>Sheet1!$C$14</c:f>
              <c:strCache>
                <c:ptCount val="1"/>
              </c:strCache>
            </c:strRef>
          </c:tx>
          <c:spPr>
            <a:solidFill>
              <a:schemeClr val="accent3"/>
            </a:solidFill>
            <a:ln w="25400">
              <a:noFill/>
            </a:ln>
            <a:effectLst/>
          </c:spPr>
          <c:cat>
            <c:strRef>
              <c:f>Sheet1!$D$11:$P$11</c:f>
              <c:strCache>
                <c:ptCount val="13"/>
                <c:pt idx="0">
                  <c:v>'05</c:v>
                </c:pt>
                <c:pt idx="1">
                  <c:v>'06</c:v>
                </c:pt>
                <c:pt idx="2">
                  <c:v>'07</c:v>
                </c:pt>
                <c:pt idx="3">
                  <c:v>'08</c:v>
                </c:pt>
                <c:pt idx="4">
                  <c:v>'09</c:v>
                </c:pt>
                <c:pt idx="5">
                  <c:v>'10</c:v>
                </c:pt>
                <c:pt idx="6">
                  <c:v>'11</c:v>
                </c:pt>
                <c:pt idx="7">
                  <c:v>'12</c:v>
                </c:pt>
                <c:pt idx="8">
                  <c:v>'13</c:v>
                </c:pt>
                <c:pt idx="9">
                  <c:v>'14</c:v>
                </c:pt>
                <c:pt idx="10">
                  <c:v>'15</c:v>
                </c:pt>
                <c:pt idx="11">
                  <c:v>'16</c:v>
                </c:pt>
                <c:pt idx="12">
                  <c:v>'17</c:v>
                </c:pt>
              </c:strCache>
            </c:strRef>
          </c:cat>
          <c:val>
            <c:numRef>
              <c:f>Sheet1!$D$14:$P$14</c:f>
              <c:numCache>
                <c:formatCode>General</c:formatCode>
                <c:ptCount val="13"/>
                <c:pt idx="10">
                  <c:v>29</c:v>
                </c:pt>
                <c:pt idx="11">
                  <c:v>35</c:v>
                </c:pt>
                <c:pt idx="12">
                  <c:v>45</c:v>
                </c:pt>
              </c:numCache>
            </c:numRef>
          </c:val>
          <c:extLst xmlns:c16r2="http://schemas.microsoft.com/office/drawing/2015/06/chart">
            <c:ext xmlns:c16="http://schemas.microsoft.com/office/drawing/2014/chart" uri="{C3380CC4-5D6E-409C-BE32-E72D297353CC}">
              <c16:uniqueId val="{00000002-AD53-4EE6-8E69-7BF0480D60F8}"/>
            </c:ext>
          </c:extLst>
        </c:ser>
        <c:dLbls>
          <c:showLegendKey val="0"/>
          <c:showVal val="0"/>
          <c:showCatName val="0"/>
          <c:showSerName val="0"/>
          <c:showPercent val="0"/>
          <c:showBubbleSize val="0"/>
        </c:dLbls>
        <c:axId val="278183248"/>
        <c:axId val="278987368"/>
      </c:areaChart>
      <c:catAx>
        <c:axId val="27818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78987368"/>
        <c:crosses val="autoZero"/>
        <c:auto val="1"/>
        <c:lblAlgn val="ctr"/>
        <c:lblOffset val="100"/>
        <c:noMultiLvlLbl val="0"/>
      </c:catAx>
      <c:valAx>
        <c:axId val="278987368"/>
        <c:scaling>
          <c:orientation val="minMax"/>
        </c:scaling>
        <c:delete val="1"/>
        <c:axPos val="l"/>
        <c:numFmt formatCode="General" sourceLinked="1"/>
        <c:majorTickMark val="none"/>
        <c:minorTickMark val="none"/>
        <c:tickLblPos val="nextTo"/>
        <c:crossAx val="278183248"/>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8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A2381C8A-22F8-4667-9917-5D93EDE14D6D}" type="datetimeFigureOut">
              <a:rPr lang="en-US" smtClean="0"/>
              <a:t>3/8/2018</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2C7A1CA-4BB9-4F93-9A1F-982733E31CEE}" type="slidenum">
              <a:rPr lang="en-US" smtClean="0"/>
              <a:t>‹#›</a:t>
            </a:fld>
            <a:endParaRPr lang="en-US"/>
          </a:p>
        </p:txBody>
      </p:sp>
    </p:spTree>
    <p:extLst>
      <p:ext uri="{BB962C8B-B14F-4D97-AF65-F5344CB8AC3E}">
        <p14:creationId xmlns:p14="http://schemas.microsoft.com/office/powerpoint/2010/main" val="23849540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A451C77-73ED-42EE-B340-E3151240B0B6}" type="datetimeFigureOut">
              <a:rPr lang="en-US" smtClean="0"/>
              <a:t>3/8/2018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4628955-3B5B-486B-B0B4-822BB8C1649D}" type="slidenum">
              <a:rPr lang="en-US" smtClean="0"/>
              <a:t>‹#›</a:t>
            </a:fld>
            <a:endParaRPr lang="en-US"/>
          </a:p>
        </p:txBody>
      </p:sp>
    </p:spTree>
    <p:extLst>
      <p:ext uri="{BB962C8B-B14F-4D97-AF65-F5344CB8AC3E}">
        <p14:creationId xmlns:p14="http://schemas.microsoft.com/office/powerpoint/2010/main" val="1008276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Business Summary</a:t>
            </a:r>
          </a:p>
          <a:p>
            <a:r>
              <a:rPr lang="en-US" sz="1100" dirty="0"/>
              <a:t>Two new verticals launched in 2017: credit cards (</a:t>
            </a:r>
            <a:r>
              <a:rPr lang="en-US" sz="1100" dirty="0" err="1"/>
              <a:t>Itau</a:t>
            </a:r>
            <a:r>
              <a:rPr lang="en-US" sz="1100" dirty="0"/>
              <a:t>) and life insurance (</a:t>
            </a:r>
            <a:r>
              <a:rPr lang="en-US" sz="1100" dirty="0" err="1"/>
              <a:t>Icatu</a:t>
            </a:r>
            <a:r>
              <a:rPr lang="en-US" sz="1100" dirty="0"/>
              <a:t>), with full ownership of brand acquisition</a:t>
            </a:r>
          </a:p>
          <a:p>
            <a:r>
              <a:rPr lang="en-US" sz="1100" dirty="0"/>
              <a:t>Investment business 2x that of 2016 (250k new accounts in ’17 vs 120k in ‘16)</a:t>
            </a:r>
          </a:p>
          <a:p>
            <a:r>
              <a:rPr lang="en-US" sz="1100" dirty="0"/>
              <a:t>Team grew 2x from 26 to 51. New CFO, CTO and VP to join until Feb ’18. </a:t>
            </a:r>
          </a:p>
          <a:p>
            <a:r>
              <a:rPr lang="en-US" sz="1100" dirty="0"/>
              <a:t>Proprietary marketplace (IQ360) launched.</a:t>
            </a:r>
          </a:p>
          <a:p>
            <a:endParaRPr lang="en-US" sz="1100" dirty="0"/>
          </a:p>
          <a:p>
            <a:r>
              <a:rPr lang="en-US" sz="1100" dirty="0"/>
              <a:t>Growth Corridors:</a:t>
            </a:r>
          </a:p>
          <a:p>
            <a:r>
              <a:rPr lang="en-US" sz="1100" dirty="0"/>
              <a:t>Expand partnerships to other industries (telecom, health, travel, loans)</a:t>
            </a:r>
          </a:p>
          <a:p>
            <a:r>
              <a:rPr lang="en-US" sz="1100" dirty="0"/>
              <a:t>Scale IQ360 into a top-of-mind consumer brand</a:t>
            </a:r>
          </a:p>
          <a:p>
            <a:r>
              <a:rPr lang="en-US" sz="1100" dirty="0"/>
              <a:t>Build multi-product insurance agency</a:t>
            </a:r>
          </a:p>
          <a:p>
            <a:r>
              <a:rPr lang="en-US" sz="1100" dirty="0"/>
              <a:t>Explore new partnership models for digital transformation (beyond acquisition)</a:t>
            </a:r>
          </a:p>
          <a:p>
            <a:endParaRPr lang="en-US" dirty="0"/>
          </a:p>
        </p:txBody>
      </p:sp>
      <p:sp>
        <p:nvSpPr>
          <p:cNvPr id="4" name="Slide Number Placeholder 3"/>
          <p:cNvSpPr>
            <a:spLocks noGrp="1"/>
          </p:cNvSpPr>
          <p:nvPr>
            <p:ph type="sldNum" sz="quarter" idx="10"/>
          </p:nvPr>
        </p:nvSpPr>
        <p:spPr/>
        <p:txBody>
          <a:bodyPr/>
          <a:lstStyle/>
          <a:p>
            <a:fld id="{24628955-3B5B-486B-B0B4-822BB8C1649D}" type="slidenum">
              <a:rPr lang="en-US" smtClean="0"/>
              <a:t>9</a:t>
            </a:fld>
            <a:endParaRPr lang="en-US"/>
          </a:p>
        </p:txBody>
      </p:sp>
    </p:spTree>
    <p:extLst>
      <p:ext uri="{BB962C8B-B14F-4D97-AF65-F5344CB8AC3E}">
        <p14:creationId xmlns:p14="http://schemas.microsoft.com/office/powerpoint/2010/main" val="2037766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Our strategy is two-fold:</a:t>
            </a:r>
            <a:r>
              <a:rPr lang="en-US" sz="16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Build partnerships with leading consumer brands, focusing on the UK and Germany as the biggest economies in Europe. Our partnership focus will be in financial services and home services</a:t>
            </a:r>
            <a:endParaRPr lang="en-US" sz="16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Bring our biggest US owned and operated brands to the UK such as </a:t>
            </a:r>
            <a:r>
              <a:rPr lang="en-US" sz="1200" kern="1200" dirty="0" err="1">
                <a:solidFill>
                  <a:schemeClr val="tx1"/>
                </a:solidFill>
                <a:effectLst/>
                <a:latin typeface="+mn-lt"/>
                <a:ea typeface="+mn-ea"/>
                <a:cs typeface="+mn-cs"/>
              </a:rPr>
              <a:t>Bankrate</a:t>
            </a:r>
            <a:r>
              <a:rPr lang="en-US" sz="1200" kern="1200" dirty="0">
                <a:solidFill>
                  <a:schemeClr val="tx1"/>
                </a:solidFill>
                <a:effectLst/>
                <a:latin typeface="+mn-lt"/>
                <a:ea typeface="+mn-ea"/>
                <a:cs typeface="+mn-cs"/>
              </a:rPr>
              <a:t> where we see a great fit with the European regulatory regime which is encouraging more flexibility in switching personal finance providers and giving more control to consumers</a:t>
            </a:r>
            <a:endParaRPr lang="en-US" sz="16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We’re very reliant on the US as we build our business. A few areas include:</a:t>
            </a:r>
            <a:r>
              <a:rPr lang="en-US" sz="1600" kern="1200" dirty="0">
                <a:solidFill>
                  <a:schemeClr val="tx1"/>
                </a:solidFill>
                <a:effectLst/>
                <a:latin typeface="+mn-lt"/>
                <a:ea typeface="+mn-ea"/>
                <a:cs typeface="+mn-cs"/>
              </a:rPr>
              <a: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Technology – we are relying on our US tech, rather than reinventing the wheel although we are adapting certain elements to comply with European data protection laws</a:t>
            </a:r>
            <a:endParaRPr lang="en-US" sz="16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People – as we grow our team locally, we have a number of people who spend a good proportion of their time working on European projects with us, often spending time here with the team</a:t>
            </a:r>
            <a:endParaRPr lang="en-US" sz="16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Partnerships – Many partnerships are being developed directly in Europe however the problems the partners here face are very similar to those in the US and so we have directly applicable experience that we can show our partners. We also have a number of global partners in the US such as Amex and Apple and are in discussion with those companies to work together</a:t>
            </a:r>
            <a:endParaRPr lang="en-US" sz="16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4628955-3B5B-486B-B0B4-822BB8C1649D}" type="slidenum">
              <a:rPr lang="en-US" smtClean="0"/>
              <a:t>10</a:t>
            </a:fld>
            <a:endParaRPr lang="en-US"/>
          </a:p>
        </p:txBody>
      </p:sp>
    </p:spTree>
    <p:extLst>
      <p:ext uri="{BB962C8B-B14F-4D97-AF65-F5344CB8AC3E}">
        <p14:creationId xmlns:p14="http://schemas.microsoft.com/office/powerpoint/2010/main" val="19740243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hyperlink" Target="https://youtu.be/TEmVyN2fHyg"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V Dark Title Slide">
    <p:bg>
      <p:bgPr>
        <a:solidFill>
          <a:schemeClr val="tx1"/>
        </a:solid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4" hasCustomPrompt="1"/>
          </p:nvPr>
        </p:nvSpPr>
        <p:spPr>
          <a:xfrm>
            <a:off x="1468557" y="2966110"/>
            <a:ext cx="9336156" cy="1123950"/>
          </a:xfrm>
          <a:prstGeom prst="rect">
            <a:avLst/>
          </a:prstGeom>
        </p:spPr>
        <p:txBody>
          <a:bodyPr/>
          <a:lstStyle>
            <a:lvl1pPr marL="0" indent="0" algn="ctr">
              <a:lnSpc>
                <a:spcPct val="75000"/>
              </a:lnSpc>
              <a:buNone/>
              <a:defRPr sz="6600">
                <a:solidFill>
                  <a:schemeClr val="bg1"/>
                </a:solidFill>
                <a:latin typeface="Aleo" panose="020F0502020204030203" pitchFamily="34" charset="0"/>
              </a:defRPr>
            </a:lvl1pPr>
          </a:lstStyle>
          <a:p>
            <a:pPr lvl="0"/>
            <a:r>
              <a:rPr lang="en-US" dirty="0"/>
              <a:t>We are Red Ventures.</a:t>
            </a:r>
          </a:p>
        </p:txBody>
      </p:sp>
      <p:grpSp>
        <p:nvGrpSpPr>
          <p:cNvPr id="2" name="Group 1"/>
          <p:cNvGrpSpPr/>
          <p:nvPr userDrawn="1"/>
        </p:nvGrpSpPr>
        <p:grpSpPr>
          <a:xfrm>
            <a:off x="314525" y="160613"/>
            <a:ext cx="1944970" cy="316464"/>
            <a:chOff x="3296086" y="4641215"/>
            <a:chExt cx="4868672" cy="792175"/>
          </a:xfrm>
        </p:grpSpPr>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t="-1" r="72705" b="-9652"/>
            <a:stretch/>
          </p:blipFill>
          <p:spPr>
            <a:xfrm>
              <a:off x="3296086" y="4728689"/>
              <a:ext cx="1328924" cy="704701"/>
            </a:xfrm>
            <a:prstGeom prst="rect">
              <a:avLst/>
            </a:prstGeom>
          </p:spPr>
        </p:pic>
        <p:pic>
          <p:nvPicPr>
            <p:cNvPr id="22" name="Picture 21"/>
            <p:cNvPicPr>
              <a:picLocks noChangeAspect="1"/>
            </p:cNvPicPr>
            <p:nvPr userDrawn="1"/>
          </p:nvPicPr>
          <p:blipFill rotWithShape="1">
            <a:blip r:embed="rId3" cstate="print">
              <a:extLst>
                <a:ext uri="{28A0092B-C50C-407E-A947-70E740481C1C}">
                  <a14:useLocalDpi xmlns:a14="http://schemas.microsoft.com/office/drawing/2010/main" val="0"/>
                </a:ext>
              </a:extLst>
            </a:blip>
            <a:srcRect l="27083" t="-16038" b="-6095"/>
            <a:stretch/>
          </p:blipFill>
          <p:spPr>
            <a:xfrm>
              <a:off x="4614668" y="4641215"/>
              <a:ext cx="3550090" cy="787787"/>
            </a:xfrm>
            <a:prstGeom prst="rect">
              <a:avLst/>
            </a:prstGeom>
          </p:spPr>
        </p:pic>
      </p:grpSp>
      <p:cxnSp>
        <p:nvCxnSpPr>
          <p:cNvPr id="24" name="Straight Connector 23"/>
          <p:cNvCxnSpPr/>
          <p:nvPr userDrawn="1"/>
        </p:nvCxnSpPr>
        <p:spPr>
          <a:xfrm>
            <a:off x="5682748" y="4010548"/>
            <a:ext cx="841513"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5" name="Content Placeholder 3"/>
          <p:cNvSpPr>
            <a:spLocks noGrp="1"/>
          </p:cNvSpPr>
          <p:nvPr>
            <p:ph sz="quarter" idx="15" hasCustomPrompt="1"/>
          </p:nvPr>
        </p:nvSpPr>
        <p:spPr>
          <a:xfrm>
            <a:off x="2794884" y="2330491"/>
            <a:ext cx="6591631" cy="388856"/>
          </a:xfrm>
          <a:prstGeom prst="rect">
            <a:avLst/>
          </a:prstGeom>
        </p:spPr>
        <p:txBody>
          <a:bodyPr/>
          <a:lstStyle>
            <a:lvl1pPr marL="0" indent="0" algn="ctr">
              <a:buNone/>
              <a:defRPr sz="2000" b="0" baseline="0">
                <a:solidFill>
                  <a:schemeClr val="accent6"/>
                </a:solidFill>
                <a:latin typeface="+mj-lt"/>
              </a:defRPr>
            </a:lvl1pPr>
          </a:lstStyle>
          <a:p>
            <a:pPr lvl="0"/>
            <a:r>
              <a:rPr lang="en-US" dirty="0"/>
              <a:t>CHALLENGE WHAT’S POSSBILE</a:t>
            </a:r>
          </a:p>
        </p:txBody>
      </p:sp>
    </p:spTree>
    <p:extLst>
      <p:ext uri="{BB962C8B-B14F-4D97-AF65-F5344CB8AC3E}">
        <p14:creationId xmlns:p14="http://schemas.microsoft.com/office/powerpoint/2010/main" val="1957637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General-red">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9" name="Text Placeholder 10"/>
          <p:cNvSpPr>
            <a:spLocks noGrp="1"/>
          </p:cNvSpPr>
          <p:nvPr>
            <p:ph type="body" sz="quarter" idx="14" hasCustomPrompt="1"/>
          </p:nvPr>
        </p:nvSpPr>
        <p:spPr>
          <a:xfrm>
            <a:off x="1163376" y="213898"/>
            <a:ext cx="5206685" cy="730319"/>
          </a:xfrm>
          <a:prstGeom prst="rect">
            <a:avLst/>
          </a:prstGeom>
        </p:spPr>
        <p:txBody>
          <a:bodyPr/>
          <a:lstStyle>
            <a:lvl1pPr marL="0" indent="0">
              <a:lnSpc>
                <a:spcPct val="75000"/>
              </a:lnSpc>
              <a:buNone/>
              <a:defRPr sz="2400">
                <a:latin typeface="Aleo" panose="020F0502020204030203" pitchFamily="34" charset="0"/>
              </a:defRPr>
            </a:lvl1pPr>
          </a:lstStyle>
          <a:p>
            <a:pPr lvl="0"/>
            <a:r>
              <a:rPr lang="en-US" dirty="0"/>
              <a:t>We build </a:t>
            </a:r>
          </a:p>
          <a:p>
            <a:pPr lvl="0"/>
            <a:r>
              <a:rPr lang="en-US" dirty="0"/>
              <a:t>better businesses.</a:t>
            </a:r>
          </a:p>
        </p:txBody>
      </p:sp>
      <p:cxnSp>
        <p:nvCxnSpPr>
          <p:cNvPr id="11" name="Straight Connector 10"/>
          <p:cNvCxnSpPr/>
          <p:nvPr userDrawn="1"/>
        </p:nvCxnSpPr>
        <p:spPr>
          <a:xfrm>
            <a:off x="1258957" y="1053548"/>
            <a:ext cx="768626"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0055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ightContent-Red">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4" name="Rectangle 13"/>
          <p:cNvSpPr/>
          <p:nvPr userDrawn="1"/>
        </p:nvSpPr>
        <p:spPr>
          <a:xfrm>
            <a:off x="2100469" y="437322"/>
            <a:ext cx="4459357" cy="5956852"/>
          </a:xfrm>
          <a:prstGeom prst="rect">
            <a:avLst/>
          </a:prstGeom>
          <a:noFill/>
          <a:ln w="165100">
            <a:solidFill>
              <a:srgbClr val="4D78FF">
                <a:alpha val="52157"/>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11" name="Text Placeholder 10"/>
          <p:cNvSpPr>
            <a:spLocks noGrp="1"/>
          </p:cNvSpPr>
          <p:nvPr>
            <p:ph type="body" sz="quarter" idx="14" hasCustomPrompt="1"/>
          </p:nvPr>
        </p:nvSpPr>
        <p:spPr>
          <a:xfrm>
            <a:off x="1163376" y="954157"/>
            <a:ext cx="4643467" cy="1636023"/>
          </a:xfrm>
          <a:prstGeom prst="rect">
            <a:avLst/>
          </a:prstGeom>
          <a:solidFill>
            <a:schemeClr val="bg1"/>
          </a:solidFill>
        </p:spPr>
        <p:txBody>
          <a:bodyPr anchor="ctr"/>
          <a:lstStyle>
            <a:lvl1pPr marL="0" indent="0">
              <a:lnSpc>
                <a:spcPct val="75000"/>
              </a:lnSpc>
              <a:buNone/>
              <a:defRPr sz="4000" baseline="0">
                <a:latin typeface="Aleo" panose="020F0502020204030203" pitchFamily="34" charset="0"/>
              </a:defRPr>
            </a:lvl1pPr>
          </a:lstStyle>
          <a:p>
            <a:pPr lvl="0"/>
            <a:r>
              <a:rPr lang="en-US" dirty="0"/>
              <a:t>We are</a:t>
            </a:r>
          </a:p>
          <a:p>
            <a:pPr lvl="0"/>
            <a:r>
              <a:rPr lang="en-US" dirty="0"/>
              <a:t>change experts.</a:t>
            </a:r>
          </a:p>
        </p:txBody>
      </p:sp>
      <p:cxnSp>
        <p:nvCxnSpPr>
          <p:cNvPr id="27" name="Straight Connector 26"/>
          <p:cNvCxnSpPr/>
          <p:nvPr userDrawn="1"/>
        </p:nvCxnSpPr>
        <p:spPr>
          <a:xfrm>
            <a:off x="3942522" y="2603432"/>
            <a:ext cx="768626" cy="0"/>
          </a:xfrm>
          <a:prstGeom prst="line">
            <a:avLst/>
          </a:prstGeom>
          <a:ln w="44450">
            <a:solidFill>
              <a:srgbClr val="4D78FF"/>
            </a:solidFill>
          </a:ln>
        </p:spPr>
        <p:style>
          <a:lnRef idx="1">
            <a:schemeClr val="accent1"/>
          </a:lnRef>
          <a:fillRef idx="0">
            <a:schemeClr val="accent1"/>
          </a:fillRef>
          <a:effectRef idx="0">
            <a:schemeClr val="accent1"/>
          </a:effectRef>
          <a:fontRef idx="minor">
            <a:schemeClr val="tx1"/>
          </a:fontRef>
        </p:style>
      </p:cxnSp>
      <p:sp>
        <p:nvSpPr>
          <p:cNvPr id="28" name="Text Placeholder 27"/>
          <p:cNvSpPr>
            <a:spLocks noGrp="1"/>
          </p:cNvSpPr>
          <p:nvPr>
            <p:ph type="body" sz="quarter" idx="15" hasCustomPrompt="1"/>
          </p:nvPr>
        </p:nvSpPr>
        <p:spPr>
          <a:xfrm>
            <a:off x="2403349" y="3030529"/>
            <a:ext cx="3846972" cy="2846632"/>
          </a:xfrm>
          <a:prstGeom prst="rect">
            <a:avLst/>
          </a:prstGeom>
        </p:spPr>
        <p:txBody>
          <a:bodyPr/>
          <a:lstStyle>
            <a:lvl1pPr marL="0" indent="0">
              <a:lnSpc>
                <a:spcPct val="130000"/>
              </a:lnSpc>
              <a:buNone/>
              <a:defRPr sz="1400" baseline="0"/>
            </a:lvl1pPr>
          </a:lstStyle>
          <a:p>
            <a:pPr lvl="0"/>
            <a:r>
              <a:rPr lang="en-US" dirty="0"/>
              <a:t>Example text would go here in a smaller font.</a:t>
            </a:r>
          </a:p>
        </p:txBody>
      </p:sp>
    </p:spTree>
    <p:extLst>
      <p:ext uri="{BB962C8B-B14F-4D97-AF65-F5344CB8AC3E}">
        <p14:creationId xmlns:p14="http://schemas.microsoft.com/office/powerpoint/2010/main" val="4115458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RightContent-Red">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4" name="Rectangle 13"/>
          <p:cNvSpPr/>
          <p:nvPr userDrawn="1"/>
        </p:nvSpPr>
        <p:spPr>
          <a:xfrm>
            <a:off x="2100469" y="437322"/>
            <a:ext cx="4459357" cy="5956852"/>
          </a:xfrm>
          <a:prstGeom prst="rect">
            <a:avLst/>
          </a:prstGeom>
          <a:noFill/>
          <a:ln w="165100">
            <a:solidFill>
              <a:schemeClr val="accent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11" name="Text Placeholder 10"/>
          <p:cNvSpPr>
            <a:spLocks noGrp="1"/>
          </p:cNvSpPr>
          <p:nvPr>
            <p:ph type="body" sz="quarter" idx="14" hasCustomPrompt="1"/>
          </p:nvPr>
        </p:nvSpPr>
        <p:spPr>
          <a:xfrm>
            <a:off x="1163376" y="954157"/>
            <a:ext cx="4643467" cy="1636023"/>
          </a:xfrm>
          <a:prstGeom prst="rect">
            <a:avLst/>
          </a:prstGeom>
          <a:solidFill>
            <a:schemeClr val="bg1"/>
          </a:solidFill>
        </p:spPr>
        <p:txBody>
          <a:bodyPr anchor="ctr"/>
          <a:lstStyle>
            <a:lvl1pPr marL="0" indent="0">
              <a:lnSpc>
                <a:spcPct val="75000"/>
              </a:lnSpc>
              <a:buNone/>
              <a:defRPr sz="4000" baseline="0">
                <a:latin typeface="Aleo" panose="020F0502020204030203" pitchFamily="34" charset="0"/>
              </a:defRPr>
            </a:lvl1pPr>
          </a:lstStyle>
          <a:p>
            <a:pPr lvl="0"/>
            <a:r>
              <a:rPr lang="en-US" dirty="0"/>
              <a:t>We are</a:t>
            </a:r>
          </a:p>
          <a:p>
            <a:pPr lvl="0"/>
            <a:r>
              <a:rPr lang="en-US" dirty="0"/>
              <a:t>change experts.</a:t>
            </a:r>
          </a:p>
        </p:txBody>
      </p:sp>
      <p:cxnSp>
        <p:nvCxnSpPr>
          <p:cNvPr id="27" name="Straight Connector 26"/>
          <p:cNvCxnSpPr/>
          <p:nvPr userDrawn="1"/>
        </p:nvCxnSpPr>
        <p:spPr>
          <a:xfrm>
            <a:off x="3942522" y="2603432"/>
            <a:ext cx="768626"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28" name="Text Placeholder 27"/>
          <p:cNvSpPr>
            <a:spLocks noGrp="1"/>
          </p:cNvSpPr>
          <p:nvPr>
            <p:ph type="body" sz="quarter" idx="15" hasCustomPrompt="1"/>
          </p:nvPr>
        </p:nvSpPr>
        <p:spPr>
          <a:xfrm>
            <a:off x="2403349" y="3030529"/>
            <a:ext cx="3846972" cy="2846632"/>
          </a:xfrm>
          <a:prstGeom prst="rect">
            <a:avLst/>
          </a:prstGeom>
        </p:spPr>
        <p:txBody>
          <a:bodyPr/>
          <a:lstStyle>
            <a:lvl1pPr marL="0" indent="0">
              <a:lnSpc>
                <a:spcPct val="130000"/>
              </a:lnSpc>
              <a:buNone/>
              <a:defRPr sz="1400" baseline="0"/>
            </a:lvl1pPr>
          </a:lstStyle>
          <a:p>
            <a:pPr lvl="0"/>
            <a:r>
              <a:rPr lang="en-US" dirty="0"/>
              <a:t>Example text would go here in a smaller font.</a:t>
            </a:r>
          </a:p>
        </p:txBody>
      </p:sp>
    </p:spTree>
    <p:extLst>
      <p:ext uri="{BB962C8B-B14F-4D97-AF65-F5344CB8AC3E}">
        <p14:creationId xmlns:p14="http://schemas.microsoft.com/office/powerpoint/2010/main" val="857171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RightContent-Red">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4" name="Rectangle 13"/>
          <p:cNvSpPr/>
          <p:nvPr userDrawn="1"/>
        </p:nvSpPr>
        <p:spPr>
          <a:xfrm>
            <a:off x="2100469" y="437322"/>
            <a:ext cx="4459357" cy="5956852"/>
          </a:xfrm>
          <a:prstGeom prst="rect">
            <a:avLst/>
          </a:prstGeom>
          <a:noFill/>
          <a:ln w="165100">
            <a:solidFill>
              <a:srgbClr val="0AE0DA">
                <a:alpha val="3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11" name="Text Placeholder 10"/>
          <p:cNvSpPr>
            <a:spLocks noGrp="1"/>
          </p:cNvSpPr>
          <p:nvPr>
            <p:ph type="body" sz="quarter" idx="14" hasCustomPrompt="1"/>
          </p:nvPr>
        </p:nvSpPr>
        <p:spPr>
          <a:xfrm>
            <a:off x="1163376" y="954157"/>
            <a:ext cx="4643467" cy="1636023"/>
          </a:xfrm>
          <a:prstGeom prst="rect">
            <a:avLst/>
          </a:prstGeom>
          <a:solidFill>
            <a:schemeClr val="bg1"/>
          </a:solidFill>
        </p:spPr>
        <p:txBody>
          <a:bodyPr anchor="ctr"/>
          <a:lstStyle>
            <a:lvl1pPr marL="0" indent="0">
              <a:lnSpc>
                <a:spcPct val="75000"/>
              </a:lnSpc>
              <a:buNone/>
              <a:defRPr sz="4000" baseline="0">
                <a:latin typeface="Aleo" panose="020F0502020204030203" pitchFamily="34" charset="0"/>
              </a:defRPr>
            </a:lvl1pPr>
          </a:lstStyle>
          <a:p>
            <a:pPr lvl="0"/>
            <a:r>
              <a:rPr lang="en-US" dirty="0"/>
              <a:t>We are</a:t>
            </a:r>
          </a:p>
          <a:p>
            <a:pPr lvl="0"/>
            <a:r>
              <a:rPr lang="en-US" dirty="0"/>
              <a:t>change experts.</a:t>
            </a:r>
          </a:p>
        </p:txBody>
      </p:sp>
      <p:cxnSp>
        <p:nvCxnSpPr>
          <p:cNvPr id="27" name="Straight Connector 26"/>
          <p:cNvCxnSpPr/>
          <p:nvPr userDrawn="1"/>
        </p:nvCxnSpPr>
        <p:spPr>
          <a:xfrm>
            <a:off x="3942522" y="2603432"/>
            <a:ext cx="768626" cy="0"/>
          </a:xfrm>
          <a:prstGeom prst="line">
            <a:avLst/>
          </a:prstGeom>
          <a:ln w="44450">
            <a:solidFill>
              <a:srgbClr val="0AE0DA"/>
            </a:solidFill>
          </a:ln>
        </p:spPr>
        <p:style>
          <a:lnRef idx="1">
            <a:schemeClr val="accent1"/>
          </a:lnRef>
          <a:fillRef idx="0">
            <a:schemeClr val="accent1"/>
          </a:fillRef>
          <a:effectRef idx="0">
            <a:schemeClr val="accent1"/>
          </a:effectRef>
          <a:fontRef idx="minor">
            <a:schemeClr val="tx1"/>
          </a:fontRef>
        </p:style>
      </p:cxnSp>
      <p:sp>
        <p:nvSpPr>
          <p:cNvPr id="28" name="Text Placeholder 27"/>
          <p:cNvSpPr>
            <a:spLocks noGrp="1"/>
          </p:cNvSpPr>
          <p:nvPr>
            <p:ph type="body" sz="quarter" idx="15" hasCustomPrompt="1"/>
          </p:nvPr>
        </p:nvSpPr>
        <p:spPr>
          <a:xfrm>
            <a:off x="2403349" y="3030529"/>
            <a:ext cx="3846972" cy="2846632"/>
          </a:xfrm>
          <a:prstGeom prst="rect">
            <a:avLst/>
          </a:prstGeom>
        </p:spPr>
        <p:txBody>
          <a:bodyPr/>
          <a:lstStyle>
            <a:lvl1pPr marL="0" indent="0">
              <a:lnSpc>
                <a:spcPct val="130000"/>
              </a:lnSpc>
              <a:buNone/>
              <a:defRPr sz="1400" baseline="0"/>
            </a:lvl1pPr>
          </a:lstStyle>
          <a:p>
            <a:pPr lvl="0"/>
            <a:r>
              <a:rPr lang="en-US" dirty="0"/>
              <a:t>Example text would go here in a smaller font.</a:t>
            </a:r>
          </a:p>
        </p:txBody>
      </p:sp>
    </p:spTree>
    <p:extLst>
      <p:ext uri="{BB962C8B-B14F-4D97-AF65-F5344CB8AC3E}">
        <p14:creationId xmlns:p14="http://schemas.microsoft.com/office/powerpoint/2010/main" val="3683193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content-fuseorang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4" name="Rectangle 13"/>
          <p:cNvSpPr/>
          <p:nvPr userDrawn="1"/>
        </p:nvSpPr>
        <p:spPr>
          <a:xfrm>
            <a:off x="2100469" y="437322"/>
            <a:ext cx="4459357" cy="5956852"/>
          </a:xfrm>
          <a:prstGeom prst="rect">
            <a:avLst/>
          </a:prstGeom>
          <a:noFill/>
          <a:ln w="165100">
            <a:solidFill>
              <a:srgbClr val="FF5621">
                <a:alpha val="4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11" name="Text Placeholder 10"/>
          <p:cNvSpPr>
            <a:spLocks noGrp="1"/>
          </p:cNvSpPr>
          <p:nvPr>
            <p:ph type="body" sz="quarter" idx="14" hasCustomPrompt="1"/>
          </p:nvPr>
        </p:nvSpPr>
        <p:spPr>
          <a:xfrm>
            <a:off x="1163376" y="954157"/>
            <a:ext cx="4643467" cy="1636023"/>
          </a:xfrm>
          <a:prstGeom prst="rect">
            <a:avLst/>
          </a:prstGeom>
          <a:solidFill>
            <a:schemeClr val="bg1"/>
          </a:solidFill>
        </p:spPr>
        <p:txBody>
          <a:bodyPr anchor="ctr"/>
          <a:lstStyle>
            <a:lvl1pPr marL="0" indent="0">
              <a:lnSpc>
                <a:spcPct val="75000"/>
              </a:lnSpc>
              <a:buNone/>
              <a:defRPr sz="4000" baseline="0">
                <a:latin typeface="Aleo" panose="020F0502020204030203" pitchFamily="34" charset="0"/>
              </a:defRPr>
            </a:lvl1pPr>
          </a:lstStyle>
          <a:p>
            <a:pPr lvl="0"/>
            <a:r>
              <a:rPr lang="en-US" dirty="0"/>
              <a:t>We are</a:t>
            </a:r>
          </a:p>
          <a:p>
            <a:pPr lvl="0"/>
            <a:r>
              <a:rPr lang="en-US" dirty="0"/>
              <a:t>change experts.</a:t>
            </a:r>
          </a:p>
        </p:txBody>
      </p:sp>
      <p:cxnSp>
        <p:nvCxnSpPr>
          <p:cNvPr id="27" name="Straight Connector 26"/>
          <p:cNvCxnSpPr/>
          <p:nvPr userDrawn="1"/>
        </p:nvCxnSpPr>
        <p:spPr>
          <a:xfrm>
            <a:off x="3942522" y="2603432"/>
            <a:ext cx="768626" cy="0"/>
          </a:xfrm>
          <a:prstGeom prst="line">
            <a:avLst/>
          </a:prstGeom>
          <a:ln w="44450">
            <a:solidFill>
              <a:srgbClr val="FF5621"/>
            </a:solidFill>
          </a:ln>
        </p:spPr>
        <p:style>
          <a:lnRef idx="1">
            <a:schemeClr val="accent1"/>
          </a:lnRef>
          <a:fillRef idx="0">
            <a:schemeClr val="accent1"/>
          </a:fillRef>
          <a:effectRef idx="0">
            <a:schemeClr val="accent1"/>
          </a:effectRef>
          <a:fontRef idx="minor">
            <a:schemeClr val="tx1"/>
          </a:fontRef>
        </p:style>
      </p:cxnSp>
      <p:sp>
        <p:nvSpPr>
          <p:cNvPr id="28" name="Text Placeholder 27"/>
          <p:cNvSpPr>
            <a:spLocks noGrp="1"/>
          </p:cNvSpPr>
          <p:nvPr>
            <p:ph type="body" sz="quarter" idx="15" hasCustomPrompt="1"/>
          </p:nvPr>
        </p:nvSpPr>
        <p:spPr>
          <a:xfrm>
            <a:off x="2403349" y="3030529"/>
            <a:ext cx="3846972" cy="2846632"/>
          </a:xfrm>
          <a:prstGeom prst="rect">
            <a:avLst/>
          </a:prstGeom>
        </p:spPr>
        <p:txBody>
          <a:bodyPr/>
          <a:lstStyle>
            <a:lvl1pPr marL="0" indent="0">
              <a:lnSpc>
                <a:spcPct val="130000"/>
              </a:lnSpc>
              <a:buNone/>
              <a:defRPr sz="1400" baseline="0"/>
            </a:lvl1pPr>
          </a:lstStyle>
          <a:p>
            <a:pPr lvl="0"/>
            <a:r>
              <a:rPr lang="en-US" dirty="0"/>
              <a:t>Example text would go here in a smaller font.</a:t>
            </a:r>
          </a:p>
        </p:txBody>
      </p:sp>
    </p:spTree>
    <p:extLst>
      <p:ext uri="{BB962C8B-B14F-4D97-AF65-F5344CB8AC3E}">
        <p14:creationId xmlns:p14="http://schemas.microsoft.com/office/powerpoint/2010/main" val="40136761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RightContent-Red">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4" name="Rectangle 13"/>
          <p:cNvSpPr/>
          <p:nvPr userDrawn="1"/>
        </p:nvSpPr>
        <p:spPr>
          <a:xfrm>
            <a:off x="2100469" y="437322"/>
            <a:ext cx="4459357" cy="5956852"/>
          </a:xfrm>
          <a:prstGeom prst="rect">
            <a:avLst/>
          </a:prstGeom>
          <a:noFill/>
          <a:ln w="165100">
            <a:solidFill>
              <a:srgbClr val="FF2222">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11" name="Text Placeholder 10"/>
          <p:cNvSpPr>
            <a:spLocks noGrp="1"/>
          </p:cNvSpPr>
          <p:nvPr>
            <p:ph type="body" sz="quarter" idx="14" hasCustomPrompt="1"/>
          </p:nvPr>
        </p:nvSpPr>
        <p:spPr>
          <a:xfrm>
            <a:off x="1163376" y="954157"/>
            <a:ext cx="4643467" cy="1636023"/>
          </a:xfrm>
          <a:prstGeom prst="rect">
            <a:avLst/>
          </a:prstGeom>
          <a:solidFill>
            <a:schemeClr val="bg1"/>
          </a:solidFill>
        </p:spPr>
        <p:txBody>
          <a:bodyPr anchor="ctr"/>
          <a:lstStyle>
            <a:lvl1pPr marL="0" indent="0">
              <a:lnSpc>
                <a:spcPct val="75000"/>
              </a:lnSpc>
              <a:buNone/>
              <a:defRPr sz="4000" baseline="0">
                <a:latin typeface="Aleo" panose="020F0502020204030203" pitchFamily="34" charset="0"/>
              </a:defRPr>
            </a:lvl1pPr>
          </a:lstStyle>
          <a:p>
            <a:pPr lvl="0"/>
            <a:r>
              <a:rPr lang="en-US" dirty="0"/>
              <a:t>We are</a:t>
            </a:r>
          </a:p>
          <a:p>
            <a:pPr lvl="0"/>
            <a:r>
              <a:rPr lang="en-US" dirty="0"/>
              <a:t>change experts.</a:t>
            </a:r>
          </a:p>
        </p:txBody>
      </p:sp>
      <p:cxnSp>
        <p:nvCxnSpPr>
          <p:cNvPr id="27" name="Straight Connector 26"/>
          <p:cNvCxnSpPr/>
          <p:nvPr userDrawn="1"/>
        </p:nvCxnSpPr>
        <p:spPr>
          <a:xfrm>
            <a:off x="3942522" y="2603432"/>
            <a:ext cx="768626" cy="0"/>
          </a:xfrm>
          <a:prstGeom prst="line">
            <a:avLst/>
          </a:prstGeom>
          <a:ln w="44450">
            <a:solidFill>
              <a:srgbClr val="FF2222"/>
            </a:solidFill>
          </a:ln>
        </p:spPr>
        <p:style>
          <a:lnRef idx="1">
            <a:schemeClr val="accent1"/>
          </a:lnRef>
          <a:fillRef idx="0">
            <a:schemeClr val="accent1"/>
          </a:fillRef>
          <a:effectRef idx="0">
            <a:schemeClr val="accent1"/>
          </a:effectRef>
          <a:fontRef idx="minor">
            <a:schemeClr val="tx1"/>
          </a:fontRef>
        </p:style>
      </p:cxnSp>
      <p:sp>
        <p:nvSpPr>
          <p:cNvPr id="13" name="Text Placeholder 27"/>
          <p:cNvSpPr>
            <a:spLocks noGrp="1"/>
          </p:cNvSpPr>
          <p:nvPr>
            <p:ph type="body" sz="quarter" idx="15" hasCustomPrompt="1"/>
          </p:nvPr>
        </p:nvSpPr>
        <p:spPr>
          <a:xfrm>
            <a:off x="2403349" y="3030529"/>
            <a:ext cx="3846972" cy="2846632"/>
          </a:xfrm>
          <a:prstGeom prst="rect">
            <a:avLst/>
          </a:prstGeom>
        </p:spPr>
        <p:txBody>
          <a:bodyPr/>
          <a:lstStyle>
            <a:lvl1pPr marL="0" indent="0">
              <a:lnSpc>
                <a:spcPct val="130000"/>
              </a:lnSpc>
              <a:buNone/>
              <a:defRPr sz="1400" baseline="0"/>
            </a:lvl1pPr>
          </a:lstStyle>
          <a:p>
            <a:pPr lvl="0"/>
            <a:r>
              <a:rPr lang="en-US" dirty="0"/>
              <a:t>Example text would go here in a smaller font.</a:t>
            </a:r>
          </a:p>
        </p:txBody>
      </p:sp>
    </p:spTree>
    <p:extLst>
      <p:ext uri="{BB962C8B-B14F-4D97-AF65-F5344CB8AC3E}">
        <p14:creationId xmlns:p14="http://schemas.microsoft.com/office/powerpoint/2010/main" val="4736801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RightContent-Red">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4" name="Rectangle 13"/>
          <p:cNvSpPr/>
          <p:nvPr userDrawn="1"/>
        </p:nvSpPr>
        <p:spPr>
          <a:xfrm>
            <a:off x="2100469" y="437322"/>
            <a:ext cx="4459357" cy="5956852"/>
          </a:xfrm>
          <a:prstGeom prst="rect">
            <a:avLst/>
          </a:prstGeom>
          <a:noFill/>
          <a:ln w="165100">
            <a:solidFill>
              <a:srgbClr val="EF4DC1">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11" name="Text Placeholder 10"/>
          <p:cNvSpPr>
            <a:spLocks noGrp="1"/>
          </p:cNvSpPr>
          <p:nvPr>
            <p:ph type="body" sz="quarter" idx="14" hasCustomPrompt="1"/>
          </p:nvPr>
        </p:nvSpPr>
        <p:spPr>
          <a:xfrm>
            <a:off x="1163376" y="954157"/>
            <a:ext cx="4643467" cy="1636023"/>
          </a:xfrm>
          <a:prstGeom prst="rect">
            <a:avLst/>
          </a:prstGeom>
          <a:solidFill>
            <a:schemeClr val="bg1"/>
          </a:solidFill>
        </p:spPr>
        <p:txBody>
          <a:bodyPr anchor="ctr"/>
          <a:lstStyle>
            <a:lvl1pPr marL="0" indent="0">
              <a:lnSpc>
                <a:spcPct val="75000"/>
              </a:lnSpc>
              <a:buNone/>
              <a:defRPr sz="4000" baseline="0">
                <a:latin typeface="Aleo" panose="020F0502020204030203" pitchFamily="34" charset="0"/>
              </a:defRPr>
            </a:lvl1pPr>
          </a:lstStyle>
          <a:p>
            <a:pPr lvl="0"/>
            <a:r>
              <a:rPr lang="en-US" dirty="0"/>
              <a:t>We are</a:t>
            </a:r>
          </a:p>
          <a:p>
            <a:pPr lvl="0"/>
            <a:r>
              <a:rPr lang="en-US" dirty="0"/>
              <a:t>change experts.</a:t>
            </a:r>
          </a:p>
        </p:txBody>
      </p:sp>
      <p:cxnSp>
        <p:nvCxnSpPr>
          <p:cNvPr id="27" name="Straight Connector 26"/>
          <p:cNvCxnSpPr/>
          <p:nvPr userDrawn="1"/>
        </p:nvCxnSpPr>
        <p:spPr>
          <a:xfrm>
            <a:off x="3942522" y="2603432"/>
            <a:ext cx="768626" cy="0"/>
          </a:xfrm>
          <a:prstGeom prst="line">
            <a:avLst/>
          </a:prstGeom>
          <a:ln w="44450">
            <a:solidFill>
              <a:srgbClr val="EF4DC1"/>
            </a:solidFill>
          </a:ln>
        </p:spPr>
        <p:style>
          <a:lnRef idx="1">
            <a:schemeClr val="accent1"/>
          </a:lnRef>
          <a:fillRef idx="0">
            <a:schemeClr val="accent1"/>
          </a:fillRef>
          <a:effectRef idx="0">
            <a:schemeClr val="accent1"/>
          </a:effectRef>
          <a:fontRef idx="minor">
            <a:schemeClr val="tx1"/>
          </a:fontRef>
        </p:style>
      </p:cxnSp>
      <p:sp>
        <p:nvSpPr>
          <p:cNvPr id="13" name="Text Placeholder 27"/>
          <p:cNvSpPr>
            <a:spLocks noGrp="1"/>
          </p:cNvSpPr>
          <p:nvPr>
            <p:ph type="body" sz="quarter" idx="15" hasCustomPrompt="1"/>
          </p:nvPr>
        </p:nvSpPr>
        <p:spPr>
          <a:xfrm>
            <a:off x="2403349" y="3030529"/>
            <a:ext cx="3846972" cy="2846632"/>
          </a:xfrm>
          <a:prstGeom prst="rect">
            <a:avLst/>
          </a:prstGeom>
        </p:spPr>
        <p:txBody>
          <a:bodyPr/>
          <a:lstStyle>
            <a:lvl1pPr marL="0" indent="0">
              <a:lnSpc>
                <a:spcPct val="130000"/>
              </a:lnSpc>
              <a:buNone/>
              <a:defRPr sz="1400" baseline="0"/>
            </a:lvl1pPr>
          </a:lstStyle>
          <a:p>
            <a:pPr lvl="0"/>
            <a:r>
              <a:rPr lang="en-US" dirty="0"/>
              <a:t>Example text would go here in a smaller font.</a:t>
            </a:r>
          </a:p>
        </p:txBody>
      </p:sp>
    </p:spTree>
    <p:extLst>
      <p:ext uri="{BB962C8B-B14F-4D97-AF65-F5344CB8AC3E}">
        <p14:creationId xmlns:p14="http://schemas.microsoft.com/office/powerpoint/2010/main" val="1075419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RightContent-Red">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4" name="Rectangle 13"/>
          <p:cNvSpPr/>
          <p:nvPr userDrawn="1"/>
        </p:nvSpPr>
        <p:spPr>
          <a:xfrm>
            <a:off x="2100469" y="437322"/>
            <a:ext cx="4459357" cy="5956852"/>
          </a:xfrm>
          <a:prstGeom prst="rect">
            <a:avLst/>
          </a:prstGeom>
          <a:noFill/>
          <a:ln w="165100">
            <a:solidFill>
              <a:schemeClr val="tx2">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11" name="Text Placeholder 10"/>
          <p:cNvSpPr>
            <a:spLocks noGrp="1"/>
          </p:cNvSpPr>
          <p:nvPr>
            <p:ph type="body" sz="quarter" idx="14" hasCustomPrompt="1"/>
          </p:nvPr>
        </p:nvSpPr>
        <p:spPr>
          <a:xfrm>
            <a:off x="1163376" y="954157"/>
            <a:ext cx="4643467" cy="1636023"/>
          </a:xfrm>
          <a:prstGeom prst="rect">
            <a:avLst/>
          </a:prstGeom>
          <a:solidFill>
            <a:schemeClr val="bg1"/>
          </a:solidFill>
        </p:spPr>
        <p:txBody>
          <a:bodyPr anchor="ctr"/>
          <a:lstStyle>
            <a:lvl1pPr marL="0" indent="0">
              <a:lnSpc>
                <a:spcPct val="75000"/>
              </a:lnSpc>
              <a:buNone/>
              <a:defRPr sz="4000" baseline="0">
                <a:latin typeface="Aleo" panose="020F0502020204030203" pitchFamily="34" charset="0"/>
              </a:defRPr>
            </a:lvl1pPr>
          </a:lstStyle>
          <a:p>
            <a:pPr lvl="0"/>
            <a:r>
              <a:rPr lang="en-US" dirty="0"/>
              <a:t>We are</a:t>
            </a:r>
          </a:p>
          <a:p>
            <a:pPr lvl="0"/>
            <a:r>
              <a:rPr lang="en-US" dirty="0"/>
              <a:t>change experts.</a:t>
            </a:r>
          </a:p>
        </p:txBody>
      </p:sp>
      <p:cxnSp>
        <p:nvCxnSpPr>
          <p:cNvPr id="27" name="Straight Connector 26"/>
          <p:cNvCxnSpPr/>
          <p:nvPr userDrawn="1"/>
        </p:nvCxnSpPr>
        <p:spPr>
          <a:xfrm>
            <a:off x="3942522" y="2603432"/>
            <a:ext cx="768626" cy="0"/>
          </a:xfrm>
          <a:prstGeom prst="line">
            <a:avLst/>
          </a:prstGeom>
          <a:ln w="4445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27"/>
          <p:cNvSpPr>
            <a:spLocks noGrp="1"/>
          </p:cNvSpPr>
          <p:nvPr>
            <p:ph type="body" sz="quarter" idx="15" hasCustomPrompt="1"/>
          </p:nvPr>
        </p:nvSpPr>
        <p:spPr>
          <a:xfrm>
            <a:off x="2403349" y="3030529"/>
            <a:ext cx="3846972" cy="2846632"/>
          </a:xfrm>
          <a:prstGeom prst="rect">
            <a:avLst/>
          </a:prstGeom>
        </p:spPr>
        <p:txBody>
          <a:bodyPr/>
          <a:lstStyle>
            <a:lvl1pPr marL="0" indent="0">
              <a:lnSpc>
                <a:spcPct val="130000"/>
              </a:lnSpc>
              <a:buNone/>
              <a:defRPr sz="1400" baseline="0"/>
            </a:lvl1pPr>
          </a:lstStyle>
          <a:p>
            <a:pPr lvl="0"/>
            <a:r>
              <a:rPr lang="en-US" dirty="0"/>
              <a:t>Example text would go here in a smaller font.</a:t>
            </a:r>
          </a:p>
        </p:txBody>
      </p:sp>
    </p:spTree>
    <p:extLst>
      <p:ext uri="{BB962C8B-B14F-4D97-AF65-F5344CB8AC3E}">
        <p14:creationId xmlns:p14="http://schemas.microsoft.com/office/powerpoint/2010/main" val="2798860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RightContent-Red">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4" name="Rectangle 13"/>
          <p:cNvSpPr/>
          <p:nvPr userDrawn="1"/>
        </p:nvSpPr>
        <p:spPr>
          <a:xfrm>
            <a:off x="2100469" y="437322"/>
            <a:ext cx="4459357" cy="5956852"/>
          </a:xfrm>
          <a:prstGeom prst="rect">
            <a:avLst/>
          </a:prstGeom>
          <a:noFill/>
          <a:ln w="165100">
            <a:solidFill>
              <a:srgbClr val="5B5AFC">
                <a:alpha val="3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11" name="Text Placeholder 10"/>
          <p:cNvSpPr>
            <a:spLocks noGrp="1"/>
          </p:cNvSpPr>
          <p:nvPr>
            <p:ph type="body" sz="quarter" idx="14" hasCustomPrompt="1"/>
          </p:nvPr>
        </p:nvSpPr>
        <p:spPr>
          <a:xfrm>
            <a:off x="1163376" y="954157"/>
            <a:ext cx="4643467" cy="1636023"/>
          </a:xfrm>
          <a:prstGeom prst="rect">
            <a:avLst/>
          </a:prstGeom>
          <a:solidFill>
            <a:schemeClr val="bg1"/>
          </a:solidFill>
        </p:spPr>
        <p:txBody>
          <a:bodyPr anchor="ctr"/>
          <a:lstStyle>
            <a:lvl1pPr marL="0" indent="0">
              <a:lnSpc>
                <a:spcPct val="75000"/>
              </a:lnSpc>
              <a:buNone/>
              <a:defRPr sz="4000" baseline="0">
                <a:latin typeface="Aleo" panose="020F0502020204030203" pitchFamily="34" charset="0"/>
              </a:defRPr>
            </a:lvl1pPr>
          </a:lstStyle>
          <a:p>
            <a:pPr lvl="0"/>
            <a:r>
              <a:rPr lang="en-US" dirty="0"/>
              <a:t>We are</a:t>
            </a:r>
          </a:p>
          <a:p>
            <a:pPr lvl="0"/>
            <a:r>
              <a:rPr lang="en-US" dirty="0"/>
              <a:t>change experts.</a:t>
            </a:r>
          </a:p>
        </p:txBody>
      </p:sp>
      <p:cxnSp>
        <p:nvCxnSpPr>
          <p:cNvPr id="27" name="Straight Connector 26"/>
          <p:cNvCxnSpPr/>
          <p:nvPr userDrawn="1"/>
        </p:nvCxnSpPr>
        <p:spPr>
          <a:xfrm>
            <a:off x="3942522" y="2603432"/>
            <a:ext cx="768626" cy="0"/>
          </a:xfrm>
          <a:prstGeom prst="line">
            <a:avLst/>
          </a:prstGeom>
          <a:ln w="44450">
            <a:solidFill>
              <a:srgbClr val="5B5AFC"/>
            </a:solidFill>
          </a:ln>
        </p:spPr>
        <p:style>
          <a:lnRef idx="1">
            <a:schemeClr val="accent1"/>
          </a:lnRef>
          <a:fillRef idx="0">
            <a:schemeClr val="accent1"/>
          </a:fillRef>
          <a:effectRef idx="0">
            <a:schemeClr val="accent1"/>
          </a:effectRef>
          <a:fontRef idx="minor">
            <a:schemeClr val="tx1"/>
          </a:fontRef>
        </p:style>
      </p:cxnSp>
      <p:sp>
        <p:nvSpPr>
          <p:cNvPr id="13" name="Text Placeholder 27"/>
          <p:cNvSpPr>
            <a:spLocks noGrp="1"/>
          </p:cNvSpPr>
          <p:nvPr>
            <p:ph type="body" sz="quarter" idx="15" hasCustomPrompt="1"/>
          </p:nvPr>
        </p:nvSpPr>
        <p:spPr>
          <a:xfrm>
            <a:off x="2403349" y="3030529"/>
            <a:ext cx="3846972" cy="2846632"/>
          </a:xfrm>
          <a:prstGeom prst="rect">
            <a:avLst/>
          </a:prstGeom>
        </p:spPr>
        <p:txBody>
          <a:bodyPr/>
          <a:lstStyle>
            <a:lvl1pPr marL="0" indent="0">
              <a:lnSpc>
                <a:spcPct val="130000"/>
              </a:lnSpc>
              <a:buNone/>
              <a:defRPr sz="1400" baseline="0"/>
            </a:lvl1pPr>
          </a:lstStyle>
          <a:p>
            <a:pPr lvl="0"/>
            <a:r>
              <a:rPr lang="en-US" dirty="0"/>
              <a:t>Example text would go here in a smaller font.</a:t>
            </a:r>
          </a:p>
        </p:txBody>
      </p:sp>
    </p:spTree>
    <p:extLst>
      <p:ext uri="{BB962C8B-B14F-4D97-AF65-F5344CB8AC3E}">
        <p14:creationId xmlns:p14="http://schemas.microsoft.com/office/powerpoint/2010/main" val="1327444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ightContent-PreampYellow">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4" name="Rectangle 13"/>
          <p:cNvSpPr/>
          <p:nvPr userDrawn="1"/>
        </p:nvSpPr>
        <p:spPr>
          <a:xfrm>
            <a:off x="2100469" y="437322"/>
            <a:ext cx="4459357" cy="5956852"/>
          </a:xfrm>
          <a:prstGeom prst="rect">
            <a:avLst/>
          </a:prstGeom>
          <a:noFill/>
          <a:ln w="165100">
            <a:solidFill>
              <a:srgbClr val="FCF94B">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11" name="Text Placeholder 10"/>
          <p:cNvSpPr>
            <a:spLocks noGrp="1"/>
          </p:cNvSpPr>
          <p:nvPr>
            <p:ph type="body" sz="quarter" idx="14" hasCustomPrompt="1"/>
          </p:nvPr>
        </p:nvSpPr>
        <p:spPr>
          <a:xfrm>
            <a:off x="1163376" y="954157"/>
            <a:ext cx="4643467" cy="1636023"/>
          </a:xfrm>
          <a:prstGeom prst="rect">
            <a:avLst/>
          </a:prstGeom>
          <a:solidFill>
            <a:schemeClr val="bg1"/>
          </a:solidFill>
        </p:spPr>
        <p:txBody>
          <a:bodyPr anchor="ctr"/>
          <a:lstStyle>
            <a:lvl1pPr marL="0" indent="0">
              <a:lnSpc>
                <a:spcPct val="75000"/>
              </a:lnSpc>
              <a:buNone/>
              <a:defRPr sz="4000" baseline="0">
                <a:latin typeface="Aleo" panose="020F0502020204030203" pitchFamily="34" charset="0"/>
              </a:defRPr>
            </a:lvl1pPr>
          </a:lstStyle>
          <a:p>
            <a:pPr lvl="0"/>
            <a:r>
              <a:rPr lang="en-US" dirty="0"/>
              <a:t>We are</a:t>
            </a:r>
          </a:p>
          <a:p>
            <a:pPr lvl="0"/>
            <a:r>
              <a:rPr lang="en-US" dirty="0"/>
              <a:t>change experts.</a:t>
            </a:r>
          </a:p>
        </p:txBody>
      </p:sp>
      <p:cxnSp>
        <p:nvCxnSpPr>
          <p:cNvPr id="27" name="Straight Connector 26"/>
          <p:cNvCxnSpPr/>
          <p:nvPr userDrawn="1"/>
        </p:nvCxnSpPr>
        <p:spPr>
          <a:xfrm>
            <a:off x="3942522" y="2603432"/>
            <a:ext cx="768626" cy="0"/>
          </a:xfrm>
          <a:prstGeom prst="line">
            <a:avLst/>
          </a:prstGeom>
          <a:ln w="44450">
            <a:solidFill>
              <a:srgbClr val="FCF94B"/>
            </a:solidFill>
          </a:ln>
        </p:spPr>
        <p:style>
          <a:lnRef idx="1">
            <a:schemeClr val="accent1"/>
          </a:lnRef>
          <a:fillRef idx="0">
            <a:schemeClr val="accent1"/>
          </a:fillRef>
          <a:effectRef idx="0">
            <a:schemeClr val="accent1"/>
          </a:effectRef>
          <a:fontRef idx="minor">
            <a:schemeClr val="tx1"/>
          </a:fontRef>
        </p:style>
      </p:cxnSp>
      <p:sp>
        <p:nvSpPr>
          <p:cNvPr id="13" name="Text Placeholder 27"/>
          <p:cNvSpPr>
            <a:spLocks noGrp="1"/>
          </p:cNvSpPr>
          <p:nvPr>
            <p:ph type="body" sz="quarter" idx="15" hasCustomPrompt="1"/>
          </p:nvPr>
        </p:nvSpPr>
        <p:spPr>
          <a:xfrm>
            <a:off x="2403349" y="3030529"/>
            <a:ext cx="3846972" cy="2846632"/>
          </a:xfrm>
          <a:prstGeom prst="rect">
            <a:avLst/>
          </a:prstGeom>
        </p:spPr>
        <p:txBody>
          <a:bodyPr/>
          <a:lstStyle>
            <a:lvl1pPr marL="0" indent="0">
              <a:lnSpc>
                <a:spcPct val="130000"/>
              </a:lnSpc>
              <a:buNone/>
              <a:defRPr sz="1400" baseline="0"/>
            </a:lvl1pPr>
          </a:lstStyle>
          <a:p>
            <a:pPr lvl="0"/>
            <a:r>
              <a:rPr lang="en-US" dirty="0"/>
              <a:t>Example text would go here in a smaller font.</a:t>
            </a:r>
          </a:p>
        </p:txBody>
      </p:sp>
    </p:spTree>
    <p:extLst>
      <p:ext uri="{BB962C8B-B14F-4D97-AF65-F5344CB8AC3E}">
        <p14:creationId xmlns:p14="http://schemas.microsoft.com/office/powerpoint/2010/main" val="940489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RV Dark Title Slide">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hqprint">
            <a:duotone>
              <a:prstClr val="black"/>
              <a:schemeClr val="accent5">
                <a:tint val="45000"/>
                <a:satMod val="400000"/>
              </a:schemeClr>
            </a:duotone>
            <a:extLst>
              <a:ext uri="{28A0092B-C50C-407E-A947-70E740481C1C}">
                <a14:useLocalDpi xmlns:a14="http://schemas.microsoft.com/office/drawing/2010/main" val="0"/>
              </a:ext>
            </a:extLst>
          </a:blip>
          <a:srcRect t="14467"/>
          <a:stretch/>
        </p:blipFill>
        <p:spPr>
          <a:xfrm>
            <a:off x="-5301" y="-6016"/>
            <a:ext cx="12192000" cy="6908658"/>
          </a:xfrm>
          <a:prstGeom prst="rect">
            <a:avLst/>
          </a:prstGeom>
        </p:spPr>
      </p:pic>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4" hasCustomPrompt="1"/>
          </p:nvPr>
        </p:nvSpPr>
        <p:spPr>
          <a:xfrm>
            <a:off x="1468557" y="2966110"/>
            <a:ext cx="9336156" cy="1123950"/>
          </a:xfrm>
          <a:prstGeom prst="rect">
            <a:avLst/>
          </a:prstGeom>
        </p:spPr>
        <p:txBody>
          <a:bodyPr/>
          <a:lstStyle>
            <a:lvl1pPr marL="0" indent="0" algn="ctr">
              <a:lnSpc>
                <a:spcPct val="75000"/>
              </a:lnSpc>
              <a:buNone/>
              <a:defRPr sz="6600">
                <a:solidFill>
                  <a:schemeClr val="bg1"/>
                </a:solidFill>
                <a:latin typeface="Aleo" panose="020F0502020204030203" pitchFamily="34" charset="0"/>
              </a:defRPr>
            </a:lvl1pPr>
          </a:lstStyle>
          <a:p>
            <a:pPr lvl="0"/>
            <a:r>
              <a:rPr lang="en-US" dirty="0"/>
              <a:t>We are Red Ventures.</a:t>
            </a:r>
          </a:p>
        </p:txBody>
      </p:sp>
      <p:grpSp>
        <p:nvGrpSpPr>
          <p:cNvPr id="2" name="Group 1"/>
          <p:cNvGrpSpPr/>
          <p:nvPr userDrawn="1"/>
        </p:nvGrpSpPr>
        <p:grpSpPr>
          <a:xfrm>
            <a:off x="314525" y="160613"/>
            <a:ext cx="1944970" cy="316464"/>
            <a:chOff x="3296086" y="4641215"/>
            <a:chExt cx="4868672" cy="792175"/>
          </a:xfrm>
        </p:grpSpPr>
        <p:pic>
          <p:nvPicPr>
            <p:cNvPr id="18" name="Picture 17"/>
            <p:cNvPicPr>
              <a:picLocks noChangeAspect="1"/>
            </p:cNvPicPr>
            <p:nvPr userDrawn="1"/>
          </p:nvPicPr>
          <p:blipFill rotWithShape="1">
            <a:blip r:embed="rId3" cstate="print">
              <a:extLst>
                <a:ext uri="{28A0092B-C50C-407E-A947-70E740481C1C}">
                  <a14:useLocalDpi xmlns:a14="http://schemas.microsoft.com/office/drawing/2010/main" val="0"/>
                </a:ext>
              </a:extLst>
            </a:blip>
            <a:srcRect t="-1" r="72705" b="-9652"/>
            <a:stretch/>
          </p:blipFill>
          <p:spPr>
            <a:xfrm>
              <a:off x="3296086" y="4728689"/>
              <a:ext cx="1328924" cy="704701"/>
            </a:xfrm>
            <a:prstGeom prst="rect">
              <a:avLst/>
            </a:prstGeom>
          </p:spPr>
        </p:pic>
        <p:pic>
          <p:nvPicPr>
            <p:cNvPr id="22" name="Picture 21"/>
            <p:cNvPicPr>
              <a:picLocks noChangeAspect="1"/>
            </p:cNvPicPr>
            <p:nvPr userDrawn="1"/>
          </p:nvPicPr>
          <p:blipFill rotWithShape="1">
            <a:blip r:embed="rId4" cstate="print">
              <a:extLst>
                <a:ext uri="{28A0092B-C50C-407E-A947-70E740481C1C}">
                  <a14:useLocalDpi xmlns:a14="http://schemas.microsoft.com/office/drawing/2010/main" val="0"/>
                </a:ext>
              </a:extLst>
            </a:blip>
            <a:srcRect l="27083" t="-16038" b="-6095"/>
            <a:stretch/>
          </p:blipFill>
          <p:spPr>
            <a:xfrm>
              <a:off x="4614668" y="4641215"/>
              <a:ext cx="3550090" cy="787787"/>
            </a:xfrm>
            <a:prstGeom prst="rect">
              <a:avLst/>
            </a:prstGeom>
          </p:spPr>
        </p:pic>
      </p:grpSp>
      <p:cxnSp>
        <p:nvCxnSpPr>
          <p:cNvPr id="24" name="Straight Connector 23"/>
          <p:cNvCxnSpPr/>
          <p:nvPr userDrawn="1"/>
        </p:nvCxnSpPr>
        <p:spPr>
          <a:xfrm>
            <a:off x="5682748" y="4010548"/>
            <a:ext cx="841513"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5" name="Content Placeholder 3"/>
          <p:cNvSpPr>
            <a:spLocks noGrp="1"/>
          </p:cNvSpPr>
          <p:nvPr>
            <p:ph sz="quarter" idx="15" hasCustomPrompt="1"/>
          </p:nvPr>
        </p:nvSpPr>
        <p:spPr>
          <a:xfrm>
            <a:off x="2794884" y="2330491"/>
            <a:ext cx="6591631" cy="388856"/>
          </a:xfrm>
          <a:prstGeom prst="rect">
            <a:avLst/>
          </a:prstGeom>
        </p:spPr>
        <p:txBody>
          <a:bodyPr/>
          <a:lstStyle>
            <a:lvl1pPr marL="0" indent="0" algn="ctr">
              <a:buNone/>
              <a:defRPr sz="2000" b="0" baseline="0">
                <a:solidFill>
                  <a:schemeClr val="accent6"/>
                </a:solidFill>
                <a:latin typeface="+mj-lt"/>
              </a:defRPr>
            </a:lvl1pPr>
          </a:lstStyle>
          <a:p>
            <a:pPr lvl="0"/>
            <a:r>
              <a:rPr lang="en-US" dirty="0"/>
              <a:t>CHALLENGE WHAT’S POSSBILE</a:t>
            </a:r>
          </a:p>
        </p:txBody>
      </p:sp>
    </p:spTree>
    <p:extLst>
      <p:ext uri="{BB962C8B-B14F-4D97-AF65-F5344CB8AC3E}">
        <p14:creationId xmlns:p14="http://schemas.microsoft.com/office/powerpoint/2010/main" val="5213998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ightContent-Teal">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4" name="Rectangle 13"/>
          <p:cNvSpPr/>
          <p:nvPr userDrawn="1"/>
        </p:nvSpPr>
        <p:spPr>
          <a:xfrm>
            <a:off x="2100469" y="437322"/>
            <a:ext cx="4459357" cy="5956852"/>
          </a:xfrm>
          <a:prstGeom prst="rect">
            <a:avLst/>
          </a:prstGeom>
          <a:noFill/>
          <a:ln w="165100">
            <a:solidFill>
              <a:srgbClr val="9EC2BA">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11" name="Text Placeholder 10"/>
          <p:cNvSpPr>
            <a:spLocks noGrp="1"/>
          </p:cNvSpPr>
          <p:nvPr>
            <p:ph type="body" sz="quarter" idx="14" hasCustomPrompt="1"/>
          </p:nvPr>
        </p:nvSpPr>
        <p:spPr>
          <a:xfrm>
            <a:off x="1163376" y="954157"/>
            <a:ext cx="4643467" cy="1636023"/>
          </a:xfrm>
          <a:prstGeom prst="rect">
            <a:avLst/>
          </a:prstGeom>
          <a:solidFill>
            <a:schemeClr val="bg1"/>
          </a:solidFill>
        </p:spPr>
        <p:txBody>
          <a:bodyPr anchor="ctr"/>
          <a:lstStyle>
            <a:lvl1pPr marL="0" indent="0">
              <a:lnSpc>
                <a:spcPct val="75000"/>
              </a:lnSpc>
              <a:buNone/>
              <a:defRPr sz="4000" baseline="0">
                <a:latin typeface="Aleo" panose="020F0502020204030203" pitchFamily="34" charset="0"/>
              </a:defRPr>
            </a:lvl1pPr>
          </a:lstStyle>
          <a:p>
            <a:pPr lvl="0"/>
            <a:r>
              <a:rPr lang="en-US" dirty="0"/>
              <a:t>We are</a:t>
            </a:r>
          </a:p>
          <a:p>
            <a:pPr lvl="0"/>
            <a:r>
              <a:rPr lang="en-US" dirty="0"/>
              <a:t>change experts.</a:t>
            </a:r>
          </a:p>
        </p:txBody>
      </p:sp>
      <p:cxnSp>
        <p:nvCxnSpPr>
          <p:cNvPr id="27" name="Straight Connector 26"/>
          <p:cNvCxnSpPr/>
          <p:nvPr userDrawn="1"/>
        </p:nvCxnSpPr>
        <p:spPr>
          <a:xfrm>
            <a:off x="3942522" y="2603432"/>
            <a:ext cx="768626" cy="0"/>
          </a:xfrm>
          <a:prstGeom prst="line">
            <a:avLst/>
          </a:prstGeom>
          <a:ln w="44450">
            <a:solidFill>
              <a:srgbClr val="9EC2BA"/>
            </a:solidFill>
          </a:ln>
        </p:spPr>
        <p:style>
          <a:lnRef idx="1">
            <a:schemeClr val="accent1"/>
          </a:lnRef>
          <a:fillRef idx="0">
            <a:schemeClr val="accent1"/>
          </a:fillRef>
          <a:effectRef idx="0">
            <a:schemeClr val="accent1"/>
          </a:effectRef>
          <a:fontRef idx="minor">
            <a:schemeClr val="tx1"/>
          </a:fontRef>
        </p:style>
      </p:cxnSp>
      <p:sp>
        <p:nvSpPr>
          <p:cNvPr id="13" name="Text Placeholder 27"/>
          <p:cNvSpPr>
            <a:spLocks noGrp="1"/>
          </p:cNvSpPr>
          <p:nvPr>
            <p:ph type="body" sz="quarter" idx="15" hasCustomPrompt="1"/>
          </p:nvPr>
        </p:nvSpPr>
        <p:spPr>
          <a:xfrm>
            <a:off x="2403349" y="3030529"/>
            <a:ext cx="3846972" cy="2846632"/>
          </a:xfrm>
          <a:prstGeom prst="rect">
            <a:avLst/>
          </a:prstGeom>
        </p:spPr>
        <p:txBody>
          <a:bodyPr/>
          <a:lstStyle>
            <a:lvl1pPr marL="0" indent="0">
              <a:lnSpc>
                <a:spcPct val="130000"/>
              </a:lnSpc>
              <a:buNone/>
              <a:defRPr sz="1400" baseline="0"/>
            </a:lvl1pPr>
          </a:lstStyle>
          <a:p>
            <a:pPr lvl="0"/>
            <a:r>
              <a:rPr lang="en-US" dirty="0"/>
              <a:t>Example text would go here in a smaller font.</a:t>
            </a:r>
          </a:p>
        </p:txBody>
      </p:sp>
    </p:spTree>
    <p:extLst>
      <p:ext uri="{BB962C8B-B14F-4D97-AF65-F5344CB8AC3E}">
        <p14:creationId xmlns:p14="http://schemas.microsoft.com/office/powerpoint/2010/main" val="695229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RightContent-Teal">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4" name="Rectangle 13"/>
          <p:cNvSpPr/>
          <p:nvPr userDrawn="1"/>
        </p:nvSpPr>
        <p:spPr>
          <a:xfrm>
            <a:off x="2100469" y="437322"/>
            <a:ext cx="4459357" cy="5956852"/>
          </a:xfrm>
          <a:prstGeom prst="rect">
            <a:avLst/>
          </a:prstGeom>
          <a:noFill/>
          <a:ln w="165100">
            <a:solidFill>
              <a:srgbClr val="3B3B9B">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11" name="Text Placeholder 10"/>
          <p:cNvSpPr>
            <a:spLocks noGrp="1"/>
          </p:cNvSpPr>
          <p:nvPr>
            <p:ph type="body" sz="quarter" idx="14" hasCustomPrompt="1"/>
          </p:nvPr>
        </p:nvSpPr>
        <p:spPr>
          <a:xfrm>
            <a:off x="1163376" y="954157"/>
            <a:ext cx="4643467" cy="1636023"/>
          </a:xfrm>
          <a:prstGeom prst="rect">
            <a:avLst/>
          </a:prstGeom>
          <a:solidFill>
            <a:schemeClr val="bg1"/>
          </a:solidFill>
        </p:spPr>
        <p:txBody>
          <a:bodyPr anchor="ctr"/>
          <a:lstStyle>
            <a:lvl1pPr marL="0" indent="0">
              <a:lnSpc>
                <a:spcPct val="75000"/>
              </a:lnSpc>
              <a:buNone/>
              <a:defRPr sz="4000" baseline="0">
                <a:latin typeface="Aleo" panose="020F0502020204030203" pitchFamily="34" charset="0"/>
              </a:defRPr>
            </a:lvl1pPr>
          </a:lstStyle>
          <a:p>
            <a:pPr lvl="0"/>
            <a:r>
              <a:rPr lang="en-US" dirty="0"/>
              <a:t>We are</a:t>
            </a:r>
          </a:p>
          <a:p>
            <a:pPr lvl="0"/>
            <a:r>
              <a:rPr lang="en-US" dirty="0"/>
              <a:t>change experts.</a:t>
            </a:r>
          </a:p>
        </p:txBody>
      </p:sp>
      <p:cxnSp>
        <p:nvCxnSpPr>
          <p:cNvPr id="27" name="Straight Connector 26"/>
          <p:cNvCxnSpPr/>
          <p:nvPr userDrawn="1"/>
        </p:nvCxnSpPr>
        <p:spPr>
          <a:xfrm>
            <a:off x="3942522" y="2603432"/>
            <a:ext cx="768626" cy="0"/>
          </a:xfrm>
          <a:prstGeom prst="line">
            <a:avLst/>
          </a:prstGeom>
          <a:ln w="44450">
            <a:solidFill>
              <a:srgbClr val="3B3B9B"/>
            </a:solidFill>
          </a:ln>
        </p:spPr>
        <p:style>
          <a:lnRef idx="1">
            <a:schemeClr val="accent1"/>
          </a:lnRef>
          <a:fillRef idx="0">
            <a:schemeClr val="accent1"/>
          </a:fillRef>
          <a:effectRef idx="0">
            <a:schemeClr val="accent1"/>
          </a:effectRef>
          <a:fontRef idx="minor">
            <a:schemeClr val="tx1"/>
          </a:fontRef>
        </p:style>
      </p:cxnSp>
      <p:sp>
        <p:nvSpPr>
          <p:cNvPr id="13" name="Text Placeholder 27"/>
          <p:cNvSpPr>
            <a:spLocks noGrp="1"/>
          </p:cNvSpPr>
          <p:nvPr>
            <p:ph type="body" sz="quarter" idx="15" hasCustomPrompt="1"/>
          </p:nvPr>
        </p:nvSpPr>
        <p:spPr>
          <a:xfrm>
            <a:off x="2403349" y="3030529"/>
            <a:ext cx="3846972" cy="2846632"/>
          </a:xfrm>
          <a:prstGeom prst="rect">
            <a:avLst/>
          </a:prstGeom>
        </p:spPr>
        <p:txBody>
          <a:bodyPr/>
          <a:lstStyle>
            <a:lvl1pPr marL="0" indent="0">
              <a:lnSpc>
                <a:spcPct val="130000"/>
              </a:lnSpc>
              <a:buNone/>
              <a:defRPr sz="1400" baseline="0"/>
            </a:lvl1pPr>
          </a:lstStyle>
          <a:p>
            <a:pPr lvl="0"/>
            <a:r>
              <a:rPr lang="en-US" dirty="0"/>
              <a:t>Example text would go here in a smaller font.</a:t>
            </a:r>
          </a:p>
        </p:txBody>
      </p:sp>
    </p:spTree>
    <p:extLst>
      <p:ext uri="{BB962C8B-B14F-4D97-AF65-F5344CB8AC3E}">
        <p14:creationId xmlns:p14="http://schemas.microsoft.com/office/powerpoint/2010/main" val="2813010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RightContent-Teal">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4" name="Rectangle 13"/>
          <p:cNvSpPr/>
          <p:nvPr userDrawn="1"/>
        </p:nvSpPr>
        <p:spPr>
          <a:xfrm>
            <a:off x="2100469" y="437322"/>
            <a:ext cx="4459357" cy="5956852"/>
          </a:xfrm>
          <a:prstGeom prst="rect">
            <a:avLst/>
          </a:prstGeom>
          <a:noFill/>
          <a:ln w="165100">
            <a:solidFill>
              <a:srgbClr val="0071FF">
                <a:alpha val="50196"/>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11" name="Text Placeholder 10"/>
          <p:cNvSpPr>
            <a:spLocks noGrp="1"/>
          </p:cNvSpPr>
          <p:nvPr>
            <p:ph type="body" sz="quarter" idx="14" hasCustomPrompt="1"/>
          </p:nvPr>
        </p:nvSpPr>
        <p:spPr>
          <a:xfrm>
            <a:off x="1163376" y="954157"/>
            <a:ext cx="4643467" cy="1636023"/>
          </a:xfrm>
          <a:prstGeom prst="rect">
            <a:avLst/>
          </a:prstGeom>
          <a:solidFill>
            <a:schemeClr val="bg1"/>
          </a:solidFill>
        </p:spPr>
        <p:txBody>
          <a:bodyPr anchor="ctr"/>
          <a:lstStyle>
            <a:lvl1pPr marL="0" indent="0">
              <a:lnSpc>
                <a:spcPct val="75000"/>
              </a:lnSpc>
              <a:buNone/>
              <a:defRPr sz="4000" baseline="0">
                <a:latin typeface="Aleo" panose="020F0502020204030203" pitchFamily="34" charset="0"/>
              </a:defRPr>
            </a:lvl1pPr>
          </a:lstStyle>
          <a:p>
            <a:pPr lvl="0"/>
            <a:r>
              <a:rPr lang="en-US" dirty="0"/>
              <a:t>We are</a:t>
            </a:r>
          </a:p>
          <a:p>
            <a:pPr lvl="0"/>
            <a:r>
              <a:rPr lang="en-US" dirty="0"/>
              <a:t>change experts.</a:t>
            </a:r>
          </a:p>
        </p:txBody>
      </p:sp>
      <p:cxnSp>
        <p:nvCxnSpPr>
          <p:cNvPr id="27" name="Straight Connector 26"/>
          <p:cNvCxnSpPr/>
          <p:nvPr userDrawn="1"/>
        </p:nvCxnSpPr>
        <p:spPr>
          <a:xfrm>
            <a:off x="3942522" y="2603432"/>
            <a:ext cx="768626" cy="0"/>
          </a:xfrm>
          <a:prstGeom prst="line">
            <a:avLst/>
          </a:prstGeom>
          <a:ln w="44450">
            <a:solidFill>
              <a:srgbClr val="0071FF">
                <a:alpha val="74118"/>
              </a:srgbClr>
            </a:solidFill>
          </a:ln>
        </p:spPr>
        <p:style>
          <a:lnRef idx="1">
            <a:schemeClr val="accent1"/>
          </a:lnRef>
          <a:fillRef idx="0">
            <a:schemeClr val="accent1"/>
          </a:fillRef>
          <a:effectRef idx="0">
            <a:schemeClr val="accent1"/>
          </a:effectRef>
          <a:fontRef idx="minor">
            <a:schemeClr val="tx1"/>
          </a:fontRef>
        </p:style>
      </p:cxnSp>
      <p:sp>
        <p:nvSpPr>
          <p:cNvPr id="13" name="Text Placeholder 27"/>
          <p:cNvSpPr>
            <a:spLocks noGrp="1"/>
          </p:cNvSpPr>
          <p:nvPr>
            <p:ph type="body" sz="quarter" idx="15" hasCustomPrompt="1"/>
          </p:nvPr>
        </p:nvSpPr>
        <p:spPr>
          <a:xfrm>
            <a:off x="2403349" y="3030529"/>
            <a:ext cx="3846972" cy="2846632"/>
          </a:xfrm>
          <a:prstGeom prst="rect">
            <a:avLst/>
          </a:prstGeom>
        </p:spPr>
        <p:txBody>
          <a:bodyPr/>
          <a:lstStyle>
            <a:lvl1pPr marL="0" indent="0">
              <a:lnSpc>
                <a:spcPct val="130000"/>
              </a:lnSpc>
              <a:buNone/>
              <a:defRPr sz="1400" baseline="0"/>
            </a:lvl1pPr>
          </a:lstStyle>
          <a:p>
            <a:pPr lvl="0"/>
            <a:r>
              <a:rPr lang="en-US" dirty="0"/>
              <a:t>Example text would go here in a smaller font.</a:t>
            </a:r>
          </a:p>
        </p:txBody>
      </p:sp>
      <p:sp>
        <p:nvSpPr>
          <p:cNvPr id="15" name="Rectangle 14"/>
          <p:cNvSpPr/>
          <p:nvPr userDrawn="1"/>
        </p:nvSpPr>
        <p:spPr>
          <a:xfrm>
            <a:off x="7732643" y="4081668"/>
            <a:ext cx="3916018" cy="1876661"/>
          </a:xfrm>
          <a:prstGeom prst="rect">
            <a:avLst/>
          </a:prstGeom>
          <a:solidFill>
            <a:schemeClr val="bg1"/>
          </a:solidFill>
          <a:ln w="1651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17" name="Rectangle 16"/>
          <p:cNvSpPr/>
          <p:nvPr userDrawn="1"/>
        </p:nvSpPr>
        <p:spPr>
          <a:xfrm>
            <a:off x="7732643" y="675861"/>
            <a:ext cx="3916018" cy="5395156"/>
          </a:xfrm>
          <a:prstGeom prst="rect">
            <a:avLst/>
          </a:prstGeom>
          <a:solidFill>
            <a:schemeClr val="bg1"/>
          </a:solidFill>
          <a:ln w="165100" cap="sq">
            <a:solidFill>
              <a:schemeClr val="bg1"/>
            </a:solidFill>
            <a:miter lim="800000"/>
          </a:ln>
          <a:effectLst>
            <a:outerShdw blurRad="495300" dist="88900" dir="5400000" sx="99000" sy="99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cxnSp>
        <p:nvCxnSpPr>
          <p:cNvPr id="18" name="Straight Connector 17"/>
          <p:cNvCxnSpPr/>
          <p:nvPr userDrawn="1"/>
        </p:nvCxnSpPr>
        <p:spPr>
          <a:xfrm>
            <a:off x="7653130" y="1377610"/>
            <a:ext cx="4081670" cy="0"/>
          </a:xfrm>
          <a:prstGeom prst="line">
            <a:avLst/>
          </a:prstGeom>
          <a:ln w="1270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7653130" y="2438247"/>
            <a:ext cx="4081670" cy="0"/>
          </a:xfrm>
          <a:prstGeom prst="line">
            <a:avLst/>
          </a:prstGeom>
          <a:ln w="1270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userDrawn="1"/>
        </p:nvCxnSpPr>
        <p:spPr>
          <a:xfrm>
            <a:off x="7653130" y="3513443"/>
            <a:ext cx="4081670" cy="0"/>
          </a:xfrm>
          <a:prstGeom prst="line">
            <a:avLst/>
          </a:prstGeom>
          <a:ln w="1270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userDrawn="1"/>
        </p:nvCxnSpPr>
        <p:spPr>
          <a:xfrm>
            <a:off x="9674087" y="1377610"/>
            <a:ext cx="0" cy="2135833"/>
          </a:xfrm>
          <a:prstGeom prst="line">
            <a:avLst/>
          </a:prstGeom>
          <a:ln w="12700">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8290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RightContent-Teal">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4" name="Rectangle 13"/>
          <p:cNvSpPr/>
          <p:nvPr userDrawn="1"/>
        </p:nvSpPr>
        <p:spPr>
          <a:xfrm>
            <a:off x="2100469" y="437322"/>
            <a:ext cx="4459357" cy="5956852"/>
          </a:xfrm>
          <a:prstGeom prst="rect">
            <a:avLst/>
          </a:prstGeom>
          <a:noFill/>
          <a:ln w="165100">
            <a:solidFill>
              <a:schemeClr val="accent2">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11" name="Text Placeholder 10"/>
          <p:cNvSpPr>
            <a:spLocks noGrp="1"/>
          </p:cNvSpPr>
          <p:nvPr>
            <p:ph type="body" sz="quarter" idx="14" hasCustomPrompt="1"/>
          </p:nvPr>
        </p:nvSpPr>
        <p:spPr>
          <a:xfrm>
            <a:off x="1163376" y="954157"/>
            <a:ext cx="4643467" cy="1636023"/>
          </a:xfrm>
          <a:prstGeom prst="rect">
            <a:avLst/>
          </a:prstGeom>
          <a:solidFill>
            <a:schemeClr val="bg1"/>
          </a:solidFill>
        </p:spPr>
        <p:txBody>
          <a:bodyPr anchor="ctr"/>
          <a:lstStyle>
            <a:lvl1pPr marL="0" indent="0">
              <a:lnSpc>
                <a:spcPct val="75000"/>
              </a:lnSpc>
              <a:buNone/>
              <a:defRPr sz="4000" baseline="0">
                <a:latin typeface="Aleo" panose="020F0502020204030203" pitchFamily="34" charset="0"/>
              </a:defRPr>
            </a:lvl1pPr>
          </a:lstStyle>
          <a:p>
            <a:pPr lvl="0"/>
            <a:r>
              <a:rPr lang="en-US" dirty="0"/>
              <a:t>We are</a:t>
            </a:r>
          </a:p>
          <a:p>
            <a:pPr lvl="0"/>
            <a:r>
              <a:rPr lang="en-US" dirty="0"/>
              <a:t>change experts.</a:t>
            </a:r>
          </a:p>
        </p:txBody>
      </p:sp>
      <p:cxnSp>
        <p:nvCxnSpPr>
          <p:cNvPr id="27" name="Straight Connector 26"/>
          <p:cNvCxnSpPr/>
          <p:nvPr userDrawn="1"/>
        </p:nvCxnSpPr>
        <p:spPr>
          <a:xfrm>
            <a:off x="3942522" y="2603432"/>
            <a:ext cx="768626"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7732643" y="4081668"/>
            <a:ext cx="3916018" cy="1876661"/>
          </a:xfrm>
          <a:prstGeom prst="rect">
            <a:avLst/>
          </a:prstGeom>
          <a:solidFill>
            <a:schemeClr val="bg1"/>
          </a:solidFill>
          <a:ln w="1651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13" name="Rectangle 12"/>
          <p:cNvSpPr/>
          <p:nvPr userDrawn="1"/>
        </p:nvSpPr>
        <p:spPr>
          <a:xfrm>
            <a:off x="7732643" y="675861"/>
            <a:ext cx="3916018" cy="5395156"/>
          </a:xfrm>
          <a:prstGeom prst="rect">
            <a:avLst/>
          </a:prstGeom>
          <a:solidFill>
            <a:schemeClr val="bg1"/>
          </a:solidFill>
          <a:ln w="165100" cap="sq">
            <a:solidFill>
              <a:schemeClr val="bg1"/>
            </a:solidFill>
            <a:miter lim="800000"/>
          </a:ln>
          <a:effectLst>
            <a:outerShdw blurRad="495300" dist="88900" dir="5400000" sx="99000" sy="99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cxnSp>
        <p:nvCxnSpPr>
          <p:cNvPr id="3" name="Straight Connector 2"/>
          <p:cNvCxnSpPr/>
          <p:nvPr userDrawn="1"/>
        </p:nvCxnSpPr>
        <p:spPr>
          <a:xfrm>
            <a:off x="7653130" y="1377610"/>
            <a:ext cx="4081670" cy="0"/>
          </a:xfrm>
          <a:prstGeom prst="line">
            <a:avLst/>
          </a:prstGeom>
          <a:ln w="1270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653130" y="2438247"/>
            <a:ext cx="4081670" cy="0"/>
          </a:xfrm>
          <a:prstGeom prst="line">
            <a:avLst/>
          </a:prstGeom>
          <a:ln w="1270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7653130" y="3513443"/>
            <a:ext cx="4081670" cy="0"/>
          </a:xfrm>
          <a:prstGeom prst="line">
            <a:avLst/>
          </a:prstGeom>
          <a:ln w="1270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9674087" y="1377610"/>
            <a:ext cx="0" cy="2135833"/>
          </a:xfrm>
          <a:prstGeom prst="line">
            <a:avLst/>
          </a:prstGeom>
          <a:ln w="12700">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27"/>
          <p:cNvSpPr>
            <a:spLocks noGrp="1"/>
          </p:cNvSpPr>
          <p:nvPr>
            <p:ph type="body" sz="quarter" idx="15" hasCustomPrompt="1"/>
          </p:nvPr>
        </p:nvSpPr>
        <p:spPr>
          <a:xfrm>
            <a:off x="2403349" y="3030529"/>
            <a:ext cx="3846972" cy="2846632"/>
          </a:xfrm>
          <a:prstGeom prst="rect">
            <a:avLst/>
          </a:prstGeom>
        </p:spPr>
        <p:txBody>
          <a:bodyPr/>
          <a:lstStyle>
            <a:lvl1pPr marL="0" indent="0">
              <a:lnSpc>
                <a:spcPct val="130000"/>
              </a:lnSpc>
              <a:buNone/>
              <a:defRPr sz="1400" baseline="0"/>
            </a:lvl1pPr>
          </a:lstStyle>
          <a:p>
            <a:pPr lvl="0"/>
            <a:r>
              <a:rPr lang="en-US" dirty="0"/>
              <a:t>Example text would go here in a smaller font.</a:t>
            </a:r>
          </a:p>
        </p:txBody>
      </p:sp>
    </p:spTree>
    <p:extLst>
      <p:ext uri="{BB962C8B-B14F-4D97-AF65-F5344CB8AC3E}">
        <p14:creationId xmlns:p14="http://schemas.microsoft.com/office/powerpoint/2010/main" val="29341778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RightContent-Teal">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4" name="Rectangle 13"/>
          <p:cNvSpPr/>
          <p:nvPr userDrawn="1"/>
        </p:nvSpPr>
        <p:spPr>
          <a:xfrm>
            <a:off x="2100469" y="437322"/>
            <a:ext cx="4459357" cy="5956852"/>
          </a:xfrm>
          <a:prstGeom prst="rect">
            <a:avLst/>
          </a:prstGeom>
          <a:noFill/>
          <a:ln w="165100">
            <a:solidFill>
              <a:schemeClr val="accent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11" name="Text Placeholder 10"/>
          <p:cNvSpPr>
            <a:spLocks noGrp="1"/>
          </p:cNvSpPr>
          <p:nvPr>
            <p:ph type="body" sz="quarter" idx="14" hasCustomPrompt="1"/>
          </p:nvPr>
        </p:nvSpPr>
        <p:spPr>
          <a:xfrm>
            <a:off x="1163376" y="954157"/>
            <a:ext cx="4643467" cy="1636023"/>
          </a:xfrm>
          <a:prstGeom prst="rect">
            <a:avLst/>
          </a:prstGeom>
          <a:solidFill>
            <a:schemeClr val="bg1"/>
          </a:solidFill>
        </p:spPr>
        <p:txBody>
          <a:bodyPr anchor="ctr"/>
          <a:lstStyle>
            <a:lvl1pPr marL="0" indent="0">
              <a:lnSpc>
                <a:spcPct val="75000"/>
              </a:lnSpc>
              <a:buNone/>
              <a:defRPr sz="4000" baseline="0">
                <a:latin typeface="Aleo" panose="020F0502020204030203" pitchFamily="34" charset="0"/>
              </a:defRPr>
            </a:lvl1pPr>
          </a:lstStyle>
          <a:p>
            <a:pPr lvl="0"/>
            <a:r>
              <a:rPr lang="en-US" dirty="0"/>
              <a:t>We are</a:t>
            </a:r>
          </a:p>
          <a:p>
            <a:pPr lvl="0"/>
            <a:r>
              <a:rPr lang="en-US" dirty="0"/>
              <a:t>change experts.</a:t>
            </a:r>
          </a:p>
        </p:txBody>
      </p:sp>
      <p:cxnSp>
        <p:nvCxnSpPr>
          <p:cNvPr id="27" name="Straight Connector 26"/>
          <p:cNvCxnSpPr/>
          <p:nvPr userDrawn="1"/>
        </p:nvCxnSpPr>
        <p:spPr>
          <a:xfrm>
            <a:off x="3942522" y="2603432"/>
            <a:ext cx="768626"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userDrawn="1"/>
        </p:nvSpPr>
        <p:spPr>
          <a:xfrm>
            <a:off x="7732643" y="4081668"/>
            <a:ext cx="3916018" cy="1876661"/>
          </a:xfrm>
          <a:prstGeom prst="rect">
            <a:avLst/>
          </a:prstGeom>
          <a:solidFill>
            <a:schemeClr val="bg1"/>
          </a:solidFill>
          <a:ln w="1651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13" name="Rectangle 12"/>
          <p:cNvSpPr/>
          <p:nvPr userDrawn="1"/>
        </p:nvSpPr>
        <p:spPr>
          <a:xfrm>
            <a:off x="7732643" y="675861"/>
            <a:ext cx="3916018" cy="5395156"/>
          </a:xfrm>
          <a:prstGeom prst="rect">
            <a:avLst/>
          </a:prstGeom>
          <a:solidFill>
            <a:schemeClr val="bg1"/>
          </a:solidFill>
          <a:ln w="165100" cap="sq">
            <a:solidFill>
              <a:schemeClr val="bg1"/>
            </a:solidFill>
            <a:miter lim="800000"/>
          </a:ln>
          <a:effectLst>
            <a:outerShdw blurRad="495300" dist="88900" dir="5400000" sx="99000" sy="99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cxnSp>
        <p:nvCxnSpPr>
          <p:cNvPr id="3" name="Straight Connector 2"/>
          <p:cNvCxnSpPr/>
          <p:nvPr userDrawn="1"/>
        </p:nvCxnSpPr>
        <p:spPr>
          <a:xfrm>
            <a:off x="7653130" y="1377610"/>
            <a:ext cx="4081670" cy="0"/>
          </a:xfrm>
          <a:prstGeom prst="line">
            <a:avLst/>
          </a:prstGeom>
          <a:ln w="1270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7653130" y="2438247"/>
            <a:ext cx="4081670" cy="0"/>
          </a:xfrm>
          <a:prstGeom prst="line">
            <a:avLst/>
          </a:prstGeom>
          <a:ln w="1270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userDrawn="1"/>
        </p:nvCxnSpPr>
        <p:spPr>
          <a:xfrm>
            <a:off x="7653130" y="3513443"/>
            <a:ext cx="4081670" cy="0"/>
          </a:xfrm>
          <a:prstGeom prst="line">
            <a:avLst/>
          </a:prstGeom>
          <a:ln w="12700">
            <a:solidFill>
              <a:schemeClr val="tx2">
                <a:alpha val="2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9674087" y="1377610"/>
            <a:ext cx="0" cy="2135833"/>
          </a:xfrm>
          <a:prstGeom prst="line">
            <a:avLst/>
          </a:prstGeom>
          <a:ln w="12700">
            <a:solidFill>
              <a:schemeClr val="tx2">
                <a:alpha val="25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27"/>
          <p:cNvSpPr>
            <a:spLocks noGrp="1"/>
          </p:cNvSpPr>
          <p:nvPr>
            <p:ph type="body" sz="quarter" idx="15" hasCustomPrompt="1"/>
          </p:nvPr>
        </p:nvSpPr>
        <p:spPr>
          <a:xfrm>
            <a:off x="2403349" y="3030529"/>
            <a:ext cx="3846972" cy="2846632"/>
          </a:xfrm>
          <a:prstGeom prst="rect">
            <a:avLst/>
          </a:prstGeom>
        </p:spPr>
        <p:txBody>
          <a:bodyPr/>
          <a:lstStyle>
            <a:lvl1pPr marL="0" indent="0">
              <a:lnSpc>
                <a:spcPct val="130000"/>
              </a:lnSpc>
              <a:buNone/>
              <a:defRPr sz="1400" baseline="0"/>
            </a:lvl1pPr>
          </a:lstStyle>
          <a:p>
            <a:pPr lvl="0"/>
            <a:r>
              <a:rPr lang="en-US" dirty="0"/>
              <a:t>Example text would go here in a smaller font.</a:t>
            </a:r>
          </a:p>
        </p:txBody>
      </p:sp>
    </p:spTree>
    <p:extLst>
      <p:ext uri="{BB962C8B-B14F-4D97-AF65-F5344CB8AC3E}">
        <p14:creationId xmlns:p14="http://schemas.microsoft.com/office/powerpoint/2010/main" val="4126304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80211" y="4636519"/>
            <a:ext cx="1943100" cy="1514475"/>
          </a:xfrm>
          <a:prstGeom prst="rect">
            <a:avLst/>
          </a:prstGeom>
        </p:spPr>
      </p:pic>
      <p:sp>
        <p:nvSpPr>
          <p:cNvPr id="20" name="Picture Placeholder 19"/>
          <p:cNvSpPr>
            <a:spLocks noGrp="1"/>
          </p:cNvSpPr>
          <p:nvPr>
            <p:ph type="pic" sz="quarter" idx="17" hasCustomPrompt="1"/>
          </p:nvPr>
        </p:nvSpPr>
        <p:spPr>
          <a:xfrm>
            <a:off x="5672200" y="8760"/>
            <a:ext cx="5069233" cy="3319462"/>
          </a:xfrm>
          <a:prstGeom prst="rect">
            <a:avLst/>
          </a:prstGeom>
          <a:pattFill prst="pct25">
            <a:fgClr>
              <a:schemeClr val="accent1"/>
            </a:fgClr>
            <a:bgClr>
              <a:schemeClr val="bg1"/>
            </a:bgClr>
          </a:pattFill>
        </p:spPr>
        <p:txBody>
          <a:bodyPr anchor="ctr"/>
          <a:lstStyle>
            <a:lvl1pPr marL="0" indent="0" algn="ctr">
              <a:buNone/>
              <a:defRPr sz="1800" baseline="0"/>
            </a:lvl1pPr>
          </a:lstStyle>
          <a:p>
            <a:r>
              <a:rPr lang="en-US" dirty="0"/>
              <a:t>DRAG &amp; DROP PICTURE</a:t>
            </a:r>
          </a:p>
        </p:txBody>
      </p:sp>
      <p:sp>
        <p:nvSpPr>
          <p:cNvPr id="7" name="Rectangle 6"/>
          <p:cNvSpPr/>
          <p:nvPr userDrawn="1"/>
        </p:nvSpPr>
        <p:spPr>
          <a:xfrm>
            <a:off x="1763908" y="2004402"/>
            <a:ext cx="4712346" cy="323073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11" name="Text Placeholder 10"/>
          <p:cNvSpPr>
            <a:spLocks noGrp="1"/>
          </p:cNvSpPr>
          <p:nvPr>
            <p:ph type="body" sz="quarter" idx="14" hasCustomPrompt="1"/>
          </p:nvPr>
        </p:nvSpPr>
        <p:spPr>
          <a:xfrm>
            <a:off x="1353141" y="512072"/>
            <a:ext cx="6421964" cy="1123950"/>
          </a:xfrm>
          <a:prstGeom prst="rect">
            <a:avLst/>
          </a:prstGeom>
        </p:spPr>
        <p:txBody>
          <a:bodyPr/>
          <a:lstStyle>
            <a:lvl1pPr marL="0" indent="0">
              <a:lnSpc>
                <a:spcPct val="75000"/>
              </a:lnSpc>
              <a:buNone/>
              <a:defRPr sz="4000">
                <a:latin typeface="Aleo" panose="020F0502020204030203" pitchFamily="34" charset="0"/>
              </a:defRPr>
            </a:lvl1pPr>
          </a:lstStyle>
          <a:p>
            <a:pPr lvl="0"/>
            <a:r>
              <a:rPr lang="en-US" dirty="0"/>
              <a:t>Headline</a:t>
            </a:r>
          </a:p>
          <a:p>
            <a:pPr lvl="0"/>
            <a:r>
              <a:rPr lang="en-US" dirty="0"/>
              <a:t>On two lines.</a:t>
            </a:r>
          </a:p>
        </p:txBody>
      </p:sp>
      <p:sp>
        <p:nvSpPr>
          <p:cNvPr id="6"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8" name="Straight Connector 7"/>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grpSp>
        <p:nvGrpSpPr>
          <p:cNvPr id="10" name="Group 9"/>
          <p:cNvGrpSpPr/>
          <p:nvPr userDrawn="1"/>
        </p:nvGrpSpPr>
        <p:grpSpPr>
          <a:xfrm>
            <a:off x="450499" y="6527216"/>
            <a:ext cx="89313" cy="330784"/>
            <a:chOff x="1569366" y="5427922"/>
            <a:chExt cx="89313" cy="330784"/>
          </a:xfrm>
        </p:grpSpPr>
        <p:cxnSp>
          <p:nvCxnSpPr>
            <p:cNvPr id="13" name="Straight Connector 12"/>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3" name="Text Placeholder 2"/>
          <p:cNvSpPr>
            <a:spLocks noGrp="1"/>
          </p:cNvSpPr>
          <p:nvPr>
            <p:ph type="body" sz="quarter" idx="15" hasCustomPrompt="1"/>
          </p:nvPr>
        </p:nvSpPr>
        <p:spPr>
          <a:xfrm>
            <a:off x="2206983" y="2447074"/>
            <a:ext cx="3847535" cy="282530"/>
          </a:xfrm>
          <a:prstGeom prst="rect">
            <a:avLst/>
          </a:prstGeom>
        </p:spPr>
        <p:txBody>
          <a:bodyPr/>
          <a:lstStyle>
            <a:lvl1pPr marL="0" indent="0">
              <a:buNone/>
              <a:defRPr sz="1400" spc="300">
                <a:solidFill>
                  <a:schemeClr val="bg1"/>
                </a:solidFill>
                <a:latin typeface="Proxima Nova" panose="020B0503030502060204" pitchFamily="34" charset="0"/>
              </a:defRPr>
            </a:lvl1pPr>
          </a:lstStyle>
          <a:p>
            <a:pPr lvl="0"/>
            <a:r>
              <a:rPr lang="en-US" dirty="0"/>
              <a:t>MARKETING</a:t>
            </a:r>
          </a:p>
        </p:txBody>
      </p:sp>
      <p:sp>
        <p:nvSpPr>
          <p:cNvPr id="16" name="Text Placeholder 2"/>
          <p:cNvSpPr>
            <a:spLocks noGrp="1"/>
          </p:cNvSpPr>
          <p:nvPr>
            <p:ph type="body" sz="quarter" idx="16" hasCustomPrompt="1"/>
          </p:nvPr>
        </p:nvSpPr>
        <p:spPr>
          <a:xfrm>
            <a:off x="2206982" y="3021151"/>
            <a:ext cx="3847536" cy="1922438"/>
          </a:xfrm>
          <a:prstGeom prst="rect">
            <a:avLst/>
          </a:prstGeom>
        </p:spPr>
        <p:txBody>
          <a:bodyPr/>
          <a:lstStyle>
            <a:lvl1pPr marL="0" indent="0">
              <a:lnSpc>
                <a:spcPct val="125000"/>
              </a:lnSpc>
              <a:buNone/>
              <a:defRPr sz="1100" b="1" spc="0" baseline="0">
                <a:solidFill>
                  <a:schemeClr val="bg1"/>
                </a:solidFill>
                <a:latin typeface="+mn-lt"/>
              </a:defRPr>
            </a:lvl1pPr>
          </a:lstStyle>
          <a:p>
            <a:pPr lvl="0"/>
            <a:r>
              <a:rPr lang="en-US" dirty="0"/>
              <a:t>We take the world-class design, content, and development talent. Paragraph text goes in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non, semper </a:t>
            </a:r>
            <a:r>
              <a:rPr lang="en-US" dirty="0" err="1"/>
              <a:t>suscipit</a:t>
            </a:r>
            <a:r>
              <a:rPr lang="en-US" dirty="0"/>
              <a:t>, </a:t>
            </a:r>
            <a:r>
              <a:rPr lang="en-US" dirty="0" err="1"/>
              <a:t>posuere</a:t>
            </a:r>
            <a:r>
              <a:rPr lang="en-US" dirty="0"/>
              <a:t> a, </a:t>
            </a:r>
            <a:r>
              <a:rPr lang="en-US" dirty="0" err="1"/>
              <a:t>pede</a:t>
            </a:r>
            <a:r>
              <a:rPr lang="en-US" dirty="0"/>
              <a:t>.</a:t>
            </a:r>
          </a:p>
        </p:txBody>
      </p:sp>
      <p:cxnSp>
        <p:nvCxnSpPr>
          <p:cNvPr id="5" name="Straight Connector 4"/>
          <p:cNvCxnSpPr/>
          <p:nvPr userDrawn="1"/>
        </p:nvCxnSpPr>
        <p:spPr>
          <a:xfrm>
            <a:off x="1437861" y="1789043"/>
            <a:ext cx="768626"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17" name="Rectangle 16"/>
          <p:cNvSpPr/>
          <p:nvPr userDrawn="1"/>
        </p:nvSpPr>
        <p:spPr>
          <a:xfrm>
            <a:off x="7479654" y="3619770"/>
            <a:ext cx="4712346" cy="3230735"/>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18" name="Text Placeholder 2"/>
          <p:cNvSpPr>
            <a:spLocks noGrp="1"/>
          </p:cNvSpPr>
          <p:nvPr>
            <p:ph type="body" sz="quarter" idx="18" hasCustomPrompt="1"/>
          </p:nvPr>
        </p:nvSpPr>
        <p:spPr>
          <a:xfrm>
            <a:off x="7922729" y="4062442"/>
            <a:ext cx="3894133" cy="282530"/>
          </a:xfrm>
          <a:prstGeom prst="rect">
            <a:avLst/>
          </a:prstGeom>
        </p:spPr>
        <p:txBody>
          <a:bodyPr/>
          <a:lstStyle>
            <a:lvl1pPr marL="0" indent="0">
              <a:buNone/>
              <a:defRPr sz="1400" spc="300">
                <a:solidFill>
                  <a:schemeClr val="bg1"/>
                </a:solidFill>
                <a:latin typeface="Proxima Nova" panose="020B0503030502060204" pitchFamily="34" charset="0"/>
              </a:defRPr>
            </a:lvl1pPr>
          </a:lstStyle>
          <a:p>
            <a:pPr lvl="0"/>
            <a:r>
              <a:rPr lang="en-US" dirty="0"/>
              <a:t>MARKETING</a:t>
            </a:r>
          </a:p>
        </p:txBody>
      </p:sp>
      <p:sp>
        <p:nvSpPr>
          <p:cNvPr id="19" name="Text Placeholder 2"/>
          <p:cNvSpPr>
            <a:spLocks noGrp="1"/>
          </p:cNvSpPr>
          <p:nvPr>
            <p:ph type="body" sz="quarter" idx="19" hasCustomPrompt="1"/>
          </p:nvPr>
        </p:nvSpPr>
        <p:spPr>
          <a:xfrm>
            <a:off x="7922728" y="4636519"/>
            <a:ext cx="3894134" cy="1922438"/>
          </a:xfrm>
          <a:prstGeom prst="rect">
            <a:avLst/>
          </a:prstGeom>
        </p:spPr>
        <p:txBody>
          <a:bodyPr/>
          <a:lstStyle>
            <a:lvl1pPr marL="0" indent="0">
              <a:lnSpc>
                <a:spcPct val="125000"/>
              </a:lnSpc>
              <a:buNone/>
              <a:defRPr sz="1100" b="1" spc="0" baseline="0">
                <a:solidFill>
                  <a:schemeClr val="bg1"/>
                </a:solidFill>
                <a:latin typeface="+mn-lt"/>
              </a:defRPr>
            </a:lvl1pPr>
          </a:lstStyle>
          <a:p>
            <a:pPr lvl="0"/>
            <a:r>
              <a:rPr lang="en-US" dirty="0"/>
              <a:t>We take the world-class design, content, and development talent. Paragraph text goes in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non, semper </a:t>
            </a:r>
            <a:r>
              <a:rPr lang="en-US" dirty="0" err="1"/>
              <a:t>suscipit</a:t>
            </a:r>
            <a:r>
              <a:rPr lang="en-US" dirty="0"/>
              <a:t>, </a:t>
            </a:r>
            <a:r>
              <a:rPr lang="en-US" dirty="0" err="1"/>
              <a:t>posuere</a:t>
            </a:r>
            <a:r>
              <a:rPr lang="en-US" dirty="0"/>
              <a:t> a, </a:t>
            </a:r>
            <a:r>
              <a:rPr lang="en-US" dirty="0" err="1"/>
              <a:t>pede</a:t>
            </a:r>
            <a:r>
              <a:rPr lang="en-US" dirty="0"/>
              <a:t>.</a:t>
            </a: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5047" y="1126722"/>
            <a:ext cx="1943100" cy="1514475"/>
          </a:xfrm>
          <a:prstGeom prst="rect">
            <a:avLst/>
          </a:prstGeom>
        </p:spPr>
      </p:pic>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3300" y="4587768"/>
            <a:ext cx="1943100" cy="1514475"/>
          </a:xfrm>
          <a:prstGeom prst="rect">
            <a:avLst/>
          </a:prstGeom>
        </p:spPr>
      </p:pic>
    </p:spTree>
    <p:extLst>
      <p:ext uri="{BB962C8B-B14F-4D97-AF65-F5344CB8AC3E}">
        <p14:creationId xmlns:p14="http://schemas.microsoft.com/office/powerpoint/2010/main" val="2567688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27321" y="5961615"/>
            <a:ext cx="1943100" cy="1514475"/>
          </a:xfrm>
          <a:prstGeom prst="rect">
            <a:avLst/>
          </a:prstGeom>
        </p:spPr>
      </p:pic>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9" name="Text Placeholder 10"/>
          <p:cNvSpPr>
            <a:spLocks noGrp="1"/>
          </p:cNvSpPr>
          <p:nvPr>
            <p:ph type="body" sz="quarter" idx="14" hasCustomPrompt="1"/>
          </p:nvPr>
        </p:nvSpPr>
        <p:spPr>
          <a:xfrm>
            <a:off x="993913" y="198783"/>
            <a:ext cx="11198088" cy="1636023"/>
          </a:xfrm>
          <a:prstGeom prst="rect">
            <a:avLst/>
          </a:prstGeom>
          <a:noFill/>
        </p:spPr>
        <p:txBody>
          <a:bodyPr anchor="ctr"/>
          <a:lstStyle>
            <a:lvl1pPr marL="0" indent="0" algn="ctr">
              <a:lnSpc>
                <a:spcPct val="75000"/>
              </a:lnSpc>
              <a:buNone/>
              <a:defRPr sz="4000" baseline="0">
                <a:latin typeface="Aleo" panose="020F0502020204030203" pitchFamily="34" charset="0"/>
              </a:defRPr>
            </a:lvl1pPr>
          </a:lstStyle>
          <a:p>
            <a:pPr lvl="0"/>
            <a:r>
              <a:rPr lang="en-US" dirty="0"/>
              <a:t>We collaborate.</a:t>
            </a:r>
          </a:p>
        </p:txBody>
      </p:sp>
      <p:cxnSp>
        <p:nvCxnSpPr>
          <p:cNvPr id="11" name="Straight Connector 10"/>
          <p:cNvCxnSpPr/>
          <p:nvPr userDrawn="1"/>
        </p:nvCxnSpPr>
        <p:spPr>
          <a:xfrm>
            <a:off x="6202017" y="1543259"/>
            <a:ext cx="768626"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2214533" y="2011897"/>
            <a:ext cx="3987484" cy="323073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13" name="Text Placeholder 2"/>
          <p:cNvSpPr>
            <a:spLocks noGrp="1"/>
          </p:cNvSpPr>
          <p:nvPr>
            <p:ph type="body" sz="quarter" idx="15" hasCustomPrompt="1"/>
          </p:nvPr>
        </p:nvSpPr>
        <p:spPr>
          <a:xfrm>
            <a:off x="2657608" y="2454568"/>
            <a:ext cx="3140218" cy="496499"/>
          </a:xfrm>
          <a:prstGeom prst="rect">
            <a:avLst/>
          </a:prstGeom>
        </p:spPr>
        <p:txBody>
          <a:bodyPr/>
          <a:lstStyle>
            <a:lvl1pPr marL="0" indent="0">
              <a:buNone/>
              <a:defRPr sz="1400" spc="300">
                <a:solidFill>
                  <a:schemeClr val="bg1"/>
                </a:solidFill>
                <a:latin typeface="Proxima Nova" panose="020B0503030502060204" pitchFamily="34" charset="0"/>
              </a:defRPr>
            </a:lvl1pPr>
          </a:lstStyle>
          <a:p>
            <a:pPr lvl="0"/>
            <a:r>
              <a:rPr lang="en-US" dirty="0"/>
              <a:t>MARKETING</a:t>
            </a:r>
          </a:p>
        </p:txBody>
      </p:sp>
      <p:sp>
        <p:nvSpPr>
          <p:cNvPr id="14" name="Text Placeholder 2"/>
          <p:cNvSpPr>
            <a:spLocks noGrp="1"/>
          </p:cNvSpPr>
          <p:nvPr>
            <p:ph type="body" sz="quarter" idx="16" hasCustomPrompt="1"/>
          </p:nvPr>
        </p:nvSpPr>
        <p:spPr>
          <a:xfrm>
            <a:off x="2657607" y="3179770"/>
            <a:ext cx="3140219" cy="1771313"/>
          </a:xfrm>
          <a:prstGeom prst="rect">
            <a:avLst/>
          </a:prstGeom>
        </p:spPr>
        <p:txBody>
          <a:bodyPr/>
          <a:lstStyle>
            <a:lvl1pPr marL="0" indent="0">
              <a:lnSpc>
                <a:spcPct val="125000"/>
              </a:lnSpc>
              <a:buNone/>
              <a:defRPr sz="1100" spc="0" baseline="0">
                <a:solidFill>
                  <a:schemeClr val="bg1"/>
                </a:solidFill>
                <a:latin typeface="+mn-lt"/>
              </a:defRPr>
            </a:lvl1pPr>
          </a:lstStyle>
          <a:p>
            <a:pPr lvl="0"/>
            <a:r>
              <a:rPr lang="en-US" dirty="0"/>
              <a:t>We take the world-class design, content, and development talent. Paragraph text goes in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non, semper </a:t>
            </a:r>
            <a:r>
              <a:rPr lang="en-US" dirty="0" err="1"/>
              <a:t>suscipit</a:t>
            </a:r>
            <a:r>
              <a:rPr lang="en-US" dirty="0"/>
              <a:t>, </a:t>
            </a:r>
            <a:r>
              <a:rPr lang="en-US" dirty="0" err="1"/>
              <a:t>posuere</a:t>
            </a:r>
            <a:r>
              <a:rPr lang="en-US" dirty="0"/>
              <a:t> a, </a:t>
            </a:r>
            <a:r>
              <a:rPr lang="en-US" dirty="0" err="1"/>
              <a:t>pede</a:t>
            </a:r>
            <a:r>
              <a:rPr lang="en-US" dirty="0"/>
              <a:t>.</a:t>
            </a:r>
          </a:p>
        </p:txBody>
      </p:sp>
      <p:sp>
        <p:nvSpPr>
          <p:cNvPr id="15" name="Rectangle 14"/>
          <p:cNvSpPr/>
          <p:nvPr userDrawn="1"/>
        </p:nvSpPr>
        <p:spPr>
          <a:xfrm>
            <a:off x="6970643" y="3488118"/>
            <a:ext cx="3987484" cy="3230735"/>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17" name="Text Placeholder 2"/>
          <p:cNvSpPr>
            <a:spLocks noGrp="1"/>
          </p:cNvSpPr>
          <p:nvPr>
            <p:ph type="body" sz="quarter" idx="17" hasCustomPrompt="1"/>
          </p:nvPr>
        </p:nvSpPr>
        <p:spPr>
          <a:xfrm>
            <a:off x="7413718" y="3930789"/>
            <a:ext cx="3140218" cy="496499"/>
          </a:xfrm>
          <a:prstGeom prst="rect">
            <a:avLst/>
          </a:prstGeom>
        </p:spPr>
        <p:txBody>
          <a:bodyPr/>
          <a:lstStyle>
            <a:lvl1pPr marL="0" indent="0">
              <a:buNone/>
              <a:defRPr sz="1400" spc="300">
                <a:solidFill>
                  <a:schemeClr val="bg1"/>
                </a:solidFill>
                <a:latin typeface="Proxima Nova" panose="020B0503030502060204" pitchFamily="34" charset="0"/>
              </a:defRPr>
            </a:lvl1pPr>
          </a:lstStyle>
          <a:p>
            <a:pPr lvl="0"/>
            <a:r>
              <a:rPr lang="en-US" dirty="0"/>
              <a:t>MARKETING</a:t>
            </a:r>
          </a:p>
        </p:txBody>
      </p:sp>
      <p:sp>
        <p:nvSpPr>
          <p:cNvPr id="22" name="Text Placeholder 2"/>
          <p:cNvSpPr>
            <a:spLocks noGrp="1"/>
          </p:cNvSpPr>
          <p:nvPr>
            <p:ph type="body" sz="quarter" idx="18" hasCustomPrompt="1"/>
          </p:nvPr>
        </p:nvSpPr>
        <p:spPr>
          <a:xfrm>
            <a:off x="7413717" y="4655991"/>
            <a:ext cx="3140219" cy="1771313"/>
          </a:xfrm>
          <a:prstGeom prst="rect">
            <a:avLst/>
          </a:prstGeom>
        </p:spPr>
        <p:txBody>
          <a:bodyPr/>
          <a:lstStyle>
            <a:lvl1pPr marL="0" indent="0">
              <a:lnSpc>
                <a:spcPct val="125000"/>
              </a:lnSpc>
              <a:buNone/>
              <a:defRPr sz="1100" spc="0" baseline="0">
                <a:solidFill>
                  <a:schemeClr val="bg1"/>
                </a:solidFill>
                <a:latin typeface="+mn-lt"/>
              </a:defRPr>
            </a:lvl1pPr>
          </a:lstStyle>
          <a:p>
            <a:pPr lvl="0"/>
            <a:r>
              <a:rPr lang="en-US" dirty="0"/>
              <a:t>We take the world-class design, content, and development talent. Paragraph text goes in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non, semper </a:t>
            </a:r>
            <a:r>
              <a:rPr lang="en-US" dirty="0" err="1"/>
              <a:t>suscipit</a:t>
            </a:r>
            <a:r>
              <a:rPr lang="en-US" dirty="0"/>
              <a:t>, </a:t>
            </a:r>
            <a:r>
              <a:rPr lang="en-US" dirty="0" err="1"/>
              <a:t>posuere</a:t>
            </a:r>
            <a:r>
              <a:rPr lang="en-US" dirty="0"/>
              <a:t> a, </a:t>
            </a:r>
            <a:r>
              <a:rPr lang="en-US" dirty="0" err="1"/>
              <a:t>pede</a:t>
            </a:r>
            <a:r>
              <a:rPr lang="en-US" dirty="0"/>
              <a:t>.</a:t>
            </a:r>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8197" y="986475"/>
            <a:ext cx="1943100" cy="1514475"/>
          </a:xfrm>
          <a:prstGeom prst="rect">
            <a:avLst/>
          </a:prstGeom>
        </p:spPr>
      </p:pic>
    </p:spTree>
    <p:extLst>
      <p:ext uri="{BB962C8B-B14F-4D97-AF65-F5344CB8AC3E}">
        <p14:creationId xmlns:p14="http://schemas.microsoft.com/office/powerpoint/2010/main" val="123200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4" name="Rectangle 13"/>
          <p:cNvSpPr/>
          <p:nvPr userDrawn="1"/>
        </p:nvSpPr>
        <p:spPr>
          <a:xfrm>
            <a:off x="1009976" y="-14994"/>
            <a:ext cx="3744099" cy="339463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15" name="Text Placeholder 2"/>
          <p:cNvSpPr>
            <a:spLocks noGrp="1"/>
          </p:cNvSpPr>
          <p:nvPr>
            <p:ph type="body" sz="quarter" idx="15" hasCustomPrompt="1"/>
          </p:nvPr>
        </p:nvSpPr>
        <p:spPr>
          <a:xfrm>
            <a:off x="1376283" y="1034067"/>
            <a:ext cx="2992739" cy="496499"/>
          </a:xfrm>
          <a:prstGeom prst="rect">
            <a:avLst/>
          </a:prstGeom>
        </p:spPr>
        <p:txBody>
          <a:bodyPr/>
          <a:lstStyle>
            <a:lvl1pPr marL="0" indent="0">
              <a:buNone/>
              <a:defRPr sz="1200" b="1" spc="300">
                <a:solidFill>
                  <a:schemeClr val="tx1"/>
                </a:solidFill>
                <a:latin typeface="Proxima Nova" panose="020B0503030502060204" pitchFamily="34" charset="0"/>
              </a:defRPr>
            </a:lvl1pPr>
          </a:lstStyle>
          <a:p>
            <a:pPr lvl="0"/>
            <a:r>
              <a:rPr lang="en-US" dirty="0"/>
              <a:t>SALES</a:t>
            </a:r>
          </a:p>
        </p:txBody>
      </p:sp>
      <p:sp>
        <p:nvSpPr>
          <p:cNvPr id="17" name="Text Placeholder 2"/>
          <p:cNvSpPr>
            <a:spLocks noGrp="1"/>
          </p:cNvSpPr>
          <p:nvPr>
            <p:ph type="body" sz="quarter" idx="16" hasCustomPrompt="1"/>
          </p:nvPr>
        </p:nvSpPr>
        <p:spPr>
          <a:xfrm>
            <a:off x="1376283" y="1545560"/>
            <a:ext cx="2992740" cy="1542197"/>
          </a:xfrm>
          <a:prstGeom prst="rect">
            <a:avLst/>
          </a:prstGeom>
        </p:spPr>
        <p:txBody>
          <a:bodyPr/>
          <a:lstStyle>
            <a:lvl1pPr marL="0" indent="0">
              <a:lnSpc>
                <a:spcPct val="125000"/>
              </a:lnSpc>
              <a:buNone/>
              <a:defRPr sz="1100" spc="0" baseline="0">
                <a:solidFill>
                  <a:schemeClr val="tx1"/>
                </a:solidFill>
                <a:latin typeface="+mn-lt"/>
              </a:defRPr>
            </a:lvl1pPr>
          </a:lstStyle>
          <a:p>
            <a:pPr lvl="0"/>
            <a:r>
              <a:rPr lang="en-US" dirty="0"/>
              <a:t>Our sales funnel utilizes the data captured online to create a customized, seamless experience for every caller. Our process is highly scalable, and highly compliant. We win big, and we win the right way.</a:t>
            </a:r>
          </a:p>
        </p:txBody>
      </p:sp>
      <p:sp>
        <p:nvSpPr>
          <p:cNvPr id="25" name="Rectangle 24"/>
          <p:cNvSpPr/>
          <p:nvPr userDrawn="1"/>
        </p:nvSpPr>
        <p:spPr>
          <a:xfrm>
            <a:off x="4735329" y="0"/>
            <a:ext cx="3744099" cy="339463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26" name="Rectangle 25"/>
          <p:cNvSpPr/>
          <p:nvPr userDrawn="1"/>
        </p:nvSpPr>
        <p:spPr>
          <a:xfrm>
            <a:off x="8479428" y="-7496"/>
            <a:ext cx="3744099" cy="3394633"/>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27" name="Rectangle 26"/>
          <p:cNvSpPr/>
          <p:nvPr userDrawn="1"/>
        </p:nvSpPr>
        <p:spPr>
          <a:xfrm>
            <a:off x="1000603" y="3394633"/>
            <a:ext cx="3744099" cy="3394633"/>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28" name="Rectangle 27"/>
          <p:cNvSpPr/>
          <p:nvPr userDrawn="1"/>
        </p:nvSpPr>
        <p:spPr>
          <a:xfrm>
            <a:off x="4735329" y="3387136"/>
            <a:ext cx="3744099" cy="339463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29" name="Rectangle 28"/>
          <p:cNvSpPr/>
          <p:nvPr userDrawn="1"/>
        </p:nvSpPr>
        <p:spPr>
          <a:xfrm>
            <a:off x="8488801" y="3387137"/>
            <a:ext cx="3744099" cy="3394633"/>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30" name="Text Placeholder 2"/>
          <p:cNvSpPr>
            <a:spLocks noGrp="1"/>
          </p:cNvSpPr>
          <p:nvPr>
            <p:ph type="body" sz="quarter" idx="17" hasCustomPrompt="1"/>
          </p:nvPr>
        </p:nvSpPr>
        <p:spPr>
          <a:xfrm>
            <a:off x="5129754" y="1034067"/>
            <a:ext cx="2992739" cy="496499"/>
          </a:xfrm>
          <a:prstGeom prst="rect">
            <a:avLst/>
          </a:prstGeom>
        </p:spPr>
        <p:txBody>
          <a:bodyPr/>
          <a:lstStyle>
            <a:lvl1pPr marL="0" indent="0">
              <a:buNone/>
              <a:defRPr sz="1200" b="1" spc="300">
                <a:solidFill>
                  <a:schemeClr val="bg1"/>
                </a:solidFill>
                <a:latin typeface="Proxima Nova" panose="020B0503030502060204" pitchFamily="34" charset="0"/>
              </a:defRPr>
            </a:lvl1pPr>
          </a:lstStyle>
          <a:p>
            <a:pPr lvl="0"/>
            <a:r>
              <a:rPr lang="en-US" dirty="0"/>
              <a:t>ENGINEERING</a:t>
            </a:r>
          </a:p>
        </p:txBody>
      </p:sp>
      <p:sp>
        <p:nvSpPr>
          <p:cNvPr id="31" name="Text Placeholder 2"/>
          <p:cNvSpPr>
            <a:spLocks noGrp="1"/>
          </p:cNvSpPr>
          <p:nvPr>
            <p:ph type="body" sz="quarter" idx="18" hasCustomPrompt="1"/>
          </p:nvPr>
        </p:nvSpPr>
        <p:spPr>
          <a:xfrm>
            <a:off x="5129754" y="1545560"/>
            <a:ext cx="2992740" cy="1542197"/>
          </a:xfrm>
          <a:prstGeom prst="rect">
            <a:avLst/>
          </a:prstGeom>
        </p:spPr>
        <p:txBody>
          <a:bodyPr/>
          <a:lstStyle>
            <a:lvl1pPr marL="0" indent="0">
              <a:lnSpc>
                <a:spcPct val="125000"/>
              </a:lnSpc>
              <a:buNone/>
              <a:defRPr sz="1100" spc="0" baseline="0">
                <a:solidFill>
                  <a:schemeClr val="bg1"/>
                </a:solidFill>
                <a:latin typeface="+mn-lt"/>
              </a:defRPr>
            </a:lvl1pPr>
          </a:lstStyle>
          <a:p>
            <a:pPr lvl="0"/>
            <a:r>
              <a:rPr lang="en-US" dirty="0"/>
              <a:t>Our engineering group are core to our problem solving approach. They build the tech to enhance customer experiences, optimize processes, scale faster, and strengthen infrastructure, for us and our partners.</a:t>
            </a:r>
          </a:p>
        </p:txBody>
      </p:sp>
      <p:sp>
        <p:nvSpPr>
          <p:cNvPr id="32" name="Text Placeholder 2"/>
          <p:cNvSpPr>
            <a:spLocks noGrp="1"/>
          </p:cNvSpPr>
          <p:nvPr>
            <p:ph type="body" sz="quarter" idx="19" hasCustomPrompt="1"/>
          </p:nvPr>
        </p:nvSpPr>
        <p:spPr>
          <a:xfrm>
            <a:off x="8855107" y="1034067"/>
            <a:ext cx="2992739" cy="496499"/>
          </a:xfrm>
          <a:prstGeom prst="rect">
            <a:avLst/>
          </a:prstGeom>
        </p:spPr>
        <p:txBody>
          <a:bodyPr/>
          <a:lstStyle>
            <a:lvl1pPr marL="0" indent="0">
              <a:buNone/>
              <a:defRPr sz="1200" b="1" spc="300">
                <a:solidFill>
                  <a:schemeClr val="bg1"/>
                </a:solidFill>
                <a:latin typeface="Proxima Nova" panose="020B0503030502060204" pitchFamily="34" charset="0"/>
              </a:defRPr>
            </a:lvl1pPr>
          </a:lstStyle>
          <a:p>
            <a:pPr lvl="0"/>
            <a:r>
              <a:rPr lang="en-US" dirty="0"/>
              <a:t>PROGRAMMATIC MEDIA</a:t>
            </a:r>
          </a:p>
        </p:txBody>
      </p:sp>
      <p:sp>
        <p:nvSpPr>
          <p:cNvPr id="33" name="Text Placeholder 2"/>
          <p:cNvSpPr>
            <a:spLocks noGrp="1"/>
          </p:cNvSpPr>
          <p:nvPr>
            <p:ph type="body" sz="quarter" idx="20" hasCustomPrompt="1"/>
          </p:nvPr>
        </p:nvSpPr>
        <p:spPr>
          <a:xfrm>
            <a:off x="8855107" y="1545560"/>
            <a:ext cx="2992740" cy="1542197"/>
          </a:xfrm>
          <a:prstGeom prst="rect">
            <a:avLst/>
          </a:prstGeom>
        </p:spPr>
        <p:txBody>
          <a:bodyPr/>
          <a:lstStyle>
            <a:lvl1pPr marL="0" indent="0">
              <a:lnSpc>
                <a:spcPct val="125000"/>
              </a:lnSpc>
              <a:buNone/>
              <a:defRPr sz="1100" spc="0" baseline="0">
                <a:solidFill>
                  <a:schemeClr val="bg1"/>
                </a:solidFill>
                <a:latin typeface="+mn-lt"/>
              </a:defRPr>
            </a:lvl1pPr>
          </a:lstStyle>
          <a:p>
            <a:pPr lvl="0"/>
            <a:r>
              <a:rPr lang="en-US" dirty="0"/>
              <a:t>We take the world-class design, content, and development talent. Paragraph text goes in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non, semper </a:t>
            </a:r>
            <a:r>
              <a:rPr lang="en-US" dirty="0" err="1"/>
              <a:t>suscipit</a:t>
            </a:r>
            <a:r>
              <a:rPr lang="en-US" dirty="0"/>
              <a:t>, </a:t>
            </a:r>
            <a:r>
              <a:rPr lang="en-US" dirty="0" err="1"/>
              <a:t>posuere</a:t>
            </a:r>
            <a:r>
              <a:rPr lang="en-US" dirty="0"/>
              <a:t> a, </a:t>
            </a:r>
            <a:r>
              <a:rPr lang="en-US" dirty="0" err="1"/>
              <a:t>pede</a:t>
            </a:r>
            <a:r>
              <a:rPr lang="en-US" dirty="0"/>
              <a:t>.</a:t>
            </a:r>
          </a:p>
        </p:txBody>
      </p:sp>
      <p:sp>
        <p:nvSpPr>
          <p:cNvPr id="34" name="Text Placeholder 2"/>
          <p:cNvSpPr>
            <a:spLocks noGrp="1"/>
          </p:cNvSpPr>
          <p:nvPr>
            <p:ph type="body" sz="quarter" idx="21" hasCustomPrompt="1"/>
          </p:nvPr>
        </p:nvSpPr>
        <p:spPr>
          <a:xfrm>
            <a:off x="1353142" y="4436196"/>
            <a:ext cx="2992739" cy="496499"/>
          </a:xfrm>
          <a:prstGeom prst="rect">
            <a:avLst/>
          </a:prstGeom>
        </p:spPr>
        <p:txBody>
          <a:bodyPr/>
          <a:lstStyle>
            <a:lvl1pPr marL="0" indent="0">
              <a:buNone/>
              <a:defRPr sz="1200" b="1" spc="300">
                <a:solidFill>
                  <a:schemeClr val="bg1"/>
                </a:solidFill>
                <a:latin typeface="Proxima Nova" panose="020B0503030502060204" pitchFamily="34" charset="0"/>
              </a:defRPr>
            </a:lvl1pPr>
          </a:lstStyle>
          <a:p>
            <a:pPr lvl="0"/>
            <a:r>
              <a:rPr lang="en-US" dirty="0"/>
              <a:t>MARKETING</a:t>
            </a:r>
          </a:p>
        </p:txBody>
      </p:sp>
      <p:sp>
        <p:nvSpPr>
          <p:cNvPr id="35" name="Text Placeholder 2"/>
          <p:cNvSpPr>
            <a:spLocks noGrp="1"/>
          </p:cNvSpPr>
          <p:nvPr>
            <p:ph type="body" sz="quarter" idx="22" hasCustomPrompt="1"/>
          </p:nvPr>
        </p:nvSpPr>
        <p:spPr>
          <a:xfrm>
            <a:off x="1353142" y="4947689"/>
            <a:ext cx="2992740" cy="1542197"/>
          </a:xfrm>
          <a:prstGeom prst="rect">
            <a:avLst/>
          </a:prstGeom>
        </p:spPr>
        <p:txBody>
          <a:bodyPr/>
          <a:lstStyle>
            <a:lvl1pPr marL="0" indent="0">
              <a:lnSpc>
                <a:spcPct val="125000"/>
              </a:lnSpc>
              <a:buNone/>
              <a:defRPr sz="1100" spc="0" baseline="0">
                <a:solidFill>
                  <a:schemeClr val="bg1"/>
                </a:solidFill>
                <a:latin typeface="+mn-lt"/>
              </a:defRPr>
            </a:lvl1pPr>
          </a:lstStyle>
          <a:p>
            <a:pPr lvl="0"/>
            <a:r>
              <a:rPr lang="en-US" dirty="0"/>
              <a:t>We take the world-class design, content, and development talent. Paragraph text goes in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non, semper </a:t>
            </a:r>
            <a:r>
              <a:rPr lang="en-US" dirty="0" err="1"/>
              <a:t>suscipit</a:t>
            </a:r>
            <a:r>
              <a:rPr lang="en-US" dirty="0"/>
              <a:t>, </a:t>
            </a:r>
            <a:r>
              <a:rPr lang="en-US" dirty="0" err="1"/>
              <a:t>posuere</a:t>
            </a:r>
            <a:r>
              <a:rPr lang="en-US" dirty="0"/>
              <a:t> a, </a:t>
            </a:r>
            <a:r>
              <a:rPr lang="en-US" dirty="0" err="1"/>
              <a:t>pede</a:t>
            </a:r>
            <a:r>
              <a:rPr lang="en-US" dirty="0"/>
              <a:t>.</a:t>
            </a:r>
          </a:p>
        </p:txBody>
      </p:sp>
      <p:sp>
        <p:nvSpPr>
          <p:cNvPr id="36" name="Text Placeholder 2"/>
          <p:cNvSpPr>
            <a:spLocks noGrp="1"/>
          </p:cNvSpPr>
          <p:nvPr>
            <p:ph type="body" sz="quarter" idx="23" hasCustomPrompt="1"/>
          </p:nvPr>
        </p:nvSpPr>
        <p:spPr>
          <a:xfrm>
            <a:off x="5106613" y="4436196"/>
            <a:ext cx="2992739" cy="496499"/>
          </a:xfrm>
          <a:prstGeom prst="rect">
            <a:avLst/>
          </a:prstGeom>
        </p:spPr>
        <p:txBody>
          <a:bodyPr/>
          <a:lstStyle>
            <a:lvl1pPr marL="0" indent="0">
              <a:buNone/>
              <a:defRPr sz="1200" b="1" spc="300">
                <a:solidFill>
                  <a:schemeClr val="bg1"/>
                </a:solidFill>
                <a:latin typeface="Proxima Nova" panose="020B0503030502060204" pitchFamily="34" charset="0"/>
              </a:defRPr>
            </a:lvl1pPr>
          </a:lstStyle>
          <a:p>
            <a:pPr lvl="0"/>
            <a:r>
              <a:rPr lang="en-US" dirty="0"/>
              <a:t>DATA ANALYTICS</a:t>
            </a:r>
          </a:p>
        </p:txBody>
      </p:sp>
      <p:sp>
        <p:nvSpPr>
          <p:cNvPr id="37" name="Text Placeholder 2"/>
          <p:cNvSpPr>
            <a:spLocks noGrp="1"/>
          </p:cNvSpPr>
          <p:nvPr>
            <p:ph type="body" sz="quarter" idx="24" hasCustomPrompt="1"/>
          </p:nvPr>
        </p:nvSpPr>
        <p:spPr>
          <a:xfrm>
            <a:off x="5106613" y="4947689"/>
            <a:ext cx="2992740" cy="1542197"/>
          </a:xfrm>
          <a:prstGeom prst="rect">
            <a:avLst/>
          </a:prstGeom>
        </p:spPr>
        <p:txBody>
          <a:bodyPr/>
          <a:lstStyle>
            <a:lvl1pPr marL="0" indent="0">
              <a:lnSpc>
                <a:spcPct val="125000"/>
              </a:lnSpc>
              <a:buNone/>
              <a:defRPr sz="1100" spc="0" baseline="0">
                <a:solidFill>
                  <a:schemeClr val="bg1"/>
                </a:solidFill>
                <a:latin typeface="+mn-lt"/>
              </a:defRPr>
            </a:lvl1pPr>
          </a:lstStyle>
          <a:p>
            <a:pPr lvl="0"/>
            <a:r>
              <a:rPr lang="en-US" dirty="0"/>
              <a:t>We’ve got brilliant data scientists that turn the millions of digital events and thousands of offline actions each day into powerful insights and machine learning models that help guide our partnerships and decisions.</a:t>
            </a:r>
          </a:p>
        </p:txBody>
      </p:sp>
      <p:sp>
        <p:nvSpPr>
          <p:cNvPr id="38" name="Text Placeholder 2"/>
          <p:cNvSpPr>
            <a:spLocks noGrp="1"/>
          </p:cNvSpPr>
          <p:nvPr>
            <p:ph type="body" sz="quarter" idx="25" hasCustomPrompt="1"/>
          </p:nvPr>
        </p:nvSpPr>
        <p:spPr>
          <a:xfrm>
            <a:off x="8831966" y="4436196"/>
            <a:ext cx="2992739" cy="496499"/>
          </a:xfrm>
          <a:prstGeom prst="rect">
            <a:avLst/>
          </a:prstGeom>
        </p:spPr>
        <p:txBody>
          <a:bodyPr/>
          <a:lstStyle>
            <a:lvl1pPr marL="0" indent="0">
              <a:buNone/>
              <a:defRPr sz="1200" b="1" spc="300">
                <a:solidFill>
                  <a:schemeClr val="tx1"/>
                </a:solidFill>
                <a:latin typeface="Proxima Nova" panose="020B0503030502060204" pitchFamily="34" charset="0"/>
              </a:defRPr>
            </a:lvl1pPr>
          </a:lstStyle>
          <a:p>
            <a:pPr lvl="0"/>
            <a:r>
              <a:rPr lang="en-US" dirty="0"/>
              <a:t>MARKETING</a:t>
            </a:r>
          </a:p>
        </p:txBody>
      </p:sp>
      <p:sp>
        <p:nvSpPr>
          <p:cNvPr id="39" name="Text Placeholder 2"/>
          <p:cNvSpPr>
            <a:spLocks noGrp="1"/>
          </p:cNvSpPr>
          <p:nvPr>
            <p:ph type="body" sz="quarter" idx="26" hasCustomPrompt="1"/>
          </p:nvPr>
        </p:nvSpPr>
        <p:spPr>
          <a:xfrm>
            <a:off x="8831966" y="4947689"/>
            <a:ext cx="2992740" cy="1542197"/>
          </a:xfrm>
          <a:prstGeom prst="rect">
            <a:avLst/>
          </a:prstGeom>
        </p:spPr>
        <p:txBody>
          <a:bodyPr/>
          <a:lstStyle>
            <a:lvl1pPr marL="0" indent="0">
              <a:lnSpc>
                <a:spcPct val="125000"/>
              </a:lnSpc>
              <a:buNone/>
              <a:defRPr sz="1100" spc="0" baseline="0">
                <a:solidFill>
                  <a:schemeClr val="tx1"/>
                </a:solidFill>
                <a:latin typeface="+mn-lt"/>
              </a:defRPr>
            </a:lvl1pPr>
          </a:lstStyle>
          <a:p>
            <a:pPr lvl="0"/>
            <a:r>
              <a:rPr lang="en-US" dirty="0"/>
              <a:t>We take the world-class design, content, and development talent. Paragraph text goes in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non, semper </a:t>
            </a:r>
            <a:r>
              <a:rPr lang="en-US" dirty="0" err="1"/>
              <a:t>suscipit</a:t>
            </a:r>
            <a:r>
              <a:rPr lang="en-US" dirty="0"/>
              <a:t>, </a:t>
            </a:r>
            <a:r>
              <a:rPr lang="en-US" dirty="0" err="1"/>
              <a:t>posuere</a:t>
            </a:r>
            <a:r>
              <a:rPr lang="en-US" dirty="0"/>
              <a:t> a, </a:t>
            </a:r>
            <a:r>
              <a:rPr lang="en-US" dirty="0" err="1"/>
              <a:t>pede</a:t>
            </a:r>
            <a:r>
              <a:rPr lang="en-US" dirty="0"/>
              <a:t>.</a:t>
            </a:r>
          </a:p>
        </p:txBody>
      </p:sp>
    </p:spTree>
    <p:extLst>
      <p:ext uri="{BB962C8B-B14F-4D97-AF65-F5344CB8AC3E}">
        <p14:creationId xmlns:p14="http://schemas.microsoft.com/office/powerpoint/2010/main" val="1852482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23" name="Rectangle 22"/>
          <p:cNvSpPr/>
          <p:nvPr userDrawn="1"/>
        </p:nvSpPr>
        <p:spPr>
          <a:xfrm>
            <a:off x="7116270" y="0"/>
            <a:ext cx="5075729" cy="6850505"/>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1" name="Text Placeholder 10"/>
          <p:cNvSpPr>
            <a:spLocks noGrp="1"/>
          </p:cNvSpPr>
          <p:nvPr>
            <p:ph type="body" sz="quarter" idx="14" hasCustomPrompt="1"/>
          </p:nvPr>
        </p:nvSpPr>
        <p:spPr>
          <a:xfrm>
            <a:off x="1353141" y="512072"/>
            <a:ext cx="5391844" cy="1123950"/>
          </a:xfrm>
          <a:prstGeom prst="rect">
            <a:avLst/>
          </a:prstGeom>
        </p:spPr>
        <p:txBody>
          <a:bodyPr/>
          <a:lstStyle>
            <a:lvl1pPr marL="0" indent="0">
              <a:lnSpc>
                <a:spcPct val="75000"/>
              </a:lnSpc>
              <a:buNone/>
              <a:defRPr sz="4000">
                <a:latin typeface="Aleo" panose="020F0502020204030203" pitchFamily="34" charset="0"/>
              </a:defRPr>
            </a:lvl1pPr>
          </a:lstStyle>
          <a:p>
            <a:pPr lvl="0"/>
            <a:r>
              <a:rPr lang="en-US" dirty="0"/>
              <a:t>We build </a:t>
            </a:r>
          </a:p>
          <a:p>
            <a:pPr lvl="0"/>
            <a:r>
              <a:rPr lang="en-US" dirty="0"/>
              <a:t>better businesses.</a:t>
            </a:r>
          </a:p>
        </p:txBody>
      </p:sp>
      <p:cxnSp>
        <p:nvCxnSpPr>
          <p:cNvPr id="12" name="Straight Connector 11"/>
          <p:cNvCxnSpPr/>
          <p:nvPr userDrawn="1"/>
        </p:nvCxnSpPr>
        <p:spPr>
          <a:xfrm>
            <a:off x="1437861" y="1789043"/>
            <a:ext cx="768626"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240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chemeClr val="tx1">
            <a:lumMod val="20000"/>
            <a:lumOff val="80000"/>
          </a:schemeClr>
        </a:solidFill>
        <a:effectLst/>
      </p:bgPr>
    </p:bg>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2" name="TextBox 11"/>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grpSp>
        <p:nvGrpSpPr>
          <p:cNvPr id="13" name="Group 12"/>
          <p:cNvGrpSpPr/>
          <p:nvPr userDrawn="1"/>
        </p:nvGrpSpPr>
        <p:grpSpPr>
          <a:xfrm>
            <a:off x="450499" y="6527216"/>
            <a:ext cx="89313" cy="330784"/>
            <a:chOff x="1569366" y="5427922"/>
            <a:chExt cx="89313" cy="330784"/>
          </a:xfrm>
        </p:grpSpPr>
        <p:cxnSp>
          <p:nvCxnSpPr>
            <p:cNvPr id="14" name="Straight Connector 13"/>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 Placeholder 10"/>
          <p:cNvSpPr>
            <a:spLocks noGrp="1"/>
          </p:cNvSpPr>
          <p:nvPr>
            <p:ph type="body" sz="quarter" idx="14" hasCustomPrompt="1"/>
          </p:nvPr>
        </p:nvSpPr>
        <p:spPr>
          <a:xfrm>
            <a:off x="1577009" y="198783"/>
            <a:ext cx="10018643" cy="1636023"/>
          </a:xfrm>
          <a:prstGeom prst="rect">
            <a:avLst/>
          </a:prstGeom>
          <a:noFill/>
        </p:spPr>
        <p:txBody>
          <a:bodyPr anchor="ctr"/>
          <a:lstStyle>
            <a:lvl1pPr marL="0" indent="0" algn="ctr">
              <a:lnSpc>
                <a:spcPct val="75000"/>
              </a:lnSpc>
              <a:buNone/>
              <a:defRPr sz="4000" baseline="0">
                <a:latin typeface="Aleo" panose="020F0502020204030203" pitchFamily="34" charset="0"/>
              </a:defRPr>
            </a:lvl1pPr>
          </a:lstStyle>
          <a:p>
            <a:pPr lvl="0"/>
            <a:r>
              <a:rPr lang="en-US" dirty="0"/>
              <a:t>The industries we play in.</a:t>
            </a:r>
          </a:p>
        </p:txBody>
      </p:sp>
      <p:cxnSp>
        <p:nvCxnSpPr>
          <p:cNvPr id="18" name="Straight Connector 17"/>
          <p:cNvCxnSpPr/>
          <p:nvPr userDrawn="1"/>
        </p:nvCxnSpPr>
        <p:spPr>
          <a:xfrm>
            <a:off x="6202017" y="1543259"/>
            <a:ext cx="768626"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 name="Text Placeholder 2"/>
          <p:cNvSpPr>
            <a:spLocks noGrp="1"/>
          </p:cNvSpPr>
          <p:nvPr>
            <p:ph type="body" sz="quarter" idx="16" hasCustomPrompt="1"/>
          </p:nvPr>
        </p:nvSpPr>
        <p:spPr>
          <a:xfrm>
            <a:off x="3176771" y="2034814"/>
            <a:ext cx="6819117" cy="1218595"/>
          </a:xfrm>
          <a:prstGeom prst="rect">
            <a:avLst/>
          </a:prstGeom>
        </p:spPr>
        <p:txBody>
          <a:bodyPr/>
          <a:lstStyle>
            <a:lvl1pPr marL="0" indent="0" algn="ctr">
              <a:lnSpc>
                <a:spcPct val="125000"/>
              </a:lnSpc>
              <a:buNone/>
              <a:defRPr sz="1100" spc="0" baseline="0">
                <a:solidFill>
                  <a:schemeClr val="tx1"/>
                </a:solidFill>
                <a:latin typeface="+mn-lt"/>
              </a:defRPr>
            </a:lvl1pPr>
          </a:lstStyle>
          <a:p>
            <a:pPr lvl="0"/>
            <a:r>
              <a:rPr lang="en-US" dirty="0"/>
              <a:t>We take the world-class design, content, and development talent. Paragraph text goes in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non, semper </a:t>
            </a:r>
            <a:r>
              <a:rPr lang="en-US" dirty="0" err="1"/>
              <a:t>suscipit</a:t>
            </a:r>
            <a:r>
              <a:rPr lang="en-US" dirty="0"/>
              <a:t>, </a:t>
            </a:r>
            <a:r>
              <a:rPr lang="en-US" dirty="0" err="1"/>
              <a:t>posuere</a:t>
            </a:r>
            <a:r>
              <a:rPr lang="en-US" dirty="0"/>
              <a:t> a, </a:t>
            </a:r>
            <a:r>
              <a:rPr lang="en-US" dirty="0" err="1"/>
              <a:t>pede</a:t>
            </a:r>
            <a:r>
              <a:rPr lang="en-US" dirty="0"/>
              <a:t>.</a:t>
            </a:r>
          </a:p>
        </p:txBody>
      </p:sp>
    </p:spTree>
    <p:extLst>
      <p:ext uri="{BB962C8B-B14F-4D97-AF65-F5344CB8AC3E}">
        <p14:creationId xmlns:p14="http://schemas.microsoft.com/office/powerpoint/2010/main" val="604875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RV Dark Title Slide">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Effect>
                      <a14:brightnessContrast bright="-57000" contrast="40000"/>
                    </a14:imgEffect>
                  </a14:imgLayer>
                </a14:imgProps>
              </a:ext>
              <a:ext uri="{28A0092B-C50C-407E-A947-70E740481C1C}">
                <a14:useLocalDpi xmlns:a14="http://schemas.microsoft.com/office/drawing/2010/main" val="0"/>
              </a:ext>
            </a:extLst>
          </a:blip>
          <a:srcRect l="7196" t="16673" r="12777" b="15484"/>
          <a:stretch/>
        </p:blipFill>
        <p:spPr>
          <a:xfrm>
            <a:off x="-7951" y="-15904"/>
            <a:ext cx="12197302" cy="6893782"/>
          </a:xfrm>
          <a:prstGeom prst="rect">
            <a:avLst/>
          </a:prstGeom>
          <a:noFill/>
        </p:spPr>
      </p:pic>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4" hasCustomPrompt="1"/>
          </p:nvPr>
        </p:nvSpPr>
        <p:spPr>
          <a:xfrm>
            <a:off x="1468557" y="2966110"/>
            <a:ext cx="9336156" cy="1123950"/>
          </a:xfrm>
          <a:prstGeom prst="rect">
            <a:avLst/>
          </a:prstGeom>
        </p:spPr>
        <p:txBody>
          <a:bodyPr/>
          <a:lstStyle>
            <a:lvl1pPr marL="0" indent="0" algn="ctr">
              <a:lnSpc>
                <a:spcPct val="75000"/>
              </a:lnSpc>
              <a:buNone/>
              <a:defRPr sz="6600">
                <a:solidFill>
                  <a:schemeClr val="bg1"/>
                </a:solidFill>
                <a:latin typeface="Aleo" panose="020F0502020204030203" pitchFamily="34" charset="0"/>
              </a:defRPr>
            </a:lvl1pPr>
          </a:lstStyle>
          <a:p>
            <a:pPr lvl="0"/>
            <a:r>
              <a:rPr lang="en-US" dirty="0"/>
              <a:t>We are Red Ventures.</a:t>
            </a:r>
          </a:p>
        </p:txBody>
      </p:sp>
      <p:sp>
        <p:nvSpPr>
          <p:cNvPr id="4" name="Content Placeholder 3"/>
          <p:cNvSpPr>
            <a:spLocks noGrp="1"/>
          </p:cNvSpPr>
          <p:nvPr>
            <p:ph sz="quarter" idx="15" hasCustomPrompt="1"/>
          </p:nvPr>
        </p:nvSpPr>
        <p:spPr>
          <a:xfrm>
            <a:off x="2794884" y="2330491"/>
            <a:ext cx="6591631" cy="388856"/>
          </a:xfrm>
          <a:prstGeom prst="rect">
            <a:avLst/>
          </a:prstGeom>
        </p:spPr>
        <p:txBody>
          <a:bodyPr/>
          <a:lstStyle>
            <a:lvl1pPr marL="0" indent="0" algn="ctr">
              <a:buNone/>
              <a:defRPr sz="2000" b="0" baseline="0">
                <a:solidFill>
                  <a:schemeClr val="accent6"/>
                </a:solidFill>
                <a:latin typeface="+mj-lt"/>
              </a:defRPr>
            </a:lvl1pPr>
          </a:lstStyle>
          <a:p>
            <a:pPr lvl="0"/>
            <a:r>
              <a:rPr lang="en-US" dirty="0"/>
              <a:t>CHALLENGE WHAT’S POSSBILE</a:t>
            </a:r>
          </a:p>
        </p:txBody>
      </p:sp>
      <p:grpSp>
        <p:nvGrpSpPr>
          <p:cNvPr id="2" name="Group 1"/>
          <p:cNvGrpSpPr/>
          <p:nvPr userDrawn="1"/>
        </p:nvGrpSpPr>
        <p:grpSpPr>
          <a:xfrm>
            <a:off x="314525" y="160613"/>
            <a:ext cx="1944970" cy="316464"/>
            <a:chOff x="3296086" y="4641215"/>
            <a:chExt cx="4868672" cy="792175"/>
          </a:xfrm>
        </p:grpSpPr>
        <p:pic>
          <p:nvPicPr>
            <p:cNvPr id="18" name="Picture 17"/>
            <p:cNvPicPr>
              <a:picLocks noChangeAspect="1"/>
            </p:cNvPicPr>
            <p:nvPr userDrawn="1"/>
          </p:nvPicPr>
          <p:blipFill rotWithShape="1">
            <a:blip r:embed="rId4" cstate="print">
              <a:extLst>
                <a:ext uri="{28A0092B-C50C-407E-A947-70E740481C1C}">
                  <a14:useLocalDpi xmlns:a14="http://schemas.microsoft.com/office/drawing/2010/main" val="0"/>
                </a:ext>
              </a:extLst>
            </a:blip>
            <a:srcRect t="-1" r="72705" b="-9652"/>
            <a:stretch/>
          </p:blipFill>
          <p:spPr>
            <a:xfrm>
              <a:off x="3296086" y="4728689"/>
              <a:ext cx="1328924" cy="704701"/>
            </a:xfrm>
            <a:prstGeom prst="rect">
              <a:avLst/>
            </a:prstGeom>
          </p:spPr>
        </p:pic>
        <p:pic>
          <p:nvPicPr>
            <p:cNvPr id="22" name="Picture 21"/>
            <p:cNvPicPr>
              <a:picLocks noChangeAspect="1"/>
            </p:cNvPicPr>
            <p:nvPr userDrawn="1"/>
          </p:nvPicPr>
          <p:blipFill rotWithShape="1">
            <a:blip r:embed="rId5" cstate="print">
              <a:extLst>
                <a:ext uri="{28A0092B-C50C-407E-A947-70E740481C1C}">
                  <a14:useLocalDpi xmlns:a14="http://schemas.microsoft.com/office/drawing/2010/main" val="0"/>
                </a:ext>
              </a:extLst>
            </a:blip>
            <a:srcRect l="27083" t="-16038" b="-6095"/>
            <a:stretch/>
          </p:blipFill>
          <p:spPr>
            <a:xfrm>
              <a:off x="4614668" y="4641215"/>
              <a:ext cx="3550090" cy="787787"/>
            </a:xfrm>
            <a:prstGeom prst="rect">
              <a:avLst/>
            </a:prstGeom>
          </p:spPr>
        </p:pic>
      </p:grpSp>
      <p:cxnSp>
        <p:nvCxnSpPr>
          <p:cNvPr id="24" name="Straight Connector 23"/>
          <p:cNvCxnSpPr/>
          <p:nvPr userDrawn="1"/>
        </p:nvCxnSpPr>
        <p:spPr>
          <a:xfrm>
            <a:off x="5682748" y="4010548"/>
            <a:ext cx="841513"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1253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sp>
        <p:nvSpPr>
          <p:cNvPr id="23" name="Rectangle 22"/>
          <p:cNvSpPr/>
          <p:nvPr userDrawn="1"/>
        </p:nvSpPr>
        <p:spPr>
          <a:xfrm>
            <a:off x="5071466" y="0"/>
            <a:ext cx="7120533" cy="6850505"/>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1" name="TextBox 10"/>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spTree>
    <p:extLst>
      <p:ext uri="{BB962C8B-B14F-4D97-AF65-F5344CB8AC3E}">
        <p14:creationId xmlns:p14="http://schemas.microsoft.com/office/powerpoint/2010/main" val="18313091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23" name="Rectangle 22"/>
          <p:cNvSpPr/>
          <p:nvPr userDrawn="1"/>
        </p:nvSpPr>
        <p:spPr>
          <a:xfrm>
            <a:off x="3026661" y="0"/>
            <a:ext cx="9161075" cy="6850505"/>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981854" y="861933"/>
            <a:ext cx="4089612" cy="5141199"/>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2" name="TextBox 11"/>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spTree>
    <p:extLst>
      <p:ext uri="{BB962C8B-B14F-4D97-AF65-F5344CB8AC3E}">
        <p14:creationId xmlns:p14="http://schemas.microsoft.com/office/powerpoint/2010/main" val="3298512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23" name="Rectangle 22"/>
          <p:cNvSpPr/>
          <p:nvPr userDrawn="1"/>
        </p:nvSpPr>
        <p:spPr>
          <a:xfrm>
            <a:off x="0" y="0"/>
            <a:ext cx="12192000" cy="6850505"/>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1800267" y="2124675"/>
            <a:ext cx="2593660" cy="2593660"/>
          </a:xfrm>
          <a:prstGeom prst="ellipse">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7" name="TextBox 16"/>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sp>
        <p:nvSpPr>
          <p:cNvPr id="11" name="Picture Placeholder 2"/>
          <p:cNvSpPr>
            <a:spLocks noGrp="1"/>
          </p:cNvSpPr>
          <p:nvPr>
            <p:ph type="pic" sz="quarter" idx="12" hasCustomPrompt="1"/>
          </p:nvPr>
        </p:nvSpPr>
        <p:spPr>
          <a:xfrm>
            <a:off x="5268302" y="2124675"/>
            <a:ext cx="2593660" cy="2593660"/>
          </a:xfrm>
          <a:prstGeom prst="ellipse">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2" name="Picture Placeholder 2"/>
          <p:cNvSpPr>
            <a:spLocks noGrp="1"/>
          </p:cNvSpPr>
          <p:nvPr>
            <p:ph type="pic" sz="quarter" idx="13" hasCustomPrompt="1"/>
          </p:nvPr>
        </p:nvSpPr>
        <p:spPr>
          <a:xfrm>
            <a:off x="8736338" y="2124675"/>
            <a:ext cx="2593660" cy="2593660"/>
          </a:xfrm>
          <a:prstGeom prst="ellipse">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19164781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3" name="Rectangle 22"/>
          <p:cNvSpPr/>
          <p:nvPr userDrawn="1"/>
        </p:nvSpPr>
        <p:spPr>
          <a:xfrm>
            <a:off x="-1" y="0"/>
            <a:ext cx="6109855" cy="6850505"/>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7116270" y="861933"/>
            <a:ext cx="4089612" cy="5141199"/>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1" name="Text Placeholder 10"/>
          <p:cNvSpPr>
            <a:spLocks noGrp="1"/>
          </p:cNvSpPr>
          <p:nvPr>
            <p:ph type="body" sz="quarter" idx="14" hasCustomPrompt="1"/>
          </p:nvPr>
        </p:nvSpPr>
        <p:spPr>
          <a:xfrm>
            <a:off x="1353141" y="512072"/>
            <a:ext cx="4643467" cy="1123950"/>
          </a:xfrm>
          <a:prstGeom prst="rect">
            <a:avLst/>
          </a:prstGeom>
        </p:spPr>
        <p:txBody>
          <a:bodyPr/>
          <a:lstStyle>
            <a:lvl1pPr marL="0" indent="0">
              <a:lnSpc>
                <a:spcPct val="75000"/>
              </a:lnSpc>
              <a:buNone/>
              <a:defRPr sz="4000">
                <a:latin typeface="Aleo" panose="020F0502020204030203" pitchFamily="34" charset="0"/>
              </a:defRPr>
            </a:lvl1pPr>
          </a:lstStyle>
          <a:p>
            <a:pPr lvl="0"/>
            <a:r>
              <a:rPr lang="en-US" dirty="0"/>
              <a:t>We build </a:t>
            </a:r>
          </a:p>
          <a:p>
            <a:pPr lvl="0"/>
            <a:r>
              <a:rPr lang="en-US" dirty="0"/>
              <a:t>better businesses.</a:t>
            </a:r>
          </a:p>
        </p:txBody>
      </p:sp>
      <p:cxnSp>
        <p:nvCxnSpPr>
          <p:cNvPr id="12" name="Straight Connector 11"/>
          <p:cNvCxnSpPr/>
          <p:nvPr userDrawn="1"/>
        </p:nvCxnSpPr>
        <p:spPr>
          <a:xfrm>
            <a:off x="1437861" y="1789043"/>
            <a:ext cx="768626"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98389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23" name="Rectangle 22"/>
          <p:cNvSpPr/>
          <p:nvPr userDrawn="1"/>
        </p:nvSpPr>
        <p:spPr>
          <a:xfrm>
            <a:off x="7116270" y="0"/>
            <a:ext cx="5075730" cy="6850505"/>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rot="16200000">
            <a:off x="-842658" y="4534942"/>
            <a:ext cx="2690160" cy="246221"/>
          </a:xfrm>
          <a:prstGeom prst="rect">
            <a:avLst/>
          </a:prstGeom>
          <a:noFill/>
        </p:spPr>
        <p:txBody>
          <a:bodyPr wrap="none" rtlCol="0">
            <a:spAutoFit/>
          </a:bodyPr>
          <a:lstStyle/>
          <a:p>
            <a:r>
              <a:rPr lang="en-US" sz="1000" b="1" i="0" spc="600">
                <a:latin typeface="Bebas Neue" charset="0"/>
                <a:ea typeface="Bebas Neue" charset="0"/>
                <a:cs typeface="Bebas Neue" charset="0"/>
              </a:rPr>
              <a:t>www.dublindesign.com</a:t>
            </a:r>
            <a:endParaRPr lang="en-US" sz="1000" b="1" i="0" spc="600" dirty="0">
              <a:latin typeface="Bebas Neue" charset="0"/>
              <a:ea typeface="Bebas Neue" charset="0"/>
              <a:cs typeface="Bebas Neue" charset="0"/>
            </a:endParaRPr>
          </a:p>
        </p:txBody>
      </p: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1" y="0"/>
            <a:ext cx="7116271" cy="685050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0604900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981855" y="861933"/>
            <a:ext cx="4089612" cy="5141199"/>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Tree>
    <p:extLst>
      <p:ext uri="{BB962C8B-B14F-4D97-AF65-F5344CB8AC3E}">
        <p14:creationId xmlns:p14="http://schemas.microsoft.com/office/powerpoint/2010/main" val="19509664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3026661" y="861933"/>
            <a:ext cx="4089612" cy="2451039"/>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2" hasCustomPrompt="1"/>
          </p:nvPr>
        </p:nvSpPr>
        <p:spPr>
          <a:xfrm>
            <a:off x="3026661" y="3312972"/>
            <a:ext cx="4089612" cy="2451039"/>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3" hasCustomPrompt="1"/>
          </p:nvPr>
        </p:nvSpPr>
        <p:spPr>
          <a:xfrm>
            <a:off x="7116269" y="861933"/>
            <a:ext cx="4089612" cy="2451039"/>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4" hasCustomPrompt="1"/>
          </p:nvPr>
        </p:nvSpPr>
        <p:spPr>
          <a:xfrm>
            <a:off x="7116269" y="3312972"/>
            <a:ext cx="4089612" cy="2451039"/>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3" name="TextBox 22"/>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25" name="Picture 2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Tree>
    <p:extLst>
      <p:ext uri="{BB962C8B-B14F-4D97-AF65-F5344CB8AC3E}">
        <p14:creationId xmlns:p14="http://schemas.microsoft.com/office/powerpoint/2010/main" val="300955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23" name="Rectangle 22"/>
          <p:cNvSpPr/>
          <p:nvPr userDrawn="1"/>
        </p:nvSpPr>
        <p:spPr>
          <a:xfrm>
            <a:off x="-1" y="0"/>
            <a:ext cx="6134793" cy="6850505"/>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981855" y="861933"/>
            <a:ext cx="4089612" cy="236462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Picture Placeholder 2"/>
          <p:cNvSpPr>
            <a:spLocks noGrp="1"/>
          </p:cNvSpPr>
          <p:nvPr>
            <p:ph type="pic" sz="quarter" idx="12" hasCustomPrompt="1"/>
          </p:nvPr>
        </p:nvSpPr>
        <p:spPr>
          <a:xfrm>
            <a:off x="981855" y="3638512"/>
            <a:ext cx="4089612" cy="236462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3" hasCustomPrompt="1"/>
          </p:nvPr>
        </p:nvSpPr>
        <p:spPr>
          <a:xfrm>
            <a:off x="7116269" y="861933"/>
            <a:ext cx="4089612" cy="236462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4" hasCustomPrompt="1"/>
          </p:nvPr>
        </p:nvSpPr>
        <p:spPr>
          <a:xfrm>
            <a:off x="7116269" y="3638512"/>
            <a:ext cx="4089612" cy="236462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27" name="TextBox 26"/>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spTree>
    <p:extLst>
      <p:ext uri="{BB962C8B-B14F-4D97-AF65-F5344CB8AC3E}">
        <p14:creationId xmlns:p14="http://schemas.microsoft.com/office/powerpoint/2010/main" val="8669368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Picture Placeholder 2"/>
          <p:cNvSpPr>
            <a:spLocks noGrp="1"/>
          </p:cNvSpPr>
          <p:nvPr>
            <p:ph type="pic" sz="quarter" idx="13" hasCustomPrompt="1"/>
          </p:nvPr>
        </p:nvSpPr>
        <p:spPr>
          <a:xfrm>
            <a:off x="5071465" y="861934"/>
            <a:ext cx="2044807" cy="5141198"/>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4" hasCustomPrompt="1"/>
          </p:nvPr>
        </p:nvSpPr>
        <p:spPr>
          <a:xfrm>
            <a:off x="7116269" y="861934"/>
            <a:ext cx="2044807" cy="5141198"/>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5" hasCustomPrompt="1"/>
          </p:nvPr>
        </p:nvSpPr>
        <p:spPr>
          <a:xfrm>
            <a:off x="9161074" y="861933"/>
            <a:ext cx="2044807" cy="5141198"/>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7" name="TextBox 16"/>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spTree>
    <p:extLst>
      <p:ext uri="{BB962C8B-B14F-4D97-AF65-F5344CB8AC3E}">
        <p14:creationId xmlns:p14="http://schemas.microsoft.com/office/powerpoint/2010/main" val="3831070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10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500" fill="hold"/>
                                        <p:tgtEl>
                                          <p:spTgt spid="18"/>
                                        </p:tgtEl>
                                        <p:attrNameLst>
                                          <p:attrName>ppt_x</p:attrName>
                                        </p:attrNameLst>
                                      </p:cBhvr>
                                      <p:tavLst>
                                        <p:tav tm="0">
                                          <p:val>
                                            <p:strVal val="#ppt_x"/>
                                          </p:val>
                                        </p:tav>
                                        <p:tav tm="100000">
                                          <p:val>
                                            <p:strVal val="#ppt_x"/>
                                          </p:val>
                                        </p:tav>
                                      </p:tavLst>
                                    </p:anim>
                                    <p:anim calcmode="lin" valueType="num">
                                      <p:cBhvr additive="base">
                                        <p:cTn id="8" dur="1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p:stCondLst>
                                    <p:cond delay="150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1500" fill="hold"/>
                                        <p:tgtEl>
                                          <p:spTgt spid="22"/>
                                        </p:tgtEl>
                                        <p:attrNameLst>
                                          <p:attrName>ppt_x</p:attrName>
                                        </p:attrNameLst>
                                      </p:cBhvr>
                                      <p:tavLst>
                                        <p:tav tm="0">
                                          <p:val>
                                            <p:strVal val="#ppt_x"/>
                                          </p:val>
                                        </p:tav>
                                        <p:tav tm="100000">
                                          <p:val>
                                            <p:strVal val="#ppt_x"/>
                                          </p:val>
                                        </p:tav>
                                      </p:tavLst>
                                    </p:anim>
                                    <p:anim calcmode="lin" valueType="num">
                                      <p:cBhvr additive="base">
                                        <p:cTn id="12" dur="1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200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1500" fill="hold"/>
                                        <p:tgtEl>
                                          <p:spTgt spid="25"/>
                                        </p:tgtEl>
                                        <p:attrNameLst>
                                          <p:attrName>ppt_x</p:attrName>
                                        </p:attrNameLst>
                                      </p:cBhvr>
                                      <p:tavLst>
                                        <p:tav tm="0">
                                          <p:val>
                                            <p:strVal val="#ppt_x"/>
                                          </p:val>
                                        </p:tav>
                                        <p:tav tm="100000">
                                          <p:val>
                                            <p:strVal val="#ppt_x"/>
                                          </p:val>
                                        </p:tav>
                                      </p:tavLst>
                                    </p:anim>
                                    <p:anim calcmode="lin" valueType="num">
                                      <p:cBhvr additive="base">
                                        <p:cTn id="16" dur="1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5"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9" name="TextBox 8"/>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spTree>
    <p:extLst>
      <p:ext uri="{BB962C8B-B14F-4D97-AF65-F5344CB8AC3E}">
        <p14:creationId xmlns:p14="http://schemas.microsoft.com/office/powerpoint/2010/main" val="928892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RV Dark Title Slide">
    <p:bg>
      <p:bgPr>
        <a:solidFill>
          <a:schemeClr val="tx1"/>
        </a:solidFill>
        <a:effectLst/>
      </p:bgPr>
    </p:bg>
    <p:spTree>
      <p:nvGrpSpPr>
        <p:cNvPr id="1" name=""/>
        <p:cNvGrpSpPr/>
        <p:nvPr/>
      </p:nvGrpSpPr>
      <p:grpSpPr>
        <a:xfrm>
          <a:off x="0" y="0"/>
          <a:ext cx="0" cy="0"/>
          <a:chOff x="0" y="0"/>
          <a:chExt cx="0" cy="0"/>
        </a:xfrm>
      </p:grpSpPr>
      <p:pic>
        <p:nvPicPr>
          <p:cNvPr id="1026" name="Picture 2" descr="http://clever-touch.com/wp-content/uploads/2016/05/rsz_clevertouch-digital-dna-02.jpg"/>
          <p:cNvPicPr>
            <a:picLocks noChangeAspect="1" noChangeArrowheads="1"/>
          </p:cNvPicPr>
          <p:nvPr userDrawn="1"/>
        </p:nvPicPr>
        <p:blipFill>
          <a:blip r:embed="rId2">
            <a:duotone>
              <a:prstClr val="black"/>
              <a:schemeClr val="tx2">
                <a:tint val="45000"/>
                <a:satMod val="400000"/>
              </a:scheme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12192000" cy="813206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4" hasCustomPrompt="1"/>
          </p:nvPr>
        </p:nvSpPr>
        <p:spPr>
          <a:xfrm>
            <a:off x="1468557" y="2966110"/>
            <a:ext cx="9336156" cy="1123950"/>
          </a:xfrm>
          <a:prstGeom prst="rect">
            <a:avLst/>
          </a:prstGeom>
        </p:spPr>
        <p:txBody>
          <a:bodyPr/>
          <a:lstStyle>
            <a:lvl1pPr marL="0" indent="0" algn="ctr">
              <a:lnSpc>
                <a:spcPct val="75000"/>
              </a:lnSpc>
              <a:buNone/>
              <a:defRPr sz="6600">
                <a:solidFill>
                  <a:schemeClr val="bg1"/>
                </a:solidFill>
                <a:latin typeface="Aleo" panose="020F0502020204030203" pitchFamily="34" charset="0"/>
              </a:defRPr>
            </a:lvl1pPr>
          </a:lstStyle>
          <a:p>
            <a:pPr lvl="0"/>
            <a:r>
              <a:rPr lang="en-US" dirty="0"/>
              <a:t>We are Red Ventures.</a:t>
            </a:r>
          </a:p>
        </p:txBody>
      </p:sp>
      <p:sp>
        <p:nvSpPr>
          <p:cNvPr id="4" name="Content Placeholder 3"/>
          <p:cNvSpPr>
            <a:spLocks noGrp="1"/>
          </p:cNvSpPr>
          <p:nvPr>
            <p:ph sz="quarter" idx="15" hasCustomPrompt="1"/>
          </p:nvPr>
        </p:nvSpPr>
        <p:spPr>
          <a:xfrm>
            <a:off x="2794884" y="2330491"/>
            <a:ext cx="6591631" cy="388856"/>
          </a:xfrm>
          <a:prstGeom prst="rect">
            <a:avLst/>
          </a:prstGeom>
        </p:spPr>
        <p:txBody>
          <a:bodyPr/>
          <a:lstStyle>
            <a:lvl1pPr marL="0" indent="0" algn="ctr">
              <a:buNone/>
              <a:defRPr sz="2000" b="0" baseline="0">
                <a:solidFill>
                  <a:schemeClr val="accent6"/>
                </a:solidFill>
                <a:latin typeface="+mj-lt"/>
              </a:defRPr>
            </a:lvl1pPr>
          </a:lstStyle>
          <a:p>
            <a:pPr lvl="0"/>
            <a:r>
              <a:rPr lang="en-US" dirty="0"/>
              <a:t>CHALLENGE WHAT’S POSSBILE</a:t>
            </a:r>
          </a:p>
        </p:txBody>
      </p:sp>
      <p:grpSp>
        <p:nvGrpSpPr>
          <p:cNvPr id="2" name="Group 1"/>
          <p:cNvGrpSpPr/>
          <p:nvPr userDrawn="1"/>
        </p:nvGrpSpPr>
        <p:grpSpPr>
          <a:xfrm>
            <a:off x="314525" y="160613"/>
            <a:ext cx="1944970" cy="316464"/>
            <a:chOff x="3296086" y="4641215"/>
            <a:chExt cx="4868672" cy="792175"/>
          </a:xfrm>
        </p:grpSpPr>
        <p:pic>
          <p:nvPicPr>
            <p:cNvPr id="18" name="Picture 17"/>
            <p:cNvPicPr>
              <a:picLocks noChangeAspect="1"/>
            </p:cNvPicPr>
            <p:nvPr userDrawn="1"/>
          </p:nvPicPr>
          <p:blipFill rotWithShape="1">
            <a:blip r:embed="rId4" cstate="print">
              <a:extLst>
                <a:ext uri="{28A0092B-C50C-407E-A947-70E740481C1C}">
                  <a14:useLocalDpi xmlns:a14="http://schemas.microsoft.com/office/drawing/2010/main" val="0"/>
                </a:ext>
              </a:extLst>
            </a:blip>
            <a:srcRect t="-1" r="72705" b="-9652"/>
            <a:stretch/>
          </p:blipFill>
          <p:spPr>
            <a:xfrm>
              <a:off x="3296086" y="4728689"/>
              <a:ext cx="1328924" cy="704701"/>
            </a:xfrm>
            <a:prstGeom prst="rect">
              <a:avLst/>
            </a:prstGeom>
          </p:spPr>
        </p:pic>
        <p:pic>
          <p:nvPicPr>
            <p:cNvPr id="22" name="Picture 21"/>
            <p:cNvPicPr>
              <a:picLocks noChangeAspect="1"/>
            </p:cNvPicPr>
            <p:nvPr userDrawn="1"/>
          </p:nvPicPr>
          <p:blipFill rotWithShape="1">
            <a:blip r:embed="rId5" cstate="print">
              <a:extLst>
                <a:ext uri="{28A0092B-C50C-407E-A947-70E740481C1C}">
                  <a14:useLocalDpi xmlns:a14="http://schemas.microsoft.com/office/drawing/2010/main" val="0"/>
                </a:ext>
              </a:extLst>
            </a:blip>
            <a:srcRect l="27083" t="-16038" b="-6095"/>
            <a:stretch/>
          </p:blipFill>
          <p:spPr>
            <a:xfrm>
              <a:off x="4614668" y="4641215"/>
              <a:ext cx="3550090" cy="787787"/>
            </a:xfrm>
            <a:prstGeom prst="rect">
              <a:avLst/>
            </a:prstGeom>
          </p:spPr>
        </p:pic>
      </p:grpSp>
      <p:cxnSp>
        <p:nvCxnSpPr>
          <p:cNvPr id="24" name="Straight Connector 23"/>
          <p:cNvCxnSpPr/>
          <p:nvPr userDrawn="1"/>
        </p:nvCxnSpPr>
        <p:spPr>
          <a:xfrm>
            <a:off x="5682748" y="4010548"/>
            <a:ext cx="841513"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2704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3" name="Rectangle 22"/>
          <p:cNvSpPr/>
          <p:nvPr userDrawn="1"/>
        </p:nvSpPr>
        <p:spPr>
          <a:xfrm>
            <a:off x="0" y="0"/>
            <a:ext cx="5071466" cy="6850505"/>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5071466" y="861933"/>
            <a:ext cx="6134416" cy="5141199"/>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3" name="TextBox 12"/>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spTree>
    <p:extLst>
      <p:ext uri="{BB962C8B-B14F-4D97-AF65-F5344CB8AC3E}">
        <p14:creationId xmlns:p14="http://schemas.microsoft.com/office/powerpoint/2010/main" val="32050271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23" name="Rectangle 22"/>
          <p:cNvSpPr/>
          <p:nvPr userDrawn="1"/>
        </p:nvSpPr>
        <p:spPr>
          <a:xfrm>
            <a:off x="-1" y="0"/>
            <a:ext cx="9161075" cy="68505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7116270" y="861933"/>
            <a:ext cx="4089612" cy="5141199"/>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solidFill>
                  <a:schemeClr val="bg1"/>
                </a:solidFill>
                <a:latin typeface="+mn-lt"/>
                <a:ea typeface="Bebas Neue" charset="0"/>
                <a:cs typeface="Bebas Neue" charset="0"/>
              </a:rPr>
              <a:t>CONFIDENTIAL</a:t>
            </a:r>
            <a:r>
              <a:rPr lang="en-US" sz="900" b="1" i="0" spc="300" baseline="0" dirty="0">
                <a:solidFill>
                  <a:schemeClr val="bg1"/>
                </a:solidFill>
                <a:latin typeface="+mn-lt"/>
                <a:ea typeface="Bebas Neue" charset="0"/>
                <a:cs typeface="Bebas Neue" charset="0"/>
              </a:rPr>
              <a:t> &amp; PROPRIETARY</a:t>
            </a:r>
            <a:endParaRPr lang="en-US" sz="900" b="1" i="0" spc="300" dirty="0">
              <a:solidFill>
                <a:schemeClr val="bg1"/>
              </a:solidFill>
              <a:latin typeface="+mn-lt"/>
              <a:ea typeface="Bebas Neue" charset="0"/>
              <a:cs typeface="Bebas Neue" charset="0"/>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5073" y="4880072"/>
            <a:ext cx="1760883" cy="233293"/>
          </a:xfrm>
          <a:prstGeom prst="rect">
            <a:avLst/>
          </a:prstGeom>
        </p:spPr>
      </p:pic>
      <p:sp>
        <p:nvSpPr>
          <p:cNvPr id="15" name="Text Placeholder 10"/>
          <p:cNvSpPr>
            <a:spLocks noGrp="1"/>
          </p:cNvSpPr>
          <p:nvPr>
            <p:ph type="body" sz="quarter" idx="14" hasCustomPrompt="1"/>
          </p:nvPr>
        </p:nvSpPr>
        <p:spPr>
          <a:xfrm>
            <a:off x="1353141" y="512072"/>
            <a:ext cx="5391844" cy="1123950"/>
          </a:xfrm>
          <a:prstGeom prst="rect">
            <a:avLst/>
          </a:prstGeom>
        </p:spPr>
        <p:txBody>
          <a:bodyPr/>
          <a:lstStyle>
            <a:lvl1pPr marL="0" indent="0">
              <a:lnSpc>
                <a:spcPct val="75000"/>
              </a:lnSpc>
              <a:buNone/>
              <a:defRPr sz="4000">
                <a:solidFill>
                  <a:schemeClr val="bg1"/>
                </a:solidFill>
                <a:latin typeface="Aleo" panose="020F0502020204030203" pitchFamily="34" charset="0"/>
              </a:defRPr>
            </a:lvl1pPr>
          </a:lstStyle>
          <a:p>
            <a:pPr lvl="0"/>
            <a:r>
              <a:rPr lang="en-US" dirty="0"/>
              <a:t>We build </a:t>
            </a:r>
          </a:p>
          <a:p>
            <a:pPr lvl="0"/>
            <a:r>
              <a:rPr lang="en-US" dirty="0"/>
              <a:t>better businesses.</a:t>
            </a:r>
          </a:p>
        </p:txBody>
      </p:sp>
      <p:cxnSp>
        <p:nvCxnSpPr>
          <p:cNvPr id="17" name="Straight Connector 16"/>
          <p:cNvCxnSpPr/>
          <p:nvPr userDrawn="1"/>
        </p:nvCxnSpPr>
        <p:spPr>
          <a:xfrm>
            <a:off x="1437861" y="1789043"/>
            <a:ext cx="768626" cy="0"/>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5126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p:cNvSpPr>
            <a:spLocks noGrp="1"/>
          </p:cNvSpPr>
          <p:nvPr>
            <p:ph type="pic" sz="quarter" idx="11" hasCustomPrompt="1"/>
          </p:nvPr>
        </p:nvSpPr>
        <p:spPr>
          <a:xfrm>
            <a:off x="5267279" y="2388870"/>
            <a:ext cx="5248321" cy="3280410"/>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8" name="TextBox 17"/>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Tree>
    <p:extLst>
      <p:ext uri="{BB962C8B-B14F-4D97-AF65-F5344CB8AC3E}">
        <p14:creationId xmlns:p14="http://schemas.microsoft.com/office/powerpoint/2010/main" val="2505135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Picture Placeholder 2"/>
          <p:cNvSpPr>
            <a:spLocks noGrp="1"/>
          </p:cNvSpPr>
          <p:nvPr>
            <p:ph type="pic" sz="quarter" idx="12" hasCustomPrompt="1"/>
          </p:nvPr>
        </p:nvSpPr>
        <p:spPr>
          <a:xfrm>
            <a:off x="4368299" y="2713250"/>
            <a:ext cx="1725570" cy="3056761"/>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3" hasCustomPrompt="1"/>
          </p:nvPr>
        </p:nvSpPr>
        <p:spPr>
          <a:xfrm>
            <a:off x="1730497" y="2344106"/>
            <a:ext cx="2001318" cy="3553041"/>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Bebas Neue" charset="0"/>
                <a:ea typeface="Bebas Neue" charset="0"/>
                <a:cs typeface="Bebas Neue" charset="0"/>
              </a:rPr>
              <a:t>CONFIDENTIAL</a:t>
            </a:r>
            <a:r>
              <a:rPr lang="en-US" sz="900" b="1" i="0" spc="300" baseline="0" dirty="0">
                <a:latin typeface="Bebas Neue" charset="0"/>
                <a:ea typeface="Bebas Neue" charset="0"/>
                <a:cs typeface="Bebas Neue" charset="0"/>
              </a:rPr>
              <a:t> &amp; PROPRIETARY</a:t>
            </a:r>
            <a:endParaRPr lang="en-US" sz="900" b="1" i="0" spc="300" dirty="0">
              <a:latin typeface="Bebas Neue" charset="0"/>
              <a:ea typeface="Bebas Neue" charset="0"/>
              <a:cs typeface="Bebas Neue" charset="0"/>
            </a:endParaRP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Tree>
    <p:extLst>
      <p:ext uri="{BB962C8B-B14F-4D97-AF65-F5344CB8AC3E}">
        <p14:creationId xmlns:p14="http://schemas.microsoft.com/office/powerpoint/2010/main" val="18955348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p:cNvSpPr>
            <a:spLocks noGrp="1"/>
          </p:cNvSpPr>
          <p:nvPr>
            <p:ph type="pic" sz="quarter" idx="12" hasCustomPrompt="1"/>
          </p:nvPr>
        </p:nvSpPr>
        <p:spPr>
          <a:xfrm rot="19800000">
            <a:off x="-1487012" y="-2193956"/>
            <a:ext cx="3932123" cy="5234302"/>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3" hasCustomPrompt="1"/>
          </p:nvPr>
        </p:nvSpPr>
        <p:spPr>
          <a:xfrm rot="19800000">
            <a:off x="10294981" y="2478418"/>
            <a:ext cx="3932123" cy="5234302"/>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4" name="Picture Placeholder 2"/>
          <p:cNvSpPr>
            <a:spLocks noGrp="1"/>
          </p:cNvSpPr>
          <p:nvPr>
            <p:ph type="pic" sz="quarter" idx="15" hasCustomPrompt="1"/>
          </p:nvPr>
        </p:nvSpPr>
        <p:spPr>
          <a:xfrm rot="3600000">
            <a:off x="9810147" y="-1216807"/>
            <a:ext cx="1725570" cy="3056761"/>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5" name="Picture Placeholder 2"/>
          <p:cNvSpPr>
            <a:spLocks noGrp="1"/>
          </p:cNvSpPr>
          <p:nvPr>
            <p:ph type="pic" sz="quarter" idx="16" hasCustomPrompt="1"/>
          </p:nvPr>
        </p:nvSpPr>
        <p:spPr>
          <a:xfrm rot="19800000">
            <a:off x="8862614" y="5972938"/>
            <a:ext cx="774384" cy="963299"/>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6" name="Picture Placeholder 2"/>
          <p:cNvSpPr>
            <a:spLocks noGrp="1"/>
          </p:cNvSpPr>
          <p:nvPr>
            <p:ph type="pic" sz="quarter" idx="14" hasCustomPrompt="1"/>
          </p:nvPr>
        </p:nvSpPr>
        <p:spPr>
          <a:xfrm rot="3600000">
            <a:off x="-51730" y="4041080"/>
            <a:ext cx="1725570" cy="3056761"/>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Tree>
    <p:extLst>
      <p:ext uri="{BB962C8B-B14F-4D97-AF65-F5344CB8AC3E}">
        <p14:creationId xmlns:p14="http://schemas.microsoft.com/office/powerpoint/2010/main" val="37290602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p:cNvSpPr>
            <a:spLocks noGrp="1"/>
          </p:cNvSpPr>
          <p:nvPr>
            <p:ph type="pic" sz="quarter" idx="11" hasCustomPrompt="1"/>
          </p:nvPr>
        </p:nvSpPr>
        <p:spPr>
          <a:xfrm>
            <a:off x="2000563" y="2327009"/>
            <a:ext cx="1874752" cy="2212333"/>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8" name="TextBox 17"/>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7" name="Text Placeholder 10"/>
          <p:cNvSpPr>
            <a:spLocks noGrp="1"/>
          </p:cNvSpPr>
          <p:nvPr>
            <p:ph type="body" sz="quarter" idx="14" hasCustomPrompt="1"/>
          </p:nvPr>
        </p:nvSpPr>
        <p:spPr>
          <a:xfrm>
            <a:off x="1353141" y="512072"/>
            <a:ext cx="7666414" cy="1123950"/>
          </a:xfrm>
          <a:prstGeom prst="rect">
            <a:avLst/>
          </a:prstGeom>
        </p:spPr>
        <p:txBody>
          <a:bodyPr/>
          <a:lstStyle>
            <a:lvl1pPr marL="0" indent="0">
              <a:lnSpc>
                <a:spcPct val="75000"/>
              </a:lnSpc>
              <a:buNone/>
              <a:defRPr sz="4000">
                <a:latin typeface="Aleo" panose="020F0502020204030203" pitchFamily="34" charset="0"/>
              </a:defRPr>
            </a:lvl1pPr>
          </a:lstStyle>
          <a:p>
            <a:pPr lvl="0"/>
            <a:r>
              <a:rPr lang="en-US" dirty="0"/>
              <a:t>We build </a:t>
            </a:r>
          </a:p>
          <a:p>
            <a:pPr lvl="0"/>
            <a:r>
              <a:rPr lang="en-US" dirty="0"/>
              <a:t>better businesses.</a:t>
            </a:r>
          </a:p>
        </p:txBody>
      </p:sp>
      <p:cxnSp>
        <p:nvCxnSpPr>
          <p:cNvPr id="23" name="Straight Connector 22"/>
          <p:cNvCxnSpPr/>
          <p:nvPr userDrawn="1"/>
        </p:nvCxnSpPr>
        <p:spPr>
          <a:xfrm>
            <a:off x="1437861" y="1789043"/>
            <a:ext cx="768626"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58017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Picture Placeholder 2"/>
          <p:cNvSpPr>
            <a:spLocks noGrp="1"/>
          </p:cNvSpPr>
          <p:nvPr>
            <p:ph type="pic" sz="quarter" idx="11" hasCustomPrompt="1"/>
          </p:nvPr>
        </p:nvSpPr>
        <p:spPr>
          <a:xfrm>
            <a:off x="4447596" y="1796352"/>
            <a:ext cx="1801537" cy="323849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3" name="Picture Placeholder 2"/>
          <p:cNvSpPr>
            <a:spLocks noGrp="1"/>
          </p:cNvSpPr>
          <p:nvPr>
            <p:ph type="pic" sz="quarter" idx="12" hasCustomPrompt="1"/>
          </p:nvPr>
        </p:nvSpPr>
        <p:spPr>
          <a:xfrm>
            <a:off x="6942440" y="1796352"/>
            <a:ext cx="1801537" cy="3238491"/>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24" name="Text Placeholder 10"/>
          <p:cNvSpPr>
            <a:spLocks noGrp="1"/>
          </p:cNvSpPr>
          <p:nvPr>
            <p:ph type="body" sz="quarter" idx="14" hasCustomPrompt="1"/>
          </p:nvPr>
        </p:nvSpPr>
        <p:spPr>
          <a:xfrm>
            <a:off x="993913" y="198783"/>
            <a:ext cx="11198088" cy="1636023"/>
          </a:xfrm>
          <a:prstGeom prst="rect">
            <a:avLst/>
          </a:prstGeom>
          <a:noFill/>
        </p:spPr>
        <p:txBody>
          <a:bodyPr anchor="ctr"/>
          <a:lstStyle>
            <a:lvl1pPr marL="0" indent="0" algn="ctr">
              <a:lnSpc>
                <a:spcPct val="75000"/>
              </a:lnSpc>
              <a:buNone/>
              <a:defRPr sz="4000" baseline="0">
                <a:latin typeface="Aleo" panose="020F0502020204030203" pitchFamily="34" charset="0"/>
              </a:defRPr>
            </a:lvl1pPr>
          </a:lstStyle>
          <a:p>
            <a:pPr lvl="0"/>
            <a:r>
              <a:rPr lang="en-US" dirty="0"/>
              <a:t>We collaborate.</a:t>
            </a:r>
          </a:p>
        </p:txBody>
      </p:sp>
      <p:cxnSp>
        <p:nvCxnSpPr>
          <p:cNvPr id="25" name="Straight Connector 24"/>
          <p:cNvCxnSpPr/>
          <p:nvPr userDrawn="1"/>
        </p:nvCxnSpPr>
        <p:spPr>
          <a:xfrm>
            <a:off x="6202017" y="1543259"/>
            <a:ext cx="768626"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37863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25" name="Picture Placeholder 2"/>
          <p:cNvSpPr>
            <a:spLocks noGrp="1"/>
          </p:cNvSpPr>
          <p:nvPr>
            <p:ph type="pic" sz="quarter" idx="11" hasCustomPrompt="1"/>
          </p:nvPr>
        </p:nvSpPr>
        <p:spPr>
          <a:xfrm>
            <a:off x="3300984" y="4215384"/>
            <a:ext cx="2093976" cy="3721608"/>
          </a:xfrm>
          <a:prstGeom prst="rect">
            <a:avLst/>
          </a:prstGeom>
          <a:pattFill prst="pct5">
            <a:fgClr>
              <a:schemeClr val="tx1"/>
            </a:fgClr>
            <a:bgClr>
              <a:schemeClr val="bg1">
                <a:lumMod val="85000"/>
              </a:schemeClr>
            </a:bgClr>
          </a:pattFill>
          <a:effectLst/>
          <a:scene3d>
            <a:camera prst="orthographicFront">
              <a:rot lat="2400000" lon="2400000" rev="3600000"/>
            </a:camera>
            <a:lightRig rig="threePt" dir="t"/>
          </a:scene3d>
        </p:spPr>
        <p:txBody>
          <a:bodyPr anchor="ct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
        <p:nvSpPr>
          <p:cNvPr id="26" name="Picture Placeholder 2"/>
          <p:cNvSpPr>
            <a:spLocks noGrp="1"/>
          </p:cNvSpPr>
          <p:nvPr>
            <p:ph type="pic" sz="quarter" idx="12" hasCustomPrompt="1"/>
          </p:nvPr>
        </p:nvSpPr>
        <p:spPr>
          <a:xfrm>
            <a:off x="5112553" y="3076055"/>
            <a:ext cx="2093976" cy="3721608"/>
          </a:xfrm>
          <a:prstGeom prst="rect">
            <a:avLst/>
          </a:prstGeom>
          <a:pattFill prst="pct5">
            <a:fgClr>
              <a:schemeClr val="tx1"/>
            </a:fgClr>
            <a:bgClr>
              <a:schemeClr val="bg1">
                <a:lumMod val="85000"/>
              </a:schemeClr>
            </a:bgClr>
          </a:pattFill>
          <a:effectLst/>
          <a:scene3d>
            <a:camera prst="orthographicFront">
              <a:rot lat="2400000" lon="2400000" rev="3600000"/>
            </a:camera>
            <a:lightRig rig="threePt" dir="t"/>
          </a:scene3d>
        </p:spPr>
        <p:txBody>
          <a:bodyPr anchor="ct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
        <p:nvSpPr>
          <p:cNvPr id="28" name="Picture Placeholder 2"/>
          <p:cNvSpPr>
            <a:spLocks noGrp="1"/>
          </p:cNvSpPr>
          <p:nvPr>
            <p:ph type="pic" sz="quarter" idx="14" hasCustomPrompt="1"/>
          </p:nvPr>
        </p:nvSpPr>
        <p:spPr>
          <a:xfrm>
            <a:off x="8685085" y="820709"/>
            <a:ext cx="2093976" cy="3721608"/>
          </a:xfrm>
          <a:prstGeom prst="rect">
            <a:avLst/>
          </a:prstGeom>
          <a:pattFill prst="pct5">
            <a:fgClr>
              <a:schemeClr val="tx1"/>
            </a:fgClr>
            <a:bgClr>
              <a:schemeClr val="bg1">
                <a:lumMod val="85000"/>
              </a:schemeClr>
            </a:bgClr>
          </a:pattFill>
          <a:effectLst/>
          <a:scene3d>
            <a:camera prst="orthographicFront">
              <a:rot lat="2400000" lon="2400000" rev="3600000"/>
            </a:camera>
            <a:lightRig rig="threePt" dir="t"/>
          </a:scene3d>
        </p:spPr>
        <p:txBody>
          <a:bodyPr anchor="ct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
        <p:nvSpPr>
          <p:cNvPr id="29" name="Picture Placeholder 2"/>
          <p:cNvSpPr>
            <a:spLocks noGrp="1"/>
          </p:cNvSpPr>
          <p:nvPr>
            <p:ph type="pic" sz="quarter" idx="15" hasCustomPrompt="1"/>
          </p:nvPr>
        </p:nvSpPr>
        <p:spPr>
          <a:xfrm>
            <a:off x="10487042" y="-311247"/>
            <a:ext cx="2093976" cy="3721608"/>
          </a:xfrm>
          <a:prstGeom prst="rect">
            <a:avLst/>
          </a:prstGeom>
          <a:pattFill prst="pct5">
            <a:fgClr>
              <a:schemeClr val="tx1"/>
            </a:fgClr>
            <a:bgClr>
              <a:schemeClr val="bg1">
                <a:lumMod val="85000"/>
              </a:schemeClr>
            </a:bgClr>
          </a:pattFill>
          <a:effectLst/>
          <a:scene3d>
            <a:camera prst="orthographicFront">
              <a:rot lat="2400000" lon="2400000" rev="3600000"/>
            </a:camera>
            <a:lightRig rig="threePt" dir="t"/>
          </a:scene3d>
        </p:spPr>
        <p:txBody>
          <a:bodyPr anchor="ct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44161" y="2213356"/>
            <a:ext cx="5203862" cy="3360312"/>
          </a:xfrm>
          <a:prstGeom prst="rect">
            <a:avLst/>
          </a:prstGeom>
        </p:spPr>
      </p:pic>
      <p:sp>
        <p:nvSpPr>
          <p:cNvPr id="27" name="Picture Placeholder 2"/>
          <p:cNvSpPr>
            <a:spLocks noGrp="1"/>
          </p:cNvSpPr>
          <p:nvPr>
            <p:ph type="pic" sz="quarter" idx="13" hasCustomPrompt="1"/>
          </p:nvPr>
        </p:nvSpPr>
        <p:spPr>
          <a:xfrm>
            <a:off x="7016275" y="1791063"/>
            <a:ext cx="1901952" cy="3931920"/>
          </a:xfrm>
          <a:prstGeom prst="rect">
            <a:avLst/>
          </a:prstGeom>
          <a:pattFill prst="pct5">
            <a:fgClr>
              <a:schemeClr val="tx1"/>
            </a:fgClr>
            <a:bgClr>
              <a:schemeClr val="bg1">
                <a:lumMod val="85000"/>
              </a:schemeClr>
            </a:bgClr>
          </a:pattFill>
          <a:effectLst/>
          <a:scene3d>
            <a:camera prst="orthographicFront">
              <a:rot lat="2400000" lon="2400000" rev="3630000"/>
            </a:camera>
            <a:lightRig rig="threePt" dir="t"/>
          </a:scene3d>
          <a:sp3d/>
        </p:spPr>
        <p:txBody>
          <a:bodyPr anchor="ctr"/>
          <a:lstStyle>
            <a:lvl1pPr marL="0" indent="0" algn="ctr">
              <a:buNone/>
              <a:defRPr sz="1600" b="0" i="0">
                <a:latin typeface="Source Sans Pro" charset="0"/>
                <a:ea typeface="Source Sans Pro" charset="0"/>
                <a:cs typeface="Source Sans Pro" charset="0"/>
              </a:defRPr>
            </a:lvl1pPr>
          </a:lstStyle>
          <a:p>
            <a:r>
              <a:rPr lang="en-US" dirty="0"/>
              <a:t>Drag &amp; Drop Image</a:t>
            </a:r>
          </a:p>
        </p:txBody>
      </p:sp>
      <p:sp>
        <p:nvSpPr>
          <p:cNvPr id="22" name="TextBox 21"/>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6" name="Text Placeholder 10"/>
          <p:cNvSpPr>
            <a:spLocks noGrp="1"/>
          </p:cNvSpPr>
          <p:nvPr>
            <p:ph type="body" sz="quarter" idx="16" hasCustomPrompt="1"/>
          </p:nvPr>
        </p:nvSpPr>
        <p:spPr>
          <a:xfrm>
            <a:off x="1353141" y="512072"/>
            <a:ext cx="6876459" cy="1123950"/>
          </a:xfrm>
          <a:prstGeom prst="rect">
            <a:avLst/>
          </a:prstGeom>
        </p:spPr>
        <p:txBody>
          <a:bodyPr/>
          <a:lstStyle>
            <a:lvl1pPr marL="0" indent="0">
              <a:lnSpc>
                <a:spcPct val="75000"/>
              </a:lnSpc>
              <a:buNone/>
              <a:defRPr sz="4000">
                <a:latin typeface="Aleo" panose="020F0502020204030203" pitchFamily="34" charset="0"/>
              </a:defRPr>
            </a:lvl1pPr>
          </a:lstStyle>
          <a:p>
            <a:pPr lvl="0"/>
            <a:r>
              <a:rPr lang="en-US" dirty="0"/>
              <a:t>We build </a:t>
            </a:r>
          </a:p>
          <a:p>
            <a:pPr lvl="0"/>
            <a:r>
              <a:rPr lang="en-US" dirty="0"/>
              <a:t>better businesses.</a:t>
            </a:r>
          </a:p>
        </p:txBody>
      </p:sp>
      <p:cxnSp>
        <p:nvCxnSpPr>
          <p:cNvPr id="17" name="Straight Connector 16"/>
          <p:cNvCxnSpPr/>
          <p:nvPr userDrawn="1"/>
        </p:nvCxnSpPr>
        <p:spPr>
          <a:xfrm>
            <a:off x="1437861" y="1789043"/>
            <a:ext cx="768626"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024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150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grpId="0" nodeType="withEffect">
                                  <p:stCondLst>
                                    <p:cond delay="200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grpId="0" nodeType="withEffect">
                                  <p:stCondLst>
                                    <p:cond delay="250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grpId="0" nodeType="withEffect">
                                  <p:stCondLst>
                                    <p:cond delay="300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8" grpId="0" animBg="1"/>
      <p:bldP spid="29" grpId="0" animBg="1"/>
      <p:bldP spid="27" grpId="0"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userDrawn="1"/>
        </p:nvSpPr>
        <p:spPr>
          <a:xfrm>
            <a:off x="6049616" y="0"/>
            <a:ext cx="6142383" cy="685050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7" name="Text Placeholder 10"/>
          <p:cNvSpPr>
            <a:spLocks noGrp="1"/>
          </p:cNvSpPr>
          <p:nvPr>
            <p:ph type="body" sz="quarter" idx="16" hasCustomPrompt="1"/>
          </p:nvPr>
        </p:nvSpPr>
        <p:spPr>
          <a:xfrm>
            <a:off x="1353141" y="512072"/>
            <a:ext cx="4643467" cy="1123950"/>
          </a:xfrm>
          <a:prstGeom prst="rect">
            <a:avLst/>
          </a:prstGeom>
        </p:spPr>
        <p:txBody>
          <a:bodyPr/>
          <a:lstStyle>
            <a:lvl1pPr marL="0" indent="0">
              <a:lnSpc>
                <a:spcPct val="75000"/>
              </a:lnSpc>
              <a:buNone/>
              <a:defRPr sz="4000">
                <a:latin typeface="Aleo" panose="020F0502020204030203" pitchFamily="34" charset="0"/>
              </a:defRPr>
            </a:lvl1pPr>
          </a:lstStyle>
          <a:p>
            <a:pPr lvl="0"/>
            <a:r>
              <a:rPr lang="en-US" dirty="0"/>
              <a:t>We build </a:t>
            </a:r>
          </a:p>
          <a:p>
            <a:pPr lvl="0"/>
            <a:r>
              <a:rPr lang="en-US" dirty="0"/>
              <a:t>better businesses.</a:t>
            </a:r>
          </a:p>
        </p:txBody>
      </p:sp>
      <p:cxnSp>
        <p:nvCxnSpPr>
          <p:cNvPr id="23" name="Straight Connector 22"/>
          <p:cNvCxnSpPr/>
          <p:nvPr userDrawn="1"/>
        </p:nvCxnSpPr>
        <p:spPr>
          <a:xfrm>
            <a:off x="1437861" y="1789043"/>
            <a:ext cx="768626"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1433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3" name="Rectangle 22"/>
          <p:cNvSpPr/>
          <p:nvPr userDrawn="1"/>
        </p:nvSpPr>
        <p:spPr>
          <a:xfrm>
            <a:off x="0" y="0"/>
            <a:ext cx="6038872" cy="6850505"/>
          </a:xfrm>
          <a:prstGeom prst="rect">
            <a:avLst/>
          </a:prstGeom>
          <a:solidFill>
            <a:schemeClr val="tx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Picture Placeholder 2"/>
          <p:cNvSpPr>
            <a:spLocks noGrp="1"/>
          </p:cNvSpPr>
          <p:nvPr>
            <p:ph type="pic" sz="quarter" idx="12" hasCustomPrompt="1"/>
          </p:nvPr>
        </p:nvSpPr>
        <p:spPr>
          <a:xfrm>
            <a:off x="6038872" y="861933"/>
            <a:ext cx="2044805" cy="4616783"/>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3" hasCustomPrompt="1"/>
          </p:nvPr>
        </p:nvSpPr>
        <p:spPr>
          <a:xfrm>
            <a:off x="8083677" y="861933"/>
            <a:ext cx="2044805" cy="4616783"/>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4" hasCustomPrompt="1"/>
          </p:nvPr>
        </p:nvSpPr>
        <p:spPr>
          <a:xfrm>
            <a:off x="10128482" y="861933"/>
            <a:ext cx="2044805" cy="4616783"/>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5" name="TextBox 24"/>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27" name="Text Placeholder 10"/>
          <p:cNvSpPr>
            <a:spLocks noGrp="1"/>
          </p:cNvSpPr>
          <p:nvPr>
            <p:ph type="body" sz="quarter" idx="16" hasCustomPrompt="1"/>
          </p:nvPr>
        </p:nvSpPr>
        <p:spPr>
          <a:xfrm>
            <a:off x="1353141" y="512072"/>
            <a:ext cx="4643467" cy="1123950"/>
          </a:xfrm>
          <a:prstGeom prst="rect">
            <a:avLst/>
          </a:prstGeom>
        </p:spPr>
        <p:txBody>
          <a:bodyPr/>
          <a:lstStyle>
            <a:lvl1pPr marL="0" indent="0">
              <a:lnSpc>
                <a:spcPct val="75000"/>
              </a:lnSpc>
              <a:buNone/>
              <a:defRPr sz="4000">
                <a:latin typeface="Aleo" panose="020F0502020204030203" pitchFamily="34" charset="0"/>
              </a:defRPr>
            </a:lvl1pPr>
          </a:lstStyle>
          <a:p>
            <a:pPr lvl="0"/>
            <a:r>
              <a:rPr lang="en-US" dirty="0"/>
              <a:t>We build </a:t>
            </a:r>
          </a:p>
          <a:p>
            <a:pPr lvl="0"/>
            <a:r>
              <a:rPr lang="en-US" dirty="0"/>
              <a:t>better businesses.</a:t>
            </a:r>
          </a:p>
        </p:txBody>
      </p:sp>
      <p:cxnSp>
        <p:nvCxnSpPr>
          <p:cNvPr id="28" name="Straight Connector 27"/>
          <p:cNvCxnSpPr/>
          <p:nvPr userDrawn="1"/>
        </p:nvCxnSpPr>
        <p:spPr>
          <a:xfrm>
            <a:off x="1437861" y="1789043"/>
            <a:ext cx="768626"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2003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RV Dark Title Slide">
    <p:bg>
      <p:bgPr>
        <a:solidFill>
          <a:schemeClr val="tx1"/>
        </a:solidFill>
        <a:effectLst/>
      </p:bgPr>
    </p:bg>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solidFill>
                  <a:schemeClr val="bg1"/>
                </a:solidFill>
                <a:latin typeface="+mn-lt"/>
                <a:ea typeface="Bebas Neue" charset="0"/>
                <a:cs typeface="Bebas Neue" charset="0"/>
              </a:rPr>
              <a:t>CONFIDENTIAL</a:t>
            </a:r>
            <a:r>
              <a:rPr lang="en-US" sz="900" b="1" i="0" spc="300" baseline="0" dirty="0">
                <a:solidFill>
                  <a:schemeClr val="bg1"/>
                </a:solidFill>
                <a:latin typeface="+mn-lt"/>
                <a:ea typeface="Bebas Neue" charset="0"/>
                <a:cs typeface="Bebas Neue" charset="0"/>
              </a:rPr>
              <a:t> &amp; PROPRIETARY</a:t>
            </a:r>
            <a:endParaRPr lang="en-US" sz="900" b="1" i="0" spc="300" dirty="0">
              <a:solidFill>
                <a:schemeClr val="bg1"/>
              </a:solidFill>
              <a:latin typeface="+mn-lt"/>
              <a:ea typeface="Bebas Neue" charset="0"/>
              <a:cs typeface="Bebas Neue" charset="0"/>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1" name="Text Placeholder 10"/>
          <p:cNvSpPr>
            <a:spLocks noGrp="1"/>
          </p:cNvSpPr>
          <p:nvPr>
            <p:ph type="body" sz="quarter" idx="14" hasCustomPrompt="1"/>
          </p:nvPr>
        </p:nvSpPr>
        <p:spPr>
          <a:xfrm>
            <a:off x="1954696" y="2946232"/>
            <a:ext cx="9336156" cy="1123950"/>
          </a:xfrm>
          <a:prstGeom prst="rect">
            <a:avLst/>
          </a:prstGeom>
        </p:spPr>
        <p:txBody>
          <a:bodyPr/>
          <a:lstStyle>
            <a:lvl1pPr marL="0" indent="0" algn="ctr">
              <a:lnSpc>
                <a:spcPct val="75000"/>
              </a:lnSpc>
              <a:buNone/>
              <a:defRPr sz="6600">
                <a:solidFill>
                  <a:schemeClr val="bg1"/>
                </a:solidFill>
                <a:latin typeface="Aleo" panose="020F0502020204030203" pitchFamily="34" charset="0"/>
              </a:defRPr>
            </a:lvl1pPr>
          </a:lstStyle>
          <a:p>
            <a:pPr lvl="0"/>
            <a:r>
              <a:rPr lang="en-US" dirty="0"/>
              <a:t>We are Red Ventures.</a:t>
            </a:r>
          </a:p>
        </p:txBody>
      </p:sp>
      <p:sp>
        <p:nvSpPr>
          <p:cNvPr id="4" name="Content Placeholder 3"/>
          <p:cNvSpPr>
            <a:spLocks noGrp="1"/>
          </p:cNvSpPr>
          <p:nvPr>
            <p:ph sz="quarter" idx="15" hasCustomPrompt="1"/>
          </p:nvPr>
        </p:nvSpPr>
        <p:spPr>
          <a:xfrm>
            <a:off x="3985763" y="2326515"/>
            <a:ext cx="5207759" cy="376237"/>
          </a:xfrm>
          <a:prstGeom prst="rect">
            <a:avLst/>
          </a:prstGeom>
        </p:spPr>
        <p:txBody>
          <a:bodyPr/>
          <a:lstStyle>
            <a:lvl1pPr marL="0" indent="0" algn="ctr">
              <a:buNone/>
              <a:defRPr sz="2000" b="0" baseline="0">
                <a:solidFill>
                  <a:schemeClr val="accent6"/>
                </a:solidFill>
                <a:latin typeface="+mj-lt"/>
              </a:defRPr>
            </a:lvl1pPr>
          </a:lstStyle>
          <a:p>
            <a:pPr lvl="0"/>
            <a:r>
              <a:rPr lang="en-US" dirty="0"/>
              <a:t>CHALLENGE WHAT’S POSSBILE</a:t>
            </a:r>
          </a:p>
        </p:txBody>
      </p:sp>
      <p:pic>
        <p:nvPicPr>
          <p:cNvPr id="22" name="Picture 21"/>
          <p:cNvPicPr>
            <a:picLocks noChangeAspect="1"/>
          </p:cNvPicPr>
          <p:nvPr userDrawn="1"/>
        </p:nvPicPr>
        <p:blipFill rotWithShape="1">
          <a:blip r:embed="rId3" cstate="print">
            <a:extLst>
              <a:ext uri="{28A0092B-C50C-407E-A947-70E740481C1C}">
                <a14:useLocalDpi xmlns:a14="http://schemas.microsoft.com/office/drawing/2010/main" val="0"/>
              </a:ext>
            </a:extLst>
          </a:blip>
          <a:srcRect l="27083" t="-16038" b="-6095"/>
          <a:stretch/>
        </p:blipFill>
        <p:spPr>
          <a:xfrm rot="16200000">
            <a:off x="-168225" y="4615807"/>
            <a:ext cx="1283984" cy="284924"/>
          </a:xfrm>
          <a:prstGeom prst="rect">
            <a:avLst/>
          </a:prstGeom>
        </p:spPr>
      </p:pic>
      <p:cxnSp>
        <p:nvCxnSpPr>
          <p:cNvPr id="24" name="Straight Connector 23"/>
          <p:cNvCxnSpPr/>
          <p:nvPr userDrawn="1"/>
        </p:nvCxnSpPr>
        <p:spPr>
          <a:xfrm>
            <a:off x="6168887" y="3990670"/>
            <a:ext cx="841513"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72335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981856" y="861933"/>
            <a:ext cx="10224026" cy="5141199"/>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Tree>
    <p:extLst>
      <p:ext uri="{BB962C8B-B14F-4D97-AF65-F5344CB8AC3E}">
        <p14:creationId xmlns:p14="http://schemas.microsoft.com/office/powerpoint/2010/main" val="23499493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3026660" y="3312973"/>
            <a:ext cx="6134415" cy="3545028"/>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7" name="Text Placeholder 10"/>
          <p:cNvSpPr>
            <a:spLocks noGrp="1"/>
          </p:cNvSpPr>
          <p:nvPr>
            <p:ph type="body" sz="quarter" idx="16" hasCustomPrompt="1"/>
          </p:nvPr>
        </p:nvSpPr>
        <p:spPr>
          <a:xfrm>
            <a:off x="1353141" y="512072"/>
            <a:ext cx="7807934" cy="1123950"/>
          </a:xfrm>
          <a:prstGeom prst="rect">
            <a:avLst/>
          </a:prstGeom>
        </p:spPr>
        <p:txBody>
          <a:bodyPr/>
          <a:lstStyle>
            <a:lvl1pPr marL="0" indent="0">
              <a:lnSpc>
                <a:spcPct val="75000"/>
              </a:lnSpc>
              <a:buNone/>
              <a:defRPr sz="4000">
                <a:latin typeface="Aleo" panose="020F0502020204030203" pitchFamily="34" charset="0"/>
              </a:defRPr>
            </a:lvl1pPr>
          </a:lstStyle>
          <a:p>
            <a:pPr lvl="0"/>
            <a:r>
              <a:rPr lang="en-US" dirty="0"/>
              <a:t>We build </a:t>
            </a:r>
          </a:p>
          <a:p>
            <a:pPr lvl="0"/>
            <a:r>
              <a:rPr lang="en-US" dirty="0"/>
              <a:t>better businesses.</a:t>
            </a:r>
          </a:p>
        </p:txBody>
      </p:sp>
      <p:cxnSp>
        <p:nvCxnSpPr>
          <p:cNvPr id="22" name="Straight Connector 21"/>
          <p:cNvCxnSpPr/>
          <p:nvPr userDrawn="1"/>
        </p:nvCxnSpPr>
        <p:spPr>
          <a:xfrm>
            <a:off x="1437861" y="1789043"/>
            <a:ext cx="768626"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8794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6098510"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6098510" y="-24939"/>
            <a:ext cx="2044805" cy="230262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8" name="Picture Placeholder 2"/>
          <p:cNvSpPr>
            <a:spLocks noGrp="1"/>
          </p:cNvSpPr>
          <p:nvPr>
            <p:ph type="pic" sz="quarter" idx="12" hasCustomPrompt="1"/>
          </p:nvPr>
        </p:nvSpPr>
        <p:spPr>
          <a:xfrm>
            <a:off x="6098510" y="2277686"/>
            <a:ext cx="2044805" cy="230262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22" name="Picture Placeholder 2"/>
          <p:cNvSpPr>
            <a:spLocks noGrp="1"/>
          </p:cNvSpPr>
          <p:nvPr>
            <p:ph type="pic" sz="quarter" idx="13" hasCustomPrompt="1"/>
          </p:nvPr>
        </p:nvSpPr>
        <p:spPr>
          <a:xfrm>
            <a:off x="6098510" y="4580311"/>
            <a:ext cx="2044805" cy="230262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23" name="Picture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4" name="Text Placeholder 10"/>
          <p:cNvSpPr>
            <a:spLocks noGrp="1"/>
          </p:cNvSpPr>
          <p:nvPr>
            <p:ph type="body" sz="quarter" idx="16" hasCustomPrompt="1"/>
          </p:nvPr>
        </p:nvSpPr>
        <p:spPr>
          <a:xfrm>
            <a:off x="1353141" y="512072"/>
            <a:ext cx="4643467" cy="1123950"/>
          </a:xfrm>
          <a:prstGeom prst="rect">
            <a:avLst/>
          </a:prstGeom>
        </p:spPr>
        <p:txBody>
          <a:bodyPr/>
          <a:lstStyle>
            <a:lvl1pPr marL="0" indent="0">
              <a:lnSpc>
                <a:spcPct val="75000"/>
              </a:lnSpc>
              <a:buNone/>
              <a:defRPr sz="4000">
                <a:latin typeface="Aleo" panose="020F0502020204030203" pitchFamily="34" charset="0"/>
              </a:defRPr>
            </a:lvl1pPr>
          </a:lstStyle>
          <a:p>
            <a:pPr lvl="0"/>
            <a:r>
              <a:rPr lang="en-US" dirty="0"/>
              <a:t>We build </a:t>
            </a:r>
          </a:p>
          <a:p>
            <a:pPr lvl="0"/>
            <a:r>
              <a:rPr lang="en-US" dirty="0"/>
              <a:t>better businesses.</a:t>
            </a:r>
          </a:p>
        </p:txBody>
      </p:sp>
      <p:cxnSp>
        <p:nvCxnSpPr>
          <p:cNvPr id="15" name="Straight Connector 14"/>
          <p:cNvCxnSpPr/>
          <p:nvPr userDrawn="1"/>
        </p:nvCxnSpPr>
        <p:spPr>
          <a:xfrm>
            <a:off x="1437861" y="1789043"/>
            <a:ext cx="768626"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62623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0" y="-7495"/>
            <a:ext cx="12192000" cy="330804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7" name="Text Placeholder 10"/>
          <p:cNvSpPr>
            <a:spLocks noGrp="1"/>
          </p:cNvSpPr>
          <p:nvPr>
            <p:ph type="body" sz="quarter" idx="14" hasCustomPrompt="1"/>
          </p:nvPr>
        </p:nvSpPr>
        <p:spPr>
          <a:xfrm>
            <a:off x="993913" y="198783"/>
            <a:ext cx="11198088" cy="1636023"/>
          </a:xfrm>
          <a:prstGeom prst="rect">
            <a:avLst/>
          </a:prstGeom>
          <a:noFill/>
        </p:spPr>
        <p:txBody>
          <a:bodyPr anchor="ctr"/>
          <a:lstStyle>
            <a:lvl1pPr marL="0" indent="0" algn="ctr">
              <a:lnSpc>
                <a:spcPct val="75000"/>
              </a:lnSpc>
              <a:buNone/>
              <a:defRPr sz="4000" baseline="0">
                <a:solidFill>
                  <a:schemeClr val="bg1"/>
                </a:solidFill>
                <a:latin typeface="Aleo" panose="020F0502020204030203" pitchFamily="34" charset="0"/>
              </a:defRPr>
            </a:lvl1pPr>
          </a:lstStyle>
          <a:p>
            <a:pPr lvl="0"/>
            <a:r>
              <a:rPr lang="en-US" dirty="0"/>
              <a:t>We collaborate.</a:t>
            </a:r>
          </a:p>
        </p:txBody>
      </p:sp>
      <p:cxnSp>
        <p:nvCxnSpPr>
          <p:cNvPr id="22" name="Straight Connector 21"/>
          <p:cNvCxnSpPr/>
          <p:nvPr userDrawn="1"/>
        </p:nvCxnSpPr>
        <p:spPr>
          <a:xfrm>
            <a:off x="6202017" y="1543259"/>
            <a:ext cx="768626"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676253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02666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507146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7116271"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916107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11205882"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userDrawn="1"/>
        </p:nvSpPr>
        <p:spPr>
          <a:xfrm rot="16200000">
            <a:off x="-842658" y="4534942"/>
            <a:ext cx="2690160" cy="246221"/>
          </a:xfrm>
          <a:prstGeom prst="rect">
            <a:avLst/>
          </a:prstGeom>
          <a:noFill/>
        </p:spPr>
        <p:txBody>
          <a:bodyPr wrap="none" rtlCol="0">
            <a:spAutoFit/>
          </a:bodyPr>
          <a:lstStyle/>
          <a:p>
            <a:r>
              <a:rPr lang="en-US" sz="1000" b="1" i="0" spc="600">
                <a:latin typeface="Bebas Neue" charset="0"/>
                <a:ea typeface="Bebas Neue" charset="0"/>
                <a:cs typeface="Bebas Neue" charset="0"/>
              </a:rPr>
              <a:t>www.dublindesign.com</a:t>
            </a:r>
            <a:endParaRPr lang="en-US" sz="1000" b="1" i="0" spc="600" dirty="0">
              <a:latin typeface="Bebas Neue" charset="0"/>
              <a:ea typeface="Bebas Neue" charset="0"/>
              <a:cs typeface="Bebas Neue" charset="0"/>
            </a:endParaRPr>
          </a:p>
        </p:txBody>
      </p: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Picture Placeholder 2"/>
          <p:cNvSpPr>
            <a:spLocks noGrp="1"/>
          </p:cNvSpPr>
          <p:nvPr>
            <p:ph type="pic" sz="quarter" idx="11" hasCustomPrompt="1"/>
          </p:nvPr>
        </p:nvSpPr>
        <p:spPr>
          <a:xfrm>
            <a:off x="0" y="-7496"/>
            <a:ext cx="12192000" cy="68654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6" name="Text Placeholder 10"/>
          <p:cNvSpPr>
            <a:spLocks noGrp="1"/>
          </p:cNvSpPr>
          <p:nvPr>
            <p:ph type="body" sz="quarter" idx="14" hasCustomPrompt="1"/>
          </p:nvPr>
        </p:nvSpPr>
        <p:spPr>
          <a:xfrm>
            <a:off x="0" y="198783"/>
            <a:ext cx="12192001" cy="1636023"/>
          </a:xfrm>
          <a:prstGeom prst="rect">
            <a:avLst/>
          </a:prstGeom>
          <a:noFill/>
        </p:spPr>
        <p:txBody>
          <a:bodyPr anchor="ctr"/>
          <a:lstStyle>
            <a:lvl1pPr marL="0" indent="0" algn="ctr">
              <a:lnSpc>
                <a:spcPct val="75000"/>
              </a:lnSpc>
              <a:buNone/>
              <a:defRPr sz="4000" baseline="0">
                <a:solidFill>
                  <a:schemeClr val="bg1"/>
                </a:solidFill>
                <a:latin typeface="Aleo" panose="020F0502020204030203" pitchFamily="34" charset="0"/>
              </a:defRPr>
            </a:lvl1pPr>
          </a:lstStyle>
          <a:p>
            <a:pPr lvl="0"/>
            <a:r>
              <a:rPr lang="en-US" dirty="0"/>
              <a:t>We collaborate.</a:t>
            </a:r>
          </a:p>
        </p:txBody>
      </p:sp>
      <p:cxnSp>
        <p:nvCxnSpPr>
          <p:cNvPr id="18" name="Straight Connector 17"/>
          <p:cNvCxnSpPr/>
          <p:nvPr userDrawn="1"/>
        </p:nvCxnSpPr>
        <p:spPr>
          <a:xfrm>
            <a:off x="5652051" y="1543259"/>
            <a:ext cx="768626"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94310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bg1">
                <a:alpha val="15000"/>
              </a:schemeClr>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12" name="TextBox 11"/>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grpSp>
        <p:nvGrpSpPr>
          <p:cNvPr id="13" name="Group 12"/>
          <p:cNvGrpSpPr/>
          <p:nvPr userDrawn="1"/>
        </p:nvGrpSpPr>
        <p:grpSpPr>
          <a:xfrm>
            <a:off x="450499" y="6527216"/>
            <a:ext cx="89313" cy="330784"/>
            <a:chOff x="1569366" y="5427922"/>
            <a:chExt cx="89313" cy="330784"/>
          </a:xfrm>
        </p:grpSpPr>
        <p:cxnSp>
          <p:nvCxnSpPr>
            <p:cNvPr id="14" name="Straight Connector 13"/>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 Placeholder 10"/>
          <p:cNvSpPr>
            <a:spLocks noGrp="1"/>
          </p:cNvSpPr>
          <p:nvPr>
            <p:ph type="body" sz="quarter" idx="14" hasCustomPrompt="1"/>
          </p:nvPr>
        </p:nvSpPr>
        <p:spPr>
          <a:xfrm>
            <a:off x="1577009" y="198783"/>
            <a:ext cx="10018643" cy="1636023"/>
          </a:xfrm>
          <a:prstGeom prst="rect">
            <a:avLst/>
          </a:prstGeom>
          <a:noFill/>
        </p:spPr>
        <p:txBody>
          <a:bodyPr anchor="ctr"/>
          <a:lstStyle>
            <a:lvl1pPr marL="0" indent="0" algn="ctr">
              <a:lnSpc>
                <a:spcPct val="75000"/>
              </a:lnSpc>
              <a:buNone/>
              <a:defRPr sz="4000" baseline="0">
                <a:latin typeface="Aleo" panose="020F0502020204030203" pitchFamily="34" charset="0"/>
              </a:defRPr>
            </a:lvl1pPr>
          </a:lstStyle>
          <a:p>
            <a:pPr lvl="0"/>
            <a:r>
              <a:rPr lang="en-US" dirty="0"/>
              <a:t>The industries we play in.</a:t>
            </a:r>
          </a:p>
        </p:txBody>
      </p:sp>
      <p:cxnSp>
        <p:nvCxnSpPr>
          <p:cNvPr id="18" name="Straight Connector 17"/>
          <p:cNvCxnSpPr/>
          <p:nvPr userDrawn="1"/>
        </p:nvCxnSpPr>
        <p:spPr>
          <a:xfrm>
            <a:off x="6202017" y="1543259"/>
            <a:ext cx="768626"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2" name="Text Placeholder 2"/>
          <p:cNvSpPr>
            <a:spLocks noGrp="1"/>
          </p:cNvSpPr>
          <p:nvPr>
            <p:ph type="body" sz="quarter" idx="16" hasCustomPrompt="1"/>
          </p:nvPr>
        </p:nvSpPr>
        <p:spPr>
          <a:xfrm>
            <a:off x="3176771" y="2034814"/>
            <a:ext cx="6819117" cy="1218595"/>
          </a:xfrm>
          <a:prstGeom prst="rect">
            <a:avLst/>
          </a:prstGeom>
        </p:spPr>
        <p:txBody>
          <a:bodyPr/>
          <a:lstStyle>
            <a:lvl1pPr marL="0" indent="0" algn="ctr">
              <a:lnSpc>
                <a:spcPct val="125000"/>
              </a:lnSpc>
              <a:buNone/>
              <a:defRPr sz="1100" spc="0" baseline="0">
                <a:solidFill>
                  <a:schemeClr val="tx1"/>
                </a:solidFill>
                <a:latin typeface="+mn-lt"/>
              </a:defRPr>
            </a:lvl1pPr>
          </a:lstStyle>
          <a:p>
            <a:pPr lvl="0"/>
            <a:r>
              <a:rPr lang="en-US" dirty="0"/>
              <a:t>We take the world-class design, content, and development talent. Paragraph text goes in here. 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non, semper </a:t>
            </a:r>
            <a:r>
              <a:rPr lang="en-US" dirty="0" err="1"/>
              <a:t>suscipit</a:t>
            </a:r>
            <a:r>
              <a:rPr lang="en-US" dirty="0"/>
              <a:t>, </a:t>
            </a:r>
            <a:r>
              <a:rPr lang="en-US" dirty="0" err="1"/>
              <a:t>posuere</a:t>
            </a:r>
            <a:r>
              <a:rPr lang="en-US" dirty="0"/>
              <a:t> a, </a:t>
            </a:r>
            <a:r>
              <a:rPr lang="en-US" dirty="0" err="1"/>
              <a:t>pede</a:t>
            </a:r>
            <a:r>
              <a:rPr lang="en-US" dirty="0"/>
              <a:t>.</a:t>
            </a:r>
          </a:p>
        </p:txBody>
      </p:sp>
      <p:cxnSp>
        <p:nvCxnSpPr>
          <p:cNvPr id="16" name="Straight Connector 15"/>
          <p:cNvCxnSpPr/>
          <p:nvPr userDrawn="1"/>
        </p:nvCxnSpPr>
        <p:spPr>
          <a:xfrm>
            <a:off x="981856" y="0"/>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5910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RV Dark Title Slide">
    <p:bg>
      <p:bgPr>
        <a:solidFill>
          <a:schemeClr val="tx1"/>
        </a:solidFill>
        <a:effectLst/>
      </p:bgPr>
    </p:bg>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solidFill>
                  <a:schemeClr val="bg1"/>
                </a:solidFill>
                <a:latin typeface="+mn-lt"/>
                <a:ea typeface="Bebas Neue" charset="0"/>
                <a:cs typeface="Bebas Neue" charset="0"/>
              </a:rPr>
              <a:t>CONFIDENTIAL</a:t>
            </a:r>
            <a:r>
              <a:rPr lang="en-US" sz="900" b="1" i="0" spc="300" baseline="0" dirty="0">
                <a:solidFill>
                  <a:schemeClr val="bg1"/>
                </a:solidFill>
                <a:latin typeface="+mn-lt"/>
                <a:ea typeface="Bebas Neue" charset="0"/>
                <a:cs typeface="Bebas Neue" charset="0"/>
              </a:rPr>
              <a:t> &amp; PROPRIETARY</a:t>
            </a:r>
            <a:endParaRPr lang="en-US" sz="900" b="1" i="0" spc="300" dirty="0">
              <a:solidFill>
                <a:schemeClr val="bg1"/>
              </a:solidFill>
              <a:latin typeface="+mn-lt"/>
              <a:ea typeface="Bebas Neue" charset="0"/>
              <a:cs typeface="Bebas Neue" charset="0"/>
            </a:endParaRP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pic>
        <p:nvPicPr>
          <p:cNvPr id="22" name="Picture 21"/>
          <p:cNvPicPr>
            <a:picLocks noChangeAspect="1"/>
          </p:cNvPicPr>
          <p:nvPr userDrawn="1"/>
        </p:nvPicPr>
        <p:blipFill rotWithShape="1">
          <a:blip r:embed="rId3" cstate="print">
            <a:extLst>
              <a:ext uri="{28A0092B-C50C-407E-A947-70E740481C1C}">
                <a14:useLocalDpi xmlns:a14="http://schemas.microsoft.com/office/drawing/2010/main" val="0"/>
              </a:ext>
            </a:extLst>
          </a:blip>
          <a:srcRect l="27083" t="-16038" b="-6095"/>
          <a:stretch/>
        </p:blipFill>
        <p:spPr>
          <a:xfrm rot="16200000">
            <a:off x="-168225" y="4615807"/>
            <a:ext cx="1283984" cy="284924"/>
          </a:xfrm>
          <a:prstGeom prst="rect">
            <a:avLst/>
          </a:prstGeom>
        </p:spPr>
      </p:pic>
    </p:spTree>
    <p:extLst>
      <p:ext uri="{BB962C8B-B14F-4D97-AF65-F5344CB8AC3E}">
        <p14:creationId xmlns:p14="http://schemas.microsoft.com/office/powerpoint/2010/main" val="3945899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Slide-Light">
    <p:spTree>
      <p:nvGrpSpPr>
        <p:cNvPr id="1" name=""/>
        <p:cNvGrpSpPr/>
        <p:nvPr/>
      </p:nvGrpSpPr>
      <p:grpSpPr>
        <a:xfrm>
          <a:off x="0" y="0"/>
          <a:ext cx="0" cy="0"/>
          <a:chOff x="0" y="0"/>
          <a:chExt cx="0" cy="0"/>
        </a:xfrm>
      </p:grpSpPr>
      <p:pic>
        <p:nvPicPr>
          <p:cNvPr id="38" name="Picture 37"/>
          <p:cNvPicPr>
            <a:picLocks noChangeAspect="1"/>
          </p:cNvPicPr>
          <p:nvPr userDrawn="1"/>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93331" y="636106"/>
            <a:ext cx="10473353" cy="5585788"/>
          </a:xfrm>
          <a:prstGeom prst="rect">
            <a:avLst/>
          </a:prstGeom>
        </p:spPr>
      </p:pic>
      <p:sp>
        <p:nvSpPr>
          <p:cNvPr id="11" name="Text Placeholder 10"/>
          <p:cNvSpPr>
            <a:spLocks noGrp="1"/>
          </p:cNvSpPr>
          <p:nvPr>
            <p:ph type="body" sz="quarter" idx="14" hasCustomPrompt="1"/>
          </p:nvPr>
        </p:nvSpPr>
        <p:spPr>
          <a:xfrm>
            <a:off x="2173017" y="2773956"/>
            <a:ext cx="7927234" cy="1123950"/>
          </a:xfrm>
          <a:prstGeom prst="rect">
            <a:avLst/>
          </a:prstGeom>
        </p:spPr>
        <p:txBody>
          <a:bodyPr/>
          <a:lstStyle>
            <a:lvl1pPr marL="0" indent="0" algn="ctr">
              <a:lnSpc>
                <a:spcPct val="75000"/>
              </a:lnSpc>
              <a:buNone/>
              <a:defRPr sz="5400">
                <a:solidFill>
                  <a:schemeClr val="tx1"/>
                </a:solidFill>
                <a:latin typeface="Aleo" panose="020F0502020204030203" pitchFamily="34" charset="0"/>
              </a:defRPr>
            </a:lvl1pPr>
          </a:lstStyle>
          <a:p>
            <a:pPr lvl="0"/>
            <a:r>
              <a:rPr lang="en-US" dirty="0"/>
              <a:t>It looks like this.</a:t>
            </a:r>
          </a:p>
        </p:txBody>
      </p:sp>
      <p:sp>
        <p:nvSpPr>
          <p:cNvPr id="4" name="Content Placeholder 3"/>
          <p:cNvSpPr>
            <a:spLocks noGrp="1"/>
          </p:cNvSpPr>
          <p:nvPr>
            <p:ph sz="quarter" idx="15" hasCustomPrompt="1"/>
          </p:nvPr>
        </p:nvSpPr>
        <p:spPr>
          <a:xfrm>
            <a:off x="3532755" y="2154239"/>
            <a:ext cx="5207759" cy="376237"/>
          </a:xfrm>
          <a:prstGeom prst="rect">
            <a:avLst/>
          </a:prstGeom>
        </p:spPr>
        <p:txBody>
          <a:bodyPr/>
          <a:lstStyle>
            <a:lvl1pPr marL="0" indent="0" algn="ctr">
              <a:buNone/>
              <a:defRPr sz="1200" b="1" spc="250" baseline="0">
                <a:solidFill>
                  <a:schemeClr val="accent1"/>
                </a:solidFill>
                <a:latin typeface="+mn-lt"/>
              </a:defRPr>
            </a:lvl1pPr>
          </a:lstStyle>
          <a:p>
            <a:pPr lvl="0"/>
            <a:r>
              <a:rPr lang="en-US" dirty="0"/>
              <a:t>“WHAT’S A TYPICAL DAY AT RV LOOK LIKE?”</a:t>
            </a:r>
          </a:p>
        </p:txBody>
      </p:sp>
      <p:grpSp>
        <p:nvGrpSpPr>
          <p:cNvPr id="14" name="Group 13"/>
          <p:cNvGrpSpPr/>
          <p:nvPr userDrawn="1"/>
        </p:nvGrpSpPr>
        <p:grpSpPr>
          <a:xfrm>
            <a:off x="6130008" y="0"/>
            <a:ext cx="0" cy="1272212"/>
            <a:chOff x="5890591" y="364432"/>
            <a:chExt cx="0" cy="1272212"/>
          </a:xfrm>
        </p:grpSpPr>
        <p:cxnSp>
          <p:nvCxnSpPr>
            <p:cNvPr id="13" name="Straight Connector 12"/>
            <p:cNvCxnSpPr/>
            <p:nvPr userDrawn="1"/>
          </p:nvCxnSpPr>
          <p:spPr>
            <a:xfrm>
              <a:off x="5890591" y="1000538"/>
              <a:ext cx="0" cy="6361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5890591" y="364432"/>
              <a:ext cx="0" cy="636106"/>
            </a:xfrm>
            <a:prstGeom prst="line">
              <a:avLst/>
            </a:prstGeom>
            <a:ln w="285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flipV="1">
            <a:off x="6130008" y="5585788"/>
            <a:ext cx="191279" cy="1272212"/>
            <a:chOff x="5890591" y="364432"/>
            <a:chExt cx="0" cy="1272212"/>
          </a:xfrm>
        </p:grpSpPr>
        <p:cxnSp>
          <p:nvCxnSpPr>
            <p:cNvPr id="26" name="Straight Connector 25"/>
            <p:cNvCxnSpPr/>
            <p:nvPr userDrawn="1"/>
          </p:nvCxnSpPr>
          <p:spPr>
            <a:xfrm>
              <a:off x="5890591" y="1000538"/>
              <a:ext cx="0" cy="63610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5890591" y="364432"/>
              <a:ext cx="0" cy="636106"/>
            </a:xfrm>
            <a:prstGeom prst="line">
              <a:avLst/>
            </a:prstGeom>
            <a:ln w="28575">
              <a:solidFill>
                <a:schemeClr val="tx1">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userDrawn="1"/>
        </p:nvGrpSpPr>
        <p:grpSpPr>
          <a:xfrm>
            <a:off x="5575673" y="3709285"/>
            <a:ext cx="1055594" cy="1055594"/>
            <a:chOff x="5575673" y="3755667"/>
            <a:chExt cx="1055594" cy="1055594"/>
          </a:xfrm>
        </p:grpSpPr>
        <p:grpSp>
          <p:nvGrpSpPr>
            <p:cNvPr id="34" name="Group 33"/>
            <p:cNvGrpSpPr/>
            <p:nvPr/>
          </p:nvGrpSpPr>
          <p:grpSpPr>
            <a:xfrm>
              <a:off x="5575673" y="3755667"/>
              <a:ext cx="1055594" cy="1055594"/>
              <a:chOff x="5575673" y="3997721"/>
              <a:chExt cx="1055594" cy="1055594"/>
            </a:xfrm>
          </p:grpSpPr>
          <p:sp>
            <p:nvSpPr>
              <p:cNvPr id="36" name="Oval 35"/>
              <p:cNvSpPr/>
              <p:nvPr/>
            </p:nvSpPr>
            <p:spPr>
              <a:xfrm>
                <a:off x="5575673" y="3997721"/>
                <a:ext cx="1055594" cy="10555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37" name="Isosceles Triangle 36"/>
              <p:cNvSpPr/>
              <p:nvPr/>
            </p:nvSpPr>
            <p:spPr>
              <a:xfrm rot="19800000">
                <a:off x="5836761" y="4253727"/>
                <a:ext cx="484305" cy="417505"/>
              </a:xfrm>
              <a:prstGeom prst="triangle">
                <a:avLst/>
              </a:prstGeom>
              <a:solidFill>
                <a:schemeClr val="bg1"/>
              </a:solidFill>
              <a:ln w="5715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grpSp>
        <p:sp>
          <p:nvSpPr>
            <p:cNvPr id="35" name="Action Button: Movie 34">
              <a:hlinkClick r:id="rId4" highlightClick="1"/>
            </p:cNvPr>
            <p:cNvSpPr/>
            <p:nvPr/>
          </p:nvSpPr>
          <p:spPr>
            <a:xfrm>
              <a:off x="5741424" y="3925290"/>
              <a:ext cx="777167" cy="761006"/>
            </a:xfrm>
            <a:prstGeom prst="actionButtonMovi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grpSp>
    </p:spTree>
    <p:extLst>
      <p:ext uri="{BB962C8B-B14F-4D97-AF65-F5344CB8AC3E}">
        <p14:creationId xmlns:p14="http://schemas.microsoft.com/office/powerpoint/2010/main" val="1606800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al-teal">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9" name="Text Placeholder 10"/>
          <p:cNvSpPr>
            <a:spLocks noGrp="1"/>
          </p:cNvSpPr>
          <p:nvPr>
            <p:ph type="body" sz="quarter" idx="14" hasCustomPrompt="1"/>
          </p:nvPr>
        </p:nvSpPr>
        <p:spPr>
          <a:xfrm>
            <a:off x="1353140" y="512072"/>
            <a:ext cx="7590665" cy="1123950"/>
          </a:xfrm>
          <a:prstGeom prst="rect">
            <a:avLst/>
          </a:prstGeom>
        </p:spPr>
        <p:txBody>
          <a:bodyPr/>
          <a:lstStyle>
            <a:lvl1pPr marL="0" indent="0">
              <a:lnSpc>
                <a:spcPct val="75000"/>
              </a:lnSpc>
              <a:buNone/>
              <a:defRPr sz="4000">
                <a:latin typeface="Aleo" panose="020F0502020204030203" pitchFamily="34" charset="0"/>
              </a:defRPr>
            </a:lvl1pPr>
          </a:lstStyle>
          <a:p>
            <a:pPr lvl="0"/>
            <a:r>
              <a:rPr lang="en-US" dirty="0"/>
              <a:t>We build </a:t>
            </a:r>
          </a:p>
          <a:p>
            <a:pPr lvl="0"/>
            <a:r>
              <a:rPr lang="en-US" dirty="0"/>
              <a:t>better businesses.</a:t>
            </a:r>
          </a:p>
        </p:txBody>
      </p:sp>
      <p:cxnSp>
        <p:nvCxnSpPr>
          <p:cNvPr id="11" name="Straight Connector 10"/>
          <p:cNvCxnSpPr/>
          <p:nvPr userDrawn="1"/>
        </p:nvCxnSpPr>
        <p:spPr>
          <a:xfrm>
            <a:off x="1437861" y="1789043"/>
            <a:ext cx="768626" cy="0"/>
          </a:xfrm>
          <a:prstGeom prst="line">
            <a:avLst/>
          </a:prstGeom>
          <a:ln w="444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5319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al-red">
    <p:spTree>
      <p:nvGrpSpPr>
        <p:cNvPr id="1" name=""/>
        <p:cNvGrpSpPr/>
        <p:nvPr/>
      </p:nvGrpSpPr>
      <p:grpSpPr>
        <a:xfrm>
          <a:off x="0" y="0"/>
          <a:ext cx="0" cy="0"/>
          <a:chOff x="0" y="0"/>
          <a:chExt cx="0" cy="0"/>
        </a:xfrm>
      </p:grpSpPr>
      <p:sp>
        <p:nvSpPr>
          <p:cNvPr id="7" name="Slide Number Placeholder 5"/>
          <p:cNvSpPr txBox="1">
            <a:spLocks/>
          </p:cNvSpPr>
          <p:nvPr userDrawn="1"/>
        </p:nvSpPr>
        <p:spPr>
          <a:xfrm>
            <a:off x="171258" y="6071017"/>
            <a:ext cx="629079" cy="489496"/>
          </a:xfrm>
          <a:prstGeom prst="rect">
            <a:avLst/>
          </a:prstGeom>
        </p:spPr>
        <p:txBody>
          <a:bodyPr vert="horz" wrap="none" lIns="121920" tIns="60960" rIns="121920" bIns="60960"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A290D8D-6BA0-418D-AFED-C65293F70DA0}" type="slidenum">
              <a:rPr lang="en-US" sz="1400" b="1" i="0" smtClean="0">
                <a:solidFill>
                  <a:schemeClr val="accent1"/>
                </a:solidFill>
                <a:latin typeface="Bebas Neue" charset="0"/>
                <a:ea typeface="Bebas Neue" charset="0"/>
                <a:cs typeface="Bebas Neue" charset="0"/>
              </a:rPr>
              <a:pPr algn="ctr"/>
              <a:t>‹#›</a:t>
            </a:fld>
            <a:endParaRPr lang="en-US" sz="1400" b="1" i="0" dirty="0">
              <a:solidFill>
                <a:schemeClr val="accent1"/>
              </a:solidFill>
              <a:latin typeface="Bebas Neue" charset="0"/>
              <a:ea typeface="Bebas Neue" charset="0"/>
              <a:cs typeface="Bebas Neue" charset="0"/>
            </a:endParaRPr>
          </a:p>
        </p:txBody>
      </p:sp>
      <p:cxnSp>
        <p:nvCxnSpPr>
          <p:cNvPr id="10" name="Straight Connector 9"/>
          <p:cNvCxnSpPr/>
          <p:nvPr userDrawn="1"/>
        </p:nvCxnSpPr>
        <p:spPr>
          <a:xfrm>
            <a:off x="981856" y="-7495"/>
            <a:ext cx="0" cy="6858000"/>
          </a:xfrm>
          <a:prstGeom prst="line">
            <a:avLst/>
          </a:prstGeom>
          <a:ln w="6350">
            <a:solidFill>
              <a:schemeClr val="tx1">
                <a:alpha val="10000"/>
              </a:schemeClr>
            </a:solidFill>
          </a:ln>
        </p:spPr>
        <p:style>
          <a:lnRef idx="1">
            <a:schemeClr val="accent1"/>
          </a:lnRef>
          <a:fillRef idx="0">
            <a:schemeClr val="accent1"/>
          </a:fillRef>
          <a:effectRef idx="0">
            <a:schemeClr val="accent1"/>
          </a:effectRef>
          <a:fontRef idx="minor">
            <a:schemeClr val="tx1"/>
          </a:fontRef>
        </p:style>
      </p:cxnSp>
      <p:grpSp>
        <p:nvGrpSpPr>
          <p:cNvPr id="21" name="Group 20"/>
          <p:cNvGrpSpPr/>
          <p:nvPr userDrawn="1"/>
        </p:nvGrpSpPr>
        <p:grpSpPr>
          <a:xfrm>
            <a:off x="450499" y="6527216"/>
            <a:ext cx="89313" cy="330784"/>
            <a:chOff x="1569366" y="5427922"/>
            <a:chExt cx="89313" cy="330784"/>
          </a:xfrm>
        </p:grpSpPr>
        <p:cxnSp>
          <p:nvCxnSpPr>
            <p:cNvPr id="19" name="Straight Connector 18"/>
            <p:cNvCxnSpPr/>
            <p:nvPr userDrawn="1"/>
          </p:nvCxnSpPr>
          <p:spPr>
            <a:xfrm>
              <a:off x="1614022" y="5435364"/>
              <a:ext cx="0" cy="32334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riangle 19"/>
            <p:cNvSpPr/>
            <p:nvPr userDrawn="1"/>
          </p:nvSpPr>
          <p:spPr>
            <a:xfrm>
              <a:off x="1569366" y="5427922"/>
              <a:ext cx="89313" cy="45719"/>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p:cNvSpPr txBox="1"/>
          <p:nvPr userDrawn="1"/>
        </p:nvSpPr>
        <p:spPr>
          <a:xfrm rot="16200000">
            <a:off x="-1017439" y="2259111"/>
            <a:ext cx="3025187" cy="230832"/>
          </a:xfrm>
          <a:prstGeom prst="rect">
            <a:avLst/>
          </a:prstGeom>
          <a:noFill/>
        </p:spPr>
        <p:txBody>
          <a:bodyPr wrap="none" rtlCol="0">
            <a:spAutoFit/>
          </a:bodyPr>
          <a:lstStyle/>
          <a:p>
            <a:r>
              <a:rPr lang="en-US" sz="900" b="1" i="0" spc="300" dirty="0">
                <a:latin typeface="+mn-lt"/>
                <a:ea typeface="Bebas Neue" charset="0"/>
                <a:cs typeface="Bebas Neue" charset="0"/>
              </a:rPr>
              <a:t>CONFIDENTIAL</a:t>
            </a:r>
            <a:r>
              <a:rPr lang="en-US" sz="900" b="1" i="0" spc="300" baseline="0" dirty="0">
                <a:latin typeface="+mn-lt"/>
                <a:ea typeface="Bebas Neue" charset="0"/>
                <a:cs typeface="Bebas Neue" charset="0"/>
              </a:rPr>
              <a:t> &amp; PROPRIETARY</a:t>
            </a:r>
            <a:endParaRPr lang="en-US" sz="900" b="1" i="0" spc="300" dirty="0">
              <a:latin typeface="+mn-lt"/>
              <a:ea typeface="Bebas Neue" charset="0"/>
              <a:cs typeface="Bebas Neue" charset="0"/>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a:off x="-394645" y="4880501"/>
            <a:ext cx="1760883" cy="232437"/>
          </a:xfrm>
          <a:prstGeom prst="rect">
            <a:avLst/>
          </a:prstGeom>
        </p:spPr>
      </p:pic>
      <p:sp>
        <p:nvSpPr>
          <p:cNvPr id="9" name="Text Placeholder 10"/>
          <p:cNvSpPr>
            <a:spLocks noGrp="1"/>
          </p:cNvSpPr>
          <p:nvPr>
            <p:ph type="body" sz="quarter" idx="14" hasCustomPrompt="1"/>
          </p:nvPr>
        </p:nvSpPr>
        <p:spPr>
          <a:xfrm>
            <a:off x="1353141" y="512072"/>
            <a:ext cx="7579844" cy="1123950"/>
          </a:xfrm>
          <a:prstGeom prst="rect">
            <a:avLst/>
          </a:prstGeom>
        </p:spPr>
        <p:txBody>
          <a:bodyPr/>
          <a:lstStyle>
            <a:lvl1pPr marL="0" indent="0">
              <a:lnSpc>
                <a:spcPct val="75000"/>
              </a:lnSpc>
              <a:buNone/>
              <a:defRPr sz="4000">
                <a:latin typeface="Aleo" panose="020F0502020204030203" pitchFamily="34" charset="0"/>
              </a:defRPr>
            </a:lvl1pPr>
          </a:lstStyle>
          <a:p>
            <a:pPr lvl="0"/>
            <a:r>
              <a:rPr lang="en-US" dirty="0"/>
              <a:t>We build </a:t>
            </a:r>
          </a:p>
          <a:p>
            <a:pPr lvl="0"/>
            <a:r>
              <a:rPr lang="en-US" dirty="0"/>
              <a:t>better businesses.</a:t>
            </a:r>
          </a:p>
        </p:txBody>
      </p:sp>
      <p:cxnSp>
        <p:nvCxnSpPr>
          <p:cNvPr id="11" name="Straight Connector 10"/>
          <p:cNvCxnSpPr/>
          <p:nvPr userDrawn="1"/>
        </p:nvCxnSpPr>
        <p:spPr>
          <a:xfrm>
            <a:off x="1437861" y="1789043"/>
            <a:ext cx="768626" cy="0"/>
          </a:xfrm>
          <a:prstGeom prst="line">
            <a:avLst/>
          </a:prstGeom>
          <a:ln w="444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987996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744716"/>
      </p:ext>
    </p:extLst>
  </p:cSld>
  <p:clrMap bg1="lt1" tx1="dk1" bg2="lt2" tx2="dk2" accent1="accent1" accent2="accent2" accent3="accent3" accent4="accent4" accent5="accent5" accent6="accent6" hlink="hlink" folHlink="folHlink"/>
  <p:sldLayoutIdLst>
    <p:sldLayoutId id="2147483662" r:id="rId1"/>
    <p:sldLayoutId id="2147483771" r:id="rId2"/>
    <p:sldLayoutId id="2147483726" r:id="rId3"/>
    <p:sldLayoutId id="2147483776" r:id="rId4"/>
    <p:sldLayoutId id="2147483722" r:id="rId5"/>
    <p:sldLayoutId id="2147483784" r:id="rId6"/>
    <p:sldLayoutId id="2147483725" r:id="rId7"/>
    <p:sldLayoutId id="2147483690" r:id="rId8"/>
    <p:sldLayoutId id="2147483724" r:id="rId9"/>
    <p:sldLayoutId id="2147483785" r:id="rId10"/>
    <p:sldLayoutId id="2147483664" r:id="rId11"/>
    <p:sldLayoutId id="2147483780" r:id="rId12"/>
    <p:sldLayoutId id="2147483779" r:id="rId13"/>
    <p:sldLayoutId id="2147483772" r:id="rId14"/>
    <p:sldLayoutId id="2147483719" r:id="rId15"/>
    <p:sldLayoutId id="2147483783" r:id="rId16"/>
    <p:sldLayoutId id="2147483781" r:id="rId17"/>
    <p:sldLayoutId id="2147483775" r:id="rId18"/>
    <p:sldLayoutId id="2147483773" r:id="rId19"/>
    <p:sldLayoutId id="2147483718" r:id="rId20"/>
    <p:sldLayoutId id="2147483782" r:id="rId21"/>
    <p:sldLayoutId id="2147483774" r:id="rId22"/>
    <p:sldLayoutId id="2147483727" r:id="rId23"/>
    <p:sldLayoutId id="2147483728" r:id="rId24"/>
    <p:sldLayoutId id="2147483716" r:id="rId25"/>
    <p:sldLayoutId id="2147483720" r:id="rId26"/>
    <p:sldLayoutId id="2147483721" r:id="rId27"/>
    <p:sldLayoutId id="2147483717" r:id="rId28"/>
    <p:sldLayoutId id="2147483667" r:id="rId29"/>
    <p:sldLayoutId id="2147483663" r:id="rId30"/>
    <p:sldLayoutId id="2147483665" r:id="rId31"/>
    <p:sldLayoutId id="2147483666" r:id="rId32"/>
    <p:sldLayoutId id="2147483668" r:id="rId33"/>
    <p:sldLayoutId id="2147483669" r:id="rId34"/>
    <p:sldLayoutId id="2147483670" r:id="rId35"/>
    <p:sldLayoutId id="2147483671" r:id="rId36"/>
    <p:sldLayoutId id="2147483672" r:id="rId37"/>
    <p:sldLayoutId id="2147483675" r:id="rId38"/>
    <p:sldLayoutId id="2147483678" r:id="rId39"/>
    <p:sldLayoutId id="2147483676" r:id="rId40"/>
    <p:sldLayoutId id="2147483677" r:id="rId41"/>
    <p:sldLayoutId id="2147483679" r:id="rId42"/>
    <p:sldLayoutId id="2147483684" r:id="rId43"/>
    <p:sldLayoutId id="2147483685" r:id="rId44"/>
    <p:sldLayoutId id="2147483686" r:id="rId45"/>
    <p:sldLayoutId id="2147483688" r:id="rId46"/>
    <p:sldLayoutId id="2147483689" r:id="rId47"/>
    <p:sldLayoutId id="2147483697" r:id="rId48"/>
    <p:sldLayoutId id="2147483702" r:id="rId49"/>
    <p:sldLayoutId id="2147483705" r:id="rId50"/>
    <p:sldLayoutId id="2147483706" r:id="rId51"/>
    <p:sldLayoutId id="2147483710" r:id="rId52"/>
    <p:sldLayoutId id="2147483712" r:id="rId53"/>
    <p:sldLayoutId id="2147483714" r:id="rId54"/>
    <p:sldLayoutId id="2147483777" r:id="rId5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 Id="rId4"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97.png"/><Relationship Id="rId5" Type="http://schemas.openxmlformats.org/officeDocument/2006/relationships/image" Target="../media/image96.jpeg"/><Relationship Id="rId4" Type="http://schemas.openxmlformats.org/officeDocument/2006/relationships/image" Target="../media/image95.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9.png"/><Relationship Id="rId21" Type="http://schemas.openxmlformats.org/officeDocument/2006/relationships/image" Target="../media/image36.png"/><Relationship Id="rId7" Type="http://schemas.openxmlformats.org/officeDocument/2006/relationships/image" Target="../media/image23.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chart" Target="../charts/chart1.xml"/><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55.xml"/><Relationship Id="rId6" Type="http://schemas.openxmlformats.org/officeDocument/2006/relationships/image" Target="../media/image22.png"/><Relationship Id="rId11" Type="http://schemas.microsoft.com/office/2007/relationships/hdphoto" Target="../media/hdphoto5.wdp"/><Relationship Id="rId5" Type="http://schemas.openxmlformats.org/officeDocument/2006/relationships/image" Target="../media/image21.png"/><Relationship Id="rId15" Type="http://schemas.openxmlformats.org/officeDocument/2006/relationships/image" Target="../media/image30.png"/><Relationship Id="rId10" Type="http://schemas.openxmlformats.org/officeDocument/2006/relationships/image" Target="../media/image26.png"/><Relationship Id="rId19" Type="http://schemas.openxmlformats.org/officeDocument/2006/relationships/image" Target="../media/image34.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18" Type="http://schemas.openxmlformats.org/officeDocument/2006/relationships/image" Target="../media/image48.png"/><Relationship Id="rId26" Type="http://schemas.openxmlformats.org/officeDocument/2006/relationships/image" Target="../media/image20.png"/><Relationship Id="rId3" Type="http://schemas.microsoft.com/office/2007/relationships/hdphoto" Target="../media/hdphoto6.wdp"/><Relationship Id="rId21" Type="http://schemas.openxmlformats.org/officeDocument/2006/relationships/image" Target="../media/image51.png"/><Relationship Id="rId7" Type="http://schemas.openxmlformats.org/officeDocument/2006/relationships/image" Target="../media/image40.png"/><Relationship Id="rId12" Type="http://schemas.openxmlformats.org/officeDocument/2006/relationships/image" Target="../media/image43.png"/><Relationship Id="rId17" Type="http://schemas.microsoft.com/office/2007/relationships/hdphoto" Target="../media/hdphoto10.wdp"/><Relationship Id="rId25" Type="http://schemas.openxmlformats.org/officeDocument/2006/relationships/image" Target="../media/image53.png"/><Relationship Id="rId33" Type="http://schemas.openxmlformats.org/officeDocument/2006/relationships/image" Target="../media/image57.png"/><Relationship Id="rId2" Type="http://schemas.openxmlformats.org/officeDocument/2006/relationships/image" Target="../media/image37.png"/><Relationship Id="rId16" Type="http://schemas.openxmlformats.org/officeDocument/2006/relationships/image" Target="../media/image47.png"/><Relationship Id="rId20" Type="http://schemas.openxmlformats.org/officeDocument/2006/relationships/image" Target="../media/image50.png"/><Relationship Id="rId29" Type="http://schemas.openxmlformats.org/officeDocument/2006/relationships/image" Target="../media/image30.png"/><Relationship Id="rId1" Type="http://schemas.openxmlformats.org/officeDocument/2006/relationships/slideLayout" Target="../slideLayouts/slideLayout10.xml"/><Relationship Id="rId6" Type="http://schemas.openxmlformats.org/officeDocument/2006/relationships/image" Target="../media/image39.png"/><Relationship Id="rId11" Type="http://schemas.microsoft.com/office/2007/relationships/hdphoto" Target="../media/hdphoto9.wdp"/><Relationship Id="rId24" Type="http://schemas.openxmlformats.org/officeDocument/2006/relationships/image" Target="../media/image24.png"/><Relationship Id="rId32" Type="http://schemas.openxmlformats.org/officeDocument/2006/relationships/image" Target="../media/image56.png"/><Relationship Id="rId5" Type="http://schemas.microsoft.com/office/2007/relationships/hdphoto" Target="../media/hdphoto7.wdp"/><Relationship Id="rId15" Type="http://schemas.openxmlformats.org/officeDocument/2006/relationships/image" Target="../media/image46.png"/><Relationship Id="rId23" Type="http://schemas.openxmlformats.org/officeDocument/2006/relationships/image" Target="../media/image23.png"/><Relationship Id="rId28" Type="http://schemas.openxmlformats.org/officeDocument/2006/relationships/image" Target="../media/image55.png"/><Relationship Id="rId10" Type="http://schemas.openxmlformats.org/officeDocument/2006/relationships/image" Target="../media/image42.png"/><Relationship Id="rId19" Type="http://schemas.openxmlformats.org/officeDocument/2006/relationships/image" Target="../media/image49.png"/><Relationship Id="rId31" Type="http://schemas.openxmlformats.org/officeDocument/2006/relationships/image" Target="../media/image22.png"/><Relationship Id="rId4" Type="http://schemas.openxmlformats.org/officeDocument/2006/relationships/image" Target="../media/image38.png"/><Relationship Id="rId9" Type="http://schemas.microsoft.com/office/2007/relationships/hdphoto" Target="../media/hdphoto8.wdp"/><Relationship Id="rId14" Type="http://schemas.openxmlformats.org/officeDocument/2006/relationships/image" Target="../media/image45.png"/><Relationship Id="rId22" Type="http://schemas.openxmlformats.org/officeDocument/2006/relationships/image" Target="../media/image52.jpeg"/><Relationship Id="rId27" Type="http://schemas.openxmlformats.org/officeDocument/2006/relationships/image" Target="../media/image54.png"/><Relationship Id="rId30"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7.png"/><Relationship Id="rId18" Type="http://schemas.openxmlformats.org/officeDocument/2006/relationships/image" Target="../media/image71.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6.png"/><Relationship Id="rId17" Type="http://schemas.openxmlformats.org/officeDocument/2006/relationships/image" Target="../media/image70.png"/><Relationship Id="rId2" Type="http://schemas.openxmlformats.org/officeDocument/2006/relationships/image" Target="../media/image58.emf"/><Relationship Id="rId16" Type="http://schemas.openxmlformats.org/officeDocument/2006/relationships/image" Target="../media/image69.png"/><Relationship Id="rId20" Type="http://schemas.openxmlformats.org/officeDocument/2006/relationships/image" Target="../media/image57.png"/><Relationship Id="rId1" Type="http://schemas.openxmlformats.org/officeDocument/2006/relationships/slideLayout" Target="../slideLayouts/slideLayout9.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image" Target="../media/image61.png"/><Relationship Id="rId15" Type="http://schemas.microsoft.com/office/2007/relationships/hdphoto" Target="../media/hdphoto11.wdp"/><Relationship Id="rId10" Type="http://schemas.openxmlformats.org/officeDocument/2006/relationships/image" Target="../media/image64.png"/><Relationship Id="rId19" Type="http://schemas.openxmlformats.org/officeDocument/2006/relationships/image" Target="../media/image72.png"/><Relationship Id="rId4" Type="http://schemas.openxmlformats.org/officeDocument/2006/relationships/image" Target="../media/image60.png"/><Relationship Id="rId9" Type="http://schemas.openxmlformats.org/officeDocument/2006/relationships/image" Target="../media/image44.png"/><Relationship Id="rId14" Type="http://schemas.openxmlformats.org/officeDocument/2006/relationships/image" Target="../media/image68.png"/></Relationships>
</file>

<file path=ppt/slides/_rels/slide6.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4.png"/><Relationship Id="rId7" Type="http://schemas.openxmlformats.org/officeDocument/2006/relationships/image" Target="../media/image8.png"/><Relationship Id="rId2" Type="http://schemas.openxmlformats.org/officeDocument/2006/relationships/image" Target="../media/image73.png"/><Relationship Id="rId1" Type="http://schemas.openxmlformats.org/officeDocument/2006/relationships/slideLayout" Target="../slideLayouts/slideLayout9.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79.png"/></Relationships>
</file>

<file path=ppt/slides/_rels/slide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jpe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5.jpg"/><Relationship Id="rId1" Type="http://schemas.openxmlformats.org/officeDocument/2006/relationships/slideLayout" Target="../slideLayouts/slideLayout8.xml"/><Relationship Id="rId4" Type="http://schemas.openxmlformats.org/officeDocument/2006/relationships/image" Target="../media/image86.png"/></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image" Target="../media/image90.png"/><Relationship Id="rId3" Type="http://schemas.openxmlformats.org/officeDocument/2006/relationships/tags" Target="../tags/tag2.xml"/><Relationship Id="rId7" Type="http://schemas.openxmlformats.org/officeDocument/2006/relationships/slideLayout" Target="../slideLayouts/slideLayout8.xml"/><Relationship Id="rId12" Type="http://schemas.openxmlformats.org/officeDocument/2006/relationships/image" Target="../media/image89.png"/><Relationship Id="rId2" Type="http://schemas.openxmlformats.org/officeDocument/2006/relationships/tags" Target="../tags/tag1.xml"/><Relationship Id="rId16" Type="http://schemas.openxmlformats.org/officeDocument/2006/relationships/image" Target="../media/image93.png"/><Relationship Id="rId1" Type="http://schemas.openxmlformats.org/officeDocument/2006/relationships/vmlDrawing" Target="../drawings/vmlDrawing1.vml"/><Relationship Id="rId6" Type="http://schemas.openxmlformats.org/officeDocument/2006/relationships/tags" Target="../tags/tag5.xml"/><Relationship Id="rId11" Type="http://schemas.openxmlformats.org/officeDocument/2006/relationships/image" Target="../media/image88.png"/><Relationship Id="rId5" Type="http://schemas.openxmlformats.org/officeDocument/2006/relationships/tags" Target="../tags/tag4.xml"/><Relationship Id="rId15" Type="http://schemas.openxmlformats.org/officeDocument/2006/relationships/image" Target="../media/image92.jpg"/><Relationship Id="rId10" Type="http://schemas.openxmlformats.org/officeDocument/2006/relationships/image" Target="../media/image87.emf"/><Relationship Id="rId4" Type="http://schemas.openxmlformats.org/officeDocument/2006/relationships/tags" Target="../tags/tag3.xml"/><Relationship Id="rId9" Type="http://schemas.openxmlformats.org/officeDocument/2006/relationships/oleObject" Target="../embeddings/oleObject1.bin"/><Relationship Id="rId14" Type="http://schemas.openxmlformats.org/officeDocument/2006/relationships/image" Target="../media/image9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endParaRPr lang="en-US"/>
          </a:p>
        </p:txBody>
      </p:sp>
      <p:sp>
        <p:nvSpPr>
          <p:cNvPr id="3" name="Content Placeholder 2"/>
          <p:cNvSpPr>
            <a:spLocks noGrp="1"/>
          </p:cNvSpPr>
          <p:nvPr>
            <p:ph sz="quarter" idx="15"/>
          </p:nvPr>
        </p:nvSpPr>
        <p:spPr/>
        <p:txBody>
          <a:bodyPr/>
          <a:lstStyle/>
          <a:p>
            <a:endParaRPr lang="en-US"/>
          </a:p>
        </p:txBody>
      </p:sp>
      <p:pic>
        <p:nvPicPr>
          <p:cNvPr id="4" name="Picture 2" descr="https://www.med.unc.edu/psych/images/old-well-flower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556"/>
          <a:stretch/>
        </p:blipFill>
        <p:spPr bwMode="auto">
          <a:xfrm>
            <a:off x="0" y="-2822"/>
            <a:ext cx="12192000" cy="68636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1000" y="1905000"/>
            <a:ext cx="11369040" cy="298704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grpSp>
        <p:nvGrpSpPr>
          <p:cNvPr id="6" name="Group 5"/>
          <p:cNvGrpSpPr/>
          <p:nvPr/>
        </p:nvGrpSpPr>
        <p:grpSpPr>
          <a:xfrm>
            <a:off x="757827" y="2092375"/>
            <a:ext cx="10839360" cy="2673251"/>
            <a:chOff x="1005840" y="1767840"/>
            <a:chExt cx="10839360" cy="2673251"/>
          </a:xfrm>
        </p:grpSpPr>
        <p:grpSp>
          <p:nvGrpSpPr>
            <p:cNvPr id="7" name="Group 6"/>
            <p:cNvGrpSpPr>
              <a:grpSpLocks noChangeAspect="1"/>
            </p:cNvGrpSpPr>
            <p:nvPr userDrawn="1"/>
          </p:nvGrpSpPr>
          <p:grpSpPr>
            <a:xfrm>
              <a:off x="1005840" y="1767840"/>
              <a:ext cx="2647692" cy="2673251"/>
              <a:chOff x="4760156" y="2080260"/>
              <a:chExt cx="2671689" cy="2697480"/>
            </a:xfrm>
          </p:grpSpPr>
          <p:sp>
            <p:nvSpPr>
              <p:cNvPr id="10" name="Oval 9"/>
              <p:cNvSpPr/>
              <p:nvPr userDrawn="1"/>
            </p:nvSpPr>
            <p:spPr>
              <a:xfrm>
                <a:off x="4760976" y="2080260"/>
                <a:ext cx="2670048" cy="26974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11" name="Picture 2" descr="Image result for red ventures logo"/>
              <p:cNvPicPr>
                <a:picLocks noChangeAspect="1" noChangeArrowheads="1"/>
              </p:cNvPicPr>
              <p:nvPr userDrawn="1"/>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760156" y="2080672"/>
                <a:ext cx="2671689" cy="2696657"/>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p:cNvSpPr txBox="1"/>
            <p:nvPr userDrawn="1"/>
          </p:nvSpPr>
          <p:spPr>
            <a:xfrm>
              <a:off x="4080426" y="1901755"/>
              <a:ext cx="5234125" cy="1446550"/>
            </a:xfrm>
            <a:prstGeom prst="rect">
              <a:avLst/>
            </a:prstGeom>
            <a:noFill/>
          </p:spPr>
          <p:txBody>
            <a:bodyPr wrap="none" rtlCol="0">
              <a:spAutoFit/>
            </a:bodyPr>
            <a:lstStyle/>
            <a:p>
              <a:r>
                <a:rPr lang="en-US" sz="8800" dirty="0">
                  <a:solidFill>
                    <a:srgbClr val="000000"/>
                  </a:solidFill>
                  <a:latin typeface="Segoe UI Black" panose="020B0A02040204020203" pitchFamily="34" charset="0"/>
                  <a:ea typeface="Segoe UI Black" panose="020B0A02040204020203" pitchFamily="34" charset="0"/>
                  <a:cs typeface="Segoe UI Black" panose="020B0A02040204020203" pitchFamily="34" charset="0"/>
                </a:rPr>
                <a:t>RV Brazil</a:t>
              </a:r>
            </a:p>
          </p:txBody>
        </p:sp>
        <p:sp>
          <p:nvSpPr>
            <p:cNvPr id="9" name="TextBox 8"/>
            <p:cNvSpPr txBox="1"/>
            <p:nvPr userDrawn="1"/>
          </p:nvSpPr>
          <p:spPr>
            <a:xfrm>
              <a:off x="4079613" y="3348305"/>
              <a:ext cx="7765587" cy="707886"/>
            </a:xfrm>
            <a:prstGeom prst="rect">
              <a:avLst/>
            </a:prstGeom>
            <a:noFill/>
          </p:spPr>
          <p:txBody>
            <a:bodyPr wrap="none" rtlCol="0">
              <a:spAutoFit/>
            </a:bodyPr>
            <a:lstStyle/>
            <a:p>
              <a:r>
                <a:rPr lang="en-US" sz="4000" baseline="0" dirty="0">
                  <a:solidFill>
                    <a:srgbClr val="000000"/>
                  </a:solidFill>
                  <a:latin typeface="Segoe UI" panose="020B0502040204020203" pitchFamily="34" charset="0"/>
                  <a:ea typeface="Segoe UI Black" panose="020B0A02040204020203" pitchFamily="34" charset="0"/>
                  <a:cs typeface="Segoe UI" panose="020B0502040204020203" pitchFamily="34" charset="0"/>
                </a:rPr>
                <a:t>UNC Global Marketing</a:t>
              </a:r>
              <a:r>
                <a:rPr lang="en-US" sz="4000" dirty="0">
                  <a:solidFill>
                    <a:srgbClr val="000000"/>
                  </a:solidFill>
                  <a:latin typeface="Segoe UI" panose="020B0502040204020203" pitchFamily="34" charset="0"/>
                  <a:ea typeface="Segoe UI Black" panose="020B0A02040204020203" pitchFamily="34" charset="0"/>
                  <a:cs typeface="Segoe UI" panose="020B0502040204020203" pitchFamily="34" charset="0"/>
                </a:rPr>
                <a:t>, March ’18</a:t>
              </a:r>
            </a:p>
          </p:txBody>
        </p:sp>
      </p:grpSp>
    </p:spTree>
    <p:extLst>
      <p:ext uri="{BB962C8B-B14F-4D97-AF65-F5344CB8AC3E}">
        <p14:creationId xmlns:p14="http://schemas.microsoft.com/office/powerpoint/2010/main" val="2160422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77192" y="1630392"/>
            <a:ext cx="918130" cy="336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07727" y="2756835"/>
            <a:ext cx="1914718" cy="81494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05728" y="4456357"/>
            <a:ext cx="1916717" cy="792375"/>
          </a:xfrm>
          <a:prstGeom prst="rect">
            <a:avLst/>
          </a:prstGeom>
        </p:spPr>
      </p:pic>
      <p:pic>
        <p:nvPicPr>
          <p:cNvPr id="5122" name="Picture 2" descr="IMG_036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8944" y="1537570"/>
            <a:ext cx="7620000" cy="50768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0739" y="-120769"/>
            <a:ext cx="6654083" cy="2734318"/>
          </a:xfrm>
          <a:prstGeom prst="rect">
            <a:avLst/>
          </a:prstGeom>
          <a:effectLst>
            <a:glow rad="101600">
              <a:schemeClr val="bg1">
                <a:alpha val="60000"/>
              </a:schemeClr>
            </a:glow>
          </a:effectLst>
        </p:spPr>
      </p:pic>
    </p:spTree>
    <p:extLst>
      <p:ext uri="{BB962C8B-B14F-4D97-AF65-F5344CB8AC3E}">
        <p14:creationId xmlns:p14="http://schemas.microsoft.com/office/powerpoint/2010/main" val="1138400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7"/>
          </p:nvPr>
        </p:nvPicPr>
        <p:blipFill>
          <a:blip r:embed="rId2" cstate="print">
            <a:extLst>
              <a:ext uri="{28A0092B-C50C-407E-A947-70E740481C1C}">
                <a14:useLocalDpi xmlns:a14="http://schemas.microsoft.com/office/drawing/2010/main" val="0"/>
              </a:ext>
            </a:extLst>
          </a:blip>
          <a:srcRect t="938" b="938"/>
          <a:stretch>
            <a:fillRect/>
          </a:stretch>
        </p:blipFill>
        <p:spPr/>
      </p:pic>
      <p:sp>
        <p:nvSpPr>
          <p:cNvPr id="3" name="Text Placeholder 2"/>
          <p:cNvSpPr>
            <a:spLocks noGrp="1"/>
          </p:cNvSpPr>
          <p:nvPr>
            <p:ph type="body" sz="quarter" idx="14"/>
          </p:nvPr>
        </p:nvSpPr>
        <p:spPr/>
        <p:txBody>
          <a:bodyPr/>
          <a:lstStyle/>
          <a:p>
            <a:r>
              <a:rPr lang="en-US" dirty="0"/>
              <a:t>Overview</a:t>
            </a:r>
          </a:p>
          <a:p>
            <a:r>
              <a:rPr lang="en-US" dirty="0"/>
              <a:t>of Red Ventures.</a:t>
            </a:r>
          </a:p>
        </p:txBody>
      </p:sp>
      <p:sp>
        <p:nvSpPr>
          <p:cNvPr id="4" name="Text Placeholder 3"/>
          <p:cNvSpPr>
            <a:spLocks noGrp="1"/>
          </p:cNvSpPr>
          <p:nvPr>
            <p:ph type="body" sz="quarter" idx="15"/>
          </p:nvPr>
        </p:nvSpPr>
        <p:spPr/>
        <p:txBody>
          <a:bodyPr/>
          <a:lstStyle/>
          <a:p>
            <a:r>
              <a:rPr lang="en-US" b="1" dirty="0">
                <a:latin typeface="Montserrat" panose="02000505000000020004" pitchFamily="2" charset="0"/>
              </a:rPr>
              <a:t>HISTORY</a:t>
            </a:r>
          </a:p>
        </p:txBody>
      </p:sp>
      <p:sp>
        <p:nvSpPr>
          <p:cNvPr id="6" name="Text Placeholder 5"/>
          <p:cNvSpPr>
            <a:spLocks noGrp="1"/>
          </p:cNvSpPr>
          <p:nvPr>
            <p:ph type="body" sz="quarter" idx="18"/>
          </p:nvPr>
        </p:nvSpPr>
        <p:spPr/>
        <p:txBody>
          <a:bodyPr/>
          <a:lstStyle/>
          <a:p>
            <a:r>
              <a:rPr lang="en-US" b="1" dirty="0">
                <a:latin typeface="Montserrat" panose="02000505000000020004" pitchFamily="2" charset="0"/>
              </a:rPr>
              <a:t>BY THE NUMBERS</a:t>
            </a:r>
          </a:p>
        </p:txBody>
      </p:sp>
      <p:sp>
        <p:nvSpPr>
          <p:cNvPr id="7" name="Text Placeholder 6"/>
          <p:cNvSpPr>
            <a:spLocks noGrp="1"/>
          </p:cNvSpPr>
          <p:nvPr>
            <p:ph type="body" sz="quarter" idx="19"/>
          </p:nvPr>
        </p:nvSpPr>
        <p:spPr>
          <a:xfrm>
            <a:off x="8328240" y="4636519"/>
            <a:ext cx="3781592" cy="1922438"/>
          </a:xfrm>
        </p:spPr>
        <p:txBody>
          <a:bodyPr/>
          <a:lstStyle/>
          <a:p>
            <a:pPr>
              <a:lnSpc>
                <a:spcPct val="100000"/>
              </a:lnSpc>
            </a:pPr>
            <a:r>
              <a:rPr lang="en-US" sz="1400" b="0" dirty="0"/>
              <a:t>3,500+ Employees</a:t>
            </a:r>
          </a:p>
          <a:p>
            <a:pPr>
              <a:lnSpc>
                <a:spcPct val="100000"/>
              </a:lnSpc>
            </a:pPr>
            <a:r>
              <a:rPr lang="en-US" sz="1400" b="0" dirty="0"/>
              <a:t>Locations</a:t>
            </a:r>
          </a:p>
          <a:p>
            <a:pPr marL="857250" lvl="1" indent="-171450">
              <a:lnSpc>
                <a:spcPct val="100000"/>
              </a:lnSpc>
              <a:buFont typeface="Arial" panose="020B0604020202020204" pitchFamily="34" charset="0"/>
              <a:buChar char="•"/>
            </a:pPr>
            <a:r>
              <a:rPr lang="en-US" sz="1400" b="0" dirty="0">
                <a:solidFill>
                  <a:schemeClr val="bg1"/>
                </a:solidFill>
              </a:rPr>
              <a:t>USA - 13 Locations</a:t>
            </a:r>
          </a:p>
          <a:p>
            <a:pPr marL="857250" lvl="1" indent="-171450">
              <a:lnSpc>
                <a:spcPct val="100000"/>
              </a:lnSpc>
              <a:buFont typeface="Arial" panose="020B0604020202020204" pitchFamily="34" charset="0"/>
              <a:buChar char="•"/>
            </a:pPr>
            <a:r>
              <a:rPr lang="en-US" sz="1400" b="0" dirty="0">
                <a:solidFill>
                  <a:schemeClr val="bg1"/>
                </a:solidFill>
              </a:rPr>
              <a:t>Brazil - Sao Paulo  </a:t>
            </a:r>
          </a:p>
          <a:p>
            <a:pPr marL="857250" lvl="1" indent="-171450">
              <a:lnSpc>
                <a:spcPct val="100000"/>
              </a:lnSpc>
              <a:buFont typeface="Arial" panose="020B0604020202020204" pitchFamily="34" charset="0"/>
              <a:buChar char="•"/>
            </a:pPr>
            <a:r>
              <a:rPr lang="en-US" sz="1400" b="0" dirty="0">
                <a:solidFill>
                  <a:schemeClr val="bg1"/>
                </a:solidFill>
              </a:rPr>
              <a:t>United Kingdom - London</a:t>
            </a:r>
          </a:p>
          <a:p>
            <a:pPr>
              <a:lnSpc>
                <a:spcPct val="100000"/>
              </a:lnSpc>
            </a:pPr>
            <a:r>
              <a:rPr lang="en-US" sz="1400" b="0" dirty="0"/>
              <a:t>1 Culture</a:t>
            </a:r>
          </a:p>
        </p:txBody>
      </p:sp>
      <p:sp>
        <p:nvSpPr>
          <p:cNvPr id="11" name="Text Placeholder 6"/>
          <p:cNvSpPr>
            <a:spLocks noGrp="1"/>
          </p:cNvSpPr>
          <p:nvPr>
            <p:ph type="body" sz="quarter" idx="19"/>
          </p:nvPr>
        </p:nvSpPr>
        <p:spPr>
          <a:xfrm>
            <a:off x="2580693" y="2989348"/>
            <a:ext cx="3781592" cy="1922438"/>
          </a:xfrm>
        </p:spPr>
        <p:txBody>
          <a:bodyPr/>
          <a:lstStyle/>
          <a:p>
            <a:pPr>
              <a:lnSpc>
                <a:spcPct val="100000"/>
              </a:lnSpc>
              <a:spcBef>
                <a:spcPts val="1800"/>
              </a:spcBef>
            </a:pPr>
            <a:r>
              <a:rPr lang="en-US" sz="1400" b="0" dirty="0"/>
              <a:t>Founded as Red F in 2000</a:t>
            </a:r>
          </a:p>
          <a:p>
            <a:pPr>
              <a:lnSpc>
                <a:spcPct val="100000"/>
              </a:lnSpc>
              <a:spcBef>
                <a:spcPts val="1800"/>
              </a:spcBef>
            </a:pPr>
            <a:r>
              <a:rPr lang="en-US" sz="1400" b="0" dirty="0"/>
              <a:t>Red Ventures launched in 2004</a:t>
            </a:r>
          </a:p>
          <a:p>
            <a:pPr>
              <a:lnSpc>
                <a:spcPct val="100000"/>
              </a:lnSpc>
              <a:spcBef>
                <a:spcPts val="1800"/>
              </a:spcBef>
            </a:pPr>
            <a:r>
              <a:rPr lang="en-US" sz="1400" b="0" dirty="0"/>
              <a:t>General Atlantic &amp; </a:t>
            </a:r>
            <a:r>
              <a:rPr lang="en-US" sz="1400" b="0" dirty="0" err="1"/>
              <a:t>SilverLake</a:t>
            </a:r>
            <a:r>
              <a:rPr lang="en-US" sz="1400" b="0" dirty="0"/>
              <a:t> minority strategic investors.</a:t>
            </a:r>
          </a:p>
        </p:txBody>
      </p:sp>
      <p:pic>
        <p:nvPicPr>
          <p:cNvPr id="13" name="Picture 12"/>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2274735" y="3455832"/>
            <a:ext cx="266203" cy="266203"/>
          </a:xfrm>
          <a:prstGeom prst="rect">
            <a:avLst/>
          </a:prstGeom>
        </p:spPr>
      </p:pic>
      <p:pic>
        <p:nvPicPr>
          <p:cNvPr id="14" name="Picture 13"/>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2274735" y="3912889"/>
            <a:ext cx="292376" cy="292376"/>
          </a:xfrm>
          <a:prstGeom prst="rect">
            <a:avLst/>
          </a:prstGeom>
        </p:spPr>
      </p:pic>
      <p:pic>
        <p:nvPicPr>
          <p:cNvPr id="15" name="Picture 14"/>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7996937" y="4644470"/>
            <a:ext cx="291548" cy="291548"/>
          </a:xfrm>
          <a:prstGeom prst="rect">
            <a:avLst/>
          </a:prstGeom>
        </p:spPr>
      </p:pic>
      <p:pic>
        <p:nvPicPr>
          <p:cNvPr id="16" name="Picture 15"/>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8030807" y="5044537"/>
            <a:ext cx="223808" cy="223808"/>
          </a:xfrm>
          <a:prstGeom prst="rect">
            <a:avLst/>
          </a:prstGeom>
        </p:spPr>
      </p:pic>
      <p:pic>
        <p:nvPicPr>
          <p:cNvPr id="19" name="Picture 18"/>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8002631" y="6148866"/>
            <a:ext cx="325609" cy="325609"/>
          </a:xfrm>
          <a:prstGeom prst="rect">
            <a:avLst/>
          </a:prstGeom>
        </p:spPr>
      </p:pic>
      <p:pic>
        <p:nvPicPr>
          <p:cNvPr id="20" name="Picture 19"/>
          <p:cNvPicPr>
            <a:picLocks noChangeAspect="1"/>
          </p:cNvPicPr>
          <p:nvPr/>
        </p:nvPicPr>
        <p:blipFill>
          <a:blip r:embed="rId8" cstate="print">
            <a:biLevel thresh="25000"/>
            <a:extLst>
              <a:ext uri="{28A0092B-C50C-407E-A947-70E740481C1C}">
                <a14:useLocalDpi xmlns:a14="http://schemas.microsoft.com/office/drawing/2010/main" val="0"/>
              </a:ext>
            </a:extLst>
          </a:blip>
          <a:stretch>
            <a:fillRect/>
          </a:stretch>
        </p:blipFill>
        <p:spPr>
          <a:xfrm>
            <a:off x="2249407" y="2974179"/>
            <a:ext cx="317704" cy="317704"/>
          </a:xfrm>
          <a:prstGeom prst="rect">
            <a:avLst/>
          </a:prstGeom>
        </p:spPr>
      </p:pic>
    </p:spTree>
    <p:extLst>
      <p:ext uri="{BB962C8B-B14F-4D97-AF65-F5344CB8AC3E}">
        <p14:creationId xmlns:p14="http://schemas.microsoft.com/office/powerpoint/2010/main" val="227757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p:cNvGraphicFramePr>
            <a:graphicFrameLocks/>
          </p:cNvGraphicFramePr>
          <p:nvPr>
            <p:extLst/>
          </p:nvPr>
        </p:nvGraphicFramePr>
        <p:xfrm>
          <a:off x="391887" y="1140823"/>
          <a:ext cx="12043954" cy="5717177"/>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 Placeholder 11"/>
          <p:cNvSpPr>
            <a:spLocks noGrp="1"/>
          </p:cNvSpPr>
          <p:nvPr>
            <p:ph type="body" sz="quarter" idx="14"/>
          </p:nvPr>
        </p:nvSpPr>
        <p:spPr/>
        <p:txBody>
          <a:bodyPr/>
          <a:lstStyle/>
          <a:p>
            <a:r>
              <a:rPr lang="en-US" dirty="0"/>
              <a:t>Our Evolution as a Business.</a:t>
            </a:r>
          </a:p>
        </p:txBody>
      </p:sp>
      <p:sp>
        <p:nvSpPr>
          <p:cNvPr id="13" name="Text Placeholder 12"/>
          <p:cNvSpPr>
            <a:spLocks noGrp="1"/>
          </p:cNvSpPr>
          <p:nvPr>
            <p:ph type="body" sz="quarter" idx="16"/>
          </p:nvPr>
        </p:nvSpPr>
        <p:spPr>
          <a:xfrm>
            <a:off x="2638697" y="1669593"/>
            <a:ext cx="7946181" cy="1218595"/>
          </a:xfrm>
        </p:spPr>
        <p:txBody>
          <a:bodyPr/>
          <a:lstStyle/>
          <a:p>
            <a:r>
              <a:rPr lang="en-US" dirty="0"/>
              <a:t>Throughout our history, we’ve continually challenged ourselves to be pioneers in the digital age. Evolving from a performance based dealer model in the early years, we have continued the principal mentality in every business partnership we’ve forged regardless of business model. From helping driving growth through digital media funnels for large brand partners to building complete digital platforms for others, our mindset remains the same. Be the pioneer that helps our partners dominate their industry with a model founded in outcome orientation and aligned objectives.</a:t>
            </a:r>
          </a:p>
        </p:txBody>
      </p:sp>
      <p:pic>
        <p:nvPicPr>
          <p:cNvPr id="15" name="Picture 14"/>
          <p:cNvPicPr>
            <a:picLocks noChangeAspect="1"/>
          </p:cNvPicPr>
          <p:nvPr/>
        </p:nvPicPr>
        <p:blipFill>
          <a:blip r:embed="rId3"/>
          <a:stretch>
            <a:fillRect/>
          </a:stretch>
        </p:blipFill>
        <p:spPr>
          <a:xfrm>
            <a:off x="1274000" y="5446289"/>
            <a:ext cx="849855" cy="239396"/>
          </a:xfrm>
          <a:prstGeom prst="rect">
            <a:avLst/>
          </a:prstGeom>
        </p:spPr>
      </p:pic>
      <p:pic>
        <p:nvPicPr>
          <p:cNvPr id="16" name="Picture 2" descr="Image result for adt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42180" y="5270427"/>
            <a:ext cx="351723" cy="35172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upload.wikimedia.org/wikipedia/en/1/14/CLEAR_LOGO.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305" t="14281" r="6049" b="12876"/>
          <a:stretch/>
        </p:blipFill>
        <p:spPr bwMode="auto">
          <a:xfrm>
            <a:off x="4222177" y="4653164"/>
            <a:ext cx="1088572" cy="43985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6"/>
          <a:stretch>
            <a:fillRect/>
          </a:stretch>
        </p:blipFill>
        <p:spPr>
          <a:xfrm>
            <a:off x="3250580" y="5160165"/>
            <a:ext cx="895879" cy="220524"/>
          </a:xfrm>
          <a:prstGeom prst="rect">
            <a:avLst/>
          </a:prstGeom>
        </p:spPr>
      </p:pic>
      <p:pic>
        <p:nvPicPr>
          <p:cNvPr id="19" name="Picture 18"/>
          <p:cNvPicPr>
            <a:picLocks noChangeAspect="1"/>
          </p:cNvPicPr>
          <p:nvPr/>
        </p:nvPicPr>
        <p:blipFill>
          <a:blip r:embed="rId7"/>
          <a:stretch>
            <a:fillRect/>
          </a:stretch>
        </p:blipFill>
        <p:spPr>
          <a:xfrm>
            <a:off x="7980490" y="3992453"/>
            <a:ext cx="784759" cy="174391"/>
          </a:xfrm>
          <a:prstGeom prst="rect">
            <a:avLst/>
          </a:prstGeom>
        </p:spPr>
      </p:pic>
      <p:pic>
        <p:nvPicPr>
          <p:cNvPr id="21" name="Picture 20"/>
          <p:cNvPicPr>
            <a:picLocks noChangeAspect="1"/>
          </p:cNvPicPr>
          <p:nvPr/>
        </p:nvPicPr>
        <p:blipFill>
          <a:blip r:embed="rId8"/>
          <a:stretch>
            <a:fillRect/>
          </a:stretch>
        </p:blipFill>
        <p:spPr>
          <a:xfrm>
            <a:off x="10228640" y="2830704"/>
            <a:ext cx="356238" cy="356238"/>
          </a:xfrm>
          <a:prstGeom prst="rect">
            <a:avLst/>
          </a:prstGeom>
        </p:spPr>
      </p:pic>
      <p:pic>
        <p:nvPicPr>
          <p:cNvPr id="22" name="Picture 21"/>
          <p:cNvPicPr>
            <a:picLocks noChangeAspect="1"/>
          </p:cNvPicPr>
          <p:nvPr/>
        </p:nvPicPr>
        <p:blipFill rotWithShape="1">
          <a:blip r:embed="rId9"/>
          <a:srcRect t="-1" r="72911" b="-25346"/>
          <a:stretch/>
        </p:blipFill>
        <p:spPr>
          <a:xfrm>
            <a:off x="10832069" y="2351716"/>
            <a:ext cx="454194" cy="470102"/>
          </a:xfrm>
          <a:prstGeom prst="rect">
            <a:avLst/>
          </a:prstGeom>
        </p:spPr>
      </p:pic>
      <p:pic>
        <p:nvPicPr>
          <p:cNvPr id="1028" name="Picture 4" descr="https://avatars3.githubusercontent.com/u/13472557?v=3&amp;s=200"/>
          <p:cNvPicPr>
            <a:picLocks noChangeAspect="1" noChangeArrowheads="1"/>
          </p:cNvPicPr>
          <p:nvPr/>
        </p:nvPicPr>
        <p:blipFill rotWithShape="1">
          <a:blip r:embed="rId10">
            <a:duotone>
              <a:schemeClr val="bg2">
                <a:shade val="45000"/>
                <a:satMod val="135000"/>
              </a:schemeClr>
              <a:prstClr val="white"/>
            </a:duotone>
            <a:extLst>
              <a:ext uri="{BEBA8EAE-BF5A-486C-A8C5-ECC9F3942E4B}">
                <a14:imgProps xmlns:a14="http://schemas.microsoft.com/office/drawing/2010/main">
                  <a14:imgLayer r:embed="rId11">
                    <a14:imgEffect>
                      <a14:colorTemperature colorTemp="7200"/>
                    </a14:imgEffect>
                  </a14:imgLayer>
                </a14:imgProps>
              </a:ext>
              <a:ext uri="{28A0092B-C50C-407E-A947-70E740481C1C}">
                <a14:useLocalDpi xmlns:a14="http://schemas.microsoft.com/office/drawing/2010/main" val="0"/>
              </a:ext>
            </a:extLst>
          </a:blip>
          <a:srcRect t="19331" b="20783"/>
          <a:stretch/>
        </p:blipFill>
        <p:spPr bwMode="auto">
          <a:xfrm>
            <a:off x="10868609" y="3244232"/>
            <a:ext cx="867698" cy="519626"/>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10963663" y="5361760"/>
            <a:ext cx="770559" cy="602276"/>
            <a:chOff x="10849916" y="4972575"/>
            <a:chExt cx="994036" cy="776947"/>
          </a:xfrm>
        </p:grpSpPr>
        <p:pic>
          <p:nvPicPr>
            <p:cNvPr id="17" name="Picture 16"/>
            <p:cNvPicPr>
              <a:picLocks noChangeAspect="1"/>
            </p:cNvPicPr>
            <p:nvPr/>
          </p:nvPicPr>
          <p:blipFill rotWithShape="1">
            <a:blip r:embed="rId12" cstate="print">
              <a:duotone>
                <a:schemeClr val="bg2">
                  <a:shade val="45000"/>
                  <a:satMod val="135000"/>
                </a:schemeClr>
                <a:prstClr val="white"/>
              </a:duotone>
              <a:extLst>
                <a:ext uri="{28A0092B-C50C-407E-A947-70E740481C1C}">
                  <a14:useLocalDpi xmlns:a14="http://schemas.microsoft.com/office/drawing/2010/main" val="0"/>
                </a:ext>
              </a:extLst>
            </a:blip>
            <a:srcRect r="67215" b="-13994"/>
            <a:stretch/>
          </p:blipFill>
          <p:spPr>
            <a:xfrm>
              <a:off x="11095012" y="4972575"/>
              <a:ext cx="489354" cy="529587"/>
            </a:xfrm>
            <a:prstGeom prst="rect">
              <a:avLst/>
            </a:prstGeom>
          </p:spPr>
        </p:pic>
        <p:pic>
          <p:nvPicPr>
            <p:cNvPr id="34" name="Picture 33"/>
            <p:cNvPicPr>
              <a:picLocks noChangeAspect="1"/>
            </p:cNvPicPr>
            <p:nvPr/>
          </p:nvPicPr>
          <p:blipFill rotWithShape="1">
            <a:blip r:embed="rId13" cstate="print">
              <a:duotone>
                <a:schemeClr val="bg2">
                  <a:shade val="45000"/>
                  <a:satMod val="135000"/>
                </a:schemeClr>
                <a:prstClr val="white"/>
              </a:duotone>
              <a:extLst>
                <a:ext uri="{28A0092B-C50C-407E-A947-70E740481C1C}">
                  <a14:useLocalDpi xmlns:a14="http://schemas.microsoft.com/office/drawing/2010/main" val="0"/>
                </a:ext>
              </a:extLst>
            </a:blip>
            <a:srcRect l="33403" t="1" b="14577"/>
            <a:stretch/>
          </p:blipFill>
          <p:spPr>
            <a:xfrm>
              <a:off x="10849916" y="5352669"/>
              <a:ext cx="994036" cy="396853"/>
            </a:xfrm>
            <a:prstGeom prst="rect">
              <a:avLst/>
            </a:prstGeom>
          </p:spPr>
        </p:pic>
      </p:grpSp>
      <p:pic>
        <p:nvPicPr>
          <p:cNvPr id="27" name="Picture 26"/>
          <p:cNvPicPr>
            <a:picLocks noChangeAspect="1"/>
          </p:cNvPicPr>
          <p:nvPr/>
        </p:nvPicPr>
        <p:blipFill rotWithShape="1">
          <a:blip r:embed="rId14" cstate="print">
            <a:extLst>
              <a:ext uri="{28A0092B-C50C-407E-A947-70E740481C1C}">
                <a14:useLocalDpi xmlns:a14="http://schemas.microsoft.com/office/drawing/2010/main" val="0"/>
              </a:ext>
            </a:extLst>
          </a:blip>
          <a:srcRect l="25792" t="20944" r="25793" b="21706"/>
          <a:stretch/>
        </p:blipFill>
        <p:spPr>
          <a:xfrm>
            <a:off x="11383779" y="1693094"/>
            <a:ext cx="470178" cy="417712"/>
          </a:xfrm>
          <a:prstGeom prst="rect">
            <a:avLst/>
          </a:prstGeom>
        </p:spPr>
      </p:pic>
      <p:pic>
        <p:nvPicPr>
          <p:cNvPr id="23" name="Picture 22"/>
          <p:cNvPicPr>
            <a:picLocks noChangeAspect="1"/>
          </p:cNvPicPr>
          <p:nvPr/>
        </p:nvPicPr>
        <p:blipFill>
          <a:blip r:embed="rId15"/>
          <a:stretch>
            <a:fillRect/>
          </a:stretch>
        </p:blipFill>
        <p:spPr>
          <a:xfrm>
            <a:off x="8765249" y="3605510"/>
            <a:ext cx="648512" cy="292287"/>
          </a:xfrm>
          <a:prstGeom prst="rect">
            <a:avLst/>
          </a:prstGeom>
        </p:spPr>
      </p:pic>
      <p:pic>
        <p:nvPicPr>
          <p:cNvPr id="24" name="Picture 23"/>
          <p:cNvPicPr>
            <a:picLocks noChangeAspect="1"/>
          </p:cNvPicPr>
          <p:nvPr/>
        </p:nvPicPr>
        <p:blipFill rotWithShape="1">
          <a:blip r:embed="rId16" cstate="print">
            <a:extLst>
              <a:ext uri="{28A0092B-C50C-407E-A947-70E740481C1C}">
                <a14:useLocalDpi xmlns:a14="http://schemas.microsoft.com/office/drawing/2010/main" val="0"/>
              </a:ext>
            </a:extLst>
          </a:blip>
          <a:srcRect t="18115" b="17981"/>
          <a:stretch/>
        </p:blipFill>
        <p:spPr>
          <a:xfrm>
            <a:off x="9322666" y="3133458"/>
            <a:ext cx="860287" cy="424812"/>
          </a:xfrm>
          <a:prstGeom prst="rect">
            <a:avLst/>
          </a:prstGeom>
        </p:spPr>
      </p:pic>
      <p:pic>
        <p:nvPicPr>
          <p:cNvPr id="26" name="Picture 25"/>
          <p:cNvPicPr>
            <a:picLocks noChangeAspect="1"/>
          </p:cNvPicPr>
          <p:nvPr/>
        </p:nvPicPr>
        <p:blipFill>
          <a:blip r:embed="rId17"/>
          <a:stretch>
            <a:fillRect/>
          </a:stretch>
        </p:blipFill>
        <p:spPr>
          <a:xfrm>
            <a:off x="5572048" y="4367178"/>
            <a:ext cx="718152" cy="422837"/>
          </a:xfrm>
          <a:prstGeom prst="rect">
            <a:avLst/>
          </a:prstGeom>
        </p:spPr>
      </p:pic>
      <p:pic>
        <p:nvPicPr>
          <p:cNvPr id="28" name="Picture 27"/>
          <p:cNvPicPr>
            <a:picLocks noChangeAspect="1"/>
          </p:cNvPicPr>
          <p:nvPr/>
        </p:nvPicPr>
        <p:blipFill>
          <a:blip r:embed="rId18"/>
          <a:stretch>
            <a:fillRect/>
          </a:stretch>
        </p:blipFill>
        <p:spPr>
          <a:xfrm>
            <a:off x="7178198" y="4205637"/>
            <a:ext cx="731194" cy="161541"/>
          </a:xfrm>
          <a:prstGeom prst="rect">
            <a:avLst/>
          </a:prstGeom>
        </p:spPr>
      </p:pic>
      <p:pic>
        <p:nvPicPr>
          <p:cNvPr id="35" name="Picture 34"/>
          <p:cNvPicPr>
            <a:picLocks noChangeAspect="1"/>
          </p:cNvPicPr>
          <p:nvPr/>
        </p:nvPicPr>
        <p:blipFill>
          <a:blip r:embed="rId19"/>
          <a:stretch>
            <a:fillRect/>
          </a:stretch>
        </p:blipFill>
        <p:spPr>
          <a:xfrm>
            <a:off x="6514006" y="4308323"/>
            <a:ext cx="551063" cy="379303"/>
          </a:xfrm>
          <a:prstGeom prst="rect">
            <a:avLst/>
          </a:prstGeom>
        </p:spPr>
      </p:pic>
      <p:pic>
        <p:nvPicPr>
          <p:cNvPr id="2" name="Picture 2" descr="http://assets.reviews.com/images/soda/TSD_White_Logo.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933374" y="4085498"/>
            <a:ext cx="738167" cy="4281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Image result for goodcall logo"/>
          <p:cNvPicPr>
            <a:picLocks noChangeAspect="1" noChangeArrowheads="1"/>
          </p:cNvPicPr>
          <p:nvPr/>
        </p:nvPicPr>
        <p:blipFill>
          <a:blip r:embed="rId21"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785637" y="4831722"/>
            <a:ext cx="1093471" cy="211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6573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p:txBody>
          <a:bodyPr/>
          <a:lstStyle/>
          <a:p>
            <a:r>
              <a:rPr lang="en-US" dirty="0"/>
              <a:t>Red Ventures </a:t>
            </a:r>
          </a:p>
          <a:p>
            <a:r>
              <a:rPr lang="en-US" dirty="0"/>
              <a:t>General Capabilities Overview.</a:t>
            </a:r>
          </a:p>
        </p:txBody>
      </p:sp>
      <p:grpSp>
        <p:nvGrpSpPr>
          <p:cNvPr id="16" name="Group 15"/>
          <p:cNvGrpSpPr/>
          <p:nvPr/>
        </p:nvGrpSpPr>
        <p:grpSpPr>
          <a:xfrm>
            <a:off x="2857147" y="5358279"/>
            <a:ext cx="6533872" cy="845690"/>
            <a:chOff x="2365144" y="5333953"/>
            <a:chExt cx="6533872" cy="845690"/>
          </a:xfrm>
        </p:grpSpPr>
        <p:grpSp>
          <p:nvGrpSpPr>
            <p:cNvPr id="81" name="Group 80"/>
            <p:cNvGrpSpPr/>
            <p:nvPr/>
          </p:nvGrpSpPr>
          <p:grpSpPr>
            <a:xfrm>
              <a:off x="7855348" y="5333953"/>
              <a:ext cx="1043668" cy="820964"/>
              <a:chOff x="6706307" y="2621778"/>
              <a:chExt cx="1043668" cy="820964"/>
            </a:xfrm>
          </p:grpSpPr>
          <p:pic>
            <p:nvPicPr>
              <p:cNvPr id="66" name="Picture 65"/>
              <p:cNvPicPr>
                <a:picLocks noChangeAspect="1"/>
              </p:cNvPicPr>
              <p:nvPr/>
            </p:nvPicPr>
            <p:blipFill>
              <a:blip r:embed="rId2" cstate="print">
                <a:duotone>
                  <a:prstClr val="black"/>
                  <a:schemeClr val="tx1">
                    <a:lumMod val="50000"/>
                    <a:tint val="45000"/>
                    <a:satMod val="400000"/>
                  </a:schemeClr>
                </a:duotone>
                <a:extLst>
                  <a:ext uri="{BEBA8EAE-BF5A-486C-A8C5-ECC9F3942E4B}">
                    <a14:imgProps xmlns:a14="http://schemas.microsoft.com/office/drawing/2010/main">
                      <a14:imgLayer r:embed="rId3">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039568" y="2621778"/>
                <a:ext cx="353970" cy="443642"/>
              </a:xfrm>
              <a:prstGeom prst="rect">
                <a:avLst/>
              </a:prstGeom>
            </p:spPr>
          </p:pic>
          <p:sp>
            <p:nvSpPr>
              <p:cNvPr id="75" name="TextBox 74"/>
              <p:cNvSpPr txBox="1"/>
              <p:nvPr/>
            </p:nvSpPr>
            <p:spPr>
              <a:xfrm>
                <a:off x="6706307" y="3027244"/>
                <a:ext cx="1043668" cy="415498"/>
              </a:xfrm>
              <a:prstGeom prst="rect">
                <a:avLst/>
              </a:prstGeom>
              <a:noFill/>
            </p:spPr>
            <p:txBody>
              <a:bodyPr wrap="square" rtlCol="0">
                <a:spAutoFit/>
              </a:bodyPr>
              <a:lstStyle/>
              <a:p>
                <a:pPr algn="ctr"/>
                <a:r>
                  <a:rPr lang="en-US" sz="1050" b="1" dirty="0"/>
                  <a:t>Digital</a:t>
                </a:r>
              </a:p>
              <a:p>
                <a:pPr algn="ctr"/>
                <a:r>
                  <a:rPr lang="en-US" sz="1050" b="1" dirty="0"/>
                  <a:t>Strategy</a:t>
                </a:r>
              </a:p>
            </p:txBody>
          </p:sp>
        </p:grpSp>
        <p:grpSp>
          <p:nvGrpSpPr>
            <p:cNvPr id="82" name="Group 81"/>
            <p:cNvGrpSpPr/>
            <p:nvPr/>
          </p:nvGrpSpPr>
          <p:grpSpPr>
            <a:xfrm>
              <a:off x="4210543" y="5406853"/>
              <a:ext cx="1043668" cy="766078"/>
              <a:chOff x="7411881" y="2668863"/>
              <a:chExt cx="1043668" cy="766078"/>
            </a:xfrm>
          </p:grpSpPr>
          <p:pic>
            <p:nvPicPr>
              <p:cNvPr id="67" name="Picture 66"/>
              <p:cNvPicPr>
                <a:picLocks noChangeAspect="1"/>
              </p:cNvPicPr>
              <p:nvPr/>
            </p:nvPicPr>
            <p:blipFill>
              <a:blip r:embed="rId4" cstate="print">
                <a:biLevel thresh="50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7655282" y="2668863"/>
                <a:ext cx="511689" cy="374556"/>
              </a:xfrm>
              <a:prstGeom prst="rect">
                <a:avLst/>
              </a:prstGeom>
            </p:spPr>
          </p:pic>
          <p:sp>
            <p:nvSpPr>
              <p:cNvPr id="76" name="TextBox 75"/>
              <p:cNvSpPr txBox="1"/>
              <p:nvPr/>
            </p:nvSpPr>
            <p:spPr>
              <a:xfrm>
                <a:off x="7411881" y="3019443"/>
                <a:ext cx="1043668" cy="415498"/>
              </a:xfrm>
              <a:prstGeom prst="rect">
                <a:avLst/>
              </a:prstGeom>
              <a:noFill/>
            </p:spPr>
            <p:txBody>
              <a:bodyPr wrap="square" rtlCol="0">
                <a:spAutoFit/>
              </a:bodyPr>
              <a:lstStyle/>
              <a:p>
                <a:pPr algn="ctr"/>
                <a:r>
                  <a:rPr lang="en-US" sz="1050" b="1" dirty="0"/>
                  <a:t>Tech</a:t>
                </a:r>
              </a:p>
              <a:p>
                <a:pPr algn="ctr"/>
                <a:r>
                  <a:rPr lang="en-US" sz="1050" b="1" dirty="0"/>
                  <a:t>Integrations</a:t>
                </a:r>
              </a:p>
            </p:txBody>
          </p:sp>
        </p:grpSp>
        <p:grpSp>
          <p:nvGrpSpPr>
            <p:cNvPr id="78" name="Group 77"/>
            <p:cNvGrpSpPr/>
            <p:nvPr/>
          </p:nvGrpSpPr>
          <p:grpSpPr>
            <a:xfrm>
              <a:off x="3369550" y="5375075"/>
              <a:ext cx="877473" cy="804568"/>
              <a:chOff x="4463686" y="2645395"/>
              <a:chExt cx="877473" cy="804568"/>
            </a:xfrm>
          </p:grpSpPr>
          <p:pic>
            <p:nvPicPr>
              <p:cNvPr id="64" name="Picture 63"/>
              <p:cNvPicPr>
                <a:picLocks noChangeAspect="1"/>
              </p:cNvPicPr>
              <p:nvPr/>
            </p:nvPicPr>
            <p:blipFill>
              <a:blip r:embed="rId6" cstate="print">
                <a:biLevel thresh="50000"/>
                <a:extLst>
                  <a:ext uri="{28A0092B-C50C-407E-A947-70E740481C1C}">
                    <a14:useLocalDpi xmlns:a14="http://schemas.microsoft.com/office/drawing/2010/main" val="0"/>
                  </a:ext>
                </a:extLst>
              </a:blip>
              <a:stretch>
                <a:fillRect/>
              </a:stretch>
            </p:blipFill>
            <p:spPr>
              <a:xfrm>
                <a:off x="4598801" y="2645395"/>
                <a:ext cx="570763" cy="414817"/>
              </a:xfrm>
              <a:prstGeom prst="rect">
                <a:avLst/>
              </a:prstGeom>
            </p:spPr>
          </p:pic>
          <p:sp>
            <p:nvSpPr>
              <p:cNvPr id="72" name="TextBox 71"/>
              <p:cNvSpPr txBox="1"/>
              <p:nvPr/>
            </p:nvSpPr>
            <p:spPr>
              <a:xfrm>
                <a:off x="4463686" y="3019076"/>
                <a:ext cx="877473" cy="430887"/>
              </a:xfrm>
              <a:prstGeom prst="rect">
                <a:avLst/>
              </a:prstGeom>
              <a:noFill/>
            </p:spPr>
            <p:txBody>
              <a:bodyPr wrap="square" rtlCol="0">
                <a:spAutoFit/>
              </a:bodyPr>
              <a:lstStyle/>
              <a:p>
                <a:pPr algn="ctr"/>
                <a:r>
                  <a:rPr lang="en-US" sz="1050" b="1" dirty="0"/>
                  <a:t>Data</a:t>
                </a:r>
              </a:p>
              <a:p>
                <a:pPr algn="ctr"/>
                <a:r>
                  <a:rPr lang="en-US" sz="1050" b="1" dirty="0"/>
                  <a:t>Sciences</a:t>
                </a:r>
              </a:p>
            </p:txBody>
          </p:sp>
        </p:grpSp>
        <p:grpSp>
          <p:nvGrpSpPr>
            <p:cNvPr id="79" name="Group 78"/>
            <p:cNvGrpSpPr/>
            <p:nvPr/>
          </p:nvGrpSpPr>
          <p:grpSpPr>
            <a:xfrm>
              <a:off x="5086426" y="5373297"/>
              <a:ext cx="1092601" cy="799634"/>
              <a:chOff x="5121066" y="2639842"/>
              <a:chExt cx="1092601" cy="799634"/>
            </a:xfrm>
          </p:grpSpPr>
          <p:pic>
            <p:nvPicPr>
              <p:cNvPr id="65" name="Picture 64"/>
              <p:cNvPicPr>
                <a:picLocks noChangeAspect="1"/>
              </p:cNvPicPr>
              <p:nvPr/>
            </p:nvPicPr>
            <p:blipFill>
              <a:blip r:embed="rId7" cstate="print">
                <a:biLevel thresh="50000"/>
                <a:extLst>
                  <a:ext uri="{28A0092B-C50C-407E-A947-70E740481C1C}">
                    <a14:useLocalDpi xmlns:a14="http://schemas.microsoft.com/office/drawing/2010/main" val="0"/>
                  </a:ext>
                </a:extLst>
              </a:blip>
              <a:stretch>
                <a:fillRect/>
              </a:stretch>
            </p:blipFill>
            <p:spPr>
              <a:xfrm>
                <a:off x="5506693" y="2639842"/>
                <a:ext cx="331447" cy="414817"/>
              </a:xfrm>
              <a:prstGeom prst="rect">
                <a:avLst/>
              </a:prstGeom>
            </p:spPr>
          </p:pic>
          <p:sp>
            <p:nvSpPr>
              <p:cNvPr id="73" name="TextBox 72"/>
              <p:cNvSpPr txBox="1"/>
              <p:nvPr/>
            </p:nvSpPr>
            <p:spPr>
              <a:xfrm>
                <a:off x="5121066" y="3023978"/>
                <a:ext cx="1092601" cy="415498"/>
              </a:xfrm>
              <a:prstGeom prst="rect">
                <a:avLst/>
              </a:prstGeom>
              <a:noFill/>
            </p:spPr>
            <p:txBody>
              <a:bodyPr wrap="square" rtlCol="0">
                <a:spAutoFit/>
              </a:bodyPr>
              <a:lstStyle/>
              <a:p>
                <a:pPr algn="ctr"/>
                <a:r>
                  <a:rPr lang="en-US" sz="1050" b="1" dirty="0"/>
                  <a:t>Programmatic</a:t>
                </a:r>
              </a:p>
              <a:p>
                <a:pPr algn="ctr"/>
                <a:r>
                  <a:rPr lang="en-US" sz="1050" b="1" dirty="0"/>
                  <a:t>Media</a:t>
                </a:r>
              </a:p>
            </p:txBody>
          </p:sp>
        </p:grpSp>
        <p:grpSp>
          <p:nvGrpSpPr>
            <p:cNvPr id="80" name="Group 79"/>
            <p:cNvGrpSpPr/>
            <p:nvPr/>
          </p:nvGrpSpPr>
          <p:grpSpPr>
            <a:xfrm>
              <a:off x="6021342" y="5391452"/>
              <a:ext cx="1043668" cy="779913"/>
              <a:chOff x="5949384" y="2658407"/>
              <a:chExt cx="1043668" cy="779913"/>
            </a:xfrm>
          </p:grpSpPr>
          <p:pic>
            <p:nvPicPr>
              <p:cNvPr id="68" name="Picture 67"/>
              <p:cNvPicPr>
                <a:picLocks noChangeAspect="1"/>
              </p:cNvPicPr>
              <p:nvPr/>
            </p:nvPicPr>
            <p:blipFill>
              <a:blip r:embed="rId8" cstate="print">
                <a:biLevel thresh="50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184473" y="2658407"/>
                <a:ext cx="454560" cy="414817"/>
              </a:xfrm>
              <a:prstGeom prst="rect">
                <a:avLst/>
              </a:prstGeom>
            </p:spPr>
          </p:pic>
          <p:sp>
            <p:nvSpPr>
              <p:cNvPr id="74" name="TextBox 73"/>
              <p:cNvSpPr txBox="1"/>
              <p:nvPr/>
            </p:nvSpPr>
            <p:spPr>
              <a:xfrm>
                <a:off x="5949384" y="3022822"/>
                <a:ext cx="1043668" cy="415498"/>
              </a:xfrm>
              <a:prstGeom prst="rect">
                <a:avLst/>
              </a:prstGeom>
              <a:noFill/>
            </p:spPr>
            <p:txBody>
              <a:bodyPr wrap="square" rtlCol="0">
                <a:spAutoFit/>
              </a:bodyPr>
              <a:lstStyle/>
              <a:p>
                <a:pPr algn="ctr"/>
                <a:r>
                  <a:rPr lang="en-US" sz="1050" b="1" dirty="0"/>
                  <a:t>Digital</a:t>
                </a:r>
              </a:p>
              <a:p>
                <a:pPr algn="ctr"/>
                <a:r>
                  <a:rPr lang="en-US" sz="1050" b="1" dirty="0"/>
                  <a:t>Transactions</a:t>
                </a:r>
              </a:p>
            </p:txBody>
          </p:sp>
        </p:grpSp>
        <p:grpSp>
          <p:nvGrpSpPr>
            <p:cNvPr id="83" name="Group 82"/>
            <p:cNvGrpSpPr/>
            <p:nvPr/>
          </p:nvGrpSpPr>
          <p:grpSpPr>
            <a:xfrm>
              <a:off x="6946080" y="5386122"/>
              <a:ext cx="1043668" cy="768795"/>
              <a:chOff x="8195798" y="2670681"/>
              <a:chExt cx="1043668" cy="768795"/>
            </a:xfrm>
          </p:grpSpPr>
          <p:pic>
            <p:nvPicPr>
              <p:cNvPr id="69" name="Picture 68"/>
              <p:cNvPicPr>
                <a:picLocks noChangeAspect="1"/>
              </p:cNvPicPr>
              <p:nvPr/>
            </p:nvPicPr>
            <p:blipFill>
              <a:blip r:embed="rId10" cstate="print">
                <a:biLevel thresh="50000"/>
                <a:extLst>
                  <a:ext uri="{BEBA8EAE-BF5A-486C-A8C5-ECC9F3942E4B}">
                    <a14:imgProps xmlns:a14="http://schemas.microsoft.com/office/drawing/2010/main">
                      <a14:imgLayer r:embed="rId11">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497096" y="2670681"/>
                <a:ext cx="397269" cy="370919"/>
              </a:xfrm>
              <a:prstGeom prst="rect">
                <a:avLst/>
              </a:prstGeom>
            </p:spPr>
          </p:pic>
          <p:sp>
            <p:nvSpPr>
              <p:cNvPr id="77" name="TextBox 76"/>
              <p:cNvSpPr txBox="1"/>
              <p:nvPr/>
            </p:nvSpPr>
            <p:spPr>
              <a:xfrm>
                <a:off x="8195798" y="3023978"/>
                <a:ext cx="1043668" cy="415498"/>
              </a:xfrm>
              <a:prstGeom prst="rect">
                <a:avLst/>
              </a:prstGeom>
              <a:noFill/>
            </p:spPr>
            <p:txBody>
              <a:bodyPr wrap="square" rtlCol="0">
                <a:spAutoFit/>
              </a:bodyPr>
              <a:lstStyle/>
              <a:p>
                <a:pPr algn="ctr"/>
                <a:r>
                  <a:rPr lang="en-US" sz="1050" b="1" dirty="0"/>
                  <a:t>Customer</a:t>
                </a:r>
              </a:p>
              <a:p>
                <a:pPr algn="ctr"/>
                <a:r>
                  <a:rPr lang="en-US" sz="1050" b="1" dirty="0"/>
                  <a:t>Messaging</a:t>
                </a:r>
              </a:p>
            </p:txBody>
          </p:sp>
        </p:grpSp>
        <p:grpSp>
          <p:nvGrpSpPr>
            <p:cNvPr id="86" name="Group 85"/>
            <p:cNvGrpSpPr/>
            <p:nvPr/>
          </p:nvGrpSpPr>
          <p:grpSpPr>
            <a:xfrm>
              <a:off x="2365144" y="5363690"/>
              <a:ext cx="1014961" cy="812044"/>
              <a:chOff x="4799478" y="2657136"/>
              <a:chExt cx="1014961" cy="812044"/>
            </a:xfrm>
          </p:grpSpPr>
          <p:pic>
            <p:nvPicPr>
              <p:cNvPr id="84" name="Picture 83"/>
              <p:cNvPicPr>
                <a:picLocks noChangeAspect="1"/>
              </p:cNvPicPr>
              <p:nvPr/>
            </p:nvPicPr>
            <p:blipFill>
              <a:blip r:embed="rId12" cstate="print">
                <a:biLevel thresh="50000"/>
                <a:extLst>
                  <a:ext uri="{28A0092B-C50C-407E-A947-70E740481C1C}">
                    <a14:useLocalDpi xmlns:a14="http://schemas.microsoft.com/office/drawing/2010/main" val="0"/>
                  </a:ext>
                </a:extLst>
              </a:blip>
              <a:stretch>
                <a:fillRect/>
              </a:stretch>
            </p:blipFill>
            <p:spPr>
              <a:xfrm>
                <a:off x="5066555" y="2657136"/>
                <a:ext cx="470252" cy="470252"/>
              </a:xfrm>
              <a:prstGeom prst="rect">
                <a:avLst/>
              </a:prstGeom>
            </p:spPr>
          </p:pic>
          <p:sp>
            <p:nvSpPr>
              <p:cNvPr id="85" name="TextBox 84"/>
              <p:cNvSpPr txBox="1"/>
              <p:nvPr/>
            </p:nvSpPr>
            <p:spPr>
              <a:xfrm>
                <a:off x="4799478" y="3053682"/>
                <a:ext cx="1014961" cy="415498"/>
              </a:xfrm>
              <a:prstGeom prst="rect">
                <a:avLst/>
              </a:prstGeom>
              <a:noFill/>
            </p:spPr>
            <p:txBody>
              <a:bodyPr wrap="square" rtlCol="0">
                <a:spAutoFit/>
              </a:bodyPr>
              <a:lstStyle/>
              <a:p>
                <a:pPr algn="ctr"/>
                <a:r>
                  <a:rPr lang="en-US" sz="1050" b="1" dirty="0"/>
                  <a:t>Journey</a:t>
                </a:r>
              </a:p>
              <a:p>
                <a:pPr algn="ctr"/>
                <a:r>
                  <a:rPr lang="en-US" sz="1050" b="1" dirty="0"/>
                  <a:t>Optimization</a:t>
                </a:r>
              </a:p>
            </p:txBody>
          </p:sp>
        </p:grpSp>
      </p:grpSp>
      <p:grpSp>
        <p:nvGrpSpPr>
          <p:cNvPr id="18" name="Group 17"/>
          <p:cNvGrpSpPr/>
          <p:nvPr/>
        </p:nvGrpSpPr>
        <p:grpSpPr>
          <a:xfrm>
            <a:off x="2494065" y="1634079"/>
            <a:ext cx="3455016" cy="3455016"/>
            <a:chOff x="1352147" y="1303011"/>
            <a:chExt cx="3455016" cy="3455016"/>
          </a:xfrm>
        </p:grpSpPr>
        <p:sp>
          <p:nvSpPr>
            <p:cNvPr id="10" name="Oval 9"/>
            <p:cNvSpPr/>
            <p:nvPr/>
          </p:nvSpPr>
          <p:spPr>
            <a:xfrm>
              <a:off x="1352147" y="1303011"/>
              <a:ext cx="3455016" cy="3455016"/>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2"/>
                  </a:solidFill>
                  <a:latin typeface="+mj-lt"/>
                  <a:ea typeface="linea-basic-10" charset="0"/>
                  <a:cs typeface="linea-basic-10" charset="0"/>
                </a:rPr>
                <a:t>Consumer Destinations</a:t>
              </a:r>
            </a:p>
          </p:txBody>
        </p:sp>
        <p:pic>
          <p:nvPicPr>
            <p:cNvPr id="37" name="Picture 36"/>
            <p:cNvPicPr>
              <a:picLocks noChangeAspect="1"/>
            </p:cNvPicPr>
            <p:nvPr/>
          </p:nvPicPr>
          <p:blipFill>
            <a:blip r:embed="rId13"/>
            <a:stretch>
              <a:fillRect/>
            </a:stretch>
          </p:blipFill>
          <p:spPr>
            <a:xfrm>
              <a:off x="2194123" y="3836158"/>
              <a:ext cx="752779" cy="309178"/>
            </a:xfrm>
            <a:prstGeom prst="rect">
              <a:avLst/>
            </a:prstGeom>
          </p:spPr>
        </p:pic>
        <p:pic>
          <p:nvPicPr>
            <p:cNvPr id="38" name="Picture 3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26248" y="3485517"/>
              <a:ext cx="1194425" cy="293538"/>
            </a:xfrm>
            <a:prstGeom prst="rect">
              <a:avLst/>
            </a:prstGeom>
          </p:spPr>
        </p:pic>
        <p:pic>
          <p:nvPicPr>
            <p:cNvPr id="39" name="Picture 3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93732" y="3433231"/>
              <a:ext cx="1253170" cy="402927"/>
            </a:xfrm>
            <a:prstGeom prst="rect">
              <a:avLst/>
            </a:prstGeom>
          </p:spPr>
        </p:pic>
        <p:pic>
          <p:nvPicPr>
            <p:cNvPr id="42" name="Picture 4" descr="Image result for bankrate logo"/>
            <p:cNvPicPr>
              <a:picLocks noChangeAspect="1" noChangeArrowheads="1"/>
            </p:cNvPicPr>
            <p:nvPr/>
          </p:nvPicPr>
          <p:blipFill>
            <a:blip r:embed="rId16" cstate="print">
              <a:extLst>
                <a:ext uri="{BEBA8EAE-BF5A-486C-A8C5-ECC9F3942E4B}">
                  <a14:imgProps xmlns:a14="http://schemas.microsoft.com/office/drawing/2010/main">
                    <a14:imgLayer r:embed="rId17">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1829816" y="2103880"/>
              <a:ext cx="875981" cy="38932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Image result for the points guy logo"/>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568287" y="1706356"/>
              <a:ext cx="439993" cy="43999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550233" y="1746302"/>
              <a:ext cx="1004889" cy="384851"/>
            </a:xfrm>
            <a:prstGeom prst="rect">
              <a:avLst/>
            </a:prstGeom>
          </p:spPr>
        </p:pic>
        <p:pic>
          <p:nvPicPr>
            <p:cNvPr id="3" name="Picture 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994951" y="1779633"/>
              <a:ext cx="412378" cy="321460"/>
            </a:xfrm>
            <a:prstGeom prst="rect">
              <a:avLst/>
            </a:prstGeom>
          </p:spPr>
        </p:pic>
        <p:pic>
          <p:nvPicPr>
            <p:cNvPr id="53" name="Picture 2" descr="Image result for choose energy"/>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331987" y="3754521"/>
              <a:ext cx="801806" cy="48012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Image result for allconnect logo"/>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584120" y="4275645"/>
              <a:ext cx="1048273" cy="2653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6183125" y="1645485"/>
            <a:ext cx="3434117" cy="3434117"/>
            <a:chOff x="4949913" y="1366530"/>
            <a:chExt cx="3434117" cy="3434117"/>
          </a:xfrm>
        </p:grpSpPr>
        <p:sp>
          <p:nvSpPr>
            <p:cNvPr id="11" name="Oval 10"/>
            <p:cNvSpPr/>
            <p:nvPr/>
          </p:nvSpPr>
          <p:spPr>
            <a:xfrm>
              <a:off x="4949913" y="1366530"/>
              <a:ext cx="3434117" cy="3434117"/>
            </a:xfrm>
            <a:prstGeom prst="ellipse">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accent1"/>
                  </a:solidFill>
                  <a:latin typeface="+mj-lt"/>
                  <a:ea typeface="linea-basic-10" charset="0"/>
                  <a:cs typeface="linea-basic-10" charset="0"/>
                </a:rPr>
                <a:t>Strategic Brand Partners</a:t>
              </a:r>
            </a:p>
          </p:txBody>
        </p:sp>
        <p:pic>
          <p:nvPicPr>
            <p:cNvPr id="31" name="Picture 30"/>
            <p:cNvPicPr>
              <a:picLocks noChangeAspect="1"/>
            </p:cNvPicPr>
            <p:nvPr/>
          </p:nvPicPr>
          <p:blipFill>
            <a:blip r:embed="rId23"/>
            <a:stretch>
              <a:fillRect/>
            </a:stretch>
          </p:blipFill>
          <p:spPr>
            <a:xfrm>
              <a:off x="5284832" y="2309923"/>
              <a:ext cx="784759" cy="174391"/>
            </a:xfrm>
            <a:prstGeom prst="rect">
              <a:avLst/>
            </a:prstGeom>
          </p:spPr>
        </p:pic>
        <p:pic>
          <p:nvPicPr>
            <p:cNvPr id="32" name="Picture 31"/>
            <p:cNvPicPr>
              <a:picLocks noChangeAspect="1"/>
            </p:cNvPicPr>
            <p:nvPr/>
          </p:nvPicPr>
          <p:blipFill>
            <a:blip r:embed="rId24"/>
            <a:stretch>
              <a:fillRect/>
            </a:stretch>
          </p:blipFill>
          <p:spPr>
            <a:xfrm>
              <a:off x="7405847" y="3557072"/>
              <a:ext cx="374695" cy="374695"/>
            </a:xfrm>
            <a:prstGeom prst="rect">
              <a:avLst/>
            </a:prstGeom>
          </p:spPr>
        </p:pic>
        <p:pic>
          <p:nvPicPr>
            <p:cNvPr id="33" name="Picture 32"/>
            <p:cNvPicPr>
              <a:picLocks noChangeAspect="1"/>
            </p:cNvPicPr>
            <p:nvPr/>
          </p:nvPicPr>
          <p:blipFill>
            <a:blip r:embed="rId25"/>
            <a:stretch>
              <a:fillRect/>
            </a:stretch>
          </p:blipFill>
          <p:spPr>
            <a:xfrm>
              <a:off x="6250256" y="3587837"/>
              <a:ext cx="879801" cy="333367"/>
            </a:xfrm>
            <a:prstGeom prst="rect">
              <a:avLst/>
            </a:prstGeom>
          </p:spPr>
        </p:pic>
        <p:pic>
          <p:nvPicPr>
            <p:cNvPr id="34" name="Picture 2" descr="Image result for adt logo"/>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5476344" y="3551591"/>
              <a:ext cx="421308" cy="42130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Image result for itau bank logo"/>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6125565" y="4094943"/>
              <a:ext cx="356549" cy="36140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Image result for procter and gamble"/>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848115" y="4082409"/>
              <a:ext cx="386471" cy="38647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p:cNvPicPr>
              <a:picLocks noChangeAspect="1"/>
            </p:cNvPicPr>
            <p:nvPr/>
          </p:nvPicPr>
          <p:blipFill>
            <a:blip r:embed="rId29"/>
            <a:stretch>
              <a:fillRect/>
            </a:stretch>
          </p:blipFill>
          <p:spPr>
            <a:xfrm>
              <a:off x="6267466" y="2257155"/>
              <a:ext cx="648512" cy="292287"/>
            </a:xfrm>
            <a:prstGeom prst="rect">
              <a:avLst/>
            </a:prstGeom>
          </p:spPr>
        </p:pic>
        <p:pic>
          <p:nvPicPr>
            <p:cNvPr id="62" name="Picture 61"/>
            <p:cNvPicPr>
              <a:picLocks noChangeAspect="1"/>
            </p:cNvPicPr>
            <p:nvPr/>
          </p:nvPicPr>
          <p:blipFill rotWithShape="1">
            <a:blip r:embed="rId30" cstate="print">
              <a:extLst>
                <a:ext uri="{28A0092B-C50C-407E-A947-70E740481C1C}">
                  <a14:useLocalDpi xmlns:a14="http://schemas.microsoft.com/office/drawing/2010/main" val="0"/>
                </a:ext>
              </a:extLst>
            </a:blip>
            <a:srcRect t="18115" b="17981"/>
            <a:stretch/>
          </p:blipFill>
          <p:spPr>
            <a:xfrm>
              <a:off x="6719977" y="1721537"/>
              <a:ext cx="860287" cy="424812"/>
            </a:xfrm>
            <a:prstGeom prst="rect">
              <a:avLst/>
            </a:prstGeom>
          </p:spPr>
        </p:pic>
        <p:pic>
          <p:nvPicPr>
            <p:cNvPr id="63" name="Picture 62"/>
            <p:cNvPicPr>
              <a:picLocks noChangeAspect="1"/>
            </p:cNvPicPr>
            <p:nvPr/>
          </p:nvPicPr>
          <p:blipFill>
            <a:blip r:embed="rId31"/>
            <a:stretch>
              <a:fillRect/>
            </a:stretch>
          </p:blipFill>
          <p:spPr>
            <a:xfrm>
              <a:off x="5686998" y="1872350"/>
              <a:ext cx="895879" cy="220524"/>
            </a:xfrm>
            <a:prstGeom prst="rect">
              <a:avLst/>
            </a:prstGeom>
          </p:spPr>
        </p:pic>
        <p:pic>
          <p:nvPicPr>
            <p:cNvPr id="70" name="Picture 4" descr="Image result for centurylink logo"/>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058728" y="2298467"/>
              <a:ext cx="979738" cy="209664"/>
            </a:xfrm>
            <a:prstGeom prst="rect">
              <a:avLst/>
            </a:prstGeom>
            <a:noFill/>
            <a:extLst>
              <a:ext uri="{909E8E84-426E-40DD-AFC4-6F175D3DCCD1}">
                <a14:hiddenFill xmlns:a14="http://schemas.microsoft.com/office/drawing/2010/main">
                  <a:solidFill>
                    <a:srgbClr val="FFFFFF"/>
                  </a:solidFill>
                </a14:hiddenFill>
              </a:ext>
            </a:extLst>
          </p:spPr>
        </p:pic>
      </p:grpSp>
      <p:pic>
        <p:nvPicPr>
          <p:cNvPr id="5122" name="Picture 2" descr="Image result for creditcards.com logo transparent"/>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4052978" y="2312986"/>
            <a:ext cx="1442666" cy="641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3778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1353141" y="512072"/>
            <a:ext cx="10436040" cy="1123950"/>
          </a:xfrm>
        </p:spPr>
        <p:txBody>
          <a:bodyPr/>
          <a:lstStyle/>
          <a:p>
            <a:r>
              <a:rPr lang="en-US" dirty="0"/>
              <a:t>Red Ventures </a:t>
            </a:r>
          </a:p>
          <a:p>
            <a:r>
              <a:rPr lang="en-US" dirty="0"/>
              <a:t>Corporate Structure Explained.</a:t>
            </a:r>
          </a:p>
        </p:txBody>
      </p:sp>
      <p:grpSp>
        <p:nvGrpSpPr>
          <p:cNvPr id="12" name="Group 11"/>
          <p:cNvGrpSpPr/>
          <p:nvPr/>
        </p:nvGrpSpPr>
        <p:grpSpPr>
          <a:xfrm>
            <a:off x="1230500" y="2186052"/>
            <a:ext cx="3330618" cy="4427582"/>
            <a:chOff x="1039997" y="2186052"/>
            <a:chExt cx="3330618" cy="4427582"/>
          </a:xfrm>
        </p:grpSpPr>
        <p:pic>
          <p:nvPicPr>
            <p:cNvPr id="13" name="Picture 12"/>
            <p:cNvPicPr>
              <a:picLocks noChangeAspect="1"/>
            </p:cNvPicPr>
            <p:nvPr/>
          </p:nvPicPr>
          <p:blipFill>
            <a:blip r:embed="rId2"/>
            <a:stretch>
              <a:fillRect/>
            </a:stretch>
          </p:blipFill>
          <p:spPr>
            <a:xfrm>
              <a:off x="2763280" y="3732523"/>
              <a:ext cx="1409372" cy="333251"/>
            </a:xfrm>
            <a:prstGeom prst="rect">
              <a:avLst/>
            </a:prstGeom>
          </p:spPr>
        </p:pic>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3280" y="4297789"/>
              <a:ext cx="1418638" cy="456129"/>
            </a:xfrm>
            <a:prstGeom prst="rect">
              <a:avLst/>
            </a:prstGeom>
          </p:spPr>
        </p:pic>
        <p:pic>
          <p:nvPicPr>
            <p:cNvPr id="39" name="Picture Placeholder 14"/>
            <p:cNvPicPr>
              <a:picLocks noChangeAspect="1"/>
            </p:cNvPicPr>
            <p:nvPr/>
          </p:nvPicPr>
          <p:blipFill rotWithShape="1">
            <a:blip r:embed="rId4"/>
            <a:srcRect t="30732" b="32598"/>
            <a:stretch/>
          </p:blipFill>
          <p:spPr>
            <a:xfrm>
              <a:off x="1277056" y="4337162"/>
              <a:ext cx="1156103" cy="423939"/>
            </a:xfrm>
            <a:prstGeom prst="rect">
              <a:avLst/>
            </a:prstGeom>
            <a:noFill/>
          </p:spPr>
        </p:pic>
        <p:sp>
          <p:nvSpPr>
            <p:cNvPr id="37" name="Rectangle 36"/>
            <p:cNvSpPr/>
            <p:nvPr/>
          </p:nvSpPr>
          <p:spPr>
            <a:xfrm>
              <a:off x="1039997" y="2460414"/>
              <a:ext cx="3330618" cy="4153220"/>
            </a:xfrm>
            <a:prstGeom prst="rect">
              <a:avLst/>
            </a:prstGeom>
            <a:noFill/>
            <a:ln w="762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41" name="Rectangle 40"/>
            <p:cNvSpPr/>
            <p:nvPr/>
          </p:nvSpPr>
          <p:spPr>
            <a:xfrm>
              <a:off x="1600938" y="2230083"/>
              <a:ext cx="2208736" cy="635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7286" y="2186052"/>
              <a:ext cx="1856039" cy="593239"/>
            </a:xfrm>
            <a:prstGeom prst="rect">
              <a:avLst/>
            </a:prstGeom>
          </p:spPr>
        </p:pic>
      </p:grpSp>
      <p:grpSp>
        <p:nvGrpSpPr>
          <p:cNvPr id="17" name="Group 16"/>
          <p:cNvGrpSpPr/>
          <p:nvPr/>
        </p:nvGrpSpPr>
        <p:grpSpPr>
          <a:xfrm>
            <a:off x="4930028" y="2230083"/>
            <a:ext cx="3330618" cy="2122586"/>
            <a:chOff x="5011673" y="2230083"/>
            <a:chExt cx="3330618" cy="2122586"/>
          </a:xfrm>
        </p:grpSpPr>
        <p:grpSp>
          <p:nvGrpSpPr>
            <p:cNvPr id="44" name="Group 43"/>
            <p:cNvGrpSpPr/>
            <p:nvPr/>
          </p:nvGrpSpPr>
          <p:grpSpPr>
            <a:xfrm>
              <a:off x="5011673" y="2230083"/>
              <a:ext cx="3330618" cy="2122586"/>
              <a:chOff x="1039997" y="2230083"/>
              <a:chExt cx="3330618" cy="2122586"/>
            </a:xfrm>
          </p:grpSpPr>
          <p:pic>
            <p:nvPicPr>
              <p:cNvPr id="56" name="Picture 55"/>
              <p:cNvPicPr>
                <a:picLocks noChangeAspect="1"/>
              </p:cNvPicPr>
              <p:nvPr/>
            </p:nvPicPr>
            <p:blipFill>
              <a:blip r:embed="rId2"/>
              <a:stretch>
                <a:fillRect/>
              </a:stretch>
            </p:blipFill>
            <p:spPr>
              <a:xfrm>
                <a:off x="2809193" y="2971299"/>
                <a:ext cx="1404648" cy="332134"/>
              </a:xfrm>
              <a:prstGeom prst="rect">
                <a:avLst/>
              </a:prstGeom>
            </p:spPr>
          </p:pic>
          <p:sp>
            <p:nvSpPr>
              <p:cNvPr id="51" name="Rectangle 50"/>
              <p:cNvSpPr/>
              <p:nvPr/>
            </p:nvSpPr>
            <p:spPr>
              <a:xfrm>
                <a:off x="1039997" y="2460415"/>
                <a:ext cx="3330618" cy="1892254"/>
              </a:xfrm>
              <a:prstGeom prst="rect">
                <a:avLst/>
              </a:prstGeom>
              <a:noFill/>
              <a:ln w="76200">
                <a:solidFill>
                  <a:schemeClr val="tx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52" name="Rectangle 51"/>
              <p:cNvSpPr/>
              <p:nvPr/>
            </p:nvSpPr>
            <p:spPr>
              <a:xfrm>
                <a:off x="1252249" y="2230083"/>
                <a:ext cx="2929066" cy="635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gr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54246" y="2249749"/>
              <a:ext cx="2668423" cy="491218"/>
            </a:xfrm>
            <a:prstGeom prst="rect">
              <a:avLst/>
            </a:prstGeom>
          </p:spPr>
        </p:pic>
      </p:grpSp>
      <p:grpSp>
        <p:nvGrpSpPr>
          <p:cNvPr id="67" name="Group 66"/>
          <p:cNvGrpSpPr/>
          <p:nvPr/>
        </p:nvGrpSpPr>
        <p:grpSpPr>
          <a:xfrm>
            <a:off x="8647863" y="2204537"/>
            <a:ext cx="3330618" cy="2549381"/>
            <a:chOff x="1039997" y="2236218"/>
            <a:chExt cx="3330618" cy="2549381"/>
          </a:xfrm>
        </p:grpSpPr>
        <p:sp>
          <p:nvSpPr>
            <p:cNvPr id="74" name="Rectangle 73"/>
            <p:cNvSpPr/>
            <p:nvPr/>
          </p:nvSpPr>
          <p:spPr>
            <a:xfrm>
              <a:off x="1039997" y="2460415"/>
              <a:ext cx="3330618" cy="2325184"/>
            </a:xfrm>
            <a:prstGeom prst="rect">
              <a:avLst/>
            </a:prstGeom>
            <a:noFill/>
            <a:ln w="76200">
              <a:solidFill>
                <a:schemeClr val="accent4">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75" name="Rectangle 74"/>
            <p:cNvSpPr/>
            <p:nvPr/>
          </p:nvSpPr>
          <p:spPr>
            <a:xfrm>
              <a:off x="1530692" y="2236218"/>
              <a:ext cx="2351314" cy="635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gr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1568" y="1811804"/>
            <a:ext cx="2263205" cy="930004"/>
          </a:xfrm>
          <a:prstGeom prst="rect">
            <a:avLst/>
          </a:prstGeom>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1320" y="3982112"/>
            <a:ext cx="851620" cy="663763"/>
          </a:xfrm>
          <a:prstGeom prst="rect">
            <a:avLst/>
          </a:prstGeom>
        </p:spPr>
      </p:pic>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40380" y="4408441"/>
            <a:ext cx="851620" cy="663763"/>
          </a:xfrm>
          <a:prstGeom prst="rect">
            <a:avLst/>
          </a:prstGeom>
        </p:spPr>
      </p:pic>
      <p:pic>
        <p:nvPicPr>
          <p:cNvPr id="48" name="Picture 47"/>
          <p:cNvPicPr>
            <a:picLocks noChangeAspect="1"/>
          </p:cNvPicPr>
          <p:nvPr/>
        </p:nvPicPr>
        <p:blipFill>
          <a:blip r:embed="rId9"/>
          <a:stretch>
            <a:fillRect/>
          </a:stretch>
        </p:blipFill>
        <p:spPr>
          <a:xfrm>
            <a:off x="1594095" y="5488482"/>
            <a:ext cx="812900" cy="333870"/>
          </a:xfrm>
          <a:prstGeom prst="rect">
            <a:avLst/>
          </a:prstGeom>
        </p:spPr>
      </p:pic>
      <p:pic>
        <p:nvPicPr>
          <p:cNvPr id="50" name="Picture 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60468" y="3443170"/>
            <a:ext cx="1555296" cy="500068"/>
          </a:xfrm>
          <a:prstGeom prst="rect">
            <a:avLst/>
          </a:prstGeom>
        </p:spPr>
      </p:pic>
      <p:pic>
        <p:nvPicPr>
          <p:cNvPr id="46" name="Picture 4" descr="Image result for bankrate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39136" y="4801703"/>
            <a:ext cx="1362543" cy="60557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Image result for the points guy logo"/>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87624" y="5390002"/>
            <a:ext cx="587548" cy="58754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5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01396" y="4950864"/>
            <a:ext cx="1432540" cy="352056"/>
          </a:xfrm>
          <a:prstGeom prst="rect">
            <a:avLst/>
          </a:prstGeom>
        </p:spPr>
      </p:pic>
      <p:pic>
        <p:nvPicPr>
          <p:cNvPr id="53" name="Picture 2" descr="Image result for allconnect logo"/>
          <p:cNvPicPr>
            <a:picLocks noChangeAspect="1" noChangeArrowheads="1"/>
          </p:cNvPicPr>
          <p:nvPr/>
        </p:nvPicPr>
        <p:blipFill>
          <a:blip r:embed="rId14" cstate="print">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153500" y="6070116"/>
            <a:ext cx="1189678" cy="30113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35308" y="6175750"/>
            <a:ext cx="851620" cy="663763"/>
          </a:xfrm>
          <a:prstGeom prst="rect">
            <a:avLst/>
          </a:prstGeom>
        </p:spPr>
      </p:pic>
      <p:pic>
        <p:nvPicPr>
          <p:cNvPr id="54" name="Picture 4" descr="Image result for bankrate logo"/>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903002" y="3401871"/>
            <a:ext cx="1362543" cy="60557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p:cNvPicPr>
            <a:picLocks noChangeAspect="1"/>
          </p:cNvPicPr>
          <p:nvPr/>
        </p:nvPicPr>
        <p:blipFill>
          <a:blip r:embed="rId9"/>
          <a:stretch>
            <a:fillRect/>
          </a:stretch>
        </p:blipFill>
        <p:spPr>
          <a:xfrm>
            <a:off x="10764192" y="4083190"/>
            <a:ext cx="928950" cy="381533"/>
          </a:xfrm>
          <a:prstGeom prst="rect">
            <a:avLst/>
          </a:prstGeom>
        </p:spPr>
      </p:pic>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47356" y="2885821"/>
            <a:ext cx="1365573" cy="557349"/>
          </a:xfrm>
          <a:prstGeom prst="rect">
            <a:avLst/>
          </a:prstGeom>
        </p:spPr>
      </p:pic>
      <p:pic>
        <p:nvPicPr>
          <p:cNvPr id="4" name="Picture 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396767" y="2891329"/>
            <a:ext cx="1297686" cy="552321"/>
          </a:xfrm>
          <a:prstGeom prst="rect">
            <a:avLst/>
          </a:prstGeom>
        </p:spPr>
      </p:pic>
      <p:pic>
        <p:nvPicPr>
          <p:cNvPr id="60" name="Picture 5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837163" y="2804338"/>
            <a:ext cx="1297686" cy="552321"/>
          </a:xfrm>
          <a:prstGeom prst="rect">
            <a:avLst/>
          </a:prstGeom>
        </p:spPr>
      </p:pic>
      <p:pic>
        <p:nvPicPr>
          <p:cNvPr id="61" name="Picture 6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197196" y="3532225"/>
            <a:ext cx="781406" cy="609127"/>
          </a:xfrm>
          <a:prstGeom prst="rect">
            <a:avLst/>
          </a:prstGeom>
        </p:spPr>
      </p:pic>
      <p:pic>
        <p:nvPicPr>
          <p:cNvPr id="62" name="Picture 6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178898" y="2866954"/>
            <a:ext cx="1266810" cy="523702"/>
          </a:xfrm>
          <a:prstGeom prst="rect">
            <a:avLst/>
          </a:prstGeom>
        </p:spPr>
      </p:pic>
      <p:pic>
        <p:nvPicPr>
          <p:cNvPr id="63" name="Picture 6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427643" y="3650083"/>
            <a:ext cx="1266810" cy="523702"/>
          </a:xfrm>
          <a:prstGeom prst="rect">
            <a:avLst/>
          </a:prstGeom>
        </p:spPr>
      </p:pic>
      <p:pic>
        <p:nvPicPr>
          <p:cNvPr id="64" name="Picture 6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499380" y="2817406"/>
            <a:ext cx="1266810" cy="523702"/>
          </a:xfrm>
          <a:prstGeom prst="rect">
            <a:avLst/>
          </a:prstGeom>
        </p:spPr>
      </p:pic>
      <p:pic>
        <p:nvPicPr>
          <p:cNvPr id="58" name="Picture 2" descr="Image result for creditcards.com logo transparent"/>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444469" y="5855157"/>
            <a:ext cx="1442666" cy="641185"/>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Image result for creditcards.com logo transparent"/>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891927" y="3993400"/>
            <a:ext cx="1442666" cy="641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696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2899" y="486783"/>
            <a:ext cx="8163272" cy="1502740"/>
          </a:xfrm>
          <a:prstGeom prst="rect">
            <a:avLst/>
          </a:prstGeom>
        </p:spPr>
      </p:pic>
      <p:pic>
        <p:nvPicPr>
          <p:cNvPr id="2050" name="Picture 2" descr="https://www.ft.com/__origami/service/image/v2/images/raw/https%3A%2F%2Fwww.ft.com%2F__origami%2Fservice%2Fimage%2Fv2%2Fimages%2Fraw%2Fhttp%253A%252F%252Fcom.ft.imagepublish.upp-prod-eu.s3.amazonaws.com%252F60037ca2-1d4e-11e8-956a-43db76e69936%3Fsource%3Dnext%26fit%3Dscale-down%26width%3D700?source=next&amp;fit=scale-down&amp;width=7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192" y="3317917"/>
            <a:ext cx="3037229" cy="216944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230500" y="2460414"/>
            <a:ext cx="3330618" cy="3362416"/>
          </a:xfrm>
          <a:prstGeom prst="rect">
            <a:avLst/>
          </a:prstGeom>
          <a:noFill/>
          <a:ln w="762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dirty="0">
              <a:latin typeface="linea-basic-10" charset="0"/>
              <a:ea typeface="linea-basic-10" charset="0"/>
              <a:cs typeface="linea-basic-10" charset="0"/>
            </a:endParaRPr>
          </a:p>
        </p:txBody>
      </p:sp>
      <p:sp>
        <p:nvSpPr>
          <p:cNvPr id="8" name="Rectangle 7"/>
          <p:cNvSpPr/>
          <p:nvPr/>
        </p:nvSpPr>
        <p:spPr>
          <a:xfrm>
            <a:off x="4930028" y="2460415"/>
            <a:ext cx="3330618" cy="2827578"/>
          </a:xfrm>
          <a:prstGeom prst="rect">
            <a:avLst/>
          </a:prstGeom>
          <a:noFill/>
          <a:ln w="76200">
            <a:solidFill>
              <a:schemeClr val="tx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9" name="Rectangle 8"/>
          <p:cNvSpPr/>
          <p:nvPr/>
        </p:nvSpPr>
        <p:spPr>
          <a:xfrm>
            <a:off x="8647863" y="2428734"/>
            <a:ext cx="3330618" cy="2367553"/>
          </a:xfrm>
          <a:prstGeom prst="rect">
            <a:avLst/>
          </a:prstGeom>
          <a:noFill/>
          <a:ln w="76200">
            <a:solidFill>
              <a:schemeClr val="accent4">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10" name="Rectangle 9"/>
          <p:cNvSpPr/>
          <p:nvPr/>
        </p:nvSpPr>
        <p:spPr>
          <a:xfrm>
            <a:off x="2220936" y="2222990"/>
            <a:ext cx="1311528" cy="463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pc="300" dirty="0">
                <a:solidFill>
                  <a:schemeClr val="tx1"/>
                </a:solidFill>
                <a:latin typeface="+mj-lt"/>
                <a:ea typeface="linea-basic-10" charset="0"/>
                <a:cs typeface="linea-basic-10" charset="0"/>
              </a:rPr>
              <a:t>WHY</a:t>
            </a:r>
          </a:p>
        </p:txBody>
      </p:sp>
      <p:sp>
        <p:nvSpPr>
          <p:cNvPr id="12" name="Rectangle 11"/>
          <p:cNvSpPr/>
          <p:nvPr/>
        </p:nvSpPr>
        <p:spPr>
          <a:xfrm>
            <a:off x="5705938" y="2228715"/>
            <a:ext cx="1778797" cy="463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pc="300" dirty="0">
                <a:solidFill>
                  <a:schemeClr val="tx1"/>
                </a:solidFill>
                <a:latin typeface="+mj-lt"/>
                <a:ea typeface="linea-basic-10" charset="0"/>
                <a:cs typeface="linea-basic-10" charset="0"/>
              </a:rPr>
              <a:t>WHERE</a:t>
            </a:r>
          </a:p>
        </p:txBody>
      </p:sp>
      <p:sp>
        <p:nvSpPr>
          <p:cNvPr id="13" name="Rectangle 12"/>
          <p:cNvSpPr/>
          <p:nvPr/>
        </p:nvSpPr>
        <p:spPr>
          <a:xfrm>
            <a:off x="9658209" y="2228715"/>
            <a:ext cx="1309925" cy="463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pc="300" dirty="0">
                <a:solidFill>
                  <a:schemeClr val="tx1"/>
                </a:solidFill>
                <a:latin typeface="+mj-lt"/>
                <a:ea typeface="linea-basic-10" charset="0"/>
                <a:cs typeface="linea-basic-10" charset="0"/>
              </a:rPr>
              <a:t>HOW</a:t>
            </a:r>
          </a:p>
        </p:txBody>
      </p:sp>
      <p:sp>
        <p:nvSpPr>
          <p:cNvPr id="11" name="TextBox 10"/>
          <p:cNvSpPr txBox="1"/>
          <p:nvPr/>
        </p:nvSpPr>
        <p:spPr>
          <a:xfrm>
            <a:off x="2295322" y="2613122"/>
            <a:ext cx="1200970" cy="369332"/>
          </a:xfrm>
          <a:prstGeom prst="rect">
            <a:avLst/>
          </a:prstGeom>
          <a:noFill/>
        </p:spPr>
        <p:txBody>
          <a:bodyPr wrap="none" rtlCol="0">
            <a:spAutoFit/>
          </a:bodyPr>
          <a:lstStyle/>
          <a:p>
            <a:pPr algn="ctr"/>
            <a:r>
              <a:rPr lang="en-US" i="1" dirty="0">
                <a:latin typeface="+mj-lt"/>
              </a:rPr>
              <a:t>did we go?</a:t>
            </a:r>
          </a:p>
        </p:txBody>
      </p:sp>
      <p:sp>
        <p:nvSpPr>
          <p:cNvPr id="15" name="TextBox 14"/>
          <p:cNvSpPr txBox="1"/>
          <p:nvPr/>
        </p:nvSpPr>
        <p:spPr>
          <a:xfrm>
            <a:off x="5895914" y="2613122"/>
            <a:ext cx="1398844" cy="369332"/>
          </a:xfrm>
          <a:prstGeom prst="rect">
            <a:avLst/>
          </a:prstGeom>
          <a:noFill/>
        </p:spPr>
        <p:txBody>
          <a:bodyPr wrap="none" rtlCol="0">
            <a:spAutoFit/>
          </a:bodyPr>
          <a:lstStyle/>
          <a:p>
            <a:pPr algn="ctr"/>
            <a:r>
              <a:rPr lang="en-US" i="1" dirty="0">
                <a:latin typeface="+mj-lt"/>
              </a:rPr>
              <a:t>did we start?</a:t>
            </a:r>
          </a:p>
        </p:txBody>
      </p:sp>
      <p:sp>
        <p:nvSpPr>
          <p:cNvPr id="16" name="TextBox 15"/>
          <p:cNvSpPr txBox="1"/>
          <p:nvPr/>
        </p:nvSpPr>
        <p:spPr>
          <a:xfrm>
            <a:off x="9410200" y="2631903"/>
            <a:ext cx="1805943" cy="369332"/>
          </a:xfrm>
          <a:prstGeom prst="rect">
            <a:avLst/>
          </a:prstGeom>
          <a:noFill/>
        </p:spPr>
        <p:txBody>
          <a:bodyPr wrap="none" rtlCol="0">
            <a:spAutoFit/>
          </a:bodyPr>
          <a:lstStyle/>
          <a:p>
            <a:pPr algn="ctr"/>
            <a:r>
              <a:rPr lang="en-US" i="1" dirty="0">
                <a:latin typeface="+mj-lt"/>
              </a:rPr>
              <a:t>did we structure?</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41948" y="3310049"/>
            <a:ext cx="1210221" cy="1210221"/>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3458" y="3367170"/>
            <a:ext cx="1017917" cy="1017917"/>
          </a:xfrm>
          <a:prstGeom prst="rect">
            <a:avLst/>
          </a:prstGeom>
        </p:spPr>
      </p:pic>
      <p:sp>
        <p:nvSpPr>
          <p:cNvPr id="20" name="Rectangle 19"/>
          <p:cNvSpPr/>
          <p:nvPr/>
        </p:nvSpPr>
        <p:spPr>
          <a:xfrm>
            <a:off x="1377192" y="1630392"/>
            <a:ext cx="918130" cy="336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pic>
        <p:nvPicPr>
          <p:cNvPr id="2056" name="Picture 8" descr="Image result for sao paul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51442" y="3160491"/>
            <a:ext cx="2687787" cy="17921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78408" y="5494530"/>
            <a:ext cx="851620" cy="663763"/>
          </a:xfrm>
          <a:prstGeom prst="rect">
            <a:avLst/>
          </a:prstGeom>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4128" y="4956111"/>
            <a:ext cx="851620" cy="663763"/>
          </a:xfrm>
          <a:prstGeom prst="rect">
            <a:avLst/>
          </a:prstGeom>
        </p:spPr>
      </p:pic>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19642" y="4385087"/>
            <a:ext cx="851620" cy="663763"/>
          </a:xfrm>
          <a:prstGeom prst="rect">
            <a:avLst/>
          </a:prstGeom>
        </p:spPr>
      </p:pic>
      <p:grpSp>
        <p:nvGrpSpPr>
          <p:cNvPr id="31" name="Group 30"/>
          <p:cNvGrpSpPr/>
          <p:nvPr/>
        </p:nvGrpSpPr>
        <p:grpSpPr>
          <a:xfrm>
            <a:off x="9051601" y="5053067"/>
            <a:ext cx="2523139" cy="1423556"/>
            <a:chOff x="9115619" y="5105101"/>
            <a:chExt cx="2523139" cy="1423556"/>
          </a:xfrm>
        </p:grpSpPr>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15619" y="5721581"/>
              <a:ext cx="807076" cy="807076"/>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32894" y="5722187"/>
              <a:ext cx="805864" cy="805864"/>
            </a:xfrm>
            <a:prstGeom prst="rect">
              <a:avLst/>
            </a:prstGeom>
          </p:spPr>
        </p:pic>
        <p:grpSp>
          <p:nvGrpSpPr>
            <p:cNvPr id="29" name="Group 28"/>
            <p:cNvGrpSpPr/>
            <p:nvPr/>
          </p:nvGrpSpPr>
          <p:grpSpPr>
            <a:xfrm>
              <a:off x="10039738" y="6016263"/>
              <a:ext cx="613720" cy="217712"/>
              <a:chOff x="10039738" y="5487366"/>
              <a:chExt cx="613720" cy="217712"/>
            </a:xfrm>
          </p:grpSpPr>
          <p:cxnSp>
            <p:nvCxnSpPr>
              <p:cNvPr id="28" name="Straight Arrow Connector 27"/>
              <p:cNvCxnSpPr/>
              <p:nvPr/>
            </p:nvCxnSpPr>
            <p:spPr>
              <a:xfrm>
                <a:off x="10039739" y="5487366"/>
                <a:ext cx="613719"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a:off x="10039738" y="5705078"/>
                <a:ext cx="613719" cy="0"/>
              </a:xfrm>
              <a:prstGeom prst="straightConnector1">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5" name="Rectangle 34"/>
            <p:cNvSpPr/>
            <p:nvPr/>
          </p:nvSpPr>
          <p:spPr>
            <a:xfrm>
              <a:off x="9143204" y="5105101"/>
              <a:ext cx="2406786" cy="463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300" dirty="0">
                  <a:solidFill>
                    <a:schemeClr val="tx1"/>
                  </a:solidFill>
                  <a:latin typeface="+mj-lt"/>
                  <a:ea typeface="linea-basic-10" charset="0"/>
                  <a:cs typeface="linea-basic-10" charset="0"/>
                </a:rPr>
                <a:t>CULTURAL</a:t>
              </a:r>
            </a:p>
            <a:p>
              <a:pPr algn="ctr"/>
              <a:r>
                <a:rPr lang="en-US" b="1" spc="300" dirty="0">
                  <a:solidFill>
                    <a:schemeClr val="tx1"/>
                  </a:solidFill>
                  <a:latin typeface="+mj-lt"/>
                  <a:ea typeface="linea-basic-10" charset="0"/>
                  <a:cs typeface="linea-basic-10" charset="0"/>
                </a:rPr>
                <a:t>DIFFERENCES</a:t>
              </a:r>
            </a:p>
          </p:txBody>
        </p:sp>
      </p:grpSp>
      <p:sp>
        <p:nvSpPr>
          <p:cNvPr id="36" name="Left Bracket 35"/>
          <p:cNvSpPr/>
          <p:nvPr/>
        </p:nvSpPr>
        <p:spPr>
          <a:xfrm>
            <a:off x="8642791" y="5048850"/>
            <a:ext cx="456657" cy="1613207"/>
          </a:xfrm>
          <a:prstGeom prst="leftBracket">
            <a:avLst>
              <a:gd name="adj" fmla="val 259227"/>
            </a:avLst>
          </a:prstGeom>
          <a:noFill/>
          <a:ln w="76200">
            <a:solidFill>
              <a:schemeClr val="accent4">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37" name="Left Bracket 36"/>
          <p:cNvSpPr/>
          <p:nvPr/>
        </p:nvSpPr>
        <p:spPr>
          <a:xfrm rot="10800000">
            <a:off x="11517123" y="5048850"/>
            <a:ext cx="456657" cy="1613207"/>
          </a:xfrm>
          <a:prstGeom prst="leftBracket">
            <a:avLst>
              <a:gd name="adj" fmla="val 259227"/>
            </a:avLst>
          </a:prstGeom>
          <a:noFill/>
          <a:ln w="76200">
            <a:solidFill>
              <a:schemeClr val="accent4">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Tree>
    <p:extLst>
      <p:ext uri="{BB962C8B-B14F-4D97-AF65-F5344CB8AC3E}">
        <p14:creationId xmlns:p14="http://schemas.microsoft.com/office/powerpoint/2010/main" val="3167203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p:txBody>
          <a:bodyPr/>
          <a:lstStyle/>
          <a:p>
            <a:r>
              <a:rPr lang="en-US" dirty="0"/>
              <a:t>Finding Our Lane</a:t>
            </a:r>
          </a:p>
        </p:txBody>
      </p:sp>
      <p:pic>
        <p:nvPicPr>
          <p:cNvPr id="3090" name="Picture 18" descr="Carlos Angris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2035" y="2068680"/>
            <a:ext cx="1889546" cy="1889546"/>
          </a:xfrm>
          <a:prstGeom prst="ellipse">
            <a:avLst/>
          </a:prstGeom>
          <a:ln>
            <a:noFill/>
          </a:ln>
          <a:effectLst/>
          <a:extLst>
            <a:ext uri="{909E8E84-426E-40DD-AFC4-6F175D3DCCD1}">
              <a14:hiddenFill xmlns:a14="http://schemas.microsoft.com/office/drawing/2010/main">
                <a:solidFill>
                  <a:srgbClr val="FFFFFF"/>
                </a:solidFill>
              </a14:hiddenFill>
            </a:ext>
          </a:extLst>
        </p:spPr>
      </p:pic>
      <p:pic>
        <p:nvPicPr>
          <p:cNvPr id="3092" name="Picture 20" descr="Christina Wells"/>
          <p:cNvPicPr>
            <a:picLocks noChangeAspect="1" noChangeArrowheads="1"/>
          </p:cNvPicPr>
          <p:nvPr/>
        </p:nvPicPr>
        <p:blipFill rotWithShape="1">
          <a:blip r:embed="rId3">
            <a:extLst>
              <a:ext uri="{28A0092B-C50C-407E-A947-70E740481C1C}">
                <a14:useLocalDpi xmlns:a14="http://schemas.microsoft.com/office/drawing/2010/main" val="0"/>
              </a:ext>
            </a:extLst>
          </a:blip>
          <a:srcRect l="18659" t="7983" r="18149" b="28461"/>
          <a:stretch/>
        </p:blipFill>
        <p:spPr bwMode="auto">
          <a:xfrm>
            <a:off x="1945341" y="4692431"/>
            <a:ext cx="1878749" cy="1889546"/>
          </a:xfrm>
          <a:prstGeom prst="ellipse">
            <a:avLst/>
          </a:prstGeom>
          <a:ln>
            <a:noFill/>
          </a:ln>
          <a:effectLst/>
          <a:extLst>
            <a:ext uri="{909E8E84-426E-40DD-AFC4-6F175D3DCCD1}">
              <a14:hiddenFill xmlns:a14="http://schemas.microsoft.com/office/drawing/2010/main">
                <a:solidFill>
                  <a:srgbClr val="FFFFFF"/>
                </a:solidFill>
              </a14:hiddenFill>
            </a:ext>
          </a:extLst>
        </p:spPr>
      </p:pic>
      <p:pic>
        <p:nvPicPr>
          <p:cNvPr id="3094" name="Picture 22" descr="Ricky Stephe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448" y="3315000"/>
            <a:ext cx="1889546" cy="1889546"/>
          </a:xfrm>
          <a:prstGeom prst="ellipse">
            <a:avLst/>
          </a:prstGeom>
          <a:ln>
            <a:noFill/>
          </a:ln>
          <a:effectLst/>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6372807" y="2307167"/>
            <a:ext cx="4982547" cy="3905212"/>
            <a:chOff x="6634064" y="2549640"/>
            <a:chExt cx="4982547" cy="3905212"/>
          </a:xfrm>
        </p:grpSpPr>
        <p:pic>
          <p:nvPicPr>
            <p:cNvPr id="3086" name="Picture 14" descr="Image result for tok and sto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06287" y="5204546"/>
              <a:ext cx="3265714" cy="61792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Image result for XP INVESTIMEN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92480" y="3645417"/>
              <a:ext cx="3265714" cy="79193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6634064" y="2799183"/>
              <a:ext cx="4982547" cy="3655669"/>
            </a:xfrm>
            <a:prstGeom prst="rect">
              <a:avLst/>
            </a:prstGeom>
            <a:noFill/>
            <a:ln w="76200">
              <a:solidFill>
                <a:srgbClr val="3B3B9B">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dirty="0">
                <a:latin typeface="linea-basic-10" charset="0"/>
                <a:ea typeface="linea-basic-10" charset="0"/>
                <a:cs typeface="linea-basic-10" charset="0"/>
              </a:endParaRPr>
            </a:p>
          </p:txBody>
        </p:sp>
        <p:sp>
          <p:nvSpPr>
            <p:cNvPr id="15" name="Rectangle 14"/>
            <p:cNvSpPr/>
            <p:nvPr/>
          </p:nvSpPr>
          <p:spPr>
            <a:xfrm>
              <a:off x="7144726" y="2549640"/>
              <a:ext cx="3988836" cy="4633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pc="300" dirty="0">
                  <a:solidFill>
                    <a:schemeClr val="tx1"/>
                  </a:solidFill>
                  <a:latin typeface="+mj-lt"/>
                  <a:ea typeface="linea-basic-10" charset="0"/>
                  <a:cs typeface="linea-basic-10" charset="0"/>
                </a:rPr>
                <a:t>EARLY PARTNERS</a:t>
              </a:r>
            </a:p>
          </p:txBody>
        </p:sp>
      </p:grpSp>
    </p:spTree>
    <p:extLst>
      <p:ext uri="{BB962C8B-B14F-4D97-AF65-F5344CB8AC3E}">
        <p14:creationId xmlns:p14="http://schemas.microsoft.com/office/powerpoint/2010/main" val="578420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stretch>
            <a:fillRect/>
          </a:stretch>
        </p:blipFill>
        <p:spPr>
          <a:xfrm>
            <a:off x="630205" y="6215522"/>
            <a:ext cx="1921083" cy="429715"/>
          </a:xfrm>
          <a:prstGeom prst="rect">
            <a:avLst/>
          </a:prstGeom>
        </p:spPr>
      </p:pic>
      <p:sp>
        <p:nvSpPr>
          <p:cNvPr id="5" name="TextBox 4"/>
          <p:cNvSpPr txBox="1"/>
          <p:nvPr/>
        </p:nvSpPr>
        <p:spPr>
          <a:xfrm>
            <a:off x="2652888" y="6259689"/>
            <a:ext cx="364202" cy="461665"/>
          </a:xfrm>
          <a:prstGeom prst="rect">
            <a:avLst/>
          </a:prstGeom>
          <a:noFill/>
        </p:spPr>
        <p:txBody>
          <a:bodyPr wrap="none" rtlCol="0">
            <a:spAutoFit/>
          </a:bodyPr>
          <a:lstStyle/>
          <a:p>
            <a:r>
              <a:rPr lang="en-US" sz="2400" dirty="0">
                <a:solidFill>
                  <a:srgbClr val="1D1E20"/>
                </a:solidFill>
              </a:rPr>
              <a:t>+</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8690" y="6276597"/>
            <a:ext cx="2793390" cy="368640"/>
          </a:xfrm>
          <a:prstGeom prst="rect">
            <a:avLst/>
          </a:prstGeom>
        </p:spPr>
      </p:pic>
    </p:spTree>
    <p:extLst>
      <p:ext uri="{BB962C8B-B14F-4D97-AF65-F5344CB8AC3E}">
        <p14:creationId xmlns:p14="http://schemas.microsoft.com/office/powerpoint/2010/main" val="3110970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p:cNvGraphicFramePr>
          <p:nvPr>
            <p:custDataLst>
              <p:tags r:id="rId2"/>
            </p:custDataLst>
            <p:extLst>
              <p:ext uri="{D42A27DB-BD31-4B8C-83A1-F6EECF244321}">
                <p14:modId xmlns:p14="http://schemas.microsoft.com/office/powerpoint/2010/main" val="2094066402"/>
              </p:ext>
            </p:extLst>
          </p:nvPr>
        </p:nvGraphicFramePr>
        <p:xfrm>
          <a:off x="1219199" y="2552701"/>
          <a:ext cx="5135844" cy="3398541"/>
        </p:xfrm>
        <a:graphic>
          <a:graphicData uri="http://schemas.openxmlformats.org/presentationml/2006/ole">
            <mc:AlternateContent xmlns:mc="http://schemas.openxmlformats.org/markup-compatibility/2006">
              <mc:Choice xmlns:v="urn:schemas-microsoft-com:vml" Requires="v">
                <p:oleObj spid="_x0000_s4113" name="Chart" r:id="rId9" imgW="5135844" imgH="3398541" progId="MSGraph.Chart.8">
                  <p:embed followColorScheme="full"/>
                </p:oleObj>
              </mc:Choice>
              <mc:Fallback>
                <p:oleObj name="Chart" r:id="rId9" imgW="5135844" imgH="3398541" progId="MSGraph.Chart.8">
                  <p:embed followColorScheme="full"/>
                  <p:pic>
                    <p:nvPicPr>
                      <p:cNvPr id="2" name="Object 1"/>
                      <p:cNvPicPr/>
                      <p:nvPr/>
                    </p:nvPicPr>
                    <p:blipFill>
                      <a:blip r:embed="rId10"/>
                      <a:stretch>
                        <a:fillRect/>
                      </a:stretch>
                    </p:blipFill>
                    <p:spPr>
                      <a:xfrm>
                        <a:off x="1219199" y="2552701"/>
                        <a:ext cx="5135844" cy="3398541"/>
                      </a:xfrm>
                      <a:prstGeom prst="rect">
                        <a:avLst/>
                      </a:prstGeom>
                    </p:spPr>
                  </p:pic>
                </p:oleObj>
              </mc:Fallback>
            </mc:AlternateContent>
          </a:graphicData>
        </a:graphic>
      </p:graphicFrame>
      <p:sp>
        <p:nvSpPr>
          <p:cNvPr id="4" name="Rectangle 3"/>
          <p:cNvSpPr/>
          <p:nvPr>
            <p:custDataLst>
              <p:tags r:id="rId3"/>
            </p:custDataLst>
          </p:nvPr>
        </p:nvSpPr>
        <p:spPr bwMode="auto">
          <a:xfrm>
            <a:off x="2916238" y="5954713"/>
            <a:ext cx="558800" cy="2127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Bef>
                <a:spcPct val="0"/>
              </a:spcBef>
              <a:spcAft>
                <a:spcPct val="0"/>
              </a:spcAft>
            </a:pPr>
            <a:fld id="{32387120-D668-4263-BAD1-2A12E5607155}" type="datetime'''''''''''''''''2''''''''''''''0''''''''''''''''''''''''16'">
              <a:rPr lang="en-US" altLang="en-US" sz="1400">
                <a:solidFill>
                  <a:schemeClr val="tx1"/>
                </a:solidFill>
              </a:rPr>
              <a:pPr/>
              <a:t>2016</a:t>
            </a:fld>
            <a:endParaRPr lang="en-US" sz="1400" spc="300">
              <a:solidFill>
                <a:schemeClr val="tx1"/>
              </a:solidFill>
              <a:sym typeface="+mn-lt"/>
            </a:endParaRPr>
          </a:p>
        </p:txBody>
      </p:sp>
      <p:sp>
        <p:nvSpPr>
          <p:cNvPr id="5" name="Rectangle 4"/>
          <p:cNvSpPr/>
          <p:nvPr>
            <p:custDataLst>
              <p:tags r:id="rId4"/>
            </p:custDataLst>
          </p:nvPr>
        </p:nvSpPr>
        <p:spPr bwMode="auto">
          <a:xfrm>
            <a:off x="5240338" y="5954713"/>
            <a:ext cx="803275" cy="2127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Bef>
                <a:spcPct val="0"/>
              </a:spcBef>
              <a:spcAft>
                <a:spcPct val="0"/>
              </a:spcAft>
            </a:pPr>
            <a:fld id="{7BA2C590-27D5-48E8-92DB-BA384AB9C8FA}" type="datetime'''20''''1''''''''''8'''''''''' ''E'''''''''''''''''">
              <a:rPr lang="en-US" altLang="en-US" sz="1400">
                <a:solidFill>
                  <a:schemeClr val="tx1"/>
                </a:solidFill>
              </a:rPr>
              <a:pPr/>
              <a:t>2018 E</a:t>
            </a:fld>
            <a:endParaRPr lang="en-US" sz="1400" spc="300">
              <a:solidFill>
                <a:schemeClr val="tx1"/>
              </a:solidFill>
              <a:sym typeface="+mn-lt"/>
            </a:endParaRPr>
          </a:p>
        </p:txBody>
      </p:sp>
      <p:sp>
        <p:nvSpPr>
          <p:cNvPr id="6" name="Rectangle 5"/>
          <p:cNvSpPr/>
          <p:nvPr>
            <p:custDataLst>
              <p:tags r:id="rId5"/>
            </p:custDataLst>
          </p:nvPr>
        </p:nvSpPr>
        <p:spPr bwMode="auto">
          <a:xfrm>
            <a:off x="4140200" y="5954713"/>
            <a:ext cx="558800" cy="2127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Bef>
                <a:spcPct val="0"/>
              </a:spcBef>
              <a:spcAft>
                <a:spcPct val="0"/>
              </a:spcAft>
            </a:pPr>
            <a:fld id="{BF98E60C-717D-4953-A7A0-8B0E18B02445}" type="datetime'''''''''''''''2''''0''''''''''''''''''''''''''1''''7'''''''">
              <a:rPr lang="en-US" altLang="en-US" sz="1400">
                <a:solidFill>
                  <a:schemeClr val="tx1"/>
                </a:solidFill>
              </a:rPr>
              <a:pPr/>
              <a:t>2017</a:t>
            </a:fld>
            <a:endParaRPr lang="en-US" sz="1400" spc="300">
              <a:solidFill>
                <a:schemeClr val="tx1"/>
              </a:solidFill>
              <a:sym typeface="+mn-lt"/>
            </a:endParaRPr>
          </a:p>
        </p:txBody>
      </p:sp>
      <p:sp>
        <p:nvSpPr>
          <p:cNvPr id="7" name="Rectangle 6"/>
          <p:cNvSpPr/>
          <p:nvPr>
            <p:custDataLst>
              <p:tags r:id="rId6"/>
            </p:custDataLst>
          </p:nvPr>
        </p:nvSpPr>
        <p:spPr bwMode="auto">
          <a:xfrm>
            <a:off x="1693863" y="5954713"/>
            <a:ext cx="558800" cy="212725"/>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spcBef>
                <a:spcPct val="0"/>
              </a:spcBef>
              <a:spcAft>
                <a:spcPct val="0"/>
              </a:spcAft>
            </a:pPr>
            <a:fld id="{2CBD118F-BCCC-4BDB-9BC2-73BB372E1C1A}" type="datetime'''''''''''''''2''''''''''0''1''''''''''''5'''">
              <a:rPr lang="en-US" altLang="en-US" sz="1400">
                <a:solidFill>
                  <a:schemeClr val="tx1"/>
                </a:solidFill>
              </a:rPr>
              <a:pPr/>
              <a:t>2015</a:t>
            </a:fld>
            <a:endParaRPr lang="en-US" sz="1400" spc="300">
              <a:solidFill>
                <a:schemeClr val="tx1"/>
              </a:solidFill>
              <a:sym typeface="+mn-lt"/>
            </a:endParaRPr>
          </a:p>
        </p:txBody>
      </p:sp>
      <p:grpSp>
        <p:nvGrpSpPr>
          <p:cNvPr id="39" name="Group 38"/>
          <p:cNvGrpSpPr/>
          <p:nvPr/>
        </p:nvGrpSpPr>
        <p:grpSpPr>
          <a:xfrm>
            <a:off x="7390424" y="1928876"/>
            <a:ext cx="4262658" cy="1163521"/>
            <a:chOff x="7185149" y="2820622"/>
            <a:chExt cx="4262658" cy="1163521"/>
          </a:xfrm>
        </p:grpSpPr>
        <p:pic>
          <p:nvPicPr>
            <p:cNvPr id="15" name="Picture 14"/>
            <p:cNvPicPr>
              <a:picLocks noChangeAspect="1"/>
            </p:cNvPicPr>
            <p:nvPr/>
          </p:nvPicPr>
          <p:blipFill>
            <a:blip r:embed="rId11"/>
            <a:stretch>
              <a:fillRect/>
            </a:stretch>
          </p:blipFill>
          <p:spPr>
            <a:xfrm>
              <a:off x="9055346" y="2966698"/>
              <a:ext cx="1469904" cy="360175"/>
            </a:xfrm>
            <a:prstGeom prst="rect">
              <a:avLst/>
            </a:prstGeom>
          </p:spPr>
        </p:pic>
        <p:pic>
          <p:nvPicPr>
            <p:cNvPr id="16" name="Picture 15"/>
            <p:cNvPicPr>
              <a:picLocks noChangeAspect="1"/>
            </p:cNvPicPr>
            <p:nvPr/>
          </p:nvPicPr>
          <p:blipFill rotWithShape="1">
            <a:blip r:embed="rId12"/>
            <a:srcRect l="8987" t="32884" r="8422" b="55814"/>
            <a:stretch/>
          </p:blipFill>
          <p:spPr>
            <a:xfrm>
              <a:off x="9031200" y="3500904"/>
              <a:ext cx="1522761" cy="271176"/>
            </a:xfrm>
            <a:prstGeom prst="rect">
              <a:avLst/>
            </a:prstGeom>
          </p:spPr>
        </p:pic>
        <p:sp>
          <p:nvSpPr>
            <p:cNvPr id="30" name="Rectangle 29"/>
            <p:cNvSpPr/>
            <p:nvPr/>
          </p:nvSpPr>
          <p:spPr>
            <a:xfrm>
              <a:off x="8024327" y="2820622"/>
              <a:ext cx="3423480" cy="1163521"/>
            </a:xfrm>
            <a:prstGeom prst="rect">
              <a:avLst/>
            </a:prstGeom>
            <a:noFill/>
            <a:ln w="76200">
              <a:solidFill>
                <a:schemeClr val="tx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31" name="Rectangle 30"/>
            <p:cNvSpPr/>
            <p:nvPr/>
          </p:nvSpPr>
          <p:spPr>
            <a:xfrm>
              <a:off x="7185149" y="3046380"/>
              <a:ext cx="1257484" cy="728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pc="300" dirty="0">
                  <a:solidFill>
                    <a:schemeClr val="tx1"/>
                  </a:solidFill>
                  <a:latin typeface="+mj-lt"/>
                  <a:ea typeface="linea-basic-10" charset="0"/>
                  <a:cs typeface="linea-basic-10" charset="0"/>
                </a:rPr>
                <a:t>Credit</a:t>
              </a:r>
            </a:p>
            <a:p>
              <a:pPr algn="r"/>
              <a:r>
                <a:rPr lang="en-US" spc="300" dirty="0">
                  <a:solidFill>
                    <a:schemeClr val="tx1"/>
                  </a:solidFill>
                  <a:latin typeface="+mj-lt"/>
                  <a:ea typeface="linea-basic-10" charset="0"/>
                  <a:cs typeface="linea-basic-10" charset="0"/>
                </a:rPr>
                <a:t>cards</a:t>
              </a:r>
            </a:p>
          </p:txBody>
        </p:sp>
      </p:grpSp>
      <p:grpSp>
        <p:nvGrpSpPr>
          <p:cNvPr id="40" name="Group 39"/>
          <p:cNvGrpSpPr/>
          <p:nvPr/>
        </p:nvGrpSpPr>
        <p:grpSpPr>
          <a:xfrm>
            <a:off x="6620038" y="336141"/>
            <a:ext cx="5033044" cy="1350727"/>
            <a:chOff x="6414763" y="1203893"/>
            <a:chExt cx="5033044" cy="1350727"/>
          </a:xfrm>
        </p:grpSpPr>
        <p:sp>
          <p:nvSpPr>
            <p:cNvPr id="28" name="Rectangle 27"/>
            <p:cNvSpPr/>
            <p:nvPr/>
          </p:nvSpPr>
          <p:spPr>
            <a:xfrm>
              <a:off x="8024327" y="1203893"/>
              <a:ext cx="3423480" cy="1350727"/>
            </a:xfrm>
            <a:prstGeom prst="rect">
              <a:avLst/>
            </a:prstGeom>
            <a:noFill/>
            <a:ln w="76200">
              <a:solidFill>
                <a:schemeClr val="accent2">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dirty="0">
                <a:latin typeface="linea-basic-10" charset="0"/>
                <a:ea typeface="linea-basic-10" charset="0"/>
                <a:cs typeface="linea-basic-10" charset="0"/>
              </a:endParaRPr>
            </a:p>
          </p:txBody>
        </p:sp>
        <p:sp>
          <p:nvSpPr>
            <p:cNvPr id="29" name="Rectangle 28"/>
            <p:cNvSpPr/>
            <p:nvPr/>
          </p:nvSpPr>
          <p:spPr>
            <a:xfrm>
              <a:off x="6414763" y="1512815"/>
              <a:ext cx="2027870" cy="728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pc="300" dirty="0">
                  <a:solidFill>
                    <a:schemeClr val="tx1"/>
                  </a:solidFill>
                  <a:latin typeface="+mj-lt"/>
                  <a:ea typeface="linea-basic-10" charset="0"/>
                  <a:cs typeface="linea-basic-10" charset="0"/>
                </a:rPr>
                <a:t>Wealth</a:t>
              </a:r>
            </a:p>
            <a:p>
              <a:pPr algn="r"/>
              <a:r>
                <a:rPr lang="en-US" spc="300" dirty="0">
                  <a:solidFill>
                    <a:schemeClr val="tx1"/>
                  </a:solidFill>
                  <a:latin typeface="+mj-lt"/>
                  <a:ea typeface="linea-basic-10" charset="0"/>
                  <a:cs typeface="linea-basic-10" charset="0"/>
                </a:rPr>
                <a:t>management</a:t>
              </a:r>
            </a:p>
          </p:txBody>
        </p:sp>
        <p:pic>
          <p:nvPicPr>
            <p:cNvPr id="10" name="Picture 4" descr="http://www.generalatlantic.com/media/5490/xp_investimentos_logo.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35759" b="34907"/>
            <a:stretch/>
          </p:blipFill>
          <p:spPr bwMode="auto">
            <a:xfrm>
              <a:off x="9077942" y="1465863"/>
              <a:ext cx="1419516" cy="33294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14"/>
            <a:stretch>
              <a:fillRect/>
            </a:stretch>
          </p:blipFill>
          <p:spPr>
            <a:xfrm>
              <a:off x="9233746" y="1947176"/>
              <a:ext cx="1107905" cy="377957"/>
            </a:xfrm>
            <a:prstGeom prst="rect">
              <a:avLst/>
            </a:prstGeom>
          </p:spPr>
        </p:pic>
      </p:grpSp>
      <p:grpSp>
        <p:nvGrpSpPr>
          <p:cNvPr id="38" name="Group 37"/>
          <p:cNvGrpSpPr/>
          <p:nvPr/>
        </p:nvGrpSpPr>
        <p:grpSpPr>
          <a:xfrm>
            <a:off x="6858002" y="3334405"/>
            <a:ext cx="4795080" cy="1018601"/>
            <a:chOff x="6652727" y="4170279"/>
            <a:chExt cx="4795080" cy="1018601"/>
          </a:xfrm>
        </p:grpSpPr>
        <p:pic>
          <p:nvPicPr>
            <p:cNvPr id="11" name="Picture 10"/>
            <p:cNvPicPr>
              <a:picLocks noChangeAspect="1"/>
            </p:cNvPicPr>
            <p:nvPr/>
          </p:nvPicPr>
          <p:blipFill rotWithShape="1">
            <a:blip r:embed="rId15" cstate="print">
              <a:extLst>
                <a:ext uri="{28A0092B-C50C-407E-A947-70E740481C1C}">
                  <a14:useLocalDpi xmlns:a14="http://schemas.microsoft.com/office/drawing/2010/main" val="0"/>
                </a:ext>
              </a:extLst>
            </a:blip>
            <a:srcRect t="15034" b="15034"/>
            <a:stretch/>
          </p:blipFill>
          <p:spPr>
            <a:xfrm>
              <a:off x="9249329" y="4324043"/>
              <a:ext cx="973475" cy="680764"/>
            </a:xfrm>
            <a:prstGeom prst="rect">
              <a:avLst/>
            </a:prstGeom>
          </p:spPr>
        </p:pic>
        <p:sp>
          <p:nvSpPr>
            <p:cNvPr id="32" name="Rectangle 31"/>
            <p:cNvSpPr/>
            <p:nvPr/>
          </p:nvSpPr>
          <p:spPr>
            <a:xfrm>
              <a:off x="8024327" y="4170279"/>
              <a:ext cx="3423480" cy="1018601"/>
            </a:xfrm>
            <a:prstGeom prst="rect">
              <a:avLst/>
            </a:prstGeom>
            <a:noFill/>
            <a:ln w="76200">
              <a:solidFill>
                <a:schemeClr val="accent4">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33" name="Rectangle 32"/>
            <p:cNvSpPr/>
            <p:nvPr/>
          </p:nvSpPr>
          <p:spPr>
            <a:xfrm>
              <a:off x="6652727" y="4455162"/>
              <a:ext cx="1789906" cy="4736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pc="300" dirty="0">
                  <a:solidFill>
                    <a:schemeClr val="tx1"/>
                  </a:solidFill>
                  <a:latin typeface="+mj-lt"/>
                  <a:ea typeface="linea-basic-10" charset="0"/>
                  <a:cs typeface="linea-basic-10" charset="0"/>
                </a:rPr>
                <a:t>Insurance</a:t>
              </a:r>
            </a:p>
          </p:txBody>
        </p:sp>
      </p:grpSp>
      <p:grpSp>
        <p:nvGrpSpPr>
          <p:cNvPr id="45" name="Group 44"/>
          <p:cNvGrpSpPr/>
          <p:nvPr/>
        </p:nvGrpSpPr>
        <p:grpSpPr>
          <a:xfrm>
            <a:off x="6543003" y="4595014"/>
            <a:ext cx="5110079" cy="1054979"/>
            <a:chOff x="6543003" y="4532121"/>
            <a:chExt cx="5110079" cy="1054979"/>
          </a:xfrm>
        </p:grpSpPr>
        <p:grpSp>
          <p:nvGrpSpPr>
            <p:cNvPr id="36" name="Group 35"/>
            <p:cNvGrpSpPr/>
            <p:nvPr/>
          </p:nvGrpSpPr>
          <p:grpSpPr>
            <a:xfrm>
              <a:off x="8229602" y="4532121"/>
              <a:ext cx="3423480" cy="1054979"/>
              <a:chOff x="8024327" y="5399873"/>
              <a:chExt cx="3423480" cy="1054979"/>
            </a:xfrm>
          </p:grpSpPr>
          <p:pic>
            <p:nvPicPr>
              <p:cNvPr id="17" name="Picture 16"/>
              <p:cNvPicPr>
                <a:picLocks noChangeAspect="1"/>
              </p:cNvPicPr>
              <p:nvPr/>
            </p:nvPicPr>
            <p:blipFill>
              <a:blip r:embed="rId16"/>
              <a:stretch>
                <a:fillRect/>
              </a:stretch>
            </p:blipFill>
            <p:spPr>
              <a:xfrm>
                <a:off x="9354219" y="5602062"/>
                <a:ext cx="868585" cy="650600"/>
              </a:xfrm>
              <a:prstGeom prst="rect">
                <a:avLst/>
              </a:prstGeom>
            </p:spPr>
          </p:pic>
          <p:sp>
            <p:nvSpPr>
              <p:cNvPr id="34" name="Rectangle 33"/>
              <p:cNvSpPr/>
              <p:nvPr/>
            </p:nvSpPr>
            <p:spPr>
              <a:xfrm>
                <a:off x="8024327" y="5399873"/>
                <a:ext cx="3423480" cy="1054979"/>
              </a:xfrm>
              <a:prstGeom prst="rect">
                <a:avLst/>
              </a:prstGeom>
              <a:noFill/>
              <a:ln w="76200">
                <a:solidFill>
                  <a:srgbClr val="3B3B9B">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dirty="0">
                  <a:latin typeface="linea-basic-10" charset="0"/>
                  <a:ea typeface="linea-basic-10" charset="0"/>
                  <a:cs typeface="linea-basic-10" charset="0"/>
                </a:endParaRPr>
              </a:p>
            </p:txBody>
          </p:sp>
        </p:grpSp>
        <p:sp>
          <p:nvSpPr>
            <p:cNvPr id="35" name="Rectangle 34"/>
            <p:cNvSpPr/>
            <p:nvPr/>
          </p:nvSpPr>
          <p:spPr>
            <a:xfrm>
              <a:off x="6543003" y="4694655"/>
              <a:ext cx="2181849" cy="728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pc="300" dirty="0">
                  <a:solidFill>
                    <a:schemeClr val="tx1"/>
                  </a:solidFill>
                  <a:latin typeface="+mj-lt"/>
                  <a:ea typeface="linea-basic-10" charset="0"/>
                  <a:cs typeface="linea-basic-10" charset="0"/>
                </a:rPr>
                <a:t>Proprietary marketplaces</a:t>
              </a:r>
            </a:p>
          </p:txBody>
        </p:sp>
      </p:grpSp>
      <p:grpSp>
        <p:nvGrpSpPr>
          <p:cNvPr id="44" name="Group 43"/>
          <p:cNvGrpSpPr/>
          <p:nvPr/>
        </p:nvGrpSpPr>
        <p:grpSpPr>
          <a:xfrm>
            <a:off x="6466058" y="5892001"/>
            <a:ext cx="5187024" cy="720829"/>
            <a:chOff x="6466059" y="6001561"/>
            <a:chExt cx="5187024" cy="720829"/>
          </a:xfrm>
        </p:grpSpPr>
        <p:sp>
          <p:nvSpPr>
            <p:cNvPr id="42" name="Rectangle 41"/>
            <p:cNvSpPr/>
            <p:nvPr/>
          </p:nvSpPr>
          <p:spPr>
            <a:xfrm>
              <a:off x="8229603" y="6001561"/>
              <a:ext cx="3423480" cy="720829"/>
            </a:xfrm>
            <a:prstGeom prst="rect">
              <a:avLst/>
            </a:prstGeom>
            <a:noFill/>
            <a:ln w="76200">
              <a:solidFill>
                <a:srgbClr val="EF4DC1">
                  <a:alpha val="54902"/>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linea-basic-10" charset="0"/>
                <a:ea typeface="linea-basic-10" charset="0"/>
                <a:cs typeface="linea-basic-10" charset="0"/>
              </a:endParaRPr>
            </a:p>
          </p:txBody>
        </p:sp>
        <p:sp>
          <p:nvSpPr>
            <p:cNvPr id="41" name="Rectangle 40"/>
            <p:cNvSpPr/>
            <p:nvPr/>
          </p:nvSpPr>
          <p:spPr>
            <a:xfrm>
              <a:off x="6466059" y="6124618"/>
              <a:ext cx="2181849" cy="474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pc="300" dirty="0">
                  <a:solidFill>
                    <a:schemeClr val="tx1"/>
                  </a:solidFill>
                  <a:latin typeface="+mj-lt"/>
                  <a:ea typeface="linea-basic-10" charset="0"/>
                  <a:cs typeface="linea-basic-10" charset="0"/>
                </a:rPr>
                <a:t>2018</a:t>
              </a:r>
            </a:p>
          </p:txBody>
        </p:sp>
        <p:sp>
          <p:nvSpPr>
            <p:cNvPr id="43" name="TextBox 42"/>
            <p:cNvSpPr txBox="1"/>
            <p:nvPr/>
          </p:nvSpPr>
          <p:spPr>
            <a:xfrm>
              <a:off x="8964118" y="6177308"/>
              <a:ext cx="1954446" cy="369332"/>
            </a:xfrm>
            <a:prstGeom prst="rect">
              <a:avLst/>
            </a:prstGeom>
            <a:noFill/>
          </p:spPr>
          <p:txBody>
            <a:bodyPr wrap="none" rtlCol="0">
              <a:spAutoFit/>
            </a:bodyPr>
            <a:lstStyle/>
            <a:p>
              <a:r>
                <a:rPr lang="en-US" i="1" dirty="0"/>
                <a:t>Telecom &amp; Loans</a:t>
              </a:r>
            </a:p>
          </p:txBody>
        </p:sp>
      </p:grpSp>
      <p:sp>
        <p:nvSpPr>
          <p:cNvPr id="2" name="Text Placeholder 1"/>
          <p:cNvSpPr>
            <a:spLocks noGrp="1"/>
          </p:cNvSpPr>
          <p:nvPr>
            <p:ph type="body" sz="quarter" idx="14"/>
          </p:nvPr>
        </p:nvSpPr>
        <p:spPr/>
        <p:txBody>
          <a:bodyPr/>
          <a:lstStyle/>
          <a:p>
            <a:r>
              <a:rPr lang="en-US" dirty="0"/>
              <a:t>Brazil’s Strategic Priorities</a:t>
            </a:r>
          </a:p>
        </p:txBody>
      </p:sp>
    </p:spTree>
    <p:extLst>
      <p:ext uri="{BB962C8B-B14F-4D97-AF65-F5344CB8AC3E}">
        <p14:creationId xmlns:p14="http://schemas.microsoft.com/office/powerpoint/2010/main" val="4372341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CvVSeGLTRk68tKok8F7Yk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TQE_A1AQTFuMHGgxpNAcW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zsz5UFDkQR64MUpNE8sKB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OMTQ0aalTbmJtF1nK6yA6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qV1MH9OORv6.zNS_PPdYLQ"/>
</p:tagLst>
</file>

<file path=ppt/theme/theme1.xml><?xml version="1.0" encoding="utf-8"?>
<a:theme xmlns:a="http://schemas.openxmlformats.org/drawingml/2006/main" name="1_Office Theme">
  <a:themeElements>
    <a:clrScheme name="Custom 2">
      <a:dk1>
        <a:srgbClr val="545454"/>
      </a:dk1>
      <a:lt1>
        <a:srgbClr val="FFFFFF"/>
      </a:lt1>
      <a:dk2>
        <a:srgbClr val="545454"/>
      </a:dk2>
      <a:lt2>
        <a:srgbClr val="FFFFFF"/>
      </a:lt2>
      <a:accent1>
        <a:srgbClr val="E34949"/>
      </a:accent1>
      <a:accent2>
        <a:srgbClr val="23BBBE"/>
      </a:accent2>
      <a:accent3>
        <a:srgbClr val="545454"/>
      </a:accent3>
      <a:accent4>
        <a:srgbClr val="E34949"/>
      </a:accent4>
      <a:accent5>
        <a:srgbClr val="545454"/>
      </a:accent5>
      <a:accent6>
        <a:srgbClr val="23BBBE"/>
      </a:accent6>
      <a:hlink>
        <a:srgbClr val="2DBBBE"/>
      </a:hlink>
      <a:folHlink>
        <a:srgbClr val="954F72"/>
      </a:folHlink>
    </a:clrScheme>
    <a:fontScheme name="RV.com">
      <a:majorFont>
        <a:latin typeface="Aleo"/>
        <a:ea typeface=""/>
        <a:cs typeface=""/>
      </a:majorFont>
      <a:minorFont>
        <a:latin typeface="Proxima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2000" spc="300">
            <a:latin typeface="linea-basic-10" charset="0"/>
            <a:ea typeface="linea-basic-10" charset="0"/>
            <a:cs typeface="linea-basic-10"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V.com Template 2017" id="{AE0F806B-41EC-4272-8967-C47A5894203E}" vid="{550420AD-A5BF-4D3F-95A4-7FCE11B0C20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54371</TotalTime>
  <Words>560</Words>
  <Application>Microsoft Office PowerPoint</Application>
  <PresentationFormat>Widescreen</PresentationFormat>
  <Paragraphs>81</Paragraphs>
  <Slides>10</Slides>
  <Notes>2</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22" baseType="lpstr">
      <vt:lpstr>Aleo</vt:lpstr>
      <vt:lpstr>Arial</vt:lpstr>
      <vt:lpstr>Bebas Neue</vt:lpstr>
      <vt:lpstr>Calibri</vt:lpstr>
      <vt:lpstr>linea-basic-10</vt:lpstr>
      <vt:lpstr>Montserrat</vt:lpstr>
      <vt:lpstr>Proxima Nova</vt:lpstr>
      <vt:lpstr>Segoe UI</vt:lpstr>
      <vt:lpstr>Segoe UI Black</vt:lpstr>
      <vt:lpstr>Source Sans Pro</vt:lpstr>
      <vt:lpstr>1_Office Theme</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Red Ventures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Sutton</dc:creator>
  <cp:lastModifiedBy>Didow, Nicholas</cp:lastModifiedBy>
  <cp:revision>316</cp:revision>
  <cp:lastPrinted>2016-10-05T21:47:58Z</cp:lastPrinted>
  <dcterms:created xsi:type="dcterms:W3CDTF">2016-10-17T14:14:30Z</dcterms:created>
  <dcterms:modified xsi:type="dcterms:W3CDTF">2018-03-08T16:32:14Z</dcterms:modified>
</cp:coreProperties>
</file>