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73" r:id="rId3"/>
    <p:sldId id="257" r:id="rId4"/>
    <p:sldId id="258" r:id="rId5"/>
    <p:sldId id="259" r:id="rId6"/>
    <p:sldId id="260" r:id="rId7"/>
    <p:sldId id="261" r:id="rId8"/>
    <p:sldId id="262" r:id="rId9"/>
    <p:sldId id="269" r:id="rId10"/>
    <p:sldId id="270" r:id="rId11"/>
    <p:sldId id="263" r:id="rId12"/>
    <p:sldId id="265" r:id="rId13"/>
    <p:sldId id="264" r:id="rId14"/>
    <p:sldId id="266" r:id="rId15"/>
    <p:sldId id="271" r:id="rId16"/>
    <p:sldId id="276" r:id="rId17"/>
    <p:sldId id="277" r:id="rId18"/>
    <p:sldId id="274" r:id="rId19"/>
    <p:sldId id="282" r:id="rId20"/>
    <p:sldId id="275" r:id="rId21"/>
    <p:sldId id="278" r:id="rId22"/>
    <p:sldId id="281" r:id="rId23"/>
    <p:sldId id="280" r:id="rId24"/>
    <p:sldId id="283" r:id="rId25"/>
    <p:sldId id="267" r:id="rId26"/>
    <p:sldId id="26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10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4/4/2018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a:p>
        </p:txBody>
      </p:sp>
    </p:spTree>
    <p:extLst>
      <p:ext uri="{BB962C8B-B14F-4D97-AF65-F5344CB8AC3E}">
        <p14:creationId xmlns:p14="http://schemas.microsoft.com/office/powerpoint/2010/main" val="1379040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10</a:t>
            </a:fld>
            <a:endParaRPr lang="en-US"/>
          </a:p>
        </p:txBody>
      </p:sp>
    </p:spTree>
    <p:extLst>
      <p:ext uri="{BB962C8B-B14F-4D97-AF65-F5344CB8AC3E}">
        <p14:creationId xmlns:p14="http://schemas.microsoft.com/office/powerpoint/2010/main" val="1448942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a:p>
        </p:txBody>
      </p:sp>
    </p:spTree>
    <p:extLst>
      <p:ext uri="{BB962C8B-B14F-4D97-AF65-F5344CB8AC3E}">
        <p14:creationId xmlns:p14="http://schemas.microsoft.com/office/powerpoint/2010/main" val="260811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a:p>
        </p:txBody>
      </p:sp>
    </p:spTree>
    <p:extLst>
      <p:ext uri="{BB962C8B-B14F-4D97-AF65-F5344CB8AC3E}">
        <p14:creationId xmlns:p14="http://schemas.microsoft.com/office/powerpoint/2010/main" val="2904419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13</a:t>
            </a:fld>
            <a:endParaRPr lang="en-US"/>
          </a:p>
        </p:txBody>
      </p:sp>
    </p:spTree>
    <p:extLst>
      <p:ext uri="{BB962C8B-B14F-4D97-AF65-F5344CB8AC3E}">
        <p14:creationId xmlns:p14="http://schemas.microsoft.com/office/powerpoint/2010/main" val="326231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14</a:t>
            </a:fld>
            <a:endParaRPr lang="en-US"/>
          </a:p>
        </p:txBody>
      </p:sp>
    </p:spTree>
    <p:extLst>
      <p:ext uri="{BB962C8B-B14F-4D97-AF65-F5344CB8AC3E}">
        <p14:creationId xmlns:p14="http://schemas.microsoft.com/office/powerpoint/2010/main" val="124782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15</a:t>
            </a:fld>
            <a:endParaRPr lang="en-US"/>
          </a:p>
        </p:txBody>
      </p:sp>
    </p:spTree>
    <p:extLst>
      <p:ext uri="{BB962C8B-B14F-4D97-AF65-F5344CB8AC3E}">
        <p14:creationId xmlns:p14="http://schemas.microsoft.com/office/powerpoint/2010/main" val="1786452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16</a:t>
            </a:fld>
            <a:endParaRPr lang="en-US"/>
          </a:p>
        </p:txBody>
      </p:sp>
    </p:spTree>
    <p:extLst>
      <p:ext uri="{BB962C8B-B14F-4D97-AF65-F5344CB8AC3E}">
        <p14:creationId xmlns:p14="http://schemas.microsoft.com/office/powerpoint/2010/main" val="2072720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17</a:t>
            </a:fld>
            <a:endParaRPr lang="en-US"/>
          </a:p>
        </p:txBody>
      </p:sp>
    </p:spTree>
    <p:extLst>
      <p:ext uri="{BB962C8B-B14F-4D97-AF65-F5344CB8AC3E}">
        <p14:creationId xmlns:p14="http://schemas.microsoft.com/office/powerpoint/2010/main" val="2862320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18</a:t>
            </a:fld>
            <a:endParaRPr lang="en-US"/>
          </a:p>
        </p:txBody>
      </p:sp>
    </p:spTree>
    <p:extLst>
      <p:ext uri="{BB962C8B-B14F-4D97-AF65-F5344CB8AC3E}">
        <p14:creationId xmlns:p14="http://schemas.microsoft.com/office/powerpoint/2010/main" val="3169548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19</a:t>
            </a:fld>
            <a:endParaRPr lang="en-US"/>
          </a:p>
        </p:txBody>
      </p:sp>
    </p:spTree>
    <p:extLst>
      <p:ext uri="{BB962C8B-B14F-4D97-AF65-F5344CB8AC3E}">
        <p14:creationId xmlns:p14="http://schemas.microsoft.com/office/powerpoint/2010/main" val="337660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a:t>
            </a:fld>
            <a:endParaRPr lang="en-US"/>
          </a:p>
        </p:txBody>
      </p:sp>
    </p:spTree>
    <p:extLst>
      <p:ext uri="{BB962C8B-B14F-4D97-AF65-F5344CB8AC3E}">
        <p14:creationId xmlns:p14="http://schemas.microsoft.com/office/powerpoint/2010/main" val="1643299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20</a:t>
            </a:fld>
            <a:endParaRPr lang="en-US"/>
          </a:p>
        </p:txBody>
      </p:sp>
    </p:spTree>
    <p:extLst>
      <p:ext uri="{BB962C8B-B14F-4D97-AF65-F5344CB8AC3E}">
        <p14:creationId xmlns:p14="http://schemas.microsoft.com/office/powerpoint/2010/main" val="4219402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21</a:t>
            </a:fld>
            <a:endParaRPr lang="en-US"/>
          </a:p>
        </p:txBody>
      </p:sp>
    </p:spTree>
    <p:extLst>
      <p:ext uri="{BB962C8B-B14F-4D97-AF65-F5344CB8AC3E}">
        <p14:creationId xmlns:p14="http://schemas.microsoft.com/office/powerpoint/2010/main" val="11442732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22</a:t>
            </a:fld>
            <a:endParaRPr lang="en-US"/>
          </a:p>
        </p:txBody>
      </p:sp>
    </p:spTree>
    <p:extLst>
      <p:ext uri="{BB962C8B-B14F-4D97-AF65-F5344CB8AC3E}">
        <p14:creationId xmlns:p14="http://schemas.microsoft.com/office/powerpoint/2010/main" val="276159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23</a:t>
            </a:fld>
            <a:endParaRPr lang="en-US"/>
          </a:p>
        </p:txBody>
      </p:sp>
    </p:spTree>
    <p:extLst>
      <p:ext uri="{BB962C8B-B14F-4D97-AF65-F5344CB8AC3E}">
        <p14:creationId xmlns:p14="http://schemas.microsoft.com/office/powerpoint/2010/main" val="7716396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24</a:t>
            </a:fld>
            <a:endParaRPr lang="en-US"/>
          </a:p>
        </p:txBody>
      </p:sp>
    </p:spTree>
    <p:extLst>
      <p:ext uri="{BB962C8B-B14F-4D97-AF65-F5344CB8AC3E}">
        <p14:creationId xmlns:p14="http://schemas.microsoft.com/office/powerpoint/2010/main" val="240500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3</a:t>
            </a:fld>
            <a:endParaRPr lang="en-US"/>
          </a:p>
        </p:txBody>
      </p:sp>
    </p:spTree>
    <p:extLst>
      <p:ext uri="{BB962C8B-B14F-4D97-AF65-F5344CB8AC3E}">
        <p14:creationId xmlns:p14="http://schemas.microsoft.com/office/powerpoint/2010/main" val="1429344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4</a:t>
            </a:fld>
            <a:endParaRPr lang="en-US"/>
          </a:p>
        </p:txBody>
      </p:sp>
    </p:spTree>
    <p:extLst>
      <p:ext uri="{BB962C8B-B14F-4D97-AF65-F5344CB8AC3E}">
        <p14:creationId xmlns:p14="http://schemas.microsoft.com/office/powerpoint/2010/main" val="122848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5</a:t>
            </a:fld>
            <a:endParaRPr lang="en-US"/>
          </a:p>
        </p:txBody>
      </p:sp>
    </p:spTree>
    <p:extLst>
      <p:ext uri="{BB962C8B-B14F-4D97-AF65-F5344CB8AC3E}">
        <p14:creationId xmlns:p14="http://schemas.microsoft.com/office/powerpoint/2010/main" val="788457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a:p>
        </p:txBody>
      </p:sp>
    </p:spTree>
    <p:extLst>
      <p:ext uri="{BB962C8B-B14F-4D97-AF65-F5344CB8AC3E}">
        <p14:creationId xmlns:p14="http://schemas.microsoft.com/office/powerpoint/2010/main" val="1055963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7</a:t>
            </a:fld>
            <a:endParaRPr lang="en-US"/>
          </a:p>
        </p:txBody>
      </p:sp>
    </p:spTree>
    <p:extLst>
      <p:ext uri="{BB962C8B-B14F-4D97-AF65-F5344CB8AC3E}">
        <p14:creationId xmlns:p14="http://schemas.microsoft.com/office/powerpoint/2010/main" val="1813655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a:p>
        </p:txBody>
      </p:sp>
    </p:spTree>
    <p:extLst>
      <p:ext uri="{BB962C8B-B14F-4D97-AF65-F5344CB8AC3E}">
        <p14:creationId xmlns:p14="http://schemas.microsoft.com/office/powerpoint/2010/main" val="152269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9</a:t>
            </a:fld>
            <a:endParaRPr lang="en-US"/>
          </a:p>
        </p:txBody>
      </p:sp>
    </p:spTree>
    <p:extLst>
      <p:ext uri="{BB962C8B-B14F-4D97-AF65-F5344CB8AC3E}">
        <p14:creationId xmlns:p14="http://schemas.microsoft.com/office/powerpoint/2010/main" val="243140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Dt.support@tn.gov" TargetMode="External"/><Relationship Id="rId2" Type="http://schemas.openxmlformats.org/officeDocument/2006/relationships/hyperlink" Target="mailto:elfreda.tyler@tn.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Attendance Conference</a:t>
            </a:r>
            <a:br>
              <a:rPr lang="en-US" dirty="0" smtClean="0"/>
            </a:br>
            <a:r>
              <a:rPr lang="en-US" dirty="0" smtClean="0"/>
              <a:t/>
            </a:r>
            <a:br>
              <a:rPr lang="en-US" dirty="0" smtClean="0"/>
            </a:br>
            <a:r>
              <a:rPr lang="en-US" sz="2600" dirty="0" smtClean="0"/>
              <a:t>Murfreesboro Embassy Suites</a:t>
            </a:r>
            <a:br>
              <a:rPr lang="en-US" sz="2600" dirty="0" smtClean="0"/>
            </a:br>
            <a:r>
              <a:rPr lang="en-US" sz="2600" dirty="0" smtClean="0"/>
              <a:t>April 20, 2018</a:t>
            </a:r>
            <a:endParaRPr lang="en-US" sz="2600" dirty="0"/>
          </a:p>
        </p:txBody>
      </p:sp>
      <p:sp>
        <p:nvSpPr>
          <p:cNvPr id="3" name="Subtitle 2"/>
          <p:cNvSpPr>
            <a:spLocks noGrp="1"/>
          </p:cNvSpPr>
          <p:nvPr>
            <p:ph type="subTitle" idx="1"/>
          </p:nvPr>
        </p:nvSpPr>
        <p:spPr/>
        <p:txBody>
          <a:bodyPr/>
          <a:lstStyle/>
          <a:p>
            <a:r>
              <a:rPr lang="en-US" dirty="0" smtClean="0"/>
              <a:t>Elfreda Tyler | Director, Funding Data | Local Finance</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lstStyle/>
          <a:p>
            <a:pPr>
              <a:buClr>
                <a:schemeClr val="accent5">
                  <a:lumMod val="75000"/>
                </a:schemeClr>
              </a:buClr>
            </a:pPr>
            <a:r>
              <a:rPr lang="en-US" dirty="0" smtClean="0"/>
              <a:t>Bus number field is expanded to accommodate for larger bus numbers</a:t>
            </a:r>
            <a:endParaRPr lang="en-US" dirty="0"/>
          </a:p>
        </p:txBody>
      </p:sp>
      <p:sp>
        <p:nvSpPr>
          <p:cNvPr id="3" name="Title 2"/>
          <p:cNvSpPr>
            <a:spLocks noGrp="1"/>
          </p:cNvSpPr>
          <p:nvPr>
            <p:ph type="title"/>
          </p:nvPr>
        </p:nvSpPr>
        <p:spPr/>
        <p:txBody>
          <a:bodyPr/>
          <a:lstStyle/>
          <a:p>
            <a:r>
              <a:rPr lang="en-US" dirty="0" smtClean="0"/>
              <a:t>ADT Report Update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64736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lstStyle/>
          <a:p>
            <a:pPr>
              <a:spcBef>
                <a:spcPts val="1200"/>
              </a:spcBef>
              <a:buClr>
                <a:schemeClr val="accent5">
                  <a:lumMod val="75000"/>
                </a:schemeClr>
              </a:buClr>
            </a:pPr>
            <a:r>
              <a:rPr lang="en-US" dirty="0" smtClean="0"/>
              <a:t>“Buses” report is located in EIS Data Reports/Queries</a:t>
            </a:r>
          </a:p>
          <a:p>
            <a:pPr>
              <a:spcBef>
                <a:spcPts val="1200"/>
              </a:spcBef>
              <a:buClr>
                <a:schemeClr val="accent5">
                  <a:lumMod val="75000"/>
                </a:schemeClr>
              </a:buClr>
            </a:pPr>
            <a:r>
              <a:rPr lang="en-US" dirty="0" smtClean="0"/>
              <a:t>Data is derived from the bus information report (Extract 15)</a:t>
            </a:r>
          </a:p>
          <a:p>
            <a:pPr>
              <a:spcBef>
                <a:spcPts val="1200"/>
              </a:spcBef>
              <a:buClr>
                <a:schemeClr val="accent5">
                  <a:lumMod val="75000"/>
                </a:schemeClr>
              </a:buClr>
            </a:pPr>
            <a:r>
              <a:rPr lang="en-US" dirty="0" smtClean="0"/>
              <a:t>Captures all information related to the school bus, including accidents  </a:t>
            </a:r>
          </a:p>
          <a:p>
            <a:pPr lvl="1">
              <a:spcBef>
                <a:spcPts val="1200"/>
              </a:spcBef>
              <a:buClr>
                <a:schemeClr val="accent5">
                  <a:lumMod val="75000"/>
                </a:schemeClr>
              </a:buClr>
              <a:buFont typeface="Arial" panose="020B0604020202020204" pitchFamily="34" charset="0"/>
              <a:buChar char="─"/>
            </a:pPr>
            <a:r>
              <a:rPr lang="en-US" dirty="0" smtClean="0"/>
              <a:t>Bus numbers, special equipped, and mileage are the components used in the funding formula </a:t>
            </a:r>
          </a:p>
          <a:p>
            <a:pPr lvl="1">
              <a:spcBef>
                <a:spcPts val="1200"/>
              </a:spcBef>
              <a:buClr>
                <a:schemeClr val="accent5">
                  <a:lumMod val="75000"/>
                </a:schemeClr>
              </a:buClr>
              <a:buFont typeface="Arial" panose="020B0604020202020204" pitchFamily="34" charset="0"/>
              <a:buChar char="─"/>
            </a:pPr>
            <a:r>
              <a:rPr lang="en-US" dirty="0" smtClean="0"/>
              <a:t>All other data is used for state reporting purposes</a:t>
            </a:r>
          </a:p>
          <a:p>
            <a:pPr>
              <a:spcBef>
                <a:spcPts val="1200"/>
              </a:spcBef>
              <a:buClr>
                <a:schemeClr val="accent5">
                  <a:lumMod val="75000"/>
                </a:schemeClr>
              </a:buClr>
            </a:pPr>
            <a:r>
              <a:rPr lang="en-US" dirty="0"/>
              <a:t>There should be only one record per bus</a:t>
            </a:r>
          </a:p>
          <a:p>
            <a:endParaRPr lang="en-US" dirty="0"/>
          </a:p>
        </p:txBody>
      </p:sp>
      <p:sp>
        <p:nvSpPr>
          <p:cNvPr id="3" name="Title 2"/>
          <p:cNvSpPr>
            <a:spLocks noGrp="1"/>
          </p:cNvSpPr>
          <p:nvPr>
            <p:ph type="title"/>
          </p:nvPr>
        </p:nvSpPr>
        <p:spPr/>
        <p:txBody>
          <a:bodyPr/>
          <a:lstStyle/>
          <a:p>
            <a:r>
              <a:rPr lang="en-US" dirty="0" smtClean="0"/>
              <a:t>District Bus Report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426889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lstStyle/>
          <a:p>
            <a:pPr marL="347472" lvl="1" indent="-342900">
              <a:spcBef>
                <a:spcPts val="1200"/>
              </a:spcBef>
              <a:buClr>
                <a:schemeClr val="accent5">
                  <a:lumMod val="75000"/>
                </a:schemeClr>
              </a:buClr>
              <a:buFont typeface="Wingdings" panose="05000000000000000000" pitchFamily="2" charset="2"/>
              <a:buChar char="§"/>
            </a:pPr>
            <a:r>
              <a:rPr lang="en-US" sz="2400" dirty="0" smtClean="0"/>
              <a:t>Completed </a:t>
            </a:r>
            <a:r>
              <a:rPr lang="en-US" sz="2400" dirty="0"/>
              <a:t>by all districts who provide student transportation </a:t>
            </a:r>
          </a:p>
          <a:p>
            <a:pPr marL="797814" lvl="1" indent="-342900">
              <a:spcBef>
                <a:spcPts val="1200"/>
              </a:spcBef>
              <a:buClr>
                <a:schemeClr val="accent5">
                  <a:lumMod val="75000"/>
                </a:schemeClr>
              </a:buClr>
              <a:buFont typeface="Arial" panose="020B0604020202020204" pitchFamily="34" charset="0"/>
              <a:buChar char="─"/>
            </a:pPr>
            <a:r>
              <a:rPr lang="en-US" dirty="0" smtClean="0"/>
              <a:t>List </a:t>
            </a:r>
            <a:r>
              <a:rPr lang="en-US" dirty="0"/>
              <a:t>of buses available to transport students  </a:t>
            </a:r>
          </a:p>
          <a:p>
            <a:pPr marL="1371600" lvl="3">
              <a:spcBef>
                <a:spcPts val="600"/>
              </a:spcBef>
              <a:buClr>
                <a:schemeClr val="accent5">
                  <a:lumMod val="75000"/>
                </a:schemeClr>
              </a:buClr>
              <a:buFont typeface="Arial" pitchFamily="34" charset="0"/>
              <a:buChar char="•"/>
            </a:pPr>
            <a:r>
              <a:rPr lang="en-US" sz="2200" dirty="0"/>
              <a:t>Includes all buses, regardless of </a:t>
            </a:r>
            <a:r>
              <a:rPr lang="en-US" sz="2200" dirty="0" smtClean="0"/>
              <a:t>ownership,</a:t>
            </a:r>
            <a:r>
              <a:rPr lang="en-US" sz="2200" dirty="0"/>
              <a:t> used to transport students</a:t>
            </a:r>
            <a:endParaRPr lang="en-US" sz="800" dirty="0"/>
          </a:p>
          <a:p>
            <a:pPr marL="1371600" lvl="3">
              <a:spcBef>
                <a:spcPts val="600"/>
              </a:spcBef>
              <a:buClr>
                <a:schemeClr val="accent5">
                  <a:lumMod val="75000"/>
                </a:schemeClr>
              </a:buClr>
              <a:buFont typeface="Arial" pitchFamily="34" charset="0"/>
              <a:buChar char="•"/>
            </a:pPr>
            <a:r>
              <a:rPr lang="en-US" sz="2200" dirty="0" smtClean="0"/>
              <a:t>Includes all buses including spare</a:t>
            </a:r>
            <a:r>
              <a:rPr lang="en-US" sz="2200" dirty="0"/>
              <a:t>, activity, special equipped and </a:t>
            </a:r>
            <a:r>
              <a:rPr lang="en-US" sz="2200" dirty="0" smtClean="0"/>
              <a:t>regular </a:t>
            </a:r>
          </a:p>
          <a:p>
            <a:pPr marL="1371600" lvl="3">
              <a:spcBef>
                <a:spcPts val="600"/>
              </a:spcBef>
              <a:buClr>
                <a:schemeClr val="accent5">
                  <a:lumMod val="75000"/>
                </a:schemeClr>
              </a:buClr>
              <a:buFont typeface="Arial" pitchFamily="34" charset="0"/>
              <a:buChar char="•"/>
            </a:pPr>
            <a:r>
              <a:rPr lang="en-US" sz="2200" dirty="0" smtClean="0"/>
              <a:t>Includes </a:t>
            </a:r>
            <a:r>
              <a:rPr lang="en-US" sz="2200" dirty="0"/>
              <a:t>buses used to transport students for other </a:t>
            </a:r>
            <a:r>
              <a:rPr lang="en-US" sz="2200" dirty="0" smtClean="0"/>
              <a:t>districts</a:t>
            </a:r>
            <a:endParaRPr lang="en-US" sz="2200" dirty="0"/>
          </a:p>
          <a:p>
            <a:pPr marL="365760" indent="0">
              <a:spcBef>
                <a:spcPts val="1200"/>
              </a:spcBef>
              <a:buClr>
                <a:schemeClr val="accent5">
                  <a:lumMod val="75000"/>
                </a:schemeClr>
              </a:buClr>
              <a:buNone/>
            </a:pPr>
            <a:r>
              <a:rPr lang="en-US" sz="2200" dirty="0" smtClean="0"/>
              <a:t>Note</a:t>
            </a:r>
            <a:r>
              <a:rPr lang="en-US" sz="2200" dirty="0"/>
              <a:t>:  Bus numbers assigned are to be given to the </a:t>
            </a:r>
            <a:r>
              <a:rPr lang="en-US" sz="2200" dirty="0" smtClean="0"/>
              <a:t>	    	   	    attendance person </a:t>
            </a:r>
            <a:r>
              <a:rPr lang="en-US" sz="2200" dirty="0"/>
              <a:t>that is responsible for </a:t>
            </a:r>
            <a:r>
              <a:rPr lang="en-US" sz="2200" dirty="0" smtClean="0"/>
              <a:t>		    	   	    enrolling </a:t>
            </a:r>
            <a:r>
              <a:rPr lang="en-US" sz="2200" dirty="0"/>
              <a:t>the student for </a:t>
            </a:r>
            <a:r>
              <a:rPr lang="en-US" sz="2200" dirty="0" smtClean="0"/>
              <a:t>transportation </a:t>
            </a:r>
            <a:endParaRPr lang="en-US" sz="2200" dirty="0"/>
          </a:p>
          <a:p>
            <a:pPr>
              <a:buClr>
                <a:schemeClr val="accent5">
                  <a:lumMod val="75000"/>
                </a:schemeClr>
              </a:buClr>
            </a:pPr>
            <a:endParaRPr lang="en-US" dirty="0"/>
          </a:p>
        </p:txBody>
      </p:sp>
      <p:sp>
        <p:nvSpPr>
          <p:cNvPr id="3" name="Title 2"/>
          <p:cNvSpPr>
            <a:spLocks noGrp="1"/>
          </p:cNvSpPr>
          <p:nvPr>
            <p:ph type="title"/>
          </p:nvPr>
        </p:nvSpPr>
        <p:spPr/>
        <p:txBody>
          <a:bodyPr/>
          <a:lstStyle/>
          <a:p>
            <a:r>
              <a:rPr lang="en-US" dirty="0" smtClean="0"/>
              <a:t>District Bus Report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275038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lstStyle/>
          <a:p>
            <a:pPr marL="731520" lvl="2" indent="-283464">
              <a:spcBef>
                <a:spcPts val="600"/>
              </a:spcBef>
              <a:buClr>
                <a:schemeClr val="accent5">
                  <a:lumMod val="75000"/>
                </a:schemeClr>
              </a:buClr>
              <a:buFont typeface="Arial" panose="020B0604020202020204" pitchFamily="34" charset="0"/>
              <a:buChar char="─"/>
            </a:pPr>
            <a:r>
              <a:rPr lang="en-US" sz="2200" dirty="0" smtClean="0">
                <a:solidFill>
                  <a:srgbClr val="000000"/>
                </a:solidFill>
              </a:rPr>
              <a:t>Regular </a:t>
            </a:r>
            <a:r>
              <a:rPr lang="en-US" sz="2200" dirty="0">
                <a:solidFill>
                  <a:srgbClr val="000000"/>
                </a:solidFill>
              </a:rPr>
              <a:t>buses that run multiple routes</a:t>
            </a:r>
          </a:p>
          <a:p>
            <a:pPr marL="1371600" lvl="3">
              <a:spcBef>
                <a:spcPts val="600"/>
              </a:spcBef>
              <a:buClr>
                <a:schemeClr val="accent5">
                  <a:lumMod val="75000"/>
                </a:schemeClr>
              </a:buClr>
              <a:buFont typeface="Arial" pitchFamily="34" charset="0"/>
              <a:buChar char="•"/>
            </a:pPr>
            <a:r>
              <a:rPr lang="en-US" sz="2200" dirty="0"/>
              <a:t>identified with a suffix of “A” through “R</a:t>
            </a:r>
            <a:r>
              <a:rPr lang="en-US" sz="2200" dirty="0" smtClean="0"/>
              <a:t>” (for district records only)</a:t>
            </a:r>
            <a:endParaRPr lang="en-US" sz="2200" dirty="0"/>
          </a:p>
          <a:p>
            <a:pPr marL="1371600" lvl="3">
              <a:spcBef>
                <a:spcPts val="600"/>
              </a:spcBef>
              <a:buClr>
                <a:schemeClr val="accent5">
                  <a:lumMod val="75000"/>
                </a:schemeClr>
              </a:buClr>
              <a:buFont typeface="Arial" pitchFamily="34" charset="0"/>
              <a:buChar char="•"/>
            </a:pPr>
            <a:r>
              <a:rPr lang="en-US" sz="2200" dirty="0"/>
              <a:t>use capital letters only</a:t>
            </a:r>
          </a:p>
          <a:p>
            <a:pPr marL="1371600" lvl="3">
              <a:spcBef>
                <a:spcPts val="600"/>
              </a:spcBef>
              <a:buClr>
                <a:schemeClr val="accent5">
                  <a:lumMod val="75000"/>
                </a:schemeClr>
              </a:buClr>
              <a:buFont typeface="Arial" pitchFamily="34" charset="0"/>
              <a:buChar char="•"/>
            </a:pPr>
            <a:r>
              <a:rPr lang="en-US" sz="2200" dirty="0"/>
              <a:t>routes should be combined for reporting purposes</a:t>
            </a:r>
          </a:p>
          <a:p>
            <a:pPr marL="731520" lvl="2" indent="-283464">
              <a:spcBef>
                <a:spcPts val="1200"/>
              </a:spcBef>
              <a:buClr>
                <a:schemeClr val="accent5">
                  <a:lumMod val="75000"/>
                </a:schemeClr>
              </a:buClr>
              <a:buFont typeface="Arial" panose="020B0604020202020204" pitchFamily="34" charset="0"/>
              <a:buChar char="─"/>
            </a:pPr>
            <a:r>
              <a:rPr lang="en-US" sz="2200" dirty="0" smtClean="0">
                <a:solidFill>
                  <a:srgbClr val="000000"/>
                </a:solidFill>
              </a:rPr>
              <a:t>Special </a:t>
            </a:r>
            <a:r>
              <a:rPr lang="en-US" sz="2200" dirty="0">
                <a:solidFill>
                  <a:srgbClr val="000000"/>
                </a:solidFill>
              </a:rPr>
              <a:t>equipped buses </a:t>
            </a:r>
          </a:p>
          <a:p>
            <a:pPr marL="1371600" lvl="3">
              <a:spcBef>
                <a:spcPts val="600"/>
              </a:spcBef>
              <a:buClr>
                <a:schemeClr val="accent5">
                  <a:lumMod val="75000"/>
                </a:schemeClr>
              </a:buClr>
              <a:buFont typeface="Arial" pitchFamily="34" charset="0"/>
              <a:buChar char="•"/>
            </a:pPr>
            <a:r>
              <a:rPr lang="en-US" sz="2200" dirty="0"/>
              <a:t>must be identified and reported separately  </a:t>
            </a:r>
          </a:p>
          <a:p>
            <a:pPr marL="1371600" lvl="3">
              <a:spcBef>
                <a:spcPts val="600"/>
              </a:spcBef>
              <a:buClr>
                <a:schemeClr val="accent5">
                  <a:lumMod val="75000"/>
                </a:schemeClr>
              </a:buClr>
              <a:buFont typeface="Arial" pitchFamily="34" charset="0"/>
              <a:buChar char="•"/>
            </a:pPr>
            <a:r>
              <a:rPr lang="en-US" sz="2200" dirty="0"/>
              <a:t>identified with a suffix of “S” through “Z</a:t>
            </a:r>
            <a:r>
              <a:rPr lang="en-US" sz="2200" dirty="0" smtClean="0"/>
              <a:t>” (for district records only)</a:t>
            </a:r>
            <a:endParaRPr lang="en-US" sz="2200" dirty="0">
              <a:solidFill>
                <a:schemeClr val="bg2">
                  <a:lumMod val="50000"/>
                </a:schemeClr>
              </a:solidFill>
            </a:endParaRPr>
          </a:p>
          <a:p>
            <a:pPr marL="1371600" lvl="3">
              <a:spcBef>
                <a:spcPts val="600"/>
              </a:spcBef>
              <a:buClr>
                <a:schemeClr val="accent5">
                  <a:lumMod val="75000"/>
                </a:schemeClr>
              </a:buClr>
              <a:buFont typeface="Arial" pitchFamily="34" charset="0"/>
              <a:buChar char="•"/>
            </a:pPr>
            <a:r>
              <a:rPr lang="en-US" sz="2200" dirty="0"/>
              <a:t>use capital letters only </a:t>
            </a:r>
            <a:endParaRPr lang="en-US" sz="2200" dirty="0" smtClean="0"/>
          </a:p>
          <a:p>
            <a:pPr marL="1371600" lvl="3">
              <a:spcBef>
                <a:spcPts val="600"/>
              </a:spcBef>
              <a:buClr>
                <a:schemeClr val="accent5">
                  <a:lumMod val="75000"/>
                </a:schemeClr>
              </a:buClr>
              <a:buFont typeface="Arial" pitchFamily="34" charset="0"/>
              <a:buChar char="•"/>
            </a:pPr>
            <a:r>
              <a:rPr lang="en-US" sz="2200" dirty="0"/>
              <a:t>routes should be combined for reporting purposes</a:t>
            </a:r>
          </a:p>
          <a:p>
            <a:pPr lvl="3">
              <a:spcBef>
                <a:spcPts val="0"/>
              </a:spcBef>
              <a:buClr>
                <a:schemeClr val="accent5"/>
              </a:buClr>
              <a:buFont typeface="Arial" pitchFamily="34" charset="0"/>
              <a:buChar char="•"/>
            </a:pPr>
            <a:endParaRPr lang="en-US" sz="2200" dirty="0"/>
          </a:p>
        </p:txBody>
      </p:sp>
      <p:sp>
        <p:nvSpPr>
          <p:cNvPr id="3" name="Title 2"/>
          <p:cNvSpPr>
            <a:spLocks noGrp="1"/>
          </p:cNvSpPr>
          <p:nvPr>
            <p:ph type="title"/>
          </p:nvPr>
        </p:nvSpPr>
        <p:spPr/>
        <p:txBody>
          <a:bodyPr/>
          <a:lstStyle/>
          <a:p>
            <a:r>
              <a:rPr lang="en-US" dirty="0" smtClean="0"/>
              <a:t>District Bus Report,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4162077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lstStyle/>
          <a:p>
            <a:pPr>
              <a:spcBef>
                <a:spcPts val="1200"/>
              </a:spcBef>
              <a:buClr>
                <a:schemeClr val="accent5">
                  <a:lumMod val="75000"/>
                </a:schemeClr>
              </a:buClr>
            </a:pPr>
            <a:r>
              <a:rPr lang="en-US" dirty="0" smtClean="0"/>
              <a:t>“Bus Staff” </a:t>
            </a:r>
            <a:r>
              <a:rPr lang="en-US" dirty="0"/>
              <a:t>report is located in EIS Data Reports/Queries</a:t>
            </a:r>
          </a:p>
          <a:p>
            <a:pPr>
              <a:spcBef>
                <a:spcPts val="1200"/>
              </a:spcBef>
              <a:buClr>
                <a:schemeClr val="accent5">
                  <a:lumMod val="75000"/>
                </a:schemeClr>
              </a:buClr>
            </a:pPr>
            <a:r>
              <a:rPr lang="en-US" dirty="0"/>
              <a:t>Data is derived from the bus personnel report </a:t>
            </a:r>
            <a:br>
              <a:rPr lang="en-US" dirty="0"/>
            </a:br>
            <a:r>
              <a:rPr lang="en-US" dirty="0"/>
              <a:t>(Extract 16</a:t>
            </a:r>
            <a:r>
              <a:rPr lang="en-US" dirty="0" smtClean="0"/>
              <a:t>)</a:t>
            </a:r>
          </a:p>
          <a:p>
            <a:pPr marL="347472" lvl="1" indent="-342900">
              <a:spcBef>
                <a:spcPts val="1200"/>
              </a:spcBef>
              <a:buClr>
                <a:schemeClr val="accent5">
                  <a:lumMod val="75000"/>
                </a:schemeClr>
              </a:buClr>
              <a:buFont typeface="Wingdings" panose="05000000000000000000" pitchFamily="2" charset="2"/>
              <a:buChar char="§"/>
            </a:pPr>
            <a:r>
              <a:rPr lang="en-US" sz="2400" dirty="0" smtClean="0"/>
              <a:t>Total </a:t>
            </a:r>
            <a:r>
              <a:rPr lang="en-US" sz="2400" dirty="0"/>
              <a:t>of bus drivers (employed, contracted, and substitutes) and mechanics</a:t>
            </a:r>
          </a:p>
          <a:p>
            <a:pPr marL="347472" lvl="1" indent="-342900">
              <a:lnSpc>
                <a:spcPct val="120000"/>
              </a:lnSpc>
              <a:spcBef>
                <a:spcPts val="1200"/>
              </a:spcBef>
              <a:buClr>
                <a:schemeClr val="accent5">
                  <a:lumMod val="75000"/>
                </a:schemeClr>
              </a:buClr>
              <a:buFont typeface="Wingdings" panose="05000000000000000000" pitchFamily="2" charset="2"/>
              <a:buChar char="§"/>
            </a:pPr>
            <a:r>
              <a:rPr lang="en-US" sz="2400" dirty="0" smtClean="0"/>
              <a:t>Used for </a:t>
            </a:r>
            <a:r>
              <a:rPr lang="en-US" sz="2400" dirty="0"/>
              <a:t>state reporting only</a:t>
            </a:r>
          </a:p>
          <a:p>
            <a:pPr>
              <a:spcBef>
                <a:spcPts val="1200"/>
              </a:spcBef>
              <a:buClr>
                <a:schemeClr val="accent5">
                  <a:lumMod val="75000"/>
                </a:schemeClr>
              </a:buClr>
            </a:pPr>
            <a:r>
              <a:rPr lang="en-US" dirty="0"/>
              <a:t>Completed by all districts who provide student transportation</a:t>
            </a:r>
          </a:p>
          <a:p>
            <a:pPr>
              <a:spcBef>
                <a:spcPts val="1200"/>
              </a:spcBef>
              <a:buClr>
                <a:schemeClr val="accent5">
                  <a:lumMod val="75000"/>
                </a:schemeClr>
              </a:buClr>
            </a:pPr>
            <a:endParaRPr lang="en-US" dirty="0"/>
          </a:p>
        </p:txBody>
      </p:sp>
      <p:sp>
        <p:nvSpPr>
          <p:cNvPr id="3" name="Title 2"/>
          <p:cNvSpPr>
            <a:spLocks noGrp="1"/>
          </p:cNvSpPr>
          <p:nvPr>
            <p:ph type="title"/>
          </p:nvPr>
        </p:nvSpPr>
        <p:spPr/>
        <p:txBody>
          <a:bodyPr/>
          <a:lstStyle/>
          <a:p>
            <a:r>
              <a:rPr lang="en-US" dirty="0" smtClean="0"/>
              <a:t>Transportation Staff Report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1604109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rmAutofit lnSpcReduction="10000"/>
          </a:bodyPr>
          <a:lstStyle/>
          <a:p>
            <a:pPr>
              <a:buClr>
                <a:schemeClr val="accent5">
                  <a:lumMod val="75000"/>
                </a:schemeClr>
              </a:buClr>
            </a:pPr>
            <a:r>
              <a:rPr lang="en-US" dirty="0" smtClean="0"/>
              <a:t>3-year average of</a:t>
            </a:r>
          </a:p>
          <a:p>
            <a:pPr lvl="1">
              <a:spcBef>
                <a:spcPts val="600"/>
              </a:spcBef>
              <a:buClr>
                <a:schemeClr val="accent5">
                  <a:lumMod val="75000"/>
                </a:schemeClr>
              </a:buClr>
              <a:buFont typeface="Arial" panose="020B0604020202020204" pitchFamily="34" charset="0"/>
              <a:buChar char="─"/>
            </a:pPr>
            <a:r>
              <a:rPr lang="en-US" dirty="0" smtClean="0"/>
              <a:t>regular ADTs</a:t>
            </a:r>
          </a:p>
          <a:p>
            <a:pPr lvl="1">
              <a:spcBef>
                <a:spcPts val="600"/>
              </a:spcBef>
              <a:buClr>
                <a:schemeClr val="accent5">
                  <a:lumMod val="75000"/>
                </a:schemeClr>
              </a:buClr>
              <a:buFont typeface="Arial" panose="020B0604020202020204" pitchFamily="34" charset="0"/>
              <a:buChar char="─"/>
            </a:pPr>
            <a:r>
              <a:rPr lang="en-US" dirty="0" smtClean="0"/>
              <a:t>special education ADTs</a:t>
            </a:r>
          </a:p>
          <a:p>
            <a:pPr lvl="1">
              <a:spcBef>
                <a:spcPts val="600"/>
              </a:spcBef>
              <a:buClr>
                <a:schemeClr val="accent5">
                  <a:lumMod val="75000"/>
                </a:schemeClr>
              </a:buClr>
              <a:buFont typeface="Arial" panose="020B0604020202020204" pitchFamily="34" charset="0"/>
              <a:buChar char="─"/>
            </a:pPr>
            <a:r>
              <a:rPr lang="en-US" dirty="0"/>
              <a:t>b</a:t>
            </a:r>
            <a:r>
              <a:rPr lang="en-US" dirty="0" smtClean="0"/>
              <a:t>us mileage</a:t>
            </a:r>
          </a:p>
          <a:p>
            <a:pPr lvl="1">
              <a:spcBef>
                <a:spcPts val="600"/>
              </a:spcBef>
              <a:buClr>
                <a:schemeClr val="accent5">
                  <a:lumMod val="75000"/>
                </a:schemeClr>
              </a:buClr>
              <a:buFont typeface="Arial" panose="020B0604020202020204" pitchFamily="34" charset="0"/>
              <a:buChar char="─"/>
            </a:pPr>
            <a:r>
              <a:rPr lang="en-US" dirty="0"/>
              <a:t>average daily </a:t>
            </a:r>
            <a:r>
              <a:rPr lang="en-US" dirty="0" smtClean="0"/>
              <a:t>membership (ADM)</a:t>
            </a:r>
            <a:endParaRPr lang="en-US" dirty="0"/>
          </a:p>
          <a:p>
            <a:pPr lvl="1">
              <a:spcBef>
                <a:spcPts val="600"/>
              </a:spcBef>
              <a:buClr>
                <a:schemeClr val="accent5">
                  <a:lumMod val="75000"/>
                </a:schemeClr>
              </a:buClr>
              <a:buFont typeface="Arial" panose="020B0604020202020204" pitchFamily="34" charset="0"/>
              <a:buChar char="─"/>
            </a:pPr>
            <a:r>
              <a:rPr lang="en-US" dirty="0" smtClean="0"/>
              <a:t>transportation cost (inflated to current year)</a:t>
            </a:r>
          </a:p>
          <a:p>
            <a:pPr>
              <a:lnSpc>
                <a:spcPct val="110000"/>
              </a:lnSpc>
              <a:spcBef>
                <a:spcPts val="1200"/>
              </a:spcBef>
              <a:buClr>
                <a:schemeClr val="accent5">
                  <a:lumMod val="75000"/>
                </a:schemeClr>
              </a:buClr>
            </a:pPr>
            <a:r>
              <a:rPr lang="en-US" dirty="0" smtClean="0"/>
              <a:t>Microsoft excel analysis regression application for funding prediction</a:t>
            </a:r>
          </a:p>
          <a:p>
            <a:pPr lvl="1">
              <a:lnSpc>
                <a:spcPct val="110000"/>
              </a:lnSpc>
              <a:spcBef>
                <a:spcPts val="600"/>
              </a:spcBef>
              <a:buClr>
                <a:schemeClr val="accent5">
                  <a:lumMod val="75000"/>
                </a:schemeClr>
              </a:buClr>
              <a:buFont typeface="Arial" panose="020B0604020202020204" pitchFamily="34" charset="0"/>
              <a:buChar char="─"/>
            </a:pPr>
            <a:r>
              <a:rPr lang="en-US" dirty="0" smtClean="0"/>
              <a:t>cost/ADM</a:t>
            </a:r>
          </a:p>
          <a:p>
            <a:pPr lvl="1">
              <a:lnSpc>
                <a:spcPct val="110000"/>
              </a:lnSpc>
              <a:spcBef>
                <a:spcPts val="600"/>
              </a:spcBef>
              <a:buClr>
                <a:schemeClr val="accent5">
                  <a:lumMod val="75000"/>
                </a:schemeClr>
              </a:buClr>
              <a:buFont typeface="Arial" panose="020B0604020202020204" pitchFamily="34" charset="0"/>
              <a:buChar char="─"/>
            </a:pPr>
            <a:r>
              <a:rPr lang="en-US" dirty="0" smtClean="0"/>
              <a:t>regular ADT/ADM</a:t>
            </a:r>
          </a:p>
          <a:p>
            <a:pPr lvl="1">
              <a:lnSpc>
                <a:spcPct val="110000"/>
              </a:lnSpc>
              <a:spcBef>
                <a:spcPts val="600"/>
              </a:spcBef>
              <a:buClr>
                <a:schemeClr val="accent5">
                  <a:lumMod val="75000"/>
                </a:schemeClr>
              </a:buClr>
              <a:buFont typeface="Arial" panose="020B0604020202020204" pitchFamily="34" charset="0"/>
              <a:buChar char="─"/>
            </a:pPr>
            <a:r>
              <a:rPr lang="en-US" dirty="0" smtClean="0"/>
              <a:t>miles/ADM</a:t>
            </a:r>
          </a:p>
          <a:p>
            <a:pPr lvl="1">
              <a:lnSpc>
                <a:spcPct val="110000"/>
              </a:lnSpc>
              <a:spcBef>
                <a:spcPts val="600"/>
              </a:spcBef>
              <a:buClr>
                <a:schemeClr val="accent5">
                  <a:lumMod val="75000"/>
                </a:schemeClr>
              </a:buClr>
              <a:buFont typeface="Arial" panose="020B0604020202020204" pitchFamily="34" charset="0"/>
              <a:buChar char="─"/>
            </a:pPr>
            <a:r>
              <a:rPr lang="en-US" dirty="0" smtClean="0"/>
              <a:t>special education ADT/ADM</a:t>
            </a:r>
            <a:endParaRPr lang="en-US" dirty="0"/>
          </a:p>
        </p:txBody>
      </p:sp>
      <p:sp>
        <p:nvSpPr>
          <p:cNvPr id="3" name="Title 2"/>
          <p:cNvSpPr>
            <a:spLocks noGrp="1"/>
          </p:cNvSpPr>
          <p:nvPr>
            <p:ph type="title"/>
          </p:nvPr>
        </p:nvSpPr>
        <p:spPr/>
        <p:txBody>
          <a:bodyPr/>
          <a:lstStyle/>
          <a:p>
            <a:r>
              <a:rPr lang="en-US" dirty="0" smtClean="0"/>
              <a:t>Funding Components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1741313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rmAutofit/>
          </a:bodyPr>
          <a:lstStyle/>
          <a:p>
            <a:pPr>
              <a:spcBef>
                <a:spcPts val="1200"/>
              </a:spcBef>
              <a:buClr>
                <a:schemeClr val="accent5">
                  <a:lumMod val="75000"/>
                </a:schemeClr>
              </a:buClr>
            </a:pPr>
            <a:r>
              <a:rPr lang="en-US" dirty="0" smtClean="0"/>
              <a:t>Students enrolled on a bus number that does not exist in bus report. </a:t>
            </a:r>
          </a:p>
          <a:p>
            <a:pPr lvl="1">
              <a:spcBef>
                <a:spcPts val="600"/>
              </a:spcBef>
              <a:buClr>
                <a:schemeClr val="accent5">
                  <a:lumMod val="75000"/>
                </a:schemeClr>
              </a:buClr>
              <a:buFont typeface="Arial" panose="020B0604020202020204" pitchFamily="34" charset="0"/>
              <a:buChar char="─"/>
            </a:pPr>
            <a:r>
              <a:rPr lang="en-US" dirty="0" smtClean="0">
                <a:solidFill>
                  <a:schemeClr val="accent5">
                    <a:lumMod val="75000"/>
                  </a:schemeClr>
                </a:solidFill>
              </a:rPr>
              <a:t>Bus numbers listed on both the ADT and buses reports should match exactly, otherwise the ADTs will be disallowed</a:t>
            </a:r>
          </a:p>
          <a:p>
            <a:pPr>
              <a:spcBef>
                <a:spcPts val="1200"/>
              </a:spcBef>
              <a:buClr>
                <a:schemeClr val="accent5">
                  <a:lumMod val="75000"/>
                </a:schemeClr>
              </a:buClr>
            </a:pPr>
            <a:r>
              <a:rPr lang="en-US" dirty="0" smtClean="0"/>
              <a:t>Buses listed on bus report that does not have students enrolled.</a:t>
            </a:r>
          </a:p>
          <a:p>
            <a:pPr lvl="1">
              <a:spcBef>
                <a:spcPts val="600"/>
              </a:spcBef>
              <a:buClr>
                <a:schemeClr val="accent5">
                  <a:lumMod val="75000"/>
                </a:schemeClr>
              </a:buClr>
              <a:buFont typeface="Arial" panose="020B0604020202020204" pitchFamily="34" charset="0"/>
              <a:buChar char="─"/>
            </a:pPr>
            <a:r>
              <a:rPr lang="en-US" dirty="0" smtClean="0">
                <a:solidFill>
                  <a:schemeClr val="accent5">
                    <a:lumMod val="75000"/>
                  </a:schemeClr>
                </a:solidFill>
              </a:rPr>
              <a:t>Mileage will be disallowed</a:t>
            </a:r>
          </a:p>
          <a:p>
            <a:pPr>
              <a:spcBef>
                <a:spcPts val="1200"/>
              </a:spcBef>
              <a:buClr>
                <a:schemeClr val="accent5">
                  <a:lumMod val="75000"/>
                </a:schemeClr>
              </a:buClr>
            </a:pPr>
            <a:r>
              <a:rPr lang="en-US" dirty="0" smtClean="0"/>
              <a:t>Special equipped buses not ending in a suffix “S” through “Z”. </a:t>
            </a:r>
          </a:p>
          <a:p>
            <a:pPr lvl="1">
              <a:spcBef>
                <a:spcPts val="600"/>
              </a:spcBef>
              <a:buClr>
                <a:schemeClr val="accent5">
                  <a:lumMod val="75000"/>
                </a:schemeClr>
              </a:buClr>
              <a:buFont typeface="Arial" panose="020B0604020202020204" pitchFamily="34" charset="0"/>
              <a:buChar char="─"/>
            </a:pPr>
            <a:r>
              <a:rPr lang="en-US" dirty="0" smtClean="0">
                <a:solidFill>
                  <a:schemeClr val="accent5">
                    <a:lumMod val="75000"/>
                  </a:schemeClr>
                </a:solidFill>
              </a:rPr>
              <a:t>Incorrect labeling of special equipped buses results in the loss of the additional special equipped bus funding</a:t>
            </a:r>
          </a:p>
          <a:p>
            <a:endParaRPr lang="en-US" dirty="0"/>
          </a:p>
        </p:txBody>
      </p:sp>
      <p:sp>
        <p:nvSpPr>
          <p:cNvPr id="3" name="Title 2"/>
          <p:cNvSpPr>
            <a:spLocks noGrp="1"/>
          </p:cNvSpPr>
          <p:nvPr>
            <p:ph type="title"/>
          </p:nvPr>
        </p:nvSpPr>
        <p:spPr/>
        <p:txBody>
          <a:bodyPr/>
          <a:lstStyle/>
          <a:p>
            <a:r>
              <a:rPr lang="en-US" dirty="0" smtClean="0"/>
              <a:t>Issues that affect funding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1397721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rmAutofit/>
          </a:bodyPr>
          <a:lstStyle/>
          <a:p>
            <a:pPr>
              <a:buClr>
                <a:schemeClr val="accent5">
                  <a:lumMod val="75000"/>
                </a:schemeClr>
              </a:buClr>
            </a:pPr>
            <a:r>
              <a:rPr lang="en-US" dirty="0" smtClean="0"/>
              <a:t>Students living less than 1.5 miles from zoned school. </a:t>
            </a:r>
          </a:p>
          <a:p>
            <a:pPr lvl="1">
              <a:buClr>
                <a:schemeClr val="accent5">
                  <a:lumMod val="75000"/>
                </a:schemeClr>
              </a:buClr>
              <a:buFont typeface="Arial" panose="020B0604020202020204" pitchFamily="34" charset="0"/>
              <a:buChar char="─"/>
            </a:pPr>
            <a:r>
              <a:rPr lang="en-US" dirty="0" smtClean="0">
                <a:solidFill>
                  <a:schemeClr val="accent5">
                    <a:lumMod val="75000"/>
                  </a:schemeClr>
                </a:solidFill>
              </a:rPr>
              <a:t>ADTs will not be captured for funding</a:t>
            </a:r>
          </a:p>
          <a:p>
            <a:pPr>
              <a:spcBef>
                <a:spcPts val="1800"/>
              </a:spcBef>
              <a:buClr>
                <a:schemeClr val="accent5">
                  <a:lumMod val="75000"/>
                </a:schemeClr>
              </a:buClr>
            </a:pPr>
            <a:r>
              <a:rPr lang="en-US" dirty="0" smtClean="0"/>
              <a:t>Bus mileage not reported correctly.  </a:t>
            </a:r>
          </a:p>
          <a:p>
            <a:pPr lvl="1">
              <a:spcBef>
                <a:spcPts val="600"/>
              </a:spcBef>
              <a:buClr>
                <a:schemeClr val="accent5">
                  <a:lumMod val="75000"/>
                </a:schemeClr>
              </a:buClr>
              <a:buFont typeface="Arial" panose="020B0604020202020204" pitchFamily="34" charset="0"/>
              <a:buChar char="─"/>
            </a:pPr>
            <a:r>
              <a:rPr lang="en-US" dirty="0" smtClean="0">
                <a:solidFill>
                  <a:schemeClr val="accent5">
                    <a:lumMod val="75000"/>
                  </a:schemeClr>
                </a:solidFill>
              </a:rPr>
              <a:t>Bus mileage should represent the miles traveled from where bus is parked in morning to the last school served in the morning  </a:t>
            </a:r>
          </a:p>
          <a:p>
            <a:pPr>
              <a:spcBef>
                <a:spcPts val="1800"/>
              </a:spcBef>
              <a:buClr>
                <a:schemeClr val="accent5">
                  <a:lumMod val="75000"/>
                </a:schemeClr>
              </a:buClr>
            </a:pPr>
            <a:r>
              <a:rPr lang="en-US" dirty="0" smtClean="0"/>
              <a:t>Student attendance data not reported correctly.</a:t>
            </a:r>
          </a:p>
          <a:p>
            <a:pPr lvl="1">
              <a:spcBef>
                <a:spcPts val="600"/>
              </a:spcBef>
              <a:buClr>
                <a:schemeClr val="accent5">
                  <a:lumMod val="75000"/>
                </a:schemeClr>
              </a:buClr>
              <a:buFont typeface="Arial" panose="020B0604020202020204" pitchFamily="34" charset="0"/>
              <a:buChar char="─"/>
            </a:pPr>
            <a:r>
              <a:rPr lang="en-US" dirty="0" smtClean="0">
                <a:solidFill>
                  <a:schemeClr val="accent5">
                    <a:lumMod val="75000"/>
                  </a:schemeClr>
                </a:solidFill>
              </a:rPr>
              <a:t>Student must be present for transportation, otherwise the day is not included in average calculation</a:t>
            </a:r>
          </a:p>
          <a:p>
            <a:pPr marL="1371600" lvl="4">
              <a:spcBef>
                <a:spcPts val="600"/>
              </a:spcBef>
              <a:buClr>
                <a:schemeClr val="accent5">
                  <a:lumMod val="75000"/>
                </a:schemeClr>
              </a:buClr>
              <a:buFont typeface="Arial" panose="020B0604020202020204" pitchFamily="34" charset="0"/>
              <a:buChar char="•"/>
              <a:defRPr/>
            </a:pPr>
            <a:r>
              <a:rPr lang="en-US" sz="2200" dirty="0" smtClean="0">
                <a:solidFill>
                  <a:schemeClr val="accent5">
                    <a:lumMod val="75000"/>
                  </a:schemeClr>
                </a:solidFill>
              </a:rPr>
              <a:t>P </a:t>
            </a:r>
            <a:r>
              <a:rPr lang="en-US" sz="2200" dirty="0">
                <a:solidFill>
                  <a:schemeClr val="accent5">
                    <a:lumMod val="75000"/>
                  </a:schemeClr>
                </a:solidFill>
              </a:rPr>
              <a:t>– Present for attendance</a:t>
            </a:r>
          </a:p>
          <a:p>
            <a:pPr marL="1371600" lvl="4">
              <a:spcBef>
                <a:spcPts val="0"/>
              </a:spcBef>
              <a:buClr>
                <a:schemeClr val="accent5">
                  <a:lumMod val="75000"/>
                </a:schemeClr>
              </a:buClr>
              <a:buFont typeface="Arial" pitchFamily="34" charset="0"/>
              <a:buChar char="•"/>
              <a:defRPr/>
            </a:pPr>
            <a:r>
              <a:rPr lang="en-US" sz="2200" dirty="0">
                <a:solidFill>
                  <a:schemeClr val="accent5">
                    <a:lumMod val="75000"/>
                  </a:schemeClr>
                </a:solidFill>
              </a:rPr>
              <a:t>T – Excused absence, but present for transportation</a:t>
            </a:r>
          </a:p>
          <a:p>
            <a:pPr marL="1371600" lvl="4">
              <a:spcBef>
                <a:spcPts val="0"/>
              </a:spcBef>
              <a:buClr>
                <a:schemeClr val="accent5">
                  <a:lumMod val="75000"/>
                </a:schemeClr>
              </a:buClr>
              <a:buFont typeface="Arial" pitchFamily="34" charset="0"/>
              <a:buChar char="•"/>
              <a:defRPr/>
            </a:pPr>
            <a:r>
              <a:rPr lang="en-US" sz="2200" dirty="0">
                <a:solidFill>
                  <a:schemeClr val="accent5">
                    <a:lumMod val="75000"/>
                  </a:schemeClr>
                </a:solidFill>
              </a:rPr>
              <a:t>X – Unexcused </a:t>
            </a:r>
            <a:r>
              <a:rPr lang="en-US" sz="2200" dirty="0" smtClean="0">
                <a:solidFill>
                  <a:schemeClr val="accent5">
                    <a:lumMod val="75000"/>
                  </a:schemeClr>
                </a:solidFill>
              </a:rPr>
              <a:t>absence, </a:t>
            </a:r>
            <a:r>
              <a:rPr lang="en-US" sz="2200" dirty="0">
                <a:solidFill>
                  <a:schemeClr val="accent5">
                    <a:lumMod val="75000"/>
                  </a:schemeClr>
                </a:solidFill>
              </a:rPr>
              <a:t>but present for transportation</a:t>
            </a:r>
          </a:p>
          <a:p>
            <a:pPr marL="457200" lvl="1" indent="0">
              <a:spcBef>
                <a:spcPts val="1800"/>
              </a:spcBef>
              <a:buClr>
                <a:schemeClr val="accent5">
                  <a:lumMod val="75000"/>
                </a:schemeClr>
              </a:buClr>
              <a:buNone/>
            </a:pPr>
            <a:endParaRPr lang="en-US" dirty="0"/>
          </a:p>
          <a:p>
            <a:pPr>
              <a:buClr>
                <a:schemeClr val="accent5"/>
              </a:buClr>
            </a:pPr>
            <a:endParaRPr lang="en-US" dirty="0"/>
          </a:p>
        </p:txBody>
      </p:sp>
      <p:sp>
        <p:nvSpPr>
          <p:cNvPr id="3" name="Title 2"/>
          <p:cNvSpPr>
            <a:spLocks noGrp="1"/>
          </p:cNvSpPr>
          <p:nvPr>
            <p:ph type="title"/>
          </p:nvPr>
        </p:nvSpPr>
        <p:spPr/>
        <p:txBody>
          <a:bodyPr/>
          <a:lstStyle/>
          <a:p>
            <a:r>
              <a:rPr lang="en-US" dirty="0" smtClean="0"/>
              <a:t>Issues that affect funding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1142545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4724400"/>
          </a:xfrm>
        </p:spPr>
        <p:txBody>
          <a:bodyPr>
            <a:noAutofit/>
          </a:bodyPr>
          <a:lstStyle/>
          <a:p>
            <a:pPr>
              <a:spcBef>
                <a:spcPts val="600"/>
              </a:spcBef>
              <a:buClr>
                <a:schemeClr val="accent5">
                  <a:lumMod val="75000"/>
                </a:schemeClr>
              </a:buClr>
            </a:pPr>
            <a:r>
              <a:rPr lang="en-US" dirty="0" smtClean="0"/>
              <a:t>Who is responsible for reporting the bus and personnel information? </a:t>
            </a:r>
          </a:p>
          <a:p>
            <a:pPr lvl="1">
              <a:spcBef>
                <a:spcPts val="600"/>
              </a:spcBef>
              <a:buClr>
                <a:schemeClr val="accent5">
                  <a:lumMod val="75000"/>
                </a:schemeClr>
              </a:buClr>
              <a:buFont typeface="Arial" panose="020B0604020202020204" pitchFamily="34" charset="0"/>
              <a:buChar char="─"/>
            </a:pPr>
            <a:r>
              <a:rPr lang="en-US" dirty="0" smtClean="0">
                <a:solidFill>
                  <a:schemeClr val="accent5">
                    <a:lumMod val="75000"/>
                  </a:schemeClr>
                </a:solidFill>
              </a:rPr>
              <a:t>The district transporting the students is responsible for completing the bus and personnel reports</a:t>
            </a:r>
          </a:p>
          <a:p>
            <a:pPr lvl="1">
              <a:buClr>
                <a:schemeClr val="accent5">
                  <a:lumMod val="75000"/>
                </a:schemeClr>
              </a:buClr>
            </a:pPr>
            <a:endParaRPr lang="en-US" sz="2400" dirty="0" smtClean="0">
              <a:solidFill>
                <a:schemeClr val="accent5">
                  <a:lumMod val="75000"/>
                </a:schemeClr>
              </a:solidFill>
            </a:endParaRPr>
          </a:p>
          <a:p>
            <a:pPr marL="683514" lvl="2">
              <a:buFont typeface="Wingdings" panose="05000000000000000000" pitchFamily="2" charset="2"/>
              <a:buChar char="§"/>
            </a:pPr>
            <a:endParaRPr lang="en-US" dirty="0"/>
          </a:p>
          <a:p>
            <a:pPr lvl="1"/>
            <a:endParaRPr lang="en-US" sz="2400" dirty="0" smtClean="0">
              <a:solidFill>
                <a:srgbClr val="FF0000"/>
              </a:solidFill>
            </a:endParaRPr>
          </a:p>
          <a:p>
            <a:endParaRPr lang="en-US" dirty="0"/>
          </a:p>
        </p:txBody>
      </p:sp>
      <p:sp>
        <p:nvSpPr>
          <p:cNvPr id="3" name="Title 2"/>
          <p:cNvSpPr>
            <a:spLocks noGrp="1"/>
          </p:cNvSpPr>
          <p:nvPr>
            <p:ph type="title"/>
          </p:nvPr>
        </p:nvSpPr>
        <p:spPr/>
        <p:txBody>
          <a:bodyPr>
            <a:normAutofit/>
          </a:bodyPr>
          <a:lstStyle/>
          <a:p>
            <a:r>
              <a:rPr lang="en-US" dirty="0" smtClean="0"/>
              <a:t>Transportation Questions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1803482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4724400"/>
          </a:xfrm>
        </p:spPr>
        <p:txBody>
          <a:bodyPr>
            <a:noAutofit/>
          </a:bodyPr>
          <a:lstStyle/>
          <a:p>
            <a:pPr marL="283464" lvl="1">
              <a:buClr>
                <a:schemeClr val="accent5">
                  <a:lumMod val="75000"/>
                </a:schemeClr>
              </a:buClr>
              <a:buFont typeface="Wingdings" panose="05000000000000000000" pitchFamily="2" charset="2"/>
              <a:buChar char="§"/>
            </a:pPr>
            <a:r>
              <a:rPr lang="en-US" sz="2400" dirty="0" smtClean="0"/>
              <a:t>Who </a:t>
            </a:r>
            <a:r>
              <a:rPr lang="en-US" sz="2400" dirty="0"/>
              <a:t>is responsible for reporting the </a:t>
            </a:r>
            <a:r>
              <a:rPr lang="en-US" sz="2400" dirty="0" smtClean="0"/>
              <a:t>ADT information</a:t>
            </a:r>
            <a:r>
              <a:rPr lang="en-US" sz="2400" dirty="0"/>
              <a:t>? </a:t>
            </a:r>
            <a:endParaRPr lang="en-US" sz="2400" dirty="0" smtClean="0"/>
          </a:p>
          <a:p>
            <a:pPr marL="797814" lvl="2" indent="-342900">
              <a:spcBef>
                <a:spcPts val="600"/>
              </a:spcBef>
              <a:buClr>
                <a:schemeClr val="accent5">
                  <a:lumMod val="75000"/>
                </a:schemeClr>
              </a:buClr>
              <a:buFont typeface="Arial" panose="020B0604020202020204" pitchFamily="34" charset="0"/>
              <a:buChar char="─"/>
            </a:pPr>
            <a:r>
              <a:rPr lang="en-US" sz="2200" dirty="0">
                <a:solidFill>
                  <a:schemeClr val="accent5">
                    <a:lumMod val="75000"/>
                  </a:schemeClr>
                </a:solidFill>
              </a:rPr>
              <a:t>The </a:t>
            </a:r>
            <a:r>
              <a:rPr lang="en-US" sz="2200" dirty="0" smtClean="0">
                <a:solidFill>
                  <a:schemeClr val="accent5">
                    <a:lumMod val="75000"/>
                  </a:schemeClr>
                </a:solidFill>
              </a:rPr>
              <a:t>district where the student is enrolled is responsible for completing the ADT report </a:t>
            </a:r>
            <a:endParaRPr lang="en-US" sz="2200" dirty="0">
              <a:solidFill>
                <a:schemeClr val="accent5">
                  <a:lumMod val="75000"/>
                </a:schemeClr>
              </a:solidFill>
            </a:endParaRPr>
          </a:p>
          <a:p>
            <a:pPr marL="683514" lvl="2">
              <a:buFont typeface="Wingdings" panose="05000000000000000000" pitchFamily="2" charset="2"/>
              <a:buChar char="§"/>
            </a:pPr>
            <a:endParaRPr lang="en-US" dirty="0"/>
          </a:p>
          <a:p>
            <a:pPr lvl="1"/>
            <a:endParaRPr lang="en-US" sz="2400" dirty="0" smtClean="0">
              <a:solidFill>
                <a:srgbClr val="FF0000"/>
              </a:solidFill>
            </a:endParaRPr>
          </a:p>
          <a:p>
            <a:endParaRPr lang="en-US" dirty="0"/>
          </a:p>
        </p:txBody>
      </p:sp>
      <p:sp>
        <p:nvSpPr>
          <p:cNvPr id="3" name="Title 2"/>
          <p:cNvSpPr>
            <a:spLocks noGrp="1"/>
          </p:cNvSpPr>
          <p:nvPr>
            <p:ph type="title"/>
          </p:nvPr>
        </p:nvSpPr>
        <p:spPr/>
        <p:txBody>
          <a:bodyPr>
            <a:normAutofit/>
          </a:bodyPr>
          <a:lstStyle/>
          <a:p>
            <a:r>
              <a:rPr lang="en-US" dirty="0" smtClean="0"/>
              <a:t>Transportation Questions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1190421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Pupil Transportation</a:t>
            </a:r>
            <a:br>
              <a:rPr lang="en-US" dirty="0" smtClean="0"/>
            </a:br>
            <a:endParaRPr lang="en-US" dirty="0"/>
          </a:p>
        </p:txBody>
      </p:sp>
    </p:spTree>
    <p:extLst>
      <p:ext uri="{BB962C8B-B14F-4D97-AF65-F5344CB8AC3E}">
        <p14:creationId xmlns:p14="http://schemas.microsoft.com/office/powerpoint/2010/main" val="1080751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Autofit/>
          </a:bodyPr>
          <a:lstStyle/>
          <a:p>
            <a:pPr>
              <a:buClr>
                <a:schemeClr val="accent5">
                  <a:lumMod val="75000"/>
                </a:schemeClr>
              </a:buClr>
            </a:pPr>
            <a:r>
              <a:rPr lang="en-US" dirty="0" smtClean="0"/>
              <a:t>What if a bus transports both special education and regular students?</a:t>
            </a:r>
          </a:p>
          <a:p>
            <a:pPr>
              <a:buClr>
                <a:schemeClr val="accent5"/>
              </a:buClr>
            </a:pPr>
            <a:endParaRPr lang="en-US" sz="800" dirty="0" smtClean="0"/>
          </a:p>
          <a:p>
            <a:pPr lvl="1">
              <a:spcBef>
                <a:spcPts val="0"/>
              </a:spcBef>
              <a:buClr>
                <a:schemeClr val="accent5">
                  <a:lumMod val="75000"/>
                </a:schemeClr>
              </a:buClr>
              <a:buFont typeface="Arial" panose="020B0604020202020204" pitchFamily="34" charset="0"/>
              <a:buChar char="─"/>
            </a:pPr>
            <a:r>
              <a:rPr lang="en-US" dirty="0" smtClean="0">
                <a:solidFill>
                  <a:schemeClr val="accent5">
                    <a:lumMod val="75000"/>
                  </a:schemeClr>
                </a:solidFill>
              </a:rPr>
              <a:t>Funding is based on the bus type </a:t>
            </a:r>
          </a:p>
          <a:p>
            <a:pPr lvl="1">
              <a:spcBef>
                <a:spcPts val="600"/>
              </a:spcBef>
              <a:buClr>
                <a:schemeClr val="accent5">
                  <a:lumMod val="75000"/>
                </a:schemeClr>
              </a:buClr>
              <a:buFont typeface="Arial" panose="020B0604020202020204" pitchFamily="34" charset="0"/>
              <a:buChar char="─"/>
            </a:pPr>
            <a:r>
              <a:rPr lang="en-US" dirty="0" smtClean="0">
                <a:solidFill>
                  <a:schemeClr val="accent5">
                    <a:lumMod val="75000"/>
                  </a:schemeClr>
                </a:solidFill>
              </a:rPr>
              <a:t>If a bus transports both regular and special education students, the count is given to the bus type that is transporting: regular or special equipped  </a:t>
            </a:r>
          </a:p>
          <a:p>
            <a:pPr lvl="2">
              <a:spcBef>
                <a:spcPts val="600"/>
              </a:spcBef>
              <a:buClr>
                <a:schemeClr val="accent5">
                  <a:lumMod val="75000"/>
                </a:schemeClr>
              </a:buClr>
            </a:pPr>
            <a:r>
              <a:rPr lang="en-US" sz="2200" dirty="0" smtClean="0">
                <a:solidFill>
                  <a:schemeClr val="accent5">
                    <a:lumMod val="75000"/>
                  </a:schemeClr>
                </a:solidFill>
              </a:rPr>
              <a:t>Any regular education students enrolled on a special equipped school bus will be included in the count of the special equipped bus for funding </a:t>
            </a:r>
          </a:p>
          <a:p>
            <a:pPr lvl="2">
              <a:spcBef>
                <a:spcPts val="600"/>
              </a:spcBef>
              <a:buClr>
                <a:schemeClr val="accent5">
                  <a:lumMod val="75000"/>
                </a:schemeClr>
              </a:buClr>
            </a:pPr>
            <a:r>
              <a:rPr lang="en-US" sz="2200" dirty="0" smtClean="0">
                <a:solidFill>
                  <a:schemeClr val="accent5">
                    <a:lumMod val="75000"/>
                  </a:schemeClr>
                </a:solidFill>
              </a:rPr>
              <a:t>Any special education student enrolled on a standard school bus will be included in the count of the standard bus for funding</a:t>
            </a:r>
          </a:p>
          <a:p>
            <a:pPr lvl="1">
              <a:spcBef>
                <a:spcPts val="600"/>
              </a:spcBef>
              <a:buClr>
                <a:schemeClr val="accent5"/>
              </a:buClr>
            </a:pPr>
            <a:endParaRPr lang="en-US" sz="800" dirty="0" smtClean="0">
              <a:solidFill>
                <a:srgbClr val="FF0000"/>
              </a:solidFill>
            </a:endParaRPr>
          </a:p>
          <a:p>
            <a:pPr lvl="1">
              <a:buClr>
                <a:schemeClr val="accent5"/>
              </a:buClr>
            </a:pPr>
            <a:endParaRPr lang="en-US" sz="1500" dirty="0" smtClean="0">
              <a:solidFill>
                <a:srgbClr val="FF0000"/>
              </a:solidFill>
            </a:endParaRPr>
          </a:p>
          <a:p>
            <a:pPr>
              <a:buClr>
                <a:schemeClr val="accent5"/>
              </a:buClr>
            </a:pPr>
            <a:endParaRPr lang="en-US" sz="1600" dirty="0"/>
          </a:p>
        </p:txBody>
      </p:sp>
      <p:sp>
        <p:nvSpPr>
          <p:cNvPr id="3" name="Title 2"/>
          <p:cNvSpPr>
            <a:spLocks noGrp="1"/>
          </p:cNvSpPr>
          <p:nvPr>
            <p:ph type="title"/>
          </p:nvPr>
        </p:nvSpPr>
        <p:spPr/>
        <p:txBody>
          <a:bodyPr>
            <a:normAutofit/>
          </a:bodyPr>
          <a:lstStyle/>
          <a:p>
            <a:r>
              <a:rPr lang="en-US" dirty="0" smtClean="0"/>
              <a:t>Transportation 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spTree>
    <p:extLst>
      <p:ext uri="{BB962C8B-B14F-4D97-AF65-F5344CB8AC3E}">
        <p14:creationId xmlns:p14="http://schemas.microsoft.com/office/powerpoint/2010/main" val="1828441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4724400"/>
          </a:xfrm>
        </p:spPr>
        <p:txBody>
          <a:bodyPr>
            <a:noAutofit/>
          </a:bodyPr>
          <a:lstStyle/>
          <a:p>
            <a:pPr>
              <a:spcBef>
                <a:spcPts val="0"/>
              </a:spcBef>
              <a:buClr>
                <a:schemeClr val="accent5">
                  <a:lumMod val="75000"/>
                </a:schemeClr>
              </a:buClr>
            </a:pPr>
            <a:r>
              <a:rPr lang="en-US" dirty="0"/>
              <a:t>What if </a:t>
            </a:r>
            <a:r>
              <a:rPr lang="en-US" dirty="0" smtClean="0"/>
              <a:t>a student </a:t>
            </a:r>
            <a:r>
              <a:rPr lang="en-US" dirty="0"/>
              <a:t>enrolled for transportation transfers to another school within the same district? </a:t>
            </a:r>
          </a:p>
          <a:p>
            <a:pPr>
              <a:spcBef>
                <a:spcPts val="0"/>
              </a:spcBef>
              <a:buClr>
                <a:schemeClr val="accent5">
                  <a:lumMod val="75000"/>
                </a:schemeClr>
              </a:buClr>
            </a:pPr>
            <a:endParaRPr lang="en-US" sz="800" dirty="0"/>
          </a:p>
          <a:p>
            <a:pPr lvl="1">
              <a:spcBef>
                <a:spcPts val="0"/>
              </a:spcBef>
              <a:buClr>
                <a:schemeClr val="accent5">
                  <a:lumMod val="75000"/>
                </a:schemeClr>
              </a:buClr>
              <a:buFont typeface="Arial" panose="020B0604020202020204" pitchFamily="34" charset="0"/>
              <a:buChar char="─"/>
            </a:pPr>
            <a:r>
              <a:rPr lang="en-US" dirty="0">
                <a:solidFill>
                  <a:schemeClr val="accent5">
                    <a:lumMod val="75000"/>
                  </a:schemeClr>
                </a:solidFill>
              </a:rPr>
              <a:t>The student will be withdrawn from the school, thus, ending the transportation for that school </a:t>
            </a:r>
            <a:r>
              <a:rPr lang="en-US" dirty="0" smtClean="0">
                <a:solidFill>
                  <a:schemeClr val="accent5">
                    <a:lumMod val="75000"/>
                  </a:schemeClr>
                </a:solidFill>
              </a:rPr>
              <a:t>and can </a:t>
            </a:r>
            <a:r>
              <a:rPr lang="en-US" dirty="0">
                <a:solidFill>
                  <a:schemeClr val="accent5">
                    <a:lumMod val="75000"/>
                  </a:schemeClr>
                </a:solidFill>
              </a:rPr>
              <a:t>be re-enrolled at the new school if the student meets criteria. Each school will be allocated ADTs based on the length of time the student is enrolled at each school. The ADT report is a district level report; therefore, there will be no affect to the </a:t>
            </a:r>
            <a:r>
              <a:rPr lang="en-US" dirty="0" smtClean="0">
                <a:solidFill>
                  <a:schemeClr val="accent5">
                    <a:lumMod val="75000"/>
                  </a:schemeClr>
                </a:solidFill>
              </a:rPr>
              <a:t>district</a:t>
            </a:r>
            <a:endParaRPr lang="en-US" dirty="0">
              <a:solidFill>
                <a:schemeClr val="accent5">
                  <a:lumMod val="75000"/>
                </a:schemeClr>
              </a:solidFill>
            </a:endParaRPr>
          </a:p>
          <a:p>
            <a:endParaRPr lang="en-US" sz="1600" dirty="0"/>
          </a:p>
        </p:txBody>
      </p:sp>
      <p:sp>
        <p:nvSpPr>
          <p:cNvPr id="3" name="Title 2"/>
          <p:cNvSpPr>
            <a:spLocks noGrp="1"/>
          </p:cNvSpPr>
          <p:nvPr>
            <p:ph type="title"/>
          </p:nvPr>
        </p:nvSpPr>
        <p:spPr/>
        <p:txBody>
          <a:bodyPr>
            <a:normAutofit/>
          </a:bodyPr>
          <a:lstStyle/>
          <a:p>
            <a:r>
              <a:rPr lang="en-US" dirty="0" smtClean="0"/>
              <a:t>Transportation 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1141823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4724400"/>
          </a:xfrm>
        </p:spPr>
        <p:txBody>
          <a:bodyPr>
            <a:noAutofit/>
          </a:bodyPr>
          <a:lstStyle/>
          <a:p>
            <a:pPr>
              <a:spcBef>
                <a:spcPts val="0"/>
              </a:spcBef>
              <a:buClr>
                <a:schemeClr val="accent5">
                  <a:lumMod val="75000"/>
                </a:schemeClr>
              </a:buClr>
            </a:pPr>
            <a:r>
              <a:rPr lang="en-US" dirty="0"/>
              <a:t>What if </a:t>
            </a:r>
            <a:r>
              <a:rPr lang="en-US" dirty="0" smtClean="0"/>
              <a:t>a student </a:t>
            </a:r>
            <a:r>
              <a:rPr lang="en-US" dirty="0"/>
              <a:t>enrolled for transportation transfers to another </a:t>
            </a:r>
            <a:r>
              <a:rPr lang="en-US" dirty="0" smtClean="0"/>
              <a:t>district</a:t>
            </a:r>
            <a:r>
              <a:rPr lang="en-US" dirty="0"/>
              <a:t>? </a:t>
            </a:r>
          </a:p>
          <a:p>
            <a:pPr>
              <a:spcBef>
                <a:spcPts val="0"/>
              </a:spcBef>
              <a:buClr>
                <a:schemeClr val="accent5">
                  <a:lumMod val="75000"/>
                </a:schemeClr>
              </a:buClr>
            </a:pPr>
            <a:endParaRPr lang="en-US" sz="800" dirty="0"/>
          </a:p>
          <a:p>
            <a:pPr lvl="1">
              <a:spcBef>
                <a:spcPts val="0"/>
              </a:spcBef>
              <a:buClr>
                <a:schemeClr val="accent5">
                  <a:lumMod val="75000"/>
                </a:schemeClr>
              </a:buClr>
              <a:buFont typeface="Arial" panose="020B0604020202020204" pitchFamily="34" charset="0"/>
              <a:buChar char="─"/>
            </a:pPr>
            <a:r>
              <a:rPr lang="en-US" dirty="0">
                <a:solidFill>
                  <a:schemeClr val="accent5">
                    <a:lumMod val="75000"/>
                  </a:schemeClr>
                </a:solidFill>
              </a:rPr>
              <a:t>The student will be withdrawn from the </a:t>
            </a:r>
            <a:r>
              <a:rPr lang="en-US" dirty="0" smtClean="0">
                <a:solidFill>
                  <a:schemeClr val="accent5">
                    <a:lumMod val="75000"/>
                  </a:schemeClr>
                </a:solidFill>
              </a:rPr>
              <a:t>district, </a:t>
            </a:r>
            <a:r>
              <a:rPr lang="en-US" dirty="0">
                <a:solidFill>
                  <a:schemeClr val="accent5">
                    <a:lumMod val="75000"/>
                  </a:schemeClr>
                </a:solidFill>
              </a:rPr>
              <a:t>thus, ending the transportation for that </a:t>
            </a:r>
            <a:r>
              <a:rPr lang="en-US" dirty="0" smtClean="0">
                <a:solidFill>
                  <a:schemeClr val="accent5">
                    <a:lumMod val="75000"/>
                  </a:schemeClr>
                </a:solidFill>
              </a:rPr>
              <a:t>district and can </a:t>
            </a:r>
            <a:r>
              <a:rPr lang="en-US" dirty="0">
                <a:solidFill>
                  <a:schemeClr val="accent5">
                    <a:lumMod val="75000"/>
                  </a:schemeClr>
                </a:solidFill>
              </a:rPr>
              <a:t>be re-enrolled at the new </a:t>
            </a:r>
            <a:r>
              <a:rPr lang="en-US" dirty="0" smtClean="0">
                <a:solidFill>
                  <a:schemeClr val="accent5">
                    <a:lumMod val="75000"/>
                  </a:schemeClr>
                </a:solidFill>
              </a:rPr>
              <a:t>district </a:t>
            </a:r>
            <a:r>
              <a:rPr lang="en-US" dirty="0">
                <a:solidFill>
                  <a:schemeClr val="accent5">
                    <a:lumMod val="75000"/>
                  </a:schemeClr>
                </a:solidFill>
              </a:rPr>
              <a:t>if the student meets criteria. Each </a:t>
            </a:r>
            <a:r>
              <a:rPr lang="en-US" dirty="0" smtClean="0">
                <a:solidFill>
                  <a:schemeClr val="accent5">
                    <a:lumMod val="75000"/>
                  </a:schemeClr>
                </a:solidFill>
              </a:rPr>
              <a:t>district </a:t>
            </a:r>
            <a:r>
              <a:rPr lang="en-US" dirty="0">
                <a:solidFill>
                  <a:schemeClr val="accent5">
                    <a:lumMod val="75000"/>
                  </a:schemeClr>
                </a:solidFill>
              </a:rPr>
              <a:t>will be allocated ADTs based on the length of time the student is enrolled at each </a:t>
            </a:r>
            <a:r>
              <a:rPr lang="en-US" dirty="0" smtClean="0">
                <a:solidFill>
                  <a:schemeClr val="accent5">
                    <a:lumMod val="75000"/>
                  </a:schemeClr>
                </a:solidFill>
              </a:rPr>
              <a:t>district</a:t>
            </a:r>
            <a:endParaRPr lang="en-US" sz="1600" dirty="0"/>
          </a:p>
        </p:txBody>
      </p:sp>
      <p:sp>
        <p:nvSpPr>
          <p:cNvPr id="3" name="Title 2"/>
          <p:cNvSpPr>
            <a:spLocks noGrp="1"/>
          </p:cNvSpPr>
          <p:nvPr>
            <p:ph type="title"/>
          </p:nvPr>
        </p:nvSpPr>
        <p:spPr/>
        <p:txBody>
          <a:bodyPr>
            <a:normAutofit/>
          </a:bodyPr>
          <a:lstStyle/>
          <a:p>
            <a:r>
              <a:rPr lang="en-US" dirty="0" smtClean="0"/>
              <a:t>Transportation 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4271883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4724400"/>
          </a:xfrm>
        </p:spPr>
        <p:txBody>
          <a:bodyPr>
            <a:noAutofit/>
          </a:bodyPr>
          <a:lstStyle/>
          <a:p>
            <a:pPr>
              <a:spcBef>
                <a:spcPts val="0"/>
              </a:spcBef>
              <a:buClr>
                <a:schemeClr val="accent5">
                  <a:lumMod val="75000"/>
                </a:schemeClr>
              </a:buClr>
            </a:pPr>
            <a:r>
              <a:rPr lang="en-US" dirty="0"/>
              <a:t>What if a bus breaks down and students are assigned to ride a new bus or bus is taken out of service during the year and replaced with a new bus?  </a:t>
            </a:r>
          </a:p>
          <a:p>
            <a:pPr>
              <a:spcBef>
                <a:spcPts val="0"/>
              </a:spcBef>
              <a:buClr>
                <a:schemeClr val="accent5">
                  <a:lumMod val="75000"/>
                </a:schemeClr>
              </a:buClr>
            </a:pPr>
            <a:endParaRPr lang="en-US" sz="800" dirty="0"/>
          </a:p>
          <a:p>
            <a:pPr marL="740664" lvl="1" indent="-283464">
              <a:spcBef>
                <a:spcPts val="0"/>
              </a:spcBef>
              <a:buClr>
                <a:schemeClr val="accent5">
                  <a:lumMod val="75000"/>
                </a:schemeClr>
              </a:buClr>
              <a:buFont typeface="Arial" panose="020B0604020202020204" pitchFamily="34" charset="0"/>
              <a:buChar char="─"/>
            </a:pPr>
            <a:r>
              <a:rPr lang="en-US" dirty="0" smtClean="0">
                <a:solidFill>
                  <a:schemeClr val="accent5">
                    <a:lumMod val="75000"/>
                  </a:schemeClr>
                </a:solidFill>
              </a:rPr>
              <a:t>The student </a:t>
            </a:r>
            <a:r>
              <a:rPr lang="en-US" dirty="0">
                <a:solidFill>
                  <a:schemeClr val="accent5">
                    <a:lumMod val="75000"/>
                  </a:schemeClr>
                </a:solidFill>
              </a:rPr>
              <a:t>transportation extract </a:t>
            </a:r>
            <a:r>
              <a:rPr lang="en-US" dirty="0" smtClean="0">
                <a:solidFill>
                  <a:schemeClr val="accent5">
                    <a:lumMod val="75000"/>
                  </a:schemeClr>
                </a:solidFill>
              </a:rPr>
              <a:t>should have </a:t>
            </a:r>
            <a:r>
              <a:rPr lang="en-US" dirty="0">
                <a:solidFill>
                  <a:schemeClr val="accent5">
                    <a:lumMod val="75000"/>
                  </a:schemeClr>
                </a:solidFill>
              </a:rPr>
              <a:t>a begin and end </a:t>
            </a:r>
            <a:r>
              <a:rPr lang="en-US" dirty="0" smtClean="0">
                <a:solidFill>
                  <a:schemeClr val="accent5">
                    <a:lumMod val="75000"/>
                  </a:schemeClr>
                </a:solidFill>
              </a:rPr>
              <a:t>date. Student should be withdrawn from one bus and enrolled on the new bus.  This is done each time the student changes buses</a:t>
            </a:r>
            <a:endParaRPr lang="en-US" dirty="0">
              <a:solidFill>
                <a:schemeClr val="accent5">
                  <a:lumMod val="75000"/>
                </a:schemeClr>
              </a:solidFill>
            </a:endParaRPr>
          </a:p>
          <a:p>
            <a:pPr marL="740664" indent="-283464">
              <a:spcBef>
                <a:spcPts val="1200"/>
              </a:spcBef>
              <a:buClr>
                <a:schemeClr val="accent5">
                  <a:lumMod val="75000"/>
                </a:schemeClr>
              </a:buClr>
              <a:buFont typeface="Arial" panose="020B0604020202020204" pitchFamily="34" charset="0"/>
              <a:buChar char="─"/>
            </a:pPr>
            <a:r>
              <a:rPr lang="en-US" sz="2200" dirty="0" smtClean="0">
                <a:solidFill>
                  <a:schemeClr val="accent5">
                    <a:lumMod val="75000"/>
                  </a:schemeClr>
                </a:solidFill>
              </a:rPr>
              <a:t>These </a:t>
            </a:r>
            <a:r>
              <a:rPr lang="en-US" sz="2200" dirty="0">
                <a:solidFill>
                  <a:schemeClr val="accent5">
                    <a:lumMod val="75000"/>
                  </a:schemeClr>
                </a:solidFill>
              </a:rPr>
              <a:t>buses should be included on the buses report (extract 15). To prevent duplication of mileage on the annual statistical report, the mileage on the substitute or replacement bus should reflect zero.  The mileage will be captured on the bus that it is substituting or replacing</a:t>
            </a:r>
          </a:p>
          <a:p>
            <a:endParaRPr lang="en-US" sz="1600" dirty="0"/>
          </a:p>
        </p:txBody>
      </p:sp>
      <p:sp>
        <p:nvSpPr>
          <p:cNvPr id="3" name="Title 2"/>
          <p:cNvSpPr>
            <a:spLocks noGrp="1"/>
          </p:cNvSpPr>
          <p:nvPr>
            <p:ph type="title"/>
          </p:nvPr>
        </p:nvSpPr>
        <p:spPr/>
        <p:txBody>
          <a:bodyPr>
            <a:normAutofit/>
          </a:bodyPr>
          <a:lstStyle/>
          <a:p>
            <a:r>
              <a:rPr lang="en-US" dirty="0" smtClean="0"/>
              <a:t>Transportation 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1352920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4724400"/>
          </a:xfrm>
        </p:spPr>
        <p:txBody>
          <a:bodyPr>
            <a:noAutofit/>
          </a:bodyPr>
          <a:lstStyle/>
          <a:p>
            <a:pPr>
              <a:spcBef>
                <a:spcPts val="0"/>
              </a:spcBef>
              <a:buClr>
                <a:schemeClr val="accent5">
                  <a:lumMod val="75000"/>
                </a:schemeClr>
              </a:buClr>
            </a:pPr>
            <a:r>
              <a:rPr lang="en-US" dirty="0" smtClean="0"/>
              <a:t>How do we report students that alternative transportation is given due to school bus not being able to reach student?  </a:t>
            </a:r>
            <a:endParaRPr lang="en-US" dirty="0"/>
          </a:p>
          <a:p>
            <a:pPr>
              <a:spcBef>
                <a:spcPts val="0"/>
              </a:spcBef>
              <a:buClr>
                <a:schemeClr val="accent5">
                  <a:lumMod val="75000"/>
                </a:schemeClr>
              </a:buClr>
            </a:pPr>
            <a:endParaRPr lang="en-US" sz="800" dirty="0"/>
          </a:p>
          <a:p>
            <a:pPr marL="800100" lvl="2" indent="-342900">
              <a:spcBef>
                <a:spcPts val="0"/>
              </a:spcBef>
              <a:buClr>
                <a:schemeClr val="accent5">
                  <a:lumMod val="75000"/>
                </a:schemeClr>
              </a:buClr>
              <a:buFont typeface="Arial" panose="020B0604020202020204" pitchFamily="34" charset="0"/>
              <a:buChar char="─"/>
              <a:defRPr/>
            </a:pPr>
            <a:r>
              <a:rPr lang="en-US" sz="2200" dirty="0">
                <a:solidFill>
                  <a:schemeClr val="accent5">
                    <a:lumMod val="75000"/>
                  </a:schemeClr>
                </a:solidFill>
              </a:rPr>
              <a:t>Isolated students will be identified under </a:t>
            </a:r>
            <a:r>
              <a:rPr lang="en-US" sz="2200" dirty="0" smtClean="0">
                <a:solidFill>
                  <a:schemeClr val="accent5">
                    <a:lumMod val="75000"/>
                  </a:schemeClr>
                </a:solidFill>
              </a:rPr>
              <a:t>bus # </a:t>
            </a:r>
            <a:r>
              <a:rPr lang="en-US" sz="2200" dirty="0">
                <a:solidFill>
                  <a:schemeClr val="accent5">
                    <a:lumMod val="75000"/>
                  </a:schemeClr>
                </a:solidFill>
              </a:rPr>
              <a:t>“ISO</a:t>
            </a:r>
            <a:r>
              <a:rPr lang="en-US" sz="2200" dirty="0" smtClean="0">
                <a:solidFill>
                  <a:schemeClr val="accent5">
                    <a:lumMod val="75000"/>
                  </a:schemeClr>
                </a:solidFill>
              </a:rPr>
              <a:t>”</a:t>
            </a:r>
          </a:p>
          <a:p>
            <a:pPr marL="1371600" lvl="2">
              <a:spcBef>
                <a:spcPts val="600"/>
              </a:spcBef>
              <a:buClr>
                <a:schemeClr val="accent5">
                  <a:lumMod val="75000"/>
                </a:schemeClr>
              </a:buClr>
              <a:defRPr/>
            </a:pPr>
            <a:r>
              <a:rPr lang="en-US" sz="2200" dirty="0" smtClean="0">
                <a:solidFill>
                  <a:schemeClr val="accent5">
                    <a:lumMod val="75000"/>
                  </a:schemeClr>
                </a:solidFill>
              </a:rPr>
              <a:t>Students will be enrolled on bus # “ISO”</a:t>
            </a:r>
          </a:p>
          <a:p>
            <a:pPr marL="1371600" lvl="2">
              <a:spcBef>
                <a:spcPts val="600"/>
              </a:spcBef>
              <a:buClr>
                <a:schemeClr val="accent5">
                  <a:lumMod val="75000"/>
                </a:schemeClr>
              </a:buClr>
              <a:defRPr/>
            </a:pPr>
            <a:r>
              <a:rPr lang="en-US" sz="2200" dirty="0" smtClean="0">
                <a:solidFill>
                  <a:schemeClr val="accent5">
                    <a:lumMod val="75000"/>
                  </a:schemeClr>
                </a:solidFill>
              </a:rPr>
              <a:t>Bus list will show a bus # “ISO”. Only report the total a.m. miles for each transportation source (van, car, etc.)</a:t>
            </a:r>
            <a:endParaRPr lang="en-US" sz="2200" dirty="0">
              <a:solidFill>
                <a:schemeClr val="accent5">
                  <a:lumMod val="75000"/>
                </a:schemeClr>
              </a:solidFill>
            </a:endParaRPr>
          </a:p>
          <a:p>
            <a:endParaRPr lang="en-US" sz="1600" dirty="0"/>
          </a:p>
        </p:txBody>
      </p:sp>
      <p:sp>
        <p:nvSpPr>
          <p:cNvPr id="3" name="Title 2"/>
          <p:cNvSpPr>
            <a:spLocks noGrp="1"/>
          </p:cNvSpPr>
          <p:nvPr>
            <p:ph type="title"/>
          </p:nvPr>
        </p:nvSpPr>
        <p:spPr/>
        <p:txBody>
          <a:bodyPr>
            <a:normAutofit/>
          </a:bodyPr>
          <a:lstStyle/>
          <a:p>
            <a:r>
              <a:rPr lang="en-US" dirty="0" smtClean="0"/>
              <a:t>Transportation 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2659653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5"/>
              </a:buClr>
            </a:pPr>
            <a:r>
              <a:rPr lang="en-US" dirty="0"/>
              <a:t>Elfreda Tyler </a:t>
            </a:r>
            <a:endParaRPr lang="en-US" dirty="0" smtClean="0"/>
          </a:p>
          <a:p>
            <a:pPr marL="347472" lvl="1" indent="0">
              <a:buClr>
                <a:schemeClr val="accent5"/>
              </a:buClr>
              <a:buNone/>
            </a:pPr>
            <a:r>
              <a:rPr lang="en-US" sz="2400" dirty="0" smtClean="0"/>
              <a:t>(615) 741-8835</a:t>
            </a:r>
          </a:p>
          <a:p>
            <a:pPr marL="347472" lvl="1" indent="0">
              <a:spcBef>
                <a:spcPts val="300"/>
              </a:spcBef>
              <a:spcAft>
                <a:spcPts val="600"/>
              </a:spcAft>
              <a:buClr>
                <a:schemeClr val="accent5"/>
              </a:buClr>
              <a:buNone/>
            </a:pPr>
            <a:r>
              <a:rPr lang="en-US" sz="2400" dirty="0" smtClean="0">
                <a:hlinkClick r:id="rId2"/>
              </a:rPr>
              <a:t>elfreda.tyler@tn.gov</a:t>
            </a:r>
            <a:endParaRPr lang="en-US" sz="2400" dirty="0"/>
          </a:p>
          <a:p>
            <a:pPr>
              <a:spcBef>
                <a:spcPts val="600"/>
              </a:spcBef>
              <a:buClr>
                <a:schemeClr val="accent5"/>
              </a:buClr>
            </a:pPr>
            <a:r>
              <a:rPr lang="en-US" dirty="0" smtClean="0"/>
              <a:t>District Technology Service Desk</a:t>
            </a:r>
            <a:endParaRPr lang="en-US" dirty="0"/>
          </a:p>
          <a:p>
            <a:pPr marL="347472" lvl="1" indent="0">
              <a:buClr>
                <a:schemeClr val="accent5"/>
              </a:buClr>
              <a:buNone/>
            </a:pPr>
            <a:r>
              <a:rPr lang="en-US" sz="2400" dirty="0"/>
              <a:t>(800) 495-4154 or (615) 532-6215</a:t>
            </a:r>
          </a:p>
          <a:p>
            <a:pPr marL="347472" lvl="1" indent="0">
              <a:spcBef>
                <a:spcPts val="300"/>
              </a:spcBef>
              <a:spcAft>
                <a:spcPts val="600"/>
              </a:spcAft>
              <a:buClr>
                <a:schemeClr val="accent5"/>
              </a:buClr>
              <a:buNone/>
            </a:pPr>
            <a:r>
              <a:rPr lang="en-US" sz="2400" dirty="0">
                <a:hlinkClick r:id="rId3"/>
              </a:rPr>
              <a:t>d</a:t>
            </a:r>
            <a:r>
              <a:rPr lang="en-US" sz="2400" dirty="0" smtClean="0">
                <a:hlinkClick r:id="rId3"/>
              </a:rPr>
              <a:t>t.support@tn.gov</a:t>
            </a:r>
            <a:r>
              <a:rPr lang="en-US" sz="2400" dirty="0" smtClean="0"/>
              <a:t> </a:t>
            </a:r>
            <a:endParaRPr lang="en-US" sz="2400" dirty="0"/>
          </a:p>
          <a:p>
            <a:endParaRPr lang="en-US" dirty="0"/>
          </a:p>
        </p:txBody>
      </p:sp>
      <p:sp>
        <p:nvSpPr>
          <p:cNvPr id="3" name="Title 2"/>
          <p:cNvSpPr>
            <a:spLocks noGrp="1"/>
          </p:cNvSpPr>
          <p:nvPr>
            <p:ph type="title"/>
          </p:nvPr>
        </p:nvSpPr>
        <p:spPr/>
        <p:txBody>
          <a:bodyPr/>
          <a:lstStyle/>
          <a:p>
            <a:r>
              <a:rPr lang="en-US" dirty="0" smtClean="0"/>
              <a:t>Contact Information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Tree>
    <p:extLst>
      <p:ext uri="{BB962C8B-B14F-4D97-AF65-F5344CB8AC3E}">
        <p14:creationId xmlns:p14="http://schemas.microsoft.com/office/powerpoint/2010/main" val="3399290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1842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2" name="Slide Number Placeholder 1"/>
          <p:cNvSpPr>
            <a:spLocks noGrp="1"/>
          </p:cNvSpPr>
          <p:nvPr>
            <p:ph type="sldNum" sz="quarter" idx="12"/>
          </p:nvPr>
        </p:nvSpPr>
        <p:spPr/>
        <p:txBody>
          <a:bodyPr/>
          <a:lstStyle/>
          <a:p>
            <a:fld id="{86D2451E-3285-438B-B188-C22B2A012BF6}" type="slidenum">
              <a:rPr lang="en-US" smtClean="0"/>
              <a:pPr/>
              <a:t>3</a:t>
            </a:fld>
            <a:endParaRPr lang="en-US" dirty="0"/>
          </a:p>
        </p:txBody>
      </p:sp>
      <p:sp>
        <p:nvSpPr>
          <p:cNvPr id="6" name="Content Placeholder 5"/>
          <p:cNvSpPr>
            <a:spLocks noGrp="1"/>
          </p:cNvSpPr>
          <p:nvPr>
            <p:ph idx="1"/>
          </p:nvPr>
        </p:nvSpPr>
        <p:spPr>
          <a:xfrm>
            <a:off x="0" y="1295400"/>
            <a:ext cx="9144000" cy="3120854"/>
          </a:xfrm>
          <a:prstGeom prst="rect">
            <a:avLst/>
          </a:prstGeom>
        </p:spPr>
        <p:txBody>
          <a:bodyPr wrap="square">
            <a:spAutoFit/>
          </a:bodyPr>
          <a:lstStyle/>
          <a:p>
            <a:pPr marL="514350" indent="-514350">
              <a:buClr>
                <a:schemeClr val="accent5">
                  <a:lumMod val="75000"/>
                </a:schemeClr>
              </a:buClr>
              <a:buFont typeface="+mj-lt"/>
              <a:buAutoNum type="romanUcPeriod"/>
            </a:pPr>
            <a:r>
              <a:rPr lang="en-US" dirty="0"/>
              <a:t>Transportation </a:t>
            </a:r>
            <a:r>
              <a:rPr lang="en-US" dirty="0" smtClean="0"/>
              <a:t>reporting </a:t>
            </a:r>
            <a:r>
              <a:rPr lang="en-US" dirty="0"/>
              <a:t>o</a:t>
            </a:r>
            <a:r>
              <a:rPr lang="en-US" dirty="0" smtClean="0"/>
              <a:t>verview</a:t>
            </a:r>
            <a:endParaRPr lang="en-US" dirty="0"/>
          </a:p>
          <a:p>
            <a:pPr marL="514350" indent="-514350">
              <a:buClr>
                <a:schemeClr val="accent5">
                  <a:lumMod val="75000"/>
                </a:schemeClr>
              </a:buClr>
              <a:buFont typeface="+mj-lt"/>
              <a:buAutoNum type="romanUcPeriod"/>
            </a:pPr>
            <a:r>
              <a:rPr lang="en-US" dirty="0" smtClean="0"/>
              <a:t>Average daily transportation </a:t>
            </a:r>
            <a:r>
              <a:rPr lang="en-US" dirty="0"/>
              <a:t>r</a:t>
            </a:r>
            <a:r>
              <a:rPr lang="en-US" dirty="0" smtClean="0"/>
              <a:t>eport</a:t>
            </a:r>
            <a:endParaRPr lang="en-US" dirty="0"/>
          </a:p>
          <a:p>
            <a:pPr marL="514350" indent="-514350">
              <a:buClr>
                <a:schemeClr val="accent5">
                  <a:lumMod val="75000"/>
                </a:schemeClr>
              </a:buClr>
              <a:buFont typeface="+mj-lt"/>
              <a:buAutoNum type="romanUcPeriod"/>
            </a:pPr>
            <a:r>
              <a:rPr lang="en-US" dirty="0" smtClean="0"/>
              <a:t>District bus </a:t>
            </a:r>
            <a:r>
              <a:rPr lang="en-US" dirty="0" smtClean="0"/>
              <a:t>report</a:t>
            </a:r>
            <a:endParaRPr lang="en-US" dirty="0"/>
          </a:p>
          <a:p>
            <a:pPr marL="514350" indent="-514350">
              <a:buClr>
                <a:schemeClr val="accent5">
                  <a:lumMod val="75000"/>
                </a:schemeClr>
              </a:buClr>
              <a:buFont typeface="+mj-lt"/>
              <a:buAutoNum type="romanUcPeriod"/>
            </a:pPr>
            <a:r>
              <a:rPr lang="en-US" dirty="0" smtClean="0"/>
              <a:t>Transportation staff </a:t>
            </a:r>
            <a:r>
              <a:rPr lang="en-US" dirty="0" smtClean="0"/>
              <a:t>report</a:t>
            </a:r>
          </a:p>
          <a:p>
            <a:pPr marL="514350" indent="-514350">
              <a:buClr>
                <a:schemeClr val="accent5">
                  <a:lumMod val="75000"/>
                </a:schemeClr>
              </a:buClr>
              <a:buFont typeface="+mj-lt"/>
              <a:buAutoNum type="romanUcPeriod"/>
            </a:pPr>
            <a:r>
              <a:rPr lang="en-US" dirty="0"/>
              <a:t>Funding </a:t>
            </a:r>
            <a:r>
              <a:rPr lang="en-US" dirty="0" smtClean="0"/>
              <a:t>components</a:t>
            </a:r>
            <a:endParaRPr lang="en-US" dirty="0"/>
          </a:p>
          <a:p>
            <a:pPr marL="514350" indent="-514350">
              <a:buClr>
                <a:schemeClr val="accent5">
                  <a:lumMod val="75000"/>
                </a:schemeClr>
              </a:buClr>
              <a:buFont typeface="+mj-lt"/>
              <a:buAutoNum type="romanUcPeriod"/>
            </a:pPr>
            <a:r>
              <a:rPr lang="en-US" dirty="0" smtClean="0"/>
              <a:t>Issues that affect funding</a:t>
            </a:r>
            <a:endParaRPr lang="en-US" dirty="0"/>
          </a:p>
          <a:p>
            <a:pPr marL="514350" indent="-514350">
              <a:buClr>
                <a:schemeClr val="accent5">
                  <a:lumMod val="75000"/>
                </a:schemeClr>
              </a:buClr>
              <a:buFont typeface="+mj-lt"/>
              <a:buAutoNum type="romanUcPeriod"/>
            </a:pPr>
            <a:r>
              <a:rPr lang="en-US" dirty="0" smtClean="0"/>
              <a:t>Transportation questions</a:t>
            </a:r>
            <a:endParaRPr lang="en-US" dirty="0"/>
          </a:p>
        </p:txBody>
      </p:sp>
    </p:spTree>
    <p:extLst>
      <p:ext uri="{BB962C8B-B14F-4D97-AF65-F5344CB8AC3E}">
        <p14:creationId xmlns:p14="http://schemas.microsoft.com/office/powerpoint/2010/main" val="229493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rmAutofit/>
          </a:bodyPr>
          <a:lstStyle/>
          <a:p>
            <a:pPr>
              <a:spcBef>
                <a:spcPts val="1200"/>
              </a:spcBef>
              <a:buClr>
                <a:schemeClr val="accent5">
                  <a:lumMod val="75000"/>
                </a:schemeClr>
              </a:buClr>
            </a:pPr>
            <a:r>
              <a:rPr lang="en-US" dirty="0"/>
              <a:t>Transportation data is submitted in three </a:t>
            </a:r>
            <a:r>
              <a:rPr lang="en-US" dirty="0" smtClean="0"/>
              <a:t>reports</a:t>
            </a:r>
            <a:endParaRPr lang="en-US" dirty="0"/>
          </a:p>
          <a:p>
            <a:pPr lvl="1">
              <a:spcBef>
                <a:spcPts val="600"/>
              </a:spcBef>
              <a:buClr>
                <a:schemeClr val="accent5">
                  <a:lumMod val="75000"/>
                </a:schemeClr>
              </a:buClr>
            </a:pPr>
            <a:r>
              <a:rPr lang="en-US" dirty="0">
                <a:solidFill>
                  <a:srgbClr val="000000"/>
                </a:solidFill>
              </a:rPr>
              <a:t>Average Daily Transportation (ADT) </a:t>
            </a:r>
            <a:r>
              <a:rPr lang="en-US" dirty="0" smtClean="0">
                <a:solidFill>
                  <a:srgbClr val="000000"/>
                </a:solidFill>
              </a:rPr>
              <a:t>report</a:t>
            </a:r>
          </a:p>
          <a:p>
            <a:pPr lvl="1">
              <a:spcBef>
                <a:spcPts val="600"/>
              </a:spcBef>
              <a:buClr>
                <a:schemeClr val="accent5">
                  <a:lumMod val="75000"/>
                </a:schemeClr>
              </a:buClr>
            </a:pPr>
            <a:r>
              <a:rPr lang="en-US" dirty="0" smtClean="0">
                <a:solidFill>
                  <a:srgbClr val="000000"/>
                </a:solidFill>
              </a:rPr>
              <a:t>Buses query </a:t>
            </a:r>
          </a:p>
          <a:p>
            <a:pPr lvl="1">
              <a:spcBef>
                <a:spcPts val="600"/>
              </a:spcBef>
              <a:buClr>
                <a:schemeClr val="accent5">
                  <a:lumMod val="75000"/>
                </a:schemeClr>
              </a:buClr>
            </a:pPr>
            <a:r>
              <a:rPr lang="en-US" dirty="0" smtClean="0">
                <a:solidFill>
                  <a:srgbClr val="000000"/>
                </a:solidFill>
              </a:rPr>
              <a:t>Bus Staff query</a:t>
            </a:r>
          </a:p>
          <a:p>
            <a:pPr marL="274320" lvl="1">
              <a:spcBef>
                <a:spcPts val="1200"/>
              </a:spcBef>
              <a:buClr>
                <a:schemeClr val="accent5">
                  <a:lumMod val="75000"/>
                </a:schemeClr>
              </a:buClr>
              <a:buFont typeface="Wingdings" pitchFamily="2" charset="2"/>
              <a:buChar char="§"/>
            </a:pPr>
            <a:r>
              <a:rPr lang="en-US" sz="2400" dirty="0" smtClean="0"/>
              <a:t>Any </a:t>
            </a:r>
            <a:r>
              <a:rPr lang="en-US" sz="2400" dirty="0"/>
              <a:t>district that </a:t>
            </a:r>
            <a:r>
              <a:rPr lang="en-US" sz="2400" dirty="0" smtClean="0"/>
              <a:t>submits data for </a:t>
            </a:r>
            <a:r>
              <a:rPr lang="en-US" sz="2400" dirty="0"/>
              <a:t>any one of the </a:t>
            </a:r>
            <a:r>
              <a:rPr lang="en-US" sz="2400" dirty="0" smtClean="0"/>
              <a:t>three reports must acknowledge/approve the </a:t>
            </a:r>
            <a:r>
              <a:rPr lang="en-US" sz="2400" i="1" dirty="0" smtClean="0"/>
              <a:t>Average Daily Transportation</a:t>
            </a:r>
            <a:r>
              <a:rPr lang="en-US" sz="2400" dirty="0" smtClean="0"/>
              <a:t> reports on the attendance funding website</a:t>
            </a:r>
            <a:endParaRPr lang="en-US" sz="2400" dirty="0"/>
          </a:p>
          <a:p>
            <a:pPr marL="0" lvl="1">
              <a:lnSpc>
                <a:spcPct val="150000"/>
              </a:lnSpc>
              <a:spcBef>
                <a:spcPts val="1200"/>
              </a:spcBef>
              <a:buClr>
                <a:schemeClr val="accent5">
                  <a:lumMod val="75000"/>
                </a:schemeClr>
              </a:buClr>
              <a:buFont typeface="Wingdings" pitchFamily="2" charset="2"/>
              <a:buChar char="§"/>
            </a:pPr>
            <a:r>
              <a:rPr lang="en-US" sz="2400" dirty="0" smtClean="0"/>
              <a:t>All </a:t>
            </a:r>
            <a:r>
              <a:rPr lang="en-US" sz="2400" dirty="0"/>
              <a:t>transportation data is updated </a:t>
            </a:r>
            <a:r>
              <a:rPr lang="en-US" sz="2400" dirty="0" smtClean="0"/>
              <a:t>daily</a:t>
            </a:r>
            <a:endParaRPr lang="en-US" sz="2400" dirty="0"/>
          </a:p>
          <a:p>
            <a:pPr lvl="1">
              <a:spcBef>
                <a:spcPts val="600"/>
              </a:spcBef>
              <a:buClr>
                <a:schemeClr val="tx1">
                  <a:lumMod val="60000"/>
                  <a:lumOff val="40000"/>
                </a:schemeClr>
              </a:buClr>
            </a:pPr>
            <a:endParaRPr lang="en-US" dirty="0"/>
          </a:p>
          <a:p>
            <a:pPr marL="683514" lvl="2">
              <a:spcBef>
                <a:spcPts val="600"/>
              </a:spcBef>
              <a:buClr>
                <a:srgbClr val="FF0000"/>
              </a:buClr>
              <a:buFont typeface="Wingdings" panose="05000000000000000000" pitchFamily="2" charset="2"/>
              <a:buChar char="§"/>
            </a:pPr>
            <a:endParaRPr lang="en-US" dirty="0"/>
          </a:p>
          <a:p>
            <a:endParaRPr lang="en-US" dirty="0"/>
          </a:p>
        </p:txBody>
      </p:sp>
      <p:sp>
        <p:nvSpPr>
          <p:cNvPr id="3" name="Title 2"/>
          <p:cNvSpPr>
            <a:spLocks noGrp="1"/>
          </p:cNvSpPr>
          <p:nvPr>
            <p:ph type="title"/>
          </p:nvPr>
        </p:nvSpPr>
        <p:spPr/>
        <p:txBody>
          <a:bodyPr/>
          <a:lstStyle/>
          <a:p>
            <a:r>
              <a:rPr lang="en-US" dirty="0" smtClean="0"/>
              <a:t>Transportation Report Overview</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95276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rmAutofit/>
          </a:bodyPr>
          <a:lstStyle/>
          <a:p>
            <a:pPr>
              <a:spcBef>
                <a:spcPts val="1200"/>
              </a:spcBef>
              <a:buClr>
                <a:schemeClr val="accent5">
                  <a:lumMod val="75000"/>
                </a:schemeClr>
              </a:buClr>
            </a:pPr>
            <a:r>
              <a:rPr lang="en-US" dirty="0"/>
              <a:t>Transportation data will be used for transportation funding through the basic education funding (BEP) formula and for state reporting</a:t>
            </a:r>
          </a:p>
          <a:p>
            <a:pPr>
              <a:spcBef>
                <a:spcPts val="1200"/>
              </a:spcBef>
              <a:buClr>
                <a:schemeClr val="accent5">
                  <a:lumMod val="75000"/>
                </a:schemeClr>
              </a:buClr>
            </a:pPr>
            <a:r>
              <a:rPr lang="en-US" dirty="0" smtClean="0"/>
              <a:t>ADT </a:t>
            </a:r>
            <a:r>
              <a:rPr lang="en-US" dirty="0"/>
              <a:t>report is acknowledged and approved separate from the attendance data.</a:t>
            </a:r>
          </a:p>
          <a:p>
            <a:pPr lvl="1">
              <a:spcBef>
                <a:spcPts val="600"/>
              </a:spcBef>
              <a:buClr>
                <a:schemeClr val="accent5">
                  <a:lumMod val="75000"/>
                </a:schemeClr>
              </a:buClr>
            </a:pPr>
            <a:r>
              <a:rPr lang="en-US" dirty="0"/>
              <a:t>ADT period </a:t>
            </a:r>
            <a:r>
              <a:rPr lang="en-US" dirty="0" smtClean="0"/>
              <a:t>report - acknowledged  </a:t>
            </a:r>
            <a:r>
              <a:rPr lang="en-US" dirty="0"/>
              <a:t>by 15</a:t>
            </a:r>
            <a:r>
              <a:rPr lang="en-US" baseline="30000" dirty="0"/>
              <a:t>th</a:t>
            </a:r>
            <a:r>
              <a:rPr lang="en-US" dirty="0"/>
              <a:t>  of each month</a:t>
            </a:r>
          </a:p>
          <a:p>
            <a:pPr lvl="1">
              <a:spcBef>
                <a:spcPts val="600"/>
              </a:spcBef>
              <a:buClr>
                <a:schemeClr val="accent5">
                  <a:lumMod val="75000"/>
                </a:schemeClr>
              </a:buClr>
            </a:pPr>
            <a:r>
              <a:rPr lang="en-US" dirty="0" smtClean="0"/>
              <a:t>Year </a:t>
            </a:r>
            <a:r>
              <a:rPr lang="en-US" dirty="0"/>
              <a:t>end </a:t>
            </a:r>
            <a:r>
              <a:rPr lang="en-US" dirty="0" smtClean="0"/>
              <a:t>ADT - approved </a:t>
            </a:r>
            <a:r>
              <a:rPr lang="en-US" dirty="0"/>
              <a:t>by July 15</a:t>
            </a:r>
          </a:p>
          <a:p>
            <a:pPr marL="0" lvl="1">
              <a:spcBef>
                <a:spcPts val="0"/>
              </a:spcBef>
              <a:buClr>
                <a:schemeClr val="accent5">
                  <a:lumMod val="75000"/>
                </a:schemeClr>
              </a:buClr>
              <a:buNone/>
            </a:pPr>
            <a:endParaRPr lang="en-US" sz="800" dirty="0" smtClean="0"/>
          </a:p>
          <a:p>
            <a:pPr marL="283464" lvl="1">
              <a:spcBef>
                <a:spcPts val="1200"/>
              </a:spcBef>
              <a:buClr>
                <a:schemeClr val="accent5">
                  <a:lumMod val="75000"/>
                </a:schemeClr>
              </a:buClr>
              <a:buFont typeface="Wingdings" panose="05000000000000000000" pitchFamily="2" charset="2"/>
              <a:buChar char="§"/>
            </a:pPr>
            <a:r>
              <a:rPr lang="en-US" sz="2400" dirty="0" smtClean="0"/>
              <a:t>Transportation </a:t>
            </a:r>
            <a:r>
              <a:rPr lang="en-US" sz="2400" dirty="0"/>
              <a:t>summary report</a:t>
            </a:r>
          </a:p>
          <a:p>
            <a:pPr marL="683514" lvl="2">
              <a:spcBef>
                <a:spcPts val="600"/>
              </a:spcBef>
              <a:buClr>
                <a:schemeClr val="accent5">
                  <a:lumMod val="75000"/>
                </a:schemeClr>
              </a:buClr>
              <a:buFont typeface="Wingdings" panose="05000000000000000000" pitchFamily="2" charset="2"/>
              <a:buChar char="§"/>
            </a:pPr>
            <a:r>
              <a:rPr lang="en-US" sz="2200" dirty="0"/>
              <a:t>Preliminary - May 15 </a:t>
            </a:r>
          </a:p>
          <a:p>
            <a:pPr marL="683514" lvl="2">
              <a:spcBef>
                <a:spcPts val="600"/>
              </a:spcBef>
              <a:buClr>
                <a:schemeClr val="accent5">
                  <a:lumMod val="75000"/>
                </a:schemeClr>
              </a:buClr>
              <a:buFont typeface="Wingdings" panose="05000000000000000000" pitchFamily="2" charset="2"/>
              <a:buChar char="§"/>
            </a:pPr>
            <a:r>
              <a:rPr lang="en-US" sz="2200" dirty="0"/>
              <a:t>Final - September 1 (subject to change)</a:t>
            </a:r>
          </a:p>
          <a:p>
            <a:endParaRPr lang="en-US" dirty="0"/>
          </a:p>
        </p:txBody>
      </p:sp>
      <p:sp>
        <p:nvSpPr>
          <p:cNvPr id="3" name="Title 2"/>
          <p:cNvSpPr>
            <a:spLocks noGrp="1"/>
          </p:cNvSpPr>
          <p:nvPr>
            <p:ph type="title"/>
          </p:nvPr>
        </p:nvSpPr>
        <p:spPr/>
        <p:txBody>
          <a:bodyPr>
            <a:normAutofit fontScale="90000"/>
          </a:bodyPr>
          <a:lstStyle/>
          <a:p>
            <a:r>
              <a:rPr lang="en-US" dirty="0" smtClean="0"/>
              <a:t>Transportation Report Overview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193150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lstStyle/>
          <a:p>
            <a:pPr>
              <a:spcBef>
                <a:spcPts val="1200"/>
              </a:spcBef>
              <a:buClr>
                <a:schemeClr val="accent5">
                  <a:lumMod val="75000"/>
                </a:schemeClr>
              </a:buClr>
            </a:pPr>
            <a:r>
              <a:rPr lang="en-US" dirty="0"/>
              <a:t>ADT </a:t>
            </a:r>
            <a:r>
              <a:rPr lang="en-US" dirty="0" smtClean="0"/>
              <a:t>reports </a:t>
            </a:r>
            <a:r>
              <a:rPr lang="en-US" dirty="0"/>
              <a:t>is located on the EIS Attendance Funding </a:t>
            </a:r>
            <a:r>
              <a:rPr lang="en-US" dirty="0" smtClean="0"/>
              <a:t>website</a:t>
            </a:r>
          </a:p>
          <a:p>
            <a:pPr lvl="1">
              <a:spcBef>
                <a:spcPts val="600"/>
              </a:spcBef>
              <a:buClr>
                <a:schemeClr val="accent5">
                  <a:lumMod val="75000"/>
                </a:schemeClr>
              </a:buClr>
            </a:pPr>
            <a:r>
              <a:rPr lang="en-US" dirty="0" smtClean="0"/>
              <a:t>Average Daily Transportation by Period</a:t>
            </a:r>
          </a:p>
          <a:p>
            <a:pPr lvl="1">
              <a:spcBef>
                <a:spcPts val="600"/>
              </a:spcBef>
              <a:buClr>
                <a:schemeClr val="accent5">
                  <a:lumMod val="75000"/>
                </a:schemeClr>
              </a:buClr>
            </a:pPr>
            <a:r>
              <a:rPr lang="en-US" dirty="0" smtClean="0"/>
              <a:t>Year End Average Daily Transportation</a:t>
            </a:r>
            <a:endParaRPr lang="en-US" dirty="0"/>
          </a:p>
          <a:p>
            <a:pPr>
              <a:spcBef>
                <a:spcPts val="1200"/>
              </a:spcBef>
              <a:buClr>
                <a:schemeClr val="accent5">
                  <a:lumMod val="75000"/>
                </a:schemeClr>
              </a:buClr>
            </a:pPr>
            <a:endParaRPr lang="en-US" sz="800" dirty="0"/>
          </a:p>
          <a:p>
            <a:pPr>
              <a:spcBef>
                <a:spcPts val="600"/>
              </a:spcBef>
              <a:buClr>
                <a:schemeClr val="accent5">
                  <a:lumMod val="75000"/>
                </a:schemeClr>
              </a:buClr>
            </a:pPr>
            <a:r>
              <a:rPr lang="en-US" dirty="0"/>
              <a:t>Data is derived from the student transportation report (Extract 45)</a:t>
            </a:r>
          </a:p>
          <a:p>
            <a:endParaRPr lang="en-US" dirty="0"/>
          </a:p>
        </p:txBody>
      </p:sp>
      <p:sp>
        <p:nvSpPr>
          <p:cNvPr id="3" name="Title 2"/>
          <p:cNvSpPr>
            <a:spLocks noGrp="1"/>
          </p:cNvSpPr>
          <p:nvPr>
            <p:ph type="title"/>
          </p:nvPr>
        </p:nvSpPr>
        <p:spPr/>
        <p:txBody>
          <a:bodyPr>
            <a:normAutofit/>
          </a:bodyPr>
          <a:lstStyle/>
          <a:p>
            <a:r>
              <a:rPr lang="en-US" sz="2800" dirty="0" smtClean="0"/>
              <a:t>Average Daily Transportation (ADT) Report</a:t>
            </a:r>
            <a:endParaRPr lang="en-US" sz="28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90196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rmAutofit/>
          </a:bodyPr>
          <a:lstStyle/>
          <a:p>
            <a:pPr fontAlgn="auto">
              <a:spcBef>
                <a:spcPts val="0"/>
              </a:spcBef>
              <a:buClr>
                <a:schemeClr val="accent5">
                  <a:lumMod val="75000"/>
                </a:schemeClr>
              </a:buClr>
              <a:defRPr/>
            </a:pPr>
            <a:r>
              <a:rPr lang="en-US" b="1" dirty="0"/>
              <a:t>EIS Extract 45 (Student Transportation)</a:t>
            </a:r>
          </a:p>
          <a:p>
            <a:pPr marL="740664" lvl="1" indent="-283464">
              <a:spcBef>
                <a:spcPts val="600"/>
              </a:spcBef>
              <a:buClr>
                <a:schemeClr val="accent5">
                  <a:lumMod val="75000"/>
                </a:schemeClr>
              </a:buClr>
              <a:buFont typeface="Arial" panose="020B0604020202020204" pitchFamily="34" charset="0"/>
              <a:buChar char="─"/>
              <a:defRPr/>
            </a:pPr>
            <a:r>
              <a:rPr lang="en-US" dirty="0">
                <a:solidFill>
                  <a:srgbClr val="000000"/>
                </a:solidFill>
              </a:rPr>
              <a:t>Completed by all districts who have students enrolled for transportation, regardless of who provides the transportation</a:t>
            </a:r>
          </a:p>
          <a:p>
            <a:pPr marL="740664" lvl="2" indent="-283464">
              <a:spcBef>
                <a:spcPts val="600"/>
              </a:spcBef>
              <a:buClr>
                <a:schemeClr val="accent5">
                  <a:lumMod val="75000"/>
                </a:schemeClr>
              </a:buClr>
              <a:buFont typeface="Arial" panose="020B0604020202020204" pitchFamily="34" charset="0"/>
              <a:buChar char="─"/>
              <a:defRPr/>
            </a:pPr>
            <a:r>
              <a:rPr lang="en-US" sz="2200" dirty="0">
                <a:solidFill>
                  <a:srgbClr val="000000"/>
                </a:solidFill>
              </a:rPr>
              <a:t>Students that are </a:t>
            </a:r>
            <a:r>
              <a:rPr lang="en-US" sz="2200" b="1" dirty="0">
                <a:solidFill>
                  <a:srgbClr val="000000"/>
                </a:solidFill>
              </a:rPr>
              <a:t>enrolled</a:t>
            </a:r>
            <a:r>
              <a:rPr lang="en-US" sz="2200" dirty="0">
                <a:solidFill>
                  <a:srgbClr val="000000"/>
                </a:solidFill>
              </a:rPr>
              <a:t> for transportation must meet the following criteria:</a:t>
            </a:r>
          </a:p>
          <a:p>
            <a:pPr marL="1371600" lvl="3">
              <a:spcBef>
                <a:spcPts val="600"/>
              </a:spcBef>
              <a:buClr>
                <a:schemeClr val="accent5">
                  <a:lumMod val="75000"/>
                </a:schemeClr>
              </a:buClr>
              <a:buFont typeface="Arial" pitchFamily="34" charset="0"/>
              <a:buChar char="•"/>
              <a:defRPr/>
            </a:pPr>
            <a:r>
              <a:rPr lang="en-US" sz="2200" dirty="0">
                <a:solidFill>
                  <a:srgbClr val="000000"/>
                </a:solidFill>
              </a:rPr>
              <a:t>Must </a:t>
            </a:r>
            <a:r>
              <a:rPr lang="en-US" sz="2200" dirty="0" smtClean="0">
                <a:solidFill>
                  <a:srgbClr val="000000"/>
                </a:solidFill>
              </a:rPr>
              <a:t>reside in the state of TN, be </a:t>
            </a:r>
            <a:r>
              <a:rPr lang="en-US" sz="2200" dirty="0">
                <a:solidFill>
                  <a:srgbClr val="000000"/>
                </a:solidFill>
              </a:rPr>
              <a:t>enrolled in grade K–12 and live 1½ miles or more from zoned </a:t>
            </a:r>
            <a:r>
              <a:rPr lang="en-US" sz="2200" dirty="0" smtClean="0">
                <a:solidFill>
                  <a:srgbClr val="000000"/>
                </a:solidFill>
              </a:rPr>
              <a:t>school</a:t>
            </a:r>
          </a:p>
          <a:p>
            <a:pPr lvl="4">
              <a:spcBef>
                <a:spcPts val="600"/>
              </a:spcBef>
              <a:buClr>
                <a:schemeClr val="accent5">
                  <a:lumMod val="75000"/>
                </a:schemeClr>
              </a:buClr>
              <a:buFont typeface="Open Sans" pitchFamily="34" charset="0"/>
              <a:buChar char="»"/>
              <a:defRPr/>
            </a:pPr>
            <a:r>
              <a:rPr lang="en-US" sz="2200" dirty="0" smtClean="0">
                <a:solidFill>
                  <a:srgbClr val="000000"/>
                </a:solidFill>
              </a:rPr>
              <a:t>Exception:  All  special education students transported on specially equipped buses regardless of the grade or the number of miles residing from zoned school</a:t>
            </a:r>
          </a:p>
          <a:p>
            <a:pPr>
              <a:buClr>
                <a:schemeClr val="accent5"/>
              </a:buClr>
            </a:pPr>
            <a:endParaRPr lang="en-US" dirty="0"/>
          </a:p>
        </p:txBody>
      </p:sp>
      <p:sp>
        <p:nvSpPr>
          <p:cNvPr id="3" name="Title 2"/>
          <p:cNvSpPr>
            <a:spLocks noGrp="1"/>
          </p:cNvSpPr>
          <p:nvPr>
            <p:ph type="title"/>
          </p:nvPr>
        </p:nvSpPr>
        <p:spPr/>
        <p:txBody>
          <a:bodyPr/>
          <a:lstStyle/>
          <a:p>
            <a:r>
              <a:rPr lang="en-US" dirty="0" smtClean="0"/>
              <a:t>ADT Report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322826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rmAutofit/>
          </a:bodyPr>
          <a:lstStyle/>
          <a:p>
            <a:pPr marL="800100" lvl="3" indent="-342900">
              <a:lnSpc>
                <a:spcPct val="120000"/>
              </a:lnSpc>
              <a:spcBef>
                <a:spcPts val="600"/>
              </a:spcBef>
              <a:buClr>
                <a:schemeClr val="accent5">
                  <a:lumMod val="75000"/>
                </a:schemeClr>
              </a:buClr>
              <a:buFont typeface="Arial" panose="020B0604020202020204" pitchFamily="34" charset="0"/>
              <a:buChar char="─"/>
              <a:defRPr/>
            </a:pPr>
            <a:r>
              <a:rPr lang="en-US" sz="2200" dirty="0" smtClean="0">
                <a:solidFill>
                  <a:srgbClr val="000000"/>
                </a:solidFill>
              </a:rPr>
              <a:t>Must </a:t>
            </a:r>
            <a:r>
              <a:rPr lang="en-US" sz="2200" dirty="0">
                <a:solidFill>
                  <a:srgbClr val="000000"/>
                </a:solidFill>
              </a:rPr>
              <a:t>be present for transportation</a:t>
            </a:r>
          </a:p>
          <a:p>
            <a:pPr marL="1600200" lvl="4">
              <a:spcBef>
                <a:spcPts val="0"/>
              </a:spcBef>
              <a:buClr>
                <a:schemeClr val="accent5">
                  <a:lumMod val="75000"/>
                </a:schemeClr>
              </a:buClr>
              <a:buFont typeface="Arial" pitchFamily="34" charset="0"/>
              <a:buChar char="•"/>
              <a:defRPr/>
            </a:pPr>
            <a:r>
              <a:rPr lang="en-US" sz="2200" dirty="0">
                <a:solidFill>
                  <a:srgbClr val="000000"/>
                </a:solidFill>
              </a:rPr>
              <a:t>P – Present for attendance</a:t>
            </a:r>
          </a:p>
          <a:p>
            <a:pPr marL="1600200" lvl="4">
              <a:spcBef>
                <a:spcPts val="0"/>
              </a:spcBef>
              <a:buClr>
                <a:schemeClr val="accent5">
                  <a:lumMod val="75000"/>
                </a:schemeClr>
              </a:buClr>
              <a:buFont typeface="Arial" pitchFamily="34" charset="0"/>
              <a:buChar char="•"/>
              <a:defRPr/>
            </a:pPr>
            <a:r>
              <a:rPr lang="en-US" sz="2200" dirty="0">
                <a:solidFill>
                  <a:srgbClr val="000000"/>
                </a:solidFill>
              </a:rPr>
              <a:t>T – Excused absence, but present for transportation</a:t>
            </a:r>
          </a:p>
          <a:p>
            <a:pPr marL="1600200" lvl="4">
              <a:spcBef>
                <a:spcPts val="0"/>
              </a:spcBef>
              <a:buClr>
                <a:schemeClr val="accent5">
                  <a:lumMod val="75000"/>
                </a:schemeClr>
              </a:buClr>
              <a:buFont typeface="Arial" pitchFamily="34" charset="0"/>
              <a:buChar char="•"/>
              <a:defRPr/>
            </a:pPr>
            <a:r>
              <a:rPr lang="en-US" sz="2200" dirty="0">
                <a:solidFill>
                  <a:srgbClr val="000000"/>
                </a:solidFill>
              </a:rPr>
              <a:t>X – Unexcused absence , but present for transportation</a:t>
            </a:r>
          </a:p>
          <a:p>
            <a:pPr marL="800100" lvl="2" indent="-342900">
              <a:spcBef>
                <a:spcPts val="600"/>
              </a:spcBef>
              <a:buClr>
                <a:schemeClr val="accent5">
                  <a:lumMod val="75000"/>
                </a:schemeClr>
              </a:buClr>
              <a:buFont typeface="Arial" panose="020B0604020202020204" pitchFamily="34" charset="0"/>
              <a:buChar char="─"/>
              <a:defRPr/>
            </a:pPr>
            <a:r>
              <a:rPr lang="en-US" sz="2200" dirty="0" smtClean="0">
                <a:solidFill>
                  <a:srgbClr val="000000"/>
                </a:solidFill>
              </a:rPr>
              <a:t>Isolated </a:t>
            </a:r>
            <a:r>
              <a:rPr lang="en-US" sz="2200" dirty="0">
                <a:solidFill>
                  <a:srgbClr val="000000"/>
                </a:solidFill>
              </a:rPr>
              <a:t>students will be identified under bus “ISO</a:t>
            </a:r>
            <a:r>
              <a:rPr lang="en-US" sz="2200" dirty="0" smtClean="0">
                <a:solidFill>
                  <a:srgbClr val="000000"/>
                </a:solidFill>
              </a:rPr>
              <a:t>”</a:t>
            </a:r>
            <a:endParaRPr lang="en-US" dirty="0"/>
          </a:p>
        </p:txBody>
      </p:sp>
      <p:sp>
        <p:nvSpPr>
          <p:cNvPr id="3" name="Title 2"/>
          <p:cNvSpPr>
            <a:spLocks noGrp="1"/>
          </p:cNvSpPr>
          <p:nvPr>
            <p:ph type="title"/>
          </p:nvPr>
        </p:nvSpPr>
        <p:spPr/>
        <p:txBody>
          <a:bodyPr/>
          <a:lstStyle/>
          <a:p>
            <a:r>
              <a:rPr lang="en-US" dirty="0" smtClean="0"/>
              <a:t>ADT Report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7519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76800"/>
          </a:xfrm>
        </p:spPr>
        <p:txBody>
          <a:bodyPr>
            <a:normAutofit/>
          </a:bodyPr>
          <a:lstStyle/>
          <a:p>
            <a:pPr>
              <a:buClr>
                <a:schemeClr val="accent5">
                  <a:lumMod val="75000"/>
                </a:schemeClr>
              </a:buClr>
            </a:pPr>
            <a:r>
              <a:rPr lang="en-US" dirty="0" smtClean="0"/>
              <a:t>Transportation begin and end dates are added to extract 45</a:t>
            </a:r>
          </a:p>
          <a:p>
            <a:pPr lvl="1">
              <a:buClr>
                <a:schemeClr val="accent5">
                  <a:lumMod val="75000"/>
                </a:schemeClr>
              </a:buClr>
              <a:buFont typeface="Arial" panose="020B0604020202020204" pitchFamily="34" charset="0"/>
              <a:buChar char="─"/>
            </a:pPr>
            <a:r>
              <a:rPr lang="en-US" dirty="0" smtClean="0"/>
              <a:t>Allows school districts to identify what bus the student is enrolled at all times</a:t>
            </a:r>
          </a:p>
          <a:p>
            <a:pPr lvl="1">
              <a:spcBef>
                <a:spcPts val="1200"/>
              </a:spcBef>
              <a:buClr>
                <a:schemeClr val="accent5">
                  <a:lumMod val="75000"/>
                </a:schemeClr>
              </a:buClr>
              <a:buFont typeface="Arial" panose="020B0604020202020204" pitchFamily="34" charset="0"/>
              <a:buChar char="─"/>
            </a:pPr>
            <a:r>
              <a:rPr lang="en-US" dirty="0" smtClean="0"/>
              <a:t>ADT for student is allocated to each bus based on time enrolled</a:t>
            </a:r>
          </a:p>
          <a:p>
            <a:pPr>
              <a:spcBef>
                <a:spcPts val="1200"/>
              </a:spcBef>
              <a:buClr>
                <a:schemeClr val="accent5">
                  <a:lumMod val="75000"/>
                </a:schemeClr>
              </a:buClr>
            </a:pPr>
            <a:r>
              <a:rPr lang="en-US" dirty="0" smtClean="0"/>
              <a:t>Verification tool has been added to extract 45 on the bus </a:t>
            </a:r>
            <a:r>
              <a:rPr lang="en-US" dirty="0"/>
              <a:t>number fields that will </a:t>
            </a:r>
            <a:r>
              <a:rPr lang="en-US" dirty="0" smtClean="0"/>
              <a:t>ensure that the bus number in which a student is enrolled is listed on the </a:t>
            </a:r>
            <a:r>
              <a:rPr lang="en-US" i="1" dirty="0" smtClean="0"/>
              <a:t>District Bus </a:t>
            </a:r>
            <a:r>
              <a:rPr lang="en-US" dirty="0" smtClean="0"/>
              <a:t>report.  </a:t>
            </a:r>
            <a:r>
              <a:rPr lang="en-US" dirty="0"/>
              <a:t>This will </a:t>
            </a:r>
            <a:r>
              <a:rPr lang="en-US" dirty="0" smtClean="0"/>
              <a:t>assure </a:t>
            </a:r>
            <a:r>
              <a:rPr lang="en-US" dirty="0"/>
              <a:t>that all students are enrolled on the correct bus </a:t>
            </a:r>
            <a:r>
              <a:rPr lang="en-US" dirty="0" smtClean="0"/>
              <a:t>number</a:t>
            </a:r>
            <a:endParaRPr lang="en-US" dirty="0"/>
          </a:p>
        </p:txBody>
      </p:sp>
      <p:sp>
        <p:nvSpPr>
          <p:cNvPr id="3" name="Title 2"/>
          <p:cNvSpPr>
            <a:spLocks noGrp="1"/>
          </p:cNvSpPr>
          <p:nvPr>
            <p:ph type="title"/>
          </p:nvPr>
        </p:nvSpPr>
        <p:spPr/>
        <p:txBody>
          <a:bodyPr/>
          <a:lstStyle/>
          <a:p>
            <a:r>
              <a:rPr lang="en-US" dirty="0" smtClean="0"/>
              <a:t>ADT Report Update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3801066592"/>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061CFA7-5784-4816-8865-3D363482387D}" vid="{3FE5B953-5DEC-4335-BBB5-E60459355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TDOE-PowerPoint-2017</Template>
  <TotalTime>1068</TotalTime>
  <Words>1461</Words>
  <Application>Microsoft Office PowerPoint</Application>
  <PresentationFormat>On-screen Show (4:3)</PresentationFormat>
  <Paragraphs>202</Paragraphs>
  <Slides>26</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Courier New</vt:lpstr>
      <vt:lpstr>Georgia</vt:lpstr>
      <vt:lpstr>Open Sans</vt:lpstr>
      <vt:lpstr>PermianSlabSerifTypeface</vt:lpstr>
      <vt:lpstr>Wingdings</vt:lpstr>
      <vt:lpstr>TDOE Template - Editing</vt:lpstr>
      <vt:lpstr>Attendance Conference  Murfreesboro Embassy Suites April 20, 2018</vt:lpstr>
      <vt:lpstr>Pupil Transportation </vt:lpstr>
      <vt:lpstr>Agenda</vt:lpstr>
      <vt:lpstr>Transportation Report Overview</vt:lpstr>
      <vt:lpstr>Transportation Report Overview (cont’d)</vt:lpstr>
      <vt:lpstr>Average Daily Transportation (ADT) Report</vt:lpstr>
      <vt:lpstr>ADT Report (cont’d)</vt:lpstr>
      <vt:lpstr>ADT Report (cont’d)</vt:lpstr>
      <vt:lpstr>ADT Report Update</vt:lpstr>
      <vt:lpstr>ADT Report Update (cont’d)</vt:lpstr>
      <vt:lpstr>District Bus Report</vt:lpstr>
      <vt:lpstr>District Bus Report (cont’d)</vt:lpstr>
      <vt:lpstr>District Bus Report, (cont’d)</vt:lpstr>
      <vt:lpstr>Transportation Staff Report</vt:lpstr>
      <vt:lpstr>Funding Components</vt:lpstr>
      <vt:lpstr>Issues that affect funding</vt:lpstr>
      <vt:lpstr>Issues that affect funding</vt:lpstr>
      <vt:lpstr>Transportation Questions</vt:lpstr>
      <vt:lpstr>Transportation Questions</vt:lpstr>
      <vt:lpstr>Transportation Questions, cont’d</vt:lpstr>
      <vt:lpstr>Transportation Questions, cont’d</vt:lpstr>
      <vt:lpstr>Transportation Questions, cont’d</vt:lpstr>
      <vt:lpstr>Transportation Questions, cont’d</vt:lpstr>
      <vt:lpstr>Transportation Questions, cont’d</vt:lpstr>
      <vt:lpstr>Contact Information</vt:lpstr>
      <vt:lpstr>PowerPoint Presentation</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Elfreda Tyler</dc:creator>
  <cp:lastModifiedBy>Elfreda Tyler</cp:lastModifiedBy>
  <cp:revision>90</cp:revision>
  <dcterms:created xsi:type="dcterms:W3CDTF">2018-02-08T16:50:17Z</dcterms:created>
  <dcterms:modified xsi:type="dcterms:W3CDTF">2018-04-04T14:46:38Z</dcterms:modified>
</cp:coreProperties>
</file>