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comment2.xml" ContentType="application/vnd.openxmlformats-officedocument.presentationml.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omments/comment3.xml" ContentType="application/vnd.openxmlformats-officedocument.presentationml.comment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6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Lst>
  <p:sldSz cx="9144000" cy="6858000" type="screen4x3"/>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a:defRPr>
        <a:latin typeface="Arial"/>
        <a:ea typeface="Arial"/>
        <a:cs typeface="Arial"/>
        <a:sym typeface="Arial"/>
      </a:defRPr>
    </a:lvl6pPr>
    <a:lvl7pPr>
      <a:defRPr>
        <a:latin typeface="Arial"/>
        <a:ea typeface="Arial"/>
        <a:cs typeface="Arial"/>
        <a:sym typeface="Arial"/>
      </a:defRPr>
    </a:lvl7pPr>
    <a:lvl8pPr>
      <a:defRPr>
        <a:latin typeface="Arial"/>
        <a:ea typeface="Arial"/>
        <a:cs typeface="Arial"/>
        <a:sym typeface="Arial"/>
      </a:defRPr>
    </a:lvl8pPr>
    <a:lvl9pPr>
      <a:defRPr>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me (Casa)" initials="H("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2E2E2"/>
          </a:solidFill>
        </a:fill>
      </a:tcStyle>
    </a:wholeTbl>
    <a:band2H>
      <a:tcTxStyle/>
      <a:tcStyle>
        <a:tcBdr/>
        <a:fill>
          <a:solidFill>
            <a:srgbClr val="F1F1F1"/>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AAAAA"/>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AAAAA"/>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AAAAA"/>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CECE"/>
          </a:solidFill>
        </a:fill>
      </a:tcStyle>
    </a:wholeTbl>
    <a:band2H>
      <a:tcTxStyle/>
      <a:tcStyle>
        <a:tcBdr/>
        <a:fill>
          <a:solidFill>
            <a:srgbClr val="F1E8E8"/>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508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254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384" y="90"/>
      </p:cViewPr>
      <p:guideLst/>
    </p:cSldViewPr>
  </p:slideViewPr>
  <p:notesTextViewPr>
    <p:cViewPr>
      <p:scale>
        <a:sx n="1" d="1"/>
        <a:sy n="1" d="1"/>
      </p:scale>
      <p:origin x="0" y="-456"/>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1-08T21:38:30.334" idx="1">
    <p:pos x="-1838" y="1589"/>
    <p:text>I think these videos are helpful, but I could make a second video for each slide showing how this amount of weight loss is NOT OKAY for vaginal births, but don’t want to get too far into the weeds!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8-01-08T21:36:38.218" idx="2">
    <p:pos x="2832" y="533"/>
    <p:text>Do we want to change this slide in response to the info we are putting in about NEWT???????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8-01-08T21:46:38.991" idx="3">
    <p:pos x="2880" y="2433"/>
    <p:text>again, changed the 10% rule here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 name="Shape 61"/>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2" name="Shape 62"/>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noRot="1" noChangeAspect="1"/>
          </p:cNvSpPr>
          <p:nvPr>
            <p:ph type="sldImg"/>
          </p:nvPr>
        </p:nvSpPr>
        <p:spPr>
          <a:prstGeom prst="rect">
            <a:avLst/>
          </a:prstGeom>
        </p:spPr>
        <p:txBody>
          <a:bodyPr/>
          <a:lstStyle/>
          <a:p>
            <a:pPr lvl="0"/>
            <a:endParaRPr/>
          </a:p>
        </p:txBody>
      </p:sp>
      <p:sp>
        <p:nvSpPr>
          <p:cNvPr id="70" name="Shape 70"/>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Explain EPIC; Educating Physicians in their Community.  The EPIC Breastfeeding Program is a peer-to-peer, physician led, education program designed to assist practices in promoting and supporting breastfeeding as the optimal source of infant nutrition. </a:t>
            </a:r>
          </a:p>
          <a:p>
            <a:pPr lvl="0" defTabSz="914400">
              <a:lnSpc>
                <a:spcPct val="100000"/>
              </a:lnSpc>
              <a:spcBef>
                <a:spcPts val="400"/>
              </a:spcBef>
              <a:defRPr sz="1800"/>
            </a:pPr>
            <a:endParaRPr sz="12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prstGeom prst="rect">
            <a:avLst/>
          </a:prstGeom>
        </p:spPr>
        <p:txBody>
          <a:bodyPr/>
          <a:lstStyle/>
          <a:p>
            <a:pPr lvl="0"/>
            <a:endParaRPr/>
          </a:p>
        </p:txBody>
      </p:sp>
      <p:sp>
        <p:nvSpPr>
          <p:cNvPr id="115" name="Shape 115"/>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Breast fed infants may eat more frequently than formula fed infants especially in the first few weeks of life.  Remind mothers that the stomach of a newborn is small and is not made to hold large volumes of milk.  Breastfed infants do eat more frequently than formula fed infants. </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More frequent feedings or cluster feedings are common in the evenings.  As the baby get older he may feed more frequently for a few days and then return to his regular feeding frequency.  This usually happens at about 6 weeks and again at 6 months.  Moms need to know that this is NORMAL.  Babies god through these growth spurts at different times.  </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Some mothers are worried as their breast soften after the first week or two. This is normal.  They should feel fuller before a feeding and softer after.</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Remind mothers that to bottle feed is different from breast feeding.  With breastfeeding a baby can refuse more milk when she is full but with a bottle feeding the baby may continue to suck even after she is full.</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Some mothers do not feel a let down.  Other mothers feel one at most feedings.</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Babies fuss for many different reasons.  Discuss ways to calm a fussy baby.  You can suggest swaddling the baby.  Offer the less full or empty breast for the baby to suckle.  Some mothers choose a pacifier to calm the baby.  The AAP suggests waiting till breastfeeding is well established before offering the pacifier.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prstGeom prst="rect">
            <a:avLst/>
          </a:prstGeom>
        </p:spPr>
        <p:txBody>
          <a:bodyPr/>
          <a:lstStyle/>
          <a:p>
            <a:pPr lvl="0"/>
            <a:endParaRPr/>
          </a:p>
        </p:txBody>
      </p:sp>
      <p:sp>
        <p:nvSpPr>
          <p:cNvPr id="125" name="Shape 125"/>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Meconium – usually at least one stool the first day and increases in number each day.  It looks black like tar. </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Transitional stool usually seen by day 3 or 4.</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A mature breast milk fed stool is seen at 5-7 days.  It is usually soft, yellow and seedy.  Breastfed babies have many stools a day and may have a stool after every feeding.  After 6 weeks this may slow.  It is common for older exclusively breastfed babies to go days without a stool. </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A lack of stools are a warning sign in the early few days and weeks that the infant may mot be receiving sufficient milk.  After 4-6 weeks, stools may decrease even though breastfeeding is going well. This is normal. After approximately 6 weeks some infant may go days between stools.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noRot="1" noChangeAspect="1"/>
          </p:cNvSpPr>
          <p:nvPr>
            <p:ph type="sldImg"/>
          </p:nvPr>
        </p:nvSpPr>
        <p:spPr>
          <a:prstGeom prst="rect">
            <a:avLst/>
          </a:prstGeom>
        </p:spPr>
        <p:txBody>
          <a:bodyPr/>
          <a:lstStyle/>
          <a:p>
            <a:pPr lvl="0"/>
            <a:endParaRPr/>
          </a:p>
        </p:txBody>
      </p:sp>
      <p:sp>
        <p:nvSpPr>
          <p:cNvPr id="130" name="Shape 130"/>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Some infants may loose up to 10% of their body weight in the first few days especially if they have been given other fluids at birth.</a:t>
            </a:r>
          </a:p>
          <a:p>
            <a:pPr lvl="0" defTabSz="914400">
              <a:lnSpc>
                <a:spcPct val="100000"/>
              </a:lnSpc>
              <a:spcBef>
                <a:spcPts val="400"/>
              </a:spcBef>
              <a:defRPr sz="1800"/>
            </a:pPr>
            <a:r>
              <a:rPr sz="1200" b="1">
                <a:latin typeface="Arial"/>
                <a:ea typeface="Arial"/>
                <a:cs typeface="Arial"/>
                <a:sym typeface="Arial"/>
              </a:rPr>
              <a:t>The infant should not continue to loose weight after the fourth day of life</a:t>
            </a:r>
            <a:r>
              <a:rPr sz="1200">
                <a:latin typeface="Arial"/>
                <a:ea typeface="Arial"/>
                <a:cs typeface="Arial"/>
                <a:sym typeface="Arial"/>
              </a:rPr>
              <a:t>.  The latch on and milk transfer should be evaluated at this time.  Breastfed infants should regain birth weight by two weeks and if not, the pediatrician should work with the mother to come up with a feeding plan that may include pumping and/or supplementing with her own milk or formula for a few days.  Follow-up is important.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prstGeom prst="rect">
            <a:avLst/>
          </a:prstGeom>
        </p:spPr>
        <p:txBody>
          <a:bodyPr/>
          <a:lstStyle/>
          <a:p>
            <a:pPr lvl="0"/>
            <a:endParaRPr/>
          </a:p>
        </p:txBody>
      </p:sp>
      <p:sp>
        <p:nvSpPr>
          <p:cNvPr id="135" name="Shape 135"/>
          <p:cNvSpPr>
            <a:spLocks noGrp="1"/>
          </p:cNvSpPr>
          <p:nvPr>
            <p:ph type="body" sz="quarter" idx="1"/>
          </p:nvPr>
        </p:nvSpPr>
        <p:spPr>
          <a:prstGeom prst="rect">
            <a:avLst/>
          </a:prstGeom>
        </p:spPr>
        <p:txBody>
          <a:bodyPr/>
          <a:lstStyle/>
          <a:p>
            <a:pPr lvl="0">
              <a:defRPr sz="1800"/>
            </a:pPr>
            <a:r>
              <a:rPr lang="en-US" sz="2200" dirty="0"/>
              <a:t>ASK FOR SHOW OF HANDS—WHO WANTS TO SUPPLEMENT? In training most of us were taught that 10% was the threshold that we should worry about crossing, and some studies did support that. But, is a strict 10% rule always appropriate? Or is there another way to look at weight loss more precisely?  When we look at jaundice, for instance, we don’t necessarily just worry about whether it’s an 8 or a 14—those numbers might be fine, or might be a problem, depending on baby’s DOL or gestational age. We use the nomogram in the AAP guidelines or bilitool.org (which is based on this nomogram) to chart how jaundiced our patient is compared to other babies their age—kids over the 90th percentile usually we at least think about some intervention, kids over the 75th we think about monitoring them maybe a bit more closely. We now have a nomogram just like this for infant weight loss which is very exciting!  Using a cohort of 161,471 healthy, singleton newborns born at ≥36 weeks gestation at 14 Northern California Kaiser Permanente hospitals between 2009 and 2013 were included in the research that generated the Newt nomograms. Data were extracted from the birth hospitalization regarding delivery type, feeding type, and weights from electronic records. So now, just like with jaundice, you can look and see what weight loss really means based on mode of delivery—which makes a BIG difference, as you will see. PLAY VIDEO. POINT TO WEB ADDRESS, THEN NARRATE THE INPUTS. WHEN THE GRAPH APPEARS UNDERSCORE THAT WEIGHT LOSS IS &lt;75th PERCENTILE FOR A C-SECTION DELIVERY. </a:t>
            </a:r>
          </a:p>
          <a:p>
            <a:pPr lvl="0">
              <a:defRPr sz="1800"/>
            </a:pPr>
            <a:r>
              <a:rPr lang="en-US" sz="2200" dirty="0"/>
              <a:t>Although no tool can replace clinician judgement, this might be a situation where watchful waiting, optimizing breastfeeding practices, and weighing again in a few days is appropriate. </a:t>
            </a:r>
          </a:p>
          <a:p>
            <a:pPr lvl="0">
              <a:defRPr sz="1800"/>
            </a:pPr>
            <a:endParaRPr lang="en-US" sz="2200" dirty="0"/>
          </a:p>
          <a:p>
            <a:pPr lvl="0">
              <a:defRPr sz="1800"/>
            </a:pPr>
            <a:endParaRPr sz="2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prstGeom prst="rect">
            <a:avLst/>
          </a:prstGeom>
        </p:spPr>
        <p:txBody>
          <a:bodyPr/>
          <a:lstStyle/>
          <a:p>
            <a:pPr lvl="0"/>
            <a:endParaRPr/>
          </a:p>
        </p:txBody>
      </p:sp>
      <p:sp>
        <p:nvSpPr>
          <p:cNvPr id="143" name="Shape 143"/>
          <p:cNvSpPr>
            <a:spLocks noGrp="1"/>
          </p:cNvSpPr>
          <p:nvPr>
            <p:ph type="body" sz="quarter" idx="1"/>
          </p:nvPr>
        </p:nvSpPr>
        <p:spPr>
          <a:prstGeom prst="rect">
            <a:avLst/>
          </a:prstGeom>
        </p:spPr>
        <p:txBody>
          <a:bodyPr/>
          <a:lstStyle/>
          <a:p>
            <a:pPr lvl="0">
              <a:defRPr sz="1800"/>
            </a:pPr>
            <a:r>
              <a:rPr lang="en-US" sz="2200" dirty="0"/>
              <a:t>It’s tempting here to say that weight gain is poor, because infant didn’t regain weight by day 7 to 10 (depending on where you trained, 7 </a:t>
            </a:r>
            <a:r>
              <a:rPr lang="en-US" sz="2200" dirty="0" err="1"/>
              <a:t>dol</a:t>
            </a:r>
            <a:r>
              <a:rPr lang="en-US" sz="2200" dirty="0"/>
              <a:t> or 10 </a:t>
            </a:r>
            <a:r>
              <a:rPr lang="en-US" sz="2200" dirty="0" err="1"/>
              <a:t>dol</a:t>
            </a:r>
            <a:r>
              <a:rPr lang="en-US" sz="2200" dirty="0"/>
              <a:t> may be correct answer). but as we saw in the last example, c section babies are different! so, what does NEWT say about this? </a:t>
            </a:r>
          </a:p>
          <a:p>
            <a:pPr lvl="0">
              <a:defRPr sz="1800"/>
            </a:pPr>
            <a:r>
              <a:rPr lang="en-US" sz="2200" dirty="0"/>
              <a:t>PLAY VIDEO. POINT TO WEB ADDRESS AND THEN NARRATE INPUTS, THEN WHEN GRAPH APPEARS SAY “This baby’s weight recovery is between the 50th and 75th percentile—reasonable for her age and mode of delivery.”  THEN SAY “Even if she took to 13 days her weight recovery would be still pretty reasonable—still below the 75th percentile.”</a:t>
            </a:r>
          </a:p>
          <a:p>
            <a:pPr lvl="0">
              <a:defRPr sz="1800"/>
            </a:pPr>
            <a:endParaRPr sz="2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prstGeom prst="rect">
            <a:avLst/>
          </a:prstGeom>
        </p:spPr>
        <p:txBody>
          <a:bodyPr/>
          <a:lstStyle/>
          <a:p>
            <a:pPr lvl="0"/>
            <a:endParaRPr/>
          </a:p>
        </p:txBody>
      </p:sp>
      <p:sp>
        <p:nvSpPr>
          <p:cNvPr id="151" name="Shape 151"/>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In the first few weeks of life it is important that the baby nurses around the clock. Usually 8-12 times in 24 hours.  If a baby sleeps more than 4-6 hours at night they may not get enough milk to have sufficient weight gain.  On the flip side there are exceptions to that rule.  The important thing is to make sure that the infant is gaining weight.  If the weight gain is less than ideal it is important to be waking the infant to feed.</a:t>
            </a:r>
          </a:p>
          <a:p>
            <a:pPr lvl="0" defTabSz="914400">
              <a:lnSpc>
                <a:spcPct val="100000"/>
              </a:lnSpc>
              <a:spcBef>
                <a:spcPts val="400"/>
              </a:spcBef>
              <a:defRPr sz="1800"/>
            </a:pPr>
            <a:r>
              <a:rPr sz="1200">
                <a:latin typeface="Arial"/>
                <a:ea typeface="Arial"/>
                <a:cs typeface="Arial"/>
                <a:sym typeface="Arial"/>
              </a:rPr>
              <a:t>If you have a mom that has a sleepy baby and has difficulty getting the baby to take a full feed, mom should either hand express her milk or be instructed to pump after feedings  She can supplement with her own milk.  Some moms choose to pump and have the dad give a bottle of breastmilk in the evening.  </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Remember breastfeeding is a joint venture.  If the mother feels full she can also wake the baby to feed and relieve her fullness. </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Once a steady weight gain is established it is not as important to wake the infant for feedings.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pPr lvl="0"/>
            <a:endParaRPr/>
          </a:p>
        </p:txBody>
      </p:sp>
      <p:sp>
        <p:nvSpPr>
          <p:cNvPr id="155" name="Shape 155"/>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How can a mother increase her milk supply?</a:t>
            </a:r>
          </a:p>
          <a:p>
            <a:pPr lvl="0" defTabSz="914400">
              <a:lnSpc>
                <a:spcPct val="100000"/>
              </a:lnSpc>
              <a:spcBef>
                <a:spcPts val="400"/>
              </a:spcBef>
              <a:defRPr sz="1800"/>
            </a:pPr>
            <a:r>
              <a:rPr sz="1200" b="1">
                <a:latin typeface="Arial"/>
                <a:ea typeface="Arial"/>
                <a:cs typeface="Arial"/>
                <a:sym typeface="Arial"/>
              </a:rPr>
              <a:t>Removing Milk from the breasts increases milk supply!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prstGeom prst="rect">
            <a:avLst/>
          </a:prstGeom>
        </p:spPr>
        <p:txBody>
          <a:bodyPr/>
          <a:lstStyle/>
          <a:p>
            <a:pPr lvl="0"/>
            <a:endParaRPr/>
          </a:p>
        </p:txBody>
      </p:sp>
      <p:sp>
        <p:nvSpPr>
          <p:cNvPr id="159" name="Shape 159"/>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The frequency and effectiveness of colostrum removal in the first 3 days influences later milk production potential. (Morton J, et al, </a:t>
            </a:r>
            <a:r>
              <a:rPr sz="1200" i="1">
                <a:latin typeface="Arial"/>
                <a:ea typeface="Arial"/>
                <a:cs typeface="Arial"/>
                <a:sym typeface="Arial"/>
              </a:rPr>
              <a:t>J Perinatol</a:t>
            </a:r>
            <a:r>
              <a:rPr sz="1200">
                <a:latin typeface="Arial"/>
                <a:ea typeface="Arial"/>
                <a:cs typeface="Arial"/>
                <a:sym typeface="Arial"/>
              </a:rPr>
              <a:t>, 2009 Nov; 29(11):757-64. Epub 2009 July 2.)</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When milk is removed from the breast a message is sent to the brain that it needs to be refilled.  The brain then tells the body to make more milk. </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So, …when milk leaves the breast, more milk is replaced.  If milk stays in the breast it signals to the brain to slow down milk production.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prstGeom prst="rect">
            <a:avLst/>
          </a:prstGeom>
        </p:spPr>
        <p:txBody>
          <a:bodyPr/>
          <a:lstStyle/>
          <a:p>
            <a:pPr lvl="0"/>
            <a:endParaRPr/>
          </a:p>
        </p:txBody>
      </p:sp>
      <p:sp>
        <p:nvSpPr>
          <p:cNvPr id="165" name="Shape 165"/>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Always observe the breastfeeding when possible to check for milk transfer.</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Check position and latch.</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Check the positioning.</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You should be able to hear swallowing after DOL # 4.  Watch for changes in the baby’s sucking rhythm.  </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A feeding should be observed once every 8 hours during the hospital stay.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prstGeom prst="rect">
            <a:avLst/>
          </a:prstGeom>
        </p:spPr>
        <p:txBody>
          <a:bodyPr/>
          <a:lstStyle/>
          <a:p>
            <a:pPr lvl="0"/>
            <a:endParaRPr/>
          </a:p>
        </p:txBody>
      </p:sp>
      <p:sp>
        <p:nvSpPr>
          <p:cNvPr id="171" name="Shape 171"/>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We know that pump suction alone may not remove milk (especially colostrum) as well as the baby or hand expression.  Tactile stimulation of hand expression may increase stimulation of the let down reflex.  New studies by Jane Morton report that hand expression increases milk production.  </a:t>
            </a:r>
          </a:p>
          <a:p>
            <a:pPr lvl="0" defTabSz="914400">
              <a:lnSpc>
                <a:spcPct val="100000"/>
              </a:lnSpc>
              <a:spcBef>
                <a:spcPts val="400"/>
              </a:spcBef>
              <a:defRPr sz="1800"/>
            </a:pPr>
            <a:r>
              <a:rPr sz="1200">
                <a:latin typeface="Arial"/>
                <a:ea typeface="Arial"/>
                <a:cs typeface="Arial"/>
                <a:sym typeface="Arial"/>
              </a:rPr>
              <a:t>Her website:  http://newborns.stanford.edu/Breastfeeding/HandExpression.html.   </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Some mothers may ask about drugs or medications to increase her milk supply.  These are called Galactogoues.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a:p>
        </p:txBody>
      </p:sp>
      <p:sp>
        <p:nvSpPr>
          <p:cNvPr id="75" name="Shape 75"/>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r>
              <a:rPr sz="1200"/>
              <a:t>If you have anything to disclose please do it now.  If not, go to the next slide.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prstGeom prst="rect">
            <a:avLst/>
          </a:prstGeom>
        </p:spPr>
        <p:txBody>
          <a:bodyPr/>
          <a:lstStyle/>
          <a:p>
            <a:pPr lvl="0"/>
            <a:endParaRPr/>
          </a:p>
        </p:txBody>
      </p:sp>
      <p:sp>
        <p:nvSpPr>
          <p:cNvPr id="178" name="Shape 178"/>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Galactogogues are medications or herbs used to assist initiation, maintenance or augmentation of maternal milk production.  Common reasons to use are adoptive nursing, relactation, increasing a low milk supply or helping the mother that is dependent on a breast pump due to mother-child separation.</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Studies differ as to the success of using herbs and home remedies to increase milk production. </a:t>
            </a:r>
          </a:p>
          <a:p>
            <a:pPr lvl="0" defTabSz="914400">
              <a:lnSpc>
                <a:spcPct val="100000"/>
              </a:lnSpc>
              <a:spcBef>
                <a:spcPts val="400"/>
              </a:spcBef>
              <a:defRPr sz="1800"/>
            </a:pPr>
            <a:r>
              <a:rPr sz="1200">
                <a:latin typeface="Arial"/>
                <a:ea typeface="Arial"/>
                <a:cs typeface="Arial"/>
                <a:sym typeface="Arial"/>
              </a:rPr>
              <a:t>Pharmacologic drugs for increasing milk production:</a:t>
            </a:r>
          </a:p>
          <a:p>
            <a:pPr lvl="0" defTabSz="914400">
              <a:lnSpc>
                <a:spcPct val="100000"/>
              </a:lnSpc>
              <a:spcBef>
                <a:spcPts val="400"/>
              </a:spcBef>
              <a:defRPr sz="1800"/>
            </a:pPr>
            <a:r>
              <a:rPr sz="1200">
                <a:latin typeface="Arial"/>
                <a:ea typeface="Arial"/>
                <a:cs typeface="Arial"/>
                <a:sym typeface="Arial"/>
              </a:rPr>
              <a:t>Reglan – is probably the most used drug for increasing a mothers milk supply. Usually used for gastrointestinal problems.  It works by increasing prolactin levels in breastfeeding mothers. A rare, but serious side effect is tardive dyskinesia.</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Domperidone  is a great galactogogue but is not approved for use in the US. Some compounding pharmacies may dispense this medication.  Some suggest that it may be better than Reglan because it does not have the negative CNS effects</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You can get more information about Reglan and Domperidone in Dr. Hale’s book.</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prstGeom prst="rect">
            <a:avLst/>
          </a:prstGeom>
        </p:spPr>
        <p:txBody>
          <a:bodyPr/>
          <a:lstStyle/>
          <a:p>
            <a:pPr lvl="0"/>
            <a:endParaRPr/>
          </a:p>
        </p:txBody>
      </p:sp>
      <p:sp>
        <p:nvSpPr>
          <p:cNvPr id="185" name="Shape 185"/>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May need to consider information on medication half-life, absorption, and clearance in order to prescribe the timing of the medication so that it has the best efficacy and the least risk of negative effects on the nursing child.  Or maybe another medication could be used instead. </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Balance the risks of stopping breastfeeding against the need for the medication.  Maybe another medication may be used instead.</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b="1">
                <a:solidFill>
                  <a:srgbClr val="FFFFFF"/>
                </a:solidFill>
                <a:latin typeface="Arial"/>
                <a:ea typeface="Arial"/>
                <a:cs typeface="Arial"/>
                <a:sym typeface="Arial"/>
              </a:rPr>
              <a:t>Emphasis:  It is rarely necessary to interrupt breastfeeding for any medication.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prstGeom prst="rect">
            <a:avLst/>
          </a:prstGeom>
        </p:spPr>
        <p:txBody>
          <a:bodyPr/>
          <a:lstStyle/>
          <a:p>
            <a:pPr lvl="0"/>
            <a:endParaRPr/>
          </a:p>
        </p:txBody>
      </p:sp>
      <p:sp>
        <p:nvSpPr>
          <p:cNvPr id="190" name="Shape 190"/>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r>
              <a:rPr sz="1200"/>
              <a:t>Avoid such references as the PDR and drug inserts.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noRot="1" noChangeAspect="1"/>
          </p:cNvSpPr>
          <p:nvPr>
            <p:ph type="sldImg"/>
          </p:nvPr>
        </p:nvSpPr>
        <p:spPr>
          <a:prstGeom prst="rect">
            <a:avLst/>
          </a:prstGeom>
        </p:spPr>
        <p:txBody>
          <a:bodyPr/>
          <a:lstStyle/>
          <a:p>
            <a:pPr lvl="0"/>
            <a:endParaRPr/>
          </a:p>
        </p:txBody>
      </p:sp>
      <p:sp>
        <p:nvSpPr>
          <p:cNvPr id="195" name="Shape 195"/>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r>
              <a:rPr sz="1200"/>
              <a:t>You can actually download the Lactmed app on your smartphone. The LactMed® database contains information on drugs and other chemicals to which breastfeeding mothers may be exposed. It includes information on the levels of such substances in breast milk and infant blood, and the possible adverse effects in the nursing infant. Suggested therapeutic alternatives to those drugs are provided, where appropriate. All data are derived from the scientific literature and fully referenced. A peer review panel reviews the data to assure scientific validity and currency.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prstGeom prst="rect">
            <a:avLst/>
          </a:prstGeom>
        </p:spPr>
        <p:txBody>
          <a:bodyPr/>
          <a:lstStyle/>
          <a:p>
            <a:pPr lvl="0"/>
            <a:endParaRPr/>
          </a:p>
        </p:txBody>
      </p:sp>
      <p:sp>
        <p:nvSpPr>
          <p:cNvPr id="200" name="Shape 200"/>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It is important to ask the mother if she is taking any birth control because many times mothers do not equate birth control with medications.</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The LAM method is used to spaces children approximately 2 years apart.  If using this method it is important for the mother to remember that she needs to exclusively breastfeed and some research suggests that if a mother is pumping in lieu of some breastfeeding this increases her chance of ovulating early and becoming pregnant.  A mother must be breastfeeding at least every 4 hours to this be effective.  Pumping at feedings does not provide the same effectiveness. </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Barrier Methods provide good protection with out interfering with breastfeeding.</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Sterilization – Most common form of birth control</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These three forms of contraception are not going to interfere with breastfeeding.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prstGeom prst="rect">
            <a:avLst/>
          </a:prstGeom>
        </p:spPr>
        <p:txBody>
          <a:bodyPr/>
          <a:lstStyle/>
          <a:p>
            <a:pPr lvl="0"/>
            <a:endParaRPr/>
          </a:p>
        </p:txBody>
      </p:sp>
      <p:sp>
        <p:nvSpPr>
          <p:cNvPr id="205" name="Shape 205"/>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The Cochran review indicated that the evidence from randomized controlled trials of Progestin is limited and of poor quality.  The two most sited articles contradict each other.  Koetsawang</a:t>
            </a:r>
            <a:r>
              <a:rPr sz="1200" baseline="30000">
                <a:latin typeface="Arial"/>
                <a:ea typeface="Arial"/>
                <a:cs typeface="Arial"/>
                <a:sym typeface="Arial"/>
              </a:rPr>
              <a:t>1</a:t>
            </a:r>
            <a:r>
              <a:rPr sz="1200">
                <a:latin typeface="Arial"/>
                <a:ea typeface="Arial"/>
                <a:cs typeface="Arial"/>
                <a:sym typeface="Arial"/>
              </a:rPr>
              <a:t> reported an increase in milk production and Tankeyoon</a:t>
            </a:r>
            <a:r>
              <a:rPr sz="1200" baseline="30000">
                <a:latin typeface="Arial"/>
                <a:ea typeface="Arial"/>
                <a:cs typeface="Arial"/>
                <a:sym typeface="Arial"/>
              </a:rPr>
              <a:t>2</a:t>
            </a:r>
            <a:r>
              <a:rPr sz="1200">
                <a:latin typeface="Arial"/>
                <a:ea typeface="Arial"/>
                <a:cs typeface="Arial"/>
                <a:sym typeface="Arial"/>
              </a:rPr>
              <a:t> noted a 12% decrease in milk production.  The consensus is to have the mother wait until her milk is well established before using the Progestin Only method.</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Koetsawang S:  The effects of contraceptive methods on the quality and quantity of breast milk, </a:t>
            </a:r>
            <a:r>
              <a:rPr sz="1200" i="1">
                <a:latin typeface="Arial"/>
                <a:ea typeface="Arial"/>
                <a:cs typeface="Arial"/>
                <a:sym typeface="Arial"/>
              </a:rPr>
              <a:t>Int J Gynaecol Obstet</a:t>
            </a:r>
            <a:r>
              <a:rPr sz="1200">
                <a:latin typeface="Arial"/>
                <a:ea typeface="Arial"/>
                <a:cs typeface="Arial"/>
                <a:sym typeface="Arial"/>
              </a:rPr>
              <a:t> (Suppl 25): 115-127, 1987.</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Tankeyoon M, Dusitsin N, Chalapati S, et al: Effects of hormonal contraceptives on milk volumes and infant growth. WHO Special Programme of Research, Development and Research Training in Human Reproduction Task force on oral contraceptives, </a:t>
            </a:r>
            <a:r>
              <a:rPr sz="1200" i="1">
                <a:latin typeface="Arial"/>
                <a:ea typeface="Arial"/>
                <a:cs typeface="Arial"/>
                <a:sym typeface="Arial"/>
              </a:rPr>
              <a:t>Contraception</a:t>
            </a:r>
            <a:r>
              <a:rPr sz="1200">
                <a:latin typeface="Arial"/>
                <a:ea typeface="Arial"/>
                <a:cs typeface="Arial"/>
                <a:sym typeface="Arial"/>
              </a:rPr>
              <a:t> 30(6): 505-522, Dec 1984.</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Since there is conflicting research on these birth control methods it would be best to wait until breastfeeding is well established before giving the hormone forms of contraception.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noRot="1" noChangeAspect="1"/>
          </p:cNvSpPr>
          <p:nvPr>
            <p:ph type="sldImg"/>
          </p:nvPr>
        </p:nvSpPr>
        <p:spPr>
          <a:prstGeom prst="rect">
            <a:avLst/>
          </a:prstGeom>
        </p:spPr>
        <p:txBody>
          <a:bodyPr/>
          <a:lstStyle/>
          <a:p>
            <a:pPr lvl="0"/>
            <a:endParaRPr/>
          </a:p>
        </p:txBody>
      </p:sp>
      <p:sp>
        <p:nvSpPr>
          <p:cNvPr id="209" name="Shape 209"/>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What can a mother do to prevent  sore nipples?</a:t>
            </a:r>
          </a:p>
          <a:p>
            <a:pPr lvl="0" defTabSz="914400">
              <a:lnSpc>
                <a:spcPct val="100000"/>
              </a:lnSpc>
              <a:spcBef>
                <a:spcPts val="400"/>
              </a:spcBef>
              <a:defRPr sz="1800"/>
            </a:pPr>
            <a:r>
              <a:rPr sz="1200">
                <a:latin typeface="Arial"/>
                <a:ea typeface="Arial"/>
                <a:cs typeface="Arial"/>
                <a:sym typeface="Arial"/>
              </a:rPr>
              <a:t>Observe the Latch!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prstGeom prst="rect">
            <a:avLst/>
          </a:prstGeom>
        </p:spPr>
        <p:txBody>
          <a:bodyPr/>
          <a:lstStyle/>
          <a:p>
            <a:pPr lvl="0"/>
            <a:endParaRPr/>
          </a:p>
        </p:txBody>
      </p:sp>
      <p:sp>
        <p:nvSpPr>
          <p:cNvPr id="214" name="Shape 214"/>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There is still a misconception that nipples need to be toughened.</a:t>
            </a:r>
          </a:p>
          <a:p>
            <a:pPr lvl="0" defTabSz="914400">
              <a:lnSpc>
                <a:spcPct val="100000"/>
              </a:lnSpc>
              <a:spcBef>
                <a:spcPts val="400"/>
              </a:spcBef>
              <a:defRPr sz="1800"/>
            </a:pPr>
            <a:r>
              <a:rPr sz="1200">
                <a:latin typeface="Arial"/>
                <a:ea typeface="Arial"/>
                <a:cs typeface="Arial"/>
                <a:sym typeface="Arial"/>
              </a:rPr>
              <a:t>Research does not show that having a mother toughen up her nipples by either rubbing them with a towel or sandpaper (just being funny) help prevent sore nipples.</a:t>
            </a:r>
          </a:p>
          <a:p>
            <a:pPr lvl="0" defTabSz="914400">
              <a:lnSpc>
                <a:spcPct val="100000"/>
              </a:lnSpc>
              <a:spcBef>
                <a:spcPts val="400"/>
              </a:spcBef>
              <a:defRPr sz="1800"/>
            </a:pPr>
            <a:r>
              <a:rPr sz="1200">
                <a:latin typeface="Arial"/>
                <a:ea typeface="Arial"/>
                <a:cs typeface="Arial"/>
                <a:sym typeface="Arial"/>
              </a:rPr>
              <a:t>In most cases a correct latch will prevent sore nipples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prstGeom prst="rect">
            <a:avLst/>
          </a:prstGeom>
        </p:spPr>
        <p:txBody>
          <a:bodyPr/>
          <a:lstStyle/>
          <a:p>
            <a:pPr lvl="0"/>
            <a:endParaRPr/>
          </a:p>
        </p:txBody>
      </p:sp>
      <p:sp>
        <p:nvSpPr>
          <p:cNvPr id="219" name="Shape 219"/>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The most common reason for sore nipples is a poor latch.  When a latch problem is resolved the feeding is more comfortable to the mom.  Once the mother is already sore some discomfort may be normal when the baby first latches but should dissipate in a few seconds.</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When a mom becomes engorged the baby has difficulty latching well.  The mom can hand express or pump for a few minutes before the baby latches.  </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A baby with a short frenulum may cause the mother nipple soreness because the tongue is not able to latch well and usually ends up rubbing the nipple raw.  Most moms find a great improvement if the frenulum is clipped. Many ENT’s do this.  (These babies can bottle feed well.)</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Thrush is usually seen after several weeks of breastfeeding.  Mother and baby need to be treated.  Sometimes thrush is resilient and mom must be treated with Diflucan for best results. </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Sometime the nipples are too large, flat or inverted.  For the mothers with flat or inverted nipples, nipple shields work well for some.  If a mother has very large nipples she may prefer to pump for a few days or weeks until the baby’s mouth finally grows big enough to feed well.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prstGeom prst="rect">
            <a:avLst/>
          </a:prstGeom>
        </p:spPr>
        <p:txBody>
          <a:bodyPr/>
          <a:lstStyle/>
          <a:p>
            <a:pPr lvl="0"/>
            <a:endParaRPr/>
          </a:p>
        </p:txBody>
      </p:sp>
      <p:sp>
        <p:nvSpPr>
          <p:cNvPr id="225" name="Shape 225"/>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Poor latch is the number one cause of sore nipples.</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Pediatricians and OB’s need to become comfortable and knowledgeable on what a good latch on looks like.  Correcting a bad latch usually improves the pain level of the mother immediately. </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Once a good latch is established tell the mother to start feedings on the side that is less sore or pump for a few feedings while they heal. </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Mothers can take pain medications like Tylenol to get some relief.</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Gel pads can be bought in most baby stores.  Several companies make them.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noRot="1" noChangeAspect="1"/>
          </p:cNvSpPr>
          <p:nvPr>
            <p:ph type="sldImg"/>
          </p:nvPr>
        </p:nvSpPr>
        <p:spPr>
          <a:prstGeom prst="rect">
            <a:avLst/>
          </a:prstGeom>
        </p:spPr>
        <p:txBody>
          <a:bodyPr/>
          <a:lstStyle/>
          <a:p>
            <a:pPr lvl="0"/>
            <a:endParaRPr/>
          </a:p>
        </p:txBody>
      </p:sp>
      <p:sp>
        <p:nvSpPr>
          <p:cNvPr id="80" name="Shape 80"/>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r>
              <a:rPr sz="1200"/>
              <a:t>EPIC is geared toward the physician but will include information for other healthcare professionals.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noRot="1" noChangeAspect="1"/>
          </p:cNvSpPr>
          <p:nvPr>
            <p:ph type="sldImg"/>
          </p:nvPr>
        </p:nvSpPr>
        <p:spPr>
          <a:prstGeom prst="rect">
            <a:avLst/>
          </a:prstGeom>
        </p:spPr>
        <p:txBody>
          <a:bodyPr/>
          <a:lstStyle/>
          <a:p>
            <a:pPr lvl="0"/>
            <a:endParaRPr/>
          </a:p>
        </p:txBody>
      </p:sp>
      <p:sp>
        <p:nvSpPr>
          <p:cNvPr id="230" name="Shape 230"/>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Almost all women experience full breasts a few days after delivery.  </a:t>
            </a:r>
          </a:p>
          <a:p>
            <a:pPr lvl="0" defTabSz="914400">
              <a:lnSpc>
                <a:spcPct val="100000"/>
              </a:lnSpc>
              <a:spcBef>
                <a:spcPts val="400"/>
              </a:spcBef>
              <a:defRPr sz="1800"/>
            </a:pPr>
            <a:r>
              <a:rPr sz="1200">
                <a:latin typeface="Arial"/>
                <a:ea typeface="Arial"/>
                <a:cs typeface="Arial"/>
                <a:sym typeface="Arial"/>
              </a:rPr>
              <a:t>However engorgement is worse causing swollen hard breasts usually accompanied by an elevated temperature in the mother.</a:t>
            </a:r>
          </a:p>
          <a:p>
            <a:pPr lvl="0" defTabSz="914400">
              <a:lnSpc>
                <a:spcPct val="100000"/>
              </a:lnSpc>
              <a:spcBef>
                <a:spcPts val="400"/>
              </a:spcBef>
              <a:defRPr sz="1800"/>
            </a:pPr>
            <a:r>
              <a:rPr sz="1200">
                <a:latin typeface="Arial"/>
                <a:ea typeface="Arial"/>
                <a:cs typeface="Arial"/>
                <a:sym typeface="Arial"/>
              </a:rPr>
              <a:t>Express milk to soften the areola before feeding.</a:t>
            </a:r>
          </a:p>
          <a:p>
            <a:pPr lvl="0" defTabSz="914400">
              <a:lnSpc>
                <a:spcPct val="100000"/>
              </a:lnSpc>
              <a:spcBef>
                <a:spcPts val="400"/>
              </a:spcBef>
              <a:defRPr sz="1800"/>
            </a:pPr>
            <a:r>
              <a:rPr sz="1200">
                <a:latin typeface="Arial"/>
                <a:ea typeface="Arial"/>
                <a:cs typeface="Arial"/>
                <a:sym typeface="Arial"/>
              </a:rPr>
              <a:t>Reverse pressure softening is a techniques where moms put gentle pressure around the nipple to decrease the swelling and help evert the nipple.</a:t>
            </a:r>
          </a:p>
          <a:p>
            <a:pPr lvl="0" defTabSz="914400">
              <a:lnSpc>
                <a:spcPct val="100000"/>
              </a:lnSpc>
              <a:spcBef>
                <a:spcPts val="400"/>
              </a:spcBef>
              <a:defRPr sz="1800"/>
            </a:pPr>
            <a:r>
              <a:rPr sz="1200">
                <a:latin typeface="Arial"/>
                <a:ea typeface="Arial"/>
                <a:cs typeface="Arial"/>
                <a:sym typeface="Arial"/>
              </a:rPr>
              <a:t>Frequent feedings usually help keep the breasts from becoming engorged.  It is important in avoiding engorgement to have the mom feed frequently.  If the baby is not latching on well have the mother pump to help soften the breasts.</a:t>
            </a:r>
          </a:p>
          <a:p>
            <a:pPr lvl="0" defTabSz="914400">
              <a:lnSpc>
                <a:spcPct val="100000"/>
              </a:lnSpc>
              <a:spcBef>
                <a:spcPts val="400"/>
              </a:spcBef>
              <a:defRPr sz="1800"/>
            </a:pPr>
            <a:r>
              <a:rPr sz="1200">
                <a:latin typeface="Arial"/>
                <a:ea typeface="Arial"/>
                <a:cs typeface="Arial"/>
                <a:sym typeface="Arial"/>
              </a:rPr>
              <a:t>Mom can use Acetaminophen for pain relief.</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prstGeom prst="rect">
            <a:avLst/>
          </a:prstGeom>
        </p:spPr>
        <p:txBody>
          <a:bodyPr/>
          <a:lstStyle/>
          <a:p>
            <a:pPr lvl="0"/>
            <a:endParaRPr/>
          </a:p>
        </p:txBody>
      </p:sp>
      <p:sp>
        <p:nvSpPr>
          <p:cNvPr id="236" name="Shape 236"/>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Babies with a short frenulum do not have problems taking milk from a bottle but many have difficulty breastfeeding. </a:t>
            </a:r>
          </a:p>
          <a:p>
            <a:pPr lvl="0" defTabSz="914400">
              <a:lnSpc>
                <a:spcPct val="100000"/>
              </a:lnSpc>
              <a:spcBef>
                <a:spcPts val="400"/>
              </a:spcBef>
              <a:defRPr sz="1800"/>
            </a:pPr>
            <a:r>
              <a:rPr sz="1200">
                <a:latin typeface="Arial"/>
                <a:ea typeface="Arial"/>
                <a:cs typeface="Arial"/>
                <a:sym typeface="Arial"/>
              </a:rPr>
              <a:t>Clipping the frenulum usually facilitates the latch and the baby can breastfeed immediately after the clipping.  </a:t>
            </a:r>
          </a:p>
          <a:p>
            <a:pPr lvl="0" defTabSz="914400">
              <a:lnSpc>
                <a:spcPct val="100000"/>
              </a:lnSpc>
              <a:spcBef>
                <a:spcPts val="400"/>
              </a:spcBef>
              <a:defRPr sz="1800"/>
            </a:pPr>
            <a:r>
              <a:rPr sz="1200">
                <a:latin typeface="Arial"/>
                <a:ea typeface="Arial"/>
                <a:cs typeface="Arial"/>
                <a:sym typeface="Arial"/>
              </a:rPr>
              <a:t>Some pediatricians and many ENTs will clip the frenulum and the results are usually a better latch immediately.</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A high palate can also interfere with a good latch. These are more common in premature infants that have been on a vent for a long time.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noRot="1" noChangeAspect="1"/>
          </p:cNvSpPr>
          <p:nvPr>
            <p:ph type="sldImg"/>
          </p:nvPr>
        </p:nvSpPr>
        <p:spPr>
          <a:prstGeom prst="rect">
            <a:avLst/>
          </a:prstGeom>
        </p:spPr>
        <p:txBody>
          <a:bodyPr/>
          <a:lstStyle/>
          <a:p>
            <a:pPr lvl="0"/>
            <a:endParaRPr/>
          </a:p>
        </p:txBody>
      </p:sp>
      <p:sp>
        <p:nvSpPr>
          <p:cNvPr id="241" name="Shape 241"/>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Most mothers </a:t>
            </a:r>
            <a:r>
              <a:rPr sz="1200" b="1">
                <a:latin typeface="Arial"/>
                <a:ea typeface="Arial"/>
                <a:cs typeface="Arial"/>
                <a:sym typeface="Arial"/>
              </a:rPr>
              <a:t>do not</a:t>
            </a:r>
            <a:r>
              <a:rPr sz="1200">
                <a:latin typeface="Arial"/>
                <a:ea typeface="Arial"/>
                <a:cs typeface="Arial"/>
                <a:sym typeface="Arial"/>
              </a:rPr>
              <a:t> get thrush but when they do they experience nipple pain and tenderness.</a:t>
            </a:r>
          </a:p>
          <a:p>
            <a:pPr lvl="0" defTabSz="914400">
              <a:lnSpc>
                <a:spcPct val="100000"/>
              </a:lnSpc>
              <a:spcBef>
                <a:spcPts val="400"/>
              </a:spcBef>
              <a:defRPr sz="1800"/>
            </a:pPr>
            <a:r>
              <a:rPr sz="1200">
                <a:latin typeface="Arial"/>
                <a:ea typeface="Arial"/>
                <a:cs typeface="Arial"/>
                <a:sym typeface="Arial"/>
              </a:rPr>
              <a:t>The mother and infant need to be treated simultaneously for two 2 weeks.</a:t>
            </a:r>
          </a:p>
          <a:p>
            <a:pPr lvl="0" defTabSz="914400">
              <a:lnSpc>
                <a:spcPct val="100000"/>
              </a:lnSpc>
              <a:spcBef>
                <a:spcPts val="400"/>
              </a:spcBef>
              <a:defRPr sz="1800"/>
            </a:pPr>
            <a:r>
              <a:rPr sz="1200">
                <a:latin typeface="Arial"/>
                <a:ea typeface="Arial"/>
                <a:cs typeface="Arial"/>
                <a:sym typeface="Arial"/>
              </a:rPr>
              <a:t>If a baby has diaper rash his mouth should always be checked for thrush as well.</a:t>
            </a:r>
          </a:p>
          <a:p>
            <a:pPr lvl="0" defTabSz="914400">
              <a:lnSpc>
                <a:spcPct val="100000"/>
              </a:lnSpc>
              <a:spcBef>
                <a:spcPts val="400"/>
              </a:spcBef>
              <a:defRPr sz="1800"/>
            </a:pPr>
            <a:r>
              <a:rPr sz="1200">
                <a:latin typeface="Arial"/>
                <a:ea typeface="Arial"/>
                <a:cs typeface="Arial"/>
                <a:sym typeface="Arial"/>
              </a:rPr>
              <a:t>Clotrimazole, nystatin and miconazol are usually the treatments of choice.</a:t>
            </a:r>
          </a:p>
          <a:p>
            <a:pPr lvl="0" defTabSz="914400">
              <a:lnSpc>
                <a:spcPct val="100000"/>
              </a:lnSpc>
              <a:spcBef>
                <a:spcPts val="400"/>
              </a:spcBef>
              <a:defRPr sz="1800"/>
            </a:pPr>
            <a:r>
              <a:rPr sz="1200">
                <a:latin typeface="Arial"/>
                <a:ea typeface="Arial"/>
                <a:cs typeface="Arial"/>
                <a:sym typeface="Arial"/>
              </a:rPr>
              <a:t>Gentian violet can be used 3 times a day for 3 days only.  Tell mom her nipples, baby’s mouth, and clothing will be stained purple.</a:t>
            </a:r>
          </a:p>
          <a:p>
            <a:pPr lvl="0" defTabSz="914400">
              <a:lnSpc>
                <a:spcPct val="100000"/>
              </a:lnSpc>
              <a:spcBef>
                <a:spcPts val="400"/>
              </a:spcBef>
              <a:defRPr sz="1800"/>
            </a:pPr>
            <a:r>
              <a:rPr sz="1200">
                <a:latin typeface="Arial"/>
                <a:ea typeface="Arial"/>
                <a:cs typeface="Arial"/>
                <a:sym typeface="Arial"/>
              </a:rPr>
              <a:t>You should recommend that the mother boil any pacifiers, bras, and nipples.</a:t>
            </a:r>
          </a:p>
          <a:p>
            <a:pPr lvl="0" defTabSz="914400">
              <a:lnSpc>
                <a:spcPct val="100000"/>
              </a:lnSpc>
              <a:spcBef>
                <a:spcPts val="400"/>
              </a:spcBef>
              <a:defRPr sz="1800"/>
            </a:pPr>
            <a:endParaRPr sz="1200">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prstGeom prst="rect">
            <a:avLst/>
          </a:prstGeom>
        </p:spPr>
        <p:txBody>
          <a:bodyPr/>
          <a:lstStyle/>
          <a:p>
            <a:pPr lvl="0"/>
            <a:endParaRPr/>
          </a:p>
        </p:txBody>
      </p:sp>
      <p:sp>
        <p:nvSpPr>
          <p:cNvPr id="247" name="Shape 247"/>
          <p:cNvSpPr>
            <a:spLocks noGrp="1"/>
          </p:cNvSpPr>
          <p:nvPr>
            <p:ph type="body" sz="quarter" idx="1"/>
          </p:nvPr>
        </p:nvSpPr>
        <p:spPr>
          <a:prstGeom prst="rect">
            <a:avLst/>
          </a:prstGeom>
        </p:spPr>
        <p:txBody>
          <a:bodyPr/>
          <a:lstStyle/>
          <a:p>
            <a:pPr lvl="0" defTabSz="914400">
              <a:lnSpc>
                <a:spcPct val="90000"/>
              </a:lnSpc>
              <a:spcBef>
                <a:spcPts val="300"/>
              </a:spcBef>
              <a:defRPr sz="1800"/>
            </a:pPr>
            <a:r>
              <a:rPr sz="1000">
                <a:latin typeface="Arial"/>
                <a:ea typeface="Arial"/>
                <a:cs typeface="Arial"/>
                <a:sym typeface="Arial"/>
              </a:rPr>
              <a:t>There are a few babies that have small mouths while the mom has large nipples.  Latch on my be difficult as well as impossible in the beginning.  The mother should begin to pump (using a large pump flange) and continue to try and latch infant ever few days or so.  Most babies will eventually be able to latch.</a:t>
            </a:r>
          </a:p>
          <a:p>
            <a:pPr lvl="0" defTabSz="914400">
              <a:lnSpc>
                <a:spcPct val="90000"/>
              </a:lnSpc>
              <a:spcBef>
                <a:spcPts val="400"/>
              </a:spcBef>
              <a:defRPr sz="1800"/>
            </a:pPr>
            <a:endParaRPr sz="1000">
              <a:latin typeface="Arial"/>
              <a:ea typeface="Arial"/>
              <a:cs typeface="Arial"/>
              <a:sym typeface="Arial"/>
            </a:endParaRPr>
          </a:p>
          <a:p>
            <a:pPr lvl="0" defTabSz="914400">
              <a:lnSpc>
                <a:spcPct val="90000"/>
              </a:lnSpc>
              <a:spcBef>
                <a:spcPts val="300"/>
              </a:spcBef>
              <a:defRPr sz="1800"/>
            </a:pPr>
            <a:r>
              <a:rPr sz="1000">
                <a:latin typeface="Arial"/>
                <a:ea typeface="Arial"/>
                <a:cs typeface="Arial"/>
                <a:sym typeface="Arial"/>
              </a:rPr>
              <a:t>Some mothers have a thick, dense areola tissue which makes latching on difficult.  For most of these moms the areola is only dense due to edema caused by IV’s during delivery.  It may take a few days to resolve.  Some moms have success with a techniques called reverse pressure technique.  You can go to www.kellymom.com.  for more information.  Flat nipples are not always a problem especially if the mom’s breast tissue is soft.  The baby makes his own nipple.  So looks are deceiving.  If a baby is unable to latch due to flat nipples some moms have success with a nipple shield or using a breast pump a few minutes before latching the infant to her breast.  In the case of the nipple shield it is important that the mother continue to work on getting the baby onto the breast with it.  Some research suggests that the continued use of the nipple shield can cut down on milk supply.</a:t>
            </a:r>
          </a:p>
          <a:p>
            <a:pPr lvl="0" defTabSz="914400">
              <a:lnSpc>
                <a:spcPct val="90000"/>
              </a:lnSpc>
              <a:spcBef>
                <a:spcPts val="400"/>
              </a:spcBef>
              <a:defRPr sz="1800"/>
            </a:pPr>
            <a:endParaRPr sz="1000">
              <a:latin typeface="Arial"/>
              <a:ea typeface="Arial"/>
              <a:cs typeface="Arial"/>
              <a:sym typeface="Arial"/>
            </a:endParaRPr>
          </a:p>
          <a:p>
            <a:pPr lvl="0" defTabSz="914400">
              <a:lnSpc>
                <a:spcPct val="90000"/>
              </a:lnSpc>
              <a:spcBef>
                <a:spcPts val="300"/>
              </a:spcBef>
              <a:defRPr sz="1800"/>
            </a:pPr>
            <a:r>
              <a:rPr sz="1000">
                <a:latin typeface="Arial"/>
                <a:ea typeface="Arial"/>
                <a:cs typeface="Arial"/>
                <a:sym typeface="Arial"/>
              </a:rPr>
              <a:t>When a nipple shield is used for flat or inverted nipples is should be used for a short period of time.  Moms should continue to try and latch the baby without the shield.  Before using a shield you should check the mothers nipples.  If you are able to grasp the outside of the mother’s areola, compress and the nipple is formed, she does not have true inverted nipples.   Some mothers nipples appear flat but are easily drawn into the baby’s mouth.</a:t>
            </a:r>
          </a:p>
          <a:p>
            <a:pPr lvl="0" defTabSz="914400">
              <a:lnSpc>
                <a:spcPct val="90000"/>
              </a:lnSpc>
              <a:spcBef>
                <a:spcPts val="400"/>
              </a:spcBef>
              <a:defRPr sz="1800"/>
            </a:pPr>
            <a:endParaRPr sz="1000">
              <a:latin typeface="Arial"/>
              <a:ea typeface="Arial"/>
              <a:cs typeface="Arial"/>
              <a:sym typeface="Arial"/>
            </a:endParaRPr>
          </a:p>
          <a:p>
            <a:pPr lvl="0" defTabSz="914400">
              <a:lnSpc>
                <a:spcPct val="90000"/>
              </a:lnSpc>
              <a:spcBef>
                <a:spcPts val="300"/>
              </a:spcBef>
              <a:defRPr sz="1800"/>
            </a:pPr>
            <a:r>
              <a:rPr sz="1000">
                <a:latin typeface="Arial"/>
                <a:ea typeface="Arial"/>
                <a:cs typeface="Arial"/>
                <a:sym typeface="Arial"/>
              </a:rPr>
              <a:t>Side note:  Nipples shields have also been used for sore nipples or with moms that have a strong let down and the baby tend to choke on the milk.  The shield slows the flow of the milk somewhat. There is much controversy about whether or not babies get “nipple confused”.  What we do know is that “some” babies have difficulty learning to do both in the beginning.  Other babies can go back and forth from the bottle to breast without difficulty.  To avoid any unforeseen problems it is best to avoid artificial nipples in the beginning for at least for 4-6 weeks until breastfeeding is established. </a:t>
            </a:r>
          </a:p>
          <a:p>
            <a:pPr lvl="0" defTabSz="914400">
              <a:lnSpc>
                <a:spcPct val="90000"/>
              </a:lnSpc>
              <a:spcBef>
                <a:spcPts val="400"/>
              </a:spcBef>
              <a:defRPr sz="1800"/>
            </a:pPr>
            <a:endParaRPr sz="1000">
              <a:latin typeface="Arial"/>
              <a:ea typeface="Arial"/>
              <a:cs typeface="Arial"/>
              <a:sym typeface="Arial"/>
            </a:endParaRPr>
          </a:p>
          <a:p>
            <a:pPr lvl="0" defTabSz="914400">
              <a:lnSpc>
                <a:spcPct val="90000"/>
              </a:lnSpc>
              <a:spcBef>
                <a:spcPts val="400"/>
              </a:spcBef>
              <a:defRPr sz="1800"/>
            </a:pPr>
            <a:endParaRPr sz="1000">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prstGeom prst="rect">
            <a:avLst/>
          </a:prstGeom>
        </p:spPr>
        <p:txBody>
          <a:bodyPr/>
          <a:lstStyle/>
          <a:p>
            <a:pPr lvl="0"/>
            <a:endParaRPr/>
          </a:p>
        </p:txBody>
      </p:sp>
      <p:sp>
        <p:nvSpPr>
          <p:cNvPr id="254" name="Shape 254"/>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Mention this little rhyme to the mother to help with positioning.</a:t>
            </a:r>
          </a:p>
          <a:p>
            <a:pPr lvl="0" defTabSz="914400">
              <a:lnSpc>
                <a:spcPct val="100000"/>
              </a:lnSpc>
              <a:spcBef>
                <a:spcPts val="400"/>
              </a:spcBef>
              <a:defRPr sz="1800"/>
            </a:pPr>
            <a:r>
              <a:rPr sz="1200">
                <a:latin typeface="Arial"/>
                <a:ea typeface="Arial"/>
                <a:cs typeface="Arial"/>
                <a:sym typeface="Arial"/>
              </a:rPr>
              <a:t>Belly to belly, chest to chest, chin to nose and touch the breast.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pPr lvl="0"/>
            <a:endParaRPr/>
          </a:p>
        </p:txBody>
      </p:sp>
      <p:sp>
        <p:nvSpPr>
          <p:cNvPr id="262" name="Shape 262"/>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r>
              <a:rPr sz="1200"/>
              <a:t>Putting a baby skin-to-skin will many times facilitate the infant to wake, start rooting and begin to open wide for a latch.   It is important for the mother to take her time and wait for the baby to open wide for the baby to latch effectively.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a:spLocks noGrp="1" noRot="1" noChangeAspect="1"/>
          </p:cNvSpPr>
          <p:nvPr>
            <p:ph type="sldImg"/>
          </p:nvPr>
        </p:nvSpPr>
        <p:spPr>
          <a:prstGeom prst="rect">
            <a:avLst/>
          </a:prstGeom>
        </p:spPr>
        <p:txBody>
          <a:bodyPr/>
          <a:lstStyle/>
          <a:p>
            <a:pPr lvl="0"/>
            <a:endParaRPr/>
          </a:p>
        </p:txBody>
      </p:sp>
      <p:sp>
        <p:nvSpPr>
          <p:cNvPr id="268" name="Shape 268"/>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Listen for swallowing.</a:t>
            </a:r>
          </a:p>
          <a:p>
            <a:pPr lvl="0" defTabSz="914400">
              <a:lnSpc>
                <a:spcPct val="100000"/>
              </a:lnSpc>
              <a:spcBef>
                <a:spcPts val="400"/>
              </a:spcBef>
              <a:defRPr sz="1800"/>
            </a:pPr>
            <a:r>
              <a:rPr sz="1200">
                <a:latin typeface="Arial"/>
                <a:ea typeface="Arial"/>
                <a:cs typeface="Arial"/>
                <a:sym typeface="Arial"/>
              </a:rPr>
              <a:t>Ask about the urine and stool output.  A rule of thumb is one urine and one stool on the first day of life.  Two urines and two stools on DOL 2. Three urines and three stools on DOL 3 etc. </a:t>
            </a:r>
          </a:p>
          <a:p>
            <a:pPr lvl="0" defTabSz="914400">
              <a:lnSpc>
                <a:spcPct val="100000"/>
              </a:lnSpc>
              <a:spcBef>
                <a:spcPts val="400"/>
              </a:spcBef>
              <a:defRPr sz="1800"/>
            </a:pPr>
            <a:r>
              <a:rPr sz="1200">
                <a:latin typeface="Arial"/>
                <a:ea typeface="Arial"/>
                <a:cs typeface="Arial"/>
                <a:sym typeface="Arial"/>
              </a:rPr>
              <a:t>Monitor the weight gain.</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Emphasize that normal infant weight gain is ½-1 oz. per day on average.  Weight loss should stop after day 3 of life.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noRot="1" noChangeAspect="1"/>
          </p:cNvSpPr>
          <p:nvPr>
            <p:ph type="sldImg"/>
          </p:nvPr>
        </p:nvSpPr>
        <p:spPr>
          <a:prstGeom prst="rect">
            <a:avLst/>
          </a:prstGeom>
        </p:spPr>
        <p:txBody>
          <a:bodyPr/>
          <a:lstStyle/>
          <a:p>
            <a:pPr lvl="0"/>
            <a:endParaRPr/>
          </a:p>
        </p:txBody>
      </p:sp>
      <p:sp>
        <p:nvSpPr>
          <p:cNvPr id="273" name="Shape 273"/>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When supplementing is indicated how does a mom supplement without interfering with breastfeeding?</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If a baby is not gaining weight we all agree that it may be necessary to supplement.  It is always most important to “Feed the Baby”.  We can work on breastfeeding while the baby is being supplemented.</a:t>
            </a:r>
          </a:p>
          <a:p>
            <a:pPr lvl="0" defTabSz="914400">
              <a:lnSpc>
                <a:spcPct val="100000"/>
              </a:lnSpc>
              <a:spcBef>
                <a:spcPts val="400"/>
              </a:spcBef>
              <a:defRPr sz="1800"/>
            </a:pPr>
            <a:r>
              <a:rPr sz="1200">
                <a:latin typeface="Arial"/>
                <a:ea typeface="Arial"/>
                <a:cs typeface="Arial"/>
                <a:sym typeface="Arial"/>
              </a:rPr>
              <a:t>A supplement of formula should be treated like a medication.  It should be given in doses and the goal should be to eliminate it as soon as breastfeeding is going better.</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noRot="1" noChangeAspect="1"/>
          </p:cNvSpPr>
          <p:nvPr>
            <p:ph type="sldImg"/>
          </p:nvPr>
        </p:nvSpPr>
        <p:spPr>
          <a:prstGeom prst="rect">
            <a:avLst/>
          </a:prstGeom>
        </p:spPr>
        <p:txBody>
          <a:bodyPr/>
          <a:lstStyle/>
          <a:p>
            <a:pPr lvl="0"/>
            <a:endParaRPr/>
          </a:p>
        </p:txBody>
      </p:sp>
      <p:sp>
        <p:nvSpPr>
          <p:cNvPr id="278" name="Shape 278"/>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Encourage women with previous breastfeeding problems, or potential problems as detailed in this slide, to meet with a Lactation Consultant prior to delivery if possible.</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Stress to mothers that every baby is different and this baby may be a great breastfeeder.</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Research shows that birth interventions and separation of mother and infant at birth puts the mother at risk for premature weaning and low milk supply. </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If a mother states that her breasts did not change during pregnancy, this is a red flag.</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The mother may be unrealistic when it comes to feeding frequency of the newborn.  Frequent feedings are normal and babies do feed at night.</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Breast surgery or breast trauma can sometimes effect breastfeeding success.  </a:t>
            </a:r>
          </a:p>
          <a:p>
            <a:pPr lvl="0" defTabSz="914400">
              <a:lnSpc>
                <a:spcPct val="100000"/>
              </a:lnSpc>
              <a:spcBef>
                <a:spcPts val="400"/>
              </a:spcBef>
              <a:defRPr sz="1800"/>
            </a:pPr>
            <a:r>
              <a:rPr sz="1200">
                <a:latin typeface="Arial"/>
                <a:ea typeface="Arial"/>
                <a:cs typeface="Arial"/>
                <a:sym typeface="Arial"/>
              </a:rPr>
              <a:t>Breast augmentation is usually not a problem however many mothers that have reduction surgery are at risk for a compromised milk supply.</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Some mothers may have inverted nipples, flat nipples and/or have had nipple trauma.</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Engorgement that is not resolved may lead to a low milk supply.</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noRot="1" noChangeAspect="1"/>
          </p:cNvSpPr>
          <p:nvPr>
            <p:ph type="sldImg"/>
          </p:nvPr>
        </p:nvSpPr>
        <p:spPr>
          <a:prstGeom prst="rect">
            <a:avLst/>
          </a:prstGeom>
        </p:spPr>
        <p:txBody>
          <a:bodyPr/>
          <a:lstStyle/>
          <a:p>
            <a:pPr lvl="0"/>
            <a:endParaRPr/>
          </a:p>
        </p:txBody>
      </p:sp>
      <p:sp>
        <p:nvSpPr>
          <p:cNvPr id="283" name="Shape 283"/>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r>
              <a:rPr sz="1200"/>
              <a:t>Read slide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noRot="1" noChangeAspect="1"/>
          </p:cNvSpPr>
          <p:nvPr>
            <p:ph type="sldImg"/>
          </p:nvPr>
        </p:nvSpPr>
        <p:spPr>
          <a:prstGeom prst="rect">
            <a:avLst/>
          </a:prstGeom>
        </p:spPr>
        <p:txBody>
          <a:bodyPr/>
          <a:lstStyle/>
          <a:p>
            <a:pPr lvl="0"/>
            <a:endParaRPr/>
          </a:p>
        </p:txBody>
      </p:sp>
      <p:sp>
        <p:nvSpPr>
          <p:cNvPr id="86" name="Shape 86"/>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r>
              <a:rPr sz="1200"/>
              <a:t>The EPIC program is funded by The Georgia Department of Public Health – Maternal Child Health Program.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a:spLocks noGrp="1" noRot="1" noChangeAspect="1"/>
          </p:cNvSpPr>
          <p:nvPr>
            <p:ph type="sldImg"/>
          </p:nvPr>
        </p:nvSpPr>
        <p:spPr>
          <a:prstGeom prst="rect">
            <a:avLst/>
          </a:prstGeom>
        </p:spPr>
        <p:txBody>
          <a:bodyPr/>
          <a:lstStyle/>
          <a:p>
            <a:pPr lvl="0"/>
            <a:endParaRPr/>
          </a:p>
        </p:txBody>
      </p:sp>
      <p:sp>
        <p:nvSpPr>
          <p:cNvPr id="289" name="Shape 289"/>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Why should we supplement?  Weight loss or lack of weigh gain</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There are a few babies that have such a high bilirubin count that breastfeeding may be interrupted for a short time.  If this happened it is important to have the mother continue to pump until the baby is back on the breast.  There are two types of jaundice; the most common is physiologic jaundice or as many call it… lack of breastfeeding jaundice which means the infant is not getting enough breast milk.  The second type of jaundice, and less common is breastmilk jaundice which shows up after a week or so in the infant.  The Academy of Breastfeeding Medicine has a great protocol on jaundice is you have more questions.</a:t>
            </a:r>
          </a:p>
          <a:p>
            <a:pPr lvl="0" defTabSz="914400">
              <a:lnSpc>
                <a:spcPct val="100000"/>
              </a:lnSpc>
              <a:spcBef>
                <a:spcPts val="400"/>
              </a:spcBef>
              <a:defRPr sz="1800"/>
            </a:pPr>
            <a:r>
              <a:rPr sz="1200">
                <a:latin typeface="Arial"/>
                <a:ea typeface="Arial"/>
                <a:cs typeface="Arial"/>
                <a:sym typeface="Arial"/>
              </a:rPr>
              <a:t>  </a:t>
            </a:r>
          </a:p>
          <a:p>
            <a:pPr lvl="0" defTabSz="914400">
              <a:lnSpc>
                <a:spcPct val="100000"/>
              </a:lnSpc>
              <a:spcBef>
                <a:spcPts val="400"/>
              </a:spcBef>
              <a:defRPr sz="1800"/>
            </a:pPr>
            <a:r>
              <a:rPr sz="1200">
                <a:latin typeface="Arial"/>
                <a:ea typeface="Arial"/>
                <a:cs typeface="Arial"/>
                <a:sym typeface="Arial"/>
              </a:rPr>
              <a:t>Hypoglycemia that has been unresponsive to appropriate frequent breastfeeding's.</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Infant is not able to latch.</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Mother and baby are separated due to the mothers illness or need surgery.</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A few medication can interfere with a mom breastfeeding.</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The premature infants that is not able to remove milk well from the breasts</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Adoptive babies can breastfeed.  A few mothers have been able to breastfeed exclusively.  Most mothers will breastfeed partially and use formula to supplement their adopted baby.  Most mothers that choose to try breastfeeding when adopting an infant do so because of the bonding they feel they get from the breastfeeding experience. </a:t>
            </a:r>
          </a:p>
          <a:p>
            <a:pPr lvl="0" defTabSz="914400">
              <a:lnSpc>
                <a:spcPct val="100000"/>
              </a:lnSpc>
              <a:spcBef>
                <a:spcPts val="400"/>
              </a:spcBef>
              <a:defRPr sz="1800"/>
            </a:pPr>
            <a:endParaRPr sz="1200">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a:spLocks noGrp="1" noRot="1" noChangeAspect="1"/>
          </p:cNvSpPr>
          <p:nvPr>
            <p:ph type="sldImg"/>
          </p:nvPr>
        </p:nvSpPr>
        <p:spPr>
          <a:prstGeom prst="rect">
            <a:avLst/>
          </a:prstGeom>
        </p:spPr>
        <p:txBody>
          <a:bodyPr/>
          <a:lstStyle/>
          <a:p>
            <a:pPr lvl="0"/>
            <a:endParaRPr/>
          </a:p>
        </p:txBody>
      </p:sp>
      <p:sp>
        <p:nvSpPr>
          <p:cNvPr id="295" name="Shape 295"/>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When weight loss is greater than 8% make sure you observe feedings.  Listen for swallowing, count urine and stool output.</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After an intervention have the mother come back the next day for a follow-up weight check.</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The CDC recommends that pediatricians use the World Health Organization growth charts which are developed using breastfed children.  These charts show that breastfed infants weigh patterns are different than formula fed children. </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If weight gain needs to be monitored closely the mother may be able to rent a baby weigh scale if she is not able to come to the MD’s office or clinic for regular weight checks. </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There can be weight scale problems.  If possible the baby should be weighed on the same scale at each visit to avoid any inaccurate readings.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noRot="1" noChangeAspect="1"/>
          </p:cNvSpPr>
          <p:nvPr>
            <p:ph type="sldImg"/>
          </p:nvPr>
        </p:nvSpPr>
        <p:spPr>
          <a:prstGeom prst="rect">
            <a:avLst/>
          </a:prstGeom>
        </p:spPr>
        <p:txBody>
          <a:bodyPr/>
          <a:lstStyle/>
          <a:p>
            <a:pPr lvl="0"/>
            <a:endParaRPr/>
          </a:p>
        </p:txBody>
      </p:sp>
      <p:sp>
        <p:nvSpPr>
          <p:cNvPr id="300" name="Shape 300"/>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When a baby is not latching onto the breast the milk supply has to be preserved.</a:t>
            </a:r>
          </a:p>
          <a:p>
            <a:pPr lvl="0" defTabSz="914400">
              <a:lnSpc>
                <a:spcPct val="100000"/>
              </a:lnSpc>
              <a:spcBef>
                <a:spcPts val="400"/>
              </a:spcBef>
              <a:defRPr sz="1800"/>
            </a:pPr>
            <a:r>
              <a:rPr sz="1200">
                <a:latin typeface="Arial"/>
                <a:ea typeface="Arial"/>
                <a:cs typeface="Arial"/>
                <a:sym typeface="Arial"/>
              </a:rPr>
              <a:t>Start pumping and/or hand expressing every 2-3 hours.</a:t>
            </a:r>
          </a:p>
          <a:p>
            <a:pPr lvl="0" defTabSz="914400">
              <a:lnSpc>
                <a:spcPct val="100000"/>
              </a:lnSpc>
              <a:spcBef>
                <a:spcPts val="400"/>
              </a:spcBef>
              <a:defRPr sz="1800"/>
            </a:pPr>
            <a:r>
              <a:rPr sz="1200">
                <a:latin typeface="Arial"/>
                <a:ea typeface="Arial"/>
                <a:cs typeface="Arial"/>
                <a:sym typeface="Arial"/>
              </a:rPr>
              <a:t>Supplement with breast milk whenever possible.</a:t>
            </a:r>
          </a:p>
          <a:p>
            <a:pPr lvl="0" defTabSz="914400">
              <a:lnSpc>
                <a:spcPct val="100000"/>
              </a:lnSpc>
              <a:spcBef>
                <a:spcPts val="400"/>
              </a:spcBef>
              <a:defRPr sz="1800"/>
            </a:pPr>
            <a:r>
              <a:rPr sz="1200">
                <a:latin typeface="Arial"/>
                <a:ea typeface="Arial"/>
                <a:cs typeface="Arial"/>
                <a:sym typeface="Arial"/>
              </a:rPr>
              <a:t>Work on getting the infant to the breast.</a:t>
            </a:r>
          </a:p>
          <a:p>
            <a:pPr lvl="0" defTabSz="914400">
              <a:lnSpc>
                <a:spcPct val="100000"/>
              </a:lnSpc>
              <a:spcBef>
                <a:spcPts val="400"/>
              </a:spcBef>
              <a:defRPr sz="1800"/>
            </a:pPr>
            <a:r>
              <a:rPr sz="1200">
                <a:latin typeface="Arial"/>
                <a:ea typeface="Arial"/>
                <a:cs typeface="Arial"/>
                <a:sym typeface="Arial"/>
              </a:rPr>
              <a:t>Encourage mom to seek assistance as soon as possible.  Having a lactation consultant can help mothers with breastfeeding problems..  Many LC’s will come to the mothers house for assistance and some insurance companies will pay for these services.   WIC mothers should seek out their local WIC department for help.</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a:spLocks noGrp="1" noRot="1" noChangeAspect="1"/>
          </p:cNvSpPr>
          <p:nvPr>
            <p:ph type="sldImg"/>
          </p:nvPr>
        </p:nvSpPr>
        <p:spPr>
          <a:prstGeom prst="rect">
            <a:avLst/>
          </a:prstGeom>
        </p:spPr>
        <p:txBody>
          <a:bodyPr/>
          <a:lstStyle/>
          <a:p>
            <a:pPr lvl="0"/>
            <a:endParaRPr/>
          </a:p>
        </p:txBody>
      </p:sp>
      <p:sp>
        <p:nvSpPr>
          <p:cNvPr id="305" name="Shape 305"/>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All newborns lose weight because of a physiologic diuresis of extra fluid following birth.  Average weight loss is about 6% and it occurs aver a period of 2-3 days after birth.  Breastfed infants should regain birth weight around 9-14 days of life days of life.  </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Colostrum is the yellow liquid full of antibodies that provides nutrition for the first days of an infants life.</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The amount of colostrum is measure is teaspoons and tablespoons.  This is the perfect amount for the newborn infants gut.</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Colostrum usually changes to transitional milk at about 3-5 days.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a:spLocks noGrp="1" noRot="1" noChangeAspect="1"/>
          </p:cNvSpPr>
          <p:nvPr>
            <p:ph type="sldImg"/>
          </p:nvPr>
        </p:nvSpPr>
        <p:spPr>
          <a:prstGeom prst="rect">
            <a:avLst/>
          </a:prstGeom>
        </p:spPr>
        <p:txBody>
          <a:bodyPr/>
          <a:lstStyle/>
          <a:p>
            <a:pPr lvl="0"/>
            <a:endParaRPr/>
          </a:p>
        </p:txBody>
      </p:sp>
      <p:sp>
        <p:nvSpPr>
          <p:cNvPr id="311" name="Shape 311"/>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r>
              <a:rPr sz="1200"/>
              <a:t>Usually infants will take in about 1 ½  to 2 ounces of milk per feeding after approximately 5-7 days.   Remember that colostrum is measured in teaspoons and infants need more short frequent feeds in the first few days to stimulate more milk producation.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hape 317"/>
          <p:cNvSpPr>
            <a:spLocks noGrp="1" noRot="1" noChangeAspect="1"/>
          </p:cNvSpPr>
          <p:nvPr>
            <p:ph type="sldImg"/>
          </p:nvPr>
        </p:nvSpPr>
        <p:spPr>
          <a:prstGeom prst="rect">
            <a:avLst/>
          </a:prstGeom>
        </p:spPr>
        <p:txBody>
          <a:bodyPr/>
          <a:lstStyle/>
          <a:p>
            <a:pPr lvl="0"/>
            <a:endParaRPr/>
          </a:p>
        </p:txBody>
      </p:sp>
      <p:sp>
        <p:nvSpPr>
          <p:cNvPr id="318" name="Shape 318"/>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No perfect feeding device has been found.  No method is without benefits or risks</a:t>
            </a:r>
          </a:p>
          <a:p>
            <a:pPr lvl="0" defTabSz="914400">
              <a:lnSpc>
                <a:spcPct val="100000"/>
              </a:lnSpc>
              <a:spcBef>
                <a:spcPts val="400"/>
              </a:spcBef>
              <a:defRPr sz="1800"/>
            </a:pPr>
            <a:r>
              <a:rPr sz="1200">
                <a:latin typeface="Arial"/>
                <a:ea typeface="Arial"/>
                <a:cs typeface="Arial"/>
                <a:sym typeface="Arial"/>
              </a:rPr>
              <a:t>The bottle is most common but the rapid flow and the mouth position is different and may confuse the baby when she goes back to the breast.</a:t>
            </a:r>
          </a:p>
          <a:p>
            <a:pPr lvl="0" defTabSz="914400">
              <a:lnSpc>
                <a:spcPct val="100000"/>
              </a:lnSpc>
              <a:spcBef>
                <a:spcPts val="400"/>
              </a:spcBef>
              <a:defRPr sz="1800"/>
            </a:pPr>
            <a:r>
              <a:rPr sz="1200">
                <a:latin typeface="Arial"/>
                <a:ea typeface="Arial"/>
                <a:cs typeface="Arial"/>
                <a:sym typeface="Arial"/>
              </a:rPr>
              <a:t>Not all babies will be “Nipple confused” but we just don’t know which ones will so we try and avoid the introduction of a bottle nipple  until after breastfeeding is well established; usually around 4-6 weeks.</a:t>
            </a:r>
          </a:p>
          <a:p>
            <a:pPr lvl="0" defTabSz="914400">
              <a:lnSpc>
                <a:spcPct val="100000"/>
              </a:lnSpc>
              <a:spcBef>
                <a:spcPts val="400"/>
              </a:spcBef>
              <a:defRPr sz="1800"/>
            </a:pPr>
            <a:r>
              <a:rPr sz="1200">
                <a:latin typeface="Arial"/>
                <a:ea typeface="Arial"/>
                <a:cs typeface="Arial"/>
                <a:sym typeface="Arial"/>
              </a:rPr>
              <a:t>The SNS or supplemental nursing system may be the best because helps to stimulate a milk supply while receiving the supplement.  The downside is that is more trouble and moms have to clean it well after every use. </a:t>
            </a:r>
          </a:p>
          <a:p>
            <a:pPr lvl="0" defTabSz="914400">
              <a:lnSpc>
                <a:spcPct val="100000"/>
              </a:lnSpc>
              <a:spcBef>
                <a:spcPts val="400"/>
              </a:spcBef>
              <a:defRPr sz="1800"/>
            </a:pPr>
            <a:r>
              <a:rPr sz="1200">
                <a:latin typeface="Arial"/>
                <a:ea typeface="Arial"/>
                <a:cs typeface="Arial"/>
                <a:sym typeface="Arial"/>
              </a:rPr>
              <a:t>Each parent must decide which method is best for their family but they do need to know the benefits and risks of all supplementing methods.</a:t>
            </a:r>
          </a:p>
          <a:p>
            <a:pPr lvl="0" defTabSz="914400">
              <a:lnSpc>
                <a:spcPct val="100000"/>
              </a:lnSpc>
              <a:spcBef>
                <a:spcPts val="400"/>
              </a:spcBef>
              <a:defRPr sz="1800"/>
            </a:pPr>
            <a:r>
              <a:rPr sz="1200">
                <a:latin typeface="Arial"/>
                <a:ea typeface="Arial"/>
                <a:cs typeface="Arial"/>
                <a:sym typeface="Arial"/>
              </a:rPr>
              <a:t>The goal with using any supplement is to eventually get the baby back to the breast and exclusively breastfeeding if possible.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Shape 322"/>
          <p:cNvSpPr>
            <a:spLocks noGrp="1" noRot="1" noChangeAspect="1"/>
          </p:cNvSpPr>
          <p:nvPr>
            <p:ph type="sldImg"/>
          </p:nvPr>
        </p:nvSpPr>
        <p:spPr>
          <a:prstGeom prst="rect">
            <a:avLst/>
          </a:prstGeom>
        </p:spPr>
        <p:txBody>
          <a:bodyPr/>
          <a:lstStyle/>
          <a:p>
            <a:pPr lvl="0"/>
            <a:endParaRPr/>
          </a:p>
        </p:txBody>
      </p:sp>
      <p:sp>
        <p:nvSpPr>
          <p:cNvPr id="323" name="Shape 323"/>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Mother may be able to hand express or pump between breastfeedings and supplement with her own milk.  This should be the first choice.</a:t>
            </a:r>
          </a:p>
          <a:p>
            <a:pPr lvl="0" defTabSz="914400">
              <a:lnSpc>
                <a:spcPct val="100000"/>
              </a:lnSpc>
              <a:spcBef>
                <a:spcPts val="400"/>
              </a:spcBef>
              <a:defRPr sz="1800"/>
            </a:pPr>
            <a:r>
              <a:rPr sz="1200">
                <a:latin typeface="Arial"/>
                <a:ea typeface="Arial"/>
                <a:cs typeface="Arial"/>
                <a:sym typeface="Arial"/>
              </a:rPr>
              <a:t>If she is not able to pump or hand express banked milk may be a good second choice.  Be aware that mothers can and do buy breastmilk over the internet.  This should be discouraged because the safety of milk not pasteurized may harm her baby.  Donor human milk is also very expensive.  It costs about $3.00 per ounce.</a:t>
            </a:r>
          </a:p>
          <a:p>
            <a:pPr lvl="0" defTabSz="914400">
              <a:lnSpc>
                <a:spcPct val="100000"/>
              </a:lnSpc>
              <a:spcBef>
                <a:spcPts val="400"/>
              </a:spcBef>
              <a:defRPr sz="1800"/>
            </a:pPr>
            <a:r>
              <a:rPr sz="1200">
                <a:latin typeface="Arial"/>
                <a:ea typeface="Arial"/>
                <a:cs typeface="Arial"/>
                <a:sym typeface="Arial"/>
              </a:rPr>
              <a:t>The hydrolysate formula is the third choice because it avoids the exposure of cows milk protein, reduced bilirubin levels more rapidly and may convey the message to the mother that this supplementing is a temporary therapy for her baby. </a:t>
            </a:r>
          </a:p>
          <a:p>
            <a:pPr lvl="0" defTabSz="914400">
              <a:lnSpc>
                <a:spcPct val="100000"/>
              </a:lnSpc>
              <a:spcBef>
                <a:spcPts val="400"/>
              </a:spcBef>
              <a:defRPr sz="1800"/>
            </a:pPr>
            <a:r>
              <a:rPr sz="1200">
                <a:latin typeface="Arial"/>
                <a:ea typeface="Arial"/>
                <a:cs typeface="Arial"/>
                <a:sym typeface="Arial"/>
              </a:rPr>
              <a:t>The 4th choice is cows milk formula.  </a:t>
            </a:r>
          </a:p>
          <a:p>
            <a:pPr lvl="0" defTabSz="914400">
              <a:lnSpc>
                <a:spcPct val="100000"/>
              </a:lnSpc>
              <a:spcBef>
                <a:spcPts val="400"/>
              </a:spcBef>
              <a:defRPr sz="1800"/>
            </a:pPr>
            <a:r>
              <a:rPr sz="1200">
                <a:latin typeface="Arial"/>
                <a:ea typeface="Arial"/>
                <a:cs typeface="Arial"/>
                <a:sym typeface="Arial"/>
              </a:rPr>
              <a:t>Soy formula should be a last choice.  </a:t>
            </a:r>
          </a:p>
          <a:p>
            <a:pPr lvl="0" defTabSz="914400">
              <a:lnSpc>
                <a:spcPct val="100000"/>
              </a:lnSpc>
              <a:spcBef>
                <a:spcPts val="400"/>
              </a:spcBef>
              <a:defRPr sz="1800"/>
            </a:pPr>
            <a:r>
              <a:rPr sz="1200">
                <a:latin typeface="Arial"/>
                <a:ea typeface="Arial"/>
                <a:cs typeface="Arial"/>
                <a:sym typeface="Arial"/>
              </a:rPr>
              <a:t>Supplementing with glucose water is not appropriate. (Lawrence)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27"/>
          <p:cNvSpPr>
            <a:spLocks noGrp="1" noRot="1" noChangeAspect="1"/>
          </p:cNvSpPr>
          <p:nvPr>
            <p:ph type="sldImg"/>
          </p:nvPr>
        </p:nvSpPr>
        <p:spPr>
          <a:prstGeom prst="rect">
            <a:avLst/>
          </a:prstGeom>
        </p:spPr>
        <p:txBody>
          <a:bodyPr/>
          <a:lstStyle/>
          <a:p>
            <a:pPr lvl="0"/>
            <a:endParaRPr/>
          </a:p>
        </p:txBody>
      </p:sp>
      <p:sp>
        <p:nvSpPr>
          <p:cNvPr id="328" name="Shape 328"/>
          <p:cNvSpPr>
            <a:spLocks noGrp="1"/>
          </p:cNvSpPr>
          <p:nvPr>
            <p:ph type="body" sz="quarter" idx="1"/>
          </p:nvPr>
        </p:nvSpPr>
        <p:spPr>
          <a:prstGeom prst="rect">
            <a:avLst/>
          </a:prstGeom>
        </p:spPr>
        <p:txBody>
          <a:bodyPr/>
          <a:lstStyle/>
          <a:p>
            <a:pPr marL="228600" lvl="0" indent="-228600" defTabSz="914400">
              <a:lnSpc>
                <a:spcPct val="100000"/>
              </a:lnSpc>
              <a:spcBef>
                <a:spcPts val="400"/>
              </a:spcBef>
              <a:defRPr sz="1800"/>
            </a:pPr>
            <a:r>
              <a:rPr sz="1200">
                <a:latin typeface="Arial"/>
                <a:ea typeface="Arial"/>
                <a:cs typeface="Arial"/>
                <a:sym typeface="Arial"/>
              </a:rPr>
              <a:t>Mom is very sick or is separated from her infant for some reason.</a:t>
            </a:r>
          </a:p>
          <a:p>
            <a:pPr marL="228600" lvl="0" indent="-228600" defTabSz="914400">
              <a:lnSpc>
                <a:spcPct val="100000"/>
              </a:lnSpc>
              <a:spcBef>
                <a:spcPts val="400"/>
              </a:spcBef>
              <a:defRPr sz="1800"/>
            </a:pPr>
            <a:endParaRPr sz="1200">
              <a:latin typeface="Arial"/>
              <a:ea typeface="Arial"/>
              <a:cs typeface="Arial"/>
              <a:sym typeface="Arial"/>
            </a:endParaRPr>
          </a:p>
          <a:p>
            <a:pPr marL="228600" lvl="0" indent="-228600" defTabSz="914400">
              <a:lnSpc>
                <a:spcPct val="100000"/>
              </a:lnSpc>
              <a:spcBef>
                <a:spcPts val="400"/>
              </a:spcBef>
              <a:defRPr sz="1800"/>
            </a:pPr>
            <a:r>
              <a:rPr sz="1200">
                <a:latin typeface="Arial"/>
                <a:ea typeface="Arial"/>
                <a:cs typeface="Arial"/>
                <a:sym typeface="Arial"/>
              </a:rPr>
              <a:t>Baby has PKU, for example.</a:t>
            </a:r>
          </a:p>
          <a:p>
            <a:pPr marL="228600" lvl="0" indent="-228600" defTabSz="914400">
              <a:lnSpc>
                <a:spcPct val="100000"/>
              </a:lnSpc>
              <a:spcBef>
                <a:spcPts val="400"/>
              </a:spcBef>
              <a:defRPr sz="1800"/>
            </a:pPr>
            <a:endParaRPr sz="1200">
              <a:latin typeface="Arial"/>
              <a:ea typeface="Arial"/>
              <a:cs typeface="Arial"/>
              <a:sym typeface="Arial"/>
            </a:endParaRPr>
          </a:p>
          <a:p>
            <a:pPr marL="228600" lvl="0" indent="-228600" defTabSz="914400">
              <a:lnSpc>
                <a:spcPct val="100000"/>
              </a:lnSpc>
              <a:spcBef>
                <a:spcPts val="400"/>
              </a:spcBef>
              <a:defRPr sz="1800"/>
            </a:pPr>
            <a:r>
              <a:rPr sz="1200">
                <a:latin typeface="Arial"/>
                <a:ea typeface="Arial"/>
                <a:cs typeface="Arial"/>
                <a:sym typeface="Arial"/>
              </a:rPr>
              <a:t>Maternal medication that is contraindicated.  Make sure if this is a medication that will be used temporarily that you have the mother pump and dump her milk until it is OK for her to go back to breastfeeding and receiving human milk. </a:t>
            </a:r>
          </a:p>
          <a:p>
            <a:pPr marL="228600" lvl="0" indent="-228600" defTabSz="914400">
              <a:lnSpc>
                <a:spcPct val="100000"/>
              </a:lnSpc>
              <a:spcBef>
                <a:spcPts val="400"/>
              </a:spcBef>
              <a:defRPr sz="1800"/>
            </a:pPr>
            <a:endParaRPr sz="1200">
              <a:latin typeface="Arial"/>
              <a:ea typeface="Arial"/>
              <a:cs typeface="Arial"/>
              <a:sym typeface="Arial"/>
            </a:endParaRPr>
          </a:p>
          <a:p>
            <a:pPr marL="228600" lvl="0" indent="-228600" defTabSz="914400">
              <a:lnSpc>
                <a:spcPct val="100000"/>
              </a:lnSpc>
              <a:spcBef>
                <a:spcPts val="400"/>
              </a:spcBef>
              <a:defRPr sz="1800"/>
            </a:pPr>
            <a:r>
              <a:rPr sz="1200">
                <a:latin typeface="Arial"/>
                <a:ea typeface="Arial"/>
                <a:cs typeface="Arial"/>
                <a:sym typeface="Arial"/>
              </a:rPr>
              <a:t>Baby is very sick or has a congenital malformation and breast milk is not available.</a:t>
            </a:r>
          </a:p>
          <a:p>
            <a:pPr marL="228600" lvl="0" indent="-228600" defTabSz="914400">
              <a:lnSpc>
                <a:spcPct val="100000"/>
              </a:lnSpc>
              <a:spcBef>
                <a:spcPts val="400"/>
              </a:spcBef>
              <a:defRPr sz="1800"/>
            </a:pPr>
            <a:endParaRPr sz="1200">
              <a:latin typeface="Arial"/>
              <a:ea typeface="Arial"/>
              <a:cs typeface="Arial"/>
              <a:sym typeface="Arial"/>
            </a:endParaRPr>
          </a:p>
          <a:p>
            <a:pPr marL="228600" lvl="0" indent="-228600" defTabSz="914400">
              <a:lnSpc>
                <a:spcPct val="100000"/>
              </a:lnSpc>
              <a:spcBef>
                <a:spcPts val="400"/>
              </a:spcBef>
              <a:defRPr sz="1800"/>
            </a:pPr>
            <a:r>
              <a:rPr sz="1200">
                <a:latin typeface="Arial"/>
                <a:ea typeface="Arial"/>
                <a:cs typeface="Arial"/>
                <a:sym typeface="Arial"/>
              </a:rPr>
              <a:t>Dehydration – supplement</a:t>
            </a:r>
          </a:p>
          <a:p>
            <a:pPr marL="228600" lvl="0" indent="-228600" defTabSz="914400">
              <a:lnSpc>
                <a:spcPct val="100000"/>
              </a:lnSpc>
              <a:spcBef>
                <a:spcPts val="400"/>
              </a:spcBef>
              <a:defRPr sz="1800"/>
            </a:pPr>
            <a:endParaRPr sz="1200">
              <a:latin typeface="Arial"/>
              <a:ea typeface="Arial"/>
              <a:cs typeface="Arial"/>
              <a:sym typeface="Arial"/>
            </a:endParaRPr>
          </a:p>
          <a:p>
            <a:pPr marL="228600" lvl="0" indent="-228600" defTabSz="914400">
              <a:lnSpc>
                <a:spcPct val="100000"/>
              </a:lnSpc>
              <a:spcBef>
                <a:spcPts val="400"/>
              </a:spcBef>
              <a:defRPr sz="1800"/>
            </a:pPr>
            <a:r>
              <a:rPr sz="1200">
                <a:latin typeface="Arial"/>
                <a:ea typeface="Arial"/>
                <a:cs typeface="Arial"/>
                <a:sym typeface="Arial"/>
              </a:rPr>
              <a:t>Monitor stools and urine output.   Supplements should  be used with excessive weight loss.</a:t>
            </a:r>
          </a:p>
          <a:p>
            <a:pPr marL="228600" lvl="0" indent="-228600" defTabSz="914400">
              <a:lnSpc>
                <a:spcPct val="100000"/>
              </a:lnSpc>
              <a:spcBef>
                <a:spcPts val="400"/>
              </a:spcBef>
              <a:defRPr sz="1800"/>
            </a:pPr>
            <a:endParaRPr sz="1200">
              <a:latin typeface="Arial"/>
              <a:ea typeface="Arial"/>
              <a:cs typeface="Arial"/>
              <a:sym typeface="Arial"/>
            </a:endParaRPr>
          </a:p>
          <a:p>
            <a:pPr marL="228600" lvl="0" indent="-228600" defTabSz="914400">
              <a:lnSpc>
                <a:spcPct val="100000"/>
              </a:lnSpc>
              <a:spcBef>
                <a:spcPts val="400"/>
              </a:spcBef>
              <a:defRPr sz="1800"/>
            </a:pPr>
            <a:r>
              <a:rPr sz="1200">
                <a:latin typeface="Arial"/>
                <a:ea typeface="Arial"/>
                <a:cs typeface="Arial"/>
                <a:sym typeface="Arial"/>
              </a:rPr>
              <a:t>In some cases with jaundice when the infant is not feeding well and breast milk is delayed.</a:t>
            </a:r>
          </a:p>
          <a:p>
            <a:pPr marL="228600" lvl="0" indent="-228600" defTabSz="914400">
              <a:lnSpc>
                <a:spcPct val="100000"/>
              </a:lnSpc>
              <a:spcBef>
                <a:spcPts val="400"/>
              </a:spcBef>
              <a:defRPr sz="1800"/>
            </a:pPr>
            <a:endParaRPr sz="1200">
              <a:latin typeface="Arial"/>
              <a:ea typeface="Arial"/>
              <a:cs typeface="Arial"/>
              <a:sym typeface="Arial"/>
            </a:endParaRPr>
          </a:p>
          <a:p>
            <a:pPr marL="228600" lvl="0" indent="-228600" defTabSz="914400">
              <a:lnSpc>
                <a:spcPct val="100000"/>
              </a:lnSpc>
              <a:spcBef>
                <a:spcPts val="400"/>
              </a:spcBef>
              <a:defRPr sz="1800"/>
            </a:pPr>
            <a:r>
              <a:rPr sz="1200">
                <a:latin typeface="Arial"/>
                <a:ea typeface="Arial"/>
                <a:cs typeface="Arial"/>
                <a:sym typeface="Arial"/>
              </a:rPr>
              <a:t>* Refer to the ABM hypoglycemia and jaundice protocols for more information</a:t>
            </a:r>
          </a:p>
          <a:p>
            <a:pPr marL="228600" lvl="0" indent="-228600" defTabSz="914400">
              <a:lnSpc>
                <a:spcPct val="100000"/>
              </a:lnSpc>
              <a:spcBef>
                <a:spcPts val="400"/>
              </a:spcBef>
              <a:buSzPct val="100000"/>
              <a:buAutoNum type="arabicPeriod" startAt="2"/>
              <a:defRPr sz="1800"/>
            </a:pPr>
            <a:endParaRPr sz="1200">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noRot="1" noChangeAspect="1"/>
          </p:cNvSpPr>
          <p:nvPr>
            <p:ph type="sldImg"/>
          </p:nvPr>
        </p:nvSpPr>
        <p:spPr>
          <a:prstGeom prst="rect">
            <a:avLst/>
          </a:prstGeom>
        </p:spPr>
        <p:txBody>
          <a:bodyPr/>
          <a:lstStyle/>
          <a:p>
            <a:pPr lvl="0"/>
            <a:endParaRPr/>
          </a:p>
        </p:txBody>
      </p:sp>
      <p:sp>
        <p:nvSpPr>
          <p:cNvPr id="333" name="Shape 333"/>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Remember that new research is showing that hand expression in the first few days yields more milk than pumping.  This is especially true in the first few days and for mothers that are pumping for weeks at a time. </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Jane Morton has a great website that has a video on hand expression.  This is very helpful for the mother that is trying to increase her milk supply. </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Hand expression along with pumping increases milk production</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Offer infant expressed breast milk.</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Monitor weight.</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The hydrolyzed formula may be a good choice when needing to supplement for a few feedings because the infants rarely like the taste and may return back to the breast easier.  Although this formula is more expensive.</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Decrease amount of formula used while increasing breastfeedings.  Still monitor weight gain.</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Mothers can rent a scale for their home use from Medela the breast pump company.</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Shape 337"/>
          <p:cNvSpPr>
            <a:spLocks noGrp="1" noRot="1" noChangeAspect="1"/>
          </p:cNvSpPr>
          <p:nvPr>
            <p:ph type="sldImg"/>
          </p:nvPr>
        </p:nvSpPr>
        <p:spPr>
          <a:prstGeom prst="rect">
            <a:avLst/>
          </a:prstGeom>
        </p:spPr>
        <p:txBody>
          <a:bodyPr/>
          <a:lstStyle/>
          <a:p>
            <a:pPr lvl="0"/>
            <a:endParaRPr/>
          </a:p>
        </p:txBody>
      </p:sp>
      <p:sp>
        <p:nvSpPr>
          <p:cNvPr id="338" name="Shape 338"/>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r>
              <a:rPr sz="1200"/>
              <a:t>How does the pre-term differ in their ability to breastfeed?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prstGeom prst="rect">
            <a:avLst/>
          </a:prstGeom>
        </p:spPr>
        <p:txBody>
          <a:bodyPr/>
          <a:lstStyle/>
          <a:p>
            <a:pPr lvl="0"/>
            <a:endParaRPr/>
          </a:p>
        </p:txBody>
      </p:sp>
      <p:sp>
        <p:nvSpPr>
          <p:cNvPr id="91" name="Shape 91"/>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Read the slide</a:t>
            </a:r>
          </a:p>
          <a:p>
            <a:pPr lvl="0" defTabSz="914400">
              <a:lnSpc>
                <a:spcPct val="100000"/>
              </a:lnSpc>
              <a:spcBef>
                <a:spcPts val="400"/>
              </a:spcBef>
              <a:defRPr sz="1800"/>
            </a:pPr>
            <a:r>
              <a:rPr sz="1200">
                <a:latin typeface="Arial"/>
                <a:ea typeface="Arial"/>
                <a:cs typeface="Arial"/>
                <a:sym typeface="Arial"/>
              </a:rPr>
              <a:t>These are our partners.</a:t>
            </a:r>
          </a:p>
          <a:p>
            <a:pPr lvl="0" defTabSz="914400">
              <a:lnSpc>
                <a:spcPct val="100000"/>
              </a:lnSpc>
              <a:spcBef>
                <a:spcPts val="400"/>
              </a:spcBef>
              <a:defRPr sz="1800"/>
            </a:pPr>
            <a:r>
              <a:rPr sz="1200">
                <a:latin typeface="Arial"/>
                <a:ea typeface="Arial"/>
                <a:cs typeface="Arial"/>
                <a:sym typeface="Arial"/>
              </a:rPr>
              <a:t>Our EPIC office is housed at the AAP office.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noRot="1" noChangeAspect="1"/>
          </p:cNvSpPr>
          <p:nvPr>
            <p:ph type="sldImg"/>
          </p:nvPr>
        </p:nvSpPr>
        <p:spPr>
          <a:prstGeom prst="rect">
            <a:avLst/>
          </a:prstGeom>
        </p:spPr>
        <p:txBody>
          <a:bodyPr/>
          <a:lstStyle/>
          <a:p>
            <a:pPr lvl="0"/>
            <a:endParaRPr/>
          </a:p>
        </p:txBody>
      </p:sp>
      <p:sp>
        <p:nvSpPr>
          <p:cNvPr id="343" name="Shape 343"/>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Even thought these babies look like small “term” babies or their weight may be good, they are very different.</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They are more immature.</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They may even look like a term baby with a good weight.</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They have difficulty maintaining body temperature.</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They are more common in mothers that are delivered by C section, diabetic, or are carrying multiples.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noRot="1" noChangeAspect="1"/>
          </p:cNvSpPr>
          <p:nvPr>
            <p:ph type="sldImg"/>
          </p:nvPr>
        </p:nvSpPr>
        <p:spPr>
          <a:prstGeom prst="rect">
            <a:avLst/>
          </a:prstGeom>
        </p:spPr>
        <p:txBody>
          <a:bodyPr/>
          <a:lstStyle/>
          <a:p>
            <a:pPr lvl="0"/>
            <a:endParaRPr/>
          </a:p>
        </p:txBody>
      </p:sp>
      <p:sp>
        <p:nvSpPr>
          <p:cNvPr id="349" name="Shape 349"/>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This baby is no longer called the Near Term infant because it implies that they are almost term but they may act more like a premature baby in many respects.</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They are at an increased risk of Respiratory distress syndrome, hospitalization, hypoglycemia, jaundice that requires phototherapy, not gaining well and have breastfeeding problems.</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Many have slow weight gains or failure to thrive.</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Most hospitals treat these babies as full term infants especially if they are not small or have a low birth weight.  \</a:t>
            </a:r>
          </a:p>
          <a:p>
            <a:pPr lvl="0" defTabSz="914400">
              <a:lnSpc>
                <a:spcPct val="100000"/>
              </a:lnSpc>
              <a:spcBef>
                <a:spcPts val="400"/>
              </a:spcBef>
              <a:defRPr sz="1800"/>
            </a:pPr>
            <a:r>
              <a:rPr sz="1200">
                <a:latin typeface="Arial"/>
                <a:ea typeface="Arial"/>
                <a:cs typeface="Arial"/>
                <a:sym typeface="Arial"/>
              </a:rPr>
              <a:t>In 2011, Research at Utah’s Intermountain Healthcare found that a baby born at 38 weeks gestation is 3 times as likely to be in the ICU for respiratory problems and he is 5 times more likely to be in the ICU for respiratory problems if he was born at just 37 weeks.</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endParaRPr sz="1200">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hape 353"/>
          <p:cNvSpPr>
            <a:spLocks noGrp="1" noRot="1" noChangeAspect="1"/>
          </p:cNvSpPr>
          <p:nvPr>
            <p:ph type="sldImg"/>
          </p:nvPr>
        </p:nvSpPr>
        <p:spPr>
          <a:prstGeom prst="rect">
            <a:avLst/>
          </a:prstGeom>
        </p:spPr>
        <p:txBody>
          <a:bodyPr/>
          <a:lstStyle/>
          <a:p>
            <a:pPr lvl="0"/>
            <a:endParaRPr/>
          </a:p>
        </p:txBody>
      </p:sp>
      <p:sp>
        <p:nvSpPr>
          <p:cNvPr id="354" name="Shape 354"/>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Pre-term infants are more likely to be separated from their mother at delivery.</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They are more likely to be supplemented.</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They may need to be supplemented because of their weak suck, not able to maintain a latch and they usually more sleepy than term infants.</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The late preterm infant may have more difficulty with weight gain.  The problem may be insufficient breast milk, inability of the infant to latch well or a combination of both.  Increasing the number of feeds per day may help or have mother hand express or pump after feedings and supplement with that milk. </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 Mothers that have a baby that does latch well but falls asleep at the breast may have success with hand expressing while the infant is feeding to facilitate emptying of the breast.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noRot="1" noChangeAspect="1"/>
          </p:cNvSpPr>
          <p:nvPr>
            <p:ph type="sldImg"/>
          </p:nvPr>
        </p:nvSpPr>
        <p:spPr>
          <a:prstGeom prst="rect">
            <a:avLst/>
          </a:prstGeom>
        </p:spPr>
        <p:txBody>
          <a:bodyPr/>
          <a:lstStyle/>
          <a:p>
            <a:pPr lvl="0"/>
            <a:endParaRPr/>
          </a:p>
        </p:txBody>
      </p:sp>
      <p:sp>
        <p:nvSpPr>
          <p:cNvPr id="359" name="Shape 359"/>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Weight checks until 40 weeks postconceptual age or until it is demonstrated that the baby is thriving without supplements.  Some of these babies may need to be supplemented for a short period of time but the goal should be to get to exclusive breastfeeding as the baby matures and feeds improve.</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When weight gain is an issue the mother will need a feeding plan and close follow-up.</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Weight gain should average more than 20g/day after the first week.</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Head circumference should increase an average of .5cm/week.</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Shape 363"/>
          <p:cNvSpPr>
            <a:spLocks noGrp="1" noRot="1" noChangeAspect="1"/>
          </p:cNvSpPr>
          <p:nvPr>
            <p:ph type="sldImg"/>
          </p:nvPr>
        </p:nvSpPr>
        <p:spPr>
          <a:prstGeom prst="rect">
            <a:avLst/>
          </a:prstGeom>
        </p:spPr>
        <p:txBody>
          <a:bodyPr/>
          <a:lstStyle/>
          <a:p>
            <a:pPr lvl="0"/>
            <a:endParaRPr/>
          </a:p>
        </p:txBody>
      </p:sp>
      <p:sp>
        <p:nvSpPr>
          <p:cNvPr id="364" name="Shape 364"/>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Many hospital have support groups and some have clinics that will help the mother after discharge.</a:t>
            </a:r>
          </a:p>
          <a:p>
            <a:pPr lvl="0" defTabSz="914400">
              <a:lnSpc>
                <a:spcPct val="100000"/>
              </a:lnSpc>
              <a:spcBef>
                <a:spcPts val="400"/>
              </a:spcBef>
              <a:defRPr sz="1800"/>
            </a:pPr>
            <a:r>
              <a:rPr sz="1200">
                <a:latin typeface="Arial"/>
                <a:ea typeface="Arial"/>
                <a:cs typeface="Arial"/>
                <a:sym typeface="Arial"/>
              </a:rPr>
              <a:t>If the mother is eligible for WIC she can get breastfeeding help and in many cases she can receive a breast pump from WIC.  The WIC program also employs peer counselors that can assist and even make house calls.</a:t>
            </a:r>
          </a:p>
          <a:p>
            <a:pPr lvl="0" defTabSz="914400">
              <a:lnSpc>
                <a:spcPct val="100000"/>
              </a:lnSpc>
              <a:spcBef>
                <a:spcPts val="400"/>
              </a:spcBef>
              <a:defRPr sz="1800"/>
            </a:pPr>
            <a:r>
              <a:rPr sz="1200">
                <a:latin typeface="Arial"/>
                <a:ea typeface="Arial"/>
                <a:cs typeface="Arial"/>
                <a:sym typeface="Arial"/>
              </a:rPr>
              <a:t>La Leche League is a mother to mother support group.</a:t>
            </a:r>
          </a:p>
          <a:p>
            <a:pPr lvl="0" defTabSz="914400">
              <a:lnSpc>
                <a:spcPct val="100000"/>
              </a:lnSpc>
              <a:spcBef>
                <a:spcPts val="400"/>
              </a:spcBef>
              <a:defRPr sz="1800"/>
            </a:pPr>
            <a:r>
              <a:rPr sz="1200">
                <a:latin typeface="Arial"/>
                <a:ea typeface="Arial"/>
                <a:cs typeface="Arial"/>
                <a:sym typeface="Arial"/>
              </a:rPr>
              <a:t>There are other local support groups.</a:t>
            </a:r>
          </a:p>
          <a:p>
            <a:pPr lvl="0" defTabSz="914400">
              <a:lnSpc>
                <a:spcPct val="100000"/>
              </a:lnSpc>
              <a:spcBef>
                <a:spcPts val="400"/>
              </a:spcBef>
              <a:defRPr sz="1800"/>
            </a:pPr>
            <a:r>
              <a:rPr sz="1200">
                <a:latin typeface="Arial"/>
                <a:ea typeface="Arial"/>
                <a:cs typeface="Arial"/>
                <a:sym typeface="Arial"/>
              </a:rPr>
              <a:t>Moms may be able to locate these groups through the Georgia Breastfeeding Coalition website. </a:t>
            </a:r>
          </a:p>
          <a:p>
            <a:pPr lvl="0" defTabSz="914400">
              <a:lnSpc>
                <a:spcPct val="100000"/>
              </a:lnSpc>
              <a:spcBef>
                <a:spcPts val="400"/>
              </a:spcBef>
              <a:defRPr sz="1800"/>
            </a:pPr>
            <a:r>
              <a:rPr sz="1200">
                <a:latin typeface="Arial"/>
                <a:ea typeface="Arial"/>
                <a:cs typeface="Arial"/>
                <a:sym typeface="Arial"/>
              </a:rPr>
              <a:t>Private lactation consultants are available.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noRot="1" noChangeAspect="1"/>
          </p:cNvSpPr>
          <p:nvPr>
            <p:ph type="sldImg"/>
          </p:nvPr>
        </p:nvSpPr>
        <p:spPr>
          <a:prstGeom prst="rect">
            <a:avLst/>
          </a:prstGeom>
        </p:spPr>
        <p:txBody>
          <a:bodyPr/>
          <a:lstStyle/>
          <a:p>
            <a:pPr lvl="0"/>
            <a:endParaRPr/>
          </a:p>
        </p:txBody>
      </p:sp>
      <p:sp>
        <p:nvSpPr>
          <p:cNvPr id="96" name="Shape 96"/>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r>
              <a:rPr sz="1200"/>
              <a:t>These will be the 5 questions that we will cover today. Read each question to the audience.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noRot="1" noChangeAspect="1"/>
          </p:cNvSpPr>
          <p:nvPr>
            <p:ph type="sldImg"/>
          </p:nvPr>
        </p:nvSpPr>
        <p:spPr>
          <a:prstGeom prst="rect">
            <a:avLst/>
          </a:prstGeom>
        </p:spPr>
        <p:txBody>
          <a:bodyPr/>
          <a:lstStyle/>
          <a:p>
            <a:pPr lvl="0"/>
            <a:endParaRPr/>
          </a:p>
        </p:txBody>
      </p:sp>
      <p:sp>
        <p:nvSpPr>
          <p:cNvPr id="100" name="Shape 100"/>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r>
              <a:rPr sz="1200"/>
              <a:t>How will I know if a mother is producing enough milk?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noRot="1" noChangeAspect="1"/>
          </p:cNvSpPr>
          <p:nvPr>
            <p:ph type="sldImg"/>
          </p:nvPr>
        </p:nvSpPr>
        <p:spPr>
          <a:prstGeom prst="rect">
            <a:avLst/>
          </a:prstGeom>
        </p:spPr>
        <p:txBody>
          <a:bodyPr/>
          <a:lstStyle/>
          <a:p>
            <a:pPr lvl="0"/>
            <a:endParaRPr/>
          </a:p>
        </p:txBody>
      </p:sp>
      <p:sp>
        <p:nvSpPr>
          <p:cNvPr id="105" name="Shape 105"/>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A good history is always important. </a:t>
            </a:r>
          </a:p>
          <a:p>
            <a:pPr lvl="0" defTabSz="914400">
              <a:lnSpc>
                <a:spcPct val="100000"/>
              </a:lnSpc>
              <a:spcBef>
                <a:spcPts val="400"/>
              </a:spcBef>
              <a:defRPr sz="1800"/>
            </a:pPr>
            <a:r>
              <a:rPr sz="1200">
                <a:latin typeface="Arial"/>
                <a:ea typeface="Arial"/>
                <a:cs typeface="Arial"/>
                <a:sym typeface="Arial"/>
              </a:rPr>
              <a:t>Breast changes during pregnancy: increased size, more tenderness, areola darkening</a:t>
            </a:r>
          </a:p>
          <a:p>
            <a:pPr lvl="0" defTabSz="914400">
              <a:lnSpc>
                <a:spcPct val="100000"/>
              </a:lnSpc>
              <a:spcBef>
                <a:spcPts val="400"/>
              </a:spcBef>
              <a:defRPr sz="1800"/>
            </a:pPr>
            <a:r>
              <a:rPr sz="1200">
                <a:latin typeface="Arial"/>
                <a:ea typeface="Arial"/>
                <a:cs typeface="Arial"/>
                <a:sym typeface="Arial"/>
              </a:rPr>
              <a:t>You want to ask about any breast surgery.  Breast surgery can effect the milk supply; especially surgeries like breast reduction</a:t>
            </a:r>
          </a:p>
          <a:p>
            <a:pPr lvl="0" defTabSz="914400">
              <a:lnSpc>
                <a:spcPct val="100000"/>
              </a:lnSpc>
              <a:spcBef>
                <a:spcPts val="400"/>
              </a:spcBef>
              <a:defRPr sz="1800"/>
            </a:pPr>
            <a:r>
              <a:rPr sz="1200">
                <a:latin typeface="Arial"/>
                <a:ea typeface="Arial"/>
                <a:cs typeface="Arial"/>
                <a:sym typeface="Arial"/>
              </a:rPr>
              <a:t>Remember to ask about medications.  Some mothers who start back on certain birth controls methods may notice a decrease in milk supply.</a:t>
            </a:r>
          </a:p>
          <a:p>
            <a:pPr lvl="0" defTabSz="914400">
              <a:lnSpc>
                <a:spcPct val="100000"/>
              </a:lnSpc>
              <a:spcBef>
                <a:spcPts val="400"/>
              </a:spcBef>
              <a:defRPr sz="1800"/>
            </a:pPr>
            <a:r>
              <a:rPr sz="1200">
                <a:latin typeface="Arial"/>
                <a:ea typeface="Arial"/>
                <a:cs typeface="Arial"/>
                <a:sym typeface="Arial"/>
              </a:rPr>
              <a:t>Ask the mother if she had any problems with getting pregnant..  Some literature is suggesting that moms that have trouble with infertility may be more at risk of having a low milk supply  because of hormonal issues. </a:t>
            </a:r>
          </a:p>
          <a:p>
            <a:pPr lvl="0" defTabSz="914400">
              <a:lnSpc>
                <a:spcPct val="100000"/>
              </a:lnSpc>
              <a:spcBef>
                <a:spcPts val="400"/>
              </a:spcBef>
              <a:defRPr sz="1800"/>
            </a:pPr>
            <a:r>
              <a:rPr sz="1200">
                <a:latin typeface="Arial"/>
                <a:ea typeface="Arial"/>
                <a:cs typeface="Arial"/>
                <a:sym typeface="Arial"/>
              </a:rPr>
              <a:t>By day 3-5 moms breast should feel very full.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prstGeom prst="rect">
            <a:avLst/>
          </a:prstGeom>
        </p:spPr>
        <p:txBody>
          <a:bodyPr/>
          <a:lstStyle/>
          <a:p>
            <a:pPr lvl="0"/>
            <a:endParaRPr/>
          </a:p>
        </p:txBody>
      </p:sp>
      <p:sp>
        <p:nvSpPr>
          <p:cNvPr id="110" name="Shape 110"/>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Ask about the baby's feeding pattern.  Many mothers think that the baby that eats frequently is not getting enough.  Explain that babies need small frequent feedings in the first few weeks..  It’s not uncommon for newborns to eat every 1-3 hours in the first few weeks,  </a:t>
            </a:r>
          </a:p>
          <a:p>
            <a:pPr lvl="0" defTabSz="914400">
              <a:lnSpc>
                <a:spcPct val="100000"/>
              </a:lnSpc>
              <a:spcBef>
                <a:spcPts val="400"/>
              </a:spcBef>
              <a:defRPr sz="1800"/>
            </a:pPr>
            <a:r>
              <a:rPr sz="1200">
                <a:latin typeface="Arial"/>
                <a:ea typeface="Arial"/>
                <a:cs typeface="Arial"/>
                <a:sym typeface="Arial"/>
              </a:rPr>
              <a:t> </a:t>
            </a:r>
          </a:p>
          <a:p>
            <a:pPr lvl="0" defTabSz="914400">
              <a:lnSpc>
                <a:spcPct val="100000"/>
              </a:lnSpc>
              <a:spcBef>
                <a:spcPts val="400"/>
              </a:spcBef>
              <a:defRPr sz="1800"/>
            </a:pPr>
            <a:r>
              <a:rPr sz="1200">
                <a:latin typeface="Arial"/>
                <a:ea typeface="Arial"/>
                <a:cs typeface="Arial"/>
                <a:sym typeface="Arial"/>
              </a:rPr>
              <a:t>Breasts are usually softer after a feeding</a:t>
            </a:r>
          </a:p>
          <a:p>
            <a:pPr lvl="0" defTabSz="914400">
              <a:lnSpc>
                <a:spcPct val="100000"/>
              </a:lnSpc>
              <a:spcBef>
                <a:spcPts val="400"/>
              </a:spcBef>
              <a:defRPr sz="1800"/>
            </a:pPr>
            <a:r>
              <a:rPr sz="1200">
                <a:latin typeface="Arial"/>
                <a:ea typeface="Arial"/>
                <a:cs typeface="Arial"/>
                <a:sym typeface="Arial"/>
              </a:rPr>
              <a:t>Baby feeds 8-12 times in 24 hours</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Baby has 3 or more wet diapers and stools after day 3</a:t>
            </a:r>
          </a:p>
          <a:p>
            <a:pPr lvl="0" defTabSz="914400">
              <a:lnSpc>
                <a:spcPct val="100000"/>
              </a:lnSpc>
              <a:spcBef>
                <a:spcPts val="400"/>
              </a:spcBef>
              <a:defRPr sz="1800"/>
            </a:pPr>
            <a:r>
              <a:rPr sz="1200">
                <a:latin typeface="Arial"/>
                <a:ea typeface="Arial"/>
                <a:cs typeface="Arial"/>
                <a:sym typeface="Arial"/>
              </a:rPr>
              <a:t>Regains birth weight by 2 weeks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4400"/>
              <a:t>Click to edit Master title style</a:t>
            </a:r>
          </a:p>
        </p:txBody>
      </p:sp>
      <p:sp>
        <p:nvSpPr>
          <p:cNvPr id="17" name="Shape 17"/>
          <p:cNvSpPr>
            <a:spLocks noGrp="1"/>
          </p:cNvSpPr>
          <p:nvPr>
            <p:ph type="body" idx="1"/>
          </p:nvPr>
        </p:nvSpPr>
        <p:spPr>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18" name="Shape 1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42" name="Shape 4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44" name="Shape 4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46" name="Shape 46"/>
          <p:cNvSpPr>
            <a:spLocks noGrp="1"/>
          </p:cNvSpPr>
          <p:nvPr>
            <p:ph type="title"/>
          </p:nvPr>
        </p:nvSpPr>
        <p:spPr>
          <a:prstGeom prst="rect">
            <a:avLst/>
          </a:prstGeom>
        </p:spPr>
        <p:txBody>
          <a:bodyPr/>
          <a:lstStyle/>
          <a:p>
            <a:pPr lvl="0">
              <a:defRPr sz="1800"/>
            </a:pPr>
            <a:r>
              <a:rPr sz="4400"/>
              <a:t>Click to edit Master title style</a:t>
            </a:r>
          </a:p>
        </p:txBody>
      </p:sp>
      <p:sp>
        <p:nvSpPr>
          <p:cNvPr id="47" name="Shape 47"/>
          <p:cNvSpPr>
            <a:spLocks noGrp="1"/>
          </p:cNvSpPr>
          <p:nvPr>
            <p:ph type="body" idx="1"/>
          </p:nvPr>
        </p:nvSpPr>
        <p:spPr>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8" name="Shape 4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50" name="Shape 50"/>
          <p:cNvSpPr>
            <a:spLocks noGrp="1"/>
          </p:cNvSpPr>
          <p:nvPr>
            <p:ph type="title"/>
          </p:nvPr>
        </p:nvSpPr>
        <p:spPr>
          <a:prstGeom prst="rect">
            <a:avLst/>
          </a:prstGeom>
        </p:spPr>
        <p:txBody>
          <a:bodyPr/>
          <a:lstStyle/>
          <a:p>
            <a:pPr lvl="0">
              <a:defRPr sz="1800"/>
            </a:pPr>
            <a:r>
              <a:rPr sz="4400"/>
              <a:t>Click to edit Master title style</a:t>
            </a:r>
          </a:p>
        </p:txBody>
      </p:sp>
      <p:sp>
        <p:nvSpPr>
          <p:cNvPr id="51" name="Shape 51"/>
          <p:cNvSpPr>
            <a:spLocks noGrp="1"/>
          </p:cNvSpPr>
          <p:nvPr>
            <p:ph type="body" idx="1"/>
          </p:nvPr>
        </p:nvSpPr>
        <p:spPr>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52" name="Shape 5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54" name="Shape 54"/>
          <p:cNvSpPr>
            <a:spLocks noGrp="1"/>
          </p:cNvSpPr>
          <p:nvPr>
            <p:ph type="title"/>
          </p:nvPr>
        </p:nvSpPr>
        <p:spPr>
          <a:prstGeom prst="rect">
            <a:avLst/>
          </a:prstGeom>
        </p:spPr>
        <p:txBody>
          <a:bodyPr/>
          <a:lstStyle/>
          <a:p>
            <a:pPr lvl="0">
              <a:defRPr sz="1800"/>
            </a:pPr>
            <a:r>
              <a:rPr sz="4400"/>
              <a:t>Click to edit Master title style</a:t>
            </a:r>
          </a:p>
        </p:txBody>
      </p:sp>
      <p:sp>
        <p:nvSpPr>
          <p:cNvPr id="55" name="Shape 55"/>
          <p:cNvSpPr>
            <a:spLocks noGrp="1"/>
          </p:cNvSpPr>
          <p:nvPr>
            <p:ph type="body" idx="1"/>
          </p:nvPr>
        </p:nvSpPr>
        <p:spPr>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56" name="Shape 5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a:lstStyle/>
          <a:p>
            <a:pPr lvl="0">
              <a:defRPr sz="1800"/>
            </a:pPr>
            <a:r>
              <a:rPr sz="4400"/>
              <a:t>Click to edit Master title style</a:t>
            </a:r>
          </a:p>
        </p:txBody>
      </p:sp>
      <p:sp>
        <p:nvSpPr>
          <p:cNvPr id="59" name="Shape 59"/>
          <p:cNvSpPr>
            <a:spLocks noGrp="1"/>
          </p:cNvSpPr>
          <p:nvPr>
            <p:ph type="body" idx="1"/>
          </p:nvPr>
        </p:nvSpPr>
        <p:spPr>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60" name="Shape 6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2" name="Shape 2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pPr lvl="0">
              <a:defRPr sz="1800"/>
            </a:pPr>
            <a:r>
              <a:rPr sz="4400"/>
              <a:t>Click to edit Master title style</a:t>
            </a:r>
          </a:p>
        </p:txBody>
      </p:sp>
      <p:sp>
        <p:nvSpPr>
          <p:cNvPr id="27" name="Shape 27"/>
          <p:cNvSpPr>
            <a:spLocks noGrp="1"/>
          </p:cNvSpPr>
          <p:nvPr>
            <p:ph type="body" idx="1"/>
          </p:nvPr>
        </p:nvSpPr>
        <p:spPr>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28" name="Shape 2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pPr lvl="0">
              <a:defRPr sz="1800"/>
            </a:pPr>
            <a:r>
              <a:rPr sz="4400"/>
              <a:t>Click to edit Master title style</a:t>
            </a:r>
          </a:p>
        </p:txBody>
      </p:sp>
      <p:sp>
        <p:nvSpPr>
          <p:cNvPr id="31" name="Shape 31"/>
          <p:cNvSpPr>
            <a:spLocks noGrp="1"/>
          </p:cNvSpPr>
          <p:nvPr>
            <p:ph type="body" idx="1"/>
          </p:nvPr>
        </p:nvSpPr>
        <p:spPr>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32" name="Shape 3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4" name="Shape 34"/>
          <p:cNvSpPr>
            <a:spLocks noGrp="1"/>
          </p:cNvSpPr>
          <p:nvPr>
            <p:ph type="title"/>
          </p:nvPr>
        </p:nvSpPr>
        <p:spPr>
          <a:prstGeom prst="rect">
            <a:avLst/>
          </a:prstGeom>
        </p:spPr>
        <p:txBody>
          <a:bodyPr/>
          <a:lstStyle/>
          <a:p>
            <a:pPr lvl="0">
              <a:defRPr sz="1800"/>
            </a:pPr>
            <a:r>
              <a:rPr sz="4400"/>
              <a:t>Click to edit Master title style</a:t>
            </a:r>
          </a:p>
        </p:txBody>
      </p:sp>
      <p:sp>
        <p:nvSpPr>
          <p:cNvPr id="35" name="Shape 35"/>
          <p:cNvSpPr>
            <a:spLocks noGrp="1"/>
          </p:cNvSpPr>
          <p:nvPr>
            <p:ph type="body" idx="1"/>
          </p:nvPr>
        </p:nvSpPr>
        <p:spPr>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36" name="Shape 3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pPr lvl="0">
              <a:defRPr sz="1800"/>
            </a:pPr>
            <a:r>
              <a:rPr sz="4400"/>
              <a:t>Click to edit Master title style</a:t>
            </a:r>
          </a:p>
        </p:txBody>
      </p:sp>
      <p:sp>
        <p:nvSpPr>
          <p:cNvPr id="39" name="Shape 39"/>
          <p:cNvSpPr>
            <a:spLocks noGrp="1"/>
          </p:cNvSpPr>
          <p:nvPr>
            <p:ph type="body" idx="1"/>
          </p:nvPr>
        </p:nvSpPr>
        <p:spPr>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0" name="Shape 4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image" Target="../media/image5.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F81BD"/>
        </a:solidFill>
        <a:effectLst/>
      </p:bgPr>
    </p:bg>
    <p:spTree>
      <p:nvGrpSpPr>
        <p:cNvPr id="1" name=""/>
        <p:cNvGrpSpPr/>
        <p:nvPr/>
      </p:nvGrpSpPr>
      <p:grpSpPr>
        <a:xfrm>
          <a:off x="0" y="0"/>
          <a:ext cx="0" cy="0"/>
          <a:chOff x="0" y="0"/>
          <a:chExt cx="0" cy="0"/>
        </a:xfrm>
      </p:grpSpPr>
      <p:pic>
        <p:nvPicPr>
          <p:cNvPr id="2" name="poster354.jpg" descr="The image “file:///C:/EPIC/poster354.jpg” cannot be displayed, because it contains errors."/>
          <p:cNvPicPr/>
          <p:nvPr/>
        </p:nvPicPr>
        <p:blipFill>
          <a:blip r:embed="rId17">
            <a:extLst/>
          </a:blip>
          <a:stretch>
            <a:fillRect/>
          </a:stretch>
        </p:blipFill>
        <p:spPr>
          <a:xfrm>
            <a:off x="0" y="5486400"/>
            <a:ext cx="1157288" cy="1371600"/>
          </a:xfrm>
          <a:prstGeom prst="rect">
            <a:avLst/>
          </a:prstGeom>
          <a:ln w="12700">
            <a:miter lim="400000"/>
          </a:ln>
        </p:spPr>
      </p:pic>
      <p:pic>
        <p:nvPicPr>
          <p:cNvPr id="3" name="RF4470361.jpg" descr="RF4470361"/>
          <p:cNvPicPr/>
          <p:nvPr/>
        </p:nvPicPr>
        <p:blipFill>
          <a:blip r:embed="rId18">
            <a:extLst/>
          </a:blip>
          <a:stretch>
            <a:fillRect/>
          </a:stretch>
        </p:blipFill>
        <p:spPr>
          <a:xfrm>
            <a:off x="0" y="2895600"/>
            <a:ext cx="1143000" cy="1219200"/>
          </a:xfrm>
          <a:prstGeom prst="rect">
            <a:avLst/>
          </a:prstGeom>
          <a:ln w="12700">
            <a:miter lim="400000"/>
          </a:ln>
        </p:spPr>
      </p:pic>
      <p:pic>
        <p:nvPicPr>
          <p:cNvPr id="4" name="iStock_000001037457XSmall.jpg" descr="The image “file:///C:/EPIC/iStock_000001037457XSmall.jpg” cannot be displayed, because it contains errors."/>
          <p:cNvPicPr/>
          <p:nvPr/>
        </p:nvPicPr>
        <p:blipFill>
          <a:blip r:embed="rId19">
            <a:extLst/>
          </a:blip>
          <a:stretch>
            <a:fillRect/>
          </a:stretch>
        </p:blipFill>
        <p:spPr>
          <a:xfrm>
            <a:off x="0" y="1524000"/>
            <a:ext cx="1143000" cy="1371600"/>
          </a:xfrm>
          <a:prstGeom prst="rect">
            <a:avLst/>
          </a:prstGeom>
          <a:ln w="12700">
            <a:miter lim="400000"/>
          </a:ln>
        </p:spPr>
      </p:pic>
      <p:pic>
        <p:nvPicPr>
          <p:cNvPr id="5" name="iStock_000002651132XSmall.jpg" descr="The image “file:///C:/EPIC/iStock_000002651132XSmall.jpg” cannot be displayed, because it contains errors."/>
          <p:cNvPicPr/>
          <p:nvPr/>
        </p:nvPicPr>
        <p:blipFill>
          <a:blip r:embed="rId20">
            <a:extLst/>
          </a:blip>
          <a:stretch>
            <a:fillRect/>
          </a:stretch>
        </p:blipFill>
        <p:spPr>
          <a:xfrm>
            <a:off x="0" y="4114800"/>
            <a:ext cx="1143000" cy="1371600"/>
          </a:xfrm>
          <a:prstGeom prst="rect">
            <a:avLst/>
          </a:prstGeom>
          <a:ln w="12700">
            <a:miter lim="400000"/>
          </a:ln>
        </p:spPr>
      </p:pic>
      <p:pic>
        <p:nvPicPr>
          <p:cNvPr id="6" name="image.jpeg"/>
          <p:cNvPicPr/>
          <p:nvPr/>
        </p:nvPicPr>
        <p:blipFill>
          <a:blip r:embed="rId21">
            <a:extLst/>
          </a:blip>
          <a:stretch>
            <a:fillRect/>
          </a:stretch>
        </p:blipFill>
        <p:spPr>
          <a:xfrm>
            <a:off x="0" y="0"/>
            <a:ext cx="1143000" cy="1524000"/>
          </a:xfrm>
          <a:prstGeom prst="rect">
            <a:avLst/>
          </a:prstGeom>
          <a:ln w="12700">
            <a:miter lim="400000"/>
          </a:ln>
        </p:spPr>
      </p:pic>
      <p:pic>
        <p:nvPicPr>
          <p:cNvPr id="7" name="poster354.jpg" descr="The image “file:///C:/EPIC/poster354.jpg” cannot be displayed, because it contains errors."/>
          <p:cNvPicPr/>
          <p:nvPr/>
        </p:nvPicPr>
        <p:blipFill>
          <a:blip r:embed="rId17">
            <a:extLst/>
          </a:blip>
          <a:stretch>
            <a:fillRect/>
          </a:stretch>
        </p:blipFill>
        <p:spPr>
          <a:xfrm>
            <a:off x="0" y="5486400"/>
            <a:ext cx="1157288" cy="1371600"/>
          </a:xfrm>
          <a:prstGeom prst="rect">
            <a:avLst/>
          </a:prstGeom>
          <a:ln w="12700">
            <a:miter lim="400000"/>
          </a:ln>
        </p:spPr>
      </p:pic>
      <p:pic>
        <p:nvPicPr>
          <p:cNvPr id="8" name="RF4470361.jpg" descr="RF4470361"/>
          <p:cNvPicPr/>
          <p:nvPr/>
        </p:nvPicPr>
        <p:blipFill>
          <a:blip r:embed="rId18">
            <a:extLst/>
          </a:blip>
          <a:stretch>
            <a:fillRect/>
          </a:stretch>
        </p:blipFill>
        <p:spPr>
          <a:xfrm>
            <a:off x="0" y="2895600"/>
            <a:ext cx="1143000" cy="1219200"/>
          </a:xfrm>
          <a:prstGeom prst="rect">
            <a:avLst/>
          </a:prstGeom>
          <a:ln w="12700">
            <a:miter lim="400000"/>
          </a:ln>
        </p:spPr>
      </p:pic>
      <p:pic>
        <p:nvPicPr>
          <p:cNvPr id="9" name="iStock_000001037457XSmall.jpg" descr="The image “file:///C:/EPIC/iStock_000001037457XSmall.jpg” cannot be displayed, because it contains errors."/>
          <p:cNvPicPr/>
          <p:nvPr/>
        </p:nvPicPr>
        <p:blipFill>
          <a:blip r:embed="rId19">
            <a:extLst/>
          </a:blip>
          <a:stretch>
            <a:fillRect/>
          </a:stretch>
        </p:blipFill>
        <p:spPr>
          <a:xfrm>
            <a:off x="0" y="1524000"/>
            <a:ext cx="1143000" cy="1371600"/>
          </a:xfrm>
          <a:prstGeom prst="rect">
            <a:avLst/>
          </a:prstGeom>
          <a:ln w="12700">
            <a:miter lim="400000"/>
          </a:ln>
        </p:spPr>
      </p:pic>
      <p:pic>
        <p:nvPicPr>
          <p:cNvPr id="10" name="iStock_000002651132XSmall.jpg" descr="The image “file:///C:/EPIC/iStock_000002651132XSmall.jpg” cannot be displayed, because it contains errors."/>
          <p:cNvPicPr/>
          <p:nvPr/>
        </p:nvPicPr>
        <p:blipFill>
          <a:blip r:embed="rId20">
            <a:extLst/>
          </a:blip>
          <a:stretch>
            <a:fillRect/>
          </a:stretch>
        </p:blipFill>
        <p:spPr>
          <a:xfrm>
            <a:off x="0" y="4114800"/>
            <a:ext cx="1143000" cy="1371600"/>
          </a:xfrm>
          <a:prstGeom prst="rect">
            <a:avLst/>
          </a:prstGeom>
          <a:ln w="12700">
            <a:miter lim="400000"/>
          </a:ln>
        </p:spPr>
      </p:pic>
      <p:pic>
        <p:nvPicPr>
          <p:cNvPr id="11" name="image.jpeg"/>
          <p:cNvPicPr/>
          <p:nvPr/>
        </p:nvPicPr>
        <p:blipFill>
          <a:blip r:embed="rId21">
            <a:extLst/>
          </a:blip>
          <a:stretch>
            <a:fillRect/>
          </a:stretch>
        </p:blipFill>
        <p:spPr>
          <a:xfrm>
            <a:off x="0" y="0"/>
            <a:ext cx="1143000" cy="1524000"/>
          </a:xfrm>
          <a:prstGeom prst="rect">
            <a:avLst/>
          </a:prstGeom>
          <a:ln w="12700">
            <a:miter lim="400000"/>
          </a:ln>
        </p:spPr>
      </p:pic>
      <p:sp>
        <p:nvSpPr>
          <p:cNvPr id="12" name="Shape 12"/>
          <p:cNvSpPr>
            <a:spLocks noGrp="1"/>
          </p:cNvSpPr>
          <p:nvPr>
            <p:ph type="title"/>
          </p:nvPr>
        </p:nvSpPr>
        <p:spPr>
          <a:xfrm>
            <a:off x="457200" y="92074"/>
            <a:ext cx="8229600" cy="150812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pPr lvl="0">
              <a:defRPr sz="1800"/>
            </a:pPr>
            <a:r>
              <a:rPr sz="4400"/>
              <a:t>Click to edit Master title style</a:t>
            </a:r>
          </a:p>
        </p:txBody>
      </p:sp>
      <p:sp>
        <p:nvSpPr>
          <p:cNvPr id="13" name="Shape 1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14" name="Shape 14"/>
          <p:cNvSpPr>
            <a:spLocks noGrp="1"/>
          </p:cNvSpPr>
          <p:nvPr>
            <p:ph type="sldNum" sz="quarter" idx="2"/>
          </p:nvPr>
        </p:nvSpPr>
        <p:spPr>
          <a:xfrm>
            <a:off x="6553200" y="6245225"/>
            <a:ext cx="2133600" cy="288824"/>
          </a:xfrm>
          <a:prstGeom prst="rect">
            <a:avLst/>
          </a:prstGeom>
          <a:ln w="12700">
            <a:miter lim="400000"/>
          </a:ln>
        </p:spPr>
        <p:txBody>
          <a:bodyPr lIns="45719" rIns="45719">
            <a:spAutoFit/>
          </a:bodyPr>
          <a:lstStyle>
            <a:lvl1pPr algn="r">
              <a:defRPr sz="1400">
                <a:solidFill>
                  <a:srgbClr val="FFFFFF"/>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a:defRPr sz="4400">
          <a:latin typeface="Arial"/>
          <a:ea typeface="Arial"/>
          <a:cs typeface="Arial"/>
          <a:sym typeface="Arial"/>
        </a:defRPr>
      </a:lvl1pPr>
      <a:lvl2pPr>
        <a:defRPr sz="4400">
          <a:latin typeface="Arial"/>
          <a:ea typeface="Arial"/>
          <a:cs typeface="Arial"/>
          <a:sym typeface="Arial"/>
        </a:defRPr>
      </a:lvl2pPr>
      <a:lvl3pPr>
        <a:defRPr sz="4400">
          <a:latin typeface="Arial"/>
          <a:ea typeface="Arial"/>
          <a:cs typeface="Arial"/>
          <a:sym typeface="Arial"/>
        </a:defRPr>
      </a:lvl3pPr>
      <a:lvl4pPr>
        <a:defRPr sz="4400">
          <a:latin typeface="Arial"/>
          <a:ea typeface="Arial"/>
          <a:cs typeface="Arial"/>
          <a:sym typeface="Arial"/>
        </a:defRPr>
      </a:lvl4pPr>
      <a:lvl5pPr>
        <a:defRPr sz="4400">
          <a:latin typeface="Arial"/>
          <a:ea typeface="Arial"/>
          <a:cs typeface="Arial"/>
          <a:sym typeface="Arial"/>
        </a:defRPr>
      </a:lvl5pPr>
      <a:lvl6pPr indent="457200">
        <a:defRPr sz="4400">
          <a:latin typeface="Arial"/>
          <a:ea typeface="Arial"/>
          <a:cs typeface="Arial"/>
          <a:sym typeface="Arial"/>
        </a:defRPr>
      </a:lvl6pPr>
      <a:lvl7pPr indent="914400">
        <a:defRPr sz="4400">
          <a:latin typeface="Arial"/>
          <a:ea typeface="Arial"/>
          <a:cs typeface="Arial"/>
          <a:sym typeface="Arial"/>
        </a:defRPr>
      </a:lvl7pPr>
      <a:lvl8pPr indent="1371600">
        <a:defRPr sz="4400">
          <a:latin typeface="Arial"/>
          <a:ea typeface="Arial"/>
          <a:cs typeface="Arial"/>
          <a:sym typeface="Arial"/>
        </a:defRPr>
      </a:lvl8pPr>
      <a:lvl9pPr indent="1828800">
        <a:defRPr sz="4400">
          <a:latin typeface="Arial"/>
          <a:ea typeface="Arial"/>
          <a:cs typeface="Arial"/>
          <a:sym typeface="Arial"/>
        </a:defRPr>
      </a:lvl9pPr>
    </p:titleStyle>
    <p:bodyStyle>
      <a:lvl1pPr marL="342900" indent="-342900">
        <a:defRPr sz="3200">
          <a:latin typeface="Arial"/>
          <a:ea typeface="Arial"/>
          <a:cs typeface="Arial"/>
          <a:sym typeface="Arial"/>
        </a:defRPr>
      </a:lvl1pPr>
      <a:lvl2pPr marL="783771" indent="-326571">
        <a:buSzPct val="100000"/>
        <a:buChar char="–"/>
        <a:defRPr sz="3200">
          <a:latin typeface="Arial"/>
          <a:ea typeface="Arial"/>
          <a:cs typeface="Arial"/>
          <a:sym typeface="Arial"/>
        </a:defRPr>
      </a:lvl2pPr>
      <a:lvl3pPr marL="1219200" indent="-304800">
        <a:buSzPct val="100000"/>
        <a:buChar char="•"/>
        <a:defRPr sz="3200">
          <a:latin typeface="Arial"/>
          <a:ea typeface="Arial"/>
          <a:cs typeface="Arial"/>
          <a:sym typeface="Arial"/>
        </a:defRPr>
      </a:lvl3pPr>
      <a:lvl4pPr marL="1737360" indent="-365760">
        <a:buSzPct val="100000"/>
        <a:buChar char="–"/>
        <a:defRPr sz="3200">
          <a:latin typeface="Arial"/>
          <a:ea typeface="Arial"/>
          <a:cs typeface="Arial"/>
          <a:sym typeface="Arial"/>
        </a:defRPr>
      </a:lvl4pPr>
      <a:lvl5pPr marL="2235200" indent="-406400">
        <a:buSzPct val="100000"/>
        <a:buChar char="»"/>
        <a:defRPr sz="3200">
          <a:latin typeface="Arial"/>
          <a:ea typeface="Arial"/>
          <a:cs typeface="Arial"/>
          <a:sym typeface="Arial"/>
        </a:defRPr>
      </a:lvl5pPr>
      <a:lvl6pPr marL="2692400" indent="-406400">
        <a:buSzPct val="100000"/>
        <a:buChar char="•"/>
        <a:defRPr sz="3200">
          <a:latin typeface="Arial"/>
          <a:ea typeface="Arial"/>
          <a:cs typeface="Arial"/>
          <a:sym typeface="Arial"/>
        </a:defRPr>
      </a:lvl6pPr>
      <a:lvl7pPr marL="3149600" indent="-406400">
        <a:buSzPct val="100000"/>
        <a:buChar char="•"/>
        <a:defRPr sz="3200">
          <a:latin typeface="Arial"/>
          <a:ea typeface="Arial"/>
          <a:cs typeface="Arial"/>
          <a:sym typeface="Arial"/>
        </a:defRPr>
      </a:lvl7pPr>
      <a:lvl8pPr marL="3606800" indent="-406400">
        <a:buSzPct val="100000"/>
        <a:buChar char="•"/>
        <a:defRPr sz="3200">
          <a:latin typeface="Arial"/>
          <a:ea typeface="Arial"/>
          <a:cs typeface="Arial"/>
          <a:sym typeface="Arial"/>
        </a:defRPr>
      </a:lvl8pPr>
      <a:lvl9pPr marL="4064000" indent="-406400">
        <a:buSzPct val="100000"/>
        <a:buChar char="•"/>
        <a:defRPr sz="3200">
          <a:latin typeface="Arial"/>
          <a:ea typeface="Arial"/>
          <a:cs typeface="Arial"/>
          <a:sym typeface="Arial"/>
        </a:defRPr>
      </a:lvl9pPr>
    </p:bodyStyle>
    <p:otherStyle>
      <a:lvl1pPr algn="r">
        <a:defRPr sz="1400">
          <a:solidFill>
            <a:schemeClr val="tx1"/>
          </a:solidFill>
          <a:latin typeface="+mn-lt"/>
          <a:ea typeface="+mn-ea"/>
          <a:cs typeface="+mn-cs"/>
          <a:sym typeface="Arial"/>
        </a:defRPr>
      </a:lvl1pPr>
      <a:lvl2pPr indent="457200" algn="r">
        <a:defRPr sz="1400">
          <a:solidFill>
            <a:schemeClr val="tx1"/>
          </a:solidFill>
          <a:latin typeface="+mn-lt"/>
          <a:ea typeface="+mn-ea"/>
          <a:cs typeface="+mn-cs"/>
          <a:sym typeface="Arial"/>
        </a:defRPr>
      </a:lvl2pPr>
      <a:lvl3pPr indent="914400" algn="r">
        <a:defRPr sz="1400">
          <a:solidFill>
            <a:schemeClr val="tx1"/>
          </a:solidFill>
          <a:latin typeface="+mn-lt"/>
          <a:ea typeface="+mn-ea"/>
          <a:cs typeface="+mn-cs"/>
          <a:sym typeface="Arial"/>
        </a:defRPr>
      </a:lvl3pPr>
      <a:lvl4pPr indent="1371600" algn="r">
        <a:defRPr sz="1400">
          <a:solidFill>
            <a:schemeClr val="tx1"/>
          </a:solidFill>
          <a:latin typeface="+mn-lt"/>
          <a:ea typeface="+mn-ea"/>
          <a:cs typeface="+mn-cs"/>
          <a:sym typeface="Arial"/>
        </a:defRPr>
      </a:lvl4pPr>
      <a:lvl5pPr indent="1828800" algn="r">
        <a:defRPr sz="1400">
          <a:solidFill>
            <a:schemeClr val="tx1"/>
          </a:solidFill>
          <a:latin typeface="+mn-lt"/>
          <a:ea typeface="+mn-ea"/>
          <a:cs typeface="+mn-cs"/>
          <a:sym typeface="Arial"/>
        </a:defRPr>
      </a:lvl5pPr>
      <a:lvl6pPr algn="r">
        <a:defRPr sz="1400">
          <a:solidFill>
            <a:schemeClr val="tx1"/>
          </a:solidFill>
          <a:latin typeface="+mn-lt"/>
          <a:ea typeface="+mn-ea"/>
          <a:cs typeface="+mn-cs"/>
          <a:sym typeface="Arial"/>
        </a:defRPr>
      </a:lvl6pPr>
      <a:lvl7pPr algn="r">
        <a:defRPr sz="1400">
          <a:solidFill>
            <a:schemeClr val="tx1"/>
          </a:solidFill>
          <a:latin typeface="+mn-lt"/>
          <a:ea typeface="+mn-ea"/>
          <a:cs typeface="+mn-cs"/>
          <a:sym typeface="Arial"/>
        </a:defRPr>
      </a:lvl7pPr>
      <a:lvl8pPr algn="r">
        <a:defRPr sz="1400">
          <a:solidFill>
            <a:schemeClr val="tx1"/>
          </a:solidFill>
          <a:latin typeface="+mn-lt"/>
          <a:ea typeface="+mn-ea"/>
          <a:cs typeface="+mn-cs"/>
          <a:sym typeface="Arial"/>
        </a:defRPr>
      </a:lvl8pPr>
      <a:lvl9pPr algn="r">
        <a:defRPr sz="14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omments" Target="../comments/commen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hyperlink" Target="http://www.georgiabreastfeedingcoalition.org/" TargetMode="Externa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hyperlink" Target="http://www.zipmilk.org/"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title" idx="4294967295"/>
          </p:nvPr>
        </p:nvSpPr>
        <p:spPr>
          <a:xfrm>
            <a:off x="609600" y="914400"/>
            <a:ext cx="7924800" cy="3048000"/>
          </a:xfrm>
          <a:prstGeom prst="rect">
            <a:avLst/>
          </a:prstGeom>
        </p:spPr>
        <p:txBody>
          <a:bodyPr lIns="0" tIns="0" rIns="0" bIns="0">
            <a:normAutofit/>
          </a:bodyPr>
          <a:lstStyle/>
          <a:p>
            <a:pPr lvl="0" algn="ctr">
              <a:defRPr sz="1800"/>
            </a:pPr>
            <a:r>
              <a:rPr sz="6000">
                <a:solidFill>
                  <a:srgbClr val="FFCC00"/>
                </a:solidFill>
              </a:rPr>
              <a:t>Advanced Breastfeeding Support</a:t>
            </a:r>
            <a:br>
              <a:rPr sz="6000">
                <a:solidFill>
                  <a:srgbClr val="FFCC00"/>
                </a:solidFill>
              </a:rPr>
            </a:br>
            <a:r>
              <a:rPr sz="3600">
                <a:solidFill>
                  <a:srgbClr val="FFCC00"/>
                </a:solidFill>
              </a:rPr>
              <a:t>2018</a:t>
            </a:r>
            <a:br>
              <a:rPr sz="3600">
                <a:solidFill>
                  <a:srgbClr val="FFCC00"/>
                </a:solidFill>
              </a:rPr>
            </a:br>
            <a:endParaRPr sz="3600">
              <a:solidFill>
                <a:srgbClr val="FFCC00"/>
              </a:solidFill>
            </a:endParaRPr>
          </a:p>
        </p:txBody>
      </p:sp>
      <p:pic>
        <p:nvPicPr>
          <p:cNvPr id="65" name="EPIC Baby Logo no education.jpg" descr="../../../../../Kristy/EPIC%20Baby%20Logo%20no%20education.jpg"/>
          <p:cNvPicPr/>
          <p:nvPr/>
        </p:nvPicPr>
        <p:blipFill>
          <a:blip r:embed="rId3">
            <a:extLst/>
          </a:blip>
          <a:stretch>
            <a:fillRect/>
          </a:stretch>
        </p:blipFill>
        <p:spPr>
          <a:xfrm>
            <a:off x="2133600" y="4395787"/>
            <a:ext cx="4876800" cy="1676401"/>
          </a:xfrm>
          <a:prstGeom prst="rect">
            <a:avLst/>
          </a:prstGeom>
          <a:ln w="12700">
            <a:miter lim="400000"/>
          </a:ln>
        </p:spPr>
      </p:pic>
      <p:sp>
        <p:nvSpPr>
          <p:cNvPr id="66" name="Shape 66"/>
          <p:cNvSpPr/>
          <p:nvPr/>
        </p:nvSpPr>
        <p:spPr>
          <a:xfrm>
            <a:off x="4419600" y="4953000"/>
            <a:ext cx="2187575" cy="20241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800">
                <a:solidFill>
                  <a:srgbClr val="FFFFFF"/>
                </a:solidFill>
              </a:defRPr>
            </a:lvl1pPr>
          </a:lstStyle>
          <a:p>
            <a:pPr lvl="0">
              <a:defRPr sz="1800">
                <a:solidFill>
                  <a:srgbClr val="000000"/>
                </a:solidFill>
              </a:defRPr>
            </a:pPr>
            <a:r>
              <a:rPr sz="800">
                <a:solidFill>
                  <a:srgbClr val="FFFFFF"/>
                </a:solidFill>
              </a:rPr>
              <a:t>Breastfeeding</a:t>
            </a:r>
          </a:p>
        </p:txBody>
      </p:sp>
      <p:sp>
        <p:nvSpPr>
          <p:cNvPr id="67" name="Shape 67"/>
          <p:cNvSpPr/>
          <p:nvPr/>
        </p:nvSpPr>
        <p:spPr>
          <a:xfrm>
            <a:off x="4343400" y="5867400"/>
            <a:ext cx="2143125" cy="26425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a:solidFill>
                  <a:srgbClr val="C0504D"/>
                </a:solidFill>
              </a:defRPr>
            </a:lvl1pPr>
          </a:lstStyle>
          <a:p>
            <a:pPr lvl="0">
              <a:defRPr sz="1800">
                <a:solidFill>
                  <a:srgbClr val="000000"/>
                </a:solidFill>
              </a:defRPr>
            </a:pPr>
            <a:r>
              <a:rPr sz="1200">
                <a:solidFill>
                  <a:srgbClr val="C0504D"/>
                </a:solidFill>
              </a:rPr>
              <a:t>Breastfeeding Education</a:t>
            </a:r>
          </a:p>
        </p:txBody>
      </p:sp>
      <p:sp>
        <p:nvSpPr>
          <p:cNvPr id="68" name="Shape 68"/>
          <p:cNvSpPr/>
          <p:nvPr/>
        </p:nvSpPr>
        <p:spPr>
          <a:xfrm>
            <a:off x="2209800" y="6384925"/>
            <a:ext cx="4800600" cy="2438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gn="ctr"/>
            <a:r>
              <a:rPr sz="1000">
                <a:solidFill>
                  <a:srgbClr val="FFFFFF"/>
                </a:solidFill>
                <a:latin typeface="Garamond"/>
                <a:ea typeface="Garamond"/>
                <a:cs typeface="Garamond"/>
                <a:sym typeface="Garamond"/>
              </a:rPr>
              <a:t>Copyright </a:t>
            </a:r>
            <a:r>
              <a:rPr sz="900">
                <a:solidFill>
                  <a:srgbClr val="FFFFFF"/>
                </a:solidFill>
              </a:rPr>
              <a:t>©</a:t>
            </a:r>
            <a:r>
              <a:rPr sz="1000">
                <a:solidFill>
                  <a:srgbClr val="FFFFFF"/>
                </a:solidFill>
                <a:latin typeface="Garamond"/>
                <a:ea typeface="Garamond"/>
                <a:cs typeface="Garamond"/>
                <a:sym typeface="Garamond"/>
              </a:rPr>
              <a:t> 2007 Georgia Chapter, American Academy of Pediatrics. All rights reserved</a:t>
            </a:r>
            <a:r>
              <a:rPr sz="1000">
                <a:latin typeface="Garamond"/>
                <a:ea typeface="Garamond"/>
                <a:cs typeface="Garamond"/>
                <a:sym typeface="Garamond"/>
              </a:rPr>
              <a: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title" idx="4294967295"/>
          </p:nvPr>
        </p:nvSpPr>
        <p:spPr>
          <a:xfrm>
            <a:off x="76200" y="304799"/>
            <a:ext cx="9067800" cy="1143002"/>
          </a:xfrm>
          <a:prstGeom prst="rect">
            <a:avLst/>
          </a:prstGeom>
        </p:spPr>
        <p:txBody>
          <a:bodyPr lIns="0" tIns="0" rIns="0" bIns="0">
            <a:normAutofit/>
          </a:bodyPr>
          <a:lstStyle>
            <a:lvl1pPr algn="ctr" defTabSz="841247">
              <a:defRPr sz="3680">
                <a:solidFill>
                  <a:srgbClr val="FFCC00"/>
                </a:solidFill>
              </a:defRPr>
            </a:lvl1pPr>
          </a:lstStyle>
          <a:p>
            <a:pPr lvl="0">
              <a:defRPr sz="1800">
                <a:solidFill>
                  <a:srgbClr val="000000"/>
                </a:solidFill>
              </a:defRPr>
            </a:pPr>
            <a:r>
              <a:rPr sz="3680">
                <a:solidFill>
                  <a:srgbClr val="FFCC00"/>
                </a:solidFill>
              </a:rPr>
              <a:t>Separate “real” and “perceived” Low Milk Supply</a:t>
            </a:r>
          </a:p>
        </p:txBody>
      </p:sp>
      <p:sp>
        <p:nvSpPr>
          <p:cNvPr id="113" name="Shape 113"/>
          <p:cNvSpPr>
            <a:spLocks noGrp="1"/>
          </p:cNvSpPr>
          <p:nvPr>
            <p:ph type="body" idx="4294967295"/>
          </p:nvPr>
        </p:nvSpPr>
        <p:spPr>
          <a:xfrm>
            <a:off x="457200" y="2438400"/>
            <a:ext cx="8229600" cy="3687763"/>
          </a:xfrm>
          <a:prstGeom prst="rect">
            <a:avLst/>
          </a:prstGeom>
        </p:spPr>
        <p:txBody>
          <a:bodyPr lIns="0" tIns="0" rIns="0" bIns="0">
            <a:normAutofit/>
          </a:bodyPr>
          <a:lstStyle/>
          <a:p>
            <a:pPr lvl="0">
              <a:lnSpc>
                <a:spcPct val="90000"/>
              </a:lnSpc>
              <a:buClr>
                <a:srgbClr val="FFFFFF"/>
              </a:buClr>
              <a:buSzPct val="100000"/>
              <a:buChar char="•"/>
              <a:defRPr sz="1800"/>
            </a:pPr>
            <a:r>
              <a:rPr sz="3200">
                <a:solidFill>
                  <a:srgbClr val="FFFFFF"/>
                </a:solidFill>
              </a:rPr>
              <a:t>What are normal feeding patterns?</a:t>
            </a:r>
          </a:p>
          <a:p>
            <a:pPr lvl="0">
              <a:lnSpc>
                <a:spcPct val="90000"/>
              </a:lnSpc>
              <a:buClr>
                <a:srgbClr val="FFFFFF"/>
              </a:buClr>
              <a:buSzPct val="100000"/>
              <a:buChar char="•"/>
              <a:defRPr sz="1800"/>
            </a:pPr>
            <a:r>
              <a:rPr sz="3200">
                <a:solidFill>
                  <a:srgbClr val="FFFFFF"/>
                </a:solidFill>
              </a:rPr>
              <a:t>What are growth spurts and when do they happen?</a:t>
            </a:r>
          </a:p>
          <a:p>
            <a:pPr lvl="0">
              <a:lnSpc>
                <a:spcPct val="90000"/>
              </a:lnSpc>
              <a:buClr>
                <a:srgbClr val="FFFFFF"/>
              </a:buClr>
              <a:buSzPct val="100000"/>
              <a:buChar char="•"/>
              <a:defRPr sz="1800"/>
            </a:pPr>
            <a:r>
              <a:rPr sz="3200">
                <a:solidFill>
                  <a:srgbClr val="FFFFFF"/>
                </a:solidFill>
              </a:rPr>
              <a:t>How does the breast change?</a:t>
            </a:r>
          </a:p>
          <a:p>
            <a:pPr lvl="0">
              <a:lnSpc>
                <a:spcPct val="90000"/>
              </a:lnSpc>
              <a:buClr>
                <a:srgbClr val="FFFFFF"/>
              </a:buClr>
              <a:buSzPct val="100000"/>
              <a:buChar char="•"/>
              <a:defRPr sz="1800"/>
            </a:pPr>
            <a:r>
              <a:rPr sz="3200">
                <a:solidFill>
                  <a:srgbClr val="FFFFFF"/>
                </a:solidFill>
              </a:rPr>
              <a:t>Why do babies take the bottle with ease?</a:t>
            </a:r>
          </a:p>
          <a:p>
            <a:pPr lvl="0">
              <a:lnSpc>
                <a:spcPct val="90000"/>
              </a:lnSpc>
              <a:buClr>
                <a:srgbClr val="FFFFFF"/>
              </a:buClr>
              <a:buSzPct val="100000"/>
              <a:buChar char="•"/>
              <a:defRPr sz="1800"/>
            </a:pPr>
            <a:r>
              <a:rPr sz="3200">
                <a:solidFill>
                  <a:srgbClr val="FFFFFF"/>
                </a:solidFill>
              </a:rPr>
              <a:t>What is a let down?</a:t>
            </a:r>
          </a:p>
          <a:p>
            <a:pPr lvl="0">
              <a:lnSpc>
                <a:spcPct val="90000"/>
              </a:lnSpc>
              <a:buClr>
                <a:srgbClr val="FFFFFF"/>
              </a:buClr>
              <a:buSzPct val="100000"/>
              <a:buChar char="•"/>
              <a:defRPr sz="1800"/>
            </a:pPr>
            <a:r>
              <a:rPr sz="3200">
                <a:solidFill>
                  <a:srgbClr val="FFFFFF"/>
                </a:solidFill>
              </a:rPr>
              <a:t>Does a fussy baby mean a hungry  baby?</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p:nvPr/>
        </p:nvSpPr>
        <p:spPr>
          <a:xfrm>
            <a:off x="439737" y="492058"/>
            <a:ext cx="8247063" cy="70815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400">
                <a:solidFill>
                  <a:srgbClr val="FFCC00"/>
                </a:solidFill>
              </a:defRPr>
            </a:lvl1pPr>
          </a:lstStyle>
          <a:p>
            <a:pPr lvl="0">
              <a:defRPr sz="1800">
                <a:solidFill>
                  <a:srgbClr val="000000"/>
                </a:solidFill>
              </a:defRPr>
            </a:pPr>
            <a:r>
              <a:rPr sz="4400">
                <a:solidFill>
                  <a:srgbClr val="FFCC00"/>
                </a:solidFill>
              </a:rPr>
              <a:t>Breastfed Infant’s Stool </a:t>
            </a:r>
          </a:p>
        </p:txBody>
      </p:sp>
      <p:pic>
        <p:nvPicPr>
          <p:cNvPr id="118" name="meconium.jpg" descr="meconium"/>
          <p:cNvPicPr/>
          <p:nvPr/>
        </p:nvPicPr>
        <p:blipFill>
          <a:blip r:embed="rId3">
            <a:extLst/>
          </a:blip>
          <a:stretch>
            <a:fillRect/>
          </a:stretch>
        </p:blipFill>
        <p:spPr>
          <a:xfrm>
            <a:off x="439737" y="2632075"/>
            <a:ext cx="2403476" cy="2181225"/>
          </a:xfrm>
          <a:prstGeom prst="rect">
            <a:avLst/>
          </a:prstGeom>
          <a:ln w="12700">
            <a:miter lim="400000"/>
          </a:ln>
        </p:spPr>
      </p:pic>
      <p:pic>
        <p:nvPicPr>
          <p:cNvPr id="119" name="transitional poop.jpg" descr="transitional poop"/>
          <p:cNvPicPr/>
          <p:nvPr/>
        </p:nvPicPr>
        <p:blipFill>
          <a:blip r:embed="rId4">
            <a:extLst/>
          </a:blip>
          <a:stretch>
            <a:fillRect/>
          </a:stretch>
        </p:blipFill>
        <p:spPr>
          <a:xfrm>
            <a:off x="3254375" y="2644775"/>
            <a:ext cx="2755900" cy="2209800"/>
          </a:xfrm>
          <a:prstGeom prst="rect">
            <a:avLst/>
          </a:prstGeom>
          <a:ln w="12700">
            <a:miter lim="400000"/>
          </a:ln>
        </p:spPr>
      </p:pic>
      <p:pic>
        <p:nvPicPr>
          <p:cNvPr id="120" name="bfed poop.jpg" descr="bfed poop"/>
          <p:cNvPicPr/>
          <p:nvPr/>
        </p:nvPicPr>
        <p:blipFill>
          <a:blip r:embed="rId5">
            <a:extLst/>
          </a:blip>
          <a:stretch>
            <a:fillRect/>
          </a:stretch>
        </p:blipFill>
        <p:spPr>
          <a:xfrm>
            <a:off x="6362700" y="2632075"/>
            <a:ext cx="2514600" cy="2249488"/>
          </a:xfrm>
          <a:prstGeom prst="rect">
            <a:avLst/>
          </a:prstGeom>
          <a:ln w="12700">
            <a:miter lim="400000"/>
          </a:ln>
        </p:spPr>
      </p:pic>
      <p:sp>
        <p:nvSpPr>
          <p:cNvPr id="121" name="Shape 121"/>
          <p:cNvSpPr/>
          <p:nvPr/>
        </p:nvSpPr>
        <p:spPr>
          <a:xfrm>
            <a:off x="762000" y="5384800"/>
            <a:ext cx="1828800" cy="43706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a:solidFill>
                  <a:srgbClr val="FFFFFF"/>
                </a:solidFill>
              </a:defRPr>
            </a:lvl1pPr>
          </a:lstStyle>
          <a:p>
            <a:pPr lvl="0">
              <a:defRPr sz="1800">
                <a:solidFill>
                  <a:srgbClr val="000000"/>
                </a:solidFill>
              </a:defRPr>
            </a:pPr>
            <a:r>
              <a:rPr sz="2400">
                <a:solidFill>
                  <a:srgbClr val="FFFFFF"/>
                </a:solidFill>
              </a:rPr>
              <a:t>Meconium</a:t>
            </a:r>
          </a:p>
        </p:txBody>
      </p:sp>
      <p:sp>
        <p:nvSpPr>
          <p:cNvPr id="122" name="Shape 122"/>
          <p:cNvSpPr/>
          <p:nvPr/>
        </p:nvSpPr>
        <p:spPr>
          <a:xfrm>
            <a:off x="2590800" y="5370512"/>
            <a:ext cx="3771900" cy="43707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a:solidFill>
                  <a:srgbClr val="FFFFFF"/>
                </a:solidFill>
              </a:defRPr>
            </a:lvl1pPr>
          </a:lstStyle>
          <a:p>
            <a:pPr lvl="0">
              <a:defRPr sz="1800">
                <a:solidFill>
                  <a:srgbClr val="000000"/>
                </a:solidFill>
              </a:defRPr>
            </a:pPr>
            <a:r>
              <a:rPr sz="2400">
                <a:solidFill>
                  <a:srgbClr val="FFFFFF"/>
                </a:solidFill>
              </a:rPr>
              <a:t>   Transitional stool </a:t>
            </a:r>
          </a:p>
        </p:txBody>
      </p:sp>
      <p:sp>
        <p:nvSpPr>
          <p:cNvPr id="123" name="Shape 123"/>
          <p:cNvSpPr/>
          <p:nvPr/>
        </p:nvSpPr>
        <p:spPr>
          <a:xfrm>
            <a:off x="6553200" y="5334000"/>
            <a:ext cx="2590800" cy="43706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a:solidFill>
                  <a:srgbClr val="FFFFFF"/>
                </a:solidFill>
              </a:defRPr>
            </a:lvl1pPr>
          </a:lstStyle>
          <a:p>
            <a:pPr lvl="0">
              <a:defRPr sz="1800">
                <a:solidFill>
                  <a:srgbClr val="000000"/>
                </a:solidFill>
              </a:defRPr>
            </a:pPr>
            <a:r>
              <a:rPr sz="2400">
                <a:solidFill>
                  <a:srgbClr val="FFFFFF"/>
                </a:solidFill>
              </a:rPr>
              <a:t>Breastfed stool</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title" idx="4294967295"/>
          </p:nvPr>
        </p:nvSpPr>
        <p:spPr>
          <a:xfrm>
            <a:off x="-1" y="304799"/>
            <a:ext cx="9144002" cy="1143002"/>
          </a:xfrm>
          <a:prstGeom prst="rect">
            <a:avLst/>
          </a:prstGeom>
        </p:spPr>
        <p:txBody>
          <a:bodyPr lIns="0" tIns="0" rIns="0" bIns="0">
            <a:normAutofit/>
          </a:bodyPr>
          <a:lstStyle>
            <a:lvl1pPr algn="ctr">
              <a:defRPr sz="4000">
                <a:solidFill>
                  <a:srgbClr val="FFC000"/>
                </a:solidFill>
              </a:defRPr>
            </a:lvl1pPr>
          </a:lstStyle>
          <a:p>
            <a:pPr lvl="0">
              <a:defRPr sz="1800">
                <a:solidFill>
                  <a:srgbClr val="000000"/>
                </a:solidFill>
              </a:defRPr>
            </a:pPr>
            <a:r>
              <a:rPr sz="4000">
                <a:solidFill>
                  <a:srgbClr val="FFC000"/>
                </a:solidFill>
              </a:rPr>
              <a:t>Weight Gain</a:t>
            </a:r>
          </a:p>
        </p:txBody>
      </p:sp>
      <p:sp>
        <p:nvSpPr>
          <p:cNvPr id="128" name="Shape 128"/>
          <p:cNvSpPr>
            <a:spLocks noGrp="1"/>
          </p:cNvSpPr>
          <p:nvPr>
            <p:ph type="body" idx="4294967295"/>
          </p:nvPr>
        </p:nvSpPr>
        <p:spPr>
          <a:xfrm>
            <a:off x="533400" y="2438400"/>
            <a:ext cx="8153400" cy="3687763"/>
          </a:xfrm>
          <a:prstGeom prst="rect">
            <a:avLst/>
          </a:prstGeom>
        </p:spPr>
        <p:txBody>
          <a:bodyPr lIns="0" tIns="0" rIns="0" bIns="0">
            <a:normAutofit/>
          </a:bodyPr>
          <a:lstStyle/>
          <a:p>
            <a:pPr marL="457200" lvl="0" indent="-457200">
              <a:buClr>
                <a:srgbClr val="FFFFFF"/>
              </a:buClr>
              <a:buSzPct val="100000"/>
              <a:buChar char="•"/>
              <a:defRPr sz="1800"/>
            </a:pPr>
            <a:r>
              <a:rPr sz="3200">
                <a:solidFill>
                  <a:srgbClr val="FFFFFF"/>
                </a:solidFill>
              </a:rPr>
              <a:t>May loose up to 10% of weight in the first 3 days</a:t>
            </a:r>
          </a:p>
          <a:p>
            <a:pPr marL="457200" lvl="0" indent="-457200">
              <a:buClr>
                <a:srgbClr val="FFFFFF"/>
              </a:buClr>
              <a:buSzPct val="100000"/>
              <a:buChar char="•"/>
              <a:defRPr sz="1800"/>
            </a:pPr>
            <a:r>
              <a:rPr sz="3200">
                <a:solidFill>
                  <a:srgbClr val="FFFFFF"/>
                </a:solidFill>
              </a:rPr>
              <a:t>Expect a weight gain of ½ to 1 oz. per day after day 4</a:t>
            </a:r>
          </a:p>
          <a:p>
            <a:pPr marL="457200" lvl="0" indent="-457200">
              <a:buClr>
                <a:srgbClr val="FFFFFF"/>
              </a:buClr>
              <a:buSzPct val="100000"/>
              <a:buChar char="•"/>
              <a:defRPr sz="1800"/>
            </a:pPr>
            <a:r>
              <a:rPr sz="3200">
                <a:solidFill>
                  <a:srgbClr val="FFFFFF"/>
                </a:solidFill>
              </a:rPr>
              <a:t>If birth weight is not regained by two weeks a feeding plan should be initiated</a:t>
            </a:r>
          </a:p>
          <a:p>
            <a:pPr marL="457200" lvl="0" indent="-457200">
              <a:buClr>
                <a:srgbClr val="FFFFFF"/>
              </a:buClr>
              <a:buSzPct val="100000"/>
              <a:buChar char="•"/>
              <a:defRPr sz="1800"/>
            </a:pPr>
            <a:r>
              <a:rPr sz="3200">
                <a:solidFill>
                  <a:srgbClr val="FFFFFF"/>
                </a:solidFill>
              </a:rPr>
              <a:t>Monitor stool/urine output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idx="4294967295"/>
          </p:nvPr>
        </p:nvSpPr>
        <p:spPr>
          <a:xfrm>
            <a:off x="457200" y="274637"/>
            <a:ext cx="8229600" cy="1143001"/>
          </a:xfrm>
          <a:prstGeom prst="rect">
            <a:avLst/>
          </a:prstGeom>
        </p:spPr>
        <p:txBody>
          <a:bodyPr lIns="0" tIns="0" rIns="0" bIns="0">
            <a:normAutofit/>
          </a:bodyPr>
          <a:lstStyle>
            <a:lvl1pPr algn="ctr">
              <a:defRPr>
                <a:solidFill>
                  <a:srgbClr val="FFC000"/>
                </a:solidFill>
              </a:defRPr>
            </a:lvl1pPr>
          </a:lstStyle>
          <a:p>
            <a:pPr lvl="0">
              <a:defRPr sz="1800">
                <a:solidFill>
                  <a:srgbClr val="000000"/>
                </a:solidFill>
              </a:defRPr>
            </a:pPr>
            <a:r>
              <a:rPr sz="4400">
                <a:solidFill>
                  <a:srgbClr val="FFC000"/>
                </a:solidFill>
              </a:rPr>
              <a:t>Case Study</a:t>
            </a:r>
          </a:p>
        </p:txBody>
      </p:sp>
      <p:sp>
        <p:nvSpPr>
          <p:cNvPr id="133" name="Shape 133"/>
          <p:cNvSpPr>
            <a:spLocks noGrp="1"/>
          </p:cNvSpPr>
          <p:nvPr>
            <p:ph type="body" idx="4294967295"/>
          </p:nvPr>
        </p:nvSpPr>
        <p:spPr>
          <a:xfrm>
            <a:off x="685800" y="1981200"/>
            <a:ext cx="8229600" cy="3763963"/>
          </a:xfrm>
          <a:prstGeom prst="rect">
            <a:avLst/>
          </a:prstGeom>
        </p:spPr>
        <p:txBody>
          <a:bodyPr lIns="0" tIns="0" rIns="0" bIns="0">
            <a:normAutofit/>
          </a:bodyPr>
          <a:lstStyle/>
          <a:p>
            <a:pPr lvl="0" algn="ctr">
              <a:defRPr sz="1800"/>
            </a:pPr>
            <a:r>
              <a:rPr sz="3200">
                <a:solidFill>
                  <a:srgbClr val="FFFFFF"/>
                </a:solidFill>
              </a:rPr>
              <a:t>3 day old female infant born via cesarean section has a weight loss of 10% </a:t>
            </a:r>
          </a:p>
          <a:p>
            <a:pPr lvl="0" algn="ctr">
              <a:defRPr sz="1800"/>
            </a:pPr>
            <a:endParaRPr sz="3200">
              <a:solidFill>
                <a:srgbClr val="FFFFFF"/>
              </a:solidFill>
            </a:endParaRPr>
          </a:p>
          <a:p>
            <a:pPr lvl="0" algn="ctr">
              <a:defRPr sz="1800"/>
            </a:pPr>
            <a:r>
              <a:rPr sz="3200">
                <a:solidFill>
                  <a:srgbClr val="FFFFFF"/>
                </a:solidFill>
              </a:rPr>
              <a:t>Should she be supplemented?</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FFFFFF"/>
                </a:solidFill>
              </a:rPr>
              <a:t>14</a:t>
            </a:fld>
            <a:endParaRPr sz="1400">
              <a:solidFill>
                <a:srgbClr val="FFFFFF"/>
              </a:solidFill>
            </a:endParaRPr>
          </a:p>
        </p:txBody>
      </p:sp>
      <p:pic>
        <p:nvPicPr>
          <p:cNvPr id="138" name="newt_case_1.mp4"/>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1725" y="1205299"/>
            <a:ext cx="9144001" cy="4444815"/>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0" fill="hold"/>
                                        <p:tgtEl>
                                          <p:spTgt spid="13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138"/>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idx="4294967295"/>
          </p:nvPr>
        </p:nvSpPr>
        <p:spPr>
          <a:xfrm>
            <a:off x="457200" y="274637"/>
            <a:ext cx="8229600" cy="1143001"/>
          </a:xfrm>
          <a:prstGeom prst="rect">
            <a:avLst/>
          </a:prstGeom>
        </p:spPr>
        <p:txBody>
          <a:bodyPr lIns="0" tIns="0" rIns="0" bIns="0">
            <a:normAutofit/>
          </a:bodyPr>
          <a:lstStyle>
            <a:lvl1pPr algn="ctr">
              <a:defRPr>
                <a:solidFill>
                  <a:srgbClr val="FFC000"/>
                </a:solidFill>
              </a:defRPr>
            </a:lvl1pPr>
          </a:lstStyle>
          <a:p>
            <a:pPr lvl="0">
              <a:defRPr sz="1800">
                <a:solidFill>
                  <a:srgbClr val="000000"/>
                </a:solidFill>
              </a:defRPr>
            </a:pPr>
            <a:r>
              <a:rPr sz="4400">
                <a:solidFill>
                  <a:srgbClr val="FFC000"/>
                </a:solidFill>
              </a:rPr>
              <a:t>Case Study</a:t>
            </a:r>
          </a:p>
        </p:txBody>
      </p:sp>
      <p:sp>
        <p:nvSpPr>
          <p:cNvPr id="141" name="Shape 141"/>
          <p:cNvSpPr>
            <a:spLocks noGrp="1"/>
          </p:cNvSpPr>
          <p:nvPr>
            <p:ph type="body" idx="4294967295"/>
          </p:nvPr>
        </p:nvSpPr>
        <p:spPr>
          <a:xfrm>
            <a:off x="457200" y="1600199"/>
            <a:ext cx="8229600" cy="2242129"/>
          </a:xfrm>
          <a:prstGeom prst="rect">
            <a:avLst/>
          </a:prstGeom>
        </p:spPr>
        <p:txBody>
          <a:bodyPr lIns="0" tIns="0" rIns="0" bIns="0">
            <a:normAutofit/>
          </a:bodyPr>
          <a:lstStyle/>
          <a:p>
            <a:pPr lvl="0" algn="ctr">
              <a:defRPr sz="1800"/>
            </a:pPr>
            <a:r>
              <a:rPr sz="3200">
                <a:solidFill>
                  <a:srgbClr val="FFFFFF"/>
                </a:solidFill>
              </a:rPr>
              <a:t>12 DOL term female infant was born cesarean has just returned to birth weight</a:t>
            </a:r>
          </a:p>
          <a:p>
            <a:pPr lvl="0" algn="ctr">
              <a:defRPr sz="1800"/>
            </a:pPr>
            <a:endParaRPr sz="3200">
              <a:solidFill>
                <a:srgbClr val="FFFFFF"/>
              </a:solidFill>
            </a:endParaRPr>
          </a:p>
          <a:p>
            <a:pPr lvl="0" algn="ctr">
              <a:defRPr sz="1800"/>
            </a:pPr>
            <a:r>
              <a:rPr sz="3200">
                <a:solidFill>
                  <a:srgbClr val="FFFFFF"/>
                </a:solidFill>
              </a:rPr>
              <a:t>Should you intervene?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FFFFFF"/>
                </a:solidFill>
              </a:rPr>
              <a:t>16</a:t>
            </a:fld>
            <a:endParaRPr sz="1400">
              <a:solidFill>
                <a:srgbClr val="FFFFFF"/>
              </a:solidFill>
            </a:endParaRPr>
          </a:p>
        </p:txBody>
      </p:sp>
      <p:pic>
        <p:nvPicPr>
          <p:cNvPr id="146" name="newt_case_2.mp4"/>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159106" y="844176"/>
            <a:ext cx="8825788" cy="4264290"/>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0" fill="hold"/>
                                        <p:tgtEl>
                                          <p:spTgt spid="14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14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idx="4294967295"/>
          </p:nvPr>
        </p:nvSpPr>
        <p:spPr>
          <a:xfrm>
            <a:off x="1143000" y="274637"/>
            <a:ext cx="7543800" cy="1143001"/>
          </a:xfrm>
          <a:prstGeom prst="rect">
            <a:avLst/>
          </a:prstGeom>
        </p:spPr>
        <p:txBody>
          <a:bodyPr lIns="0" tIns="0" rIns="0" bIns="0">
            <a:normAutofit/>
          </a:bodyPr>
          <a:lstStyle/>
          <a:p>
            <a:pPr lvl="0" algn="ctr" defTabSz="841247">
              <a:defRPr sz="1800"/>
            </a:pPr>
            <a:r>
              <a:rPr sz="3680">
                <a:solidFill>
                  <a:srgbClr val="FFCC00"/>
                </a:solidFill>
              </a:rPr>
              <a:t>Wake a Sleeping Baby?  </a:t>
            </a:r>
            <a:br>
              <a:rPr sz="3680">
                <a:solidFill>
                  <a:srgbClr val="FFCC00"/>
                </a:solidFill>
              </a:rPr>
            </a:br>
            <a:r>
              <a:rPr sz="3680">
                <a:solidFill>
                  <a:srgbClr val="FFCC00"/>
                </a:solidFill>
              </a:rPr>
              <a:t>Yes or No?</a:t>
            </a:r>
          </a:p>
        </p:txBody>
      </p:sp>
      <p:sp>
        <p:nvSpPr>
          <p:cNvPr id="149" name="Shape 149"/>
          <p:cNvSpPr>
            <a:spLocks noGrp="1"/>
          </p:cNvSpPr>
          <p:nvPr>
            <p:ph type="body" idx="4294967295"/>
          </p:nvPr>
        </p:nvSpPr>
        <p:spPr>
          <a:xfrm>
            <a:off x="457200" y="1600200"/>
            <a:ext cx="8534400" cy="4525963"/>
          </a:xfrm>
          <a:prstGeom prst="rect">
            <a:avLst/>
          </a:prstGeom>
        </p:spPr>
        <p:txBody>
          <a:bodyPr lIns="0" tIns="0" rIns="0" bIns="0">
            <a:normAutofit lnSpcReduction="10000"/>
          </a:bodyPr>
          <a:lstStyle/>
          <a:p>
            <a:pPr marL="315468" lvl="0" indent="-315468" defTabSz="841247">
              <a:defRPr sz="1800"/>
            </a:pPr>
            <a:r>
              <a:rPr sz="2576">
                <a:solidFill>
                  <a:srgbClr val="FFFFFF"/>
                </a:solidFill>
              </a:rPr>
              <a:t>Wake the baby when:</a:t>
            </a:r>
          </a:p>
          <a:p>
            <a:pPr marL="276034" lvl="0" indent="-276034" defTabSz="841247">
              <a:buClr>
                <a:srgbClr val="FFFFFF"/>
              </a:buClr>
              <a:buSzPct val="100000"/>
              <a:buChar char="•"/>
              <a:defRPr sz="1800"/>
            </a:pPr>
            <a:r>
              <a:rPr sz="2576">
                <a:solidFill>
                  <a:srgbClr val="FFFFFF"/>
                </a:solidFill>
              </a:rPr>
              <a:t>Sleeping longer than 4 hours (at night) and the baby is &lt; 4 weeks old</a:t>
            </a:r>
          </a:p>
          <a:p>
            <a:pPr marL="276034" lvl="0" indent="-276034" defTabSz="841247">
              <a:buClr>
                <a:srgbClr val="FFFFFF"/>
              </a:buClr>
              <a:buSzPct val="100000"/>
              <a:buChar char="•"/>
              <a:defRPr sz="1800"/>
            </a:pPr>
            <a:r>
              <a:rPr sz="2576">
                <a:solidFill>
                  <a:srgbClr val="FFFFFF"/>
                </a:solidFill>
              </a:rPr>
              <a:t>Moms breasts are full and painful</a:t>
            </a:r>
          </a:p>
          <a:p>
            <a:pPr marL="315468" lvl="0" indent="-315468" defTabSz="841247">
              <a:defRPr sz="1800"/>
            </a:pPr>
            <a:endParaRPr sz="2576">
              <a:solidFill>
                <a:srgbClr val="FFFFFF"/>
              </a:solidFill>
            </a:endParaRPr>
          </a:p>
          <a:p>
            <a:pPr marL="315468" lvl="0" indent="-315468" defTabSz="841247">
              <a:defRPr sz="1800"/>
            </a:pPr>
            <a:r>
              <a:rPr sz="2576">
                <a:solidFill>
                  <a:srgbClr val="FFFFFF"/>
                </a:solidFill>
              </a:rPr>
              <a:t>Feed the baby when you see signs of hunger </a:t>
            </a:r>
          </a:p>
          <a:p>
            <a:pPr marL="645958" lvl="1" indent="-225334" defTabSz="841247">
              <a:spcBef>
                <a:spcPts val="500"/>
              </a:spcBef>
              <a:defRPr sz="1800"/>
            </a:pPr>
            <a:r>
              <a:rPr sz="2208">
                <a:solidFill>
                  <a:srgbClr val="FFFFFF"/>
                </a:solidFill>
              </a:rPr>
              <a:t>Sucking sounds</a:t>
            </a:r>
          </a:p>
          <a:p>
            <a:pPr marL="645958" lvl="1" indent="-225334" defTabSz="841247">
              <a:spcBef>
                <a:spcPts val="500"/>
              </a:spcBef>
              <a:defRPr sz="1800"/>
            </a:pPr>
            <a:r>
              <a:rPr sz="2208">
                <a:solidFill>
                  <a:srgbClr val="FFFFFF"/>
                </a:solidFill>
              </a:rPr>
              <a:t>Hand to mouth movements</a:t>
            </a:r>
          </a:p>
          <a:p>
            <a:pPr marL="645958" lvl="1" indent="-225334" defTabSz="841247">
              <a:spcBef>
                <a:spcPts val="500"/>
              </a:spcBef>
              <a:defRPr sz="1800"/>
            </a:pPr>
            <a:r>
              <a:rPr sz="2208">
                <a:solidFill>
                  <a:srgbClr val="FFFFFF"/>
                </a:solidFill>
              </a:rPr>
              <a:t>Restlessness</a:t>
            </a:r>
          </a:p>
          <a:p>
            <a:pPr marL="315468" lvl="0" indent="-315468" defTabSz="841247">
              <a:buClr>
                <a:srgbClr val="FFFFFF"/>
              </a:buClr>
              <a:buSzPct val="100000"/>
              <a:buChar char="•"/>
              <a:defRPr sz="1800"/>
            </a:pPr>
            <a:endParaRPr sz="2576">
              <a:solidFill>
                <a:srgbClr val="FFFFFF"/>
              </a:solidFill>
            </a:endParaRPr>
          </a:p>
          <a:p>
            <a:pPr marL="315468" lvl="0" indent="-315468" defTabSz="841247">
              <a:defRPr sz="1800"/>
            </a:pPr>
            <a:r>
              <a:rPr sz="1840" i="1">
                <a:solidFill>
                  <a:srgbClr val="F2F2F2"/>
                </a:solidFill>
              </a:rPr>
              <a:t>(the late preterm infant should eat more frequently until good weight gain is established</a:t>
            </a:r>
            <a:r>
              <a:rPr sz="2576" i="1">
                <a:solidFill>
                  <a:srgbClr val="F2F2F2"/>
                </a:solidFill>
              </a:rPr>
              <a:t>)</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idx="4294967295"/>
          </p:nvPr>
        </p:nvSpPr>
        <p:spPr>
          <a:xfrm>
            <a:off x="-1" y="274637"/>
            <a:ext cx="9144002" cy="4221163"/>
          </a:xfrm>
          <a:prstGeom prst="rect">
            <a:avLst/>
          </a:prstGeom>
        </p:spPr>
        <p:txBody>
          <a:bodyPr lIns="0" tIns="0" rIns="0" bIns="0">
            <a:normAutofit/>
          </a:bodyPr>
          <a:lstStyle/>
          <a:p>
            <a:pPr lvl="0" algn="ctr">
              <a:defRPr sz="1800"/>
            </a:pPr>
            <a:br>
              <a:rPr sz="4400"/>
            </a:br>
            <a:r>
              <a:rPr sz="4000">
                <a:solidFill>
                  <a:srgbClr val="FFC000"/>
                </a:solidFill>
              </a:rPr>
              <a:t> </a:t>
            </a:r>
            <a:br>
              <a:rPr sz="4000">
                <a:solidFill>
                  <a:srgbClr val="FFC000"/>
                </a:solidFill>
              </a:rPr>
            </a:br>
            <a:r>
              <a:rPr sz="5400">
                <a:solidFill>
                  <a:srgbClr val="FFC000"/>
                </a:solidFill>
              </a:rPr>
              <a:t>How can a mother increase her milk supply?</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body" idx="4294967295"/>
          </p:nvPr>
        </p:nvSpPr>
        <p:spPr>
          <a:xfrm>
            <a:off x="304800" y="1600200"/>
            <a:ext cx="8382000" cy="4525963"/>
          </a:xfrm>
          <a:prstGeom prst="rect">
            <a:avLst/>
          </a:prstGeom>
        </p:spPr>
        <p:txBody>
          <a:bodyPr lIns="0" tIns="0" rIns="0" bIns="0">
            <a:normAutofit/>
          </a:bodyPr>
          <a:lstStyle/>
          <a:p>
            <a:pPr lvl="0" algn="ctr">
              <a:defRPr sz="1800"/>
            </a:pPr>
            <a:r>
              <a:rPr sz="7200">
                <a:solidFill>
                  <a:srgbClr val="FFFFFF"/>
                </a:solidFill>
              </a:rPr>
              <a:t>Milk removal </a:t>
            </a:r>
          </a:p>
          <a:p>
            <a:pPr lvl="0" algn="ctr">
              <a:defRPr sz="1800"/>
            </a:pPr>
            <a:r>
              <a:rPr sz="7200">
                <a:solidFill>
                  <a:srgbClr val="FFFFFF"/>
                </a:solidFill>
              </a:rPr>
              <a:t>is the key to milk production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idx="4294967295"/>
          </p:nvPr>
        </p:nvSpPr>
        <p:spPr>
          <a:xfrm>
            <a:off x="685800" y="274637"/>
            <a:ext cx="8001000" cy="1143001"/>
          </a:xfrm>
          <a:prstGeom prst="rect">
            <a:avLst/>
          </a:prstGeom>
        </p:spPr>
        <p:txBody>
          <a:bodyPr lIns="0" tIns="0" rIns="0" bIns="0">
            <a:normAutofit/>
          </a:bodyPr>
          <a:lstStyle>
            <a:lvl1pPr algn="ctr">
              <a:defRPr sz="4000">
                <a:solidFill>
                  <a:srgbClr val="FFCC00"/>
                </a:solidFill>
              </a:defRPr>
            </a:lvl1pPr>
          </a:lstStyle>
          <a:p>
            <a:pPr lvl="0">
              <a:defRPr sz="1800">
                <a:solidFill>
                  <a:srgbClr val="000000"/>
                </a:solidFill>
              </a:defRPr>
            </a:pPr>
            <a:r>
              <a:rPr sz="4000">
                <a:solidFill>
                  <a:srgbClr val="FFCC00"/>
                </a:solidFill>
              </a:rPr>
              <a:t>Faculty Disclosure Information</a:t>
            </a:r>
          </a:p>
        </p:txBody>
      </p:sp>
      <p:sp>
        <p:nvSpPr>
          <p:cNvPr id="73" name="Shape 73"/>
          <p:cNvSpPr>
            <a:spLocks noGrp="1"/>
          </p:cNvSpPr>
          <p:nvPr>
            <p:ph type="body" idx="4294967295"/>
          </p:nvPr>
        </p:nvSpPr>
        <p:spPr>
          <a:xfrm>
            <a:off x="533400" y="1752600"/>
            <a:ext cx="8153400" cy="5105400"/>
          </a:xfrm>
          <a:prstGeom prst="rect">
            <a:avLst/>
          </a:prstGeom>
        </p:spPr>
        <p:txBody>
          <a:bodyPr lIns="0" tIns="0" rIns="0" bIns="0">
            <a:normAutofit/>
          </a:bodyPr>
          <a:lstStyle/>
          <a:p>
            <a:pPr lvl="0">
              <a:defRPr sz="1800"/>
            </a:pPr>
            <a:r>
              <a:rPr sz="3200">
                <a:solidFill>
                  <a:srgbClr val="FFFFFF"/>
                </a:solidFill>
              </a:rPr>
              <a:t>   </a:t>
            </a:r>
            <a:r>
              <a:rPr sz="2400">
                <a:solidFill>
                  <a:srgbClr val="FFFFFF"/>
                </a:solidFill>
              </a:rPr>
              <a:t>In accordance with ACCME* standards of commercial support, all faculty members are required to disclose to the program audience any real or apparent conflict(s) of interest to the content of their presentation. I would like to disclose the following:</a:t>
            </a:r>
          </a:p>
          <a:p>
            <a:pPr lvl="0">
              <a:defRPr sz="1800"/>
            </a:pPr>
            <a:endParaRPr sz="3200">
              <a:solidFill>
                <a:srgbClr val="FFFFFF"/>
              </a:solidFill>
            </a:endParaRPr>
          </a:p>
          <a:p>
            <a:pPr lvl="0">
              <a:defRPr sz="1800"/>
            </a:pPr>
            <a:r>
              <a:rPr>
                <a:solidFill>
                  <a:srgbClr val="FFFFFF"/>
                </a:solidFill>
              </a:rPr>
              <a:t>*  Accreditation Council for Continuing Medical Education</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idx="4294967295"/>
          </p:nvPr>
        </p:nvSpPr>
        <p:spPr>
          <a:xfrm>
            <a:off x="609600" y="274637"/>
            <a:ext cx="8077200" cy="1143001"/>
          </a:xfrm>
          <a:prstGeom prst="rect">
            <a:avLst/>
          </a:prstGeom>
        </p:spPr>
        <p:txBody>
          <a:bodyPr lIns="0" tIns="0" rIns="0" bIns="0">
            <a:normAutofit/>
          </a:bodyPr>
          <a:lstStyle>
            <a:lvl1pPr algn="ctr" defTabSz="841247">
              <a:defRPr sz="3680">
                <a:solidFill>
                  <a:srgbClr val="FFCC00"/>
                </a:solidFill>
              </a:defRPr>
            </a:lvl1pPr>
          </a:lstStyle>
          <a:p>
            <a:pPr lvl="0">
              <a:defRPr sz="1800">
                <a:solidFill>
                  <a:srgbClr val="000000"/>
                </a:solidFill>
              </a:defRPr>
            </a:pPr>
            <a:r>
              <a:rPr sz="3680">
                <a:solidFill>
                  <a:srgbClr val="FFCC00"/>
                </a:solidFill>
              </a:rPr>
              <a:t>Strategies to Determine Milk Production</a:t>
            </a:r>
          </a:p>
        </p:txBody>
      </p:sp>
      <p:sp>
        <p:nvSpPr>
          <p:cNvPr id="162" name="Shape 162"/>
          <p:cNvSpPr>
            <a:spLocks noGrp="1"/>
          </p:cNvSpPr>
          <p:nvPr>
            <p:ph type="body" idx="4294967295"/>
          </p:nvPr>
        </p:nvSpPr>
        <p:spPr>
          <a:xfrm>
            <a:off x="533400" y="1600200"/>
            <a:ext cx="8153400" cy="4525963"/>
          </a:xfrm>
          <a:prstGeom prst="rect">
            <a:avLst/>
          </a:prstGeom>
        </p:spPr>
        <p:txBody>
          <a:bodyPr lIns="0" tIns="0" rIns="0" bIns="0">
            <a:normAutofit/>
          </a:bodyPr>
          <a:lstStyle/>
          <a:p>
            <a:pPr lvl="0">
              <a:buClr>
                <a:srgbClr val="000000"/>
              </a:buClr>
              <a:buSzPct val="100000"/>
              <a:buChar char="•"/>
              <a:defRPr sz="1800"/>
            </a:pPr>
            <a:endParaRPr sz="3200"/>
          </a:p>
          <a:p>
            <a:pPr lvl="0">
              <a:buClr>
                <a:srgbClr val="FFFFFF"/>
              </a:buClr>
              <a:buSzPct val="100000"/>
              <a:buChar char="•"/>
              <a:defRPr sz="1800"/>
            </a:pPr>
            <a:r>
              <a:rPr sz="3200">
                <a:solidFill>
                  <a:srgbClr val="FFFFFF"/>
                </a:solidFill>
              </a:rPr>
              <a:t>Observe the breastfeeding </a:t>
            </a:r>
          </a:p>
          <a:p>
            <a:pPr marL="742950" lvl="1" indent="-285750">
              <a:spcBef>
                <a:spcPts val="600"/>
              </a:spcBef>
              <a:defRPr sz="1800"/>
            </a:pPr>
            <a:r>
              <a:rPr sz="2800">
                <a:solidFill>
                  <a:srgbClr val="FFFFFF"/>
                </a:solidFill>
              </a:rPr>
              <a:t>Evaluate position and latch</a:t>
            </a:r>
          </a:p>
          <a:p>
            <a:pPr marL="742950" lvl="1" indent="-285750">
              <a:spcBef>
                <a:spcPts val="600"/>
              </a:spcBef>
              <a:defRPr sz="1800"/>
            </a:pPr>
            <a:r>
              <a:rPr sz="2800">
                <a:solidFill>
                  <a:srgbClr val="FFFFFF"/>
                </a:solidFill>
              </a:rPr>
              <a:t>Check positioning</a:t>
            </a:r>
          </a:p>
          <a:p>
            <a:pPr marL="742950" lvl="1" indent="-285750">
              <a:spcBef>
                <a:spcPts val="600"/>
              </a:spcBef>
              <a:defRPr sz="1800"/>
            </a:pPr>
            <a:r>
              <a:rPr sz="2800">
                <a:solidFill>
                  <a:srgbClr val="FFFFFF"/>
                </a:solidFill>
              </a:rPr>
              <a:t>Confirm a letdown</a:t>
            </a:r>
          </a:p>
          <a:p>
            <a:pPr marL="742950" lvl="1" indent="-285750">
              <a:spcBef>
                <a:spcPts val="600"/>
              </a:spcBef>
              <a:defRPr sz="1800"/>
            </a:pPr>
            <a:r>
              <a:rPr sz="2800">
                <a:solidFill>
                  <a:srgbClr val="FFFFFF"/>
                </a:solidFill>
              </a:rPr>
              <a:t>Listen for swallowing </a:t>
            </a:r>
          </a:p>
        </p:txBody>
      </p:sp>
      <p:pic>
        <p:nvPicPr>
          <p:cNvPr id="163" name="Copy of Lilyana[1].jpg" descr="Copy of Lilyana[1]"/>
          <p:cNvPicPr/>
          <p:nvPr/>
        </p:nvPicPr>
        <p:blipFill>
          <a:blip r:embed="rId3">
            <a:extLst/>
          </a:blip>
          <a:stretch>
            <a:fillRect/>
          </a:stretch>
        </p:blipFill>
        <p:spPr>
          <a:xfrm>
            <a:off x="5181600" y="3592512"/>
            <a:ext cx="3505200" cy="2678113"/>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idx="4294967295"/>
          </p:nvPr>
        </p:nvSpPr>
        <p:spPr>
          <a:xfrm>
            <a:off x="380999" y="380999"/>
            <a:ext cx="8763002" cy="1143002"/>
          </a:xfrm>
          <a:prstGeom prst="rect">
            <a:avLst/>
          </a:prstGeom>
        </p:spPr>
        <p:txBody>
          <a:bodyPr lIns="0" tIns="0" rIns="0" bIns="0">
            <a:normAutofit/>
          </a:bodyPr>
          <a:lstStyle>
            <a:lvl1pPr algn="ctr">
              <a:defRPr>
                <a:solidFill>
                  <a:srgbClr val="FFCC00"/>
                </a:solidFill>
              </a:defRPr>
            </a:lvl1pPr>
          </a:lstStyle>
          <a:p>
            <a:pPr lvl="0">
              <a:defRPr sz="1800">
                <a:solidFill>
                  <a:srgbClr val="000000"/>
                </a:solidFill>
              </a:defRPr>
            </a:pPr>
            <a:r>
              <a:rPr sz="4400">
                <a:solidFill>
                  <a:srgbClr val="FFCC00"/>
                </a:solidFill>
              </a:rPr>
              <a:t> Strategies to Increase Milk Supply</a:t>
            </a:r>
          </a:p>
        </p:txBody>
      </p:sp>
      <p:sp>
        <p:nvSpPr>
          <p:cNvPr id="168" name="Shape 168"/>
          <p:cNvSpPr>
            <a:spLocks noGrp="1"/>
          </p:cNvSpPr>
          <p:nvPr>
            <p:ph type="body" idx="4294967295"/>
          </p:nvPr>
        </p:nvSpPr>
        <p:spPr>
          <a:xfrm>
            <a:off x="152400" y="1600200"/>
            <a:ext cx="8534400" cy="4525963"/>
          </a:xfrm>
          <a:prstGeom prst="rect">
            <a:avLst/>
          </a:prstGeom>
        </p:spPr>
        <p:txBody>
          <a:bodyPr lIns="0" tIns="0" rIns="0" bIns="0">
            <a:normAutofit/>
          </a:bodyPr>
          <a:lstStyle/>
          <a:p>
            <a:pPr lvl="0">
              <a:buClr>
                <a:srgbClr val="FFFFFF"/>
              </a:buClr>
              <a:buSzPct val="100000"/>
              <a:buChar char="•"/>
              <a:defRPr sz="1800"/>
            </a:pPr>
            <a:r>
              <a:rPr sz="3200">
                <a:solidFill>
                  <a:srgbClr val="FFFFFF"/>
                </a:solidFill>
              </a:rPr>
              <a:t>Hand express or pump</a:t>
            </a:r>
          </a:p>
          <a:p>
            <a:pPr marL="742950" lvl="1" indent="-285750">
              <a:spcBef>
                <a:spcPts val="600"/>
              </a:spcBef>
              <a:defRPr sz="1800"/>
            </a:pPr>
            <a:r>
              <a:rPr sz="2800">
                <a:solidFill>
                  <a:srgbClr val="FFFFFF"/>
                </a:solidFill>
              </a:rPr>
              <a:t>Hand express or pump after feedings</a:t>
            </a:r>
          </a:p>
          <a:p>
            <a:pPr marL="742950" lvl="1" indent="-285750">
              <a:spcBef>
                <a:spcPts val="600"/>
              </a:spcBef>
              <a:defRPr sz="1800"/>
            </a:pPr>
            <a:r>
              <a:rPr sz="2800">
                <a:solidFill>
                  <a:srgbClr val="FFFFFF"/>
                </a:solidFill>
              </a:rPr>
              <a:t>Pump between feedings</a:t>
            </a:r>
          </a:p>
          <a:p>
            <a:pPr lvl="0">
              <a:buClr>
                <a:srgbClr val="FFFFFF"/>
              </a:buClr>
              <a:buSzPct val="100000"/>
              <a:buChar char="•"/>
              <a:defRPr sz="1800"/>
            </a:pPr>
            <a:r>
              <a:rPr sz="3200">
                <a:solidFill>
                  <a:srgbClr val="FFFFFF"/>
                </a:solidFill>
              </a:rPr>
              <a:t>Increase the frequency and/or duration of feedings</a:t>
            </a:r>
          </a:p>
          <a:p>
            <a:pPr lvl="0">
              <a:buClr>
                <a:srgbClr val="FFFFFF"/>
              </a:buClr>
              <a:buSzPct val="100000"/>
              <a:buChar char="•"/>
              <a:defRPr sz="1800"/>
            </a:pPr>
            <a:r>
              <a:rPr sz="3200">
                <a:solidFill>
                  <a:srgbClr val="FFFFFF"/>
                </a:solidFill>
              </a:rPr>
              <a:t>Suggest galactogogues or </a:t>
            </a:r>
          </a:p>
          <a:p>
            <a:pPr lvl="0">
              <a:defRPr sz="1800"/>
            </a:pPr>
            <a:r>
              <a:rPr sz="3200">
                <a:solidFill>
                  <a:srgbClr val="FFFFFF"/>
                </a:solidFill>
              </a:rPr>
              <a:t>   medications</a:t>
            </a:r>
          </a:p>
          <a:p>
            <a:pPr lvl="0">
              <a:buClr>
                <a:srgbClr val="FFFFFF"/>
              </a:buClr>
              <a:buSzPct val="100000"/>
              <a:buChar char="•"/>
              <a:defRPr sz="1800"/>
            </a:pPr>
            <a:r>
              <a:rPr sz="3200">
                <a:solidFill>
                  <a:srgbClr val="FFFFFF"/>
                </a:solidFill>
              </a:rPr>
              <a:t>Refer to Jane Morton’s website</a:t>
            </a:r>
          </a:p>
          <a:p>
            <a:pPr marL="285750" lvl="1" indent="171450">
              <a:spcBef>
                <a:spcPts val="400"/>
              </a:spcBef>
              <a:buSzTx/>
              <a:buNone/>
              <a:defRPr sz="1800"/>
            </a:pPr>
            <a:r>
              <a:rPr>
                <a:solidFill>
                  <a:srgbClr val="FFC000"/>
                </a:solidFill>
              </a:rPr>
              <a:t>http://newborns.stanford.edu/Breastfeeding/MaxProduction.html</a:t>
            </a:r>
          </a:p>
        </p:txBody>
      </p:sp>
      <p:pic>
        <p:nvPicPr>
          <p:cNvPr id="169" name="symphonywithcardc.jpg" descr="symphonywithcardc"/>
          <p:cNvPicPr/>
          <p:nvPr/>
        </p:nvPicPr>
        <p:blipFill>
          <a:blip r:embed="rId3">
            <a:extLst/>
          </a:blip>
          <a:stretch>
            <a:fillRect/>
          </a:stretch>
        </p:blipFill>
        <p:spPr>
          <a:xfrm>
            <a:off x="6400800" y="3657600"/>
            <a:ext cx="2590800" cy="1733550"/>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title" idx="4294967295"/>
          </p:nvPr>
        </p:nvSpPr>
        <p:spPr>
          <a:xfrm>
            <a:off x="533400" y="274637"/>
            <a:ext cx="8153400" cy="1143001"/>
          </a:xfrm>
          <a:prstGeom prst="rect">
            <a:avLst/>
          </a:prstGeom>
        </p:spPr>
        <p:txBody>
          <a:bodyPr lIns="0" tIns="0" rIns="0" bIns="0">
            <a:normAutofit/>
          </a:bodyPr>
          <a:lstStyle>
            <a:lvl1pPr algn="ctr">
              <a:defRPr sz="4000">
                <a:solidFill>
                  <a:srgbClr val="FFCC00"/>
                </a:solidFill>
              </a:defRPr>
            </a:lvl1pPr>
          </a:lstStyle>
          <a:p>
            <a:pPr lvl="0">
              <a:defRPr sz="1800">
                <a:solidFill>
                  <a:srgbClr val="000000"/>
                </a:solidFill>
              </a:defRPr>
            </a:pPr>
            <a:r>
              <a:rPr sz="4000">
                <a:solidFill>
                  <a:srgbClr val="FFCC00"/>
                </a:solidFill>
              </a:rPr>
              <a:t>Galactogogues</a:t>
            </a:r>
          </a:p>
        </p:txBody>
      </p:sp>
      <p:sp>
        <p:nvSpPr>
          <p:cNvPr id="174" name="Shape 174"/>
          <p:cNvSpPr>
            <a:spLocks noGrp="1"/>
          </p:cNvSpPr>
          <p:nvPr>
            <p:ph type="body" idx="4294967295"/>
          </p:nvPr>
        </p:nvSpPr>
        <p:spPr>
          <a:xfrm>
            <a:off x="533400" y="1600200"/>
            <a:ext cx="8153400" cy="4525963"/>
          </a:xfrm>
          <a:prstGeom prst="rect">
            <a:avLst/>
          </a:prstGeom>
        </p:spPr>
        <p:txBody>
          <a:bodyPr lIns="0" tIns="0" rIns="0" bIns="0">
            <a:normAutofit/>
          </a:bodyPr>
          <a:lstStyle/>
          <a:p>
            <a:pPr lvl="0">
              <a:buClr>
                <a:srgbClr val="FFFFFF"/>
              </a:buClr>
              <a:buSzPct val="100000"/>
              <a:buChar char="•"/>
              <a:defRPr sz="1800"/>
            </a:pPr>
            <a:r>
              <a:rPr sz="3200">
                <a:solidFill>
                  <a:srgbClr val="FFFFFF"/>
                </a:solidFill>
              </a:rPr>
              <a:t>Herbs/Home remedies</a:t>
            </a:r>
          </a:p>
          <a:p>
            <a:pPr marL="742950" lvl="1" indent="-285750">
              <a:spcBef>
                <a:spcPts val="600"/>
              </a:spcBef>
              <a:defRPr sz="1800"/>
            </a:pPr>
            <a:r>
              <a:rPr sz="2800">
                <a:solidFill>
                  <a:srgbClr val="FFFFFF"/>
                </a:solidFill>
              </a:rPr>
              <a:t>Fenugreek</a:t>
            </a:r>
          </a:p>
          <a:p>
            <a:pPr marL="742950" lvl="1" indent="-285750">
              <a:spcBef>
                <a:spcPts val="600"/>
              </a:spcBef>
              <a:defRPr sz="1800"/>
            </a:pPr>
            <a:r>
              <a:rPr sz="2800">
                <a:solidFill>
                  <a:srgbClr val="FFFFFF"/>
                </a:solidFill>
              </a:rPr>
              <a:t>Brewers yeast</a:t>
            </a:r>
          </a:p>
          <a:p>
            <a:pPr marL="742950" lvl="1" indent="-285750">
              <a:spcBef>
                <a:spcPts val="600"/>
              </a:spcBef>
              <a:defRPr sz="1800"/>
            </a:pPr>
            <a:r>
              <a:rPr sz="2800">
                <a:solidFill>
                  <a:srgbClr val="FFFFFF"/>
                </a:solidFill>
              </a:rPr>
              <a:t>Mother milk tea</a:t>
            </a:r>
          </a:p>
          <a:p>
            <a:pPr marL="742950" lvl="1" indent="-285750">
              <a:spcBef>
                <a:spcPts val="600"/>
              </a:spcBef>
              <a:defRPr sz="1800"/>
            </a:pPr>
            <a:r>
              <a:rPr sz="2800">
                <a:solidFill>
                  <a:srgbClr val="FFFFFF"/>
                </a:solidFill>
              </a:rPr>
              <a:t>Blessed thistle</a:t>
            </a:r>
          </a:p>
          <a:p>
            <a:pPr lvl="0">
              <a:buClr>
                <a:srgbClr val="FFFFFF"/>
              </a:buClr>
              <a:buSzPct val="100000"/>
              <a:buChar char="•"/>
              <a:defRPr sz="1800"/>
            </a:pPr>
            <a:r>
              <a:rPr sz="3200">
                <a:solidFill>
                  <a:srgbClr val="FFFFFF"/>
                </a:solidFill>
              </a:rPr>
              <a:t>Pharmacologic</a:t>
            </a:r>
          </a:p>
          <a:p>
            <a:pPr marL="742950" lvl="1" indent="-285750">
              <a:spcBef>
                <a:spcPts val="600"/>
              </a:spcBef>
              <a:defRPr sz="1800"/>
            </a:pPr>
            <a:r>
              <a:rPr sz="2800">
                <a:solidFill>
                  <a:srgbClr val="FFFFFF"/>
                </a:solidFill>
              </a:rPr>
              <a:t>Metoclopromide (Reglan)</a:t>
            </a:r>
          </a:p>
          <a:p>
            <a:pPr marL="742950" lvl="1" indent="-285750">
              <a:spcBef>
                <a:spcPts val="600"/>
              </a:spcBef>
              <a:defRPr sz="1800"/>
            </a:pPr>
            <a:r>
              <a:rPr sz="2800">
                <a:solidFill>
                  <a:srgbClr val="FFFFFF"/>
                </a:solidFill>
              </a:rPr>
              <a:t>Domperidone (Motilium)</a:t>
            </a:r>
          </a:p>
        </p:txBody>
      </p:sp>
      <p:pic>
        <p:nvPicPr>
          <p:cNvPr id="175" name="image.png"/>
          <p:cNvPicPr/>
          <p:nvPr/>
        </p:nvPicPr>
        <p:blipFill>
          <a:blip r:embed="rId3">
            <a:extLst/>
          </a:blip>
          <a:stretch>
            <a:fillRect/>
          </a:stretch>
        </p:blipFill>
        <p:spPr>
          <a:xfrm>
            <a:off x="5562600" y="1906587"/>
            <a:ext cx="3241675" cy="1824038"/>
          </a:xfrm>
          <a:prstGeom prst="rect">
            <a:avLst/>
          </a:prstGeom>
          <a:ln w="12700">
            <a:miter lim="400000"/>
          </a:ln>
        </p:spPr>
      </p:pic>
      <p:pic>
        <p:nvPicPr>
          <p:cNvPr id="176" name="image.png"/>
          <p:cNvPicPr/>
          <p:nvPr/>
        </p:nvPicPr>
        <p:blipFill>
          <a:blip r:embed="rId4">
            <a:extLst/>
          </a:blip>
          <a:stretch>
            <a:fillRect/>
          </a:stretch>
        </p:blipFill>
        <p:spPr>
          <a:xfrm>
            <a:off x="6248400" y="3889375"/>
            <a:ext cx="1912938" cy="2751138"/>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idx="4294967295"/>
          </p:nvPr>
        </p:nvSpPr>
        <p:spPr>
          <a:xfrm>
            <a:off x="457200" y="274637"/>
            <a:ext cx="8229600" cy="1143001"/>
          </a:xfrm>
          <a:prstGeom prst="rect">
            <a:avLst/>
          </a:prstGeom>
        </p:spPr>
        <p:txBody>
          <a:bodyPr lIns="0" tIns="0" rIns="0" bIns="0">
            <a:normAutofit/>
          </a:bodyPr>
          <a:lstStyle>
            <a:lvl1pPr algn="ctr">
              <a:defRPr sz="4000">
                <a:solidFill>
                  <a:srgbClr val="FFCC00"/>
                </a:solidFill>
              </a:defRPr>
            </a:lvl1pPr>
          </a:lstStyle>
          <a:p>
            <a:pPr lvl="0">
              <a:defRPr sz="1800">
                <a:solidFill>
                  <a:srgbClr val="000000"/>
                </a:solidFill>
              </a:defRPr>
            </a:pPr>
            <a:r>
              <a:rPr sz="4000">
                <a:solidFill>
                  <a:srgbClr val="FFCC00"/>
                </a:solidFill>
              </a:rPr>
              <a:t>Maternal Medications</a:t>
            </a:r>
          </a:p>
        </p:txBody>
      </p:sp>
      <p:sp>
        <p:nvSpPr>
          <p:cNvPr id="181" name="Shape 181"/>
          <p:cNvSpPr>
            <a:spLocks noGrp="1"/>
          </p:cNvSpPr>
          <p:nvPr>
            <p:ph type="body" idx="4294967295"/>
          </p:nvPr>
        </p:nvSpPr>
        <p:spPr>
          <a:xfrm>
            <a:off x="457200" y="1981200"/>
            <a:ext cx="8267700" cy="4068763"/>
          </a:xfrm>
          <a:prstGeom prst="rect">
            <a:avLst/>
          </a:prstGeom>
        </p:spPr>
        <p:txBody>
          <a:bodyPr lIns="0" tIns="0" rIns="0" bIns="0">
            <a:normAutofit/>
          </a:bodyPr>
          <a:lstStyle/>
          <a:p>
            <a:pPr lvl="0">
              <a:buClr>
                <a:srgbClr val="000000"/>
              </a:buClr>
              <a:buSzPct val="100000"/>
              <a:buChar char="•"/>
              <a:defRPr sz="1800"/>
            </a:pPr>
            <a:endParaRPr sz="2800"/>
          </a:p>
          <a:p>
            <a:pPr lvl="0">
              <a:defRPr sz="1800"/>
            </a:pPr>
            <a:r>
              <a:rPr sz="2800">
                <a:solidFill>
                  <a:srgbClr val="FFFFFF"/>
                </a:solidFill>
              </a:rPr>
              <a:t>       Short list of contraindicated medications</a:t>
            </a:r>
          </a:p>
        </p:txBody>
      </p:sp>
      <p:sp>
        <p:nvSpPr>
          <p:cNvPr id="182" name="Shape 182"/>
          <p:cNvSpPr/>
          <p:nvPr/>
        </p:nvSpPr>
        <p:spPr>
          <a:xfrm>
            <a:off x="5105400" y="3200400"/>
            <a:ext cx="3429000" cy="212232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nSpc>
                <a:spcPct val="90000"/>
              </a:lnSpc>
            </a:pPr>
            <a:r>
              <a:rPr>
                <a:solidFill>
                  <a:srgbClr val="FFFFFF"/>
                </a:solidFill>
              </a:rPr>
              <a:t>Lithium</a:t>
            </a:r>
            <a:endParaRPr sz="3200">
              <a:solidFill>
                <a:srgbClr val="FFFFFF"/>
              </a:solidFill>
            </a:endParaRPr>
          </a:p>
          <a:p>
            <a:pPr lvl="0"/>
            <a:r>
              <a:rPr>
                <a:solidFill>
                  <a:srgbClr val="FFFFFF"/>
                </a:solidFill>
              </a:rPr>
              <a:t>Phenindione</a:t>
            </a:r>
            <a:endParaRPr sz="3200">
              <a:solidFill>
                <a:srgbClr val="FFFFFF"/>
              </a:solidFill>
            </a:endParaRPr>
          </a:p>
          <a:p>
            <a:pPr lvl="0"/>
            <a:r>
              <a:rPr>
                <a:solidFill>
                  <a:srgbClr val="FFFFFF"/>
                </a:solidFill>
              </a:rPr>
              <a:t>Radioactive Compounds</a:t>
            </a:r>
            <a:endParaRPr sz="3200">
              <a:solidFill>
                <a:srgbClr val="FFFFFF"/>
              </a:solidFill>
            </a:endParaRPr>
          </a:p>
          <a:p>
            <a:pPr lvl="0"/>
            <a:r>
              <a:rPr>
                <a:solidFill>
                  <a:srgbClr val="FFFFFF"/>
                </a:solidFill>
              </a:rPr>
              <a:t>Retinoids</a:t>
            </a:r>
            <a:endParaRPr sz="3200">
              <a:solidFill>
                <a:srgbClr val="FFFFFF"/>
              </a:solidFill>
            </a:endParaRPr>
          </a:p>
          <a:p>
            <a:pPr lvl="0"/>
            <a:r>
              <a:rPr>
                <a:solidFill>
                  <a:srgbClr val="FFFFFF"/>
                </a:solidFill>
              </a:rPr>
              <a:t>Tetracyclines (chronic use &gt;3weeks)</a:t>
            </a:r>
            <a:endParaRPr sz="3200">
              <a:solidFill>
                <a:srgbClr val="FFFFFF"/>
              </a:solidFill>
            </a:endParaRPr>
          </a:p>
        </p:txBody>
      </p:sp>
      <p:sp>
        <p:nvSpPr>
          <p:cNvPr id="183" name="Shape 183"/>
          <p:cNvSpPr/>
          <p:nvPr/>
        </p:nvSpPr>
        <p:spPr>
          <a:xfrm>
            <a:off x="1676400" y="3200400"/>
            <a:ext cx="3581400" cy="241695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nSpc>
                <a:spcPct val="90000"/>
              </a:lnSpc>
            </a:pPr>
            <a:r>
              <a:rPr>
                <a:solidFill>
                  <a:srgbClr val="FFFFFF"/>
                </a:solidFill>
              </a:rPr>
              <a:t>Amiodarone</a:t>
            </a:r>
            <a:endParaRPr sz="3200">
              <a:solidFill>
                <a:srgbClr val="FFFFFF"/>
              </a:solidFill>
            </a:endParaRPr>
          </a:p>
          <a:p>
            <a:pPr lvl="0">
              <a:lnSpc>
                <a:spcPct val="90000"/>
              </a:lnSpc>
            </a:pPr>
            <a:r>
              <a:rPr>
                <a:solidFill>
                  <a:srgbClr val="FFFFFF"/>
                </a:solidFill>
              </a:rPr>
              <a:t>Chemotherapy agents</a:t>
            </a:r>
            <a:endParaRPr sz="3200">
              <a:solidFill>
                <a:srgbClr val="FFFFFF"/>
              </a:solidFill>
            </a:endParaRPr>
          </a:p>
          <a:p>
            <a:pPr lvl="0">
              <a:lnSpc>
                <a:spcPct val="90000"/>
              </a:lnSpc>
            </a:pPr>
            <a:r>
              <a:rPr>
                <a:solidFill>
                  <a:srgbClr val="FFFFFF"/>
                </a:solidFill>
              </a:rPr>
              <a:t>Chloramphenicol</a:t>
            </a:r>
            <a:endParaRPr sz="3200">
              <a:solidFill>
                <a:srgbClr val="FFFFFF"/>
              </a:solidFill>
            </a:endParaRPr>
          </a:p>
          <a:p>
            <a:pPr lvl="0">
              <a:lnSpc>
                <a:spcPct val="90000"/>
              </a:lnSpc>
            </a:pPr>
            <a:r>
              <a:rPr>
                <a:solidFill>
                  <a:srgbClr val="FFFFFF"/>
                </a:solidFill>
              </a:rPr>
              <a:t>Drugs of Abuse</a:t>
            </a:r>
            <a:endParaRPr sz="3200">
              <a:solidFill>
                <a:srgbClr val="FFFFFF"/>
              </a:solidFill>
            </a:endParaRPr>
          </a:p>
          <a:p>
            <a:pPr lvl="0">
              <a:lnSpc>
                <a:spcPct val="90000"/>
              </a:lnSpc>
            </a:pPr>
            <a:r>
              <a:rPr>
                <a:solidFill>
                  <a:srgbClr val="FFFFFF"/>
                </a:solidFill>
              </a:rPr>
              <a:t>Ergotamine</a:t>
            </a:r>
            <a:endParaRPr sz="3200">
              <a:solidFill>
                <a:srgbClr val="FFFFFF"/>
              </a:solidFill>
            </a:endParaRPr>
          </a:p>
          <a:p>
            <a:pPr lvl="0">
              <a:lnSpc>
                <a:spcPct val="90000"/>
              </a:lnSpc>
            </a:pPr>
            <a:r>
              <a:rPr>
                <a:solidFill>
                  <a:srgbClr val="FFFFFF"/>
                </a:solidFill>
              </a:rPr>
              <a:t>Gold salts</a:t>
            </a:r>
            <a:endParaRPr sz="3200">
              <a:solidFill>
                <a:srgbClr val="FFFFFF"/>
              </a:solidFill>
            </a:endParaRPr>
          </a:p>
          <a:p>
            <a:pPr lvl="0">
              <a:lnSpc>
                <a:spcPct val="90000"/>
              </a:lnSpc>
            </a:pPr>
            <a:endParaRPr sz="3200">
              <a:solidFill>
                <a:srgbClr val="FFFFFF"/>
              </a:solidFill>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idx="4294967295"/>
          </p:nvPr>
        </p:nvSpPr>
        <p:spPr>
          <a:xfrm>
            <a:off x="457200" y="274637"/>
            <a:ext cx="8229600" cy="1143001"/>
          </a:xfrm>
          <a:prstGeom prst="rect">
            <a:avLst/>
          </a:prstGeom>
        </p:spPr>
        <p:txBody>
          <a:bodyPr lIns="0" tIns="0" rIns="0" bIns="0">
            <a:normAutofit/>
          </a:bodyPr>
          <a:lstStyle>
            <a:lvl1pPr algn="ctr">
              <a:defRPr sz="4000">
                <a:solidFill>
                  <a:srgbClr val="FFC000"/>
                </a:solidFill>
              </a:defRPr>
            </a:lvl1pPr>
          </a:lstStyle>
          <a:p>
            <a:pPr lvl="0">
              <a:defRPr sz="1800">
                <a:solidFill>
                  <a:srgbClr val="000000"/>
                </a:solidFill>
              </a:defRPr>
            </a:pPr>
            <a:r>
              <a:rPr sz="4000">
                <a:solidFill>
                  <a:srgbClr val="FFC000"/>
                </a:solidFill>
              </a:rPr>
              <a:t>Medication Resources </a:t>
            </a:r>
          </a:p>
        </p:txBody>
      </p:sp>
      <p:sp>
        <p:nvSpPr>
          <p:cNvPr id="188" name="Shape 188"/>
          <p:cNvSpPr>
            <a:spLocks noGrp="1"/>
          </p:cNvSpPr>
          <p:nvPr>
            <p:ph type="body" idx="4294967295"/>
          </p:nvPr>
        </p:nvSpPr>
        <p:spPr>
          <a:xfrm>
            <a:off x="152400" y="1600200"/>
            <a:ext cx="8991600" cy="4525963"/>
          </a:xfrm>
          <a:prstGeom prst="rect">
            <a:avLst/>
          </a:prstGeom>
        </p:spPr>
        <p:txBody>
          <a:bodyPr lIns="0" tIns="0" rIns="0" bIns="0">
            <a:normAutofit/>
          </a:bodyPr>
          <a:lstStyle/>
          <a:p>
            <a:pPr lvl="0">
              <a:defRPr sz="1800"/>
            </a:pPr>
            <a:r>
              <a:rPr sz="3200">
                <a:solidFill>
                  <a:srgbClr val="FFFFFF"/>
                </a:solidFill>
              </a:rPr>
              <a:t>Hale’s </a:t>
            </a:r>
            <a:r>
              <a:rPr sz="3200" u="sng">
                <a:solidFill>
                  <a:srgbClr val="FFFFFF"/>
                </a:solidFill>
              </a:rPr>
              <a:t>Medication and Mother’s Milk</a:t>
            </a:r>
          </a:p>
          <a:p>
            <a:pPr lvl="0">
              <a:defRPr sz="1800"/>
            </a:pPr>
            <a:endParaRPr sz="3200" u="sng">
              <a:solidFill>
                <a:srgbClr val="FFFFFF"/>
              </a:solidFill>
            </a:endParaRPr>
          </a:p>
          <a:p>
            <a:pPr lvl="0">
              <a:defRPr sz="1800"/>
            </a:pPr>
            <a:r>
              <a:rPr sz="3200">
                <a:solidFill>
                  <a:srgbClr val="FFFFFF"/>
                </a:solidFill>
              </a:rPr>
              <a:t>Poison Control 404.616.9000 or 1.800.222.1222</a:t>
            </a:r>
          </a:p>
          <a:p>
            <a:pPr lvl="0">
              <a:defRPr sz="1800"/>
            </a:pPr>
            <a:endParaRPr sz="3200">
              <a:solidFill>
                <a:srgbClr val="FFFFFF"/>
              </a:solidFill>
            </a:endParaRPr>
          </a:p>
          <a:p>
            <a:pPr lvl="0">
              <a:defRPr sz="1800"/>
            </a:pPr>
            <a:r>
              <a:rPr sz="3200">
                <a:solidFill>
                  <a:srgbClr val="FFFFFF"/>
                </a:solidFill>
              </a:rPr>
              <a:t>Lactmed @ http://toxnet.nlm.nih.gov/cgibin/sis/htmlgen?LACT</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idx="4294967295"/>
          </p:nvPr>
        </p:nvSpPr>
        <p:spPr>
          <a:xfrm>
            <a:off x="1295400" y="274637"/>
            <a:ext cx="7391400" cy="1143001"/>
          </a:xfrm>
          <a:prstGeom prst="rect">
            <a:avLst/>
          </a:prstGeom>
        </p:spPr>
        <p:txBody>
          <a:bodyPr lIns="0" tIns="0" rIns="0" bIns="0">
            <a:normAutofit/>
          </a:bodyPr>
          <a:lstStyle>
            <a:lvl1pPr algn="ctr">
              <a:defRPr>
                <a:solidFill>
                  <a:srgbClr val="FFC000"/>
                </a:solidFill>
              </a:defRPr>
            </a:lvl1pPr>
          </a:lstStyle>
          <a:p>
            <a:pPr lvl="0">
              <a:defRPr sz="1800">
                <a:solidFill>
                  <a:srgbClr val="000000"/>
                </a:solidFill>
              </a:defRPr>
            </a:pPr>
            <a:r>
              <a:rPr sz="4400">
                <a:solidFill>
                  <a:srgbClr val="FFC000"/>
                </a:solidFill>
              </a:rPr>
              <a:t>LactMed App</a:t>
            </a:r>
          </a:p>
        </p:txBody>
      </p:sp>
      <p:pic>
        <p:nvPicPr>
          <p:cNvPr id="193" name="image.png"/>
          <p:cNvPicPr/>
          <p:nvPr/>
        </p:nvPicPr>
        <p:blipFill>
          <a:blip r:embed="rId3">
            <a:extLst/>
          </a:blip>
          <a:stretch>
            <a:fillRect/>
          </a:stretch>
        </p:blipFill>
        <p:spPr>
          <a:xfrm>
            <a:off x="1296987" y="1295400"/>
            <a:ext cx="6627813" cy="5302250"/>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title" idx="4294967295"/>
          </p:nvPr>
        </p:nvSpPr>
        <p:spPr>
          <a:xfrm>
            <a:off x="1219200" y="304799"/>
            <a:ext cx="7391400" cy="1143002"/>
          </a:xfrm>
          <a:prstGeom prst="rect">
            <a:avLst/>
          </a:prstGeom>
        </p:spPr>
        <p:txBody>
          <a:bodyPr lIns="0" tIns="0" rIns="0" bIns="0">
            <a:normAutofit/>
          </a:bodyPr>
          <a:lstStyle>
            <a:lvl1pPr algn="ctr">
              <a:defRPr sz="4000">
                <a:solidFill>
                  <a:srgbClr val="FFC000"/>
                </a:solidFill>
              </a:defRPr>
            </a:lvl1pPr>
          </a:lstStyle>
          <a:p>
            <a:pPr lvl="0">
              <a:defRPr sz="1800">
                <a:solidFill>
                  <a:srgbClr val="000000"/>
                </a:solidFill>
              </a:defRPr>
            </a:pPr>
            <a:r>
              <a:rPr sz="4000">
                <a:solidFill>
                  <a:srgbClr val="FFC000"/>
                </a:solidFill>
              </a:rPr>
              <a:t>Contraception</a:t>
            </a:r>
          </a:p>
        </p:txBody>
      </p:sp>
      <p:sp>
        <p:nvSpPr>
          <p:cNvPr id="198" name="Shape 198"/>
          <p:cNvSpPr>
            <a:spLocks noGrp="1"/>
          </p:cNvSpPr>
          <p:nvPr>
            <p:ph type="body" idx="4294967295"/>
          </p:nvPr>
        </p:nvSpPr>
        <p:spPr>
          <a:xfrm>
            <a:off x="533400" y="1600200"/>
            <a:ext cx="8153400" cy="4525963"/>
          </a:xfrm>
          <a:prstGeom prst="rect">
            <a:avLst/>
          </a:prstGeom>
        </p:spPr>
        <p:txBody>
          <a:bodyPr lIns="0" tIns="0" rIns="0" bIns="0">
            <a:normAutofit/>
          </a:bodyPr>
          <a:lstStyle/>
          <a:p>
            <a:pPr marL="300037" lvl="0" indent="-300037">
              <a:buClr>
                <a:srgbClr val="FFFFFF"/>
              </a:buClr>
              <a:buSzPct val="100000"/>
              <a:buChar char="•"/>
              <a:defRPr sz="1800"/>
            </a:pPr>
            <a:r>
              <a:rPr sz="2800">
                <a:solidFill>
                  <a:srgbClr val="FFFFFF"/>
                </a:solidFill>
              </a:rPr>
              <a:t>LAM – Lactational Amenorrhea Method</a:t>
            </a:r>
          </a:p>
          <a:p>
            <a:pPr marL="702128" lvl="1" indent="-244928">
              <a:spcBef>
                <a:spcPts val="500"/>
              </a:spcBef>
              <a:defRPr sz="1800"/>
            </a:pPr>
            <a:r>
              <a:rPr sz="2400">
                <a:solidFill>
                  <a:srgbClr val="FFFFFF"/>
                </a:solidFill>
              </a:rPr>
              <a:t>Mom exclusively breastfeeding (day and night)</a:t>
            </a:r>
          </a:p>
          <a:p>
            <a:pPr marL="702128" lvl="1" indent="-244928">
              <a:spcBef>
                <a:spcPts val="500"/>
              </a:spcBef>
              <a:defRPr sz="1800"/>
            </a:pPr>
            <a:r>
              <a:rPr sz="2400">
                <a:solidFill>
                  <a:srgbClr val="FFFFFF"/>
                </a:solidFill>
              </a:rPr>
              <a:t>Baby is under 6 months old</a:t>
            </a:r>
          </a:p>
          <a:p>
            <a:pPr marL="702128" lvl="1" indent="-244928">
              <a:spcBef>
                <a:spcPts val="500"/>
              </a:spcBef>
              <a:defRPr sz="1800"/>
            </a:pPr>
            <a:r>
              <a:rPr sz="2400">
                <a:solidFill>
                  <a:srgbClr val="FFFFFF"/>
                </a:solidFill>
              </a:rPr>
              <a:t>No return of menses</a:t>
            </a:r>
          </a:p>
          <a:p>
            <a:pPr marL="702128" lvl="1" indent="-244928">
              <a:spcBef>
                <a:spcPts val="500"/>
              </a:spcBef>
              <a:defRPr sz="1800"/>
            </a:pPr>
            <a:r>
              <a:rPr sz="2400">
                <a:solidFill>
                  <a:srgbClr val="FFFFFF"/>
                </a:solidFill>
              </a:rPr>
              <a:t>98% effective</a:t>
            </a:r>
          </a:p>
          <a:p>
            <a:pPr marL="300037" lvl="0" indent="-300037">
              <a:buClr>
                <a:srgbClr val="FFFFFF"/>
              </a:buClr>
              <a:buSzPct val="100000"/>
              <a:buChar char="•"/>
              <a:defRPr sz="1800"/>
            </a:pPr>
            <a:r>
              <a:rPr sz="2800">
                <a:solidFill>
                  <a:srgbClr val="FFFFFF"/>
                </a:solidFill>
              </a:rPr>
              <a:t>Barrier Methods</a:t>
            </a:r>
          </a:p>
          <a:p>
            <a:pPr marL="702128" lvl="1" indent="-244928">
              <a:spcBef>
                <a:spcPts val="500"/>
              </a:spcBef>
              <a:defRPr sz="1800"/>
            </a:pPr>
            <a:r>
              <a:rPr sz="2400">
                <a:solidFill>
                  <a:srgbClr val="FFFFFF"/>
                </a:solidFill>
              </a:rPr>
              <a:t>Condom</a:t>
            </a:r>
          </a:p>
          <a:p>
            <a:pPr marL="702128" lvl="1" indent="-244928">
              <a:spcBef>
                <a:spcPts val="500"/>
              </a:spcBef>
              <a:defRPr sz="1800"/>
            </a:pPr>
            <a:r>
              <a:rPr sz="2400">
                <a:solidFill>
                  <a:srgbClr val="FFFFFF"/>
                </a:solidFill>
              </a:rPr>
              <a:t>Diaphragm</a:t>
            </a:r>
          </a:p>
          <a:p>
            <a:pPr marL="702128" lvl="1" indent="-244928">
              <a:spcBef>
                <a:spcPts val="500"/>
              </a:spcBef>
              <a:defRPr sz="1800"/>
            </a:pPr>
            <a:r>
              <a:rPr sz="2400">
                <a:solidFill>
                  <a:srgbClr val="FFFFFF"/>
                </a:solidFill>
              </a:rPr>
              <a:t>Spermicides</a:t>
            </a:r>
          </a:p>
          <a:p>
            <a:pPr lvl="0">
              <a:buClr>
                <a:srgbClr val="FFFFFF"/>
              </a:buClr>
              <a:buSzPct val="100000"/>
              <a:buChar char="•"/>
              <a:defRPr sz="1800"/>
            </a:pPr>
            <a:r>
              <a:rPr sz="3200">
                <a:solidFill>
                  <a:srgbClr val="FFFFFF"/>
                </a:solidFill>
              </a:rPr>
              <a:t>Sterilization</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p:cNvSpPr>
          <p:nvPr>
            <p:ph type="title" idx="4294967295"/>
          </p:nvPr>
        </p:nvSpPr>
        <p:spPr>
          <a:xfrm>
            <a:off x="304800" y="274637"/>
            <a:ext cx="8382000" cy="1143001"/>
          </a:xfrm>
          <a:prstGeom prst="rect">
            <a:avLst/>
          </a:prstGeom>
        </p:spPr>
        <p:txBody>
          <a:bodyPr lIns="0" tIns="0" rIns="0" bIns="0">
            <a:normAutofit/>
          </a:bodyPr>
          <a:lstStyle>
            <a:lvl1pPr algn="ctr">
              <a:defRPr sz="4000">
                <a:solidFill>
                  <a:srgbClr val="FFCC00"/>
                </a:solidFill>
              </a:defRPr>
            </a:lvl1pPr>
          </a:lstStyle>
          <a:p>
            <a:pPr lvl="0">
              <a:defRPr sz="1800">
                <a:solidFill>
                  <a:srgbClr val="000000"/>
                </a:solidFill>
              </a:defRPr>
            </a:pPr>
            <a:r>
              <a:rPr sz="4000">
                <a:solidFill>
                  <a:srgbClr val="FFCC00"/>
                </a:solidFill>
              </a:rPr>
              <a:t>Contraception</a:t>
            </a:r>
          </a:p>
        </p:txBody>
      </p:sp>
      <p:sp>
        <p:nvSpPr>
          <p:cNvPr id="203" name="Shape 203"/>
          <p:cNvSpPr>
            <a:spLocks noGrp="1"/>
          </p:cNvSpPr>
          <p:nvPr>
            <p:ph type="body" idx="4294967295"/>
          </p:nvPr>
        </p:nvSpPr>
        <p:spPr>
          <a:xfrm>
            <a:off x="457200" y="1295400"/>
            <a:ext cx="8229600" cy="4830763"/>
          </a:xfrm>
          <a:prstGeom prst="rect">
            <a:avLst/>
          </a:prstGeom>
        </p:spPr>
        <p:txBody>
          <a:bodyPr lIns="0" tIns="0" rIns="0" bIns="0">
            <a:normAutofit/>
          </a:bodyPr>
          <a:lstStyle/>
          <a:p>
            <a:pPr marL="282035" lvl="0" indent="-282035" defTabSz="859536">
              <a:lnSpc>
                <a:spcPct val="90000"/>
              </a:lnSpc>
              <a:buClr>
                <a:srgbClr val="FFFFFF"/>
              </a:buClr>
              <a:buSzPct val="100000"/>
              <a:buChar char="•"/>
              <a:defRPr sz="1800"/>
            </a:pPr>
            <a:r>
              <a:rPr sz="2632">
                <a:solidFill>
                  <a:srgbClr val="FFFFFF"/>
                </a:solidFill>
              </a:rPr>
              <a:t>IUD’s</a:t>
            </a:r>
          </a:p>
          <a:p>
            <a:pPr marL="660000" lvl="1" indent="-230232" defTabSz="859536">
              <a:lnSpc>
                <a:spcPct val="90000"/>
              </a:lnSpc>
              <a:spcBef>
                <a:spcPts val="500"/>
              </a:spcBef>
              <a:defRPr sz="1800"/>
            </a:pPr>
            <a:r>
              <a:rPr sz="2256">
                <a:solidFill>
                  <a:srgbClr val="FFFFFF"/>
                </a:solidFill>
              </a:rPr>
              <a:t>No effect on breastfeeding</a:t>
            </a:r>
          </a:p>
          <a:p>
            <a:pPr marL="660000" lvl="1" indent="-230232" defTabSz="859536">
              <a:lnSpc>
                <a:spcPct val="90000"/>
              </a:lnSpc>
              <a:spcBef>
                <a:spcPts val="500"/>
              </a:spcBef>
              <a:defRPr sz="1800"/>
            </a:pPr>
            <a:r>
              <a:rPr sz="2256">
                <a:solidFill>
                  <a:srgbClr val="FFFFFF"/>
                </a:solidFill>
              </a:rPr>
              <a:t>Some may contain progestin</a:t>
            </a:r>
          </a:p>
          <a:p>
            <a:pPr marL="282035" lvl="0" indent="-282035" defTabSz="859536">
              <a:lnSpc>
                <a:spcPct val="90000"/>
              </a:lnSpc>
              <a:buClr>
                <a:srgbClr val="FFFFFF"/>
              </a:buClr>
              <a:buSzPct val="100000"/>
              <a:buChar char="•"/>
              <a:defRPr sz="1800"/>
            </a:pPr>
            <a:r>
              <a:rPr sz="2632">
                <a:solidFill>
                  <a:srgbClr val="FFFFFF"/>
                </a:solidFill>
              </a:rPr>
              <a:t>Hormones</a:t>
            </a:r>
          </a:p>
          <a:p>
            <a:pPr marL="660000" lvl="1" indent="-230232" defTabSz="859536">
              <a:lnSpc>
                <a:spcPct val="90000"/>
              </a:lnSpc>
              <a:spcBef>
                <a:spcPts val="500"/>
              </a:spcBef>
              <a:defRPr sz="1800"/>
            </a:pPr>
            <a:r>
              <a:rPr sz="2256">
                <a:solidFill>
                  <a:srgbClr val="FFFFFF"/>
                </a:solidFill>
              </a:rPr>
              <a:t>Progestin Only </a:t>
            </a:r>
          </a:p>
          <a:p>
            <a:pPr marL="1074419" lvl="2" indent="-214884" defTabSz="859536">
              <a:lnSpc>
                <a:spcPct val="90000"/>
              </a:lnSpc>
              <a:spcBef>
                <a:spcPts val="500"/>
              </a:spcBef>
              <a:defRPr sz="1800"/>
            </a:pPr>
            <a:r>
              <a:rPr sz="2256">
                <a:solidFill>
                  <a:srgbClr val="FFFFFF"/>
                </a:solidFill>
              </a:rPr>
              <a:t>Mini pill, Implanon, Mirena IUD, or Depo-provera. </a:t>
            </a:r>
          </a:p>
          <a:p>
            <a:pPr marL="1074419" lvl="2" indent="-214884" defTabSz="859536">
              <a:lnSpc>
                <a:spcPct val="90000"/>
              </a:lnSpc>
              <a:spcBef>
                <a:spcPts val="500"/>
              </a:spcBef>
              <a:defRPr sz="1800"/>
            </a:pPr>
            <a:r>
              <a:rPr sz="2256">
                <a:solidFill>
                  <a:srgbClr val="FFFFFF"/>
                </a:solidFill>
              </a:rPr>
              <a:t>May decrease milk supply if given before lactation is established</a:t>
            </a:r>
          </a:p>
          <a:p>
            <a:pPr marL="660000" lvl="1" indent="-230232" defTabSz="859536">
              <a:lnSpc>
                <a:spcPct val="90000"/>
              </a:lnSpc>
              <a:spcBef>
                <a:spcPts val="500"/>
              </a:spcBef>
              <a:defRPr sz="1800"/>
            </a:pPr>
            <a:r>
              <a:rPr sz="2256">
                <a:solidFill>
                  <a:srgbClr val="FFFFFF"/>
                </a:solidFill>
              </a:rPr>
              <a:t>Combination Pill</a:t>
            </a:r>
          </a:p>
          <a:p>
            <a:pPr marL="1074419" lvl="2" indent="-214884" defTabSz="859536">
              <a:lnSpc>
                <a:spcPct val="90000"/>
              </a:lnSpc>
              <a:spcBef>
                <a:spcPts val="500"/>
              </a:spcBef>
              <a:defRPr sz="1800"/>
            </a:pPr>
            <a:r>
              <a:rPr sz="2256">
                <a:solidFill>
                  <a:srgbClr val="FFFFFF"/>
                </a:solidFill>
              </a:rPr>
              <a:t>Estrogen and Progestin</a:t>
            </a:r>
          </a:p>
          <a:p>
            <a:pPr marL="1074419" lvl="2" indent="-214884" defTabSz="859536">
              <a:lnSpc>
                <a:spcPct val="90000"/>
              </a:lnSpc>
              <a:spcBef>
                <a:spcPts val="500"/>
              </a:spcBef>
              <a:defRPr sz="1800"/>
            </a:pPr>
            <a:r>
              <a:rPr sz="2256">
                <a:solidFill>
                  <a:srgbClr val="FFFFFF"/>
                </a:solidFill>
              </a:rPr>
              <a:t>Avoid until baby is weaned</a:t>
            </a:r>
          </a:p>
          <a:p>
            <a:pPr marL="1074419" lvl="2" indent="-214884" defTabSz="859536">
              <a:lnSpc>
                <a:spcPct val="90000"/>
              </a:lnSpc>
              <a:spcBef>
                <a:spcPts val="500"/>
              </a:spcBef>
              <a:buClr>
                <a:srgbClr val="000000"/>
              </a:buClr>
              <a:defRPr sz="1800"/>
            </a:pPr>
            <a:endParaRPr sz="2256">
              <a:solidFill>
                <a:srgbClr val="FFFFFF"/>
              </a:solidFill>
            </a:endParaRPr>
          </a:p>
          <a:p>
            <a:pPr marL="322325" lvl="0" indent="-322325" defTabSz="859536">
              <a:lnSpc>
                <a:spcPct val="90000"/>
              </a:lnSpc>
              <a:defRPr sz="1800"/>
            </a:pPr>
            <a:r>
              <a:rPr sz="2256"/>
              <a:t>	</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p:cNvSpPr>
          <p:nvPr>
            <p:ph type="title" idx="4294967295"/>
          </p:nvPr>
        </p:nvSpPr>
        <p:spPr>
          <a:xfrm>
            <a:off x="76200" y="274637"/>
            <a:ext cx="9067800" cy="4449763"/>
          </a:xfrm>
          <a:prstGeom prst="rect">
            <a:avLst/>
          </a:prstGeom>
        </p:spPr>
        <p:txBody>
          <a:bodyPr lIns="0" tIns="0" rIns="0" bIns="0">
            <a:normAutofit/>
          </a:bodyPr>
          <a:lstStyle/>
          <a:p>
            <a:pPr lvl="0" algn="ctr">
              <a:defRPr sz="1800"/>
            </a:pPr>
            <a:br>
              <a:rPr sz="4400"/>
            </a:br>
            <a:br>
              <a:rPr sz="4400"/>
            </a:br>
            <a:r>
              <a:rPr sz="4400">
                <a:solidFill>
                  <a:srgbClr val="FFCC00"/>
                </a:solidFill>
              </a:rPr>
              <a:t> </a:t>
            </a:r>
            <a:r>
              <a:rPr sz="4400">
                <a:solidFill>
                  <a:srgbClr val="FFC000"/>
                </a:solidFill>
              </a:rPr>
              <a:t>What can a mother do to prevent  sore nipples?</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p:cNvSpPr>
          <p:nvPr>
            <p:ph type="title" idx="4294967295"/>
          </p:nvPr>
        </p:nvSpPr>
        <p:spPr>
          <a:xfrm>
            <a:off x="457200" y="274637"/>
            <a:ext cx="8229600" cy="1143001"/>
          </a:xfrm>
          <a:prstGeom prst="rect">
            <a:avLst/>
          </a:prstGeom>
        </p:spPr>
        <p:txBody>
          <a:bodyPr lIns="0" tIns="0" rIns="0" bIns="0">
            <a:normAutofit/>
          </a:bodyPr>
          <a:lstStyle/>
          <a:p>
            <a:pPr lvl="0"/>
            <a:endParaRPr/>
          </a:p>
        </p:txBody>
      </p:sp>
      <p:sp>
        <p:nvSpPr>
          <p:cNvPr id="212" name="Shape 212"/>
          <p:cNvSpPr>
            <a:spLocks noGrp="1"/>
          </p:cNvSpPr>
          <p:nvPr>
            <p:ph type="body" idx="4294967295"/>
          </p:nvPr>
        </p:nvSpPr>
        <p:spPr>
          <a:xfrm>
            <a:off x="228600" y="1600200"/>
            <a:ext cx="8458200" cy="4525963"/>
          </a:xfrm>
          <a:prstGeom prst="rect">
            <a:avLst/>
          </a:prstGeom>
        </p:spPr>
        <p:txBody>
          <a:bodyPr lIns="0" tIns="0" rIns="0" bIns="0">
            <a:normAutofit/>
          </a:bodyPr>
          <a:lstStyle/>
          <a:p>
            <a:pPr lvl="0" algn="ctr">
              <a:defRPr sz="1800"/>
            </a:pPr>
            <a:r>
              <a:rPr sz="6000">
                <a:solidFill>
                  <a:srgbClr val="EEECE1"/>
                </a:solidFill>
              </a:rPr>
              <a:t>Nipples </a:t>
            </a:r>
          </a:p>
          <a:p>
            <a:pPr lvl="0" algn="ctr">
              <a:defRPr sz="1800"/>
            </a:pPr>
            <a:r>
              <a:rPr sz="6000" b="1">
                <a:solidFill>
                  <a:srgbClr val="EEECE1"/>
                </a:solidFill>
              </a:rPr>
              <a:t>Do Not </a:t>
            </a:r>
            <a:r>
              <a:rPr sz="6000">
                <a:solidFill>
                  <a:srgbClr val="EEECE1"/>
                </a:solidFill>
              </a:rPr>
              <a:t>need to be </a:t>
            </a:r>
          </a:p>
          <a:p>
            <a:pPr lvl="0" algn="ctr">
              <a:defRPr sz="1800"/>
            </a:pPr>
            <a:r>
              <a:rPr sz="6000">
                <a:solidFill>
                  <a:srgbClr val="EEECE1"/>
                </a:solidFill>
              </a:rPr>
              <a:t>“toughened up”</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title" idx="4294967295"/>
          </p:nvPr>
        </p:nvSpPr>
        <p:spPr>
          <a:xfrm>
            <a:off x="381000" y="304799"/>
            <a:ext cx="8305800" cy="1143002"/>
          </a:xfrm>
          <a:prstGeom prst="rect">
            <a:avLst/>
          </a:prstGeom>
        </p:spPr>
        <p:txBody>
          <a:bodyPr lIns="0" tIns="0" rIns="0" bIns="0">
            <a:normAutofit/>
          </a:bodyPr>
          <a:lstStyle>
            <a:lvl1pPr algn="ctr">
              <a:defRPr sz="4000">
                <a:solidFill>
                  <a:srgbClr val="FFCC00"/>
                </a:solidFill>
              </a:defRPr>
            </a:lvl1pPr>
          </a:lstStyle>
          <a:p>
            <a:pPr lvl="0">
              <a:defRPr sz="1800">
                <a:solidFill>
                  <a:srgbClr val="000000"/>
                </a:solidFill>
              </a:defRPr>
            </a:pPr>
            <a:r>
              <a:rPr sz="4000">
                <a:solidFill>
                  <a:srgbClr val="FFCC00"/>
                </a:solidFill>
              </a:rPr>
              <a:t>Program Objectives</a:t>
            </a:r>
          </a:p>
        </p:txBody>
      </p:sp>
      <p:sp>
        <p:nvSpPr>
          <p:cNvPr id="78" name="Shape 78"/>
          <p:cNvSpPr/>
          <p:nvPr/>
        </p:nvSpPr>
        <p:spPr>
          <a:xfrm>
            <a:off x="381000" y="2209800"/>
            <a:ext cx="8477250" cy="358666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buClr>
                <a:srgbClr val="FFFFFF"/>
              </a:buClr>
              <a:buSzPct val="100000"/>
              <a:buChar char="•"/>
            </a:pPr>
            <a:r>
              <a:rPr sz="2800">
                <a:solidFill>
                  <a:srgbClr val="FFFFFF"/>
                </a:solidFill>
              </a:rPr>
              <a:t> Describe effective ways to manage acute breastfeeding issues</a:t>
            </a:r>
          </a:p>
          <a:p>
            <a:pPr lvl="0">
              <a:buClr>
                <a:srgbClr val="FFFFFF"/>
              </a:buClr>
              <a:buSzPct val="100000"/>
              <a:buChar char="•"/>
            </a:pPr>
            <a:r>
              <a:rPr sz="2800">
                <a:solidFill>
                  <a:srgbClr val="FFFFFF"/>
                </a:solidFill>
              </a:rPr>
              <a:t> Discuss when and how to supplement the breastfeeding baby </a:t>
            </a:r>
          </a:p>
          <a:p>
            <a:pPr lvl="0">
              <a:buClr>
                <a:srgbClr val="FFFFFF"/>
              </a:buClr>
              <a:buSzPct val="100000"/>
              <a:buChar char="•"/>
            </a:pPr>
            <a:r>
              <a:rPr sz="2800">
                <a:solidFill>
                  <a:srgbClr val="FFFFFF"/>
                </a:solidFill>
              </a:rPr>
              <a:t> Describe methods to resolve common breastfeeding issues to improve outcomes</a:t>
            </a:r>
          </a:p>
          <a:p>
            <a:pPr lvl="0"/>
            <a:endParaRPr sz="2400"/>
          </a:p>
          <a:p>
            <a:pPr lvl="0"/>
            <a:endParaRPr sz="240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p:cNvSpPr>
          <p:nvPr>
            <p:ph type="title" idx="4294967295"/>
          </p:nvPr>
        </p:nvSpPr>
        <p:spPr>
          <a:xfrm>
            <a:off x="76200" y="304799"/>
            <a:ext cx="9067800" cy="1143002"/>
          </a:xfrm>
          <a:prstGeom prst="rect">
            <a:avLst/>
          </a:prstGeom>
        </p:spPr>
        <p:txBody>
          <a:bodyPr lIns="0" tIns="0" rIns="0" bIns="0">
            <a:normAutofit/>
          </a:bodyPr>
          <a:lstStyle>
            <a:lvl1pPr algn="ctr">
              <a:defRPr sz="4000">
                <a:solidFill>
                  <a:srgbClr val="FFCC00"/>
                </a:solidFill>
              </a:defRPr>
            </a:lvl1pPr>
          </a:lstStyle>
          <a:p>
            <a:pPr lvl="0">
              <a:defRPr sz="1800">
                <a:solidFill>
                  <a:srgbClr val="000000"/>
                </a:solidFill>
              </a:defRPr>
            </a:pPr>
            <a:r>
              <a:rPr sz="4000">
                <a:solidFill>
                  <a:srgbClr val="FFCC00"/>
                </a:solidFill>
              </a:rPr>
              <a:t>Causes of Nipple Soreness</a:t>
            </a:r>
          </a:p>
        </p:txBody>
      </p:sp>
      <p:sp>
        <p:nvSpPr>
          <p:cNvPr id="217" name="Shape 217"/>
          <p:cNvSpPr>
            <a:spLocks noGrp="1"/>
          </p:cNvSpPr>
          <p:nvPr>
            <p:ph type="body" idx="4294967295"/>
          </p:nvPr>
        </p:nvSpPr>
        <p:spPr>
          <a:xfrm>
            <a:off x="228600" y="1600200"/>
            <a:ext cx="8686800" cy="4525963"/>
          </a:xfrm>
          <a:prstGeom prst="rect">
            <a:avLst/>
          </a:prstGeom>
        </p:spPr>
        <p:txBody>
          <a:bodyPr lIns="0" tIns="0" rIns="0" bIns="0">
            <a:normAutofit/>
          </a:bodyPr>
          <a:lstStyle/>
          <a:p>
            <a:pPr lvl="0">
              <a:buClr>
                <a:srgbClr val="FFFFFF"/>
              </a:buClr>
              <a:buSzPct val="100000"/>
              <a:buChar char="•"/>
              <a:defRPr sz="1800"/>
            </a:pPr>
            <a:r>
              <a:rPr sz="3200">
                <a:solidFill>
                  <a:srgbClr val="FFFFFF"/>
                </a:solidFill>
              </a:rPr>
              <a:t>Nipple problems</a:t>
            </a:r>
          </a:p>
          <a:p>
            <a:pPr marL="742950" lvl="1" indent="-285750">
              <a:spcBef>
                <a:spcPts val="600"/>
              </a:spcBef>
              <a:buChar char="•"/>
              <a:defRPr sz="1800"/>
            </a:pPr>
            <a:r>
              <a:rPr sz="2800">
                <a:solidFill>
                  <a:srgbClr val="FFFFFF"/>
                </a:solidFill>
              </a:rPr>
              <a:t>Poor  Latch</a:t>
            </a:r>
          </a:p>
          <a:p>
            <a:pPr marL="742950" lvl="1" indent="-285750">
              <a:spcBef>
                <a:spcPts val="600"/>
              </a:spcBef>
              <a:buChar char="•"/>
              <a:defRPr sz="1800"/>
            </a:pPr>
            <a:r>
              <a:rPr sz="2800">
                <a:solidFill>
                  <a:srgbClr val="FFFFFF"/>
                </a:solidFill>
              </a:rPr>
              <a:t>Poor fit</a:t>
            </a:r>
          </a:p>
          <a:p>
            <a:pPr marL="742950" lvl="1" indent="-285750">
              <a:spcBef>
                <a:spcPts val="600"/>
              </a:spcBef>
              <a:buChar char="•"/>
              <a:defRPr sz="1800"/>
            </a:pPr>
            <a:r>
              <a:rPr sz="2800">
                <a:solidFill>
                  <a:srgbClr val="FFFFFF"/>
                </a:solidFill>
              </a:rPr>
              <a:t>Inverted or flat nipples</a:t>
            </a:r>
          </a:p>
          <a:p>
            <a:pPr marL="742950" lvl="1" indent="-285750">
              <a:spcBef>
                <a:spcPts val="600"/>
              </a:spcBef>
              <a:buChar char="•"/>
              <a:defRPr sz="1800"/>
            </a:pPr>
            <a:r>
              <a:rPr sz="2800">
                <a:solidFill>
                  <a:srgbClr val="FFFFFF"/>
                </a:solidFill>
              </a:rPr>
              <a:t>Early use of artificial nipples</a:t>
            </a:r>
          </a:p>
          <a:p>
            <a:pPr lvl="0">
              <a:buClr>
                <a:srgbClr val="FFFFFF"/>
              </a:buClr>
              <a:buSzPct val="100000"/>
              <a:buChar char="•"/>
              <a:defRPr sz="1800"/>
            </a:pPr>
            <a:r>
              <a:rPr sz="3200">
                <a:solidFill>
                  <a:srgbClr val="FFFFFF"/>
                </a:solidFill>
              </a:rPr>
              <a:t>Engorgement</a:t>
            </a:r>
          </a:p>
          <a:p>
            <a:pPr lvl="0">
              <a:buClr>
                <a:srgbClr val="FFFFFF"/>
              </a:buClr>
              <a:buSzPct val="100000"/>
              <a:buChar char="•"/>
              <a:defRPr sz="1800"/>
            </a:pPr>
            <a:r>
              <a:rPr sz="3200">
                <a:solidFill>
                  <a:srgbClr val="FFFFFF"/>
                </a:solidFill>
              </a:rPr>
              <a:t>Short frenulum, lip tie or high palate</a:t>
            </a:r>
          </a:p>
          <a:p>
            <a:pPr lvl="0">
              <a:buClr>
                <a:srgbClr val="FFFFFF"/>
              </a:buClr>
              <a:buSzPct val="100000"/>
              <a:buChar char="•"/>
              <a:defRPr sz="1800"/>
            </a:pPr>
            <a:r>
              <a:rPr sz="3200">
                <a:solidFill>
                  <a:srgbClr val="FFFFFF"/>
                </a:solidFill>
              </a:rPr>
              <a:t>Thrush</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p:cNvSpPr>
          <p:nvPr>
            <p:ph type="title" idx="4294967295"/>
          </p:nvPr>
        </p:nvSpPr>
        <p:spPr>
          <a:xfrm>
            <a:off x="-76200" y="304799"/>
            <a:ext cx="9448800" cy="1143002"/>
          </a:xfrm>
          <a:prstGeom prst="rect">
            <a:avLst/>
          </a:prstGeom>
        </p:spPr>
        <p:txBody>
          <a:bodyPr lIns="0" tIns="0" rIns="0" bIns="0">
            <a:normAutofit/>
          </a:bodyPr>
          <a:lstStyle>
            <a:lvl1pPr algn="ctr">
              <a:defRPr sz="4000">
                <a:solidFill>
                  <a:srgbClr val="FFCC00"/>
                </a:solidFill>
              </a:defRPr>
            </a:lvl1pPr>
          </a:lstStyle>
          <a:p>
            <a:pPr lvl="0">
              <a:defRPr sz="1800">
                <a:solidFill>
                  <a:srgbClr val="000000"/>
                </a:solidFill>
              </a:defRPr>
            </a:pPr>
            <a:r>
              <a:rPr sz="4000">
                <a:solidFill>
                  <a:srgbClr val="FFCC00"/>
                </a:solidFill>
              </a:rPr>
              <a:t>Poor Latch</a:t>
            </a:r>
          </a:p>
        </p:txBody>
      </p:sp>
      <p:sp>
        <p:nvSpPr>
          <p:cNvPr id="222" name="Shape 222"/>
          <p:cNvSpPr>
            <a:spLocks noGrp="1"/>
          </p:cNvSpPr>
          <p:nvPr>
            <p:ph type="body" idx="4294967295"/>
          </p:nvPr>
        </p:nvSpPr>
        <p:spPr>
          <a:xfrm>
            <a:off x="381000" y="1600200"/>
            <a:ext cx="8305800" cy="4525963"/>
          </a:xfrm>
          <a:prstGeom prst="rect">
            <a:avLst/>
          </a:prstGeom>
        </p:spPr>
        <p:txBody>
          <a:bodyPr lIns="0" tIns="0" rIns="0" bIns="0">
            <a:normAutofit/>
          </a:bodyPr>
          <a:lstStyle/>
          <a:p>
            <a:pPr lvl="0">
              <a:buClr>
                <a:srgbClr val="FFFFFF"/>
              </a:buClr>
              <a:buSzPct val="100000"/>
              <a:buChar char="•"/>
              <a:defRPr sz="1800"/>
            </a:pPr>
            <a:r>
              <a:rPr sz="3200">
                <a:solidFill>
                  <a:srgbClr val="FFFFFF"/>
                </a:solidFill>
              </a:rPr>
              <a:t>Observe the feeding</a:t>
            </a:r>
          </a:p>
          <a:p>
            <a:pPr lvl="0">
              <a:buClr>
                <a:srgbClr val="FFFFFF"/>
              </a:buClr>
              <a:buSzPct val="100000"/>
              <a:buChar char="•"/>
              <a:defRPr sz="1800"/>
            </a:pPr>
            <a:r>
              <a:rPr sz="3200">
                <a:solidFill>
                  <a:srgbClr val="FFFFFF"/>
                </a:solidFill>
              </a:rPr>
              <a:t>Correct latch if necessary</a:t>
            </a:r>
          </a:p>
          <a:p>
            <a:pPr lvl="0">
              <a:buClr>
                <a:srgbClr val="FFFFFF"/>
              </a:buClr>
              <a:buSzPct val="100000"/>
              <a:buChar char="•"/>
              <a:defRPr sz="1800"/>
            </a:pPr>
            <a:r>
              <a:rPr sz="3200">
                <a:solidFill>
                  <a:srgbClr val="FFFFFF"/>
                </a:solidFill>
              </a:rPr>
              <a:t>Treatment</a:t>
            </a:r>
          </a:p>
          <a:p>
            <a:pPr marL="742950" lvl="1" indent="-285750">
              <a:spcBef>
                <a:spcPts val="600"/>
              </a:spcBef>
              <a:defRPr sz="1800"/>
            </a:pPr>
            <a:r>
              <a:rPr sz="2800">
                <a:solidFill>
                  <a:srgbClr val="FFFFFF"/>
                </a:solidFill>
              </a:rPr>
              <a:t>Colostrum or lanolin applied to nipples after feedings</a:t>
            </a:r>
          </a:p>
          <a:p>
            <a:pPr marL="742950" lvl="1" indent="-285750">
              <a:spcBef>
                <a:spcPts val="600"/>
              </a:spcBef>
              <a:defRPr sz="1800"/>
            </a:pPr>
            <a:r>
              <a:rPr sz="2800">
                <a:solidFill>
                  <a:srgbClr val="FFFFFF"/>
                </a:solidFill>
              </a:rPr>
              <a:t>Gel pads</a:t>
            </a:r>
          </a:p>
          <a:p>
            <a:pPr marL="742950" lvl="1" indent="-285750">
              <a:spcBef>
                <a:spcPts val="600"/>
              </a:spcBef>
              <a:defRPr sz="1800"/>
            </a:pPr>
            <a:r>
              <a:rPr sz="2800">
                <a:solidFill>
                  <a:srgbClr val="FFFFFF"/>
                </a:solidFill>
              </a:rPr>
              <a:t>Acetaminophen or ibuprofen</a:t>
            </a:r>
          </a:p>
          <a:p>
            <a:pPr marL="285750" lvl="1" indent="171450">
              <a:spcBef>
                <a:spcPts val="600"/>
              </a:spcBef>
              <a:buSzTx/>
              <a:buNone/>
              <a:defRPr sz="1800"/>
            </a:pPr>
            <a:r>
              <a:rPr sz="2800">
                <a:solidFill>
                  <a:srgbClr val="FFFFFF"/>
                </a:solidFill>
              </a:rPr>
              <a:t>   for pain</a:t>
            </a:r>
          </a:p>
        </p:txBody>
      </p:sp>
      <p:pic>
        <p:nvPicPr>
          <p:cNvPr id="223" name="0804h.jpg" descr="0804h"/>
          <p:cNvPicPr/>
          <p:nvPr/>
        </p:nvPicPr>
        <p:blipFill>
          <a:blip r:embed="rId3">
            <a:extLst/>
          </a:blip>
          <a:stretch>
            <a:fillRect/>
          </a:stretch>
        </p:blipFill>
        <p:spPr>
          <a:xfrm>
            <a:off x="5715000" y="3981450"/>
            <a:ext cx="3214688" cy="2297113"/>
          </a:xfrm>
          <a:prstGeom prst="rect">
            <a:avLst/>
          </a:prstGeom>
          <a:ln w="28575">
            <a:solidFill>
              <a:srgbClr val="FFFFFF"/>
            </a:solidFill>
            <a:round/>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p:cNvSpPr>
          <p:nvPr>
            <p:ph type="title" idx="4294967295"/>
          </p:nvPr>
        </p:nvSpPr>
        <p:spPr>
          <a:xfrm>
            <a:off x="0" y="304799"/>
            <a:ext cx="9067800" cy="1143002"/>
          </a:xfrm>
          <a:prstGeom prst="rect">
            <a:avLst/>
          </a:prstGeom>
        </p:spPr>
        <p:txBody>
          <a:bodyPr lIns="0" tIns="0" rIns="0" bIns="0">
            <a:normAutofit/>
          </a:bodyPr>
          <a:lstStyle>
            <a:lvl1pPr algn="ctr">
              <a:defRPr sz="4000">
                <a:solidFill>
                  <a:srgbClr val="FFCC00"/>
                </a:solidFill>
              </a:defRPr>
            </a:lvl1pPr>
          </a:lstStyle>
          <a:p>
            <a:pPr lvl="0">
              <a:defRPr sz="1800">
                <a:solidFill>
                  <a:srgbClr val="000000"/>
                </a:solidFill>
              </a:defRPr>
            </a:pPr>
            <a:r>
              <a:rPr sz="4000">
                <a:solidFill>
                  <a:srgbClr val="FFCC00"/>
                </a:solidFill>
              </a:rPr>
              <a:t>Engorgement</a:t>
            </a:r>
          </a:p>
        </p:txBody>
      </p:sp>
      <p:sp>
        <p:nvSpPr>
          <p:cNvPr id="228" name="Shape 228"/>
          <p:cNvSpPr>
            <a:spLocks noGrp="1"/>
          </p:cNvSpPr>
          <p:nvPr>
            <p:ph type="body" idx="4294967295"/>
          </p:nvPr>
        </p:nvSpPr>
        <p:spPr>
          <a:xfrm>
            <a:off x="304800" y="1600200"/>
            <a:ext cx="8534400" cy="4525963"/>
          </a:xfrm>
          <a:prstGeom prst="rect">
            <a:avLst/>
          </a:prstGeom>
        </p:spPr>
        <p:txBody>
          <a:bodyPr lIns="0" tIns="0" rIns="0" bIns="0">
            <a:normAutofit/>
          </a:bodyPr>
          <a:lstStyle/>
          <a:p>
            <a:pPr lvl="0">
              <a:buClr>
                <a:srgbClr val="FFFFFF"/>
              </a:buClr>
              <a:buSzPct val="100000"/>
              <a:buChar char="•"/>
              <a:defRPr sz="1800"/>
            </a:pPr>
            <a:r>
              <a:rPr sz="3200">
                <a:solidFill>
                  <a:srgbClr val="FFFFFF"/>
                </a:solidFill>
              </a:rPr>
              <a:t>Express milk to soften areola</a:t>
            </a:r>
          </a:p>
          <a:p>
            <a:pPr lvl="0">
              <a:buClr>
                <a:srgbClr val="FFFFFF"/>
              </a:buClr>
              <a:buSzPct val="100000"/>
              <a:buChar char="•"/>
              <a:defRPr sz="1800"/>
            </a:pPr>
            <a:r>
              <a:rPr sz="3200">
                <a:solidFill>
                  <a:srgbClr val="FFFFFF"/>
                </a:solidFill>
              </a:rPr>
              <a:t>Use reverse pressure softening</a:t>
            </a:r>
          </a:p>
          <a:p>
            <a:pPr lvl="0">
              <a:buClr>
                <a:srgbClr val="FFFFFF"/>
              </a:buClr>
              <a:buSzPct val="100000"/>
              <a:buChar char="•"/>
              <a:defRPr sz="1800"/>
            </a:pPr>
            <a:r>
              <a:rPr sz="3200">
                <a:solidFill>
                  <a:srgbClr val="FFFFFF"/>
                </a:solidFill>
              </a:rPr>
              <a:t>Pump breast if necessary</a:t>
            </a:r>
          </a:p>
          <a:p>
            <a:pPr lvl="0">
              <a:buClr>
                <a:srgbClr val="FFFFFF"/>
              </a:buClr>
              <a:buSzPct val="100000"/>
              <a:buChar char="•"/>
              <a:defRPr sz="1800"/>
            </a:pPr>
            <a:r>
              <a:rPr sz="3200">
                <a:solidFill>
                  <a:srgbClr val="FFFFFF"/>
                </a:solidFill>
              </a:rPr>
              <a:t>Apply cold compresses between feedings and warm compresses before feedings</a:t>
            </a:r>
          </a:p>
          <a:p>
            <a:pPr lvl="0">
              <a:buClr>
                <a:srgbClr val="FFFFFF"/>
              </a:buClr>
              <a:buSzPct val="100000"/>
              <a:buChar char="•"/>
              <a:defRPr sz="1800"/>
            </a:pPr>
            <a:r>
              <a:rPr sz="3200">
                <a:solidFill>
                  <a:srgbClr val="FFFFFF"/>
                </a:solidFill>
              </a:rPr>
              <a:t>Prescribe pain reliever</a:t>
            </a:r>
          </a:p>
          <a:p>
            <a:pPr lvl="0">
              <a:buClr>
                <a:srgbClr val="000000"/>
              </a:buClr>
              <a:buSzPct val="100000"/>
              <a:buChar char="•"/>
              <a:defRPr sz="1800"/>
            </a:pPr>
            <a:endParaRPr sz="3200">
              <a:solidFill>
                <a:srgbClr val="FFFFFF"/>
              </a:solidFill>
            </a:endParaRPr>
          </a:p>
          <a:p>
            <a:pPr lvl="0" algn="ctr">
              <a:defRPr sz="1800"/>
            </a:pPr>
            <a:r>
              <a:rPr sz="2800">
                <a:solidFill>
                  <a:srgbClr val="FFC000"/>
                </a:solidFill>
              </a:rPr>
              <a:t>Frequent feedings or manual removal of </a:t>
            </a:r>
          </a:p>
          <a:p>
            <a:pPr lvl="0" algn="ctr">
              <a:defRPr sz="1800"/>
            </a:pPr>
            <a:r>
              <a:rPr sz="2800">
                <a:solidFill>
                  <a:srgbClr val="FFC000"/>
                </a:solidFill>
              </a:rPr>
              <a:t>milk is the best treatment</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p:cNvSpPr>
          <p:nvPr>
            <p:ph type="title" idx="4294967295"/>
          </p:nvPr>
        </p:nvSpPr>
        <p:spPr>
          <a:xfrm>
            <a:off x="-1" y="304799"/>
            <a:ext cx="9144002" cy="1143002"/>
          </a:xfrm>
          <a:prstGeom prst="rect">
            <a:avLst/>
          </a:prstGeom>
        </p:spPr>
        <p:txBody>
          <a:bodyPr lIns="0" tIns="0" rIns="0" bIns="0">
            <a:normAutofit/>
          </a:bodyPr>
          <a:lstStyle>
            <a:lvl1pPr algn="ctr">
              <a:defRPr sz="4000">
                <a:solidFill>
                  <a:srgbClr val="FFCC00"/>
                </a:solidFill>
              </a:defRPr>
            </a:lvl1pPr>
          </a:lstStyle>
          <a:p>
            <a:pPr lvl="0">
              <a:defRPr sz="1800">
                <a:solidFill>
                  <a:srgbClr val="000000"/>
                </a:solidFill>
              </a:defRPr>
            </a:pPr>
            <a:r>
              <a:rPr sz="4000">
                <a:solidFill>
                  <a:srgbClr val="FFCC00"/>
                </a:solidFill>
              </a:rPr>
              <a:t>Infant Issues</a:t>
            </a:r>
          </a:p>
        </p:txBody>
      </p:sp>
      <p:sp>
        <p:nvSpPr>
          <p:cNvPr id="233" name="Shape 233"/>
          <p:cNvSpPr>
            <a:spLocks noGrp="1"/>
          </p:cNvSpPr>
          <p:nvPr>
            <p:ph type="body" idx="4294967295"/>
          </p:nvPr>
        </p:nvSpPr>
        <p:spPr>
          <a:xfrm>
            <a:off x="457200" y="1600200"/>
            <a:ext cx="8229600" cy="4525963"/>
          </a:xfrm>
          <a:prstGeom prst="rect">
            <a:avLst/>
          </a:prstGeom>
        </p:spPr>
        <p:txBody>
          <a:bodyPr lIns="0" tIns="0" rIns="0" bIns="0">
            <a:normAutofit/>
          </a:bodyPr>
          <a:lstStyle/>
          <a:p>
            <a:pPr lvl="0">
              <a:defRPr sz="1800"/>
            </a:pPr>
            <a:endParaRPr sz="3200">
              <a:solidFill>
                <a:srgbClr val="FFFFFF"/>
              </a:solidFill>
            </a:endParaRPr>
          </a:p>
          <a:p>
            <a:pPr lvl="0">
              <a:buClr>
                <a:srgbClr val="FFFFFF"/>
              </a:buClr>
              <a:buSzPct val="100000"/>
              <a:buChar char="•"/>
              <a:defRPr sz="1800"/>
            </a:pPr>
            <a:r>
              <a:rPr sz="3200">
                <a:solidFill>
                  <a:srgbClr val="FFFFFF"/>
                </a:solidFill>
              </a:rPr>
              <a:t>Short frenulum</a:t>
            </a:r>
          </a:p>
          <a:p>
            <a:pPr marL="742950" lvl="1" indent="-285750">
              <a:spcBef>
                <a:spcPts val="600"/>
              </a:spcBef>
              <a:defRPr sz="1800"/>
            </a:pPr>
            <a:r>
              <a:rPr sz="2800">
                <a:solidFill>
                  <a:srgbClr val="FFFFFF"/>
                </a:solidFill>
              </a:rPr>
              <a:t>Tongue is not allowed </a:t>
            </a:r>
          </a:p>
          <a:p>
            <a:pPr marL="285750" lvl="1" indent="171450">
              <a:spcBef>
                <a:spcPts val="600"/>
              </a:spcBef>
              <a:buSzTx/>
              <a:buNone/>
              <a:defRPr sz="1800"/>
            </a:pPr>
            <a:r>
              <a:rPr sz="2800">
                <a:solidFill>
                  <a:srgbClr val="FFFFFF"/>
                </a:solidFill>
              </a:rPr>
              <a:t>    to grasp the breast</a:t>
            </a:r>
          </a:p>
          <a:p>
            <a:pPr marL="742950" lvl="1" indent="-285750">
              <a:spcBef>
                <a:spcPts val="600"/>
              </a:spcBef>
              <a:defRPr sz="1800"/>
            </a:pPr>
            <a:r>
              <a:rPr sz="2800">
                <a:solidFill>
                  <a:srgbClr val="FFFFFF"/>
                </a:solidFill>
              </a:rPr>
              <a:t>Clipping usually helps the latch</a:t>
            </a:r>
          </a:p>
          <a:p>
            <a:pPr lvl="0">
              <a:buClr>
                <a:srgbClr val="FFFFFF"/>
              </a:buClr>
              <a:buSzPct val="100000"/>
              <a:buChar char="•"/>
              <a:defRPr sz="1800"/>
            </a:pPr>
            <a:r>
              <a:rPr sz="3200">
                <a:solidFill>
                  <a:srgbClr val="FFFFFF"/>
                </a:solidFill>
              </a:rPr>
              <a:t>High palate</a:t>
            </a:r>
          </a:p>
          <a:p>
            <a:pPr marL="285750" lvl="1" indent="171450">
              <a:spcBef>
                <a:spcPts val="600"/>
              </a:spcBef>
              <a:buSzTx/>
              <a:buNone/>
              <a:defRPr sz="1800"/>
            </a:pPr>
            <a:r>
              <a:rPr sz="2800">
                <a:solidFill>
                  <a:srgbClr val="FFFFFF"/>
                </a:solidFill>
              </a:rPr>
              <a:t>- More common among preterm infants</a:t>
            </a:r>
          </a:p>
        </p:txBody>
      </p:sp>
      <p:pic>
        <p:nvPicPr>
          <p:cNvPr id="234" name="tongue tie.png" descr="tongue tie"/>
          <p:cNvPicPr/>
          <p:nvPr/>
        </p:nvPicPr>
        <p:blipFill>
          <a:blip r:embed="rId3">
            <a:extLst/>
          </a:blip>
          <a:stretch>
            <a:fillRect/>
          </a:stretch>
        </p:blipFill>
        <p:spPr>
          <a:xfrm>
            <a:off x="6400800" y="1600200"/>
            <a:ext cx="1992313" cy="1905000"/>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p:cNvSpPr>
          <p:nvPr>
            <p:ph type="title" idx="4294967295"/>
          </p:nvPr>
        </p:nvSpPr>
        <p:spPr>
          <a:xfrm>
            <a:off x="457200" y="274637"/>
            <a:ext cx="8229600" cy="1143001"/>
          </a:xfrm>
          <a:prstGeom prst="rect">
            <a:avLst/>
          </a:prstGeom>
        </p:spPr>
        <p:txBody>
          <a:bodyPr lIns="0" tIns="0" rIns="0" bIns="0">
            <a:normAutofit/>
          </a:bodyPr>
          <a:lstStyle>
            <a:lvl1pPr algn="ctr">
              <a:defRPr sz="4000">
                <a:solidFill>
                  <a:srgbClr val="FFCC00"/>
                </a:solidFill>
              </a:defRPr>
            </a:lvl1pPr>
          </a:lstStyle>
          <a:p>
            <a:pPr lvl="0">
              <a:defRPr sz="1800">
                <a:solidFill>
                  <a:srgbClr val="000000"/>
                </a:solidFill>
              </a:defRPr>
            </a:pPr>
            <a:r>
              <a:rPr sz="4000">
                <a:solidFill>
                  <a:srgbClr val="FFCC00"/>
                </a:solidFill>
              </a:rPr>
              <a:t>Candidiasis (Thrush)</a:t>
            </a:r>
          </a:p>
        </p:txBody>
      </p:sp>
      <p:sp>
        <p:nvSpPr>
          <p:cNvPr id="239" name="Shape 239"/>
          <p:cNvSpPr>
            <a:spLocks noGrp="1"/>
          </p:cNvSpPr>
          <p:nvPr>
            <p:ph type="body" idx="4294967295"/>
          </p:nvPr>
        </p:nvSpPr>
        <p:spPr>
          <a:xfrm>
            <a:off x="457200" y="1600200"/>
            <a:ext cx="8229600" cy="4525963"/>
          </a:xfrm>
          <a:prstGeom prst="rect">
            <a:avLst/>
          </a:prstGeom>
        </p:spPr>
        <p:txBody>
          <a:bodyPr lIns="0" tIns="0" rIns="0" bIns="0">
            <a:normAutofit/>
          </a:bodyPr>
          <a:lstStyle/>
          <a:p>
            <a:pPr marL="300037" lvl="0" indent="-300037">
              <a:buClr>
                <a:srgbClr val="FFFFFF"/>
              </a:buClr>
              <a:buSzPct val="100000"/>
              <a:buChar char="•"/>
              <a:defRPr sz="1800"/>
            </a:pPr>
            <a:r>
              <a:rPr sz="2800">
                <a:solidFill>
                  <a:srgbClr val="FFFFFF"/>
                </a:solidFill>
              </a:rPr>
              <a:t>Usually appears several weeks after delivery</a:t>
            </a:r>
          </a:p>
          <a:p>
            <a:pPr marL="702128" lvl="1" indent="-244928">
              <a:spcBef>
                <a:spcPts val="500"/>
              </a:spcBef>
              <a:defRPr sz="1800"/>
            </a:pPr>
            <a:r>
              <a:rPr sz="2400">
                <a:solidFill>
                  <a:srgbClr val="FFFFFF"/>
                </a:solidFill>
              </a:rPr>
              <a:t>Mother experiences red shiny nipples</a:t>
            </a:r>
          </a:p>
          <a:p>
            <a:pPr marL="702128" lvl="1" indent="-244928">
              <a:spcBef>
                <a:spcPts val="500"/>
              </a:spcBef>
              <a:defRPr sz="1800"/>
            </a:pPr>
            <a:r>
              <a:rPr sz="2400">
                <a:solidFill>
                  <a:srgbClr val="FFFFFF"/>
                </a:solidFill>
              </a:rPr>
              <a:t>Sharp burning feeling during and after breastfeeding</a:t>
            </a:r>
          </a:p>
          <a:p>
            <a:pPr marL="702128" lvl="1" indent="-244928">
              <a:spcBef>
                <a:spcPts val="500"/>
              </a:spcBef>
              <a:defRPr sz="1800"/>
            </a:pPr>
            <a:r>
              <a:rPr sz="2400">
                <a:solidFill>
                  <a:srgbClr val="FFFFFF"/>
                </a:solidFill>
              </a:rPr>
              <a:t>More common after antibiotic treatment</a:t>
            </a:r>
          </a:p>
          <a:p>
            <a:pPr marL="300037" lvl="0" indent="-300037">
              <a:buClr>
                <a:srgbClr val="FFFFFF"/>
              </a:buClr>
              <a:buSzPct val="100000"/>
              <a:buChar char="•"/>
              <a:defRPr sz="1800"/>
            </a:pPr>
            <a:r>
              <a:rPr sz="2800">
                <a:solidFill>
                  <a:srgbClr val="FFFFFF"/>
                </a:solidFill>
              </a:rPr>
              <a:t>Treatment</a:t>
            </a:r>
          </a:p>
          <a:p>
            <a:pPr marL="702128" lvl="1" indent="-244928">
              <a:spcBef>
                <a:spcPts val="500"/>
              </a:spcBef>
              <a:defRPr sz="1800"/>
            </a:pPr>
            <a:r>
              <a:rPr sz="2400">
                <a:solidFill>
                  <a:srgbClr val="FFFFFF"/>
                </a:solidFill>
              </a:rPr>
              <a:t>Both baby and mother need treatment</a:t>
            </a:r>
          </a:p>
          <a:p>
            <a:pPr marL="702128" lvl="1" indent="-244928">
              <a:spcBef>
                <a:spcPts val="500"/>
              </a:spcBef>
              <a:defRPr sz="1800"/>
            </a:pPr>
            <a:r>
              <a:rPr sz="2400">
                <a:solidFill>
                  <a:srgbClr val="FFFFFF"/>
                </a:solidFill>
              </a:rPr>
              <a:t>Clotrimazole, nystatin, or miconazole</a:t>
            </a:r>
          </a:p>
          <a:p>
            <a:pPr marL="702128" lvl="1" indent="-244928">
              <a:spcBef>
                <a:spcPts val="500"/>
              </a:spcBef>
              <a:defRPr sz="1800"/>
            </a:pPr>
            <a:r>
              <a:rPr sz="2400">
                <a:solidFill>
                  <a:srgbClr val="FFFFFF"/>
                </a:solidFill>
              </a:rPr>
              <a:t>Gentian violet (diluted to .25% to 1%)</a:t>
            </a:r>
          </a:p>
          <a:p>
            <a:pPr marL="702128" lvl="1" indent="-244928">
              <a:spcBef>
                <a:spcPts val="500"/>
              </a:spcBef>
              <a:defRPr sz="1800"/>
            </a:pPr>
            <a:r>
              <a:rPr sz="2400">
                <a:solidFill>
                  <a:srgbClr val="FFFFFF"/>
                </a:solidFill>
              </a:rPr>
              <a:t>Fluconazole</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p:cNvSpPr>
          <p:nvPr>
            <p:ph type="title" idx="4294967295"/>
          </p:nvPr>
        </p:nvSpPr>
        <p:spPr>
          <a:xfrm>
            <a:off x="457200" y="274637"/>
            <a:ext cx="8229600" cy="1143001"/>
          </a:xfrm>
          <a:prstGeom prst="rect">
            <a:avLst/>
          </a:prstGeom>
        </p:spPr>
        <p:txBody>
          <a:bodyPr lIns="0" tIns="0" rIns="0" bIns="0">
            <a:normAutofit/>
          </a:bodyPr>
          <a:lstStyle>
            <a:lvl1pPr algn="ctr">
              <a:defRPr sz="4000">
                <a:solidFill>
                  <a:srgbClr val="FFCC00"/>
                </a:solidFill>
              </a:defRPr>
            </a:lvl1pPr>
          </a:lstStyle>
          <a:p>
            <a:pPr lvl="0">
              <a:defRPr sz="1800">
                <a:solidFill>
                  <a:srgbClr val="000000"/>
                </a:solidFill>
              </a:defRPr>
            </a:pPr>
            <a:r>
              <a:rPr sz="4000">
                <a:solidFill>
                  <a:srgbClr val="FFCC00"/>
                </a:solidFill>
              </a:rPr>
              <a:t>Nipple Problems</a:t>
            </a:r>
          </a:p>
        </p:txBody>
      </p:sp>
      <p:sp>
        <p:nvSpPr>
          <p:cNvPr id="244" name="Shape 244"/>
          <p:cNvSpPr>
            <a:spLocks noGrp="1"/>
          </p:cNvSpPr>
          <p:nvPr>
            <p:ph type="body" idx="4294967295"/>
          </p:nvPr>
        </p:nvSpPr>
        <p:spPr>
          <a:xfrm>
            <a:off x="457200" y="1600200"/>
            <a:ext cx="8229600" cy="4525963"/>
          </a:xfrm>
          <a:prstGeom prst="rect">
            <a:avLst/>
          </a:prstGeom>
        </p:spPr>
        <p:txBody>
          <a:bodyPr lIns="0" tIns="0" rIns="0" bIns="0">
            <a:normAutofit/>
          </a:bodyPr>
          <a:lstStyle/>
          <a:p>
            <a:pPr marL="329184" lvl="0" indent="-329184" defTabSz="877823">
              <a:buClr>
                <a:srgbClr val="FFFFFF"/>
              </a:buClr>
              <a:buSzPct val="100000"/>
              <a:buChar char="•"/>
              <a:defRPr sz="1800"/>
            </a:pPr>
            <a:r>
              <a:rPr sz="3072">
                <a:solidFill>
                  <a:srgbClr val="FFFFFF"/>
                </a:solidFill>
              </a:rPr>
              <a:t>Poor Fit</a:t>
            </a:r>
          </a:p>
          <a:p>
            <a:pPr marL="713231" lvl="1" indent="-274320" defTabSz="877823">
              <a:spcBef>
                <a:spcPts val="600"/>
              </a:spcBef>
              <a:defRPr sz="1800"/>
            </a:pPr>
            <a:r>
              <a:rPr sz="2688">
                <a:solidFill>
                  <a:srgbClr val="FFFFFF"/>
                </a:solidFill>
              </a:rPr>
              <a:t>Baby’s mouth may be too small for the mothers  nipples</a:t>
            </a:r>
          </a:p>
          <a:p>
            <a:pPr marL="713231" lvl="1" indent="-274320" defTabSz="877823">
              <a:spcBef>
                <a:spcPts val="600"/>
              </a:spcBef>
              <a:defRPr sz="1800"/>
            </a:pPr>
            <a:r>
              <a:rPr sz="2688">
                <a:solidFill>
                  <a:srgbClr val="FFFFFF"/>
                </a:solidFill>
              </a:rPr>
              <a:t>Areola is thick </a:t>
            </a:r>
          </a:p>
          <a:p>
            <a:pPr marL="1097280" lvl="2" indent="-219455" defTabSz="877823">
              <a:spcBef>
                <a:spcPts val="500"/>
              </a:spcBef>
              <a:defRPr sz="1800"/>
            </a:pPr>
            <a:r>
              <a:rPr sz="2304">
                <a:solidFill>
                  <a:srgbClr val="FFFFFF"/>
                </a:solidFill>
              </a:rPr>
              <a:t>Edema</a:t>
            </a:r>
          </a:p>
          <a:p>
            <a:pPr marL="1097280" lvl="2" indent="-219455" defTabSz="877823">
              <a:spcBef>
                <a:spcPts val="500"/>
              </a:spcBef>
              <a:defRPr sz="1800"/>
            </a:pPr>
            <a:r>
              <a:rPr sz="2304">
                <a:solidFill>
                  <a:srgbClr val="FFFFFF"/>
                </a:solidFill>
              </a:rPr>
              <a:t>Reverse pressure softening technique</a:t>
            </a:r>
          </a:p>
          <a:p>
            <a:pPr marL="713231" lvl="1" indent="-274320" defTabSz="877823">
              <a:spcBef>
                <a:spcPts val="600"/>
              </a:spcBef>
              <a:defRPr sz="1800"/>
            </a:pPr>
            <a:r>
              <a:rPr sz="2688">
                <a:solidFill>
                  <a:srgbClr val="FFFFFF"/>
                </a:solidFill>
              </a:rPr>
              <a:t>Flat or inverted nipples</a:t>
            </a:r>
          </a:p>
          <a:p>
            <a:pPr marL="1097280" lvl="2" indent="-219455" defTabSz="877823">
              <a:spcBef>
                <a:spcPts val="500"/>
              </a:spcBef>
              <a:defRPr sz="1800"/>
            </a:pPr>
            <a:r>
              <a:rPr sz="2304">
                <a:solidFill>
                  <a:srgbClr val="FFFFFF"/>
                </a:solidFill>
              </a:rPr>
              <a:t>Nipple shield (temporary)</a:t>
            </a:r>
          </a:p>
          <a:p>
            <a:pPr marL="1097280" lvl="2" indent="-219455" defTabSz="877823">
              <a:spcBef>
                <a:spcPts val="500"/>
              </a:spcBef>
              <a:defRPr sz="1800"/>
            </a:pPr>
            <a:r>
              <a:rPr sz="2304">
                <a:solidFill>
                  <a:srgbClr val="FFFFFF"/>
                </a:solidFill>
              </a:rPr>
              <a:t>Breast pump</a:t>
            </a:r>
          </a:p>
          <a:p>
            <a:pPr marL="713231" lvl="1" indent="-274320" defTabSz="877823">
              <a:spcBef>
                <a:spcPts val="600"/>
              </a:spcBef>
              <a:defRPr sz="1800"/>
            </a:pPr>
            <a:r>
              <a:rPr sz="2688">
                <a:solidFill>
                  <a:srgbClr val="FFFFFF"/>
                </a:solidFill>
              </a:rPr>
              <a:t>Use of artificial nipples</a:t>
            </a:r>
          </a:p>
        </p:txBody>
      </p:sp>
      <p:pic>
        <p:nvPicPr>
          <p:cNvPr id="245" name="nipple shield.jpg" descr="nipple shield"/>
          <p:cNvPicPr/>
          <p:nvPr/>
        </p:nvPicPr>
        <p:blipFill>
          <a:blip r:embed="rId3">
            <a:extLst/>
          </a:blip>
          <a:stretch>
            <a:fillRect/>
          </a:stretch>
        </p:blipFill>
        <p:spPr>
          <a:xfrm>
            <a:off x="6248400" y="4648200"/>
            <a:ext cx="2362200" cy="1789113"/>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p:nvPr/>
        </p:nvSpPr>
        <p:spPr>
          <a:xfrm>
            <a:off x="533400" y="522977"/>
            <a:ext cx="8153400" cy="64632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000">
                <a:solidFill>
                  <a:srgbClr val="FFCC00"/>
                </a:solidFill>
              </a:defRPr>
            </a:lvl1pPr>
          </a:lstStyle>
          <a:p>
            <a:pPr lvl="0">
              <a:defRPr sz="1800">
                <a:solidFill>
                  <a:srgbClr val="000000"/>
                </a:solidFill>
              </a:defRPr>
            </a:pPr>
            <a:r>
              <a:rPr sz="4000">
                <a:solidFill>
                  <a:srgbClr val="FFCC00"/>
                </a:solidFill>
              </a:rPr>
              <a:t>Latch and Milk Transfer</a:t>
            </a:r>
          </a:p>
        </p:txBody>
      </p:sp>
      <p:pic>
        <p:nvPicPr>
          <p:cNvPr id="250" name="image.jpg"/>
          <p:cNvPicPr/>
          <p:nvPr/>
        </p:nvPicPr>
        <p:blipFill>
          <a:blip r:embed="rId3">
            <a:extLst/>
          </a:blip>
          <a:stretch>
            <a:fillRect/>
          </a:stretch>
        </p:blipFill>
        <p:spPr>
          <a:xfrm>
            <a:off x="1371600" y="1566862"/>
            <a:ext cx="1636713" cy="2819401"/>
          </a:xfrm>
          <a:prstGeom prst="rect">
            <a:avLst/>
          </a:prstGeom>
          <a:ln w="28575">
            <a:solidFill>
              <a:srgbClr val="FFFFFF"/>
            </a:solidFill>
            <a:round/>
          </a:ln>
        </p:spPr>
      </p:pic>
      <p:sp>
        <p:nvSpPr>
          <p:cNvPr id="251" name="Shape 251"/>
          <p:cNvSpPr/>
          <p:nvPr/>
        </p:nvSpPr>
        <p:spPr>
          <a:xfrm>
            <a:off x="762000" y="4572000"/>
            <a:ext cx="7848600" cy="101794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gn="ctr"/>
            <a:r>
              <a:rPr sz="3200">
                <a:solidFill>
                  <a:srgbClr val="FFFFFF"/>
                </a:solidFill>
              </a:rPr>
              <a:t>Belly to belly, Chest to chest,</a:t>
            </a:r>
          </a:p>
          <a:p>
            <a:pPr lvl="0" algn="ctr"/>
            <a:r>
              <a:rPr sz="3200">
                <a:solidFill>
                  <a:srgbClr val="FFFFFF"/>
                </a:solidFill>
              </a:rPr>
              <a:t>Chin and nose, Touch the breast</a:t>
            </a:r>
          </a:p>
        </p:txBody>
      </p:sp>
      <p:pic>
        <p:nvPicPr>
          <p:cNvPr id="252" name="image.jpg"/>
          <p:cNvPicPr/>
          <p:nvPr/>
        </p:nvPicPr>
        <p:blipFill>
          <a:blip r:embed="rId4">
            <a:extLst/>
          </a:blip>
          <a:stretch>
            <a:fillRect/>
          </a:stretch>
        </p:blipFill>
        <p:spPr>
          <a:xfrm>
            <a:off x="4991100" y="1589087"/>
            <a:ext cx="2822575" cy="2833688"/>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 name="latch3.jpg" descr="latch3"/>
          <p:cNvPicPr/>
          <p:nvPr/>
        </p:nvPicPr>
        <p:blipFill>
          <a:blip r:embed="rId3">
            <a:extLst/>
          </a:blip>
          <a:stretch>
            <a:fillRect/>
          </a:stretch>
        </p:blipFill>
        <p:spPr>
          <a:xfrm>
            <a:off x="425542" y="3276600"/>
            <a:ext cx="2277879" cy="3352800"/>
          </a:xfrm>
          <a:prstGeom prst="rect">
            <a:avLst/>
          </a:prstGeom>
          <a:ln w="12700">
            <a:miter lim="400000"/>
          </a:ln>
        </p:spPr>
      </p:pic>
      <p:pic>
        <p:nvPicPr>
          <p:cNvPr id="257" name="latch4.jpg" descr="latch4"/>
          <p:cNvPicPr/>
          <p:nvPr/>
        </p:nvPicPr>
        <p:blipFill>
          <a:blip r:embed="rId4">
            <a:extLst/>
          </a:blip>
          <a:stretch>
            <a:fillRect/>
          </a:stretch>
        </p:blipFill>
        <p:spPr>
          <a:xfrm>
            <a:off x="3429000" y="3322637"/>
            <a:ext cx="2451100" cy="3276601"/>
          </a:xfrm>
          <a:prstGeom prst="rect">
            <a:avLst/>
          </a:prstGeom>
          <a:ln w="28575">
            <a:solidFill>
              <a:srgbClr val="FFFFFF"/>
            </a:solidFill>
            <a:round/>
          </a:ln>
        </p:spPr>
      </p:pic>
      <p:pic>
        <p:nvPicPr>
          <p:cNvPr id="258" name="good latch.jpg" descr="good latch"/>
          <p:cNvPicPr/>
          <p:nvPr/>
        </p:nvPicPr>
        <p:blipFill>
          <a:blip r:embed="rId5">
            <a:extLst/>
          </a:blip>
          <a:stretch>
            <a:fillRect/>
          </a:stretch>
        </p:blipFill>
        <p:spPr>
          <a:xfrm>
            <a:off x="6497637" y="3333750"/>
            <a:ext cx="2197101" cy="3276600"/>
          </a:xfrm>
          <a:prstGeom prst="rect">
            <a:avLst/>
          </a:prstGeom>
          <a:ln w="28575">
            <a:solidFill>
              <a:srgbClr val="FFFFFF"/>
            </a:solidFill>
            <a:round/>
          </a:ln>
        </p:spPr>
      </p:pic>
      <p:sp>
        <p:nvSpPr>
          <p:cNvPr id="259" name="Shape 259"/>
          <p:cNvSpPr/>
          <p:nvPr/>
        </p:nvSpPr>
        <p:spPr>
          <a:xfrm>
            <a:off x="457200" y="522977"/>
            <a:ext cx="8229600" cy="64632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000">
                <a:solidFill>
                  <a:srgbClr val="FFCC00"/>
                </a:solidFill>
              </a:defRPr>
            </a:lvl1pPr>
          </a:lstStyle>
          <a:p>
            <a:pPr lvl="0">
              <a:defRPr sz="1800">
                <a:solidFill>
                  <a:srgbClr val="000000"/>
                </a:solidFill>
              </a:defRPr>
            </a:pPr>
            <a:r>
              <a:rPr sz="4000">
                <a:solidFill>
                  <a:srgbClr val="FFCC00"/>
                </a:solidFill>
              </a:rPr>
              <a:t>A Good Latch</a:t>
            </a:r>
          </a:p>
        </p:txBody>
      </p:sp>
      <p:sp>
        <p:nvSpPr>
          <p:cNvPr id="260" name="Shape 260"/>
          <p:cNvSpPr/>
          <p:nvPr/>
        </p:nvSpPr>
        <p:spPr>
          <a:xfrm>
            <a:off x="1371600" y="1357312"/>
            <a:ext cx="6858000" cy="137583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nSpc>
                <a:spcPts val="3400"/>
              </a:lnSpc>
              <a:buClr>
                <a:srgbClr val="000000"/>
              </a:buClr>
              <a:buSzPct val="65000"/>
              <a:buChar char="•"/>
            </a:pPr>
            <a:r>
              <a:rPr sz="2800">
                <a:solidFill>
                  <a:srgbClr val="FFFFFF"/>
                </a:solidFill>
              </a:rPr>
              <a:t>  Flange lips round the breast—“fish lips.”</a:t>
            </a:r>
          </a:p>
          <a:p>
            <a:pPr lvl="0">
              <a:lnSpc>
                <a:spcPts val="3400"/>
              </a:lnSpc>
              <a:buClr>
                <a:srgbClr val="000000"/>
              </a:buClr>
              <a:buSzPct val="65000"/>
              <a:buChar char="•"/>
            </a:pPr>
            <a:r>
              <a:rPr sz="2800">
                <a:solidFill>
                  <a:srgbClr val="FFFFFF"/>
                </a:solidFill>
              </a:rPr>
              <a:t>  Have wide angle at corner of mouth.</a:t>
            </a:r>
          </a:p>
          <a:p>
            <a:pPr lvl="0">
              <a:lnSpc>
                <a:spcPts val="3400"/>
              </a:lnSpc>
              <a:buClr>
                <a:srgbClr val="000000"/>
              </a:buClr>
              <a:buSzPct val="65000"/>
              <a:buChar char="•"/>
            </a:pPr>
            <a:r>
              <a:rPr sz="2800">
                <a:solidFill>
                  <a:srgbClr val="FFFFFF"/>
                </a:solidFill>
              </a:rPr>
              <a:t>  Take sufficient areola into mouth. </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a:spLocks noGrp="1"/>
          </p:cNvSpPr>
          <p:nvPr>
            <p:ph type="title" idx="4294967295"/>
          </p:nvPr>
        </p:nvSpPr>
        <p:spPr>
          <a:xfrm>
            <a:off x="762000" y="274637"/>
            <a:ext cx="7924800" cy="1143001"/>
          </a:xfrm>
          <a:prstGeom prst="rect">
            <a:avLst/>
          </a:prstGeom>
        </p:spPr>
        <p:txBody>
          <a:bodyPr lIns="0" tIns="0" rIns="0" bIns="0">
            <a:normAutofit/>
          </a:bodyPr>
          <a:lstStyle>
            <a:lvl1pPr algn="ctr">
              <a:defRPr sz="4000">
                <a:solidFill>
                  <a:srgbClr val="FFCC00"/>
                </a:solidFill>
              </a:defRPr>
            </a:lvl1pPr>
          </a:lstStyle>
          <a:p>
            <a:pPr lvl="0">
              <a:defRPr sz="1800">
                <a:solidFill>
                  <a:srgbClr val="000000"/>
                </a:solidFill>
              </a:defRPr>
            </a:pPr>
            <a:r>
              <a:rPr sz="4000">
                <a:solidFill>
                  <a:srgbClr val="FFCC00"/>
                </a:solidFill>
              </a:rPr>
              <a:t>Signs of Effective Breastfeeding</a:t>
            </a:r>
          </a:p>
        </p:txBody>
      </p:sp>
      <p:sp>
        <p:nvSpPr>
          <p:cNvPr id="265" name="Shape 265"/>
          <p:cNvSpPr>
            <a:spLocks noGrp="1"/>
          </p:cNvSpPr>
          <p:nvPr>
            <p:ph type="body" idx="4294967295"/>
          </p:nvPr>
        </p:nvSpPr>
        <p:spPr>
          <a:xfrm>
            <a:off x="609600" y="1600200"/>
            <a:ext cx="8534400" cy="4525963"/>
          </a:xfrm>
          <a:prstGeom prst="rect">
            <a:avLst/>
          </a:prstGeom>
        </p:spPr>
        <p:txBody>
          <a:bodyPr lIns="0" tIns="0" rIns="0" bIns="0">
            <a:normAutofit/>
          </a:bodyPr>
          <a:lstStyle/>
          <a:p>
            <a:pPr lvl="0">
              <a:buClr>
                <a:srgbClr val="000000"/>
              </a:buClr>
              <a:buSzPct val="100000"/>
              <a:buChar char="•"/>
              <a:defRPr sz="1800"/>
            </a:pPr>
            <a:endParaRPr sz="2800"/>
          </a:p>
          <a:p>
            <a:pPr marL="300037" lvl="0" indent="-300037">
              <a:buClr>
                <a:srgbClr val="FFFFFF"/>
              </a:buClr>
              <a:buSzPct val="100000"/>
              <a:buChar char="•"/>
              <a:defRPr sz="1800"/>
            </a:pPr>
            <a:r>
              <a:rPr sz="2800">
                <a:solidFill>
                  <a:srgbClr val="FFFFFF"/>
                </a:solidFill>
              </a:rPr>
              <a:t>Audible swallowing</a:t>
            </a:r>
          </a:p>
          <a:p>
            <a:pPr marL="300037" lvl="0" indent="-300037">
              <a:buClr>
                <a:srgbClr val="FFFFFF"/>
              </a:buClr>
              <a:buSzPct val="100000"/>
              <a:buChar char="•"/>
              <a:defRPr sz="1800"/>
            </a:pPr>
            <a:r>
              <a:rPr sz="2800">
                <a:solidFill>
                  <a:srgbClr val="FFFFFF"/>
                </a:solidFill>
              </a:rPr>
              <a:t>Appropriate output (i.e. urine/stool)</a:t>
            </a:r>
          </a:p>
          <a:p>
            <a:pPr marL="300037" lvl="0" indent="-300037">
              <a:buClr>
                <a:srgbClr val="FFFFFF"/>
              </a:buClr>
              <a:buSzPct val="100000"/>
              <a:buChar char="•"/>
              <a:defRPr sz="1800"/>
            </a:pPr>
            <a:r>
              <a:rPr sz="2800">
                <a:solidFill>
                  <a:srgbClr val="FFFFFF"/>
                </a:solidFill>
              </a:rPr>
              <a:t>Appropriate weight gain</a:t>
            </a:r>
          </a:p>
        </p:txBody>
      </p:sp>
      <p:pic>
        <p:nvPicPr>
          <p:cNvPr id="266" name="bonding.jpg" descr="C:\Users\atoole\Pictures\bonding.jpg"/>
          <p:cNvPicPr/>
          <p:nvPr/>
        </p:nvPicPr>
        <p:blipFill>
          <a:blip r:embed="rId3">
            <a:extLst/>
          </a:blip>
          <a:stretch>
            <a:fillRect/>
          </a:stretch>
        </p:blipFill>
        <p:spPr>
          <a:xfrm>
            <a:off x="4541837" y="3733800"/>
            <a:ext cx="4144963" cy="2701925"/>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p:cNvSpPr>
          <p:nvPr>
            <p:ph type="body" idx="4294967295"/>
          </p:nvPr>
        </p:nvSpPr>
        <p:spPr>
          <a:xfrm>
            <a:off x="457200" y="1600200"/>
            <a:ext cx="8229600" cy="4525963"/>
          </a:xfrm>
          <a:prstGeom prst="rect">
            <a:avLst/>
          </a:prstGeom>
        </p:spPr>
        <p:txBody>
          <a:bodyPr lIns="0" tIns="0" rIns="0" bIns="0">
            <a:normAutofit/>
          </a:bodyPr>
          <a:lstStyle>
            <a:lvl1pPr algn="ctr">
              <a:defRPr sz="4800">
                <a:solidFill>
                  <a:srgbClr val="FFC000"/>
                </a:solidFill>
              </a:defRPr>
            </a:lvl1pPr>
          </a:lstStyle>
          <a:p>
            <a:pPr lvl="0">
              <a:defRPr sz="1800">
                <a:solidFill>
                  <a:srgbClr val="000000"/>
                </a:solidFill>
              </a:defRPr>
            </a:pPr>
            <a:r>
              <a:rPr sz="4800">
                <a:solidFill>
                  <a:srgbClr val="FFC000"/>
                </a:solidFill>
              </a:rPr>
              <a:t>When a supplement is needed, how can you provide a supplement and protect breastfeeding?</a:t>
            </a:r>
          </a:p>
        </p:txBody>
      </p:sp>
      <p:sp>
        <p:nvSpPr>
          <p:cNvPr id="271" name="Shape 271"/>
          <p:cNvSpPr>
            <a:spLocks noGrp="1"/>
          </p:cNvSpPr>
          <p:nvPr>
            <p:ph type="title" idx="4294967295"/>
          </p:nvPr>
        </p:nvSpPr>
        <p:spPr>
          <a:xfrm>
            <a:off x="457200" y="274637"/>
            <a:ext cx="8229600" cy="1143001"/>
          </a:xfrm>
          <a:prstGeom prst="rect">
            <a:avLst/>
          </a:prstGeom>
        </p:spPr>
        <p:txBody>
          <a:bodyPr lIns="0" tIns="0" rIns="0" bIns="0">
            <a:normAutofit/>
          </a:bodyPr>
          <a:lstStyle/>
          <a:p>
            <a:pPr lvl="0"/>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p:cNvSpPr>
          <p:nvPr>
            <p:ph type="title" idx="4294967295"/>
          </p:nvPr>
        </p:nvSpPr>
        <p:spPr>
          <a:xfrm>
            <a:off x="457200" y="274637"/>
            <a:ext cx="8229600" cy="1143001"/>
          </a:xfrm>
          <a:prstGeom prst="rect">
            <a:avLst/>
          </a:prstGeom>
        </p:spPr>
        <p:txBody>
          <a:bodyPr lIns="0" tIns="0" rIns="0" bIns="0">
            <a:normAutofit/>
          </a:bodyPr>
          <a:lstStyle>
            <a:lvl1pPr algn="ctr">
              <a:defRPr>
                <a:solidFill>
                  <a:srgbClr val="FFC000"/>
                </a:solidFill>
              </a:defRPr>
            </a:lvl1pPr>
          </a:lstStyle>
          <a:p>
            <a:pPr lvl="0">
              <a:defRPr sz="1800">
                <a:solidFill>
                  <a:srgbClr val="000000"/>
                </a:solidFill>
              </a:defRPr>
            </a:pPr>
            <a:r>
              <a:rPr sz="4400">
                <a:solidFill>
                  <a:srgbClr val="FFC000"/>
                </a:solidFill>
              </a:rPr>
              <a:t>EPIC Program Funding</a:t>
            </a:r>
          </a:p>
        </p:txBody>
      </p:sp>
      <p:sp>
        <p:nvSpPr>
          <p:cNvPr id="83" name="Shape 83"/>
          <p:cNvSpPr>
            <a:spLocks noGrp="1"/>
          </p:cNvSpPr>
          <p:nvPr>
            <p:ph type="body" idx="4294967295"/>
          </p:nvPr>
        </p:nvSpPr>
        <p:spPr>
          <a:xfrm>
            <a:off x="152400" y="1676400"/>
            <a:ext cx="8686800" cy="4449763"/>
          </a:xfrm>
          <a:prstGeom prst="rect">
            <a:avLst/>
          </a:prstGeom>
        </p:spPr>
        <p:txBody>
          <a:bodyPr lIns="0" tIns="0" rIns="0" bIns="0">
            <a:normAutofit/>
          </a:bodyPr>
          <a:lstStyle/>
          <a:p>
            <a:pPr lvl="0" algn="ctr">
              <a:defRPr sz="1800"/>
            </a:pPr>
            <a:r>
              <a:rPr sz="2800">
                <a:solidFill>
                  <a:srgbClr val="FFFFFF"/>
                </a:solidFill>
              </a:rPr>
              <a:t>This presentation is made possible by the Georgia Department of Public Health (DPH) through a contract managed and in partnership with Georgia Chapter - American Academy of Pediatrics (GA AAP).  Neither DPH nor Contractor is responsible for any misuse or copyright infringement with respect to the material</a:t>
            </a:r>
            <a:r>
              <a:rPr sz="3200">
                <a:solidFill>
                  <a:srgbClr val="FFFFFF"/>
                </a:solidFill>
              </a:rPr>
              <a:t>.</a:t>
            </a:r>
          </a:p>
        </p:txBody>
      </p:sp>
      <p:pic>
        <p:nvPicPr>
          <p:cNvPr id="84" name="image.png"/>
          <p:cNvPicPr/>
          <p:nvPr/>
        </p:nvPicPr>
        <p:blipFill>
          <a:blip r:embed="rId3">
            <a:extLst/>
          </a:blip>
          <a:stretch>
            <a:fillRect/>
          </a:stretch>
        </p:blipFill>
        <p:spPr>
          <a:xfrm>
            <a:off x="3048000" y="5029200"/>
            <a:ext cx="3352800" cy="1547813"/>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p:cNvSpPr>
          <p:nvPr>
            <p:ph type="body" idx="4294967295"/>
          </p:nvPr>
        </p:nvSpPr>
        <p:spPr>
          <a:xfrm>
            <a:off x="609600" y="1371600"/>
            <a:ext cx="7924800" cy="5029200"/>
          </a:xfrm>
          <a:prstGeom prst="rect">
            <a:avLst/>
          </a:prstGeom>
        </p:spPr>
        <p:txBody>
          <a:bodyPr lIns="0" tIns="0" rIns="0" bIns="0">
            <a:normAutofit/>
          </a:bodyPr>
          <a:lstStyle/>
          <a:p>
            <a:pPr marL="742950" lvl="1" indent="-285750">
              <a:spcBef>
                <a:spcPts val="600"/>
              </a:spcBef>
              <a:buChar char="•"/>
              <a:defRPr sz="1800"/>
            </a:pPr>
            <a:r>
              <a:rPr sz="2800">
                <a:solidFill>
                  <a:srgbClr val="FFFFFF"/>
                </a:solidFill>
              </a:rPr>
              <a:t>Previous breastfeeding difficulty</a:t>
            </a:r>
          </a:p>
          <a:p>
            <a:pPr marL="742950" lvl="1" indent="-285750">
              <a:spcBef>
                <a:spcPts val="600"/>
              </a:spcBef>
              <a:buChar char="•"/>
              <a:defRPr sz="1800"/>
            </a:pPr>
            <a:r>
              <a:rPr sz="2800">
                <a:solidFill>
                  <a:srgbClr val="FFFFFF"/>
                </a:solidFill>
              </a:rPr>
              <a:t>Birth interventions</a:t>
            </a:r>
          </a:p>
          <a:p>
            <a:pPr marL="742950" lvl="1" indent="-285750">
              <a:spcBef>
                <a:spcPts val="600"/>
              </a:spcBef>
              <a:buChar char="•"/>
              <a:defRPr sz="1800"/>
            </a:pPr>
            <a:r>
              <a:rPr sz="2800">
                <a:solidFill>
                  <a:srgbClr val="FFFFFF"/>
                </a:solidFill>
              </a:rPr>
              <a:t>Separation from infant</a:t>
            </a:r>
          </a:p>
          <a:p>
            <a:pPr marL="742950" lvl="1" indent="-285750">
              <a:spcBef>
                <a:spcPts val="600"/>
              </a:spcBef>
              <a:buChar char="•"/>
              <a:defRPr sz="1800"/>
            </a:pPr>
            <a:r>
              <a:rPr sz="2800">
                <a:solidFill>
                  <a:srgbClr val="FFFFFF"/>
                </a:solidFill>
              </a:rPr>
              <a:t>Absence of prenatal breast changes </a:t>
            </a:r>
          </a:p>
          <a:p>
            <a:pPr marL="742950" lvl="1" indent="-285750">
              <a:spcBef>
                <a:spcPts val="600"/>
              </a:spcBef>
              <a:buChar char="•"/>
              <a:defRPr sz="1800"/>
            </a:pPr>
            <a:r>
              <a:rPr sz="2800">
                <a:solidFill>
                  <a:srgbClr val="FFFFFF"/>
                </a:solidFill>
              </a:rPr>
              <a:t>Mother’s perception of insufficient milk supply</a:t>
            </a:r>
          </a:p>
          <a:p>
            <a:pPr marL="742950" lvl="1" indent="-285750">
              <a:spcBef>
                <a:spcPts val="600"/>
              </a:spcBef>
              <a:buChar char="•"/>
              <a:defRPr sz="1800"/>
            </a:pPr>
            <a:r>
              <a:rPr sz="2800">
                <a:solidFill>
                  <a:srgbClr val="FFFFFF"/>
                </a:solidFill>
              </a:rPr>
              <a:t>Breast surgery or trauma</a:t>
            </a:r>
          </a:p>
          <a:p>
            <a:pPr marL="742950" lvl="1" indent="-285750">
              <a:spcBef>
                <a:spcPts val="600"/>
              </a:spcBef>
              <a:buChar char="•"/>
              <a:defRPr sz="1800"/>
            </a:pPr>
            <a:r>
              <a:rPr sz="2800">
                <a:solidFill>
                  <a:srgbClr val="FFFFFF"/>
                </a:solidFill>
              </a:rPr>
              <a:t>Breast or nipple abnormality</a:t>
            </a:r>
          </a:p>
          <a:p>
            <a:pPr marL="742950" lvl="1" indent="-285750">
              <a:spcBef>
                <a:spcPts val="600"/>
              </a:spcBef>
              <a:buChar char="•"/>
              <a:defRPr sz="1800"/>
            </a:pPr>
            <a:r>
              <a:rPr sz="2800">
                <a:solidFill>
                  <a:srgbClr val="FFFFFF"/>
                </a:solidFill>
              </a:rPr>
              <a:t>Unrelieved fullness or engorgement</a:t>
            </a:r>
          </a:p>
        </p:txBody>
      </p:sp>
      <p:sp>
        <p:nvSpPr>
          <p:cNvPr id="276" name="Shape 276"/>
          <p:cNvSpPr>
            <a:spLocks noGrp="1"/>
          </p:cNvSpPr>
          <p:nvPr>
            <p:ph type="title" idx="4294967295"/>
          </p:nvPr>
        </p:nvSpPr>
        <p:spPr>
          <a:xfrm>
            <a:off x="609600" y="228600"/>
            <a:ext cx="7848600" cy="1066800"/>
          </a:xfrm>
          <a:prstGeom prst="rect">
            <a:avLst/>
          </a:prstGeom>
        </p:spPr>
        <p:txBody>
          <a:bodyPr lIns="0" tIns="0" rIns="0" bIns="0">
            <a:normAutofit/>
          </a:bodyPr>
          <a:lstStyle>
            <a:lvl1pPr algn="ctr">
              <a:defRPr sz="4000">
                <a:solidFill>
                  <a:srgbClr val="FFCC00"/>
                </a:solidFill>
              </a:defRPr>
            </a:lvl1pPr>
          </a:lstStyle>
          <a:p>
            <a:pPr lvl="0">
              <a:defRPr sz="1800">
                <a:solidFill>
                  <a:srgbClr val="000000"/>
                </a:solidFill>
              </a:defRPr>
            </a:pPr>
            <a:r>
              <a:rPr sz="4000">
                <a:solidFill>
                  <a:srgbClr val="FFCC00"/>
                </a:solidFill>
              </a:rPr>
              <a:t>Maternal Risk Factors</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p:cNvSpPr>
          <p:nvPr>
            <p:ph type="title" idx="4294967295"/>
          </p:nvPr>
        </p:nvSpPr>
        <p:spPr>
          <a:xfrm>
            <a:off x="-1" y="274637"/>
            <a:ext cx="9144002" cy="1143001"/>
          </a:xfrm>
          <a:prstGeom prst="rect">
            <a:avLst/>
          </a:prstGeom>
        </p:spPr>
        <p:txBody>
          <a:bodyPr lIns="0" tIns="0" rIns="0" bIns="0">
            <a:normAutofit/>
          </a:bodyPr>
          <a:lstStyle>
            <a:lvl1pPr algn="ctr">
              <a:defRPr sz="4000">
                <a:solidFill>
                  <a:srgbClr val="FFC000"/>
                </a:solidFill>
              </a:defRPr>
            </a:lvl1pPr>
          </a:lstStyle>
          <a:p>
            <a:pPr lvl="0">
              <a:defRPr sz="1800">
                <a:solidFill>
                  <a:srgbClr val="000000"/>
                </a:solidFill>
              </a:defRPr>
            </a:pPr>
            <a:r>
              <a:rPr sz="4000">
                <a:solidFill>
                  <a:srgbClr val="FFC000"/>
                </a:solidFill>
              </a:rPr>
              <a:t>Infant Risk Factors</a:t>
            </a:r>
          </a:p>
        </p:txBody>
      </p:sp>
      <p:sp>
        <p:nvSpPr>
          <p:cNvPr id="281" name="Shape 281"/>
          <p:cNvSpPr>
            <a:spLocks noGrp="1"/>
          </p:cNvSpPr>
          <p:nvPr>
            <p:ph type="body" idx="4294967295"/>
          </p:nvPr>
        </p:nvSpPr>
        <p:spPr>
          <a:xfrm>
            <a:off x="457200" y="1600200"/>
            <a:ext cx="8229600" cy="4525963"/>
          </a:xfrm>
          <a:prstGeom prst="rect">
            <a:avLst/>
          </a:prstGeom>
        </p:spPr>
        <p:txBody>
          <a:bodyPr lIns="0" tIns="0" rIns="0" bIns="0">
            <a:normAutofit/>
          </a:bodyPr>
          <a:lstStyle/>
          <a:p>
            <a:pPr marL="457200" lvl="0" indent="-457200">
              <a:buClr>
                <a:srgbClr val="FFFFFF"/>
              </a:buClr>
              <a:buSzPct val="100000"/>
              <a:buChar char="•"/>
              <a:defRPr sz="1800"/>
            </a:pPr>
            <a:r>
              <a:rPr sz="3200">
                <a:solidFill>
                  <a:srgbClr val="FFFFFF"/>
                </a:solidFill>
              </a:rPr>
              <a:t>Prematurity, SGA, LGA or IUGR</a:t>
            </a:r>
          </a:p>
          <a:p>
            <a:pPr marL="457200" lvl="0" indent="-457200">
              <a:buClr>
                <a:srgbClr val="FFFFFF"/>
              </a:buClr>
              <a:buSzPct val="100000"/>
              <a:buChar char="•"/>
              <a:defRPr sz="1800"/>
            </a:pPr>
            <a:r>
              <a:rPr sz="3200">
                <a:solidFill>
                  <a:srgbClr val="FFFFFF"/>
                </a:solidFill>
              </a:rPr>
              <a:t>Hyperbilirubinemia or hypoglycemia</a:t>
            </a:r>
          </a:p>
          <a:p>
            <a:pPr marL="457200" lvl="0" indent="-457200">
              <a:buClr>
                <a:srgbClr val="FFFFFF"/>
              </a:buClr>
              <a:buSzPct val="100000"/>
              <a:buChar char="•"/>
              <a:defRPr sz="1800"/>
            </a:pPr>
            <a:r>
              <a:rPr sz="3200">
                <a:solidFill>
                  <a:srgbClr val="FFFFFF"/>
                </a:solidFill>
              </a:rPr>
              <a:t>Oral anomalies</a:t>
            </a:r>
          </a:p>
          <a:p>
            <a:pPr marL="457200" lvl="0" indent="-457200">
              <a:buClr>
                <a:srgbClr val="FFFFFF"/>
              </a:buClr>
              <a:buSzPct val="100000"/>
              <a:buChar char="•"/>
              <a:defRPr sz="1800"/>
            </a:pPr>
            <a:r>
              <a:rPr sz="3200">
                <a:solidFill>
                  <a:srgbClr val="FFFFFF"/>
                </a:solidFill>
              </a:rPr>
              <a:t>Birth interventions and/or trauma</a:t>
            </a:r>
          </a:p>
          <a:p>
            <a:pPr marL="457200" lvl="0" indent="-457200">
              <a:buClr>
                <a:srgbClr val="FFFFFF"/>
              </a:buClr>
              <a:buSzPct val="100000"/>
              <a:buChar char="•"/>
              <a:defRPr sz="1800"/>
            </a:pPr>
            <a:r>
              <a:rPr sz="3200">
                <a:solidFill>
                  <a:srgbClr val="FFFFFF"/>
                </a:solidFill>
              </a:rPr>
              <a:t>Inability to maintain an effective latch</a:t>
            </a:r>
          </a:p>
          <a:p>
            <a:pPr marL="457200" lvl="0" indent="-457200">
              <a:buClr>
                <a:srgbClr val="FFFFFF"/>
              </a:buClr>
              <a:buSzPct val="100000"/>
              <a:buChar char="•"/>
              <a:defRPr sz="1800"/>
            </a:pPr>
            <a:r>
              <a:rPr sz="3200">
                <a:solidFill>
                  <a:srgbClr val="FFFFFF"/>
                </a:solidFill>
              </a:rPr>
              <a:t>Acute or chronic disease</a:t>
            </a:r>
          </a:p>
          <a:p>
            <a:pPr marL="457200" lvl="0" indent="-457200">
              <a:buClr>
                <a:srgbClr val="FFFFFF"/>
              </a:buClr>
              <a:buSzPct val="100000"/>
              <a:buChar char="•"/>
              <a:defRPr sz="1800"/>
            </a:pPr>
            <a:r>
              <a:rPr sz="3200">
                <a:solidFill>
                  <a:srgbClr val="FFFFFF"/>
                </a:solidFill>
              </a:rPr>
              <a:t>Persistent sleepiness or irritability</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285"/>
          <p:cNvSpPr>
            <a:spLocks noGrp="1"/>
          </p:cNvSpPr>
          <p:nvPr>
            <p:ph type="title" idx="4294967295"/>
          </p:nvPr>
        </p:nvSpPr>
        <p:spPr>
          <a:xfrm>
            <a:off x="685800" y="274637"/>
            <a:ext cx="8001000" cy="1143001"/>
          </a:xfrm>
          <a:prstGeom prst="rect">
            <a:avLst/>
          </a:prstGeom>
        </p:spPr>
        <p:txBody>
          <a:bodyPr lIns="0" tIns="0" rIns="0" bIns="0">
            <a:normAutofit/>
          </a:bodyPr>
          <a:lstStyle>
            <a:lvl1pPr algn="ctr">
              <a:defRPr sz="4000">
                <a:solidFill>
                  <a:srgbClr val="FFCC00"/>
                </a:solidFill>
              </a:defRPr>
            </a:lvl1pPr>
          </a:lstStyle>
          <a:p>
            <a:pPr lvl="0">
              <a:defRPr sz="1800">
                <a:solidFill>
                  <a:srgbClr val="000000"/>
                </a:solidFill>
              </a:defRPr>
            </a:pPr>
            <a:r>
              <a:rPr sz="4000">
                <a:solidFill>
                  <a:srgbClr val="FFCC00"/>
                </a:solidFill>
              </a:rPr>
              <a:t>Reasons to Supplement?</a:t>
            </a:r>
          </a:p>
        </p:txBody>
      </p:sp>
      <p:sp>
        <p:nvSpPr>
          <p:cNvPr id="286" name="Shape 286"/>
          <p:cNvSpPr>
            <a:spLocks noGrp="1"/>
          </p:cNvSpPr>
          <p:nvPr>
            <p:ph type="body" idx="4294967295"/>
          </p:nvPr>
        </p:nvSpPr>
        <p:spPr>
          <a:xfrm>
            <a:off x="304800" y="1600200"/>
            <a:ext cx="8382000" cy="4525963"/>
          </a:xfrm>
          <a:prstGeom prst="rect">
            <a:avLst/>
          </a:prstGeom>
        </p:spPr>
        <p:txBody>
          <a:bodyPr lIns="0" tIns="0" rIns="0" bIns="0">
            <a:normAutofit/>
          </a:bodyPr>
          <a:lstStyle/>
          <a:p>
            <a:pPr lvl="0">
              <a:buClr>
                <a:srgbClr val="FFFFFF"/>
              </a:buClr>
              <a:buSzPct val="100000"/>
              <a:buChar char="•"/>
              <a:defRPr sz="1800"/>
            </a:pPr>
            <a:r>
              <a:rPr sz="3200">
                <a:solidFill>
                  <a:srgbClr val="FFFFFF"/>
                </a:solidFill>
              </a:rPr>
              <a:t>Weight loss because of low milk supply</a:t>
            </a:r>
          </a:p>
          <a:p>
            <a:pPr lvl="0">
              <a:buClr>
                <a:srgbClr val="FFFFFF"/>
              </a:buClr>
              <a:buSzPct val="100000"/>
              <a:buChar char="•"/>
              <a:defRPr sz="1800"/>
            </a:pPr>
            <a:r>
              <a:rPr sz="3200">
                <a:solidFill>
                  <a:srgbClr val="FFFFFF"/>
                </a:solidFill>
              </a:rPr>
              <a:t>Hyperbilirubinemia</a:t>
            </a:r>
          </a:p>
          <a:p>
            <a:pPr lvl="0">
              <a:buClr>
                <a:srgbClr val="FFFFFF"/>
              </a:buClr>
              <a:buSzPct val="100000"/>
              <a:buChar char="•"/>
              <a:defRPr sz="1800"/>
            </a:pPr>
            <a:r>
              <a:rPr sz="3200">
                <a:solidFill>
                  <a:srgbClr val="FFFFFF"/>
                </a:solidFill>
              </a:rPr>
              <a:t>Hypoglycemia</a:t>
            </a:r>
          </a:p>
          <a:p>
            <a:pPr lvl="0">
              <a:buClr>
                <a:srgbClr val="FFFFFF"/>
              </a:buClr>
              <a:buSzPct val="100000"/>
              <a:buChar char="•"/>
              <a:defRPr sz="1800"/>
            </a:pPr>
            <a:r>
              <a:rPr sz="3200">
                <a:solidFill>
                  <a:srgbClr val="FFFFFF"/>
                </a:solidFill>
              </a:rPr>
              <a:t>Failure to latch</a:t>
            </a:r>
          </a:p>
          <a:p>
            <a:pPr lvl="0">
              <a:buClr>
                <a:srgbClr val="FFFFFF"/>
              </a:buClr>
              <a:buSzPct val="100000"/>
              <a:buChar char="•"/>
              <a:defRPr sz="1800"/>
            </a:pPr>
            <a:r>
              <a:rPr sz="3200">
                <a:solidFill>
                  <a:srgbClr val="FFFFFF"/>
                </a:solidFill>
              </a:rPr>
              <a:t>Mother is ill</a:t>
            </a:r>
          </a:p>
          <a:p>
            <a:pPr lvl="0">
              <a:buClr>
                <a:srgbClr val="FFFFFF"/>
              </a:buClr>
              <a:buSzPct val="100000"/>
              <a:buChar char="•"/>
              <a:defRPr sz="1800"/>
            </a:pPr>
            <a:r>
              <a:rPr sz="3200">
                <a:solidFill>
                  <a:srgbClr val="FFFFFF"/>
                </a:solidFill>
              </a:rPr>
              <a:t>Medications</a:t>
            </a:r>
          </a:p>
          <a:p>
            <a:pPr lvl="0">
              <a:buClr>
                <a:srgbClr val="FFFFFF"/>
              </a:buClr>
              <a:buSzPct val="100000"/>
              <a:buChar char="•"/>
              <a:defRPr sz="1800"/>
            </a:pPr>
            <a:r>
              <a:rPr sz="3200">
                <a:solidFill>
                  <a:srgbClr val="FFFFFF"/>
                </a:solidFill>
              </a:rPr>
              <a:t>Premature infant</a:t>
            </a:r>
          </a:p>
          <a:p>
            <a:pPr lvl="0">
              <a:buClr>
                <a:srgbClr val="FFFFFF"/>
              </a:buClr>
              <a:buSzPct val="100000"/>
              <a:buChar char="•"/>
              <a:defRPr sz="1800"/>
            </a:pPr>
            <a:r>
              <a:rPr sz="3200">
                <a:solidFill>
                  <a:srgbClr val="FFFFFF"/>
                </a:solidFill>
              </a:rPr>
              <a:t>Adoption</a:t>
            </a:r>
          </a:p>
        </p:txBody>
      </p:sp>
      <p:pic>
        <p:nvPicPr>
          <p:cNvPr id="287" name="NICU suppl.jpg" descr="C:\Users\atoole\Pictures\NICU suppl.jpg"/>
          <p:cNvPicPr/>
          <p:nvPr/>
        </p:nvPicPr>
        <p:blipFill>
          <a:blip r:embed="rId3">
            <a:extLst/>
          </a:blip>
          <a:stretch>
            <a:fillRect/>
          </a:stretch>
        </p:blipFill>
        <p:spPr>
          <a:xfrm>
            <a:off x="4038600" y="2925762"/>
            <a:ext cx="4881563" cy="3382963"/>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p:cNvSpPr>
          <p:nvPr>
            <p:ph type="title" idx="4294967295"/>
          </p:nvPr>
        </p:nvSpPr>
        <p:spPr>
          <a:xfrm>
            <a:off x="304800" y="274637"/>
            <a:ext cx="8382000" cy="1143001"/>
          </a:xfrm>
          <a:prstGeom prst="rect">
            <a:avLst/>
          </a:prstGeom>
        </p:spPr>
        <p:txBody>
          <a:bodyPr lIns="0" tIns="0" rIns="0" bIns="0">
            <a:normAutofit/>
          </a:bodyPr>
          <a:lstStyle>
            <a:lvl1pPr algn="ctr">
              <a:defRPr sz="4000">
                <a:solidFill>
                  <a:srgbClr val="FFCC00"/>
                </a:solidFill>
              </a:defRPr>
            </a:lvl1pPr>
          </a:lstStyle>
          <a:p>
            <a:pPr lvl="0">
              <a:defRPr sz="1800">
                <a:solidFill>
                  <a:srgbClr val="000000"/>
                </a:solidFill>
              </a:defRPr>
            </a:pPr>
            <a:r>
              <a:rPr sz="4000">
                <a:solidFill>
                  <a:srgbClr val="FFCC00"/>
                </a:solidFill>
              </a:rPr>
              <a:t>Weight Gain Issues</a:t>
            </a:r>
          </a:p>
        </p:txBody>
      </p:sp>
      <p:sp>
        <p:nvSpPr>
          <p:cNvPr id="292" name="Shape 292"/>
          <p:cNvSpPr>
            <a:spLocks noGrp="1"/>
          </p:cNvSpPr>
          <p:nvPr>
            <p:ph type="body" idx="4294967295"/>
          </p:nvPr>
        </p:nvSpPr>
        <p:spPr>
          <a:xfrm>
            <a:off x="304800" y="1676400"/>
            <a:ext cx="8839200" cy="4525963"/>
          </a:xfrm>
          <a:prstGeom prst="rect">
            <a:avLst/>
          </a:prstGeom>
        </p:spPr>
        <p:txBody>
          <a:bodyPr lIns="0" tIns="0" rIns="0" bIns="0">
            <a:normAutofit/>
          </a:bodyPr>
          <a:lstStyle/>
          <a:p>
            <a:pPr lvl="0">
              <a:buClr>
                <a:srgbClr val="FFFFFF"/>
              </a:buClr>
              <a:buSzPct val="100000"/>
              <a:buChar char="•"/>
              <a:defRPr sz="1800"/>
            </a:pPr>
            <a:r>
              <a:rPr sz="3200" dirty="0">
                <a:solidFill>
                  <a:srgbClr val="FFFFFF"/>
                </a:solidFill>
              </a:rPr>
              <a:t>Weight loss &gt;75th percentile</a:t>
            </a:r>
          </a:p>
          <a:p>
            <a:pPr lvl="0">
              <a:buClr>
                <a:srgbClr val="FFFFFF"/>
              </a:buClr>
              <a:buSzPct val="100000"/>
              <a:buChar char="•"/>
              <a:defRPr sz="1800"/>
            </a:pPr>
            <a:r>
              <a:rPr sz="3200" dirty="0">
                <a:solidFill>
                  <a:srgbClr val="FFFFFF"/>
                </a:solidFill>
              </a:rPr>
              <a:t>Slow weight recovery (&gt;75th percentile)</a:t>
            </a:r>
          </a:p>
          <a:p>
            <a:pPr lvl="0">
              <a:buClr>
                <a:srgbClr val="FFFFFF"/>
              </a:buClr>
              <a:buSzPct val="100000"/>
              <a:buChar char="•"/>
              <a:defRPr sz="1800"/>
            </a:pPr>
            <a:r>
              <a:rPr sz="3200" dirty="0">
                <a:solidFill>
                  <a:srgbClr val="FFFFFF"/>
                </a:solidFill>
              </a:rPr>
              <a:t>Baby has meconium stools after the 5</a:t>
            </a:r>
            <a:r>
              <a:rPr sz="3200" baseline="30000" dirty="0">
                <a:solidFill>
                  <a:srgbClr val="FFFFFF"/>
                </a:solidFill>
              </a:rPr>
              <a:t>th</a:t>
            </a:r>
            <a:r>
              <a:rPr sz="3200" dirty="0">
                <a:solidFill>
                  <a:srgbClr val="FFFFFF"/>
                </a:solidFill>
              </a:rPr>
              <a:t> day</a:t>
            </a:r>
          </a:p>
          <a:p>
            <a:pPr lvl="0">
              <a:defRPr sz="1800"/>
            </a:pPr>
            <a:r>
              <a:rPr sz="3200" dirty="0">
                <a:solidFill>
                  <a:srgbClr val="FFFFFF"/>
                </a:solidFill>
              </a:rPr>
              <a:t>   of life</a:t>
            </a:r>
          </a:p>
          <a:p>
            <a:pPr lvl="0">
              <a:buClr>
                <a:srgbClr val="FFFFFF"/>
              </a:buClr>
              <a:buSzPct val="100000"/>
              <a:buChar char="•"/>
              <a:defRPr sz="1800"/>
            </a:pPr>
            <a:r>
              <a:rPr sz="3200" dirty="0">
                <a:solidFill>
                  <a:srgbClr val="FFFFFF"/>
                </a:solidFill>
              </a:rPr>
              <a:t>Use the WHO growth </a:t>
            </a:r>
          </a:p>
          <a:p>
            <a:pPr lvl="0">
              <a:defRPr sz="1800"/>
            </a:pPr>
            <a:r>
              <a:rPr sz="3200" dirty="0">
                <a:solidFill>
                  <a:srgbClr val="FFFFFF"/>
                </a:solidFill>
              </a:rPr>
              <a:t>   charts</a:t>
            </a:r>
            <a:r>
              <a:rPr lang="en-US" sz="3200" dirty="0">
                <a:solidFill>
                  <a:srgbClr val="FFFFFF"/>
                </a:solidFill>
              </a:rPr>
              <a:t> and NEWT app</a:t>
            </a:r>
          </a:p>
          <a:p>
            <a:pPr lvl="0">
              <a:defRPr sz="1800"/>
            </a:pPr>
            <a:r>
              <a:rPr lang="en-US" sz="3200" dirty="0">
                <a:solidFill>
                  <a:srgbClr val="FFFFFF"/>
                </a:solidFill>
              </a:rPr>
              <a:t>    </a:t>
            </a:r>
            <a:endParaRPr sz="3200" dirty="0">
              <a:solidFill>
                <a:srgbClr val="FFFFFF"/>
              </a:solidFill>
            </a:endParaRPr>
          </a:p>
        </p:txBody>
      </p:sp>
      <p:pic>
        <p:nvPicPr>
          <p:cNvPr id="293" name="image.png"/>
          <p:cNvPicPr/>
          <p:nvPr/>
        </p:nvPicPr>
        <p:blipFill>
          <a:blip r:embed="rId3">
            <a:extLst/>
          </a:blip>
          <a:stretch>
            <a:fillRect/>
          </a:stretch>
        </p:blipFill>
        <p:spPr>
          <a:xfrm>
            <a:off x="4800600" y="3505200"/>
            <a:ext cx="3990975" cy="3122613"/>
          </a:xfrm>
          <a:prstGeom prst="rect">
            <a:avLst/>
          </a:prstGeom>
          <a:ln w="12700">
            <a:miter lim="400000"/>
          </a:ln>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p:cNvSpPr>
          <p:nvPr>
            <p:ph type="title" idx="4294967295"/>
          </p:nvPr>
        </p:nvSpPr>
        <p:spPr>
          <a:xfrm>
            <a:off x="381000" y="274637"/>
            <a:ext cx="8305800" cy="1143001"/>
          </a:xfrm>
          <a:prstGeom prst="rect">
            <a:avLst/>
          </a:prstGeom>
        </p:spPr>
        <p:txBody>
          <a:bodyPr lIns="0" tIns="0" rIns="0" bIns="0">
            <a:normAutofit/>
          </a:bodyPr>
          <a:lstStyle>
            <a:lvl1pPr algn="ctr">
              <a:defRPr sz="4000">
                <a:solidFill>
                  <a:srgbClr val="FFCC00"/>
                </a:solidFill>
              </a:defRPr>
            </a:lvl1pPr>
          </a:lstStyle>
          <a:p>
            <a:pPr lvl="0">
              <a:defRPr sz="1800">
                <a:solidFill>
                  <a:srgbClr val="000000"/>
                </a:solidFill>
              </a:defRPr>
            </a:pPr>
            <a:r>
              <a:rPr sz="4000">
                <a:solidFill>
                  <a:srgbClr val="FFCC00"/>
                </a:solidFill>
              </a:rPr>
              <a:t>Not Latching</a:t>
            </a:r>
          </a:p>
        </p:txBody>
      </p:sp>
      <p:sp>
        <p:nvSpPr>
          <p:cNvPr id="298" name="Shape 298"/>
          <p:cNvSpPr>
            <a:spLocks noGrp="1"/>
          </p:cNvSpPr>
          <p:nvPr>
            <p:ph type="body" idx="4294967295"/>
          </p:nvPr>
        </p:nvSpPr>
        <p:spPr>
          <a:xfrm>
            <a:off x="381000" y="1600200"/>
            <a:ext cx="8305800" cy="4525963"/>
          </a:xfrm>
          <a:prstGeom prst="rect">
            <a:avLst/>
          </a:prstGeom>
        </p:spPr>
        <p:txBody>
          <a:bodyPr lIns="0" tIns="0" rIns="0" bIns="0">
            <a:normAutofit/>
          </a:bodyPr>
          <a:lstStyle/>
          <a:p>
            <a:pPr lvl="0">
              <a:defRPr sz="1800"/>
            </a:pPr>
            <a:endParaRPr sz="3200"/>
          </a:p>
          <a:p>
            <a:pPr marL="385762" lvl="0" indent="-385762">
              <a:buClr>
                <a:srgbClr val="FFFFFF"/>
              </a:buClr>
              <a:buSzPct val="100000"/>
              <a:buChar char="•"/>
              <a:defRPr sz="1800"/>
            </a:pPr>
            <a:r>
              <a:rPr sz="3600">
                <a:solidFill>
                  <a:srgbClr val="FFFFFF"/>
                </a:solidFill>
              </a:rPr>
              <a:t>Start pumping and using hand expression</a:t>
            </a:r>
          </a:p>
          <a:p>
            <a:pPr marL="385762" lvl="0" indent="-385762">
              <a:buClr>
                <a:srgbClr val="FFFFFF"/>
              </a:buClr>
              <a:buSzPct val="100000"/>
              <a:buChar char="•"/>
              <a:defRPr sz="1800"/>
            </a:pPr>
            <a:r>
              <a:rPr sz="3600">
                <a:solidFill>
                  <a:srgbClr val="FFFFFF"/>
                </a:solidFill>
              </a:rPr>
              <a:t>Supplement with pumped breast milk when possible</a:t>
            </a:r>
          </a:p>
          <a:p>
            <a:pPr marL="385762" lvl="0" indent="-385762">
              <a:buClr>
                <a:srgbClr val="FFFFFF"/>
              </a:buClr>
              <a:buSzPct val="100000"/>
              <a:buChar char="•"/>
              <a:defRPr sz="1800"/>
            </a:pPr>
            <a:r>
              <a:rPr sz="3600">
                <a:solidFill>
                  <a:srgbClr val="FFFFFF"/>
                </a:solidFill>
              </a:rPr>
              <a:t>Encourage skin-to-skin</a:t>
            </a:r>
          </a:p>
          <a:p>
            <a:pPr marL="385762" lvl="0" indent="-385762">
              <a:buClr>
                <a:srgbClr val="FFFFFF"/>
              </a:buClr>
              <a:buSzPct val="100000"/>
              <a:buChar char="•"/>
              <a:defRPr sz="1800"/>
            </a:pPr>
            <a:r>
              <a:rPr sz="3600">
                <a:solidFill>
                  <a:srgbClr val="FFFFFF"/>
                </a:solidFill>
              </a:rPr>
              <a:t>Make an appointment with a lactation specialist for help </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a:spLocks noGrp="1"/>
          </p:cNvSpPr>
          <p:nvPr>
            <p:ph type="title" idx="4294967295"/>
          </p:nvPr>
        </p:nvSpPr>
        <p:spPr>
          <a:xfrm>
            <a:off x="381000" y="274637"/>
            <a:ext cx="8305800" cy="1143001"/>
          </a:xfrm>
          <a:prstGeom prst="rect">
            <a:avLst/>
          </a:prstGeom>
        </p:spPr>
        <p:txBody>
          <a:bodyPr lIns="0" tIns="0" rIns="0" bIns="0">
            <a:normAutofit/>
          </a:bodyPr>
          <a:lstStyle>
            <a:lvl1pPr algn="ctr">
              <a:defRPr sz="4000">
                <a:solidFill>
                  <a:srgbClr val="FFCC00"/>
                </a:solidFill>
              </a:defRPr>
            </a:lvl1pPr>
          </a:lstStyle>
          <a:p>
            <a:pPr lvl="0">
              <a:defRPr sz="1800">
                <a:solidFill>
                  <a:srgbClr val="000000"/>
                </a:solidFill>
              </a:defRPr>
            </a:pPr>
            <a:r>
              <a:rPr sz="4000">
                <a:solidFill>
                  <a:srgbClr val="FFCC00"/>
                </a:solidFill>
              </a:rPr>
              <a:t>Supplementing</a:t>
            </a:r>
          </a:p>
        </p:txBody>
      </p:sp>
      <p:sp>
        <p:nvSpPr>
          <p:cNvPr id="303" name="Shape 303"/>
          <p:cNvSpPr>
            <a:spLocks noGrp="1"/>
          </p:cNvSpPr>
          <p:nvPr>
            <p:ph type="body" idx="4294967295"/>
          </p:nvPr>
        </p:nvSpPr>
        <p:spPr>
          <a:xfrm>
            <a:off x="381000" y="1600200"/>
            <a:ext cx="8305800" cy="4525963"/>
          </a:xfrm>
          <a:prstGeom prst="rect">
            <a:avLst/>
          </a:prstGeom>
        </p:spPr>
        <p:txBody>
          <a:bodyPr lIns="0" tIns="0" rIns="0" bIns="0">
            <a:normAutofit/>
          </a:bodyPr>
          <a:lstStyle/>
          <a:p>
            <a:pPr lvl="0">
              <a:lnSpc>
                <a:spcPct val="90000"/>
              </a:lnSpc>
              <a:buClr>
                <a:srgbClr val="FFFFFF"/>
              </a:buClr>
              <a:buSzPct val="100000"/>
              <a:buChar char="•"/>
              <a:defRPr sz="1800"/>
            </a:pPr>
            <a:r>
              <a:rPr sz="3200">
                <a:solidFill>
                  <a:srgbClr val="FFFFFF"/>
                </a:solidFill>
              </a:rPr>
              <a:t>Colostrum</a:t>
            </a:r>
          </a:p>
          <a:p>
            <a:pPr marL="742950" lvl="1" indent="-285750">
              <a:lnSpc>
                <a:spcPct val="90000"/>
              </a:lnSpc>
              <a:spcBef>
                <a:spcPts val="600"/>
              </a:spcBef>
              <a:defRPr sz="1800"/>
            </a:pPr>
            <a:r>
              <a:rPr sz="2800">
                <a:solidFill>
                  <a:srgbClr val="FFFFFF"/>
                </a:solidFill>
              </a:rPr>
              <a:t>Amounts are appropriate for baby’s  stomach size</a:t>
            </a:r>
          </a:p>
          <a:p>
            <a:pPr marL="742950" lvl="1" indent="-285750">
              <a:lnSpc>
                <a:spcPct val="90000"/>
              </a:lnSpc>
              <a:spcBef>
                <a:spcPts val="600"/>
              </a:spcBef>
              <a:defRPr sz="1800"/>
            </a:pPr>
            <a:r>
              <a:rPr sz="2800">
                <a:solidFill>
                  <a:srgbClr val="FFFFFF"/>
                </a:solidFill>
              </a:rPr>
              <a:t>Prevents hypoglycemia in the healthy, term infant</a:t>
            </a:r>
          </a:p>
          <a:p>
            <a:pPr marL="742950" lvl="1" indent="-285750">
              <a:lnSpc>
                <a:spcPct val="90000"/>
              </a:lnSpc>
              <a:spcBef>
                <a:spcPts val="600"/>
              </a:spcBef>
              <a:defRPr sz="1800"/>
            </a:pPr>
            <a:r>
              <a:rPr sz="2800">
                <a:solidFill>
                  <a:srgbClr val="FFFFFF"/>
                </a:solidFill>
              </a:rPr>
              <a:t>Average in first 24 hours is 2-10ml per feeding</a:t>
            </a:r>
          </a:p>
          <a:p>
            <a:pPr marL="742950" lvl="1" indent="-285750">
              <a:lnSpc>
                <a:spcPct val="90000"/>
              </a:lnSpc>
              <a:spcBef>
                <a:spcPts val="600"/>
              </a:spcBef>
              <a:defRPr sz="1800"/>
            </a:pPr>
            <a:r>
              <a:rPr sz="2800">
                <a:solidFill>
                  <a:srgbClr val="FFFFFF"/>
                </a:solidFill>
              </a:rPr>
              <a:t>Small amounts give the baby a chance to coordinate their suck, swallow and breathing</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a:spLocks noGrp="1"/>
          </p:cNvSpPr>
          <p:nvPr>
            <p:ph type="title" idx="4294967295"/>
          </p:nvPr>
        </p:nvSpPr>
        <p:spPr>
          <a:xfrm>
            <a:off x="381000" y="274637"/>
            <a:ext cx="8305800" cy="1143001"/>
          </a:xfrm>
          <a:prstGeom prst="rect">
            <a:avLst/>
          </a:prstGeom>
        </p:spPr>
        <p:txBody>
          <a:bodyPr lIns="0" tIns="0" rIns="0" bIns="0">
            <a:normAutofit/>
          </a:bodyPr>
          <a:lstStyle/>
          <a:p>
            <a:pPr lvl="0" algn="ctr" defTabSz="841247">
              <a:defRPr sz="1800"/>
            </a:pPr>
            <a:r>
              <a:rPr sz="3680">
                <a:solidFill>
                  <a:srgbClr val="FFCC00"/>
                </a:solidFill>
              </a:rPr>
              <a:t>Milk Intake for the </a:t>
            </a:r>
            <a:br>
              <a:rPr sz="3680">
                <a:solidFill>
                  <a:srgbClr val="FFCC00"/>
                </a:solidFill>
              </a:rPr>
            </a:br>
            <a:r>
              <a:rPr sz="3680">
                <a:solidFill>
                  <a:srgbClr val="FFCC00"/>
                </a:solidFill>
              </a:rPr>
              <a:t>Healthy Term Infant</a:t>
            </a:r>
          </a:p>
        </p:txBody>
      </p:sp>
      <p:sp>
        <p:nvSpPr>
          <p:cNvPr id="308" name="Shape 308"/>
          <p:cNvSpPr>
            <a:spLocks noGrp="1"/>
          </p:cNvSpPr>
          <p:nvPr>
            <p:ph type="body" idx="4294967295"/>
          </p:nvPr>
        </p:nvSpPr>
        <p:spPr>
          <a:xfrm>
            <a:off x="381000" y="1417637"/>
            <a:ext cx="8305800" cy="4525963"/>
          </a:xfrm>
          <a:prstGeom prst="rect">
            <a:avLst/>
          </a:prstGeom>
        </p:spPr>
        <p:txBody>
          <a:bodyPr lIns="0" tIns="0" rIns="0" bIns="0">
            <a:normAutofit/>
          </a:bodyPr>
          <a:lstStyle/>
          <a:p>
            <a:pPr lvl="0" algn="ctr">
              <a:lnSpc>
                <a:spcPct val="80000"/>
              </a:lnSpc>
              <a:defRPr sz="1800"/>
            </a:pPr>
            <a:endParaRPr sz="3600">
              <a:solidFill>
                <a:srgbClr val="FFFFFF"/>
              </a:solidFill>
            </a:endParaRPr>
          </a:p>
          <a:p>
            <a:pPr lvl="0">
              <a:lnSpc>
                <a:spcPct val="80000"/>
              </a:lnSpc>
              <a:defRPr sz="1800"/>
            </a:pPr>
            <a:endParaRPr sz="2400">
              <a:solidFill>
                <a:srgbClr val="FFFFFF"/>
              </a:solidFill>
            </a:endParaRPr>
          </a:p>
          <a:p>
            <a:pPr lvl="0">
              <a:lnSpc>
                <a:spcPct val="80000"/>
              </a:lnSpc>
              <a:defRPr sz="1800"/>
            </a:pPr>
            <a:endParaRPr sz="2400">
              <a:solidFill>
                <a:srgbClr val="FFFFFF"/>
              </a:solidFill>
            </a:endParaRPr>
          </a:p>
          <a:p>
            <a:pPr lvl="0">
              <a:lnSpc>
                <a:spcPct val="80000"/>
              </a:lnSpc>
              <a:defRPr sz="1800"/>
            </a:pPr>
            <a:endParaRPr sz="2400">
              <a:solidFill>
                <a:srgbClr val="FFFFFF"/>
              </a:solidFill>
            </a:endParaRPr>
          </a:p>
          <a:p>
            <a:pPr lvl="0">
              <a:lnSpc>
                <a:spcPct val="80000"/>
              </a:lnSpc>
              <a:defRPr sz="1800"/>
            </a:pPr>
            <a:r>
              <a:rPr sz="2800">
                <a:solidFill>
                  <a:srgbClr val="FFFFFF"/>
                </a:solidFill>
              </a:rPr>
              <a:t>2.5 ounces per pound per day</a:t>
            </a:r>
          </a:p>
          <a:p>
            <a:pPr lvl="0">
              <a:lnSpc>
                <a:spcPct val="80000"/>
              </a:lnSpc>
              <a:defRPr sz="1800"/>
            </a:pPr>
            <a:endParaRPr sz="2800">
              <a:solidFill>
                <a:srgbClr val="FFFFFF"/>
              </a:solidFill>
            </a:endParaRPr>
          </a:p>
          <a:p>
            <a:pPr lvl="0">
              <a:lnSpc>
                <a:spcPct val="80000"/>
              </a:lnSpc>
              <a:defRPr sz="1800"/>
            </a:pPr>
            <a:r>
              <a:rPr sz="2800">
                <a:solidFill>
                  <a:srgbClr val="FFFFFF"/>
                </a:solidFill>
              </a:rPr>
              <a:t>    Average newborn:</a:t>
            </a:r>
          </a:p>
          <a:p>
            <a:pPr lvl="0">
              <a:lnSpc>
                <a:spcPct val="80000"/>
              </a:lnSpc>
              <a:defRPr sz="1800"/>
            </a:pPr>
            <a:endParaRPr sz="2800">
              <a:solidFill>
                <a:srgbClr val="FFFFFF"/>
              </a:solidFill>
            </a:endParaRPr>
          </a:p>
          <a:p>
            <a:pPr lvl="0">
              <a:lnSpc>
                <a:spcPct val="80000"/>
              </a:lnSpc>
              <a:defRPr sz="1800"/>
            </a:pPr>
            <a:r>
              <a:rPr sz="2800">
                <a:solidFill>
                  <a:srgbClr val="FFFFFF"/>
                </a:solidFill>
              </a:rPr>
              <a:t>1.5 – 2 ounces per feeding </a:t>
            </a:r>
          </a:p>
          <a:p>
            <a:pPr lvl="0" algn="ctr">
              <a:lnSpc>
                <a:spcPct val="80000"/>
              </a:lnSpc>
              <a:defRPr sz="1800"/>
            </a:pPr>
            <a:endParaRPr sz="2400">
              <a:solidFill>
                <a:srgbClr val="FFFFFF"/>
              </a:solidFill>
            </a:endParaRPr>
          </a:p>
          <a:p>
            <a:pPr lvl="0" algn="ctr">
              <a:lnSpc>
                <a:spcPct val="80000"/>
              </a:lnSpc>
              <a:defRPr sz="1800"/>
            </a:pPr>
            <a:endParaRPr sz="1200"/>
          </a:p>
          <a:p>
            <a:pPr lvl="0">
              <a:lnSpc>
                <a:spcPct val="80000"/>
              </a:lnSpc>
              <a:defRPr sz="1800"/>
            </a:pPr>
            <a:endParaRPr sz="1200"/>
          </a:p>
          <a:p>
            <a:pPr marL="742950" lvl="1" indent="-285750">
              <a:lnSpc>
                <a:spcPct val="80000"/>
              </a:lnSpc>
              <a:spcBef>
                <a:spcPts val="600"/>
              </a:spcBef>
              <a:buClr>
                <a:srgbClr val="000000"/>
              </a:buClr>
              <a:defRPr sz="1800"/>
            </a:pPr>
            <a:endParaRPr sz="1100">
              <a:solidFill>
                <a:srgbClr val="FFFFFF"/>
              </a:solidFill>
            </a:endParaRPr>
          </a:p>
          <a:p>
            <a:pPr lvl="0">
              <a:lnSpc>
                <a:spcPct val="80000"/>
              </a:lnSpc>
              <a:defRPr sz="1800"/>
            </a:pPr>
            <a:r>
              <a:rPr sz="800"/>
              <a:t>		</a:t>
            </a:r>
          </a:p>
          <a:p>
            <a:pPr lvl="0">
              <a:lnSpc>
                <a:spcPct val="80000"/>
              </a:lnSpc>
              <a:defRPr sz="1800"/>
            </a:pPr>
            <a:r>
              <a:rPr sz="800"/>
              <a:t>	</a:t>
            </a:r>
          </a:p>
        </p:txBody>
      </p:sp>
      <p:pic>
        <p:nvPicPr>
          <p:cNvPr id="309" name="image.jpeg"/>
          <p:cNvPicPr/>
          <p:nvPr/>
        </p:nvPicPr>
        <p:blipFill>
          <a:blip r:embed="rId3">
            <a:extLst/>
          </a:blip>
          <a:stretch>
            <a:fillRect/>
          </a:stretch>
        </p:blipFill>
        <p:spPr>
          <a:xfrm>
            <a:off x="5334000" y="1905000"/>
            <a:ext cx="3543300" cy="4724400"/>
          </a:xfrm>
          <a:prstGeom prst="rect">
            <a:avLst/>
          </a:prstGeom>
          <a:ln w="12700">
            <a:miter lim="400000"/>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p:cNvSpPr>
          <p:nvPr>
            <p:ph type="title" idx="4294967295"/>
          </p:nvPr>
        </p:nvSpPr>
        <p:spPr>
          <a:xfrm>
            <a:off x="76200" y="304799"/>
            <a:ext cx="9067800" cy="1143002"/>
          </a:xfrm>
          <a:prstGeom prst="rect">
            <a:avLst/>
          </a:prstGeom>
        </p:spPr>
        <p:txBody>
          <a:bodyPr lIns="0" tIns="0" rIns="0" bIns="0">
            <a:normAutofit/>
          </a:bodyPr>
          <a:lstStyle>
            <a:lvl1pPr algn="ctr">
              <a:defRPr sz="4000">
                <a:solidFill>
                  <a:srgbClr val="FFCC00"/>
                </a:solidFill>
              </a:defRPr>
            </a:lvl1pPr>
          </a:lstStyle>
          <a:p>
            <a:pPr lvl="0">
              <a:defRPr sz="1800">
                <a:solidFill>
                  <a:srgbClr val="000000"/>
                </a:solidFill>
              </a:defRPr>
            </a:pPr>
            <a:r>
              <a:rPr sz="4000">
                <a:solidFill>
                  <a:srgbClr val="FFCC00"/>
                </a:solidFill>
              </a:rPr>
              <a:t>Methods of Supplementation</a:t>
            </a:r>
          </a:p>
        </p:txBody>
      </p:sp>
      <p:sp>
        <p:nvSpPr>
          <p:cNvPr id="314" name="Shape 314"/>
          <p:cNvSpPr>
            <a:spLocks noGrp="1"/>
          </p:cNvSpPr>
          <p:nvPr>
            <p:ph type="body" idx="4294967295"/>
          </p:nvPr>
        </p:nvSpPr>
        <p:spPr>
          <a:xfrm>
            <a:off x="457200" y="1600200"/>
            <a:ext cx="8229600" cy="4525963"/>
          </a:xfrm>
          <a:prstGeom prst="rect">
            <a:avLst/>
          </a:prstGeom>
        </p:spPr>
        <p:txBody>
          <a:bodyPr lIns="0" tIns="0" rIns="0" bIns="0">
            <a:normAutofit/>
          </a:bodyPr>
          <a:lstStyle/>
          <a:p>
            <a:pPr marL="448055" lvl="0" indent="-448055" defTabSz="896111">
              <a:lnSpc>
                <a:spcPts val="3300"/>
              </a:lnSpc>
              <a:spcBef>
                <a:spcPts val="1800"/>
              </a:spcBef>
              <a:buClr>
                <a:srgbClr val="FFFFFF"/>
              </a:buClr>
              <a:buSzPct val="65000"/>
              <a:buChar char="•"/>
              <a:defRPr sz="1800"/>
            </a:pPr>
            <a:r>
              <a:rPr sz="3136">
                <a:solidFill>
                  <a:srgbClr val="FFFFFF"/>
                </a:solidFill>
              </a:rPr>
              <a:t>Supplemental nursing system</a:t>
            </a:r>
          </a:p>
          <a:p>
            <a:pPr marL="448055" lvl="0" indent="-448055" defTabSz="896111">
              <a:lnSpc>
                <a:spcPts val="3300"/>
              </a:lnSpc>
              <a:spcBef>
                <a:spcPts val="1800"/>
              </a:spcBef>
              <a:buClr>
                <a:srgbClr val="FFFFFF"/>
              </a:buClr>
              <a:buSzPct val="65000"/>
              <a:buChar char="•"/>
              <a:defRPr sz="1800"/>
            </a:pPr>
            <a:r>
              <a:rPr sz="3136">
                <a:solidFill>
                  <a:srgbClr val="FFFFFF"/>
                </a:solidFill>
              </a:rPr>
              <a:t>Bottle feeding</a:t>
            </a:r>
          </a:p>
          <a:p>
            <a:pPr marL="448055" lvl="0" indent="-448055" defTabSz="896111">
              <a:lnSpc>
                <a:spcPts val="3300"/>
              </a:lnSpc>
              <a:spcBef>
                <a:spcPts val="1800"/>
              </a:spcBef>
              <a:buClr>
                <a:srgbClr val="FFFFFF"/>
              </a:buClr>
              <a:buSzPct val="65000"/>
              <a:buChar char="•"/>
              <a:defRPr sz="1800"/>
            </a:pPr>
            <a:r>
              <a:rPr sz="3136">
                <a:solidFill>
                  <a:srgbClr val="FFFFFF"/>
                </a:solidFill>
              </a:rPr>
              <a:t>Cup feeding</a:t>
            </a:r>
          </a:p>
          <a:p>
            <a:pPr marL="448055" lvl="0" indent="-448055" defTabSz="896111">
              <a:lnSpc>
                <a:spcPts val="3300"/>
              </a:lnSpc>
              <a:spcBef>
                <a:spcPts val="1800"/>
              </a:spcBef>
              <a:buClr>
                <a:srgbClr val="FFFFFF"/>
              </a:buClr>
              <a:buSzPct val="65000"/>
              <a:buChar char="•"/>
              <a:defRPr sz="1800"/>
            </a:pPr>
            <a:r>
              <a:rPr sz="3136">
                <a:solidFill>
                  <a:srgbClr val="FFFFFF"/>
                </a:solidFill>
              </a:rPr>
              <a:t>Finger feeding</a:t>
            </a:r>
          </a:p>
          <a:p>
            <a:pPr marL="448055" lvl="0" indent="-448055" defTabSz="896111">
              <a:lnSpc>
                <a:spcPts val="3300"/>
              </a:lnSpc>
              <a:spcBef>
                <a:spcPts val="1800"/>
              </a:spcBef>
              <a:buClr>
                <a:srgbClr val="FFFFFF"/>
              </a:buClr>
              <a:buSzPct val="65000"/>
              <a:buChar char="•"/>
              <a:defRPr sz="1800"/>
            </a:pPr>
            <a:r>
              <a:rPr sz="3136">
                <a:solidFill>
                  <a:srgbClr val="FFFFFF"/>
                </a:solidFill>
              </a:rPr>
              <a:t>Dropper feeding</a:t>
            </a:r>
          </a:p>
          <a:p>
            <a:pPr marL="448055" lvl="0" indent="-448055" defTabSz="896111">
              <a:lnSpc>
                <a:spcPts val="3300"/>
              </a:lnSpc>
              <a:spcBef>
                <a:spcPts val="1800"/>
              </a:spcBef>
              <a:buClr>
                <a:srgbClr val="FFFFFF"/>
              </a:buClr>
              <a:buSzPct val="65000"/>
              <a:buChar char="•"/>
              <a:defRPr sz="1800"/>
            </a:pPr>
            <a:r>
              <a:rPr sz="3136">
                <a:solidFill>
                  <a:srgbClr val="FFFFFF"/>
                </a:solidFill>
              </a:rPr>
              <a:t>Spoon feeding</a:t>
            </a:r>
          </a:p>
          <a:p>
            <a:pPr marL="448055" lvl="0" indent="-448055" defTabSz="896111">
              <a:lnSpc>
                <a:spcPts val="3300"/>
              </a:lnSpc>
              <a:spcBef>
                <a:spcPts val="1800"/>
              </a:spcBef>
              <a:buClr>
                <a:srgbClr val="FFFFFF"/>
              </a:buClr>
              <a:buSzPct val="65000"/>
              <a:buChar char="•"/>
              <a:defRPr sz="1800"/>
            </a:pPr>
            <a:r>
              <a:rPr sz="3136">
                <a:solidFill>
                  <a:srgbClr val="FFFFFF"/>
                </a:solidFill>
              </a:rPr>
              <a:t>Syringe feeding</a:t>
            </a:r>
          </a:p>
        </p:txBody>
      </p:sp>
      <p:pic>
        <p:nvPicPr>
          <p:cNvPr id="315" name="SNS.png" descr="SNS"/>
          <p:cNvPicPr/>
          <p:nvPr/>
        </p:nvPicPr>
        <p:blipFill>
          <a:blip r:embed="rId3">
            <a:extLst/>
          </a:blip>
          <a:stretch>
            <a:fillRect/>
          </a:stretch>
        </p:blipFill>
        <p:spPr>
          <a:xfrm>
            <a:off x="5638800" y="2286000"/>
            <a:ext cx="2590800" cy="1905000"/>
          </a:xfrm>
          <a:prstGeom prst="rect">
            <a:avLst/>
          </a:prstGeom>
          <a:ln w="12700">
            <a:miter lim="400000"/>
          </a:ln>
        </p:spPr>
      </p:pic>
      <p:pic>
        <p:nvPicPr>
          <p:cNvPr id="316" name="NICU suppl 2.jpg" descr="NICU suppl 2"/>
          <p:cNvPicPr/>
          <p:nvPr/>
        </p:nvPicPr>
        <p:blipFill>
          <a:blip r:embed="rId4">
            <a:extLst/>
          </a:blip>
          <a:stretch>
            <a:fillRect/>
          </a:stretch>
        </p:blipFill>
        <p:spPr>
          <a:xfrm>
            <a:off x="5295900" y="4572000"/>
            <a:ext cx="3276600" cy="2057400"/>
          </a:xfrm>
          <a:prstGeom prst="rect">
            <a:avLst/>
          </a:prstGeom>
          <a:ln w="12700">
            <a:miter lim="400000"/>
          </a:ln>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Shape 320"/>
          <p:cNvSpPr>
            <a:spLocks noGrp="1"/>
          </p:cNvSpPr>
          <p:nvPr>
            <p:ph type="title" idx="4294967295"/>
          </p:nvPr>
        </p:nvSpPr>
        <p:spPr>
          <a:xfrm>
            <a:off x="457200" y="274637"/>
            <a:ext cx="8229600" cy="1143001"/>
          </a:xfrm>
          <a:prstGeom prst="rect">
            <a:avLst/>
          </a:prstGeom>
        </p:spPr>
        <p:txBody>
          <a:bodyPr lIns="0" tIns="0" rIns="0" bIns="0">
            <a:normAutofit/>
          </a:bodyPr>
          <a:lstStyle>
            <a:lvl1pPr algn="ctr">
              <a:defRPr sz="4000">
                <a:solidFill>
                  <a:srgbClr val="FFCC00"/>
                </a:solidFill>
              </a:defRPr>
            </a:lvl1pPr>
          </a:lstStyle>
          <a:p>
            <a:pPr lvl="0">
              <a:defRPr sz="1800">
                <a:solidFill>
                  <a:srgbClr val="000000"/>
                </a:solidFill>
              </a:defRPr>
            </a:pPr>
            <a:r>
              <a:rPr sz="4000">
                <a:solidFill>
                  <a:srgbClr val="FFCC00"/>
                </a:solidFill>
              </a:rPr>
              <a:t>What Supplement to Use?</a:t>
            </a:r>
          </a:p>
        </p:txBody>
      </p:sp>
      <p:sp>
        <p:nvSpPr>
          <p:cNvPr id="321" name="Shape 321"/>
          <p:cNvSpPr>
            <a:spLocks noGrp="1"/>
          </p:cNvSpPr>
          <p:nvPr>
            <p:ph type="body" idx="4294967295"/>
          </p:nvPr>
        </p:nvSpPr>
        <p:spPr>
          <a:xfrm>
            <a:off x="457200" y="1600200"/>
            <a:ext cx="8229600" cy="4525963"/>
          </a:xfrm>
          <a:prstGeom prst="rect">
            <a:avLst/>
          </a:prstGeom>
        </p:spPr>
        <p:txBody>
          <a:bodyPr lIns="0" tIns="0" rIns="0" bIns="0">
            <a:normAutofit/>
          </a:bodyPr>
          <a:lstStyle/>
          <a:p>
            <a:pPr lvl="0">
              <a:buClr>
                <a:srgbClr val="000000"/>
              </a:buClr>
              <a:buSzPct val="100000"/>
              <a:buChar char="•"/>
              <a:defRPr sz="1800"/>
            </a:pPr>
            <a:endParaRPr sz="3200"/>
          </a:p>
          <a:p>
            <a:pPr lvl="0">
              <a:buClr>
                <a:srgbClr val="FFFFFF"/>
              </a:buClr>
              <a:buSzPct val="100000"/>
              <a:buChar char="•"/>
              <a:defRPr sz="1800"/>
            </a:pPr>
            <a:r>
              <a:rPr sz="3200">
                <a:solidFill>
                  <a:srgbClr val="FFFFFF"/>
                </a:solidFill>
              </a:rPr>
              <a:t>Mother’s own milk is always the first choice</a:t>
            </a:r>
          </a:p>
          <a:p>
            <a:pPr lvl="0">
              <a:buClr>
                <a:srgbClr val="FFFFFF"/>
              </a:buClr>
              <a:buSzPct val="100000"/>
              <a:buChar char="•"/>
              <a:defRPr sz="1800"/>
            </a:pPr>
            <a:r>
              <a:rPr sz="3200">
                <a:solidFill>
                  <a:srgbClr val="FFFFFF"/>
                </a:solidFill>
              </a:rPr>
              <a:t>Pasteurized donor human milk</a:t>
            </a:r>
          </a:p>
          <a:p>
            <a:pPr lvl="0">
              <a:buClr>
                <a:srgbClr val="FFFFFF"/>
              </a:buClr>
              <a:buSzPct val="100000"/>
              <a:buChar char="•"/>
              <a:defRPr sz="1800"/>
            </a:pPr>
            <a:r>
              <a:rPr sz="3200">
                <a:solidFill>
                  <a:srgbClr val="FFFFFF"/>
                </a:solidFill>
              </a:rPr>
              <a:t>Protein hydrolysate formula*</a:t>
            </a:r>
          </a:p>
          <a:p>
            <a:pPr lvl="0">
              <a:buClr>
                <a:srgbClr val="FFFFFF"/>
              </a:buClr>
              <a:buSzPct val="100000"/>
              <a:buChar char="•"/>
              <a:defRPr sz="1800"/>
            </a:pPr>
            <a:r>
              <a:rPr sz="3200">
                <a:solidFill>
                  <a:srgbClr val="FFFFFF"/>
                </a:solidFill>
              </a:rPr>
              <a:t>Cow’s milk formula</a:t>
            </a:r>
          </a:p>
          <a:p>
            <a:pPr lvl="0">
              <a:buClr>
                <a:srgbClr val="FFFFFF"/>
              </a:buClr>
              <a:buSzPct val="100000"/>
              <a:buChar char="•"/>
              <a:defRPr sz="1800"/>
            </a:pPr>
            <a:endParaRPr sz="3200">
              <a:solidFill>
                <a:srgbClr val="FFFFFF"/>
              </a:solidFill>
            </a:endParaRPr>
          </a:p>
          <a:p>
            <a:pPr lvl="0">
              <a:defRPr sz="1800"/>
            </a:pPr>
            <a:r>
              <a:rPr sz="3200">
                <a:solidFill>
                  <a:srgbClr val="FFC000"/>
                </a:solidFill>
              </a:rPr>
              <a:t>* </a:t>
            </a:r>
            <a:r>
              <a:rPr sz="2000">
                <a:solidFill>
                  <a:srgbClr val="FFC000"/>
                </a:solidFill>
              </a:rPr>
              <a:t>this formula is expensive and should only be used as a short term supplement if possible</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hape 325"/>
          <p:cNvSpPr>
            <a:spLocks noGrp="1"/>
          </p:cNvSpPr>
          <p:nvPr>
            <p:ph type="title" idx="4294967295"/>
          </p:nvPr>
        </p:nvSpPr>
        <p:spPr>
          <a:xfrm>
            <a:off x="457200" y="274637"/>
            <a:ext cx="8229600" cy="1143001"/>
          </a:xfrm>
          <a:prstGeom prst="rect">
            <a:avLst/>
          </a:prstGeom>
        </p:spPr>
        <p:txBody>
          <a:bodyPr lIns="0" tIns="0" rIns="0" bIns="0">
            <a:normAutofit/>
          </a:bodyPr>
          <a:lstStyle>
            <a:lvl1pPr algn="ctr">
              <a:defRPr sz="4000">
                <a:solidFill>
                  <a:srgbClr val="FFCC00"/>
                </a:solidFill>
              </a:defRPr>
            </a:lvl1pPr>
          </a:lstStyle>
          <a:p>
            <a:pPr lvl="0">
              <a:defRPr sz="1800">
                <a:solidFill>
                  <a:srgbClr val="000000"/>
                </a:solidFill>
              </a:defRPr>
            </a:pPr>
            <a:r>
              <a:rPr sz="4000">
                <a:solidFill>
                  <a:srgbClr val="FFCC00"/>
                </a:solidFill>
              </a:rPr>
              <a:t>When to Supplement</a:t>
            </a:r>
          </a:p>
        </p:txBody>
      </p:sp>
      <p:sp>
        <p:nvSpPr>
          <p:cNvPr id="326" name="Shape 326"/>
          <p:cNvSpPr>
            <a:spLocks noGrp="1"/>
          </p:cNvSpPr>
          <p:nvPr>
            <p:ph type="body" idx="4294967295"/>
          </p:nvPr>
        </p:nvSpPr>
        <p:spPr>
          <a:xfrm>
            <a:off x="457200" y="1600200"/>
            <a:ext cx="8229600" cy="4525963"/>
          </a:xfrm>
          <a:prstGeom prst="rect">
            <a:avLst/>
          </a:prstGeom>
        </p:spPr>
        <p:txBody>
          <a:bodyPr lIns="0" tIns="0" rIns="0" bIns="0">
            <a:normAutofit/>
          </a:bodyPr>
          <a:lstStyle/>
          <a:p>
            <a:pPr lvl="0">
              <a:buClr>
                <a:srgbClr val="FFFFFF"/>
              </a:buClr>
              <a:buSzPct val="100000"/>
              <a:buChar char="•"/>
              <a:defRPr sz="1800"/>
            </a:pPr>
            <a:r>
              <a:rPr sz="3200">
                <a:solidFill>
                  <a:srgbClr val="FFFFFF"/>
                </a:solidFill>
              </a:rPr>
              <a:t>Maternal illness</a:t>
            </a:r>
          </a:p>
          <a:p>
            <a:pPr lvl="0">
              <a:buClr>
                <a:srgbClr val="FFFFFF"/>
              </a:buClr>
              <a:buSzPct val="100000"/>
              <a:buChar char="•"/>
              <a:defRPr sz="1800"/>
            </a:pPr>
            <a:r>
              <a:rPr sz="3200">
                <a:solidFill>
                  <a:srgbClr val="FFFFFF"/>
                </a:solidFill>
              </a:rPr>
              <a:t>Inborn error of metabolism</a:t>
            </a:r>
          </a:p>
          <a:p>
            <a:pPr lvl="0">
              <a:buClr>
                <a:srgbClr val="FFFFFF"/>
              </a:buClr>
              <a:buSzPct val="100000"/>
              <a:buChar char="•"/>
              <a:defRPr sz="1800"/>
            </a:pPr>
            <a:r>
              <a:rPr sz="3200">
                <a:solidFill>
                  <a:srgbClr val="FFFFFF"/>
                </a:solidFill>
              </a:rPr>
              <a:t>Contraindicated maternal medication</a:t>
            </a:r>
          </a:p>
          <a:p>
            <a:pPr lvl="0">
              <a:buClr>
                <a:srgbClr val="FFFFFF"/>
              </a:buClr>
              <a:buSzPct val="100000"/>
              <a:buChar char="•"/>
              <a:defRPr sz="1800"/>
            </a:pPr>
            <a:r>
              <a:rPr sz="3200">
                <a:solidFill>
                  <a:srgbClr val="FFFFFF"/>
                </a:solidFill>
              </a:rPr>
              <a:t>Dehydration (clinical or lab)</a:t>
            </a:r>
          </a:p>
          <a:p>
            <a:pPr lvl="0">
              <a:buClr>
                <a:srgbClr val="FFFFFF"/>
              </a:buClr>
              <a:buSzPct val="100000"/>
              <a:buChar char="•"/>
              <a:defRPr sz="1800"/>
            </a:pPr>
            <a:r>
              <a:rPr sz="3200">
                <a:solidFill>
                  <a:srgbClr val="FFFFFF"/>
                </a:solidFill>
              </a:rPr>
              <a:t>Delayed bowel movements on day 5</a:t>
            </a:r>
          </a:p>
          <a:p>
            <a:pPr lvl="0">
              <a:buClr>
                <a:srgbClr val="FFFFFF"/>
              </a:buClr>
              <a:buSzPct val="100000"/>
              <a:buChar char="•"/>
              <a:defRPr sz="1800"/>
            </a:pPr>
            <a:r>
              <a:rPr sz="3200">
                <a:solidFill>
                  <a:srgbClr val="FFFFFF"/>
                </a:solidFill>
              </a:rPr>
              <a:t>Jaundice or hypoglycemia that does not resolve after frequent breastfeeding</a:t>
            </a:r>
          </a:p>
          <a:p>
            <a:pPr lvl="0">
              <a:buClr>
                <a:srgbClr val="FFFFFF"/>
              </a:buClr>
              <a:buSzPct val="100000"/>
              <a:buChar char="•"/>
              <a:defRPr sz="1800"/>
            </a:pPr>
            <a:r>
              <a:rPr sz="3200">
                <a:solidFill>
                  <a:srgbClr val="FFFFFF"/>
                </a:solidFill>
              </a:rPr>
              <a:t>Delayed lactogenesis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idx="4294967295"/>
          </p:nvPr>
        </p:nvSpPr>
        <p:spPr>
          <a:xfrm>
            <a:off x="533400" y="380999"/>
            <a:ext cx="8001000" cy="1143002"/>
          </a:xfrm>
          <a:prstGeom prst="rect">
            <a:avLst/>
          </a:prstGeom>
        </p:spPr>
        <p:txBody>
          <a:bodyPr lIns="0" tIns="0" rIns="0" bIns="0">
            <a:normAutofit/>
          </a:bodyPr>
          <a:lstStyle/>
          <a:p>
            <a:pPr lvl="0" algn="ctr" defTabSz="841247">
              <a:defRPr sz="1800"/>
            </a:pPr>
            <a:r>
              <a:rPr sz="3680">
                <a:solidFill>
                  <a:srgbClr val="FFCC00"/>
                </a:solidFill>
              </a:rPr>
              <a:t>EPIC Breastfeeding</a:t>
            </a:r>
            <a:br>
              <a:rPr sz="3680">
                <a:solidFill>
                  <a:srgbClr val="FFCC00"/>
                </a:solidFill>
              </a:rPr>
            </a:br>
            <a:r>
              <a:rPr sz="3680">
                <a:solidFill>
                  <a:srgbClr val="FFCC00"/>
                </a:solidFill>
              </a:rPr>
              <a:t>Program Partners</a:t>
            </a:r>
          </a:p>
        </p:txBody>
      </p:sp>
      <p:sp>
        <p:nvSpPr>
          <p:cNvPr id="89" name="Shape 89"/>
          <p:cNvSpPr>
            <a:spLocks noGrp="1"/>
          </p:cNvSpPr>
          <p:nvPr>
            <p:ph type="body" idx="4294967295"/>
          </p:nvPr>
        </p:nvSpPr>
        <p:spPr>
          <a:xfrm>
            <a:off x="381000" y="1600200"/>
            <a:ext cx="8305800" cy="4525963"/>
          </a:xfrm>
          <a:prstGeom prst="rect">
            <a:avLst/>
          </a:prstGeom>
        </p:spPr>
        <p:txBody>
          <a:bodyPr lIns="0" tIns="0" rIns="0" bIns="0">
            <a:normAutofit/>
          </a:bodyPr>
          <a:lstStyle/>
          <a:p>
            <a:pPr lvl="0">
              <a:defRPr sz="1800"/>
            </a:pPr>
            <a:endParaRPr sz="2800"/>
          </a:p>
          <a:p>
            <a:pPr marL="300037" lvl="0" indent="-300037">
              <a:buClr>
                <a:srgbClr val="FFFFFF"/>
              </a:buClr>
              <a:buSzPct val="100000"/>
              <a:buChar char="•"/>
              <a:defRPr sz="1800"/>
            </a:pPr>
            <a:r>
              <a:rPr sz="2800">
                <a:solidFill>
                  <a:srgbClr val="FFFFFF"/>
                </a:solidFill>
              </a:rPr>
              <a:t>Georgia Chapter - American Academy of Pediatrics</a:t>
            </a:r>
          </a:p>
          <a:p>
            <a:pPr marL="300037" lvl="0" indent="-300037">
              <a:buClr>
                <a:srgbClr val="FFFFFF"/>
              </a:buClr>
              <a:buSzPct val="100000"/>
              <a:buChar char="•"/>
              <a:defRPr sz="1800"/>
            </a:pPr>
            <a:r>
              <a:rPr sz="2800">
                <a:solidFill>
                  <a:srgbClr val="FFFFFF"/>
                </a:solidFill>
              </a:rPr>
              <a:t>Georgia OB/GYN Society</a:t>
            </a:r>
          </a:p>
          <a:p>
            <a:pPr marL="300037" lvl="0" indent="-300037">
              <a:buClr>
                <a:srgbClr val="FFFFFF"/>
              </a:buClr>
              <a:buSzPct val="100000"/>
              <a:buChar char="•"/>
              <a:defRPr sz="1800"/>
            </a:pPr>
            <a:r>
              <a:rPr sz="2800">
                <a:solidFill>
                  <a:srgbClr val="FFFFFF"/>
                </a:solidFill>
              </a:rPr>
              <a:t>Georgia Academy of Family Physicians</a:t>
            </a:r>
          </a:p>
          <a:p>
            <a:pPr marL="300037" lvl="0" indent="-300037">
              <a:buClr>
                <a:srgbClr val="FFFFFF"/>
              </a:buClr>
              <a:buSzPct val="100000"/>
              <a:buChar char="•"/>
              <a:defRPr sz="1800"/>
            </a:pPr>
            <a:r>
              <a:rPr sz="2800">
                <a:solidFill>
                  <a:srgbClr val="FFFFFF"/>
                </a:solidFill>
              </a:rPr>
              <a:t>Centers for Disease Control and Prevention</a:t>
            </a:r>
          </a:p>
          <a:p>
            <a:pPr marL="300037" lvl="0" indent="-300037">
              <a:buClr>
                <a:srgbClr val="FFFFFF"/>
              </a:buClr>
              <a:buSzPct val="100000"/>
              <a:buChar char="•"/>
              <a:defRPr sz="1800"/>
            </a:pPr>
            <a:r>
              <a:rPr sz="2800">
                <a:solidFill>
                  <a:srgbClr val="FFFFFF"/>
                </a:solidFill>
              </a:rPr>
              <a:t>The Department of Public Health –Maternal Child Health </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p:cNvSpPr>
          <p:nvPr>
            <p:ph type="title" idx="4294967295"/>
          </p:nvPr>
        </p:nvSpPr>
        <p:spPr>
          <a:xfrm>
            <a:off x="1219200" y="274637"/>
            <a:ext cx="7467600" cy="1143001"/>
          </a:xfrm>
          <a:prstGeom prst="rect">
            <a:avLst/>
          </a:prstGeom>
        </p:spPr>
        <p:txBody>
          <a:bodyPr lIns="0" tIns="0" rIns="0" bIns="0">
            <a:normAutofit/>
          </a:bodyPr>
          <a:lstStyle>
            <a:lvl1pPr algn="ctr">
              <a:defRPr sz="4000">
                <a:solidFill>
                  <a:srgbClr val="FFCC00"/>
                </a:solidFill>
              </a:defRPr>
            </a:lvl1pPr>
          </a:lstStyle>
          <a:p>
            <a:pPr lvl="0">
              <a:defRPr sz="1800">
                <a:solidFill>
                  <a:srgbClr val="000000"/>
                </a:solidFill>
              </a:defRPr>
            </a:pPr>
            <a:r>
              <a:rPr sz="4000">
                <a:solidFill>
                  <a:srgbClr val="FFCC00"/>
                </a:solidFill>
              </a:rPr>
              <a:t>Increasing Milk Production</a:t>
            </a:r>
          </a:p>
        </p:txBody>
      </p:sp>
      <p:sp>
        <p:nvSpPr>
          <p:cNvPr id="331" name="Shape 331"/>
          <p:cNvSpPr>
            <a:spLocks noGrp="1"/>
          </p:cNvSpPr>
          <p:nvPr>
            <p:ph type="body" idx="4294967295"/>
          </p:nvPr>
        </p:nvSpPr>
        <p:spPr>
          <a:xfrm>
            <a:off x="457200" y="1600200"/>
            <a:ext cx="8229600" cy="4525963"/>
          </a:xfrm>
          <a:prstGeom prst="rect">
            <a:avLst/>
          </a:prstGeom>
        </p:spPr>
        <p:txBody>
          <a:bodyPr lIns="0" tIns="0" rIns="0" bIns="0">
            <a:normAutofit/>
          </a:bodyPr>
          <a:lstStyle/>
          <a:p>
            <a:pPr lvl="0">
              <a:buClr>
                <a:srgbClr val="FFFFFF"/>
              </a:buClr>
              <a:buSzPct val="100000"/>
              <a:buChar char="•"/>
              <a:defRPr sz="1800"/>
            </a:pPr>
            <a:r>
              <a:rPr sz="3200" i="1">
                <a:solidFill>
                  <a:srgbClr val="FFFFFF"/>
                </a:solidFill>
              </a:rPr>
              <a:t>Hand express after each feeding for 5 minutes </a:t>
            </a:r>
            <a:r>
              <a:rPr sz="1400" i="1">
                <a:solidFill>
                  <a:srgbClr val="FFC000"/>
                </a:solidFill>
              </a:rPr>
              <a:t>(http://newborns.stanford.edu/Breastfeeding/HandExpression.html)</a:t>
            </a:r>
          </a:p>
          <a:p>
            <a:pPr lvl="0">
              <a:buClr>
                <a:srgbClr val="FFFFFF"/>
              </a:buClr>
              <a:buSzPct val="100000"/>
              <a:buChar char="•"/>
              <a:defRPr sz="1800"/>
            </a:pPr>
            <a:r>
              <a:rPr sz="3200">
                <a:solidFill>
                  <a:srgbClr val="FFFFFF"/>
                </a:solidFill>
              </a:rPr>
              <a:t>Use a breast pump if mom prefers</a:t>
            </a:r>
          </a:p>
          <a:p>
            <a:pPr lvl="0">
              <a:buClr>
                <a:srgbClr val="FFFFFF"/>
              </a:buClr>
              <a:buSzPct val="100000"/>
              <a:buChar char="•"/>
              <a:defRPr sz="1800"/>
            </a:pPr>
            <a:r>
              <a:rPr sz="3200">
                <a:solidFill>
                  <a:srgbClr val="FFFFFF"/>
                </a:solidFill>
              </a:rPr>
              <a:t>Give infant expressed breastmilk</a:t>
            </a:r>
          </a:p>
          <a:p>
            <a:pPr lvl="0">
              <a:buClr>
                <a:srgbClr val="FFFFFF"/>
              </a:buClr>
              <a:buSzPct val="100000"/>
              <a:buChar char="•"/>
              <a:defRPr sz="1800"/>
            </a:pPr>
            <a:r>
              <a:rPr sz="3200">
                <a:solidFill>
                  <a:srgbClr val="FFFFFF"/>
                </a:solidFill>
              </a:rPr>
              <a:t>Supplement with 1 oz. hydrolyzed formula if breast milk is not available</a:t>
            </a:r>
          </a:p>
          <a:p>
            <a:pPr lvl="0">
              <a:buClr>
                <a:srgbClr val="FFFFFF"/>
              </a:buClr>
              <a:buSzPct val="100000"/>
              <a:buChar char="•"/>
              <a:defRPr sz="1800"/>
            </a:pPr>
            <a:r>
              <a:rPr sz="3200">
                <a:solidFill>
                  <a:srgbClr val="FFFFFF"/>
                </a:solidFill>
              </a:rPr>
              <a:t>Slowly decrease, then discontinue supplementing when infant is gaining adequately (daily weight checks)</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a:spLocks noGrp="1"/>
          </p:cNvSpPr>
          <p:nvPr>
            <p:ph type="title" idx="4294967295"/>
          </p:nvPr>
        </p:nvSpPr>
        <p:spPr>
          <a:xfrm>
            <a:off x="1066800" y="457199"/>
            <a:ext cx="7543800" cy="1143002"/>
          </a:xfrm>
          <a:prstGeom prst="rect">
            <a:avLst/>
          </a:prstGeom>
        </p:spPr>
        <p:txBody>
          <a:bodyPr lIns="0" tIns="0" rIns="0" bIns="0">
            <a:normAutofit/>
          </a:bodyPr>
          <a:lstStyle>
            <a:lvl1pPr algn="ctr">
              <a:defRPr>
                <a:solidFill>
                  <a:srgbClr val="FFCC00"/>
                </a:solidFill>
              </a:defRPr>
            </a:lvl1pPr>
          </a:lstStyle>
          <a:p>
            <a:pPr lvl="0">
              <a:defRPr sz="1800">
                <a:solidFill>
                  <a:srgbClr val="000000"/>
                </a:solidFill>
              </a:defRPr>
            </a:pPr>
            <a:r>
              <a:rPr sz="4400">
                <a:solidFill>
                  <a:srgbClr val="FFCC00"/>
                </a:solidFill>
              </a:rPr>
              <a:t> </a:t>
            </a:r>
          </a:p>
        </p:txBody>
      </p:sp>
      <p:sp>
        <p:nvSpPr>
          <p:cNvPr id="336" name="Shape 336"/>
          <p:cNvSpPr>
            <a:spLocks noGrp="1"/>
          </p:cNvSpPr>
          <p:nvPr>
            <p:ph type="body" idx="4294967295"/>
          </p:nvPr>
        </p:nvSpPr>
        <p:spPr>
          <a:xfrm>
            <a:off x="457200" y="1600200"/>
            <a:ext cx="8229600" cy="4525963"/>
          </a:xfrm>
          <a:prstGeom prst="rect">
            <a:avLst/>
          </a:prstGeom>
        </p:spPr>
        <p:txBody>
          <a:bodyPr lIns="0" tIns="0" rIns="0" bIns="0">
            <a:normAutofit/>
          </a:bodyPr>
          <a:lstStyle>
            <a:lvl1pPr algn="ctr">
              <a:defRPr sz="5400">
                <a:solidFill>
                  <a:srgbClr val="FFC000"/>
                </a:solidFill>
              </a:defRPr>
            </a:lvl1pPr>
          </a:lstStyle>
          <a:p>
            <a:pPr lvl="0">
              <a:defRPr sz="1800">
                <a:solidFill>
                  <a:srgbClr val="000000"/>
                </a:solidFill>
              </a:defRPr>
            </a:pPr>
            <a:r>
              <a:rPr sz="5400">
                <a:solidFill>
                  <a:srgbClr val="FFC000"/>
                </a:solidFill>
              </a:rPr>
              <a:t>How does the pre-term baby differ in their ability to breastfeed?</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p:cNvSpPr>
          <p:nvPr>
            <p:ph type="title" idx="4294967295"/>
          </p:nvPr>
        </p:nvSpPr>
        <p:spPr>
          <a:xfrm>
            <a:off x="1219200" y="274637"/>
            <a:ext cx="7467600" cy="1143001"/>
          </a:xfrm>
          <a:prstGeom prst="rect">
            <a:avLst/>
          </a:prstGeom>
        </p:spPr>
        <p:txBody>
          <a:bodyPr lIns="0" tIns="0" rIns="0" bIns="0">
            <a:normAutofit/>
          </a:bodyPr>
          <a:lstStyle>
            <a:lvl1pPr algn="ctr">
              <a:defRPr sz="4000">
                <a:solidFill>
                  <a:srgbClr val="FFCC00"/>
                </a:solidFill>
              </a:defRPr>
            </a:lvl1pPr>
          </a:lstStyle>
          <a:p>
            <a:pPr lvl="0">
              <a:defRPr sz="1800">
                <a:solidFill>
                  <a:srgbClr val="000000"/>
                </a:solidFill>
              </a:defRPr>
            </a:pPr>
            <a:r>
              <a:rPr sz="4000">
                <a:solidFill>
                  <a:srgbClr val="FFCC00"/>
                </a:solidFill>
              </a:rPr>
              <a:t>Who is the Late Pre-term Infant?</a:t>
            </a:r>
          </a:p>
        </p:txBody>
      </p:sp>
      <p:sp>
        <p:nvSpPr>
          <p:cNvPr id="341" name="Shape 341"/>
          <p:cNvSpPr>
            <a:spLocks noGrp="1"/>
          </p:cNvSpPr>
          <p:nvPr>
            <p:ph type="body" idx="4294967295"/>
          </p:nvPr>
        </p:nvSpPr>
        <p:spPr>
          <a:xfrm>
            <a:off x="457200" y="1905000"/>
            <a:ext cx="8229600" cy="4221163"/>
          </a:xfrm>
          <a:prstGeom prst="rect">
            <a:avLst/>
          </a:prstGeom>
        </p:spPr>
        <p:txBody>
          <a:bodyPr lIns="0" tIns="0" rIns="0" bIns="0">
            <a:normAutofit/>
          </a:bodyPr>
          <a:lstStyle/>
          <a:p>
            <a:pPr marL="742950" lvl="1" indent="-285750">
              <a:spcBef>
                <a:spcPts val="600"/>
              </a:spcBef>
              <a:buFont typeface="Arial"/>
              <a:buChar char="•"/>
              <a:defRPr sz="1800"/>
            </a:pPr>
            <a:r>
              <a:rPr sz="2800">
                <a:solidFill>
                  <a:srgbClr val="FFFFFF"/>
                </a:solidFill>
              </a:rPr>
              <a:t>Born to mothers between 34-36.6 weeks of gestation</a:t>
            </a:r>
          </a:p>
          <a:p>
            <a:pPr marL="742950" lvl="1" indent="-285750">
              <a:spcBef>
                <a:spcPts val="600"/>
              </a:spcBef>
              <a:buFont typeface="Arial"/>
              <a:buChar char="•"/>
              <a:defRPr sz="1800"/>
            </a:pPr>
            <a:r>
              <a:rPr sz="2800">
                <a:solidFill>
                  <a:srgbClr val="FFFFFF"/>
                </a:solidFill>
              </a:rPr>
              <a:t>More immature</a:t>
            </a:r>
          </a:p>
          <a:p>
            <a:pPr marL="742950" lvl="1" indent="-285750">
              <a:spcBef>
                <a:spcPts val="600"/>
              </a:spcBef>
              <a:buFont typeface="Arial"/>
              <a:buChar char="•"/>
              <a:defRPr sz="1800"/>
            </a:pPr>
            <a:r>
              <a:rPr sz="2800">
                <a:solidFill>
                  <a:srgbClr val="FFFFFF"/>
                </a:solidFill>
              </a:rPr>
              <a:t>Difficulty maintaining body temperature</a:t>
            </a:r>
          </a:p>
          <a:p>
            <a:pPr marL="742950" lvl="1" indent="-285750">
              <a:spcBef>
                <a:spcPts val="600"/>
              </a:spcBef>
              <a:buFont typeface="Arial"/>
              <a:buChar char="•"/>
              <a:defRPr sz="1800"/>
            </a:pPr>
            <a:r>
              <a:rPr sz="2800">
                <a:solidFill>
                  <a:srgbClr val="FFFFFF"/>
                </a:solidFill>
              </a:rPr>
              <a:t>They are more often :</a:t>
            </a:r>
          </a:p>
          <a:p>
            <a:pPr marL="1143000" lvl="2" indent="-228600">
              <a:spcBef>
                <a:spcPts val="500"/>
              </a:spcBef>
              <a:defRPr sz="1800"/>
            </a:pPr>
            <a:r>
              <a:rPr sz="2400">
                <a:solidFill>
                  <a:srgbClr val="FFFFFF"/>
                </a:solidFill>
              </a:rPr>
              <a:t>Born to C-section mothers or diabetic mothers</a:t>
            </a:r>
          </a:p>
          <a:p>
            <a:pPr marL="1143000" lvl="2" indent="-228600">
              <a:spcBef>
                <a:spcPts val="500"/>
              </a:spcBef>
              <a:defRPr sz="1800"/>
            </a:pPr>
            <a:r>
              <a:rPr sz="2400">
                <a:solidFill>
                  <a:srgbClr val="FFFFFF"/>
                </a:solidFill>
              </a:rPr>
              <a:t>Multiples</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a:spLocks noGrp="1"/>
          </p:cNvSpPr>
          <p:nvPr>
            <p:ph type="title" idx="4294967295"/>
          </p:nvPr>
        </p:nvSpPr>
        <p:spPr>
          <a:xfrm>
            <a:off x="685800" y="274637"/>
            <a:ext cx="8001000" cy="1143001"/>
          </a:xfrm>
          <a:prstGeom prst="rect">
            <a:avLst/>
          </a:prstGeom>
        </p:spPr>
        <p:txBody>
          <a:bodyPr lIns="0" tIns="0" rIns="0" bIns="0">
            <a:normAutofit/>
          </a:bodyPr>
          <a:lstStyle>
            <a:lvl1pPr algn="ctr">
              <a:defRPr>
                <a:solidFill>
                  <a:srgbClr val="FFCC00"/>
                </a:solidFill>
              </a:defRPr>
            </a:lvl1pPr>
          </a:lstStyle>
          <a:p>
            <a:pPr lvl="0">
              <a:defRPr sz="1800">
                <a:solidFill>
                  <a:srgbClr val="000000"/>
                </a:solidFill>
              </a:defRPr>
            </a:pPr>
            <a:r>
              <a:rPr sz="4400">
                <a:solidFill>
                  <a:srgbClr val="FFCC00"/>
                </a:solidFill>
              </a:rPr>
              <a:t>Late Pre-term Infant</a:t>
            </a:r>
          </a:p>
        </p:txBody>
      </p:sp>
      <p:sp>
        <p:nvSpPr>
          <p:cNvPr id="346" name="Shape 346"/>
          <p:cNvSpPr>
            <a:spLocks noGrp="1"/>
          </p:cNvSpPr>
          <p:nvPr>
            <p:ph type="body" idx="4294967295"/>
          </p:nvPr>
        </p:nvSpPr>
        <p:spPr>
          <a:xfrm>
            <a:off x="380999" y="1600200"/>
            <a:ext cx="8763002" cy="4525963"/>
          </a:xfrm>
          <a:prstGeom prst="rect">
            <a:avLst/>
          </a:prstGeom>
        </p:spPr>
        <p:txBody>
          <a:bodyPr lIns="0" tIns="0" rIns="0" bIns="0">
            <a:normAutofit/>
          </a:bodyPr>
          <a:lstStyle/>
          <a:p>
            <a:pPr marL="336042" lvl="0" indent="-336042" defTabSz="896111">
              <a:lnSpc>
                <a:spcPct val="90000"/>
              </a:lnSpc>
              <a:buClr>
                <a:srgbClr val="FFFFFF"/>
              </a:buClr>
              <a:buSzPct val="100000"/>
              <a:buChar char="•"/>
              <a:defRPr sz="1800"/>
            </a:pPr>
            <a:endParaRPr sz="3136">
              <a:solidFill>
                <a:srgbClr val="FFFFFF"/>
              </a:solidFill>
            </a:endParaRPr>
          </a:p>
          <a:p>
            <a:pPr marL="336042" lvl="0" indent="-336042" defTabSz="896111">
              <a:lnSpc>
                <a:spcPct val="90000"/>
              </a:lnSpc>
              <a:buClr>
                <a:srgbClr val="FFFFFF"/>
              </a:buClr>
              <a:buSzPct val="100000"/>
              <a:buChar char="•"/>
              <a:defRPr sz="1800"/>
            </a:pPr>
            <a:r>
              <a:rPr sz="3136">
                <a:solidFill>
                  <a:srgbClr val="FFFFFF"/>
                </a:solidFill>
              </a:rPr>
              <a:t>Increased risk of</a:t>
            </a:r>
          </a:p>
          <a:p>
            <a:pPr marL="728091" lvl="1" indent="-280035" defTabSz="896111">
              <a:lnSpc>
                <a:spcPct val="90000"/>
              </a:lnSpc>
              <a:spcBef>
                <a:spcPts val="600"/>
              </a:spcBef>
              <a:defRPr sz="1800"/>
            </a:pPr>
            <a:r>
              <a:rPr sz="2744">
                <a:solidFill>
                  <a:srgbClr val="FFFFFF"/>
                </a:solidFill>
              </a:rPr>
              <a:t>RDS</a:t>
            </a:r>
          </a:p>
          <a:p>
            <a:pPr marL="728091" lvl="1" indent="-280035" defTabSz="896111">
              <a:lnSpc>
                <a:spcPct val="90000"/>
              </a:lnSpc>
              <a:spcBef>
                <a:spcPts val="600"/>
              </a:spcBef>
              <a:defRPr sz="1800"/>
            </a:pPr>
            <a:r>
              <a:rPr sz="2744">
                <a:solidFill>
                  <a:srgbClr val="FFFFFF"/>
                </a:solidFill>
              </a:rPr>
              <a:t>Hospitalization</a:t>
            </a:r>
          </a:p>
          <a:p>
            <a:pPr marL="728091" lvl="1" indent="-280035" defTabSz="896111">
              <a:lnSpc>
                <a:spcPct val="90000"/>
              </a:lnSpc>
              <a:spcBef>
                <a:spcPts val="600"/>
              </a:spcBef>
              <a:defRPr sz="1800"/>
            </a:pPr>
            <a:r>
              <a:rPr sz="2744">
                <a:solidFill>
                  <a:srgbClr val="FFFFFF"/>
                </a:solidFill>
              </a:rPr>
              <a:t>Hypoglycemia</a:t>
            </a:r>
          </a:p>
          <a:p>
            <a:pPr marL="728091" lvl="1" indent="-280035" defTabSz="896111">
              <a:lnSpc>
                <a:spcPct val="90000"/>
              </a:lnSpc>
              <a:spcBef>
                <a:spcPts val="600"/>
              </a:spcBef>
              <a:defRPr sz="1800"/>
            </a:pPr>
            <a:r>
              <a:rPr sz="2744">
                <a:solidFill>
                  <a:srgbClr val="FFFFFF"/>
                </a:solidFill>
              </a:rPr>
              <a:t>Jaundice and phototherapy</a:t>
            </a:r>
          </a:p>
          <a:p>
            <a:pPr marL="728091" lvl="1" indent="-280035" defTabSz="896111">
              <a:lnSpc>
                <a:spcPct val="90000"/>
              </a:lnSpc>
              <a:spcBef>
                <a:spcPts val="600"/>
              </a:spcBef>
              <a:defRPr sz="1800"/>
            </a:pPr>
            <a:r>
              <a:rPr sz="2744">
                <a:solidFill>
                  <a:srgbClr val="FFFFFF"/>
                </a:solidFill>
              </a:rPr>
              <a:t>Breastfeeding difficulties</a:t>
            </a:r>
          </a:p>
          <a:p>
            <a:pPr marL="728091" lvl="1" indent="-280035" defTabSz="896111">
              <a:lnSpc>
                <a:spcPct val="90000"/>
              </a:lnSpc>
              <a:spcBef>
                <a:spcPts val="600"/>
              </a:spcBef>
              <a:defRPr sz="1800"/>
            </a:pPr>
            <a:r>
              <a:rPr sz="2744">
                <a:solidFill>
                  <a:srgbClr val="FFFFFF"/>
                </a:solidFill>
              </a:rPr>
              <a:t>Slow weight gain</a:t>
            </a:r>
          </a:p>
          <a:p>
            <a:pPr marL="728091" lvl="1" indent="-280035" defTabSz="896111">
              <a:lnSpc>
                <a:spcPct val="90000"/>
              </a:lnSpc>
              <a:spcBef>
                <a:spcPts val="600"/>
              </a:spcBef>
              <a:buClr>
                <a:srgbClr val="000000"/>
              </a:buClr>
              <a:defRPr sz="1800"/>
            </a:pPr>
            <a:endParaRPr sz="2744">
              <a:solidFill>
                <a:srgbClr val="FFFFFF"/>
              </a:solidFill>
            </a:endParaRPr>
          </a:p>
          <a:p>
            <a:pPr marL="336042" lvl="0" indent="-336042" defTabSz="896111">
              <a:lnSpc>
                <a:spcPct val="90000"/>
              </a:lnSpc>
              <a:defRPr sz="1800"/>
            </a:pPr>
            <a:r>
              <a:rPr sz="3136"/>
              <a:t>	</a:t>
            </a:r>
          </a:p>
        </p:txBody>
      </p:sp>
      <p:pic>
        <p:nvPicPr>
          <p:cNvPr id="347" name="image.jpg"/>
          <p:cNvPicPr/>
          <p:nvPr/>
        </p:nvPicPr>
        <p:blipFill>
          <a:blip r:embed="rId3">
            <a:extLst/>
          </a:blip>
          <a:stretch>
            <a:fillRect/>
          </a:stretch>
        </p:blipFill>
        <p:spPr>
          <a:xfrm>
            <a:off x="5943600" y="1754187"/>
            <a:ext cx="2560638" cy="4556126"/>
          </a:xfrm>
          <a:prstGeom prst="rect">
            <a:avLst/>
          </a:prstGeom>
          <a:ln w="12700">
            <a:miter lim="400000"/>
          </a:ln>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pe 351"/>
          <p:cNvSpPr>
            <a:spLocks noGrp="1"/>
          </p:cNvSpPr>
          <p:nvPr>
            <p:ph type="title" idx="4294967295"/>
          </p:nvPr>
        </p:nvSpPr>
        <p:spPr>
          <a:xfrm>
            <a:off x="457200" y="274637"/>
            <a:ext cx="8229600" cy="1143001"/>
          </a:xfrm>
          <a:prstGeom prst="rect">
            <a:avLst/>
          </a:prstGeom>
        </p:spPr>
        <p:txBody>
          <a:bodyPr lIns="0" tIns="0" rIns="0" bIns="0">
            <a:normAutofit/>
          </a:bodyPr>
          <a:lstStyle>
            <a:lvl1pPr algn="ctr">
              <a:defRPr sz="4000">
                <a:solidFill>
                  <a:srgbClr val="FFCC00"/>
                </a:solidFill>
              </a:defRPr>
            </a:lvl1pPr>
          </a:lstStyle>
          <a:p>
            <a:pPr lvl="0">
              <a:defRPr sz="1800">
                <a:solidFill>
                  <a:srgbClr val="000000"/>
                </a:solidFill>
              </a:defRPr>
            </a:pPr>
            <a:r>
              <a:rPr sz="4000">
                <a:solidFill>
                  <a:srgbClr val="FFCC00"/>
                </a:solidFill>
              </a:rPr>
              <a:t>Late Pre-term Breastfeeding Issues</a:t>
            </a:r>
          </a:p>
        </p:txBody>
      </p:sp>
      <p:sp>
        <p:nvSpPr>
          <p:cNvPr id="352" name="Shape 352"/>
          <p:cNvSpPr>
            <a:spLocks noGrp="1"/>
          </p:cNvSpPr>
          <p:nvPr>
            <p:ph type="body" idx="4294967295"/>
          </p:nvPr>
        </p:nvSpPr>
        <p:spPr>
          <a:xfrm>
            <a:off x="457200" y="1600200"/>
            <a:ext cx="8229600" cy="4525963"/>
          </a:xfrm>
          <a:prstGeom prst="rect">
            <a:avLst/>
          </a:prstGeom>
        </p:spPr>
        <p:txBody>
          <a:bodyPr lIns="0" tIns="0" rIns="0" bIns="0">
            <a:normAutofit/>
          </a:bodyPr>
          <a:lstStyle/>
          <a:p>
            <a:pPr lvl="0">
              <a:buClr>
                <a:srgbClr val="FFFFFF"/>
              </a:buClr>
              <a:buSzPct val="100000"/>
              <a:buChar char="•"/>
              <a:defRPr sz="1800"/>
            </a:pPr>
            <a:r>
              <a:rPr sz="3200">
                <a:solidFill>
                  <a:srgbClr val="FFFFFF"/>
                </a:solidFill>
              </a:rPr>
              <a:t>Increased risk of</a:t>
            </a:r>
          </a:p>
          <a:p>
            <a:pPr marL="742950" lvl="1" indent="-285750">
              <a:spcBef>
                <a:spcPts val="600"/>
              </a:spcBef>
              <a:defRPr sz="1800"/>
            </a:pPr>
            <a:r>
              <a:rPr sz="2800">
                <a:solidFill>
                  <a:srgbClr val="FFFFFF"/>
                </a:solidFill>
              </a:rPr>
              <a:t>Separation after delivery</a:t>
            </a:r>
          </a:p>
          <a:p>
            <a:pPr marL="742950" lvl="1" indent="-285750">
              <a:spcBef>
                <a:spcPts val="600"/>
              </a:spcBef>
              <a:defRPr sz="1800"/>
            </a:pPr>
            <a:r>
              <a:rPr sz="2800">
                <a:solidFill>
                  <a:srgbClr val="FFFFFF"/>
                </a:solidFill>
              </a:rPr>
              <a:t>Supplementation</a:t>
            </a:r>
          </a:p>
          <a:p>
            <a:pPr marL="1143000" lvl="2" indent="-228600">
              <a:spcBef>
                <a:spcPts val="500"/>
              </a:spcBef>
              <a:defRPr sz="1800"/>
            </a:pPr>
            <a:r>
              <a:rPr sz="2400">
                <a:solidFill>
                  <a:srgbClr val="FFFFFF"/>
                </a:solidFill>
              </a:rPr>
              <a:t>Weak suck</a:t>
            </a:r>
          </a:p>
          <a:p>
            <a:pPr marL="1143000" lvl="2" indent="-228600">
              <a:spcBef>
                <a:spcPts val="500"/>
              </a:spcBef>
              <a:defRPr sz="1800"/>
            </a:pPr>
            <a:r>
              <a:rPr sz="2400">
                <a:solidFill>
                  <a:srgbClr val="FFFFFF"/>
                </a:solidFill>
              </a:rPr>
              <a:t>Not latching well</a:t>
            </a:r>
          </a:p>
          <a:p>
            <a:pPr marL="1143000" lvl="2" indent="-228600">
              <a:spcBef>
                <a:spcPts val="500"/>
              </a:spcBef>
              <a:defRPr sz="1800"/>
            </a:pPr>
            <a:r>
              <a:rPr sz="2400">
                <a:solidFill>
                  <a:srgbClr val="FFFFFF"/>
                </a:solidFill>
              </a:rPr>
              <a:t>Sleepy baby</a:t>
            </a:r>
          </a:p>
          <a:p>
            <a:pPr marL="742950" lvl="1" indent="-285750">
              <a:spcBef>
                <a:spcPts val="600"/>
              </a:spcBef>
              <a:defRPr sz="1800"/>
            </a:pPr>
            <a:r>
              <a:rPr sz="2800">
                <a:solidFill>
                  <a:srgbClr val="FFFFFF"/>
                </a:solidFill>
              </a:rPr>
              <a:t>Compromised milk supply</a:t>
            </a:r>
          </a:p>
          <a:p>
            <a:pPr marL="1143000" lvl="2" indent="-228600">
              <a:spcBef>
                <a:spcPts val="500"/>
              </a:spcBef>
              <a:defRPr sz="1800"/>
            </a:pPr>
            <a:r>
              <a:rPr sz="2400">
                <a:solidFill>
                  <a:srgbClr val="FFFFFF"/>
                </a:solidFill>
              </a:rPr>
              <a:t>Mom needs to pump or hand express</a:t>
            </a:r>
          </a:p>
          <a:p>
            <a:pPr marL="1143000" lvl="2" indent="-228600">
              <a:spcBef>
                <a:spcPts val="500"/>
              </a:spcBef>
              <a:defRPr sz="1800"/>
            </a:pPr>
            <a:r>
              <a:rPr sz="2400">
                <a:solidFill>
                  <a:srgbClr val="FFFFFF"/>
                </a:solidFill>
              </a:rPr>
              <a:t>Infant supplemented with mom’s milk</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hape 356"/>
          <p:cNvSpPr>
            <a:spLocks noGrp="1"/>
          </p:cNvSpPr>
          <p:nvPr>
            <p:ph type="title" idx="4294967295"/>
          </p:nvPr>
        </p:nvSpPr>
        <p:spPr>
          <a:xfrm>
            <a:off x="381000" y="274637"/>
            <a:ext cx="8305800" cy="1143001"/>
          </a:xfrm>
          <a:prstGeom prst="rect">
            <a:avLst/>
          </a:prstGeom>
        </p:spPr>
        <p:txBody>
          <a:bodyPr lIns="0" tIns="0" rIns="0" bIns="0">
            <a:normAutofit/>
          </a:bodyPr>
          <a:lstStyle>
            <a:lvl1pPr algn="ctr">
              <a:defRPr sz="4000">
                <a:solidFill>
                  <a:srgbClr val="FFCC00"/>
                </a:solidFill>
              </a:defRPr>
            </a:lvl1pPr>
          </a:lstStyle>
          <a:p>
            <a:pPr lvl="0">
              <a:defRPr sz="1800">
                <a:solidFill>
                  <a:srgbClr val="000000"/>
                </a:solidFill>
              </a:defRPr>
            </a:pPr>
            <a:r>
              <a:rPr sz="4000">
                <a:solidFill>
                  <a:srgbClr val="FFCC00"/>
                </a:solidFill>
              </a:rPr>
              <a:t>Late Pre-term Follow up</a:t>
            </a:r>
          </a:p>
        </p:txBody>
      </p:sp>
      <p:sp>
        <p:nvSpPr>
          <p:cNvPr id="357" name="Shape 357"/>
          <p:cNvSpPr>
            <a:spLocks noGrp="1"/>
          </p:cNvSpPr>
          <p:nvPr>
            <p:ph type="body" idx="4294967295"/>
          </p:nvPr>
        </p:nvSpPr>
        <p:spPr>
          <a:xfrm>
            <a:off x="533400" y="1600200"/>
            <a:ext cx="8153400" cy="4525963"/>
          </a:xfrm>
          <a:prstGeom prst="rect">
            <a:avLst/>
          </a:prstGeom>
        </p:spPr>
        <p:txBody>
          <a:bodyPr lIns="0" tIns="0" rIns="0" bIns="0">
            <a:normAutofit/>
          </a:bodyPr>
          <a:lstStyle/>
          <a:p>
            <a:pPr lvl="0">
              <a:buClr>
                <a:srgbClr val="FFFFFF"/>
              </a:buClr>
              <a:buSzPct val="100000"/>
              <a:buChar char="•"/>
              <a:defRPr sz="1800"/>
            </a:pPr>
            <a:r>
              <a:rPr sz="3200">
                <a:solidFill>
                  <a:srgbClr val="FFFFFF"/>
                </a:solidFill>
              </a:rPr>
              <a:t>Weekly weight checks  </a:t>
            </a:r>
          </a:p>
          <a:p>
            <a:pPr lvl="0">
              <a:buClr>
                <a:srgbClr val="FFFFFF"/>
              </a:buClr>
              <a:buSzPct val="100000"/>
              <a:buChar char="•"/>
              <a:defRPr sz="1800"/>
            </a:pPr>
            <a:r>
              <a:rPr sz="3200">
                <a:solidFill>
                  <a:srgbClr val="FFFFFF"/>
                </a:solidFill>
              </a:rPr>
              <a:t>If not gaining well </a:t>
            </a:r>
          </a:p>
          <a:p>
            <a:pPr marL="742950" lvl="1" indent="-285750">
              <a:spcBef>
                <a:spcPts val="600"/>
              </a:spcBef>
              <a:defRPr sz="1800"/>
            </a:pPr>
            <a:r>
              <a:rPr sz="2800">
                <a:solidFill>
                  <a:srgbClr val="FFFFFF"/>
                </a:solidFill>
              </a:rPr>
              <a:t>Make feeding plan</a:t>
            </a:r>
          </a:p>
          <a:p>
            <a:pPr marL="742950" lvl="1" indent="-285750">
              <a:spcBef>
                <a:spcPts val="600"/>
              </a:spcBef>
              <a:defRPr sz="1800"/>
            </a:pPr>
            <a:r>
              <a:rPr sz="2800">
                <a:solidFill>
                  <a:srgbClr val="FFFFFF"/>
                </a:solidFill>
              </a:rPr>
              <a:t>Office visit in 2- 4 days </a:t>
            </a:r>
          </a:p>
          <a:p>
            <a:pPr marL="742950" lvl="1" indent="-285750">
              <a:spcBef>
                <a:spcPts val="600"/>
              </a:spcBef>
              <a:defRPr sz="1800"/>
            </a:pPr>
            <a:r>
              <a:rPr sz="2800">
                <a:solidFill>
                  <a:srgbClr val="FFFFFF"/>
                </a:solidFill>
              </a:rPr>
              <a:t>Lots of skin to skin</a:t>
            </a:r>
          </a:p>
          <a:p>
            <a:pPr lvl="0">
              <a:buClr>
                <a:srgbClr val="FFFFFF"/>
              </a:buClr>
              <a:buSzPct val="100000"/>
              <a:buChar char="•"/>
              <a:defRPr sz="1800"/>
            </a:pPr>
            <a:r>
              <a:rPr sz="3200">
                <a:solidFill>
                  <a:srgbClr val="FFFFFF"/>
                </a:solidFill>
              </a:rPr>
              <a:t>Weight gain should average more than 20g/day after the first week</a:t>
            </a:r>
          </a:p>
          <a:p>
            <a:pPr lvl="0">
              <a:buClr>
                <a:srgbClr val="FFFFFF"/>
              </a:buClr>
              <a:buSzPct val="100000"/>
              <a:buChar char="•"/>
              <a:defRPr sz="1800"/>
            </a:pPr>
            <a:r>
              <a:rPr sz="3200">
                <a:solidFill>
                  <a:srgbClr val="FFFFFF"/>
                </a:solidFill>
              </a:rPr>
              <a:t>Head circumference should increase an average of .5cm/week  </a:t>
            </a:r>
            <a:r>
              <a:rPr sz="1400">
                <a:solidFill>
                  <a:srgbClr val="FFFFFF"/>
                </a:solidFill>
              </a:rPr>
              <a:t>(ABM protocols)</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Shape 361"/>
          <p:cNvSpPr>
            <a:spLocks noGrp="1"/>
          </p:cNvSpPr>
          <p:nvPr>
            <p:ph type="title" idx="4294967295"/>
          </p:nvPr>
        </p:nvSpPr>
        <p:spPr>
          <a:xfrm>
            <a:off x="304800" y="274637"/>
            <a:ext cx="8382000" cy="1143001"/>
          </a:xfrm>
          <a:prstGeom prst="rect">
            <a:avLst/>
          </a:prstGeom>
        </p:spPr>
        <p:txBody>
          <a:bodyPr lIns="0" tIns="0" rIns="0" bIns="0">
            <a:normAutofit/>
          </a:bodyPr>
          <a:lstStyle>
            <a:lvl1pPr algn="ctr">
              <a:defRPr sz="4000">
                <a:solidFill>
                  <a:srgbClr val="FFCC00"/>
                </a:solidFill>
              </a:defRPr>
            </a:lvl1pPr>
          </a:lstStyle>
          <a:p>
            <a:pPr lvl="0">
              <a:defRPr sz="1800">
                <a:solidFill>
                  <a:srgbClr val="000000"/>
                </a:solidFill>
              </a:defRPr>
            </a:pPr>
            <a:r>
              <a:rPr sz="4000">
                <a:solidFill>
                  <a:srgbClr val="FFCC00"/>
                </a:solidFill>
              </a:rPr>
              <a:t>Referrals</a:t>
            </a:r>
          </a:p>
        </p:txBody>
      </p:sp>
      <p:sp>
        <p:nvSpPr>
          <p:cNvPr id="362" name="Shape 362"/>
          <p:cNvSpPr>
            <a:spLocks noGrp="1"/>
          </p:cNvSpPr>
          <p:nvPr>
            <p:ph type="body" idx="4294967295"/>
          </p:nvPr>
        </p:nvSpPr>
        <p:spPr>
          <a:xfrm>
            <a:off x="609600" y="1600200"/>
            <a:ext cx="8077200" cy="4525963"/>
          </a:xfrm>
          <a:prstGeom prst="rect">
            <a:avLst/>
          </a:prstGeom>
        </p:spPr>
        <p:txBody>
          <a:bodyPr lIns="0" tIns="0" rIns="0" bIns="0">
            <a:normAutofit/>
          </a:bodyPr>
          <a:lstStyle/>
          <a:p>
            <a:pPr lvl="0">
              <a:buClr>
                <a:srgbClr val="FFFFFF"/>
              </a:buClr>
              <a:buSzPct val="100000"/>
              <a:buChar char="•"/>
              <a:defRPr sz="1800"/>
            </a:pPr>
            <a:r>
              <a:rPr sz="3200">
                <a:solidFill>
                  <a:srgbClr val="FFFFFF"/>
                </a:solidFill>
              </a:rPr>
              <a:t>Hospital lactation consultants</a:t>
            </a:r>
          </a:p>
          <a:p>
            <a:pPr lvl="0">
              <a:buClr>
                <a:srgbClr val="FFFFFF"/>
              </a:buClr>
              <a:buSzPct val="100000"/>
              <a:buChar char="•"/>
              <a:defRPr sz="1800"/>
            </a:pPr>
            <a:r>
              <a:rPr sz="3200">
                <a:solidFill>
                  <a:srgbClr val="FFFFFF"/>
                </a:solidFill>
              </a:rPr>
              <a:t>WIC </a:t>
            </a:r>
          </a:p>
          <a:p>
            <a:pPr marL="742950" lvl="1" indent="-285750">
              <a:spcBef>
                <a:spcPts val="600"/>
              </a:spcBef>
              <a:defRPr sz="1800"/>
            </a:pPr>
            <a:r>
              <a:rPr sz="2800">
                <a:solidFill>
                  <a:srgbClr val="FFFFFF"/>
                </a:solidFill>
              </a:rPr>
              <a:t>Lactation specialist</a:t>
            </a:r>
          </a:p>
          <a:p>
            <a:pPr marL="742950" lvl="1" indent="-285750">
              <a:spcBef>
                <a:spcPts val="600"/>
              </a:spcBef>
              <a:defRPr sz="1800"/>
            </a:pPr>
            <a:r>
              <a:rPr sz="2800">
                <a:solidFill>
                  <a:srgbClr val="FFFFFF"/>
                </a:solidFill>
              </a:rPr>
              <a:t>Peer counselor</a:t>
            </a:r>
          </a:p>
          <a:p>
            <a:pPr lvl="0">
              <a:buClr>
                <a:srgbClr val="FFFFFF"/>
              </a:buClr>
              <a:buSzPct val="100000"/>
              <a:buChar char="•"/>
              <a:defRPr sz="1800"/>
            </a:pPr>
            <a:r>
              <a:rPr sz="3200">
                <a:solidFill>
                  <a:srgbClr val="FFFFFF"/>
                </a:solidFill>
              </a:rPr>
              <a:t>La Leche League</a:t>
            </a:r>
          </a:p>
          <a:p>
            <a:pPr lvl="0">
              <a:buClr>
                <a:srgbClr val="FFFFFF"/>
              </a:buClr>
              <a:buSzPct val="100000"/>
              <a:buChar char="•"/>
              <a:defRPr sz="1800"/>
            </a:pPr>
            <a:r>
              <a:rPr sz="3200">
                <a:solidFill>
                  <a:srgbClr val="FFFFFF"/>
                </a:solidFill>
              </a:rPr>
              <a:t>Mother Support groups</a:t>
            </a:r>
          </a:p>
          <a:p>
            <a:pPr marL="300037" lvl="0" indent="-300037">
              <a:buClr>
                <a:srgbClr val="FFFFFF"/>
              </a:buClr>
              <a:buSzPct val="100000"/>
              <a:buChar char="•"/>
              <a:defRPr sz="1800"/>
            </a:pPr>
            <a:r>
              <a:rPr sz="2800">
                <a:hlinkClick r:id="rId3"/>
              </a:rPr>
              <a:t>www.GeorgiaBreastfeedingCoalition.org</a:t>
            </a:r>
            <a:r>
              <a:rPr sz="3200">
                <a:solidFill>
                  <a:srgbClr val="FFFFFF"/>
                </a:solidFill>
              </a:rPr>
              <a:t> </a:t>
            </a:r>
          </a:p>
          <a:p>
            <a:pPr lvl="0">
              <a:buClr>
                <a:srgbClr val="FFFFFF"/>
              </a:buClr>
              <a:buSzPct val="100000"/>
              <a:buChar char="•"/>
              <a:defRPr sz="1800"/>
            </a:pPr>
            <a:r>
              <a:rPr sz="3200">
                <a:solidFill>
                  <a:srgbClr val="FFFFFF"/>
                </a:solidFill>
              </a:rPr>
              <a:t>Private Lactation Consultants</a:t>
            </a:r>
          </a:p>
          <a:p>
            <a:pPr lvl="0">
              <a:buClr>
                <a:srgbClr val="FFFFFF"/>
              </a:buClr>
              <a:buSzPct val="100000"/>
              <a:buChar char="•"/>
              <a:defRPr sz="1800"/>
            </a:pPr>
            <a:r>
              <a:rPr sz="3200" u="sng">
                <a:solidFill>
                  <a:srgbClr val="0000FF"/>
                </a:solidFill>
                <a:uFill>
                  <a:solidFill>
                    <a:srgbClr val="0000FF"/>
                  </a:solidFill>
                </a:uFill>
                <a:hlinkClick r:id="rId4"/>
              </a:rPr>
              <a:t>www.ZIPMilk.org</a:t>
            </a:r>
            <a:r>
              <a:rPr sz="3200">
                <a:solidFill>
                  <a:srgbClr val="FFFFFF"/>
                </a:solidFill>
              </a:rPr>
              <a:t> </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 name="milkmilk.jpg" descr="milkmilk"/>
          <p:cNvPicPr/>
          <p:nvPr/>
        </p:nvPicPr>
        <p:blipFill>
          <a:blip r:embed="rId2">
            <a:extLst/>
          </a:blip>
          <a:stretch>
            <a:fillRect/>
          </a:stretch>
        </p:blipFill>
        <p:spPr>
          <a:xfrm>
            <a:off x="2139950" y="0"/>
            <a:ext cx="4987925" cy="6858000"/>
          </a:xfrm>
          <a:prstGeom prst="rect">
            <a:avLst/>
          </a:prstGeom>
          <a:ln w="28575">
            <a:solidFill>
              <a:srgbClr val="FFFFFF"/>
            </a:solidFill>
            <a:round/>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title" idx="4294967295"/>
          </p:nvPr>
        </p:nvSpPr>
        <p:spPr>
          <a:xfrm>
            <a:off x="609600" y="304799"/>
            <a:ext cx="7924800" cy="1143002"/>
          </a:xfrm>
          <a:prstGeom prst="rect">
            <a:avLst/>
          </a:prstGeom>
        </p:spPr>
        <p:txBody>
          <a:bodyPr lIns="0" tIns="0" rIns="0" bIns="0">
            <a:normAutofit/>
          </a:bodyPr>
          <a:lstStyle>
            <a:lvl1pPr algn="ctr">
              <a:defRPr sz="4000">
                <a:solidFill>
                  <a:srgbClr val="FFCC00"/>
                </a:solidFill>
              </a:defRPr>
            </a:lvl1pPr>
          </a:lstStyle>
          <a:p>
            <a:pPr lvl="0">
              <a:defRPr sz="1800">
                <a:solidFill>
                  <a:srgbClr val="000000"/>
                </a:solidFill>
              </a:defRPr>
            </a:pPr>
            <a:r>
              <a:rPr sz="4000">
                <a:solidFill>
                  <a:srgbClr val="FFCC00"/>
                </a:solidFill>
              </a:rPr>
              <a:t>Breastfeeding Questions</a:t>
            </a:r>
          </a:p>
        </p:txBody>
      </p:sp>
      <p:sp>
        <p:nvSpPr>
          <p:cNvPr id="94" name="Shape 94"/>
          <p:cNvSpPr>
            <a:spLocks noGrp="1"/>
          </p:cNvSpPr>
          <p:nvPr>
            <p:ph type="body" idx="4294967295"/>
          </p:nvPr>
        </p:nvSpPr>
        <p:spPr>
          <a:xfrm>
            <a:off x="457200" y="1905000"/>
            <a:ext cx="8305800" cy="4267200"/>
          </a:xfrm>
          <a:prstGeom prst="rect">
            <a:avLst/>
          </a:prstGeom>
        </p:spPr>
        <p:txBody>
          <a:bodyPr lIns="0" tIns="0" rIns="0" bIns="0">
            <a:normAutofit/>
          </a:bodyPr>
          <a:lstStyle/>
          <a:p>
            <a:pPr lvl="0">
              <a:lnSpc>
                <a:spcPct val="80000"/>
              </a:lnSpc>
              <a:buClr>
                <a:srgbClr val="FFFFFF"/>
              </a:buClr>
              <a:buSzPct val="100000"/>
              <a:buChar char="•"/>
              <a:defRPr sz="1800"/>
            </a:pPr>
            <a:r>
              <a:rPr sz="2400">
                <a:solidFill>
                  <a:srgbClr val="FFFFFF"/>
                </a:solidFill>
              </a:rPr>
              <a:t>How will I know if a mother is producing enough milk?</a:t>
            </a:r>
          </a:p>
          <a:p>
            <a:pPr marL="457200" lvl="0" indent="-457200">
              <a:lnSpc>
                <a:spcPct val="80000"/>
              </a:lnSpc>
              <a:buClr>
                <a:srgbClr val="FFFFFF"/>
              </a:buClr>
              <a:buSzPct val="100000"/>
              <a:buChar char="•"/>
              <a:defRPr sz="1800"/>
            </a:pPr>
            <a:endParaRPr sz="2400">
              <a:solidFill>
                <a:srgbClr val="FFFFFF"/>
              </a:solidFill>
            </a:endParaRPr>
          </a:p>
          <a:p>
            <a:pPr lvl="0">
              <a:lnSpc>
                <a:spcPct val="80000"/>
              </a:lnSpc>
              <a:buClr>
                <a:srgbClr val="FFFFFF"/>
              </a:buClr>
              <a:buSzPct val="100000"/>
              <a:buChar char="•"/>
              <a:defRPr sz="1800"/>
            </a:pPr>
            <a:r>
              <a:rPr sz="2400">
                <a:solidFill>
                  <a:srgbClr val="FFFFFF"/>
                </a:solidFill>
              </a:rPr>
              <a:t>How can a mother increase her milk supply?</a:t>
            </a:r>
          </a:p>
          <a:p>
            <a:pPr marL="457200" lvl="0" indent="-457200">
              <a:lnSpc>
                <a:spcPct val="80000"/>
              </a:lnSpc>
              <a:buClr>
                <a:srgbClr val="FFFFFF"/>
              </a:buClr>
              <a:buSzPct val="100000"/>
              <a:buChar char="•"/>
              <a:defRPr sz="1800"/>
            </a:pPr>
            <a:endParaRPr sz="2400">
              <a:solidFill>
                <a:srgbClr val="FFFFFF"/>
              </a:solidFill>
            </a:endParaRPr>
          </a:p>
          <a:p>
            <a:pPr lvl="0">
              <a:lnSpc>
                <a:spcPct val="80000"/>
              </a:lnSpc>
              <a:buClr>
                <a:srgbClr val="FFFFFF"/>
              </a:buClr>
              <a:buSzPct val="100000"/>
              <a:buChar char="•"/>
              <a:defRPr sz="1800"/>
            </a:pPr>
            <a:r>
              <a:rPr sz="2400">
                <a:solidFill>
                  <a:srgbClr val="FFFFFF"/>
                </a:solidFill>
              </a:rPr>
              <a:t>What can a mother do to prevent or treat sore nipples?</a:t>
            </a:r>
          </a:p>
          <a:p>
            <a:pPr marL="457200" lvl="0" indent="-457200">
              <a:lnSpc>
                <a:spcPct val="80000"/>
              </a:lnSpc>
              <a:buClr>
                <a:srgbClr val="FFFFFF"/>
              </a:buClr>
              <a:buSzPct val="100000"/>
              <a:buChar char="•"/>
              <a:defRPr sz="1800"/>
            </a:pPr>
            <a:endParaRPr sz="2400">
              <a:solidFill>
                <a:srgbClr val="FFFFFF"/>
              </a:solidFill>
            </a:endParaRPr>
          </a:p>
          <a:p>
            <a:pPr lvl="0">
              <a:lnSpc>
                <a:spcPct val="80000"/>
              </a:lnSpc>
              <a:buClr>
                <a:srgbClr val="FFFFFF"/>
              </a:buClr>
              <a:buSzPct val="100000"/>
              <a:buChar char="•"/>
              <a:defRPr sz="1800"/>
            </a:pPr>
            <a:r>
              <a:rPr sz="2400">
                <a:solidFill>
                  <a:srgbClr val="FFFFFF"/>
                </a:solidFill>
              </a:rPr>
              <a:t>Are supplements ever necessary?  If so, how can a mother supplement without interfering with breastfeeding?</a:t>
            </a:r>
          </a:p>
          <a:p>
            <a:pPr marL="457200" lvl="0" indent="-457200">
              <a:lnSpc>
                <a:spcPct val="80000"/>
              </a:lnSpc>
              <a:buClr>
                <a:srgbClr val="FFFFFF"/>
              </a:buClr>
              <a:buSzPct val="100000"/>
              <a:buChar char="•"/>
              <a:defRPr sz="1800"/>
            </a:pPr>
            <a:endParaRPr sz="2400">
              <a:solidFill>
                <a:srgbClr val="FFFFFF"/>
              </a:solidFill>
            </a:endParaRPr>
          </a:p>
          <a:p>
            <a:pPr lvl="0">
              <a:lnSpc>
                <a:spcPct val="80000"/>
              </a:lnSpc>
              <a:buClr>
                <a:srgbClr val="FFFFFF"/>
              </a:buClr>
              <a:buSzPct val="100000"/>
              <a:buChar char="•"/>
              <a:defRPr sz="1800"/>
            </a:pPr>
            <a:r>
              <a:rPr sz="2400">
                <a:solidFill>
                  <a:srgbClr val="FFFFFF"/>
                </a:solidFill>
              </a:rPr>
              <a:t>How do pre-term babies differ in their ability  to breastfeed?</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title" idx="4294967295"/>
          </p:nvPr>
        </p:nvSpPr>
        <p:spPr>
          <a:xfrm>
            <a:off x="457200" y="304800"/>
            <a:ext cx="8229600" cy="5105400"/>
          </a:xfrm>
          <a:prstGeom prst="rect">
            <a:avLst/>
          </a:prstGeom>
        </p:spPr>
        <p:txBody>
          <a:bodyPr lIns="0" tIns="0" rIns="0" bIns="0">
            <a:normAutofit/>
          </a:bodyPr>
          <a:lstStyle/>
          <a:p>
            <a:pPr lvl="0" algn="ctr">
              <a:defRPr sz="1800"/>
            </a:pPr>
            <a:br>
              <a:rPr sz="4400"/>
            </a:br>
            <a:r>
              <a:rPr sz="5400">
                <a:solidFill>
                  <a:srgbClr val="FFC000"/>
                </a:solidFill>
              </a:rPr>
              <a:t>How will I know if a mother is producing enough milk?</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title" idx="4294967295"/>
          </p:nvPr>
        </p:nvSpPr>
        <p:spPr>
          <a:xfrm>
            <a:off x="381000" y="274637"/>
            <a:ext cx="8305800" cy="1143001"/>
          </a:xfrm>
          <a:prstGeom prst="rect">
            <a:avLst/>
          </a:prstGeom>
        </p:spPr>
        <p:txBody>
          <a:bodyPr lIns="0" tIns="0" rIns="0" bIns="0">
            <a:normAutofit/>
          </a:bodyPr>
          <a:lstStyle>
            <a:lvl1pPr algn="ctr">
              <a:defRPr sz="4000">
                <a:solidFill>
                  <a:srgbClr val="FFCC00"/>
                </a:solidFill>
              </a:defRPr>
            </a:lvl1pPr>
          </a:lstStyle>
          <a:p>
            <a:pPr lvl="0">
              <a:defRPr sz="1800">
                <a:solidFill>
                  <a:srgbClr val="000000"/>
                </a:solidFill>
              </a:defRPr>
            </a:pPr>
            <a:r>
              <a:rPr sz="4000">
                <a:solidFill>
                  <a:srgbClr val="FFCC00"/>
                </a:solidFill>
              </a:rPr>
              <a:t>Key Questions</a:t>
            </a:r>
          </a:p>
        </p:txBody>
      </p:sp>
      <p:sp>
        <p:nvSpPr>
          <p:cNvPr id="103" name="Shape 103"/>
          <p:cNvSpPr>
            <a:spLocks noGrp="1"/>
          </p:cNvSpPr>
          <p:nvPr>
            <p:ph type="body" idx="4294967295"/>
          </p:nvPr>
        </p:nvSpPr>
        <p:spPr>
          <a:xfrm>
            <a:off x="457200" y="1600200"/>
            <a:ext cx="8229600" cy="4525963"/>
          </a:xfrm>
          <a:prstGeom prst="rect">
            <a:avLst/>
          </a:prstGeom>
        </p:spPr>
        <p:txBody>
          <a:bodyPr lIns="0" tIns="0" rIns="0" bIns="0">
            <a:normAutofit/>
          </a:bodyPr>
          <a:lstStyle/>
          <a:p>
            <a:pPr marL="325754" lvl="0" indent="-325754" defTabSz="868680">
              <a:lnSpc>
                <a:spcPct val="90000"/>
              </a:lnSpc>
              <a:buClr>
                <a:srgbClr val="FFFFFF"/>
              </a:buClr>
              <a:buSzPct val="100000"/>
              <a:buChar char="•"/>
              <a:defRPr sz="1800"/>
            </a:pPr>
            <a:r>
              <a:rPr sz="3040">
                <a:solidFill>
                  <a:srgbClr val="FFFFFF"/>
                </a:solidFill>
              </a:rPr>
              <a:t>How did your breasts change during pregnancy?</a:t>
            </a:r>
          </a:p>
          <a:p>
            <a:pPr marL="325754" lvl="0" indent="-325754" defTabSz="868680">
              <a:lnSpc>
                <a:spcPct val="90000"/>
              </a:lnSpc>
              <a:buClr>
                <a:srgbClr val="FFFFFF"/>
              </a:buClr>
              <a:buSzPct val="100000"/>
              <a:buChar char="•"/>
              <a:defRPr sz="1800"/>
            </a:pPr>
            <a:endParaRPr sz="3040">
              <a:solidFill>
                <a:srgbClr val="FFFFFF"/>
              </a:solidFill>
            </a:endParaRPr>
          </a:p>
          <a:p>
            <a:pPr marL="325754" lvl="0" indent="-325754" defTabSz="868680">
              <a:lnSpc>
                <a:spcPct val="90000"/>
              </a:lnSpc>
              <a:buClr>
                <a:srgbClr val="FFFFFF"/>
              </a:buClr>
              <a:buSzPct val="100000"/>
              <a:buChar char="•"/>
              <a:defRPr sz="1800"/>
            </a:pPr>
            <a:r>
              <a:rPr sz="3040">
                <a:solidFill>
                  <a:srgbClr val="FFFFFF"/>
                </a:solidFill>
              </a:rPr>
              <a:t>Have you had any breast surgery?</a:t>
            </a:r>
          </a:p>
          <a:p>
            <a:pPr marL="325754" lvl="0" indent="-325754" defTabSz="868680">
              <a:lnSpc>
                <a:spcPct val="90000"/>
              </a:lnSpc>
              <a:buClr>
                <a:srgbClr val="FFFFFF"/>
              </a:buClr>
              <a:buSzPct val="100000"/>
              <a:buChar char="•"/>
              <a:defRPr sz="1800"/>
            </a:pPr>
            <a:endParaRPr sz="3040">
              <a:solidFill>
                <a:srgbClr val="FFFFFF"/>
              </a:solidFill>
            </a:endParaRPr>
          </a:p>
          <a:p>
            <a:pPr marL="325754" lvl="0" indent="-325754" defTabSz="868680">
              <a:lnSpc>
                <a:spcPct val="90000"/>
              </a:lnSpc>
              <a:buClr>
                <a:srgbClr val="FFFFFF"/>
              </a:buClr>
              <a:buSzPct val="100000"/>
              <a:buChar char="•"/>
              <a:defRPr sz="1800"/>
            </a:pPr>
            <a:r>
              <a:rPr sz="3040">
                <a:solidFill>
                  <a:srgbClr val="FFFFFF"/>
                </a:solidFill>
              </a:rPr>
              <a:t>Are you on any medications?</a:t>
            </a:r>
          </a:p>
          <a:p>
            <a:pPr marL="325754" lvl="0" indent="-325754" defTabSz="868680">
              <a:lnSpc>
                <a:spcPct val="90000"/>
              </a:lnSpc>
              <a:buClr>
                <a:srgbClr val="FFFFFF"/>
              </a:buClr>
              <a:buSzPct val="100000"/>
              <a:buChar char="•"/>
              <a:defRPr sz="1800"/>
            </a:pPr>
            <a:endParaRPr sz="3040">
              <a:solidFill>
                <a:srgbClr val="FFFFFF"/>
              </a:solidFill>
            </a:endParaRPr>
          </a:p>
          <a:p>
            <a:pPr marL="325754" lvl="0" indent="-325754" defTabSz="868680">
              <a:lnSpc>
                <a:spcPct val="90000"/>
              </a:lnSpc>
              <a:buClr>
                <a:srgbClr val="FFFFFF"/>
              </a:buClr>
              <a:buSzPct val="100000"/>
              <a:buChar char="•"/>
              <a:defRPr sz="1800"/>
            </a:pPr>
            <a:r>
              <a:rPr sz="3040">
                <a:solidFill>
                  <a:srgbClr val="FFFFFF"/>
                </a:solidFill>
              </a:rPr>
              <a:t>Did you have difficulty getting pregnant?</a:t>
            </a:r>
          </a:p>
          <a:p>
            <a:pPr marL="325754" lvl="0" indent="-325754" defTabSz="868680">
              <a:lnSpc>
                <a:spcPct val="90000"/>
              </a:lnSpc>
              <a:buClr>
                <a:srgbClr val="FFFFFF"/>
              </a:buClr>
              <a:buSzPct val="100000"/>
              <a:buChar char="•"/>
              <a:defRPr sz="1800"/>
            </a:pPr>
            <a:endParaRPr sz="3040">
              <a:solidFill>
                <a:srgbClr val="FFFFFF"/>
              </a:solidFill>
            </a:endParaRPr>
          </a:p>
          <a:p>
            <a:pPr marL="325754" lvl="0" indent="-325754" defTabSz="868680">
              <a:lnSpc>
                <a:spcPct val="90000"/>
              </a:lnSpc>
              <a:buClr>
                <a:srgbClr val="FFFFFF"/>
              </a:buClr>
              <a:buSzPct val="100000"/>
              <a:buChar char="•"/>
              <a:defRPr sz="1800"/>
            </a:pPr>
            <a:r>
              <a:rPr sz="3040">
                <a:solidFill>
                  <a:srgbClr val="FFFFFF"/>
                </a:solidFill>
              </a:rPr>
              <a:t>When did you notice your breasts getting full?</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title" idx="4294967295"/>
          </p:nvPr>
        </p:nvSpPr>
        <p:spPr>
          <a:xfrm>
            <a:off x="457200" y="274637"/>
            <a:ext cx="8229600" cy="1143001"/>
          </a:xfrm>
          <a:prstGeom prst="rect">
            <a:avLst/>
          </a:prstGeom>
        </p:spPr>
        <p:txBody>
          <a:bodyPr lIns="0" tIns="0" rIns="0" bIns="0">
            <a:normAutofit/>
          </a:bodyPr>
          <a:lstStyle>
            <a:lvl1pPr algn="ctr">
              <a:defRPr>
                <a:solidFill>
                  <a:srgbClr val="FFC000"/>
                </a:solidFill>
              </a:defRPr>
            </a:lvl1pPr>
          </a:lstStyle>
          <a:p>
            <a:pPr lvl="0">
              <a:defRPr sz="1800">
                <a:solidFill>
                  <a:srgbClr val="000000"/>
                </a:solidFill>
              </a:defRPr>
            </a:pPr>
            <a:r>
              <a:rPr sz="4400">
                <a:solidFill>
                  <a:srgbClr val="FFC000"/>
                </a:solidFill>
              </a:rPr>
              <a:t>Key Questions (cont)</a:t>
            </a:r>
          </a:p>
        </p:txBody>
      </p:sp>
      <p:sp>
        <p:nvSpPr>
          <p:cNvPr id="108" name="Shape 108"/>
          <p:cNvSpPr>
            <a:spLocks noGrp="1"/>
          </p:cNvSpPr>
          <p:nvPr>
            <p:ph type="body" idx="4294967295"/>
          </p:nvPr>
        </p:nvSpPr>
        <p:spPr>
          <a:xfrm>
            <a:off x="457200" y="1600200"/>
            <a:ext cx="8229600" cy="4525963"/>
          </a:xfrm>
          <a:prstGeom prst="rect">
            <a:avLst/>
          </a:prstGeom>
        </p:spPr>
        <p:txBody>
          <a:bodyPr lIns="0" tIns="0" rIns="0" bIns="0">
            <a:normAutofit/>
          </a:bodyPr>
          <a:lstStyle/>
          <a:p>
            <a:pPr marL="457200" lvl="0" indent="-457200">
              <a:buClr>
                <a:srgbClr val="FFFFFF"/>
              </a:buClr>
              <a:buSzPct val="100000"/>
              <a:buChar char="•"/>
              <a:defRPr sz="1800"/>
            </a:pPr>
            <a:r>
              <a:rPr sz="3200">
                <a:solidFill>
                  <a:srgbClr val="FFFFFF"/>
                </a:solidFill>
              </a:rPr>
              <a:t>Tell me about your baby’s feeding pattern</a:t>
            </a:r>
          </a:p>
          <a:p>
            <a:pPr marL="457200" lvl="0" indent="-457200">
              <a:buClr>
                <a:srgbClr val="FFFFFF"/>
              </a:buClr>
              <a:buSzPct val="100000"/>
              <a:buChar char="•"/>
              <a:defRPr sz="1800"/>
            </a:pPr>
            <a:endParaRPr sz="3200">
              <a:solidFill>
                <a:srgbClr val="FFFFFF"/>
              </a:solidFill>
            </a:endParaRPr>
          </a:p>
          <a:p>
            <a:pPr marL="457200" lvl="0" indent="-457200">
              <a:buClr>
                <a:srgbClr val="FFFFFF"/>
              </a:buClr>
              <a:buSzPct val="100000"/>
              <a:buChar char="•"/>
              <a:defRPr sz="1800"/>
            </a:pPr>
            <a:r>
              <a:rPr sz="3200">
                <a:solidFill>
                  <a:srgbClr val="FFFFFF"/>
                </a:solidFill>
              </a:rPr>
              <a:t>How do your breasts feel after breastfeeding?</a:t>
            </a:r>
          </a:p>
          <a:p>
            <a:pPr marL="457200" lvl="0" indent="-457200">
              <a:buClr>
                <a:srgbClr val="FFFFFF"/>
              </a:buClr>
              <a:buSzPct val="100000"/>
              <a:buChar char="•"/>
              <a:defRPr sz="1800"/>
            </a:pPr>
            <a:endParaRPr sz="3200">
              <a:solidFill>
                <a:srgbClr val="FFFFFF"/>
              </a:solidFill>
            </a:endParaRPr>
          </a:p>
          <a:p>
            <a:pPr marL="457200" lvl="0" indent="-457200">
              <a:buClr>
                <a:srgbClr val="FFFFFF"/>
              </a:buClr>
              <a:buSzPct val="100000"/>
              <a:buChar char="•"/>
              <a:defRPr sz="1800"/>
            </a:pPr>
            <a:r>
              <a:rPr sz="3200">
                <a:solidFill>
                  <a:srgbClr val="FFFFFF"/>
                </a:solidFill>
              </a:rPr>
              <a:t>How many urine and stool diapers are you changing in 24 hours?</a:t>
            </a:r>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4F81BD"/>
      </a:lt1>
      <a:dk2>
        <a:srgbClr val="A7A7A7"/>
      </a:dk2>
      <a:lt2>
        <a:srgbClr val="535353"/>
      </a:lt2>
      <a:accent1>
        <a:srgbClr val="4F81BD"/>
      </a:accent1>
      <a:accent2>
        <a:srgbClr val="C0504D"/>
      </a:accent2>
      <a:accent3>
        <a:srgbClr val="AAAAAA"/>
      </a:accent3>
      <a:accent4>
        <a:srgbClr val="DADADA"/>
      </a:accent4>
      <a:accent5>
        <a:srgbClr val="B2C0D9"/>
      </a:accent5>
      <a:accent6>
        <a:srgbClr val="AE48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AAAAAA"/>
      </a:accent3>
      <a:accent4>
        <a:srgbClr val="DADADA"/>
      </a:accent4>
      <a:accent5>
        <a:srgbClr val="B2C0D9"/>
      </a:accent5>
      <a:accent6>
        <a:srgbClr val="AE48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7C6ABD95E3ED4B8631D055FA49DF41" ma:contentTypeVersion="8" ma:contentTypeDescription="Create a new document." ma:contentTypeScope="" ma:versionID="8866f53fce823c8e3c1eea7860f128e9">
  <xsd:schema xmlns:xsd="http://www.w3.org/2001/XMLSchema" xmlns:xs="http://www.w3.org/2001/XMLSchema" xmlns:p="http://schemas.microsoft.com/office/2006/metadata/properties" xmlns:ns2="af3884f4-7512-4c46-a0aa-ee4b8b495aba" xmlns:ns3="cc186018-7340-4d73-bc2a-d5a3baa43b44" targetNamespace="http://schemas.microsoft.com/office/2006/metadata/properties" ma:root="true" ma:fieldsID="27917203d3e5ec309e7bf50311e641e7" ns2:_="" ns3:_="">
    <xsd:import namespace="af3884f4-7512-4c46-a0aa-ee4b8b495aba"/>
    <xsd:import namespace="cc186018-7340-4d73-bc2a-d5a3baa43b44"/>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3884f4-7512-4c46-a0aa-ee4b8b495ab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186018-7340-4d73-bc2a-d5a3baa43b44"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3ACCB2-071C-4EFF-B3FD-100674AC2541}">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cc186018-7340-4d73-bc2a-d5a3baa43b44"/>
    <ds:schemaRef ds:uri="af3884f4-7512-4c46-a0aa-ee4b8b495aba"/>
    <ds:schemaRef ds:uri="http://www.w3.org/XML/1998/namespace"/>
  </ds:schemaRefs>
</ds:datastoreItem>
</file>

<file path=customXml/itemProps2.xml><?xml version="1.0" encoding="utf-8"?>
<ds:datastoreItem xmlns:ds="http://schemas.openxmlformats.org/officeDocument/2006/customXml" ds:itemID="{DC17B224-6F0F-4D5D-AE90-E73EBCE06E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3884f4-7512-4c46-a0aa-ee4b8b495aba"/>
    <ds:schemaRef ds:uri="cc186018-7340-4d73-bc2a-d5a3baa43b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3B083F-1114-4202-8AEB-03512C0F0A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TotalTime>
  <Words>7474</Words>
  <Application>Microsoft Office PowerPoint</Application>
  <PresentationFormat>On-screen Show (4:3)</PresentationFormat>
  <Paragraphs>670</Paragraphs>
  <Slides>57</Slides>
  <Notes>54</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Garamond</vt:lpstr>
      <vt:lpstr>Helvetica Neue</vt:lpstr>
      <vt:lpstr>Default</vt:lpstr>
      <vt:lpstr>Advanced Breastfeeding Support 2018 </vt:lpstr>
      <vt:lpstr>Faculty Disclosure Information</vt:lpstr>
      <vt:lpstr>Program Objectives</vt:lpstr>
      <vt:lpstr>EPIC Program Funding</vt:lpstr>
      <vt:lpstr>EPIC Breastfeeding Program Partners</vt:lpstr>
      <vt:lpstr>Breastfeeding Questions</vt:lpstr>
      <vt:lpstr> How will I know if a mother is producing enough milk?</vt:lpstr>
      <vt:lpstr>Key Questions</vt:lpstr>
      <vt:lpstr>Key Questions (cont)</vt:lpstr>
      <vt:lpstr>Separate “real” and “perceived” Low Milk Supply</vt:lpstr>
      <vt:lpstr>PowerPoint Presentation</vt:lpstr>
      <vt:lpstr>Weight Gain</vt:lpstr>
      <vt:lpstr>Case Study</vt:lpstr>
      <vt:lpstr>PowerPoint Presentation</vt:lpstr>
      <vt:lpstr>Case Study</vt:lpstr>
      <vt:lpstr>PowerPoint Presentation</vt:lpstr>
      <vt:lpstr>Wake a Sleeping Baby?   Yes or No?</vt:lpstr>
      <vt:lpstr>   How can a mother increase her milk supply?</vt:lpstr>
      <vt:lpstr>PowerPoint Presentation</vt:lpstr>
      <vt:lpstr>Strategies to Determine Milk Production</vt:lpstr>
      <vt:lpstr> Strategies to Increase Milk Supply</vt:lpstr>
      <vt:lpstr>Galactogogues</vt:lpstr>
      <vt:lpstr>Maternal Medications</vt:lpstr>
      <vt:lpstr>Medication Resources </vt:lpstr>
      <vt:lpstr>LactMed App</vt:lpstr>
      <vt:lpstr>Contraception</vt:lpstr>
      <vt:lpstr>Contraception</vt:lpstr>
      <vt:lpstr>   What can a mother do to prevent  sore nipples?</vt:lpstr>
      <vt:lpstr>PowerPoint Presentation</vt:lpstr>
      <vt:lpstr>Causes of Nipple Soreness</vt:lpstr>
      <vt:lpstr>Poor Latch</vt:lpstr>
      <vt:lpstr>Engorgement</vt:lpstr>
      <vt:lpstr>Infant Issues</vt:lpstr>
      <vt:lpstr>Candidiasis (Thrush)</vt:lpstr>
      <vt:lpstr>Nipple Problems</vt:lpstr>
      <vt:lpstr>PowerPoint Presentation</vt:lpstr>
      <vt:lpstr>PowerPoint Presentation</vt:lpstr>
      <vt:lpstr>Signs of Effective Breastfeeding</vt:lpstr>
      <vt:lpstr>PowerPoint Presentation</vt:lpstr>
      <vt:lpstr>Maternal Risk Factors</vt:lpstr>
      <vt:lpstr>Infant Risk Factors</vt:lpstr>
      <vt:lpstr>Reasons to Supplement?</vt:lpstr>
      <vt:lpstr>Weight Gain Issues</vt:lpstr>
      <vt:lpstr>Not Latching</vt:lpstr>
      <vt:lpstr>Supplementing</vt:lpstr>
      <vt:lpstr>Milk Intake for the  Healthy Term Infant</vt:lpstr>
      <vt:lpstr>Methods of Supplementation</vt:lpstr>
      <vt:lpstr>What Supplement to Use?</vt:lpstr>
      <vt:lpstr>When to Supplement</vt:lpstr>
      <vt:lpstr>Increasing Milk Production</vt:lpstr>
      <vt:lpstr> </vt:lpstr>
      <vt:lpstr>Who is the Late Pre-term Infant?</vt:lpstr>
      <vt:lpstr>Late Pre-term Infant</vt:lpstr>
      <vt:lpstr>Late Pre-term Breastfeeding Issues</vt:lpstr>
      <vt:lpstr>Late Pre-term Follow up</vt:lpstr>
      <vt:lpstr>Referrals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Breastfeeding Support 2018</dc:title>
  <dc:creator>Arlene Toole</dc:creator>
  <cp:lastModifiedBy>Arlene Toole</cp:lastModifiedBy>
  <cp:revision>2</cp:revision>
  <dcterms:modified xsi:type="dcterms:W3CDTF">2018-03-08T16:59:07Z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0x010100727C6ABD95E3ED4B8631D055FA49DF41</vt:lpwstr>
  </property>
</Properties>
</file>