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7"/>
  </p:notesMasterIdLst>
  <p:sldIdLst>
    <p:sldId id="257" r:id="rId2"/>
    <p:sldId id="258" r:id="rId3"/>
    <p:sldId id="341" r:id="rId4"/>
    <p:sldId id="369" r:id="rId5"/>
    <p:sldId id="336" r:id="rId6"/>
    <p:sldId id="337" r:id="rId7"/>
    <p:sldId id="343" r:id="rId8"/>
    <p:sldId id="344" r:id="rId9"/>
    <p:sldId id="345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06" r:id="rId22"/>
    <p:sldId id="310" r:id="rId23"/>
    <p:sldId id="393" r:id="rId24"/>
    <p:sldId id="335" r:id="rId25"/>
    <p:sldId id="260" r:id="rId26"/>
    <p:sldId id="262" r:id="rId27"/>
    <p:sldId id="295" r:id="rId28"/>
    <p:sldId id="296" r:id="rId29"/>
    <p:sldId id="307" r:id="rId30"/>
    <p:sldId id="358" r:id="rId31"/>
    <p:sldId id="299" r:id="rId32"/>
    <p:sldId id="300" r:id="rId33"/>
    <p:sldId id="301" r:id="rId34"/>
    <p:sldId id="303" r:id="rId35"/>
    <p:sldId id="302" r:id="rId36"/>
    <p:sldId id="304" r:id="rId37"/>
    <p:sldId id="325" r:id="rId38"/>
    <p:sldId id="359" r:id="rId39"/>
    <p:sldId id="289" r:id="rId40"/>
    <p:sldId id="290" r:id="rId41"/>
    <p:sldId id="291" r:id="rId42"/>
    <p:sldId id="334" r:id="rId43"/>
    <p:sldId id="326" r:id="rId44"/>
    <p:sldId id="360" r:id="rId45"/>
    <p:sldId id="312" r:id="rId46"/>
    <p:sldId id="313" r:id="rId47"/>
    <p:sldId id="314" r:id="rId48"/>
    <p:sldId id="315" r:id="rId49"/>
    <p:sldId id="311" r:id="rId50"/>
    <p:sldId id="327" r:id="rId51"/>
    <p:sldId id="361" r:id="rId52"/>
    <p:sldId id="319" r:id="rId53"/>
    <p:sldId id="317" r:id="rId54"/>
    <p:sldId id="318" r:id="rId55"/>
    <p:sldId id="398" r:id="rId56"/>
    <p:sldId id="399" r:id="rId57"/>
    <p:sldId id="328" r:id="rId58"/>
    <p:sldId id="370" r:id="rId59"/>
    <p:sldId id="362" r:id="rId60"/>
    <p:sldId id="394" r:id="rId61"/>
    <p:sldId id="371" r:id="rId62"/>
    <p:sldId id="378" r:id="rId63"/>
    <p:sldId id="377" r:id="rId64"/>
    <p:sldId id="376" r:id="rId65"/>
    <p:sldId id="374" r:id="rId66"/>
    <p:sldId id="375" r:id="rId67"/>
    <p:sldId id="385" r:id="rId68"/>
    <p:sldId id="379" r:id="rId69"/>
    <p:sldId id="381" r:id="rId70"/>
    <p:sldId id="380" r:id="rId71"/>
    <p:sldId id="382" r:id="rId72"/>
    <p:sldId id="383" r:id="rId73"/>
    <p:sldId id="384" r:id="rId74"/>
    <p:sldId id="390" r:id="rId75"/>
    <p:sldId id="391" r:id="rId76"/>
    <p:sldId id="392" r:id="rId77"/>
    <p:sldId id="395" r:id="rId78"/>
    <p:sldId id="372" r:id="rId79"/>
    <p:sldId id="363" r:id="rId80"/>
    <p:sldId id="365" r:id="rId81"/>
    <p:sldId id="368" r:id="rId82"/>
    <p:sldId id="367" r:id="rId83"/>
    <p:sldId id="373" r:id="rId84"/>
    <p:sldId id="396" r:id="rId85"/>
    <p:sldId id="366" r:id="rId8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39"/>
    <p:restoredTop sz="93693"/>
  </p:normalViewPr>
  <p:slideViewPr>
    <p:cSldViewPr snapToGrid="0" snapToObjects="1">
      <p:cViewPr varScale="1">
        <p:scale>
          <a:sx n="49" d="100"/>
          <a:sy n="49" d="100"/>
        </p:scale>
        <p:origin x="184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Sheet1!$A$2:$A$10</c:f>
              <c:strCache>
                <c:ptCount val="9"/>
                <c:pt idx="0">
                  <c:v>Kindergarten</c:v>
                </c:pt>
                <c:pt idx="1">
                  <c:v>1st</c:v>
                </c:pt>
                <c:pt idx="2">
                  <c:v>2nd</c:v>
                </c:pt>
                <c:pt idx="3">
                  <c:v>3rd</c:v>
                </c:pt>
                <c:pt idx="4">
                  <c:v>4th</c:v>
                </c:pt>
                <c:pt idx="5">
                  <c:v>5th</c:v>
                </c:pt>
                <c:pt idx="6">
                  <c:v>6th</c:v>
                </c:pt>
                <c:pt idx="7">
                  <c:v>7th</c:v>
                </c:pt>
                <c:pt idx="8">
                  <c:v>8th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158</c:v>
                </c:pt>
                <c:pt idx="1">
                  <c:v>126</c:v>
                </c:pt>
                <c:pt idx="2">
                  <c:v>147</c:v>
                </c:pt>
                <c:pt idx="3">
                  <c:v>334</c:v>
                </c:pt>
                <c:pt idx="4">
                  <c:v>400</c:v>
                </c:pt>
                <c:pt idx="5">
                  <c:v>415</c:v>
                </c:pt>
                <c:pt idx="6">
                  <c:v>553</c:v>
                </c:pt>
                <c:pt idx="7">
                  <c:v>459</c:v>
                </c:pt>
                <c:pt idx="8">
                  <c:v>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1-9B4B-866A-B7363594B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3714560"/>
        <c:axId val="1255719440"/>
        <c:axId val="0"/>
      </c:bar3DChart>
      <c:catAx>
        <c:axId val="125371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5719440"/>
        <c:crosses val="autoZero"/>
        <c:auto val="1"/>
        <c:lblAlgn val="ctr"/>
        <c:lblOffset val="100"/>
        <c:noMultiLvlLbl val="0"/>
      </c:catAx>
      <c:valAx>
        <c:axId val="125571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371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E19696-914B-0849-98BB-4551FE2771F9}" type="doc">
      <dgm:prSet loTypeId="urn:microsoft.com/office/officeart/2005/8/layout/cycle6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B1C0382-3CE1-5546-BF78-316EBEBD8936}">
      <dgm:prSet phldrT="[Text]"/>
      <dgm:spPr/>
      <dgm:t>
        <a:bodyPr/>
        <a:lstStyle/>
        <a:p>
          <a:r>
            <a:rPr lang="en-US" dirty="0">
              <a:latin typeface="Yuanti TC" panose="02010600040101010101" pitchFamily="2" charset="-120"/>
              <a:ea typeface="Yuanti TC" panose="02010600040101010101" pitchFamily="2" charset="-120"/>
            </a:rPr>
            <a:t>Listening</a:t>
          </a:r>
        </a:p>
      </dgm:t>
    </dgm:pt>
    <dgm:pt modelId="{8D91458B-621A-CF4B-851E-D1418650EFF4}" type="parTrans" cxnId="{60098AA0-D323-2548-AA66-7D6C9289B079}">
      <dgm:prSet/>
      <dgm:spPr/>
      <dgm:t>
        <a:bodyPr/>
        <a:lstStyle/>
        <a:p>
          <a:endParaRPr lang="en-US"/>
        </a:p>
      </dgm:t>
    </dgm:pt>
    <dgm:pt modelId="{26B262D9-B62F-1045-89CA-489C5CE4FFBE}" type="sibTrans" cxnId="{60098AA0-D323-2548-AA66-7D6C9289B079}">
      <dgm:prSet/>
      <dgm:spPr/>
      <dgm:t>
        <a:bodyPr/>
        <a:lstStyle/>
        <a:p>
          <a:endParaRPr lang="en-US"/>
        </a:p>
      </dgm:t>
    </dgm:pt>
    <dgm:pt modelId="{C810120D-ADBF-2144-9B5D-3F1DDDD77EA2}">
      <dgm:prSet phldrT="[Text]"/>
      <dgm:spPr/>
      <dgm:t>
        <a:bodyPr/>
        <a:lstStyle/>
        <a:p>
          <a:r>
            <a:rPr lang="en-US" dirty="0">
              <a:latin typeface="Yuanti TC" panose="02010600040101010101" pitchFamily="2" charset="-120"/>
              <a:ea typeface="Yuanti TC" panose="02010600040101010101" pitchFamily="2" charset="-120"/>
            </a:rPr>
            <a:t>Speaking</a:t>
          </a:r>
        </a:p>
      </dgm:t>
    </dgm:pt>
    <dgm:pt modelId="{B3BC3797-1F17-5F49-B3DE-A5F494B12B62}" type="parTrans" cxnId="{AF0D2872-FF97-DC4A-BD3C-B9B734FF2F41}">
      <dgm:prSet/>
      <dgm:spPr/>
      <dgm:t>
        <a:bodyPr/>
        <a:lstStyle/>
        <a:p>
          <a:endParaRPr lang="en-US"/>
        </a:p>
      </dgm:t>
    </dgm:pt>
    <dgm:pt modelId="{AA9A4380-1847-254C-AC37-811807373081}" type="sibTrans" cxnId="{AF0D2872-FF97-DC4A-BD3C-B9B734FF2F41}">
      <dgm:prSet/>
      <dgm:spPr/>
      <dgm:t>
        <a:bodyPr/>
        <a:lstStyle/>
        <a:p>
          <a:endParaRPr lang="en-US"/>
        </a:p>
      </dgm:t>
    </dgm:pt>
    <dgm:pt modelId="{24FE7809-98F9-9049-9D4F-1D6DB0DFF8C4}">
      <dgm:prSet phldrT="[Text]"/>
      <dgm:spPr/>
      <dgm:t>
        <a:bodyPr/>
        <a:lstStyle/>
        <a:p>
          <a:r>
            <a:rPr lang="en-US" dirty="0">
              <a:latin typeface="Yuanti TC" panose="02010600040101010101" pitchFamily="2" charset="-120"/>
              <a:ea typeface="Yuanti TC" panose="02010600040101010101" pitchFamily="2" charset="-120"/>
            </a:rPr>
            <a:t>Reading</a:t>
          </a:r>
        </a:p>
      </dgm:t>
    </dgm:pt>
    <dgm:pt modelId="{B3857768-7670-024E-8ECF-90335AC813A3}" type="parTrans" cxnId="{10067E31-644B-0B45-8FF2-042A4C906782}">
      <dgm:prSet/>
      <dgm:spPr/>
      <dgm:t>
        <a:bodyPr/>
        <a:lstStyle/>
        <a:p>
          <a:endParaRPr lang="en-US"/>
        </a:p>
      </dgm:t>
    </dgm:pt>
    <dgm:pt modelId="{95CDDA64-85E8-2C47-9A5C-F09402BE1B7F}" type="sibTrans" cxnId="{10067E31-644B-0B45-8FF2-042A4C906782}">
      <dgm:prSet/>
      <dgm:spPr/>
      <dgm:t>
        <a:bodyPr/>
        <a:lstStyle/>
        <a:p>
          <a:endParaRPr lang="en-US"/>
        </a:p>
      </dgm:t>
    </dgm:pt>
    <dgm:pt modelId="{08DBCE4F-A18A-F44C-AD8A-B08EE042509E}">
      <dgm:prSet phldrT="[Text]"/>
      <dgm:spPr/>
      <dgm:t>
        <a:bodyPr/>
        <a:lstStyle/>
        <a:p>
          <a:r>
            <a:rPr lang="en-US" dirty="0">
              <a:latin typeface="Yuanti TC" panose="02010600040101010101" pitchFamily="2" charset="-120"/>
              <a:ea typeface="Yuanti TC" panose="02010600040101010101" pitchFamily="2" charset="-120"/>
            </a:rPr>
            <a:t>Writing</a:t>
          </a:r>
        </a:p>
      </dgm:t>
    </dgm:pt>
    <dgm:pt modelId="{6C47FFF9-2C34-3D40-990A-BC66F71E791B}" type="parTrans" cxnId="{95F46DB3-ECAA-EF46-9AAF-37CB5D9CDE82}">
      <dgm:prSet/>
      <dgm:spPr/>
      <dgm:t>
        <a:bodyPr/>
        <a:lstStyle/>
        <a:p>
          <a:endParaRPr lang="en-US"/>
        </a:p>
      </dgm:t>
    </dgm:pt>
    <dgm:pt modelId="{3BD89C4A-C757-604A-B51E-DD7176ADC1F7}" type="sibTrans" cxnId="{95F46DB3-ECAA-EF46-9AAF-37CB5D9CDE82}">
      <dgm:prSet/>
      <dgm:spPr/>
      <dgm:t>
        <a:bodyPr/>
        <a:lstStyle/>
        <a:p>
          <a:endParaRPr lang="en-US"/>
        </a:p>
      </dgm:t>
    </dgm:pt>
    <dgm:pt modelId="{5FC72398-04AF-7149-A3D6-66C24A2E1EC7}" type="pres">
      <dgm:prSet presAssocID="{CDE19696-914B-0849-98BB-4551FE2771F9}" presName="cycle" presStyleCnt="0">
        <dgm:presLayoutVars>
          <dgm:dir/>
          <dgm:resizeHandles val="exact"/>
        </dgm:presLayoutVars>
      </dgm:prSet>
      <dgm:spPr/>
    </dgm:pt>
    <dgm:pt modelId="{2F58F6FB-72A2-9440-87A1-4FEE0EDFE9E9}" type="pres">
      <dgm:prSet presAssocID="{BB1C0382-3CE1-5546-BF78-316EBEBD8936}" presName="node" presStyleLbl="node1" presStyleIdx="0" presStyleCnt="4">
        <dgm:presLayoutVars>
          <dgm:bulletEnabled val="1"/>
        </dgm:presLayoutVars>
      </dgm:prSet>
      <dgm:spPr/>
    </dgm:pt>
    <dgm:pt modelId="{1914E923-56CA-8240-B565-F737F88CABAA}" type="pres">
      <dgm:prSet presAssocID="{BB1C0382-3CE1-5546-BF78-316EBEBD8936}" presName="spNode" presStyleCnt="0"/>
      <dgm:spPr/>
    </dgm:pt>
    <dgm:pt modelId="{9B931B3C-7EED-AA4A-9A87-3CB4B3D07BC6}" type="pres">
      <dgm:prSet presAssocID="{26B262D9-B62F-1045-89CA-489C5CE4FFBE}" presName="sibTrans" presStyleLbl="sibTrans1D1" presStyleIdx="0" presStyleCnt="4"/>
      <dgm:spPr/>
    </dgm:pt>
    <dgm:pt modelId="{B6DCDB8F-D6D8-F94B-970C-9459A3F2EC81}" type="pres">
      <dgm:prSet presAssocID="{C810120D-ADBF-2144-9B5D-3F1DDDD77EA2}" presName="node" presStyleLbl="node1" presStyleIdx="1" presStyleCnt="4" custRadScaleRad="131923" custRadScaleInc="-963">
        <dgm:presLayoutVars>
          <dgm:bulletEnabled val="1"/>
        </dgm:presLayoutVars>
      </dgm:prSet>
      <dgm:spPr/>
    </dgm:pt>
    <dgm:pt modelId="{B68384C6-B829-E144-99B0-8BAB8893A736}" type="pres">
      <dgm:prSet presAssocID="{C810120D-ADBF-2144-9B5D-3F1DDDD77EA2}" presName="spNode" presStyleCnt="0"/>
      <dgm:spPr/>
    </dgm:pt>
    <dgm:pt modelId="{47184358-EFF9-5545-A3AB-C458BA12FE9D}" type="pres">
      <dgm:prSet presAssocID="{AA9A4380-1847-254C-AC37-811807373081}" presName="sibTrans" presStyleLbl="sibTrans1D1" presStyleIdx="1" presStyleCnt="4"/>
      <dgm:spPr/>
    </dgm:pt>
    <dgm:pt modelId="{9E43B656-71F0-8941-82FC-F9C5E723E605}" type="pres">
      <dgm:prSet presAssocID="{24FE7809-98F9-9049-9D4F-1D6DB0DFF8C4}" presName="node" presStyleLbl="node1" presStyleIdx="2" presStyleCnt="4">
        <dgm:presLayoutVars>
          <dgm:bulletEnabled val="1"/>
        </dgm:presLayoutVars>
      </dgm:prSet>
      <dgm:spPr/>
    </dgm:pt>
    <dgm:pt modelId="{E5FDB0F8-7ADE-9E49-BDE8-76BD51564310}" type="pres">
      <dgm:prSet presAssocID="{24FE7809-98F9-9049-9D4F-1D6DB0DFF8C4}" presName="spNode" presStyleCnt="0"/>
      <dgm:spPr/>
    </dgm:pt>
    <dgm:pt modelId="{F231706D-F0A2-0249-AAB9-5AD2B3D3FB17}" type="pres">
      <dgm:prSet presAssocID="{95CDDA64-85E8-2C47-9A5C-F09402BE1B7F}" presName="sibTrans" presStyleLbl="sibTrans1D1" presStyleIdx="2" presStyleCnt="4"/>
      <dgm:spPr/>
    </dgm:pt>
    <dgm:pt modelId="{1D39C7BD-3560-4046-83B0-B276A0BDE029}" type="pres">
      <dgm:prSet presAssocID="{08DBCE4F-A18A-F44C-AD8A-B08EE042509E}" presName="node" presStyleLbl="node1" presStyleIdx="3" presStyleCnt="4" custRadScaleRad="131258" custRadScaleInc="968">
        <dgm:presLayoutVars>
          <dgm:bulletEnabled val="1"/>
        </dgm:presLayoutVars>
      </dgm:prSet>
      <dgm:spPr/>
    </dgm:pt>
    <dgm:pt modelId="{02864819-355C-BB4C-9BD0-AC85BEA2CD7D}" type="pres">
      <dgm:prSet presAssocID="{08DBCE4F-A18A-F44C-AD8A-B08EE042509E}" presName="spNode" presStyleCnt="0"/>
      <dgm:spPr/>
    </dgm:pt>
    <dgm:pt modelId="{2F575F66-D63F-894E-87D3-5FB6B2BE89C2}" type="pres">
      <dgm:prSet presAssocID="{3BD89C4A-C757-604A-B51E-DD7176ADC1F7}" presName="sibTrans" presStyleLbl="sibTrans1D1" presStyleIdx="3" presStyleCnt="4"/>
      <dgm:spPr/>
    </dgm:pt>
  </dgm:ptLst>
  <dgm:cxnLst>
    <dgm:cxn modelId="{84C64A23-0A33-0C41-9BCE-09D956DC790C}" type="presOf" srcId="{95CDDA64-85E8-2C47-9A5C-F09402BE1B7F}" destId="{F231706D-F0A2-0249-AAB9-5AD2B3D3FB17}" srcOrd="0" destOrd="0" presId="urn:microsoft.com/office/officeart/2005/8/layout/cycle6"/>
    <dgm:cxn modelId="{DC106E25-38BE-114E-A168-11647473DFE2}" type="presOf" srcId="{26B262D9-B62F-1045-89CA-489C5CE4FFBE}" destId="{9B931B3C-7EED-AA4A-9A87-3CB4B3D07BC6}" srcOrd="0" destOrd="0" presId="urn:microsoft.com/office/officeart/2005/8/layout/cycle6"/>
    <dgm:cxn modelId="{275A342E-35BA-3741-89D6-5FF9C4CD3348}" type="presOf" srcId="{3BD89C4A-C757-604A-B51E-DD7176ADC1F7}" destId="{2F575F66-D63F-894E-87D3-5FB6B2BE89C2}" srcOrd="0" destOrd="0" presId="urn:microsoft.com/office/officeart/2005/8/layout/cycle6"/>
    <dgm:cxn modelId="{10067E31-644B-0B45-8FF2-042A4C906782}" srcId="{CDE19696-914B-0849-98BB-4551FE2771F9}" destId="{24FE7809-98F9-9049-9D4F-1D6DB0DFF8C4}" srcOrd="2" destOrd="0" parTransId="{B3857768-7670-024E-8ECF-90335AC813A3}" sibTransId="{95CDDA64-85E8-2C47-9A5C-F09402BE1B7F}"/>
    <dgm:cxn modelId="{857D2B46-1342-FD40-A540-95A851F9D830}" type="presOf" srcId="{24FE7809-98F9-9049-9D4F-1D6DB0DFF8C4}" destId="{9E43B656-71F0-8941-82FC-F9C5E723E605}" srcOrd="0" destOrd="0" presId="urn:microsoft.com/office/officeart/2005/8/layout/cycle6"/>
    <dgm:cxn modelId="{91A7355A-16F6-0840-869F-DC592B74BF72}" type="presOf" srcId="{AA9A4380-1847-254C-AC37-811807373081}" destId="{47184358-EFF9-5545-A3AB-C458BA12FE9D}" srcOrd="0" destOrd="0" presId="urn:microsoft.com/office/officeart/2005/8/layout/cycle6"/>
    <dgm:cxn modelId="{A4F84E6B-9298-C540-93E0-B1803788D57B}" type="presOf" srcId="{08DBCE4F-A18A-F44C-AD8A-B08EE042509E}" destId="{1D39C7BD-3560-4046-83B0-B276A0BDE029}" srcOrd="0" destOrd="0" presId="urn:microsoft.com/office/officeart/2005/8/layout/cycle6"/>
    <dgm:cxn modelId="{AF0D2872-FF97-DC4A-BD3C-B9B734FF2F41}" srcId="{CDE19696-914B-0849-98BB-4551FE2771F9}" destId="{C810120D-ADBF-2144-9B5D-3F1DDDD77EA2}" srcOrd="1" destOrd="0" parTransId="{B3BC3797-1F17-5F49-B3DE-A5F494B12B62}" sibTransId="{AA9A4380-1847-254C-AC37-811807373081}"/>
    <dgm:cxn modelId="{60098AA0-D323-2548-AA66-7D6C9289B079}" srcId="{CDE19696-914B-0849-98BB-4551FE2771F9}" destId="{BB1C0382-3CE1-5546-BF78-316EBEBD8936}" srcOrd="0" destOrd="0" parTransId="{8D91458B-621A-CF4B-851E-D1418650EFF4}" sibTransId="{26B262D9-B62F-1045-89CA-489C5CE4FFBE}"/>
    <dgm:cxn modelId="{75380AAC-D24A-F242-AFCF-01972C15D073}" type="presOf" srcId="{BB1C0382-3CE1-5546-BF78-316EBEBD8936}" destId="{2F58F6FB-72A2-9440-87A1-4FEE0EDFE9E9}" srcOrd="0" destOrd="0" presId="urn:microsoft.com/office/officeart/2005/8/layout/cycle6"/>
    <dgm:cxn modelId="{95F46DB3-ECAA-EF46-9AAF-37CB5D9CDE82}" srcId="{CDE19696-914B-0849-98BB-4551FE2771F9}" destId="{08DBCE4F-A18A-F44C-AD8A-B08EE042509E}" srcOrd="3" destOrd="0" parTransId="{6C47FFF9-2C34-3D40-990A-BC66F71E791B}" sibTransId="{3BD89C4A-C757-604A-B51E-DD7176ADC1F7}"/>
    <dgm:cxn modelId="{3B2655B4-B906-CE4B-98D3-424AD8E6497A}" type="presOf" srcId="{CDE19696-914B-0849-98BB-4551FE2771F9}" destId="{5FC72398-04AF-7149-A3D6-66C24A2E1EC7}" srcOrd="0" destOrd="0" presId="urn:microsoft.com/office/officeart/2005/8/layout/cycle6"/>
    <dgm:cxn modelId="{6C5E29CD-A9B4-CB4B-AF79-E398A05B206A}" type="presOf" srcId="{C810120D-ADBF-2144-9B5D-3F1DDDD77EA2}" destId="{B6DCDB8F-D6D8-F94B-970C-9459A3F2EC81}" srcOrd="0" destOrd="0" presId="urn:microsoft.com/office/officeart/2005/8/layout/cycle6"/>
    <dgm:cxn modelId="{79D9C5A8-E523-9143-AA8B-542EDFB45416}" type="presParOf" srcId="{5FC72398-04AF-7149-A3D6-66C24A2E1EC7}" destId="{2F58F6FB-72A2-9440-87A1-4FEE0EDFE9E9}" srcOrd="0" destOrd="0" presId="urn:microsoft.com/office/officeart/2005/8/layout/cycle6"/>
    <dgm:cxn modelId="{39AA4C27-82E0-384F-8AC9-8C6658D005F9}" type="presParOf" srcId="{5FC72398-04AF-7149-A3D6-66C24A2E1EC7}" destId="{1914E923-56CA-8240-B565-F737F88CABAA}" srcOrd="1" destOrd="0" presId="urn:microsoft.com/office/officeart/2005/8/layout/cycle6"/>
    <dgm:cxn modelId="{9440B16B-76F6-2545-9ECA-402A756C04FB}" type="presParOf" srcId="{5FC72398-04AF-7149-A3D6-66C24A2E1EC7}" destId="{9B931B3C-7EED-AA4A-9A87-3CB4B3D07BC6}" srcOrd="2" destOrd="0" presId="urn:microsoft.com/office/officeart/2005/8/layout/cycle6"/>
    <dgm:cxn modelId="{8C742AA8-396C-7B40-B386-D1F6D7F2748F}" type="presParOf" srcId="{5FC72398-04AF-7149-A3D6-66C24A2E1EC7}" destId="{B6DCDB8F-D6D8-F94B-970C-9459A3F2EC81}" srcOrd="3" destOrd="0" presId="urn:microsoft.com/office/officeart/2005/8/layout/cycle6"/>
    <dgm:cxn modelId="{F6FAA3CD-3035-AF43-A399-8B36B6E3A862}" type="presParOf" srcId="{5FC72398-04AF-7149-A3D6-66C24A2E1EC7}" destId="{B68384C6-B829-E144-99B0-8BAB8893A736}" srcOrd="4" destOrd="0" presId="urn:microsoft.com/office/officeart/2005/8/layout/cycle6"/>
    <dgm:cxn modelId="{AD1D49EF-2A8C-7F4E-AC52-D62F3BD3BD1B}" type="presParOf" srcId="{5FC72398-04AF-7149-A3D6-66C24A2E1EC7}" destId="{47184358-EFF9-5545-A3AB-C458BA12FE9D}" srcOrd="5" destOrd="0" presId="urn:microsoft.com/office/officeart/2005/8/layout/cycle6"/>
    <dgm:cxn modelId="{8E325EA2-1144-EC42-969E-24C168B751F3}" type="presParOf" srcId="{5FC72398-04AF-7149-A3D6-66C24A2E1EC7}" destId="{9E43B656-71F0-8941-82FC-F9C5E723E605}" srcOrd="6" destOrd="0" presId="urn:microsoft.com/office/officeart/2005/8/layout/cycle6"/>
    <dgm:cxn modelId="{E8F44DB8-862C-3846-8254-994DCA7B84AF}" type="presParOf" srcId="{5FC72398-04AF-7149-A3D6-66C24A2E1EC7}" destId="{E5FDB0F8-7ADE-9E49-BDE8-76BD51564310}" srcOrd="7" destOrd="0" presId="urn:microsoft.com/office/officeart/2005/8/layout/cycle6"/>
    <dgm:cxn modelId="{000AE3A6-B3D5-0642-BFE0-395CC39E7A41}" type="presParOf" srcId="{5FC72398-04AF-7149-A3D6-66C24A2E1EC7}" destId="{F231706D-F0A2-0249-AAB9-5AD2B3D3FB17}" srcOrd="8" destOrd="0" presId="urn:microsoft.com/office/officeart/2005/8/layout/cycle6"/>
    <dgm:cxn modelId="{0F628A89-FABA-B040-A937-B5E2AAD66759}" type="presParOf" srcId="{5FC72398-04AF-7149-A3D6-66C24A2E1EC7}" destId="{1D39C7BD-3560-4046-83B0-B276A0BDE029}" srcOrd="9" destOrd="0" presId="urn:microsoft.com/office/officeart/2005/8/layout/cycle6"/>
    <dgm:cxn modelId="{F0EFD04C-89FF-1E43-AB2C-F9239FACC292}" type="presParOf" srcId="{5FC72398-04AF-7149-A3D6-66C24A2E1EC7}" destId="{02864819-355C-BB4C-9BD0-AC85BEA2CD7D}" srcOrd="10" destOrd="0" presId="urn:microsoft.com/office/officeart/2005/8/layout/cycle6"/>
    <dgm:cxn modelId="{A5761338-87BF-9C4C-8651-81EB6A753A54}" type="presParOf" srcId="{5FC72398-04AF-7149-A3D6-66C24A2E1EC7}" destId="{2F575F66-D63F-894E-87D3-5FB6B2BE89C2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E19696-914B-0849-98BB-4551FE2771F9}" type="doc">
      <dgm:prSet loTypeId="urn:microsoft.com/office/officeart/2005/8/layout/cycle6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B1C0382-3CE1-5546-BF78-316EBEBD8936}">
      <dgm:prSet phldrT="[Text]"/>
      <dgm:spPr/>
      <dgm:t>
        <a:bodyPr/>
        <a:lstStyle/>
        <a:p>
          <a:r>
            <a:rPr lang="en-US" dirty="0">
              <a:latin typeface="Yuanti TC" panose="02010600040101010101" pitchFamily="2" charset="-120"/>
              <a:ea typeface="Yuanti TC" panose="02010600040101010101" pitchFamily="2" charset="-120"/>
            </a:rPr>
            <a:t>Listening</a:t>
          </a:r>
        </a:p>
      </dgm:t>
    </dgm:pt>
    <dgm:pt modelId="{8D91458B-621A-CF4B-851E-D1418650EFF4}" type="parTrans" cxnId="{60098AA0-D323-2548-AA66-7D6C9289B079}">
      <dgm:prSet/>
      <dgm:spPr/>
      <dgm:t>
        <a:bodyPr/>
        <a:lstStyle/>
        <a:p>
          <a:endParaRPr lang="en-US"/>
        </a:p>
      </dgm:t>
    </dgm:pt>
    <dgm:pt modelId="{26B262D9-B62F-1045-89CA-489C5CE4FFBE}" type="sibTrans" cxnId="{60098AA0-D323-2548-AA66-7D6C9289B079}">
      <dgm:prSet/>
      <dgm:spPr/>
      <dgm:t>
        <a:bodyPr/>
        <a:lstStyle/>
        <a:p>
          <a:endParaRPr lang="en-US"/>
        </a:p>
      </dgm:t>
    </dgm:pt>
    <dgm:pt modelId="{C810120D-ADBF-2144-9B5D-3F1DDDD77EA2}">
      <dgm:prSet phldrT="[Text]"/>
      <dgm:spPr/>
      <dgm:t>
        <a:bodyPr/>
        <a:lstStyle/>
        <a:p>
          <a:r>
            <a:rPr lang="en-US" dirty="0">
              <a:latin typeface="Yuanti TC" panose="02010600040101010101" pitchFamily="2" charset="-120"/>
              <a:ea typeface="Yuanti TC" panose="02010600040101010101" pitchFamily="2" charset="-120"/>
            </a:rPr>
            <a:t>Speaking</a:t>
          </a:r>
        </a:p>
      </dgm:t>
    </dgm:pt>
    <dgm:pt modelId="{B3BC3797-1F17-5F49-B3DE-A5F494B12B62}" type="parTrans" cxnId="{AF0D2872-FF97-DC4A-BD3C-B9B734FF2F41}">
      <dgm:prSet/>
      <dgm:spPr/>
      <dgm:t>
        <a:bodyPr/>
        <a:lstStyle/>
        <a:p>
          <a:endParaRPr lang="en-US"/>
        </a:p>
      </dgm:t>
    </dgm:pt>
    <dgm:pt modelId="{AA9A4380-1847-254C-AC37-811807373081}" type="sibTrans" cxnId="{AF0D2872-FF97-DC4A-BD3C-B9B734FF2F41}">
      <dgm:prSet/>
      <dgm:spPr/>
      <dgm:t>
        <a:bodyPr/>
        <a:lstStyle/>
        <a:p>
          <a:endParaRPr lang="en-US"/>
        </a:p>
      </dgm:t>
    </dgm:pt>
    <dgm:pt modelId="{24FE7809-98F9-9049-9D4F-1D6DB0DFF8C4}">
      <dgm:prSet phldrT="[Text]"/>
      <dgm:spPr/>
      <dgm:t>
        <a:bodyPr/>
        <a:lstStyle/>
        <a:p>
          <a:r>
            <a:rPr lang="en-US" dirty="0">
              <a:latin typeface="Yuanti TC" panose="02010600040101010101" pitchFamily="2" charset="-120"/>
              <a:ea typeface="Yuanti TC" panose="02010600040101010101" pitchFamily="2" charset="-120"/>
            </a:rPr>
            <a:t>Reading</a:t>
          </a:r>
        </a:p>
      </dgm:t>
    </dgm:pt>
    <dgm:pt modelId="{B3857768-7670-024E-8ECF-90335AC813A3}" type="parTrans" cxnId="{10067E31-644B-0B45-8FF2-042A4C906782}">
      <dgm:prSet/>
      <dgm:spPr/>
      <dgm:t>
        <a:bodyPr/>
        <a:lstStyle/>
        <a:p>
          <a:endParaRPr lang="en-US"/>
        </a:p>
      </dgm:t>
    </dgm:pt>
    <dgm:pt modelId="{95CDDA64-85E8-2C47-9A5C-F09402BE1B7F}" type="sibTrans" cxnId="{10067E31-644B-0B45-8FF2-042A4C906782}">
      <dgm:prSet/>
      <dgm:spPr/>
      <dgm:t>
        <a:bodyPr/>
        <a:lstStyle/>
        <a:p>
          <a:endParaRPr lang="en-US"/>
        </a:p>
      </dgm:t>
    </dgm:pt>
    <dgm:pt modelId="{08DBCE4F-A18A-F44C-AD8A-B08EE042509E}">
      <dgm:prSet phldrT="[Text]"/>
      <dgm:spPr/>
      <dgm:t>
        <a:bodyPr/>
        <a:lstStyle/>
        <a:p>
          <a:r>
            <a:rPr lang="en-US" dirty="0">
              <a:latin typeface="Yuanti TC" panose="02010600040101010101" pitchFamily="2" charset="-120"/>
              <a:ea typeface="Yuanti TC" panose="02010600040101010101" pitchFamily="2" charset="-120"/>
            </a:rPr>
            <a:t>Writing</a:t>
          </a:r>
        </a:p>
      </dgm:t>
    </dgm:pt>
    <dgm:pt modelId="{6C47FFF9-2C34-3D40-990A-BC66F71E791B}" type="parTrans" cxnId="{95F46DB3-ECAA-EF46-9AAF-37CB5D9CDE82}">
      <dgm:prSet/>
      <dgm:spPr/>
      <dgm:t>
        <a:bodyPr/>
        <a:lstStyle/>
        <a:p>
          <a:endParaRPr lang="en-US"/>
        </a:p>
      </dgm:t>
    </dgm:pt>
    <dgm:pt modelId="{3BD89C4A-C757-604A-B51E-DD7176ADC1F7}" type="sibTrans" cxnId="{95F46DB3-ECAA-EF46-9AAF-37CB5D9CDE82}">
      <dgm:prSet/>
      <dgm:spPr/>
      <dgm:t>
        <a:bodyPr/>
        <a:lstStyle/>
        <a:p>
          <a:endParaRPr lang="en-US"/>
        </a:p>
      </dgm:t>
    </dgm:pt>
    <dgm:pt modelId="{5FC72398-04AF-7149-A3D6-66C24A2E1EC7}" type="pres">
      <dgm:prSet presAssocID="{CDE19696-914B-0849-98BB-4551FE2771F9}" presName="cycle" presStyleCnt="0">
        <dgm:presLayoutVars>
          <dgm:dir/>
          <dgm:resizeHandles val="exact"/>
        </dgm:presLayoutVars>
      </dgm:prSet>
      <dgm:spPr/>
    </dgm:pt>
    <dgm:pt modelId="{2F58F6FB-72A2-9440-87A1-4FEE0EDFE9E9}" type="pres">
      <dgm:prSet presAssocID="{BB1C0382-3CE1-5546-BF78-316EBEBD8936}" presName="node" presStyleLbl="node1" presStyleIdx="0" presStyleCnt="4">
        <dgm:presLayoutVars>
          <dgm:bulletEnabled val="1"/>
        </dgm:presLayoutVars>
      </dgm:prSet>
      <dgm:spPr/>
    </dgm:pt>
    <dgm:pt modelId="{1914E923-56CA-8240-B565-F737F88CABAA}" type="pres">
      <dgm:prSet presAssocID="{BB1C0382-3CE1-5546-BF78-316EBEBD8936}" presName="spNode" presStyleCnt="0"/>
      <dgm:spPr/>
    </dgm:pt>
    <dgm:pt modelId="{9B931B3C-7EED-AA4A-9A87-3CB4B3D07BC6}" type="pres">
      <dgm:prSet presAssocID="{26B262D9-B62F-1045-89CA-489C5CE4FFBE}" presName="sibTrans" presStyleLbl="sibTrans1D1" presStyleIdx="0" presStyleCnt="4"/>
      <dgm:spPr/>
    </dgm:pt>
    <dgm:pt modelId="{B6DCDB8F-D6D8-F94B-970C-9459A3F2EC81}" type="pres">
      <dgm:prSet presAssocID="{C810120D-ADBF-2144-9B5D-3F1DDDD77EA2}" presName="node" presStyleLbl="node1" presStyleIdx="1" presStyleCnt="4" custRadScaleRad="131923" custRadScaleInc="-963">
        <dgm:presLayoutVars>
          <dgm:bulletEnabled val="1"/>
        </dgm:presLayoutVars>
      </dgm:prSet>
      <dgm:spPr/>
    </dgm:pt>
    <dgm:pt modelId="{B68384C6-B829-E144-99B0-8BAB8893A736}" type="pres">
      <dgm:prSet presAssocID="{C810120D-ADBF-2144-9B5D-3F1DDDD77EA2}" presName="spNode" presStyleCnt="0"/>
      <dgm:spPr/>
    </dgm:pt>
    <dgm:pt modelId="{47184358-EFF9-5545-A3AB-C458BA12FE9D}" type="pres">
      <dgm:prSet presAssocID="{AA9A4380-1847-254C-AC37-811807373081}" presName="sibTrans" presStyleLbl="sibTrans1D1" presStyleIdx="1" presStyleCnt="4"/>
      <dgm:spPr/>
    </dgm:pt>
    <dgm:pt modelId="{9E43B656-71F0-8941-82FC-F9C5E723E605}" type="pres">
      <dgm:prSet presAssocID="{24FE7809-98F9-9049-9D4F-1D6DB0DFF8C4}" presName="node" presStyleLbl="node1" presStyleIdx="2" presStyleCnt="4">
        <dgm:presLayoutVars>
          <dgm:bulletEnabled val="1"/>
        </dgm:presLayoutVars>
      </dgm:prSet>
      <dgm:spPr/>
    </dgm:pt>
    <dgm:pt modelId="{E5FDB0F8-7ADE-9E49-BDE8-76BD51564310}" type="pres">
      <dgm:prSet presAssocID="{24FE7809-98F9-9049-9D4F-1D6DB0DFF8C4}" presName="spNode" presStyleCnt="0"/>
      <dgm:spPr/>
    </dgm:pt>
    <dgm:pt modelId="{F231706D-F0A2-0249-AAB9-5AD2B3D3FB17}" type="pres">
      <dgm:prSet presAssocID="{95CDDA64-85E8-2C47-9A5C-F09402BE1B7F}" presName="sibTrans" presStyleLbl="sibTrans1D1" presStyleIdx="2" presStyleCnt="4"/>
      <dgm:spPr/>
    </dgm:pt>
    <dgm:pt modelId="{1D39C7BD-3560-4046-83B0-B276A0BDE029}" type="pres">
      <dgm:prSet presAssocID="{08DBCE4F-A18A-F44C-AD8A-B08EE042509E}" presName="node" presStyleLbl="node1" presStyleIdx="3" presStyleCnt="4" custRadScaleRad="131258" custRadScaleInc="968">
        <dgm:presLayoutVars>
          <dgm:bulletEnabled val="1"/>
        </dgm:presLayoutVars>
      </dgm:prSet>
      <dgm:spPr/>
    </dgm:pt>
    <dgm:pt modelId="{02864819-355C-BB4C-9BD0-AC85BEA2CD7D}" type="pres">
      <dgm:prSet presAssocID="{08DBCE4F-A18A-F44C-AD8A-B08EE042509E}" presName="spNode" presStyleCnt="0"/>
      <dgm:spPr/>
    </dgm:pt>
    <dgm:pt modelId="{2F575F66-D63F-894E-87D3-5FB6B2BE89C2}" type="pres">
      <dgm:prSet presAssocID="{3BD89C4A-C757-604A-B51E-DD7176ADC1F7}" presName="sibTrans" presStyleLbl="sibTrans1D1" presStyleIdx="3" presStyleCnt="4"/>
      <dgm:spPr/>
    </dgm:pt>
  </dgm:ptLst>
  <dgm:cxnLst>
    <dgm:cxn modelId="{84C64A23-0A33-0C41-9BCE-09D956DC790C}" type="presOf" srcId="{95CDDA64-85E8-2C47-9A5C-F09402BE1B7F}" destId="{F231706D-F0A2-0249-AAB9-5AD2B3D3FB17}" srcOrd="0" destOrd="0" presId="urn:microsoft.com/office/officeart/2005/8/layout/cycle6"/>
    <dgm:cxn modelId="{DC106E25-38BE-114E-A168-11647473DFE2}" type="presOf" srcId="{26B262D9-B62F-1045-89CA-489C5CE4FFBE}" destId="{9B931B3C-7EED-AA4A-9A87-3CB4B3D07BC6}" srcOrd="0" destOrd="0" presId="urn:microsoft.com/office/officeart/2005/8/layout/cycle6"/>
    <dgm:cxn modelId="{275A342E-35BA-3741-89D6-5FF9C4CD3348}" type="presOf" srcId="{3BD89C4A-C757-604A-B51E-DD7176ADC1F7}" destId="{2F575F66-D63F-894E-87D3-5FB6B2BE89C2}" srcOrd="0" destOrd="0" presId="urn:microsoft.com/office/officeart/2005/8/layout/cycle6"/>
    <dgm:cxn modelId="{10067E31-644B-0B45-8FF2-042A4C906782}" srcId="{CDE19696-914B-0849-98BB-4551FE2771F9}" destId="{24FE7809-98F9-9049-9D4F-1D6DB0DFF8C4}" srcOrd="2" destOrd="0" parTransId="{B3857768-7670-024E-8ECF-90335AC813A3}" sibTransId="{95CDDA64-85E8-2C47-9A5C-F09402BE1B7F}"/>
    <dgm:cxn modelId="{857D2B46-1342-FD40-A540-95A851F9D830}" type="presOf" srcId="{24FE7809-98F9-9049-9D4F-1D6DB0DFF8C4}" destId="{9E43B656-71F0-8941-82FC-F9C5E723E605}" srcOrd="0" destOrd="0" presId="urn:microsoft.com/office/officeart/2005/8/layout/cycle6"/>
    <dgm:cxn modelId="{91A7355A-16F6-0840-869F-DC592B74BF72}" type="presOf" srcId="{AA9A4380-1847-254C-AC37-811807373081}" destId="{47184358-EFF9-5545-A3AB-C458BA12FE9D}" srcOrd="0" destOrd="0" presId="urn:microsoft.com/office/officeart/2005/8/layout/cycle6"/>
    <dgm:cxn modelId="{A4F84E6B-9298-C540-93E0-B1803788D57B}" type="presOf" srcId="{08DBCE4F-A18A-F44C-AD8A-B08EE042509E}" destId="{1D39C7BD-3560-4046-83B0-B276A0BDE029}" srcOrd="0" destOrd="0" presId="urn:microsoft.com/office/officeart/2005/8/layout/cycle6"/>
    <dgm:cxn modelId="{AF0D2872-FF97-DC4A-BD3C-B9B734FF2F41}" srcId="{CDE19696-914B-0849-98BB-4551FE2771F9}" destId="{C810120D-ADBF-2144-9B5D-3F1DDDD77EA2}" srcOrd="1" destOrd="0" parTransId="{B3BC3797-1F17-5F49-B3DE-A5F494B12B62}" sibTransId="{AA9A4380-1847-254C-AC37-811807373081}"/>
    <dgm:cxn modelId="{60098AA0-D323-2548-AA66-7D6C9289B079}" srcId="{CDE19696-914B-0849-98BB-4551FE2771F9}" destId="{BB1C0382-3CE1-5546-BF78-316EBEBD8936}" srcOrd="0" destOrd="0" parTransId="{8D91458B-621A-CF4B-851E-D1418650EFF4}" sibTransId="{26B262D9-B62F-1045-89CA-489C5CE4FFBE}"/>
    <dgm:cxn modelId="{75380AAC-D24A-F242-AFCF-01972C15D073}" type="presOf" srcId="{BB1C0382-3CE1-5546-BF78-316EBEBD8936}" destId="{2F58F6FB-72A2-9440-87A1-4FEE0EDFE9E9}" srcOrd="0" destOrd="0" presId="urn:microsoft.com/office/officeart/2005/8/layout/cycle6"/>
    <dgm:cxn modelId="{95F46DB3-ECAA-EF46-9AAF-37CB5D9CDE82}" srcId="{CDE19696-914B-0849-98BB-4551FE2771F9}" destId="{08DBCE4F-A18A-F44C-AD8A-B08EE042509E}" srcOrd="3" destOrd="0" parTransId="{6C47FFF9-2C34-3D40-990A-BC66F71E791B}" sibTransId="{3BD89C4A-C757-604A-B51E-DD7176ADC1F7}"/>
    <dgm:cxn modelId="{3B2655B4-B906-CE4B-98D3-424AD8E6497A}" type="presOf" srcId="{CDE19696-914B-0849-98BB-4551FE2771F9}" destId="{5FC72398-04AF-7149-A3D6-66C24A2E1EC7}" srcOrd="0" destOrd="0" presId="urn:microsoft.com/office/officeart/2005/8/layout/cycle6"/>
    <dgm:cxn modelId="{6C5E29CD-A9B4-CB4B-AF79-E398A05B206A}" type="presOf" srcId="{C810120D-ADBF-2144-9B5D-3F1DDDD77EA2}" destId="{B6DCDB8F-D6D8-F94B-970C-9459A3F2EC81}" srcOrd="0" destOrd="0" presId="urn:microsoft.com/office/officeart/2005/8/layout/cycle6"/>
    <dgm:cxn modelId="{79D9C5A8-E523-9143-AA8B-542EDFB45416}" type="presParOf" srcId="{5FC72398-04AF-7149-A3D6-66C24A2E1EC7}" destId="{2F58F6FB-72A2-9440-87A1-4FEE0EDFE9E9}" srcOrd="0" destOrd="0" presId="urn:microsoft.com/office/officeart/2005/8/layout/cycle6"/>
    <dgm:cxn modelId="{39AA4C27-82E0-384F-8AC9-8C6658D005F9}" type="presParOf" srcId="{5FC72398-04AF-7149-A3D6-66C24A2E1EC7}" destId="{1914E923-56CA-8240-B565-F737F88CABAA}" srcOrd="1" destOrd="0" presId="urn:microsoft.com/office/officeart/2005/8/layout/cycle6"/>
    <dgm:cxn modelId="{9440B16B-76F6-2545-9ECA-402A756C04FB}" type="presParOf" srcId="{5FC72398-04AF-7149-A3D6-66C24A2E1EC7}" destId="{9B931B3C-7EED-AA4A-9A87-3CB4B3D07BC6}" srcOrd="2" destOrd="0" presId="urn:microsoft.com/office/officeart/2005/8/layout/cycle6"/>
    <dgm:cxn modelId="{8C742AA8-396C-7B40-B386-D1F6D7F2748F}" type="presParOf" srcId="{5FC72398-04AF-7149-A3D6-66C24A2E1EC7}" destId="{B6DCDB8F-D6D8-F94B-970C-9459A3F2EC81}" srcOrd="3" destOrd="0" presId="urn:microsoft.com/office/officeart/2005/8/layout/cycle6"/>
    <dgm:cxn modelId="{F6FAA3CD-3035-AF43-A399-8B36B6E3A862}" type="presParOf" srcId="{5FC72398-04AF-7149-A3D6-66C24A2E1EC7}" destId="{B68384C6-B829-E144-99B0-8BAB8893A736}" srcOrd="4" destOrd="0" presId="urn:microsoft.com/office/officeart/2005/8/layout/cycle6"/>
    <dgm:cxn modelId="{AD1D49EF-2A8C-7F4E-AC52-D62F3BD3BD1B}" type="presParOf" srcId="{5FC72398-04AF-7149-A3D6-66C24A2E1EC7}" destId="{47184358-EFF9-5545-A3AB-C458BA12FE9D}" srcOrd="5" destOrd="0" presId="urn:microsoft.com/office/officeart/2005/8/layout/cycle6"/>
    <dgm:cxn modelId="{8E325EA2-1144-EC42-969E-24C168B751F3}" type="presParOf" srcId="{5FC72398-04AF-7149-A3D6-66C24A2E1EC7}" destId="{9E43B656-71F0-8941-82FC-F9C5E723E605}" srcOrd="6" destOrd="0" presId="urn:microsoft.com/office/officeart/2005/8/layout/cycle6"/>
    <dgm:cxn modelId="{E8F44DB8-862C-3846-8254-994DCA7B84AF}" type="presParOf" srcId="{5FC72398-04AF-7149-A3D6-66C24A2E1EC7}" destId="{E5FDB0F8-7ADE-9E49-BDE8-76BD51564310}" srcOrd="7" destOrd="0" presId="urn:microsoft.com/office/officeart/2005/8/layout/cycle6"/>
    <dgm:cxn modelId="{000AE3A6-B3D5-0642-BFE0-395CC39E7A41}" type="presParOf" srcId="{5FC72398-04AF-7149-A3D6-66C24A2E1EC7}" destId="{F231706D-F0A2-0249-AAB9-5AD2B3D3FB17}" srcOrd="8" destOrd="0" presId="urn:microsoft.com/office/officeart/2005/8/layout/cycle6"/>
    <dgm:cxn modelId="{0F628A89-FABA-B040-A937-B5E2AAD66759}" type="presParOf" srcId="{5FC72398-04AF-7149-A3D6-66C24A2E1EC7}" destId="{1D39C7BD-3560-4046-83B0-B276A0BDE029}" srcOrd="9" destOrd="0" presId="urn:microsoft.com/office/officeart/2005/8/layout/cycle6"/>
    <dgm:cxn modelId="{F0EFD04C-89FF-1E43-AB2C-F9239FACC292}" type="presParOf" srcId="{5FC72398-04AF-7149-A3D6-66C24A2E1EC7}" destId="{02864819-355C-BB4C-9BD0-AC85BEA2CD7D}" srcOrd="10" destOrd="0" presId="urn:microsoft.com/office/officeart/2005/8/layout/cycle6"/>
    <dgm:cxn modelId="{A5761338-87BF-9C4C-8651-81EB6A753A54}" type="presParOf" srcId="{5FC72398-04AF-7149-A3D6-66C24A2E1EC7}" destId="{2F575F66-D63F-894E-87D3-5FB6B2BE89C2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8F6FB-72A2-9440-87A1-4FEE0EDFE9E9}">
      <dsp:nvSpPr>
        <dsp:cNvPr id="0" name=""/>
        <dsp:cNvSpPr/>
      </dsp:nvSpPr>
      <dsp:spPr>
        <a:xfrm>
          <a:off x="4861821" y="1272"/>
          <a:ext cx="1731071" cy="11251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Yuanti TC" panose="02010600040101010101" pitchFamily="2" charset="-120"/>
              <a:ea typeface="Yuanti TC" panose="02010600040101010101" pitchFamily="2" charset="-120"/>
            </a:rPr>
            <a:t>Listening</a:t>
          </a:r>
        </a:p>
      </dsp:txBody>
      <dsp:txXfrm>
        <a:off x="4916749" y="56200"/>
        <a:ext cx="1621215" cy="1015340"/>
      </dsp:txXfrm>
    </dsp:sp>
    <dsp:sp modelId="{9B931B3C-7EED-AA4A-9A87-3CB4B3D07BC6}">
      <dsp:nvSpPr>
        <dsp:cNvPr id="0" name=""/>
        <dsp:cNvSpPr/>
      </dsp:nvSpPr>
      <dsp:spPr>
        <a:xfrm>
          <a:off x="4566270" y="770117"/>
          <a:ext cx="3716106" cy="3716106"/>
        </a:xfrm>
        <a:custGeom>
          <a:avLst/>
          <a:gdLst/>
          <a:ahLst/>
          <a:cxnLst/>
          <a:rect l="0" t="0" r="0" b="0"/>
          <a:pathLst>
            <a:path>
              <a:moveTo>
                <a:pt x="2045098" y="9438"/>
              </a:moveTo>
              <a:arcTo wR="1858053" hR="1858053" stAng="16546656" swAng="3527250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DCDB8F-D6D8-F94B-970C-9459A3F2EC81}">
      <dsp:nvSpPr>
        <dsp:cNvPr id="0" name=""/>
        <dsp:cNvSpPr/>
      </dsp:nvSpPr>
      <dsp:spPr>
        <a:xfrm>
          <a:off x="7312989" y="1846966"/>
          <a:ext cx="1731071" cy="11251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Yuanti TC" panose="02010600040101010101" pitchFamily="2" charset="-120"/>
              <a:ea typeface="Yuanti TC" panose="02010600040101010101" pitchFamily="2" charset="-120"/>
            </a:rPr>
            <a:t>Speaking</a:t>
          </a:r>
        </a:p>
      </dsp:txBody>
      <dsp:txXfrm>
        <a:off x="7367917" y="1901894"/>
        <a:ext cx="1621215" cy="1015340"/>
      </dsp:txXfrm>
    </dsp:sp>
    <dsp:sp modelId="{47184358-EFF9-5545-A3AB-C458BA12FE9D}">
      <dsp:nvSpPr>
        <dsp:cNvPr id="0" name=""/>
        <dsp:cNvSpPr/>
      </dsp:nvSpPr>
      <dsp:spPr>
        <a:xfrm>
          <a:off x="4560631" y="358146"/>
          <a:ext cx="3716106" cy="3716106"/>
        </a:xfrm>
        <a:custGeom>
          <a:avLst/>
          <a:gdLst/>
          <a:ahLst/>
          <a:cxnLst/>
          <a:rect l="0" t="0" r="0" b="0"/>
          <a:pathLst>
            <a:path>
              <a:moveTo>
                <a:pt x="3547653" y="2631107"/>
              </a:moveTo>
              <a:arcTo wR="1858053" hR="1858053" stAng="1475150" swAng="3567362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3B656-71F0-8941-82FC-F9C5E723E605}">
      <dsp:nvSpPr>
        <dsp:cNvPr id="0" name=""/>
        <dsp:cNvSpPr/>
      </dsp:nvSpPr>
      <dsp:spPr>
        <a:xfrm>
          <a:off x="4861821" y="3717378"/>
          <a:ext cx="1731071" cy="11251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Yuanti TC" panose="02010600040101010101" pitchFamily="2" charset="-120"/>
              <a:ea typeface="Yuanti TC" panose="02010600040101010101" pitchFamily="2" charset="-120"/>
            </a:rPr>
            <a:t>Reading</a:t>
          </a:r>
        </a:p>
      </dsp:txBody>
      <dsp:txXfrm>
        <a:off x="4916749" y="3772306"/>
        <a:ext cx="1621215" cy="1015340"/>
      </dsp:txXfrm>
    </dsp:sp>
    <dsp:sp modelId="{F231706D-F0A2-0249-AAB9-5AD2B3D3FB17}">
      <dsp:nvSpPr>
        <dsp:cNvPr id="0" name=""/>
        <dsp:cNvSpPr/>
      </dsp:nvSpPr>
      <dsp:spPr>
        <a:xfrm>
          <a:off x="3191235" y="359443"/>
          <a:ext cx="3716106" cy="3716106"/>
        </a:xfrm>
        <a:custGeom>
          <a:avLst/>
          <a:gdLst/>
          <a:ahLst/>
          <a:cxnLst/>
          <a:rect l="0" t="0" r="0" b="0"/>
          <a:pathLst>
            <a:path>
              <a:moveTo>
                <a:pt x="1652041" y="3704650"/>
              </a:moveTo>
              <a:arcTo wR="1858053" hR="1858053" stAng="5781945" swAng="3545723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9C7BD-3560-4046-83B0-B276A0BDE029}">
      <dsp:nvSpPr>
        <dsp:cNvPr id="0" name=""/>
        <dsp:cNvSpPr/>
      </dsp:nvSpPr>
      <dsp:spPr>
        <a:xfrm>
          <a:off x="2423009" y="1846964"/>
          <a:ext cx="1731071" cy="11251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Yuanti TC" panose="02010600040101010101" pitchFamily="2" charset="-120"/>
              <a:ea typeface="Yuanti TC" panose="02010600040101010101" pitchFamily="2" charset="-120"/>
            </a:rPr>
            <a:t>Writing</a:t>
          </a:r>
        </a:p>
      </dsp:txBody>
      <dsp:txXfrm>
        <a:off x="2477937" y="1901892"/>
        <a:ext cx="1621215" cy="1015340"/>
      </dsp:txXfrm>
    </dsp:sp>
    <dsp:sp modelId="{2F575F66-D63F-894E-87D3-5FB6B2BE89C2}">
      <dsp:nvSpPr>
        <dsp:cNvPr id="0" name=""/>
        <dsp:cNvSpPr/>
      </dsp:nvSpPr>
      <dsp:spPr>
        <a:xfrm>
          <a:off x="3185632" y="768858"/>
          <a:ext cx="3716106" cy="3716106"/>
        </a:xfrm>
        <a:custGeom>
          <a:avLst/>
          <a:gdLst/>
          <a:ahLst/>
          <a:cxnLst/>
          <a:rect l="0" t="0" r="0" b="0"/>
          <a:pathLst>
            <a:path>
              <a:moveTo>
                <a:pt x="179454" y="1061392"/>
              </a:moveTo>
              <a:arcTo wR="1858053" hR="1858053" stAng="12323337" swAng="3505490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8F6FB-72A2-9440-87A1-4FEE0EDFE9E9}">
      <dsp:nvSpPr>
        <dsp:cNvPr id="0" name=""/>
        <dsp:cNvSpPr/>
      </dsp:nvSpPr>
      <dsp:spPr>
        <a:xfrm>
          <a:off x="4861821" y="1272"/>
          <a:ext cx="1731071" cy="11251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Yuanti TC" panose="02010600040101010101" pitchFamily="2" charset="-120"/>
              <a:ea typeface="Yuanti TC" panose="02010600040101010101" pitchFamily="2" charset="-120"/>
            </a:rPr>
            <a:t>Listening</a:t>
          </a:r>
        </a:p>
      </dsp:txBody>
      <dsp:txXfrm>
        <a:off x="4916749" y="56200"/>
        <a:ext cx="1621215" cy="1015340"/>
      </dsp:txXfrm>
    </dsp:sp>
    <dsp:sp modelId="{9B931B3C-7EED-AA4A-9A87-3CB4B3D07BC6}">
      <dsp:nvSpPr>
        <dsp:cNvPr id="0" name=""/>
        <dsp:cNvSpPr/>
      </dsp:nvSpPr>
      <dsp:spPr>
        <a:xfrm>
          <a:off x="4566270" y="770117"/>
          <a:ext cx="3716106" cy="3716106"/>
        </a:xfrm>
        <a:custGeom>
          <a:avLst/>
          <a:gdLst/>
          <a:ahLst/>
          <a:cxnLst/>
          <a:rect l="0" t="0" r="0" b="0"/>
          <a:pathLst>
            <a:path>
              <a:moveTo>
                <a:pt x="2045098" y="9438"/>
              </a:moveTo>
              <a:arcTo wR="1858053" hR="1858053" stAng="16546656" swAng="3527250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DCDB8F-D6D8-F94B-970C-9459A3F2EC81}">
      <dsp:nvSpPr>
        <dsp:cNvPr id="0" name=""/>
        <dsp:cNvSpPr/>
      </dsp:nvSpPr>
      <dsp:spPr>
        <a:xfrm>
          <a:off x="7312989" y="1846966"/>
          <a:ext cx="1731071" cy="11251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Yuanti TC" panose="02010600040101010101" pitchFamily="2" charset="-120"/>
              <a:ea typeface="Yuanti TC" panose="02010600040101010101" pitchFamily="2" charset="-120"/>
            </a:rPr>
            <a:t>Speaking</a:t>
          </a:r>
        </a:p>
      </dsp:txBody>
      <dsp:txXfrm>
        <a:off x="7367917" y="1901894"/>
        <a:ext cx="1621215" cy="1015340"/>
      </dsp:txXfrm>
    </dsp:sp>
    <dsp:sp modelId="{47184358-EFF9-5545-A3AB-C458BA12FE9D}">
      <dsp:nvSpPr>
        <dsp:cNvPr id="0" name=""/>
        <dsp:cNvSpPr/>
      </dsp:nvSpPr>
      <dsp:spPr>
        <a:xfrm>
          <a:off x="4560631" y="358146"/>
          <a:ext cx="3716106" cy="3716106"/>
        </a:xfrm>
        <a:custGeom>
          <a:avLst/>
          <a:gdLst/>
          <a:ahLst/>
          <a:cxnLst/>
          <a:rect l="0" t="0" r="0" b="0"/>
          <a:pathLst>
            <a:path>
              <a:moveTo>
                <a:pt x="3547653" y="2631107"/>
              </a:moveTo>
              <a:arcTo wR="1858053" hR="1858053" stAng="1475150" swAng="3567362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3B656-71F0-8941-82FC-F9C5E723E605}">
      <dsp:nvSpPr>
        <dsp:cNvPr id="0" name=""/>
        <dsp:cNvSpPr/>
      </dsp:nvSpPr>
      <dsp:spPr>
        <a:xfrm>
          <a:off x="4861821" y="3717378"/>
          <a:ext cx="1731071" cy="11251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Yuanti TC" panose="02010600040101010101" pitchFamily="2" charset="-120"/>
              <a:ea typeface="Yuanti TC" panose="02010600040101010101" pitchFamily="2" charset="-120"/>
            </a:rPr>
            <a:t>Reading</a:t>
          </a:r>
        </a:p>
      </dsp:txBody>
      <dsp:txXfrm>
        <a:off x="4916749" y="3772306"/>
        <a:ext cx="1621215" cy="1015340"/>
      </dsp:txXfrm>
    </dsp:sp>
    <dsp:sp modelId="{F231706D-F0A2-0249-AAB9-5AD2B3D3FB17}">
      <dsp:nvSpPr>
        <dsp:cNvPr id="0" name=""/>
        <dsp:cNvSpPr/>
      </dsp:nvSpPr>
      <dsp:spPr>
        <a:xfrm>
          <a:off x="3191235" y="359443"/>
          <a:ext cx="3716106" cy="3716106"/>
        </a:xfrm>
        <a:custGeom>
          <a:avLst/>
          <a:gdLst/>
          <a:ahLst/>
          <a:cxnLst/>
          <a:rect l="0" t="0" r="0" b="0"/>
          <a:pathLst>
            <a:path>
              <a:moveTo>
                <a:pt x="1652041" y="3704650"/>
              </a:moveTo>
              <a:arcTo wR="1858053" hR="1858053" stAng="5781945" swAng="3545723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9C7BD-3560-4046-83B0-B276A0BDE029}">
      <dsp:nvSpPr>
        <dsp:cNvPr id="0" name=""/>
        <dsp:cNvSpPr/>
      </dsp:nvSpPr>
      <dsp:spPr>
        <a:xfrm>
          <a:off x="2423009" y="1846964"/>
          <a:ext cx="1731071" cy="11251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Yuanti TC" panose="02010600040101010101" pitchFamily="2" charset="-120"/>
              <a:ea typeface="Yuanti TC" panose="02010600040101010101" pitchFamily="2" charset="-120"/>
            </a:rPr>
            <a:t>Writing</a:t>
          </a:r>
        </a:p>
      </dsp:txBody>
      <dsp:txXfrm>
        <a:off x="2477937" y="1901892"/>
        <a:ext cx="1621215" cy="1015340"/>
      </dsp:txXfrm>
    </dsp:sp>
    <dsp:sp modelId="{2F575F66-D63F-894E-87D3-5FB6B2BE89C2}">
      <dsp:nvSpPr>
        <dsp:cNvPr id="0" name=""/>
        <dsp:cNvSpPr/>
      </dsp:nvSpPr>
      <dsp:spPr>
        <a:xfrm>
          <a:off x="3185632" y="768858"/>
          <a:ext cx="3716106" cy="3716106"/>
        </a:xfrm>
        <a:custGeom>
          <a:avLst/>
          <a:gdLst/>
          <a:ahLst/>
          <a:cxnLst/>
          <a:rect l="0" t="0" r="0" b="0"/>
          <a:pathLst>
            <a:path>
              <a:moveTo>
                <a:pt x="179454" y="1061392"/>
              </a:moveTo>
              <a:arcTo wR="1858053" hR="1858053" stAng="12323337" swAng="3505490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D2A82-1106-C84B-BDB2-A1892EF3C9D6}" type="datetimeFigureOut">
              <a:rPr lang="en-US" smtClean="0"/>
              <a:t>9/14/18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AA185-45A6-BF42-9CB0-53D71B895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1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suggestions --- allow students to incorporate new,</a:t>
            </a:r>
            <a:r>
              <a:rPr lang="en-US" baseline="0" dirty="0"/>
              <a:t> more complex understanding later on when it is developmentally appropriate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64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50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teaching this domain, use language</a:t>
            </a:r>
            <a:r>
              <a:rPr lang="en-US" baseline="0" dirty="0"/>
              <a:t> that supports place value understanding AND develops flexibility in mathematical thinking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83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teaching this domain, use language</a:t>
            </a:r>
            <a:r>
              <a:rPr lang="en-US" baseline="0" dirty="0"/>
              <a:t> that supports place value understanding AND develops flexibility in mathematical thinking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88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teaching this domain, use language</a:t>
            </a:r>
            <a:r>
              <a:rPr lang="en-US" baseline="0" dirty="0"/>
              <a:t> that supports place value understanding AND develops flexibility in mathematical thinking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16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teaching this domain, use language</a:t>
            </a:r>
            <a:r>
              <a:rPr lang="en-US" baseline="0" dirty="0"/>
              <a:t> that supports place value understanding AND develops flexibility in mathematical thinking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64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teaching this domain, use language</a:t>
            </a:r>
            <a:r>
              <a:rPr lang="en-US" baseline="0" dirty="0"/>
              <a:t> that supports place value understanding AND develops flexibility in mathematical thinking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16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teaching this domain, use language</a:t>
            </a:r>
            <a:r>
              <a:rPr lang="en-US" baseline="0" dirty="0"/>
              <a:t> that supports place value understanding AND develops flexibility in mathematical thinking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37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suggestions --- allow students to incorporate new,</a:t>
            </a:r>
            <a:r>
              <a:rPr lang="en-US" baseline="0" dirty="0"/>
              <a:t> more complex understanding later on when it is developmentally appropriate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54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09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07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45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114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398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16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suggestions --- allow students to incorporate new,</a:t>
            </a:r>
            <a:r>
              <a:rPr lang="en-US" baseline="0" dirty="0"/>
              <a:t> more complex understanding later on when it is developmentally appropriate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189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457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771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183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03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80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533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159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suggestions --- allow students to incorporate new,</a:t>
            </a:r>
            <a:r>
              <a:rPr lang="en-US" baseline="0" dirty="0"/>
              <a:t> more complex understanding later on when it is developmentally appropriate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023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806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552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073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779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276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135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suggestions --- allow students to incorporate new,</a:t>
            </a:r>
            <a:r>
              <a:rPr lang="en-US" baseline="0" dirty="0"/>
              <a:t> more complex understanding later on when it is developmentally appropriate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003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AA185-45A6-BF42-9CB0-53D71B895AEC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8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894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15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64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86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Teachers can also use a number line that extends</a:t>
            </a:r>
            <a:r>
              <a:rPr lang="en-US" baseline="0" dirty="0"/>
              <a:t> in both directions (even though you will not teach/count using negative integers)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19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13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suggestions --- allow students to incorporate new,</a:t>
            </a:r>
            <a:r>
              <a:rPr lang="en-US" baseline="0" dirty="0"/>
              <a:t> more complex understanding later on when it is developmentally appropriate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1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ECC8C-2C37-864F-ADFC-6AC5A8899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2917E-9842-244F-B0DF-ED6B01CB3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E887F-8AE3-C64D-B2A4-704B9E91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C10B-D44F-AF41-AC93-C61AD9A045BB}" type="datetimeFigureOut">
              <a:rPr lang="en-US" smtClean="0"/>
              <a:t>9/14/18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DF0D4-BE50-DF46-9389-F12DBBD64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C84E1-ADF5-1241-BBF1-B12D0FF8A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3B0-2AE4-C447-9FBE-48C239E3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97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B76A-7E28-034D-A668-11279B1AE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7FB1F0-9162-5442-A33B-9AABD98FEF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EE300-A2D0-0141-8DEA-CB3371EA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C10B-D44F-AF41-AC93-C61AD9A045BB}" type="datetimeFigureOut">
              <a:rPr lang="en-US" smtClean="0"/>
              <a:t>9/14/18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64291-C8D9-3141-95BA-3A48A9ABE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2246C-7E7B-EC4E-842F-D8F390E7B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3B0-2AE4-C447-9FBE-48C239E3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2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24A6C5-E0AE-AF45-AD7B-26EA6412D0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FC09D0-C16F-134A-BE65-63967EA2E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D74B8-F30A-904F-855D-C5F89C7CD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C10B-D44F-AF41-AC93-C61AD9A045BB}" type="datetimeFigureOut">
              <a:rPr lang="en-US" smtClean="0"/>
              <a:t>9/14/18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D36DC-2386-C344-A8F4-D7FEDF4CA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F14AC-1097-8747-B0F0-BC04B1E62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3B0-2AE4-C447-9FBE-48C239E3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09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3C3D6-48A8-1245-8E4C-9C2DC2D3F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033F3-297A-7F40-9D2C-648584459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13DA8-2ED2-0C4D-A79C-6829E843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C10B-D44F-AF41-AC93-C61AD9A045BB}" type="datetimeFigureOut">
              <a:rPr lang="en-US" smtClean="0"/>
              <a:t>9/14/18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9D376-6930-5A4F-A606-6B6B23F61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35D2D-09A5-5644-B3FB-3A782C404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3B0-2AE4-C447-9FBE-48C239E3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9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8E69C-91D3-6546-9F32-7F25B3F68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A8EBD-CBF0-1C44-914F-C88C73F79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B816F-05A9-E141-AAB4-01D4DF99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C10B-D44F-AF41-AC93-C61AD9A045BB}" type="datetimeFigureOut">
              <a:rPr lang="en-US" smtClean="0"/>
              <a:t>9/14/18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B7D99-9D8E-0449-A68C-663825417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709E1-7B9E-5540-A211-EEA53926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3B0-2AE4-C447-9FBE-48C239E3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27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F1C68-5926-B44D-97C1-BFDA7615C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09E0C-637B-3E47-981D-6E46AE16D8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2F484A-D4B8-AB4E-BDFC-B424C2CFE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77557-12DB-CE4E-B6C1-0EA1244B5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C10B-D44F-AF41-AC93-C61AD9A045BB}" type="datetimeFigureOut">
              <a:rPr lang="en-US" smtClean="0"/>
              <a:t>9/14/18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A4BF5-7329-CB4F-A616-87817204F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701F8-2FC1-4A45-B436-8A378704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3B0-2AE4-C447-9FBE-48C239E3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3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CD3BD-6927-4140-A369-95FB3DCFE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12009-727F-6147-9297-02E3411BF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CC23F-0DFE-454A-9C90-5A44B5AB3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027DF5-B948-F44C-A568-0DA8D1353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FBFCF2-93EB-E341-8537-54E0985853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E9EF45-14F9-1B4A-B218-207B9E94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C10B-D44F-AF41-AC93-C61AD9A045BB}" type="datetimeFigureOut">
              <a:rPr lang="en-US" smtClean="0"/>
              <a:t>9/14/18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6C1087-527D-7A47-98F2-8F8552ABF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37AD98-5AF3-0740-9561-A56B289A4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3B0-2AE4-C447-9FBE-48C239E3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5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7D895-1B9A-FB4A-AB6B-9FD390226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03BFD8-3331-9749-821F-C9BD5815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C10B-D44F-AF41-AC93-C61AD9A045BB}" type="datetimeFigureOut">
              <a:rPr lang="en-US" smtClean="0"/>
              <a:t>9/14/18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5F03C3-682D-DE4D-B23A-8544C77FE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4ABCE5-9E12-D042-99EB-75E6176BD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3B0-2AE4-C447-9FBE-48C239E3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3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A38578-28FF-734F-ABBB-BB1D8FE98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C10B-D44F-AF41-AC93-C61AD9A045BB}" type="datetimeFigureOut">
              <a:rPr lang="en-US" smtClean="0"/>
              <a:t>9/14/18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AD8EA8-6258-A64B-A936-EAE358406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78801-7960-1B4C-A382-2DD0D0ACA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3B0-2AE4-C447-9FBE-48C239E3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13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A3F8D-C5E3-9940-8911-D250427A0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AD53D-92E9-C347-B9C8-822C9A67E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58E8D-8668-714B-A8A1-8C3CDC8D9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0C641-F93E-6F41-964B-B03DE58C3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C10B-D44F-AF41-AC93-C61AD9A045BB}" type="datetimeFigureOut">
              <a:rPr lang="en-US" smtClean="0"/>
              <a:t>9/14/18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C35C6-2414-A746-8F67-6AD000D7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BC3C8-672D-F14B-A492-44744ACE2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3B0-2AE4-C447-9FBE-48C239E3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2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F638A-8FBE-A340-97F4-0B0F085E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E91518-15C0-7744-BFD0-A91FF7CDAF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C9CD7-20BC-7243-AAF8-9EE944525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7B008-9399-0841-B185-9E0CDD84F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C10B-D44F-AF41-AC93-C61AD9A045BB}" type="datetimeFigureOut">
              <a:rPr lang="en-US" smtClean="0"/>
              <a:t>9/14/18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1C362-01D3-D84A-A102-69AE627BF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8EE97-C555-8546-A3CD-F51DE681D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3B0-2AE4-C447-9FBE-48C239E3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7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E5B6A-B9DC-3048-90B9-865649BEAA47}"/>
              </a:ext>
            </a:extLst>
          </p:cNvPr>
          <p:cNvSpPr/>
          <p:nvPr userDrawn="1"/>
        </p:nvSpPr>
        <p:spPr>
          <a:xfrm>
            <a:off x="-130629" y="6356350"/>
            <a:ext cx="12605658" cy="762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1D6E01-7375-684C-A663-40986B3E5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AB3B5-02A7-9F41-A798-63C77F552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6ADDD-3D18-7248-8BD7-460C54ABC0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7C10B-D44F-AF41-AC93-C61AD9A045BB}" type="datetimeFigureOut">
              <a:rPr lang="en-US" smtClean="0"/>
              <a:t>9/14/18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4DFFB-BDE2-E045-8CD5-4E38D75FA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0110C-3B61-0148-85E1-D62F701ED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633B0-2AE4-C447-9FBE-48C239E312A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9717AC-A539-5F46-8A57-932ED5F0C2C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304740" y="6409690"/>
            <a:ext cx="2841767" cy="44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0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92D05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sagepub.com/doi/full/10.1177/004005991665490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1.tiff"/><Relationship Id="rId4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tif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sagepub.com/doi/full/10.1177/004005991665490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13294-BB9E-9A4B-B351-344E8F949C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Language of Mathematics: Grades 7-12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F3D7A-5274-1A46-BEB9-71338AD72F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Marburn</a:t>
            </a:r>
            <a:r>
              <a:rPr lang="en-US" dirty="0"/>
              <a:t> Academy </a:t>
            </a:r>
          </a:p>
          <a:p>
            <a:r>
              <a:rPr lang="en-US" dirty="0"/>
              <a:t>New Albany, OH</a:t>
            </a:r>
          </a:p>
          <a:p>
            <a:r>
              <a:rPr lang="en-US" dirty="0"/>
              <a:t>September 15, 2018</a:t>
            </a:r>
          </a:p>
        </p:txBody>
      </p:sp>
    </p:spTree>
    <p:extLst>
      <p:ext uri="{BB962C8B-B14F-4D97-AF65-F5344CB8AC3E}">
        <p14:creationId xmlns:p14="http://schemas.microsoft.com/office/powerpoint/2010/main" val="1155793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1334530"/>
            <a:ext cx="7649304" cy="1600200"/>
          </a:xfrm>
        </p:spPr>
        <p:txBody>
          <a:bodyPr/>
          <a:lstStyle/>
          <a:p>
            <a:r>
              <a:rPr lang="en-US" dirty="0"/>
              <a:t>Mathematical Vocabulary is Tricky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EB7437-A7CC-1446-98F5-2F2388B81488}"/>
              </a:ext>
            </a:extLst>
          </p:cNvPr>
          <p:cNvSpPr/>
          <p:nvPr/>
        </p:nvSpPr>
        <p:spPr>
          <a:xfrm>
            <a:off x="913245" y="13239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1. Some math terms are shared with English but have different meanings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4D8B68-2FE6-4748-93F5-E277D7416B6B}"/>
              </a:ext>
            </a:extLst>
          </p:cNvPr>
          <p:cNvSpPr/>
          <p:nvPr/>
        </p:nvSpPr>
        <p:spPr>
          <a:xfrm>
            <a:off x="1400085" y="918091"/>
            <a:ext cx="2312037" cy="9319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base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C1BDB0-2800-6D40-BE3E-965E2FDF4E91}"/>
              </a:ext>
            </a:extLst>
          </p:cNvPr>
          <p:cNvSpPr/>
          <p:nvPr/>
        </p:nvSpPr>
        <p:spPr>
          <a:xfrm>
            <a:off x="4312106" y="569411"/>
            <a:ext cx="2312037" cy="9319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right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CAD97-1730-284F-8D2B-BEFAAD710732}"/>
              </a:ext>
            </a:extLst>
          </p:cNvPr>
          <p:cNvSpPr/>
          <p:nvPr/>
        </p:nvSpPr>
        <p:spPr>
          <a:xfrm>
            <a:off x="7224127" y="918091"/>
            <a:ext cx="2312037" cy="9319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degree</a:t>
            </a:r>
          </a:p>
        </p:txBody>
      </p:sp>
    </p:spTree>
    <p:extLst>
      <p:ext uri="{BB962C8B-B14F-4D97-AF65-F5344CB8AC3E}">
        <p14:creationId xmlns:p14="http://schemas.microsoft.com/office/powerpoint/2010/main" val="1095302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1334530"/>
            <a:ext cx="7649304" cy="1600200"/>
          </a:xfrm>
        </p:spPr>
        <p:txBody>
          <a:bodyPr/>
          <a:lstStyle/>
          <a:p>
            <a:r>
              <a:rPr lang="en-US" dirty="0"/>
              <a:t>Mathematical Vocabulary is Tricky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EB7437-A7CC-1446-98F5-2F2388B81488}"/>
              </a:ext>
            </a:extLst>
          </p:cNvPr>
          <p:cNvSpPr/>
          <p:nvPr/>
        </p:nvSpPr>
        <p:spPr>
          <a:xfrm>
            <a:off x="913245" y="13239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1. Some math terms are shared with English but have different meanings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09B8D-9F48-C643-BB6A-17BD6C0A1ADC}"/>
              </a:ext>
            </a:extLst>
          </p:cNvPr>
          <p:cNvSpPr/>
          <p:nvPr/>
        </p:nvSpPr>
        <p:spPr>
          <a:xfrm>
            <a:off x="952501" y="654130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2. Some math words are shared with English with similar meanings (but a more precise math meaning)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8CDF90-A221-A44F-AEAF-3E2FB1A2ACE3}"/>
              </a:ext>
            </a:extLst>
          </p:cNvPr>
          <p:cNvSpPr/>
          <p:nvPr/>
        </p:nvSpPr>
        <p:spPr>
          <a:xfrm>
            <a:off x="1359416" y="1202674"/>
            <a:ext cx="2312037" cy="9319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difference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033F7A-4C31-284C-86AE-9E5DEF94B3D6}"/>
              </a:ext>
            </a:extLst>
          </p:cNvPr>
          <p:cNvSpPr/>
          <p:nvPr/>
        </p:nvSpPr>
        <p:spPr>
          <a:xfrm>
            <a:off x="3936362" y="1535183"/>
            <a:ext cx="2312037" cy="9319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even</a:t>
            </a:r>
          </a:p>
        </p:txBody>
      </p:sp>
    </p:spTree>
    <p:extLst>
      <p:ext uri="{BB962C8B-B14F-4D97-AF65-F5344CB8AC3E}">
        <p14:creationId xmlns:p14="http://schemas.microsoft.com/office/powerpoint/2010/main" val="4101999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1334530"/>
            <a:ext cx="7649304" cy="1600200"/>
          </a:xfrm>
        </p:spPr>
        <p:txBody>
          <a:bodyPr/>
          <a:lstStyle/>
          <a:p>
            <a:r>
              <a:rPr lang="en-US" dirty="0"/>
              <a:t>Mathematical Vocabulary is Tricky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EB7437-A7CC-1446-98F5-2F2388B81488}"/>
              </a:ext>
            </a:extLst>
          </p:cNvPr>
          <p:cNvSpPr/>
          <p:nvPr/>
        </p:nvSpPr>
        <p:spPr>
          <a:xfrm>
            <a:off x="913245" y="13239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1. Some math terms are shared with English but have different meanings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326190-30CF-2149-B99D-7D3A7F5AA8D9}"/>
              </a:ext>
            </a:extLst>
          </p:cNvPr>
          <p:cNvSpPr/>
          <p:nvPr/>
        </p:nvSpPr>
        <p:spPr>
          <a:xfrm>
            <a:off x="952501" y="1164974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3. Some math terms are only used in math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09B8D-9F48-C643-BB6A-17BD6C0A1ADC}"/>
              </a:ext>
            </a:extLst>
          </p:cNvPr>
          <p:cNvSpPr/>
          <p:nvPr/>
        </p:nvSpPr>
        <p:spPr>
          <a:xfrm>
            <a:off x="952501" y="654130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2. Some math words are shared with English with similar meanings (but a more precise math meaning)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891E9D-3945-0748-8F63-82D8ED1627E7}"/>
              </a:ext>
            </a:extLst>
          </p:cNvPr>
          <p:cNvSpPr/>
          <p:nvPr/>
        </p:nvSpPr>
        <p:spPr>
          <a:xfrm>
            <a:off x="1484107" y="1939839"/>
            <a:ext cx="2312037" cy="9319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trapezoid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814EB5-E5A4-5840-912A-F82D23B91C07}"/>
              </a:ext>
            </a:extLst>
          </p:cNvPr>
          <p:cNvSpPr/>
          <p:nvPr/>
        </p:nvSpPr>
        <p:spPr>
          <a:xfrm>
            <a:off x="4033344" y="1662411"/>
            <a:ext cx="2312037" cy="9319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numerator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894545-61C2-6A4A-A8E4-C42DD94A7C73}"/>
              </a:ext>
            </a:extLst>
          </p:cNvPr>
          <p:cNvSpPr/>
          <p:nvPr/>
        </p:nvSpPr>
        <p:spPr>
          <a:xfrm>
            <a:off x="6582581" y="2128389"/>
            <a:ext cx="2312037" cy="9319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parallelogram</a:t>
            </a:r>
          </a:p>
        </p:txBody>
      </p:sp>
    </p:spTree>
    <p:extLst>
      <p:ext uri="{BB962C8B-B14F-4D97-AF65-F5344CB8AC3E}">
        <p14:creationId xmlns:p14="http://schemas.microsoft.com/office/powerpoint/2010/main" val="3413830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1334530"/>
            <a:ext cx="7649304" cy="1600200"/>
          </a:xfrm>
        </p:spPr>
        <p:txBody>
          <a:bodyPr/>
          <a:lstStyle/>
          <a:p>
            <a:r>
              <a:rPr lang="en-US" dirty="0"/>
              <a:t>Mathematical Vocabulary is Tricky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EB7437-A7CC-1446-98F5-2F2388B81488}"/>
              </a:ext>
            </a:extLst>
          </p:cNvPr>
          <p:cNvSpPr/>
          <p:nvPr/>
        </p:nvSpPr>
        <p:spPr>
          <a:xfrm>
            <a:off x="913245" y="13239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1. Some math terms are shared with English but have different meanings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326190-30CF-2149-B99D-7D3A7F5AA8D9}"/>
              </a:ext>
            </a:extLst>
          </p:cNvPr>
          <p:cNvSpPr/>
          <p:nvPr/>
        </p:nvSpPr>
        <p:spPr>
          <a:xfrm>
            <a:off x="952501" y="1164974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3. Some math terms are only used in math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09B8D-9F48-C643-BB6A-17BD6C0A1ADC}"/>
              </a:ext>
            </a:extLst>
          </p:cNvPr>
          <p:cNvSpPr/>
          <p:nvPr/>
        </p:nvSpPr>
        <p:spPr>
          <a:xfrm>
            <a:off x="952501" y="654130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2. Some math words are shared with English with similar meanings (but a more precise math meaning)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42907A-92A4-9544-BDB3-C2B354A8EB96}"/>
              </a:ext>
            </a:extLst>
          </p:cNvPr>
          <p:cNvSpPr/>
          <p:nvPr/>
        </p:nvSpPr>
        <p:spPr>
          <a:xfrm>
            <a:off x="952501" y="1680396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4. Some math terms have more than one meaning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452B09-AC5F-0841-8DB3-B94CF8F5D133}"/>
              </a:ext>
            </a:extLst>
          </p:cNvPr>
          <p:cNvSpPr/>
          <p:nvPr/>
        </p:nvSpPr>
        <p:spPr>
          <a:xfrm>
            <a:off x="1359415" y="2558330"/>
            <a:ext cx="2312037" cy="9319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round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B377F7-C0C1-4247-A037-B72821416D28}"/>
              </a:ext>
            </a:extLst>
          </p:cNvPr>
          <p:cNvSpPr/>
          <p:nvPr/>
        </p:nvSpPr>
        <p:spPr>
          <a:xfrm>
            <a:off x="4088760" y="2255753"/>
            <a:ext cx="2312037" cy="9319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square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B9A333-3DDD-BC4E-B1F9-5431CEF9328C}"/>
              </a:ext>
            </a:extLst>
          </p:cNvPr>
          <p:cNvSpPr/>
          <p:nvPr/>
        </p:nvSpPr>
        <p:spPr>
          <a:xfrm>
            <a:off x="6818105" y="2816041"/>
            <a:ext cx="2312037" cy="9319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second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4B2DFF-060D-1943-BDF7-A488E3EFB1B0}"/>
              </a:ext>
            </a:extLst>
          </p:cNvPr>
          <p:cNvSpPr/>
          <p:nvPr/>
        </p:nvSpPr>
        <p:spPr>
          <a:xfrm>
            <a:off x="9523527" y="2508020"/>
            <a:ext cx="2312037" cy="9319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base</a:t>
            </a:r>
          </a:p>
        </p:txBody>
      </p:sp>
    </p:spTree>
    <p:extLst>
      <p:ext uri="{BB962C8B-B14F-4D97-AF65-F5344CB8AC3E}">
        <p14:creationId xmlns:p14="http://schemas.microsoft.com/office/powerpoint/2010/main" val="128897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1334530"/>
            <a:ext cx="7649304" cy="1600200"/>
          </a:xfrm>
        </p:spPr>
        <p:txBody>
          <a:bodyPr/>
          <a:lstStyle/>
          <a:p>
            <a:r>
              <a:rPr lang="en-US" dirty="0"/>
              <a:t>Mathematical Vocabulary is Tricky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EB7437-A7CC-1446-98F5-2F2388B81488}"/>
              </a:ext>
            </a:extLst>
          </p:cNvPr>
          <p:cNvSpPr/>
          <p:nvPr/>
        </p:nvSpPr>
        <p:spPr>
          <a:xfrm>
            <a:off x="913245" y="13239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1. Some math terms are shared with English but have different meanings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326190-30CF-2149-B99D-7D3A7F5AA8D9}"/>
              </a:ext>
            </a:extLst>
          </p:cNvPr>
          <p:cNvSpPr/>
          <p:nvPr/>
        </p:nvSpPr>
        <p:spPr>
          <a:xfrm>
            <a:off x="952501" y="1164974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3. Some math terms are only used in math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09B8D-9F48-C643-BB6A-17BD6C0A1ADC}"/>
              </a:ext>
            </a:extLst>
          </p:cNvPr>
          <p:cNvSpPr/>
          <p:nvPr/>
        </p:nvSpPr>
        <p:spPr>
          <a:xfrm>
            <a:off x="952501" y="654130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2. Some math words are shared with English with similar meanings (but a more precise math meaning)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42907A-92A4-9544-BDB3-C2B354A8EB96}"/>
              </a:ext>
            </a:extLst>
          </p:cNvPr>
          <p:cNvSpPr/>
          <p:nvPr/>
        </p:nvSpPr>
        <p:spPr>
          <a:xfrm>
            <a:off x="952501" y="1680396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4. Some math terms have more than one meaning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2B57AE-34F4-7E41-91D9-1D1335E07EE8}"/>
              </a:ext>
            </a:extLst>
          </p:cNvPr>
          <p:cNvSpPr/>
          <p:nvPr/>
        </p:nvSpPr>
        <p:spPr>
          <a:xfrm>
            <a:off x="971665" y="219581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5. Some math terms are similar to other content-area terms with different meanings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95A05E-E93A-054C-9B07-F43FB19E4531}"/>
              </a:ext>
            </a:extLst>
          </p:cNvPr>
          <p:cNvSpPr/>
          <p:nvPr/>
        </p:nvSpPr>
        <p:spPr>
          <a:xfrm>
            <a:off x="1541396" y="2827012"/>
            <a:ext cx="2312037" cy="16446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divide vs. Continental Divide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BBC470-0A7E-3D4C-B706-E9DBB5F33F7F}"/>
              </a:ext>
            </a:extLst>
          </p:cNvPr>
          <p:cNvSpPr/>
          <p:nvPr/>
        </p:nvSpPr>
        <p:spPr>
          <a:xfrm>
            <a:off x="4679168" y="3125676"/>
            <a:ext cx="2312037" cy="16446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variable vs. variably cloudy</a:t>
            </a:r>
          </a:p>
        </p:txBody>
      </p:sp>
    </p:spTree>
    <p:extLst>
      <p:ext uri="{BB962C8B-B14F-4D97-AF65-F5344CB8AC3E}">
        <p14:creationId xmlns:p14="http://schemas.microsoft.com/office/powerpoint/2010/main" val="368963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1334530"/>
            <a:ext cx="7649304" cy="1600200"/>
          </a:xfrm>
        </p:spPr>
        <p:txBody>
          <a:bodyPr/>
          <a:lstStyle/>
          <a:p>
            <a:r>
              <a:rPr lang="en-US" dirty="0"/>
              <a:t>Mathematical Vocabulary is Tricky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EB7437-A7CC-1446-98F5-2F2388B81488}"/>
              </a:ext>
            </a:extLst>
          </p:cNvPr>
          <p:cNvSpPr/>
          <p:nvPr/>
        </p:nvSpPr>
        <p:spPr>
          <a:xfrm>
            <a:off x="913245" y="13239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1. Some math terms are shared with English but have different meanings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326190-30CF-2149-B99D-7D3A7F5AA8D9}"/>
              </a:ext>
            </a:extLst>
          </p:cNvPr>
          <p:cNvSpPr/>
          <p:nvPr/>
        </p:nvSpPr>
        <p:spPr>
          <a:xfrm>
            <a:off x="952501" y="1164974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3. Some math terms are only used in math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09B8D-9F48-C643-BB6A-17BD6C0A1ADC}"/>
              </a:ext>
            </a:extLst>
          </p:cNvPr>
          <p:cNvSpPr/>
          <p:nvPr/>
        </p:nvSpPr>
        <p:spPr>
          <a:xfrm>
            <a:off x="952501" y="654130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2. Some math words are shared with English with similar meanings (but a more precise math meaning)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42907A-92A4-9544-BDB3-C2B354A8EB96}"/>
              </a:ext>
            </a:extLst>
          </p:cNvPr>
          <p:cNvSpPr/>
          <p:nvPr/>
        </p:nvSpPr>
        <p:spPr>
          <a:xfrm>
            <a:off x="952501" y="1680396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4. Some math terms have more than one meaning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2B57AE-34F4-7E41-91D9-1D1335E07EE8}"/>
              </a:ext>
            </a:extLst>
          </p:cNvPr>
          <p:cNvSpPr/>
          <p:nvPr/>
        </p:nvSpPr>
        <p:spPr>
          <a:xfrm>
            <a:off x="971665" y="219581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5. Some math terms are similar to other content-area terms with different meanings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4844F1-7A09-FE40-94A5-224C63767E9B}"/>
              </a:ext>
            </a:extLst>
          </p:cNvPr>
          <p:cNvSpPr/>
          <p:nvPr/>
        </p:nvSpPr>
        <p:spPr>
          <a:xfrm>
            <a:off x="971665" y="2681533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6. Some math terms are homographs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153937-E0E9-FA4C-822E-76BDAA60F3B0}"/>
              </a:ext>
            </a:extLst>
          </p:cNvPr>
          <p:cNvSpPr/>
          <p:nvPr/>
        </p:nvSpPr>
        <p:spPr>
          <a:xfrm>
            <a:off x="1303997" y="3469805"/>
            <a:ext cx="2312037" cy="9319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eight vs. ate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A75742-2528-374B-A316-43FD96F58BEA}"/>
              </a:ext>
            </a:extLst>
          </p:cNvPr>
          <p:cNvSpPr/>
          <p:nvPr/>
        </p:nvSpPr>
        <p:spPr>
          <a:xfrm>
            <a:off x="3922506" y="3130771"/>
            <a:ext cx="2312037" cy="9319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sum vs. some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01C9E8-01E1-0940-8896-F8E28DC8155A}"/>
              </a:ext>
            </a:extLst>
          </p:cNvPr>
          <p:cNvSpPr/>
          <p:nvPr/>
        </p:nvSpPr>
        <p:spPr>
          <a:xfrm>
            <a:off x="6541015" y="3782587"/>
            <a:ext cx="2312037" cy="9319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rows vs. rose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4C948F-5304-824E-A415-4BA336C94413}"/>
              </a:ext>
            </a:extLst>
          </p:cNvPr>
          <p:cNvSpPr/>
          <p:nvPr/>
        </p:nvSpPr>
        <p:spPr>
          <a:xfrm>
            <a:off x="9159524" y="3333809"/>
            <a:ext cx="2312037" cy="9319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base vs. bass</a:t>
            </a:r>
          </a:p>
        </p:txBody>
      </p:sp>
    </p:spTree>
    <p:extLst>
      <p:ext uri="{BB962C8B-B14F-4D97-AF65-F5344CB8AC3E}">
        <p14:creationId xmlns:p14="http://schemas.microsoft.com/office/powerpoint/2010/main" val="1717874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1334530"/>
            <a:ext cx="7649304" cy="1600200"/>
          </a:xfrm>
        </p:spPr>
        <p:txBody>
          <a:bodyPr/>
          <a:lstStyle/>
          <a:p>
            <a:r>
              <a:rPr lang="en-US" dirty="0"/>
              <a:t>Mathematical Vocabulary is Tricky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EB7437-A7CC-1446-98F5-2F2388B81488}"/>
              </a:ext>
            </a:extLst>
          </p:cNvPr>
          <p:cNvSpPr/>
          <p:nvPr/>
        </p:nvSpPr>
        <p:spPr>
          <a:xfrm>
            <a:off x="913245" y="13239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1. Some math terms are shared with English but have different meanings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326190-30CF-2149-B99D-7D3A7F5AA8D9}"/>
              </a:ext>
            </a:extLst>
          </p:cNvPr>
          <p:cNvSpPr/>
          <p:nvPr/>
        </p:nvSpPr>
        <p:spPr>
          <a:xfrm>
            <a:off x="952501" y="1164974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3. Some math terms are only used in math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09B8D-9F48-C643-BB6A-17BD6C0A1ADC}"/>
              </a:ext>
            </a:extLst>
          </p:cNvPr>
          <p:cNvSpPr/>
          <p:nvPr/>
        </p:nvSpPr>
        <p:spPr>
          <a:xfrm>
            <a:off x="952501" y="654130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2. Some math words are shared with English with similar meanings (but a more precise math meaning)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42907A-92A4-9544-BDB3-C2B354A8EB96}"/>
              </a:ext>
            </a:extLst>
          </p:cNvPr>
          <p:cNvSpPr/>
          <p:nvPr/>
        </p:nvSpPr>
        <p:spPr>
          <a:xfrm>
            <a:off x="952501" y="1680396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4. Some math terms have more than one meaning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2B57AE-34F4-7E41-91D9-1D1335E07EE8}"/>
              </a:ext>
            </a:extLst>
          </p:cNvPr>
          <p:cNvSpPr/>
          <p:nvPr/>
        </p:nvSpPr>
        <p:spPr>
          <a:xfrm>
            <a:off x="971665" y="219581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5. Some math terms are similar to other content-area terms with different meanings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4844F1-7A09-FE40-94A5-224C63767E9B}"/>
              </a:ext>
            </a:extLst>
          </p:cNvPr>
          <p:cNvSpPr/>
          <p:nvPr/>
        </p:nvSpPr>
        <p:spPr>
          <a:xfrm>
            <a:off x="971665" y="2681533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6. Some math terms are homographs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E363D8-C521-724D-9B9D-D871A6244DCD}"/>
              </a:ext>
            </a:extLst>
          </p:cNvPr>
          <p:cNvSpPr/>
          <p:nvPr/>
        </p:nvSpPr>
        <p:spPr>
          <a:xfrm>
            <a:off x="971665" y="316724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7. Some math terms are related but have distinct meanings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0CF94C-5B23-7440-93C4-96A493C9F0D4}"/>
              </a:ext>
            </a:extLst>
          </p:cNvPr>
          <p:cNvSpPr/>
          <p:nvPr/>
        </p:nvSpPr>
        <p:spPr>
          <a:xfrm>
            <a:off x="1553379" y="4022112"/>
            <a:ext cx="2312037" cy="13235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factor vs. multiple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96FFCB-3E65-6040-B9B4-6AC0A4B0AF75}"/>
              </a:ext>
            </a:extLst>
          </p:cNvPr>
          <p:cNvSpPr/>
          <p:nvPr/>
        </p:nvSpPr>
        <p:spPr>
          <a:xfrm>
            <a:off x="4618694" y="3809919"/>
            <a:ext cx="2312037" cy="13235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hundreds vs. hundredths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B8CF98-D329-5E4A-A887-BF5FFF0A3A08}"/>
              </a:ext>
            </a:extLst>
          </p:cNvPr>
          <p:cNvSpPr/>
          <p:nvPr/>
        </p:nvSpPr>
        <p:spPr>
          <a:xfrm>
            <a:off x="7500439" y="4295634"/>
            <a:ext cx="2312037" cy="13235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numerators vs. denominator</a:t>
            </a:r>
          </a:p>
        </p:txBody>
      </p:sp>
    </p:spTree>
    <p:extLst>
      <p:ext uri="{BB962C8B-B14F-4D97-AF65-F5344CB8AC3E}">
        <p14:creationId xmlns:p14="http://schemas.microsoft.com/office/powerpoint/2010/main" val="1119916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1334530"/>
            <a:ext cx="7649304" cy="1600200"/>
          </a:xfrm>
        </p:spPr>
        <p:txBody>
          <a:bodyPr/>
          <a:lstStyle/>
          <a:p>
            <a:r>
              <a:rPr lang="en-US" dirty="0"/>
              <a:t>Mathematical Vocabulary is Tricky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EB7437-A7CC-1446-98F5-2F2388B81488}"/>
              </a:ext>
            </a:extLst>
          </p:cNvPr>
          <p:cNvSpPr/>
          <p:nvPr/>
        </p:nvSpPr>
        <p:spPr>
          <a:xfrm>
            <a:off x="913245" y="13239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1. Some math terms are shared with English but have different meanings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326190-30CF-2149-B99D-7D3A7F5AA8D9}"/>
              </a:ext>
            </a:extLst>
          </p:cNvPr>
          <p:cNvSpPr/>
          <p:nvPr/>
        </p:nvSpPr>
        <p:spPr>
          <a:xfrm>
            <a:off x="952501" y="1164974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3. Some math terms are only used in math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09B8D-9F48-C643-BB6A-17BD6C0A1ADC}"/>
              </a:ext>
            </a:extLst>
          </p:cNvPr>
          <p:cNvSpPr/>
          <p:nvPr/>
        </p:nvSpPr>
        <p:spPr>
          <a:xfrm>
            <a:off x="952501" y="654130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2. Some math words are shared with English with similar meanings (but a more precise math meaning)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42907A-92A4-9544-BDB3-C2B354A8EB96}"/>
              </a:ext>
            </a:extLst>
          </p:cNvPr>
          <p:cNvSpPr/>
          <p:nvPr/>
        </p:nvSpPr>
        <p:spPr>
          <a:xfrm>
            <a:off x="952501" y="1680396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4. Some math terms have more than one meaning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2B57AE-34F4-7E41-91D9-1D1335E07EE8}"/>
              </a:ext>
            </a:extLst>
          </p:cNvPr>
          <p:cNvSpPr/>
          <p:nvPr/>
        </p:nvSpPr>
        <p:spPr>
          <a:xfrm>
            <a:off x="971665" y="219581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5. Some math terms are similar to other content-area terms with different meanings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4844F1-7A09-FE40-94A5-224C63767E9B}"/>
              </a:ext>
            </a:extLst>
          </p:cNvPr>
          <p:cNvSpPr/>
          <p:nvPr/>
        </p:nvSpPr>
        <p:spPr>
          <a:xfrm>
            <a:off x="971665" y="2681533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6. Some math terms are homographs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E363D8-C521-724D-9B9D-D871A6244DCD}"/>
              </a:ext>
            </a:extLst>
          </p:cNvPr>
          <p:cNvSpPr/>
          <p:nvPr/>
        </p:nvSpPr>
        <p:spPr>
          <a:xfrm>
            <a:off x="971665" y="316724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7. Some math terms are related but have distinct meanings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99C9F2-F783-FC4F-812C-9F1064FE0735}"/>
              </a:ext>
            </a:extLst>
          </p:cNvPr>
          <p:cNvSpPr/>
          <p:nvPr/>
        </p:nvSpPr>
        <p:spPr>
          <a:xfrm>
            <a:off x="971665" y="368043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8. An English math term may translate into another language with different meanings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98990B-80CD-A047-8EDD-F8BD60B4C64C}"/>
              </a:ext>
            </a:extLst>
          </p:cNvPr>
          <p:cNvSpPr/>
          <p:nvPr/>
        </p:nvSpPr>
        <p:spPr>
          <a:xfrm>
            <a:off x="1653821" y="4314802"/>
            <a:ext cx="2312037" cy="1323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mesa vs. </a:t>
            </a:r>
            <a:r>
              <a:rPr lang="en-US" sz="2400" b="1" dirty="0" err="1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tabla</a:t>
            </a:r>
            <a:endParaRPr lang="en-US" sz="2400" b="1" dirty="0">
              <a:solidFill>
                <a:schemeClr val="bg1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0024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1334530"/>
            <a:ext cx="7649304" cy="1600200"/>
          </a:xfrm>
        </p:spPr>
        <p:txBody>
          <a:bodyPr/>
          <a:lstStyle/>
          <a:p>
            <a:r>
              <a:rPr lang="en-US" dirty="0"/>
              <a:t>Mathematical Vocabulary is Tricky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EB7437-A7CC-1446-98F5-2F2388B81488}"/>
              </a:ext>
            </a:extLst>
          </p:cNvPr>
          <p:cNvSpPr/>
          <p:nvPr/>
        </p:nvSpPr>
        <p:spPr>
          <a:xfrm>
            <a:off x="913245" y="13239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1. Some math terms are shared with English but have different meanings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326190-30CF-2149-B99D-7D3A7F5AA8D9}"/>
              </a:ext>
            </a:extLst>
          </p:cNvPr>
          <p:cNvSpPr/>
          <p:nvPr/>
        </p:nvSpPr>
        <p:spPr>
          <a:xfrm>
            <a:off x="952501" y="1164974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3. Some math terms are only used in math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09B8D-9F48-C643-BB6A-17BD6C0A1ADC}"/>
              </a:ext>
            </a:extLst>
          </p:cNvPr>
          <p:cNvSpPr/>
          <p:nvPr/>
        </p:nvSpPr>
        <p:spPr>
          <a:xfrm>
            <a:off x="952501" y="654130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2. Some math words are shared with English with similar meanings (but a more precise math meaning)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42907A-92A4-9544-BDB3-C2B354A8EB96}"/>
              </a:ext>
            </a:extLst>
          </p:cNvPr>
          <p:cNvSpPr/>
          <p:nvPr/>
        </p:nvSpPr>
        <p:spPr>
          <a:xfrm>
            <a:off x="952501" y="1680396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4. Some math terms have more than one meaning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2B57AE-34F4-7E41-91D9-1D1335E07EE8}"/>
              </a:ext>
            </a:extLst>
          </p:cNvPr>
          <p:cNvSpPr/>
          <p:nvPr/>
        </p:nvSpPr>
        <p:spPr>
          <a:xfrm>
            <a:off x="971665" y="219581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5. Some math terms are similar to other content-area terms with different meanings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4844F1-7A09-FE40-94A5-224C63767E9B}"/>
              </a:ext>
            </a:extLst>
          </p:cNvPr>
          <p:cNvSpPr/>
          <p:nvPr/>
        </p:nvSpPr>
        <p:spPr>
          <a:xfrm>
            <a:off x="971665" y="2681533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6. Some math terms are homographs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E363D8-C521-724D-9B9D-D871A6244DCD}"/>
              </a:ext>
            </a:extLst>
          </p:cNvPr>
          <p:cNvSpPr/>
          <p:nvPr/>
        </p:nvSpPr>
        <p:spPr>
          <a:xfrm>
            <a:off x="971665" y="316724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7. Some math terms are related but have distinct meanings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99C9F2-F783-FC4F-812C-9F1064FE0735}"/>
              </a:ext>
            </a:extLst>
          </p:cNvPr>
          <p:cNvSpPr/>
          <p:nvPr/>
        </p:nvSpPr>
        <p:spPr>
          <a:xfrm>
            <a:off x="971665" y="368043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8. An English math term may translate into another language with different meanings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9C41D66-C735-244B-A500-C699E0DED504}"/>
              </a:ext>
            </a:extLst>
          </p:cNvPr>
          <p:cNvSpPr/>
          <p:nvPr/>
        </p:nvSpPr>
        <p:spPr>
          <a:xfrm>
            <a:off x="971665" y="4166153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9. English spelling and usage may have irregularities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7651D4-49CD-CC40-A502-7C613FBA2A8D}"/>
              </a:ext>
            </a:extLst>
          </p:cNvPr>
          <p:cNvSpPr/>
          <p:nvPr/>
        </p:nvSpPr>
        <p:spPr>
          <a:xfrm>
            <a:off x="1581088" y="4738666"/>
            <a:ext cx="2312037" cy="9319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four vs. forty</a:t>
            </a:r>
          </a:p>
        </p:txBody>
      </p:sp>
    </p:spTree>
    <p:extLst>
      <p:ext uri="{BB962C8B-B14F-4D97-AF65-F5344CB8AC3E}">
        <p14:creationId xmlns:p14="http://schemas.microsoft.com/office/powerpoint/2010/main" val="2426041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1334530"/>
            <a:ext cx="7649304" cy="1600200"/>
          </a:xfrm>
        </p:spPr>
        <p:txBody>
          <a:bodyPr/>
          <a:lstStyle/>
          <a:p>
            <a:r>
              <a:rPr lang="en-US" dirty="0"/>
              <a:t>Mathematical Vocabulary is Tricky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EB7437-A7CC-1446-98F5-2F2388B81488}"/>
              </a:ext>
            </a:extLst>
          </p:cNvPr>
          <p:cNvSpPr/>
          <p:nvPr/>
        </p:nvSpPr>
        <p:spPr>
          <a:xfrm>
            <a:off x="913245" y="13239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1. Some math terms are shared with English but have different meanings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326190-30CF-2149-B99D-7D3A7F5AA8D9}"/>
              </a:ext>
            </a:extLst>
          </p:cNvPr>
          <p:cNvSpPr/>
          <p:nvPr/>
        </p:nvSpPr>
        <p:spPr>
          <a:xfrm>
            <a:off x="952501" y="1164974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3. Some math terms are only used in math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09B8D-9F48-C643-BB6A-17BD6C0A1ADC}"/>
              </a:ext>
            </a:extLst>
          </p:cNvPr>
          <p:cNvSpPr/>
          <p:nvPr/>
        </p:nvSpPr>
        <p:spPr>
          <a:xfrm>
            <a:off x="952501" y="654130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2. Some math words are shared with English with similar meanings (but a more precise math meaning)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42907A-92A4-9544-BDB3-C2B354A8EB96}"/>
              </a:ext>
            </a:extLst>
          </p:cNvPr>
          <p:cNvSpPr/>
          <p:nvPr/>
        </p:nvSpPr>
        <p:spPr>
          <a:xfrm>
            <a:off x="952501" y="1680396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4. Some math terms have more than one meaning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2B57AE-34F4-7E41-91D9-1D1335E07EE8}"/>
              </a:ext>
            </a:extLst>
          </p:cNvPr>
          <p:cNvSpPr/>
          <p:nvPr/>
        </p:nvSpPr>
        <p:spPr>
          <a:xfrm>
            <a:off x="971665" y="219581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5. Some math terms are similar to other content-area terms with different meanings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4844F1-7A09-FE40-94A5-224C63767E9B}"/>
              </a:ext>
            </a:extLst>
          </p:cNvPr>
          <p:cNvSpPr/>
          <p:nvPr/>
        </p:nvSpPr>
        <p:spPr>
          <a:xfrm>
            <a:off x="971665" y="2681533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6. Some math terms are homographs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E363D8-C521-724D-9B9D-D871A6244DCD}"/>
              </a:ext>
            </a:extLst>
          </p:cNvPr>
          <p:cNvSpPr/>
          <p:nvPr/>
        </p:nvSpPr>
        <p:spPr>
          <a:xfrm>
            <a:off x="971665" y="316724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7. Some math terms are related but have distinct meanings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99C9F2-F783-FC4F-812C-9F1064FE0735}"/>
              </a:ext>
            </a:extLst>
          </p:cNvPr>
          <p:cNvSpPr/>
          <p:nvPr/>
        </p:nvSpPr>
        <p:spPr>
          <a:xfrm>
            <a:off x="971665" y="368043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8. An English math term may translate into another language with different meanings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9C41D66-C735-244B-A500-C699E0DED504}"/>
              </a:ext>
            </a:extLst>
          </p:cNvPr>
          <p:cNvSpPr/>
          <p:nvPr/>
        </p:nvSpPr>
        <p:spPr>
          <a:xfrm>
            <a:off x="971665" y="4166153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9. English spelling and usage may have irregularities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4DC324-36F0-5B44-8BB7-61098FCB9641}"/>
              </a:ext>
            </a:extLst>
          </p:cNvPr>
          <p:cNvSpPr/>
          <p:nvPr/>
        </p:nvSpPr>
        <p:spPr>
          <a:xfrm>
            <a:off x="971665" y="464555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10. Some math concepts are verbalized in more than one way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41BC2F-4812-924D-BDB5-A8DD4BFE4453}"/>
              </a:ext>
            </a:extLst>
          </p:cNvPr>
          <p:cNvSpPr/>
          <p:nvPr/>
        </p:nvSpPr>
        <p:spPr>
          <a:xfrm>
            <a:off x="1858179" y="5230578"/>
            <a:ext cx="2312037" cy="9319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skip count vs. multiples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5C83FD-7D08-BB49-B64E-D36D40E9D79C}"/>
              </a:ext>
            </a:extLst>
          </p:cNvPr>
          <p:cNvSpPr/>
          <p:nvPr/>
        </p:nvSpPr>
        <p:spPr>
          <a:xfrm>
            <a:off x="4892324" y="5124963"/>
            <a:ext cx="2312037" cy="9319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one-fourth vs. one quarter</a:t>
            </a:r>
          </a:p>
        </p:txBody>
      </p:sp>
    </p:spTree>
    <p:extLst>
      <p:ext uri="{BB962C8B-B14F-4D97-AF65-F5344CB8AC3E}">
        <p14:creationId xmlns:p14="http://schemas.microsoft.com/office/powerpoint/2010/main" val="2500445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Presenter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Sarah R. Powell</a:t>
            </a:r>
          </a:p>
          <a:p>
            <a:pPr marL="457200" lvl="1" indent="0">
              <a:buNone/>
            </a:pPr>
            <a:r>
              <a:rPr lang="en-US" dirty="0" err="1"/>
              <a:t>srpowell@austin.utexas.edu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@</a:t>
            </a:r>
            <a:r>
              <a:rPr lang="en-US" dirty="0" err="1"/>
              <a:t>sarahpowellphd</a:t>
            </a:r>
            <a:endParaRPr lang="en-US" dirty="0"/>
          </a:p>
          <a:p>
            <a:pPr marL="457200" lvl="1" indent="0">
              <a:buNone/>
            </a:pPr>
            <a:r>
              <a:rPr lang="en-US" dirty="0" err="1"/>
              <a:t>www.sarahpowellphd.com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96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1334530"/>
            <a:ext cx="7649304" cy="1600200"/>
          </a:xfrm>
        </p:spPr>
        <p:txBody>
          <a:bodyPr/>
          <a:lstStyle/>
          <a:p>
            <a:r>
              <a:rPr lang="en-US" dirty="0"/>
              <a:t>Mathematical Vocabulary is Tricky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EB7437-A7CC-1446-98F5-2F2388B81488}"/>
              </a:ext>
            </a:extLst>
          </p:cNvPr>
          <p:cNvSpPr/>
          <p:nvPr/>
        </p:nvSpPr>
        <p:spPr>
          <a:xfrm>
            <a:off x="913245" y="13239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1. Some math terms are shared with English but have different meanings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326190-30CF-2149-B99D-7D3A7F5AA8D9}"/>
              </a:ext>
            </a:extLst>
          </p:cNvPr>
          <p:cNvSpPr/>
          <p:nvPr/>
        </p:nvSpPr>
        <p:spPr>
          <a:xfrm>
            <a:off x="952501" y="1164974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3. Some math terms are only used in math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09B8D-9F48-C643-BB6A-17BD6C0A1ADC}"/>
              </a:ext>
            </a:extLst>
          </p:cNvPr>
          <p:cNvSpPr/>
          <p:nvPr/>
        </p:nvSpPr>
        <p:spPr>
          <a:xfrm>
            <a:off x="952501" y="654130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2. Some math words are shared with English with similar meanings (but a more precise math meaning)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42907A-92A4-9544-BDB3-C2B354A8EB96}"/>
              </a:ext>
            </a:extLst>
          </p:cNvPr>
          <p:cNvSpPr/>
          <p:nvPr/>
        </p:nvSpPr>
        <p:spPr>
          <a:xfrm>
            <a:off x="952501" y="1680396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4. Some math terms have more than one meaning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2B57AE-34F4-7E41-91D9-1D1335E07EE8}"/>
              </a:ext>
            </a:extLst>
          </p:cNvPr>
          <p:cNvSpPr/>
          <p:nvPr/>
        </p:nvSpPr>
        <p:spPr>
          <a:xfrm>
            <a:off x="971665" y="219581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5. Some math terms are similar to other content-area terms with different meanings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4844F1-7A09-FE40-94A5-224C63767E9B}"/>
              </a:ext>
            </a:extLst>
          </p:cNvPr>
          <p:cNvSpPr/>
          <p:nvPr/>
        </p:nvSpPr>
        <p:spPr>
          <a:xfrm>
            <a:off x="971665" y="2681533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6. Some math terms are homographs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E363D8-C521-724D-9B9D-D871A6244DCD}"/>
              </a:ext>
            </a:extLst>
          </p:cNvPr>
          <p:cNvSpPr/>
          <p:nvPr/>
        </p:nvSpPr>
        <p:spPr>
          <a:xfrm>
            <a:off x="971665" y="316724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7. Some math terms are related but have distinct meanings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99C9F2-F783-FC4F-812C-9F1064FE0735}"/>
              </a:ext>
            </a:extLst>
          </p:cNvPr>
          <p:cNvSpPr/>
          <p:nvPr/>
        </p:nvSpPr>
        <p:spPr>
          <a:xfrm>
            <a:off x="971665" y="368043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8. An English math term may translate into another language with different meanings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9C41D66-C735-244B-A500-C699E0DED504}"/>
              </a:ext>
            </a:extLst>
          </p:cNvPr>
          <p:cNvSpPr/>
          <p:nvPr/>
        </p:nvSpPr>
        <p:spPr>
          <a:xfrm>
            <a:off x="971665" y="4166153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9. English spelling and usage may have irregularities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4DC324-36F0-5B44-8BB7-61098FCB9641}"/>
              </a:ext>
            </a:extLst>
          </p:cNvPr>
          <p:cNvSpPr/>
          <p:nvPr/>
        </p:nvSpPr>
        <p:spPr>
          <a:xfrm>
            <a:off x="971665" y="4645558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10. Some math concepts are verbalized in more than one way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B370E7-7180-9C47-AE1F-1633FADC6E45}"/>
              </a:ext>
            </a:extLst>
          </p:cNvPr>
          <p:cNvSpPr/>
          <p:nvPr/>
        </p:nvSpPr>
        <p:spPr>
          <a:xfrm>
            <a:off x="971665" y="5160980"/>
            <a:ext cx="97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11. Informal terms may be used for formal math terms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BE0009-68FC-2D48-91CE-F60585A1404A}"/>
              </a:ext>
            </a:extLst>
          </p:cNvPr>
          <p:cNvSpPr/>
          <p:nvPr/>
        </p:nvSpPr>
        <p:spPr>
          <a:xfrm>
            <a:off x="6345783" y="5160980"/>
            <a:ext cx="2312037" cy="9319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rhombus vs. diamond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F1BBF9-1C73-E144-A450-EBC653C6E643}"/>
              </a:ext>
            </a:extLst>
          </p:cNvPr>
          <p:cNvSpPr/>
          <p:nvPr/>
        </p:nvSpPr>
        <p:spPr>
          <a:xfrm>
            <a:off x="8919237" y="5345646"/>
            <a:ext cx="2312037" cy="9319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vertex vs. corner</a:t>
            </a:r>
          </a:p>
        </p:txBody>
      </p:sp>
    </p:spTree>
    <p:extLst>
      <p:ext uri="{BB962C8B-B14F-4D97-AF65-F5344CB8AC3E}">
        <p14:creationId xmlns:p14="http://schemas.microsoft.com/office/powerpoint/2010/main" val="2347596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Language Across Grades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72" y="1627409"/>
            <a:ext cx="10480714" cy="482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83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Language Across Grades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49000"/>
          </a:blip>
          <a:stretch>
            <a:fillRect/>
          </a:stretch>
        </p:blipFill>
        <p:spPr>
          <a:xfrm>
            <a:off x="677072" y="1627409"/>
            <a:ext cx="10480714" cy="4823760"/>
          </a:xfrm>
          <a:prstGeom prst="rect">
            <a:avLst/>
          </a:prstGeom>
        </p:spPr>
      </p:pic>
      <p:sp>
        <p:nvSpPr>
          <p:cNvPr id="10" name="Up Arrow 9"/>
          <p:cNvSpPr/>
          <p:nvPr/>
        </p:nvSpPr>
        <p:spPr>
          <a:xfrm>
            <a:off x="5055782" y="4039288"/>
            <a:ext cx="1723293" cy="1178169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add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fractions</a:t>
            </a:r>
          </a:p>
          <a:p>
            <a:pPr algn="ctr"/>
            <a:endParaRPr lang="en-US" sz="1200" b="1" dirty="0">
              <a:solidFill>
                <a:schemeClr val="tx1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1735015" y="3602604"/>
            <a:ext cx="1723293" cy="1178169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add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addends</a:t>
            </a:r>
          </a:p>
        </p:txBody>
      </p:sp>
      <p:sp>
        <p:nvSpPr>
          <p:cNvPr id="12" name="Up Arrow 11"/>
          <p:cNvSpPr/>
          <p:nvPr/>
        </p:nvSpPr>
        <p:spPr>
          <a:xfrm>
            <a:off x="6207368" y="3368507"/>
            <a:ext cx="1723293" cy="1178169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add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decimals</a:t>
            </a:r>
          </a:p>
          <a:p>
            <a:pPr algn="ctr"/>
            <a:endParaRPr lang="en-US" sz="1200" b="1" dirty="0">
              <a:solidFill>
                <a:schemeClr val="tx1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4372707" y="5908462"/>
            <a:ext cx="1723293" cy="1178169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add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perimeter</a:t>
            </a:r>
          </a:p>
          <a:p>
            <a:pPr algn="ctr"/>
            <a:endParaRPr lang="en-US" sz="1200" b="1" dirty="0">
              <a:solidFill>
                <a:schemeClr val="tx1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8376549" y="4390323"/>
            <a:ext cx="1723293" cy="1178169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add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equations</a:t>
            </a:r>
          </a:p>
          <a:p>
            <a:pPr algn="ctr"/>
            <a:endParaRPr lang="en-US" sz="1200" b="1" dirty="0">
              <a:solidFill>
                <a:schemeClr val="tx1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7494591" y="5908461"/>
            <a:ext cx="1723293" cy="1178169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add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mean</a:t>
            </a:r>
          </a:p>
          <a:p>
            <a:pPr algn="ctr"/>
            <a:endParaRPr lang="en-US" sz="1200" b="1" dirty="0">
              <a:solidFill>
                <a:schemeClr val="tx1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7069014" y="4593054"/>
            <a:ext cx="1723293" cy="1178169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add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integers</a:t>
            </a:r>
          </a:p>
          <a:p>
            <a:pPr algn="ctr"/>
            <a:endParaRPr lang="en-US" sz="1200" b="1" dirty="0">
              <a:solidFill>
                <a:schemeClr val="tx1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8703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BA57D7-08DB-A543-B1BA-7EE603E7823E}"/>
              </a:ext>
            </a:extLst>
          </p:cNvPr>
          <p:cNvSpPr/>
          <p:nvPr/>
        </p:nvSpPr>
        <p:spPr>
          <a:xfrm>
            <a:off x="644236" y="644236"/>
            <a:ext cx="10848109" cy="20366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Use formal math language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920C90-7F01-974D-9A87-A68588E2114B}"/>
              </a:ext>
            </a:extLst>
          </p:cNvPr>
          <p:cNvSpPr/>
          <p:nvPr/>
        </p:nvSpPr>
        <p:spPr>
          <a:xfrm>
            <a:off x="644236" y="3103418"/>
            <a:ext cx="10848109" cy="20366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Use terms precisely</a:t>
            </a:r>
          </a:p>
        </p:txBody>
      </p:sp>
    </p:spTree>
    <p:extLst>
      <p:ext uri="{BB962C8B-B14F-4D97-AF65-F5344CB8AC3E}">
        <p14:creationId xmlns:p14="http://schemas.microsoft.com/office/powerpoint/2010/main" val="2728362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745CEB-C7DD-3448-9F7B-3E8DBAB76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02448">
            <a:off x="6707219" y="272000"/>
            <a:ext cx="4286498" cy="54399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0997D5-412C-314E-8D2E-D7A578A49449}"/>
              </a:ext>
            </a:extLst>
          </p:cNvPr>
          <p:cNvSpPr/>
          <p:nvPr/>
        </p:nvSpPr>
        <p:spPr>
          <a:xfrm>
            <a:off x="145772" y="1813748"/>
            <a:ext cx="7407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http://journals.sagepub.com/doi/full/10.1177/0040059916654901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077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90" y="3444726"/>
            <a:ext cx="10515600" cy="2852737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Counting and Cardinality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59" y="2906713"/>
            <a:ext cx="10363200" cy="150018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Instead of this</a:t>
            </a:r>
            <a:r>
              <a:rPr lang="is-IS" b="1" dirty="0">
                <a:solidFill>
                  <a:srgbClr val="FF0000"/>
                </a:solidFill>
              </a:rPr>
              <a:t>... </a:t>
            </a:r>
            <a:r>
              <a:rPr lang="is-IS" b="1" dirty="0">
                <a:solidFill>
                  <a:srgbClr val="92D050"/>
                </a:solidFill>
              </a:rPr>
              <a:t>say that...</a:t>
            </a:r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D18130-92DC-8240-B22A-BD12736DA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101" y="90421"/>
            <a:ext cx="1338107" cy="27885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2F9230-BF87-4D49-8B09-91DC19863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162899" y="603831"/>
            <a:ext cx="1509651" cy="30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44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83649" y="626932"/>
            <a:ext cx="390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1 is the first number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05430" y="1166658"/>
            <a:ext cx="3721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Let’s start counting </a:t>
            </a:r>
          </a:p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with 1 (or 0)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95549" y="4005877"/>
            <a:ext cx="7207297" cy="2748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sukushi A Round Gothic" panose="02020400000000000000" pitchFamily="18" charset="-128"/>
              <a:ea typeface="Tsukushi A Round Gothic" panose="02020400000000000000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690" y="4661631"/>
            <a:ext cx="67814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1 is not the first number.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The number line extends infinitely in both directions.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May cause confusion with understanding 0 and negative integers.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Numbers do not start at a particular place; we choose to start counting with 0, 1, or any other integer.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BBBD48-31BE-864E-AA9A-CFE87921CAC6}"/>
              </a:ext>
            </a:extLst>
          </p:cNvPr>
          <p:cNvSpPr txBox="1"/>
          <p:nvPr/>
        </p:nvSpPr>
        <p:spPr>
          <a:xfrm>
            <a:off x="2509131" y="4109121"/>
            <a:ext cx="67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Why this is important...</a:t>
            </a:r>
          </a:p>
        </p:txBody>
      </p:sp>
    </p:spTree>
    <p:extLst>
      <p:ext uri="{BB962C8B-B14F-4D97-AF65-F5344CB8AC3E}">
        <p14:creationId xmlns:p14="http://schemas.microsoft.com/office/powerpoint/2010/main" val="2776833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36AB4A2-4428-5E4B-9D83-F1FFDDDC8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3625" y="660023"/>
            <a:ext cx="3569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...and the last one is 10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29957" y="890855"/>
            <a:ext cx="3431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...8, 9, 10. We’ll stop counting there, but we could count more.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95549" y="4005877"/>
            <a:ext cx="7207297" cy="2748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sukushi A Round Gothic" panose="02020400000000000000" pitchFamily="18" charset="-128"/>
              <a:ea typeface="Tsukushi A Round Gothic" panose="02020400000000000000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690" y="4661631"/>
            <a:ext cx="67814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Suggests that 10 is the final or highest number.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Provide opportunities to count beyond 10.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Use language that indicates there are numbers beyond 10, but 10 is the stopping point.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latin typeface="Yuanti TC" panose="02010600040101010101" pitchFamily="2" charset="-120"/>
              <a:ea typeface="Yuanti TC" panose="02010600040101010101" pitchFamily="2" charset="-120"/>
              <a:cs typeface="Apple Casu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E14C0A-A816-2846-873D-91FC169C163D}"/>
              </a:ext>
            </a:extLst>
          </p:cNvPr>
          <p:cNvSpPr txBox="1"/>
          <p:nvPr/>
        </p:nvSpPr>
        <p:spPr>
          <a:xfrm>
            <a:off x="2509131" y="4109121"/>
            <a:ext cx="67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Why this is important...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21A0B3-ABF1-3E4B-8CD8-384B7F39D5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60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F55E5B1-7CF1-D743-A4C6-CE6BCCD3A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16756" y="619466"/>
            <a:ext cx="3262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...7, 8, 9, and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4365" y="1122374"/>
            <a:ext cx="3262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...7, 8, 9, 10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95549" y="4005877"/>
            <a:ext cx="7207297" cy="2748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sukushi A Round Gothic" panose="02020400000000000000" pitchFamily="18" charset="-128"/>
              <a:ea typeface="Tsukushi A Round Gothic" panose="02020400000000000000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690" y="4661631"/>
            <a:ext cx="67814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“And” suggests 10 is the highest or final number.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Only use “and” when referring to the decimal point:</a:t>
            </a:r>
          </a:p>
          <a:p>
            <a:pPr lvl="2"/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132.8 is read as</a:t>
            </a:r>
          </a:p>
          <a:p>
            <a:pPr lvl="2"/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“one hundred thirty-two </a:t>
            </a:r>
            <a:r>
              <a:rPr lang="en-US" sz="2000" b="1" i="1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and</a:t>
            </a: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 eight tenths.”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latin typeface="Yuanti TC" panose="02010600040101010101" pitchFamily="2" charset="-120"/>
              <a:ea typeface="Yuanti TC" panose="02010600040101010101" pitchFamily="2" charset="-120"/>
              <a:cs typeface="Apple Casu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203F2E-0071-B24B-87CB-569A21DA2FB9}"/>
              </a:ext>
            </a:extLst>
          </p:cNvPr>
          <p:cNvSpPr txBox="1"/>
          <p:nvPr/>
        </p:nvSpPr>
        <p:spPr>
          <a:xfrm>
            <a:off x="2509131" y="4109121"/>
            <a:ext cx="67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Why this is important...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B80738-7133-4A43-9C48-3288B365FA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68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3510D1-3C87-8A4F-A54E-A95B3F841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79048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3A1792-CD32-1947-BD6F-1654F56642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5814" y="2944737"/>
            <a:ext cx="3764173" cy="27366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371F40-3972-7046-B548-6CC3F2D8AA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94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Today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50277-037E-B845-BDD6-CE4A51D8F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856" y="2008232"/>
            <a:ext cx="3336288" cy="27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88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90" y="3444726"/>
            <a:ext cx="10515600" cy="2852737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Whole Numbers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59" y="2906713"/>
            <a:ext cx="10363200" cy="150018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Instead of this</a:t>
            </a:r>
            <a:r>
              <a:rPr lang="is-IS" b="1" dirty="0">
                <a:solidFill>
                  <a:srgbClr val="FF0000"/>
                </a:solidFill>
              </a:rPr>
              <a:t>... </a:t>
            </a:r>
            <a:r>
              <a:rPr lang="is-IS" b="1" dirty="0">
                <a:solidFill>
                  <a:srgbClr val="92D050"/>
                </a:solidFill>
              </a:rPr>
              <a:t>say that...</a:t>
            </a:r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D18130-92DC-8240-B22A-BD12736DA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101" y="90421"/>
            <a:ext cx="1338107" cy="27885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2F9230-BF87-4D49-8B09-91DC19863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162899" y="603831"/>
            <a:ext cx="1509651" cy="30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28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14B209E-6E51-5E4B-8D5B-099BCAA09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899" y="476694"/>
            <a:ext cx="4495353" cy="2807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6912" y="438906"/>
            <a:ext cx="3262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What number is in the tens place?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93030" y="1022569"/>
            <a:ext cx="48888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What digit is in the tens place?</a:t>
            </a:r>
          </a:p>
          <a:p>
            <a:pPr algn="ctr"/>
            <a:r>
              <a:rPr lang="en-US" sz="22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What is the value of the </a:t>
            </a:r>
          </a:p>
          <a:p>
            <a:pPr algn="ctr"/>
            <a:r>
              <a:rPr lang="en-US" sz="22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digit in the tens place</a:t>
            </a:r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95549" y="4005877"/>
            <a:ext cx="7207297" cy="2748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sukushi A Round Gothic" panose="02020400000000000000" pitchFamily="18" charset="-128"/>
              <a:ea typeface="Tsukushi A Round Gothic" panose="02020400000000000000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9131" y="4109121"/>
            <a:ext cx="67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Why this is important...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53690" y="4661631"/>
            <a:ext cx="67814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A number refers to the entire amount.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The 3 in the tens place value is not a number, but rather a digit in the number 135.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Reinforces conceptual understanding of place value.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Emphasizes that 3 is part of the number 135 with a value of 30.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17662" y="2289510"/>
            <a:ext cx="32629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135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4406B73-2353-7D45-9092-86345AACA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238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9A467AD-051A-1549-9F65-E21CB68C3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19907" y="704993"/>
            <a:ext cx="3262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The numbers you add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39943" y="1166658"/>
            <a:ext cx="3262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addends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95549" y="4005877"/>
            <a:ext cx="7207297" cy="2748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sukushi A Round Gothic" panose="02020400000000000000" pitchFamily="18" charset="-128"/>
              <a:ea typeface="Tsukushi A Round Gothic" panose="02020400000000000000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690" y="4661631"/>
            <a:ext cx="678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Students should also know: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Minuend, subtrahend, factors, dividend, and divisor.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37F1C6-99CF-C942-B416-2DE46E6ABA96}"/>
              </a:ext>
            </a:extLst>
          </p:cNvPr>
          <p:cNvSpPr txBox="1"/>
          <p:nvPr/>
        </p:nvSpPr>
        <p:spPr>
          <a:xfrm>
            <a:off x="2509131" y="4109121"/>
            <a:ext cx="67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Why this is important...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36294C-2C1E-D84F-8245-7356E3C4C8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4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0FE687F-0D65-0449-B74E-6E6982031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6913" y="704993"/>
            <a:ext cx="3262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answer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38408" y="935979"/>
            <a:ext cx="4021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Sum, difference, </a:t>
            </a:r>
          </a:p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product, </a:t>
            </a:r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or </a:t>
            </a:r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quotient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95549" y="4005877"/>
            <a:ext cx="7207297" cy="2748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sukushi A Round Gothic" panose="02020400000000000000" pitchFamily="18" charset="-128"/>
              <a:ea typeface="Tsukushi A Round Gothic" panose="02020400000000000000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690" y="4661631"/>
            <a:ext cx="6781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Students are regularly asked to use these formal terms.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This is especially important to be able to interpret word problems.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77E965-C7F0-5C47-B704-CA94392A5AA4}"/>
              </a:ext>
            </a:extLst>
          </p:cNvPr>
          <p:cNvSpPr txBox="1"/>
          <p:nvPr/>
        </p:nvSpPr>
        <p:spPr>
          <a:xfrm>
            <a:off x="2509131" y="4109121"/>
            <a:ext cx="67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Why this is important...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C4FF96-98BA-524F-B91F-B186D3ECEB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335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E99B613-A944-634F-BD24-9C9A73CDA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80892" y="265644"/>
            <a:ext cx="38815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When adding, your answer is always bigger.</a:t>
            </a:r>
          </a:p>
          <a:p>
            <a:pPr algn="ctr"/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When subtracting, your answer is always smaller.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05430" y="1166658"/>
            <a:ext cx="3881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(Ask students to predict and reason.)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95549" y="4005877"/>
            <a:ext cx="7207297" cy="2748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sukushi A Round Gothic" panose="02020400000000000000" pitchFamily="18" charset="-128"/>
              <a:ea typeface="Tsukushi A Round Gothic" panose="02020400000000000000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690" y="4661631"/>
            <a:ext cx="67814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These are rules that expire in later grade levels.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Leads to erroneous understanding of addition and subtraction.</a:t>
            </a:r>
          </a:p>
          <a:p>
            <a:pPr lvl="2"/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-7 + 8 = 1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58BE54-1849-574F-8DCF-B49D5AC82AED}"/>
              </a:ext>
            </a:extLst>
          </p:cNvPr>
          <p:cNvSpPr txBox="1"/>
          <p:nvPr/>
        </p:nvSpPr>
        <p:spPr>
          <a:xfrm>
            <a:off x="2509131" y="4109121"/>
            <a:ext cx="67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Why this is important...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4EE14DB-0D10-A741-9144-406C360F83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876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F24D0AF-FCE3-6049-91DE-A6E7437A0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77190" y="474494"/>
            <a:ext cx="3262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The equal sign means to write the answer.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39943" y="1145166"/>
            <a:ext cx="3262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The equal sign means the same as.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95549" y="4005877"/>
            <a:ext cx="7207297" cy="2748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sukushi A Round Gothic" panose="02020400000000000000" pitchFamily="18" charset="-128"/>
              <a:ea typeface="Tsukushi A Round Gothic" panose="02020400000000000000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690" y="4661631"/>
            <a:ext cx="67814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Students may develop a habit (or a misunderstanding) that the equal sign means they should write an answer or compute.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Using ”the same as” reinforces the understanding that the quantities on both sides of the equal sign need to be the same.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92843" y="2336971"/>
            <a:ext cx="34736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5 + 3 = 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27396B-EBBD-7B47-800E-53E19DFB0E60}"/>
              </a:ext>
            </a:extLst>
          </p:cNvPr>
          <p:cNvSpPr txBox="1"/>
          <p:nvPr/>
        </p:nvSpPr>
        <p:spPr>
          <a:xfrm>
            <a:off x="2509131" y="4109121"/>
            <a:ext cx="67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Why this is important...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AC20F9-F5C9-AF49-A633-7FA5B09307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351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EF77876-1768-F840-BBF5-0D7FDEA60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16756" y="619466"/>
            <a:ext cx="3262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carry OR borrow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9230" y="850298"/>
            <a:ext cx="3262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regroup OR </a:t>
            </a:r>
          </a:p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trade OR </a:t>
            </a:r>
          </a:p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exchange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95549" y="4005877"/>
            <a:ext cx="7207297" cy="2748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sukushi A Round Gothic" panose="02020400000000000000" pitchFamily="18" charset="-128"/>
              <a:ea typeface="Tsukushi A Round Gothic" panose="02020400000000000000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690" y="4661631"/>
            <a:ext cx="67814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“Carry” or “borrow” is procedural.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The other terms reinforce the conceptual understanding or regrouping ones into tens, tens into hundreds, and so on (i.e., the total amount does not change) </a:t>
            </a:r>
            <a:r>
              <a:rPr lang="en-US" sz="2000" i="1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or</a:t>
            </a: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 ungrouping hundreds into tens, tens into ones, and so on.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047FBF-093E-D24A-BDEA-E5D21CD4A212}"/>
              </a:ext>
            </a:extLst>
          </p:cNvPr>
          <p:cNvSpPr txBox="1"/>
          <p:nvPr/>
        </p:nvSpPr>
        <p:spPr>
          <a:xfrm>
            <a:off x="2509131" y="4109121"/>
            <a:ext cx="67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Why this is important...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3C14B4-AC46-224D-8889-3FDC199B833A}"/>
              </a:ext>
            </a:extLst>
          </p:cNvPr>
          <p:cNvSpPr txBox="1"/>
          <p:nvPr/>
        </p:nvSpPr>
        <p:spPr>
          <a:xfrm>
            <a:off x="2653690" y="1960200"/>
            <a:ext cx="34736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0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167</a:t>
            </a:r>
          </a:p>
          <a:p>
            <a:pPr algn="r"/>
            <a:r>
              <a:rPr lang="en-US" sz="5000" u="sng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+  294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156C81-441F-6145-84E0-EFE60FD396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66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7874C49-02E0-5C48-BC8D-48158BB62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79048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83C352-6E13-414E-8C36-E235A08DF6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7A9BF3-9B7A-944D-A048-04F07CD4C3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9757" y="3198745"/>
            <a:ext cx="3336288" cy="27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243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90" y="3444726"/>
            <a:ext cx="10515600" cy="2852737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Rational Numbers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59" y="2906713"/>
            <a:ext cx="10363200" cy="150018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Instead of this</a:t>
            </a:r>
            <a:r>
              <a:rPr lang="is-IS" b="1" dirty="0">
                <a:solidFill>
                  <a:srgbClr val="FF0000"/>
                </a:solidFill>
              </a:rPr>
              <a:t>... </a:t>
            </a:r>
            <a:r>
              <a:rPr lang="is-IS" b="1" dirty="0">
                <a:solidFill>
                  <a:srgbClr val="92D050"/>
                </a:solidFill>
              </a:rPr>
              <a:t>say that...</a:t>
            </a:r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D18130-92DC-8240-B22A-BD12736DA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101" y="90421"/>
            <a:ext cx="1338107" cy="27885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2F9230-BF87-4D49-8B09-91DC19863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162899" y="603831"/>
            <a:ext cx="1509651" cy="30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74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7D4D887-8FB1-EE41-B5C8-505CADE69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6913" y="377640"/>
            <a:ext cx="3262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alkboard" panose="03050602040202020205" pitchFamily="66" charset="77"/>
                <a:ea typeface="Tsukushi A Round Gothic" panose="02020400000000000000" pitchFamily="18" charset="-128"/>
                <a:cs typeface="Segoe Print" charset="0"/>
              </a:rPr>
              <a:t>top number and bottom number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5933" y="1049481"/>
            <a:ext cx="3262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numerator and denominator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95549" y="4005877"/>
            <a:ext cx="7207297" cy="2748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sukushi A Round Gothic" panose="02020400000000000000" pitchFamily="18" charset="-128"/>
              <a:ea typeface="Tsukushi A Round Gothic" panose="02020400000000000000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690" y="4661631"/>
            <a:ext cx="67814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Identifying that there are two separate (whole) numbers suggests that whole number properties can be applied to fractions. 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Emphasizing that a fraction is ONE number with ONE magnitude on a number line that is communicated with a numerator and denominator is important.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E465F1-25AB-4547-A16C-4CDEE0072E0B}"/>
              </a:ext>
            </a:extLst>
          </p:cNvPr>
          <p:cNvSpPr txBox="1"/>
          <p:nvPr/>
        </p:nvSpPr>
        <p:spPr>
          <a:xfrm>
            <a:off x="2509131" y="4109121"/>
            <a:ext cx="67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Why this is important...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F40B42-59A3-D747-B948-F24C83115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86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B783DC-F8E8-2040-8A6E-7E33F615B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320" y="0"/>
            <a:ext cx="5159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672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B408E96-34D4-A84D-8E60-ECAE97341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57343" y="439433"/>
            <a:ext cx="3262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A fraction is always part of a whole.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39943" y="1009686"/>
            <a:ext cx="3262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part of a whole OR set OR group OR volume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95549" y="4005877"/>
            <a:ext cx="7207297" cy="2748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sukushi A Round Gothic" panose="02020400000000000000" pitchFamily="18" charset="-128"/>
              <a:ea typeface="Tsukushi A Round Gothic" panose="02020400000000000000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690" y="4661631"/>
            <a:ext cx="6781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Fractions are more than just “part of a whole.”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It is important to include more than just pizza fractions and fraction rectangles.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EB9E41-9EF5-0D4C-89EF-297F2CD44DAA}"/>
              </a:ext>
            </a:extLst>
          </p:cNvPr>
          <p:cNvSpPr txBox="1"/>
          <p:nvPr/>
        </p:nvSpPr>
        <p:spPr>
          <a:xfrm>
            <a:off x="2509131" y="4109121"/>
            <a:ext cx="67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Why this is important...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696C11-6879-E245-A323-46B49822814F}"/>
              </a:ext>
            </a:extLst>
          </p:cNvPr>
          <p:cNvSpPr txBox="1"/>
          <p:nvPr/>
        </p:nvSpPr>
        <p:spPr>
          <a:xfrm>
            <a:off x="3788794" y="1850935"/>
            <a:ext cx="34736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u="sng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2</a:t>
            </a:r>
          </a:p>
          <a:p>
            <a:pPr algn="ctr"/>
            <a:r>
              <a:rPr lang="en-US" sz="5000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5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8A6008-0A0A-DF44-9649-229DDA8E23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296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1267282-57F9-4A41-B29F-2B39A9AB3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6766" y="566526"/>
            <a:ext cx="3262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reduce the fraction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5933" y="902288"/>
            <a:ext cx="3262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rename OR </a:t>
            </a:r>
          </a:p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find equivalent OR</a:t>
            </a:r>
          </a:p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simplify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95549" y="4005877"/>
            <a:ext cx="7207297" cy="2748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sukushi A Round Gothic" panose="02020400000000000000" pitchFamily="18" charset="-128"/>
              <a:ea typeface="Tsukushi A Round Gothic" panose="02020400000000000000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690" y="4661631"/>
            <a:ext cx="678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Reducing suggests that the quantity or magnitude of the new number will be less than the original number.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D6BCF0-3824-1249-860F-00BC41CD255F}"/>
              </a:ext>
            </a:extLst>
          </p:cNvPr>
          <p:cNvSpPr txBox="1"/>
          <p:nvPr/>
        </p:nvSpPr>
        <p:spPr>
          <a:xfrm>
            <a:off x="2509131" y="4109121"/>
            <a:ext cx="67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Why this is important...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474E096-9EB8-E148-A581-D257EFC830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457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F6759AD-5373-5249-B6B4-5A9F674A7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95549" y="4005877"/>
            <a:ext cx="7207297" cy="2748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sukushi A Round Gothic" panose="02020400000000000000" pitchFamily="18" charset="-128"/>
              <a:ea typeface="Tsukushi A Round Gothic" panose="02020400000000000000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690" y="4661631"/>
            <a:ext cx="678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Accurately shares the magnitude of the decimal.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Emphasizes place value.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D6BCF0-3824-1249-860F-00BC41CD255F}"/>
              </a:ext>
            </a:extLst>
          </p:cNvPr>
          <p:cNvSpPr txBox="1"/>
          <p:nvPr/>
        </p:nvSpPr>
        <p:spPr>
          <a:xfrm>
            <a:off x="2509131" y="4109121"/>
            <a:ext cx="67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Why this is important...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1B0EDC-19C6-E34F-8EC3-7924207A1541}"/>
              </a:ext>
            </a:extLst>
          </p:cNvPr>
          <p:cNvSpPr txBox="1"/>
          <p:nvPr/>
        </p:nvSpPr>
        <p:spPr>
          <a:xfrm>
            <a:off x="2056912" y="414470"/>
            <a:ext cx="3262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Four point seven </a:t>
            </a:r>
          </a:p>
          <a:p>
            <a:pPr algn="ctr"/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Four point oh seven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1CE5BF-F80C-F742-A7FA-A21296DC3F7F}"/>
              </a:ext>
            </a:extLst>
          </p:cNvPr>
          <p:cNvSpPr txBox="1"/>
          <p:nvPr/>
        </p:nvSpPr>
        <p:spPr>
          <a:xfrm>
            <a:off x="5810742" y="965971"/>
            <a:ext cx="4399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Four and seven tenths</a:t>
            </a:r>
          </a:p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Four and seven hundredths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D65F4D-8B50-FC4C-9192-452CBE0FD90C}"/>
              </a:ext>
            </a:extLst>
          </p:cNvPr>
          <p:cNvSpPr txBox="1"/>
          <p:nvPr/>
        </p:nvSpPr>
        <p:spPr>
          <a:xfrm>
            <a:off x="2837528" y="1949368"/>
            <a:ext cx="32629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0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4.7  </a:t>
            </a:r>
          </a:p>
          <a:p>
            <a:pPr algn="r"/>
            <a:r>
              <a:rPr lang="en-US" sz="5000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4.07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2A9C76-1518-6944-8CE0-7F586011D7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969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D450D5-EA5C-2D49-9F5D-54126F7CF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79048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3E49B0-DD8C-BD46-8DA8-B2FDC33082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8847AA-B92B-6941-A4E2-1B751E012E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9757" y="3198745"/>
            <a:ext cx="3336288" cy="27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707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90" y="3444726"/>
            <a:ext cx="10515600" cy="2852737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Geometry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59" y="2906713"/>
            <a:ext cx="10363200" cy="150018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Instead of this</a:t>
            </a:r>
            <a:r>
              <a:rPr lang="is-IS" b="1" dirty="0">
                <a:solidFill>
                  <a:srgbClr val="FF0000"/>
                </a:solidFill>
              </a:rPr>
              <a:t>... </a:t>
            </a:r>
            <a:r>
              <a:rPr lang="is-IS" b="1" dirty="0">
                <a:solidFill>
                  <a:srgbClr val="92D050"/>
                </a:solidFill>
              </a:rPr>
              <a:t>say that...</a:t>
            </a:r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D18130-92DC-8240-B22A-BD12736DA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101" y="90421"/>
            <a:ext cx="1338107" cy="27885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2F9230-BF87-4D49-8B09-91DC19863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162899" y="603831"/>
            <a:ext cx="1509651" cy="30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305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3437EDD-5B55-8948-8A83-DFD100E79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88533" y="480361"/>
            <a:ext cx="3599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box OR ball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39943" y="1000265"/>
            <a:ext cx="3262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square OR </a:t>
            </a:r>
          </a:p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circle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95549" y="4005877"/>
            <a:ext cx="7207297" cy="2748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sukushi A Round Gothic" panose="02020400000000000000" pitchFamily="18" charset="-128"/>
              <a:ea typeface="Tsukushi A Round Gothic" panose="02020400000000000000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690" y="4661631"/>
            <a:ext cx="678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Use the formal language of shapes to confirm informal language.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F61D76-6A59-FD4D-A9BB-25451EDC2BE3}"/>
              </a:ext>
            </a:extLst>
          </p:cNvPr>
          <p:cNvSpPr txBox="1"/>
          <p:nvPr/>
        </p:nvSpPr>
        <p:spPr>
          <a:xfrm>
            <a:off x="2509131" y="4109121"/>
            <a:ext cx="67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Why this is important...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8182D-7C80-B64E-A5DA-89120D294CF5}"/>
              </a:ext>
            </a:extLst>
          </p:cNvPr>
          <p:cNvSpPr/>
          <p:nvPr/>
        </p:nvSpPr>
        <p:spPr>
          <a:xfrm>
            <a:off x="3889114" y="1975521"/>
            <a:ext cx="1371600" cy="1371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D964E6E-BBED-E64C-9B42-E88BBF745543}"/>
              </a:ext>
            </a:extLst>
          </p:cNvPr>
          <p:cNvSpPr/>
          <p:nvPr/>
        </p:nvSpPr>
        <p:spPr>
          <a:xfrm>
            <a:off x="5436443" y="2336180"/>
            <a:ext cx="1371600" cy="1371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A6B79D-D2C7-5648-BB63-34AF32AD18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623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BE7311B-DD30-2E4D-A3D1-B97D83B4A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58473" y="546628"/>
            <a:ext cx="3599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corner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9197" y="1170610"/>
            <a:ext cx="3262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angle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95549" y="4005877"/>
            <a:ext cx="7207297" cy="2748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sukushi A Round Gothic" panose="02020400000000000000" pitchFamily="18" charset="-128"/>
              <a:ea typeface="Tsukushi A Round Gothic" panose="02020400000000000000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690" y="4661631"/>
            <a:ext cx="678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Reinforce that an angle is the space between two intersecting lines.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DAF30D-1334-2E4A-9294-BCAE7F568FD7}"/>
              </a:ext>
            </a:extLst>
          </p:cNvPr>
          <p:cNvSpPr txBox="1"/>
          <p:nvPr/>
        </p:nvSpPr>
        <p:spPr>
          <a:xfrm>
            <a:off x="2509131" y="4109121"/>
            <a:ext cx="67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Why this is important...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10DAA0-0428-5D41-B9B3-0CDF3CD76CDF}"/>
              </a:ext>
            </a:extLst>
          </p:cNvPr>
          <p:cNvSpPr/>
          <p:nvPr/>
        </p:nvSpPr>
        <p:spPr>
          <a:xfrm>
            <a:off x="4416301" y="1975521"/>
            <a:ext cx="1371600" cy="1371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86C0231-9B51-444C-BBBC-E7DF83D20A71}"/>
              </a:ext>
            </a:extLst>
          </p:cNvPr>
          <p:cNvCxnSpPr>
            <a:cxnSpLocks/>
          </p:cNvCxnSpPr>
          <p:nvPr/>
        </p:nvCxnSpPr>
        <p:spPr>
          <a:xfrm flipV="1">
            <a:off x="3458303" y="3444594"/>
            <a:ext cx="916785" cy="6596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A25A3AAC-21A6-3340-BE58-328FFE58A6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917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59815" y="446019"/>
            <a:ext cx="3599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alkboard" panose="03050602040202020205" pitchFamily="66" charset="77"/>
                <a:ea typeface="Tsukushi A Round Gothic" panose="02020400000000000000" pitchFamily="18" charset="-128"/>
                <a:cs typeface="Segoe Print" charset="0"/>
              </a:rPr>
              <a:t>point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07813" y="1101740"/>
            <a:ext cx="3262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halkboard" panose="03050602040202020205" pitchFamily="66" charset="77"/>
                <a:ea typeface="Tsukushi A Round Gothic" panose="02020400000000000000" pitchFamily="18" charset="-128"/>
                <a:cs typeface="Segoe Print" charset="0"/>
              </a:rPr>
              <a:t>vertex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95549" y="4005877"/>
            <a:ext cx="7207297" cy="2748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sukushi A Round Gothic" panose="02020400000000000000" pitchFamily="18" charset="-128"/>
              <a:ea typeface="Tsukushi A Round Gothic" panose="02020400000000000000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690" y="4661631"/>
            <a:ext cx="678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This is the endpoint where two or more line segments or rays meet.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9646" y="2155045"/>
            <a:ext cx="3007364" cy="14524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62DB1D7-8497-9E4E-A24E-D2DB5A41F24B}"/>
              </a:ext>
            </a:extLst>
          </p:cNvPr>
          <p:cNvSpPr txBox="1"/>
          <p:nvPr/>
        </p:nvSpPr>
        <p:spPr>
          <a:xfrm>
            <a:off x="2509131" y="4109121"/>
            <a:ext cx="67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Why this is important...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9B76BC0-FB91-A849-B248-5DB9F7CDCD09}"/>
              </a:ext>
            </a:extLst>
          </p:cNvPr>
          <p:cNvCxnSpPr>
            <a:cxnSpLocks/>
          </p:cNvCxnSpPr>
          <p:nvPr/>
        </p:nvCxnSpPr>
        <p:spPr>
          <a:xfrm flipV="1">
            <a:off x="3638183" y="3444594"/>
            <a:ext cx="916785" cy="6596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67A880FA-D35C-0341-BBA1-B8A8DC6B0C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048E7D-0BAB-3843-89C4-7B462A3848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219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349D4E1-D6FA-8948-9D4A-365BE360C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88534" y="534971"/>
            <a:ext cx="3599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These are the same shape.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39943" y="1118129"/>
            <a:ext cx="3262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These shapes are congruent.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95549" y="4005877"/>
            <a:ext cx="7207297" cy="2748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sukushi A Round Gothic" panose="02020400000000000000" pitchFamily="18" charset="-128"/>
              <a:ea typeface="Tsukushi A Round Gothic" panose="02020400000000000000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690" y="4661631"/>
            <a:ext cx="6781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“Same” is too vague.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”Congruent” should be used to describe similar shapes that are the same size.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B9411C-B454-3742-881A-9ACBB28E4D2F}"/>
              </a:ext>
            </a:extLst>
          </p:cNvPr>
          <p:cNvSpPr txBox="1"/>
          <p:nvPr/>
        </p:nvSpPr>
        <p:spPr>
          <a:xfrm>
            <a:off x="2509131" y="4109121"/>
            <a:ext cx="67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Why this is important...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7556E2-F271-1C49-B6E3-2C2F98A8743C}"/>
              </a:ext>
            </a:extLst>
          </p:cNvPr>
          <p:cNvSpPr/>
          <p:nvPr/>
        </p:nvSpPr>
        <p:spPr>
          <a:xfrm>
            <a:off x="3462662" y="2109017"/>
            <a:ext cx="1371600" cy="1371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86A6FE-5ACE-B94B-8611-3AD1384E1F62}"/>
              </a:ext>
            </a:extLst>
          </p:cNvPr>
          <p:cNvSpPr/>
          <p:nvPr/>
        </p:nvSpPr>
        <p:spPr>
          <a:xfrm rot="2707730">
            <a:off x="5218655" y="2125579"/>
            <a:ext cx="1371600" cy="1371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7A19A30-D1B2-9E46-919F-269C1617DE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021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9248A83-E2E9-BC40-9CC2-70A07C319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88534" y="575319"/>
            <a:ext cx="3599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flips, slides, turns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2686" y="840777"/>
            <a:ext cx="3262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reflections, translations, rotations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95549" y="4005877"/>
            <a:ext cx="7207297" cy="2748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sukushi A Round Gothic" panose="02020400000000000000" pitchFamily="18" charset="-128"/>
              <a:ea typeface="Tsukushi A Round Gothic" panose="02020400000000000000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690" y="4661631"/>
            <a:ext cx="67814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The informal language helps children remember the actions, but this vocabulary is not used on assessments.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Yuanti TC" panose="02010600040101010101" pitchFamily="2" charset="-120"/>
                <a:ea typeface="Yuanti TC" panose="02010600040101010101" pitchFamily="2" charset="-120"/>
                <a:cs typeface="Apple Casual"/>
              </a:rPr>
              <a:t>Use the formal mathematical terms.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671CD0-BA0A-CD44-B3F4-3FDA4F37C59A}"/>
              </a:ext>
            </a:extLst>
          </p:cNvPr>
          <p:cNvSpPr txBox="1"/>
          <p:nvPr/>
        </p:nvSpPr>
        <p:spPr>
          <a:xfrm>
            <a:off x="2509131" y="4109121"/>
            <a:ext cx="67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Yuanti TC" panose="02010600040101010101" pitchFamily="2" charset="-120"/>
                <a:ea typeface="Yuanti TC" panose="02010600040101010101" pitchFamily="2" charset="-120"/>
                <a:cs typeface="Marker Felt Thin" charset="0"/>
              </a:rPr>
              <a:t>Why this is important...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AC3E7E-7BD2-714F-97CD-532675E423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49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Language of Mathematics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A5F07F4-6346-AB48-90E8-565B8D80A2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7686186"/>
              </p:ext>
            </p:extLst>
          </p:nvPr>
        </p:nvGraphicFramePr>
        <p:xfrm>
          <a:off x="345989" y="1309818"/>
          <a:ext cx="11454714" cy="484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BA8E5FB3-F2E1-A54C-A6D5-31685A88AAB3}"/>
              </a:ext>
            </a:extLst>
          </p:cNvPr>
          <p:cNvSpPr/>
          <p:nvPr/>
        </p:nvSpPr>
        <p:spPr>
          <a:xfrm>
            <a:off x="4287796" y="2224216"/>
            <a:ext cx="3484604" cy="303976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Yuanti TC" panose="02010600040101010101" pitchFamily="2" charset="-120"/>
                <a:ea typeface="Yuanti TC" panose="02010600040101010101" pitchFamily="2" charset="-12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10899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011B600-7B83-C44E-825D-1A716A03C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79048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EB1B83-06B3-3240-892F-5045F13BF1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20F4AB-BDC3-8F43-B575-97D722C2A7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9757" y="3198745"/>
            <a:ext cx="3336288" cy="27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342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90" y="3444726"/>
            <a:ext cx="10515600" cy="2852737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Measurement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59" y="2906713"/>
            <a:ext cx="10363200" cy="150018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Instead of this</a:t>
            </a:r>
            <a:r>
              <a:rPr lang="is-IS" b="1" dirty="0">
                <a:solidFill>
                  <a:srgbClr val="FF0000"/>
                </a:solidFill>
              </a:rPr>
              <a:t>... </a:t>
            </a:r>
            <a:r>
              <a:rPr lang="is-IS" b="1" dirty="0">
                <a:solidFill>
                  <a:srgbClr val="92D050"/>
                </a:solidFill>
              </a:rPr>
              <a:t>say that...</a:t>
            </a:r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D18130-92DC-8240-B22A-BD12736DA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101" y="90421"/>
            <a:ext cx="1338107" cy="27885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2F9230-BF87-4D49-8B09-91DC19863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162899" y="603831"/>
            <a:ext cx="1509651" cy="30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708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C9A79D4-D25F-8442-8D50-36BC55EE0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36473" y="560799"/>
            <a:ext cx="3599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long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89387" y="1185990"/>
            <a:ext cx="3262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length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5329" y="2239295"/>
            <a:ext cx="3177920" cy="16141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1D885B-32E2-974F-A1E6-2DA957AA48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119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43519FF-3C4B-2F42-85DF-4ADC5FD64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88534" y="387284"/>
            <a:ext cx="3599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tall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57766" y="1166658"/>
            <a:ext cx="3262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height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11859B-54C1-064C-AE31-31BB511633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5E12A7-68DD-784E-A323-634D37A30D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5329" y="2239295"/>
            <a:ext cx="3177920" cy="16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245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FFCFCFC-312A-3942-B022-12D63EEB8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88534" y="476694"/>
            <a:ext cx="3599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outside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2686" y="1166658"/>
            <a:ext cx="3262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Yuanti SC" panose="02010600040101010101" pitchFamily="2" charset="-122"/>
                <a:ea typeface="Yuanti SC" panose="02010600040101010101" pitchFamily="2" charset="-122"/>
                <a:cs typeface="Segoe Print" charset="0"/>
              </a:rPr>
              <a:t>surface area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F78346-71D9-5744-BE3A-26DA10BF70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776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FFCFCFC-312A-3942-B022-12D63EEB8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88534" y="476694"/>
            <a:ext cx="3599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top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2686" y="1166658"/>
            <a:ext cx="3262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Yuanti SC" panose="02010600040101010101" pitchFamily="2" charset="-122"/>
                <a:ea typeface="Yuanti SC" panose="02010600040101010101" pitchFamily="2" charset="-122"/>
                <a:cs typeface="Segoe Print" charset="0"/>
              </a:rPr>
              <a:t>apex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F78346-71D9-5744-BE3A-26DA10BF70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C6B30D-DF78-2541-84B4-3165E5AD4A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9022" y="2318287"/>
            <a:ext cx="2103664" cy="210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369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FFCFCFC-312A-3942-B022-12D63EEB8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94367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88534" y="476694"/>
            <a:ext cx="3599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Yuanti TC" panose="02010600040101010101" pitchFamily="2" charset="-120"/>
                <a:ea typeface="Yuanti TC" panose="02010600040101010101" pitchFamily="2" charset="-120"/>
                <a:cs typeface="Segoe Print" charset="0"/>
              </a:rPr>
              <a:t>middle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97239" y="832299"/>
            <a:ext cx="3262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Yuanti SC" panose="02010600040101010101" pitchFamily="2" charset="-122"/>
                <a:ea typeface="Yuanti SC" panose="02010600040101010101" pitchFamily="2" charset="-122"/>
                <a:cs typeface="Segoe Print" charset="0"/>
              </a:rPr>
              <a:t>apothem</a:t>
            </a:r>
          </a:p>
          <a:p>
            <a:pPr algn="ctr"/>
            <a:endParaRPr lang="en-US" sz="2400" b="1" dirty="0">
              <a:latin typeface="Yuanti SC" panose="02010600040101010101" pitchFamily="2" charset="-122"/>
              <a:ea typeface="Yuanti SC" panose="02010600040101010101" pitchFamily="2" charset="-122"/>
              <a:cs typeface="Segoe Print" charset="0"/>
            </a:endParaRPr>
          </a:p>
          <a:p>
            <a:pPr algn="ctr"/>
            <a:r>
              <a:rPr lang="en-US" sz="2400" b="1" dirty="0">
                <a:latin typeface="Yuanti SC" panose="02010600040101010101" pitchFamily="2" charset="-122"/>
                <a:ea typeface="Yuanti SC" panose="02010600040101010101" pitchFamily="2" charset="-122"/>
                <a:cs typeface="Segoe Print" charset="0"/>
              </a:rPr>
              <a:t>origin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F78346-71D9-5744-BE3A-26DA10BF70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C6584A-75A1-0544-AC4B-6753D010B3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7163" y="2368159"/>
            <a:ext cx="3290704" cy="348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507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764135-F16E-9049-9C9F-22BA88B92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0987" y="476694"/>
            <a:ext cx="2746621" cy="555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27" y="-179048"/>
            <a:ext cx="4199074" cy="2722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01" y="476694"/>
            <a:ext cx="4338969" cy="2807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2CFF5C-7411-4A47-A1A9-4A13E0E4BA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916026" y="524355"/>
            <a:ext cx="2631980" cy="54848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567BEE-D706-454E-B830-CB69B93F79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9757" y="3198745"/>
            <a:ext cx="3336288" cy="27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494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F316DD-5F35-6E48-AE1F-1963470F2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536" y="0"/>
            <a:ext cx="5174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1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745CEB-C7DD-3448-9F7B-3E8DBAB76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02448">
            <a:off x="6707219" y="272000"/>
            <a:ext cx="4286498" cy="54399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0997D5-412C-314E-8D2E-D7A578A49449}"/>
              </a:ext>
            </a:extLst>
          </p:cNvPr>
          <p:cNvSpPr/>
          <p:nvPr/>
        </p:nvSpPr>
        <p:spPr>
          <a:xfrm>
            <a:off x="145772" y="1813748"/>
            <a:ext cx="7407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http://journals.sagepub.com/doi/full/10.1177/0040059916654901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09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676A6-6D82-8644-9426-E6A724DB6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 Across Grades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2466936-F9C1-E94B-9774-4DCEBBE448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218433"/>
              </p:ext>
            </p:extLst>
          </p:nvPr>
        </p:nvGraphicFramePr>
        <p:xfrm>
          <a:off x="197708" y="1136822"/>
          <a:ext cx="11565924" cy="5040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21715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BA57D7-08DB-A543-B1BA-7EE603E7823E}"/>
              </a:ext>
            </a:extLst>
          </p:cNvPr>
          <p:cNvSpPr/>
          <p:nvPr/>
        </p:nvSpPr>
        <p:spPr>
          <a:xfrm>
            <a:off x="644236" y="644236"/>
            <a:ext cx="10848109" cy="20366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Use formal math language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920C90-7F01-974D-9A87-A68588E2114B}"/>
              </a:ext>
            </a:extLst>
          </p:cNvPr>
          <p:cNvSpPr/>
          <p:nvPr/>
        </p:nvSpPr>
        <p:spPr>
          <a:xfrm>
            <a:off x="644236" y="3103418"/>
            <a:ext cx="10848109" cy="20366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Use terms precisely</a:t>
            </a:r>
          </a:p>
        </p:txBody>
      </p:sp>
    </p:spTree>
    <p:extLst>
      <p:ext uri="{BB962C8B-B14F-4D97-AF65-F5344CB8AC3E}">
        <p14:creationId xmlns:p14="http://schemas.microsoft.com/office/powerpoint/2010/main" val="17320803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9EF86E-B2CE-4D4A-AFBB-C0988FAD9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256" y="0"/>
            <a:ext cx="5185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319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627948"/>
            <a:ext cx="7649304" cy="1600200"/>
          </a:xfrm>
        </p:spPr>
        <p:txBody>
          <a:bodyPr/>
          <a:lstStyle/>
          <a:p>
            <a:r>
              <a:rPr lang="en-US" dirty="0"/>
              <a:t>Terms Require Specificity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6DD519-F18E-994A-8873-2177B4FC8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911" y="222422"/>
            <a:ext cx="3580655" cy="584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110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627948"/>
            <a:ext cx="7649304" cy="1600200"/>
          </a:xfrm>
        </p:spPr>
        <p:txBody>
          <a:bodyPr/>
          <a:lstStyle/>
          <a:p>
            <a:r>
              <a:rPr lang="en-US" dirty="0"/>
              <a:t>Terms Require Specificity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0F5729-C713-3C47-886A-AA7132486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778" y="357220"/>
            <a:ext cx="7217686" cy="570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165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627948"/>
            <a:ext cx="7649304" cy="1600200"/>
          </a:xfrm>
        </p:spPr>
        <p:txBody>
          <a:bodyPr/>
          <a:lstStyle/>
          <a:p>
            <a:r>
              <a:rPr lang="en-US" dirty="0"/>
              <a:t>Terms Require Specificity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18C859-8FAF-E44D-85EC-9CA2F48CD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916" y="197707"/>
            <a:ext cx="5904248" cy="589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216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627948"/>
            <a:ext cx="7649304" cy="1600200"/>
          </a:xfrm>
        </p:spPr>
        <p:txBody>
          <a:bodyPr/>
          <a:lstStyle/>
          <a:p>
            <a:r>
              <a:rPr lang="en-US" dirty="0"/>
              <a:t>Terms Require Specificity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FD4E40-AA3B-6D4F-9A71-87FF4309B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09" y="920578"/>
            <a:ext cx="106299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118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627948"/>
            <a:ext cx="7649304" cy="1600200"/>
          </a:xfrm>
        </p:spPr>
        <p:txBody>
          <a:bodyPr/>
          <a:lstStyle/>
          <a:p>
            <a:r>
              <a:rPr lang="en-US" dirty="0"/>
              <a:t>Terms Require Specificity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F641F5-9A3D-0746-8DDC-81BB13C87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09" y="914228"/>
            <a:ext cx="106553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921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627948"/>
            <a:ext cx="7649304" cy="1600200"/>
          </a:xfrm>
        </p:spPr>
        <p:txBody>
          <a:bodyPr/>
          <a:lstStyle/>
          <a:p>
            <a:r>
              <a:rPr lang="en-US" dirty="0"/>
              <a:t>Terms Require Specificity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49F7A7-AEF7-6845-8A0F-F5644E02F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199" y="271849"/>
            <a:ext cx="7757869" cy="590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472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627948"/>
            <a:ext cx="7649304" cy="1600200"/>
          </a:xfrm>
        </p:spPr>
        <p:txBody>
          <a:bodyPr/>
          <a:lstStyle/>
          <a:p>
            <a:r>
              <a:rPr lang="en-US" dirty="0"/>
              <a:t>Terms Require Specificity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D2748D-78E0-D646-BDBC-C1B965264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131" y="98856"/>
            <a:ext cx="41783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444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627948"/>
            <a:ext cx="7649304" cy="1600200"/>
          </a:xfrm>
        </p:spPr>
        <p:txBody>
          <a:bodyPr/>
          <a:lstStyle/>
          <a:p>
            <a:r>
              <a:rPr lang="en-US" dirty="0"/>
              <a:t>Terms Require Specificity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254E81-5389-6F4D-978E-D7669ADF0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1" y="234778"/>
            <a:ext cx="5427704" cy="594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775914-2982-3547-8CEE-952E66363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807" y="234778"/>
            <a:ext cx="541843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04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CB4198-3185-2149-9F82-D7ADFEA6A827}"/>
              </a:ext>
            </a:extLst>
          </p:cNvPr>
          <p:cNvSpPr txBox="1"/>
          <p:nvPr/>
        </p:nvSpPr>
        <p:spPr>
          <a:xfrm>
            <a:off x="3768811" y="2014152"/>
            <a:ext cx="45325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>
                <a:solidFill>
                  <a:schemeClr val="accent6"/>
                </a:solidFill>
              </a:rPr>
              <a:t>degree</a:t>
            </a:r>
          </a:p>
        </p:txBody>
      </p:sp>
    </p:spTree>
    <p:extLst>
      <p:ext uri="{BB962C8B-B14F-4D97-AF65-F5344CB8AC3E}">
        <p14:creationId xmlns:p14="http://schemas.microsoft.com/office/powerpoint/2010/main" val="226826994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627948"/>
            <a:ext cx="7649304" cy="1600200"/>
          </a:xfrm>
        </p:spPr>
        <p:txBody>
          <a:bodyPr/>
          <a:lstStyle/>
          <a:p>
            <a:r>
              <a:rPr lang="en-US" dirty="0"/>
              <a:t>Terms Require Specificity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003EFA-AA8D-CF49-8E21-7448D8D1F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372" y="655300"/>
            <a:ext cx="94361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049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627948"/>
            <a:ext cx="7649304" cy="1600200"/>
          </a:xfrm>
        </p:spPr>
        <p:txBody>
          <a:bodyPr/>
          <a:lstStyle/>
          <a:p>
            <a:r>
              <a:rPr lang="en-US" dirty="0"/>
              <a:t>Terms Require Specificity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4ECB84-C1DE-7A42-A8CD-BC2DB568B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115" y="962276"/>
            <a:ext cx="6993581" cy="457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403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627948"/>
            <a:ext cx="7649304" cy="1600200"/>
          </a:xfrm>
        </p:spPr>
        <p:txBody>
          <a:bodyPr/>
          <a:lstStyle/>
          <a:p>
            <a:r>
              <a:rPr lang="en-US" dirty="0"/>
              <a:t>Terms Require Specificity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97B0BD-A395-7342-AA8B-E9F19CFD1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051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627948"/>
            <a:ext cx="7649304" cy="1600200"/>
          </a:xfrm>
        </p:spPr>
        <p:txBody>
          <a:bodyPr/>
          <a:lstStyle/>
          <a:p>
            <a:r>
              <a:rPr lang="en-US" dirty="0"/>
              <a:t>Terms Require Specificity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DEE42C-1EDE-3B48-81F4-8C3AC85DE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565" y="0"/>
            <a:ext cx="5808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835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627948"/>
            <a:ext cx="7649304" cy="1600200"/>
          </a:xfrm>
        </p:spPr>
        <p:txBody>
          <a:bodyPr/>
          <a:lstStyle/>
          <a:p>
            <a:r>
              <a:rPr lang="en-US" dirty="0"/>
              <a:t>Terms Require Specificity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66691F-CE6B-2A40-AE91-757F18B3E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942" y="765088"/>
            <a:ext cx="7690880" cy="487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357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627948"/>
            <a:ext cx="7649304" cy="1600200"/>
          </a:xfrm>
        </p:spPr>
        <p:txBody>
          <a:bodyPr/>
          <a:lstStyle/>
          <a:p>
            <a:r>
              <a:rPr lang="en-US" dirty="0"/>
              <a:t>Terms Require Specificity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635551-F29B-174A-BF04-86EA372D7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834" y="691979"/>
            <a:ext cx="7786295" cy="485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63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CDA06-910B-E649-B324-DC746114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24652" y="627948"/>
            <a:ext cx="7649304" cy="1600200"/>
          </a:xfrm>
        </p:spPr>
        <p:txBody>
          <a:bodyPr/>
          <a:lstStyle/>
          <a:p>
            <a:r>
              <a:rPr lang="en-US" dirty="0"/>
              <a:t>Terms Require Specificity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738B1-8C12-E24C-A14B-F2195FDC7FCE}"/>
              </a:ext>
            </a:extLst>
          </p:cNvPr>
          <p:cNvSpPr txBox="1"/>
          <p:nvPr/>
        </p:nvSpPr>
        <p:spPr>
          <a:xfrm>
            <a:off x="0" y="6378222"/>
            <a:ext cx="2166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Rubenstein &amp; Thompson (2002)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C3FEFB-7814-BB43-8ADD-FF928EE45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198" y="325898"/>
            <a:ext cx="8439254" cy="58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194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BA57D7-08DB-A543-B1BA-7EE603E7823E}"/>
              </a:ext>
            </a:extLst>
          </p:cNvPr>
          <p:cNvSpPr/>
          <p:nvPr/>
        </p:nvSpPr>
        <p:spPr>
          <a:xfrm>
            <a:off x="644236" y="644236"/>
            <a:ext cx="10848109" cy="20366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Use formal math language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920C90-7F01-974D-9A87-A68588E2114B}"/>
              </a:ext>
            </a:extLst>
          </p:cNvPr>
          <p:cNvSpPr/>
          <p:nvPr/>
        </p:nvSpPr>
        <p:spPr>
          <a:xfrm>
            <a:off x="644236" y="3103418"/>
            <a:ext cx="10848109" cy="20366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Use terms precisely</a:t>
            </a:r>
          </a:p>
        </p:txBody>
      </p:sp>
    </p:spTree>
    <p:extLst>
      <p:ext uri="{BB962C8B-B14F-4D97-AF65-F5344CB8AC3E}">
        <p14:creationId xmlns:p14="http://schemas.microsoft.com/office/powerpoint/2010/main" val="29711808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BB3D5C-D600-BF46-98C2-E94305E48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926" y="0"/>
            <a:ext cx="5222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8779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B6B00-DFCD-AC4C-B9C4-02E0F44BF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 for Instruction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6344AE-D1DD-CA4E-AC2D-9428A6B68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84" y="1960851"/>
            <a:ext cx="2722880" cy="3403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502BA1-4AE7-7048-A2CA-02CB9CF07E48}"/>
              </a:ext>
            </a:extLst>
          </p:cNvPr>
          <p:cNvSpPr txBox="1"/>
          <p:nvPr/>
        </p:nvSpPr>
        <p:spPr>
          <a:xfrm>
            <a:off x="1035974" y="2912972"/>
            <a:ext cx="1409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Comic Sans MS" charset="0"/>
                <a:ea typeface="Comic Sans MS" charset="0"/>
                <a:cs typeface="Comic Sans MS" charset="0"/>
              </a:rPr>
              <a:t>MATH JOURNAL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BA8BDE-8AC4-B448-816A-F1B8DF169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759" y="1524433"/>
            <a:ext cx="8345631" cy="429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54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CB4198-3185-2149-9F82-D7ADFEA6A827}"/>
              </a:ext>
            </a:extLst>
          </p:cNvPr>
          <p:cNvSpPr txBox="1"/>
          <p:nvPr/>
        </p:nvSpPr>
        <p:spPr>
          <a:xfrm>
            <a:off x="4473146" y="2075935"/>
            <a:ext cx="30973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>
                <a:solidFill>
                  <a:schemeClr val="accent6"/>
                </a:solidFill>
              </a:rPr>
              <a:t>base</a:t>
            </a:r>
          </a:p>
        </p:txBody>
      </p:sp>
    </p:spTree>
    <p:extLst>
      <p:ext uri="{BB962C8B-B14F-4D97-AF65-F5344CB8AC3E}">
        <p14:creationId xmlns:p14="http://schemas.microsoft.com/office/powerpoint/2010/main" val="400517533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B6B00-DFCD-AC4C-B9C4-02E0F44BF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 for Instruction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B4E95D-921B-4D43-AFD5-529C8C6E3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950" y="1690688"/>
            <a:ext cx="7912100" cy="4381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5BCB15-F7BA-454D-A6D1-5C19F84B9889}"/>
              </a:ext>
            </a:extLst>
          </p:cNvPr>
          <p:cNvSpPr txBox="1"/>
          <p:nvPr/>
        </p:nvSpPr>
        <p:spPr>
          <a:xfrm>
            <a:off x="0" y="6338455"/>
            <a:ext cx="5556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http://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www.starrspangledplanner.com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/math-word-walls/</a:t>
            </a:r>
          </a:p>
        </p:txBody>
      </p:sp>
    </p:spTree>
    <p:extLst>
      <p:ext uri="{BB962C8B-B14F-4D97-AF65-F5344CB8AC3E}">
        <p14:creationId xmlns:p14="http://schemas.microsoft.com/office/powerpoint/2010/main" val="392879460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68416-0507-1848-8574-BF3CEC4BC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 for Instruction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6D3978-99BC-5C4E-B472-DACA0505E3BC}"/>
              </a:ext>
            </a:extLst>
          </p:cNvPr>
          <p:cNvSpPr txBox="1"/>
          <p:nvPr/>
        </p:nvSpPr>
        <p:spPr>
          <a:xfrm>
            <a:off x="0" y="6338455"/>
            <a:ext cx="263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www.catherinecrabill.com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8D64A8-A548-6641-981E-7521FE90E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442" y="843107"/>
            <a:ext cx="4491218" cy="3918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F56EB6-5A23-FF4C-A931-AB8DB7656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04" y="1537855"/>
            <a:ext cx="3398470" cy="3387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70E60D-2D97-594B-9D00-F59796031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698" y="2036618"/>
            <a:ext cx="3277120" cy="49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9241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7F204-0F68-7047-8324-62F56BFD4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 for Instruction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400F36-73EA-9D42-A023-24F1B7794CE5}"/>
              </a:ext>
            </a:extLst>
          </p:cNvPr>
          <p:cNvSpPr txBox="1"/>
          <p:nvPr/>
        </p:nvSpPr>
        <p:spPr>
          <a:xfrm>
            <a:off x="0" y="6338455"/>
            <a:ext cx="2302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Powell &amp; Driver (2015)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E58F60-89AC-A047-B965-B454D252C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80988">
            <a:off x="7108452" y="670304"/>
            <a:ext cx="4055005" cy="5031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6DB589-3CCA-BD4F-AEE2-D9BB093DC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1800">
            <a:off x="1110874" y="1615295"/>
            <a:ext cx="2744391" cy="34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4357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C9663-6C73-C448-8E54-821BFB8AA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 for Instruction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6FB5056-5FFE-C949-B3C1-186723B93A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3197486"/>
              </p:ext>
            </p:extLst>
          </p:nvPr>
        </p:nvGraphicFramePr>
        <p:xfrm>
          <a:off x="368643" y="1392946"/>
          <a:ext cx="11454714" cy="484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68018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BA57D7-08DB-A543-B1BA-7EE603E7823E}"/>
              </a:ext>
            </a:extLst>
          </p:cNvPr>
          <p:cNvSpPr/>
          <p:nvPr/>
        </p:nvSpPr>
        <p:spPr>
          <a:xfrm>
            <a:off x="644236" y="644236"/>
            <a:ext cx="10848109" cy="20366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Use formal math language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920C90-7F01-974D-9A87-A68588E2114B}"/>
              </a:ext>
            </a:extLst>
          </p:cNvPr>
          <p:cNvSpPr/>
          <p:nvPr/>
        </p:nvSpPr>
        <p:spPr>
          <a:xfrm>
            <a:off x="644236" y="3103418"/>
            <a:ext cx="10848109" cy="20366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Use terms precisely</a:t>
            </a:r>
          </a:p>
        </p:txBody>
      </p:sp>
    </p:spTree>
    <p:extLst>
      <p:ext uri="{BB962C8B-B14F-4D97-AF65-F5344CB8AC3E}">
        <p14:creationId xmlns:p14="http://schemas.microsoft.com/office/powerpoint/2010/main" val="108236037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Sarah R. Powell</a:t>
            </a:r>
          </a:p>
          <a:p>
            <a:pPr marL="457200" lvl="1" indent="0">
              <a:buNone/>
            </a:pPr>
            <a:r>
              <a:rPr lang="en-US" dirty="0" err="1"/>
              <a:t>srpowell@austin.utexas.edu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@</a:t>
            </a:r>
            <a:r>
              <a:rPr lang="en-US" dirty="0" err="1"/>
              <a:t>sarahpowellphd</a:t>
            </a:r>
            <a:endParaRPr lang="en-US" dirty="0"/>
          </a:p>
          <a:p>
            <a:pPr marL="457200" lvl="1" indent="0">
              <a:buNone/>
            </a:pPr>
            <a:r>
              <a:rPr lang="en-US" dirty="0" err="1"/>
              <a:t>www.sarahpowellphd.com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518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CB4198-3185-2149-9F82-D7ADFEA6A827}"/>
              </a:ext>
            </a:extLst>
          </p:cNvPr>
          <p:cNvSpPr txBox="1"/>
          <p:nvPr/>
        </p:nvSpPr>
        <p:spPr>
          <a:xfrm>
            <a:off x="4473146" y="2075935"/>
            <a:ext cx="37257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>
                <a:solidFill>
                  <a:schemeClr val="accent6"/>
                </a:solidFill>
              </a:rPr>
              <a:t>mean</a:t>
            </a:r>
          </a:p>
        </p:txBody>
      </p:sp>
    </p:spTree>
    <p:extLst>
      <p:ext uri="{BB962C8B-B14F-4D97-AF65-F5344CB8AC3E}">
        <p14:creationId xmlns:p14="http://schemas.microsoft.com/office/powerpoint/2010/main" val="333468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2537</Words>
  <Application>Microsoft Macintosh PowerPoint</Application>
  <PresentationFormat>Widescreen</PresentationFormat>
  <Paragraphs>398</Paragraphs>
  <Slides>85</Slides>
  <Notes>40</Notes>
  <HiddenSlides>6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7" baseType="lpstr">
      <vt:lpstr>Yuanti SC</vt:lpstr>
      <vt:lpstr>Yuanti TC</vt:lpstr>
      <vt:lpstr>Apple Casual</vt:lpstr>
      <vt:lpstr>Arial</vt:lpstr>
      <vt:lpstr>Calibri</vt:lpstr>
      <vt:lpstr>Calibri Light</vt:lpstr>
      <vt:lpstr>Chalkboard</vt:lpstr>
      <vt:lpstr>Comic Sans MS</vt:lpstr>
      <vt:lpstr>Marker Felt Thin</vt:lpstr>
      <vt:lpstr>Segoe Print</vt:lpstr>
      <vt:lpstr>Tsukushi A Round Gothic</vt:lpstr>
      <vt:lpstr>Office Theme</vt:lpstr>
      <vt:lpstr>The Language of Mathematics: Grades 7-12</vt:lpstr>
      <vt:lpstr>Presenter</vt:lpstr>
      <vt:lpstr>Today</vt:lpstr>
      <vt:lpstr>PowerPoint Presentation</vt:lpstr>
      <vt:lpstr>The Language of Mathematics</vt:lpstr>
      <vt:lpstr>Vocabulary Across Grades</vt:lpstr>
      <vt:lpstr>PowerPoint Presentation</vt:lpstr>
      <vt:lpstr>PowerPoint Presentation</vt:lpstr>
      <vt:lpstr>PowerPoint Presentation</vt:lpstr>
      <vt:lpstr>Mathematical Vocabulary is Tricky</vt:lpstr>
      <vt:lpstr>Mathematical Vocabulary is Tricky</vt:lpstr>
      <vt:lpstr>Mathematical Vocabulary is Tricky</vt:lpstr>
      <vt:lpstr>Mathematical Vocabulary is Tricky</vt:lpstr>
      <vt:lpstr>Mathematical Vocabulary is Tricky</vt:lpstr>
      <vt:lpstr>Mathematical Vocabulary is Tricky</vt:lpstr>
      <vt:lpstr>Mathematical Vocabulary is Tricky</vt:lpstr>
      <vt:lpstr>Mathematical Vocabulary is Tricky</vt:lpstr>
      <vt:lpstr>Mathematical Vocabulary is Tricky</vt:lpstr>
      <vt:lpstr>Mathematical Vocabulary is Tricky</vt:lpstr>
      <vt:lpstr>Mathematical Vocabulary is Tricky</vt:lpstr>
      <vt:lpstr>Language Across Grades</vt:lpstr>
      <vt:lpstr>Language Across Grades</vt:lpstr>
      <vt:lpstr>PowerPoint Presentation</vt:lpstr>
      <vt:lpstr>PowerPoint Presentation</vt:lpstr>
      <vt:lpstr>Counting and Cardinality</vt:lpstr>
      <vt:lpstr>PowerPoint Presentation</vt:lpstr>
      <vt:lpstr>PowerPoint Presentation</vt:lpstr>
      <vt:lpstr>PowerPoint Presentation</vt:lpstr>
      <vt:lpstr>PowerPoint Presentation</vt:lpstr>
      <vt:lpstr>Whole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Rational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Terms Require Specificity</vt:lpstr>
      <vt:lpstr>Terms Require Specificity</vt:lpstr>
      <vt:lpstr>Terms Require Specificity</vt:lpstr>
      <vt:lpstr>Terms Require Specificity</vt:lpstr>
      <vt:lpstr>Terms Require Specificity</vt:lpstr>
      <vt:lpstr>Terms Require Specificity</vt:lpstr>
      <vt:lpstr>Terms Require Specificity</vt:lpstr>
      <vt:lpstr>Terms Require Specificity</vt:lpstr>
      <vt:lpstr>Terms Require Specificity</vt:lpstr>
      <vt:lpstr>Terms Require Specificity</vt:lpstr>
      <vt:lpstr>Terms Require Specificity</vt:lpstr>
      <vt:lpstr>Terms Require Specificity</vt:lpstr>
      <vt:lpstr>Terms Require Specificity</vt:lpstr>
      <vt:lpstr>Terms Require Specificity</vt:lpstr>
      <vt:lpstr>Terms Require Specificity</vt:lpstr>
      <vt:lpstr>PowerPoint Presentation</vt:lpstr>
      <vt:lpstr>PowerPoint Presentation</vt:lpstr>
      <vt:lpstr>Suggestions for Instruction</vt:lpstr>
      <vt:lpstr>Suggestions for Instruction</vt:lpstr>
      <vt:lpstr>Suggestions for Instruction</vt:lpstr>
      <vt:lpstr>Suggestions for Instruction</vt:lpstr>
      <vt:lpstr>Suggestions for Instruction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Language of Mathematics</dc:title>
  <dc:creator>Sarah Powell</dc:creator>
  <cp:lastModifiedBy>Sarah Powell</cp:lastModifiedBy>
  <cp:revision>37</cp:revision>
  <dcterms:created xsi:type="dcterms:W3CDTF">2018-09-12T16:28:46Z</dcterms:created>
  <dcterms:modified xsi:type="dcterms:W3CDTF">2018-09-15T01:30:38Z</dcterms:modified>
</cp:coreProperties>
</file>