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68" r:id="rId3"/>
    <p:sldId id="259" r:id="rId4"/>
    <p:sldId id="275" r:id="rId5"/>
    <p:sldId id="278" r:id="rId6"/>
    <p:sldId id="261" r:id="rId7"/>
    <p:sldId id="276" r:id="rId8"/>
    <p:sldId id="262" r:id="rId9"/>
    <p:sldId id="272" r:id="rId10"/>
    <p:sldId id="277" r:id="rId11"/>
    <p:sldId id="267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8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5234691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7924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Arial Narrow"/>
              <a:buNone/>
              <a:defRPr sz="3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7543800" y="6356350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1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100" b="0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79247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349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742950" marR="0" lvl="1" indent="-17780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143000" marR="0" lvl="2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600200" marR="0" lvl="3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057400" marR="0" lvl="4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514600" marR="0" lvl="5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971800" marR="0" lvl="6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429000" marR="0" lvl="7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886200" marR="0" lvl="8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7924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Arial Narrow"/>
              <a:buNone/>
              <a:defRPr sz="3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09018" y="-99218"/>
            <a:ext cx="4525963" cy="7924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349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742950" marR="0" lvl="1" indent="-17780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143000" marR="0" lvl="2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600200" marR="0" lvl="3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057400" marR="0" lvl="4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514600" marR="0" lvl="5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971800" marR="0" lvl="6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429000" marR="0" lvl="7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886200" marR="0" lvl="8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7543800" y="6356350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1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100" b="0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Arial Narrow"/>
              <a:buNone/>
              <a:defRPr sz="3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349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742950" marR="0" lvl="1" indent="-17780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143000" marR="0" lvl="2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600200" marR="0" lvl="3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057400" marR="0" lvl="4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514600" marR="0" lvl="5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971800" marR="0" lvl="6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429000" marR="0" lvl="7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886200" marR="0" lvl="8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7543800" y="6356350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1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100" b="0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Shape 19"/>
          <p:cNvPicPr preferRelativeResize="0"/>
          <p:nvPr/>
        </p:nvPicPr>
        <p:blipFill rotWithShape="1">
          <a:blip r:embed="rId2">
            <a:alphaModFix/>
          </a:blip>
          <a:srcRect t="33333"/>
          <a:stretch/>
        </p:blipFill>
        <p:spPr>
          <a:xfrm>
            <a:off x="0" y="0"/>
            <a:ext cx="91440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7543800" y="6356350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1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100" b="0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3" name="Shape 23"/>
          <p:cNvSpPr txBox="1">
            <a:spLocks noGrp="1"/>
          </p:cNvSpPr>
          <p:nvPr>
            <p:ph type="subTitle" idx="1"/>
          </p:nvPr>
        </p:nvSpPr>
        <p:spPr>
          <a:xfrm>
            <a:off x="12192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700" b="0" i="0" u="none" strike="noStrike" cap="none">
                <a:solidFill>
                  <a:schemeClr val="lt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ctrTitle"/>
          </p:nvPr>
        </p:nvSpPr>
        <p:spPr>
          <a:xfrm>
            <a:off x="685800" y="2007888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lt1"/>
              </a:buClr>
              <a:buFont typeface="Arial Narrow"/>
              <a:buNone/>
              <a:defRPr sz="32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Arial Narrow"/>
              <a:buNone/>
              <a:defRPr sz="32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09600" y="3462337"/>
            <a:ext cx="7885113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700" b="0" i="0" u="none" strike="noStrike" cap="none">
                <a:solidFill>
                  <a:schemeClr val="lt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6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2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2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2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2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2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2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7543800" y="6356350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1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100" b="0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37338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349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742950" marR="0" lvl="1" indent="-17780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143000" marR="0" lvl="2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600200" marR="0" lvl="3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057400" marR="0" lvl="4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514600" marR="0" lvl="5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971800" marR="0" lvl="6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429000" marR="0" lvl="7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886200" marR="0" lvl="8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4800600" y="1600200"/>
            <a:ext cx="37338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349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742950" marR="0" lvl="1" indent="-17780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143000" marR="0" lvl="2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600200" marR="0" lvl="3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057400" marR="0" lvl="4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514600" marR="0" lvl="5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971800" marR="0" lvl="6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429000" marR="0" lvl="7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886200" marR="0" lvl="8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7924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Arial Narrow"/>
              <a:buNone/>
              <a:defRPr sz="3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7543800" y="6356350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1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100" b="0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800600" y="2209800"/>
            <a:ext cx="3733800" cy="3505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349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742950" marR="0" lvl="1" indent="-17780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143000" marR="0" lvl="2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600200" marR="0" lvl="3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057400" marR="0" lvl="4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514600" marR="0" lvl="5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971800" marR="0" lvl="6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429000" marR="0" lvl="7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886200" marR="0" lvl="8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609600" y="2209800"/>
            <a:ext cx="3733800" cy="3505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349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742950" marR="0" lvl="1" indent="-17780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143000" marR="0" lvl="2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600200" marR="0" lvl="3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057400" marR="0" lvl="4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514600" marR="0" lvl="5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971800" marR="0" lvl="6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429000" marR="0" lvl="7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886200" marR="0" lvl="8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7924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Arial Narrow"/>
              <a:buNone/>
              <a:defRPr sz="3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3"/>
          </p:nvPr>
        </p:nvSpPr>
        <p:spPr>
          <a:xfrm>
            <a:off x="609600" y="1600199"/>
            <a:ext cx="3733800" cy="5746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700" b="0" i="0" u="none" strike="noStrike" cap="none">
                <a:solidFill>
                  <a:schemeClr val="lt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4"/>
          </p:nvPr>
        </p:nvSpPr>
        <p:spPr>
          <a:xfrm>
            <a:off x="4800600" y="1600199"/>
            <a:ext cx="3733800" cy="5746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700" b="0" i="0" u="none" strike="noStrike" cap="none">
                <a:solidFill>
                  <a:schemeClr val="lt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7543800" y="6356350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1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100" b="0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7924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Arial Narrow"/>
              <a:buNone/>
              <a:defRPr sz="3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7543800" y="6356350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1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100" b="0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7543800" y="6356350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1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100" b="0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3962400" y="1447800"/>
            <a:ext cx="4648199" cy="426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349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742950" marR="0" lvl="1" indent="-17780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143000" marR="0" lvl="2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600200" marR="0" lvl="3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057400" marR="0" lvl="4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514600" marR="0" lvl="5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971800" marR="0" lvl="6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429000" marR="0" lvl="7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886200" marR="0" lvl="8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612647" y="1447800"/>
            <a:ext cx="2971799" cy="1097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2"/>
              </a:buClr>
              <a:buFont typeface="Arial Narrow"/>
              <a:buNone/>
              <a:defRPr sz="1800" b="0" i="0" u="none" strike="noStrike" cap="none">
                <a:solidFill>
                  <a:schemeClr val="lt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2"/>
          </p:nvPr>
        </p:nvSpPr>
        <p:spPr>
          <a:xfrm>
            <a:off x="612647" y="2547891"/>
            <a:ext cx="2971799" cy="316710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7543800" y="6356350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1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100" b="0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Shape 6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609600" y="1447800"/>
            <a:ext cx="2971799" cy="1097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2"/>
              </a:buClr>
              <a:buFont typeface="Arial Narrow"/>
              <a:buNone/>
              <a:defRPr sz="1800" b="0" i="0" u="none" strike="noStrike" cap="none">
                <a:solidFill>
                  <a:schemeClr val="lt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4657344" y="1447800"/>
            <a:ext cx="3419855" cy="34747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2000" b="0" i="0" u="none" strike="noStrike" cap="none">
                <a:solidFill>
                  <a:srgbClr val="A5A5A5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09600" y="2547890"/>
            <a:ext cx="2971799" cy="24051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600"/>
              </a:spcAft>
              <a:buClr>
                <a:schemeClr val="lt2"/>
              </a:buClr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7543800" y="6356350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1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100" b="0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7924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Arial Narrow"/>
              <a:buNone/>
              <a:defRPr sz="3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79247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349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742950" marR="0" lvl="1" indent="-17780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143000" marR="0" lvl="2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600200" marR="0" lvl="3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057400" marR="0" lvl="4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514600" marR="0" lvl="5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971800" marR="0" lvl="6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429000" marR="0" lvl="7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886200" marR="0" lvl="8" indent="-120650" algn="l" rtl="0">
              <a:lnSpc>
                <a:spcPct val="100000"/>
              </a:lnSpc>
              <a:spcBef>
                <a:spcPts val="340"/>
              </a:spcBef>
              <a:spcAft>
                <a:spcPts val="600"/>
              </a:spcAft>
              <a:buClr>
                <a:schemeClr val="lt2"/>
              </a:buClr>
              <a:buSzPct val="1000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dt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ft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7543800" y="6356350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100" b="0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100" b="0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hyperlink" Target="https://www.youtube.com/watch?v=NwlngoR1Dgo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youtu.be/Yn3n12-JeeA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churchmilitant.com/news/article/the-souls-in-purgator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Shape 87"/>
          <p:cNvPicPr preferRelativeResize="0"/>
          <p:nvPr/>
        </p:nvPicPr>
        <p:blipFill rotWithShape="1">
          <a:blip r:embed="rId3">
            <a:alphaModFix/>
          </a:blip>
          <a:srcRect t="12263" b="9045"/>
          <a:stretch/>
        </p:blipFill>
        <p:spPr>
          <a:xfrm>
            <a:off x="530916" y="489368"/>
            <a:ext cx="7942930" cy="62779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Shape 127"/>
          <p:cNvPicPr preferRelativeResize="0"/>
          <p:nvPr/>
        </p:nvPicPr>
        <p:blipFill rotWithShape="1">
          <a:blip r:embed="rId3">
            <a:alphaModFix/>
          </a:blip>
          <a:srcRect t="12259" b="9049"/>
          <a:stretch/>
        </p:blipFill>
        <p:spPr>
          <a:xfrm>
            <a:off x="7432834" y="238713"/>
            <a:ext cx="1368600" cy="108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596372" y="636271"/>
            <a:ext cx="7924800" cy="7044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 anchorCtr="0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3200" kern="1200" cap="all" spc="30" dirty="0" smtClean="0">
                <a:solidFill>
                  <a:srgbClr val="FFC300"/>
                </a:solidFill>
                <a:latin typeface="Stencil"/>
                <a:ea typeface="+mn-ea"/>
                <a:cs typeface="Stencil"/>
                <a:sym typeface="Stardos Stencil"/>
              </a:rPr>
              <a:t>Final video and discussion </a:t>
            </a:r>
            <a:endParaRPr lang="en-US" sz="3200" kern="1200" cap="all" spc="30" dirty="0">
              <a:solidFill>
                <a:srgbClr val="FFC300"/>
              </a:solidFill>
              <a:latin typeface="Stencil"/>
              <a:ea typeface="+mn-ea"/>
              <a:cs typeface="Stencil"/>
              <a:sym typeface="Stardos Stencil"/>
            </a:endParaRPr>
          </a:p>
        </p:txBody>
      </p:sp>
      <p:sp>
        <p:nvSpPr>
          <p:cNvPr id="129" name="Shape 129"/>
          <p:cNvSpPr txBox="1"/>
          <p:nvPr/>
        </p:nvSpPr>
        <p:spPr>
          <a:xfrm>
            <a:off x="998807" y="1989666"/>
            <a:ext cx="7005710" cy="335605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1"/>
            <a:r>
              <a:rPr lang="en-US" i="1" dirty="0" smtClean="0"/>
              <a:t>lay 00:20 until 4:13; stop video</a:t>
            </a:r>
          </a:p>
          <a:p>
            <a:pPr lvl="1"/>
            <a:r>
              <a:rPr lang="en-US" i="1" dirty="0" smtClean="0"/>
              <a:t>Play 00:20 until 4:13; stop video</a:t>
            </a:r>
          </a:p>
          <a:p>
            <a:pPr lvl="1"/>
            <a:endParaRPr lang="en-US" i="1" dirty="0" smtClean="0">
              <a:solidFill>
                <a:schemeClr val="bg1"/>
              </a:solidFill>
            </a:endParaRPr>
          </a:p>
          <a:p>
            <a:pPr lvl="1"/>
            <a:endParaRPr lang="en-US" i="1" dirty="0" smtClean="0">
              <a:solidFill>
                <a:schemeClr val="bg1"/>
              </a:solidFill>
            </a:endParaRPr>
          </a:p>
          <a:p>
            <a:pPr lvl="1" algn="ctr"/>
            <a:r>
              <a:rPr lang="en-US" i="1" dirty="0">
                <a:solidFill>
                  <a:schemeClr val="bg1"/>
                </a:solidFill>
                <a:hlinkClick r:id="rId4"/>
              </a:rPr>
              <a:t>https://www.youtube.com/watch?v=</a:t>
            </a:r>
            <a:r>
              <a:rPr lang="en-US" i="1" dirty="0" smtClean="0">
                <a:solidFill>
                  <a:schemeClr val="bg1"/>
                </a:solidFill>
                <a:hlinkClick r:id="rId4"/>
              </a:rPr>
              <a:t>NwlngoR1Dgo</a:t>
            </a:r>
            <a:endParaRPr lang="en-US" i="1" dirty="0" smtClean="0">
              <a:solidFill>
                <a:schemeClr val="bg1"/>
              </a:solidFill>
            </a:endParaRPr>
          </a:p>
          <a:p>
            <a:pPr lvl="1" algn="ctr"/>
            <a:endParaRPr lang="en-US" i="1" dirty="0">
              <a:solidFill>
                <a:schemeClr val="bg1"/>
              </a:solidFill>
            </a:endParaRPr>
          </a:p>
          <a:p>
            <a:pPr lvl="1" algn="ctr"/>
            <a:endParaRPr lang="en-US" i="1" dirty="0" smtClean="0">
              <a:solidFill>
                <a:schemeClr val="bg1"/>
              </a:solidFill>
            </a:endParaRPr>
          </a:p>
          <a:p>
            <a:pPr lvl="1" algn="ctr"/>
            <a:endParaRPr lang="en-US" i="1" dirty="0">
              <a:solidFill>
                <a:schemeClr val="bg1"/>
              </a:solidFill>
            </a:endParaRPr>
          </a:p>
          <a:p>
            <a:pPr lvl="1" algn="ctr"/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3200" dirty="0" smtClean="0">
                <a:solidFill>
                  <a:schemeClr val="bg1"/>
                </a:solidFill>
              </a:rPr>
              <a:t>Final group discussion to end session </a:t>
            </a:r>
          </a:p>
          <a:p>
            <a:pPr lvl="0" algn="ctr">
              <a:spcBef>
                <a:spcPts val="0"/>
              </a:spcBef>
              <a:buNone/>
            </a:pPr>
            <a:endParaRPr sz="3600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015247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Shape 161"/>
          <p:cNvPicPr preferRelativeResize="0"/>
          <p:nvPr/>
        </p:nvPicPr>
        <p:blipFill rotWithShape="1">
          <a:blip r:embed="rId3">
            <a:alphaModFix/>
          </a:blip>
          <a:srcRect t="12263" b="9045"/>
          <a:stretch/>
        </p:blipFill>
        <p:spPr>
          <a:xfrm>
            <a:off x="7432834" y="238713"/>
            <a:ext cx="1368746" cy="1081831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Shape 162"/>
          <p:cNvSpPr txBox="1"/>
          <p:nvPr/>
        </p:nvSpPr>
        <p:spPr>
          <a:xfrm>
            <a:off x="486125" y="2564677"/>
            <a:ext cx="8072100" cy="66339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 defTabSz="914400" eaLnBrk="1" latinLnBrk="0" hangingPunct="1">
              <a:spcBef>
                <a:spcPct val="0"/>
              </a:spcBef>
              <a:defRPr sz="3200" kern="1200" cap="all" spc="30" baseline="0">
                <a:solidFill>
                  <a:srgbClr val="FFC300"/>
                </a:solidFill>
                <a:latin typeface="Stencil"/>
                <a:ea typeface="+mn-ea"/>
                <a:cs typeface="Stencil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dirty="0">
                <a:sym typeface="Stardos Stencil"/>
              </a:rPr>
              <a:t>Thank you!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609600" y="327558"/>
            <a:ext cx="7924799" cy="70436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3200" kern="1200" cap="all" spc="30" dirty="0">
                <a:solidFill>
                  <a:srgbClr val="FFC300"/>
                </a:solidFill>
                <a:latin typeface="Stencil"/>
                <a:ea typeface="+mn-ea"/>
                <a:cs typeface="Stencil"/>
                <a:sym typeface="Stardos Stencil"/>
              </a:rPr>
              <a:t>HOLY SPIRIT PRAYER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09600" y="1359000"/>
            <a:ext cx="7924799" cy="45051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Come, Holy Spirit, fill the hearts of your faithful.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kindle in them the fire of your love.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Send forth your Spirit and they shall be created.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you will renew the face of the earth. 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Lord, 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the light of the Holy Spirit 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have taught the hearts of your faithful.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same Spirit 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help us to relish what is right 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always rejoice in your consolation.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ask this through Christ our Lord.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Amen</a:t>
            </a:r>
            <a:r>
              <a:rPr lang="en-US" sz="2000" b="0" i="0" u="none" strike="noStrike" cap="none" dirty="0" smtClean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endParaRPr lang="en-US" sz="2000"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indent="0" algn="ctr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en-US" sz="2000" dirty="0">
                <a:latin typeface="Helvetica Neue"/>
                <a:ea typeface="Helvetica Neue"/>
                <a:cs typeface="Helvetica Neue"/>
                <a:sym typeface="Helvetica Neue"/>
              </a:rPr>
              <a:t>St. Justin, Patron Saint of Apologists – Pray for us.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endParaRPr lang="en-US" sz="2000" b="0" i="0" u="none" strike="noStrike" cap="none" dirty="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94" name="Shape 94"/>
          <p:cNvPicPr preferRelativeResize="0"/>
          <p:nvPr/>
        </p:nvPicPr>
        <p:blipFill rotWithShape="1">
          <a:blip r:embed="rId3">
            <a:alphaModFix/>
          </a:blip>
          <a:srcRect t="12263" b="9045"/>
          <a:stretch/>
        </p:blipFill>
        <p:spPr>
          <a:xfrm>
            <a:off x="7432834" y="238713"/>
            <a:ext cx="1368746" cy="10818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90795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Shape 106"/>
          <p:cNvPicPr preferRelativeResize="0"/>
          <p:nvPr/>
        </p:nvPicPr>
        <p:blipFill rotWithShape="1">
          <a:blip r:embed="rId3">
            <a:alphaModFix/>
          </a:blip>
          <a:srcRect t="12263" b="9045"/>
          <a:stretch/>
        </p:blipFill>
        <p:spPr>
          <a:xfrm>
            <a:off x="2864951" y="314057"/>
            <a:ext cx="3294619" cy="2604002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Shape 107"/>
          <p:cNvSpPr txBox="1"/>
          <p:nvPr/>
        </p:nvSpPr>
        <p:spPr>
          <a:xfrm>
            <a:off x="887925" y="3420650"/>
            <a:ext cx="7345908" cy="1790100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 defTabSz="914400" eaLnBrk="1" latinLnBrk="0" hangingPunct="1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defRPr sz="11500" kern="1200" spc="30" baseline="0">
                <a:solidFill>
                  <a:srgbClr val="FFC300"/>
                </a:solidFill>
                <a:latin typeface="SignPainter-HouseScript"/>
                <a:ea typeface="+mn-ea"/>
                <a:cs typeface="SignPainter-HouseScript"/>
              </a:defRPr>
            </a:lvl1pPr>
            <a:lvl2pPr marL="742950" indent="-285750" defTabSz="91440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defTabSz="91440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defTabSz="91440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defTabSz="91440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defTabSz="91440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defTabSz="91440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defTabSz="91440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defTabSz="91440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Purgatory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7924799" cy="836711"/>
          </a:xfrm>
        </p:spPr>
        <p:txBody>
          <a:bodyPr/>
          <a:lstStyle/>
          <a:p>
            <a:pPr algn="ctr"/>
            <a:r>
              <a:rPr lang="en-US" sz="3200" kern="1200" cap="all" spc="30" dirty="0" smtClean="0">
                <a:solidFill>
                  <a:srgbClr val="FFC300"/>
                </a:solidFill>
                <a:latin typeface="Stencil"/>
                <a:cs typeface="Stencil"/>
                <a:sym typeface="Stardos Stencil"/>
              </a:rPr>
              <a:t>UNDERSTANDING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084" y="1336431"/>
            <a:ext cx="8918916" cy="4114800"/>
          </a:xfrm>
        </p:spPr>
        <p:txBody>
          <a:bodyPr/>
          <a:lstStyle/>
          <a:p>
            <a:r>
              <a:rPr lang="en-US" sz="2400" dirty="0" smtClean="0">
                <a:latin typeface="+mn-lt"/>
              </a:rPr>
              <a:t>From the word, Purge – to purify, to cleanse</a:t>
            </a:r>
          </a:p>
          <a:p>
            <a:r>
              <a:rPr lang="en-US" sz="2400" dirty="0" smtClean="0">
                <a:latin typeface="+mn-lt"/>
              </a:rPr>
              <a:t>CCC 1030-1032</a:t>
            </a:r>
          </a:p>
          <a:p>
            <a:pPr lvl="1"/>
            <a:r>
              <a:rPr lang="en-US" sz="2400" dirty="0" smtClean="0">
                <a:latin typeface="+mn-lt"/>
              </a:rPr>
              <a:t>Catholic doctrine</a:t>
            </a:r>
          </a:p>
          <a:p>
            <a:pPr lvl="1"/>
            <a:r>
              <a:rPr lang="en-US" sz="2400" dirty="0" smtClean="0">
                <a:latin typeface="+mn-lt"/>
              </a:rPr>
              <a:t>Place of purification</a:t>
            </a:r>
          </a:p>
          <a:p>
            <a:r>
              <a:rPr lang="en-US" sz="2400" dirty="0" smtClean="0">
                <a:latin typeface="+mn-lt"/>
              </a:rPr>
              <a:t>Forgiveness of (guilt of) sins</a:t>
            </a:r>
          </a:p>
          <a:p>
            <a:r>
              <a:rPr lang="en-US" sz="2400" dirty="0" smtClean="0">
                <a:latin typeface="+mn-lt"/>
              </a:rPr>
              <a:t>Atonement for sins (in suffering, or loss)</a:t>
            </a:r>
          </a:p>
          <a:p>
            <a:r>
              <a:rPr lang="en-US" sz="2400" dirty="0" smtClean="0">
                <a:latin typeface="+mn-lt"/>
              </a:rPr>
              <a:t>Mortal sin – deadly sin kills grace in the soul</a:t>
            </a:r>
          </a:p>
          <a:p>
            <a:r>
              <a:rPr lang="en-US" sz="2400" dirty="0" smtClean="0">
                <a:latin typeface="+mn-lt"/>
              </a:rPr>
              <a:t>Venial sin – wounded, in the state of grace, but one dies with </a:t>
            </a:r>
            <a:r>
              <a:rPr lang="en-US" sz="2400" dirty="0" err="1" smtClean="0">
                <a:latin typeface="+mn-lt"/>
              </a:rPr>
              <a:t>unrepented</a:t>
            </a:r>
            <a:r>
              <a:rPr lang="en-US" sz="2400" dirty="0" smtClean="0">
                <a:latin typeface="+mn-lt"/>
              </a:rPr>
              <a:t> venial sin and is not pure enough yet for heaven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091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/>
        </p:nvSpPr>
        <p:spPr>
          <a:xfrm>
            <a:off x="540650" y="2126324"/>
            <a:ext cx="8072100" cy="375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</a:pPr>
            <a:endParaRPr sz="48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</a:pPr>
            <a:endParaRPr sz="44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" name="Shape 122"/>
          <p:cNvSpPr txBox="1">
            <a:spLocks noGrp="1"/>
          </p:cNvSpPr>
          <p:nvPr>
            <p:ph type="title"/>
          </p:nvPr>
        </p:nvSpPr>
        <p:spPr>
          <a:xfrm>
            <a:off x="609600" y="1103673"/>
            <a:ext cx="7924800" cy="7044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 anchorCtr="0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3200" kern="1200" cap="all" spc="30" dirty="0" smtClean="0">
                <a:solidFill>
                  <a:srgbClr val="FFC300"/>
                </a:solidFill>
                <a:latin typeface="Stencil"/>
                <a:ea typeface="+mn-ea"/>
                <a:cs typeface="Stencil"/>
                <a:sym typeface="Stardos Stencil"/>
              </a:rPr>
              <a:t>Challenging video</a:t>
            </a:r>
            <a:endParaRPr lang="en-US" sz="3200" kern="1200" cap="all" spc="30" dirty="0">
              <a:solidFill>
                <a:srgbClr val="FFC300"/>
              </a:solidFill>
              <a:latin typeface="Stencil"/>
              <a:ea typeface="+mn-ea"/>
              <a:cs typeface="Stencil"/>
              <a:sym typeface="Stardos Stenci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97612" y="2643870"/>
            <a:ext cx="4937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hlinkClick r:id="rId3"/>
              </a:rPr>
              <a:t>https://youtu.be/Yn3n12-</a:t>
            </a:r>
            <a:r>
              <a:rPr lang="en-US" dirty="0" smtClean="0">
                <a:solidFill>
                  <a:schemeClr val="bg1"/>
                </a:solidFill>
                <a:hlinkClick r:id="rId3"/>
              </a:rPr>
              <a:t>JeeA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613267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Shape 120"/>
          <p:cNvPicPr preferRelativeResize="0"/>
          <p:nvPr/>
        </p:nvPicPr>
        <p:blipFill rotWithShape="1">
          <a:blip r:embed="rId3">
            <a:alphaModFix/>
          </a:blip>
          <a:srcRect t="12259" b="9049"/>
          <a:stretch/>
        </p:blipFill>
        <p:spPr>
          <a:xfrm>
            <a:off x="7432834" y="238713"/>
            <a:ext cx="1368600" cy="108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Shape 121"/>
          <p:cNvSpPr txBox="1"/>
          <p:nvPr/>
        </p:nvSpPr>
        <p:spPr>
          <a:xfrm>
            <a:off x="540650" y="2351234"/>
            <a:ext cx="8072100" cy="375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-US" sz="4800" dirty="0" smtClea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word “Purgatory” is not in the Bible.  It is something the Catholic Church made up.  What’s up with that?</a:t>
            </a:r>
            <a:endParaRPr sz="440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609600" y="1103673"/>
            <a:ext cx="7924800" cy="7044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 anchorCtr="0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3200" kern="1200" cap="all" spc="30" dirty="0">
                <a:solidFill>
                  <a:srgbClr val="FFC300"/>
                </a:solidFill>
                <a:latin typeface="Stencil"/>
                <a:ea typeface="+mn-ea"/>
                <a:cs typeface="Stencil"/>
                <a:sym typeface="Stardos Stencil"/>
              </a:rPr>
              <a:t>CHALLENGE QUESTION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+mj-lt"/>
              </a:rPr>
              <a:t>Revelations 21:27 – “Nothing unclean shall enter”.</a:t>
            </a:r>
          </a:p>
          <a:p>
            <a:r>
              <a:rPr lang="en-US" sz="2400" dirty="0" smtClean="0">
                <a:latin typeface="+mj-lt"/>
              </a:rPr>
              <a:t>Purgatory is a temporary state; all souls in purgatory are going to heaven</a:t>
            </a:r>
          </a:p>
          <a:p>
            <a:endParaRPr lang="en-US" sz="2400" dirty="0" smtClean="0">
              <a:latin typeface="+mj-lt"/>
            </a:endParaRPr>
          </a:p>
          <a:p>
            <a:endParaRPr lang="en-US" sz="24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What are our thoughts about purgatory?</a:t>
            </a:r>
          </a:p>
          <a:p>
            <a:pPr>
              <a:buNone/>
            </a:pPr>
            <a:endParaRPr lang="en-US" sz="2400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42535" y="914400"/>
            <a:ext cx="71604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kern="1200" cap="all" spc="30" dirty="0" smtClean="0">
                <a:solidFill>
                  <a:srgbClr val="FFC300"/>
                </a:solidFill>
                <a:latin typeface="Stencil"/>
                <a:cs typeface="Stencil"/>
                <a:sym typeface="Stardos Stencil"/>
              </a:rPr>
              <a:t>group Discussion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08995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Shape 127"/>
          <p:cNvPicPr preferRelativeResize="0"/>
          <p:nvPr/>
        </p:nvPicPr>
        <p:blipFill rotWithShape="1">
          <a:blip r:embed="rId3">
            <a:alphaModFix/>
          </a:blip>
          <a:srcRect t="12259" b="9049"/>
          <a:stretch/>
        </p:blipFill>
        <p:spPr>
          <a:xfrm>
            <a:off x="7432834" y="238713"/>
            <a:ext cx="1368600" cy="108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596372" y="636271"/>
            <a:ext cx="7924800" cy="7044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 anchorCtr="0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3200" kern="1200" cap="all" spc="30" dirty="0" smtClean="0">
                <a:solidFill>
                  <a:srgbClr val="FFC300"/>
                </a:solidFill>
                <a:latin typeface="Stencil"/>
                <a:ea typeface="+mn-ea"/>
                <a:cs typeface="Stencil"/>
                <a:sym typeface="Stardos Stencil"/>
              </a:rPr>
              <a:t>SIMPLE ANSWERS</a:t>
            </a:r>
            <a:endParaRPr lang="en-US" sz="3200" kern="1200" cap="all" spc="30" dirty="0">
              <a:solidFill>
                <a:srgbClr val="FFC300"/>
              </a:solidFill>
              <a:latin typeface="Stencil"/>
              <a:ea typeface="+mn-ea"/>
              <a:cs typeface="Stencil"/>
              <a:sym typeface="Stardos Stencil"/>
            </a:endParaRPr>
          </a:p>
        </p:txBody>
      </p:sp>
      <p:sp>
        <p:nvSpPr>
          <p:cNvPr id="129" name="Shape 129"/>
          <p:cNvSpPr txBox="1"/>
          <p:nvPr/>
        </p:nvSpPr>
        <p:spPr>
          <a:xfrm>
            <a:off x="596372" y="1753337"/>
            <a:ext cx="7924800" cy="4268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/>
            <a:endParaRPr lang="en-US" sz="3600" dirty="0">
              <a:solidFill>
                <a:schemeClr val="lt1"/>
              </a:solidFill>
            </a:endParaRPr>
          </a:p>
          <a:p>
            <a:pPr lvl="0" algn="ctr">
              <a:spcBef>
                <a:spcPts val="0"/>
              </a:spcBef>
              <a:buNone/>
            </a:pPr>
            <a:endParaRPr sz="3600" dirty="0">
              <a:solidFill>
                <a:schemeClr val="lt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9489" y="1340670"/>
            <a:ext cx="849194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A Catholic Doctrine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  Sin cannot be forgiven in Hell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  Sin does not exist in Heaven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  A state where the soul temporarily suffers loss </a:t>
            </a:r>
          </a:p>
          <a:p>
            <a:pPr lvl="2"/>
            <a:r>
              <a:rPr lang="en-US" sz="2400" dirty="0" smtClean="0">
                <a:solidFill>
                  <a:schemeClr val="bg1"/>
                </a:solidFill>
              </a:rPr>
              <a:t>	in order to gain heaven for eternity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Old Testament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  2 </a:t>
            </a:r>
            <a:r>
              <a:rPr lang="en-US" sz="2400" dirty="0" err="1" smtClean="0">
                <a:solidFill>
                  <a:schemeClr val="bg1"/>
                </a:solidFill>
              </a:rPr>
              <a:t>Maccabees</a:t>
            </a:r>
            <a:r>
              <a:rPr lang="en-US" sz="2400" dirty="0" smtClean="0">
                <a:solidFill>
                  <a:schemeClr val="bg1"/>
                </a:solidFill>
              </a:rPr>
              <a:t> 12:42-45  “Therefore he made atonement for          the dead, that they might be delivered from their sin”.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  Martin Luther removed 2 </a:t>
            </a:r>
            <a:r>
              <a:rPr lang="en-US" sz="2400" dirty="0" err="1" smtClean="0">
                <a:solidFill>
                  <a:schemeClr val="bg1"/>
                </a:solidFill>
              </a:rPr>
              <a:t>Maccabees</a:t>
            </a:r>
            <a:r>
              <a:rPr lang="en-US" sz="2400" dirty="0" smtClean="0">
                <a:solidFill>
                  <a:schemeClr val="bg1"/>
                </a:solidFill>
              </a:rPr>
              <a:t> and six other books that opposed “justification of faith alone” theology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/>
        </p:nvSpPr>
        <p:spPr>
          <a:xfrm>
            <a:off x="540650" y="2126324"/>
            <a:ext cx="8072100" cy="375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</a:pPr>
            <a:endParaRPr sz="48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</a:pPr>
            <a:endParaRPr sz="44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" name="Shape 122"/>
          <p:cNvSpPr txBox="1">
            <a:spLocks noGrp="1"/>
          </p:cNvSpPr>
          <p:nvPr>
            <p:ph type="title"/>
          </p:nvPr>
        </p:nvSpPr>
        <p:spPr>
          <a:xfrm>
            <a:off x="609600" y="1103673"/>
            <a:ext cx="7924800" cy="7044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 anchorCtr="0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3200" kern="1200" cap="all" spc="30" dirty="0" smtClean="0">
                <a:solidFill>
                  <a:srgbClr val="FFC300"/>
                </a:solidFill>
                <a:latin typeface="Stencil"/>
                <a:ea typeface="+mn-ea"/>
                <a:cs typeface="Stencil"/>
                <a:sym typeface="Stardos Stencil"/>
              </a:rPr>
              <a:t>Catholic video</a:t>
            </a:r>
            <a:endParaRPr lang="en-US" sz="3200" kern="1200" cap="all" spc="30" dirty="0">
              <a:solidFill>
                <a:srgbClr val="FFC300"/>
              </a:solidFill>
              <a:latin typeface="Stencil"/>
              <a:ea typeface="+mn-ea"/>
              <a:cs typeface="Stencil"/>
              <a:sym typeface="Stardos Stenci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45919" y="3167390"/>
            <a:ext cx="564114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15065" y="2869809"/>
            <a:ext cx="35731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hlinkClick r:id="rId3"/>
              </a:rPr>
              <a:t>Play Video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300305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1602</TotalTime>
  <Words>330</Words>
  <Application>Microsoft Macintosh PowerPoint</Application>
  <PresentationFormat>On-screen Show (4:3)</PresentationFormat>
  <Paragraphs>61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Horizon</vt:lpstr>
      <vt:lpstr>PowerPoint Presentation</vt:lpstr>
      <vt:lpstr>HOLY SPIRIT PRAYER</vt:lpstr>
      <vt:lpstr>PowerPoint Presentation</vt:lpstr>
      <vt:lpstr>UNDERSTANDING</vt:lpstr>
      <vt:lpstr>Challenging video</vt:lpstr>
      <vt:lpstr>CHALLENGE QUESTION</vt:lpstr>
      <vt:lpstr>PowerPoint Presentation</vt:lpstr>
      <vt:lpstr>SIMPLE ANSWERS</vt:lpstr>
      <vt:lpstr>Catholic video</vt:lpstr>
      <vt:lpstr>Final video and discussion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</dc:creator>
  <cp:lastModifiedBy>Julio Bayona</cp:lastModifiedBy>
  <cp:revision>35</cp:revision>
  <dcterms:modified xsi:type="dcterms:W3CDTF">2016-07-10T02:39:01Z</dcterms:modified>
</cp:coreProperties>
</file>