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275" r:id="rId3"/>
    <p:sldId id="274" r:id="rId4"/>
    <p:sldId id="258" r:id="rId5"/>
    <p:sldId id="259" r:id="rId6"/>
    <p:sldId id="260" r:id="rId7"/>
    <p:sldId id="261" r:id="rId8"/>
    <p:sldId id="262" r:id="rId9"/>
    <p:sldId id="263" r:id="rId10"/>
    <p:sldId id="264" r:id="rId11"/>
    <p:sldId id="267" r:id="rId12"/>
    <p:sldId id="268" r:id="rId13"/>
    <p:sldId id="269" r:id="rId14"/>
    <p:sldId id="290" r:id="rId15"/>
    <p:sldId id="270" r:id="rId16"/>
    <p:sldId id="277" r:id="rId17"/>
    <p:sldId id="287" r:id="rId18"/>
    <p:sldId id="279" r:id="rId19"/>
    <p:sldId id="280" r:id="rId20"/>
    <p:sldId id="288" r:id="rId21"/>
    <p:sldId id="272" r:id="rId22"/>
    <p:sldId id="273" r:id="rId23"/>
    <p:sldId id="281" r:id="rId24"/>
    <p:sldId id="282" r:id="rId25"/>
    <p:sldId id="283" r:id="rId26"/>
    <p:sldId id="284" r:id="rId27"/>
    <p:sldId id="276" r:id="rId28"/>
    <p:sldId id="286"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1C08A-D023-471A-9054-009E2F6D154C}" type="datetimeFigureOut">
              <a:rPr lang="en-US" smtClean="0"/>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D362F-B80F-4964-851A-137D1244FB74}" type="slidenum">
              <a:rPr lang="en-US" smtClean="0"/>
              <a:t>‹#›</a:t>
            </a:fld>
            <a:endParaRPr lang="en-US"/>
          </a:p>
        </p:txBody>
      </p:sp>
    </p:spTree>
    <p:extLst>
      <p:ext uri="{BB962C8B-B14F-4D97-AF65-F5344CB8AC3E}">
        <p14:creationId xmlns:p14="http://schemas.microsoft.com/office/powerpoint/2010/main" val="156073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Licensing is truly</a:t>
            </a:r>
            <a:r>
              <a:rPr lang="en-US" baseline="0" dirty="0" smtClean="0"/>
              <a:t> a dance between provider and BHSL with one goal in mind—safety, support, and well-being of the consumer</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1</a:t>
            </a:fld>
            <a:endParaRPr lang="en-US"/>
          </a:p>
        </p:txBody>
      </p:sp>
    </p:spTree>
    <p:extLst>
      <p:ext uri="{BB962C8B-B14F-4D97-AF65-F5344CB8AC3E}">
        <p14:creationId xmlns:p14="http://schemas.microsoft.com/office/powerpoint/2010/main" val="3019897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Guns</a:t>
            </a:r>
            <a:r>
              <a:rPr lang="en-US" baseline="0" dirty="0" smtClean="0"/>
              <a:t> and ammunition must be kept in separate, locked </a:t>
            </a:r>
            <a:r>
              <a:rPr lang="en-US" baseline="0" dirty="0" smtClean="0"/>
              <a:t>boxes.  If person cannot swim, the pool must be made inaccessible when not in use.  Documentation should be in Assessment and ISP.</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13</a:t>
            </a:fld>
            <a:endParaRPr lang="en-US"/>
          </a:p>
        </p:txBody>
      </p:sp>
    </p:spTree>
    <p:extLst>
      <p:ext uri="{BB962C8B-B14F-4D97-AF65-F5344CB8AC3E}">
        <p14:creationId xmlns:p14="http://schemas.microsoft.com/office/powerpoint/2010/main" val="372267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track family and staff trainings?  How do you track finances?</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15</a:t>
            </a:fld>
            <a:endParaRPr lang="en-US"/>
          </a:p>
        </p:txBody>
      </p:sp>
    </p:spTree>
    <p:extLst>
      <p:ext uri="{BB962C8B-B14F-4D97-AF65-F5344CB8AC3E}">
        <p14:creationId xmlns:p14="http://schemas.microsoft.com/office/powerpoint/2010/main" val="149414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resources?</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17</a:t>
            </a:fld>
            <a:endParaRPr lang="en-US"/>
          </a:p>
        </p:txBody>
      </p:sp>
    </p:spTree>
    <p:extLst>
      <p:ext uri="{BB962C8B-B14F-4D97-AF65-F5344CB8AC3E}">
        <p14:creationId xmlns:p14="http://schemas.microsoft.com/office/powerpoint/2010/main" val="305756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Waiver </a:t>
            </a:r>
            <a:r>
              <a:rPr lang="en-US" dirty="0" smtClean="0"/>
              <a:t>examples: </a:t>
            </a:r>
            <a:r>
              <a:rPr lang="en-US" dirty="0" smtClean="0"/>
              <a:t>Double</a:t>
            </a:r>
            <a:r>
              <a:rPr lang="en-US" baseline="0" dirty="0" smtClean="0"/>
              <a:t> mastectomy should apply for waiver for clearance from mammogram, home with locked cabinets for brittle diabetic.    Sheila Page is director of operations a Jackie Rowe is head of BHSL.</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18</a:t>
            </a:fld>
            <a:endParaRPr lang="en-US"/>
          </a:p>
        </p:txBody>
      </p:sp>
    </p:spTree>
    <p:extLst>
      <p:ext uri="{BB962C8B-B14F-4D97-AF65-F5344CB8AC3E}">
        <p14:creationId xmlns:p14="http://schemas.microsoft.com/office/powerpoint/2010/main" val="2016436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as providers have experienced negative inspectors, inspectors have experienced negative providers and LS families, i.e. basement sewage, guns kept in plain sight and unlocked, bong found in a provider’s bedroom</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19</a:t>
            </a:fld>
            <a:endParaRPr lang="en-US"/>
          </a:p>
        </p:txBody>
      </p:sp>
    </p:spTree>
    <p:extLst>
      <p:ext uri="{BB962C8B-B14F-4D97-AF65-F5344CB8AC3E}">
        <p14:creationId xmlns:p14="http://schemas.microsoft.com/office/powerpoint/2010/main" val="2150048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RCG</a:t>
            </a:r>
            <a:r>
              <a:rPr lang="en-US" baseline="0" dirty="0" smtClean="0"/>
              <a:t> is on hold until rate setting and waiver including new service definitions is addressed.  </a:t>
            </a:r>
            <a:r>
              <a:rPr lang="en-US" dirty="0" smtClean="0"/>
              <a:t>What effect will</a:t>
            </a:r>
            <a:r>
              <a:rPr lang="en-US" baseline="0" dirty="0" smtClean="0"/>
              <a:t> these things have on Licensing?  Discuss.</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21</a:t>
            </a:fld>
            <a:endParaRPr lang="en-US"/>
          </a:p>
        </p:txBody>
      </p:sp>
    </p:spTree>
    <p:extLst>
      <p:ext uri="{BB962C8B-B14F-4D97-AF65-F5344CB8AC3E}">
        <p14:creationId xmlns:p14="http://schemas.microsoft.com/office/powerpoint/2010/main" val="354073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questions</a:t>
            </a:r>
            <a:r>
              <a:rPr lang="en-US" baseline="0" dirty="0" smtClean="0"/>
              <a:t> came from www.dhs.pa.gov Sept and Oct Q &amp; A’s.</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22</a:t>
            </a:fld>
            <a:endParaRPr lang="en-US"/>
          </a:p>
        </p:txBody>
      </p:sp>
    </p:spTree>
    <p:extLst>
      <p:ext uri="{BB962C8B-B14F-4D97-AF65-F5344CB8AC3E}">
        <p14:creationId xmlns:p14="http://schemas.microsoft.com/office/powerpoint/2010/main" val="2289247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24</a:t>
            </a:fld>
            <a:endParaRPr lang="en-US"/>
          </a:p>
        </p:txBody>
      </p:sp>
    </p:spTree>
    <p:extLst>
      <p:ext uri="{BB962C8B-B14F-4D97-AF65-F5344CB8AC3E}">
        <p14:creationId xmlns:p14="http://schemas.microsoft.com/office/powerpoint/2010/main" val="425574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Licensing is the </a:t>
            </a:r>
            <a:r>
              <a:rPr lang="en-US" b="1" i="1" dirty="0" smtClean="0"/>
              <a:t>minimum </a:t>
            </a:r>
            <a:r>
              <a:rPr lang="en-US" b="0" i="0" dirty="0" smtClean="0"/>
              <a:t> standard.</a:t>
            </a:r>
            <a:r>
              <a:rPr lang="en-US" b="0" i="0" baseline="0" dirty="0" smtClean="0"/>
              <a:t>  Best practices, </a:t>
            </a:r>
            <a:r>
              <a:rPr lang="en-US" dirty="0" smtClean="0"/>
              <a:t>i.e., Interconnected</a:t>
            </a:r>
            <a:r>
              <a:rPr lang="en-US" baseline="0" dirty="0" smtClean="0"/>
              <a:t> smoke detectors, contact with individuals and families, medical appointments and oversight.  Get examples from audience.</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27</a:t>
            </a:fld>
            <a:endParaRPr lang="en-US"/>
          </a:p>
        </p:txBody>
      </p:sp>
    </p:spTree>
    <p:extLst>
      <p:ext uri="{BB962C8B-B14F-4D97-AF65-F5344CB8AC3E}">
        <p14:creationId xmlns:p14="http://schemas.microsoft.com/office/powerpoint/2010/main" val="1540600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Attittud</a:t>
            </a:r>
            <a:r>
              <a:rPr lang="en-US" baseline="0" dirty="0" err="1" smtClean="0"/>
              <a:t>e</a:t>
            </a:r>
            <a:r>
              <a:rPr lang="en-US" baseline="0" dirty="0" smtClean="0"/>
              <a:t> </a:t>
            </a:r>
            <a:r>
              <a:rPr lang="en-US" baseline="0" dirty="0" smtClean="0"/>
              <a:t>and spirit of cooperation is needed between providers and </a:t>
            </a:r>
            <a:r>
              <a:rPr lang="en-US" baseline="0" dirty="0" smtClean="0"/>
              <a:t>inspectors</a:t>
            </a:r>
            <a:r>
              <a:rPr lang="en-US" baseline="0" dirty="0" smtClean="0"/>
              <a:t>.  At the end of the day, it is all about the well-being and support of the </a:t>
            </a:r>
            <a:r>
              <a:rPr lang="en-US" baseline="0" dirty="0" smtClean="0"/>
              <a:t>individual.</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28</a:t>
            </a:fld>
            <a:endParaRPr lang="en-US"/>
          </a:p>
        </p:txBody>
      </p:sp>
    </p:spTree>
    <p:extLst>
      <p:ext uri="{BB962C8B-B14F-4D97-AF65-F5344CB8AC3E}">
        <p14:creationId xmlns:p14="http://schemas.microsoft.com/office/powerpoint/2010/main" val="365353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other considerations?</a:t>
            </a:r>
            <a:r>
              <a:rPr lang="en-US" baseline="0" dirty="0" smtClean="0"/>
              <a:t>  Ability to make emergency phone calls, prepare simple meals, identify emergency situations, take medications</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3</a:t>
            </a:fld>
            <a:endParaRPr lang="en-US"/>
          </a:p>
        </p:txBody>
      </p:sp>
    </p:spTree>
    <p:extLst>
      <p:ext uri="{BB962C8B-B14F-4D97-AF65-F5344CB8AC3E}">
        <p14:creationId xmlns:p14="http://schemas.microsoft.com/office/powerpoint/2010/main" val="71502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a:t>
            </a:r>
            <a:r>
              <a:rPr lang="en-US" baseline="0" dirty="0" smtClean="0"/>
              <a:t> providers doing walkthroughs prior to licensing to address issues proactively?</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5</a:t>
            </a:fld>
            <a:endParaRPr lang="en-US"/>
          </a:p>
        </p:txBody>
      </p:sp>
    </p:spTree>
    <p:extLst>
      <p:ext uri="{BB962C8B-B14F-4D97-AF65-F5344CB8AC3E}">
        <p14:creationId xmlns:p14="http://schemas.microsoft.com/office/powerpoint/2010/main" val="210439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Electronic recordkeeping is permissible if all conditions are met: E record is immediately</a:t>
            </a:r>
            <a:r>
              <a:rPr lang="en-US" baseline="0" dirty="0" smtClean="0"/>
              <a:t> accessible to staff, e format conforms to requirements of all laws, e records able to produce paper copies of </a:t>
            </a:r>
            <a:r>
              <a:rPr lang="en-US" baseline="0" dirty="0" err="1" smtClean="0"/>
              <a:t>recrods</a:t>
            </a:r>
            <a:r>
              <a:rPr lang="en-US" baseline="0" dirty="0" smtClean="0"/>
              <a:t> if requested by BHSL, and e records maintains record of deletion, change of document and shows the original and altered versions, etc.</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6</a:t>
            </a:fld>
            <a:endParaRPr lang="en-US"/>
          </a:p>
        </p:txBody>
      </p:sp>
    </p:spTree>
    <p:extLst>
      <p:ext uri="{BB962C8B-B14F-4D97-AF65-F5344CB8AC3E}">
        <p14:creationId xmlns:p14="http://schemas.microsoft.com/office/powerpoint/2010/main" val="710610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consumers in advance</a:t>
            </a:r>
            <a:r>
              <a:rPr lang="en-US" baseline="0" dirty="0" smtClean="0"/>
              <a:t> and encourage them to be open and honest.</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7</a:t>
            </a:fld>
            <a:endParaRPr lang="en-US"/>
          </a:p>
        </p:txBody>
      </p:sp>
    </p:spTree>
    <p:extLst>
      <p:ext uri="{BB962C8B-B14F-4D97-AF65-F5344CB8AC3E}">
        <p14:creationId xmlns:p14="http://schemas.microsoft.com/office/powerpoint/2010/main" val="317078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8</a:t>
            </a:fld>
            <a:endParaRPr lang="en-US"/>
          </a:p>
        </p:txBody>
      </p:sp>
    </p:spTree>
    <p:extLst>
      <p:ext uri="{BB962C8B-B14F-4D97-AF65-F5344CB8AC3E}">
        <p14:creationId xmlns:p14="http://schemas.microsoft.com/office/powerpoint/2010/main" val="31106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there been any other questions that consumers have been asked?</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9</a:t>
            </a:fld>
            <a:endParaRPr lang="en-US"/>
          </a:p>
        </p:txBody>
      </p:sp>
    </p:spTree>
    <p:extLst>
      <p:ext uri="{BB962C8B-B14F-4D97-AF65-F5344CB8AC3E}">
        <p14:creationId xmlns:p14="http://schemas.microsoft.com/office/powerpoint/2010/main" val="254844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11</a:t>
            </a:fld>
            <a:endParaRPr lang="en-US"/>
          </a:p>
        </p:txBody>
      </p:sp>
    </p:spTree>
    <p:extLst>
      <p:ext uri="{BB962C8B-B14F-4D97-AF65-F5344CB8AC3E}">
        <p14:creationId xmlns:p14="http://schemas.microsoft.com/office/powerpoint/2010/main" val="11297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Thermometer is not</a:t>
            </a:r>
            <a:r>
              <a:rPr lang="en-US" baseline="0" dirty="0" smtClean="0"/>
              <a:t> a licensing requirement but a best </a:t>
            </a:r>
            <a:r>
              <a:rPr lang="en-US" baseline="0" dirty="0" smtClean="0"/>
              <a:t>practice.  Might also include ice packs or other items.  Replace items with outdated expiration dates.</a:t>
            </a:r>
            <a:endParaRPr lang="en-US" dirty="0"/>
          </a:p>
        </p:txBody>
      </p:sp>
      <p:sp>
        <p:nvSpPr>
          <p:cNvPr id="4" name="Slide Number Placeholder 3"/>
          <p:cNvSpPr>
            <a:spLocks noGrp="1"/>
          </p:cNvSpPr>
          <p:nvPr>
            <p:ph type="sldNum" sz="quarter" idx="10"/>
          </p:nvPr>
        </p:nvSpPr>
        <p:spPr/>
        <p:txBody>
          <a:bodyPr/>
          <a:lstStyle/>
          <a:p>
            <a:fld id="{E65D362F-B80F-4964-851A-137D1244FB74}" type="slidenum">
              <a:rPr lang="en-US" smtClean="0"/>
              <a:t>12</a:t>
            </a:fld>
            <a:endParaRPr lang="en-US"/>
          </a:p>
        </p:txBody>
      </p:sp>
    </p:spTree>
    <p:extLst>
      <p:ext uri="{BB962C8B-B14F-4D97-AF65-F5344CB8AC3E}">
        <p14:creationId xmlns:p14="http://schemas.microsoft.com/office/powerpoint/2010/main" val="114885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DC55E3E-72E4-4E7A-B667-05A7EBD0D752}" type="datetime1">
              <a:rPr lang="en-US" smtClean="0"/>
              <a:t>10/13/2016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DA69634-4EAF-4F82-91B4-2F996631F98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CF4166-F65D-4196-B383-50AD3C9615F1}"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69634-4EAF-4F82-91B4-2F996631F9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A43FA43-EAE7-495E-B43E-24E141B073C3}" type="datetime1">
              <a:rPr lang="en-US" smtClean="0"/>
              <a:t>10/13/2016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DA69634-4EAF-4F82-91B4-2F996631F9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A353B6-679B-44ED-A767-BFEBF5D04EC2}" type="datetime1">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DA69634-4EAF-4F82-91B4-2F996631F98F}"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BEEF438-E377-4211-A5C5-F4314976D1A7}" type="datetime1">
              <a:rPr lang="en-US" smtClean="0"/>
              <a:t>10/13/2016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DA69634-4EAF-4F82-91B4-2F996631F98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31C3373-9DB1-490D-9B4A-BDB006AF9443}" type="datetime1">
              <a:rPr lang="en-US" smtClean="0"/>
              <a:t>10/13/2016</a:t>
            </a:fld>
            <a:endParaRPr lang="en-US"/>
          </a:p>
        </p:txBody>
      </p:sp>
      <p:sp>
        <p:nvSpPr>
          <p:cNvPr id="10" name="Slide Number Placeholder 9"/>
          <p:cNvSpPr>
            <a:spLocks noGrp="1"/>
          </p:cNvSpPr>
          <p:nvPr>
            <p:ph type="sldNum" sz="quarter" idx="16"/>
          </p:nvPr>
        </p:nvSpPr>
        <p:spPr/>
        <p:txBody>
          <a:bodyPr rtlCol="0"/>
          <a:lstStyle/>
          <a:p>
            <a:fld id="{ADA69634-4EAF-4F82-91B4-2F996631F98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4972D8A-30D1-4515-99A0-D2365C886CDF}" type="datetime1">
              <a:rPr lang="en-US" smtClean="0"/>
              <a:t>10/13/2016</a:t>
            </a:fld>
            <a:endParaRPr lang="en-US"/>
          </a:p>
        </p:txBody>
      </p:sp>
      <p:sp>
        <p:nvSpPr>
          <p:cNvPr id="12" name="Slide Number Placeholder 11"/>
          <p:cNvSpPr>
            <a:spLocks noGrp="1"/>
          </p:cNvSpPr>
          <p:nvPr>
            <p:ph type="sldNum" sz="quarter" idx="16"/>
          </p:nvPr>
        </p:nvSpPr>
        <p:spPr/>
        <p:txBody>
          <a:bodyPr rtlCol="0"/>
          <a:lstStyle/>
          <a:p>
            <a:fld id="{ADA69634-4EAF-4F82-91B4-2F996631F98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EF448B-F7AB-45C2-A1B9-1370B9FA6458}" type="datetime1">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DA69634-4EAF-4F82-91B4-2F996631F9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F6FA6-9128-4E58-B768-BBBD29C5F4C9}" type="datetime1">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DA69634-4EAF-4F82-91B4-2F996631F9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CA00200-BECE-4E2A-B6D2-6B61AEC4656F}" type="datetime1">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DA69634-4EAF-4F82-91B4-2F996631F98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3B46A7D-819F-40F2-8F25-A07A22CA5E32}" type="datetime1">
              <a:rPr lang="en-US" smtClean="0"/>
              <a:t>10/13/2016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DA69634-4EAF-4F82-91B4-2F996631F98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FD34922-8792-4BF4-94BB-6407B4A48A06}" type="datetime1">
              <a:rPr lang="en-US" smtClean="0"/>
              <a:t>10/13/2016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DA69634-4EAF-4F82-91B4-2F996631F9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hyperlink" Target="http://www.dhs.p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www.dhs.pa.gov/provider/longtermcareservices/regulatoryquestionandanswer/index.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					</a:t>
            </a:r>
            <a:r>
              <a:rPr lang="en-US" sz="2800" dirty="0" smtClean="0"/>
              <a:t>Stephanie Brown</a:t>
            </a:r>
            <a:endParaRPr lang="en-US" sz="2800" dirty="0"/>
          </a:p>
        </p:txBody>
      </p:sp>
      <p:sp>
        <p:nvSpPr>
          <p:cNvPr id="2" name="Title 1"/>
          <p:cNvSpPr>
            <a:spLocks noGrp="1"/>
          </p:cNvSpPr>
          <p:nvPr>
            <p:ph type="title"/>
          </p:nvPr>
        </p:nvSpPr>
        <p:spPr/>
        <p:txBody>
          <a:bodyPr>
            <a:normAutofit fontScale="90000"/>
          </a:bodyPr>
          <a:lstStyle/>
          <a:p>
            <a:r>
              <a:rPr lang="en-US" sz="5400" dirty="0" smtClean="0"/>
              <a:t>Dancing Through Licensing</a:t>
            </a:r>
            <a:endParaRPr lang="en-US" sz="5400" dirty="0"/>
          </a:p>
        </p:txBody>
      </p:sp>
      <p:pic>
        <p:nvPicPr>
          <p:cNvPr id="7" name="Content Placeholder 4" descr="C:\Users\sbrown\AppData\Local\Microsoft\Windows\Temporary Internet Files\Content.IE5\OJVP8W6P\MP900423706[1].jpg"/>
          <p:cNvPicPr>
            <a:picLocks noGrp="1" noChangeAspect="1" noChangeArrowheads="1"/>
          </p:cNvPicPr>
          <p:nvPr>
            <p:ph type="pic" idx="1"/>
          </p:nvPr>
        </p:nvPicPr>
        <p:blipFill>
          <a:blip r:embed="rId3" cstate="print"/>
          <a:srcRect t="4797" b="4797"/>
          <a:stretch>
            <a:fillRect/>
          </a:stretch>
        </p:blipFill>
        <p:spPr bwMode="auto">
          <a:prstGeom prst="rect">
            <a:avLst/>
          </a:prstGeom>
          <a:noFill/>
        </p:spPr>
      </p:pic>
    </p:spTree>
    <p:extLst>
      <p:ext uri="{BB962C8B-B14F-4D97-AF65-F5344CB8AC3E}">
        <p14:creationId xmlns:p14="http://schemas.microsoft.com/office/powerpoint/2010/main" val="41777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POTENTIAL CONSUMER DISCUSSION POINTS CONTINUED</a:t>
            </a:r>
            <a:endParaRPr lang="en-US" dirty="0"/>
          </a:p>
        </p:txBody>
      </p:sp>
      <p:sp>
        <p:nvSpPr>
          <p:cNvPr id="3" name="Content Placeholder 2"/>
          <p:cNvSpPr>
            <a:spLocks noGrp="1"/>
          </p:cNvSpPr>
          <p:nvPr>
            <p:ph sz="quarter" idx="1"/>
          </p:nvPr>
        </p:nvSpPr>
        <p:spPr/>
        <p:txBody>
          <a:bodyPr/>
          <a:lstStyle/>
          <a:p>
            <a:r>
              <a:rPr lang="en-US" dirty="0" smtClean="0"/>
              <a:t>Participation in day activities</a:t>
            </a:r>
          </a:p>
          <a:p>
            <a:pPr lvl="1">
              <a:buFont typeface="Arial" panose="020B0604020202020204" pitchFamily="34" charset="0"/>
              <a:buChar char="•"/>
            </a:pPr>
            <a:r>
              <a:rPr lang="en-US" dirty="0" smtClean="0"/>
              <a:t>Job</a:t>
            </a:r>
          </a:p>
          <a:p>
            <a:pPr lvl="1">
              <a:buFont typeface="Arial" panose="020B0604020202020204" pitchFamily="34" charset="0"/>
              <a:buChar char="•"/>
            </a:pPr>
            <a:r>
              <a:rPr lang="en-US" dirty="0" smtClean="0"/>
              <a:t>Day </a:t>
            </a:r>
            <a:r>
              <a:rPr lang="en-US" dirty="0"/>
              <a:t>program</a:t>
            </a:r>
          </a:p>
          <a:p>
            <a:pPr lvl="1">
              <a:buFont typeface="Arial" panose="020B0604020202020204" pitchFamily="34" charset="0"/>
              <a:buChar char="•"/>
            </a:pPr>
            <a:r>
              <a:rPr lang="en-US" dirty="0"/>
              <a:t>Adult Day program</a:t>
            </a:r>
          </a:p>
          <a:p>
            <a:pPr lvl="1">
              <a:buFont typeface="Arial" panose="020B0604020202020204" pitchFamily="34" charset="0"/>
              <a:buChar char="•"/>
            </a:pPr>
            <a:r>
              <a:rPr lang="en-US" dirty="0"/>
              <a:t>Volunteer</a:t>
            </a:r>
          </a:p>
          <a:p>
            <a:pPr lvl="1">
              <a:buFont typeface="Arial" panose="020B0604020202020204" pitchFamily="34" charset="0"/>
              <a:buChar char="•"/>
            </a:pPr>
            <a:r>
              <a:rPr lang="en-US" dirty="0" smtClean="0"/>
              <a:t>Retirement</a:t>
            </a:r>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10</a:t>
            </a:fld>
            <a:endParaRPr lang="en-US"/>
          </a:p>
        </p:txBody>
      </p:sp>
      <p:pic>
        <p:nvPicPr>
          <p:cNvPr id="5" name="Picture 4" descr="Logo With Words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399809"/>
            <a:ext cx="9928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Carrol\Local Settings\Temporary Internet Files\Content.IE5\4A9UMBQI\MCBD05498_0000[1].wmf"/>
          <p:cNvPicPr>
            <a:picLocks noChangeAspect="1" noChangeArrowheads="1"/>
          </p:cNvPicPr>
          <p:nvPr/>
        </p:nvPicPr>
        <p:blipFill>
          <a:blip r:embed="rId3" cstate="print"/>
          <a:srcRect/>
          <a:stretch>
            <a:fillRect/>
          </a:stretch>
        </p:blipFill>
        <p:spPr bwMode="auto">
          <a:xfrm>
            <a:off x="3200400" y="3810000"/>
            <a:ext cx="2438400" cy="2219614"/>
          </a:xfrm>
          <a:prstGeom prst="rect">
            <a:avLst/>
          </a:prstGeom>
          <a:noFill/>
        </p:spPr>
      </p:pic>
      <p:pic>
        <p:nvPicPr>
          <p:cNvPr id="7" name="Picture 6" descr="C:\Documents and Settings\Carrol\Local Settings\Temporary Internet Files\Content.IE5\4A9UMBQI\MCBD05349_0000[1].wmf"/>
          <p:cNvPicPr>
            <a:picLocks noChangeAspect="1" noChangeArrowheads="1"/>
          </p:cNvPicPr>
          <p:nvPr/>
        </p:nvPicPr>
        <p:blipFill>
          <a:blip r:embed="rId4" cstate="print"/>
          <a:srcRect/>
          <a:stretch>
            <a:fillRect/>
          </a:stretch>
        </p:blipFill>
        <p:spPr bwMode="auto">
          <a:xfrm>
            <a:off x="6119091" y="1752601"/>
            <a:ext cx="2434874" cy="2680082"/>
          </a:xfrm>
          <a:prstGeom prst="rect">
            <a:avLst/>
          </a:prstGeom>
          <a:noFill/>
        </p:spPr>
      </p:pic>
    </p:spTree>
    <p:extLst>
      <p:ext uri="{BB962C8B-B14F-4D97-AF65-F5344CB8AC3E}">
        <p14:creationId xmlns:p14="http://schemas.microsoft.com/office/powerpoint/2010/main" val="1921135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REQUIREMENTS</a:t>
            </a:r>
            <a:endParaRPr lang="en-US" dirty="0"/>
          </a:p>
        </p:txBody>
      </p:sp>
      <p:sp>
        <p:nvSpPr>
          <p:cNvPr id="3" name="Content Placeholder 2"/>
          <p:cNvSpPr>
            <a:spLocks noGrp="1"/>
          </p:cNvSpPr>
          <p:nvPr>
            <p:ph sz="quarter" idx="1"/>
          </p:nvPr>
        </p:nvSpPr>
        <p:spPr/>
        <p:txBody>
          <a:bodyPr/>
          <a:lstStyle/>
          <a:p>
            <a:r>
              <a:rPr lang="en-US" sz="2400" dirty="0" smtClean="0"/>
              <a:t>Family clearances and physicals</a:t>
            </a:r>
          </a:p>
          <a:p>
            <a:r>
              <a:rPr lang="en-US" sz="2400" dirty="0" smtClean="0"/>
              <a:t>24 hours of pre-service and annual training for primary provider</a:t>
            </a:r>
          </a:p>
          <a:p>
            <a:r>
              <a:rPr lang="en-US" sz="2400" dirty="0" smtClean="0"/>
              <a:t>Fire safety </a:t>
            </a:r>
          </a:p>
          <a:p>
            <a:pPr lvl="1">
              <a:buFont typeface="Arial" panose="020B0604020202020204" pitchFamily="34" charset="0"/>
              <a:buChar char="•"/>
            </a:pPr>
            <a:r>
              <a:rPr lang="en-US" sz="2400" dirty="0" smtClean="0"/>
              <a:t>2A-10BC Fire extinguishers</a:t>
            </a:r>
          </a:p>
          <a:p>
            <a:pPr lvl="1">
              <a:buFont typeface="Arial" panose="020B0604020202020204" pitchFamily="34" charset="0"/>
              <a:buChar char="•"/>
            </a:pPr>
            <a:r>
              <a:rPr lang="en-US" sz="2400" dirty="0" smtClean="0"/>
              <a:t>Smoke detectors</a:t>
            </a:r>
          </a:p>
          <a:p>
            <a:pPr lvl="1">
              <a:buFont typeface="Arial" panose="020B0604020202020204" pitchFamily="34" charset="0"/>
              <a:buChar char="•"/>
            </a:pPr>
            <a:r>
              <a:rPr lang="en-US" sz="2400" dirty="0" smtClean="0"/>
              <a:t>Furnace cleaning</a:t>
            </a:r>
          </a:p>
          <a:p>
            <a:pPr lvl="1">
              <a:buFont typeface="Arial" panose="020B0604020202020204" pitchFamily="34" charset="0"/>
              <a:buChar char="•"/>
            </a:pPr>
            <a:r>
              <a:rPr lang="en-US" sz="2400" dirty="0" smtClean="0"/>
              <a:t>Unobstructed </a:t>
            </a:r>
            <a:r>
              <a:rPr lang="en-US" dirty="0" smtClean="0"/>
              <a:t>egress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11</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29" y="5486400"/>
            <a:ext cx="798971" cy="65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encrypted-tbn0.gstatic.com/images?q=tbn:ANd9GcSQOWEmZu-4otjdQhtLeKl6NMGf652Ap6T-bOTN_S9gMz3riZhX7g"/>
          <p:cNvPicPr>
            <a:picLocks noChangeAspect="1" noChangeArrowheads="1"/>
          </p:cNvPicPr>
          <p:nvPr/>
        </p:nvPicPr>
        <p:blipFill>
          <a:blip r:embed="rId4" cstate="print"/>
          <a:srcRect/>
          <a:stretch>
            <a:fillRect/>
          </a:stretch>
        </p:blipFill>
        <p:spPr bwMode="auto">
          <a:xfrm>
            <a:off x="5029200" y="2597834"/>
            <a:ext cx="3657600" cy="3048000"/>
          </a:xfrm>
          <a:prstGeom prst="rect">
            <a:avLst/>
          </a:prstGeom>
          <a:noFill/>
        </p:spPr>
      </p:pic>
    </p:spTree>
    <p:extLst>
      <p:ext uri="{BB962C8B-B14F-4D97-AF65-F5344CB8AC3E}">
        <p14:creationId xmlns:p14="http://schemas.microsoft.com/office/powerpoint/2010/main" val="384619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FIRST AID KIT</a:t>
            </a:r>
            <a:endParaRPr lang="en-US" dirty="0"/>
          </a:p>
        </p:txBody>
      </p:sp>
      <p:sp>
        <p:nvSpPr>
          <p:cNvPr id="3" name="Content Placeholder 2"/>
          <p:cNvSpPr>
            <a:spLocks noGrp="1"/>
          </p:cNvSpPr>
          <p:nvPr>
            <p:ph sz="quarter" idx="1"/>
          </p:nvPr>
        </p:nvSpPr>
        <p:spPr/>
        <p:txBody>
          <a:bodyPr/>
          <a:lstStyle/>
          <a:p>
            <a:r>
              <a:rPr lang="en-US" sz="2400" dirty="0" smtClean="0"/>
              <a:t>Antiseptic</a:t>
            </a:r>
          </a:p>
          <a:p>
            <a:r>
              <a:rPr lang="en-US" sz="2400" dirty="0" smtClean="0"/>
              <a:t>Assortment of Adhesive Bandages</a:t>
            </a:r>
          </a:p>
          <a:p>
            <a:r>
              <a:rPr lang="en-US" sz="2400" dirty="0" smtClean="0"/>
              <a:t>Sterile gauze pads</a:t>
            </a:r>
          </a:p>
          <a:p>
            <a:r>
              <a:rPr lang="en-US" sz="2400" dirty="0" smtClean="0"/>
              <a:t>Tweezers</a:t>
            </a:r>
          </a:p>
          <a:p>
            <a:r>
              <a:rPr lang="en-US" sz="2400" dirty="0" smtClean="0"/>
              <a:t>Tape</a:t>
            </a:r>
          </a:p>
          <a:p>
            <a:r>
              <a:rPr lang="en-US" sz="2400" dirty="0" smtClean="0"/>
              <a:t>Scissors</a:t>
            </a:r>
          </a:p>
          <a:p>
            <a:r>
              <a:rPr lang="en-US" sz="2400" dirty="0" smtClean="0"/>
              <a:t>Thermometer</a:t>
            </a:r>
          </a:p>
          <a:p>
            <a:r>
              <a:rPr lang="en-US" sz="2400" dirty="0" smtClean="0"/>
              <a:t>Note expiration dates on miscellaneous items </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12</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410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95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CONSIDERATIONS</a:t>
            </a:r>
            <a:endParaRPr lang="en-US" dirty="0"/>
          </a:p>
        </p:txBody>
      </p:sp>
      <p:sp>
        <p:nvSpPr>
          <p:cNvPr id="3" name="Content Placeholder 2"/>
          <p:cNvSpPr>
            <a:spLocks noGrp="1"/>
          </p:cNvSpPr>
          <p:nvPr>
            <p:ph sz="quarter" idx="1"/>
          </p:nvPr>
        </p:nvSpPr>
        <p:spPr/>
        <p:txBody>
          <a:bodyPr/>
          <a:lstStyle/>
          <a:p>
            <a:r>
              <a:rPr lang="en-US" dirty="0" smtClean="0"/>
              <a:t>Guns and ammunition</a:t>
            </a:r>
          </a:p>
          <a:p>
            <a:r>
              <a:rPr lang="en-US" dirty="0" smtClean="0"/>
              <a:t>Pool access</a:t>
            </a:r>
          </a:p>
          <a:p>
            <a:r>
              <a:rPr lang="en-US" dirty="0" smtClean="0"/>
              <a:t>Room size</a:t>
            </a:r>
          </a:p>
          <a:p>
            <a:r>
              <a:rPr lang="en-US" dirty="0" smtClean="0"/>
              <a:t>Closet space</a:t>
            </a:r>
          </a:p>
          <a:p>
            <a:r>
              <a:rPr lang="en-US" dirty="0" smtClean="0"/>
              <a:t>Mirrors</a:t>
            </a:r>
          </a:p>
          <a:p>
            <a:r>
              <a:rPr lang="en-US" dirty="0" smtClean="0"/>
              <a:t>Emergency phone numbers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13</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29" y="5257800"/>
            <a:ext cx="79897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33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ADA69634-4EAF-4F82-91B4-2F996631F98F}" type="slidenum">
              <a:rPr lang="en-US" smtClean="0"/>
              <a:t>14</a:t>
            </a:fld>
            <a:endParaRPr lang="en-US"/>
          </a:p>
        </p:txBody>
      </p:sp>
      <p:pic>
        <p:nvPicPr>
          <p:cNvPr id="1026" name="Picture 3" descr="The best preparation for good work tomorrow is to do good work today. - Elbert Hubb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3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PREPARATION FOR ANNUAL LICENSING</a:t>
            </a:r>
            <a:endParaRPr lang="en-US" dirty="0"/>
          </a:p>
        </p:txBody>
      </p:sp>
      <p:sp>
        <p:nvSpPr>
          <p:cNvPr id="3" name="Content Placeholder 2"/>
          <p:cNvSpPr>
            <a:spLocks noGrp="1"/>
          </p:cNvSpPr>
          <p:nvPr>
            <p:ph sz="quarter" idx="1"/>
          </p:nvPr>
        </p:nvSpPr>
        <p:spPr/>
        <p:txBody>
          <a:bodyPr/>
          <a:lstStyle/>
          <a:p>
            <a:r>
              <a:rPr lang="en-US" sz="2800" dirty="0" smtClean="0"/>
              <a:t>25% minimum, plus any new homes opened during licensing year</a:t>
            </a:r>
          </a:p>
          <a:p>
            <a:endParaRPr lang="en-US" sz="2800" dirty="0" smtClean="0"/>
          </a:p>
          <a:p>
            <a:r>
              <a:rPr lang="en-US" sz="2800" dirty="0" smtClean="0"/>
              <a:t>Review records at agency</a:t>
            </a:r>
          </a:p>
          <a:p>
            <a:pPr lvl="1">
              <a:buFont typeface="Arial" panose="020B0604020202020204" pitchFamily="34" charset="0"/>
              <a:buChar char="•"/>
            </a:pPr>
            <a:r>
              <a:rPr lang="en-US" sz="2800" dirty="0" smtClean="0"/>
              <a:t>Individual</a:t>
            </a:r>
          </a:p>
          <a:p>
            <a:pPr lvl="1">
              <a:buFont typeface="Arial" panose="020B0604020202020204" pitchFamily="34" charset="0"/>
              <a:buChar char="•"/>
            </a:pPr>
            <a:r>
              <a:rPr lang="en-US" sz="2800" dirty="0" smtClean="0"/>
              <a:t>Family</a:t>
            </a:r>
          </a:p>
          <a:p>
            <a:pPr lvl="1">
              <a:buFont typeface="Arial" panose="020B0604020202020204" pitchFamily="34" charset="0"/>
              <a:buChar char="•"/>
            </a:pPr>
            <a:r>
              <a:rPr lang="en-US" sz="2800" dirty="0" smtClean="0"/>
              <a:t>Training</a:t>
            </a:r>
          </a:p>
          <a:p>
            <a:pPr lvl="1">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15</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5257800"/>
            <a:ext cx="10668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sbrown\AppData\Local\Microsoft\Windows\Temporary Internet Files\Content.IE5\G9WKWIF8\prepar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09800"/>
            <a:ext cx="32766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3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PREPARATION FOR ANNUAL LICENSING CONTINUED</a:t>
            </a:r>
            <a:endParaRPr lang="en-US" dirty="0"/>
          </a:p>
        </p:txBody>
      </p:sp>
      <p:sp>
        <p:nvSpPr>
          <p:cNvPr id="3" name="Content Placeholder 2"/>
          <p:cNvSpPr>
            <a:spLocks noGrp="1"/>
          </p:cNvSpPr>
          <p:nvPr>
            <p:ph sz="quarter" idx="1"/>
          </p:nvPr>
        </p:nvSpPr>
        <p:spPr/>
        <p:txBody>
          <a:bodyPr>
            <a:normAutofit/>
          </a:bodyPr>
          <a:lstStyle/>
          <a:p>
            <a:pPr lvl="1">
              <a:buFont typeface="Arial" panose="020B0604020202020204" pitchFamily="34" charset="0"/>
              <a:buChar char="•"/>
            </a:pPr>
            <a:r>
              <a:rPr lang="en-US" sz="3200" dirty="0"/>
              <a:t>Program specialist </a:t>
            </a:r>
            <a:r>
              <a:rPr lang="en-US" sz="3200" dirty="0" smtClean="0"/>
              <a:t>requirements and training</a:t>
            </a:r>
            <a:endParaRPr lang="en-US" sz="3200" dirty="0"/>
          </a:p>
          <a:p>
            <a:pPr lvl="1">
              <a:buFont typeface="Arial" panose="020B0604020202020204" pitchFamily="34" charset="0"/>
              <a:buChar char="•"/>
            </a:pPr>
            <a:r>
              <a:rPr lang="en-US" sz="3200" dirty="0"/>
              <a:t>Financial </a:t>
            </a:r>
            <a:r>
              <a:rPr lang="en-US" sz="3200" dirty="0" smtClean="0"/>
              <a:t>records</a:t>
            </a:r>
          </a:p>
          <a:p>
            <a:pPr lvl="1">
              <a:buFont typeface="Arial" panose="020B0604020202020204" pitchFamily="34" charset="0"/>
              <a:buChar char="•"/>
            </a:pPr>
            <a:endParaRPr lang="en-US" sz="3200" dirty="0"/>
          </a:p>
          <a:p>
            <a:r>
              <a:rPr lang="en-US" sz="3200" dirty="0" smtClean="0"/>
              <a:t>Physical site-medications, program books</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16</a:t>
            </a:fld>
            <a:endParaRPr lang="en-US"/>
          </a:p>
        </p:txBody>
      </p:sp>
      <p:pic>
        <p:nvPicPr>
          <p:cNvPr id="5" name="Picture 4" descr="Logo With Words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29" y="4953000"/>
            <a:ext cx="99285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Program Files (x86)\Microsoft Office\MEDIA\CAGCAT10\j021769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038600"/>
            <a:ext cx="2209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3154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110111"/>
            <a:ext cx="2209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26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LIFESHARING RESOURCES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DA69634-4EAF-4F82-91B4-2F996631F98F}" type="slidenum">
              <a:rPr lang="en-US" smtClean="0"/>
              <a:t>17</a:t>
            </a:fld>
            <a:endParaRPr lang="en-US"/>
          </a:p>
        </p:txBody>
      </p:sp>
      <p:sp>
        <p:nvSpPr>
          <p:cNvPr id="4" name="Content Placeholder 3"/>
          <p:cNvSpPr>
            <a:spLocks noGrp="1"/>
          </p:cNvSpPr>
          <p:nvPr>
            <p:ph sz="quarter" idx="1"/>
          </p:nvPr>
        </p:nvSpPr>
        <p:spPr/>
        <p:txBody>
          <a:bodyPr>
            <a:normAutofit/>
          </a:bodyPr>
          <a:lstStyle/>
          <a:p>
            <a:r>
              <a:rPr lang="en-US" sz="2400" dirty="0" smtClean="0"/>
              <a:t>BHSL Intellectual Disabilities Licensing Regional Offices.  See handout</a:t>
            </a:r>
          </a:p>
          <a:p>
            <a:r>
              <a:rPr lang="en-US" sz="2400" dirty="0" smtClean="0"/>
              <a:t>PA DHS –Regulatory Question and Answer</a:t>
            </a:r>
          </a:p>
          <a:p>
            <a:r>
              <a:rPr lang="en-US" sz="2400" dirty="0" smtClean="0">
                <a:hlinkClick r:id="rId3"/>
              </a:rPr>
              <a:t>www.dhs.pa.gov</a:t>
            </a:r>
            <a:endParaRPr lang="en-US" sz="2400" dirty="0" smtClean="0"/>
          </a:p>
          <a:p>
            <a:r>
              <a:rPr lang="en-US" sz="2400" dirty="0" smtClean="0">
                <a:hlinkClick r:id="rId4"/>
              </a:rPr>
              <a:t>http://www.dhs.pa.gov/provider/longtermcareservices/regulatoryquestionandanswer/index.htm</a:t>
            </a:r>
            <a:endParaRPr lang="en-US" sz="2400" dirty="0" smtClean="0"/>
          </a:p>
          <a:p>
            <a:r>
              <a:rPr lang="en-US" sz="2400" dirty="0" smtClean="0"/>
              <a:t>PA Coalition</a:t>
            </a:r>
          </a:p>
          <a:p>
            <a:r>
              <a:rPr lang="en-US" sz="2400" dirty="0" smtClean="0"/>
              <a:t>Regional Coalition</a:t>
            </a:r>
            <a:endParaRPr lang="en-US" sz="2400" dirty="0"/>
          </a:p>
        </p:txBody>
      </p:sp>
      <p:pic>
        <p:nvPicPr>
          <p:cNvPr id="5" name="Picture 4" descr="Logo With Words 300dp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5410200"/>
            <a:ext cx="533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712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BHSL SUGGESTIONS</a:t>
            </a:r>
            <a:endParaRPr lang="en-US" dirty="0"/>
          </a:p>
        </p:txBody>
      </p:sp>
      <p:sp>
        <p:nvSpPr>
          <p:cNvPr id="3" name="Content Placeholder 2"/>
          <p:cNvSpPr>
            <a:spLocks noGrp="1"/>
          </p:cNvSpPr>
          <p:nvPr>
            <p:ph sz="quarter" idx="1"/>
          </p:nvPr>
        </p:nvSpPr>
        <p:spPr/>
        <p:txBody>
          <a:bodyPr>
            <a:normAutofit/>
          </a:bodyPr>
          <a:lstStyle/>
          <a:p>
            <a:r>
              <a:rPr lang="en-US" sz="2400" dirty="0" smtClean="0"/>
              <a:t>Providers should apply for waivers when </a:t>
            </a:r>
            <a:r>
              <a:rPr lang="en-US" sz="2400" dirty="0" smtClean="0"/>
              <a:t>needed.</a:t>
            </a:r>
            <a:endParaRPr lang="en-US" sz="2400" dirty="0" smtClean="0"/>
          </a:p>
          <a:p>
            <a:r>
              <a:rPr lang="en-US" sz="2400" dirty="0" smtClean="0"/>
              <a:t>During inspection if provider feels citation is unwarranted, request contact information for regional supervisor and notify lead inspector you will be contacting him/her during the inspection.</a:t>
            </a:r>
          </a:p>
          <a:p>
            <a:r>
              <a:rPr lang="en-US" sz="2400" dirty="0" smtClean="0"/>
              <a:t>If dissatisfied with regional inspector’s response, contact either Sheila Page or Jackie </a:t>
            </a:r>
            <a:r>
              <a:rPr lang="en-US" sz="2400" dirty="0" smtClean="0"/>
              <a:t>Rowe.</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18</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251450"/>
            <a:ext cx="762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Program Files (x86)\Microsoft Office\MEDIA\CAGCAT10\j019581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495800"/>
            <a:ext cx="1773022"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32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 YOUR LICENSING HAT</a:t>
            </a:r>
            <a:endParaRPr lang="en-US" dirty="0"/>
          </a:p>
        </p:txBody>
      </p:sp>
      <p:sp>
        <p:nvSpPr>
          <p:cNvPr id="3" name="Content Placeholder 2"/>
          <p:cNvSpPr>
            <a:spLocks noGrp="1"/>
          </p:cNvSpPr>
          <p:nvPr>
            <p:ph sz="quarter" idx="1"/>
          </p:nvPr>
        </p:nvSpPr>
        <p:spPr/>
        <p:txBody>
          <a:bodyPr>
            <a:normAutofit/>
          </a:bodyPr>
          <a:lstStyle/>
          <a:p>
            <a:endParaRPr lang="en-US" sz="3200" dirty="0" smtClean="0"/>
          </a:p>
          <a:p>
            <a:endParaRPr lang="en-US" sz="3200" dirty="0"/>
          </a:p>
          <a:p>
            <a:r>
              <a:rPr lang="en-US" sz="3200" dirty="0" smtClean="0"/>
              <a:t>Inspectors have a job to do</a:t>
            </a:r>
          </a:p>
          <a:p>
            <a:r>
              <a:rPr lang="en-US" sz="3200" dirty="0" smtClean="0"/>
              <a:t>Inspectors are human and make mistakes</a:t>
            </a:r>
          </a:p>
          <a:p>
            <a:r>
              <a:rPr lang="en-US" sz="3200" dirty="0" smtClean="0"/>
              <a:t>Inspectors are trained to address challenges by providers</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19</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71" y="5334000"/>
            <a:ext cx="99285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sbrown\AppData\Local\Microsoft\Windows\Temporary Internet Files\Content.IE5\7OBBF3GF\vector___hat__tophat_by_misteraibo-d4xz37x[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371600"/>
            <a:ext cx="2362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3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LIVING</a:t>
            </a:r>
            <a:endParaRPr lang="en-US" dirty="0"/>
          </a:p>
        </p:txBody>
      </p:sp>
      <p:sp>
        <p:nvSpPr>
          <p:cNvPr id="3" name="Content Placeholder 2"/>
          <p:cNvSpPr>
            <a:spLocks noGrp="1"/>
          </p:cNvSpPr>
          <p:nvPr>
            <p:ph sz="quarter" idx="1"/>
          </p:nvPr>
        </p:nvSpPr>
        <p:spPr/>
        <p:txBody>
          <a:bodyPr/>
          <a:lstStyle/>
          <a:p>
            <a:r>
              <a:rPr lang="en-US" dirty="0" smtClean="0"/>
              <a:t>Chapter 6500 Regulations</a:t>
            </a:r>
          </a:p>
          <a:p>
            <a:endParaRPr lang="en-US" dirty="0" smtClean="0"/>
          </a:p>
          <a:p>
            <a:endParaRPr lang="en-US" dirty="0" smtClean="0"/>
          </a:p>
          <a:p>
            <a:r>
              <a:rPr lang="en-US" dirty="0" smtClean="0"/>
              <a:t>Licensing Inspection instrument (LII) is a series of questions designed to measure compliance with Pennsylvania’s family living homes for individuals with mental retardation licensing regulations (Title 55, Chapter 6500)</a:t>
            </a:r>
          </a:p>
          <a:p>
            <a:pPr algn="ct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2</a:t>
            </a:fld>
            <a:endParaRPr lang="en-US"/>
          </a:p>
        </p:txBody>
      </p:sp>
      <p:pic>
        <p:nvPicPr>
          <p:cNvPr id="5" name="Picture 4" descr="Logo With Words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4102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m.rothenberger\Local Settings\Temporary Internet Files\Content.IE5\F6T9KCHS\MC900434825[1].png"/>
          <p:cNvPicPr>
            <a:picLocks noChangeAspect="1" noChangeArrowheads="1"/>
          </p:cNvPicPr>
          <p:nvPr/>
        </p:nvPicPr>
        <p:blipFill>
          <a:blip r:embed="rId3" cstate="print"/>
          <a:srcRect/>
          <a:stretch>
            <a:fillRect/>
          </a:stretch>
        </p:blipFill>
        <p:spPr bwMode="auto">
          <a:xfrm>
            <a:off x="5562600" y="1539009"/>
            <a:ext cx="2514600" cy="1692564"/>
          </a:xfrm>
          <a:prstGeom prst="rect">
            <a:avLst/>
          </a:prstGeom>
          <a:noFill/>
          <a:ln w="9525">
            <a:noFill/>
            <a:miter lim="800000"/>
            <a:headEnd/>
            <a:tailEnd/>
          </a:ln>
        </p:spPr>
      </p:pic>
    </p:spTree>
    <p:extLst>
      <p:ext uri="{BB962C8B-B14F-4D97-AF65-F5344CB8AC3E}">
        <p14:creationId xmlns:p14="http://schemas.microsoft.com/office/powerpoint/2010/main" val="194979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THE FUTURE HOLD?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DA69634-4EAF-4F82-91B4-2F996631F98F}" type="slidenum">
              <a:rPr lang="en-US" smtClean="0"/>
              <a:t>20</a:t>
            </a:fld>
            <a:endParaRPr lang="en-US"/>
          </a:p>
        </p:txBody>
      </p:sp>
      <p:pic>
        <p:nvPicPr>
          <p:cNvPr id="5" name="Content Placeholder 3" descr="ball.jpg"/>
          <p:cNvPicPr>
            <a:picLocks noGrp="1" noChangeAspect="1"/>
          </p:cNvPicPr>
          <p:nvPr>
            <p:ph sz="quarter" idx="1"/>
          </p:nvPr>
        </p:nvPicPr>
        <p:blipFill>
          <a:blip r:embed="rId2" cstate="print"/>
          <a:srcRect l="-1051" r="-1051"/>
          <a:stretch>
            <a:fillRect/>
          </a:stretch>
        </p:blipFill>
        <p:spPr bwMode="auto">
          <a:xfrm>
            <a:off x="1118376" y="1823951"/>
            <a:ext cx="7142198" cy="4048298"/>
          </a:xfrm>
          <a:prstGeom prst="rect">
            <a:avLst/>
          </a:prstGeom>
          <a:noFill/>
          <a:ln w="9525">
            <a:noFill/>
            <a:miter lim="800000"/>
            <a:headEnd/>
            <a:tailEnd/>
          </a:ln>
        </p:spPr>
      </p:pic>
    </p:spTree>
    <p:extLst>
      <p:ext uri="{BB962C8B-B14F-4D97-AF65-F5344CB8AC3E}">
        <p14:creationId xmlns:p14="http://schemas.microsoft.com/office/powerpoint/2010/main" val="308638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CONSIDERATIONS</a:t>
            </a:r>
            <a:endParaRPr lang="en-US" dirty="0"/>
          </a:p>
        </p:txBody>
      </p:sp>
      <p:sp>
        <p:nvSpPr>
          <p:cNvPr id="3" name="Content Placeholder 2"/>
          <p:cNvSpPr>
            <a:spLocks noGrp="1"/>
          </p:cNvSpPr>
          <p:nvPr>
            <p:ph sz="quarter" idx="1"/>
          </p:nvPr>
        </p:nvSpPr>
        <p:spPr/>
        <p:txBody>
          <a:bodyPr>
            <a:normAutofit/>
          </a:bodyPr>
          <a:lstStyle/>
          <a:p>
            <a:r>
              <a:rPr lang="en-US" sz="3600" dirty="0" smtClean="0"/>
              <a:t>6500 Regulatory Compliance Guidelines (RCG)</a:t>
            </a:r>
          </a:p>
          <a:p>
            <a:r>
              <a:rPr lang="en-US" sz="3600" dirty="0" smtClean="0"/>
              <a:t>Waiver to include individuals with autism</a:t>
            </a:r>
          </a:p>
          <a:p>
            <a:r>
              <a:rPr lang="en-US" sz="3600" dirty="0" smtClean="0"/>
              <a:t>Inclusion of biological families</a:t>
            </a:r>
          </a:p>
          <a:p>
            <a:pPr lvl="1">
              <a:buFont typeface="Arial" panose="020B0604020202020204" pitchFamily="34" charset="0"/>
              <a:buChar char="•"/>
            </a:pPr>
            <a:r>
              <a:rPr lang="en-US" sz="3600" dirty="0" smtClean="0"/>
              <a:t>Investigations</a:t>
            </a:r>
          </a:p>
          <a:p>
            <a:pPr lvl="1">
              <a:buFont typeface="Arial" panose="020B0604020202020204" pitchFamily="34" charset="0"/>
              <a:buChar char="•"/>
            </a:pPr>
            <a:r>
              <a:rPr lang="en-US" sz="3600" dirty="0" smtClean="0"/>
              <a:t>Regulations</a:t>
            </a:r>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21</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334000"/>
            <a:ext cx="99285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949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LICENSING QUESTIONS</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2600" dirty="0" smtClean="0"/>
              <a:t>Question:  Does BHSL allow grace periods?</a:t>
            </a:r>
          </a:p>
          <a:p>
            <a:pPr marL="0" indent="0">
              <a:buNone/>
            </a:pPr>
            <a:r>
              <a:rPr lang="en-US" sz="2600" dirty="0" smtClean="0"/>
              <a:t>ANSWER:  Yes.  A 15-day flex or grace period is allowed for any item that has a time requirement of 1 year or more.  Includes but not limited to:</a:t>
            </a:r>
          </a:p>
          <a:p>
            <a:pPr>
              <a:buFont typeface="Arial" panose="020B0604020202020204" pitchFamily="34" charset="0"/>
              <a:buChar char="•"/>
            </a:pPr>
            <a:r>
              <a:rPr lang="en-US" sz="2600" dirty="0" smtClean="0"/>
              <a:t>Medical evaluations (6500.121)</a:t>
            </a:r>
          </a:p>
          <a:p>
            <a:pPr>
              <a:buFont typeface="Arial" panose="020B0604020202020204" pitchFamily="34" charset="0"/>
              <a:buChar char="•"/>
            </a:pPr>
            <a:r>
              <a:rPr lang="en-US" sz="2600" dirty="0" smtClean="0"/>
              <a:t>3-month ISP reviews (6500.156(a))</a:t>
            </a:r>
          </a:p>
          <a:p>
            <a:pPr marL="0" indent="0">
              <a:buNone/>
            </a:pPr>
            <a:r>
              <a:rPr lang="en-US" sz="2600" dirty="0" smtClean="0"/>
              <a:t>Does NOT apply to:</a:t>
            </a:r>
          </a:p>
          <a:p>
            <a:pPr lvl="1">
              <a:buFont typeface="Arial" panose="020B0604020202020204" pitchFamily="34" charset="0"/>
              <a:buChar char="•"/>
            </a:pPr>
            <a:r>
              <a:rPr lang="en-US" sz="2300" dirty="0" smtClean="0"/>
              <a:t>Conducting fire drills (6500.109(a))</a:t>
            </a:r>
          </a:p>
          <a:p>
            <a:pPr lvl="1">
              <a:buFont typeface="Arial" panose="020B0604020202020204" pitchFamily="34" charset="0"/>
              <a:buChar char="•"/>
            </a:pPr>
            <a:r>
              <a:rPr lang="en-US" sz="2300" dirty="0" smtClean="0"/>
              <a:t>6500.121(a) – Initial medical evaluations</a:t>
            </a:r>
          </a:p>
          <a:p>
            <a:pPr lvl="1">
              <a:buFont typeface="Arial" panose="020B0604020202020204" pitchFamily="34" charset="0"/>
              <a:buChar char="•"/>
            </a:pPr>
            <a:r>
              <a:rPr lang="en-US" sz="2300" dirty="0" smtClean="0"/>
              <a:t>6500.151(a) –Initial Assessments</a:t>
            </a:r>
          </a:p>
          <a:p>
            <a:pPr lvl="1">
              <a:buFont typeface="Arial" panose="020B0604020202020204" pitchFamily="34" charset="0"/>
              <a:buChar char="•"/>
            </a:pPr>
            <a:r>
              <a:rPr lang="en-US" dirty="0" smtClean="0"/>
              <a:t>6500.156(a) – Initial ISPs	</a:t>
            </a:r>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22</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436" y="5562600"/>
            <a:ext cx="49068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675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REGULATION 6500.31(b) – INFORMING AND ENCOURAGING EXERCISE OF RIGHTS</a:t>
            </a:r>
            <a:endParaRPr lang="en-US" sz="3200" dirty="0"/>
          </a:p>
        </p:txBody>
      </p:sp>
      <p:sp>
        <p:nvSpPr>
          <p:cNvPr id="3" name="Content Placeholder 2"/>
          <p:cNvSpPr>
            <a:spLocks noGrp="1"/>
          </p:cNvSpPr>
          <p:nvPr>
            <p:ph sz="quarter" idx="1"/>
          </p:nvPr>
        </p:nvSpPr>
        <p:spPr/>
        <p:txBody>
          <a:bodyPr>
            <a:normAutofit/>
          </a:bodyPr>
          <a:lstStyle/>
          <a:p>
            <a:r>
              <a:rPr lang="en-US" sz="2400" dirty="0" smtClean="0"/>
              <a:t>Question:  What date should be used as the admission date or sign off date?</a:t>
            </a:r>
          </a:p>
          <a:p>
            <a:r>
              <a:rPr lang="en-US" sz="2400" dirty="0" smtClean="0"/>
              <a:t>ANSWER:  Individuals must be informed of the individual’s rights upon admission.  There are no exceptions to this requirement for emergency placements, respite care, and emergency respite care.  The date of admission is the date the individual is first served in the home.</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23</a:t>
            </a:fld>
            <a:endParaRPr lang="en-US"/>
          </a:p>
        </p:txBody>
      </p:sp>
      <p:pic>
        <p:nvPicPr>
          <p:cNvPr id="5" name="Picture 4" descr="Logo With Words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9530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82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REGULATIONS 6500.43(d)(1) – FL SPECIALIST; </a:t>
            </a:r>
            <a:r>
              <a:rPr lang="en-US" sz="2400" dirty="0" smtClean="0"/>
              <a:t>6500.151(d</a:t>
            </a:r>
            <a:r>
              <a:rPr lang="en-US" sz="2800" dirty="0" smtClean="0"/>
              <a:t>) – ASSESSMENT; 6500.156(c)(5)-ISP REVIEW AND REVISION</a:t>
            </a:r>
            <a:endParaRPr lang="en-US" sz="2800" dirty="0"/>
          </a:p>
        </p:txBody>
      </p:sp>
      <p:sp>
        <p:nvSpPr>
          <p:cNvPr id="3" name="Content Placeholder 2"/>
          <p:cNvSpPr>
            <a:spLocks noGrp="1"/>
          </p:cNvSpPr>
          <p:nvPr>
            <p:ph sz="quarter" idx="1"/>
          </p:nvPr>
        </p:nvSpPr>
        <p:spPr/>
        <p:txBody>
          <a:bodyPr>
            <a:normAutofit/>
          </a:bodyPr>
          <a:lstStyle/>
          <a:p>
            <a:r>
              <a:rPr lang="en-US" sz="2400" dirty="0" smtClean="0"/>
              <a:t>Question:  May the provider assess the individual’s ability on skills in the assessment, that is, complete the assessment, and have the Family Living Specialist  review and approve?</a:t>
            </a:r>
          </a:p>
          <a:p>
            <a:r>
              <a:rPr lang="en-US" sz="2400" dirty="0" smtClean="0"/>
              <a:t>ANSWER:  No, family living specialist must complete and sign the assessment.  Family living specialist may obtain relevant information for the provider regarding the individual’s skills; however, the family living specialist must complete the assessment form.</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24</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25780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15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Regulation:  6500.20(a) – Reporting of Unusual Incidents</a:t>
            </a:r>
            <a:endParaRPr lang="en-US" dirty="0"/>
          </a:p>
        </p:txBody>
      </p:sp>
      <p:sp>
        <p:nvSpPr>
          <p:cNvPr id="3" name="Content Placeholder 2"/>
          <p:cNvSpPr>
            <a:spLocks noGrp="1"/>
          </p:cNvSpPr>
          <p:nvPr>
            <p:ph sz="quarter" idx="1"/>
          </p:nvPr>
        </p:nvSpPr>
        <p:spPr/>
        <p:txBody>
          <a:bodyPr>
            <a:normAutofit/>
          </a:bodyPr>
          <a:lstStyle/>
          <a:p>
            <a:r>
              <a:rPr lang="en-US" sz="2400" dirty="0" smtClean="0"/>
              <a:t>Question:  Is HIV still a serious communicable disease to be reported to PA Department of Health (DOH)?</a:t>
            </a:r>
          </a:p>
          <a:p>
            <a:r>
              <a:rPr lang="en-US" sz="2400" dirty="0" smtClean="0"/>
              <a:t>ANSWER:  No change to mandated HIV reporting to PA DOH.  We are mandated to report HIV within 5 days of obtaining test results</a:t>
            </a:r>
          </a:p>
          <a:p>
            <a:r>
              <a:rPr lang="en-US" sz="2400" dirty="0" smtClean="0"/>
              <a:t>Question:  Is cancer and influenza still a serious communicable disease to be reported to PA DOH?</a:t>
            </a:r>
          </a:p>
          <a:p>
            <a:r>
              <a:rPr lang="en-US" sz="2400" dirty="0" smtClean="0"/>
              <a:t>ANSWER:  No change to mandated cancer and influenza reporting to DOH.</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25</a:t>
            </a:fld>
            <a:endParaRPr lang="en-US"/>
          </a:p>
        </p:txBody>
      </p:sp>
      <p:pic>
        <p:nvPicPr>
          <p:cNvPr id="5" name="Picture 4" descr="Logo With Words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627" y="5410200"/>
            <a:ext cx="82337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55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Regulation:  6500.138(a) – Medications Training</a:t>
            </a:r>
            <a:endParaRPr lang="en-US" dirty="0"/>
          </a:p>
        </p:txBody>
      </p:sp>
      <p:sp>
        <p:nvSpPr>
          <p:cNvPr id="3" name="Content Placeholder 2"/>
          <p:cNvSpPr>
            <a:spLocks noGrp="1"/>
          </p:cNvSpPr>
          <p:nvPr>
            <p:ph sz="quarter" idx="1"/>
          </p:nvPr>
        </p:nvSpPr>
        <p:spPr/>
        <p:txBody>
          <a:bodyPr>
            <a:normAutofit/>
          </a:bodyPr>
          <a:lstStyle/>
          <a:p>
            <a:r>
              <a:rPr lang="en-US" sz="2400" dirty="0" smtClean="0"/>
              <a:t>Question:  Can a pharmacist train family member who administer medications regarding the administration, side effects, and contraindications of the specific medication or insulin?</a:t>
            </a:r>
          </a:p>
          <a:p>
            <a:r>
              <a:rPr lang="en-US" sz="2400" dirty="0" smtClean="0"/>
              <a:t>ANSWER:  A pharmacist may train family members who administer medications regarding the administration, side effects and contraindications of the specific medication or insulin, including epi-pens.  However, insulin administration training must be provided by a certified diabetes educator.</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26</a:t>
            </a:fld>
            <a:endParaRPr lang="en-US"/>
          </a:p>
        </p:txBody>
      </p:sp>
      <p:pic>
        <p:nvPicPr>
          <p:cNvPr id="5" name="Picture 4" descr="Logo With Words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5166014"/>
            <a:ext cx="838200" cy="85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477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BEST PRACTICES VS. LICENSING</a:t>
            </a:r>
            <a:endParaRPr lang="en-US" dirty="0"/>
          </a:p>
        </p:txBody>
      </p:sp>
      <p:sp>
        <p:nvSpPr>
          <p:cNvPr id="3" name="Content Placeholder 2"/>
          <p:cNvSpPr>
            <a:spLocks noGrp="1"/>
          </p:cNvSpPr>
          <p:nvPr>
            <p:ph sz="quarter" idx="1"/>
          </p:nvPr>
        </p:nvSpPr>
        <p:spPr/>
        <p:txBody>
          <a:bodyPr/>
          <a:lstStyle/>
          <a:p>
            <a:r>
              <a:rPr lang="en-US" dirty="0" smtClean="0"/>
              <a:t>What does your agency do that goes above and beyond licensing standards?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27</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4102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sbrown\AppData\Local\Microsoft\Windows\Temporary Internet Files\Content.IE5\2LYHSUMW\QualityStick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90800"/>
            <a:ext cx="4038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3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LICENSING SUCCESS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DA69634-4EAF-4F82-91B4-2F996631F98F}" type="slidenum">
              <a:rPr lang="en-US" smtClean="0"/>
              <a:t>28</a:t>
            </a:fld>
            <a:endParaRPr lang="en-US"/>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33400" y="1524000"/>
            <a:ext cx="8010236" cy="4038600"/>
          </a:xfrm>
        </p:spPr>
      </p:pic>
      <p:pic>
        <p:nvPicPr>
          <p:cNvPr id="5" name="Picture 4" descr="Logo With Words 300dp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5562600"/>
            <a:ext cx="990600" cy="50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580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ADA69634-4EAF-4F82-91B4-2F996631F98F}" type="slidenum">
              <a:rPr lang="en-US" smtClean="0"/>
              <a:t>29</a:t>
            </a:fld>
            <a:endParaRPr lang="en-US"/>
          </a:p>
        </p:txBody>
      </p:sp>
      <p:pic>
        <p:nvPicPr>
          <p:cNvPr id="5" name="Content Placeholder 4" descr="Logo With Words 300dpi"/>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5181600"/>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m.rothenberger\Local Settings\Temporary Internet Files\Content.IE5\271HELVF\MC900434389[1].wmf"/>
          <p:cNvPicPr>
            <a:picLocks noChangeAspect="1" noChangeArrowheads="1"/>
          </p:cNvPicPr>
          <p:nvPr/>
        </p:nvPicPr>
        <p:blipFill>
          <a:blip r:embed="rId3" cstate="print"/>
          <a:srcRect/>
          <a:stretch>
            <a:fillRect/>
          </a:stretch>
        </p:blipFill>
        <p:spPr bwMode="auto">
          <a:xfrm>
            <a:off x="2727036" y="2057400"/>
            <a:ext cx="3733800" cy="3352800"/>
          </a:xfrm>
          <a:prstGeom prst="rect">
            <a:avLst/>
          </a:prstGeom>
          <a:noFill/>
          <a:ln w="9525">
            <a:noFill/>
            <a:miter lim="800000"/>
            <a:headEnd/>
            <a:tailEnd/>
          </a:ln>
        </p:spPr>
      </p:pic>
    </p:spTree>
    <p:extLst>
      <p:ext uri="{BB962C8B-B14F-4D97-AF65-F5344CB8AC3E}">
        <p14:creationId xmlns:p14="http://schemas.microsoft.com/office/powerpoint/2010/main" val="230294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LICENSED VS. UNLICENSED</a:t>
            </a:r>
            <a:endParaRPr lang="en-US" dirty="0"/>
          </a:p>
        </p:txBody>
      </p:sp>
      <p:sp>
        <p:nvSpPr>
          <p:cNvPr id="3" name="Content Placeholder 2"/>
          <p:cNvSpPr>
            <a:spLocks noGrp="1"/>
          </p:cNvSpPr>
          <p:nvPr>
            <p:ph sz="quarter" idx="1"/>
          </p:nvPr>
        </p:nvSpPr>
        <p:spPr/>
        <p:txBody>
          <a:bodyPr/>
          <a:lstStyle/>
          <a:p>
            <a:r>
              <a:rPr lang="en-US" dirty="0" smtClean="0"/>
              <a:t>Licensed home: individual who requires more than 30 hours of unsupervised time in a week</a:t>
            </a:r>
          </a:p>
          <a:p>
            <a:r>
              <a:rPr lang="en-US" dirty="0" smtClean="0"/>
              <a:t>Unlicensed home: individual who requires less than 30 hours of unsupervised time in a week</a:t>
            </a:r>
          </a:p>
          <a:p>
            <a:pPr algn="ctr"/>
            <a:endParaRPr lang="en-US" dirty="0"/>
          </a:p>
        </p:txBody>
      </p:sp>
      <p:pic>
        <p:nvPicPr>
          <p:cNvPr id="1026" name="Picture 2" descr="C:\Program Files (x86)\Microsoft Office\MEDIA\CAGCAT10\j018560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657600"/>
            <a:ext cx="28194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3</a:t>
            </a:fld>
            <a:endParaRPr lang="en-US"/>
          </a:p>
        </p:txBody>
      </p:sp>
      <p:pic>
        <p:nvPicPr>
          <p:cNvPr id="6" name="Picture 5" descr="Logo With Words 300dp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181600"/>
            <a:ext cx="99285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99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3 MEASUREMENTS OF COMPLIANCE</a:t>
            </a:r>
            <a:endParaRPr lang="en-US" dirty="0"/>
          </a:p>
        </p:txBody>
      </p:sp>
      <p:sp>
        <p:nvSpPr>
          <p:cNvPr id="3" name="Content Placeholder 2"/>
          <p:cNvSpPr>
            <a:spLocks noGrp="1"/>
          </p:cNvSpPr>
          <p:nvPr>
            <p:ph sz="quarter" idx="1"/>
          </p:nvPr>
        </p:nvSpPr>
        <p:spPr/>
        <p:txBody>
          <a:bodyPr>
            <a:normAutofit fontScale="25000" lnSpcReduction="20000"/>
          </a:bodyPr>
          <a:lstStyle/>
          <a:p>
            <a:pPr>
              <a:lnSpc>
                <a:spcPct val="300000"/>
              </a:lnSpc>
              <a:buFont typeface="Wingdings" panose="05000000000000000000" pitchFamily="2" charset="2"/>
              <a:buChar char="q"/>
            </a:pPr>
            <a:r>
              <a:rPr lang="en-US" sz="12800" dirty="0" smtClean="0"/>
              <a:t>Site</a:t>
            </a:r>
          </a:p>
          <a:p>
            <a:pPr>
              <a:lnSpc>
                <a:spcPct val="300000"/>
              </a:lnSpc>
              <a:buFont typeface="Wingdings" panose="05000000000000000000" pitchFamily="2" charset="2"/>
              <a:buChar char="q"/>
            </a:pPr>
            <a:r>
              <a:rPr lang="en-US" sz="12800" dirty="0" smtClean="0"/>
              <a:t>Records			</a:t>
            </a:r>
          </a:p>
          <a:p>
            <a:pPr>
              <a:lnSpc>
                <a:spcPct val="300000"/>
              </a:lnSpc>
              <a:buFont typeface="Wingdings" panose="05000000000000000000" pitchFamily="2" charset="2"/>
              <a:buChar char="q"/>
            </a:pPr>
            <a:r>
              <a:rPr lang="en-US" sz="12800" dirty="0" smtClean="0"/>
              <a:t>Interview</a:t>
            </a:r>
          </a:p>
          <a:p>
            <a:pPr>
              <a:lnSpc>
                <a:spcPct val="300000"/>
              </a:lnSpc>
              <a:buFont typeface="Arial" panose="020B0604020202020204" pitchFamily="34" charset="0"/>
              <a:buChar char="•"/>
            </a:pPr>
            <a:r>
              <a:rPr lang="en-US" dirty="0" smtClean="0"/>
              <a:t>					</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ADA69634-4EAF-4F82-91B4-2F996631F98F}" type="slidenum">
              <a:rPr lang="en-US" smtClean="0"/>
              <a:t>4</a:t>
            </a:fld>
            <a:endParaRPr lang="en-US"/>
          </a:p>
        </p:txBody>
      </p:sp>
      <p:pic>
        <p:nvPicPr>
          <p:cNvPr id="7" name="Picture 6" descr="Logo With Words 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638801"/>
            <a:ext cx="83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s://encrypted-tbn1.gstatic.com/images?q=tbn:ANd9GcQZ2XGp1_XPmExvVr_8ncgmJf-glkOzvLufB841pOeHHeSSrCyp"/>
          <p:cNvPicPr>
            <a:picLocks noChangeAspect="1" noChangeArrowheads="1"/>
          </p:cNvPicPr>
          <p:nvPr/>
        </p:nvPicPr>
        <p:blipFill>
          <a:blip r:embed="rId3" cstate="print"/>
          <a:srcRect/>
          <a:stretch>
            <a:fillRect/>
          </a:stretch>
        </p:blipFill>
        <p:spPr bwMode="auto">
          <a:xfrm>
            <a:off x="4872111" y="1828800"/>
            <a:ext cx="1833490" cy="1219200"/>
          </a:xfrm>
          <a:prstGeom prst="rect">
            <a:avLst/>
          </a:prstGeom>
          <a:noFill/>
        </p:spPr>
      </p:pic>
      <p:pic>
        <p:nvPicPr>
          <p:cNvPr id="1026" name="Picture 2" descr="C:\Program Files (x86)\Microsoft Office\MEDIA\CAGCAT10\j0233018.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817013"/>
            <a:ext cx="19050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CAGCAT10\j029912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2111" y="3352800"/>
            <a:ext cx="183349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14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SITE</a:t>
            </a:r>
            <a:endParaRPr lang="en-US" dirty="0"/>
          </a:p>
        </p:txBody>
      </p:sp>
      <p:sp>
        <p:nvSpPr>
          <p:cNvPr id="3" name="Content Placeholder 2"/>
          <p:cNvSpPr>
            <a:spLocks noGrp="1"/>
          </p:cNvSpPr>
          <p:nvPr>
            <p:ph sz="quarter" idx="1"/>
          </p:nvPr>
        </p:nvSpPr>
        <p:spPr/>
        <p:txBody>
          <a:bodyPr>
            <a:normAutofit/>
          </a:bodyPr>
          <a:lstStyle/>
          <a:p>
            <a:r>
              <a:rPr lang="en-US" sz="3600" dirty="0" smtClean="0"/>
              <a:t>Direct observation of the home*</a:t>
            </a:r>
          </a:p>
          <a:p>
            <a:endParaRPr lang="en-US" sz="3600" dirty="0"/>
          </a:p>
          <a:p>
            <a:endParaRPr lang="en-US" dirty="0" smtClean="0"/>
          </a:p>
          <a:p>
            <a:endParaRPr lang="en-US" dirty="0" smtClean="0"/>
          </a:p>
          <a:p>
            <a:endParaRPr lang="en-US" dirty="0" smtClean="0"/>
          </a:p>
          <a:p>
            <a:pPr marL="0" indent="0">
              <a:buNone/>
            </a:pPr>
            <a:r>
              <a:rPr lang="en-US" dirty="0" smtClean="0"/>
              <a:t>*</a:t>
            </a:r>
            <a:r>
              <a:rPr lang="en-US" sz="3600" dirty="0" smtClean="0"/>
              <a:t>Considered to be most reliable method of measuring compliance</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5</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562600"/>
            <a:ext cx="99285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m.rothenberger\Local Settings\Temporary Internet Files\Content.IE5\F6T9KCHS\MC900382585[1].jpg"/>
          <p:cNvPicPr>
            <a:picLocks noChangeAspect="1" noChangeArrowheads="1"/>
          </p:cNvPicPr>
          <p:nvPr/>
        </p:nvPicPr>
        <p:blipFill>
          <a:blip r:embed="rId4" cstate="print"/>
          <a:srcRect/>
          <a:stretch>
            <a:fillRect/>
          </a:stretch>
        </p:blipFill>
        <p:spPr bwMode="auto">
          <a:xfrm>
            <a:off x="2514600" y="2133600"/>
            <a:ext cx="4343400" cy="2514600"/>
          </a:xfrm>
          <a:prstGeom prst="rect">
            <a:avLst/>
          </a:prstGeom>
          <a:noFill/>
          <a:ln w="9525">
            <a:noFill/>
            <a:miter lim="800000"/>
            <a:headEnd/>
            <a:tailEnd/>
          </a:ln>
        </p:spPr>
      </p:pic>
    </p:spTree>
    <p:extLst>
      <p:ext uri="{BB962C8B-B14F-4D97-AF65-F5344CB8AC3E}">
        <p14:creationId xmlns:p14="http://schemas.microsoft.com/office/powerpoint/2010/main" val="66022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RECORDS</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sz="3200" dirty="0" smtClean="0"/>
              <a:t>Inspection of written information*</a:t>
            </a:r>
          </a:p>
          <a:p>
            <a:endParaRPr lang="en-US" dirty="0" smtClean="0"/>
          </a:p>
          <a:p>
            <a:endParaRPr lang="en-US" dirty="0"/>
          </a:p>
          <a:p>
            <a:r>
              <a:rPr lang="en-US" sz="3200" dirty="0" smtClean="0"/>
              <a:t>Inspectors may request to be alone in a room when reviewing records</a:t>
            </a:r>
          </a:p>
          <a:p>
            <a:pPr marL="0" indent="0">
              <a:buNone/>
            </a:pPr>
            <a:r>
              <a:rPr lang="en-US" sz="3200" dirty="0" smtClean="0"/>
              <a:t>*2</a:t>
            </a:r>
            <a:r>
              <a:rPr lang="en-US" sz="3200" baseline="30000" dirty="0" smtClean="0"/>
              <a:t>nd</a:t>
            </a:r>
            <a:r>
              <a:rPr lang="en-US" sz="3200" dirty="0" smtClean="0"/>
              <a:t> most reliable method</a:t>
            </a:r>
            <a:endParaRPr lang="en-US" sz="32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6</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257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Carrol\Local Settings\Temporary Internet Files\Content.IE5\HS99QPM8\MPj04393430000[1].jpg"/>
          <p:cNvPicPr>
            <a:picLocks noChangeAspect="1" noChangeArrowheads="1"/>
          </p:cNvPicPr>
          <p:nvPr/>
        </p:nvPicPr>
        <p:blipFill>
          <a:blip r:embed="rId4" cstate="print"/>
          <a:srcRect/>
          <a:stretch>
            <a:fillRect/>
          </a:stretch>
        </p:blipFill>
        <p:spPr bwMode="auto">
          <a:xfrm>
            <a:off x="6400800" y="1524000"/>
            <a:ext cx="2438400" cy="2286000"/>
          </a:xfrm>
          <a:prstGeom prst="rect">
            <a:avLst/>
          </a:prstGeom>
          <a:noFill/>
        </p:spPr>
      </p:pic>
    </p:spTree>
    <p:extLst>
      <p:ext uri="{BB962C8B-B14F-4D97-AF65-F5344CB8AC3E}">
        <p14:creationId xmlns:p14="http://schemas.microsoft.com/office/powerpoint/2010/main" val="246133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INTERVIEW</a:t>
            </a:r>
            <a:endParaRPr lang="en-US" dirty="0"/>
          </a:p>
        </p:txBody>
      </p:sp>
      <p:sp>
        <p:nvSpPr>
          <p:cNvPr id="3" name="Content Placeholder 2"/>
          <p:cNvSpPr>
            <a:spLocks noGrp="1"/>
          </p:cNvSpPr>
          <p:nvPr>
            <p:ph sz="quarter" idx="1"/>
          </p:nvPr>
        </p:nvSpPr>
        <p:spPr>
          <a:xfrm>
            <a:off x="152400" y="1600200"/>
            <a:ext cx="8153400" cy="4495800"/>
          </a:xfrm>
        </p:spPr>
        <p:txBody>
          <a:bodyPr>
            <a:normAutofit/>
          </a:bodyPr>
          <a:lstStyle/>
          <a:p>
            <a:endParaRPr lang="en-US" sz="3200" dirty="0" smtClean="0"/>
          </a:p>
          <a:p>
            <a:endParaRPr lang="en-US" sz="3200" dirty="0"/>
          </a:p>
          <a:p>
            <a:endParaRPr lang="en-US" sz="3200" dirty="0" smtClean="0"/>
          </a:p>
          <a:p>
            <a:r>
              <a:rPr lang="en-US" sz="2800" dirty="0" smtClean="0"/>
              <a:t>Asking the provider staff or consumer questions to determine compliance*</a:t>
            </a:r>
          </a:p>
          <a:p>
            <a:r>
              <a:rPr lang="en-US" sz="2800" dirty="0" smtClean="0"/>
              <a:t>Interviews will be conducted in private</a:t>
            </a:r>
            <a:endParaRPr lang="en-US" sz="2800" dirty="0"/>
          </a:p>
          <a:p>
            <a:pPr marL="0" indent="0">
              <a:buNone/>
            </a:pPr>
            <a:r>
              <a:rPr lang="en-US" sz="2800" dirty="0" smtClean="0"/>
              <a:t>*Considered least reliable form of inspection</a:t>
            </a:r>
            <a:endParaRPr lang="en-US" sz="28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7</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361709"/>
            <a:ext cx="70870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Carrol\Local Settings\Temporary Internet Files\Content.IE5\4A9UMBQI\MCj03980890000[1].wmf"/>
          <p:cNvPicPr>
            <a:picLocks noChangeAspect="1" noChangeArrowheads="1"/>
          </p:cNvPicPr>
          <p:nvPr/>
        </p:nvPicPr>
        <p:blipFill>
          <a:blip r:embed="rId4" cstate="print"/>
          <a:srcRect/>
          <a:stretch>
            <a:fillRect/>
          </a:stretch>
        </p:blipFill>
        <p:spPr bwMode="auto">
          <a:xfrm>
            <a:off x="3429000" y="1600200"/>
            <a:ext cx="2514600" cy="1752600"/>
          </a:xfrm>
          <a:prstGeom prst="rect">
            <a:avLst/>
          </a:prstGeom>
          <a:noFill/>
        </p:spPr>
      </p:pic>
    </p:spTree>
    <p:extLst>
      <p:ext uri="{BB962C8B-B14F-4D97-AF65-F5344CB8AC3E}">
        <p14:creationId xmlns:p14="http://schemas.microsoft.com/office/powerpoint/2010/main" val="310397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mtClean="0"/>
              <a:t>POTENTIAL PROVIDER DISCUSSION POINTS</a:t>
            </a:r>
            <a:endParaRPr lang="en-US" dirty="0"/>
          </a:p>
        </p:txBody>
      </p:sp>
      <p:sp>
        <p:nvSpPr>
          <p:cNvPr id="3" name="Content Placeholder 2"/>
          <p:cNvSpPr>
            <a:spLocks noGrp="1"/>
          </p:cNvSpPr>
          <p:nvPr>
            <p:ph sz="quarter" idx="1"/>
          </p:nvPr>
        </p:nvSpPr>
        <p:spPr/>
        <p:txBody>
          <a:bodyPr>
            <a:normAutofit/>
          </a:bodyPr>
          <a:lstStyle/>
          <a:p>
            <a:r>
              <a:rPr lang="en-US" sz="3600" dirty="0" smtClean="0"/>
              <a:t>Culture of agency</a:t>
            </a:r>
          </a:p>
          <a:p>
            <a:r>
              <a:rPr lang="en-US" sz="3600" dirty="0" smtClean="0"/>
              <a:t>Training					</a:t>
            </a:r>
          </a:p>
          <a:p>
            <a:r>
              <a:rPr lang="en-US" sz="3600" dirty="0" smtClean="0"/>
              <a:t>Responsibilities of program specialist</a:t>
            </a:r>
          </a:p>
          <a:p>
            <a:r>
              <a:rPr lang="en-US" sz="3600" dirty="0" smtClean="0"/>
              <a:t>Health and safety for consumers</a:t>
            </a:r>
          </a:p>
          <a:p>
            <a:r>
              <a:rPr lang="en-US" sz="3600" dirty="0" smtClean="0"/>
              <a:t>Background information	</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8</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796" y="5562600"/>
            <a:ext cx="99285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sbrown\AppData\Local\Microsoft\Windows\Temporary Internet Files\Content.IE5\6HGMB6NM\MP910220928[1].jpg"/>
          <p:cNvPicPr>
            <a:picLocks noGrp="1" noChangeAspect="1" noChangeArrowheads="1"/>
          </p:cNvPicPr>
          <p:nvPr/>
        </p:nvPicPr>
        <p:blipFill>
          <a:blip r:embed="rId4" cstate="print"/>
          <a:stretch>
            <a:fillRect/>
          </a:stretch>
        </p:blipFill>
        <p:spPr bwMode="auto">
          <a:xfrm>
            <a:off x="5943600" y="1816081"/>
            <a:ext cx="2057400" cy="1155719"/>
          </a:xfrm>
          <a:prstGeom prst="rect">
            <a:avLst/>
          </a:prstGeom>
          <a:noFill/>
        </p:spPr>
      </p:pic>
      <p:pic>
        <p:nvPicPr>
          <p:cNvPr id="7" name="Picture 6" descr="C:\Documents and Settings\Carrol\Local Settings\Temporary Internet Files\Content.IE5\HS99QPM8\MCj00787480000[1].wmf"/>
          <p:cNvPicPr>
            <a:picLocks noChangeAspect="1" noChangeArrowheads="1"/>
          </p:cNvPicPr>
          <p:nvPr/>
        </p:nvPicPr>
        <p:blipFill>
          <a:blip r:embed="rId5" cstate="print"/>
          <a:srcRect/>
          <a:stretch>
            <a:fillRect/>
          </a:stretch>
        </p:blipFill>
        <p:spPr bwMode="auto">
          <a:xfrm>
            <a:off x="5943600" y="4222810"/>
            <a:ext cx="2022764" cy="1568389"/>
          </a:xfrm>
          <a:prstGeom prst="rect">
            <a:avLst/>
          </a:prstGeom>
          <a:noFill/>
        </p:spPr>
      </p:pic>
    </p:spTree>
    <p:extLst>
      <p:ext uri="{BB962C8B-B14F-4D97-AF65-F5344CB8AC3E}">
        <p14:creationId xmlns:p14="http://schemas.microsoft.com/office/powerpoint/2010/main" val="335571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POTENTIAL CONSUMER DISCUSSION POINTS</a:t>
            </a:r>
            <a:endParaRPr lang="en-US" dirty="0"/>
          </a:p>
        </p:txBody>
      </p:sp>
      <p:sp>
        <p:nvSpPr>
          <p:cNvPr id="3" name="Content Placeholder 2"/>
          <p:cNvSpPr>
            <a:spLocks noGrp="1"/>
          </p:cNvSpPr>
          <p:nvPr>
            <p:ph sz="quarter" idx="1"/>
          </p:nvPr>
        </p:nvSpPr>
        <p:spPr/>
        <p:txBody>
          <a:bodyPr>
            <a:normAutofit/>
          </a:bodyPr>
          <a:lstStyle/>
          <a:p>
            <a:r>
              <a:rPr lang="en-US" dirty="0" smtClean="0"/>
              <a:t>Happiness in </a:t>
            </a:r>
            <a:r>
              <a:rPr lang="en-US" dirty="0" err="1" smtClean="0"/>
              <a:t>Lifesharing</a:t>
            </a:r>
            <a:endParaRPr lang="en-US" dirty="0"/>
          </a:p>
          <a:p>
            <a:r>
              <a:rPr lang="en-US" dirty="0" smtClean="0"/>
              <a:t>Opportunities for meaningful relationships</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DA69634-4EAF-4F82-91B4-2F996631F98F}" type="slidenum">
              <a:rPr lang="en-US" smtClean="0"/>
              <a:t>9</a:t>
            </a:fld>
            <a:endParaRPr lang="en-US"/>
          </a:p>
        </p:txBody>
      </p:sp>
      <p:pic>
        <p:nvPicPr>
          <p:cNvPr id="5" name="Picture 4" descr="Logo With Words 300d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201" y="5410201"/>
            <a:ext cx="11082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Carrol\Local Settings\Temporary Internet Files\Content.IE5\HS99QPM8\MCj03973700000[1].wmf"/>
          <p:cNvPicPr>
            <a:picLocks noChangeAspect="1" noChangeArrowheads="1"/>
          </p:cNvPicPr>
          <p:nvPr/>
        </p:nvPicPr>
        <p:blipFill>
          <a:blip r:embed="rId4" cstate="print"/>
          <a:srcRect/>
          <a:stretch>
            <a:fillRect/>
          </a:stretch>
        </p:blipFill>
        <p:spPr bwMode="auto">
          <a:xfrm>
            <a:off x="1258899" y="2971800"/>
            <a:ext cx="3008301" cy="2286000"/>
          </a:xfrm>
          <a:prstGeom prst="rect">
            <a:avLst/>
          </a:prstGeom>
          <a:noFill/>
        </p:spPr>
      </p:pic>
      <p:pic>
        <p:nvPicPr>
          <p:cNvPr id="7" name="Picture 6" descr="C:\Documents and Settings\Carrol\Local Settings\Temporary Internet Files\Content.IE5\GLCLVPQG\MCj04323890000[1].wmf"/>
          <p:cNvPicPr>
            <a:picLocks noChangeAspect="1" noChangeArrowheads="1"/>
          </p:cNvPicPr>
          <p:nvPr/>
        </p:nvPicPr>
        <p:blipFill>
          <a:blip r:embed="rId5" cstate="print"/>
          <a:srcRect/>
          <a:stretch>
            <a:fillRect/>
          </a:stretch>
        </p:blipFill>
        <p:spPr bwMode="auto">
          <a:xfrm>
            <a:off x="4953000" y="3048000"/>
            <a:ext cx="2743200" cy="2362200"/>
          </a:xfrm>
          <a:prstGeom prst="rect">
            <a:avLst/>
          </a:prstGeom>
          <a:noFill/>
        </p:spPr>
      </p:pic>
    </p:spTree>
    <p:extLst>
      <p:ext uri="{BB962C8B-B14F-4D97-AF65-F5344CB8AC3E}">
        <p14:creationId xmlns:p14="http://schemas.microsoft.com/office/powerpoint/2010/main" val="18838861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424</TotalTime>
  <Words>1295</Words>
  <Application>Microsoft Office PowerPoint</Application>
  <PresentationFormat>On-screen Show (4:3)</PresentationFormat>
  <Paragraphs>203</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Dancing Through Licensing</vt:lpstr>
      <vt:lpstr>FAMILY LIVING</vt:lpstr>
      <vt:lpstr>LICENSED VS. UNLICENSED</vt:lpstr>
      <vt:lpstr>3 MEASUREMENTS OF COMPLIANCE</vt:lpstr>
      <vt:lpstr>SITE</vt:lpstr>
      <vt:lpstr>RECORDS</vt:lpstr>
      <vt:lpstr>INTERVIEW</vt:lpstr>
      <vt:lpstr>POTENTIAL PROVIDER DISCUSSION POINTS</vt:lpstr>
      <vt:lpstr>POTENTIAL CONSUMER DISCUSSION POINTS</vt:lpstr>
      <vt:lpstr>POTENTIAL CONSUMER DISCUSSION POINTS CONTINUED</vt:lpstr>
      <vt:lpstr>REQUIREMENTS</vt:lpstr>
      <vt:lpstr>FIRST AID KIT</vt:lpstr>
      <vt:lpstr>OTHER CONSIDERATIONS</vt:lpstr>
      <vt:lpstr>PowerPoint Presentation</vt:lpstr>
      <vt:lpstr>PREPARATION FOR ANNUAL LICENSING</vt:lpstr>
      <vt:lpstr>PREPARATION FOR ANNUAL LICENSING CONTINUED</vt:lpstr>
      <vt:lpstr>LIFESHARING RESOURCES</vt:lpstr>
      <vt:lpstr>BHSL SUGGESTIONS</vt:lpstr>
      <vt:lpstr>DON YOUR LICENSING HAT</vt:lpstr>
      <vt:lpstr>WHAT DOES THE FUTURE HOLD?</vt:lpstr>
      <vt:lpstr>FUTURE CONSIDERATIONS</vt:lpstr>
      <vt:lpstr>LICENSING QUESTIONS</vt:lpstr>
      <vt:lpstr>REGULATION 6500.31(b) – INFORMING AND ENCOURAGING EXERCISE OF RIGHTS</vt:lpstr>
      <vt:lpstr>REGULATIONS 6500.43(d)(1) – FL SPECIALIST; 6500.151(d) – ASSESSMENT; 6500.156(c)(5)-ISP REVIEW AND REVISION</vt:lpstr>
      <vt:lpstr>Regulation:  6500.20(a) – Reporting of Unusual Incidents</vt:lpstr>
      <vt:lpstr>Regulation:  6500.138(a) – Medications Training</vt:lpstr>
      <vt:lpstr>BEST PRACTICES VS. LICENSING</vt:lpstr>
      <vt:lpstr>LICENSING SUCCESS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dancing through licensing</dc:title>
  <dc:creator>sbrown</dc:creator>
  <cp:lastModifiedBy>sbrown</cp:lastModifiedBy>
  <cp:revision>65</cp:revision>
  <cp:lastPrinted>2016-10-13T02:40:22Z</cp:lastPrinted>
  <dcterms:created xsi:type="dcterms:W3CDTF">2016-10-11T18:45:17Z</dcterms:created>
  <dcterms:modified xsi:type="dcterms:W3CDTF">2016-10-13T18:41:36Z</dcterms:modified>
</cp:coreProperties>
</file>