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3" r:id="rId23"/>
    <p:sldId id="277" r:id="rId24"/>
    <p:sldId id="278" r:id="rId25"/>
    <p:sldId id="279" r:id="rId26"/>
    <p:sldId id="280" r:id="rId27"/>
    <p:sldId id="281" r:id="rId28"/>
    <p:sldId id="282"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54133C-0DA4-4EDD-A1EB-2BBD3F65F222}">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83"/>
            <p14:sldId id="277"/>
            <p14:sldId id="278"/>
            <p14:sldId id="279"/>
            <p14:sldId id="280"/>
            <p14:sldId id="281"/>
            <p14:sldId id="282"/>
            <p14:sldId id="284"/>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3/4/2017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3/4/2017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3/4/2017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3/4/2017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siabm.com/images/paulownia1.jpg"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siabm.com/images/paulownia2a.jpg"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siabm.com/images/paulownia3.jpg"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siabm.com/images/paulownia4.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PAULOWNIA PRIMED WOOD TRIM &amp; PATTERN</a:t>
            </a:r>
          </a:p>
        </p:txBody>
      </p:sp>
      <p:sp>
        <p:nvSpPr>
          <p:cNvPr id="3" name="Subtitle 2"/>
          <p:cNvSpPr>
            <a:spLocks noGrp="1"/>
          </p:cNvSpPr>
          <p:nvPr>
            <p:ph type="subTitle" idx="1"/>
          </p:nvPr>
        </p:nvSpPr>
        <p:spPr/>
        <p:txBody>
          <a:bodyPr/>
          <a:lstStyle/>
          <a:p>
            <a:r>
              <a:rPr lang="en-US" dirty="0"/>
              <a:t>SANTIAM LUMBER SALES</a:t>
            </a:r>
          </a:p>
        </p:txBody>
      </p:sp>
      <p:pic>
        <p:nvPicPr>
          <p:cNvPr id="5" name="Picture 4"/>
          <p:cNvPicPr>
            <a:picLocks noChangeAspect="1"/>
          </p:cNvPicPr>
          <p:nvPr/>
        </p:nvPicPr>
        <p:blipFill>
          <a:blip r:embed="rId2"/>
          <a:stretch>
            <a:fillRect/>
          </a:stretch>
        </p:blipFill>
        <p:spPr>
          <a:xfrm>
            <a:off x="4603434" y="4276105"/>
            <a:ext cx="4725502" cy="2581896"/>
          </a:xfrm>
          <a:prstGeom prst="rect">
            <a:avLst/>
          </a:prstGeom>
        </p:spPr>
      </p:pic>
    </p:spTree>
    <p:extLst>
      <p:ext uri="{BB962C8B-B14F-4D97-AF65-F5344CB8AC3E}">
        <p14:creationId xmlns:p14="http://schemas.microsoft.com/office/powerpoint/2010/main" val="15774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Primed boards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9371770"/>
              </p:ext>
            </p:extLst>
          </p:nvPr>
        </p:nvGraphicFramePr>
        <p:xfrm>
          <a:off x="1069975" y="2208944"/>
          <a:ext cx="9830906" cy="3821986"/>
        </p:xfrm>
        <a:graphic>
          <a:graphicData uri="http://schemas.openxmlformats.org/drawingml/2006/table">
            <a:tbl>
              <a:tblPr firstRow="1" firstCol="1" bandRow="1">
                <a:tableStyleId>{5C22544A-7EE6-4342-B048-85BDC9FD1C3A}</a:tableStyleId>
              </a:tblPr>
              <a:tblGrid>
                <a:gridCol w="9616782">
                  <a:extLst>
                    <a:ext uri="{9D8B030D-6E8A-4147-A177-3AD203B41FA5}">
                      <a16:colId xmlns:a16="http://schemas.microsoft.com/office/drawing/2014/main" val="947014163"/>
                    </a:ext>
                  </a:extLst>
                </a:gridCol>
                <a:gridCol w="214124">
                  <a:extLst>
                    <a:ext uri="{9D8B030D-6E8A-4147-A177-3AD203B41FA5}">
                      <a16:colId xmlns:a16="http://schemas.microsoft.com/office/drawing/2014/main" val="1774143286"/>
                    </a:ext>
                  </a:extLst>
                </a:gridCol>
              </a:tblGrid>
              <a:tr h="786007">
                <a:tc gridSpan="2">
                  <a:txBody>
                    <a:bodyPr/>
                    <a:lstStyle/>
                    <a:p>
                      <a:pPr marL="0" marR="0">
                        <a:lnSpc>
                          <a:spcPct val="107000"/>
                        </a:lnSpc>
                        <a:spcBef>
                          <a:spcPts val="0"/>
                        </a:spcBef>
                        <a:spcAft>
                          <a:spcPts val="0"/>
                        </a:spcAft>
                      </a:pPr>
                      <a:r>
                        <a:rPr lang="en-US" sz="1200" dirty="0">
                          <a:effectLst/>
                        </a:rPr>
                        <a:t>Standard Product 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tc hMerge="1">
                  <a:txBody>
                    <a:bodyPr/>
                    <a:lstStyle/>
                    <a:p>
                      <a:endParaRPr lang="en-US"/>
                    </a:p>
                  </a:txBody>
                  <a:tcPr/>
                </a:tc>
                <a:extLst>
                  <a:ext uri="{0D108BD9-81ED-4DB2-BD59-A6C34878D82A}">
                    <a16:rowId xmlns:a16="http://schemas.microsoft.com/office/drawing/2014/main" val="2070201435"/>
                  </a:ext>
                </a:extLst>
              </a:tr>
              <a:tr h="3035979">
                <a:tc>
                  <a:txBody>
                    <a:bodyPr/>
                    <a:lstStyle/>
                    <a:p>
                      <a:pPr marL="0" marR="0">
                        <a:lnSpc>
                          <a:spcPct val="107000"/>
                        </a:lnSpc>
                        <a:spcBef>
                          <a:spcPts val="0"/>
                        </a:spcBef>
                        <a:spcAft>
                          <a:spcPts val="0"/>
                        </a:spcAft>
                      </a:pPr>
                      <a:r>
                        <a:rPr lang="en-US" sz="1200" dirty="0">
                          <a:effectLst/>
                        </a:rPr>
                        <a:t>4/4 (11/16") - 1 x 2, 1 x 3, 1 x 4, 1 x 5, 1 x 6, 1 x</a:t>
                      </a:r>
                      <a:r>
                        <a:rPr lang="en-US" sz="1200" dirty="0">
                          <a:solidFill>
                            <a:srgbClr val="92D050"/>
                          </a:solidFill>
                          <a:effectLst/>
                        </a:rPr>
                        <a:t> </a:t>
                      </a:r>
                      <a:r>
                        <a:rPr lang="en-US" sz="1200" dirty="0">
                          <a:effectLst/>
                        </a:rPr>
                        <a:t>8, 1 x 10 &amp; 1 x 12</a:t>
                      </a:r>
                      <a:br>
                        <a:rPr lang="en-US" sz="1200" dirty="0">
                          <a:effectLst/>
                        </a:rPr>
                      </a:br>
                      <a:r>
                        <a:rPr lang="en-US" sz="1200" dirty="0">
                          <a:effectLst/>
                        </a:rPr>
                        <a:t>4/4 (3/4") - 1 x 2, 1 x 3, 1 x 4, 1 x 5, 1 x 6, 1 x 8, 1 x 10 &amp; 1 x 12</a:t>
                      </a:r>
                      <a:br>
                        <a:rPr lang="en-US" sz="1200" dirty="0">
                          <a:effectLst/>
                        </a:rPr>
                      </a:br>
                      <a:r>
                        <a:rPr lang="en-US" sz="1200" dirty="0">
                          <a:effectLst/>
                        </a:rPr>
                        <a:t>5/4 (1 1/8") -5/4 x 3, 5/4 x 4, 5/4 x 5, 5/4 x 6, 5/4 x 8, 5/4 x 10 &amp; 5/4 x 12</a:t>
                      </a:r>
                      <a:br>
                        <a:rPr lang="en-US" sz="1200" dirty="0">
                          <a:effectLst/>
                        </a:rPr>
                      </a:br>
                      <a:r>
                        <a:rPr lang="en-US" sz="1200" dirty="0">
                          <a:effectLst/>
                        </a:rPr>
                        <a:t>8/4 (1 1/2") - 2 x 2, 2 x 4, 2 x 6, 2 x 8, 2 x 10 &amp; 2 x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endParaRPr lang="en-US" dirty="0"/>
                    </a:p>
                  </a:txBody>
                  <a:tcPr/>
                </a:tc>
                <a:extLst>
                  <a:ext uri="{0D108BD9-81ED-4DB2-BD59-A6C34878D82A}">
                    <a16:rowId xmlns:a16="http://schemas.microsoft.com/office/drawing/2014/main" val="377628506"/>
                  </a:ext>
                </a:extLst>
              </a:tr>
            </a:tbl>
          </a:graphicData>
        </a:graphic>
      </p:graphicFrame>
      <p:pic>
        <p:nvPicPr>
          <p:cNvPr id="5" name="Picture 4" descr="http://www.asiabm.com/images/paulownia1s.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2742"/>
            <a:ext cx="5219272" cy="1982090"/>
          </a:xfrm>
          <a:prstGeom prst="rect">
            <a:avLst/>
          </a:prstGeom>
          <a:noFill/>
          <a:ln>
            <a:noFill/>
          </a:ln>
        </p:spPr>
      </p:pic>
      <p:pic>
        <p:nvPicPr>
          <p:cNvPr id="6" name="Picture 5"/>
          <p:cNvPicPr>
            <a:picLocks noChangeAspect="1"/>
          </p:cNvPicPr>
          <p:nvPr/>
        </p:nvPicPr>
        <p:blipFill>
          <a:blip r:embed="rId4"/>
          <a:stretch>
            <a:fillRect/>
          </a:stretch>
        </p:blipFill>
        <p:spPr>
          <a:xfrm>
            <a:off x="6770670" y="3164441"/>
            <a:ext cx="3784617" cy="2442382"/>
          </a:xfrm>
          <a:prstGeom prst="rect">
            <a:avLst/>
          </a:prstGeom>
        </p:spPr>
      </p:pic>
    </p:spTree>
    <p:extLst>
      <p:ext uri="{BB962C8B-B14F-4D97-AF65-F5344CB8AC3E}">
        <p14:creationId xmlns:p14="http://schemas.microsoft.com/office/powerpoint/2010/main" val="392396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 stock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5590442"/>
              </p:ext>
            </p:extLst>
          </p:nvPr>
        </p:nvGraphicFramePr>
        <p:xfrm>
          <a:off x="1069975" y="2178120"/>
          <a:ext cx="10058400" cy="3955551"/>
        </p:xfrm>
        <a:graphic>
          <a:graphicData uri="http://schemas.openxmlformats.org/drawingml/2006/table">
            <a:tbl>
              <a:tblPr firstRow="1" firstCol="1" bandRow="1">
                <a:tableStyleId>{5C22544A-7EE6-4342-B048-85BDC9FD1C3A}</a:tableStyleId>
              </a:tblPr>
              <a:tblGrid>
                <a:gridCol w="10058400">
                  <a:extLst>
                    <a:ext uri="{9D8B030D-6E8A-4147-A177-3AD203B41FA5}">
                      <a16:colId xmlns:a16="http://schemas.microsoft.com/office/drawing/2014/main" val="1477063774"/>
                    </a:ext>
                  </a:extLst>
                </a:gridCol>
              </a:tblGrid>
              <a:tr h="290929">
                <a:tc>
                  <a:txBody>
                    <a:bodyPr/>
                    <a:lstStyle/>
                    <a:p>
                      <a:pPr marL="0" marR="0">
                        <a:lnSpc>
                          <a:spcPct val="107000"/>
                        </a:lnSpc>
                        <a:spcBef>
                          <a:spcPts val="0"/>
                        </a:spcBef>
                        <a:spcAft>
                          <a:spcPts val="0"/>
                        </a:spcAft>
                      </a:pPr>
                      <a:r>
                        <a:rPr lang="en-US" sz="1200">
                          <a:effectLst/>
                        </a:rPr>
                        <a:t>Pattern Stock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70C0"/>
                    </a:solidFill>
                  </a:tcPr>
                </a:tc>
                <a:extLst>
                  <a:ext uri="{0D108BD9-81ED-4DB2-BD59-A6C34878D82A}">
                    <a16:rowId xmlns:a16="http://schemas.microsoft.com/office/drawing/2014/main" val="3803949264"/>
                  </a:ext>
                </a:extLst>
              </a:tr>
              <a:tr h="3664622">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Kiln Dried</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S4S - Square Edge</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S2S - tongue and groove </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FJ and or FJ/EG</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Exterior Waterproof Glue</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Exterior Oil Base Spray Primed 4 Sides &amp; Both Ends</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180 Grit Sanded 4 Sides After Priming</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One or Two Coat Primed</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Fully Reversible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70C0"/>
                    </a:solidFill>
                  </a:tcPr>
                </a:tc>
                <a:extLst>
                  <a:ext uri="{0D108BD9-81ED-4DB2-BD59-A6C34878D82A}">
                    <a16:rowId xmlns:a16="http://schemas.microsoft.com/office/drawing/2014/main" val="3650094856"/>
                  </a:ext>
                </a:extLst>
              </a:tr>
            </a:tbl>
          </a:graphicData>
        </a:graphic>
      </p:graphicFrame>
      <p:pic>
        <p:nvPicPr>
          <p:cNvPr id="5" name="Picture 4" descr="http://www.asiabm.com/images/paulownia2as.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0382" y="267128"/>
            <a:ext cx="5117866" cy="1653650"/>
          </a:xfrm>
          <a:prstGeom prst="rect">
            <a:avLst/>
          </a:prstGeom>
          <a:noFill/>
          <a:ln>
            <a:noFill/>
          </a:ln>
        </p:spPr>
      </p:pic>
      <p:pic>
        <p:nvPicPr>
          <p:cNvPr id="6" name="Picture 5"/>
          <p:cNvPicPr>
            <a:picLocks noChangeAspect="1"/>
          </p:cNvPicPr>
          <p:nvPr/>
        </p:nvPicPr>
        <p:blipFill>
          <a:blip r:embed="rId4"/>
          <a:stretch>
            <a:fillRect/>
          </a:stretch>
        </p:blipFill>
        <p:spPr>
          <a:xfrm>
            <a:off x="6596009" y="2674257"/>
            <a:ext cx="4333249" cy="2997078"/>
          </a:xfrm>
          <a:prstGeom prst="rect">
            <a:avLst/>
          </a:prstGeom>
        </p:spPr>
      </p:pic>
    </p:spTree>
    <p:extLst>
      <p:ext uri="{BB962C8B-B14F-4D97-AF65-F5344CB8AC3E}">
        <p14:creationId xmlns:p14="http://schemas.microsoft.com/office/powerpoint/2010/main" val="255736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Stocking patterns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3987044"/>
              </p:ext>
            </p:extLst>
          </p:nvPr>
        </p:nvGraphicFramePr>
        <p:xfrm>
          <a:off x="1069975" y="2506893"/>
          <a:ext cx="10058400" cy="2774023"/>
        </p:xfrm>
        <a:graphic>
          <a:graphicData uri="http://schemas.openxmlformats.org/drawingml/2006/table">
            <a:tbl>
              <a:tblPr firstRow="1" firstCol="1" bandRow="1">
                <a:tableStyleId>{5C22544A-7EE6-4342-B048-85BDC9FD1C3A}</a:tableStyleId>
              </a:tblPr>
              <a:tblGrid>
                <a:gridCol w="9839321">
                  <a:extLst>
                    <a:ext uri="{9D8B030D-6E8A-4147-A177-3AD203B41FA5}">
                      <a16:colId xmlns:a16="http://schemas.microsoft.com/office/drawing/2014/main" val="3510621440"/>
                    </a:ext>
                  </a:extLst>
                </a:gridCol>
                <a:gridCol w="219079">
                  <a:extLst>
                    <a:ext uri="{9D8B030D-6E8A-4147-A177-3AD203B41FA5}">
                      <a16:colId xmlns:a16="http://schemas.microsoft.com/office/drawing/2014/main" val="3806843089"/>
                    </a:ext>
                  </a:extLst>
                </a:gridCol>
              </a:tblGrid>
              <a:tr h="709766">
                <a:tc gridSpan="2">
                  <a:txBody>
                    <a:bodyPr/>
                    <a:lstStyle/>
                    <a:p>
                      <a:pPr marL="0" marR="0">
                        <a:lnSpc>
                          <a:spcPct val="107000"/>
                        </a:lnSpc>
                        <a:spcBef>
                          <a:spcPts val="0"/>
                        </a:spcBef>
                        <a:spcAft>
                          <a:spcPts val="0"/>
                        </a:spcAft>
                      </a:pPr>
                      <a:r>
                        <a:rPr lang="en-US" sz="1200" dirty="0">
                          <a:effectLst/>
                        </a:rPr>
                        <a:t>Standard Product 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50"/>
                    </a:solidFill>
                  </a:tcPr>
                </a:tc>
                <a:tc hMerge="1">
                  <a:txBody>
                    <a:bodyPr/>
                    <a:lstStyle/>
                    <a:p>
                      <a:endParaRPr lang="en-US"/>
                    </a:p>
                  </a:txBody>
                  <a:tcPr/>
                </a:tc>
                <a:extLst>
                  <a:ext uri="{0D108BD9-81ED-4DB2-BD59-A6C34878D82A}">
                    <a16:rowId xmlns:a16="http://schemas.microsoft.com/office/drawing/2014/main" val="1015311400"/>
                  </a:ext>
                </a:extLst>
              </a:tr>
              <a:tr h="2064257">
                <a:tc>
                  <a:txBody>
                    <a:bodyPr/>
                    <a:lstStyle/>
                    <a:p>
                      <a:pPr marL="0" marR="0">
                        <a:lnSpc>
                          <a:spcPct val="107000"/>
                        </a:lnSpc>
                        <a:spcBef>
                          <a:spcPts val="0"/>
                        </a:spcBef>
                        <a:spcAft>
                          <a:spcPts val="0"/>
                        </a:spcAft>
                      </a:pPr>
                      <a:r>
                        <a:rPr lang="en-US" sz="1200" dirty="0">
                          <a:effectLst/>
                        </a:rPr>
                        <a:t>1 x 4 &amp; 1 x 6 T &amp; G Beaded Ceiling - EB &amp; CB/V2E</a:t>
                      </a:r>
                      <a:br>
                        <a:rPr lang="en-US" sz="1200" dirty="0">
                          <a:effectLst/>
                        </a:rPr>
                      </a:br>
                      <a:r>
                        <a:rPr lang="en-US" sz="1200" dirty="0">
                          <a:effectLst/>
                        </a:rPr>
                        <a:t>1 x 6 &amp; 1 x 8 Plowed for Soffit</a:t>
                      </a:r>
                      <a:br>
                        <a:rPr lang="en-US" sz="1200" dirty="0">
                          <a:effectLst/>
                        </a:rPr>
                      </a:br>
                      <a:r>
                        <a:rPr lang="en-US" sz="1200" dirty="0">
                          <a:effectLst/>
                        </a:rPr>
                        <a:t>Custom Patterns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50"/>
                    </a:solidFill>
                  </a:tcPr>
                </a:tc>
                <a:tc>
                  <a:txBody>
                    <a:bodyPr/>
                    <a:lstStyle/>
                    <a:p>
                      <a:endParaRPr lang="en-US" dirty="0"/>
                    </a:p>
                  </a:txBody>
                  <a:tcPr/>
                </a:tc>
                <a:extLst>
                  <a:ext uri="{0D108BD9-81ED-4DB2-BD59-A6C34878D82A}">
                    <a16:rowId xmlns:a16="http://schemas.microsoft.com/office/drawing/2014/main" val="1043583795"/>
                  </a:ext>
                </a:extLst>
              </a:tr>
            </a:tbl>
          </a:graphicData>
        </a:graphic>
      </p:graphicFrame>
      <p:pic>
        <p:nvPicPr>
          <p:cNvPr id="5" name="Picture 4" descr="http://www.asiabm.com/images/paulownia2.jpg"/>
          <p:cNvPicPr/>
          <p:nvPr/>
        </p:nvPicPr>
        <p:blipFill>
          <a:blip r:embed="rId2">
            <a:extLst>
              <a:ext uri="{28A0092B-C50C-407E-A947-70E740481C1C}">
                <a14:useLocalDpi xmlns:a14="http://schemas.microsoft.com/office/drawing/2010/main" val="0"/>
              </a:ext>
            </a:extLst>
          </a:blip>
          <a:srcRect/>
          <a:stretch>
            <a:fillRect/>
          </a:stretch>
        </p:blipFill>
        <p:spPr bwMode="auto">
          <a:xfrm>
            <a:off x="5979560" y="484632"/>
            <a:ext cx="4212404" cy="1388872"/>
          </a:xfrm>
          <a:prstGeom prst="rect">
            <a:avLst/>
          </a:prstGeom>
          <a:noFill/>
          <a:ln>
            <a:noFill/>
          </a:ln>
        </p:spPr>
      </p:pic>
      <p:pic>
        <p:nvPicPr>
          <p:cNvPr id="6" name="Picture 5"/>
          <p:cNvPicPr>
            <a:picLocks noChangeAspect="1"/>
          </p:cNvPicPr>
          <p:nvPr/>
        </p:nvPicPr>
        <p:blipFill>
          <a:blip r:embed="rId3"/>
          <a:stretch>
            <a:fillRect/>
          </a:stretch>
        </p:blipFill>
        <p:spPr>
          <a:xfrm>
            <a:off x="7674305" y="2674704"/>
            <a:ext cx="3251200" cy="2438400"/>
          </a:xfrm>
          <a:prstGeom prst="rect">
            <a:avLst/>
          </a:prstGeom>
        </p:spPr>
      </p:pic>
    </p:spTree>
    <p:extLst>
      <p:ext uri="{BB962C8B-B14F-4D97-AF65-F5344CB8AC3E}">
        <p14:creationId xmlns:p14="http://schemas.microsoft.com/office/powerpoint/2010/main" val="351769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Bevel stock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1599255"/>
              </p:ext>
            </p:extLst>
          </p:nvPr>
        </p:nvGraphicFramePr>
        <p:xfrm>
          <a:off x="554804" y="2093787"/>
          <a:ext cx="10335803" cy="4632516"/>
        </p:xfrm>
        <a:graphic>
          <a:graphicData uri="http://schemas.openxmlformats.org/drawingml/2006/table">
            <a:tbl>
              <a:tblPr firstRow="1" firstCol="1" bandRow="1">
                <a:tableStyleId>{5C22544A-7EE6-4342-B048-85BDC9FD1C3A}</a:tableStyleId>
              </a:tblPr>
              <a:tblGrid>
                <a:gridCol w="723507">
                  <a:extLst>
                    <a:ext uri="{9D8B030D-6E8A-4147-A177-3AD203B41FA5}">
                      <a16:colId xmlns:a16="http://schemas.microsoft.com/office/drawing/2014/main" val="3385433891"/>
                    </a:ext>
                  </a:extLst>
                </a:gridCol>
                <a:gridCol w="9612296">
                  <a:extLst>
                    <a:ext uri="{9D8B030D-6E8A-4147-A177-3AD203B41FA5}">
                      <a16:colId xmlns:a16="http://schemas.microsoft.com/office/drawing/2014/main" val="1656229816"/>
                    </a:ext>
                  </a:extLst>
                </a:gridCol>
              </a:tblGrid>
              <a:tr h="190174">
                <a:tc gridSpan="2">
                  <a:txBody>
                    <a:bodyPr/>
                    <a:lstStyle/>
                    <a:p>
                      <a:pPr marL="0" marR="0">
                        <a:lnSpc>
                          <a:spcPct val="107000"/>
                        </a:lnSpc>
                        <a:spcBef>
                          <a:spcPts val="0"/>
                        </a:spcBef>
                        <a:spcAft>
                          <a:spcPts val="0"/>
                        </a:spcAft>
                      </a:pPr>
                      <a:r>
                        <a:rPr lang="en-US" sz="1100">
                          <a:effectLst/>
                        </a:rPr>
                        <a:t>Bevel Sidings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14" marR="8514" marT="8514" marB="8514" anchor="ctr">
                    <a:solidFill>
                      <a:srgbClr val="92D050"/>
                    </a:solidFill>
                  </a:tcPr>
                </a:tc>
                <a:tc hMerge="1">
                  <a:txBody>
                    <a:bodyPr/>
                    <a:lstStyle/>
                    <a:p>
                      <a:endParaRPr lang="en-US"/>
                    </a:p>
                  </a:txBody>
                  <a:tcPr/>
                </a:tc>
                <a:extLst>
                  <a:ext uri="{0D108BD9-81ED-4DB2-BD59-A6C34878D82A}">
                    <a16:rowId xmlns:a16="http://schemas.microsoft.com/office/drawing/2014/main" val="3929908885"/>
                  </a:ext>
                </a:extLst>
              </a:tr>
              <a:tr h="2412800">
                <a:tc gridSpan="2">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Kiln Dried</a:t>
                      </a:r>
                      <a:endParaRPr lang="en-US" sz="10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Smooth Face/Re-Sawn Face</a:t>
                      </a:r>
                      <a:endParaRPr lang="en-US" sz="10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Eased Edges &amp; Tip</a:t>
                      </a:r>
                      <a:endParaRPr lang="en-US" sz="10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FJ and or FJ/EG</a:t>
                      </a:r>
                      <a:endParaRPr lang="en-US" sz="10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Exterior Waterproof Glue</a:t>
                      </a:r>
                      <a:endParaRPr lang="en-US" sz="10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Exterior Oil Base Spray Primed 4 Sides &amp; Both Ends</a:t>
                      </a:r>
                      <a:endParaRPr lang="en-US" sz="10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180 Grit Sanded 3 Sides After Priming</a:t>
                      </a:r>
                      <a:endParaRPr lang="en-US" sz="10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One or Two Coat Primed</a:t>
                      </a:r>
                      <a:endParaRPr lang="en-US" sz="10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Fully Reversible</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14" marR="8514" marT="8514" marB="8514" anchor="ctr">
                    <a:solidFill>
                      <a:srgbClr val="92D050"/>
                    </a:solidFill>
                  </a:tcPr>
                </a:tc>
                <a:tc hMerge="1">
                  <a:txBody>
                    <a:bodyPr/>
                    <a:lstStyle/>
                    <a:p>
                      <a:endParaRPr lang="en-US"/>
                    </a:p>
                  </a:txBody>
                  <a:tcPr/>
                </a:tc>
                <a:extLst>
                  <a:ext uri="{0D108BD9-81ED-4DB2-BD59-A6C34878D82A}">
                    <a16:rowId xmlns:a16="http://schemas.microsoft.com/office/drawing/2014/main" val="2186226796"/>
                  </a:ext>
                </a:extLst>
              </a:tr>
              <a:tr h="190174">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14" marR="8514" marT="8514" marB="8514" anchor="ctr">
                    <a:solidFill>
                      <a:srgbClr val="92D050"/>
                    </a:solidFill>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14" marR="8514" marT="8514" marB="8514" anchor="ctr">
                    <a:solidFill>
                      <a:srgbClr val="92D050"/>
                    </a:solidFill>
                  </a:tcPr>
                </a:tc>
                <a:extLst>
                  <a:ext uri="{0D108BD9-81ED-4DB2-BD59-A6C34878D82A}">
                    <a16:rowId xmlns:a16="http://schemas.microsoft.com/office/drawing/2014/main" val="650969018"/>
                  </a:ext>
                </a:extLst>
              </a:tr>
              <a:tr h="190174">
                <a:tc gridSpan="2">
                  <a:txBody>
                    <a:bodyPr/>
                    <a:lstStyle/>
                    <a:p>
                      <a:pPr marL="0" marR="0">
                        <a:lnSpc>
                          <a:spcPct val="107000"/>
                        </a:lnSpc>
                        <a:spcBef>
                          <a:spcPts val="0"/>
                        </a:spcBef>
                        <a:spcAft>
                          <a:spcPts val="0"/>
                        </a:spcAft>
                      </a:pPr>
                      <a:r>
                        <a:rPr lang="en-US" sz="1100">
                          <a:effectLst/>
                        </a:rPr>
                        <a:t>Standard Product 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14" marR="8514" marT="8514" marB="8514" anchor="ctr">
                    <a:solidFill>
                      <a:srgbClr val="92D050"/>
                    </a:solidFill>
                  </a:tcPr>
                </a:tc>
                <a:tc hMerge="1">
                  <a:txBody>
                    <a:bodyPr/>
                    <a:lstStyle/>
                    <a:p>
                      <a:endParaRPr lang="en-US"/>
                    </a:p>
                  </a:txBody>
                  <a:tcPr/>
                </a:tc>
                <a:extLst>
                  <a:ext uri="{0D108BD9-81ED-4DB2-BD59-A6C34878D82A}">
                    <a16:rowId xmlns:a16="http://schemas.microsoft.com/office/drawing/2014/main" val="3036903846"/>
                  </a:ext>
                </a:extLst>
              </a:tr>
              <a:tr h="1598952">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14" marR="8514" marT="8514" marB="8514" anchor="ctr">
                    <a:solidFill>
                      <a:srgbClr val="92D050"/>
                    </a:solidFill>
                  </a:tcPr>
                </a:tc>
                <a:tc>
                  <a:txBody>
                    <a:bodyPr/>
                    <a:lstStyle/>
                    <a:p>
                      <a:pPr marL="0" marR="0">
                        <a:lnSpc>
                          <a:spcPct val="107000"/>
                        </a:lnSpc>
                        <a:spcBef>
                          <a:spcPts val="0"/>
                        </a:spcBef>
                        <a:spcAft>
                          <a:spcPts val="800"/>
                        </a:spcAft>
                      </a:pPr>
                      <a:r>
                        <a:rPr lang="en-US" sz="1100" dirty="0">
                          <a:effectLst/>
                        </a:rPr>
                        <a:t>1/2 x 4, 1/2 x 6 &amp; 1/2 x 8</a:t>
                      </a:r>
                      <a:br>
                        <a:rPr lang="en-US" sz="1100" dirty="0">
                          <a:effectLst/>
                        </a:rPr>
                      </a:br>
                      <a:r>
                        <a:rPr lang="en-US" sz="1100" dirty="0">
                          <a:effectLst/>
                        </a:rPr>
                        <a:t>11/16x 6, 11/16x 8 &amp; 11/16 x 10</a:t>
                      </a:r>
                      <a:br>
                        <a:rPr lang="en-US" sz="1100" dirty="0">
                          <a:effectLst/>
                        </a:rPr>
                      </a:br>
                      <a:r>
                        <a:rPr lang="en-US" sz="1100" dirty="0">
                          <a:effectLst/>
                        </a:rPr>
                        <a:t>3/4 x 8 &amp; 3/4 x 10</a:t>
                      </a:r>
                      <a:br>
                        <a:rPr lang="en-US" sz="1100" dirty="0">
                          <a:effectLst/>
                        </a:rPr>
                      </a:br>
                      <a:r>
                        <a:rPr lang="en-US" sz="1100" dirty="0">
                          <a:effectLst/>
                        </a:rPr>
                        <a:t>5/8 x 6, 5/8 x 8 &amp; 5/8 x 10 </a:t>
                      </a:r>
                      <a:br>
                        <a:rPr lang="en-US" sz="1100" dirty="0">
                          <a:effectLst/>
                        </a:rPr>
                      </a:br>
                      <a:r>
                        <a:rPr lang="en-US" sz="1100" dirty="0">
                          <a:effectLst/>
                        </a:rPr>
                        <a:t>Custom Sidings Available</a:t>
                      </a:r>
                      <a:endParaRPr lang="en-US" sz="1000" dirty="0">
                        <a:effectLst/>
                      </a:endParaRPr>
                    </a:p>
                    <a:p>
                      <a:pPr marL="0" marR="0">
                        <a:lnSpc>
                          <a:spcPct val="107000"/>
                        </a:lnSpc>
                        <a:spcBef>
                          <a:spcPts val="0"/>
                        </a:spcBef>
                        <a:spcAft>
                          <a:spcPts val="80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14" marR="8514" marT="8514" marB="8514" anchor="ctr">
                    <a:solidFill>
                      <a:srgbClr val="92D050"/>
                    </a:solidFill>
                  </a:tcPr>
                </a:tc>
                <a:extLst>
                  <a:ext uri="{0D108BD9-81ED-4DB2-BD59-A6C34878D82A}">
                    <a16:rowId xmlns:a16="http://schemas.microsoft.com/office/drawing/2014/main" val="1330329395"/>
                  </a:ext>
                </a:extLst>
              </a:tr>
            </a:tbl>
          </a:graphicData>
        </a:graphic>
      </p:graphicFrame>
      <p:pic>
        <p:nvPicPr>
          <p:cNvPr id="4" name="Picture 3" descr="http://www.asiabm.com/images/paulownia3s.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26112" y="164386"/>
            <a:ext cx="5275688" cy="1835297"/>
          </a:xfrm>
          <a:prstGeom prst="rect">
            <a:avLst/>
          </a:prstGeom>
          <a:noFill/>
          <a:ln>
            <a:noFill/>
          </a:ln>
        </p:spPr>
      </p:pic>
      <p:pic>
        <p:nvPicPr>
          <p:cNvPr id="6" name="Picture 5"/>
          <p:cNvPicPr>
            <a:picLocks noChangeAspect="1"/>
          </p:cNvPicPr>
          <p:nvPr/>
        </p:nvPicPr>
        <p:blipFill>
          <a:blip r:embed="rId4"/>
          <a:stretch>
            <a:fillRect/>
          </a:stretch>
        </p:blipFill>
        <p:spPr>
          <a:xfrm>
            <a:off x="7444034" y="2208775"/>
            <a:ext cx="3251200" cy="2438400"/>
          </a:xfrm>
          <a:prstGeom prst="rect">
            <a:avLst/>
          </a:prstGeom>
        </p:spPr>
      </p:pic>
    </p:spTree>
    <p:extLst>
      <p:ext uri="{BB962C8B-B14F-4D97-AF65-F5344CB8AC3E}">
        <p14:creationId xmlns:p14="http://schemas.microsoft.com/office/powerpoint/2010/main" val="212405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942480"/>
              </p:ext>
            </p:extLst>
          </p:nvPr>
        </p:nvGraphicFramePr>
        <p:xfrm>
          <a:off x="1069848" y="2093976"/>
          <a:ext cx="10058527" cy="4635597"/>
        </p:xfrm>
        <a:graphic>
          <a:graphicData uri="http://schemas.openxmlformats.org/drawingml/2006/table">
            <a:tbl>
              <a:tblPr firstRow="1" firstCol="1" bandRow="1">
                <a:tableStyleId>{5C22544A-7EE6-4342-B048-85BDC9FD1C3A}</a:tableStyleId>
              </a:tblPr>
              <a:tblGrid>
                <a:gridCol w="704097">
                  <a:extLst>
                    <a:ext uri="{9D8B030D-6E8A-4147-A177-3AD203B41FA5}">
                      <a16:colId xmlns:a16="http://schemas.microsoft.com/office/drawing/2014/main" val="1684657957"/>
                    </a:ext>
                  </a:extLst>
                </a:gridCol>
                <a:gridCol w="9354430">
                  <a:extLst>
                    <a:ext uri="{9D8B030D-6E8A-4147-A177-3AD203B41FA5}">
                      <a16:colId xmlns:a16="http://schemas.microsoft.com/office/drawing/2014/main" val="1943162282"/>
                    </a:ext>
                  </a:extLst>
                </a:gridCol>
              </a:tblGrid>
              <a:tr h="287909">
                <a:tc gridSpan="2">
                  <a:txBody>
                    <a:bodyPr/>
                    <a:lstStyle/>
                    <a:p>
                      <a:pPr marL="0" marR="0">
                        <a:lnSpc>
                          <a:spcPct val="107000"/>
                        </a:lnSpc>
                        <a:spcBef>
                          <a:spcPts val="0"/>
                        </a:spcBef>
                        <a:spcAft>
                          <a:spcPts val="0"/>
                        </a:spcAft>
                      </a:pPr>
                      <a:r>
                        <a:rPr lang="en-US" sz="1200" dirty="0">
                          <a:effectLst/>
                        </a:rPr>
                        <a:t>Timbers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tc hMerge="1">
                  <a:txBody>
                    <a:bodyPr/>
                    <a:lstStyle/>
                    <a:p>
                      <a:endParaRPr lang="en-US"/>
                    </a:p>
                  </a:txBody>
                  <a:tcPr/>
                </a:tc>
                <a:extLst>
                  <a:ext uri="{0D108BD9-81ED-4DB2-BD59-A6C34878D82A}">
                    <a16:rowId xmlns:a16="http://schemas.microsoft.com/office/drawing/2014/main" val="579606008"/>
                  </a:ext>
                </a:extLst>
              </a:tr>
              <a:tr h="3209245">
                <a:tc gridSpan="2">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Kiln Dried</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S4S</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Square or Eased Edge</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FJ and or FJ/EG</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Exterior Waterproof Glue</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Exterior Oil Base Spray Primed 4 Sides &amp; Both Ends</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180 Grit Sanded 4 Sides After Priming</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One or Two Coat Primed</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tc hMerge="1">
                  <a:txBody>
                    <a:bodyPr/>
                    <a:lstStyle/>
                    <a:p>
                      <a:endParaRPr lang="en-US"/>
                    </a:p>
                  </a:txBody>
                  <a:tcPr/>
                </a:tc>
                <a:extLst>
                  <a:ext uri="{0D108BD9-81ED-4DB2-BD59-A6C34878D82A}">
                    <a16:rowId xmlns:a16="http://schemas.microsoft.com/office/drawing/2014/main" val="2694256718"/>
                  </a:ext>
                </a:extLst>
              </a:tr>
              <a:tr h="287909">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extLst>
                  <a:ext uri="{0D108BD9-81ED-4DB2-BD59-A6C34878D82A}">
                    <a16:rowId xmlns:a16="http://schemas.microsoft.com/office/drawing/2014/main" val="3346056754"/>
                  </a:ext>
                </a:extLst>
              </a:tr>
              <a:tr h="287909">
                <a:tc gridSpan="2">
                  <a:txBody>
                    <a:bodyPr/>
                    <a:lstStyle/>
                    <a:p>
                      <a:pPr marL="0" marR="0">
                        <a:lnSpc>
                          <a:spcPct val="107000"/>
                        </a:lnSpc>
                        <a:spcBef>
                          <a:spcPts val="0"/>
                        </a:spcBef>
                        <a:spcAft>
                          <a:spcPts val="0"/>
                        </a:spcAft>
                      </a:pPr>
                      <a:r>
                        <a:rPr lang="en-US" sz="1200" dirty="0">
                          <a:effectLst/>
                        </a:rPr>
                        <a:t>Standard Product 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tx1"/>
                    </a:solidFill>
                  </a:tcPr>
                </a:tc>
                <a:tc hMerge="1">
                  <a:txBody>
                    <a:bodyPr/>
                    <a:lstStyle/>
                    <a:p>
                      <a:endParaRPr lang="en-US"/>
                    </a:p>
                  </a:txBody>
                  <a:tcPr/>
                </a:tc>
                <a:extLst>
                  <a:ext uri="{0D108BD9-81ED-4DB2-BD59-A6C34878D82A}">
                    <a16:rowId xmlns:a16="http://schemas.microsoft.com/office/drawing/2014/main" val="3867850298"/>
                  </a:ext>
                </a:extLst>
              </a:tr>
              <a:tr h="562625">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tc>
                  <a:txBody>
                    <a:bodyPr/>
                    <a:lstStyle/>
                    <a:p>
                      <a:pPr marL="0" marR="0">
                        <a:lnSpc>
                          <a:spcPct val="107000"/>
                        </a:lnSpc>
                        <a:spcBef>
                          <a:spcPts val="0"/>
                        </a:spcBef>
                        <a:spcAft>
                          <a:spcPts val="0"/>
                        </a:spcAft>
                      </a:pPr>
                      <a:r>
                        <a:rPr lang="en-US" sz="1200" dirty="0">
                          <a:effectLst/>
                        </a:rPr>
                        <a:t>4 x 4</a:t>
                      </a:r>
                      <a:br>
                        <a:rPr lang="en-US" sz="1200" dirty="0">
                          <a:effectLst/>
                        </a:rPr>
                      </a:br>
                      <a:r>
                        <a:rPr lang="en-US" sz="1200" dirty="0">
                          <a:effectLst/>
                        </a:rPr>
                        <a:t>Custom Sizes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extLst>
                  <a:ext uri="{0D108BD9-81ED-4DB2-BD59-A6C34878D82A}">
                    <a16:rowId xmlns:a16="http://schemas.microsoft.com/office/drawing/2014/main" val="1839652779"/>
                  </a:ext>
                </a:extLst>
              </a:tr>
            </a:tbl>
          </a:graphicData>
        </a:graphic>
      </p:graphicFrame>
      <p:pic>
        <p:nvPicPr>
          <p:cNvPr id="5" name="Picture 4" descr="http://www.asiabm.com/images/paulownia4s.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92735" y="131826"/>
            <a:ext cx="2857500" cy="1962150"/>
          </a:xfrm>
          <a:prstGeom prst="rect">
            <a:avLst/>
          </a:prstGeom>
          <a:noFill/>
          <a:ln>
            <a:noFill/>
          </a:ln>
        </p:spPr>
      </p:pic>
    </p:spTree>
    <p:extLst>
      <p:ext uri="{BB962C8B-B14F-4D97-AF65-F5344CB8AC3E}">
        <p14:creationId xmlns:p14="http://schemas.microsoft.com/office/powerpoint/2010/main" val="16400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PAULOWNIA lightweight-stable </a:t>
            </a:r>
            <a:r>
              <a:rPr lang="en-US" dirty="0" err="1"/>
              <a:t>decay&amp;insect</a:t>
            </a:r>
            <a:r>
              <a:rPr lang="en-US" dirty="0"/>
              <a:t> resistance</a:t>
            </a:r>
          </a:p>
        </p:txBody>
      </p:sp>
      <p:pic>
        <p:nvPicPr>
          <p:cNvPr id="6" name="Content Placeholder 5"/>
          <p:cNvPicPr>
            <a:picLocks noGrp="1" noChangeAspect="1"/>
          </p:cNvPicPr>
          <p:nvPr>
            <p:ph idx="1"/>
          </p:nvPr>
        </p:nvPicPr>
        <p:blipFill rotWithShape="1">
          <a:blip r:embed="rId2"/>
          <a:srcRect l="-7093" t="-11023" r="-2957" b="2215"/>
          <a:stretch/>
        </p:blipFill>
        <p:spPr>
          <a:xfrm>
            <a:off x="452061" y="1289304"/>
            <a:ext cx="15096849" cy="5692366"/>
          </a:xfrm>
          <a:prstGeom prst="rect">
            <a:avLst/>
          </a:prstGeom>
        </p:spPr>
      </p:pic>
    </p:spTree>
    <p:extLst>
      <p:ext uri="{BB962C8B-B14F-4D97-AF65-F5344CB8AC3E}">
        <p14:creationId xmlns:p14="http://schemas.microsoft.com/office/powerpoint/2010/main" val="428805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05483"/>
            <a:ext cx="10058400" cy="1888493"/>
          </a:xfrm>
        </p:spPr>
        <p:txBody>
          <a:bodyPr/>
          <a:lstStyle/>
          <a:p>
            <a:r>
              <a:rPr lang="en-US" dirty="0"/>
              <a:t>Protect your best investment</a:t>
            </a:r>
          </a:p>
        </p:txBody>
      </p:sp>
      <p:pic>
        <p:nvPicPr>
          <p:cNvPr id="4" name="Content Placeholder 3"/>
          <p:cNvPicPr>
            <a:picLocks noGrp="1" noChangeAspect="1"/>
          </p:cNvPicPr>
          <p:nvPr>
            <p:ph idx="1"/>
          </p:nvPr>
        </p:nvPicPr>
        <p:blipFill>
          <a:blip r:embed="rId2"/>
          <a:stretch>
            <a:fillRect/>
          </a:stretch>
        </p:blipFill>
        <p:spPr>
          <a:xfrm>
            <a:off x="268463" y="2806700"/>
            <a:ext cx="3596423" cy="4051300"/>
          </a:xfrm>
          <a:prstGeom prst="rect">
            <a:avLst/>
          </a:prstGeom>
        </p:spPr>
      </p:pic>
      <p:pic>
        <p:nvPicPr>
          <p:cNvPr id="5" name="Picture 4"/>
          <p:cNvPicPr>
            <a:picLocks noChangeAspect="1"/>
          </p:cNvPicPr>
          <p:nvPr/>
        </p:nvPicPr>
        <p:blipFill>
          <a:blip r:embed="rId3"/>
          <a:stretch>
            <a:fillRect/>
          </a:stretch>
        </p:blipFill>
        <p:spPr>
          <a:xfrm>
            <a:off x="4980530" y="2524089"/>
            <a:ext cx="7019685" cy="4333911"/>
          </a:xfrm>
          <a:prstGeom prst="rect">
            <a:avLst/>
          </a:prstGeom>
        </p:spPr>
      </p:pic>
    </p:spTree>
    <p:extLst>
      <p:ext uri="{BB962C8B-B14F-4D97-AF65-F5344CB8AC3E}">
        <p14:creationId xmlns:p14="http://schemas.microsoft.com/office/powerpoint/2010/main" val="107713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THOUGH THE PLANT</a:t>
            </a:r>
          </a:p>
        </p:txBody>
      </p:sp>
      <p:pic>
        <p:nvPicPr>
          <p:cNvPr id="4" name="Content Placeholder 3"/>
          <p:cNvPicPr>
            <a:picLocks noGrp="1" noChangeAspect="1"/>
          </p:cNvPicPr>
          <p:nvPr>
            <p:ph idx="1"/>
          </p:nvPr>
        </p:nvPicPr>
        <p:blipFill>
          <a:blip r:embed="rId2"/>
          <a:stretch>
            <a:fillRect/>
          </a:stretch>
        </p:blipFill>
        <p:spPr>
          <a:xfrm>
            <a:off x="1280945" y="1787703"/>
            <a:ext cx="8633617" cy="4777484"/>
          </a:xfrm>
        </p:spPr>
      </p:pic>
    </p:spTree>
    <p:extLst>
      <p:ext uri="{BB962C8B-B14F-4D97-AF65-F5344CB8AC3E}">
        <p14:creationId xmlns:p14="http://schemas.microsoft.com/office/powerpoint/2010/main" val="222435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Paulownia blanks </a:t>
            </a:r>
          </a:p>
        </p:txBody>
      </p:sp>
      <p:pic>
        <p:nvPicPr>
          <p:cNvPr id="4" name="Content Placeholder 3"/>
          <p:cNvPicPr>
            <a:picLocks noGrp="1" noChangeAspect="1"/>
          </p:cNvPicPr>
          <p:nvPr>
            <p:ph idx="1"/>
          </p:nvPr>
        </p:nvPicPr>
        <p:blipFill>
          <a:blip r:embed="rId2"/>
          <a:stretch>
            <a:fillRect/>
          </a:stretch>
        </p:blipFill>
        <p:spPr>
          <a:xfrm>
            <a:off x="922236" y="1736333"/>
            <a:ext cx="8180667" cy="4746660"/>
          </a:xfrm>
        </p:spPr>
      </p:pic>
    </p:spTree>
    <p:extLst>
      <p:ext uri="{BB962C8B-B14F-4D97-AF65-F5344CB8AC3E}">
        <p14:creationId xmlns:p14="http://schemas.microsoft.com/office/powerpoint/2010/main" val="339031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Paulownia being planned</a:t>
            </a:r>
          </a:p>
        </p:txBody>
      </p:sp>
      <p:pic>
        <p:nvPicPr>
          <p:cNvPr id="4" name="Content Placeholder 3"/>
          <p:cNvPicPr>
            <a:picLocks noGrp="1" noChangeAspect="1"/>
          </p:cNvPicPr>
          <p:nvPr>
            <p:ph idx="1"/>
          </p:nvPr>
        </p:nvPicPr>
        <p:blipFill>
          <a:blip r:embed="rId2"/>
          <a:stretch>
            <a:fillRect/>
          </a:stretch>
        </p:blipFill>
        <p:spPr>
          <a:xfrm>
            <a:off x="812800" y="2093976"/>
            <a:ext cx="6911975" cy="4162986"/>
          </a:xfrm>
        </p:spPr>
      </p:pic>
    </p:spTree>
    <p:extLst>
      <p:ext uri="{BB962C8B-B14F-4D97-AF65-F5344CB8AC3E}">
        <p14:creationId xmlns:p14="http://schemas.microsoft.com/office/powerpoint/2010/main" val="262029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PLANTATION GROWN</a:t>
            </a:r>
            <a:br>
              <a:rPr lang="en-US" dirty="0"/>
            </a:br>
            <a:endParaRPr lang="en-US" dirty="0"/>
          </a:p>
        </p:txBody>
      </p:sp>
      <p:pic>
        <p:nvPicPr>
          <p:cNvPr id="4" name="Content Placeholder 3" descr="images9OVIB7X3"/>
          <p:cNvPicPr>
            <a:picLocks noGrp="1" noChangeAspect="1"/>
          </p:cNvPicPr>
          <p:nvPr>
            <p:ph idx="1"/>
          </p:nvPr>
        </p:nvPicPr>
        <p:blipFill>
          <a:blip r:embed="rId2"/>
          <a:stretch>
            <a:fillRect/>
          </a:stretch>
        </p:blipFill>
        <p:spPr>
          <a:xfrm>
            <a:off x="606175" y="1253447"/>
            <a:ext cx="7695343" cy="5095982"/>
          </a:xfrm>
        </p:spPr>
      </p:pic>
    </p:spTree>
    <p:extLst>
      <p:ext uri="{BB962C8B-B14F-4D97-AF65-F5344CB8AC3E}">
        <p14:creationId xmlns:p14="http://schemas.microsoft.com/office/powerpoint/2010/main" val="148464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being primed</a:t>
            </a:r>
          </a:p>
        </p:txBody>
      </p:sp>
      <p:pic>
        <p:nvPicPr>
          <p:cNvPr id="4" name="Content Placeholder 3"/>
          <p:cNvPicPr>
            <a:picLocks noGrp="1" noChangeAspect="1"/>
          </p:cNvPicPr>
          <p:nvPr>
            <p:ph idx="1"/>
          </p:nvPr>
        </p:nvPicPr>
        <p:blipFill>
          <a:blip r:embed="rId2"/>
          <a:stretch>
            <a:fillRect/>
          </a:stretch>
        </p:blipFill>
        <p:spPr>
          <a:xfrm>
            <a:off x="1280945" y="1818526"/>
            <a:ext cx="6732898" cy="4425594"/>
          </a:xfrm>
        </p:spPr>
      </p:pic>
    </p:spTree>
    <p:extLst>
      <p:ext uri="{BB962C8B-B14F-4D97-AF65-F5344CB8AC3E}">
        <p14:creationId xmlns:p14="http://schemas.microsoft.com/office/powerpoint/2010/main" val="72071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sanding &amp; patching defects</a:t>
            </a:r>
          </a:p>
        </p:txBody>
      </p:sp>
      <p:pic>
        <p:nvPicPr>
          <p:cNvPr id="4" name="Content Placeholder 3"/>
          <p:cNvPicPr>
            <a:picLocks noGrp="1" noChangeAspect="1"/>
          </p:cNvPicPr>
          <p:nvPr>
            <p:ph idx="1"/>
          </p:nvPr>
        </p:nvPicPr>
        <p:blipFill>
          <a:blip r:embed="rId2"/>
          <a:stretch>
            <a:fillRect/>
          </a:stretch>
        </p:blipFill>
        <p:spPr>
          <a:xfrm>
            <a:off x="1069848" y="1959429"/>
            <a:ext cx="9122116" cy="4400274"/>
          </a:xfrm>
        </p:spPr>
      </p:pic>
    </p:spTree>
    <p:extLst>
      <p:ext uri="{BB962C8B-B14F-4D97-AF65-F5344CB8AC3E}">
        <p14:creationId xmlns:p14="http://schemas.microsoft.com/office/powerpoint/2010/main" val="185865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check on beaded pattern</a:t>
            </a:r>
          </a:p>
        </p:txBody>
      </p:sp>
      <p:pic>
        <p:nvPicPr>
          <p:cNvPr id="4" name="Content Placeholder 3"/>
          <p:cNvPicPr>
            <a:picLocks noGrp="1" noChangeAspect="1"/>
          </p:cNvPicPr>
          <p:nvPr>
            <p:ph idx="1"/>
          </p:nvPr>
        </p:nvPicPr>
        <p:blipFill>
          <a:blip r:embed="rId2"/>
          <a:stretch>
            <a:fillRect/>
          </a:stretch>
        </p:blipFill>
        <p:spPr>
          <a:xfrm>
            <a:off x="1442697" y="2093977"/>
            <a:ext cx="6745805" cy="4358194"/>
          </a:xfrm>
        </p:spPr>
      </p:pic>
    </p:spTree>
    <p:extLst>
      <p:ext uri="{BB962C8B-B14F-4D97-AF65-F5344CB8AC3E}">
        <p14:creationId xmlns:p14="http://schemas.microsoft.com/office/powerpoint/2010/main" val="277941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Drying racks</a:t>
            </a:r>
          </a:p>
        </p:txBody>
      </p:sp>
      <p:pic>
        <p:nvPicPr>
          <p:cNvPr id="4" name="Content Placeholder 3"/>
          <p:cNvPicPr>
            <a:picLocks noGrp="1" noChangeAspect="1"/>
          </p:cNvPicPr>
          <p:nvPr>
            <p:ph idx="1"/>
          </p:nvPr>
        </p:nvPicPr>
        <p:blipFill>
          <a:blip r:embed="rId2"/>
          <a:stretch>
            <a:fillRect/>
          </a:stretch>
        </p:blipFill>
        <p:spPr>
          <a:xfrm>
            <a:off x="1069848" y="1726058"/>
            <a:ext cx="7730193" cy="4446142"/>
          </a:xfrm>
        </p:spPr>
      </p:pic>
    </p:spTree>
    <p:extLst>
      <p:ext uri="{BB962C8B-B14F-4D97-AF65-F5344CB8AC3E}">
        <p14:creationId xmlns:p14="http://schemas.microsoft.com/office/powerpoint/2010/main" val="933449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Drying room</a:t>
            </a:r>
          </a:p>
        </p:txBody>
      </p:sp>
      <p:pic>
        <p:nvPicPr>
          <p:cNvPr id="4" name="Content Placeholder 3"/>
          <p:cNvPicPr>
            <a:picLocks noGrp="1" noChangeAspect="1"/>
          </p:cNvPicPr>
          <p:nvPr>
            <p:ph idx="1"/>
          </p:nvPr>
        </p:nvPicPr>
        <p:blipFill>
          <a:blip r:embed="rId2"/>
          <a:stretch>
            <a:fillRect/>
          </a:stretch>
        </p:blipFill>
        <p:spPr>
          <a:xfrm>
            <a:off x="1231268" y="1561672"/>
            <a:ext cx="8149037" cy="4972692"/>
          </a:xfrm>
        </p:spPr>
      </p:pic>
    </p:spTree>
    <p:extLst>
      <p:ext uri="{BB962C8B-B14F-4D97-AF65-F5344CB8AC3E}">
        <p14:creationId xmlns:p14="http://schemas.microsoft.com/office/powerpoint/2010/main" val="53357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Packaging paulownia </a:t>
            </a:r>
          </a:p>
        </p:txBody>
      </p:sp>
      <p:pic>
        <p:nvPicPr>
          <p:cNvPr id="6" name="Content Placeholder 5"/>
          <p:cNvPicPr>
            <a:picLocks noGrp="1" noChangeAspect="1"/>
          </p:cNvPicPr>
          <p:nvPr>
            <p:ph idx="1"/>
          </p:nvPr>
        </p:nvPicPr>
        <p:blipFill>
          <a:blip r:embed="rId2"/>
          <a:stretch>
            <a:fillRect/>
          </a:stretch>
        </p:blipFill>
        <p:spPr>
          <a:xfrm>
            <a:off x="1069848" y="1808252"/>
            <a:ext cx="7730193" cy="4363948"/>
          </a:xfrm>
        </p:spPr>
      </p:pic>
    </p:spTree>
    <p:extLst>
      <p:ext uri="{BB962C8B-B14F-4D97-AF65-F5344CB8AC3E}">
        <p14:creationId xmlns:p14="http://schemas.microsoft.com/office/powerpoint/2010/main" val="236696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Packaging product</a:t>
            </a:r>
          </a:p>
        </p:txBody>
      </p:sp>
      <p:pic>
        <p:nvPicPr>
          <p:cNvPr id="4" name="Content Placeholder 3"/>
          <p:cNvPicPr>
            <a:picLocks noGrp="1" noChangeAspect="1"/>
          </p:cNvPicPr>
          <p:nvPr>
            <p:ph idx="1"/>
          </p:nvPr>
        </p:nvPicPr>
        <p:blipFill>
          <a:blip r:embed="rId2"/>
          <a:stretch>
            <a:fillRect/>
          </a:stretch>
        </p:blipFill>
        <p:spPr>
          <a:xfrm>
            <a:off x="1071813" y="1787703"/>
            <a:ext cx="8657814" cy="4808306"/>
          </a:xfrm>
        </p:spPr>
      </p:pic>
    </p:spTree>
    <p:extLst>
      <p:ext uri="{BB962C8B-B14F-4D97-AF65-F5344CB8AC3E}">
        <p14:creationId xmlns:p14="http://schemas.microsoft.com/office/powerpoint/2010/main" val="948940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Packaging units</a:t>
            </a:r>
          </a:p>
        </p:txBody>
      </p:sp>
      <p:pic>
        <p:nvPicPr>
          <p:cNvPr id="4" name="Content Placeholder 3"/>
          <p:cNvPicPr>
            <a:picLocks noGrp="1" noChangeAspect="1"/>
          </p:cNvPicPr>
          <p:nvPr>
            <p:ph idx="1"/>
          </p:nvPr>
        </p:nvPicPr>
        <p:blipFill>
          <a:blip r:embed="rId2"/>
          <a:stretch>
            <a:fillRect/>
          </a:stretch>
        </p:blipFill>
        <p:spPr>
          <a:xfrm>
            <a:off x="856344" y="1674688"/>
            <a:ext cx="7589013" cy="4705564"/>
          </a:xfrm>
        </p:spPr>
      </p:pic>
    </p:spTree>
    <p:extLst>
      <p:ext uri="{BB962C8B-B14F-4D97-AF65-F5344CB8AC3E}">
        <p14:creationId xmlns:p14="http://schemas.microsoft.com/office/powerpoint/2010/main" val="103715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Staging package units</a:t>
            </a:r>
          </a:p>
        </p:txBody>
      </p:sp>
      <p:pic>
        <p:nvPicPr>
          <p:cNvPr id="4" name="Content Placeholder 3"/>
          <p:cNvPicPr>
            <a:picLocks noGrp="1" noChangeAspect="1"/>
          </p:cNvPicPr>
          <p:nvPr>
            <p:ph idx="1"/>
          </p:nvPr>
        </p:nvPicPr>
        <p:blipFill>
          <a:blip r:embed="rId2"/>
          <a:stretch>
            <a:fillRect/>
          </a:stretch>
        </p:blipFill>
        <p:spPr>
          <a:xfrm>
            <a:off x="1069848" y="1746605"/>
            <a:ext cx="7426880" cy="4767209"/>
          </a:xfrm>
        </p:spPr>
      </p:pic>
    </p:spTree>
    <p:extLst>
      <p:ext uri="{BB962C8B-B14F-4D97-AF65-F5344CB8AC3E}">
        <p14:creationId xmlns:p14="http://schemas.microsoft.com/office/powerpoint/2010/main" val="3640908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trucks</a:t>
            </a:r>
          </a:p>
        </p:txBody>
      </p:sp>
      <p:pic>
        <p:nvPicPr>
          <p:cNvPr id="4" name="Content Placeholder 3"/>
          <p:cNvPicPr>
            <a:picLocks noGrp="1" noChangeAspect="1"/>
          </p:cNvPicPr>
          <p:nvPr>
            <p:ph idx="1"/>
          </p:nvPr>
        </p:nvPicPr>
        <p:blipFill>
          <a:blip r:embed="rId2"/>
          <a:stretch>
            <a:fillRect/>
          </a:stretch>
        </p:blipFill>
        <p:spPr>
          <a:xfrm>
            <a:off x="740229" y="1756881"/>
            <a:ext cx="6878183" cy="4415319"/>
          </a:xfrm>
        </p:spPr>
      </p:pic>
    </p:spTree>
    <p:extLst>
      <p:ext uri="{BB962C8B-B14F-4D97-AF65-F5344CB8AC3E}">
        <p14:creationId xmlns:p14="http://schemas.microsoft.com/office/powerpoint/2010/main" val="125153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Paulownia-A Soft Hardwood</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1871709"/>
              </p:ext>
            </p:extLst>
          </p:nvPr>
        </p:nvGraphicFramePr>
        <p:xfrm>
          <a:off x="1069975" y="2250042"/>
          <a:ext cx="10058400" cy="4335691"/>
        </p:xfrm>
        <a:graphic>
          <a:graphicData uri="http://schemas.openxmlformats.org/drawingml/2006/table">
            <a:tbl>
              <a:tblPr firstRow="1" firstCol="1" bandRow="1">
                <a:tableStyleId>{5C22544A-7EE6-4342-B048-85BDC9FD1C3A}</a:tableStyleId>
              </a:tblPr>
              <a:tblGrid>
                <a:gridCol w="5029200">
                  <a:extLst>
                    <a:ext uri="{9D8B030D-6E8A-4147-A177-3AD203B41FA5}">
                      <a16:colId xmlns:a16="http://schemas.microsoft.com/office/drawing/2014/main" val="826091272"/>
                    </a:ext>
                  </a:extLst>
                </a:gridCol>
                <a:gridCol w="5029200">
                  <a:extLst>
                    <a:ext uri="{9D8B030D-6E8A-4147-A177-3AD203B41FA5}">
                      <a16:colId xmlns:a16="http://schemas.microsoft.com/office/drawing/2014/main" val="1156845434"/>
                    </a:ext>
                  </a:extLst>
                </a:gridCol>
              </a:tblGrid>
              <a:tr h="731294">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 General Characteristics</a:t>
                      </a:r>
                      <a:endParaRPr lang="en-US"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Product Offered</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extLst>
                  <a:ext uri="{0D108BD9-81ED-4DB2-BD59-A6C34878D82A}">
                    <a16:rowId xmlns:a16="http://schemas.microsoft.com/office/drawing/2014/main" val="2347974099"/>
                  </a:ext>
                </a:extLst>
              </a:tr>
              <a:tr h="731294">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 Wood Structure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Boards &amp; Dimension</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extLst>
                  <a:ext uri="{0D108BD9-81ED-4DB2-BD59-A6C34878D82A}">
                    <a16:rowId xmlns:a16="http://schemas.microsoft.com/office/drawing/2014/main" val="2710872354"/>
                  </a:ext>
                </a:extLst>
              </a:tr>
              <a:tr h="731294">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 Wood Properties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Pattern Stock</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extLst>
                  <a:ext uri="{0D108BD9-81ED-4DB2-BD59-A6C34878D82A}">
                    <a16:rowId xmlns:a16="http://schemas.microsoft.com/office/drawing/2014/main" val="1805402038"/>
                  </a:ext>
                </a:extLst>
              </a:tr>
              <a:tr h="679221">
                <a:tc>
                  <a:txBody>
                    <a:bodyPr/>
                    <a:lstStyle/>
                    <a:p>
                      <a:pPr>
                        <a:lnSpc>
                          <a:spcPct val="107000"/>
                        </a:lnSpc>
                      </a:pPr>
                      <a:endParaRPr lang="en-US" sz="1100" dirty="0">
                        <a:effectLst/>
                        <a:latin typeface="Calibri" panose="020F0502020204030204" pitchFamily="34" charset="0"/>
                      </a:endParaRPr>
                    </a:p>
                  </a:txBody>
                  <a:tcPr marL="9525" marR="9525" marT="9525" marB="9525" anchor="ctr">
                    <a:solidFill>
                      <a:srgbClr val="FFFF00"/>
                    </a:solidFill>
                  </a:tcPr>
                </a:tc>
                <a:tc>
                  <a:txBody>
                    <a:bodyPr/>
                    <a:lstStyle/>
                    <a:p>
                      <a:pPr>
                        <a:lnSpc>
                          <a:spcPct val="107000"/>
                        </a:lnSpc>
                      </a:pPr>
                      <a:endParaRPr lang="en-US" sz="1100" dirty="0">
                        <a:effectLst/>
                        <a:latin typeface="Calibri" panose="020F0502020204030204" pitchFamily="34" charset="0"/>
                      </a:endParaRPr>
                    </a:p>
                  </a:txBody>
                  <a:tcPr marL="9525" marR="9525" marT="9525" marB="9525" anchor="ctr">
                    <a:solidFill>
                      <a:srgbClr val="FFFF00"/>
                    </a:solidFill>
                  </a:tcPr>
                </a:tc>
                <a:extLst>
                  <a:ext uri="{0D108BD9-81ED-4DB2-BD59-A6C34878D82A}">
                    <a16:rowId xmlns:a16="http://schemas.microsoft.com/office/drawing/2014/main" val="2912643183"/>
                  </a:ext>
                </a:extLst>
              </a:tr>
              <a:tr h="731294">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Wood Utilization/Uses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rPr>
                        <a:t>Bevel Sidings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extLst>
                  <a:ext uri="{0D108BD9-81ED-4DB2-BD59-A6C34878D82A}">
                    <a16:rowId xmlns:a16="http://schemas.microsoft.com/office/drawing/2014/main" val="3983462529"/>
                  </a:ext>
                </a:extLst>
              </a:tr>
              <a:tr h="731294">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Summary of Benefit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Plant Processing</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00B0F0"/>
                    </a:solidFill>
                  </a:tcPr>
                </a:tc>
                <a:extLst>
                  <a:ext uri="{0D108BD9-81ED-4DB2-BD59-A6C34878D82A}">
                    <a16:rowId xmlns:a16="http://schemas.microsoft.com/office/drawing/2014/main" val="4264013157"/>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996600"/>
                </a:solidFill>
                <a:effectLst/>
                <a:latin typeface="Calibri" panose="020F0502020204030204" pitchFamily="34" charset="0"/>
                <a:ea typeface="Times New Roman" panose="02020603050405020304" pitchFamily="18" charset="0"/>
                <a:cs typeface="Times New Roman" panose="02020603050405020304" pitchFamily="18" charset="0"/>
              </a:rPr>
              <a:t>Paulownia - A Soft Hardwood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5127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TRUCK GOING TO DOCK TO LOAD IN VANS </a:t>
            </a:r>
          </a:p>
        </p:txBody>
      </p:sp>
      <p:pic>
        <p:nvPicPr>
          <p:cNvPr id="4" name="Content Placeholder 3"/>
          <p:cNvPicPr>
            <a:picLocks noGrp="1" noChangeAspect="1"/>
          </p:cNvPicPr>
          <p:nvPr>
            <p:ph idx="1"/>
          </p:nvPr>
        </p:nvPicPr>
        <p:blipFill>
          <a:blip r:embed="rId2"/>
          <a:stretch>
            <a:fillRect/>
          </a:stretch>
        </p:blipFill>
        <p:spPr>
          <a:xfrm>
            <a:off x="1273997" y="1797978"/>
            <a:ext cx="6493266" cy="4374222"/>
          </a:xfrm>
        </p:spPr>
      </p:pic>
    </p:spTree>
    <p:extLst>
      <p:ext uri="{BB962C8B-B14F-4D97-AF65-F5344CB8AC3E}">
        <p14:creationId xmlns:p14="http://schemas.microsoft.com/office/powerpoint/2010/main" val="248168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 SHEETS</a:t>
            </a:r>
          </a:p>
        </p:txBody>
      </p:sp>
      <p:sp>
        <p:nvSpPr>
          <p:cNvPr id="3" name="Content Placeholder 2"/>
          <p:cNvSpPr>
            <a:spLocks noGrp="1"/>
          </p:cNvSpPr>
          <p:nvPr>
            <p:ph idx="1"/>
          </p:nvPr>
        </p:nvSpPr>
        <p:spPr>
          <a:xfrm>
            <a:off x="1069848" y="2208944"/>
            <a:ext cx="12061861" cy="3935824"/>
          </a:xfrm>
          <a:ln>
            <a:noFill/>
          </a:ln>
        </p:spPr>
        <p:txBody>
          <a:bodyPr>
            <a:normAutofit lnSpcReduction="10000"/>
          </a:bodyPr>
          <a:lstStyle/>
          <a:p>
            <a:pPr marL="0" indent="0">
              <a:buNone/>
            </a:pPr>
            <a:r>
              <a:rPr lang="en-US" sz="2400" b="1" dirty="0"/>
              <a:t>	MSDS SHEETS 											* ON GLUE IN PRODUCT								* ON PAULOWNIA WOOD								* ON PAINT/PRIMER								WARRANTY ON PRODUCT									* 10 YEAR WARRANTY									* AGAIN FJ FAILURE							              		* AGAIN ROT OR DECAY								* INSECT RESISTANT								ADDITIONAL INFORMATION									*WWW.SANTIAMLUMBERSALES.COM												 </a:t>
            </a:r>
            <a:r>
              <a:rPr lang="en-US" sz="4000" b="1" u="sng" dirty="0"/>
              <a:t> </a:t>
            </a:r>
            <a:r>
              <a:rPr lang="en-US" sz="2400" b="1" u="sng" dirty="0"/>
              <a:t> </a:t>
            </a:r>
            <a:endParaRPr lang="en-US" sz="2400" b="1" dirty="0"/>
          </a:p>
        </p:txBody>
      </p:sp>
    </p:spTree>
    <p:extLst>
      <p:ext uri="{BB962C8B-B14F-4D97-AF65-F5344CB8AC3E}">
        <p14:creationId xmlns:p14="http://schemas.microsoft.com/office/powerpoint/2010/main" val="303334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Characteristic</a:t>
            </a:r>
          </a:p>
        </p:txBody>
      </p:sp>
      <p:sp>
        <p:nvSpPr>
          <p:cNvPr id="3" name="Content Placeholder 2"/>
          <p:cNvSpPr>
            <a:spLocks noGrp="1"/>
          </p:cNvSpPr>
          <p:nvPr>
            <p:ph idx="1"/>
          </p:nvPr>
        </p:nvSpPr>
        <p:spPr>
          <a:xfrm>
            <a:off x="1069848" y="1602769"/>
            <a:ext cx="10058400" cy="5178175"/>
          </a:xfrm>
        </p:spPr>
        <p:txBody>
          <a:bodyPr>
            <a:normAutofit/>
          </a:bodyPr>
          <a:lstStyle/>
          <a:p>
            <a:pPr marL="0" indent="0">
              <a:buNone/>
            </a:pPr>
            <a:endParaRPr lang="en-US" dirty="0"/>
          </a:p>
          <a:p>
            <a:r>
              <a:rPr lang="en-US" dirty="0"/>
              <a:t>Paulownia is a soft hardwood native to China. The heartwood is light in color and the sapwood even lighter. Color differential between the two is not distinct. The wood is without odor or taste and is mostly free from knots. Planed or sanded, it has the feel of spun silk.</a:t>
            </a:r>
          </a:p>
          <a:p>
            <a:r>
              <a:rPr lang="en-US" b="1" dirty="0"/>
              <a:t>Wood Structure</a:t>
            </a:r>
            <a:endParaRPr lang="en-US" dirty="0"/>
          </a:p>
          <a:p>
            <a:r>
              <a:rPr lang="en-US" dirty="0"/>
              <a:t>The demarcation between heartwood and sapwood is not clear and the wood is straight grained and lustrous.</a:t>
            </a:r>
          </a:p>
          <a:p>
            <a:r>
              <a:rPr lang="en-US" b="1" dirty="0"/>
              <a:t>Wood Properties</a:t>
            </a:r>
            <a:endParaRPr lang="en-US" dirty="0"/>
          </a:p>
          <a:p>
            <a:r>
              <a:rPr lang="en-US" dirty="0"/>
              <a:t>Paulownia is comparatively soft and light in weight for a hardwood. Physical weight is slightly less than kiln dried western red cedar. It is low in overall strength, but has a high strength to weight ratio. The shrinkage coefficient is smaller than most commercially harvested coniferous and broad leaf woods. The wood dries rapidly and does not easily warp, cup, end check, </a:t>
            </a:r>
          </a:p>
        </p:txBody>
      </p:sp>
    </p:spTree>
    <p:extLst>
      <p:ext uri="{BB962C8B-B14F-4D97-AF65-F5344CB8AC3E}">
        <p14:creationId xmlns:p14="http://schemas.microsoft.com/office/powerpoint/2010/main" val="377002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15564" y="0"/>
            <a:ext cx="8131176" cy="2352782"/>
          </a:xfrm>
        </p:spPr>
        <p:txBody>
          <a:bodyPr/>
          <a:lstStyle/>
          <a:p>
            <a:r>
              <a:rPr lang="en-US" dirty="0"/>
              <a:t>PAULOWINA </a:t>
            </a:r>
            <a:br>
              <a:rPr lang="en-US" dirty="0"/>
            </a:br>
            <a:endParaRPr lang="en-US" dirty="0"/>
          </a:p>
        </p:txBody>
      </p:sp>
      <p:sp>
        <p:nvSpPr>
          <p:cNvPr id="3" name="Content Placeholder 2"/>
          <p:cNvSpPr>
            <a:spLocks noGrp="1"/>
          </p:cNvSpPr>
          <p:nvPr>
            <p:ph idx="1"/>
          </p:nvPr>
        </p:nvSpPr>
        <p:spPr>
          <a:xfrm>
            <a:off x="1069848" y="2609636"/>
            <a:ext cx="10058400" cy="4119936"/>
          </a:xfrm>
        </p:spPr>
        <p:txBody>
          <a:bodyPr/>
          <a:lstStyle/>
          <a:p>
            <a:r>
              <a:rPr lang="en-US" dirty="0"/>
              <a:t>splinter or split. Movement in service is rated as small.</a:t>
            </a:r>
          </a:p>
          <a:p>
            <a:r>
              <a:rPr lang="en-US" dirty="0"/>
              <a:t>Paulownia has one of the lowest thermal conductivity values of any wood; therefore the wood has very high insulation properties. Low thermal conductivity contributes to the low shrinkage in use.</a:t>
            </a:r>
          </a:p>
          <a:p>
            <a:r>
              <a:rPr lang="en-US" dirty="0"/>
              <a:t>Compared to most woods, Paulownia has a high resistance to fire and flames and a higher ignition/flash point.</a:t>
            </a:r>
            <a:br>
              <a:rPr lang="en-US" dirty="0"/>
            </a:br>
            <a:br>
              <a:rPr lang="en-US" dirty="0"/>
            </a:br>
            <a:r>
              <a:rPr lang="en-US" dirty="0"/>
              <a:t>Paulownia is naturally decay resistant and any rot is generally superficial. The wood is also naturally resistant to insect attack.</a:t>
            </a:r>
          </a:p>
          <a:p>
            <a:r>
              <a:rPr lang="en-US" dirty="0"/>
              <a:t>Paulownia has no measurable pitch, resin or tannins so it is not subject to extractive bleeding.</a:t>
            </a:r>
          </a:p>
        </p:txBody>
      </p:sp>
      <p:pic>
        <p:nvPicPr>
          <p:cNvPr id="4" name="Picture 3"/>
          <p:cNvPicPr>
            <a:picLocks noChangeAspect="1"/>
          </p:cNvPicPr>
          <p:nvPr/>
        </p:nvPicPr>
        <p:blipFill>
          <a:blip r:embed="rId2"/>
          <a:stretch>
            <a:fillRect/>
          </a:stretch>
        </p:blipFill>
        <p:spPr>
          <a:xfrm>
            <a:off x="6133672" y="102741"/>
            <a:ext cx="3852810" cy="2434975"/>
          </a:xfrm>
          <a:prstGeom prst="rect">
            <a:avLst/>
          </a:prstGeom>
        </p:spPr>
      </p:pic>
    </p:spTree>
    <p:extLst>
      <p:ext uri="{BB962C8B-B14F-4D97-AF65-F5344CB8AC3E}">
        <p14:creationId xmlns:p14="http://schemas.microsoft.com/office/powerpoint/2010/main" val="311349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types of usage</a:t>
            </a:r>
            <a:br>
              <a:rPr lang="en-US" dirty="0"/>
            </a:br>
            <a:endParaRPr lang="en-US" dirty="0"/>
          </a:p>
        </p:txBody>
      </p:sp>
      <p:sp>
        <p:nvSpPr>
          <p:cNvPr id="3" name="Content Placeholder 2"/>
          <p:cNvSpPr>
            <a:spLocks noGrp="1"/>
          </p:cNvSpPr>
          <p:nvPr>
            <p:ph idx="1"/>
          </p:nvPr>
        </p:nvSpPr>
        <p:spPr>
          <a:xfrm>
            <a:off x="1069848" y="2121408"/>
            <a:ext cx="10058400" cy="1608111"/>
          </a:xfrm>
        </p:spPr>
        <p:txBody>
          <a:bodyPr/>
          <a:lstStyle/>
          <a:p>
            <a:r>
              <a:rPr lang="en-US" b="1" dirty="0"/>
              <a:t>Working Properties</a:t>
            </a:r>
            <a:endParaRPr lang="en-US" dirty="0"/>
          </a:p>
          <a:p>
            <a:r>
              <a:rPr lang="en-US" dirty="0"/>
              <a:t>Paulownia is easy to work using hand or machine tools. It is easy to plane, sand, saw, rip, route, and carve, and even during quick processing there is no danger of splitting or chipping. It easily absorbs glue, paint and stains.</a:t>
            </a:r>
          </a:p>
          <a:p>
            <a:endParaRPr lang="en-US" dirty="0"/>
          </a:p>
        </p:txBody>
      </p:sp>
      <p:pic>
        <p:nvPicPr>
          <p:cNvPr id="4" name="Picture 3"/>
          <p:cNvPicPr>
            <a:picLocks noChangeAspect="1"/>
          </p:cNvPicPr>
          <p:nvPr/>
        </p:nvPicPr>
        <p:blipFill rotWithShape="1">
          <a:blip r:embed="rId2"/>
          <a:srcRect l="2008" t="-107548" r="-67755" b="-2359"/>
          <a:stretch/>
        </p:blipFill>
        <p:spPr>
          <a:xfrm>
            <a:off x="3524250" y="0"/>
            <a:ext cx="5143500" cy="6858000"/>
          </a:xfrm>
          <a:prstGeom prst="rect">
            <a:avLst/>
          </a:prstGeom>
        </p:spPr>
      </p:pic>
    </p:spTree>
    <p:extLst>
      <p:ext uri="{BB962C8B-B14F-4D97-AF65-F5344CB8AC3E}">
        <p14:creationId xmlns:p14="http://schemas.microsoft.com/office/powerpoint/2010/main" val="73640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3938327"/>
              </p:ext>
            </p:extLst>
          </p:nvPr>
        </p:nvGraphicFramePr>
        <p:xfrm>
          <a:off x="1131492" y="883578"/>
          <a:ext cx="9555480" cy="5034337"/>
        </p:xfrm>
        <a:graphic>
          <a:graphicData uri="http://schemas.openxmlformats.org/drawingml/2006/table">
            <a:tbl>
              <a:tblPr firstRow="1" firstCol="1" bandRow="1">
                <a:tableStyleId>{5C22544A-7EE6-4342-B048-85BDC9FD1C3A}</a:tableStyleId>
              </a:tblPr>
              <a:tblGrid>
                <a:gridCol w="4663132">
                  <a:extLst>
                    <a:ext uri="{9D8B030D-6E8A-4147-A177-3AD203B41FA5}">
                      <a16:colId xmlns:a16="http://schemas.microsoft.com/office/drawing/2014/main" val="1430684454"/>
                    </a:ext>
                  </a:extLst>
                </a:gridCol>
                <a:gridCol w="4892348">
                  <a:extLst>
                    <a:ext uri="{9D8B030D-6E8A-4147-A177-3AD203B41FA5}">
                      <a16:colId xmlns:a16="http://schemas.microsoft.com/office/drawing/2014/main" val="1889706932"/>
                    </a:ext>
                  </a:extLst>
                </a:gridCol>
              </a:tblGrid>
              <a:tr h="5034337">
                <a:tc>
                  <a:txBody>
                    <a:bodyPr/>
                    <a:lstStyle/>
                    <a:p>
                      <a:pPr marL="0" marR="0">
                        <a:lnSpc>
                          <a:spcPct val="107000"/>
                        </a:lnSpc>
                        <a:spcBef>
                          <a:spcPts val="0"/>
                        </a:spcBef>
                        <a:spcAft>
                          <a:spcPts val="0"/>
                        </a:spcAft>
                      </a:pPr>
                      <a:r>
                        <a:rPr lang="en-US" sz="1200" dirty="0">
                          <a:effectLst/>
                        </a:rPr>
                        <a:t>Wood Utilization/Uses </a:t>
                      </a:r>
                      <a:endParaRPr lang="en-US" sz="1100" dirty="0">
                        <a:effectLst/>
                      </a:endParaRPr>
                    </a:p>
                    <a:p>
                      <a:pPr marL="0" marR="0">
                        <a:lnSpc>
                          <a:spcPct val="107000"/>
                        </a:lnSpc>
                        <a:spcBef>
                          <a:spcPts val="0"/>
                        </a:spcBef>
                        <a:spcAft>
                          <a:spcPts val="800"/>
                        </a:spcAft>
                      </a:pPr>
                      <a:r>
                        <a:rPr lang="en-US" sz="1200" dirty="0">
                          <a:effectLst/>
                        </a:rPr>
                        <a:t>- Exterior/Interior Trim Boards</a:t>
                      </a:r>
                      <a:br>
                        <a:rPr lang="en-US" sz="1200" dirty="0">
                          <a:effectLst/>
                        </a:rPr>
                      </a:br>
                      <a:r>
                        <a:rPr lang="en-US" sz="1200" dirty="0">
                          <a:effectLst/>
                        </a:rPr>
                        <a:t>- </a:t>
                      </a:r>
                      <a:r>
                        <a:rPr lang="en-US" sz="1240" baseline="0" dirty="0">
                          <a:effectLst/>
                        </a:rPr>
                        <a:t>Exterior/Interior</a:t>
                      </a:r>
                      <a:r>
                        <a:rPr lang="en-US" sz="1200" dirty="0">
                          <a:effectLst/>
                        </a:rPr>
                        <a:t> Pattern Stock</a:t>
                      </a:r>
                      <a:br>
                        <a:rPr lang="en-US" sz="1200" dirty="0">
                          <a:effectLst/>
                        </a:rPr>
                      </a:br>
                      <a:r>
                        <a:rPr lang="en-US" sz="1200" dirty="0">
                          <a:effectLst/>
                        </a:rPr>
                        <a:t>- Paneling/Siding</a:t>
                      </a:r>
                      <a:br>
                        <a:rPr lang="en-US" sz="1200" dirty="0">
                          <a:effectLst/>
                        </a:rPr>
                      </a:br>
                      <a:r>
                        <a:rPr lang="en-US" sz="1200" dirty="0">
                          <a:effectLst/>
                        </a:rPr>
                        <a:t>- Box Columns</a:t>
                      </a:r>
                      <a:br>
                        <a:rPr lang="en-US" sz="1200" dirty="0">
                          <a:effectLst/>
                        </a:rPr>
                      </a:br>
                      <a:r>
                        <a:rPr lang="en-US" sz="1200" dirty="0">
                          <a:effectLst/>
                        </a:rPr>
                        <a:t>- Extension Jambs/Flat Jambs</a:t>
                      </a:r>
                      <a:br>
                        <a:rPr lang="en-US" sz="1200" dirty="0">
                          <a:effectLst/>
                        </a:rPr>
                      </a:br>
                      <a:r>
                        <a:rPr lang="en-US" sz="1200" dirty="0">
                          <a:effectLst/>
                        </a:rPr>
                        <a:t>- Millwork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92D050"/>
                    </a:solidFill>
                  </a:tcPr>
                </a:tc>
                <a:tc>
                  <a:txBody>
                    <a:bodyPr/>
                    <a:lstStyle/>
                    <a:p>
                      <a:pPr marL="0" marR="0">
                        <a:lnSpc>
                          <a:spcPct val="107000"/>
                        </a:lnSpc>
                        <a:spcBef>
                          <a:spcPts val="0"/>
                        </a:spcBef>
                        <a:spcAft>
                          <a:spcPts val="800"/>
                        </a:spcAft>
                      </a:pPr>
                      <a:r>
                        <a:rPr lang="en-US" sz="1200" dirty="0">
                          <a:effectLst/>
                        </a:rPr>
                        <a:t>Summary of Benefits</a:t>
                      </a:r>
                      <a:endParaRPr lang="en-US" sz="1100" dirty="0">
                        <a:effectLst/>
                      </a:endParaRPr>
                    </a:p>
                    <a:p>
                      <a:pPr marL="0" marR="0">
                        <a:lnSpc>
                          <a:spcPct val="107000"/>
                        </a:lnSpc>
                        <a:spcBef>
                          <a:spcPts val="0"/>
                        </a:spcBef>
                        <a:spcAft>
                          <a:spcPts val="800"/>
                        </a:spcAft>
                      </a:pPr>
                      <a:r>
                        <a:rPr lang="en-US" sz="1200" dirty="0">
                          <a:effectLst/>
                        </a:rPr>
                        <a:t>- Mostly Plantation Grown</a:t>
                      </a:r>
                      <a:br>
                        <a:rPr lang="en-US" sz="1200" dirty="0">
                          <a:effectLst/>
                        </a:rPr>
                      </a:br>
                      <a:r>
                        <a:rPr lang="en-US" sz="1200" dirty="0">
                          <a:effectLst/>
                        </a:rPr>
                        <a:t>- Dimensionally Stable </a:t>
                      </a:r>
                      <a:br>
                        <a:rPr lang="en-US" sz="1200" dirty="0">
                          <a:effectLst/>
                        </a:rPr>
                      </a:br>
                      <a:r>
                        <a:rPr lang="en-US" sz="1200" dirty="0">
                          <a:effectLst/>
                        </a:rPr>
                        <a:t>- Low Shrinkage Coefficient</a:t>
                      </a:r>
                      <a:br>
                        <a:rPr lang="en-US" sz="1200" dirty="0">
                          <a:effectLst/>
                        </a:rPr>
                      </a:br>
                      <a:r>
                        <a:rPr lang="en-US" sz="1200" dirty="0">
                          <a:effectLst/>
                        </a:rPr>
                        <a:t>- Light Physical Weight</a:t>
                      </a:r>
                      <a:br>
                        <a:rPr lang="en-US" sz="1200" dirty="0">
                          <a:effectLst/>
                        </a:rPr>
                      </a:br>
                      <a:r>
                        <a:rPr lang="en-US" sz="1200" dirty="0">
                          <a:effectLst/>
                        </a:rPr>
                        <a:t>- High Strength to Weight Ratio</a:t>
                      </a:r>
                      <a:br>
                        <a:rPr lang="en-US" sz="1200" dirty="0">
                          <a:effectLst/>
                        </a:rPr>
                      </a:br>
                      <a:r>
                        <a:rPr lang="en-US" sz="1200" dirty="0">
                          <a:effectLst/>
                        </a:rPr>
                        <a:t>- High Insulation Properties</a:t>
                      </a:r>
                      <a:br>
                        <a:rPr lang="en-US" sz="1200" dirty="0">
                          <a:effectLst/>
                        </a:rPr>
                      </a:br>
                      <a:r>
                        <a:rPr lang="en-US" sz="1200" dirty="0">
                          <a:effectLst/>
                        </a:rPr>
                        <a:t>- High Fire and Ignition Resistance</a:t>
                      </a:r>
                      <a:br>
                        <a:rPr lang="en-US" sz="1200" dirty="0">
                          <a:effectLst/>
                        </a:rPr>
                      </a:br>
                      <a:r>
                        <a:rPr lang="en-US" sz="1200" dirty="0">
                          <a:effectLst/>
                        </a:rPr>
                        <a:t>- Low Thermal Conductivity</a:t>
                      </a:r>
                      <a:br>
                        <a:rPr lang="en-US" sz="1200" dirty="0">
                          <a:effectLst/>
                        </a:rPr>
                      </a:br>
                      <a:r>
                        <a:rPr lang="en-US" sz="1200" dirty="0">
                          <a:effectLst/>
                        </a:rPr>
                        <a:t>- Contains No Measurable Tannins, Resin or Pitch</a:t>
                      </a:r>
                      <a:br>
                        <a:rPr lang="en-US" sz="1200" dirty="0">
                          <a:effectLst/>
                        </a:rPr>
                      </a:br>
                      <a:r>
                        <a:rPr lang="en-US" sz="1200" dirty="0">
                          <a:effectLst/>
                        </a:rPr>
                        <a:t>- Easy to Nail, Screw or Staple</a:t>
                      </a:r>
                      <a:endParaRPr lang="en-US" sz="1100" dirty="0">
                        <a:effectLst/>
                      </a:endParaRPr>
                    </a:p>
                    <a:p>
                      <a:pPr marL="0" marR="0">
                        <a:lnSpc>
                          <a:spcPct val="107000"/>
                        </a:lnSpc>
                        <a:spcBef>
                          <a:spcPts val="0"/>
                        </a:spcBef>
                        <a:spcAft>
                          <a:spcPts val="800"/>
                        </a:spcAft>
                      </a:pPr>
                      <a:r>
                        <a:rPr lang="en-US" sz="1200" dirty="0">
                          <a:effectLst/>
                        </a:rPr>
                        <a:t>- Light Color</a:t>
                      </a:r>
                      <a:br>
                        <a:rPr lang="en-US" sz="1200" dirty="0">
                          <a:effectLst/>
                        </a:rPr>
                      </a:br>
                      <a:r>
                        <a:rPr lang="en-US" sz="1200" dirty="0">
                          <a:effectLst/>
                        </a:rPr>
                        <a:t>- Straight Grain</a:t>
                      </a:r>
                      <a:br>
                        <a:rPr lang="en-US" sz="1200" dirty="0">
                          <a:effectLst/>
                        </a:rPr>
                      </a:br>
                      <a:r>
                        <a:rPr lang="en-US" sz="1200" dirty="0">
                          <a:effectLst/>
                        </a:rPr>
                        <a:t>- Easy to Work with All Tools</a:t>
                      </a:r>
                      <a:br>
                        <a:rPr lang="en-US" sz="1200" dirty="0">
                          <a:effectLst/>
                        </a:rPr>
                      </a:br>
                      <a:r>
                        <a:rPr lang="en-US" sz="1200" dirty="0">
                          <a:effectLst/>
                        </a:rPr>
                        <a:t>- Easy to Handle</a:t>
                      </a:r>
                      <a:br>
                        <a:rPr lang="en-US" sz="1200" dirty="0">
                          <a:effectLst/>
                        </a:rPr>
                      </a:br>
                      <a:r>
                        <a:rPr lang="en-US" sz="1200" dirty="0">
                          <a:effectLst/>
                        </a:rPr>
                        <a:t>- Easy to Glue, Stain and Paint </a:t>
                      </a:r>
                      <a:endParaRPr lang="en-US" sz="1100" dirty="0">
                        <a:effectLst/>
                      </a:endParaRPr>
                    </a:p>
                    <a:p>
                      <a:pPr marL="0" marR="0">
                        <a:lnSpc>
                          <a:spcPct val="107000"/>
                        </a:lnSpc>
                        <a:spcBef>
                          <a:spcPts val="0"/>
                        </a:spcBef>
                        <a:spcAft>
                          <a:spcPts val="800"/>
                        </a:spcAft>
                      </a:pPr>
                      <a:r>
                        <a:rPr lang="en-US" sz="1200" dirty="0">
                          <a:effectLst/>
                        </a:rPr>
                        <a:t>- Naturally Rot, Decay and Insect Resistant</a:t>
                      </a:r>
                      <a:br>
                        <a:rPr lang="en-US" sz="1200" dirty="0">
                          <a:effectLst/>
                        </a:rPr>
                      </a:br>
                      <a:r>
                        <a:rPr lang="en-US" sz="1200" dirty="0">
                          <a:effectLst/>
                        </a:rPr>
                        <a:t>- Glossy, Lustrous Finish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92D050"/>
                    </a:solidFill>
                  </a:tcPr>
                </a:tc>
                <a:extLst>
                  <a:ext uri="{0D108BD9-81ED-4DB2-BD59-A6C34878D82A}">
                    <a16:rowId xmlns:a16="http://schemas.microsoft.com/office/drawing/2014/main" val="2727162309"/>
                  </a:ext>
                </a:extLst>
              </a:tr>
            </a:tbl>
          </a:graphicData>
        </a:graphic>
      </p:graphicFrame>
    </p:spTree>
    <p:extLst>
      <p:ext uri="{BB962C8B-B14F-4D97-AF65-F5344CB8AC3E}">
        <p14:creationId xmlns:p14="http://schemas.microsoft.com/office/powerpoint/2010/main" val="348949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39739"/>
            <a:ext cx="10058400" cy="5432461"/>
          </a:xfrm>
        </p:spPr>
        <p:txBody>
          <a:bodyPr/>
          <a:lstStyle/>
          <a:p>
            <a:r>
              <a:rPr lang="en-US" b="1" dirty="0"/>
              <a:t>Products Offered </a:t>
            </a:r>
            <a:endParaRPr lang="en-US" dirty="0"/>
          </a:p>
          <a:p>
            <a:br>
              <a:rPr lang="en-US" dirty="0"/>
            </a:br>
            <a:r>
              <a:rPr lang="en-US" dirty="0"/>
              <a:t> offers a wide range of primed products made of Paulownia  Sherwin-Williams Primer Optional.</a:t>
            </a:r>
            <a:br>
              <a:rPr lang="en-US" dirty="0"/>
            </a:br>
            <a:r>
              <a:rPr lang="en-US" dirty="0"/>
              <a:t>All Paulownia products are standard 16' Lengths. 18' &amp; 20' &amp; custom lengths available. </a:t>
            </a:r>
          </a:p>
          <a:p>
            <a:endParaRPr lang="en-US" dirty="0"/>
          </a:p>
        </p:txBody>
      </p:sp>
      <p:pic>
        <p:nvPicPr>
          <p:cNvPr id="4" name="Picture 3"/>
          <p:cNvPicPr>
            <a:picLocks noChangeAspect="1"/>
          </p:cNvPicPr>
          <p:nvPr/>
        </p:nvPicPr>
        <p:blipFill>
          <a:blip r:embed="rId2"/>
          <a:stretch>
            <a:fillRect/>
          </a:stretch>
        </p:blipFill>
        <p:spPr>
          <a:xfrm>
            <a:off x="1982912" y="3945277"/>
            <a:ext cx="8685088" cy="2722652"/>
          </a:xfrm>
          <a:prstGeom prst="rect">
            <a:avLst/>
          </a:prstGeom>
        </p:spPr>
      </p:pic>
    </p:spTree>
    <p:extLst>
      <p:ext uri="{BB962C8B-B14F-4D97-AF65-F5344CB8AC3E}">
        <p14:creationId xmlns:p14="http://schemas.microsoft.com/office/powerpoint/2010/main" val="50711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102443"/>
              </p:ext>
            </p:extLst>
          </p:nvPr>
        </p:nvGraphicFramePr>
        <p:xfrm>
          <a:off x="1069975" y="657546"/>
          <a:ext cx="10058400" cy="5548045"/>
        </p:xfrm>
        <a:graphic>
          <a:graphicData uri="http://schemas.openxmlformats.org/drawingml/2006/table">
            <a:tbl>
              <a:tblPr firstRow="1" firstCol="1" bandRow="1">
                <a:tableStyleId>{5C22544A-7EE6-4342-B048-85BDC9FD1C3A}</a:tableStyleId>
              </a:tblPr>
              <a:tblGrid>
                <a:gridCol w="10058400">
                  <a:extLst>
                    <a:ext uri="{9D8B030D-6E8A-4147-A177-3AD203B41FA5}">
                      <a16:colId xmlns:a16="http://schemas.microsoft.com/office/drawing/2014/main" val="485765716"/>
                    </a:ext>
                  </a:extLst>
                </a:gridCol>
              </a:tblGrid>
              <a:tr h="368745">
                <a:tc>
                  <a:txBody>
                    <a:bodyPr/>
                    <a:lstStyle/>
                    <a:p>
                      <a:pPr marL="0" marR="0">
                        <a:lnSpc>
                          <a:spcPct val="107000"/>
                        </a:lnSpc>
                        <a:spcBef>
                          <a:spcPts val="0"/>
                        </a:spcBef>
                        <a:spcAft>
                          <a:spcPts val="0"/>
                        </a:spcAft>
                      </a:pPr>
                      <a:r>
                        <a:rPr lang="en-US" sz="1200" dirty="0">
                          <a:effectLst/>
                        </a:rPr>
                        <a:t>Boards &amp; Dimension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extLst>
                  <a:ext uri="{0D108BD9-81ED-4DB2-BD59-A6C34878D82A}">
                    <a16:rowId xmlns:a16="http://schemas.microsoft.com/office/drawing/2014/main" val="1409158750"/>
                  </a:ext>
                </a:extLst>
              </a:tr>
              <a:tr h="5179300">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Kiln Dried</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S4S or S1S2E</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Square or Eased Edge</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FJ and or FJ/EG</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Exterior Waterproof Glue</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Exterior Oil Base Spray Primed 4 Sides &amp; Both Ends </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180 Grit Sanded 4 Sides After Priming</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One or Two Coat Primed</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Standard ALS Widths-Custom Thickness &amp; Widths Available </a:t>
                      </a:r>
                      <a:endParaRPr lang="en-US" sz="1100" dirty="0">
                        <a:effectLs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rPr>
                        <a:t>Fully Reversible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extLst>
                  <a:ext uri="{0D108BD9-81ED-4DB2-BD59-A6C34878D82A}">
                    <a16:rowId xmlns:a16="http://schemas.microsoft.com/office/drawing/2014/main" val="2040799516"/>
                  </a:ext>
                </a:extLst>
              </a:tr>
            </a:tbl>
          </a:graphicData>
        </a:graphic>
      </p:graphicFrame>
      <p:pic>
        <p:nvPicPr>
          <p:cNvPr id="5" name="Picture 4"/>
          <p:cNvPicPr>
            <a:picLocks noChangeAspect="1"/>
          </p:cNvPicPr>
          <p:nvPr/>
        </p:nvPicPr>
        <p:blipFill rotWithShape="1">
          <a:blip r:embed="rId2"/>
          <a:srcRect l="-1480" t="-15736" r="-45527" b="-25177"/>
          <a:stretch/>
        </p:blipFill>
        <p:spPr>
          <a:xfrm>
            <a:off x="5322334" y="657546"/>
            <a:ext cx="8128000" cy="4140200"/>
          </a:xfrm>
          <a:prstGeom prst="rect">
            <a:avLst/>
          </a:prstGeom>
        </p:spPr>
      </p:pic>
    </p:spTree>
    <p:extLst>
      <p:ext uri="{BB962C8B-B14F-4D97-AF65-F5344CB8AC3E}">
        <p14:creationId xmlns:p14="http://schemas.microsoft.com/office/powerpoint/2010/main" val="1297457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205</TotalTime>
  <Words>674</Words>
  <Application>Microsoft Office PowerPoint</Application>
  <PresentationFormat>Widescreen</PresentationFormat>
  <Paragraphs>116</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Rockwell</vt:lpstr>
      <vt:lpstr>Rockwell Condensed</vt:lpstr>
      <vt:lpstr>Symbol</vt:lpstr>
      <vt:lpstr>Times New Roman</vt:lpstr>
      <vt:lpstr>Wingdings</vt:lpstr>
      <vt:lpstr>Wood Type</vt:lpstr>
      <vt:lpstr>PAULOWNIA PRIMED WOOD TRIM &amp; PATTERN</vt:lpstr>
      <vt:lpstr>PLANTATION GROWN </vt:lpstr>
      <vt:lpstr>Paulownia-A Soft Hardwood </vt:lpstr>
      <vt:lpstr>General Characteristic</vt:lpstr>
      <vt:lpstr>PAULOWINA  </vt:lpstr>
      <vt:lpstr>All types of usage </vt:lpstr>
      <vt:lpstr>PowerPoint Presentation</vt:lpstr>
      <vt:lpstr>PowerPoint Presentation</vt:lpstr>
      <vt:lpstr>PowerPoint Presentation</vt:lpstr>
      <vt:lpstr>Primed boards </vt:lpstr>
      <vt:lpstr>Pattern stock</vt:lpstr>
      <vt:lpstr>Stocking patterns </vt:lpstr>
      <vt:lpstr>Bevel stock</vt:lpstr>
      <vt:lpstr>Timbers </vt:lpstr>
      <vt:lpstr>PAULOWNIA lightweight-stable decay&amp;insect resistance</vt:lpstr>
      <vt:lpstr>Protect your best investment</vt:lpstr>
      <vt:lpstr>TRIP THOUGH THE PLANT</vt:lpstr>
      <vt:lpstr>Paulownia blanks </vt:lpstr>
      <vt:lpstr>Paulownia being planned</vt:lpstr>
      <vt:lpstr>Product being primed</vt:lpstr>
      <vt:lpstr>Hand sanding &amp; patching defects</vt:lpstr>
      <vt:lpstr>Quality check on beaded pattern</vt:lpstr>
      <vt:lpstr>Drying racks</vt:lpstr>
      <vt:lpstr>Drying room</vt:lpstr>
      <vt:lpstr>Packaging paulownia </vt:lpstr>
      <vt:lpstr>Packaging product</vt:lpstr>
      <vt:lpstr>Packaging units</vt:lpstr>
      <vt:lpstr>Staging package units</vt:lpstr>
      <vt:lpstr>Loading trucks</vt:lpstr>
      <vt:lpstr>TRUCK GOING TO DOCK TO LOAD IN VANS </vt:lpstr>
      <vt:lpstr>ADDITIONAL INFORMATION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PAULOWNIA PRIMED WOOD TRIM &amp; PATTERN</dc:title>
  <dc:creator>Shannon Sullivan</dc:creator>
  <cp:lastModifiedBy>Shannon Sullivan</cp:lastModifiedBy>
  <cp:revision>27</cp:revision>
  <dcterms:created xsi:type="dcterms:W3CDTF">2015-12-22T19:50:56Z</dcterms:created>
  <dcterms:modified xsi:type="dcterms:W3CDTF">2017-03-04T12:43:30Z</dcterms:modified>
</cp:coreProperties>
</file>