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314" r:id="rId4"/>
    <p:sldId id="315" r:id="rId5"/>
    <p:sldId id="331" r:id="rId6"/>
    <p:sldId id="332" r:id="rId7"/>
    <p:sldId id="299" r:id="rId8"/>
    <p:sldId id="333" r:id="rId9"/>
    <p:sldId id="295" r:id="rId10"/>
    <p:sldId id="312" r:id="rId11"/>
    <p:sldId id="313" r:id="rId12"/>
    <p:sldId id="308" r:id="rId13"/>
    <p:sldId id="309" r:id="rId14"/>
    <p:sldId id="329" r:id="rId15"/>
    <p:sldId id="330" r:id="rId16"/>
    <p:sldId id="306" r:id="rId17"/>
    <p:sldId id="311" r:id="rId18"/>
    <p:sldId id="316" r:id="rId19"/>
    <p:sldId id="259" r:id="rId20"/>
    <p:sldId id="262" r:id="rId21"/>
    <p:sldId id="301" r:id="rId22"/>
    <p:sldId id="302" r:id="rId23"/>
    <p:sldId id="283" r:id="rId24"/>
    <p:sldId id="318" r:id="rId25"/>
    <p:sldId id="287" r:id="rId26"/>
    <p:sldId id="300" r:id="rId27"/>
    <p:sldId id="326" r:id="rId28"/>
    <p:sldId id="327" r:id="rId29"/>
    <p:sldId id="328" r:id="rId30"/>
    <p:sldId id="289" r:id="rId31"/>
    <p:sldId id="323" r:id="rId32"/>
    <p:sldId id="319" r:id="rId33"/>
    <p:sldId id="324" r:id="rId34"/>
    <p:sldId id="322" r:id="rId35"/>
    <p:sldId id="296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2550"/>
    <a:srgbClr val="412652"/>
    <a:srgbClr val="36234D"/>
    <a:srgbClr val="3823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5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F5872-F5EB-4948-9973-819D8037AE7C}" type="datetimeFigureOut">
              <a:rPr lang="en-US" smtClean="0"/>
              <a:t>8/1/2015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3DC41-DAFC-450A-8005-1C258362D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82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3DC41-DAFC-450A-8005-1C258362DE7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14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3DC41-DAFC-450A-8005-1C258362DE7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9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3DC41-DAFC-450A-8005-1C258362DE7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7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3DC41-DAFC-450A-8005-1C258362DE7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43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Educanon</a:t>
            </a:r>
            <a:r>
              <a:rPr lang="en-US" dirty="0" smtClean="0"/>
              <a:t> - Create a video, add</a:t>
            </a:r>
            <a:r>
              <a:rPr lang="en-US" baseline="0" dirty="0" smtClean="0"/>
              <a:t> questions, flipped classroom or have students create lectures / quizzes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3DC41-DAFC-450A-8005-1C258362DE7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06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3DC41-DAFC-450A-8005-1C258362DE7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58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3DC41-DAFC-450A-8005-1C258362DE7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37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8/1/2015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8/1/2015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8/1/2015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8/1/2015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8/1/2015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8/1/2015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8/1/2015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8/1/2015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8/1/2015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8/1/2015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8/1/2015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8/1/2015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8/1/2015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8/1/2015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8/1/2015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8/1/2015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8/1/2015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8/1/2015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www.ircsd.org/webpages/dyoung/game_templates.cfm" TargetMode="External"/><Relationship Id="rId2" Type="http://schemas.openxmlformats.org/officeDocument/2006/relationships/hyperlink" Target="Blank%20Jeopardy%20Template.pp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owerpointgames.wikispaces.com/PowerPoint+Game+Templates" TargetMode="External"/><Relationship Id="rId5" Type="http://schemas.openxmlformats.org/officeDocument/2006/relationships/image" Target="../media/image7.png"/><Relationship Id="rId4" Type="http://schemas.openxmlformats.org/officeDocument/2006/relationships/hyperlink" Target="5thGraderTemplate1.ppt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ore.com/jakuh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non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flashcardmachine.com/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xt2mindmap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learning.blogs.nytimes.com/teaching-topics/teaching-topics-great-ways-to-teach-any-days-times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library.si.edu/digital-library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vic.gov.au/languagesonline/default.htm" TargetMode="External"/><Relationship Id="rId2" Type="http://schemas.openxmlformats.org/officeDocument/2006/relationships/hyperlink" Target="http://www.bbc.co.uk/programmes/p01b8f0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smeticsciencetechnology.com/index.php?flash=no" TargetMode="External"/><Relationship Id="rId5" Type="http://schemas.openxmlformats.org/officeDocument/2006/relationships/hyperlink" Target="http://www.thesciencebehindcosmetology.com/" TargetMode="External"/><Relationship Id="rId4" Type="http://schemas.openxmlformats.org/officeDocument/2006/relationships/hyperlink" Target="http://foodscience.psu.edu/youth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loratorium.edu/explore" TargetMode="External"/><Relationship Id="rId7" Type="http://schemas.openxmlformats.org/officeDocument/2006/relationships/hyperlink" Target="http://www.stevespanglerscience.com/lab/experiments" TargetMode="External"/><Relationship Id="rId2" Type="http://schemas.openxmlformats.org/officeDocument/2006/relationships/hyperlink" Target="https://www.google.com/culturalinstitute/project/art-projec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istorysheroes.e2bn.org/" TargetMode="External"/><Relationship Id="rId5" Type="http://schemas.openxmlformats.org/officeDocument/2006/relationships/hyperlink" Target="https://www.facinghistory.org/" TargetMode="External"/><Relationship Id="rId4" Type="http://schemas.openxmlformats.org/officeDocument/2006/relationships/hyperlink" Target="https://www.bighistoryproject.com/home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scholar.google.com/" TargetMode="External"/><Relationship Id="rId3" Type="http://schemas.openxmlformats.org/officeDocument/2006/relationships/hyperlink" Target="http://www.youtube.com/" TargetMode="External"/><Relationship Id="rId7" Type="http://schemas.openxmlformats.org/officeDocument/2006/relationships/hyperlink" Target="https://www.google.com/docs/about/" TargetMode="External"/><Relationship Id="rId2" Type="http://schemas.openxmlformats.org/officeDocument/2006/relationships/hyperlink" Target="http://appinventor.mit.edu/explore/fron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ed.com/talks" TargetMode="External"/><Relationship Id="rId5" Type="http://schemas.openxmlformats.org/officeDocument/2006/relationships/hyperlink" Target="https://www.khanacademy.org/" TargetMode="External"/><Relationship Id="rId4" Type="http://schemas.openxmlformats.org/officeDocument/2006/relationships/hyperlink" Target="http://www.teachertube.com/" TargetMode="External"/><Relationship Id="rId9" Type="http://schemas.openxmlformats.org/officeDocument/2006/relationships/hyperlink" Target="http://vcp.e2bn.org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metoast.com/" TargetMode="External"/><Relationship Id="rId7" Type="http://schemas.openxmlformats.org/officeDocument/2006/relationships/hyperlink" Target="http://timemapper.okfnlabs.org/" TargetMode="External"/><Relationship Id="rId2" Type="http://schemas.openxmlformats.org/officeDocument/2006/relationships/hyperlink" Target="http://mashe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reazaeducation.com/" TargetMode="External"/><Relationship Id="rId5" Type="http://schemas.openxmlformats.org/officeDocument/2006/relationships/hyperlink" Target="http://storybird.com/" TargetMode="External"/><Relationship Id="rId4" Type="http://schemas.openxmlformats.org/officeDocument/2006/relationships/hyperlink" Target="https://www.fiftythree.com/paper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camstudio.org/" TargetMode="External"/><Relationship Id="rId7" Type="http://schemas.openxmlformats.org/officeDocument/2006/relationships/hyperlink" Target="http://www.makebeliefscomix.com/Apple/index.php" TargetMode="External"/><Relationship Id="rId2" Type="http://schemas.openxmlformats.org/officeDocument/2006/relationships/hyperlink" Target="http://www.screencast-o-matic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ku.edu/~rkdrury/experiment/netiquette_quiz.htm" TargetMode="External"/><Relationship Id="rId5" Type="http://schemas.openxmlformats.org/officeDocument/2006/relationships/hyperlink" Target="http://www.bucks.edu/old_docs/online/dlresources/Netiquette-quiz-results.html" TargetMode="External"/><Relationship Id="rId4" Type="http://schemas.openxmlformats.org/officeDocument/2006/relationships/hyperlink" Target="http://www.ezvid.com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Kristi@dr-bordelon.com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Mashing Content, Information Literacy, and 21</a:t>
            </a:r>
            <a:r>
              <a:rPr lang="en-US" b="1" baseline="30000" dirty="0"/>
              <a:t>st</a:t>
            </a:r>
            <a:r>
              <a:rPr lang="en-US" b="1" dirty="0"/>
              <a:t> Century Skills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FAPSC </a:t>
            </a:r>
            <a:r>
              <a:rPr lang="en-US" dirty="0" smtClean="0"/>
              <a:t>annual administrator conference </a:t>
            </a:r>
            <a:r>
              <a:rPr lang="en-US" dirty="0"/>
              <a:t>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57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69613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0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73100"/>
            <a:ext cx="8761413" cy="708025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Games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/>
            </a:r>
            <a:br>
              <a:rPr lang="en-US" dirty="0">
                <a:solidFill>
                  <a:srgbClr val="7030A0"/>
                </a:solidFill>
              </a:rPr>
            </a:b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Content Placeholder 3">
            <a:hlinkClick r:id="rId2" action="ppaction://hlinkpres?slideindex=1&amp;slidetitle="/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1717675"/>
            <a:ext cx="4619625" cy="3416300"/>
          </a:xfrm>
          <a:prstGeom prst="rect">
            <a:avLst/>
          </a:prstGeom>
        </p:spPr>
      </p:pic>
      <p:pic>
        <p:nvPicPr>
          <p:cNvPr id="6" name="Picture 5">
            <a:hlinkClick r:id="rId4" action="ppaction://hlinkpres?slideindex=1&amp;slidetitle=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156" y="1717036"/>
            <a:ext cx="4862513" cy="33385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474" y="5514535"/>
            <a:ext cx="12093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linkClick r:id="rId6"/>
              </a:rPr>
              <a:t>http://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6"/>
              </a:rPr>
              <a:t>powerpointgames.wikispaces.com/PowerPoint+Game+Templates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linkClick r:id="rId7"/>
              </a:rPr>
              <a:t>http://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7"/>
              </a:rPr>
              <a:t>www.ircsd.org/webpages/dyoung/game_templates.cfm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Everywhere</a:t>
            </a:r>
            <a:br>
              <a:rPr lang="en-US" dirty="0"/>
            </a:br>
            <a:r>
              <a:rPr lang="en-US" dirty="0"/>
              <a:t>http://www.polleverywhere.com/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073" y="2603500"/>
            <a:ext cx="7034166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5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006" y="1156480"/>
            <a:ext cx="10613708" cy="498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4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Trello</a:t>
            </a:r>
            <a:br>
              <a:rPr lang="en-US" dirty="0"/>
            </a:br>
            <a:r>
              <a:rPr lang="en-US" dirty="0"/>
              <a:t>https://trello.com/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78" y="2507287"/>
            <a:ext cx="11333265" cy="378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62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189" y="702800"/>
            <a:ext cx="7038975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91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L'Oreal </a:t>
            </a:r>
            <a:r>
              <a:rPr lang="en-US" sz="2800" dirty="0"/>
              <a:t>Hair Science</a:t>
            </a:r>
            <a:br>
              <a:rPr lang="en-US" sz="2800" dirty="0"/>
            </a:br>
            <a:r>
              <a:rPr lang="en-US" sz="2800" dirty="0"/>
              <a:t>http://www.hair-science.com/_int/_en/index.aspx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89199" y="2603500"/>
            <a:ext cx="4357414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7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Instagrok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http://www.instagrok.com/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087" y="2324100"/>
            <a:ext cx="668655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6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Instagrok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http://www.instagrok.com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450" y="2598174"/>
            <a:ext cx="11341418" cy="328326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8384344" y="2598174"/>
            <a:ext cx="253219" cy="524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12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Historypin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http://</a:t>
            </a:r>
            <a:r>
              <a:rPr lang="en-US" dirty="0" smtClean="0"/>
              <a:t>www.historypin.org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0410" y="2294009"/>
            <a:ext cx="96774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“… positive correlation between </a:t>
            </a:r>
            <a:r>
              <a:rPr lang="en-US" dirty="0"/>
              <a:t>multimedia and student </a:t>
            </a:r>
            <a:r>
              <a:rPr lang="en-US" dirty="0" smtClean="0"/>
              <a:t>achievement.” </a:t>
            </a:r>
            <a:r>
              <a:rPr lang="en-US" dirty="0" err="1" smtClean="0"/>
              <a:t>Jonassen</a:t>
            </a:r>
            <a:r>
              <a:rPr lang="en-US" dirty="0" smtClean="0"/>
              <a:t>, 1995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0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Historypin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http://</a:t>
            </a:r>
            <a:r>
              <a:rPr lang="en-US" dirty="0" smtClean="0"/>
              <a:t>www.historypin.org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690272" y="2063496"/>
            <a:ext cx="8599932" cy="479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9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en-US" sz="2800" dirty="0" err="1" smtClean="0">
                <a:solidFill>
                  <a:schemeClr val="bg1"/>
                </a:solidFill>
              </a:rPr>
              <a:t>Smore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https://www.smore.com</a:t>
            </a:r>
            <a:r>
              <a:rPr lang="en-US" sz="2800" dirty="0" smtClean="0">
                <a:solidFill>
                  <a:schemeClr val="bg1"/>
                </a:solidFill>
              </a:rPr>
              <a:t>/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8711" y="2354817"/>
            <a:ext cx="6000000" cy="446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3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Coggle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https://coggle.it/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14" y="3133078"/>
            <a:ext cx="11628571" cy="23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6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en-US" sz="3600" dirty="0" err="1" smtClean="0">
                <a:solidFill>
                  <a:schemeClr val="bg1"/>
                </a:solidFill>
                <a:latin typeface="+mj-lt"/>
              </a:rPr>
              <a:t>eduCanon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/>
            </a:r>
            <a:br>
              <a:rPr lang="en-US" sz="3600" dirty="0">
                <a:solidFill>
                  <a:schemeClr val="bg1"/>
                </a:solidFill>
                <a:latin typeface="+mj-lt"/>
              </a:rPr>
            </a:br>
            <a:r>
              <a:rPr lang="en-US" sz="3600" dirty="0">
                <a:solidFill>
                  <a:schemeClr val="bg1"/>
                </a:solidFill>
                <a:latin typeface="+mj-lt"/>
                <a:hlinkClick r:id="rId3"/>
              </a:rPr>
              <a:t>http://www.educanon.com</a:t>
            </a:r>
            <a:r>
              <a:rPr lang="en-US" dirty="0">
                <a:hlinkClick r:id="rId3"/>
              </a:rPr>
              <a:t>/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88207" y="2378417"/>
            <a:ext cx="10983810" cy="424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8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en-US" sz="3600" dirty="0">
                <a:solidFill>
                  <a:schemeClr val="bg1"/>
                </a:solidFill>
                <a:latin typeface="+mj-lt"/>
              </a:rPr>
              <a:t>Flashcard Machine</a:t>
            </a:r>
            <a:br>
              <a:rPr lang="en-US" sz="3600" dirty="0">
                <a:solidFill>
                  <a:schemeClr val="bg1"/>
                </a:solidFill>
                <a:latin typeface="+mj-lt"/>
              </a:rPr>
            </a:br>
            <a:r>
              <a:rPr lang="en-US" sz="3600" dirty="0">
                <a:solidFill>
                  <a:schemeClr val="bg1"/>
                </a:solidFill>
                <a:latin typeface="+mj-lt"/>
                <a:hlinkClick r:id="rId2"/>
              </a:rPr>
              <a:t>http://www.flashcardmachine.com/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38912" y="2672897"/>
            <a:ext cx="7800000" cy="3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3600" dirty="0" err="1" smtClean="0">
                <a:solidFill>
                  <a:schemeClr val="bg1"/>
                </a:solidFill>
                <a:latin typeface="+mj-lt"/>
              </a:rPr>
              <a:t>EMaze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+mj-lt"/>
              </a:rPr>
            </a:br>
            <a:r>
              <a:rPr lang="en-US" sz="3600" dirty="0">
                <a:solidFill>
                  <a:schemeClr val="bg1"/>
                </a:solidFill>
                <a:latin typeface="+mj-lt"/>
              </a:rPr>
              <a:t> https://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www.emaze.com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841" y="2476866"/>
            <a:ext cx="8401526" cy="398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2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en-US" sz="36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+mj-lt"/>
              </a:rPr>
            </a:b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Text 2 Mind Map</a:t>
            </a:r>
            <a:br>
              <a:rPr lang="en-US" sz="3600" dirty="0" smtClean="0">
                <a:solidFill>
                  <a:schemeClr val="bg1"/>
                </a:solidFill>
                <a:latin typeface="+mj-lt"/>
              </a:rPr>
            </a:br>
            <a:r>
              <a:rPr lang="en-US" sz="3600" dirty="0">
                <a:solidFill>
                  <a:schemeClr val="bg1"/>
                </a:solidFill>
                <a:latin typeface="+mj-lt"/>
                <a:hlinkClick r:id="rId3"/>
              </a:rPr>
              <a:t>https://www.text2mindmap.com/</a:t>
            </a:r>
            <a:r>
              <a:rPr lang="en-US" sz="3600" dirty="0">
                <a:latin typeface="+mj-lt"/>
              </a:rPr>
              <a:t/>
            </a:r>
            <a:br>
              <a:rPr lang="en-US" sz="3600" dirty="0">
                <a:latin typeface="+mj-lt"/>
              </a:rPr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474867" y="2248476"/>
            <a:ext cx="4502857" cy="4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4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New York Times Teaching Today’s News </a:t>
            </a:r>
            <a:r>
              <a:rPr lang="en-US" sz="2400" dirty="0" smtClean="0">
                <a:solidFill>
                  <a:schemeClr val="bg1"/>
                </a:solidFill>
                <a:hlinkClick r:id="rId2"/>
              </a:rPr>
              <a:t>http</a:t>
            </a:r>
            <a:r>
              <a:rPr lang="en-US" sz="2400" dirty="0">
                <a:solidFill>
                  <a:schemeClr val="bg1"/>
                </a:solidFill>
                <a:hlinkClick r:id="rId2"/>
              </a:rPr>
              <a:t>://learning.blogs.nytimes.com/teaching-topics/teaching-topics-great-ways-to-teach-any-days-times/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9597" y="2068927"/>
            <a:ext cx="9608344" cy="460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8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Smithsonian Digital Collection </a:t>
            </a:r>
            <a:r>
              <a:rPr lang="en-US" dirty="0">
                <a:solidFill>
                  <a:schemeClr val="bg1"/>
                </a:solidFill>
                <a:hlinkClick r:id="rId2"/>
              </a:rPr>
              <a:t>http://library.si.edu/digital-library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3912" y="2334248"/>
            <a:ext cx="8981123" cy="432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4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Library of Congress Digital Collection  http://loc.gov/library/libarch-digital.html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3560" y="2434688"/>
            <a:ext cx="8981123" cy="427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8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Century Skills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487" y="2603500"/>
            <a:ext cx="5247338" cy="3416300"/>
          </a:xfrm>
        </p:spPr>
      </p:pic>
    </p:spTree>
    <p:extLst>
      <p:ext uri="{BB962C8B-B14F-4D97-AF65-F5344CB8AC3E}">
        <p14:creationId xmlns:p14="http://schemas.microsoft.com/office/powerpoint/2010/main" val="415377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Sites……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234" y="2603500"/>
            <a:ext cx="11282289" cy="4050518"/>
          </a:xfrm>
          <a:solidFill>
            <a:srgbClr val="3C2550"/>
          </a:solidFill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BBC Learning Zone </a:t>
            </a:r>
            <a:r>
              <a:rPr lang="en-US" sz="2400" dirty="0" smtClean="0">
                <a:solidFill>
                  <a:schemeClr val="bg1"/>
                </a:solidFill>
                <a:hlinkClick r:id="rId2"/>
              </a:rPr>
              <a:t>http://www.bbc.co.uk/programmes/p01b8f09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Languages Online 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hlinkClick r:id="rId3"/>
              </a:rPr>
              <a:t>http://www.education.vic.gov.au/languagesonline/default.htm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400" dirty="0">
                <a:solidFill>
                  <a:schemeClr val="bg1"/>
                </a:solidFill>
              </a:rPr>
              <a:t>Penn State Food Science - </a:t>
            </a:r>
            <a:r>
              <a:rPr lang="en-US" sz="2400" dirty="0">
                <a:solidFill>
                  <a:schemeClr val="bg1"/>
                </a:solidFill>
                <a:hlinkClick r:id="rId4"/>
              </a:rPr>
              <a:t>http://foodscience.psu.edu/youth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r>
              <a:rPr lang="en-US" sz="2400" dirty="0">
                <a:solidFill>
                  <a:schemeClr val="bg1"/>
                </a:solidFill>
              </a:rPr>
              <a:t>Science Behind Cosmetology - </a:t>
            </a:r>
            <a:r>
              <a:rPr lang="en-US" sz="2400" dirty="0">
                <a:solidFill>
                  <a:schemeClr val="bg1"/>
                </a:solidFill>
                <a:hlinkClick r:id="rId5"/>
              </a:rPr>
              <a:t>http://www.thesciencebehindcosmetology.com/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r>
              <a:rPr lang="en-US" sz="2400" dirty="0">
                <a:solidFill>
                  <a:schemeClr val="bg1"/>
                </a:solidFill>
              </a:rPr>
              <a:t>Cosmetic Science Technology - </a:t>
            </a:r>
            <a:r>
              <a:rPr lang="en-US" sz="2400" dirty="0">
                <a:solidFill>
                  <a:schemeClr val="bg1"/>
                </a:solidFill>
                <a:hlinkClick r:id="rId6"/>
              </a:rPr>
              <a:t>http://www.cosmeticsciencetechnology.com/index.php?flash=no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9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Sites……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505" y="2603500"/>
            <a:ext cx="11113477" cy="3797300"/>
          </a:xfrm>
          <a:solidFill>
            <a:srgbClr val="36234D"/>
          </a:solidFill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Google Art </a:t>
            </a:r>
            <a:r>
              <a:rPr lang="en-US" sz="2800" dirty="0" smtClean="0">
                <a:solidFill>
                  <a:schemeClr val="bg1"/>
                </a:solidFill>
              </a:rPr>
              <a:t>Project </a:t>
            </a:r>
            <a:r>
              <a:rPr lang="en-US" sz="2800" dirty="0" smtClean="0">
                <a:solidFill>
                  <a:schemeClr val="bg1"/>
                </a:solidFill>
                <a:hlinkClick r:id="rId2"/>
              </a:rPr>
              <a:t>https</a:t>
            </a:r>
            <a:r>
              <a:rPr lang="en-US" sz="2800" dirty="0">
                <a:solidFill>
                  <a:schemeClr val="bg1"/>
                </a:solidFill>
                <a:hlinkClick r:id="rId2"/>
              </a:rPr>
              <a:t>://</a:t>
            </a:r>
            <a:r>
              <a:rPr lang="en-US" sz="2800" dirty="0" smtClean="0">
                <a:solidFill>
                  <a:schemeClr val="bg1"/>
                </a:solidFill>
                <a:hlinkClick r:id="rId2"/>
              </a:rPr>
              <a:t>www.google.com/culturalinstitute/project/art-project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Exploratorium </a:t>
            </a:r>
            <a:r>
              <a:rPr lang="en-US" sz="2800" dirty="0" smtClean="0">
                <a:solidFill>
                  <a:schemeClr val="bg1"/>
                </a:solidFill>
                <a:hlinkClick r:id="rId3"/>
              </a:rPr>
              <a:t>http</a:t>
            </a:r>
            <a:r>
              <a:rPr lang="en-US" sz="2800" dirty="0">
                <a:solidFill>
                  <a:schemeClr val="bg1"/>
                </a:solidFill>
                <a:hlinkClick r:id="rId3"/>
              </a:rPr>
              <a:t>://www.exploratorium.edu/explore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The Big History </a:t>
            </a:r>
            <a:r>
              <a:rPr lang="en-US" sz="2800" dirty="0" smtClean="0">
                <a:solidFill>
                  <a:schemeClr val="bg1"/>
                </a:solidFill>
              </a:rPr>
              <a:t>Project </a:t>
            </a:r>
            <a:r>
              <a:rPr lang="en-US" sz="2800" dirty="0" smtClean="0">
                <a:solidFill>
                  <a:schemeClr val="bg1"/>
                </a:solidFill>
                <a:hlinkClick r:id="rId4"/>
              </a:rPr>
              <a:t>https</a:t>
            </a:r>
            <a:r>
              <a:rPr lang="en-US" sz="2800" dirty="0">
                <a:solidFill>
                  <a:schemeClr val="bg1"/>
                </a:solidFill>
                <a:hlinkClick r:id="rId4"/>
              </a:rPr>
              <a:t>://www.bighistoryproject.com/home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Facing History and </a:t>
            </a:r>
            <a:r>
              <a:rPr lang="en-US" sz="2800" dirty="0" smtClean="0">
                <a:solidFill>
                  <a:schemeClr val="bg1"/>
                </a:solidFill>
              </a:rPr>
              <a:t>Ourselves </a:t>
            </a:r>
            <a:r>
              <a:rPr lang="en-US" sz="2800" dirty="0" smtClean="0">
                <a:solidFill>
                  <a:schemeClr val="bg1"/>
                </a:solidFill>
                <a:hlinkClick r:id="rId5"/>
              </a:rPr>
              <a:t>https</a:t>
            </a:r>
            <a:r>
              <a:rPr lang="en-US" sz="2800" dirty="0">
                <a:solidFill>
                  <a:schemeClr val="bg1"/>
                </a:solidFill>
                <a:hlinkClick r:id="rId5"/>
              </a:rPr>
              <a:t>://www.facinghistory.org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History’s </a:t>
            </a:r>
            <a:r>
              <a:rPr lang="en-US" sz="2800" dirty="0" err="1" smtClean="0">
                <a:solidFill>
                  <a:schemeClr val="bg1"/>
                </a:solidFill>
              </a:rPr>
              <a:t>Heros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hlinkClick r:id="rId6"/>
              </a:rPr>
              <a:t>http</a:t>
            </a:r>
            <a:r>
              <a:rPr lang="en-US" sz="2800" dirty="0">
                <a:solidFill>
                  <a:schemeClr val="bg1"/>
                </a:solidFill>
                <a:hlinkClick r:id="rId6"/>
              </a:rPr>
              <a:t>://historysheroes.e2bn.org</a:t>
            </a:r>
            <a:r>
              <a:rPr lang="en-US" sz="2800" dirty="0" smtClean="0">
                <a:solidFill>
                  <a:schemeClr val="bg1"/>
                </a:solidFill>
                <a:hlinkClick r:id="rId6"/>
              </a:rPr>
              <a:t>/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Steve Spangler Science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  <a:hlinkClick r:id="rId7"/>
              </a:rPr>
              <a:t>http://www.stevespanglerscience.com/lab/experiments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48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Tools……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234" y="2603499"/>
            <a:ext cx="11268221" cy="4036451"/>
          </a:xfrm>
          <a:solidFill>
            <a:srgbClr val="412652"/>
          </a:solidFill>
        </p:spPr>
        <p:txBody>
          <a:bodyPr>
            <a:normAutofit lnSpcReduction="10000"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MIT App </a:t>
            </a:r>
            <a:r>
              <a:rPr lang="en-US" sz="2600" dirty="0" smtClean="0">
                <a:solidFill>
                  <a:schemeClr val="bg1"/>
                </a:solidFill>
              </a:rPr>
              <a:t>Inventor </a:t>
            </a:r>
            <a:r>
              <a:rPr lang="en-US" sz="2600" dirty="0" smtClean="0">
                <a:solidFill>
                  <a:schemeClr val="bg1"/>
                </a:solidFill>
                <a:hlinkClick r:id="rId2"/>
              </a:rPr>
              <a:t>http</a:t>
            </a:r>
            <a:r>
              <a:rPr lang="en-US" sz="2600" dirty="0">
                <a:solidFill>
                  <a:schemeClr val="bg1"/>
                </a:solidFill>
                <a:hlinkClick r:id="rId2"/>
              </a:rPr>
              <a:t>://</a:t>
            </a:r>
            <a:r>
              <a:rPr lang="en-US" sz="2600" dirty="0" smtClean="0">
                <a:solidFill>
                  <a:schemeClr val="bg1"/>
                </a:solidFill>
                <a:hlinkClick r:id="rId2"/>
              </a:rPr>
              <a:t>appinventor.mit.edu/explore/front.html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dirty="0">
                <a:solidFill>
                  <a:schemeClr val="bg1"/>
                </a:solidFill>
              </a:rPr>
              <a:t>YouTube </a:t>
            </a:r>
            <a:r>
              <a:rPr lang="en-US" sz="2600" dirty="0">
                <a:solidFill>
                  <a:schemeClr val="bg1"/>
                </a:solidFill>
                <a:hlinkClick r:id="rId3"/>
              </a:rPr>
              <a:t>www.youtube.com</a:t>
            </a:r>
            <a:r>
              <a:rPr lang="en-US" sz="2600" dirty="0" smtClean="0">
                <a:solidFill>
                  <a:schemeClr val="bg1"/>
                </a:solidFill>
                <a:hlinkClick r:id="rId3"/>
              </a:rPr>
              <a:t>/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endParaRPr lang="en-US" sz="2600" dirty="0">
              <a:solidFill>
                <a:schemeClr val="bg1"/>
              </a:solidFill>
            </a:endParaRPr>
          </a:p>
          <a:p>
            <a:r>
              <a:rPr lang="en-US" sz="2600" dirty="0" err="1" smtClean="0">
                <a:solidFill>
                  <a:schemeClr val="bg1"/>
                </a:solidFill>
              </a:rPr>
              <a:t>TeacherTube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>
                <a:solidFill>
                  <a:schemeClr val="bg1"/>
                </a:solidFill>
                <a:hlinkClick r:id="rId4"/>
              </a:rPr>
              <a:t>www.teachertube.com</a:t>
            </a:r>
            <a:r>
              <a:rPr lang="en-US" sz="2600" dirty="0" smtClean="0">
                <a:solidFill>
                  <a:schemeClr val="bg1"/>
                </a:solidFill>
                <a:hlinkClick r:id="rId4"/>
              </a:rPr>
              <a:t>/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endParaRPr lang="en-US" sz="2600" dirty="0">
              <a:solidFill>
                <a:schemeClr val="bg1"/>
              </a:solidFill>
            </a:endParaRPr>
          </a:p>
          <a:p>
            <a:r>
              <a:rPr lang="en-US" sz="2600" dirty="0">
                <a:solidFill>
                  <a:schemeClr val="bg1"/>
                </a:solidFill>
              </a:rPr>
              <a:t>Khan Academy </a:t>
            </a:r>
            <a:r>
              <a:rPr lang="en-US" sz="2600" dirty="0">
                <a:solidFill>
                  <a:schemeClr val="bg1"/>
                </a:solidFill>
                <a:hlinkClick r:id="rId5"/>
              </a:rPr>
              <a:t>https://www.khanacademy.org</a:t>
            </a:r>
            <a:r>
              <a:rPr lang="en-US" sz="2600" dirty="0" smtClean="0">
                <a:solidFill>
                  <a:schemeClr val="bg1"/>
                </a:solidFill>
                <a:hlinkClick r:id="rId5"/>
              </a:rPr>
              <a:t>/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endParaRPr lang="en-US" sz="2600" dirty="0">
              <a:solidFill>
                <a:schemeClr val="bg1"/>
              </a:solidFill>
            </a:endParaRPr>
          </a:p>
          <a:p>
            <a:r>
              <a:rPr lang="en-US" sz="2600" dirty="0">
                <a:solidFill>
                  <a:schemeClr val="bg1"/>
                </a:solidFill>
              </a:rPr>
              <a:t>TED Talks </a:t>
            </a:r>
            <a:r>
              <a:rPr lang="en-US" sz="2600" dirty="0">
                <a:solidFill>
                  <a:schemeClr val="bg1"/>
                </a:solidFill>
                <a:hlinkClick r:id="rId6"/>
              </a:rPr>
              <a:t>https://</a:t>
            </a:r>
            <a:r>
              <a:rPr lang="en-US" sz="2600" dirty="0" smtClean="0">
                <a:solidFill>
                  <a:schemeClr val="bg1"/>
                </a:solidFill>
                <a:hlinkClick r:id="rId6"/>
              </a:rPr>
              <a:t>www.ted.com/talks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endParaRPr lang="en-US" sz="2600" dirty="0">
              <a:solidFill>
                <a:schemeClr val="bg1"/>
              </a:solidFill>
            </a:endParaRPr>
          </a:p>
          <a:p>
            <a:r>
              <a:rPr lang="en-US" sz="2600" dirty="0">
                <a:solidFill>
                  <a:schemeClr val="bg1"/>
                </a:solidFill>
              </a:rPr>
              <a:t>Google Docs </a:t>
            </a:r>
            <a:r>
              <a:rPr lang="en-US" sz="2600" dirty="0">
                <a:solidFill>
                  <a:schemeClr val="bg1"/>
                </a:solidFill>
                <a:hlinkClick r:id="rId7"/>
              </a:rPr>
              <a:t>https://www.google.com/docs/about</a:t>
            </a:r>
            <a:r>
              <a:rPr lang="en-US" sz="2600" dirty="0" smtClean="0">
                <a:solidFill>
                  <a:schemeClr val="bg1"/>
                </a:solidFill>
                <a:hlinkClick r:id="rId7"/>
              </a:rPr>
              <a:t>/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endParaRPr lang="en-US" sz="2600" dirty="0">
              <a:solidFill>
                <a:schemeClr val="bg1"/>
              </a:solidFill>
            </a:endParaRPr>
          </a:p>
          <a:p>
            <a:r>
              <a:rPr lang="en-US" sz="2600" dirty="0">
                <a:solidFill>
                  <a:schemeClr val="bg1"/>
                </a:solidFill>
              </a:rPr>
              <a:t>Google Scholar </a:t>
            </a:r>
            <a:r>
              <a:rPr lang="en-US" sz="2600" dirty="0">
                <a:solidFill>
                  <a:schemeClr val="bg1"/>
                </a:solidFill>
                <a:hlinkClick r:id="rId8"/>
              </a:rPr>
              <a:t>http://scholar.google.com</a:t>
            </a:r>
            <a:r>
              <a:rPr lang="en-US" sz="2600" dirty="0" smtClean="0">
                <a:solidFill>
                  <a:schemeClr val="bg1"/>
                </a:solidFill>
                <a:hlinkClick r:id="rId8"/>
              </a:rPr>
              <a:t>/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600" dirty="0">
                <a:solidFill>
                  <a:schemeClr val="bg1"/>
                </a:solidFill>
              </a:rPr>
              <a:t>Victorian Crime and </a:t>
            </a:r>
            <a:r>
              <a:rPr lang="en-US" sz="2600" dirty="0" smtClean="0">
                <a:solidFill>
                  <a:schemeClr val="bg1"/>
                </a:solidFill>
              </a:rPr>
              <a:t>Punishment </a:t>
            </a:r>
            <a:r>
              <a:rPr lang="en-US" sz="2600" dirty="0" smtClean="0">
                <a:solidFill>
                  <a:schemeClr val="bg1"/>
                </a:solidFill>
                <a:hlinkClick r:id="rId9"/>
              </a:rPr>
              <a:t>http</a:t>
            </a:r>
            <a:r>
              <a:rPr lang="en-US" sz="2600" dirty="0">
                <a:solidFill>
                  <a:schemeClr val="bg1"/>
                </a:solidFill>
                <a:hlinkClick r:id="rId9"/>
              </a:rPr>
              <a:t>://vcp.e2bn.org</a:t>
            </a:r>
            <a:r>
              <a:rPr lang="en-US" sz="2600" dirty="0" smtClean="0">
                <a:solidFill>
                  <a:schemeClr val="bg1"/>
                </a:solidFill>
                <a:hlinkClick r:id="rId9"/>
              </a:rPr>
              <a:t>/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97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Tools……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02" y="2603500"/>
            <a:ext cx="11240086" cy="3416300"/>
          </a:xfrm>
          <a:solidFill>
            <a:srgbClr val="38234E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Masher 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hlinkClick r:id="rId2"/>
              </a:rPr>
              <a:t>http</a:t>
            </a:r>
            <a:r>
              <a:rPr lang="en-US" sz="2800" dirty="0">
                <a:solidFill>
                  <a:schemeClr val="bg1"/>
                </a:solidFill>
                <a:hlinkClick r:id="rId2"/>
              </a:rPr>
              <a:t>://masher.com/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r>
              <a:rPr lang="en-US" sz="2800" dirty="0" err="1">
                <a:solidFill>
                  <a:schemeClr val="bg1"/>
                </a:solidFill>
              </a:rPr>
              <a:t>Timetoast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hlinkClick r:id="rId3"/>
              </a:rPr>
              <a:t>http</a:t>
            </a:r>
            <a:r>
              <a:rPr lang="en-US" sz="2800" dirty="0">
                <a:solidFill>
                  <a:schemeClr val="bg1"/>
                </a:solidFill>
                <a:hlinkClick r:id="rId3"/>
              </a:rPr>
              <a:t>://www.timetoast.com/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r>
              <a:rPr lang="en-US" sz="2800" dirty="0">
                <a:solidFill>
                  <a:schemeClr val="bg1"/>
                </a:solidFill>
              </a:rPr>
              <a:t>Paper </a:t>
            </a:r>
            <a:r>
              <a:rPr lang="en-US" sz="2800" dirty="0">
                <a:solidFill>
                  <a:schemeClr val="bg1"/>
                </a:solidFill>
                <a:hlinkClick r:id="rId4"/>
              </a:rPr>
              <a:t>https://www.fiftythree.com/paper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err="1">
                <a:solidFill>
                  <a:schemeClr val="bg1"/>
                </a:solidFill>
              </a:rPr>
              <a:t>Storybird</a:t>
            </a:r>
            <a:r>
              <a:rPr lang="en-US" sz="2800" dirty="0">
                <a:solidFill>
                  <a:schemeClr val="bg1"/>
                </a:solidFill>
              </a:rPr>
              <a:t>  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hlinkClick r:id="rId5"/>
              </a:rPr>
              <a:t>http</a:t>
            </a:r>
            <a:r>
              <a:rPr lang="en-US" sz="2800" dirty="0">
                <a:solidFill>
                  <a:schemeClr val="bg1"/>
                </a:solidFill>
                <a:hlinkClick r:id="rId5"/>
              </a:rPr>
              <a:t>://storybird.com/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err="1" smtClean="0">
                <a:solidFill>
                  <a:schemeClr val="bg1"/>
                </a:solidFill>
              </a:rPr>
              <a:t>Creaza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hlinkClick r:id="rId6"/>
              </a:rPr>
              <a:t>http</a:t>
            </a:r>
            <a:r>
              <a:rPr lang="en-US" sz="2800" dirty="0">
                <a:solidFill>
                  <a:schemeClr val="bg1"/>
                </a:solidFill>
                <a:hlinkClick r:id="rId6"/>
              </a:rPr>
              <a:t>://www.creazaeducation.com/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342900" lvl="1" indent="-342900"/>
            <a:r>
              <a:rPr lang="en-US" sz="2800" dirty="0" err="1">
                <a:solidFill>
                  <a:schemeClr val="bg1"/>
                </a:solidFill>
              </a:rPr>
              <a:t>Timemapper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  <a:hlinkClick r:id="rId7"/>
              </a:rPr>
              <a:t>http://timemapper.okfnlabs.org/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87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Tools……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234" y="2603499"/>
            <a:ext cx="11254154" cy="4120857"/>
          </a:xfrm>
          <a:solidFill>
            <a:srgbClr val="3C2550"/>
          </a:solidFill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Screencast </a:t>
            </a:r>
            <a:r>
              <a:rPr lang="en-US" sz="2400" dirty="0">
                <a:solidFill>
                  <a:schemeClr val="bg1"/>
                </a:solidFill>
              </a:rPr>
              <a:t>O </a:t>
            </a:r>
            <a:r>
              <a:rPr lang="en-US" sz="2400" dirty="0" err="1" smtClean="0">
                <a:solidFill>
                  <a:schemeClr val="bg1"/>
                </a:solidFill>
              </a:rPr>
              <a:t>Matic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hlinkClick r:id="rId2"/>
              </a:rPr>
              <a:t>http</a:t>
            </a:r>
            <a:r>
              <a:rPr lang="en-US" sz="2400" dirty="0">
                <a:solidFill>
                  <a:schemeClr val="bg1"/>
                </a:solidFill>
                <a:hlinkClick r:id="rId2"/>
              </a:rPr>
              <a:t>://www.screencast-o-matic.com/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CamStudio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hlinkClick r:id="rId3"/>
              </a:rPr>
              <a:t>http</a:t>
            </a:r>
            <a:r>
              <a:rPr lang="en-US" sz="2400" dirty="0">
                <a:solidFill>
                  <a:schemeClr val="bg1"/>
                </a:solidFill>
                <a:hlinkClick r:id="rId3"/>
              </a:rPr>
              <a:t>://camstudio.org/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EZVid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hlinkClick r:id="rId4"/>
              </a:rPr>
              <a:t>http</a:t>
            </a:r>
            <a:r>
              <a:rPr lang="en-US" sz="2400" dirty="0">
                <a:solidFill>
                  <a:schemeClr val="bg1"/>
                </a:solidFill>
                <a:hlinkClick r:id="rId4"/>
              </a:rPr>
              <a:t>://www.ezvid.com/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Netiquette Primer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  <a:hlinkClick r:id="rId5"/>
              </a:rPr>
              <a:t>http://www.bucks.edu/old_docs/online/dlresources/Netiquette-quiz-results.html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r>
              <a:rPr lang="en-US" sz="2400" dirty="0">
                <a:solidFill>
                  <a:schemeClr val="bg1"/>
                </a:solidFill>
              </a:rPr>
              <a:t>Netiquette </a:t>
            </a:r>
            <a:r>
              <a:rPr lang="en-US" sz="2400" dirty="0" smtClean="0">
                <a:solidFill>
                  <a:schemeClr val="bg1"/>
                </a:solidFill>
              </a:rPr>
              <a:t>Quiz </a:t>
            </a:r>
            <a:r>
              <a:rPr lang="en-US" sz="2400" dirty="0" smtClean="0">
                <a:solidFill>
                  <a:schemeClr val="bg1"/>
                </a:solidFill>
                <a:hlinkClick r:id="rId6"/>
              </a:rPr>
              <a:t>http</a:t>
            </a:r>
            <a:r>
              <a:rPr lang="en-US" sz="2400" dirty="0">
                <a:solidFill>
                  <a:schemeClr val="bg1"/>
                </a:solidFill>
                <a:hlinkClick r:id="rId6"/>
              </a:rPr>
              <a:t>://www.nku.edu/~rkdrury/experiment/netiquette_quiz.htm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285750"/>
            <a:r>
              <a:rPr lang="en-US" sz="2400" dirty="0">
                <a:solidFill>
                  <a:schemeClr val="bg1"/>
                </a:solidFill>
              </a:rPr>
              <a:t>Comic </a:t>
            </a:r>
            <a:r>
              <a:rPr lang="en-US" sz="2400" dirty="0" smtClean="0">
                <a:solidFill>
                  <a:schemeClr val="bg1"/>
                </a:solidFill>
              </a:rPr>
              <a:t>Book </a:t>
            </a:r>
            <a:r>
              <a:rPr lang="en-US" sz="2400" dirty="0" smtClean="0">
                <a:solidFill>
                  <a:schemeClr val="bg1"/>
                </a:solidFill>
                <a:hlinkClick r:id="rId7"/>
              </a:rPr>
              <a:t>http</a:t>
            </a:r>
            <a:r>
              <a:rPr lang="en-US" sz="2400" dirty="0">
                <a:solidFill>
                  <a:schemeClr val="bg1"/>
                </a:solidFill>
                <a:hlinkClick r:id="rId7"/>
              </a:rPr>
              <a:t>://www.makebeliefscomix.com/Apple/index.php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92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Kristi@dr-bordelon.com</a:t>
            </a:r>
            <a:r>
              <a:rPr lang="en-US" dirty="0"/>
              <a:t/>
            </a:r>
            <a:br>
              <a:rPr lang="en-US" dirty="0"/>
            </a:br>
            <a:r>
              <a:rPr lang="en-US" sz="3200" dirty="0"/>
              <a:t>http://www.dr-bordelon.com/research.html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9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21</a:t>
            </a:r>
            <a:r>
              <a:rPr lang="en-US" baseline="30000" dirty="0"/>
              <a:t>st</a:t>
            </a:r>
            <a:r>
              <a:rPr lang="en-US" dirty="0"/>
              <a:t> Century Skills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2741174"/>
            <a:ext cx="4824413" cy="3140952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Use technology and digital media strategically and capably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Integrate and evaluate information from diverse media and formats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Integrate and evaluate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information presented visually, orally, and quantitatively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Make strategic use of digital media to express ideas and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8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390" y="177576"/>
            <a:ext cx="99425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Kids Speak Out on Student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Engagement</a:t>
            </a:r>
          </a:p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Edutopia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Students are most interested when the curriculum applies to more than just the textbook. The book is there -- we can read a book. If we're given projects that expand into other subjects and make us think, it'll help us understand the information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"I like to explore beyond the range of what normal textbooks allow us to do through hands-on techniques such as project-based learning. Whenever I do a project, I always seem to remember the material better than if I just read the information straight out of a textbook."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9469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179" y="410601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4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Phones &amp; Tablets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042" y="2653538"/>
            <a:ext cx="4681728" cy="331622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Interview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Oral Speaking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Picture Prompt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Apps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8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Twitter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3" y="2603500"/>
            <a:ext cx="10690043" cy="3416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Create a class or lesson hashtag (#)</a:t>
            </a:r>
          </a:p>
          <a:p>
            <a:r>
              <a:rPr lang="en-US" sz="4400" dirty="0" smtClean="0"/>
              <a:t>#ABTUMKTG</a:t>
            </a:r>
          </a:p>
          <a:p>
            <a:r>
              <a:rPr lang="en-US" sz="4400" dirty="0" smtClean="0"/>
              <a:t>#</a:t>
            </a:r>
            <a:r>
              <a:rPr lang="en-US" sz="4400" dirty="0" err="1" smtClean="0"/>
              <a:t>SmithScience</a:t>
            </a:r>
            <a:endParaRPr lang="en-US" sz="4400" dirty="0" smtClean="0"/>
          </a:p>
          <a:p>
            <a:r>
              <a:rPr lang="en-US" sz="4400" dirty="0" smtClean="0"/>
              <a:t>#</a:t>
            </a:r>
            <a:r>
              <a:rPr lang="en-US" sz="4400" dirty="0" err="1" smtClean="0"/>
              <a:t>iwishmyteacherknew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5264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23194" y="2361063"/>
            <a:ext cx="8825658" cy="3180593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TodaysMeet</a:t>
            </a:r>
            <a:r>
              <a:rPr lang="en-US" dirty="0" smtClean="0"/>
              <a:t> </a:t>
            </a:r>
            <a:r>
              <a:rPr lang="en-US" dirty="0"/>
              <a:t>--- </a:t>
            </a:r>
            <a:r>
              <a:rPr lang="en-US" dirty="0" smtClean="0"/>
              <a:t>https</a:t>
            </a:r>
            <a:r>
              <a:rPr lang="en-US" dirty="0"/>
              <a:t>://todaysmeet.com/FAPSC-Administrator-Conference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42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3221</TotalTime>
  <Words>450</Words>
  <Application>Microsoft Office PowerPoint</Application>
  <PresentationFormat>Widescreen</PresentationFormat>
  <Paragraphs>99</Paragraphs>
  <Slides>35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Century Gothic</vt:lpstr>
      <vt:lpstr>Wingdings 3</vt:lpstr>
      <vt:lpstr>Ion Boardroom</vt:lpstr>
      <vt:lpstr>Mashing Content, Information Literacy, and 21st Century Skills  </vt:lpstr>
      <vt:lpstr>“… positive correlation between multimedia and student achievement.” Jonassen, 1995</vt:lpstr>
      <vt:lpstr>21st Century Skills</vt:lpstr>
      <vt:lpstr>21st Century Skills</vt:lpstr>
      <vt:lpstr>PowerPoint Presentation</vt:lpstr>
      <vt:lpstr>PowerPoint Presentation</vt:lpstr>
      <vt:lpstr>Smart Phones &amp; Tablets</vt:lpstr>
      <vt:lpstr>Twitter</vt:lpstr>
      <vt:lpstr>    TodaysMeet --- https://todaysmeet.com/FAPSC-Administrator-Conference </vt:lpstr>
      <vt:lpstr>PowerPoint Presentation</vt:lpstr>
      <vt:lpstr>Games   </vt:lpstr>
      <vt:lpstr>Poll Everywhere http://www.polleverywhere.com/</vt:lpstr>
      <vt:lpstr>PowerPoint Presentation</vt:lpstr>
      <vt:lpstr>Trello https://trello.com/</vt:lpstr>
      <vt:lpstr>PowerPoint Presentation</vt:lpstr>
      <vt:lpstr>L'Oreal Hair Science http://www.hair-science.com/_int/_en/index.aspx</vt:lpstr>
      <vt:lpstr>Instagrok http://www.instagrok.com/</vt:lpstr>
      <vt:lpstr>Instagrok http://www.instagrok.com</vt:lpstr>
      <vt:lpstr>Historypin http://www.historypin.org</vt:lpstr>
      <vt:lpstr>Historypin http://www.historypin.org</vt:lpstr>
      <vt:lpstr>Smore https://www.smore.com/ </vt:lpstr>
      <vt:lpstr>Coggle https://coggle.it/</vt:lpstr>
      <vt:lpstr>eduCanon http://www.educanon.com/ </vt:lpstr>
      <vt:lpstr>Flashcard Machine http://www.flashcardmachine.com/ </vt:lpstr>
      <vt:lpstr>EMaze  https://www.emaze.com</vt:lpstr>
      <vt:lpstr> Text 2 Mind Map https://www.text2mindmap.com/  </vt:lpstr>
      <vt:lpstr>New York Times Teaching Today’s News http://learning.blogs.nytimes.com/teaching-topics/teaching-topics-great-ways-to-teach-any-days-times/  </vt:lpstr>
      <vt:lpstr>Smithsonian Digital Collection http://library.si.edu/digital-library </vt:lpstr>
      <vt:lpstr>Library of Congress Digital Collection  http://loc.gov/library/libarch-digital.html </vt:lpstr>
      <vt:lpstr>Content Sites……</vt:lpstr>
      <vt:lpstr>Content Sites……</vt:lpstr>
      <vt:lpstr>Other Tools……</vt:lpstr>
      <vt:lpstr>Other Tools……</vt:lpstr>
      <vt:lpstr>Other Tools……</vt:lpstr>
      <vt:lpstr>Thank you! Kristi@dr-bordelon.com http://www.dr-bordelon.com/research.html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Mashing Content, Information Literacy, and 21st Century Skills</dc:title>
  <dc:creator>Kristi Bordelon</dc:creator>
  <cp:lastModifiedBy>Kristi Bordelon</cp:lastModifiedBy>
  <cp:revision>183</cp:revision>
  <dcterms:created xsi:type="dcterms:W3CDTF">2015-02-23T22:19:08Z</dcterms:created>
  <dcterms:modified xsi:type="dcterms:W3CDTF">2015-08-01T12:24:12Z</dcterms:modified>
</cp:coreProperties>
</file>