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handoutMasterIdLst>
    <p:handoutMasterId r:id="rId98"/>
  </p:handoutMasterIdLst>
  <p:sldIdLst>
    <p:sldId id="409" r:id="rId2"/>
    <p:sldId id="410" r:id="rId3"/>
    <p:sldId id="411" r:id="rId4"/>
    <p:sldId id="412" r:id="rId5"/>
    <p:sldId id="413" r:id="rId6"/>
    <p:sldId id="414" r:id="rId7"/>
    <p:sldId id="415" r:id="rId8"/>
    <p:sldId id="416" r:id="rId9"/>
    <p:sldId id="472" r:id="rId10"/>
    <p:sldId id="418" r:id="rId11"/>
    <p:sldId id="419" r:id="rId12"/>
    <p:sldId id="420" r:id="rId13"/>
    <p:sldId id="421" r:id="rId14"/>
    <p:sldId id="422" r:id="rId15"/>
    <p:sldId id="431" r:id="rId16"/>
    <p:sldId id="432" r:id="rId17"/>
    <p:sldId id="433" r:id="rId18"/>
    <p:sldId id="434" r:id="rId19"/>
    <p:sldId id="435" r:id="rId20"/>
    <p:sldId id="436" r:id="rId21"/>
    <p:sldId id="437" r:id="rId22"/>
    <p:sldId id="438" r:id="rId23"/>
    <p:sldId id="439" r:id="rId24"/>
    <p:sldId id="440" r:id="rId25"/>
    <p:sldId id="441" r:id="rId26"/>
    <p:sldId id="442" r:id="rId27"/>
    <p:sldId id="443" r:id="rId28"/>
    <p:sldId id="444" r:id="rId29"/>
    <p:sldId id="445" r:id="rId30"/>
    <p:sldId id="424" r:id="rId31"/>
    <p:sldId id="425" r:id="rId32"/>
    <p:sldId id="426" r:id="rId33"/>
    <p:sldId id="427" r:id="rId34"/>
    <p:sldId id="428" r:id="rId35"/>
    <p:sldId id="368" r:id="rId36"/>
    <p:sldId id="327" r:id="rId37"/>
    <p:sldId id="388" r:id="rId38"/>
    <p:sldId id="369" r:id="rId39"/>
    <p:sldId id="389" r:id="rId40"/>
    <p:sldId id="390" r:id="rId41"/>
    <p:sldId id="458" r:id="rId42"/>
    <p:sldId id="459" r:id="rId43"/>
    <p:sldId id="281" r:id="rId44"/>
    <p:sldId id="407" r:id="rId45"/>
    <p:sldId id="348" r:id="rId46"/>
    <p:sldId id="408" r:id="rId47"/>
    <p:sldId id="350" r:id="rId48"/>
    <p:sldId id="379" r:id="rId49"/>
    <p:sldId id="423" r:id="rId50"/>
    <p:sldId id="371" r:id="rId51"/>
    <p:sldId id="446" r:id="rId52"/>
    <p:sldId id="447" r:id="rId53"/>
    <p:sldId id="448" r:id="rId54"/>
    <p:sldId id="450" r:id="rId55"/>
    <p:sldId id="451" r:id="rId56"/>
    <p:sldId id="452" r:id="rId57"/>
    <p:sldId id="453" r:id="rId58"/>
    <p:sldId id="454" r:id="rId59"/>
    <p:sldId id="455" r:id="rId60"/>
    <p:sldId id="456" r:id="rId61"/>
    <p:sldId id="457" r:id="rId62"/>
    <p:sldId id="429" r:id="rId63"/>
    <p:sldId id="430" r:id="rId64"/>
    <p:sldId id="460" r:id="rId65"/>
    <p:sldId id="461" r:id="rId66"/>
    <p:sldId id="462" r:id="rId67"/>
    <p:sldId id="463" r:id="rId68"/>
    <p:sldId id="464" r:id="rId69"/>
    <p:sldId id="465" r:id="rId70"/>
    <p:sldId id="466" r:id="rId71"/>
    <p:sldId id="467" r:id="rId72"/>
    <p:sldId id="468" r:id="rId73"/>
    <p:sldId id="469" r:id="rId74"/>
    <p:sldId id="470" r:id="rId75"/>
    <p:sldId id="471" r:id="rId76"/>
    <p:sldId id="372" r:id="rId77"/>
    <p:sldId id="330" r:id="rId78"/>
    <p:sldId id="331" r:id="rId79"/>
    <p:sldId id="332" r:id="rId80"/>
    <p:sldId id="333" r:id="rId81"/>
    <p:sldId id="406" r:id="rId82"/>
    <p:sldId id="391" r:id="rId83"/>
    <p:sldId id="392" r:id="rId84"/>
    <p:sldId id="393" r:id="rId85"/>
    <p:sldId id="395" r:id="rId86"/>
    <p:sldId id="396" r:id="rId87"/>
    <p:sldId id="397" r:id="rId88"/>
    <p:sldId id="398" r:id="rId89"/>
    <p:sldId id="399" r:id="rId90"/>
    <p:sldId id="400" r:id="rId91"/>
    <p:sldId id="401" r:id="rId92"/>
    <p:sldId id="402" r:id="rId93"/>
    <p:sldId id="403" r:id="rId94"/>
    <p:sldId id="404" r:id="rId95"/>
    <p:sldId id="405"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49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68"/>
    <a:srgbClr val="BF0A30"/>
    <a:srgbClr val="FECF00"/>
    <a:srgbClr val="FFE503"/>
    <a:srgbClr val="FFDB00"/>
    <a:srgbClr val="282828"/>
    <a:srgbClr val="B9B9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11" autoAdjust="0"/>
    <p:restoredTop sz="83303" autoAdjust="0"/>
  </p:normalViewPr>
  <p:slideViewPr>
    <p:cSldViewPr snapToGrid="0" snapToObjects="1">
      <p:cViewPr varScale="1">
        <p:scale>
          <a:sx n="77" d="100"/>
          <a:sy n="77" d="100"/>
        </p:scale>
        <p:origin x="-1488" y="-96"/>
      </p:cViewPr>
      <p:guideLst>
        <p:guide orient="horz" pos="2496"/>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atie%20Bradshaw\Desktop\ENC_Financial_Model_v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'PPT Data'!$A$3</c:f>
              <c:strCache>
                <c:ptCount val="1"/>
                <c:pt idx="0">
                  <c:v>Revenue</c:v>
                </c:pt>
              </c:strCache>
            </c:strRef>
          </c:tx>
          <c:spPr>
            <a:solidFill>
              <a:srgbClr val="002868"/>
            </a:solidFill>
          </c:spPr>
          <c:invertIfNegative val="0"/>
          <c:cat>
            <c:strRef>
              <c:f>'PPT Data'!$B$2:$K$2</c:f>
              <c:strCache>
                <c:ptCount val="10"/>
                <c:pt idx="0">
                  <c:v>Year 1</c:v>
                </c:pt>
                <c:pt idx="1">
                  <c:v>Year 2</c:v>
                </c:pt>
                <c:pt idx="2">
                  <c:v>Year 3</c:v>
                </c:pt>
                <c:pt idx="3">
                  <c:v>Year 4</c:v>
                </c:pt>
                <c:pt idx="4">
                  <c:v>Year 5</c:v>
                </c:pt>
                <c:pt idx="5">
                  <c:v>Year 6</c:v>
                </c:pt>
                <c:pt idx="6">
                  <c:v>Year 7</c:v>
                </c:pt>
                <c:pt idx="7">
                  <c:v>Year 8</c:v>
                </c:pt>
                <c:pt idx="8">
                  <c:v>Year 9</c:v>
                </c:pt>
                <c:pt idx="9">
                  <c:v>Year 10</c:v>
                </c:pt>
              </c:strCache>
            </c:strRef>
          </c:cat>
          <c:val>
            <c:numRef>
              <c:f>'PPT Data'!$B$3:$K$3</c:f>
              <c:numCache>
                <c:formatCode>_("$"* #,##0.00_);_("$"* \(#,##0.00\);_("$"* "-"??_);_(@_)</c:formatCode>
                <c:ptCount val="10"/>
                <c:pt idx="0">
                  <c:v>3514500</c:v>
                </c:pt>
                <c:pt idx="1">
                  <c:v>3857962.5</c:v>
                </c:pt>
                <c:pt idx="2">
                  <c:v>4235791.21875</c:v>
                </c:pt>
                <c:pt idx="3">
                  <c:v>4651466.7592968754</c:v>
                </c:pt>
                <c:pt idx="4">
                  <c:v>5108824.389781056</c:v>
                </c:pt>
                <c:pt idx="5">
                  <c:v>5612090.2917726766</c:v>
                </c:pt>
                <c:pt idx="6">
                  <c:v>6165921.518820392</c:v>
                </c:pt>
                <c:pt idx="7">
                  <c:v>6775450.0452475501</c:v>
                </c:pt>
                <c:pt idx="8">
                  <c:v>7446331.3241708949</c:v>
                </c:pt>
                <c:pt idx="9">
                  <c:v>8184797.8166481555</c:v>
                </c:pt>
              </c:numCache>
            </c:numRef>
          </c:val>
        </c:ser>
        <c:ser>
          <c:idx val="1"/>
          <c:order val="1"/>
          <c:tx>
            <c:strRef>
              <c:f>'PPT Data'!$A$4</c:f>
              <c:strCache>
                <c:ptCount val="1"/>
                <c:pt idx="0">
                  <c:v>Net Income</c:v>
                </c:pt>
              </c:strCache>
            </c:strRef>
          </c:tx>
          <c:spPr>
            <a:solidFill>
              <a:srgbClr val="FECF00"/>
            </a:solidFill>
          </c:spPr>
          <c:invertIfNegative val="0"/>
          <c:cat>
            <c:strRef>
              <c:f>'PPT Data'!$B$2:$K$2</c:f>
              <c:strCache>
                <c:ptCount val="10"/>
                <c:pt idx="0">
                  <c:v>Year 1</c:v>
                </c:pt>
                <c:pt idx="1">
                  <c:v>Year 2</c:v>
                </c:pt>
                <c:pt idx="2">
                  <c:v>Year 3</c:v>
                </c:pt>
                <c:pt idx="3">
                  <c:v>Year 4</c:v>
                </c:pt>
                <c:pt idx="4">
                  <c:v>Year 5</c:v>
                </c:pt>
                <c:pt idx="5">
                  <c:v>Year 6</c:v>
                </c:pt>
                <c:pt idx="6">
                  <c:v>Year 7</c:v>
                </c:pt>
                <c:pt idx="7">
                  <c:v>Year 8</c:v>
                </c:pt>
                <c:pt idx="8">
                  <c:v>Year 9</c:v>
                </c:pt>
                <c:pt idx="9">
                  <c:v>Year 10</c:v>
                </c:pt>
              </c:strCache>
            </c:strRef>
          </c:cat>
          <c:val>
            <c:numRef>
              <c:f>'PPT Data'!$B$4:$K$4</c:f>
              <c:numCache>
                <c:formatCode>_("$"* #,##0.00_);_("$"* \(#,##0.00\);_("$"* "-"??_);_(@_)</c:formatCode>
                <c:ptCount val="10"/>
                <c:pt idx="0">
                  <c:v>679068.22890183737</c:v>
                </c:pt>
                <c:pt idx="1">
                  <c:v>880502.99660179182</c:v>
                </c:pt>
                <c:pt idx="2">
                  <c:v>1102072.8801177889</c:v>
                </c:pt>
                <c:pt idx="3">
                  <c:v>1345815.8532986636</c:v>
                </c:pt>
                <c:pt idx="4">
                  <c:v>1613977.4743070507</c:v>
                </c:pt>
                <c:pt idx="5">
                  <c:v>1909032.0968832513</c:v>
                </c:pt>
                <c:pt idx="6">
                  <c:v>2233706.2524199863</c:v>
                </c:pt>
                <c:pt idx="7">
                  <c:v>2591004.4251870578</c:v>
                </c:pt>
                <c:pt idx="8">
                  <c:v>2984237.4658261491</c:v>
                </c:pt>
                <c:pt idx="9">
                  <c:v>3417053.9133518273</c:v>
                </c:pt>
              </c:numCache>
            </c:numRef>
          </c:val>
        </c:ser>
        <c:dLbls>
          <c:showLegendKey val="0"/>
          <c:showVal val="0"/>
          <c:showCatName val="0"/>
          <c:showSerName val="0"/>
          <c:showPercent val="0"/>
          <c:showBubbleSize val="0"/>
        </c:dLbls>
        <c:gapWidth val="150"/>
        <c:axId val="84101760"/>
        <c:axId val="84107648"/>
      </c:barChart>
      <c:catAx>
        <c:axId val="84101760"/>
        <c:scaling>
          <c:orientation val="minMax"/>
        </c:scaling>
        <c:delete val="0"/>
        <c:axPos val="b"/>
        <c:numFmt formatCode="General" sourceLinked="0"/>
        <c:majorTickMark val="out"/>
        <c:minorTickMark val="none"/>
        <c:tickLblPos val="nextTo"/>
        <c:txPr>
          <a:bodyPr rot="-2160000"/>
          <a:lstStyle/>
          <a:p>
            <a:pPr>
              <a:defRPr sz="1400"/>
            </a:pPr>
            <a:endParaRPr lang="en-US"/>
          </a:p>
        </c:txPr>
        <c:crossAx val="84107648"/>
        <c:crosses val="autoZero"/>
        <c:auto val="1"/>
        <c:lblAlgn val="ctr"/>
        <c:lblOffset val="100"/>
        <c:noMultiLvlLbl val="0"/>
      </c:catAx>
      <c:valAx>
        <c:axId val="84107648"/>
        <c:scaling>
          <c:orientation val="minMax"/>
        </c:scaling>
        <c:delete val="0"/>
        <c:axPos val="l"/>
        <c:majorGridlines/>
        <c:numFmt formatCode="_(&quot;$&quot;* #,##0.00_);_(&quot;$&quot;* \(#,##0.00\);_(&quot;$&quot;* &quot;-&quot;??_);_(@_)" sourceLinked="1"/>
        <c:majorTickMark val="out"/>
        <c:minorTickMark val="none"/>
        <c:tickLblPos val="nextTo"/>
        <c:txPr>
          <a:bodyPr/>
          <a:lstStyle/>
          <a:p>
            <a:pPr>
              <a:defRPr sz="1400"/>
            </a:pPr>
            <a:endParaRPr lang="en-US"/>
          </a:p>
        </c:txPr>
        <c:crossAx val="84101760"/>
        <c:crosses val="autoZero"/>
        <c:crossBetween val="between"/>
        <c:dispUnits>
          <c:builtInUnit val="millions"/>
          <c:dispUnitsLbl>
            <c:txPr>
              <a:bodyPr/>
              <a:lstStyle/>
              <a:p>
                <a:pPr>
                  <a:defRPr sz="1400"/>
                </a:pPr>
                <a:endParaRPr lang="en-US"/>
              </a:p>
            </c:txPr>
          </c:dispUnitsLbl>
        </c:dispUnits>
      </c:valAx>
    </c:plotArea>
    <c:legend>
      <c:legendPos val="r"/>
      <c:overlay val="0"/>
      <c:txPr>
        <a:bodyPr/>
        <a:lstStyle/>
        <a:p>
          <a:pPr>
            <a:defRPr sz="1400"/>
          </a:pPr>
          <a:endParaRPr lang="en-US"/>
        </a:p>
      </c:txPr>
    </c:legend>
    <c:plotVisOnly val="1"/>
    <c:dispBlanksAs val="gap"/>
    <c:showDLblsOverMax val="0"/>
  </c:chart>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2D8B91-47FA-407A-A088-2C2C17B2E336}"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1802A39D-F10C-4997-8174-30CB61E823B3}">
      <dgm:prSet phldrT="[Text]"/>
      <dgm:spPr/>
      <dgm:t>
        <a:bodyPr/>
        <a:lstStyle/>
        <a:p>
          <a:r>
            <a:rPr lang="en-US" smtClean="0"/>
            <a:t>Introduction and Proposal</a:t>
          </a:r>
          <a:endParaRPr lang="en-US"/>
        </a:p>
      </dgm:t>
    </dgm:pt>
    <dgm:pt modelId="{17DAE467-8891-497B-93D0-7EC1F7774D05}" type="parTrans" cxnId="{792C1E92-0789-455F-BA97-2FB1A64A31B9}">
      <dgm:prSet/>
      <dgm:spPr/>
      <dgm:t>
        <a:bodyPr/>
        <a:lstStyle/>
        <a:p>
          <a:endParaRPr lang="en-US"/>
        </a:p>
      </dgm:t>
    </dgm:pt>
    <dgm:pt modelId="{35C6BCE5-1442-4628-BA82-0698DF1FE65C}" type="sibTrans" cxnId="{792C1E92-0789-455F-BA97-2FB1A64A31B9}">
      <dgm:prSet/>
      <dgm:spPr/>
      <dgm:t>
        <a:bodyPr/>
        <a:lstStyle/>
        <a:p>
          <a:endParaRPr lang="en-US"/>
        </a:p>
      </dgm:t>
    </dgm:pt>
    <dgm:pt modelId="{00E6BA4D-F424-4164-92F5-17B13BF91F08}">
      <dgm:prSet/>
      <dgm:spPr/>
      <dgm:t>
        <a:bodyPr/>
        <a:lstStyle/>
        <a:p>
          <a:r>
            <a:rPr lang="en-US" smtClean="0"/>
            <a:t>Operational Aspects</a:t>
          </a:r>
          <a:endParaRPr lang="en-US" dirty="0" smtClean="0"/>
        </a:p>
      </dgm:t>
    </dgm:pt>
    <dgm:pt modelId="{63ECBB78-DEB9-4F87-A11C-05D640D10F72}" type="parTrans" cxnId="{1E999CC2-DA49-4769-9529-31B565C4D4EB}">
      <dgm:prSet/>
      <dgm:spPr/>
      <dgm:t>
        <a:bodyPr/>
        <a:lstStyle/>
        <a:p>
          <a:endParaRPr lang="en-US"/>
        </a:p>
      </dgm:t>
    </dgm:pt>
    <dgm:pt modelId="{D8319BF1-DFDC-44F0-B311-1FD87BB7E18C}" type="sibTrans" cxnId="{1E999CC2-DA49-4769-9529-31B565C4D4EB}">
      <dgm:prSet/>
      <dgm:spPr/>
      <dgm:t>
        <a:bodyPr/>
        <a:lstStyle/>
        <a:p>
          <a:endParaRPr lang="en-US"/>
        </a:p>
      </dgm:t>
    </dgm:pt>
    <dgm:pt modelId="{D56ACF8A-959D-4636-8961-676624ED9725}">
      <dgm:prSet/>
      <dgm:spPr/>
      <dgm:t>
        <a:bodyPr/>
        <a:lstStyle/>
        <a:p>
          <a:r>
            <a:rPr lang="en-US" dirty="0" smtClean="0"/>
            <a:t>Financial Model</a:t>
          </a:r>
          <a:endParaRPr lang="en-US" dirty="0"/>
        </a:p>
      </dgm:t>
    </dgm:pt>
    <dgm:pt modelId="{E94CF9F0-2C5E-457B-932A-8CE988900A35}" type="parTrans" cxnId="{686FDD92-7B04-44E7-A85D-469DDDF61286}">
      <dgm:prSet/>
      <dgm:spPr/>
      <dgm:t>
        <a:bodyPr/>
        <a:lstStyle/>
        <a:p>
          <a:endParaRPr lang="en-US"/>
        </a:p>
      </dgm:t>
    </dgm:pt>
    <dgm:pt modelId="{0FAC92AB-65AF-4464-A20E-324AD22AF2F4}" type="sibTrans" cxnId="{686FDD92-7B04-44E7-A85D-469DDDF61286}">
      <dgm:prSet/>
      <dgm:spPr/>
      <dgm:t>
        <a:bodyPr/>
        <a:lstStyle/>
        <a:p>
          <a:endParaRPr lang="en-US"/>
        </a:p>
      </dgm:t>
    </dgm:pt>
    <dgm:pt modelId="{15B40713-CBD7-4DDB-9221-93B31CC0C4C9}">
      <dgm:prSet/>
      <dgm:spPr/>
      <dgm:t>
        <a:bodyPr/>
        <a:lstStyle/>
        <a:p>
          <a:r>
            <a:rPr lang="en-US" dirty="0" smtClean="0"/>
            <a:t>Risks</a:t>
          </a:r>
        </a:p>
      </dgm:t>
    </dgm:pt>
    <dgm:pt modelId="{4CB1F849-892A-4B93-881C-2CDC30661EA1}" type="parTrans" cxnId="{D1FDB8A3-45AA-4909-85F9-BF5E3D522958}">
      <dgm:prSet/>
      <dgm:spPr/>
      <dgm:t>
        <a:bodyPr/>
        <a:lstStyle/>
        <a:p>
          <a:endParaRPr lang="en-US"/>
        </a:p>
      </dgm:t>
    </dgm:pt>
    <dgm:pt modelId="{0113EAD8-C399-4DBD-BBC3-098062154C53}" type="sibTrans" cxnId="{D1FDB8A3-45AA-4909-85F9-BF5E3D522958}">
      <dgm:prSet/>
      <dgm:spPr/>
      <dgm:t>
        <a:bodyPr/>
        <a:lstStyle/>
        <a:p>
          <a:endParaRPr lang="en-US"/>
        </a:p>
      </dgm:t>
    </dgm:pt>
    <dgm:pt modelId="{7EEB995C-8B99-425F-9F6B-00ADE6ED1165}">
      <dgm:prSet/>
      <dgm:spPr/>
      <dgm:t>
        <a:bodyPr/>
        <a:lstStyle/>
        <a:p>
          <a:r>
            <a:rPr lang="en-US" dirty="0" smtClean="0"/>
            <a:t>Summary and Recommendation</a:t>
          </a:r>
        </a:p>
      </dgm:t>
    </dgm:pt>
    <dgm:pt modelId="{C7246020-4469-4B32-BD78-936C36E71095}" type="parTrans" cxnId="{EDF05840-F786-40E1-AFA9-DBF0E18919DC}">
      <dgm:prSet/>
      <dgm:spPr/>
      <dgm:t>
        <a:bodyPr/>
        <a:lstStyle/>
        <a:p>
          <a:endParaRPr lang="en-US"/>
        </a:p>
      </dgm:t>
    </dgm:pt>
    <dgm:pt modelId="{609A8D4E-19F1-4DE7-9BB5-D05A28EC0DD8}" type="sibTrans" cxnId="{EDF05840-F786-40E1-AFA9-DBF0E18919DC}">
      <dgm:prSet/>
      <dgm:spPr/>
      <dgm:t>
        <a:bodyPr/>
        <a:lstStyle/>
        <a:p>
          <a:endParaRPr lang="en-US"/>
        </a:p>
      </dgm:t>
    </dgm:pt>
    <dgm:pt modelId="{7BD9BF81-5585-4A6F-ACB8-FD96FD0DB201}" type="pres">
      <dgm:prSet presAssocID="{A12D8B91-47FA-407A-A088-2C2C17B2E336}" presName="Name0" presStyleCnt="0">
        <dgm:presLayoutVars>
          <dgm:chMax val="7"/>
          <dgm:chPref val="7"/>
          <dgm:dir/>
        </dgm:presLayoutVars>
      </dgm:prSet>
      <dgm:spPr/>
      <dgm:t>
        <a:bodyPr/>
        <a:lstStyle/>
        <a:p>
          <a:endParaRPr lang="en-US"/>
        </a:p>
      </dgm:t>
    </dgm:pt>
    <dgm:pt modelId="{5401CCB2-8349-49C7-852D-06D24C85D37C}" type="pres">
      <dgm:prSet presAssocID="{A12D8B91-47FA-407A-A088-2C2C17B2E336}" presName="Name1" presStyleCnt="0"/>
      <dgm:spPr/>
    </dgm:pt>
    <dgm:pt modelId="{29ED2605-C90F-458F-B364-7C423E39FD14}" type="pres">
      <dgm:prSet presAssocID="{A12D8B91-47FA-407A-A088-2C2C17B2E336}" presName="cycle" presStyleCnt="0"/>
      <dgm:spPr/>
    </dgm:pt>
    <dgm:pt modelId="{66E6AD0E-F0C5-4704-BF44-3E6597609C18}" type="pres">
      <dgm:prSet presAssocID="{A12D8B91-47FA-407A-A088-2C2C17B2E336}" presName="srcNode" presStyleLbl="node1" presStyleIdx="0" presStyleCnt="5"/>
      <dgm:spPr/>
    </dgm:pt>
    <dgm:pt modelId="{1DEF9573-9B01-415E-A227-8B969F9F19BA}" type="pres">
      <dgm:prSet presAssocID="{A12D8B91-47FA-407A-A088-2C2C17B2E336}" presName="conn" presStyleLbl="parChTrans1D2" presStyleIdx="0" presStyleCnt="1"/>
      <dgm:spPr/>
      <dgm:t>
        <a:bodyPr/>
        <a:lstStyle/>
        <a:p>
          <a:endParaRPr lang="en-US"/>
        </a:p>
      </dgm:t>
    </dgm:pt>
    <dgm:pt modelId="{5A780097-7440-4D40-9BD7-72F640E1324E}" type="pres">
      <dgm:prSet presAssocID="{A12D8B91-47FA-407A-A088-2C2C17B2E336}" presName="extraNode" presStyleLbl="node1" presStyleIdx="0" presStyleCnt="5"/>
      <dgm:spPr/>
    </dgm:pt>
    <dgm:pt modelId="{CE61C155-C818-41AF-824A-1F85E6BA466E}" type="pres">
      <dgm:prSet presAssocID="{A12D8B91-47FA-407A-A088-2C2C17B2E336}" presName="dstNode" presStyleLbl="node1" presStyleIdx="0" presStyleCnt="5"/>
      <dgm:spPr/>
    </dgm:pt>
    <dgm:pt modelId="{62B34F2F-1259-441A-9ECB-B65F873D9E7D}" type="pres">
      <dgm:prSet presAssocID="{1802A39D-F10C-4997-8174-30CB61E823B3}" presName="text_1" presStyleLbl="node1" presStyleIdx="0" presStyleCnt="5">
        <dgm:presLayoutVars>
          <dgm:bulletEnabled val="1"/>
        </dgm:presLayoutVars>
      </dgm:prSet>
      <dgm:spPr/>
      <dgm:t>
        <a:bodyPr/>
        <a:lstStyle/>
        <a:p>
          <a:endParaRPr lang="en-US"/>
        </a:p>
      </dgm:t>
    </dgm:pt>
    <dgm:pt modelId="{03CE7C50-B9A7-4440-B4D7-904BA9D4F3AA}" type="pres">
      <dgm:prSet presAssocID="{1802A39D-F10C-4997-8174-30CB61E823B3}" presName="accent_1" presStyleCnt="0"/>
      <dgm:spPr/>
    </dgm:pt>
    <dgm:pt modelId="{935AE6C4-89E2-44B3-85A6-E78D473FD9D2}" type="pres">
      <dgm:prSet presAssocID="{1802A39D-F10C-4997-8174-30CB61E823B3}" presName="accentRepeatNode" presStyleLbl="solidFgAcc1" presStyleIdx="0" presStyleCnt="5"/>
      <dgm:spPr/>
    </dgm:pt>
    <dgm:pt modelId="{54ABBDA7-1B35-4190-8B41-A6E02FE5B5E7}" type="pres">
      <dgm:prSet presAssocID="{00E6BA4D-F424-4164-92F5-17B13BF91F08}" presName="text_2" presStyleLbl="node1" presStyleIdx="1" presStyleCnt="5">
        <dgm:presLayoutVars>
          <dgm:bulletEnabled val="1"/>
        </dgm:presLayoutVars>
      </dgm:prSet>
      <dgm:spPr/>
      <dgm:t>
        <a:bodyPr/>
        <a:lstStyle/>
        <a:p>
          <a:endParaRPr lang="en-US"/>
        </a:p>
      </dgm:t>
    </dgm:pt>
    <dgm:pt modelId="{598CB3AC-71A0-42F7-8C90-5799FF510EB9}" type="pres">
      <dgm:prSet presAssocID="{00E6BA4D-F424-4164-92F5-17B13BF91F08}" presName="accent_2" presStyleCnt="0"/>
      <dgm:spPr/>
    </dgm:pt>
    <dgm:pt modelId="{ACD1CA84-BEDF-49EC-A2DC-B73CB9B736A9}" type="pres">
      <dgm:prSet presAssocID="{00E6BA4D-F424-4164-92F5-17B13BF91F08}" presName="accentRepeatNode" presStyleLbl="solidFgAcc1" presStyleIdx="1" presStyleCnt="5"/>
      <dgm:spPr/>
    </dgm:pt>
    <dgm:pt modelId="{FA03DF81-B466-4A3D-BC09-2F3F58A87710}" type="pres">
      <dgm:prSet presAssocID="{D56ACF8A-959D-4636-8961-676624ED9725}" presName="text_3" presStyleLbl="node1" presStyleIdx="2" presStyleCnt="5" custLinFactNeighborX="-336">
        <dgm:presLayoutVars>
          <dgm:bulletEnabled val="1"/>
        </dgm:presLayoutVars>
      </dgm:prSet>
      <dgm:spPr/>
      <dgm:t>
        <a:bodyPr/>
        <a:lstStyle/>
        <a:p>
          <a:endParaRPr lang="en-US"/>
        </a:p>
      </dgm:t>
    </dgm:pt>
    <dgm:pt modelId="{E221445D-112E-4A2E-9AB8-D8EADFF0DE47}" type="pres">
      <dgm:prSet presAssocID="{D56ACF8A-959D-4636-8961-676624ED9725}" presName="accent_3" presStyleCnt="0"/>
      <dgm:spPr/>
    </dgm:pt>
    <dgm:pt modelId="{6E4AE39D-EDFF-4C4E-BEAA-A4E6C604D14A}" type="pres">
      <dgm:prSet presAssocID="{D56ACF8A-959D-4636-8961-676624ED9725}" presName="accentRepeatNode" presStyleLbl="solidFgAcc1" presStyleIdx="2" presStyleCnt="5"/>
      <dgm:spPr/>
    </dgm:pt>
    <dgm:pt modelId="{F39B5A0D-5DD2-4ADD-A470-ABCBD6D4DA64}" type="pres">
      <dgm:prSet presAssocID="{15B40713-CBD7-4DDB-9221-93B31CC0C4C9}" presName="text_4" presStyleLbl="node1" presStyleIdx="3" presStyleCnt="5">
        <dgm:presLayoutVars>
          <dgm:bulletEnabled val="1"/>
        </dgm:presLayoutVars>
      </dgm:prSet>
      <dgm:spPr/>
      <dgm:t>
        <a:bodyPr/>
        <a:lstStyle/>
        <a:p>
          <a:endParaRPr lang="en-US"/>
        </a:p>
      </dgm:t>
    </dgm:pt>
    <dgm:pt modelId="{B3B3F018-D1A5-4B01-B57E-502B218AFBB3}" type="pres">
      <dgm:prSet presAssocID="{15B40713-CBD7-4DDB-9221-93B31CC0C4C9}" presName="accent_4" presStyleCnt="0"/>
      <dgm:spPr/>
    </dgm:pt>
    <dgm:pt modelId="{B5C85E6A-5DE8-4E65-B701-61A4EF430E6E}" type="pres">
      <dgm:prSet presAssocID="{15B40713-CBD7-4DDB-9221-93B31CC0C4C9}" presName="accentRepeatNode" presStyleLbl="solidFgAcc1" presStyleIdx="3" presStyleCnt="5"/>
      <dgm:spPr/>
    </dgm:pt>
    <dgm:pt modelId="{ACC157A8-C8EB-438C-B560-71AF4A2C2FB7}" type="pres">
      <dgm:prSet presAssocID="{7EEB995C-8B99-425F-9F6B-00ADE6ED1165}" presName="text_5" presStyleLbl="node1" presStyleIdx="4" presStyleCnt="5">
        <dgm:presLayoutVars>
          <dgm:bulletEnabled val="1"/>
        </dgm:presLayoutVars>
      </dgm:prSet>
      <dgm:spPr/>
      <dgm:t>
        <a:bodyPr/>
        <a:lstStyle/>
        <a:p>
          <a:endParaRPr lang="en-US"/>
        </a:p>
      </dgm:t>
    </dgm:pt>
    <dgm:pt modelId="{26F9798F-3C45-4EF2-A846-B800B1FE1661}" type="pres">
      <dgm:prSet presAssocID="{7EEB995C-8B99-425F-9F6B-00ADE6ED1165}" presName="accent_5" presStyleCnt="0"/>
      <dgm:spPr/>
    </dgm:pt>
    <dgm:pt modelId="{E4589A12-9708-4BE7-8A38-AD04B4C2C945}" type="pres">
      <dgm:prSet presAssocID="{7EEB995C-8B99-425F-9F6B-00ADE6ED1165}" presName="accentRepeatNode" presStyleLbl="solidFgAcc1" presStyleIdx="4" presStyleCnt="5"/>
      <dgm:spPr/>
    </dgm:pt>
  </dgm:ptLst>
  <dgm:cxnLst>
    <dgm:cxn modelId="{686FDD92-7B04-44E7-A85D-469DDDF61286}" srcId="{A12D8B91-47FA-407A-A088-2C2C17B2E336}" destId="{D56ACF8A-959D-4636-8961-676624ED9725}" srcOrd="2" destOrd="0" parTransId="{E94CF9F0-2C5E-457B-932A-8CE988900A35}" sibTransId="{0FAC92AB-65AF-4464-A20E-324AD22AF2F4}"/>
    <dgm:cxn modelId="{B7244C3B-18E6-4B60-841A-031B9D9A7A99}" type="presOf" srcId="{35C6BCE5-1442-4628-BA82-0698DF1FE65C}" destId="{1DEF9573-9B01-415E-A227-8B969F9F19BA}" srcOrd="0" destOrd="0" presId="urn:microsoft.com/office/officeart/2008/layout/VerticalCurvedList"/>
    <dgm:cxn modelId="{3CBF21BA-AEEF-41C4-AAE2-7A7242DF8861}" type="presOf" srcId="{D56ACF8A-959D-4636-8961-676624ED9725}" destId="{FA03DF81-B466-4A3D-BC09-2F3F58A87710}" srcOrd="0" destOrd="0" presId="urn:microsoft.com/office/officeart/2008/layout/VerticalCurvedList"/>
    <dgm:cxn modelId="{792C1E92-0789-455F-BA97-2FB1A64A31B9}" srcId="{A12D8B91-47FA-407A-A088-2C2C17B2E336}" destId="{1802A39D-F10C-4997-8174-30CB61E823B3}" srcOrd="0" destOrd="0" parTransId="{17DAE467-8891-497B-93D0-7EC1F7774D05}" sibTransId="{35C6BCE5-1442-4628-BA82-0698DF1FE65C}"/>
    <dgm:cxn modelId="{EDF05840-F786-40E1-AFA9-DBF0E18919DC}" srcId="{A12D8B91-47FA-407A-A088-2C2C17B2E336}" destId="{7EEB995C-8B99-425F-9F6B-00ADE6ED1165}" srcOrd="4" destOrd="0" parTransId="{C7246020-4469-4B32-BD78-936C36E71095}" sibTransId="{609A8D4E-19F1-4DE7-9BB5-D05A28EC0DD8}"/>
    <dgm:cxn modelId="{DECDC6B3-C6DA-4159-85C0-59933F76C47B}" type="presOf" srcId="{1802A39D-F10C-4997-8174-30CB61E823B3}" destId="{62B34F2F-1259-441A-9ECB-B65F873D9E7D}" srcOrd="0" destOrd="0" presId="urn:microsoft.com/office/officeart/2008/layout/VerticalCurvedList"/>
    <dgm:cxn modelId="{2F93F7B8-AC1D-46B0-8827-7C2437529BD5}" type="presOf" srcId="{A12D8B91-47FA-407A-A088-2C2C17B2E336}" destId="{7BD9BF81-5585-4A6F-ACB8-FD96FD0DB201}" srcOrd="0" destOrd="0" presId="urn:microsoft.com/office/officeart/2008/layout/VerticalCurvedList"/>
    <dgm:cxn modelId="{965AE553-C2EB-4123-936B-9DEEAF74F8BD}" type="presOf" srcId="{15B40713-CBD7-4DDB-9221-93B31CC0C4C9}" destId="{F39B5A0D-5DD2-4ADD-A470-ABCBD6D4DA64}" srcOrd="0" destOrd="0" presId="urn:microsoft.com/office/officeart/2008/layout/VerticalCurvedList"/>
    <dgm:cxn modelId="{D1FDB8A3-45AA-4909-85F9-BF5E3D522958}" srcId="{A12D8B91-47FA-407A-A088-2C2C17B2E336}" destId="{15B40713-CBD7-4DDB-9221-93B31CC0C4C9}" srcOrd="3" destOrd="0" parTransId="{4CB1F849-892A-4B93-881C-2CDC30661EA1}" sibTransId="{0113EAD8-C399-4DBD-BBC3-098062154C53}"/>
    <dgm:cxn modelId="{1E999CC2-DA49-4769-9529-31B565C4D4EB}" srcId="{A12D8B91-47FA-407A-A088-2C2C17B2E336}" destId="{00E6BA4D-F424-4164-92F5-17B13BF91F08}" srcOrd="1" destOrd="0" parTransId="{63ECBB78-DEB9-4F87-A11C-05D640D10F72}" sibTransId="{D8319BF1-DFDC-44F0-B311-1FD87BB7E18C}"/>
    <dgm:cxn modelId="{FC9DF010-5157-4C07-87B6-229EF9A5FF12}" type="presOf" srcId="{7EEB995C-8B99-425F-9F6B-00ADE6ED1165}" destId="{ACC157A8-C8EB-438C-B560-71AF4A2C2FB7}" srcOrd="0" destOrd="0" presId="urn:microsoft.com/office/officeart/2008/layout/VerticalCurvedList"/>
    <dgm:cxn modelId="{40773663-A4AA-4325-ABD7-981E0EB1A2FB}" type="presOf" srcId="{00E6BA4D-F424-4164-92F5-17B13BF91F08}" destId="{54ABBDA7-1B35-4190-8B41-A6E02FE5B5E7}" srcOrd="0" destOrd="0" presId="urn:microsoft.com/office/officeart/2008/layout/VerticalCurvedList"/>
    <dgm:cxn modelId="{33CB0172-8874-44EE-9408-20F562A40E4D}" type="presParOf" srcId="{7BD9BF81-5585-4A6F-ACB8-FD96FD0DB201}" destId="{5401CCB2-8349-49C7-852D-06D24C85D37C}" srcOrd="0" destOrd="0" presId="urn:microsoft.com/office/officeart/2008/layout/VerticalCurvedList"/>
    <dgm:cxn modelId="{FFD1DBE2-9ABC-483B-BAD0-DA60FA90776D}" type="presParOf" srcId="{5401CCB2-8349-49C7-852D-06D24C85D37C}" destId="{29ED2605-C90F-458F-B364-7C423E39FD14}" srcOrd="0" destOrd="0" presId="urn:microsoft.com/office/officeart/2008/layout/VerticalCurvedList"/>
    <dgm:cxn modelId="{8BBA149F-E1BC-4A11-834D-AD4EEAC52DBE}" type="presParOf" srcId="{29ED2605-C90F-458F-B364-7C423E39FD14}" destId="{66E6AD0E-F0C5-4704-BF44-3E6597609C18}" srcOrd="0" destOrd="0" presId="urn:microsoft.com/office/officeart/2008/layout/VerticalCurvedList"/>
    <dgm:cxn modelId="{67754139-7891-4648-A8A0-A4EB23044550}" type="presParOf" srcId="{29ED2605-C90F-458F-B364-7C423E39FD14}" destId="{1DEF9573-9B01-415E-A227-8B969F9F19BA}" srcOrd="1" destOrd="0" presId="urn:microsoft.com/office/officeart/2008/layout/VerticalCurvedList"/>
    <dgm:cxn modelId="{67A8BD1D-8EAA-4D5E-8529-AEC2CB6920D1}" type="presParOf" srcId="{29ED2605-C90F-458F-B364-7C423E39FD14}" destId="{5A780097-7440-4D40-9BD7-72F640E1324E}" srcOrd="2" destOrd="0" presId="urn:microsoft.com/office/officeart/2008/layout/VerticalCurvedList"/>
    <dgm:cxn modelId="{D031C0AA-EFE9-4932-916D-3184B56DB2FA}" type="presParOf" srcId="{29ED2605-C90F-458F-B364-7C423E39FD14}" destId="{CE61C155-C818-41AF-824A-1F85E6BA466E}" srcOrd="3" destOrd="0" presId="urn:microsoft.com/office/officeart/2008/layout/VerticalCurvedList"/>
    <dgm:cxn modelId="{196A651A-B86B-4184-89AE-3445CABEE058}" type="presParOf" srcId="{5401CCB2-8349-49C7-852D-06D24C85D37C}" destId="{62B34F2F-1259-441A-9ECB-B65F873D9E7D}" srcOrd="1" destOrd="0" presId="urn:microsoft.com/office/officeart/2008/layout/VerticalCurvedList"/>
    <dgm:cxn modelId="{193453EB-B6E0-4FD2-83A2-347B6BDFC7FF}" type="presParOf" srcId="{5401CCB2-8349-49C7-852D-06D24C85D37C}" destId="{03CE7C50-B9A7-4440-B4D7-904BA9D4F3AA}" srcOrd="2" destOrd="0" presId="urn:microsoft.com/office/officeart/2008/layout/VerticalCurvedList"/>
    <dgm:cxn modelId="{7BCFFC93-B770-416A-8BC2-1D51E3618972}" type="presParOf" srcId="{03CE7C50-B9A7-4440-B4D7-904BA9D4F3AA}" destId="{935AE6C4-89E2-44B3-85A6-E78D473FD9D2}" srcOrd="0" destOrd="0" presId="urn:microsoft.com/office/officeart/2008/layout/VerticalCurvedList"/>
    <dgm:cxn modelId="{75692BE0-E677-4760-A49C-36D81532D4A5}" type="presParOf" srcId="{5401CCB2-8349-49C7-852D-06D24C85D37C}" destId="{54ABBDA7-1B35-4190-8B41-A6E02FE5B5E7}" srcOrd="3" destOrd="0" presId="urn:microsoft.com/office/officeart/2008/layout/VerticalCurvedList"/>
    <dgm:cxn modelId="{94728A54-00CB-4833-A3CB-4AC927F5CFED}" type="presParOf" srcId="{5401CCB2-8349-49C7-852D-06D24C85D37C}" destId="{598CB3AC-71A0-42F7-8C90-5799FF510EB9}" srcOrd="4" destOrd="0" presId="urn:microsoft.com/office/officeart/2008/layout/VerticalCurvedList"/>
    <dgm:cxn modelId="{3360C626-2C1A-400C-8130-97FCA3052A02}" type="presParOf" srcId="{598CB3AC-71A0-42F7-8C90-5799FF510EB9}" destId="{ACD1CA84-BEDF-49EC-A2DC-B73CB9B736A9}" srcOrd="0" destOrd="0" presId="urn:microsoft.com/office/officeart/2008/layout/VerticalCurvedList"/>
    <dgm:cxn modelId="{248603C8-EEA5-40A6-9CF6-40605C652551}" type="presParOf" srcId="{5401CCB2-8349-49C7-852D-06D24C85D37C}" destId="{FA03DF81-B466-4A3D-BC09-2F3F58A87710}" srcOrd="5" destOrd="0" presId="urn:microsoft.com/office/officeart/2008/layout/VerticalCurvedList"/>
    <dgm:cxn modelId="{4EE15F84-FD0C-48AF-8ACF-FAC48C8A491D}" type="presParOf" srcId="{5401CCB2-8349-49C7-852D-06D24C85D37C}" destId="{E221445D-112E-4A2E-9AB8-D8EADFF0DE47}" srcOrd="6" destOrd="0" presId="urn:microsoft.com/office/officeart/2008/layout/VerticalCurvedList"/>
    <dgm:cxn modelId="{52800B81-B0E1-4B95-86A5-4F0BB39B20FD}" type="presParOf" srcId="{E221445D-112E-4A2E-9AB8-D8EADFF0DE47}" destId="{6E4AE39D-EDFF-4C4E-BEAA-A4E6C604D14A}" srcOrd="0" destOrd="0" presId="urn:microsoft.com/office/officeart/2008/layout/VerticalCurvedList"/>
    <dgm:cxn modelId="{866E223D-06D1-4854-8C6E-6E576BC4009A}" type="presParOf" srcId="{5401CCB2-8349-49C7-852D-06D24C85D37C}" destId="{F39B5A0D-5DD2-4ADD-A470-ABCBD6D4DA64}" srcOrd="7" destOrd="0" presId="urn:microsoft.com/office/officeart/2008/layout/VerticalCurvedList"/>
    <dgm:cxn modelId="{160541AF-FDB6-4190-B2F2-34CD243A6D81}" type="presParOf" srcId="{5401CCB2-8349-49C7-852D-06D24C85D37C}" destId="{B3B3F018-D1A5-4B01-B57E-502B218AFBB3}" srcOrd="8" destOrd="0" presId="urn:microsoft.com/office/officeart/2008/layout/VerticalCurvedList"/>
    <dgm:cxn modelId="{822EF725-0CC0-4DE4-8BE7-2C19DD6FA3CB}" type="presParOf" srcId="{B3B3F018-D1A5-4B01-B57E-502B218AFBB3}" destId="{B5C85E6A-5DE8-4E65-B701-61A4EF430E6E}" srcOrd="0" destOrd="0" presId="urn:microsoft.com/office/officeart/2008/layout/VerticalCurvedList"/>
    <dgm:cxn modelId="{543431AF-FA13-4370-BE20-99D50CB236CE}" type="presParOf" srcId="{5401CCB2-8349-49C7-852D-06D24C85D37C}" destId="{ACC157A8-C8EB-438C-B560-71AF4A2C2FB7}" srcOrd="9" destOrd="0" presId="urn:microsoft.com/office/officeart/2008/layout/VerticalCurvedList"/>
    <dgm:cxn modelId="{5770409A-6680-4160-BBBD-2683FC5E15E7}" type="presParOf" srcId="{5401CCB2-8349-49C7-852D-06D24C85D37C}" destId="{26F9798F-3C45-4EF2-A846-B800B1FE1661}" srcOrd="10" destOrd="0" presId="urn:microsoft.com/office/officeart/2008/layout/VerticalCurvedList"/>
    <dgm:cxn modelId="{3A2973B1-AF93-4E22-84A5-6B3E29BB2085}" type="presParOf" srcId="{26F9798F-3C45-4EF2-A846-B800B1FE1661}" destId="{E4589A12-9708-4BE7-8A38-AD04B4C2C94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BD1904-8AF3-40D5-B74C-FAE7FD910402}"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n-US"/>
        </a:p>
      </dgm:t>
    </dgm:pt>
    <dgm:pt modelId="{B01F6699-9AB2-4A98-B7B9-96B348B2F045}">
      <dgm:prSet phldrT="[Text]" custT="1"/>
      <dgm:spPr>
        <a:solidFill>
          <a:srgbClr val="002868"/>
        </a:solidFill>
      </dgm:spPr>
      <dgm:t>
        <a:bodyPr/>
        <a:lstStyle/>
        <a:p>
          <a:r>
            <a:rPr lang="en-US" sz="1600" dirty="0" smtClean="0"/>
            <a:t>Shopping</a:t>
          </a:r>
          <a:endParaRPr lang="en-US" sz="900" dirty="0"/>
        </a:p>
      </dgm:t>
    </dgm:pt>
    <dgm:pt modelId="{540C165E-79B8-4C20-8DA6-C14A55D1670B}" type="parTrans" cxnId="{23A5B654-1C73-474E-8101-4FC4B0B41804}">
      <dgm:prSet/>
      <dgm:spPr/>
      <dgm:t>
        <a:bodyPr/>
        <a:lstStyle/>
        <a:p>
          <a:endParaRPr lang="en-US"/>
        </a:p>
      </dgm:t>
    </dgm:pt>
    <dgm:pt modelId="{616A80EE-7738-4726-8386-48F3AA9BF422}" type="sibTrans" cxnId="{23A5B654-1C73-474E-8101-4FC4B0B41804}">
      <dgm:prSet/>
      <dgm:spPr/>
      <dgm:t>
        <a:bodyPr/>
        <a:lstStyle/>
        <a:p>
          <a:endParaRPr lang="en-US"/>
        </a:p>
      </dgm:t>
    </dgm:pt>
    <dgm:pt modelId="{E3E5AC9C-D851-4500-B8F2-35F9FD8C46D7}">
      <dgm:prSet phldrT="[Text]" custT="1"/>
      <dgm:spPr/>
      <dgm:t>
        <a:bodyPr/>
        <a:lstStyle/>
        <a:p>
          <a:pPr algn="ctr"/>
          <a:r>
            <a:rPr lang="en-US" sz="1800" b="1" dirty="0" smtClean="0"/>
            <a:t>28%</a:t>
          </a:r>
          <a:endParaRPr lang="en-US" sz="1800" b="1" dirty="0"/>
        </a:p>
      </dgm:t>
    </dgm:pt>
    <dgm:pt modelId="{5112809D-EAB9-4B56-B0E0-35561DA083A7}" type="parTrans" cxnId="{78AEB130-E537-4FBF-9E23-87C4A98E302B}">
      <dgm:prSet/>
      <dgm:spPr/>
      <dgm:t>
        <a:bodyPr/>
        <a:lstStyle/>
        <a:p>
          <a:endParaRPr lang="en-US"/>
        </a:p>
      </dgm:t>
    </dgm:pt>
    <dgm:pt modelId="{7E4ED411-EF4D-40B6-882A-476CAE87EEB7}" type="sibTrans" cxnId="{78AEB130-E537-4FBF-9E23-87C4A98E302B}">
      <dgm:prSet/>
      <dgm:spPr/>
      <dgm:t>
        <a:bodyPr/>
        <a:lstStyle/>
        <a:p>
          <a:endParaRPr lang="en-US"/>
        </a:p>
      </dgm:t>
    </dgm:pt>
    <dgm:pt modelId="{EC79C102-752C-4FD4-BA44-0143F5A47B07}">
      <dgm:prSet phldrT="[Text]" custT="1"/>
      <dgm:spPr>
        <a:solidFill>
          <a:srgbClr val="002868"/>
        </a:solidFill>
      </dgm:spPr>
      <dgm:t>
        <a:bodyPr/>
        <a:lstStyle/>
        <a:p>
          <a:r>
            <a:rPr lang="en-US" sz="1600" dirty="0" smtClean="0"/>
            <a:t>Visiting the Beach</a:t>
          </a:r>
          <a:endParaRPr lang="en-US" sz="1600" dirty="0"/>
        </a:p>
      </dgm:t>
    </dgm:pt>
    <dgm:pt modelId="{C6CCAFE6-77AD-4341-8A55-56FD295D3404}" type="parTrans" cxnId="{E54AD878-765C-4259-947A-0E5A8FB77FDA}">
      <dgm:prSet/>
      <dgm:spPr/>
      <dgm:t>
        <a:bodyPr/>
        <a:lstStyle/>
        <a:p>
          <a:endParaRPr lang="en-US"/>
        </a:p>
      </dgm:t>
    </dgm:pt>
    <dgm:pt modelId="{254B6EC1-EF5B-4547-BFB2-C7D43A10A568}" type="sibTrans" cxnId="{E54AD878-765C-4259-947A-0E5A8FB77FDA}">
      <dgm:prSet/>
      <dgm:spPr/>
      <dgm:t>
        <a:bodyPr/>
        <a:lstStyle/>
        <a:p>
          <a:endParaRPr lang="en-US"/>
        </a:p>
      </dgm:t>
    </dgm:pt>
    <dgm:pt modelId="{BADA4085-BE0D-44CD-8990-3AD9D18BA3D2}">
      <dgm:prSet phldrT="[Text]" custT="1"/>
      <dgm:spPr/>
      <dgm:t>
        <a:bodyPr/>
        <a:lstStyle/>
        <a:p>
          <a:pPr algn="ctr"/>
          <a:r>
            <a:rPr lang="en-US" sz="1800" b="1" dirty="0" smtClean="0"/>
            <a:t>70%</a:t>
          </a:r>
          <a:endParaRPr lang="en-US" sz="1800" b="1" dirty="0"/>
        </a:p>
      </dgm:t>
    </dgm:pt>
    <dgm:pt modelId="{8B6B6100-D4D4-47C8-A15E-7B9103997EA3}" type="parTrans" cxnId="{B574970A-B2FE-4196-8FBA-D0C3700EFDBC}">
      <dgm:prSet/>
      <dgm:spPr/>
      <dgm:t>
        <a:bodyPr/>
        <a:lstStyle/>
        <a:p>
          <a:endParaRPr lang="en-US"/>
        </a:p>
      </dgm:t>
    </dgm:pt>
    <dgm:pt modelId="{FFF99F4C-BB5D-46AE-B81A-8F48F7F4A81A}" type="sibTrans" cxnId="{B574970A-B2FE-4196-8FBA-D0C3700EFDBC}">
      <dgm:prSet/>
      <dgm:spPr/>
      <dgm:t>
        <a:bodyPr/>
        <a:lstStyle/>
        <a:p>
          <a:endParaRPr lang="en-US"/>
        </a:p>
      </dgm:t>
    </dgm:pt>
    <dgm:pt modelId="{F699FDE5-5421-4155-A648-669813F15041}">
      <dgm:prSet phldrT="[Text]" custT="1"/>
      <dgm:spPr>
        <a:solidFill>
          <a:srgbClr val="002868"/>
        </a:solidFill>
      </dgm:spPr>
      <dgm:t>
        <a:bodyPr/>
        <a:lstStyle/>
        <a:p>
          <a:r>
            <a:rPr lang="en-US" sz="1600" dirty="0" smtClean="0"/>
            <a:t>Rural Sightseeing</a:t>
          </a:r>
          <a:endParaRPr lang="en-US" sz="1600" dirty="0"/>
        </a:p>
      </dgm:t>
    </dgm:pt>
    <dgm:pt modelId="{4463FD5F-753C-4412-A294-D96C0EB0F4DA}" type="parTrans" cxnId="{B05969D9-90B4-4EAB-AF41-0040E3A6005E}">
      <dgm:prSet/>
      <dgm:spPr/>
      <dgm:t>
        <a:bodyPr/>
        <a:lstStyle/>
        <a:p>
          <a:endParaRPr lang="en-US"/>
        </a:p>
      </dgm:t>
    </dgm:pt>
    <dgm:pt modelId="{804FD090-BFAF-468B-8C34-2203D44D1B29}" type="sibTrans" cxnId="{B05969D9-90B4-4EAB-AF41-0040E3A6005E}">
      <dgm:prSet/>
      <dgm:spPr/>
      <dgm:t>
        <a:bodyPr/>
        <a:lstStyle/>
        <a:p>
          <a:endParaRPr lang="en-US"/>
        </a:p>
      </dgm:t>
    </dgm:pt>
    <dgm:pt modelId="{2899DF62-F8CC-456F-B079-89876F88F5EB}">
      <dgm:prSet phldrT="[Text]" custT="1"/>
      <dgm:spPr/>
      <dgm:t>
        <a:bodyPr/>
        <a:lstStyle/>
        <a:p>
          <a:pPr algn="ctr"/>
          <a:r>
            <a:rPr lang="en-US" sz="1800" b="1" dirty="0" smtClean="0"/>
            <a:t>17%</a:t>
          </a:r>
          <a:endParaRPr lang="en-US" sz="1800" b="1" dirty="0"/>
        </a:p>
      </dgm:t>
    </dgm:pt>
    <dgm:pt modelId="{2BED0D1E-FEE9-4D71-B43C-7D294CA182AB}" type="parTrans" cxnId="{53F3B5E0-2EC2-4275-A155-B77034F0F088}">
      <dgm:prSet/>
      <dgm:spPr/>
      <dgm:t>
        <a:bodyPr/>
        <a:lstStyle/>
        <a:p>
          <a:endParaRPr lang="en-US"/>
        </a:p>
      </dgm:t>
    </dgm:pt>
    <dgm:pt modelId="{C7DB3405-82FF-4C66-9386-BDE7CF5DDDF9}" type="sibTrans" cxnId="{53F3B5E0-2EC2-4275-A155-B77034F0F088}">
      <dgm:prSet/>
      <dgm:spPr/>
      <dgm:t>
        <a:bodyPr/>
        <a:lstStyle/>
        <a:p>
          <a:endParaRPr lang="en-US"/>
        </a:p>
      </dgm:t>
    </dgm:pt>
    <dgm:pt modelId="{98533925-88F1-4E11-8C10-C486004358CD}">
      <dgm:prSet phldrT="[Text]" custT="1"/>
      <dgm:spPr>
        <a:solidFill>
          <a:srgbClr val="002868"/>
        </a:solidFill>
      </dgm:spPr>
      <dgm:t>
        <a:bodyPr/>
        <a:lstStyle/>
        <a:p>
          <a:r>
            <a:rPr lang="en-US" sz="1600" dirty="0" smtClean="0"/>
            <a:t>Wildlife Viewing &amp; Bird Watching</a:t>
          </a:r>
          <a:endParaRPr lang="en-US" sz="1600" dirty="0"/>
        </a:p>
      </dgm:t>
    </dgm:pt>
    <dgm:pt modelId="{7C22D41D-3A6D-4EEB-8B3B-97EC5FF00201}" type="parTrans" cxnId="{E9AFC705-1F04-4B36-892C-400E8AB4F02E}">
      <dgm:prSet/>
      <dgm:spPr/>
      <dgm:t>
        <a:bodyPr/>
        <a:lstStyle/>
        <a:p>
          <a:endParaRPr lang="en-US"/>
        </a:p>
      </dgm:t>
    </dgm:pt>
    <dgm:pt modelId="{F7E0CB91-05CD-4A70-9785-7F2ED931BAD4}" type="sibTrans" cxnId="{E9AFC705-1F04-4B36-892C-400E8AB4F02E}">
      <dgm:prSet/>
      <dgm:spPr/>
      <dgm:t>
        <a:bodyPr/>
        <a:lstStyle/>
        <a:p>
          <a:endParaRPr lang="en-US"/>
        </a:p>
      </dgm:t>
    </dgm:pt>
    <dgm:pt modelId="{06E0335F-67DA-4500-8585-43ACF1610FD2}">
      <dgm:prSet phldrT="[Text]" custT="1"/>
      <dgm:spPr>
        <a:solidFill>
          <a:srgbClr val="002868"/>
        </a:solidFill>
      </dgm:spPr>
      <dgm:t>
        <a:bodyPr/>
        <a:lstStyle/>
        <a:p>
          <a:r>
            <a:rPr lang="en-US" sz="1600" dirty="0" smtClean="0"/>
            <a:t>Visiting Historic Sites</a:t>
          </a:r>
          <a:endParaRPr lang="en-US" sz="1600" dirty="0"/>
        </a:p>
      </dgm:t>
    </dgm:pt>
    <dgm:pt modelId="{7A795E2F-B65B-46F8-93CB-C7C2B85B52C5}" type="parTrans" cxnId="{73034F88-D306-439B-9AEF-DE8D16555E17}">
      <dgm:prSet/>
      <dgm:spPr/>
      <dgm:t>
        <a:bodyPr/>
        <a:lstStyle/>
        <a:p>
          <a:endParaRPr lang="en-US"/>
        </a:p>
      </dgm:t>
    </dgm:pt>
    <dgm:pt modelId="{092092B0-1B91-4F57-B82E-375F219DDABF}" type="sibTrans" cxnId="{73034F88-D306-439B-9AEF-DE8D16555E17}">
      <dgm:prSet/>
      <dgm:spPr/>
      <dgm:t>
        <a:bodyPr/>
        <a:lstStyle/>
        <a:p>
          <a:endParaRPr lang="en-US"/>
        </a:p>
      </dgm:t>
    </dgm:pt>
    <dgm:pt modelId="{FE978605-5278-4367-B3EA-AF583DD9D45A}">
      <dgm:prSet phldrT="[Text]" custT="1"/>
      <dgm:spPr/>
      <dgm:t>
        <a:bodyPr/>
        <a:lstStyle/>
        <a:p>
          <a:pPr algn="ctr"/>
          <a:r>
            <a:rPr lang="en-US" sz="1800" b="1" dirty="0" smtClean="0"/>
            <a:t>15%</a:t>
          </a:r>
          <a:endParaRPr lang="en-US" sz="1800" b="1" dirty="0"/>
        </a:p>
      </dgm:t>
    </dgm:pt>
    <dgm:pt modelId="{0E85C645-0113-4891-819D-C0EA7CC25E83}" type="parTrans" cxnId="{0D06F16A-30BF-469A-93BD-CD6D8B9B02B9}">
      <dgm:prSet/>
      <dgm:spPr/>
      <dgm:t>
        <a:bodyPr/>
        <a:lstStyle/>
        <a:p>
          <a:endParaRPr lang="en-US"/>
        </a:p>
      </dgm:t>
    </dgm:pt>
    <dgm:pt modelId="{65AF1142-47EF-4AFD-B197-8CFF98E9E174}" type="sibTrans" cxnId="{0D06F16A-30BF-469A-93BD-CD6D8B9B02B9}">
      <dgm:prSet/>
      <dgm:spPr/>
      <dgm:t>
        <a:bodyPr/>
        <a:lstStyle/>
        <a:p>
          <a:endParaRPr lang="en-US"/>
        </a:p>
      </dgm:t>
    </dgm:pt>
    <dgm:pt modelId="{C6446B11-7A8F-4199-92C2-BF2300B59486}">
      <dgm:prSet phldrT="[Text]" custT="1"/>
      <dgm:spPr/>
      <dgm:t>
        <a:bodyPr/>
        <a:lstStyle/>
        <a:p>
          <a:pPr algn="ctr"/>
          <a:r>
            <a:rPr lang="en-US" sz="1800" b="1" dirty="0" smtClean="0"/>
            <a:t>10%</a:t>
          </a:r>
          <a:endParaRPr lang="en-US" sz="1800" b="1" dirty="0"/>
        </a:p>
      </dgm:t>
    </dgm:pt>
    <dgm:pt modelId="{69346420-C9A2-4EC6-A26A-1D55E22BCC18}" type="parTrans" cxnId="{B27D0E9B-1120-4AAA-8B17-8430AA84E74E}">
      <dgm:prSet/>
      <dgm:spPr/>
      <dgm:t>
        <a:bodyPr/>
        <a:lstStyle/>
        <a:p>
          <a:endParaRPr lang="en-US"/>
        </a:p>
      </dgm:t>
    </dgm:pt>
    <dgm:pt modelId="{261C53AB-ACA4-4F5F-A1BD-8FA41149CA8B}" type="sibTrans" cxnId="{B27D0E9B-1120-4AAA-8B17-8430AA84E74E}">
      <dgm:prSet/>
      <dgm:spPr/>
      <dgm:t>
        <a:bodyPr/>
        <a:lstStyle/>
        <a:p>
          <a:endParaRPr lang="en-US"/>
        </a:p>
      </dgm:t>
    </dgm:pt>
    <dgm:pt modelId="{F1EFBDF3-CA80-4C97-BDE7-CDDC361687D8}" type="pres">
      <dgm:prSet presAssocID="{5EBD1904-8AF3-40D5-B74C-FAE7FD910402}" presName="rootNode" presStyleCnt="0">
        <dgm:presLayoutVars>
          <dgm:chMax/>
          <dgm:chPref/>
          <dgm:dir/>
          <dgm:animLvl val="lvl"/>
        </dgm:presLayoutVars>
      </dgm:prSet>
      <dgm:spPr/>
      <dgm:t>
        <a:bodyPr/>
        <a:lstStyle/>
        <a:p>
          <a:endParaRPr lang="en-US"/>
        </a:p>
      </dgm:t>
    </dgm:pt>
    <dgm:pt modelId="{BC52D95E-8D89-4FE5-96BE-F8189D081067}" type="pres">
      <dgm:prSet presAssocID="{B01F6699-9AB2-4A98-B7B9-96B348B2F045}" presName="composite" presStyleCnt="0"/>
      <dgm:spPr/>
    </dgm:pt>
    <dgm:pt modelId="{48EA0954-297D-4DA3-B3D2-82DC25433C10}" type="pres">
      <dgm:prSet presAssocID="{B01F6699-9AB2-4A98-B7B9-96B348B2F045}" presName="ParentText" presStyleLbl="node1" presStyleIdx="0" presStyleCnt="5" custScaleX="127172" custScaleY="237719" custLinFactNeighborY="-22120">
        <dgm:presLayoutVars>
          <dgm:chMax val="1"/>
          <dgm:chPref val="1"/>
          <dgm:bulletEnabled val="1"/>
        </dgm:presLayoutVars>
      </dgm:prSet>
      <dgm:spPr/>
      <dgm:t>
        <a:bodyPr/>
        <a:lstStyle/>
        <a:p>
          <a:endParaRPr lang="en-US"/>
        </a:p>
      </dgm:t>
    </dgm:pt>
    <dgm:pt modelId="{8EBBA56D-86FA-4611-8298-7558E67C9BCC}" type="pres">
      <dgm:prSet presAssocID="{B01F6699-9AB2-4A98-B7B9-96B348B2F045}" presName="Image" presStyleLbl="bgImgPlace1" presStyleIdx="0" presStyleCnt="5" custScaleX="127172" custLinFactNeighborX="-193" custLinFactNeighborY="6667"/>
      <dgm:spPr>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dgm:spPr>
    </dgm:pt>
    <dgm:pt modelId="{8DBB5E41-F3A6-4B0F-9B86-02F87CB12B17}" type="pres">
      <dgm:prSet presAssocID="{B01F6699-9AB2-4A98-B7B9-96B348B2F045}" presName="ChildText" presStyleLbl="fgAcc1" presStyleIdx="0" presStyleCnt="5" custLinFactNeighborX="1563" custLinFactNeighborY="51855">
        <dgm:presLayoutVars>
          <dgm:chMax val="0"/>
          <dgm:chPref val="0"/>
          <dgm:bulletEnabled val="1"/>
        </dgm:presLayoutVars>
      </dgm:prSet>
      <dgm:spPr/>
      <dgm:t>
        <a:bodyPr/>
        <a:lstStyle/>
        <a:p>
          <a:endParaRPr lang="en-US"/>
        </a:p>
      </dgm:t>
    </dgm:pt>
    <dgm:pt modelId="{F0D2D148-970C-4898-BA70-591BF9B57A52}" type="pres">
      <dgm:prSet presAssocID="{616A80EE-7738-4726-8386-48F3AA9BF422}" presName="sibTrans" presStyleCnt="0"/>
      <dgm:spPr/>
    </dgm:pt>
    <dgm:pt modelId="{3023C8B0-2EFC-43BF-8D4E-F59E9ADF26AA}" type="pres">
      <dgm:prSet presAssocID="{EC79C102-752C-4FD4-BA44-0143F5A47B07}" presName="composite" presStyleCnt="0"/>
      <dgm:spPr/>
    </dgm:pt>
    <dgm:pt modelId="{2B60E702-992A-47BA-A69D-C0DE12899CDF}" type="pres">
      <dgm:prSet presAssocID="{EC79C102-752C-4FD4-BA44-0143F5A47B07}" presName="ParentText" presStyleLbl="node1" presStyleIdx="1" presStyleCnt="5" custScaleX="126859" custScaleY="237719">
        <dgm:presLayoutVars>
          <dgm:chMax val="1"/>
          <dgm:chPref val="1"/>
          <dgm:bulletEnabled val="1"/>
        </dgm:presLayoutVars>
      </dgm:prSet>
      <dgm:spPr/>
      <dgm:t>
        <a:bodyPr/>
        <a:lstStyle/>
        <a:p>
          <a:endParaRPr lang="en-US"/>
        </a:p>
      </dgm:t>
    </dgm:pt>
    <dgm:pt modelId="{DB1B710F-8794-4080-9CEC-8527F4C512B0}" type="pres">
      <dgm:prSet presAssocID="{EC79C102-752C-4FD4-BA44-0143F5A47B07}" presName="Image" presStyleLbl="bgImgPlace1" presStyleIdx="1" presStyleCnt="5" custScaleX="127172" custScaleY="116738"/>
      <dgm:spPr>
        <a:blipFill rotWithShape="1">
          <a:blip xmlns:r="http://schemas.openxmlformats.org/officeDocument/2006/relationships" r:embed="rId2" cstate="print">
            <a:extLst>
              <a:ext uri="{28A0092B-C50C-407E-A947-70E740481C1C}">
                <a14:useLocalDpi xmlns:a14="http://schemas.microsoft.com/office/drawing/2010/main"/>
              </a:ext>
            </a:extLst>
          </a:blip>
          <a:stretch>
            <a:fillRect/>
          </a:stretch>
        </a:blipFill>
      </dgm:spPr>
    </dgm:pt>
    <dgm:pt modelId="{6ECD1244-CA4D-4CAD-BB5F-776C80D9CDC9}" type="pres">
      <dgm:prSet presAssocID="{EC79C102-752C-4FD4-BA44-0143F5A47B07}" presName="ChildText" presStyleLbl="fgAcc1" presStyleIdx="1" presStyleCnt="5" custLinFactNeighborX="4689" custLinFactNeighborY="55728">
        <dgm:presLayoutVars>
          <dgm:chMax val="0"/>
          <dgm:chPref val="0"/>
          <dgm:bulletEnabled val="1"/>
        </dgm:presLayoutVars>
      </dgm:prSet>
      <dgm:spPr/>
      <dgm:t>
        <a:bodyPr/>
        <a:lstStyle/>
        <a:p>
          <a:endParaRPr lang="en-US"/>
        </a:p>
      </dgm:t>
    </dgm:pt>
    <dgm:pt modelId="{F9E4AB1B-4A16-4120-BAFA-240B659299CF}" type="pres">
      <dgm:prSet presAssocID="{254B6EC1-EF5B-4547-BFB2-C7D43A10A568}" presName="sibTrans" presStyleCnt="0"/>
      <dgm:spPr/>
    </dgm:pt>
    <dgm:pt modelId="{02C97311-0716-4790-ADC4-CC85E73213AF}" type="pres">
      <dgm:prSet presAssocID="{F699FDE5-5421-4155-A648-669813F15041}" presName="composite" presStyleCnt="0"/>
      <dgm:spPr/>
    </dgm:pt>
    <dgm:pt modelId="{E1705198-3432-4405-8962-CE789900EF9B}" type="pres">
      <dgm:prSet presAssocID="{F699FDE5-5421-4155-A648-669813F15041}" presName="ParentText" presStyleLbl="node1" presStyleIdx="2" presStyleCnt="5" custScaleX="126634" custScaleY="237133" custLinFactNeighborY="-16040">
        <dgm:presLayoutVars>
          <dgm:chMax val="1"/>
          <dgm:chPref val="1"/>
          <dgm:bulletEnabled val="1"/>
        </dgm:presLayoutVars>
      </dgm:prSet>
      <dgm:spPr/>
      <dgm:t>
        <a:bodyPr/>
        <a:lstStyle/>
        <a:p>
          <a:endParaRPr lang="en-US"/>
        </a:p>
      </dgm:t>
    </dgm:pt>
    <dgm:pt modelId="{27A4A5B8-BCC6-4BC3-9CCE-0312681A2641}" type="pres">
      <dgm:prSet presAssocID="{F699FDE5-5421-4155-A648-669813F15041}" presName="Image" presStyleLbl="bgImgPlace1" presStyleIdx="2" presStyleCnt="5" custScaleX="127401" custScaleY="104887" custLinFactNeighborX="807" custLinFactNeighborY="93"/>
      <dgm:spPr>
        <a:blipFill rotWithShape="1">
          <a:blip xmlns:r="http://schemas.openxmlformats.org/officeDocument/2006/relationships" r:embed="rId3" cstate="print">
            <a:extLst>
              <a:ext uri="{28A0092B-C50C-407E-A947-70E740481C1C}">
                <a14:useLocalDpi xmlns:a14="http://schemas.microsoft.com/office/drawing/2010/main"/>
              </a:ext>
            </a:extLst>
          </a:blip>
          <a:stretch>
            <a:fillRect/>
          </a:stretch>
        </a:blipFill>
      </dgm:spPr>
    </dgm:pt>
    <dgm:pt modelId="{21F71D24-B907-4DFD-B6FB-7EB9EFF78A3F}" type="pres">
      <dgm:prSet presAssocID="{F699FDE5-5421-4155-A648-669813F15041}" presName="ChildText" presStyleLbl="fgAcc1" presStyleIdx="2" presStyleCnt="5" custLinFactNeighborX="15907" custLinFactNeighborY="45346">
        <dgm:presLayoutVars>
          <dgm:chMax val="0"/>
          <dgm:chPref val="0"/>
          <dgm:bulletEnabled val="1"/>
        </dgm:presLayoutVars>
      </dgm:prSet>
      <dgm:spPr/>
      <dgm:t>
        <a:bodyPr/>
        <a:lstStyle/>
        <a:p>
          <a:endParaRPr lang="en-US"/>
        </a:p>
      </dgm:t>
    </dgm:pt>
    <dgm:pt modelId="{FC99FF53-3AE2-4604-9F00-DCB4892CF1CF}" type="pres">
      <dgm:prSet presAssocID="{804FD090-BFAF-468B-8C34-2203D44D1B29}" presName="sibTrans" presStyleCnt="0"/>
      <dgm:spPr/>
    </dgm:pt>
    <dgm:pt modelId="{2023F9E5-4E2B-4E27-811E-283697A32974}" type="pres">
      <dgm:prSet presAssocID="{06E0335F-67DA-4500-8585-43ACF1610FD2}" presName="composite" presStyleCnt="0"/>
      <dgm:spPr/>
    </dgm:pt>
    <dgm:pt modelId="{5B70422C-DD38-42D5-B2D6-B576120149DE}" type="pres">
      <dgm:prSet presAssocID="{06E0335F-67DA-4500-8585-43ACF1610FD2}" presName="ParentText" presStyleLbl="node1" presStyleIdx="3" presStyleCnt="5" custScaleX="126859" custScaleY="237133" custLinFactNeighborX="1621" custLinFactNeighborY="-8020">
        <dgm:presLayoutVars>
          <dgm:chMax val="1"/>
          <dgm:chPref val="1"/>
          <dgm:bulletEnabled val="1"/>
        </dgm:presLayoutVars>
      </dgm:prSet>
      <dgm:spPr/>
      <dgm:t>
        <a:bodyPr/>
        <a:lstStyle/>
        <a:p>
          <a:endParaRPr lang="en-US"/>
        </a:p>
      </dgm:t>
    </dgm:pt>
    <dgm:pt modelId="{7566CFE8-7C97-450C-9B23-A1388629A837}" type="pres">
      <dgm:prSet presAssocID="{06E0335F-67DA-4500-8585-43ACF1610FD2}" presName="Image" presStyleLbl="bgImgPlace1" presStyleIdx="3" presStyleCnt="5" custScaleX="127308" custScaleY="106954" custLinFactNeighborX="1614" custLinFactNeighborY="2734"/>
      <dgm:spPr>
        <a:blipFill rotWithShape="1">
          <a:blip xmlns:r="http://schemas.openxmlformats.org/officeDocument/2006/relationships" r:embed="rId4"/>
          <a:stretch>
            <a:fillRect/>
          </a:stretch>
        </a:blipFill>
      </dgm:spPr>
    </dgm:pt>
    <dgm:pt modelId="{D25C3DD4-486A-44E3-A432-A5697311A529}" type="pres">
      <dgm:prSet presAssocID="{06E0335F-67DA-4500-8585-43ACF1610FD2}" presName="ChildText" presStyleLbl="fgAcc1" presStyleIdx="3" presStyleCnt="5" custLinFactNeighborX="13612" custLinFactNeighborY="51738">
        <dgm:presLayoutVars>
          <dgm:chMax val="0"/>
          <dgm:chPref val="0"/>
          <dgm:bulletEnabled val="1"/>
        </dgm:presLayoutVars>
      </dgm:prSet>
      <dgm:spPr/>
      <dgm:t>
        <a:bodyPr/>
        <a:lstStyle/>
        <a:p>
          <a:endParaRPr lang="en-US"/>
        </a:p>
      </dgm:t>
    </dgm:pt>
    <dgm:pt modelId="{9EE4EDD8-4F42-43C8-A584-41B055D43387}" type="pres">
      <dgm:prSet presAssocID="{092092B0-1B91-4F57-B82E-375F219DDABF}" presName="sibTrans" presStyleCnt="0"/>
      <dgm:spPr/>
    </dgm:pt>
    <dgm:pt modelId="{7265C3BA-2491-4AC4-9AD1-F5C6CE879B0C}" type="pres">
      <dgm:prSet presAssocID="{98533925-88F1-4E11-8C10-C486004358CD}" presName="composite" presStyleCnt="0"/>
      <dgm:spPr/>
    </dgm:pt>
    <dgm:pt modelId="{DF5D4F58-59BA-4706-A459-3B2DFE54EBD8}" type="pres">
      <dgm:prSet presAssocID="{98533925-88F1-4E11-8C10-C486004358CD}" presName="ParentText" presStyleLbl="node1" presStyleIdx="4" presStyleCnt="5" custScaleX="124860" custScaleY="233114" custLinFactNeighborX="11296" custLinFactNeighborY="-5530">
        <dgm:presLayoutVars>
          <dgm:chMax val="1"/>
          <dgm:chPref val="1"/>
          <dgm:bulletEnabled val="1"/>
        </dgm:presLayoutVars>
      </dgm:prSet>
      <dgm:spPr/>
      <dgm:t>
        <a:bodyPr/>
        <a:lstStyle/>
        <a:p>
          <a:endParaRPr lang="en-US"/>
        </a:p>
      </dgm:t>
    </dgm:pt>
    <dgm:pt modelId="{EA9BDC10-1FF4-4DB6-9600-C0B4DA8824F2}" type="pres">
      <dgm:prSet presAssocID="{98533925-88F1-4E11-8C10-C486004358CD}" presName="Image" presStyleLbl="bgImgPlace1" presStyleIdx="4" presStyleCnt="5" custScaleX="127172" custScaleY="107802" custLinFactNeighborX="12102" custLinFactNeighborY="13332"/>
      <dgm:spPr>
        <a:blipFill rotWithShape="1">
          <a:blip xmlns:r="http://schemas.openxmlformats.org/officeDocument/2006/relationships" r:embed="rId5"/>
          <a:stretch>
            <a:fillRect/>
          </a:stretch>
        </a:blipFill>
      </dgm:spPr>
    </dgm:pt>
    <dgm:pt modelId="{E7EABD38-AB92-4AC8-91E4-4906D72DB14B}" type="pres">
      <dgm:prSet presAssocID="{98533925-88F1-4E11-8C10-C486004358CD}" presName="ChildText" presStyleLbl="fgAcc1" presStyleIdx="4" presStyleCnt="5" custLinFactNeighborX="34030" custLinFactNeighborY="56606">
        <dgm:presLayoutVars>
          <dgm:chMax val="0"/>
          <dgm:chPref val="0"/>
          <dgm:bulletEnabled val="1"/>
        </dgm:presLayoutVars>
      </dgm:prSet>
      <dgm:spPr/>
      <dgm:t>
        <a:bodyPr/>
        <a:lstStyle/>
        <a:p>
          <a:endParaRPr lang="en-US"/>
        </a:p>
      </dgm:t>
    </dgm:pt>
  </dgm:ptLst>
  <dgm:cxnLst>
    <dgm:cxn modelId="{8D718995-932B-4412-8620-B98481CDD110}" type="presOf" srcId="{C6446B11-7A8F-4199-92C2-BF2300B59486}" destId="{E7EABD38-AB92-4AC8-91E4-4906D72DB14B}" srcOrd="0" destOrd="0" presId="urn:microsoft.com/office/officeart/2008/layout/TitledPictureBlocks"/>
    <dgm:cxn modelId="{69673777-D296-491C-B7DA-91B412510466}" type="presOf" srcId="{B01F6699-9AB2-4A98-B7B9-96B348B2F045}" destId="{48EA0954-297D-4DA3-B3D2-82DC25433C10}" srcOrd="0" destOrd="0" presId="urn:microsoft.com/office/officeart/2008/layout/TitledPictureBlocks"/>
    <dgm:cxn modelId="{76D5C378-3BD2-4D9C-A65C-B5065A7A4C67}" type="presOf" srcId="{BADA4085-BE0D-44CD-8990-3AD9D18BA3D2}" destId="{6ECD1244-CA4D-4CAD-BB5F-776C80D9CDC9}" srcOrd="0" destOrd="0" presId="urn:microsoft.com/office/officeart/2008/layout/TitledPictureBlocks"/>
    <dgm:cxn modelId="{B05969D9-90B4-4EAB-AF41-0040E3A6005E}" srcId="{5EBD1904-8AF3-40D5-B74C-FAE7FD910402}" destId="{F699FDE5-5421-4155-A648-669813F15041}" srcOrd="2" destOrd="0" parTransId="{4463FD5F-753C-4412-A294-D96C0EB0F4DA}" sibTransId="{804FD090-BFAF-468B-8C34-2203D44D1B29}"/>
    <dgm:cxn modelId="{F683A69D-F003-4324-A49A-8EA9A0AFA90D}" type="presOf" srcId="{FE978605-5278-4367-B3EA-AF583DD9D45A}" destId="{D25C3DD4-486A-44E3-A432-A5697311A529}" srcOrd="0" destOrd="0" presId="urn:microsoft.com/office/officeart/2008/layout/TitledPictureBlocks"/>
    <dgm:cxn modelId="{78AEB130-E537-4FBF-9E23-87C4A98E302B}" srcId="{B01F6699-9AB2-4A98-B7B9-96B348B2F045}" destId="{E3E5AC9C-D851-4500-B8F2-35F9FD8C46D7}" srcOrd="0" destOrd="0" parTransId="{5112809D-EAB9-4B56-B0E0-35561DA083A7}" sibTransId="{7E4ED411-EF4D-40B6-882A-476CAE87EEB7}"/>
    <dgm:cxn modelId="{0D06F16A-30BF-469A-93BD-CD6D8B9B02B9}" srcId="{06E0335F-67DA-4500-8585-43ACF1610FD2}" destId="{FE978605-5278-4367-B3EA-AF583DD9D45A}" srcOrd="0" destOrd="0" parTransId="{0E85C645-0113-4891-819D-C0EA7CC25E83}" sibTransId="{65AF1142-47EF-4AFD-B197-8CFF98E9E174}"/>
    <dgm:cxn modelId="{E9AFC705-1F04-4B36-892C-400E8AB4F02E}" srcId="{5EBD1904-8AF3-40D5-B74C-FAE7FD910402}" destId="{98533925-88F1-4E11-8C10-C486004358CD}" srcOrd="4" destOrd="0" parTransId="{7C22D41D-3A6D-4EEB-8B3B-97EC5FF00201}" sibTransId="{F7E0CB91-05CD-4A70-9785-7F2ED931BAD4}"/>
    <dgm:cxn modelId="{B574970A-B2FE-4196-8FBA-D0C3700EFDBC}" srcId="{EC79C102-752C-4FD4-BA44-0143F5A47B07}" destId="{BADA4085-BE0D-44CD-8990-3AD9D18BA3D2}" srcOrd="0" destOrd="0" parTransId="{8B6B6100-D4D4-47C8-A15E-7B9103997EA3}" sibTransId="{FFF99F4C-BB5D-46AE-B81A-8F48F7F4A81A}"/>
    <dgm:cxn modelId="{B27D0E9B-1120-4AAA-8B17-8430AA84E74E}" srcId="{98533925-88F1-4E11-8C10-C486004358CD}" destId="{C6446B11-7A8F-4199-92C2-BF2300B59486}" srcOrd="0" destOrd="0" parTransId="{69346420-C9A2-4EC6-A26A-1D55E22BCC18}" sibTransId="{261C53AB-ACA4-4F5F-A1BD-8FA41149CA8B}"/>
    <dgm:cxn modelId="{DC70B299-4E3A-465E-9F24-F735639C8383}" type="presOf" srcId="{F699FDE5-5421-4155-A648-669813F15041}" destId="{E1705198-3432-4405-8962-CE789900EF9B}" srcOrd="0" destOrd="0" presId="urn:microsoft.com/office/officeart/2008/layout/TitledPictureBlocks"/>
    <dgm:cxn modelId="{F5FE1809-8E0E-42E3-9B15-919451FDBABB}" type="presOf" srcId="{EC79C102-752C-4FD4-BA44-0143F5A47B07}" destId="{2B60E702-992A-47BA-A69D-C0DE12899CDF}" srcOrd="0" destOrd="0" presId="urn:microsoft.com/office/officeart/2008/layout/TitledPictureBlocks"/>
    <dgm:cxn modelId="{FA1F2381-50DC-4F49-924A-CDD66847EDD2}" type="presOf" srcId="{5EBD1904-8AF3-40D5-B74C-FAE7FD910402}" destId="{F1EFBDF3-CA80-4C97-BDE7-CDDC361687D8}" srcOrd="0" destOrd="0" presId="urn:microsoft.com/office/officeart/2008/layout/TitledPictureBlocks"/>
    <dgm:cxn modelId="{B28AFBAC-39A4-4BC1-A123-B55532267BAC}" type="presOf" srcId="{E3E5AC9C-D851-4500-B8F2-35F9FD8C46D7}" destId="{8DBB5E41-F3A6-4B0F-9B86-02F87CB12B17}" srcOrd="0" destOrd="0" presId="urn:microsoft.com/office/officeart/2008/layout/TitledPictureBlocks"/>
    <dgm:cxn modelId="{E54AD878-765C-4259-947A-0E5A8FB77FDA}" srcId="{5EBD1904-8AF3-40D5-B74C-FAE7FD910402}" destId="{EC79C102-752C-4FD4-BA44-0143F5A47B07}" srcOrd="1" destOrd="0" parTransId="{C6CCAFE6-77AD-4341-8A55-56FD295D3404}" sibTransId="{254B6EC1-EF5B-4547-BFB2-C7D43A10A568}"/>
    <dgm:cxn modelId="{B018B136-D360-4F74-9257-CFD9614264AC}" type="presOf" srcId="{98533925-88F1-4E11-8C10-C486004358CD}" destId="{DF5D4F58-59BA-4706-A459-3B2DFE54EBD8}" srcOrd="0" destOrd="0" presId="urn:microsoft.com/office/officeart/2008/layout/TitledPictureBlocks"/>
    <dgm:cxn modelId="{73034F88-D306-439B-9AEF-DE8D16555E17}" srcId="{5EBD1904-8AF3-40D5-B74C-FAE7FD910402}" destId="{06E0335F-67DA-4500-8585-43ACF1610FD2}" srcOrd="3" destOrd="0" parTransId="{7A795E2F-B65B-46F8-93CB-C7C2B85B52C5}" sibTransId="{092092B0-1B91-4F57-B82E-375F219DDABF}"/>
    <dgm:cxn modelId="{53F3B5E0-2EC2-4275-A155-B77034F0F088}" srcId="{F699FDE5-5421-4155-A648-669813F15041}" destId="{2899DF62-F8CC-456F-B079-89876F88F5EB}" srcOrd="0" destOrd="0" parTransId="{2BED0D1E-FEE9-4D71-B43C-7D294CA182AB}" sibTransId="{C7DB3405-82FF-4C66-9386-BDE7CF5DDDF9}"/>
    <dgm:cxn modelId="{F8F7C0B5-676B-47B1-8222-32EF34DC8FEA}" type="presOf" srcId="{06E0335F-67DA-4500-8585-43ACF1610FD2}" destId="{5B70422C-DD38-42D5-B2D6-B576120149DE}" srcOrd="0" destOrd="0" presId="urn:microsoft.com/office/officeart/2008/layout/TitledPictureBlocks"/>
    <dgm:cxn modelId="{68321553-5925-4582-99FB-A2E9EC2EE5D7}" type="presOf" srcId="{2899DF62-F8CC-456F-B079-89876F88F5EB}" destId="{21F71D24-B907-4DFD-B6FB-7EB9EFF78A3F}" srcOrd="0" destOrd="0" presId="urn:microsoft.com/office/officeart/2008/layout/TitledPictureBlocks"/>
    <dgm:cxn modelId="{23A5B654-1C73-474E-8101-4FC4B0B41804}" srcId="{5EBD1904-8AF3-40D5-B74C-FAE7FD910402}" destId="{B01F6699-9AB2-4A98-B7B9-96B348B2F045}" srcOrd="0" destOrd="0" parTransId="{540C165E-79B8-4C20-8DA6-C14A55D1670B}" sibTransId="{616A80EE-7738-4726-8386-48F3AA9BF422}"/>
    <dgm:cxn modelId="{347A926B-2EEC-4D93-9416-D5556570B062}" type="presParOf" srcId="{F1EFBDF3-CA80-4C97-BDE7-CDDC361687D8}" destId="{BC52D95E-8D89-4FE5-96BE-F8189D081067}" srcOrd="0" destOrd="0" presId="urn:microsoft.com/office/officeart/2008/layout/TitledPictureBlocks"/>
    <dgm:cxn modelId="{24F971C2-D48D-46A6-8550-6B2FFB8B1A3D}" type="presParOf" srcId="{BC52D95E-8D89-4FE5-96BE-F8189D081067}" destId="{48EA0954-297D-4DA3-B3D2-82DC25433C10}" srcOrd="0" destOrd="0" presId="urn:microsoft.com/office/officeart/2008/layout/TitledPictureBlocks"/>
    <dgm:cxn modelId="{7AC5A326-EC42-4661-BDC2-F82CB23EF160}" type="presParOf" srcId="{BC52D95E-8D89-4FE5-96BE-F8189D081067}" destId="{8EBBA56D-86FA-4611-8298-7558E67C9BCC}" srcOrd="1" destOrd="0" presId="urn:microsoft.com/office/officeart/2008/layout/TitledPictureBlocks"/>
    <dgm:cxn modelId="{0A14B83E-2E87-44DF-A007-B578CB264A46}" type="presParOf" srcId="{BC52D95E-8D89-4FE5-96BE-F8189D081067}" destId="{8DBB5E41-F3A6-4B0F-9B86-02F87CB12B17}" srcOrd="2" destOrd="0" presId="urn:microsoft.com/office/officeart/2008/layout/TitledPictureBlocks"/>
    <dgm:cxn modelId="{ACA85997-65E9-4EA3-AD50-74C97076D758}" type="presParOf" srcId="{F1EFBDF3-CA80-4C97-BDE7-CDDC361687D8}" destId="{F0D2D148-970C-4898-BA70-591BF9B57A52}" srcOrd="1" destOrd="0" presId="urn:microsoft.com/office/officeart/2008/layout/TitledPictureBlocks"/>
    <dgm:cxn modelId="{13CA0902-59A2-4A7A-8103-564EF93AEA2C}" type="presParOf" srcId="{F1EFBDF3-CA80-4C97-BDE7-CDDC361687D8}" destId="{3023C8B0-2EFC-43BF-8D4E-F59E9ADF26AA}" srcOrd="2" destOrd="0" presId="urn:microsoft.com/office/officeart/2008/layout/TitledPictureBlocks"/>
    <dgm:cxn modelId="{C170BDFD-9847-4559-BBF6-5176189E9FDF}" type="presParOf" srcId="{3023C8B0-2EFC-43BF-8D4E-F59E9ADF26AA}" destId="{2B60E702-992A-47BA-A69D-C0DE12899CDF}" srcOrd="0" destOrd="0" presId="urn:microsoft.com/office/officeart/2008/layout/TitledPictureBlocks"/>
    <dgm:cxn modelId="{3D945CA5-4D9E-474B-ACEE-0173D50B26EC}" type="presParOf" srcId="{3023C8B0-2EFC-43BF-8D4E-F59E9ADF26AA}" destId="{DB1B710F-8794-4080-9CEC-8527F4C512B0}" srcOrd="1" destOrd="0" presId="urn:microsoft.com/office/officeart/2008/layout/TitledPictureBlocks"/>
    <dgm:cxn modelId="{BA696D1F-6480-4B04-9D46-5A9698E9798B}" type="presParOf" srcId="{3023C8B0-2EFC-43BF-8D4E-F59E9ADF26AA}" destId="{6ECD1244-CA4D-4CAD-BB5F-776C80D9CDC9}" srcOrd="2" destOrd="0" presId="urn:microsoft.com/office/officeart/2008/layout/TitledPictureBlocks"/>
    <dgm:cxn modelId="{27B56E5D-CD30-49EC-9EB6-37654B8AF3BD}" type="presParOf" srcId="{F1EFBDF3-CA80-4C97-BDE7-CDDC361687D8}" destId="{F9E4AB1B-4A16-4120-BAFA-240B659299CF}" srcOrd="3" destOrd="0" presId="urn:microsoft.com/office/officeart/2008/layout/TitledPictureBlocks"/>
    <dgm:cxn modelId="{D556CB03-7C51-40A3-9ABB-7E702D56A425}" type="presParOf" srcId="{F1EFBDF3-CA80-4C97-BDE7-CDDC361687D8}" destId="{02C97311-0716-4790-ADC4-CC85E73213AF}" srcOrd="4" destOrd="0" presId="urn:microsoft.com/office/officeart/2008/layout/TitledPictureBlocks"/>
    <dgm:cxn modelId="{FC6E8C93-95F4-454B-BF5C-1400768990A4}" type="presParOf" srcId="{02C97311-0716-4790-ADC4-CC85E73213AF}" destId="{E1705198-3432-4405-8962-CE789900EF9B}" srcOrd="0" destOrd="0" presId="urn:microsoft.com/office/officeart/2008/layout/TitledPictureBlocks"/>
    <dgm:cxn modelId="{A17AFE30-72FF-4741-863D-C391CDE7032B}" type="presParOf" srcId="{02C97311-0716-4790-ADC4-CC85E73213AF}" destId="{27A4A5B8-BCC6-4BC3-9CCE-0312681A2641}" srcOrd="1" destOrd="0" presId="urn:microsoft.com/office/officeart/2008/layout/TitledPictureBlocks"/>
    <dgm:cxn modelId="{B0994E29-194E-4ABD-BE14-EC63F3FBB2FA}" type="presParOf" srcId="{02C97311-0716-4790-ADC4-CC85E73213AF}" destId="{21F71D24-B907-4DFD-B6FB-7EB9EFF78A3F}" srcOrd="2" destOrd="0" presId="urn:microsoft.com/office/officeart/2008/layout/TitledPictureBlocks"/>
    <dgm:cxn modelId="{A4DF9F2E-0A27-43C8-A7B1-7CF62821F803}" type="presParOf" srcId="{F1EFBDF3-CA80-4C97-BDE7-CDDC361687D8}" destId="{FC99FF53-3AE2-4604-9F00-DCB4892CF1CF}" srcOrd="5" destOrd="0" presId="urn:microsoft.com/office/officeart/2008/layout/TitledPictureBlocks"/>
    <dgm:cxn modelId="{3A7657F2-62BC-4837-A90D-8A6490553C94}" type="presParOf" srcId="{F1EFBDF3-CA80-4C97-BDE7-CDDC361687D8}" destId="{2023F9E5-4E2B-4E27-811E-283697A32974}" srcOrd="6" destOrd="0" presId="urn:microsoft.com/office/officeart/2008/layout/TitledPictureBlocks"/>
    <dgm:cxn modelId="{4E4E4017-DAE7-455C-A404-A3FBF8C6A76E}" type="presParOf" srcId="{2023F9E5-4E2B-4E27-811E-283697A32974}" destId="{5B70422C-DD38-42D5-B2D6-B576120149DE}" srcOrd="0" destOrd="0" presId="urn:microsoft.com/office/officeart/2008/layout/TitledPictureBlocks"/>
    <dgm:cxn modelId="{B85FFB5E-1727-4683-9F8D-05676BAE8364}" type="presParOf" srcId="{2023F9E5-4E2B-4E27-811E-283697A32974}" destId="{7566CFE8-7C97-450C-9B23-A1388629A837}" srcOrd="1" destOrd="0" presId="urn:microsoft.com/office/officeart/2008/layout/TitledPictureBlocks"/>
    <dgm:cxn modelId="{A93FF17D-44F2-4971-BA07-2F11D4325ABA}" type="presParOf" srcId="{2023F9E5-4E2B-4E27-811E-283697A32974}" destId="{D25C3DD4-486A-44E3-A432-A5697311A529}" srcOrd="2" destOrd="0" presId="urn:microsoft.com/office/officeart/2008/layout/TitledPictureBlocks"/>
    <dgm:cxn modelId="{796F44B6-236C-4666-AD55-DF55D2BA87A6}" type="presParOf" srcId="{F1EFBDF3-CA80-4C97-BDE7-CDDC361687D8}" destId="{9EE4EDD8-4F42-43C8-A584-41B055D43387}" srcOrd="7" destOrd="0" presId="urn:microsoft.com/office/officeart/2008/layout/TitledPictureBlocks"/>
    <dgm:cxn modelId="{BECB2FC0-4BA1-4BE1-A1E8-EF1B6B9D1D5F}" type="presParOf" srcId="{F1EFBDF3-CA80-4C97-BDE7-CDDC361687D8}" destId="{7265C3BA-2491-4AC4-9AD1-F5C6CE879B0C}" srcOrd="8" destOrd="0" presId="urn:microsoft.com/office/officeart/2008/layout/TitledPictureBlocks"/>
    <dgm:cxn modelId="{A6C31EF7-C9D3-418C-8985-650213982F50}" type="presParOf" srcId="{7265C3BA-2491-4AC4-9AD1-F5C6CE879B0C}" destId="{DF5D4F58-59BA-4706-A459-3B2DFE54EBD8}" srcOrd="0" destOrd="0" presId="urn:microsoft.com/office/officeart/2008/layout/TitledPictureBlocks"/>
    <dgm:cxn modelId="{E55D74DB-AE20-4233-BAA8-0B8A93B1E4BE}" type="presParOf" srcId="{7265C3BA-2491-4AC4-9AD1-F5C6CE879B0C}" destId="{EA9BDC10-1FF4-4DB6-9600-C0B4DA8824F2}" srcOrd="1" destOrd="0" presId="urn:microsoft.com/office/officeart/2008/layout/TitledPictureBlocks"/>
    <dgm:cxn modelId="{5FF862DE-77CE-4BBB-84BB-BA36EE7227B0}" type="presParOf" srcId="{7265C3BA-2491-4AC4-9AD1-F5C6CE879B0C}" destId="{E7EABD38-AB92-4AC8-91E4-4906D72DB14B}"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3C4D70-83E0-4677-BD16-37A9FB12333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EEAF257D-B1FC-49C0-9D2E-F368D81D430F}">
      <dgm:prSet phldrT="[Text]"/>
      <dgm:spPr/>
      <dgm:t>
        <a:bodyPr/>
        <a:lstStyle/>
        <a:p>
          <a:r>
            <a:rPr lang="en-US" dirty="0" smtClean="0"/>
            <a:t>8 million</a:t>
          </a:r>
          <a:endParaRPr lang="en-US" dirty="0"/>
        </a:p>
      </dgm:t>
    </dgm:pt>
    <dgm:pt modelId="{C723FE15-239A-4C62-859C-0FF8BBA5AFFE}" type="parTrans" cxnId="{5C9E5F2E-58CC-4890-A61C-31339F9EE016}">
      <dgm:prSet/>
      <dgm:spPr/>
      <dgm:t>
        <a:bodyPr/>
        <a:lstStyle/>
        <a:p>
          <a:endParaRPr lang="en-US"/>
        </a:p>
      </dgm:t>
    </dgm:pt>
    <dgm:pt modelId="{4A249474-FD92-49FC-8143-046B076C4811}" type="sibTrans" cxnId="{5C9E5F2E-58CC-4890-A61C-31339F9EE016}">
      <dgm:prSet/>
      <dgm:spPr/>
      <dgm:t>
        <a:bodyPr/>
        <a:lstStyle/>
        <a:p>
          <a:endParaRPr lang="en-US"/>
        </a:p>
      </dgm:t>
    </dgm:pt>
    <dgm:pt modelId="{60242D43-505E-48DD-A0CC-998838E73E71}">
      <dgm:prSet phldrT="[Text]" custT="1"/>
      <dgm:spPr/>
      <dgm:t>
        <a:bodyPr/>
        <a:lstStyle/>
        <a:p>
          <a:r>
            <a:rPr lang="en-US" sz="1400" dirty="0" smtClean="0"/>
            <a:t>Tourists who visit the Outer Banks annually</a:t>
          </a:r>
          <a:endParaRPr lang="en-US" sz="1400" dirty="0"/>
        </a:p>
      </dgm:t>
    </dgm:pt>
    <dgm:pt modelId="{B624CB93-C3BC-4AE6-932C-6916276D16E8}" type="parTrans" cxnId="{1C0FB063-012F-454A-9DFE-456C631D7249}">
      <dgm:prSet/>
      <dgm:spPr/>
      <dgm:t>
        <a:bodyPr/>
        <a:lstStyle/>
        <a:p>
          <a:endParaRPr lang="en-US"/>
        </a:p>
      </dgm:t>
    </dgm:pt>
    <dgm:pt modelId="{F5FCEB01-43D6-427E-99FE-DC2268F8A5C4}" type="sibTrans" cxnId="{1C0FB063-012F-454A-9DFE-456C631D7249}">
      <dgm:prSet/>
      <dgm:spPr/>
      <dgm:t>
        <a:bodyPr/>
        <a:lstStyle/>
        <a:p>
          <a:endParaRPr lang="en-US"/>
        </a:p>
      </dgm:t>
    </dgm:pt>
    <dgm:pt modelId="{3729D42C-1120-46D4-A569-0A2A59DC20E9}">
      <dgm:prSet phldrT="[Text]"/>
      <dgm:spPr/>
      <dgm:t>
        <a:bodyPr/>
        <a:lstStyle/>
        <a:p>
          <a:r>
            <a:rPr lang="en-US" dirty="0" smtClean="0"/>
            <a:t>17%</a:t>
          </a:r>
          <a:endParaRPr lang="en-US" dirty="0"/>
        </a:p>
      </dgm:t>
    </dgm:pt>
    <dgm:pt modelId="{6B31E6DA-FD83-4D8F-BA93-ABFEA9F4959A}" type="parTrans" cxnId="{90BF91CB-DC1C-4663-B92E-BD31F658BBF7}">
      <dgm:prSet/>
      <dgm:spPr/>
      <dgm:t>
        <a:bodyPr/>
        <a:lstStyle/>
        <a:p>
          <a:endParaRPr lang="en-US"/>
        </a:p>
      </dgm:t>
    </dgm:pt>
    <dgm:pt modelId="{6F3C56E3-3F2E-46CE-9EE5-D7A0FF50F8AF}" type="sibTrans" cxnId="{90BF91CB-DC1C-4663-B92E-BD31F658BBF7}">
      <dgm:prSet/>
      <dgm:spPr/>
      <dgm:t>
        <a:bodyPr/>
        <a:lstStyle/>
        <a:p>
          <a:endParaRPr lang="en-US"/>
        </a:p>
      </dgm:t>
    </dgm:pt>
    <dgm:pt modelId="{32C9163E-28C0-40BE-9524-1D0A64C45854}">
      <dgm:prSet phldrT="[Text]" custT="1"/>
      <dgm:spPr/>
      <dgm:t>
        <a:bodyPr/>
        <a:lstStyle/>
        <a:p>
          <a:r>
            <a:rPr lang="en-US" sz="1400" dirty="0" smtClean="0"/>
            <a:t>Interested in rural sightseeing or historical tours</a:t>
          </a:r>
          <a:endParaRPr lang="en-US" sz="1400" dirty="0"/>
        </a:p>
      </dgm:t>
    </dgm:pt>
    <dgm:pt modelId="{7F78EB72-F20F-441B-8B30-FEA319F3B20B}" type="parTrans" cxnId="{FEA16817-6BE8-48E3-BF30-9AFD2479CF8B}">
      <dgm:prSet/>
      <dgm:spPr/>
      <dgm:t>
        <a:bodyPr/>
        <a:lstStyle/>
        <a:p>
          <a:endParaRPr lang="en-US"/>
        </a:p>
      </dgm:t>
    </dgm:pt>
    <dgm:pt modelId="{4A96BF8E-4121-4594-B182-ED23D985D9DF}" type="sibTrans" cxnId="{FEA16817-6BE8-48E3-BF30-9AFD2479CF8B}">
      <dgm:prSet/>
      <dgm:spPr/>
      <dgm:t>
        <a:bodyPr/>
        <a:lstStyle/>
        <a:p>
          <a:endParaRPr lang="en-US"/>
        </a:p>
      </dgm:t>
    </dgm:pt>
    <dgm:pt modelId="{9032B620-1D69-4D6E-BC83-A52BC180672F}">
      <dgm:prSet phldrT="[Text]"/>
      <dgm:spPr/>
      <dgm:t>
        <a:bodyPr/>
        <a:lstStyle/>
        <a:p>
          <a:r>
            <a:rPr lang="en-US" dirty="0" smtClean="0"/>
            <a:t>1.36 million</a:t>
          </a:r>
          <a:endParaRPr lang="en-US" dirty="0"/>
        </a:p>
      </dgm:t>
    </dgm:pt>
    <dgm:pt modelId="{4246DBF3-208A-4842-BF54-7A594C93B427}" type="sibTrans" cxnId="{3C96F836-7B22-4123-BAF7-FD8426AFFBB4}">
      <dgm:prSet/>
      <dgm:spPr/>
      <dgm:t>
        <a:bodyPr/>
        <a:lstStyle/>
        <a:p>
          <a:endParaRPr lang="en-US"/>
        </a:p>
      </dgm:t>
    </dgm:pt>
    <dgm:pt modelId="{E31CA93A-A1A0-48B5-BF30-919185451101}" type="parTrans" cxnId="{3C96F836-7B22-4123-BAF7-FD8426AFFBB4}">
      <dgm:prSet/>
      <dgm:spPr/>
      <dgm:t>
        <a:bodyPr/>
        <a:lstStyle/>
        <a:p>
          <a:endParaRPr lang="en-US"/>
        </a:p>
      </dgm:t>
    </dgm:pt>
    <dgm:pt modelId="{FAC9E4B8-0DED-46AB-A452-0DFB3063B355}">
      <dgm:prSet phldrT="[Text]" custT="1"/>
      <dgm:spPr/>
      <dgm:t>
        <a:bodyPr/>
        <a:lstStyle/>
        <a:p>
          <a:r>
            <a:rPr lang="en-US" sz="1400" dirty="0" smtClean="0"/>
            <a:t>Outer Banks tourists interested in rural sightseeing</a:t>
          </a:r>
          <a:endParaRPr lang="en-US" sz="1400" dirty="0"/>
        </a:p>
      </dgm:t>
    </dgm:pt>
    <dgm:pt modelId="{40EFB513-599F-4C5A-9077-C9CA5C0BCB9B}" type="sibTrans" cxnId="{09FC78C7-63AC-43C5-80E3-D0D2699D1175}">
      <dgm:prSet/>
      <dgm:spPr/>
      <dgm:t>
        <a:bodyPr/>
        <a:lstStyle/>
        <a:p>
          <a:endParaRPr lang="en-US"/>
        </a:p>
      </dgm:t>
    </dgm:pt>
    <dgm:pt modelId="{DF540A9A-53C2-4058-A963-B41330BFA833}" type="parTrans" cxnId="{09FC78C7-63AC-43C5-80E3-D0D2699D1175}">
      <dgm:prSet/>
      <dgm:spPr/>
      <dgm:t>
        <a:bodyPr/>
        <a:lstStyle/>
        <a:p>
          <a:endParaRPr lang="en-US"/>
        </a:p>
      </dgm:t>
    </dgm:pt>
    <dgm:pt modelId="{C791EDD8-F172-4D1D-8939-B1F3EB02AB6C}">
      <dgm:prSet phldrT="[Text]"/>
      <dgm:spPr/>
      <dgm:t>
        <a:bodyPr/>
        <a:lstStyle/>
        <a:p>
          <a:r>
            <a:rPr lang="en-US" dirty="0" smtClean="0"/>
            <a:t>10%</a:t>
          </a:r>
          <a:endParaRPr lang="en-US" dirty="0"/>
        </a:p>
      </dgm:t>
    </dgm:pt>
    <dgm:pt modelId="{543D2CA1-3FA2-4CF4-86AB-685432E3D186}" type="parTrans" cxnId="{B5A2A6A9-5C08-4E95-B71E-E03529320D29}">
      <dgm:prSet/>
      <dgm:spPr/>
      <dgm:t>
        <a:bodyPr/>
        <a:lstStyle/>
        <a:p>
          <a:endParaRPr lang="en-US"/>
        </a:p>
      </dgm:t>
    </dgm:pt>
    <dgm:pt modelId="{8A898C29-334F-4E07-9899-24DF1B276F9B}" type="sibTrans" cxnId="{B5A2A6A9-5C08-4E95-B71E-E03529320D29}">
      <dgm:prSet/>
      <dgm:spPr/>
      <dgm:t>
        <a:bodyPr/>
        <a:lstStyle/>
        <a:p>
          <a:endParaRPr lang="en-US"/>
        </a:p>
      </dgm:t>
    </dgm:pt>
    <dgm:pt modelId="{5E609D66-BE6F-417B-90EC-249EFC2C1C9E}">
      <dgm:prSet phldrT="[Text]" custT="1"/>
      <dgm:spPr/>
      <dgm:t>
        <a:bodyPr/>
        <a:lstStyle/>
        <a:p>
          <a:r>
            <a:rPr lang="en-US" sz="1400" dirty="0" smtClean="0"/>
            <a:t>Assumption about how many would take the ferry</a:t>
          </a:r>
          <a:endParaRPr lang="en-US" sz="1400" dirty="0"/>
        </a:p>
      </dgm:t>
    </dgm:pt>
    <dgm:pt modelId="{F3FCF0AF-3EBB-4657-A865-9BD6E76F4ECA}" type="parTrans" cxnId="{340CE1DE-13A0-48A1-8848-1AB7EC06D1B8}">
      <dgm:prSet/>
      <dgm:spPr/>
      <dgm:t>
        <a:bodyPr/>
        <a:lstStyle/>
        <a:p>
          <a:endParaRPr lang="en-US"/>
        </a:p>
      </dgm:t>
    </dgm:pt>
    <dgm:pt modelId="{48AC78B6-8416-4415-B0AD-96FECD6A4524}" type="sibTrans" cxnId="{340CE1DE-13A0-48A1-8848-1AB7EC06D1B8}">
      <dgm:prSet/>
      <dgm:spPr/>
      <dgm:t>
        <a:bodyPr/>
        <a:lstStyle/>
        <a:p>
          <a:endParaRPr lang="en-US"/>
        </a:p>
      </dgm:t>
    </dgm:pt>
    <dgm:pt modelId="{B6782F2A-160E-4C91-B14B-0E0AE0E80449}" type="pres">
      <dgm:prSet presAssocID="{9B3C4D70-83E0-4677-BD16-37A9FB123334}" presName="rootnode" presStyleCnt="0">
        <dgm:presLayoutVars>
          <dgm:chMax/>
          <dgm:chPref/>
          <dgm:dir/>
          <dgm:animLvl val="lvl"/>
        </dgm:presLayoutVars>
      </dgm:prSet>
      <dgm:spPr/>
      <dgm:t>
        <a:bodyPr/>
        <a:lstStyle/>
        <a:p>
          <a:endParaRPr lang="en-US"/>
        </a:p>
      </dgm:t>
    </dgm:pt>
    <dgm:pt modelId="{71B7BCF9-00CD-4317-93BD-6128FCD4AC29}" type="pres">
      <dgm:prSet presAssocID="{EEAF257D-B1FC-49C0-9D2E-F368D81D430F}" presName="composite" presStyleCnt="0"/>
      <dgm:spPr/>
    </dgm:pt>
    <dgm:pt modelId="{9A55D0EB-7A46-4E54-AE8A-3BF5AF5AAE53}" type="pres">
      <dgm:prSet presAssocID="{EEAF257D-B1FC-49C0-9D2E-F368D81D430F}" presName="bentUpArrow1" presStyleLbl="alignImgPlace1" presStyleIdx="0" presStyleCnt="3"/>
      <dgm:spPr/>
    </dgm:pt>
    <dgm:pt modelId="{6DE5DD4F-6B93-4A1F-8FF2-01A3F62889E2}" type="pres">
      <dgm:prSet presAssocID="{EEAF257D-B1FC-49C0-9D2E-F368D81D430F}" presName="ParentText" presStyleLbl="node1" presStyleIdx="0" presStyleCnt="4">
        <dgm:presLayoutVars>
          <dgm:chMax val="1"/>
          <dgm:chPref val="1"/>
          <dgm:bulletEnabled val="1"/>
        </dgm:presLayoutVars>
      </dgm:prSet>
      <dgm:spPr/>
      <dgm:t>
        <a:bodyPr/>
        <a:lstStyle/>
        <a:p>
          <a:endParaRPr lang="en-US"/>
        </a:p>
      </dgm:t>
    </dgm:pt>
    <dgm:pt modelId="{2ED8E83F-A21C-46B6-B0C7-B1A19C1AE602}" type="pres">
      <dgm:prSet presAssocID="{EEAF257D-B1FC-49C0-9D2E-F368D81D430F}" presName="ChildText" presStyleLbl="revTx" presStyleIdx="0" presStyleCnt="4" custScaleX="191369" custLinFactNeighborX="48115" custLinFactNeighborY="-1230">
        <dgm:presLayoutVars>
          <dgm:chMax val="0"/>
          <dgm:chPref val="0"/>
          <dgm:bulletEnabled val="1"/>
        </dgm:presLayoutVars>
      </dgm:prSet>
      <dgm:spPr/>
      <dgm:t>
        <a:bodyPr/>
        <a:lstStyle/>
        <a:p>
          <a:endParaRPr lang="en-US"/>
        </a:p>
      </dgm:t>
    </dgm:pt>
    <dgm:pt modelId="{F37125B3-0FCE-433F-BDA3-7C36B6FE6A4B}" type="pres">
      <dgm:prSet presAssocID="{4A249474-FD92-49FC-8143-046B076C4811}" presName="sibTrans" presStyleCnt="0"/>
      <dgm:spPr/>
    </dgm:pt>
    <dgm:pt modelId="{D8B59B21-7BFF-4149-8E1B-E6422182617A}" type="pres">
      <dgm:prSet presAssocID="{3729D42C-1120-46D4-A569-0A2A59DC20E9}" presName="composite" presStyleCnt="0"/>
      <dgm:spPr/>
    </dgm:pt>
    <dgm:pt modelId="{8875E61B-B2B1-45FB-9425-36DFDB0F048E}" type="pres">
      <dgm:prSet presAssocID="{3729D42C-1120-46D4-A569-0A2A59DC20E9}" presName="bentUpArrow1" presStyleLbl="alignImgPlace1" presStyleIdx="1" presStyleCnt="3"/>
      <dgm:spPr/>
    </dgm:pt>
    <dgm:pt modelId="{BFC6C8E0-6F3E-4F4D-B235-76777E1F4D58}" type="pres">
      <dgm:prSet presAssocID="{3729D42C-1120-46D4-A569-0A2A59DC20E9}" presName="ParentText" presStyleLbl="node1" presStyleIdx="1" presStyleCnt="4">
        <dgm:presLayoutVars>
          <dgm:chMax val="1"/>
          <dgm:chPref val="1"/>
          <dgm:bulletEnabled val="1"/>
        </dgm:presLayoutVars>
      </dgm:prSet>
      <dgm:spPr/>
      <dgm:t>
        <a:bodyPr/>
        <a:lstStyle/>
        <a:p>
          <a:endParaRPr lang="en-US"/>
        </a:p>
      </dgm:t>
    </dgm:pt>
    <dgm:pt modelId="{D3E8FF17-A815-4C4B-BDA0-E4A15ADF6DA7}" type="pres">
      <dgm:prSet presAssocID="{3729D42C-1120-46D4-A569-0A2A59DC20E9}" presName="ChildText" presStyleLbl="revTx" presStyleIdx="1" presStyleCnt="4" custScaleX="172937" custLinFactNeighborX="36127">
        <dgm:presLayoutVars>
          <dgm:chMax val="0"/>
          <dgm:chPref val="0"/>
          <dgm:bulletEnabled val="1"/>
        </dgm:presLayoutVars>
      </dgm:prSet>
      <dgm:spPr/>
      <dgm:t>
        <a:bodyPr/>
        <a:lstStyle/>
        <a:p>
          <a:endParaRPr lang="en-US"/>
        </a:p>
      </dgm:t>
    </dgm:pt>
    <dgm:pt modelId="{FCA1C276-F507-49D9-A1F3-1E83777C0CCE}" type="pres">
      <dgm:prSet presAssocID="{6F3C56E3-3F2E-46CE-9EE5-D7A0FF50F8AF}" presName="sibTrans" presStyleCnt="0"/>
      <dgm:spPr/>
    </dgm:pt>
    <dgm:pt modelId="{402362A6-7534-476A-90E2-30168DE7623A}" type="pres">
      <dgm:prSet presAssocID="{9032B620-1D69-4D6E-BC83-A52BC180672F}" presName="composite" presStyleCnt="0"/>
      <dgm:spPr/>
    </dgm:pt>
    <dgm:pt modelId="{9E02BE90-C8F8-4CC3-920F-FBED966E17E7}" type="pres">
      <dgm:prSet presAssocID="{9032B620-1D69-4D6E-BC83-A52BC180672F}" presName="bentUpArrow1" presStyleLbl="alignImgPlace1" presStyleIdx="2" presStyleCnt="3"/>
      <dgm:spPr/>
    </dgm:pt>
    <dgm:pt modelId="{94833205-B178-49CE-9972-8C6261DA86C5}" type="pres">
      <dgm:prSet presAssocID="{9032B620-1D69-4D6E-BC83-A52BC180672F}" presName="ParentText" presStyleLbl="node1" presStyleIdx="2" presStyleCnt="4">
        <dgm:presLayoutVars>
          <dgm:chMax val="1"/>
          <dgm:chPref val="1"/>
          <dgm:bulletEnabled val="1"/>
        </dgm:presLayoutVars>
      </dgm:prSet>
      <dgm:spPr/>
      <dgm:t>
        <a:bodyPr/>
        <a:lstStyle/>
        <a:p>
          <a:endParaRPr lang="en-US"/>
        </a:p>
      </dgm:t>
    </dgm:pt>
    <dgm:pt modelId="{7A2C76B9-492E-4A86-AC0D-15C0FA162385}" type="pres">
      <dgm:prSet presAssocID="{9032B620-1D69-4D6E-BC83-A52BC180672F}" presName="ChildText" presStyleLbl="revTx" presStyleIdx="2" presStyleCnt="4" custScaleX="192680" custLinFactNeighborX="48438" custLinFactNeighborY="2350">
        <dgm:presLayoutVars>
          <dgm:chMax val="0"/>
          <dgm:chPref val="0"/>
          <dgm:bulletEnabled val="1"/>
        </dgm:presLayoutVars>
      </dgm:prSet>
      <dgm:spPr/>
      <dgm:t>
        <a:bodyPr/>
        <a:lstStyle/>
        <a:p>
          <a:endParaRPr lang="en-US"/>
        </a:p>
      </dgm:t>
    </dgm:pt>
    <dgm:pt modelId="{F727E11E-7D76-4E02-A113-29DC0F7D6A41}" type="pres">
      <dgm:prSet presAssocID="{4246DBF3-208A-4842-BF54-7A594C93B427}" presName="sibTrans" presStyleCnt="0"/>
      <dgm:spPr/>
    </dgm:pt>
    <dgm:pt modelId="{4C5B6368-6C45-442C-A2BD-1DDC862CA752}" type="pres">
      <dgm:prSet presAssocID="{C791EDD8-F172-4D1D-8939-B1F3EB02AB6C}" presName="composite" presStyleCnt="0"/>
      <dgm:spPr/>
    </dgm:pt>
    <dgm:pt modelId="{2692B4B7-F078-422C-88BD-210104AD4CD2}" type="pres">
      <dgm:prSet presAssocID="{C791EDD8-F172-4D1D-8939-B1F3EB02AB6C}" presName="ParentText" presStyleLbl="node1" presStyleIdx="3" presStyleCnt="4" custLinFactNeighborX="-3703" custLinFactNeighborY="-256">
        <dgm:presLayoutVars>
          <dgm:chMax val="1"/>
          <dgm:chPref val="1"/>
          <dgm:bulletEnabled val="1"/>
        </dgm:presLayoutVars>
      </dgm:prSet>
      <dgm:spPr/>
      <dgm:t>
        <a:bodyPr/>
        <a:lstStyle/>
        <a:p>
          <a:endParaRPr lang="en-US"/>
        </a:p>
      </dgm:t>
    </dgm:pt>
    <dgm:pt modelId="{5494AE14-EE41-4EAA-A93E-0036825A8CED}" type="pres">
      <dgm:prSet presAssocID="{C791EDD8-F172-4D1D-8939-B1F3EB02AB6C}" presName="FinalChildText" presStyleLbl="revTx" presStyleIdx="3" presStyleCnt="4" custScaleX="186558" custLinFactNeighborX="38824">
        <dgm:presLayoutVars>
          <dgm:chMax val="0"/>
          <dgm:chPref val="0"/>
          <dgm:bulletEnabled val="1"/>
        </dgm:presLayoutVars>
      </dgm:prSet>
      <dgm:spPr/>
      <dgm:t>
        <a:bodyPr/>
        <a:lstStyle/>
        <a:p>
          <a:endParaRPr lang="en-US"/>
        </a:p>
      </dgm:t>
    </dgm:pt>
  </dgm:ptLst>
  <dgm:cxnLst>
    <dgm:cxn modelId="{340CE1DE-13A0-48A1-8848-1AB7EC06D1B8}" srcId="{C791EDD8-F172-4D1D-8939-B1F3EB02AB6C}" destId="{5E609D66-BE6F-417B-90EC-249EFC2C1C9E}" srcOrd="0" destOrd="0" parTransId="{F3FCF0AF-3EBB-4657-A865-9BD6E76F4ECA}" sibTransId="{48AC78B6-8416-4415-B0AD-96FECD6A4524}"/>
    <dgm:cxn modelId="{C9B6C09C-505C-465D-9630-AC142BC8DBD1}" type="presOf" srcId="{9B3C4D70-83E0-4677-BD16-37A9FB123334}" destId="{B6782F2A-160E-4C91-B14B-0E0AE0E80449}" srcOrd="0" destOrd="0" presId="urn:microsoft.com/office/officeart/2005/8/layout/StepDownProcess"/>
    <dgm:cxn modelId="{5C9E5F2E-58CC-4890-A61C-31339F9EE016}" srcId="{9B3C4D70-83E0-4677-BD16-37A9FB123334}" destId="{EEAF257D-B1FC-49C0-9D2E-F368D81D430F}" srcOrd="0" destOrd="0" parTransId="{C723FE15-239A-4C62-859C-0FF8BBA5AFFE}" sibTransId="{4A249474-FD92-49FC-8143-046B076C4811}"/>
    <dgm:cxn modelId="{1C0FB063-012F-454A-9DFE-456C631D7249}" srcId="{EEAF257D-B1FC-49C0-9D2E-F368D81D430F}" destId="{60242D43-505E-48DD-A0CC-998838E73E71}" srcOrd="0" destOrd="0" parTransId="{B624CB93-C3BC-4AE6-932C-6916276D16E8}" sibTransId="{F5FCEB01-43D6-427E-99FE-DC2268F8A5C4}"/>
    <dgm:cxn modelId="{30C6EEFD-7527-43B5-889D-E961FEE21088}" type="presOf" srcId="{5E609D66-BE6F-417B-90EC-249EFC2C1C9E}" destId="{5494AE14-EE41-4EAA-A93E-0036825A8CED}" srcOrd="0" destOrd="0" presId="urn:microsoft.com/office/officeart/2005/8/layout/StepDownProcess"/>
    <dgm:cxn modelId="{D4EC78E9-4EC6-4028-A4DA-D1861661A941}" type="presOf" srcId="{32C9163E-28C0-40BE-9524-1D0A64C45854}" destId="{D3E8FF17-A815-4C4B-BDA0-E4A15ADF6DA7}" srcOrd="0" destOrd="0" presId="urn:microsoft.com/office/officeart/2005/8/layout/StepDownProcess"/>
    <dgm:cxn modelId="{FEA16817-6BE8-48E3-BF30-9AFD2479CF8B}" srcId="{3729D42C-1120-46D4-A569-0A2A59DC20E9}" destId="{32C9163E-28C0-40BE-9524-1D0A64C45854}" srcOrd="0" destOrd="0" parTransId="{7F78EB72-F20F-441B-8B30-FEA319F3B20B}" sibTransId="{4A96BF8E-4121-4594-B182-ED23D985D9DF}"/>
    <dgm:cxn modelId="{3C96F836-7B22-4123-BAF7-FD8426AFFBB4}" srcId="{9B3C4D70-83E0-4677-BD16-37A9FB123334}" destId="{9032B620-1D69-4D6E-BC83-A52BC180672F}" srcOrd="2" destOrd="0" parTransId="{E31CA93A-A1A0-48B5-BF30-919185451101}" sibTransId="{4246DBF3-208A-4842-BF54-7A594C93B427}"/>
    <dgm:cxn modelId="{7787A54D-1120-444D-9186-03220AC7709C}" type="presOf" srcId="{9032B620-1D69-4D6E-BC83-A52BC180672F}" destId="{94833205-B178-49CE-9972-8C6261DA86C5}" srcOrd="0" destOrd="0" presId="urn:microsoft.com/office/officeart/2005/8/layout/StepDownProcess"/>
    <dgm:cxn modelId="{AAC9E70A-0194-40E0-B3D0-D32D0315ED5A}" type="presOf" srcId="{FAC9E4B8-0DED-46AB-A452-0DFB3063B355}" destId="{7A2C76B9-492E-4A86-AC0D-15C0FA162385}" srcOrd="0" destOrd="0" presId="urn:microsoft.com/office/officeart/2005/8/layout/StepDownProcess"/>
    <dgm:cxn modelId="{47B09591-246C-4A2E-93E5-01B38C4625B3}" type="presOf" srcId="{EEAF257D-B1FC-49C0-9D2E-F368D81D430F}" destId="{6DE5DD4F-6B93-4A1F-8FF2-01A3F62889E2}" srcOrd="0" destOrd="0" presId="urn:microsoft.com/office/officeart/2005/8/layout/StepDownProcess"/>
    <dgm:cxn modelId="{B5A2A6A9-5C08-4E95-B71E-E03529320D29}" srcId="{9B3C4D70-83E0-4677-BD16-37A9FB123334}" destId="{C791EDD8-F172-4D1D-8939-B1F3EB02AB6C}" srcOrd="3" destOrd="0" parTransId="{543D2CA1-3FA2-4CF4-86AB-685432E3D186}" sibTransId="{8A898C29-334F-4E07-9899-24DF1B276F9B}"/>
    <dgm:cxn modelId="{D7E722F5-3DAF-4320-AA8E-83473483A5BA}" type="presOf" srcId="{C791EDD8-F172-4D1D-8939-B1F3EB02AB6C}" destId="{2692B4B7-F078-422C-88BD-210104AD4CD2}" srcOrd="0" destOrd="0" presId="urn:microsoft.com/office/officeart/2005/8/layout/StepDownProcess"/>
    <dgm:cxn modelId="{114B7002-A682-4B81-8F7E-3B3F1B848751}" type="presOf" srcId="{60242D43-505E-48DD-A0CC-998838E73E71}" destId="{2ED8E83F-A21C-46B6-B0C7-B1A19C1AE602}" srcOrd="0" destOrd="0" presId="urn:microsoft.com/office/officeart/2005/8/layout/StepDownProcess"/>
    <dgm:cxn modelId="{655E88D8-BF41-49A5-B368-E0EEFFF7A3D8}" type="presOf" srcId="{3729D42C-1120-46D4-A569-0A2A59DC20E9}" destId="{BFC6C8E0-6F3E-4F4D-B235-76777E1F4D58}" srcOrd="0" destOrd="0" presId="urn:microsoft.com/office/officeart/2005/8/layout/StepDownProcess"/>
    <dgm:cxn modelId="{09FC78C7-63AC-43C5-80E3-D0D2699D1175}" srcId="{9032B620-1D69-4D6E-BC83-A52BC180672F}" destId="{FAC9E4B8-0DED-46AB-A452-0DFB3063B355}" srcOrd="0" destOrd="0" parTransId="{DF540A9A-53C2-4058-A963-B41330BFA833}" sibTransId="{40EFB513-599F-4C5A-9077-C9CA5C0BCB9B}"/>
    <dgm:cxn modelId="{90BF91CB-DC1C-4663-B92E-BD31F658BBF7}" srcId="{9B3C4D70-83E0-4677-BD16-37A9FB123334}" destId="{3729D42C-1120-46D4-A569-0A2A59DC20E9}" srcOrd="1" destOrd="0" parTransId="{6B31E6DA-FD83-4D8F-BA93-ABFEA9F4959A}" sibTransId="{6F3C56E3-3F2E-46CE-9EE5-D7A0FF50F8AF}"/>
    <dgm:cxn modelId="{AF5D25D3-2094-41B1-8946-43D57D26EE84}" type="presParOf" srcId="{B6782F2A-160E-4C91-B14B-0E0AE0E80449}" destId="{71B7BCF9-00CD-4317-93BD-6128FCD4AC29}" srcOrd="0" destOrd="0" presId="urn:microsoft.com/office/officeart/2005/8/layout/StepDownProcess"/>
    <dgm:cxn modelId="{FC06DF29-6A3F-421A-8CA1-2314604DAE91}" type="presParOf" srcId="{71B7BCF9-00CD-4317-93BD-6128FCD4AC29}" destId="{9A55D0EB-7A46-4E54-AE8A-3BF5AF5AAE53}" srcOrd="0" destOrd="0" presId="urn:microsoft.com/office/officeart/2005/8/layout/StepDownProcess"/>
    <dgm:cxn modelId="{DECD785D-E0D2-445B-A3EC-7ECE3EC44131}" type="presParOf" srcId="{71B7BCF9-00CD-4317-93BD-6128FCD4AC29}" destId="{6DE5DD4F-6B93-4A1F-8FF2-01A3F62889E2}" srcOrd="1" destOrd="0" presId="urn:microsoft.com/office/officeart/2005/8/layout/StepDownProcess"/>
    <dgm:cxn modelId="{04438801-6417-4FDF-9669-469813BDC254}" type="presParOf" srcId="{71B7BCF9-00CD-4317-93BD-6128FCD4AC29}" destId="{2ED8E83F-A21C-46B6-B0C7-B1A19C1AE602}" srcOrd="2" destOrd="0" presId="urn:microsoft.com/office/officeart/2005/8/layout/StepDownProcess"/>
    <dgm:cxn modelId="{7AF49766-9319-48BF-8EC4-4C8EB5523AA0}" type="presParOf" srcId="{B6782F2A-160E-4C91-B14B-0E0AE0E80449}" destId="{F37125B3-0FCE-433F-BDA3-7C36B6FE6A4B}" srcOrd="1" destOrd="0" presId="urn:microsoft.com/office/officeart/2005/8/layout/StepDownProcess"/>
    <dgm:cxn modelId="{5540C0D4-B23C-4CF5-B3A9-C088A15B518C}" type="presParOf" srcId="{B6782F2A-160E-4C91-B14B-0E0AE0E80449}" destId="{D8B59B21-7BFF-4149-8E1B-E6422182617A}" srcOrd="2" destOrd="0" presId="urn:microsoft.com/office/officeart/2005/8/layout/StepDownProcess"/>
    <dgm:cxn modelId="{052E23C0-D9E4-40C4-ABE1-699E66CED90F}" type="presParOf" srcId="{D8B59B21-7BFF-4149-8E1B-E6422182617A}" destId="{8875E61B-B2B1-45FB-9425-36DFDB0F048E}" srcOrd="0" destOrd="0" presId="urn:microsoft.com/office/officeart/2005/8/layout/StepDownProcess"/>
    <dgm:cxn modelId="{A6CA3CA4-BCEC-40D0-94D5-AF9E8C016042}" type="presParOf" srcId="{D8B59B21-7BFF-4149-8E1B-E6422182617A}" destId="{BFC6C8E0-6F3E-4F4D-B235-76777E1F4D58}" srcOrd="1" destOrd="0" presId="urn:microsoft.com/office/officeart/2005/8/layout/StepDownProcess"/>
    <dgm:cxn modelId="{58A8F868-13F2-4B9C-9BC0-3390CE26AD3A}" type="presParOf" srcId="{D8B59B21-7BFF-4149-8E1B-E6422182617A}" destId="{D3E8FF17-A815-4C4B-BDA0-E4A15ADF6DA7}" srcOrd="2" destOrd="0" presId="urn:microsoft.com/office/officeart/2005/8/layout/StepDownProcess"/>
    <dgm:cxn modelId="{2EFBFC83-0C45-4F21-B0DE-11EF717FAA2B}" type="presParOf" srcId="{B6782F2A-160E-4C91-B14B-0E0AE0E80449}" destId="{FCA1C276-F507-49D9-A1F3-1E83777C0CCE}" srcOrd="3" destOrd="0" presId="urn:microsoft.com/office/officeart/2005/8/layout/StepDownProcess"/>
    <dgm:cxn modelId="{3DF13327-694D-45E6-B4D1-6B5BCAB0A89E}" type="presParOf" srcId="{B6782F2A-160E-4C91-B14B-0E0AE0E80449}" destId="{402362A6-7534-476A-90E2-30168DE7623A}" srcOrd="4" destOrd="0" presId="urn:microsoft.com/office/officeart/2005/8/layout/StepDownProcess"/>
    <dgm:cxn modelId="{5BE4C782-5C74-481C-AB53-81D0FEF85CB8}" type="presParOf" srcId="{402362A6-7534-476A-90E2-30168DE7623A}" destId="{9E02BE90-C8F8-4CC3-920F-FBED966E17E7}" srcOrd="0" destOrd="0" presId="urn:microsoft.com/office/officeart/2005/8/layout/StepDownProcess"/>
    <dgm:cxn modelId="{0BA0C84F-262F-4899-B9B9-DB2A3E867451}" type="presParOf" srcId="{402362A6-7534-476A-90E2-30168DE7623A}" destId="{94833205-B178-49CE-9972-8C6261DA86C5}" srcOrd="1" destOrd="0" presId="urn:microsoft.com/office/officeart/2005/8/layout/StepDownProcess"/>
    <dgm:cxn modelId="{C6EC4870-0A23-4F2D-828D-DD68F282E472}" type="presParOf" srcId="{402362A6-7534-476A-90E2-30168DE7623A}" destId="{7A2C76B9-492E-4A86-AC0D-15C0FA162385}" srcOrd="2" destOrd="0" presId="urn:microsoft.com/office/officeart/2005/8/layout/StepDownProcess"/>
    <dgm:cxn modelId="{18175569-FE50-4049-8E9C-A9D1C72272CF}" type="presParOf" srcId="{B6782F2A-160E-4C91-B14B-0E0AE0E80449}" destId="{F727E11E-7D76-4E02-A113-29DC0F7D6A41}" srcOrd="5" destOrd="0" presId="urn:microsoft.com/office/officeart/2005/8/layout/StepDownProcess"/>
    <dgm:cxn modelId="{89B0458F-D157-4687-A9D0-40770D262D9E}" type="presParOf" srcId="{B6782F2A-160E-4C91-B14B-0E0AE0E80449}" destId="{4C5B6368-6C45-442C-A2BD-1DDC862CA752}" srcOrd="6" destOrd="0" presId="urn:microsoft.com/office/officeart/2005/8/layout/StepDownProcess"/>
    <dgm:cxn modelId="{714DA1EF-0A19-4B46-B73F-C86A7D26D24C}" type="presParOf" srcId="{4C5B6368-6C45-442C-A2BD-1DDC862CA752}" destId="{2692B4B7-F078-422C-88BD-210104AD4CD2}" srcOrd="0" destOrd="0" presId="urn:microsoft.com/office/officeart/2005/8/layout/StepDownProcess"/>
    <dgm:cxn modelId="{27B04584-8515-4C23-9BED-0C441B24AD16}" type="presParOf" srcId="{4C5B6368-6C45-442C-A2BD-1DDC862CA752}" destId="{5494AE14-EE41-4EAA-A93E-0036825A8CED}"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F9573-9B01-415E-A227-8B969F9F19BA}">
      <dsp:nvSpPr>
        <dsp:cNvPr id="0" name=""/>
        <dsp:cNvSpPr/>
      </dsp:nvSpPr>
      <dsp:spPr>
        <a:xfrm>
          <a:off x="-5394504" y="-826054"/>
          <a:ext cx="6423358" cy="6423358"/>
        </a:xfrm>
        <a:prstGeom prst="blockArc">
          <a:avLst>
            <a:gd name="adj1" fmla="val 18900000"/>
            <a:gd name="adj2" fmla="val 2700000"/>
            <a:gd name="adj3" fmla="val 33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B34F2F-1259-441A-9ECB-B65F873D9E7D}">
      <dsp:nvSpPr>
        <dsp:cNvPr id="0" name=""/>
        <dsp:cNvSpPr/>
      </dsp:nvSpPr>
      <dsp:spPr>
        <a:xfrm>
          <a:off x="449892" y="298107"/>
          <a:ext cx="4558513" cy="59659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3549" tIns="60960" rIns="60960" bIns="60960" numCol="1" spcCol="1270" anchor="ctr" anchorCtr="0">
          <a:noAutofit/>
        </a:bodyPr>
        <a:lstStyle/>
        <a:p>
          <a:pPr lvl="0" algn="l" defTabSz="1066800">
            <a:lnSpc>
              <a:spcPct val="90000"/>
            </a:lnSpc>
            <a:spcBef>
              <a:spcPct val="0"/>
            </a:spcBef>
            <a:spcAft>
              <a:spcPct val="35000"/>
            </a:spcAft>
          </a:pPr>
          <a:r>
            <a:rPr lang="en-US" sz="2400" kern="1200" smtClean="0"/>
            <a:t>Introduction and Proposal</a:t>
          </a:r>
          <a:endParaRPr lang="en-US" sz="2400" kern="1200"/>
        </a:p>
      </dsp:txBody>
      <dsp:txXfrm>
        <a:off x="449892" y="298107"/>
        <a:ext cx="4558513" cy="596596"/>
      </dsp:txXfrm>
    </dsp:sp>
    <dsp:sp modelId="{935AE6C4-89E2-44B3-85A6-E78D473FD9D2}">
      <dsp:nvSpPr>
        <dsp:cNvPr id="0" name=""/>
        <dsp:cNvSpPr/>
      </dsp:nvSpPr>
      <dsp:spPr>
        <a:xfrm>
          <a:off x="77019" y="223533"/>
          <a:ext cx="745746" cy="74574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ABBDA7-1B35-4190-8B41-A6E02FE5B5E7}">
      <dsp:nvSpPr>
        <dsp:cNvPr id="0" name=""/>
        <dsp:cNvSpPr/>
      </dsp:nvSpPr>
      <dsp:spPr>
        <a:xfrm>
          <a:off x="877396" y="1192716"/>
          <a:ext cx="4131009" cy="59659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3549" tIns="60960" rIns="60960" bIns="60960" numCol="1" spcCol="1270" anchor="ctr" anchorCtr="0">
          <a:noAutofit/>
        </a:bodyPr>
        <a:lstStyle/>
        <a:p>
          <a:pPr lvl="0" algn="l" defTabSz="1066800">
            <a:lnSpc>
              <a:spcPct val="90000"/>
            </a:lnSpc>
            <a:spcBef>
              <a:spcPct val="0"/>
            </a:spcBef>
            <a:spcAft>
              <a:spcPct val="35000"/>
            </a:spcAft>
          </a:pPr>
          <a:r>
            <a:rPr lang="en-US" sz="2400" kern="1200" smtClean="0"/>
            <a:t>Operational Aspects</a:t>
          </a:r>
          <a:endParaRPr lang="en-US" sz="2400" kern="1200" dirty="0" smtClean="0"/>
        </a:p>
      </dsp:txBody>
      <dsp:txXfrm>
        <a:off x="877396" y="1192716"/>
        <a:ext cx="4131009" cy="596596"/>
      </dsp:txXfrm>
    </dsp:sp>
    <dsp:sp modelId="{ACD1CA84-BEDF-49EC-A2DC-B73CB9B736A9}">
      <dsp:nvSpPr>
        <dsp:cNvPr id="0" name=""/>
        <dsp:cNvSpPr/>
      </dsp:nvSpPr>
      <dsp:spPr>
        <a:xfrm>
          <a:off x="504523" y="1118142"/>
          <a:ext cx="745746" cy="74574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03DF81-B466-4A3D-BC09-2F3F58A87710}">
      <dsp:nvSpPr>
        <dsp:cNvPr id="0" name=""/>
        <dsp:cNvSpPr/>
      </dsp:nvSpPr>
      <dsp:spPr>
        <a:xfrm>
          <a:off x="995166" y="2087326"/>
          <a:ext cx="3999800" cy="59659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3549"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Financial Model</a:t>
          </a:r>
          <a:endParaRPr lang="en-US" sz="2400" kern="1200" dirty="0"/>
        </a:p>
      </dsp:txBody>
      <dsp:txXfrm>
        <a:off x="995166" y="2087326"/>
        <a:ext cx="3999800" cy="596596"/>
      </dsp:txXfrm>
    </dsp:sp>
    <dsp:sp modelId="{6E4AE39D-EDFF-4C4E-BEAA-A4E6C604D14A}">
      <dsp:nvSpPr>
        <dsp:cNvPr id="0" name=""/>
        <dsp:cNvSpPr/>
      </dsp:nvSpPr>
      <dsp:spPr>
        <a:xfrm>
          <a:off x="635732" y="2012751"/>
          <a:ext cx="745746" cy="74574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9B5A0D-5DD2-4ADD-A470-ABCBD6D4DA64}">
      <dsp:nvSpPr>
        <dsp:cNvPr id="0" name=""/>
        <dsp:cNvSpPr/>
      </dsp:nvSpPr>
      <dsp:spPr>
        <a:xfrm>
          <a:off x="877396" y="2981935"/>
          <a:ext cx="4131009" cy="59659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3549"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Risks</a:t>
          </a:r>
        </a:p>
      </dsp:txBody>
      <dsp:txXfrm>
        <a:off x="877396" y="2981935"/>
        <a:ext cx="4131009" cy="596596"/>
      </dsp:txXfrm>
    </dsp:sp>
    <dsp:sp modelId="{B5C85E6A-5DE8-4E65-B701-61A4EF430E6E}">
      <dsp:nvSpPr>
        <dsp:cNvPr id="0" name=""/>
        <dsp:cNvSpPr/>
      </dsp:nvSpPr>
      <dsp:spPr>
        <a:xfrm>
          <a:off x="504523" y="2907360"/>
          <a:ext cx="745746" cy="74574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C157A8-C8EB-438C-B560-71AF4A2C2FB7}">
      <dsp:nvSpPr>
        <dsp:cNvPr id="0" name=""/>
        <dsp:cNvSpPr/>
      </dsp:nvSpPr>
      <dsp:spPr>
        <a:xfrm>
          <a:off x="449892" y="3876544"/>
          <a:ext cx="4558513" cy="59659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3549"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Summary and Recommendation</a:t>
          </a:r>
        </a:p>
      </dsp:txBody>
      <dsp:txXfrm>
        <a:off x="449892" y="3876544"/>
        <a:ext cx="4558513" cy="596596"/>
      </dsp:txXfrm>
    </dsp:sp>
    <dsp:sp modelId="{E4589A12-9708-4BE7-8A38-AD04B4C2C945}">
      <dsp:nvSpPr>
        <dsp:cNvPr id="0" name=""/>
        <dsp:cNvSpPr/>
      </dsp:nvSpPr>
      <dsp:spPr>
        <a:xfrm>
          <a:off x="77019" y="3801969"/>
          <a:ext cx="745746" cy="74574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BA56D-86FA-4611-8298-7558E67C9BCC}">
      <dsp:nvSpPr>
        <dsp:cNvPr id="0" name=""/>
        <dsp:cNvSpPr/>
      </dsp:nvSpPr>
      <dsp:spPr>
        <a:xfrm>
          <a:off x="118417" y="625944"/>
          <a:ext cx="2048931" cy="1365117"/>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BB5E41-F3A6-4B0F-9B86-02F87CB12B17}">
      <dsp:nvSpPr>
        <dsp:cNvPr id="0" name=""/>
        <dsp:cNvSpPr/>
      </dsp:nvSpPr>
      <dsp:spPr>
        <a:xfrm>
          <a:off x="1748963" y="1138292"/>
          <a:ext cx="763983" cy="79515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28%</a:t>
          </a:r>
          <a:endParaRPr lang="en-US" sz="1800" b="1" kern="1200" dirty="0"/>
        </a:p>
      </dsp:txBody>
      <dsp:txXfrm>
        <a:off x="1771339" y="1160668"/>
        <a:ext cx="719231" cy="750404"/>
      </dsp:txXfrm>
    </dsp:sp>
    <dsp:sp modelId="{48EA0954-297D-4DA3-B3D2-82DC25433C10}">
      <dsp:nvSpPr>
        <dsp:cNvPr id="0" name=""/>
        <dsp:cNvSpPr/>
      </dsp:nvSpPr>
      <dsp:spPr>
        <a:xfrm>
          <a:off x="121527" y="60770"/>
          <a:ext cx="2048931" cy="558801"/>
        </a:xfrm>
        <a:prstGeom prst="rect">
          <a:avLst/>
        </a:prstGeom>
        <a:solidFill>
          <a:srgbClr val="0028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Shopping</a:t>
          </a:r>
          <a:endParaRPr lang="en-US" sz="900" kern="1200" dirty="0"/>
        </a:p>
      </dsp:txBody>
      <dsp:txXfrm>
        <a:off x="121527" y="60770"/>
        <a:ext cx="2048931" cy="558801"/>
      </dsp:txXfrm>
    </dsp:sp>
    <dsp:sp modelId="{DB1B710F-8794-4080-9CEC-8527F4C512B0}">
      <dsp:nvSpPr>
        <dsp:cNvPr id="0" name=""/>
        <dsp:cNvSpPr/>
      </dsp:nvSpPr>
      <dsp:spPr>
        <a:xfrm>
          <a:off x="2824492" y="363562"/>
          <a:ext cx="2048931" cy="1593611"/>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CD1244-CA4D-4CAD-BB5F-776C80D9CDC9}">
      <dsp:nvSpPr>
        <dsp:cNvPr id="0" name=""/>
        <dsp:cNvSpPr/>
      </dsp:nvSpPr>
      <dsp:spPr>
        <a:xfrm>
          <a:off x="4475810" y="1111965"/>
          <a:ext cx="763983" cy="79515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70%</a:t>
          </a:r>
          <a:endParaRPr lang="en-US" sz="1800" b="1" kern="1200" dirty="0"/>
        </a:p>
      </dsp:txBody>
      <dsp:txXfrm>
        <a:off x="4498186" y="1134341"/>
        <a:ext cx="719231" cy="750404"/>
      </dsp:txXfrm>
    </dsp:sp>
    <dsp:sp modelId="{2B60E702-992A-47BA-A69D-C0DE12899CDF}">
      <dsp:nvSpPr>
        <dsp:cNvPr id="0" name=""/>
        <dsp:cNvSpPr/>
      </dsp:nvSpPr>
      <dsp:spPr>
        <a:xfrm>
          <a:off x="2827013" y="55644"/>
          <a:ext cx="2043888" cy="558801"/>
        </a:xfrm>
        <a:prstGeom prst="rect">
          <a:avLst/>
        </a:prstGeom>
        <a:solidFill>
          <a:srgbClr val="0028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Visiting the Beach</a:t>
          </a:r>
          <a:endParaRPr lang="en-US" sz="1600" kern="1200" dirty="0"/>
        </a:p>
      </dsp:txBody>
      <dsp:txXfrm>
        <a:off x="2827013" y="55644"/>
        <a:ext cx="2043888" cy="558801"/>
      </dsp:txXfrm>
    </dsp:sp>
    <dsp:sp modelId="{27A4A5B8-BCC6-4BC3-9CCE-0312681A2641}">
      <dsp:nvSpPr>
        <dsp:cNvPr id="0" name=""/>
        <dsp:cNvSpPr/>
      </dsp:nvSpPr>
      <dsp:spPr>
        <a:xfrm>
          <a:off x="5540459" y="485822"/>
          <a:ext cx="2052621" cy="1431831"/>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F71D24-B907-4DFD-B6FB-7EB9EFF78A3F}">
      <dsp:nvSpPr>
        <dsp:cNvPr id="0" name=""/>
        <dsp:cNvSpPr/>
      </dsp:nvSpPr>
      <dsp:spPr>
        <a:xfrm>
          <a:off x="7266323" y="1069513"/>
          <a:ext cx="763983" cy="79515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17%</a:t>
          </a:r>
          <a:endParaRPr lang="en-US" sz="1800" b="1" kern="1200" dirty="0"/>
        </a:p>
      </dsp:txBody>
      <dsp:txXfrm>
        <a:off x="7288699" y="1091889"/>
        <a:ext cx="719231" cy="750404"/>
      </dsp:txXfrm>
    </dsp:sp>
    <dsp:sp modelId="{E1705198-3432-4405-8962-CE789900EF9B}">
      <dsp:nvSpPr>
        <dsp:cNvPr id="0" name=""/>
        <dsp:cNvSpPr/>
      </dsp:nvSpPr>
      <dsp:spPr>
        <a:xfrm>
          <a:off x="5533636" y="58728"/>
          <a:ext cx="2040263" cy="557423"/>
        </a:xfrm>
        <a:prstGeom prst="rect">
          <a:avLst/>
        </a:prstGeom>
        <a:solidFill>
          <a:srgbClr val="0028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Rural Sightseeing</a:t>
          </a:r>
          <a:endParaRPr lang="en-US" sz="1600" kern="1200" dirty="0"/>
        </a:p>
      </dsp:txBody>
      <dsp:txXfrm>
        <a:off x="5533636" y="58728"/>
        <a:ext cx="2040263" cy="557423"/>
      </dsp:txXfrm>
    </dsp:sp>
    <dsp:sp modelId="{7566CFE8-7C97-450C-9B23-A1388629A837}">
      <dsp:nvSpPr>
        <dsp:cNvPr id="0" name=""/>
        <dsp:cNvSpPr/>
      </dsp:nvSpPr>
      <dsp:spPr>
        <a:xfrm>
          <a:off x="1499388" y="2585098"/>
          <a:ext cx="2051123" cy="1460048"/>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5C3DD4-486A-44E3-A432-A5697311A529}">
      <dsp:nvSpPr>
        <dsp:cNvPr id="0" name=""/>
        <dsp:cNvSpPr/>
      </dsp:nvSpPr>
      <dsp:spPr>
        <a:xfrm>
          <a:off x="3193968" y="3197670"/>
          <a:ext cx="763983" cy="79515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15%</a:t>
          </a:r>
          <a:endParaRPr lang="en-US" sz="1800" b="1" kern="1200" dirty="0"/>
        </a:p>
      </dsp:txBody>
      <dsp:txXfrm>
        <a:off x="3216344" y="3220046"/>
        <a:ext cx="719231" cy="750404"/>
      </dsp:txXfrm>
    </dsp:sp>
    <dsp:sp modelId="{5B70422C-DD38-42D5-B2D6-B576120149DE}">
      <dsp:nvSpPr>
        <dsp:cNvPr id="0" name=""/>
        <dsp:cNvSpPr/>
      </dsp:nvSpPr>
      <dsp:spPr>
        <a:xfrm>
          <a:off x="1503118" y="2154912"/>
          <a:ext cx="2043888" cy="557423"/>
        </a:xfrm>
        <a:prstGeom prst="rect">
          <a:avLst/>
        </a:prstGeom>
        <a:solidFill>
          <a:srgbClr val="0028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Visiting Historic Sites</a:t>
          </a:r>
          <a:endParaRPr lang="en-US" sz="1600" kern="1200" dirty="0"/>
        </a:p>
      </dsp:txBody>
      <dsp:txXfrm>
        <a:off x="1503118" y="2154912"/>
        <a:ext cx="2043888" cy="557423"/>
      </dsp:txXfrm>
    </dsp:sp>
    <dsp:sp modelId="{EA9BDC10-1FF4-4DB6-9600-C0B4DA8824F2}">
      <dsp:nvSpPr>
        <dsp:cNvPr id="0" name=""/>
        <dsp:cNvSpPr/>
      </dsp:nvSpPr>
      <dsp:spPr>
        <a:xfrm>
          <a:off x="4372426" y="2592375"/>
          <a:ext cx="2048931" cy="1471624"/>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EABD38-AB92-4AC8-91E4-4906D72DB14B}">
      <dsp:nvSpPr>
        <dsp:cNvPr id="0" name=""/>
        <dsp:cNvSpPr/>
      </dsp:nvSpPr>
      <dsp:spPr>
        <a:xfrm>
          <a:off x="6052923" y="3231123"/>
          <a:ext cx="763983" cy="79515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10%</a:t>
          </a:r>
          <a:endParaRPr lang="en-US" sz="1800" b="1" kern="1200" dirty="0"/>
        </a:p>
      </dsp:txBody>
      <dsp:txXfrm>
        <a:off x="6075299" y="3253499"/>
        <a:ext cx="719231" cy="750404"/>
      </dsp:txXfrm>
    </dsp:sp>
    <dsp:sp modelId="{DF5D4F58-59BA-4706-A459-3B2DFE54EBD8}">
      <dsp:nvSpPr>
        <dsp:cNvPr id="0" name=""/>
        <dsp:cNvSpPr/>
      </dsp:nvSpPr>
      <dsp:spPr>
        <a:xfrm>
          <a:off x="4378065" y="2160233"/>
          <a:ext cx="2011682" cy="547976"/>
        </a:xfrm>
        <a:prstGeom prst="rect">
          <a:avLst/>
        </a:prstGeom>
        <a:solidFill>
          <a:srgbClr val="00286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Wildlife Viewing &amp; Bird Watching</a:t>
          </a:r>
          <a:endParaRPr lang="en-US" sz="1600" kern="1200" dirty="0"/>
        </a:p>
      </dsp:txBody>
      <dsp:txXfrm>
        <a:off x="4378065" y="2160233"/>
        <a:ext cx="2011682" cy="5479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44B595-3924-CF4A-8268-250076FE68D0}" type="datetimeFigureOut">
              <a:rPr lang="en-US" smtClean="0"/>
              <a:t>5/1/2015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7400A35-6223-1048-87C8-5581957E86F5}" type="slidenum">
              <a:rPr lang="en-US" smtClean="0"/>
              <a:t>‹#›</a:t>
            </a:fld>
            <a:endParaRPr lang="en-US"/>
          </a:p>
        </p:txBody>
      </p:sp>
    </p:spTree>
    <p:extLst>
      <p:ext uri="{BB962C8B-B14F-4D97-AF65-F5344CB8AC3E}">
        <p14:creationId xmlns:p14="http://schemas.microsoft.com/office/powerpoint/2010/main" val="37183830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9EFF83-7ADC-9047-80A4-B265C73B2207}" type="datetimeFigureOut">
              <a:rPr lang="en-US" smtClean="0"/>
              <a:t>5/1/2015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2665B0-6C00-A744-89E7-D2037FE2C2FA}" type="slidenum">
              <a:rPr lang="en-US" smtClean="0"/>
              <a:t>‹#›</a:t>
            </a:fld>
            <a:endParaRPr lang="en-US"/>
          </a:p>
        </p:txBody>
      </p:sp>
    </p:spTree>
    <p:extLst>
      <p:ext uri="{BB962C8B-B14F-4D97-AF65-F5344CB8AC3E}">
        <p14:creationId xmlns:p14="http://schemas.microsoft.com/office/powerpoint/2010/main" val="40107178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2</a:t>
            </a:fld>
            <a:endParaRPr lang="en-US"/>
          </a:p>
        </p:txBody>
      </p:sp>
    </p:spTree>
    <p:extLst>
      <p:ext uri="{BB962C8B-B14F-4D97-AF65-F5344CB8AC3E}">
        <p14:creationId xmlns:p14="http://schemas.microsoft.com/office/powerpoint/2010/main" val="994998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229AA3F-01AA-4D4B-B13F-1F82846DED42}" type="slidenum">
              <a:rPr lang="en-US" smtClean="0"/>
              <a:t>16</a:t>
            </a:fld>
            <a:endParaRPr lang="en-US"/>
          </a:p>
        </p:txBody>
      </p:sp>
    </p:spTree>
    <p:extLst>
      <p:ext uri="{BB962C8B-B14F-4D97-AF65-F5344CB8AC3E}">
        <p14:creationId xmlns:p14="http://schemas.microsoft.com/office/powerpoint/2010/main" val="510462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17</a:t>
            </a:fld>
            <a:endParaRPr lang="en-US"/>
          </a:p>
        </p:txBody>
      </p:sp>
    </p:spTree>
    <p:extLst>
      <p:ext uri="{BB962C8B-B14F-4D97-AF65-F5344CB8AC3E}">
        <p14:creationId xmlns:p14="http://schemas.microsoft.com/office/powerpoint/2010/main" val="1176438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18</a:t>
            </a:fld>
            <a:endParaRPr lang="en-US"/>
          </a:p>
        </p:txBody>
      </p:sp>
    </p:spTree>
    <p:extLst>
      <p:ext uri="{BB962C8B-B14F-4D97-AF65-F5344CB8AC3E}">
        <p14:creationId xmlns:p14="http://schemas.microsoft.com/office/powerpoint/2010/main" val="506990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19</a:t>
            </a:fld>
            <a:endParaRPr lang="en-US"/>
          </a:p>
        </p:txBody>
      </p:sp>
    </p:spTree>
    <p:extLst>
      <p:ext uri="{BB962C8B-B14F-4D97-AF65-F5344CB8AC3E}">
        <p14:creationId xmlns:p14="http://schemas.microsoft.com/office/powerpoint/2010/main" val="1245072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20</a:t>
            </a:fld>
            <a:endParaRPr lang="en-US"/>
          </a:p>
        </p:txBody>
      </p:sp>
    </p:spTree>
    <p:extLst>
      <p:ext uri="{BB962C8B-B14F-4D97-AF65-F5344CB8AC3E}">
        <p14:creationId xmlns:p14="http://schemas.microsoft.com/office/powerpoint/2010/main" val="1361249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21</a:t>
            </a:fld>
            <a:endParaRPr lang="en-US"/>
          </a:p>
        </p:txBody>
      </p:sp>
    </p:spTree>
    <p:extLst>
      <p:ext uri="{BB962C8B-B14F-4D97-AF65-F5344CB8AC3E}">
        <p14:creationId xmlns:p14="http://schemas.microsoft.com/office/powerpoint/2010/main" val="1320961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22</a:t>
            </a:fld>
            <a:endParaRPr lang="en-US"/>
          </a:p>
        </p:txBody>
      </p:sp>
    </p:spTree>
    <p:extLst>
      <p:ext uri="{BB962C8B-B14F-4D97-AF65-F5344CB8AC3E}">
        <p14:creationId xmlns:p14="http://schemas.microsoft.com/office/powerpoint/2010/main" val="536104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23</a:t>
            </a:fld>
            <a:endParaRPr lang="en-US"/>
          </a:p>
        </p:txBody>
      </p:sp>
    </p:spTree>
    <p:extLst>
      <p:ext uri="{BB962C8B-B14F-4D97-AF65-F5344CB8AC3E}">
        <p14:creationId xmlns:p14="http://schemas.microsoft.com/office/powerpoint/2010/main" val="4248080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24</a:t>
            </a:fld>
            <a:endParaRPr lang="en-US"/>
          </a:p>
        </p:txBody>
      </p:sp>
    </p:spTree>
    <p:extLst>
      <p:ext uri="{BB962C8B-B14F-4D97-AF65-F5344CB8AC3E}">
        <p14:creationId xmlns:p14="http://schemas.microsoft.com/office/powerpoint/2010/main" val="136380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25</a:t>
            </a:fld>
            <a:endParaRPr lang="en-US"/>
          </a:p>
        </p:txBody>
      </p:sp>
    </p:spTree>
    <p:extLst>
      <p:ext uri="{BB962C8B-B14F-4D97-AF65-F5344CB8AC3E}">
        <p14:creationId xmlns:p14="http://schemas.microsoft.com/office/powerpoint/2010/main" val="3806596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3</a:t>
            </a:fld>
            <a:endParaRPr lang="en-US"/>
          </a:p>
        </p:txBody>
      </p:sp>
    </p:spTree>
    <p:extLst>
      <p:ext uri="{BB962C8B-B14F-4D97-AF65-F5344CB8AC3E}">
        <p14:creationId xmlns:p14="http://schemas.microsoft.com/office/powerpoint/2010/main" val="168482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26</a:t>
            </a:fld>
            <a:endParaRPr lang="en-US"/>
          </a:p>
        </p:txBody>
      </p:sp>
    </p:spTree>
    <p:extLst>
      <p:ext uri="{BB962C8B-B14F-4D97-AF65-F5344CB8AC3E}">
        <p14:creationId xmlns:p14="http://schemas.microsoft.com/office/powerpoint/2010/main" val="1073338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27</a:t>
            </a:fld>
            <a:endParaRPr lang="en-US"/>
          </a:p>
        </p:txBody>
      </p:sp>
    </p:spTree>
    <p:extLst>
      <p:ext uri="{BB962C8B-B14F-4D97-AF65-F5344CB8AC3E}">
        <p14:creationId xmlns:p14="http://schemas.microsoft.com/office/powerpoint/2010/main" val="2119275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28</a:t>
            </a:fld>
            <a:endParaRPr lang="en-US"/>
          </a:p>
        </p:txBody>
      </p:sp>
    </p:spTree>
    <p:extLst>
      <p:ext uri="{BB962C8B-B14F-4D97-AF65-F5344CB8AC3E}">
        <p14:creationId xmlns:p14="http://schemas.microsoft.com/office/powerpoint/2010/main" val="748455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29</a:t>
            </a:fld>
            <a:endParaRPr lang="en-US"/>
          </a:p>
        </p:txBody>
      </p:sp>
    </p:spTree>
    <p:extLst>
      <p:ext uri="{BB962C8B-B14F-4D97-AF65-F5344CB8AC3E}">
        <p14:creationId xmlns:p14="http://schemas.microsoft.com/office/powerpoint/2010/main" val="222676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37</a:t>
            </a:fld>
            <a:endParaRPr lang="en-US"/>
          </a:p>
        </p:txBody>
      </p:sp>
    </p:spTree>
    <p:extLst>
      <p:ext uri="{BB962C8B-B14F-4D97-AF65-F5344CB8AC3E}">
        <p14:creationId xmlns:p14="http://schemas.microsoft.com/office/powerpoint/2010/main" val="971520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39</a:t>
            </a:fld>
            <a:endParaRPr lang="en-US"/>
          </a:p>
        </p:txBody>
      </p:sp>
    </p:spTree>
    <p:extLst>
      <p:ext uri="{BB962C8B-B14F-4D97-AF65-F5344CB8AC3E}">
        <p14:creationId xmlns:p14="http://schemas.microsoft.com/office/powerpoint/2010/main" val="1216392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Example feasibility studies</a:t>
            </a:r>
          </a:p>
          <a:p>
            <a:r>
              <a:rPr lang="en-US" dirty="0" smtClean="0"/>
              <a:t>Willamette</a:t>
            </a:r>
            <a:r>
              <a:rPr lang="en-US" baseline="0" dirty="0" smtClean="0"/>
              <a:t> River Ferry </a:t>
            </a:r>
            <a:r>
              <a:rPr lang="en-US" dirty="0" smtClean="0"/>
              <a:t>Feasibility</a:t>
            </a:r>
            <a:r>
              <a:rPr lang="en-US" baseline="0" dirty="0" smtClean="0"/>
              <a:t> Study: http://www.portlandoregon.gov/bps/article/292730</a:t>
            </a:r>
          </a:p>
          <a:p>
            <a:r>
              <a:rPr lang="en-US" baseline="0" dirty="0" smtClean="0"/>
              <a:t>Feasibility for Passenger Ferry Service in Alabama: http://www.mobilempo.org/Publications/ferry.pdf</a:t>
            </a:r>
            <a:endParaRPr lang="en-US" dirty="0" smtClean="0"/>
          </a:p>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40</a:t>
            </a:fld>
            <a:endParaRPr lang="en-US"/>
          </a:p>
        </p:txBody>
      </p:sp>
    </p:spTree>
    <p:extLst>
      <p:ext uri="{BB962C8B-B14F-4D97-AF65-F5344CB8AC3E}">
        <p14:creationId xmlns:p14="http://schemas.microsoft.com/office/powerpoint/2010/main" val="3596559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41</a:t>
            </a:fld>
            <a:endParaRPr lang="en-US"/>
          </a:p>
        </p:txBody>
      </p:sp>
    </p:spTree>
    <p:extLst>
      <p:ext uri="{BB962C8B-B14F-4D97-AF65-F5344CB8AC3E}">
        <p14:creationId xmlns:p14="http://schemas.microsoft.com/office/powerpoint/2010/main" val="1328521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from Heather: I updated these numbers with the number specific to the Coastal Region of North Carolina</a:t>
            </a:r>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44</a:t>
            </a:fld>
            <a:endParaRPr lang="en-US"/>
          </a:p>
        </p:txBody>
      </p:sp>
    </p:spTree>
    <p:extLst>
      <p:ext uri="{BB962C8B-B14F-4D97-AF65-F5344CB8AC3E}">
        <p14:creationId xmlns:p14="http://schemas.microsoft.com/office/powerpoint/2010/main" val="876876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https://www.outerbanks.org/media/879102/2015_attractions.pdf</a:t>
            </a:r>
          </a:p>
        </p:txBody>
      </p:sp>
      <p:sp>
        <p:nvSpPr>
          <p:cNvPr id="4" name="Slide Number Placeholder 3"/>
          <p:cNvSpPr>
            <a:spLocks noGrp="1"/>
          </p:cNvSpPr>
          <p:nvPr>
            <p:ph type="sldNum" sz="quarter" idx="10"/>
          </p:nvPr>
        </p:nvSpPr>
        <p:spPr/>
        <p:txBody>
          <a:bodyPr/>
          <a:lstStyle/>
          <a:p>
            <a:fld id="{E72665B0-6C00-A744-89E7-D2037FE2C2FA}" type="slidenum">
              <a:rPr lang="en-US" smtClean="0"/>
              <a:t>45</a:t>
            </a:fld>
            <a:endParaRPr lang="en-US"/>
          </a:p>
        </p:txBody>
      </p:sp>
    </p:spTree>
    <p:extLst>
      <p:ext uri="{BB962C8B-B14F-4D97-AF65-F5344CB8AC3E}">
        <p14:creationId xmlns:p14="http://schemas.microsoft.com/office/powerpoint/2010/main" val="1872029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4</a:t>
            </a:fld>
            <a:endParaRPr lang="en-US"/>
          </a:p>
        </p:txBody>
      </p:sp>
    </p:spTree>
    <p:extLst>
      <p:ext uri="{BB962C8B-B14F-4D97-AF65-F5344CB8AC3E}">
        <p14:creationId xmlns:p14="http://schemas.microsoft.com/office/powerpoint/2010/main" val="3898002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from Heather: I updated these numbers with the number specific to the Coastal Region of North Carolina</a:t>
            </a:r>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46</a:t>
            </a:fld>
            <a:endParaRPr lang="en-US"/>
          </a:p>
        </p:txBody>
      </p:sp>
    </p:spTree>
    <p:extLst>
      <p:ext uri="{BB962C8B-B14F-4D97-AF65-F5344CB8AC3E}">
        <p14:creationId xmlns:p14="http://schemas.microsoft.com/office/powerpoint/2010/main" val="602803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https://www.outerbanks.org/media/879102/2015_attractions.pdf</a:t>
            </a:r>
          </a:p>
          <a:p>
            <a:endParaRPr lang="en-US" dirty="0" smtClean="0"/>
          </a:p>
          <a:p>
            <a:r>
              <a:rPr lang="en-US" dirty="0" smtClean="0"/>
              <a:t>Add slide of who is coming aside from OBX visitors after. Who is visiting? </a:t>
            </a:r>
          </a:p>
        </p:txBody>
      </p:sp>
      <p:sp>
        <p:nvSpPr>
          <p:cNvPr id="4" name="Slide Number Placeholder 3"/>
          <p:cNvSpPr>
            <a:spLocks noGrp="1"/>
          </p:cNvSpPr>
          <p:nvPr>
            <p:ph type="sldNum" sz="quarter" idx="10"/>
          </p:nvPr>
        </p:nvSpPr>
        <p:spPr/>
        <p:txBody>
          <a:bodyPr/>
          <a:lstStyle/>
          <a:p>
            <a:fld id="{E72665B0-6C00-A744-89E7-D2037FE2C2FA}" type="slidenum">
              <a:rPr lang="en-US" smtClean="0"/>
              <a:t>48</a:t>
            </a:fld>
            <a:endParaRPr lang="en-US"/>
          </a:p>
        </p:txBody>
      </p:sp>
    </p:spTree>
    <p:extLst>
      <p:ext uri="{BB962C8B-B14F-4D97-AF65-F5344CB8AC3E}">
        <p14:creationId xmlns:p14="http://schemas.microsoft.com/office/powerpoint/2010/main" val="2961696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https://www.outerbanks.org/media/879102/2015_attractions.pdf</a:t>
            </a:r>
          </a:p>
          <a:p>
            <a:endParaRPr lang="en-US" dirty="0" smtClean="0"/>
          </a:p>
          <a:p>
            <a:r>
              <a:rPr lang="en-US" dirty="0" smtClean="0"/>
              <a:t>Add slide of who is coming aside from OBX visitors after. Who is visiting? </a:t>
            </a:r>
          </a:p>
        </p:txBody>
      </p:sp>
      <p:sp>
        <p:nvSpPr>
          <p:cNvPr id="4" name="Slide Number Placeholder 3"/>
          <p:cNvSpPr>
            <a:spLocks noGrp="1"/>
          </p:cNvSpPr>
          <p:nvPr>
            <p:ph type="sldNum" sz="quarter" idx="10"/>
          </p:nvPr>
        </p:nvSpPr>
        <p:spPr/>
        <p:txBody>
          <a:bodyPr/>
          <a:lstStyle/>
          <a:p>
            <a:fld id="{E72665B0-6C00-A744-89E7-D2037FE2C2FA}" type="slidenum">
              <a:rPr lang="en-US" smtClean="0"/>
              <a:t>49</a:t>
            </a:fld>
            <a:endParaRPr lang="en-US"/>
          </a:p>
        </p:txBody>
      </p:sp>
    </p:spTree>
    <p:extLst>
      <p:ext uri="{BB962C8B-B14F-4D97-AF65-F5344CB8AC3E}">
        <p14:creationId xmlns:p14="http://schemas.microsoft.com/office/powerpoint/2010/main" val="1742282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VESSELS</a:t>
            </a:r>
          </a:p>
        </p:txBody>
      </p:sp>
      <p:sp>
        <p:nvSpPr>
          <p:cNvPr id="4" name="Slide Number Placeholder 3"/>
          <p:cNvSpPr>
            <a:spLocks noGrp="1"/>
          </p:cNvSpPr>
          <p:nvPr>
            <p:ph type="sldNum" sz="quarter" idx="10"/>
          </p:nvPr>
        </p:nvSpPr>
        <p:spPr/>
        <p:txBody>
          <a:bodyPr/>
          <a:lstStyle/>
          <a:p>
            <a:fld id="{C229AA3F-01AA-4D4B-B13F-1F82846DED42}" type="slidenum">
              <a:rPr lang="en-US" smtClean="0"/>
              <a:t>51</a:t>
            </a:fld>
            <a:endParaRPr lang="en-US"/>
          </a:p>
        </p:txBody>
      </p:sp>
    </p:spTree>
    <p:extLst>
      <p:ext uri="{BB962C8B-B14F-4D97-AF65-F5344CB8AC3E}">
        <p14:creationId xmlns:p14="http://schemas.microsoft.com/office/powerpoint/2010/main" val="2402373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ROUTES</a:t>
            </a:r>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52</a:t>
            </a:fld>
            <a:endParaRPr lang="en-US"/>
          </a:p>
        </p:txBody>
      </p:sp>
    </p:spTree>
    <p:extLst>
      <p:ext uri="{BB962C8B-B14F-4D97-AF65-F5344CB8AC3E}">
        <p14:creationId xmlns:p14="http://schemas.microsoft.com/office/powerpoint/2010/main" val="39477907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ROUTES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53</a:t>
            </a:fld>
            <a:endParaRPr lang="en-US"/>
          </a:p>
        </p:txBody>
      </p:sp>
    </p:spTree>
    <p:extLst>
      <p:ext uri="{BB962C8B-B14F-4D97-AF65-F5344CB8AC3E}">
        <p14:creationId xmlns:p14="http://schemas.microsoft.com/office/powerpoint/2010/main" val="4124911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VITALITY</a:t>
            </a: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54</a:t>
            </a:fld>
            <a:endParaRPr lang="en-US"/>
          </a:p>
        </p:txBody>
      </p:sp>
    </p:spTree>
    <p:extLst>
      <p:ext uri="{BB962C8B-B14F-4D97-AF65-F5344CB8AC3E}">
        <p14:creationId xmlns:p14="http://schemas.microsoft.com/office/powerpoint/2010/main" val="824696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VITALITY</a:t>
            </a: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55</a:t>
            </a:fld>
            <a:endParaRPr lang="en-US"/>
          </a:p>
        </p:txBody>
      </p:sp>
    </p:spTree>
    <p:extLst>
      <p:ext uri="{BB962C8B-B14F-4D97-AF65-F5344CB8AC3E}">
        <p14:creationId xmlns:p14="http://schemas.microsoft.com/office/powerpoint/2010/main" val="860440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VITALITY</a:t>
            </a: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56</a:t>
            </a:fld>
            <a:endParaRPr lang="en-US"/>
          </a:p>
        </p:txBody>
      </p:sp>
    </p:spTree>
    <p:extLst>
      <p:ext uri="{BB962C8B-B14F-4D97-AF65-F5344CB8AC3E}">
        <p14:creationId xmlns:p14="http://schemas.microsoft.com/office/powerpoint/2010/main" val="3840765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VITALITY</a:t>
            </a: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57</a:t>
            </a:fld>
            <a:endParaRPr lang="en-US"/>
          </a:p>
        </p:txBody>
      </p:sp>
    </p:spTree>
    <p:extLst>
      <p:ext uri="{BB962C8B-B14F-4D97-AF65-F5344CB8AC3E}">
        <p14:creationId xmlns:p14="http://schemas.microsoft.com/office/powerpoint/2010/main" val="877867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7</a:t>
            </a:fld>
            <a:endParaRPr lang="en-US"/>
          </a:p>
        </p:txBody>
      </p:sp>
    </p:spTree>
    <p:extLst>
      <p:ext uri="{BB962C8B-B14F-4D97-AF65-F5344CB8AC3E}">
        <p14:creationId xmlns:p14="http://schemas.microsoft.com/office/powerpoint/2010/main" val="4256696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VITALITY</a:t>
            </a: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58</a:t>
            </a:fld>
            <a:endParaRPr lang="en-US"/>
          </a:p>
        </p:txBody>
      </p:sp>
    </p:spTree>
    <p:extLst>
      <p:ext uri="{BB962C8B-B14F-4D97-AF65-F5344CB8AC3E}">
        <p14:creationId xmlns:p14="http://schemas.microsoft.com/office/powerpoint/2010/main" val="314128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VITALITY</a:t>
            </a: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59</a:t>
            </a:fld>
            <a:endParaRPr lang="en-US"/>
          </a:p>
        </p:txBody>
      </p:sp>
    </p:spTree>
    <p:extLst>
      <p:ext uri="{BB962C8B-B14F-4D97-AF65-F5344CB8AC3E}">
        <p14:creationId xmlns:p14="http://schemas.microsoft.com/office/powerpoint/2010/main" val="3360924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VITALITY</a:t>
            </a: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E72665B0-6C00-A744-89E7-D2037FE2C2FA}" type="slidenum">
              <a:rPr lang="en-US" smtClean="0"/>
              <a:t>60</a:t>
            </a:fld>
            <a:endParaRPr lang="en-US"/>
          </a:p>
        </p:txBody>
      </p:sp>
    </p:spTree>
    <p:extLst>
      <p:ext uri="{BB962C8B-B14F-4D97-AF65-F5344CB8AC3E}">
        <p14:creationId xmlns:p14="http://schemas.microsoft.com/office/powerpoint/2010/main" val="3318261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61</a:t>
            </a:fld>
            <a:endParaRPr lang="en-US"/>
          </a:p>
        </p:txBody>
      </p:sp>
    </p:spTree>
    <p:extLst>
      <p:ext uri="{BB962C8B-B14F-4D97-AF65-F5344CB8AC3E}">
        <p14:creationId xmlns:p14="http://schemas.microsoft.com/office/powerpoint/2010/main" val="809489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77</a:t>
            </a:fld>
            <a:endParaRPr lang="en-US"/>
          </a:p>
        </p:txBody>
      </p:sp>
    </p:spTree>
    <p:extLst>
      <p:ext uri="{BB962C8B-B14F-4D97-AF65-F5344CB8AC3E}">
        <p14:creationId xmlns:p14="http://schemas.microsoft.com/office/powerpoint/2010/main" val="2000097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78</a:t>
            </a:fld>
            <a:endParaRPr lang="en-US"/>
          </a:p>
        </p:txBody>
      </p:sp>
    </p:spTree>
    <p:extLst>
      <p:ext uri="{BB962C8B-B14F-4D97-AF65-F5344CB8AC3E}">
        <p14:creationId xmlns:p14="http://schemas.microsoft.com/office/powerpoint/2010/main" val="2376970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79</a:t>
            </a:fld>
            <a:endParaRPr lang="en-US"/>
          </a:p>
        </p:txBody>
      </p:sp>
    </p:spTree>
    <p:extLst>
      <p:ext uri="{BB962C8B-B14F-4D97-AF65-F5344CB8AC3E}">
        <p14:creationId xmlns:p14="http://schemas.microsoft.com/office/powerpoint/2010/main" val="2506482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80</a:t>
            </a:fld>
            <a:endParaRPr lang="en-US"/>
          </a:p>
        </p:txBody>
      </p:sp>
    </p:spTree>
    <p:extLst>
      <p:ext uri="{BB962C8B-B14F-4D97-AF65-F5344CB8AC3E}">
        <p14:creationId xmlns:p14="http://schemas.microsoft.com/office/powerpoint/2010/main" val="2864287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5812609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http://www.osbm.state.nc.us/ncosbm/facts_and_figures/socioeconomic_data/population_estimates/demog/2013provgrowthmig.pdf</a:t>
            </a:r>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2332862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8</a:t>
            </a:fld>
            <a:endParaRPr lang="en-US"/>
          </a:p>
        </p:txBody>
      </p:sp>
    </p:spTree>
    <p:extLst>
      <p:ext uri="{BB962C8B-B14F-4D97-AF65-F5344CB8AC3E}">
        <p14:creationId xmlns:p14="http://schemas.microsoft.com/office/powerpoint/2010/main" val="814097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http://http://accessnc.commerce.state.nc.us/EDIS/demographics.html</a:t>
            </a:r>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6619906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http://sm2.simplymap.com.libproxy.lib.unc.edu/index.html</a:t>
            </a:r>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31677226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89</a:t>
            </a:fld>
            <a:endParaRPr lang="en-US"/>
          </a:p>
        </p:txBody>
      </p:sp>
    </p:spTree>
    <p:extLst>
      <p:ext uri="{BB962C8B-B14F-4D97-AF65-F5344CB8AC3E}">
        <p14:creationId xmlns:p14="http://schemas.microsoft.com/office/powerpoint/2010/main" val="2114004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90</a:t>
            </a:fld>
            <a:endParaRPr lang="en-US"/>
          </a:p>
        </p:txBody>
      </p:sp>
    </p:spTree>
    <p:extLst>
      <p:ext uri="{BB962C8B-B14F-4D97-AF65-F5344CB8AC3E}">
        <p14:creationId xmlns:p14="http://schemas.microsoft.com/office/powerpoint/2010/main" val="29839829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91</a:t>
            </a:fld>
            <a:endParaRPr lang="en-US"/>
          </a:p>
        </p:txBody>
      </p:sp>
    </p:spTree>
    <p:extLst>
      <p:ext uri="{BB962C8B-B14F-4D97-AF65-F5344CB8AC3E}">
        <p14:creationId xmlns:p14="http://schemas.microsoft.com/office/powerpoint/2010/main" val="12036580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92</a:t>
            </a:fld>
            <a:endParaRPr lang="en-US"/>
          </a:p>
        </p:txBody>
      </p:sp>
    </p:spTree>
    <p:extLst>
      <p:ext uri="{BB962C8B-B14F-4D97-AF65-F5344CB8AC3E}">
        <p14:creationId xmlns:p14="http://schemas.microsoft.com/office/powerpoint/2010/main" val="13027177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93</a:t>
            </a:fld>
            <a:endParaRPr lang="en-US"/>
          </a:p>
        </p:txBody>
      </p:sp>
    </p:spTree>
    <p:extLst>
      <p:ext uri="{BB962C8B-B14F-4D97-AF65-F5344CB8AC3E}">
        <p14:creationId xmlns:p14="http://schemas.microsoft.com/office/powerpoint/2010/main" val="2287659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94</a:t>
            </a:fld>
            <a:endParaRPr lang="en-US"/>
          </a:p>
        </p:txBody>
      </p:sp>
    </p:spTree>
    <p:extLst>
      <p:ext uri="{BB962C8B-B14F-4D97-AF65-F5344CB8AC3E}">
        <p14:creationId xmlns:p14="http://schemas.microsoft.com/office/powerpoint/2010/main" val="22474820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95</a:t>
            </a:fld>
            <a:endParaRPr lang="en-US"/>
          </a:p>
        </p:txBody>
      </p:sp>
    </p:spTree>
    <p:extLst>
      <p:ext uri="{BB962C8B-B14F-4D97-AF65-F5344CB8AC3E}">
        <p14:creationId xmlns:p14="http://schemas.microsoft.com/office/powerpoint/2010/main" val="1367394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goodnightraleigh.com</a:t>
            </a:r>
            <a:r>
              <a:rPr lang="en-US" dirty="0" smtClean="0"/>
              <a:t>/2011/07/the-raleigh-skyline-ca-1960/ </a:t>
            </a:r>
          </a:p>
          <a:p>
            <a:r>
              <a:rPr lang="en-US" dirty="0" smtClean="0"/>
              <a:t>http://</a:t>
            </a:r>
            <a:r>
              <a:rPr lang="en-US" dirty="0" err="1" smtClean="0"/>
              <a:t>www.outerbanks.com</a:t>
            </a:r>
            <a:r>
              <a:rPr lang="en-US" dirty="0" smtClean="0"/>
              <a:t>/oceanfront-vacation-</a:t>
            </a:r>
            <a:r>
              <a:rPr lang="en-US" dirty="0" err="1" smtClean="0"/>
              <a:t>rentals.html</a:t>
            </a:r>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9</a:t>
            </a:fld>
            <a:endParaRPr lang="en-US"/>
          </a:p>
        </p:txBody>
      </p:sp>
    </p:spTree>
    <p:extLst>
      <p:ext uri="{BB962C8B-B14F-4D97-AF65-F5344CB8AC3E}">
        <p14:creationId xmlns:p14="http://schemas.microsoft.com/office/powerpoint/2010/main" val="1336985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10</a:t>
            </a:fld>
            <a:endParaRPr lang="en-US"/>
          </a:p>
        </p:txBody>
      </p:sp>
    </p:spTree>
    <p:extLst>
      <p:ext uri="{BB962C8B-B14F-4D97-AF65-F5344CB8AC3E}">
        <p14:creationId xmlns:p14="http://schemas.microsoft.com/office/powerpoint/2010/main" val="3573285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11</a:t>
            </a:fld>
            <a:endParaRPr lang="en-US"/>
          </a:p>
        </p:txBody>
      </p:sp>
    </p:spTree>
    <p:extLst>
      <p:ext uri="{BB962C8B-B14F-4D97-AF65-F5344CB8AC3E}">
        <p14:creationId xmlns:p14="http://schemas.microsoft.com/office/powerpoint/2010/main" val="24763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5B0-6C00-A744-89E7-D2037FE2C2FA}" type="slidenum">
              <a:rPr lang="en-US" smtClean="0"/>
              <a:t>14</a:t>
            </a:fld>
            <a:endParaRPr lang="en-US"/>
          </a:p>
        </p:txBody>
      </p:sp>
    </p:spTree>
    <p:extLst>
      <p:ext uri="{BB962C8B-B14F-4D97-AF65-F5344CB8AC3E}">
        <p14:creationId xmlns:p14="http://schemas.microsoft.com/office/powerpoint/2010/main" val="3112474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519764"/>
            <a:ext cx="8577072" cy="1535336"/>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038605"/>
            <a:ext cx="8576373" cy="137411"/>
            <a:chOff x="284163" y="1759424"/>
            <a:chExt cx="8576373" cy="137411"/>
          </a:xfrm>
        </p:grpSpPr>
        <p:sp>
          <p:nvSpPr>
            <p:cNvPr id="10" name="Rectangle 9"/>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519764"/>
            <a:ext cx="8360242" cy="725802"/>
          </a:xfrm>
          <a:prstGeom prst="rect">
            <a:avLst/>
          </a:prstGeom>
          <a:noFill/>
        </p:spPr>
        <p:txBody>
          <a:bodyPr vert="horz" lIns="91440" tIns="45720" rIns="91440" bIns="45720" rtlCol="0" anchor="b" anchorCtr="0">
            <a:normAutofit/>
          </a:bodyPr>
          <a:lstStyle>
            <a:lvl1pPr algn="l" defTabSz="914400" rtl="0" eaLnBrk="1" latinLnBrk="0" hangingPunct="1">
              <a:spcBef>
                <a:spcPct val="0"/>
              </a:spcBef>
              <a:buNone/>
              <a:defRPr sz="3300" b="0" i="0" kern="1200" cap="none" baseline="0">
                <a:solidFill>
                  <a:schemeClr val="bg1"/>
                </a:solidFill>
                <a:latin typeface="+mj-lt"/>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284163" y="457199"/>
            <a:ext cx="8577072" cy="40625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4" name="Footer Placeholder 4"/>
          <p:cNvSpPr>
            <a:spLocks noGrp="1"/>
          </p:cNvSpPr>
          <p:nvPr>
            <p:ph type="ftr" sz="quarter" idx="11"/>
          </p:nvPr>
        </p:nvSpPr>
        <p:spPr>
          <a:xfrm>
            <a:off x="2099732" y="6314996"/>
            <a:ext cx="4995335" cy="487162"/>
          </a:xfrm>
        </p:spPr>
        <p:txBody>
          <a:bodyPr/>
          <a:lstStyle>
            <a:lvl1pPr algn="ctr">
              <a:defRPr sz="800"/>
            </a:lvl1pPr>
          </a:lstStyle>
          <a:p>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65" y="3572"/>
            <a:ext cx="9140235" cy="967840"/>
          </a:xfrm>
          <a:prstGeom prst="rect">
            <a:avLst/>
          </a:prstGeom>
        </p:spPr>
        <p:txBody>
          <a:bodyPr/>
          <a:lstStyle/>
          <a:p>
            <a:r>
              <a:rPr lang="en-US" dirty="0" smtClean="0"/>
              <a:t>Click to edit Master title style</a:t>
            </a:r>
            <a:endParaRPr dirty="0"/>
          </a:p>
        </p:txBody>
      </p:sp>
      <p:sp>
        <p:nvSpPr>
          <p:cNvPr id="3" name="Content Placeholder 2"/>
          <p:cNvSpPr>
            <a:spLocks noGrp="1"/>
          </p:cNvSpPr>
          <p:nvPr>
            <p:ph sz="half" idx="1"/>
          </p:nvPr>
        </p:nvSpPr>
        <p:spPr>
          <a:xfrm>
            <a:off x="199698" y="1748522"/>
            <a:ext cx="4286738" cy="4288827"/>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778188" y="1748521"/>
            <a:ext cx="4080062" cy="4288827"/>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25" name="Rectangle 24"/>
          <p:cNvSpPr/>
          <p:nvPr userDrawn="1"/>
        </p:nvSpPr>
        <p:spPr>
          <a:xfrm flipV="1">
            <a:off x="284163" y="6183034"/>
            <a:ext cx="8574087" cy="4571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Text Placeholder 5"/>
          <p:cNvSpPr>
            <a:spLocks noGrp="1"/>
          </p:cNvSpPr>
          <p:nvPr>
            <p:ph type="body" sz="quarter" idx="13" hasCustomPrompt="1"/>
          </p:nvPr>
        </p:nvSpPr>
        <p:spPr>
          <a:xfrm>
            <a:off x="200025" y="1138238"/>
            <a:ext cx="4286250" cy="428625"/>
          </a:xfrm>
        </p:spPr>
        <p:txBody>
          <a:bodyPr/>
          <a:lstStyle>
            <a:lvl2pPr marL="457200" indent="0">
              <a:buNone/>
              <a:defRPr/>
            </a:lvl2pPr>
            <a:lvl3pPr marL="914400" indent="0">
              <a:buNone/>
              <a:defRPr/>
            </a:lvl3pPr>
            <a:lvl4pPr marL="1260475" indent="0">
              <a:buNone/>
              <a:defRPr/>
            </a:lvl4pPr>
            <a:lvl5pPr marL="1608137" indent="0">
              <a:buNone/>
              <a:defRPr/>
            </a:lvl5pPr>
          </a:lstStyle>
          <a:p>
            <a:pPr lvl="0"/>
            <a:r>
              <a:rPr lang="en-US" dirty="0" smtClean="0"/>
              <a:t>Title</a:t>
            </a:r>
          </a:p>
        </p:txBody>
      </p:sp>
      <p:sp>
        <p:nvSpPr>
          <p:cNvPr id="17" name="Text Placeholder 5"/>
          <p:cNvSpPr>
            <a:spLocks noGrp="1"/>
          </p:cNvSpPr>
          <p:nvPr>
            <p:ph type="body" sz="quarter" idx="14" hasCustomPrompt="1"/>
          </p:nvPr>
        </p:nvSpPr>
        <p:spPr>
          <a:xfrm>
            <a:off x="4778188" y="1138238"/>
            <a:ext cx="4080062" cy="428625"/>
          </a:xfrm>
        </p:spPr>
        <p:txBody>
          <a:bodyPr/>
          <a:lstStyle/>
          <a:p>
            <a:pPr lvl="0"/>
            <a:r>
              <a:rPr lang="en-US" dirty="0" smtClean="0"/>
              <a:t>Title</a:t>
            </a:r>
            <a:endParaRPr lang="en-US" dirty="0"/>
          </a:p>
        </p:txBody>
      </p:sp>
      <p:sp>
        <p:nvSpPr>
          <p:cNvPr id="18" name="Rectangle 17"/>
          <p:cNvSpPr/>
          <p:nvPr userDrawn="1"/>
        </p:nvSpPr>
        <p:spPr>
          <a:xfrm>
            <a:off x="0" y="0"/>
            <a:ext cx="9144000" cy="940243"/>
          </a:xfrm>
          <a:prstGeom prst="rect">
            <a:avLst/>
          </a:prstGeom>
          <a:solidFill>
            <a:schemeClr val="tx1">
              <a:lumMod val="85000"/>
              <a:lumOff val="15000"/>
              <a:alpha val="85000"/>
            </a:schemeClr>
          </a:solidFill>
        </p:spPr>
        <p:txBody>
          <a:bodyPr vert="horz" lIns="91440" tIns="45720" rIns="182880" bIns="365760" rtlCol="0" anchor="b" anchorCtr="0">
            <a:normAutofit fontScale="92500" lnSpcReduction="20000"/>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27" name="Text Placeholder 15"/>
          <p:cNvSpPr>
            <a:spLocks noGrp="1"/>
          </p:cNvSpPr>
          <p:nvPr>
            <p:ph type="body" sz="quarter" idx="15"/>
          </p:nvPr>
        </p:nvSpPr>
        <p:spPr>
          <a:xfrm>
            <a:off x="0" y="0"/>
            <a:ext cx="9102725" cy="939800"/>
          </a:xfrm>
        </p:spPr>
        <p:txBody>
          <a:bodyPr>
            <a:noAutofit/>
          </a:bodyPr>
          <a:lstStyle>
            <a:lvl1pPr marL="0" indent="0">
              <a:buNone/>
              <a:defRPr sz="2500">
                <a:solidFill>
                  <a:srgbClr val="FFFFFF"/>
                </a:solidFill>
              </a:defRPr>
            </a:lvl1pPr>
            <a:lvl2pPr>
              <a:defRPr sz="2500">
                <a:solidFill>
                  <a:srgbClr val="FFFFFF"/>
                </a:solidFill>
              </a:defRPr>
            </a:lvl2pPr>
            <a:lvl3pPr>
              <a:defRPr sz="2500">
                <a:solidFill>
                  <a:srgbClr val="FFFFFF"/>
                </a:solidFill>
              </a:defRPr>
            </a:lvl3pPr>
            <a:lvl4pPr>
              <a:defRPr sz="2500">
                <a:solidFill>
                  <a:srgbClr val="FFFFFF"/>
                </a:solidFill>
              </a:defRPr>
            </a:lvl4pPr>
            <a:lvl5pPr>
              <a:defRPr sz="2500">
                <a:solidFill>
                  <a:srgbClr val="FFFFFF"/>
                </a:solidFill>
              </a:defRPr>
            </a:lvl5pPr>
          </a:lstStyle>
          <a:p>
            <a:pPr lvl="0"/>
            <a:r>
              <a:rPr lang="en-US" dirty="0" smtClean="0"/>
              <a:t>Click to edit Master text styles</a:t>
            </a:r>
          </a:p>
        </p:txBody>
      </p:sp>
      <p:sp>
        <p:nvSpPr>
          <p:cNvPr id="29" name="Footer Placeholder 4"/>
          <p:cNvSpPr>
            <a:spLocks noGrp="1"/>
          </p:cNvSpPr>
          <p:nvPr>
            <p:ph type="ftr" sz="quarter" idx="11"/>
          </p:nvPr>
        </p:nvSpPr>
        <p:spPr>
          <a:xfrm>
            <a:off x="2099732" y="6314996"/>
            <a:ext cx="4995335" cy="487162"/>
          </a:xfrm>
        </p:spPr>
        <p:txBody>
          <a:bodyPr/>
          <a:lstStyle>
            <a:lvl1pPr algn="ctr">
              <a:defRPr sz="800"/>
            </a:lvl1pPr>
          </a:lstStyle>
          <a:p>
            <a:endParaRPr lang="en-US" dirty="0"/>
          </a:p>
        </p:txBody>
      </p:sp>
      <p:grpSp>
        <p:nvGrpSpPr>
          <p:cNvPr id="19" name="Group 18"/>
          <p:cNvGrpSpPr/>
          <p:nvPr userDrawn="1"/>
        </p:nvGrpSpPr>
        <p:grpSpPr>
          <a:xfrm>
            <a:off x="-3702" y="983988"/>
            <a:ext cx="8576373" cy="137411"/>
            <a:chOff x="284163" y="1759424"/>
            <a:chExt cx="8576373" cy="137411"/>
          </a:xfrm>
        </p:grpSpPr>
        <p:sp>
          <p:nvSpPr>
            <p:cNvPr id="20" name="Rectangle 19"/>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2" name="Rectangle 21"/>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4" name="Rectangle 23"/>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5516815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65" y="3572"/>
            <a:ext cx="9140235" cy="967840"/>
          </a:xfrm>
          <a:prstGeom prst="rect">
            <a:avLst/>
          </a:prstGeom>
        </p:spPr>
        <p:txBody>
          <a:bodyPr/>
          <a:lstStyle/>
          <a:p>
            <a:r>
              <a:rPr lang="en-US" dirty="0" smtClean="0"/>
              <a:t>Click to edit Master title style</a:t>
            </a:r>
            <a:endParaRPr dirty="0"/>
          </a:p>
        </p:txBody>
      </p:sp>
      <p:sp>
        <p:nvSpPr>
          <p:cNvPr id="3" name="Content Placeholder 2"/>
          <p:cNvSpPr>
            <a:spLocks noGrp="1"/>
          </p:cNvSpPr>
          <p:nvPr>
            <p:ph sz="half" idx="1"/>
          </p:nvPr>
        </p:nvSpPr>
        <p:spPr>
          <a:xfrm>
            <a:off x="199698" y="1392270"/>
            <a:ext cx="4286738" cy="4645079"/>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778188" y="1392271"/>
            <a:ext cx="4080062" cy="4645078"/>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25" name="Rectangle 24"/>
          <p:cNvSpPr/>
          <p:nvPr userDrawn="1"/>
        </p:nvSpPr>
        <p:spPr>
          <a:xfrm flipV="1">
            <a:off x="284163" y="6183034"/>
            <a:ext cx="8574087" cy="4571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1" name="Straight Connector 10"/>
          <p:cNvCxnSpPr/>
          <p:nvPr userDrawn="1"/>
        </p:nvCxnSpPr>
        <p:spPr>
          <a:xfrm>
            <a:off x="4634884" y="1253657"/>
            <a:ext cx="16495" cy="4783692"/>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30" name="Rectangle 29"/>
          <p:cNvSpPr/>
          <p:nvPr userDrawn="1"/>
        </p:nvSpPr>
        <p:spPr>
          <a:xfrm>
            <a:off x="0" y="0"/>
            <a:ext cx="9144000" cy="940243"/>
          </a:xfrm>
          <a:prstGeom prst="rect">
            <a:avLst/>
          </a:prstGeom>
          <a:solidFill>
            <a:schemeClr val="tx1">
              <a:lumMod val="85000"/>
              <a:lumOff val="15000"/>
              <a:alpha val="85000"/>
            </a:schemeClr>
          </a:solidFill>
        </p:spPr>
        <p:txBody>
          <a:bodyPr vert="horz" lIns="91440" tIns="45720" rIns="182880" bIns="365760" rtlCol="0" anchor="b" anchorCtr="0">
            <a:normAutofit fontScale="92500" lnSpcReduction="20000"/>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35" name="Text Placeholder 15"/>
          <p:cNvSpPr>
            <a:spLocks noGrp="1"/>
          </p:cNvSpPr>
          <p:nvPr>
            <p:ph type="body" sz="quarter" idx="13"/>
          </p:nvPr>
        </p:nvSpPr>
        <p:spPr>
          <a:xfrm>
            <a:off x="0" y="0"/>
            <a:ext cx="9102725" cy="939800"/>
          </a:xfrm>
        </p:spPr>
        <p:txBody>
          <a:bodyPr>
            <a:noAutofit/>
          </a:bodyPr>
          <a:lstStyle>
            <a:lvl1pPr marL="0" indent="0">
              <a:buNone/>
              <a:defRPr sz="2500">
                <a:solidFill>
                  <a:srgbClr val="FFFFFF"/>
                </a:solidFill>
              </a:defRPr>
            </a:lvl1pPr>
            <a:lvl2pPr>
              <a:defRPr sz="2500">
                <a:solidFill>
                  <a:srgbClr val="FFFFFF"/>
                </a:solidFill>
              </a:defRPr>
            </a:lvl2pPr>
            <a:lvl3pPr>
              <a:defRPr sz="2500">
                <a:solidFill>
                  <a:srgbClr val="FFFFFF"/>
                </a:solidFill>
              </a:defRPr>
            </a:lvl3pPr>
            <a:lvl4pPr>
              <a:defRPr sz="2500">
                <a:solidFill>
                  <a:srgbClr val="FFFFFF"/>
                </a:solidFill>
              </a:defRPr>
            </a:lvl4pPr>
            <a:lvl5pPr>
              <a:defRPr sz="2500">
                <a:solidFill>
                  <a:srgbClr val="FFFFFF"/>
                </a:solidFill>
              </a:defRPr>
            </a:lvl5pPr>
          </a:lstStyle>
          <a:p>
            <a:pPr lvl="0"/>
            <a:r>
              <a:rPr lang="en-US" dirty="0" smtClean="0"/>
              <a:t>Click to edit Master text styles</a:t>
            </a:r>
          </a:p>
        </p:txBody>
      </p:sp>
      <p:sp>
        <p:nvSpPr>
          <p:cNvPr id="19" name="Footer Placeholder 4"/>
          <p:cNvSpPr>
            <a:spLocks noGrp="1"/>
          </p:cNvSpPr>
          <p:nvPr>
            <p:ph type="ftr" sz="quarter" idx="11"/>
          </p:nvPr>
        </p:nvSpPr>
        <p:spPr>
          <a:xfrm>
            <a:off x="2099732" y="6314996"/>
            <a:ext cx="4995335" cy="487162"/>
          </a:xfrm>
        </p:spPr>
        <p:txBody>
          <a:bodyPr/>
          <a:lstStyle>
            <a:lvl1pPr algn="ctr">
              <a:defRPr sz="800"/>
            </a:lvl1pPr>
          </a:lstStyle>
          <a:p>
            <a:endParaRPr lang="en-US" dirty="0"/>
          </a:p>
        </p:txBody>
      </p:sp>
      <p:grpSp>
        <p:nvGrpSpPr>
          <p:cNvPr id="20" name="Group 19"/>
          <p:cNvGrpSpPr/>
          <p:nvPr userDrawn="1"/>
        </p:nvGrpSpPr>
        <p:grpSpPr>
          <a:xfrm>
            <a:off x="-3702" y="983988"/>
            <a:ext cx="8576373" cy="137411"/>
            <a:chOff x="284163" y="1759424"/>
            <a:chExt cx="8576373" cy="137411"/>
          </a:xfrm>
        </p:grpSpPr>
        <p:sp>
          <p:nvSpPr>
            <p:cNvPr id="21" name="Rectangle 20"/>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2" name="Rectangle 21"/>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Rectangle 22"/>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2464337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5FD889E0-CAB2-4699-909D-B9A88D47ACBE}" type="slidenum">
              <a:rPr lang="en-US" smtClean="0"/>
              <a:pPr/>
              <a:t>‹#›</a:t>
            </a:fld>
            <a:endParaRPr lang="en-US" dirty="0"/>
          </a:p>
        </p:txBody>
      </p:sp>
      <p:sp>
        <p:nvSpPr>
          <p:cNvPr id="3" name="Subtitle 2"/>
          <p:cNvSpPr>
            <a:spLocks noGrp="1"/>
          </p:cNvSpPr>
          <p:nvPr>
            <p:ph type="subTitle" idx="1"/>
          </p:nvPr>
        </p:nvSpPr>
        <p:spPr>
          <a:xfrm>
            <a:off x="439126" y="1286648"/>
            <a:ext cx="8265748" cy="4717709"/>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13" name="Rectangle 12"/>
          <p:cNvSpPr/>
          <p:nvPr/>
        </p:nvSpPr>
        <p:spPr>
          <a:xfrm flipV="1">
            <a:off x="284163" y="6183034"/>
            <a:ext cx="8574087" cy="4571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able Placeholder 11"/>
          <p:cNvSpPr>
            <a:spLocks noGrp="1"/>
          </p:cNvSpPr>
          <p:nvPr>
            <p:ph type="tbl" sz="quarter" idx="13"/>
          </p:nvPr>
        </p:nvSpPr>
        <p:spPr>
          <a:xfrm>
            <a:off x="439738" y="1285875"/>
            <a:ext cx="8264525" cy="4718050"/>
          </a:xfrm>
        </p:spPr>
        <p:txBody>
          <a:bodyPr/>
          <a:lstStyle/>
          <a:p>
            <a:endParaRPr lang="en-US"/>
          </a:p>
        </p:txBody>
      </p:sp>
      <p:sp>
        <p:nvSpPr>
          <p:cNvPr id="19" name="Rectangle 18"/>
          <p:cNvSpPr/>
          <p:nvPr userDrawn="1"/>
        </p:nvSpPr>
        <p:spPr>
          <a:xfrm>
            <a:off x="0" y="0"/>
            <a:ext cx="9144000" cy="940243"/>
          </a:xfrm>
          <a:prstGeom prst="rect">
            <a:avLst/>
          </a:prstGeom>
          <a:solidFill>
            <a:schemeClr val="tx1">
              <a:lumMod val="85000"/>
              <a:lumOff val="15000"/>
              <a:alpha val="85000"/>
            </a:schemeClr>
          </a:solidFill>
        </p:spPr>
        <p:txBody>
          <a:bodyPr vert="horz" lIns="91440" tIns="45720" rIns="182880" bIns="365760" rtlCol="0" anchor="b" anchorCtr="0">
            <a:normAutofit fontScale="92500" lnSpcReduction="20000"/>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24" name="Text Placeholder 15"/>
          <p:cNvSpPr>
            <a:spLocks noGrp="1"/>
          </p:cNvSpPr>
          <p:nvPr>
            <p:ph type="body" sz="quarter" idx="14"/>
          </p:nvPr>
        </p:nvSpPr>
        <p:spPr>
          <a:xfrm>
            <a:off x="0" y="0"/>
            <a:ext cx="9102725" cy="939800"/>
          </a:xfrm>
        </p:spPr>
        <p:txBody>
          <a:bodyPr>
            <a:noAutofit/>
          </a:bodyPr>
          <a:lstStyle>
            <a:lvl1pPr marL="0" indent="0">
              <a:buNone/>
              <a:defRPr sz="2500">
                <a:solidFill>
                  <a:srgbClr val="FFFFFF"/>
                </a:solidFill>
              </a:defRPr>
            </a:lvl1pPr>
            <a:lvl2pPr>
              <a:defRPr sz="2500">
                <a:solidFill>
                  <a:srgbClr val="FFFFFF"/>
                </a:solidFill>
              </a:defRPr>
            </a:lvl2pPr>
            <a:lvl3pPr>
              <a:defRPr sz="2500">
                <a:solidFill>
                  <a:srgbClr val="FFFFFF"/>
                </a:solidFill>
              </a:defRPr>
            </a:lvl3pPr>
            <a:lvl4pPr>
              <a:defRPr sz="2500">
                <a:solidFill>
                  <a:srgbClr val="FFFFFF"/>
                </a:solidFill>
              </a:defRPr>
            </a:lvl4pPr>
            <a:lvl5pPr>
              <a:defRPr sz="2500">
                <a:solidFill>
                  <a:srgbClr val="FFFFFF"/>
                </a:solidFill>
              </a:defRPr>
            </a:lvl5pPr>
          </a:lstStyle>
          <a:p>
            <a:pPr lvl="0"/>
            <a:r>
              <a:rPr lang="en-US" dirty="0" smtClean="0"/>
              <a:t>Click to edit Master text styles</a:t>
            </a:r>
          </a:p>
        </p:txBody>
      </p:sp>
      <p:sp>
        <p:nvSpPr>
          <p:cNvPr id="18" name="Footer Placeholder 4"/>
          <p:cNvSpPr>
            <a:spLocks noGrp="1"/>
          </p:cNvSpPr>
          <p:nvPr>
            <p:ph type="ftr" sz="quarter" idx="11"/>
          </p:nvPr>
        </p:nvSpPr>
        <p:spPr>
          <a:xfrm>
            <a:off x="2099732" y="6314996"/>
            <a:ext cx="4995335" cy="487162"/>
          </a:xfrm>
        </p:spPr>
        <p:txBody>
          <a:bodyPr/>
          <a:lstStyle>
            <a:lvl1pPr algn="ctr">
              <a:defRPr sz="800"/>
            </a:lvl1pPr>
          </a:lstStyle>
          <a:p>
            <a:endParaRPr lang="en-US" dirty="0"/>
          </a:p>
        </p:txBody>
      </p:sp>
      <p:grpSp>
        <p:nvGrpSpPr>
          <p:cNvPr id="20" name="Group 19"/>
          <p:cNvGrpSpPr/>
          <p:nvPr userDrawn="1"/>
        </p:nvGrpSpPr>
        <p:grpSpPr>
          <a:xfrm>
            <a:off x="-3702" y="983988"/>
            <a:ext cx="8576373" cy="137411"/>
            <a:chOff x="284163" y="1759424"/>
            <a:chExt cx="8576373" cy="137411"/>
          </a:xfrm>
        </p:grpSpPr>
        <p:sp>
          <p:nvSpPr>
            <p:cNvPr id="21" name="Rectangle 20"/>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2" name="Rectangle 21"/>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Rectangle 22"/>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92537011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5FD889E0-CAB2-4699-909D-B9A88D47ACBE}" type="slidenum">
              <a:rPr lang="en-US" smtClean="0"/>
              <a:pPr/>
              <a:t>‹#›</a:t>
            </a:fld>
            <a:endParaRPr lang="en-US" dirty="0"/>
          </a:p>
        </p:txBody>
      </p:sp>
      <p:sp>
        <p:nvSpPr>
          <p:cNvPr id="13" name="Rectangle 12"/>
          <p:cNvSpPr/>
          <p:nvPr/>
        </p:nvSpPr>
        <p:spPr>
          <a:xfrm flipV="1">
            <a:off x="284163" y="6183034"/>
            <a:ext cx="8574087" cy="4571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Chart Placeholder 13"/>
          <p:cNvSpPr>
            <a:spLocks noGrp="1"/>
          </p:cNvSpPr>
          <p:nvPr>
            <p:ph type="chart" sz="quarter" idx="14"/>
          </p:nvPr>
        </p:nvSpPr>
        <p:spPr>
          <a:xfrm>
            <a:off x="284162" y="1263231"/>
            <a:ext cx="6346527" cy="4609163"/>
          </a:xfrm>
        </p:spPr>
        <p:txBody>
          <a:bodyPr/>
          <a:lstStyle/>
          <a:p>
            <a:endParaRPr lang="en-US"/>
          </a:p>
        </p:txBody>
      </p:sp>
      <p:sp>
        <p:nvSpPr>
          <p:cNvPr id="16" name="Text Placeholder 15"/>
          <p:cNvSpPr>
            <a:spLocks noGrp="1"/>
          </p:cNvSpPr>
          <p:nvPr>
            <p:ph type="body" sz="quarter" idx="15"/>
          </p:nvPr>
        </p:nvSpPr>
        <p:spPr>
          <a:xfrm>
            <a:off x="6811963" y="1263650"/>
            <a:ext cx="2046287" cy="46085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Rectangle 16"/>
          <p:cNvSpPr/>
          <p:nvPr userDrawn="1"/>
        </p:nvSpPr>
        <p:spPr>
          <a:xfrm>
            <a:off x="0" y="0"/>
            <a:ext cx="9144000" cy="940243"/>
          </a:xfrm>
          <a:prstGeom prst="rect">
            <a:avLst/>
          </a:prstGeom>
          <a:solidFill>
            <a:schemeClr val="tx1">
              <a:lumMod val="85000"/>
              <a:lumOff val="15000"/>
              <a:alpha val="85000"/>
            </a:schemeClr>
          </a:solidFill>
        </p:spPr>
        <p:txBody>
          <a:bodyPr vert="horz" lIns="91440" tIns="45720" rIns="182880" bIns="365760" rtlCol="0" anchor="b" anchorCtr="0">
            <a:normAutofit fontScale="92500" lnSpcReduction="20000"/>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22" name="Text Placeholder 15"/>
          <p:cNvSpPr>
            <a:spLocks noGrp="1"/>
          </p:cNvSpPr>
          <p:nvPr>
            <p:ph type="body" sz="quarter" idx="13"/>
          </p:nvPr>
        </p:nvSpPr>
        <p:spPr>
          <a:xfrm>
            <a:off x="0" y="16495"/>
            <a:ext cx="9102725" cy="939800"/>
          </a:xfrm>
        </p:spPr>
        <p:txBody>
          <a:bodyPr>
            <a:noAutofit/>
          </a:bodyPr>
          <a:lstStyle>
            <a:lvl1pPr marL="0" indent="0">
              <a:buNone/>
              <a:defRPr sz="2500">
                <a:solidFill>
                  <a:srgbClr val="FFFFFF"/>
                </a:solidFill>
              </a:defRPr>
            </a:lvl1pPr>
            <a:lvl2pPr>
              <a:defRPr sz="2500">
                <a:solidFill>
                  <a:srgbClr val="FFFFFF"/>
                </a:solidFill>
              </a:defRPr>
            </a:lvl2pPr>
            <a:lvl3pPr>
              <a:defRPr sz="2500">
                <a:solidFill>
                  <a:srgbClr val="FFFFFF"/>
                </a:solidFill>
              </a:defRPr>
            </a:lvl3pPr>
            <a:lvl4pPr>
              <a:defRPr sz="2500">
                <a:solidFill>
                  <a:srgbClr val="FFFFFF"/>
                </a:solidFill>
              </a:defRPr>
            </a:lvl4pPr>
            <a:lvl5pPr>
              <a:defRPr sz="2500">
                <a:solidFill>
                  <a:srgbClr val="FFFFFF"/>
                </a:solidFill>
              </a:defRPr>
            </a:lvl5pPr>
          </a:lstStyle>
          <a:p>
            <a:pPr lvl="0"/>
            <a:r>
              <a:rPr lang="en-US" dirty="0" smtClean="0"/>
              <a:t>Click to edit Master text styles</a:t>
            </a:r>
          </a:p>
        </p:txBody>
      </p:sp>
      <p:sp>
        <p:nvSpPr>
          <p:cNvPr id="26" name="Footer Placeholder 4"/>
          <p:cNvSpPr>
            <a:spLocks noGrp="1"/>
          </p:cNvSpPr>
          <p:nvPr>
            <p:ph type="ftr" sz="quarter" idx="11"/>
          </p:nvPr>
        </p:nvSpPr>
        <p:spPr>
          <a:xfrm>
            <a:off x="2099732" y="6314996"/>
            <a:ext cx="4995335" cy="487162"/>
          </a:xfrm>
        </p:spPr>
        <p:txBody>
          <a:bodyPr/>
          <a:lstStyle>
            <a:lvl1pPr algn="ctr">
              <a:defRPr sz="800"/>
            </a:lvl1pPr>
          </a:lstStyle>
          <a:p>
            <a:endParaRPr lang="en-US" dirty="0"/>
          </a:p>
        </p:txBody>
      </p:sp>
      <p:grpSp>
        <p:nvGrpSpPr>
          <p:cNvPr id="18" name="Group 17"/>
          <p:cNvGrpSpPr/>
          <p:nvPr userDrawn="1"/>
        </p:nvGrpSpPr>
        <p:grpSpPr>
          <a:xfrm>
            <a:off x="-3702" y="983988"/>
            <a:ext cx="8576373" cy="137411"/>
            <a:chOff x="284163" y="1759424"/>
            <a:chExt cx="8576373" cy="137411"/>
          </a:xfrm>
        </p:grpSpPr>
        <p:sp>
          <p:nvSpPr>
            <p:cNvPr id="19" name="Rectangle 18"/>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ectangle 19"/>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Rectangle 20"/>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3379966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5FD889E0-CAB2-4699-909D-B9A88D47ACBE}" type="slidenum">
              <a:rPr lang="en-US" smtClean="0"/>
              <a:pPr/>
              <a:t>‹#›</a:t>
            </a:fld>
            <a:endParaRPr lang="en-US" dirty="0"/>
          </a:p>
        </p:txBody>
      </p:sp>
      <p:sp>
        <p:nvSpPr>
          <p:cNvPr id="13" name="Rectangle 12"/>
          <p:cNvSpPr/>
          <p:nvPr/>
        </p:nvSpPr>
        <p:spPr>
          <a:xfrm flipV="1">
            <a:off x="284163" y="6183034"/>
            <a:ext cx="8574087" cy="4571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able Placeholder 11"/>
          <p:cNvSpPr>
            <a:spLocks noGrp="1"/>
          </p:cNvSpPr>
          <p:nvPr>
            <p:ph type="tbl" sz="quarter" idx="13"/>
          </p:nvPr>
        </p:nvSpPr>
        <p:spPr>
          <a:xfrm>
            <a:off x="439738" y="3710711"/>
            <a:ext cx="4904399" cy="2293646"/>
          </a:xfrm>
        </p:spPr>
        <p:txBody>
          <a:bodyPr/>
          <a:lstStyle/>
          <a:p>
            <a:endParaRPr lang="en-US"/>
          </a:p>
        </p:txBody>
      </p:sp>
      <p:sp>
        <p:nvSpPr>
          <p:cNvPr id="14" name="Chart Placeholder 13"/>
          <p:cNvSpPr>
            <a:spLocks noGrp="1"/>
          </p:cNvSpPr>
          <p:nvPr>
            <p:ph type="chart" sz="quarter" idx="14"/>
          </p:nvPr>
        </p:nvSpPr>
        <p:spPr>
          <a:xfrm>
            <a:off x="439737" y="1270000"/>
            <a:ext cx="4903787" cy="2144713"/>
          </a:xfrm>
        </p:spPr>
        <p:txBody>
          <a:bodyPr/>
          <a:lstStyle/>
          <a:p>
            <a:endParaRPr lang="en-US"/>
          </a:p>
        </p:txBody>
      </p:sp>
      <p:sp>
        <p:nvSpPr>
          <p:cNvPr id="18" name="Text Placeholder 17"/>
          <p:cNvSpPr>
            <a:spLocks noGrp="1"/>
          </p:cNvSpPr>
          <p:nvPr>
            <p:ph type="body" sz="quarter" idx="15"/>
          </p:nvPr>
        </p:nvSpPr>
        <p:spPr>
          <a:xfrm>
            <a:off x="5921375" y="1270000"/>
            <a:ext cx="2936875"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Rectangle 18"/>
          <p:cNvSpPr/>
          <p:nvPr userDrawn="1"/>
        </p:nvSpPr>
        <p:spPr>
          <a:xfrm>
            <a:off x="0" y="0"/>
            <a:ext cx="9144000" cy="940243"/>
          </a:xfrm>
          <a:prstGeom prst="rect">
            <a:avLst/>
          </a:prstGeom>
          <a:solidFill>
            <a:schemeClr val="tx1">
              <a:lumMod val="85000"/>
              <a:lumOff val="15000"/>
              <a:alpha val="85000"/>
            </a:schemeClr>
          </a:solidFill>
        </p:spPr>
        <p:txBody>
          <a:bodyPr vert="horz" lIns="91440" tIns="45720" rIns="182880" bIns="365760" rtlCol="0" anchor="b" anchorCtr="0">
            <a:normAutofit fontScale="92500" lnSpcReduction="20000"/>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24" name="Text Placeholder 15"/>
          <p:cNvSpPr>
            <a:spLocks noGrp="1"/>
          </p:cNvSpPr>
          <p:nvPr>
            <p:ph type="body" sz="quarter" idx="16"/>
          </p:nvPr>
        </p:nvSpPr>
        <p:spPr>
          <a:xfrm>
            <a:off x="0" y="0"/>
            <a:ext cx="9102725" cy="939800"/>
          </a:xfrm>
        </p:spPr>
        <p:txBody>
          <a:bodyPr>
            <a:noAutofit/>
          </a:bodyPr>
          <a:lstStyle>
            <a:lvl1pPr marL="0" indent="0">
              <a:buNone/>
              <a:defRPr sz="2500">
                <a:solidFill>
                  <a:srgbClr val="FFFFFF"/>
                </a:solidFill>
              </a:defRPr>
            </a:lvl1pPr>
            <a:lvl2pPr>
              <a:defRPr sz="2500">
                <a:solidFill>
                  <a:srgbClr val="FFFFFF"/>
                </a:solidFill>
              </a:defRPr>
            </a:lvl2pPr>
            <a:lvl3pPr>
              <a:defRPr sz="2500">
                <a:solidFill>
                  <a:srgbClr val="FFFFFF"/>
                </a:solidFill>
              </a:defRPr>
            </a:lvl3pPr>
            <a:lvl4pPr>
              <a:defRPr sz="2500">
                <a:solidFill>
                  <a:srgbClr val="FFFFFF"/>
                </a:solidFill>
              </a:defRPr>
            </a:lvl4pPr>
            <a:lvl5pPr>
              <a:defRPr sz="2500">
                <a:solidFill>
                  <a:srgbClr val="FFFFFF"/>
                </a:solidFill>
              </a:defRPr>
            </a:lvl5pPr>
          </a:lstStyle>
          <a:p>
            <a:pPr lvl="0"/>
            <a:r>
              <a:rPr lang="en-US" dirty="0" smtClean="0"/>
              <a:t>Click to edit Master text styles</a:t>
            </a:r>
          </a:p>
        </p:txBody>
      </p:sp>
      <p:sp>
        <p:nvSpPr>
          <p:cNvPr id="26" name="Footer Placeholder 4"/>
          <p:cNvSpPr>
            <a:spLocks noGrp="1"/>
          </p:cNvSpPr>
          <p:nvPr>
            <p:ph type="ftr" sz="quarter" idx="11"/>
          </p:nvPr>
        </p:nvSpPr>
        <p:spPr>
          <a:xfrm>
            <a:off x="2099732" y="6314996"/>
            <a:ext cx="4995335" cy="487162"/>
          </a:xfrm>
        </p:spPr>
        <p:txBody>
          <a:bodyPr/>
          <a:lstStyle>
            <a:lvl1pPr algn="ctr">
              <a:defRPr sz="800"/>
            </a:lvl1pPr>
          </a:lstStyle>
          <a:p>
            <a:endParaRPr lang="en-US" dirty="0"/>
          </a:p>
        </p:txBody>
      </p:sp>
      <p:grpSp>
        <p:nvGrpSpPr>
          <p:cNvPr id="20" name="Group 19"/>
          <p:cNvGrpSpPr/>
          <p:nvPr userDrawn="1"/>
        </p:nvGrpSpPr>
        <p:grpSpPr>
          <a:xfrm>
            <a:off x="-3702" y="983988"/>
            <a:ext cx="8576373" cy="137411"/>
            <a:chOff x="284163" y="1759424"/>
            <a:chExt cx="8576373" cy="137411"/>
          </a:xfrm>
        </p:grpSpPr>
        <p:sp>
          <p:nvSpPr>
            <p:cNvPr id="21" name="Rectangle 20"/>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2" name="Rectangle 21"/>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Rectangle 22"/>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6996752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Rectangle 7"/>
          <p:cNvSpPr/>
          <p:nvPr/>
        </p:nvSpPr>
        <p:spPr>
          <a:xfrm>
            <a:off x="284163" y="2243386"/>
            <a:ext cx="8577072" cy="209492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2" name="Title 1"/>
          <p:cNvSpPr>
            <a:spLocks noGrp="1"/>
          </p:cNvSpPr>
          <p:nvPr>
            <p:ph type="title"/>
          </p:nvPr>
        </p:nvSpPr>
        <p:spPr>
          <a:xfrm>
            <a:off x="284163" y="2243386"/>
            <a:ext cx="8577072" cy="1039217"/>
          </a:xfrm>
          <a:prstGeom prst="rect">
            <a:avLst/>
          </a:prstGeom>
          <a:noFill/>
        </p:spPr>
        <p:txBody>
          <a:bodyPr vert="horz" lIns="91440" tIns="45720" rIns="91440" bIns="45720" rtlCol="0" anchor="b" anchorCtr="0">
            <a:normAutofit/>
          </a:bodyPr>
          <a:lstStyle>
            <a:lvl1pPr algn="l" defTabSz="914400" rtl="0" eaLnBrk="1" latinLnBrk="0" hangingPunct="1">
              <a:spcBef>
                <a:spcPct val="0"/>
              </a:spcBef>
              <a:buNone/>
              <a:defRPr sz="3000" b="0" i="0" kern="1200" cap="none" baseline="0">
                <a:solidFill>
                  <a:schemeClr val="bg1"/>
                </a:solidFill>
                <a:latin typeface="+mj-lt"/>
                <a:ea typeface="+mj-ea"/>
                <a:cs typeface="+mj-cs"/>
              </a:defRPr>
            </a:lvl1pPr>
          </a:lstStyle>
          <a:p>
            <a:r>
              <a:rPr lang="en-US" dirty="0" smtClean="0"/>
              <a:t>Click to edit Master title style</a:t>
            </a:r>
            <a:endParaRPr dirty="0"/>
          </a:p>
        </p:txBody>
      </p:sp>
      <p:sp>
        <p:nvSpPr>
          <p:cNvPr id="4" name="Text Placeholder 3"/>
          <p:cNvSpPr>
            <a:spLocks noGrp="1"/>
          </p:cNvSpPr>
          <p:nvPr>
            <p:ph type="body" sz="half" idx="2"/>
          </p:nvPr>
        </p:nvSpPr>
        <p:spPr>
          <a:xfrm>
            <a:off x="298662" y="3404375"/>
            <a:ext cx="8562573" cy="933938"/>
          </a:xfrm>
        </p:spPr>
        <p:txBody>
          <a:bodyPr>
            <a:normAutofit/>
          </a:bodyPr>
          <a:lstStyle>
            <a:lvl1pPr marL="0" indent="0">
              <a:spcBef>
                <a:spcPts val="0"/>
              </a:spcBef>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9" name="Footer Placeholder 4"/>
          <p:cNvSpPr>
            <a:spLocks noGrp="1"/>
          </p:cNvSpPr>
          <p:nvPr>
            <p:ph type="ftr" sz="quarter" idx="11"/>
          </p:nvPr>
        </p:nvSpPr>
        <p:spPr>
          <a:xfrm>
            <a:off x="2099732" y="6314996"/>
            <a:ext cx="4995335" cy="487162"/>
          </a:xfrm>
        </p:spPr>
        <p:txBody>
          <a:bodyPr/>
          <a:lstStyle>
            <a:lvl1pPr algn="ctr">
              <a:defRPr sz="800"/>
            </a:lvl1pPr>
          </a:lstStyle>
          <a:p>
            <a:endParaRPr lang="en-US" dirty="0"/>
          </a:p>
        </p:txBody>
      </p:sp>
      <p:grpSp>
        <p:nvGrpSpPr>
          <p:cNvPr id="13" name="Group 12"/>
          <p:cNvGrpSpPr/>
          <p:nvPr userDrawn="1"/>
        </p:nvGrpSpPr>
        <p:grpSpPr>
          <a:xfrm>
            <a:off x="284163" y="4336800"/>
            <a:ext cx="8576373" cy="137411"/>
            <a:chOff x="284163" y="1759424"/>
            <a:chExt cx="8576373" cy="137411"/>
          </a:xfrm>
        </p:grpSpPr>
        <p:sp>
          <p:nvSpPr>
            <p:cNvPr id="14" name="Rectangle 13"/>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4831938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0" y="0"/>
            <a:ext cx="9144000" cy="940243"/>
          </a:xfrm>
          <a:prstGeom prst="rect">
            <a:avLst/>
          </a:prstGeom>
          <a:solidFill>
            <a:schemeClr val="tx1">
              <a:lumMod val="85000"/>
              <a:lumOff val="15000"/>
              <a:alpha val="85000"/>
            </a:schemeClr>
          </a:solidFill>
        </p:spPr>
        <p:txBody>
          <a:bodyPr vert="horz" lIns="91440" tIns="45720" rIns="182880" bIns="365760" rtlCol="0" anchor="b" anchorCtr="0">
            <a:normAutofit fontScale="92500" lnSpcReduction="20000"/>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FD889E0-CAB2-4699-909D-B9A88D47ACBE}" type="slidenum">
              <a:rPr lang="en-US" smtClean="0"/>
              <a:pPr/>
              <a:t>‹#›</a:t>
            </a:fld>
            <a:endParaRPr lang="en-US" dirty="0"/>
          </a:p>
        </p:txBody>
      </p:sp>
      <p:sp>
        <p:nvSpPr>
          <p:cNvPr id="3" name="Subtitle 2"/>
          <p:cNvSpPr>
            <a:spLocks noGrp="1"/>
          </p:cNvSpPr>
          <p:nvPr>
            <p:ph type="subTitle" idx="1"/>
          </p:nvPr>
        </p:nvSpPr>
        <p:spPr>
          <a:xfrm>
            <a:off x="439126" y="1286648"/>
            <a:ext cx="8265748" cy="4717709"/>
          </a:xfr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
                <a:schemeClr val="bg1">
                  <a:lumMod val="65000"/>
                </a:schemeClr>
              </a:buClr>
              <a:buSzPct val="90000"/>
              <a:buFont typeface="Arial" panose="020B0604020202020204" pitchFamily="34" charset="0"/>
              <a:buNone/>
              <a:tabLst/>
              <a:defRPr lang="en-US" dirty="0" smtClean="0"/>
            </a:lvl1pPr>
            <a:lvl2pPr marL="457200" indent="0" algn="l">
              <a:buFont typeface="Arial" panose="020B0604020202020204" pitchFamily="34" charset="0"/>
              <a:buNone/>
              <a:defRPr lang="en-US" smtClean="0"/>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endParaRPr lang="en-US" dirty="0" smtClean="0"/>
          </a:p>
        </p:txBody>
      </p:sp>
      <p:sp>
        <p:nvSpPr>
          <p:cNvPr id="13" name="Rectangle 12"/>
          <p:cNvSpPr/>
          <p:nvPr/>
        </p:nvSpPr>
        <p:spPr>
          <a:xfrm flipV="1">
            <a:off x="284163" y="6183034"/>
            <a:ext cx="8574087" cy="4571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Text Placeholder 15"/>
          <p:cNvSpPr>
            <a:spLocks noGrp="1"/>
          </p:cNvSpPr>
          <p:nvPr>
            <p:ph type="body" sz="quarter" idx="13"/>
          </p:nvPr>
        </p:nvSpPr>
        <p:spPr>
          <a:xfrm>
            <a:off x="0" y="0"/>
            <a:ext cx="9102725" cy="939800"/>
          </a:xfrm>
        </p:spPr>
        <p:txBody>
          <a:bodyPr>
            <a:noAutofit/>
          </a:bodyPr>
          <a:lstStyle>
            <a:lvl1pPr marL="0" indent="0">
              <a:buNone/>
              <a:defRPr sz="2500">
                <a:solidFill>
                  <a:srgbClr val="FFFFFF"/>
                </a:solidFill>
              </a:defRPr>
            </a:lvl1pPr>
            <a:lvl2pPr>
              <a:defRPr sz="2500">
                <a:solidFill>
                  <a:srgbClr val="FFFFFF"/>
                </a:solidFill>
              </a:defRPr>
            </a:lvl2pPr>
            <a:lvl3pPr>
              <a:defRPr sz="2500">
                <a:solidFill>
                  <a:srgbClr val="FFFFFF"/>
                </a:solidFill>
              </a:defRPr>
            </a:lvl3pPr>
            <a:lvl4pPr>
              <a:defRPr sz="2500">
                <a:solidFill>
                  <a:srgbClr val="FFFFFF"/>
                </a:solidFill>
              </a:defRPr>
            </a:lvl4pPr>
            <a:lvl5pPr>
              <a:defRPr sz="2500">
                <a:solidFill>
                  <a:srgbClr val="FFFFFF"/>
                </a:solidFill>
              </a:defRPr>
            </a:lvl5pPr>
          </a:lstStyle>
          <a:p>
            <a:pPr lvl="0"/>
            <a:r>
              <a:rPr lang="en-US" dirty="0" smtClean="0"/>
              <a:t>Click to edit Master text styles</a:t>
            </a:r>
          </a:p>
        </p:txBody>
      </p:sp>
      <p:grpSp>
        <p:nvGrpSpPr>
          <p:cNvPr id="11" name="Group 10"/>
          <p:cNvGrpSpPr/>
          <p:nvPr userDrawn="1"/>
        </p:nvGrpSpPr>
        <p:grpSpPr>
          <a:xfrm>
            <a:off x="-3702" y="983988"/>
            <a:ext cx="8576373" cy="137411"/>
            <a:chOff x="284163" y="1759424"/>
            <a:chExt cx="8576373" cy="137411"/>
          </a:xfrm>
        </p:grpSpPr>
        <p:sp>
          <p:nvSpPr>
            <p:cNvPr id="12" name="Rectangle 11"/>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p:cNvSpPr/>
          <p:nvPr/>
        </p:nvSpPr>
        <p:spPr>
          <a:xfrm>
            <a:off x="0" y="0"/>
            <a:ext cx="9144000" cy="940243"/>
          </a:xfrm>
          <a:prstGeom prst="rect">
            <a:avLst/>
          </a:prstGeom>
          <a:solidFill>
            <a:schemeClr val="tx1">
              <a:lumMod val="85000"/>
              <a:lumOff val="15000"/>
              <a:alpha val="85000"/>
            </a:schemeClr>
          </a:solidFill>
        </p:spPr>
        <p:txBody>
          <a:bodyPr vert="horz" lIns="91440" tIns="45720" rIns="182880" bIns="365760" rtlCol="0" anchor="b" anchorCtr="0">
            <a:normAutofit fontScale="92500" lnSpcReduction="20000"/>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FD889E0-CAB2-4699-909D-B9A88D47ACBE}" type="slidenum">
              <a:rPr lang="en-US" smtClean="0"/>
              <a:pPr/>
              <a:t>‹#›</a:t>
            </a:fld>
            <a:endParaRPr lang="en-US" dirty="0"/>
          </a:p>
        </p:txBody>
      </p:sp>
      <p:sp>
        <p:nvSpPr>
          <p:cNvPr id="3" name="Subtitle 2"/>
          <p:cNvSpPr>
            <a:spLocks noGrp="1"/>
          </p:cNvSpPr>
          <p:nvPr>
            <p:ph type="subTitle" idx="1"/>
          </p:nvPr>
        </p:nvSpPr>
        <p:spPr>
          <a:xfrm>
            <a:off x="439126" y="1286648"/>
            <a:ext cx="8265748" cy="4717709"/>
          </a:xfr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
                <a:schemeClr val="bg1">
                  <a:lumMod val="65000"/>
                </a:schemeClr>
              </a:buClr>
              <a:buSzPct val="90000"/>
              <a:buFont typeface="Arial" panose="020B0604020202020204" pitchFamily="34" charset="0"/>
              <a:buNone/>
              <a:tabLst/>
              <a:defRPr lang="en-US" dirty="0" smtClean="0"/>
            </a:lvl1pPr>
            <a:lvl2pPr marL="457200" indent="0" algn="l">
              <a:buFont typeface="Arial" panose="020B0604020202020204" pitchFamily="34" charset="0"/>
              <a:buNone/>
              <a:defRPr lang="en-US" smtClean="0"/>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endParaRPr lang="en-US" dirty="0" smtClean="0"/>
          </a:p>
        </p:txBody>
      </p:sp>
      <p:sp>
        <p:nvSpPr>
          <p:cNvPr id="13" name="Rectangle 12"/>
          <p:cNvSpPr/>
          <p:nvPr/>
        </p:nvSpPr>
        <p:spPr>
          <a:xfrm flipV="1">
            <a:off x="284163" y="6183034"/>
            <a:ext cx="8574087" cy="4571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Text Placeholder 15"/>
          <p:cNvSpPr>
            <a:spLocks noGrp="1"/>
          </p:cNvSpPr>
          <p:nvPr>
            <p:ph type="body" sz="quarter" idx="13"/>
          </p:nvPr>
        </p:nvSpPr>
        <p:spPr>
          <a:xfrm>
            <a:off x="0" y="0"/>
            <a:ext cx="9102725" cy="939800"/>
          </a:xfrm>
        </p:spPr>
        <p:txBody>
          <a:bodyPr>
            <a:noAutofit/>
          </a:bodyPr>
          <a:lstStyle>
            <a:lvl1pPr marL="0" indent="0">
              <a:buNone/>
              <a:defRPr sz="2500">
                <a:solidFill>
                  <a:srgbClr val="FFFFFF"/>
                </a:solidFill>
              </a:defRPr>
            </a:lvl1pPr>
            <a:lvl2pPr>
              <a:defRPr sz="2500">
                <a:solidFill>
                  <a:srgbClr val="FFFFFF"/>
                </a:solidFill>
              </a:defRPr>
            </a:lvl2pPr>
            <a:lvl3pPr>
              <a:defRPr sz="2500">
                <a:solidFill>
                  <a:srgbClr val="FFFFFF"/>
                </a:solidFill>
              </a:defRPr>
            </a:lvl3pPr>
            <a:lvl4pPr>
              <a:defRPr sz="2500">
                <a:solidFill>
                  <a:srgbClr val="FFFFFF"/>
                </a:solidFill>
              </a:defRPr>
            </a:lvl4pPr>
            <a:lvl5pPr>
              <a:defRPr sz="2500">
                <a:solidFill>
                  <a:srgbClr val="FFFFFF"/>
                </a:solidFill>
              </a:defRPr>
            </a:lvl5pPr>
          </a:lstStyle>
          <a:p>
            <a:pPr lvl="0"/>
            <a:r>
              <a:rPr lang="en-US" dirty="0" smtClean="0"/>
              <a:t>Click to edit Master text styles</a:t>
            </a:r>
          </a:p>
        </p:txBody>
      </p:sp>
      <p:grpSp>
        <p:nvGrpSpPr>
          <p:cNvPr id="15" name="Group 14"/>
          <p:cNvGrpSpPr/>
          <p:nvPr userDrawn="1"/>
        </p:nvGrpSpPr>
        <p:grpSpPr>
          <a:xfrm>
            <a:off x="-3702" y="983988"/>
            <a:ext cx="8576373" cy="137411"/>
            <a:chOff x="284163" y="1759424"/>
            <a:chExt cx="8576373" cy="137411"/>
          </a:xfrm>
        </p:grpSpPr>
        <p:sp>
          <p:nvSpPr>
            <p:cNvPr id="24" name="Rectangle 23"/>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5" name="Rectangle 24"/>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Rectangle 25"/>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Rectangle 3"/>
          <p:cNvSpPr/>
          <p:nvPr userDrawn="1"/>
        </p:nvSpPr>
        <p:spPr>
          <a:xfrm>
            <a:off x="284164" y="6340847"/>
            <a:ext cx="1155170" cy="411800"/>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284164" y="6415942"/>
            <a:ext cx="1155170" cy="261610"/>
          </a:xfrm>
          <a:prstGeom prst="rect">
            <a:avLst/>
          </a:prstGeom>
          <a:noFill/>
        </p:spPr>
        <p:txBody>
          <a:bodyPr wrap="square" rtlCol="0">
            <a:spAutoFit/>
          </a:bodyPr>
          <a:lstStyle/>
          <a:p>
            <a:pPr algn="ctr"/>
            <a:r>
              <a:rPr lang="en-US" sz="1050" b="1" dirty="0" smtClean="0">
                <a:solidFill>
                  <a:schemeClr val="bg1"/>
                </a:solidFill>
              </a:rPr>
              <a:t>Introduction</a:t>
            </a:r>
            <a:endParaRPr lang="en-US" sz="1050" b="1" dirty="0">
              <a:solidFill>
                <a:schemeClr val="bg1"/>
              </a:solidFill>
            </a:endParaRPr>
          </a:p>
        </p:txBody>
      </p:sp>
      <p:sp>
        <p:nvSpPr>
          <p:cNvPr id="30" name="Rectangle 29"/>
          <p:cNvSpPr/>
          <p:nvPr userDrawn="1"/>
        </p:nvSpPr>
        <p:spPr>
          <a:xfrm>
            <a:off x="1682686"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userDrawn="1"/>
        </p:nvSpPr>
        <p:spPr>
          <a:xfrm>
            <a:off x="1682686" y="6415942"/>
            <a:ext cx="1155170" cy="261610"/>
          </a:xfrm>
          <a:prstGeom prst="rect">
            <a:avLst/>
          </a:prstGeom>
          <a:noFill/>
        </p:spPr>
        <p:txBody>
          <a:bodyPr wrap="square" rtlCol="0">
            <a:spAutoFit/>
          </a:bodyPr>
          <a:lstStyle/>
          <a:p>
            <a:pPr algn="ctr"/>
            <a:r>
              <a:rPr lang="en-US" sz="1050" b="1" dirty="0" smtClean="0">
                <a:solidFill>
                  <a:srgbClr val="002868"/>
                </a:solidFill>
              </a:rPr>
              <a:t>Operations</a:t>
            </a:r>
            <a:endParaRPr lang="en-US" sz="1050" b="1" dirty="0">
              <a:solidFill>
                <a:srgbClr val="002868"/>
              </a:solidFill>
            </a:endParaRPr>
          </a:p>
        </p:txBody>
      </p:sp>
      <p:sp>
        <p:nvSpPr>
          <p:cNvPr id="33" name="Rectangle 32"/>
          <p:cNvSpPr/>
          <p:nvPr userDrawn="1"/>
        </p:nvSpPr>
        <p:spPr>
          <a:xfrm>
            <a:off x="3081208"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userDrawn="1"/>
        </p:nvSpPr>
        <p:spPr>
          <a:xfrm>
            <a:off x="3081208" y="6415942"/>
            <a:ext cx="1155170" cy="261610"/>
          </a:xfrm>
          <a:prstGeom prst="rect">
            <a:avLst/>
          </a:prstGeom>
          <a:noFill/>
        </p:spPr>
        <p:txBody>
          <a:bodyPr wrap="square" rtlCol="0">
            <a:spAutoFit/>
          </a:bodyPr>
          <a:lstStyle/>
          <a:p>
            <a:pPr algn="ctr"/>
            <a:r>
              <a:rPr lang="en-US" sz="1050" b="1" dirty="0" smtClean="0">
                <a:solidFill>
                  <a:srgbClr val="002868"/>
                </a:solidFill>
              </a:rPr>
              <a:t>Finances</a:t>
            </a:r>
            <a:endParaRPr lang="en-US" sz="1050" b="1" dirty="0">
              <a:solidFill>
                <a:srgbClr val="002868"/>
              </a:solidFill>
            </a:endParaRPr>
          </a:p>
        </p:txBody>
      </p:sp>
      <p:sp>
        <p:nvSpPr>
          <p:cNvPr id="36" name="Rectangle 35"/>
          <p:cNvSpPr/>
          <p:nvPr userDrawn="1"/>
        </p:nvSpPr>
        <p:spPr>
          <a:xfrm>
            <a:off x="5878250"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userDrawn="1"/>
        </p:nvSpPr>
        <p:spPr>
          <a:xfrm>
            <a:off x="5842001" y="6415942"/>
            <a:ext cx="1216820" cy="253916"/>
          </a:xfrm>
          <a:prstGeom prst="rect">
            <a:avLst/>
          </a:prstGeom>
          <a:noFill/>
        </p:spPr>
        <p:txBody>
          <a:bodyPr wrap="square" rtlCol="0">
            <a:spAutoFit/>
          </a:bodyPr>
          <a:lstStyle/>
          <a:p>
            <a:pPr algn="ctr"/>
            <a:r>
              <a:rPr lang="en-US" sz="1050" b="1" dirty="0" smtClean="0">
                <a:solidFill>
                  <a:srgbClr val="002868"/>
                </a:solidFill>
              </a:rPr>
              <a:t>Recommendation</a:t>
            </a:r>
            <a:endParaRPr lang="en-US" sz="1050" b="1" dirty="0">
              <a:solidFill>
                <a:srgbClr val="002868"/>
              </a:solidFill>
            </a:endParaRPr>
          </a:p>
        </p:txBody>
      </p:sp>
      <p:sp>
        <p:nvSpPr>
          <p:cNvPr id="39" name="Rectangle 38"/>
          <p:cNvSpPr/>
          <p:nvPr userDrawn="1"/>
        </p:nvSpPr>
        <p:spPr>
          <a:xfrm>
            <a:off x="4479730"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userDrawn="1"/>
        </p:nvSpPr>
        <p:spPr>
          <a:xfrm>
            <a:off x="4479730" y="6415942"/>
            <a:ext cx="1155170" cy="261610"/>
          </a:xfrm>
          <a:prstGeom prst="rect">
            <a:avLst/>
          </a:prstGeom>
          <a:noFill/>
        </p:spPr>
        <p:txBody>
          <a:bodyPr wrap="square" rtlCol="0">
            <a:spAutoFit/>
          </a:bodyPr>
          <a:lstStyle/>
          <a:p>
            <a:pPr algn="ctr"/>
            <a:r>
              <a:rPr lang="en-US" sz="1050" b="1" dirty="0" smtClean="0">
                <a:solidFill>
                  <a:srgbClr val="002868"/>
                </a:solidFill>
              </a:rPr>
              <a:t>Risks</a:t>
            </a:r>
            <a:endParaRPr lang="en-US" sz="1050" b="1" dirty="0">
              <a:solidFill>
                <a:srgbClr val="002868"/>
              </a:solidFill>
            </a:endParaRPr>
          </a:p>
        </p:txBody>
      </p:sp>
    </p:spTree>
    <p:extLst>
      <p:ext uri="{BB962C8B-B14F-4D97-AF65-F5344CB8AC3E}">
        <p14:creationId xmlns:p14="http://schemas.microsoft.com/office/powerpoint/2010/main" val="11239050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p:cNvSpPr/>
          <p:nvPr/>
        </p:nvSpPr>
        <p:spPr>
          <a:xfrm>
            <a:off x="0" y="0"/>
            <a:ext cx="9144000" cy="940243"/>
          </a:xfrm>
          <a:prstGeom prst="rect">
            <a:avLst/>
          </a:prstGeom>
          <a:solidFill>
            <a:schemeClr val="tx1">
              <a:lumMod val="85000"/>
              <a:lumOff val="15000"/>
              <a:alpha val="85000"/>
            </a:schemeClr>
          </a:solidFill>
        </p:spPr>
        <p:txBody>
          <a:bodyPr vert="horz" lIns="91440" tIns="45720" rIns="182880" bIns="365760" rtlCol="0" anchor="b" anchorCtr="0">
            <a:normAutofit fontScale="92500" lnSpcReduction="20000"/>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FD889E0-CAB2-4699-909D-B9A88D47ACBE}" type="slidenum">
              <a:rPr lang="en-US" smtClean="0"/>
              <a:pPr/>
              <a:t>‹#›</a:t>
            </a:fld>
            <a:endParaRPr lang="en-US" dirty="0"/>
          </a:p>
        </p:txBody>
      </p:sp>
      <p:sp>
        <p:nvSpPr>
          <p:cNvPr id="3" name="Subtitle 2"/>
          <p:cNvSpPr>
            <a:spLocks noGrp="1"/>
          </p:cNvSpPr>
          <p:nvPr>
            <p:ph type="subTitle" idx="1"/>
          </p:nvPr>
        </p:nvSpPr>
        <p:spPr>
          <a:xfrm>
            <a:off x="439126" y="1286648"/>
            <a:ext cx="8265748" cy="4717709"/>
          </a:xfr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
                <a:schemeClr val="bg1">
                  <a:lumMod val="65000"/>
                </a:schemeClr>
              </a:buClr>
              <a:buSzPct val="90000"/>
              <a:buFont typeface="Arial" panose="020B0604020202020204" pitchFamily="34" charset="0"/>
              <a:buNone/>
              <a:tabLst/>
              <a:defRPr lang="en-US" dirty="0" smtClean="0"/>
            </a:lvl1pPr>
            <a:lvl2pPr marL="457200" indent="0" algn="l">
              <a:buFont typeface="Arial" panose="020B0604020202020204" pitchFamily="34" charset="0"/>
              <a:buNone/>
              <a:defRPr lang="en-US" smtClean="0"/>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endParaRPr lang="en-US" dirty="0" smtClean="0"/>
          </a:p>
        </p:txBody>
      </p:sp>
      <p:sp>
        <p:nvSpPr>
          <p:cNvPr id="13" name="Rectangle 12"/>
          <p:cNvSpPr/>
          <p:nvPr/>
        </p:nvSpPr>
        <p:spPr>
          <a:xfrm flipV="1">
            <a:off x="284163" y="6183034"/>
            <a:ext cx="8574087" cy="4571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Text Placeholder 15"/>
          <p:cNvSpPr>
            <a:spLocks noGrp="1"/>
          </p:cNvSpPr>
          <p:nvPr>
            <p:ph type="body" sz="quarter" idx="13"/>
          </p:nvPr>
        </p:nvSpPr>
        <p:spPr>
          <a:xfrm>
            <a:off x="0" y="0"/>
            <a:ext cx="9102725" cy="939800"/>
          </a:xfrm>
        </p:spPr>
        <p:txBody>
          <a:bodyPr>
            <a:noAutofit/>
          </a:bodyPr>
          <a:lstStyle>
            <a:lvl1pPr marL="0" indent="0">
              <a:buNone/>
              <a:defRPr sz="2500">
                <a:solidFill>
                  <a:srgbClr val="FFFFFF"/>
                </a:solidFill>
              </a:defRPr>
            </a:lvl1pPr>
            <a:lvl2pPr>
              <a:defRPr sz="2500">
                <a:solidFill>
                  <a:srgbClr val="FFFFFF"/>
                </a:solidFill>
              </a:defRPr>
            </a:lvl2pPr>
            <a:lvl3pPr>
              <a:defRPr sz="2500">
                <a:solidFill>
                  <a:srgbClr val="FFFFFF"/>
                </a:solidFill>
              </a:defRPr>
            </a:lvl3pPr>
            <a:lvl4pPr>
              <a:defRPr sz="2500">
                <a:solidFill>
                  <a:srgbClr val="FFFFFF"/>
                </a:solidFill>
              </a:defRPr>
            </a:lvl4pPr>
            <a:lvl5pPr>
              <a:defRPr sz="2500">
                <a:solidFill>
                  <a:srgbClr val="FFFFFF"/>
                </a:solidFill>
              </a:defRPr>
            </a:lvl5pPr>
          </a:lstStyle>
          <a:p>
            <a:pPr lvl="0"/>
            <a:r>
              <a:rPr lang="en-US" dirty="0" smtClean="0"/>
              <a:t>Click to edit Master text styles</a:t>
            </a:r>
          </a:p>
        </p:txBody>
      </p:sp>
      <p:grpSp>
        <p:nvGrpSpPr>
          <p:cNvPr id="15" name="Group 14"/>
          <p:cNvGrpSpPr/>
          <p:nvPr userDrawn="1"/>
        </p:nvGrpSpPr>
        <p:grpSpPr>
          <a:xfrm>
            <a:off x="-3702" y="983988"/>
            <a:ext cx="8576373" cy="137411"/>
            <a:chOff x="284163" y="1759424"/>
            <a:chExt cx="8576373" cy="137411"/>
          </a:xfrm>
        </p:grpSpPr>
        <p:sp>
          <p:nvSpPr>
            <p:cNvPr id="24" name="Rectangle 23"/>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5" name="Rectangle 24"/>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Rectangle 25"/>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Rectangle 3"/>
          <p:cNvSpPr/>
          <p:nvPr userDrawn="1"/>
        </p:nvSpPr>
        <p:spPr>
          <a:xfrm>
            <a:off x="284164"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284164" y="6415942"/>
            <a:ext cx="1155170" cy="261610"/>
          </a:xfrm>
          <a:prstGeom prst="rect">
            <a:avLst/>
          </a:prstGeom>
          <a:noFill/>
        </p:spPr>
        <p:txBody>
          <a:bodyPr wrap="square" rtlCol="0">
            <a:spAutoFit/>
          </a:bodyPr>
          <a:lstStyle/>
          <a:p>
            <a:pPr algn="ctr"/>
            <a:r>
              <a:rPr lang="en-US" sz="1050" b="1" dirty="0" smtClean="0">
                <a:solidFill>
                  <a:srgbClr val="002868"/>
                </a:solidFill>
              </a:rPr>
              <a:t>Introduction</a:t>
            </a:r>
            <a:endParaRPr lang="en-US" sz="1050" b="1" dirty="0">
              <a:solidFill>
                <a:srgbClr val="002868"/>
              </a:solidFill>
            </a:endParaRPr>
          </a:p>
        </p:txBody>
      </p:sp>
      <p:sp>
        <p:nvSpPr>
          <p:cNvPr id="30" name="Rectangle 29"/>
          <p:cNvSpPr/>
          <p:nvPr userDrawn="1"/>
        </p:nvSpPr>
        <p:spPr>
          <a:xfrm>
            <a:off x="1682686" y="6340847"/>
            <a:ext cx="1155170" cy="411800"/>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userDrawn="1"/>
        </p:nvSpPr>
        <p:spPr>
          <a:xfrm>
            <a:off x="1682686" y="6415942"/>
            <a:ext cx="1155170" cy="261610"/>
          </a:xfrm>
          <a:prstGeom prst="rect">
            <a:avLst/>
          </a:prstGeom>
          <a:noFill/>
        </p:spPr>
        <p:txBody>
          <a:bodyPr wrap="square" rtlCol="0">
            <a:spAutoFit/>
          </a:bodyPr>
          <a:lstStyle/>
          <a:p>
            <a:pPr algn="ctr"/>
            <a:r>
              <a:rPr lang="en-US" sz="1050" b="1" dirty="0" smtClean="0">
                <a:solidFill>
                  <a:schemeClr val="bg1"/>
                </a:solidFill>
              </a:rPr>
              <a:t>Operations</a:t>
            </a:r>
            <a:endParaRPr lang="en-US" sz="1050" b="1" dirty="0">
              <a:solidFill>
                <a:schemeClr val="bg1"/>
              </a:solidFill>
            </a:endParaRPr>
          </a:p>
        </p:txBody>
      </p:sp>
      <p:sp>
        <p:nvSpPr>
          <p:cNvPr id="33" name="Rectangle 32"/>
          <p:cNvSpPr/>
          <p:nvPr userDrawn="1"/>
        </p:nvSpPr>
        <p:spPr>
          <a:xfrm>
            <a:off x="3081208"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userDrawn="1"/>
        </p:nvSpPr>
        <p:spPr>
          <a:xfrm>
            <a:off x="3081208" y="6415942"/>
            <a:ext cx="1155170" cy="261610"/>
          </a:xfrm>
          <a:prstGeom prst="rect">
            <a:avLst/>
          </a:prstGeom>
          <a:noFill/>
        </p:spPr>
        <p:txBody>
          <a:bodyPr wrap="square" rtlCol="0">
            <a:spAutoFit/>
          </a:bodyPr>
          <a:lstStyle/>
          <a:p>
            <a:pPr algn="ctr"/>
            <a:r>
              <a:rPr lang="en-US" sz="1050" b="1" dirty="0" smtClean="0">
                <a:solidFill>
                  <a:srgbClr val="002868"/>
                </a:solidFill>
              </a:rPr>
              <a:t>Finances</a:t>
            </a:r>
            <a:endParaRPr lang="en-US" sz="1050" b="1" dirty="0">
              <a:solidFill>
                <a:srgbClr val="002868"/>
              </a:solidFill>
            </a:endParaRPr>
          </a:p>
        </p:txBody>
      </p:sp>
      <p:sp>
        <p:nvSpPr>
          <p:cNvPr id="36" name="Rectangle 35"/>
          <p:cNvSpPr/>
          <p:nvPr userDrawn="1"/>
        </p:nvSpPr>
        <p:spPr>
          <a:xfrm>
            <a:off x="5878250"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userDrawn="1"/>
        </p:nvSpPr>
        <p:spPr>
          <a:xfrm>
            <a:off x="4479730"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userDrawn="1"/>
        </p:nvSpPr>
        <p:spPr>
          <a:xfrm>
            <a:off x="4479730" y="6415942"/>
            <a:ext cx="1155170" cy="261610"/>
          </a:xfrm>
          <a:prstGeom prst="rect">
            <a:avLst/>
          </a:prstGeom>
          <a:noFill/>
        </p:spPr>
        <p:txBody>
          <a:bodyPr wrap="square" rtlCol="0">
            <a:spAutoFit/>
          </a:bodyPr>
          <a:lstStyle/>
          <a:p>
            <a:pPr algn="ctr"/>
            <a:r>
              <a:rPr lang="en-US" sz="1050" b="1" dirty="0" smtClean="0">
                <a:solidFill>
                  <a:srgbClr val="002868"/>
                </a:solidFill>
              </a:rPr>
              <a:t>Risks</a:t>
            </a:r>
            <a:endParaRPr lang="en-US" sz="1050" b="1" dirty="0">
              <a:solidFill>
                <a:srgbClr val="002868"/>
              </a:solidFill>
            </a:endParaRPr>
          </a:p>
        </p:txBody>
      </p:sp>
      <p:sp>
        <p:nvSpPr>
          <p:cNvPr id="21" name="TextBox 20"/>
          <p:cNvSpPr txBox="1"/>
          <p:nvPr userDrawn="1"/>
        </p:nvSpPr>
        <p:spPr>
          <a:xfrm>
            <a:off x="5842001" y="6415942"/>
            <a:ext cx="1216820" cy="253916"/>
          </a:xfrm>
          <a:prstGeom prst="rect">
            <a:avLst/>
          </a:prstGeom>
          <a:noFill/>
        </p:spPr>
        <p:txBody>
          <a:bodyPr wrap="square" rtlCol="0">
            <a:spAutoFit/>
          </a:bodyPr>
          <a:lstStyle/>
          <a:p>
            <a:pPr algn="ctr"/>
            <a:r>
              <a:rPr lang="en-US" sz="1050" b="1" dirty="0" smtClean="0">
                <a:solidFill>
                  <a:srgbClr val="002868"/>
                </a:solidFill>
              </a:rPr>
              <a:t>Recommendation</a:t>
            </a:r>
            <a:endParaRPr lang="en-US" sz="1050" b="1" dirty="0">
              <a:solidFill>
                <a:srgbClr val="002868"/>
              </a:solidFill>
            </a:endParaRPr>
          </a:p>
        </p:txBody>
      </p:sp>
    </p:spTree>
    <p:extLst>
      <p:ext uri="{BB962C8B-B14F-4D97-AF65-F5344CB8AC3E}">
        <p14:creationId xmlns:p14="http://schemas.microsoft.com/office/powerpoint/2010/main" val="23123655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p:nvSpPr>
        <p:spPr>
          <a:xfrm>
            <a:off x="0" y="0"/>
            <a:ext cx="9144000" cy="940243"/>
          </a:xfrm>
          <a:prstGeom prst="rect">
            <a:avLst/>
          </a:prstGeom>
          <a:solidFill>
            <a:schemeClr val="tx1">
              <a:lumMod val="85000"/>
              <a:lumOff val="15000"/>
              <a:alpha val="85000"/>
            </a:schemeClr>
          </a:solidFill>
        </p:spPr>
        <p:txBody>
          <a:bodyPr vert="horz" lIns="91440" tIns="45720" rIns="182880" bIns="365760" rtlCol="0" anchor="b" anchorCtr="0">
            <a:normAutofit fontScale="92500" lnSpcReduction="20000"/>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FD889E0-CAB2-4699-909D-B9A88D47ACBE}" type="slidenum">
              <a:rPr lang="en-US" smtClean="0"/>
              <a:pPr/>
              <a:t>‹#›</a:t>
            </a:fld>
            <a:endParaRPr lang="en-US" dirty="0"/>
          </a:p>
        </p:txBody>
      </p:sp>
      <p:sp>
        <p:nvSpPr>
          <p:cNvPr id="3" name="Subtitle 2"/>
          <p:cNvSpPr>
            <a:spLocks noGrp="1"/>
          </p:cNvSpPr>
          <p:nvPr>
            <p:ph type="subTitle" idx="1"/>
          </p:nvPr>
        </p:nvSpPr>
        <p:spPr>
          <a:xfrm>
            <a:off x="439126" y="1286648"/>
            <a:ext cx="8265748" cy="4717709"/>
          </a:xfr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
                <a:schemeClr val="bg1">
                  <a:lumMod val="65000"/>
                </a:schemeClr>
              </a:buClr>
              <a:buSzPct val="90000"/>
              <a:buFont typeface="Arial" panose="020B0604020202020204" pitchFamily="34" charset="0"/>
              <a:buNone/>
              <a:tabLst/>
              <a:defRPr lang="en-US" dirty="0" smtClean="0"/>
            </a:lvl1pPr>
            <a:lvl2pPr marL="457200" indent="0" algn="l">
              <a:buFont typeface="Arial" panose="020B0604020202020204" pitchFamily="34" charset="0"/>
              <a:buNone/>
              <a:defRPr lang="en-US" smtClean="0"/>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endParaRPr lang="en-US" dirty="0" smtClean="0"/>
          </a:p>
        </p:txBody>
      </p:sp>
      <p:sp>
        <p:nvSpPr>
          <p:cNvPr id="13" name="Rectangle 12"/>
          <p:cNvSpPr/>
          <p:nvPr/>
        </p:nvSpPr>
        <p:spPr>
          <a:xfrm flipV="1">
            <a:off x="284163" y="6183034"/>
            <a:ext cx="8574087" cy="4571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Text Placeholder 15"/>
          <p:cNvSpPr>
            <a:spLocks noGrp="1"/>
          </p:cNvSpPr>
          <p:nvPr>
            <p:ph type="body" sz="quarter" idx="13"/>
          </p:nvPr>
        </p:nvSpPr>
        <p:spPr>
          <a:xfrm>
            <a:off x="0" y="0"/>
            <a:ext cx="9102725" cy="939800"/>
          </a:xfrm>
        </p:spPr>
        <p:txBody>
          <a:bodyPr>
            <a:noAutofit/>
          </a:bodyPr>
          <a:lstStyle>
            <a:lvl1pPr marL="0" indent="0">
              <a:buNone/>
              <a:defRPr sz="2500">
                <a:solidFill>
                  <a:srgbClr val="FFFFFF"/>
                </a:solidFill>
              </a:defRPr>
            </a:lvl1pPr>
            <a:lvl2pPr>
              <a:defRPr sz="2500">
                <a:solidFill>
                  <a:srgbClr val="FFFFFF"/>
                </a:solidFill>
              </a:defRPr>
            </a:lvl2pPr>
            <a:lvl3pPr>
              <a:defRPr sz="2500">
                <a:solidFill>
                  <a:srgbClr val="FFFFFF"/>
                </a:solidFill>
              </a:defRPr>
            </a:lvl3pPr>
            <a:lvl4pPr>
              <a:defRPr sz="2500">
                <a:solidFill>
                  <a:srgbClr val="FFFFFF"/>
                </a:solidFill>
              </a:defRPr>
            </a:lvl4pPr>
            <a:lvl5pPr>
              <a:defRPr sz="2500">
                <a:solidFill>
                  <a:srgbClr val="FFFFFF"/>
                </a:solidFill>
              </a:defRPr>
            </a:lvl5pPr>
          </a:lstStyle>
          <a:p>
            <a:pPr lvl="0"/>
            <a:r>
              <a:rPr lang="en-US" dirty="0" smtClean="0"/>
              <a:t>Click to edit Master text styles</a:t>
            </a:r>
          </a:p>
        </p:txBody>
      </p:sp>
      <p:grpSp>
        <p:nvGrpSpPr>
          <p:cNvPr id="15" name="Group 14"/>
          <p:cNvGrpSpPr/>
          <p:nvPr userDrawn="1"/>
        </p:nvGrpSpPr>
        <p:grpSpPr>
          <a:xfrm>
            <a:off x="-3702" y="983988"/>
            <a:ext cx="8576373" cy="137411"/>
            <a:chOff x="284163" y="1759424"/>
            <a:chExt cx="8576373" cy="137411"/>
          </a:xfrm>
        </p:grpSpPr>
        <p:sp>
          <p:nvSpPr>
            <p:cNvPr id="24" name="Rectangle 23"/>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5" name="Rectangle 24"/>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Rectangle 25"/>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Rectangle 3"/>
          <p:cNvSpPr/>
          <p:nvPr userDrawn="1"/>
        </p:nvSpPr>
        <p:spPr>
          <a:xfrm>
            <a:off x="284164"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284164" y="6415942"/>
            <a:ext cx="1155170" cy="261610"/>
          </a:xfrm>
          <a:prstGeom prst="rect">
            <a:avLst/>
          </a:prstGeom>
          <a:noFill/>
        </p:spPr>
        <p:txBody>
          <a:bodyPr wrap="square" rtlCol="0">
            <a:spAutoFit/>
          </a:bodyPr>
          <a:lstStyle/>
          <a:p>
            <a:pPr algn="ctr"/>
            <a:r>
              <a:rPr lang="en-US" sz="1050" b="1" dirty="0" smtClean="0">
                <a:solidFill>
                  <a:srgbClr val="002868"/>
                </a:solidFill>
              </a:rPr>
              <a:t>Introduction</a:t>
            </a:r>
            <a:endParaRPr lang="en-US" sz="1050" b="1" dirty="0">
              <a:solidFill>
                <a:srgbClr val="002868"/>
              </a:solidFill>
            </a:endParaRPr>
          </a:p>
        </p:txBody>
      </p:sp>
      <p:sp>
        <p:nvSpPr>
          <p:cNvPr id="30" name="Rectangle 29"/>
          <p:cNvSpPr/>
          <p:nvPr userDrawn="1"/>
        </p:nvSpPr>
        <p:spPr>
          <a:xfrm>
            <a:off x="1682686"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userDrawn="1"/>
        </p:nvSpPr>
        <p:spPr>
          <a:xfrm>
            <a:off x="1682686" y="6415942"/>
            <a:ext cx="1155170" cy="261610"/>
          </a:xfrm>
          <a:prstGeom prst="rect">
            <a:avLst/>
          </a:prstGeom>
          <a:noFill/>
        </p:spPr>
        <p:txBody>
          <a:bodyPr wrap="square" rtlCol="0">
            <a:spAutoFit/>
          </a:bodyPr>
          <a:lstStyle/>
          <a:p>
            <a:pPr algn="ctr"/>
            <a:r>
              <a:rPr lang="en-US" sz="1050" b="1" dirty="0" smtClean="0">
                <a:solidFill>
                  <a:srgbClr val="002868"/>
                </a:solidFill>
              </a:rPr>
              <a:t>Operations</a:t>
            </a:r>
            <a:endParaRPr lang="en-US" sz="1050" b="1" dirty="0">
              <a:solidFill>
                <a:srgbClr val="002868"/>
              </a:solidFill>
            </a:endParaRPr>
          </a:p>
        </p:txBody>
      </p:sp>
      <p:sp>
        <p:nvSpPr>
          <p:cNvPr id="33" name="Rectangle 32"/>
          <p:cNvSpPr/>
          <p:nvPr userDrawn="1"/>
        </p:nvSpPr>
        <p:spPr>
          <a:xfrm>
            <a:off x="3081208" y="6340847"/>
            <a:ext cx="1155170" cy="411800"/>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userDrawn="1"/>
        </p:nvSpPr>
        <p:spPr>
          <a:xfrm>
            <a:off x="3081208" y="6415942"/>
            <a:ext cx="1155170" cy="253916"/>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smtClean="0">
                <a:solidFill>
                  <a:schemeClr val="bg1"/>
                </a:solidFill>
              </a:rPr>
              <a:t>Finances</a:t>
            </a:r>
          </a:p>
        </p:txBody>
      </p:sp>
      <p:sp>
        <p:nvSpPr>
          <p:cNvPr id="36" name="Rectangle 35"/>
          <p:cNvSpPr/>
          <p:nvPr userDrawn="1"/>
        </p:nvSpPr>
        <p:spPr>
          <a:xfrm>
            <a:off x="5878250"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userDrawn="1"/>
        </p:nvSpPr>
        <p:spPr>
          <a:xfrm>
            <a:off x="4479730"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userDrawn="1"/>
        </p:nvSpPr>
        <p:spPr>
          <a:xfrm>
            <a:off x="4479730" y="6415942"/>
            <a:ext cx="1155170" cy="261610"/>
          </a:xfrm>
          <a:prstGeom prst="rect">
            <a:avLst/>
          </a:prstGeom>
          <a:noFill/>
        </p:spPr>
        <p:txBody>
          <a:bodyPr wrap="square" rtlCol="0">
            <a:spAutoFit/>
          </a:bodyPr>
          <a:lstStyle/>
          <a:p>
            <a:pPr algn="ctr"/>
            <a:r>
              <a:rPr lang="en-US" sz="1050" b="1" dirty="0" smtClean="0">
                <a:solidFill>
                  <a:srgbClr val="002868"/>
                </a:solidFill>
              </a:rPr>
              <a:t>Risks</a:t>
            </a:r>
            <a:endParaRPr lang="en-US" sz="1050" b="1" dirty="0">
              <a:solidFill>
                <a:srgbClr val="002868"/>
              </a:solidFill>
            </a:endParaRPr>
          </a:p>
        </p:txBody>
      </p:sp>
      <p:sp>
        <p:nvSpPr>
          <p:cNvPr id="41" name="TextBox 40"/>
          <p:cNvSpPr txBox="1"/>
          <p:nvPr userDrawn="1"/>
        </p:nvSpPr>
        <p:spPr>
          <a:xfrm>
            <a:off x="5842001" y="6415942"/>
            <a:ext cx="1216820" cy="253916"/>
          </a:xfrm>
          <a:prstGeom prst="rect">
            <a:avLst/>
          </a:prstGeom>
          <a:noFill/>
        </p:spPr>
        <p:txBody>
          <a:bodyPr wrap="square" rtlCol="0">
            <a:spAutoFit/>
          </a:bodyPr>
          <a:lstStyle/>
          <a:p>
            <a:pPr algn="ctr"/>
            <a:r>
              <a:rPr lang="en-US" sz="1050" b="1" dirty="0" smtClean="0">
                <a:solidFill>
                  <a:srgbClr val="002868"/>
                </a:solidFill>
              </a:rPr>
              <a:t>Recommendation</a:t>
            </a:r>
            <a:endParaRPr lang="en-US" sz="1050" b="1" dirty="0">
              <a:solidFill>
                <a:srgbClr val="002868"/>
              </a:solidFill>
            </a:endParaRPr>
          </a:p>
        </p:txBody>
      </p:sp>
    </p:spTree>
    <p:extLst>
      <p:ext uri="{BB962C8B-B14F-4D97-AF65-F5344CB8AC3E}">
        <p14:creationId xmlns:p14="http://schemas.microsoft.com/office/powerpoint/2010/main" val="12337797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Rectangle 6"/>
          <p:cNvSpPr/>
          <p:nvPr/>
        </p:nvSpPr>
        <p:spPr>
          <a:xfrm>
            <a:off x="0" y="0"/>
            <a:ext cx="9144000" cy="940243"/>
          </a:xfrm>
          <a:prstGeom prst="rect">
            <a:avLst/>
          </a:prstGeom>
          <a:solidFill>
            <a:schemeClr val="tx1">
              <a:lumMod val="85000"/>
              <a:lumOff val="15000"/>
              <a:alpha val="85000"/>
            </a:schemeClr>
          </a:solidFill>
        </p:spPr>
        <p:txBody>
          <a:bodyPr vert="horz" lIns="91440" tIns="45720" rIns="182880" bIns="365760" rtlCol="0" anchor="b" anchorCtr="0">
            <a:normAutofit fontScale="92500" lnSpcReduction="20000"/>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FD889E0-CAB2-4699-909D-B9A88D47ACBE}" type="slidenum">
              <a:rPr lang="en-US" smtClean="0"/>
              <a:pPr/>
              <a:t>‹#›</a:t>
            </a:fld>
            <a:endParaRPr lang="en-US" dirty="0"/>
          </a:p>
        </p:txBody>
      </p:sp>
      <p:sp>
        <p:nvSpPr>
          <p:cNvPr id="3" name="Subtitle 2"/>
          <p:cNvSpPr>
            <a:spLocks noGrp="1"/>
          </p:cNvSpPr>
          <p:nvPr>
            <p:ph type="subTitle" idx="1"/>
          </p:nvPr>
        </p:nvSpPr>
        <p:spPr>
          <a:xfrm>
            <a:off x="439126" y="1286648"/>
            <a:ext cx="8265748" cy="4717709"/>
          </a:xfr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
                <a:schemeClr val="bg1">
                  <a:lumMod val="65000"/>
                </a:schemeClr>
              </a:buClr>
              <a:buSzPct val="90000"/>
              <a:buFont typeface="Arial" panose="020B0604020202020204" pitchFamily="34" charset="0"/>
              <a:buNone/>
              <a:tabLst/>
              <a:defRPr lang="en-US" dirty="0" smtClean="0"/>
            </a:lvl1pPr>
            <a:lvl2pPr marL="457200" indent="0" algn="l">
              <a:buFont typeface="Arial" panose="020B0604020202020204" pitchFamily="34" charset="0"/>
              <a:buNone/>
              <a:defRPr lang="en-US" smtClean="0"/>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endParaRPr lang="en-US" dirty="0" smtClean="0"/>
          </a:p>
        </p:txBody>
      </p:sp>
      <p:sp>
        <p:nvSpPr>
          <p:cNvPr id="13" name="Rectangle 12"/>
          <p:cNvSpPr/>
          <p:nvPr/>
        </p:nvSpPr>
        <p:spPr>
          <a:xfrm flipV="1">
            <a:off x="284163" y="6183034"/>
            <a:ext cx="8574087" cy="4571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Text Placeholder 15"/>
          <p:cNvSpPr>
            <a:spLocks noGrp="1"/>
          </p:cNvSpPr>
          <p:nvPr>
            <p:ph type="body" sz="quarter" idx="13"/>
          </p:nvPr>
        </p:nvSpPr>
        <p:spPr>
          <a:xfrm>
            <a:off x="0" y="0"/>
            <a:ext cx="9102725" cy="939800"/>
          </a:xfrm>
        </p:spPr>
        <p:txBody>
          <a:bodyPr>
            <a:noAutofit/>
          </a:bodyPr>
          <a:lstStyle>
            <a:lvl1pPr marL="0" indent="0">
              <a:buNone/>
              <a:defRPr sz="2500">
                <a:solidFill>
                  <a:srgbClr val="FFFFFF"/>
                </a:solidFill>
              </a:defRPr>
            </a:lvl1pPr>
            <a:lvl2pPr>
              <a:defRPr sz="2500">
                <a:solidFill>
                  <a:srgbClr val="FFFFFF"/>
                </a:solidFill>
              </a:defRPr>
            </a:lvl2pPr>
            <a:lvl3pPr>
              <a:defRPr sz="2500">
                <a:solidFill>
                  <a:srgbClr val="FFFFFF"/>
                </a:solidFill>
              </a:defRPr>
            </a:lvl3pPr>
            <a:lvl4pPr>
              <a:defRPr sz="2500">
                <a:solidFill>
                  <a:srgbClr val="FFFFFF"/>
                </a:solidFill>
              </a:defRPr>
            </a:lvl4pPr>
            <a:lvl5pPr>
              <a:defRPr sz="2500">
                <a:solidFill>
                  <a:srgbClr val="FFFFFF"/>
                </a:solidFill>
              </a:defRPr>
            </a:lvl5pPr>
          </a:lstStyle>
          <a:p>
            <a:pPr lvl="0"/>
            <a:r>
              <a:rPr lang="en-US" dirty="0" smtClean="0"/>
              <a:t>Click to edit Master text styles</a:t>
            </a:r>
          </a:p>
        </p:txBody>
      </p:sp>
      <p:grpSp>
        <p:nvGrpSpPr>
          <p:cNvPr id="15" name="Group 14"/>
          <p:cNvGrpSpPr/>
          <p:nvPr userDrawn="1"/>
        </p:nvGrpSpPr>
        <p:grpSpPr>
          <a:xfrm>
            <a:off x="-3702" y="983988"/>
            <a:ext cx="8576373" cy="137411"/>
            <a:chOff x="284163" y="1759424"/>
            <a:chExt cx="8576373" cy="137411"/>
          </a:xfrm>
        </p:grpSpPr>
        <p:sp>
          <p:nvSpPr>
            <p:cNvPr id="24" name="Rectangle 23"/>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5" name="Rectangle 24"/>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Rectangle 25"/>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Rectangle 3"/>
          <p:cNvSpPr/>
          <p:nvPr userDrawn="1"/>
        </p:nvSpPr>
        <p:spPr>
          <a:xfrm>
            <a:off x="284164"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284164" y="6415942"/>
            <a:ext cx="1155170" cy="261610"/>
          </a:xfrm>
          <a:prstGeom prst="rect">
            <a:avLst/>
          </a:prstGeom>
          <a:noFill/>
        </p:spPr>
        <p:txBody>
          <a:bodyPr wrap="square" rtlCol="0">
            <a:spAutoFit/>
          </a:bodyPr>
          <a:lstStyle/>
          <a:p>
            <a:pPr algn="ctr"/>
            <a:r>
              <a:rPr lang="en-US" sz="1050" b="1" dirty="0" smtClean="0">
                <a:solidFill>
                  <a:srgbClr val="002868"/>
                </a:solidFill>
              </a:rPr>
              <a:t>Introduction</a:t>
            </a:r>
            <a:endParaRPr lang="en-US" sz="1050" b="1" dirty="0">
              <a:solidFill>
                <a:srgbClr val="002868"/>
              </a:solidFill>
            </a:endParaRPr>
          </a:p>
        </p:txBody>
      </p:sp>
      <p:sp>
        <p:nvSpPr>
          <p:cNvPr id="30" name="Rectangle 29"/>
          <p:cNvSpPr/>
          <p:nvPr userDrawn="1"/>
        </p:nvSpPr>
        <p:spPr>
          <a:xfrm>
            <a:off x="1682686"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userDrawn="1"/>
        </p:nvSpPr>
        <p:spPr>
          <a:xfrm>
            <a:off x="1682686" y="6415942"/>
            <a:ext cx="1155170" cy="261610"/>
          </a:xfrm>
          <a:prstGeom prst="rect">
            <a:avLst/>
          </a:prstGeom>
          <a:noFill/>
        </p:spPr>
        <p:txBody>
          <a:bodyPr wrap="square" rtlCol="0">
            <a:spAutoFit/>
          </a:bodyPr>
          <a:lstStyle/>
          <a:p>
            <a:pPr algn="ctr"/>
            <a:r>
              <a:rPr lang="en-US" sz="1050" b="1" dirty="0" smtClean="0">
                <a:solidFill>
                  <a:srgbClr val="002868"/>
                </a:solidFill>
              </a:rPr>
              <a:t>Operations</a:t>
            </a:r>
            <a:endParaRPr lang="en-US" sz="1050" b="1" dirty="0">
              <a:solidFill>
                <a:srgbClr val="002868"/>
              </a:solidFill>
            </a:endParaRPr>
          </a:p>
        </p:txBody>
      </p:sp>
      <p:sp>
        <p:nvSpPr>
          <p:cNvPr id="33" name="Rectangle 32"/>
          <p:cNvSpPr/>
          <p:nvPr userDrawn="1"/>
        </p:nvSpPr>
        <p:spPr>
          <a:xfrm>
            <a:off x="3081208"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userDrawn="1"/>
        </p:nvSpPr>
        <p:spPr>
          <a:xfrm>
            <a:off x="3081208" y="6415942"/>
            <a:ext cx="1155170" cy="253916"/>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smtClean="0">
                <a:solidFill>
                  <a:srgbClr val="002868"/>
                </a:solidFill>
              </a:rPr>
              <a:t>Finances</a:t>
            </a:r>
          </a:p>
        </p:txBody>
      </p:sp>
      <p:sp>
        <p:nvSpPr>
          <p:cNvPr id="36" name="Rectangle 35"/>
          <p:cNvSpPr/>
          <p:nvPr userDrawn="1"/>
        </p:nvSpPr>
        <p:spPr>
          <a:xfrm>
            <a:off x="5878250"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userDrawn="1"/>
        </p:nvSpPr>
        <p:spPr>
          <a:xfrm>
            <a:off x="4479730" y="6340847"/>
            <a:ext cx="1155170" cy="411800"/>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userDrawn="1"/>
        </p:nvSpPr>
        <p:spPr>
          <a:xfrm>
            <a:off x="4479730" y="6415942"/>
            <a:ext cx="1155170" cy="261610"/>
          </a:xfrm>
          <a:prstGeom prst="rect">
            <a:avLst/>
          </a:prstGeom>
          <a:noFill/>
        </p:spPr>
        <p:txBody>
          <a:bodyPr wrap="square" rtlCol="0">
            <a:spAutoFit/>
          </a:bodyPr>
          <a:lstStyle/>
          <a:p>
            <a:pPr algn="ctr"/>
            <a:r>
              <a:rPr lang="en-US" sz="1050" b="1" dirty="0" smtClean="0">
                <a:solidFill>
                  <a:schemeClr val="bg1"/>
                </a:solidFill>
              </a:rPr>
              <a:t>Risks</a:t>
            </a:r>
            <a:endParaRPr lang="en-US" sz="1050" b="1" dirty="0">
              <a:solidFill>
                <a:schemeClr val="bg1"/>
              </a:solidFill>
            </a:endParaRPr>
          </a:p>
        </p:txBody>
      </p:sp>
      <p:sp>
        <p:nvSpPr>
          <p:cNvPr id="21" name="TextBox 20"/>
          <p:cNvSpPr txBox="1"/>
          <p:nvPr userDrawn="1"/>
        </p:nvSpPr>
        <p:spPr>
          <a:xfrm>
            <a:off x="5842001" y="6415942"/>
            <a:ext cx="1216820" cy="253916"/>
          </a:xfrm>
          <a:prstGeom prst="rect">
            <a:avLst/>
          </a:prstGeom>
          <a:noFill/>
        </p:spPr>
        <p:txBody>
          <a:bodyPr wrap="square" rtlCol="0">
            <a:spAutoFit/>
          </a:bodyPr>
          <a:lstStyle/>
          <a:p>
            <a:pPr algn="ctr"/>
            <a:r>
              <a:rPr lang="en-US" sz="1050" b="1" dirty="0" smtClean="0">
                <a:solidFill>
                  <a:srgbClr val="002868"/>
                </a:solidFill>
              </a:rPr>
              <a:t>Recommendation</a:t>
            </a:r>
            <a:endParaRPr lang="en-US" sz="1050" b="1" dirty="0">
              <a:solidFill>
                <a:srgbClr val="002868"/>
              </a:solidFill>
            </a:endParaRPr>
          </a:p>
        </p:txBody>
      </p:sp>
    </p:spTree>
    <p:extLst>
      <p:ext uri="{BB962C8B-B14F-4D97-AF65-F5344CB8AC3E}">
        <p14:creationId xmlns:p14="http://schemas.microsoft.com/office/powerpoint/2010/main" val="13068392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Rectangle 6"/>
          <p:cNvSpPr/>
          <p:nvPr/>
        </p:nvSpPr>
        <p:spPr>
          <a:xfrm>
            <a:off x="0" y="0"/>
            <a:ext cx="9144000" cy="940243"/>
          </a:xfrm>
          <a:prstGeom prst="rect">
            <a:avLst/>
          </a:prstGeom>
          <a:solidFill>
            <a:schemeClr val="tx1">
              <a:lumMod val="85000"/>
              <a:lumOff val="15000"/>
              <a:alpha val="85000"/>
            </a:schemeClr>
          </a:solidFill>
        </p:spPr>
        <p:txBody>
          <a:bodyPr vert="horz" lIns="91440" tIns="45720" rIns="182880" bIns="365760" rtlCol="0" anchor="b" anchorCtr="0">
            <a:normAutofit fontScale="92500" lnSpcReduction="20000"/>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FD889E0-CAB2-4699-909D-B9A88D47ACBE}" type="slidenum">
              <a:rPr lang="en-US" smtClean="0"/>
              <a:pPr/>
              <a:t>‹#›</a:t>
            </a:fld>
            <a:endParaRPr lang="en-US" dirty="0"/>
          </a:p>
        </p:txBody>
      </p:sp>
      <p:sp>
        <p:nvSpPr>
          <p:cNvPr id="3" name="Subtitle 2"/>
          <p:cNvSpPr>
            <a:spLocks noGrp="1"/>
          </p:cNvSpPr>
          <p:nvPr>
            <p:ph type="subTitle" idx="1"/>
          </p:nvPr>
        </p:nvSpPr>
        <p:spPr>
          <a:xfrm>
            <a:off x="439126" y="1286648"/>
            <a:ext cx="8265748" cy="4717709"/>
          </a:xfrm>
        </p:spPr>
        <p:txBody>
          <a:bodyPr vert="horz" lIns="91440" tIns="45720" rIns="91440" bIns="45720" rtlCol="0">
            <a:normAutofit/>
          </a:bodyPr>
          <a:lstStyle>
            <a:lvl1pPr marL="0" marR="0" indent="0" algn="l" defTabSz="914400" rtl="0" eaLnBrk="1" fontAlgn="auto" latinLnBrk="0" hangingPunct="1">
              <a:lnSpc>
                <a:spcPct val="100000"/>
              </a:lnSpc>
              <a:spcBef>
                <a:spcPts val="0"/>
              </a:spcBef>
              <a:spcAft>
                <a:spcPts val="0"/>
              </a:spcAft>
              <a:buClr>
                <a:schemeClr val="bg1">
                  <a:lumMod val="65000"/>
                </a:schemeClr>
              </a:buClr>
              <a:buSzPct val="90000"/>
              <a:buFont typeface="Arial" panose="020B0604020202020204" pitchFamily="34" charset="0"/>
              <a:buNone/>
              <a:tabLst/>
              <a:defRPr lang="en-US" dirty="0" smtClean="0"/>
            </a:lvl1pPr>
            <a:lvl2pPr marL="457200" indent="0" algn="l">
              <a:buFont typeface="Arial" panose="020B0604020202020204" pitchFamily="34" charset="0"/>
              <a:buNone/>
              <a:defRPr lang="en-US" smtClean="0"/>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endParaRPr lang="en-US" dirty="0" smtClean="0"/>
          </a:p>
        </p:txBody>
      </p:sp>
      <p:sp>
        <p:nvSpPr>
          <p:cNvPr id="13" name="Rectangle 12"/>
          <p:cNvSpPr/>
          <p:nvPr/>
        </p:nvSpPr>
        <p:spPr>
          <a:xfrm flipV="1">
            <a:off x="284163" y="6183034"/>
            <a:ext cx="8574087" cy="4571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Text Placeholder 15"/>
          <p:cNvSpPr>
            <a:spLocks noGrp="1"/>
          </p:cNvSpPr>
          <p:nvPr>
            <p:ph type="body" sz="quarter" idx="13"/>
          </p:nvPr>
        </p:nvSpPr>
        <p:spPr>
          <a:xfrm>
            <a:off x="0" y="0"/>
            <a:ext cx="9102725" cy="939800"/>
          </a:xfrm>
        </p:spPr>
        <p:txBody>
          <a:bodyPr>
            <a:noAutofit/>
          </a:bodyPr>
          <a:lstStyle>
            <a:lvl1pPr marL="0" indent="0">
              <a:buNone/>
              <a:defRPr sz="2500">
                <a:solidFill>
                  <a:srgbClr val="FFFFFF"/>
                </a:solidFill>
              </a:defRPr>
            </a:lvl1pPr>
            <a:lvl2pPr>
              <a:defRPr sz="2500">
                <a:solidFill>
                  <a:srgbClr val="FFFFFF"/>
                </a:solidFill>
              </a:defRPr>
            </a:lvl2pPr>
            <a:lvl3pPr>
              <a:defRPr sz="2500">
                <a:solidFill>
                  <a:srgbClr val="FFFFFF"/>
                </a:solidFill>
              </a:defRPr>
            </a:lvl3pPr>
            <a:lvl4pPr>
              <a:defRPr sz="2500">
                <a:solidFill>
                  <a:srgbClr val="FFFFFF"/>
                </a:solidFill>
              </a:defRPr>
            </a:lvl4pPr>
            <a:lvl5pPr>
              <a:defRPr sz="2500">
                <a:solidFill>
                  <a:srgbClr val="FFFFFF"/>
                </a:solidFill>
              </a:defRPr>
            </a:lvl5pPr>
          </a:lstStyle>
          <a:p>
            <a:pPr lvl="0"/>
            <a:r>
              <a:rPr lang="en-US" dirty="0" smtClean="0"/>
              <a:t>Click to edit Master text styles</a:t>
            </a:r>
          </a:p>
        </p:txBody>
      </p:sp>
      <p:grpSp>
        <p:nvGrpSpPr>
          <p:cNvPr id="15" name="Group 14"/>
          <p:cNvGrpSpPr/>
          <p:nvPr userDrawn="1"/>
        </p:nvGrpSpPr>
        <p:grpSpPr>
          <a:xfrm>
            <a:off x="-3702" y="983988"/>
            <a:ext cx="8576373" cy="137411"/>
            <a:chOff x="284163" y="1759424"/>
            <a:chExt cx="8576373" cy="137411"/>
          </a:xfrm>
        </p:grpSpPr>
        <p:sp>
          <p:nvSpPr>
            <p:cNvPr id="24" name="Rectangle 23"/>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5" name="Rectangle 24"/>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Rectangle 25"/>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Rectangle 3"/>
          <p:cNvSpPr/>
          <p:nvPr userDrawn="1"/>
        </p:nvSpPr>
        <p:spPr>
          <a:xfrm>
            <a:off x="284164"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284164" y="6415942"/>
            <a:ext cx="1155170" cy="261610"/>
          </a:xfrm>
          <a:prstGeom prst="rect">
            <a:avLst/>
          </a:prstGeom>
          <a:noFill/>
        </p:spPr>
        <p:txBody>
          <a:bodyPr wrap="square" rtlCol="0">
            <a:spAutoFit/>
          </a:bodyPr>
          <a:lstStyle/>
          <a:p>
            <a:pPr algn="ctr"/>
            <a:r>
              <a:rPr lang="en-US" sz="1050" b="1" dirty="0" smtClean="0">
                <a:solidFill>
                  <a:srgbClr val="002868"/>
                </a:solidFill>
              </a:rPr>
              <a:t>Introduction</a:t>
            </a:r>
            <a:endParaRPr lang="en-US" sz="1050" b="1" dirty="0">
              <a:solidFill>
                <a:srgbClr val="002868"/>
              </a:solidFill>
            </a:endParaRPr>
          </a:p>
        </p:txBody>
      </p:sp>
      <p:sp>
        <p:nvSpPr>
          <p:cNvPr id="30" name="Rectangle 29"/>
          <p:cNvSpPr/>
          <p:nvPr userDrawn="1"/>
        </p:nvSpPr>
        <p:spPr>
          <a:xfrm>
            <a:off x="1682686"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userDrawn="1"/>
        </p:nvSpPr>
        <p:spPr>
          <a:xfrm>
            <a:off x="1682686" y="6415942"/>
            <a:ext cx="1155170" cy="261610"/>
          </a:xfrm>
          <a:prstGeom prst="rect">
            <a:avLst/>
          </a:prstGeom>
          <a:noFill/>
        </p:spPr>
        <p:txBody>
          <a:bodyPr wrap="square" rtlCol="0">
            <a:spAutoFit/>
          </a:bodyPr>
          <a:lstStyle/>
          <a:p>
            <a:pPr algn="ctr"/>
            <a:r>
              <a:rPr lang="en-US" sz="1050" b="1" dirty="0" smtClean="0">
                <a:solidFill>
                  <a:srgbClr val="002868"/>
                </a:solidFill>
              </a:rPr>
              <a:t>Operations</a:t>
            </a:r>
            <a:endParaRPr lang="en-US" sz="1050" b="1" dirty="0">
              <a:solidFill>
                <a:srgbClr val="002868"/>
              </a:solidFill>
            </a:endParaRPr>
          </a:p>
        </p:txBody>
      </p:sp>
      <p:sp>
        <p:nvSpPr>
          <p:cNvPr id="33" name="Rectangle 32"/>
          <p:cNvSpPr/>
          <p:nvPr userDrawn="1"/>
        </p:nvSpPr>
        <p:spPr>
          <a:xfrm>
            <a:off x="3081208"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userDrawn="1"/>
        </p:nvSpPr>
        <p:spPr>
          <a:xfrm>
            <a:off x="3081208" y="6415942"/>
            <a:ext cx="1155170" cy="253916"/>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smtClean="0">
                <a:solidFill>
                  <a:srgbClr val="002868"/>
                </a:solidFill>
              </a:rPr>
              <a:t>Finances</a:t>
            </a:r>
          </a:p>
        </p:txBody>
      </p:sp>
      <p:sp>
        <p:nvSpPr>
          <p:cNvPr id="36" name="Rectangle 35"/>
          <p:cNvSpPr/>
          <p:nvPr userDrawn="1"/>
        </p:nvSpPr>
        <p:spPr>
          <a:xfrm>
            <a:off x="5878250" y="6340847"/>
            <a:ext cx="1155170" cy="411800"/>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userDrawn="1"/>
        </p:nvSpPr>
        <p:spPr>
          <a:xfrm>
            <a:off x="5842001" y="6415942"/>
            <a:ext cx="1225287" cy="253916"/>
          </a:xfrm>
          <a:prstGeom prst="rect">
            <a:avLst/>
          </a:prstGeom>
          <a:noFill/>
        </p:spPr>
        <p:txBody>
          <a:bodyPr wrap="square" rtlCol="0">
            <a:spAutoFit/>
          </a:bodyPr>
          <a:lstStyle/>
          <a:p>
            <a:pPr algn="ctr"/>
            <a:r>
              <a:rPr lang="en-US" sz="1050" b="1" dirty="0" smtClean="0">
                <a:solidFill>
                  <a:schemeClr val="bg1"/>
                </a:solidFill>
              </a:rPr>
              <a:t>Recommendation</a:t>
            </a:r>
            <a:endParaRPr lang="en-US" sz="1050" b="1" dirty="0">
              <a:solidFill>
                <a:schemeClr val="bg1"/>
              </a:solidFill>
            </a:endParaRPr>
          </a:p>
        </p:txBody>
      </p:sp>
      <p:sp>
        <p:nvSpPr>
          <p:cNvPr id="39" name="Rectangle 38"/>
          <p:cNvSpPr/>
          <p:nvPr userDrawn="1"/>
        </p:nvSpPr>
        <p:spPr>
          <a:xfrm>
            <a:off x="4479730" y="6340847"/>
            <a:ext cx="1155170" cy="411800"/>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userDrawn="1"/>
        </p:nvSpPr>
        <p:spPr>
          <a:xfrm>
            <a:off x="4479730" y="6415942"/>
            <a:ext cx="1155170" cy="261610"/>
          </a:xfrm>
          <a:prstGeom prst="rect">
            <a:avLst/>
          </a:prstGeom>
          <a:noFill/>
        </p:spPr>
        <p:txBody>
          <a:bodyPr wrap="square" rtlCol="0">
            <a:spAutoFit/>
          </a:bodyPr>
          <a:lstStyle/>
          <a:p>
            <a:pPr algn="ctr"/>
            <a:r>
              <a:rPr lang="en-US" sz="1050" b="1" dirty="0" smtClean="0">
                <a:solidFill>
                  <a:srgbClr val="002868"/>
                </a:solidFill>
              </a:rPr>
              <a:t>Risks</a:t>
            </a:r>
            <a:endParaRPr lang="en-US" sz="1050" b="1" dirty="0">
              <a:solidFill>
                <a:srgbClr val="002868"/>
              </a:solidFill>
            </a:endParaRPr>
          </a:p>
        </p:txBody>
      </p:sp>
    </p:spTree>
    <p:extLst>
      <p:ext uri="{BB962C8B-B14F-4D97-AF65-F5344CB8AC3E}">
        <p14:creationId xmlns:p14="http://schemas.microsoft.com/office/powerpoint/2010/main" val="28632891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65" y="3572"/>
            <a:ext cx="9140235" cy="967840"/>
          </a:xfrm>
          <a:prstGeom prst="rect">
            <a:avLst/>
          </a:prstGeom>
        </p:spPr>
        <p:txBody>
          <a:bodyPr/>
          <a:lstStyle/>
          <a:p>
            <a:r>
              <a:rPr lang="en-US" dirty="0" smtClean="0"/>
              <a:t>Click to edit Master title style</a:t>
            </a:r>
            <a:endParaRPr dirty="0"/>
          </a:p>
        </p:txBody>
      </p:sp>
      <p:sp>
        <p:nvSpPr>
          <p:cNvPr id="3" name="Content Placeholder 2"/>
          <p:cNvSpPr>
            <a:spLocks noGrp="1"/>
          </p:cNvSpPr>
          <p:nvPr>
            <p:ph sz="half" idx="1"/>
          </p:nvPr>
        </p:nvSpPr>
        <p:spPr>
          <a:xfrm>
            <a:off x="199698" y="1392270"/>
            <a:ext cx="4286738" cy="4645079"/>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778188" y="1392271"/>
            <a:ext cx="4080062" cy="4645078"/>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25" name="Rectangle 24"/>
          <p:cNvSpPr/>
          <p:nvPr userDrawn="1"/>
        </p:nvSpPr>
        <p:spPr>
          <a:xfrm flipV="1">
            <a:off x="284163" y="6183034"/>
            <a:ext cx="8574087" cy="4571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5" name="Rectangle 44"/>
          <p:cNvSpPr/>
          <p:nvPr userDrawn="1"/>
        </p:nvSpPr>
        <p:spPr>
          <a:xfrm>
            <a:off x="0" y="0"/>
            <a:ext cx="9144000" cy="94024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2500" kern="1200" dirty="0">
              <a:solidFill>
                <a:schemeClr val="bg1"/>
              </a:solidFill>
              <a:latin typeface="+mj-lt"/>
              <a:ea typeface="+mj-ea"/>
              <a:cs typeface="+mj-cs"/>
            </a:endParaRPr>
          </a:p>
        </p:txBody>
      </p:sp>
      <p:sp>
        <p:nvSpPr>
          <p:cNvPr id="50" name="Text Placeholder 15"/>
          <p:cNvSpPr>
            <a:spLocks noGrp="1"/>
          </p:cNvSpPr>
          <p:nvPr>
            <p:ph type="body" sz="quarter" idx="13"/>
          </p:nvPr>
        </p:nvSpPr>
        <p:spPr>
          <a:xfrm>
            <a:off x="0" y="0"/>
            <a:ext cx="9102725" cy="939800"/>
          </a:xfrm>
        </p:spPr>
        <p:txBody>
          <a:bodyPr>
            <a:noAutofit/>
          </a:bodyPr>
          <a:lstStyle>
            <a:lvl1pPr marL="0" indent="0">
              <a:buNone/>
              <a:defRPr sz="2500">
                <a:solidFill>
                  <a:srgbClr val="FFFFFF"/>
                </a:solidFill>
              </a:defRPr>
            </a:lvl1pPr>
            <a:lvl2pPr>
              <a:defRPr sz="2500">
                <a:solidFill>
                  <a:srgbClr val="FFFFFF"/>
                </a:solidFill>
              </a:defRPr>
            </a:lvl2pPr>
            <a:lvl3pPr>
              <a:defRPr sz="2500">
                <a:solidFill>
                  <a:srgbClr val="FFFFFF"/>
                </a:solidFill>
              </a:defRPr>
            </a:lvl3pPr>
            <a:lvl4pPr>
              <a:defRPr sz="2500">
                <a:solidFill>
                  <a:srgbClr val="FFFFFF"/>
                </a:solidFill>
              </a:defRPr>
            </a:lvl4pPr>
            <a:lvl5pPr>
              <a:defRPr sz="2500">
                <a:solidFill>
                  <a:srgbClr val="FFFFFF"/>
                </a:solidFill>
              </a:defRPr>
            </a:lvl5pPr>
          </a:lstStyle>
          <a:p>
            <a:pPr lvl="0"/>
            <a:r>
              <a:rPr lang="en-US" dirty="0" smtClean="0"/>
              <a:t>Click to edit Master text styles</a:t>
            </a:r>
          </a:p>
        </p:txBody>
      </p:sp>
      <p:sp>
        <p:nvSpPr>
          <p:cNvPr id="28" name="Footer Placeholder 4"/>
          <p:cNvSpPr>
            <a:spLocks noGrp="1"/>
          </p:cNvSpPr>
          <p:nvPr>
            <p:ph type="ftr" sz="quarter" idx="11"/>
          </p:nvPr>
        </p:nvSpPr>
        <p:spPr>
          <a:xfrm>
            <a:off x="2099732" y="6314996"/>
            <a:ext cx="4995335" cy="487162"/>
          </a:xfrm>
        </p:spPr>
        <p:txBody>
          <a:bodyPr/>
          <a:lstStyle>
            <a:lvl1pPr algn="ctr">
              <a:defRPr sz="800"/>
            </a:lvl1pPr>
          </a:lstStyle>
          <a:p>
            <a:endParaRPr lang="en-US" dirty="0"/>
          </a:p>
        </p:txBody>
      </p:sp>
      <p:grpSp>
        <p:nvGrpSpPr>
          <p:cNvPr id="14" name="Group 13"/>
          <p:cNvGrpSpPr/>
          <p:nvPr userDrawn="1"/>
        </p:nvGrpSpPr>
        <p:grpSpPr>
          <a:xfrm>
            <a:off x="-3702" y="983988"/>
            <a:ext cx="8576373" cy="137411"/>
            <a:chOff x="284163" y="1759424"/>
            <a:chExt cx="8576373" cy="137411"/>
          </a:xfrm>
        </p:grpSpPr>
        <p:sp>
          <p:nvSpPr>
            <p:cNvPr id="15" name="Rectangle 14"/>
            <p:cNvSpPr/>
            <p:nvPr/>
          </p:nvSpPr>
          <p:spPr>
            <a:xfrm>
              <a:off x="284163" y="1759424"/>
              <a:ext cx="2743200" cy="13741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a:off x="3026392" y="1759424"/>
              <a:ext cx="1600200" cy="137411"/>
            </a:xfrm>
            <a:prstGeom prst="rect">
              <a:avLst/>
            </a:prstGeom>
            <a:solidFill>
              <a:srgbClr val="FE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4626864" y="1759424"/>
              <a:ext cx="4233672" cy="137411"/>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9698" y="1176861"/>
            <a:ext cx="8728838" cy="489347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Slide Number Placeholder 5"/>
          <p:cNvSpPr>
            <a:spLocks noGrp="1"/>
          </p:cNvSpPr>
          <p:nvPr>
            <p:ph type="sldNum" sz="quarter" idx="4"/>
          </p:nvPr>
        </p:nvSpPr>
        <p:spPr>
          <a:xfrm>
            <a:off x="8471399" y="68377"/>
            <a:ext cx="630621" cy="359760"/>
          </a:xfrm>
          <a:prstGeom prst="rect">
            <a:avLst/>
          </a:prstGeom>
        </p:spPr>
        <p:txBody>
          <a:bodyPr vert="horz" lIns="91440" tIns="45720" rIns="91440" bIns="45720" rtlCol="0" anchor="ctr"/>
          <a:lstStyle>
            <a:lvl1pPr algn="r">
              <a:defRPr sz="1400" b="1">
                <a:solidFill>
                  <a:schemeClr val="tx1"/>
                </a:solidFill>
              </a:defRPr>
            </a:lvl1pPr>
          </a:lstStyle>
          <a:p>
            <a:fld id="{5FD889E0-CAB2-4699-909D-B9A88D47ACBE}" type="slidenum">
              <a:rPr lang="en-US" smtClean="0"/>
              <a:pPr/>
              <a:t>‹#›</a:t>
            </a:fld>
            <a:endParaRPr lang="en-US" dirty="0"/>
          </a:p>
        </p:txBody>
      </p:sp>
      <p:pic>
        <p:nvPicPr>
          <p:cNvPr id="7" name="Picture 6"/>
          <p:cNvPicPr>
            <a:picLocks noChangeAspect="1"/>
          </p:cNvPicPr>
          <p:nvPr userDrawn="1"/>
        </p:nvPicPr>
        <p:blipFill>
          <a:blip r:embed="rId16"/>
          <a:stretch>
            <a:fillRect/>
          </a:stretch>
        </p:blipFill>
        <p:spPr>
          <a:xfrm>
            <a:off x="7264364" y="6266813"/>
            <a:ext cx="1830154" cy="558197"/>
          </a:xfrm>
          <a:prstGeom prst="rect">
            <a:avLst/>
          </a:prstGeom>
        </p:spPr>
      </p:pic>
      <p:sp>
        <p:nvSpPr>
          <p:cNvPr id="9" name="Title Placeholder 8"/>
          <p:cNvSpPr>
            <a:spLocks noGrp="1"/>
          </p:cNvSpPr>
          <p:nvPr>
            <p:ph type="title"/>
          </p:nvPr>
        </p:nvSpPr>
        <p:spPr>
          <a:xfrm>
            <a:off x="0" y="33861"/>
            <a:ext cx="9102020" cy="88988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8" name="Footer Placeholder 4"/>
          <p:cNvSpPr>
            <a:spLocks noGrp="1"/>
          </p:cNvSpPr>
          <p:nvPr>
            <p:ph type="ftr" sz="quarter" idx="3"/>
          </p:nvPr>
        </p:nvSpPr>
        <p:spPr>
          <a:xfrm>
            <a:off x="2099732" y="6314996"/>
            <a:ext cx="4995335" cy="487162"/>
          </a:xfrm>
          <a:prstGeom prst="rect">
            <a:avLst/>
          </a:prstGeom>
        </p:spPr>
        <p:txBody>
          <a:bodyPr/>
          <a:lstStyle>
            <a:lvl1pPr algn="ctr">
              <a:defRPr sz="800"/>
            </a:lvl1pPr>
          </a:lstStyle>
          <a:p>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684" r:id="rId2"/>
    <p:sldLayoutId id="2147483661" r:id="rId3"/>
    <p:sldLayoutId id="2147483686" r:id="rId4"/>
    <p:sldLayoutId id="2147483687" r:id="rId5"/>
    <p:sldLayoutId id="2147483685" r:id="rId6"/>
    <p:sldLayoutId id="2147483688" r:id="rId7"/>
    <p:sldLayoutId id="2147483689" r:id="rId8"/>
    <p:sldLayoutId id="2147483666" r:id="rId9"/>
    <p:sldLayoutId id="2147483677" r:id="rId10"/>
    <p:sldLayoutId id="2147483679" r:id="rId11"/>
    <p:sldLayoutId id="2147483681" r:id="rId12"/>
    <p:sldLayoutId id="2147483683" r:id="rId13"/>
    <p:sldLayoutId id="2147483682" r:id="rId14"/>
  </p:sldLayoutIdLst>
  <p:timing>
    <p:tnLst>
      <p:par>
        <p:cTn id="1" dur="indefinite" restart="never" nodeType="tmRoot"/>
      </p:par>
    </p:tnLst>
  </p:timing>
  <p:hf hdr="0" ftr="0" dt="0"/>
  <p:txStyles>
    <p:titleStyle>
      <a:lvl1pPr algn="l" defTabSz="914400" rtl="0" eaLnBrk="1" latinLnBrk="0" hangingPunct="1">
        <a:spcBef>
          <a:spcPct val="0"/>
        </a:spcBef>
        <a:buNone/>
        <a:defRPr sz="25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6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6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6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6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6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6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hyperlink" Target="mailto:http://www.inc.com/best-industries-2010/ferries-water-transit-trends-to-watch.html" TargetMode="External"/><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hyperlink" Target="https://www.flickr.com/photos/33896652@N00/243758227/in/photostream/"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hyperlink" Target="http://www.VisitNC.com"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www.google.com/maps/d/edit?mid=zFv7wypud_Ow.kziVsqI3HQmo" TargetMode="External"/><Relationship Id="rId5" Type="http://schemas.openxmlformats.org/officeDocument/2006/relationships/hyperlink" Target="https://www.google.com/maps/d/edit?mid=zFv7wypud_Ow.kV03twzrcvrs" TargetMode="Externa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www.google.com/maps/d/edit?mid=zFv7wypud_Ow.kDHeHdgWVoT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hyperlink" Target="https://www.google.com/maps/d/edit?mid=zFv7wypud_Ow.kDHeHdgWVoT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s://www.google.com/maps/d/edit?mid=zFv7wypud_Ow.kDHeHdgWVoT0"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8.jfif"/><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gif"/><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www.google.com/maps/d/edit?mid=zFv7wypud_Ow.kUsz5aWe130Y"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s://www.google.com/maps/d/edit?mid=zFv7wypud_Ow.kvALXakhIua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hyperlink" Target="http://www.ferries.com/" TargetMode="External"/><Relationship Id="rId3" Type="http://schemas.openxmlformats.org/officeDocument/2006/relationships/hyperlink" Target="http://www.islandferryadventures.com/" TargetMode="External"/><Relationship Id="rId7" Type="http://schemas.openxmlformats.org/officeDocument/2006/relationships/hyperlink" Target="http://www.riverfrontwilm.com/destinations/river-taxi/"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watertaxi.com/" TargetMode="External"/><Relationship Id="rId5" Type="http://schemas.openxmlformats.org/officeDocument/2006/relationships/hyperlink" Target="http://www.alburysferry.com/" TargetMode="External"/><Relationship Id="rId4" Type="http://schemas.openxmlformats.org/officeDocument/2006/relationships/hyperlink" Target="http://jet-express.com/index.php/jet_express/about_jet_express" TargetMode="External"/><Relationship Id="rId9" Type="http://schemas.openxmlformats.org/officeDocument/2006/relationships/hyperlink" Target="http://capemaylewesferry.com/"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Transportation in the Albemarle Sound</a:t>
            </a:r>
            <a:endParaRPr lang="en-US" dirty="0"/>
          </a:p>
        </p:txBody>
      </p:sp>
      <p:pic>
        <p:nvPicPr>
          <p:cNvPr id="6" name="Picture Placeholder 5"/>
          <p:cNvPicPr>
            <a:picLocks noGrp="1" noChangeAspect="1"/>
          </p:cNvPicPr>
          <p:nvPr>
            <p:ph type="pic" idx="1"/>
          </p:nvPr>
        </p:nvPicPr>
        <p:blipFill>
          <a:blip r:embed="rId2" cstate="email">
            <a:extLst>
              <a:ext uri="{28A0092B-C50C-407E-A947-70E740481C1C}">
                <a14:useLocalDpi xmlns:a14="http://schemas.microsoft.com/office/drawing/2010/main" val="0"/>
              </a:ext>
            </a:extLst>
          </a:blip>
          <a:srcRect t="14478" b="14478"/>
          <a:stretch>
            <a:fillRect/>
          </a:stretch>
        </p:blipFill>
        <p:spPr/>
      </p:pic>
      <p:sp>
        <p:nvSpPr>
          <p:cNvPr id="4" name="Text Placeholder 3"/>
          <p:cNvSpPr>
            <a:spLocks noGrp="1"/>
          </p:cNvSpPr>
          <p:nvPr>
            <p:ph type="body" sz="half" idx="2"/>
          </p:nvPr>
        </p:nvSpPr>
        <p:spPr>
          <a:xfrm>
            <a:off x="419099" y="5271802"/>
            <a:ext cx="8304213" cy="804862"/>
          </a:xfrm>
        </p:spPr>
        <p:txBody>
          <a:bodyPr/>
          <a:lstStyle/>
          <a:p>
            <a:r>
              <a:rPr lang="en-US" dirty="0" smtClean="0"/>
              <a:t>Katie Bradshaw, Heather Brutz, Kiara Burroughs, Elisa Elkind, Cindy Frantz, Maria Grimshaw, Taylor Mallard, Susan Sullivan, Brandon Stephenson, Elise Wagner</a:t>
            </a:r>
          </a:p>
          <a:p>
            <a:r>
              <a:rPr lang="en-US" dirty="0" smtClean="0"/>
              <a:t>May 1, 2015</a:t>
            </a:r>
            <a:endParaRPr lang="en-US" dirty="0"/>
          </a:p>
        </p:txBody>
      </p:sp>
      <p:sp>
        <p:nvSpPr>
          <p:cNvPr id="5" name="Slide Number Placeholder 4"/>
          <p:cNvSpPr>
            <a:spLocks noGrp="1"/>
          </p:cNvSpPr>
          <p:nvPr>
            <p:ph type="sldNum" sz="quarter" idx="12"/>
          </p:nvPr>
        </p:nvSpPr>
        <p:spPr/>
        <p:txBody>
          <a:bodyPr/>
          <a:lstStyle/>
          <a:p>
            <a:fld id="{5FD889E0-CAB2-4699-909D-B9A88D47ACBE}" type="slidenum">
              <a:rPr lang="en-US" smtClean="0"/>
              <a:t>1</a:t>
            </a:fld>
            <a:endParaRPr lang="en-US" dirty="0"/>
          </a:p>
        </p:txBody>
      </p:sp>
    </p:spTree>
    <p:extLst>
      <p:ext uri="{BB962C8B-B14F-4D97-AF65-F5344CB8AC3E}">
        <p14:creationId xmlns:p14="http://schemas.microsoft.com/office/powerpoint/2010/main" val="3609127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0948" y="1236486"/>
            <a:ext cx="8360030" cy="476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5FD889E0-CAB2-4699-909D-B9A88D47ACBE}" type="slidenum">
              <a:rPr lang="en-US" smtClean="0"/>
              <a:pPr/>
              <a:t>10</a:t>
            </a:fld>
            <a:endParaRPr lang="en-US" dirty="0"/>
          </a:p>
        </p:txBody>
      </p:sp>
      <p:sp>
        <p:nvSpPr>
          <p:cNvPr id="11" name="Rectangular Callout 10"/>
          <p:cNvSpPr/>
          <p:nvPr/>
        </p:nvSpPr>
        <p:spPr>
          <a:xfrm>
            <a:off x="192505" y="4186992"/>
            <a:ext cx="1371597" cy="1012623"/>
          </a:xfrm>
          <a:prstGeom prst="wedgeRectCallout">
            <a:avLst>
              <a:gd name="adj1" fmla="val 11911"/>
              <a:gd name="adj2" fmla="val 62214"/>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3"/>
          </p:nvPr>
        </p:nvSpPr>
        <p:spPr>
          <a:xfrm>
            <a:off x="1" y="0"/>
            <a:ext cx="8889476" cy="939800"/>
          </a:xfrm>
        </p:spPr>
        <p:txBody>
          <a:bodyPr/>
          <a:lstStyle/>
          <a:p>
            <a:r>
              <a:rPr lang="en-US" dirty="0" smtClean="0"/>
              <a:t>Weekend visitors currently visit historic sites and enjoy seeing nature in the region</a:t>
            </a:r>
            <a:endParaRPr lang="en-US" dirty="0"/>
          </a:p>
        </p:txBody>
      </p:sp>
      <p:pic>
        <p:nvPicPr>
          <p:cNvPr id="8" name="Picture 7" descr="C:\Users\B and H\Pictures\2015 Sustainability Capstone\plymouth.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47778" y="4231267"/>
            <a:ext cx="1239074" cy="8802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4"/>
          <p:cNvSpPr/>
          <p:nvPr/>
        </p:nvSpPr>
        <p:spPr>
          <a:xfrm>
            <a:off x="866257" y="2081461"/>
            <a:ext cx="1179094" cy="1443754"/>
          </a:xfrm>
          <a:prstGeom prst="wedgeRectCallout">
            <a:avLst>
              <a:gd name="adj1" fmla="val 38917"/>
              <a:gd name="adj2" fmla="val 77828"/>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02353" y="2145633"/>
            <a:ext cx="1094874" cy="135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ular Callout 11"/>
          <p:cNvSpPr/>
          <p:nvPr/>
        </p:nvSpPr>
        <p:spPr>
          <a:xfrm>
            <a:off x="4528493" y="5086311"/>
            <a:ext cx="1110913" cy="993566"/>
          </a:xfrm>
          <a:prstGeom prst="wedgeRectCallout">
            <a:avLst>
              <a:gd name="adj1" fmla="val -70400"/>
              <a:gd name="adj2" fmla="val -52826"/>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Users\B and H\Pictures\2015 Sustainability Capstone\pocosin.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bwMode="auto">
          <a:xfrm>
            <a:off x="4595653" y="5122407"/>
            <a:ext cx="1007657" cy="9310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ular Callout 14"/>
          <p:cNvSpPr/>
          <p:nvPr/>
        </p:nvSpPr>
        <p:spPr>
          <a:xfrm>
            <a:off x="2588394" y="1383629"/>
            <a:ext cx="1973801" cy="1065414"/>
          </a:xfrm>
          <a:prstGeom prst="wedgeRectCallout">
            <a:avLst>
              <a:gd name="adj1" fmla="val -31792"/>
              <a:gd name="adj2" fmla="val 87992"/>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646159" y="1469197"/>
            <a:ext cx="1882334" cy="937078"/>
          </a:xfrm>
          <a:prstGeom prst="rect">
            <a:avLst/>
          </a:prstGeom>
        </p:spPr>
      </p:pic>
      <p:sp>
        <p:nvSpPr>
          <p:cNvPr id="17" name="Rectangular Callout 16"/>
          <p:cNvSpPr/>
          <p:nvPr/>
        </p:nvSpPr>
        <p:spPr>
          <a:xfrm>
            <a:off x="5329990" y="3344596"/>
            <a:ext cx="1434128" cy="1015578"/>
          </a:xfrm>
          <a:prstGeom prst="wedgeRectCallout">
            <a:avLst>
              <a:gd name="adj1" fmla="val -1633"/>
              <a:gd name="adj2" fmla="val 37174"/>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00" name="Picture 4"/>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366085" y="3406464"/>
            <a:ext cx="1373968" cy="917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0018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11</a:t>
            </a:fld>
            <a:endParaRPr lang="en-US" dirty="0"/>
          </a:p>
        </p:txBody>
      </p:sp>
      <p:sp>
        <p:nvSpPr>
          <p:cNvPr id="3" name="Subtitle 2"/>
          <p:cNvSpPr>
            <a:spLocks noGrp="1"/>
          </p:cNvSpPr>
          <p:nvPr>
            <p:ph type="subTitle" idx="1"/>
          </p:nvPr>
        </p:nvSpPr>
        <p:spPr>
          <a:xfrm>
            <a:off x="439126" y="1286649"/>
            <a:ext cx="8265748" cy="495260"/>
          </a:xfrm>
        </p:spPr>
        <p:txBody>
          <a:bodyPr>
            <a:normAutofit fontScale="92500"/>
          </a:bodyPr>
          <a:lstStyle/>
          <a:p>
            <a:r>
              <a:rPr lang="en-US" dirty="0" smtClean="0"/>
              <a:t>Popular activities for overnight visitors in the coastal region of North Carolina: </a:t>
            </a:r>
          </a:p>
          <a:p>
            <a:endParaRPr lang="en-US" dirty="0"/>
          </a:p>
        </p:txBody>
      </p:sp>
      <p:sp>
        <p:nvSpPr>
          <p:cNvPr id="4" name="Text Placeholder 3"/>
          <p:cNvSpPr>
            <a:spLocks noGrp="1"/>
          </p:cNvSpPr>
          <p:nvPr>
            <p:ph type="body" sz="quarter" idx="13"/>
          </p:nvPr>
        </p:nvSpPr>
        <p:spPr/>
        <p:txBody>
          <a:bodyPr/>
          <a:lstStyle/>
          <a:p>
            <a:r>
              <a:rPr lang="en-US" dirty="0" smtClean="0"/>
              <a:t>Tourists in the Coastal Region of North Carolina want to do more than just visit the beach</a:t>
            </a:r>
            <a:endParaRPr lang="en-US" dirty="0"/>
          </a:p>
          <a:p>
            <a:endParaRPr lang="en-US" dirty="0"/>
          </a:p>
        </p:txBody>
      </p:sp>
      <p:graphicFrame>
        <p:nvGraphicFramePr>
          <p:cNvPr id="7" name="Diagram 6"/>
          <p:cNvGraphicFramePr/>
          <p:nvPr>
            <p:extLst>
              <p:ext uri="{D42A27DB-BD31-4B8C-83A1-F6EECF244321}">
                <p14:modId xmlns:p14="http://schemas.microsoft.com/office/powerpoint/2010/main" val="598332551"/>
              </p:ext>
            </p:extLst>
          </p:nvPr>
        </p:nvGraphicFramePr>
        <p:xfrm>
          <a:off x="586155" y="1781909"/>
          <a:ext cx="803030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8566" y="5863162"/>
            <a:ext cx="8945592" cy="276999"/>
          </a:xfrm>
          <a:prstGeom prst="rect">
            <a:avLst/>
          </a:prstGeom>
          <a:noFill/>
        </p:spPr>
        <p:txBody>
          <a:bodyPr wrap="square" rtlCol="0">
            <a:spAutoFit/>
          </a:bodyPr>
          <a:lstStyle/>
          <a:p>
            <a:r>
              <a:rPr lang="en-US" sz="1200" dirty="0" smtClean="0"/>
              <a:t>Source: 2013 North Carolina Regional Travel Summary, North Carolina Department of Commerce</a:t>
            </a:r>
            <a:endParaRPr lang="en-US" sz="1200" dirty="0"/>
          </a:p>
        </p:txBody>
      </p:sp>
    </p:spTree>
    <p:extLst>
      <p:ext uri="{BB962C8B-B14F-4D97-AF65-F5344CB8AC3E}">
        <p14:creationId xmlns:p14="http://schemas.microsoft.com/office/powerpoint/2010/main" val="34328421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12</a:t>
            </a:fld>
            <a:endParaRPr lang="en-US" dirty="0"/>
          </a:p>
        </p:txBody>
      </p:sp>
      <p:sp>
        <p:nvSpPr>
          <p:cNvPr id="3" name="Subtitle 2"/>
          <p:cNvSpPr>
            <a:spLocks noGrp="1"/>
          </p:cNvSpPr>
          <p:nvPr>
            <p:ph type="subTitle" idx="1"/>
          </p:nvPr>
        </p:nvSpPr>
        <p:spPr>
          <a:xfrm>
            <a:off x="439125" y="1286649"/>
            <a:ext cx="5434205" cy="1550390"/>
          </a:xfrm>
        </p:spPr>
        <p:txBody>
          <a:bodyPr>
            <a:normAutofit/>
          </a:bodyPr>
          <a:lstStyle/>
          <a:p>
            <a:pPr marL="342900" indent="-342900">
              <a:buFont typeface="Arial" panose="020B0604020202020204" pitchFamily="34" charset="0"/>
              <a:buChar char="•"/>
            </a:pPr>
            <a:r>
              <a:rPr lang="en-US" dirty="0" smtClean="0"/>
              <a:t>Over 40% of the total Inner Banks population makes over $50,000 annually </a:t>
            </a:r>
          </a:p>
          <a:p>
            <a:pPr marL="342900" indent="-342900">
              <a:buFont typeface="Arial" panose="020B0604020202020204" pitchFamily="34" charset="0"/>
              <a:buChar char="•"/>
            </a:pPr>
            <a:r>
              <a:rPr lang="en-US" dirty="0" smtClean="0"/>
              <a:t>Average age: ~ 40 years </a:t>
            </a:r>
          </a:p>
        </p:txBody>
      </p:sp>
      <p:sp>
        <p:nvSpPr>
          <p:cNvPr id="4" name="Text Placeholder 3"/>
          <p:cNvSpPr>
            <a:spLocks noGrp="1"/>
          </p:cNvSpPr>
          <p:nvPr>
            <p:ph type="body" sz="quarter" idx="13"/>
          </p:nvPr>
        </p:nvSpPr>
        <p:spPr>
          <a:xfrm>
            <a:off x="1" y="0"/>
            <a:ext cx="8724899" cy="939800"/>
          </a:xfrm>
        </p:spPr>
        <p:txBody>
          <a:bodyPr/>
          <a:lstStyle/>
          <a:p>
            <a:r>
              <a:rPr lang="en-US" dirty="0" smtClean="0"/>
              <a:t>The average Inner Banks consumer is older in age, but interested in a wide variety of outdoor activities</a:t>
            </a:r>
            <a:endParaRPr lang="en-US" dirty="0"/>
          </a:p>
        </p:txBody>
      </p:sp>
      <p:sp>
        <p:nvSpPr>
          <p:cNvPr id="5" name="Rectangle 4"/>
          <p:cNvSpPr/>
          <p:nvPr/>
        </p:nvSpPr>
        <p:spPr>
          <a:xfrm>
            <a:off x="428680" y="2837039"/>
            <a:ext cx="3112265" cy="2456057"/>
          </a:xfrm>
          <a:prstGeom prst="rect">
            <a:avLst/>
          </a:prstGeom>
        </p:spPr>
        <p:txBody>
          <a:bodyPr wrap="square">
            <a:spAutoFit/>
          </a:bodyPr>
          <a:lstStyle/>
          <a:p>
            <a:pPr marL="285750" indent="-285750">
              <a:lnSpc>
                <a:spcPct val="120000"/>
              </a:lnSpc>
              <a:buFont typeface="Arial" panose="020B0604020202020204" pitchFamily="34" charset="0"/>
              <a:buChar char="•"/>
            </a:pPr>
            <a:r>
              <a:rPr lang="en-US" sz="2300" dirty="0" smtClean="0"/>
              <a:t>Outdoor Activities</a:t>
            </a:r>
            <a:r>
              <a:rPr lang="en-US" sz="2300" dirty="0"/>
              <a:t>: </a:t>
            </a:r>
          </a:p>
          <a:p>
            <a:pPr marL="742950" lvl="1" indent="-285750">
              <a:buFont typeface="Arial" panose="020B0604020202020204" pitchFamily="34" charset="0"/>
              <a:buChar char="•"/>
            </a:pPr>
            <a:r>
              <a:rPr lang="en-US" dirty="0"/>
              <a:t>Fishing</a:t>
            </a:r>
          </a:p>
          <a:p>
            <a:pPr marL="742950" lvl="1" indent="-285750">
              <a:buFont typeface="Arial" panose="020B0604020202020204" pitchFamily="34" charset="0"/>
              <a:buChar char="•"/>
            </a:pPr>
            <a:r>
              <a:rPr lang="en-US" dirty="0"/>
              <a:t>Hunting</a:t>
            </a:r>
          </a:p>
          <a:p>
            <a:pPr marL="742950" lvl="1" indent="-285750">
              <a:buFont typeface="Arial" panose="020B0604020202020204" pitchFamily="34" charset="0"/>
              <a:buChar char="•"/>
            </a:pPr>
            <a:r>
              <a:rPr lang="en-US" dirty="0"/>
              <a:t>Horseback Riding</a:t>
            </a:r>
          </a:p>
          <a:p>
            <a:pPr marL="742950" lvl="1" indent="-285750">
              <a:buFont typeface="Arial" panose="020B0604020202020204" pitchFamily="34" charset="0"/>
              <a:buChar char="•"/>
            </a:pPr>
            <a:r>
              <a:rPr lang="en-US" dirty="0"/>
              <a:t>Baseball</a:t>
            </a:r>
          </a:p>
          <a:p>
            <a:pPr marL="742950" lvl="1" indent="-285750">
              <a:buFont typeface="Arial" panose="020B0604020202020204" pitchFamily="34" charset="0"/>
              <a:buChar char="•"/>
            </a:pPr>
            <a:r>
              <a:rPr lang="en-US" dirty="0"/>
              <a:t>Basketball</a:t>
            </a:r>
          </a:p>
          <a:p>
            <a:pPr marL="742950" lvl="1" indent="-285750">
              <a:buFont typeface="Arial" panose="020B0604020202020204" pitchFamily="34" charset="0"/>
              <a:buChar char="•"/>
            </a:pPr>
            <a:r>
              <a:rPr lang="en-US" dirty="0"/>
              <a:t>Volleyball</a:t>
            </a:r>
          </a:p>
          <a:p>
            <a:pPr marL="742950" lvl="1" indent="-285750">
              <a:buFont typeface="Arial" panose="020B0604020202020204" pitchFamily="34" charset="0"/>
              <a:buChar char="•"/>
            </a:pPr>
            <a:r>
              <a:rPr lang="en-US" dirty="0" smtClean="0"/>
              <a:t>Golf</a:t>
            </a:r>
            <a:endParaRPr lang="en-US" dirty="0"/>
          </a:p>
        </p:txBody>
      </p:sp>
      <p:pic>
        <p:nvPicPr>
          <p:cNvPr id="2050" name="Picture 2" descr="http://www.carolinamornings.com/Uploads/mtnriding.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76057" y="1286649"/>
            <a:ext cx="1895342" cy="15503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extLst/>
        </p:spPr>
      </p:pic>
      <p:pic>
        <p:nvPicPr>
          <p:cNvPr id="2058" name="Picture 10" descr="http://heritagegolfgroup.com/portals/52/gol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76057" y="3058062"/>
            <a:ext cx="1895342" cy="12627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extLst/>
        </p:spPr>
      </p:pic>
      <p:pic>
        <p:nvPicPr>
          <p:cNvPr id="2060" name="Picture 12" descr="https://encrypted-tbn0.gstatic.com/images?q=tbn:ANd9GcSsDHLRE1p1wlvrQlTOr-saVlJgk9YGEeX-l1HMzpw9v0mCiC_h"/>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0596"/>
          <a:stretch/>
        </p:blipFill>
        <p:spPr bwMode="auto">
          <a:xfrm>
            <a:off x="6576058" y="4541858"/>
            <a:ext cx="1895342" cy="11288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extLst/>
        </p:spPr>
      </p:pic>
      <p:sp>
        <p:nvSpPr>
          <p:cNvPr id="11" name="TextBox 10"/>
          <p:cNvSpPr txBox="1"/>
          <p:nvPr/>
        </p:nvSpPr>
        <p:spPr>
          <a:xfrm>
            <a:off x="3152164" y="3271696"/>
            <a:ext cx="2721166" cy="2021400"/>
          </a:xfrm>
          <a:prstGeom prst="rect">
            <a:avLst/>
          </a:prstGeom>
          <a:noFill/>
        </p:spPr>
        <p:txBody>
          <a:bodyPr wrap="square" rtlCol="0">
            <a:spAutoFit/>
          </a:bodyPr>
          <a:lstStyle/>
          <a:p>
            <a:pPr marL="742950" lvl="1" indent="-285750">
              <a:buFont typeface="Arial" panose="020B0604020202020204" pitchFamily="34" charset="0"/>
              <a:buChar char="•"/>
            </a:pPr>
            <a:r>
              <a:rPr lang="en-US" dirty="0"/>
              <a:t>Tennis</a:t>
            </a:r>
          </a:p>
          <a:p>
            <a:pPr marL="742950" lvl="1" indent="-285750">
              <a:buFont typeface="Arial" panose="020B0604020202020204" pitchFamily="34" charset="0"/>
              <a:buChar char="•"/>
            </a:pPr>
            <a:r>
              <a:rPr lang="en-US" dirty="0"/>
              <a:t>Swimming</a:t>
            </a:r>
          </a:p>
          <a:p>
            <a:pPr marL="742950" lvl="1" indent="-285750">
              <a:buFont typeface="Arial" panose="020B0604020202020204" pitchFamily="34" charset="0"/>
              <a:buChar char="•"/>
            </a:pPr>
            <a:r>
              <a:rPr lang="en-US" dirty="0"/>
              <a:t>Skiing</a:t>
            </a:r>
          </a:p>
          <a:p>
            <a:pPr marL="742950" lvl="1" indent="-285750">
              <a:buFont typeface="Arial" panose="020B0604020202020204" pitchFamily="34" charset="0"/>
              <a:buChar char="•"/>
            </a:pPr>
            <a:r>
              <a:rPr lang="en-US" dirty="0"/>
              <a:t>Boating</a:t>
            </a:r>
          </a:p>
          <a:p>
            <a:pPr marL="742950" lvl="1" indent="-285750">
              <a:buFont typeface="Arial" panose="020B0604020202020204" pitchFamily="34" charset="0"/>
              <a:buChar char="•"/>
            </a:pPr>
            <a:r>
              <a:rPr lang="en-US" dirty="0"/>
              <a:t>Biking</a:t>
            </a:r>
          </a:p>
          <a:p>
            <a:pPr marL="742950" lvl="1" indent="-285750">
              <a:buFont typeface="Arial" panose="020B0604020202020204" pitchFamily="34" charset="0"/>
              <a:buChar char="•"/>
            </a:pPr>
            <a:r>
              <a:rPr lang="en-US" dirty="0"/>
              <a:t>Camping</a:t>
            </a:r>
          </a:p>
          <a:p>
            <a:pPr marL="742950" lvl="1" indent="-285750">
              <a:buFont typeface="Arial" panose="020B0604020202020204" pitchFamily="34" charset="0"/>
              <a:buChar char="•"/>
            </a:pPr>
            <a:r>
              <a:rPr lang="en-US" dirty="0"/>
              <a:t>Gardening</a:t>
            </a:r>
          </a:p>
        </p:txBody>
      </p:sp>
      <p:sp>
        <p:nvSpPr>
          <p:cNvPr id="12" name="TextBox 11"/>
          <p:cNvSpPr txBox="1"/>
          <p:nvPr/>
        </p:nvSpPr>
        <p:spPr>
          <a:xfrm>
            <a:off x="78566" y="5863162"/>
            <a:ext cx="8945592" cy="276999"/>
          </a:xfrm>
          <a:prstGeom prst="rect">
            <a:avLst/>
          </a:prstGeom>
          <a:noFill/>
        </p:spPr>
        <p:txBody>
          <a:bodyPr wrap="square" rtlCol="0">
            <a:spAutoFit/>
          </a:bodyPr>
          <a:lstStyle/>
          <a:p>
            <a:r>
              <a:rPr lang="en-US" sz="1200" dirty="0" smtClean="0"/>
              <a:t>Source: </a:t>
            </a:r>
            <a:r>
              <a:rPr lang="en-US" sz="1200" dirty="0"/>
              <a:t>http://</a:t>
            </a:r>
            <a:r>
              <a:rPr lang="en-US" sz="1200" dirty="0" smtClean="0"/>
              <a:t>accessnc.commerce.state.nc.us/docs/</a:t>
            </a:r>
          </a:p>
        </p:txBody>
      </p:sp>
    </p:spTree>
    <p:extLst>
      <p:ext uri="{BB962C8B-B14F-4D97-AF65-F5344CB8AC3E}">
        <p14:creationId xmlns:p14="http://schemas.microsoft.com/office/powerpoint/2010/main" val="815115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127000" y="3183743"/>
            <a:ext cx="8777693" cy="2582198"/>
          </a:xfrm>
          <a:prstGeom prst="roundRect">
            <a:avLst/>
          </a:prstGeom>
          <a:solidFill>
            <a:srgbClr val="FECF00"/>
          </a:solidFill>
          <a:ln>
            <a:solidFill>
              <a:srgbClr val="FEC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5FD889E0-CAB2-4699-909D-B9A88D47ACBE}" type="slidenum">
              <a:rPr lang="en-US" smtClean="0"/>
              <a:pPr/>
              <a:t>13</a:t>
            </a:fld>
            <a:endParaRPr lang="en-US" dirty="0"/>
          </a:p>
        </p:txBody>
      </p:sp>
      <p:sp>
        <p:nvSpPr>
          <p:cNvPr id="3" name="Subtitle 2"/>
          <p:cNvSpPr>
            <a:spLocks noGrp="1"/>
          </p:cNvSpPr>
          <p:nvPr>
            <p:ph type="subTitle" idx="1"/>
          </p:nvPr>
        </p:nvSpPr>
        <p:spPr/>
        <p:txBody>
          <a:bodyPr/>
          <a:lstStyle/>
          <a:p>
            <a:r>
              <a:rPr lang="en-US" dirty="0"/>
              <a:t>T</a:t>
            </a:r>
            <a:r>
              <a:rPr lang="en-US" dirty="0" smtClean="0"/>
              <a:t>he water transport industry…</a:t>
            </a:r>
            <a:endParaRPr lang="en-US" dirty="0"/>
          </a:p>
        </p:txBody>
      </p:sp>
      <p:sp>
        <p:nvSpPr>
          <p:cNvPr id="4" name="Text Placeholder 3"/>
          <p:cNvSpPr>
            <a:spLocks noGrp="1"/>
          </p:cNvSpPr>
          <p:nvPr>
            <p:ph type="body" sz="quarter" idx="13"/>
          </p:nvPr>
        </p:nvSpPr>
        <p:spPr/>
        <p:txBody>
          <a:bodyPr/>
          <a:lstStyle/>
          <a:p>
            <a:r>
              <a:rPr lang="en-US" dirty="0" smtClean="0"/>
              <a:t>The water transport industry has experienced strong growth in      the past ten years</a:t>
            </a:r>
            <a:endParaRPr lang="en-US" dirty="0"/>
          </a:p>
        </p:txBody>
      </p:sp>
      <p:sp>
        <p:nvSpPr>
          <p:cNvPr id="7" name="TextBox 6"/>
          <p:cNvSpPr txBox="1"/>
          <p:nvPr/>
        </p:nvSpPr>
        <p:spPr>
          <a:xfrm>
            <a:off x="439126" y="1918447"/>
            <a:ext cx="6583227" cy="830997"/>
          </a:xfrm>
          <a:prstGeom prst="rect">
            <a:avLst/>
          </a:prstGeom>
          <a:noFill/>
        </p:spPr>
        <p:txBody>
          <a:bodyPr wrap="square" rtlCol="0">
            <a:spAutoFit/>
          </a:bodyPr>
          <a:lstStyle/>
          <a:p>
            <a:r>
              <a:rPr lang="en-US" dirty="0" smtClean="0"/>
              <a:t>Is projected to have </a:t>
            </a:r>
            <a:r>
              <a:rPr lang="en-US" sz="2200" b="1" dirty="0" smtClean="0">
                <a:solidFill>
                  <a:srgbClr val="002868"/>
                </a:solidFill>
              </a:rPr>
              <a:t>revenues</a:t>
            </a:r>
            <a:r>
              <a:rPr lang="en-US" dirty="0" smtClean="0"/>
              <a:t> of </a:t>
            </a:r>
          </a:p>
          <a:p>
            <a:r>
              <a:rPr lang="en-US" sz="2600" b="1" dirty="0" smtClean="0">
                <a:solidFill>
                  <a:srgbClr val="002868"/>
                </a:solidFill>
              </a:rPr>
              <a:t>$454M </a:t>
            </a:r>
            <a:r>
              <a:rPr lang="en-US" dirty="0" smtClean="0"/>
              <a:t>in 2015 </a:t>
            </a:r>
            <a:endParaRPr lang="en-US" dirty="0"/>
          </a:p>
        </p:txBody>
      </p:sp>
      <p:sp>
        <p:nvSpPr>
          <p:cNvPr id="8" name="TextBox 7"/>
          <p:cNvSpPr txBox="1"/>
          <p:nvPr/>
        </p:nvSpPr>
        <p:spPr>
          <a:xfrm>
            <a:off x="4910523" y="1918447"/>
            <a:ext cx="3560876" cy="738664"/>
          </a:xfrm>
          <a:prstGeom prst="rect">
            <a:avLst/>
          </a:prstGeom>
          <a:noFill/>
        </p:spPr>
        <p:txBody>
          <a:bodyPr wrap="square" rtlCol="0">
            <a:spAutoFit/>
          </a:bodyPr>
          <a:lstStyle/>
          <a:p>
            <a:r>
              <a:rPr lang="en-US" sz="2200" b="1" dirty="0" smtClean="0">
                <a:solidFill>
                  <a:srgbClr val="BF0A30"/>
                </a:solidFill>
              </a:rPr>
              <a:t>Grew</a:t>
            </a:r>
            <a:r>
              <a:rPr lang="en-US" dirty="0" smtClean="0"/>
              <a:t> an average of </a:t>
            </a:r>
            <a:r>
              <a:rPr lang="en-US" sz="2400" b="1" dirty="0" smtClean="0">
                <a:solidFill>
                  <a:srgbClr val="BF0A30"/>
                </a:solidFill>
              </a:rPr>
              <a:t>12%</a:t>
            </a:r>
            <a:r>
              <a:rPr lang="en-US" b="1" dirty="0" smtClean="0">
                <a:solidFill>
                  <a:srgbClr val="BF0A30"/>
                </a:solidFill>
              </a:rPr>
              <a:t> YOY </a:t>
            </a:r>
          </a:p>
          <a:p>
            <a:r>
              <a:rPr lang="en-US" dirty="0" smtClean="0"/>
              <a:t>between 2004-2010</a:t>
            </a:r>
            <a:endParaRPr lang="en-US" dirty="0"/>
          </a:p>
        </p:txBody>
      </p:sp>
      <p:sp>
        <p:nvSpPr>
          <p:cNvPr id="10" name="TextBox 9"/>
          <p:cNvSpPr txBox="1"/>
          <p:nvPr/>
        </p:nvSpPr>
        <p:spPr>
          <a:xfrm>
            <a:off x="1845213" y="3443561"/>
            <a:ext cx="3189720" cy="430887"/>
          </a:xfrm>
          <a:prstGeom prst="rect">
            <a:avLst/>
          </a:prstGeom>
          <a:noFill/>
        </p:spPr>
        <p:txBody>
          <a:bodyPr wrap="none" rtlCol="0">
            <a:spAutoFit/>
          </a:bodyPr>
          <a:lstStyle/>
          <a:p>
            <a:r>
              <a:rPr lang="en-US" sz="2200" dirty="0" smtClean="0"/>
              <a:t>A case study: </a:t>
            </a:r>
            <a:r>
              <a:rPr lang="en-US" sz="2200" dirty="0" err="1" smtClean="0"/>
              <a:t>Hornblower</a:t>
            </a:r>
            <a:r>
              <a:rPr lang="en-US" sz="2200" dirty="0" smtClean="0"/>
              <a:t> </a:t>
            </a:r>
            <a:endParaRPr lang="en-US" sz="2200" dirty="0"/>
          </a:p>
        </p:txBody>
      </p:sp>
      <p:sp>
        <p:nvSpPr>
          <p:cNvPr id="14" name="TextBox 13"/>
          <p:cNvSpPr txBox="1"/>
          <p:nvPr/>
        </p:nvSpPr>
        <p:spPr>
          <a:xfrm>
            <a:off x="1845213" y="3908140"/>
            <a:ext cx="6583227" cy="1200329"/>
          </a:xfrm>
          <a:prstGeom prst="rect">
            <a:avLst/>
          </a:prstGeom>
          <a:noFill/>
        </p:spPr>
        <p:txBody>
          <a:bodyPr wrap="square" rtlCol="0">
            <a:spAutoFit/>
          </a:bodyPr>
          <a:lstStyle/>
          <a:p>
            <a:r>
              <a:rPr lang="en-US" dirty="0" err="1" smtClean="0"/>
              <a:t>Hornblower</a:t>
            </a:r>
            <a:r>
              <a:rPr lang="en-US" dirty="0" smtClean="0"/>
              <a:t> is a privately owned water transport business founded in 1980. </a:t>
            </a:r>
            <a:r>
              <a:rPr lang="en-US" dirty="0" err="1" smtClean="0"/>
              <a:t>Hornblower</a:t>
            </a:r>
            <a:r>
              <a:rPr lang="en-US" dirty="0" smtClean="0"/>
              <a:t> has grown significantly in the years since and now operates 60 vessels in California, New York and New Jersey. The company’s 2010 annual revenue was $130M. </a:t>
            </a:r>
            <a:endParaRPr lang="en-US" dirty="0"/>
          </a:p>
        </p:txBody>
      </p:sp>
      <p:pic>
        <p:nvPicPr>
          <p:cNvPr id="16" name="Picture 15" descr="Screen Shot 2015-04-29 at 2.24.36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2390" y="3368517"/>
            <a:ext cx="1263315" cy="2247088"/>
          </a:xfrm>
          <a:prstGeom prst="rect">
            <a:avLst/>
          </a:prstGeom>
        </p:spPr>
      </p:pic>
      <p:sp>
        <p:nvSpPr>
          <p:cNvPr id="12" name="TextBox 11"/>
          <p:cNvSpPr txBox="1"/>
          <p:nvPr/>
        </p:nvSpPr>
        <p:spPr>
          <a:xfrm>
            <a:off x="78566" y="5863162"/>
            <a:ext cx="8945592" cy="276999"/>
          </a:xfrm>
          <a:prstGeom prst="rect">
            <a:avLst/>
          </a:prstGeom>
          <a:noFill/>
        </p:spPr>
        <p:txBody>
          <a:bodyPr wrap="square" rtlCol="0">
            <a:spAutoFit/>
          </a:bodyPr>
          <a:lstStyle/>
          <a:p>
            <a:r>
              <a:rPr lang="en-US" sz="1200" dirty="0" smtClean="0"/>
              <a:t>Source: Inc. Magazine’s article, </a:t>
            </a:r>
            <a:r>
              <a:rPr lang="en-US" sz="1200" dirty="0" smtClean="0">
                <a:hlinkClick r:id="rId3"/>
              </a:rPr>
              <a:t>“Ferry Industry Gaining Speed”</a:t>
            </a:r>
            <a:r>
              <a:rPr lang="en-US" sz="1200" dirty="0" smtClean="0"/>
              <a:t>; </a:t>
            </a:r>
            <a:r>
              <a:rPr lang="en-US" sz="1200" dirty="0" err="1" smtClean="0"/>
              <a:t>Hornblower.com</a:t>
            </a:r>
            <a:endParaRPr lang="en-US" sz="1200" dirty="0"/>
          </a:p>
        </p:txBody>
      </p:sp>
    </p:spTree>
    <p:extLst>
      <p:ext uri="{BB962C8B-B14F-4D97-AF65-F5344CB8AC3E}">
        <p14:creationId xmlns:p14="http://schemas.microsoft.com/office/powerpoint/2010/main" val="32990916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14</a:t>
            </a:fld>
            <a:endParaRPr lang="en-US" dirty="0"/>
          </a:p>
        </p:txBody>
      </p:sp>
      <p:sp>
        <p:nvSpPr>
          <p:cNvPr id="4" name="Text Placeholder 3"/>
          <p:cNvSpPr>
            <a:spLocks noGrp="1"/>
          </p:cNvSpPr>
          <p:nvPr>
            <p:ph type="body" sz="quarter" idx="13"/>
          </p:nvPr>
        </p:nvSpPr>
        <p:spPr/>
        <p:txBody>
          <a:bodyPr/>
          <a:lstStyle/>
          <a:p>
            <a:r>
              <a:rPr lang="en-US" dirty="0" smtClean="0"/>
              <a:t>High-speed ferries are successful tourist attractions in the U.S.</a:t>
            </a:r>
            <a:endParaRPr lang="en-US" dirty="0"/>
          </a:p>
        </p:txBody>
      </p:sp>
      <p:sp>
        <p:nvSpPr>
          <p:cNvPr id="6" name="TextBox 5"/>
          <p:cNvSpPr txBox="1"/>
          <p:nvPr/>
        </p:nvSpPr>
        <p:spPr>
          <a:xfrm>
            <a:off x="371717" y="3791007"/>
            <a:ext cx="3546848" cy="2031325"/>
          </a:xfrm>
          <a:prstGeom prst="rect">
            <a:avLst/>
          </a:prstGeom>
          <a:noFill/>
          <a:ln>
            <a:solidFill>
              <a:srgbClr val="002868"/>
            </a:solidFill>
          </a:ln>
        </p:spPr>
        <p:txBody>
          <a:bodyPr wrap="square" rtlCol="0">
            <a:spAutoFit/>
          </a:bodyPr>
          <a:lstStyle/>
          <a:p>
            <a:r>
              <a:rPr lang="en-US" dirty="0" smtClean="0">
                <a:solidFill>
                  <a:srgbClr val="002868"/>
                </a:solidFill>
              </a:rPr>
              <a:t>Location: </a:t>
            </a:r>
            <a:r>
              <a:rPr lang="en-US" dirty="0" smtClean="0">
                <a:solidFill>
                  <a:srgbClr val="000000"/>
                </a:solidFill>
              </a:rPr>
              <a:t>Town 1 hour from Toledo</a:t>
            </a:r>
          </a:p>
          <a:p>
            <a:r>
              <a:rPr lang="en-US" dirty="0" smtClean="0">
                <a:solidFill>
                  <a:srgbClr val="002868"/>
                </a:solidFill>
              </a:rPr>
              <a:t>Median Income: </a:t>
            </a:r>
            <a:r>
              <a:rPr lang="en-US" dirty="0" smtClean="0"/>
              <a:t>$44,000</a:t>
            </a:r>
          </a:p>
          <a:p>
            <a:r>
              <a:rPr lang="en-US" dirty="0" smtClean="0">
                <a:solidFill>
                  <a:srgbClr val="002868"/>
                </a:solidFill>
              </a:rPr>
              <a:t>Purpose: </a:t>
            </a:r>
            <a:r>
              <a:rPr lang="en-US" dirty="0" smtClean="0"/>
              <a:t>Tourist (Hop-on, Hop-off)</a:t>
            </a:r>
          </a:p>
          <a:p>
            <a:r>
              <a:rPr lang="en-US" dirty="0" smtClean="0">
                <a:solidFill>
                  <a:srgbClr val="002868"/>
                </a:solidFill>
              </a:rPr>
              <a:t>Calendar: </a:t>
            </a:r>
            <a:r>
              <a:rPr lang="en-US" dirty="0" smtClean="0"/>
              <a:t>Seasonal</a:t>
            </a:r>
          </a:p>
          <a:p>
            <a:r>
              <a:rPr lang="en-US" dirty="0" smtClean="0">
                <a:solidFill>
                  <a:srgbClr val="002868"/>
                </a:solidFill>
              </a:rPr>
              <a:t>Annual riders: </a:t>
            </a:r>
            <a:r>
              <a:rPr lang="en-US" dirty="0" smtClean="0"/>
              <a:t>300,000</a:t>
            </a:r>
            <a:br>
              <a:rPr lang="en-US" dirty="0" smtClean="0"/>
            </a:br>
            <a:r>
              <a:rPr lang="en-US" dirty="0" smtClean="0">
                <a:solidFill>
                  <a:srgbClr val="002868"/>
                </a:solidFill>
              </a:rPr>
              <a:t>Boats: </a:t>
            </a:r>
            <a:r>
              <a:rPr lang="en-US" dirty="0" smtClean="0"/>
              <a:t>4 ferries</a:t>
            </a:r>
          </a:p>
          <a:p>
            <a:r>
              <a:rPr lang="en-US" dirty="0" smtClean="0">
                <a:solidFill>
                  <a:srgbClr val="002868"/>
                </a:solidFill>
              </a:rPr>
              <a:t>Price: </a:t>
            </a:r>
            <a:r>
              <a:rPr lang="en-US" dirty="0" smtClean="0"/>
              <a:t>$23-39</a:t>
            </a:r>
          </a:p>
        </p:txBody>
      </p:sp>
      <p:pic>
        <p:nvPicPr>
          <p:cNvPr id="11" name="Picture 10" descr="Screen Shot 2015-04-29 at 3.02.58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2249" y="1494829"/>
            <a:ext cx="2939522" cy="218246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p:spPr>
      </p:pic>
      <p:sp>
        <p:nvSpPr>
          <p:cNvPr id="12" name="TextBox 11"/>
          <p:cNvSpPr txBox="1"/>
          <p:nvPr/>
        </p:nvSpPr>
        <p:spPr>
          <a:xfrm>
            <a:off x="451894" y="1058538"/>
            <a:ext cx="2849877" cy="461665"/>
          </a:xfrm>
          <a:prstGeom prst="rect">
            <a:avLst/>
          </a:prstGeom>
          <a:noFill/>
          <a:ln>
            <a:noFill/>
          </a:ln>
        </p:spPr>
        <p:txBody>
          <a:bodyPr wrap="square" rtlCol="0">
            <a:spAutoFit/>
          </a:bodyPr>
          <a:lstStyle/>
          <a:p>
            <a:r>
              <a:rPr lang="en-US" sz="2400" dirty="0" smtClean="0"/>
              <a:t>Port Clinton, OH</a:t>
            </a:r>
            <a:endParaRPr lang="en-US" sz="2400" dirty="0"/>
          </a:p>
        </p:txBody>
      </p:sp>
      <p:sp>
        <p:nvSpPr>
          <p:cNvPr id="15" name="TextBox 14"/>
          <p:cNvSpPr txBox="1"/>
          <p:nvPr/>
        </p:nvSpPr>
        <p:spPr>
          <a:xfrm>
            <a:off x="4842515" y="1047083"/>
            <a:ext cx="2849877" cy="461665"/>
          </a:xfrm>
          <a:prstGeom prst="rect">
            <a:avLst/>
          </a:prstGeom>
          <a:noFill/>
          <a:ln>
            <a:noFill/>
          </a:ln>
        </p:spPr>
        <p:txBody>
          <a:bodyPr wrap="square" rtlCol="0">
            <a:spAutoFit/>
          </a:bodyPr>
          <a:lstStyle/>
          <a:p>
            <a:r>
              <a:rPr lang="en-US" sz="2400" dirty="0" smtClean="0"/>
              <a:t>Lake Champlain, VT</a:t>
            </a:r>
            <a:endParaRPr lang="en-US" sz="2400" dirty="0"/>
          </a:p>
        </p:txBody>
      </p:sp>
      <p:sp>
        <p:nvSpPr>
          <p:cNvPr id="16" name="TextBox 15"/>
          <p:cNvSpPr txBox="1"/>
          <p:nvPr/>
        </p:nvSpPr>
        <p:spPr>
          <a:xfrm>
            <a:off x="4924551" y="3791007"/>
            <a:ext cx="3546848" cy="2031325"/>
          </a:xfrm>
          <a:prstGeom prst="rect">
            <a:avLst/>
          </a:prstGeom>
          <a:noFill/>
          <a:ln>
            <a:solidFill>
              <a:srgbClr val="002868"/>
            </a:solidFill>
          </a:ln>
        </p:spPr>
        <p:txBody>
          <a:bodyPr wrap="square" rtlCol="0">
            <a:spAutoFit/>
          </a:bodyPr>
          <a:lstStyle/>
          <a:p>
            <a:r>
              <a:rPr lang="en-US" dirty="0">
                <a:solidFill>
                  <a:srgbClr val="002868"/>
                </a:solidFill>
              </a:rPr>
              <a:t>Location: </a:t>
            </a:r>
            <a:r>
              <a:rPr lang="en-US" dirty="0" smtClean="0">
                <a:solidFill>
                  <a:srgbClr val="000000"/>
                </a:solidFill>
              </a:rPr>
              <a:t>Burlington is on this lake</a:t>
            </a:r>
            <a:endParaRPr lang="en-US" dirty="0">
              <a:solidFill>
                <a:srgbClr val="000000"/>
              </a:solidFill>
            </a:endParaRPr>
          </a:p>
          <a:p>
            <a:r>
              <a:rPr lang="en-US" dirty="0" smtClean="0">
                <a:solidFill>
                  <a:srgbClr val="002868"/>
                </a:solidFill>
              </a:rPr>
              <a:t>Median </a:t>
            </a:r>
            <a:r>
              <a:rPr lang="en-US" dirty="0">
                <a:solidFill>
                  <a:srgbClr val="002868"/>
                </a:solidFill>
              </a:rPr>
              <a:t>Income: </a:t>
            </a:r>
            <a:r>
              <a:rPr lang="en-US" dirty="0" smtClean="0">
                <a:solidFill>
                  <a:srgbClr val="000000"/>
                </a:solidFill>
              </a:rPr>
              <a:t>$55,000</a:t>
            </a:r>
          </a:p>
          <a:p>
            <a:r>
              <a:rPr lang="en-US" dirty="0" smtClean="0">
                <a:solidFill>
                  <a:srgbClr val="002868"/>
                </a:solidFill>
              </a:rPr>
              <a:t>Purpose: </a:t>
            </a:r>
            <a:r>
              <a:rPr lang="en-US" dirty="0" smtClean="0"/>
              <a:t>Tourism/Commuting</a:t>
            </a:r>
          </a:p>
          <a:p>
            <a:r>
              <a:rPr lang="en-US" dirty="0" smtClean="0">
                <a:solidFill>
                  <a:srgbClr val="002868"/>
                </a:solidFill>
              </a:rPr>
              <a:t>Calendar:</a:t>
            </a:r>
            <a:r>
              <a:rPr lang="en-US" dirty="0" smtClean="0"/>
              <a:t> Reduced in winter</a:t>
            </a:r>
          </a:p>
          <a:p>
            <a:r>
              <a:rPr lang="en-US" dirty="0">
                <a:solidFill>
                  <a:srgbClr val="002868"/>
                </a:solidFill>
              </a:rPr>
              <a:t>Annual riders: </a:t>
            </a:r>
            <a:r>
              <a:rPr lang="en-US" dirty="0" smtClean="0">
                <a:solidFill>
                  <a:srgbClr val="000000"/>
                </a:solidFill>
              </a:rPr>
              <a:t>1,000,000</a:t>
            </a:r>
          </a:p>
          <a:p>
            <a:r>
              <a:rPr lang="en-US" dirty="0" smtClean="0">
                <a:solidFill>
                  <a:srgbClr val="002868"/>
                </a:solidFill>
              </a:rPr>
              <a:t>Boats: </a:t>
            </a:r>
            <a:r>
              <a:rPr lang="en-US" dirty="0" smtClean="0"/>
              <a:t>4 ferries</a:t>
            </a:r>
          </a:p>
          <a:p>
            <a:r>
              <a:rPr lang="en-US" dirty="0" smtClean="0">
                <a:solidFill>
                  <a:srgbClr val="002868"/>
                </a:solidFill>
              </a:rPr>
              <a:t>Price: </a:t>
            </a:r>
            <a:r>
              <a:rPr lang="en-US" dirty="0" smtClean="0"/>
              <a:t>$8-10</a:t>
            </a:r>
          </a:p>
        </p:txBody>
      </p:sp>
      <p:cxnSp>
        <p:nvCxnSpPr>
          <p:cNvPr id="18" name="Straight Connector 17"/>
          <p:cNvCxnSpPr/>
          <p:nvPr/>
        </p:nvCxnSpPr>
        <p:spPr>
          <a:xfrm>
            <a:off x="4352257" y="1301121"/>
            <a:ext cx="30976" cy="4521211"/>
          </a:xfrm>
          <a:prstGeom prst="line">
            <a:avLst/>
          </a:prstGeom>
          <a:ln>
            <a:solidFill>
              <a:srgbClr val="BF0A30"/>
            </a:solidFill>
          </a:ln>
        </p:spPr>
        <p:style>
          <a:lnRef idx="2">
            <a:schemeClr val="accent1"/>
          </a:lnRef>
          <a:fillRef idx="0">
            <a:schemeClr val="accent1"/>
          </a:fillRef>
          <a:effectRef idx="1">
            <a:schemeClr val="accent1"/>
          </a:effectRef>
          <a:fontRef idx="minor">
            <a:schemeClr val="tx1"/>
          </a:fontRef>
        </p:style>
      </p:cxnSp>
      <p:pic>
        <p:nvPicPr>
          <p:cNvPr id="3" name="Picture 2" descr="Screen Shot 2015-04-29 at 4.26.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757" y="1529956"/>
            <a:ext cx="3260624" cy="21555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p:spPr>
      </p:pic>
      <p:sp>
        <p:nvSpPr>
          <p:cNvPr id="13" name="TextBox 12"/>
          <p:cNvSpPr txBox="1"/>
          <p:nvPr/>
        </p:nvSpPr>
        <p:spPr>
          <a:xfrm>
            <a:off x="198408" y="5863162"/>
            <a:ext cx="8945592" cy="276999"/>
          </a:xfrm>
          <a:prstGeom prst="rect">
            <a:avLst/>
          </a:prstGeom>
          <a:noFill/>
        </p:spPr>
        <p:txBody>
          <a:bodyPr wrap="square" rtlCol="0">
            <a:spAutoFit/>
          </a:bodyPr>
          <a:lstStyle/>
          <a:p>
            <a:r>
              <a:rPr lang="en-US" sz="1200" dirty="0" smtClean="0"/>
              <a:t>Source: </a:t>
            </a:r>
            <a:r>
              <a:rPr lang="en-US" sz="1200" dirty="0" err="1" smtClean="0"/>
              <a:t>Ferries.com</a:t>
            </a:r>
            <a:r>
              <a:rPr lang="en-US" sz="1200" dirty="0" smtClean="0"/>
              <a:t>; </a:t>
            </a:r>
            <a:r>
              <a:rPr lang="en-US" sz="1200" dirty="0" err="1" smtClean="0"/>
              <a:t>LakeChamplainCruises.com</a:t>
            </a:r>
            <a:r>
              <a:rPr lang="en-US" sz="1200" dirty="0" smtClean="0"/>
              <a:t>; </a:t>
            </a:r>
            <a:r>
              <a:rPr lang="en-US" sz="1200" dirty="0" err="1" smtClean="0"/>
              <a:t>JetExpress.com</a:t>
            </a:r>
            <a:r>
              <a:rPr lang="en-US" sz="1200" dirty="0" smtClean="0"/>
              <a:t> </a:t>
            </a:r>
            <a:endParaRPr lang="en-US" sz="1200" dirty="0"/>
          </a:p>
        </p:txBody>
      </p:sp>
    </p:spTree>
    <p:extLst>
      <p:ext uri="{BB962C8B-B14F-4D97-AF65-F5344CB8AC3E}">
        <p14:creationId xmlns:p14="http://schemas.microsoft.com/office/powerpoint/2010/main" val="450089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a:t>
            </a:r>
            <a:endParaRPr lang="en-US" dirty="0"/>
          </a:p>
        </p:txBody>
      </p:sp>
      <p:sp>
        <p:nvSpPr>
          <p:cNvPr id="3" name="Text Placeholder 2"/>
          <p:cNvSpPr>
            <a:spLocks noGrp="1"/>
          </p:cNvSpPr>
          <p:nvPr>
            <p:ph type="body" sz="half" idx="2"/>
          </p:nvPr>
        </p:nvSpPr>
        <p:spPr/>
        <p:txBody>
          <a:bodyPr/>
          <a:lstStyle/>
          <a:p>
            <a:r>
              <a:rPr lang="en-US" dirty="0" smtClean="0"/>
              <a:t>An overview of vessel </a:t>
            </a:r>
            <a:r>
              <a:rPr lang="en-US" dirty="0"/>
              <a:t>t</a:t>
            </a:r>
            <a:r>
              <a:rPr lang="en-US" dirty="0" smtClean="0"/>
              <a:t>ype, cities and routes, industry best </a:t>
            </a:r>
            <a:r>
              <a:rPr lang="en-US" dirty="0"/>
              <a:t>p</a:t>
            </a:r>
            <a:r>
              <a:rPr lang="en-US" dirty="0" smtClean="0"/>
              <a:t>ractices, and expansion ideas</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15</a:t>
            </a:fld>
            <a:endParaRPr lang="en-US"/>
          </a:p>
        </p:txBody>
      </p:sp>
    </p:spTree>
    <p:extLst>
      <p:ext uri="{BB962C8B-B14F-4D97-AF65-F5344CB8AC3E}">
        <p14:creationId xmlns:p14="http://schemas.microsoft.com/office/powerpoint/2010/main" val="9111307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025524" y="3326478"/>
            <a:ext cx="2492375" cy="597821"/>
          </a:xfrm>
          <a:prstGeom prst="rect">
            <a:avLst/>
          </a:prstGeom>
          <a:solidFill>
            <a:srgbClr val="1F497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48626" y="3262979"/>
            <a:ext cx="4158274" cy="984885"/>
          </a:xfrm>
          <a:ln>
            <a:noFill/>
          </a:ln>
        </p:spPr>
        <p:txBody>
          <a:bodyPr numCol="1">
            <a:noAutofit/>
          </a:bodyPr>
          <a:lstStyle/>
          <a:p>
            <a:pPr algn="ctr">
              <a:spcBef>
                <a:spcPts val="600"/>
              </a:spcBef>
            </a:pPr>
            <a:r>
              <a:rPr lang="en-US" sz="1800" b="1" dirty="0" smtClean="0">
                <a:solidFill>
                  <a:srgbClr val="FFFFFF"/>
                </a:solidFill>
              </a:rPr>
              <a:t>49 seat Catamaran</a:t>
            </a:r>
          </a:p>
          <a:p>
            <a:pPr algn="ctr">
              <a:spcBef>
                <a:spcPts val="600"/>
              </a:spcBef>
            </a:pPr>
            <a:r>
              <a:rPr lang="en-US" sz="1500" b="1" dirty="0" smtClean="0">
                <a:solidFill>
                  <a:srgbClr val="FFFFFF"/>
                </a:solidFill>
              </a:rPr>
              <a:t>Example: Clipper 3</a:t>
            </a:r>
          </a:p>
          <a:p>
            <a:pPr algn="ctr">
              <a:spcBef>
                <a:spcPts val="600"/>
              </a:spcBef>
            </a:pPr>
            <a:r>
              <a:rPr lang="en-US" sz="1400" dirty="0" smtClean="0">
                <a:solidFill>
                  <a:schemeClr val="tx1"/>
                </a:solidFill>
              </a:rPr>
              <a:t>Knots: 28; MPH: 32; Size: 47.2 </a:t>
            </a:r>
            <a:r>
              <a:rPr lang="en-US" sz="1400" dirty="0" err="1" smtClean="0">
                <a:solidFill>
                  <a:schemeClr val="tx1"/>
                </a:solidFill>
              </a:rPr>
              <a:t>ft</a:t>
            </a:r>
            <a:r>
              <a:rPr lang="en-US" sz="1400" dirty="0" smtClean="0">
                <a:solidFill>
                  <a:schemeClr val="tx1"/>
                </a:solidFill>
              </a:rPr>
              <a:t>; Price: $1.7M  </a:t>
            </a:r>
          </a:p>
        </p:txBody>
      </p:sp>
      <p:sp>
        <p:nvSpPr>
          <p:cNvPr id="22" name="Rectangle 21"/>
          <p:cNvSpPr/>
          <p:nvPr/>
        </p:nvSpPr>
        <p:spPr>
          <a:xfrm>
            <a:off x="5604755" y="3327400"/>
            <a:ext cx="2358144" cy="635000"/>
          </a:xfrm>
          <a:prstGeom prst="rect">
            <a:avLst/>
          </a:prstGeom>
          <a:solidFill>
            <a:srgbClr val="1F497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5FD889E0-CAB2-4699-909D-B9A88D47ACBE}" type="slidenum">
              <a:rPr lang="en-US" smtClean="0">
                <a:solidFill>
                  <a:prstClr val="white"/>
                </a:solidFill>
              </a:rPr>
              <a:pPr/>
              <a:t>16</a:t>
            </a:fld>
            <a:endParaRPr lang="en-US" dirty="0">
              <a:solidFill>
                <a:prstClr val="white"/>
              </a:solidFill>
            </a:endParaRPr>
          </a:p>
        </p:txBody>
      </p:sp>
      <p:sp>
        <p:nvSpPr>
          <p:cNvPr id="4" name="Text Placeholder 3"/>
          <p:cNvSpPr>
            <a:spLocks noGrp="1"/>
          </p:cNvSpPr>
          <p:nvPr>
            <p:ph type="body" sz="quarter" idx="13"/>
          </p:nvPr>
        </p:nvSpPr>
        <p:spPr/>
        <p:txBody>
          <a:bodyPr/>
          <a:lstStyle/>
          <a:p>
            <a:r>
              <a:rPr lang="en-US" dirty="0" smtClean="0"/>
              <a:t>Catamarans are the most popular type of operating ferry</a:t>
            </a:r>
            <a:endParaRPr lang="en-US" dirty="0"/>
          </a:p>
        </p:txBody>
      </p:sp>
      <p:sp>
        <p:nvSpPr>
          <p:cNvPr id="5" name="TextBox 4"/>
          <p:cNvSpPr txBox="1"/>
          <p:nvPr/>
        </p:nvSpPr>
        <p:spPr>
          <a:xfrm>
            <a:off x="457200" y="5927560"/>
            <a:ext cx="6553200" cy="276999"/>
          </a:xfrm>
          <a:prstGeom prst="rect">
            <a:avLst/>
          </a:prstGeom>
          <a:noFill/>
        </p:spPr>
        <p:txBody>
          <a:bodyPr wrap="square" rtlCol="0">
            <a:spAutoFit/>
          </a:bodyPr>
          <a:lstStyle/>
          <a:p>
            <a:r>
              <a:rPr lang="en-US" sz="1200" dirty="0" smtClean="0"/>
              <a:t>Transit Capacity and Quality of Service Manual – 2</a:t>
            </a:r>
            <a:r>
              <a:rPr lang="en-US" sz="1200" baseline="30000" dirty="0" smtClean="0"/>
              <a:t>nd</a:t>
            </a:r>
            <a:r>
              <a:rPr lang="en-US" sz="1200" dirty="0" smtClean="0"/>
              <a:t> Edition</a:t>
            </a:r>
            <a:endParaRPr lang="en-US" sz="1200" dirty="0"/>
          </a:p>
        </p:txBody>
      </p:sp>
      <p:sp>
        <p:nvSpPr>
          <p:cNvPr id="6" name="Rectangle 5"/>
          <p:cNvSpPr/>
          <p:nvPr/>
        </p:nvSpPr>
        <p:spPr>
          <a:xfrm>
            <a:off x="4762500" y="3273100"/>
            <a:ext cx="4038600" cy="969496"/>
          </a:xfrm>
          <a:prstGeom prst="rect">
            <a:avLst/>
          </a:prstGeom>
          <a:ln>
            <a:noFill/>
          </a:ln>
        </p:spPr>
        <p:txBody>
          <a:bodyPr wrap="square">
            <a:spAutoFit/>
          </a:bodyPr>
          <a:lstStyle/>
          <a:p>
            <a:pPr algn="ctr">
              <a:spcBef>
                <a:spcPts val="600"/>
              </a:spcBef>
            </a:pPr>
            <a:r>
              <a:rPr lang="en-US" b="1" dirty="0" smtClean="0">
                <a:solidFill>
                  <a:schemeClr val="bg1"/>
                </a:solidFill>
              </a:rPr>
              <a:t>149 seat Catamaran</a:t>
            </a:r>
            <a:endParaRPr lang="en-US" b="1" dirty="0">
              <a:solidFill>
                <a:schemeClr val="bg1"/>
              </a:solidFill>
            </a:endParaRPr>
          </a:p>
          <a:p>
            <a:pPr algn="ctr">
              <a:spcBef>
                <a:spcPts val="600"/>
              </a:spcBef>
            </a:pPr>
            <a:r>
              <a:rPr lang="en-US" sz="1500" b="1" dirty="0">
                <a:solidFill>
                  <a:schemeClr val="bg1"/>
                </a:solidFill>
              </a:rPr>
              <a:t>Example: </a:t>
            </a:r>
            <a:r>
              <a:rPr lang="en-US" sz="1500" b="1" dirty="0" smtClean="0">
                <a:solidFill>
                  <a:schemeClr val="bg1"/>
                </a:solidFill>
              </a:rPr>
              <a:t>Condor Express</a:t>
            </a:r>
            <a:endParaRPr lang="en-US" sz="1500" b="1" dirty="0">
              <a:solidFill>
                <a:schemeClr val="bg1"/>
              </a:solidFill>
            </a:endParaRPr>
          </a:p>
          <a:p>
            <a:pPr algn="ctr">
              <a:spcBef>
                <a:spcPts val="600"/>
              </a:spcBef>
            </a:pPr>
            <a:r>
              <a:rPr lang="en-US" sz="1400" dirty="0"/>
              <a:t>Knots: </a:t>
            </a:r>
            <a:r>
              <a:rPr lang="en-US" sz="1400" dirty="0" smtClean="0"/>
              <a:t>28; </a:t>
            </a:r>
            <a:r>
              <a:rPr lang="en-US" sz="1400" dirty="0"/>
              <a:t>MPH: </a:t>
            </a:r>
            <a:r>
              <a:rPr lang="en-US" sz="1400" dirty="0" smtClean="0"/>
              <a:t>32; </a:t>
            </a:r>
            <a:r>
              <a:rPr lang="en-US" sz="1400" dirty="0"/>
              <a:t>Size: </a:t>
            </a:r>
            <a:r>
              <a:rPr lang="en-US" sz="1400" dirty="0" smtClean="0"/>
              <a:t>71.7 </a:t>
            </a:r>
            <a:r>
              <a:rPr lang="en-US" sz="1400" dirty="0" err="1" smtClean="0"/>
              <a:t>ft</a:t>
            </a:r>
            <a:r>
              <a:rPr lang="en-US" sz="1400" dirty="0" smtClean="0">
                <a:solidFill>
                  <a:srgbClr val="FF0000"/>
                </a:solidFill>
              </a:rPr>
              <a:t>; </a:t>
            </a:r>
            <a:r>
              <a:rPr lang="en-US" sz="1400" dirty="0"/>
              <a:t>Price</a:t>
            </a:r>
            <a:r>
              <a:rPr lang="en-US" sz="1400" dirty="0" smtClean="0"/>
              <a:t>: $3.9M</a:t>
            </a:r>
          </a:p>
        </p:txBody>
      </p:sp>
      <p:sp>
        <p:nvSpPr>
          <p:cNvPr id="8" name="Rectangle 7"/>
          <p:cNvSpPr/>
          <p:nvPr/>
        </p:nvSpPr>
        <p:spPr>
          <a:xfrm>
            <a:off x="457200" y="4731385"/>
            <a:ext cx="8216900" cy="1000274"/>
          </a:xfrm>
          <a:prstGeom prst="rect">
            <a:avLst/>
          </a:prstGeom>
        </p:spPr>
        <p:txBody>
          <a:bodyPr wrap="square">
            <a:spAutoFit/>
          </a:bodyPr>
          <a:lstStyle/>
          <a:p>
            <a:pPr marL="285750" indent="-285750">
              <a:spcBef>
                <a:spcPts val="600"/>
              </a:spcBef>
              <a:buFont typeface="Arial"/>
              <a:buChar char="•"/>
            </a:pPr>
            <a:r>
              <a:rPr lang="en-US" b="1" dirty="0"/>
              <a:t>Pros: </a:t>
            </a:r>
            <a:r>
              <a:rPr lang="en-US" dirty="0" smtClean="0"/>
              <a:t>Choice </a:t>
            </a:r>
            <a:r>
              <a:rPr lang="en-US" dirty="0"/>
              <a:t>of most ferry operators; greater maneuverability</a:t>
            </a:r>
            <a:r>
              <a:rPr lang="en-US" dirty="0" smtClean="0"/>
              <a:t>; value; spacious; low draft requirements</a:t>
            </a:r>
          </a:p>
          <a:p>
            <a:pPr marL="285750" indent="-285750">
              <a:spcBef>
                <a:spcPts val="600"/>
              </a:spcBef>
              <a:buFont typeface="Arial"/>
              <a:buChar char="•"/>
            </a:pPr>
            <a:r>
              <a:rPr lang="en-US" b="1" dirty="0" smtClean="0"/>
              <a:t>Cons</a:t>
            </a:r>
            <a:r>
              <a:rPr lang="en-US" b="1" dirty="0"/>
              <a:t>:</a:t>
            </a:r>
            <a:r>
              <a:rPr lang="en-US" dirty="0"/>
              <a:t> </a:t>
            </a:r>
            <a:r>
              <a:rPr lang="en-US" dirty="0" smtClean="0"/>
              <a:t>Compared </a:t>
            </a:r>
            <a:r>
              <a:rPr lang="en-US" dirty="0"/>
              <a:t>to </a:t>
            </a:r>
            <a:r>
              <a:rPr lang="en-US" dirty="0" err="1"/>
              <a:t>monohulls</a:t>
            </a:r>
            <a:r>
              <a:rPr lang="en-US" dirty="0"/>
              <a:t> of similar size capital costs are higher; dock space</a:t>
            </a:r>
          </a:p>
        </p:txBody>
      </p:sp>
      <p:sp>
        <p:nvSpPr>
          <p:cNvPr id="9" name="Rectangle 8"/>
          <p:cNvSpPr/>
          <p:nvPr/>
        </p:nvSpPr>
        <p:spPr>
          <a:xfrm>
            <a:off x="248626" y="4604385"/>
            <a:ext cx="8603274" cy="1313516"/>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val="0"/>
              </a:ext>
            </a:extLst>
          </a:blip>
          <a:srcRect l="6199" t="17599" r="6988" b="17705"/>
          <a:stretch/>
        </p:blipFill>
        <p:spPr>
          <a:xfrm>
            <a:off x="1025524" y="1879600"/>
            <a:ext cx="2492375" cy="1396145"/>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val="0"/>
              </a:ext>
            </a:extLst>
          </a:blip>
          <a:srcRect l="15472" r="7213"/>
          <a:stretch/>
        </p:blipFill>
        <p:spPr>
          <a:xfrm>
            <a:off x="5604756" y="1727200"/>
            <a:ext cx="2358143" cy="1548479"/>
          </a:xfrm>
          <a:prstGeom prst="rect">
            <a:avLst/>
          </a:prstGeom>
        </p:spPr>
      </p:pic>
      <p:sp>
        <p:nvSpPr>
          <p:cNvPr id="7" name="Oval 6"/>
          <p:cNvSpPr/>
          <p:nvPr/>
        </p:nvSpPr>
        <p:spPr>
          <a:xfrm>
            <a:off x="174994" y="1432720"/>
            <a:ext cx="4298063" cy="322362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383416" y="1214864"/>
            <a:ext cx="3221339" cy="923330"/>
          </a:xfrm>
          <a:prstGeom prst="rect">
            <a:avLst/>
          </a:prstGeom>
          <a:solidFill>
            <a:schemeClr val="bg1"/>
          </a:solidFill>
          <a:ln>
            <a:solidFill>
              <a:schemeClr val="tx2"/>
            </a:solidFill>
          </a:ln>
        </p:spPr>
        <p:txBody>
          <a:bodyPr wrap="square" rtlCol="0">
            <a:spAutoFit/>
          </a:bodyPr>
          <a:lstStyle/>
          <a:p>
            <a:r>
              <a:rPr lang="en-US" u="sng" dirty="0" smtClean="0"/>
              <a:t>With four 49 seat Catamarans:</a:t>
            </a:r>
          </a:p>
          <a:p>
            <a:r>
              <a:rPr lang="en-US" dirty="0" smtClean="0"/>
              <a:t>Min Ticket Sales= 392</a:t>
            </a:r>
          </a:p>
          <a:p>
            <a:r>
              <a:rPr lang="en-US" dirty="0" smtClean="0"/>
              <a:t>Max Ticket Sales= 1,568</a:t>
            </a:r>
            <a:endParaRPr lang="en-US" dirty="0"/>
          </a:p>
        </p:txBody>
      </p:sp>
    </p:spTree>
    <p:extLst>
      <p:ext uri="{BB962C8B-B14F-4D97-AF65-F5344CB8AC3E}">
        <p14:creationId xmlns:p14="http://schemas.microsoft.com/office/powerpoint/2010/main" val="129557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17</a:t>
            </a:fld>
            <a:endParaRPr lang="en-US" dirty="0"/>
          </a:p>
        </p:txBody>
      </p:sp>
      <p:sp>
        <p:nvSpPr>
          <p:cNvPr id="4" name="Text Placeholder 3"/>
          <p:cNvSpPr>
            <a:spLocks noGrp="1"/>
          </p:cNvSpPr>
          <p:nvPr>
            <p:ph type="body" sz="quarter" idx="13"/>
          </p:nvPr>
        </p:nvSpPr>
        <p:spPr>
          <a:xfrm>
            <a:off x="0" y="0"/>
            <a:ext cx="8949993" cy="939800"/>
          </a:xfrm>
        </p:spPr>
        <p:txBody>
          <a:bodyPr/>
          <a:lstStyle/>
          <a:p>
            <a:r>
              <a:rPr lang="en-US" dirty="0" smtClean="0"/>
              <a:t>Routes </a:t>
            </a:r>
            <a:r>
              <a:rPr lang="en-US" dirty="0"/>
              <a:t>1 and 2 of the Ferry System should include Elizabeth City, Columbia, Edenton, Plymouth, and Hertford</a:t>
            </a:r>
          </a:p>
        </p:txBody>
      </p:sp>
      <p:sp>
        <p:nvSpPr>
          <p:cNvPr id="5" name="Subtitle 4"/>
          <p:cNvSpPr>
            <a:spLocks noGrp="1"/>
          </p:cNvSpPr>
          <p:nvPr>
            <p:ph type="subTitle" idx="1"/>
          </p:nvPr>
        </p:nvSpPr>
        <p:spPr/>
        <p:txBody>
          <a:bodyPr/>
          <a:lstStyle/>
          <a:p>
            <a:r>
              <a:rPr lang="en-US" dirty="0" smtClean="0">
                <a:solidFill>
                  <a:schemeClr val="tx1"/>
                </a:solidFill>
              </a:rPr>
              <a:t>Routes 1 and 2</a:t>
            </a:r>
            <a:endParaRPr lang="en-US" dirty="0"/>
          </a:p>
        </p:txBody>
      </p:sp>
      <p:sp>
        <p:nvSpPr>
          <p:cNvPr id="8" name="TextBox 7"/>
          <p:cNvSpPr txBox="1"/>
          <p:nvPr/>
        </p:nvSpPr>
        <p:spPr>
          <a:xfrm>
            <a:off x="2426199" y="3586370"/>
            <a:ext cx="964701" cy="323165"/>
          </a:xfrm>
          <a:prstGeom prst="rect">
            <a:avLst/>
          </a:prstGeom>
          <a:solidFill>
            <a:schemeClr val="bg1"/>
          </a:solidFill>
        </p:spPr>
        <p:txBody>
          <a:bodyPr wrap="square" rtlCol="0">
            <a:spAutoFit/>
          </a:bodyPr>
          <a:lstStyle/>
          <a:p>
            <a:r>
              <a:rPr lang="en-US" sz="1500" b="1" dirty="0" smtClean="0"/>
              <a:t>Edenton</a:t>
            </a:r>
            <a:endParaRPr lang="en-US" sz="1500" b="1" dirty="0"/>
          </a:p>
        </p:txBody>
      </p:sp>
      <p:sp>
        <p:nvSpPr>
          <p:cNvPr id="12" name="TextBox 11"/>
          <p:cNvSpPr txBox="1"/>
          <p:nvPr/>
        </p:nvSpPr>
        <p:spPr>
          <a:xfrm>
            <a:off x="1778000" y="5489498"/>
            <a:ext cx="1002801" cy="323165"/>
          </a:xfrm>
          <a:prstGeom prst="rect">
            <a:avLst/>
          </a:prstGeom>
          <a:solidFill>
            <a:schemeClr val="bg1"/>
          </a:solidFill>
        </p:spPr>
        <p:txBody>
          <a:bodyPr wrap="square" rtlCol="0">
            <a:spAutoFit/>
          </a:bodyPr>
          <a:lstStyle/>
          <a:p>
            <a:r>
              <a:rPr lang="en-US" sz="1500" b="1" dirty="0" smtClean="0"/>
              <a:t>Plymouth</a:t>
            </a:r>
            <a:endParaRPr lang="en-US" sz="1500" b="1" dirty="0"/>
          </a:p>
        </p:txBody>
      </p:sp>
      <p:pic>
        <p:nvPicPr>
          <p:cNvPr id="6" name="Picture 5"/>
          <p:cNvPicPr>
            <a:picLocks noChangeAspect="1"/>
          </p:cNvPicPr>
          <p:nvPr/>
        </p:nvPicPr>
        <p:blipFill>
          <a:blip r:embed="rId3"/>
          <a:stretch>
            <a:fillRect/>
          </a:stretch>
        </p:blipFill>
        <p:spPr>
          <a:xfrm>
            <a:off x="533400" y="1723586"/>
            <a:ext cx="5537200" cy="4203056"/>
          </a:xfrm>
          <a:prstGeom prst="rect">
            <a:avLst/>
          </a:prstGeom>
        </p:spPr>
      </p:pic>
      <p:sp>
        <p:nvSpPr>
          <p:cNvPr id="14" name="TextBox 13"/>
          <p:cNvSpPr txBox="1"/>
          <p:nvPr/>
        </p:nvSpPr>
        <p:spPr>
          <a:xfrm>
            <a:off x="2938424" y="2683301"/>
            <a:ext cx="1002801" cy="323165"/>
          </a:xfrm>
          <a:prstGeom prst="rect">
            <a:avLst/>
          </a:prstGeom>
          <a:solidFill>
            <a:schemeClr val="bg1"/>
          </a:solidFill>
        </p:spPr>
        <p:txBody>
          <a:bodyPr wrap="square" rtlCol="0">
            <a:spAutoFit/>
          </a:bodyPr>
          <a:lstStyle/>
          <a:p>
            <a:r>
              <a:rPr lang="en-US" sz="1500" b="1" dirty="0" smtClean="0"/>
              <a:t>Hertford</a:t>
            </a:r>
            <a:endParaRPr lang="en-US" sz="1500" b="1" dirty="0"/>
          </a:p>
        </p:txBody>
      </p:sp>
      <p:sp>
        <p:nvSpPr>
          <p:cNvPr id="15" name="TextBox 14"/>
          <p:cNvSpPr txBox="1"/>
          <p:nvPr/>
        </p:nvSpPr>
        <p:spPr>
          <a:xfrm>
            <a:off x="1896199" y="3738770"/>
            <a:ext cx="964701" cy="323165"/>
          </a:xfrm>
          <a:prstGeom prst="rect">
            <a:avLst/>
          </a:prstGeom>
          <a:solidFill>
            <a:schemeClr val="bg1"/>
          </a:solidFill>
        </p:spPr>
        <p:txBody>
          <a:bodyPr wrap="square" rtlCol="0">
            <a:spAutoFit/>
          </a:bodyPr>
          <a:lstStyle/>
          <a:p>
            <a:r>
              <a:rPr lang="en-US" sz="1500" b="1" dirty="0" smtClean="0"/>
              <a:t>Edenton</a:t>
            </a:r>
            <a:endParaRPr lang="en-US" sz="1500" b="1" dirty="0"/>
          </a:p>
        </p:txBody>
      </p:sp>
      <p:sp>
        <p:nvSpPr>
          <p:cNvPr id="16" name="TextBox 15"/>
          <p:cNvSpPr txBox="1"/>
          <p:nvPr/>
        </p:nvSpPr>
        <p:spPr>
          <a:xfrm>
            <a:off x="3160175" y="2212285"/>
            <a:ext cx="1257300" cy="323165"/>
          </a:xfrm>
          <a:prstGeom prst="rect">
            <a:avLst/>
          </a:prstGeom>
          <a:solidFill>
            <a:schemeClr val="bg1"/>
          </a:solidFill>
        </p:spPr>
        <p:txBody>
          <a:bodyPr wrap="square" rtlCol="0">
            <a:spAutoFit/>
          </a:bodyPr>
          <a:lstStyle/>
          <a:p>
            <a:r>
              <a:rPr lang="en-US" sz="1500" b="1" dirty="0" smtClean="0"/>
              <a:t>Elizabeth City</a:t>
            </a:r>
            <a:endParaRPr lang="en-US" sz="1500" b="1" dirty="0"/>
          </a:p>
        </p:txBody>
      </p:sp>
      <p:sp>
        <p:nvSpPr>
          <p:cNvPr id="18" name="TextBox 17"/>
          <p:cNvSpPr txBox="1"/>
          <p:nvPr/>
        </p:nvSpPr>
        <p:spPr>
          <a:xfrm>
            <a:off x="1122896" y="5437666"/>
            <a:ext cx="1002801" cy="323165"/>
          </a:xfrm>
          <a:prstGeom prst="rect">
            <a:avLst/>
          </a:prstGeom>
          <a:solidFill>
            <a:schemeClr val="bg1"/>
          </a:solidFill>
        </p:spPr>
        <p:txBody>
          <a:bodyPr wrap="square" rtlCol="0">
            <a:spAutoFit/>
          </a:bodyPr>
          <a:lstStyle/>
          <a:p>
            <a:r>
              <a:rPr lang="en-US" sz="1500" b="1" dirty="0" smtClean="0"/>
              <a:t>Plymouth</a:t>
            </a:r>
            <a:endParaRPr lang="en-US" sz="1500" b="1" dirty="0"/>
          </a:p>
        </p:txBody>
      </p:sp>
      <p:sp>
        <p:nvSpPr>
          <p:cNvPr id="19" name="Rectangle 18"/>
          <p:cNvSpPr/>
          <p:nvPr/>
        </p:nvSpPr>
        <p:spPr>
          <a:xfrm>
            <a:off x="6509979" y="2007795"/>
            <a:ext cx="2441586" cy="493015"/>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Why These Cities:</a:t>
            </a:r>
            <a:endParaRPr lang="en-US" dirty="0"/>
          </a:p>
        </p:txBody>
      </p:sp>
      <p:sp>
        <p:nvSpPr>
          <p:cNvPr id="20" name="Rectangle 19"/>
          <p:cNvSpPr/>
          <p:nvPr/>
        </p:nvSpPr>
        <p:spPr>
          <a:xfrm>
            <a:off x="6509982" y="2373867"/>
            <a:ext cx="2441583" cy="2211781"/>
          </a:xfrm>
          <a:prstGeom prst="rect">
            <a:avLst/>
          </a:prstGeom>
          <a:noFill/>
          <a:ln>
            <a:solidFill>
              <a:srgbClr val="BF0A3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1600" dirty="0">
                <a:solidFill>
                  <a:schemeClr val="tx1"/>
                </a:solidFill>
              </a:rPr>
              <a:t>Location (accessibility and inter-distance)</a:t>
            </a:r>
          </a:p>
          <a:p>
            <a:pPr marL="285750" indent="-285750">
              <a:buFont typeface="Arial"/>
              <a:buChar char="•"/>
            </a:pPr>
            <a:r>
              <a:rPr lang="en-US" sz="1600" dirty="0">
                <a:solidFill>
                  <a:schemeClr val="tx1"/>
                </a:solidFill>
              </a:rPr>
              <a:t>Infrastructure and amenities</a:t>
            </a:r>
          </a:p>
          <a:p>
            <a:pPr marL="285750" indent="-285750">
              <a:buFont typeface="Arial"/>
              <a:buChar char="•"/>
            </a:pPr>
            <a:r>
              <a:rPr lang="en-US" sz="1600" dirty="0">
                <a:solidFill>
                  <a:schemeClr val="tx1"/>
                </a:solidFill>
              </a:rPr>
              <a:t>Vitality, attraction, and potential</a:t>
            </a:r>
          </a:p>
        </p:txBody>
      </p:sp>
      <p:sp>
        <p:nvSpPr>
          <p:cNvPr id="22" name="Isosceles Triangle 21"/>
          <p:cNvSpPr/>
          <p:nvPr/>
        </p:nvSpPr>
        <p:spPr>
          <a:xfrm rot="10800000">
            <a:off x="6509980" y="4571998"/>
            <a:ext cx="2440013" cy="436729"/>
          </a:xfrm>
          <a:prstGeom prst="triangle">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730738" y="5088140"/>
            <a:ext cx="2069998" cy="923330"/>
          </a:xfrm>
          <a:prstGeom prst="rect">
            <a:avLst/>
          </a:prstGeom>
          <a:noFill/>
        </p:spPr>
        <p:txBody>
          <a:bodyPr wrap="square" rtlCol="0">
            <a:spAutoFit/>
          </a:bodyPr>
          <a:lstStyle/>
          <a:p>
            <a:pPr algn="ctr"/>
            <a:r>
              <a:rPr lang="en-US" b="1" dirty="0" smtClean="0"/>
              <a:t>Quick ramp up time &amp; flexible hop on hop off trips</a:t>
            </a:r>
            <a:endParaRPr lang="en-US" b="1" dirty="0"/>
          </a:p>
        </p:txBody>
      </p:sp>
      <p:sp>
        <p:nvSpPr>
          <p:cNvPr id="9" name="TextBox 8"/>
          <p:cNvSpPr txBox="1"/>
          <p:nvPr/>
        </p:nvSpPr>
        <p:spPr>
          <a:xfrm>
            <a:off x="4049960" y="5366328"/>
            <a:ext cx="1002801" cy="323165"/>
          </a:xfrm>
          <a:prstGeom prst="rect">
            <a:avLst/>
          </a:prstGeom>
          <a:solidFill>
            <a:schemeClr val="bg1"/>
          </a:solidFill>
        </p:spPr>
        <p:txBody>
          <a:bodyPr wrap="square" rtlCol="0">
            <a:spAutoFit/>
          </a:bodyPr>
          <a:lstStyle/>
          <a:p>
            <a:r>
              <a:rPr lang="en-US" sz="1500" b="1" dirty="0" smtClean="0"/>
              <a:t>Columbia</a:t>
            </a:r>
            <a:endParaRPr lang="en-US" sz="1500" b="1" dirty="0"/>
          </a:p>
        </p:txBody>
      </p:sp>
    </p:spTree>
    <p:extLst>
      <p:ext uri="{BB962C8B-B14F-4D97-AF65-F5344CB8AC3E}">
        <p14:creationId xmlns:p14="http://schemas.microsoft.com/office/powerpoint/2010/main" val="12645078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D889E0-CAB2-4699-909D-B9A88D47ACBE}" type="slidenum">
              <a:rPr lang="en-US" smtClean="0"/>
              <a:pPr/>
              <a:t>18</a:t>
            </a:fld>
            <a:endParaRPr lang="en-US" dirty="0"/>
          </a:p>
        </p:txBody>
      </p:sp>
      <p:sp>
        <p:nvSpPr>
          <p:cNvPr id="2" name="Title 1"/>
          <p:cNvSpPr>
            <a:spLocks noGrp="1"/>
          </p:cNvSpPr>
          <p:nvPr>
            <p:ph type="ctrTitle" idx="4294967295"/>
          </p:nvPr>
        </p:nvSpPr>
        <p:spPr>
          <a:xfrm>
            <a:off x="0" y="0"/>
            <a:ext cx="9102725" cy="939800"/>
          </a:xfrm>
        </p:spPr>
        <p:txBody>
          <a:bodyPr>
            <a:normAutofit/>
          </a:bodyPr>
          <a:lstStyle/>
          <a:p>
            <a:r>
              <a:rPr lang="en-US" dirty="0" smtClean="0"/>
              <a:t>All cities are easily accessible by car and Elizabeth City, Edenton, and Hertford especially lie on frequented roads</a:t>
            </a:r>
            <a:endParaRPr lang="en-US" dirty="0">
              <a:solidFill>
                <a:srgbClr val="FFFFFF"/>
              </a:solidFill>
            </a:endParaRPr>
          </a:p>
        </p:txBody>
      </p:sp>
      <p:pic>
        <p:nvPicPr>
          <p:cNvPr id="8" name="Picture 7"/>
          <p:cNvPicPr>
            <a:picLocks noChangeAspect="1"/>
          </p:cNvPicPr>
          <p:nvPr/>
        </p:nvPicPr>
        <p:blipFill rotWithShape="1">
          <a:blip r:embed="rId3"/>
          <a:srcRect l="49989" t="18311"/>
          <a:stretch/>
        </p:blipFill>
        <p:spPr>
          <a:xfrm>
            <a:off x="1064052" y="1261248"/>
            <a:ext cx="7064447" cy="4000308"/>
          </a:xfrm>
          <a:prstGeom prst="rect">
            <a:avLst/>
          </a:prstGeom>
          <a:ln>
            <a:solidFill>
              <a:srgbClr val="000090"/>
            </a:solidFill>
          </a:ln>
        </p:spPr>
      </p:pic>
      <p:sp>
        <p:nvSpPr>
          <p:cNvPr id="11" name="Rectangle 10"/>
          <p:cNvSpPr/>
          <p:nvPr/>
        </p:nvSpPr>
        <p:spPr>
          <a:xfrm>
            <a:off x="254000" y="5895260"/>
            <a:ext cx="8559800" cy="276999"/>
          </a:xfrm>
          <a:prstGeom prst="rect">
            <a:avLst/>
          </a:prstGeom>
        </p:spPr>
        <p:txBody>
          <a:bodyPr wrap="square">
            <a:spAutoFit/>
          </a:bodyPr>
          <a:lstStyle/>
          <a:p>
            <a:r>
              <a:rPr lang="en-US" sz="1200" dirty="0" smtClean="0"/>
              <a:t>Source: NCDOT </a:t>
            </a:r>
            <a:r>
              <a:rPr lang="en-US" sz="1200" dirty="0"/>
              <a:t>GIS Unit</a:t>
            </a:r>
          </a:p>
        </p:txBody>
      </p:sp>
      <p:cxnSp>
        <p:nvCxnSpPr>
          <p:cNvPr id="16" name="Straight Arrow Connector 15"/>
          <p:cNvCxnSpPr/>
          <p:nvPr/>
        </p:nvCxnSpPr>
        <p:spPr>
          <a:xfrm flipV="1">
            <a:off x="2565400" y="3187700"/>
            <a:ext cx="2254250" cy="38100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2565400" y="4267200"/>
            <a:ext cx="1955800" cy="79375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88900" y="4691618"/>
            <a:ext cx="2476500" cy="369332"/>
          </a:xfrm>
          <a:prstGeom prst="rect">
            <a:avLst/>
          </a:prstGeom>
          <a:solidFill>
            <a:schemeClr val="bg1"/>
          </a:solidFill>
          <a:ln>
            <a:solidFill>
              <a:schemeClr val="tx2"/>
            </a:solidFill>
          </a:ln>
        </p:spPr>
        <p:txBody>
          <a:bodyPr wrap="square" rtlCol="0">
            <a:spAutoFit/>
          </a:bodyPr>
          <a:lstStyle/>
          <a:p>
            <a:pPr algn="ctr"/>
            <a:r>
              <a:rPr lang="en-US" b="1" dirty="0" smtClean="0">
                <a:solidFill>
                  <a:schemeClr val="accent3"/>
                </a:solidFill>
              </a:rPr>
              <a:t>2,000-4,999 cars/day</a:t>
            </a:r>
          </a:p>
        </p:txBody>
      </p:sp>
      <p:sp>
        <p:nvSpPr>
          <p:cNvPr id="5" name="Rectangle 4"/>
          <p:cNvSpPr/>
          <p:nvPr/>
        </p:nvSpPr>
        <p:spPr>
          <a:xfrm>
            <a:off x="88900" y="3333234"/>
            <a:ext cx="2476500" cy="369332"/>
          </a:xfrm>
          <a:prstGeom prst="rect">
            <a:avLst/>
          </a:prstGeom>
          <a:solidFill>
            <a:srgbClr val="FFFFFF"/>
          </a:solidFill>
          <a:ln>
            <a:solidFill>
              <a:srgbClr val="1F497D"/>
            </a:solidFill>
          </a:ln>
        </p:spPr>
        <p:txBody>
          <a:bodyPr wrap="square">
            <a:spAutoFit/>
          </a:bodyPr>
          <a:lstStyle/>
          <a:p>
            <a:pPr algn="ctr"/>
            <a:r>
              <a:rPr lang="en-US" b="1" dirty="0">
                <a:solidFill>
                  <a:srgbClr val="4F81BD"/>
                </a:solidFill>
              </a:rPr>
              <a:t>10,000-19,000  cars/day</a:t>
            </a:r>
          </a:p>
        </p:txBody>
      </p:sp>
      <p:cxnSp>
        <p:nvCxnSpPr>
          <p:cNvPr id="14" name="Straight Arrow Connector 13"/>
          <p:cNvCxnSpPr/>
          <p:nvPr/>
        </p:nvCxnSpPr>
        <p:spPr>
          <a:xfrm>
            <a:off x="2565400" y="3568700"/>
            <a:ext cx="1562100" cy="69850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2737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D889E0-CAB2-4699-909D-B9A88D47ACBE}" type="slidenum">
              <a:rPr lang="en-US" smtClean="0"/>
              <a:pPr/>
              <a:t>19</a:t>
            </a:fld>
            <a:endParaRPr lang="en-US" dirty="0"/>
          </a:p>
        </p:txBody>
      </p:sp>
      <p:sp>
        <p:nvSpPr>
          <p:cNvPr id="3" name="Subtitle 2"/>
          <p:cNvSpPr>
            <a:spLocks noGrp="1"/>
          </p:cNvSpPr>
          <p:nvPr>
            <p:ph type="subTitle" idx="1"/>
          </p:nvPr>
        </p:nvSpPr>
        <p:spPr/>
        <p:txBody>
          <a:bodyPr>
            <a:normAutofit/>
          </a:bodyPr>
          <a:lstStyle/>
          <a:p>
            <a:r>
              <a:rPr lang="en-US" dirty="0" smtClean="0">
                <a:solidFill>
                  <a:srgbClr val="000000"/>
                </a:solidFill>
              </a:rPr>
              <a:t>Route 1 (operates in both directions):</a:t>
            </a: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r>
              <a:rPr lang="en-US" dirty="0" smtClean="0">
                <a:solidFill>
                  <a:srgbClr val="000000"/>
                </a:solidFill>
              </a:rPr>
              <a:t>Route 2 (operates in both directions):</a:t>
            </a: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a:solidFill>
                <a:srgbClr val="000000"/>
              </a:solidFill>
            </a:endParaRPr>
          </a:p>
        </p:txBody>
      </p:sp>
      <p:sp>
        <p:nvSpPr>
          <p:cNvPr id="2" name="Title 1"/>
          <p:cNvSpPr>
            <a:spLocks noGrp="1"/>
          </p:cNvSpPr>
          <p:nvPr>
            <p:ph type="ctrTitle" idx="4294967295"/>
          </p:nvPr>
        </p:nvSpPr>
        <p:spPr>
          <a:xfrm>
            <a:off x="0" y="0"/>
            <a:ext cx="9102725" cy="939800"/>
          </a:xfrm>
        </p:spPr>
        <p:txBody>
          <a:bodyPr>
            <a:normAutofit/>
          </a:bodyPr>
          <a:lstStyle/>
          <a:p>
            <a:r>
              <a:rPr lang="en-US" dirty="0" smtClean="0"/>
              <a:t>Ferry trips are &lt; 2</a:t>
            </a:r>
            <a:r>
              <a:rPr lang="en-US" dirty="0" smtClean="0">
                <a:solidFill>
                  <a:srgbClr val="FF0000"/>
                </a:solidFill>
              </a:rPr>
              <a:t> </a:t>
            </a:r>
            <a:r>
              <a:rPr lang="en-US" dirty="0" err="1" smtClean="0"/>
              <a:t>hrs</a:t>
            </a:r>
            <a:r>
              <a:rPr lang="en-US" dirty="0" smtClean="0"/>
              <a:t> and average trip is </a:t>
            </a:r>
            <a:r>
              <a:rPr lang="en-US" dirty="0"/>
              <a:t>6</a:t>
            </a:r>
            <a:r>
              <a:rPr lang="en-US" dirty="0" smtClean="0"/>
              <a:t>6 minutes, offering flexibility for hop-on-hop off travel (assuming </a:t>
            </a:r>
            <a:r>
              <a:rPr lang="en-US" dirty="0" smtClean="0">
                <a:solidFill>
                  <a:srgbClr val="FFFFFF"/>
                </a:solidFill>
              </a:rPr>
              <a:t>32 mph)</a:t>
            </a:r>
            <a:endParaRPr lang="en-US" dirty="0">
              <a:solidFill>
                <a:srgbClr val="FFFFFF"/>
              </a:solidFill>
            </a:endParaRPr>
          </a:p>
        </p:txBody>
      </p:sp>
      <p:graphicFrame>
        <p:nvGraphicFramePr>
          <p:cNvPr id="5" name="Table 4"/>
          <p:cNvGraphicFramePr>
            <a:graphicFrameLocks noGrp="1"/>
          </p:cNvGraphicFramePr>
          <p:nvPr>
            <p:extLst/>
          </p:nvPr>
        </p:nvGraphicFramePr>
        <p:xfrm>
          <a:off x="688549" y="1732526"/>
          <a:ext cx="7782848" cy="1417320"/>
        </p:xfrm>
        <a:graphic>
          <a:graphicData uri="http://schemas.openxmlformats.org/drawingml/2006/table">
            <a:tbl>
              <a:tblPr firstRow="1" bandRow="1">
                <a:tableStyleId>{5940675A-B579-460E-94D1-54222C63F5DA}</a:tableStyleId>
              </a:tblPr>
              <a:tblGrid>
                <a:gridCol w="1945712"/>
                <a:gridCol w="1945712"/>
                <a:gridCol w="1945712"/>
                <a:gridCol w="1945712"/>
              </a:tblGrid>
              <a:tr h="0">
                <a:tc>
                  <a:txBody>
                    <a:bodyPr/>
                    <a:lstStyle/>
                    <a:p>
                      <a:pPr algn="ctr"/>
                      <a:r>
                        <a:rPr lang="en-US" sz="1400" b="1" dirty="0" smtClean="0">
                          <a:solidFill>
                            <a:srgbClr val="FFFFFF"/>
                          </a:solidFill>
                        </a:rPr>
                        <a:t>From</a:t>
                      </a:r>
                    </a:p>
                  </a:txBody>
                  <a:tcPr>
                    <a:solidFill>
                      <a:srgbClr val="002868"/>
                    </a:solidFill>
                  </a:tcPr>
                </a:tc>
                <a:tc>
                  <a:txBody>
                    <a:bodyPr/>
                    <a:lstStyle/>
                    <a:p>
                      <a:pPr algn="ctr"/>
                      <a:r>
                        <a:rPr lang="en-US" sz="1400" b="1" dirty="0" smtClean="0">
                          <a:solidFill>
                            <a:srgbClr val="FFFFFF"/>
                          </a:solidFill>
                        </a:rPr>
                        <a:t>To</a:t>
                      </a:r>
                      <a:endParaRPr lang="en-US" sz="1400" b="1" dirty="0">
                        <a:solidFill>
                          <a:srgbClr val="FFFFFF"/>
                        </a:solidFill>
                      </a:endParaRPr>
                    </a:p>
                  </a:txBody>
                  <a:tcPr>
                    <a:solidFill>
                      <a:srgbClr val="002868"/>
                    </a:solidFill>
                  </a:tcPr>
                </a:tc>
                <a:tc>
                  <a:txBody>
                    <a:bodyPr/>
                    <a:lstStyle/>
                    <a:p>
                      <a:pPr algn="ctr"/>
                      <a:r>
                        <a:rPr lang="en-US" sz="1400" b="1" dirty="0" smtClean="0">
                          <a:solidFill>
                            <a:srgbClr val="FFFFFF"/>
                          </a:solidFill>
                        </a:rPr>
                        <a:t>Distance (miles)</a:t>
                      </a:r>
                      <a:endParaRPr lang="en-US" sz="1400" b="1" dirty="0">
                        <a:solidFill>
                          <a:srgbClr val="FFFFFF"/>
                        </a:solidFill>
                      </a:endParaRPr>
                    </a:p>
                  </a:txBody>
                  <a:tcPr>
                    <a:solidFill>
                      <a:srgbClr val="002868"/>
                    </a:solidFill>
                  </a:tcPr>
                </a:tc>
                <a:tc>
                  <a:txBody>
                    <a:bodyPr/>
                    <a:lstStyle/>
                    <a:p>
                      <a:pPr algn="ctr"/>
                      <a:r>
                        <a:rPr lang="en-US" sz="1400" b="1" dirty="0" smtClean="0">
                          <a:solidFill>
                            <a:srgbClr val="FFFFFF"/>
                          </a:solidFill>
                        </a:rPr>
                        <a:t>Time </a:t>
                      </a:r>
                      <a:endParaRPr lang="en-US" sz="1400" b="1" dirty="0">
                        <a:solidFill>
                          <a:srgbClr val="FFFFFF"/>
                        </a:solidFill>
                      </a:endParaRPr>
                    </a:p>
                  </a:txBody>
                  <a:tcPr>
                    <a:solidFill>
                      <a:srgbClr val="002868"/>
                    </a:solidFill>
                  </a:tcPr>
                </a:tc>
              </a:tr>
              <a:tr h="370840">
                <a:tc>
                  <a:txBody>
                    <a:bodyPr/>
                    <a:lstStyle/>
                    <a:p>
                      <a:r>
                        <a:rPr lang="en-US" sz="1400" dirty="0" smtClean="0"/>
                        <a:t>Elizabeth City</a:t>
                      </a:r>
                      <a:endParaRPr lang="en-US" sz="1400" dirty="0"/>
                    </a:p>
                  </a:txBody>
                  <a:tcPr/>
                </a:tc>
                <a:tc>
                  <a:txBody>
                    <a:bodyPr/>
                    <a:lstStyle/>
                    <a:p>
                      <a:r>
                        <a:rPr lang="en-US" sz="1400" b="0" dirty="0" smtClean="0"/>
                        <a:t>Columbia</a:t>
                      </a:r>
                      <a:endParaRPr lang="en-US" sz="1400" b="0" dirty="0"/>
                    </a:p>
                  </a:txBody>
                  <a:tcPr/>
                </a:tc>
                <a:tc>
                  <a:txBody>
                    <a:bodyPr/>
                    <a:lstStyle/>
                    <a:p>
                      <a:r>
                        <a:rPr lang="en-US" sz="1400" dirty="0" smtClean="0">
                          <a:solidFill>
                            <a:srgbClr val="000000"/>
                          </a:solidFill>
                        </a:rPr>
                        <a:t>50</a:t>
                      </a:r>
                      <a:endParaRPr lang="en-US" sz="1400" dirty="0">
                        <a:solidFill>
                          <a:srgbClr val="000000"/>
                        </a:solidFill>
                      </a:endParaRPr>
                    </a:p>
                  </a:txBody>
                  <a:tcPr/>
                </a:tc>
                <a:tc>
                  <a:txBody>
                    <a:bodyPr/>
                    <a:lstStyle/>
                    <a:p>
                      <a:r>
                        <a:rPr lang="en-US" sz="1400" dirty="0" smtClean="0">
                          <a:solidFill>
                            <a:schemeClr val="tx1"/>
                          </a:solidFill>
                        </a:rPr>
                        <a:t>1 </a:t>
                      </a:r>
                      <a:r>
                        <a:rPr lang="en-US" sz="1400" dirty="0" err="1" smtClean="0">
                          <a:solidFill>
                            <a:schemeClr val="tx1"/>
                          </a:solidFill>
                        </a:rPr>
                        <a:t>hr</a:t>
                      </a:r>
                      <a:r>
                        <a:rPr lang="en-US" sz="1400" dirty="0" smtClean="0">
                          <a:solidFill>
                            <a:schemeClr val="tx1"/>
                          </a:solidFill>
                        </a:rPr>
                        <a:t> 33 </a:t>
                      </a:r>
                      <a:r>
                        <a:rPr lang="en-US" sz="1400" dirty="0" err="1" smtClean="0">
                          <a:solidFill>
                            <a:schemeClr val="tx1"/>
                          </a:solidFill>
                        </a:rPr>
                        <a:t>mins</a:t>
                      </a:r>
                      <a:endParaRPr lang="en-US" sz="1400" dirty="0">
                        <a:solidFill>
                          <a:schemeClr val="tx1"/>
                        </a:solidFill>
                      </a:endParaRPr>
                    </a:p>
                  </a:txBody>
                  <a:tcPr/>
                </a:tc>
              </a:tr>
              <a:tr h="370840">
                <a:tc>
                  <a:txBody>
                    <a:bodyPr/>
                    <a:lstStyle/>
                    <a:p>
                      <a:r>
                        <a:rPr lang="en-US" sz="1400" b="0" dirty="0" smtClean="0"/>
                        <a:t>Columbia</a:t>
                      </a:r>
                      <a:endParaRPr lang="en-US" sz="1400" b="0" dirty="0"/>
                    </a:p>
                  </a:txBody>
                  <a:tcPr/>
                </a:tc>
                <a:tc>
                  <a:txBody>
                    <a:bodyPr/>
                    <a:lstStyle/>
                    <a:p>
                      <a:r>
                        <a:rPr lang="en-US" sz="1400" b="0" dirty="0" smtClean="0"/>
                        <a:t>Edenton</a:t>
                      </a:r>
                      <a:endParaRPr lang="en-US" sz="1400" b="0" dirty="0"/>
                    </a:p>
                  </a:txBody>
                  <a:tcPr/>
                </a:tc>
                <a:tc>
                  <a:txBody>
                    <a:bodyPr/>
                    <a:lstStyle/>
                    <a:p>
                      <a:r>
                        <a:rPr lang="en-US" sz="1400" dirty="0" smtClean="0">
                          <a:solidFill>
                            <a:srgbClr val="000000"/>
                          </a:solidFill>
                        </a:rPr>
                        <a:t>24</a:t>
                      </a:r>
                      <a:endParaRPr lang="en-US" sz="1400" dirty="0">
                        <a:solidFill>
                          <a:srgbClr val="000000"/>
                        </a:solidFill>
                      </a:endParaRPr>
                    </a:p>
                  </a:txBody>
                  <a:tcPr/>
                </a:tc>
                <a:tc>
                  <a:txBody>
                    <a:bodyPr/>
                    <a:lstStyle/>
                    <a:p>
                      <a:r>
                        <a:rPr lang="en-US" sz="1400" dirty="0" smtClean="0">
                          <a:solidFill>
                            <a:srgbClr val="000000"/>
                          </a:solidFill>
                        </a:rPr>
                        <a:t>45 </a:t>
                      </a:r>
                      <a:r>
                        <a:rPr lang="en-US" sz="1400" dirty="0" err="1" smtClean="0">
                          <a:solidFill>
                            <a:srgbClr val="000000"/>
                          </a:solidFill>
                        </a:rPr>
                        <a:t>mins</a:t>
                      </a:r>
                      <a:endParaRPr lang="en-US" sz="1400" dirty="0">
                        <a:solidFill>
                          <a:srgbClr val="000000"/>
                        </a:solidFill>
                      </a:endParaRPr>
                    </a:p>
                  </a:txBody>
                  <a:tcPr/>
                </a:tc>
              </a:tr>
              <a:tr h="370840">
                <a:tc>
                  <a:txBody>
                    <a:bodyPr/>
                    <a:lstStyle/>
                    <a:p>
                      <a:r>
                        <a:rPr lang="en-US" sz="1400" b="0" dirty="0" smtClean="0"/>
                        <a:t>Edenton</a:t>
                      </a:r>
                      <a:endParaRPr lang="en-US" sz="1400" b="0" dirty="0"/>
                    </a:p>
                  </a:txBody>
                  <a:tcPr/>
                </a:tc>
                <a:tc>
                  <a:txBody>
                    <a:bodyPr/>
                    <a:lstStyle/>
                    <a:p>
                      <a:r>
                        <a:rPr lang="en-US" sz="1400" b="0" dirty="0" smtClean="0"/>
                        <a:t>Elizabeth City</a:t>
                      </a:r>
                      <a:endParaRPr lang="en-US" sz="1400" b="0" dirty="0"/>
                    </a:p>
                  </a:txBody>
                  <a:tcPr/>
                </a:tc>
                <a:tc>
                  <a:txBody>
                    <a:bodyPr/>
                    <a:lstStyle/>
                    <a:p>
                      <a:r>
                        <a:rPr lang="en-US" sz="1400" dirty="0" smtClean="0">
                          <a:solidFill>
                            <a:srgbClr val="000000"/>
                          </a:solidFill>
                        </a:rPr>
                        <a:t>57</a:t>
                      </a:r>
                      <a:endParaRPr lang="en-US" sz="1400" dirty="0">
                        <a:solidFill>
                          <a:srgbClr val="000000"/>
                        </a:solidFill>
                      </a:endParaRPr>
                    </a:p>
                  </a:txBody>
                  <a:tcPr/>
                </a:tc>
                <a:tc>
                  <a:txBody>
                    <a:bodyPr/>
                    <a:lstStyle/>
                    <a:p>
                      <a:r>
                        <a:rPr lang="en-US" sz="1400" dirty="0" smtClean="0">
                          <a:solidFill>
                            <a:srgbClr val="000000"/>
                          </a:solidFill>
                        </a:rPr>
                        <a:t>1 </a:t>
                      </a:r>
                      <a:r>
                        <a:rPr lang="en-US" sz="1400" dirty="0" err="1" smtClean="0">
                          <a:solidFill>
                            <a:srgbClr val="000000"/>
                          </a:solidFill>
                        </a:rPr>
                        <a:t>hr</a:t>
                      </a:r>
                      <a:r>
                        <a:rPr lang="en-US" sz="1400" dirty="0" smtClean="0">
                          <a:solidFill>
                            <a:srgbClr val="000000"/>
                          </a:solidFill>
                        </a:rPr>
                        <a:t> 46 </a:t>
                      </a:r>
                      <a:r>
                        <a:rPr lang="en-US" sz="1400" dirty="0" err="1" smtClean="0">
                          <a:solidFill>
                            <a:srgbClr val="000000"/>
                          </a:solidFill>
                        </a:rPr>
                        <a:t>mins</a:t>
                      </a:r>
                      <a:endParaRPr lang="en-US" sz="1400" dirty="0">
                        <a:solidFill>
                          <a:srgbClr val="000000"/>
                        </a:solidFill>
                      </a:endParaRPr>
                    </a:p>
                  </a:txBody>
                  <a:tcPr/>
                </a:tc>
              </a:tr>
            </a:tbl>
          </a:graphicData>
        </a:graphic>
      </p:graphicFrame>
      <p:graphicFrame>
        <p:nvGraphicFramePr>
          <p:cNvPr id="6" name="Table 5"/>
          <p:cNvGraphicFramePr>
            <a:graphicFrameLocks noGrp="1"/>
          </p:cNvGraphicFramePr>
          <p:nvPr>
            <p:extLst/>
          </p:nvPr>
        </p:nvGraphicFramePr>
        <p:xfrm>
          <a:off x="688548" y="3858155"/>
          <a:ext cx="7782848" cy="1854200"/>
        </p:xfrm>
        <a:graphic>
          <a:graphicData uri="http://schemas.openxmlformats.org/drawingml/2006/table">
            <a:tbl>
              <a:tblPr firstRow="1" bandRow="1">
                <a:tableStyleId>{5940675A-B579-460E-94D1-54222C63F5DA}</a:tableStyleId>
              </a:tblPr>
              <a:tblGrid>
                <a:gridCol w="1945712"/>
                <a:gridCol w="1945712"/>
                <a:gridCol w="1945712"/>
                <a:gridCol w="1945712"/>
              </a:tblGrid>
              <a:tr h="370840">
                <a:tc>
                  <a:txBody>
                    <a:bodyPr/>
                    <a:lstStyle/>
                    <a:p>
                      <a:pPr algn="ctr"/>
                      <a:r>
                        <a:rPr lang="en-US" sz="1400" b="1" dirty="0" smtClean="0">
                          <a:solidFill>
                            <a:srgbClr val="FFFFFF"/>
                          </a:solidFill>
                        </a:rPr>
                        <a:t>From</a:t>
                      </a:r>
                      <a:endParaRPr lang="en-US" sz="1400" b="1" dirty="0">
                        <a:solidFill>
                          <a:srgbClr val="FFFFFF"/>
                        </a:solidFill>
                      </a:endParaRPr>
                    </a:p>
                  </a:txBody>
                  <a:tcPr>
                    <a:solidFill>
                      <a:srgbClr val="002868"/>
                    </a:solidFill>
                  </a:tcPr>
                </a:tc>
                <a:tc>
                  <a:txBody>
                    <a:bodyPr/>
                    <a:lstStyle/>
                    <a:p>
                      <a:pPr algn="ctr"/>
                      <a:r>
                        <a:rPr lang="en-US" sz="1400" b="1" dirty="0" smtClean="0">
                          <a:solidFill>
                            <a:srgbClr val="FFFFFF"/>
                          </a:solidFill>
                        </a:rPr>
                        <a:t>To</a:t>
                      </a:r>
                      <a:endParaRPr lang="en-US" sz="1400" b="1" dirty="0">
                        <a:solidFill>
                          <a:srgbClr val="FFFFFF"/>
                        </a:solidFill>
                      </a:endParaRPr>
                    </a:p>
                  </a:txBody>
                  <a:tcPr>
                    <a:solidFill>
                      <a:srgbClr val="002868"/>
                    </a:solidFill>
                  </a:tcPr>
                </a:tc>
                <a:tc>
                  <a:txBody>
                    <a:bodyPr/>
                    <a:lstStyle/>
                    <a:p>
                      <a:pPr algn="ctr"/>
                      <a:r>
                        <a:rPr lang="en-US" sz="1400" b="1" dirty="0" smtClean="0">
                          <a:solidFill>
                            <a:srgbClr val="FFFFFF"/>
                          </a:solidFill>
                        </a:rPr>
                        <a:t>Distance (miles)</a:t>
                      </a:r>
                      <a:endParaRPr lang="en-US" sz="1400" b="1" dirty="0">
                        <a:solidFill>
                          <a:srgbClr val="FFFFFF"/>
                        </a:solidFill>
                      </a:endParaRPr>
                    </a:p>
                  </a:txBody>
                  <a:tcPr>
                    <a:solidFill>
                      <a:srgbClr val="002868"/>
                    </a:solidFill>
                  </a:tcPr>
                </a:tc>
                <a:tc>
                  <a:txBody>
                    <a:bodyPr/>
                    <a:lstStyle/>
                    <a:p>
                      <a:pPr algn="ctr"/>
                      <a:r>
                        <a:rPr lang="en-US" sz="1400" b="1" dirty="0" smtClean="0">
                          <a:solidFill>
                            <a:srgbClr val="FFFFFF"/>
                          </a:solidFill>
                        </a:rPr>
                        <a:t>Time </a:t>
                      </a:r>
                      <a:endParaRPr lang="en-US" sz="1400" b="1" dirty="0">
                        <a:solidFill>
                          <a:srgbClr val="FFFFFF"/>
                        </a:solidFill>
                      </a:endParaRPr>
                    </a:p>
                  </a:txBody>
                  <a:tcPr>
                    <a:solidFill>
                      <a:srgbClr val="002868"/>
                    </a:solidFill>
                  </a:tcPr>
                </a:tc>
              </a:tr>
              <a:tr h="370840">
                <a:tc>
                  <a:txBody>
                    <a:bodyPr/>
                    <a:lstStyle/>
                    <a:p>
                      <a:r>
                        <a:rPr lang="en-US" sz="1400" dirty="0" smtClean="0"/>
                        <a:t>Plymouth</a:t>
                      </a:r>
                      <a:endParaRPr lang="en-US" sz="1400" dirty="0"/>
                    </a:p>
                  </a:txBody>
                  <a:tcPr/>
                </a:tc>
                <a:tc>
                  <a:txBody>
                    <a:bodyPr/>
                    <a:lstStyle/>
                    <a:p>
                      <a:r>
                        <a:rPr lang="en-US" sz="1400" dirty="0" smtClean="0"/>
                        <a:t>Edenton</a:t>
                      </a:r>
                      <a:endParaRPr lang="en-US" sz="1400" dirty="0"/>
                    </a:p>
                  </a:txBody>
                  <a:tcPr/>
                </a:tc>
                <a:tc>
                  <a:txBody>
                    <a:bodyPr/>
                    <a:lstStyle/>
                    <a:p>
                      <a:r>
                        <a:rPr lang="en-US" sz="1400" dirty="0" smtClean="0">
                          <a:solidFill>
                            <a:srgbClr val="000000"/>
                          </a:solidFill>
                        </a:rPr>
                        <a:t>13</a:t>
                      </a:r>
                      <a:endParaRPr lang="en-US" sz="1400" dirty="0">
                        <a:solidFill>
                          <a:srgbClr val="000000"/>
                        </a:solidFill>
                      </a:endParaRPr>
                    </a:p>
                  </a:txBody>
                  <a:tcPr/>
                </a:tc>
                <a:tc>
                  <a:txBody>
                    <a:bodyPr/>
                    <a:lstStyle/>
                    <a:p>
                      <a:r>
                        <a:rPr lang="en-US" sz="1400" dirty="0" smtClean="0">
                          <a:solidFill>
                            <a:srgbClr val="000000"/>
                          </a:solidFill>
                        </a:rPr>
                        <a:t>24 </a:t>
                      </a:r>
                      <a:r>
                        <a:rPr lang="en-US" sz="1400" dirty="0" err="1" smtClean="0">
                          <a:solidFill>
                            <a:srgbClr val="000000"/>
                          </a:solidFill>
                        </a:rPr>
                        <a:t>mins</a:t>
                      </a:r>
                      <a:endParaRPr lang="en-US" sz="1400" dirty="0">
                        <a:solidFill>
                          <a:srgbClr val="000000"/>
                        </a:solidFill>
                      </a:endParaRPr>
                    </a:p>
                  </a:txBody>
                  <a:tcPr/>
                </a:tc>
              </a:tr>
              <a:tr h="370840">
                <a:tc>
                  <a:txBody>
                    <a:bodyPr/>
                    <a:lstStyle/>
                    <a:p>
                      <a:r>
                        <a:rPr lang="en-US" sz="1400" b="0" dirty="0" smtClean="0"/>
                        <a:t>Edenton</a:t>
                      </a:r>
                      <a:endParaRPr lang="en-US" sz="1400" b="0" dirty="0"/>
                    </a:p>
                  </a:txBody>
                  <a:tcPr/>
                </a:tc>
                <a:tc>
                  <a:txBody>
                    <a:bodyPr/>
                    <a:lstStyle/>
                    <a:p>
                      <a:r>
                        <a:rPr lang="en-US" sz="1400" b="0" dirty="0" smtClean="0"/>
                        <a:t>Columbia</a:t>
                      </a:r>
                      <a:endParaRPr lang="en-US" sz="1400" b="0" dirty="0"/>
                    </a:p>
                  </a:txBody>
                  <a:tcPr/>
                </a:tc>
                <a:tc>
                  <a:txBody>
                    <a:bodyPr/>
                    <a:lstStyle/>
                    <a:p>
                      <a:r>
                        <a:rPr lang="en-US" sz="1400" dirty="0" smtClean="0">
                          <a:solidFill>
                            <a:srgbClr val="000000"/>
                          </a:solidFill>
                        </a:rPr>
                        <a:t>24</a:t>
                      </a:r>
                      <a:endParaRPr lang="en-US" sz="1400" dirty="0">
                        <a:solidFill>
                          <a:srgbClr val="000000"/>
                        </a:solidFill>
                      </a:endParaRPr>
                    </a:p>
                  </a:txBody>
                  <a:tcPr/>
                </a:tc>
                <a:tc>
                  <a:txBody>
                    <a:bodyPr/>
                    <a:lstStyle/>
                    <a:p>
                      <a:r>
                        <a:rPr lang="en-US" sz="1400" dirty="0" smtClean="0">
                          <a:solidFill>
                            <a:srgbClr val="000000"/>
                          </a:solidFill>
                        </a:rPr>
                        <a:t>45 </a:t>
                      </a:r>
                      <a:r>
                        <a:rPr lang="en-US" sz="1400" dirty="0" err="1" smtClean="0">
                          <a:solidFill>
                            <a:srgbClr val="000000"/>
                          </a:solidFill>
                        </a:rPr>
                        <a:t>mins</a:t>
                      </a:r>
                      <a:endParaRPr lang="en-US" sz="1400" dirty="0">
                        <a:solidFill>
                          <a:srgbClr val="000000"/>
                        </a:solidFill>
                      </a:endParaRPr>
                    </a:p>
                  </a:txBody>
                  <a:tcPr/>
                </a:tc>
              </a:tr>
              <a:tr h="370840">
                <a:tc>
                  <a:txBody>
                    <a:bodyPr/>
                    <a:lstStyle/>
                    <a:p>
                      <a:r>
                        <a:rPr lang="en-US" sz="1400" b="0" dirty="0" smtClean="0"/>
                        <a:t>Columbia</a:t>
                      </a:r>
                      <a:endParaRPr lang="en-US" sz="1400" b="0" dirty="0"/>
                    </a:p>
                  </a:txBody>
                  <a:tcPr/>
                </a:tc>
                <a:tc>
                  <a:txBody>
                    <a:bodyPr/>
                    <a:lstStyle/>
                    <a:p>
                      <a:r>
                        <a:rPr lang="en-US" sz="1400" b="0" dirty="0" smtClean="0"/>
                        <a:t>Hertford</a:t>
                      </a:r>
                      <a:endParaRPr lang="en-US" sz="1400" b="0" dirty="0"/>
                    </a:p>
                  </a:txBody>
                  <a:tcPr/>
                </a:tc>
                <a:tc>
                  <a:txBody>
                    <a:bodyPr/>
                    <a:lstStyle/>
                    <a:p>
                      <a:r>
                        <a:rPr lang="en-US" sz="1400" dirty="0" smtClean="0">
                          <a:solidFill>
                            <a:srgbClr val="000000"/>
                          </a:solidFill>
                        </a:rPr>
                        <a:t>34</a:t>
                      </a:r>
                      <a:endParaRPr lang="en-US" sz="1400" dirty="0">
                        <a:solidFill>
                          <a:srgbClr val="000000"/>
                        </a:solidFill>
                      </a:endParaRPr>
                    </a:p>
                  </a:txBody>
                  <a:tcPr/>
                </a:tc>
                <a:tc>
                  <a:txBody>
                    <a:bodyPr/>
                    <a:lstStyle/>
                    <a:p>
                      <a:r>
                        <a:rPr lang="en-US" sz="1400" dirty="0" smtClean="0">
                          <a:solidFill>
                            <a:srgbClr val="000000"/>
                          </a:solidFill>
                        </a:rPr>
                        <a:t>1 </a:t>
                      </a:r>
                      <a:r>
                        <a:rPr lang="en-US" sz="1400" dirty="0" err="1" smtClean="0">
                          <a:solidFill>
                            <a:srgbClr val="000000"/>
                          </a:solidFill>
                        </a:rPr>
                        <a:t>hr</a:t>
                      </a:r>
                      <a:r>
                        <a:rPr lang="en-US" sz="1400" dirty="0" smtClean="0">
                          <a:solidFill>
                            <a:srgbClr val="000000"/>
                          </a:solidFill>
                        </a:rPr>
                        <a:t> 3 </a:t>
                      </a:r>
                      <a:r>
                        <a:rPr lang="en-US" sz="1400" dirty="0" err="1" smtClean="0">
                          <a:solidFill>
                            <a:srgbClr val="000000"/>
                          </a:solidFill>
                        </a:rPr>
                        <a:t>mins</a:t>
                      </a:r>
                      <a:endParaRPr lang="en-US" sz="1400" dirty="0">
                        <a:solidFill>
                          <a:srgbClr val="000000"/>
                        </a:solidFill>
                      </a:endParaRPr>
                    </a:p>
                  </a:txBody>
                  <a:tcPr/>
                </a:tc>
              </a:tr>
              <a:tr h="370840">
                <a:tc>
                  <a:txBody>
                    <a:bodyPr/>
                    <a:lstStyle/>
                    <a:p>
                      <a:r>
                        <a:rPr lang="en-US" sz="1400" b="0" dirty="0" smtClean="0"/>
                        <a:t>Hertford</a:t>
                      </a:r>
                      <a:endParaRPr lang="en-US" sz="1400" b="0" dirty="0"/>
                    </a:p>
                  </a:txBody>
                  <a:tcPr/>
                </a:tc>
                <a:tc>
                  <a:txBody>
                    <a:bodyPr/>
                    <a:lstStyle/>
                    <a:p>
                      <a:r>
                        <a:rPr lang="en-US" sz="1400" b="0" dirty="0" smtClean="0"/>
                        <a:t>Plymouth</a:t>
                      </a:r>
                      <a:endParaRPr lang="en-US" sz="1400" b="0" dirty="0"/>
                    </a:p>
                  </a:txBody>
                  <a:tcPr/>
                </a:tc>
                <a:tc>
                  <a:txBody>
                    <a:bodyPr/>
                    <a:lstStyle/>
                    <a:p>
                      <a:r>
                        <a:rPr lang="en-US" sz="1400" dirty="0" smtClean="0">
                          <a:solidFill>
                            <a:srgbClr val="000000"/>
                          </a:solidFill>
                        </a:rPr>
                        <a:t>46</a:t>
                      </a:r>
                      <a:endParaRPr lang="en-US" sz="1400" dirty="0">
                        <a:solidFill>
                          <a:srgbClr val="000000"/>
                        </a:solidFill>
                      </a:endParaRPr>
                    </a:p>
                  </a:txBody>
                  <a:tcPr/>
                </a:tc>
                <a:tc>
                  <a:txBody>
                    <a:bodyPr/>
                    <a:lstStyle/>
                    <a:p>
                      <a:r>
                        <a:rPr lang="en-US" sz="1400" dirty="0" smtClean="0">
                          <a:solidFill>
                            <a:srgbClr val="000000"/>
                          </a:solidFill>
                        </a:rPr>
                        <a:t>1 </a:t>
                      </a:r>
                      <a:r>
                        <a:rPr lang="en-US" sz="1400" dirty="0" err="1" smtClean="0">
                          <a:solidFill>
                            <a:srgbClr val="000000"/>
                          </a:solidFill>
                        </a:rPr>
                        <a:t>hr</a:t>
                      </a:r>
                      <a:r>
                        <a:rPr lang="en-US" sz="1400" dirty="0" smtClean="0">
                          <a:solidFill>
                            <a:srgbClr val="000000"/>
                          </a:solidFill>
                        </a:rPr>
                        <a:t> 26 minutes</a:t>
                      </a:r>
                      <a:endParaRPr lang="en-US" sz="1400" dirty="0">
                        <a:solidFill>
                          <a:srgbClr val="000000"/>
                        </a:solidFill>
                      </a:endParaRPr>
                    </a:p>
                  </a:txBody>
                  <a:tcPr/>
                </a:tc>
              </a:tr>
            </a:tbl>
          </a:graphicData>
        </a:graphic>
      </p:graphicFrame>
      <p:sp>
        <p:nvSpPr>
          <p:cNvPr id="8" name="TextBox 7"/>
          <p:cNvSpPr txBox="1"/>
          <p:nvPr/>
        </p:nvSpPr>
        <p:spPr>
          <a:xfrm>
            <a:off x="228600" y="5905500"/>
            <a:ext cx="5880100" cy="276999"/>
          </a:xfrm>
          <a:prstGeom prst="rect">
            <a:avLst/>
          </a:prstGeom>
          <a:noFill/>
        </p:spPr>
        <p:txBody>
          <a:bodyPr wrap="square" rtlCol="0">
            <a:spAutoFit/>
          </a:bodyPr>
          <a:lstStyle/>
          <a:p>
            <a:r>
              <a:rPr lang="en-US" sz="1200" dirty="0" smtClean="0"/>
              <a:t>Assuming average loaded fast ferry speed of 32 mph (28 knots)</a:t>
            </a:r>
            <a:endParaRPr lang="en-US" sz="1200" dirty="0"/>
          </a:p>
        </p:txBody>
      </p:sp>
      <p:sp>
        <p:nvSpPr>
          <p:cNvPr id="9" name="Rectangle 8"/>
          <p:cNvSpPr/>
          <p:nvPr/>
        </p:nvSpPr>
        <p:spPr>
          <a:xfrm>
            <a:off x="638356" y="2714625"/>
            <a:ext cx="7833043" cy="555625"/>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38353" y="4089400"/>
            <a:ext cx="7833043" cy="555625"/>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83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2</a:t>
            </a:fld>
            <a:endParaRPr lang="en-US" dirty="0"/>
          </a:p>
        </p:txBody>
      </p:sp>
      <p:sp>
        <p:nvSpPr>
          <p:cNvPr id="4" name="Text Placeholder 3"/>
          <p:cNvSpPr>
            <a:spLocks noGrp="1"/>
          </p:cNvSpPr>
          <p:nvPr>
            <p:ph type="body" sz="quarter" idx="13"/>
          </p:nvPr>
        </p:nvSpPr>
        <p:spPr/>
        <p:txBody>
          <a:bodyPr/>
          <a:lstStyle/>
          <a:p>
            <a:r>
              <a:rPr lang="en-US" dirty="0" smtClean="0"/>
              <a:t>The Albemarle Sound region is an area poised for investment and economic growth	</a:t>
            </a:r>
            <a:endParaRPr lang="en-US" dirty="0"/>
          </a:p>
        </p:txBody>
      </p:sp>
      <p:pic>
        <p:nvPicPr>
          <p:cNvPr id="1028" name="Picture 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5517" b="7751"/>
          <a:stretch/>
        </p:blipFill>
        <p:spPr bwMode="auto">
          <a:xfrm>
            <a:off x="286603" y="1188286"/>
            <a:ext cx="8543498" cy="4916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82565" y="4621141"/>
            <a:ext cx="8151574" cy="1015663"/>
          </a:xfrm>
          <a:prstGeom prst="rect">
            <a:avLst/>
          </a:prstGeom>
          <a:solidFill>
            <a:srgbClr val="282828">
              <a:alpha val="60000"/>
            </a:srgbClr>
          </a:solidFill>
        </p:spPr>
        <p:txBody>
          <a:bodyPr wrap="square" rtlCol="0">
            <a:spAutoFit/>
          </a:bodyPr>
          <a:lstStyle/>
          <a:p>
            <a:r>
              <a:rPr lang="en-US" sz="2500" i="1" dirty="0" smtClean="0">
                <a:solidFill>
                  <a:schemeClr val="bg1"/>
                </a:solidFill>
              </a:rPr>
              <a:t>“Vacationers may be drawn to the coastal area by the ocean, but they will wind up enchanted by the Albemarle Sound</a:t>
            </a:r>
            <a:r>
              <a:rPr lang="en-US" sz="2500" i="1" dirty="0">
                <a:solidFill>
                  <a:schemeClr val="bg1"/>
                </a:solidFill>
              </a:rPr>
              <a:t>.</a:t>
            </a:r>
            <a:r>
              <a:rPr lang="en-US" sz="2500" i="1" dirty="0" smtClean="0">
                <a:solidFill>
                  <a:schemeClr val="bg1"/>
                </a:solidFill>
              </a:rPr>
              <a:t>” </a:t>
            </a:r>
          </a:p>
          <a:p>
            <a:pPr algn="r"/>
            <a:r>
              <a:rPr lang="en-US" sz="1000" i="1" dirty="0" smtClean="0">
                <a:solidFill>
                  <a:schemeClr val="bg1"/>
                </a:solidFill>
              </a:rPr>
              <a:t>--OuterBanks.com</a:t>
            </a:r>
            <a:endParaRPr lang="en-US" sz="1000" i="1" dirty="0">
              <a:solidFill>
                <a:schemeClr val="bg1"/>
              </a:solidFill>
            </a:endParaRPr>
          </a:p>
        </p:txBody>
      </p:sp>
    </p:spTree>
    <p:extLst>
      <p:ext uri="{BB962C8B-B14F-4D97-AF65-F5344CB8AC3E}">
        <p14:creationId xmlns:p14="http://schemas.microsoft.com/office/powerpoint/2010/main" val="3351859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FD889E0-CAB2-4699-909D-B9A88D47ACBE}" type="slidenum">
              <a:rPr lang="en-US" smtClean="0"/>
              <a:t>20</a:t>
            </a:fld>
            <a:endParaRPr lang="en-US"/>
          </a:p>
        </p:txBody>
      </p:sp>
      <p:sp>
        <p:nvSpPr>
          <p:cNvPr id="6" name="Content Placeholder 5"/>
          <p:cNvSpPr>
            <a:spLocks noGrp="1"/>
          </p:cNvSpPr>
          <p:nvPr>
            <p:ph type="subTitle" idx="1"/>
          </p:nvPr>
        </p:nvSpPr>
        <p:spPr>
          <a:xfrm>
            <a:off x="439126" y="1286649"/>
            <a:ext cx="8265748" cy="3285352"/>
          </a:xfrm>
        </p:spPr>
        <p:txBody>
          <a:bodyPr/>
          <a:lstStyle/>
          <a:p>
            <a:r>
              <a:rPr lang="en-US" dirty="0" smtClean="0"/>
              <a:t>Route 1 (32 mph, 27 knots):</a:t>
            </a:r>
            <a:endParaRPr lang="en-US" dirty="0"/>
          </a:p>
        </p:txBody>
      </p:sp>
      <p:sp>
        <p:nvSpPr>
          <p:cNvPr id="2" name="Title 1"/>
          <p:cNvSpPr>
            <a:spLocks noGrp="1"/>
          </p:cNvSpPr>
          <p:nvPr>
            <p:ph type="title" idx="4294967295"/>
          </p:nvPr>
        </p:nvSpPr>
        <p:spPr>
          <a:xfrm>
            <a:off x="3175" y="3175"/>
            <a:ext cx="9140825" cy="968375"/>
          </a:xfrm>
        </p:spPr>
        <p:txBody>
          <a:bodyPr/>
          <a:lstStyle/>
          <a:p>
            <a:r>
              <a:rPr lang="en-US" dirty="0" smtClean="0"/>
              <a:t>In </a:t>
            </a:r>
            <a:r>
              <a:rPr lang="en-US" dirty="0"/>
              <a:t>a sample time table, each route is assigned 1 vessel to operate clockwise, and 1 to operate counterclockwise</a:t>
            </a:r>
          </a:p>
        </p:txBody>
      </p:sp>
      <p:sp>
        <p:nvSpPr>
          <p:cNvPr id="7" name="TextBox 6"/>
          <p:cNvSpPr txBox="1"/>
          <p:nvPr/>
        </p:nvSpPr>
        <p:spPr>
          <a:xfrm>
            <a:off x="216404" y="4279613"/>
            <a:ext cx="4899466" cy="523220"/>
          </a:xfrm>
          <a:prstGeom prst="rect">
            <a:avLst/>
          </a:prstGeom>
          <a:noFill/>
        </p:spPr>
        <p:txBody>
          <a:bodyPr wrap="square" rtlCol="0">
            <a:spAutoFit/>
          </a:bodyPr>
          <a:lstStyle/>
          <a:p>
            <a:r>
              <a:rPr lang="en-US" sz="1400" b="1" dirty="0" smtClean="0"/>
              <a:t>Total operating hours/day per vessel: </a:t>
            </a:r>
            <a:r>
              <a:rPr lang="en-US" sz="1400" i="1" dirty="0" smtClean="0"/>
              <a:t>10.5 hours</a:t>
            </a:r>
          </a:p>
          <a:p>
            <a:r>
              <a:rPr lang="en-US" sz="1400" b="1" dirty="0" smtClean="0"/>
              <a:t>Total miles/day per vessel</a:t>
            </a:r>
            <a:r>
              <a:rPr lang="en-US" sz="1400" b="1" dirty="0"/>
              <a:t>:</a:t>
            </a:r>
            <a:r>
              <a:rPr lang="en-US" sz="1400" dirty="0"/>
              <a:t> </a:t>
            </a:r>
            <a:r>
              <a:rPr lang="en-US" sz="1400" i="1" dirty="0" smtClean="0"/>
              <a:t>131 miles</a:t>
            </a:r>
            <a:endParaRPr lang="en-US" sz="1400" i="1" dirty="0"/>
          </a:p>
        </p:txBody>
      </p:sp>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04" y="1857831"/>
            <a:ext cx="8591097" cy="23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770743" y="2569029"/>
            <a:ext cx="895394" cy="48022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1190162" y="4963887"/>
            <a:ext cx="2293257" cy="870858"/>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Lunch and nature walk in Columbia!</a:t>
            </a:r>
            <a:endParaRPr lang="en-US" dirty="0"/>
          </a:p>
        </p:txBody>
      </p:sp>
      <p:sp>
        <p:nvSpPr>
          <p:cNvPr id="13" name="Rounded Rectangle 12"/>
          <p:cNvSpPr/>
          <p:nvPr/>
        </p:nvSpPr>
        <p:spPr>
          <a:xfrm>
            <a:off x="5754914" y="4963887"/>
            <a:ext cx="2293257" cy="870858"/>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Wine and Stargazing</a:t>
            </a:r>
            <a:endParaRPr lang="en-US" dirty="0"/>
          </a:p>
        </p:txBody>
      </p:sp>
      <p:sp>
        <p:nvSpPr>
          <p:cNvPr id="14" name="Oval 13"/>
          <p:cNvSpPr/>
          <p:nvPr/>
        </p:nvSpPr>
        <p:spPr>
          <a:xfrm>
            <a:off x="6132286" y="3847375"/>
            <a:ext cx="895394" cy="48022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979646" y="2817646"/>
            <a:ext cx="895394" cy="48022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81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D889E0-CAB2-4699-909D-B9A88D47ACBE}" type="slidenum">
              <a:rPr lang="en-US" smtClean="0"/>
              <a:pPr/>
              <a:t>21</a:t>
            </a:fld>
            <a:endParaRPr lang="en-US" dirty="0"/>
          </a:p>
        </p:txBody>
      </p:sp>
      <p:sp>
        <p:nvSpPr>
          <p:cNvPr id="2" name="Title 1"/>
          <p:cNvSpPr>
            <a:spLocks noGrp="1"/>
          </p:cNvSpPr>
          <p:nvPr>
            <p:ph type="ctrTitle" idx="4294967295"/>
          </p:nvPr>
        </p:nvSpPr>
        <p:spPr>
          <a:xfrm>
            <a:off x="0" y="0"/>
            <a:ext cx="9102725" cy="939800"/>
          </a:xfrm>
        </p:spPr>
        <p:txBody>
          <a:bodyPr>
            <a:normAutofit/>
          </a:bodyPr>
          <a:lstStyle/>
          <a:p>
            <a:r>
              <a:rPr lang="en-US" dirty="0" smtClean="0"/>
              <a:t>Ramp up time is minimal because most amenities already exist at these locations</a:t>
            </a:r>
            <a:endParaRPr lang="en-US" dirty="0"/>
          </a:p>
        </p:txBody>
      </p:sp>
      <p:graphicFrame>
        <p:nvGraphicFramePr>
          <p:cNvPr id="5" name="Table 4"/>
          <p:cNvGraphicFramePr>
            <a:graphicFrameLocks noGrp="1"/>
          </p:cNvGraphicFramePr>
          <p:nvPr>
            <p:extLst/>
          </p:nvPr>
        </p:nvGraphicFramePr>
        <p:xfrm>
          <a:off x="250122" y="1340857"/>
          <a:ext cx="8638943" cy="3684416"/>
        </p:xfrm>
        <a:graphic>
          <a:graphicData uri="http://schemas.openxmlformats.org/drawingml/2006/table">
            <a:tbl>
              <a:tblPr firstRow="1" bandRow="1">
                <a:tableStyleId>{5940675A-B579-460E-94D1-54222C63F5DA}</a:tableStyleId>
              </a:tblPr>
              <a:tblGrid>
                <a:gridCol w="1140989"/>
                <a:gridCol w="808989"/>
                <a:gridCol w="789258"/>
                <a:gridCol w="789258"/>
                <a:gridCol w="670870"/>
                <a:gridCol w="690601"/>
                <a:gridCol w="1282544"/>
                <a:gridCol w="1223349"/>
                <a:gridCol w="1243085"/>
              </a:tblGrid>
              <a:tr h="601064">
                <a:tc>
                  <a:txBody>
                    <a:bodyPr/>
                    <a:lstStyle/>
                    <a:p>
                      <a:pPr algn="ctr"/>
                      <a:r>
                        <a:rPr lang="en-US" b="1" dirty="0" smtClean="0">
                          <a:solidFill>
                            <a:srgbClr val="FFFFFF"/>
                          </a:solidFill>
                        </a:rPr>
                        <a:t>Port</a:t>
                      </a:r>
                      <a:r>
                        <a:rPr lang="en-US" b="1" baseline="0" dirty="0" smtClean="0">
                          <a:solidFill>
                            <a:srgbClr val="FFFFFF"/>
                          </a:solidFill>
                        </a:rPr>
                        <a:t> City</a:t>
                      </a:r>
                      <a:endParaRPr lang="en-US" b="1" dirty="0">
                        <a:solidFill>
                          <a:srgbClr val="FFFFFF"/>
                        </a:solidFill>
                      </a:endParaRPr>
                    </a:p>
                  </a:txBody>
                  <a:tcPr>
                    <a:solidFill>
                      <a:srgbClr val="002868"/>
                    </a:solidFill>
                  </a:tcPr>
                </a:tc>
                <a:tc>
                  <a:txBody>
                    <a:bodyPr/>
                    <a:lstStyle/>
                    <a:p>
                      <a:pPr algn="ctr"/>
                      <a:r>
                        <a:rPr lang="en-US" b="1" dirty="0" smtClean="0">
                          <a:solidFill>
                            <a:srgbClr val="FFFFFF"/>
                          </a:solidFill>
                        </a:rPr>
                        <a:t>Power</a:t>
                      </a:r>
                      <a:endParaRPr lang="en-US" b="1" dirty="0">
                        <a:solidFill>
                          <a:srgbClr val="FFFFFF"/>
                        </a:solidFill>
                      </a:endParaRPr>
                    </a:p>
                  </a:txBody>
                  <a:tcPr>
                    <a:solidFill>
                      <a:srgbClr val="002868"/>
                    </a:solidFill>
                  </a:tcPr>
                </a:tc>
                <a:tc>
                  <a:txBody>
                    <a:bodyPr/>
                    <a:lstStyle/>
                    <a:p>
                      <a:pPr algn="ctr"/>
                      <a:r>
                        <a:rPr lang="en-US" b="1" dirty="0" smtClean="0">
                          <a:solidFill>
                            <a:srgbClr val="FFFFFF"/>
                          </a:solidFill>
                        </a:rPr>
                        <a:t>Water</a:t>
                      </a:r>
                      <a:endParaRPr lang="en-US" b="1" dirty="0">
                        <a:solidFill>
                          <a:srgbClr val="FFFFFF"/>
                        </a:solidFill>
                      </a:endParaRPr>
                    </a:p>
                  </a:txBody>
                  <a:tcPr>
                    <a:solidFill>
                      <a:srgbClr val="002868"/>
                    </a:solidFill>
                  </a:tcPr>
                </a:tc>
                <a:tc>
                  <a:txBody>
                    <a:bodyPr/>
                    <a:lstStyle/>
                    <a:p>
                      <a:pPr algn="ctr"/>
                      <a:r>
                        <a:rPr lang="en-US" b="1" dirty="0" smtClean="0">
                          <a:solidFill>
                            <a:srgbClr val="FFFFFF"/>
                          </a:solidFill>
                        </a:rPr>
                        <a:t>Pump Out</a:t>
                      </a:r>
                      <a:endParaRPr lang="en-US" b="1" dirty="0">
                        <a:solidFill>
                          <a:srgbClr val="FFFFFF"/>
                        </a:solidFill>
                      </a:endParaRPr>
                    </a:p>
                  </a:txBody>
                  <a:tcPr>
                    <a:solidFill>
                      <a:srgbClr val="002868"/>
                    </a:solidFill>
                  </a:tcPr>
                </a:tc>
                <a:tc>
                  <a:txBody>
                    <a:bodyPr/>
                    <a:lstStyle/>
                    <a:p>
                      <a:pPr algn="ctr"/>
                      <a:r>
                        <a:rPr lang="en-US" b="1" dirty="0" smtClean="0">
                          <a:solidFill>
                            <a:srgbClr val="FFFFFF"/>
                          </a:solidFill>
                        </a:rPr>
                        <a:t>Fuel</a:t>
                      </a:r>
                      <a:endParaRPr lang="en-US" b="1" dirty="0">
                        <a:solidFill>
                          <a:srgbClr val="FFFFFF"/>
                        </a:solidFill>
                      </a:endParaRPr>
                    </a:p>
                  </a:txBody>
                  <a:tcPr>
                    <a:solidFill>
                      <a:srgbClr val="002868"/>
                    </a:solidFill>
                  </a:tcPr>
                </a:tc>
                <a:tc>
                  <a:txBody>
                    <a:bodyPr/>
                    <a:lstStyle/>
                    <a:p>
                      <a:pPr algn="ctr"/>
                      <a:r>
                        <a:rPr lang="en-US" b="1" dirty="0" err="1" smtClean="0">
                          <a:solidFill>
                            <a:srgbClr val="FFFFFF"/>
                          </a:solidFill>
                        </a:rPr>
                        <a:t>Wifi</a:t>
                      </a:r>
                      <a:endParaRPr lang="en-US" b="1" dirty="0">
                        <a:solidFill>
                          <a:srgbClr val="FFFFFF"/>
                        </a:solidFill>
                      </a:endParaRPr>
                    </a:p>
                  </a:txBody>
                  <a:tcPr>
                    <a:solidFill>
                      <a:srgbClr val="002868"/>
                    </a:solidFill>
                  </a:tcPr>
                </a:tc>
                <a:tc>
                  <a:txBody>
                    <a:bodyPr/>
                    <a:lstStyle/>
                    <a:p>
                      <a:pPr algn="ctr"/>
                      <a:r>
                        <a:rPr lang="en-US" b="1" dirty="0" smtClean="0">
                          <a:solidFill>
                            <a:srgbClr val="FFFFFF"/>
                          </a:solidFill>
                        </a:rPr>
                        <a:t>Restaurant</a:t>
                      </a:r>
                      <a:endParaRPr lang="en-US" b="1" dirty="0">
                        <a:solidFill>
                          <a:srgbClr val="FFFFFF"/>
                        </a:solidFill>
                      </a:endParaRPr>
                    </a:p>
                  </a:txBody>
                  <a:tcPr>
                    <a:solidFill>
                      <a:srgbClr val="002868"/>
                    </a:solidFill>
                  </a:tcPr>
                </a:tc>
                <a:tc>
                  <a:txBody>
                    <a:bodyPr/>
                    <a:lstStyle/>
                    <a:p>
                      <a:pPr algn="ctr"/>
                      <a:r>
                        <a:rPr lang="en-US" b="1" dirty="0" smtClean="0">
                          <a:solidFill>
                            <a:srgbClr val="FFFFFF"/>
                          </a:solidFill>
                        </a:rPr>
                        <a:t>Restroom/Shower</a:t>
                      </a:r>
                      <a:endParaRPr lang="en-US" b="1" dirty="0">
                        <a:solidFill>
                          <a:srgbClr val="FFFFFF"/>
                        </a:solidFill>
                      </a:endParaRPr>
                    </a:p>
                  </a:txBody>
                  <a:tcPr>
                    <a:solidFill>
                      <a:srgbClr val="002868"/>
                    </a:solidFill>
                  </a:tcPr>
                </a:tc>
                <a:tc>
                  <a:txBody>
                    <a:bodyPr/>
                    <a:lstStyle/>
                    <a:p>
                      <a:pPr algn="ctr"/>
                      <a:r>
                        <a:rPr lang="en-US" b="1" dirty="0" smtClean="0">
                          <a:solidFill>
                            <a:srgbClr val="FFFFFF"/>
                          </a:solidFill>
                        </a:rPr>
                        <a:t>Groceries/Shopping</a:t>
                      </a:r>
                      <a:endParaRPr lang="en-US" b="1" dirty="0">
                        <a:solidFill>
                          <a:srgbClr val="FFFFFF"/>
                        </a:solidFill>
                      </a:endParaRPr>
                    </a:p>
                  </a:txBody>
                  <a:tcPr>
                    <a:solidFill>
                      <a:srgbClr val="002868"/>
                    </a:solidFill>
                  </a:tcPr>
                </a:tc>
              </a:tr>
              <a:tr h="601064">
                <a:tc>
                  <a:txBody>
                    <a:bodyPr/>
                    <a:lstStyle/>
                    <a:p>
                      <a:r>
                        <a:rPr lang="en-US" sz="1800" b="0" dirty="0" smtClean="0"/>
                        <a:t>Columbia</a:t>
                      </a:r>
                      <a:endParaRPr lang="en-US" sz="1800" b="0" dirty="0"/>
                    </a:p>
                  </a:txBody>
                  <a:tcPr/>
                </a:tc>
                <a:tc>
                  <a:txBody>
                    <a:bodyPr/>
                    <a:lstStyle/>
                    <a:p>
                      <a:r>
                        <a:rPr lang="en-US" sz="1800" dirty="0" smtClean="0">
                          <a:solidFill>
                            <a:schemeClr val="tx1"/>
                          </a:solidFill>
                        </a:rPr>
                        <a:t>Yes</a:t>
                      </a:r>
                      <a:endParaRPr lang="en-US" sz="1800" dirty="0">
                        <a:solidFill>
                          <a:schemeClr val="tx1"/>
                        </a:solidFill>
                      </a:endParaRPr>
                    </a:p>
                  </a:txBody>
                  <a:tcPr>
                    <a:solidFill>
                      <a:schemeClr val="accent3">
                        <a:lumMod val="40000"/>
                        <a:lumOff val="60000"/>
                      </a:schemeClr>
                    </a:solidFill>
                  </a:tcPr>
                </a:tc>
                <a:tc>
                  <a:txBody>
                    <a:bodyPr/>
                    <a:lstStyle/>
                    <a:p>
                      <a:r>
                        <a:rPr lang="en-US" sz="1800" dirty="0" smtClean="0">
                          <a:solidFill>
                            <a:schemeClr val="tx1"/>
                          </a:solidFill>
                        </a:rPr>
                        <a:t>Yes</a:t>
                      </a:r>
                      <a:endParaRPr lang="en-US" sz="1800" dirty="0">
                        <a:solidFill>
                          <a:schemeClr val="tx1"/>
                        </a:solidFill>
                      </a:endParaRPr>
                    </a:p>
                  </a:txBody>
                  <a:tcPr>
                    <a:solidFill>
                      <a:schemeClr val="accent3">
                        <a:lumMod val="40000"/>
                        <a:lumOff val="60000"/>
                      </a:schemeClr>
                    </a:solidFill>
                  </a:tcPr>
                </a:tc>
                <a:tc>
                  <a:txBody>
                    <a:bodyPr/>
                    <a:lstStyle/>
                    <a:p>
                      <a:r>
                        <a:rPr lang="en-US" sz="1800" dirty="0" smtClean="0">
                          <a:solidFill>
                            <a:schemeClr val="tx1"/>
                          </a:solidFill>
                        </a:rPr>
                        <a:t>Yes</a:t>
                      </a:r>
                      <a:endParaRPr lang="en-US" sz="1800" dirty="0">
                        <a:solidFill>
                          <a:schemeClr val="tx1"/>
                        </a:solidFill>
                      </a:endParaRPr>
                    </a:p>
                  </a:txBody>
                  <a:tcPr>
                    <a:solidFill>
                      <a:schemeClr val="accent3">
                        <a:lumMod val="40000"/>
                        <a:lumOff val="60000"/>
                      </a:schemeClr>
                    </a:solidFill>
                  </a:tcPr>
                </a:tc>
                <a:tc>
                  <a:txBody>
                    <a:bodyPr/>
                    <a:lstStyle/>
                    <a:p>
                      <a:r>
                        <a:rPr lang="en-US" sz="1800" dirty="0" smtClean="0">
                          <a:solidFill>
                            <a:schemeClr val="tx1"/>
                          </a:solidFill>
                        </a:rPr>
                        <a:t>No</a:t>
                      </a:r>
                      <a:endParaRPr lang="en-US" sz="1800" dirty="0">
                        <a:solidFill>
                          <a:schemeClr val="tx1"/>
                        </a:solidFill>
                      </a:endParaRPr>
                    </a:p>
                  </a:txBody>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r>
              <a:tr h="601064">
                <a:tc>
                  <a:txBody>
                    <a:bodyPr/>
                    <a:lstStyle/>
                    <a:p>
                      <a:r>
                        <a:rPr lang="en-US" sz="1800" b="0" dirty="0" smtClean="0"/>
                        <a:t>Edenton</a:t>
                      </a:r>
                      <a:endParaRPr lang="en-US" sz="1800" b="0" dirty="0"/>
                    </a:p>
                  </a:txBody>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No</a:t>
                      </a:r>
                      <a:endParaRPr lang="en-US" sz="1800" dirty="0">
                        <a:solidFill>
                          <a:schemeClr val="tx1"/>
                        </a:solidFill>
                      </a:endParaRPr>
                    </a:p>
                  </a:txBody>
                  <a:tcPr/>
                </a:tc>
                <a:tc>
                  <a:txBody>
                    <a:bodyPr/>
                    <a:lstStyle/>
                    <a:p>
                      <a:r>
                        <a:rPr lang="en-US" sz="1800" dirty="0" smtClean="0">
                          <a:solidFill>
                            <a:schemeClr val="tx1"/>
                          </a:solidFill>
                        </a:rPr>
                        <a:t>No</a:t>
                      </a:r>
                      <a:endParaRPr lang="en-US" sz="1800" dirty="0">
                        <a:solidFill>
                          <a:schemeClr val="tx1"/>
                        </a:solidFill>
                      </a:endParaRPr>
                    </a:p>
                  </a:txBody>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r>
              <a:tr h="601064">
                <a:tc>
                  <a:txBody>
                    <a:bodyPr/>
                    <a:lstStyle/>
                    <a:p>
                      <a:r>
                        <a:rPr lang="en-US" sz="1800" b="0" dirty="0" smtClean="0"/>
                        <a:t>Elizabeth City</a:t>
                      </a:r>
                      <a:endParaRPr lang="en-US" sz="1800" b="0" dirty="0"/>
                    </a:p>
                  </a:txBody>
                  <a:tcPr/>
                </a:tc>
                <a:tc>
                  <a:txBody>
                    <a:bodyPr/>
                    <a:lstStyle/>
                    <a:p>
                      <a:r>
                        <a:rPr lang="en-US" sz="1800" dirty="0" smtClean="0">
                          <a:solidFill>
                            <a:schemeClr val="tx1"/>
                          </a:solidFill>
                        </a:rPr>
                        <a:t>No</a:t>
                      </a:r>
                      <a:endParaRPr lang="en-US" sz="1800" dirty="0">
                        <a:solidFill>
                          <a:schemeClr val="tx1"/>
                        </a:solidFill>
                      </a:endParaRPr>
                    </a:p>
                  </a:txBody>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No</a:t>
                      </a:r>
                      <a:endParaRPr lang="en-US" sz="1800" dirty="0">
                        <a:solidFill>
                          <a:schemeClr val="tx1"/>
                        </a:solidFill>
                      </a:endParaRPr>
                    </a:p>
                  </a:txBody>
                  <a:tcPr/>
                </a:tc>
                <a:tc>
                  <a:txBody>
                    <a:bodyPr/>
                    <a:lstStyle/>
                    <a:p>
                      <a:r>
                        <a:rPr lang="en-US" sz="1800" dirty="0" smtClean="0">
                          <a:solidFill>
                            <a:schemeClr val="tx1"/>
                          </a:solidFill>
                        </a:rPr>
                        <a:t>No</a:t>
                      </a:r>
                      <a:endParaRPr lang="en-US" sz="1800" dirty="0">
                        <a:solidFill>
                          <a:schemeClr val="tx1"/>
                        </a:solidFill>
                      </a:endParaRPr>
                    </a:p>
                  </a:txBody>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r>
              <a:tr h="601064">
                <a:tc>
                  <a:txBody>
                    <a:bodyPr/>
                    <a:lstStyle/>
                    <a:p>
                      <a:r>
                        <a:rPr lang="en-US" sz="1800" b="0" dirty="0" smtClean="0"/>
                        <a:t>Hertford</a:t>
                      </a:r>
                      <a:endParaRPr lang="en-US" sz="1800" b="0" dirty="0"/>
                    </a:p>
                  </a:txBody>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No</a:t>
                      </a:r>
                      <a:endParaRPr lang="en-US" sz="1800" dirty="0">
                        <a:solidFill>
                          <a:schemeClr val="tx1"/>
                        </a:solidFill>
                      </a:endParaRPr>
                    </a:p>
                  </a:txBody>
                  <a:tcPr/>
                </a:tc>
                <a:tc>
                  <a:txBody>
                    <a:bodyPr/>
                    <a:lstStyle/>
                    <a:p>
                      <a:r>
                        <a:rPr lang="en-US" sz="1800" dirty="0" smtClean="0">
                          <a:solidFill>
                            <a:schemeClr val="tx1"/>
                          </a:solidFill>
                        </a:rPr>
                        <a:t>No</a:t>
                      </a:r>
                      <a:endParaRPr lang="en-US" sz="1800" dirty="0">
                        <a:solidFill>
                          <a:schemeClr val="tx1"/>
                        </a:solidFill>
                      </a:endParaRPr>
                    </a:p>
                  </a:txBody>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No</a:t>
                      </a:r>
                      <a:endParaRPr lang="en-US" sz="1800" dirty="0">
                        <a:solidFill>
                          <a:schemeClr val="tx1"/>
                        </a:solidFill>
                      </a:endParaRPr>
                    </a:p>
                  </a:txBody>
                  <a:tcPr/>
                </a:tc>
                <a:tc>
                  <a:txBody>
                    <a:bodyPr/>
                    <a:lstStyle/>
                    <a:p>
                      <a:r>
                        <a:rPr lang="en-US" sz="1800" dirty="0" smtClean="0">
                          <a:solidFill>
                            <a:schemeClr val="tx1"/>
                          </a:solidFill>
                        </a:rPr>
                        <a:t>Yes</a:t>
                      </a:r>
                      <a:endParaRPr lang="en-US" sz="1800" dirty="0">
                        <a:solidFill>
                          <a:schemeClr val="tx1"/>
                        </a:solidFill>
                      </a:endParaRPr>
                    </a:p>
                  </a:txBody>
                  <a:tcPr>
                    <a:solidFill>
                      <a:schemeClr val="accent3">
                        <a:lumMod val="40000"/>
                        <a:lumOff val="60000"/>
                      </a:schemeClr>
                    </a:solidFill>
                  </a:tcPr>
                </a:tc>
              </a:tr>
              <a:tr h="601064">
                <a:tc>
                  <a:txBody>
                    <a:bodyPr/>
                    <a:lstStyle/>
                    <a:p>
                      <a:r>
                        <a:rPr lang="en-US" sz="1800" b="0" dirty="0" smtClean="0"/>
                        <a:t>Plymouth</a:t>
                      </a:r>
                      <a:endParaRPr lang="en-US" sz="1800" b="0" dirty="0"/>
                    </a:p>
                  </a:txBody>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No</a:t>
                      </a:r>
                      <a:endParaRPr lang="en-US" sz="1800" dirty="0">
                        <a:solidFill>
                          <a:schemeClr val="tx1"/>
                        </a:solidFill>
                      </a:endParaRPr>
                    </a:p>
                  </a:txBody>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c>
                  <a:txBody>
                    <a:bodyPr/>
                    <a:lstStyle/>
                    <a:p>
                      <a:r>
                        <a:rPr lang="en-US" sz="1800" dirty="0" smtClean="0">
                          <a:solidFill>
                            <a:schemeClr val="tx1"/>
                          </a:solidFill>
                        </a:rPr>
                        <a:t>Yes</a:t>
                      </a:r>
                      <a:endParaRPr lang="en-US" sz="1800" dirty="0">
                        <a:solidFill>
                          <a:schemeClr val="tx1"/>
                        </a:solidFill>
                      </a:endParaRPr>
                    </a:p>
                  </a:txBody>
                  <a:tcPr>
                    <a:solidFill>
                      <a:srgbClr val="D7E4BD"/>
                    </a:solidFill>
                  </a:tcPr>
                </a:tc>
              </a:tr>
            </a:tbl>
          </a:graphicData>
        </a:graphic>
      </p:graphicFrame>
      <p:sp>
        <p:nvSpPr>
          <p:cNvPr id="7" name="TextBox 6"/>
          <p:cNvSpPr txBox="1"/>
          <p:nvPr/>
        </p:nvSpPr>
        <p:spPr>
          <a:xfrm>
            <a:off x="250122" y="5927084"/>
            <a:ext cx="8638943" cy="276999"/>
          </a:xfrm>
          <a:prstGeom prst="rect">
            <a:avLst/>
          </a:prstGeom>
          <a:noFill/>
        </p:spPr>
        <p:txBody>
          <a:bodyPr wrap="square" rtlCol="0">
            <a:spAutoFit/>
          </a:bodyPr>
          <a:lstStyle/>
          <a:p>
            <a:r>
              <a:rPr lang="en-US" sz="1200" dirty="0" smtClean="0"/>
              <a:t>“The Albemarle Loop Marinas” brochure, 2015</a:t>
            </a:r>
            <a:endParaRPr lang="en-US" sz="1200" dirty="0"/>
          </a:p>
        </p:txBody>
      </p:sp>
      <p:sp>
        <p:nvSpPr>
          <p:cNvPr id="8" name="TextBox 7"/>
          <p:cNvSpPr txBox="1"/>
          <p:nvPr/>
        </p:nvSpPr>
        <p:spPr>
          <a:xfrm>
            <a:off x="250121" y="5075219"/>
            <a:ext cx="8638943" cy="923330"/>
          </a:xfrm>
          <a:prstGeom prst="rect">
            <a:avLst/>
          </a:prstGeom>
          <a:noFill/>
        </p:spPr>
        <p:txBody>
          <a:bodyPr wrap="square" rtlCol="0">
            <a:spAutoFit/>
          </a:bodyPr>
          <a:lstStyle/>
          <a:p>
            <a:r>
              <a:rPr lang="en-US" u="sng" dirty="0" smtClean="0"/>
              <a:t>Note: </a:t>
            </a:r>
            <a:r>
              <a:rPr lang="en-US" dirty="0" smtClean="0"/>
              <a:t>Fuel dock will need to be added (perhaps in hubs Edenton or Columbia), or current mobile fuel solution will be used; Also consider Plymouth or </a:t>
            </a:r>
            <a:r>
              <a:rPr lang="en-US" dirty="0" err="1" smtClean="0"/>
              <a:t>Hertfod</a:t>
            </a:r>
            <a:r>
              <a:rPr lang="en-US" dirty="0" smtClean="0"/>
              <a:t> for Dry Dock/Maintenance (secluded areas; Hertford may already have a facility) </a:t>
            </a:r>
            <a:endParaRPr lang="en-US" dirty="0"/>
          </a:p>
        </p:txBody>
      </p:sp>
    </p:spTree>
    <p:extLst>
      <p:ext uri="{BB962C8B-B14F-4D97-AF65-F5344CB8AC3E}">
        <p14:creationId xmlns:p14="http://schemas.microsoft.com/office/powerpoint/2010/main" val="2690339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804588" y="1227507"/>
            <a:ext cx="3334302" cy="223278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0900" y="1271419"/>
            <a:ext cx="3224490" cy="1338828"/>
          </a:xfrm>
          <a:prstGeom prst="rect">
            <a:avLst/>
          </a:prstGeom>
          <a:noFill/>
        </p:spPr>
        <p:txBody>
          <a:bodyPr wrap="square" rtlCol="0">
            <a:spAutoFit/>
          </a:bodyPr>
          <a:lstStyle/>
          <a:p>
            <a:pPr algn="ctr"/>
            <a:r>
              <a:rPr lang="en-US" b="1" dirty="0" smtClean="0">
                <a:solidFill>
                  <a:srgbClr val="000000"/>
                </a:solidFill>
              </a:rPr>
              <a:t>Elizabeth</a:t>
            </a:r>
            <a:r>
              <a:rPr lang="en-US" b="1" dirty="0" smtClean="0">
                <a:solidFill>
                  <a:srgbClr val="FFFFFF"/>
                </a:solidFill>
              </a:rPr>
              <a:t> </a:t>
            </a:r>
            <a:r>
              <a:rPr lang="en-US" b="1" dirty="0" smtClean="0">
                <a:solidFill>
                  <a:srgbClr val="000000"/>
                </a:solidFill>
              </a:rPr>
              <a:t>City</a:t>
            </a:r>
          </a:p>
          <a:p>
            <a:pPr marL="285750" indent="-285750">
              <a:buFont typeface="Arial"/>
              <a:buChar char="•"/>
            </a:pPr>
            <a:r>
              <a:rPr lang="en-US" sz="1500" dirty="0" smtClean="0">
                <a:solidFill>
                  <a:srgbClr val="000000"/>
                </a:solidFill>
              </a:rPr>
              <a:t>Large population vs. IBX</a:t>
            </a:r>
          </a:p>
          <a:p>
            <a:pPr marL="285750" indent="-285750">
              <a:buFont typeface="Arial"/>
              <a:buChar char="•"/>
            </a:pPr>
            <a:r>
              <a:rPr lang="en-US" sz="1500" dirty="0" smtClean="0">
                <a:solidFill>
                  <a:srgbClr val="000000"/>
                </a:solidFill>
              </a:rPr>
              <a:t>Lively downtown with numerous activities and boating culture</a:t>
            </a:r>
          </a:p>
          <a:p>
            <a:pPr marL="285750" indent="-285750">
              <a:buFont typeface="Arial"/>
              <a:buChar char="•"/>
            </a:pPr>
            <a:endParaRPr lang="en-US" dirty="0">
              <a:solidFill>
                <a:srgbClr val="000000"/>
              </a:solidFill>
            </a:endParaRPr>
          </a:p>
        </p:txBody>
      </p:sp>
      <p:sp>
        <p:nvSpPr>
          <p:cNvPr id="13" name="Rectangle 12"/>
          <p:cNvSpPr/>
          <p:nvPr/>
        </p:nvSpPr>
        <p:spPr>
          <a:xfrm>
            <a:off x="4518785" y="1202107"/>
            <a:ext cx="3334302" cy="223278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601887" y="1253014"/>
            <a:ext cx="3224490" cy="2723823"/>
          </a:xfrm>
          <a:prstGeom prst="rect">
            <a:avLst/>
          </a:prstGeom>
          <a:noFill/>
        </p:spPr>
        <p:txBody>
          <a:bodyPr wrap="square" rtlCol="0">
            <a:spAutoFit/>
          </a:bodyPr>
          <a:lstStyle/>
          <a:p>
            <a:pPr algn="ctr"/>
            <a:r>
              <a:rPr lang="en-US" b="1" dirty="0" smtClean="0"/>
              <a:t>Plymouth</a:t>
            </a:r>
          </a:p>
          <a:p>
            <a:pPr marL="285750" indent="-285750">
              <a:buFont typeface="Arial"/>
              <a:buChar char="•"/>
            </a:pPr>
            <a:r>
              <a:rPr lang="en-US" sz="1500" dirty="0">
                <a:solidFill>
                  <a:srgbClr val="000000"/>
                </a:solidFill>
              </a:rPr>
              <a:t>Beautiful </a:t>
            </a:r>
            <a:r>
              <a:rPr lang="en-US" sz="1500" dirty="0" smtClean="0">
                <a:solidFill>
                  <a:srgbClr val="000000"/>
                </a:solidFill>
              </a:rPr>
              <a:t>waterfront with gazebo</a:t>
            </a:r>
            <a:endParaRPr lang="en-US" sz="1500" dirty="0">
              <a:solidFill>
                <a:srgbClr val="000000"/>
              </a:solidFill>
            </a:endParaRPr>
          </a:p>
          <a:p>
            <a:pPr marL="285750" indent="-285750">
              <a:buFont typeface="Arial"/>
              <a:buChar char="•"/>
            </a:pPr>
            <a:r>
              <a:rPr lang="en-US" sz="1500" dirty="0" smtClean="0">
                <a:solidFill>
                  <a:srgbClr val="000000"/>
                </a:solidFill>
              </a:rPr>
              <a:t>Quaint but lengthy main street, with several storefronts </a:t>
            </a:r>
            <a:r>
              <a:rPr lang="en-US" sz="1500" dirty="0">
                <a:solidFill>
                  <a:srgbClr val="000000"/>
                </a:solidFill>
              </a:rPr>
              <a:t>ready </a:t>
            </a:r>
            <a:r>
              <a:rPr lang="en-US" sz="1500" dirty="0" smtClean="0">
                <a:solidFill>
                  <a:srgbClr val="000000"/>
                </a:solidFill>
              </a:rPr>
              <a:t> for entrepreneurs</a:t>
            </a:r>
          </a:p>
          <a:p>
            <a:pPr marL="1435100" lvl="2" indent="-177800">
              <a:buFont typeface="Arial"/>
              <a:buChar char="•"/>
            </a:pPr>
            <a:r>
              <a:rPr lang="en-US" sz="1500" dirty="0" smtClean="0">
                <a:solidFill>
                  <a:srgbClr val="000000"/>
                </a:solidFill>
              </a:rPr>
              <a:t>Businesses beginning to turn toward the waterfront</a:t>
            </a:r>
            <a:endParaRPr lang="en-US" sz="1500" dirty="0">
              <a:solidFill>
                <a:srgbClr val="000000"/>
              </a:solidFill>
            </a:endParaRPr>
          </a:p>
          <a:p>
            <a:pPr marL="285750" indent="-285750">
              <a:buFont typeface="Arial"/>
              <a:buChar char="•"/>
            </a:pPr>
            <a:endParaRPr lang="en-US" sz="1500" dirty="0">
              <a:solidFill>
                <a:srgbClr val="000000"/>
              </a:solidFill>
            </a:endParaRPr>
          </a:p>
          <a:p>
            <a:pPr marL="285750" indent="-285750">
              <a:buFont typeface="Arial"/>
              <a:buChar char="•"/>
            </a:pPr>
            <a:endParaRPr lang="en-US" b="1" dirty="0" smtClean="0"/>
          </a:p>
        </p:txBody>
      </p:sp>
      <p:sp>
        <p:nvSpPr>
          <p:cNvPr id="15" name="Rectangle 14"/>
          <p:cNvSpPr/>
          <p:nvPr/>
        </p:nvSpPr>
        <p:spPr>
          <a:xfrm>
            <a:off x="796312" y="3578294"/>
            <a:ext cx="3334302" cy="223278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535972" y="3557401"/>
            <a:ext cx="3334302" cy="2232785"/>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alphaModFix amt="26000"/>
          </a:blip>
          <a:stretch>
            <a:fillRect/>
          </a:stretch>
        </p:blipFill>
        <p:spPr>
          <a:xfrm>
            <a:off x="4601887" y="3620805"/>
            <a:ext cx="3149600" cy="2101374"/>
          </a:xfrm>
          <a:prstGeom prst="rect">
            <a:avLst/>
          </a:prstGeom>
        </p:spPr>
      </p:pic>
      <p:pic>
        <p:nvPicPr>
          <p:cNvPr id="9" name="Picture 8"/>
          <p:cNvPicPr>
            <a:picLocks noChangeAspect="1"/>
          </p:cNvPicPr>
          <p:nvPr/>
        </p:nvPicPr>
        <p:blipFill>
          <a:blip r:embed="rId4">
            <a:alphaModFix amt="26000"/>
          </a:blip>
          <a:stretch>
            <a:fillRect/>
          </a:stretch>
        </p:blipFill>
        <p:spPr>
          <a:xfrm>
            <a:off x="4608879" y="1275960"/>
            <a:ext cx="3187699" cy="2126793"/>
          </a:xfrm>
          <a:prstGeom prst="rect">
            <a:avLst/>
          </a:prstGeom>
        </p:spPr>
      </p:pic>
      <p:pic>
        <p:nvPicPr>
          <p:cNvPr id="10" name="Picture 9"/>
          <p:cNvPicPr>
            <a:picLocks noChangeAspect="1"/>
          </p:cNvPicPr>
          <p:nvPr/>
        </p:nvPicPr>
        <p:blipFill>
          <a:blip r:embed="rId5">
            <a:alphaModFix amt="26000"/>
          </a:blip>
          <a:stretch>
            <a:fillRect/>
          </a:stretch>
        </p:blipFill>
        <p:spPr>
          <a:xfrm>
            <a:off x="859176" y="1269520"/>
            <a:ext cx="3224490" cy="2146301"/>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pPr/>
              <a:t>22</a:t>
            </a:fld>
            <a:endParaRPr lang="en-US" dirty="0"/>
          </a:p>
        </p:txBody>
      </p:sp>
      <p:sp>
        <p:nvSpPr>
          <p:cNvPr id="2" name="Title 1"/>
          <p:cNvSpPr>
            <a:spLocks noGrp="1"/>
          </p:cNvSpPr>
          <p:nvPr>
            <p:ph type="ctrTitle" idx="4294967295"/>
          </p:nvPr>
        </p:nvSpPr>
        <p:spPr>
          <a:xfrm>
            <a:off x="0" y="0"/>
            <a:ext cx="8904157" cy="939800"/>
          </a:xfrm>
        </p:spPr>
        <p:txBody>
          <a:bodyPr>
            <a:normAutofit/>
          </a:bodyPr>
          <a:lstStyle/>
          <a:p>
            <a:r>
              <a:rPr lang="en-US" dirty="0" smtClean="0"/>
              <a:t>All </a:t>
            </a:r>
            <a:r>
              <a:rPr lang="en-US" dirty="0"/>
              <a:t>of these cities are either already quite developed or feature great potential</a:t>
            </a:r>
          </a:p>
        </p:txBody>
      </p:sp>
      <p:sp>
        <p:nvSpPr>
          <p:cNvPr id="19" name="TextBox 18"/>
          <p:cNvSpPr txBox="1"/>
          <p:nvPr/>
        </p:nvSpPr>
        <p:spPr>
          <a:xfrm>
            <a:off x="4563788" y="5341452"/>
            <a:ext cx="3224490" cy="369332"/>
          </a:xfrm>
          <a:prstGeom prst="rect">
            <a:avLst/>
          </a:prstGeom>
          <a:noFill/>
        </p:spPr>
        <p:txBody>
          <a:bodyPr wrap="square" rtlCol="0">
            <a:spAutoFit/>
          </a:bodyPr>
          <a:lstStyle/>
          <a:p>
            <a:pPr algn="ctr"/>
            <a:r>
              <a:rPr lang="en-US" b="1" dirty="0" smtClean="0"/>
              <a:t>Edenton</a:t>
            </a:r>
            <a:endParaRPr lang="en-US" b="1" dirty="0"/>
          </a:p>
        </p:txBody>
      </p:sp>
      <p:sp>
        <p:nvSpPr>
          <p:cNvPr id="23" name="TextBox 22"/>
          <p:cNvSpPr txBox="1"/>
          <p:nvPr/>
        </p:nvSpPr>
        <p:spPr>
          <a:xfrm>
            <a:off x="4645784" y="3561478"/>
            <a:ext cx="3224490" cy="1477328"/>
          </a:xfrm>
          <a:prstGeom prst="rect">
            <a:avLst/>
          </a:prstGeom>
          <a:noFill/>
        </p:spPr>
        <p:txBody>
          <a:bodyPr wrap="square" rtlCol="0">
            <a:spAutoFit/>
          </a:bodyPr>
          <a:lstStyle/>
          <a:p>
            <a:pPr marL="1314450" lvl="2" indent="171450">
              <a:buFont typeface="Arial"/>
              <a:buChar char="•"/>
            </a:pPr>
            <a:r>
              <a:rPr lang="en-US" sz="1500" dirty="0" smtClean="0">
                <a:solidFill>
                  <a:srgbClr val="000000"/>
                </a:solidFill>
              </a:rPr>
              <a:t>Beautiful and historical downtown  runs to waterfront</a:t>
            </a:r>
          </a:p>
          <a:p>
            <a:pPr marL="1314450" lvl="2" indent="171450">
              <a:buFont typeface="Arial"/>
              <a:buChar char="•"/>
            </a:pPr>
            <a:r>
              <a:rPr lang="en-US" sz="1500" dirty="0">
                <a:solidFill>
                  <a:srgbClr val="000000"/>
                </a:solidFill>
              </a:rPr>
              <a:t>S</a:t>
            </a:r>
            <a:r>
              <a:rPr lang="en-US" sz="1500" dirty="0" smtClean="0">
                <a:solidFill>
                  <a:srgbClr val="000000"/>
                </a:solidFill>
              </a:rPr>
              <a:t>ingle boat for tourists already  established</a:t>
            </a:r>
          </a:p>
        </p:txBody>
      </p:sp>
      <p:pic>
        <p:nvPicPr>
          <p:cNvPr id="5" name="Picture 4"/>
          <p:cNvPicPr>
            <a:picLocks noChangeAspect="1"/>
          </p:cNvPicPr>
          <p:nvPr/>
        </p:nvPicPr>
        <p:blipFill>
          <a:blip r:embed="rId6">
            <a:alphaModFix amt="26000"/>
          </a:blip>
          <a:stretch>
            <a:fillRect/>
          </a:stretch>
        </p:blipFill>
        <p:spPr>
          <a:xfrm>
            <a:off x="850900" y="3620805"/>
            <a:ext cx="3156502" cy="2105979"/>
          </a:xfrm>
          <a:prstGeom prst="rect">
            <a:avLst/>
          </a:prstGeom>
        </p:spPr>
      </p:pic>
      <p:sp>
        <p:nvSpPr>
          <p:cNvPr id="12" name="TextBox 11"/>
          <p:cNvSpPr txBox="1"/>
          <p:nvPr/>
        </p:nvSpPr>
        <p:spPr>
          <a:xfrm>
            <a:off x="4627287" y="4885170"/>
            <a:ext cx="3149600" cy="553998"/>
          </a:xfrm>
          <a:prstGeom prst="rect">
            <a:avLst/>
          </a:prstGeom>
          <a:noFill/>
        </p:spPr>
        <p:txBody>
          <a:bodyPr wrap="square" rtlCol="0">
            <a:spAutoFit/>
          </a:bodyPr>
          <a:lstStyle/>
          <a:p>
            <a:pPr marL="285750" indent="-285750">
              <a:buFont typeface="Arial"/>
              <a:buChar char="•"/>
            </a:pPr>
            <a:r>
              <a:rPr lang="en-US" sz="1500" dirty="0" smtClean="0"/>
              <a:t>Nice open spaces, well cared for homes and yards to enjoy</a:t>
            </a:r>
            <a:endParaRPr lang="en-US" sz="1500" dirty="0"/>
          </a:p>
        </p:txBody>
      </p:sp>
      <p:sp>
        <p:nvSpPr>
          <p:cNvPr id="21" name="TextBox 20"/>
          <p:cNvSpPr txBox="1"/>
          <p:nvPr/>
        </p:nvSpPr>
        <p:spPr>
          <a:xfrm>
            <a:off x="804588" y="3627898"/>
            <a:ext cx="1754938" cy="1754327"/>
          </a:xfrm>
          <a:prstGeom prst="rect">
            <a:avLst/>
          </a:prstGeom>
          <a:noFill/>
        </p:spPr>
        <p:txBody>
          <a:bodyPr wrap="square" rtlCol="0">
            <a:spAutoFit/>
          </a:bodyPr>
          <a:lstStyle/>
          <a:p>
            <a:pPr marL="285750" indent="-285750">
              <a:buFont typeface="Arial"/>
              <a:buChar char="•"/>
            </a:pPr>
            <a:r>
              <a:rPr lang="en-US" sz="1500" dirty="0" smtClean="0">
                <a:solidFill>
                  <a:srgbClr val="000000"/>
                </a:solidFill>
              </a:rPr>
              <a:t>Developing downtown with hip cafes</a:t>
            </a:r>
          </a:p>
          <a:p>
            <a:pPr marL="285750" indent="-285750">
              <a:buFont typeface="Arial"/>
              <a:buChar char="•"/>
            </a:pPr>
            <a:r>
              <a:rPr lang="en-US" sz="1500" dirty="0" smtClean="0">
                <a:solidFill>
                  <a:srgbClr val="000000"/>
                </a:solidFill>
              </a:rPr>
              <a:t>Shiny new docks ready for visitors</a:t>
            </a:r>
          </a:p>
          <a:p>
            <a:pPr marL="285750" indent="-285750">
              <a:buFont typeface="Arial"/>
              <a:buChar char="•"/>
            </a:pPr>
            <a:endParaRPr lang="en-US" dirty="0">
              <a:solidFill>
                <a:srgbClr val="000000"/>
              </a:solidFill>
            </a:endParaRPr>
          </a:p>
        </p:txBody>
      </p:sp>
      <p:sp>
        <p:nvSpPr>
          <p:cNvPr id="7" name="TextBox 6"/>
          <p:cNvSpPr txBox="1"/>
          <p:nvPr/>
        </p:nvSpPr>
        <p:spPr>
          <a:xfrm>
            <a:off x="317500" y="5969000"/>
            <a:ext cx="4775200" cy="276999"/>
          </a:xfrm>
          <a:prstGeom prst="rect">
            <a:avLst/>
          </a:prstGeom>
          <a:noFill/>
        </p:spPr>
        <p:txBody>
          <a:bodyPr wrap="square" rtlCol="0">
            <a:spAutoFit/>
          </a:bodyPr>
          <a:lstStyle/>
          <a:p>
            <a:r>
              <a:rPr lang="en-US" sz="1200" dirty="0" smtClean="0"/>
              <a:t>Based on Team visits/firsthand experiences</a:t>
            </a:r>
            <a:endParaRPr lang="en-US" sz="1200" dirty="0"/>
          </a:p>
        </p:txBody>
      </p:sp>
      <p:sp>
        <p:nvSpPr>
          <p:cNvPr id="11" name="Rectangle 10"/>
          <p:cNvSpPr/>
          <p:nvPr/>
        </p:nvSpPr>
        <p:spPr>
          <a:xfrm>
            <a:off x="2559526" y="2578032"/>
            <a:ext cx="3334302" cy="223278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alphaModFix amt="26000"/>
          </a:blip>
          <a:stretch>
            <a:fillRect/>
          </a:stretch>
        </p:blipFill>
        <p:spPr>
          <a:xfrm>
            <a:off x="2651566" y="2620541"/>
            <a:ext cx="3156501" cy="2105978"/>
          </a:xfrm>
          <a:prstGeom prst="rect">
            <a:avLst/>
          </a:prstGeom>
        </p:spPr>
      </p:pic>
      <p:sp>
        <p:nvSpPr>
          <p:cNvPr id="3" name="Rectangle 2"/>
          <p:cNvSpPr/>
          <p:nvPr/>
        </p:nvSpPr>
        <p:spPr>
          <a:xfrm>
            <a:off x="2669974" y="3007918"/>
            <a:ext cx="3266313" cy="1477328"/>
          </a:xfrm>
          <a:prstGeom prst="rect">
            <a:avLst/>
          </a:prstGeom>
        </p:spPr>
        <p:txBody>
          <a:bodyPr wrap="square">
            <a:spAutoFit/>
          </a:bodyPr>
          <a:lstStyle/>
          <a:p>
            <a:pPr marL="285750" indent="-285750">
              <a:buFont typeface="Arial"/>
              <a:buChar char="•"/>
            </a:pPr>
            <a:r>
              <a:rPr lang="en-US" sz="1500" dirty="0" smtClean="0"/>
              <a:t>Downtown Charm </a:t>
            </a:r>
          </a:p>
          <a:p>
            <a:pPr marL="285750" indent="-285750">
              <a:buFont typeface="Arial"/>
              <a:buChar char="•"/>
            </a:pPr>
            <a:r>
              <a:rPr lang="en-US" sz="1500" dirty="0" smtClean="0"/>
              <a:t>Antique Shopping                         </a:t>
            </a:r>
          </a:p>
          <a:p>
            <a:pPr marL="285750" indent="-285750">
              <a:buFont typeface="Arial"/>
              <a:buChar char="•"/>
            </a:pPr>
            <a:r>
              <a:rPr lang="en-US" sz="1500" dirty="0" smtClean="0"/>
              <a:t>Art </a:t>
            </a:r>
            <a:r>
              <a:rPr lang="en-US" sz="1500" dirty="0"/>
              <a:t>school </a:t>
            </a:r>
            <a:r>
              <a:rPr lang="en-US" sz="1500" dirty="0" smtClean="0"/>
              <a:t>and gallery complete                              with accommodations for groups and scholarship for artists in residence</a:t>
            </a:r>
            <a:endParaRPr lang="en-US" sz="1500" dirty="0"/>
          </a:p>
        </p:txBody>
      </p:sp>
      <p:sp>
        <p:nvSpPr>
          <p:cNvPr id="20" name="TextBox 19"/>
          <p:cNvSpPr txBox="1"/>
          <p:nvPr/>
        </p:nvSpPr>
        <p:spPr>
          <a:xfrm>
            <a:off x="2687746" y="2620541"/>
            <a:ext cx="3224490" cy="369332"/>
          </a:xfrm>
          <a:prstGeom prst="rect">
            <a:avLst/>
          </a:prstGeom>
          <a:noFill/>
        </p:spPr>
        <p:txBody>
          <a:bodyPr wrap="square" rtlCol="0">
            <a:spAutoFit/>
          </a:bodyPr>
          <a:lstStyle/>
          <a:p>
            <a:pPr algn="ctr"/>
            <a:r>
              <a:rPr lang="en-US" b="1" dirty="0" smtClean="0"/>
              <a:t>Columbia</a:t>
            </a:r>
            <a:endParaRPr lang="en-US" b="1" dirty="0"/>
          </a:p>
        </p:txBody>
      </p:sp>
      <p:sp>
        <p:nvSpPr>
          <p:cNvPr id="25" name="Rectangle 24"/>
          <p:cNvSpPr/>
          <p:nvPr/>
        </p:nvSpPr>
        <p:spPr>
          <a:xfrm>
            <a:off x="850900" y="5382224"/>
            <a:ext cx="3156502" cy="369332"/>
          </a:xfrm>
          <a:prstGeom prst="rect">
            <a:avLst/>
          </a:prstGeom>
        </p:spPr>
        <p:txBody>
          <a:bodyPr wrap="square">
            <a:spAutoFit/>
          </a:bodyPr>
          <a:lstStyle/>
          <a:p>
            <a:pPr algn="ctr"/>
            <a:r>
              <a:rPr lang="en-US" b="1" dirty="0">
                <a:solidFill>
                  <a:srgbClr val="000000"/>
                </a:solidFill>
              </a:rPr>
              <a:t>Hertford</a:t>
            </a:r>
          </a:p>
        </p:txBody>
      </p:sp>
    </p:spTree>
    <p:extLst>
      <p:ext uri="{BB962C8B-B14F-4D97-AF65-F5344CB8AC3E}">
        <p14:creationId xmlns:p14="http://schemas.microsoft.com/office/powerpoint/2010/main" val="110405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3" grpId="0" animBg="1"/>
      <p:bldP spid="18" grpId="0"/>
      <p:bldP spid="15" grpId="0" animBg="1"/>
      <p:bldP spid="14" grpId="0" animBg="1"/>
      <p:bldP spid="19" grpId="0"/>
      <p:bldP spid="23" grpId="0"/>
      <p:bldP spid="12" grpId="0"/>
      <p:bldP spid="21" grpId="0"/>
      <p:bldP spid="11" grpId="0" animBg="1"/>
      <p:bldP spid="3" grpId="0"/>
      <p:bldP spid="20"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542876" y="3593439"/>
            <a:ext cx="3334302" cy="223278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4607685" y="3663959"/>
            <a:ext cx="3149600" cy="2101374"/>
          </a:xfrm>
          <a:prstGeom prst="rect">
            <a:avLst/>
          </a:prstGeom>
        </p:spPr>
      </p:pic>
      <p:sp>
        <p:nvSpPr>
          <p:cNvPr id="16" name="Rectangle 15"/>
          <p:cNvSpPr/>
          <p:nvPr/>
        </p:nvSpPr>
        <p:spPr>
          <a:xfrm>
            <a:off x="804588" y="1227507"/>
            <a:ext cx="3334302" cy="223278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41088" y="3578294"/>
            <a:ext cx="3334302" cy="223278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18785" y="1202107"/>
            <a:ext cx="3334302" cy="223278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4563788" y="1275891"/>
            <a:ext cx="3187699" cy="2126793"/>
          </a:xfrm>
          <a:prstGeom prst="rect">
            <a:avLst/>
          </a:prstGeom>
        </p:spPr>
      </p:pic>
      <p:pic>
        <p:nvPicPr>
          <p:cNvPr id="10" name="Picture 9"/>
          <p:cNvPicPr>
            <a:picLocks noChangeAspect="1"/>
          </p:cNvPicPr>
          <p:nvPr/>
        </p:nvPicPr>
        <p:blipFill>
          <a:blip r:embed="rId5"/>
          <a:stretch>
            <a:fillRect/>
          </a:stretch>
        </p:blipFill>
        <p:spPr>
          <a:xfrm>
            <a:off x="850900" y="1275891"/>
            <a:ext cx="3224490" cy="2146301"/>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pPr/>
              <a:t>23</a:t>
            </a:fld>
            <a:endParaRPr lang="en-US" dirty="0"/>
          </a:p>
        </p:txBody>
      </p:sp>
      <p:sp>
        <p:nvSpPr>
          <p:cNvPr id="2" name="Title 1"/>
          <p:cNvSpPr>
            <a:spLocks noGrp="1"/>
          </p:cNvSpPr>
          <p:nvPr>
            <p:ph type="ctrTitle" idx="4294967295"/>
          </p:nvPr>
        </p:nvSpPr>
        <p:spPr>
          <a:xfrm>
            <a:off x="1" y="0"/>
            <a:ext cx="8890000" cy="939800"/>
          </a:xfrm>
        </p:spPr>
        <p:txBody>
          <a:bodyPr>
            <a:normAutofit/>
          </a:bodyPr>
          <a:lstStyle/>
          <a:p>
            <a:r>
              <a:rPr lang="en-US" dirty="0" smtClean="0"/>
              <a:t>All of these cities are either already quite developed or feature great potential</a:t>
            </a:r>
            <a:endParaRPr lang="en-US" dirty="0"/>
          </a:p>
        </p:txBody>
      </p:sp>
      <p:pic>
        <p:nvPicPr>
          <p:cNvPr id="5" name="Picture 4"/>
          <p:cNvPicPr>
            <a:picLocks noChangeAspect="1"/>
          </p:cNvPicPr>
          <p:nvPr/>
        </p:nvPicPr>
        <p:blipFill>
          <a:blip r:embed="rId6"/>
          <a:stretch>
            <a:fillRect/>
          </a:stretch>
        </p:blipFill>
        <p:spPr>
          <a:xfrm>
            <a:off x="804588" y="3634605"/>
            <a:ext cx="3156502" cy="2105979"/>
          </a:xfrm>
          <a:prstGeom prst="rect">
            <a:avLst/>
          </a:prstGeom>
        </p:spPr>
      </p:pic>
      <p:sp>
        <p:nvSpPr>
          <p:cNvPr id="17" name="TextBox 16"/>
          <p:cNvSpPr txBox="1"/>
          <p:nvPr/>
        </p:nvSpPr>
        <p:spPr>
          <a:xfrm>
            <a:off x="850900" y="1326634"/>
            <a:ext cx="3224490" cy="369332"/>
          </a:xfrm>
          <a:prstGeom prst="rect">
            <a:avLst/>
          </a:prstGeom>
          <a:noFill/>
        </p:spPr>
        <p:txBody>
          <a:bodyPr wrap="square" rtlCol="0">
            <a:spAutoFit/>
          </a:bodyPr>
          <a:lstStyle/>
          <a:p>
            <a:pPr algn="ctr"/>
            <a:r>
              <a:rPr lang="en-US" dirty="0" smtClean="0">
                <a:solidFill>
                  <a:srgbClr val="FFFFFF"/>
                </a:solidFill>
              </a:rPr>
              <a:t>Elizabeth City</a:t>
            </a:r>
            <a:endParaRPr lang="en-US" dirty="0">
              <a:solidFill>
                <a:srgbClr val="FFFFFF"/>
              </a:solidFill>
            </a:endParaRPr>
          </a:p>
        </p:txBody>
      </p:sp>
      <p:sp>
        <p:nvSpPr>
          <p:cNvPr id="18" name="TextBox 17"/>
          <p:cNvSpPr txBox="1"/>
          <p:nvPr/>
        </p:nvSpPr>
        <p:spPr>
          <a:xfrm>
            <a:off x="4563788" y="1275891"/>
            <a:ext cx="3224490" cy="369332"/>
          </a:xfrm>
          <a:prstGeom prst="rect">
            <a:avLst/>
          </a:prstGeom>
          <a:noFill/>
        </p:spPr>
        <p:txBody>
          <a:bodyPr wrap="square" rtlCol="0">
            <a:spAutoFit/>
          </a:bodyPr>
          <a:lstStyle/>
          <a:p>
            <a:pPr algn="ctr"/>
            <a:r>
              <a:rPr lang="en-US" dirty="0" smtClean="0">
                <a:solidFill>
                  <a:srgbClr val="FFFFFF"/>
                </a:solidFill>
              </a:rPr>
              <a:t>Plymouth</a:t>
            </a:r>
            <a:endParaRPr lang="en-US" dirty="0">
              <a:solidFill>
                <a:srgbClr val="FFFFFF"/>
              </a:solidFill>
            </a:endParaRPr>
          </a:p>
        </p:txBody>
      </p:sp>
      <p:sp>
        <p:nvSpPr>
          <p:cNvPr id="21" name="TextBox 20"/>
          <p:cNvSpPr txBox="1"/>
          <p:nvPr/>
        </p:nvSpPr>
        <p:spPr>
          <a:xfrm>
            <a:off x="804588" y="5372677"/>
            <a:ext cx="3224490" cy="369332"/>
          </a:xfrm>
          <a:prstGeom prst="rect">
            <a:avLst/>
          </a:prstGeom>
          <a:noFill/>
        </p:spPr>
        <p:txBody>
          <a:bodyPr wrap="square" rtlCol="0">
            <a:spAutoFit/>
          </a:bodyPr>
          <a:lstStyle/>
          <a:p>
            <a:pPr algn="ctr"/>
            <a:r>
              <a:rPr lang="en-US" dirty="0" smtClean="0">
                <a:solidFill>
                  <a:srgbClr val="FFFFFF"/>
                </a:solidFill>
              </a:rPr>
              <a:t>Hertford</a:t>
            </a:r>
            <a:endParaRPr lang="en-US" dirty="0">
              <a:solidFill>
                <a:srgbClr val="FFFFFF"/>
              </a:solidFill>
            </a:endParaRPr>
          </a:p>
        </p:txBody>
      </p:sp>
      <p:sp>
        <p:nvSpPr>
          <p:cNvPr id="19" name="TextBox 18"/>
          <p:cNvSpPr txBox="1"/>
          <p:nvPr/>
        </p:nvSpPr>
        <p:spPr>
          <a:xfrm>
            <a:off x="4526997" y="5387146"/>
            <a:ext cx="3224490" cy="369332"/>
          </a:xfrm>
          <a:prstGeom prst="rect">
            <a:avLst/>
          </a:prstGeom>
          <a:noFill/>
        </p:spPr>
        <p:txBody>
          <a:bodyPr wrap="square" rtlCol="0">
            <a:spAutoFit/>
          </a:bodyPr>
          <a:lstStyle/>
          <a:p>
            <a:pPr algn="ctr"/>
            <a:r>
              <a:rPr lang="en-US" dirty="0" smtClean="0">
                <a:solidFill>
                  <a:srgbClr val="FFFFFF"/>
                </a:solidFill>
              </a:rPr>
              <a:t>Edenton</a:t>
            </a:r>
            <a:endParaRPr lang="en-US" dirty="0">
              <a:solidFill>
                <a:srgbClr val="FFFFFF"/>
              </a:solidFill>
            </a:endParaRPr>
          </a:p>
        </p:txBody>
      </p:sp>
      <p:sp>
        <p:nvSpPr>
          <p:cNvPr id="22" name="Rectangle 21"/>
          <p:cNvSpPr/>
          <p:nvPr/>
        </p:nvSpPr>
        <p:spPr>
          <a:xfrm>
            <a:off x="279400" y="5953224"/>
            <a:ext cx="8610600" cy="276999"/>
          </a:xfrm>
          <a:prstGeom prst="rect">
            <a:avLst/>
          </a:prstGeom>
        </p:spPr>
        <p:txBody>
          <a:bodyPr wrap="square">
            <a:spAutoFit/>
          </a:bodyPr>
          <a:lstStyle/>
          <a:p>
            <a:r>
              <a:rPr lang="en-US" sz="1200" dirty="0" smtClean="0"/>
              <a:t>Elizabeth City </a:t>
            </a:r>
            <a:r>
              <a:rPr lang="en-US" sz="1200" dirty="0"/>
              <a:t>photo from </a:t>
            </a:r>
            <a:r>
              <a:rPr lang="en-US" sz="1200" dirty="0">
                <a:hlinkClick r:id="rId7"/>
              </a:rPr>
              <a:t>https://www.flickr.com/photos/33896652@N00/243758227/in/photostream</a:t>
            </a:r>
            <a:r>
              <a:rPr lang="en-US" sz="1200" dirty="0" smtClean="0">
                <a:hlinkClick r:id="rId7"/>
              </a:rPr>
              <a:t>/</a:t>
            </a:r>
            <a:r>
              <a:rPr lang="en-US" sz="1200" dirty="0" smtClean="0"/>
              <a:t>; all others from Team</a:t>
            </a:r>
            <a:endParaRPr lang="en-US" sz="1200" dirty="0"/>
          </a:p>
        </p:txBody>
      </p:sp>
      <p:sp>
        <p:nvSpPr>
          <p:cNvPr id="11" name="Rectangle 10"/>
          <p:cNvSpPr/>
          <p:nvPr/>
        </p:nvSpPr>
        <p:spPr>
          <a:xfrm>
            <a:off x="2565400" y="2504315"/>
            <a:ext cx="3334302" cy="223278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8"/>
          <a:stretch>
            <a:fillRect/>
          </a:stretch>
        </p:blipFill>
        <p:spPr>
          <a:xfrm>
            <a:off x="2664585" y="2581617"/>
            <a:ext cx="3156501" cy="2105978"/>
          </a:xfrm>
          <a:prstGeom prst="rect">
            <a:avLst/>
          </a:prstGeom>
        </p:spPr>
      </p:pic>
      <p:sp>
        <p:nvSpPr>
          <p:cNvPr id="20" name="TextBox 19"/>
          <p:cNvSpPr txBox="1"/>
          <p:nvPr/>
        </p:nvSpPr>
        <p:spPr>
          <a:xfrm>
            <a:off x="2675212" y="2581617"/>
            <a:ext cx="3224490" cy="369332"/>
          </a:xfrm>
          <a:prstGeom prst="rect">
            <a:avLst/>
          </a:prstGeom>
          <a:noFill/>
        </p:spPr>
        <p:txBody>
          <a:bodyPr wrap="square" rtlCol="0">
            <a:spAutoFit/>
          </a:bodyPr>
          <a:lstStyle/>
          <a:p>
            <a:pPr algn="ctr"/>
            <a:r>
              <a:rPr lang="en-US" dirty="0" smtClean="0">
                <a:solidFill>
                  <a:srgbClr val="FFFFFF"/>
                </a:solidFill>
              </a:rPr>
              <a:t>Columbia</a:t>
            </a:r>
            <a:endParaRPr lang="en-US" dirty="0">
              <a:solidFill>
                <a:srgbClr val="FFFFFF"/>
              </a:solidFill>
            </a:endParaRPr>
          </a:p>
        </p:txBody>
      </p:sp>
    </p:spTree>
    <p:extLst>
      <p:ext uri="{BB962C8B-B14F-4D97-AF65-F5344CB8AC3E}">
        <p14:creationId xmlns:p14="http://schemas.microsoft.com/office/powerpoint/2010/main" val="4258913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D889E0-CAB2-4699-909D-B9A88D47ACBE}" type="slidenum">
              <a:rPr lang="en-US" smtClean="0"/>
              <a:pPr/>
              <a:t>24</a:t>
            </a:fld>
            <a:endParaRPr lang="en-US" dirty="0"/>
          </a:p>
        </p:txBody>
      </p:sp>
      <p:sp>
        <p:nvSpPr>
          <p:cNvPr id="2" name="Title 1"/>
          <p:cNvSpPr>
            <a:spLocks noGrp="1"/>
          </p:cNvSpPr>
          <p:nvPr>
            <p:ph type="ctrTitle" idx="4294967295"/>
          </p:nvPr>
        </p:nvSpPr>
        <p:spPr>
          <a:xfrm>
            <a:off x="0" y="0"/>
            <a:ext cx="8832915" cy="939800"/>
          </a:xfrm>
        </p:spPr>
        <p:txBody>
          <a:bodyPr>
            <a:normAutofit/>
          </a:bodyPr>
          <a:lstStyle/>
          <a:p>
            <a:r>
              <a:rPr lang="en-US" dirty="0" smtClean="0"/>
              <a:t>Elizabeth City, Edenton, and Columbia especially can serve as initial anchors with several attractive  “Things to do” </a:t>
            </a:r>
            <a:endParaRPr lang="en-US" dirty="0"/>
          </a:p>
        </p:txBody>
      </p:sp>
      <p:graphicFrame>
        <p:nvGraphicFramePr>
          <p:cNvPr id="9" name="Table 8"/>
          <p:cNvGraphicFramePr>
            <a:graphicFrameLocks noGrp="1"/>
          </p:cNvGraphicFramePr>
          <p:nvPr>
            <p:extLst/>
          </p:nvPr>
        </p:nvGraphicFramePr>
        <p:xfrm>
          <a:off x="5897301" y="1244598"/>
          <a:ext cx="2675698" cy="3183175"/>
        </p:xfrm>
        <a:graphic>
          <a:graphicData uri="http://schemas.openxmlformats.org/drawingml/2006/table">
            <a:tbl>
              <a:tblPr firstRow="1" bandRow="1">
                <a:tableStyleId>{5940675A-B579-460E-94D1-54222C63F5DA}</a:tableStyleId>
              </a:tblPr>
              <a:tblGrid>
                <a:gridCol w="1337849"/>
                <a:gridCol w="1337849"/>
              </a:tblGrid>
              <a:tr h="512809">
                <a:tc>
                  <a:txBody>
                    <a:bodyPr/>
                    <a:lstStyle/>
                    <a:p>
                      <a:pPr algn="ctr"/>
                      <a:r>
                        <a:rPr lang="en-US" sz="1200" b="1" dirty="0" smtClean="0">
                          <a:solidFill>
                            <a:schemeClr val="bg1"/>
                          </a:solidFill>
                        </a:rPr>
                        <a:t>Port City</a:t>
                      </a:r>
                      <a:endParaRPr lang="en-US" sz="1200" b="1" dirty="0">
                        <a:solidFill>
                          <a:schemeClr val="bg1"/>
                        </a:solidFill>
                      </a:endParaRPr>
                    </a:p>
                  </a:txBody>
                  <a:tcPr marL="70491" marR="70491" marT="35245" marB="35245">
                    <a:solidFill>
                      <a:srgbClr val="002868"/>
                    </a:solidFill>
                  </a:tcPr>
                </a:tc>
                <a:tc>
                  <a:txBody>
                    <a:bodyPr/>
                    <a:lstStyle/>
                    <a:p>
                      <a:pPr algn="ctr"/>
                      <a:r>
                        <a:rPr lang="en-US" sz="1200" b="1" baseline="0" dirty="0" smtClean="0">
                          <a:solidFill>
                            <a:schemeClr val="bg1"/>
                          </a:solidFill>
                        </a:rPr>
                        <a:t>“Things to do” (not including restaurants)</a:t>
                      </a:r>
                      <a:endParaRPr lang="en-US" sz="1200" b="1" dirty="0">
                        <a:solidFill>
                          <a:schemeClr val="bg1"/>
                        </a:solidFill>
                      </a:endParaRPr>
                    </a:p>
                  </a:txBody>
                  <a:tcPr marL="70491" marR="70491" marT="35245" marB="35245">
                    <a:solidFill>
                      <a:srgbClr val="002868"/>
                    </a:solidFill>
                  </a:tcPr>
                </a:tc>
              </a:tr>
              <a:tr h="512809">
                <a:tc>
                  <a:txBody>
                    <a:bodyPr/>
                    <a:lstStyle/>
                    <a:p>
                      <a:r>
                        <a:rPr lang="en-US" sz="1400" dirty="0" smtClean="0"/>
                        <a:t>Columbia</a:t>
                      </a:r>
                      <a:endParaRPr lang="en-US" sz="1400" dirty="0"/>
                    </a:p>
                  </a:txBody>
                  <a:tcPr marL="70491" marR="70491" marT="35245" marB="35245"/>
                </a:tc>
                <a:tc>
                  <a:txBody>
                    <a:bodyPr/>
                    <a:lstStyle/>
                    <a:p>
                      <a:pPr algn="l"/>
                      <a:r>
                        <a:rPr lang="en-US" sz="1400" dirty="0" smtClean="0"/>
                        <a:t>15</a:t>
                      </a:r>
                      <a:endParaRPr lang="en-US" sz="1400" dirty="0"/>
                    </a:p>
                  </a:txBody>
                  <a:tcPr marL="70491" marR="70491" marT="35245" marB="35245"/>
                </a:tc>
              </a:tr>
              <a:tr h="512809">
                <a:tc>
                  <a:txBody>
                    <a:bodyPr/>
                    <a:lstStyle/>
                    <a:p>
                      <a:r>
                        <a:rPr lang="en-US" sz="1400" dirty="0" smtClean="0"/>
                        <a:t>Edenton</a:t>
                      </a:r>
                      <a:endParaRPr lang="en-US" sz="1400" dirty="0"/>
                    </a:p>
                  </a:txBody>
                  <a:tcPr marL="70491" marR="70491" marT="35245" marB="35245"/>
                </a:tc>
                <a:tc>
                  <a:txBody>
                    <a:bodyPr/>
                    <a:lstStyle/>
                    <a:p>
                      <a:pPr algn="l"/>
                      <a:r>
                        <a:rPr lang="en-US" sz="1400" dirty="0" smtClean="0"/>
                        <a:t>30</a:t>
                      </a:r>
                      <a:endParaRPr lang="en-US" sz="1400" dirty="0"/>
                    </a:p>
                  </a:txBody>
                  <a:tcPr marL="70491" marR="70491" marT="35245" marB="35245"/>
                </a:tc>
              </a:tr>
              <a:tr h="512809">
                <a:tc>
                  <a:txBody>
                    <a:bodyPr/>
                    <a:lstStyle/>
                    <a:p>
                      <a:r>
                        <a:rPr lang="en-US" sz="1400" dirty="0" smtClean="0"/>
                        <a:t>Elizabeth City</a:t>
                      </a:r>
                      <a:endParaRPr lang="en-US" sz="1400" dirty="0"/>
                    </a:p>
                  </a:txBody>
                  <a:tcPr marL="70491" marR="70491" marT="35245" marB="35245"/>
                </a:tc>
                <a:tc>
                  <a:txBody>
                    <a:bodyPr/>
                    <a:lstStyle/>
                    <a:p>
                      <a:pPr algn="l"/>
                      <a:r>
                        <a:rPr lang="en-US" sz="1400" dirty="0" smtClean="0"/>
                        <a:t>26</a:t>
                      </a:r>
                      <a:endParaRPr lang="en-US" sz="1400" dirty="0"/>
                    </a:p>
                  </a:txBody>
                  <a:tcPr marL="70491" marR="70491" marT="35245" marB="35245"/>
                </a:tc>
              </a:tr>
              <a:tr h="512809">
                <a:tc>
                  <a:txBody>
                    <a:bodyPr/>
                    <a:lstStyle/>
                    <a:p>
                      <a:r>
                        <a:rPr lang="en-US" sz="1400" dirty="0" smtClean="0"/>
                        <a:t>Hertford</a:t>
                      </a:r>
                      <a:endParaRPr lang="en-US" sz="1400" dirty="0"/>
                    </a:p>
                  </a:txBody>
                  <a:tcPr marL="70491" marR="70491" marT="35245" marB="35245"/>
                </a:tc>
                <a:tc>
                  <a:txBody>
                    <a:bodyPr/>
                    <a:lstStyle/>
                    <a:p>
                      <a:pPr algn="l"/>
                      <a:r>
                        <a:rPr lang="en-US" sz="1400" dirty="0" smtClean="0"/>
                        <a:t>6</a:t>
                      </a:r>
                      <a:endParaRPr lang="en-US" sz="1400" dirty="0"/>
                    </a:p>
                  </a:txBody>
                  <a:tcPr marL="70491" marR="70491" marT="35245" marB="35245"/>
                </a:tc>
              </a:tr>
              <a:tr h="512809">
                <a:tc>
                  <a:txBody>
                    <a:bodyPr/>
                    <a:lstStyle/>
                    <a:p>
                      <a:r>
                        <a:rPr lang="en-US" sz="1400" dirty="0" smtClean="0"/>
                        <a:t>Plymouth</a:t>
                      </a:r>
                      <a:endParaRPr lang="en-US" sz="1400" dirty="0"/>
                    </a:p>
                  </a:txBody>
                  <a:tcPr marL="70491" marR="70491" marT="35245" marB="35245"/>
                </a:tc>
                <a:tc>
                  <a:txBody>
                    <a:bodyPr/>
                    <a:lstStyle/>
                    <a:p>
                      <a:pPr algn="l"/>
                      <a:r>
                        <a:rPr lang="en-US" sz="1400" dirty="0" smtClean="0"/>
                        <a:t>5</a:t>
                      </a:r>
                      <a:endParaRPr lang="en-US" sz="1400" dirty="0"/>
                    </a:p>
                  </a:txBody>
                  <a:tcPr marL="70491" marR="70491" marT="35245" marB="35245"/>
                </a:tc>
              </a:tr>
            </a:tbl>
          </a:graphicData>
        </a:graphic>
      </p:graphicFrame>
      <p:sp>
        <p:nvSpPr>
          <p:cNvPr id="10" name="TextBox 9"/>
          <p:cNvSpPr txBox="1"/>
          <p:nvPr/>
        </p:nvSpPr>
        <p:spPr>
          <a:xfrm>
            <a:off x="304446" y="5965573"/>
            <a:ext cx="6352735" cy="276999"/>
          </a:xfrm>
          <a:prstGeom prst="rect">
            <a:avLst/>
          </a:prstGeom>
          <a:noFill/>
        </p:spPr>
        <p:txBody>
          <a:bodyPr wrap="square" rtlCol="0">
            <a:spAutoFit/>
          </a:bodyPr>
          <a:lstStyle/>
          <a:p>
            <a:r>
              <a:rPr lang="en-US" sz="1200" dirty="0" smtClean="0"/>
              <a:t>Attractions based on “Things to do” search at </a:t>
            </a:r>
            <a:r>
              <a:rPr lang="en-US" sz="1200" dirty="0" smtClean="0">
                <a:hlinkClick r:id="rId3"/>
              </a:rPr>
              <a:t>www.VisitNC.com</a:t>
            </a:r>
            <a:r>
              <a:rPr lang="en-US" sz="1200" dirty="0" smtClean="0"/>
              <a:t>; More details in the Appendix</a:t>
            </a:r>
            <a:endParaRPr lang="en-US" sz="1200" dirty="0"/>
          </a:p>
        </p:txBody>
      </p:sp>
      <p:pic>
        <p:nvPicPr>
          <p:cNvPr id="3" name="Picture 2"/>
          <p:cNvPicPr>
            <a:picLocks noChangeAspect="1"/>
          </p:cNvPicPr>
          <p:nvPr/>
        </p:nvPicPr>
        <p:blipFill>
          <a:blip r:embed="rId4"/>
          <a:stretch>
            <a:fillRect/>
          </a:stretch>
        </p:blipFill>
        <p:spPr>
          <a:xfrm>
            <a:off x="177446" y="1244598"/>
            <a:ext cx="5486754" cy="4570687"/>
          </a:xfrm>
          <a:prstGeom prst="rect">
            <a:avLst/>
          </a:prstGeom>
        </p:spPr>
      </p:pic>
      <p:sp>
        <p:nvSpPr>
          <p:cNvPr id="11" name="TextBox 10"/>
          <p:cNvSpPr txBox="1"/>
          <p:nvPr/>
        </p:nvSpPr>
        <p:spPr>
          <a:xfrm>
            <a:off x="5897301" y="5568776"/>
            <a:ext cx="2675698" cy="553998"/>
          </a:xfrm>
          <a:prstGeom prst="rect">
            <a:avLst/>
          </a:prstGeom>
          <a:noFill/>
        </p:spPr>
        <p:txBody>
          <a:bodyPr wrap="square" rtlCol="0">
            <a:spAutoFit/>
          </a:bodyPr>
          <a:lstStyle/>
          <a:p>
            <a:r>
              <a:rPr lang="en-US" sz="1500" dirty="0" smtClean="0">
                <a:hlinkClick r:id="rId5"/>
              </a:rPr>
              <a:t>Link to Live Map (Cities)</a:t>
            </a:r>
            <a:endParaRPr lang="en-US" sz="1500" dirty="0" smtClean="0"/>
          </a:p>
          <a:p>
            <a:endParaRPr lang="en-US" sz="1500" dirty="0"/>
          </a:p>
        </p:txBody>
      </p:sp>
      <p:sp>
        <p:nvSpPr>
          <p:cNvPr id="13" name="TextBox 12"/>
          <p:cNvSpPr txBox="1"/>
          <p:nvPr/>
        </p:nvSpPr>
        <p:spPr>
          <a:xfrm>
            <a:off x="3961901" y="2576611"/>
            <a:ext cx="1257300" cy="307777"/>
          </a:xfrm>
          <a:prstGeom prst="rect">
            <a:avLst/>
          </a:prstGeom>
          <a:solidFill>
            <a:schemeClr val="bg1"/>
          </a:solidFill>
        </p:spPr>
        <p:txBody>
          <a:bodyPr wrap="square" rtlCol="0">
            <a:spAutoFit/>
          </a:bodyPr>
          <a:lstStyle/>
          <a:p>
            <a:r>
              <a:rPr lang="en-US" sz="1400" b="1" dirty="0" smtClean="0"/>
              <a:t>Elizabeth City</a:t>
            </a:r>
            <a:endParaRPr lang="en-US" sz="1400" b="1" dirty="0"/>
          </a:p>
        </p:txBody>
      </p:sp>
      <p:sp>
        <p:nvSpPr>
          <p:cNvPr id="14" name="TextBox 13"/>
          <p:cNvSpPr txBox="1"/>
          <p:nvPr/>
        </p:nvSpPr>
        <p:spPr>
          <a:xfrm>
            <a:off x="876424" y="4408863"/>
            <a:ext cx="863351" cy="307777"/>
          </a:xfrm>
          <a:prstGeom prst="rect">
            <a:avLst/>
          </a:prstGeom>
          <a:solidFill>
            <a:schemeClr val="bg1"/>
          </a:solidFill>
        </p:spPr>
        <p:txBody>
          <a:bodyPr wrap="square" rtlCol="0">
            <a:spAutoFit/>
          </a:bodyPr>
          <a:lstStyle/>
          <a:p>
            <a:r>
              <a:rPr lang="en-US" sz="1400" b="1" dirty="0" smtClean="0"/>
              <a:t>Edenton</a:t>
            </a:r>
            <a:endParaRPr lang="en-US" sz="1400" b="1" dirty="0"/>
          </a:p>
        </p:txBody>
      </p:sp>
      <p:sp>
        <p:nvSpPr>
          <p:cNvPr id="15" name="TextBox 14"/>
          <p:cNvSpPr txBox="1"/>
          <p:nvPr/>
        </p:nvSpPr>
        <p:spPr>
          <a:xfrm>
            <a:off x="2616200" y="5172501"/>
            <a:ext cx="1002801" cy="307777"/>
          </a:xfrm>
          <a:prstGeom prst="rect">
            <a:avLst/>
          </a:prstGeom>
          <a:solidFill>
            <a:schemeClr val="bg1"/>
          </a:solidFill>
        </p:spPr>
        <p:txBody>
          <a:bodyPr wrap="square" rtlCol="0">
            <a:spAutoFit/>
          </a:bodyPr>
          <a:lstStyle/>
          <a:p>
            <a:r>
              <a:rPr lang="en-US" sz="1400" b="1" dirty="0" smtClean="0"/>
              <a:t>Columbia</a:t>
            </a:r>
            <a:endParaRPr lang="en-US" sz="1400" b="1" dirty="0"/>
          </a:p>
        </p:txBody>
      </p:sp>
      <p:sp>
        <p:nvSpPr>
          <p:cNvPr id="16" name="TextBox 15"/>
          <p:cNvSpPr txBox="1"/>
          <p:nvPr/>
        </p:nvSpPr>
        <p:spPr>
          <a:xfrm>
            <a:off x="1308100" y="3288268"/>
            <a:ext cx="1002801" cy="323165"/>
          </a:xfrm>
          <a:prstGeom prst="rect">
            <a:avLst/>
          </a:prstGeom>
          <a:solidFill>
            <a:schemeClr val="bg1"/>
          </a:solidFill>
        </p:spPr>
        <p:txBody>
          <a:bodyPr wrap="square" rtlCol="0">
            <a:spAutoFit/>
          </a:bodyPr>
          <a:lstStyle/>
          <a:p>
            <a:r>
              <a:rPr lang="en-US" sz="1500" b="1" dirty="0" smtClean="0"/>
              <a:t>Hertford</a:t>
            </a:r>
            <a:endParaRPr lang="en-US" sz="1500" b="1" dirty="0"/>
          </a:p>
        </p:txBody>
      </p:sp>
      <p:sp>
        <p:nvSpPr>
          <p:cNvPr id="17" name="TextBox 16"/>
          <p:cNvSpPr txBox="1"/>
          <p:nvPr/>
        </p:nvSpPr>
        <p:spPr>
          <a:xfrm>
            <a:off x="991244" y="5157113"/>
            <a:ext cx="1002801" cy="323165"/>
          </a:xfrm>
          <a:prstGeom prst="rect">
            <a:avLst/>
          </a:prstGeom>
          <a:solidFill>
            <a:schemeClr val="bg1"/>
          </a:solidFill>
        </p:spPr>
        <p:txBody>
          <a:bodyPr wrap="square" rtlCol="0">
            <a:spAutoFit/>
          </a:bodyPr>
          <a:lstStyle/>
          <a:p>
            <a:r>
              <a:rPr lang="en-US" sz="1500" b="1" dirty="0" smtClean="0"/>
              <a:t>Plymouth</a:t>
            </a:r>
            <a:endParaRPr lang="en-US" sz="1500" b="1" dirty="0"/>
          </a:p>
        </p:txBody>
      </p:sp>
      <p:sp>
        <p:nvSpPr>
          <p:cNvPr id="6" name="TextBox 5"/>
          <p:cNvSpPr txBox="1"/>
          <p:nvPr/>
        </p:nvSpPr>
        <p:spPr>
          <a:xfrm>
            <a:off x="5897301" y="5296523"/>
            <a:ext cx="2935614" cy="323165"/>
          </a:xfrm>
          <a:prstGeom prst="rect">
            <a:avLst/>
          </a:prstGeom>
          <a:noFill/>
        </p:spPr>
        <p:txBody>
          <a:bodyPr wrap="square" rtlCol="0">
            <a:spAutoFit/>
          </a:bodyPr>
          <a:lstStyle/>
          <a:p>
            <a:r>
              <a:rPr lang="en-US" sz="1500" dirty="0" smtClean="0">
                <a:hlinkClick r:id="rId6"/>
              </a:rPr>
              <a:t>Link to Live Map (Categories)</a:t>
            </a:r>
            <a:endParaRPr lang="en-US" sz="1500" dirty="0"/>
          </a:p>
        </p:txBody>
      </p:sp>
    </p:spTree>
    <p:extLst>
      <p:ext uri="{BB962C8B-B14F-4D97-AF65-F5344CB8AC3E}">
        <p14:creationId xmlns:p14="http://schemas.microsoft.com/office/powerpoint/2010/main" val="4099247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25</a:t>
            </a:fld>
            <a:endParaRPr lang="en-US" dirty="0"/>
          </a:p>
        </p:txBody>
      </p:sp>
      <p:sp>
        <p:nvSpPr>
          <p:cNvPr id="4" name="Text Placeholder 3"/>
          <p:cNvSpPr>
            <a:spLocks noGrp="1"/>
          </p:cNvSpPr>
          <p:nvPr>
            <p:ph type="body" sz="quarter" idx="13"/>
          </p:nvPr>
        </p:nvSpPr>
        <p:spPr/>
        <p:txBody>
          <a:bodyPr/>
          <a:lstStyle/>
          <a:p>
            <a:r>
              <a:rPr lang="en-US" dirty="0" smtClean="0"/>
              <a:t>Apply best practices from other water transportation systems</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l="1959" t="5306" r="3535" b="5964"/>
          <a:stretch/>
        </p:blipFill>
        <p:spPr>
          <a:xfrm>
            <a:off x="3469129" y="1409170"/>
            <a:ext cx="2164466" cy="1338240"/>
          </a:xfrm>
          <a:prstGeom prst="rect">
            <a:avLst/>
          </a:prstGeom>
          <a:effectLst/>
        </p:spPr>
      </p:pic>
      <p:sp>
        <p:nvSpPr>
          <p:cNvPr id="12" name="Rectangle 11"/>
          <p:cNvSpPr/>
          <p:nvPr/>
        </p:nvSpPr>
        <p:spPr>
          <a:xfrm>
            <a:off x="159022" y="2985174"/>
            <a:ext cx="2743200" cy="603897"/>
          </a:xfrm>
          <a:prstGeom prst="rect">
            <a:avLst/>
          </a:prstGeom>
          <a:solidFill>
            <a:srgbClr val="002868"/>
          </a:solidFill>
          <a:ln>
            <a:solidFill>
              <a:srgbClr val="002868"/>
            </a:solidFill>
          </a:ln>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2000" b="1" kern="1200" dirty="0" smtClean="0">
                <a:solidFill>
                  <a:schemeClr val="bg1"/>
                </a:solidFill>
              </a:rPr>
              <a:t>PRICING</a:t>
            </a:r>
            <a:endParaRPr lang="en-US" sz="2000" b="1" kern="1200" dirty="0">
              <a:solidFill>
                <a:schemeClr val="bg1"/>
              </a:solidFill>
            </a:endParaRPr>
          </a:p>
        </p:txBody>
      </p:sp>
      <p:sp>
        <p:nvSpPr>
          <p:cNvPr id="14" name="Rectangle 13"/>
          <p:cNvSpPr/>
          <p:nvPr/>
        </p:nvSpPr>
        <p:spPr>
          <a:xfrm>
            <a:off x="3174878" y="2985174"/>
            <a:ext cx="2743200" cy="603897"/>
          </a:xfrm>
          <a:prstGeom prst="rect">
            <a:avLst/>
          </a:prstGeom>
          <a:solidFill>
            <a:srgbClr val="FECF00"/>
          </a:solidFill>
          <a:ln>
            <a:solidFill>
              <a:srgbClr val="FECF00"/>
            </a:solidFill>
          </a:ln>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2000" b="1" dirty="0" smtClean="0">
                <a:solidFill>
                  <a:schemeClr val="tx1"/>
                </a:solidFill>
              </a:rPr>
              <a:t>PARTNERSHIP</a:t>
            </a:r>
            <a:endParaRPr lang="en-US" sz="2000" b="1" kern="1200" dirty="0">
              <a:solidFill>
                <a:schemeClr val="tx1"/>
              </a:solidFill>
            </a:endParaRPr>
          </a:p>
        </p:txBody>
      </p:sp>
      <p:sp>
        <p:nvSpPr>
          <p:cNvPr id="16" name="Rectangle 15"/>
          <p:cNvSpPr/>
          <p:nvPr/>
        </p:nvSpPr>
        <p:spPr>
          <a:xfrm>
            <a:off x="6190735" y="2985174"/>
            <a:ext cx="2743200" cy="603897"/>
          </a:xfrm>
          <a:prstGeom prst="rect">
            <a:avLst/>
          </a:prstGeom>
          <a:solidFill>
            <a:srgbClr val="BF0A30"/>
          </a:solidFill>
          <a:ln>
            <a:solidFill>
              <a:srgbClr val="BF0A30"/>
            </a:solidFill>
          </a:ln>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2000" b="1" dirty="0" smtClean="0">
                <a:solidFill>
                  <a:schemeClr val="bg1"/>
                </a:solidFill>
              </a:rPr>
              <a:t>POSITIONING</a:t>
            </a:r>
            <a:endParaRPr lang="en-US" sz="2000" b="1" kern="1200" dirty="0">
              <a:solidFill>
                <a:schemeClr val="bg1"/>
              </a:solidFill>
            </a:endParaRPr>
          </a:p>
        </p:txBody>
      </p:sp>
      <p:sp>
        <p:nvSpPr>
          <p:cNvPr id="18" name="Rectangle 17"/>
          <p:cNvSpPr/>
          <p:nvPr/>
        </p:nvSpPr>
        <p:spPr>
          <a:xfrm>
            <a:off x="159023" y="3586341"/>
            <a:ext cx="2743200" cy="2085254"/>
          </a:xfrm>
          <a:prstGeom prst="rect">
            <a:avLst/>
          </a:prstGeom>
          <a:noFill/>
          <a:ln>
            <a:solidFill>
              <a:srgbClr val="002868"/>
            </a:solidFill>
          </a:ln>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285750" lvl="0" indent="-285750">
              <a:buFont typeface="Arial" panose="020B0604020202020204" pitchFamily="34" charset="0"/>
              <a:buChar char="•"/>
            </a:pPr>
            <a:r>
              <a:rPr lang="en-US" sz="1600" dirty="0">
                <a:solidFill>
                  <a:schemeClr val="tx1"/>
                </a:solidFill>
              </a:rPr>
              <a:t>Local </a:t>
            </a:r>
            <a:r>
              <a:rPr lang="en-US" sz="1600" dirty="0" smtClean="0">
                <a:solidFill>
                  <a:schemeClr val="tx1"/>
                </a:solidFill>
              </a:rPr>
              <a:t>resident discounts</a:t>
            </a:r>
            <a:endParaRPr lang="en-US" sz="1600" dirty="0">
              <a:solidFill>
                <a:schemeClr val="tx1"/>
              </a:solidFill>
            </a:endParaRPr>
          </a:p>
          <a:p>
            <a:pPr marL="285750" lvl="0" indent="-285750">
              <a:buFont typeface="Arial" panose="020B0604020202020204" pitchFamily="34" charset="0"/>
              <a:buChar char="•"/>
            </a:pPr>
            <a:r>
              <a:rPr lang="en-US" sz="1600" dirty="0" smtClean="0">
                <a:solidFill>
                  <a:schemeClr val="tx1"/>
                </a:solidFill>
              </a:rPr>
              <a:t>Commuter/education </a:t>
            </a:r>
            <a:r>
              <a:rPr lang="en-US" sz="1600" dirty="0">
                <a:solidFill>
                  <a:schemeClr val="tx1"/>
                </a:solidFill>
              </a:rPr>
              <a:t>bulk </a:t>
            </a:r>
            <a:r>
              <a:rPr lang="en-US" sz="1600" dirty="0" smtClean="0">
                <a:solidFill>
                  <a:schemeClr val="tx1"/>
                </a:solidFill>
              </a:rPr>
              <a:t>pass</a:t>
            </a:r>
            <a:endParaRPr lang="en-US" sz="1600" dirty="0">
              <a:solidFill>
                <a:schemeClr val="tx1"/>
              </a:solidFill>
            </a:endParaRPr>
          </a:p>
          <a:p>
            <a:pPr marL="285750" lvl="0" indent="-285750">
              <a:buFont typeface="Arial" panose="020B0604020202020204" pitchFamily="34" charset="0"/>
              <a:buChar char="•"/>
            </a:pPr>
            <a:r>
              <a:rPr lang="en-US" sz="1600" dirty="0">
                <a:solidFill>
                  <a:schemeClr val="tx1"/>
                </a:solidFill>
              </a:rPr>
              <a:t>Hop on/hop off </a:t>
            </a:r>
            <a:r>
              <a:rPr lang="en-US" sz="1600" dirty="0" smtClean="0">
                <a:solidFill>
                  <a:schemeClr val="tx1"/>
                </a:solidFill>
              </a:rPr>
              <a:t>pricing</a:t>
            </a:r>
          </a:p>
          <a:p>
            <a:pPr marL="285750" lvl="0" indent="-285750">
              <a:buFont typeface="Arial" panose="020B0604020202020204" pitchFamily="34" charset="0"/>
              <a:buChar char="•"/>
            </a:pPr>
            <a:r>
              <a:rPr lang="en-US" sz="1600" dirty="0" smtClean="0">
                <a:solidFill>
                  <a:schemeClr val="tx1"/>
                </a:solidFill>
              </a:rPr>
              <a:t>Family/seasonal passes</a:t>
            </a:r>
          </a:p>
          <a:p>
            <a:pPr marL="285750" lvl="0" indent="-285750">
              <a:buFont typeface="Arial" panose="020B0604020202020204" pitchFamily="34" charset="0"/>
              <a:buChar char="•"/>
            </a:pPr>
            <a:r>
              <a:rPr lang="en-US" sz="1600" dirty="0" smtClean="0">
                <a:solidFill>
                  <a:schemeClr val="tx1"/>
                </a:solidFill>
              </a:rPr>
              <a:t>Ticket prices vary greatly*</a:t>
            </a:r>
            <a:endParaRPr lang="en-US" sz="1600" dirty="0">
              <a:solidFill>
                <a:schemeClr val="tx1"/>
              </a:solidFill>
            </a:endParaRPr>
          </a:p>
        </p:txBody>
      </p:sp>
      <p:sp>
        <p:nvSpPr>
          <p:cNvPr id="20" name="Rectangle 19"/>
          <p:cNvSpPr/>
          <p:nvPr/>
        </p:nvSpPr>
        <p:spPr>
          <a:xfrm>
            <a:off x="3171218" y="3589072"/>
            <a:ext cx="2743200" cy="2085254"/>
          </a:xfrm>
          <a:prstGeom prst="rect">
            <a:avLst/>
          </a:prstGeom>
          <a:noFill/>
          <a:ln>
            <a:solidFill>
              <a:srgbClr val="FECF00"/>
            </a:solidFill>
          </a:ln>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285750" lvl="0" indent="-285750">
              <a:buFont typeface="Arial" panose="020B0604020202020204" pitchFamily="34" charset="0"/>
              <a:buChar char="•"/>
            </a:pPr>
            <a:r>
              <a:rPr lang="en-US" sz="1600" dirty="0">
                <a:solidFill>
                  <a:schemeClr val="tx1"/>
                </a:solidFill>
              </a:rPr>
              <a:t>Public transportation at docks (bikes rentals, etc.)</a:t>
            </a:r>
          </a:p>
          <a:p>
            <a:pPr marL="285750" lvl="0" indent="-285750">
              <a:buFont typeface="Arial" panose="020B0604020202020204" pitchFamily="34" charset="0"/>
              <a:buChar char="•"/>
            </a:pPr>
            <a:r>
              <a:rPr lang="en-US" sz="1600" dirty="0">
                <a:solidFill>
                  <a:schemeClr val="tx1"/>
                </a:solidFill>
              </a:rPr>
              <a:t>Onshore nature walks </a:t>
            </a:r>
          </a:p>
          <a:p>
            <a:pPr marL="285750" lvl="0" indent="-285750">
              <a:buFont typeface="Arial" panose="020B0604020202020204" pitchFamily="34" charset="0"/>
              <a:buChar char="•"/>
            </a:pPr>
            <a:r>
              <a:rPr lang="en-US" sz="1600" dirty="0">
                <a:solidFill>
                  <a:schemeClr val="tx1"/>
                </a:solidFill>
              </a:rPr>
              <a:t>Discounts at local </a:t>
            </a:r>
            <a:r>
              <a:rPr lang="en-US" sz="1600" dirty="0" smtClean="0">
                <a:solidFill>
                  <a:schemeClr val="tx1"/>
                </a:solidFill>
              </a:rPr>
              <a:t>businesses</a:t>
            </a:r>
          </a:p>
        </p:txBody>
      </p:sp>
      <p:sp>
        <p:nvSpPr>
          <p:cNvPr id="21" name="Rectangle 20"/>
          <p:cNvSpPr/>
          <p:nvPr/>
        </p:nvSpPr>
        <p:spPr>
          <a:xfrm>
            <a:off x="6190735" y="3586341"/>
            <a:ext cx="2743200" cy="2085254"/>
          </a:xfrm>
          <a:prstGeom prst="rect">
            <a:avLst/>
          </a:prstGeom>
          <a:noFill/>
          <a:ln>
            <a:solidFill>
              <a:srgbClr val="BF0A30"/>
            </a:solidFill>
          </a:ln>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285750" lvl="0" indent="-285750">
              <a:buFont typeface="Arial" panose="020B0604020202020204" pitchFamily="34" charset="0"/>
              <a:buChar char="•"/>
            </a:pPr>
            <a:r>
              <a:rPr lang="en-US" sz="1600" dirty="0" smtClean="0">
                <a:solidFill>
                  <a:schemeClr val="tx1"/>
                </a:solidFill>
              </a:rPr>
              <a:t>Onboard </a:t>
            </a:r>
            <a:r>
              <a:rPr lang="en-US" sz="1600" dirty="0">
                <a:solidFill>
                  <a:schemeClr val="tx1"/>
                </a:solidFill>
              </a:rPr>
              <a:t>entertainment</a:t>
            </a:r>
          </a:p>
          <a:p>
            <a:pPr marL="285750" lvl="0" indent="-285750">
              <a:buFont typeface="Arial" panose="020B0604020202020204" pitchFamily="34" charset="0"/>
              <a:buChar char="•"/>
            </a:pPr>
            <a:r>
              <a:rPr lang="en-US" sz="1600" dirty="0">
                <a:solidFill>
                  <a:schemeClr val="tx1"/>
                </a:solidFill>
              </a:rPr>
              <a:t>Seasonal schedule</a:t>
            </a:r>
          </a:p>
          <a:p>
            <a:pPr marL="285750" lvl="0" indent="-285750">
              <a:buFont typeface="Arial" panose="020B0604020202020204" pitchFamily="34" charset="0"/>
              <a:buChar char="•"/>
            </a:pPr>
            <a:r>
              <a:rPr lang="en-US" sz="1600" dirty="0">
                <a:solidFill>
                  <a:schemeClr val="tx1"/>
                </a:solidFill>
              </a:rPr>
              <a:t>Onboard </a:t>
            </a:r>
            <a:r>
              <a:rPr lang="en-US" sz="1600" dirty="0" smtClean="0">
                <a:solidFill>
                  <a:schemeClr val="tx1"/>
                </a:solidFill>
              </a:rPr>
              <a:t>concessions</a:t>
            </a:r>
          </a:p>
          <a:p>
            <a:pPr marL="285750" lvl="0" indent="-285750">
              <a:buFont typeface="Arial" panose="020B0604020202020204" pitchFamily="34" charset="0"/>
              <a:buChar char="•"/>
            </a:pPr>
            <a:r>
              <a:rPr lang="en-US" sz="1600" dirty="0" smtClean="0">
                <a:solidFill>
                  <a:schemeClr val="tx1"/>
                </a:solidFill>
              </a:rPr>
              <a:t>Special event charters</a:t>
            </a:r>
          </a:p>
        </p:txBody>
      </p:sp>
      <p:sp>
        <p:nvSpPr>
          <p:cNvPr id="22" name="Rectangle 21"/>
          <p:cNvSpPr/>
          <p:nvPr/>
        </p:nvSpPr>
        <p:spPr>
          <a:xfrm>
            <a:off x="295155" y="5930453"/>
            <a:ext cx="5746830" cy="276999"/>
          </a:xfrm>
          <a:prstGeom prst="rect">
            <a:avLst/>
          </a:prstGeom>
        </p:spPr>
        <p:txBody>
          <a:bodyPr wrap="square">
            <a:spAutoFit/>
          </a:bodyPr>
          <a:lstStyle/>
          <a:p>
            <a:r>
              <a:rPr lang="en-US" sz="1200" dirty="0" smtClean="0"/>
              <a:t>See Appendix for more information on benchmark studies in price/schedules</a:t>
            </a:r>
            <a:endParaRPr lang="en-US" sz="1200" dirty="0">
              <a:solidFill>
                <a:srgbClr val="FF0000"/>
              </a:solidFill>
            </a:endParaRPr>
          </a:p>
        </p:txBody>
      </p:sp>
      <p:pic>
        <p:nvPicPr>
          <p:cNvPr id="25" name="Picture 24"/>
          <p:cNvPicPr>
            <a:picLocks noChangeAspect="1"/>
          </p:cNvPicPr>
          <p:nvPr/>
        </p:nvPicPr>
        <p:blipFill>
          <a:blip r:embed="rId4"/>
          <a:stretch>
            <a:fillRect/>
          </a:stretch>
        </p:blipFill>
        <p:spPr>
          <a:xfrm>
            <a:off x="471239" y="1398172"/>
            <a:ext cx="2120800" cy="1360237"/>
          </a:xfrm>
          <a:prstGeom prst="rect">
            <a:avLst/>
          </a:prstGeom>
        </p:spPr>
      </p:pic>
      <p:pic>
        <p:nvPicPr>
          <p:cNvPr id="26" name="Picture 25"/>
          <p:cNvPicPr>
            <a:picLocks noChangeAspect="1"/>
          </p:cNvPicPr>
          <p:nvPr/>
        </p:nvPicPr>
        <p:blipFill>
          <a:blip r:embed="rId5"/>
          <a:stretch>
            <a:fillRect/>
          </a:stretch>
        </p:blipFill>
        <p:spPr>
          <a:xfrm>
            <a:off x="6601811" y="1292561"/>
            <a:ext cx="1965405" cy="1571458"/>
          </a:xfrm>
          <a:prstGeom prst="rect">
            <a:avLst/>
          </a:prstGeom>
        </p:spPr>
      </p:pic>
    </p:spTree>
    <p:extLst>
      <p:ext uri="{BB962C8B-B14F-4D97-AF65-F5344CB8AC3E}">
        <p14:creationId xmlns:p14="http://schemas.microsoft.com/office/powerpoint/2010/main" val="34371650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26</a:t>
            </a:fld>
            <a:endParaRPr lang="en-US" dirty="0"/>
          </a:p>
        </p:txBody>
      </p:sp>
      <p:sp>
        <p:nvSpPr>
          <p:cNvPr id="4" name="Text Placeholder 3"/>
          <p:cNvSpPr>
            <a:spLocks noGrp="1"/>
          </p:cNvSpPr>
          <p:nvPr>
            <p:ph type="body" sz="quarter" idx="13"/>
          </p:nvPr>
        </p:nvSpPr>
        <p:spPr/>
        <p:txBody>
          <a:bodyPr/>
          <a:lstStyle/>
          <a:p>
            <a:r>
              <a:rPr lang="en-US" dirty="0" smtClean="0"/>
              <a:t>Offer on board entertainment to capitalize on </a:t>
            </a:r>
            <a:r>
              <a:rPr lang="en-US" dirty="0"/>
              <a:t>the natural beauty of the </a:t>
            </a:r>
            <a:r>
              <a:rPr lang="en-US" dirty="0" smtClean="0"/>
              <a:t>Albemarle Sound and help build consumer interest</a:t>
            </a:r>
            <a:endParaRPr lang="en-US" dirty="0"/>
          </a:p>
        </p:txBody>
      </p:sp>
      <p:pic>
        <p:nvPicPr>
          <p:cNvPr id="9" name="Picture 8"/>
          <p:cNvPicPr>
            <a:picLocks noChangeAspect="1"/>
          </p:cNvPicPr>
          <p:nvPr/>
        </p:nvPicPr>
        <p:blipFill>
          <a:blip r:embed="rId3"/>
          <a:stretch>
            <a:fillRect/>
          </a:stretch>
        </p:blipFill>
        <p:spPr>
          <a:xfrm>
            <a:off x="299349" y="1342918"/>
            <a:ext cx="2556146" cy="1728676"/>
          </a:xfrm>
          <a:prstGeom prst="rect">
            <a:avLst/>
          </a:prstGeom>
        </p:spPr>
      </p:pic>
      <p:pic>
        <p:nvPicPr>
          <p:cNvPr id="10" name="Picture 9"/>
          <p:cNvPicPr>
            <a:picLocks noChangeAspect="1"/>
          </p:cNvPicPr>
          <p:nvPr/>
        </p:nvPicPr>
        <p:blipFill>
          <a:blip r:embed="rId4"/>
          <a:stretch>
            <a:fillRect/>
          </a:stretch>
        </p:blipFill>
        <p:spPr>
          <a:xfrm>
            <a:off x="3400925" y="1375002"/>
            <a:ext cx="2422359" cy="1816770"/>
          </a:xfrm>
          <a:prstGeom prst="rect">
            <a:avLst/>
          </a:prstGeom>
          <a:ln>
            <a:noFill/>
          </a:ln>
        </p:spPr>
      </p:pic>
      <p:pic>
        <p:nvPicPr>
          <p:cNvPr id="11" name="Picture 10"/>
          <p:cNvPicPr>
            <a:picLocks noChangeAspect="1"/>
          </p:cNvPicPr>
          <p:nvPr/>
        </p:nvPicPr>
        <p:blipFill>
          <a:blip r:embed="rId5"/>
          <a:stretch>
            <a:fillRect/>
          </a:stretch>
        </p:blipFill>
        <p:spPr>
          <a:xfrm>
            <a:off x="6432884" y="1375002"/>
            <a:ext cx="2128686" cy="2001265"/>
          </a:xfrm>
          <a:prstGeom prst="rect">
            <a:avLst/>
          </a:prstGeom>
        </p:spPr>
      </p:pic>
      <p:sp>
        <p:nvSpPr>
          <p:cNvPr id="13" name="TextBox 12"/>
          <p:cNvSpPr txBox="1"/>
          <p:nvPr/>
        </p:nvSpPr>
        <p:spPr>
          <a:xfrm>
            <a:off x="1447802" y="3612956"/>
            <a:ext cx="2667000" cy="369332"/>
          </a:xfrm>
          <a:prstGeom prst="rect">
            <a:avLst/>
          </a:prstGeom>
          <a:solidFill>
            <a:srgbClr val="002868"/>
          </a:solidFill>
          <a:ln>
            <a:solidFill>
              <a:schemeClr val="tx1"/>
            </a:solidFill>
          </a:ln>
        </p:spPr>
        <p:txBody>
          <a:bodyPr wrap="square" rtlCol="0">
            <a:spAutoFit/>
          </a:bodyPr>
          <a:lstStyle/>
          <a:p>
            <a:pPr algn="ctr"/>
            <a:r>
              <a:rPr lang="en-US" b="1" dirty="0" smtClean="0">
                <a:solidFill>
                  <a:schemeClr val="bg1"/>
                </a:solidFill>
              </a:rPr>
              <a:t>Nature Talk</a:t>
            </a:r>
            <a:endParaRPr lang="en-US" b="1" dirty="0">
              <a:solidFill>
                <a:schemeClr val="bg1"/>
              </a:solidFill>
            </a:endParaRPr>
          </a:p>
        </p:txBody>
      </p:sp>
      <p:sp>
        <p:nvSpPr>
          <p:cNvPr id="14" name="TextBox 13"/>
          <p:cNvSpPr txBox="1"/>
          <p:nvPr/>
        </p:nvSpPr>
        <p:spPr>
          <a:xfrm>
            <a:off x="4843115" y="4173523"/>
            <a:ext cx="2667000" cy="369332"/>
          </a:xfrm>
          <a:prstGeom prst="rect">
            <a:avLst/>
          </a:prstGeom>
          <a:solidFill>
            <a:srgbClr val="002868"/>
          </a:solidFill>
          <a:ln>
            <a:solidFill>
              <a:schemeClr val="tx1"/>
            </a:solidFill>
          </a:ln>
        </p:spPr>
        <p:txBody>
          <a:bodyPr wrap="square" rtlCol="0">
            <a:spAutoFit/>
          </a:bodyPr>
          <a:lstStyle/>
          <a:p>
            <a:pPr algn="ctr"/>
            <a:r>
              <a:rPr lang="en-US" b="1" dirty="0" smtClean="0">
                <a:solidFill>
                  <a:schemeClr val="bg1"/>
                </a:solidFill>
              </a:rPr>
              <a:t>Sunset Dinner and Drinks</a:t>
            </a:r>
            <a:endParaRPr lang="en-US" b="1" dirty="0">
              <a:solidFill>
                <a:schemeClr val="bg1"/>
              </a:solidFill>
            </a:endParaRPr>
          </a:p>
        </p:txBody>
      </p:sp>
      <p:sp>
        <p:nvSpPr>
          <p:cNvPr id="15" name="TextBox 14"/>
          <p:cNvSpPr txBox="1"/>
          <p:nvPr/>
        </p:nvSpPr>
        <p:spPr>
          <a:xfrm>
            <a:off x="4843115" y="4676670"/>
            <a:ext cx="2667000" cy="369332"/>
          </a:xfrm>
          <a:prstGeom prst="rect">
            <a:avLst/>
          </a:prstGeom>
          <a:solidFill>
            <a:srgbClr val="002868"/>
          </a:solidFill>
          <a:ln>
            <a:solidFill>
              <a:schemeClr val="tx1"/>
            </a:solidFill>
          </a:ln>
        </p:spPr>
        <p:txBody>
          <a:bodyPr wrap="square" rtlCol="0">
            <a:spAutoFit/>
          </a:bodyPr>
          <a:lstStyle/>
          <a:p>
            <a:pPr algn="ctr"/>
            <a:r>
              <a:rPr lang="en-US" b="1" dirty="0" smtClean="0">
                <a:solidFill>
                  <a:schemeClr val="bg1"/>
                </a:solidFill>
              </a:rPr>
              <a:t>Family Night</a:t>
            </a:r>
            <a:endParaRPr lang="en-US" b="1" dirty="0">
              <a:solidFill>
                <a:schemeClr val="bg1"/>
              </a:solidFill>
            </a:endParaRPr>
          </a:p>
        </p:txBody>
      </p:sp>
      <p:sp>
        <p:nvSpPr>
          <p:cNvPr id="16" name="TextBox 15"/>
          <p:cNvSpPr txBox="1"/>
          <p:nvPr/>
        </p:nvSpPr>
        <p:spPr>
          <a:xfrm>
            <a:off x="4843115" y="3607114"/>
            <a:ext cx="2667000" cy="369332"/>
          </a:xfrm>
          <a:prstGeom prst="rect">
            <a:avLst/>
          </a:prstGeom>
          <a:solidFill>
            <a:srgbClr val="002868"/>
          </a:solidFill>
          <a:ln>
            <a:solidFill>
              <a:schemeClr val="tx1"/>
            </a:solidFill>
          </a:ln>
        </p:spPr>
        <p:txBody>
          <a:bodyPr wrap="square" rtlCol="0">
            <a:spAutoFit/>
          </a:bodyPr>
          <a:lstStyle/>
          <a:p>
            <a:pPr algn="ctr"/>
            <a:r>
              <a:rPr lang="en-US" b="1" dirty="0" smtClean="0">
                <a:solidFill>
                  <a:schemeClr val="bg1"/>
                </a:solidFill>
              </a:rPr>
              <a:t>Wine and Cheese Evening</a:t>
            </a:r>
            <a:endParaRPr lang="en-US" b="1" dirty="0">
              <a:solidFill>
                <a:schemeClr val="bg1"/>
              </a:solidFill>
            </a:endParaRPr>
          </a:p>
        </p:txBody>
      </p:sp>
      <p:sp>
        <p:nvSpPr>
          <p:cNvPr id="17" name="TextBox 16"/>
          <p:cNvSpPr txBox="1"/>
          <p:nvPr/>
        </p:nvSpPr>
        <p:spPr>
          <a:xfrm>
            <a:off x="1447802" y="4134688"/>
            <a:ext cx="2667000" cy="369332"/>
          </a:xfrm>
          <a:prstGeom prst="rect">
            <a:avLst/>
          </a:prstGeom>
          <a:solidFill>
            <a:srgbClr val="002868"/>
          </a:solidFill>
          <a:ln>
            <a:solidFill>
              <a:schemeClr val="tx1"/>
            </a:solidFill>
          </a:ln>
        </p:spPr>
        <p:txBody>
          <a:bodyPr wrap="square" rtlCol="0">
            <a:spAutoFit/>
          </a:bodyPr>
          <a:lstStyle/>
          <a:p>
            <a:pPr algn="ctr"/>
            <a:r>
              <a:rPr lang="en-US" b="1" dirty="0" smtClean="0">
                <a:solidFill>
                  <a:schemeClr val="bg1"/>
                </a:solidFill>
              </a:rPr>
              <a:t>Star Gazing</a:t>
            </a:r>
            <a:endParaRPr lang="en-US" b="1" dirty="0">
              <a:solidFill>
                <a:schemeClr val="bg1"/>
              </a:solidFill>
            </a:endParaRPr>
          </a:p>
        </p:txBody>
      </p:sp>
      <p:sp>
        <p:nvSpPr>
          <p:cNvPr id="18" name="TextBox 17"/>
          <p:cNvSpPr txBox="1"/>
          <p:nvPr/>
        </p:nvSpPr>
        <p:spPr>
          <a:xfrm>
            <a:off x="1447802" y="4676670"/>
            <a:ext cx="2667000" cy="369332"/>
          </a:xfrm>
          <a:prstGeom prst="rect">
            <a:avLst/>
          </a:prstGeom>
          <a:solidFill>
            <a:srgbClr val="002868"/>
          </a:solidFill>
          <a:ln>
            <a:solidFill>
              <a:schemeClr val="tx1"/>
            </a:solidFill>
          </a:ln>
        </p:spPr>
        <p:txBody>
          <a:bodyPr wrap="square" rtlCol="0">
            <a:spAutoFit/>
          </a:bodyPr>
          <a:lstStyle/>
          <a:p>
            <a:pPr algn="ctr"/>
            <a:r>
              <a:rPr lang="en-US" b="1" dirty="0" smtClean="0">
                <a:solidFill>
                  <a:schemeClr val="bg1"/>
                </a:solidFill>
              </a:rPr>
              <a:t>Weddings</a:t>
            </a:r>
            <a:endParaRPr lang="en-US" b="1" dirty="0">
              <a:solidFill>
                <a:schemeClr val="bg1"/>
              </a:solidFill>
            </a:endParaRPr>
          </a:p>
        </p:txBody>
      </p:sp>
      <p:sp>
        <p:nvSpPr>
          <p:cNvPr id="19" name="TextBox 18"/>
          <p:cNvSpPr txBox="1"/>
          <p:nvPr/>
        </p:nvSpPr>
        <p:spPr>
          <a:xfrm>
            <a:off x="3060033" y="5411014"/>
            <a:ext cx="2667000" cy="369332"/>
          </a:xfrm>
          <a:prstGeom prst="rect">
            <a:avLst/>
          </a:prstGeom>
          <a:solidFill>
            <a:srgbClr val="002868"/>
          </a:solidFill>
          <a:ln>
            <a:solidFill>
              <a:schemeClr val="tx1"/>
            </a:solidFill>
          </a:ln>
        </p:spPr>
        <p:txBody>
          <a:bodyPr wrap="square" rtlCol="0">
            <a:spAutoFit/>
          </a:bodyPr>
          <a:lstStyle/>
          <a:p>
            <a:pPr algn="ctr"/>
            <a:r>
              <a:rPr lang="en-US" b="1" dirty="0" smtClean="0">
                <a:solidFill>
                  <a:schemeClr val="bg1"/>
                </a:solidFill>
              </a:rPr>
              <a:t>Fishing</a:t>
            </a:r>
            <a:endParaRPr lang="en-US" b="1" dirty="0">
              <a:solidFill>
                <a:schemeClr val="bg1"/>
              </a:solidFill>
            </a:endParaRPr>
          </a:p>
        </p:txBody>
      </p:sp>
      <p:sp>
        <p:nvSpPr>
          <p:cNvPr id="3" name="TextBox 2"/>
          <p:cNvSpPr txBox="1"/>
          <p:nvPr/>
        </p:nvSpPr>
        <p:spPr>
          <a:xfrm>
            <a:off x="299348" y="5892800"/>
            <a:ext cx="4894951" cy="276999"/>
          </a:xfrm>
          <a:prstGeom prst="rect">
            <a:avLst/>
          </a:prstGeom>
          <a:noFill/>
        </p:spPr>
        <p:txBody>
          <a:bodyPr wrap="square" rtlCol="0">
            <a:spAutoFit/>
          </a:bodyPr>
          <a:lstStyle/>
          <a:p>
            <a:r>
              <a:rPr lang="en-US" sz="1200" dirty="0" smtClean="0"/>
              <a:t>Photo Source: http</a:t>
            </a:r>
            <a:r>
              <a:rPr lang="en-US" sz="1200" dirty="0"/>
              <a:t>://</a:t>
            </a:r>
            <a:r>
              <a:rPr lang="en-US" sz="1200" dirty="0" err="1"/>
              <a:t>www.capemaylewesferry.com</a:t>
            </a:r>
            <a:r>
              <a:rPr lang="en-US" sz="1200" dirty="0"/>
              <a:t>/</a:t>
            </a:r>
          </a:p>
        </p:txBody>
      </p:sp>
    </p:spTree>
    <p:extLst>
      <p:ext uri="{BB962C8B-B14F-4D97-AF65-F5344CB8AC3E}">
        <p14:creationId xmlns:p14="http://schemas.microsoft.com/office/powerpoint/2010/main" val="234591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0700" y="1688946"/>
            <a:ext cx="5791200" cy="4315411"/>
          </a:xfrm>
          <a:prstGeom prst="rect">
            <a:avLst/>
          </a:prstGeom>
        </p:spPr>
      </p:pic>
      <p:sp>
        <p:nvSpPr>
          <p:cNvPr id="5" name="Slide Number Placeholder 4"/>
          <p:cNvSpPr>
            <a:spLocks noGrp="1"/>
          </p:cNvSpPr>
          <p:nvPr>
            <p:ph type="sldNum" sz="quarter" idx="12"/>
          </p:nvPr>
        </p:nvSpPr>
        <p:spPr/>
        <p:txBody>
          <a:bodyPr/>
          <a:lstStyle/>
          <a:p>
            <a:fld id="{5FD889E0-CAB2-4699-909D-B9A88D47ACBE}" type="slidenum">
              <a:rPr lang="en-US" smtClean="0"/>
              <a:t>27</a:t>
            </a:fld>
            <a:endParaRPr lang="en-US"/>
          </a:p>
        </p:txBody>
      </p:sp>
      <p:sp>
        <p:nvSpPr>
          <p:cNvPr id="2" name="Title 1"/>
          <p:cNvSpPr>
            <a:spLocks noGrp="1"/>
          </p:cNvSpPr>
          <p:nvPr>
            <p:ph type="title" idx="4294967295"/>
          </p:nvPr>
        </p:nvSpPr>
        <p:spPr>
          <a:xfrm>
            <a:off x="3175" y="3175"/>
            <a:ext cx="9140825" cy="968375"/>
          </a:xfrm>
        </p:spPr>
        <p:txBody>
          <a:bodyPr/>
          <a:lstStyle/>
          <a:p>
            <a:r>
              <a:rPr lang="en-US" dirty="0" smtClean="0"/>
              <a:t>Routes can be added over time to include other cities on the Albemarle Sound, Outer Banks, and Pamlico </a:t>
            </a:r>
            <a:r>
              <a:rPr lang="en-US" dirty="0"/>
              <a:t>S</a:t>
            </a:r>
            <a:r>
              <a:rPr lang="en-US" dirty="0" smtClean="0"/>
              <a:t>ounds</a:t>
            </a:r>
            <a:endParaRPr lang="en-US" dirty="0"/>
          </a:p>
        </p:txBody>
      </p:sp>
      <p:sp>
        <p:nvSpPr>
          <p:cNvPr id="3" name="Content Placeholder 2"/>
          <p:cNvSpPr>
            <a:spLocks noGrp="1"/>
          </p:cNvSpPr>
          <p:nvPr>
            <p:ph type="subTitle" idx="1"/>
          </p:nvPr>
        </p:nvSpPr>
        <p:spPr/>
        <p:txBody>
          <a:bodyPr>
            <a:normAutofit/>
          </a:bodyPr>
          <a:lstStyle/>
          <a:p>
            <a:pPr marL="0" indent="0">
              <a:buNone/>
            </a:pPr>
            <a:r>
              <a:rPr lang="en-US" dirty="0" smtClean="0"/>
              <a:t>Connect to the Outer Banks</a:t>
            </a:r>
          </a:p>
        </p:txBody>
      </p:sp>
      <p:sp>
        <p:nvSpPr>
          <p:cNvPr id="7" name="TextBox 6"/>
          <p:cNvSpPr txBox="1"/>
          <p:nvPr/>
        </p:nvSpPr>
        <p:spPr>
          <a:xfrm>
            <a:off x="4991100" y="2390698"/>
            <a:ext cx="1231900" cy="323165"/>
          </a:xfrm>
          <a:prstGeom prst="rect">
            <a:avLst/>
          </a:prstGeom>
          <a:solidFill>
            <a:schemeClr val="bg1"/>
          </a:solidFill>
        </p:spPr>
        <p:txBody>
          <a:bodyPr wrap="square" rtlCol="0">
            <a:spAutoFit/>
          </a:bodyPr>
          <a:lstStyle/>
          <a:p>
            <a:r>
              <a:rPr lang="en-US" sz="1500" b="1" dirty="0" smtClean="0"/>
              <a:t>Kitty Hawk</a:t>
            </a:r>
            <a:endParaRPr lang="en-US" sz="1500" b="1" dirty="0"/>
          </a:p>
        </p:txBody>
      </p:sp>
      <p:sp>
        <p:nvSpPr>
          <p:cNvPr id="8" name="TextBox 7"/>
          <p:cNvSpPr txBox="1"/>
          <p:nvPr/>
        </p:nvSpPr>
        <p:spPr>
          <a:xfrm>
            <a:off x="5220199" y="3000298"/>
            <a:ext cx="1002801" cy="323165"/>
          </a:xfrm>
          <a:prstGeom prst="rect">
            <a:avLst/>
          </a:prstGeom>
          <a:solidFill>
            <a:schemeClr val="bg1"/>
          </a:solidFill>
        </p:spPr>
        <p:txBody>
          <a:bodyPr wrap="square" rtlCol="0">
            <a:spAutoFit/>
          </a:bodyPr>
          <a:lstStyle/>
          <a:p>
            <a:r>
              <a:rPr lang="en-US" sz="1500" b="1" dirty="0" smtClean="0"/>
              <a:t>Manteo</a:t>
            </a:r>
            <a:endParaRPr lang="en-US" sz="1500" b="1" dirty="0"/>
          </a:p>
        </p:txBody>
      </p:sp>
      <p:sp>
        <p:nvSpPr>
          <p:cNvPr id="10" name="TextBox 9"/>
          <p:cNvSpPr txBox="1"/>
          <p:nvPr/>
        </p:nvSpPr>
        <p:spPr>
          <a:xfrm>
            <a:off x="4343400" y="3673816"/>
            <a:ext cx="1473200" cy="323165"/>
          </a:xfrm>
          <a:prstGeom prst="rect">
            <a:avLst/>
          </a:prstGeom>
          <a:solidFill>
            <a:schemeClr val="bg1"/>
          </a:solidFill>
        </p:spPr>
        <p:txBody>
          <a:bodyPr wrap="square" rtlCol="0">
            <a:spAutoFit/>
          </a:bodyPr>
          <a:lstStyle/>
          <a:p>
            <a:r>
              <a:rPr lang="en-US" sz="1500" b="1" dirty="0" err="1" smtClean="0"/>
              <a:t>Manns</a:t>
            </a:r>
            <a:r>
              <a:rPr lang="en-US" sz="1500" b="1" dirty="0" smtClean="0"/>
              <a:t> Harbor</a:t>
            </a:r>
            <a:endParaRPr lang="en-US" sz="1500" b="1" dirty="0"/>
          </a:p>
        </p:txBody>
      </p:sp>
      <p:sp>
        <p:nvSpPr>
          <p:cNvPr id="11" name="TextBox 10"/>
          <p:cNvSpPr txBox="1"/>
          <p:nvPr/>
        </p:nvSpPr>
        <p:spPr>
          <a:xfrm>
            <a:off x="6311900" y="5671751"/>
            <a:ext cx="1854200" cy="369332"/>
          </a:xfrm>
          <a:prstGeom prst="rect">
            <a:avLst/>
          </a:prstGeom>
          <a:noFill/>
        </p:spPr>
        <p:txBody>
          <a:bodyPr wrap="square" rtlCol="0">
            <a:spAutoFit/>
          </a:bodyPr>
          <a:lstStyle/>
          <a:p>
            <a:r>
              <a:rPr lang="en-US" dirty="0" smtClean="0">
                <a:hlinkClick r:id="rId4"/>
              </a:rPr>
              <a:t>Link to Live Map</a:t>
            </a:r>
            <a:endParaRPr lang="en-US" dirty="0"/>
          </a:p>
        </p:txBody>
      </p:sp>
    </p:spTree>
    <p:extLst>
      <p:ext uri="{BB962C8B-B14F-4D97-AF65-F5344CB8AC3E}">
        <p14:creationId xmlns:p14="http://schemas.microsoft.com/office/powerpoint/2010/main" val="23589883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21185" y="1699057"/>
            <a:ext cx="5790715" cy="4241800"/>
          </a:xfrm>
          <a:prstGeom prst="rect">
            <a:avLst/>
          </a:prstGeom>
        </p:spPr>
      </p:pic>
      <p:sp>
        <p:nvSpPr>
          <p:cNvPr id="5" name="Slide Number Placeholder 4"/>
          <p:cNvSpPr>
            <a:spLocks noGrp="1"/>
          </p:cNvSpPr>
          <p:nvPr>
            <p:ph type="sldNum" sz="quarter" idx="12"/>
          </p:nvPr>
        </p:nvSpPr>
        <p:spPr/>
        <p:txBody>
          <a:bodyPr/>
          <a:lstStyle/>
          <a:p>
            <a:fld id="{5FD889E0-CAB2-4699-909D-B9A88D47ACBE}" type="slidenum">
              <a:rPr lang="en-US" smtClean="0"/>
              <a:t>28</a:t>
            </a:fld>
            <a:endParaRPr lang="en-US"/>
          </a:p>
        </p:txBody>
      </p:sp>
      <p:sp>
        <p:nvSpPr>
          <p:cNvPr id="2" name="Title 1"/>
          <p:cNvSpPr>
            <a:spLocks noGrp="1"/>
          </p:cNvSpPr>
          <p:nvPr>
            <p:ph type="title" idx="4294967295"/>
          </p:nvPr>
        </p:nvSpPr>
        <p:spPr>
          <a:xfrm>
            <a:off x="3175" y="3175"/>
            <a:ext cx="9140825" cy="968375"/>
          </a:xfrm>
        </p:spPr>
        <p:txBody>
          <a:bodyPr/>
          <a:lstStyle/>
          <a:p>
            <a:r>
              <a:rPr lang="en-US" dirty="0" smtClean="0"/>
              <a:t>Routes </a:t>
            </a:r>
            <a:r>
              <a:rPr lang="en-US" dirty="0"/>
              <a:t>can be added over time to include other cities on the Albemarle Sound, Outer Banks, and Pamlico Sounds</a:t>
            </a:r>
          </a:p>
        </p:txBody>
      </p:sp>
      <p:sp>
        <p:nvSpPr>
          <p:cNvPr id="3" name="Content Placeholder 2"/>
          <p:cNvSpPr>
            <a:spLocks noGrp="1"/>
          </p:cNvSpPr>
          <p:nvPr>
            <p:ph type="subTitle" idx="1"/>
          </p:nvPr>
        </p:nvSpPr>
        <p:spPr>
          <a:xfrm>
            <a:off x="439126" y="1286648"/>
            <a:ext cx="8662894" cy="4717709"/>
          </a:xfrm>
        </p:spPr>
        <p:txBody>
          <a:bodyPr>
            <a:normAutofit/>
          </a:bodyPr>
          <a:lstStyle/>
          <a:p>
            <a:pPr marL="0" indent="0">
              <a:buNone/>
            </a:pPr>
            <a:r>
              <a:rPr lang="en-US" dirty="0" smtClean="0"/>
              <a:t>Add one-off trips to more cities near the Albemarle Sound</a:t>
            </a:r>
          </a:p>
        </p:txBody>
      </p:sp>
      <p:sp>
        <p:nvSpPr>
          <p:cNvPr id="8" name="TextBox 7"/>
          <p:cNvSpPr txBox="1"/>
          <p:nvPr/>
        </p:nvSpPr>
        <p:spPr>
          <a:xfrm>
            <a:off x="1460250" y="2949497"/>
            <a:ext cx="901699" cy="323165"/>
          </a:xfrm>
          <a:prstGeom prst="rect">
            <a:avLst/>
          </a:prstGeom>
          <a:solidFill>
            <a:schemeClr val="bg1"/>
          </a:solidFill>
        </p:spPr>
        <p:txBody>
          <a:bodyPr wrap="square" rtlCol="0">
            <a:spAutoFit/>
          </a:bodyPr>
          <a:lstStyle/>
          <a:p>
            <a:r>
              <a:rPr lang="en-US" sz="1500" b="1" dirty="0" smtClean="0"/>
              <a:t>Windsor</a:t>
            </a:r>
            <a:endParaRPr lang="en-US" sz="1500" b="1" dirty="0"/>
          </a:p>
        </p:txBody>
      </p:sp>
      <p:sp>
        <p:nvSpPr>
          <p:cNvPr id="9" name="TextBox 8"/>
          <p:cNvSpPr txBox="1"/>
          <p:nvPr/>
        </p:nvSpPr>
        <p:spPr>
          <a:xfrm>
            <a:off x="609600" y="3707561"/>
            <a:ext cx="1206001" cy="323165"/>
          </a:xfrm>
          <a:prstGeom prst="rect">
            <a:avLst/>
          </a:prstGeom>
          <a:solidFill>
            <a:schemeClr val="bg1"/>
          </a:solidFill>
        </p:spPr>
        <p:txBody>
          <a:bodyPr wrap="square" rtlCol="0">
            <a:spAutoFit/>
          </a:bodyPr>
          <a:lstStyle/>
          <a:p>
            <a:r>
              <a:rPr lang="en-US" sz="1500" b="1" dirty="0" smtClean="0"/>
              <a:t>Williamston</a:t>
            </a:r>
            <a:endParaRPr lang="en-US" sz="1500" b="1" dirty="0"/>
          </a:p>
        </p:txBody>
      </p:sp>
      <p:sp>
        <p:nvSpPr>
          <p:cNvPr id="11" name="TextBox 10"/>
          <p:cNvSpPr txBox="1"/>
          <p:nvPr/>
        </p:nvSpPr>
        <p:spPr>
          <a:xfrm>
            <a:off x="6311900" y="5671751"/>
            <a:ext cx="1854200" cy="369332"/>
          </a:xfrm>
          <a:prstGeom prst="rect">
            <a:avLst/>
          </a:prstGeom>
          <a:noFill/>
        </p:spPr>
        <p:txBody>
          <a:bodyPr wrap="square" rtlCol="0">
            <a:spAutoFit/>
          </a:bodyPr>
          <a:lstStyle/>
          <a:p>
            <a:r>
              <a:rPr lang="en-US" dirty="0" smtClean="0">
                <a:hlinkClick r:id="rId4"/>
              </a:rPr>
              <a:t>Link to Live Map</a:t>
            </a:r>
            <a:endParaRPr lang="en-US" dirty="0"/>
          </a:p>
        </p:txBody>
      </p:sp>
    </p:spTree>
    <p:extLst>
      <p:ext uri="{BB962C8B-B14F-4D97-AF65-F5344CB8AC3E}">
        <p14:creationId xmlns:p14="http://schemas.microsoft.com/office/powerpoint/2010/main" val="2594732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FD889E0-CAB2-4699-909D-B9A88D47ACBE}" type="slidenum">
              <a:rPr lang="en-US" smtClean="0"/>
              <a:t>29</a:t>
            </a:fld>
            <a:endParaRPr lang="en-US"/>
          </a:p>
        </p:txBody>
      </p:sp>
      <p:sp>
        <p:nvSpPr>
          <p:cNvPr id="2" name="Title 1"/>
          <p:cNvSpPr>
            <a:spLocks noGrp="1"/>
          </p:cNvSpPr>
          <p:nvPr>
            <p:ph type="title" idx="4294967295"/>
          </p:nvPr>
        </p:nvSpPr>
        <p:spPr>
          <a:xfrm>
            <a:off x="3176" y="3175"/>
            <a:ext cx="8885992" cy="968375"/>
          </a:xfrm>
        </p:spPr>
        <p:txBody>
          <a:bodyPr/>
          <a:lstStyle/>
          <a:p>
            <a:r>
              <a:rPr lang="en-US" dirty="0" smtClean="0"/>
              <a:t>Routes </a:t>
            </a:r>
            <a:r>
              <a:rPr lang="en-US" dirty="0"/>
              <a:t>can be added over time to include other cities on the Albemarle Sound, Outer Banks, and Pamlico Sounds</a:t>
            </a:r>
          </a:p>
        </p:txBody>
      </p:sp>
      <p:sp>
        <p:nvSpPr>
          <p:cNvPr id="3" name="Content Placeholder 2"/>
          <p:cNvSpPr>
            <a:spLocks noGrp="1"/>
          </p:cNvSpPr>
          <p:nvPr>
            <p:ph type="subTitle" idx="1"/>
          </p:nvPr>
        </p:nvSpPr>
        <p:spPr>
          <a:xfrm>
            <a:off x="439126" y="1286648"/>
            <a:ext cx="8662894" cy="4717709"/>
          </a:xfrm>
        </p:spPr>
        <p:txBody>
          <a:bodyPr>
            <a:normAutofit/>
          </a:bodyPr>
          <a:lstStyle/>
          <a:p>
            <a:r>
              <a:rPr lang="en-US" dirty="0" smtClean="0"/>
              <a:t>Reach cities along the Pamlico Sound and River</a:t>
            </a:r>
          </a:p>
        </p:txBody>
      </p:sp>
      <p:pic>
        <p:nvPicPr>
          <p:cNvPr id="4" name="Picture 3"/>
          <p:cNvPicPr>
            <a:picLocks noChangeAspect="1"/>
          </p:cNvPicPr>
          <p:nvPr/>
        </p:nvPicPr>
        <p:blipFill>
          <a:blip r:embed="rId3"/>
          <a:stretch>
            <a:fillRect/>
          </a:stretch>
        </p:blipFill>
        <p:spPr>
          <a:xfrm>
            <a:off x="528026" y="1696517"/>
            <a:ext cx="5791200" cy="4307840"/>
          </a:xfrm>
          <a:prstGeom prst="rect">
            <a:avLst/>
          </a:prstGeom>
        </p:spPr>
      </p:pic>
      <p:sp>
        <p:nvSpPr>
          <p:cNvPr id="16" name="Teardrop 15"/>
          <p:cNvSpPr/>
          <p:nvPr/>
        </p:nvSpPr>
        <p:spPr>
          <a:xfrm rot="19345600" flipH="1">
            <a:off x="4449045" y="4826249"/>
            <a:ext cx="1913764" cy="549708"/>
          </a:xfrm>
          <a:prstGeom prst="teardrop">
            <a:avLst/>
          </a:prstGeom>
          <a:solidFill>
            <a:srgbClr val="FF6600">
              <a:alpha val="20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ardrop 14"/>
          <p:cNvSpPr/>
          <p:nvPr/>
        </p:nvSpPr>
        <p:spPr>
          <a:xfrm rot="794216" flipH="1">
            <a:off x="774775" y="5150731"/>
            <a:ext cx="2718341" cy="549708"/>
          </a:xfrm>
          <a:prstGeom prst="teardrop">
            <a:avLst/>
          </a:prstGeom>
          <a:solidFill>
            <a:srgbClr val="FF6600">
              <a:alpha val="20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311900" y="5671751"/>
            <a:ext cx="1854200" cy="369332"/>
          </a:xfrm>
          <a:prstGeom prst="rect">
            <a:avLst/>
          </a:prstGeom>
          <a:noFill/>
        </p:spPr>
        <p:txBody>
          <a:bodyPr wrap="square" rtlCol="0">
            <a:spAutoFit/>
          </a:bodyPr>
          <a:lstStyle/>
          <a:p>
            <a:r>
              <a:rPr lang="en-US" dirty="0" smtClean="0">
                <a:hlinkClick r:id="rId4"/>
              </a:rPr>
              <a:t>Link to Live Map</a:t>
            </a:r>
            <a:endParaRPr lang="en-US" dirty="0"/>
          </a:p>
        </p:txBody>
      </p:sp>
    </p:spTree>
    <p:extLst>
      <p:ext uri="{BB962C8B-B14F-4D97-AF65-F5344CB8AC3E}">
        <p14:creationId xmlns:p14="http://schemas.microsoft.com/office/powerpoint/2010/main" val="2847025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3</a:t>
            </a:fld>
            <a:endParaRPr lang="en-US" dirty="0"/>
          </a:p>
        </p:txBody>
      </p:sp>
      <p:sp>
        <p:nvSpPr>
          <p:cNvPr id="4" name="Text Placeholder 3"/>
          <p:cNvSpPr>
            <a:spLocks noGrp="1"/>
          </p:cNvSpPr>
          <p:nvPr>
            <p:ph type="body" sz="quarter" idx="13"/>
          </p:nvPr>
        </p:nvSpPr>
        <p:spPr/>
        <p:txBody>
          <a:bodyPr/>
          <a:lstStyle/>
          <a:p>
            <a:r>
              <a:rPr lang="en-US" dirty="0" smtClean="0"/>
              <a:t>Agenda</a:t>
            </a:r>
            <a:endParaRPr lang="en-US" dirty="0"/>
          </a:p>
        </p:txBody>
      </p:sp>
      <p:pic>
        <p:nvPicPr>
          <p:cNvPr id="2051" name="Picture 3" descr="C:\Users\B and H\Pictures\2015 Sustainability Capstone\edenton lighthous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4728752" y="2028235"/>
            <a:ext cx="4771250" cy="318099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extLst/>
        </p:spPr>
      </p:pic>
      <p:graphicFrame>
        <p:nvGraphicFramePr>
          <p:cNvPr id="5" name="Diagram 4"/>
          <p:cNvGraphicFramePr/>
          <p:nvPr>
            <p:extLst/>
          </p:nvPr>
        </p:nvGraphicFramePr>
        <p:xfrm>
          <a:off x="336223" y="1233107"/>
          <a:ext cx="5074763" cy="47712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2752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Finances</a:t>
            </a:r>
            <a:endParaRPr lang="en-US" dirty="0"/>
          </a:p>
        </p:txBody>
      </p:sp>
      <p:sp>
        <p:nvSpPr>
          <p:cNvPr id="3" name="Text Placeholder 2"/>
          <p:cNvSpPr>
            <a:spLocks noGrp="1"/>
          </p:cNvSpPr>
          <p:nvPr>
            <p:ph type="body" sz="half" idx="2"/>
          </p:nvPr>
        </p:nvSpPr>
        <p:spPr/>
        <p:txBody>
          <a:bodyPr>
            <a:normAutofit/>
          </a:bodyPr>
          <a:lstStyle/>
          <a:p>
            <a:r>
              <a:rPr lang="en-US" dirty="0" smtClean="0"/>
              <a:t>The investment opportunity, a conservative model, ticket </a:t>
            </a:r>
            <a:r>
              <a:rPr lang="en-US" dirty="0"/>
              <a:t>p</a:t>
            </a:r>
            <a:r>
              <a:rPr lang="en-US" dirty="0" smtClean="0"/>
              <a:t>rice and passengers, and growth </a:t>
            </a:r>
            <a:r>
              <a:rPr lang="en-US" dirty="0"/>
              <a:t>p</a:t>
            </a:r>
            <a:r>
              <a:rPr lang="en-US" dirty="0" smtClean="0"/>
              <a:t>otential</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30</a:t>
            </a:fld>
            <a:endParaRPr lang="en-US"/>
          </a:p>
        </p:txBody>
      </p:sp>
    </p:spTree>
    <p:extLst>
      <p:ext uri="{BB962C8B-B14F-4D97-AF65-F5344CB8AC3E}">
        <p14:creationId xmlns:p14="http://schemas.microsoft.com/office/powerpoint/2010/main" val="739805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31</a:t>
            </a:fld>
            <a:endParaRPr lang="en-US" dirty="0"/>
          </a:p>
        </p:txBody>
      </p:sp>
      <p:sp>
        <p:nvSpPr>
          <p:cNvPr id="4" name="Text Placeholder 3"/>
          <p:cNvSpPr>
            <a:spLocks noGrp="1"/>
          </p:cNvSpPr>
          <p:nvPr>
            <p:ph type="body" sz="quarter" idx="13"/>
          </p:nvPr>
        </p:nvSpPr>
        <p:spPr/>
        <p:txBody>
          <a:bodyPr/>
          <a:lstStyle/>
          <a:p>
            <a:r>
              <a:rPr lang="en-US" dirty="0"/>
              <a:t>Our most conservative models show that the water transport  </a:t>
            </a:r>
            <a:r>
              <a:rPr lang="en-US" dirty="0" smtClean="0"/>
              <a:t> system </a:t>
            </a:r>
            <a:r>
              <a:rPr lang="en-US" dirty="0"/>
              <a:t>is an excellent financial opportunity</a:t>
            </a:r>
          </a:p>
          <a:p>
            <a:r>
              <a:rPr lang="en-US" dirty="0" smtClean="0"/>
              <a:t>		</a:t>
            </a:r>
            <a:endParaRPr lang="en-US" dirty="0"/>
          </a:p>
        </p:txBody>
      </p:sp>
      <p:graphicFrame>
        <p:nvGraphicFramePr>
          <p:cNvPr id="5" name="Table 4"/>
          <p:cNvGraphicFramePr>
            <a:graphicFrameLocks noGrp="1"/>
          </p:cNvGraphicFramePr>
          <p:nvPr>
            <p:extLst/>
          </p:nvPr>
        </p:nvGraphicFramePr>
        <p:xfrm>
          <a:off x="297179" y="3682997"/>
          <a:ext cx="4825663" cy="2296975"/>
        </p:xfrm>
        <a:graphic>
          <a:graphicData uri="http://schemas.openxmlformats.org/drawingml/2006/table">
            <a:tbl>
              <a:tblPr firstRow="1" bandRow="1">
                <a:tableStyleId>{5C22544A-7EE6-4342-B048-85BDC9FD1C3A}</a:tableStyleId>
              </a:tblPr>
              <a:tblGrid>
                <a:gridCol w="3437539"/>
                <a:gridCol w="1388124"/>
              </a:tblGrid>
              <a:tr h="459395">
                <a:tc>
                  <a:txBody>
                    <a:bodyPr/>
                    <a:lstStyle/>
                    <a:p>
                      <a:r>
                        <a:rPr lang="en-US" dirty="0" smtClean="0">
                          <a:solidFill>
                            <a:schemeClr val="bg1"/>
                          </a:solidFill>
                        </a:rPr>
                        <a:t>Financial Metrics (10 year</a:t>
                      </a:r>
                      <a:r>
                        <a:rPr lang="en-US" baseline="0" dirty="0" smtClean="0">
                          <a:solidFill>
                            <a:schemeClr val="bg1"/>
                          </a:solidFill>
                        </a:rPr>
                        <a:t> model)</a:t>
                      </a:r>
                      <a:endParaRPr lang="en-US" dirty="0">
                        <a:solidFill>
                          <a:schemeClr val="bg1"/>
                        </a:solidFill>
                      </a:endParaRPr>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c>
                  <a:txBody>
                    <a:bodyPr/>
                    <a:lstStyle/>
                    <a:p>
                      <a:endParaRPr lang="en-US" dirty="0">
                        <a:solidFill>
                          <a:srgbClr val="002868"/>
                        </a:solidFill>
                      </a:endParaRPr>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r>
              <a:tr h="459395">
                <a:tc>
                  <a:txBody>
                    <a:bodyPr/>
                    <a:lstStyle/>
                    <a:p>
                      <a:r>
                        <a:rPr lang="en-US" dirty="0" smtClean="0">
                          <a:solidFill>
                            <a:schemeClr val="tx1"/>
                          </a:solidFill>
                        </a:rPr>
                        <a:t>Internal</a:t>
                      </a:r>
                      <a:r>
                        <a:rPr lang="en-US" baseline="0" dirty="0" smtClean="0">
                          <a:solidFill>
                            <a:schemeClr val="tx1"/>
                          </a:solidFill>
                        </a:rPr>
                        <a:t> Rate of Return (IRR)</a:t>
                      </a:r>
                      <a:endParaRPr lang="en-US" dirty="0">
                        <a:solidFill>
                          <a:schemeClr val="tx1"/>
                        </a:solidFill>
                      </a:endParaRPr>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r"/>
                      <a:r>
                        <a:rPr lang="en-US" dirty="0" smtClean="0">
                          <a:solidFill>
                            <a:schemeClr val="tx1"/>
                          </a:solidFill>
                        </a:rPr>
                        <a:t>16%</a:t>
                      </a:r>
                      <a:endParaRPr lang="en-US" dirty="0">
                        <a:solidFill>
                          <a:schemeClr val="tx1"/>
                        </a:solidFill>
                      </a:endParaRPr>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459395">
                <a:tc>
                  <a:txBody>
                    <a:bodyPr/>
                    <a:lstStyle/>
                    <a:p>
                      <a:r>
                        <a:rPr lang="en-US" dirty="0" smtClean="0">
                          <a:solidFill>
                            <a:schemeClr val="tx1"/>
                          </a:solidFill>
                        </a:rPr>
                        <a:t>Return on Investment (ROI)</a:t>
                      </a:r>
                      <a:endParaRPr lang="en-US" dirty="0">
                        <a:solidFill>
                          <a:schemeClr val="tx1"/>
                        </a:solidFill>
                      </a:endParaRPr>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r"/>
                      <a:r>
                        <a:rPr lang="en-US" dirty="0" smtClean="0">
                          <a:solidFill>
                            <a:schemeClr val="tx1"/>
                          </a:solidFill>
                        </a:rPr>
                        <a:t>1.60</a:t>
                      </a:r>
                      <a:endParaRPr lang="en-US" dirty="0">
                        <a:solidFill>
                          <a:schemeClr val="tx1"/>
                        </a:solidFill>
                      </a:endParaRPr>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459395">
                <a:tc>
                  <a:txBody>
                    <a:bodyPr/>
                    <a:lstStyle/>
                    <a:p>
                      <a:r>
                        <a:rPr lang="en-US" dirty="0" smtClean="0">
                          <a:solidFill>
                            <a:schemeClr val="tx1"/>
                          </a:solidFill>
                        </a:rPr>
                        <a:t>Net Present Value (NPV)</a:t>
                      </a:r>
                      <a:endParaRPr lang="en-US" dirty="0">
                        <a:solidFill>
                          <a:schemeClr val="tx1"/>
                        </a:solidFill>
                      </a:endParaRPr>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r"/>
                      <a:r>
                        <a:rPr lang="en-US" dirty="0" smtClean="0">
                          <a:solidFill>
                            <a:schemeClr val="tx1"/>
                          </a:solidFill>
                        </a:rPr>
                        <a:t>$ 4,113,876</a:t>
                      </a:r>
                      <a:endParaRPr lang="en-US" dirty="0">
                        <a:solidFill>
                          <a:schemeClr val="tx1"/>
                        </a:solidFill>
                      </a:endParaRPr>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459395">
                <a:tc>
                  <a:txBody>
                    <a:bodyPr/>
                    <a:lstStyle/>
                    <a:p>
                      <a:r>
                        <a:rPr lang="en-US" dirty="0" smtClean="0">
                          <a:solidFill>
                            <a:schemeClr val="tx1"/>
                          </a:solidFill>
                        </a:rPr>
                        <a:t>Payback Period</a:t>
                      </a:r>
                      <a:endParaRPr lang="en-US" dirty="0">
                        <a:solidFill>
                          <a:schemeClr val="tx1"/>
                        </a:solidFill>
                      </a:endParaRPr>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r"/>
                      <a:r>
                        <a:rPr lang="en-US" dirty="0" smtClean="0">
                          <a:solidFill>
                            <a:schemeClr val="tx1"/>
                          </a:solidFill>
                        </a:rPr>
                        <a:t>5.83 Years</a:t>
                      </a:r>
                      <a:endParaRPr lang="en-US" dirty="0">
                        <a:solidFill>
                          <a:schemeClr val="tx1"/>
                        </a:solidFill>
                      </a:endParaRPr>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bl>
          </a:graphicData>
        </a:graphic>
      </p:graphicFrame>
      <p:sp>
        <p:nvSpPr>
          <p:cNvPr id="6" name="TextBox 5"/>
          <p:cNvSpPr txBox="1"/>
          <p:nvPr/>
        </p:nvSpPr>
        <p:spPr>
          <a:xfrm>
            <a:off x="297180" y="1588770"/>
            <a:ext cx="8492490" cy="1200329"/>
          </a:xfrm>
          <a:prstGeom prst="rect">
            <a:avLst/>
          </a:prstGeom>
          <a:solidFill>
            <a:srgbClr val="002868"/>
          </a:solidFill>
        </p:spPr>
        <p:txBody>
          <a:bodyPr wrap="square" rtlCol="0">
            <a:spAutoFit/>
          </a:bodyPr>
          <a:lstStyle/>
          <a:p>
            <a:r>
              <a:rPr lang="en-US" b="1" dirty="0" smtClean="0">
                <a:solidFill>
                  <a:schemeClr val="bg1"/>
                </a:solidFill>
              </a:rPr>
              <a:t>Investment Opportunity: </a:t>
            </a:r>
          </a:p>
          <a:p>
            <a:pPr marL="285750" indent="-285750">
              <a:buFont typeface="Arial" panose="020B0604020202020204" pitchFamily="34" charset="0"/>
              <a:buChar char="•"/>
            </a:pPr>
            <a:r>
              <a:rPr lang="en-US" dirty="0">
                <a:solidFill>
                  <a:schemeClr val="bg1"/>
                </a:solidFill>
              </a:rPr>
              <a:t>F</a:t>
            </a:r>
            <a:r>
              <a:rPr lang="en-US" dirty="0" smtClean="0">
                <a:solidFill>
                  <a:schemeClr val="bg1"/>
                </a:solidFill>
              </a:rPr>
              <a:t>our 49-passenger catamaran ferries traveling Route 1 and Route 2</a:t>
            </a:r>
          </a:p>
          <a:p>
            <a:pPr marL="285750" indent="-285750">
              <a:buFont typeface="Arial" panose="020B0604020202020204" pitchFamily="34" charset="0"/>
              <a:buChar char="•"/>
            </a:pPr>
            <a:r>
              <a:rPr lang="en-US" dirty="0" smtClean="0">
                <a:solidFill>
                  <a:schemeClr val="bg1"/>
                </a:solidFill>
              </a:rPr>
              <a:t>Operates 7 days a week from April 1</a:t>
            </a:r>
            <a:r>
              <a:rPr lang="en-US" baseline="30000" dirty="0" smtClean="0">
                <a:solidFill>
                  <a:schemeClr val="bg1"/>
                </a:solidFill>
              </a:rPr>
              <a:t>st</a:t>
            </a:r>
            <a:r>
              <a:rPr lang="en-US" dirty="0">
                <a:solidFill>
                  <a:schemeClr val="bg1"/>
                </a:solidFill>
              </a:rPr>
              <a:t> </a:t>
            </a:r>
            <a:r>
              <a:rPr lang="en-US" dirty="0" smtClean="0">
                <a:solidFill>
                  <a:schemeClr val="bg1"/>
                </a:solidFill>
              </a:rPr>
              <a:t>through October 31</a:t>
            </a:r>
            <a:r>
              <a:rPr lang="en-US" baseline="30000" dirty="0" smtClean="0">
                <a:solidFill>
                  <a:schemeClr val="bg1"/>
                </a:solidFill>
              </a:rPr>
              <a:t>st</a:t>
            </a:r>
            <a:r>
              <a:rPr lang="en-US" dirty="0" smtClean="0">
                <a:solidFill>
                  <a:schemeClr val="bg1"/>
                </a:solidFill>
              </a:rPr>
              <a:t> annually</a:t>
            </a:r>
          </a:p>
          <a:p>
            <a:pPr marL="285750" indent="-285750">
              <a:buFont typeface="Arial" panose="020B0604020202020204" pitchFamily="34" charset="0"/>
              <a:buChar char="•"/>
            </a:pPr>
            <a:r>
              <a:rPr lang="en-US" dirty="0">
                <a:solidFill>
                  <a:schemeClr val="bg1"/>
                </a:solidFill>
              </a:rPr>
              <a:t>Sells food and drinks, but not </a:t>
            </a:r>
            <a:r>
              <a:rPr lang="en-US" dirty="0" smtClean="0">
                <a:solidFill>
                  <a:schemeClr val="bg1"/>
                </a:solidFill>
              </a:rPr>
              <a:t>alcohol</a:t>
            </a:r>
            <a:endParaRPr lang="en-US" dirty="0">
              <a:solidFill>
                <a:schemeClr val="bg1"/>
              </a:solidFill>
            </a:endParaRPr>
          </a:p>
        </p:txBody>
      </p:sp>
      <p:pic>
        <p:nvPicPr>
          <p:cNvPr id="1026" name="Picture 2" descr="http://wealthmanagement.com/site-files/wealthmanagement.com/files/imagecache/large_img/uploads/2013/08/moneyboat.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r="27115"/>
          <a:stretch/>
        </p:blipFill>
        <p:spPr bwMode="auto">
          <a:xfrm>
            <a:off x="5635063" y="3682998"/>
            <a:ext cx="3154607" cy="229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2579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32</a:t>
            </a:fld>
            <a:endParaRPr lang="en-US" dirty="0"/>
          </a:p>
        </p:txBody>
      </p:sp>
      <p:sp>
        <p:nvSpPr>
          <p:cNvPr id="4" name="Text Placeholder 3"/>
          <p:cNvSpPr>
            <a:spLocks noGrp="1"/>
          </p:cNvSpPr>
          <p:nvPr>
            <p:ph type="body" sz="quarter" idx="13"/>
          </p:nvPr>
        </p:nvSpPr>
        <p:spPr/>
        <p:txBody>
          <a:bodyPr/>
          <a:lstStyle/>
          <a:p>
            <a:r>
              <a:rPr lang="en-US" dirty="0" smtClean="0"/>
              <a:t>Financial models show that the water transport system will be profitable in Year 1</a:t>
            </a:r>
            <a:endParaRPr lang="en-US" dirty="0"/>
          </a:p>
        </p:txBody>
      </p:sp>
      <p:graphicFrame>
        <p:nvGraphicFramePr>
          <p:cNvPr id="7" name="Table 6"/>
          <p:cNvGraphicFramePr>
            <a:graphicFrameLocks noGrp="1"/>
          </p:cNvGraphicFramePr>
          <p:nvPr>
            <p:extLst/>
          </p:nvPr>
        </p:nvGraphicFramePr>
        <p:xfrm>
          <a:off x="359993" y="4391978"/>
          <a:ext cx="8424015" cy="1396164"/>
        </p:xfrm>
        <a:graphic>
          <a:graphicData uri="http://schemas.openxmlformats.org/drawingml/2006/table">
            <a:tbl>
              <a:tblPr>
                <a:tableStyleId>{5C22544A-7EE6-4342-B048-85BDC9FD1C3A}</a:tableStyleId>
              </a:tblPr>
              <a:tblGrid>
                <a:gridCol w="2000356"/>
                <a:gridCol w="1291590"/>
                <a:gridCol w="1211580"/>
                <a:gridCol w="1205812"/>
                <a:gridCol w="1268730"/>
                <a:gridCol w="142928"/>
                <a:gridCol w="1303019"/>
              </a:tblGrid>
              <a:tr h="349041">
                <a:tc>
                  <a:txBody>
                    <a:bodyPr/>
                    <a:lstStyle/>
                    <a:p>
                      <a:pPr marL="0" algn="l" defTabSz="914400" rtl="0" eaLnBrk="1" fontAlgn="b" latinLnBrk="0" hangingPunct="1">
                        <a:spcBef>
                          <a:spcPts val="600"/>
                        </a:spcBef>
                        <a:spcAft>
                          <a:spcPts val="600"/>
                        </a:spcAft>
                      </a:pPr>
                      <a:endParaRPr lang="en-US" sz="1800" b="1" kern="1200" dirty="0">
                        <a:solidFill>
                          <a:schemeClr val="lt1"/>
                        </a:solidFill>
                        <a:latin typeface="+mn-lt"/>
                        <a:ea typeface="+mn-ea"/>
                        <a:cs typeface="+mn-cs"/>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c>
                  <a:txBody>
                    <a:bodyPr/>
                    <a:lstStyle/>
                    <a:p>
                      <a:pPr marL="0" algn="ctr" defTabSz="914400" rtl="0" eaLnBrk="1" fontAlgn="b" latinLnBrk="0" hangingPunct="1">
                        <a:spcBef>
                          <a:spcPts val="600"/>
                        </a:spcBef>
                        <a:spcAft>
                          <a:spcPts val="600"/>
                        </a:spcAft>
                      </a:pPr>
                      <a:r>
                        <a:rPr lang="en-US" sz="1400" b="1" kern="1200" dirty="0">
                          <a:solidFill>
                            <a:schemeClr val="lt1"/>
                          </a:solidFill>
                          <a:latin typeface="+mn-lt"/>
                          <a:ea typeface="+mn-ea"/>
                          <a:cs typeface="+mn-cs"/>
                        </a:rPr>
                        <a:t>Year 1</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c>
                  <a:txBody>
                    <a:bodyPr/>
                    <a:lstStyle/>
                    <a:p>
                      <a:pPr marL="0" algn="ctr" defTabSz="914400" rtl="0" eaLnBrk="1" fontAlgn="b" latinLnBrk="0" hangingPunct="1">
                        <a:spcBef>
                          <a:spcPts val="600"/>
                        </a:spcBef>
                        <a:spcAft>
                          <a:spcPts val="600"/>
                        </a:spcAft>
                      </a:pPr>
                      <a:r>
                        <a:rPr lang="en-US" sz="1400" b="1" kern="1200" dirty="0">
                          <a:solidFill>
                            <a:schemeClr val="lt1"/>
                          </a:solidFill>
                          <a:latin typeface="+mn-lt"/>
                          <a:ea typeface="+mn-ea"/>
                          <a:cs typeface="+mn-cs"/>
                        </a:rPr>
                        <a:t>Year 2</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c>
                  <a:txBody>
                    <a:bodyPr/>
                    <a:lstStyle/>
                    <a:p>
                      <a:pPr marL="0" algn="ctr" defTabSz="914400" rtl="0" eaLnBrk="1" fontAlgn="b" latinLnBrk="0" hangingPunct="1">
                        <a:spcBef>
                          <a:spcPts val="600"/>
                        </a:spcBef>
                        <a:spcAft>
                          <a:spcPts val="600"/>
                        </a:spcAft>
                      </a:pPr>
                      <a:r>
                        <a:rPr lang="en-US" sz="1400" b="1" kern="1200" dirty="0">
                          <a:solidFill>
                            <a:schemeClr val="lt1"/>
                          </a:solidFill>
                          <a:latin typeface="+mn-lt"/>
                          <a:ea typeface="+mn-ea"/>
                          <a:cs typeface="+mn-cs"/>
                        </a:rPr>
                        <a:t>Year 3</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c>
                  <a:txBody>
                    <a:bodyPr/>
                    <a:lstStyle/>
                    <a:p>
                      <a:pPr marL="0" algn="ctr" defTabSz="914400" rtl="0" eaLnBrk="1" fontAlgn="b" latinLnBrk="0" hangingPunct="1">
                        <a:spcBef>
                          <a:spcPts val="600"/>
                        </a:spcBef>
                        <a:spcAft>
                          <a:spcPts val="600"/>
                        </a:spcAft>
                      </a:pPr>
                      <a:r>
                        <a:rPr lang="en-US" sz="1400" b="1" kern="1200" dirty="0">
                          <a:solidFill>
                            <a:schemeClr val="lt1"/>
                          </a:solidFill>
                          <a:latin typeface="+mn-lt"/>
                          <a:ea typeface="+mn-ea"/>
                          <a:cs typeface="+mn-cs"/>
                        </a:rPr>
                        <a:t>Year 4</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c>
                  <a:txBody>
                    <a:bodyPr/>
                    <a:lstStyle/>
                    <a:p>
                      <a:pPr marL="0" algn="ctr" defTabSz="914400" rtl="0" eaLnBrk="1" fontAlgn="b" latinLnBrk="0" hangingPunct="1">
                        <a:spcBef>
                          <a:spcPts val="600"/>
                        </a:spcBef>
                        <a:spcAft>
                          <a:spcPts val="600"/>
                        </a:spcAft>
                      </a:pPr>
                      <a:r>
                        <a:rPr lang="en-US" sz="1400" b="1" kern="1200" dirty="0" smtClean="0">
                          <a:solidFill>
                            <a:schemeClr val="lt1"/>
                          </a:solidFill>
                          <a:latin typeface="+mn-lt"/>
                          <a:ea typeface="+mn-ea"/>
                          <a:cs typeface="+mn-cs"/>
                        </a:rPr>
                        <a:t>…</a:t>
                      </a:r>
                      <a:endParaRPr lang="en-US" sz="1400" b="1" kern="1200" dirty="0">
                        <a:solidFill>
                          <a:schemeClr val="lt1"/>
                        </a:solidFill>
                        <a:latin typeface="+mn-lt"/>
                        <a:ea typeface="+mn-ea"/>
                        <a:cs typeface="+mn-cs"/>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c>
                  <a:txBody>
                    <a:bodyPr/>
                    <a:lstStyle/>
                    <a:p>
                      <a:pPr marL="0" algn="ctr" defTabSz="914400" rtl="0" eaLnBrk="1" fontAlgn="b" latinLnBrk="0" hangingPunct="1">
                        <a:spcBef>
                          <a:spcPts val="600"/>
                        </a:spcBef>
                        <a:spcAft>
                          <a:spcPts val="600"/>
                        </a:spcAft>
                      </a:pPr>
                      <a:r>
                        <a:rPr lang="en-US" sz="1400" b="1" kern="1200" dirty="0">
                          <a:solidFill>
                            <a:schemeClr val="lt1"/>
                          </a:solidFill>
                          <a:latin typeface="+mn-lt"/>
                          <a:ea typeface="+mn-ea"/>
                          <a:cs typeface="+mn-cs"/>
                        </a:rPr>
                        <a:t>Year 10</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r>
              <a:tr h="349041">
                <a:tc>
                  <a:txBody>
                    <a:bodyPr/>
                    <a:lstStyle/>
                    <a:p>
                      <a:pPr algn="l" fontAlgn="b">
                        <a:spcBef>
                          <a:spcPts val="600"/>
                        </a:spcBef>
                        <a:spcAft>
                          <a:spcPts val="600"/>
                        </a:spcAft>
                      </a:pPr>
                      <a:r>
                        <a:rPr lang="en-US" sz="1400" u="none" strike="noStrike" dirty="0">
                          <a:effectLst/>
                          <a:latin typeface="+mn-lt"/>
                        </a:rPr>
                        <a:t>Total Operating Revenue</a:t>
                      </a:r>
                      <a:endParaRPr lang="en-US" sz="1400" b="1"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0" i="0" u="none" strike="noStrike" dirty="0">
                          <a:solidFill>
                            <a:srgbClr val="000000"/>
                          </a:solidFill>
                          <a:effectLst/>
                          <a:latin typeface="Calibri"/>
                        </a:rPr>
                        <a:t> $  3,514,500.00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0" i="0" u="none" strike="noStrike" dirty="0">
                          <a:solidFill>
                            <a:srgbClr val="000000"/>
                          </a:solidFill>
                          <a:effectLst/>
                          <a:latin typeface="Calibri"/>
                        </a:rPr>
                        <a:t> $  3,857,962.50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0" i="0" u="none" strike="noStrike" dirty="0">
                          <a:solidFill>
                            <a:srgbClr val="000000"/>
                          </a:solidFill>
                          <a:effectLst/>
                          <a:latin typeface="Calibri"/>
                        </a:rPr>
                        <a:t> $  4,235,791.22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0" i="0" u="none" strike="noStrike" dirty="0">
                          <a:solidFill>
                            <a:srgbClr val="000000"/>
                          </a:solidFill>
                          <a:effectLst/>
                          <a:latin typeface="Calibri"/>
                        </a:rPr>
                        <a:t> $  4,651,466.76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spcBef>
                          <a:spcPts val="600"/>
                        </a:spcBef>
                        <a:spcAft>
                          <a:spcPts val="600"/>
                        </a:spcAft>
                      </a:pPr>
                      <a:endParaRPr lang="en-US" sz="14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0" i="0" u="none" strike="noStrike" dirty="0">
                          <a:solidFill>
                            <a:srgbClr val="000000"/>
                          </a:solidFill>
                          <a:effectLst/>
                          <a:latin typeface="Calibri"/>
                        </a:rPr>
                        <a:t> $  8,184,797.82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9041">
                <a:tc>
                  <a:txBody>
                    <a:bodyPr/>
                    <a:lstStyle/>
                    <a:p>
                      <a:pPr algn="l" fontAlgn="b">
                        <a:spcBef>
                          <a:spcPts val="600"/>
                        </a:spcBef>
                        <a:spcAft>
                          <a:spcPts val="600"/>
                        </a:spcAft>
                      </a:pPr>
                      <a:r>
                        <a:rPr lang="en-US" sz="1400" u="none" strike="noStrike">
                          <a:effectLst/>
                          <a:latin typeface="+mn-lt"/>
                        </a:rPr>
                        <a:t>Total Operating Expenses</a:t>
                      </a:r>
                      <a:endParaRPr lang="en-US" sz="1400" b="1" i="0" u="none" strike="noStrike">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a:rPr>
                        <a:t> $  1,996,963.84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0" i="0" u="none" strike="noStrike" dirty="0">
                          <a:solidFill>
                            <a:srgbClr val="000000"/>
                          </a:solidFill>
                          <a:effectLst/>
                          <a:latin typeface="Calibri"/>
                        </a:rPr>
                        <a:t> $  2,037,700.09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0" i="0" u="none" strike="noStrike" dirty="0">
                          <a:solidFill>
                            <a:srgbClr val="000000"/>
                          </a:solidFill>
                          <a:effectLst/>
                          <a:latin typeface="Calibri"/>
                        </a:rPr>
                        <a:t> $  2,082,192.46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0" i="0" u="none" strike="noStrike" dirty="0">
                          <a:solidFill>
                            <a:srgbClr val="000000"/>
                          </a:solidFill>
                          <a:effectLst/>
                          <a:latin typeface="Calibri"/>
                        </a:rPr>
                        <a:t> $  2,130,804.99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spcBef>
                          <a:spcPts val="600"/>
                        </a:spcBef>
                        <a:spcAft>
                          <a:spcPts val="600"/>
                        </a:spcAft>
                      </a:pPr>
                      <a:endParaRPr lang="en-US" sz="14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0" i="0" u="none" strike="noStrike" dirty="0">
                          <a:solidFill>
                            <a:srgbClr val="000000"/>
                          </a:solidFill>
                          <a:effectLst/>
                          <a:latin typeface="Calibri"/>
                        </a:rPr>
                        <a:t> $  2,534,453.37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9041">
                <a:tc>
                  <a:txBody>
                    <a:bodyPr/>
                    <a:lstStyle/>
                    <a:p>
                      <a:pPr algn="l" fontAlgn="b">
                        <a:spcBef>
                          <a:spcPts val="600"/>
                        </a:spcBef>
                        <a:spcAft>
                          <a:spcPts val="600"/>
                        </a:spcAft>
                      </a:pPr>
                      <a:r>
                        <a:rPr lang="en-US" sz="1400" b="1" u="none" strike="noStrike" dirty="0">
                          <a:effectLst/>
                          <a:latin typeface="+mn-lt"/>
                        </a:rPr>
                        <a:t>Net Income</a:t>
                      </a:r>
                      <a:endParaRPr lang="en-US" sz="1400" b="1"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1" i="0" u="none" strike="noStrike" dirty="0">
                          <a:solidFill>
                            <a:srgbClr val="000000"/>
                          </a:solidFill>
                          <a:effectLst/>
                          <a:latin typeface="Calibri"/>
                        </a:rPr>
                        <a:t> $      679,068.23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1" i="0" u="none" strike="noStrike">
                          <a:solidFill>
                            <a:srgbClr val="000000"/>
                          </a:solidFill>
                          <a:effectLst/>
                          <a:latin typeface="Calibri"/>
                        </a:rPr>
                        <a:t> $      880,503.00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1" i="0" u="none" strike="noStrike" dirty="0">
                          <a:solidFill>
                            <a:srgbClr val="000000"/>
                          </a:solidFill>
                          <a:effectLst/>
                          <a:latin typeface="Calibri"/>
                        </a:rPr>
                        <a:t> $  1,102,072.88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1" i="0" u="none" strike="noStrike" dirty="0">
                          <a:solidFill>
                            <a:srgbClr val="000000"/>
                          </a:solidFill>
                          <a:effectLst/>
                          <a:latin typeface="Calibri"/>
                        </a:rPr>
                        <a:t> $  1,345,815.85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spcBef>
                          <a:spcPts val="600"/>
                        </a:spcBef>
                        <a:spcAft>
                          <a:spcPts val="600"/>
                        </a:spcAft>
                      </a:pPr>
                      <a:endParaRPr lang="en-US" sz="1400" b="1"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1" i="0" u="none" strike="noStrike" dirty="0">
                          <a:solidFill>
                            <a:srgbClr val="000000"/>
                          </a:solidFill>
                          <a:effectLst/>
                          <a:latin typeface="Calibri"/>
                        </a:rPr>
                        <a:t> $  3,417,053.91 </a:t>
                      </a: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bl>
          </a:graphicData>
        </a:graphic>
      </p:graphicFrame>
      <p:graphicFrame>
        <p:nvGraphicFramePr>
          <p:cNvPr id="11" name="Table 10"/>
          <p:cNvGraphicFramePr>
            <a:graphicFrameLocks noGrp="1"/>
          </p:cNvGraphicFramePr>
          <p:nvPr>
            <p:extLst/>
          </p:nvPr>
        </p:nvGraphicFramePr>
        <p:xfrm>
          <a:off x="359992" y="1362431"/>
          <a:ext cx="3880538" cy="2066569"/>
        </p:xfrm>
        <a:graphic>
          <a:graphicData uri="http://schemas.openxmlformats.org/drawingml/2006/table">
            <a:tbl>
              <a:tblPr>
                <a:tableStyleId>{5C22544A-7EE6-4342-B048-85BDC9FD1C3A}</a:tableStyleId>
              </a:tblPr>
              <a:tblGrid>
                <a:gridCol w="2572919"/>
                <a:gridCol w="1307619"/>
              </a:tblGrid>
              <a:tr h="350875">
                <a:tc>
                  <a:txBody>
                    <a:bodyPr/>
                    <a:lstStyle/>
                    <a:p>
                      <a:pPr algn="l" fontAlgn="b"/>
                      <a:r>
                        <a:rPr lang="en-US" sz="1400" b="1" u="none" strike="noStrike" dirty="0">
                          <a:solidFill>
                            <a:schemeClr val="bg1"/>
                          </a:solidFill>
                          <a:effectLst/>
                        </a:rPr>
                        <a:t>Start-Up Costs</a:t>
                      </a:r>
                      <a:endParaRPr lang="en-US" sz="1400" b="1" i="0" u="none" strike="noStrike" dirty="0">
                        <a:solidFill>
                          <a:schemeClr val="bg1"/>
                        </a:solidFill>
                        <a:effectLst/>
                        <a:latin typeface="Calibri"/>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c>
                  <a:txBody>
                    <a:bodyPr/>
                    <a:lstStyle/>
                    <a:p>
                      <a:pPr algn="ctr" fontAlgn="b"/>
                      <a:r>
                        <a:rPr lang="en-US" sz="1400" b="1" u="none" strike="noStrike" dirty="0">
                          <a:solidFill>
                            <a:schemeClr val="bg1"/>
                          </a:solidFill>
                          <a:effectLst/>
                        </a:rPr>
                        <a:t>Year 0</a:t>
                      </a:r>
                      <a:endParaRPr lang="en-US" sz="1400" b="1" i="0" u="none" strike="noStrike" dirty="0">
                        <a:solidFill>
                          <a:schemeClr val="bg1"/>
                        </a:solidFill>
                        <a:effectLst/>
                        <a:latin typeface="Calibri"/>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r>
              <a:tr h="428754">
                <a:tc>
                  <a:txBody>
                    <a:bodyPr/>
                    <a:lstStyle/>
                    <a:p>
                      <a:pPr algn="l" fontAlgn="b"/>
                      <a:r>
                        <a:rPr lang="en-US" sz="1400" u="none" strike="noStrike" dirty="0">
                          <a:effectLst/>
                        </a:rPr>
                        <a:t>Administration and  Due </a:t>
                      </a:r>
                      <a:r>
                        <a:rPr lang="en-US" sz="1400" u="none" strike="noStrike" dirty="0" smtClean="0">
                          <a:effectLst/>
                        </a:rPr>
                        <a:t>diligence</a:t>
                      </a:r>
                      <a:endParaRPr lang="en-US" sz="1400" b="0" i="0" u="none" strike="noStrike" dirty="0">
                        <a:solidFill>
                          <a:srgbClr val="000000"/>
                        </a:solidFill>
                        <a:effectLst/>
                        <a:latin typeface="Calibri"/>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u="none" strike="noStrike" dirty="0">
                          <a:effectLst/>
                        </a:rPr>
                        <a:t> $      204,000.00 </a:t>
                      </a:r>
                      <a:endParaRPr lang="en-US" sz="1400" b="0" i="0" u="none" strike="noStrike" dirty="0">
                        <a:solidFill>
                          <a:srgbClr val="000000"/>
                        </a:solidFill>
                        <a:effectLst/>
                        <a:latin typeface="Calibri"/>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50875">
                <a:tc>
                  <a:txBody>
                    <a:bodyPr/>
                    <a:lstStyle/>
                    <a:p>
                      <a:pPr algn="l" fontAlgn="b"/>
                      <a:r>
                        <a:rPr lang="en-US" sz="1400" u="none" strike="noStrike" dirty="0">
                          <a:effectLst/>
                        </a:rPr>
                        <a:t>Boats</a:t>
                      </a:r>
                      <a:endParaRPr lang="en-US" sz="1400" b="0" i="0" u="none" strike="noStrike" dirty="0">
                        <a:solidFill>
                          <a:srgbClr val="000000"/>
                        </a:solidFill>
                        <a:effectLst/>
                        <a:latin typeface="Calibri"/>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u="none" strike="noStrike" dirty="0">
                          <a:effectLst/>
                        </a:rPr>
                        <a:t> $  6,800,000.00 </a:t>
                      </a:r>
                      <a:endParaRPr lang="en-US" sz="1400" b="0" i="0" u="none" strike="noStrike" dirty="0">
                        <a:solidFill>
                          <a:srgbClr val="000000"/>
                        </a:solidFill>
                        <a:effectLst/>
                        <a:latin typeface="Calibri"/>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50875">
                <a:tc>
                  <a:txBody>
                    <a:bodyPr/>
                    <a:lstStyle/>
                    <a:p>
                      <a:pPr algn="l" fontAlgn="b"/>
                      <a:r>
                        <a:rPr lang="en-US" sz="1400" u="none" strike="noStrike" dirty="0">
                          <a:effectLst/>
                        </a:rPr>
                        <a:t>Terminal Expenses</a:t>
                      </a:r>
                      <a:endParaRPr lang="en-US" sz="1400" b="0" i="0" u="none" strike="noStrike" dirty="0">
                        <a:solidFill>
                          <a:srgbClr val="000000"/>
                        </a:solidFill>
                        <a:effectLst/>
                        <a:latin typeface="Calibri"/>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u="none" strike="noStrike" dirty="0">
                          <a:effectLst/>
                        </a:rPr>
                        <a:t> $                       -   </a:t>
                      </a:r>
                      <a:endParaRPr lang="en-US" sz="1400" b="0" i="0" u="none" strike="noStrike" dirty="0">
                        <a:solidFill>
                          <a:srgbClr val="000000"/>
                        </a:solidFill>
                        <a:effectLst/>
                        <a:latin typeface="Calibri"/>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10870">
                <a:tc>
                  <a:txBody>
                    <a:bodyPr/>
                    <a:lstStyle/>
                    <a:p>
                      <a:pPr algn="l" fontAlgn="b"/>
                      <a:r>
                        <a:rPr lang="en-US" sz="1400" u="none" strike="noStrike">
                          <a:effectLst/>
                        </a:rPr>
                        <a:t>Contingency (3%)</a:t>
                      </a:r>
                      <a:endParaRPr lang="en-US" sz="1400" b="0" i="0" u="none" strike="noStrike">
                        <a:solidFill>
                          <a:srgbClr val="000000"/>
                        </a:solidFill>
                        <a:effectLst/>
                        <a:latin typeface="Calibri"/>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u="none" strike="noStrike" dirty="0">
                          <a:effectLst/>
                        </a:rPr>
                        <a:t> $      210,120.00 </a:t>
                      </a:r>
                      <a:endParaRPr lang="en-US" sz="1400" b="0" i="0" u="none" strike="noStrike" dirty="0">
                        <a:solidFill>
                          <a:srgbClr val="000000"/>
                        </a:solidFill>
                        <a:effectLst/>
                        <a:latin typeface="Calibri"/>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274320">
                <a:tc>
                  <a:txBody>
                    <a:bodyPr/>
                    <a:lstStyle/>
                    <a:p>
                      <a:pPr algn="l" fontAlgn="b"/>
                      <a:r>
                        <a:rPr lang="en-US" sz="1400" b="1" u="none" strike="noStrike" dirty="0">
                          <a:effectLst/>
                        </a:rPr>
                        <a:t>Total Start-Up</a:t>
                      </a:r>
                      <a:endParaRPr lang="en-US" sz="1400" b="1" i="0" u="none" strike="noStrike" dirty="0">
                        <a:solidFill>
                          <a:srgbClr val="000000"/>
                        </a:solidFill>
                        <a:effectLst/>
                        <a:latin typeface="Calibri"/>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l" fontAlgn="b"/>
                      <a:r>
                        <a:rPr lang="en-US" sz="1400" b="1" u="none" strike="noStrike" dirty="0">
                          <a:effectLst/>
                        </a:rPr>
                        <a:t> $  7,214,120.00 </a:t>
                      </a:r>
                      <a:endParaRPr lang="en-US" sz="1400" b="1" i="0" u="none" strike="noStrike" dirty="0">
                        <a:solidFill>
                          <a:srgbClr val="000000"/>
                        </a:solidFill>
                        <a:effectLst/>
                        <a:latin typeface="Calibri"/>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bl>
          </a:graphicData>
        </a:graphic>
      </p:graphicFrame>
      <p:sp>
        <p:nvSpPr>
          <p:cNvPr id="12" name="TextBox 11"/>
          <p:cNvSpPr txBox="1"/>
          <p:nvPr/>
        </p:nvSpPr>
        <p:spPr>
          <a:xfrm>
            <a:off x="4417764" y="1213841"/>
            <a:ext cx="4366244" cy="2769989"/>
          </a:xfrm>
          <a:prstGeom prst="rect">
            <a:avLst/>
          </a:prstGeom>
          <a:noFill/>
        </p:spPr>
        <p:txBody>
          <a:bodyPr wrap="square" rtlCol="0">
            <a:spAutoFit/>
          </a:bodyPr>
          <a:lstStyle/>
          <a:p>
            <a:pPr>
              <a:spcBef>
                <a:spcPts val="300"/>
              </a:spcBef>
              <a:spcAft>
                <a:spcPts val="300"/>
              </a:spcAft>
            </a:pPr>
            <a:r>
              <a:rPr lang="en-US" sz="1600" b="1" dirty="0" smtClean="0"/>
              <a:t>Assumptions</a:t>
            </a:r>
          </a:p>
          <a:p>
            <a:pPr marL="285750" indent="-285750">
              <a:spcBef>
                <a:spcPts val="300"/>
              </a:spcBef>
              <a:spcAft>
                <a:spcPts val="300"/>
              </a:spcAft>
              <a:buFont typeface="Arial" panose="020B0604020202020204" pitchFamily="34" charset="0"/>
              <a:buChar char="•"/>
            </a:pPr>
            <a:r>
              <a:rPr lang="en-US" sz="1600" dirty="0" smtClean="0"/>
              <a:t>No public funds used</a:t>
            </a:r>
          </a:p>
          <a:p>
            <a:pPr marL="285750" indent="-285750">
              <a:spcBef>
                <a:spcPts val="300"/>
              </a:spcBef>
              <a:spcAft>
                <a:spcPts val="300"/>
              </a:spcAft>
              <a:buFont typeface="Arial" panose="020B0604020202020204" pitchFamily="34" charset="0"/>
              <a:buChar char="•"/>
            </a:pPr>
            <a:r>
              <a:rPr lang="en-US" sz="1600" dirty="0" smtClean="0"/>
              <a:t>Investor uses debt to pay for the boats</a:t>
            </a:r>
          </a:p>
          <a:p>
            <a:pPr marL="285750" indent="-285750">
              <a:spcBef>
                <a:spcPts val="300"/>
              </a:spcBef>
              <a:spcAft>
                <a:spcPts val="300"/>
              </a:spcAft>
              <a:buFont typeface="Arial" panose="020B0604020202020204" pitchFamily="34" charset="0"/>
              <a:buChar char="•"/>
            </a:pPr>
            <a:r>
              <a:rPr lang="en-US" sz="1600" dirty="0" smtClean="0"/>
              <a:t>Towns pay for all terminal expenses</a:t>
            </a:r>
          </a:p>
          <a:p>
            <a:pPr marL="285750" indent="-285750">
              <a:spcBef>
                <a:spcPts val="300"/>
              </a:spcBef>
              <a:spcAft>
                <a:spcPts val="300"/>
              </a:spcAft>
              <a:buFont typeface="Arial" panose="020B0604020202020204" pitchFamily="34" charset="0"/>
              <a:buChar char="•"/>
            </a:pPr>
            <a:r>
              <a:rPr lang="en-US" sz="1600" dirty="0" smtClean="0"/>
              <a:t>Ticket prices escalate 5% annually</a:t>
            </a:r>
          </a:p>
          <a:p>
            <a:pPr marL="285750" indent="-285750">
              <a:spcBef>
                <a:spcPts val="300"/>
              </a:spcBef>
              <a:spcAft>
                <a:spcPts val="300"/>
              </a:spcAft>
              <a:buFont typeface="Arial" panose="020B0604020202020204" pitchFamily="34" charset="0"/>
              <a:buChar char="•"/>
            </a:pPr>
            <a:r>
              <a:rPr lang="en-US" sz="1600" dirty="0" smtClean="0"/>
              <a:t>Initial passengers per day is 750 and escalates 5% annually </a:t>
            </a:r>
          </a:p>
          <a:p>
            <a:pPr marL="285750" indent="-285750">
              <a:spcBef>
                <a:spcPts val="300"/>
              </a:spcBef>
              <a:spcAft>
                <a:spcPts val="300"/>
              </a:spcAft>
              <a:buFont typeface="Arial" panose="020B0604020202020204" pitchFamily="34" charset="0"/>
              <a:buChar char="•"/>
            </a:pPr>
            <a:r>
              <a:rPr lang="en-US" sz="1600" dirty="0" smtClean="0"/>
              <a:t>Marketing and advertising expense is 10% of ticket sales</a:t>
            </a:r>
            <a:endParaRPr lang="en-US" sz="1600" dirty="0"/>
          </a:p>
        </p:txBody>
      </p:sp>
    </p:spTree>
    <p:extLst>
      <p:ext uri="{BB962C8B-B14F-4D97-AF65-F5344CB8AC3E}">
        <p14:creationId xmlns:p14="http://schemas.microsoft.com/office/powerpoint/2010/main" val="182982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33</a:t>
            </a:fld>
            <a:endParaRPr lang="en-US" dirty="0"/>
          </a:p>
        </p:txBody>
      </p:sp>
      <p:sp>
        <p:nvSpPr>
          <p:cNvPr id="4" name="Text Placeholder 3"/>
          <p:cNvSpPr>
            <a:spLocks noGrp="1"/>
          </p:cNvSpPr>
          <p:nvPr>
            <p:ph type="body" sz="quarter" idx="13"/>
          </p:nvPr>
        </p:nvSpPr>
        <p:spPr/>
        <p:txBody>
          <a:bodyPr/>
          <a:lstStyle/>
          <a:p>
            <a:r>
              <a:rPr lang="en-US" dirty="0" smtClean="0"/>
              <a:t>Conservative assumptions were made for ticket prices and number of passengers</a:t>
            </a:r>
            <a:endParaRPr lang="en-US" dirty="0"/>
          </a:p>
        </p:txBody>
      </p:sp>
      <p:graphicFrame>
        <p:nvGraphicFramePr>
          <p:cNvPr id="3" name="Table 2"/>
          <p:cNvGraphicFramePr>
            <a:graphicFrameLocks noGrp="1"/>
          </p:cNvGraphicFramePr>
          <p:nvPr>
            <p:extLst/>
          </p:nvPr>
        </p:nvGraphicFramePr>
        <p:xfrm>
          <a:off x="337240" y="2018152"/>
          <a:ext cx="3200400" cy="3754685"/>
        </p:xfrm>
        <a:graphic>
          <a:graphicData uri="http://schemas.openxmlformats.org/drawingml/2006/table">
            <a:tbl>
              <a:tblPr>
                <a:tableStyleId>{5C22544A-7EE6-4342-B048-85BDC9FD1C3A}</a:tableStyleId>
              </a:tblPr>
              <a:tblGrid>
                <a:gridCol w="1660350"/>
                <a:gridCol w="1540050"/>
              </a:tblGrid>
              <a:tr h="341335">
                <a:tc gridSpan="2">
                  <a:txBody>
                    <a:bodyPr/>
                    <a:lstStyle/>
                    <a:p>
                      <a:pPr algn="ctr" fontAlgn="b"/>
                      <a:r>
                        <a:rPr lang="en-US" sz="1200" b="1" u="none" strike="noStrike" dirty="0">
                          <a:solidFill>
                            <a:schemeClr val="bg1"/>
                          </a:solidFill>
                          <a:effectLst/>
                        </a:rPr>
                        <a:t>Ticket </a:t>
                      </a:r>
                      <a:r>
                        <a:rPr lang="en-US" sz="1200" b="1" u="none" strike="noStrike" dirty="0" smtClean="0">
                          <a:solidFill>
                            <a:schemeClr val="bg1"/>
                          </a:solidFill>
                          <a:effectLst/>
                        </a:rPr>
                        <a:t>Prices</a:t>
                      </a:r>
                      <a:endParaRPr lang="en-US" sz="1200" b="1" i="0" u="none" strike="noStrike" dirty="0">
                        <a:solidFill>
                          <a:schemeClr val="bg1"/>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c hMerge="1">
                  <a:txBody>
                    <a:bodyPr/>
                    <a:lstStyle/>
                    <a:p>
                      <a:pPr algn="l" fontAlgn="b"/>
                      <a:endParaRPr lang="en-US" sz="1200" b="0" i="0" u="none" strike="noStrike" dirty="0">
                        <a:solidFill>
                          <a:srgbClr val="000000"/>
                        </a:solidFill>
                        <a:effectLst/>
                        <a:latin typeface="Arial"/>
                      </a:endParaRPr>
                    </a:p>
                  </a:txBody>
                  <a:tcPr marL="9525" marR="9525" marT="9525" marB="0" anchor="b"/>
                </a:tc>
              </a:tr>
              <a:tr h="341335">
                <a:tc>
                  <a:txBody>
                    <a:bodyPr/>
                    <a:lstStyle/>
                    <a:p>
                      <a:pPr algn="ctr" fontAlgn="b"/>
                      <a:r>
                        <a:rPr lang="en-US" sz="1200" u="none" strike="noStrike" dirty="0">
                          <a:effectLst/>
                        </a:rPr>
                        <a:t>Year 1</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rPr>
                        <a:t> $                    20.00 </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dirty="0">
                          <a:effectLst/>
                        </a:rPr>
                        <a:t>Year 2</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rPr>
                        <a:t> $                    21.00 </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dirty="0">
                          <a:effectLst/>
                        </a:rPr>
                        <a:t>Year 3</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rPr>
                        <a:t> $                    22.05 </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a:effectLst/>
                        </a:rPr>
                        <a:t>Year 4</a:t>
                      </a:r>
                      <a:endParaRPr lang="en-US" sz="1200" b="0" i="0" u="none" strike="noStrike">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rPr>
                        <a:t> $                    23.15 </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a:effectLst/>
                        </a:rPr>
                        <a:t>Year 5</a:t>
                      </a:r>
                      <a:endParaRPr lang="en-US" sz="1200" b="0" i="0" u="none" strike="noStrike">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rPr>
                        <a:t> $                    24.31 </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dirty="0">
                          <a:effectLst/>
                        </a:rPr>
                        <a:t>Year 6</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rPr>
                        <a:t> $                    25.53 </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a:effectLst/>
                        </a:rPr>
                        <a:t>Year 7</a:t>
                      </a:r>
                      <a:endParaRPr lang="en-US" sz="1200" b="0" i="0" u="none" strike="noStrike">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rPr>
                        <a:t> $                    26.80 </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a:effectLst/>
                        </a:rPr>
                        <a:t>Year 8</a:t>
                      </a:r>
                      <a:endParaRPr lang="en-US" sz="1200" b="0" i="0" u="none" strike="noStrike">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rPr>
                        <a:t> $                    28.14 </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a:effectLst/>
                        </a:rPr>
                        <a:t>Year 9</a:t>
                      </a:r>
                      <a:endParaRPr lang="en-US" sz="1200" b="0" i="0" u="none" strike="noStrike">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rPr>
                        <a:t> $                    29.55 </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a:effectLst/>
                        </a:rPr>
                        <a:t>Year 10</a:t>
                      </a:r>
                      <a:endParaRPr lang="en-US" sz="1200" b="0" i="0" u="none" strike="noStrike">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rPr>
                        <a:t> $                    31.03 </a:t>
                      </a:r>
                      <a:endParaRPr lang="en-US" sz="1200" b="0" i="0" u="none" strike="noStrike" dirty="0">
                        <a:solidFill>
                          <a:srgbClr val="000000"/>
                        </a:solidFill>
                        <a:effectLst/>
                        <a:latin typeface="Arial"/>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nvPr>
        </p:nvGraphicFramePr>
        <p:xfrm>
          <a:off x="5348689" y="2018152"/>
          <a:ext cx="3200400" cy="3754685"/>
        </p:xfrm>
        <a:graphic>
          <a:graphicData uri="http://schemas.openxmlformats.org/drawingml/2006/table">
            <a:tbl>
              <a:tblPr>
                <a:tableStyleId>{5C22544A-7EE6-4342-B048-85BDC9FD1C3A}</a:tableStyleId>
              </a:tblPr>
              <a:tblGrid>
                <a:gridCol w="1560539"/>
                <a:gridCol w="1639861"/>
              </a:tblGrid>
              <a:tr h="341335">
                <a:tc gridSpan="2">
                  <a:txBody>
                    <a:bodyPr/>
                    <a:lstStyle/>
                    <a:p>
                      <a:pPr algn="ctr" fontAlgn="b"/>
                      <a:r>
                        <a:rPr lang="en-US" sz="1200" b="1" u="none" strike="noStrike" dirty="0">
                          <a:solidFill>
                            <a:schemeClr val="bg1"/>
                          </a:solidFill>
                          <a:effectLst/>
                          <a:latin typeface="+mn-lt"/>
                        </a:rPr>
                        <a:t>Passengers per </a:t>
                      </a:r>
                      <a:r>
                        <a:rPr lang="en-US" sz="1200" b="1" u="none" strike="noStrike" dirty="0" smtClean="0">
                          <a:solidFill>
                            <a:schemeClr val="bg1"/>
                          </a:solidFill>
                          <a:effectLst/>
                          <a:latin typeface="+mn-lt"/>
                        </a:rPr>
                        <a:t>day</a:t>
                      </a:r>
                      <a:endParaRPr lang="en-US" sz="1200" b="1" i="0" u="none" strike="noStrike" dirty="0">
                        <a:solidFill>
                          <a:schemeClr val="bg1"/>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c hMerge="1">
                  <a:txBody>
                    <a:bodyPr/>
                    <a:lstStyle/>
                    <a:p>
                      <a:pPr algn="l" fontAlgn="b"/>
                      <a:endParaRPr lang="en-US" sz="1200" b="0" i="0" u="none" strike="noStrike" dirty="0">
                        <a:solidFill>
                          <a:srgbClr val="000000"/>
                        </a:solidFill>
                        <a:effectLst/>
                        <a:latin typeface="+mn-lt"/>
                      </a:endParaRPr>
                    </a:p>
                  </a:txBody>
                  <a:tcPr marL="9525" marR="9525" marT="9525" marB="0" anchor="b"/>
                </a:tc>
              </a:tr>
              <a:tr h="341335">
                <a:tc>
                  <a:txBody>
                    <a:bodyPr/>
                    <a:lstStyle/>
                    <a:p>
                      <a:pPr algn="ctr" fontAlgn="b"/>
                      <a:r>
                        <a:rPr lang="en-US" sz="1200" u="none" strike="noStrike" dirty="0">
                          <a:effectLst/>
                          <a:latin typeface="+mn-lt"/>
                        </a:rPr>
                        <a:t>Year 1</a:t>
                      </a:r>
                      <a:endParaRPr lang="en-US" sz="12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latin typeface="+mn-lt"/>
                        </a:rPr>
                        <a:t>750</a:t>
                      </a:r>
                      <a:endParaRPr lang="en-US" sz="12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dirty="0">
                          <a:effectLst/>
                          <a:latin typeface="+mn-lt"/>
                        </a:rPr>
                        <a:t>Year 2</a:t>
                      </a:r>
                      <a:endParaRPr lang="en-US" sz="12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latin typeface="+mn-lt"/>
                        </a:rPr>
                        <a:t>788</a:t>
                      </a:r>
                      <a:endParaRPr lang="en-US" sz="12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dirty="0">
                          <a:effectLst/>
                          <a:latin typeface="+mn-lt"/>
                        </a:rPr>
                        <a:t>Year 3</a:t>
                      </a:r>
                      <a:endParaRPr lang="en-US" sz="12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latin typeface="+mn-lt"/>
                        </a:rPr>
                        <a:t>827</a:t>
                      </a:r>
                      <a:endParaRPr lang="en-US" sz="12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a:effectLst/>
                          <a:latin typeface="+mn-lt"/>
                        </a:rPr>
                        <a:t>Year 4</a:t>
                      </a:r>
                      <a:endParaRPr lang="en-US" sz="1200" b="0" i="0" u="none" strike="noStrike">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latin typeface="+mn-lt"/>
                        </a:rPr>
                        <a:t>868</a:t>
                      </a:r>
                      <a:endParaRPr lang="en-US" sz="12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a:effectLst/>
                          <a:latin typeface="+mn-lt"/>
                        </a:rPr>
                        <a:t>Year 5</a:t>
                      </a:r>
                      <a:endParaRPr lang="en-US" sz="1200" b="0" i="0" u="none" strike="noStrike">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latin typeface="+mn-lt"/>
                        </a:rPr>
                        <a:t>912</a:t>
                      </a:r>
                      <a:endParaRPr lang="en-US" sz="12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a:effectLst/>
                          <a:latin typeface="+mn-lt"/>
                        </a:rPr>
                        <a:t>Year 6</a:t>
                      </a:r>
                      <a:endParaRPr lang="en-US" sz="1200" b="0" i="0" u="none" strike="noStrike">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latin typeface="+mn-lt"/>
                        </a:rPr>
                        <a:t>957</a:t>
                      </a:r>
                      <a:endParaRPr lang="en-US" sz="12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a:effectLst/>
                          <a:latin typeface="+mn-lt"/>
                        </a:rPr>
                        <a:t>Year 7</a:t>
                      </a:r>
                      <a:endParaRPr lang="en-US" sz="1200" b="0" i="0" u="none" strike="noStrike">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latin typeface="+mn-lt"/>
                        </a:rPr>
                        <a:t>1005</a:t>
                      </a:r>
                      <a:endParaRPr lang="en-US" sz="12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a:effectLst/>
                          <a:latin typeface="+mn-lt"/>
                        </a:rPr>
                        <a:t>Year 8</a:t>
                      </a:r>
                      <a:endParaRPr lang="en-US" sz="1200" b="0" i="0" u="none" strike="noStrike">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latin typeface="+mn-lt"/>
                        </a:rPr>
                        <a:t>1055</a:t>
                      </a:r>
                      <a:endParaRPr lang="en-US" sz="12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a:effectLst/>
                          <a:latin typeface="+mn-lt"/>
                        </a:rPr>
                        <a:t>Year 9</a:t>
                      </a:r>
                      <a:endParaRPr lang="en-US" sz="1200" b="0" i="0" u="none" strike="noStrike">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latin typeface="+mn-lt"/>
                        </a:rPr>
                        <a:t>1108</a:t>
                      </a:r>
                      <a:endParaRPr lang="en-US" sz="12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341335">
                <a:tc>
                  <a:txBody>
                    <a:bodyPr/>
                    <a:lstStyle/>
                    <a:p>
                      <a:pPr algn="ctr" fontAlgn="b"/>
                      <a:r>
                        <a:rPr lang="en-US" sz="1200" u="none" strike="noStrike">
                          <a:effectLst/>
                          <a:latin typeface="+mn-lt"/>
                        </a:rPr>
                        <a:t>Year 10</a:t>
                      </a:r>
                      <a:endParaRPr lang="en-US" sz="1200" b="0" i="0" u="none" strike="noStrike">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ctr" fontAlgn="b"/>
                      <a:r>
                        <a:rPr lang="en-US" sz="1200" u="none" strike="noStrike" dirty="0">
                          <a:effectLst/>
                          <a:latin typeface="+mn-lt"/>
                        </a:rPr>
                        <a:t>1163</a:t>
                      </a:r>
                      <a:endParaRPr lang="en-US" sz="1200" b="0" i="0" u="none" strike="noStrike" dirty="0">
                        <a:solidFill>
                          <a:srgbClr val="000000"/>
                        </a:solidFill>
                        <a:effectLst/>
                        <a:latin typeface="+mn-lt"/>
                      </a:endParaRPr>
                    </a:p>
                  </a:txBody>
                  <a:tcPr marL="9525" marR="9525" marT="9525" marB="0"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bl>
          </a:graphicData>
        </a:graphic>
      </p:graphicFrame>
      <p:sp>
        <p:nvSpPr>
          <p:cNvPr id="6" name="TextBox 5"/>
          <p:cNvSpPr txBox="1"/>
          <p:nvPr/>
        </p:nvSpPr>
        <p:spPr>
          <a:xfrm>
            <a:off x="337240" y="1233889"/>
            <a:ext cx="8211850" cy="646331"/>
          </a:xfrm>
          <a:prstGeom prst="rect">
            <a:avLst/>
          </a:prstGeom>
          <a:solidFill>
            <a:srgbClr val="002868"/>
          </a:solidFill>
        </p:spPr>
        <p:txBody>
          <a:bodyPr wrap="square" rtlCol="0">
            <a:spAutoFit/>
          </a:bodyPr>
          <a:lstStyle/>
          <a:p>
            <a:pPr algn="ctr"/>
            <a:r>
              <a:rPr lang="en-US" dirty="0" smtClean="0">
                <a:solidFill>
                  <a:schemeClr val="bg1"/>
                </a:solidFill>
              </a:rPr>
              <a:t>The model is most sensitive to ticket prices and ridership. Ticket prices and Passengers per day escalate at a conservative 5% annually</a:t>
            </a:r>
            <a:endParaRPr lang="en-US" dirty="0">
              <a:solidFill>
                <a:schemeClr val="bg1"/>
              </a:solidFill>
            </a:endParaRPr>
          </a:p>
        </p:txBody>
      </p:sp>
    </p:spTree>
    <p:extLst>
      <p:ext uri="{BB962C8B-B14F-4D97-AF65-F5344CB8AC3E}">
        <p14:creationId xmlns:p14="http://schemas.microsoft.com/office/powerpoint/2010/main" val="18958796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34</a:t>
            </a:fld>
            <a:endParaRPr lang="en-US" dirty="0"/>
          </a:p>
        </p:txBody>
      </p:sp>
      <p:sp>
        <p:nvSpPr>
          <p:cNvPr id="4" name="Text Placeholder 3"/>
          <p:cNvSpPr>
            <a:spLocks noGrp="1"/>
          </p:cNvSpPr>
          <p:nvPr>
            <p:ph type="body" sz="quarter" idx="13"/>
          </p:nvPr>
        </p:nvSpPr>
        <p:spPr/>
        <p:txBody>
          <a:bodyPr/>
          <a:lstStyle/>
          <a:p>
            <a:r>
              <a:rPr lang="en-US" dirty="0" smtClean="0"/>
              <a:t>The water transport system has high growth potential</a:t>
            </a:r>
            <a:endParaRPr lang="en-US" dirty="0"/>
          </a:p>
        </p:txBody>
      </p:sp>
      <p:graphicFrame>
        <p:nvGraphicFramePr>
          <p:cNvPr id="7" name="Chart 6"/>
          <p:cNvGraphicFramePr>
            <a:graphicFrameLocks noGrp="1"/>
          </p:cNvGraphicFramePr>
          <p:nvPr>
            <p:extLst/>
          </p:nvPr>
        </p:nvGraphicFramePr>
        <p:xfrm>
          <a:off x="237153" y="1178805"/>
          <a:ext cx="8669694" cy="49465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59347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Text Placeholder 2"/>
          <p:cNvSpPr>
            <a:spLocks noGrp="1"/>
          </p:cNvSpPr>
          <p:nvPr>
            <p:ph type="body" sz="half" idx="2"/>
          </p:nvPr>
        </p:nvSpPr>
        <p:spPr/>
        <p:txBody>
          <a:bodyPr/>
          <a:lstStyle/>
          <a:p>
            <a:r>
              <a:rPr lang="en-US" dirty="0" smtClean="0"/>
              <a:t>An overview of the political, operational, environmental, and financial </a:t>
            </a:r>
            <a:r>
              <a:rPr lang="en-US" dirty="0"/>
              <a:t>r</a:t>
            </a:r>
            <a:r>
              <a:rPr lang="en-US" dirty="0" smtClean="0"/>
              <a:t>isks</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35</a:t>
            </a:fld>
            <a:endParaRPr lang="en-US"/>
          </a:p>
        </p:txBody>
      </p:sp>
    </p:spTree>
    <p:extLst>
      <p:ext uri="{BB962C8B-B14F-4D97-AF65-F5344CB8AC3E}">
        <p14:creationId xmlns:p14="http://schemas.microsoft.com/office/powerpoint/2010/main" val="38964305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88014" y="4301579"/>
            <a:ext cx="1950097" cy="1755865"/>
          </a:xfrm>
          <a:prstGeom prst="rect">
            <a:avLst/>
          </a:prstGeom>
        </p:spPr>
      </p:pic>
      <p:sp>
        <p:nvSpPr>
          <p:cNvPr id="2" name="Slide Number Placeholder 1"/>
          <p:cNvSpPr>
            <a:spLocks noGrp="1"/>
          </p:cNvSpPr>
          <p:nvPr>
            <p:ph type="sldNum" sz="quarter" idx="12"/>
          </p:nvPr>
        </p:nvSpPr>
        <p:spPr/>
        <p:txBody>
          <a:bodyPr/>
          <a:lstStyle/>
          <a:p>
            <a:fld id="{5FD889E0-CAB2-4699-909D-B9A88D47ACBE}" type="slidenum">
              <a:rPr lang="en-US" smtClean="0"/>
              <a:pPr/>
              <a:t>36</a:t>
            </a:fld>
            <a:endParaRPr lang="en-US" dirty="0"/>
          </a:p>
        </p:txBody>
      </p:sp>
      <p:sp>
        <p:nvSpPr>
          <p:cNvPr id="4" name="Text Placeholder 3"/>
          <p:cNvSpPr>
            <a:spLocks noGrp="1"/>
          </p:cNvSpPr>
          <p:nvPr>
            <p:ph type="body" sz="quarter" idx="13"/>
          </p:nvPr>
        </p:nvSpPr>
        <p:spPr/>
        <p:txBody>
          <a:bodyPr/>
          <a:lstStyle/>
          <a:p>
            <a:r>
              <a:rPr lang="en-US" dirty="0" smtClean="0"/>
              <a:t>Project risks emerge within four primary categories</a:t>
            </a:r>
          </a:p>
        </p:txBody>
      </p:sp>
      <p:sp>
        <p:nvSpPr>
          <p:cNvPr id="9" name="Rounded Rectangle 8"/>
          <p:cNvSpPr/>
          <p:nvPr/>
        </p:nvSpPr>
        <p:spPr>
          <a:xfrm>
            <a:off x="4627092" y="1384456"/>
            <a:ext cx="3789803" cy="2129925"/>
          </a:xfrm>
          <a:prstGeom prst="roundRect">
            <a:avLst/>
          </a:prstGeom>
          <a:noFill/>
          <a:ln w="76200">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4627092" y="3773282"/>
            <a:ext cx="3789803" cy="2129925"/>
          </a:xfrm>
          <a:prstGeom prst="roundRect">
            <a:avLst/>
          </a:prstGeom>
          <a:noFill/>
          <a:ln w="76200">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572877" y="1384456"/>
            <a:ext cx="3789803" cy="2129925"/>
          </a:xfrm>
          <a:prstGeom prst="roundRect">
            <a:avLst/>
          </a:prstGeom>
          <a:noFill/>
          <a:ln w="76200">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572877" y="3773282"/>
            <a:ext cx="3789803" cy="2129925"/>
          </a:xfrm>
          <a:prstGeom prst="roundRect">
            <a:avLst/>
          </a:prstGeom>
          <a:noFill/>
          <a:ln w="76200">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92589" y="2028346"/>
            <a:ext cx="1558235" cy="1342030"/>
          </a:xfrm>
          <a:prstGeom prst="rect">
            <a:avLst/>
          </a:prstGeom>
        </p:spPr>
      </p:pic>
      <p:sp>
        <p:nvSpPr>
          <p:cNvPr id="21" name="TextBox 20"/>
          <p:cNvSpPr txBox="1"/>
          <p:nvPr/>
        </p:nvSpPr>
        <p:spPr>
          <a:xfrm>
            <a:off x="4836413" y="4239463"/>
            <a:ext cx="3371160" cy="1569660"/>
          </a:xfrm>
          <a:prstGeom prst="rect">
            <a:avLst/>
          </a:prstGeom>
          <a:noFill/>
        </p:spPr>
        <p:txBody>
          <a:bodyPr wrap="square" rtlCol="0">
            <a:spAutoFit/>
          </a:bodyPr>
          <a:lstStyle/>
          <a:p>
            <a:pPr algn="ctr"/>
            <a:r>
              <a:rPr lang="en-US" sz="9600" b="1" dirty="0" smtClean="0">
                <a:solidFill>
                  <a:srgbClr val="BF0A30"/>
                </a:solidFill>
                <a:latin typeface="Times New Roman" panose="02020603050405020304" pitchFamily="18" charset="0"/>
                <a:cs typeface="Times New Roman" panose="02020603050405020304" pitchFamily="18" charset="0"/>
              </a:rPr>
              <a:t>$$$</a:t>
            </a:r>
            <a:endParaRPr lang="en-US" sz="9600" b="1" dirty="0">
              <a:solidFill>
                <a:srgbClr val="BF0A30"/>
              </a:solidFill>
              <a:latin typeface="Times New Roman" panose="02020603050405020304" pitchFamily="18" charset="0"/>
              <a:cs typeface="Times New Roman" panose="02020603050405020304" pitchFamily="18" charset="0"/>
            </a:endParaRPr>
          </a:p>
        </p:txBody>
      </p:sp>
      <p:sp>
        <p:nvSpPr>
          <p:cNvPr id="22" name="Round Same Side Corner Rectangle 21"/>
          <p:cNvSpPr/>
          <p:nvPr/>
        </p:nvSpPr>
        <p:spPr>
          <a:xfrm>
            <a:off x="4638110" y="3805915"/>
            <a:ext cx="3789803" cy="541533"/>
          </a:xfrm>
          <a:prstGeom prst="round2SameRect">
            <a:avLst>
              <a:gd name="adj1" fmla="val 50000"/>
              <a:gd name="adj2" fmla="val 0"/>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FINANCIAL</a:t>
            </a:r>
            <a:endParaRPr lang="en-US" sz="2400" b="1" dirty="0"/>
          </a:p>
        </p:txBody>
      </p:sp>
      <p:sp>
        <p:nvSpPr>
          <p:cNvPr id="23" name="Round Same Side Corner Rectangle 22"/>
          <p:cNvSpPr/>
          <p:nvPr/>
        </p:nvSpPr>
        <p:spPr>
          <a:xfrm>
            <a:off x="4638111" y="1384456"/>
            <a:ext cx="3789803" cy="541533"/>
          </a:xfrm>
          <a:prstGeom prst="round2SameRect">
            <a:avLst>
              <a:gd name="adj1" fmla="val 50000"/>
              <a:gd name="adj2" fmla="val 0"/>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OPERATIONAL</a:t>
            </a:r>
            <a:endParaRPr lang="en-US" sz="2400" b="1" dirty="0"/>
          </a:p>
        </p:txBody>
      </p:sp>
      <p:sp>
        <p:nvSpPr>
          <p:cNvPr id="24" name="Round Same Side Corner Rectangle 23"/>
          <p:cNvSpPr/>
          <p:nvPr/>
        </p:nvSpPr>
        <p:spPr>
          <a:xfrm>
            <a:off x="572876" y="3805915"/>
            <a:ext cx="3789803" cy="541533"/>
          </a:xfrm>
          <a:prstGeom prst="round2SameRect">
            <a:avLst>
              <a:gd name="adj1" fmla="val 50000"/>
              <a:gd name="adj2" fmla="val 0"/>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ENVIRONMENTAL</a:t>
            </a:r>
            <a:endParaRPr lang="en-US" sz="2400" b="1" dirty="0"/>
          </a:p>
        </p:txBody>
      </p:sp>
      <p:sp>
        <p:nvSpPr>
          <p:cNvPr id="25" name="Round Same Side Corner Rectangle 24"/>
          <p:cNvSpPr/>
          <p:nvPr/>
        </p:nvSpPr>
        <p:spPr>
          <a:xfrm>
            <a:off x="572877" y="1384456"/>
            <a:ext cx="3789803" cy="541533"/>
          </a:xfrm>
          <a:prstGeom prst="round2SameRect">
            <a:avLst>
              <a:gd name="adj1" fmla="val 50000"/>
              <a:gd name="adj2" fmla="val 0"/>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POLITICAL</a:t>
            </a:r>
            <a:endParaRPr lang="en-US" sz="2400" b="1" dirty="0"/>
          </a:p>
        </p:txBody>
      </p:sp>
      <p:pic>
        <p:nvPicPr>
          <p:cNvPr id="3" name="Picture 2"/>
          <p:cNvPicPr>
            <a:picLocks noChangeAspect="1"/>
          </p:cNvPicPr>
          <p:nvPr/>
        </p:nvPicPr>
        <p:blipFill>
          <a:blip r:embed="rId4" cstate="email">
            <a:duotone>
              <a:prstClr val="black"/>
              <a:srgbClr val="BF0A30">
                <a:tint val="45000"/>
                <a:satMod val="400000"/>
              </a:srgbClr>
            </a:duotone>
            <a:extLst>
              <a:ext uri="{28A0092B-C50C-407E-A947-70E740481C1C}">
                <a14:useLocalDpi xmlns:a14="http://schemas.microsoft.com/office/drawing/2010/main" val="0"/>
              </a:ext>
            </a:extLst>
          </a:blip>
          <a:stretch>
            <a:fillRect/>
          </a:stretch>
        </p:blipFill>
        <p:spPr>
          <a:xfrm>
            <a:off x="5492560" y="2028346"/>
            <a:ext cx="1987975" cy="1252926"/>
          </a:xfrm>
          <a:prstGeom prst="rect">
            <a:avLst/>
          </a:prstGeom>
        </p:spPr>
      </p:pic>
    </p:spTree>
    <p:extLst>
      <p:ext uri="{BB962C8B-B14F-4D97-AF65-F5344CB8AC3E}">
        <p14:creationId xmlns:p14="http://schemas.microsoft.com/office/powerpoint/2010/main" val="20257322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954024" y="1123563"/>
            <a:ext cx="4297680" cy="369332"/>
          </a:xfrm>
          <a:prstGeom prst="rect">
            <a:avLst/>
          </a:prstGeom>
          <a:noFill/>
        </p:spPr>
        <p:txBody>
          <a:bodyPr wrap="square" rtlCol="0">
            <a:spAutoFit/>
          </a:bodyPr>
          <a:lstStyle/>
          <a:p>
            <a:pPr algn="ctr"/>
            <a:r>
              <a:rPr lang="en-US" dirty="0" smtClean="0"/>
              <a:t>Key Risks &amp; Challenges</a:t>
            </a:r>
            <a:endParaRPr lang="en-US" dirty="0"/>
          </a:p>
        </p:txBody>
      </p:sp>
      <p:sp>
        <p:nvSpPr>
          <p:cNvPr id="2" name="Slide Number Placeholder 1"/>
          <p:cNvSpPr>
            <a:spLocks noGrp="1"/>
          </p:cNvSpPr>
          <p:nvPr>
            <p:ph type="sldNum" sz="quarter" idx="12"/>
          </p:nvPr>
        </p:nvSpPr>
        <p:spPr/>
        <p:txBody>
          <a:bodyPr/>
          <a:lstStyle/>
          <a:p>
            <a:fld id="{5FD889E0-CAB2-4699-909D-B9A88D47ACBE}" type="slidenum">
              <a:rPr lang="en-US" smtClean="0"/>
              <a:pPr/>
              <a:t>37</a:t>
            </a:fld>
            <a:endParaRPr lang="en-US" dirty="0"/>
          </a:p>
        </p:txBody>
      </p:sp>
      <p:sp>
        <p:nvSpPr>
          <p:cNvPr id="4" name="Text Placeholder 3"/>
          <p:cNvSpPr>
            <a:spLocks noGrp="1"/>
          </p:cNvSpPr>
          <p:nvPr>
            <p:ph type="body" sz="quarter" idx="13"/>
          </p:nvPr>
        </p:nvSpPr>
        <p:spPr>
          <a:xfrm>
            <a:off x="1" y="0"/>
            <a:ext cx="8855242" cy="939800"/>
          </a:xfrm>
        </p:spPr>
        <p:txBody>
          <a:bodyPr/>
          <a:lstStyle/>
          <a:p>
            <a:r>
              <a:rPr lang="en-US" dirty="0" smtClean="0"/>
              <a:t>Key risks and challenges should be addressed in the short term with next steps or mitigation tactics</a:t>
            </a:r>
          </a:p>
        </p:txBody>
      </p:sp>
      <p:sp>
        <p:nvSpPr>
          <p:cNvPr id="3" name="TextBox 2"/>
          <p:cNvSpPr txBox="1"/>
          <p:nvPr/>
        </p:nvSpPr>
        <p:spPr>
          <a:xfrm>
            <a:off x="231353" y="5972259"/>
            <a:ext cx="6521986" cy="246221"/>
          </a:xfrm>
          <a:prstGeom prst="rect">
            <a:avLst/>
          </a:prstGeom>
          <a:noFill/>
        </p:spPr>
        <p:txBody>
          <a:bodyPr wrap="square" rtlCol="0">
            <a:spAutoFit/>
          </a:bodyPr>
          <a:lstStyle/>
          <a:p>
            <a:r>
              <a:rPr lang="en-US" sz="1000" dirty="0" smtClean="0"/>
              <a:t>Note: Full list of risks and potential mitigation tactics can be found in the appendix </a:t>
            </a:r>
            <a:endParaRPr lang="en-US" sz="1000" dirty="0">
              <a:solidFill>
                <a:srgbClr val="FF0000"/>
              </a:solidFill>
            </a:endParaRPr>
          </a:p>
        </p:txBody>
      </p:sp>
      <p:cxnSp>
        <p:nvCxnSpPr>
          <p:cNvPr id="26" name="Straight Connector 25"/>
          <p:cNvCxnSpPr/>
          <p:nvPr/>
        </p:nvCxnSpPr>
        <p:spPr>
          <a:xfrm>
            <a:off x="954025" y="1457053"/>
            <a:ext cx="4480560" cy="0"/>
          </a:xfrm>
          <a:prstGeom prst="line">
            <a:avLst/>
          </a:prstGeom>
          <a:ln w="12700"/>
        </p:spPr>
        <p:style>
          <a:lnRef idx="2">
            <a:schemeClr val="dk1"/>
          </a:lnRef>
          <a:fillRef idx="0">
            <a:schemeClr val="dk1"/>
          </a:fillRef>
          <a:effectRef idx="1">
            <a:schemeClr val="dk1"/>
          </a:effectRef>
          <a:fontRef idx="minor">
            <a:schemeClr val="tx1"/>
          </a:fontRef>
        </p:style>
      </p:cxnSp>
      <p:sp>
        <p:nvSpPr>
          <p:cNvPr id="16" name="Rectangle 15"/>
          <p:cNvSpPr/>
          <p:nvPr/>
        </p:nvSpPr>
        <p:spPr>
          <a:xfrm>
            <a:off x="1035587" y="2678458"/>
            <a:ext cx="4352048" cy="274320"/>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Additional Infrastructure Needs</a:t>
            </a:r>
          </a:p>
        </p:txBody>
      </p:sp>
      <p:sp>
        <p:nvSpPr>
          <p:cNvPr id="17" name="Rectangle 16"/>
          <p:cNvSpPr/>
          <p:nvPr/>
        </p:nvSpPr>
        <p:spPr>
          <a:xfrm>
            <a:off x="1035585" y="2955399"/>
            <a:ext cx="4352048" cy="735035"/>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400" dirty="0">
                <a:solidFill>
                  <a:schemeClr val="tx1">
                    <a:lumMod val="95000"/>
                    <a:lumOff val="5000"/>
                  </a:schemeClr>
                </a:solidFill>
              </a:rPr>
              <a:t>Do the docks need to be updated? </a:t>
            </a:r>
          </a:p>
          <a:p>
            <a:pPr marL="171450" indent="-171450">
              <a:buFont typeface="Arial" panose="020B0604020202020204" pitchFamily="34" charset="0"/>
              <a:buChar char="•"/>
            </a:pPr>
            <a:r>
              <a:rPr lang="en-US" sz="1400" dirty="0">
                <a:solidFill>
                  <a:schemeClr val="tx1">
                    <a:lumMod val="95000"/>
                    <a:lumOff val="5000"/>
                  </a:schemeClr>
                </a:solidFill>
              </a:rPr>
              <a:t>Do </a:t>
            </a:r>
            <a:r>
              <a:rPr lang="en-US" sz="1400" dirty="0" smtClean="0">
                <a:solidFill>
                  <a:schemeClr val="tx1">
                    <a:lumMod val="95000"/>
                    <a:lumOff val="5000"/>
                  </a:schemeClr>
                </a:solidFill>
              </a:rPr>
              <a:t>water, fuel or </a:t>
            </a:r>
            <a:r>
              <a:rPr lang="en-US" sz="1400" dirty="0">
                <a:solidFill>
                  <a:schemeClr val="tx1">
                    <a:lumMod val="95000"/>
                    <a:lumOff val="5000"/>
                  </a:schemeClr>
                </a:solidFill>
              </a:rPr>
              <a:t>sewage facilities need to be installed?</a:t>
            </a:r>
          </a:p>
          <a:p>
            <a:pPr marL="171450" indent="-171450">
              <a:buFont typeface="Arial" panose="020B0604020202020204" pitchFamily="34" charset="0"/>
              <a:buChar char="•"/>
            </a:pPr>
            <a:r>
              <a:rPr lang="en-US" sz="1400" dirty="0">
                <a:solidFill>
                  <a:schemeClr val="tx1">
                    <a:lumMod val="95000"/>
                    <a:lumOff val="5000"/>
                  </a:schemeClr>
                </a:solidFill>
              </a:rPr>
              <a:t>Are additional parking lots needed?</a:t>
            </a:r>
          </a:p>
        </p:txBody>
      </p:sp>
      <p:sp>
        <p:nvSpPr>
          <p:cNvPr id="28" name="Isosceles Triangle 27"/>
          <p:cNvSpPr/>
          <p:nvPr/>
        </p:nvSpPr>
        <p:spPr>
          <a:xfrm rot="5400000">
            <a:off x="5050636" y="3099788"/>
            <a:ext cx="1001510" cy="199128"/>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797499" y="3962876"/>
            <a:ext cx="3189429" cy="914400"/>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95000"/>
                    <a:lumOff val="5000"/>
                  </a:schemeClr>
                </a:solidFill>
              </a:rPr>
              <a:t>Select low wake vessels and plan navigation routes in existing </a:t>
            </a:r>
            <a:r>
              <a:rPr lang="en-US" sz="1400" dirty="0" smtClean="0">
                <a:solidFill>
                  <a:schemeClr val="tx1">
                    <a:lumMod val="95000"/>
                    <a:lumOff val="5000"/>
                  </a:schemeClr>
                </a:solidFill>
              </a:rPr>
              <a:t>channels</a:t>
            </a:r>
            <a:endParaRPr lang="en-US" sz="1400" dirty="0">
              <a:solidFill>
                <a:schemeClr val="tx1"/>
              </a:solidFill>
            </a:endParaRPr>
          </a:p>
        </p:txBody>
      </p:sp>
      <p:sp>
        <p:nvSpPr>
          <p:cNvPr id="36" name="Rectangle 35"/>
          <p:cNvSpPr/>
          <p:nvPr/>
        </p:nvSpPr>
        <p:spPr>
          <a:xfrm>
            <a:off x="5797499" y="5061267"/>
            <a:ext cx="3189429" cy="914400"/>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95000"/>
                    <a:lumOff val="5000"/>
                  </a:schemeClr>
                </a:solidFill>
              </a:rPr>
              <a:t>Conduct market research into existing OBX and IBX tourists as well as other potential </a:t>
            </a:r>
            <a:r>
              <a:rPr lang="en-US" sz="1400" dirty="0" smtClean="0">
                <a:solidFill>
                  <a:schemeClr val="tx1">
                    <a:lumMod val="95000"/>
                    <a:lumOff val="5000"/>
                  </a:schemeClr>
                </a:solidFill>
              </a:rPr>
              <a:t>sources</a:t>
            </a:r>
            <a:endParaRPr lang="en-US" sz="1400" dirty="0">
              <a:solidFill>
                <a:schemeClr val="tx1"/>
              </a:solidFill>
            </a:endParaRPr>
          </a:p>
        </p:txBody>
      </p:sp>
      <p:sp>
        <p:nvSpPr>
          <p:cNvPr id="38" name="Rectangle 37"/>
          <p:cNvSpPr/>
          <p:nvPr/>
        </p:nvSpPr>
        <p:spPr>
          <a:xfrm>
            <a:off x="5797499" y="2726658"/>
            <a:ext cx="3189429" cy="914400"/>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95000"/>
                    <a:lumOff val="5000"/>
                  </a:schemeClr>
                </a:solidFill>
              </a:rPr>
              <a:t>Determine exact needs in robust feasibility study</a:t>
            </a:r>
            <a:endParaRPr lang="en-US" sz="1400" dirty="0">
              <a:solidFill>
                <a:schemeClr val="tx1"/>
              </a:solidFill>
            </a:endParaRPr>
          </a:p>
        </p:txBody>
      </p:sp>
      <p:cxnSp>
        <p:nvCxnSpPr>
          <p:cNvPr id="40" name="Straight Connector 39"/>
          <p:cNvCxnSpPr/>
          <p:nvPr/>
        </p:nvCxnSpPr>
        <p:spPr>
          <a:xfrm>
            <a:off x="5729469" y="1462302"/>
            <a:ext cx="3348900" cy="0"/>
          </a:xfrm>
          <a:prstGeom prst="line">
            <a:avLst/>
          </a:prstGeom>
          <a:ln w="12700"/>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5729469" y="1128812"/>
            <a:ext cx="3348900" cy="369332"/>
          </a:xfrm>
          <a:prstGeom prst="rect">
            <a:avLst/>
          </a:prstGeom>
          <a:noFill/>
        </p:spPr>
        <p:txBody>
          <a:bodyPr wrap="square" rtlCol="0">
            <a:spAutoFit/>
          </a:bodyPr>
          <a:lstStyle/>
          <a:p>
            <a:pPr algn="ctr"/>
            <a:r>
              <a:rPr lang="en-US" dirty="0" smtClean="0"/>
              <a:t>Mitigation</a:t>
            </a:r>
            <a:endParaRPr lang="en-US" dirty="0"/>
          </a:p>
        </p:txBody>
      </p:sp>
      <p:pic>
        <p:nvPicPr>
          <p:cNvPr id="44" name="Picture 43"/>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8254" y="4051345"/>
            <a:ext cx="860219" cy="774540"/>
          </a:xfrm>
          <a:prstGeom prst="rect">
            <a:avLst/>
          </a:prstGeom>
        </p:spPr>
      </p:pic>
      <p:sp>
        <p:nvSpPr>
          <p:cNvPr id="45" name="Rectangle 44"/>
          <p:cNvSpPr/>
          <p:nvPr/>
        </p:nvSpPr>
        <p:spPr>
          <a:xfrm>
            <a:off x="1035587" y="3832099"/>
            <a:ext cx="4352048" cy="274320"/>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Impact on Wildlife &amp; </a:t>
            </a:r>
            <a:r>
              <a:rPr lang="en-US" sz="1400" dirty="0" smtClean="0"/>
              <a:t>Vegetation</a:t>
            </a:r>
            <a:endParaRPr lang="en-US" sz="1400" dirty="0"/>
          </a:p>
        </p:txBody>
      </p:sp>
      <p:sp>
        <p:nvSpPr>
          <p:cNvPr id="46" name="Rectangle 45"/>
          <p:cNvSpPr/>
          <p:nvPr/>
        </p:nvSpPr>
        <p:spPr>
          <a:xfrm>
            <a:off x="1035585" y="4097455"/>
            <a:ext cx="4352048" cy="911547"/>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400" dirty="0">
                <a:solidFill>
                  <a:schemeClr val="tx1">
                    <a:lumMod val="95000"/>
                    <a:lumOff val="5000"/>
                  </a:schemeClr>
                </a:solidFill>
              </a:rPr>
              <a:t>Will wakes from ferries damage low lying marsh areas around regional harbors?</a:t>
            </a:r>
          </a:p>
          <a:p>
            <a:pPr marL="171450" indent="-171450">
              <a:buFont typeface="Arial" panose="020B0604020202020204" pitchFamily="34" charset="0"/>
              <a:buChar char="•"/>
            </a:pPr>
            <a:r>
              <a:rPr lang="en-US" sz="1400" dirty="0">
                <a:solidFill>
                  <a:schemeClr val="tx1">
                    <a:lumMod val="95000"/>
                    <a:lumOff val="5000"/>
                  </a:schemeClr>
                </a:solidFill>
              </a:rPr>
              <a:t>Will the ferries product noise that will disturb waterfowl? </a:t>
            </a:r>
          </a:p>
        </p:txBody>
      </p:sp>
      <p:sp>
        <p:nvSpPr>
          <p:cNvPr id="47" name="Isosceles Triangle 46"/>
          <p:cNvSpPr/>
          <p:nvPr/>
        </p:nvSpPr>
        <p:spPr>
          <a:xfrm rot="5400000">
            <a:off x="4961961" y="4320009"/>
            <a:ext cx="1178859" cy="199128"/>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1035587" y="5148843"/>
            <a:ext cx="4352048" cy="274320"/>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Ridership </a:t>
            </a:r>
            <a:r>
              <a:rPr lang="en-US" sz="1400" dirty="0" smtClean="0"/>
              <a:t>Estimate</a:t>
            </a:r>
            <a:endParaRPr lang="en-US" sz="1400" dirty="0"/>
          </a:p>
        </p:txBody>
      </p:sp>
      <p:sp>
        <p:nvSpPr>
          <p:cNvPr id="49" name="Rectangle 48"/>
          <p:cNvSpPr/>
          <p:nvPr/>
        </p:nvSpPr>
        <p:spPr>
          <a:xfrm>
            <a:off x="1035585" y="5413083"/>
            <a:ext cx="4352048" cy="548640"/>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400" dirty="0">
                <a:solidFill>
                  <a:schemeClr val="tx1">
                    <a:lumMod val="95000"/>
                    <a:lumOff val="5000"/>
                  </a:schemeClr>
                </a:solidFill>
              </a:rPr>
              <a:t>Will enough interest be generated to attract sufficient passengers</a:t>
            </a:r>
            <a:r>
              <a:rPr lang="en-US" sz="1400" dirty="0" smtClean="0">
                <a:solidFill>
                  <a:schemeClr val="tx1">
                    <a:lumMod val="95000"/>
                    <a:lumOff val="5000"/>
                  </a:schemeClr>
                </a:solidFill>
              </a:rPr>
              <a:t>?</a:t>
            </a:r>
            <a:endParaRPr lang="en-US" sz="1400" dirty="0">
              <a:solidFill>
                <a:schemeClr val="tx1">
                  <a:lumMod val="95000"/>
                  <a:lumOff val="5000"/>
                </a:schemeClr>
              </a:solidFill>
            </a:endParaRPr>
          </a:p>
        </p:txBody>
      </p:sp>
      <p:sp>
        <p:nvSpPr>
          <p:cNvPr id="50" name="Isosceles Triangle 49"/>
          <p:cNvSpPr/>
          <p:nvPr/>
        </p:nvSpPr>
        <p:spPr>
          <a:xfrm rot="5400000">
            <a:off x="5145323" y="5452337"/>
            <a:ext cx="812137" cy="199129"/>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62551" y="5170658"/>
            <a:ext cx="1211847" cy="646331"/>
          </a:xfrm>
          <a:prstGeom prst="rect">
            <a:avLst/>
          </a:prstGeom>
          <a:noFill/>
        </p:spPr>
        <p:txBody>
          <a:bodyPr wrap="square" rtlCol="0">
            <a:spAutoFit/>
          </a:bodyPr>
          <a:lstStyle/>
          <a:p>
            <a:pPr algn="ctr"/>
            <a:r>
              <a:rPr lang="en-US" sz="3600" b="1" dirty="0" smtClean="0">
                <a:solidFill>
                  <a:srgbClr val="BF0A30"/>
                </a:solidFill>
                <a:latin typeface="Times New Roman" panose="02020603050405020304" pitchFamily="18" charset="0"/>
                <a:cs typeface="Times New Roman" panose="02020603050405020304" pitchFamily="18" charset="0"/>
              </a:rPr>
              <a:t>$$$</a:t>
            </a:r>
            <a:endParaRPr lang="en-US" sz="3600" b="1" dirty="0">
              <a:solidFill>
                <a:srgbClr val="BF0A30"/>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797499" y="1580907"/>
            <a:ext cx="3189429" cy="914400"/>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Host leadership meetings to build support; establish monetary </a:t>
            </a:r>
            <a:r>
              <a:rPr lang="en-US" sz="1400" dirty="0" smtClean="0">
                <a:solidFill>
                  <a:schemeClr val="tx1"/>
                </a:solidFill>
              </a:rPr>
              <a:t>expectations early</a:t>
            </a:r>
            <a:endParaRPr lang="en-US" sz="1400" dirty="0">
              <a:solidFill>
                <a:schemeClr val="tx1"/>
              </a:solidFill>
            </a:endParaRPr>
          </a:p>
        </p:txBody>
      </p:sp>
      <p:pic>
        <p:nvPicPr>
          <p:cNvPr id="39" name="Picture 38"/>
          <p:cNvPicPr>
            <a:picLocks noChangeAspect="1"/>
          </p:cNvPicPr>
          <p:nvPr/>
        </p:nvPicPr>
        <p:blipFill>
          <a:blip r:embed="rId4" cstate="email">
            <a:duotone>
              <a:prstClr val="black"/>
              <a:srgbClr val="BF0A30">
                <a:tint val="45000"/>
                <a:satMod val="400000"/>
              </a:srgbClr>
            </a:duotone>
            <a:extLst>
              <a:ext uri="{28A0092B-C50C-407E-A947-70E740481C1C}">
                <a14:useLocalDpi xmlns:a14="http://schemas.microsoft.com/office/drawing/2010/main" val="0"/>
              </a:ext>
            </a:extLst>
          </a:blip>
          <a:stretch>
            <a:fillRect/>
          </a:stretch>
        </p:blipFill>
        <p:spPr>
          <a:xfrm>
            <a:off x="188084" y="2919880"/>
            <a:ext cx="755243" cy="475994"/>
          </a:xfrm>
          <a:prstGeom prst="rect">
            <a:avLst/>
          </a:prstGeom>
        </p:spPr>
      </p:pic>
      <p:sp>
        <p:nvSpPr>
          <p:cNvPr id="31" name="Rectangle 30"/>
          <p:cNvSpPr/>
          <p:nvPr/>
        </p:nvSpPr>
        <p:spPr>
          <a:xfrm>
            <a:off x="1035587" y="1534607"/>
            <a:ext cx="4352048" cy="274320"/>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Local political leader support</a:t>
            </a:r>
            <a:endParaRPr lang="en-US" sz="1400" dirty="0"/>
          </a:p>
        </p:txBody>
      </p:sp>
      <p:sp>
        <p:nvSpPr>
          <p:cNvPr id="32" name="Rectangle 31"/>
          <p:cNvSpPr/>
          <p:nvPr/>
        </p:nvSpPr>
        <p:spPr>
          <a:xfrm>
            <a:off x="1035585" y="1796879"/>
            <a:ext cx="4352048" cy="723191"/>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400" dirty="0">
                <a:solidFill>
                  <a:schemeClr val="tx1">
                    <a:lumMod val="95000"/>
                    <a:lumOff val="5000"/>
                  </a:schemeClr>
                </a:solidFill>
              </a:rPr>
              <a:t>Are </a:t>
            </a:r>
            <a:r>
              <a:rPr lang="en-US" sz="1400" dirty="0" smtClean="0">
                <a:solidFill>
                  <a:schemeClr val="tx1">
                    <a:lumMod val="95000"/>
                    <a:lumOff val="5000"/>
                  </a:schemeClr>
                </a:solidFill>
              </a:rPr>
              <a:t>local </a:t>
            </a:r>
            <a:r>
              <a:rPr lang="en-US" sz="1400" dirty="0">
                <a:solidFill>
                  <a:schemeClr val="tx1">
                    <a:lumMod val="95000"/>
                    <a:lumOff val="5000"/>
                  </a:schemeClr>
                </a:solidFill>
              </a:rPr>
              <a:t>leaders excited about this opportunity?</a:t>
            </a:r>
          </a:p>
          <a:p>
            <a:pPr marL="171450" indent="-171450">
              <a:buFont typeface="Arial" panose="020B0604020202020204" pitchFamily="34" charset="0"/>
              <a:buChar char="•"/>
            </a:pPr>
            <a:r>
              <a:rPr lang="en-US" sz="1400" dirty="0">
                <a:solidFill>
                  <a:schemeClr val="tx1">
                    <a:lumMod val="95000"/>
                    <a:lumOff val="5000"/>
                  </a:schemeClr>
                </a:solidFill>
              </a:rPr>
              <a:t>Are local leaders willing to work across county lines to ensure success of this ferry </a:t>
            </a:r>
            <a:r>
              <a:rPr lang="en-US" sz="1400" dirty="0" smtClean="0">
                <a:solidFill>
                  <a:schemeClr val="tx1">
                    <a:lumMod val="95000"/>
                    <a:lumOff val="5000"/>
                  </a:schemeClr>
                </a:solidFill>
              </a:rPr>
              <a:t>system?</a:t>
            </a:r>
          </a:p>
        </p:txBody>
      </p:sp>
      <p:sp>
        <p:nvSpPr>
          <p:cNvPr id="43" name="Isosceles Triangle 42"/>
          <p:cNvSpPr/>
          <p:nvPr/>
        </p:nvSpPr>
        <p:spPr>
          <a:xfrm rot="5400000">
            <a:off x="5055764" y="1948029"/>
            <a:ext cx="996509" cy="193873"/>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5739412" y="1580907"/>
            <a:ext cx="79736" cy="914400"/>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6" name="Rectangle 55"/>
          <p:cNvSpPr/>
          <p:nvPr/>
        </p:nvSpPr>
        <p:spPr>
          <a:xfrm>
            <a:off x="5735730" y="2726658"/>
            <a:ext cx="79736" cy="914400"/>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7" name="Rectangle 56"/>
          <p:cNvSpPr/>
          <p:nvPr/>
        </p:nvSpPr>
        <p:spPr>
          <a:xfrm>
            <a:off x="5735730" y="3961828"/>
            <a:ext cx="79736" cy="914400"/>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8" name="Rectangle 57"/>
          <p:cNvSpPr/>
          <p:nvPr/>
        </p:nvSpPr>
        <p:spPr>
          <a:xfrm>
            <a:off x="5739412" y="5061267"/>
            <a:ext cx="79736" cy="914400"/>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42" name="Picture 41"/>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9939" y="1703156"/>
            <a:ext cx="803388" cy="691918"/>
          </a:xfrm>
          <a:prstGeom prst="rect">
            <a:avLst/>
          </a:prstGeom>
        </p:spPr>
      </p:pic>
    </p:spTree>
    <p:extLst>
      <p:ext uri="{BB962C8B-B14F-4D97-AF65-F5344CB8AC3E}">
        <p14:creationId xmlns:p14="http://schemas.microsoft.com/office/powerpoint/2010/main" val="2431654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8" grpId="0" animBg="1"/>
      <p:bldP spid="34" grpId="0" animBg="1"/>
      <p:bldP spid="36" grpId="0" animBg="1"/>
      <p:bldP spid="38" grpId="0" animBg="1"/>
      <p:bldP spid="45" grpId="0" animBg="1"/>
      <p:bldP spid="46" grpId="0" animBg="1"/>
      <p:bldP spid="47" grpId="0" animBg="1"/>
      <p:bldP spid="48" grpId="0" animBg="1"/>
      <p:bldP spid="49" grpId="0" animBg="1"/>
      <p:bldP spid="50" grpId="0" animBg="1"/>
      <p:bldP spid="55" grpId="0"/>
      <p:bldP spid="56" grpId="0" animBg="1"/>
      <p:bldP spid="57" grpId="0" animBg="1"/>
      <p:bldP spid="5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sp>
        <p:nvSpPr>
          <p:cNvPr id="3" name="Text Placeholder 2"/>
          <p:cNvSpPr>
            <a:spLocks noGrp="1"/>
          </p:cNvSpPr>
          <p:nvPr>
            <p:ph type="body" sz="half" idx="2"/>
          </p:nvPr>
        </p:nvSpPr>
        <p:spPr/>
        <p:txBody>
          <a:bodyPr/>
          <a:lstStyle/>
          <a:p>
            <a:r>
              <a:rPr lang="en-US" dirty="0" smtClean="0"/>
              <a:t>Suggested next steps and a review of the recommendation</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38</a:t>
            </a:fld>
            <a:endParaRPr lang="en-US"/>
          </a:p>
        </p:txBody>
      </p:sp>
    </p:spTree>
    <p:extLst>
      <p:ext uri="{BB962C8B-B14F-4D97-AF65-F5344CB8AC3E}">
        <p14:creationId xmlns:p14="http://schemas.microsoft.com/office/powerpoint/2010/main" val="12058185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39</a:t>
            </a:fld>
            <a:endParaRPr lang="en-US" dirty="0"/>
          </a:p>
        </p:txBody>
      </p:sp>
      <p:sp>
        <p:nvSpPr>
          <p:cNvPr id="4" name="Text Placeholder 3"/>
          <p:cNvSpPr>
            <a:spLocks noGrp="1"/>
          </p:cNvSpPr>
          <p:nvPr>
            <p:ph type="body" sz="quarter" idx="13"/>
          </p:nvPr>
        </p:nvSpPr>
        <p:spPr/>
        <p:txBody>
          <a:bodyPr/>
          <a:lstStyle/>
          <a:p>
            <a:r>
              <a:rPr lang="en-US" dirty="0" smtClean="0"/>
              <a:t>In addition to the risk mitigation next steps identified, four large project next steps are necessary to complete before launch</a:t>
            </a:r>
          </a:p>
        </p:txBody>
      </p:sp>
      <p:grpSp>
        <p:nvGrpSpPr>
          <p:cNvPr id="11" name="Group 10"/>
          <p:cNvGrpSpPr/>
          <p:nvPr/>
        </p:nvGrpSpPr>
        <p:grpSpPr>
          <a:xfrm>
            <a:off x="4753125" y="1561723"/>
            <a:ext cx="3122147" cy="1873288"/>
            <a:chOff x="4407541" y="2604"/>
            <a:chExt cx="3122147" cy="1873288"/>
          </a:xfrm>
        </p:grpSpPr>
        <p:sp>
          <p:nvSpPr>
            <p:cNvPr id="12" name="Rectangle 11"/>
            <p:cNvSpPr/>
            <p:nvPr/>
          </p:nvSpPr>
          <p:spPr>
            <a:xfrm>
              <a:off x="4407541" y="2604"/>
              <a:ext cx="3122147" cy="1873288"/>
            </a:xfrm>
            <a:prstGeom prst="rect">
              <a:avLst/>
            </a:prstGeom>
            <a:solidFill>
              <a:srgbClr val="002868"/>
            </a:solidFill>
            <a:ln w="28575">
              <a:solidFill>
                <a:srgbClr val="BF0A30"/>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3" name="Rectangle 12"/>
            <p:cNvSpPr/>
            <p:nvPr/>
          </p:nvSpPr>
          <p:spPr>
            <a:xfrm>
              <a:off x="4407541" y="2604"/>
              <a:ext cx="3122147" cy="18732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u="sng" kern="1200" dirty="0" smtClean="0"/>
                <a:t>Investment Source:</a:t>
              </a:r>
            </a:p>
            <a:p>
              <a:pPr lvl="0" algn="ctr" defTabSz="1022350">
                <a:lnSpc>
                  <a:spcPct val="90000"/>
                </a:lnSpc>
                <a:spcBef>
                  <a:spcPct val="0"/>
                </a:spcBef>
                <a:spcAft>
                  <a:spcPct val="35000"/>
                </a:spcAft>
              </a:pPr>
              <a:r>
                <a:rPr lang="en-US" sz="2300" kern="1200" dirty="0" smtClean="0"/>
                <a:t>Solidify investment source and execute due diligence</a:t>
              </a:r>
              <a:endParaRPr lang="en-US" sz="2300" kern="1200" dirty="0"/>
            </a:p>
          </p:txBody>
        </p:sp>
      </p:grpSp>
      <p:grpSp>
        <p:nvGrpSpPr>
          <p:cNvPr id="17" name="Group 16"/>
          <p:cNvGrpSpPr/>
          <p:nvPr/>
        </p:nvGrpSpPr>
        <p:grpSpPr>
          <a:xfrm>
            <a:off x="4753126" y="3918382"/>
            <a:ext cx="3122147" cy="1873288"/>
            <a:chOff x="4407541" y="2188107"/>
            <a:chExt cx="3122147" cy="1873288"/>
          </a:xfrm>
        </p:grpSpPr>
        <p:sp>
          <p:nvSpPr>
            <p:cNvPr id="18" name="Rectangle 17"/>
            <p:cNvSpPr/>
            <p:nvPr/>
          </p:nvSpPr>
          <p:spPr>
            <a:xfrm>
              <a:off x="4407541" y="2188107"/>
              <a:ext cx="3122147" cy="1873288"/>
            </a:xfrm>
            <a:prstGeom prst="rect">
              <a:avLst/>
            </a:prstGeom>
            <a:solidFill>
              <a:srgbClr val="002868"/>
            </a:solidFill>
            <a:ln w="28575">
              <a:solidFill>
                <a:srgbClr val="BF0A30"/>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18"/>
            <p:cNvSpPr/>
            <p:nvPr/>
          </p:nvSpPr>
          <p:spPr>
            <a:xfrm>
              <a:off x="4407541" y="2188107"/>
              <a:ext cx="3122147" cy="18732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u="sng" kern="1200" dirty="0" smtClean="0"/>
                <a:t>Tourist Attractions:</a:t>
              </a:r>
            </a:p>
            <a:p>
              <a:pPr lvl="0" algn="ctr" defTabSz="1022350">
                <a:lnSpc>
                  <a:spcPct val="90000"/>
                </a:lnSpc>
                <a:spcBef>
                  <a:spcPct val="0"/>
                </a:spcBef>
                <a:spcAft>
                  <a:spcPct val="35000"/>
                </a:spcAft>
              </a:pPr>
              <a:r>
                <a:rPr lang="en-US" sz="2300" kern="1200" dirty="0" smtClean="0"/>
                <a:t>Develop tourist attractions in harbor towns</a:t>
              </a:r>
              <a:endParaRPr lang="en-US" sz="2300" kern="1200" dirty="0"/>
            </a:p>
          </p:txBody>
        </p:sp>
      </p:grpSp>
      <p:grpSp>
        <p:nvGrpSpPr>
          <p:cNvPr id="22" name="Group 21"/>
          <p:cNvGrpSpPr/>
          <p:nvPr/>
        </p:nvGrpSpPr>
        <p:grpSpPr>
          <a:xfrm>
            <a:off x="1268727" y="1561723"/>
            <a:ext cx="3122147" cy="1873288"/>
            <a:chOff x="973179" y="2604"/>
            <a:chExt cx="3122147" cy="1873288"/>
          </a:xfrm>
        </p:grpSpPr>
        <p:sp>
          <p:nvSpPr>
            <p:cNvPr id="23" name="Rectangle 22"/>
            <p:cNvSpPr/>
            <p:nvPr/>
          </p:nvSpPr>
          <p:spPr>
            <a:xfrm>
              <a:off x="973179" y="2604"/>
              <a:ext cx="3122147" cy="1873288"/>
            </a:xfrm>
            <a:prstGeom prst="rect">
              <a:avLst/>
            </a:prstGeom>
            <a:solidFill>
              <a:srgbClr val="002868"/>
            </a:solidFill>
            <a:ln w="28575">
              <a:solidFill>
                <a:srgbClr val="BF0A30"/>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4" name="Rectangle 23"/>
            <p:cNvSpPr/>
            <p:nvPr/>
          </p:nvSpPr>
          <p:spPr>
            <a:xfrm>
              <a:off x="973179" y="2604"/>
              <a:ext cx="3122147" cy="18732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u="sng" kern="1200" dirty="0" smtClean="0"/>
                <a:t>Feasibility Study:</a:t>
              </a:r>
            </a:p>
            <a:p>
              <a:pPr lvl="0" algn="ctr" defTabSz="1022350">
                <a:lnSpc>
                  <a:spcPct val="90000"/>
                </a:lnSpc>
                <a:spcBef>
                  <a:spcPct val="0"/>
                </a:spcBef>
                <a:spcAft>
                  <a:spcPct val="35000"/>
                </a:spcAft>
              </a:pPr>
              <a:r>
                <a:rPr lang="en-US" sz="2300" b="0" u="none" kern="1200" dirty="0" smtClean="0"/>
                <a:t>Complete feasibility study with additional market research</a:t>
              </a:r>
              <a:endParaRPr lang="en-US" sz="2300" b="0" u="none" kern="1200" dirty="0"/>
            </a:p>
          </p:txBody>
        </p:sp>
      </p:grpSp>
      <p:grpSp>
        <p:nvGrpSpPr>
          <p:cNvPr id="25" name="Group 24"/>
          <p:cNvGrpSpPr/>
          <p:nvPr/>
        </p:nvGrpSpPr>
        <p:grpSpPr>
          <a:xfrm>
            <a:off x="1268728" y="3918382"/>
            <a:ext cx="3122147" cy="1873288"/>
            <a:chOff x="973179" y="2188107"/>
            <a:chExt cx="3122147" cy="1873288"/>
          </a:xfrm>
        </p:grpSpPr>
        <p:sp>
          <p:nvSpPr>
            <p:cNvPr id="26" name="Rectangle 25"/>
            <p:cNvSpPr/>
            <p:nvPr/>
          </p:nvSpPr>
          <p:spPr>
            <a:xfrm>
              <a:off x="973179" y="2188107"/>
              <a:ext cx="3122147" cy="1873288"/>
            </a:xfrm>
            <a:prstGeom prst="rect">
              <a:avLst/>
            </a:prstGeom>
            <a:solidFill>
              <a:srgbClr val="002868"/>
            </a:solidFill>
            <a:ln w="28575">
              <a:solidFill>
                <a:srgbClr val="BF0A30"/>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26"/>
            <p:cNvSpPr/>
            <p:nvPr/>
          </p:nvSpPr>
          <p:spPr>
            <a:xfrm>
              <a:off x="973179" y="2188107"/>
              <a:ext cx="3122147" cy="18732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u="sng" kern="1200" dirty="0" smtClean="0"/>
                <a:t>Community Buy-in:</a:t>
              </a:r>
            </a:p>
            <a:p>
              <a:pPr lvl="0" algn="ctr" defTabSz="1022350">
                <a:lnSpc>
                  <a:spcPct val="90000"/>
                </a:lnSpc>
                <a:spcBef>
                  <a:spcPct val="0"/>
                </a:spcBef>
                <a:spcAft>
                  <a:spcPct val="35000"/>
                </a:spcAft>
              </a:pPr>
              <a:r>
                <a:rPr lang="en-US" sz="2300" kern="1200" dirty="0" smtClean="0"/>
                <a:t>Garner community buy-in for increased tourism through ferry system</a:t>
              </a:r>
              <a:endParaRPr lang="en-US" sz="2300" kern="1200" dirty="0"/>
            </a:p>
          </p:txBody>
        </p:sp>
      </p:grpSp>
    </p:spTree>
    <p:extLst>
      <p:ext uri="{BB962C8B-B14F-4D97-AF65-F5344CB8AC3E}">
        <p14:creationId xmlns:p14="http://schemas.microsoft.com/office/powerpoint/2010/main" val="3196405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4</a:t>
            </a:fld>
            <a:endParaRPr lang="en-US" dirty="0"/>
          </a:p>
        </p:txBody>
      </p:sp>
      <p:sp>
        <p:nvSpPr>
          <p:cNvPr id="5" name="Text Placeholder 4"/>
          <p:cNvSpPr>
            <a:spLocks noGrp="1"/>
          </p:cNvSpPr>
          <p:nvPr>
            <p:ph type="body" sz="quarter" idx="13"/>
          </p:nvPr>
        </p:nvSpPr>
        <p:spPr>
          <a:xfrm>
            <a:off x="1" y="0"/>
            <a:ext cx="8471398" cy="939800"/>
          </a:xfrm>
        </p:spPr>
        <p:txBody>
          <a:bodyPr/>
          <a:lstStyle/>
          <a:p>
            <a:r>
              <a:rPr lang="en-US" dirty="0" smtClean="0"/>
              <a:t>This presentation is a pitch deck that introduces the Albemarle Sound ferry investment opportunity</a:t>
            </a:r>
            <a:endParaRPr lang="en-US" dirty="0"/>
          </a:p>
        </p:txBody>
      </p:sp>
      <p:sp>
        <p:nvSpPr>
          <p:cNvPr id="6" name="TextBox 5"/>
          <p:cNvSpPr txBox="1"/>
          <p:nvPr/>
        </p:nvSpPr>
        <p:spPr>
          <a:xfrm>
            <a:off x="3710043" y="1141632"/>
            <a:ext cx="2032000" cy="461665"/>
          </a:xfrm>
          <a:prstGeom prst="rect">
            <a:avLst/>
          </a:prstGeom>
          <a:noFill/>
        </p:spPr>
        <p:txBody>
          <a:bodyPr wrap="square" rtlCol="0">
            <a:spAutoFit/>
          </a:bodyPr>
          <a:lstStyle/>
          <a:p>
            <a:r>
              <a:rPr lang="en-US" sz="2400" b="1" dirty="0" smtClean="0"/>
              <a:t>Our Approach</a:t>
            </a:r>
            <a:endParaRPr lang="en-US" sz="2400" b="1" dirty="0"/>
          </a:p>
        </p:txBody>
      </p:sp>
      <p:cxnSp>
        <p:nvCxnSpPr>
          <p:cNvPr id="4" name="Straight Connector 3"/>
          <p:cNvCxnSpPr/>
          <p:nvPr/>
        </p:nvCxnSpPr>
        <p:spPr>
          <a:xfrm>
            <a:off x="1073724" y="2977580"/>
            <a:ext cx="6743700" cy="0"/>
          </a:xfrm>
          <a:prstGeom prst="line">
            <a:avLst/>
          </a:prstGeom>
          <a:ln>
            <a:solidFill>
              <a:srgbClr val="BF0A3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073724" y="2696450"/>
            <a:ext cx="0" cy="520700"/>
          </a:xfrm>
          <a:prstGeom prst="line">
            <a:avLst/>
          </a:prstGeom>
          <a:ln>
            <a:solidFill>
              <a:srgbClr val="BF0A3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817424" y="2702800"/>
            <a:ext cx="0" cy="520700"/>
          </a:xfrm>
          <a:prstGeom prst="line">
            <a:avLst/>
          </a:prstGeom>
          <a:ln>
            <a:solidFill>
              <a:srgbClr val="BF0A3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14020" y="2115637"/>
            <a:ext cx="2794000" cy="461665"/>
          </a:xfrm>
          <a:prstGeom prst="rect">
            <a:avLst/>
          </a:prstGeom>
          <a:noFill/>
        </p:spPr>
        <p:txBody>
          <a:bodyPr wrap="square" rtlCol="0">
            <a:spAutoFit/>
          </a:bodyPr>
          <a:lstStyle/>
          <a:p>
            <a:r>
              <a:rPr lang="en-US" sz="2400" dirty="0" smtClean="0"/>
              <a:t>Feasibility study</a:t>
            </a:r>
            <a:endParaRPr lang="en-US" sz="2400" dirty="0"/>
          </a:p>
        </p:txBody>
      </p:sp>
      <p:sp>
        <p:nvSpPr>
          <p:cNvPr id="13" name="TextBox 12"/>
          <p:cNvSpPr txBox="1"/>
          <p:nvPr/>
        </p:nvSpPr>
        <p:spPr>
          <a:xfrm>
            <a:off x="7099300" y="2115637"/>
            <a:ext cx="1879600" cy="461665"/>
          </a:xfrm>
          <a:prstGeom prst="rect">
            <a:avLst/>
          </a:prstGeom>
          <a:noFill/>
        </p:spPr>
        <p:txBody>
          <a:bodyPr wrap="square" rtlCol="0">
            <a:spAutoFit/>
          </a:bodyPr>
          <a:lstStyle/>
          <a:p>
            <a:r>
              <a:rPr lang="en-US" sz="2400" dirty="0" smtClean="0"/>
              <a:t>Pitch deck</a:t>
            </a:r>
            <a:endParaRPr lang="en-US" sz="2400" dirty="0"/>
          </a:p>
        </p:txBody>
      </p:sp>
      <p:cxnSp>
        <p:nvCxnSpPr>
          <p:cNvPr id="18" name="Straight Connector 17"/>
          <p:cNvCxnSpPr/>
          <p:nvPr/>
        </p:nvCxnSpPr>
        <p:spPr>
          <a:xfrm>
            <a:off x="216838" y="4038247"/>
            <a:ext cx="8393762" cy="0"/>
          </a:xfrm>
          <a:prstGeom prst="line">
            <a:avLst/>
          </a:prstGeom>
          <a:ln>
            <a:solidFill>
              <a:srgbClr val="002868"/>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463500" y="4095967"/>
            <a:ext cx="3246662" cy="461665"/>
          </a:xfrm>
          <a:prstGeom prst="rect">
            <a:avLst/>
          </a:prstGeom>
          <a:noFill/>
        </p:spPr>
        <p:txBody>
          <a:bodyPr wrap="square" rtlCol="0">
            <a:spAutoFit/>
          </a:bodyPr>
          <a:lstStyle/>
          <a:p>
            <a:r>
              <a:rPr lang="en-US" sz="2400" b="1" dirty="0" smtClean="0"/>
              <a:t>Intended audience</a:t>
            </a:r>
            <a:endParaRPr lang="en-US" sz="2400" b="1" dirty="0"/>
          </a:p>
        </p:txBody>
      </p:sp>
      <p:sp>
        <p:nvSpPr>
          <p:cNvPr id="20" name="Rounded Rectangle 19"/>
          <p:cNvSpPr/>
          <p:nvPr/>
        </p:nvSpPr>
        <p:spPr>
          <a:xfrm>
            <a:off x="1978519" y="4723059"/>
            <a:ext cx="1484981" cy="1232304"/>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Private Investors</a:t>
            </a:r>
            <a:endParaRPr lang="en-US" dirty="0">
              <a:solidFill>
                <a:schemeClr val="bg1"/>
              </a:solidFill>
            </a:endParaRPr>
          </a:p>
        </p:txBody>
      </p:sp>
      <p:sp>
        <p:nvSpPr>
          <p:cNvPr id="22" name="Rounded Rectangle 21"/>
          <p:cNvSpPr/>
          <p:nvPr/>
        </p:nvSpPr>
        <p:spPr>
          <a:xfrm>
            <a:off x="5938092" y="4723059"/>
            <a:ext cx="1484981" cy="1232304"/>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Community Members</a:t>
            </a:r>
            <a:endParaRPr lang="en-US" dirty="0">
              <a:solidFill>
                <a:schemeClr val="bg1"/>
              </a:solidFill>
            </a:endParaRPr>
          </a:p>
        </p:txBody>
      </p:sp>
      <p:sp>
        <p:nvSpPr>
          <p:cNvPr id="23" name="Rounded Rectangle 22"/>
          <p:cNvSpPr/>
          <p:nvPr/>
        </p:nvSpPr>
        <p:spPr>
          <a:xfrm>
            <a:off x="3994581" y="4724342"/>
            <a:ext cx="1484981" cy="1232304"/>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State/local government officials</a:t>
            </a:r>
            <a:endParaRPr lang="en-US" dirty="0">
              <a:solidFill>
                <a:schemeClr val="bg1"/>
              </a:solidFill>
            </a:endParaRPr>
          </a:p>
        </p:txBody>
      </p:sp>
      <p:sp>
        <p:nvSpPr>
          <p:cNvPr id="24" name="Sun 23"/>
          <p:cNvSpPr/>
          <p:nvPr/>
        </p:nvSpPr>
        <p:spPr>
          <a:xfrm>
            <a:off x="5779528" y="2561161"/>
            <a:ext cx="822960" cy="822960"/>
          </a:xfrm>
          <a:prstGeom prst="sun">
            <a:avLst/>
          </a:prstGeom>
          <a:solidFill>
            <a:srgbClr val="FECF00"/>
          </a:solidFill>
          <a:ln>
            <a:solidFill>
              <a:srgbClr val="FEC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810408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40</a:t>
            </a:fld>
            <a:endParaRPr lang="en-US" dirty="0"/>
          </a:p>
        </p:txBody>
      </p:sp>
      <p:sp>
        <p:nvSpPr>
          <p:cNvPr id="4" name="Text Placeholder 3"/>
          <p:cNvSpPr>
            <a:spLocks noGrp="1"/>
          </p:cNvSpPr>
          <p:nvPr>
            <p:ph type="body" sz="quarter" idx="13"/>
          </p:nvPr>
        </p:nvSpPr>
        <p:spPr/>
        <p:txBody>
          <a:bodyPr/>
          <a:lstStyle/>
          <a:p>
            <a:r>
              <a:rPr lang="en-US" dirty="0"/>
              <a:t>In addition to the risk mitigation next steps identified, four large project next steps are necessary to complete before launch</a:t>
            </a:r>
          </a:p>
        </p:txBody>
      </p:sp>
      <p:cxnSp>
        <p:nvCxnSpPr>
          <p:cNvPr id="15" name="Straight Connector 14"/>
          <p:cNvCxnSpPr/>
          <p:nvPr/>
        </p:nvCxnSpPr>
        <p:spPr>
          <a:xfrm flipV="1">
            <a:off x="4373512" y="1408582"/>
            <a:ext cx="476280" cy="156486"/>
          </a:xfrm>
          <a:prstGeom prst="line">
            <a:avLst/>
          </a:prstGeom>
          <a:ln w="12700">
            <a:solidFill>
              <a:srgbClr val="BF0A3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390875" y="3435011"/>
            <a:ext cx="470492" cy="153141"/>
          </a:xfrm>
          <a:prstGeom prst="line">
            <a:avLst/>
          </a:prstGeom>
          <a:ln w="12700">
            <a:solidFill>
              <a:srgbClr val="BF0A30"/>
            </a:solidFill>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4849792" y="1408582"/>
            <a:ext cx="3621607" cy="2179570"/>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anose="020B0604020202020204" pitchFamily="34" charset="0"/>
              <a:buChar char="•"/>
            </a:pPr>
            <a:r>
              <a:rPr lang="en-US" sz="1400" dirty="0" smtClean="0">
                <a:solidFill>
                  <a:schemeClr val="tx1"/>
                </a:solidFill>
              </a:rPr>
              <a:t>Investigate depth needs for ferry routes</a:t>
            </a:r>
          </a:p>
          <a:p>
            <a:pPr marL="342900" indent="-342900">
              <a:buFont typeface="Arial" panose="020B0604020202020204" pitchFamily="34" charset="0"/>
              <a:buChar char="•"/>
            </a:pPr>
            <a:r>
              <a:rPr lang="en-US" sz="1400" dirty="0" smtClean="0">
                <a:solidFill>
                  <a:schemeClr val="tx1"/>
                </a:solidFill>
              </a:rPr>
              <a:t>Conduct market research by surveying current residents and coastal NC tourists</a:t>
            </a:r>
          </a:p>
          <a:p>
            <a:pPr marL="342900" indent="-342900">
              <a:buFont typeface="Arial" panose="020B0604020202020204" pitchFamily="34" charset="0"/>
              <a:buChar char="•"/>
            </a:pPr>
            <a:r>
              <a:rPr lang="en-US" sz="1400" dirty="0" smtClean="0">
                <a:solidFill>
                  <a:schemeClr val="tx1"/>
                </a:solidFill>
              </a:rPr>
              <a:t>Finalize routes and prices </a:t>
            </a:r>
            <a:r>
              <a:rPr lang="en-US" sz="1400" dirty="0">
                <a:solidFill>
                  <a:schemeClr val="tx1"/>
                </a:solidFill>
              </a:rPr>
              <a:t>based on market research</a:t>
            </a:r>
          </a:p>
          <a:p>
            <a:pPr marL="342900" indent="-342900">
              <a:buFont typeface="Arial" panose="020B0604020202020204" pitchFamily="34" charset="0"/>
              <a:buChar char="•"/>
            </a:pPr>
            <a:r>
              <a:rPr lang="en-US" sz="1400" dirty="0" smtClean="0">
                <a:solidFill>
                  <a:schemeClr val="tx1"/>
                </a:solidFill>
              </a:rPr>
              <a:t>Confirm local government willingness and ability to pay</a:t>
            </a:r>
          </a:p>
          <a:p>
            <a:pPr marL="342900" indent="-342900">
              <a:buFont typeface="Arial" panose="020B0604020202020204" pitchFamily="34" charset="0"/>
              <a:buChar char="•"/>
            </a:pPr>
            <a:r>
              <a:rPr lang="en-US" sz="1400" dirty="0" smtClean="0">
                <a:solidFill>
                  <a:schemeClr val="tx1"/>
                </a:solidFill>
              </a:rPr>
              <a:t>Confirm financial model assumptions</a:t>
            </a:r>
          </a:p>
          <a:p>
            <a:pPr marL="342900" indent="-342900">
              <a:buFont typeface="Arial" panose="020B0604020202020204" pitchFamily="34" charset="0"/>
              <a:buChar char="•"/>
            </a:pPr>
            <a:r>
              <a:rPr lang="en-US" sz="1400" dirty="0" smtClean="0">
                <a:solidFill>
                  <a:schemeClr val="tx1"/>
                </a:solidFill>
              </a:rPr>
              <a:t>Investigate legal and regulatory obstacles</a:t>
            </a:r>
          </a:p>
          <a:p>
            <a:pPr marL="342900" indent="-342900">
              <a:buFont typeface="Arial" panose="020B0604020202020204" pitchFamily="34" charset="0"/>
              <a:buChar char="•"/>
            </a:pPr>
            <a:r>
              <a:rPr lang="en-US" sz="1400" dirty="0" smtClean="0">
                <a:solidFill>
                  <a:schemeClr val="tx1"/>
                </a:solidFill>
              </a:rPr>
              <a:t>Map economic development potential</a:t>
            </a:r>
            <a:endParaRPr lang="en-US" sz="1400" dirty="0">
              <a:solidFill>
                <a:schemeClr val="tx1"/>
              </a:solidFill>
            </a:endParaRPr>
          </a:p>
        </p:txBody>
      </p:sp>
      <p:sp>
        <p:nvSpPr>
          <p:cNvPr id="14" name="Rectangle 13"/>
          <p:cNvSpPr/>
          <p:nvPr/>
        </p:nvSpPr>
        <p:spPr>
          <a:xfrm>
            <a:off x="4849792" y="3766890"/>
            <a:ext cx="3621607" cy="2176272"/>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anose="020B0604020202020204" pitchFamily="34" charset="0"/>
              <a:buChar char="•"/>
            </a:pPr>
            <a:r>
              <a:rPr lang="en-US" sz="1400" dirty="0" smtClean="0">
                <a:solidFill>
                  <a:schemeClr val="tx1"/>
                </a:solidFill>
              </a:rPr>
              <a:t>Map community assets</a:t>
            </a:r>
          </a:p>
          <a:p>
            <a:pPr marL="342900" indent="-342900">
              <a:buFont typeface="Arial" panose="020B0604020202020204" pitchFamily="34" charset="0"/>
              <a:buChar char="•"/>
            </a:pPr>
            <a:r>
              <a:rPr lang="en-US" sz="1400" dirty="0" smtClean="0">
                <a:solidFill>
                  <a:schemeClr val="tx1"/>
                </a:solidFill>
              </a:rPr>
              <a:t>Identify themes/brands for each town</a:t>
            </a:r>
          </a:p>
          <a:p>
            <a:pPr marL="342900" indent="-342900">
              <a:buFont typeface="Arial" panose="020B0604020202020204" pitchFamily="34" charset="0"/>
              <a:buChar char="•"/>
            </a:pPr>
            <a:r>
              <a:rPr lang="en-US" sz="1400" dirty="0" smtClean="0">
                <a:solidFill>
                  <a:schemeClr val="tx1"/>
                </a:solidFill>
              </a:rPr>
              <a:t>Host town halls for community member input and feedback</a:t>
            </a:r>
          </a:p>
          <a:p>
            <a:pPr marL="342900" indent="-342900">
              <a:buFont typeface="Arial" panose="020B0604020202020204" pitchFamily="34" charset="0"/>
              <a:buChar char="•"/>
            </a:pPr>
            <a:r>
              <a:rPr lang="en-US" sz="1400" dirty="0" smtClean="0">
                <a:solidFill>
                  <a:schemeClr val="tx1"/>
                </a:solidFill>
              </a:rPr>
              <a:t>Attract and engage potential entrepreneurs for commercial endeavors</a:t>
            </a:r>
          </a:p>
          <a:p>
            <a:pPr marL="342900" indent="-342900">
              <a:buFont typeface="Arial" panose="020B0604020202020204" pitchFamily="34" charset="0"/>
              <a:buChar char="•"/>
            </a:pPr>
            <a:r>
              <a:rPr lang="en-US" sz="1400" dirty="0" smtClean="0">
                <a:solidFill>
                  <a:schemeClr val="tx1"/>
                </a:solidFill>
              </a:rPr>
              <a:t>Identify grants to cover local town expenses</a:t>
            </a:r>
            <a:endParaRPr lang="en-US" sz="1400" dirty="0">
              <a:solidFill>
                <a:schemeClr val="tx1"/>
              </a:solidFill>
            </a:endParaRPr>
          </a:p>
        </p:txBody>
      </p:sp>
      <p:cxnSp>
        <p:nvCxnSpPr>
          <p:cNvPr id="18" name="Straight Connector 17"/>
          <p:cNvCxnSpPr/>
          <p:nvPr/>
        </p:nvCxnSpPr>
        <p:spPr>
          <a:xfrm flipV="1">
            <a:off x="4390874" y="3761107"/>
            <a:ext cx="458918" cy="157275"/>
          </a:xfrm>
          <a:prstGeom prst="line">
            <a:avLst/>
          </a:prstGeom>
          <a:ln w="12700">
            <a:solidFill>
              <a:srgbClr val="BF0A3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390875" y="5791670"/>
            <a:ext cx="458917" cy="151492"/>
          </a:xfrm>
          <a:prstGeom prst="line">
            <a:avLst/>
          </a:prstGeom>
          <a:ln w="12700">
            <a:solidFill>
              <a:srgbClr val="BF0A30"/>
            </a:solidFill>
          </a:ln>
        </p:spPr>
        <p:style>
          <a:lnRef idx="2">
            <a:schemeClr val="accent1"/>
          </a:lnRef>
          <a:fillRef idx="0">
            <a:schemeClr val="accent1"/>
          </a:fillRef>
          <a:effectRef idx="1">
            <a:schemeClr val="accent1"/>
          </a:effectRef>
          <a:fontRef idx="minor">
            <a:schemeClr val="tx1"/>
          </a:fontRef>
        </p:style>
      </p:cxnSp>
      <p:grpSp>
        <p:nvGrpSpPr>
          <p:cNvPr id="38" name="Group 37"/>
          <p:cNvGrpSpPr/>
          <p:nvPr/>
        </p:nvGrpSpPr>
        <p:grpSpPr>
          <a:xfrm>
            <a:off x="1268727" y="1561723"/>
            <a:ext cx="3122147" cy="1873288"/>
            <a:chOff x="973179" y="2604"/>
            <a:chExt cx="3122147" cy="1873288"/>
          </a:xfrm>
        </p:grpSpPr>
        <p:sp>
          <p:nvSpPr>
            <p:cNvPr id="39" name="Rectangle 38"/>
            <p:cNvSpPr/>
            <p:nvPr/>
          </p:nvSpPr>
          <p:spPr>
            <a:xfrm>
              <a:off x="973179" y="2604"/>
              <a:ext cx="3122147" cy="1873288"/>
            </a:xfrm>
            <a:prstGeom prst="rect">
              <a:avLst/>
            </a:prstGeom>
            <a:solidFill>
              <a:srgbClr val="002868"/>
            </a:solidFill>
            <a:ln w="28575">
              <a:solidFill>
                <a:srgbClr val="BF0A30"/>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40" name="Rectangle 39"/>
            <p:cNvSpPr/>
            <p:nvPr/>
          </p:nvSpPr>
          <p:spPr>
            <a:xfrm>
              <a:off x="973179" y="2604"/>
              <a:ext cx="3122147" cy="18732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u="sng" kern="1200" dirty="0" smtClean="0"/>
                <a:t>Feasibility Study:</a:t>
              </a:r>
            </a:p>
            <a:p>
              <a:pPr lvl="0" algn="ctr" defTabSz="1022350">
                <a:lnSpc>
                  <a:spcPct val="90000"/>
                </a:lnSpc>
                <a:spcBef>
                  <a:spcPct val="0"/>
                </a:spcBef>
                <a:spcAft>
                  <a:spcPct val="35000"/>
                </a:spcAft>
              </a:pPr>
              <a:r>
                <a:rPr lang="en-US" sz="2300" b="0" u="none" kern="1200" dirty="0" smtClean="0"/>
                <a:t>Complete feasibility study with additional market research</a:t>
              </a:r>
              <a:endParaRPr lang="en-US" sz="2300" b="0" u="none" kern="1200" dirty="0"/>
            </a:p>
          </p:txBody>
        </p:sp>
      </p:grpSp>
      <p:grpSp>
        <p:nvGrpSpPr>
          <p:cNvPr id="41" name="Group 40"/>
          <p:cNvGrpSpPr/>
          <p:nvPr/>
        </p:nvGrpSpPr>
        <p:grpSpPr>
          <a:xfrm>
            <a:off x="1268728" y="3918382"/>
            <a:ext cx="3122147" cy="1873288"/>
            <a:chOff x="973179" y="2188107"/>
            <a:chExt cx="3122147" cy="1873288"/>
          </a:xfrm>
        </p:grpSpPr>
        <p:sp>
          <p:nvSpPr>
            <p:cNvPr id="42" name="Rectangle 41"/>
            <p:cNvSpPr/>
            <p:nvPr/>
          </p:nvSpPr>
          <p:spPr>
            <a:xfrm>
              <a:off x="973179" y="2188107"/>
              <a:ext cx="3122147" cy="1873288"/>
            </a:xfrm>
            <a:prstGeom prst="rect">
              <a:avLst/>
            </a:prstGeom>
            <a:solidFill>
              <a:srgbClr val="002868"/>
            </a:solidFill>
            <a:ln w="28575">
              <a:solidFill>
                <a:srgbClr val="BF0A30"/>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43" name="Rectangle 42"/>
            <p:cNvSpPr/>
            <p:nvPr/>
          </p:nvSpPr>
          <p:spPr>
            <a:xfrm>
              <a:off x="973179" y="2188107"/>
              <a:ext cx="3122147" cy="18732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u="sng" kern="1200" dirty="0" smtClean="0"/>
                <a:t>Community Buy-in:</a:t>
              </a:r>
            </a:p>
            <a:p>
              <a:pPr lvl="0" algn="ctr" defTabSz="1022350">
                <a:lnSpc>
                  <a:spcPct val="90000"/>
                </a:lnSpc>
                <a:spcBef>
                  <a:spcPct val="0"/>
                </a:spcBef>
                <a:spcAft>
                  <a:spcPct val="35000"/>
                </a:spcAft>
              </a:pPr>
              <a:r>
                <a:rPr lang="en-US" sz="2300" kern="1200" dirty="0" smtClean="0"/>
                <a:t>Garner community buy-in for increased tourism through ferry system</a:t>
              </a:r>
              <a:endParaRPr lang="en-US" sz="2300" kern="1200" dirty="0"/>
            </a:p>
          </p:txBody>
        </p:sp>
      </p:grpSp>
    </p:spTree>
    <p:extLst>
      <p:ext uri="{BB962C8B-B14F-4D97-AF65-F5344CB8AC3E}">
        <p14:creationId xmlns:p14="http://schemas.microsoft.com/office/powerpoint/2010/main" val="636245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41</a:t>
            </a:fld>
            <a:endParaRPr lang="en-US" dirty="0"/>
          </a:p>
        </p:txBody>
      </p:sp>
      <p:sp>
        <p:nvSpPr>
          <p:cNvPr id="4" name="Text Placeholder 3"/>
          <p:cNvSpPr>
            <a:spLocks noGrp="1"/>
          </p:cNvSpPr>
          <p:nvPr>
            <p:ph type="body" sz="quarter" idx="13"/>
          </p:nvPr>
        </p:nvSpPr>
        <p:spPr/>
        <p:txBody>
          <a:bodyPr/>
          <a:lstStyle/>
          <a:p>
            <a:r>
              <a:rPr lang="en-US" dirty="0" smtClean="0"/>
              <a:t>In addition to the risk mitigation next steps identified, four large project next steps are necessary to complete before launch</a:t>
            </a:r>
          </a:p>
        </p:txBody>
      </p:sp>
      <p:grpSp>
        <p:nvGrpSpPr>
          <p:cNvPr id="11" name="Group 10"/>
          <p:cNvGrpSpPr/>
          <p:nvPr/>
        </p:nvGrpSpPr>
        <p:grpSpPr>
          <a:xfrm>
            <a:off x="4753125" y="1599792"/>
            <a:ext cx="3122147" cy="1873288"/>
            <a:chOff x="4407541" y="2604"/>
            <a:chExt cx="3122147" cy="1873288"/>
          </a:xfrm>
        </p:grpSpPr>
        <p:sp>
          <p:nvSpPr>
            <p:cNvPr id="12" name="Rectangle 11"/>
            <p:cNvSpPr/>
            <p:nvPr/>
          </p:nvSpPr>
          <p:spPr>
            <a:xfrm>
              <a:off x="4407541" y="2604"/>
              <a:ext cx="3122147" cy="1873288"/>
            </a:xfrm>
            <a:prstGeom prst="rect">
              <a:avLst/>
            </a:prstGeom>
            <a:solidFill>
              <a:srgbClr val="002868"/>
            </a:solidFill>
            <a:ln w="28575">
              <a:solidFill>
                <a:srgbClr val="BF0A30"/>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3" name="Rectangle 12"/>
            <p:cNvSpPr/>
            <p:nvPr/>
          </p:nvSpPr>
          <p:spPr>
            <a:xfrm>
              <a:off x="4407541" y="2604"/>
              <a:ext cx="3122147" cy="18732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u="sng" kern="1200" dirty="0" smtClean="0"/>
                <a:t>Investment Source:</a:t>
              </a:r>
            </a:p>
            <a:p>
              <a:pPr lvl="0" algn="ctr" defTabSz="1022350">
                <a:lnSpc>
                  <a:spcPct val="90000"/>
                </a:lnSpc>
                <a:spcBef>
                  <a:spcPct val="0"/>
                </a:spcBef>
                <a:spcAft>
                  <a:spcPct val="35000"/>
                </a:spcAft>
              </a:pPr>
              <a:r>
                <a:rPr lang="en-US" sz="2300" kern="1200" dirty="0" smtClean="0"/>
                <a:t>Solidify investment source and execute due diligence</a:t>
              </a:r>
              <a:endParaRPr lang="en-US" sz="2300" kern="1200" dirty="0"/>
            </a:p>
          </p:txBody>
        </p:sp>
      </p:grpSp>
      <p:grpSp>
        <p:nvGrpSpPr>
          <p:cNvPr id="17" name="Group 16"/>
          <p:cNvGrpSpPr/>
          <p:nvPr/>
        </p:nvGrpSpPr>
        <p:grpSpPr>
          <a:xfrm>
            <a:off x="4753126" y="3918382"/>
            <a:ext cx="3122147" cy="1873288"/>
            <a:chOff x="4407541" y="2188107"/>
            <a:chExt cx="3122147" cy="1873288"/>
          </a:xfrm>
        </p:grpSpPr>
        <p:sp>
          <p:nvSpPr>
            <p:cNvPr id="18" name="Rectangle 17"/>
            <p:cNvSpPr/>
            <p:nvPr/>
          </p:nvSpPr>
          <p:spPr>
            <a:xfrm>
              <a:off x="4407541" y="2188107"/>
              <a:ext cx="3122147" cy="1873288"/>
            </a:xfrm>
            <a:prstGeom prst="rect">
              <a:avLst/>
            </a:prstGeom>
            <a:solidFill>
              <a:srgbClr val="002868"/>
            </a:solidFill>
            <a:ln w="28575">
              <a:solidFill>
                <a:srgbClr val="BF0A30"/>
              </a:solid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18"/>
            <p:cNvSpPr/>
            <p:nvPr/>
          </p:nvSpPr>
          <p:spPr>
            <a:xfrm>
              <a:off x="4407541" y="2188107"/>
              <a:ext cx="3122147" cy="18732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u="sng" kern="1200" dirty="0" smtClean="0"/>
                <a:t>Tourist Attractions:</a:t>
              </a:r>
            </a:p>
            <a:p>
              <a:pPr lvl="0" algn="ctr" defTabSz="1022350">
                <a:lnSpc>
                  <a:spcPct val="90000"/>
                </a:lnSpc>
                <a:spcBef>
                  <a:spcPct val="0"/>
                </a:spcBef>
                <a:spcAft>
                  <a:spcPct val="35000"/>
                </a:spcAft>
              </a:pPr>
              <a:r>
                <a:rPr lang="en-US" sz="2300" kern="1200" dirty="0" smtClean="0"/>
                <a:t>Develop tourist attractions in harbor towns</a:t>
              </a:r>
              <a:endParaRPr lang="en-US" sz="2300" kern="1200" dirty="0"/>
            </a:p>
          </p:txBody>
        </p:sp>
      </p:grpSp>
      <p:cxnSp>
        <p:nvCxnSpPr>
          <p:cNvPr id="16" name="Straight Connector 15"/>
          <p:cNvCxnSpPr/>
          <p:nvPr/>
        </p:nvCxnSpPr>
        <p:spPr>
          <a:xfrm flipH="1" flipV="1">
            <a:off x="4397109" y="1420157"/>
            <a:ext cx="356016" cy="156486"/>
          </a:xfrm>
          <a:prstGeom prst="line">
            <a:avLst/>
          </a:prstGeom>
          <a:ln w="12700">
            <a:solidFill>
              <a:srgbClr val="BF0A3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397109" y="3473080"/>
            <a:ext cx="356017" cy="126647"/>
          </a:xfrm>
          <a:prstGeom prst="line">
            <a:avLst/>
          </a:prstGeom>
          <a:ln w="12700">
            <a:solidFill>
              <a:srgbClr val="BF0A30"/>
            </a:solidFill>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775501" y="1420157"/>
            <a:ext cx="3621607" cy="2179570"/>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anose="020B0604020202020204" pitchFamily="34" charset="0"/>
              <a:buChar char="•"/>
            </a:pPr>
            <a:r>
              <a:rPr lang="en-US" sz="1400" dirty="0" smtClean="0">
                <a:solidFill>
                  <a:schemeClr val="tx1"/>
                </a:solidFill>
              </a:rPr>
              <a:t>Identify and approach individual, corporate, and/or partner investors</a:t>
            </a:r>
          </a:p>
          <a:p>
            <a:pPr marL="342900" indent="-342900">
              <a:buFont typeface="Arial" panose="020B0604020202020204" pitchFamily="34" charset="0"/>
              <a:buChar char="•"/>
            </a:pPr>
            <a:r>
              <a:rPr lang="en-US" sz="1400" dirty="0" smtClean="0">
                <a:solidFill>
                  <a:schemeClr val="tx1"/>
                </a:solidFill>
              </a:rPr>
              <a:t>Forecast investment amount expected from local communities</a:t>
            </a:r>
          </a:p>
          <a:p>
            <a:pPr marL="342900" indent="-342900">
              <a:buFont typeface="Arial" panose="020B0604020202020204" pitchFamily="34" charset="0"/>
              <a:buChar char="•"/>
            </a:pPr>
            <a:r>
              <a:rPr lang="en-US" sz="1400" dirty="0" smtClean="0">
                <a:solidFill>
                  <a:schemeClr val="tx1"/>
                </a:solidFill>
              </a:rPr>
              <a:t>Build due diligence planning into overall timeline</a:t>
            </a:r>
            <a:endParaRPr lang="en-US" sz="1400" dirty="0">
              <a:solidFill>
                <a:schemeClr val="tx1"/>
              </a:solidFill>
            </a:endParaRPr>
          </a:p>
        </p:txBody>
      </p:sp>
      <p:sp>
        <p:nvSpPr>
          <p:cNvPr id="28" name="Rectangle 27"/>
          <p:cNvSpPr/>
          <p:nvPr/>
        </p:nvSpPr>
        <p:spPr>
          <a:xfrm>
            <a:off x="775501" y="3778465"/>
            <a:ext cx="3621607" cy="2176272"/>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anose="020B0604020202020204" pitchFamily="34" charset="0"/>
              <a:buChar char="•"/>
            </a:pPr>
            <a:r>
              <a:rPr lang="en-US" sz="1400" dirty="0" smtClean="0">
                <a:solidFill>
                  <a:schemeClr val="tx1"/>
                </a:solidFill>
              </a:rPr>
              <a:t>Foster economic development within harbor towns</a:t>
            </a:r>
          </a:p>
          <a:p>
            <a:pPr marL="342900" indent="-342900">
              <a:buFont typeface="Arial" panose="020B0604020202020204" pitchFamily="34" charset="0"/>
              <a:buChar char="•"/>
            </a:pPr>
            <a:r>
              <a:rPr lang="en-US" sz="1400" dirty="0" smtClean="0">
                <a:solidFill>
                  <a:schemeClr val="tx1"/>
                </a:solidFill>
              </a:rPr>
              <a:t>Encourage local entrepreneurs or corporate partners to consider new endeavors</a:t>
            </a:r>
          </a:p>
          <a:p>
            <a:pPr marL="342900" indent="-342900">
              <a:buFont typeface="Arial" panose="020B0604020202020204" pitchFamily="34" charset="0"/>
              <a:buChar char="•"/>
            </a:pPr>
            <a:r>
              <a:rPr lang="en-US" sz="1400" dirty="0" smtClean="0">
                <a:solidFill>
                  <a:schemeClr val="tx1"/>
                </a:solidFill>
              </a:rPr>
              <a:t>Emphasize all future development be focused on waterfront</a:t>
            </a:r>
          </a:p>
        </p:txBody>
      </p:sp>
      <p:cxnSp>
        <p:nvCxnSpPr>
          <p:cNvPr id="30" name="Straight Connector 29"/>
          <p:cNvCxnSpPr/>
          <p:nvPr/>
        </p:nvCxnSpPr>
        <p:spPr>
          <a:xfrm flipV="1">
            <a:off x="4397109" y="5791670"/>
            <a:ext cx="356017" cy="161261"/>
          </a:xfrm>
          <a:prstGeom prst="line">
            <a:avLst/>
          </a:prstGeom>
          <a:ln w="12700">
            <a:solidFill>
              <a:srgbClr val="BF0A3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397108" y="3778465"/>
            <a:ext cx="356018" cy="151492"/>
          </a:xfrm>
          <a:prstGeom prst="line">
            <a:avLst/>
          </a:prstGeom>
          <a:ln w="12700">
            <a:solidFill>
              <a:srgbClr val="BF0A3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2494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42</a:t>
            </a:fld>
            <a:endParaRPr lang="en-US" dirty="0"/>
          </a:p>
        </p:txBody>
      </p:sp>
      <p:sp>
        <p:nvSpPr>
          <p:cNvPr id="4" name="Text Placeholder 3"/>
          <p:cNvSpPr>
            <a:spLocks noGrp="1"/>
          </p:cNvSpPr>
          <p:nvPr>
            <p:ph type="body" sz="quarter" idx="13"/>
          </p:nvPr>
        </p:nvSpPr>
        <p:spPr/>
        <p:txBody>
          <a:bodyPr/>
          <a:lstStyle/>
          <a:p>
            <a:r>
              <a:rPr lang="en-US" dirty="0" smtClean="0"/>
              <a:t>Recommendation: A ferry serving five towns in the Albemarle   Sound would attract tourists and reach profitability in Year 1</a:t>
            </a:r>
            <a:endParaRPr lang="en-US" dirty="0"/>
          </a:p>
        </p:txBody>
      </p:sp>
      <p:cxnSp>
        <p:nvCxnSpPr>
          <p:cNvPr id="6" name="Straight Connector 5"/>
          <p:cNvCxnSpPr/>
          <p:nvPr/>
        </p:nvCxnSpPr>
        <p:spPr>
          <a:xfrm>
            <a:off x="216838" y="4038247"/>
            <a:ext cx="8393762" cy="0"/>
          </a:xfrm>
          <a:prstGeom prst="line">
            <a:avLst/>
          </a:prstGeom>
          <a:ln>
            <a:solidFill>
              <a:srgbClr val="002868"/>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16838" y="2834037"/>
            <a:ext cx="8393762" cy="0"/>
          </a:xfrm>
          <a:prstGeom prst="line">
            <a:avLst/>
          </a:prstGeom>
          <a:ln>
            <a:solidFill>
              <a:srgbClr val="002868"/>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6838" y="1157442"/>
            <a:ext cx="2307781" cy="461665"/>
          </a:xfrm>
          <a:prstGeom prst="rect">
            <a:avLst/>
          </a:prstGeom>
          <a:noFill/>
        </p:spPr>
        <p:txBody>
          <a:bodyPr wrap="square" rtlCol="0">
            <a:spAutoFit/>
          </a:bodyPr>
          <a:lstStyle/>
          <a:p>
            <a:r>
              <a:rPr lang="en-US" sz="2400" dirty="0" smtClean="0"/>
              <a:t>Boat</a:t>
            </a:r>
            <a:endParaRPr lang="en-US" sz="2400" dirty="0"/>
          </a:p>
        </p:txBody>
      </p:sp>
      <p:sp>
        <p:nvSpPr>
          <p:cNvPr id="10" name="TextBox 9"/>
          <p:cNvSpPr txBox="1"/>
          <p:nvPr/>
        </p:nvSpPr>
        <p:spPr>
          <a:xfrm>
            <a:off x="216838" y="2846737"/>
            <a:ext cx="2307781" cy="461665"/>
          </a:xfrm>
          <a:prstGeom prst="rect">
            <a:avLst/>
          </a:prstGeom>
          <a:noFill/>
        </p:spPr>
        <p:txBody>
          <a:bodyPr wrap="square" rtlCol="0">
            <a:spAutoFit/>
          </a:bodyPr>
          <a:lstStyle/>
          <a:p>
            <a:r>
              <a:rPr lang="en-US" sz="2400" dirty="0" smtClean="0"/>
              <a:t>Towns</a:t>
            </a:r>
            <a:endParaRPr lang="en-US" sz="2400" dirty="0"/>
          </a:p>
        </p:txBody>
      </p:sp>
      <p:sp>
        <p:nvSpPr>
          <p:cNvPr id="11" name="TextBox 10"/>
          <p:cNvSpPr txBox="1"/>
          <p:nvPr/>
        </p:nvSpPr>
        <p:spPr>
          <a:xfrm>
            <a:off x="216838" y="4029631"/>
            <a:ext cx="1376915" cy="830997"/>
          </a:xfrm>
          <a:prstGeom prst="rect">
            <a:avLst/>
          </a:prstGeom>
          <a:noFill/>
        </p:spPr>
        <p:txBody>
          <a:bodyPr wrap="square" rtlCol="0">
            <a:spAutoFit/>
          </a:bodyPr>
          <a:lstStyle/>
          <a:p>
            <a:r>
              <a:rPr lang="en-US" sz="2400" dirty="0" smtClean="0"/>
              <a:t>Financial Impact</a:t>
            </a:r>
            <a:endParaRPr lang="en-US" sz="2400" dirty="0"/>
          </a:p>
        </p:txBody>
      </p:sp>
      <p:sp>
        <p:nvSpPr>
          <p:cNvPr id="15" name="TextBox 14"/>
          <p:cNvSpPr txBox="1"/>
          <p:nvPr/>
        </p:nvSpPr>
        <p:spPr>
          <a:xfrm>
            <a:off x="1953119" y="2897537"/>
            <a:ext cx="4155581" cy="369332"/>
          </a:xfrm>
          <a:prstGeom prst="rect">
            <a:avLst/>
          </a:prstGeom>
          <a:noFill/>
        </p:spPr>
        <p:txBody>
          <a:bodyPr wrap="square" rtlCol="0">
            <a:spAutoFit/>
          </a:bodyPr>
          <a:lstStyle/>
          <a:p>
            <a:r>
              <a:rPr lang="en-US" dirty="0" smtClean="0"/>
              <a:t>In phase 1, ferries stop in five towns:</a:t>
            </a:r>
          </a:p>
        </p:txBody>
      </p:sp>
      <p:sp>
        <p:nvSpPr>
          <p:cNvPr id="27" name="Rounded Rectangle 26"/>
          <p:cNvSpPr/>
          <p:nvPr/>
        </p:nvSpPr>
        <p:spPr>
          <a:xfrm>
            <a:off x="2382864" y="4106906"/>
            <a:ext cx="2633636" cy="1851251"/>
          </a:xfrm>
          <a:prstGeom prst="roundRect">
            <a:avLst/>
          </a:prstGeom>
          <a:solidFill>
            <a:srgbClr val="FECF00"/>
          </a:solidFill>
          <a:ln>
            <a:solidFill>
              <a:srgbClr val="FEC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BF0A30"/>
                </a:solidFill>
              </a:rPr>
              <a:t>$6.8M </a:t>
            </a:r>
            <a:r>
              <a:rPr lang="en-US" dirty="0" smtClean="0">
                <a:solidFill>
                  <a:srgbClr val="000000"/>
                </a:solidFill>
              </a:rPr>
              <a:t>in capital expenditures is required to launch the ferry. Annual operating expenses in year 1 would be </a:t>
            </a:r>
            <a:r>
              <a:rPr lang="en-US" dirty="0" smtClean="0">
                <a:solidFill>
                  <a:srgbClr val="BF0A30"/>
                </a:solidFill>
              </a:rPr>
              <a:t>$2M.</a:t>
            </a:r>
            <a:endParaRPr lang="en-US" dirty="0">
              <a:solidFill>
                <a:srgbClr val="BF0A30"/>
              </a:solidFill>
            </a:endParaRPr>
          </a:p>
        </p:txBody>
      </p:sp>
      <p:pic>
        <p:nvPicPr>
          <p:cNvPr id="26" name="Picture 25"/>
          <p:cNvPicPr>
            <a:picLocks noChangeAspect="1"/>
          </p:cNvPicPr>
          <p:nvPr/>
        </p:nvPicPr>
        <p:blipFill rotWithShape="1">
          <a:blip r:embed="rId2" cstate="email">
            <a:extLst>
              <a:ext uri="{28A0092B-C50C-407E-A947-70E740481C1C}">
                <a14:useLocalDpi xmlns:a14="http://schemas.microsoft.com/office/drawing/2010/main" val="0"/>
              </a:ext>
            </a:extLst>
          </a:blip>
          <a:srcRect l="6199" t="17599" r="6988" b="17705"/>
          <a:stretch/>
        </p:blipFill>
        <p:spPr>
          <a:xfrm>
            <a:off x="2242537" y="1248547"/>
            <a:ext cx="2185623" cy="12243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p:spPr>
      </p:pic>
      <p:pic>
        <p:nvPicPr>
          <p:cNvPr id="32" name="Picture 31"/>
          <p:cNvPicPr>
            <a:picLocks noChangeAspect="1"/>
          </p:cNvPicPr>
          <p:nvPr/>
        </p:nvPicPr>
        <p:blipFill rotWithShape="1">
          <a:blip r:embed="rId3" cstate="email">
            <a:extLst>
              <a:ext uri="{28A0092B-C50C-407E-A947-70E740481C1C}">
                <a14:useLocalDpi xmlns:a14="http://schemas.microsoft.com/office/drawing/2010/main" val="0"/>
              </a:ext>
            </a:extLst>
          </a:blip>
          <a:srcRect l="5910" r="3479"/>
          <a:stretch/>
        </p:blipFill>
        <p:spPr>
          <a:xfrm>
            <a:off x="5929460" y="1247459"/>
            <a:ext cx="2187017" cy="12254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p:spPr>
      </p:pic>
      <p:sp>
        <p:nvSpPr>
          <p:cNvPr id="5" name="TextBox 4"/>
          <p:cNvSpPr txBox="1"/>
          <p:nvPr/>
        </p:nvSpPr>
        <p:spPr>
          <a:xfrm>
            <a:off x="2242537" y="2464705"/>
            <a:ext cx="2204864" cy="369332"/>
          </a:xfrm>
          <a:prstGeom prst="rect">
            <a:avLst/>
          </a:prstGeom>
          <a:noFill/>
        </p:spPr>
        <p:txBody>
          <a:bodyPr wrap="square" rtlCol="0">
            <a:spAutoFit/>
          </a:bodyPr>
          <a:lstStyle/>
          <a:p>
            <a:r>
              <a:rPr lang="en-US" dirty="0" smtClean="0"/>
              <a:t>49 seat catamaran</a:t>
            </a:r>
            <a:endParaRPr lang="en-US" dirty="0"/>
          </a:p>
        </p:txBody>
      </p:sp>
      <p:sp>
        <p:nvSpPr>
          <p:cNvPr id="34" name="TextBox 33"/>
          <p:cNvSpPr txBox="1"/>
          <p:nvPr/>
        </p:nvSpPr>
        <p:spPr>
          <a:xfrm>
            <a:off x="6160264" y="2477405"/>
            <a:ext cx="2204864" cy="369332"/>
          </a:xfrm>
          <a:prstGeom prst="rect">
            <a:avLst/>
          </a:prstGeom>
          <a:noFill/>
        </p:spPr>
        <p:txBody>
          <a:bodyPr wrap="square" rtlCol="0">
            <a:spAutoFit/>
          </a:bodyPr>
          <a:lstStyle/>
          <a:p>
            <a:r>
              <a:rPr lang="en-US" dirty="0" smtClean="0"/>
              <a:t>149 seat catamaran</a:t>
            </a:r>
            <a:endParaRPr lang="en-US" dirty="0"/>
          </a:p>
        </p:txBody>
      </p:sp>
      <p:sp>
        <p:nvSpPr>
          <p:cNvPr id="35" name="Rounded Rectangle 34"/>
          <p:cNvSpPr/>
          <p:nvPr/>
        </p:nvSpPr>
        <p:spPr>
          <a:xfrm>
            <a:off x="216838" y="3406739"/>
            <a:ext cx="1539392" cy="465098"/>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t>Elizabeth City</a:t>
            </a:r>
          </a:p>
        </p:txBody>
      </p:sp>
      <p:sp>
        <p:nvSpPr>
          <p:cNvPr id="36" name="Rounded Rectangle 35"/>
          <p:cNvSpPr/>
          <p:nvPr/>
        </p:nvSpPr>
        <p:spPr>
          <a:xfrm>
            <a:off x="1978519" y="3415954"/>
            <a:ext cx="1539392" cy="465098"/>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Edenton</a:t>
            </a:r>
            <a:endParaRPr lang="en-US" dirty="0"/>
          </a:p>
        </p:txBody>
      </p:sp>
      <p:sp>
        <p:nvSpPr>
          <p:cNvPr id="37" name="Rounded Rectangle 36"/>
          <p:cNvSpPr/>
          <p:nvPr/>
        </p:nvSpPr>
        <p:spPr>
          <a:xfrm>
            <a:off x="3721964" y="3415954"/>
            <a:ext cx="1539392" cy="465098"/>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Hertford</a:t>
            </a:r>
            <a:endParaRPr lang="en-US" dirty="0"/>
          </a:p>
        </p:txBody>
      </p:sp>
      <p:sp>
        <p:nvSpPr>
          <p:cNvPr id="38" name="Rounded Rectangle 37"/>
          <p:cNvSpPr/>
          <p:nvPr/>
        </p:nvSpPr>
        <p:spPr>
          <a:xfrm>
            <a:off x="5495023" y="3415954"/>
            <a:ext cx="1539392" cy="465098"/>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Plymouth</a:t>
            </a:r>
            <a:endParaRPr lang="en-US" dirty="0"/>
          </a:p>
        </p:txBody>
      </p:sp>
      <p:sp>
        <p:nvSpPr>
          <p:cNvPr id="39" name="Rounded Rectangle 38"/>
          <p:cNvSpPr/>
          <p:nvPr/>
        </p:nvSpPr>
        <p:spPr>
          <a:xfrm>
            <a:off x="7250315" y="3410688"/>
            <a:ext cx="1539392" cy="465098"/>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Columbia</a:t>
            </a:r>
            <a:endParaRPr lang="en-US" dirty="0"/>
          </a:p>
        </p:txBody>
      </p:sp>
      <p:sp>
        <p:nvSpPr>
          <p:cNvPr id="17" name="Oval 16"/>
          <p:cNvSpPr/>
          <p:nvPr/>
        </p:nvSpPr>
        <p:spPr>
          <a:xfrm>
            <a:off x="1551889" y="1046779"/>
            <a:ext cx="3422746" cy="1895027"/>
          </a:xfrm>
          <a:prstGeom prst="ellipse">
            <a:avLst/>
          </a:prstGeom>
          <a:noFill/>
          <a:ln w="19050">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192866" y="5932947"/>
            <a:ext cx="8945592" cy="276999"/>
          </a:xfrm>
          <a:prstGeom prst="rect">
            <a:avLst/>
          </a:prstGeom>
          <a:noFill/>
        </p:spPr>
        <p:txBody>
          <a:bodyPr wrap="square" rtlCol="0">
            <a:spAutoFit/>
          </a:bodyPr>
          <a:lstStyle/>
          <a:p>
            <a:r>
              <a:rPr lang="en-US" sz="1200" dirty="0" smtClean="0"/>
              <a:t>See appendix for more detail on calculations</a:t>
            </a:r>
            <a:endParaRPr lang="en-US" sz="1200" dirty="0"/>
          </a:p>
        </p:txBody>
      </p:sp>
      <p:sp>
        <p:nvSpPr>
          <p:cNvPr id="33" name="Rounded Rectangle 32"/>
          <p:cNvSpPr/>
          <p:nvPr/>
        </p:nvSpPr>
        <p:spPr>
          <a:xfrm>
            <a:off x="1978519" y="4130915"/>
            <a:ext cx="404345" cy="1802032"/>
          </a:xfrm>
          <a:prstGeom prst="roundRect">
            <a:avLst>
              <a:gd name="adj" fmla="val 50000"/>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b="1" dirty="0" smtClean="0"/>
              <a:t>Cos</a:t>
            </a:r>
          </a:p>
          <a:p>
            <a:pPr>
              <a:lnSpc>
                <a:spcPct val="90000"/>
              </a:lnSpc>
            </a:pPr>
            <a:r>
              <a:rPr lang="en-US" b="1" dirty="0" smtClean="0"/>
              <a:t>t</a:t>
            </a:r>
            <a:endParaRPr lang="en-US" b="1" dirty="0"/>
          </a:p>
        </p:txBody>
      </p:sp>
      <p:sp>
        <p:nvSpPr>
          <p:cNvPr id="40" name="Rounded Rectangle 39"/>
          <p:cNvSpPr/>
          <p:nvPr/>
        </p:nvSpPr>
        <p:spPr>
          <a:xfrm>
            <a:off x="5899367" y="4099012"/>
            <a:ext cx="2890339" cy="1851251"/>
          </a:xfrm>
          <a:prstGeom prst="roundRect">
            <a:avLst/>
          </a:prstGeom>
          <a:solidFill>
            <a:srgbClr val="FECF00"/>
          </a:solidFill>
          <a:ln>
            <a:solidFill>
              <a:srgbClr val="FEC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The ferry is immediately profitable in year 1. Year 1 profitability is projected to be </a:t>
            </a:r>
            <a:r>
              <a:rPr lang="en-US" dirty="0">
                <a:solidFill>
                  <a:srgbClr val="BF0A30"/>
                </a:solidFill>
              </a:rPr>
              <a:t>$</a:t>
            </a:r>
            <a:r>
              <a:rPr lang="en-US" dirty="0" smtClean="0">
                <a:solidFill>
                  <a:srgbClr val="BF0A30"/>
                </a:solidFill>
              </a:rPr>
              <a:t>679K </a:t>
            </a:r>
            <a:r>
              <a:rPr lang="en-US" dirty="0" smtClean="0">
                <a:solidFill>
                  <a:srgbClr val="000000"/>
                </a:solidFill>
              </a:rPr>
              <a:t>and </a:t>
            </a:r>
            <a:r>
              <a:rPr lang="en-US" dirty="0">
                <a:solidFill>
                  <a:srgbClr val="000000"/>
                </a:solidFill>
              </a:rPr>
              <a:t>annual ridership would be </a:t>
            </a:r>
            <a:r>
              <a:rPr lang="en-US" dirty="0">
                <a:solidFill>
                  <a:srgbClr val="BF0A30"/>
                </a:solidFill>
              </a:rPr>
              <a:t>159,000</a:t>
            </a:r>
            <a:r>
              <a:rPr lang="en-US" dirty="0">
                <a:solidFill>
                  <a:srgbClr val="000000"/>
                </a:solidFill>
              </a:rPr>
              <a:t>.</a:t>
            </a:r>
          </a:p>
        </p:txBody>
      </p:sp>
      <p:sp>
        <p:nvSpPr>
          <p:cNvPr id="41" name="Rounded Rectangle 40"/>
          <p:cNvSpPr/>
          <p:nvPr/>
        </p:nvSpPr>
        <p:spPr>
          <a:xfrm>
            <a:off x="5495023" y="4123021"/>
            <a:ext cx="443757" cy="1802032"/>
          </a:xfrm>
          <a:prstGeom prst="roundRect">
            <a:avLst>
              <a:gd name="adj" fmla="val 50000"/>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b="1" dirty="0" smtClean="0"/>
              <a:t>Return</a:t>
            </a:r>
            <a:endParaRPr lang="en-US" b="1" dirty="0"/>
          </a:p>
        </p:txBody>
      </p:sp>
    </p:spTree>
    <p:extLst>
      <p:ext uri="{BB962C8B-B14F-4D97-AF65-F5344CB8AC3E}">
        <p14:creationId xmlns:p14="http://schemas.microsoft.com/office/powerpoint/2010/main" val="16973036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a:t>
            </a:r>
            <a:endParaRPr lang="en-US" dirty="0"/>
          </a:p>
        </p:txBody>
      </p:sp>
      <p:sp>
        <p:nvSpPr>
          <p:cNvPr id="3" name="Text Placeholder 2"/>
          <p:cNvSpPr>
            <a:spLocks noGrp="1"/>
          </p:cNvSpPr>
          <p:nvPr>
            <p:ph type="body" sz="half" idx="2"/>
          </p:nvPr>
        </p:nvSpPr>
        <p:spPr/>
        <p:txBody>
          <a:bodyPr/>
          <a:lstStyle/>
          <a:p>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43</a:t>
            </a:fld>
            <a:endParaRPr lang="en-US"/>
          </a:p>
        </p:txBody>
      </p:sp>
    </p:spTree>
    <p:extLst>
      <p:ext uri="{BB962C8B-B14F-4D97-AF65-F5344CB8AC3E}">
        <p14:creationId xmlns:p14="http://schemas.microsoft.com/office/powerpoint/2010/main" val="19771378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44</a:t>
            </a:fld>
            <a:endParaRPr lang="en-US" dirty="0"/>
          </a:p>
        </p:txBody>
      </p:sp>
      <p:sp>
        <p:nvSpPr>
          <p:cNvPr id="4" name="Text Placeholder 3"/>
          <p:cNvSpPr>
            <a:spLocks noGrp="1"/>
          </p:cNvSpPr>
          <p:nvPr>
            <p:ph type="body" sz="quarter" idx="13"/>
          </p:nvPr>
        </p:nvSpPr>
        <p:spPr/>
        <p:txBody>
          <a:bodyPr/>
          <a:lstStyle/>
          <a:p>
            <a:r>
              <a:rPr lang="en-US" dirty="0" smtClean="0"/>
              <a:t>We estimate that between 100,000 and 140,000 tourists from the Outer Banks could be drawn to the ferry each year</a:t>
            </a:r>
            <a:endParaRPr lang="en-US" dirty="0"/>
          </a:p>
          <a:p>
            <a:endParaRPr lang="en-US" dirty="0"/>
          </a:p>
        </p:txBody>
      </p:sp>
      <p:sp>
        <p:nvSpPr>
          <p:cNvPr id="16" name="TextBox 15"/>
          <p:cNvSpPr txBox="1"/>
          <p:nvPr/>
        </p:nvSpPr>
        <p:spPr>
          <a:xfrm>
            <a:off x="465826" y="5599944"/>
            <a:ext cx="8212348" cy="646331"/>
          </a:xfrm>
          <a:prstGeom prst="rect">
            <a:avLst/>
          </a:prstGeom>
          <a:noFill/>
        </p:spPr>
        <p:txBody>
          <a:bodyPr wrap="square" rtlCol="0">
            <a:spAutoFit/>
          </a:bodyPr>
          <a:lstStyle/>
          <a:p>
            <a:r>
              <a:rPr lang="en-US" sz="1200" dirty="0" smtClean="0"/>
              <a:t>Sources: 2013 North Carolina Regional Travel Summary, NC Department of Commerce</a:t>
            </a:r>
          </a:p>
          <a:p>
            <a:r>
              <a:rPr lang="en-US" sz="1200" dirty="0" smtClean="0"/>
              <a:t>                2013 Economic Impact of Travel on Counties, NC Department of Commerce</a:t>
            </a:r>
          </a:p>
          <a:p>
            <a:r>
              <a:rPr lang="en-US" sz="1200" dirty="0"/>
              <a:t> </a:t>
            </a:r>
            <a:r>
              <a:rPr lang="en-US" sz="1200" dirty="0" smtClean="0"/>
              <a:t>               North Carolina’s Northeast Alliance</a:t>
            </a:r>
            <a:endParaRPr lang="en-US" sz="1200" dirty="0"/>
          </a:p>
        </p:txBody>
      </p:sp>
      <p:graphicFrame>
        <p:nvGraphicFramePr>
          <p:cNvPr id="3" name="Diagram 2"/>
          <p:cNvGraphicFramePr/>
          <p:nvPr>
            <p:extLst/>
          </p:nvPr>
        </p:nvGraphicFramePr>
        <p:xfrm>
          <a:off x="560717" y="1311215"/>
          <a:ext cx="8117457" cy="4288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25467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45</a:t>
            </a:fld>
            <a:endParaRPr lang="en-US" dirty="0"/>
          </a:p>
        </p:txBody>
      </p:sp>
      <p:sp>
        <p:nvSpPr>
          <p:cNvPr id="12" name="Subtitle 2"/>
          <p:cNvSpPr>
            <a:spLocks noGrp="1"/>
          </p:cNvSpPr>
          <p:nvPr>
            <p:ph type="subTitle" idx="1"/>
          </p:nvPr>
        </p:nvSpPr>
        <p:spPr/>
        <p:txBody>
          <a:bodyPr/>
          <a:lstStyle/>
          <a:p>
            <a:endParaRPr lang="en-US" dirty="0" smtClean="0"/>
          </a:p>
          <a:p>
            <a:endParaRPr lang="en-US" dirty="0"/>
          </a:p>
        </p:txBody>
      </p:sp>
      <p:sp>
        <p:nvSpPr>
          <p:cNvPr id="4" name="Text Placeholder 3"/>
          <p:cNvSpPr>
            <a:spLocks noGrp="1"/>
          </p:cNvSpPr>
          <p:nvPr>
            <p:ph type="body" sz="quarter" idx="13"/>
          </p:nvPr>
        </p:nvSpPr>
        <p:spPr/>
        <p:txBody>
          <a:bodyPr/>
          <a:lstStyle/>
          <a:p>
            <a:r>
              <a:rPr lang="en-US" dirty="0" smtClean="0"/>
              <a:t>More than 5 million people live within a 3 hour drive of the Inner Banks</a:t>
            </a:r>
            <a:endParaRPr lang="en-US" dirty="0"/>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val="0"/>
              </a:ext>
            </a:extLst>
          </a:blip>
          <a:srcRect l="18136" t="5197" r="20734" b="14235"/>
          <a:stretch/>
        </p:blipFill>
        <p:spPr>
          <a:xfrm>
            <a:off x="2053086" y="1200388"/>
            <a:ext cx="4666891" cy="4596563"/>
          </a:xfrm>
          <a:prstGeom prst="rect">
            <a:avLst/>
          </a:prstGeom>
        </p:spPr>
      </p:pic>
      <p:sp>
        <p:nvSpPr>
          <p:cNvPr id="17" name="Oval 16"/>
          <p:cNvSpPr/>
          <p:nvPr/>
        </p:nvSpPr>
        <p:spPr>
          <a:xfrm>
            <a:off x="3416060" y="1200389"/>
            <a:ext cx="4917877" cy="4242884"/>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719977" y="1200388"/>
            <a:ext cx="2216989" cy="492699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Line Callout 1 18"/>
          <p:cNvSpPr/>
          <p:nvPr/>
        </p:nvSpPr>
        <p:spPr>
          <a:xfrm>
            <a:off x="2580939" y="2480098"/>
            <a:ext cx="1311215" cy="759125"/>
          </a:xfrm>
          <a:prstGeom prst="borderCallout1">
            <a:avLst>
              <a:gd name="adj1" fmla="val 18750"/>
              <a:gd name="adj2" fmla="val -8333"/>
              <a:gd name="adj3" fmla="val 144318"/>
              <a:gd name="adj4" fmla="val 1110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Raleigh-Durham-Chapel Hill metropolitan region: 2.0 million</a:t>
            </a:r>
            <a:endParaRPr lang="en-US" sz="1200" dirty="0"/>
          </a:p>
        </p:txBody>
      </p:sp>
      <p:sp>
        <p:nvSpPr>
          <p:cNvPr id="20" name="Line Callout 1 19"/>
          <p:cNvSpPr/>
          <p:nvPr/>
        </p:nvSpPr>
        <p:spPr>
          <a:xfrm>
            <a:off x="2580939" y="4682835"/>
            <a:ext cx="1518250" cy="741872"/>
          </a:xfrm>
          <a:prstGeom prst="borderCallout1">
            <a:avLst>
              <a:gd name="adj1" fmla="val 17587"/>
              <a:gd name="adj2" fmla="val 97349"/>
              <a:gd name="adj3" fmla="val -34011"/>
              <a:gd name="adj4" fmla="val 889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Fayetteville metropolitan area: 377 thousand</a:t>
            </a:r>
            <a:endParaRPr lang="en-US" sz="1200" dirty="0"/>
          </a:p>
        </p:txBody>
      </p:sp>
      <p:sp>
        <p:nvSpPr>
          <p:cNvPr id="21" name="Line Callout 1 20"/>
          <p:cNvSpPr/>
          <p:nvPr/>
        </p:nvSpPr>
        <p:spPr>
          <a:xfrm>
            <a:off x="5667964" y="1200388"/>
            <a:ext cx="1362974" cy="681487"/>
          </a:xfrm>
          <a:prstGeom prst="borderCallout1">
            <a:avLst>
              <a:gd name="adj1" fmla="val 30142"/>
              <a:gd name="adj2" fmla="val 4958"/>
              <a:gd name="adj3" fmla="val 112500"/>
              <a:gd name="adj4" fmla="val -3833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Richmond metropolitan area: 1.2 million</a:t>
            </a:r>
            <a:endParaRPr lang="en-US" sz="1200" dirty="0"/>
          </a:p>
        </p:txBody>
      </p:sp>
      <p:sp>
        <p:nvSpPr>
          <p:cNvPr id="22" name="Line Callout 1 21"/>
          <p:cNvSpPr/>
          <p:nvPr/>
        </p:nvSpPr>
        <p:spPr>
          <a:xfrm>
            <a:off x="6331377" y="2648313"/>
            <a:ext cx="1381048" cy="672861"/>
          </a:xfrm>
          <a:prstGeom prst="borderCallout1">
            <a:avLst>
              <a:gd name="adj1" fmla="val 27724"/>
              <a:gd name="adj2" fmla="val 5409"/>
              <a:gd name="adj3" fmla="val -20834"/>
              <a:gd name="adj4" fmla="val -264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Hampton Roads metropolitan area: 1.7 million</a:t>
            </a:r>
            <a:endParaRPr lang="en-US" sz="1200" dirty="0"/>
          </a:p>
        </p:txBody>
      </p:sp>
      <p:sp>
        <p:nvSpPr>
          <p:cNvPr id="3" name="TextBox 2"/>
          <p:cNvSpPr txBox="1"/>
          <p:nvPr/>
        </p:nvSpPr>
        <p:spPr>
          <a:xfrm>
            <a:off x="465415" y="5827219"/>
            <a:ext cx="3175342" cy="276999"/>
          </a:xfrm>
          <a:prstGeom prst="rect">
            <a:avLst/>
          </a:prstGeom>
          <a:noFill/>
        </p:spPr>
        <p:txBody>
          <a:bodyPr wrap="square" rtlCol="0">
            <a:spAutoFit/>
          </a:bodyPr>
          <a:lstStyle/>
          <a:p>
            <a:r>
              <a:rPr lang="en-US" sz="1200" dirty="0" smtClean="0"/>
              <a:t>Source: US Census data </a:t>
            </a:r>
            <a:endParaRPr lang="en-US" sz="1200" dirty="0"/>
          </a:p>
        </p:txBody>
      </p:sp>
    </p:spTree>
    <p:extLst>
      <p:ext uri="{BB962C8B-B14F-4D97-AF65-F5344CB8AC3E}">
        <p14:creationId xmlns:p14="http://schemas.microsoft.com/office/powerpoint/2010/main" val="9835284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46</a:t>
            </a:fld>
            <a:endParaRPr lang="en-US" dirty="0"/>
          </a:p>
        </p:txBody>
      </p:sp>
      <p:sp>
        <p:nvSpPr>
          <p:cNvPr id="4" name="Text Placeholder 3"/>
          <p:cNvSpPr>
            <a:spLocks noGrp="1"/>
          </p:cNvSpPr>
          <p:nvPr>
            <p:ph type="body" sz="quarter" idx="13"/>
          </p:nvPr>
        </p:nvSpPr>
        <p:spPr/>
        <p:txBody>
          <a:bodyPr/>
          <a:lstStyle/>
          <a:p>
            <a:r>
              <a:rPr lang="en-US" dirty="0" smtClean="0"/>
              <a:t>Currently, about 100,000 tourists visit the Inner Banks annually</a:t>
            </a:r>
            <a:endParaRPr lang="en-US" dirty="0"/>
          </a:p>
          <a:p>
            <a:endParaRPr lang="en-US" dirty="0"/>
          </a:p>
        </p:txBody>
      </p:sp>
      <p:sp>
        <p:nvSpPr>
          <p:cNvPr id="8" name="Rectangle 7"/>
          <p:cNvSpPr/>
          <p:nvPr/>
        </p:nvSpPr>
        <p:spPr>
          <a:xfrm>
            <a:off x="405442" y="1613140"/>
            <a:ext cx="2950233" cy="1190445"/>
          </a:xfrm>
          <a:prstGeom prst="rect">
            <a:avLst/>
          </a:prstGeom>
          <a:solidFill>
            <a:srgbClr val="002868"/>
          </a:solidFill>
          <a:ln>
            <a:solidFill>
              <a:srgbClr val="00286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$144 million spent by tourists each year in the counties surrounding the Albemarle Sound*</a:t>
            </a:r>
            <a:endParaRPr lang="en-US" dirty="0"/>
          </a:p>
        </p:txBody>
      </p:sp>
      <p:sp>
        <p:nvSpPr>
          <p:cNvPr id="9" name="TextBox 8"/>
          <p:cNvSpPr txBox="1"/>
          <p:nvPr/>
        </p:nvSpPr>
        <p:spPr>
          <a:xfrm>
            <a:off x="336431" y="2875280"/>
            <a:ext cx="5581291" cy="261610"/>
          </a:xfrm>
          <a:prstGeom prst="rect">
            <a:avLst/>
          </a:prstGeom>
          <a:noFill/>
        </p:spPr>
        <p:txBody>
          <a:bodyPr wrap="square" rtlCol="0">
            <a:spAutoFit/>
          </a:bodyPr>
          <a:lstStyle/>
          <a:p>
            <a:r>
              <a:rPr lang="en-US" sz="1100" dirty="0" smtClean="0"/>
              <a:t>*Excluding Dare County, which includes the Outer Banks</a:t>
            </a:r>
            <a:endParaRPr lang="en-US" sz="1100" dirty="0"/>
          </a:p>
        </p:txBody>
      </p:sp>
      <p:sp>
        <p:nvSpPr>
          <p:cNvPr id="10" name="Division 9"/>
          <p:cNvSpPr/>
          <p:nvPr/>
        </p:nvSpPr>
        <p:spPr>
          <a:xfrm>
            <a:off x="3545461" y="1940944"/>
            <a:ext cx="724619" cy="526211"/>
          </a:xfrm>
          <a:prstGeom prst="mathDivide">
            <a:avLst/>
          </a:prstGeom>
          <a:solidFill>
            <a:srgbClr val="002868"/>
          </a:solidFill>
          <a:ln>
            <a:solidFill>
              <a:srgbClr val="0028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Process 10"/>
          <p:cNvSpPr/>
          <p:nvPr/>
        </p:nvSpPr>
        <p:spPr>
          <a:xfrm>
            <a:off x="4477109" y="1651479"/>
            <a:ext cx="1509624" cy="1190445"/>
          </a:xfrm>
          <a:prstGeom prst="flowChartProcess">
            <a:avLst/>
          </a:prstGeom>
          <a:solidFill>
            <a:srgbClr val="002868"/>
          </a:solidFill>
          <a:ln>
            <a:solidFill>
              <a:srgbClr val="00286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$899 spent in average trip in the Coastal Region</a:t>
            </a:r>
            <a:endParaRPr lang="en-US" dirty="0"/>
          </a:p>
        </p:txBody>
      </p:sp>
      <p:sp>
        <p:nvSpPr>
          <p:cNvPr id="12" name="Equal 11"/>
          <p:cNvSpPr/>
          <p:nvPr/>
        </p:nvSpPr>
        <p:spPr>
          <a:xfrm>
            <a:off x="6136640" y="1960209"/>
            <a:ext cx="853440" cy="518831"/>
          </a:xfrm>
          <a:prstGeom prst="mathEqual">
            <a:avLst/>
          </a:prstGeom>
          <a:solidFill>
            <a:srgbClr val="002868"/>
          </a:solidFill>
          <a:ln>
            <a:solidFill>
              <a:srgbClr val="0028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lowchart: Process 12"/>
          <p:cNvSpPr/>
          <p:nvPr/>
        </p:nvSpPr>
        <p:spPr>
          <a:xfrm>
            <a:off x="7264400" y="1645920"/>
            <a:ext cx="1666240" cy="1229360"/>
          </a:xfrm>
          <a:prstGeom prst="flowChartProcess">
            <a:avLst/>
          </a:prstGeom>
          <a:solidFill>
            <a:srgbClr val="002868"/>
          </a:solidFill>
          <a:ln>
            <a:solidFill>
              <a:srgbClr val="00286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101,000 visitors annually</a:t>
            </a:r>
            <a:endParaRPr lang="en-US" dirty="0"/>
          </a:p>
        </p:txBody>
      </p:sp>
      <p:sp>
        <p:nvSpPr>
          <p:cNvPr id="14" name="TextBox 13"/>
          <p:cNvSpPr txBox="1"/>
          <p:nvPr/>
        </p:nvSpPr>
        <p:spPr>
          <a:xfrm>
            <a:off x="1396521" y="3118232"/>
            <a:ext cx="7670800" cy="369332"/>
          </a:xfrm>
          <a:prstGeom prst="rect">
            <a:avLst/>
          </a:prstGeom>
          <a:noFill/>
        </p:spPr>
        <p:txBody>
          <a:bodyPr wrap="square" rtlCol="0">
            <a:spAutoFit/>
          </a:bodyPr>
          <a:lstStyle/>
          <a:p>
            <a:r>
              <a:rPr lang="en-US" dirty="0" smtClean="0"/>
              <a:t>Approximately 80% of those visitors visit between April and October.</a:t>
            </a:r>
            <a:endParaRPr lang="en-US" dirty="0"/>
          </a:p>
        </p:txBody>
      </p:sp>
      <p:sp>
        <p:nvSpPr>
          <p:cNvPr id="15" name="TextBox 14"/>
          <p:cNvSpPr txBox="1"/>
          <p:nvPr/>
        </p:nvSpPr>
        <p:spPr>
          <a:xfrm>
            <a:off x="609600" y="4371199"/>
            <a:ext cx="7861799" cy="646331"/>
          </a:xfrm>
          <a:prstGeom prst="rect">
            <a:avLst/>
          </a:prstGeom>
          <a:solidFill>
            <a:schemeClr val="tx2">
              <a:lumMod val="20000"/>
              <a:lumOff val="80000"/>
            </a:schemeClr>
          </a:solidFill>
        </p:spPr>
        <p:txBody>
          <a:bodyPr wrap="square" rtlCol="0">
            <a:spAutoFit/>
          </a:bodyPr>
          <a:lstStyle/>
          <a:p>
            <a:r>
              <a:rPr lang="en-US" dirty="0" smtClean="0"/>
              <a:t>If we assume that 20% of the existing Inner Banks tourists would ride the ferry, that is 20,000 people per year, or a little over 90 people per day.</a:t>
            </a:r>
            <a:endParaRPr lang="en-US" dirty="0"/>
          </a:p>
        </p:txBody>
      </p:sp>
      <p:sp>
        <p:nvSpPr>
          <p:cNvPr id="16" name="TextBox 15"/>
          <p:cNvSpPr txBox="1"/>
          <p:nvPr/>
        </p:nvSpPr>
        <p:spPr>
          <a:xfrm>
            <a:off x="465826" y="5599944"/>
            <a:ext cx="8212348" cy="461665"/>
          </a:xfrm>
          <a:prstGeom prst="rect">
            <a:avLst/>
          </a:prstGeom>
          <a:noFill/>
        </p:spPr>
        <p:txBody>
          <a:bodyPr wrap="square" rtlCol="0">
            <a:spAutoFit/>
          </a:bodyPr>
          <a:lstStyle/>
          <a:p>
            <a:r>
              <a:rPr lang="en-US" sz="1200" dirty="0" smtClean="0"/>
              <a:t>Sources: 2013 North Carolina Regional Travel Summary, NC Department of Commerce</a:t>
            </a:r>
          </a:p>
          <a:p>
            <a:r>
              <a:rPr lang="en-US" sz="1200" dirty="0" smtClean="0"/>
              <a:t>                2013 Economic Impact of Travel on Counties, NC Department of Commerce</a:t>
            </a:r>
            <a:endParaRPr lang="en-US" sz="1200" dirty="0"/>
          </a:p>
        </p:txBody>
      </p:sp>
    </p:spTree>
    <p:extLst>
      <p:ext uri="{BB962C8B-B14F-4D97-AF65-F5344CB8AC3E}">
        <p14:creationId xmlns:p14="http://schemas.microsoft.com/office/powerpoint/2010/main" val="27819752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47</a:t>
            </a:fld>
            <a:endParaRPr lang="en-US" dirty="0"/>
          </a:p>
        </p:txBody>
      </p:sp>
      <p:sp>
        <p:nvSpPr>
          <p:cNvPr id="4" name="Text Placeholder 3"/>
          <p:cNvSpPr>
            <a:spLocks noGrp="1"/>
          </p:cNvSpPr>
          <p:nvPr>
            <p:ph type="body" sz="quarter" idx="13"/>
          </p:nvPr>
        </p:nvSpPr>
        <p:spPr/>
        <p:txBody>
          <a:bodyPr/>
          <a:lstStyle/>
          <a:p>
            <a:r>
              <a:rPr lang="en-US" dirty="0" smtClean="0"/>
              <a:t>Market Size for Inner Banks consumers </a:t>
            </a:r>
            <a:endParaRPr lang="en-US" dirty="0"/>
          </a:p>
        </p:txBody>
      </p:sp>
      <p:pic>
        <p:nvPicPr>
          <p:cNvPr id="14" name="Picture 13"/>
          <p:cNvPicPr>
            <a:picLocks noChangeAspect="1"/>
          </p:cNvPicPr>
          <p:nvPr/>
        </p:nvPicPr>
        <p:blipFill>
          <a:blip r:embed="rId2"/>
          <a:stretch>
            <a:fillRect/>
          </a:stretch>
        </p:blipFill>
        <p:spPr>
          <a:xfrm>
            <a:off x="244176" y="1366330"/>
            <a:ext cx="5804085" cy="3003874"/>
          </a:xfrm>
          <a:prstGeom prst="rect">
            <a:avLst/>
          </a:prstGeom>
        </p:spPr>
      </p:pic>
      <p:pic>
        <p:nvPicPr>
          <p:cNvPr id="16" name="Picture 15"/>
          <p:cNvPicPr>
            <a:picLocks noChangeAspect="1"/>
          </p:cNvPicPr>
          <p:nvPr/>
        </p:nvPicPr>
        <p:blipFill>
          <a:blip r:embed="rId3"/>
          <a:stretch>
            <a:fillRect/>
          </a:stretch>
        </p:blipFill>
        <p:spPr>
          <a:xfrm>
            <a:off x="244176" y="4796734"/>
            <a:ext cx="1889550" cy="617520"/>
          </a:xfrm>
          <a:prstGeom prst="rect">
            <a:avLst/>
          </a:prstGeom>
        </p:spPr>
      </p:pic>
      <p:sp>
        <p:nvSpPr>
          <p:cNvPr id="17" name="TextBox 16"/>
          <p:cNvSpPr txBox="1"/>
          <p:nvPr/>
        </p:nvSpPr>
        <p:spPr>
          <a:xfrm>
            <a:off x="484742" y="5761822"/>
            <a:ext cx="4704203" cy="461665"/>
          </a:xfrm>
          <a:prstGeom prst="rect">
            <a:avLst/>
          </a:prstGeom>
          <a:noFill/>
        </p:spPr>
        <p:txBody>
          <a:bodyPr wrap="square" rtlCol="0">
            <a:spAutoFit/>
          </a:bodyPr>
          <a:lstStyle/>
          <a:p>
            <a:r>
              <a:rPr lang="en-US" sz="1200" dirty="0"/>
              <a:t>Source: http://quickfacts.census.gov/qfd/maps/north_carolina_map.html</a:t>
            </a:r>
          </a:p>
        </p:txBody>
      </p:sp>
    </p:spTree>
    <p:extLst>
      <p:ext uri="{BB962C8B-B14F-4D97-AF65-F5344CB8AC3E}">
        <p14:creationId xmlns:p14="http://schemas.microsoft.com/office/powerpoint/2010/main" val="25167825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48</a:t>
            </a:fld>
            <a:endParaRPr lang="en-US" dirty="0"/>
          </a:p>
        </p:txBody>
      </p:sp>
      <p:sp>
        <p:nvSpPr>
          <p:cNvPr id="4" name="Text Placeholder 3"/>
          <p:cNvSpPr>
            <a:spLocks noGrp="1"/>
          </p:cNvSpPr>
          <p:nvPr>
            <p:ph type="body" sz="quarter" idx="13"/>
          </p:nvPr>
        </p:nvSpPr>
        <p:spPr/>
        <p:txBody>
          <a:bodyPr/>
          <a:lstStyle/>
          <a:p>
            <a:r>
              <a:rPr lang="en-US" dirty="0" smtClean="0"/>
              <a:t>The Outer Banks are a dramatic and attractive tourist destination drawing millions of visitors annually to the region</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3524" y="3531041"/>
            <a:ext cx="2732228" cy="192367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7066" y="3542766"/>
            <a:ext cx="2564905" cy="1923679"/>
          </a:xfrm>
          <a:prstGeom prst="rect">
            <a:avLst/>
          </a:prstGeom>
        </p:spPr>
      </p:pic>
      <p:pic>
        <p:nvPicPr>
          <p:cNvPr id="1026" name="Picture 2" descr="C:\Users\B and H\Pictures\Pictures\2013\2013-08 OBX\IMG_0880 crop.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82091" y="1319701"/>
            <a:ext cx="7884668" cy="18016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3865" y="5478168"/>
            <a:ext cx="2829211" cy="261610"/>
          </a:xfrm>
          <a:prstGeom prst="rect">
            <a:avLst/>
          </a:prstGeom>
          <a:noFill/>
        </p:spPr>
        <p:txBody>
          <a:bodyPr wrap="square" rtlCol="0">
            <a:spAutoFit/>
          </a:bodyPr>
          <a:lstStyle/>
          <a:p>
            <a:r>
              <a:rPr lang="en-US" sz="1100" b="1" dirty="0" err="1" smtClean="0"/>
              <a:t>Jennette’s</a:t>
            </a:r>
            <a:r>
              <a:rPr lang="en-US" sz="1100" b="1" dirty="0" smtClean="0"/>
              <a:t> Pier – 860,000 visitors in 2014</a:t>
            </a:r>
            <a:endParaRPr lang="en-US" sz="1100" b="1" dirty="0"/>
          </a:p>
        </p:txBody>
      </p:sp>
      <p:sp>
        <p:nvSpPr>
          <p:cNvPr id="13" name="TextBox 12"/>
          <p:cNvSpPr txBox="1"/>
          <p:nvPr/>
        </p:nvSpPr>
        <p:spPr>
          <a:xfrm>
            <a:off x="5970994" y="5466445"/>
            <a:ext cx="3018497" cy="261610"/>
          </a:xfrm>
          <a:prstGeom prst="rect">
            <a:avLst/>
          </a:prstGeom>
          <a:noFill/>
        </p:spPr>
        <p:txBody>
          <a:bodyPr wrap="square" rtlCol="0">
            <a:spAutoFit/>
          </a:bodyPr>
          <a:lstStyle/>
          <a:p>
            <a:r>
              <a:rPr lang="en-US" sz="1100" b="1" dirty="0" smtClean="0"/>
              <a:t>Wright Bros. memorial – 432,000 visitors in 2014  </a:t>
            </a:r>
            <a:endParaRPr lang="en-US" sz="1100" b="1" dirty="0"/>
          </a:p>
        </p:txBody>
      </p:sp>
      <p:pic>
        <p:nvPicPr>
          <p:cNvPr id="1027" name="Picture 3" descr="C:\Users\B and H\Pictures\Pictures\2013\2013-08 OBX\IMG_0845.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153506" y="3531974"/>
            <a:ext cx="2593681" cy="19452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71445" y="5478166"/>
            <a:ext cx="2829211" cy="261610"/>
          </a:xfrm>
          <a:prstGeom prst="rect">
            <a:avLst/>
          </a:prstGeom>
          <a:noFill/>
        </p:spPr>
        <p:txBody>
          <a:bodyPr wrap="square" rtlCol="0">
            <a:spAutoFit/>
          </a:bodyPr>
          <a:lstStyle/>
          <a:p>
            <a:r>
              <a:rPr lang="en-US" sz="1100" b="1" dirty="0" smtClean="0"/>
              <a:t>Cape Hatteras Light– 420,000 visitors in 2014</a:t>
            </a:r>
            <a:endParaRPr lang="en-US" sz="1100" b="1" dirty="0"/>
          </a:p>
        </p:txBody>
      </p:sp>
      <p:sp>
        <p:nvSpPr>
          <p:cNvPr id="16" name="TextBox 15"/>
          <p:cNvSpPr txBox="1"/>
          <p:nvPr/>
        </p:nvSpPr>
        <p:spPr>
          <a:xfrm>
            <a:off x="2497015" y="3121376"/>
            <a:ext cx="4091354" cy="261610"/>
          </a:xfrm>
          <a:prstGeom prst="rect">
            <a:avLst/>
          </a:prstGeom>
          <a:noFill/>
        </p:spPr>
        <p:txBody>
          <a:bodyPr wrap="square" rtlCol="0">
            <a:spAutoFit/>
          </a:bodyPr>
          <a:lstStyle/>
          <a:p>
            <a:r>
              <a:rPr lang="en-US" sz="1100" b="1" dirty="0" smtClean="0"/>
              <a:t>Cape Hatteras National Seashore – 2.25 million visitors in 2014</a:t>
            </a:r>
            <a:endParaRPr lang="en-US" sz="1100" b="1" dirty="0"/>
          </a:p>
        </p:txBody>
      </p:sp>
    </p:spTree>
    <p:extLst>
      <p:ext uri="{BB962C8B-B14F-4D97-AF65-F5344CB8AC3E}">
        <p14:creationId xmlns:p14="http://schemas.microsoft.com/office/powerpoint/2010/main" val="30568204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49</a:t>
            </a:fld>
            <a:endParaRPr lang="en-US" dirty="0"/>
          </a:p>
        </p:txBody>
      </p:sp>
      <p:sp>
        <p:nvSpPr>
          <p:cNvPr id="4" name="Text Placeholder 3"/>
          <p:cNvSpPr>
            <a:spLocks noGrp="1"/>
          </p:cNvSpPr>
          <p:nvPr>
            <p:ph type="body" sz="quarter" idx="13"/>
          </p:nvPr>
        </p:nvSpPr>
        <p:spPr/>
        <p:txBody>
          <a:bodyPr/>
          <a:lstStyle/>
          <a:p>
            <a:r>
              <a:rPr lang="en-US" dirty="0" smtClean="0"/>
              <a:t>Attractions in the Inner Banks receive fewer tourists than the Outer Banks</a:t>
            </a:r>
            <a:endParaRPr lang="en-US" dirty="0"/>
          </a:p>
        </p:txBody>
      </p:sp>
      <p:sp>
        <p:nvSpPr>
          <p:cNvPr id="10" name="TextBox 9"/>
          <p:cNvSpPr txBox="1"/>
          <p:nvPr/>
        </p:nvSpPr>
        <p:spPr>
          <a:xfrm>
            <a:off x="5267628" y="5776876"/>
            <a:ext cx="3476072" cy="261610"/>
          </a:xfrm>
          <a:prstGeom prst="rect">
            <a:avLst/>
          </a:prstGeom>
          <a:noFill/>
        </p:spPr>
        <p:txBody>
          <a:bodyPr wrap="square" rtlCol="0">
            <a:spAutoFit/>
          </a:bodyPr>
          <a:lstStyle/>
          <a:p>
            <a:r>
              <a:rPr lang="en-US" sz="1100" b="1" dirty="0" smtClean="0"/>
              <a:t>Dismal Swamp State Park – 125,000 visitors in 2014</a:t>
            </a:r>
            <a:endParaRPr lang="en-US" sz="1100" b="1" dirty="0"/>
          </a:p>
        </p:txBody>
      </p:sp>
      <p:sp>
        <p:nvSpPr>
          <p:cNvPr id="13" name="TextBox 12"/>
          <p:cNvSpPr txBox="1"/>
          <p:nvPr/>
        </p:nvSpPr>
        <p:spPr>
          <a:xfrm>
            <a:off x="538260" y="5773913"/>
            <a:ext cx="3559686" cy="261610"/>
          </a:xfrm>
          <a:prstGeom prst="rect">
            <a:avLst/>
          </a:prstGeom>
          <a:noFill/>
        </p:spPr>
        <p:txBody>
          <a:bodyPr wrap="square" rtlCol="0">
            <a:spAutoFit/>
          </a:bodyPr>
          <a:lstStyle/>
          <a:p>
            <a:pPr algn="ctr"/>
            <a:r>
              <a:rPr lang="en-US" sz="1100" b="1" dirty="0" smtClean="0"/>
              <a:t>Historic Edenton Visitor Center – 22,000 visitors in 2011 </a:t>
            </a:r>
            <a:endParaRPr lang="en-US" sz="1100" b="1" dirty="0"/>
          </a:p>
        </p:txBody>
      </p:sp>
      <p:sp>
        <p:nvSpPr>
          <p:cNvPr id="15" name="TextBox 14"/>
          <p:cNvSpPr txBox="1"/>
          <p:nvPr/>
        </p:nvSpPr>
        <p:spPr>
          <a:xfrm>
            <a:off x="612476" y="3298195"/>
            <a:ext cx="3577434" cy="261610"/>
          </a:xfrm>
          <a:prstGeom prst="rect">
            <a:avLst/>
          </a:prstGeom>
          <a:noFill/>
        </p:spPr>
        <p:txBody>
          <a:bodyPr wrap="square" rtlCol="0">
            <a:spAutoFit/>
          </a:bodyPr>
          <a:lstStyle/>
          <a:p>
            <a:r>
              <a:rPr lang="en-US" sz="1100" b="1" dirty="0" smtClean="0"/>
              <a:t>Merchants Millpond State Park – 283,000 visitors in 2014</a:t>
            </a:r>
            <a:endParaRPr lang="en-US" sz="1100" b="1" dirty="0"/>
          </a:p>
        </p:txBody>
      </p:sp>
      <p:sp>
        <p:nvSpPr>
          <p:cNvPr id="16" name="TextBox 15"/>
          <p:cNvSpPr txBox="1"/>
          <p:nvPr/>
        </p:nvSpPr>
        <p:spPr>
          <a:xfrm>
            <a:off x="5268881" y="3298195"/>
            <a:ext cx="3214777" cy="261610"/>
          </a:xfrm>
          <a:prstGeom prst="rect">
            <a:avLst/>
          </a:prstGeom>
          <a:noFill/>
        </p:spPr>
        <p:txBody>
          <a:bodyPr wrap="square" rtlCol="0">
            <a:spAutoFit/>
          </a:bodyPr>
          <a:lstStyle/>
          <a:p>
            <a:pPr algn="ctr"/>
            <a:r>
              <a:rPr lang="en-US" sz="1100" b="1" dirty="0" smtClean="0"/>
              <a:t>Museum of the Albemarle – 71,000 visitors in 2011</a:t>
            </a:r>
            <a:endParaRPr lang="en-US" sz="11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120" y="3764920"/>
            <a:ext cx="3195306" cy="1991741"/>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t="5712"/>
          <a:stretch/>
        </p:blipFill>
        <p:spPr>
          <a:xfrm>
            <a:off x="826763" y="1172694"/>
            <a:ext cx="2982680" cy="2109241"/>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val="0"/>
              </a:ext>
            </a:extLst>
          </a:blip>
          <a:srcRect b="4555"/>
          <a:stretch/>
        </p:blipFill>
        <p:spPr>
          <a:xfrm>
            <a:off x="5268881" y="1216492"/>
            <a:ext cx="3214777" cy="2044293"/>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77407" y="3671389"/>
            <a:ext cx="3281392" cy="2085272"/>
          </a:xfrm>
          <a:prstGeom prst="rect">
            <a:avLst/>
          </a:prstGeom>
        </p:spPr>
      </p:pic>
    </p:spTree>
    <p:extLst>
      <p:ext uri="{BB962C8B-B14F-4D97-AF65-F5344CB8AC3E}">
        <p14:creationId xmlns:p14="http://schemas.microsoft.com/office/powerpoint/2010/main" val="2666451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5</a:t>
            </a:fld>
            <a:endParaRPr lang="en-US" dirty="0"/>
          </a:p>
        </p:txBody>
      </p:sp>
      <p:sp>
        <p:nvSpPr>
          <p:cNvPr id="4" name="Text Placeholder 3"/>
          <p:cNvSpPr>
            <a:spLocks noGrp="1"/>
          </p:cNvSpPr>
          <p:nvPr>
            <p:ph type="body" sz="quarter" idx="13"/>
          </p:nvPr>
        </p:nvSpPr>
        <p:spPr/>
        <p:txBody>
          <a:bodyPr/>
          <a:lstStyle/>
          <a:p>
            <a:r>
              <a:rPr lang="en-US" dirty="0" smtClean="0"/>
              <a:t>Recommendation: A ferry serving five towns in the Albemarle   Sound would attract tourists and reach profitability in Year 1</a:t>
            </a:r>
            <a:endParaRPr lang="en-US" dirty="0"/>
          </a:p>
        </p:txBody>
      </p:sp>
      <p:cxnSp>
        <p:nvCxnSpPr>
          <p:cNvPr id="6" name="Straight Connector 5"/>
          <p:cNvCxnSpPr/>
          <p:nvPr/>
        </p:nvCxnSpPr>
        <p:spPr>
          <a:xfrm>
            <a:off x="216838" y="4038247"/>
            <a:ext cx="8393762" cy="0"/>
          </a:xfrm>
          <a:prstGeom prst="line">
            <a:avLst/>
          </a:prstGeom>
          <a:ln>
            <a:solidFill>
              <a:srgbClr val="002868"/>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16838" y="2834037"/>
            <a:ext cx="8393762" cy="0"/>
          </a:xfrm>
          <a:prstGeom prst="line">
            <a:avLst/>
          </a:prstGeom>
          <a:ln>
            <a:solidFill>
              <a:srgbClr val="002868"/>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6838" y="1157442"/>
            <a:ext cx="2307781" cy="461665"/>
          </a:xfrm>
          <a:prstGeom prst="rect">
            <a:avLst/>
          </a:prstGeom>
          <a:noFill/>
        </p:spPr>
        <p:txBody>
          <a:bodyPr wrap="square" rtlCol="0">
            <a:spAutoFit/>
          </a:bodyPr>
          <a:lstStyle/>
          <a:p>
            <a:r>
              <a:rPr lang="en-US" sz="2400" dirty="0" smtClean="0"/>
              <a:t>Boat</a:t>
            </a:r>
            <a:endParaRPr lang="en-US" sz="2400" dirty="0"/>
          </a:p>
        </p:txBody>
      </p:sp>
      <p:sp>
        <p:nvSpPr>
          <p:cNvPr id="10" name="TextBox 9"/>
          <p:cNvSpPr txBox="1"/>
          <p:nvPr/>
        </p:nvSpPr>
        <p:spPr>
          <a:xfrm>
            <a:off x="216838" y="2846737"/>
            <a:ext cx="2307781" cy="461665"/>
          </a:xfrm>
          <a:prstGeom prst="rect">
            <a:avLst/>
          </a:prstGeom>
          <a:noFill/>
        </p:spPr>
        <p:txBody>
          <a:bodyPr wrap="square" rtlCol="0">
            <a:spAutoFit/>
          </a:bodyPr>
          <a:lstStyle/>
          <a:p>
            <a:r>
              <a:rPr lang="en-US" sz="2400" dirty="0" smtClean="0"/>
              <a:t>Towns</a:t>
            </a:r>
            <a:endParaRPr lang="en-US" sz="2400" dirty="0"/>
          </a:p>
        </p:txBody>
      </p:sp>
      <p:sp>
        <p:nvSpPr>
          <p:cNvPr id="11" name="TextBox 10"/>
          <p:cNvSpPr txBox="1"/>
          <p:nvPr/>
        </p:nvSpPr>
        <p:spPr>
          <a:xfrm>
            <a:off x="216838" y="4029631"/>
            <a:ext cx="1376915" cy="830997"/>
          </a:xfrm>
          <a:prstGeom prst="rect">
            <a:avLst/>
          </a:prstGeom>
          <a:noFill/>
        </p:spPr>
        <p:txBody>
          <a:bodyPr wrap="square" rtlCol="0">
            <a:spAutoFit/>
          </a:bodyPr>
          <a:lstStyle/>
          <a:p>
            <a:r>
              <a:rPr lang="en-US" sz="2400" dirty="0" smtClean="0"/>
              <a:t>Financial Impact</a:t>
            </a:r>
            <a:endParaRPr lang="en-US" sz="2400" dirty="0"/>
          </a:p>
        </p:txBody>
      </p:sp>
      <p:sp>
        <p:nvSpPr>
          <p:cNvPr id="15" name="TextBox 14"/>
          <p:cNvSpPr txBox="1"/>
          <p:nvPr/>
        </p:nvSpPr>
        <p:spPr>
          <a:xfrm>
            <a:off x="1953119" y="2897537"/>
            <a:ext cx="4155581" cy="369332"/>
          </a:xfrm>
          <a:prstGeom prst="rect">
            <a:avLst/>
          </a:prstGeom>
          <a:noFill/>
        </p:spPr>
        <p:txBody>
          <a:bodyPr wrap="square" rtlCol="0">
            <a:spAutoFit/>
          </a:bodyPr>
          <a:lstStyle/>
          <a:p>
            <a:r>
              <a:rPr lang="en-US" dirty="0" smtClean="0"/>
              <a:t>In phase 1, ferries stop in five towns:</a:t>
            </a:r>
          </a:p>
        </p:txBody>
      </p:sp>
      <p:sp>
        <p:nvSpPr>
          <p:cNvPr id="27" name="Rounded Rectangle 26"/>
          <p:cNvSpPr/>
          <p:nvPr/>
        </p:nvSpPr>
        <p:spPr>
          <a:xfrm>
            <a:off x="2382864" y="4106906"/>
            <a:ext cx="2633636" cy="1851251"/>
          </a:xfrm>
          <a:prstGeom prst="roundRect">
            <a:avLst/>
          </a:prstGeom>
          <a:solidFill>
            <a:srgbClr val="FECF00"/>
          </a:solidFill>
          <a:ln>
            <a:solidFill>
              <a:srgbClr val="FEC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BF0A30"/>
                </a:solidFill>
              </a:rPr>
              <a:t>$6.8M </a:t>
            </a:r>
            <a:r>
              <a:rPr lang="en-US" dirty="0" smtClean="0">
                <a:solidFill>
                  <a:srgbClr val="000000"/>
                </a:solidFill>
              </a:rPr>
              <a:t>in capital expenditures is required to launch the ferry. Annual operating expenses in year 1 would be </a:t>
            </a:r>
            <a:r>
              <a:rPr lang="en-US" dirty="0" smtClean="0">
                <a:solidFill>
                  <a:srgbClr val="BF0A30"/>
                </a:solidFill>
              </a:rPr>
              <a:t>$2M.</a:t>
            </a:r>
            <a:endParaRPr lang="en-US" dirty="0">
              <a:solidFill>
                <a:srgbClr val="BF0A30"/>
              </a:solidFill>
            </a:endParaRPr>
          </a:p>
        </p:txBody>
      </p:sp>
      <p:pic>
        <p:nvPicPr>
          <p:cNvPr id="26" name="Picture 25"/>
          <p:cNvPicPr>
            <a:picLocks noChangeAspect="1"/>
          </p:cNvPicPr>
          <p:nvPr/>
        </p:nvPicPr>
        <p:blipFill rotWithShape="1">
          <a:blip r:embed="rId2" cstate="email">
            <a:extLst>
              <a:ext uri="{28A0092B-C50C-407E-A947-70E740481C1C}">
                <a14:useLocalDpi xmlns:a14="http://schemas.microsoft.com/office/drawing/2010/main" val="0"/>
              </a:ext>
            </a:extLst>
          </a:blip>
          <a:srcRect l="6199" t="17599" r="6988" b="17705"/>
          <a:stretch/>
        </p:blipFill>
        <p:spPr>
          <a:xfrm>
            <a:off x="2242537" y="1248547"/>
            <a:ext cx="2185623" cy="12243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p:spPr>
      </p:pic>
      <p:pic>
        <p:nvPicPr>
          <p:cNvPr id="32" name="Picture 31"/>
          <p:cNvPicPr>
            <a:picLocks noChangeAspect="1"/>
          </p:cNvPicPr>
          <p:nvPr/>
        </p:nvPicPr>
        <p:blipFill rotWithShape="1">
          <a:blip r:embed="rId3" cstate="email">
            <a:extLst>
              <a:ext uri="{28A0092B-C50C-407E-A947-70E740481C1C}">
                <a14:useLocalDpi xmlns:a14="http://schemas.microsoft.com/office/drawing/2010/main" val="0"/>
              </a:ext>
            </a:extLst>
          </a:blip>
          <a:srcRect l="5910" r="3479"/>
          <a:stretch/>
        </p:blipFill>
        <p:spPr>
          <a:xfrm>
            <a:off x="5929460" y="1247459"/>
            <a:ext cx="2187017" cy="12254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p:spPr>
      </p:pic>
      <p:sp>
        <p:nvSpPr>
          <p:cNvPr id="5" name="TextBox 4"/>
          <p:cNvSpPr txBox="1"/>
          <p:nvPr/>
        </p:nvSpPr>
        <p:spPr>
          <a:xfrm>
            <a:off x="2242537" y="2464705"/>
            <a:ext cx="2204864" cy="369332"/>
          </a:xfrm>
          <a:prstGeom prst="rect">
            <a:avLst/>
          </a:prstGeom>
          <a:noFill/>
        </p:spPr>
        <p:txBody>
          <a:bodyPr wrap="square" rtlCol="0">
            <a:spAutoFit/>
          </a:bodyPr>
          <a:lstStyle/>
          <a:p>
            <a:r>
              <a:rPr lang="en-US" dirty="0" smtClean="0"/>
              <a:t>49 seat catamaran</a:t>
            </a:r>
            <a:endParaRPr lang="en-US" dirty="0"/>
          </a:p>
        </p:txBody>
      </p:sp>
      <p:sp>
        <p:nvSpPr>
          <p:cNvPr id="34" name="TextBox 33"/>
          <p:cNvSpPr txBox="1"/>
          <p:nvPr/>
        </p:nvSpPr>
        <p:spPr>
          <a:xfrm>
            <a:off x="6160264" y="2477405"/>
            <a:ext cx="2204864" cy="369332"/>
          </a:xfrm>
          <a:prstGeom prst="rect">
            <a:avLst/>
          </a:prstGeom>
          <a:noFill/>
        </p:spPr>
        <p:txBody>
          <a:bodyPr wrap="square" rtlCol="0">
            <a:spAutoFit/>
          </a:bodyPr>
          <a:lstStyle/>
          <a:p>
            <a:r>
              <a:rPr lang="en-US" dirty="0" smtClean="0"/>
              <a:t>149 seat catamaran</a:t>
            </a:r>
            <a:endParaRPr lang="en-US" dirty="0"/>
          </a:p>
        </p:txBody>
      </p:sp>
      <p:sp>
        <p:nvSpPr>
          <p:cNvPr id="35" name="Rounded Rectangle 34"/>
          <p:cNvSpPr/>
          <p:nvPr/>
        </p:nvSpPr>
        <p:spPr>
          <a:xfrm>
            <a:off x="216838" y="3406739"/>
            <a:ext cx="1539392" cy="465098"/>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t>Elizabeth City</a:t>
            </a:r>
          </a:p>
        </p:txBody>
      </p:sp>
      <p:sp>
        <p:nvSpPr>
          <p:cNvPr id="36" name="Rounded Rectangle 35"/>
          <p:cNvSpPr/>
          <p:nvPr/>
        </p:nvSpPr>
        <p:spPr>
          <a:xfrm>
            <a:off x="1978519" y="3415954"/>
            <a:ext cx="1539392" cy="465098"/>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Edenton</a:t>
            </a:r>
            <a:endParaRPr lang="en-US" dirty="0"/>
          </a:p>
        </p:txBody>
      </p:sp>
      <p:sp>
        <p:nvSpPr>
          <p:cNvPr id="37" name="Rounded Rectangle 36"/>
          <p:cNvSpPr/>
          <p:nvPr/>
        </p:nvSpPr>
        <p:spPr>
          <a:xfrm>
            <a:off x="3721964" y="3415954"/>
            <a:ext cx="1539392" cy="465098"/>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Hertford</a:t>
            </a:r>
            <a:endParaRPr lang="en-US" dirty="0"/>
          </a:p>
        </p:txBody>
      </p:sp>
      <p:sp>
        <p:nvSpPr>
          <p:cNvPr id="38" name="Rounded Rectangle 37"/>
          <p:cNvSpPr/>
          <p:nvPr/>
        </p:nvSpPr>
        <p:spPr>
          <a:xfrm>
            <a:off x="5495023" y="3415954"/>
            <a:ext cx="1539392" cy="465098"/>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Plymouth</a:t>
            </a:r>
            <a:endParaRPr lang="en-US" dirty="0"/>
          </a:p>
        </p:txBody>
      </p:sp>
      <p:sp>
        <p:nvSpPr>
          <p:cNvPr id="39" name="Rounded Rectangle 38"/>
          <p:cNvSpPr/>
          <p:nvPr/>
        </p:nvSpPr>
        <p:spPr>
          <a:xfrm>
            <a:off x="7250315" y="3410688"/>
            <a:ext cx="1539392" cy="465098"/>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Columbia</a:t>
            </a:r>
            <a:endParaRPr lang="en-US" dirty="0"/>
          </a:p>
        </p:txBody>
      </p:sp>
      <p:sp>
        <p:nvSpPr>
          <p:cNvPr id="17" name="Oval 16"/>
          <p:cNvSpPr/>
          <p:nvPr/>
        </p:nvSpPr>
        <p:spPr>
          <a:xfrm>
            <a:off x="1551889" y="1046779"/>
            <a:ext cx="3422746" cy="1895027"/>
          </a:xfrm>
          <a:prstGeom prst="ellipse">
            <a:avLst/>
          </a:prstGeom>
          <a:noFill/>
          <a:ln w="19050">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192866" y="5932947"/>
            <a:ext cx="8945592" cy="276999"/>
          </a:xfrm>
          <a:prstGeom prst="rect">
            <a:avLst/>
          </a:prstGeom>
          <a:noFill/>
        </p:spPr>
        <p:txBody>
          <a:bodyPr wrap="square" rtlCol="0">
            <a:spAutoFit/>
          </a:bodyPr>
          <a:lstStyle/>
          <a:p>
            <a:r>
              <a:rPr lang="en-US" sz="1200" dirty="0" smtClean="0"/>
              <a:t>See appendix for more detail on calculations</a:t>
            </a:r>
            <a:endParaRPr lang="en-US" sz="1200" dirty="0"/>
          </a:p>
        </p:txBody>
      </p:sp>
      <p:sp>
        <p:nvSpPr>
          <p:cNvPr id="33" name="Rounded Rectangle 32"/>
          <p:cNvSpPr/>
          <p:nvPr/>
        </p:nvSpPr>
        <p:spPr>
          <a:xfrm>
            <a:off x="1978519" y="4130915"/>
            <a:ext cx="404345" cy="1802032"/>
          </a:xfrm>
          <a:prstGeom prst="roundRect">
            <a:avLst>
              <a:gd name="adj" fmla="val 50000"/>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b="1" dirty="0" smtClean="0"/>
              <a:t>Cos</a:t>
            </a:r>
          </a:p>
          <a:p>
            <a:pPr>
              <a:lnSpc>
                <a:spcPct val="90000"/>
              </a:lnSpc>
            </a:pPr>
            <a:r>
              <a:rPr lang="en-US" b="1" dirty="0" smtClean="0"/>
              <a:t>t</a:t>
            </a:r>
            <a:endParaRPr lang="en-US" b="1" dirty="0"/>
          </a:p>
        </p:txBody>
      </p:sp>
      <p:sp>
        <p:nvSpPr>
          <p:cNvPr id="40" name="Rounded Rectangle 39"/>
          <p:cNvSpPr/>
          <p:nvPr/>
        </p:nvSpPr>
        <p:spPr>
          <a:xfrm>
            <a:off x="5899367" y="4099012"/>
            <a:ext cx="2890339" cy="1851251"/>
          </a:xfrm>
          <a:prstGeom prst="roundRect">
            <a:avLst/>
          </a:prstGeom>
          <a:solidFill>
            <a:srgbClr val="FECF00"/>
          </a:solidFill>
          <a:ln>
            <a:solidFill>
              <a:srgbClr val="FEC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The ferry is immediately profitable in year 1. Year 1 profitability is projected to be </a:t>
            </a:r>
            <a:r>
              <a:rPr lang="en-US" dirty="0">
                <a:solidFill>
                  <a:srgbClr val="BF0A30"/>
                </a:solidFill>
              </a:rPr>
              <a:t>$</a:t>
            </a:r>
            <a:r>
              <a:rPr lang="en-US" dirty="0" smtClean="0">
                <a:solidFill>
                  <a:srgbClr val="BF0A30"/>
                </a:solidFill>
              </a:rPr>
              <a:t>679K </a:t>
            </a:r>
            <a:r>
              <a:rPr lang="en-US" dirty="0" smtClean="0">
                <a:solidFill>
                  <a:srgbClr val="000000"/>
                </a:solidFill>
              </a:rPr>
              <a:t>and </a:t>
            </a:r>
            <a:r>
              <a:rPr lang="en-US" dirty="0">
                <a:solidFill>
                  <a:srgbClr val="000000"/>
                </a:solidFill>
              </a:rPr>
              <a:t>annual ridership would be </a:t>
            </a:r>
            <a:r>
              <a:rPr lang="en-US" dirty="0">
                <a:solidFill>
                  <a:srgbClr val="BF0A30"/>
                </a:solidFill>
              </a:rPr>
              <a:t>159,000</a:t>
            </a:r>
            <a:r>
              <a:rPr lang="en-US" dirty="0">
                <a:solidFill>
                  <a:srgbClr val="000000"/>
                </a:solidFill>
              </a:rPr>
              <a:t>.</a:t>
            </a:r>
          </a:p>
        </p:txBody>
      </p:sp>
      <p:sp>
        <p:nvSpPr>
          <p:cNvPr id="41" name="Rounded Rectangle 40"/>
          <p:cNvSpPr/>
          <p:nvPr/>
        </p:nvSpPr>
        <p:spPr>
          <a:xfrm>
            <a:off x="5495023" y="4123021"/>
            <a:ext cx="443757" cy="1802032"/>
          </a:xfrm>
          <a:prstGeom prst="roundRect">
            <a:avLst>
              <a:gd name="adj" fmla="val 50000"/>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b="1" dirty="0" smtClean="0"/>
              <a:t>Return</a:t>
            </a:r>
            <a:endParaRPr lang="en-US" b="1" dirty="0"/>
          </a:p>
        </p:txBody>
      </p:sp>
    </p:spTree>
    <p:extLst>
      <p:ext uri="{BB962C8B-B14F-4D97-AF65-F5344CB8AC3E}">
        <p14:creationId xmlns:p14="http://schemas.microsoft.com/office/powerpoint/2010/main" val="10436521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a:t>
            </a:r>
            <a:endParaRPr lang="en-US" dirty="0"/>
          </a:p>
        </p:txBody>
      </p:sp>
      <p:sp>
        <p:nvSpPr>
          <p:cNvPr id="3" name="Text Placeholder 2"/>
          <p:cNvSpPr>
            <a:spLocks noGrp="1"/>
          </p:cNvSpPr>
          <p:nvPr>
            <p:ph type="body" sz="half" idx="2"/>
          </p:nvPr>
        </p:nvSpPr>
        <p:spPr/>
        <p:txBody>
          <a:bodyPr/>
          <a:lstStyle/>
          <a:p>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50</a:t>
            </a:fld>
            <a:endParaRPr lang="en-US"/>
          </a:p>
        </p:txBody>
      </p:sp>
    </p:spTree>
    <p:extLst>
      <p:ext uri="{BB962C8B-B14F-4D97-AF65-F5344CB8AC3E}">
        <p14:creationId xmlns:p14="http://schemas.microsoft.com/office/powerpoint/2010/main" val="29173340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solidFill>
                  <a:prstClr val="white"/>
                </a:solidFill>
              </a:rPr>
              <a:pPr/>
              <a:t>51</a:t>
            </a:fld>
            <a:endParaRPr lang="en-US" dirty="0">
              <a:solidFill>
                <a:prstClr val="white"/>
              </a:solidFill>
            </a:endParaRPr>
          </a:p>
        </p:txBody>
      </p:sp>
      <p:sp>
        <p:nvSpPr>
          <p:cNvPr id="3" name="Subtitle 2"/>
          <p:cNvSpPr>
            <a:spLocks noGrp="1"/>
          </p:cNvSpPr>
          <p:nvPr>
            <p:ph type="subTitle" idx="1"/>
          </p:nvPr>
        </p:nvSpPr>
        <p:spPr/>
        <p:txBody>
          <a:bodyPr>
            <a:noAutofit/>
          </a:bodyPr>
          <a:lstStyle/>
          <a:p>
            <a:pPr>
              <a:spcBef>
                <a:spcPts val="600"/>
              </a:spcBef>
            </a:pPr>
            <a:r>
              <a:rPr lang="en-US" sz="2000" b="1" dirty="0" smtClean="0">
                <a:solidFill>
                  <a:schemeClr val="tx1"/>
                </a:solidFill>
              </a:rPr>
              <a:t>Other Ferry Options</a:t>
            </a:r>
          </a:p>
          <a:p>
            <a:pPr marL="171450" indent="-171450">
              <a:spcBef>
                <a:spcPts val="600"/>
              </a:spcBef>
              <a:buFont typeface="Arial"/>
              <a:buChar char="•"/>
            </a:pPr>
            <a:r>
              <a:rPr lang="en-US" sz="1800" b="1" dirty="0" err="1" smtClean="0"/>
              <a:t>Monohulls</a:t>
            </a:r>
            <a:r>
              <a:rPr lang="en-US" sz="1800" b="1" dirty="0" smtClean="0"/>
              <a:t>: </a:t>
            </a:r>
            <a:r>
              <a:rPr lang="en-US" sz="1800" dirty="0" smtClean="0"/>
              <a:t>Commonly </a:t>
            </a:r>
            <a:r>
              <a:rPr lang="en-US" sz="1800" dirty="0"/>
              <a:t>used in the United States, especially where speeds greater than 30 knots in high sea conditions are not </a:t>
            </a:r>
            <a:r>
              <a:rPr lang="en-US" sz="1800" dirty="0" smtClean="0"/>
              <a:t>required.</a:t>
            </a:r>
            <a:endParaRPr lang="en-US" sz="1800" b="1" dirty="0">
              <a:solidFill>
                <a:schemeClr val="tx1"/>
              </a:solidFill>
            </a:endParaRPr>
          </a:p>
          <a:p>
            <a:pPr marL="171450" indent="-171450">
              <a:spcBef>
                <a:spcPts val="600"/>
              </a:spcBef>
              <a:buFont typeface="Arial"/>
              <a:buChar char="•"/>
            </a:pPr>
            <a:r>
              <a:rPr lang="en-US" sz="1800" b="1" dirty="0" smtClean="0">
                <a:solidFill>
                  <a:schemeClr val="tx1"/>
                </a:solidFill>
              </a:rPr>
              <a:t>Hydrofoils</a:t>
            </a:r>
            <a:r>
              <a:rPr lang="en-US" sz="1800" b="1" dirty="0">
                <a:solidFill>
                  <a:schemeClr val="tx1"/>
                </a:solidFill>
              </a:rPr>
              <a:t>: </a:t>
            </a:r>
            <a:r>
              <a:rPr lang="en-US" sz="1800" dirty="0">
                <a:solidFill>
                  <a:schemeClr val="tx1"/>
                </a:solidFill>
              </a:rPr>
              <a:t>F</a:t>
            </a:r>
            <a:r>
              <a:rPr lang="en-US" sz="1800" dirty="0" smtClean="0">
                <a:solidFill>
                  <a:schemeClr val="tx1"/>
                </a:solidFill>
              </a:rPr>
              <a:t>eature </a:t>
            </a:r>
            <a:r>
              <a:rPr lang="en-US" sz="1800" dirty="0">
                <a:solidFill>
                  <a:schemeClr val="tx1"/>
                </a:solidFill>
              </a:rPr>
              <a:t>low-wake profiles, high speed, and low fuel </a:t>
            </a:r>
            <a:r>
              <a:rPr lang="en-US" sz="1800" dirty="0" smtClean="0">
                <a:solidFill>
                  <a:schemeClr val="tx1"/>
                </a:solidFill>
              </a:rPr>
              <a:t>usage.</a:t>
            </a:r>
          </a:p>
          <a:p>
            <a:pPr marL="171450" indent="-171450">
              <a:spcBef>
                <a:spcPts val="600"/>
              </a:spcBef>
              <a:buFont typeface="Arial"/>
              <a:buChar char="•"/>
            </a:pPr>
            <a:r>
              <a:rPr lang="en-US" sz="1800" b="1" dirty="0" smtClean="0">
                <a:solidFill>
                  <a:schemeClr val="tx1"/>
                </a:solidFill>
              </a:rPr>
              <a:t>Small </a:t>
            </a:r>
            <a:r>
              <a:rPr lang="en-US" sz="1800" b="1" dirty="0" err="1" smtClean="0">
                <a:solidFill>
                  <a:schemeClr val="tx1"/>
                </a:solidFill>
              </a:rPr>
              <a:t>Waterplane</a:t>
            </a:r>
            <a:r>
              <a:rPr lang="en-US" sz="1800" b="1" dirty="0" smtClean="0">
                <a:solidFill>
                  <a:schemeClr val="tx1"/>
                </a:solidFill>
              </a:rPr>
              <a:t> Area Twin Hull</a:t>
            </a:r>
            <a:r>
              <a:rPr lang="en-US" sz="1800" b="1" dirty="0">
                <a:solidFill>
                  <a:schemeClr val="tx1"/>
                </a:solidFill>
              </a:rPr>
              <a:t>:</a:t>
            </a:r>
            <a:r>
              <a:rPr lang="en-US" sz="1800" dirty="0">
                <a:solidFill>
                  <a:schemeClr val="tx1"/>
                </a:solidFill>
              </a:rPr>
              <a:t> </a:t>
            </a:r>
            <a:r>
              <a:rPr lang="en-US" sz="1800" dirty="0" smtClean="0">
                <a:solidFill>
                  <a:schemeClr val="tx1"/>
                </a:solidFill>
              </a:rPr>
              <a:t>Designed </a:t>
            </a:r>
            <a:r>
              <a:rPr lang="en-US" sz="1800" dirty="0">
                <a:solidFill>
                  <a:schemeClr val="tx1"/>
                </a:solidFill>
              </a:rPr>
              <a:t>to reduce vessel motions during rough head seas, while sustaining normal cruising </a:t>
            </a:r>
            <a:r>
              <a:rPr lang="en-US" sz="1800" dirty="0" smtClean="0">
                <a:solidFill>
                  <a:schemeClr val="tx1"/>
                </a:solidFill>
              </a:rPr>
              <a:t>speeds.</a:t>
            </a:r>
            <a:endParaRPr lang="en-US" sz="1800" dirty="0">
              <a:solidFill>
                <a:schemeClr val="tx1"/>
              </a:solidFill>
            </a:endParaRPr>
          </a:p>
          <a:p>
            <a:pPr marL="171450" indent="-171450">
              <a:spcBef>
                <a:spcPts val="600"/>
              </a:spcBef>
              <a:buFont typeface="Arial"/>
              <a:buChar char="•"/>
            </a:pPr>
            <a:r>
              <a:rPr lang="en-US" sz="1800" b="1" dirty="0" smtClean="0">
                <a:solidFill>
                  <a:schemeClr val="tx1"/>
                </a:solidFill>
              </a:rPr>
              <a:t>Surface Effect Ships</a:t>
            </a:r>
            <a:r>
              <a:rPr lang="en-US" sz="1800" b="1" dirty="0">
                <a:solidFill>
                  <a:schemeClr val="tx1"/>
                </a:solidFill>
              </a:rPr>
              <a:t>: </a:t>
            </a:r>
            <a:r>
              <a:rPr lang="en-US" sz="1800" dirty="0">
                <a:solidFill>
                  <a:schemeClr val="tx1"/>
                </a:solidFill>
              </a:rPr>
              <a:t>O</a:t>
            </a:r>
            <a:r>
              <a:rPr lang="en-US" sz="1800" dirty="0" smtClean="0">
                <a:solidFill>
                  <a:schemeClr val="tx1"/>
                </a:solidFill>
              </a:rPr>
              <a:t>perate </a:t>
            </a:r>
            <a:r>
              <a:rPr lang="en-US" sz="1800" dirty="0">
                <a:solidFill>
                  <a:schemeClr val="tx1"/>
                </a:solidFill>
              </a:rPr>
              <a:t>with low fuel usage and high speeds but have a high capital cost per seat, high maintenance requirements and costs, susceptibility to speed loss in heavy sea conditions, and a less comfortable </a:t>
            </a:r>
            <a:r>
              <a:rPr lang="en-US" sz="1800" dirty="0" smtClean="0">
                <a:solidFill>
                  <a:schemeClr val="tx1"/>
                </a:solidFill>
              </a:rPr>
              <a:t>ride.</a:t>
            </a:r>
            <a:endParaRPr lang="en-US" sz="1800" dirty="0">
              <a:solidFill>
                <a:schemeClr val="tx1"/>
              </a:solidFill>
            </a:endParaRPr>
          </a:p>
          <a:p>
            <a:pPr marL="171450" indent="-171450">
              <a:spcBef>
                <a:spcPts val="600"/>
              </a:spcBef>
              <a:buFont typeface="Arial"/>
              <a:buChar char="•"/>
            </a:pPr>
            <a:r>
              <a:rPr lang="en-US" sz="1800" b="1" dirty="0" smtClean="0">
                <a:solidFill>
                  <a:schemeClr val="tx1"/>
                </a:solidFill>
              </a:rPr>
              <a:t>Hovercraft</a:t>
            </a:r>
            <a:r>
              <a:rPr lang="en-US" sz="1800" b="1" dirty="0">
                <a:solidFill>
                  <a:schemeClr val="tx1"/>
                </a:solidFill>
              </a:rPr>
              <a:t>: </a:t>
            </a:r>
            <a:r>
              <a:rPr lang="en-US" sz="1800" dirty="0">
                <a:solidFill>
                  <a:schemeClr val="tx1"/>
                </a:solidFill>
              </a:rPr>
              <a:t>T</a:t>
            </a:r>
            <a:r>
              <a:rPr lang="en-US" sz="1800" dirty="0" smtClean="0">
                <a:solidFill>
                  <a:schemeClr val="tx1"/>
                </a:solidFill>
              </a:rPr>
              <a:t>ravel </a:t>
            </a:r>
            <a:r>
              <a:rPr lang="en-US" sz="1800" dirty="0">
                <a:solidFill>
                  <a:schemeClr val="tx1"/>
                </a:solidFill>
              </a:rPr>
              <a:t>above water and are propelled through the air. This hull form is attractive for shallow areas </a:t>
            </a:r>
            <a:r>
              <a:rPr lang="en-US" sz="1800" dirty="0" smtClean="0">
                <a:solidFill>
                  <a:schemeClr val="tx1"/>
                </a:solidFill>
              </a:rPr>
              <a:t>and </a:t>
            </a:r>
            <a:r>
              <a:rPr lang="en-US" sz="1800" dirty="0">
                <a:solidFill>
                  <a:schemeClr val="tx1"/>
                </a:solidFill>
              </a:rPr>
              <a:t>is faster than other </a:t>
            </a:r>
            <a:r>
              <a:rPr lang="en-US" sz="1800" dirty="0" smtClean="0">
                <a:solidFill>
                  <a:schemeClr val="tx1"/>
                </a:solidFill>
              </a:rPr>
              <a:t>vessels. </a:t>
            </a:r>
            <a:r>
              <a:rPr lang="en-US" sz="1800" dirty="0">
                <a:solidFill>
                  <a:schemeClr val="tx1"/>
                </a:solidFill>
              </a:rPr>
              <a:t>Negative considerations include high capital and maintenance costs, bumpy rides, and high levels of exterior noise</a:t>
            </a:r>
            <a:r>
              <a:rPr lang="en-US" sz="1800" dirty="0" smtClean="0">
                <a:solidFill>
                  <a:schemeClr val="tx1"/>
                </a:solidFill>
              </a:rPr>
              <a:t>.</a:t>
            </a:r>
          </a:p>
        </p:txBody>
      </p:sp>
      <p:sp>
        <p:nvSpPr>
          <p:cNvPr id="4" name="Text Placeholder 3"/>
          <p:cNvSpPr>
            <a:spLocks noGrp="1"/>
          </p:cNvSpPr>
          <p:nvPr>
            <p:ph type="body" sz="quarter" idx="13"/>
          </p:nvPr>
        </p:nvSpPr>
        <p:spPr/>
        <p:txBody>
          <a:bodyPr/>
          <a:lstStyle/>
          <a:p>
            <a:r>
              <a:rPr lang="en-US" dirty="0" smtClean="0"/>
              <a:t>There are 5 other </a:t>
            </a:r>
            <a:r>
              <a:rPr lang="en-US" dirty="0"/>
              <a:t>main types of </a:t>
            </a:r>
            <a:r>
              <a:rPr lang="en-US" dirty="0" smtClean="0"/>
              <a:t>vessels</a:t>
            </a:r>
            <a:endParaRPr lang="en-US" dirty="0"/>
          </a:p>
        </p:txBody>
      </p:sp>
      <p:sp>
        <p:nvSpPr>
          <p:cNvPr id="5" name="TextBox 4"/>
          <p:cNvSpPr txBox="1"/>
          <p:nvPr/>
        </p:nvSpPr>
        <p:spPr>
          <a:xfrm>
            <a:off x="457200" y="5927560"/>
            <a:ext cx="6553200" cy="276999"/>
          </a:xfrm>
          <a:prstGeom prst="rect">
            <a:avLst/>
          </a:prstGeom>
          <a:noFill/>
        </p:spPr>
        <p:txBody>
          <a:bodyPr wrap="square" rtlCol="0">
            <a:spAutoFit/>
          </a:bodyPr>
          <a:lstStyle/>
          <a:p>
            <a:r>
              <a:rPr lang="en-US" sz="1200" dirty="0" smtClean="0"/>
              <a:t>Source: Transit Capacity and Quality of Service Manual – 2</a:t>
            </a:r>
            <a:r>
              <a:rPr lang="en-US" sz="1200" baseline="30000" dirty="0" smtClean="0"/>
              <a:t>nd</a:t>
            </a:r>
            <a:r>
              <a:rPr lang="en-US" sz="1200" dirty="0" smtClean="0"/>
              <a:t> Edition</a:t>
            </a:r>
            <a:endParaRPr lang="en-US" sz="1200" dirty="0"/>
          </a:p>
        </p:txBody>
      </p:sp>
    </p:spTree>
    <p:extLst>
      <p:ext uri="{BB962C8B-B14F-4D97-AF65-F5344CB8AC3E}">
        <p14:creationId xmlns:p14="http://schemas.microsoft.com/office/powerpoint/2010/main" val="30818462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52</a:t>
            </a:fld>
            <a:endParaRPr lang="en-US" dirty="0"/>
          </a:p>
        </p:txBody>
      </p:sp>
      <p:sp>
        <p:nvSpPr>
          <p:cNvPr id="5" name="Subtitle 4"/>
          <p:cNvSpPr>
            <a:spLocks noGrp="1"/>
          </p:cNvSpPr>
          <p:nvPr>
            <p:ph type="subTitle" idx="1"/>
          </p:nvPr>
        </p:nvSpPr>
        <p:spPr/>
        <p:txBody>
          <a:bodyPr>
            <a:normAutofit/>
          </a:bodyPr>
          <a:lstStyle/>
          <a:p>
            <a:r>
              <a:rPr lang="en-US" dirty="0">
                <a:solidFill>
                  <a:schemeClr val="tx1"/>
                </a:solidFill>
              </a:rPr>
              <a:t>Route 1) Elizabeth City, Columbia, Edenton , Elizabeth City</a:t>
            </a:r>
          </a:p>
          <a:p>
            <a:endParaRPr lang="en-US" dirty="0">
              <a:solidFill>
                <a:schemeClr val="tx1"/>
              </a:solidFill>
            </a:endParaRPr>
          </a:p>
          <a:p>
            <a:endParaRPr lang="en-US" dirty="0"/>
          </a:p>
        </p:txBody>
      </p:sp>
      <p:sp>
        <p:nvSpPr>
          <p:cNvPr id="4" name="Text Placeholder 3"/>
          <p:cNvSpPr>
            <a:spLocks noGrp="1"/>
          </p:cNvSpPr>
          <p:nvPr>
            <p:ph type="body" sz="quarter" idx="13"/>
          </p:nvPr>
        </p:nvSpPr>
        <p:spPr/>
        <p:txBody>
          <a:bodyPr/>
          <a:lstStyle/>
          <a:p>
            <a:r>
              <a:rPr lang="en-US" dirty="0" smtClean="0"/>
              <a:t>Routes 1 and 2 </a:t>
            </a:r>
            <a:r>
              <a:rPr lang="en-US" dirty="0"/>
              <a:t>of the Ferry System should include Elizabeth City, Columbia, Edenton, Plymouth, and Hertford</a:t>
            </a:r>
          </a:p>
        </p:txBody>
      </p:sp>
      <p:pic>
        <p:nvPicPr>
          <p:cNvPr id="3" name="Picture 2"/>
          <p:cNvPicPr>
            <a:picLocks noChangeAspect="1"/>
          </p:cNvPicPr>
          <p:nvPr/>
        </p:nvPicPr>
        <p:blipFill>
          <a:blip r:embed="rId3"/>
          <a:stretch>
            <a:fillRect/>
          </a:stretch>
        </p:blipFill>
        <p:spPr>
          <a:xfrm>
            <a:off x="1333501" y="1712697"/>
            <a:ext cx="5181599" cy="4185447"/>
          </a:xfrm>
          <a:prstGeom prst="rect">
            <a:avLst/>
          </a:prstGeom>
        </p:spPr>
      </p:pic>
      <p:sp>
        <p:nvSpPr>
          <p:cNvPr id="6" name="TextBox 5"/>
          <p:cNvSpPr txBox="1"/>
          <p:nvPr/>
        </p:nvSpPr>
        <p:spPr>
          <a:xfrm>
            <a:off x="3543300" y="1764268"/>
            <a:ext cx="1257300" cy="323165"/>
          </a:xfrm>
          <a:prstGeom prst="rect">
            <a:avLst/>
          </a:prstGeom>
          <a:solidFill>
            <a:schemeClr val="bg1"/>
          </a:solidFill>
        </p:spPr>
        <p:txBody>
          <a:bodyPr wrap="square" rtlCol="0">
            <a:spAutoFit/>
          </a:bodyPr>
          <a:lstStyle/>
          <a:p>
            <a:r>
              <a:rPr lang="en-US" sz="1500" b="1" dirty="0" smtClean="0"/>
              <a:t>Elizabeth City</a:t>
            </a:r>
            <a:endParaRPr lang="en-US" sz="1500" b="1" dirty="0"/>
          </a:p>
        </p:txBody>
      </p:sp>
      <p:sp>
        <p:nvSpPr>
          <p:cNvPr id="9" name="TextBox 8"/>
          <p:cNvSpPr txBox="1"/>
          <p:nvPr/>
        </p:nvSpPr>
        <p:spPr>
          <a:xfrm>
            <a:off x="4800600" y="5434568"/>
            <a:ext cx="1002801" cy="323165"/>
          </a:xfrm>
          <a:prstGeom prst="rect">
            <a:avLst/>
          </a:prstGeom>
          <a:solidFill>
            <a:schemeClr val="bg1"/>
          </a:solidFill>
        </p:spPr>
        <p:txBody>
          <a:bodyPr wrap="square" rtlCol="0">
            <a:spAutoFit/>
          </a:bodyPr>
          <a:lstStyle/>
          <a:p>
            <a:r>
              <a:rPr lang="en-US" sz="1500" b="1" dirty="0" smtClean="0"/>
              <a:t>Columbia</a:t>
            </a:r>
            <a:endParaRPr lang="en-US" sz="1500" b="1" dirty="0"/>
          </a:p>
        </p:txBody>
      </p:sp>
      <p:sp>
        <p:nvSpPr>
          <p:cNvPr id="10" name="TextBox 9"/>
          <p:cNvSpPr txBox="1"/>
          <p:nvPr/>
        </p:nvSpPr>
        <p:spPr>
          <a:xfrm>
            <a:off x="1702299" y="3808968"/>
            <a:ext cx="964701" cy="323165"/>
          </a:xfrm>
          <a:prstGeom prst="rect">
            <a:avLst/>
          </a:prstGeom>
          <a:solidFill>
            <a:schemeClr val="bg1"/>
          </a:solidFill>
        </p:spPr>
        <p:txBody>
          <a:bodyPr wrap="square" rtlCol="0">
            <a:spAutoFit/>
          </a:bodyPr>
          <a:lstStyle/>
          <a:p>
            <a:r>
              <a:rPr lang="en-US" sz="1500" b="1" dirty="0" smtClean="0"/>
              <a:t>Edenton</a:t>
            </a:r>
            <a:endParaRPr lang="en-US" sz="1500" b="1" dirty="0"/>
          </a:p>
        </p:txBody>
      </p:sp>
      <p:sp>
        <p:nvSpPr>
          <p:cNvPr id="7" name="TextBox 6"/>
          <p:cNvSpPr txBox="1"/>
          <p:nvPr/>
        </p:nvSpPr>
        <p:spPr>
          <a:xfrm>
            <a:off x="6629400" y="5561247"/>
            <a:ext cx="1740399" cy="323165"/>
          </a:xfrm>
          <a:prstGeom prst="rect">
            <a:avLst/>
          </a:prstGeom>
          <a:noFill/>
        </p:spPr>
        <p:txBody>
          <a:bodyPr wrap="square" rtlCol="0">
            <a:spAutoFit/>
          </a:bodyPr>
          <a:lstStyle/>
          <a:p>
            <a:r>
              <a:rPr lang="en-US" sz="1500" dirty="0" smtClean="0">
                <a:hlinkClick r:id="rId4"/>
              </a:rPr>
              <a:t>Link to Live Map</a:t>
            </a:r>
            <a:endParaRPr lang="en-US" sz="1500" dirty="0"/>
          </a:p>
        </p:txBody>
      </p:sp>
    </p:spTree>
    <p:extLst>
      <p:ext uri="{BB962C8B-B14F-4D97-AF65-F5344CB8AC3E}">
        <p14:creationId xmlns:p14="http://schemas.microsoft.com/office/powerpoint/2010/main" val="10185933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53</a:t>
            </a:fld>
            <a:endParaRPr lang="en-US" dirty="0"/>
          </a:p>
        </p:txBody>
      </p:sp>
      <p:sp>
        <p:nvSpPr>
          <p:cNvPr id="5" name="Subtitle 4"/>
          <p:cNvSpPr>
            <a:spLocks noGrp="1"/>
          </p:cNvSpPr>
          <p:nvPr>
            <p:ph type="subTitle" idx="1"/>
          </p:nvPr>
        </p:nvSpPr>
        <p:spPr/>
        <p:txBody>
          <a:bodyPr/>
          <a:lstStyle/>
          <a:p>
            <a:r>
              <a:rPr lang="en-US" dirty="0" smtClean="0">
                <a:solidFill>
                  <a:schemeClr val="tx1"/>
                </a:solidFill>
              </a:rPr>
              <a:t>Route </a:t>
            </a:r>
            <a:r>
              <a:rPr lang="en-US" dirty="0">
                <a:solidFill>
                  <a:schemeClr val="tx1"/>
                </a:solidFill>
              </a:rPr>
              <a:t>2) Plymouth, Edenton, Columbia, Hertford, Plymouth</a:t>
            </a:r>
          </a:p>
          <a:p>
            <a:endParaRPr lang="en-US" dirty="0">
              <a:solidFill>
                <a:schemeClr val="tx1"/>
              </a:solidFill>
            </a:endParaRPr>
          </a:p>
          <a:p>
            <a:endParaRPr lang="en-US" dirty="0"/>
          </a:p>
        </p:txBody>
      </p:sp>
      <p:sp>
        <p:nvSpPr>
          <p:cNvPr id="4" name="Text Placeholder 3"/>
          <p:cNvSpPr>
            <a:spLocks noGrp="1"/>
          </p:cNvSpPr>
          <p:nvPr>
            <p:ph type="body" sz="quarter" idx="13"/>
          </p:nvPr>
        </p:nvSpPr>
        <p:spPr/>
        <p:txBody>
          <a:bodyPr/>
          <a:lstStyle/>
          <a:p>
            <a:r>
              <a:rPr lang="en-US" dirty="0" smtClean="0"/>
              <a:t>Routes </a:t>
            </a:r>
            <a:r>
              <a:rPr lang="en-US" dirty="0"/>
              <a:t>1 and 2 of the Ferry System should include Elizabeth City, Columbia, Edenton, Plymouth, and Hertford</a:t>
            </a:r>
          </a:p>
        </p:txBody>
      </p:sp>
      <p:pic>
        <p:nvPicPr>
          <p:cNvPr id="3" name="Picture 2"/>
          <p:cNvPicPr>
            <a:picLocks noChangeAspect="1"/>
          </p:cNvPicPr>
          <p:nvPr/>
        </p:nvPicPr>
        <p:blipFill>
          <a:blip r:embed="rId3"/>
          <a:stretch>
            <a:fillRect/>
          </a:stretch>
        </p:blipFill>
        <p:spPr>
          <a:xfrm>
            <a:off x="1346200" y="1732762"/>
            <a:ext cx="4533900" cy="4119033"/>
          </a:xfrm>
          <a:prstGeom prst="rect">
            <a:avLst/>
          </a:prstGeom>
        </p:spPr>
      </p:pic>
      <p:sp>
        <p:nvSpPr>
          <p:cNvPr id="8" name="TextBox 7"/>
          <p:cNvSpPr txBox="1"/>
          <p:nvPr/>
        </p:nvSpPr>
        <p:spPr>
          <a:xfrm>
            <a:off x="2426199" y="3586370"/>
            <a:ext cx="964701" cy="323165"/>
          </a:xfrm>
          <a:prstGeom prst="rect">
            <a:avLst/>
          </a:prstGeom>
          <a:solidFill>
            <a:schemeClr val="bg1"/>
          </a:solidFill>
        </p:spPr>
        <p:txBody>
          <a:bodyPr wrap="square" rtlCol="0">
            <a:spAutoFit/>
          </a:bodyPr>
          <a:lstStyle/>
          <a:p>
            <a:r>
              <a:rPr lang="en-US" sz="1500" b="1" dirty="0" smtClean="0"/>
              <a:t>Edenton</a:t>
            </a:r>
            <a:endParaRPr lang="en-US" sz="1500" b="1" dirty="0"/>
          </a:p>
        </p:txBody>
      </p:sp>
      <p:sp>
        <p:nvSpPr>
          <p:cNvPr id="9" name="TextBox 8"/>
          <p:cNvSpPr txBox="1"/>
          <p:nvPr/>
        </p:nvSpPr>
        <p:spPr>
          <a:xfrm>
            <a:off x="4800600" y="5434568"/>
            <a:ext cx="1002801" cy="323165"/>
          </a:xfrm>
          <a:prstGeom prst="rect">
            <a:avLst/>
          </a:prstGeom>
          <a:solidFill>
            <a:schemeClr val="bg1"/>
          </a:solidFill>
        </p:spPr>
        <p:txBody>
          <a:bodyPr wrap="square" rtlCol="0">
            <a:spAutoFit/>
          </a:bodyPr>
          <a:lstStyle/>
          <a:p>
            <a:r>
              <a:rPr lang="en-US" sz="1500" b="1" dirty="0" smtClean="0"/>
              <a:t>Columbia</a:t>
            </a:r>
            <a:endParaRPr lang="en-US" sz="1500" b="1" dirty="0"/>
          </a:p>
        </p:txBody>
      </p:sp>
      <p:sp>
        <p:nvSpPr>
          <p:cNvPr id="11" name="TextBox 10"/>
          <p:cNvSpPr txBox="1"/>
          <p:nvPr/>
        </p:nvSpPr>
        <p:spPr>
          <a:xfrm>
            <a:off x="3632200" y="2373868"/>
            <a:ext cx="1002801" cy="323165"/>
          </a:xfrm>
          <a:prstGeom prst="rect">
            <a:avLst/>
          </a:prstGeom>
          <a:solidFill>
            <a:schemeClr val="bg1"/>
          </a:solidFill>
        </p:spPr>
        <p:txBody>
          <a:bodyPr wrap="square" rtlCol="0">
            <a:spAutoFit/>
          </a:bodyPr>
          <a:lstStyle/>
          <a:p>
            <a:r>
              <a:rPr lang="en-US" sz="1500" b="1" dirty="0" smtClean="0"/>
              <a:t>Hertford</a:t>
            </a:r>
            <a:endParaRPr lang="en-US" sz="1500" b="1" dirty="0"/>
          </a:p>
        </p:txBody>
      </p:sp>
      <p:sp>
        <p:nvSpPr>
          <p:cNvPr id="12" name="TextBox 11"/>
          <p:cNvSpPr txBox="1"/>
          <p:nvPr/>
        </p:nvSpPr>
        <p:spPr>
          <a:xfrm>
            <a:off x="1778000" y="5489498"/>
            <a:ext cx="1002801" cy="323165"/>
          </a:xfrm>
          <a:prstGeom prst="rect">
            <a:avLst/>
          </a:prstGeom>
          <a:solidFill>
            <a:schemeClr val="bg1"/>
          </a:solidFill>
        </p:spPr>
        <p:txBody>
          <a:bodyPr wrap="square" rtlCol="0">
            <a:spAutoFit/>
          </a:bodyPr>
          <a:lstStyle/>
          <a:p>
            <a:r>
              <a:rPr lang="en-US" sz="1500" b="1" dirty="0" smtClean="0"/>
              <a:t>Plymouth</a:t>
            </a:r>
            <a:endParaRPr lang="en-US" sz="1500" b="1" dirty="0"/>
          </a:p>
        </p:txBody>
      </p:sp>
      <p:sp>
        <p:nvSpPr>
          <p:cNvPr id="13" name="TextBox 12"/>
          <p:cNvSpPr txBox="1"/>
          <p:nvPr/>
        </p:nvSpPr>
        <p:spPr>
          <a:xfrm>
            <a:off x="5969000" y="5539977"/>
            <a:ext cx="1740399" cy="323165"/>
          </a:xfrm>
          <a:prstGeom prst="rect">
            <a:avLst/>
          </a:prstGeom>
          <a:noFill/>
        </p:spPr>
        <p:txBody>
          <a:bodyPr wrap="square" rtlCol="0">
            <a:spAutoFit/>
          </a:bodyPr>
          <a:lstStyle/>
          <a:p>
            <a:r>
              <a:rPr lang="en-US" sz="1500" dirty="0" smtClean="0">
                <a:hlinkClick r:id="rId4"/>
              </a:rPr>
              <a:t>Link to Live Map</a:t>
            </a:r>
            <a:endParaRPr lang="en-US" sz="1500" dirty="0"/>
          </a:p>
        </p:txBody>
      </p:sp>
    </p:spTree>
    <p:extLst>
      <p:ext uri="{BB962C8B-B14F-4D97-AF65-F5344CB8AC3E}">
        <p14:creationId xmlns:p14="http://schemas.microsoft.com/office/powerpoint/2010/main" val="36945194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D889E0-CAB2-4699-909D-B9A88D47ACBE}" type="slidenum">
              <a:rPr lang="en-US" smtClean="0"/>
              <a:pPr/>
              <a:t>54</a:t>
            </a:fld>
            <a:endParaRPr lang="en-US" dirty="0"/>
          </a:p>
        </p:txBody>
      </p:sp>
      <p:sp>
        <p:nvSpPr>
          <p:cNvPr id="2" name="Title 1"/>
          <p:cNvSpPr>
            <a:spLocks noGrp="1"/>
          </p:cNvSpPr>
          <p:nvPr>
            <p:ph type="ctrTitle" idx="4294967295"/>
          </p:nvPr>
        </p:nvSpPr>
        <p:spPr>
          <a:xfrm>
            <a:off x="0" y="0"/>
            <a:ext cx="9102725" cy="939800"/>
          </a:xfrm>
        </p:spPr>
        <p:txBody>
          <a:bodyPr>
            <a:normAutofit/>
          </a:bodyPr>
          <a:lstStyle/>
          <a:p>
            <a:r>
              <a:rPr lang="en-US" dirty="0" smtClean="0"/>
              <a:t>Elizabeth City, Edenton, and Columbia can serve as initial anchors with several attractive  “Things to do” </a:t>
            </a:r>
            <a:endParaRPr lang="en-US" dirty="0"/>
          </a:p>
        </p:txBody>
      </p:sp>
      <p:sp>
        <p:nvSpPr>
          <p:cNvPr id="10" name="TextBox 9"/>
          <p:cNvSpPr txBox="1"/>
          <p:nvPr/>
        </p:nvSpPr>
        <p:spPr>
          <a:xfrm>
            <a:off x="304446" y="5965573"/>
            <a:ext cx="6352735" cy="276999"/>
          </a:xfrm>
          <a:prstGeom prst="rect">
            <a:avLst/>
          </a:prstGeom>
          <a:noFill/>
        </p:spPr>
        <p:txBody>
          <a:bodyPr wrap="square" rtlCol="0">
            <a:spAutoFit/>
          </a:bodyPr>
          <a:lstStyle/>
          <a:p>
            <a:r>
              <a:rPr lang="en-US" sz="1200" dirty="0" smtClean="0"/>
              <a:t>Attractions based on “Things to do” search at </a:t>
            </a:r>
            <a:r>
              <a:rPr lang="en-US" sz="1200" dirty="0" err="1" smtClean="0"/>
              <a:t>www.VisitNC.com</a:t>
            </a:r>
            <a:r>
              <a:rPr lang="en-US" sz="1200" dirty="0" smtClean="0"/>
              <a:t> for each city</a:t>
            </a:r>
            <a:endParaRPr lang="en-US" sz="1200" dirty="0"/>
          </a:p>
        </p:txBody>
      </p:sp>
      <p:sp>
        <p:nvSpPr>
          <p:cNvPr id="8" name="TextBox 7"/>
          <p:cNvSpPr txBox="1"/>
          <p:nvPr/>
        </p:nvSpPr>
        <p:spPr>
          <a:xfrm>
            <a:off x="114300" y="1397000"/>
            <a:ext cx="1778000" cy="861774"/>
          </a:xfrm>
          <a:prstGeom prst="rect">
            <a:avLst/>
          </a:prstGeom>
          <a:noFill/>
        </p:spPr>
        <p:txBody>
          <a:bodyPr wrap="square" rtlCol="0">
            <a:spAutoFit/>
          </a:bodyPr>
          <a:lstStyle/>
          <a:p>
            <a:r>
              <a:rPr lang="en-US" sz="2500" dirty="0" smtClean="0"/>
              <a:t>Columbia</a:t>
            </a:r>
          </a:p>
          <a:p>
            <a:r>
              <a:rPr lang="en-US" sz="2500" dirty="0" smtClean="0"/>
              <a:t>Attractions</a:t>
            </a:r>
            <a:endParaRPr lang="en-US" sz="2500" dirty="0"/>
          </a:p>
        </p:txBody>
      </p:sp>
      <p:pic>
        <p:nvPicPr>
          <p:cNvPr id="18" name="Picture 17"/>
          <p:cNvPicPr>
            <a:picLocks noChangeAspect="1"/>
          </p:cNvPicPr>
          <p:nvPr/>
        </p:nvPicPr>
        <p:blipFill>
          <a:blip r:embed="rId3"/>
          <a:stretch>
            <a:fillRect/>
          </a:stretch>
        </p:blipFill>
        <p:spPr>
          <a:xfrm>
            <a:off x="1887534" y="1533273"/>
            <a:ext cx="6748466" cy="4432300"/>
          </a:xfrm>
          <a:prstGeom prst="rect">
            <a:avLst/>
          </a:prstGeom>
        </p:spPr>
      </p:pic>
    </p:spTree>
    <p:extLst>
      <p:ext uri="{BB962C8B-B14F-4D97-AF65-F5344CB8AC3E}">
        <p14:creationId xmlns:p14="http://schemas.microsoft.com/office/powerpoint/2010/main" val="4233472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D889E0-CAB2-4699-909D-B9A88D47ACBE}" type="slidenum">
              <a:rPr lang="en-US" smtClean="0"/>
              <a:pPr/>
              <a:t>55</a:t>
            </a:fld>
            <a:endParaRPr lang="en-US" dirty="0"/>
          </a:p>
        </p:txBody>
      </p:sp>
      <p:sp>
        <p:nvSpPr>
          <p:cNvPr id="2" name="Title 1"/>
          <p:cNvSpPr>
            <a:spLocks noGrp="1"/>
          </p:cNvSpPr>
          <p:nvPr>
            <p:ph type="ctrTitle" idx="4294967295"/>
          </p:nvPr>
        </p:nvSpPr>
        <p:spPr>
          <a:xfrm>
            <a:off x="0" y="0"/>
            <a:ext cx="9102725" cy="939800"/>
          </a:xfrm>
        </p:spPr>
        <p:txBody>
          <a:bodyPr>
            <a:normAutofit/>
          </a:bodyPr>
          <a:lstStyle/>
          <a:p>
            <a:r>
              <a:rPr lang="en-US" dirty="0" smtClean="0"/>
              <a:t>Elizabeth City, Edenton, and Columbia can serve as initial anchors with several attractive  “Things to do” </a:t>
            </a:r>
            <a:endParaRPr lang="en-US" dirty="0"/>
          </a:p>
        </p:txBody>
      </p:sp>
      <p:sp>
        <p:nvSpPr>
          <p:cNvPr id="10" name="TextBox 9"/>
          <p:cNvSpPr txBox="1"/>
          <p:nvPr/>
        </p:nvSpPr>
        <p:spPr>
          <a:xfrm>
            <a:off x="304446" y="5965573"/>
            <a:ext cx="6352735" cy="276999"/>
          </a:xfrm>
          <a:prstGeom prst="rect">
            <a:avLst/>
          </a:prstGeom>
          <a:noFill/>
        </p:spPr>
        <p:txBody>
          <a:bodyPr wrap="square" rtlCol="0">
            <a:spAutoFit/>
          </a:bodyPr>
          <a:lstStyle/>
          <a:p>
            <a:r>
              <a:rPr lang="en-US" sz="1200" dirty="0" smtClean="0"/>
              <a:t>Attractions based on “Things to do” search at </a:t>
            </a:r>
            <a:r>
              <a:rPr lang="en-US" sz="1200" dirty="0" err="1" smtClean="0"/>
              <a:t>www.VisitNC.com</a:t>
            </a:r>
            <a:r>
              <a:rPr lang="en-US" sz="1200" dirty="0" smtClean="0"/>
              <a:t> for each city</a:t>
            </a:r>
            <a:endParaRPr lang="en-US" sz="1200" dirty="0"/>
          </a:p>
        </p:txBody>
      </p:sp>
      <p:sp>
        <p:nvSpPr>
          <p:cNvPr id="8" name="TextBox 7"/>
          <p:cNvSpPr txBox="1"/>
          <p:nvPr/>
        </p:nvSpPr>
        <p:spPr>
          <a:xfrm>
            <a:off x="114300" y="1397000"/>
            <a:ext cx="1778000" cy="861774"/>
          </a:xfrm>
          <a:prstGeom prst="rect">
            <a:avLst/>
          </a:prstGeom>
          <a:noFill/>
        </p:spPr>
        <p:txBody>
          <a:bodyPr wrap="square" rtlCol="0">
            <a:spAutoFit/>
          </a:bodyPr>
          <a:lstStyle/>
          <a:p>
            <a:r>
              <a:rPr lang="en-US" sz="2500" dirty="0" smtClean="0"/>
              <a:t>Edenton</a:t>
            </a:r>
          </a:p>
          <a:p>
            <a:r>
              <a:rPr lang="en-US" sz="2500" dirty="0" smtClean="0"/>
              <a:t>Attractions</a:t>
            </a:r>
            <a:endParaRPr lang="en-US" sz="2500" dirty="0"/>
          </a:p>
        </p:txBody>
      </p:sp>
      <p:pic>
        <p:nvPicPr>
          <p:cNvPr id="12" name="Picture 11"/>
          <p:cNvPicPr>
            <a:picLocks noChangeAspect="1"/>
          </p:cNvPicPr>
          <p:nvPr/>
        </p:nvPicPr>
        <p:blipFill>
          <a:blip r:embed="rId3"/>
          <a:stretch>
            <a:fillRect/>
          </a:stretch>
        </p:blipFill>
        <p:spPr>
          <a:xfrm>
            <a:off x="1703018" y="1498600"/>
            <a:ext cx="7250482" cy="3835400"/>
          </a:xfrm>
          <a:prstGeom prst="rect">
            <a:avLst/>
          </a:prstGeom>
        </p:spPr>
      </p:pic>
    </p:spTree>
    <p:extLst>
      <p:ext uri="{BB962C8B-B14F-4D97-AF65-F5344CB8AC3E}">
        <p14:creationId xmlns:p14="http://schemas.microsoft.com/office/powerpoint/2010/main" val="14561683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D889E0-CAB2-4699-909D-B9A88D47ACBE}" type="slidenum">
              <a:rPr lang="en-US" smtClean="0"/>
              <a:pPr/>
              <a:t>56</a:t>
            </a:fld>
            <a:endParaRPr lang="en-US" dirty="0"/>
          </a:p>
        </p:txBody>
      </p:sp>
      <p:sp>
        <p:nvSpPr>
          <p:cNvPr id="2" name="Title 1"/>
          <p:cNvSpPr>
            <a:spLocks noGrp="1"/>
          </p:cNvSpPr>
          <p:nvPr>
            <p:ph type="ctrTitle" idx="4294967295"/>
          </p:nvPr>
        </p:nvSpPr>
        <p:spPr>
          <a:xfrm>
            <a:off x="0" y="0"/>
            <a:ext cx="9102725" cy="939800"/>
          </a:xfrm>
        </p:spPr>
        <p:txBody>
          <a:bodyPr>
            <a:normAutofit/>
          </a:bodyPr>
          <a:lstStyle/>
          <a:p>
            <a:r>
              <a:rPr lang="en-US" dirty="0" smtClean="0"/>
              <a:t>Elizabeth City, Edenton, and Columbia can serve as initial anchors with several attractive  “Things to do” </a:t>
            </a:r>
            <a:endParaRPr lang="en-US" dirty="0"/>
          </a:p>
        </p:txBody>
      </p:sp>
      <p:sp>
        <p:nvSpPr>
          <p:cNvPr id="10" name="TextBox 9"/>
          <p:cNvSpPr txBox="1"/>
          <p:nvPr/>
        </p:nvSpPr>
        <p:spPr>
          <a:xfrm>
            <a:off x="304446" y="5965573"/>
            <a:ext cx="6352735" cy="276999"/>
          </a:xfrm>
          <a:prstGeom prst="rect">
            <a:avLst/>
          </a:prstGeom>
          <a:noFill/>
        </p:spPr>
        <p:txBody>
          <a:bodyPr wrap="square" rtlCol="0">
            <a:spAutoFit/>
          </a:bodyPr>
          <a:lstStyle/>
          <a:p>
            <a:r>
              <a:rPr lang="en-US" sz="1200" dirty="0" smtClean="0"/>
              <a:t>Attractions based on “Things to do” search at </a:t>
            </a:r>
            <a:r>
              <a:rPr lang="en-US" sz="1200" dirty="0" err="1" smtClean="0"/>
              <a:t>www.VisitNC.com</a:t>
            </a:r>
            <a:r>
              <a:rPr lang="en-US" sz="1200" dirty="0" smtClean="0"/>
              <a:t> for each city</a:t>
            </a:r>
            <a:endParaRPr lang="en-US" sz="1200" dirty="0"/>
          </a:p>
        </p:txBody>
      </p:sp>
      <p:sp>
        <p:nvSpPr>
          <p:cNvPr id="8" name="TextBox 7"/>
          <p:cNvSpPr txBox="1"/>
          <p:nvPr/>
        </p:nvSpPr>
        <p:spPr>
          <a:xfrm>
            <a:off x="114300" y="1397000"/>
            <a:ext cx="1778000" cy="861774"/>
          </a:xfrm>
          <a:prstGeom prst="rect">
            <a:avLst/>
          </a:prstGeom>
          <a:noFill/>
        </p:spPr>
        <p:txBody>
          <a:bodyPr wrap="square" rtlCol="0">
            <a:spAutoFit/>
          </a:bodyPr>
          <a:lstStyle/>
          <a:p>
            <a:r>
              <a:rPr lang="en-US" sz="2500" dirty="0" smtClean="0"/>
              <a:t>Edenton</a:t>
            </a:r>
          </a:p>
          <a:p>
            <a:r>
              <a:rPr lang="en-US" sz="2500" dirty="0" smtClean="0"/>
              <a:t>Attractions</a:t>
            </a:r>
            <a:endParaRPr lang="en-US" sz="2500" dirty="0"/>
          </a:p>
        </p:txBody>
      </p:sp>
      <p:pic>
        <p:nvPicPr>
          <p:cNvPr id="9" name="Picture 8"/>
          <p:cNvPicPr>
            <a:picLocks noChangeAspect="1"/>
          </p:cNvPicPr>
          <p:nvPr/>
        </p:nvPicPr>
        <p:blipFill>
          <a:blip r:embed="rId3"/>
          <a:stretch>
            <a:fillRect/>
          </a:stretch>
        </p:blipFill>
        <p:spPr>
          <a:xfrm>
            <a:off x="1672792" y="1397000"/>
            <a:ext cx="7103495" cy="4457700"/>
          </a:xfrm>
          <a:prstGeom prst="rect">
            <a:avLst/>
          </a:prstGeom>
        </p:spPr>
      </p:pic>
    </p:spTree>
    <p:extLst>
      <p:ext uri="{BB962C8B-B14F-4D97-AF65-F5344CB8AC3E}">
        <p14:creationId xmlns:p14="http://schemas.microsoft.com/office/powerpoint/2010/main" val="20761741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D889E0-CAB2-4699-909D-B9A88D47ACBE}" type="slidenum">
              <a:rPr lang="en-US" smtClean="0"/>
              <a:pPr/>
              <a:t>57</a:t>
            </a:fld>
            <a:endParaRPr lang="en-US" dirty="0"/>
          </a:p>
        </p:txBody>
      </p:sp>
      <p:sp>
        <p:nvSpPr>
          <p:cNvPr id="2" name="Title 1"/>
          <p:cNvSpPr>
            <a:spLocks noGrp="1"/>
          </p:cNvSpPr>
          <p:nvPr>
            <p:ph type="ctrTitle" idx="4294967295"/>
          </p:nvPr>
        </p:nvSpPr>
        <p:spPr>
          <a:xfrm>
            <a:off x="0" y="0"/>
            <a:ext cx="9102725" cy="939800"/>
          </a:xfrm>
        </p:spPr>
        <p:txBody>
          <a:bodyPr>
            <a:normAutofit/>
          </a:bodyPr>
          <a:lstStyle/>
          <a:p>
            <a:r>
              <a:rPr lang="en-US" dirty="0" smtClean="0"/>
              <a:t>Elizabeth City, Edenton, and Columbia can serve as initial anchors with several attractive  “Things to do” </a:t>
            </a:r>
            <a:endParaRPr lang="en-US" dirty="0"/>
          </a:p>
        </p:txBody>
      </p:sp>
      <p:sp>
        <p:nvSpPr>
          <p:cNvPr id="10" name="TextBox 9"/>
          <p:cNvSpPr txBox="1"/>
          <p:nvPr/>
        </p:nvSpPr>
        <p:spPr>
          <a:xfrm>
            <a:off x="304446" y="5965573"/>
            <a:ext cx="6352735" cy="276999"/>
          </a:xfrm>
          <a:prstGeom prst="rect">
            <a:avLst/>
          </a:prstGeom>
          <a:noFill/>
        </p:spPr>
        <p:txBody>
          <a:bodyPr wrap="square" rtlCol="0">
            <a:spAutoFit/>
          </a:bodyPr>
          <a:lstStyle/>
          <a:p>
            <a:r>
              <a:rPr lang="en-US" sz="1200" dirty="0" smtClean="0"/>
              <a:t>Attractions based on “Things to do” search at </a:t>
            </a:r>
            <a:r>
              <a:rPr lang="en-US" sz="1200" dirty="0" err="1" smtClean="0"/>
              <a:t>www.VisitNC.com</a:t>
            </a:r>
            <a:r>
              <a:rPr lang="en-US" sz="1200" dirty="0" smtClean="0"/>
              <a:t> for each city</a:t>
            </a:r>
            <a:endParaRPr lang="en-US" sz="1200" dirty="0"/>
          </a:p>
        </p:txBody>
      </p:sp>
      <p:sp>
        <p:nvSpPr>
          <p:cNvPr id="8" name="TextBox 7"/>
          <p:cNvSpPr txBox="1"/>
          <p:nvPr/>
        </p:nvSpPr>
        <p:spPr>
          <a:xfrm>
            <a:off x="114300" y="1397000"/>
            <a:ext cx="1778000" cy="1246495"/>
          </a:xfrm>
          <a:prstGeom prst="rect">
            <a:avLst/>
          </a:prstGeom>
          <a:noFill/>
        </p:spPr>
        <p:txBody>
          <a:bodyPr wrap="square" rtlCol="0">
            <a:spAutoFit/>
          </a:bodyPr>
          <a:lstStyle/>
          <a:p>
            <a:r>
              <a:rPr lang="en-US" sz="2500" dirty="0" smtClean="0"/>
              <a:t>Elizabeth</a:t>
            </a:r>
          </a:p>
          <a:p>
            <a:r>
              <a:rPr lang="en-US" sz="2500" dirty="0" smtClean="0"/>
              <a:t>City</a:t>
            </a:r>
          </a:p>
          <a:p>
            <a:r>
              <a:rPr lang="en-US" sz="2500" dirty="0" smtClean="0"/>
              <a:t>Attractions</a:t>
            </a:r>
            <a:endParaRPr lang="en-US" sz="2500" dirty="0"/>
          </a:p>
        </p:txBody>
      </p:sp>
      <p:pic>
        <p:nvPicPr>
          <p:cNvPr id="9" name="Picture 8"/>
          <p:cNvPicPr>
            <a:picLocks noChangeAspect="1"/>
          </p:cNvPicPr>
          <p:nvPr/>
        </p:nvPicPr>
        <p:blipFill>
          <a:blip r:embed="rId3"/>
          <a:stretch>
            <a:fillRect/>
          </a:stretch>
        </p:blipFill>
        <p:spPr>
          <a:xfrm>
            <a:off x="1676156" y="1431673"/>
            <a:ext cx="6985243" cy="4533900"/>
          </a:xfrm>
          <a:prstGeom prst="rect">
            <a:avLst/>
          </a:prstGeom>
        </p:spPr>
      </p:pic>
    </p:spTree>
    <p:extLst>
      <p:ext uri="{BB962C8B-B14F-4D97-AF65-F5344CB8AC3E}">
        <p14:creationId xmlns:p14="http://schemas.microsoft.com/office/powerpoint/2010/main" val="17615172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D889E0-CAB2-4699-909D-B9A88D47ACBE}" type="slidenum">
              <a:rPr lang="en-US" smtClean="0"/>
              <a:pPr/>
              <a:t>58</a:t>
            </a:fld>
            <a:endParaRPr lang="en-US" dirty="0"/>
          </a:p>
        </p:txBody>
      </p:sp>
      <p:sp>
        <p:nvSpPr>
          <p:cNvPr id="2" name="Title 1"/>
          <p:cNvSpPr>
            <a:spLocks noGrp="1"/>
          </p:cNvSpPr>
          <p:nvPr>
            <p:ph type="ctrTitle" idx="4294967295"/>
          </p:nvPr>
        </p:nvSpPr>
        <p:spPr>
          <a:xfrm>
            <a:off x="0" y="0"/>
            <a:ext cx="9102725" cy="939800"/>
          </a:xfrm>
        </p:spPr>
        <p:txBody>
          <a:bodyPr>
            <a:normAutofit/>
          </a:bodyPr>
          <a:lstStyle/>
          <a:p>
            <a:r>
              <a:rPr lang="en-US" dirty="0" smtClean="0"/>
              <a:t>Elizabeth City, Edenton, and Columbia can serve as initial anchors with several attractive  “Things to do” </a:t>
            </a:r>
            <a:endParaRPr lang="en-US" dirty="0"/>
          </a:p>
        </p:txBody>
      </p:sp>
      <p:sp>
        <p:nvSpPr>
          <p:cNvPr id="10" name="TextBox 9"/>
          <p:cNvSpPr txBox="1"/>
          <p:nvPr/>
        </p:nvSpPr>
        <p:spPr>
          <a:xfrm>
            <a:off x="304446" y="5965573"/>
            <a:ext cx="6352735" cy="276999"/>
          </a:xfrm>
          <a:prstGeom prst="rect">
            <a:avLst/>
          </a:prstGeom>
          <a:noFill/>
        </p:spPr>
        <p:txBody>
          <a:bodyPr wrap="square" rtlCol="0">
            <a:spAutoFit/>
          </a:bodyPr>
          <a:lstStyle/>
          <a:p>
            <a:r>
              <a:rPr lang="en-US" sz="1200" dirty="0" smtClean="0"/>
              <a:t>Attractions based on “Things to do” search at </a:t>
            </a:r>
            <a:r>
              <a:rPr lang="en-US" sz="1200" dirty="0" err="1" smtClean="0"/>
              <a:t>www.VisitNC.com</a:t>
            </a:r>
            <a:r>
              <a:rPr lang="en-US" sz="1200" dirty="0" smtClean="0"/>
              <a:t> for each city</a:t>
            </a:r>
            <a:endParaRPr lang="en-US" sz="1200" dirty="0"/>
          </a:p>
        </p:txBody>
      </p:sp>
      <p:sp>
        <p:nvSpPr>
          <p:cNvPr id="8" name="TextBox 7"/>
          <p:cNvSpPr txBox="1"/>
          <p:nvPr/>
        </p:nvSpPr>
        <p:spPr>
          <a:xfrm>
            <a:off x="114300" y="1397000"/>
            <a:ext cx="1778000" cy="1246495"/>
          </a:xfrm>
          <a:prstGeom prst="rect">
            <a:avLst/>
          </a:prstGeom>
          <a:noFill/>
        </p:spPr>
        <p:txBody>
          <a:bodyPr wrap="square" rtlCol="0">
            <a:spAutoFit/>
          </a:bodyPr>
          <a:lstStyle/>
          <a:p>
            <a:r>
              <a:rPr lang="en-US" sz="2500" dirty="0" smtClean="0"/>
              <a:t>Elizabeth</a:t>
            </a:r>
          </a:p>
          <a:p>
            <a:r>
              <a:rPr lang="en-US" sz="2500" dirty="0" smtClean="0"/>
              <a:t>City</a:t>
            </a:r>
          </a:p>
          <a:p>
            <a:r>
              <a:rPr lang="en-US" sz="2500" dirty="0" smtClean="0"/>
              <a:t>Attractions</a:t>
            </a:r>
            <a:endParaRPr lang="en-US" sz="2500" dirty="0"/>
          </a:p>
        </p:txBody>
      </p:sp>
      <p:pic>
        <p:nvPicPr>
          <p:cNvPr id="5" name="Picture 4"/>
          <p:cNvPicPr>
            <a:picLocks noChangeAspect="1"/>
          </p:cNvPicPr>
          <p:nvPr/>
        </p:nvPicPr>
        <p:blipFill>
          <a:blip r:embed="rId3"/>
          <a:stretch>
            <a:fillRect/>
          </a:stretch>
        </p:blipFill>
        <p:spPr>
          <a:xfrm>
            <a:off x="1892300" y="1398895"/>
            <a:ext cx="6880020" cy="2489200"/>
          </a:xfrm>
          <a:prstGeom prst="rect">
            <a:avLst/>
          </a:prstGeom>
        </p:spPr>
      </p:pic>
    </p:spTree>
    <p:extLst>
      <p:ext uri="{BB962C8B-B14F-4D97-AF65-F5344CB8AC3E}">
        <p14:creationId xmlns:p14="http://schemas.microsoft.com/office/powerpoint/2010/main" val="31769023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D889E0-CAB2-4699-909D-B9A88D47ACBE}" type="slidenum">
              <a:rPr lang="en-US" smtClean="0"/>
              <a:pPr/>
              <a:t>59</a:t>
            </a:fld>
            <a:endParaRPr lang="en-US" dirty="0"/>
          </a:p>
        </p:txBody>
      </p:sp>
      <p:sp>
        <p:nvSpPr>
          <p:cNvPr id="2" name="Title 1"/>
          <p:cNvSpPr>
            <a:spLocks noGrp="1"/>
          </p:cNvSpPr>
          <p:nvPr>
            <p:ph type="ctrTitle" idx="4294967295"/>
          </p:nvPr>
        </p:nvSpPr>
        <p:spPr>
          <a:xfrm>
            <a:off x="0" y="0"/>
            <a:ext cx="9102725" cy="939800"/>
          </a:xfrm>
        </p:spPr>
        <p:txBody>
          <a:bodyPr>
            <a:normAutofit/>
          </a:bodyPr>
          <a:lstStyle/>
          <a:p>
            <a:r>
              <a:rPr lang="en-US" dirty="0" smtClean="0"/>
              <a:t>Elizabeth City, Edenton, and Columbia can serve as initial anchors with several attractive  “Things to do” </a:t>
            </a:r>
            <a:endParaRPr lang="en-US" dirty="0"/>
          </a:p>
        </p:txBody>
      </p:sp>
      <p:sp>
        <p:nvSpPr>
          <p:cNvPr id="10" name="TextBox 9"/>
          <p:cNvSpPr txBox="1"/>
          <p:nvPr/>
        </p:nvSpPr>
        <p:spPr>
          <a:xfrm>
            <a:off x="304446" y="5965573"/>
            <a:ext cx="6352735" cy="276999"/>
          </a:xfrm>
          <a:prstGeom prst="rect">
            <a:avLst/>
          </a:prstGeom>
          <a:noFill/>
        </p:spPr>
        <p:txBody>
          <a:bodyPr wrap="square" rtlCol="0">
            <a:spAutoFit/>
          </a:bodyPr>
          <a:lstStyle/>
          <a:p>
            <a:r>
              <a:rPr lang="en-US" sz="1200" dirty="0" smtClean="0"/>
              <a:t>Attractions based on “Things to do” search at </a:t>
            </a:r>
            <a:r>
              <a:rPr lang="en-US" sz="1200" dirty="0" err="1" smtClean="0"/>
              <a:t>www.VisitNC.com</a:t>
            </a:r>
            <a:r>
              <a:rPr lang="en-US" sz="1200" dirty="0" smtClean="0"/>
              <a:t> for each city</a:t>
            </a:r>
            <a:endParaRPr lang="en-US" sz="1200" dirty="0"/>
          </a:p>
        </p:txBody>
      </p:sp>
      <p:sp>
        <p:nvSpPr>
          <p:cNvPr id="8" name="TextBox 7"/>
          <p:cNvSpPr txBox="1"/>
          <p:nvPr/>
        </p:nvSpPr>
        <p:spPr>
          <a:xfrm>
            <a:off x="114300" y="1397000"/>
            <a:ext cx="1778000" cy="861774"/>
          </a:xfrm>
          <a:prstGeom prst="rect">
            <a:avLst/>
          </a:prstGeom>
          <a:noFill/>
        </p:spPr>
        <p:txBody>
          <a:bodyPr wrap="square" rtlCol="0">
            <a:spAutoFit/>
          </a:bodyPr>
          <a:lstStyle/>
          <a:p>
            <a:r>
              <a:rPr lang="en-US" sz="2500" dirty="0" smtClean="0"/>
              <a:t>Hertford</a:t>
            </a:r>
          </a:p>
          <a:p>
            <a:r>
              <a:rPr lang="en-US" sz="2500" dirty="0" smtClean="0"/>
              <a:t>Attractions</a:t>
            </a:r>
            <a:endParaRPr lang="en-US" sz="2500" dirty="0"/>
          </a:p>
        </p:txBody>
      </p:sp>
      <p:pic>
        <p:nvPicPr>
          <p:cNvPr id="3" name="Picture 2"/>
          <p:cNvPicPr>
            <a:picLocks noChangeAspect="1"/>
          </p:cNvPicPr>
          <p:nvPr/>
        </p:nvPicPr>
        <p:blipFill>
          <a:blip r:embed="rId3"/>
          <a:stretch>
            <a:fillRect/>
          </a:stretch>
        </p:blipFill>
        <p:spPr>
          <a:xfrm>
            <a:off x="2092626" y="1484074"/>
            <a:ext cx="6594173" cy="1549400"/>
          </a:xfrm>
          <a:prstGeom prst="rect">
            <a:avLst/>
          </a:prstGeom>
        </p:spPr>
      </p:pic>
    </p:spTree>
    <p:extLst>
      <p:ext uri="{BB962C8B-B14F-4D97-AF65-F5344CB8AC3E}">
        <p14:creationId xmlns:p14="http://schemas.microsoft.com/office/powerpoint/2010/main" val="3781701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Text Placeholder 2"/>
          <p:cNvSpPr>
            <a:spLocks noGrp="1"/>
          </p:cNvSpPr>
          <p:nvPr>
            <p:ph type="body" sz="half" idx="2"/>
          </p:nvPr>
        </p:nvSpPr>
        <p:spPr/>
        <p:txBody>
          <a:bodyPr/>
          <a:lstStyle/>
          <a:p>
            <a:r>
              <a:rPr lang="en-US" dirty="0" smtClean="0"/>
              <a:t>An introduction to the region, its attractions, and the tourist population</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6</a:t>
            </a:fld>
            <a:endParaRPr lang="en-US"/>
          </a:p>
        </p:txBody>
      </p:sp>
    </p:spTree>
    <p:extLst>
      <p:ext uri="{BB962C8B-B14F-4D97-AF65-F5344CB8AC3E}">
        <p14:creationId xmlns:p14="http://schemas.microsoft.com/office/powerpoint/2010/main" val="30859073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D889E0-CAB2-4699-909D-B9A88D47ACBE}" type="slidenum">
              <a:rPr lang="en-US" smtClean="0"/>
              <a:pPr/>
              <a:t>60</a:t>
            </a:fld>
            <a:endParaRPr lang="en-US" dirty="0"/>
          </a:p>
        </p:txBody>
      </p:sp>
      <p:sp>
        <p:nvSpPr>
          <p:cNvPr id="2" name="Title 1"/>
          <p:cNvSpPr>
            <a:spLocks noGrp="1"/>
          </p:cNvSpPr>
          <p:nvPr>
            <p:ph type="ctrTitle" idx="4294967295"/>
          </p:nvPr>
        </p:nvSpPr>
        <p:spPr>
          <a:xfrm>
            <a:off x="0" y="0"/>
            <a:ext cx="9102725" cy="939800"/>
          </a:xfrm>
        </p:spPr>
        <p:txBody>
          <a:bodyPr>
            <a:normAutofit/>
          </a:bodyPr>
          <a:lstStyle/>
          <a:p>
            <a:r>
              <a:rPr lang="en-US" dirty="0" smtClean="0"/>
              <a:t>Elizabeth City, Edenton, and Columbia can serve as initial anchors with several attractive  “Things to do” </a:t>
            </a:r>
            <a:endParaRPr lang="en-US" dirty="0"/>
          </a:p>
        </p:txBody>
      </p:sp>
      <p:sp>
        <p:nvSpPr>
          <p:cNvPr id="10" name="TextBox 9"/>
          <p:cNvSpPr txBox="1"/>
          <p:nvPr/>
        </p:nvSpPr>
        <p:spPr>
          <a:xfrm>
            <a:off x="304446" y="5965573"/>
            <a:ext cx="6352735" cy="276999"/>
          </a:xfrm>
          <a:prstGeom prst="rect">
            <a:avLst/>
          </a:prstGeom>
          <a:noFill/>
        </p:spPr>
        <p:txBody>
          <a:bodyPr wrap="square" rtlCol="0">
            <a:spAutoFit/>
          </a:bodyPr>
          <a:lstStyle/>
          <a:p>
            <a:r>
              <a:rPr lang="en-US" sz="1200" dirty="0" smtClean="0"/>
              <a:t>Attractions based on “Things to do” search at </a:t>
            </a:r>
            <a:r>
              <a:rPr lang="en-US" sz="1200" dirty="0" err="1" smtClean="0"/>
              <a:t>www.VisitNC.com</a:t>
            </a:r>
            <a:r>
              <a:rPr lang="en-US" sz="1200" dirty="0" smtClean="0"/>
              <a:t> for each city</a:t>
            </a:r>
            <a:endParaRPr lang="en-US" sz="1200" dirty="0"/>
          </a:p>
        </p:txBody>
      </p:sp>
      <p:sp>
        <p:nvSpPr>
          <p:cNvPr id="8" name="TextBox 7"/>
          <p:cNvSpPr txBox="1"/>
          <p:nvPr/>
        </p:nvSpPr>
        <p:spPr>
          <a:xfrm>
            <a:off x="114300" y="1397000"/>
            <a:ext cx="1778000" cy="861774"/>
          </a:xfrm>
          <a:prstGeom prst="rect">
            <a:avLst/>
          </a:prstGeom>
          <a:noFill/>
        </p:spPr>
        <p:txBody>
          <a:bodyPr wrap="square" rtlCol="0">
            <a:spAutoFit/>
          </a:bodyPr>
          <a:lstStyle/>
          <a:p>
            <a:r>
              <a:rPr lang="en-US" sz="2500" dirty="0" smtClean="0"/>
              <a:t>Plymouth</a:t>
            </a:r>
          </a:p>
          <a:p>
            <a:r>
              <a:rPr lang="en-US" sz="2500" dirty="0" smtClean="0"/>
              <a:t>Attractions</a:t>
            </a:r>
            <a:endParaRPr lang="en-US" sz="2500" dirty="0"/>
          </a:p>
        </p:txBody>
      </p:sp>
      <p:pic>
        <p:nvPicPr>
          <p:cNvPr id="9" name="Picture 8"/>
          <p:cNvPicPr>
            <a:picLocks noChangeAspect="1"/>
          </p:cNvPicPr>
          <p:nvPr/>
        </p:nvPicPr>
        <p:blipFill>
          <a:blip r:embed="rId3"/>
          <a:stretch>
            <a:fillRect/>
          </a:stretch>
        </p:blipFill>
        <p:spPr>
          <a:xfrm>
            <a:off x="1892300" y="1509474"/>
            <a:ext cx="6787138" cy="1498600"/>
          </a:xfrm>
          <a:prstGeom prst="rect">
            <a:avLst/>
          </a:prstGeom>
        </p:spPr>
      </p:pic>
    </p:spTree>
    <p:extLst>
      <p:ext uri="{BB962C8B-B14F-4D97-AF65-F5344CB8AC3E}">
        <p14:creationId xmlns:p14="http://schemas.microsoft.com/office/powerpoint/2010/main" val="6168526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61</a:t>
            </a:fld>
            <a:endParaRPr lang="en-US" dirty="0"/>
          </a:p>
        </p:txBody>
      </p:sp>
      <p:sp>
        <p:nvSpPr>
          <p:cNvPr id="4" name="Text Placeholder 3"/>
          <p:cNvSpPr>
            <a:spLocks noGrp="1"/>
          </p:cNvSpPr>
          <p:nvPr>
            <p:ph type="body" sz="quarter" idx="13"/>
          </p:nvPr>
        </p:nvSpPr>
        <p:spPr/>
        <p:txBody>
          <a:bodyPr/>
          <a:lstStyle/>
          <a:p>
            <a:r>
              <a:rPr lang="en-US" dirty="0" smtClean="0"/>
              <a:t>Pricing and scheduling of other benchmarked ferry options</a:t>
            </a:r>
            <a:endParaRPr lang="en-US" dirty="0"/>
          </a:p>
        </p:txBody>
      </p:sp>
      <p:graphicFrame>
        <p:nvGraphicFramePr>
          <p:cNvPr id="5" name="Table 4"/>
          <p:cNvGraphicFramePr>
            <a:graphicFrameLocks noGrp="1"/>
          </p:cNvGraphicFramePr>
          <p:nvPr>
            <p:extLst/>
          </p:nvPr>
        </p:nvGraphicFramePr>
        <p:xfrm>
          <a:off x="323011" y="1609953"/>
          <a:ext cx="8265748" cy="3411855"/>
        </p:xfrm>
        <a:graphic>
          <a:graphicData uri="http://schemas.openxmlformats.org/drawingml/2006/table">
            <a:tbl>
              <a:tblPr>
                <a:tableStyleId>{BC89EF96-8CEA-46FF-86C4-4CE0E7609802}</a:tableStyleId>
              </a:tblPr>
              <a:tblGrid>
                <a:gridCol w="954246"/>
                <a:gridCol w="1103086"/>
                <a:gridCol w="869973"/>
                <a:gridCol w="900770"/>
                <a:gridCol w="1074057"/>
                <a:gridCol w="1088571"/>
                <a:gridCol w="1190172"/>
                <a:gridCol w="1084873"/>
              </a:tblGrid>
              <a:tr h="342900">
                <a:tc>
                  <a:txBody>
                    <a:bodyPr/>
                    <a:lstStyle/>
                    <a:p>
                      <a:pPr algn="ctr" fontAlgn="b"/>
                      <a:endParaRPr lang="en-US" sz="1600" b="1" i="0" u="none" strike="noStrike" dirty="0">
                        <a:solidFill>
                          <a:srgbClr val="000000"/>
                        </a:solidFill>
                        <a:effectLst/>
                        <a:latin typeface="+mn-lt"/>
                      </a:endParaRPr>
                    </a:p>
                  </a:txBody>
                  <a:tcPr marL="9525" marR="9525" marT="19050" marB="19050" anchor="ctr"/>
                </a:tc>
                <a:tc>
                  <a:txBody>
                    <a:bodyPr/>
                    <a:lstStyle/>
                    <a:p>
                      <a:pPr algn="ctr" fontAlgn="b"/>
                      <a:r>
                        <a:rPr lang="en-US" sz="1600" b="1" u="none" strike="noStrike" dirty="0">
                          <a:effectLst/>
                          <a:latin typeface="+mn-lt"/>
                        </a:rPr>
                        <a:t>Beaufort</a:t>
                      </a:r>
                      <a:endParaRPr lang="en-US" sz="1600" b="1" i="0" u="none" strike="noStrike" dirty="0">
                        <a:solidFill>
                          <a:srgbClr val="000000"/>
                        </a:solidFill>
                        <a:effectLst/>
                        <a:latin typeface="+mn-lt"/>
                      </a:endParaRPr>
                    </a:p>
                  </a:txBody>
                  <a:tcPr marL="9525" marR="9525" marT="19050" marB="19050" anchor="ctr"/>
                </a:tc>
                <a:tc>
                  <a:txBody>
                    <a:bodyPr/>
                    <a:lstStyle/>
                    <a:p>
                      <a:pPr algn="ctr" fontAlgn="b"/>
                      <a:r>
                        <a:rPr lang="en-US" sz="1600" b="1" u="none" strike="noStrike" dirty="0">
                          <a:effectLst/>
                          <a:latin typeface="+mn-lt"/>
                        </a:rPr>
                        <a:t>Port Clinton</a:t>
                      </a:r>
                      <a:endParaRPr lang="en-US" sz="1600" b="1" i="0" u="none" strike="noStrike" dirty="0">
                        <a:solidFill>
                          <a:srgbClr val="000000"/>
                        </a:solidFill>
                        <a:effectLst/>
                        <a:latin typeface="+mn-lt"/>
                      </a:endParaRPr>
                    </a:p>
                  </a:txBody>
                  <a:tcPr marL="9525" marR="9525" marT="19050" marB="19050" anchor="ctr"/>
                </a:tc>
                <a:tc>
                  <a:txBody>
                    <a:bodyPr/>
                    <a:lstStyle/>
                    <a:p>
                      <a:pPr algn="ctr" fontAlgn="b"/>
                      <a:r>
                        <a:rPr lang="en-US" sz="1600" b="1" u="none" strike="noStrike" dirty="0">
                          <a:effectLst/>
                          <a:latin typeface="+mn-lt"/>
                        </a:rPr>
                        <a:t>Bahamas</a:t>
                      </a:r>
                      <a:endParaRPr lang="en-US" sz="1600" b="1" i="0" u="none" strike="noStrike" dirty="0">
                        <a:solidFill>
                          <a:srgbClr val="000000"/>
                        </a:solidFill>
                        <a:effectLst/>
                        <a:latin typeface="+mn-lt"/>
                      </a:endParaRPr>
                    </a:p>
                  </a:txBody>
                  <a:tcPr marL="9525" marR="9525" marT="19050" marB="19050" anchor="ctr"/>
                </a:tc>
                <a:tc>
                  <a:txBody>
                    <a:bodyPr/>
                    <a:lstStyle/>
                    <a:p>
                      <a:pPr algn="ctr" fontAlgn="b"/>
                      <a:r>
                        <a:rPr lang="en-US" sz="1600" b="1" u="none" strike="noStrike" dirty="0">
                          <a:effectLst/>
                          <a:latin typeface="+mn-lt"/>
                        </a:rPr>
                        <a:t>Ft. Lauderdale</a:t>
                      </a:r>
                      <a:endParaRPr lang="en-US" sz="1600" b="1" i="0" u="none" strike="noStrike" dirty="0">
                        <a:solidFill>
                          <a:srgbClr val="000000"/>
                        </a:solidFill>
                        <a:effectLst/>
                        <a:latin typeface="+mn-lt"/>
                      </a:endParaRPr>
                    </a:p>
                  </a:txBody>
                  <a:tcPr marL="9525" marR="9525" marT="19050" marB="19050" anchor="ctr"/>
                </a:tc>
                <a:tc>
                  <a:txBody>
                    <a:bodyPr/>
                    <a:lstStyle/>
                    <a:p>
                      <a:pPr algn="ctr" fontAlgn="b"/>
                      <a:r>
                        <a:rPr lang="en-US" sz="1600" b="1" u="none" strike="noStrike" dirty="0">
                          <a:effectLst/>
                          <a:latin typeface="+mn-lt"/>
                        </a:rPr>
                        <a:t>Wilmington</a:t>
                      </a:r>
                      <a:endParaRPr lang="en-US" sz="1600" b="1" i="0" u="none" strike="noStrike" dirty="0">
                        <a:solidFill>
                          <a:srgbClr val="000000"/>
                        </a:solidFill>
                        <a:effectLst/>
                        <a:latin typeface="+mn-lt"/>
                      </a:endParaRPr>
                    </a:p>
                  </a:txBody>
                  <a:tcPr marL="9525" marR="9525" marT="19050" marB="19050" anchor="ctr"/>
                </a:tc>
                <a:tc>
                  <a:txBody>
                    <a:bodyPr/>
                    <a:lstStyle/>
                    <a:p>
                      <a:pPr algn="ctr" fontAlgn="b"/>
                      <a:r>
                        <a:rPr lang="en-US" sz="1600" b="1" u="none" strike="noStrike" dirty="0">
                          <a:effectLst/>
                          <a:latin typeface="+mn-lt"/>
                        </a:rPr>
                        <a:t>Lake Champlain, VT</a:t>
                      </a:r>
                      <a:endParaRPr lang="en-US" sz="1600" b="1" i="0" u="none" strike="noStrike" dirty="0">
                        <a:solidFill>
                          <a:srgbClr val="000000"/>
                        </a:solidFill>
                        <a:effectLst/>
                        <a:latin typeface="+mn-lt"/>
                      </a:endParaRPr>
                    </a:p>
                  </a:txBody>
                  <a:tcPr marL="9525" marR="9525" marT="9525" marB="0" anchor="ctr"/>
                </a:tc>
                <a:tc>
                  <a:txBody>
                    <a:bodyPr/>
                    <a:lstStyle/>
                    <a:p>
                      <a:pPr algn="ctr" fontAlgn="b"/>
                      <a:r>
                        <a:rPr lang="en-US" sz="1600" b="1" u="none" strike="noStrike" dirty="0" smtClean="0">
                          <a:effectLst/>
                          <a:latin typeface="+mn-lt"/>
                        </a:rPr>
                        <a:t>Cape </a:t>
                      </a:r>
                      <a:r>
                        <a:rPr lang="en-US" sz="1600" b="1" u="none" strike="noStrike" dirty="0">
                          <a:effectLst/>
                          <a:latin typeface="+mn-lt"/>
                        </a:rPr>
                        <a:t>May </a:t>
                      </a:r>
                      <a:r>
                        <a:rPr lang="en-US" sz="1600" b="1" u="none" strike="noStrike" dirty="0" smtClean="0">
                          <a:effectLst/>
                          <a:latin typeface="+mn-lt"/>
                        </a:rPr>
                        <a:t>Lewes, DE</a:t>
                      </a:r>
                      <a:endParaRPr lang="en-US" sz="1600" b="1" i="0" u="none" strike="noStrike" dirty="0">
                        <a:solidFill>
                          <a:srgbClr val="000000"/>
                        </a:solidFill>
                        <a:effectLst/>
                        <a:latin typeface="+mn-lt"/>
                      </a:endParaRPr>
                    </a:p>
                  </a:txBody>
                  <a:tcPr marL="9525" marR="9525" marT="19050" marB="19050" anchor="ctr"/>
                </a:tc>
              </a:tr>
              <a:tr h="666750">
                <a:tc>
                  <a:txBody>
                    <a:bodyPr/>
                    <a:lstStyle/>
                    <a:p>
                      <a:pPr algn="ctr" fontAlgn="b"/>
                      <a:r>
                        <a:rPr lang="en-US" sz="1600" b="1" u="none" strike="noStrike" dirty="0">
                          <a:effectLst/>
                          <a:latin typeface="+mn-lt"/>
                        </a:rPr>
                        <a:t>Seasonal </a:t>
                      </a:r>
                      <a:r>
                        <a:rPr lang="en-US" sz="1600" b="1" u="none" strike="noStrike" dirty="0" smtClean="0">
                          <a:effectLst/>
                          <a:latin typeface="+mn-lt"/>
                        </a:rPr>
                        <a:t>Usage</a:t>
                      </a:r>
                      <a:endParaRPr lang="en-US" sz="1600" b="1" i="1" u="none" strike="noStrike" dirty="0">
                        <a:solidFill>
                          <a:srgbClr val="000000"/>
                        </a:solidFill>
                        <a:effectLst/>
                        <a:latin typeface="+mn-lt"/>
                      </a:endParaRPr>
                    </a:p>
                  </a:txBody>
                  <a:tcPr marL="9525" marR="9525" marT="19050" marB="19050" anchor="ctr"/>
                </a:tc>
                <a:tc>
                  <a:txBody>
                    <a:bodyPr/>
                    <a:lstStyle/>
                    <a:p>
                      <a:pPr algn="ctr" fontAlgn="b"/>
                      <a:r>
                        <a:rPr lang="en-US" sz="1600" u="none" strike="noStrike" dirty="0">
                          <a:effectLst/>
                          <a:latin typeface="+mn-lt"/>
                        </a:rPr>
                        <a:t>Reduced service off season</a:t>
                      </a:r>
                      <a:endParaRPr lang="en-US" sz="1600" b="0" i="0" u="none" strike="noStrike" dirty="0">
                        <a:solidFill>
                          <a:srgbClr val="000000"/>
                        </a:solidFill>
                        <a:effectLst/>
                        <a:latin typeface="+mn-lt"/>
                      </a:endParaRPr>
                    </a:p>
                  </a:txBody>
                  <a:tcPr marL="9525" marR="9525" marT="19050" marB="19050" anchor="ctr"/>
                </a:tc>
                <a:tc>
                  <a:txBody>
                    <a:bodyPr/>
                    <a:lstStyle/>
                    <a:p>
                      <a:pPr algn="ctr" fontAlgn="b"/>
                      <a:r>
                        <a:rPr lang="en-US" sz="1600" u="none" strike="noStrike" dirty="0">
                          <a:effectLst/>
                          <a:latin typeface="+mn-lt"/>
                        </a:rPr>
                        <a:t>Seasonal May-Sept</a:t>
                      </a:r>
                      <a:endParaRPr lang="en-US" sz="1600" b="0" i="0" u="none" strike="noStrike" dirty="0">
                        <a:solidFill>
                          <a:srgbClr val="000000"/>
                        </a:solidFill>
                        <a:effectLst/>
                        <a:latin typeface="+mn-lt"/>
                      </a:endParaRPr>
                    </a:p>
                  </a:txBody>
                  <a:tcPr marL="9525" marR="9525" marT="19050" marB="19050" anchor="ctr"/>
                </a:tc>
                <a:tc>
                  <a:txBody>
                    <a:bodyPr/>
                    <a:lstStyle/>
                    <a:p>
                      <a:pPr algn="ctr" fontAlgn="b"/>
                      <a:r>
                        <a:rPr lang="en-US" sz="1600" u="none" strike="noStrike" dirty="0">
                          <a:effectLst/>
                          <a:latin typeface="+mn-lt"/>
                        </a:rPr>
                        <a:t>Reduced service off season</a:t>
                      </a:r>
                      <a:endParaRPr lang="en-US" sz="1600" b="0" i="0" u="none" strike="noStrike" dirty="0">
                        <a:solidFill>
                          <a:srgbClr val="000000"/>
                        </a:solidFill>
                        <a:effectLst/>
                        <a:latin typeface="+mn-lt"/>
                      </a:endParaRPr>
                    </a:p>
                  </a:txBody>
                  <a:tcPr marL="9525" marR="9525" marT="19050" marB="19050" anchor="ctr"/>
                </a:tc>
                <a:tc>
                  <a:txBody>
                    <a:bodyPr/>
                    <a:lstStyle/>
                    <a:p>
                      <a:pPr algn="ctr" fontAlgn="b"/>
                      <a:r>
                        <a:rPr lang="en-US" sz="1600" u="none" strike="noStrike" dirty="0">
                          <a:effectLst/>
                          <a:latin typeface="+mn-lt"/>
                        </a:rPr>
                        <a:t>More frequent stops in peak season</a:t>
                      </a:r>
                      <a:endParaRPr lang="en-US" sz="1600" b="0" i="0" u="none" strike="noStrike" dirty="0">
                        <a:solidFill>
                          <a:srgbClr val="000000"/>
                        </a:solidFill>
                        <a:effectLst/>
                        <a:latin typeface="+mn-lt"/>
                      </a:endParaRPr>
                    </a:p>
                  </a:txBody>
                  <a:tcPr marL="9525" marR="9525" marT="19050" marB="19050" anchor="ctr"/>
                </a:tc>
                <a:tc>
                  <a:txBody>
                    <a:bodyPr/>
                    <a:lstStyle/>
                    <a:p>
                      <a:pPr algn="ctr" fontAlgn="b"/>
                      <a:r>
                        <a:rPr lang="en-US" sz="1600" u="none" strike="noStrike" dirty="0" smtClean="0">
                          <a:effectLst/>
                          <a:latin typeface="+mn-lt"/>
                        </a:rPr>
                        <a:t>Daily </a:t>
                      </a:r>
                      <a:r>
                        <a:rPr lang="en-US" sz="1600" u="none" strike="noStrike" dirty="0">
                          <a:effectLst/>
                          <a:latin typeface="+mn-lt"/>
                        </a:rPr>
                        <a:t>in summers, weekends in the fall</a:t>
                      </a:r>
                      <a:endParaRPr lang="en-US" sz="1600" b="0" i="0" u="none" strike="noStrike" dirty="0">
                        <a:solidFill>
                          <a:srgbClr val="000000"/>
                        </a:solidFill>
                        <a:effectLst/>
                        <a:latin typeface="+mn-lt"/>
                      </a:endParaRPr>
                    </a:p>
                  </a:txBody>
                  <a:tcPr marL="9525" marR="9525" marT="19050" marB="19050" anchor="ctr"/>
                </a:tc>
                <a:tc>
                  <a:txBody>
                    <a:bodyPr/>
                    <a:lstStyle/>
                    <a:p>
                      <a:pPr algn="ctr" fontAlgn="b"/>
                      <a:r>
                        <a:rPr lang="en-US" sz="1600" u="none" strike="noStrike" dirty="0">
                          <a:effectLst/>
                          <a:latin typeface="+mn-lt"/>
                        </a:rPr>
                        <a:t>Reduced in winter</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u="none" strike="noStrike" dirty="0">
                          <a:effectLst/>
                          <a:latin typeface="+mn-lt"/>
                        </a:rPr>
                        <a:t>Extended hours in summer</a:t>
                      </a:r>
                      <a:endParaRPr lang="en-US" sz="1600" b="0" i="0" u="none" strike="noStrike" dirty="0">
                        <a:solidFill>
                          <a:srgbClr val="000000"/>
                        </a:solidFill>
                        <a:effectLst/>
                        <a:latin typeface="+mn-lt"/>
                      </a:endParaRPr>
                    </a:p>
                  </a:txBody>
                  <a:tcPr marL="9525" marR="9525" marT="19050" marB="19050" anchor="ctr"/>
                </a:tc>
              </a:tr>
              <a:tr h="828675">
                <a:tc>
                  <a:txBody>
                    <a:bodyPr/>
                    <a:lstStyle/>
                    <a:p>
                      <a:pPr algn="ctr" fontAlgn="b"/>
                      <a:r>
                        <a:rPr lang="en-US" sz="1600" b="1" u="none" strike="noStrike" dirty="0">
                          <a:effectLst/>
                          <a:latin typeface="+mn-lt"/>
                        </a:rPr>
                        <a:t>Ticket price</a:t>
                      </a:r>
                      <a:endParaRPr lang="en-US" sz="1600" b="1" i="1" u="none" strike="noStrike" dirty="0">
                        <a:solidFill>
                          <a:srgbClr val="000000"/>
                        </a:solidFill>
                        <a:effectLst/>
                        <a:latin typeface="+mn-lt"/>
                      </a:endParaRPr>
                    </a:p>
                  </a:txBody>
                  <a:tcPr marL="9525" marR="9525" marT="19050" marB="19050" anchor="ctr"/>
                </a:tc>
                <a:tc>
                  <a:txBody>
                    <a:bodyPr/>
                    <a:lstStyle/>
                    <a:p>
                      <a:pPr algn="ctr" fontAlgn="b"/>
                      <a:r>
                        <a:rPr lang="en-US" sz="1600" u="none" strike="noStrike">
                          <a:effectLst/>
                          <a:latin typeface="+mn-lt"/>
                        </a:rPr>
                        <a:t>$10-$30 </a:t>
                      </a:r>
                      <a:endParaRPr lang="en-US" sz="1600" b="0" i="0" u="none" strike="noStrike">
                        <a:solidFill>
                          <a:srgbClr val="000000"/>
                        </a:solidFill>
                        <a:effectLst/>
                        <a:latin typeface="+mn-lt"/>
                      </a:endParaRPr>
                    </a:p>
                  </a:txBody>
                  <a:tcPr marL="9525" marR="9525" marT="19050" marB="19050" anchor="ctr"/>
                </a:tc>
                <a:tc>
                  <a:txBody>
                    <a:bodyPr/>
                    <a:lstStyle/>
                    <a:p>
                      <a:pPr algn="ctr" fontAlgn="b"/>
                      <a:r>
                        <a:rPr lang="en-US" sz="1600" u="none" strike="noStrike" dirty="0">
                          <a:effectLst/>
                          <a:latin typeface="+mn-lt"/>
                        </a:rPr>
                        <a:t>$23-$39</a:t>
                      </a:r>
                      <a:endParaRPr lang="en-US" sz="1600" b="0" i="0" u="none" strike="noStrike" dirty="0">
                        <a:solidFill>
                          <a:srgbClr val="000000"/>
                        </a:solidFill>
                        <a:effectLst/>
                        <a:latin typeface="+mn-lt"/>
                      </a:endParaRPr>
                    </a:p>
                  </a:txBody>
                  <a:tcPr marL="9525" marR="9525" marT="19050" marB="19050" anchor="ctr"/>
                </a:tc>
                <a:tc>
                  <a:txBody>
                    <a:bodyPr/>
                    <a:lstStyle/>
                    <a:p>
                      <a:pPr algn="ctr" fontAlgn="b"/>
                      <a:r>
                        <a:rPr lang="en-US" sz="1600" u="none" strike="noStrike" dirty="0">
                          <a:effectLst/>
                          <a:latin typeface="+mn-lt"/>
                        </a:rPr>
                        <a:t>$</a:t>
                      </a:r>
                      <a:r>
                        <a:rPr lang="en-US" sz="1600" u="none" strike="noStrike" dirty="0" smtClean="0">
                          <a:effectLst/>
                          <a:latin typeface="+mn-lt"/>
                        </a:rPr>
                        <a:t>27</a:t>
                      </a:r>
                      <a:endParaRPr lang="en-US" sz="1600" b="0" i="0" u="none" strike="noStrike" dirty="0">
                        <a:solidFill>
                          <a:srgbClr val="000000"/>
                        </a:solidFill>
                        <a:effectLst/>
                        <a:latin typeface="+mn-lt"/>
                      </a:endParaRPr>
                    </a:p>
                  </a:txBody>
                  <a:tcPr marL="9525" marR="9525" marT="19050" marB="19050" anchor="ctr"/>
                </a:tc>
                <a:tc>
                  <a:txBody>
                    <a:bodyPr/>
                    <a:lstStyle/>
                    <a:p>
                      <a:pPr algn="ctr" fontAlgn="b"/>
                      <a:r>
                        <a:rPr lang="en-US" sz="1600" u="none" strike="noStrike" dirty="0">
                          <a:effectLst/>
                          <a:latin typeface="+mn-lt"/>
                        </a:rPr>
                        <a:t>$</a:t>
                      </a:r>
                      <a:r>
                        <a:rPr lang="en-US" sz="1600" u="none" strike="noStrike" dirty="0" smtClean="0">
                          <a:effectLst/>
                          <a:latin typeface="+mn-lt"/>
                        </a:rPr>
                        <a:t>26</a:t>
                      </a:r>
                      <a:endParaRPr lang="en-US" sz="1600" b="0" i="0" u="none" strike="noStrike" dirty="0">
                        <a:solidFill>
                          <a:srgbClr val="000000"/>
                        </a:solidFill>
                        <a:effectLst/>
                        <a:latin typeface="+mn-lt"/>
                      </a:endParaRPr>
                    </a:p>
                  </a:txBody>
                  <a:tcPr marL="9525" marR="9525" marT="19050" marB="19050" anchor="ctr"/>
                </a:tc>
                <a:tc>
                  <a:txBody>
                    <a:bodyPr/>
                    <a:lstStyle/>
                    <a:p>
                      <a:pPr algn="ctr" fontAlgn="b"/>
                      <a:r>
                        <a:rPr lang="en-US" sz="1600" u="none" strike="noStrike" dirty="0" smtClean="0">
                          <a:effectLst/>
                          <a:latin typeface="+mn-lt"/>
                        </a:rPr>
                        <a:t>$5-7</a:t>
                      </a:r>
                    </a:p>
                  </a:txBody>
                  <a:tcPr marL="9525" marR="9525" marT="19050" marB="19050" anchor="ctr"/>
                </a:tc>
                <a:tc>
                  <a:txBody>
                    <a:bodyPr/>
                    <a:lstStyle/>
                    <a:p>
                      <a:pPr algn="ctr" fontAlgn="b"/>
                      <a:r>
                        <a:rPr lang="en-US" sz="1600" u="none" strike="noStrike" dirty="0">
                          <a:effectLst/>
                          <a:latin typeface="+mn-lt"/>
                        </a:rPr>
                        <a:t>$8-10</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u="none" strike="noStrike" dirty="0" smtClean="0">
                          <a:effectLst/>
                          <a:latin typeface="+mn-lt"/>
                        </a:rPr>
                        <a:t>$</a:t>
                      </a:r>
                      <a:r>
                        <a:rPr lang="en-US" sz="1600" u="none" strike="noStrike" dirty="0">
                          <a:effectLst/>
                          <a:latin typeface="+mn-lt"/>
                        </a:rPr>
                        <a:t>4-$</a:t>
                      </a:r>
                      <a:r>
                        <a:rPr lang="en-US" sz="1600" u="none" strike="noStrike" dirty="0" smtClean="0">
                          <a:effectLst/>
                          <a:latin typeface="+mn-lt"/>
                        </a:rPr>
                        <a:t>8</a:t>
                      </a:r>
                      <a:endParaRPr lang="en-US" sz="1600" b="0" i="0" u="none" strike="noStrike" dirty="0">
                        <a:solidFill>
                          <a:srgbClr val="000000"/>
                        </a:solidFill>
                        <a:effectLst/>
                        <a:latin typeface="+mn-lt"/>
                      </a:endParaRPr>
                    </a:p>
                  </a:txBody>
                  <a:tcPr marL="9525" marR="9525" marT="19050" marB="19050" anchor="ctr"/>
                </a:tc>
              </a:tr>
              <a:tr h="828675">
                <a:tc>
                  <a:txBody>
                    <a:bodyPr/>
                    <a:lstStyle/>
                    <a:p>
                      <a:pPr algn="ctr" fontAlgn="b"/>
                      <a:r>
                        <a:rPr lang="en-US" sz="1600" b="1" i="0" u="none" strike="noStrike" dirty="0" smtClean="0">
                          <a:solidFill>
                            <a:srgbClr val="000000"/>
                          </a:solidFill>
                          <a:effectLst/>
                          <a:latin typeface="+mn-lt"/>
                        </a:rPr>
                        <a:t>Source</a:t>
                      </a:r>
                      <a:endParaRPr lang="en-US" sz="1600" b="1" i="0" u="none" strike="noStrike" dirty="0">
                        <a:solidFill>
                          <a:srgbClr val="000000"/>
                        </a:solidFill>
                        <a:effectLst/>
                        <a:latin typeface="+mn-lt"/>
                      </a:endParaRPr>
                    </a:p>
                  </a:txBody>
                  <a:tcPr marL="9525" marR="9525" marT="19050" marB="19050" anchor="ctr"/>
                </a:tc>
                <a:tc>
                  <a:txBody>
                    <a:bodyPr/>
                    <a:lstStyle/>
                    <a:p>
                      <a:pPr algn="ctr" fontAlgn="b"/>
                      <a:r>
                        <a:rPr lang="en-US" sz="1600" b="0" i="0" u="none" strike="noStrike" dirty="0" smtClean="0">
                          <a:solidFill>
                            <a:srgbClr val="000000"/>
                          </a:solidFill>
                          <a:effectLst/>
                          <a:latin typeface="+mn-lt"/>
                          <a:hlinkClick r:id="rId3"/>
                        </a:rPr>
                        <a:t>Island Ferry</a:t>
                      </a:r>
                      <a:r>
                        <a:rPr lang="en-US" sz="1600" b="0" i="0" u="none" strike="noStrike" baseline="0" dirty="0" smtClean="0">
                          <a:solidFill>
                            <a:srgbClr val="000000"/>
                          </a:solidFill>
                          <a:effectLst/>
                          <a:latin typeface="+mn-lt"/>
                          <a:hlinkClick r:id="rId3"/>
                        </a:rPr>
                        <a:t> Adventures</a:t>
                      </a:r>
                      <a:endParaRPr lang="en-US" sz="1600" b="0" i="0" u="none" strike="noStrike" dirty="0">
                        <a:solidFill>
                          <a:srgbClr val="000000"/>
                        </a:solidFill>
                        <a:effectLst/>
                        <a:latin typeface="+mn-lt"/>
                      </a:endParaRPr>
                    </a:p>
                  </a:txBody>
                  <a:tcPr marL="9525" marR="9525" marT="19050" marB="19050" anchor="ctr"/>
                </a:tc>
                <a:tc>
                  <a:txBody>
                    <a:bodyPr/>
                    <a:lstStyle/>
                    <a:p>
                      <a:pPr algn="ctr" fontAlgn="b"/>
                      <a:r>
                        <a:rPr lang="en-US" sz="1600" b="0" i="0" u="none" strike="noStrike" dirty="0" smtClean="0">
                          <a:solidFill>
                            <a:srgbClr val="000000"/>
                          </a:solidFill>
                          <a:effectLst/>
                          <a:latin typeface="+mn-lt"/>
                          <a:hlinkClick r:id="rId4"/>
                        </a:rPr>
                        <a:t>Jet Express</a:t>
                      </a:r>
                      <a:endParaRPr lang="en-US" sz="1600" b="0" i="0" u="none" strike="noStrike" dirty="0">
                        <a:solidFill>
                          <a:srgbClr val="000000"/>
                        </a:solidFill>
                        <a:effectLst/>
                        <a:latin typeface="+mn-lt"/>
                      </a:endParaRPr>
                    </a:p>
                  </a:txBody>
                  <a:tcPr marL="9525" marR="9525" marT="19050" marB="19050" anchor="ctr"/>
                </a:tc>
                <a:tc>
                  <a:txBody>
                    <a:bodyPr/>
                    <a:lstStyle/>
                    <a:p>
                      <a:pPr algn="ctr" fontAlgn="b"/>
                      <a:r>
                        <a:rPr lang="en-US" sz="1600" b="0" i="0" u="none" strike="noStrike" dirty="0" smtClean="0">
                          <a:solidFill>
                            <a:srgbClr val="000000"/>
                          </a:solidFill>
                          <a:effectLst/>
                          <a:latin typeface="+mn-lt"/>
                          <a:hlinkClick r:id="rId5"/>
                        </a:rPr>
                        <a:t>Albury’s Ferry Service</a:t>
                      </a:r>
                      <a:endParaRPr lang="en-US" sz="1600" b="0" i="0" u="none" strike="noStrike" dirty="0">
                        <a:solidFill>
                          <a:srgbClr val="000000"/>
                        </a:solidFill>
                        <a:effectLst/>
                        <a:latin typeface="+mn-lt"/>
                      </a:endParaRPr>
                    </a:p>
                  </a:txBody>
                  <a:tcPr marL="9525" marR="9525" marT="19050" marB="19050" anchor="ctr"/>
                </a:tc>
                <a:tc>
                  <a:txBody>
                    <a:bodyPr/>
                    <a:lstStyle/>
                    <a:p>
                      <a:pPr algn="ctr" fontAlgn="b"/>
                      <a:r>
                        <a:rPr lang="en-US" sz="1600" b="0" i="0" u="none" strike="noStrike" dirty="0" smtClean="0">
                          <a:solidFill>
                            <a:srgbClr val="000000"/>
                          </a:solidFill>
                          <a:effectLst/>
                          <a:latin typeface="+mn-lt"/>
                          <a:hlinkClick r:id="rId6"/>
                        </a:rPr>
                        <a:t>Water Taxi</a:t>
                      </a:r>
                      <a:endParaRPr lang="en-US" sz="1600" b="0" i="0" u="none" strike="noStrike" dirty="0">
                        <a:solidFill>
                          <a:srgbClr val="000000"/>
                        </a:solidFill>
                        <a:effectLst/>
                        <a:latin typeface="+mn-lt"/>
                      </a:endParaRPr>
                    </a:p>
                  </a:txBody>
                  <a:tcPr marL="9525" marR="9525" marT="19050" marB="19050" anchor="ctr"/>
                </a:tc>
                <a:tc>
                  <a:txBody>
                    <a:bodyPr/>
                    <a:lstStyle/>
                    <a:p>
                      <a:pPr algn="ctr" fontAlgn="b"/>
                      <a:r>
                        <a:rPr lang="en-US" sz="1600" b="0" i="0" u="none" strike="noStrike" dirty="0" smtClean="0">
                          <a:solidFill>
                            <a:srgbClr val="000000"/>
                          </a:solidFill>
                          <a:effectLst/>
                          <a:latin typeface="+mn-lt"/>
                          <a:hlinkClick r:id="rId7"/>
                        </a:rPr>
                        <a:t>River Taxi</a:t>
                      </a:r>
                      <a:endParaRPr lang="en-US" sz="1600" b="0" i="0" u="none" strike="noStrike" dirty="0">
                        <a:solidFill>
                          <a:srgbClr val="000000"/>
                        </a:solidFill>
                        <a:effectLst/>
                        <a:latin typeface="+mn-lt"/>
                      </a:endParaRPr>
                    </a:p>
                  </a:txBody>
                  <a:tcPr marL="9525" marR="9525" marT="19050" marB="19050" anchor="ctr"/>
                </a:tc>
                <a:tc>
                  <a:txBody>
                    <a:bodyPr/>
                    <a:lstStyle/>
                    <a:p>
                      <a:pPr algn="ctr" fontAlgn="b"/>
                      <a:r>
                        <a:rPr lang="en-US" sz="1600" b="0" i="0" u="none" strike="noStrike" dirty="0" smtClean="0">
                          <a:solidFill>
                            <a:srgbClr val="000000"/>
                          </a:solidFill>
                          <a:effectLst/>
                          <a:latin typeface="+mn-lt"/>
                          <a:hlinkClick r:id="rId8"/>
                        </a:rPr>
                        <a:t>Lake Champlain Ferries</a:t>
                      </a:r>
                      <a:endParaRPr lang="en-US" sz="1600" b="0" i="0" u="none" strike="noStrike" dirty="0">
                        <a:solidFill>
                          <a:srgbClr val="000000"/>
                        </a:solidFill>
                        <a:effectLst/>
                        <a:latin typeface="+mn-lt"/>
                      </a:endParaRPr>
                    </a:p>
                  </a:txBody>
                  <a:tcPr marL="9525" marR="9525" marT="9525" marB="0" anchor="ctr"/>
                </a:tc>
                <a:tc>
                  <a:txBody>
                    <a:bodyPr/>
                    <a:lstStyle/>
                    <a:p>
                      <a:pPr algn="ctr" fontAlgn="b"/>
                      <a:r>
                        <a:rPr lang="en-US" sz="1600" b="0" i="0" u="none" strike="noStrike" dirty="0" smtClean="0">
                          <a:solidFill>
                            <a:srgbClr val="000000"/>
                          </a:solidFill>
                          <a:effectLst/>
                          <a:latin typeface="+mn-lt"/>
                          <a:hlinkClick r:id="rId9"/>
                        </a:rPr>
                        <a:t>Cape May Lewes Ferry</a:t>
                      </a:r>
                      <a:endParaRPr lang="en-US" sz="1600" b="0" i="0" u="none" strike="noStrike" dirty="0">
                        <a:solidFill>
                          <a:srgbClr val="000000"/>
                        </a:solidFill>
                        <a:effectLst/>
                        <a:latin typeface="+mn-lt"/>
                      </a:endParaRPr>
                    </a:p>
                  </a:txBody>
                  <a:tcPr marL="9525" marR="9525" marT="19050" marB="19050" anchor="ctr"/>
                </a:tc>
              </a:tr>
            </a:tbl>
          </a:graphicData>
        </a:graphic>
      </p:graphicFrame>
    </p:spTree>
    <p:extLst>
      <p:ext uri="{BB962C8B-B14F-4D97-AF65-F5344CB8AC3E}">
        <p14:creationId xmlns:p14="http://schemas.microsoft.com/office/powerpoint/2010/main" val="22746818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Finances</a:t>
            </a:r>
            <a:endParaRPr lang="en-US" dirty="0"/>
          </a:p>
        </p:txBody>
      </p:sp>
      <p:sp>
        <p:nvSpPr>
          <p:cNvPr id="3" name="Text Placeholder 2"/>
          <p:cNvSpPr>
            <a:spLocks noGrp="1"/>
          </p:cNvSpPr>
          <p:nvPr>
            <p:ph type="body" sz="half" idx="2"/>
          </p:nvPr>
        </p:nvSpPr>
        <p:spPr/>
        <p:txBody>
          <a:bodyPr/>
          <a:lstStyle/>
          <a:p>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62</a:t>
            </a:fld>
            <a:endParaRPr lang="en-US"/>
          </a:p>
        </p:txBody>
      </p:sp>
    </p:spTree>
    <p:extLst>
      <p:ext uri="{BB962C8B-B14F-4D97-AF65-F5344CB8AC3E}">
        <p14:creationId xmlns:p14="http://schemas.microsoft.com/office/powerpoint/2010/main" val="28695224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63</a:t>
            </a:fld>
            <a:endParaRPr lang="en-US" dirty="0"/>
          </a:p>
        </p:txBody>
      </p:sp>
      <p:sp>
        <p:nvSpPr>
          <p:cNvPr id="4" name="Text Placeholder 3"/>
          <p:cNvSpPr>
            <a:spLocks noGrp="1"/>
          </p:cNvSpPr>
          <p:nvPr>
            <p:ph type="body" sz="quarter" idx="13"/>
          </p:nvPr>
        </p:nvSpPr>
        <p:spPr/>
        <p:txBody>
          <a:bodyPr/>
          <a:lstStyle/>
          <a:p>
            <a:r>
              <a:rPr lang="en-US" dirty="0" smtClean="0"/>
              <a:t>Worst case scenario </a:t>
            </a:r>
            <a:r>
              <a:rPr lang="en-US" dirty="0"/>
              <a:t>models show that the water </a:t>
            </a:r>
            <a:r>
              <a:rPr lang="en-US" dirty="0" smtClean="0"/>
              <a:t>transport </a:t>
            </a:r>
            <a:r>
              <a:rPr lang="en-US" dirty="0"/>
              <a:t>is </a:t>
            </a:r>
            <a:r>
              <a:rPr lang="en-US" dirty="0" smtClean="0"/>
              <a:t>not a viable investment</a:t>
            </a:r>
            <a:endParaRPr lang="en-US" dirty="0"/>
          </a:p>
          <a:p>
            <a:r>
              <a:rPr lang="en-US" dirty="0" smtClean="0"/>
              <a:t>		</a:t>
            </a:r>
            <a:endParaRPr lang="en-US" dirty="0"/>
          </a:p>
        </p:txBody>
      </p:sp>
      <p:graphicFrame>
        <p:nvGraphicFramePr>
          <p:cNvPr id="5" name="Table 4"/>
          <p:cNvGraphicFramePr>
            <a:graphicFrameLocks noGrp="1"/>
          </p:cNvGraphicFramePr>
          <p:nvPr>
            <p:extLst/>
          </p:nvPr>
        </p:nvGraphicFramePr>
        <p:xfrm>
          <a:off x="297177" y="3592655"/>
          <a:ext cx="5883285" cy="2296975"/>
        </p:xfrm>
        <a:graphic>
          <a:graphicData uri="http://schemas.openxmlformats.org/drawingml/2006/table">
            <a:tbl>
              <a:tblPr firstRow="1" bandRow="1">
                <a:tableStyleId>{5C22544A-7EE6-4342-B048-85BDC9FD1C3A}</a:tableStyleId>
              </a:tblPr>
              <a:tblGrid>
                <a:gridCol w="3868399"/>
                <a:gridCol w="2014886"/>
              </a:tblGrid>
              <a:tr h="459395">
                <a:tc>
                  <a:txBody>
                    <a:bodyPr/>
                    <a:lstStyle/>
                    <a:p>
                      <a:r>
                        <a:rPr lang="en-US" dirty="0" smtClean="0"/>
                        <a:t>Financial Metrics (10 year</a:t>
                      </a:r>
                      <a:r>
                        <a:rPr lang="en-US" baseline="0" dirty="0" smtClean="0"/>
                        <a:t> model)</a:t>
                      </a:r>
                      <a:endParaRPr lang="en-US" dirty="0"/>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c>
                  <a:txBody>
                    <a:bodyPr/>
                    <a:lstStyle/>
                    <a:p>
                      <a:endParaRPr lang="en-US" dirty="0"/>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002868"/>
                    </a:solidFill>
                  </a:tcPr>
                </a:tc>
              </a:tr>
              <a:tr h="459395">
                <a:tc>
                  <a:txBody>
                    <a:bodyPr/>
                    <a:lstStyle/>
                    <a:p>
                      <a:r>
                        <a:rPr lang="en-US" dirty="0" smtClean="0"/>
                        <a:t>Internal</a:t>
                      </a:r>
                      <a:r>
                        <a:rPr lang="en-US" baseline="0" dirty="0" smtClean="0"/>
                        <a:t> Rate of Return (IRR)</a:t>
                      </a:r>
                      <a:endParaRPr lang="en-US" dirty="0"/>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r"/>
                      <a:r>
                        <a:rPr lang="en-US" dirty="0" smtClean="0"/>
                        <a:t>-28%</a:t>
                      </a:r>
                      <a:endParaRPr lang="en-US" dirty="0"/>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459395">
                <a:tc>
                  <a:txBody>
                    <a:bodyPr/>
                    <a:lstStyle/>
                    <a:p>
                      <a:r>
                        <a:rPr lang="en-US" dirty="0" smtClean="0"/>
                        <a:t>Return on Investment (ROI)</a:t>
                      </a:r>
                      <a:endParaRPr lang="en-US" dirty="0"/>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r"/>
                      <a:r>
                        <a:rPr lang="en-US" dirty="0" smtClean="0"/>
                        <a:t>-1.13</a:t>
                      </a:r>
                      <a:endParaRPr lang="en-US" dirty="0"/>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459395">
                <a:tc>
                  <a:txBody>
                    <a:bodyPr/>
                    <a:lstStyle/>
                    <a:p>
                      <a:r>
                        <a:rPr lang="en-US" dirty="0" smtClean="0"/>
                        <a:t>Net Present Value (NPV)</a:t>
                      </a:r>
                      <a:endParaRPr lang="en-US" dirty="0"/>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r"/>
                      <a:r>
                        <a:rPr lang="en-US" dirty="0" smtClean="0"/>
                        <a:t>$-13,393,164</a:t>
                      </a:r>
                      <a:endParaRPr lang="en-US" dirty="0"/>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r h="459395">
                <a:tc>
                  <a:txBody>
                    <a:bodyPr/>
                    <a:lstStyle/>
                    <a:p>
                      <a:r>
                        <a:rPr lang="en-US" dirty="0" smtClean="0"/>
                        <a:t>Payback Period</a:t>
                      </a:r>
                      <a:endParaRPr lang="en-US" dirty="0"/>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c>
                  <a:txBody>
                    <a:bodyPr/>
                    <a:lstStyle/>
                    <a:p>
                      <a:pPr algn="r"/>
                      <a:r>
                        <a:rPr lang="en-US" dirty="0" smtClean="0"/>
                        <a:t>More than 10 Years</a:t>
                      </a:r>
                      <a:endParaRPr lang="en-US" dirty="0"/>
                    </a:p>
                  </a:txBody>
                  <a:tcP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noFill/>
                  </a:tcPr>
                </a:tc>
              </a:tr>
            </a:tbl>
          </a:graphicData>
        </a:graphic>
      </p:graphicFrame>
      <p:sp>
        <p:nvSpPr>
          <p:cNvPr id="6" name="TextBox 5"/>
          <p:cNvSpPr txBox="1"/>
          <p:nvPr/>
        </p:nvSpPr>
        <p:spPr>
          <a:xfrm>
            <a:off x="297179" y="1400016"/>
            <a:ext cx="8492490" cy="2031325"/>
          </a:xfrm>
          <a:prstGeom prst="rect">
            <a:avLst/>
          </a:prstGeom>
          <a:solidFill>
            <a:srgbClr val="002868"/>
          </a:solidFill>
        </p:spPr>
        <p:txBody>
          <a:bodyPr wrap="square" rtlCol="0">
            <a:spAutoFit/>
          </a:bodyPr>
          <a:lstStyle/>
          <a:p>
            <a:r>
              <a:rPr lang="en-US" b="1" dirty="0" smtClean="0">
                <a:solidFill>
                  <a:schemeClr val="bg1"/>
                </a:solidFill>
              </a:rPr>
              <a:t>Investment Opportunity: </a:t>
            </a:r>
          </a:p>
          <a:p>
            <a:pPr marL="285750" indent="-285750">
              <a:buFont typeface="Arial" panose="020B0604020202020204" pitchFamily="34" charset="0"/>
              <a:buChar char="•"/>
            </a:pPr>
            <a:r>
              <a:rPr lang="en-US" dirty="0" smtClean="0">
                <a:solidFill>
                  <a:schemeClr val="bg1"/>
                </a:solidFill>
              </a:rPr>
              <a:t>Two 149-passenger and two 49-passenger catamaran ferries traveling Route 1 and Route 2</a:t>
            </a:r>
          </a:p>
          <a:p>
            <a:pPr marL="285750" indent="-285750">
              <a:buFont typeface="Arial" panose="020B0604020202020204" pitchFamily="34" charset="0"/>
              <a:buChar char="•"/>
            </a:pPr>
            <a:r>
              <a:rPr lang="en-US" dirty="0" smtClean="0">
                <a:solidFill>
                  <a:schemeClr val="bg1"/>
                </a:solidFill>
              </a:rPr>
              <a:t>Operates 7 days a week from April 1</a:t>
            </a:r>
            <a:r>
              <a:rPr lang="en-US" baseline="30000" dirty="0" smtClean="0">
                <a:solidFill>
                  <a:schemeClr val="bg1"/>
                </a:solidFill>
              </a:rPr>
              <a:t>st</a:t>
            </a:r>
            <a:r>
              <a:rPr lang="en-US" dirty="0">
                <a:solidFill>
                  <a:schemeClr val="bg1"/>
                </a:solidFill>
              </a:rPr>
              <a:t> </a:t>
            </a:r>
            <a:r>
              <a:rPr lang="en-US" dirty="0" smtClean="0">
                <a:solidFill>
                  <a:schemeClr val="bg1"/>
                </a:solidFill>
              </a:rPr>
              <a:t>through September 30</a:t>
            </a:r>
            <a:r>
              <a:rPr lang="en-US" baseline="30000" dirty="0" smtClean="0">
                <a:solidFill>
                  <a:schemeClr val="bg1"/>
                </a:solidFill>
              </a:rPr>
              <a:t>st</a:t>
            </a:r>
            <a:r>
              <a:rPr lang="en-US" dirty="0" smtClean="0">
                <a:solidFill>
                  <a:schemeClr val="bg1"/>
                </a:solidFill>
              </a:rPr>
              <a:t> annually</a:t>
            </a:r>
          </a:p>
          <a:p>
            <a:pPr marL="285750" indent="-285750">
              <a:buFont typeface="Arial" panose="020B0604020202020204" pitchFamily="34" charset="0"/>
              <a:buChar char="•"/>
            </a:pPr>
            <a:r>
              <a:rPr lang="en-US" dirty="0">
                <a:solidFill>
                  <a:schemeClr val="bg1"/>
                </a:solidFill>
              </a:rPr>
              <a:t>Sells food and drinks, but not </a:t>
            </a:r>
            <a:r>
              <a:rPr lang="en-US" dirty="0" smtClean="0">
                <a:solidFill>
                  <a:schemeClr val="bg1"/>
                </a:solidFill>
              </a:rPr>
              <a:t>alcohol</a:t>
            </a:r>
          </a:p>
          <a:p>
            <a:pPr marL="285750" indent="-285750">
              <a:buFont typeface="Arial" panose="020B0604020202020204" pitchFamily="34" charset="0"/>
              <a:buChar char="•"/>
            </a:pPr>
            <a:r>
              <a:rPr lang="en-US" dirty="0" smtClean="0">
                <a:solidFill>
                  <a:schemeClr val="bg1"/>
                </a:solidFill>
              </a:rPr>
              <a:t>Ticket prices stay flat at $20</a:t>
            </a:r>
          </a:p>
          <a:p>
            <a:pPr marL="285750" indent="-285750">
              <a:buFont typeface="Arial" panose="020B0604020202020204" pitchFamily="34" charset="0"/>
              <a:buChar char="•"/>
            </a:pPr>
            <a:r>
              <a:rPr lang="en-US" dirty="0" smtClean="0">
                <a:solidFill>
                  <a:schemeClr val="bg1"/>
                </a:solidFill>
              </a:rPr>
              <a:t>Year 1 ridership starts at 600 passengers per day</a:t>
            </a:r>
            <a:endParaRPr lang="en-US" dirty="0">
              <a:solidFill>
                <a:schemeClr val="bg1"/>
              </a:solidFill>
            </a:endParaRPr>
          </a:p>
        </p:txBody>
      </p:sp>
    </p:spTree>
    <p:extLst>
      <p:ext uri="{BB962C8B-B14F-4D97-AF65-F5344CB8AC3E}">
        <p14:creationId xmlns:p14="http://schemas.microsoft.com/office/powerpoint/2010/main" val="33413132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64</a:t>
            </a:fld>
            <a:endParaRPr lang="en-US" dirty="0"/>
          </a:p>
        </p:txBody>
      </p:sp>
      <p:sp>
        <p:nvSpPr>
          <p:cNvPr id="4" name="Text Placeholder 3"/>
          <p:cNvSpPr>
            <a:spLocks noGrp="1"/>
          </p:cNvSpPr>
          <p:nvPr>
            <p:ph type="body" sz="quarter" idx="13"/>
          </p:nvPr>
        </p:nvSpPr>
        <p:spPr/>
        <p:txBody>
          <a:bodyPr/>
          <a:lstStyle/>
          <a:p>
            <a:r>
              <a:rPr lang="en-US" dirty="0" smtClean="0"/>
              <a:t>Financial Model: Scenario 1</a:t>
            </a:r>
            <a:endParaRPr lang="en-US" dirty="0"/>
          </a:p>
        </p:txBody>
      </p:sp>
      <p:graphicFrame>
        <p:nvGraphicFramePr>
          <p:cNvPr id="5" name="Table 4"/>
          <p:cNvGraphicFramePr>
            <a:graphicFrameLocks noGrp="1"/>
          </p:cNvGraphicFramePr>
          <p:nvPr>
            <p:extLst/>
          </p:nvPr>
        </p:nvGraphicFramePr>
        <p:xfrm>
          <a:off x="411480" y="1729502"/>
          <a:ext cx="5760720" cy="2110980"/>
        </p:xfrm>
        <a:graphic>
          <a:graphicData uri="http://schemas.openxmlformats.org/drawingml/2006/table">
            <a:tbl>
              <a:tblPr>
                <a:tableStyleId>{5C22544A-7EE6-4342-B048-85BDC9FD1C3A}</a:tableStyleId>
              </a:tblPr>
              <a:tblGrid>
                <a:gridCol w="1645920"/>
                <a:gridCol w="1257300"/>
                <a:gridCol w="2857500"/>
              </a:tblGrid>
              <a:tr h="185174">
                <a:tc gridSpan="3">
                  <a:txBody>
                    <a:bodyPr/>
                    <a:lstStyle/>
                    <a:p>
                      <a:pPr algn="l" fontAlgn="b"/>
                      <a:r>
                        <a:rPr lang="en-US" sz="900" b="1" u="none" strike="noStrike" dirty="0">
                          <a:solidFill>
                            <a:schemeClr val="bg1"/>
                          </a:solidFill>
                          <a:effectLst/>
                        </a:rPr>
                        <a:t>ENC Ferry Financial Model - Two ferries of each type, No alcohol sales</a:t>
                      </a:r>
                      <a:endParaRPr lang="en-US" sz="900" b="1" i="0" u="none" strike="noStrike" dirty="0">
                        <a:solidFill>
                          <a:schemeClr val="bg1"/>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solidFill>
                      <a:srgbClr val="002868"/>
                    </a:solidFill>
                  </a:tcPr>
                </a:tc>
                <a:tc hMerge="1">
                  <a:txBody>
                    <a:bodyPr/>
                    <a:lstStyle/>
                    <a:p>
                      <a:endParaRPr lang="en-US"/>
                    </a:p>
                  </a:txBody>
                  <a:tcPr/>
                </a:tc>
                <a:tc hMerge="1">
                  <a:txBody>
                    <a:bodyPr/>
                    <a:lstStyle/>
                    <a:p>
                      <a:endParaRPr lang="en-US"/>
                    </a:p>
                  </a:txBody>
                  <a:tcPr/>
                </a:tc>
              </a:tr>
              <a:tr h="185174">
                <a:tc>
                  <a:txBody>
                    <a:bodyPr/>
                    <a:lstStyle/>
                    <a:p>
                      <a:pPr algn="ctr" fontAlgn="ctr"/>
                      <a:r>
                        <a:rPr lang="en-US" sz="900" u="none" strike="noStrike" dirty="0">
                          <a:effectLst/>
                        </a:rPr>
                        <a:t> </a:t>
                      </a:r>
                      <a:endParaRPr lang="en-US" sz="9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rPr>
                        <a:t>YEAR 0</a:t>
                      </a:r>
                      <a:endParaRPr lang="en-US" sz="9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5174">
                <a:tc>
                  <a:txBody>
                    <a:bodyPr/>
                    <a:lstStyle/>
                    <a:p>
                      <a:pPr algn="l" fontAlgn="b"/>
                      <a:r>
                        <a:rPr lang="en-US" sz="900" u="none" strike="noStrike" dirty="0">
                          <a:effectLst/>
                        </a:rPr>
                        <a:t>Start-Up Costs</a:t>
                      </a:r>
                      <a:endParaRPr lang="en-US" sz="9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 </a:t>
                      </a:r>
                      <a:endParaRPr lang="en-US" sz="9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9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5908">
                <a:tc>
                  <a:txBody>
                    <a:bodyPr/>
                    <a:lstStyle/>
                    <a:p>
                      <a:pPr algn="l" fontAlgn="b"/>
                      <a:r>
                        <a:rPr lang="en-US" sz="900" u="none" strike="noStrike" dirty="0">
                          <a:effectLst/>
                        </a:rPr>
                        <a:t>Administration and  Due </a:t>
                      </a:r>
                      <a:r>
                        <a:rPr lang="en-US" sz="900" u="none" strike="noStrike" dirty="0" smtClean="0">
                          <a:effectLst/>
                        </a:rPr>
                        <a:t>diligence</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smtClean="0">
                          <a:effectLst/>
                        </a:rPr>
                        <a:t>336,000.00 </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Assume 3% of boat expense</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5908">
                <a:tc>
                  <a:txBody>
                    <a:bodyPr/>
                    <a:lstStyle/>
                    <a:p>
                      <a:pPr algn="l" fontAlgn="b"/>
                      <a:r>
                        <a:rPr lang="en-US" sz="900" u="none" strike="noStrike">
                          <a:effectLst/>
                        </a:rPr>
                        <a:t>Boats</a:t>
                      </a:r>
                      <a:endParaRPr lang="en-US" sz="9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11,200,000.00 </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Assume loan out for boat only</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9234">
                <a:tc>
                  <a:txBody>
                    <a:bodyPr/>
                    <a:lstStyle/>
                    <a:p>
                      <a:pPr algn="l" fontAlgn="b"/>
                      <a:r>
                        <a:rPr lang="en-US" sz="900" u="none" strike="noStrike" dirty="0">
                          <a:effectLst/>
                        </a:rPr>
                        <a:t>Terminal Expenses</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0</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Assume that the towns will pay for this</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9234">
                <a:tc>
                  <a:txBody>
                    <a:bodyPr/>
                    <a:lstStyle/>
                    <a:p>
                      <a:pPr algn="l" fontAlgn="b"/>
                      <a:r>
                        <a:rPr lang="en-US" sz="900" u="none" strike="noStrike">
                          <a:effectLst/>
                        </a:rPr>
                        <a:t>Contingency (3%)</a:t>
                      </a:r>
                      <a:endParaRPr lang="en-US" sz="9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346,080.00</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Assume 3% of boat expense plus admin and due </a:t>
                      </a:r>
                      <a:r>
                        <a:rPr lang="en-US" sz="900" u="none" strike="noStrike" dirty="0" smtClean="0">
                          <a:effectLst/>
                        </a:rPr>
                        <a:t>diligence</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5174">
                <a:tc>
                  <a:txBody>
                    <a:bodyPr/>
                    <a:lstStyle/>
                    <a:p>
                      <a:pPr algn="l" fontAlgn="b"/>
                      <a:r>
                        <a:rPr lang="en-US" sz="900" u="none" strike="noStrike">
                          <a:effectLst/>
                        </a:rPr>
                        <a:t>Total Start-Up</a:t>
                      </a:r>
                      <a:endParaRPr lang="en-US" sz="900" b="1"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smtClean="0">
                          <a:effectLst/>
                        </a:rPr>
                        <a:t> </a:t>
                      </a:r>
                      <a:r>
                        <a:rPr lang="en-US" sz="900" u="none" strike="noStrike" dirty="0">
                          <a:effectLst/>
                        </a:rPr>
                        <a:t>11,882,080.00 </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Box 5"/>
          <p:cNvSpPr txBox="1"/>
          <p:nvPr/>
        </p:nvSpPr>
        <p:spPr>
          <a:xfrm>
            <a:off x="308610" y="1257300"/>
            <a:ext cx="8286750" cy="369332"/>
          </a:xfrm>
          <a:prstGeom prst="rect">
            <a:avLst/>
          </a:prstGeom>
          <a:noFill/>
        </p:spPr>
        <p:txBody>
          <a:bodyPr wrap="square" rtlCol="0">
            <a:spAutoFit/>
          </a:bodyPr>
          <a:lstStyle/>
          <a:p>
            <a:r>
              <a:rPr lang="en-US" dirty="0" smtClean="0"/>
              <a:t>Scenario 1: Two 149-passenger ferries and two 49-passenger ferries, no alcohol sales</a:t>
            </a:r>
            <a:endParaRPr lang="en-US" dirty="0"/>
          </a:p>
        </p:txBody>
      </p:sp>
      <p:graphicFrame>
        <p:nvGraphicFramePr>
          <p:cNvPr id="3" name="Table 2"/>
          <p:cNvGraphicFramePr>
            <a:graphicFrameLocks noGrp="1"/>
          </p:cNvGraphicFramePr>
          <p:nvPr>
            <p:extLst/>
          </p:nvPr>
        </p:nvGraphicFramePr>
        <p:xfrm>
          <a:off x="411480" y="4118610"/>
          <a:ext cx="2997200" cy="952500"/>
        </p:xfrm>
        <a:graphic>
          <a:graphicData uri="http://schemas.openxmlformats.org/drawingml/2006/table">
            <a:tbl>
              <a:tblPr>
                <a:tableStyleId>{5C22544A-7EE6-4342-B048-85BDC9FD1C3A}</a:tableStyleId>
              </a:tblPr>
              <a:tblGrid>
                <a:gridCol w="1930400"/>
                <a:gridCol w="1066800"/>
              </a:tblGrid>
              <a:tr h="190500">
                <a:tc>
                  <a:txBody>
                    <a:bodyPr/>
                    <a:lstStyle/>
                    <a:p>
                      <a:pPr algn="l" fontAlgn="b"/>
                      <a:r>
                        <a:rPr lang="en-US" sz="900" u="none" strike="noStrike" dirty="0">
                          <a:effectLst/>
                          <a:latin typeface="+mn-lt"/>
                        </a:rPr>
                        <a:t>IRR</a:t>
                      </a:r>
                      <a:endParaRPr lang="en-US" sz="9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latin typeface="+mn-lt"/>
                        </a:rPr>
                        <a:t>1%</a:t>
                      </a:r>
                      <a:endParaRPr lang="en-US" sz="9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900" u="none" strike="noStrike" dirty="0">
                          <a:effectLst/>
                          <a:latin typeface="+mn-lt"/>
                        </a:rPr>
                        <a:t>ROI</a:t>
                      </a:r>
                      <a:endParaRPr lang="en-US" sz="9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latin typeface="+mn-lt"/>
                        </a:rPr>
                        <a:t>                          0.05 </a:t>
                      </a:r>
                      <a:endParaRPr lang="en-US" sz="9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900" u="none" strike="noStrike" dirty="0">
                          <a:effectLst/>
                          <a:latin typeface="+mn-lt"/>
                        </a:rPr>
                        <a:t>NPV</a:t>
                      </a:r>
                      <a:endParaRPr lang="en-US" sz="9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latin typeface="+mn-lt"/>
                        </a:rPr>
                        <a:t>($4,761,226.84)</a:t>
                      </a:r>
                      <a:endParaRPr lang="en-US" sz="9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endParaRPr lang="en-US" sz="9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endParaRPr lang="en-US" sz="9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900" u="none" strike="noStrike">
                          <a:effectLst/>
                          <a:latin typeface="+mn-lt"/>
                        </a:rPr>
                        <a:t>Payback period</a:t>
                      </a:r>
                      <a:endParaRPr lang="en-US" sz="9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latin typeface="+mn-lt"/>
                        </a:rPr>
                        <a:t>9.78</a:t>
                      </a:r>
                      <a:endParaRPr lang="en-US" sz="9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7905263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65</a:t>
            </a:fld>
            <a:endParaRPr lang="en-US" dirty="0"/>
          </a:p>
        </p:txBody>
      </p:sp>
      <p:sp>
        <p:nvSpPr>
          <p:cNvPr id="4" name="Text Placeholder 3"/>
          <p:cNvSpPr>
            <a:spLocks noGrp="1"/>
          </p:cNvSpPr>
          <p:nvPr>
            <p:ph type="body" sz="quarter" idx="13"/>
          </p:nvPr>
        </p:nvSpPr>
        <p:spPr/>
        <p:txBody>
          <a:bodyPr/>
          <a:lstStyle/>
          <a:p>
            <a:r>
              <a:rPr lang="en-US" dirty="0" smtClean="0"/>
              <a:t>Financial Model: Scenario 1</a:t>
            </a:r>
            <a:endParaRPr lang="en-US" dirty="0"/>
          </a:p>
        </p:txBody>
      </p:sp>
      <p:graphicFrame>
        <p:nvGraphicFramePr>
          <p:cNvPr id="5" name="Table 4"/>
          <p:cNvGraphicFramePr>
            <a:graphicFrameLocks noGrp="1"/>
          </p:cNvGraphicFramePr>
          <p:nvPr>
            <p:extLst/>
          </p:nvPr>
        </p:nvGraphicFramePr>
        <p:xfrm>
          <a:off x="308928" y="1163001"/>
          <a:ext cx="4480241" cy="4918252"/>
        </p:xfrm>
        <a:graphic>
          <a:graphicData uri="http://schemas.openxmlformats.org/drawingml/2006/table">
            <a:tbl>
              <a:tblPr>
                <a:tableStyleId>{5C22544A-7EE6-4342-B048-85BDC9FD1C3A}</a:tableStyleId>
              </a:tblPr>
              <a:tblGrid>
                <a:gridCol w="1874202"/>
                <a:gridCol w="960120"/>
                <a:gridCol w="1645919"/>
              </a:tblGrid>
              <a:tr h="124606">
                <a:tc gridSpan="3">
                  <a:txBody>
                    <a:bodyPr/>
                    <a:lstStyle/>
                    <a:p>
                      <a:pPr algn="l" fontAlgn="b"/>
                      <a:r>
                        <a:rPr lang="en-US" sz="800" u="none" strike="noStrike" dirty="0" smtClean="0">
                          <a:solidFill>
                            <a:schemeClr val="bg1"/>
                          </a:solidFill>
                          <a:effectLst/>
                        </a:rPr>
                        <a:t>Assumptions</a:t>
                      </a:r>
                      <a:endParaRPr lang="en-US" sz="800" b="1" i="0" u="none" strike="noStrike" dirty="0">
                        <a:solidFill>
                          <a:schemeClr val="bg1"/>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hMerge="1">
                  <a:txBody>
                    <a:bodyPr/>
                    <a:lstStyle/>
                    <a:p>
                      <a:pPr algn="l" fontAlgn="b"/>
                      <a:endParaRPr lang="en-US" sz="800" b="0" i="0" u="none" strike="noStrike" dirty="0">
                        <a:solidFill>
                          <a:srgbClr val="000000"/>
                        </a:solidFill>
                        <a:effectLst/>
                        <a:latin typeface="Arial"/>
                      </a:endParaRPr>
                    </a:p>
                  </a:txBody>
                  <a:tcPr marL="6950" marR="6950" marT="6950" marB="0" anchor="b"/>
                </a:tc>
                <a:tc hMerge="1">
                  <a:txBody>
                    <a:bodyPr/>
                    <a:lstStyle/>
                    <a:p>
                      <a:pPr algn="l" fontAlgn="b"/>
                      <a:endParaRPr lang="en-US" sz="800" b="0" i="0" u="none" strike="noStrike" dirty="0">
                        <a:solidFill>
                          <a:srgbClr val="000000"/>
                        </a:solidFill>
                        <a:effectLst/>
                        <a:latin typeface="Arial"/>
                      </a:endParaRPr>
                    </a:p>
                  </a:txBody>
                  <a:tcPr marL="6950" marR="6950" marT="6950" marB="0" anchor="b"/>
                </a:tc>
              </a:tr>
              <a:tr h="242491">
                <a:tc>
                  <a:txBody>
                    <a:bodyPr/>
                    <a:lstStyle/>
                    <a:p>
                      <a:pPr algn="l" fontAlgn="b"/>
                      <a:r>
                        <a:rPr lang="en-US" sz="800" u="none" strike="noStrike" dirty="0">
                          <a:effectLst/>
                        </a:rPr>
                        <a:t>Boat Passenger capacity</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396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Assume two 49-passenger and two 149-passenger</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dirty="0">
                          <a:effectLst/>
                        </a:rPr>
                        <a:t>Number of trips per day</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4 loops of each</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dirty="0">
                          <a:effectLst/>
                        </a:rPr>
                        <a:t>Number of potential passengers per day</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3168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Operating days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213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Average ticket price</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mn-lt"/>
                        </a:rPr>
                        <a:t> $                    20.00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Number of boats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Boat Acquisition cost 149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3,900,000.00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Boat Acquisition cost 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1,700,000.00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Tax rate</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mn-lt"/>
                        </a:rPr>
                        <a:t>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Food and Drink</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                     5.00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Alcohol</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7.00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Number of captains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Number of Crew</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Salary of captains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52,000.00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Salary of Crew</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383,400.00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Crew Hourly Rate</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15.00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Operating hours per day</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Marketing/Advertising</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mn-lt"/>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Annual sales</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Insurance Percentage per boat</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Damages and Pollution Insurance per boat</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13,200.00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Other Staff - Manager</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35,000.00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Other Staff - COO</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65,000.00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Other Staff - Ticket Sales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140,000.00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Number of locations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Maintenance per boat 149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50,000.00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Maintenance per boat 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30,000.00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Boat Length 149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72.00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Slip price per foot per month</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8.00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Boat Length 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43.00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Off season months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Food Margin (Supplies)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Operating cost per hour (fuel and lube) 149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146.08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Operating cost per hour (fuel and lube) 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50.29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extLst/>
          </p:nvPr>
        </p:nvGraphicFramePr>
        <p:xfrm>
          <a:off x="4892039" y="1217611"/>
          <a:ext cx="3863341" cy="4865375"/>
        </p:xfrm>
        <a:graphic>
          <a:graphicData uri="http://schemas.openxmlformats.org/drawingml/2006/table">
            <a:tbl>
              <a:tblPr>
                <a:tableStyleId>{5C22544A-7EE6-4342-B048-85BDC9FD1C3A}</a:tableStyleId>
              </a:tblPr>
              <a:tblGrid>
                <a:gridCol w="2112639"/>
                <a:gridCol w="890096"/>
                <a:gridCol w="860606"/>
              </a:tblGrid>
              <a:tr h="194615">
                <a:tc>
                  <a:txBody>
                    <a:bodyPr/>
                    <a:lstStyle/>
                    <a:p>
                      <a:pPr algn="l" fontAlgn="b"/>
                      <a:r>
                        <a:rPr lang="en-US" sz="900" u="none" strike="noStrike" dirty="0">
                          <a:effectLst/>
                        </a:rPr>
                        <a:t>Ticket price escalation annual</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rPr>
                        <a:t>5%</a:t>
                      </a:r>
                      <a:endParaRPr lang="en-US" sz="9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endParaRPr lang="en-US"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dirty="0">
                          <a:effectLst/>
                        </a:rPr>
                        <a:t>Ticket Prices</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a:effectLst/>
                        </a:rPr>
                        <a:t> </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dirty="0">
                          <a:effectLst/>
                        </a:rPr>
                        <a:t>Year 1</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20.00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dirty="0">
                          <a:effectLst/>
                        </a:rPr>
                        <a:t>Year 2</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21.00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dirty="0">
                          <a:effectLst/>
                        </a:rPr>
                        <a:t>Year 3</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a:effectLst/>
                        </a:rPr>
                        <a:t> $                    22.05 </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dirty="0">
                          <a:effectLst/>
                        </a:rPr>
                        <a:t>Year 4</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23.15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5</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24.31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6</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25.53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7</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26.80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8</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28.14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9</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29.55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10</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31.03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Passengers per day</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1</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750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2</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788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3</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827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4</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868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5</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912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6</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957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7</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1005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8</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1055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9</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1108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10</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1163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Calibri"/>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0953187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66</a:t>
            </a:fld>
            <a:endParaRPr lang="en-US" dirty="0"/>
          </a:p>
        </p:txBody>
      </p:sp>
      <p:sp>
        <p:nvSpPr>
          <p:cNvPr id="4" name="Text Placeholder 3"/>
          <p:cNvSpPr>
            <a:spLocks noGrp="1"/>
          </p:cNvSpPr>
          <p:nvPr>
            <p:ph type="body" sz="quarter" idx="13"/>
          </p:nvPr>
        </p:nvSpPr>
        <p:spPr/>
        <p:txBody>
          <a:bodyPr/>
          <a:lstStyle/>
          <a:p>
            <a:r>
              <a:rPr lang="en-US" dirty="0" smtClean="0"/>
              <a:t>Financial Model Scenario 1</a:t>
            </a:r>
            <a:endParaRPr lang="en-US" dirty="0"/>
          </a:p>
        </p:txBody>
      </p:sp>
      <p:graphicFrame>
        <p:nvGraphicFramePr>
          <p:cNvPr id="3" name="Table 2"/>
          <p:cNvGraphicFramePr>
            <a:graphicFrameLocks noGrp="1"/>
          </p:cNvGraphicFramePr>
          <p:nvPr>
            <p:extLst/>
          </p:nvPr>
        </p:nvGraphicFramePr>
        <p:xfrm>
          <a:off x="185103" y="1177284"/>
          <a:ext cx="8728079" cy="4949199"/>
        </p:xfrm>
        <a:graphic>
          <a:graphicData uri="http://schemas.openxmlformats.org/drawingml/2006/table">
            <a:tbl>
              <a:tblPr>
                <a:tableStyleId>{5C22544A-7EE6-4342-B048-85BDC9FD1C3A}</a:tableStyleId>
              </a:tblPr>
              <a:tblGrid>
                <a:gridCol w="1347555"/>
                <a:gridCol w="744701"/>
                <a:gridCol w="711456"/>
                <a:gridCol w="658263"/>
                <a:gridCol w="658263"/>
                <a:gridCol w="658263"/>
                <a:gridCol w="658263"/>
                <a:gridCol w="658263"/>
                <a:gridCol w="658263"/>
                <a:gridCol w="658263"/>
                <a:gridCol w="658263"/>
                <a:gridCol w="658263"/>
              </a:tblGrid>
              <a:tr h="167271">
                <a:tc>
                  <a:txBody>
                    <a:bodyPr/>
                    <a:lstStyle/>
                    <a:p>
                      <a:pPr algn="ctr" fontAlgn="ctr"/>
                      <a:r>
                        <a:rPr lang="en-US" sz="750" u="none" strike="noStrike">
                          <a:solidFill>
                            <a:schemeClr val="bg1"/>
                          </a:solidFill>
                          <a:effectLst/>
                        </a:rPr>
                        <a:t> </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dirty="0">
                          <a:solidFill>
                            <a:schemeClr val="bg1"/>
                          </a:solidFill>
                          <a:effectLst/>
                        </a:rPr>
                        <a:t>YEAR 0</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dirty="0">
                          <a:solidFill>
                            <a:schemeClr val="bg1"/>
                          </a:solidFill>
                          <a:effectLst/>
                        </a:rPr>
                        <a:t>YEAR 1</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dirty="0">
                          <a:solidFill>
                            <a:schemeClr val="bg1"/>
                          </a:solidFill>
                          <a:effectLst/>
                        </a:rPr>
                        <a:t>YEAR 2</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dirty="0">
                          <a:solidFill>
                            <a:schemeClr val="bg1"/>
                          </a:solidFill>
                          <a:effectLst/>
                        </a:rPr>
                        <a:t>YEAR 3</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dirty="0">
                          <a:solidFill>
                            <a:schemeClr val="bg1"/>
                          </a:solidFill>
                          <a:effectLst/>
                        </a:rPr>
                        <a:t>YEAR 4</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a:solidFill>
                            <a:schemeClr val="bg1"/>
                          </a:solidFill>
                          <a:effectLst/>
                        </a:rPr>
                        <a:t>YEAR 5</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a:solidFill>
                            <a:schemeClr val="bg1"/>
                          </a:solidFill>
                          <a:effectLst/>
                        </a:rPr>
                        <a:t>YEAR 6</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a:solidFill>
                            <a:schemeClr val="bg1"/>
                          </a:solidFill>
                          <a:effectLst/>
                        </a:rPr>
                        <a:t>YEAR 7</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dirty="0">
                          <a:solidFill>
                            <a:schemeClr val="bg1"/>
                          </a:solidFill>
                          <a:effectLst/>
                        </a:rPr>
                        <a:t>YEAR 8</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dirty="0">
                          <a:solidFill>
                            <a:schemeClr val="bg1"/>
                          </a:solidFill>
                          <a:effectLst/>
                        </a:rPr>
                        <a:t>YEAR 9</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dirty="0">
                          <a:solidFill>
                            <a:schemeClr val="bg1"/>
                          </a:solidFill>
                          <a:effectLst/>
                        </a:rPr>
                        <a:t>YEAR 10</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r>
              <a:tr h="167271">
                <a:tc>
                  <a:txBody>
                    <a:bodyPr/>
                    <a:lstStyle/>
                    <a:p>
                      <a:pPr algn="l" fontAlgn="ctr"/>
                      <a:r>
                        <a:rPr lang="en-US" sz="750" u="none" strike="noStrike">
                          <a:effectLst/>
                        </a:rPr>
                        <a:t>Revenue</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5175">
                <a:tc>
                  <a:txBody>
                    <a:bodyPr/>
                    <a:lstStyle/>
                    <a:p>
                      <a:pPr algn="l" fontAlgn="t"/>
                      <a:r>
                        <a:rPr lang="en-US" sz="750" u="none" strike="noStrike">
                          <a:effectLst/>
                        </a:rPr>
                        <a:t>Passenger Fares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3,195,000.00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3,522,487.50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3,883,542.47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4,281,605.57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4,720,470.14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5,204,318.33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5,737,760.96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6,325,881.46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6,974,284.31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7,689,148.45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t"/>
                      <a:r>
                        <a:rPr lang="en-US" sz="750" u="none" strike="noStrike">
                          <a:effectLst/>
                        </a:rPr>
                        <a:t>Food and Drink</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319,500.00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335,475.00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352,248.75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369,861.19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388,354.25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407,771.96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428,160.56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449,568.59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472,047.01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495,649.37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5175">
                <a:tc>
                  <a:txBody>
                    <a:bodyPr/>
                    <a:lstStyle/>
                    <a:p>
                      <a:pPr algn="l" fontAlgn="t"/>
                      <a:r>
                        <a:rPr lang="en-US" sz="750" u="none" strike="noStrike">
                          <a:effectLst/>
                        </a:rPr>
                        <a:t>Total Operating Revenue</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3,514,500.00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3,857,962.50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4,235,791.22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4,651,466.76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5,108,824.39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5,612,090.29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6,165,921.52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6,775,450.05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7,446,331.32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8,184,797.82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ctr"/>
                      <a:r>
                        <a:rPr lang="en-US" sz="750" u="none" strike="noStrike">
                          <a:effectLst/>
                        </a:rPr>
                        <a:t>Operating Expenses</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ctr"/>
                      <a:r>
                        <a:rPr lang="en-US" sz="750" u="none" strike="noStrike">
                          <a:effectLst/>
                        </a:rPr>
                        <a:t>Captain</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t"/>
                      <a:r>
                        <a:rPr lang="en-US" sz="750" u="none" strike="noStrike">
                          <a:effectLst/>
                        </a:rPr>
                        <a:t>Crew</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t"/>
                      <a:r>
                        <a:rPr lang="en-US" sz="750" u="none" strike="noStrike">
                          <a:effectLst/>
                        </a:rPr>
                        <a:t>Other Staff</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5175">
                <a:tc>
                  <a:txBody>
                    <a:bodyPr/>
                    <a:lstStyle/>
                    <a:p>
                      <a:pPr algn="l" fontAlgn="t"/>
                      <a:r>
                        <a:rPr lang="en-US" sz="750" u="none" strike="noStrike">
                          <a:effectLst/>
                        </a:rPr>
                        <a:t>Fuel</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t"/>
                      <a:r>
                        <a:rPr lang="en-US" sz="750" u="none" strike="noStrike">
                          <a:effectLst/>
                        </a:rPr>
                        <a:t>Maintenance</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t"/>
                      <a:r>
                        <a:rPr lang="en-US" sz="750" u="none" strike="noStrike">
                          <a:effectLst/>
                        </a:rPr>
                        <a:t>Insurance</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t"/>
                      <a:r>
                        <a:rPr lang="en-US" sz="750" u="none" strike="noStrike">
                          <a:effectLst/>
                        </a:rPr>
                        <a:t>Supplies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159,750.00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167,737.50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176,124.38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184,930.59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194,177.12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203,885.98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214,080.28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224,784.29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236,023.51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247,824.68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5175">
                <a:tc>
                  <a:txBody>
                    <a:bodyPr/>
                    <a:lstStyle/>
                    <a:p>
                      <a:pPr algn="l" fontAlgn="t"/>
                      <a:r>
                        <a:rPr lang="en-US" sz="750" u="none" strike="noStrike">
                          <a:effectLst/>
                        </a:rPr>
                        <a:t>Docking Fees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t"/>
                      <a:r>
                        <a:rPr lang="en-US" sz="750" u="none" strike="noStrike">
                          <a:effectLst/>
                        </a:rPr>
                        <a:t>Marketing and Advertising</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319,500.00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352,248.75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388,354.25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428,160.56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472,047.01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520,431.83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573,776.10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632,588.15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697,428.43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768,914.85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5175">
                <a:tc>
                  <a:txBody>
                    <a:bodyPr/>
                    <a:lstStyle/>
                    <a:p>
                      <a:pPr algn="l" fontAlgn="t"/>
                      <a:r>
                        <a:rPr lang="en-US" sz="750" u="none" strike="noStrike">
                          <a:effectLst/>
                        </a:rPr>
                        <a:t>Total Operating Expenses</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2,676,067.88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2,716,804.13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2,761,296.50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2,809,909.03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2,863,042.02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2,921,135.69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2,984,674.25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3,054,190.32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3,130,269.82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3,213,557.41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ctr"/>
                      <a:r>
                        <a:rPr lang="en-US" sz="750" u="none" strike="noStrike">
                          <a:effectLst/>
                        </a:rPr>
                        <a:t>EBITDA</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838,432.12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1,141,158.37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1,474,494.72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1,841,557.73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2,245,782.37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2,690,954.60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3,181,247.26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3,721,259.73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4,316,061.51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4,971,240.41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t"/>
                      <a:r>
                        <a:rPr lang="en-US" sz="750" u="none" strike="noStrike">
                          <a:effectLst/>
                        </a:rPr>
                        <a:t>Depreciation and Amoritization</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t"/>
                      <a:r>
                        <a:rPr lang="en-US" sz="750" u="none" strike="noStrike">
                          <a:effectLst/>
                        </a:rPr>
                        <a:t>EBIT</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614,432.12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917,158.37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1,250,494.72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1,617,557.73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2,021,782.37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2,466,954.60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2,957,247.26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3,497,259.73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4,092,061.51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4,747,240.41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t"/>
                      <a:r>
                        <a:rPr lang="en-US" sz="750" u="none" strike="noStrike">
                          <a:effectLst/>
                        </a:rPr>
                        <a:t>Interest expense (debt)</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554,755.45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542,940.45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530,520.97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517,466.09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503,743.30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489,318.42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474,155.54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458,216.89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441,462.80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423,851.53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t"/>
                      <a:r>
                        <a:rPr lang="en-US" sz="750" u="none" strike="noStrike">
                          <a:effectLst/>
                        </a:rPr>
                        <a:t>EBT</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59,676.67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374,217.92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719,973.75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1,100,091.64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1,518,039.08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1,977,636.18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2,483,091.73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3,039,042.84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3,650,598.71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4,323,388.88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t"/>
                      <a:r>
                        <a:rPr lang="en-US" sz="750" u="none" strike="noStrike">
                          <a:effectLst/>
                        </a:rPr>
                        <a:t>Taxes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20,886.84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130,976.27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251,990.81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385,032.07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531,313.68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692,172.66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869,082.11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1,063,664.99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1,277,709.55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1,513,186.11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t"/>
                      <a:r>
                        <a:rPr lang="en-US" sz="750" u="none" strike="noStrike">
                          <a:effectLst/>
                        </a:rPr>
                        <a:t>Net Income</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38,789.84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243,241.65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467,982.93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715,059.57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986,725.40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1,285,463.52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1,614,009.62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1,975,377.84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2,372,889.16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2,810,202.77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271">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5175">
                <a:tc>
                  <a:txBody>
                    <a:bodyPr/>
                    <a:lstStyle/>
                    <a:p>
                      <a:pPr algn="l" fontAlgn="b"/>
                      <a:r>
                        <a:rPr lang="en-US" sz="750" u="none" strike="noStrike">
                          <a:effectLst/>
                        </a:rPr>
                        <a:t>Cash Flows</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(11,882,080.00)</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38,789.84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243,241.65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467,982.93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715,059.57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986,725.40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1,285,463.52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1,614,009.62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1,975,377.84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2,372,889.16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dirty="0">
                          <a:effectLst/>
                        </a:rPr>
                        <a:t>     2,810,202.77 </a:t>
                      </a:r>
                      <a:endParaRPr lang="en-US" sz="750" b="0" i="1"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40068171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67</a:t>
            </a:fld>
            <a:endParaRPr lang="en-US" dirty="0"/>
          </a:p>
        </p:txBody>
      </p:sp>
      <p:sp>
        <p:nvSpPr>
          <p:cNvPr id="4" name="Text Placeholder 3"/>
          <p:cNvSpPr>
            <a:spLocks noGrp="1"/>
          </p:cNvSpPr>
          <p:nvPr>
            <p:ph type="body" sz="quarter" idx="13"/>
          </p:nvPr>
        </p:nvSpPr>
        <p:spPr/>
        <p:txBody>
          <a:bodyPr/>
          <a:lstStyle/>
          <a:p>
            <a:r>
              <a:rPr lang="en-US" dirty="0" smtClean="0"/>
              <a:t>Financial Model: Scenario 2</a:t>
            </a:r>
            <a:endParaRPr lang="en-US" dirty="0"/>
          </a:p>
        </p:txBody>
      </p:sp>
      <p:sp>
        <p:nvSpPr>
          <p:cNvPr id="5" name="TextBox 4"/>
          <p:cNvSpPr txBox="1"/>
          <p:nvPr/>
        </p:nvSpPr>
        <p:spPr>
          <a:xfrm>
            <a:off x="171450" y="1314450"/>
            <a:ext cx="8629650" cy="369332"/>
          </a:xfrm>
          <a:prstGeom prst="rect">
            <a:avLst/>
          </a:prstGeom>
          <a:noFill/>
        </p:spPr>
        <p:txBody>
          <a:bodyPr wrap="square" rtlCol="0">
            <a:spAutoFit/>
          </a:bodyPr>
          <a:lstStyle/>
          <a:p>
            <a:r>
              <a:rPr lang="en-US" dirty="0" smtClean="0"/>
              <a:t>Scenario 2: </a:t>
            </a:r>
            <a:r>
              <a:rPr lang="en-US" dirty="0"/>
              <a:t>Two 149-passenger ferries and two 49-passenger ferries, </a:t>
            </a:r>
            <a:r>
              <a:rPr lang="en-US" dirty="0" smtClean="0"/>
              <a:t>includes alcohol </a:t>
            </a:r>
            <a:r>
              <a:rPr lang="en-US" dirty="0"/>
              <a:t>sales</a:t>
            </a:r>
            <a:r>
              <a:rPr lang="en-US" dirty="0" smtClean="0"/>
              <a:t> </a:t>
            </a:r>
            <a:endParaRPr lang="en-US" dirty="0"/>
          </a:p>
        </p:txBody>
      </p:sp>
      <p:graphicFrame>
        <p:nvGraphicFramePr>
          <p:cNvPr id="6" name="Table 5"/>
          <p:cNvGraphicFramePr>
            <a:graphicFrameLocks noGrp="1"/>
          </p:cNvGraphicFramePr>
          <p:nvPr>
            <p:extLst/>
          </p:nvPr>
        </p:nvGraphicFramePr>
        <p:xfrm>
          <a:off x="290830" y="1718072"/>
          <a:ext cx="5504180" cy="2168125"/>
        </p:xfrm>
        <a:graphic>
          <a:graphicData uri="http://schemas.openxmlformats.org/drawingml/2006/table">
            <a:tbl>
              <a:tblPr>
                <a:tableStyleId>{5C22544A-7EE6-4342-B048-85BDC9FD1C3A}</a:tableStyleId>
              </a:tblPr>
              <a:tblGrid>
                <a:gridCol w="1686560"/>
                <a:gridCol w="1177290"/>
                <a:gridCol w="2640330"/>
              </a:tblGrid>
              <a:tr h="255374">
                <a:tc gridSpan="3">
                  <a:txBody>
                    <a:bodyPr/>
                    <a:lstStyle/>
                    <a:p>
                      <a:pPr algn="l" fontAlgn="b"/>
                      <a:r>
                        <a:rPr lang="en-US" sz="900" b="1" u="none" strike="noStrike" dirty="0">
                          <a:solidFill>
                            <a:schemeClr val="bg1"/>
                          </a:solidFill>
                          <a:effectLst/>
                        </a:rPr>
                        <a:t>ENC Ferry Financial Model - Two ferries of each type, Alcohol sales</a:t>
                      </a:r>
                      <a:endParaRPr lang="en-US" sz="900" b="1" i="0" u="none" strike="noStrike" dirty="0">
                        <a:solidFill>
                          <a:schemeClr val="bg1"/>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hMerge="1">
                  <a:txBody>
                    <a:bodyPr/>
                    <a:lstStyle/>
                    <a:p>
                      <a:endParaRPr lang="en-US"/>
                    </a:p>
                  </a:txBody>
                  <a:tcPr/>
                </a:tc>
                <a:tc hMerge="1">
                  <a:txBody>
                    <a:bodyPr/>
                    <a:lstStyle/>
                    <a:p>
                      <a:endParaRPr lang="en-US"/>
                    </a:p>
                  </a:txBody>
                  <a:tcPr/>
                </a:tc>
              </a:tr>
              <a:tr h="255374">
                <a:tc>
                  <a:txBody>
                    <a:bodyPr/>
                    <a:lstStyle/>
                    <a:p>
                      <a:pPr algn="ctr" fontAlgn="ctr"/>
                      <a:r>
                        <a:rPr lang="en-US" sz="900" u="none" strike="noStrike" dirty="0">
                          <a:effectLst/>
                        </a:rPr>
                        <a:t> </a:t>
                      </a:r>
                      <a:endParaRPr lang="en-US" sz="9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rPr>
                        <a:t>YEAR 0</a:t>
                      </a:r>
                      <a:endParaRPr lang="en-US" sz="9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9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5374">
                <a:tc>
                  <a:txBody>
                    <a:bodyPr/>
                    <a:lstStyle/>
                    <a:p>
                      <a:pPr algn="l" fontAlgn="b"/>
                      <a:r>
                        <a:rPr lang="en-US" sz="900" u="none" strike="noStrike" dirty="0">
                          <a:effectLst/>
                        </a:rPr>
                        <a:t>Start-Up Costs</a:t>
                      </a:r>
                      <a:endParaRPr lang="en-US" sz="9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 </a:t>
                      </a:r>
                      <a:endParaRPr lang="en-US" sz="9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5374">
                <a:tc>
                  <a:txBody>
                    <a:bodyPr/>
                    <a:lstStyle/>
                    <a:p>
                      <a:pPr algn="l" fontAlgn="b"/>
                      <a:r>
                        <a:rPr lang="en-US" sz="900" u="none" strike="noStrike" dirty="0">
                          <a:effectLst/>
                        </a:rPr>
                        <a:t>Administration and  Due </a:t>
                      </a:r>
                      <a:r>
                        <a:rPr lang="en-US" sz="900" u="none" strike="noStrike" dirty="0" smtClean="0">
                          <a:effectLst/>
                        </a:rPr>
                        <a:t>diligence</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smtClean="0">
                          <a:effectLst/>
                        </a:rPr>
                        <a:t>336,000.00 </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Assume 3% of boat expense</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5374">
                <a:tc>
                  <a:txBody>
                    <a:bodyPr/>
                    <a:lstStyle/>
                    <a:p>
                      <a:pPr algn="l" fontAlgn="b"/>
                      <a:r>
                        <a:rPr lang="en-US" sz="900" u="none" strike="noStrike">
                          <a:effectLst/>
                        </a:rPr>
                        <a:t>Boats</a:t>
                      </a:r>
                      <a:endParaRPr lang="en-US" sz="9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11,200,000.00 </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Assume loan out for boat only</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5374">
                <a:tc>
                  <a:txBody>
                    <a:bodyPr/>
                    <a:lstStyle/>
                    <a:p>
                      <a:pPr algn="l" fontAlgn="b"/>
                      <a:r>
                        <a:rPr lang="en-US" sz="900" u="none" strike="noStrike">
                          <a:effectLst/>
                        </a:rPr>
                        <a:t>Terminal Expenses</a:t>
                      </a:r>
                      <a:endParaRPr lang="en-US" sz="9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0</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Assume that the towns will pay for this</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0507">
                <a:tc>
                  <a:txBody>
                    <a:bodyPr/>
                    <a:lstStyle/>
                    <a:p>
                      <a:pPr algn="l" fontAlgn="b"/>
                      <a:r>
                        <a:rPr lang="en-US" sz="900" u="none" strike="noStrike">
                          <a:effectLst/>
                        </a:rPr>
                        <a:t>Contingency (3%)</a:t>
                      </a:r>
                      <a:endParaRPr lang="en-US" sz="9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a:effectLst/>
                        </a:rPr>
                        <a:t>346,080.00</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Assume 3% of boat expense plus admin and due </a:t>
                      </a:r>
                      <a:r>
                        <a:rPr lang="en-US" sz="900" u="none" strike="noStrike" dirty="0" smtClean="0">
                          <a:effectLst/>
                        </a:rPr>
                        <a:t>diligence</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5374">
                <a:tc>
                  <a:txBody>
                    <a:bodyPr/>
                    <a:lstStyle/>
                    <a:p>
                      <a:pPr algn="l" fontAlgn="b"/>
                      <a:r>
                        <a:rPr lang="en-US" sz="900" u="none" strike="noStrike">
                          <a:effectLst/>
                        </a:rPr>
                        <a:t>Total Start-Up</a:t>
                      </a:r>
                      <a:endParaRPr lang="en-US" sz="900" b="1"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900" u="none" strike="noStrike" dirty="0" smtClean="0">
                          <a:effectLst/>
                        </a:rPr>
                        <a:t>11,882,080.00 </a:t>
                      </a:r>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9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3" name="Table 2"/>
          <p:cNvGraphicFramePr>
            <a:graphicFrameLocks noGrp="1"/>
          </p:cNvGraphicFramePr>
          <p:nvPr>
            <p:extLst/>
          </p:nvPr>
        </p:nvGraphicFramePr>
        <p:xfrm>
          <a:off x="290830" y="4118610"/>
          <a:ext cx="2997200" cy="952500"/>
        </p:xfrm>
        <a:graphic>
          <a:graphicData uri="http://schemas.openxmlformats.org/drawingml/2006/table">
            <a:tbl>
              <a:tblPr>
                <a:tableStyleId>{5C22544A-7EE6-4342-B048-85BDC9FD1C3A}</a:tableStyleId>
              </a:tblPr>
              <a:tblGrid>
                <a:gridCol w="1930400"/>
                <a:gridCol w="1066800"/>
              </a:tblGrid>
              <a:tr h="190500">
                <a:tc>
                  <a:txBody>
                    <a:bodyPr/>
                    <a:lstStyle/>
                    <a:p>
                      <a:pPr algn="l" fontAlgn="b"/>
                      <a:r>
                        <a:rPr lang="en-US" sz="800" u="none" strike="noStrike" dirty="0">
                          <a:effectLst/>
                          <a:latin typeface="+mn-lt"/>
                        </a:rPr>
                        <a:t>IRR</a:t>
                      </a:r>
                      <a:endParaRPr lang="en-US" sz="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dirty="0">
                          <a:effectLst/>
                          <a:latin typeface="+mn-lt"/>
                        </a:rPr>
                        <a:t>2%</a:t>
                      </a:r>
                      <a:endParaRPr lang="en-US" sz="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800" u="none" strike="noStrike" dirty="0">
                          <a:effectLst/>
                          <a:latin typeface="+mn-lt"/>
                        </a:rPr>
                        <a:t>ROI</a:t>
                      </a:r>
                      <a:endParaRPr lang="en-US" sz="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dirty="0">
                          <a:effectLst/>
                          <a:latin typeface="+mn-lt"/>
                        </a:rPr>
                        <a:t>                          0.15 </a:t>
                      </a:r>
                      <a:endParaRPr lang="en-US" sz="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800" u="none" strike="noStrike">
                          <a:effectLst/>
                          <a:latin typeface="+mn-lt"/>
                        </a:rPr>
                        <a:t>NPV</a:t>
                      </a:r>
                      <a:endParaRPr lang="en-US" sz="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dirty="0">
                          <a:effectLst/>
                          <a:latin typeface="+mn-lt"/>
                        </a:rPr>
                        <a:t>($4,017,687.04)</a:t>
                      </a:r>
                      <a:endParaRPr lang="en-US" sz="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endParaRPr lang="en-US" sz="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endParaRPr lang="en-US" sz="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800" u="none" strike="noStrike">
                          <a:effectLst/>
                          <a:latin typeface="+mn-lt"/>
                        </a:rPr>
                        <a:t>Payback period</a:t>
                      </a:r>
                      <a:endParaRPr lang="en-US" sz="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dirty="0">
                          <a:effectLst/>
                          <a:latin typeface="+mn-lt"/>
                        </a:rPr>
                        <a:t>9.4</a:t>
                      </a:r>
                      <a:endParaRPr lang="en-US" sz="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045318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68</a:t>
            </a:fld>
            <a:endParaRPr lang="en-US" dirty="0"/>
          </a:p>
        </p:txBody>
      </p:sp>
      <p:sp>
        <p:nvSpPr>
          <p:cNvPr id="4" name="Text Placeholder 3"/>
          <p:cNvSpPr>
            <a:spLocks noGrp="1"/>
          </p:cNvSpPr>
          <p:nvPr>
            <p:ph type="body" sz="quarter" idx="13"/>
          </p:nvPr>
        </p:nvSpPr>
        <p:spPr/>
        <p:txBody>
          <a:bodyPr/>
          <a:lstStyle/>
          <a:p>
            <a:r>
              <a:rPr lang="en-US" dirty="0" smtClean="0"/>
              <a:t>Financial Model: Scenario 2</a:t>
            </a:r>
            <a:endParaRPr lang="en-US" dirty="0"/>
          </a:p>
        </p:txBody>
      </p:sp>
      <p:graphicFrame>
        <p:nvGraphicFramePr>
          <p:cNvPr id="5" name="Table 4"/>
          <p:cNvGraphicFramePr>
            <a:graphicFrameLocks noGrp="1"/>
          </p:cNvGraphicFramePr>
          <p:nvPr>
            <p:extLst/>
          </p:nvPr>
        </p:nvGraphicFramePr>
        <p:xfrm>
          <a:off x="308928" y="1163001"/>
          <a:ext cx="4480241" cy="4918252"/>
        </p:xfrm>
        <a:graphic>
          <a:graphicData uri="http://schemas.openxmlformats.org/drawingml/2006/table">
            <a:tbl>
              <a:tblPr>
                <a:tableStyleId>{5C22544A-7EE6-4342-B048-85BDC9FD1C3A}</a:tableStyleId>
              </a:tblPr>
              <a:tblGrid>
                <a:gridCol w="1874202"/>
                <a:gridCol w="960120"/>
                <a:gridCol w="1645919"/>
              </a:tblGrid>
              <a:tr h="124606">
                <a:tc gridSpan="3">
                  <a:txBody>
                    <a:bodyPr/>
                    <a:lstStyle/>
                    <a:p>
                      <a:pPr algn="l" fontAlgn="b"/>
                      <a:r>
                        <a:rPr lang="en-US" sz="800" u="none" strike="noStrike" dirty="0" smtClean="0">
                          <a:solidFill>
                            <a:schemeClr val="bg1"/>
                          </a:solidFill>
                          <a:effectLst/>
                        </a:rPr>
                        <a:t>Assumptions</a:t>
                      </a:r>
                      <a:endParaRPr lang="en-US" sz="800" b="1" i="0" u="none" strike="noStrike" dirty="0">
                        <a:solidFill>
                          <a:schemeClr val="bg1"/>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hMerge="1">
                  <a:txBody>
                    <a:bodyPr/>
                    <a:lstStyle/>
                    <a:p>
                      <a:pPr algn="l" fontAlgn="b"/>
                      <a:endParaRPr lang="en-US" sz="800" b="0" i="0" u="none" strike="noStrike" dirty="0">
                        <a:solidFill>
                          <a:srgbClr val="000000"/>
                        </a:solidFill>
                        <a:effectLst/>
                        <a:latin typeface="Arial"/>
                      </a:endParaRPr>
                    </a:p>
                  </a:txBody>
                  <a:tcPr marL="6950" marR="6950" marT="6950" marB="0" anchor="b"/>
                </a:tc>
                <a:tc hMerge="1">
                  <a:txBody>
                    <a:bodyPr/>
                    <a:lstStyle/>
                    <a:p>
                      <a:pPr algn="l" fontAlgn="b"/>
                      <a:endParaRPr lang="en-US" sz="800" b="0" i="0" u="none" strike="noStrike" dirty="0">
                        <a:solidFill>
                          <a:srgbClr val="000000"/>
                        </a:solidFill>
                        <a:effectLst/>
                        <a:latin typeface="Arial"/>
                      </a:endParaRPr>
                    </a:p>
                  </a:txBody>
                  <a:tcPr marL="6950" marR="6950" marT="6950" marB="0" anchor="b"/>
                </a:tc>
              </a:tr>
              <a:tr h="242491">
                <a:tc>
                  <a:txBody>
                    <a:bodyPr/>
                    <a:lstStyle/>
                    <a:p>
                      <a:pPr algn="l" fontAlgn="b"/>
                      <a:r>
                        <a:rPr lang="en-US" sz="800" u="none" strike="noStrike" dirty="0">
                          <a:effectLst/>
                        </a:rPr>
                        <a:t>Boat Passenger capacity</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396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Assume two 49-passenger and two 149-passenger</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dirty="0">
                          <a:effectLst/>
                        </a:rPr>
                        <a:t>Number of trips per day</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4 loops of each</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dirty="0">
                          <a:effectLst/>
                        </a:rPr>
                        <a:t>Number of potential passengers per day</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3168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Operating days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213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Average ticket price</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mn-lt"/>
                        </a:rPr>
                        <a:t> $                    20.00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Number of boats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Boat Acquisition cost 149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3,900,000.00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Boat Acquisition cost 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1,700,000.00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Tax rate</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mn-lt"/>
                        </a:rPr>
                        <a:t>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Food and Drink</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                     5.00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Alcohol</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7.00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Number of captains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Number of Crew</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Salary of captains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52,000.00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Salary of Crew</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383,400.00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Crew Hourly Rate</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15.00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Operating hours per day</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Marketing/Advertising</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mn-lt"/>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Annual sales</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Insurance Percentage per boat</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Damages and Pollution Insurance per boat</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13,200.00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Other Staff - Manager</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35,000.00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Other Staff - COO</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65,000.00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Other Staff - Ticket Sales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140,000.00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Number of locations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Maintenance per boat 149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50,000.00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Maintenance per boat 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30,000.00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Boat Length 149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72.00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Slip price per foot per month</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8.00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Boat Length 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43.00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Off season months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Food Margin (Supplies)</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mn-lt"/>
                        </a:rPr>
                        <a:t>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Operating cost per hour (fuel and lube) 149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146.08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831">
                <a:tc>
                  <a:txBody>
                    <a:bodyPr/>
                    <a:lstStyle/>
                    <a:p>
                      <a:pPr algn="l" fontAlgn="b"/>
                      <a:r>
                        <a:rPr lang="en-US" sz="800" u="none" strike="noStrike">
                          <a:effectLst/>
                        </a:rPr>
                        <a:t>Operating cost per hour (fuel and lube) 49</a:t>
                      </a:r>
                      <a:endParaRPr lang="en-US" sz="800" b="0" i="0" u="none" strike="noStrike">
                        <a:solidFill>
                          <a:srgbClr val="000000"/>
                        </a:solidFill>
                        <a:effectLst/>
                        <a:latin typeface="Arial"/>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b="0" i="0" u="none" strike="noStrike" dirty="0">
                          <a:solidFill>
                            <a:srgbClr val="000000"/>
                          </a:solidFill>
                          <a:effectLst/>
                          <a:latin typeface="+mn-lt"/>
                        </a:rPr>
                        <a:t> $                    50.29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950" marR="6950" marT="69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extLst/>
          </p:nvPr>
        </p:nvGraphicFramePr>
        <p:xfrm>
          <a:off x="4892039" y="1217611"/>
          <a:ext cx="3863341" cy="4865375"/>
        </p:xfrm>
        <a:graphic>
          <a:graphicData uri="http://schemas.openxmlformats.org/drawingml/2006/table">
            <a:tbl>
              <a:tblPr>
                <a:tableStyleId>{5C22544A-7EE6-4342-B048-85BDC9FD1C3A}</a:tableStyleId>
              </a:tblPr>
              <a:tblGrid>
                <a:gridCol w="2112639"/>
                <a:gridCol w="890096"/>
                <a:gridCol w="860606"/>
              </a:tblGrid>
              <a:tr h="194615">
                <a:tc>
                  <a:txBody>
                    <a:bodyPr/>
                    <a:lstStyle/>
                    <a:p>
                      <a:pPr algn="l" fontAlgn="b"/>
                      <a:r>
                        <a:rPr lang="en-US" sz="900" u="none" strike="noStrike" dirty="0">
                          <a:effectLst/>
                        </a:rPr>
                        <a:t>Ticket price escalation annual</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rPr>
                        <a:t>5%</a:t>
                      </a:r>
                      <a:endParaRPr lang="en-US" sz="9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endParaRPr lang="en-US"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dirty="0">
                          <a:effectLst/>
                        </a:rPr>
                        <a:t>Ticket Prices</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a:effectLst/>
                        </a:rPr>
                        <a:t> </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dirty="0">
                          <a:effectLst/>
                        </a:rPr>
                        <a:t>Year 1</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20.00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dirty="0">
                          <a:effectLst/>
                        </a:rPr>
                        <a:t>Year 2</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21.00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dirty="0">
                          <a:effectLst/>
                        </a:rPr>
                        <a:t>Year 3</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a:effectLst/>
                        </a:rPr>
                        <a:t> $                    22.05 </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dirty="0">
                          <a:effectLst/>
                        </a:rPr>
                        <a:t>Year 4</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23.15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5</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24.31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6</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25.53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7</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26.80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8</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28.14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9</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29.55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10</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u="none" strike="noStrike" dirty="0">
                          <a:effectLst/>
                        </a:rPr>
                        <a:t> $                    31.03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Passengers per day</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1</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750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2</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788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3</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827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4</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868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5</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912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6</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957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7</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1005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8</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1055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9</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1108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615">
                <a:tc>
                  <a:txBody>
                    <a:bodyPr/>
                    <a:lstStyle/>
                    <a:p>
                      <a:pPr algn="l" fontAlgn="b"/>
                      <a:r>
                        <a:rPr lang="en-US" sz="900" u="none" strike="noStrike">
                          <a:effectLst/>
                        </a:rPr>
                        <a:t>Year 10</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b="0" i="0" u="none" strike="noStrike">
                          <a:solidFill>
                            <a:srgbClr val="000000"/>
                          </a:solidFill>
                          <a:effectLst/>
                          <a:latin typeface="Calibri"/>
                        </a:rPr>
                        <a:t>1163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Calibri"/>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591763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69</a:t>
            </a:fld>
            <a:endParaRPr lang="en-US" dirty="0"/>
          </a:p>
        </p:txBody>
      </p:sp>
      <p:sp>
        <p:nvSpPr>
          <p:cNvPr id="4" name="Text Placeholder 3"/>
          <p:cNvSpPr>
            <a:spLocks noGrp="1"/>
          </p:cNvSpPr>
          <p:nvPr>
            <p:ph type="body" sz="quarter" idx="13"/>
          </p:nvPr>
        </p:nvSpPr>
        <p:spPr/>
        <p:txBody>
          <a:bodyPr/>
          <a:lstStyle/>
          <a:p>
            <a:r>
              <a:rPr lang="en-US" dirty="0" smtClean="0"/>
              <a:t>Financial Model: Scenario 2</a:t>
            </a:r>
            <a:endParaRPr lang="en-US" dirty="0"/>
          </a:p>
        </p:txBody>
      </p:sp>
      <p:graphicFrame>
        <p:nvGraphicFramePr>
          <p:cNvPr id="3" name="Table 2"/>
          <p:cNvGraphicFramePr>
            <a:graphicFrameLocks noGrp="1"/>
          </p:cNvGraphicFramePr>
          <p:nvPr>
            <p:extLst/>
          </p:nvPr>
        </p:nvGraphicFramePr>
        <p:xfrm>
          <a:off x="207963" y="1245870"/>
          <a:ext cx="8728079" cy="4869174"/>
        </p:xfrm>
        <a:graphic>
          <a:graphicData uri="http://schemas.openxmlformats.org/drawingml/2006/table">
            <a:tbl>
              <a:tblPr>
                <a:tableStyleId>{5C22544A-7EE6-4342-B048-85BDC9FD1C3A}</a:tableStyleId>
              </a:tblPr>
              <a:tblGrid>
                <a:gridCol w="1347555"/>
                <a:gridCol w="744701"/>
                <a:gridCol w="711456"/>
                <a:gridCol w="658263"/>
                <a:gridCol w="658263"/>
                <a:gridCol w="658263"/>
                <a:gridCol w="658263"/>
                <a:gridCol w="658263"/>
                <a:gridCol w="658263"/>
                <a:gridCol w="658263"/>
                <a:gridCol w="658263"/>
                <a:gridCol w="658263"/>
              </a:tblGrid>
              <a:tr h="159186">
                <a:tc>
                  <a:txBody>
                    <a:bodyPr/>
                    <a:lstStyle/>
                    <a:p>
                      <a:pPr algn="ctr" fontAlgn="ctr"/>
                      <a:r>
                        <a:rPr lang="en-US" sz="750" u="none" strike="noStrike" dirty="0">
                          <a:solidFill>
                            <a:schemeClr val="bg1"/>
                          </a:solidFill>
                          <a:effectLst/>
                        </a:rPr>
                        <a:t> </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dirty="0">
                          <a:solidFill>
                            <a:schemeClr val="bg1"/>
                          </a:solidFill>
                          <a:effectLst/>
                        </a:rPr>
                        <a:t>YEAR 0</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a:solidFill>
                            <a:schemeClr val="bg1"/>
                          </a:solidFill>
                          <a:effectLst/>
                        </a:rPr>
                        <a:t>YEAR 1</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a:solidFill>
                            <a:schemeClr val="bg1"/>
                          </a:solidFill>
                          <a:effectLst/>
                        </a:rPr>
                        <a:t>YEAR 2</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a:solidFill>
                            <a:schemeClr val="bg1"/>
                          </a:solidFill>
                          <a:effectLst/>
                        </a:rPr>
                        <a:t>YEAR 3</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a:solidFill>
                            <a:schemeClr val="bg1"/>
                          </a:solidFill>
                          <a:effectLst/>
                        </a:rPr>
                        <a:t>YEAR 4</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a:solidFill>
                            <a:schemeClr val="bg1"/>
                          </a:solidFill>
                          <a:effectLst/>
                        </a:rPr>
                        <a:t>YEAR 5</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a:solidFill>
                            <a:schemeClr val="bg1"/>
                          </a:solidFill>
                          <a:effectLst/>
                        </a:rPr>
                        <a:t>YEAR 6</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a:solidFill>
                            <a:schemeClr val="bg1"/>
                          </a:solidFill>
                          <a:effectLst/>
                        </a:rPr>
                        <a:t>YEAR 7</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a:solidFill>
                            <a:schemeClr val="bg1"/>
                          </a:solidFill>
                          <a:effectLst/>
                        </a:rPr>
                        <a:t>YEAR 8</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a:solidFill>
                            <a:schemeClr val="bg1"/>
                          </a:solidFill>
                          <a:effectLst/>
                        </a:rPr>
                        <a:t>YEAR 9</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u="none" strike="noStrike" dirty="0">
                          <a:solidFill>
                            <a:schemeClr val="bg1"/>
                          </a:solidFill>
                          <a:effectLst/>
                        </a:rPr>
                        <a:t>YEAR 10</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r>
              <a:tr h="159186">
                <a:tc>
                  <a:txBody>
                    <a:bodyPr/>
                    <a:lstStyle/>
                    <a:p>
                      <a:pPr algn="l" fontAlgn="ctr"/>
                      <a:r>
                        <a:rPr lang="en-US" sz="750" u="none" strike="noStrike" dirty="0">
                          <a:effectLst/>
                        </a:rPr>
                        <a:t>Revenue</a:t>
                      </a:r>
                      <a:endParaRPr lang="en-US" sz="750" b="1"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909">
                <a:tc>
                  <a:txBody>
                    <a:bodyPr/>
                    <a:lstStyle/>
                    <a:p>
                      <a:pPr algn="l" fontAlgn="t"/>
                      <a:r>
                        <a:rPr lang="en-US" sz="750" u="none" strike="noStrike" dirty="0">
                          <a:effectLst/>
                        </a:rPr>
                        <a:t>Passenger Fares</a:t>
                      </a:r>
                      <a:endParaRPr lang="en-US" sz="750" b="0" i="0" u="none" strike="noStrike" dirty="0">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3,195,000.00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3,522,487.50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3,883,542.47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4,281,605.57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4,720,470.14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5,204,318.33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5,737,760.96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6,325,881.46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6,974,284.31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7,689,148.45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Food and Drink</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319,500.00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335,475.00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352,248.75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369,861.19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388,354.25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407,771.96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428,160.56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449,568.59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472,047.01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495,649.37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Alcohol</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279,562.50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293,540.63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308,217.66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323,628.54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339,809.97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356,800.46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374,640.49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393,372.51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413,041.14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433,693.19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909">
                <a:tc>
                  <a:txBody>
                    <a:bodyPr/>
                    <a:lstStyle/>
                    <a:p>
                      <a:pPr algn="l" fontAlgn="t"/>
                      <a:r>
                        <a:rPr lang="en-US" sz="750" u="none" strike="noStrike">
                          <a:effectLst/>
                        </a:rPr>
                        <a:t>Total Operating Revenue</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3,794,062.50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4,151,503.13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4,544,008.88 </a:t>
                      </a:r>
                      <a:endParaRPr lang="en-US" sz="750" b="1"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4,975,095.30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5,448,634.36 </a:t>
                      </a:r>
                      <a:endParaRPr lang="en-US" sz="750" b="1"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5,968,890.76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6,540,562.01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7,168,822.56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7,859,372.46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8,618,491.01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ctr"/>
                      <a:r>
                        <a:rPr lang="en-US" sz="750" u="none" strike="noStrike">
                          <a:effectLst/>
                        </a:rPr>
                        <a:t>Operating Expenses</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ctr"/>
                      <a:r>
                        <a:rPr lang="en-US" sz="750" u="none" strike="noStrike">
                          <a:effectLst/>
                        </a:rPr>
                        <a:t>Captain</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dirty="0">
                          <a:effectLst/>
                        </a:rPr>
                        <a:t>                               -   </a:t>
                      </a:r>
                      <a:endParaRPr lang="en-US" sz="750" b="0" i="0" u="none" strike="noStrike" dirty="0">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Crew</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383,400.00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Other Staff</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dirty="0">
                          <a:effectLst/>
                        </a:rPr>
                        <a:t>                               -   </a:t>
                      </a:r>
                      <a:endParaRPr lang="en-US" sz="750" b="0" i="0" u="none" strike="noStrike" dirty="0">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909">
                <a:tc>
                  <a:txBody>
                    <a:bodyPr/>
                    <a:lstStyle/>
                    <a:p>
                      <a:pPr algn="l" fontAlgn="t"/>
                      <a:r>
                        <a:rPr lang="en-US" sz="750" u="none" strike="noStrike">
                          <a:effectLst/>
                        </a:rPr>
                        <a:t>Fuel</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1,003,817.88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Maintenance</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Insurance</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192,400.00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Supplies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299,531.25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314,507.81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330,233.20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346,744.86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364,082.11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382,286.21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401,400.52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421,470.55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442,544.08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464,671.28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909">
                <a:tc>
                  <a:txBody>
                    <a:bodyPr/>
                    <a:lstStyle/>
                    <a:p>
                      <a:pPr algn="l" fontAlgn="t"/>
                      <a:r>
                        <a:rPr lang="en-US" sz="750" u="none" strike="noStrike">
                          <a:effectLst/>
                        </a:rPr>
                        <a:t>Docking Fees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9,200.00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9,200.00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Marketing and Advertising</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319,500.00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352,248.75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388,354.25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428,160.56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472,047.01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520,431.83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573,776.10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632,588.15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697,428.43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768,914.85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909">
                <a:tc>
                  <a:txBody>
                    <a:bodyPr/>
                    <a:lstStyle/>
                    <a:p>
                      <a:pPr algn="l" fontAlgn="t"/>
                      <a:r>
                        <a:rPr lang="en-US" sz="750" u="none" strike="noStrike">
                          <a:effectLst/>
                        </a:rPr>
                        <a:t>Total Operating Expenses</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2,815,849.13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2,863,574.44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2,915,405.33 </a:t>
                      </a:r>
                      <a:endParaRPr lang="en-US" sz="750" b="1"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2,971,723.30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3,032,947.00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3,099,535.93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3,171,994.50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3,250,876.57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3,336,790.39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3,430,404.00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ctr"/>
                      <a:r>
                        <a:rPr lang="en-US" sz="750" u="none" strike="noStrike">
                          <a:effectLst/>
                        </a:rPr>
                        <a:t>EBITDA</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978,213.37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1,287,928.68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1,628,603.55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2,003,372.00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2,415,687.36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2,869,354.83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3,368,567.51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3,917,945.98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4,522,582.07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5,188,087.01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Depreciation and Amoritization</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224,000.00 </a:t>
                      </a:r>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224,000.00 </a:t>
                      </a:r>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224,000.00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EBIT</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754,213.37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1,063,928.68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1,404,603.55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1,779,372.00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2,191,687.36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2,645,354.83 </a:t>
                      </a:r>
                      <a:endParaRPr lang="en-US" sz="750" b="1"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3,144,567.51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3,693,945.98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4,298,582.07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4,964,087.01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Interest expense (debt)</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554,755.45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542,940.45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530,520.97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517,466.09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503,743.30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489,318.42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474,155.54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458,216.89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441,462.80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423,851.53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EBT</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199,457.92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520,988.23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874,082.57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1,261,905.91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1,687,944.06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2,156,036.41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2,670,411.97 </a:t>
                      </a:r>
                      <a:endParaRPr lang="en-US" sz="750" b="1"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3,235,729.09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3,857,119.28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4,540,235.48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Taxes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69,810.27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182,345.88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305,928.90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441,667.07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590,780.42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754,612.74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934,644.19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1,132,505.18 </a:t>
                      </a:r>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1,349,991.75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1,589,082.42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t"/>
                      <a:r>
                        <a:rPr lang="en-US" sz="750" u="none" strike="noStrike">
                          <a:effectLst/>
                        </a:rPr>
                        <a:t>Net Income</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129,647.65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338,642.35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568,153.67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820,238.84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1,097,163.64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1,401,423.67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1,735,767.78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2,103,223.91 </a:t>
                      </a:r>
                      <a:endParaRPr lang="en-US" sz="750" b="1"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2,507,127.53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2,951,153.06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9186">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dirty="0">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909">
                <a:tc>
                  <a:txBody>
                    <a:bodyPr/>
                    <a:lstStyle/>
                    <a:p>
                      <a:pPr algn="l" fontAlgn="b"/>
                      <a:r>
                        <a:rPr lang="en-US" sz="750" u="none" strike="noStrike">
                          <a:effectLst/>
                        </a:rPr>
                        <a:t>Cash Flows</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(11,882,080.00)</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129,647.65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338,642.35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568,153.67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820,238.84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1,097,163.64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1,401,423.67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1,735,767.78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2,103,223.91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dirty="0">
                          <a:effectLst/>
                        </a:rPr>
                        <a:t>     2,507,127.53 </a:t>
                      </a:r>
                      <a:endParaRPr lang="en-US" sz="750" b="0" i="1"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dirty="0">
                          <a:effectLst/>
                        </a:rPr>
                        <a:t>     2,951,153.06 </a:t>
                      </a:r>
                      <a:endParaRPr lang="en-US" sz="750" b="0" i="1"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629042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7</a:t>
            </a:fld>
            <a:endParaRPr lang="en-US" dirty="0"/>
          </a:p>
        </p:txBody>
      </p:sp>
      <p:sp>
        <p:nvSpPr>
          <p:cNvPr id="4" name="Text Placeholder 3"/>
          <p:cNvSpPr>
            <a:spLocks noGrp="1"/>
          </p:cNvSpPr>
          <p:nvPr>
            <p:ph type="body" sz="quarter" idx="13"/>
          </p:nvPr>
        </p:nvSpPr>
        <p:spPr/>
        <p:txBody>
          <a:bodyPr/>
          <a:lstStyle/>
          <a:p>
            <a:r>
              <a:rPr lang="en-US" dirty="0" smtClean="0"/>
              <a:t>Exploration of the Inner Banks is a perfect way for visitors to experience rural North Carolina</a:t>
            </a:r>
            <a:endParaRPr lang="en-US" dirty="0"/>
          </a:p>
        </p:txBody>
      </p:sp>
      <p:pic>
        <p:nvPicPr>
          <p:cNvPr id="3076" name="Picture 4" descr="C:\Users\B and H\Pictures\2015 Sustainability Capstone\columbia main st.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772" y="3714667"/>
            <a:ext cx="3385100" cy="22567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extLst/>
        </p:spPr>
      </p:pic>
      <p:pic>
        <p:nvPicPr>
          <p:cNvPr id="3080" name="Picture 8" descr="C:\Users\B and H\Pictures\2015 Sustainability Capstone\edenton homestead.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9803"/>
          <a:stretch/>
        </p:blipFill>
        <p:spPr bwMode="auto">
          <a:xfrm>
            <a:off x="4775524" y="3721954"/>
            <a:ext cx="3742301" cy="22502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extLst/>
        </p:spPr>
      </p:pic>
      <p:pic>
        <p:nvPicPr>
          <p:cNvPr id="9" name="Picture 4" descr="http://2gkz96151dsngjvvh26ychpf.wpengine.netdna-cdn.com/wp-content/uploads/2013/08/338738_10151266932184626_1819054226_o.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6977"/>
          <a:stretch/>
        </p:blipFill>
        <p:spPr bwMode="auto">
          <a:xfrm>
            <a:off x="148148" y="1173146"/>
            <a:ext cx="3809380" cy="2308174"/>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extLst/>
        </p:spPr>
      </p:pic>
      <p:pic>
        <p:nvPicPr>
          <p:cNvPr id="10"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476398" y="1173147"/>
            <a:ext cx="3462260" cy="230817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extLst/>
        </p:spPr>
      </p:pic>
      <p:sp>
        <p:nvSpPr>
          <p:cNvPr id="6" name="TextBox 5"/>
          <p:cNvSpPr txBox="1"/>
          <p:nvPr/>
        </p:nvSpPr>
        <p:spPr>
          <a:xfrm>
            <a:off x="224702" y="1185488"/>
            <a:ext cx="2374078" cy="369332"/>
          </a:xfrm>
          <a:prstGeom prst="rect">
            <a:avLst/>
          </a:prstGeom>
          <a:noFill/>
        </p:spPr>
        <p:txBody>
          <a:bodyPr wrap="square" rtlCol="0">
            <a:spAutoFit/>
          </a:bodyPr>
          <a:lstStyle/>
          <a:p>
            <a:r>
              <a:rPr lang="en-US" i="1" dirty="0" smtClean="0">
                <a:solidFill>
                  <a:schemeClr val="bg1"/>
                </a:solidFill>
              </a:rPr>
              <a:t>Idyllic Atmosphere</a:t>
            </a:r>
            <a:endParaRPr lang="en-US" i="1" dirty="0">
              <a:solidFill>
                <a:schemeClr val="bg1"/>
              </a:solidFill>
            </a:endParaRPr>
          </a:p>
        </p:txBody>
      </p:sp>
      <p:sp>
        <p:nvSpPr>
          <p:cNvPr id="16" name="TextBox 15"/>
          <p:cNvSpPr txBox="1"/>
          <p:nvPr/>
        </p:nvSpPr>
        <p:spPr>
          <a:xfrm>
            <a:off x="6495468" y="1185488"/>
            <a:ext cx="2374078" cy="369332"/>
          </a:xfrm>
          <a:prstGeom prst="rect">
            <a:avLst/>
          </a:prstGeom>
          <a:noFill/>
        </p:spPr>
        <p:txBody>
          <a:bodyPr wrap="square" rtlCol="0">
            <a:spAutoFit/>
          </a:bodyPr>
          <a:lstStyle/>
          <a:p>
            <a:r>
              <a:rPr lang="en-US" i="1" dirty="0" smtClean="0">
                <a:solidFill>
                  <a:schemeClr val="bg1"/>
                </a:solidFill>
              </a:rPr>
              <a:t>Outdoor Fun</a:t>
            </a:r>
            <a:endParaRPr lang="en-US" i="1" dirty="0">
              <a:solidFill>
                <a:schemeClr val="bg1"/>
              </a:solidFill>
            </a:endParaRPr>
          </a:p>
        </p:txBody>
      </p:sp>
      <p:sp>
        <p:nvSpPr>
          <p:cNvPr id="7" name="Rectangle 6"/>
          <p:cNvSpPr/>
          <p:nvPr/>
        </p:nvSpPr>
        <p:spPr>
          <a:xfrm>
            <a:off x="2356891" y="3721954"/>
            <a:ext cx="1760268" cy="409895"/>
          </a:xfrm>
          <a:prstGeom prst="rect">
            <a:avLst/>
          </a:prstGeom>
          <a:solidFill>
            <a:srgbClr val="000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284660" y="3732165"/>
            <a:ext cx="2374078" cy="369332"/>
          </a:xfrm>
          <a:prstGeom prst="rect">
            <a:avLst/>
          </a:prstGeom>
          <a:noFill/>
        </p:spPr>
        <p:txBody>
          <a:bodyPr wrap="square" rtlCol="0">
            <a:spAutoFit/>
          </a:bodyPr>
          <a:lstStyle/>
          <a:p>
            <a:r>
              <a:rPr lang="en-US" i="1" dirty="0" smtClean="0">
                <a:solidFill>
                  <a:schemeClr val="bg1"/>
                </a:solidFill>
              </a:rPr>
              <a:t>Charming Villages</a:t>
            </a:r>
            <a:endParaRPr lang="en-US" i="1" dirty="0">
              <a:solidFill>
                <a:schemeClr val="bg1"/>
              </a:solidFill>
            </a:endParaRPr>
          </a:p>
        </p:txBody>
      </p:sp>
      <p:sp>
        <p:nvSpPr>
          <p:cNvPr id="21" name="TextBox 20"/>
          <p:cNvSpPr txBox="1"/>
          <p:nvPr/>
        </p:nvSpPr>
        <p:spPr>
          <a:xfrm>
            <a:off x="6412631" y="5602069"/>
            <a:ext cx="2374078" cy="369332"/>
          </a:xfrm>
          <a:prstGeom prst="rect">
            <a:avLst/>
          </a:prstGeom>
          <a:noFill/>
        </p:spPr>
        <p:txBody>
          <a:bodyPr wrap="square" rtlCol="0">
            <a:spAutoFit/>
          </a:bodyPr>
          <a:lstStyle/>
          <a:p>
            <a:r>
              <a:rPr lang="en-US" i="1" dirty="0" smtClean="0">
                <a:solidFill>
                  <a:schemeClr val="bg1"/>
                </a:solidFill>
              </a:rPr>
              <a:t>Historic Architecture</a:t>
            </a:r>
            <a:endParaRPr lang="en-US" i="1" dirty="0">
              <a:solidFill>
                <a:schemeClr val="bg1"/>
              </a:solidFill>
            </a:endParaRPr>
          </a:p>
        </p:txBody>
      </p:sp>
    </p:spTree>
    <p:extLst>
      <p:ext uri="{BB962C8B-B14F-4D97-AF65-F5344CB8AC3E}">
        <p14:creationId xmlns:p14="http://schemas.microsoft.com/office/powerpoint/2010/main" val="772225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70</a:t>
            </a:fld>
            <a:endParaRPr lang="en-US" dirty="0"/>
          </a:p>
        </p:txBody>
      </p:sp>
      <p:sp>
        <p:nvSpPr>
          <p:cNvPr id="4" name="Text Placeholder 3"/>
          <p:cNvSpPr>
            <a:spLocks noGrp="1"/>
          </p:cNvSpPr>
          <p:nvPr>
            <p:ph type="body" sz="quarter" idx="13"/>
          </p:nvPr>
        </p:nvSpPr>
        <p:spPr/>
        <p:txBody>
          <a:bodyPr/>
          <a:lstStyle/>
          <a:p>
            <a:r>
              <a:rPr lang="en-US" dirty="0" smtClean="0"/>
              <a:t>Financial Model: Scenario 3</a:t>
            </a:r>
          </a:p>
        </p:txBody>
      </p:sp>
      <p:graphicFrame>
        <p:nvGraphicFramePr>
          <p:cNvPr id="5" name="Table 4"/>
          <p:cNvGraphicFramePr>
            <a:graphicFrameLocks noGrp="1"/>
          </p:cNvGraphicFramePr>
          <p:nvPr>
            <p:extLst/>
          </p:nvPr>
        </p:nvGraphicFramePr>
        <p:xfrm>
          <a:off x="256540" y="1718072"/>
          <a:ext cx="5275580" cy="1794512"/>
        </p:xfrm>
        <a:graphic>
          <a:graphicData uri="http://schemas.openxmlformats.org/drawingml/2006/table">
            <a:tbl>
              <a:tblPr>
                <a:tableStyleId>{5C22544A-7EE6-4342-B048-85BDC9FD1C3A}</a:tableStyleId>
              </a:tblPr>
              <a:tblGrid>
                <a:gridCol w="1503680"/>
                <a:gridCol w="1257300"/>
                <a:gridCol w="2514600"/>
              </a:tblGrid>
              <a:tr h="224314">
                <a:tc gridSpan="3">
                  <a:txBody>
                    <a:bodyPr/>
                    <a:lstStyle/>
                    <a:p>
                      <a:pPr algn="l" fontAlgn="b"/>
                      <a:r>
                        <a:rPr lang="en-US" sz="800" b="1" u="none" strike="noStrike" dirty="0">
                          <a:solidFill>
                            <a:schemeClr val="bg1"/>
                          </a:solidFill>
                          <a:effectLst/>
                        </a:rPr>
                        <a:t>ENC Ferry Financial Model - Four small ferries, No alcohol sales</a:t>
                      </a:r>
                      <a:endParaRPr lang="en-US" sz="800" b="1" i="0" u="none" strike="noStrike" dirty="0">
                        <a:solidFill>
                          <a:schemeClr val="bg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hMerge="1">
                  <a:txBody>
                    <a:bodyPr/>
                    <a:lstStyle/>
                    <a:p>
                      <a:endParaRPr lang="en-US"/>
                    </a:p>
                  </a:txBody>
                  <a:tcPr/>
                </a:tc>
                <a:tc hMerge="1">
                  <a:txBody>
                    <a:bodyPr/>
                    <a:lstStyle/>
                    <a:p>
                      <a:endParaRPr lang="en-US"/>
                    </a:p>
                  </a:txBody>
                  <a:tcPr/>
                </a:tc>
              </a:tr>
              <a:tr h="224314">
                <a:tc>
                  <a:txBody>
                    <a:bodyPr/>
                    <a:lstStyle/>
                    <a:p>
                      <a:pPr algn="ctr" fontAlgn="ctr"/>
                      <a:r>
                        <a:rPr lang="en-US" sz="800" u="none" strike="noStrike">
                          <a:effectLst/>
                        </a:rPr>
                        <a:t> </a:t>
                      </a:r>
                      <a:endParaRPr lang="en-US" sz="800" b="1"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YEAR 0</a:t>
                      </a:r>
                      <a:endParaRPr lang="en-US" sz="8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4314">
                <a:tc>
                  <a:txBody>
                    <a:bodyPr/>
                    <a:lstStyle/>
                    <a:p>
                      <a:pPr algn="l" fontAlgn="b"/>
                      <a:r>
                        <a:rPr lang="en-US" sz="800" u="none" strike="noStrike" dirty="0">
                          <a:effectLst/>
                        </a:rPr>
                        <a:t>Start-Up Costs</a:t>
                      </a:r>
                      <a:endParaRPr lang="en-US" sz="800" b="1"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800" u="none" strike="noStrike" dirty="0">
                          <a:effectLst/>
                        </a:rPr>
                        <a:t> </a:t>
                      </a:r>
                      <a:endParaRPr lang="en-US" sz="800" b="1"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4314">
                <a:tc>
                  <a:txBody>
                    <a:bodyPr/>
                    <a:lstStyle/>
                    <a:p>
                      <a:pPr algn="l" fontAlgn="b"/>
                      <a:r>
                        <a:rPr lang="en-US" sz="800" u="none" strike="noStrike" dirty="0">
                          <a:effectLst/>
                        </a:rPr>
                        <a:t>Administration and  Due </a:t>
                      </a:r>
                      <a:r>
                        <a:rPr lang="en-US" sz="800" u="none" strike="noStrike" dirty="0" err="1" smtClean="0">
                          <a:effectLst/>
                        </a:rPr>
                        <a:t>dilligence</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800" u="none" strike="noStrike" dirty="0" smtClean="0">
                          <a:effectLst/>
                        </a:rPr>
                        <a:t>204,000.00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Assume 3% of boat expense</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4314">
                <a:tc>
                  <a:txBody>
                    <a:bodyPr/>
                    <a:lstStyle/>
                    <a:p>
                      <a:pPr algn="l" fontAlgn="b"/>
                      <a:r>
                        <a:rPr lang="en-US" sz="800" u="none" strike="noStrike">
                          <a:effectLst/>
                        </a:rPr>
                        <a:t>Boats</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800" u="none" strike="noStrike" dirty="0">
                          <a:effectLst/>
                        </a:rPr>
                        <a:t>6,800,000.00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Assume loan out for boat only</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4314">
                <a:tc>
                  <a:txBody>
                    <a:bodyPr/>
                    <a:lstStyle/>
                    <a:p>
                      <a:pPr algn="l" fontAlgn="b"/>
                      <a:r>
                        <a:rPr lang="en-US" sz="800" u="none" strike="noStrike">
                          <a:effectLst/>
                        </a:rPr>
                        <a:t>Terminal Expenses</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800" u="none" strike="noStrike" dirty="0">
                          <a:effectLst/>
                        </a:rPr>
                        <a:t>0</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Assume that the towns will pay for this</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4314">
                <a:tc>
                  <a:txBody>
                    <a:bodyPr/>
                    <a:lstStyle/>
                    <a:p>
                      <a:pPr algn="l" fontAlgn="b"/>
                      <a:r>
                        <a:rPr lang="en-US" sz="800" u="none" strike="noStrike">
                          <a:effectLst/>
                        </a:rPr>
                        <a:t>Contingency (3%)</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800" u="none" strike="noStrike" dirty="0">
                          <a:effectLst/>
                        </a:rPr>
                        <a:t>210,120.00</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Assume 3% of boat expense plus admin and due </a:t>
                      </a:r>
                      <a:r>
                        <a:rPr lang="en-US" sz="800" u="none" strike="noStrike" dirty="0" err="1" smtClean="0">
                          <a:effectLst/>
                        </a:rPr>
                        <a:t>dilligence</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4314">
                <a:tc>
                  <a:txBody>
                    <a:bodyPr/>
                    <a:lstStyle/>
                    <a:p>
                      <a:pPr algn="l" fontAlgn="b"/>
                      <a:r>
                        <a:rPr lang="en-US" sz="800" u="none" strike="noStrike">
                          <a:effectLst/>
                        </a:rPr>
                        <a:t>Total Start-Up</a:t>
                      </a:r>
                      <a:endParaRPr lang="en-US" sz="800" b="1"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800" u="none" strike="noStrike" dirty="0" smtClean="0">
                          <a:effectLst/>
                        </a:rPr>
                        <a:t>7,214,120.00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TextBox 6"/>
          <p:cNvSpPr txBox="1"/>
          <p:nvPr/>
        </p:nvSpPr>
        <p:spPr>
          <a:xfrm>
            <a:off x="256540" y="1314450"/>
            <a:ext cx="7961630" cy="369332"/>
          </a:xfrm>
          <a:prstGeom prst="rect">
            <a:avLst/>
          </a:prstGeom>
          <a:noFill/>
        </p:spPr>
        <p:txBody>
          <a:bodyPr wrap="square" rtlCol="0">
            <a:spAutoFit/>
          </a:bodyPr>
          <a:lstStyle/>
          <a:p>
            <a:r>
              <a:rPr lang="en-US" dirty="0" smtClean="0"/>
              <a:t>Scenario 3: Four 49-passenger ferries, no alcohol sales</a:t>
            </a:r>
            <a:endParaRPr lang="en-US" dirty="0"/>
          </a:p>
        </p:txBody>
      </p:sp>
      <p:graphicFrame>
        <p:nvGraphicFramePr>
          <p:cNvPr id="3" name="Table 2"/>
          <p:cNvGraphicFramePr>
            <a:graphicFrameLocks noGrp="1"/>
          </p:cNvGraphicFramePr>
          <p:nvPr>
            <p:extLst/>
          </p:nvPr>
        </p:nvGraphicFramePr>
        <p:xfrm>
          <a:off x="299085" y="3905250"/>
          <a:ext cx="2997200" cy="952500"/>
        </p:xfrm>
        <a:graphic>
          <a:graphicData uri="http://schemas.openxmlformats.org/drawingml/2006/table">
            <a:tbl>
              <a:tblPr>
                <a:tableStyleId>{5C22544A-7EE6-4342-B048-85BDC9FD1C3A}</a:tableStyleId>
              </a:tblPr>
              <a:tblGrid>
                <a:gridCol w="1930400"/>
                <a:gridCol w="1066800"/>
              </a:tblGrid>
              <a:tr h="190500">
                <a:tc>
                  <a:txBody>
                    <a:bodyPr/>
                    <a:lstStyle/>
                    <a:p>
                      <a:pPr algn="l" fontAlgn="b"/>
                      <a:r>
                        <a:rPr lang="en-US" sz="900" u="none" strike="noStrike">
                          <a:effectLst/>
                        </a:rPr>
                        <a:t>IRR</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rPr>
                        <a:t>16%</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900" u="none" strike="noStrike">
                          <a:effectLst/>
                        </a:rPr>
                        <a:t>ROI</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rPr>
                        <a:t>                          1.60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900" u="none" strike="noStrike">
                          <a:effectLst/>
                        </a:rPr>
                        <a:t>NPV</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rPr>
                        <a:t>$4,113,876.13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endParaRPr lang="en-US"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900" u="none" strike="noStrike">
                          <a:effectLst/>
                        </a:rPr>
                        <a:t>Payback period</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rPr>
                        <a:t>5.83</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56939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71</a:t>
            </a:fld>
            <a:endParaRPr lang="en-US" dirty="0"/>
          </a:p>
        </p:txBody>
      </p:sp>
      <p:sp>
        <p:nvSpPr>
          <p:cNvPr id="4" name="Text Placeholder 3"/>
          <p:cNvSpPr>
            <a:spLocks noGrp="1"/>
          </p:cNvSpPr>
          <p:nvPr>
            <p:ph type="body" sz="quarter" idx="13"/>
          </p:nvPr>
        </p:nvSpPr>
        <p:spPr/>
        <p:txBody>
          <a:bodyPr/>
          <a:lstStyle/>
          <a:p>
            <a:r>
              <a:rPr lang="en-US" dirty="0" smtClean="0"/>
              <a:t>Financial Model: Scenario 3</a:t>
            </a:r>
            <a:endParaRPr lang="en-US" dirty="0"/>
          </a:p>
        </p:txBody>
      </p:sp>
      <p:graphicFrame>
        <p:nvGraphicFramePr>
          <p:cNvPr id="5" name="Table 4"/>
          <p:cNvGraphicFramePr>
            <a:graphicFrameLocks noGrp="1"/>
          </p:cNvGraphicFramePr>
          <p:nvPr>
            <p:extLst/>
          </p:nvPr>
        </p:nvGraphicFramePr>
        <p:xfrm>
          <a:off x="274002" y="1217930"/>
          <a:ext cx="4297997" cy="4894269"/>
        </p:xfrm>
        <a:graphic>
          <a:graphicData uri="http://schemas.openxmlformats.org/drawingml/2006/table">
            <a:tbl>
              <a:tblPr>
                <a:tableStyleId>{5C22544A-7EE6-4342-B048-85BDC9FD1C3A}</a:tableStyleId>
              </a:tblPr>
              <a:tblGrid>
                <a:gridCol w="1920558"/>
                <a:gridCol w="1120140"/>
                <a:gridCol w="1257299"/>
              </a:tblGrid>
              <a:tr h="141904">
                <a:tc>
                  <a:txBody>
                    <a:bodyPr/>
                    <a:lstStyle/>
                    <a:p>
                      <a:pPr algn="l" fontAlgn="b"/>
                      <a:r>
                        <a:rPr lang="en-US" sz="800" b="1" u="none" strike="noStrike" dirty="0">
                          <a:solidFill>
                            <a:schemeClr val="bg1"/>
                          </a:solidFill>
                          <a:effectLst/>
                        </a:rPr>
                        <a:t>Assumptions</a:t>
                      </a:r>
                      <a:endParaRPr lang="en-US" sz="800" b="1" i="0" u="none" strike="noStrike" dirty="0">
                        <a:solidFill>
                          <a:schemeClr val="bg1"/>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l" fontAlgn="b"/>
                      <a:r>
                        <a:rPr lang="en-US" sz="800" b="1" u="none" strike="noStrike">
                          <a:solidFill>
                            <a:schemeClr val="bg1"/>
                          </a:solidFill>
                          <a:effectLst/>
                        </a:rPr>
                        <a:t> </a:t>
                      </a:r>
                      <a:endParaRPr lang="en-US" sz="800" b="1" i="0" u="none" strike="noStrike">
                        <a:solidFill>
                          <a:schemeClr val="bg1"/>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l" fontAlgn="b"/>
                      <a:r>
                        <a:rPr lang="en-US" sz="800" b="1" u="none" strike="noStrike" dirty="0">
                          <a:solidFill>
                            <a:schemeClr val="bg1"/>
                          </a:solidFill>
                          <a:effectLst/>
                        </a:rPr>
                        <a:t> </a:t>
                      </a:r>
                      <a:endParaRPr lang="en-US" sz="800" b="1" i="0" u="none" strike="noStrike" dirty="0">
                        <a:solidFill>
                          <a:schemeClr val="bg1"/>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r>
              <a:tr h="211437">
                <a:tc>
                  <a:txBody>
                    <a:bodyPr/>
                    <a:lstStyle/>
                    <a:p>
                      <a:pPr algn="l" fontAlgn="b"/>
                      <a:r>
                        <a:rPr lang="en-US" sz="800" u="none" strike="noStrike">
                          <a:effectLst/>
                        </a:rPr>
                        <a:t>Boat Passenger capacity</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196</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Assume four 49-passenger</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Number of trips per day</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dirty="0">
                          <a:effectLst/>
                        </a:rPr>
                        <a:t>8</a:t>
                      </a:r>
                      <a:endParaRPr lang="en-US" sz="800" b="0" i="0" u="none" strike="noStrike" dirty="0">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4 loops of each</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Number of potential passengers per day</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1568</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Operating days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213</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Average ticket price</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20.00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Number of boats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4</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Boat Acquisition cost 149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3,900,000.00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Boat Acquisition cost 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1,700,000.00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Tax rate</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35%</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Food and Drink</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40%</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5.00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Alcohol</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25%</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7.00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Number of captains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4</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Number of Crew</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8</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Salary of captains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52,000.00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Salary of Crew</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306,720.00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Crew Hourly Rate</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15.00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Operating hours per day</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12</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Marketing/Advertising</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10%</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Annual sales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Insurance Percentage per boat</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1.6%</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Damages and Pollution Insurance per boat</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13,200.00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Other Staff - Manager</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35,000.00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Other Staff - COO</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65,000.00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Other Staff - Ticket Sales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140,000.00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Number of locations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5</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Maintenance per boat 149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50,000.00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Maintenance per boat 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30,000.00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Boat Length 149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72.00</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Slip price per foot per month</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8.00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Boat Length 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43.00</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Off season months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5.00</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Food Margin (Supplies)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50%</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Operating cost per hour (fuel and lube) 149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146.08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Operating cost per hour (fuel and lube) 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50.29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extLst/>
          </p:nvPr>
        </p:nvGraphicFramePr>
        <p:xfrm>
          <a:off x="4939529" y="1223010"/>
          <a:ext cx="3531870" cy="4889189"/>
        </p:xfrm>
        <a:graphic>
          <a:graphicData uri="http://schemas.openxmlformats.org/drawingml/2006/table">
            <a:tbl>
              <a:tblPr>
                <a:tableStyleId>{5C22544A-7EE6-4342-B048-85BDC9FD1C3A}</a:tableStyleId>
              </a:tblPr>
              <a:tblGrid>
                <a:gridCol w="1565910"/>
                <a:gridCol w="1280160"/>
                <a:gridCol w="685800"/>
              </a:tblGrid>
              <a:tr h="213557">
                <a:tc>
                  <a:txBody>
                    <a:bodyPr/>
                    <a:lstStyle/>
                    <a:p>
                      <a:pPr algn="l" fontAlgn="b"/>
                      <a:r>
                        <a:rPr lang="en-US" sz="800" u="none" strike="noStrike" dirty="0">
                          <a:effectLst/>
                        </a:rPr>
                        <a:t>Ticket price escalation annual</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5%</a:t>
                      </a:r>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dirty="0">
                          <a:effectLst/>
                        </a:rPr>
                        <a:t>Ticket Prices</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1</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                    20.00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dirty="0">
                          <a:effectLst/>
                        </a:rPr>
                        <a:t>Year 2</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                    21.00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3</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22.05 </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4</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                    23.15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5</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24.31 </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6</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                    25.53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7</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26.80 </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8</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                    28.14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9</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                    29.55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10</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                    31.03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Passengers per day</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1</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a:rPr>
                        <a:t>750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2</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Calibri"/>
                        </a:rPr>
                        <a:t>788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3</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Calibri"/>
                        </a:rPr>
                        <a:t>827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4</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a:rPr>
                        <a:t>868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5</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Calibri"/>
                        </a:rPr>
                        <a:t>912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6</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Calibri"/>
                        </a:rPr>
                        <a:t>957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7</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Calibri"/>
                        </a:rPr>
                        <a:t>1005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8</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Calibri"/>
                        </a:rPr>
                        <a:t>1055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9</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a:rPr>
                        <a:t>1108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4818">
                <a:tc>
                  <a:txBody>
                    <a:bodyPr/>
                    <a:lstStyle/>
                    <a:p>
                      <a:pPr algn="l" fontAlgn="b"/>
                      <a:r>
                        <a:rPr lang="en-US" sz="800" u="none" strike="noStrike">
                          <a:effectLst/>
                        </a:rPr>
                        <a:t>Year 10</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Calibri"/>
                        </a:rPr>
                        <a:t>1163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73229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72</a:t>
            </a:fld>
            <a:endParaRPr lang="en-US" dirty="0"/>
          </a:p>
        </p:txBody>
      </p:sp>
      <p:sp>
        <p:nvSpPr>
          <p:cNvPr id="4" name="Text Placeholder 3"/>
          <p:cNvSpPr>
            <a:spLocks noGrp="1"/>
          </p:cNvSpPr>
          <p:nvPr>
            <p:ph type="body" sz="quarter" idx="13"/>
          </p:nvPr>
        </p:nvSpPr>
        <p:spPr/>
        <p:txBody>
          <a:bodyPr/>
          <a:lstStyle/>
          <a:p>
            <a:r>
              <a:rPr lang="en-US" dirty="0" smtClean="0"/>
              <a:t>Financial Model: Scenario 3</a:t>
            </a:r>
            <a:endParaRPr lang="en-US" dirty="0"/>
          </a:p>
        </p:txBody>
      </p:sp>
      <p:graphicFrame>
        <p:nvGraphicFramePr>
          <p:cNvPr id="3" name="Table 2"/>
          <p:cNvGraphicFramePr>
            <a:graphicFrameLocks noGrp="1"/>
          </p:cNvGraphicFramePr>
          <p:nvPr>
            <p:extLst/>
          </p:nvPr>
        </p:nvGraphicFramePr>
        <p:xfrm>
          <a:off x="207963" y="1268732"/>
          <a:ext cx="8728079" cy="4823457"/>
        </p:xfrm>
        <a:graphic>
          <a:graphicData uri="http://schemas.openxmlformats.org/drawingml/2006/table">
            <a:tbl>
              <a:tblPr>
                <a:tableStyleId>{5C22544A-7EE6-4342-B048-85BDC9FD1C3A}</a:tableStyleId>
              </a:tblPr>
              <a:tblGrid>
                <a:gridCol w="1347555"/>
                <a:gridCol w="744701"/>
                <a:gridCol w="711456"/>
                <a:gridCol w="658263"/>
                <a:gridCol w="658263"/>
                <a:gridCol w="658263"/>
                <a:gridCol w="658263"/>
                <a:gridCol w="658263"/>
                <a:gridCol w="658263"/>
                <a:gridCol w="658263"/>
                <a:gridCol w="658263"/>
                <a:gridCol w="658263"/>
              </a:tblGrid>
              <a:tr h="155009">
                <a:tc>
                  <a:txBody>
                    <a:bodyPr/>
                    <a:lstStyle/>
                    <a:p>
                      <a:pPr algn="ctr" fontAlgn="ctr"/>
                      <a:r>
                        <a:rPr lang="en-US" sz="750" b="1" u="none" strike="noStrike" dirty="0">
                          <a:solidFill>
                            <a:schemeClr val="bg1"/>
                          </a:solidFill>
                          <a:effectLst/>
                        </a:rPr>
                        <a:t> </a:t>
                      </a:r>
                      <a:endParaRPr lang="en-US" sz="750" b="1" i="0" u="none" strike="noStrike" dirty="0">
                        <a:solidFill>
                          <a:schemeClr val="bg1"/>
                        </a:solidFill>
                        <a:effectLst/>
                        <a:latin typeface="Arial"/>
                      </a:endParaRPr>
                    </a:p>
                  </a:txBody>
                  <a:tcPr marL="6666" marR="6666" marT="6666" marB="0" anchor="ctr">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0</a:t>
                      </a:r>
                      <a:endParaRPr lang="en-US" sz="750" b="1" i="0" u="none" strike="noStrike" dirty="0">
                        <a:solidFill>
                          <a:schemeClr val="bg1"/>
                        </a:solidFill>
                        <a:effectLst/>
                        <a:latin typeface="Arial"/>
                      </a:endParaRPr>
                    </a:p>
                  </a:txBody>
                  <a:tcPr marL="6666" marR="6666" marT="6666" marB="0" anchor="ctr">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1</a:t>
                      </a:r>
                      <a:endParaRPr lang="en-US" sz="750" b="1" i="0" u="none" strike="noStrike" dirty="0">
                        <a:solidFill>
                          <a:schemeClr val="bg1"/>
                        </a:solidFill>
                        <a:effectLst/>
                        <a:latin typeface="Arial"/>
                      </a:endParaRPr>
                    </a:p>
                  </a:txBody>
                  <a:tcPr marL="6666" marR="6666" marT="6666" marB="0" anchor="ctr">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2</a:t>
                      </a:r>
                      <a:endParaRPr lang="en-US" sz="750" b="1" i="0" u="none" strike="noStrike" dirty="0">
                        <a:solidFill>
                          <a:schemeClr val="bg1"/>
                        </a:solidFill>
                        <a:effectLst/>
                        <a:latin typeface="Arial"/>
                      </a:endParaRPr>
                    </a:p>
                  </a:txBody>
                  <a:tcPr marL="6666" marR="6666" marT="6666" marB="0" anchor="ctr">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a:solidFill>
                            <a:schemeClr val="bg1"/>
                          </a:solidFill>
                          <a:effectLst/>
                        </a:rPr>
                        <a:t>YEAR 3</a:t>
                      </a:r>
                      <a:endParaRPr lang="en-US" sz="750" b="1" i="0" u="none" strike="noStrike">
                        <a:solidFill>
                          <a:schemeClr val="bg1"/>
                        </a:solidFill>
                        <a:effectLst/>
                        <a:latin typeface="Arial"/>
                      </a:endParaRPr>
                    </a:p>
                  </a:txBody>
                  <a:tcPr marL="6666" marR="6666" marT="6666" marB="0" anchor="ctr">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a:solidFill>
                            <a:schemeClr val="bg1"/>
                          </a:solidFill>
                          <a:effectLst/>
                        </a:rPr>
                        <a:t>YEAR 4</a:t>
                      </a:r>
                      <a:endParaRPr lang="en-US" sz="750" b="1" i="0" u="none" strike="noStrike">
                        <a:solidFill>
                          <a:schemeClr val="bg1"/>
                        </a:solidFill>
                        <a:effectLst/>
                        <a:latin typeface="Arial"/>
                      </a:endParaRPr>
                    </a:p>
                  </a:txBody>
                  <a:tcPr marL="6666" marR="6666" marT="6666" marB="0" anchor="ctr">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a:solidFill>
                            <a:schemeClr val="bg1"/>
                          </a:solidFill>
                          <a:effectLst/>
                        </a:rPr>
                        <a:t>YEAR 5</a:t>
                      </a:r>
                      <a:endParaRPr lang="en-US" sz="750" b="1" i="0" u="none" strike="noStrike">
                        <a:solidFill>
                          <a:schemeClr val="bg1"/>
                        </a:solidFill>
                        <a:effectLst/>
                        <a:latin typeface="Arial"/>
                      </a:endParaRPr>
                    </a:p>
                  </a:txBody>
                  <a:tcPr marL="6666" marR="6666" marT="6666" marB="0" anchor="ctr">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a:solidFill>
                            <a:schemeClr val="bg1"/>
                          </a:solidFill>
                          <a:effectLst/>
                        </a:rPr>
                        <a:t>YEAR 6</a:t>
                      </a:r>
                      <a:endParaRPr lang="en-US" sz="750" b="1" i="0" u="none" strike="noStrike">
                        <a:solidFill>
                          <a:schemeClr val="bg1"/>
                        </a:solidFill>
                        <a:effectLst/>
                        <a:latin typeface="Arial"/>
                      </a:endParaRPr>
                    </a:p>
                  </a:txBody>
                  <a:tcPr marL="6666" marR="6666" marT="6666" marB="0" anchor="ctr">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a:solidFill>
                            <a:schemeClr val="bg1"/>
                          </a:solidFill>
                          <a:effectLst/>
                        </a:rPr>
                        <a:t>YEAR 7</a:t>
                      </a:r>
                      <a:endParaRPr lang="en-US" sz="750" b="1" i="0" u="none" strike="noStrike">
                        <a:solidFill>
                          <a:schemeClr val="bg1"/>
                        </a:solidFill>
                        <a:effectLst/>
                        <a:latin typeface="Arial"/>
                      </a:endParaRPr>
                    </a:p>
                  </a:txBody>
                  <a:tcPr marL="6666" marR="6666" marT="6666" marB="0" anchor="ctr">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8</a:t>
                      </a:r>
                      <a:endParaRPr lang="en-US" sz="750" b="1" i="0" u="none" strike="noStrike" dirty="0">
                        <a:solidFill>
                          <a:schemeClr val="bg1"/>
                        </a:solidFill>
                        <a:effectLst/>
                        <a:latin typeface="Arial"/>
                      </a:endParaRPr>
                    </a:p>
                  </a:txBody>
                  <a:tcPr marL="6666" marR="6666" marT="6666" marB="0" anchor="ctr">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9</a:t>
                      </a:r>
                      <a:endParaRPr lang="en-US" sz="750" b="1" i="0" u="none" strike="noStrike" dirty="0">
                        <a:solidFill>
                          <a:schemeClr val="bg1"/>
                        </a:solidFill>
                        <a:effectLst/>
                        <a:latin typeface="Arial"/>
                      </a:endParaRPr>
                    </a:p>
                  </a:txBody>
                  <a:tcPr marL="6666" marR="6666" marT="6666" marB="0" anchor="ctr">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10</a:t>
                      </a:r>
                      <a:endParaRPr lang="en-US" sz="750" b="1" i="0" u="none" strike="noStrike" dirty="0">
                        <a:solidFill>
                          <a:schemeClr val="bg1"/>
                        </a:solidFill>
                        <a:effectLst/>
                        <a:latin typeface="Arial"/>
                      </a:endParaRPr>
                    </a:p>
                  </a:txBody>
                  <a:tcPr marL="6666" marR="6666" marT="6666" marB="0" anchor="ctr">
                    <a:lnB w="12700" cap="flat" cmpd="sng" algn="ctr">
                      <a:solidFill>
                        <a:schemeClr val="tx1"/>
                      </a:solidFill>
                      <a:prstDash val="solid"/>
                      <a:round/>
                      <a:headEnd type="none" w="med" len="med"/>
                      <a:tailEnd type="none" w="med" len="med"/>
                    </a:lnB>
                    <a:solidFill>
                      <a:srgbClr val="002868"/>
                    </a:solidFill>
                  </a:tcPr>
                </a:tc>
              </a:tr>
              <a:tr h="155009">
                <a:tc>
                  <a:txBody>
                    <a:bodyPr/>
                    <a:lstStyle/>
                    <a:p>
                      <a:pPr algn="l" fontAlgn="ctr"/>
                      <a:r>
                        <a:rPr lang="en-US" sz="750" u="none" strike="noStrike" dirty="0">
                          <a:effectLst/>
                        </a:rPr>
                        <a:t>Revenue</a:t>
                      </a:r>
                      <a:endParaRPr lang="en-US" sz="750" b="1"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538">
                <a:tc>
                  <a:txBody>
                    <a:bodyPr/>
                    <a:lstStyle/>
                    <a:p>
                      <a:pPr algn="l" fontAlgn="t"/>
                      <a:r>
                        <a:rPr lang="en-US" sz="750" u="none" strike="noStrike" dirty="0">
                          <a:effectLst/>
                        </a:rPr>
                        <a:t>Passenger Fares</a:t>
                      </a:r>
                      <a:endParaRPr lang="en-US" sz="750" b="0" i="0" u="none" strike="noStrike" dirty="0">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dirty="0">
                          <a:effectLst/>
                        </a:rPr>
                        <a:t>                               -   </a:t>
                      </a:r>
                      <a:endParaRPr lang="en-US" sz="750" b="0" i="0" u="none" strike="noStrike" dirty="0">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3,195,000.00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3,522,487.50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3,883,542.47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4,281,605.57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4,720,470.14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5,204,318.33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5,737,760.96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6,325,881.46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6,974,284.31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7,689,148.45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t"/>
                      <a:r>
                        <a:rPr lang="en-US" sz="750" u="none" strike="noStrike">
                          <a:effectLst/>
                        </a:rPr>
                        <a:t>Food and Drink</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319,500.00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335,475.00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352,248.75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369,861.19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388,354.25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407,771.96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428,160.56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449,568.59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472,047.01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495,649.37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538">
                <a:tc>
                  <a:txBody>
                    <a:bodyPr/>
                    <a:lstStyle/>
                    <a:p>
                      <a:pPr algn="l" fontAlgn="t"/>
                      <a:r>
                        <a:rPr lang="en-US" sz="750" u="none" strike="noStrike">
                          <a:effectLst/>
                        </a:rPr>
                        <a:t>Total Operating Revenue</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3,514,500.00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3,857,962.50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4,235,791.22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4,651,466.76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5,108,824.39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5,612,090.29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6,165,921.52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6,775,450.05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7,446,331.32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8,184,797.82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ctr"/>
                      <a:r>
                        <a:rPr lang="en-US" sz="750" u="none" strike="noStrike">
                          <a:effectLst/>
                        </a:rPr>
                        <a:t>Operating Expenses</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ctr"/>
                      <a:r>
                        <a:rPr lang="en-US" sz="750" u="none" strike="noStrike">
                          <a:effectLst/>
                        </a:rPr>
                        <a:t>Captain</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t"/>
                      <a:r>
                        <a:rPr lang="en-US" sz="750" u="none" strike="noStrike">
                          <a:effectLst/>
                        </a:rPr>
                        <a:t>Crew</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306,720.00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t"/>
                      <a:r>
                        <a:rPr lang="en-US" sz="750" u="none" strike="noStrike">
                          <a:effectLst/>
                        </a:rPr>
                        <a:t>Other Staff</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t"/>
                      <a:r>
                        <a:rPr lang="en-US" sz="750" u="none" strike="noStrike">
                          <a:effectLst/>
                        </a:rPr>
                        <a:t>Fuel</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514,113.84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t"/>
                      <a:r>
                        <a:rPr lang="en-US" sz="750" u="none" strike="noStrike">
                          <a:effectLst/>
                        </a:rPr>
                        <a:t>Maintenance</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t"/>
                      <a:r>
                        <a:rPr lang="en-US" sz="750" u="none" strike="noStrike">
                          <a:effectLst/>
                        </a:rPr>
                        <a:t>Insurance</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t"/>
                      <a:r>
                        <a:rPr lang="en-US" sz="750" u="none" strike="noStrike">
                          <a:effectLst/>
                        </a:rPr>
                        <a:t>Supplies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159,750.00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167,737.50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176,124.38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184,930.59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194,177.12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203,885.98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214,080.28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224,784.29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236,023.51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247,824.68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538">
                <a:tc>
                  <a:txBody>
                    <a:bodyPr/>
                    <a:lstStyle/>
                    <a:p>
                      <a:pPr algn="l" fontAlgn="t"/>
                      <a:r>
                        <a:rPr lang="en-US" sz="750" u="none" strike="noStrike">
                          <a:effectLst/>
                        </a:rPr>
                        <a:t>Docking Fees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6,880.00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t"/>
                      <a:r>
                        <a:rPr lang="en-US" sz="750" u="none" strike="noStrike">
                          <a:effectLst/>
                        </a:rPr>
                        <a:t>Marketing and Advertising</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319,500.00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352,248.75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388,354.25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428,160.56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472,047.01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520,431.83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573,776.10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632,588.15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697,428.43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768,914.85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538">
                <a:tc>
                  <a:txBody>
                    <a:bodyPr/>
                    <a:lstStyle/>
                    <a:p>
                      <a:pPr algn="l" fontAlgn="t"/>
                      <a:r>
                        <a:rPr lang="en-US" sz="750" u="none" strike="noStrike">
                          <a:effectLst/>
                        </a:rPr>
                        <a:t>Total Operating Expenses</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1,996,963.84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2,037,700.09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2,082,192.46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2,130,804.99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2,183,937.98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2,242,031.65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2,305,570.21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2,375,086.28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2,451,165.78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2,534,453.37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538">
                <a:tc>
                  <a:txBody>
                    <a:bodyPr/>
                    <a:lstStyle/>
                    <a:p>
                      <a:pPr algn="l" fontAlgn="ctr"/>
                      <a:r>
                        <a:rPr lang="en-US" sz="750" u="none" strike="noStrike">
                          <a:effectLst/>
                        </a:rPr>
                        <a:t>EBITDA</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1,517,536.16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1,820,262.41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2,153,598.76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2,520,661.77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2,924,886.41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3,370,058.64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3,860,351.30 </a:t>
                      </a:r>
                      <a:endParaRPr lang="en-US" sz="750" b="1"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4,400,363.77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4,995,165.55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5,650,344.45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t"/>
                      <a:r>
                        <a:rPr lang="en-US" sz="750" u="none" strike="noStrike">
                          <a:effectLst/>
                        </a:rPr>
                        <a:t>Depreciation and Amoritization</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538">
                <a:tc>
                  <a:txBody>
                    <a:bodyPr/>
                    <a:lstStyle/>
                    <a:p>
                      <a:pPr algn="l" fontAlgn="t"/>
                      <a:r>
                        <a:rPr lang="en-US" sz="750" u="none" strike="noStrike">
                          <a:effectLst/>
                        </a:rPr>
                        <a:t>EBIT</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1,381,536.16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1,684,262.41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2,017,598.76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2,384,661.77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2,788,886.41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3,234,058.64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3,724,351.30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4,264,363.77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4,859,165.55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5,514,344.45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t"/>
                      <a:r>
                        <a:rPr lang="en-US" sz="750" u="none" strike="noStrike">
                          <a:effectLst/>
                        </a:rPr>
                        <a:t>Interest expense (debt)</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336,815.81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329,642.42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322,102.02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314,175.84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305,844.14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297,086.18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287,880.15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278,203.11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268,030.98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257,338.43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538">
                <a:tc>
                  <a:txBody>
                    <a:bodyPr/>
                    <a:lstStyle/>
                    <a:p>
                      <a:pPr algn="l" fontAlgn="t"/>
                      <a:r>
                        <a:rPr lang="en-US" sz="750" u="none" strike="noStrike">
                          <a:effectLst/>
                        </a:rPr>
                        <a:t>EBT</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1,044,720.35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1,354,619.99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1,695,496.74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2,070,485.93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2,483,042.27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2,936,972.46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3,436,471.16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3,986,160.65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4,591,134.56 </a:t>
                      </a:r>
                      <a:endParaRPr lang="en-US" sz="750" b="1"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5,257,006.02 </a:t>
                      </a:r>
                      <a:endParaRPr lang="en-US" sz="750" b="1"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t"/>
                      <a:r>
                        <a:rPr lang="en-US" sz="750" u="none" strike="noStrike">
                          <a:effectLst/>
                        </a:rPr>
                        <a:t>Taxes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365,652.12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474,117.00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593,423.86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724,670.07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869,064.79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1,027,940.36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1,202,764.91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1,395,156.23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1,606,897.10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1,839,952.11 </a:t>
                      </a:r>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t"/>
                      <a:r>
                        <a:rPr lang="en-US" sz="750" u="none" strike="noStrike">
                          <a:effectLst/>
                        </a:rPr>
                        <a:t>Net Income</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679,068.23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880,503.00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1,102,072.88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1,345,815.85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1,613,977.47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1,909,032.10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2,233,706.25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2,591,004.43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2,984,237.47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3,417,053.91 </a:t>
                      </a:r>
                      <a:endParaRPr lang="en-US" sz="750" b="1"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5009">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dirty="0">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538">
                <a:tc>
                  <a:txBody>
                    <a:bodyPr/>
                    <a:lstStyle/>
                    <a:p>
                      <a:pPr algn="l" fontAlgn="b"/>
                      <a:r>
                        <a:rPr lang="en-US" sz="750" u="none" strike="noStrike">
                          <a:effectLst/>
                        </a:rPr>
                        <a:t>Cash Flows</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(7,214,120.00)</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679,068.23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880,503.00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1,102,072.88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1,345,815.85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1,613,977.47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1,909,032.10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2,233,706.25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2,591,004.43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2,984,237.47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dirty="0">
                          <a:effectLst/>
                        </a:rPr>
                        <a:t>     3,417,053.91 </a:t>
                      </a:r>
                      <a:endParaRPr lang="en-US" sz="750" b="0" i="1"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7082711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73</a:t>
            </a:fld>
            <a:endParaRPr lang="en-US" dirty="0"/>
          </a:p>
        </p:txBody>
      </p:sp>
      <p:sp>
        <p:nvSpPr>
          <p:cNvPr id="4" name="Text Placeholder 3"/>
          <p:cNvSpPr>
            <a:spLocks noGrp="1"/>
          </p:cNvSpPr>
          <p:nvPr>
            <p:ph type="body" sz="quarter" idx="13"/>
          </p:nvPr>
        </p:nvSpPr>
        <p:spPr/>
        <p:txBody>
          <a:bodyPr/>
          <a:lstStyle/>
          <a:p>
            <a:r>
              <a:rPr lang="en-US" dirty="0" smtClean="0"/>
              <a:t>Financial Model: Scenario 4</a:t>
            </a:r>
            <a:endParaRPr lang="en-US" dirty="0"/>
          </a:p>
        </p:txBody>
      </p:sp>
      <p:sp>
        <p:nvSpPr>
          <p:cNvPr id="5" name="TextBox 4"/>
          <p:cNvSpPr txBox="1"/>
          <p:nvPr/>
        </p:nvSpPr>
        <p:spPr>
          <a:xfrm>
            <a:off x="256540" y="1314450"/>
            <a:ext cx="7961630" cy="369332"/>
          </a:xfrm>
          <a:prstGeom prst="rect">
            <a:avLst/>
          </a:prstGeom>
          <a:noFill/>
        </p:spPr>
        <p:txBody>
          <a:bodyPr wrap="square" rtlCol="0">
            <a:spAutoFit/>
          </a:bodyPr>
          <a:lstStyle/>
          <a:p>
            <a:r>
              <a:rPr lang="en-US" dirty="0" smtClean="0"/>
              <a:t>Scenario 4: Four 49-passenger ferries, includes alcohol sales</a:t>
            </a:r>
            <a:endParaRPr lang="en-US" dirty="0"/>
          </a:p>
        </p:txBody>
      </p:sp>
      <p:graphicFrame>
        <p:nvGraphicFramePr>
          <p:cNvPr id="6" name="Table 5"/>
          <p:cNvGraphicFramePr>
            <a:graphicFrameLocks noGrp="1"/>
          </p:cNvGraphicFramePr>
          <p:nvPr>
            <p:extLst/>
          </p:nvPr>
        </p:nvGraphicFramePr>
        <p:xfrm>
          <a:off x="359410" y="1740932"/>
          <a:ext cx="4772660" cy="1586865"/>
        </p:xfrm>
        <a:graphic>
          <a:graphicData uri="http://schemas.openxmlformats.org/drawingml/2006/table">
            <a:tbl>
              <a:tblPr>
                <a:tableStyleId>{5C22544A-7EE6-4342-B048-85BDC9FD1C3A}</a:tableStyleId>
              </a:tblPr>
              <a:tblGrid>
                <a:gridCol w="1640840"/>
                <a:gridCol w="891540"/>
                <a:gridCol w="2240280"/>
              </a:tblGrid>
              <a:tr h="190500">
                <a:tc gridSpan="3">
                  <a:txBody>
                    <a:bodyPr/>
                    <a:lstStyle/>
                    <a:p>
                      <a:pPr algn="l" fontAlgn="b"/>
                      <a:r>
                        <a:rPr lang="en-US" sz="800" b="1" u="none" strike="noStrike" dirty="0">
                          <a:solidFill>
                            <a:schemeClr val="bg1"/>
                          </a:solidFill>
                          <a:effectLst/>
                        </a:rPr>
                        <a:t>ENC Ferry Financial Model - Four small ferries, Alcohol sales</a:t>
                      </a:r>
                      <a:endParaRPr lang="en-US" sz="800" b="1" i="0" u="none" strike="noStrike" dirty="0">
                        <a:solidFill>
                          <a:schemeClr val="bg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hMerge="1">
                  <a:txBody>
                    <a:bodyPr/>
                    <a:lstStyle/>
                    <a:p>
                      <a:endParaRPr lang="en-US"/>
                    </a:p>
                  </a:txBody>
                  <a:tcPr/>
                </a:tc>
                <a:tc hMerge="1">
                  <a:txBody>
                    <a:bodyPr/>
                    <a:lstStyle/>
                    <a:p>
                      <a:endParaRPr lang="en-US"/>
                    </a:p>
                  </a:txBody>
                  <a:tcPr/>
                </a:tc>
              </a:tr>
              <a:tr h="190500">
                <a:tc>
                  <a:txBody>
                    <a:bodyPr/>
                    <a:lstStyle/>
                    <a:p>
                      <a:pPr algn="ctr" fontAlgn="ctr"/>
                      <a:r>
                        <a:rPr lang="en-US" sz="800" u="none" strike="noStrike" dirty="0">
                          <a:effectLst/>
                        </a:rPr>
                        <a:t> </a:t>
                      </a:r>
                      <a:endParaRPr lang="en-US" sz="8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YEAR 0</a:t>
                      </a:r>
                      <a:endParaRPr lang="en-US" sz="8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800" u="none" strike="noStrike" dirty="0">
                          <a:effectLst/>
                        </a:rPr>
                        <a:t>Start-Up Costs</a:t>
                      </a:r>
                      <a:endParaRPr lang="en-US" sz="800" b="1"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800" u="none" strike="noStrike" dirty="0">
                          <a:effectLst/>
                        </a:rPr>
                        <a:t> </a:t>
                      </a:r>
                      <a:endParaRPr lang="en-US" sz="800" b="1"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800" u="none" strike="noStrike" dirty="0">
                          <a:effectLst/>
                        </a:rPr>
                        <a:t>Administration and  Due </a:t>
                      </a:r>
                      <a:r>
                        <a:rPr lang="en-US" sz="800" u="none" strike="noStrike" dirty="0" smtClean="0">
                          <a:effectLst/>
                        </a:rPr>
                        <a:t>diligence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800" u="none" strike="noStrike" dirty="0" smtClean="0">
                          <a:effectLst/>
                        </a:rPr>
                        <a:t>204,000.00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Assume 3% of boat expense</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800" u="none" strike="noStrike">
                          <a:effectLst/>
                        </a:rPr>
                        <a:t>Boats</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800" u="none" strike="noStrike" dirty="0">
                          <a:effectLst/>
                        </a:rPr>
                        <a:t>6,800,000.00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Assume loan out for boat only</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800" u="none" strike="noStrike">
                          <a:effectLst/>
                        </a:rPr>
                        <a:t>Terminal Expenses</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800" u="none" strike="noStrike" dirty="0">
                          <a:effectLst/>
                        </a:rPr>
                        <a:t>0</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Assume that the towns will pay for this</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800" u="none" strike="noStrike">
                          <a:effectLst/>
                        </a:rPr>
                        <a:t>Contingency (3%)</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800" u="none" strike="noStrike" dirty="0">
                          <a:effectLst/>
                        </a:rPr>
                        <a:t>210,120.00</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Assume 3% of boat expense plus admin and due </a:t>
                      </a:r>
                      <a:r>
                        <a:rPr lang="en-US" sz="800" u="none" strike="noStrike" dirty="0" smtClean="0">
                          <a:effectLst/>
                        </a:rPr>
                        <a:t>diligence</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800" u="none" strike="noStrike">
                          <a:effectLst/>
                        </a:rPr>
                        <a:t>Total Start-Up</a:t>
                      </a:r>
                      <a:endParaRPr lang="en-US" sz="800" b="1"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800" u="none" strike="noStrike" dirty="0" smtClean="0">
                          <a:effectLst/>
                        </a:rPr>
                        <a:t>7,214,120.00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3" name="Table 2"/>
          <p:cNvGraphicFramePr>
            <a:graphicFrameLocks noGrp="1"/>
          </p:cNvGraphicFramePr>
          <p:nvPr>
            <p:extLst/>
          </p:nvPr>
        </p:nvGraphicFramePr>
        <p:xfrm>
          <a:off x="359410" y="3615690"/>
          <a:ext cx="2997200" cy="952500"/>
        </p:xfrm>
        <a:graphic>
          <a:graphicData uri="http://schemas.openxmlformats.org/drawingml/2006/table">
            <a:tbl>
              <a:tblPr>
                <a:tableStyleId>{5C22544A-7EE6-4342-B048-85BDC9FD1C3A}</a:tableStyleId>
              </a:tblPr>
              <a:tblGrid>
                <a:gridCol w="1930400"/>
                <a:gridCol w="1066800"/>
              </a:tblGrid>
              <a:tr h="190500">
                <a:tc>
                  <a:txBody>
                    <a:bodyPr/>
                    <a:lstStyle/>
                    <a:p>
                      <a:pPr algn="l" fontAlgn="b"/>
                      <a:r>
                        <a:rPr lang="en-US" sz="900" u="none" strike="noStrike" dirty="0">
                          <a:effectLst/>
                        </a:rPr>
                        <a:t>IRR</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rPr>
                        <a:t>18%</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900" u="none" strike="noStrike">
                          <a:effectLst/>
                        </a:rPr>
                        <a:t>ROI</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rPr>
                        <a:t>                          1.76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900" u="none" strike="noStrike">
                          <a:effectLst/>
                        </a:rPr>
                        <a:t>NPV</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rPr>
                        <a:t>$4,857,415.93 </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endParaRPr lang="en-US" sz="11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900" u="none" strike="noStrike">
                          <a:effectLst/>
                        </a:rPr>
                        <a:t>Payback period</a:t>
                      </a:r>
                      <a:endParaRPr lang="en-US" sz="9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900" u="none" strike="noStrike" dirty="0">
                          <a:effectLst/>
                        </a:rPr>
                        <a:t>5.54</a:t>
                      </a:r>
                      <a:endParaRPr lang="en-US" sz="9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1227525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74</a:t>
            </a:fld>
            <a:endParaRPr lang="en-US" dirty="0"/>
          </a:p>
        </p:txBody>
      </p:sp>
      <p:sp>
        <p:nvSpPr>
          <p:cNvPr id="4" name="Text Placeholder 3"/>
          <p:cNvSpPr>
            <a:spLocks noGrp="1"/>
          </p:cNvSpPr>
          <p:nvPr>
            <p:ph type="body" sz="quarter" idx="13"/>
          </p:nvPr>
        </p:nvSpPr>
        <p:spPr/>
        <p:txBody>
          <a:bodyPr/>
          <a:lstStyle/>
          <a:p>
            <a:r>
              <a:rPr lang="en-US" dirty="0" smtClean="0"/>
              <a:t>Financial Model: Scenario 4</a:t>
            </a:r>
            <a:endParaRPr lang="en-US" dirty="0"/>
          </a:p>
        </p:txBody>
      </p:sp>
      <p:graphicFrame>
        <p:nvGraphicFramePr>
          <p:cNvPr id="5" name="Table 4"/>
          <p:cNvGraphicFramePr>
            <a:graphicFrameLocks noGrp="1"/>
          </p:cNvGraphicFramePr>
          <p:nvPr>
            <p:extLst/>
          </p:nvPr>
        </p:nvGraphicFramePr>
        <p:xfrm>
          <a:off x="285431" y="1217930"/>
          <a:ext cx="4286568" cy="4894269"/>
        </p:xfrm>
        <a:graphic>
          <a:graphicData uri="http://schemas.openxmlformats.org/drawingml/2006/table">
            <a:tbl>
              <a:tblPr>
                <a:tableStyleId>{5C22544A-7EE6-4342-B048-85BDC9FD1C3A}</a:tableStyleId>
              </a:tblPr>
              <a:tblGrid>
                <a:gridCol w="1886269"/>
                <a:gridCol w="960120"/>
                <a:gridCol w="1440179"/>
              </a:tblGrid>
              <a:tr h="141904">
                <a:tc>
                  <a:txBody>
                    <a:bodyPr/>
                    <a:lstStyle/>
                    <a:p>
                      <a:pPr algn="l" fontAlgn="b"/>
                      <a:r>
                        <a:rPr lang="en-US" sz="800" b="1" u="none" strike="noStrike" dirty="0">
                          <a:solidFill>
                            <a:schemeClr val="bg1"/>
                          </a:solidFill>
                          <a:effectLst/>
                        </a:rPr>
                        <a:t>Assumptions</a:t>
                      </a:r>
                      <a:endParaRPr lang="en-US" sz="800" b="1" i="0" u="none" strike="noStrike" dirty="0">
                        <a:solidFill>
                          <a:schemeClr val="bg1"/>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l" fontAlgn="b"/>
                      <a:r>
                        <a:rPr lang="en-US" sz="800" b="1" u="none" strike="noStrike" dirty="0">
                          <a:solidFill>
                            <a:schemeClr val="bg1"/>
                          </a:solidFill>
                          <a:effectLst/>
                        </a:rPr>
                        <a:t> </a:t>
                      </a:r>
                      <a:endParaRPr lang="en-US" sz="800" b="1" i="0" u="none" strike="noStrike" dirty="0">
                        <a:solidFill>
                          <a:schemeClr val="bg1"/>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l" fontAlgn="b"/>
                      <a:r>
                        <a:rPr lang="en-US" sz="800" b="1" u="none" strike="noStrike" dirty="0">
                          <a:solidFill>
                            <a:schemeClr val="bg1"/>
                          </a:solidFill>
                          <a:effectLst/>
                        </a:rPr>
                        <a:t> </a:t>
                      </a:r>
                      <a:endParaRPr lang="en-US" sz="800" b="1" i="0" u="none" strike="noStrike" dirty="0">
                        <a:solidFill>
                          <a:schemeClr val="bg1"/>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r>
              <a:tr h="211437">
                <a:tc>
                  <a:txBody>
                    <a:bodyPr/>
                    <a:lstStyle/>
                    <a:p>
                      <a:pPr algn="l" fontAlgn="b"/>
                      <a:r>
                        <a:rPr lang="en-US" sz="800" u="none" strike="noStrike" dirty="0">
                          <a:effectLst/>
                        </a:rPr>
                        <a:t>Boat Passenger capacity</a:t>
                      </a:r>
                      <a:endParaRPr lang="en-US" sz="800" b="0" i="0" u="none" strike="noStrike" dirty="0">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dirty="0">
                          <a:effectLst/>
                        </a:rPr>
                        <a:t>196</a:t>
                      </a:r>
                      <a:endParaRPr lang="en-US" sz="800" b="0" i="0" u="none" strike="noStrike" dirty="0">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Assume four 49-passenger</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Number of trips per day</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dirty="0">
                          <a:effectLst/>
                        </a:rPr>
                        <a:t>8</a:t>
                      </a:r>
                      <a:endParaRPr lang="en-US" sz="800" b="0" i="0" u="none" strike="noStrike" dirty="0">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4 loops of each</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Number of potential passengers per day</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1568</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Operating days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213</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Average ticket price</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                    20.00 </a:t>
                      </a:r>
                      <a:endParaRPr lang="en-US" sz="800" b="0" i="0" u="none" strike="noStrike" dirty="0">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Number of boats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4</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Boat Acquisition cost 149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3,900,000.00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Boat Acquisition cost 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1,700,000.00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Tax rate</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35%</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Food and Drink</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dirty="0">
                          <a:effectLst/>
                        </a:rPr>
                        <a:t>40%</a:t>
                      </a:r>
                      <a:endParaRPr lang="en-US" sz="800" b="0" i="0" u="none" strike="noStrike" dirty="0">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                     5.00 </a:t>
                      </a:r>
                      <a:endParaRPr lang="en-US" sz="800" b="0" i="0" u="none" strike="noStrike" dirty="0">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Alcohol</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25%</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7.00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Number of captains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4</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Number of Crew</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8</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Salary of captains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52,000.00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Salary of Crew</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306,720.00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Crew Hourly Rate</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15.00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Operating hours per day</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12</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Marketing/Advertising</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10%</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Annual sales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Insurance Percentage per boat</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1.6%</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Damages and Pollution Insurance per boat</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13,200.00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Other Staff - Manager</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35,000.00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Other Staff - COO</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65,000.00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Other Staff - Ticket Sales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140,000.00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Number of locations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5</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Maintenance per boat 149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50,000.00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Maintenance per boat 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30,000.00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Boat Length 149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72.00</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Slip price per foot per month</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8.00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Boat Length 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43.00</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Off season months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5.00</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Food Margin (Supplies)</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a:effectLst/>
                        </a:rPr>
                        <a:t>50%</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a:effectLst/>
                        </a:rPr>
                        <a:t>Operating cost per hour (fuel and lube) 149</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146.08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904">
                <a:tc>
                  <a:txBody>
                    <a:bodyPr/>
                    <a:lstStyle/>
                    <a:p>
                      <a:pPr algn="l" fontAlgn="b"/>
                      <a:r>
                        <a:rPr lang="en-US" sz="800" u="none" strike="noStrike" dirty="0">
                          <a:effectLst/>
                        </a:rPr>
                        <a:t>Operating cost per hour (fuel and lube) 49</a:t>
                      </a:r>
                      <a:endParaRPr lang="en-US" sz="800" b="0" i="0" u="none" strike="noStrike" dirty="0">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50.29 </a:t>
                      </a:r>
                      <a:endParaRPr lang="en-US" sz="800" b="0" i="0" u="none" strike="noStrike">
                        <a:solidFill>
                          <a:srgbClr val="000000"/>
                        </a:solidFill>
                        <a:effectLst/>
                        <a:latin typeface="Arial"/>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7095" marR="7095" marT="70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extLst/>
          </p:nvPr>
        </p:nvGraphicFramePr>
        <p:xfrm>
          <a:off x="4880610" y="1235698"/>
          <a:ext cx="3486150" cy="4876500"/>
        </p:xfrm>
        <a:graphic>
          <a:graphicData uri="http://schemas.openxmlformats.org/drawingml/2006/table">
            <a:tbl>
              <a:tblPr>
                <a:tableStyleId>{5C22544A-7EE6-4342-B048-85BDC9FD1C3A}</a:tableStyleId>
              </a:tblPr>
              <a:tblGrid>
                <a:gridCol w="1405890"/>
                <a:gridCol w="1405890"/>
                <a:gridCol w="674370"/>
              </a:tblGrid>
              <a:tr h="195060">
                <a:tc>
                  <a:txBody>
                    <a:bodyPr/>
                    <a:lstStyle/>
                    <a:p>
                      <a:pPr algn="l" fontAlgn="b"/>
                      <a:r>
                        <a:rPr lang="en-US" sz="800" u="none" strike="noStrike" dirty="0">
                          <a:effectLst/>
                        </a:rPr>
                        <a:t>Ticket price escalation annual</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u="none" strike="noStrike" dirty="0">
                          <a:effectLst/>
                        </a:rPr>
                        <a:t>5%</a:t>
                      </a:r>
                      <a:endParaRPr lang="en-US" sz="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endParaRPr lang="en-US" sz="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dirty="0">
                          <a:effectLst/>
                        </a:rPr>
                        <a:t>Ticket Prices</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1</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20.00 </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2</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                    21.00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3</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22.05 </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4</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                    23.15 </a:t>
                      </a:r>
                      <a:endParaRPr lang="en-US" sz="800" b="0" i="0" u="none" strike="noStrike" dirty="0">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5</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24.31 </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6</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25.53 </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7</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26.80 </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8</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28.14 </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9</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29.55 </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10</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                    31.03 </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Passengers per day</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1</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Arial"/>
                        </a:rPr>
                        <a:t>750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Arial"/>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2</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Arial"/>
                        </a:rPr>
                        <a:t>788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Arial"/>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3</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Arial"/>
                        </a:rPr>
                        <a:t>827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Arial"/>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4</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Arial"/>
                        </a:rPr>
                        <a:t>868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Arial"/>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5</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Arial"/>
                        </a:rPr>
                        <a:t>912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Arial"/>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6</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Arial"/>
                        </a:rPr>
                        <a:t>957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Arial"/>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7</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Arial"/>
                        </a:rPr>
                        <a:t>1005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Arial"/>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8</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Arial"/>
                        </a:rPr>
                        <a:t>1055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Arial"/>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9</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Arial"/>
                        </a:rPr>
                        <a:t>1108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Arial"/>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5060">
                <a:tc>
                  <a:txBody>
                    <a:bodyPr/>
                    <a:lstStyle/>
                    <a:p>
                      <a:pPr algn="l" fontAlgn="b"/>
                      <a:r>
                        <a:rPr lang="en-US" sz="800" u="none" strike="noStrike">
                          <a:effectLst/>
                        </a:rPr>
                        <a:t>Year 10</a:t>
                      </a:r>
                      <a:endParaRPr lang="en-US" sz="800" b="0" i="0" u="none" strike="noStrike">
                        <a:solidFill>
                          <a:srgbClr val="000000"/>
                        </a:solidFill>
                        <a:effectLst/>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a:solidFill>
                            <a:srgbClr val="000000"/>
                          </a:solidFill>
                          <a:effectLst/>
                          <a:latin typeface="Arial"/>
                        </a:rPr>
                        <a:t>1163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800" b="0" i="0" u="none" strike="noStrike" dirty="0">
                          <a:solidFill>
                            <a:srgbClr val="000000"/>
                          </a:solidFill>
                          <a:effectLst/>
                          <a:latin typeface="Arial"/>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7860984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75</a:t>
            </a:fld>
            <a:endParaRPr lang="en-US" dirty="0"/>
          </a:p>
        </p:txBody>
      </p:sp>
      <p:sp>
        <p:nvSpPr>
          <p:cNvPr id="4" name="Text Placeholder 3"/>
          <p:cNvSpPr>
            <a:spLocks noGrp="1"/>
          </p:cNvSpPr>
          <p:nvPr>
            <p:ph type="body" sz="quarter" idx="13"/>
          </p:nvPr>
        </p:nvSpPr>
        <p:spPr/>
        <p:txBody>
          <a:bodyPr/>
          <a:lstStyle/>
          <a:p>
            <a:r>
              <a:rPr lang="en-US" dirty="0" smtClean="0"/>
              <a:t>Financial Model: Scenario 4</a:t>
            </a:r>
            <a:endParaRPr lang="en-US" dirty="0"/>
          </a:p>
        </p:txBody>
      </p:sp>
      <p:graphicFrame>
        <p:nvGraphicFramePr>
          <p:cNvPr id="3" name="Table 2"/>
          <p:cNvGraphicFramePr>
            <a:graphicFrameLocks noGrp="1"/>
          </p:cNvGraphicFramePr>
          <p:nvPr>
            <p:extLst/>
          </p:nvPr>
        </p:nvGraphicFramePr>
        <p:xfrm>
          <a:off x="207963" y="1234448"/>
          <a:ext cx="8728079" cy="4880604"/>
        </p:xfrm>
        <a:graphic>
          <a:graphicData uri="http://schemas.openxmlformats.org/drawingml/2006/table">
            <a:tbl>
              <a:tblPr>
                <a:tableStyleId>{5C22544A-7EE6-4342-B048-85BDC9FD1C3A}</a:tableStyleId>
              </a:tblPr>
              <a:tblGrid>
                <a:gridCol w="1347555"/>
                <a:gridCol w="744701"/>
                <a:gridCol w="711456"/>
                <a:gridCol w="658263"/>
                <a:gridCol w="658263"/>
                <a:gridCol w="658263"/>
                <a:gridCol w="658263"/>
                <a:gridCol w="658263"/>
                <a:gridCol w="658263"/>
                <a:gridCol w="658263"/>
                <a:gridCol w="658263"/>
                <a:gridCol w="658263"/>
              </a:tblGrid>
              <a:tr h="151962">
                <a:tc>
                  <a:txBody>
                    <a:bodyPr/>
                    <a:lstStyle/>
                    <a:p>
                      <a:pPr algn="ctr" fontAlgn="ctr"/>
                      <a:r>
                        <a:rPr lang="en-US" sz="750" b="1" u="none" strike="noStrike" dirty="0">
                          <a:solidFill>
                            <a:schemeClr val="bg1"/>
                          </a:solidFill>
                          <a:effectLst/>
                        </a:rPr>
                        <a:t> </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0</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a:solidFill>
                            <a:schemeClr val="bg1"/>
                          </a:solidFill>
                          <a:effectLst/>
                        </a:rPr>
                        <a:t>YEAR 1</a:t>
                      </a:r>
                      <a:endParaRPr lang="en-US" sz="750" b="1" i="0" u="none" strike="noStrike">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2</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3</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4</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5</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6</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7</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8</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9</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c>
                  <a:txBody>
                    <a:bodyPr/>
                    <a:lstStyle/>
                    <a:p>
                      <a:pPr algn="ctr" fontAlgn="ctr"/>
                      <a:r>
                        <a:rPr lang="en-US" sz="750" b="1" u="none" strike="noStrike" dirty="0">
                          <a:solidFill>
                            <a:schemeClr val="bg1"/>
                          </a:solidFill>
                          <a:effectLst/>
                        </a:rPr>
                        <a:t>YEAR 10</a:t>
                      </a:r>
                      <a:endParaRPr lang="en-US" sz="750" b="1" i="0" u="none" strike="noStrike" dirty="0">
                        <a:solidFill>
                          <a:schemeClr val="bg1"/>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68"/>
                    </a:solidFill>
                  </a:tcPr>
                </a:tc>
              </a:tr>
              <a:tr h="151962">
                <a:tc>
                  <a:txBody>
                    <a:bodyPr/>
                    <a:lstStyle/>
                    <a:p>
                      <a:pPr algn="l" fontAlgn="ctr"/>
                      <a:r>
                        <a:rPr lang="en-US" sz="750" u="none" strike="noStrike" dirty="0">
                          <a:effectLst/>
                        </a:rPr>
                        <a:t>Revenue</a:t>
                      </a:r>
                      <a:endParaRPr lang="en-US" sz="750" b="1"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8161">
                <a:tc>
                  <a:txBody>
                    <a:bodyPr/>
                    <a:lstStyle/>
                    <a:p>
                      <a:pPr algn="l" fontAlgn="t"/>
                      <a:r>
                        <a:rPr lang="en-US" sz="750" u="none" strike="noStrike">
                          <a:effectLst/>
                        </a:rPr>
                        <a:t>Passenger Fares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dirty="0">
                          <a:effectLst/>
                        </a:rPr>
                        <a:t>                               -   </a:t>
                      </a:r>
                      <a:endParaRPr lang="en-US" sz="750" b="0" i="0" u="none" strike="noStrike" dirty="0">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3,195,000.00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3,522,487.50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3,883,542.47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4,281,605.57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4,720,470.14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5,204,318.33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5,737,760.96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6,325,881.46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6,974,284.31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7,689,148.45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t"/>
                      <a:r>
                        <a:rPr lang="en-US" sz="750" u="none" strike="noStrike">
                          <a:effectLst/>
                        </a:rPr>
                        <a:t>Food and Drink</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dirty="0">
                          <a:effectLst/>
                        </a:rPr>
                        <a:t>                               -   </a:t>
                      </a:r>
                      <a:endParaRPr lang="en-US" sz="750" b="0" i="0" u="none" strike="noStrike" dirty="0">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319,500.00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335,475.00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352,248.75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369,861.19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388,354.25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407,771.96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428,160.56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449,568.59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472,047.01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495,649.37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t"/>
                      <a:r>
                        <a:rPr lang="en-US" sz="750" u="none" strike="noStrike">
                          <a:effectLst/>
                        </a:rPr>
                        <a:t>Alcohol</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279,562.50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293,540.63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308,217.66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323,628.54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339,809.97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356,800.46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374,640.49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393,372.51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413,041.14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433,693.19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8161">
                <a:tc>
                  <a:txBody>
                    <a:bodyPr/>
                    <a:lstStyle/>
                    <a:p>
                      <a:pPr algn="l" fontAlgn="t"/>
                      <a:r>
                        <a:rPr lang="en-US" sz="750" u="none" strike="noStrike">
                          <a:effectLst/>
                        </a:rPr>
                        <a:t>Total Operating Revenue</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3,794,062.50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4,151,503.13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4,544,008.88 </a:t>
                      </a:r>
                      <a:endParaRPr lang="en-US" sz="750" b="1"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4,975,095.30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5,448,634.36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5,968,890.76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6,540,562.01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7,168,822.56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7,859,372.46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8,618,491.01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ctr"/>
                      <a:r>
                        <a:rPr lang="en-US" sz="750" u="none" strike="noStrike">
                          <a:effectLst/>
                        </a:rPr>
                        <a:t>Operating Expenses</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ctr"/>
                      <a:r>
                        <a:rPr lang="en-US" sz="750" u="none" strike="noStrike">
                          <a:effectLst/>
                        </a:rPr>
                        <a:t>Captain</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dirty="0">
                          <a:effectLst/>
                        </a:rPr>
                        <a:t>         208,000.00 </a:t>
                      </a:r>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208,000.00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t"/>
                      <a:r>
                        <a:rPr lang="en-US" sz="750" u="none" strike="noStrike">
                          <a:effectLst/>
                        </a:rPr>
                        <a:t>Crew</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306,720.00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306,720.00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t"/>
                      <a:r>
                        <a:rPr lang="en-US" sz="750" u="none" strike="noStrike">
                          <a:effectLst/>
                        </a:rPr>
                        <a:t>Other Staff</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t"/>
                      <a:r>
                        <a:rPr lang="en-US" sz="750" u="none" strike="noStrike">
                          <a:effectLst/>
                        </a:rPr>
                        <a:t>Fuel</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514,113.84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514,113.84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t"/>
                      <a:r>
                        <a:rPr lang="en-US" sz="750" u="none" strike="noStrike">
                          <a:effectLst/>
                        </a:rPr>
                        <a:t>Maintenance</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120,000.00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t"/>
                      <a:r>
                        <a:rPr lang="en-US" sz="750" u="none" strike="noStrike">
                          <a:effectLst/>
                        </a:rPr>
                        <a:t>Insurance</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122,000.00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t"/>
                      <a:r>
                        <a:rPr lang="en-US" sz="750" u="none" strike="noStrike">
                          <a:effectLst/>
                        </a:rPr>
                        <a:t>Supplies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299,531.25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314,507.81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330,233.20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346,744.86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364,082.11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382,286.21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401,400.52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421,470.55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442,544.08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464,671.28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8161">
                <a:tc>
                  <a:txBody>
                    <a:bodyPr/>
                    <a:lstStyle/>
                    <a:p>
                      <a:pPr algn="l" fontAlgn="t"/>
                      <a:r>
                        <a:rPr lang="en-US" sz="750" u="none" strike="noStrike">
                          <a:effectLst/>
                        </a:rPr>
                        <a:t>Docking Fees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6,880.00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t"/>
                      <a:r>
                        <a:rPr lang="en-US" sz="750" u="none" strike="noStrike">
                          <a:effectLst/>
                        </a:rPr>
                        <a:t>Marketing and Advertising</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319,500.00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352,248.75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388,354.25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428,160.56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472,047.01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520,431.83 </a:t>
                      </a:r>
                      <a:endParaRPr lang="en-US" sz="750" b="0"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573,776.10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632,588.15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697,428.43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768,914.85 </a:t>
                      </a:r>
                      <a:endParaRPr lang="en-US" sz="750" b="0"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8161">
                <a:tc>
                  <a:txBody>
                    <a:bodyPr/>
                    <a:lstStyle/>
                    <a:p>
                      <a:pPr algn="l" fontAlgn="t"/>
                      <a:r>
                        <a:rPr lang="en-US" sz="750" u="none" strike="noStrike">
                          <a:effectLst/>
                        </a:rPr>
                        <a:t>Total Operating Expenses</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2,136,745.09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2,184,470.40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2,236,301.29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2,292,619.26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2,353,842.96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2,420,431.89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2,492,890.46 </a:t>
                      </a:r>
                      <a:endParaRPr lang="en-US" sz="750" b="1"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dirty="0">
                          <a:effectLst/>
                        </a:rPr>
                        <a:t>      2,571,772.53 </a:t>
                      </a:r>
                      <a:endParaRPr lang="en-US" sz="750" b="1" i="0" u="none" strike="noStrike" dirty="0">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2,657,686.35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750" u="none" strike="noStrike">
                          <a:effectLst/>
                        </a:rPr>
                        <a:t>      2,751,299.96 </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8161">
                <a:tc>
                  <a:txBody>
                    <a:bodyPr/>
                    <a:lstStyle/>
                    <a:p>
                      <a:pPr algn="l" fontAlgn="ctr"/>
                      <a:r>
                        <a:rPr lang="en-US" sz="750" u="none" strike="noStrike">
                          <a:effectLst/>
                        </a:rPr>
                        <a:t>EBITDA</a:t>
                      </a:r>
                      <a:endParaRPr lang="en-US" sz="750" b="1" i="0" u="none" strike="noStrike">
                        <a:solidFill>
                          <a:srgbClr val="000000"/>
                        </a:solidFill>
                        <a:effectLst/>
                        <a:latin typeface="Arial"/>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1,657,317.41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1,967,032.72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2,307,707.59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2,682,476.04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3,094,791.40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3,548,458.87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4,047,671.55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4,597,050.02 </a:t>
                      </a:r>
                      <a:endParaRPr lang="en-US" sz="750" b="1"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5,201,686.11 </a:t>
                      </a:r>
                      <a:endParaRPr lang="en-US" sz="750" b="1"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5,867,191.05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t"/>
                      <a:r>
                        <a:rPr lang="en-US" sz="750" u="none" strike="noStrike">
                          <a:effectLst/>
                        </a:rPr>
                        <a:t>Depreciation and Amoritization</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136,000.00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8161">
                <a:tc>
                  <a:txBody>
                    <a:bodyPr/>
                    <a:lstStyle/>
                    <a:p>
                      <a:pPr algn="l" fontAlgn="t"/>
                      <a:r>
                        <a:rPr lang="en-US" sz="750" u="none" strike="noStrike">
                          <a:effectLst/>
                        </a:rPr>
                        <a:t>EBIT</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1,521,317.41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1,831,032.72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2,171,707.59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2,546,476.04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2,958,791.40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3,412,458.87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3,911,671.55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4,461,050.02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5,065,686.11 </a:t>
                      </a:r>
                      <a:endParaRPr lang="en-US" sz="750" b="1"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5,731,191.05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t"/>
                      <a:r>
                        <a:rPr lang="en-US" sz="750" u="none" strike="noStrike">
                          <a:effectLst/>
                        </a:rPr>
                        <a:t>Interest expense (debt)</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336,815.81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329,642.42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322,102.02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314,175.84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305,844.14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297,086.18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287,880.15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278,203.11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268,030.98 </a:t>
                      </a:r>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257,338.43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8161">
                <a:tc>
                  <a:txBody>
                    <a:bodyPr/>
                    <a:lstStyle/>
                    <a:p>
                      <a:pPr algn="l" fontAlgn="t"/>
                      <a:r>
                        <a:rPr lang="en-US" sz="750" u="none" strike="noStrike">
                          <a:effectLst/>
                        </a:rPr>
                        <a:t>EBT</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1,184,501.60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1,501,390.31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1,849,605.57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2,232,300.20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2,652,947.25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3,115,372.69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3,623,791.40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4,182,846.91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4,797,655.13 </a:t>
                      </a:r>
                      <a:endParaRPr lang="en-US" sz="750" b="1"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5,473,852.62 </a:t>
                      </a:r>
                      <a:endParaRPr lang="en-US" sz="750" b="1"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t"/>
                      <a:r>
                        <a:rPr lang="en-US" sz="750" u="none" strike="noStrike">
                          <a:effectLst/>
                        </a:rPr>
                        <a:t>Taxes</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a:t>
                      </a:r>
                      <a:endParaRPr lang="en-US" sz="750" b="0"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414,575.56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525,486.61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647,361.95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781,305.07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928,531.54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1,090,380.44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1,268,326.99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1,463,996.42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1,679,179.30 </a:t>
                      </a:r>
                      <a:endParaRPr lang="en-US" sz="750" b="0"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1,915,848.42 </a:t>
                      </a:r>
                      <a:endParaRPr lang="en-US" sz="750" b="0"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t"/>
                      <a:r>
                        <a:rPr lang="en-US" sz="750" u="none" strike="noStrike">
                          <a:effectLst/>
                        </a:rPr>
                        <a:t>Net Income</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750" u="none" strike="noStrike">
                          <a:effectLst/>
                        </a:rPr>
                        <a:t>                               -   </a:t>
                      </a:r>
                      <a:endParaRPr lang="en-US" sz="750" b="1" i="0" u="none" strike="noStrike">
                        <a:solidFill>
                          <a:srgbClr val="000000"/>
                        </a:solidFill>
                        <a:effectLst/>
                        <a:latin typeface="Arial"/>
                      </a:endParaRPr>
                    </a:p>
                  </a:txBody>
                  <a:tcPr marL="6666" marR="6666" marT="666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769,926.04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975,903.70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1,202,243.62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1,450,995.13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1,724,415.71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2,024,992.25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2,355,464.41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2,718,850.49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a:effectLst/>
                        </a:rPr>
                        <a:t>      3,118,475.84 </a:t>
                      </a:r>
                      <a:endParaRPr lang="en-US" sz="750" b="1" i="0"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750" u="none" strike="noStrike" dirty="0">
                          <a:effectLst/>
                        </a:rPr>
                        <a:t>      3,558,004.20 </a:t>
                      </a:r>
                      <a:endParaRPr lang="en-US" sz="750" b="1" i="0"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1962">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750" b="0" i="0" u="none" strike="noStrike" dirty="0">
                        <a:solidFill>
                          <a:srgbClr val="000000"/>
                        </a:solidFill>
                        <a:effectLst/>
                        <a:latin typeface="Calibri"/>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8161">
                <a:tc>
                  <a:txBody>
                    <a:bodyPr/>
                    <a:lstStyle/>
                    <a:p>
                      <a:pPr algn="l" fontAlgn="b"/>
                      <a:r>
                        <a:rPr lang="en-US" sz="750" u="none" strike="noStrike">
                          <a:effectLst/>
                        </a:rPr>
                        <a:t>Cash Flows</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(7,214,120.00)</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769,926.04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975,903.70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1,202,243.62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1,450,995.13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1,724,415.71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2,024,992.25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2,355,464.41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2,718,850.49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a:effectLst/>
                        </a:rPr>
                        <a:t>     3,118,475.84 </a:t>
                      </a:r>
                      <a:endParaRPr lang="en-US" sz="750" b="0" i="1" u="none" strike="noStrike">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750" u="none" strike="noStrike" dirty="0">
                          <a:effectLst/>
                        </a:rPr>
                        <a:t>     3,558,004.20 </a:t>
                      </a:r>
                      <a:endParaRPr lang="en-US" sz="750" b="0" i="1" u="none" strike="noStrike" dirty="0">
                        <a:solidFill>
                          <a:srgbClr val="000000"/>
                        </a:solidFill>
                        <a:effectLst/>
                        <a:latin typeface="Arial"/>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1146362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Text Placeholder 2"/>
          <p:cNvSpPr>
            <a:spLocks noGrp="1"/>
          </p:cNvSpPr>
          <p:nvPr>
            <p:ph type="body" sz="half" idx="2"/>
          </p:nvPr>
        </p:nvSpPr>
        <p:spPr/>
        <p:txBody>
          <a:bodyPr/>
          <a:lstStyle/>
          <a:p>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76</a:t>
            </a:fld>
            <a:endParaRPr lang="en-US"/>
          </a:p>
        </p:txBody>
      </p:sp>
    </p:spTree>
    <p:extLst>
      <p:ext uri="{BB962C8B-B14F-4D97-AF65-F5344CB8AC3E}">
        <p14:creationId xmlns:p14="http://schemas.microsoft.com/office/powerpoint/2010/main" val="29170671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77</a:t>
            </a:fld>
            <a:endParaRPr lang="en-US" dirty="0"/>
          </a:p>
        </p:txBody>
      </p:sp>
      <p:sp>
        <p:nvSpPr>
          <p:cNvPr id="4" name="Text Placeholder 3"/>
          <p:cNvSpPr>
            <a:spLocks noGrp="1"/>
          </p:cNvSpPr>
          <p:nvPr>
            <p:ph type="body" sz="quarter" idx="13"/>
          </p:nvPr>
        </p:nvSpPr>
        <p:spPr/>
        <p:txBody>
          <a:bodyPr/>
          <a:lstStyle/>
          <a:p>
            <a:r>
              <a:rPr lang="en-US" sz="2400" dirty="0" smtClean="0"/>
              <a:t>Political Risks: Local community support is critical for this cross-county initiative; focus should be on community leader buy-in in the near term</a:t>
            </a:r>
          </a:p>
        </p:txBody>
      </p:sp>
      <p:cxnSp>
        <p:nvCxnSpPr>
          <p:cNvPr id="27" name="Straight Connector 26"/>
          <p:cNvCxnSpPr/>
          <p:nvPr/>
        </p:nvCxnSpPr>
        <p:spPr>
          <a:xfrm>
            <a:off x="176268" y="1607524"/>
            <a:ext cx="4206240" cy="0"/>
          </a:xfrm>
          <a:prstGeom prst="line">
            <a:avLst/>
          </a:prstGeom>
          <a:ln w="12700"/>
        </p:spPr>
        <p:style>
          <a:lnRef idx="2">
            <a:schemeClr val="dk1"/>
          </a:lnRef>
          <a:fillRef idx="0">
            <a:schemeClr val="dk1"/>
          </a:fillRef>
          <a:effectRef idx="1">
            <a:schemeClr val="dk1"/>
          </a:effectRef>
          <a:fontRef idx="minor">
            <a:schemeClr val="tx1"/>
          </a:fontRef>
        </p:style>
      </p:cxnSp>
      <p:sp>
        <p:nvSpPr>
          <p:cNvPr id="28" name="TextBox 27"/>
          <p:cNvSpPr txBox="1"/>
          <p:nvPr/>
        </p:nvSpPr>
        <p:spPr>
          <a:xfrm>
            <a:off x="176268" y="1216159"/>
            <a:ext cx="4206240" cy="369332"/>
          </a:xfrm>
          <a:prstGeom prst="rect">
            <a:avLst/>
          </a:prstGeom>
          <a:noFill/>
        </p:spPr>
        <p:txBody>
          <a:bodyPr wrap="square" rtlCol="0">
            <a:spAutoFit/>
          </a:bodyPr>
          <a:lstStyle/>
          <a:p>
            <a:pPr algn="ctr"/>
            <a:r>
              <a:rPr lang="en-US" dirty="0" smtClean="0"/>
              <a:t>Ranked Risks &amp; Challenges</a:t>
            </a:r>
            <a:endParaRPr lang="en-US" dirty="0"/>
          </a:p>
        </p:txBody>
      </p:sp>
      <p:grpSp>
        <p:nvGrpSpPr>
          <p:cNvPr id="9" name="Group 8"/>
          <p:cNvGrpSpPr/>
          <p:nvPr/>
        </p:nvGrpSpPr>
        <p:grpSpPr>
          <a:xfrm>
            <a:off x="198304" y="4760545"/>
            <a:ext cx="4395734" cy="1222871"/>
            <a:chOff x="198304" y="4665955"/>
            <a:chExt cx="4395734" cy="1222871"/>
          </a:xfrm>
        </p:grpSpPr>
        <p:sp>
          <p:nvSpPr>
            <p:cNvPr id="24" name="Rectangle 23"/>
            <p:cNvSpPr/>
            <p:nvPr/>
          </p:nvSpPr>
          <p:spPr>
            <a:xfrm>
              <a:off x="605931" y="4665955"/>
              <a:ext cx="3688994" cy="308473"/>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Outer Banks involvement</a:t>
              </a:r>
              <a:endParaRPr lang="en-US" sz="1600" dirty="0"/>
            </a:p>
          </p:txBody>
        </p:sp>
        <p:sp>
          <p:nvSpPr>
            <p:cNvPr id="25" name="Rectangle 24"/>
            <p:cNvSpPr/>
            <p:nvPr/>
          </p:nvSpPr>
          <p:spPr>
            <a:xfrm>
              <a:off x="198306" y="4665955"/>
              <a:ext cx="407625" cy="308473"/>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3</a:t>
              </a:r>
            </a:p>
          </p:txBody>
        </p:sp>
        <p:sp>
          <p:nvSpPr>
            <p:cNvPr id="26" name="Rectangle 25"/>
            <p:cNvSpPr/>
            <p:nvPr/>
          </p:nvSpPr>
          <p:spPr>
            <a:xfrm>
              <a:off x="198304" y="4974426"/>
              <a:ext cx="4096621" cy="914400"/>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smtClean="0">
                  <a:solidFill>
                    <a:schemeClr val="tx1">
                      <a:lumMod val="95000"/>
                      <a:lumOff val="5000"/>
                    </a:schemeClr>
                  </a:solidFill>
                </a:rPr>
                <a:t>Will the Outer Banks support this initiative?</a:t>
              </a:r>
            </a:p>
            <a:p>
              <a:pPr marL="171450" indent="-171450">
                <a:buFont typeface="Arial" panose="020B0604020202020204" pitchFamily="34" charset="0"/>
                <a:buChar char="•"/>
              </a:pPr>
              <a:endParaRPr lang="en-US" sz="1200" dirty="0" smtClean="0">
                <a:solidFill>
                  <a:schemeClr val="tx1">
                    <a:lumMod val="95000"/>
                    <a:lumOff val="5000"/>
                  </a:schemeClr>
                </a:solidFill>
              </a:endParaRPr>
            </a:p>
            <a:p>
              <a:pPr marL="171450" indent="-171450">
                <a:buFont typeface="Arial" panose="020B0604020202020204" pitchFamily="34" charset="0"/>
                <a:buChar char="•"/>
              </a:pPr>
              <a:endParaRPr lang="en-US" sz="1200" dirty="0">
                <a:solidFill>
                  <a:schemeClr val="tx1">
                    <a:lumMod val="95000"/>
                    <a:lumOff val="5000"/>
                  </a:schemeClr>
                </a:solidFill>
              </a:endParaRPr>
            </a:p>
          </p:txBody>
        </p:sp>
        <p:sp>
          <p:nvSpPr>
            <p:cNvPr id="30" name="Isosceles Triangle 29"/>
            <p:cNvSpPr/>
            <p:nvPr/>
          </p:nvSpPr>
          <p:spPr>
            <a:xfrm rot="5400000">
              <a:off x="3897377" y="5164318"/>
              <a:ext cx="1195024" cy="198299"/>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7" name="Straight Connector 46"/>
          <p:cNvCxnSpPr/>
          <p:nvPr/>
        </p:nvCxnSpPr>
        <p:spPr>
          <a:xfrm>
            <a:off x="4595763" y="1612773"/>
            <a:ext cx="4206240" cy="0"/>
          </a:xfrm>
          <a:prstGeom prst="line">
            <a:avLst/>
          </a:prstGeom>
          <a:ln w="12700"/>
        </p:spPr>
        <p:style>
          <a:lnRef idx="2">
            <a:schemeClr val="dk1"/>
          </a:lnRef>
          <a:fillRef idx="0">
            <a:schemeClr val="dk1"/>
          </a:fillRef>
          <a:effectRef idx="1">
            <a:schemeClr val="dk1"/>
          </a:effectRef>
          <a:fontRef idx="minor">
            <a:schemeClr val="tx1"/>
          </a:fontRef>
        </p:style>
      </p:cxnSp>
      <p:sp>
        <p:nvSpPr>
          <p:cNvPr id="48" name="TextBox 47"/>
          <p:cNvSpPr txBox="1"/>
          <p:nvPr/>
        </p:nvSpPr>
        <p:spPr>
          <a:xfrm>
            <a:off x="4574743" y="1221408"/>
            <a:ext cx="4206240" cy="369332"/>
          </a:xfrm>
          <a:prstGeom prst="rect">
            <a:avLst/>
          </a:prstGeom>
          <a:noFill/>
        </p:spPr>
        <p:txBody>
          <a:bodyPr wrap="square" rtlCol="0">
            <a:spAutoFit/>
          </a:bodyPr>
          <a:lstStyle/>
          <a:p>
            <a:pPr algn="ctr"/>
            <a:r>
              <a:rPr lang="en-US" dirty="0" smtClean="0"/>
              <a:t>Mitigation</a:t>
            </a:r>
            <a:endParaRPr lang="en-US" dirty="0"/>
          </a:p>
        </p:txBody>
      </p:sp>
      <p:grpSp>
        <p:nvGrpSpPr>
          <p:cNvPr id="7" name="Group 6"/>
          <p:cNvGrpSpPr/>
          <p:nvPr/>
        </p:nvGrpSpPr>
        <p:grpSpPr>
          <a:xfrm>
            <a:off x="198304" y="1704440"/>
            <a:ext cx="4395734" cy="1222871"/>
            <a:chOff x="198304" y="1746480"/>
            <a:chExt cx="4395734" cy="1222871"/>
          </a:xfrm>
        </p:grpSpPr>
        <p:sp>
          <p:nvSpPr>
            <p:cNvPr id="35" name="Rectangle 34"/>
            <p:cNvSpPr/>
            <p:nvPr/>
          </p:nvSpPr>
          <p:spPr>
            <a:xfrm>
              <a:off x="605931" y="1746480"/>
              <a:ext cx="3688994" cy="308473"/>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Local political leader support</a:t>
              </a:r>
              <a:endParaRPr lang="en-US" sz="1600" dirty="0"/>
            </a:p>
          </p:txBody>
        </p:sp>
        <p:sp>
          <p:nvSpPr>
            <p:cNvPr id="37" name="Rectangle 36"/>
            <p:cNvSpPr/>
            <p:nvPr/>
          </p:nvSpPr>
          <p:spPr>
            <a:xfrm>
              <a:off x="198306" y="1746480"/>
              <a:ext cx="407625" cy="308473"/>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lumMod val="95000"/>
                      <a:lumOff val="5000"/>
                    </a:schemeClr>
                  </a:solidFill>
                </a:rPr>
                <a:t>1</a:t>
              </a:r>
              <a:endParaRPr lang="en-US" sz="1600" dirty="0">
                <a:solidFill>
                  <a:schemeClr val="tx1">
                    <a:lumMod val="95000"/>
                    <a:lumOff val="5000"/>
                  </a:schemeClr>
                </a:solidFill>
              </a:endParaRPr>
            </a:p>
          </p:txBody>
        </p:sp>
        <p:sp>
          <p:nvSpPr>
            <p:cNvPr id="38" name="Rectangle 37"/>
            <p:cNvSpPr/>
            <p:nvPr/>
          </p:nvSpPr>
          <p:spPr>
            <a:xfrm>
              <a:off x="198304" y="2054951"/>
              <a:ext cx="4096621" cy="914400"/>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smtClean="0">
                  <a:solidFill>
                    <a:schemeClr val="tx1">
                      <a:lumMod val="95000"/>
                      <a:lumOff val="5000"/>
                    </a:schemeClr>
                  </a:solidFill>
                </a:rPr>
                <a:t>Are local mayors and other elected/appointed community leaders excited about this opportunity?</a:t>
              </a:r>
            </a:p>
            <a:p>
              <a:pPr marL="171450" indent="-171450">
                <a:buFont typeface="Arial" panose="020B0604020202020204" pitchFamily="34" charset="0"/>
                <a:buChar char="•"/>
              </a:pPr>
              <a:r>
                <a:rPr lang="en-US" sz="1200" dirty="0" smtClean="0">
                  <a:solidFill>
                    <a:schemeClr val="tx1">
                      <a:lumMod val="95000"/>
                      <a:lumOff val="5000"/>
                    </a:schemeClr>
                  </a:solidFill>
                </a:rPr>
                <a:t>Are local leaders willing to work across county lines to ensure success of this ferry system?</a:t>
              </a:r>
            </a:p>
            <a:p>
              <a:pPr marL="171450" indent="-171450">
                <a:buFont typeface="Arial" panose="020B0604020202020204" pitchFamily="34" charset="0"/>
                <a:buChar char="•"/>
              </a:pPr>
              <a:endParaRPr lang="en-US" sz="1200" dirty="0" smtClean="0">
                <a:solidFill>
                  <a:schemeClr val="tx1">
                    <a:lumMod val="95000"/>
                    <a:lumOff val="5000"/>
                  </a:schemeClr>
                </a:solidFill>
              </a:endParaRPr>
            </a:p>
            <a:p>
              <a:pPr marL="171450" indent="-171450">
                <a:buFont typeface="Arial" panose="020B0604020202020204" pitchFamily="34" charset="0"/>
                <a:buChar char="•"/>
              </a:pPr>
              <a:endParaRPr lang="en-US" sz="1200" dirty="0">
                <a:solidFill>
                  <a:schemeClr val="tx1">
                    <a:lumMod val="95000"/>
                    <a:lumOff val="5000"/>
                  </a:schemeClr>
                </a:solidFill>
              </a:endParaRPr>
            </a:p>
          </p:txBody>
        </p:sp>
        <p:sp>
          <p:nvSpPr>
            <p:cNvPr id="39" name="Isosceles Triangle 38"/>
            <p:cNvSpPr/>
            <p:nvPr/>
          </p:nvSpPr>
          <p:spPr>
            <a:xfrm rot="5400000">
              <a:off x="3897377" y="2244843"/>
              <a:ext cx="1195024" cy="198299"/>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4672816" y="1812955"/>
            <a:ext cx="4077742" cy="1005840"/>
            <a:chOff x="4672816" y="1825892"/>
            <a:chExt cx="4077742" cy="1005840"/>
          </a:xfrm>
        </p:grpSpPr>
        <p:sp>
          <p:nvSpPr>
            <p:cNvPr id="41" name="Rectangle 40"/>
            <p:cNvSpPr/>
            <p:nvPr/>
          </p:nvSpPr>
          <p:spPr>
            <a:xfrm>
              <a:off x="5092958" y="1825892"/>
              <a:ext cx="3657600" cy="1005840"/>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Host leadership meetings to build support; establish monetary support early</a:t>
              </a:r>
              <a:endParaRPr lang="en-US" sz="1600" dirty="0">
                <a:solidFill>
                  <a:schemeClr val="tx1"/>
                </a:solidFill>
              </a:endParaRPr>
            </a:p>
          </p:txBody>
        </p:sp>
        <p:sp>
          <p:nvSpPr>
            <p:cNvPr id="31" name="Rectangle 30"/>
            <p:cNvSpPr/>
            <p:nvPr/>
          </p:nvSpPr>
          <p:spPr>
            <a:xfrm>
              <a:off x="4672816" y="1825892"/>
              <a:ext cx="415315" cy="1005003"/>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bg1"/>
                </a:solidFill>
              </a:endParaRPr>
            </a:p>
          </p:txBody>
        </p:sp>
      </p:grpSp>
      <p:grpSp>
        <p:nvGrpSpPr>
          <p:cNvPr id="6" name="Group 5"/>
          <p:cNvGrpSpPr/>
          <p:nvPr/>
        </p:nvGrpSpPr>
        <p:grpSpPr>
          <a:xfrm>
            <a:off x="4672831" y="4869031"/>
            <a:ext cx="4078742" cy="1005898"/>
            <a:chOff x="4672831" y="4686833"/>
            <a:chExt cx="4078742" cy="1005898"/>
          </a:xfrm>
        </p:grpSpPr>
        <p:sp>
          <p:nvSpPr>
            <p:cNvPr id="43" name="Rectangle 42"/>
            <p:cNvSpPr/>
            <p:nvPr/>
          </p:nvSpPr>
          <p:spPr>
            <a:xfrm>
              <a:off x="5093973" y="4686833"/>
              <a:ext cx="3657600" cy="1005898"/>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Prove viability and success without OBX initially; consider future expansion</a:t>
              </a:r>
              <a:endParaRPr lang="en-US" sz="1600" dirty="0">
                <a:solidFill>
                  <a:schemeClr val="tx1"/>
                </a:solidFill>
              </a:endParaRPr>
            </a:p>
          </p:txBody>
        </p:sp>
        <p:sp>
          <p:nvSpPr>
            <p:cNvPr id="32" name="Rectangle 31"/>
            <p:cNvSpPr/>
            <p:nvPr/>
          </p:nvSpPr>
          <p:spPr>
            <a:xfrm>
              <a:off x="4672831" y="4686833"/>
              <a:ext cx="415315" cy="1005003"/>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bg1"/>
                </a:solidFill>
              </a:endParaRPr>
            </a:p>
          </p:txBody>
        </p:sp>
      </p:grpSp>
      <p:grpSp>
        <p:nvGrpSpPr>
          <p:cNvPr id="5" name="Group 4"/>
          <p:cNvGrpSpPr/>
          <p:nvPr/>
        </p:nvGrpSpPr>
        <p:grpSpPr>
          <a:xfrm>
            <a:off x="4672816" y="3340979"/>
            <a:ext cx="4077742" cy="1005898"/>
            <a:chOff x="4672816" y="3258204"/>
            <a:chExt cx="4077742" cy="1005898"/>
          </a:xfrm>
        </p:grpSpPr>
        <p:sp>
          <p:nvSpPr>
            <p:cNvPr id="45" name="Rectangle 44"/>
            <p:cNvSpPr/>
            <p:nvPr/>
          </p:nvSpPr>
          <p:spPr>
            <a:xfrm>
              <a:off x="5092958" y="3258204"/>
              <a:ext cx="3657600" cy="1005898"/>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Facilitate a series of community meetings </a:t>
              </a:r>
              <a:r>
                <a:rPr lang="en-US" sz="1600" dirty="0" smtClean="0">
                  <a:solidFill>
                    <a:schemeClr val="tx1"/>
                  </a:solidFill>
                </a:rPr>
                <a:t>to share plan, gauge interest, </a:t>
              </a:r>
              <a:r>
                <a:rPr lang="en-US" sz="1600" dirty="0">
                  <a:solidFill>
                    <a:schemeClr val="tx1"/>
                  </a:solidFill>
                </a:rPr>
                <a:t>and </a:t>
              </a:r>
              <a:r>
                <a:rPr lang="en-US" sz="1600" dirty="0" smtClean="0">
                  <a:solidFill>
                    <a:schemeClr val="tx1"/>
                  </a:solidFill>
                </a:rPr>
                <a:t>develop buy-in</a:t>
              </a:r>
              <a:endParaRPr lang="en-US" sz="1600" dirty="0">
                <a:solidFill>
                  <a:schemeClr val="tx1"/>
                </a:solidFill>
              </a:endParaRPr>
            </a:p>
          </p:txBody>
        </p:sp>
        <p:sp>
          <p:nvSpPr>
            <p:cNvPr id="33" name="Rectangle 32"/>
            <p:cNvSpPr/>
            <p:nvPr/>
          </p:nvSpPr>
          <p:spPr>
            <a:xfrm>
              <a:off x="4672816" y="3258204"/>
              <a:ext cx="415315" cy="1005003"/>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bg1"/>
                </a:solidFill>
              </a:endParaRPr>
            </a:p>
          </p:txBody>
        </p:sp>
      </p:grpSp>
      <p:grpSp>
        <p:nvGrpSpPr>
          <p:cNvPr id="8" name="Group 7"/>
          <p:cNvGrpSpPr/>
          <p:nvPr/>
        </p:nvGrpSpPr>
        <p:grpSpPr>
          <a:xfrm>
            <a:off x="198302" y="3232492"/>
            <a:ext cx="4390482" cy="1222872"/>
            <a:chOff x="198302" y="3139809"/>
            <a:chExt cx="4390482" cy="1222872"/>
          </a:xfrm>
        </p:grpSpPr>
        <p:sp>
          <p:nvSpPr>
            <p:cNvPr id="21" name="Rectangle 20"/>
            <p:cNvSpPr/>
            <p:nvPr/>
          </p:nvSpPr>
          <p:spPr>
            <a:xfrm>
              <a:off x="605931" y="3139809"/>
              <a:ext cx="3688992" cy="308473"/>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Community Buy-In</a:t>
              </a:r>
              <a:endParaRPr lang="en-US" sz="1600" dirty="0"/>
            </a:p>
          </p:txBody>
        </p:sp>
        <p:sp>
          <p:nvSpPr>
            <p:cNvPr id="23" name="Rectangle 22"/>
            <p:cNvSpPr/>
            <p:nvPr/>
          </p:nvSpPr>
          <p:spPr>
            <a:xfrm>
              <a:off x="198302" y="3448281"/>
              <a:ext cx="4096621" cy="914400"/>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smtClean="0">
                  <a:solidFill>
                    <a:schemeClr val="tx1">
                      <a:lumMod val="95000"/>
                      <a:lumOff val="5000"/>
                    </a:schemeClr>
                  </a:solidFill>
                </a:rPr>
                <a:t>Will community members support tourism in their home?</a:t>
              </a:r>
            </a:p>
            <a:p>
              <a:pPr marL="171450" indent="-171450">
                <a:buFont typeface="Arial" panose="020B0604020202020204" pitchFamily="34" charset="0"/>
                <a:buChar char="•"/>
              </a:pPr>
              <a:r>
                <a:rPr lang="en-US" sz="1200" dirty="0" smtClean="0">
                  <a:solidFill>
                    <a:schemeClr val="tx1">
                      <a:lumMod val="95000"/>
                      <a:lumOff val="5000"/>
                    </a:schemeClr>
                  </a:solidFill>
                </a:rPr>
                <a:t>Will local communities be willing to contribute financially?</a:t>
              </a:r>
            </a:p>
            <a:p>
              <a:pPr marL="171450" indent="-171450">
                <a:buFont typeface="Arial" panose="020B0604020202020204" pitchFamily="34" charset="0"/>
                <a:buChar char="•"/>
              </a:pPr>
              <a:r>
                <a:rPr lang="en-US" sz="1200" dirty="0" smtClean="0">
                  <a:solidFill>
                    <a:schemeClr val="tx1">
                      <a:lumMod val="95000"/>
                      <a:lumOff val="5000"/>
                    </a:schemeClr>
                  </a:solidFill>
                </a:rPr>
                <a:t>Are communities ready and willing to establish a town identity and brand?</a:t>
              </a:r>
            </a:p>
            <a:p>
              <a:pPr marL="171450" indent="-171450">
                <a:buFont typeface="Arial" panose="020B0604020202020204" pitchFamily="34" charset="0"/>
                <a:buChar char="•"/>
              </a:pPr>
              <a:endParaRPr lang="en-US" sz="1200" dirty="0">
                <a:solidFill>
                  <a:schemeClr val="tx1">
                    <a:lumMod val="95000"/>
                    <a:lumOff val="5000"/>
                  </a:schemeClr>
                </a:solidFill>
              </a:endParaRPr>
            </a:p>
          </p:txBody>
        </p:sp>
        <p:sp>
          <p:nvSpPr>
            <p:cNvPr id="49" name="Rectangle 48"/>
            <p:cNvSpPr/>
            <p:nvPr/>
          </p:nvSpPr>
          <p:spPr>
            <a:xfrm>
              <a:off x="198306" y="3144260"/>
              <a:ext cx="407625" cy="308473"/>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2</a:t>
              </a:r>
            </a:p>
          </p:txBody>
        </p:sp>
        <p:sp>
          <p:nvSpPr>
            <p:cNvPr id="34" name="Isosceles Triangle 33"/>
            <p:cNvSpPr/>
            <p:nvPr/>
          </p:nvSpPr>
          <p:spPr>
            <a:xfrm rot="5400000">
              <a:off x="3892123" y="3647970"/>
              <a:ext cx="1195024" cy="198299"/>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6" name="Picture 35"/>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35207" y="1243821"/>
            <a:ext cx="318515" cy="274320"/>
          </a:xfrm>
          <a:prstGeom prst="rect">
            <a:avLst/>
          </a:prstGeom>
        </p:spPr>
      </p:pic>
    </p:spTree>
    <p:extLst>
      <p:ext uri="{BB962C8B-B14F-4D97-AF65-F5344CB8AC3E}">
        <p14:creationId xmlns:p14="http://schemas.microsoft.com/office/powerpoint/2010/main" val="34964224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78</a:t>
            </a:fld>
            <a:endParaRPr lang="en-US" dirty="0"/>
          </a:p>
        </p:txBody>
      </p:sp>
      <p:sp>
        <p:nvSpPr>
          <p:cNvPr id="4" name="Text Placeholder 3"/>
          <p:cNvSpPr>
            <a:spLocks noGrp="1"/>
          </p:cNvSpPr>
          <p:nvPr>
            <p:ph type="body" sz="quarter" idx="13"/>
          </p:nvPr>
        </p:nvSpPr>
        <p:spPr/>
        <p:txBody>
          <a:bodyPr/>
          <a:lstStyle/>
          <a:p>
            <a:r>
              <a:rPr lang="en-US" sz="2400" dirty="0" smtClean="0"/>
              <a:t>Operational Risks: Prepare for operational challenges with additional research and measured actions</a:t>
            </a:r>
          </a:p>
        </p:txBody>
      </p:sp>
      <p:cxnSp>
        <p:nvCxnSpPr>
          <p:cNvPr id="27" name="Straight Connector 26"/>
          <p:cNvCxnSpPr/>
          <p:nvPr/>
        </p:nvCxnSpPr>
        <p:spPr>
          <a:xfrm>
            <a:off x="176268" y="1607524"/>
            <a:ext cx="4206240" cy="0"/>
          </a:xfrm>
          <a:prstGeom prst="line">
            <a:avLst/>
          </a:prstGeom>
          <a:ln w="12700"/>
        </p:spPr>
        <p:style>
          <a:lnRef idx="2">
            <a:schemeClr val="dk1"/>
          </a:lnRef>
          <a:fillRef idx="0">
            <a:schemeClr val="dk1"/>
          </a:fillRef>
          <a:effectRef idx="1">
            <a:schemeClr val="dk1"/>
          </a:effectRef>
          <a:fontRef idx="minor">
            <a:schemeClr val="tx1"/>
          </a:fontRef>
        </p:style>
      </p:cxnSp>
      <p:sp>
        <p:nvSpPr>
          <p:cNvPr id="28" name="TextBox 27"/>
          <p:cNvSpPr txBox="1"/>
          <p:nvPr/>
        </p:nvSpPr>
        <p:spPr>
          <a:xfrm>
            <a:off x="176268" y="1216159"/>
            <a:ext cx="4206240" cy="369332"/>
          </a:xfrm>
          <a:prstGeom prst="rect">
            <a:avLst/>
          </a:prstGeom>
          <a:noFill/>
        </p:spPr>
        <p:txBody>
          <a:bodyPr wrap="square" rtlCol="0">
            <a:spAutoFit/>
          </a:bodyPr>
          <a:lstStyle/>
          <a:p>
            <a:pPr algn="ctr"/>
            <a:r>
              <a:rPr lang="en-US" dirty="0" smtClean="0"/>
              <a:t>Ranked Risks &amp; Challenges</a:t>
            </a:r>
            <a:endParaRPr lang="en-US" dirty="0"/>
          </a:p>
        </p:txBody>
      </p:sp>
      <p:grpSp>
        <p:nvGrpSpPr>
          <p:cNvPr id="9" name="Group 8"/>
          <p:cNvGrpSpPr/>
          <p:nvPr/>
        </p:nvGrpSpPr>
        <p:grpSpPr>
          <a:xfrm>
            <a:off x="198304" y="4760545"/>
            <a:ext cx="4395734" cy="1222871"/>
            <a:chOff x="198304" y="4665955"/>
            <a:chExt cx="4395734" cy="1222871"/>
          </a:xfrm>
        </p:grpSpPr>
        <p:sp>
          <p:nvSpPr>
            <p:cNvPr id="24" name="Rectangle 23"/>
            <p:cNvSpPr/>
            <p:nvPr/>
          </p:nvSpPr>
          <p:spPr>
            <a:xfrm>
              <a:off x="605931" y="4665955"/>
              <a:ext cx="3688994" cy="308473"/>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Weather &amp; Seasonality</a:t>
              </a:r>
            </a:p>
          </p:txBody>
        </p:sp>
        <p:sp>
          <p:nvSpPr>
            <p:cNvPr id="25" name="Rectangle 24"/>
            <p:cNvSpPr/>
            <p:nvPr/>
          </p:nvSpPr>
          <p:spPr>
            <a:xfrm>
              <a:off x="198306" y="4665955"/>
              <a:ext cx="407625" cy="308473"/>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3</a:t>
              </a:r>
            </a:p>
          </p:txBody>
        </p:sp>
        <p:sp>
          <p:nvSpPr>
            <p:cNvPr id="26" name="Rectangle 25"/>
            <p:cNvSpPr/>
            <p:nvPr/>
          </p:nvSpPr>
          <p:spPr>
            <a:xfrm>
              <a:off x="198304" y="4974426"/>
              <a:ext cx="4096621" cy="914400"/>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smtClean="0">
                  <a:solidFill>
                    <a:schemeClr val="tx1">
                      <a:lumMod val="95000"/>
                      <a:lumOff val="5000"/>
                    </a:schemeClr>
                  </a:solidFill>
                </a:rPr>
                <a:t>How </a:t>
              </a:r>
              <a:r>
                <a:rPr lang="en-US" sz="1200" dirty="0">
                  <a:solidFill>
                    <a:schemeClr val="tx1">
                      <a:lumMod val="95000"/>
                      <a:lumOff val="5000"/>
                    </a:schemeClr>
                  </a:solidFill>
                </a:rPr>
                <a:t>can you protect against natural disasters such as hurricanes</a:t>
              </a:r>
              <a:r>
                <a:rPr lang="en-US" sz="1200" dirty="0" smtClean="0">
                  <a:solidFill>
                    <a:schemeClr val="tx1">
                      <a:lumMod val="95000"/>
                      <a:lumOff val="5000"/>
                    </a:schemeClr>
                  </a:solidFill>
                </a:rPr>
                <a:t>?</a:t>
              </a:r>
            </a:p>
            <a:p>
              <a:pPr marL="171450" indent="-171450">
                <a:buFont typeface="Arial" panose="020B0604020202020204" pitchFamily="34" charset="0"/>
                <a:buChar char="•"/>
              </a:pPr>
              <a:r>
                <a:rPr lang="en-US" sz="1200" dirty="0">
                  <a:solidFill>
                    <a:schemeClr val="tx1">
                      <a:lumMod val="95000"/>
                      <a:lumOff val="5000"/>
                    </a:schemeClr>
                  </a:solidFill>
                </a:rPr>
                <a:t>Is seasonality a concern</a:t>
              </a:r>
              <a:r>
                <a:rPr lang="en-US" sz="1200" dirty="0" smtClean="0">
                  <a:solidFill>
                    <a:schemeClr val="tx1">
                      <a:lumMod val="95000"/>
                      <a:lumOff val="5000"/>
                    </a:schemeClr>
                  </a:solidFill>
                </a:rPr>
                <a:t>?</a:t>
              </a:r>
              <a:endParaRPr lang="en-US" sz="1200" dirty="0">
                <a:solidFill>
                  <a:schemeClr val="tx1">
                    <a:lumMod val="95000"/>
                    <a:lumOff val="5000"/>
                  </a:schemeClr>
                </a:solidFill>
              </a:endParaRPr>
            </a:p>
          </p:txBody>
        </p:sp>
        <p:sp>
          <p:nvSpPr>
            <p:cNvPr id="30" name="Isosceles Triangle 29"/>
            <p:cNvSpPr/>
            <p:nvPr/>
          </p:nvSpPr>
          <p:spPr>
            <a:xfrm rot="5400000">
              <a:off x="3897377" y="5164318"/>
              <a:ext cx="1195024" cy="198299"/>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7" name="Straight Connector 46"/>
          <p:cNvCxnSpPr/>
          <p:nvPr/>
        </p:nvCxnSpPr>
        <p:spPr>
          <a:xfrm>
            <a:off x="4595763" y="1612773"/>
            <a:ext cx="4206240" cy="0"/>
          </a:xfrm>
          <a:prstGeom prst="line">
            <a:avLst/>
          </a:prstGeom>
          <a:ln w="12700"/>
        </p:spPr>
        <p:style>
          <a:lnRef idx="2">
            <a:schemeClr val="dk1"/>
          </a:lnRef>
          <a:fillRef idx="0">
            <a:schemeClr val="dk1"/>
          </a:fillRef>
          <a:effectRef idx="1">
            <a:schemeClr val="dk1"/>
          </a:effectRef>
          <a:fontRef idx="minor">
            <a:schemeClr val="tx1"/>
          </a:fontRef>
        </p:style>
      </p:cxnSp>
      <p:sp>
        <p:nvSpPr>
          <p:cNvPr id="48" name="TextBox 47"/>
          <p:cNvSpPr txBox="1"/>
          <p:nvPr/>
        </p:nvSpPr>
        <p:spPr>
          <a:xfrm>
            <a:off x="4574743" y="1221408"/>
            <a:ext cx="4206240" cy="369332"/>
          </a:xfrm>
          <a:prstGeom prst="rect">
            <a:avLst/>
          </a:prstGeom>
          <a:noFill/>
        </p:spPr>
        <p:txBody>
          <a:bodyPr wrap="square" rtlCol="0">
            <a:spAutoFit/>
          </a:bodyPr>
          <a:lstStyle/>
          <a:p>
            <a:pPr algn="ctr"/>
            <a:r>
              <a:rPr lang="en-US" dirty="0"/>
              <a:t>Mitigation</a:t>
            </a:r>
          </a:p>
        </p:txBody>
      </p:sp>
      <p:grpSp>
        <p:nvGrpSpPr>
          <p:cNvPr id="7" name="Group 6"/>
          <p:cNvGrpSpPr/>
          <p:nvPr/>
        </p:nvGrpSpPr>
        <p:grpSpPr>
          <a:xfrm>
            <a:off x="198304" y="1704440"/>
            <a:ext cx="4395734" cy="1222871"/>
            <a:chOff x="198304" y="1746480"/>
            <a:chExt cx="4395734" cy="1222871"/>
          </a:xfrm>
        </p:grpSpPr>
        <p:sp>
          <p:nvSpPr>
            <p:cNvPr id="35" name="Rectangle 34"/>
            <p:cNvSpPr/>
            <p:nvPr/>
          </p:nvSpPr>
          <p:spPr>
            <a:xfrm>
              <a:off x="605931" y="1746480"/>
              <a:ext cx="3688994" cy="308473"/>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Additional Infrastructure Needs</a:t>
              </a:r>
            </a:p>
          </p:txBody>
        </p:sp>
        <p:sp>
          <p:nvSpPr>
            <p:cNvPr id="37" name="Rectangle 36"/>
            <p:cNvSpPr/>
            <p:nvPr/>
          </p:nvSpPr>
          <p:spPr>
            <a:xfrm>
              <a:off x="198306" y="1746480"/>
              <a:ext cx="407625" cy="308473"/>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lumMod val="95000"/>
                      <a:lumOff val="5000"/>
                    </a:schemeClr>
                  </a:solidFill>
                </a:rPr>
                <a:t>1</a:t>
              </a:r>
              <a:endParaRPr lang="en-US" sz="1600" dirty="0">
                <a:solidFill>
                  <a:schemeClr val="tx1">
                    <a:lumMod val="95000"/>
                    <a:lumOff val="5000"/>
                  </a:schemeClr>
                </a:solidFill>
              </a:endParaRPr>
            </a:p>
          </p:txBody>
        </p:sp>
        <p:sp>
          <p:nvSpPr>
            <p:cNvPr id="38" name="Rectangle 37"/>
            <p:cNvSpPr/>
            <p:nvPr/>
          </p:nvSpPr>
          <p:spPr>
            <a:xfrm>
              <a:off x="198304" y="2054951"/>
              <a:ext cx="4096621" cy="914400"/>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a:solidFill>
                    <a:schemeClr val="tx1">
                      <a:lumMod val="95000"/>
                      <a:lumOff val="5000"/>
                    </a:schemeClr>
                  </a:solidFill>
                </a:rPr>
                <a:t>Do the docks need to be updated? </a:t>
              </a:r>
            </a:p>
            <a:p>
              <a:pPr marL="171450" indent="-171450">
                <a:buFont typeface="Arial" panose="020B0604020202020204" pitchFamily="34" charset="0"/>
                <a:buChar char="•"/>
              </a:pPr>
              <a:r>
                <a:rPr lang="en-US" sz="1200" dirty="0" smtClean="0">
                  <a:solidFill>
                    <a:schemeClr val="tx1">
                      <a:lumMod val="95000"/>
                      <a:lumOff val="5000"/>
                    </a:schemeClr>
                  </a:solidFill>
                </a:rPr>
                <a:t>Do water </a:t>
              </a:r>
              <a:r>
                <a:rPr lang="en-US" sz="1200" dirty="0">
                  <a:solidFill>
                    <a:schemeClr val="tx1">
                      <a:lumMod val="95000"/>
                      <a:lumOff val="5000"/>
                    </a:schemeClr>
                  </a:solidFill>
                </a:rPr>
                <a:t>or sewage </a:t>
              </a:r>
              <a:r>
                <a:rPr lang="en-US" sz="1200" dirty="0" smtClean="0">
                  <a:solidFill>
                    <a:schemeClr val="tx1">
                      <a:lumMod val="95000"/>
                      <a:lumOff val="5000"/>
                    </a:schemeClr>
                  </a:solidFill>
                </a:rPr>
                <a:t>facilities need to be installed?</a:t>
              </a:r>
              <a:endParaRPr lang="en-US" sz="1200" dirty="0">
                <a:solidFill>
                  <a:schemeClr val="tx1">
                    <a:lumMod val="95000"/>
                    <a:lumOff val="5000"/>
                  </a:schemeClr>
                </a:solidFill>
              </a:endParaRPr>
            </a:p>
            <a:p>
              <a:pPr marL="171450" indent="-171450">
                <a:buFont typeface="Arial" panose="020B0604020202020204" pitchFamily="34" charset="0"/>
                <a:buChar char="•"/>
              </a:pPr>
              <a:r>
                <a:rPr lang="en-US" sz="1200" dirty="0" smtClean="0">
                  <a:solidFill>
                    <a:schemeClr val="tx1">
                      <a:lumMod val="95000"/>
                      <a:lumOff val="5000"/>
                    </a:schemeClr>
                  </a:solidFill>
                </a:rPr>
                <a:t>Are additional </a:t>
              </a:r>
              <a:r>
                <a:rPr lang="en-US" sz="1200" dirty="0">
                  <a:solidFill>
                    <a:schemeClr val="tx1">
                      <a:lumMod val="95000"/>
                      <a:lumOff val="5000"/>
                    </a:schemeClr>
                  </a:solidFill>
                </a:rPr>
                <a:t>parking lots </a:t>
              </a:r>
              <a:r>
                <a:rPr lang="en-US" sz="1200" dirty="0" smtClean="0">
                  <a:solidFill>
                    <a:schemeClr val="tx1">
                      <a:lumMod val="95000"/>
                      <a:lumOff val="5000"/>
                    </a:schemeClr>
                  </a:solidFill>
                </a:rPr>
                <a:t>needed?</a:t>
              </a:r>
              <a:endParaRPr lang="en-US" sz="1200" dirty="0">
                <a:solidFill>
                  <a:schemeClr val="tx1">
                    <a:lumMod val="95000"/>
                    <a:lumOff val="5000"/>
                  </a:schemeClr>
                </a:solidFill>
              </a:endParaRPr>
            </a:p>
          </p:txBody>
        </p:sp>
        <p:sp>
          <p:nvSpPr>
            <p:cNvPr id="39" name="Isosceles Triangle 38"/>
            <p:cNvSpPr/>
            <p:nvPr/>
          </p:nvSpPr>
          <p:spPr>
            <a:xfrm rot="5400000">
              <a:off x="3897377" y="2244843"/>
              <a:ext cx="1195024" cy="198299"/>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4672816" y="1812955"/>
            <a:ext cx="4077742" cy="1005840"/>
            <a:chOff x="4672816" y="1825892"/>
            <a:chExt cx="4077742" cy="1005840"/>
          </a:xfrm>
        </p:grpSpPr>
        <p:sp>
          <p:nvSpPr>
            <p:cNvPr id="41" name="Rectangle 40"/>
            <p:cNvSpPr/>
            <p:nvPr/>
          </p:nvSpPr>
          <p:spPr>
            <a:xfrm>
              <a:off x="5092958" y="1825892"/>
              <a:ext cx="3657600" cy="1005840"/>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lumMod val="95000"/>
                      <a:lumOff val="5000"/>
                    </a:schemeClr>
                  </a:solidFill>
                </a:rPr>
                <a:t>Determine exact needs in robust feasibility study</a:t>
              </a:r>
              <a:endParaRPr lang="en-US" sz="1600" dirty="0">
                <a:solidFill>
                  <a:schemeClr val="tx1"/>
                </a:solidFill>
              </a:endParaRPr>
            </a:p>
          </p:txBody>
        </p:sp>
        <p:sp>
          <p:nvSpPr>
            <p:cNvPr id="31" name="Rectangle 30"/>
            <p:cNvSpPr/>
            <p:nvPr/>
          </p:nvSpPr>
          <p:spPr>
            <a:xfrm>
              <a:off x="4672816" y="1825892"/>
              <a:ext cx="415315" cy="1005003"/>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grpSp>
        <p:nvGrpSpPr>
          <p:cNvPr id="6" name="Group 5"/>
          <p:cNvGrpSpPr/>
          <p:nvPr/>
        </p:nvGrpSpPr>
        <p:grpSpPr>
          <a:xfrm>
            <a:off x="4672831" y="4869031"/>
            <a:ext cx="4078742" cy="1005898"/>
            <a:chOff x="4672831" y="4686833"/>
            <a:chExt cx="4078742" cy="1005898"/>
          </a:xfrm>
        </p:grpSpPr>
        <p:sp>
          <p:nvSpPr>
            <p:cNvPr id="43" name="Rectangle 42"/>
            <p:cNvSpPr/>
            <p:nvPr/>
          </p:nvSpPr>
          <p:spPr>
            <a:xfrm>
              <a:off x="5093973" y="4686833"/>
              <a:ext cx="3657600" cy="1005898"/>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lumMod val="95000"/>
                      <a:lumOff val="5000"/>
                    </a:schemeClr>
                  </a:solidFill>
                </a:rPr>
                <a:t>1) Purchase </a:t>
              </a:r>
              <a:r>
                <a:rPr lang="en-US" sz="1600" dirty="0">
                  <a:solidFill>
                    <a:schemeClr val="tx1">
                      <a:lumMod val="95000"/>
                      <a:lumOff val="5000"/>
                    </a:schemeClr>
                  </a:solidFill>
                </a:rPr>
                <a:t>natural disaster insurance </a:t>
              </a:r>
              <a:endParaRPr lang="en-US" sz="1600" dirty="0" smtClean="0">
                <a:solidFill>
                  <a:schemeClr val="tx1">
                    <a:lumMod val="95000"/>
                    <a:lumOff val="5000"/>
                  </a:schemeClr>
                </a:solidFill>
              </a:endParaRPr>
            </a:p>
            <a:p>
              <a:pPr algn="ctr"/>
              <a:r>
                <a:rPr lang="en-US" sz="1600" dirty="0" smtClean="0">
                  <a:solidFill>
                    <a:schemeClr val="tx1">
                      <a:lumMod val="95000"/>
                      <a:lumOff val="5000"/>
                    </a:schemeClr>
                  </a:solidFill>
                </a:rPr>
                <a:t>2) </a:t>
              </a:r>
              <a:r>
                <a:rPr lang="en-US" sz="1600" dirty="0">
                  <a:solidFill>
                    <a:schemeClr val="tx1">
                      <a:lumMod val="95000"/>
                      <a:lumOff val="5000"/>
                    </a:schemeClr>
                  </a:solidFill>
                </a:rPr>
                <a:t>Make decisions based on projected revenue from April 1- October </a:t>
              </a:r>
              <a:r>
                <a:rPr lang="en-US" sz="1600" dirty="0" smtClean="0">
                  <a:solidFill>
                    <a:schemeClr val="tx1">
                      <a:lumMod val="95000"/>
                      <a:lumOff val="5000"/>
                    </a:schemeClr>
                  </a:solidFill>
                </a:rPr>
                <a:t>31</a:t>
              </a:r>
              <a:endParaRPr lang="en-US" sz="1600" dirty="0">
                <a:solidFill>
                  <a:schemeClr val="tx1">
                    <a:lumMod val="95000"/>
                    <a:lumOff val="5000"/>
                  </a:schemeClr>
                </a:solidFill>
              </a:endParaRPr>
            </a:p>
          </p:txBody>
        </p:sp>
        <p:sp>
          <p:nvSpPr>
            <p:cNvPr id="32" name="Rectangle 31"/>
            <p:cNvSpPr/>
            <p:nvPr/>
          </p:nvSpPr>
          <p:spPr>
            <a:xfrm>
              <a:off x="4672831" y="4686833"/>
              <a:ext cx="415315" cy="1005003"/>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grpSp>
        <p:nvGrpSpPr>
          <p:cNvPr id="5" name="Group 4"/>
          <p:cNvGrpSpPr/>
          <p:nvPr/>
        </p:nvGrpSpPr>
        <p:grpSpPr>
          <a:xfrm>
            <a:off x="4672816" y="3340979"/>
            <a:ext cx="4077742" cy="1005898"/>
            <a:chOff x="4672816" y="3258204"/>
            <a:chExt cx="4077742" cy="1005898"/>
          </a:xfrm>
        </p:grpSpPr>
        <p:sp>
          <p:nvSpPr>
            <p:cNvPr id="45" name="Rectangle 44"/>
            <p:cNvSpPr/>
            <p:nvPr/>
          </p:nvSpPr>
          <p:spPr>
            <a:xfrm>
              <a:off x="5092958" y="3258204"/>
              <a:ext cx="3657600" cy="1005898"/>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lumMod val="95000"/>
                      <a:lumOff val="5000"/>
                    </a:schemeClr>
                  </a:solidFill>
                </a:rPr>
                <a:t>Develop the initial route with a focus on towns </a:t>
              </a:r>
              <a:r>
                <a:rPr lang="en-US" sz="1600" dirty="0">
                  <a:solidFill>
                    <a:schemeClr val="tx1">
                      <a:lumMod val="95000"/>
                      <a:lumOff val="5000"/>
                    </a:schemeClr>
                  </a:solidFill>
                </a:rPr>
                <a:t>with the densest tourist attractions to prove </a:t>
              </a:r>
              <a:r>
                <a:rPr lang="en-US" sz="1600" dirty="0" smtClean="0">
                  <a:solidFill>
                    <a:schemeClr val="tx1">
                      <a:lumMod val="95000"/>
                      <a:lumOff val="5000"/>
                    </a:schemeClr>
                  </a:solidFill>
                </a:rPr>
                <a:t>profitability</a:t>
              </a:r>
              <a:endParaRPr lang="en-US" sz="1600" dirty="0">
                <a:solidFill>
                  <a:schemeClr val="tx1">
                    <a:lumMod val="95000"/>
                    <a:lumOff val="5000"/>
                  </a:schemeClr>
                </a:solidFill>
              </a:endParaRPr>
            </a:p>
          </p:txBody>
        </p:sp>
        <p:sp>
          <p:nvSpPr>
            <p:cNvPr id="33" name="Rectangle 32"/>
            <p:cNvSpPr/>
            <p:nvPr/>
          </p:nvSpPr>
          <p:spPr>
            <a:xfrm>
              <a:off x="4672816" y="3258204"/>
              <a:ext cx="415315" cy="1005003"/>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grpSp>
        <p:nvGrpSpPr>
          <p:cNvPr id="8" name="Group 7"/>
          <p:cNvGrpSpPr/>
          <p:nvPr/>
        </p:nvGrpSpPr>
        <p:grpSpPr>
          <a:xfrm>
            <a:off x="198302" y="3232492"/>
            <a:ext cx="4390482" cy="1222872"/>
            <a:chOff x="198302" y="3139809"/>
            <a:chExt cx="4390482" cy="1222872"/>
          </a:xfrm>
        </p:grpSpPr>
        <p:sp>
          <p:nvSpPr>
            <p:cNvPr id="21" name="Rectangle 20"/>
            <p:cNvSpPr/>
            <p:nvPr/>
          </p:nvSpPr>
          <p:spPr>
            <a:xfrm>
              <a:off x="605931" y="3139809"/>
              <a:ext cx="3688992" cy="308473"/>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Tourist Attractions</a:t>
              </a:r>
              <a:endParaRPr lang="en-US" sz="1600" dirty="0"/>
            </a:p>
          </p:txBody>
        </p:sp>
        <p:sp>
          <p:nvSpPr>
            <p:cNvPr id="23" name="Rectangle 22"/>
            <p:cNvSpPr/>
            <p:nvPr/>
          </p:nvSpPr>
          <p:spPr>
            <a:xfrm>
              <a:off x="198302" y="3448281"/>
              <a:ext cx="4096621" cy="914400"/>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a:solidFill>
                    <a:schemeClr val="tx1">
                      <a:lumMod val="95000"/>
                      <a:lumOff val="5000"/>
                    </a:schemeClr>
                  </a:solidFill>
                </a:rPr>
                <a:t>Are there enough existing tourist attractions to draw tourists and give them something to do on shore</a:t>
              </a:r>
              <a:r>
                <a:rPr lang="en-US" sz="1200" dirty="0" smtClean="0">
                  <a:solidFill>
                    <a:schemeClr val="tx1">
                      <a:lumMod val="95000"/>
                      <a:lumOff val="5000"/>
                    </a:schemeClr>
                  </a:solidFill>
                </a:rPr>
                <a:t>?</a:t>
              </a:r>
              <a:endParaRPr lang="en-US" sz="1200" dirty="0">
                <a:solidFill>
                  <a:schemeClr val="tx1">
                    <a:lumMod val="95000"/>
                    <a:lumOff val="5000"/>
                  </a:schemeClr>
                </a:solidFill>
              </a:endParaRPr>
            </a:p>
          </p:txBody>
        </p:sp>
        <p:sp>
          <p:nvSpPr>
            <p:cNvPr id="49" name="Rectangle 48"/>
            <p:cNvSpPr/>
            <p:nvPr/>
          </p:nvSpPr>
          <p:spPr>
            <a:xfrm>
              <a:off x="198306" y="3144260"/>
              <a:ext cx="407625" cy="308473"/>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2</a:t>
              </a:r>
            </a:p>
          </p:txBody>
        </p:sp>
        <p:sp>
          <p:nvSpPr>
            <p:cNvPr id="34" name="Isosceles Triangle 33"/>
            <p:cNvSpPr/>
            <p:nvPr/>
          </p:nvSpPr>
          <p:spPr>
            <a:xfrm rot="5400000">
              <a:off x="3892123" y="3647970"/>
              <a:ext cx="1195024" cy="198299"/>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3" cstate="email">
            <a:duotone>
              <a:prstClr val="black"/>
              <a:srgbClr val="BF0A30">
                <a:tint val="45000"/>
                <a:satMod val="400000"/>
              </a:srgbClr>
            </a:duotone>
            <a:extLst>
              <a:ext uri="{28A0092B-C50C-407E-A947-70E740481C1C}">
                <a14:useLocalDpi xmlns:a14="http://schemas.microsoft.com/office/drawing/2010/main" val="0"/>
              </a:ext>
            </a:extLst>
          </a:blip>
          <a:stretch>
            <a:fillRect/>
          </a:stretch>
        </p:blipFill>
        <p:spPr>
          <a:xfrm>
            <a:off x="184491" y="1265961"/>
            <a:ext cx="435254" cy="274320"/>
          </a:xfrm>
          <a:prstGeom prst="rect">
            <a:avLst/>
          </a:prstGeom>
        </p:spPr>
      </p:pic>
    </p:spTree>
    <p:extLst>
      <p:ext uri="{BB962C8B-B14F-4D97-AF65-F5344CB8AC3E}">
        <p14:creationId xmlns:p14="http://schemas.microsoft.com/office/powerpoint/2010/main" val="12094021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79</a:t>
            </a:fld>
            <a:endParaRPr lang="en-US" dirty="0"/>
          </a:p>
        </p:txBody>
      </p:sp>
      <p:sp>
        <p:nvSpPr>
          <p:cNvPr id="4" name="Text Placeholder 3"/>
          <p:cNvSpPr>
            <a:spLocks noGrp="1"/>
          </p:cNvSpPr>
          <p:nvPr>
            <p:ph type="body" sz="quarter" idx="13"/>
          </p:nvPr>
        </p:nvSpPr>
        <p:spPr/>
        <p:txBody>
          <a:bodyPr/>
          <a:lstStyle/>
          <a:p>
            <a:r>
              <a:rPr lang="en-US" sz="2400" dirty="0"/>
              <a:t>Environmental Risks: Sufficient planning for route, navigation equipment, and boat selection will alleviate environmental impacts</a:t>
            </a:r>
          </a:p>
        </p:txBody>
      </p:sp>
      <p:cxnSp>
        <p:nvCxnSpPr>
          <p:cNvPr id="27" name="Straight Connector 26"/>
          <p:cNvCxnSpPr/>
          <p:nvPr/>
        </p:nvCxnSpPr>
        <p:spPr>
          <a:xfrm>
            <a:off x="176268" y="1607524"/>
            <a:ext cx="4206240" cy="0"/>
          </a:xfrm>
          <a:prstGeom prst="line">
            <a:avLst/>
          </a:prstGeom>
          <a:ln w="12700"/>
        </p:spPr>
        <p:style>
          <a:lnRef idx="2">
            <a:schemeClr val="dk1"/>
          </a:lnRef>
          <a:fillRef idx="0">
            <a:schemeClr val="dk1"/>
          </a:fillRef>
          <a:effectRef idx="1">
            <a:schemeClr val="dk1"/>
          </a:effectRef>
          <a:fontRef idx="minor">
            <a:schemeClr val="tx1"/>
          </a:fontRef>
        </p:style>
      </p:cxnSp>
      <p:sp>
        <p:nvSpPr>
          <p:cNvPr id="28" name="TextBox 27"/>
          <p:cNvSpPr txBox="1"/>
          <p:nvPr/>
        </p:nvSpPr>
        <p:spPr>
          <a:xfrm>
            <a:off x="176268" y="1216159"/>
            <a:ext cx="4206240" cy="369332"/>
          </a:xfrm>
          <a:prstGeom prst="rect">
            <a:avLst/>
          </a:prstGeom>
          <a:noFill/>
        </p:spPr>
        <p:txBody>
          <a:bodyPr wrap="square" rtlCol="0">
            <a:spAutoFit/>
          </a:bodyPr>
          <a:lstStyle/>
          <a:p>
            <a:pPr algn="ctr"/>
            <a:r>
              <a:rPr lang="en-US" dirty="0" smtClean="0"/>
              <a:t>Ranked Risks &amp; Challenges</a:t>
            </a:r>
            <a:endParaRPr lang="en-US" dirty="0"/>
          </a:p>
        </p:txBody>
      </p:sp>
      <p:grpSp>
        <p:nvGrpSpPr>
          <p:cNvPr id="9" name="Group 8"/>
          <p:cNvGrpSpPr/>
          <p:nvPr/>
        </p:nvGrpSpPr>
        <p:grpSpPr>
          <a:xfrm>
            <a:off x="198304" y="4760545"/>
            <a:ext cx="4395734" cy="1222871"/>
            <a:chOff x="198304" y="4665955"/>
            <a:chExt cx="4395734" cy="1222871"/>
          </a:xfrm>
        </p:grpSpPr>
        <p:sp>
          <p:nvSpPr>
            <p:cNvPr id="24" name="Rectangle 23"/>
            <p:cNvSpPr/>
            <p:nvPr/>
          </p:nvSpPr>
          <p:spPr>
            <a:xfrm>
              <a:off x="605931" y="4665955"/>
              <a:ext cx="3688994" cy="308473"/>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Impact on People</a:t>
              </a:r>
              <a:endParaRPr lang="en-US" sz="1600" dirty="0"/>
            </a:p>
          </p:txBody>
        </p:sp>
        <p:sp>
          <p:nvSpPr>
            <p:cNvPr id="25" name="Rectangle 24"/>
            <p:cNvSpPr/>
            <p:nvPr/>
          </p:nvSpPr>
          <p:spPr>
            <a:xfrm>
              <a:off x="198306" y="4665955"/>
              <a:ext cx="407625" cy="308473"/>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3</a:t>
              </a:r>
            </a:p>
          </p:txBody>
        </p:sp>
        <p:sp>
          <p:nvSpPr>
            <p:cNvPr id="26" name="Rectangle 25"/>
            <p:cNvSpPr/>
            <p:nvPr/>
          </p:nvSpPr>
          <p:spPr>
            <a:xfrm>
              <a:off x="198304" y="4974426"/>
              <a:ext cx="4096621" cy="914400"/>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a:solidFill>
                    <a:schemeClr val="tx1">
                      <a:lumMod val="95000"/>
                      <a:lumOff val="5000"/>
                    </a:schemeClr>
                  </a:solidFill>
                </a:rPr>
                <a:t>Will the ferries damage the commercial and recreational fishing industries?</a:t>
              </a:r>
            </a:p>
            <a:p>
              <a:pPr marL="171450" indent="-171450">
                <a:buFont typeface="Arial" panose="020B0604020202020204" pitchFamily="34" charset="0"/>
                <a:buChar char="•"/>
              </a:pPr>
              <a:r>
                <a:rPr lang="en-US" sz="1200" dirty="0">
                  <a:solidFill>
                    <a:schemeClr val="tx1">
                      <a:lumMod val="95000"/>
                      <a:lumOff val="5000"/>
                    </a:schemeClr>
                  </a:solidFill>
                </a:rPr>
                <a:t>Will existing channels be used?</a:t>
              </a:r>
            </a:p>
            <a:p>
              <a:pPr marL="171450" indent="-171450">
                <a:buFont typeface="Arial" panose="020B0604020202020204" pitchFamily="34" charset="0"/>
                <a:buChar char="•"/>
              </a:pPr>
              <a:r>
                <a:rPr lang="en-US" sz="1200" dirty="0">
                  <a:solidFill>
                    <a:schemeClr val="tx1">
                      <a:lumMod val="95000"/>
                      <a:lumOff val="5000"/>
                    </a:schemeClr>
                  </a:solidFill>
                </a:rPr>
                <a:t>Will the ferries </a:t>
              </a:r>
              <a:r>
                <a:rPr lang="en-US" sz="1200" dirty="0" smtClean="0">
                  <a:solidFill>
                    <a:schemeClr val="tx1">
                      <a:lumMod val="95000"/>
                      <a:lumOff val="5000"/>
                    </a:schemeClr>
                  </a:solidFill>
                </a:rPr>
                <a:t>maintain a </a:t>
              </a:r>
              <a:r>
                <a:rPr lang="en-US" sz="1200" dirty="0">
                  <a:solidFill>
                    <a:schemeClr val="tx1">
                      <a:lumMod val="95000"/>
                      <a:lumOff val="5000"/>
                    </a:schemeClr>
                  </a:solidFill>
                </a:rPr>
                <a:t>safe water </a:t>
              </a:r>
              <a:r>
                <a:rPr lang="en-US" sz="1200" dirty="0" smtClean="0">
                  <a:solidFill>
                    <a:schemeClr val="tx1">
                      <a:lumMod val="95000"/>
                      <a:lumOff val="5000"/>
                    </a:schemeClr>
                  </a:solidFill>
                </a:rPr>
                <a:t>experience for others?</a:t>
              </a:r>
              <a:endParaRPr lang="en-US" sz="1200" dirty="0">
                <a:solidFill>
                  <a:schemeClr val="tx1">
                    <a:lumMod val="95000"/>
                    <a:lumOff val="5000"/>
                  </a:schemeClr>
                </a:solidFill>
              </a:endParaRPr>
            </a:p>
          </p:txBody>
        </p:sp>
        <p:sp>
          <p:nvSpPr>
            <p:cNvPr id="30" name="Isosceles Triangle 29"/>
            <p:cNvSpPr/>
            <p:nvPr/>
          </p:nvSpPr>
          <p:spPr>
            <a:xfrm rot="5400000">
              <a:off x="3897377" y="5164318"/>
              <a:ext cx="1195024" cy="198299"/>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7" name="Straight Connector 46"/>
          <p:cNvCxnSpPr/>
          <p:nvPr/>
        </p:nvCxnSpPr>
        <p:spPr>
          <a:xfrm>
            <a:off x="4595763" y="1612773"/>
            <a:ext cx="4206240" cy="0"/>
          </a:xfrm>
          <a:prstGeom prst="line">
            <a:avLst/>
          </a:prstGeom>
          <a:ln w="12700"/>
        </p:spPr>
        <p:style>
          <a:lnRef idx="2">
            <a:schemeClr val="dk1"/>
          </a:lnRef>
          <a:fillRef idx="0">
            <a:schemeClr val="dk1"/>
          </a:fillRef>
          <a:effectRef idx="1">
            <a:schemeClr val="dk1"/>
          </a:effectRef>
          <a:fontRef idx="minor">
            <a:schemeClr val="tx1"/>
          </a:fontRef>
        </p:style>
      </p:cxnSp>
      <p:sp>
        <p:nvSpPr>
          <p:cNvPr id="48" name="TextBox 47"/>
          <p:cNvSpPr txBox="1"/>
          <p:nvPr/>
        </p:nvSpPr>
        <p:spPr>
          <a:xfrm>
            <a:off x="4574743" y="1221408"/>
            <a:ext cx="4206240" cy="369332"/>
          </a:xfrm>
          <a:prstGeom prst="rect">
            <a:avLst/>
          </a:prstGeom>
          <a:noFill/>
        </p:spPr>
        <p:txBody>
          <a:bodyPr wrap="square" rtlCol="0">
            <a:spAutoFit/>
          </a:bodyPr>
          <a:lstStyle/>
          <a:p>
            <a:pPr algn="ctr"/>
            <a:r>
              <a:rPr lang="en-US" dirty="0"/>
              <a:t>Mitigation</a:t>
            </a:r>
          </a:p>
        </p:txBody>
      </p:sp>
      <p:grpSp>
        <p:nvGrpSpPr>
          <p:cNvPr id="7" name="Group 6"/>
          <p:cNvGrpSpPr/>
          <p:nvPr/>
        </p:nvGrpSpPr>
        <p:grpSpPr>
          <a:xfrm>
            <a:off x="198304" y="1704440"/>
            <a:ext cx="4395734" cy="1222871"/>
            <a:chOff x="198304" y="1746480"/>
            <a:chExt cx="4395734" cy="1222871"/>
          </a:xfrm>
        </p:grpSpPr>
        <p:sp>
          <p:nvSpPr>
            <p:cNvPr id="35" name="Rectangle 34"/>
            <p:cNvSpPr/>
            <p:nvPr/>
          </p:nvSpPr>
          <p:spPr>
            <a:xfrm>
              <a:off x="605931" y="1746480"/>
              <a:ext cx="3688994" cy="308473"/>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Impact on Wildlife &amp; Vegetation</a:t>
              </a:r>
            </a:p>
          </p:txBody>
        </p:sp>
        <p:sp>
          <p:nvSpPr>
            <p:cNvPr id="37" name="Rectangle 36"/>
            <p:cNvSpPr/>
            <p:nvPr/>
          </p:nvSpPr>
          <p:spPr>
            <a:xfrm>
              <a:off x="198306" y="1746480"/>
              <a:ext cx="407625" cy="308473"/>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lumMod val="95000"/>
                      <a:lumOff val="5000"/>
                    </a:schemeClr>
                  </a:solidFill>
                </a:rPr>
                <a:t>1</a:t>
              </a:r>
              <a:endParaRPr lang="en-US" sz="1600" dirty="0">
                <a:solidFill>
                  <a:schemeClr val="tx1">
                    <a:lumMod val="95000"/>
                    <a:lumOff val="5000"/>
                  </a:schemeClr>
                </a:solidFill>
              </a:endParaRPr>
            </a:p>
          </p:txBody>
        </p:sp>
        <p:sp>
          <p:nvSpPr>
            <p:cNvPr id="38" name="Rectangle 37"/>
            <p:cNvSpPr/>
            <p:nvPr/>
          </p:nvSpPr>
          <p:spPr>
            <a:xfrm>
              <a:off x="198304" y="2054951"/>
              <a:ext cx="4096621" cy="914400"/>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a:solidFill>
                    <a:schemeClr val="tx1">
                      <a:lumMod val="95000"/>
                      <a:lumOff val="5000"/>
                    </a:schemeClr>
                  </a:solidFill>
                </a:rPr>
                <a:t>Will wakes from ferries damage low lying marsh </a:t>
              </a:r>
              <a:r>
                <a:rPr lang="en-US" sz="1200" dirty="0" smtClean="0">
                  <a:solidFill>
                    <a:schemeClr val="tx1">
                      <a:lumMod val="95000"/>
                      <a:lumOff val="5000"/>
                    </a:schemeClr>
                  </a:solidFill>
                </a:rPr>
                <a:t>areas?</a:t>
              </a:r>
              <a:endParaRPr lang="en-US" sz="1200" dirty="0">
                <a:solidFill>
                  <a:schemeClr val="tx1">
                    <a:lumMod val="95000"/>
                    <a:lumOff val="5000"/>
                  </a:schemeClr>
                </a:solidFill>
              </a:endParaRPr>
            </a:p>
            <a:p>
              <a:pPr marL="171450" indent="-171450">
                <a:buFont typeface="Arial" panose="020B0604020202020204" pitchFamily="34" charset="0"/>
                <a:buChar char="•"/>
              </a:pPr>
              <a:r>
                <a:rPr lang="en-US" sz="1200" dirty="0">
                  <a:solidFill>
                    <a:schemeClr val="tx1">
                      <a:lumMod val="95000"/>
                      <a:lumOff val="5000"/>
                    </a:schemeClr>
                  </a:solidFill>
                </a:rPr>
                <a:t>Will the ferries product noise that will disturb waterfowl? </a:t>
              </a:r>
            </a:p>
            <a:p>
              <a:pPr marL="171450" indent="-171450">
                <a:buFont typeface="Arial" panose="020B0604020202020204" pitchFamily="34" charset="0"/>
                <a:buChar char="•"/>
              </a:pPr>
              <a:r>
                <a:rPr lang="en-US" sz="1200" dirty="0">
                  <a:solidFill>
                    <a:schemeClr val="tx1">
                      <a:lumMod val="95000"/>
                      <a:lumOff val="5000"/>
                    </a:schemeClr>
                  </a:solidFill>
                </a:rPr>
                <a:t>Will the pollution from the ferries damage marine life, oyster beds, and sea grasses</a:t>
              </a:r>
              <a:r>
                <a:rPr lang="en-US" sz="1200" dirty="0" smtClean="0">
                  <a:solidFill>
                    <a:schemeClr val="tx1">
                      <a:lumMod val="95000"/>
                      <a:lumOff val="5000"/>
                    </a:schemeClr>
                  </a:solidFill>
                </a:rPr>
                <a:t>?</a:t>
              </a:r>
              <a:endParaRPr lang="en-US" sz="1200" dirty="0">
                <a:solidFill>
                  <a:schemeClr val="tx1">
                    <a:lumMod val="95000"/>
                    <a:lumOff val="5000"/>
                  </a:schemeClr>
                </a:solidFill>
              </a:endParaRPr>
            </a:p>
          </p:txBody>
        </p:sp>
        <p:sp>
          <p:nvSpPr>
            <p:cNvPr id="39" name="Isosceles Triangle 38"/>
            <p:cNvSpPr/>
            <p:nvPr/>
          </p:nvSpPr>
          <p:spPr>
            <a:xfrm rot="5400000">
              <a:off x="3897377" y="2244843"/>
              <a:ext cx="1195024" cy="198299"/>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4672816" y="1812955"/>
            <a:ext cx="4077742" cy="1005840"/>
            <a:chOff x="4672816" y="1825892"/>
            <a:chExt cx="4077742" cy="1005840"/>
          </a:xfrm>
        </p:grpSpPr>
        <p:sp>
          <p:nvSpPr>
            <p:cNvPr id="41" name="Rectangle 40"/>
            <p:cNvSpPr/>
            <p:nvPr/>
          </p:nvSpPr>
          <p:spPr>
            <a:xfrm>
              <a:off x="5092958" y="1825892"/>
              <a:ext cx="3657600" cy="1005840"/>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Select low wake vessels and plan navigation routes in existing channels</a:t>
              </a:r>
              <a:endParaRPr lang="en-US" sz="1600" dirty="0">
                <a:solidFill>
                  <a:schemeClr val="tx1"/>
                </a:solidFill>
              </a:endParaRPr>
            </a:p>
          </p:txBody>
        </p:sp>
        <p:sp>
          <p:nvSpPr>
            <p:cNvPr id="31" name="Rectangle 30"/>
            <p:cNvSpPr/>
            <p:nvPr/>
          </p:nvSpPr>
          <p:spPr>
            <a:xfrm>
              <a:off x="4672816" y="1825892"/>
              <a:ext cx="415315" cy="1005003"/>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bg1"/>
                </a:solidFill>
              </a:endParaRPr>
            </a:p>
          </p:txBody>
        </p:sp>
      </p:grpSp>
      <p:grpSp>
        <p:nvGrpSpPr>
          <p:cNvPr id="6" name="Group 5"/>
          <p:cNvGrpSpPr/>
          <p:nvPr/>
        </p:nvGrpSpPr>
        <p:grpSpPr>
          <a:xfrm>
            <a:off x="4672831" y="4869031"/>
            <a:ext cx="4078742" cy="1005898"/>
            <a:chOff x="4672831" y="4686833"/>
            <a:chExt cx="4078742" cy="1005898"/>
          </a:xfrm>
        </p:grpSpPr>
        <p:sp>
          <p:nvSpPr>
            <p:cNvPr id="43" name="Rectangle 42"/>
            <p:cNvSpPr/>
            <p:nvPr/>
          </p:nvSpPr>
          <p:spPr>
            <a:xfrm>
              <a:off x="5093973" y="4686833"/>
              <a:ext cx="3657600" cy="1005898"/>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Use existing channels for </a:t>
              </a:r>
              <a:r>
                <a:rPr lang="en-US" sz="1600" dirty="0" smtClean="0">
                  <a:solidFill>
                    <a:schemeClr val="tx1">
                      <a:lumMod val="95000"/>
                      <a:lumOff val="5000"/>
                    </a:schemeClr>
                  </a:solidFill>
                </a:rPr>
                <a:t>routes</a:t>
              </a:r>
              <a:r>
                <a:rPr lang="en-US" sz="1600" dirty="0">
                  <a:solidFill>
                    <a:schemeClr val="tx1">
                      <a:lumMod val="95000"/>
                      <a:lumOff val="5000"/>
                    </a:schemeClr>
                  </a:solidFill>
                </a:rPr>
                <a:t>, include state-of-the-art navigation equipment on boats, and </a:t>
              </a:r>
              <a:r>
                <a:rPr lang="en-US" sz="1600" dirty="0" smtClean="0">
                  <a:solidFill>
                    <a:schemeClr val="tx1">
                      <a:lumMod val="95000"/>
                      <a:lumOff val="5000"/>
                    </a:schemeClr>
                  </a:solidFill>
                </a:rPr>
                <a:t>thoroughly train </a:t>
              </a:r>
              <a:r>
                <a:rPr lang="en-US" sz="1600" dirty="0">
                  <a:solidFill>
                    <a:schemeClr val="tx1">
                      <a:lumMod val="95000"/>
                      <a:lumOff val="5000"/>
                    </a:schemeClr>
                  </a:solidFill>
                </a:rPr>
                <a:t>crews</a:t>
              </a:r>
              <a:endParaRPr lang="en-US" sz="1600" dirty="0">
                <a:solidFill>
                  <a:schemeClr val="tx1"/>
                </a:solidFill>
              </a:endParaRPr>
            </a:p>
          </p:txBody>
        </p:sp>
        <p:sp>
          <p:nvSpPr>
            <p:cNvPr id="32" name="Rectangle 31"/>
            <p:cNvSpPr/>
            <p:nvPr/>
          </p:nvSpPr>
          <p:spPr>
            <a:xfrm>
              <a:off x="4672831" y="4686833"/>
              <a:ext cx="415315" cy="1005003"/>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bg1"/>
                </a:solidFill>
              </a:endParaRPr>
            </a:p>
          </p:txBody>
        </p:sp>
      </p:grpSp>
      <p:grpSp>
        <p:nvGrpSpPr>
          <p:cNvPr id="5" name="Group 4"/>
          <p:cNvGrpSpPr/>
          <p:nvPr/>
        </p:nvGrpSpPr>
        <p:grpSpPr>
          <a:xfrm>
            <a:off x="4672816" y="3340979"/>
            <a:ext cx="4077742" cy="1005898"/>
            <a:chOff x="4672816" y="3258204"/>
            <a:chExt cx="4077742" cy="1005898"/>
          </a:xfrm>
        </p:grpSpPr>
        <p:sp>
          <p:nvSpPr>
            <p:cNvPr id="45" name="Rectangle 44"/>
            <p:cNvSpPr/>
            <p:nvPr/>
          </p:nvSpPr>
          <p:spPr>
            <a:xfrm>
              <a:off x="5092958" y="3258204"/>
              <a:ext cx="3657600" cy="1005898"/>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Select ferries with minimal draft and </a:t>
              </a:r>
              <a:r>
                <a:rPr lang="en-US" sz="1600" dirty="0" err="1">
                  <a:solidFill>
                    <a:schemeClr val="tx1">
                      <a:lumMod val="95000"/>
                      <a:lumOff val="5000"/>
                    </a:schemeClr>
                  </a:solidFill>
                </a:rPr>
                <a:t>waterjet</a:t>
              </a:r>
              <a:r>
                <a:rPr lang="en-US" sz="1600" dirty="0">
                  <a:solidFill>
                    <a:schemeClr val="tx1">
                      <a:lumMod val="95000"/>
                      <a:lumOff val="5000"/>
                    </a:schemeClr>
                  </a:solidFill>
                </a:rPr>
                <a:t> propulsion</a:t>
              </a:r>
              <a:endParaRPr lang="en-US" sz="1600" dirty="0">
                <a:solidFill>
                  <a:schemeClr val="tx1"/>
                </a:solidFill>
              </a:endParaRPr>
            </a:p>
          </p:txBody>
        </p:sp>
        <p:sp>
          <p:nvSpPr>
            <p:cNvPr id="33" name="Rectangle 32"/>
            <p:cNvSpPr/>
            <p:nvPr/>
          </p:nvSpPr>
          <p:spPr>
            <a:xfrm>
              <a:off x="4672816" y="3258204"/>
              <a:ext cx="415315" cy="1005003"/>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bg1"/>
                </a:solidFill>
              </a:endParaRPr>
            </a:p>
          </p:txBody>
        </p:sp>
      </p:grpSp>
      <p:grpSp>
        <p:nvGrpSpPr>
          <p:cNvPr id="8" name="Group 7"/>
          <p:cNvGrpSpPr/>
          <p:nvPr/>
        </p:nvGrpSpPr>
        <p:grpSpPr>
          <a:xfrm>
            <a:off x="198302" y="3232492"/>
            <a:ext cx="4390482" cy="1222872"/>
            <a:chOff x="198302" y="3139809"/>
            <a:chExt cx="4390482" cy="1222872"/>
          </a:xfrm>
        </p:grpSpPr>
        <p:sp>
          <p:nvSpPr>
            <p:cNvPr id="21" name="Rectangle 20"/>
            <p:cNvSpPr/>
            <p:nvPr/>
          </p:nvSpPr>
          <p:spPr>
            <a:xfrm>
              <a:off x="605931" y="3139809"/>
              <a:ext cx="3688992" cy="308473"/>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Impact on Physical Space</a:t>
              </a:r>
            </a:p>
          </p:txBody>
        </p:sp>
        <p:sp>
          <p:nvSpPr>
            <p:cNvPr id="23" name="Rectangle 22"/>
            <p:cNvSpPr/>
            <p:nvPr/>
          </p:nvSpPr>
          <p:spPr>
            <a:xfrm>
              <a:off x="198302" y="3448281"/>
              <a:ext cx="4096621" cy="914400"/>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a:solidFill>
                    <a:schemeClr val="tx1">
                      <a:lumMod val="95000"/>
                      <a:lumOff val="5000"/>
                    </a:schemeClr>
                  </a:solidFill>
                </a:rPr>
                <a:t>Is dredging required?</a:t>
              </a:r>
            </a:p>
            <a:p>
              <a:pPr marL="171450" indent="-171450">
                <a:buFont typeface="Arial" panose="020B0604020202020204" pitchFamily="34" charset="0"/>
                <a:buChar char="•"/>
              </a:pPr>
              <a:r>
                <a:rPr lang="en-US" sz="1200" dirty="0">
                  <a:solidFill>
                    <a:schemeClr val="tx1">
                      <a:lumMod val="95000"/>
                      <a:lumOff val="5000"/>
                    </a:schemeClr>
                  </a:solidFill>
                </a:rPr>
                <a:t>Will existing channels be used</a:t>
              </a:r>
              <a:r>
                <a:rPr lang="en-US" sz="1200" dirty="0" smtClean="0">
                  <a:solidFill>
                    <a:schemeClr val="tx1">
                      <a:lumMod val="95000"/>
                      <a:lumOff val="5000"/>
                    </a:schemeClr>
                  </a:solidFill>
                </a:rPr>
                <a:t>?</a:t>
              </a:r>
              <a:endParaRPr lang="en-US" sz="1200" dirty="0">
                <a:solidFill>
                  <a:schemeClr val="tx1">
                    <a:lumMod val="95000"/>
                    <a:lumOff val="5000"/>
                  </a:schemeClr>
                </a:solidFill>
              </a:endParaRPr>
            </a:p>
          </p:txBody>
        </p:sp>
        <p:sp>
          <p:nvSpPr>
            <p:cNvPr id="49" name="Rectangle 48"/>
            <p:cNvSpPr/>
            <p:nvPr/>
          </p:nvSpPr>
          <p:spPr>
            <a:xfrm>
              <a:off x="198306" y="3144260"/>
              <a:ext cx="407625" cy="308473"/>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2</a:t>
              </a:r>
            </a:p>
          </p:txBody>
        </p:sp>
        <p:sp>
          <p:nvSpPr>
            <p:cNvPr id="34" name="Isosceles Triangle 33"/>
            <p:cNvSpPr/>
            <p:nvPr/>
          </p:nvSpPr>
          <p:spPr>
            <a:xfrm rot="5400000">
              <a:off x="3892123" y="3647970"/>
              <a:ext cx="1195024" cy="198299"/>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6" name="Picture 35"/>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9711" y="1221408"/>
            <a:ext cx="406220" cy="365760"/>
          </a:xfrm>
          <a:prstGeom prst="rect">
            <a:avLst/>
          </a:prstGeom>
        </p:spPr>
      </p:pic>
    </p:spTree>
    <p:extLst>
      <p:ext uri="{BB962C8B-B14F-4D97-AF65-F5344CB8AC3E}">
        <p14:creationId xmlns:p14="http://schemas.microsoft.com/office/powerpoint/2010/main" val="2367204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8</a:t>
            </a:fld>
            <a:endParaRPr lang="en-US" dirty="0"/>
          </a:p>
        </p:txBody>
      </p:sp>
      <p:sp>
        <p:nvSpPr>
          <p:cNvPr id="4" name="Text Placeholder 3"/>
          <p:cNvSpPr>
            <a:spLocks noGrp="1"/>
          </p:cNvSpPr>
          <p:nvPr>
            <p:ph type="body" sz="quarter" idx="13"/>
          </p:nvPr>
        </p:nvSpPr>
        <p:spPr/>
        <p:txBody>
          <a:bodyPr/>
          <a:lstStyle/>
          <a:p>
            <a:r>
              <a:rPr lang="en-US" dirty="0"/>
              <a:t>F</a:t>
            </a:r>
            <a:r>
              <a:rPr lang="en-US" dirty="0" smtClean="0"/>
              <a:t>riendly </a:t>
            </a:r>
            <a:r>
              <a:rPr lang="en-US" dirty="0"/>
              <a:t>small-town culture </a:t>
            </a:r>
            <a:r>
              <a:rPr lang="en-US" dirty="0" smtClean="0"/>
              <a:t>and southern hospitality make for an authentic tourist experience 	</a:t>
            </a:r>
            <a:endParaRPr lang="en-US"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02765" y="2042908"/>
            <a:ext cx="4970036" cy="30963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extLst/>
        </p:spPr>
      </p:pic>
      <p:pic>
        <p:nvPicPr>
          <p:cNvPr id="3080" name="Picture 8"/>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4209" r="14537"/>
          <a:stretch/>
        </p:blipFill>
        <p:spPr bwMode="auto">
          <a:xfrm>
            <a:off x="771525" y="3749744"/>
            <a:ext cx="2171699" cy="23665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extLst/>
        </p:spPr>
      </p:pic>
      <p:pic>
        <p:nvPicPr>
          <p:cNvPr id="12"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6193" y="1392134"/>
            <a:ext cx="2929301" cy="21989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extLst/>
        </p:spPr>
      </p:pic>
      <p:sp>
        <p:nvSpPr>
          <p:cNvPr id="14" name="TextBox 13"/>
          <p:cNvSpPr txBox="1"/>
          <p:nvPr/>
        </p:nvSpPr>
        <p:spPr>
          <a:xfrm>
            <a:off x="189434" y="3163223"/>
            <a:ext cx="2374078" cy="369332"/>
          </a:xfrm>
          <a:prstGeom prst="rect">
            <a:avLst/>
          </a:prstGeom>
          <a:noFill/>
        </p:spPr>
        <p:txBody>
          <a:bodyPr wrap="square" rtlCol="0">
            <a:spAutoFit/>
          </a:bodyPr>
          <a:lstStyle/>
          <a:p>
            <a:r>
              <a:rPr lang="en-US" i="1" dirty="0" smtClean="0">
                <a:solidFill>
                  <a:schemeClr val="bg1"/>
                </a:solidFill>
              </a:rPr>
              <a:t>Local Arts</a:t>
            </a:r>
            <a:endParaRPr lang="en-US" i="1" dirty="0">
              <a:solidFill>
                <a:schemeClr val="bg1"/>
              </a:solidFill>
            </a:endParaRPr>
          </a:p>
        </p:txBody>
      </p:sp>
      <p:sp>
        <p:nvSpPr>
          <p:cNvPr id="5" name="TextBox 4"/>
          <p:cNvSpPr txBox="1"/>
          <p:nvPr/>
        </p:nvSpPr>
        <p:spPr>
          <a:xfrm>
            <a:off x="1047592" y="5746977"/>
            <a:ext cx="2655173" cy="369332"/>
          </a:xfrm>
          <a:prstGeom prst="rect">
            <a:avLst/>
          </a:prstGeom>
          <a:noFill/>
        </p:spPr>
        <p:txBody>
          <a:bodyPr wrap="square" rtlCol="0">
            <a:spAutoFit/>
          </a:bodyPr>
          <a:lstStyle/>
          <a:p>
            <a:r>
              <a:rPr lang="en-US" i="1" dirty="0" smtClean="0">
                <a:solidFill>
                  <a:schemeClr val="bg1"/>
                </a:solidFill>
              </a:rPr>
              <a:t>Colonial History</a:t>
            </a:r>
            <a:endParaRPr lang="en-US" i="1" dirty="0">
              <a:solidFill>
                <a:schemeClr val="bg1"/>
              </a:solidFill>
            </a:endParaRPr>
          </a:p>
        </p:txBody>
      </p:sp>
      <p:sp>
        <p:nvSpPr>
          <p:cNvPr id="6" name="TextBox 5"/>
          <p:cNvSpPr txBox="1"/>
          <p:nvPr/>
        </p:nvSpPr>
        <p:spPr>
          <a:xfrm>
            <a:off x="3808231" y="4643892"/>
            <a:ext cx="2986088" cy="369332"/>
          </a:xfrm>
          <a:prstGeom prst="rect">
            <a:avLst/>
          </a:prstGeom>
          <a:noFill/>
        </p:spPr>
        <p:txBody>
          <a:bodyPr wrap="square" rtlCol="0">
            <a:spAutoFit/>
          </a:bodyPr>
          <a:lstStyle/>
          <a:p>
            <a:r>
              <a:rPr lang="en-US" i="1" dirty="0" smtClean="0">
                <a:solidFill>
                  <a:schemeClr val="bg1"/>
                </a:solidFill>
              </a:rPr>
              <a:t>Welcoming Hosts</a:t>
            </a:r>
            <a:endParaRPr lang="en-US" i="1" dirty="0">
              <a:solidFill>
                <a:schemeClr val="bg1"/>
              </a:solidFill>
            </a:endParaRPr>
          </a:p>
        </p:txBody>
      </p:sp>
    </p:spTree>
    <p:extLst>
      <p:ext uri="{BB962C8B-B14F-4D97-AF65-F5344CB8AC3E}">
        <p14:creationId xmlns:p14="http://schemas.microsoft.com/office/powerpoint/2010/main" val="18035800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80</a:t>
            </a:fld>
            <a:endParaRPr lang="en-US" dirty="0"/>
          </a:p>
        </p:txBody>
      </p:sp>
      <p:sp>
        <p:nvSpPr>
          <p:cNvPr id="4" name="Text Placeholder 3"/>
          <p:cNvSpPr>
            <a:spLocks noGrp="1"/>
          </p:cNvSpPr>
          <p:nvPr>
            <p:ph type="body" sz="quarter" idx="13"/>
          </p:nvPr>
        </p:nvSpPr>
        <p:spPr/>
        <p:txBody>
          <a:bodyPr/>
          <a:lstStyle/>
          <a:p>
            <a:r>
              <a:rPr lang="en-US" sz="2400" dirty="0"/>
              <a:t>Financial Risks: The tenuousness of few key assumptions can be mitigated through additional research and planned agreements</a:t>
            </a:r>
          </a:p>
        </p:txBody>
      </p:sp>
      <p:cxnSp>
        <p:nvCxnSpPr>
          <p:cNvPr id="27" name="Straight Connector 26"/>
          <p:cNvCxnSpPr/>
          <p:nvPr/>
        </p:nvCxnSpPr>
        <p:spPr>
          <a:xfrm>
            <a:off x="176268" y="1607524"/>
            <a:ext cx="4206240" cy="0"/>
          </a:xfrm>
          <a:prstGeom prst="line">
            <a:avLst/>
          </a:prstGeom>
          <a:ln w="12700"/>
        </p:spPr>
        <p:style>
          <a:lnRef idx="2">
            <a:schemeClr val="dk1"/>
          </a:lnRef>
          <a:fillRef idx="0">
            <a:schemeClr val="dk1"/>
          </a:fillRef>
          <a:effectRef idx="1">
            <a:schemeClr val="dk1"/>
          </a:effectRef>
          <a:fontRef idx="minor">
            <a:schemeClr val="tx1"/>
          </a:fontRef>
        </p:style>
      </p:cxnSp>
      <p:sp>
        <p:nvSpPr>
          <p:cNvPr id="28" name="TextBox 27"/>
          <p:cNvSpPr txBox="1"/>
          <p:nvPr/>
        </p:nvSpPr>
        <p:spPr>
          <a:xfrm>
            <a:off x="176268" y="1216159"/>
            <a:ext cx="4206240" cy="369332"/>
          </a:xfrm>
          <a:prstGeom prst="rect">
            <a:avLst/>
          </a:prstGeom>
          <a:noFill/>
        </p:spPr>
        <p:txBody>
          <a:bodyPr wrap="square" rtlCol="0">
            <a:spAutoFit/>
          </a:bodyPr>
          <a:lstStyle/>
          <a:p>
            <a:pPr algn="ctr"/>
            <a:r>
              <a:rPr lang="en-US" dirty="0" smtClean="0"/>
              <a:t>Ranked Risks &amp; Challenges</a:t>
            </a:r>
            <a:endParaRPr lang="en-US" dirty="0"/>
          </a:p>
        </p:txBody>
      </p:sp>
      <p:grpSp>
        <p:nvGrpSpPr>
          <p:cNvPr id="9" name="Group 8"/>
          <p:cNvGrpSpPr/>
          <p:nvPr/>
        </p:nvGrpSpPr>
        <p:grpSpPr>
          <a:xfrm>
            <a:off x="198304" y="4760545"/>
            <a:ext cx="4395734" cy="1222871"/>
            <a:chOff x="198304" y="4665955"/>
            <a:chExt cx="4395734" cy="1222871"/>
          </a:xfrm>
        </p:grpSpPr>
        <p:sp>
          <p:nvSpPr>
            <p:cNvPr id="24" name="Rectangle 23"/>
            <p:cNvSpPr/>
            <p:nvPr/>
          </p:nvSpPr>
          <p:spPr>
            <a:xfrm>
              <a:off x="605931" y="4665955"/>
              <a:ext cx="3688994" cy="308473"/>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Exposure to Volatile Oil Market</a:t>
              </a:r>
            </a:p>
          </p:txBody>
        </p:sp>
        <p:sp>
          <p:nvSpPr>
            <p:cNvPr id="25" name="Rectangle 24"/>
            <p:cNvSpPr/>
            <p:nvPr/>
          </p:nvSpPr>
          <p:spPr>
            <a:xfrm>
              <a:off x="198306" y="4665955"/>
              <a:ext cx="407625" cy="308473"/>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3</a:t>
              </a:r>
            </a:p>
          </p:txBody>
        </p:sp>
        <p:sp>
          <p:nvSpPr>
            <p:cNvPr id="26" name="Rectangle 25"/>
            <p:cNvSpPr/>
            <p:nvPr/>
          </p:nvSpPr>
          <p:spPr>
            <a:xfrm>
              <a:off x="198304" y="4974426"/>
              <a:ext cx="4096621" cy="914400"/>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a:solidFill>
                    <a:schemeClr val="tx1">
                      <a:lumMod val="95000"/>
                      <a:lumOff val="5000"/>
                    </a:schemeClr>
                  </a:solidFill>
                </a:rPr>
                <a:t>Will fluctuations in fuel prices make running ferries cost prohibitive</a:t>
              </a:r>
              <a:r>
                <a:rPr lang="en-US" sz="1200" dirty="0" smtClean="0">
                  <a:solidFill>
                    <a:schemeClr val="tx1">
                      <a:lumMod val="95000"/>
                      <a:lumOff val="5000"/>
                    </a:schemeClr>
                  </a:solidFill>
                </a:rPr>
                <a:t>?</a:t>
              </a:r>
            </a:p>
            <a:p>
              <a:pPr marL="171450" indent="-171450">
                <a:buFont typeface="Arial" panose="020B0604020202020204" pitchFamily="34" charset="0"/>
                <a:buChar char="•"/>
              </a:pPr>
              <a:endParaRPr lang="en-US" sz="1200" dirty="0">
                <a:solidFill>
                  <a:schemeClr val="tx1">
                    <a:lumMod val="95000"/>
                    <a:lumOff val="5000"/>
                  </a:schemeClr>
                </a:solidFill>
              </a:endParaRPr>
            </a:p>
          </p:txBody>
        </p:sp>
        <p:sp>
          <p:nvSpPr>
            <p:cNvPr id="30" name="Isosceles Triangle 29"/>
            <p:cNvSpPr/>
            <p:nvPr/>
          </p:nvSpPr>
          <p:spPr>
            <a:xfrm rot="5400000">
              <a:off x="3897377" y="5164318"/>
              <a:ext cx="1195024" cy="198299"/>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7" name="Straight Connector 46"/>
          <p:cNvCxnSpPr/>
          <p:nvPr/>
        </p:nvCxnSpPr>
        <p:spPr>
          <a:xfrm>
            <a:off x="4595763" y="1612773"/>
            <a:ext cx="4206240" cy="0"/>
          </a:xfrm>
          <a:prstGeom prst="line">
            <a:avLst/>
          </a:prstGeom>
          <a:ln w="12700"/>
        </p:spPr>
        <p:style>
          <a:lnRef idx="2">
            <a:schemeClr val="dk1"/>
          </a:lnRef>
          <a:fillRef idx="0">
            <a:schemeClr val="dk1"/>
          </a:fillRef>
          <a:effectRef idx="1">
            <a:schemeClr val="dk1"/>
          </a:effectRef>
          <a:fontRef idx="minor">
            <a:schemeClr val="tx1"/>
          </a:fontRef>
        </p:style>
      </p:cxnSp>
      <p:sp>
        <p:nvSpPr>
          <p:cNvPr id="48" name="TextBox 47"/>
          <p:cNvSpPr txBox="1"/>
          <p:nvPr/>
        </p:nvSpPr>
        <p:spPr>
          <a:xfrm>
            <a:off x="4574743" y="1221408"/>
            <a:ext cx="4206240" cy="369332"/>
          </a:xfrm>
          <a:prstGeom prst="rect">
            <a:avLst/>
          </a:prstGeom>
          <a:noFill/>
        </p:spPr>
        <p:txBody>
          <a:bodyPr wrap="square" rtlCol="0">
            <a:spAutoFit/>
          </a:bodyPr>
          <a:lstStyle/>
          <a:p>
            <a:pPr algn="ctr"/>
            <a:r>
              <a:rPr lang="en-US" dirty="0"/>
              <a:t>Mitigation</a:t>
            </a:r>
          </a:p>
        </p:txBody>
      </p:sp>
      <p:grpSp>
        <p:nvGrpSpPr>
          <p:cNvPr id="7" name="Group 6"/>
          <p:cNvGrpSpPr/>
          <p:nvPr/>
        </p:nvGrpSpPr>
        <p:grpSpPr>
          <a:xfrm>
            <a:off x="198304" y="1704440"/>
            <a:ext cx="4395734" cy="1222871"/>
            <a:chOff x="198304" y="1746480"/>
            <a:chExt cx="4395734" cy="1222871"/>
          </a:xfrm>
        </p:grpSpPr>
        <p:sp>
          <p:nvSpPr>
            <p:cNvPr id="35" name="Rectangle 34"/>
            <p:cNvSpPr/>
            <p:nvPr/>
          </p:nvSpPr>
          <p:spPr>
            <a:xfrm>
              <a:off x="605931" y="1746480"/>
              <a:ext cx="3688994" cy="308473"/>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Ridership Estimate</a:t>
              </a:r>
            </a:p>
          </p:txBody>
        </p:sp>
        <p:sp>
          <p:nvSpPr>
            <p:cNvPr id="37" name="Rectangle 36"/>
            <p:cNvSpPr/>
            <p:nvPr/>
          </p:nvSpPr>
          <p:spPr>
            <a:xfrm>
              <a:off x="198306" y="1746480"/>
              <a:ext cx="407625" cy="308473"/>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lumMod val="95000"/>
                      <a:lumOff val="5000"/>
                    </a:schemeClr>
                  </a:solidFill>
                </a:rPr>
                <a:t>1</a:t>
              </a:r>
              <a:endParaRPr lang="en-US" sz="1600" dirty="0">
                <a:solidFill>
                  <a:schemeClr val="tx1">
                    <a:lumMod val="95000"/>
                    <a:lumOff val="5000"/>
                  </a:schemeClr>
                </a:solidFill>
              </a:endParaRPr>
            </a:p>
          </p:txBody>
        </p:sp>
        <p:sp>
          <p:nvSpPr>
            <p:cNvPr id="38" name="Rectangle 37"/>
            <p:cNvSpPr/>
            <p:nvPr/>
          </p:nvSpPr>
          <p:spPr>
            <a:xfrm>
              <a:off x="198304" y="2054951"/>
              <a:ext cx="4096621" cy="914400"/>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a:solidFill>
                    <a:schemeClr val="tx1">
                      <a:lumMod val="95000"/>
                      <a:lumOff val="5000"/>
                    </a:schemeClr>
                  </a:solidFill>
                </a:rPr>
                <a:t>Will </a:t>
              </a:r>
              <a:r>
                <a:rPr lang="en-US" sz="1200" dirty="0" smtClean="0">
                  <a:solidFill>
                    <a:schemeClr val="tx1">
                      <a:lumMod val="95000"/>
                      <a:lumOff val="5000"/>
                    </a:schemeClr>
                  </a:solidFill>
                </a:rPr>
                <a:t>the ferry system </a:t>
              </a:r>
              <a:r>
                <a:rPr lang="en-US" sz="1200" dirty="0">
                  <a:solidFill>
                    <a:schemeClr val="tx1">
                      <a:lumMod val="95000"/>
                      <a:lumOff val="5000"/>
                    </a:schemeClr>
                  </a:solidFill>
                </a:rPr>
                <a:t>attract sufficient passengers</a:t>
              </a:r>
              <a:r>
                <a:rPr lang="en-US" sz="1200" dirty="0" smtClean="0">
                  <a:solidFill>
                    <a:schemeClr val="tx1">
                      <a:lumMod val="95000"/>
                      <a:lumOff val="5000"/>
                    </a:schemeClr>
                  </a:solidFill>
                </a:rPr>
                <a:t>?</a:t>
              </a:r>
              <a:endParaRPr lang="en-US" sz="1200" dirty="0">
                <a:solidFill>
                  <a:schemeClr val="tx1">
                    <a:lumMod val="95000"/>
                    <a:lumOff val="5000"/>
                  </a:schemeClr>
                </a:solidFill>
              </a:endParaRPr>
            </a:p>
          </p:txBody>
        </p:sp>
        <p:sp>
          <p:nvSpPr>
            <p:cNvPr id="39" name="Isosceles Triangle 38"/>
            <p:cNvSpPr/>
            <p:nvPr/>
          </p:nvSpPr>
          <p:spPr>
            <a:xfrm rot="5400000">
              <a:off x="3897377" y="2244843"/>
              <a:ext cx="1195024" cy="198299"/>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4672816" y="1812955"/>
            <a:ext cx="4077742" cy="1005840"/>
            <a:chOff x="4672816" y="1825892"/>
            <a:chExt cx="4077742" cy="1005840"/>
          </a:xfrm>
        </p:grpSpPr>
        <p:sp>
          <p:nvSpPr>
            <p:cNvPr id="41" name="Rectangle 40"/>
            <p:cNvSpPr/>
            <p:nvPr/>
          </p:nvSpPr>
          <p:spPr>
            <a:xfrm>
              <a:off x="5092958" y="1825892"/>
              <a:ext cx="3657600" cy="1005840"/>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Conduct market research into existing OBX and IBX tourists as well as other potential sources</a:t>
              </a:r>
              <a:endParaRPr lang="en-US" sz="1600" dirty="0">
                <a:solidFill>
                  <a:schemeClr val="tx1"/>
                </a:solidFill>
              </a:endParaRPr>
            </a:p>
          </p:txBody>
        </p:sp>
        <p:sp>
          <p:nvSpPr>
            <p:cNvPr id="31" name="Rectangle 30"/>
            <p:cNvSpPr/>
            <p:nvPr/>
          </p:nvSpPr>
          <p:spPr>
            <a:xfrm>
              <a:off x="4672816" y="1825892"/>
              <a:ext cx="415315" cy="1005003"/>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bg1"/>
                </a:solidFill>
              </a:endParaRPr>
            </a:p>
          </p:txBody>
        </p:sp>
      </p:grpSp>
      <p:grpSp>
        <p:nvGrpSpPr>
          <p:cNvPr id="6" name="Group 5"/>
          <p:cNvGrpSpPr/>
          <p:nvPr/>
        </p:nvGrpSpPr>
        <p:grpSpPr>
          <a:xfrm>
            <a:off x="4672831" y="4869031"/>
            <a:ext cx="4078742" cy="1005898"/>
            <a:chOff x="4672831" y="4686833"/>
            <a:chExt cx="4078742" cy="1005898"/>
          </a:xfrm>
        </p:grpSpPr>
        <p:sp>
          <p:nvSpPr>
            <p:cNvPr id="43" name="Rectangle 42"/>
            <p:cNvSpPr/>
            <p:nvPr/>
          </p:nvSpPr>
          <p:spPr>
            <a:xfrm>
              <a:off x="5093973" y="4686833"/>
              <a:ext cx="3657600" cy="1005898"/>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Hedge </a:t>
              </a:r>
              <a:r>
                <a:rPr lang="en-US" sz="1600" dirty="0" smtClean="0">
                  <a:solidFill>
                    <a:schemeClr val="tx1">
                      <a:lumMod val="95000"/>
                      <a:lumOff val="5000"/>
                    </a:schemeClr>
                  </a:solidFill>
                </a:rPr>
                <a:t>risk by </a:t>
              </a:r>
              <a:r>
                <a:rPr lang="en-US" sz="1600" dirty="0">
                  <a:solidFill>
                    <a:schemeClr val="tx1">
                      <a:lumMod val="95000"/>
                      <a:lumOff val="5000"/>
                    </a:schemeClr>
                  </a:solidFill>
                </a:rPr>
                <a:t>purchasing futures in </a:t>
              </a:r>
              <a:r>
                <a:rPr lang="en-US" sz="1600" dirty="0" smtClean="0">
                  <a:solidFill>
                    <a:schemeClr val="tx1">
                      <a:lumMod val="95000"/>
                      <a:lumOff val="5000"/>
                    </a:schemeClr>
                  </a:solidFill>
                </a:rPr>
                <a:t>oil</a:t>
              </a:r>
              <a:endParaRPr lang="en-US" sz="1600" dirty="0">
                <a:solidFill>
                  <a:schemeClr val="tx1"/>
                </a:solidFill>
              </a:endParaRPr>
            </a:p>
          </p:txBody>
        </p:sp>
        <p:sp>
          <p:nvSpPr>
            <p:cNvPr id="32" name="Rectangle 31"/>
            <p:cNvSpPr/>
            <p:nvPr/>
          </p:nvSpPr>
          <p:spPr>
            <a:xfrm>
              <a:off x="4672831" y="4686833"/>
              <a:ext cx="415315" cy="1005003"/>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bg1"/>
                </a:solidFill>
              </a:endParaRPr>
            </a:p>
          </p:txBody>
        </p:sp>
      </p:grpSp>
      <p:grpSp>
        <p:nvGrpSpPr>
          <p:cNvPr id="5" name="Group 4"/>
          <p:cNvGrpSpPr/>
          <p:nvPr/>
        </p:nvGrpSpPr>
        <p:grpSpPr>
          <a:xfrm>
            <a:off x="4672816" y="3340979"/>
            <a:ext cx="4077742" cy="1005898"/>
            <a:chOff x="4672816" y="3258204"/>
            <a:chExt cx="4077742" cy="1005898"/>
          </a:xfrm>
        </p:grpSpPr>
        <p:sp>
          <p:nvSpPr>
            <p:cNvPr id="45" name="Rectangle 44"/>
            <p:cNvSpPr/>
            <p:nvPr/>
          </p:nvSpPr>
          <p:spPr>
            <a:xfrm>
              <a:off x="5092958" y="3258204"/>
              <a:ext cx="3657600" cy="1005898"/>
            </a:xfrm>
            <a:prstGeom prst="rect">
              <a:avLst/>
            </a:prstGeom>
            <a:no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Rely on harbor communities to fund additional public facility projects</a:t>
              </a:r>
              <a:endParaRPr lang="en-US" sz="1600" dirty="0">
                <a:solidFill>
                  <a:schemeClr val="tx1"/>
                </a:solidFill>
              </a:endParaRPr>
            </a:p>
          </p:txBody>
        </p:sp>
        <p:sp>
          <p:nvSpPr>
            <p:cNvPr id="33" name="Rectangle 32"/>
            <p:cNvSpPr/>
            <p:nvPr/>
          </p:nvSpPr>
          <p:spPr>
            <a:xfrm>
              <a:off x="4672816" y="3258204"/>
              <a:ext cx="415315" cy="1005003"/>
            </a:xfrm>
            <a:prstGeom prst="rect">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bg1"/>
                </a:solidFill>
              </a:endParaRPr>
            </a:p>
          </p:txBody>
        </p:sp>
      </p:grpSp>
      <p:grpSp>
        <p:nvGrpSpPr>
          <p:cNvPr id="8" name="Group 7"/>
          <p:cNvGrpSpPr/>
          <p:nvPr/>
        </p:nvGrpSpPr>
        <p:grpSpPr>
          <a:xfrm>
            <a:off x="198302" y="3232492"/>
            <a:ext cx="4390482" cy="1222872"/>
            <a:chOff x="198302" y="3139809"/>
            <a:chExt cx="4390482" cy="1222872"/>
          </a:xfrm>
        </p:grpSpPr>
        <p:sp>
          <p:nvSpPr>
            <p:cNvPr id="21" name="Rectangle 20"/>
            <p:cNvSpPr/>
            <p:nvPr/>
          </p:nvSpPr>
          <p:spPr>
            <a:xfrm>
              <a:off x="605931" y="3139809"/>
              <a:ext cx="3688992" cy="308473"/>
            </a:xfrm>
            <a:prstGeom prst="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Supplementary Investments Required</a:t>
              </a:r>
            </a:p>
          </p:txBody>
        </p:sp>
        <p:sp>
          <p:nvSpPr>
            <p:cNvPr id="23" name="Rectangle 22"/>
            <p:cNvSpPr/>
            <p:nvPr/>
          </p:nvSpPr>
          <p:spPr>
            <a:xfrm>
              <a:off x="198302" y="3448281"/>
              <a:ext cx="4096621" cy="914400"/>
            </a:xfrm>
            <a:prstGeom prst="rect">
              <a:avLst/>
            </a:prstGeom>
            <a:noFill/>
            <a:ln>
              <a:solidFill>
                <a:srgbClr val="002868"/>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a:solidFill>
                    <a:schemeClr val="tx1">
                      <a:lumMod val="95000"/>
                      <a:lumOff val="5000"/>
                    </a:schemeClr>
                  </a:solidFill>
                </a:rPr>
                <a:t>What costs will need to be incurred to ready harbors for increased traffic</a:t>
              </a:r>
              <a:r>
                <a:rPr lang="en-US" sz="1200" dirty="0" smtClean="0">
                  <a:solidFill>
                    <a:schemeClr val="tx1">
                      <a:lumMod val="95000"/>
                      <a:lumOff val="5000"/>
                    </a:schemeClr>
                  </a:solidFill>
                </a:rPr>
                <a:t>?</a:t>
              </a:r>
              <a:endParaRPr lang="en-US" sz="1200" dirty="0">
                <a:solidFill>
                  <a:schemeClr val="tx1">
                    <a:lumMod val="95000"/>
                    <a:lumOff val="5000"/>
                  </a:schemeClr>
                </a:solidFill>
              </a:endParaRPr>
            </a:p>
          </p:txBody>
        </p:sp>
        <p:sp>
          <p:nvSpPr>
            <p:cNvPr id="49" name="Rectangle 48"/>
            <p:cNvSpPr/>
            <p:nvPr/>
          </p:nvSpPr>
          <p:spPr>
            <a:xfrm>
              <a:off x="198306" y="3144260"/>
              <a:ext cx="407625" cy="308473"/>
            </a:xfrm>
            <a:prstGeom prst="rect">
              <a:avLst/>
            </a:prstGeom>
            <a:no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95000"/>
                      <a:lumOff val="5000"/>
                    </a:schemeClr>
                  </a:solidFill>
                </a:rPr>
                <a:t>2</a:t>
              </a:r>
            </a:p>
          </p:txBody>
        </p:sp>
        <p:sp>
          <p:nvSpPr>
            <p:cNvPr id="34" name="Isosceles Triangle 33"/>
            <p:cNvSpPr/>
            <p:nvPr/>
          </p:nvSpPr>
          <p:spPr>
            <a:xfrm rot="5400000">
              <a:off x="3892123" y="3647970"/>
              <a:ext cx="1195024" cy="198299"/>
            </a:xfrm>
            <a:prstGeom prst="triangle">
              <a:avLst/>
            </a:prstGeom>
            <a:solidFill>
              <a:srgbClr val="002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TextBox 35"/>
          <p:cNvSpPr txBox="1"/>
          <p:nvPr/>
        </p:nvSpPr>
        <p:spPr>
          <a:xfrm>
            <a:off x="118814" y="1221408"/>
            <a:ext cx="566607" cy="369332"/>
          </a:xfrm>
          <a:prstGeom prst="rect">
            <a:avLst/>
          </a:prstGeom>
          <a:noFill/>
        </p:spPr>
        <p:txBody>
          <a:bodyPr wrap="square" rtlCol="0">
            <a:spAutoFit/>
          </a:bodyPr>
          <a:lstStyle/>
          <a:p>
            <a:pPr algn="ctr"/>
            <a:r>
              <a:rPr lang="en-US" b="1" dirty="0" smtClean="0">
                <a:solidFill>
                  <a:srgbClr val="BF0A30"/>
                </a:solidFill>
                <a:latin typeface="Times New Roman" panose="02020603050405020304" pitchFamily="18" charset="0"/>
                <a:cs typeface="Times New Roman" panose="02020603050405020304" pitchFamily="18" charset="0"/>
              </a:rPr>
              <a:t>$$$</a:t>
            </a:r>
            <a:endParaRPr lang="en-US" b="1" dirty="0">
              <a:solidFill>
                <a:srgbClr val="BF0A3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29459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Demographics</a:t>
            </a:r>
            <a:endParaRPr lang="en-US" dirty="0"/>
          </a:p>
        </p:txBody>
      </p:sp>
      <p:sp>
        <p:nvSpPr>
          <p:cNvPr id="3" name="Text Placeholder 2"/>
          <p:cNvSpPr>
            <a:spLocks noGrp="1"/>
          </p:cNvSpPr>
          <p:nvPr>
            <p:ph type="body" sz="half" idx="2"/>
          </p:nvPr>
        </p:nvSpPr>
        <p:spPr/>
        <p:txBody>
          <a:bodyPr/>
          <a:lstStyle/>
          <a:p>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81</a:t>
            </a:fld>
            <a:endParaRPr lang="en-US"/>
          </a:p>
        </p:txBody>
      </p:sp>
    </p:spTree>
    <p:extLst>
      <p:ext uri="{BB962C8B-B14F-4D97-AF65-F5344CB8AC3E}">
        <p14:creationId xmlns:p14="http://schemas.microsoft.com/office/powerpoint/2010/main" val="30135439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6593"/>
          <a:stretch/>
        </p:blipFill>
        <p:spPr bwMode="auto">
          <a:xfrm>
            <a:off x="475860" y="1132953"/>
            <a:ext cx="8226706" cy="2051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5FD889E0-CAB2-4699-909D-B9A88D47ACBE}" type="slidenum">
              <a:rPr lang="en-US" smtClean="0">
                <a:solidFill>
                  <a:prstClr val="white"/>
                </a:solidFill>
              </a:rPr>
              <a:pPr/>
              <a:t>82</a:t>
            </a:fld>
            <a:endParaRPr lang="en-US" dirty="0">
              <a:solidFill>
                <a:prstClr val="white"/>
              </a:solidFill>
            </a:endParaRPr>
          </a:p>
        </p:txBody>
      </p:sp>
      <p:sp>
        <p:nvSpPr>
          <p:cNvPr id="4" name="Text Placeholder 3"/>
          <p:cNvSpPr>
            <a:spLocks noGrp="1"/>
          </p:cNvSpPr>
          <p:nvPr>
            <p:ph type="body" sz="quarter" idx="13"/>
          </p:nvPr>
        </p:nvSpPr>
        <p:spPr/>
        <p:txBody>
          <a:bodyPr/>
          <a:lstStyle/>
          <a:p>
            <a:r>
              <a:rPr lang="en-US" b="1" dirty="0" smtClean="0"/>
              <a:t>Albemarle Sound Population</a:t>
            </a:r>
            <a:br>
              <a:rPr lang="en-US" b="1" dirty="0" smtClean="0"/>
            </a:br>
            <a:r>
              <a:rPr lang="en-US" dirty="0" smtClean="0"/>
              <a:t>Residents primarily reside in rural areas.</a:t>
            </a:r>
            <a:endParaRPr lang="en-US" b="1" dirty="0" smtClean="0"/>
          </a:p>
        </p:txBody>
      </p:sp>
      <p:sp>
        <p:nvSpPr>
          <p:cNvPr id="5" name="Rectangle 4"/>
          <p:cNvSpPr/>
          <p:nvPr/>
        </p:nvSpPr>
        <p:spPr>
          <a:xfrm>
            <a:off x="6600527" y="1132953"/>
            <a:ext cx="2102039" cy="2051681"/>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5797"/>
          <a:stretch/>
        </p:blipFill>
        <p:spPr bwMode="auto">
          <a:xfrm>
            <a:off x="475860" y="3603114"/>
            <a:ext cx="1914525" cy="190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2554335" y="4958263"/>
            <a:ext cx="6195529"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554335" y="5089957"/>
            <a:ext cx="488731" cy="369332"/>
          </a:xfrm>
          <a:prstGeom prst="rect">
            <a:avLst/>
          </a:prstGeom>
          <a:noFill/>
        </p:spPr>
        <p:txBody>
          <a:bodyPr wrap="square" rtlCol="0">
            <a:spAutoFit/>
          </a:bodyPr>
          <a:lstStyle/>
          <a:p>
            <a:pPr algn="ctr"/>
            <a:r>
              <a:rPr lang="en-US" dirty="0">
                <a:solidFill>
                  <a:prstClr val="black"/>
                </a:solidFill>
              </a:rPr>
              <a:t>$</a:t>
            </a:r>
          </a:p>
        </p:txBody>
      </p:sp>
      <p:sp>
        <p:nvSpPr>
          <p:cNvPr id="12" name="TextBox 11"/>
          <p:cNvSpPr txBox="1"/>
          <p:nvPr/>
        </p:nvSpPr>
        <p:spPr>
          <a:xfrm>
            <a:off x="8045732" y="5083964"/>
            <a:ext cx="704132" cy="369332"/>
          </a:xfrm>
          <a:prstGeom prst="rect">
            <a:avLst/>
          </a:prstGeom>
          <a:noFill/>
        </p:spPr>
        <p:txBody>
          <a:bodyPr wrap="square" rtlCol="0">
            <a:spAutoFit/>
          </a:bodyPr>
          <a:lstStyle/>
          <a:p>
            <a:pPr algn="ctr"/>
            <a:r>
              <a:rPr lang="en-US" dirty="0">
                <a:solidFill>
                  <a:prstClr val="black"/>
                </a:solidFill>
              </a:rPr>
              <a:t>$$$$</a:t>
            </a:r>
          </a:p>
        </p:txBody>
      </p:sp>
      <p:sp>
        <p:nvSpPr>
          <p:cNvPr id="10" name="TextBox 9"/>
          <p:cNvSpPr txBox="1"/>
          <p:nvPr/>
        </p:nvSpPr>
        <p:spPr>
          <a:xfrm>
            <a:off x="3421112" y="5089957"/>
            <a:ext cx="4240925" cy="369332"/>
          </a:xfrm>
          <a:prstGeom prst="rect">
            <a:avLst/>
          </a:prstGeom>
          <a:noFill/>
        </p:spPr>
        <p:txBody>
          <a:bodyPr wrap="square" rtlCol="0">
            <a:spAutoFit/>
          </a:bodyPr>
          <a:lstStyle/>
          <a:p>
            <a:pPr algn="ctr"/>
            <a:r>
              <a:rPr lang="en-US" dirty="0">
                <a:solidFill>
                  <a:prstClr val="black"/>
                </a:solidFill>
              </a:rPr>
              <a:t>Income</a:t>
            </a:r>
          </a:p>
        </p:txBody>
      </p:sp>
      <p:sp>
        <p:nvSpPr>
          <p:cNvPr id="15" name="Rectangle 14"/>
          <p:cNvSpPr/>
          <p:nvPr/>
        </p:nvSpPr>
        <p:spPr>
          <a:xfrm>
            <a:off x="2643349" y="3850192"/>
            <a:ext cx="1240206" cy="1015663"/>
          </a:xfrm>
          <a:prstGeom prst="rect">
            <a:avLst/>
          </a:prstGeom>
        </p:spPr>
        <p:txBody>
          <a:bodyPr wrap="square">
            <a:spAutoFit/>
          </a:bodyPr>
          <a:lstStyle/>
          <a:p>
            <a:r>
              <a:rPr lang="en-US" sz="1000" dirty="0">
                <a:solidFill>
                  <a:prstClr val="black"/>
                </a:solidFill>
              </a:rPr>
              <a:t>Back Country Folks</a:t>
            </a:r>
          </a:p>
          <a:p>
            <a:r>
              <a:rPr lang="en-US" sz="1000" dirty="0">
                <a:solidFill>
                  <a:prstClr val="black"/>
                </a:solidFill>
              </a:rPr>
              <a:t>Golden Ponds</a:t>
            </a:r>
          </a:p>
          <a:p>
            <a:r>
              <a:rPr lang="en-US" sz="1000" dirty="0">
                <a:solidFill>
                  <a:prstClr val="black"/>
                </a:solidFill>
              </a:rPr>
              <a:t>Crossroads Villagers</a:t>
            </a:r>
          </a:p>
          <a:p>
            <a:r>
              <a:rPr lang="en-US" sz="1000" dirty="0">
                <a:solidFill>
                  <a:prstClr val="black"/>
                </a:solidFill>
              </a:rPr>
              <a:t>Bedrock America</a:t>
            </a:r>
          </a:p>
          <a:p>
            <a:r>
              <a:rPr lang="en-US" sz="1000" dirty="0">
                <a:solidFill>
                  <a:prstClr val="black"/>
                </a:solidFill>
              </a:rPr>
              <a:t>Old </a:t>
            </a:r>
            <a:r>
              <a:rPr lang="en-US" sz="1000" dirty="0" err="1">
                <a:solidFill>
                  <a:prstClr val="black"/>
                </a:solidFill>
              </a:rPr>
              <a:t>Milltowns</a:t>
            </a:r>
            <a:endParaRPr lang="en-US" sz="1000" dirty="0">
              <a:solidFill>
                <a:prstClr val="black"/>
              </a:solidFill>
            </a:endParaRPr>
          </a:p>
          <a:p>
            <a:r>
              <a:rPr lang="en-US" sz="1000" dirty="0">
                <a:solidFill>
                  <a:prstClr val="black"/>
                </a:solidFill>
              </a:rPr>
              <a:t>Young &amp; Rustic</a:t>
            </a:r>
          </a:p>
        </p:txBody>
      </p:sp>
      <p:sp>
        <p:nvSpPr>
          <p:cNvPr id="16" name="Rectangle 15"/>
          <p:cNvSpPr/>
          <p:nvPr/>
        </p:nvSpPr>
        <p:spPr>
          <a:xfrm>
            <a:off x="4180515" y="3853634"/>
            <a:ext cx="1361059" cy="1015663"/>
          </a:xfrm>
          <a:prstGeom prst="rect">
            <a:avLst/>
          </a:prstGeom>
        </p:spPr>
        <p:txBody>
          <a:bodyPr wrap="square">
            <a:spAutoFit/>
          </a:bodyPr>
          <a:lstStyle/>
          <a:p>
            <a:r>
              <a:rPr lang="en-US" sz="1000" dirty="0">
                <a:solidFill>
                  <a:prstClr val="black"/>
                </a:solidFill>
              </a:rPr>
              <a:t>Blue Highways</a:t>
            </a:r>
          </a:p>
          <a:p>
            <a:r>
              <a:rPr lang="en-US" sz="1000" dirty="0">
                <a:solidFill>
                  <a:prstClr val="black"/>
                </a:solidFill>
              </a:rPr>
              <a:t>Simple Pleasures</a:t>
            </a:r>
          </a:p>
          <a:p>
            <a:r>
              <a:rPr lang="en-US" sz="1000" dirty="0" err="1">
                <a:solidFill>
                  <a:prstClr val="black"/>
                </a:solidFill>
              </a:rPr>
              <a:t>Heartlanders</a:t>
            </a:r>
            <a:endParaRPr lang="en-US" sz="1000" dirty="0">
              <a:solidFill>
                <a:prstClr val="black"/>
              </a:solidFill>
            </a:endParaRPr>
          </a:p>
          <a:p>
            <a:r>
              <a:rPr lang="en-US" sz="1000" dirty="0">
                <a:solidFill>
                  <a:prstClr val="black"/>
                </a:solidFill>
              </a:rPr>
              <a:t>Shotguns &amp; Pickups</a:t>
            </a:r>
          </a:p>
          <a:p>
            <a:r>
              <a:rPr lang="en-US" sz="1000" dirty="0">
                <a:solidFill>
                  <a:prstClr val="black"/>
                </a:solidFill>
              </a:rPr>
              <a:t>Red, White &amp; Blues</a:t>
            </a:r>
          </a:p>
          <a:p>
            <a:r>
              <a:rPr lang="en-US" sz="1000" dirty="0">
                <a:solidFill>
                  <a:prstClr val="black"/>
                </a:solidFill>
              </a:rPr>
              <a:t>Kid Country, USA</a:t>
            </a:r>
          </a:p>
        </p:txBody>
      </p:sp>
      <p:sp>
        <p:nvSpPr>
          <p:cNvPr id="17" name="Rectangle 16"/>
          <p:cNvSpPr/>
          <p:nvPr/>
        </p:nvSpPr>
        <p:spPr>
          <a:xfrm>
            <a:off x="6006654" y="3922884"/>
            <a:ext cx="1213944" cy="861774"/>
          </a:xfrm>
          <a:prstGeom prst="rect">
            <a:avLst/>
          </a:prstGeom>
        </p:spPr>
        <p:txBody>
          <a:bodyPr wrap="square">
            <a:spAutoFit/>
          </a:bodyPr>
          <a:lstStyle/>
          <a:p>
            <a:r>
              <a:rPr lang="en-US" sz="1000" dirty="0">
                <a:solidFill>
                  <a:prstClr val="black"/>
                </a:solidFill>
              </a:rPr>
              <a:t>Traditional Times </a:t>
            </a:r>
          </a:p>
          <a:p>
            <a:r>
              <a:rPr lang="en-US" sz="1000" dirty="0">
                <a:solidFill>
                  <a:prstClr val="black"/>
                </a:solidFill>
              </a:rPr>
              <a:t>Big Sky Families</a:t>
            </a:r>
          </a:p>
          <a:p>
            <a:r>
              <a:rPr lang="en-US" sz="1000" dirty="0">
                <a:solidFill>
                  <a:prstClr val="black"/>
                </a:solidFill>
              </a:rPr>
              <a:t>Greenbelt Sports</a:t>
            </a:r>
          </a:p>
          <a:p>
            <a:r>
              <a:rPr lang="en-US" sz="1000" dirty="0">
                <a:solidFill>
                  <a:prstClr val="black"/>
                </a:solidFill>
              </a:rPr>
              <a:t>Mayberry-</a:t>
            </a:r>
            <a:r>
              <a:rPr lang="en-US" sz="1000" dirty="0" err="1">
                <a:solidFill>
                  <a:prstClr val="black"/>
                </a:solidFill>
              </a:rPr>
              <a:t>ville</a:t>
            </a:r>
            <a:endParaRPr lang="en-US" sz="1000" dirty="0">
              <a:solidFill>
                <a:prstClr val="black"/>
              </a:solidFill>
            </a:endParaRPr>
          </a:p>
          <a:p>
            <a:r>
              <a:rPr lang="en-US" sz="1000" dirty="0">
                <a:solidFill>
                  <a:prstClr val="black"/>
                </a:solidFill>
              </a:rPr>
              <a:t>New Homesteaders</a:t>
            </a:r>
          </a:p>
        </p:txBody>
      </p:sp>
      <p:sp>
        <p:nvSpPr>
          <p:cNvPr id="18" name="Rectangle 17"/>
          <p:cNvSpPr/>
          <p:nvPr/>
        </p:nvSpPr>
        <p:spPr>
          <a:xfrm>
            <a:off x="7541159" y="3988691"/>
            <a:ext cx="1240237" cy="707886"/>
          </a:xfrm>
          <a:prstGeom prst="rect">
            <a:avLst/>
          </a:prstGeom>
        </p:spPr>
        <p:txBody>
          <a:bodyPr wrap="square">
            <a:spAutoFit/>
          </a:bodyPr>
          <a:lstStyle/>
          <a:p>
            <a:r>
              <a:rPr lang="en-US" sz="1000" dirty="0">
                <a:solidFill>
                  <a:prstClr val="black"/>
                </a:solidFill>
              </a:rPr>
              <a:t>Big Fish, Small Pond</a:t>
            </a:r>
          </a:p>
          <a:p>
            <a:r>
              <a:rPr lang="en-US" sz="1000" dirty="0">
                <a:solidFill>
                  <a:prstClr val="black"/>
                </a:solidFill>
              </a:rPr>
              <a:t>God's Country</a:t>
            </a:r>
          </a:p>
          <a:p>
            <a:r>
              <a:rPr lang="en-US" sz="1000" dirty="0">
                <a:solidFill>
                  <a:prstClr val="black"/>
                </a:solidFill>
              </a:rPr>
              <a:t>Country Squires</a:t>
            </a:r>
          </a:p>
          <a:p>
            <a:r>
              <a:rPr lang="en-US" sz="1000" dirty="0">
                <a:solidFill>
                  <a:prstClr val="black"/>
                </a:solidFill>
              </a:rPr>
              <a:t>Fast-Track Families</a:t>
            </a:r>
          </a:p>
        </p:txBody>
      </p:sp>
      <p:sp>
        <p:nvSpPr>
          <p:cNvPr id="19" name="TextBox 18"/>
          <p:cNvSpPr txBox="1"/>
          <p:nvPr/>
        </p:nvSpPr>
        <p:spPr>
          <a:xfrm>
            <a:off x="117987" y="6327058"/>
            <a:ext cx="4689987" cy="369332"/>
          </a:xfrm>
          <a:prstGeom prst="rect">
            <a:avLst/>
          </a:prstGeom>
          <a:noFill/>
        </p:spPr>
        <p:txBody>
          <a:bodyPr wrap="square" rtlCol="0">
            <a:spAutoFit/>
          </a:bodyPr>
          <a:lstStyle/>
          <a:p>
            <a:r>
              <a:rPr lang="en-US" dirty="0" smtClean="0"/>
              <a:t>Source: Nielsen</a:t>
            </a:r>
            <a:endParaRPr lang="en-US" dirty="0"/>
          </a:p>
        </p:txBody>
      </p:sp>
    </p:spTree>
    <p:extLst>
      <p:ext uri="{BB962C8B-B14F-4D97-AF65-F5344CB8AC3E}">
        <p14:creationId xmlns:p14="http://schemas.microsoft.com/office/powerpoint/2010/main" val="39403490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solidFill>
                  <a:prstClr val="white"/>
                </a:solidFill>
              </a:rPr>
              <a:pPr/>
              <a:t>83</a:t>
            </a:fld>
            <a:endParaRPr lang="en-US" dirty="0">
              <a:solidFill>
                <a:prstClr val="white"/>
              </a:solidFill>
            </a:endParaRPr>
          </a:p>
        </p:txBody>
      </p:sp>
      <p:sp>
        <p:nvSpPr>
          <p:cNvPr id="4" name="Text Placeholder 3"/>
          <p:cNvSpPr>
            <a:spLocks noGrp="1"/>
          </p:cNvSpPr>
          <p:nvPr>
            <p:ph type="body" sz="quarter" idx="13"/>
          </p:nvPr>
        </p:nvSpPr>
        <p:spPr/>
        <p:txBody>
          <a:bodyPr/>
          <a:lstStyle/>
          <a:p>
            <a:r>
              <a:rPr lang="en-US" b="1" dirty="0" smtClean="0"/>
              <a:t>Albemarle Sound Population</a:t>
            </a:r>
            <a:br>
              <a:rPr lang="en-US" b="1" dirty="0" smtClean="0"/>
            </a:br>
            <a:r>
              <a:rPr lang="en-US" dirty="0" smtClean="0"/>
              <a:t>Segments vary in age and skew towards lower income.</a:t>
            </a:r>
          </a:p>
        </p:txBody>
      </p:sp>
      <p:cxnSp>
        <p:nvCxnSpPr>
          <p:cNvPr id="7" name="Straight Arrow Connector 6"/>
          <p:cNvCxnSpPr/>
          <p:nvPr/>
        </p:nvCxnSpPr>
        <p:spPr>
          <a:xfrm>
            <a:off x="1403114" y="5636201"/>
            <a:ext cx="6779174"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73513" y="3365088"/>
            <a:ext cx="704132" cy="369332"/>
          </a:xfrm>
          <a:prstGeom prst="rect">
            <a:avLst/>
          </a:prstGeom>
          <a:noFill/>
        </p:spPr>
        <p:txBody>
          <a:bodyPr wrap="square" rtlCol="0">
            <a:spAutoFit/>
          </a:bodyPr>
          <a:lstStyle/>
          <a:p>
            <a:pPr algn="ctr"/>
            <a:r>
              <a:rPr lang="en-US" dirty="0">
                <a:solidFill>
                  <a:prstClr val="black"/>
                </a:solidFill>
              </a:rPr>
              <a:t>Older</a:t>
            </a:r>
          </a:p>
        </p:txBody>
      </p:sp>
      <p:sp>
        <p:nvSpPr>
          <p:cNvPr id="10" name="TextBox 9"/>
          <p:cNvSpPr txBox="1"/>
          <p:nvPr/>
        </p:nvSpPr>
        <p:spPr>
          <a:xfrm>
            <a:off x="2609169" y="5702546"/>
            <a:ext cx="4240925" cy="369332"/>
          </a:xfrm>
          <a:prstGeom prst="rect">
            <a:avLst/>
          </a:prstGeom>
          <a:noFill/>
        </p:spPr>
        <p:txBody>
          <a:bodyPr wrap="square" rtlCol="0">
            <a:spAutoFit/>
          </a:bodyPr>
          <a:lstStyle/>
          <a:p>
            <a:pPr algn="ctr"/>
            <a:r>
              <a:rPr lang="en-US" dirty="0">
                <a:solidFill>
                  <a:prstClr val="black"/>
                </a:solidFill>
              </a:rPr>
              <a:t>Income</a:t>
            </a:r>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17464"/>
          <a:stretch/>
        </p:blipFill>
        <p:spPr bwMode="auto">
          <a:xfrm>
            <a:off x="1442644" y="1299471"/>
            <a:ext cx="5714901" cy="188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442645" y="1299471"/>
            <a:ext cx="5714900" cy="1885163"/>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132889" y="5404237"/>
            <a:ext cx="985380" cy="369332"/>
          </a:xfrm>
          <a:prstGeom prst="rect">
            <a:avLst/>
          </a:prstGeom>
          <a:noFill/>
        </p:spPr>
        <p:txBody>
          <a:bodyPr wrap="square" rtlCol="0">
            <a:spAutoFit/>
          </a:bodyPr>
          <a:lstStyle/>
          <a:p>
            <a:pPr algn="ctr"/>
            <a:r>
              <a:rPr lang="en-US" dirty="0">
                <a:solidFill>
                  <a:prstClr val="black"/>
                </a:solidFill>
              </a:rPr>
              <a:t>Younger</a:t>
            </a:r>
          </a:p>
        </p:txBody>
      </p:sp>
      <p:cxnSp>
        <p:nvCxnSpPr>
          <p:cNvPr id="14" name="Straight Arrow Connector 13"/>
          <p:cNvCxnSpPr/>
          <p:nvPr/>
        </p:nvCxnSpPr>
        <p:spPr>
          <a:xfrm>
            <a:off x="1213928" y="3377337"/>
            <a:ext cx="0" cy="232520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rot="16200000">
            <a:off x="-7850" y="4401141"/>
            <a:ext cx="1797370" cy="369332"/>
          </a:xfrm>
          <a:prstGeom prst="rect">
            <a:avLst/>
          </a:prstGeom>
          <a:noFill/>
        </p:spPr>
        <p:txBody>
          <a:bodyPr wrap="square" rtlCol="0">
            <a:spAutoFit/>
          </a:bodyPr>
          <a:lstStyle/>
          <a:p>
            <a:pPr algn="ctr"/>
            <a:r>
              <a:rPr lang="en-US" dirty="0">
                <a:solidFill>
                  <a:prstClr val="black"/>
                </a:solidFill>
              </a:rPr>
              <a:t>Age</a:t>
            </a:r>
          </a:p>
        </p:txBody>
      </p:sp>
      <p:sp>
        <p:nvSpPr>
          <p:cNvPr id="30" name="TextBox 29"/>
          <p:cNvSpPr txBox="1"/>
          <p:nvPr/>
        </p:nvSpPr>
        <p:spPr>
          <a:xfrm>
            <a:off x="1276986" y="5710505"/>
            <a:ext cx="488731" cy="369332"/>
          </a:xfrm>
          <a:prstGeom prst="rect">
            <a:avLst/>
          </a:prstGeom>
          <a:noFill/>
        </p:spPr>
        <p:txBody>
          <a:bodyPr wrap="square" rtlCol="0">
            <a:spAutoFit/>
          </a:bodyPr>
          <a:lstStyle/>
          <a:p>
            <a:pPr algn="ctr"/>
            <a:r>
              <a:rPr lang="en-US" dirty="0">
                <a:solidFill>
                  <a:prstClr val="black"/>
                </a:solidFill>
              </a:rPr>
              <a:t>$</a:t>
            </a:r>
          </a:p>
        </p:txBody>
      </p:sp>
      <p:sp>
        <p:nvSpPr>
          <p:cNvPr id="31" name="TextBox 30"/>
          <p:cNvSpPr txBox="1"/>
          <p:nvPr/>
        </p:nvSpPr>
        <p:spPr>
          <a:xfrm>
            <a:off x="7635816" y="5730370"/>
            <a:ext cx="704132" cy="369332"/>
          </a:xfrm>
          <a:prstGeom prst="rect">
            <a:avLst/>
          </a:prstGeom>
          <a:noFill/>
        </p:spPr>
        <p:txBody>
          <a:bodyPr wrap="square" rtlCol="0">
            <a:spAutoFit/>
          </a:bodyPr>
          <a:lstStyle/>
          <a:p>
            <a:pPr algn="ctr"/>
            <a:r>
              <a:rPr lang="en-US" dirty="0">
                <a:solidFill>
                  <a:prstClr val="black"/>
                </a:solidFill>
              </a:rPr>
              <a:t>$$$$</a:t>
            </a:r>
          </a:p>
        </p:txBody>
      </p:sp>
      <p:sp>
        <p:nvSpPr>
          <p:cNvPr id="28" name="Rectangle 27"/>
          <p:cNvSpPr/>
          <p:nvPr/>
        </p:nvSpPr>
        <p:spPr>
          <a:xfrm>
            <a:off x="5029122" y="3426643"/>
            <a:ext cx="1111202" cy="24622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US" sz="1000" dirty="0">
                <a:solidFill>
                  <a:prstClr val="black"/>
                </a:solidFill>
              </a:rPr>
              <a:t>Traditional Times </a:t>
            </a:r>
          </a:p>
        </p:txBody>
      </p:sp>
      <p:sp>
        <p:nvSpPr>
          <p:cNvPr id="29" name="Rectangle 28"/>
          <p:cNvSpPr/>
          <p:nvPr/>
        </p:nvSpPr>
        <p:spPr>
          <a:xfrm>
            <a:off x="7064674" y="3413013"/>
            <a:ext cx="1117614" cy="2308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US" sz="900" dirty="0">
                <a:solidFill>
                  <a:prstClr val="black"/>
                </a:solidFill>
              </a:rPr>
              <a:t>Big Fish, Small Pond</a:t>
            </a:r>
          </a:p>
        </p:txBody>
      </p:sp>
      <p:sp>
        <p:nvSpPr>
          <p:cNvPr id="2049" name="Rectangle 2048"/>
          <p:cNvSpPr/>
          <p:nvPr/>
        </p:nvSpPr>
        <p:spPr>
          <a:xfrm>
            <a:off x="3291105" y="3411005"/>
            <a:ext cx="1150883" cy="230832"/>
          </a:xfrm>
          <a:prstGeom prst="rect">
            <a:avLst/>
          </a:prstGeom>
        </p:spPr>
        <p:txBody>
          <a:bodyPr wrap="square">
            <a:spAutoFit/>
          </a:bodyPr>
          <a:lstStyle/>
          <a:p>
            <a:r>
              <a:rPr lang="en-US" sz="900" dirty="0" err="1">
                <a:solidFill>
                  <a:prstClr val="black"/>
                </a:solidFill>
              </a:rPr>
              <a:t>Heartlanders</a:t>
            </a:r>
            <a:endParaRPr lang="en-US" sz="900" dirty="0">
              <a:solidFill>
                <a:prstClr val="black"/>
              </a:solidFill>
            </a:endParaRPr>
          </a:p>
        </p:txBody>
      </p:sp>
      <p:sp>
        <p:nvSpPr>
          <p:cNvPr id="2051" name="Rectangle 2050"/>
          <p:cNvSpPr/>
          <p:nvPr/>
        </p:nvSpPr>
        <p:spPr>
          <a:xfrm>
            <a:off x="1501691" y="3410877"/>
            <a:ext cx="1119352" cy="230832"/>
          </a:xfrm>
          <a:prstGeom prst="rect">
            <a:avLst/>
          </a:prstGeom>
        </p:spPr>
        <p:txBody>
          <a:bodyPr wrap="square">
            <a:spAutoFit/>
          </a:bodyPr>
          <a:lstStyle/>
          <a:p>
            <a:r>
              <a:rPr lang="en-US" sz="900" dirty="0">
                <a:solidFill>
                  <a:prstClr val="black"/>
                </a:solidFill>
              </a:rPr>
              <a:t>Old </a:t>
            </a:r>
            <a:r>
              <a:rPr lang="en-US" sz="900" dirty="0" err="1">
                <a:solidFill>
                  <a:prstClr val="black"/>
                </a:solidFill>
              </a:rPr>
              <a:t>Milltowns</a:t>
            </a:r>
            <a:endParaRPr lang="en-US" sz="900" dirty="0">
              <a:solidFill>
                <a:prstClr val="black"/>
              </a:solidFill>
            </a:endParaRPr>
          </a:p>
        </p:txBody>
      </p:sp>
      <p:sp>
        <p:nvSpPr>
          <p:cNvPr id="2052" name="Rectangle 2051"/>
          <p:cNvSpPr/>
          <p:nvPr/>
        </p:nvSpPr>
        <p:spPr>
          <a:xfrm>
            <a:off x="7199606" y="4975957"/>
            <a:ext cx="1024743" cy="369332"/>
          </a:xfrm>
          <a:prstGeom prst="rect">
            <a:avLst/>
          </a:prstGeom>
        </p:spPr>
        <p:txBody>
          <a:bodyPr wrap="square">
            <a:spAutoFit/>
          </a:bodyPr>
          <a:lstStyle/>
          <a:p>
            <a:r>
              <a:rPr lang="en-US" sz="900" dirty="0">
                <a:solidFill>
                  <a:prstClr val="black"/>
                </a:solidFill>
              </a:rPr>
              <a:t>God's Country</a:t>
            </a:r>
          </a:p>
          <a:p>
            <a:r>
              <a:rPr lang="en-US" sz="900" dirty="0">
                <a:solidFill>
                  <a:prstClr val="black"/>
                </a:solidFill>
              </a:rPr>
              <a:t>Mayberry-</a:t>
            </a:r>
            <a:r>
              <a:rPr lang="en-US" sz="900" dirty="0" err="1">
                <a:solidFill>
                  <a:prstClr val="black"/>
                </a:solidFill>
              </a:rPr>
              <a:t>ville</a:t>
            </a:r>
            <a:endParaRPr lang="en-US" sz="900" dirty="0">
              <a:solidFill>
                <a:prstClr val="black"/>
              </a:solidFill>
            </a:endParaRPr>
          </a:p>
        </p:txBody>
      </p:sp>
      <p:sp>
        <p:nvSpPr>
          <p:cNvPr id="2054" name="Rectangle 2053"/>
          <p:cNvSpPr/>
          <p:nvPr/>
        </p:nvSpPr>
        <p:spPr>
          <a:xfrm>
            <a:off x="4128595" y="5173405"/>
            <a:ext cx="981359" cy="230832"/>
          </a:xfrm>
          <a:prstGeom prst="rect">
            <a:avLst/>
          </a:prstGeom>
        </p:spPr>
        <p:txBody>
          <a:bodyPr wrap="none">
            <a:spAutoFit/>
          </a:bodyPr>
          <a:lstStyle/>
          <a:p>
            <a:r>
              <a:rPr lang="en-US" sz="900" dirty="0">
                <a:solidFill>
                  <a:prstClr val="black"/>
                </a:solidFill>
              </a:rPr>
              <a:t>Greenbelt Sports</a:t>
            </a:r>
          </a:p>
        </p:txBody>
      </p:sp>
      <p:sp>
        <p:nvSpPr>
          <p:cNvPr id="2055" name="Rectangle 2054"/>
          <p:cNvSpPr/>
          <p:nvPr/>
        </p:nvSpPr>
        <p:spPr>
          <a:xfrm>
            <a:off x="1470163" y="4838161"/>
            <a:ext cx="1229710" cy="507831"/>
          </a:xfrm>
          <a:prstGeom prst="rect">
            <a:avLst/>
          </a:prstGeom>
        </p:spPr>
        <p:txBody>
          <a:bodyPr wrap="square">
            <a:spAutoFit/>
          </a:bodyPr>
          <a:lstStyle/>
          <a:p>
            <a:r>
              <a:rPr lang="en-US" sz="900" dirty="0">
                <a:solidFill>
                  <a:prstClr val="black"/>
                </a:solidFill>
              </a:rPr>
              <a:t>Blue Highways</a:t>
            </a:r>
          </a:p>
          <a:p>
            <a:r>
              <a:rPr lang="en-US" sz="900" dirty="0">
                <a:solidFill>
                  <a:prstClr val="black"/>
                </a:solidFill>
              </a:rPr>
              <a:t>Red, White &amp; Blues</a:t>
            </a:r>
          </a:p>
          <a:p>
            <a:r>
              <a:rPr lang="en-US" sz="900" dirty="0">
                <a:solidFill>
                  <a:prstClr val="black"/>
                </a:solidFill>
              </a:rPr>
              <a:t>Young &amp; Rustic</a:t>
            </a:r>
          </a:p>
        </p:txBody>
      </p:sp>
      <p:sp>
        <p:nvSpPr>
          <p:cNvPr id="2056" name="Rectangle 2055"/>
          <p:cNvSpPr/>
          <p:nvPr/>
        </p:nvSpPr>
        <p:spPr>
          <a:xfrm>
            <a:off x="7064674" y="4309109"/>
            <a:ext cx="930063" cy="230832"/>
          </a:xfrm>
          <a:prstGeom prst="rect">
            <a:avLst/>
          </a:prstGeom>
        </p:spPr>
        <p:txBody>
          <a:bodyPr wrap="none">
            <a:spAutoFit/>
          </a:bodyPr>
          <a:lstStyle/>
          <a:p>
            <a:r>
              <a:rPr lang="en-US" sz="900" dirty="0">
                <a:solidFill>
                  <a:prstClr val="black"/>
                </a:solidFill>
              </a:rPr>
              <a:t>Country Squires</a:t>
            </a:r>
          </a:p>
        </p:txBody>
      </p:sp>
      <p:sp>
        <p:nvSpPr>
          <p:cNvPr id="2058" name="Rectangle 2057"/>
          <p:cNvSpPr/>
          <p:nvPr/>
        </p:nvSpPr>
        <p:spPr>
          <a:xfrm>
            <a:off x="2699873" y="4170609"/>
            <a:ext cx="1261241" cy="507831"/>
          </a:xfrm>
          <a:prstGeom prst="rect">
            <a:avLst/>
          </a:prstGeom>
        </p:spPr>
        <p:txBody>
          <a:bodyPr wrap="square">
            <a:spAutoFit/>
          </a:bodyPr>
          <a:lstStyle/>
          <a:p>
            <a:r>
              <a:rPr lang="en-US" sz="900" dirty="0">
                <a:solidFill>
                  <a:prstClr val="black"/>
                </a:solidFill>
              </a:rPr>
              <a:t>Kid Country, USA</a:t>
            </a:r>
          </a:p>
          <a:p>
            <a:r>
              <a:rPr lang="en-US" sz="900" dirty="0">
                <a:solidFill>
                  <a:prstClr val="black"/>
                </a:solidFill>
              </a:rPr>
              <a:t>New Homesteaders</a:t>
            </a:r>
          </a:p>
          <a:p>
            <a:r>
              <a:rPr lang="en-US" sz="900" dirty="0">
                <a:solidFill>
                  <a:prstClr val="black"/>
                </a:solidFill>
              </a:rPr>
              <a:t>Shotguns &amp; Pickups</a:t>
            </a:r>
          </a:p>
        </p:txBody>
      </p:sp>
      <p:sp>
        <p:nvSpPr>
          <p:cNvPr id="2059" name="Rectangle 2058"/>
          <p:cNvSpPr/>
          <p:nvPr/>
        </p:nvSpPr>
        <p:spPr>
          <a:xfrm>
            <a:off x="1482041" y="4298869"/>
            <a:ext cx="981359" cy="230832"/>
          </a:xfrm>
          <a:prstGeom prst="rect">
            <a:avLst/>
          </a:prstGeom>
        </p:spPr>
        <p:txBody>
          <a:bodyPr wrap="none">
            <a:spAutoFit/>
          </a:bodyPr>
          <a:lstStyle/>
          <a:p>
            <a:r>
              <a:rPr lang="en-US" sz="900" dirty="0">
                <a:solidFill>
                  <a:prstClr val="black"/>
                </a:solidFill>
              </a:rPr>
              <a:t>Bedrock America</a:t>
            </a:r>
          </a:p>
        </p:txBody>
      </p:sp>
      <p:sp>
        <p:nvSpPr>
          <p:cNvPr id="3" name="Rectangle 2"/>
          <p:cNvSpPr/>
          <p:nvPr/>
        </p:nvSpPr>
        <p:spPr>
          <a:xfrm>
            <a:off x="3240188" y="3613262"/>
            <a:ext cx="1059906" cy="24622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US" sz="1000" dirty="0">
                <a:solidFill>
                  <a:prstClr val="black"/>
                </a:solidFill>
              </a:rPr>
              <a:t>Simple Pleasures</a:t>
            </a:r>
          </a:p>
        </p:txBody>
      </p:sp>
      <p:sp>
        <p:nvSpPr>
          <p:cNvPr id="6" name="Rectangle 5"/>
          <p:cNvSpPr/>
          <p:nvPr/>
        </p:nvSpPr>
        <p:spPr>
          <a:xfrm>
            <a:off x="1478515" y="3598617"/>
            <a:ext cx="1165704" cy="24622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US" sz="1000" dirty="0">
                <a:solidFill>
                  <a:prstClr val="black"/>
                </a:solidFill>
              </a:rPr>
              <a:t>Back Country Folks</a:t>
            </a:r>
          </a:p>
        </p:txBody>
      </p:sp>
      <p:sp>
        <p:nvSpPr>
          <p:cNvPr id="8" name="Rectangle 7"/>
          <p:cNvSpPr/>
          <p:nvPr/>
        </p:nvSpPr>
        <p:spPr>
          <a:xfrm>
            <a:off x="1361014" y="5309351"/>
            <a:ext cx="1223412" cy="24622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US" sz="1000" dirty="0">
                <a:solidFill>
                  <a:prstClr val="black"/>
                </a:solidFill>
              </a:rPr>
              <a:t>Crossroads Villagers</a:t>
            </a:r>
          </a:p>
        </p:txBody>
      </p:sp>
      <p:sp>
        <p:nvSpPr>
          <p:cNvPr id="9" name="Rectangle 8"/>
          <p:cNvSpPr/>
          <p:nvPr/>
        </p:nvSpPr>
        <p:spPr>
          <a:xfrm>
            <a:off x="7152839" y="5336467"/>
            <a:ext cx="941283" cy="24622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US" sz="1000" dirty="0">
                <a:solidFill>
                  <a:prstClr val="black"/>
                </a:solidFill>
              </a:rPr>
              <a:t>Blue Highways</a:t>
            </a:r>
          </a:p>
        </p:txBody>
      </p:sp>
      <p:sp>
        <p:nvSpPr>
          <p:cNvPr id="32" name="TextBox 31"/>
          <p:cNvSpPr txBox="1"/>
          <p:nvPr/>
        </p:nvSpPr>
        <p:spPr>
          <a:xfrm>
            <a:off x="117987" y="6327058"/>
            <a:ext cx="4689987" cy="369332"/>
          </a:xfrm>
          <a:prstGeom prst="rect">
            <a:avLst/>
          </a:prstGeom>
          <a:noFill/>
        </p:spPr>
        <p:txBody>
          <a:bodyPr wrap="square" rtlCol="0">
            <a:spAutoFit/>
          </a:bodyPr>
          <a:lstStyle/>
          <a:p>
            <a:r>
              <a:rPr lang="en-US" dirty="0" smtClean="0"/>
              <a:t>Source: Nielsen</a:t>
            </a:r>
            <a:endParaRPr lang="en-US" dirty="0"/>
          </a:p>
        </p:txBody>
      </p:sp>
    </p:spTree>
    <p:extLst>
      <p:ext uri="{BB962C8B-B14F-4D97-AF65-F5344CB8AC3E}">
        <p14:creationId xmlns:p14="http://schemas.microsoft.com/office/powerpoint/2010/main" val="18516223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solidFill>
                  <a:prstClr val="white"/>
                </a:solidFill>
              </a:rPr>
              <a:pPr/>
              <a:t>84</a:t>
            </a:fld>
            <a:endParaRPr lang="en-US" dirty="0">
              <a:solidFill>
                <a:prstClr val="white"/>
              </a:solidFill>
            </a:endParaRPr>
          </a:p>
        </p:txBody>
      </p:sp>
      <p:sp>
        <p:nvSpPr>
          <p:cNvPr id="4" name="Text Placeholder 3"/>
          <p:cNvSpPr>
            <a:spLocks noGrp="1"/>
          </p:cNvSpPr>
          <p:nvPr>
            <p:ph type="body" sz="quarter" idx="13"/>
          </p:nvPr>
        </p:nvSpPr>
        <p:spPr/>
        <p:txBody>
          <a:bodyPr/>
          <a:lstStyle/>
          <a:p>
            <a:r>
              <a:rPr lang="en-US" dirty="0" smtClean="0"/>
              <a:t>Top 6 Segments</a:t>
            </a:r>
            <a:endParaRPr lang="en-US" dirty="0"/>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 y="1195388"/>
            <a:ext cx="2505075" cy="729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4299" y="2824162"/>
            <a:ext cx="2505456" cy="746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4301" y="1985964"/>
            <a:ext cx="2505456" cy="73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3919" y="3645946"/>
            <a:ext cx="2505456" cy="738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3919" y="4486275"/>
            <a:ext cx="2505456" cy="740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3919" y="5334001"/>
            <a:ext cx="2505456" cy="727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967955" y="1138238"/>
            <a:ext cx="5154242" cy="861774"/>
          </a:xfrm>
          <a:prstGeom prst="rect">
            <a:avLst/>
          </a:prstGeom>
        </p:spPr>
        <p:txBody>
          <a:bodyPr wrap="square">
            <a:spAutoFit/>
          </a:bodyPr>
          <a:lstStyle/>
          <a:p>
            <a:r>
              <a:rPr lang="en-US" sz="1000" dirty="0">
                <a:solidFill>
                  <a:prstClr val="black"/>
                </a:solidFill>
              </a:rPr>
              <a:t>Traditional Times is the kind of lifestyle where small-town couples </a:t>
            </a:r>
            <a:r>
              <a:rPr lang="en-US" sz="1000" b="1" dirty="0">
                <a:solidFill>
                  <a:prstClr val="black"/>
                </a:solidFill>
              </a:rPr>
              <a:t>nearing retirement </a:t>
            </a:r>
            <a:r>
              <a:rPr lang="en-US" sz="1000" dirty="0">
                <a:solidFill>
                  <a:prstClr val="black"/>
                </a:solidFill>
              </a:rPr>
              <a:t>are beginning to enjoy their first empty-nest years. Typically in their fifties and older, these</a:t>
            </a:r>
            <a:r>
              <a:rPr lang="en-US" sz="1000" b="1" dirty="0">
                <a:solidFill>
                  <a:prstClr val="black"/>
                </a:solidFill>
              </a:rPr>
              <a:t> upper-middle-class </a:t>
            </a:r>
            <a:r>
              <a:rPr lang="en-US" sz="1000" dirty="0">
                <a:solidFill>
                  <a:prstClr val="black"/>
                </a:solidFill>
              </a:rPr>
              <a:t>Americans pursue a kind of granola-and-grits lifestyle. On their coffee tables are magazines with titles like Country Living and Country Home. But they're </a:t>
            </a:r>
            <a:r>
              <a:rPr lang="en-US" sz="1000" b="1" dirty="0">
                <a:solidFill>
                  <a:prstClr val="black"/>
                </a:solidFill>
              </a:rPr>
              <a:t>big travelers, especially in recreational vehicles and campers.</a:t>
            </a:r>
          </a:p>
        </p:txBody>
      </p:sp>
      <p:sp>
        <p:nvSpPr>
          <p:cNvPr id="15" name="Rectangle 14"/>
          <p:cNvSpPr/>
          <p:nvPr/>
        </p:nvSpPr>
        <p:spPr>
          <a:xfrm>
            <a:off x="2967955" y="1962388"/>
            <a:ext cx="5154242" cy="861774"/>
          </a:xfrm>
          <a:prstGeom prst="rect">
            <a:avLst/>
          </a:prstGeom>
        </p:spPr>
        <p:txBody>
          <a:bodyPr wrap="square">
            <a:spAutoFit/>
          </a:bodyPr>
          <a:lstStyle/>
          <a:p>
            <a:r>
              <a:rPr lang="en-US" sz="1000" dirty="0">
                <a:solidFill>
                  <a:prstClr val="black"/>
                </a:solidFill>
              </a:rPr>
              <a:t>With many of its residents over 65 years old, Simple Pleasures is mostly a </a:t>
            </a:r>
            <a:r>
              <a:rPr lang="en-US" sz="1000" b="1" dirty="0">
                <a:solidFill>
                  <a:prstClr val="black"/>
                </a:solidFill>
              </a:rPr>
              <a:t>retirement lifestyle: a neighborhood of lower-middle-class singles and couples</a:t>
            </a:r>
            <a:r>
              <a:rPr lang="en-US" sz="1000" dirty="0">
                <a:solidFill>
                  <a:prstClr val="black"/>
                </a:solidFill>
              </a:rPr>
              <a:t> living in modestly priced homes. Many are high school-educated seniors who held </a:t>
            </a:r>
            <a:r>
              <a:rPr lang="en-US" sz="1000" b="1" dirty="0">
                <a:solidFill>
                  <a:prstClr val="black"/>
                </a:solidFill>
              </a:rPr>
              <a:t>blue-collar jobs </a:t>
            </a:r>
            <a:r>
              <a:rPr lang="en-US" sz="1000" dirty="0">
                <a:solidFill>
                  <a:prstClr val="black"/>
                </a:solidFill>
              </a:rPr>
              <a:t>before their retirement. And a disproportionate number </a:t>
            </a:r>
            <a:r>
              <a:rPr lang="en-US" sz="1000" b="1" dirty="0">
                <a:solidFill>
                  <a:prstClr val="black"/>
                </a:solidFill>
              </a:rPr>
              <a:t>served in the military</a:t>
            </a:r>
            <a:r>
              <a:rPr lang="en-US" sz="1000" dirty="0">
                <a:solidFill>
                  <a:prstClr val="black"/>
                </a:solidFill>
              </a:rPr>
              <a:t>, so many residents are </a:t>
            </a:r>
            <a:r>
              <a:rPr lang="en-US" sz="1000" b="1" dirty="0">
                <a:solidFill>
                  <a:prstClr val="black"/>
                </a:solidFill>
              </a:rPr>
              <a:t>members of veterans clubs</a:t>
            </a:r>
            <a:r>
              <a:rPr lang="en-US" sz="1000" dirty="0">
                <a:solidFill>
                  <a:prstClr val="black"/>
                </a:solidFill>
              </a:rPr>
              <a:t>.</a:t>
            </a:r>
          </a:p>
        </p:txBody>
      </p:sp>
      <p:sp>
        <p:nvSpPr>
          <p:cNvPr id="17" name="Rectangle 16"/>
          <p:cNvSpPr/>
          <p:nvPr/>
        </p:nvSpPr>
        <p:spPr>
          <a:xfrm>
            <a:off x="2967955" y="3676751"/>
            <a:ext cx="5191619" cy="707886"/>
          </a:xfrm>
          <a:prstGeom prst="rect">
            <a:avLst/>
          </a:prstGeom>
        </p:spPr>
        <p:txBody>
          <a:bodyPr wrap="square">
            <a:spAutoFit/>
          </a:bodyPr>
          <a:lstStyle/>
          <a:p>
            <a:r>
              <a:rPr lang="en-US" sz="1000" dirty="0">
                <a:solidFill>
                  <a:prstClr val="black"/>
                </a:solidFill>
              </a:rPr>
              <a:t>With a population of</a:t>
            </a:r>
            <a:r>
              <a:rPr lang="en-US" sz="1000" b="1" dirty="0">
                <a:solidFill>
                  <a:prstClr val="black"/>
                </a:solidFill>
              </a:rPr>
              <a:t> white-collar couples and families</a:t>
            </a:r>
            <a:r>
              <a:rPr lang="en-US" sz="1000" dirty="0">
                <a:solidFill>
                  <a:prstClr val="black"/>
                </a:solidFill>
              </a:rPr>
              <a:t>, Crossroads Villagers is a classic rural lifestyle. Residents are </a:t>
            </a:r>
            <a:r>
              <a:rPr lang="en-US" sz="1000" b="1" dirty="0">
                <a:solidFill>
                  <a:prstClr val="black"/>
                </a:solidFill>
              </a:rPr>
              <a:t>high school-educated</a:t>
            </a:r>
            <a:r>
              <a:rPr lang="en-US" sz="1000" dirty="0">
                <a:solidFill>
                  <a:prstClr val="black"/>
                </a:solidFill>
              </a:rPr>
              <a:t>, with downscale incomes and modest housing; one-fifth live in mobile homes. And there's an air of self-reliance in these households as Crossroads Villagers help put food on the table through </a:t>
            </a:r>
            <a:r>
              <a:rPr lang="en-US" sz="1000" b="1" dirty="0">
                <a:solidFill>
                  <a:prstClr val="black"/>
                </a:solidFill>
              </a:rPr>
              <a:t>fishing, gardening, and hunting</a:t>
            </a:r>
            <a:r>
              <a:rPr lang="en-US" sz="1000" dirty="0">
                <a:solidFill>
                  <a:prstClr val="black"/>
                </a:solidFill>
              </a:rPr>
              <a:t>.</a:t>
            </a:r>
          </a:p>
        </p:txBody>
      </p:sp>
      <p:sp>
        <p:nvSpPr>
          <p:cNvPr id="18" name="Rectangle 17"/>
          <p:cNvSpPr/>
          <p:nvPr/>
        </p:nvSpPr>
        <p:spPr>
          <a:xfrm>
            <a:off x="2967955" y="2862415"/>
            <a:ext cx="5191619" cy="707886"/>
          </a:xfrm>
          <a:prstGeom prst="rect">
            <a:avLst/>
          </a:prstGeom>
        </p:spPr>
        <p:txBody>
          <a:bodyPr wrap="square">
            <a:spAutoFit/>
          </a:bodyPr>
          <a:lstStyle/>
          <a:p>
            <a:r>
              <a:rPr lang="en-US" sz="1000" dirty="0">
                <a:solidFill>
                  <a:prstClr val="black"/>
                </a:solidFill>
              </a:rPr>
              <a:t>Strewn among remote farm communities across the nation, Back Country Folks are a long way away from economic paradise. The residents tend to be </a:t>
            </a:r>
            <a:r>
              <a:rPr lang="en-US" sz="1000" b="1" dirty="0">
                <a:solidFill>
                  <a:prstClr val="black"/>
                </a:solidFill>
              </a:rPr>
              <a:t>poor, over 65 years old,</a:t>
            </a:r>
            <a:r>
              <a:rPr lang="en-US" sz="1000" dirty="0">
                <a:solidFill>
                  <a:prstClr val="black"/>
                </a:solidFill>
              </a:rPr>
              <a:t> and living in older, modest-sized homes and manufactured housing. Typically, life in this segment is a throwback to an earlier era when farming dominated the American landscape.</a:t>
            </a:r>
          </a:p>
        </p:txBody>
      </p:sp>
      <p:sp>
        <p:nvSpPr>
          <p:cNvPr id="19" name="Rectangle 18"/>
          <p:cNvSpPr/>
          <p:nvPr/>
        </p:nvSpPr>
        <p:spPr>
          <a:xfrm>
            <a:off x="2967955" y="4634417"/>
            <a:ext cx="5108027" cy="707886"/>
          </a:xfrm>
          <a:prstGeom prst="rect">
            <a:avLst/>
          </a:prstGeom>
        </p:spPr>
        <p:txBody>
          <a:bodyPr wrap="square">
            <a:spAutoFit/>
          </a:bodyPr>
          <a:lstStyle/>
          <a:p>
            <a:r>
              <a:rPr lang="en-US" sz="1000" b="1" dirty="0">
                <a:solidFill>
                  <a:prstClr val="black"/>
                </a:solidFill>
              </a:rPr>
              <a:t>Older, upper-class, college-educated </a:t>
            </a:r>
            <a:r>
              <a:rPr lang="en-US" sz="1000" dirty="0">
                <a:solidFill>
                  <a:prstClr val="black"/>
                </a:solidFill>
              </a:rPr>
              <a:t>professionals, the members of Big Fish, Small Pond are often among the leading citizens of their small-town communities. These upscale, empty-nesting couples enjoy the trappings of success, including belonging to </a:t>
            </a:r>
            <a:r>
              <a:rPr lang="en-US" sz="1000" b="1" dirty="0">
                <a:solidFill>
                  <a:prstClr val="black"/>
                </a:solidFill>
              </a:rPr>
              <a:t>country clubs</a:t>
            </a:r>
            <a:r>
              <a:rPr lang="en-US" sz="1000" dirty="0">
                <a:solidFill>
                  <a:prstClr val="black"/>
                </a:solidFill>
              </a:rPr>
              <a:t>, maintaining </a:t>
            </a:r>
            <a:r>
              <a:rPr lang="en-US" sz="1000" b="1" dirty="0">
                <a:solidFill>
                  <a:prstClr val="black"/>
                </a:solidFill>
              </a:rPr>
              <a:t>large investment portfolios</a:t>
            </a:r>
            <a:r>
              <a:rPr lang="en-US" sz="1000" dirty="0">
                <a:solidFill>
                  <a:prstClr val="black"/>
                </a:solidFill>
              </a:rPr>
              <a:t>, and spending freely on computer technology.</a:t>
            </a:r>
          </a:p>
        </p:txBody>
      </p:sp>
      <p:sp>
        <p:nvSpPr>
          <p:cNvPr id="20" name="Rectangle 19"/>
          <p:cNvSpPr/>
          <p:nvPr/>
        </p:nvSpPr>
        <p:spPr>
          <a:xfrm>
            <a:off x="2949266" y="5354001"/>
            <a:ext cx="5191619" cy="707886"/>
          </a:xfrm>
          <a:prstGeom prst="rect">
            <a:avLst/>
          </a:prstGeom>
        </p:spPr>
        <p:txBody>
          <a:bodyPr wrap="square">
            <a:spAutoFit/>
          </a:bodyPr>
          <a:lstStyle/>
          <a:p>
            <a:r>
              <a:rPr lang="en-US" sz="1000" dirty="0">
                <a:solidFill>
                  <a:prstClr val="black"/>
                </a:solidFill>
              </a:rPr>
              <a:t>On maps, Blue Highways are often two-lane roads that wind through remote stretches of the American landscape. Among lifestyles, Blue Highways is the standout for midscale residents who live in isolated towns and farmsteads. Here, Boomer </a:t>
            </a:r>
            <a:r>
              <a:rPr lang="en-US" sz="1000" b="1" dirty="0">
                <a:solidFill>
                  <a:prstClr val="black"/>
                </a:solidFill>
              </a:rPr>
              <a:t>men like to hunt and fish</a:t>
            </a:r>
            <a:r>
              <a:rPr lang="en-US" sz="1000" dirty="0">
                <a:solidFill>
                  <a:prstClr val="black"/>
                </a:solidFill>
              </a:rPr>
              <a:t>, the </a:t>
            </a:r>
            <a:r>
              <a:rPr lang="en-US" sz="1000" b="1" dirty="0">
                <a:solidFill>
                  <a:prstClr val="black"/>
                </a:solidFill>
              </a:rPr>
              <a:t>women enjoy sewing and crafts, </a:t>
            </a:r>
            <a:r>
              <a:rPr lang="en-US" sz="1000" dirty="0">
                <a:solidFill>
                  <a:prstClr val="black"/>
                </a:solidFill>
              </a:rPr>
              <a:t>and everyone looks forward to going out to a country music concert.</a:t>
            </a:r>
          </a:p>
        </p:txBody>
      </p:sp>
      <p:sp>
        <p:nvSpPr>
          <p:cNvPr id="16" name="TextBox 15"/>
          <p:cNvSpPr txBox="1"/>
          <p:nvPr/>
        </p:nvSpPr>
        <p:spPr>
          <a:xfrm>
            <a:off x="117987" y="6327058"/>
            <a:ext cx="4689987" cy="369332"/>
          </a:xfrm>
          <a:prstGeom prst="rect">
            <a:avLst/>
          </a:prstGeom>
          <a:noFill/>
        </p:spPr>
        <p:txBody>
          <a:bodyPr wrap="square" rtlCol="0">
            <a:spAutoFit/>
          </a:bodyPr>
          <a:lstStyle/>
          <a:p>
            <a:r>
              <a:rPr lang="en-US" dirty="0" smtClean="0"/>
              <a:t>Source: Nielsen</a:t>
            </a:r>
            <a:endParaRPr lang="en-US" dirty="0"/>
          </a:p>
        </p:txBody>
      </p:sp>
    </p:spTree>
    <p:extLst>
      <p:ext uri="{BB962C8B-B14F-4D97-AF65-F5344CB8AC3E}">
        <p14:creationId xmlns:p14="http://schemas.microsoft.com/office/powerpoint/2010/main" val="39853559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solidFill>
                  <a:prstClr val="white"/>
                </a:solidFill>
              </a:rPr>
              <a:pPr/>
              <a:t>85</a:t>
            </a:fld>
            <a:endParaRPr lang="en-US" dirty="0">
              <a:solidFill>
                <a:prstClr val="white"/>
              </a:solidFill>
            </a:endParaRPr>
          </a:p>
        </p:txBody>
      </p:sp>
      <p:sp>
        <p:nvSpPr>
          <p:cNvPr id="4" name="Text Placeholder 3"/>
          <p:cNvSpPr>
            <a:spLocks noGrp="1"/>
          </p:cNvSpPr>
          <p:nvPr>
            <p:ph type="body" sz="quarter" idx="13"/>
          </p:nvPr>
        </p:nvSpPr>
        <p:spPr/>
        <p:txBody>
          <a:bodyPr/>
          <a:lstStyle/>
          <a:p>
            <a:r>
              <a:rPr lang="en-US" dirty="0" smtClean="0"/>
              <a:t>Population Changes in North Carolina</a:t>
            </a:r>
            <a:endParaRPr lang="en-US" dirty="0"/>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1636" y="1640636"/>
            <a:ext cx="7650752" cy="3504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17986" y="6238570"/>
            <a:ext cx="6548286" cy="830997"/>
          </a:xfrm>
          <a:prstGeom prst="rect">
            <a:avLst/>
          </a:prstGeom>
          <a:noFill/>
        </p:spPr>
        <p:txBody>
          <a:bodyPr wrap="square" rtlCol="0">
            <a:spAutoFit/>
          </a:bodyPr>
          <a:lstStyle/>
          <a:p>
            <a:r>
              <a:rPr lang="en-US" sz="1200" dirty="0" smtClean="0"/>
              <a:t>Source: </a:t>
            </a:r>
            <a:r>
              <a:rPr lang="en-US" sz="1200" dirty="0"/>
              <a:t>http://www.osbm.state.nc.us/ncosbm/facts_and_figures/socioeconomic_data/population_estimates/demog/2013provgrowthmig.pdf</a:t>
            </a:r>
          </a:p>
          <a:p>
            <a:endParaRPr lang="en-US" sz="1200" dirty="0"/>
          </a:p>
        </p:txBody>
      </p:sp>
    </p:spTree>
    <p:extLst>
      <p:ext uri="{BB962C8B-B14F-4D97-AF65-F5344CB8AC3E}">
        <p14:creationId xmlns:p14="http://schemas.microsoft.com/office/powerpoint/2010/main" val="17598327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solidFill>
                  <a:prstClr val="white"/>
                </a:solidFill>
              </a:rPr>
              <a:pPr/>
              <a:t>86</a:t>
            </a:fld>
            <a:endParaRPr lang="en-US" dirty="0">
              <a:solidFill>
                <a:prstClr val="white"/>
              </a:solidFill>
            </a:endParaRPr>
          </a:p>
        </p:txBody>
      </p:sp>
      <p:sp>
        <p:nvSpPr>
          <p:cNvPr id="4" name="Text Placeholder 3"/>
          <p:cNvSpPr>
            <a:spLocks noGrp="1"/>
          </p:cNvSpPr>
          <p:nvPr>
            <p:ph type="body" sz="quarter" idx="13"/>
          </p:nvPr>
        </p:nvSpPr>
        <p:spPr/>
        <p:txBody>
          <a:bodyPr/>
          <a:lstStyle/>
          <a:p>
            <a:r>
              <a:rPr lang="en-US" dirty="0" smtClean="0"/>
              <a:t>Unemployment rates are declining across inner and outer banks counties, but they still remain higher than the overall state.</a:t>
            </a:r>
            <a:endParaRPr lang="en-US" dirty="0"/>
          </a:p>
        </p:txBody>
      </p:sp>
      <p:graphicFrame>
        <p:nvGraphicFramePr>
          <p:cNvPr id="6" name="Table 5"/>
          <p:cNvGraphicFramePr>
            <a:graphicFrameLocks noGrp="1"/>
          </p:cNvGraphicFramePr>
          <p:nvPr>
            <p:extLst/>
          </p:nvPr>
        </p:nvGraphicFramePr>
        <p:xfrm>
          <a:off x="2438400" y="1295400"/>
          <a:ext cx="4343400" cy="4724406"/>
        </p:xfrm>
        <a:graphic>
          <a:graphicData uri="http://schemas.openxmlformats.org/drawingml/2006/table">
            <a:tbl>
              <a:tblPr>
                <a:tableStyleId>{5940675A-B579-460E-94D1-54222C63F5DA}</a:tableStyleId>
              </a:tblPr>
              <a:tblGrid>
                <a:gridCol w="2289378"/>
                <a:gridCol w="1027011"/>
                <a:gridCol w="1027011"/>
              </a:tblGrid>
              <a:tr h="262467">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1" u="none" strike="noStrike" dirty="0">
                          <a:effectLst/>
                        </a:rPr>
                        <a:t>2013</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b="1" u="none" strike="noStrike" dirty="0">
                          <a:effectLst/>
                        </a:rPr>
                        <a:t>2014</a:t>
                      </a:r>
                      <a:endParaRPr lang="en-US" sz="1100" b="1" i="0" u="none" strike="noStrike" dirty="0">
                        <a:solidFill>
                          <a:srgbClr val="000000"/>
                        </a:solidFill>
                        <a:effectLst/>
                        <a:latin typeface="Calibri"/>
                      </a:endParaRPr>
                    </a:p>
                  </a:txBody>
                  <a:tcPr marL="9525" marR="9525" marT="9525" marB="0" anchor="b"/>
                </a:tc>
              </a:tr>
              <a:tr h="262467">
                <a:tc>
                  <a:txBody>
                    <a:bodyPr/>
                    <a:lstStyle/>
                    <a:p>
                      <a:pPr algn="l" fontAlgn="b"/>
                      <a:r>
                        <a:rPr lang="en-US" sz="1100" b="1" i="0" u="none" strike="noStrike" dirty="0" smtClean="0">
                          <a:solidFill>
                            <a:srgbClr val="000000"/>
                          </a:solidFill>
                          <a:effectLst/>
                          <a:latin typeface="Calibri"/>
                        </a:rPr>
                        <a:t>North Carolina</a:t>
                      </a:r>
                      <a:endParaRPr lang="en-US" sz="1100" b="1" i="0" u="none" strike="noStrike" dirty="0">
                        <a:solidFill>
                          <a:srgbClr val="000000"/>
                        </a:solidFill>
                        <a:effectLst/>
                        <a:latin typeface="Calibri"/>
                      </a:endParaRPr>
                    </a:p>
                  </a:txBody>
                  <a:tcPr marL="9525" marR="9525" marT="9525" marB="0" anchor="b">
                    <a:solidFill>
                      <a:srgbClr val="92D050"/>
                    </a:solidFill>
                  </a:tcPr>
                </a:tc>
                <a:tc>
                  <a:txBody>
                    <a:bodyPr/>
                    <a:lstStyle/>
                    <a:p>
                      <a:pPr algn="r" fontAlgn="b"/>
                      <a:r>
                        <a:rPr lang="en-US" sz="1100" b="0" i="0" u="none" strike="noStrike" dirty="0" smtClean="0">
                          <a:solidFill>
                            <a:srgbClr val="000000"/>
                          </a:solidFill>
                          <a:effectLst/>
                          <a:latin typeface="Calibri"/>
                        </a:rPr>
                        <a:t>6.7%</a:t>
                      </a:r>
                      <a:endParaRPr lang="en-US" sz="1100" b="0" i="0" u="none" strike="noStrike" dirty="0">
                        <a:solidFill>
                          <a:srgbClr val="000000"/>
                        </a:solidFill>
                        <a:effectLst/>
                        <a:latin typeface="Calibri"/>
                      </a:endParaRPr>
                    </a:p>
                  </a:txBody>
                  <a:tcPr marL="9525" marR="9525" marT="9525" marB="0" anchor="b">
                    <a:solidFill>
                      <a:srgbClr val="92D050"/>
                    </a:solidFill>
                  </a:tcPr>
                </a:tc>
                <a:tc>
                  <a:txBody>
                    <a:bodyPr/>
                    <a:lstStyle/>
                    <a:p>
                      <a:pPr algn="r" fontAlgn="b"/>
                      <a:r>
                        <a:rPr lang="en-US" sz="1100" b="0" i="0" u="none" strike="noStrike" dirty="0" smtClean="0">
                          <a:solidFill>
                            <a:srgbClr val="000000"/>
                          </a:solidFill>
                          <a:effectLst/>
                          <a:latin typeface="Calibri"/>
                        </a:rPr>
                        <a:t>5.4%</a:t>
                      </a:r>
                      <a:endParaRPr lang="en-US" sz="1100" b="0" i="0" u="none" strike="noStrike" dirty="0">
                        <a:solidFill>
                          <a:srgbClr val="000000"/>
                        </a:solidFill>
                        <a:effectLst/>
                        <a:latin typeface="Calibri"/>
                      </a:endParaRPr>
                    </a:p>
                  </a:txBody>
                  <a:tcPr marL="9525" marR="9525" marT="9525" marB="0" anchor="b">
                    <a:solidFill>
                      <a:srgbClr val="92D050"/>
                    </a:solidFill>
                  </a:tcPr>
                </a:tc>
              </a:tr>
              <a:tr h="262467">
                <a:tc>
                  <a:txBody>
                    <a:bodyPr/>
                    <a:lstStyle/>
                    <a:p>
                      <a:pPr algn="l" fontAlgn="b"/>
                      <a:r>
                        <a:rPr lang="en-US" sz="1100" b="1" u="none" strike="noStrike" dirty="0">
                          <a:effectLst/>
                        </a:rPr>
                        <a:t>Beaufort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9.70%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6.30%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Bertie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10.90%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7.80%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Camden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7.60%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5.80%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Carteret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7.40%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dirty="0">
                          <a:effectLst/>
                        </a:rPr>
                        <a:t>5.40%</a:t>
                      </a:r>
                      <a:endParaRPr lang="en-US" sz="1100" b="0" i="0" u="none" strike="noStrike" dirty="0">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Chowan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9.50%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6.70%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Craven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9.00%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6.00%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Currituck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6.40%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5.50%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Dare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9.80%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8.80%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Hertford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9.40%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6.40%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Hyde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9.50%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9.70%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Pamlico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8.90%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6.00%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Pasquotank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10.10%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7.70%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Perquimans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9.20%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6.90%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Pitt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8.10%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5.20%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Tyrrell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8.90%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7.00%</a:t>
                      </a:r>
                      <a:endParaRPr lang="en-US" sz="1100" b="0" i="0" u="none" strike="noStrike">
                        <a:solidFill>
                          <a:srgbClr val="000000"/>
                        </a:solidFill>
                        <a:effectLst/>
                        <a:latin typeface="Calibri"/>
                      </a:endParaRPr>
                    </a:p>
                  </a:txBody>
                  <a:tcPr marL="9525" marR="9525" marT="9525" marB="0" anchor="b"/>
                </a:tc>
              </a:tr>
              <a:tr h="262467">
                <a:tc>
                  <a:txBody>
                    <a:bodyPr/>
                    <a:lstStyle/>
                    <a:p>
                      <a:pPr algn="l" fontAlgn="b"/>
                      <a:r>
                        <a:rPr lang="en-US" sz="1100" b="1" u="none" strike="noStrike" dirty="0">
                          <a:effectLst/>
                        </a:rPr>
                        <a:t>Washington County</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dirty="0">
                          <a:effectLst/>
                        </a:rPr>
                        <a:t>9.80%</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dirty="0">
                          <a:effectLst/>
                        </a:rPr>
                        <a:t>6.60%</a:t>
                      </a:r>
                      <a:endParaRPr lang="en-US" sz="1100" b="0" i="0" u="none" strike="noStrike" dirty="0">
                        <a:solidFill>
                          <a:srgbClr val="000000"/>
                        </a:solidFill>
                        <a:effectLst/>
                        <a:latin typeface="Calibri"/>
                      </a:endParaRPr>
                    </a:p>
                  </a:txBody>
                  <a:tcPr marL="9525" marR="9525" marT="9525" marB="0" anchor="b"/>
                </a:tc>
              </a:tr>
            </a:tbl>
          </a:graphicData>
        </a:graphic>
      </p:graphicFrame>
      <p:sp>
        <p:nvSpPr>
          <p:cNvPr id="5" name="TextBox 4"/>
          <p:cNvSpPr txBox="1"/>
          <p:nvPr/>
        </p:nvSpPr>
        <p:spPr>
          <a:xfrm>
            <a:off x="117986" y="6327058"/>
            <a:ext cx="7639666" cy="323165"/>
          </a:xfrm>
          <a:prstGeom prst="rect">
            <a:avLst/>
          </a:prstGeom>
          <a:noFill/>
        </p:spPr>
        <p:txBody>
          <a:bodyPr wrap="square" rtlCol="0">
            <a:spAutoFit/>
          </a:bodyPr>
          <a:lstStyle/>
          <a:p>
            <a:r>
              <a:rPr lang="en-US" sz="1500" dirty="0" smtClean="0"/>
              <a:t>Source: </a:t>
            </a:r>
            <a:r>
              <a:rPr lang="en-US" sz="1500" dirty="0"/>
              <a:t>http://http://accessnc.commerce.state.nc.us/EDIS/demographics.html</a:t>
            </a:r>
          </a:p>
        </p:txBody>
      </p:sp>
    </p:spTree>
    <p:extLst>
      <p:ext uri="{BB962C8B-B14F-4D97-AF65-F5344CB8AC3E}">
        <p14:creationId xmlns:p14="http://schemas.microsoft.com/office/powerpoint/2010/main" val="31603510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solidFill>
                  <a:prstClr val="white"/>
                </a:solidFill>
              </a:rPr>
              <a:pPr/>
              <a:t>87</a:t>
            </a:fld>
            <a:endParaRPr lang="en-US" dirty="0">
              <a:solidFill>
                <a:prstClr val="white"/>
              </a:solidFill>
            </a:endParaRPr>
          </a:p>
        </p:txBody>
      </p:sp>
      <p:sp>
        <p:nvSpPr>
          <p:cNvPr id="4" name="Text Placeholder 3"/>
          <p:cNvSpPr>
            <a:spLocks noGrp="1"/>
          </p:cNvSpPr>
          <p:nvPr>
            <p:ph type="body" sz="quarter" idx="13"/>
          </p:nvPr>
        </p:nvSpPr>
        <p:spPr/>
        <p:txBody>
          <a:bodyPr/>
          <a:lstStyle/>
          <a:p>
            <a:r>
              <a:rPr lang="en-US" dirty="0" smtClean="0"/>
              <a:t>Blue Collar Workers</a:t>
            </a:r>
            <a:endParaRPr lang="en-US" dirty="0"/>
          </a:p>
        </p:txBody>
      </p:sp>
      <p:sp>
        <p:nvSpPr>
          <p:cNvPr id="5" name="TextBox 4"/>
          <p:cNvSpPr txBox="1"/>
          <p:nvPr/>
        </p:nvSpPr>
        <p:spPr>
          <a:xfrm>
            <a:off x="2596550" y="2735651"/>
            <a:ext cx="1095555" cy="200055"/>
          </a:xfrm>
          <a:prstGeom prst="rect">
            <a:avLst/>
          </a:prstGeom>
          <a:noFill/>
        </p:spPr>
        <p:txBody>
          <a:bodyPr wrap="square" rtlCol="0">
            <a:spAutoFit/>
          </a:bodyPr>
          <a:lstStyle/>
          <a:p>
            <a:r>
              <a:rPr lang="en-US" sz="700" dirty="0">
                <a:solidFill>
                  <a:prstClr val="black"/>
                </a:solidFill>
              </a:rPr>
              <a:t>Albemarle Sound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54" y="1736834"/>
            <a:ext cx="5381625"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620031"/>
            <a:ext cx="24288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17986" y="6327058"/>
            <a:ext cx="6651523" cy="369332"/>
          </a:xfrm>
          <a:prstGeom prst="rect">
            <a:avLst/>
          </a:prstGeom>
          <a:noFill/>
        </p:spPr>
        <p:txBody>
          <a:bodyPr wrap="square" rtlCol="0">
            <a:spAutoFit/>
          </a:bodyPr>
          <a:lstStyle/>
          <a:p>
            <a:r>
              <a:rPr lang="en-US" dirty="0" smtClean="0"/>
              <a:t>Source: </a:t>
            </a:r>
            <a:r>
              <a:rPr lang="en-US" dirty="0"/>
              <a:t>http://sm2.simplymap.com.libproxy.lib.unc.edu/index.html</a:t>
            </a:r>
          </a:p>
        </p:txBody>
      </p:sp>
    </p:spTree>
    <p:extLst>
      <p:ext uri="{BB962C8B-B14F-4D97-AF65-F5344CB8AC3E}">
        <p14:creationId xmlns:p14="http://schemas.microsoft.com/office/powerpoint/2010/main" val="364140446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solidFill>
                  <a:prstClr val="white"/>
                </a:solidFill>
              </a:rPr>
              <a:pPr/>
              <a:t>88</a:t>
            </a:fld>
            <a:endParaRPr lang="en-US" dirty="0">
              <a:solidFill>
                <a:prstClr val="white"/>
              </a:solidFill>
            </a:endParaRPr>
          </a:p>
        </p:txBody>
      </p:sp>
      <p:sp>
        <p:nvSpPr>
          <p:cNvPr id="4" name="Text Placeholder 3"/>
          <p:cNvSpPr>
            <a:spLocks noGrp="1"/>
          </p:cNvSpPr>
          <p:nvPr>
            <p:ph type="body" sz="quarter" idx="13"/>
          </p:nvPr>
        </p:nvSpPr>
        <p:spPr/>
        <p:txBody>
          <a:bodyPr/>
          <a:lstStyle/>
          <a:p>
            <a:r>
              <a:rPr lang="en-US" dirty="0" smtClean="0"/>
              <a:t>White Collar Workers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47648"/>
            <a:ext cx="6259807"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890345"/>
            <a:ext cx="244792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7986" y="6327058"/>
            <a:ext cx="6651523" cy="369332"/>
          </a:xfrm>
          <a:prstGeom prst="rect">
            <a:avLst/>
          </a:prstGeom>
          <a:noFill/>
        </p:spPr>
        <p:txBody>
          <a:bodyPr wrap="square" rtlCol="0">
            <a:spAutoFit/>
          </a:bodyPr>
          <a:lstStyle/>
          <a:p>
            <a:r>
              <a:rPr lang="en-US" dirty="0" smtClean="0"/>
              <a:t>Source: </a:t>
            </a:r>
            <a:r>
              <a:rPr lang="en-US" dirty="0"/>
              <a:t>http://sm2.simplymap.com.libproxy.lib.unc.edu/index.html</a:t>
            </a:r>
          </a:p>
        </p:txBody>
      </p:sp>
    </p:spTree>
    <p:extLst>
      <p:ext uri="{BB962C8B-B14F-4D97-AF65-F5344CB8AC3E}">
        <p14:creationId xmlns:p14="http://schemas.microsoft.com/office/powerpoint/2010/main" val="277632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89</a:t>
            </a:fld>
            <a:endParaRPr lang="en-US" dirty="0"/>
          </a:p>
        </p:txBody>
      </p:sp>
      <p:sp>
        <p:nvSpPr>
          <p:cNvPr id="4" name="Text Placeholder 3"/>
          <p:cNvSpPr>
            <a:spLocks noGrp="1"/>
          </p:cNvSpPr>
          <p:nvPr>
            <p:ph type="body" sz="quarter" idx="13"/>
          </p:nvPr>
        </p:nvSpPr>
        <p:spPr/>
        <p:txBody>
          <a:bodyPr/>
          <a:lstStyle/>
          <a:p>
            <a:r>
              <a:rPr lang="en-US" b="1" dirty="0" smtClean="0"/>
              <a:t>Manteo, NC</a:t>
            </a:r>
            <a:r>
              <a:rPr lang="en-US" dirty="0" smtClean="0"/>
              <a:t/>
            </a:r>
            <a:br>
              <a:rPr lang="en-US" dirty="0" smtClean="0"/>
            </a:br>
            <a:r>
              <a:rPr lang="en-US" dirty="0" smtClean="0"/>
              <a:t>Population: 6,708 – Median Age: 42.6 – Median Income: $51,000</a:t>
            </a:r>
            <a:endParaRPr lang="en-US" dirty="0"/>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5" y="1120965"/>
            <a:ext cx="3216819" cy="502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78771" y="1225967"/>
            <a:ext cx="5013435" cy="707886"/>
          </a:xfrm>
          <a:prstGeom prst="rect">
            <a:avLst/>
          </a:prstGeom>
        </p:spPr>
        <p:txBody>
          <a:bodyPr wrap="square">
            <a:spAutoFit/>
          </a:bodyPr>
          <a:lstStyle/>
          <a:p>
            <a:r>
              <a:rPr lang="en-US" sz="1000" dirty="0"/>
              <a:t>A segment of upscale exurban couples, Greenbelt Sports is known for its active lifestyle. Most of these older residents are married, college-educated, and own new homes. And few segments have higher rates for pursuing outdoor activities such as skiing, canoeing, backpacking, boating, and mountain biking.</a:t>
            </a:r>
          </a:p>
        </p:txBody>
      </p:sp>
      <p:sp>
        <p:nvSpPr>
          <p:cNvPr id="5" name="Rectangle 4"/>
          <p:cNvSpPr/>
          <p:nvPr/>
        </p:nvSpPr>
        <p:spPr>
          <a:xfrm>
            <a:off x="3578770" y="2148710"/>
            <a:ext cx="5013435" cy="707886"/>
          </a:xfrm>
          <a:prstGeom prst="rect">
            <a:avLst/>
          </a:prstGeom>
        </p:spPr>
        <p:txBody>
          <a:bodyPr wrap="square">
            <a:spAutoFit/>
          </a:bodyPr>
          <a:lstStyle/>
          <a:p>
            <a:r>
              <a:rPr lang="en-US" sz="1000" dirty="0"/>
              <a:t>Widely scattered throughout the nation's heartland, Kid Country, USA is a segment dominated by large families living in small towns. Ethnically diverse, these young, working-class households include homeowners, renters, and military personnel living in base housing; a little over a tenth of residents own mobile homes.</a:t>
            </a:r>
          </a:p>
        </p:txBody>
      </p:sp>
      <p:sp>
        <p:nvSpPr>
          <p:cNvPr id="6" name="Rectangle 5"/>
          <p:cNvSpPr/>
          <p:nvPr/>
        </p:nvSpPr>
        <p:spPr>
          <a:xfrm>
            <a:off x="3578770" y="3132952"/>
            <a:ext cx="5013436" cy="861774"/>
          </a:xfrm>
          <a:prstGeom prst="rect">
            <a:avLst/>
          </a:prstGeom>
        </p:spPr>
        <p:txBody>
          <a:bodyPr wrap="square">
            <a:spAutoFit/>
          </a:bodyPr>
          <a:lstStyle/>
          <a:p>
            <a:r>
              <a:rPr lang="en-US" sz="1000" dirty="0"/>
              <a:t>Young, upper-middle-class families seeking to escape suburban sprawl find refuge in New Homesteaders, a collection of small rustic townships filled with new ranches and Cape Cods. With decent-paying jobs in white and blue-collar industries, these dual-income couples have fashioned comfortable, child-centered lifestyles; their driveways are filled with campers and powerboats, their family rooms with PlayStations.</a:t>
            </a:r>
          </a:p>
        </p:txBody>
      </p:sp>
      <p:sp>
        <p:nvSpPr>
          <p:cNvPr id="7" name="Rectangle 6"/>
          <p:cNvSpPr/>
          <p:nvPr/>
        </p:nvSpPr>
        <p:spPr>
          <a:xfrm>
            <a:off x="3578770" y="4213368"/>
            <a:ext cx="5013435" cy="861774"/>
          </a:xfrm>
          <a:prstGeom prst="rect">
            <a:avLst/>
          </a:prstGeom>
        </p:spPr>
        <p:txBody>
          <a:bodyPr wrap="square">
            <a:spAutoFit/>
          </a:bodyPr>
          <a:lstStyle/>
          <a:p>
            <a:r>
              <a:rPr lang="en-US" sz="1000" dirty="0"/>
              <a:t>The residents of Red, White &amp; Blues typically live in exurban towns rapidly morphing into bedroom suburbs. Their streets feature new fast-food restaurants, and locals have recently celebrated the arrival of chains like Walmart, Radio Shack, and Payless Shoes. Middle-aged or older, with high school educations and midscale incomes, these folks are transitioning from blue-collar jobs to the service industry.</a:t>
            </a:r>
          </a:p>
        </p:txBody>
      </p:sp>
      <p:sp>
        <p:nvSpPr>
          <p:cNvPr id="11" name="Rectangle 10"/>
          <p:cNvSpPr/>
          <p:nvPr/>
        </p:nvSpPr>
        <p:spPr>
          <a:xfrm>
            <a:off x="3578770" y="5155101"/>
            <a:ext cx="5154242" cy="861774"/>
          </a:xfrm>
          <a:prstGeom prst="rect">
            <a:avLst/>
          </a:prstGeom>
        </p:spPr>
        <p:txBody>
          <a:bodyPr wrap="square">
            <a:spAutoFit/>
          </a:bodyPr>
          <a:lstStyle/>
          <a:p>
            <a:r>
              <a:rPr lang="en-US" sz="1000" dirty="0"/>
              <a:t>Traditional Times is the kind of lifestyle where small-town couples nearing retirement are beginning to enjoy their first empty-nest years. Typically in their fifties and older, these upper-middle-class Americans pursue a kind of granola-and-grits lifestyle. On their coffee tables are magazines with titles like Country Living and Country Home. But they're big travelers, especially in recreational vehicles and campers.</a:t>
            </a:r>
          </a:p>
        </p:txBody>
      </p:sp>
      <p:sp>
        <p:nvSpPr>
          <p:cNvPr id="12" name="TextBox 11"/>
          <p:cNvSpPr txBox="1"/>
          <p:nvPr/>
        </p:nvSpPr>
        <p:spPr>
          <a:xfrm>
            <a:off x="117987" y="6327058"/>
            <a:ext cx="4689987" cy="369332"/>
          </a:xfrm>
          <a:prstGeom prst="rect">
            <a:avLst/>
          </a:prstGeom>
          <a:noFill/>
        </p:spPr>
        <p:txBody>
          <a:bodyPr wrap="square" rtlCol="0">
            <a:spAutoFit/>
          </a:bodyPr>
          <a:lstStyle/>
          <a:p>
            <a:r>
              <a:rPr lang="en-US" dirty="0" smtClean="0"/>
              <a:t>Source: Nielsen</a:t>
            </a:r>
            <a:endParaRPr lang="en-US" dirty="0"/>
          </a:p>
        </p:txBody>
      </p:sp>
    </p:spTree>
    <p:extLst>
      <p:ext uri="{BB962C8B-B14F-4D97-AF65-F5344CB8AC3E}">
        <p14:creationId xmlns:p14="http://schemas.microsoft.com/office/powerpoint/2010/main" val="32717299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9</a:t>
            </a:fld>
            <a:endParaRPr lang="en-US" dirty="0"/>
          </a:p>
        </p:txBody>
      </p:sp>
      <p:sp>
        <p:nvSpPr>
          <p:cNvPr id="4" name="Text Placeholder 3"/>
          <p:cNvSpPr>
            <a:spLocks noGrp="1"/>
          </p:cNvSpPr>
          <p:nvPr>
            <p:ph type="body" sz="quarter" idx="13"/>
          </p:nvPr>
        </p:nvSpPr>
        <p:spPr/>
        <p:txBody>
          <a:bodyPr/>
          <a:lstStyle/>
          <a:p>
            <a:r>
              <a:rPr lang="en-US" dirty="0" smtClean="0"/>
              <a:t>The estimated market in Year 1 is 160,000 visitors from three different consumer groups</a:t>
            </a:r>
            <a:endParaRPr lang="en-US" dirty="0"/>
          </a:p>
        </p:txBody>
      </p:sp>
      <p:pic>
        <p:nvPicPr>
          <p:cNvPr id="5" name="Picture 4" descr="Screen Shot 2015-04-30 at 9.22.15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2760" y="1303652"/>
            <a:ext cx="2451100" cy="16328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p:spPr>
      </p:pic>
      <p:pic>
        <p:nvPicPr>
          <p:cNvPr id="6" name="Picture 5" descr="Screen Shot 2015-04-30 at 9.23.54 A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84153" y="1303652"/>
            <a:ext cx="2491807" cy="16712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p:spPr>
      </p:pic>
      <p:pic>
        <p:nvPicPr>
          <p:cNvPr id="7" name="Picture 6" descr="Screen Shot 2015-04-30 at 9.25.59 A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69660" y="1303652"/>
            <a:ext cx="2501900" cy="16712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p:spPr>
      </p:pic>
      <p:sp>
        <p:nvSpPr>
          <p:cNvPr id="8" name="TextBox 7"/>
          <p:cNvSpPr txBox="1"/>
          <p:nvPr/>
        </p:nvSpPr>
        <p:spPr>
          <a:xfrm>
            <a:off x="1718310" y="3636202"/>
            <a:ext cx="1587500" cy="369332"/>
          </a:xfrm>
          <a:prstGeom prst="rect">
            <a:avLst/>
          </a:prstGeom>
          <a:noFill/>
          <a:ln>
            <a:noFill/>
          </a:ln>
        </p:spPr>
        <p:txBody>
          <a:bodyPr wrap="square" rtlCol="0">
            <a:spAutoFit/>
          </a:bodyPr>
          <a:lstStyle/>
          <a:p>
            <a:r>
              <a:rPr lang="en-US" dirty="0" smtClean="0"/>
              <a:t>Weekenders</a:t>
            </a:r>
          </a:p>
        </p:txBody>
      </p:sp>
      <p:sp>
        <p:nvSpPr>
          <p:cNvPr id="9" name="TextBox 8"/>
          <p:cNvSpPr txBox="1"/>
          <p:nvPr/>
        </p:nvSpPr>
        <p:spPr>
          <a:xfrm>
            <a:off x="3586807" y="3641086"/>
            <a:ext cx="2491807" cy="369332"/>
          </a:xfrm>
          <a:prstGeom prst="rect">
            <a:avLst/>
          </a:prstGeom>
          <a:noFill/>
          <a:ln>
            <a:noFill/>
          </a:ln>
        </p:spPr>
        <p:txBody>
          <a:bodyPr wrap="square" rtlCol="0">
            <a:spAutoFit/>
          </a:bodyPr>
          <a:lstStyle/>
          <a:p>
            <a:r>
              <a:rPr lang="en-US" dirty="0" smtClean="0"/>
              <a:t>Coastal Tourists</a:t>
            </a:r>
          </a:p>
        </p:txBody>
      </p:sp>
      <p:sp>
        <p:nvSpPr>
          <p:cNvPr id="10" name="TextBox 9"/>
          <p:cNvSpPr txBox="1"/>
          <p:nvPr/>
        </p:nvSpPr>
        <p:spPr>
          <a:xfrm>
            <a:off x="5554730" y="3636724"/>
            <a:ext cx="2489200" cy="369332"/>
          </a:xfrm>
          <a:prstGeom prst="rect">
            <a:avLst/>
          </a:prstGeom>
          <a:noFill/>
          <a:ln>
            <a:noFill/>
          </a:ln>
        </p:spPr>
        <p:txBody>
          <a:bodyPr wrap="square" rtlCol="0">
            <a:spAutoFit/>
          </a:bodyPr>
          <a:lstStyle/>
          <a:p>
            <a:r>
              <a:rPr lang="en-US" dirty="0" smtClean="0"/>
              <a:t>Inner Banks Residents</a:t>
            </a:r>
          </a:p>
        </p:txBody>
      </p:sp>
      <p:sp>
        <p:nvSpPr>
          <p:cNvPr id="11" name="TextBox 10"/>
          <p:cNvSpPr txBox="1"/>
          <p:nvPr/>
        </p:nvSpPr>
        <p:spPr>
          <a:xfrm>
            <a:off x="1813471" y="4536486"/>
            <a:ext cx="1587500" cy="430887"/>
          </a:xfrm>
          <a:prstGeom prst="rect">
            <a:avLst/>
          </a:prstGeom>
          <a:noFill/>
          <a:ln>
            <a:noFill/>
          </a:ln>
        </p:spPr>
        <p:txBody>
          <a:bodyPr wrap="square" rtlCol="0">
            <a:spAutoFit/>
          </a:bodyPr>
          <a:lstStyle/>
          <a:p>
            <a:r>
              <a:rPr lang="en-US" sz="2200" dirty="0" smtClean="0"/>
              <a:t>20,000</a:t>
            </a:r>
          </a:p>
        </p:txBody>
      </p:sp>
      <p:sp>
        <p:nvSpPr>
          <p:cNvPr id="12" name="TextBox 11"/>
          <p:cNvSpPr txBox="1"/>
          <p:nvPr/>
        </p:nvSpPr>
        <p:spPr>
          <a:xfrm>
            <a:off x="3802187" y="4533746"/>
            <a:ext cx="2898208" cy="430887"/>
          </a:xfrm>
          <a:prstGeom prst="rect">
            <a:avLst/>
          </a:prstGeom>
          <a:noFill/>
          <a:ln>
            <a:noFill/>
          </a:ln>
        </p:spPr>
        <p:txBody>
          <a:bodyPr wrap="square" rtlCol="0">
            <a:spAutoFit/>
          </a:bodyPr>
          <a:lstStyle/>
          <a:p>
            <a:r>
              <a:rPr lang="en-US" sz="2200" dirty="0" smtClean="0"/>
              <a:t>110,000</a:t>
            </a:r>
          </a:p>
        </p:txBody>
      </p:sp>
      <p:sp>
        <p:nvSpPr>
          <p:cNvPr id="14" name="TextBox 13"/>
          <p:cNvSpPr txBox="1"/>
          <p:nvPr/>
        </p:nvSpPr>
        <p:spPr>
          <a:xfrm>
            <a:off x="5977453" y="4516888"/>
            <a:ext cx="1587500" cy="430887"/>
          </a:xfrm>
          <a:prstGeom prst="rect">
            <a:avLst/>
          </a:prstGeom>
          <a:noFill/>
          <a:ln>
            <a:noFill/>
          </a:ln>
        </p:spPr>
        <p:txBody>
          <a:bodyPr wrap="square" rtlCol="0">
            <a:spAutoFit/>
          </a:bodyPr>
          <a:lstStyle/>
          <a:p>
            <a:r>
              <a:rPr lang="en-US" sz="2200" dirty="0" smtClean="0"/>
              <a:t>30,000</a:t>
            </a:r>
          </a:p>
        </p:txBody>
      </p:sp>
      <p:sp>
        <p:nvSpPr>
          <p:cNvPr id="15" name="Plus 14"/>
          <p:cNvSpPr/>
          <p:nvPr/>
        </p:nvSpPr>
        <p:spPr>
          <a:xfrm>
            <a:off x="3200727" y="4543193"/>
            <a:ext cx="386080" cy="424180"/>
          </a:xfrm>
          <a:prstGeom prst="mathPlus">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Plus 16"/>
          <p:cNvSpPr/>
          <p:nvPr/>
        </p:nvSpPr>
        <p:spPr>
          <a:xfrm>
            <a:off x="5460816" y="4557623"/>
            <a:ext cx="386080" cy="424180"/>
          </a:xfrm>
          <a:prstGeom prst="mathPlus">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Equal 17"/>
          <p:cNvSpPr/>
          <p:nvPr/>
        </p:nvSpPr>
        <p:spPr>
          <a:xfrm>
            <a:off x="7273942" y="4052701"/>
            <a:ext cx="273118" cy="412513"/>
          </a:xfrm>
          <a:prstGeom prst="mathEqual">
            <a:avLst/>
          </a:prstGeom>
          <a:solidFill>
            <a:srgbClr val="FECF00"/>
          </a:solidFill>
          <a:ln>
            <a:solidFill>
              <a:srgbClr val="FEC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ounded Rectangle 21"/>
          <p:cNvSpPr/>
          <p:nvPr/>
        </p:nvSpPr>
        <p:spPr>
          <a:xfrm>
            <a:off x="168043" y="4612641"/>
            <a:ext cx="1101957" cy="36118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To Ferry:</a:t>
            </a:r>
            <a:endParaRPr lang="en-US" dirty="0">
              <a:solidFill>
                <a:schemeClr val="tx1"/>
              </a:solidFill>
            </a:endParaRPr>
          </a:p>
        </p:txBody>
      </p:sp>
      <p:sp>
        <p:nvSpPr>
          <p:cNvPr id="23" name="TextBox 22"/>
          <p:cNvSpPr txBox="1"/>
          <p:nvPr/>
        </p:nvSpPr>
        <p:spPr>
          <a:xfrm>
            <a:off x="254317" y="5327459"/>
            <a:ext cx="8609965" cy="400110"/>
          </a:xfrm>
          <a:prstGeom prst="rect">
            <a:avLst/>
          </a:prstGeom>
          <a:noFill/>
          <a:ln>
            <a:solidFill>
              <a:schemeClr val="tx1"/>
            </a:solidFill>
          </a:ln>
        </p:spPr>
        <p:txBody>
          <a:bodyPr wrap="square" rtlCol="0">
            <a:spAutoFit/>
          </a:bodyPr>
          <a:lstStyle/>
          <a:p>
            <a:r>
              <a:rPr lang="en-US" sz="2000" dirty="0" smtClean="0"/>
              <a:t>A projected </a:t>
            </a:r>
            <a:r>
              <a:rPr lang="en-US" sz="2000" b="1" dirty="0" smtClean="0"/>
              <a:t>160,000 visitors </a:t>
            </a:r>
            <a:r>
              <a:rPr lang="en-US" sz="2000" dirty="0" smtClean="0"/>
              <a:t>will use the Albemarle Sound Ferry System per year</a:t>
            </a:r>
          </a:p>
        </p:txBody>
      </p:sp>
      <p:sp>
        <p:nvSpPr>
          <p:cNvPr id="24" name="TextBox 23"/>
          <p:cNvSpPr txBox="1"/>
          <p:nvPr/>
        </p:nvSpPr>
        <p:spPr>
          <a:xfrm>
            <a:off x="192866" y="5932947"/>
            <a:ext cx="8945592" cy="276999"/>
          </a:xfrm>
          <a:prstGeom prst="rect">
            <a:avLst/>
          </a:prstGeom>
          <a:noFill/>
        </p:spPr>
        <p:txBody>
          <a:bodyPr wrap="square" rtlCol="0">
            <a:spAutoFit/>
          </a:bodyPr>
          <a:lstStyle/>
          <a:p>
            <a:r>
              <a:rPr lang="en-US" sz="1200" dirty="0" smtClean="0"/>
              <a:t>See appendix slides</a:t>
            </a:r>
            <a:r>
              <a:rPr lang="en-US" sz="1200" dirty="0" smtClean="0">
                <a:solidFill>
                  <a:srgbClr val="BF0A30"/>
                </a:solidFill>
              </a:rPr>
              <a:t> </a:t>
            </a:r>
            <a:r>
              <a:rPr lang="en-US" sz="1200" dirty="0" smtClean="0"/>
              <a:t>for more detail on calculations</a:t>
            </a:r>
            <a:endParaRPr lang="en-US" sz="1200" dirty="0"/>
          </a:p>
        </p:txBody>
      </p:sp>
      <p:sp>
        <p:nvSpPr>
          <p:cNvPr id="25" name="TextBox 24"/>
          <p:cNvSpPr txBox="1"/>
          <p:nvPr/>
        </p:nvSpPr>
        <p:spPr>
          <a:xfrm>
            <a:off x="1809407" y="4022279"/>
            <a:ext cx="1587500" cy="430887"/>
          </a:xfrm>
          <a:prstGeom prst="rect">
            <a:avLst/>
          </a:prstGeom>
          <a:noFill/>
          <a:ln>
            <a:noFill/>
          </a:ln>
        </p:spPr>
        <p:txBody>
          <a:bodyPr wrap="square" rtlCol="0">
            <a:spAutoFit/>
          </a:bodyPr>
          <a:lstStyle/>
          <a:p>
            <a:r>
              <a:rPr lang="en-US" sz="2200" dirty="0" smtClean="0"/>
              <a:t>5,000,000</a:t>
            </a:r>
          </a:p>
        </p:txBody>
      </p:sp>
      <p:sp>
        <p:nvSpPr>
          <p:cNvPr id="26" name="TextBox 25"/>
          <p:cNvSpPr txBox="1"/>
          <p:nvPr/>
        </p:nvSpPr>
        <p:spPr>
          <a:xfrm>
            <a:off x="3798123" y="4019539"/>
            <a:ext cx="2898208" cy="430887"/>
          </a:xfrm>
          <a:prstGeom prst="rect">
            <a:avLst/>
          </a:prstGeom>
          <a:noFill/>
          <a:ln>
            <a:noFill/>
          </a:ln>
        </p:spPr>
        <p:txBody>
          <a:bodyPr wrap="square" rtlCol="0">
            <a:spAutoFit/>
          </a:bodyPr>
          <a:lstStyle/>
          <a:p>
            <a:r>
              <a:rPr lang="en-US" sz="2200" dirty="0" smtClean="0"/>
              <a:t>8,000,000</a:t>
            </a:r>
          </a:p>
        </p:txBody>
      </p:sp>
      <p:sp>
        <p:nvSpPr>
          <p:cNvPr id="27" name="TextBox 26"/>
          <p:cNvSpPr txBox="1"/>
          <p:nvPr/>
        </p:nvSpPr>
        <p:spPr>
          <a:xfrm>
            <a:off x="5977453" y="4021535"/>
            <a:ext cx="1296489" cy="430887"/>
          </a:xfrm>
          <a:prstGeom prst="rect">
            <a:avLst/>
          </a:prstGeom>
          <a:noFill/>
          <a:ln>
            <a:noFill/>
          </a:ln>
        </p:spPr>
        <p:txBody>
          <a:bodyPr wrap="square" rtlCol="0">
            <a:spAutoFit/>
          </a:bodyPr>
          <a:lstStyle/>
          <a:p>
            <a:r>
              <a:rPr lang="en-US" sz="2200" dirty="0" smtClean="0"/>
              <a:t>200,000</a:t>
            </a:r>
          </a:p>
        </p:txBody>
      </p:sp>
      <p:sp>
        <p:nvSpPr>
          <p:cNvPr id="28" name="Rounded Rectangle 27"/>
          <p:cNvSpPr/>
          <p:nvPr/>
        </p:nvSpPr>
        <p:spPr>
          <a:xfrm>
            <a:off x="170521" y="4010418"/>
            <a:ext cx="1108908" cy="32100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To Area:</a:t>
            </a:r>
            <a:endParaRPr lang="en-US" dirty="0">
              <a:solidFill>
                <a:schemeClr val="tx1"/>
              </a:solidFill>
            </a:endParaRPr>
          </a:p>
        </p:txBody>
      </p:sp>
      <p:sp>
        <p:nvSpPr>
          <p:cNvPr id="30" name="Plus 29"/>
          <p:cNvSpPr/>
          <p:nvPr/>
        </p:nvSpPr>
        <p:spPr>
          <a:xfrm>
            <a:off x="3203867" y="4026246"/>
            <a:ext cx="386080" cy="424180"/>
          </a:xfrm>
          <a:prstGeom prst="mathPlus">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Plus 30"/>
          <p:cNvSpPr/>
          <p:nvPr/>
        </p:nvSpPr>
        <p:spPr>
          <a:xfrm>
            <a:off x="5460816" y="4058287"/>
            <a:ext cx="386080" cy="424180"/>
          </a:xfrm>
          <a:prstGeom prst="mathPlus">
            <a:avLst/>
          </a:prstGeom>
          <a:solidFill>
            <a:srgbClr val="BF0A30"/>
          </a:solidFill>
          <a:ln>
            <a:solidFill>
              <a:srgbClr val="BF0A3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TextBox 31"/>
          <p:cNvSpPr txBox="1"/>
          <p:nvPr/>
        </p:nvSpPr>
        <p:spPr>
          <a:xfrm>
            <a:off x="7675782" y="4026246"/>
            <a:ext cx="1587500" cy="430887"/>
          </a:xfrm>
          <a:prstGeom prst="rect">
            <a:avLst/>
          </a:prstGeom>
          <a:noFill/>
          <a:ln>
            <a:noFill/>
          </a:ln>
        </p:spPr>
        <p:txBody>
          <a:bodyPr wrap="square" rtlCol="0">
            <a:spAutoFit/>
          </a:bodyPr>
          <a:lstStyle/>
          <a:p>
            <a:r>
              <a:rPr lang="en-US" sz="2200" dirty="0" smtClean="0"/>
              <a:t>13,200,000</a:t>
            </a:r>
          </a:p>
        </p:txBody>
      </p:sp>
      <p:sp>
        <p:nvSpPr>
          <p:cNvPr id="33" name="Equal 32"/>
          <p:cNvSpPr/>
          <p:nvPr/>
        </p:nvSpPr>
        <p:spPr>
          <a:xfrm>
            <a:off x="7273942" y="4536486"/>
            <a:ext cx="273118" cy="412513"/>
          </a:xfrm>
          <a:prstGeom prst="mathEqual">
            <a:avLst/>
          </a:prstGeom>
          <a:solidFill>
            <a:srgbClr val="FECF00"/>
          </a:solidFill>
          <a:ln>
            <a:solidFill>
              <a:srgbClr val="FEC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TextBox 33"/>
          <p:cNvSpPr txBox="1"/>
          <p:nvPr/>
        </p:nvSpPr>
        <p:spPr>
          <a:xfrm>
            <a:off x="7675782" y="4511716"/>
            <a:ext cx="1587500" cy="430887"/>
          </a:xfrm>
          <a:prstGeom prst="rect">
            <a:avLst/>
          </a:prstGeom>
          <a:noFill/>
          <a:ln>
            <a:noFill/>
          </a:ln>
        </p:spPr>
        <p:txBody>
          <a:bodyPr wrap="square" rtlCol="0">
            <a:spAutoFit/>
          </a:bodyPr>
          <a:lstStyle/>
          <a:p>
            <a:r>
              <a:rPr lang="en-US" sz="2200" dirty="0" smtClean="0"/>
              <a:t>160,000</a:t>
            </a:r>
          </a:p>
        </p:txBody>
      </p:sp>
      <p:sp>
        <p:nvSpPr>
          <p:cNvPr id="39" name="Rounded Rectangle 38"/>
          <p:cNvSpPr/>
          <p:nvPr/>
        </p:nvSpPr>
        <p:spPr>
          <a:xfrm>
            <a:off x="106474" y="3119462"/>
            <a:ext cx="1956122" cy="426117"/>
          </a:xfrm>
          <a:prstGeom prst="roundRect">
            <a:avLst/>
          </a:prstGeom>
          <a:solidFill>
            <a:srgbClr val="002868"/>
          </a:solidFill>
          <a:ln>
            <a:solidFill>
              <a:srgbClr val="0028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Projected Visitors:</a:t>
            </a:r>
            <a:endParaRPr lang="en-US" dirty="0"/>
          </a:p>
        </p:txBody>
      </p:sp>
    </p:spTree>
    <p:extLst>
      <p:ext uri="{BB962C8B-B14F-4D97-AF65-F5344CB8AC3E}">
        <p14:creationId xmlns:p14="http://schemas.microsoft.com/office/powerpoint/2010/main" val="28562783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90</a:t>
            </a:fld>
            <a:endParaRPr lang="en-US" dirty="0"/>
          </a:p>
        </p:txBody>
      </p:sp>
      <p:sp>
        <p:nvSpPr>
          <p:cNvPr id="4" name="Text Placeholder 3"/>
          <p:cNvSpPr>
            <a:spLocks noGrp="1"/>
          </p:cNvSpPr>
          <p:nvPr>
            <p:ph type="body" sz="quarter" idx="13"/>
          </p:nvPr>
        </p:nvSpPr>
        <p:spPr/>
        <p:txBody>
          <a:bodyPr/>
          <a:lstStyle/>
          <a:p>
            <a:r>
              <a:rPr lang="en-US" b="1" dirty="0" smtClean="0"/>
              <a:t>Columbia, NC</a:t>
            </a:r>
            <a:r>
              <a:rPr lang="en-US" dirty="0" smtClean="0"/>
              <a:t/>
            </a:r>
            <a:br>
              <a:rPr lang="en-US" dirty="0" smtClean="0"/>
            </a:br>
            <a:r>
              <a:rPr lang="en-US" dirty="0" smtClean="0"/>
              <a:t>Population: 4,034 – Median Age: 40.7 – Median Income: $33,700</a:t>
            </a:r>
            <a:endParaRPr lang="en-US" dirty="0"/>
          </a:p>
        </p:txBody>
      </p:sp>
      <p:pic>
        <p:nvPicPr>
          <p:cNvPr id="174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080"/>
          <a:stretch/>
        </p:blipFill>
        <p:spPr bwMode="auto">
          <a:xfrm>
            <a:off x="164341" y="1115562"/>
            <a:ext cx="3193008" cy="504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499943" y="1293683"/>
            <a:ext cx="5191619" cy="707886"/>
          </a:xfrm>
          <a:prstGeom prst="rect">
            <a:avLst/>
          </a:prstGeom>
        </p:spPr>
        <p:txBody>
          <a:bodyPr wrap="square">
            <a:spAutoFit/>
          </a:bodyPr>
          <a:lstStyle/>
          <a:p>
            <a:r>
              <a:rPr lang="en-US" sz="1000" dirty="0"/>
              <a:t>Strewn among remote farm communities across the nation, Back Country Folks are a long way away from economic paradise. The residents tend to be poor, over 65 years old, and living in older, modest-sized homes and manufactured housing. Typically, life in this segment is a throwback to an earlier era when farming dominated the American landscape.</a:t>
            </a:r>
          </a:p>
        </p:txBody>
      </p:sp>
      <p:sp>
        <p:nvSpPr>
          <p:cNvPr id="8" name="Rectangle 7"/>
          <p:cNvSpPr/>
          <p:nvPr/>
        </p:nvSpPr>
        <p:spPr>
          <a:xfrm>
            <a:off x="3499942" y="2190761"/>
            <a:ext cx="5191619" cy="861774"/>
          </a:xfrm>
          <a:prstGeom prst="rect">
            <a:avLst/>
          </a:prstGeom>
        </p:spPr>
        <p:txBody>
          <a:bodyPr wrap="square">
            <a:spAutoFit/>
          </a:bodyPr>
          <a:lstStyle/>
          <a:p>
            <a:r>
              <a:rPr lang="en-US" sz="1000" dirty="0"/>
              <a:t>Bedrock America consists of economically challenged families in small, isolated towns located throughout the nation's heartland. With modest educations, sprawling families, and service jobs, many of these residents struggle to make ends meet. One in five live in mobile homes. One in four haven't finished high school. Rich in scenery, Bedrock America is a haven for fishing, hunting, hiking, and camping.</a:t>
            </a:r>
          </a:p>
        </p:txBody>
      </p:sp>
      <p:sp>
        <p:nvSpPr>
          <p:cNvPr id="9" name="Rectangle 8"/>
          <p:cNvSpPr/>
          <p:nvPr/>
        </p:nvSpPr>
        <p:spPr>
          <a:xfrm>
            <a:off x="3499942" y="3239959"/>
            <a:ext cx="5191619" cy="707886"/>
          </a:xfrm>
          <a:prstGeom prst="rect">
            <a:avLst/>
          </a:prstGeom>
        </p:spPr>
        <p:txBody>
          <a:bodyPr wrap="square">
            <a:spAutoFit/>
          </a:bodyPr>
          <a:lstStyle/>
          <a:p>
            <a:r>
              <a:rPr lang="en-US" sz="1000" dirty="0"/>
              <a:t>On maps, Blue Highways are often two-lane roads that wind through remote stretches of the American landscape. Among lifestyles, Blue Highways is the standout for midscale residents who live in isolated towns and farmsteads. Here, Boomer men like to hunt and fish, the women enjoy sewing and crafts, and everyone looks forward to going out to a country music concert.</a:t>
            </a:r>
          </a:p>
        </p:txBody>
      </p:sp>
      <p:sp>
        <p:nvSpPr>
          <p:cNvPr id="10" name="Rectangle 9"/>
          <p:cNvSpPr/>
          <p:nvPr/>
        </p:nvSpPr>
        <p:spPr>
          <a:xfrm>
            <a:off x="3499942" y="4239025"/>
            <a:ext cx="5191619" cy="707886"/>
          </a:xfrm>
          <a:prstGeom prst="rect">
            <a:avLst/>
          </a:prstGeom>
        </p:spPr>
        <p:txBody>
          <a:bodyPr wrap="square">
            <a:spAutoFit/>
          </a:bodyPr>
          <a:lstStyle/>
          <a:p>
            <a:r>
              <a:rPr lang="en-US" sz="1000" dirty="0"/>
              <a:t>With a population of white-collar couples and families, Crossroads Villagers is a classic rural lifestyle. Residents are high school-educated, with downscale incomes and modest housing; one-fifth live in mobile homes. And there's an air of self-reliance in these households as Crossroads Villagers help put food on the table through fishing, gardening, and hunting.</a:t>
            </a:r>
          </a:p>
        </p:txBody>
      </p:sp>
      <p:sp>
        <p:nvSpPr>
          <p:cNvPr id="11" name="Rectangle 10"/>
          <p:cNvSpPr/>
          <p:nvPr/>
        </p:nvSpPr>
        <p:spPr>
          <a:xfrm>
            <a:off x="3499941" y="5182502"/>
            <a:ext cx="5191619" cy="861774"/>
          </a:xfrm>
          <a:prstGeom prst="rect">
            <a:avLst/>
          </a:prstGeom>
        </p:spPr>
        <p:txBody>
          <a:bodyPr wrap="square">
            <a:spAutoFit/>
          </a:bodyPr>
          <a:lstStyle/>
          <a:p>
            <a:r>
              <a:rPr lang="en-US" sz="1000" dirty="0"/>
              <a:t>Golden Ponds is mostly a retirement lifestyle, dominated by downscale singles and couples over 65 years old. Found in small bucolic towns around the country, these high school-educated seniors live in small apartments on less than $35,000 a year; more than one in five reside in a nursing home. For these elderly residents, daily life is often a succession of sedentary activities such as reading, watching TV, playing bingo, and doing craft projects.</a:t>
            </a:r>
          </a:p>
        </p:txBody>
      </p:sp>
      <p:sp>
        <p:nvSpPr>
          <p:cNvPr id="12" name="TextBox 11"/>
          <p:cNvSpPr txBox="1"/>
          <p:nvPr/>
        </p:nvSpPr>
        <p:spPr>
          <a:xfrm>
            <a:off x="117987" y="6327058"/>
            <a:ext cx="4689987" cy="369332"/>
          </a:xfrm>
          <a:prstGeom prst="rect">
            <a:avLst/>
          </a:prstGeom>
          <a:noFill/>
        </p:spPr>
        <p:txBody>
          <a:bodyPr wrap="square" rtlCol="0">
            <a:spAutoFit/>
          </a:bodyPr>
          <a:lstStyle/>
          <a:p>
            <a:r>
              <a:rPr lang="en-US" dirty="0" smtClean="0"/>
              <a:t>Source: Nielsen</a:t>
            </a:r>
            <a:endParaRPr lang="en-US" dirty="0"/>
          </a:p>
        </p:txBody>
      </p:sp>
    </p:spTree>
    <p:extLst>
      <p:ext uri="{BB962C8B-B14F-4D97-AF65-F5344CB8AC3E}">
        <p14:creationId xmlns:p14="http://schemas.microsoft.com/office/powerpoint/2010/main" val="16726484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91</a:t>
            </a:fld>
            <a:endParaRPr lang="en-US" dirty="0"/>
          </a:p>
        </p:txBody>
      </p:sp>
      <p:sp>
        <p:nvSpPr>
          <p:cNvPr id="4" name="Text Placeholder 3"/>
          <p:cNvSpPr>
            <a:spLocks noGrp="1"/>
          </p:cNvSpPr>
          <p:nvPr>
            <p:ph type="body" sz="quarter" idx="13"/>
          </p:nvPr>
        </p:nvSpPr>
        <p:spPr/>
        <p:txBody>
          <a:bodyPr/>
          <a:lstStyle/>
          <a:p>
            <a:r>
              <a:rPr lang="en-US" b="1" dirty="0" smtClean="0"/>
              <a:t>Hertford, NC</a:t>
            </a:r>
            <a:r>
              <a:rPr lang="en-US" dirty="0" smtClean="0"/>
              <a:t/>
            </a:r>
            <a:br>
              <a:rPr lang="en-US" dirty="0" smtClean="0"/>
            </a:br>
            <a:r>
              <a:rPr lang="en-US" dirty="0" smtClean="0"/>
              <a:t>Population: 12,366 – Median Age: 47.3 – Median Income: $37,800</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 y="1221104"/>
            <a:ext cx="3078480" cy="4878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499943" y="1293683"/>
            <a:ext cx="5191619" cy="707886"/>
          </a:xfrm>
          <a:prstGeom prst="rect">
            <a:avLst/>
          </a:prstGeom>
        </p:spPr>
        <p:txBody>
          <a:bodyPr wrap="square">
            <a:spAutoFit/>
          </a:bodyPr>
          <a:lstStyle/>
          <a:p>
            <a:r>
              <a:rPr lang="en-US" sz="1000" dirty="0"/>
              <a:t>Strewn among remote farm communities across the nation, Back Country Folks are a long way away from economic paradise. The residents tend to be poor, over 65 years old, and living in older, modest-sized homes and manufactured housing. Typically, life in this segment is a throwback to an earlier era when farming dominated the American landscape.</a:t>
            </a:r>
          </a:p>
        </p:txBody>
      </p:sp>
      <p:sp>
        <p:nvSpPr>
          <p:cNvPr id="5" name="Rectangle 4"/>
          <p:cNvSpPr/>
          <p:nvPr/>
        </p:nvSpPr>
        <p:spPr>
          <a:xfrm>
            <a:off x="3499942" y="2278233"/>
            <a:ext cx="5191619" cy="707886"/>
          </a:xfrm>
          <a:prstGeom prst="rect">
            <a:avLst/>
          </a:prstGeom>
        </p:spPr>
        <p:txBody>
          <a:bodyPr wrap="square">
            <a:spAutoFit/>
          </a:bodyPr>
          <a:lstStyle/>
          <a:p>
            <a:r>
              <a:rPr lang="en-US" sz="1000" dirty="0"/>
              <a:t>On maps, Blue Highways are often two-lane roads that wind through remote stretches of the American landscape. Among lifestyles, Blue Highways is the standout for midscale residents who live in isolated towns and farmsteads. Here, Boomer men like to hunt and fish, the women enjoy sewing and crafts, and everyone looks forward to going out to a country music concert.</a:t>
            </a:r>
          </a:p>
        </p:txBody>
      </p:sp>
      <p:sp>
        <p:nvSpPr>
          <p:cNvPr id="9" name="Rectangle 8"/>
          <p:cNvSpPr/>
          <p:nvPr/>
        </p:nvSpPr>
        <p:spPr>
          <a:xfrm>
            <a:off x="3499943" y="3152040"/>
            <a:ext cx="5154242" cy="861774"/>
          </a:xfrm>
          <a:prstGeom prst="rect">
            <a:avLst/>
          </a:prstGeom>
        </p:spPr>
        <p:txBody>
          <a:bodyPr wrap="square">
            <a:spAutoFit/>
          </a:bodyPr>
          <a:lstStyle/>
          <a:p>
            <a:r>
              <a:rPr lang="en-US" sz="1000" dirty="0"/>
              <a:t>America was once a land of small middle-class towns, which can still be found today among </a:t>
            </a:r>
            <a:r>
              <a:rPr lang="en-US" sz="1000" dirty="0" err="1"/>
              <a:t>Heartlanders</a:t>
            </a:r>
            <a:r>
              <a:rPr lang="en-US" sz="1000" dirty="0"/>
              <a:t>. This widespread segment consists of older couples with white-collar jobs living in sturdy, unpretentious homes. In these communities of small families and empty-nesting couples, </a:t>
            </a:r>
            <a:r>
              <a:rPr lang="en-US" sz="1000" dirty="0" err="1"/>
              <a:t>Heartlanders</a:t>
            </a:r>
            <a:r>
              <a:rPr lang="en-US" sz="1000" dirty="0"/>
              <a:t> residents pursue a rustic lifestyle where hunting and fishing remain prime leisure activities along with cooking, sewing, camping, and boating.</a:t>
            </a:r>
          </a:p>
        </p:txBody>
      </p:sp>
      <p:sp>
        <p:nvSpPr>
          <p:cNvPr id="6" name="Rectangle 5"/>
          <p:cNvSpPr/>
          <p:nvPr/>
        </p:nvSpPr>
        <p:spPr>
          <a:xfrm>
            <a:off x="3499943" y="4153887"/>
            <a:ext cx="5154242" cy="861774"/>
          </a:xfrm>
          <a:prstGeom prst="rect">
            <a:avLst/>
          </a:prstGeom>
        </p:spPr>
        <p:txBody>
          <a:bodyPr wrap="square">
            <a:spAutoFit/>
          </a:bodyPr>
          <a:lstStyle/>
          <a:p>
            <a:r>
              <a:rPr lang="en-US" sz="1000" dirty="0"/>
              <a:t>With many of its residents over 65 years old, Simple Pleasures is mostly a retirement lifestyle: a neighborhood of lower-middle-class singles and couples living in modestly priced homes. Many are high school-educated seniors who held blue-collar jobs before their retirement. And a disproportionate number served in the military, so many residents are members of veterans clubs.</a:t>
            </a:r>
          </a:p>
        </p:txBody>
      </p:sp>
      <p:sp>
        <p:nvSpPr>
          <p:cNvPr id="11" name="Rectangle 10"/>
          <p:cNvSpPr/>
          <p:nvPr/>
        </p:nvSpPr>
        <p:spPr>
          <a:xfrm>
            <a:off x="3453730" y="5097216"/>
            <a:ext cx="5154242" cy="861774"/>
          </a:xfrm>
          <a:prstGeom prst="rect">
            <a:avLst/>
          </a:prstGeom>
        </p:spPr>
        <p:txBody>
          <a:bodyPr wrap="square">
            <a:spAutoFit/>
          </a:bodyPr>
          <a:lstStyle/>
          <a:p>
            <a:r>
              <a:rPr lang="en-US" sz="1000" dirty="0"/>
              <a:t>Traditional Times is the kind of lifestyle where small-town couples nearing retirement are beginning to enjoy their first empty-nest years. Typically in their fifties and older, these upper-middle-class Americans pursue a kind of granola-and-grits lifestyle. On their coffee tables are magazines with titles like Country Living and Country Home. But they're big travelers, especially in recreational vehicles and campers.</a:t>
            </a:r>
          </a:p>
        </p:txBody>
      </p:sp>
      <p:sp>
        <p:nvSpPr>
          <p:cNvPr id="12" name="TextBox 11"/>
          <p:cNvSpPr txBox="1"/>
          <p:nvPr/>
        </p:nvSpPr>
        <p:spPr>
          <a:xfrm>
            <a:off x="117987" y="6327058"/>
            <a:ext cx="4689987" cy="369332"/>
          </a:xfrm>
          <a:prstGeom prst="rect">
            <a:avLst/>
          </a:prstGeom>
          <a:noFill/>
        </p:spPr>
        <p:txBody>
          <a:bodyPr wrap="square" rtlCol="0">
            <a:spAutoFit/>
          </a:bodyPr>
          <a:lstStyle/>
          <a:p>
            <a:r>
              <a:rPr lang="en-US" dirty="0" smtClean="0"/>
              <a:t>Source: Nielsen</a:t>
            </a:r>
            <a:endParaRPr lang="en-US" dirty="0"/>
          </a:p>
        </p:txBody>
      </p:sp>
    </p:spTree>
    <p:extLst>
      <p:ext uri="{BB962C8B-B14F-4D97-AF65-F5344CB8AC3E}">
        <p14:creationId xmlns:p14="http://schemas.microsoft.com/office/powerpoint/2010/main" val="18264404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92</a:t>
            </a:fld>
            <a:endParaRPr lang="en-US" dirty="0"/>
          </a:p>
        </p:txBody>
      </p:sp>
      <p:sp>
        <p:nvSpPr>
          <p:cNvPr id="4" name="Text Placeholder 3"/>
          <p:cNvSpPr>
            <a:spLocks noGrp="1"/>
          </p:cNvSpPr>
          <p:nvPr>
            <p:ph type="body" sz="quarter" idx="13"/>
          </p:nvPr>
        </p:nvSpPr>
        <p:spPr/>
        <p:txBody>
          <a:bodyPr/>
          <a:lstStyle/>
          <a:p>
            <a:r>
              <a:rPr lang="en-US" b="1" dirty="0" smtClean="0"/>
              <a:t>Edenton, NC</a:t>
            </a:r>
            <a:r>
              <a:rPr lang="en-US" dirty="0" smtClean="0"/>
              <a:t/>
            </a:r>
            <a:br>
              <a:rPr lang="en-US" dirty="0" smtClean="0"/>
            </a:br>
            <a:r>
              <a:rPr lang="en-US" dirty="0" smtClean="0"/>
              <a:t>Population: 12,714 – Median Age: 45 – Median Income: $31,800</a:t>
            </a:r>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 y="1149668"/>
            <a:ext cx="3141304" cy="5007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499943" y="1293683"/>
            <a:ext cx="5191619" cy="707886"/>
          </a:xfrm>
          <a:prstGeom prst="rect">
            <a:avLst/>
          </a:prstGeom>
        </p:spPr>
        <p:txBody>
          <a:bodyPr wrap="square">
            <a:spAutoFit/>
          </a:bodyPr>
          <a:lstStyle/>
          <a:p>
            <a:r>
              <a:rPr lang="en-US" sz="1000" dirty="0"/>
              <a:t>Strewn among remote farm communities across the nation, Back Country Folks are a long way away from economic paradise. The residents tend to be poor, over 65 years old, and living in older, modest-sized homes and manufactured housing. Typically, life in this segment is a throwback to an earlier era when farming dominated the American landscape.</a:t>
            </a:r>
          </a:p>
        </p:txBody>
      </p:sp>
      <p:sp>
        <p:nvSpPr>
          <p:cNvPr id="3" name="Rectangle 2"/>
          <p:cNvSpPr/>
          <p:nvPr/>
        </p:nvSpPr>
        <p:spPr>
          <a:xfrm>
            <a:off x="3499942" y="2173679"/>
            <a:ext cx="5191619" cy="707886"/>
          </a:xfrm>
          <a:prstGeom prst="rect">
            <a:avLst/>
          </a:prstGeom>
        </p:spPr>
        <p:txBody>
          <a:bodyPr wrap="square">
            <a:spAutoFit/>
          </a:bodyPr>
          <a:lstStyle/>
          <a:p>
            <a:r>
              <a:rPr lang="en-US" sz="1000" dirty="0"/>
              <a:t>With a population of white-collar couples and families, Crossroads Villagers is a classic rural lifestyle. Residents are high school-educated, with downscale incomes and modest housing; one-fifth live in mobile homes. And there's an air of self-reliance in these households as Crossroads Villagers help put food on the table through fishing, gardening, and hunting.</a:t>
            </a:r>
          </a:p>
        </p:txBody>
      </p:sp>
      <p:sp>
        <p:nvSpPr>
          <p:cNvPr id="9" name="Rectangle 8"/>
          <p:cNvSpPr/>
          <p:nvPr/>
        </p:nvSpPr>
        <p:spPr>
          <a:xfrm>
            <a:off x="3453730" y="3168767"/>
            <a:ext cx="5154242" cy="861774"/>
          </a:xfrm>
          <a:prstGeom prst="rect">
            <a:avLst/>
          </a:prstGeom>
        </p:spPr>
        <p:txBody>
          <a:bodyPr wrap="square">
            <a:spAutoFit/>
          </a:bodyPr>
          <a:lstStyle/>
          <a:p>
            <a:r>
              <a:rPr lang="en-US" sz="1000" dirty="0"/>
              <a:t>America was once a land of small middle-class towns, which can still be found today among </a:t>
            </a:r>
            <a:r>
              <a:rPr lang="en-US" sz="1000" dirty="0" err="1"/>
              <a:t>Heartlanders</a:t>
            </a:r>
            <a:r>
              <a:rPr lang="en-US" sz="1000" dirty="0"/>
              <a:t>. This widespread segment consists of older couples with white-collar jobs living in sturdy, unpretentious homes. In these communities of small families and empty-nesting couples, </a:t>
            </a:r>
            <a:r>
              <a:rPr lang="en-US" sz="1000" dirty="0" err="1"/>
              <a:t>Heartlanders</a:t>
            </a:r>
            <a:r>
              <a:rPr lang="en-US" sz="1000" dirty="0"/>
              <a:t> residents pursue a rustic lifestyle where hunting and fishing remain prime leisure activities along with cooking, sewing, camping, and boating.</a:t>
            </a:r>
          </a:p>
        </p:txBody>
      </p:sp>
      <p:sp>
        <p:nvSpPr>
          <p:cNvPr id="5" name="Rectangle 4"/>
          <p:cNvSpPr/>
          <p:nvPr/>
        </p:nvSpPr>
        <p:spPr>
          <a:xfrm>
            <a:off x="3453730" y="4217387"/>
            <a:ext cx="5154242" cy="707886"/>
          </a:xfrm>
          <a:prstGeom prst="rect">
            <a:avLst/>
          </a:prstGeom>
        </p:spPr>
        <p:txBody>
          <a:bodyPr wrap="square">
            <a:spAutoFit/>
          </a:bodyPr>
          <a:lstStyle/>
          <a:p>
            <a:r>
              <a:rPr lang="en-US" sz="1000" dirty="0"/>
              <a:t>America's once-thriving mining and manufacturing towns have aged--as have the residents in Old </a:t>
            </a:r>
            <a:r>
              <a:rPr lang="en-US" sz="1000" dirty="0" err="1"/>
              <a:t>Milltowns</a:t>
            </a:r>
            <a:r>
              <a:rPr lang="en-US" sz="1000" dirty="0"/>
              <a:t> communities. Today, the majority of residents are retired singles and couples, living on downscale incomes in pre-1960 homes and apartments. For leisure, they enjoy gardening, sewing, socializing at veterans clubs, or eating out at casual restaurants.</a:t>
            </a:r>
          </a:p>
        </p:txBody>
      </p:sp>
      <p:sp>
        <p:nvSpPr>
          <p:cNvPr id="11" name="Rectangle 10"/>
          <p:cNvSpPr/>
          <p:nvPr/>
        </p:nvSpPr>
        <p:spPr>
          <a:xfrm>
            <a:off x="3499943" y="5115613"/>
            <a:ext cx="5154242" cy="861774"/>
          </a:xfrm>
          <a:prstGeom prst="rect">
            <a:avLst/>
          </a:prstGeom>
        </p:spPr>
        <p:txBody>
          <a:bodyPr wrap="square">
            <a:spAutoFit/>
          </a:bodyPr>
          <a:lstStyle/>
          <a:p>
            <a:r>
              <a:rPr lang="en-US" sz="1000" dirty="0"/>
              <a:t>With many of its residents over 65 years old, Simple Pleasures is mostly a retirement lifestyle: a neighborhood of lower-middle-class singles and couples living in modestly priced homes. Many are high school-educated seniors who held blue-collar jobs before their retirement. And a disproportionate number served in the military, so many residents are members of veterans clubs.</a:t>
            </a:r>
          </a:p>
        </p:txBody>
      </p:sp>
      <p:sp>
        <p:nvSpPr>
          <p:cNvPr id="12" name="TextBox 11"/>
          <p:cNvSpPr txBox="1"/>
          <p:nvPr/>
        </p:nvSpPr>
        <p:spPr>
          <a:xfrm>
            <a:off x="117987" y="6327058"/>
            <a:ext cx="4689987" cy="369332"/>
          </a:xfrm>
          <a:prstGeom prst="rect">
            <a:avLst/>
          </a:prstGeom>
          <a:noFill/>
        </p:spPr>
        <p:txBody>
          <a:bodyPr wrap="square" rtlCol="0">
            <a:spAutoFit/>
          </a:bodyPr>
          <a:lstStyle/>
          <a:p>
            <a:r>
              <a:rPr lang="en-US" dirty="0" smtClean="0"/>
              <a:t>Source: Nielsen</a:t>
            </a:r>
            <a:endParaRPr lang="en-US" dirty="0"/>
          </a:p>
        </p:txBody>
      </p:sp>
    </p:spTree>
    <p:extLst>
      <p:ext uri="{BB962C8B-B14F-4D97-AF65-F5344CB8AC3E}">
        <p14:creationId xmlns:p14="http://schemas.microsoft.com/office/powerpoint/2010/main" val="27212424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93</a:t>
            </a:fld>
            <a:endParaRPr lang="en-US" dirty="0"/>
          </a:p>
        </p:txBody>
      </p:sp>
      <p:sp>
        <p:nvSpPr>
          <p:cNvPr id="4" name="Text Placeholder 3"/>
          <p:cNvSpPr>
            <a:spLocks noGrp="1"/>
          </p:cNvSpPr>
          <p:nvPr>
            <p:ph type="body" sz="quarter" idx="13"/>
          </p:nvPr>
        </p:nvSpPr>
        <p:spPr/>
        <p:txBody>
          <a:bodyPr/>
          <a:lstStyle/>
          <a:p>
            <a:r>
              <a:rPr lang="en-US" b="1" dirty="0" smtClean="0"/>
              <a:t>Plymouth, NC</a:t>
            </a:r>
            <a:r>
              <a:rPr lang="en-US" dirty="0" smtClean="0"/>
              <a:t/>
            </a:r>
            <a:br>
              <a:rPr lang="en-US" dirty="0" smtClean="0"/>
            </a:br>
            <a:r>
              <a:rPr lang="en-US" dirty="0" smtClean="0"/>
              <a:t>Population: 7,288 – Median Age: 43.4 – Median Income: $33,000</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11" y="1125088"/>
            <a:ext cx="3186208" cy="50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499943" y="1293683"/>
            <a:ext cx="5191619" cy="707886"/>
          </a:xfrm>
          <a:prstGeom prst="rect">
            <a:avLst/>
          </a:prstGeom>
        </p:spPr>
        <p:txBody>
          <a:bodyPr wrap="square">
            <a:spAutoFit/>
          </a:bodyPr>
          <a:lstStyle/>
          <a:p>
            <a:r>
              <a:rPr lang="en-US" sz="1000" dirty="0"/>
              <a:t>Strewn among remote farm communities across the nation, Back Country Folks are a long way away from economic paradise. The residents tend to be poor, over 65 years old, and living in older, modest-sized homes and manufactured housing. Typically, life in this segment is a throwback to an earlier era when farming dominated the American landscape.</a:t>
            </a:r>
          </a:p>
        </p:txBody>
      </p:sp>
      <p:sp>
        <p:nvSpPr>
          <p:cNvPr id="3" name="Rectangle 2"/>
          <p:cNvSpPr/>
          <p:nvPr/>
        </p:nvSpPr>
        <p:spPr>
          <a:xfrm>
            <a:off x="3499942" y="2190761"/>
            <a:ext cx="5191619" cy="861774"/>
          </a:xfrm>
          <a:prstGeom prst="rect">
            <a:avLst/>
          </a:prstGeom>
        </p:spPr>
        <p:txBody>
          <a:bodyPr wrap="square">
            <a:spAutoFit/>
          </a:bodyPr>
          <a:lstStyle/>
          <a:p>
            <a:r>
              <a:rPr lang="en-US" sz="1000" dirty="0"/>
              <a:t>Bedrock America consists of economically challenged families in small, isolated towns located throughout the nation's heartland. With modest educations, sprawling families, and service jobs, many of these residents struggle to make ends meet. One in five live in mobile homes. One in four haven't finished high school. Rich in scenery, Bedrock America is a haven for fishing, hunting, hiking, and camping.</a:t>
            </a:r>
          </a:p>
        </p:txBody>
      </p:sp>
      <p:sp>
        <p:nvSpPr>
          <p:cNvPr id="10" name="Rectangle 9"/>
          <p:cNvSpPr/>
          <p:nvPr/>
        </p:nvSpPr>
        <p:spPr>
          <a:xfrm>
            <a:off x="3499941" y="3195986"/>
            <a:ext cx="5191619" cy="861774"/>
          </a:xfrm>
          <a:prstGeom prst="rect">
            <a:avLst/>
          </a:prstGeom>
        </p:spPr>
        <p:txBody>
          <a:bodyPr wrap="square">
            <a:spAutoFit/>
          </a:bodyPr>
          <a:lstStyle/>
          <a:p>
            <a:r>
              <a:rPr lang="en-US" sz="1000" dirty="0"/>
              <a:t>Golden Ponds is mostly a retirement lifestyle, dominated by downscale singles and couples over 65 years old. Found in small bucolic towns around the country, these high school-educated seniors live in small apartments on less than $35,000 a year; more than one in five reside in a nursing home. For these elderly residents, daily life is often a succession of sedentary activities such as reading, watching TV, playing bingo, and doing craft projects.</a:t>
            </a:r>
          </a:p>
        </p:txBody>
      </p:sp>
      <p:sp>
        <p:nvSpPr>
          <p:cNvPr id="11" name="Rectangle 10"/>
          <p:cNvSpPr/>
          <p:nvPr/>
        </p:nvSpPr>
        <p:spPr>
          <a:xfrm>
            <a:off x="3499943" y="4153887"/>
            <a:ext cx="5154242" cy="861774"/>
          </a:xfrm>
          <a:prstGeom prst="rect">
            <a:avLst/>
          </a:prstGeom>
        </p:spPr>
        <p:txBody>
          <a:bodyPr wrap="square">
            <a:spAutoFit/>
          </a:bodyPr>
          <a:lstStyle/>
          <a:p>
            <a:r>
              <a:rPr lang="en-US" sz="1000" dirty="0"/>
              <a:t>With many of its residents over 65 years old, Simple Pleasures is mostly a retirement lifestyle: a neighborhood of lower-middle-class singles and couples living in modestly priced homes. Many are high school-educated seniors who held blue-collar jobs before their retirement. And a disproportionate number served in the military, so many residents are members of veterans clubs.</a:t>
            </a:r>
          </a:p>
        </p:txBody>
      </p:sp>
      <p:sp>
        <p:nvSpPr>
          <p:cNvPr id="5" name="Rectangle 4"/>
          <p:cNvSpPr/>
          <p:nvPr/>
        </p:nvSpPr>
        <p:spPr>
          <a:xfrm>
            <a:off x="3499940" y="5139895"/>
            <a:ext cx="5191621" cy="707886"/>
          </a:xfrm>
          <a:prstGeom prst="rect">
            <a:avLst/>
          </a:prstGeom>
        </p:spPr>
        <p:txBody>
          <a:bodyPr wrap="square">
            <a:spAutoFit/>
          </a:bodyPr>
          <a:lstStyle/>
          <a:p>
            <a:r>
              <a:rPr lang="en-US" sz="1000" dirty="0"/>
              <a:t>Young &amp; Rustic is composed of middle-aged, restless singles. These folks tend to be lower-middle-income, high school-educated, and live in tiny apartments in the nation's exurban towns. With their service industry jobs and modest incomes, these folks still try to fashion fast-paced lifestyles centered on sports, cars, and dating.</a:t>
            </a:r>
          </a:p>
        </p:txBody>
      </p:sp>
      <p:sp>
        <p:nvSpPr>
          <p:cNvPr id="12" name="TextBox 11"/>
          <p:cNvSpPr txBox="1"/>
          <p:nvPr/>
        </p:nvSpPr>
        <p:spPr>
          <a:xfrm>
            <a:off x="117987" y="6327058"/>
            <a:ext cx="4689987" cy="369332"/>
          </a:xfrm>
          <a:prstGeom prst="rect">
            <a:avLst/>
          </a:prstGeom>
          <a:noFill/>
        </p:spPr>
        <p:txBody>
          <a:bodyPr wrap="square" rtlCol="0">
            <a:spAutoFit/>
          </a:bodyPr>
          <a:lstStyle/>
          <a:p>
            <a:r>
              <a:rPr lang="en-US" dirty="0" smtClean="0"/>
              <a:t>Source: Nielsen</a:t>
            </a:r>
            <a:endParaRPr lang="en-US" dirty="0"/>
          </a:p>
        </p:txBody>
      </p:sp>
    </p:spTree>
    <p:extLst>
      <p:ext uri="{BB962C8B-B14F-4D97-AF65-F5344CB8AC3E}">
        <p14:creationId xmlns:p14="http://schemas.microsoft.com/office/powerpoint/2010/main" val="18313768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94</a:t>
            </a:fld>
            <a:endParaRPr lang="en-US" dirty="0"/>
          </a:p>
        </p:txBody>
      </p:sp>
      <p:sp>
        <p:nvSpPr>
          <p:cNvPr id="4" name="Text Placeholder 3"/>
          <p:cNvSpPr>
            <a:spLocks noGrp="1"/>
          </p:cNvSpPr>
          <p:nvPr>
            <p:ph type="body" sz="quarter" idx="13"/>
          </p:nvPr>
        </p:nvSpPr>
        <p:spPr/>
        <p:txBody>
          <a:bodyPr/>
          <a:lstStyle/>
          <a:p>
            <a:r>
              <a:rPr lang="en-US" b="1" dirty="0" smtClean="0"/>
              <a:t>Washington, NC</a:t>
            </a:r>
            <a:r>
              <a:rPr lang="en-US" dirty="0" smtClean="0"/>
              <a:t/>
            </a:r>
            <a:br>
              <a:rPr lang="en-US" dirty="0" smtClean="0"/>
            </a:br>
            <a:r>
              <a:rPr lang="en-US" dirty="0" smtClean="0"/>
              <a:t>Population: 27,404 – Median Age: 41 – Median Income: $38,700</a:t>
            </a:r>
            <a:endParaRPr lang="en-US" dirty="0"/>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4" y="1145842"/>
            <a:ext cx="3244115" cy="500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499942" y="1195626"/>
            <a:ext cx="5191619" cy="861774"/>
          </a:xfrm>
          <a:prstGeom prst="rect">
            <a:avLst/>
          </a:prstGeom>
        </p:spPr>
        <p:txBody>
          <a:bodyPr wrap="square">
            <a:spAutoFit/>
          </a:bodyPr>
          <a:lstStyle/>
          <a:p>
            <a:r>
              <a:rPr lang="en-US" sz="1000" dirty="0"/>
              <a:t>Bedrock America consists of economically challenged families in small, isolated towns located throughout the nation's heartland. With modest educations, sprawling families, and service jobs, many of these residents struggle to make ends meet. One in five live in mobile homes. One in four haven't finished high school. Rich in scenery, Bedrock America is a haven for fishing, hunting, hiking, and camping.</a:t>
            </a:r>
          </a:p>
        </p:txBody>
      </p:sp>
      <p:sp>
        <p:nvSpPr>
          <p:cNvPr id="8" name="Rectangle 7"/>
          <p:cNvSpPr/>
          <p:nvPr/>
        </p:nvSpPr>
        <p:spPr>
          <a:xfrm>
            <a:off x="3495181" y="2286000"/>
            <a:ext cx="5191619" cy="707886"/>
          </a:xfrm>
          <a:prstGeom prst="rect">
            <a:avLst/>
          </a:prstGeom>
        </p:spPr>
        <p:txBody>
          <a:bodyPr wrap="square">
            <a:spAutoFit/>
          </a:bodyPr>
          <a:lstStyle/>
          <a:p>
            <a:r>
              <a:rPr lang="en-US" sz="1000" dirty="0"/>
              <a:t>With a population of white-collar couples and families, Crossroads Villagers is a classic rural lifestyle. Residents are high school-educated, with downscale incomes and modest housing; one-fifth live in mobile homes. And there's an air of self-reliance in these households as Crossroads Villagers help put food on the table through fishing, gardening, and hunting.</a:t>
            </a:r>
          </a:p>
        </p:txBody>
      </p:sp>
      <p:sp>
        <p:nvSpPr>
          <p:cNvPr id="9" name="Rectangle 8"/>
          <p:cNvSpPr/>
          <p:nvPr/>
        </p:nvSpPr>
        <p:spPr>
          <a:xfrm>
            <a:off x="3453730" y="3254514"/>
            <a:ext cx="5154242" cy="707886"/>
          </a:xfrm>
          <a:prstGeom prst="rect">
            <a:avLst/>
          </a:prstGeom>
        </p:spPr>
        <p:txBody>
          <a:bodyPr wrap="square">
            <a:spAutoFit/>
          </a:bodyPr>
          <a:lstStyle/>
          <a:p>
            <a:r>
              <a:rPr lang="en-US" sz="1000" dirty="0"/>
              <a:t>America's once-thriving mining and manufacturing towns have aged--as have the residents in Old </a:t>
            </a:r>
            <a:r>
              <a:rPr lang="en-US" sz="1000" dirty="0" err="1"/>
              <a:t>Milltowns</a:t>
            </a:r>
            <a:r>
              <a:rPr lang="en-US" sz="1000" dirty="0"/>
              <a:t> communities. Today, the majority of residents are retired singles and couples, living on downscale incomes in pre-1960 homes and apartments. For leisure, they enjoy gardening, sewing, socializing at veterans clubs, or eating out at casual restaurants.</a:t>
            </a:r>
          </a:p>
        </p:txBody>
      </p:sp>
      <p:sp>
        <p:nvSpPr>
          <p:cNvPr id="10" name="Rectangle 9"/>
          <p:cNvSpPr/>
          <p:nvPr/>
        </p:nvSpPr>
        <p:spPr>
          <a:xfrm>
            <a:off x="3499943" y="4191000"/>
            <a:ext cx="5154242" cy="861774"/>
          </a:xfrm>
          <a:prstGeom prst="rect">
            <a:avLst/>
          </a:prstGeom>
        </p:spPr>
        <p:txBody>
          <a:bodyPr wrap="square">
            <a:spAutoFit/>
          </a:bodyPr>
          <a:lstStyle/>
          <a:p>
            <a:r>
              <a:rPr lang="en-US" sz="1000" dirty="0"/>
              <a:t>With many of its residents over 65 years old, Simple Pleasures is mostly a retirement lifestyle: a neighborhood of lower-middle-class singles and couples living in modestly priced homes. Many are high school-educated seniors who held blue-collar jobs before their retirement. And a disproportionate number served in the military, so many residents are members of veterans clubs.</a:t>
            </a:r>
          </a:p>
        </p:txBody>
      </p:sp>
      <p:sp>
        <p:nvSpPr>
          <p:cNvPr id="11" name="Rectangle 10"/>
          <p:cNvSpPr/>
          <p:nvPr/>
        </p:nvSpPr>
        <p:spPr>
          <a:xfrm>
            <a:off x="3499940" y="5257800"/>
            <a:ext cx="5191621" cy="707886"/>
          </a:xfrm>
          <a:prstGeom prst="rect">
            <a:avLst/>
          </a:prstGeom>
        </p:spPr>
        <p:txBody>
          <a:bodyPr wrap="square">
            <a:spAutoFit/>
          </a:bodyPr>
          <a:lstStyle/>
          <a:p>
            <a:r>
              <a:rPr lang="en-US" sz="1000" dirty="0"/>
              <a:t>Young &amp; Rustic is composed of middle-aged, restless singles. These folks tend to be lower-middle-income, high school-educated, and live in tiny apartments in the nation's exurban towns. With their service industry jobs and modest incomes, these folks still try to fashion fast-paced lifestyles centered on sports, cars, and dating.</a:t>
            </a:r>
          </a:p>
        </p:txBody>
      </p:sp>
      <p:sp>
        <p:nvSpPr>
          <p:cNvPr id="12" name="TextBox 11"/>
          <p:cNvSpPr txBox="1"/>
          <p:nvPr/>
        </p:nvSpPr>
        <p:spPr>
          <a:xfrm>
            <a:off x="117987" y="6327058"/>
            <a:ext cx="4689987" cy="369332"/>
          </a:xfrm>
          <a:prstGeom prst="rect">
            <a:avLst/>
          </a:prstGeom>
          <a:noFill/>
        </p:spPr>
        <p:txBody>
          <a:bodyPr wrap="square" rtlCol="0">
            <a:spAutoFit/>
          </a:bodyPr>
          <a:lstStyle/>
          <a:p>
            <a:r>
              <a:rPr lang="en-US" dirty="0" smtClean="0"/>
              <a:t>Source: Nielsen</a:t>
            </a:r>
            <a:endParaRPr lang="en-US" dirty="0"/>
          </a:p>
        </p:txBody>
      </p:sp>
    </p:spTree>
    <p:extLst>
      <p:ext uri="{BB962C8B-B14F-4D97-AF65-F5344CB8AC3E}">
        <p14:creationId xmlns:p14="http://schemas.microsoft.com/office/powerpoint/2010/main" val="145638472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pPr/>
              <a:t>95</a:t>
            </a:fld>
            <a:endParaRPr lang="en-US" dirty="0"/>
          </a:p>
        </p:txBody>
      </p:sp>
      <p:sp>
        <p:nvSpPr>
          <p:cNvPr id="4" name="Text Placeholder 3"/>
          <p:cNvSpPr>
            <a:spLocks noGrp="1"/>
          </p:cNvSpPr>
          <p:nvPr>
            <p:ph type="body" sz="quarter" idx="13"/>
          </p:nvPr>
        </p:nvSpPr>
        <p:spPr/>
        <p:txBody>
          <a:bodyPr/>
          <a:lstStyle/>
          <a:p>
            <a:r>
              <a:rPr lang="en-US" b="1" dirty="0" smtClean="0"/>
              <a:t>Belhaven, NC</a:t>
            </a:r>
            <a:r>
              <a:rPr lang="en-US" dirty="0" smtClean="0"/>
              <a:t/>
            </a:r>
            <a:br>
              <a:rPr lang="en-US" dirty="0" smtClean="0"/>
            </a:br>
            <a:r>
              <a:rPr lang="en-US" dirty="0" smtClean="0"/>
              <a:t>Population: 4,038 – Median Age: 46.9 – Median Income: $30,800</a:t>
            </a:r>
            <a:endParaRPr lang="en-US" dirty="0"/>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12" y="1101418"/>
            <a:ext cx="3220942" cy="5043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499943" y="1293683"/>
            <a:ext cx="5191619" cy="707886"/>
          </a:xfrm>
          <a:prstGeom prst="rect">
            <a:avLst/>
          </a:prstGeom>
        </p:spPr>
        <p:txBody>
          <a:bodyPr wrap="square">
            <a:spAutoFit/>
          </a:bodyPr>
          <a:lstStyle/>
          <a:p>
            <a:r>
              <a:rPr lang="en-US" sz="1000" dirty="0"/>
              <a:t>Strewn among remote farm communities across the nation, Back Country Folks are a long way away from economic paradise. The residents tend to be poor, over 65 years old, and living in older, modest-sized homes and manufactured housing. Typically, life in this segment is a throwback to an earlier era when farming dominated the American landscape.</a:t>
            </a:r>
          </a:p>
        </p:txBody>
      </p:sp>
      <p:sp>
        <p:nvSpPr>
          <p:cNvPr id="8" name="Rectangle 7"/>
          <p:cNvSpPr/>
          <p:nvPr/>
        </p:nvSpPr>
        <p:spPr>
          <a:xfrm>
            <a:off x="3499942" y="2278233"/>
            <a:ext cx="5191619" cy="707886"/>
          </a:xfrm>
          <a:prstGeom prst="rect">
            <a:avLst/>
          </a:prstGeom>
        </p:spPr>
        <p:txBody>
          <a:bodyPr wrap="square">
            <a:spAutoFit/>
          </a:bodyPr>
          <a:lstStyle/>
          <a:p>
            <a:r>
              <a:rPr lang="en-US" sz="1000" dirty="0"/>
              <a:t>On maps, Blue Highways are often two-lane roads that wind through remote stretches of the American landscape. Among lifestyles, Blue Highways is the standout for midscale residents who live in isolated towns and farmsteads. Here, Boomer men like to hunt and fish, the women enjoy sewing and crafts, and everyone looks forward to going out to a country music concert.</a:t>
            </a:r>
          </a:p>
        </p:txBody>
      </p:sp>
      <p:sp>
        <p:nvSpPr>
          <p:cNvPr id="9" name="Rectangle 8"/>
          <p:cNvSpPr/>
          <p:nvPr/>
        </p:nvSpPr>
        <p:spPr>
          <a:xfrm>
            <a:off x="3495181" y="3200400"/>
            <a:ext cx="5191619" cy="707886"/>
          </a:xfrm>
          <a:prstGeom prst="rect">
            <a:avLst/>
          </a:prstGeom>
        </p:spPr>
        <p:txBody>
          <a:bodyPr wrap="square">
            <a:spAutoFit/>
          </a:bodyPr>
          <a:lstStyle/>
          <a:p>
            <a:r>
              <a:rPr lang="en-US" sz="1000" dirty="0"/>
              <a:t>With a population of white-collar couples and families, Crossroads Villagers is a classic rural lifestyle. Residents are high school-educated, with downscale incomes and modest housing; one-fifth live in mobile homes. And there's an air of self-reliance in these households as Crossroads Villagers help put food on the table through fishing, gardening, and hunting.</a:t>
            </a:r>
          </a:p>
        </p:txBody>
      </p:sp>
      <p:sp>
        <p:nvSpPr>
          <p:cNvPr id="10" name="Rectangle 9"/>
          <p:cNvSpPr/>
          <p:nvPr/>
        </p:nvSpPr>
        <p:spPr>
          <a:xfrm>
            <a:off x="3499941" y="4191000"/>
            <a:ext cx="5191619" cy="861774"/>
          </a:xfrm>
          <a:prstGeom prst="rect">
            <a:avLst/>
          </a:prstGeom>
        </p:spPr>
        <p:txBody>
          <a:bodyPr wrap="square">
            <a:spAutoFit/>
          </a:bodyPr>
          <a:lstStyle/>
          <a:p>
            <a:r>
              <a:rPr lang="en-US" sz="1000" dirty="0"/>
              <a:t>Golden Ponds is mostly a retirement lifestyle, dominated by downscale singles and couples over 65 years old. Found in small bucolic towns around the country, these high school-educated seniors live in small apartments on less than $35,000 a year; more than one in five reside in a nursing home. For these elderly residents, daily life is often a succession of sedentary activities such as reading, watching TV, playing bingo, and doing craft projects.</a:t>
            </a:r>
          </a:p>
        </p:txBody>
      </p:sp>
      <p:sp>
        <p:nvSpPr>
          <p:cNvPr id="11" name="Rectangle 10"/>
          <p:cNvSpPr/>
          <p:nvPr/>
        </p:nvSpPr>
        <p:spPr>
          <a:xfrm>
            <a:off x="3499943" y="5181600"/>
            <a:ext cx="5154242" cy="861774"/>
          </a:xfrm>
          <a:prstGeom prst="rect">
            <a:avLst/>
          </a:prstGeom>
        </p:spPr>
        <p:txBody>
          <a:bodyPr wrap="square">
            <a:spAutoFit/>
          </a:bodyPr>
          <a:lstStyle/>
          <a:p>
            <a:r>
              <a:rPr lang="en-US" sz="1000" dirty="0"/>
              <a:t>With many of its residents over 65 years old, Simple Pleasures is mostly a retirement lifestyle: a neighborhood of lower-middle-class singles and couples living in modestly priced homes. Many are high school-educated seniors who held blue-collar jobs before their retirement. And a disproportionate number served in the military, so many residents are members of veterans clubs.</a:t>
            </a:r>
          </a:p>
        </p:txBody>
      </p:sp>
      <p:sp>
        <p:nvSpPr>
          <p:cNvPr id="12" name="TextBox 11"/>
          <p:cNvSpPr txBox="1"/>
          <p:nvPr/>
        </p:nvSpPr>
        <p:spPr>
          <a:xfrm>
            <a:off x="117987" y="6327058"/>
            <a:ext cx="4689987" cy="369332"/>
          </a:xfrm>
          <a:prstGeom prst="rect">
            <a:avLst/>
          </a:prstGeom>
          <a:noFill/>
        </p:spPr>
        <p:txBody>
          <a:bodyPr wrap="square" rtlCol="0">
            <a:spAutoFit/>
          </a:bodyPr>
          <a:lstStyle/>
          <a:p>
            <a:r>
              <a:rPr lang="en-US" dirty="0" smtClean="0"/>
              <a:t>Source: Nielsen</a:t>
            </a:r>
            <a:endParaRPr lang="en-US" dirty="0"/>
          </a:p>
        </p:txBody>
      </p:sp>
    </p:spTree>
    <p:extLst>
      <p:ext uri="{BB962C8B-B14F-4D97-AF65-F5344CB8AC3E}">
        <p14:creationId xmlns:p14="http://schemas.microsoft.com/office/powerpoint/2010/main" val="1349498706"/>
      </p:ext>
    </p:extLst>
  </p:cSld>
  <p:clrMapOvr>
    <a:masterClrMapping/>
  </p:clrMapOvr>
  <p:timing>
    <p:tnLst>
      <p:par>
        <p:cTn id="1" dur="indefinite" restart="never" nodeType="tmRoot"/>
      </p:par>
    </p:tnLst>
  </p:timing>
</p:sld>
</file>

<file path=ppt/theme/theme1.xml><?xml version="1.0" encoding="utf-8"?>
<a:theme xmlns:a="http://schemas.openxmlformats.org/drawingml/2006/main" name="Spectr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2291</TotalTime>
  <Words>11376</Words>
  <Application>Microsoft Office PowerPoint</Application>
  <PresentationFormat>On-screen Show (4:3)</PresentationFormat>
  <Paragraphs>2974</Paragraphs>
  <Slides>95</Slides>
  <Notes>58</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Spectrum</vt:lpstr>
      <vt:lpstr>Water Transportation in the Albemarle Sound</vt:lpstr>
      <vt:lpstr>PowerPoint Presentation</vt:lpstr>
      <vt:lpstr>PowerPoint Presentation</vt:lpstr>
      <vt:lpstr>PowerPoint Presentation</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Operations</vt:lpstr>
      <vt:lpstr>PowerPoint Presentation</vt:lpstr>
      <vt:lpstr>PowerPoint Presentation</vt:lpstr>
      <vt:lpstr>All cities are easily accessible by car and Elizabeth City, Edenton, and Hertford especially lie on frequented roads</vt:lpstr>
      <vt:lpstr>Ferry trips are &lt; 2 hrs and average trip is 66 minutes, offering flexibility for hop-on-hop off travel (assuming 32 mph)</vt:lpstr>
      <vt:lpstr>In a sample time table, each route is assigned 1 vessel to operate clockwise, and 1 to operate counterclockwise</vt:lpstr>
      <vt:lpstr>Ramp up time is minimal because most amenities already exist at these locations</vt:lpstr>
      <vt:lpstr>All of these cities are either already quite developed or feature great potential</vt:lpstr>
      <vt:lpstr>All of these cities are either already quite developed or feature great potential</vt:lpstr>
      <vt:lpstr>Elizabeth City, Edenton, and Columbia especially can serve as initial anchors with several attractive  “Things to do” </vt:lpstr>
      <vt:lpstr>PowerPoint Presentation</vt:lpstr>
      <vt:lpstr>PowerPoint Presentation</vt:lpstr>
      <vt:lpstr>Routes can be added over time to include other cities on the Albemarle Sound, Outer Banks, and Pamlico Sounds</vt:lpstr>
      <vt:lpstr>Routes can be added over time to include other cities on the Albemarle Sound, Outer Banks, and Pamlico Sounds</vt:lpstr>
      <vt:lpstr>Routes can be added over time to include other cities on the Albemarle Sound, Outer Banks, and Pamlico Sounds</vt:lpstr>
      <vt:lpstr>Finances</vt:lpstr>
      <vt:lpstr>PowerPoint Presentation</vt:lpstr>
      <vt:lpstr>PowerPoint Presentation</vt:lpstr>
      <vt:lpstr>PowerPoint Presentation</vt:lpstr>
      <vt:lpstr>PowerPoint Presentation</vt:lpstr>
      <vt:lpstr>Risks</vt:lpstr>
      <vt:lpstr>PowerPoint Presentation</vt:lpstr>
      <vt:lpstr>PowerPoint Presentation</vt:lpstr>
      <vt:lpstr>Recommendation</vt:lpstr>
      <vt:lpstr>PowerPoint Presentation</vt:lpstr>
      <vt:lpstr>PowerPoint Presentation</vt:lpstr>
      <vt:lpstr>PowerPoint Presentation</vt:lpstr>
      <vt:lpstr>PowerPoint Presentation</vt:lpstr>
      <vt:lpstr>APPENDIX</vt:lpstr>
      <vt:lpstr>PowerPoint Presentation</vt:lpstr>
      <vt:lpstr>PowerPoint Presentation</vt:lpstr>
      <vt:lpstr>PowerPoint Presentation</vt:lpstr>
      <vt:lpstr>PowerPoint Presentation</vt:lpstr>
      <vt:lpstr>PowerPoint Presentation</vt:lpstr>
      <vt:lpstr>PowerPoint Presentation</vt:lpstr>
      <vt:lpstr>Operations</vt:lpstr>
      <vt:lpstr>PowerPoint Presentation</vt:lpstr>
      <vt:lpstr>PowerPoint Presentation</vt:lpstr>
      <vt:lpstr>PowerPoint Presentation</vt:lpstr>
      <vt:lpstr>Elizabeth City, Edenton, and Columbia can serve as initial anchors with several attractive  “Things to do” </vt:lpstr>
      <vt:lpstr>Elizabeth City, Edenton, and Columbia can serve as initial anchors with several attractive  “Things to do” </vt:lpstr>
      <vt:lpstr>Elizabeth City, Edenton, and Columbia can serve as initial anchors with several attractive  “Things to do” </vt:lpstr>
      <vt:lpstr>Elizabeth City, Edenton, and Columbia can serve as initial anchors with several attractive  “Things to do” </vt:lpstr>
      <vt:lpstr>Elizabeth City, Edenton, and Columbia can serve as initial anchors with several attractive  “Things to do” </vt:lpstr>
      <vt:lpstr>Elizabeth City, Edenton, and Columbia can serve as initial anchors with several attractive  “Things to do” </vt:lpstr>
      <vt:lpstr>Elizabeth City, Edenton, and Columbia can serve as initial anchors with several attractive  “Things to do” </vt:lpstr>
      <vt:lpstr>PowerPoint Presentation</vt:lpstr>
      <vt:lpstr>Finances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Risks</vt:lpstr>
      <vt:lpstr>PowerPoint Presentation</vt:lpstr>
      <vt:lpstr>PowerPoint Presentation</vt:lpstr>
      <vt:lpstr>PowerPoint Presentation</vt:lpstr>
      <vt:lpstr>PowerPoint Presentation</vt:lpstr>
      <vt:lpstr>Demographics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 Elkind</dc:creator>
  <cp:lastModifiedBy>testtest</cp:lastModifiedBy>
  <cp:revision>220</cp:revision>
  <dcterms:created xsi:type="dcterms:W3CDTF">2015-03-27T16:32:04Z</dcterms:created>
  <dcterms:modified xsi:type="dcterms:W3CDTF">2015-05-01T12:08:50Z</dcterms:modified>
</cp:coreProperties>
</file>