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48" r:id="rId2"/>
  </p:sldMasterIdLst>
  <p:notesMasterIdLst>
    <p:notesMasterId r:id="rId21"/>
  </p:notesMasterIdLst>
  <p:handoutMasterIdLst>
    <p:handoutMasterId r:id="rId22"/>
  </p:handoutMasterIdLst>
  <p:sldIdLst>
    <p:sldId id="266" r:id="rId3"/>
    <p:sldId id="269" r:id="rId4"/>
    <p:sldId id="277" r:id="rId5"/>
    <p:sldId id="272" r:id="rId6"/>
    <p:sldId id="306" r:id="rId7"/>
    <p:sldId id="281" r:id="rId8"/>
    <p:sldId id="283" r:id="rId9"/>
    <p:sldId id="282" r:id="rId10"/>
    <p:sldId id="312" r:id="rId11"/>
    <p:sldId id="286" r:id="rId12"/>
    <p:sldId id="304" r:id="rId13"/>
    <p:sldId id="307" r:id="rId14"/>
    <p:sldId id="310" r:id="rId15"/>
    <p:sldId id="308" r:id="rId16"/>
    <p:sldId id="301" r:id="rId17"/>
    <p:sldId id="305" r:id="rId18"/>
    <p:sldId id="311" r:id="rId19"/>
    <p:sldId id="299" r:id="rId20"/>
  </p:sldIdLst>
  <p:sldSz cx="12195175" cy="6859588"/>
  <p:notesSz cx="6858000" cy="9945688"/>
  <p:defaultTextStyle>
    <a:defPPr>
      <a:defRPr lang="en-US"/>
    </a:defPPr>
    <a:lvl1pPr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1pPr>
    <a:lvl2pPr marL="610042"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2pPr>
    <a:lvl3pPr marL="1220084"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3pPr>
    <a:lvl4pPr marL="1830126"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4pPr>
    <a:lvl5pPr marL="2440168"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5pPr>
    <a:lvl6pPr marL="3050210" algn="l" defTabSz="610042" rtl="0" eaLnBrk="1" latinLnBrk="0" hangingPunct="1">
      <a:defRPr sz="3200" kern="1200">
        <a:solidFill>
          <a:schemeClr val="tx1"/>
        </a:solidFill>
        <a:latin typeface="Arial" pitchFamily="-107" charset="0"/>
        <a:ea typeface="ＭＳ Ｐゴシック" pitchFamily="-107" charset="-128"/>
        <a:cs typeface="ＭＳ Ｐゴシック" pitchFamily="-107" charset="-128"/>
      </a:defRPr>
    </a:lvl6pPr>
    <a:lvl7pPr marL="3660252" algn="l" defTabSz="610042" rtl="0" eaLnBrk="1" latinLnBrk="0" hangingPunct="1">
      <a:defRPr sz="3200" kern="1200">
        <a:solidFill>
          <a:schemeClr val="tx1"/>
        </a:solidFill>
        <a:latin typeface="Arial" pitchFamily="-107" charset="0"/>
        <a:ea typeface="ＭＳ Ｐゴシック" pitchFamily="-107" charset="-128"/>
        <a:cs typeface="ＭＳ Ｐゴシック" pitchFamily="-107" charset="-128"/>
      </a:defRPr>
    </a:lvl7pPr>
    <a:lvl8pPr marL="4270294" algn="l" defTabSz="610042" rtl="0" eaLnBrk="1" latinLnBrk="0" hangingPunct="1">
      <a:defRPr sz="3200" kern="1200">
        <a:solidFill>
          <a:schemeClr val="tx1"/>
        </a:solidFill>
        <a:latin typeface="Arial" pitchFamily="-107" charset="0"/>
        <a:ea typeface="ＭＳ Ｐゴシック" pitchFamily="-107" charset="-128"/>
        <a:cs typeface="ＭＳ Ｐゴシック" pitchFamily="-107" charset="-128"/>
      </a:defRPr>
    </a:lvl8pPr>
    <a:lvl9pPr marL="4880336" algn="l" defTabSz="610042" rtl="0" eaLnBrk="1" latinLnBrk="0" hangingPunct="1">
      <a:defRPr sz="3200" kern="1200">
        <a:solidFill>
          <a:schemeClr val="tx1"/>
        </a:solidFill>
        <a:latin typeface="Arial" pitchFamily="-107" charset="0"/>
        <a:ea typeface="ＭＳ Ｐゴシック" pitchFamily="-107" charset="-128"/>
        <a:cs typeface="ＭＳ Ｐゴシック" pitchFamily="-107" charset="-128"/>
      </a:defRPr>
    </a:lvl9pPr>
  </p:defaultTextStyle>
  <p:extLst>
    <p:ext uri="{EFAFB233-063F-42B5-8137-9DF3F51BA10A}">
      <p15:sldGuideLst xmlns:p15="http://schemas.microsoft.com/office/powerpoint/2012/main">
        <p15:guide id="1" orient="horz" pos="1435" userDrawn="1">
          <p15:clr>
            <a:srgbClr val="A4A3A4"/>
          </p15:clr>
        </p15:guide>
        <p15:guide id="2" pos="2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iya Plowman" initials="PP" lastIdx="2" clrIdx="0">
    <p:extLst>
      <p:ext uri="{19B8F6BF-5375-455C-9EA6-DF929625EA0E}">
        <p15:presenceInfo xmlns:p15="http://schemas.microsoft.com/office/powerpoint/2012/main" userId="S-1-5-21-1662482463-1396073774-1845911597-8653" providerId="AD"/>
      </p:ext>
    </p:extLst>
  </p:cmAuthor>
  <p:cmAuthor id="2" name="Danielle Galway" initials="DG" lastIdx="1" clrIdx="1">
    <p:extLst>
      <p:ext uri="{19B8F6BF-5375-455C-9EA6-DF929625EA0E}">
        <p15:presenceInfo xmlns:p15="http://schemas.microsoft.com/office/powerpoint/2012/main" userId="S-1-5-21-1662482463-1396073774-1845911597-86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027B"/>
    <a:srgbClr val="FFFFFF"/>
    <a:srgbClr val="0092BC"/>
    <a:srgbClr val="C6007E"/>
    <a:srgbClr val="4682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A5C60-C7B8-6342-A3A1-657D11EE49DE}" v="8" dt="2023-06-15T23:48:07.781"/>
    <p1510:client id="{281852D3-5585-45C2-9073-00E7CF692534}" v="54" dt="2023-07-09T16:27:36.433"/>
    <p1510:client id="{67C91B1D-5487-49F5-84CB-6AA223B213AC}" v="3" dt="2023-07-03T20:32:09.175"/>
    <p1510:client id="{6CA93410-0D06-4A81-9195-BE357BEABBF0}" v="175" dt="2023-07-01T22:47:13.762"/>
    <p1510:client id="{72D71FC2-9A5E-4C13-A542-E7C2B60A332C}" v="25" dt="2023-07-03T20:17:06.024"/>
    <p1510:client id="{7FE8C42A-AFFF-44DB-AF83-72332AB0C8EA}" v="20" dt="2023-07-03T20:28:14.222"/>
    <p1510:client id="{897FC483-A5E0-419D-917E-2E5816B666C0}" v="2909" dt="2023-07-09T15:55:02.150"/>
    <p1510:client id="{C6AA0DD2-89E0-429F-A454-818F6D11CCE7}" v="279" dt="2023-06-24T10:59:07.975"/>
    <p1510:client id="{D5015F1E-4A79-4271-9C35-B9A7631DA241}" v="380" dt="2023-06-15T23:33:45.491"/>
    <p1510:client id="{E4F8527E-3A62-4A09-9197-E04DEE68AE51}" v="8" dt="2023-07-03T20:12:21.1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snapToGrid="0">
      <p:cViewPr varScale="1">
        <p:scale>
          <a:sx n="107" d="100"/>
          <a:sy n="107" d="100"/>
        </p:scale>
        <p:origin x="736" y="168"/>
      </p:cViewPr>
      <p:guideLst>
        <p:guide orient="horz" pos="1435"/>
        <p:guide pos="27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fld id="{8F84A415-ED1C-E04D-B7C7-85A00DC614DF}" type="datetimeFigureOut">
              <a:rPr lang="en-US" smtClean="0"/>
              <a:pPr/>
              <a:t>7/13/23</a:t>
            </a:fld>
            <a:endParaRPr lang="en-US"/>
          </a:p>
        </p:txBody>
      </p:sp>
      <p:sp>
        <p:nvSpPr>
          <p:cNvPr id="4" name="Footer Placeholder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3D9FAB58-3CE0-794F-B196-A923FE5D95EF}" type="slidenum">
              <a:rPr lang="en-US" smtClean="0"/>
              <a:pPr/>
              <a:t>‹#›</a:t>
            </a:fld>
            <a:endParaRPr lang="en-US"/>
          </a:p>
        </p:txBody>
      </p:sp>
    </p:spTree>
    <p:extLst>
      <p:ext uri="{BB962C8B-B14F-4D97-AF65-F5344CB8AC3E}">
        <p14:creationId xmlns:p14="http://schemas.microsoft.com/office/powerpoint/2010/main" val="1339661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2B06CD65-0052-A748-ABD9-E18F4F72E200}" type="datetimeFigureOut">
              <a:rPr lang="en-US" smtClean="0"/>
              <a:pPr/>
              <a:t>7/13/23</a:t>
            </a:fld>
            <a:endParaRPr lang="en-US"/>
          </a:p>
        </p:txBody>
      </p:sp>
      <p:sp>
        <p:nvSpPr>
          <p:cNvPr id="4" name="Slide Image Placeholder 3"/>
          <p:cNvSpPr>
            <a:spLocks noGrp="1" noRot="1" noChangeAspect="1"/>
          </p:cNvSpPr>
          <p:nvPr>
            <p:ph type="sldImg" idx="2"/>
          </p:nvPr>
        </p:nvSpPr>
        <p:spPr>
          <a:xfrm>
            <a:off x="114300" y="746125"/>
            <a:ext cx="6629400" cy="37290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A6E30364-1EC5-4C4A-B73A-092E241CA3BF}" type="slidenum">
              <a:rPr lang="en-US" smtClean="0"/>
              <a:pPr/>
              <a:t>‹#›</a:t>
            </a:fld>
            <a:endParaRPr lang="en-US"/>
          </a:p>
        </p:txBody>
      </p:sp>
    </p:spTree>
    <p:extLst>
      <p:ext uri="{BB962C8B-B14F-4D97-AF65-F5344CB8AC3E}">
        <p14:creationId xmlns:p14="http://schemas.microsoft.com/office/powerpoint/2010/main" val="3031552633"/>
      </p:ext>
    </p:extLst>
  </p:cSld>
  <p:clrMap bg1="lt1" tx1="dk1" bg2="lt2" tx2="dk2" accent1="accent1" accent2="accent2" accent3="accent3" accent4="accent4" accent5="accent5" accent6="accent6" hlink="hlink" folHlink="folHlink"/>
  <p:notesStyle>
    <a:lvl1pPr marL="0" algn="l" defTabSz="610042" rtl="0" eaLnBrk="1" latinLnBrk="0" hangingPunct="1">
      <a:defRPr sz="1600" kern="1200">
        <a:solidFill>
          <a:schemeClr val="tx1"/>
        </a:solidFill>
        <a:latin typeface="+mn-lt"/>
        <a:ea typeface="+mn-ea"/>
        <a:cs typeface="+mn-cs"/>
      </a:defRPr>
    </a:lvl1pPr>
    <a:lvl2pPr marL="610042" algn="l" defTabSz="610042" rtl="0" eaLnBrk="1" latinLnBrk="0" hangingPunct="1">
      <a:defRPr sz="1600" kern="1200">
        <a:solidFill>
          <a:schemeClr val="tx1"/>
        </a:solidFill>
        <a:latin typeface="+mn-lt"/>
        <a:ea typeface="+mn-ea"/>
        <a:cs typeface="+mn-cs"/>
      </a:defRPr>
    </a:lvl2pPr>
    <a:lvl3pPr marL="1220084" algn="l" defTabSz="610042" rtl="0" eaLnBrk="1" latinLnBrk="0" hangingPunct="1">
      <a:defRPr sz="1600" kern="1200">
        <a:solidFill>
          <a:schemeClr val="tx1"/>
        </a:solidFill>
        <a:latin typeface="+mn-lt"/>
        <a:ea typeface="+mn-ea"/>
        <a:cs typeface="+mn-cs"/>
      </a:defRPr>
    </a:lvl3pPr>
    <a:lvl4pPr marL="1830126" algn="l" defTabSz="610042" rtl="0" eaLnBrk="1" latinLnBrk="0" hangingPunct="1">
      <a:defRPr sz="1600" kern="1200">
        <a:solidFill>
          <a:schemeClr val="tx1"/>
        </a:solidFill>
        <a:latin typeface="+mn-lt"/>
        <a:ea typeface="+mn-ea"/>
        <a:cs typeface="+mn-cs"/>
      </a:defRPr>
    </a:lvl4pPr>
    <a:lvl5pPr marL="2440168" algn="l" defTabSz="610042" rtl="0" eaLnBrk="1" latinLnBrk="0" hangingPunct="1">
      <a:defRPr sz="1600" kern="1200">
        <a:solidFill>
          <a:schemeClr val="tx1"/>
        </a:solidFill>
        <a:latin typeface="+mn-lt"/>
        <a:ea typeface="+mn-ea"/>
        <a:cs typeface="+mn-cs"/>
      </a:defRPr>
    </a:lvl5pPr>
    <a:lvl6pPr marL="3050210" algn="l" defTabSz="610042" rtl="0" eaLnBrk="1" latinLnBrk="0" hangingPunct="1">
      <a:defRPr sz="1600" kern="1200">
        <a:solidFill>
          <a:schemeClr val="tx1"/>
        </a:solidFill>
        <a:latin typeface="+mn-lt"/>
        <a:ea typeface="+mn-ea"/>
        <a:cs typeface="+mn-cs"/>
      </a:defRPr>
    </a:lvl6pPr>
    <a:lvl7pPr marL="3660252" algn="l" defTabSz="610042" rtl="0" eaLnBrk="1" latinLnBrk="0" hangingPunct="1">
      <a:defRPr sz="1600" kern="1200">
        <a:solidFill>
          <a:schemeClr val="tx1"/>
        </a:solidFill>
        <a:latin typeface="+mn-lt"/>
        <a:ea typeface="+mn-ea"/>
        <a:cs typeface="+mn-cs"/>
      </a:defRPr>
    </a:lvl7pPr>
    <a:lvl8pPr marL="4270294" algn="l" defTabSz="610042" rtl="0" eaLnBrk="1" latinLnBrk="0" hangingPunct="1">
      <a:defRPr sz="1600" kern="1200">
        <a:solidFill>
          <a:schemeClr val="tx1"/>
        </a:solidFill>
        <a:latin typeface="+mn-lt"/>
        <a:ea typeface="+mn-ea"/>
        <a:cs typeface="+mn-cs"/>
      </a:defRPr>
    </a:lvl8pPr>
    <a:lvl9pPr marL="4880336" algn="l" defTabSz="610042"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3</a:t>
            </a:fld>
            <a:endParaRPr lang="en-US"/>
          </a:p>
        </p:txBody>
      </p:sp>
    </p:spTree>
    <p:extLst>
      <p:ext uri="{BB962C8B-B14F-4D97-AF65-F5344CB8AC3E}">
        <p14:creationId xmlns:p14="http://schemas.microsoft.com/office/powerpoint/2010/main" val="2467026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13</a:t>
            </a:fld>
            <a:endParaRPr lang="en-US"/>
          </a:p>
        </p:txBody>
      </p:sp>
    </p:spTree>
    <p:extLst>
      <p:ext uri="{BB962C8B-B14F-4D97-AF65-F5344CB8AC3E}">
        <p14:creationId xmlns:p14="http://schemas.microsoft.com/office/powerpoint/2010/main" val="1561409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09755" y="3469169"/>
            <a:ext cx="4320480" cy="1656184"/>
          </a:xfrm>
        </p:spPr>
        <p:txBody>
          <a:bodyPr/>
          <a:lstStyle>
            <a:lvl1pPr>
              <a:defRPr sz="4800" b="1"/>
            </a:lvl1pPr>
          </a:lstStyle>
          <a:p>
            <a:r>
              <a:rPr lang="en-US"/>
              <a:t>Click to edit Master title style</a:t>
            </a:r>
          </a:p>
        </p:txBody>
      </p:sp>
      <p:sp>
        <p:nvSpPr>
          <p:cNvPr id="3" name="Subtitle 2"/>
          <p:cNvSpPr>
            <a:spLocks noGrp="1"/>
          </p:cNvSpPr>
          <p:nvPr>
            <p:ph type="subTitle" idx="1"/>
          </p:nvPr>
        </p:nvSpPr>
        <p:spPr>
          <a:xfrm>
            <a:off x="7609755" y="5269369"/>
            <a:ext cx="4320480" cy="1256769"/>
          </a:xfrm>
        </p:spPr>
        <p:txBody>
          <a:bodyPr/>
          <a:lstStyle>
            <a:lvl1pPr marL="0" indent="0" algn="l">
              <a:buNone/>
              <a:defRPr>
                <a:solidFill>
                  <a:schemeClr val="accent3"/>
                </a:solidFill>
              </a:defRPr>
            </a:lvl1pPr>
            <a:lvl2pPr marL="610042" indent="0" algn="ctr">
              <a:buNone/>
              <a:defRPr/>
            </a:lvl2pPr>
            <a:lvl3pPr marL="1220084" indent="0" algn="ctr">
              <a:buNone/>
              <a:defRPr/>
            </a:lvl3pPr>
            <a:lvl4pPr marL="1830126" indent="0" algn="ctr">
              <a:buNone/>
              <a:defRPr/>
            </a:lvl4pPr>
            <a:lvl5pPr marL="2440168" indent="0" algn="ctr">
              <a:buNone/>
              <a:defRPr/>
            </a:lvl5pPr>
            <a:lvl6pPr marL="3050210" indent="0" algn="ctr">
              <a:buNone/>
              <a:defRPr/>
            </a:lvl6pPr>
            <a:lvl7pPr marL="3660252" indent="0" algn="ctr">
              <a:buNone/>
              <a:defRPr/>
            </a:lvl7pPr>
            <a:lvl8pPr marL="4270294" indent="0" algn="ctr">
              <a:buNone/>
              <a:defRPr/>
            </a:lvl8pPr>
            <a:lvl9pPr marL="4880336" indent="0" algn="ctr">
              <a:buNone/>
              <a:defRPr/>
            </a:lvl9pPr>
          </a:lstStyle>
          <a:p>
            <a:r>
              <a:rPr lang="en-US"/>
              <a:t>Click to edit Master subtitle style</a:t>
            </a:r>
          </a:p>
        </p:txBody>
      </p:sp>
      <p:sp>
        <p:nvSpPr>
          <p:cNvPr id="11" name="Picture Placeholder 10"/>
          <p:cNvSpPr>
            <a:spLocks noGrp="1" noChangeAspect="1"/>
          </p:cNvSpPr>
          <p:nvPr>
            <p:ph type="pic" sz="quarter" idx="11"/>
          </p:nvPr>
        </p:nvSpPr>
        <p:spPr>
          <a:xfrm>
            <a:off x="-360000" y="-170206"/>
            <a:ext cx="7200000" cy="7200000"/>
          </a:xfrm>
          <a:prstGeom prst="ellipse">
            <a:avLst/>
          </a:prstGeom>
          <a:solidFill>
            <a:schemeClr val="accent6">
              <a:lumMod val="20000"/>
              <a:lumOff val="80000"/>
            </a:schemeClr>
          </a:solidFill>
          <a:ln w="38100">
            <a:solidFill>
              <a:schemeClr val="bg2"/>
            </a:solidFill>
          </a:ln>
        </p:spPr>
        <p:txBody>
          <a:bodyPr/>
          <a:lstStyle/>
          <a:p>
            <a:r>
              <a:rPr lang="en-US"/>
              <a:t>Click icon to add picture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3E9B7-9B29-4883-9660-547033714B48}"/>
              </a:ext>
            </a:extLst>
          </p:cNvPr>
          <p:cNvSpPr>
            <a:spLocks noGrp="1"/>
          </p:cNvSpPr>
          <p:nvPr>
            <p:ph type="ctrTitle"/>
          </p:nvPr>
        </p:nvSpPr>
        <p:spPr>
          <a:xfrm>
            <a:off x="1524397" y="1122623"/>
            <a:ext cx="9146381" cy="2388153"/>
          </a:xfrm>
        </p:spPr>
        <p:txBody>
          <a:bodyPr anchor="b"/>
          <a:lstStyle>
            <a:lvl1pPr algn="ctr">
              <a:defRPr sz="6001"/>
            </a:lvl1pPr>
          </a:lstStyle>
          <a:p>
            <a:r>
              <a:rPr lang="en-US"/>
              <a:t>Click to edit Master title style</a:t>
            </a:r>
            <a:endParaRPr lang="en-GB"/>
          </a:p>
        </p:txBody>
      </p:sp>
      <p:sp>
        <p:nvSpPr>
          <p:cNvPr id="3" name="Subtitle 2">
            <a:extLst>
              <a:ext uri="{FF2B5EF4-FFF2-40B4-BE49-F238E27FC236}">
                <a16:creationId xmlns:a16="http://schemas.microsoft.com/office/drawing/2014/main" id="{8F256AD5-2EF6-464E-8A35-F38005AC24E9}"/>
              </a:ext>
            </a:extLst>
          </p:cNvPr>
          <p:cNvSpPr>
            <a:spLocks noGrp="1"/>
          </p:cNvSpPr>
          <p:nvPr>
            <p:ph type="subTitle" idx="1"/>
          </p:nvPr>
        </p:nvSpPr>
        <p:spPr>
          <a:xfrm>
            <a:off x="1524397" y="3602872"/>
            <a:ext cx="9146381" cy="1656145"/>
          </a:xfrm>
        </p:spPr>
        <p:txBody>
          <a:bodyPr/>
          <a:lstStyle>
            <a:lvl1pPr marL="0" indent="0" algn="ctr">
              <a:buNone/>
              <a:defRPr sz="2400"/>
            </a:lvl1pPr>
            <a:lvl2pPr marL="457291" indent="0" algn="ctr">
              <a:buNone/>
              <a:defRPr sz="2000"/>
            </a:lvl2pPr>
            <a:lvl3pPr marL="914583" indent="0" algn="ctr">
              <a:buNone/>
              <a:defRPr sz="1800"/>
            </a:lvl3pPr>
            <a:lvl4pPr marL="1371874" indent="0" algn="ctr">
              <a:buNone/>
              <a:defRPr sz="1600"/>
            </a:lvl4pPr>
            <a:lvl5pPr marL="1829166" indent="0" algn="ctr">
              <a:buNone/>
              <a:defRPr sz="1600"/>
            </a:lvl5pPr>
            <a:lvl6pPr marL="2286457" indent="0" algn="ctr">
              <a:buNone/>
              <a:defRPr sz="1600"/>
            </a:lvl6pPr>
            <a:lvl7pPr marL="2743749" indent="0" algn="ctr">
              <a:buNone/>
              <a:defRPr sz="1600"/>
            </a:lvl7pPr>
            <a:lvl8pPr marL="3201040" indent="0" algn="ctr">
              <a:buNone/>
              <a:defRPr sz="1600"/>
            </a:lvl8pPr>
            <a:lvl9pPr marL="3658332"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5DB7E8-57ED-4537-AABB-D4934DF4DF6B}"/>
              </a:ext>
            </a:extLst>
          </p:cNvPr>
          <p:cNvSpPr>
            <a:spLocks noGrp="1"/>
          </p:cNvSpPr>
          <p:nvPr>
            <p:ph type="dt" sz="half" idx="10"/>
          </p:nvPr>
        </p:nvSpPr>
        <p:spPr/>
        <p:txBody>
          <a:bodyPr/>
          <a:lstStyle/>
          <a:p>
            <a:fld id="{B5FD930A-50F5-4C0F-B3B1-022DAA257090}" type="datetimeFigureOut">
              <a:rPr lang="en-GB" smtClean="0"/>
              <a:t>13/07/2023</a:t>
            </a:fld>
            <a:endParaRPr lang="en-GB"/>
          </a:p>
        </p:txBody>
      </p:sp>
      <p:sp>
        <p:nvSpPr>
          <p:cNvPr id="5" name="Footer Placeholder 4">
            <a:extLst>
              <a:ext uri="{FF2B5EF4-FFF2-40B4-BE49-F238E27FC236}">
                <a16:creationId xmlns:a16="http://schemas.microsoft.com/office/drawing/2014/main" id="{4C3D9E92-5B6F-4847-A2BF-7E64294172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A4A9B3-FB4C-4443-974D-15B5DB86B131}"/>
              </a:ext>
            </a:extLst>
          </p:cNvPr>
          <p:cNvSpPr>
            <a:spLocks noGrp="1"/>
          </p:cNvSpPr>
          <p:nvPr>
            <p:ph type="sldNum" sz="quarter" idx="12"/>
          </p:nvPr>
        </p:nvSpPr>
        <p:spPr/>
        <p:txBody>
          <a:bodyPr/>
          <a:lstStyle/>
          <a:p>
            <a:fld id="{C42E403B-C7EC-431F-BFF1-6D4567DDBAB2}" type="slidenum">
              <a:rPr lang="en-GB" smtClean="0"/>
              <a:t>‹#›</a:t>
            </a:fld>
            <a:endParaRPr lang="en-GB"/>
          </a:p>
        </p:txBody>
      </p:sp>
    </p:spTree>
    <p:extLst>
      <p:ext uri="{BB962C8B-B14F-4D97-AF65-F5344CB8AC3E}">
        <p14:creationId xmlns:p14="http://schemas.microsoft.com/office/powerpoint/2010/main" val="1009939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39593-B336-4619-BEC5-323BAB7BA9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B1E49B-15BE-4F9A-B73F-906269D981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6325EE-39C4-4A5E-B345-F1F04D102827}"/>
              </a:ext>
            </a:extLst>
          </p:cNvPr>
          <p:cNvSpPr>
            <a:spLocks noGrp="1"/>
          </p:cNvSpPr>
          <p:nvPr>
            <p:ph type="dt" sz="half" idx="10"/>
          </p:nvPr>
        </p:nvSpPr>
        <p:spPr/>
        <p:txBody>
          <a:bodyPr/>
          <a:lstStyle/>
          <a:p>
            <a:fld id="{B5FD930A-50F5-4C0F-B3B1-022DAA257090}" type="datetimeFigureOut">
              <a:rPr lang="en-GB" smtClean="0"/>
              <a:t>13/07/2023</a:t>
            </a:fld>
            <a:endParaRPr lang="en-GB"/>
          </a:p>
        </p:txBody>
      </p:sp>
      <p:sp>
        <p:nvSpPr>
          <p:cNvPr id="5" name="Footer Placeholder 4">
            <a:extLst>
              <a:ext uri="{FF2B5EF4-FFF2-40B4-BE49-F238E27FC236}">
                <a16:creationId xmlns:a16="http://schemas.microsoft.com/office/drawing/2014/main" id="{8AB5B33B-49B1-44FB-BE67-6AFB61EA77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E15A5B-34E0-41F4-ABA0-2EBEEBB1D649}"/>
              </a:ext>
            </a:extLst>
          </p:cNvPr>
          <p:cNvSpPr>
            <a:spLocks noGrp="1"/>
          </p:cNvSpPr>
          <p:nvPr>
            <p:ph type="sldNum" sz="quarter" idx="12"/>
          </p:nvPr>
        </p:nvSpPr>
        <p:spPr/>
        <p:txBody>
          <a:bodyPr/>
          <a:lstStyle/>
          <a:p>
            <a:fld id="{C42E403B-C7EC-431F-BFF1-6D4567DDBAB2}" type="slidenum">
              <a:rPr lang="en-GB" smtClean="0"/>
              <a:t>‹#›</a:t>
            </a:fld>
            <a:endParaRPr lang="en-GB"/>
          </a:p>
        </p:txBody>
      </p:sp>
    </p:spTree>
    <p:extLst>
      <p:ext uri="{BB962C8B-B14F-4D97-AF65-F5344CB8AC3E}">
        <p14:creationId xmlns:p14="http://schemas.microsoft.com/office/powerpoint/2010/main" val="241360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9623A-4AFB-4F6F-B3A2-8319746E05BC}"/>
              </a:ext>
            </a:extLst>
          </p:cNvPr>
          <p:cNvSpPr>
            <a:spLocks noGrp="1"/>
          </p:cNvSpPr>
          <p:nvPr>
            <p:ph type="title"/>
          </p:nvPr>
        </p:nvSpPr>
        <p:spPr>
          <a:xfrm>
            <a:off x="832067" y="1710134"/>
            <a:ext cx="10518338" cy="2853398"/>
          </a:xfrm>
        </p:spPr>
        <p:txBody>
          <a:bodyPr anchor="b"/>
          <a:lstStyle>
            <a:lvl1pPr>
              <a:defRPr sz="6001"/>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C543F47-25F6-43F3-92BC-10799AA03F73}"/>
              </a:ext>
            </a:extLst>
          </p:cNvPr>
          <p:cNvSpPr>
            <a:spLocks noGrp="1"/>
          </p:cNvSpPr>
          <p:nvPr>
            <p:ph type="body" idx="1"/>
          </p:nvPr>
        </p:nvSpPr>
        <p:spPr>
          <a:xfrm>
            <a:off x="832067" y="4590526"/>
            <a:ext cx="10518338" cy="1500534"/>
          </a:xfrm>
        </p:spPr>
        <p:txBody>
          <a:bodyPr/>
          <a:lstStyle>
            <a:lvl1pPr marL="0" indent="0">
              <a:buNone/>
              <a:defRPr sz="2400">
                <a:solidFill>
                  <a:schemeClr val="tx1">
                    <a:tint val="75000"/>
                  </a:schemeClr>
                </a:solidFill>
              </a:defRPr>
            </a:lvl1pPr>
            <a:lvl2pPr marL="457291" indent="0">
              <a:buNone/>
              <a:defRPr sz="2000">
                <a:solidFill>
                  <a:schemeClr val="tx1">
                    <a:tint val="75000"/>
                  </a:schemeClr>
                </a:solidFill>
              </a:defRPr>
            </a:lvl2pPr>
            <a:lvl3pPr marL="914583" indent="0">
              <a:buNone/>
              <a:defRPr sz="1800">
                <a:solidFill>
                  <a:schemeClr val="tx1">
                    <a:tint val="75000"/>
                  </a:schemeClr>
                </a:solidFill>
              </a:defRPr>
            </a:lvl3pPr>
            <a:lvl4pPr marL="1371874" indent="0">
              <a:buNone/>
              <a:defRPr sz="1600">
                <a:solidFill>
                  <a:schemeClr val="tx1">
                    <a:tint val="75000"/>
                  </a:schemeClr>
                </a:solidFill>
              </a:defRPr>
            </a:lvl4pPr>
            <a:lvl5pPr marL="1829166" indent="0">
              <a:buNone/>
              <a:defRPr sz="1600">
                <a:solidFill>
                  <a:schemeClr val="tx1">
                    <a:tint val="75000"/>
                  </a:schemeClr>
                </a:solidFill>
              </a:defRPr>
            </a:lvl5pPr>
            <a:lvl6pPr marL="2286457" indent="0">
              <a:buNone/>
              <a:defRPr sz="1600">
                <a:solidFill>
                  <a:schemeClr val="tx1">
                    <a:tint val="75000"/>
                  </a:schemeClr>
                </a:solidFill>
              </a:defRPr>
            </a:lvl6pPr>
            <a:lvl7pPr marL="2743749" indent="0">
              <a:buNone/>
              <a:defRPr sz="1600">
                <a:solidFill>
                  <a:schemeClr val="tx1">
                    <a:tint val="75000"/>
                  </a:schemeClr>
                </a:solidFill>
              </a:defRPr>
            </a:lvl7pPr>
            <a:lvl8pPr marL="3201040" indent="0">
              <a:buNone/>
              <a:defRPr sz="1600">
                <a:solidFill>
                  <a:schemeClr val="tx1">
                    <a:tint val="75000"/>
                  </a:schemeClr>
                </a:solidFill>
              </a:defRPr>
            </a:lvl8pPr>
            <a:lvl9pPr marL="365833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564394-A429-456B-BAE6-F7EDBED1E552}"/>
              </a:ext>
            </a:extLst>
          </p:cNvPr>
          <p:cNvSpPr>
            <a:spLocks noGrp="1"/>
          </p:cNvSpPr>
          <p:nvPr>
            <p:ph type="dt" sz="half" idx="10"/>
          </p:nvPr>
        </p:nvSpPr>
        <p:spPr/>
        <p:txBody>
          <a:bodyPr/>
          <a:lstStyle/>
          <a:p>
            <a:fld id="{B5FD930A-50F5-4C0F-B3B1-022DAA257090}" type="datetimeFigureOut">
              <a:rPr lang="en-GB" smtClean="0"/>
              <a:t>13/07/2023</a:t>
            </a:fld>
            <a:endParaRPr lang="en-GB"/>
          </a:p>
        </p:txBody>
      </p:sp>
      <p:sp>
        <p:nvSpPr>
          <p:cNvPr id="5" name="Footer Placeholder 4">
            <a:extLst>
              <a:ext uri="{FF2B5EF4-FFF2-40B4-BE49-F238E27FC236}">
                <a16:creationId xmlns:a16="http://schemas.microsoft.com/office/drawing/2014/main" id="{4DB08422-8CE8-403E-B7B3-628B727288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EBBE0E-DCEF-4ABE-9270-0DEF15BB1202}"/>
              </a:ext>
            </a:extLst>
          </p:cNvPr>
          <p:cNvSpPr>
            <a:spLocks noGrp="1"/>
          </p:cNvSpPr>
          <p:nvPr>
            <p:ph type="sldNum" sz="quarter" idx="12"/>
          </p:nvPr>
        </p:nvSpPr>
        <p:spPr/>
        <p:txBody>
          <a:bodyPr/>
          <a:lstStyle/>
          <a:p>
            <a:fld id="{C42E403B-C7EC-431F-BFF1-6D4567DDBAB2}" type="slidenum">
              <a:rPr lang="en-GB" smtClean="0"/>
              <a:t>‹#›</a:t>
            </a:fld>
            <a:endParaRPr lang="en-GB"/>
          </a:p>
        </p:txBody>
      </p:sp>
    </p:spTree>
    <p:extLst>
      <p:ext uri="{BB962C8B-B14F-4D97-AF65-F5344CB8AC3E}">
        <p14:creationId xmlns:p14="http://schemas.microsoft.com/office/powerpoint/2010/main" val="662101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CA55C-DE16-4F88-AAE4-D4871AE73F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1135CC-A25A-49D6-8B90-D209A78E4B40}"/>
              </a:ext>
            </a:extLst>
          </p:cNvPr>
          <p:cNvSpPr>
            <a:spLocks noGrp="1"/>
          </p:cNvSpPr>
          <p:nvPr>
            <p:ph sz="half" idx="1"/>
          </p:nvPr>
        </p:nvSpPr>
        <p:spPr>
          <a:xfrm>
            <a:off x="838418" y="1826048"/>
            <a:ext cx="5182949" cy="4352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FC8493C-1D0D-4BE6-A7BB-89A55C6E7FBB}"/>
              </a:ext>
            </a:extLst>
          </p:cNvPr>
          <p:cNvSpPr>
            <a:spLocks noGrp="1"/>
          </p:cNvSpPr>
          <p:nvPr>
            <p:ph sz="half" idx="2"/>
          </p:nvPr>
        </p:nvSpPr>
        <p:spPr>
          <a:xfrm>
            <a:off x="6173808" y="1826048"/>
            <a:ext cx="5182949" cy="4352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A9CE83F-0C9B-4BC8-9226-78C66D4BE4D9}"/>
              </a:ext>
            </a:extLst>
          </p:cNvPr>
          <p:cNvSpPr>
            <a:spLocks noGrp="1"/>
          </p:cNvSpPr>
          <p:nvPr>
            <p:ph type="dt" sz="half" idx="10"/>
          </p:nvPr>
        </p:nvSpPr>
        <p:spPr/>
        <p:txBody>
          <a:bodyPr/>
          <a:lstStyle/>
          <a:p>
            <a:fld id="{B5FD930A-50F5-4C0F-B3B1-022DAA257090}" type="datetimeFigureOut">
              <a:rPr lang="en-GB" smtClean="0"/>
              <a:t>13/07/2023</a:t>
            </a:fld>
            <a:endParaRPr lang="en-GB"/>
          </a:p>
        </p:txBody>
      </p:sp>
      <p:sp>
        <p:nvSpPr>
          <p:cNvPr id="6" name="Footer Placeholder 5">
            <a:extLst>
              <a:ext uri="{FF2B5EF4-FFF2-40B4-BE49-F238E27FC236}">
                <a16:creationId xmlns:a16="http://schemas.microsoft.com/office/drawing/2014/main" id="{0F2085F0-4BA6-4431-90E1-D1059DE4B4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DA15B8-5C18-4DBB-995B-496A5F606334}"/>
              </a:ext>
            </a:extLst>
          </p:cNvPr>
          <p:cNvSpPr>
            <a:spLocks noGrp="1"/>
          </p:cNvSpPr>
          <p:nvPr>
            <p:ph type="sldNum" sz="quarter" idx="12"/>
          </p:nvPr>
        </p:nvSpPr>
        <p:spPr/>
        <p:txBody>
          <a:bodyPr/>
          <a:lstStyle/>
          <a:p>
            <a:fld id="{C42E403B-C7EC-431F-BFF1-6D4567DDBAB2}" type="slidenum">
              <a:rPr lang="en-GB" smtClean="0"/>
              <a:t>‹#›</a:t>
            </a:fld>
            <a:endParaRPr lang="en-GB"/>
          </a:p>
        </p:txBody>
      </p:sp>
    </p:spTree>
    <p:extLst>
      <p:ext uri="{BB962C8B-B14F-4D97-AF65-F5344CB8AC3E}">
        <p14:creationId xmlns:p14="http://schemas.microsoft.com/office/powerpoint/2010/main" val="3682409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F478-CEFC-4233-8525-BD458AFF7408}"/>
              </a:ext>
            </a:extLst>
          </p:cNvPr>
          <p:cNvSpPr>
            <a:spLocks noGrp="1"/>
          </p:cNvSpPr>
          <p:nvPr>
            <p:ph type="title"/>
          </p:nvPr>
        </p:nvSpPr>
        <p:spPr>
          <a:xfrm>
            <a:off x="840007" y="365210"/>
            <a:ext cx="10518338" cy="1325870"/>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3D8DB6-86B1-4F97-9370-A02FB4F1BD22}"/>
              </a:ext>
            </a:extLst>
          </p:cNvPr>
          <p:cNvSpPr>
            <a:spLocks noGrp="1"/>
          </p:cNvSpPr>
          <p:nvPr>
            <p:ph type="body" idx="1"/>
          </p:nvPr>
        </p:nvSpPr>
        <p:spPr>
          <a:xfrm>
            <a:off x="840007" y="1681552"/>
            <a:ext cx="5159130"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834EC7-5C1A-4C15-A2C5-D501EDDFF783}"/>
              </a:ext>
            </a:extLst>
          </p:cNvPr>
          <p:cNvSpPr>
            <a:spLocks noGrp="1"/>
          </p:cNvSpPr>
          <p:nvPr>
            <p:ph sz="half" idx="2"/>
          </p:nvPr>
        </p:nvSpPr>
        <p:spPr>
          <a:xfrm>
            <a:off x="840007" y="2505655"/>
            <a:ext cx="5159130" cy="3685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2882913-CD60-44B7-B7B9-63DA08C647BA}"/>
              </a:ext>
            </a:extLst>
          </p:cNvPr>
          <p:cNvSpPr>
            <a:spLocks noGrp="1"/>
          </p:cNvSpPr>
          <p:nvPr>
            <p:ph type="body" sz="quarter" idx="3"/>
          </p:nvPr>
        </p:nvSpPr>
        <p:spPr>
          <a:xfrm>
            <a:off x="6173807" y="1681552"/>
            <a:ext cx="5184538"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760578-22D8-4239-8E87-C6AE9A8D1E29}"/>
              </a:ext>
            </a:extLst>
          </p:cNvPr>
          <p:cNvSpPr>
            <a:spLocks noGrp="1"/>
          </p:cNvSpPr>
          <p:nvPr>
            <p:ph sz="quarter" idx="4"/>
          </p:nvPr>
        </p:nvSpPr>
        <p:spPr>
          <a:xfrm>
            <a:off x="6173807" y="2505655"/>
            <a:ext cx="5184538" cy="3685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19E4130-8A52-4D09-8477-0351008ED0FD}"/>
              </a:ext>
            </a:extLst>
          </p:cNvPr>
          <p:cNvSpPr>
            <a:spLocks noGrp="1"/>
          </p:cNvSpPr>
          <p:nvPr>
            <p:ph type="dt" sz="half" idx="10"/>
          </p:nvPr>
        </p:nvSpPr>
        <p:spPr/>
        <p:txBody>
          <a:bodyPr/>
          <a:lstStyle/>
          <a:p>
            <a:fld id="{B5FD930A-50F5-4C0F-B3B1-022DAA257090}" type="datetimeFigureOut">
              <a:rPr lang="en-GB" smtClean="0"/>
              <a:t>13/07/2023</a:t>
            </a:fld>
            <a:endParaRPr lang="en-GB"/>
          </a:p>
        </p:txBody>
      </p:sp>
      <p:sp>
        <p:nvSpPr>
          <p:cNvPr id="8" name="Footer Placeholder 7">
            <a:extLst>
              <a:ext uri="{FF2B5EF4-FFF2-40B4-BE49-F238E27FC236}">
                <a16:creationId xmlns:a16="http://schemas.microsoft.com/office/drawing/2014/main" id="{A85927A7-0149-4D88-8CDF-7EE5248F574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F17CE1-FEFA-4F76-B41B-379F7CF05DD8}"/>
              </a:ext>
            </a:extLst>
          </p:cNvPr>
          <p:cNvSpPr>
            <a:spLocks noGrp="1"/>
          </p:cNvSpPr>
          <p:nvPr>
            <p:ph type="sldNum" sz="quarter" idx="12"/>
          </p:nvPr>
        </p:nvSpPr>
        <p:spPr/>
        <p:txBody>
          <a:bodyPr/>
          <a:lstStyle/>
          <a:p>
            <a:fld id="{C42E403B-C7EC-431F-BFF1-6D4567DDBAB2}" type="slidenum">
              <a:rPr lang="en-GB" smtClean="0"/>
              <a:t>‹#›</a:t>
            </a:fld>
            <a:endParaRPr lang="en-GB"/>
          </a:p>
        </p:txBody>
      </p:sp>
    </p:spTree>
    <p:extLst>
      <p:ext uri="{BB962C8B-B14F-4D97-AF65-F5344CB8AC3E}">
        <p14:creationId xmlns:p14="http://schemas.microsoft.com/office/powerpoint/2010/main" val="3058498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F3A7B-6DEC-4C59-A2EC-17363AD093F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234B4B-0CE9-43DC-9B99-C6A61DA556EF}"/>
              </a:ext>
            </a:extLst>
          </p:cNvPr>
          <p:cNvSpPr>
            <a:spLocks noGrp="1"/>
          </p:cNvSpPr>
          <p:nvPr>
            <p:ph type="dt" sz="half" idx="10"/>
          </p:nvPr>
        </p:nvSpPr>
        <p:spPr/>
        <p:txBody>
          <a:bodyPr/>
          <a:lstStyle/>
          <a:p>
            <a:fld id="{B5FD930A-50F5-4C0F-B3B1-022DAA257090}" type="datetimeFigureOut">
              <a:rPr lang="en-GB" smtClean="0"/>
              <a:t>13/07/2023</a:t>
            </a:fld>
            <a:endParaRPr lang="en-GB"/>
          </a:p>
        </p:txBody>
      </p:sp>
      <p:sp>
        <p:nvSpPr>
          <p:cNvPr id="4" name="Footer Placeholder 3">
            <a:extLst>
              <a:ext uri="{FF2B5EF4-FFF2-40B4-BE49-F238E27FC236}">
                <a16:creationId xmlns:a16="http://schemas.microsoft.com/office/drawing/2014/main" id="{A030202A-8C14-4E17-A90F-18A7C8EEF7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40BAB01-9175-4A94-8A7A-83BC3F3D44F9}"/>
              </a:ext>
            </a:extLst>
          </p:cNvPr>
          <p:cNvSpPr>
            <a:spLocks noGrp="1"/>
          </p:cNvSpPr>
          <p:nvPr>
            <p:ph type="sldNum" sz="quarter" idx="12"/>
          </p:nvPr>
        </p:nvSpPr>
        <p:spPr/>
        <p:txBody>
          <a:bodyPr/>
          <a:lstStyle/>
          <a:p>
            <a:fld id="{C42E403B-C7EC-431F-BFF1-6D4567DDBAB2}" type="slidenum">
              <a:rPr lang="en-GB" smtClean="0"/>
              <a:t>‹#›</a:t>
            </a:fld>
            <a:endParaRPr lang="en-GB"/>
          </a:p>
        </p:txBody>
      </p:sp>
    </p:spTree>
    <p:extLst>
      <p:ext uri="{BB962C8B-B14F-4D97-AF65-F5344CB8AC3E}">
        <p14:creationId xmlns:p14="http://schemas.microsoft.com/office/powerpoint/2010/main" val="3784598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A2138B-81D5-4C68-9762-A74530F913D2}"/>
              </a:ext>
            </a:extLst>
          </p:cNvPr>
          <p:cNvSpPr>
            <a:spLocks noGrp="1"/>
          </p:cNvSpPr>
          <p:nvPr>
            <p:ph type="dt" sz="half" idx="10"/>
          </p:nvPr>
        </p:nvSpPr>
        <p:spPr/>
        <p:txBody>
          <a:bodyPr/>
          <a:lstStyle/>
          <a:p>
            <a:fld id="{B5FD930A-50F5-4C0F-B3B1-022DAA257090}" type="datetimeFigureOut">
              <a:rPr lang="en-GB" smtClean="0"/>
              <a:t>13/07/2023</a:t>
            </a:fld>
            <a:endParaRPr lang="en-GB"/>
          </a:p>
        </p:txBody>
      </p:sp>
      <p:sp>
        <p:nvSpPr>
          <p:cNvPr id="3" name="Footer Placeholder 2">
            <a:extLst>
              <a:ext uri="{FF2B5EF4-FFF2-40B4-BE49-F238E27FC236}">
                <a16:creationId xmlns:a16="http://schemas.microsoft.com/office/drawing/2014/main" id="{94B3C94B-A212-4DD8-AAC3-59B8FD5FBC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3C3F49-E415-42DE-8DCA-BBD6BAD3B709}"/>
              </a:ext>
            </a:extLst>
          </p:cNvPr>
          <p:cNvSpPr>
            <a:spLocks noGrp="1"/>
          </p:cNvSpPr>
          <p:nvPr>
            <p:ph type="sldNum" sz="quarter" idx="12"/>
          </p:nvPr>
        </p:nvSpPr>
        <p:spPr/>
        <p:txBody>
          <a:bodyPr/>
          <a:lstStyle/>
          <a:p>
            <a:fld id="{C42E403B-C7EC-431F-BFF1-6D4567DDBAB2}" type="slidenum">
              <a:rPr lang="en-GB" smtClean="0"/>
              <a:t>‹#›</a:t>
            </a:fld>
            <a:endParaRPr lang="en-GB"/>
          </a:p>
        </p:txBody>
      </p:sp>
    </p:spTree>
    <p:extLst>
      <p:ext uri="{BB962C8B-B14F-4D97-AF65-F5344CB8AC3E}">
        <p14:creationId xmlns:p14="http://schemas.microsoft.com/office/powerpoint/2010/main" val="1821916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772F-48E8-48EC-8BBA-2DC4B9D6EC50}"/>
              </a:ext>
            </a:extLst>
          </p:cNvPr>
          <p:cNvSpPr>
            <a:spLocks noGrp="1"/>
          </p:cNvSpPr>
          <p:nvPr>
            <p:ph type="title"/>
          </p:nvPr>
        </p:nvSpPr>
        <p:spPr>
          <a:xfrm>
            <a:off x="840007" y="457306"/>
            <a:ext cx="3933261" cy="1600571"/>
          </a:xfrm>
        </p:spPr>
        <p:txBody>
          <a:bodyPr anchor="b"/>
          <a:lstStyle>
            <a:lvl1pPr>
              <a:defRPr sz="320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C6FBC32-E835-4914-98C5-109391151A15}"/>
              </a:ext>
            </a:extLst>
          </p:cNvPr>
          <p:cNvSpPr>
            <a:spLocks noGrp="1"/>
          </p:cNvSpPr>
          <p:nvPr>
            <p:ph idx="1"/>
          </p:nvPr>
        </p:nvSpPr>
        <p:spPr>
          <a:xfrm>
            <a:off x="5184538" y="987654"/>
            <a:ext cx="6173807" cy="4874754"/>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C6BA46C-44C7-41EF-B38E-44BE7AA5E96C}"/>
              </a:ext>
            </a:extLst>
          </p:cNvPr>
          <p:cNvSpPr>
            <a:spLocks noGrp="1"/>
          </p:cNvSpPr>
          <p:nvPr>
            <p:ph type="body" sz="half" idx="2"/>
          </p:nvPr>
        </p:nvSpPr>
        <p:spPr>
          <a:xfrm>
            <a:off x="840007" y="2057876"/>
            <a:ext cx="3933261"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1FB51E-6E99-49C4-9C87-477A48C44FE8}"/>
              </a:ext>
            </a:extLst>
          </p:cNvPr>
          <p:cNvSpPr>
            <a:spLocks noGrp="1"/>
          </p:cNvSpPr>
          <p:nvPr>
            <p:ph type="dt" sz="half" idx="10"/>
          </p:nvPr>
        </p:nvSpPr>
        <p:spPr/>
        <p:txBody>
          <a:bodyPr/>
          <a:lstStyle/>
          <a:p>
            <a:fld id="{B5FD930A-50F5-4C0F-B3B1-022DAA257090}" type="datetimeFigureOut">
              <a:rPr lang="en-GB" smtClean="0"/>
              <a:t>13/07/2023</a:t>
            </a:fld>
            <a:endParaRPr lang="en-GB"/>
          </a:p>
        </p:txBody>
      </p:sp>
      <p:sp>
        <p:nvSpPr>
          <p:cNvPr id="6" name="Footer Placeholder 5">
            <a:extLst>
              <a:ext uri="{FF2B5EF4-FFF2-40B4-BE49-F238E27FC236}">
                <a16:creationId xmlns:a16="http://schemas.microsoft.com/office/drawing/2014/main" id="{73D342B7-8B12-4DBE-A087-826F5DF75B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14C91-864B-4B92-BF3C-6CCA288F3A72}"/>
              </a:ext>
            </a:extLst>
          </p:cNvPr>
          <p:cNvSpPr>
            <a:spLocks noGrp="1"/>
          </p:cNvSpPr>
          <p:nvPr>
            <p:ph type="sldNum" sz="quarter" idx="12"/>
          </p:nvPr>
        </p:nvSpPr>
        <p:spPr/>
        <p:txBody>
          <a:bodyPr/>
          <a:lstStyle/>
          <a:p>
            <a:fld id="{C42E403B-C7EC-431F-BFF1-6D4567DDBAB2}" type="slidenum">
              <a:rPr lang="en-GB" smtClean="0"/>
              <a:t>‹#›</a:t>
            </a:fld>
            <a:endParaRPr lang="en-GB"/>
          </a:p>
        </p:txBody>
      </p:sp>
    </p:spTree>
    <p:extLst>
      <p:ext uri="{BB962C8B-B14F-4D97-AF65-F5344CB8AC3E}">
        <p14:creationId xmlns:p14="http://schemas.microsoft.com/office/powerpoint/2010/main" val="3291545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9D0D6-632C-4A28-97B8-8C79B8D74528}"/>
              </a:ext>
            </a:extLst>
          </p:cNvPr>
          <p:cNvSpPr>
            <a:spLocks noGrp="1"/>
          </p:cNvSpPr>
          <p:nvPr>
            <p:ph type="title"/>
          </p:nvPr>
        </p:nvSpPr>
        <p:spPr>
          <a:xfrm>
            <a:off x="840007" y="457306"/>
            <a:ext cx="3933261" cy="1600571"/>
          </a:xfrm>
        </p:spPr>
        <p:txBody>
          <a:bodyPr anchor="b"/>
          <a:lstStyle>
            <a:lvl1pPr>
              <a:defRPr sz="3201"/>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64860AF-31A5-441E-B662-CC3B1CE959C1}"/>
              </a:ext>
            </a:extLst>
          </p:cNvPr>
          <p:cNvSpPr>
            <a:spLocks noGrp="1"/>
          </p:cNvSpPr>
          <p:nvPr>
            <p:ph type="pic" idx="1"/>
          </p:nvPr>
        </p:nvSpPr>
        <p:spPr>
          <a:xfrm>
            <a:off x="5184538" y="987654"/>
            <a:ext cx="6173807" cy="4874754"/>
          </a:xfrm>
        </p:spPr>
        <p:txBody>
          <a:bodyPr/>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endParaRPr lang="en-GB"/>
          </a:p>
        </p:txBody>
      </p:sp>
      <p:sp>
        <p:nvSpPr>
          <p:cNvPr id="4" name="Text Placeholder 3">
            <a:extLst>
              <a:ext uri="{FF2B5EF4-FFF2-40B4-BE49-F238E27FC236}">
                <a16:creationId xmlns:a16="http://schemas.microsoft.com/office/drawing/2014/main" id="{26C2A363-C835-4EA7-A990-14AEAFD61EDE}"/>
              </a:ext>
            </a:extLst>
          </p:cNvPr>
          <p:cNvSpPr>
            <a:spLocks noGrp="1"/>
          </p:cNvSpPr>
          <p:nvPr>
            <p:ph type="body" sz="half" idx="2"/>
          </p:nvPr>
        </p:nvSpPr>
        <p:spPr>
          <a:xfrm>
            <a:off x="840007" y="2057876"/>
            <a:ext cx="3933261"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69AF40-2950-4185-BF94-2CFB00FFA4B4}"/>
              </a:ext>
            </a:extLst>
          </p:cNvPr>
          <p:cNvSpPr>
            <a:spLocks noGrp="1"/>
          </p:cNvSpPr>
          <p:nvPr>
            <p:ph type="dt" sz="half" idx="10"/>
          </p:nvPr>
        </p:nvSpPr>
        <p:spPr/>
        <p:txBody>
          <a:bodyPr/>
          <a:lstStyle/>
          <a:p>
            <a:fld id="{B5FD930A-50F5-4C0F-B3B1-022DAA257090}" type="datetimeFigureOut">
              <a:rPr lang="en-GB" smtClean="0"/>
              <a:t>13/07/2023</a:t>
            </a:fld>
            <a:endParaRPr lang="en-GB"/>
          </a:p>
        </p:txBody>
      </p:sp>
      <p:sp>
        <p:nvSpPr>
          <p:cNvPr id="6" name="Footer Placeholder 5">
            <a:extLst>
              <a:ext uri="{FF2B5EF4-FFF2-40B4-BE49-F238E27FC236}">
                <a16:creationId xmlns:a16="http://schemas.microsoft.com/office/drawing/2014/main" id="{F5276B2A-96DE-482D-AB1E-B3678109A4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3954C9-5F15-43E7-994C-2D9BDA0FB595}"/>
              </a:ext>
            </a:extLst>
          </p:cNvPr>
          <p:cNvSpPr>
            <a:spLocks noGrp="1"/>
          </p:cNvSpPr>
          <p:nvPr>
            <p:ph type="sldNum" sz="quarter" idx="12"/>
          </p:nvPr>
        </p:nvSpPr>
        <p:spPr/>
        <p:txBody>
          <a:bodyPr/>
          <a:lstStyle/>
          <a:p>
            <a:fld id="{C42E403B-C7EC-431F-BFF1-6D4567DDBAB2}" type="slidenum">
              <a:rPr lang="en-GB" smtClean="0"/>
              <a:t>‹#›</a:t>
            </a:fld>
            <a:endParaRPr lang="en-GB"/>
          </a:p>
        </p:txBody>
      </p:sp>
    </p:spTree>
    <p:extLst>
      <p:ext uri="{BB962C8B-B14F-4D97-AF65-F5344CB8AC3E}">
        <p14:creationId xmlns:p14="http://schemas.microsoft.com/office/powerpoint/2010/main" val="105932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639" y="609742"/>
            <a:ext cx="8256091" cy="720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screenshot of a cell phone&#10;&#10;Description automatically generated">
            <a:extLst>
              <a:ext uri="{FF2B5EF4-FFF2-40B4-BE49-F238E27FC236}">
                <a16:creationId xmlns:a16="http://schemas.microsoft.com/office/drawing/2014/main" id="{364FF62A-6B9B-B14A-9C76-BCA5867DDC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9049" y="0"/>
            <a:ext cx="2156126" cy="216820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FC63D-15B1-432C-9D9F-856B3DF37CA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7A750A-85B7-4DF8-A4A0-F8CFAE5641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0EDB71-8626-4442-91A6-C0A7A5E71545}"/>
              </a:ext>
            </a:extLst>
          </p:cNvPr>
          <p:cNvSpPr>
            <a:spLocks noGrp="1"/>
          </p:cNvSpPr>
          <p:nvPr>
            <p:ph type="dt" sz="half" idx="10"/>
          </p:nvPr>
        </p:nvSpPr>
        <p:spPr/>
        <p:txBody>
          <a:bodyPr/>
          <a:lstStyle/>
          <a:p>
            <a:fld id="{B5FD930A-50F5-4C0F-B3B1-022DAA257090}" type="datetimeFigureOut">
              <a:rPr lang="en-GB" smtClean="0"/>
              <a:t>13/07/2023</a:t>
            </a:fld>
            <a:endParaRPr lang="en-GB"/>
          </a:p>
        </p:txBody>
      </p:sp>
      <p:sp>
        <p:nvSpPr>
          <p:cNvPr id="5" name="Footer Placeholder 4">
            <a:extLst>
              <a:ext uri="{FF2B5EF4-FFF2-40B4-BE49-F238E27FC236}">
                <a16:creationId xmlns:a16="http://schemas.microsoft.com/office/drawing/2014/main" id="{9A8B3B46-F8D8-47EF-AFCC-4663B7B85F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F2A37F-01FD-418F-ADF0-D28ABE26A1C1}"/>
              </a:ext>
            </a:extLst>
          </p:cNvPr>
          <p:cNvSpPr>
            <a:spLocks noGrp="1"/>
          </p:cNvSpPr>
          <p:nvPr>
            <p:ph type="sldNum" sz="quarter" idx="12"/>
          </p:nvPr>
        </p:nvSpPr>
        <p:spPr/>
        <p:txBody>
          <a:bodyPr/>
          <a:lstStyle/>
          <a:p>
            <a:fld id="{C42E403B-C7EC-431F-BFF1-6D4567DDBAB2}" type="slidenum">
              <a:rPr lang="en-GB" smtClean="0"/>
              <a:t>‹#›</a:t>
            </a:fld>
            <a:endParaRPr lang="en-GB"/>
          </a:p>
        </p:txBody>
      </p:sp>
    </p:spTree>
    <p:extLst>
      <p:ext uri="{BB962C8B-B14F-4D97-AF65-F5344CB8AC3E}">
        <p14:creationId xmlns:p14="http://schemas.microsoft.com/office/powerpoint/2010/main" val="2266802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651274-3288-40AF-8A40-E1FFE5B50559}"/>
              </a:ext>
            </a:extLst>
          </p:cNvPr>
          <p:cNvSpPr>
            <a:spLocks noGrp="1"/>
          </p:cNvSpPr>
          <p:nvPr>
            <p:ph type="title" orient="vert"/>
          </p:nvPr>
        </p:nvSpPr>
        <p:spPr>
          <a:xfrm>
            <a:off x="8727172" y="365209"/>
            <a:ext cx="2629585" cy="5813184"/>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8CCDB6-8D89-48AA-B40C-71539B66547D}"/>
              </a:ext>
            </a:extLst>
          </p:cNvPr>
          <p:cNvSpPr>
            <a:spLocks noGrp="1"/>
          </p:cNvSpPr>
          <p:nvPr>
            <p:ph type="body" orient="vert" idx="1"/>
          </p:nvPr>
        </p:nvSpPr>
        <p:spPr>
          <a:xfrm>
            <a:off x="838418" y="365209"/>
            <a:ext cx="7736314" cy="58131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88F0C7-83BF-4CAC-8B9B-60E880CAAA16}"/>
              </a:ext>
            </a:extLst>
          </p:cNvPr>
          <p:cNvSpPr>
            <a:spLocks noGrp="1"/>
          </p:cNvSpPr>
          <p:nvPr>
            <p:ph type="dt" sz="half" idx="10"/>
          </p:nvPr>
        </p:nvSpPr>
        <p:spPr/>
        <p:txBody>
          <a:bodyPr/>
          <a:lstStyle/>
          <a:p>
            <a:fld id="{B5FD930A-50F5-4C0F-B3B1-022DAA257090}" type="datetimeFigureOut">
              <a:rPr lang="en-GB" smtClean="0"/>
              <a:t>13/07/2023</a:t>
            </a:fld>
            <a:endParaRPr lang="en-GB"/>
          </a:p>
        </p:txBody>
      </p:sp>
      <p:sp>
        <p:nvSpPr>
          <p:cNvPr id="5" name="Footer Placeholder 4">
            <a:extLst>
              <a:ext uri="{FF2B5EF4-FFF2-40B4-BE49-F238E27FC236}">
                <a16:creationId xmlns:a16="http://schemas.microsoft.com/office/drawing/2014/main" id="{BEAAF42F-3456-41BC-B697-836151501F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8EC577-81AC-46B8-8113-0F83B705D547}"/>
              </a:ext>
            </a:extLst>
          </p:cNvPr>
          <p:cNvSpPr>
            <a:spLocks noGrp="1"/>
          </p:cNvSpPr>
          <p:nvPr>
            <p:ph type="sldNum" sz="quarter" idx="12"/>
          </p:nvPr>
        </p:nvSpPr>
        <p:spPr/>
        <p:txBody>
          <a:bodyPr/>
          <a:lstStyle/>
          <a:p>
            <a:fld id="{C42E403B-C7EC-431F-BFF1-6D4567DDBAB2}" type="slidenum">
              <a:rPr lang="en-GB" smtClean="0"/>
              <a:t>‹#›</a:t>
            </a:fld>
            <a:endParaRPr lang="en-GB"/>
          </a:p>
        </p:txBody>
      </p:sp>
    </p:spTree>
    <p:extLst>
      <p:ext uri="{BB962C8B-B14F-4D97-AF65-F5344CB8AC3E}">
        <p14:creationId xmlns:p14="http://schemas.microsoft.com/office/powerpoint/2010/main" val="2063926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639" y="609742"/>
            <a:ext cx="8256091" cy="720000"/>
          </a:xfrm>
        </p:spPr>
        <p:txBody>
          <a:bodyPr/>
          <a:lstStyle/>
          <a:p>
            <a:r>
              <a:rPr lang="en-US"/>
              <a:t>Click to edit Master title style</a:t>
            </a:r>
          </a:p>
        </p:txBody>
      </p:sp>
      <p:sp>
        <p:nvSpPr>
          <p:cNvPr id="3" name="Content Placeholder 2"/>
          <p:cNvSpPr>
            <a:spLocks noGrp="1"/>
          </p:cNvSpPr>
          <p:nvPr>
            <p:ph idx="1"/>
          </p:nvPr>
        </p:nvSpPr>
        <p:spPr>
          <a:xfrm>
            <a:off x="914639" y="1977741"/>
            <a:ext cx="10365899" cy="4332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p:nvPr>
        </p:nvSpPr>
        <p:spPr>
          <a:xfrm>
            <a:off x="912575" y="1329742"/>
            <a:ext cx="8258155" cy="647998"/>
          </a:xfrm>
        </p:spPr>
        <p:txBody>
          <a:bodyPr/>
          <a:lstStyle>
            <a:lvl1pPr marL="0" indent="0">
              <a:spcBef>
                <a:spcPts val="0"/>
              </a:spcBef>
              <a:buNone/>
              <a:defRPr b="1">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377948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639" y="609742"/>
            <a:ext cx="8258150" cy="720000"/>
          </a:xfrm>
        </p:spPr>
        <p:txBody>
          <a:bodyPr/>
          <a:lstStyle/>
          <a:p>
            <a:r>
              <a:rPr lang="en-US"/>
              <a:t>Click to edit Master title style</a:t>
            </a:r>
          </a:p>
        </p:txBody>
      </p:sp>
      <p:sp>
        <p:nvSpPr>
          <p:cNvPr id="3" name="Content Placeholder 2"/>
          <p:cNvSpPr>
            <a:spLocks noGrp="1"/>
          </p:cNvSpPr>
          <p:nvPr>
            <p:ph sz="half" idx="1"/>
          </p:nvPr>
        </p:nvSpPr>
        <p:spPr>
          <a:xfrm>
            <a:off x="914639" y="1485576"/>
            <a:ext cx="5081323" cy="4824000"/>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214" y="3069754"/>
            <a:ext cx="5081323" cy="3239822"/>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639" y="609742"/>
            <a:ext cx="8258150" cy="720000"/>
          </a:xfrm>
        </p:spPr>
        <p:txBody>
          <a:bodyPr/>
          <a:lstStyle/>
          <a:p>
            <a:r>
              <a:rPr lang="en-US"/>
              <a:t>Click to edit Master title style</a:t>
            </a:r>
          </a:p>
        </p:txBody>
      </p:sp>
      <p:sp>
        <p:nvSpPr>
          <p:cNvPr id="3" name="Content Placeholder 2"/>
          <p:cNvSpPr>
            <a:spLocks noGrp="1"/>
          </p:cNvSpPr>
          <p:nvPr>
            <p:ph sz="half" idx="1"/>
          </p:nvPr>
        </p:nvSpPr>
        <p:spPr>
          <a:xfrm>
            <a:off x="914639" y="1977741"/>
            <a:ext cx="5081323" cy="4331836"/>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214" y="3069754"/>
            <a:ext cx="5081323" cy="3239822"/>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p:nvPr>
        </p:nvSpPr>
        <p:spPr>
          <a:xfrm>
            <a:off x="912575" y="1329742"/>
            <a:ext cx="8258155" cy="647998"/>
          </a:xfrm>
        </p:spPr>
        <p:txBody>
          <a:bodyPr/>
          <a:lstStyle>
            <a:lvl1pPr marL="0" indent="0">
              <a:spcBef>
                <a:spcPts val="0"/>
              </a:spcBef>
              <a:buNone/>
              <a:defRPr b="1">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3397568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ize picture, Grape logo">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910416"/>
            <a:ext cx="7681763" cy="615642"/>
          </a:xfrm>
          <a:solidFill>
            <a:schemeClr val="accent2"/>
          </a:solidFill>
        </p:spPr>
        <p:txBody>
          <a:bodyPr lIns="576000" anchor="b" anchorCtr="0">
            <a:spAutoFit/>
          </a:bodyPr>
          <a:lstStyle>
            <a:lvl1pPr>
              <a:defRPr sz="32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867214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size picture, white logo">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910416"/>
            <a:ext cx="7681763" cy="615642"/>
          </a:xfrm>
          <a:solidFill>
            <a:schemeClr val="accent2"/>
          </a:solidFill>
        </p:spPr>
        <p:txBody>
          <a:bodyPr lIns="576000" anchor="b" anchorCtr="0">
            <a:spAutoFit/>
          </a:bodyPr>
          <a:lstStyle>
            <a:lvl1pPr>
              <a:defRPr sz="3200">
                <a:solidFill>
                  <a:schemeClr val="bg1"/>
                </a:solidFill>
              </a:defRPr>
            </a:lvl1pPr>
          </a:lstStyle>
          <a:p>
            <a:r>
              <a:rPr lang="en-US"/>
              <a:t>Click to edit Master 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854904" y="0"/>
            <a:ext cx="2339995" cy="1902927"/>
          </a:xfrm>
          <a:prstGeom prst="rect">
            <a:avLst/>
          </a:prstGeom>
        </p:spPr>
      </p:pic>
    </p:spTree>
    <p:extLst>
      <p:ext uri="{BB962C8B-B14F-4D97-AF65-F5344CB8AC3E}">
        <p14:creationId xmlns:p14="http://schemas.microsoft.com/office/powerpoint/2010/main" val="1996139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ation">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53770" y="0"/>
            <a:ext cx="2339995" cy="1902927"/>
          </a:xfrm>
          <a:prstGeom prst="rect">
            <a:avLst/>
          </a:prstGeom>
        </p:spPr>
      </p:pic>
      <p:sp>
        <p:nvSpPr>
          <p:cNvPr id="7" name="Text Placeholder 6"/>
          <p:cNvSpPr>
            <a:spLocks noGrp="1"/>
          </p:cNvSpPr>
          <p:nvPr>
            <p:ph type="body" sz="quarter" idx="10" hasCustomPrompt="1"/>
          </p:nvPr>
        </p:nvSpPr>
        <p:spPr>
          <a:xfrm>
            <a:off x="3217068" y="2493963"/>
            <a:ext cx="5761038" cy="1583903"/>
          </a:xfrm>
        </p:spPr>
        <p:txBody>
          <a:bodyPr/>
          <a:lstStyle>
            <a:lvl1pPr marL="0" indent="0" algn="ctr">
              <a:buNone/>
              <a:defRPr sz="4800" b="1">
                <a:solidFill>
                  <a:schemeClr val="bg1"/>
                </a:solidFill>
              </a:defRPr>
            </a:lvl1pPr>
          </a:lstStyle>
          <a:p>
            <a:pPr lvl="0"/>
            <a:r>
              <a:rPr lang="en-US"/>
              <a:t>“Insert quote</a:t>
            </a:r>
            <a:br>
              <a:rPr lang="en-US"/>
            </a:br>
            <a:r>
              <a:rPr lang="en-US"/>
              <a:t>here”</a:t>
            </a:r>
          </a:p>
        </p:txBody>
      </p:sp>
      <p:sp>
        <p:nvSpPr>
          <p:cNvPr id="9" name="Text Placeholder 8"/>
          <p:cNvSpPr>
            <a:spLocks noGrp="1"/>
          </p:cNvSpPr>
          <p:nvPr>
            <p:ph type="body" sz="quarter" idx="11" hasCustomPrompt="1"/>
          </p:nvPr>
        </p:nvSpPr>
        <p:spPr>
          <a:xfrm>
            <a:off x="5737547" y="4221882"/>
            <a:ext cx="5472112" cy="864096"/>
          </a:xfrm>
        </p:spPr>
        <p:txBody>
          <a:bodyPr/>
          <a:lstStyle>
            <a:lvl1pPr marL="0" indent="0">
              <a:buNone/>
              <a:defRPr sz="4400" b="1">
                <a:solidFill>
                  <a:schemeClr val="accent3"/>
                </a:solidFill>
              </a:defRPr>
            </a:lvl1pPr>
          </a:lstStyle>
          <a:p>
            <a:pPr lvl="0"/>
            <a:r>
              <a:rPr lang="en-US"/>
              <a:t>Quoted by</a:t>
            </a:r>
          </a:p>
        </p:txBody>
      </p:sp>
    </p:spTree>
    <p:extLst>
      <p:ext uri="{BB962C8B-B14F-4D97-AF65-F5344CB8AC3E}">
        <p14:creationId xmlns:p14="http://schemas.microsoft.com/office/powerpoint/2010/main" val="359851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639" y="609742"/>
            <a:ext cx="8258150" cy="720000"/>
          </a:xfrm>
        </p:spPr>
        <p:txBody>
          <a:body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640" y="609743"/>
            <a:ext cx="9071380"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639" y="1485578"/>
            <a:ext cx="10365899" cy="48245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9854902" y="0"/>
            <a:ext cx="2340000" cy="190292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4" r:id="rId4"/>
    <p:sldLayoutId id="2147483669" r:id="rId5"/>
    <p:sldLayoutId id="2147483670" r:id="rId6"/>
    <p:sldLayoutId id="2147483671" r:id="rId7"/>
    <p:sldLayoutId id="2147483672" r:id="rId8"/>
    <p:sldLayoutId id="2147483666" r:id="rId9"/>
    <p:sldLayoutId id="2147483667" r:id="rId10"/>
  </p:sldLayoutIdLst>
  <p:txStyles>
    <p:title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p:titleStyle>
    <p:body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p:bodyStyle>
    <p:otherStyle>
      <a:defPPr>
        <a:defRPr lang="en-US"/>
      </a:defPPr>
      <a:lvl1pPr marL="0" algn="l" defTabSz="610042" rtl="0" eaLnBrk="1" latinLnBrk="0" hangingPunct="1">
        <a:defRPr sz="2400" kern="1200">
          <a:solidFill>
            <a:schemeClr val="tx1"/>
          </a:solidFill>
          <a:latin typeface="+mn-lt"/>
          <a:ea typeface="+mn-ea"/>
          <a:cs typeface="+mn-cs"/>
        </a:defRPr>
      </a:lvl1pPr>
      <a:lvl2pPr marL="610042" algn="l" defTabSz="610042" rtl="0" eaLnBrk="1" latinLnBrk="0" hangingPunct="1">
        <a:defRPr sz="2400" kern="1200">
          <a:solidFill>
            <a:schemeClr val="tx1"/>
          </a:solidFill>
          <a:latin typeface="+mn-lt"/>
          <a:ea typeface="+mn-ea"/>
          <a:cs typeface="+mn-cs"/>
        </a:defRPr>
      </a:lvl2pPr>
      <a:lvl3pPr marL="1220084" algn="l" defTabSz="610042" rtl="0" eaLnBrk="1" latinLnBrk="0" hangingPunct="1">
        <a:defRPr sz="2400" kern="1200">
          <a:solidFill>
            <a:schemeClr val="tx1"/>
          </a:solidFill>
          <a:latin typeface="+mn-lt"/>
          <a:ea typeface="+mn-ea"/>
          <a:cs typeface="+mn-cs"/>
        </a:defRPr>
      </a:lvl3pPr>
      <a:lvl4pPr marL="1830126" algn="l" defTabSz="610042" rtl="0" eaLnBrk="1" latinLnBrk="0" hangingPunct="1">
        <a:defRPr sz="2400" kern="1200">
          <a:solidFill>
            <a:schemeClr val="tx1"/>
          </a:solidFill>
          <a:latin typeface="+mn-lt"/>
          <a:ea typeface="+mn-ea"/>
          <a:cs typeface="+mn-cs"/>
        </a:defRPr>
      </a:lvl4pPr>
      <a:lvl5pPr marL="2440168" algn="l" defTabSz="610042" rtl="0" eaLnBrk="1" latinLnBrk="0" hangingPunct="1">
        <a:defRPr sz="2400" kern="1200">
          <a:solidFill>
            <a:schemeClr val="tx1"/>
          </a:solidFill>
          <a:latin typeface="+mn-lt"/>
          <a:ea typeface="+mn-ea"/>
          <a:cs typeface="+mn-cs"/>
        </a:defRPr>
      </a:lvl5pPr>
      <a:lvl6pPr marL="3050210" algn="l" defTabSz="610042" rtl="0" eaLnBrk="1" latinLnBrk="0" hangingPunct="1">
        <a:defRPr sz="2400" kern="1200">
          <a:solidFill>
            <a:schemeClr val="tx1"/>
          </a:solidFill>
          <a:latin typeface="+mn-lt"/>
          <a:ea typeface="+mn-ea"/>
          <a:cs typeface="+mn-cs"/>
        </a:defRPr>
      </a:lvl6pPr>
      <a:lvl7pPr marL="3660252" algn="l" defTabSz="610042" rtl="0" eaLnBrk="1" latinLnBrk="0" hangingPunct="1">
        <a:defRPr sz="2400" kern="1200">
          <a:solidFill>
            <a:schemeClr val="tx1"/>
          </a:solidFill>
          <a:latin typeface="+mn-lt"/>
          <a:ea typeface="+mn-ea"/>
          <a:cs typeface="+mn-cs"/>
        </a:defRPr>
      </a:lvl7pPr>
      <a:lvl8pPr marL="4270294" algn="l" defTabSz="610042" rtl="0" eaLnBrk="1" latinLnBrk="0" hangingPunct="1">
        <a:defRPr sz="2400" kern="1200">
          <a:solidFill>
            <a:schemeClr val="tx1"/>
          </a:solidFill>
          <a:latin typeface="+mn-lt"/>
          <a:ea typeface="+mn-ea"/>
          <a:cs typeface="+mn-cs"/>
        </a:defRPr>
      </a:lvl8pPr>
      <a:lvl9pPr marL="4880336" algn="l" defTabSz="610042"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06E20A-8566-4F3B-B311-AD3495748FF0}"/>
              </a:ext>
            </a:extLst>
          </p:cNvPr>
          <p:cNvSpPr>
            <a:spLocks noGrp="1"/>
          </p:cNvSpPr>
          <p:nvPr>
            <p:ph type="title"/>
          </p:nvPr>
        </p:nvSpPr>
        <p:spPr>
          <a:xfrm>
            <a:off x="838419" y="365210"/>
            <a:ext cx="10518338" cy="132587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1889EC-F9D6-4A5C-A2B9-492250586C77}"/>
              </a:ext>
            </a:extLst>
          </p:cNvPr>
          <p:cNvSpPr>
            <a:spLocks noGrp="1"/>
          </p:cNvSpPr>
          <p:nvPr>
            <p:ph type="body" idx="1"/>
          </p:nvPr>
        </p:nvSpPr>
        <p:spPr>
          <a:xfrm>
            <a:off x="838419" y="1826048"/>
            <a:ext cx="10518338" cy="43523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A8EB74-5B85-4E0F-BD82-782039B2AE61}"/>
              </a:ext>
            </a:extLst>
          </p:cNvPr>
          <p:cNvSpPr>
            <a:spLocks noGrp="1"/>
          </p:cNvSpPr>
          <p:nvPr>
            <p:ph type="dt" sz="half" idx="2"/>
          </p:nvPr>
        </p:nvSpPr>
        <p:spPr>
          <a:xfrm>
            <a:off x="838418" y="6357822"/>
            <a:ext cx="2743914"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B5FD930A-50F5-4C0F-B3B1-022DAA257090}" type="datetimeFigureOut">
              <a:rPr lang="en-GB" smtClean="0"/>
              <a:t>13/07/2023</a:t>
            </a:fld>
            <a:endParaRPr lang="en-GB"/>
          </a:p>
        </p:txBody>
      </p:sp>
      <p:sp>
        <p:nvSpPr>
          <p:cNvPr id="5" name="Footer Placeholder 4">
            <a:extLst>
              <a:ext uri="{FF2B5EF4-FFF2-40B4-BE49-F238E27FC236}">
                <a16:creationId xmlns:a16="http://schemas.microsoft.com/office/drawing/2014/main" id="{A4A63C12-CB55-41DA-B452-4BB17DA67DA2}"/>
              </a:ext>
            </a:extLst>
          </p:cNvPr>
          <p:cNvSpPr>
            <a:spLocks noGrp="1"/>
          </p:cNvSpPr>
          <p:nvPr>
            <p:ph type="ftr" sz="quarter" idx="3"/>
          </p:nvPr>
        </p:nvSpPr>
        <p:spPr>
          <a:xfrm>
            <a:off x="4039652" y="6357822"/>
            <a:ext cx="4115872"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9184E0-D5FD-4FBD-A646-09FDDF05DB29}"/>
              </a:ext>
            </a:extLst>
          </p:cNvPr>
          <p:cNvSpPr>
            <a:spLocks noGrp="1"/>
          </p:cNvSpPr>
          <p:nvPr>
            <p:ph type="sldNum" sz="quarter" idx="4"/>
          </p:nvPr>
        </p:nvSpPr>
        <p:spPr>
          <a:xfrm>
            <a:off x="8612843" y="6357822"/>
            <a:ext cx="2743914"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C42E403B-C7EC-431F-BFF1-6D4567DDBAB2}" type="slidenum">
              <a:rPr lang="en-GB" smtClean="0"/>
              <a:t>‹#›</a:t>
            </a:fld>
            <a:endParaRPr lang="en-GB"/>
          </a:p>
        </p:txBody>
      </p:sp>
    </p:spTree>
    <p:extLst>
      <p:ext uri="{BB962C8B-B14F-4D97-AF65-F5344CB8AC3E}">
        <p14:creationId xmlns:p14="http://schemas.microsoft.com/office/powerpoint/2010/main" val="2022664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583"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46" indent="-228646" algn="l" defTabSz="914583"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937" indent="-228646" algn="l" defTabSz="91458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229" indent="-228646" algn="l" defTabSz="91458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520"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811"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jpe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windon &amp; North Wiltshire Deaf Children's Society - Title page">
            <a:extLst>
              <a:ext uri="{FF2B5EF4-FFF2-40B4-BE49-F238E27FC236}">
                <a16:creationId xmlns:a16="http://schemas.microsoft.com/office/drawing/2014/main" id="{BD9413DC-1868-BD45-AB48-553DD2736F88}"/>
              </a:ext>
            </a:extLst>
          </p:cNvPr>
          <p:cNvSpPr>
            <a:spLocks noGrp="1"/>
          </p:cNvSpPr>
          <p:nvPr>
            <p:ph type="title"/>
          </p:nvPr>
        </p:nvSpPr>
        <p:spPr>
          <a:xfrm>
            <a:off x="0" y="6126520"/>
            <a:ext cx="9387164" cy="615642"/>
          </a:xfrm>
          <a:solidFill>
            <a:schemeClr val="tx2"/>
          </a:solidFill>
        </p:spPr>
        <p:txBody>
          <a:bodyPr/>
          <a:lstStyle/>
          <a:p>
            <a:r>
              <a:rPr lang="en-US"/>
              <a:t>Swindon &amp; North Wiltshire Deaf Children’s Society</a:t>
            </a:r>
          </a:p>
        </p:txBody>
      </p:sp>
      <p:pic>
        <p:nvPicPr>
          <p:cNvPr id="9" name="Picture 8" descr="The DCS logo">
            <a:extLst>
              <a:ext uri="{FF2B5EF4-FFF2-40B4-BE49-F238E27FC236}">
                <a16:creationId xmlns:a16="http://schemas.microsoft.com/office/drawing/2014/main" id="{C40755D8-3B0D-0E46-AEB8-B8D6F3252D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027" y="5219864"/>
            <a:ext cx="1954466" cy="1443460"/>
          </a:xfrm>
          <a:prstGeom prst="rect">
            <a:avLst/>
          </a:prstGeom>
        </p:spPr>
      </p:pic>
      <p:sp>
        <p:nvSpPr>
          <p:cNvPr id="4" name="Title 1" descr="Swindon &amp; North Wiltshire Deaf Children's Society - Title page">
            <a:extLst>
              <a:ext uri="{FF2B5EF4-FFF2-40B4-BE49-F238E27FC236}">
                <a16:creationId xmlns:a16="http://schemas.microsoft.com/office/drawing/2014/main" id="{97B37D5A-1847-2E41-B817-86FEE7FB8483}"/>
              </a:ext>
            </a:extLst>
          </p:cNvPr>
          <p:cNvSpPr txBox="1">
            <a:spLocks/>
          </p:cNvSpPr>
          <p:nvPr/>
        </p:nvSpPr>
        <p:spPr bwMode="auto">
          <a:xfrm>
            <a:off x="0" y="5446018"/>
            <a:ext cx="6768752" cy="615642"/>
          </a:xfrm>
          <a:prstGeom prst="rect">
            <a:avLst/>
          </a:prstGeom>
          <a:solidFill>
            <a:schemeClr val="tx2"/>
          </a:solidFill>
          <a:ln w="9525">
            <a:noFill/>
            <a:miter lim="800000"/>
            <a:headEnd/>
            <a:tailEnd/>
          </a:ln>
        </p:spPr>
        <p:txBody>
          <a:bodyPr vert="horz" wrap="square" lIns="576000" tIns="61004" rIns="122008" bIns="61004" numCol="1" anchor="b" anchorCtr="0" compatLnSpc="1">
            <a:prstTxWarp prst="textNoShape">
              <a:avLst/>
            </a:prstTxWarp>
            <a:spAutoFit/>
          </a:bodyPr>
          <a:lstStyle>
            <a:lvl1pPr algn="l" rtl="0" eaLnBrk="1" fontAlgn="base" hangingPunct="1">
              <a:spcBef>
                <a:spcPct val="0"/>
              </a:spcBef>
              <a:spcAft>
                <a:spcPct val="0"/>
              </a:spcAft>
              <a:defRPr sz="3200" b="1">
                <a:solidFill>
                  <a:schemeClr val="bg1"/>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kern="0" dirty="0"/>
              <a:t>ANNUAL GENERAL MEETING 2023</a:t>
            </a:r>
          </a:p>
        </p:txBody>
      </p:sp>
    </p:spTree>
    <p:extLst>
      <p:ext uri="{BB962C8B-B14F-4D97-AF65-F5344CB8AC3E}">
        <p14:creationId xmlns:p14="http://schemas.microsoft.com/office/powerpoint/2010/main" val="2065482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3450"/>
            <a:ext cx="12195175" cy="1190288"/>
          </a:xfrm>
        </p:spPr>
        <p:txBody>
          <a:bodyPr/>
          <a:lstStyle/>
          <a:p>
            <a:pPr algn="ctr"/>
            <a:r>
              <a:rPr lang="en-GB" dirty="0"/>
              <a:t>FINANCIAL REPORT </a:t>
            </a:r>
            <a:br>
              <a:rPr lang="en-GB" dirty="0"/>
            </a:br>
            <a:r>
              <a:rPr lang="en-GB" dirty="0"/>
              <a:t>Past 14 Years</a:t>
            </a:r>
          </a:p>
        </p:txBody>
      </p:sp>
      <p:pic>
        <p:nvPicPr>
          <p:cNvPr id="5" name="Picture 4" descr="A close up of the Deaf Children's Society logo&#10;">
            <a:extLst>
              <a:ext uri="{FF2B5EF4-FFF2-40B4-BE49-F238E27FC236}">
                <a16:creationId xmlns:a16="http://schemas.microsoft.com/office/drawing/2014/main" id="{F678C01C-8BDF-1941-834F-35C9A4D236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279" y="331932"/>
            <a:ext cx="1693497" cy="1443115"/>
          </a:xfrm>
          <a:prstGeom prst="rect">
            <a:avLst/>
          </a:prstGeom>
        </p:spPr>
      </p:pic>
      <p:pic>
        <p:nvPicPr>
          <p:cNvPr id="9" name="Picture 8" descr="National Deaf Children's Society Registered Association logo">
            <a:extLst>
              <a:ext uri="{FF2B5EF4-FFF2-40B4-BE49-F238E27FC236}">
                <a16:creationId xmlns:a16="http://schemas.microsoft.com/office/drawing/2014/main" id="{6AF8C3FB-56F8-F14F-BCCD-F6C553120E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5894" y="22281"/>
            <a:ext cx="2050926" cy="2062416"/>
          </a:xfrm>
          <a:prstGeom prst="rect">
            <a:avLst/>
          </a:prstGeom>
        </p:spPr>
      </p:pic>
      <p:pic>
        <p:nvPicPr>
          <p:cNvPr id="6" name="Picture 6" descr="A graph with purple and white numbers&#10;&#10;Description automatically generated">
            <a:extLst>
              <a:ext uri="{FF2B5EF4-FFF2-40B4-BE49-F238E27FC236}">
                <a16:creationId xmlns:a16="http://schemas.microsoft.com/office/drawing/2014/main" id="{CB7E3297-5299-08BB-72ED-71220715C9F9}"/>
              </a:ext>
            </a:extLst>
          </p:cNvPr>
          <p:cNvPicPr>
            <a:picLocks noChangeAspect="1"/>
          </p:cNvPicPr>
          <p:nvPr/>
        </p:nvPicPr>
        <p:blipFill>
          <a:blip r:embed="rId4"/>
          <a:stretch>
            <a:fillRect/>
          </a:stretch>
        </p:blipFill>
        <p:spPr>
          <a:xfrm>
            <a:off x="2147083" y="1786412"/>
            <a:ext cx="7897191" cy="4701024"/>
          </a:xfrm>
          <a:prstGeom prst="rect">
            <a:avLst/>
          </a:prstGeom>
        </p:spPr>
      </p:pic>
      <p:sp>
        <p:nvSpPr>
          <p:cNvPr id="7" name="TextBox 6">
            <a:extLst>
              <a:ext uri="{FF2B5EF4-FFF2-40B4-BE49-F238E27FC236}">
                <a16:creationId xmlns:a16="http://schemas.microsoft.com/office/drawing/2014/main" id="{0C626215-27BF-485A-321E-B72FE07149C3}"/>
              </a:ext>
            </a:extLst>
          </p:cNvPr>
          <p:cNvSpPr txBox="1"/>
          <p:nvPr/>
        </p:nvSpPr>
        <p:spPr>
          <a:xfrm>
            <a:off x="3773807" y="4039808"/>
            <a:ext cx="1475748" cy="584775"/>
          </a:xfrm>
          <a:prstGeom prst="rect">
            <a:avLst/>
          </a:prstGeom>
          <a:solidFill>
            <a:schemeClr val="bg1"/>
          </a:solid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Arial"/>
                <a:ea typeface="ＭＳ Ｐゴシック"/>
              </a:rPr>
              <a:t>COMMITTEE CHANGE </a:t>
            </a:r>
            <a:endParaRPr lang="en-GB" sz="1600"/>
          </a:p>
        </p:txBody>
      </p:sp>
      <p:cxnSp>
        <p:nvCxnSpPr>
          <p:cNvPr id="8" name="Straight Arrow Connector 7">
            <a:extLst>
              <a:ext uri="{FF2B5EF4-FFF2-40B4-BE49-F238E27FC236}">
                <a16:creationId xmlns:a16="http://schemas.microsoft.com/office/drawing/2014/main" id="{0FCCD5E9-23FA-6D3D-1287-159360076E45}"/>
              </a:ext>
            </a:extLst>
          </p:cNvPr>
          <p:cNvCxnSpPr/>
          <p:nvPr/>
        </p:nvCxnSpPr>
        <p:spPr bwMode="auto">
          <a:xfrm>
            <a:off x="4416145" y="4639820"/>
            <a:ext cx="430464" cy="96279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065539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ggy Bank, Money, Savings, Financial, Economy, Success">
            <a:extLst>
              <a:ext uri="{FF2B5EF4-FFF2-40B4-BE49-F238E27FC236}">
                <a16:creationId xmlns:a16="http://schemas.microsoft.com/office/drawing/2014/main" id="{F699594A-B138-7546-B2FF-8D60182DB59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4658" y="2084697"/>
            <a:ext cx="5572929" cy="36458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693489"/>
            <a:ext cx="12195175" cy="720000"/>
          </a:xfrm>
        </p:spPr>
        <p:txBody>
          <a:bodyPr/>
          <a:lstStyle/>
          <a:p>
            <a:pPr lvl="0" algn="ctr"/>
            <a:r>
              <a:rPr lang="en-GB" dirty="0"/>
              <a:t>The Funding Support Model</a:t>
            </a:r>
            <a:br>
              <a:rPr lang="en-GB" dirty="0"/>
            </a:br>
            <a:r>
              <a:rPr lang="en-GB" sz="2400" dirty="0"/>
              <a:t>FUNDING</a:t>
            </a:r>
            <a:r>
              <a:rPr lang="en-GB" dirty="0"/>
              <a:t> </a:t>
            </a:r>
            <a:r>
              <a:rPr lang="en-GB" sz="2400" dirty="0"/>
              <a:t>APPLICATIONS</a:t>
            </a:r>
          </a:p>
        </p:txBody>
      </p:sp>
      <p:pic>
        <p:nvPicPr>
          <p:cNvPr id="5" name="Picture 4" descr="A close up of the Deaf Children's Society logo&#10;">
            <a:extLst>
              <a:ext uri="{FF2B5EF4-FFF2-40B4-BE49-F238E27FC236}">
                <a16:creationId xmlns:a16="http://schemas.microsoft.com/office/drawing/2014/main" id="{F678C01C-8BDF-1941-834F-35C9A4D236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279" y="331932"/>
            <a:ext cx="1693497" cy="144311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B1CE92F4-6A2D-4440-A2E9-EC2AC2A364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55894" y="22281"/>
            <a:ext cx="2050926" cy="2062416"/>
          </a:xfrm>
          <a:prstGeom prst="rect">
            <a:avLst/>
          </a:prstGeom>
        </p:spPr>
      </p:pic>
      <p:sp>
        <p:nvSpPr>
          <p:cNvPr id="3" name="Rectangle 2">
            <a:extLst>
              <a:ext uri="{FF2B5EF4-FFF2-40B4-BE49-F238E27FC236}">
                <a16:creationId xmlns:a16="http://schemas.microsoft.com/office/drawing/2014/main" id="{8E8E098A-8B91-7A4F-BC44-BBA18E14FBA5}"/>
              </a:ext>
            </a:extLst>
          </p:cNvPr>
          <p:cNvSpPr/>
          <p:nvPr/>
        </p:nvSpPr>
        <p:spPr>
          <a:xfrm>
            <a:off x="5231186" y="2073831"/>
            <a:ext cx="6437026" cy="4524315"/>
          </a:xfrm>
          <a:prstGeom prst="rect">
            <a:avLst/>
          </a:prstGeom>
        </p:spPr>
        <p:txBody>
          <a:bodyPr wrap="square" lIns="91440" tIns="45720" rIns="91440" bIns="45720" anchor="t">
            <a:spAutoFit/>
          </a:bodyPr>
          <a:lstStyle/>
          <a:p>
            <a:pPr marL="285750" indent="-285750">
              <a:buFont typeface="Wingdings" pitchFamily="2" charset="2"/>
              <a:buChar char="Ø"/>
            </a:pPr>
            <a:r>
              <a:rPr lang="en-GB" sz="1800" dirty="0">
                <a:latin typeface="+mn-lt"/>
                <a:ea typeface="ＭＳ Ｐゴシック"/>
              </a:rPr>
              <a:t>The Funding Scheme has been available to support deaf children in the Swindon &amp; North Wiltshire area for many years and we continued this in 2023. It is available to support the aims of the DCS and further promote opportunities for deaf children and young people to socialise and have fun together to improve the children’s confidence and encourage friendships.</a:t>
            </a:r>
            <a:br>
              <a:rPr lang="en-GB" sz="1800" dirty="0">
                <a:latin typeface="+mn-lt"/>
              </a:rPr>
            </a:br>
            <a:endParaRPr lang="en-GB" sz="1800" dirty="0">
              <a:latin typeface="+mn-lt"/>
            </a:endParaRPr>
          </a:p>
          <a:p>
            <a:pPr marL="285750" indent="-285750">
              <a:buFont typeface="Wingdings" pitchFamily="2" charset="2"/>
              <a:buChar char="Ø"/>
            </a:pPr>
            <a:r>
              <a:rPr lang="en-GB" sz="1800" dirty="0">
                <a:latin typeface="+mn-lt"/>
                <a:ea typeface="ＭＳ Ｐゴシック"/>
              </a:rPr>
              <a:t>Individuals &amp; organisations can apply for </a:t>
            </a:r>
            <a:r>
              <a:rPr lang="en-GB" sz="1800" b="1" dirty="0">
                <a:solidFill>
                  <a:schemeClr val="bg2">
                    <a:lumMod val="75000"/>
                  </a:schemeClr>
                </a:solidFill>
                <a:latin typeface="+mn-lt"/>
                <a:ea typeface="ＭＳ Ｐゴシック"/>
              </a:rPr>
              <a:t>up to £500</a:t>
            </a:r>
            <a:r>
              <a:rPr lang="en-GB" sz="1800" dirty="0">
                <a:solidFill>
                  <a:schemeClr val="bg2">
                    <a:lumMod val="75000"/>
                  </a:schemeClr>
                </a:solidFill>
                <a:latin typeface="+mn-lt"/>
                <a:ea typeface="ＭＳ Ｐゴシック"/>
              </a:rPr>
              <a:t> </a:t>
            </a:r>
            <a:r>
              <a:rPr lang="en-GB" sz="1800" dirty="0">
                <a:latin typeface="+mn-lt"/>
                <a:ea typeface="ＭＳ Ｐゴシック"/>
              </a:rPr>
              <a:t>to be able to benefit deaf children, young people and their families. This includes applying for funding to hold an event, run group sessions or any other opportunities that meet the charities aims and objectives.</a:t>
            </a:r>
          </a:p>
          <a:p>
            <a:pPr marL="285750" indent="-285750">
              <a:buFont typeface="Wingdings" pitchFamily="2" charset="2"/>
              <a:buChar char="Ø"/>
            </a:pPr>
            <a:endParaRPr lang="en-GB" sz="1800" b="0" i="0" u="none" strike="noStrike" dirty="0">
              <a:effectLst/>
              <a:latin typeface="+mn-lt"/>
            </a:endParaRPr>
          </a:p>
          <a:p>
            <a:pPr marL="285750" indent="-285750">
              <a:buFont typeface="Wingdings" pitchFamily="2" charset="2"/>
              <a:buChar char="Ø"/>
            </a:pPr>
            <a:r>
              <a:rPr lang="en-GB" sz="1800" dirty="0">
                <a:latin typeface="+mn-lt"/>
                <a:ea typeface="ＭＳ Ｐゴシック"/>
              </a:rPr>
              <a:t>Funding for </a:t>
            </a:r>
            <a:r>
              <a:rPr lang="en-GB" sz="1800" b="1" dirty="0">
                <a:solidFill>
                  <a:schemeClr val="bg2">
                    <a:lumMod val="75000"/>
                  </a:schemeClr>
                </a:solidFill>
                <a:latin typeface="+mn-lt"/>
                <a:ea typeface="ＭＳ Ｐゴシック"/>
              </a:rPr>
              <a:t>more than £500 </a:t>
            </a:r>
            <a:r>
              <a:rPr lang="en-GB" sz="1800" dirty="0">
                <a:latin typeface="+mn-lt"/>
                <a:ea typeface="ＭＳ Ｐゴシック"/>
              </a:rPr>
              <a:t>is considered by the committee if presented to the committee showing full details and the benefits that will be delivered.</a:t>
            </a:r>
            <a:endParaRPr lang="en-GB" sz="1800" b="0" i="0" u="none" strike="noStrike" dirty="0">
              <a:effectLst/>
              <a:latin typeface="+mn-lt"/>
              <a:ea typeface="ＭＳ Ｐゴシック"/>
            </a:endParaRPr>
          </a:p>
        </p:txBody>
      </p:sp>
      <p:sp>
        <p:nvSpPr>
          <p:cNvPr id="4" name="Rectangle 3">
            <a:extLst>
              <a:ext uri="{FF2B5EF4-FFF2-40B4-BE49-F238E27FC236}">
                <a16:creationId xmlns:a16="http://schemas.microsoft.com/office/drawing/2014/main" id="{92E3E9A5-905F-804D-AA79-EFFF8113FB2D}"/>
              </a:ext>
            </a:extLst>
          </p:cNvPr>
          <p:cNvSpPr/>
          <p:nvPr/>
        </p:nvSpPr>
        <p:spPr>
          <a:xfrm>
            <a:off x="263122" y="5930910"/>
            <a:ext cx="6096000" cy="523220"/>
          </a:xfrm>
          <a:prstGeom prst="rect">
            <a:avLst/>
          </a:prstGeom>
        </p:spPr>
        <p:txBody>
          <a:bodyPr>
            <a:spAutoFit/>
          </a:bodyPr>
          <a:lstStyle/>
          <a:p>
            <a:r>
              <a:rPr lang="en-US" sz="1400">
                <a:latin typeface="+mn-lt"/>
              </a:rPr>
              <a:t>Funding Application Forms can be downloaded from: </a:t>
            </a:r>
            <a:r>
              <a:rPr lang="en-US" sz="1400" err="1">
                <a:latin typeface="+mn-lt"/>
              </a:rPr>
              <a:t>www.swindonandnorthwiltsdcs.org</a:t>
            </a:r>
            <a:r>
              <a:rPr lang="en-US" sz="1400">
                <a:latin typeface="+mn-lt"/>
              </a:rPr>
              <a:t>/member-support</a:t>
            </a:r>
          </a:p>
        </p:txBody>
      </p:sp>
    </p:spTree>
    <p:extLst>
      <p:ext uri="{BB962C8B-B14F-4D97-AF65-F5344CB8AC3E}">
        <p14:creationId xmlns:p14="http://schemas.microsoft.com/office/powerpoint/2010/main" val="875200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3489"/>
            <a:ext cx="12195175" cy="720000"/>
          </a:xfrm>
        </p:spPr>
        <p:txBody>
          <a:bodyPr/>
          <a:lstStyle/>
          <a:p>
            <a:pPr lvl="0" algn="ctr"/>
            <a:r>
              <a:rPr lang="en-GB" dirty="0"/>
              <a:t>The Funding Support Model </a:t>
            </a:r>
            <a:br>
              <a:rPr lang="en-GB" sz="2400" dirty="0"/>
            </a:br>
            <a:r>
              <a:rPr lang="en-GB" sz="2400" dirty="0"/>
              <a:t>INDIVIDUAL</a:t>
            </a:r>
            <a:r>
              <a:rPr lang="en-GB" dirty="0"/>
              <a:t> </a:t>
            </a:r>
            <a:r>
              <a:rPr lang="en-GB" sz="2400" dirty="0"/>
              <a:t>MEMBER</a:t>
            </a:r>
            <a:r>
              <a:rPr lang="en-GB" dirty="0"/>
              <a:t> </a:t>
            </a:r>
            <a:r>
              <a:rPr lang="en-GB" sz="2400" dirty="0"/>
              <a:t>GRANTS</a:t>
            </a:r>
          </a:p>
        </p:txBody>
      </p:sp>
      <p:pic>
        <p:nvPicPr>
          <p:cNvPr id="5" name="Picture 4" descr="A close up of the Deaf Children's Society logo&#10;">
            <a:extLst>
              <a:ext uri="{FF2B5EF4-FFF2-40B4-BE49-F238E27FC236}">
                <a16:creationId xmlns:a16="http://schemas.microsoft.com/office/drawing/2014/main" id="{F678C01C-8BDF-1941-834F-35C9A4D236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279" y="331932"/>
            <a:ext cx="1693497" cy="144311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B1CE92F4-6A2D-4440-A2E9-EC2AC2A364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5894" y="22281"/>
            <a:ext cx="2050926" cy="2062416"/>
          </a:xfrm>
          <a:prstGeom prst="rect">
            <a:avLst/>
          </a:prstGeom>
        </p:spPr>
      </p:pic>
      <p:sp>
        <p:nvSpPr>
          <p:cNvPr id="3" name="Rectangle 2">
            <a:extLst>
              <a:ext uri="{FF2B5EF4-FFF2-40B4-BE49-F238E27FC236}">
                <a16:creationId xmlns:a16="http://schemas.microsoft.com/office/drawing/2014/main" id="{8E8E098A-8B91-7A4F-BC44-BBA18E14FBA5}"/>
              </a:ext>
            </a:extLst>
          </p:cNvPr>
          <p:cNvSpPr/>
          <p:nvPr/>
        </p:nvSpPr>
        <p:spPr>
          <a:xfrm>
            <a:off x="238136" y="2072565"/>
            <a:ext cx="5455260" cy="3970318"/>
          </a:xfrm>
          <a:prstGeom prst="rect">
            <a:avLst/>
          </a:prstGeom>
        </p:spPr>
        <p:txBody>
          <a:bodyPr wrap="square">
            <a:spAutoFit/>
          </a:bodyPr>
          <a:lstStyle/>
          <a:p>
            <a:r>
              <a:rPr lang="en-GB" sz="1800" b="1">
                <a:latin typeface="+mn-lt"/>
              </a:rPr>
              <a:t>The Grant is designed to support two of the charity’ objectives:</a:t>
            </a:r>
          </a:p>
          <a:p>
            <a:endParaRPr lang="en-GB" sz="1800">
              <a:latin typeface="+mn-lt"/>
            </a:endParaRPr>
          </a:p>
          <a:p>
            <a:pPr marL="285750" indent="-285750">
              <a:buFont typeface="Wingdings" pitchFamily="2" charset="2"/>
              <a:buChar char="Ø"/>
            </a:pPr>
            <a:r>
              <a:rPr lang="en-GB" sz="1800">
                <a:latin typeface="+mn-lt"/>
              </a:rPr>
              <a:t>To advance the education of children and young people with a hearing impairment.</a:t>
            </a:r>
          </a:p>
          <a:p>
            <a:pPr marL="285750" indent="-285750">
              <a:buFont typeface="Wingdings" pitchFamily="2" charset="2"/>
              <a:buChar char="Ø"/>
            </a:pPr>
            <a:endParaRPr lang="en-GB" sz="1800">
              <a:latin typeface="+mn-lt"/>
            </a:endParaRPr>
          </a:p>
          <a:p>
            <a:pPr marL="285750" indent="-285750">
              <a:buFont typeface="Wingdings" pitchFamily="2" charset="2"/>
              <a:buChar char="Ø"/>
            </a:pPr>
            <a:r>
              <a:rPr lang="en-GB" sz="1800">
                <a:latin typeface="+mn-lt"/>
              </a:rPr>
              <a:t>To promote deaf awareness and support the needs of deaf children. </a:t>
            </a:r>
            <a:br>
              <a:rPr lang="en-GB" sz="1800">
                <a:latin typeface="+mn-lt"/>
              </a:rPr>
            </a:br>
            <a:endParaRPr lang="en-GB" sz="1800">
              <a:latin typeface="+mn-lt"/>
            </a:endParaRPr>
          </a:p>
          <a:p>
            <a:r>
              <a:rPr lang="en-GB" sz="1800" b="1">
                <a:latin typeface="+mn-lt"/>
              </a:rPr>
              <a:t>Who is eligible to apply for this grant?</a:t>
            </a:r>
            <a:endParaRPr lang="en-GB" sz="1800">
              <a:latin typeface="+mn-lt"/>
            </a:endParaRPr>
          </a:p>
          <a:p>
            <a:pPr marL="285750" indent="-285750">
              <a:buFont typeface="Wingdings" pitchFamily="2" charset="2"/>
              <a:buChar char="Ø"/>
            </a:pPr>
            <a:r>
              <a:rPr lang="en-GB" sz="1800">
                <a:latin typeface="+mn-lt"/>
              </a:rPr>
              <a:t>Current family &amp; child/young people members who are signed up to Swindon &amp; North Wiltshire Deaf Children’s Society may apply</a:t>
            </a:r>
            <a:br>
              <a:rPr lang="en-GB" sz="1800">
                <a:latin typeface="+mn-lt"/>
              </a:rPr>
            </a:br>
            <a:endParaRPr lang="en-GB" sz="1800">
              <a:latin typeface="+mn-lt"/>
            </a:endParaRPr>
          </a:p>
        </p:txBody>
      </p:sp>
      <p:sp>
        <p:nvSpPr>
          <p:cNvPr id="7" name="Rectangle 6">
            <a:extLst>
              <a:ext uri="{FF2B5EF4-FFF2-40B4-BE49-F238E27FC236}">
                <a16:creationId xmlns:a16="http://schemas.microsoft.com/office/drawing/2014/main" id="{4E7245E4-45CA-8B48-9149-B12B1DE24DFD}"/>
              </a:ext>
            </a:extLst>
          </p:cNvPr>
          <p:cNvSpPr/>
          <p:nvPr/>
        </p:nvSpPr>
        <p:spPr>
          <a:xfrm>
            <a:off x="6060053" y="2101057"/>
            <a:ext cx="5455260" cy="2862322"/>
          </a:xfrm>
          <a:prstGeom prst="rect">
            <a:avLst/>
          </a:prstGeom>
        </p:spPr>
        <p:txBody>
          <a:bodyPr wrap="square">
            <a:spAutoFit/>
          </a:bodyPr>
          <a:lstStyle/>
          <a:p>
            <a:r>
              <a:rPr lang="en-GB" sz="1800" b="1">
                <a:latin typeface="+mn-lt"/>
              </a:rPr>
              <a:t>What type requests will the charity consider?</a:t>
            </a:r>
            <a:br>
              <a:rPr lang="en-GB" sz="1800">
                <a:latin typeface="+mn-lt"/>
              </a:rPr>
            </a:br>
            <a:endParaRPr lang="en-GB" sz="1800">
              <a:latin typeface="+mn-lt"/>
            </a:endParaRPr>
          </a:p>
          <a:p>
            <a:pPr marL="285750" indent="-285750">
              <a:buFont typeface="Wingdings" pitchFamily="2" charset="2"/>
              <a:buChar char="Ø"/>
            </a:pPr>
            <a:r>
              <a:rPr lang="en-GB" sz="1800">
                <a:latin typeface="+mn-lt"/>
              </a:rPr>
              <a:t>Assistance with the purchase of specialist hearing equipment which will benefit an individual member</a:t>
            </a:r>
          </a:p>
          <a:p>
            <a:pPr marL="285750" indent="-285750">
              <a:buFont typeface="Wingdings" pitchFamily="2" charset="2"/>
              <a:buChar char="Ø"/>
            </a:pPr>
            <a:endParaRPr lang="en-GB" sz="1800">
              <a:latin typeface="+mn-lt"/>
            </a:endParaRPr>
          </a:p>
          <a:p>
            <a:pPr marL="285750" indent="-285750">
              <a:buFont typeface="Wingdings" pitchFamily="2" charset="2"/>
              <a:buChar char="Ø"/>
            </a:pPr>
            <a:r>
              <a:rPr lang="en-GB" sz="1800">
                <a:latin typeface="+mn-lt"/>
              </a:rPr>
              <a:t>The provision of funding for specialist courses that will support the advancement of the child’s education</a:t>
            </a:r>
          </a:p>
          <a:p>
            <a:pPr marL="285750" indent="-285750">
              <a:buFont typeface="Wingdings" pitchFamily="2" charset="2"/>
              <a:buChar char="Ø"/>
            </a:pPr>
            <a:endParaRPr lang="en-GB" sz="1800">
              <a:latin typeface="+mn-lt"/>
            </a:endParaRPr>
          </a:p>
          <a:p>
            <a:pPr marL="285750" indent="-285750">
              <a:buFont typeface="Wingdings" pitchFamily="2" charset="2"/>
              <a:buChar char="Ø"/>
            </a:pPr>
            <a:r>
              <a:rPr lang="en-GB" sz="1800">
                <a:latin typeface="+mn-lt"/>
              </a:rPr>
              <a:t>Support for professional assessments </a:t>
            </a:r>
          </a:p>
        </p:txBody>
      </p:sp>
      <p:sp>
        <p:nvSpPr>
          <p:cNvPr id="9" name="Rectangle 8">
            <a:extLst>
              <a:ext uri="{FF2B5EF4-FFF2-40B4-BE49-F238E27FC236}">
                <a16:creationId xmlns:a16="http://schemas.microsoft.com/office/drawing/2014/main" id="{A0EF3677-F146-B547-B5F7-FD7EC6FA259F}"/>
              </a:ext>
            </a:extLst>
          </p:cNvPr>
          <p:cNvSpPr/>
          <p:nvPr/>
        </p:nvSpPr>
        <p:spPr>
          <a:xfrm>
            <a:off x="210279" y="6373767"/>
            <a:ext cx="8943888" cy="307777"/>
          </a:xfrm>
          <a:prstGeom prst="rect">
            <a:avLst/>
          </a:prstGeom>
        </p:spPr>
        <p:txBody>
          <a:bodyPr wrap="square">
            <a:spAutoFit/>
          </a:bodyPr>
          <a:lstStyle/>
          <a:p>
            <a:r>
              <a:rPr lang="en-US" sz="1400">
                <a:latin typeface="+mn-lt"/>
              </a:rPr>
              <a:t>Funding Application Forms can be downloaded from: </a:t>
            </a:r>
            <a:r>
              <a:rPr lang="en-US" sz="1400" err="1">
                <a:latin typeface="+mn-lt"/>
              </a:rPr>
              <a:t>www.swindonandnorthwiltsdcs.org</a:t>
            </a:r>
            <a:r>
              <a:rPr lang="en-US" sz="1400">
                <a:latin typeface="+mn-lt"/>
              </a:rPr>
              <a:t>/member-support</a:t>
            </a:r>
          </a:p>
        </p:txBody>
      </p:sp>
    </p:spTree>
    <p:extLst>
      <p:ext uri="{BB962C8B-B14F-4D97-AF65-F5344CB8AC3E}">
        <p14:creationId xmlns:p14="http://schemas.microsoft.com/office/powerpoint/2010/main" val="2938288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189"/>
            <a:ext cx="12195175" cy="720000"/>
          </a:xfrm>
        </p:spPr>
        <p:txBody>
          <a:bodyPr/>
          <a:lstStyle/>
          <a:p>
            <a:pPr algn="ctr"/>
            <a:r>
              <a:rPr lang="en-GB" dirty="0"/>
              <a:t>The DCS in the last decade</a:t>
            </a:r>
          </a:p>
        </p:txBody>
      </p:sp>
      <p:pic>
        <p:nvPicPr>
          <p:cNvPr id="5" name="Picture 4" descr="A close up of the Deaf Children's Society logo&#10;">
            <a:extLst>
              <a:ext uri="{FF2B5EF4-FFF2-40B4-BE49-F238E27FC236}">
                <a16:creationId xmlns:a16="http://schemas.microsoft.com/office/drawing/2014/main" id="{F678C01C-8BDF-1941-834F-35C9A4D236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279" y="331932"/>
            <a:ext cx="1693497" cy="144311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B1CE92F4-6A2D-4440-A2E9-EC2AC2A364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6454" y="55543"/>
            <a:ext cx="2025519" cy="2049713"/>
          </a:xfrm>
          <a:prstGeom prst="rect">
            <a:avLst/>
          </a:prstGeom>
        </p:spPr>
      </p:pic>
      <p:pic>
        <p:nvPicPr>
          <p:cNvPr id="9" name="Picture 9" descr="A group of people on ice skating&#10;&#10;Description automatically generated">
            <a:extLst>
              <a:ext uri="{FF2B5EF4-FFF2-40B4-BE49-F238E27FC236}">
                <a16:creationId xmlns:a16="http://schemas.microsoft.com/office/drawing/2014/main" id="{BF9FC489-8E8C-C6BF-A63D-81CC810C0C90}"/>
              </a:ext>
            </a:extLst>
          </p:cNvPr>
          <p:cNvPicPr>
            <a:picLocks noChangeAspect="1"/>
          </p:cNvPicPr>
          <p:nvPr/>
        </p:nvPicPr>
        <p:blipFill>
          <a:blip r:embed="rId5"/>
          <a:stretch>
            <a:fillRect/>
          </a:stretch>
        </p:blipFill>
        <p:spPr>
          <a:xfrm>
            <a:off x="297552" y="4979304"/>
            <a:ext cx="4666922" cy="1641771"/>
          </a:xfrm>
          <a:prstGeom prst="rect">
            <a:avLst/>
          </a:prstGeom>
        </p:spPr>
      </p:pic>
      <p:pic>
        <p:nvPicPr>
          <p:cNvPr id="10" name="Picture 10" descr="A group of children sitting on a bench&#10;&#10;Description automatically generated">
            <a:extLst>
              <a:ext uri="{FF2B5EF4-FFF2-40B4-BE49-F238E27FC236}">
                <a16:creationId xmlns:a16="http://schemas.microsoft.com/office/drawing/2014/main" id="{3FD66D1A-D8FA-4C77-155D-9578B1C15595}"/>
              </a:ext>
            </a:extLst>
          </p:cNvPr>
          <p:cNvPicPr>
            <a:picLocks noChangeAspect="1"/>
          </p:cNvPicPr>
          <p:nvPr/>
        </p:nvPicPr>
        <p:blipFill>
          <a:blip r:embed="rId6"/>
          <a:stretch>
            <a:fillRect/>
          </a:stretch>
        </p:blipFill>
        <p:spPr>
          <a:xfrm>
            <a:off x="2027204" y="1841926"/>
            <a:ext cx="2936853" cy="1670797"/>
          </a:xfrm>
          <a:prstGeom prst="rect">
            <a:avLst/>
          </a:prstGeom>
        </p:spPr>
      </p:pic>
      <p:pic>
        <p:nvPicPr>
          <p:cNvPr id="11" name="Picture 11" descr="A child leaning on a fence&#10;&#10;Description automatically generated">
            <a:extLst>
              <a:ext uri="{FF2B5EF4-FFF2-40B4-BE49-F238E27FC236}">
                <a16:creationId xmlns:a16="http://schemas.microsoft.com/office/drawing/2014/main" id="{0F0B8E34-E759-7701-C8E9-B1DCB6E3CB3C}"/>
              </a:ext>
            </a:extLst>
          </p:cNvPr>
          <p:cNvPicPr>
            <a:picLocks noChangeAspect="1"/>
          </p:cNvPicPr>
          <p:nvPr/>
        </p:nvPicPr>
        <p:blipFill>
          <a:blip r:embed="rId7"/>
          <a:stretch>
            <a:fillRect/>
          </a:stretch>
        </p:blipFill>
        <p:spPr>
          <a:xfrm>
            <a:off x="297552" y="1842105"/>
            <a:ext cx="1775409" cy="1670630"/>
          </a:xfrm>
          <a:prstGeom prst="rect">
            <a:avLst/>
          </a:prstGeom>
        </p:spPr>
      </p:pic>
      <p:pic>
        <p:nvPicPr>
          <p:cNvPr id="12" name="Picture 12" descr="A person in a garment and a child in a yellow shirt&#10;&#10;Description automatically generated">
            <a:extLst>
              <a:ext uri="{FF2B5EF4-FFF2-40B4-BE49-F238E27FC236}">
                <a16:creationId xmlns:a16="http://schemas.microsoft.com/office/drawing/2014/main" id="{7CF36552-EFB4-7E5A-2EFC-BF7846FEE0F0}"/>
              </a:ext>
            </a:extLst>
          </p:cNvPr>
          <p:cNvPicPr>
            <a:picLocks noChangeAspect="1"/>
          </p:cNvPicPr>
          <p:nvPr/>
        </p:nvPicPr>
        <p:blipFill>
          <a:blip r:embed="rId8"/>
          <a:stretch>
            <a:fillRect/>
          </a:stretch>
        </p:blipFill>
        <p:spPr>
          <a:xfrm>
            <a:off x="297549" y="3499757"/>
            <a:ext cx="2102065" cy="1480256"/>
          </a:xfrm>
          <a:prstGeom prst="rect">
            <a:avLst/>
          </a:prstGeom>
        </p:spPr>
      </p:pic>
      <p:pic>
        <p:nvPicPr>
          <p:cNvPr id="4" name="Picture 7" descr="A group of people posing for a photo&#10;&#10;Description automatically generated">
            <a:extLst>
              <a:ext uri="{FF2B5EF4-FFF2-40B4-BE49-F238E27FC236}">
                <a16:creationId xmlns:a16="http://schemas.microsoft.com/office/drawing/2014/main" id="{6DD3BD63-F95B-5F72-2D4B-F39BE01C9F1A}"/>
              </a:ext>
            </a:extLst>
          </p:cNvPr>
          <p:cNvPicPr>
            <a:picLocks noChangeAspect="1"/>
          </p:cNvPicPr>
          <p:nvPr/>
        </p:nvPicPr>
        <p:blipFill>
          <a:blip r:embed="rId9"/>
          <a:stretch>
            <a:fillRect/>
          </a:stretch>
        </p:blipFill>
        <p:spPr>
          <a:xfrm>
            <a:off x="2222565" y="3512254"/>
            <a:ext cx="2743279" cy="1471806"/>
          </a:xfrm>
          <a:prstGeom prst="rect">
            <a:avLst/>
          </a:prstGeom>
        </p:spPr>
      </p:pic>
      <p:sp>
        <p:nvSpPr>
          <p:cNvPr id="3" name="Content Placeholder 2" descr="Have a free membership scheme&#10;Hold regular committee meetings and an annual AGM, open to all members&#10;Organise activities throughout the year for all our age groups to meet up&#10;Send out newsletters to update our members on events and information about our group &#10;Fundraise &amp; attend meetings to finance the running of our society and events&#10;Offer invaluable practical and emotional advice, advocacy and guidance to parents and carers – often in those early diagnosis stages&#10;Offer information and support to deaf and hearing impaired children and their families in the Swindon &amp; North Wiltshire area &#10;Work closely and advise audiology, the LEA and the Teachers of the Deaf involved in the day to day care of our children, including the Great Western Area CHSWG to improve local services&#10;Provide families with an opportunity to chat to local health and educational professionals in an informal &amp; relaxed environment&#10;Speak up for deaf children and families – reaching out to more families in need&#10;"/>
          <p:cNvSpPr txBox="1">
            <a:spLocks/>
          </p:cNvSpPr>
          <p:nvPr/>
        </p:nvSpPr>
        <p:spPr>
          <a:xfrm>
            <a:off x="5036842" y="514119"/>
            <a:ext cx="6887480" cy="5838735"/>
          </a:xfrm>
          <a:prstGeom prst="rect">
            <a:avLst/>
          </a:prstGeom>
        </p:spPr>
        <p:txBody>
          <a:bodyPr lIns="91440" tIns="45720" rIns="91440" bIns="45720" anchor="t"/>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buNone/>
            </a:pPr>
            <a:endParaRPr lang="en-GB" sz="1800" b="1" kern="0" dirty="0">
              <a:ea typeface="Calibri"/>
              <a:cs typeface="Calibri"/>
            </a:endParaRPr>
          </a:p>
          <a:p>
            <a:pPr marL="356870" indent="-356870"/>
            <a:r>
              <a:rPr lang="en-GB" sz="1600" b="1" kern="0" dirty="0">
                <a:solidFill>
                  <a:schemeClr val="tx2"/>
                </a:solidFill>
                <a:ea typeface="Calibri"/>
                <a:cs typeface="Calibri"/>
              </a:rPr>
              <a:t>Increased membership </a:t>
            </a:r>
            <a:r>
              <a:rPr lang="en-GB" sz="1600" kern="0" dirty="0">
                <a:ea typeface="Calibri"/>
                <a:cs typeface="Calibri"/>
              </a:rPr>
              <a:t>from 38 to 160 adult members</a:t>
            </a:r>
          </a:p>
          <a:p>
            <a:pPr marL="356870" indent="-356870"/>
            <a:r>
              <a:rPr lang="en-GB" sz="1600" b="1" kern="0" dirty="0">
                <a:solidFill>
                  <a:schemeClr val="tx2"/>
                </a:solidFill>
                <a:ea typeface="Calibri"/>
                <a:cs typeface="Calibri"/>
              </a:rPr>
              <a:t>Updated</a:t>
            </a:r>
            <a:r>
              <a:rPr lang="en-GB" sz="1600" kern="0" dirty="0">
                <a:ea typeface="Calibri"/>
                <a:cs typeface="Calibri"/>
              </a:rPr>
              <a:t> the charity's </a:t>
            </a:r>
            <a:r>
              <a:rPr lang="en-GB" sz="1600" b="1" kern="0" dirty="0">
                <a:solidFill>
                  <a:schemeClr val="tx2"/>
                </a:solidFill>
                <a:ea typeface="Calibri"/>
                <a:cs typeface="Calibri"/>
              </a:rPr>
              <a:t>constitution</a:t>
            </a:r>
          </a:p>
          <a:p>
            <a:pPr marL="356870" indent="-356870"/>
            <a:r>
              <a:rPr lang="en-GB" sz="1600" b="1" kern="0" dirty="0">
                <a:solidFill>
                  <a:schemeClr val="tx2"/>
                </a:solidFill>
                <a:ea typeface="Calibri"/>
                <a:cs typeface="Calibri"/>
              </a:rPr>
              <a:t>Re-branded </a:t>
            </a:r>
            <a:r>
              <a:rPr lang="en-GB" sz="1600" kern="0" dirty="0">
                <a:ea typeface="Calibri"/>
                <a:cs typeface="Calibri"/>
              </a:rPr>
              <a:t>with a new logo</a:t>
            </a:r>
          </a:p>
          <a:p>
            <a:pPr marL="356870" indent="-356870"/>
            <a:r>
              <a:rPr lang="en-GB" sz="1600" b="1" kern="0" dirty="0">
                <a:solidFill>
                  <a:schemeClr val="tx2"/>
                </a:solidFill>
                <a:ea typeface="Calibri"/>
                <a:cs typeface="Calibri"/>
              </a:rPr>
              <a:t>Created</a:t>
            </a:r>
            <a:r>
              <a:rPr lang="en-GB" sz="1600" kern="0" dirty="0">
                <a:ea typeface="Calibri"/>
                <a:cs typeface="Calibri"/>
              </a:rPr>
              <a:t> t-shirts, hoodies, leaflets, posters and events banners</a:t>
            </a:r>
          </a:p>
          <a:p>
            <a:pPr marL="356870" indent="-356870"/>
            <a:r>
              <a:rPr lang="en-GB" sz="1600" kern="0" dirty="0">
                <a:ea typeface="Calibri"/>
                <a:cs typeface="Calibri"/>
              </a:rPr>
              <a:t>Launched the DCS </a:t>
            </a:r>
            <a:r>
              <a:rPr lang="en-GB" sz="1600" b="1" kern="0" dirty="0">
                <a:solidFill>
                  <a:schemeClr val="tx2"/>
                </a:solidFill>
                <a:ea typeface="Calibri"/>
                <a:cs typeface="Calibri"/>
              </a:rPr>
              <a:t>website</a:t>
            </a:r>
            <a:r>
              <a:rPr lang="en-GB" sz="1600" kern="0" dirty="0">
                <a:ea typeface="Calibri"/>
                <a:cs typeface="Calibri"/>
              </a:rPr>
              <a:t>, </a:t>
            </a:r>
            <a:r>
              <a:rPr lang="en-GB" sz="1600" b="1" kern="0" dirty="0">
                <a:solidFill>
                  <a:schemeClr val="tx2"/>
                </a:solidFill>
                <a:ea typeface="Calibri"/>
                <a:cs typeface="Calibri"/>
              </a:rPr>
              <a:t>Facebook</a:t>
            </a:r>
            <a:r>
              <a:rPr lang="en-GB" sz="1600" kern="0" dirty="0">
                <a:ea typeface="Calibri"/>
                <a:cs typeface="Calibri"/>
              </a:rPr>
              <a:t> Group and Page</a:t>
            </a:r>
          </a:p>
          <a:p>
            <a:pPr marL="356870" indent="-356870"/>
            <a:r>
              <a:rPr lang="en-GB" sz="1600" kern="0" dirty="0">
                <a:ea typeface="Calibri"/>
                <a:cs typeface="Calibri"/>
              </a:rPr>
              <a:t>Attended multiple </a:t>
            </a:r>
            <a:r>
              <a:rPr lang="en-GB" sz="1600" b="1" kern="0" dirty="0">
                <a:solidFill>
                  <a:schemeClr val="tx2"/>
                </a:solidFill>
                <a:ea typeface="Calibri"/>
                <a:cs typeface="Calibri"/>
              </a:rPr>
              <a:t>NDCS National Councils</a:t>
            </a:r>
          </a:p>
          <a:p>
            <a:pPr marL="356870" indent="-356870"/>
            <a:r>
              <a:rPr lang="en-GB" sz="1600" b="1" kern="0" dirty="0">
                <a:solidFill>
                  <a:schemeClr val="tx2"/>
                </a:solidFill>
                <a:ea typeface="Calibri"/>
                <a:cs typeface="Calibri"/>
              </a:rPr>
              <a:t>Automated membership </a:t>
            </a:r>
            <a:r>
              <a:rPr lang="en-GB" sz="1600" kern="0" dirty="0">
                <a:ea typeface="Calibri"/>
                <a:cs typeface="Calibri"/>
              </a:rPr>
              <a:t>sign up to meet GDPR </a:t>
            </a:r>
          </a:p>
          <a:p>
            <a:pPr marL="356870" indent="-356870"/>
            <a:r>
              <a:rPr lang="en-GB" sz="1600" kern="0" dirty="0">
                <a:ea typeface="Calibri"/>
                <a:cs typeface="Calibri"/>
              </a:rPr>
              <a:t>Launched Mailchimp for </a:t>
            </a:r>
            <a:r>
              <a:rPr lang="en-GB" sz="1600" b="1" kern="0" dirty="0">
                <a:solidFill>
                  <a:schemeClr val="tx2"/>
                </a:solidFill>
                <a:ea typeface="Calibri"/>
                <a:cs typeface="Calibri"/>
              </a:rPr>
              <a:t>email campaigns </a:t>
            </a:r>
            <a:r>
              <a:rPr lang="en-GB" sz="1600" kern="0" dirty="0">
                <a:ea typeface="Calibri"/>
                <a:cs typeface="Calibri"/>
              </a:rPr>
              <a:t>to reach our members</a:t>
            </a:r>
          </a:p>
          <a:p>
            <a:pPr marL="356870" indent="-356870"/>
            <a:r>
              <a:rPr lang="en-GB" sz="1600" kern="0" dirty="0">
                <a:ea typeface="Calibri"/>
                <a:cs typeface="Calibri"/>
              </a:rPr>
              <a:t>Held approx. </a:t>
            </a:r>
            <a:r>
              <a:rPr lang="en-GB" sz="1600" b="1" kern="0" dirty="0">
                <a:solidFill>
                  <a:schemeClr val="tx2"/>
                </a:solidFill>
                <a:ea typeface="Calibri"/>
                <a:cs typeface="Calibri"/>
              </a:rPr>
              <a:t>40 events </a:t>
            </a:r>
            <a:r>
              <a:rPr lang="en-GB" sz="1600" kern="0" dirty="0">
                <a:ea typeface="Calibri"/>
                <a:cs typeface="Calibri"/>
              </a:rPr>
              <a:t>for our children and family members </a:t>
            </a:r>
          </a:p>
          <a:p>
            <a:pPr marL="356870" indent="-356870"/>
            <a:r>
              <a:rPr lang="en-GB" sz="1600" kern="0" dirty="0">
                <a:ea typeface="Calibri"/>
                <a:cs typeface="Calibri"/>
              </a:rPr>
              <a:t>Survived </a:t>
            </a:r>
            <a:r>
              <a:rPr lang="en-GB" sz="1600" b="1" kern="0" dirty="0">
                <a:solidFill>
                  <a:schemeClr val="tx2"/>
                </a:solidFill>
                <a:ea typeface="Calibri"/>
                <a:cs typeface="Calibri"/>
              </a:rPr>
              <a:t>Covid</a:t>
            </a:r>
            <a:r>
              <a:rPr lang="en-GB" sz="1600" kern="0" dirty="0">
                <a:ea typeface="Calibri"/>
                <a:cs typeface="Calibri"/>
              </a:rPr>
              <a:t> and </a:t>
            </a:r>
            <a:r>
              <a:rPr lang="en-GB" sz="1600" b="1" kern="0" dirty="0">
                <a:solidFill>
                  <a:schemeClr val="tx2"/>
                </a:solidFill>
                <a:ea typeface="Calibri"/>
                <a:cs typeface="Calibri"/>
              </a:rPr>
              <a:t>multiple lockdowns!</a:t>
            </a:r>
          </a:p>
          <a:p>
            <a:pPr marL="356870" indent="-356870"/>
            <a:r>
              <a:rPr lang="en-GB" sz="1600" kern="0" dirty="0">
                <a:ea typeface="Calibri"/>
                <a:cs typeface="Calibri"/>
              </a:rPr>
              <a:t>Raised a total of </a:t>
            </a:r>
            <a:r>
              <a:rPr lang="en-GB" sz="1600" b="1" kern="0" dirty="0">
                <a:solidFill>
                  <a:schemeClr val="tx2"/>
                </a:solidFill>
                <a:ea typeface="Calibri"/>
                <a:cs typeface="Calibri"/>
              </a:rPr>
              <a:t>£75,341 </a:t>
            </a:r>
            <a:r>
              <a:rPr lang="en-GB" sz="1600" kern="0" dirty="0">
                <a:solidFill>
                  <a:srgbClr val="000000"/>
                </a:solidFill>
                <a:ea typeface="Calibri"/>
                <a:cs typeface="Calibri"/>
              </a:rPr>
              <a:t>from</a:t>
            </a:r>
            <a:r>
              <a:rPr lang="en-GB" sz="1600" kern="0" dirty="0">
                <a:ea typeface="Calibri"/>
                <a:cs typeface="Calibri"/>
              </a:rPr>
              <a:t> just £7 income in 2012/13</a:t>
            </a:r>
          </a:p>
          <a:p>
            <a:pPr marL="356870" indent="-356870"/>
            <a:r>
              <a:rPr lang="en-GB" sz="1600" kern="0" dirty="0">
                <a:ea typeface="Calibri"/>
                <a:cs typeface="Calibri"/>
              </a:rPr>
              <a:t>Held loads of </a:t>
            </a:r>
            <a:r>
              <a:rPr lang="en-GB" sz="1600" b="1" kern="0" dirty="0">
                <a:solidFill>
                  <a:schemeClr val="tx2"/>
                </a:solidFill>
                <a:ea typeface="Calibri"/>
                <a:cs typeface="Calibri"/>
              </a:rPr>
              <a:t>skydives raising £18,559</a:t>
            </a:r>
            <a:endParaRPr lang="en-GB" sz="1600" kern="0" dirty="0">
              <a:solidFill>
                <a:schemeClr val="tx2"/>
              </a:solidFill>
              <a:ea typeface="Calibri"/>
              <a:cs typeface="Calibri"/>
            </a:endParaRPr>
          </a:p>
          <a:p>
            <a:pPr marL="356870" indent="-356870"/>
            <a:r>
              <a:rPr lang="en-GB" sz="1600" kern="0" dirty="0">
                <a:ea typeface="Calibri"/>
                <a:cs typeface="Calibri"/>
              </a:rPr>
              <a:t>Had </a:t>
            </a:r>
            <a:r>
              <a:rPr lang="en-GB" sz="1600" b="1" kern="0" dirty="0">
                <a:solidFill>
                  <a:schemeClr val="tx2"/>
                </a:solidFill>
                <a:ea typeface="Calibri"/>
                <a:cs typeface="Calibri"/>
              </a:rPr>
              <a:t>1 Oscar winner </a:t>
            </a:r>
            <a:r>
              <a:rPr lang="en-GB" sz="1600" kern="0" dirty="0">
                <a:ea typeface="Calibri"/>
                <a:cs typeface="Calibri"/>
              </a:rPr>
              <a:t>with The Silent Child short film</a:t>
            </a:r>
          </a:p>
          <a:p>
            <a:pPr marL="356870" indent="-356870"/>
            <a:r>
              <a:rPr lang="en-GB" sz="1600" kern="0" dirty="0">
                <a:ea typeface="Calibri"/>
                <a:cs typeface="Calibri"/>
              </a:rPr>
              <a:t>Supported 30 events </a:t>
            </a:r>
            <a:r>
              <a:rPr lang="en-GB" sz="1600" b="1" kern="0" dirty="0">
                <a:solidFill>
                  <a:schemeClr val="tx2"/>
                </a:solidFill>
                <a:ea typeface="Calibri"/>
                <a:cs typeface="Calibri"/>
              </a:rPr>
              <a:t>with the Mayor's</a:t>
            </a:r>
            <a:r>
              <a:rPr lang="en-GB" sz="1600" kern="0" dirty="0">
                <a:ea typeface="Calibri"/>
                <a:cs typeface="Calibri"/>
              </a:rPr>
              <a:t> </a:t>
            </a:r>
            <a:r>
              <a:rPr lang="en-GB" sz="1600" b="1" kern="0" dirty="0">
                <a:solidFill>
                  <a:schemeClr val="tx2"/>
                </a:solidFill>
                <a:ea typeface="Calibri"/>
                <a:cs typeface="Calibri"/>
              </a:rPr>
              <a:t>Year of fundraising</a:t>
            </a:r>
            <a:r>
              <a:rPr lang="en-GB" sz="1600" kern="0" dirty="0">
                <a:ea typeface="Calibri"/>
                <a:cs typeface="Calibri"/>
              </a:rPr>
              <a:t> as one of the two nominated charities </a:t>
            </a:r>
            <a:r>
              <a:rPr lang="en-GB" sz="1600" b="1" kern="0" dirty="0">
                <a:solidFill>
                  <a:schemeClr val="tx2"/>
                </a:solidFill>
                <a:ea typeface="Calibri"/>
                <a:cs typeface="Calibri"/>
              </a:rPr>
              <a:t>raising £11,990</a:t>
            </a:r>
          </a:p>
          <a:p>
            <a:pPr marL="356870" indent="-356870"/>
            <a:r>
              <a:rPr lang="en-GB" sz="1600" kern="0" dirty="0">
                <a:ea typeface="Calibri"/>
                <a:cs typeface="Calibri"/>
              </a:rPr>
              <a:t>Funded </a:t>
            </a:r>
            <a:r>
              <a:rPr lang="en-GB" sz="1600" b="1" kern="0" dirty="0">
                <a:solidFill>
                  <a:schemeClr val="tx2"/>
                </a:solidFill>
                <a:ea typeface="Calibri"/>
                <a:cs typeface="Calibri"/>
              </a:rPr>
              <a:t>online BSL courses </a:t>
            </a:r>
            <a:r>
              <a:rPr lang="en-GB" sz="1600" kern="0" dirty="0">
                <a:ea typeface="Calibri"/>
                <a:cs typeface="Calibri"/>
              </a:rPr>
              <a:t>&amp; launched the </a:t>
            </a:r>
            <a:r>
              <a:rPr lang="en-GB" sz="1600" b="1" kern="0" dirty="0">
                <a:solidFill>
                  <a:schemeClr val="tx2"/>
                </a:solidFill>
                <a:ea typeface="Calibri"/>
                <a:cs typeface="Calibri"/>
              </a:rPr>
              <a:t>funding support model</a:t>
            </a:r>
          </a:p>
          <a:p>
            <a:pPr marL="356870" indent="-356870"/>
            <a:r>
              <a:rPr lang="en-GB" sz="1600" kern="0" dirty="0">
                <a:ea typeface="Calibri"/>
                <a:cs typeface="Calibri"/>
              </a:rPr>
              <a:t>Switched on the </a:t>
            </a:r>
            <a:r>
              <a:rPr lang="en-GB" sz="1600" b="1" kern="0" dirty="0">
                <a:solidFill>
                  <a:schemeClr val="tx2"/>
                </a:solidFill>
                <a:ea typeface="Calibri"/>
                <a:cs typeface="Calibri"/>
              </a:rPr>
              <a:t>Old Town Christmas Lights</a:t>
            </a:r>
          </a:p>
          <a:p>
            <a:pPr marL="356870" indent="-356870"/>
            <a:r>
              <a:rPr lang="en-GB" sz="1600" b="1" kern="0" dirty="0">
                <a:solidFill>
                  <a:schemeClr val="tx2"/>
                </a:solidFill>
                <a:ea typeface="Calibri"/>
                <a:cs typeface="Calibri"/>
              </a:rPr>
              <a:t>Supported Audiology and Advisory Teachers of the Deaf</a:t>
            </a:r>
            <a:r>
              <a:rPr lang="en-GB" sz="1600" kern="0" dirty="0">
                <a:ea typeface="Calibri"/>
                <a:cs typeface="Calibri"/>
              </a:rPr>
              <a:t> with iPads, </a:t>
            </a:r>
            <a:r>
              <a:rPr lang="en-GB" sz="1600" kern="0" dirty="0" err="1">
                <a:ea typeface="Calibri"/>
                <a:cs typeface="Calibri"/>
              </a:rPr>
              <a:t>Soundfields</a:t>
            </a:r>
            <a:r>
              <a:rPr lang="en-GB" sz="1600" kern="0" dirty="0">
                <a:ea typeface="Calibri"/>
                <a:cs typeface="Calibri"/>
              </a:rPr>
              <a:t>, Puppets, Men in the boat, Book projects, radio aids …</a:t>
            </a:r>
          </a:p>
          <a:p>
            <a:pPr marL="356870" indent="-356870"/>
            <a:r>
              <a:rPr lang="en-GB" sz="1600" kern="0" dirty="0">
                <a:ea typeface="Calibri"/>
                <a:cs typeface="Calibri"/>
              </a:rPr>
              <a:t>Created the </a:t>
            </a:r>
            <a:r>
              <a:rPr lang="en-GB" sz="1600" b="1" kern="0" dirty="0">
                <a:solidFill>
                  <a:schemeClr val="tx2"/>
                </a:solidFill>
                <a:ea typeface="Calibri"/>
                <a:cs typeface="Calibri"/>
              </a:rPr>
              <a:t>DCS handbook</a:t>
            </a:r>
            <a:r>
              <a:rPr lang="en-GB" sz="1600" kern="0" dirty="0">
                <a:ea typeface="Calibri"/>
                <a:cs typeface="Calibri"/>
              </a:rPr>
              <a:t> to support running the charity</a:t>
            </a:r>
          </a:p>
          <a:p>
            <a:pPr marL="356870" indent="-356870"/>
            <a:r>
              <a:rPr lang="en-GB" sz="1600" kern="0" dirty="0">
                <a:ea typeface="Calibri"/>
                <a:cs typeface="Calibri"/>
              </a:rPr>
              <a:t>Built a </a:t>
            </a:r>
            <a:r>
              <a:rPr lang="en-GB" sz="1600" b="1" kern="0" dirty="0">
                <a:solidFill>
                  <a:schemeClr val="tx2"/>
                </a:solidFill>
                <a:ea typeface="Calibri"/>
                <a:cs typeface="Calibri"/>
              </a:rPr>
              <a:t>strong and sustainable </a:t>
            </a:r>
            <a:r>
              <a:rPr lang="en-GB" sz="1600" kern="0" dirty="0">
                <a:ea typeface="Calibri"/>
                <a:cs typeface="Calibri"/>
              </a:rPr>
              <a:t>committee</a:t>
            </a:r>
          </a:p>
          <a:p>
            <a:pPr marL="356870" indent="-356870"/>
            <a:endParaRPr lang="en-GB" sz="1400" kern="0" dirty="0">
              <a:ea typeface="Calibri"/>
              <a:cs typeface="Calibri"/>
            </a:endParaRPr>
          </a:p>
          <a:p>
            <a:pPr marL="356870" indent="-356870"/>
            <a:endParaRPr lang="en-GB" sz="1400" kern="0" dirty="0">
              <a:ea typeface="Calibri"/>
              <a:cs typeface="Calibri"/>
            </a:endParaRPr>
          </a:p>
          <a:p>
            <a:pPr marL="356870" indent="-356870"/>
            <a:endParaRPr lang="en-GB" sz="1400" kern="0" dirty="0">
              <a:ea typeface="Calibri"/>
              <a:cs typeface="Calibri"/>
            </a:endParaRPr>
          </a:p>
          <a:p>
            <a:pPr marL="356870" indent="-356870"/>
            <a:endParaRPr lang="en-GB" sz="1400" kern="0" dirty="0">
              <a:ea typeface="Calibri"/>
              <a:cs typeface="Calibri"/>
            </a:endParaRPr>
          </a:p>
          <a:p>
            <a:pPr marL="356870" indent="-356870"/>
            <a:endParaRPr lang="en-GB" sz="1400" kern="0" dirty="0">
              <a:ea typeface="Calibri"/>
              <a:cs typeface="Calibri"/>
            </a:endParaRPr>
          </a:p>
          <a:p>
            <a:pPr marL="356870" indent="-356870"/>
            <a:endParaRPr lang="en-GB" sz="1400" kern="0" dirty="0">
              <a:ea typeface="Calibri"/>
              <a:cs typeface="Calibri"/>
            </a:endParaRPr>
          </a:p>
          <a:p>
            <a:pPr marL="356870" indent="-356870"/>
            <a:endParaRPr lang="en-GB" sz="1400" kern="0" dirty="0">
              <a:ea typeface="Calibri"/>
              <a:cs typeface="Calibri"/>
            </a:endParaRPr>
          </a:p>
          <a:p>
            <a:pPr marL="356870" indent="-356870"/>
            <a:endParaRPr lang="en-GB" sz="1400" kern="0" dirty="0">
              <a:ea typeface="Calibri"/>
              <a:cs typeface="Calibri"/>
            </a:endParaRPr>
          </a:p>
          <a:p>
            <a:pPr marL="356870" indent="-356870"/>
            <a:endParaRPr lang="en-GB" sz="1400" dirty="0">
              <a:ea typeface="Calibri"/>
              <a:cs typeface="Calibri"/>
            </a:endParaRPr>
          </a:p>
        </p:txBody>
      </p:sp>
    </p:spTree>
    <p:extLst>
      <p:ext uri="{BB962C8B-B14F-4D97-AF65-F5344CB8AC3E}">
        <p14:creationId xmlns:p14="http://schemas.microsoft.com/office/powerpoint/2010/main" val="2984177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3450"/>
            <a:ext cx="12195175" cy="1190288"/>
          </a:xfrm>
        </p:spPr>
        <p:txBody>
          <a:bodyPr/>
          <a:lstStyle/>
          <a:p>
            <a:pPr lvl="0" algn="ctr"/>
            <a:r>
              <a:rPr lang="en-GB"/>
              <a:t>COMMITTEE</a:t>
            </a:r>
            <a:br>
              <a:rPr lang="en-GB"/>
            </a:br>
            <a:r>
              <a:rPr lang="en-GB"/>
              <a:t>ELECTIONS</a:t>
            </a:r>
          </a:p>
        </p:txBody>
      </p:sp>
      <p:pic>
        <p:nvPicPr>
          <p:cNvPr id="5" name="Picture 4" descr="A close up of the Deaf Children's Society logo&#10;">
            <a:extLst>
              <a:ext uri="{FF2B5EF4-FFF2-40B4-BE49-F238E27FC236}">
                <a16:creationId xmlns:a16="http://schemas.microsoft.com/office/drawing/2014/main" id="{F678C01C-8BDF-1941-834F-35C9A4D236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279" y="331932"/>
            <a:ext cx="1693497" cy="1443115"/>
          </a:xfrm>
          <a:prstGeom prst="rect">
            <a:avLst/>
          </a:prstGeom>
        </p:spPr>
      </p:pic>
      <p:pic>
        <p:nvPicPr>
          <p:cNvPr id="9" name="Picture 8" descr="National Deaf Children's Society Registered Association logo">
            <a:extLst>
              <a:ext uri="{FF2B5EF4-FFF2-40B4-BE49-F238E27FC236}">
                <a16:creationId xmlns:a16="http://schemas.microsoft.com/office/drawing/2014/main" id="{6AF8C3FB-56F8-F14F-BCCD-F6C553120E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5894" y="22281"/>
            <a:ext cx="2050926" cy="2062416"/>
          </a:xfrm>
          <a:prstGeom prst="rect">
            <a:avLst/>
          </a:prstGeom>
        </p:spPr>
      </p:pic>
      <p:sp>
        <p:nvSpPr>
          <p:cNvPr id="10" name="Content Placeholder 2" descr="‘Our vision is of a world without barriers for every deaf child.’&#10;&#10;There are over 100 local groups across the UK today, each independently run and supporting a total of over 5,000 families.&#10;&#10;We provide information and support for families with deaf children through our free membership scheme.&#10;&#10;We are supported by The National Deaf Children’s Society with information and some online resources, free insurance, free criminal record checks, child protection advice, an annual grant scheme and networking and training events.&#10;">
            <a:extLst>
              <a:ext uri="{FF2B5EF4-FFF2-40B4-BE49-F238E27FC236}">
                <a16:creationId xmlns:a16="http://schemas.microsoft.com/office/drawing/2014/main" id="{49C63BEA-4653-C44A-A222-BCC41BFD7981}"/>
              </a:ext>
            </a:extLst>
          </p:cNvPr>
          <p:cNvSpPr txBox="1">
            <a:spLocks/>
          </p:cNvSpPr>
          <p:nvPr/>
        </p:nvSpPr>
        <p:spPr>
          <a:xfrm>
            <a:off x="696987" y="2129198"/>
            <a:ext cx="11017225" cy="1443116"/>
          </a:xfrm>
          <a:prstGeom prst="rect">
            <a:avLst/>
          </a:prstGeom>
        </p:spPr>
        <p:txBody>
          <a:bodyPr lIns="91440" tIns="45720" rIns="91440" bIns="45720" anchor="t"/>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lvl="1"/>
            <a:r>
              <a:rPr lang="en-GB" sz="2000" b="1" dirty="0"/>
              <a:t>A HUGE THANK YOU TO OUR CURRENT COMMITTEE MEMBERS WHO ARE ALL STANDING DOWN TODAY:</a:t>
            </a:r>
          </a:p>
          <a:p>
            <a:pPr lvl="1"/>
            <a:r>
              <a:rPr lang="en-GB" sz="2000" dirty="0"/>
              <a:t>Millie Green, Natasha Gallagher, Tim </a:t>
            </a:r>
            <a:r>
              <a:rPr lang="en-GB" sz="2000" dirty="0" err="1"/>
              <a:t>Swinyard</a:t>
            </a:r>
            <a:r>
              <a:rPr lang="en-GB" sz="2000" dirty="0"/>
              <a:t>, Emily </a:t>
            </a:r>
            <a:r>
              <a:rPr lang="en-GB" sz="2000" dirty="0" err="1"/>
              <a:t>Beardshall</a:t>
            </a:r>
            <a:r>
              <a:rPr lang="en-GB" sz="2000" dirty="0"/>
              <a:t>, Salim Suleman, Les </a:t>
            </a:r>
            <a:r>
              <a:rPr lang="en-GB" sz="2000" dirty="0" err="1"/>
              <a:t>Cavilla</a:t>
            </a:r>
            <a:r>
              <a:rPr lang="en-GB" sz="2000" dirty="0"/>
              <a:t>, Victoria Jones, Hayley Cozens, Josie Singleton and Victoria Batterton</a:t>
            </a:r>
            <a:endParaRPr lang="en-GB" sz="2000" dirty="0">
              <a:ea typeface="Calibri"/>
            </a:endParaRPr>
          </a:p>
        </p:txBody>
      </p:sp>
      <p:sp>
        <p:nvSpPr>
          <p:cNvPr id="8" name="Content Placeholder 2" descr="‘Our vision is of a world without barriers for every deaf child.’&#10;&#10;There are over 100 local groups across the UK today, each independently run and supporting a total of over 5,000 families.&#10;&#10;We provide information and support for families with deaf children through our free membership scheme.&#10;&#10;We are supported by The National Deaf Children’s Society with information and some online resources, free insurance, free criminal record checks, child protection advice, an annual grant scheme and networking and training events.&#10;">
            <a:extLst>
              <a:ext uri="{FF2B5EF4-FFF2-40B4-BE49-F238E27FC236}">
                <a16:creationId xmlns:a16="http://schemas.microsoft.com/office/drawing/2014/main" id="{D60F72D6-037D-FA44-B2F6-7D059241D2B1}"/>
              </a:ext>
            </a:extLst>
          </p:cNvPr>
          <p:cNvSpPr txBox="1">
            <a:spLocks/>
          </p:cNvSpPr>
          <p:nvPr/>
        </p:nvSpPr>
        <p:spPr>
          <a:xfrm>
            <a:off x="2785361" y="3316745"/>
            <a:ext cx="6090555" cy="2213899"/>
          </a:xfrm>
          <a:prstGeom prst="rect">
            <a:avLst/>
          </a:prstGeom>
        </p:spPr>
        <p:txBody>
          <a:bodyPr lIns="91440" tIns="45720" rIns="91440" bIns="45720" anchor="t"/>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lvl="1"/>
            <a:endParaRPr lang="en-GB" sz="2400" b="1" dirty="0">
              <a:solidFill>
                <a:srgbClr val="000000"/>
              </a:solidFill>
              <a:latin typeface="Lato"/>
            </a:endParaRPr>
          </a:p>
          <a:p>
            <a:pPr marL="342900" lvl="1" indent="-342900">
              <a:buFont typeface="Arial" panose="020B0604020202020204" pitchFamily="34" charset="0"/>
              <a:buChar char="•"/>
            </a:pPr>
            <a:r>
              <a:rPr lang="en-GB" sz="1800" b="1" dirty="0">
                <a:solidFill>
                  <a:srgbClr val="000000"/>
                </a:solidFill>
                <a:latin typeface="Lato"/>
              </a:rPr>
              <a:t>ELECTION OF TRUSTEES &amp; CHAIR/S</a:t>
            </a:r>
            <a:endParaRPr lang="en-GB" sz="1800" b="1" dirty="0">
              <a:solidFill>
                <a:srgbClr val="000000"/>
              </a:solidFill>
              <a:latin typeface="Lato"/>
              <a:ea typeface="Lato"/>
            </a:endParaRPr>
          </a:p>
          <a:p>
            <a:pPr marL="342900" lvl="1" indent="-342900">
              <a:buFont typeface="Arial" panose="020B0604020202020204" pitchFamily="34" charset="0"/>
              <a:buChar char="•"/>
            </a:pPr>
            <a:r>
              <a:rPr lang="en-GB" sz="1800" b="1" dirty="0">
                <a:solidFill>
                  <a:srgbClr val="000000"/>
                </a:solidFill>
                <a:latin typeface="Lato"/>
                <a:ea typeface="Lato"/>
              </a:rPr>
              <a:t>ELECTION OF SECRETARY</a:t>
            </a:r>
            <a:endParaRPr lang="en-GB" sz="1800" b="1" dirty="0">
              <a:solidFill>
                <a:srgbClr val="000000"/>
              </a:solidFill>
              <a:latin typeface="Lato"/>
            </a:endParaRPr>
          </a:p>
          <a:p>
            <a:pPr marL="342900" lvl="1" indent="-342900">
              <a:buFont typeface="Arial" panose="020B0604020202020204" pitchFamily="34" charset="0"/>
              <a:buChar char="•"/>
            </a:pPr>
            <a:r>
              <a:rPr lang="en-GB" sz="1800" b="1" dirty="0">
                <a:solidFill>
                  <a:srgbClr val="000000"/>
                </a:solidFill>
                <a:latin typeface="Lato"/>
                <a:ea typeface="Lato"/>
              </a:rPr>
              <a:t>ELECTION OF TREASURER</a:t>
            </a:r>
            <a:endParaRPr lang="en-GB" sz="1800" b="1" dirty="0">
              <a:solidFill>
                <a:srgbClr val="000000"/>
              </a:solidFill>
              <a:latin typeface="Lato"/>
            </a:endParaRPr>
          </a:p>
          <a:p>
            <a:pPr marL="342900" lvl="1" indent="-342900">
              <a:buFont typeface="Arial" panose="020B0604020202020204" pitchFamily="34" charset="0"/>
              <a:buChar char="•"/>
            </a:pPr>
            <a:r>
              <a:rPr lang="en-GB" sz="1800" b="1" dirty="0">
                <a:solidFill>
                  <a:srgbClr val="000000"/>
                </a:solidFill>
                <a:latin typeface="Lato"/>
                <a:ea typeface="Lato"/>
              </a:rPr>
              <a:t>ELECTION OF SAFEGUARDING OFFICER</a:t>
            </a:r>
            <a:endParaRPr lang="en-GB" sz="1800" b="1" dirty="0">
              <a:solidFill>
                <a:srgbClr val="000000"/>
              </a:solidFill>
              <a:latin typeface="Lato"/>
            </a:endParaRPr>
          </a:p>
          <a:p>
            <a:pPr marL="342900" lvl="1" indent="-342900">
              <a:buFont typeface="Arial" panose="020B0604020202020204" pitchFamily="34" charset="0"/>
              <a:buChar char="•"/>
            </a:pPr>
            <a:r>
              <a:rPr lang="en-GB" sz="1800" b="1" dirty="0">
                <a:solidFill>
                  <a:srgbClr val="000000"/>
                </a:solidFill>
                <a:latin typeface="Lato"/>
              </a:rPr>
              <a:t>ELECTION OF COMMITTEE MEMBERS </a:t>
            </a:r>
            <a:endParaRPr lang="en-GB" sz="1800" b="1" dirty="0">
              <a:solidFill>
                <a:srgbClr val="000000"/>
              </a:solidFill>
              <a:latin typeface="Lato"/>
              <a:ea typeface="Lato"/>
            </a:endParaRPr>
          </a:p>
          <a:p>
            <a:pPr lvl="1"/>
            <a:endParaRPr lang="en-GB" sz="2400" b="1" dirty="0">
              <a:solidFill>
                <a:srgbClr val="000000"/>
              </a:solidFill>
              <a:latin typeface="Lato"/>
            </a:endParaRPr>
          </a:p>
        </p:txBody>
      </p:sp>
      <p:sp>
        <p:nvSpPr>
          <p:cNvPr id="12" name="Content Placeholder 2" descr="‘Our vision is of a world without barriers for every deaf child.’&#10;&#10;There are over 100 local groups across the UK today, each independently run and supporting a total of over 5,000 families.&#10;&#10;We provide information and support for families with deaf children through our free membership scheme.&#10;&#10;We are supported by The National Deaf Children’s Society with information and some online resources, free insurance, free criminal record checks, child protection advice, an annual grant scheme and networking and training events.&#10;">
            <a:extLst>
              <a:ext uri="{FF2B5EF4-FFF2-40B4-BE49-F238E27FC236}">
                <a16:creationId xmlns:a16="http://schemas.microsoft.com/office/drawing/2014/main" id="{775245C9-5E10-D941-A5F1-E116A7B5D9AE}"/>
              </a:ext>
            </a:extLst>
          </p:cNvPr>
          <p:cNvSpPr txBox="1">
            <a:spLocks/>
          </p:cNvSpPr>
          <p:nvPr/>
        </p:nvSpPr>
        <p:spPr>
          <a:xfrm>
            <a:off x="494002" y="5741336"/>
            <a:ext cx="10651503" cy="817178"/>
          </a:xfrm>
          <a:prstGeom prst="rect">
            <a:avLst/>
          </a:prstGeom>
        </p:spPr>
        <p:txBody>
          <a:bodyPr lIns="91440" tIns="45720" rIns="91440" bIns="45720" anchor="t"/>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lvl="1"/>
            <a:r>
              <a:rPr lang="en-GB" sz="2000" b="1" i="1" dirty="0">
                <a:solidFill>
                  <a:srgbClr val="000000"/>
                </a:solidFill>
              </a:rPr>
              <a:t>Note</a:t>
            </a:r>
            <a:r>
              <a:rPr lang="en-GB" sz="2000" i="1" dirty="0">
                <a:solidFill>
                  <a:srgbClr val="000000"/>
                </a:solidFill>
              </a:rPr>
              <a:t>: Quorum is 10% of the voting membership. </a:t>
            </a:r>
          </a:p>
          <a:p>
            <a:pPr lvl="1"/>
            <a:r>
              <a:rPr lang="en-GB" sz="2000" i="1" dirty="0"/>
              <a:t>We have 160 registered adult members, so </a:t>
            </a:r>
            <a:r>
              <a:rPr lang="en-GB" sz="2000" b="1" i="1" dirty="0"/>
              <a:t>16 votes is quorum.</a:t>
            </a:r>
            <a:endParaRPr lang="en-GB" sz="2000" b="1" i="1">
              <a:ea typeface="Calibri"/>
            </a:endParaRPr>
          </a:p>
        </p:txBody>
      </p:sp>
    </p:spTree>
    <p:extLst>
      <p:ext uri="{BB962C8B-B14F-4D97-AF65-F5344CB8AC3E}">
        <p14:creationId xmlns:p14="http://schemas.microsoft.com/office/powerpoint/2010/main" val="2223379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3450"/>
            <a:ext cx="12195175" cy="1190288"/>
          </a:xfrm>
        </p:spPr>
        <p:txBody>
          <a:bodyPr/>
          <a:lstStyle/>
          <a:p>
            <a:pPr lvl="0" algn="ctr"/>
            <a:r>
              <a:rPr lang="en-GB" dirty="0"/>
              <a:t>Looking Forward 2023/24</a:t>
            </a:r>
          </a:p>
        </p:txBody>
      </p:sp>
      <p:pic>
        <p:nvPicPr>
          <p:cNvPr id="5" name="Picture 4" descr="A close up of the Deaf Children's Society logo&#10;">
            <a:extLst>
              <a:ext uri="{FF2B5EF4-FFF2-40B4-BE49-F238E27FC236}">
                <a16:creationId xmlns:a16="http://schemas.microsoft.com/office/drawing/2014/main" id="{F678C01C-8BDF-1941-834F-35C9A4D236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279" y="331932"/>
            <a:ext cx="1693497" cy="1443115"/>
          </a:xfrm>
          <a:prstGeom prst="rect">
            <a:avLst/>
          </a:prstGeom>
        </p:spPr>
      </p:pic>
      <p:pic>
        <p:nvPicPr>
          <p:cNvPr id="9" name="Picture 8" descr="National Deaf Children's Society Registered Association logo">
            <a:extLst>
              <a:ext uri="{FF2B5EF4-FFF2-40B4-BE49-F238E27FC236}">
                <a16:creationId xmlns:a16="http://schemas.microsoft.com/office/drawing/2014/main" id="{6AF8C3FB-56F8-F14F-BCCD-F6C553120E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5894" y="22281"/>
            <a:ext cx="2050926" cy="2062416"/>
          </a:xfrm>
          <a:prstGeom prst="rect">
            <a:avLst/>
          </a:prstGeom>
        </p:spPr>
      </p:pic>
      <p:sp>
        <p:nvSpPr>
          <p:cNvPr id="10" name="Content Placeholder 2" descr="‘Our vision is of a world without barriers for every deaf child.’&#10;&#10;There are over 100 local groups across the UK today, each independently run and supporting a total of over 5,000 families.&#10;&#10;We provide information and support for families with deaf children through our free membership scheme.&#10;&#10;We are supported by The National Deaf Children’s Society with information and some online resources, free insurance, free criminal record checks, child protection advice, an annual grant scheme and networking and training events.&#10;">
            <a:extLst>
              <a:ext uri="{FF2B5EF4-FFF2-40B4-BE49-F238E27FC236}">
                <a16:creationId xmlns:a16="http://schemas.microsoft.com/office/drawing/2014/main" id="{49C63BEA-4653-C44A-A222-BCC41BFD7981}"/>
              </a:ext>
            </a:extLst>
          </p:cNvPr>
          <p:cNvSpPr txBox="1">
            <a:spLocks/>
          </p:cNvSpPr>
          <p:nvPr/>
        </p:nvSpPr>
        <p:spPr>
          <a:xfrm>
            <a:off x="745408" y="1900306"/>
            <a:ext cx="11000286" cy="2747237"/>
          </a:xfrm>
          <a:prstGeom prst="rect">
            <a:avLst/>
          </a:prstGeom>
        </p:spPr>
        <p:txBody>
          <a:bodyPr lIns="91440" tIns="45720" rIns="91440" bIns="45720" anchor="t"/>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lvl="1"/>
            <a:r>
              <a:rPr lang="en-GB" sz="2800" b="1" dirty="0"/>
              <a:t>Upcoming Events:</a:t>
            </a:r>
            <a:endParaRPr lang="en-US" sz="2800">
              <a:ea typeface="Calibri"/>
            </a:endParaRPr>
          </a:p>
          <a:p>
            <a:pPr marL="457200" lvl="1" indent="-457200">
              <a:buFont typeface="Wingdings" panose="020B0604020202020204" pitchFamily="34" charset="0"/>
              <a:buChar char="Ø"/>
            </a:pPr>
            <a:r>
              <a:rPr lang="en-GB" sz="2400" dirty="0"/>
              <a:t>Summer Family Event – 2nd or 3rd September – TBC</a:t>
            </a:r>
            <a:endParaRPr lang="en-GB" sz="2400" dirty="0">
              <a:solidFill>
                <a:srgbClr val="87027B"/>
              </a:solidFill>
              <a:cs typeface="Calibri"/>
            </a:endParaRPr>
          </a:p>
          <a:p>
            <a:pPr marL="457200" lvl="1" indent="-457200">
              <a:buFont typeface="Wingdings" panose="020B0604020202020204" pitchFamily="34" charset="0"/>
              <a:buChar char="Ø"/>
            </a:pPr>
            <a:r>
              <a:rPr lang="en-GB" sz="2400" dirty="0"/>
              <a:t>Pottery Event – 30th September – Eastcott Studios</a:t>
            </a:r>
            <a:endParaRPr lang="en-GB" sz="2400" dirty="0">
              <a:solidFill>
                <a:srgbClr val="87027B"/>
              </a:solidFill>
              <a:ea typeface="Calibri"/>
              <a:cs typeface="Calibri"/>
            </a:endParaRPr>
          </a:p>
          <a:p>
            <a:pPr marL="457200" lvl="1" indent="-457200">
              <a:buFont typeface="Wingdings" panose="020B0604020202020204" pitchFamily="34" charset="0"/>
              <a:buChar char="Ø"/>
            </a:pPr>
            <a:r>
              <a:rPr lang="en-GB" sz="2400" dirty="0"/>
              <a:t>Technology Evening – 12th October – Dorcan Academy</a:t>
            </a:r>
            <a:endParaRPr lang="en-GB" sz="2400" dirty="0">
              <a:solidFill>
                <a:srgbClr val="87027B"/>
              </a:solidFill>
              <a:ea typeface="Calibri"/>
              <a:cs typeface="Calibri"/>
            </a:endParaRPr>
          </a:p>
          <a:p>
            <a:pPr marL="457200" lvl="1" indent="-457200">
              <a:buFont typeface="Wingdings" panose="020B0604020202020204" pitchFamily="34" charset="0"/>
              <a:buChar char="Ø"/>
            </a:pPr>
            <a:r>
              <a:rPr lang="en-GB" sz="2400" dirty="0"/>
              <a:t>Snow White - BSL interpreted pantomime – 10th December – The Wyvern Theatre</a:t>
            </a:r>
            <a:endParaRPr lang="en-GB" sz="2400" dirty="0">
              <a:solidFill>
                <a:srgbClr val="87027B"/>
              </a:solidFill>
              <a:ea typeface="Calibri"/>
              <a:cs typeface="Calibri"/>
            </a:endParaRPr>
          </a:p>
          <a:p>
            <a:pPr marL="457200" lvl="1" indent="-457200">
              <a:buFont typeface="Wingdings" panose="020B0604020202020204" pitchFamily="34" charset="0"/>
              <a:buChar char="Ø"/>
            </a:pPr>
            <a:r>
              <a:rPr lang="en-GB" sz="2400" dirty="0">
                <a:solidFill>
                  <a:srgbClr val="000000"/>
                </a:solidFill>
                <a:ea typeface="Calibri"/>
                <a:cs typeface="Calibri"/>
              </a:rPr>
              <a:t>30th September 2023 – Charity is 30 years old!</a:t>
            </a:r>
          </a:p>
          <a:p>
            <a:pPr lvl="1"/>
            <a:endParaRPr lang="en-GB">
              <a:solidFill>
                <a:schemeClr val="bg2"/>
              </a:solidFill>
              <a:ea typeface="Calibri"/>
              <a:cs typeface="Calibri"/>
            </a:endParaRPr>
          </a:p>
        </p:txBody>
      </p:sp>
      <p:pic>
        <p:nvPicPr>
          <p:cNvPr id="3" name="Picture 3" descr="A close-up of a good luck message&#10;&#10;Description automatically generated">
            <a:extLst>
              <a:ext uri="{FF2B5EF4-FFF2-40B4-BE49-F238E27FC236}">
                <a16:creationId xmlns:a16="http://schemas.microsoft.com/office/drawing/2014/main" id="{A067F511-BE8E-A3F2-C6B9-135AC973C34C}"/>
              </a:ext>
            </a:extLst>
          </p:cNvPr>
          <p:cNvPicPr>
            <a:picLocks noChangeAspect="1"/>
          </p:cNvPicPr>
          <p:nvPr/>
        </p:nvPicPr>
        <p:blipFill>
          <a:blip r:embed="rId4"/>
          <a:stretch>
            <a:fillRect/>
          </a:stretch>
        </p:blipFill>
        <p:spPr>
          <a:xfrm>
            <a:off x="8293739" y="4520194"/>
            <a:ext cx="3638559" cy="2314858"/>
          </a:xfrm>
          <a:prstGeom prst="rect">
            <a:avLst/>
          </a:prstGeom>
        </p:spPr>
      </p:pic>
      <p:sp>
        <p:nvSpPr>
          <p:cNvPr id="6" name="TextBox 5">
            <a:extLst>
              <a:ext uri="{FF2B5EF4-FFF2-40B4-BE49-F238E27FC236}">
                <a16:creationId xmlns:a16="http://schemas.microsoft.com/office/drawing/2014/main" id="{7AEA75DE-F18E-A3D6-73C4-B0FC6C5A960D}"/>
              </a:ext>
            </a:extLst>
          </p:cNvPr>
          <p:cNvSpPr txBox="1"/>
          <p:nvPr/>
        </p:nvSpPr>
        <p:spPr>
          <a:xfrm>
            <a:off x="846668" y="4801810"/>
            <a:ext cx="650771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chemeClr val="bg2"/>
                </a:solidFill>
                <a:latin typeface="+mj-lt"/>
                <a:ea typeface="+mj-ea"/>
                <a:cs typeface="+mj-cs"/>
              </a:rPr>
              <a:t>The outgoing trustees wish the new trustees and committee members all the best for a successful 2023/2024 and we look forward to seeing where you take the charity next...</a:t>
            </a:r>
            <a:endParaRPr lang="en-GB" sz="2400" b="1">
              <a:solidFill>
                <a:schemeClr val="bg2"/>
              </a:solidFill>
              <a:latin typeface="+mj-lt"/>
              <a:ea typeface="Calibri"/>
              <a:cs typeface="Calibri"/>
            </a:endParaRPr>
          </a:p>
          <a:p>
            <a:pPr algn="l"/>
            <a:endParaRPr lang="en-GB" sz="2400" dirty="0"/>
          </a:p>
        </p:txBody>
      </p:sp>
    </p:spTree>
    <p:extLst>
      <p:ext uri="{BB962C8B-B14F-4D97-AF65-F5344CB8AC3E}">
        <p14:creationId xmlns:p14="http://schemas.microsoft.com/office/powerpoint/2010/main" val="1137749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3450"/>
            <a:ext cx="12195175" cy="1190288"/>
          </a:xfrm>
        </p:spPr>
        <p:txBody>
          <a:bodyPr/>
          <a:lstStyle/>
          <a:p>
            <a:pPr algn="ctr"/>
            <a:r>
              <a:rPr lang="en-GB" dirty="0">
                <a:ea typeface="Calibri"/>
                <a:cs typeface="Calibri"/>
              </a:rPr>
              <a:t>NEXT STEPS</a:t>
            </a:r>
          </a:p>
        </p:txBody>
      </p:sp>
      <p:pic>
        <p:nvPicPr>
          <p:cNvPr id="5" name="Picture 4" descr="A close up of the Deaf Children's Society logo&#10;">
            <a:extLst>
              <a:ext uri="{FF2B5EF4-FFF2-40B4-BE49-F238E27FC236}">
                <a16:creationId xmlns:a16="http://schemas.microsoft.com/office/drawing/2014/main" id="{F678C01C-8BDF-1941-834F-35C9A4D236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279" y="331932"/>
            <a:ext cx="1693497" cy="1443115"/>
          </a:xfrm>
          <a:prstGeom prst="rect">
            <a:avLst/>
          </a:prstGeom>
        </p:spPr>
      </p:pic>
      <p:pic>
        <p:nvPicPr>
          <p:cNvPr id="9" name="Picture 8" descr="National Deaf Children's Society Registered Association logo">
            <a:extLst>
              <a:ext uri="{FF2B5EF4-FFF2-40B4-BE49-F238E27FC236}">
                <a16:creationId xmlns:a16="http://schemas.microsoft.com/office/drawing/2014/main" id="{6AF8C3FB-56F8-F14F-BCCD-F6C553120E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5894" y="22281"/>
            <a:ext cx="2050926" cy="2062416"/>
          </a:xfrm>
          <a:prstGeom prst="rect">
            <a:avLst/>
          </a:prstGeom>
        </p:spPr>
      </p:pic>
      <p:sp>
        <p:nvSpPr>
          <p:cNvPr id="10" name="Content Placeholder 2" descr="‘Our vision is of a world without barriers for every deaf child.’&#10;&#10;There are over 100 local groups across the UK today, each independently run and supporting a total of over 5,000 families.&#10;&#10;We provide information and support for families with deaf children through our free membership scheme.&#10;&#10;We are supported by The National Deaf Children’s Society with information and some online resources, free insurance, free criminal record checks, child protection advice, an annual grant scheme and networking and training events.&#10;">
            <a:extLst>
              <a:ext uri="{FF2B5EF4-FFF2-40B4-BE49-F238E27FC236}">
                <a16:creationId xmlns:a16="http://schemas.microsoft.com/office/drawing/2014/main" id="{49C63BEA-4653-C44A-A222-BCC41BFD7981}"/>
              </a:ext>
            </a:extLst>
          </p:cNvPr>
          <p:cNvSpPr txBox="1">
            <a:spLocks/>
          </p:cNvSpPr>
          <p:nvPr/>
        </p:nvSpPr>
        <p:spPr>
          <a:xfrm>
            <a:off x="488282" y="1963698"/>
            <a:ext cx="11439764" cy="4572774"/>
          </a:xfrm>
          <a:prstGeom prst="rect">
            <a:avLst/>
          </a:prstGeom>
        </p:spPr>
        <p:txBody>
          <a:bodyPr lIns="91440" tIns="45720" rIns="91440" bIns="45720" anchor="t"/>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lvl="1"/>
            <a:r>
              <a:rPr lang="en-GB" sz="1800" b="1" dirty="0">
                <a:solidFill>
                  <a:srgbClr val="000000"/>
                </a:solidFill>
                <a:latin typeface="Calibri"/>
              </a:rPr>
              <a:t>Advice</a:t>
            </a:r>
            <a:r>
              <a:rPr lang="en-GB" sz="1800" dirty="0">
                <a:solidFill>
                  <a:srgbClr val="000000"/>
                </a:solidFill>
                <a:latin typeface="Calibri"/>
              </a:rPr>
              <a:t>: All event cut offs recommended to be more than 14 days in advance to allow for cancellation of BSL interpreters without incurring a charge.</a:t>
            </a:r>
            <a:endParaRPr lang="en-GB" sz="1800" dirty="0">
              <a:solidFill>
                <a:srgbClr val="000000"/>
              </a:solidFill>
              <a:latin typeface="Calibri"/>
              <a:ea typeface="Calibri"/>
            </a:endParaRPr>
          </a:p>
          <a:p>
            <a:pPr marL="342900" lvl="1" indent="-342900">
              <a:buFont typeface="Arial" panose="020B0604020202020204" pitchFamily="34" charset="0"/>
              <a:buChar char="•"/>
            </a:pPr>
            <a:endParaRPr lang="en-GB" sz="1800" dirty="0">
              <a:solidFill>
                <a:srgbClr val="000000"/>
              </a:solidFill>
              <a:latin typeface="Calibri"/>
              <a:ea typeface="Calibri"/>
            </a:endParaRPr>
          </a:p>
          <a:p>
            <a:pPr marL="342900" lvl="1" indent="-342900">
              <a:buFont typeface="Arial" panose="020B0604020202020204" pitchFamily="34" charset="0"/>
              <a:buChar char="•"/>
            </a:pPr>
            <a:r>
              <a:rPr lang="en-GB" sz="1800" b="1" dirty="0">
                <a:solidFill>
                  <a:srgbClr val="000000"/>
                </a:solidFill>
                <a:latin typeface="Calibri"/>
              </a:rPr>
              <a:t>DCS HANDBOOK</a:t>
            </a:r>
            <a:r>
              <a:rPr lang="en-GB" sz="1800" dirty="0">
                <a:solidFill>
                  <a:srgbClr val="000000"/>
                </a:solidFill>
                <a:latin typeface="Calibri"/>
              </a:rPr>
              <a:t> FOR HANDOVER</a:t>
            </a:r>
            <a:endParaRPr lang="en-GB" sz="1800" dirty="0">
              <a:solidFill>
                <a:srgbClr val="000000"/>
              </a:solidFill>
              <a:latin typeface="Calibri"/>
              <a:ea typeface="Calibri"/>
            </a:endParaRPr>
          </a:p>
          <a:p>
            <a:pPr marL="342900" lvl="1" indent="-342900">
              <a:buChar char="•"/>
            </a:pPr>
            <a:r>
              <a:rPr lang="en-GB" sz="1800" dirty="0">
                <a:solidFill>
                  <a:srgbClr val="000000"/>
                </a:solidFill>
                <a:latin typeface="Calibri"/>
              </a:rPr>
              <a:t>AGREE </a:t>
            </a:r>
            <a:r>
              <a:rPr lang="en-GB" sz="1800" b="1" dirty="0">
                <a:solidFill>
                  <a:srgbClr val="000000"/>
                </a:solidFill>
                <a:latin typeface="Calibri"/>
              </a:rPr>
              <a:t>BANKING CHANGES</a:t>
            </a:r>
            <a:r>
              <a:rPr lang="en-GB" sz="1800" dirty="0">
                <a:solidFill>
                  <a:srgbClr val="000000"/>
                </a:solidFill>
                <a:latin typeface="Calibri"/>
              </a:rPr>
              <a:t> AND NEXT STEPS</a:t>
            </a:r>
            <a:endParaRPr lang="en-GB" sz="1800" dirty="0">
              <a:solidFill>
                <a:srgbClr val="000000"/>
              </a:solidFill>
              <a:latin typeface="Calibri"/>
              <a:ea typeface="Calibri"/>
            </a:endParaRPr>
          </a:p>
          <a:p>
            <a:pPr marL="342900" lvl="1" indent="-342900">
              <a:buChar char="•"/>
            </a:pPr>
            <a:r>
              <a:rPr lang="en-GB" sz="1800" dirty="0">
                <a:solidFill>
                  <a:srgbClr val="000000"/>
                </a:solidFill>
                <a:latin typeface="Calibri"/>
              </a:rPr>
              <a:t>AGREE WHO WILL COMPLETE </a:t>
            </a:r>
            <a:r>
              <a:rPr lang="en-GB" sz="1800" b="1" dirty="0">
                <a:solidFill>
                  <a:srgbClr val="000000"/>
                </a:solidFill>
                <a:latin typeface="Calibri"/>
              </a:rPr>
              <a:t>CHARITIES</a:t>
            </a:r>
            <a:r>
              <a:rPr lang="en-GB" sz="1800" dirty="0">
                <a:solidFill>
                  <a:srgbClr val="000000"/>
                </a:solidFill>
                <a:latin typeface="Calibri"/>
              </a:rPr>
              <a:t> </a:t>
            </a:r>
            <a:r>
              <a:rPr lang="en-GB" sz="1800" b="1" dirty="0">
                <a:solidFill>
                  <a:srgbClr val="000000"/>
                </a:solidFill>
                <a:latin typeface="Calibri"/>
              </a:rPr>
              <a:t>COMMISSION </a:t>
            </a:r>
            <a:r>
              <a:rPr lang="en-GB" sz="1800" dirty="0">
                <a:solidFill>
                  <a:srgbClr val="000000"/>
                </a:solidFill>
                <a:latin typeface="Calibri"/>
              </a:rPr>
              <a:t>UPDATE OF TRUSTEES </a:t>
            </a:r>
            <a:endParaRPr lang="en-GB" sz="1800" dirty="0">
              <a:solidFill>
                <a:srgbClr val="000000"/>
              </a:solidFill>
              <a:latin typeface="Calibri"/>
              <a:ea typeface="Calibri"/>
            </a:endParaRPr>
          </a:p>
          <a:p>
            <a:pPr marL="342900" lvl="1" indent="-342900">
              <a:buChar char="•"/>
            </a:pPr>
            <a:r>
              <a:rPr lang="en-GB" sz="1800" dirty="0">
                <a:solidFill>
                  <a:srgbClr val="000000"/>
                </a:solidFill>
                <a:latin typeface="Calibri"/>
                <a:ea typeface="Calibri"/>
              </a:rPr>
              <a:t>AGREE WHO WILL NOTIFY </a:t>
            </a:r>
            <a:r>
              <a:rPr lang="en-GB" sz="1800" b="1" dirty="0">
                <a:solidFill>
                  <a:srgbClr val="000000"/>
                </a:solidFill>
                <a:latin typeface="Calibri"/>
                <a:ea typeface="Calibri"/>
              </a:rPr>
              <a:t>NDCS LOCAL GROUPS</a:t>
            </a:r>
            <a:r>
              <a:rPr lang="en-GB" sz="1800" dirty="0">
                <a:solidFill>
                  <a:srgbClr val="000000"/>
                </a:solidFill>
                <a:latin typeface="Calibri"/>
                <a:ea typeface="Calibri"/>
              </a:rPr>
              <a:t> OF NEW COMMITTEE</a:t>
            </a:r>
          </a:p>
          <a:p>
            <a:pPr marL="342900" lvl="1" indent="-342900">
              <a:buChar char="•"/>
            </a:pPr>
            <a:r>
              <a:rPr lang="en-GB" sz="1800" dirty="0">
                <a:solidFill>
                  <a:srgbClr val="000000"/>
                </a:solidFill>
                <a:latin typeface="Calibri"/>
              </a:rPr>
              <a:t>AGREE WHO WILL CHANGE THE </a:t>
            </a:r>
            <a:r>
              <a:rPr lang="en-GB" sz="1800" b="1" dirty="0">
                <a:solidFill>
                  <a:srgbClr val="000000"/>
                </a:solidFill>
                <a:latin typeface="Calibri"/>
              </a:rPr>
              <a:t>REGISTERED ADDRESS</a:t>
            </a:r>
            <a:r>
              <a:rPr lang="en-GB" sz="1800" dirty="0">
                <a:solidFill>
                  <a:srgbClr val="000000"/>
                </a:solidFill>
                <a:latin typeface="Calibri"/>
              </a:rPr>
              <a:t> OF THE CHARITY</a:t>
            </a:r>
            <a:endParaRPr lang="en-GB" sz="1800" dirty="0">
              <a:solidFill>
                <a:srgbClr val="000000"/>
              </a:solidFill>
              <a:latin typeface="Calibri"/>
              <a:ea typeface="Calibri"/>
            </a:endParaRPr>
          </a:p>
          <a:p>
            <a:pPr marL="342900" lvl="1" indent="-342900">
              <a:buChar char="•"/>
            </a:pPr>
            <a:r>
              <a:rPr lang="en-GB" sz="1800" dirty="0">
                <a:solidFill>
                  <a:srgbClr val="000000"/>
                </a:solidFill>
                <a:latin typeface="Calibri"/>
                <a:ea typeface="Calibri"/>
              </a:rPr>
              <a:t>AGREE </a:t>
            </a:r>
            <a:r>
              <a:rPr lang="en-GB" sz="1800" b="1" dirty="0">
                <a:solidFill>
                  <a:srgbClr val="000000"/>
                </a:solidFill>
                <a:latin typeface="Calibri"/>
                <a:ea typeface="Calibri"/>
              </a:rPr>
              <a:t>ADMINS </a:t>
            </a:r>
            <a:r>
              <a:rPr lang="en-GB" sz="1800" dirty="0">
                <a:solidFill>
                  <a:srgbClr val="000000"/>
                </a:solidFill>
                <a:latin typeface="Calibri"/>
                <a:ea typeface="Calibri"/>
              </a:rPr>
              <a:t>FOR </a:t>
            </a:r>
            <a:r>
              <a:rPr lang="en-GB" sz="1800" b="1" dirty="0">
                <a:solidFill>
                  <a:srgbClr val="000000"/>
                </a:solidFill>
                <a:latin typeface="Calibri"/>
                <a:ea typeface="Calibri"/>
              </a:rPr>
              <a:t>FACEBOOK PAGE, PRIVATE GROUP &amp; COMMITTEE  </a:t>
            </a:r>
            <a:r>
              <a:rPr lang="en-GB" sz="1800" dirty="0">
                <a:solidFill>
                  <a:srgbClr val="000000"/>
                </a:solidFill>
                <a:latin typeface="Calibri"/>
                <a:ea typeface="Calibri"/>
              </a:rPr>
              <a:t>&amp; MAKE CHANGES</a:t>
            </a:r>
          </a:p>
          <a:p>
            <a:pPr marL="342900" lvl="1" indent="-342900">
              <a:buChar char="•"/>
            </a:pPr>
            <a:r>
              <a:rPr lang="en-GB" sz="1800" b="1" dirty="0">
                <a:solidFill>
                  <a:srgbClr val="000000"/>
                </a:solidFill>
                <a:latin typeface="Calibri"/>
                <a:ea typeface="Calibri"/>
              </a:rPr>
              <a:t>BOOK WEBSITE &amp; MAILCHIMP TRAINING </a:t>
            </a:r>
            <a:r>
              <a:rPr lang="en-GB" sz="1800" dirty="0">
                <a:solidFill>
                  <a:srgbClr val="000000"/>
                </a:solidFill>
                <a:latin typeface="Calibri"/>
                <a:ea typeface="Calibri"/>
              </a:rPr>
              <a:t>WITH TASHA</a:t>
            </a:r>
          </a:p>
          <a:p>
            <a:pPr marL="342900" lvl="1" indent="-342900">
              <a:buChar char="•"/>
            </a:pPr>
            <a:r>
              <a:rPr lang="en-GB" sz="1800" b="1" dirty="0">
                <a:solidFill>
                  <a:srgbClr val="000000"/>
                </a:solidFill>
                <a:latin typeface="Calibri"/>
              </a:rPr>
              <a:t>BOOK CHAIR HANDOVER </a:t>
            </a:r>
            <a:r>
              <a:rPr lang="en-GB" sz="1800" dirty="0">
                <a:solidFill>
                  <a:srgbClr val="000000"/>
                </a:solidFill>
                <a:latin typeface="Calibri"/>
              </a:rPr>
              <a:t>WITH MILLIE (This session will check all accounts and change details together)</a:t>
            </a:r>
            <a:endParaRPr lang="en-GB" sz="1800" dirty="0">
              <a:solidFill>
                <a:srgbClr val="000000"/>
              </a:solidFill>
              <a:latin typeface="Calibri"/>
              <a:ea typeface="Calibri"/>
            </a:endParaRPr>
          </a:p>
          <a:p>
            <a:pPr marL="342900" lvl="1" indent="-342900">
              <a:buChar char="•"/>
            </a:pPr>
            <a:r>
              <a:rPr lang="en-GB" sz="1800" b="1" dirty="0">
                <a:solidFill>
                  <a:srgbClr val="000000"/>
                </a:solidFill>
                <a:latin typeface="Calibri"/>
              </a:rPr>
              <a:t>BOOK </a:t>
            </a:r>
            <a:r>
              <a:rPr lang="en-GB" sz="1800" dirty="0">
                <a:solidFill>
                  <a:srgbClr val="000000"/>
                </a:solidFill>
                <a:latin typeface="Calibri"/>
              </a:rPr>
              <a:t>DATE FOR NEXT </a:t>
            </a:r>
            <a:r>
              <a:rPr lang="en-GB" sz="1800" b="1" dirty="0">
                <a:solidFill>
                  <a:srgbClr val="000000"/>
                </a:solidFill>
                <a:latin typeface="Calibri"/>
              </a:rPr>
              <a:t>COMMITTEE</a:t>
            </a:r>
            <a:r>
              <a:rPr lang="en-GB" sz="1800" dirty="0">
                <a:solidFill>
                  <a:srgbClr val="000000"/>
                </a:solidFill>
                <a:latin typeface="Calibri"/>
              </a:rPr>
              <a:t> </a:t>
            </a:r>
            <a:r>
              <a:rPr lang="en-GB" sz="1800" b="1" dirty="0">
                <a:solidFill>
                  <a:srgbClr val="000000"/>
                </a:solidFill>
                <a:latin typeface="Calibri"/>
              </a:rPr>
              <a:t>MEETING</a:t>
            </a:r>
            <a:endParaRPr lang="en-GB" sz="1800" b="1" dirty="0">
              <a:solidFill>
                <a:srgbClr val="000000"/>
              </a:solidFill>
              <a:latin typeface="Calibri"/>
              <a:ea typeface="Calibri"/>
            </a:endParaRPr>
          </a:p>
          <a:p>
            <a:pPr marL="342900" lvl="1" indent="-342900">
              <a:buChar char="•"/>
            </a:pPr>
            <a:r>
              <a:rPr lang="en-GB" sz="1800" b="1" dirty="0">
                <a:solidFill>
                  <a:srgbClr val="000000"/>
                </a:solidFill>
                <a:latin typeface="Calibri"/>
                <a:ea typeface="Calibri"/>
              </a:rPr>
              <a:t>TO NOTE:</a:t>
            </a:r>
            <a:r>
              <a:rPr lang="en-GB" sz="1800" dirty="0">
                <a:solidFill>
                  <a:srgbClr val="000000"/>
                </a:solidFill>
                <a:latin typeface="Calibri"/>
                <a:ea typeface="Calibri"/>
              </a:rPr>
              <a:t> GDA (50% cancellation) and </a:t>
            </a:r>
            <a:r>
              <a:rPr lang="en-GB" sz="1800" dirty="0" err="1">
                <a:solidFill>
                  <a:srgbClr val="000000"/>
                </a:solidFill>
                <a:latin typeface="Calibri"/>
                <a:ea typeface="Calibri"/>
              </a:rPr>
              <a:t>Coleview</a:t>
            </a:r>
            <a:r>
              <a:rPr lang="en-GB" sz="1800" dirty="0">
                <a:solidFill>
                  <a:srgbClr val="000000"/>
                </a:solidFill>
                <a:latin typeface="Calibri"/>
                <a:ea typeface="Calibri"/>
              </a:rPr>
              <a:t> Centre invoices to be received and paid – Gift &amp; AGM pizzas paid, not yet reported by Treasurer</a:t>
            </a:r>
          </a:p>
        </p:txBody>
      </p:sp>
    </p:spTree>
    <p:extLst>
      <p:ext uri="{BB962C8B-B14F-4D97-AF65-F5344CB8AC3E}">
        <p14:creationId xmlns:p14="http://schemas.microsoft.com/office/powerpoint/2010/main" val="3098805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0879"/>
            <a:ext cx="12195175" cy="1190288"/>
          </a:xfrm>
        </p:spPr>
        <p:txBody>
          <a:bodyPr/>
          <a:lstStyle/>
          <a:p>
            <a:pPr algn="ctr"/>
            <a:r>
              <a:rPr lang="en-GB" sz="6000" dirty="0">
                <a:ea typeface="Calibri"/>
                <a:cs typeface="Calibri"/>
              </a:rPr>
              <a:t>AOB</a:t>
            </a:r>
          </a:p>
        </p:txBody>
      </p:sp>
      <p:pic>
        <p:nvPicPr>
          <p:cNvPr id="5" name="Picture 4" descr="A close up of the Deaf Children's Society logo&#10;">
            <a:extLst>
              <a:ext uri="{FF2B5EF4-FFF2-40B4-BE49-F238E27FC236}">
                <a16:creationId xmlns:a16="http://schemas.microsoft.com/office/drawing/2014/main" id="{F678C01C-8BDF-1941-834F-35C9A4D236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279" y="331932"/>
            <a:ext cx="1693497" cy="1443115"/>
          </a:xfrm>
          <a:prstGeom prst="rect">
            <a:avLst/>
          </a:prstGeom>
        </p:spPr>
      </p:pic>
      <p:pic>
        <p:nvPicPr>
          <p:cNvPr id="9" name="Picture 8" descr="National Deaf Children's Society Registered Association logo">
            <a:extLst>
              <a:ext uri="{FF2B5EF4-FFF2-40B4-BE49-F238E27FC236}">
                <a16:creationId xmlns:a16="http://schemas.microsoft.com/office/drawing/2014/main" id="{6AF8C3FB-56F8-F14F-BCCD-F6C553120E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5894" y="22281"/>
            <a:ext cx="2050926" cy="2062416"/>
          </a:xfrm>
          <a:prstGeom prst="rect">
            <a:avLst/>
          </a:prstGeom>
        </p:spPr>
      </p:pic>
      <p:sp>
        <p:nvSpPr>
          <p:cNvPr id="10" name="Content Placeholder 2" descr="‘Our vision is of a world without barriers for every deaf child.’&#10;&#10;There are over 100 local groups across the UK today, each independently run and supporting a total of over 5,000 families.&#10;&#10;We provide information and support for families with deaf children through our free membership scheme.&#10;&#10;We are supported by The National Deaf Children’s Society with information and some online resources, free insurance, free criminal record checks, child protection advice, an annual grant scheme and networking and training events.&#10;">
            <a:extLst>
              <a:ext uri="{FF2B5EF4-FFF2-40B4-BE49-F238E27FC236}">
                <a16:creationId xmlns:a16="http://schemas.microsoft.com/office/drawing/2014/main" id="{49C63BEA-4653-C44A-A222-BCC41BFD7981}"/>
              </a:ext>
            </a:extLst>
          </p:cNvPr>
          <p:cNvSpPr txBox="1">
            <a:spLocks/>
          </p:cNvSpPr>
          <p:nvPr/>
        </p:nvSpPr>
        <p:spPr>
          <a:xfrm>
            <a:off x="757465" y="1343006"/>
            <a:ext cx="11017225" cy="5289466"/>
          </a:xfrm>
          <a:prstGeom prst="rect">
            <a:avLst/>
          </a:prstGeom>
        </p:spPr>
        <p:txBody>
          <a:bodyPr lIns="91440" tIns="45720" rIns="91440" bIns="45720" anchor="t"/>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lvl="1"/>
            <a:endParaRPr lang="en-US"/>
          </a:p>
          <a:p>
            <a:pPr lvl="1"/>
            <a:endParaRPr lang="en-GB" sz="2400" b="1">
              <a:solidFill>
                <a:srgbClr val="000000"/>
              </a:solidFill>
              <a:latin typeface="Lato"/>
              <a:ea typeface="Lato"/>
            </a:endParaRPr>
          </a:p>
        </p:txBody>
      </p:sp>
    </p:spTree>
    <p:extLst>
      <p:ext uri="{BB962C8B-B14F-4D97-AF65-F5344CB8AC3E}">
        <p14:creationId xmlns:p14="http://schemas.microsoft.com/office/powerpoint/2010/main" val="3263871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windon &amp; North Wiltshire Deaf Children's Society - Title page">
            <a:extLst>
              <a:ext uri="{FF2B5EF4-FFF2-40B4-BE49-F238E27FC236}">
                <a16:creationId xmlns:a16="http://schemas.microsoft.com/office/drawing/2014/main" id="{BD9413DC-1868-BD45-AB48-553DD2736F88}"/>
              </a:ext>
            </a:extLst>
          </p:cNvPr>
          <p:cNvSpPr>
            <a:spLocks noGrp="1"/>
          </p:cNvSpPr>
          <p:nvPr>
            <p:ph type="title"/>
          </p:nvPr>
        </p:nvSpPr>
        <p:spPr>
          <a:xfrm>
            <a:off x="0" y="6126520"/>
            <a:ext cx="9387164" cy="615642"/>
          </a:xfrm>
          <a:solidFill>
            <a:schemeClr val="tx2"/>
          </a:solidFill>
        </p:spPr>
        <p:txBody>
          <a:bodyPr/>
          <a:lstStyle/>
          <a:p>
            <a:r>
              <a:rPr lang="en-US"/>
              <a:t>Swindon &amp; North Wiltshire Deaf Children’s Society</a:t>
            </a:r>
          </a:p>
        </p:txBody>
      </p:sp>
      <p:pic>
        <p:nvPicPr>
          <p:cNvPr id="9" name="Picture 8" descr="The DCS logo">
            <a:extLst>
              <a:ext uri="{FF2B5EF4-FFF2-40B4-BE49-F238E27FC236}">
                <a16:creationId xmlns:a16="http://schemas.microsoft.com/office/drawing/2014/main" id="{C40755D8-3B0D-0E46-AEB8-B8D6F3252D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027" y="5219864"/>
            <a:ext cx="1954466" cy="1443460"/>
          </a:xfrm>
          <a:prstGeom prst="rect">
            <a:avLst/>
          </a:prstGeom>
        </p:spPr>
      </p:pic>
      <p:sp>
        <p:nvSpPr>
          <p:cNvPr id="4" name="Title 1" descr="Swindon &amp; North Wiltshire Deaf Children's Society - Title page">
            <a:extLst>
              <a:ext uri="{FF2B5EF4-FFF2-40B4-BE49-F238E27FC236}">
                <a16:creationId xmlns:a16="http://schemas.microsoft.com/office/drawing/2014/main" id="{97B37D5A-1847-2E41-B817-86FEE7FB8483}"/>
              </a:ext>
            </a:extLst>
          </p:cNvPr>
          <p:cNvSpPr txBox="1">
            <a:spLocks/>
          </p:cNvSpPr>
          <p:nvPr/>
        </p:nvSpPr>
        <p:spPr bwMode="auto">
          <a:xfrm>
            <a:off x="0" y="5446018"/>
            <a:ext cx="6768752" cy="615642"/>
          </a:xfrm>
          <a:prstGeom prst="rect">
            <a:avLst/>
          </a:prstGeom>
          <a:solidFill>
            <a:schemeClr val="tx2"/>
          </a:solidFill>
          <a:ln w="9525">
            <a:noFill/>
            <a:miter lim="800000"/>
            <a:headEnd/>
            <a:tailEnd/>
          </a:ln>
        </p:spPr>
        <p:txBody>
          <a:bodyPr vert="horz" wrap="square" lIns="576000" tIns="61004" rIns="122008" bIns="61004" numCol="1" anchor="b" anchorCtr="0" compatLnSpc="1">
            <a:prstTxWarp prst="textNoShape">
              <a:avLst/>
            </a:prstTxWarp>
            <a:spAutoFit/>
          </a:bodyPr>
          <a:lstStyle>
            <a:lvl1pPr algn="l" rtl="0" eaLnBrk="1" fontAlgn="base" hangingPunct="1">
              <a:spcBef>
                <a:spcPct val="0"/>
              </a:spcBef>
              <a:spcAft>
                <a:spcPct val="0"/>
              </a:spcAft>
              <a:defRPr sz="3200" b="1">
                <a:solidFill>
                  <a:schemeClr val="bg1"/>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kern="0"/>
              <a:t>THANK YOU FOR ATTENDING</a:t>
            </a:r>
          </a:p>
        </p:txBody>
      </p:sp>
    </p:spTree>
    <p:extLst>
      <p:ext uri="{BB962C8B-B14F-4D97-AF65-F5344CB8AC3E}">
        <p14:creationId xmlns:p14="http://schemas.microsoft.com/office/powerpoint/2010/main" val="3524390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4759"/>
            <a:ext cx="12195175" cy="720000"/>
          </a:xfrm>
        </p:spPr>
        <p:txBody>
          <a:bodyPr/>
          <a:lstStyle/>
          <a:p>
            <a:pPr algn="ctr"/>
            <a:r>
              <a:rPr lang="en-GB" sz="3200" dirty="0"/>
              <a:t>AGM AGENDA 2023</a:t>
            </a:r>
            <a:br>
              <a:rPr lang="en-GB" sz="3200" dirty="0"/>
            </a:br>
            <a:r>
              <a:rPr lang="en-GB" sz="3200" dirty="0">
                <a:cs typeface="Calibri"/>
              </a:rPr>
              <a:t>13th JULY 2023</a:t>
            </a:r>
            <a:endParaRPr lang="en-GB" sz="3200" baseline="30000" dirty="0">
              <a:cs typeface="Calibri"/>
            </a:endParaRPr>
          </a:p>
        </p:txBody>
      </p:sp>
      <p:sp>
        <p:nvSpPr>
          <p:cNvPr id="3" name="Content Placeholder 2" descr="‘Our vision is of a world without barriers for every deaf child.’&#10;&#10;There are over 100 local groups across the UK today, each independently run and supporting a total of over 5,000 families.&#10;&#10;We provide information and support for families with deaf children through our free membership scheme.&#10;&#10;We are supported by The National Deaf Children’s Society with information and some online resources, free insurance, free criminal record checks, child protection advice, an annual grant scheme and networking and training events.&#10;"/>
          <p:cNvSpPr txBox="1">
            <a:spLocks/>
          </p:cNvSpPr>
          <p:nvPr/>
        </p:nvSpPr>
        <p:spPr>
          <a:xfrm>
            <a:off x="445807" y="1508078"/>
            <a:ext cx="11305256" cy="5147751"/>
          </a:xfrm>
          <a:prstGeom prst="rect">
            <a:avLst/>
          </a:prstGeom>
        </p:spPr>
        <p:txBody>
          <a:bodyPr lIns="91440" tIns="45720" rIns="91440" bIns="45720" anchor="t"/>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endParaRPr lang="en-GB" sz="1400" dirty="0"/>
          </a:p>
          <a:p>
            <a:pPr marL="356870" indent="-356870"/>
            <a:r>
              <a:rPr lang="en-GB" sz="1800" b="1" dirty="0"/>
              <a:t>Committee Welcome &amp; Apologies for Absence</a:t>
            </a:r>
            <a:endParaRPr lang="en-GB" sz="1800" dirty="0">
              <a:cs typeface="Calibri"/>
            </a:endParaRPr>
          </a:p>
          <a:p>
            <a:pPr marL="356870" indent="-356870"/>
            <a:r>
              <a:rPr lang="en-GB" sz="1800" b="1" dirty="0"/>
              <a:t>Annual Report – </a:t>
            </a:r>
            <a:r>
              <a:rPr lang="en-GB" sz="1800" dirty="0"/>
              <a:t>Chair’s update reporting on the past year</a:t>
            </a:r>
            <a:endParaRPr lang="en-GB" sz="1800" dirty="0">
              <a:cs typeface="Calibri"/>
            </a:endParaRPr>
          </a:p>
          <a:p>
            <a:pPr marL="356870" indent="-356870"/>
            <a:r>
              <a:rPr lang="en-GB" sz="1800" b="1" dirty="0"/>
              <a:t>Financial Report – </a:t>
            </a:r>
            <a:r>
              <a:rPr lang="en-GB" sz="1800" dirty="0"/>
              <a:t>Accounts update reporting on group’s income and spending throughout the year</a:t>
            </a:r>
            <a:endParaRPr lang="en-GB" sz="1800" dirty="0">
              <a:ea typeface="Calibri"/>
              <a:cs typeface="Calibri"/>
            </a:endParaRPr>
          </a:p>
          <a:p>
            <a:pPr marL="356870" indent="-356870"/>
            <a:r>
              <a:rPr lang="en-GB" sz="1800" dirty="0"/>
              <a:t>The</a:t>
            </a:r>
            <a:r>
              <a:rPr lang="en-GB" sz="1800" dirty="0">
                <a:ea typeface="Calibri"/>
                <a:cs typeface="Calibri"/>
              </a:rPr>
              <a:t> </a:t>
            </a:r>
            <a:r>
              <a:rPr lang="en-GB" sz="1800" b="1" dirty="0">
                <a:ea typeface="Calibri"/>
                <a:cs typeface="Calibri"/>
              </a:rPr>
              <a:t>Funding Support Model</a:t>
            </a:r>
            <a:endParaRPr lang="en-GB" sz="1800" dirty="0">
              <a:ea typeface="Calibri"/>
              <a:cs typeface="Calibri"/>
            </a:endParaRPr>
          </a:p>
          <a:p>
            <a:pPr marL="356870" indent="-356870"/>
            <a:r>
              <a:rPr lang="en-GB" sz="1800" dirty="0">
                <a:ea typeface="Calibri"/>
                <a:cs typeface="Calibri"/>
              </a:rPr>
              <a:t>The DCS in the </a:t>
            </a:r>
            <a:r>
              <a:rPr lang="en-GB" sz="1800" b="1" dirty="0">
                <a:ea typeface="Calibri"/>
                <a:cs typeface="Calibri"/>
              </a:rPr>
              <a:t>last decade</a:t>
            </a:r>
          </a:p>
          <a:p>
            <a:pPr marL="356870" indent="-356870"/>
            <a:r>
              <a:rPr lang="en-GB" sz="1800" b="1" dirty="0"/>
              <a:t>Election of Trustees &amp; Committee Members for coming year:</a:t>
            </a:r>
            <a:endParaRPr lang="en-GB" sz="1800" dirty="0">
              <a:cs typeface="Calibri"/>
            </a:endParaRPr>
          </a:p>
          <a:p>
            <a:pPr marL="3640455" lvl="5" indent="-304800">
              <a:buClr>
                <a:schemeClr val="tx2"/>
              </a:buClr>
              <a:buFont typeface="Arial" panose="020B0604020202020204" pitchFamily="34" charset="0"/>
              <a:buChar char="•"/>
            </a:pPr>
            <a:r>
              <a:rPr lang="en-GB" sz="1600" dirty="0"/>
              <a:t> Election of Trustees (including co-chairs)</a:t>
            </a:r>
            <a:endParaRPr lang="en-GB" sz="1600" dirty="0">
              <a:ea typeface="Calibri"/>
            </a:endParaRPr>
          </a:p>
          <a:p>
            <a:pPr marL="3640455" lvl="5" indent="-304800">
              <a:buClr>
                <a:schemeClr val="tx2"/>
              </a:buClr>
              <a:buFont typeface="Arial" panose="020B0604020202020204" pitchFamily="34" charset="0"/>
              <a:buChar char="•"/>
            </a:pPr>
            <a:r>
              <a:rPr lang="en-GB" sz="1600" dirty="0"/>
              <a:t> Election of Committee Members </a:t>
            </a:r>
          </a:p>
          <a:p>
            <a:pPr marL="4250690" lvl="6" indent="-304800">
              <a:buClr>
                <a:srgbClr val="720062"/>
              </a:buClr>
            </a:pPr>
            <a:r>
              <a:rPr lang="en-GB" sz="1600" dirty="0">
                <a:ea typeface="Calibri"/>
                <a:cs typeface="Calibri"/>
              </a:rPr>
              <a:t>Secretary</a:t>
            </a:r>
          </a:p>
          <a:p>
            <a:pPr marL="4250690" lvl="6" indent="-304800">
              <a:buClr>
                <a:srgbClr val="720062"/>
              </a:buClr>
            </a:pPr>
            <a:r>
              <a:rPr lang="en-GB" sz="1600" dirty="0">
                <a:ea typeface="Calibri"/>
                <a:cs typeface="Calibri"/>
              </a:rPr>
              <a:t>Treasurer</a:t>
            </a:r>
          </a:p>
          <a:p>
            <a:pPr marL="4250690" lvl="6" indent="-304800">
              <a:buClr>
                <a:srgbClr val="720062"/>
              </a:buClr>
            </a:pPr>
            <a:r>
              <a:rPr lang="en-GB" sz="1600" dirty="0">
                <a:ea typeface="Calibri"/>
                <a:cs typeface="Calibri"/>
              </a:rPr>
              <a:t>Safeguarding Officer</a:t>
            </a:r>
          </a:p>
          <a:p>
            <a:pPr marL="4250690" lvl="6" indent="-304800">
              <a:buClr>
                <a:srgbClr val="720062"/>
              </a:buClr>
            </a:pPr>
            <a:r>
              <a:rPr lang="en-GB" sz="1600" dirty="0">
                <a:ea typeface="Calibri"/>
                <a:cs typeface="Calibri"/>
              </a:rPr>
              <a:t>Committee – Non-specified</a:t>
            </a:r>
          </a:p>
          <a:p>
            <a:pPr marL="356870" indent="-356870"/>
            <a:r>
              <a:rPr lang="en-GB" sz="1800" b="1" dirty="0"/>
              <a:t>Looking forward to 2023/2024 </a:t>
            </a:r>
            <a:endParaRPr lang="en-GB" sz="1800" dirty="0">
              <a:ea typeface="Calibri"/>
              <a:cs typeface="Calibri"/>
            </a:endParaRPr>
          </a:p>
          <a:p>
            <a:pPr marL="356870" indent="-356870"/>
            <a:r>
              <a:rPr lang="en-GB" sz="1800" b="1" dirty="0"/>
              <a:t>NEXT STEPS</a:t>
            </a:r>
            <a:endParaRPr lang="en-GB" sz="1800" b="1" dirty="0">
              <a:cs typeface="Calibri"/>
            </a:endParaRPr>
          </a:p>
          <a:p>
            <a:pPr marL="356870" indent="-356870"/>
            <a:r>
              <a:rPr lang="en-GB" sz="1800" b="1" dirty="0">
                <a:ea typeface="Calibri"/>
                <a:cs typeface="Calibri"/>
              </a:rPr>
              <a:t>AOB</a:t>
            </a:r>
          </a:p>
          <a:p>
            <a:pPr marL="356870" indent="-356870"/>
            <a:endParaRPr lang="en-GB" sz="1800" b="1" dirty="0">
              <a:ea typeface="Calibri"/>
              <a:cs typeface="Calibri"/>
            </a:endParaRPr>
          </a:p>
          <a:p>
            <a:pPr marL="356870" indent="-356870"/>
            <a:endParaRPr lang="en-GB" sz="1800" b="1" dirty="0">
              <a:ea typeface="Calibri"/>
              <a:cs typeface="Calibri"/>
            </a:endParaRPr>
          </a:p>
          <a:p>
            <a:pPr lvl="1"/>
            <a:endParaRPr lang="en-GB" sz="2400" kern="0" dirty="0">
              <a:ea typeface="Calibri"/>
            </a:endParaRPr>
          </a:p>
        </p:txBody>
      </p:sp>
      <p:pic>
        <p:nvPicPr>
          <p:cNvPr id="5" name="Picture 4" descr="A close up of the Deaf Children's Society logo&#10;">
            <a:extLst>
              <a:ext uri="{FF2B5EF4-FFF2-40B4-BE49-F238E27FC236}">
                <a16:creationId xmlns:a16="http://schemas.microsoft.com/office/drawing/2014/main" id="{F678C01C-8BDF-1941-834F-35C9A4D236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279" y="331932"/>
            <a:ext cx="1693497" cy="1443115"/>
          </a:xfrm>
          <a:prstGeom prst="rect">
            <a:avLst/>
          </a:prstGeom>
        </p:spPr>
      </p:pic>
      <p:pic>
        <p:nvPicPr>
          <p:cNvPr id="9" name="Picture 8" descr="National Deaf Children's Society Registered Association logo">
            <a:extLst>
              <a:ext uri="{FF2B5EF4-FFF2-40B4-BE49-F238E27FC236}">
                <a16:creationId xmlns:a16="http://schemas.microsoft.com/office/drawing/2014/main" id="{6AF8C3FB-56F8-F14F-BCCD-F6C553120E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5894" y="22281"/>
            <a:ext cx="2050926" cy="2062416"/>
          </a:xfrm>
          <a:prstGeom prst="rect">
            <a:avLst/>
          </a:prstGeom>
        </p:spPr>
      </p:pic>
    </p:spTree>
    <p:extLst>
      <p:ext uri="{BB962C8B-B14F-4D97-AF65-F5344CB8AC3E}">
        <p14:creationId xmlns:p14="http://schemas.microsoft.com/office/powerpoint/2010/main" val="205208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3489"/>
            <a:ext cx="12195175" cy="720000"/>
          </a:xfrm>
        </p:spPr>
        <p:txBody>
          <a:bodyPr/>
          <a:lstStyle/>
          <a:p>
            <a:pPr lvl="0" algn="ctr"/>
            <a:r>
              <a:rPr lang="en-GB" dirty="0"/>
              <a:t>The DCS in 2022/2023</a:t>
            </a:r>
          </a:p>
        </p:txBody>
      </p:sp>
      <p:sp>
        <p:nvSpPr>
          <p:cNvPr id="3" name="Content Placeholder 2" descr="Have a free membership scheme&#10;Hold regular committee meetings and an annual AGM, open to all members&#10;Organise activities throughout the year for all our age groups to meet up&#10;Send out newsletters to update our members on events and information about our group &#10;Fundraise &amp; attend meetings to finance the running of our society and events&#10;Offer invaluable practical and emotional advice, advocacy and guidance to parents and carers – often in those early diagnosis stages&#10;Offer information and support to deaf and hearing impaired children and their families in the Swindon &amp; North Wiltshire area &#10;Work closely and advise audiology, the LEA and the Teachers of the Deaf involved in the day to day care of our children, including the Great Western Area CHSWG to improve local services&#10;Provide families with an opportunity to chat to local health and educational professionals in an informal &amp; relaxed environment&#10;Speak up for deaf children and families – reaching out to more families in need&#10;"/>
          <p:cNvSpPr txBox="1">
            <a:spLocks/>
          </p:cNvSpPr>
          <p:nvPr/>
        </p:nvSpPr>
        <p:spPr>
          <a:xfrm>
            <a:off x="3510983" y="1709126"/>
            <a:ext cx="8007789" cy="4950740"/>
          </a:xfrm>
          <a:prstGeom prst="rect">
            <a:avLst/>
          </a:prstGeom>
        </p:spPr>
        <p:txBody>
          <a:bodyPr lIns="91440" tIns="45720" rIns="91440" bIns="45720" anchor="t"/>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lvl="0" indent="0">
              <a:buNone/>
            </a:pPr>
            <a:r>
              <a:rPr lang="en-GB" sz="1800" b="1" kern="0" dirty="0"/>
              <a:t>Since our last AGM we have:</a:t>
            </a:r>
          </a:p>
          <a:p>
            <a:pPr marL="356870" indent="-356870">
              <a:buFont typeface="Wingdings" pitchFamily="2" charset="2"/>
              <a:buChar char="Ø"/>
            </a:pPr>
            <a:r>
              <a:rPr lang="en-GB" sz="1800" b="1" kern="0" dirty="0">
                <a:cs typeface="Calibri"/>
              </a:rPr>
              <a:t>Held </a:t>
            </a:r>
            <a:r>
              <a:rPr lang="en-GB" sz="1800" b="1" kern="0" dirty="0">
                <a:solidFill>
                  <a:srgbClr val="87027B"/>
                </a:solidFill>
                <a:cs typeface="Calibri"/>
              </a:rPr>
              <a:t>5 events:</a:t>
            </a:r>
            <a:endParaRPr lang="en-GB" sz="1800" b="1" kern="0" dirty="0">
              <a:solidFill>
                <a:srgbClr val="87027B"/>
              </a:solidFill>
              <a:ea typeface="Calibri"/>
              <a:cs typeface="Calibri"/>
            </a:endParaRPr>
          </a:p>
          <a:p>
            <a:pPr marL="1165225" lvl="4" indent="-356870">
              <a:buFont typeface="Wingdings" pitchFamily="2" charset="2"/>
              <a:buChar char="Ø"/>
            </a:pPr>
            <a:r>
              <a:rPr lang="en-GB" sz="1800" b="1" kern="0" dirty="0">
                <a:solidFill>
                  <a:srgbClr val="87027B"/>
                </a:solidFill>
                <a:cs typeface="Calibri"/>
              </a:rPr>
              <a:t>Ice Skating (Aug 22) </a:t>
            </a:r>
            <a:r>
              <a:rPr lang="en-GB" sz="1800" kern="0" dirty="0">
                <a:cs typeface="Calibri"/>
              </a:rPr>
              <a:t>- 24 attendees (8 families)</a:t>
            </a:r>
            <a:endParaRPr lang="en-GB" sz="1800" kern="0" dirty="0">
              <a:ea typeface="Calibri"/>
              <a:cs typeface="Calibri"/>
            </a:endParaRPr>
          </a:p>
          <a:p>
            <a:pPr marL="1165225" lvl="4" indent="-356870">
              <a:buFont typeface="Wingdings" pitchFamily="2" charset="2"/>
              <a:buChar char="Ø"/>
            </a:pPr>
            <a:r>
              <a:rPr lang="en-GB" sz="1800" b="1" kern="0" dirty="0">
                <a:solidFill>
                  <a:srgbClr val="87027B"/>
                </a:solidFill>
                <a:cs typeface="Calibri"/>
              </a:rPr>
              <a:t>Pantomime (Dec 22)</a:t>
            </a:r>
            <a:r>
              <a:rPr lang="en-GB" sz="1800" kern="0" dirty="0">
                <a:cs typeface="Calibri"/>
              </a:rPr>
              <a:t> - 35 attendees (9 families)</a:t>
            </a:r>
          </a:p>
          <a:p>
            <a:pPr marL="1165225" lvl="4" indent="-356870">
              <a:buFont typeface="Wingdings" pitchFamily="2" charset="2"/>
              <a:buChar char="Ø"/>
            </a:pPr>
            <a:r>
              <a:rPr lang="en-GB" sz="1800" b="1" kern="0" dirty="0">
                <a:solidFill>
                  <a:srgbClr val="87027B"/>
                </a:solidFill>
                <a:cs typeface="Calibri"/>
              </a:rPr>
              <a:t>Soft Play (March 23)</a:t>
            </a:r>
            <a:r>
              <a:rPr lang="en-GB" sz="1800" b="1" kern="0" dirty="0">
                <a:cs typeface="Calibri"/>
              </a:rPr>
              <a:t> – </a:t>
            </a:r>
            <a:r>
              <a:rPr lang="en-GB" sz="1800" kern="0" dirty="0">
                <a:cs typeface="Calibri"/>
              </a:rPr>
              <a:t>24 children with 4 new families attending</a:t>
            </a:r>
            <a:endParaRPr lang="en-GB" sz="1800" kern="0" dirty="0"/>
          </a:p>
          <a:p>
            <a:pPr marL="1165225" lvl="4" indent="-356870">
              <a:buFont typeface="Wingdings" pitchFamily="2" charset="2"/>
              <a:buChar char="Ø"/>
            </a:pPr>
            <a:r>
              <a:rPr lang="en-GB" sz="1800" b="1" kern="0" dirty="0">
                <a:solidFill>
                  <a:srgbClr val="87027B"/>
                </a:solidFill>
                <a:cs typeface="Calibri"/>
              </a:rPr>
              <a:t>Pre-School Farmer </a:t>
            </a:r>
            <a:r>
              <a:rPr lang="en-GB" sz="1800" b="1" kern="0" dirty="0" err="1">
                <a:solidFill>
                  <a:srgbClr val="87027B"/>
                </a:solidFill>
                <a:cs typeface="Calibri"/>
              </a:rPr>
              <a:t>Gows</a:t>
            </a:r>
            <a:r>
              <a:rPr lang="en-GB" sz="1800" b="1" kern="0" dirty="0">
                <a:solidFill>
                  <a:srgbClr val="87027B"/>
                </a:solidFill>
                <a:cs typeface="Calibri"/>
              </a:rPr>
              <a:t> </a:t>
            </a:r>
            <a:r>
              <a:rPr lang="en-GB" sz="1800" b="1" kern="0" dirty="0">
                <a:cs typeface="Calibri"/>
              </a:rPr>
              <a:t>– </a:t>
            </a:r>
            <a:r>
              <a:rPr lang="en-GB" sz="1800" kern="0" dirty="0">
                <a:cs typeface="Calibri"/>
              </a:rPr>
              <a:t>30 attendees (8 families)</a:t>
            </a:r>
            <a:endParaRPr lang="en-GB" sz="1800" kern="0" dirty="0"/>
          </a:p>
          <a:p>
            <a:pPr marL="1165225" lvl="4" indent="-356870">
              <a:buFont typeface="Wingdings" pitchFamily="2" charset="2"/>
              <a:buChar char="Ø"/>
            </a:pPr>
            <a:r>
              <a:rPr lang="en-GB" sz="1800" b="1" kern="0" dirty="0">
                <a:solidFill>
                  <a:srgbClr val="87027B"/>
                </a:solidFill>
                <a:cs typeface="Calibri"/>
              </a:rPr>
              <a:t>Secondary School Pizza and Bowling </a:t>
            </a:r>
            <a:r>
              <a:rPr lang="en-GB" sz="1800" kern="0" dirty="0">
                <a:cs typeface="Calibri"/>
              </a:rPr>
              <a:t>– 7 children</a:t>
            </a:r>
            <a:endParaRPr lang="en-GB" sz="1800" kern="0" dirty="0"/>
          </a:p>
          <a:p>
            <a:pPr marL="356870" indent="-356870">
              <a:buFont typeface="Wingdings" pitchFamily="2" charset="2"/>
              <a:buChar char="Ø"/>
            </a:pPr>
            <a:r>
              <a:rPr lang="en-GB" sz="1800" kern="0" dirty="0"/>
              <a:t>Promoted </a:t>
            </a:r>
            <a:r>
              <a:rPr lang="en-GB" sz="1800" b="1" kern="0" dirty="0">
                <a:solidFill>
                  <a:srgbClr val="87027B"/>
                </a:solidFill>
              </a:rPr>
              <a:t>NDCS online events </a:t>
            </a:r>
            <a:endParaRPr lang="en-GB" sz="1800" b="1" kern="0" dirty="0">
              <a:solidFill>
                <a:srgbClr val="87027B"/>
              </a:solidFill>
              <a:cs typeface="Calibri"/>
            </a:endParaRPr>
          </a:p>
          <a:p>
            <a:pPr marL="356870" indent="-356870">
              <a:buFont typeface="Wingdings" pitchFamily="2" charset="2"/>
              <a:buChar char="Ø"/>
            </a:pPr>
            <a:r>
              <a:rPr lang="en-GB" sz="1800" kern="0" dirty="0"/>
              <a:t>Continued our new </a:t>
            </a:r>
            <a:r>
              <a:rPr lang="en-GB" sz="1800" b="1" kern="0" dirty="0">
                <a:solidFill>
                  <a:srgbClr val="87027B"/>
                </a:solidFill>
              </a:rPr>
              <a:t>funding support</a:t>
            </a:r>
            <a:r>
              <a:rPr lang="en-GB" sz="1800" kern="0" dirty="0">
                <a:solidFill>
                  <a:srgbClr val="87027B"/>
                </a:solidFill>
              </a:rPr>
              <a:t> </a:t>
            </a:r>
            <a:r>
              <a:rPr lang="en-GB" sz="1800" kern="0" dirty="0"/>
              <a:t>offering which funded a </a:t>
            </a:r>
            <a:r>
              <a:rPr lang="en-GB" sz="1800" b="1" kern="0" dirty="0">
                <a:solidFill>
                  <a:srgbClr val="87027B"/>
                </a:solidFill>
                <a:cs typeface="Calibri"/>
              </a:rPr>
              <a:t>transition event </a:t>
            </a:r>
            <a:r>
              <a:rPr lang="en-GB" sz="1800" kern="0" dirty="0"/>
              <a:t>for the TOD team for year 6 children</a:t>
            </a:r>
            <a:endParaRPr lang="en-GB" sz="1800" kern="0" dirty="0">
              <a:cs typeface="Calibri"/>
            </a:endParaRPr>
          </a:p>
          <a:p>
            <a:pPr marL="356870" indent="-356870">
              <a:buFont typeface="Wingdings" pitchFamily="2" charset="2"/>
              <a:buChar char="Ø"/>
            </a:pPr>
            <a:r>
              <a:rPr lang="en-GB" sz="1800" kern="0" dirty="0">
                <a:cs typeface="Calibri"/>
              </a:rPr>
              <a:t>Rolled out </a:t>
            </a:r>
            <a:r>
              <a:rPr lang="en-GB" sz="1800" b="1" kern="0" dirty="0">
                <a:solidFill>
                  <a:srgbClr val="87027B"/>
                </a:solidFill>
                <a:cs typeface="Calibri"/>
              </a:rPr>
              <a:t>resources bags </a:t>
            </a:r>
            <a:r>
              <a:rPr lang="en-GB" sz="1800" kern="0" dirty="0">
                <a:cs typeface="Calibri"/>
              </a:rPr>
              <a:t>for pre-school children in Swindon with the TOD team</a:t>
            </a:r>
          </a:p>
          <a:p>
            <a:pPr marL="356870" indent="-356870">
              <a:buFont typeface="Wingdings" pitchFamily="2" charset="2"/>
              <a:buChar char="Ø"/>
            </a:pPr>
            <a:r>
              <a:rPr lang="en-GB" sz="1800" b="1" kern="0" dirty="0">
                <a:solidFill>
                  <a:srgbClr val="87027B"/>
                </a:solidFill>
              </a:rPr>
              <a:t>Raised £1,225 </a:t>
            </a:r>
            <a:r>
              <a:rPr lang="en-GB" sz="1800" kern="0" dirty="0">
                <a:cs typeface="Calibri"/>
              </a:rPr>
              <a:t>selling cakes and racing pigs in Bishopstone</a:t>
            </a:r>
          </a:p>
          <a:p>
            <a:pPr marL="356870" indent="-356870">
              <a:buFont typeface="Wingdings" pitchFamily="2" charset="2"/>
              <a:buChar char="Ø"/>
            </a:pPr>
            <a:r>
              <a:rPr lang="en-GB" sz="1800" b="1" kern="0" dirty="0">
                <a:solidFill>
                  <a:srgbClr val="87027B"/>
                </a:solidFill>
              </a:rPr>
              <a:t>Ended mobile phone contract </a:t>
            </a:r>
            <a:r>
              <a:rPr lang="en-GB" sz="1800" kern="0" dirty="0">
                <a:cs typeface="Calibri"/>
              </a:rPr>
              <a:t>– contactable by email</a:t>
            </a:r>
          </a:p>
          <a:p>
            <a:pPr marL="356870" indent="-356870">
              <a:buFont typeface="Wingdings" pitchFamily="2" charset="2"/>
              <a:buChar char="Ø"/>
            </a:pPr>
            <a:r>
              <a:rPr lang="en-GB" sz="1800" kern="0" dirty="0">
                <a:cs typeface="Calibri"/>
              </a:rPr>
              <a:t>Established a </a:t>
            </a:r>
            <a:r>
              <a:rPr lang="en-GB" sz="1800" b="1" kern="0" dirty="0">
                <a:solidFill>
                  <a:srgbClr val="87027B"/>
                </a:solidFill>
              </a:rPr>
              <a:t>strong committee </a:t>
            </a:r>
            <a:r>
              <a:rPr lang="en-GB" sz="1800" kern="0" dirty="0">
                <a:cs typeface="Calibri"/>
              </a:rPr>
              <a:t>to protect the future of the charity</a:t>
            </a:r>
          </a:p>
          <a:p>
            <a:pPr marL="356870" lvl="0" indent="-356870"/>
            <a:endParaRPr lang="en-GB" sz="2000" kern="0" dirty="0">
              <a:cs typeface="Calibri"/>
            </a:endParaRPr>
          </a:p>
          <a:p>
            <a:pPr marL="356870" lvl="0" indent="-356870"/>
            <a:endParaRPr lang="en-GB" sz="2000" kern="0" dirty="0">
              <a:cs typeface="Calibri"/>
            </a:endParaRPr>
          </a:p>
          <a:p>
            <a:pPr marL="356870" lvl="0" indent="-356870"/>
            <a:endParaRPr lang="en-GB" sz="2000" kern="0" dirty="0">
              <a:cs typeface="Calibri"/>
            </a:endParaRPr>
          </a:p>
          <a:p>
            <a:pPr marL="356870" indent="-356870"/>
            <a:endParaRPr lang="en-GB" sz="2000" kern="0" dirty="0">
              <a:cs typeface="Calibri"/>
            </a:endParaRPr>
          </a:p>
          <a:p>
            <a:pPr marL="356870" lvl="0" indent="-356870"/>
            <a:endParaRPr lang="en-GB" sz="2000" kern="0" dirty="0">
              <a:cs typeface="Calibri"/>
            </a:endParaRPr>
          </a:p>
          <a:p>
            <a:pPr marL="356870" indent="-356870"/>
            <a:endParaRPr lang="en-GB" sz="2200" dirty="0">
              <a:cs typeface="Calibri"/>
            </a:endParaRPr>
          </a:p>
        </p:txBody>
      </p:sp>
      <p:pic>
        <p:nvPicPr>
          <p:cNvPr id="5" name="Picture 4" descr="A close up of the Deaf Children's Society logo&#10;">
            <a:extLst>
              <a:ext uri="{FF2B5EF4-FFF2-40B4-BE49-F238E27FC236}">
                <a16:creationId xmlns:a16="http://schemas.microsoft.com/office/drawing/2014/main" id="{F678C01C-8BDF-1941-834F-35C9A4D236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279" y="331932"/>
            <a:ext cx="1693497" cy="144311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B1CE92F4-6A2D-4440-A2E9-EC2AC2A364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55894" y="22281"/>
            <a:ext cx="2050926" cy="2062416"/>
          </a:xfrm>
          <a:prstGeom prst="rect">
            <a:avLst/>
          </a:prstGeom>
        </p:spPr>
      </p:pic>
      <p:pic>
        <p:nvPicPr>
          <p:cNvPr id="4" name="Picture 3">
            <a:extLst>
              <a:ext uri="{FF2B5EF4-FFF2-40B4-BE49-F238E27FC236}">
                <a16:creationId xmlns:a16="http://schemas.microsoft.com/office/drawing/2014/main" id="{BC7E9A85-EDCD-F5A6-AF00-6481FB9D9C0B}"/>
              </a:ext>
            </a:extLst>
          </p:cNvPr>
          <p:cNvPicPr>
            <a:picLocks noChangeAspect="1"/>
          </p:cNvPicPr>
          <p:nvPr/>
        </p:nvPicPr>
        <p:blipFill>
          <a:blip r:embed="rId5"/>
          <a:stretch>
            <a:fillRect/>
          </a:stretch>
        </p:blipFill>
        <p:spPr>
          <a:xfrm>
            <a:off x="332089" y="1817751"/>
            <a:ext cx="2949071" cy="2585997"/>
          </a:xfrm>
          <a:prstGeom prst="rect">
            <a:avLst/>
          </a:prstGeom>
        </p:spPr>
      </p:pic>
      <p:pic>
        <p:nvPicPr>
          <p:cNvPr id="7" name="Picture 6">
            <a:extLst>
              <a:ext uri="{FF2B5EF4-FFF2-40B4-BE49-F238E27FC236}">
                <a16:creationId xmlns:a16="http://schemas.microsoft.com/office/drawing/2014/main" id="{7B7CB1D4-1353-C388-6F00-CFCB04CC8E1F}"/>
              </a:ext>
            </a:extLst>
          </p:cNvPr>
          <p:cNvPicPr>
            <a:picLocks noChangeAspect="1"/>
          </p:cNvPicPr>
          <p:nvPr/>
        </p:nvPicPr>
        <p:blipFill>
          <a:blip r:embed="rId6"/>
          <a:stretch>
            <a:fillRect/>
          </a:stretch>
        </p:blipFill>
        <p:spPr>
          <a:xfrm>
            <a:off x="333106" y="4440919"/>
            <a:ext cx="2937525" cy="1997322"/>
          </a:xfrm>
          <a:prstGeom prst="rect">
            <a:avLst/>
          </a:prstGeom>
        </p:spPr>
      </p:pic>
    </p:spTree>
    <p:extLst>
      <p:ext uri="{BB962C8B-B14F-4D97-AF65-F5344CB8AC3E}">
        <p14:creationId xmlns:p14="http://schemas.microsoft.com/office/powerpoint/2010/main" val="984948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3489"/>
            <a:ext cx="12195175" cy="720000"/>
          </a:xfrm>
        </p:spPr>
        <p:txBody>
          <a:bodyPr/>
          <a:lstStyle/>
          <a:p>
            <a:pPr algn="ctr"/>
            <a:r>
              <a:rPr lang="en-GB" dirty="0"/>
              <a:t>MEMBERSHIP</a:t>
            </a:r>
            <a:br>
              <a:rPr lang="en-GB" dirty="0"/>
            </a:br>
            <a:r>
              <a:rPr lang="en-GB" dirty="0"/>
              <a:t>July 2023</a:t>
            </a:r>
          </a:p>
        </p:txBody>
      </p:sp>
      <p:sp>
        <p:nvSpPr>
          <p:cNvPr id="3" name="Content Placeholder 2" descr="We are a small local group of parents and carers of deaf children who come together on a regular basis to support deaf children and their families in the Swindon &amp; North Wiltshire Area through our free membership scheme. &#10;&#10;Our DCS is run by a committee of volunteers - In 2018/19 we have a committee of 7 volunteers who include; parents of deaf children, their relatives and local professionals who work with deaf children.&#10;&#10;We put in a lot of energy, time and hard work into running the group and do it all for free.&#10;"/>
          <p:cNvSpPr txBox="1">
            <a:spLocks/>
          </p:cNvSpPr>
          <p:nvPr/>
        </p:nvSpPr>
        <p:spPr>
          <a:xfrm>
            <a:off x="5335675" y="1775046"/>
            <a:ext cx="6671145" cy="4530439"/>
          </a:xfrm>
          <a:prstGeom prst="rect">
            <a:avLst/>
          </a:prstGeom>
        </p:spPr>
        <p:txBody>
          <a:bodyPr lIns="91440" tIns="45720" rIns="91440" bIns="45720" anchor="t"/>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just">
              <a:buNone/>
            </a:pPr>
            <a:r>
              <a:rPr lang="en-GB" sz="2000" dirty="0">
                <a:cs typeface="Calibri"/>
              </a:rPr>
              <a:t>The current membership (as of 03.07.2023): are:</a:t>
            </a:r>
            <a:endParaRPr lang="en-US" dirty="0">
              <a:cs typeface="Calibri"/>
            </a:endParaRPr>
          </a:p>
          <a:p>
            <a:pPr marL="356870" indent="-356870" algn="just"/>
            <a:endParaRPr lang="en-GB" sz="1200" dirty="0">
              <a:cs typeface="Calibri"/>
            </a:endParaRPr>
          </a:p>
          <a:p>
            <a:pPr marL="356870" indent="-356870" algn="just"/>
            <a:r>
              <a:rPr lang="en-GB" sz="2000" dirty="0"/>
              <a:t>142 registered memberships, with a total of </a:t>
            </a:r>
            <a:r>
              <a:rPr lang="en-GB" sz="2000" b="1" dirty="0">
                <a:solidFill>
                  <a:srgbClr val="87027B"/>
                </a:solidFill>
              </a:rPr>
              <a:t>160 adult members </a:t>
            </a:r>
            <a:r>
              <a:rPr lang="en-GB" sz="2000" dirty="0"/>
              <a:t> (increase of  31 memberships). </a:t>
            </a:r>
          </a:p>
          <a:p>
            <a:pPr marL="356870" indent="-356870" algn="just"/>
            <a:r>
              <a:rPr lang="en-GB" sz="2000" dirty="0"/>
              <a:t>This includes:</a:t>
            </a:r>
            <a:endParaRPr lang="en-GB" sz="2000" dirty="0">
              <a:ea typeface="Calibri"/>
              <a:cs typeface="Calibri"/>
            </a:endParaRPr>
          </a:p>
          <a:p>
            <a:pPr marL="1165225" indent="-355600" algn="just"/>
            <a:r>
              <a:rPr lang="en-GB" sz="2000" b="1" dirty="0">
                <a:solidFill>
                  <a:srgbClr val="87027B"/>
                </a:solidFill>
              </a:rPr>
              <a:t>17 volunteers </a:t>
            </a:r>
            <a:r>
              <a:rPr lang="en-GB" sz="2000" dirty="0"/>
              <a:t>members </a:t>
            </a:r>
          </a:p>
          <a:p>
            <a:pPr marL="1165225" lvl="1" indent="-355600" algn="just">
              <a:buChar char="•"/>
            </a:pPr>
            <a:r>
              <a:rPr lang="en-GB" sz="2000" b="1" dirty="0">
                <a:solidFill>
                  <a:srgbClr val="87027B"/>
                </a:solidFill>
              </a:rPr>
              <a:t>21  Professional</a:t>
            </a:r>
            <a:r>
              <a:rPr lang="en-GB" sz="2000" dirty="0"/>
              <a:t> members</a:t>
            </a:r>
          </a:p>
          <a:p>
            <a:pPr marL="0" indent="0" algn="just">
              <a:buNone/>
            </a:pPr>
            <a:endParaRPr lang="en-GB" sz="2000" b="1" dirty="0">
              <a:cs typeface="Calibri"/>
            </a:endParaRPr>
          </a:p>
          <a:p>
            <a:pPr marL="356870" indent="-356870"/>
            <a:r>
              <a:rPr lang="en-GB" sz="2000" dirty="0">
                <a:cs typeface="Calibri"/>
              </a:rPr>
              <a:t>Total of </a:t>
            </a:r>
            <a:r>
              <a:rPr lang="en-GB" sz="2000" b="1" dirty="0">
                <a:solidFill>
                  <a:srgbClr val="87027B"/>
                </a:solidFill>
                <a:cs typeface="Calibri"/>
              </a:rPr>
              <a:t>213</a:t>
            </a:r>
            <a:r>
              <a:rPr lang="en-GB" sz="2000" dirty="0">
                <a:solidFill>
                  <a:srgbClr val="87027B"/>
                </a:solidFill>
                <a:cs typeface="Calibri"/>
              </a:rPr>
              <a:t> </a:t>
            </a:r>
            <a:r>
              <a:rPr lang="en-GB" sz="2000" b="1" dirty="0">
                <a:solidFill>
                  <a:srgbClr val="87027B"/>
                </a:solidFill>
                <a:cs typeface="Calibri"/>
              </a:rPr>
              <a:t>children </a:t>
            </a:r>
            <a:r>
              <a:rPr lang="en-GB" sz="2000" dirty="0">
                <a:cs typeface="Calibri"/>
              </a:rPr>
              <a:t>(118 deaf, 95 hearing siblings) – (increase of 54 child members)</a:t>
            </a:r>
            <a:endParaRPr lang="en-GB" sz="2000" dirty="0">
              <a:ea typeface="Calibri"/>
              <a:cs typeface="Calibri"/>
            </a:endParaRPr>
          </a:p>
          <a:p>
            <a:pPr marL="0" indent="0">
              <a:buNone/>
            </a:pPr>
            <a:endParaRPr lang="en-GB" sz="2000" dirty="0">
              <a:cs typeface="Calibri"/>
            </a:endParaRPr>
          </a:p>
          <a:p>
            <a:pPr marL="0" indent="0">
              <a:buNone/>
            </a:pPr>
            <a:r>
              <a:rPr lang="en-GB" sz="2000" dirty="0">
                <a:cs typeface="Calibri"/>
              </a:rPr>
              <a:t>Audit shows we have 7 “children” registered who are now over 18 – These members will need to be contacted to ask if these  young people would like to become adult members.</a:t>
            </a:r>
            <a:endParaRPr lang="en-GB" sz="2000" dirty="0">
              <a:ea typeface="Calibri"/>
              <a:cs typeface="Calibri"/>
            </a:endParaRPr>
          </a:p>
          <a:p>
            <a:pPr marL="356870" indent="-356870"/>
            <a:endParaRPr lang="en-GB" sz="2400" dirty="0">
              <a:cs typeface="Calibri"/>
            </a:endParaRPr>
          </a:p>
        </p:txBody>
      </p:sp>
      <p:pic>
        <p:nvPicPr>
          <p:cNvPr id="5" name="Picture 4" descr="A close up of the Deaf Children's Society logo&#10;">
            <a:extLst>
              <a:ext uri="{FF2B5EF4-FFF2-40B4-BE49-F238E27FC236}">
                <a16:creationId xmlns:a16="http://schemas.microsoft.com/office/drawing/2014/main" id="{F678C01C-8BDF-1941-834F-35C9A4D236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279" y="331932"/>
            <a:ext cx="1693497" cy="1443115"/>
          </a:xfrm>
          <a:prstGeom prst="rect">
            <a:avLst/>
          </a:prstGeom>
        </p:spPr>
      </p:pic>
      <p:pic>
        <p:nvPicPr>
          <p:cNvPr id="6" name="Picture 5" descr="National Deaf Children's Society Registered Association logo">
            <a:extLst>
              <a:ext uri="{FF2B5EF4-FFF2-40B4-BE49-F238E27FC236}">
                <a16:creationId xmlns:a16="http://schemas.microsoft.com/office/drawing/2014/main" id="{174632B9-1655-B343-BCA6-FC771AD885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5894" y="22281"/>
            <a:ext cx="2050926" cy="2062416"/>
          </a:xfrm>
          <a:prstGeom prst="rect">
            <a:avLst/>
          </a:prstGeom>
        </p:spPr>
      </p:pic>
      <p:pic>
        <p:nvPicPr>
          <p:cNvPr id="4" name="Picture 3">
            <a:extLst>
              <a:ext uri="{FF2B5EF4-FFF2-40B4-BE49-F238E27FC236}">
                <a16:creationId xmlns:a16="http://schemas.microsoft.com/office/drawing/2014/main" id="{913C3D51-5ABE-954D-B0EF-623833E0DF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17626"/>
            <a:ext cx="5720442" cy="4040062"/>
          </a:xfrm>
          <a:prstGeom prst="rect">
            <a:avLst/>
          </a:prstGeom>
        </p:spPr>
      </p:pic>
    </p:spTree>
    <p:extLst>
      <p:ext uri="{BB962C8B-B14F-4D97-AF65-F5344CB8AC3E}">
        <p14:creationId xmlns:p14="http://schemas.microsoft.com/office/powerpoint/2010/main" val="686974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3489"/>
            <a:ext cx="12195175" cy="720000"/>
          </a:xfrm>
        </p:spPr>
        <p:txBody>
          <a:bodyPr/>
          <a:lstStyle/>
          <a:p>
            <a:pPr algn="ctr"/>
            <a:r>
              <a:rPr lang="en-GB"/>
              <a:t>DCS Donations </a:t>
            </a:r>
            <a:br>
              <a:rPr lang="en-GB"/>
            </a:br>
            <a:r>
              <a:rPr lang="en-GB"/>
              <a:t>since the last AGM</a:t>
            </a:r>
          </a:p>
        </p:txBody>
      </p:sp>
      <p:pic>
        <p:nvPicPr>
          <p:cNvPr id="5" name="Picture 4" descr="A close up of the Deaf Children's Society logo&#10;">
            <a:extLst>
              <a:ext uri="{FF2B5EF4-FFF2-40B4-BE49-F238E27FC236}">
                <a16:creationId xmlns:a16="http://schemas.microsoft.com/office/drawing/2014/main" id="{F678C01C-8BDF-1941-834F-35C9A4D236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279" y="331932"/>
            <a:ext cx="1693497" cy="144311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B1CE92F4-6A2D-4440-A2E9-EC2AC2A364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5894" y="22281"/>
            <a:ext cx="2050926" cy="2062416"/>
          </a:xfrm>
          <a:prstGeom prst="rect">
            <a:avLst/>
          </a:prstGeom>
        </p:spPr>
      </p:pic>
      <p:sp>
        <p:nvSpPr>
          <p:cNvPr id="11" name="TextBox 10">
            <a:extLst>
              <a:ext uri="{FF2B5EF4-FFF2-40B4-BE49-F238E27FC236}">
                <a16:creationId xmlns:a16="http://schemas.microsoft.com/office/drawing/2014/main" id="{4E4DC410-0474-E64B-B692-0E6A5A9DE6DD}"/>
              </a:ext>
            </a:extLst>
          </p:cNvPr>
          <p:cNvSpPr txBox="1"/>
          <p:nvPr/>
        </p:nvSpPr>
        <p:spPr>
          <a:xfrm>
            <a:off x="5115321" y="2109968"/>
            <a:ext cx="6712219" cy="4339650"/>
          </a:xfrm>
          <a:prstGeom prst="rect">
            <a:avLst/>
          </a:prstGeom>
          <a:noFill/>
        </p:spPr>
        <p:txBody>
          <a:bodyPr wrap="square" lIns="91440" tIns="45720" rIns="91440" bIns="45720" rtlCol="0" anchor="t">
            <a:spAutoFit/>
          </a:bodyPr>
          <a:lstStyle/>
          <a:p>
            <a:pPr eaLnBrk="1" hangingPunct="1">
              <a:spcBef>
                <a:spcPct val="20000"/>
              </a:spcBef>
              <a:buClr>
                <a:schemeClr val="bg2"/>
              </a:buClr>
            </a:pPr>
            <a:r>
              <a:rPr lang="en-US" sz="3600" b="1" dirty="0">
                <a:latin typeface="+mn-lt"/>
                <a:ea typeface="+mn-ea"/>
                <a:cs typeface="+mn-cs"/>
              </a:rPr>
              <a:t>A HUGE THANK YOU </a:t>
            </a:r>
            <a:r>
              <a:rPr lang="en-US" sz="2400" b="1" dirty="0">
                <a:latin typeface="+mn-lt"/>
                <a:ea typeface="+mn-ea"/>
                <a:cs typeface="+mn-cs"/>
              </a:rPr>
              <a:t>to:</a:t>
            </a:r>
          </a:p>
          <a:p>
            <a:pPr marL="356870" indent="-356870" eaLnBrk="1" hangingPunct="1">
              <a:spcBef>
                <a:spcPct val="20000"/>
              </a:spcBef>
              <a:buClr>
                <a:schemeClr val="bg2"/>
              </a:buClr>
              <a:buFont typeface="Wingdings" pitchFamily="2" charset="2"/>
              <a:buChar char="Ø"/>
            </a:pPr>
            <a:r>
              <a:rPr lang="en-US" sz="2400" b="1" err="1">
                <a:latin typeface="+mn-lt"/>
                <a:ea typeface="+mn-ea"/>
                <a:cs typeface="+mn-cs"/>
              </a:rPr>
              <a:t>Mr</a:t>
            </a:r>
            <a:r>
              <a:rPr lang="en-US" sz="2400" b="1" dirty="0">
                <a:latin typeface="+mn-lt"/>
                <a:ea typeface="+mn-ea"/>
                <a:cs typeface="+mn-cs"/>
              </a:rPr>
              <a:t> John Elliot </a:t>
            </a:r>
            <a:r>
              <a:rPr lang="en-US" sz="2400" dirty="0">
                <a:latin typeface="+mn-lt"/>
                <a:ea typeface="+mn-ea"/>
                <a:cs typeface="+mn-cs"/>
              </a:rPr>
              <a:t>who donated</a:t>
            </a:r>
            <a:r>
              <a:rPr lang="en-US" sz="2400" b="1" dirty="0">
                <a:latin typeface="+mn-lt"/>
                <a:ea typeface="+mn-ea"/>
                <a:cs typeface="+mn-cs"/>
              </a:rPr>
              <a:t> </a:t>
            </a:r>
            <a:r>
              <a:rPr lang="en-US" sz="2400" b="1" dirty="0">
                <a:solidFill>
                  <a:schemeClr val="bg2">
                    <a:lumMod val="75000"/>
                  </a:schemeClr>
                </a:solidFill>
                <a:latin typeface="+mn-lt"/>
                <a:ea typeface="+mn-ea"/>
                <a:cs typeface="+mn-cs"/>
              </a:rPr>
              <a:t>£80.00</a:t>
            </a:r>
            <a:r>
              <a:rPr lang="en-US" sz="2400" dirty="0">
                <a:solidFill>
                  <a:schemeClr val="bg2">
                    <a:lumMod val="75000"/>
                  </a:schemeClr>
                </a:solidFill>
                <a:latin typeface="+mn-lt"/>
                <a:ea typeface="+mn-ea"/>
                <a:cs typeface="+mn-cs"/>
              </a:rPr>
              <a:t> </a:t>
            </a:r>
            <a:r>
              <a:rPr lang="en-US" sz="2400" dirty="0">
                <a:latin typeface="+mn-lt"/>
                <a:ea typeface="+mn-ea"/>
                <a:cs typeface="+mn-cs"/>
              </a:rPr>
              <a:t>on</a:t>
            </a:r>
            <a:r>
              <a:rPr lang="en-US" sz="2400" dirty="0">
                <a:solidFill>
                  <a:srgbClr val="000000"/>
                </a:solidFill>
                <a:latin typeface="+mn-lt"/>
                <a:ea typeface="+mn-ea"/>
                <a:cs typeface="+mn-cs"/>
              </a:rPr>
              <a:t> his 80th birthday </a:t>
            </a:r>
            <a:endParaRPr lang="en-US" sz="2400" dirty="0">
              <a:solidFill>
                <a:schemeClr val="bg2">
                  <a:lumMod val="75000"/>
                </a:schemeClr>
              </a:solidFill>
              <a:latin typeface="+mn-lt"/>
              <a:ea typeface="+mn-ea"/>
              <a:cs typeface="Calibri"/>
            </a:endParaRPr>
          </a:p>
          <a:p>
            <a:pPr marL="356870" indent="-356870">
              <a:spcBef>
                <a:spcPct val="20000"/>
              </a:spcBef>
              <a:buClr>
                <a:schemeClr val="bg2"/>
              </a:buClr>
              <a:buFont typeface="Wingdings" pitchFamily="2" charset="2"/>
              <a:buChar char="Ø"/>
            </a:pPr>
            <a:r>
              <a:rPr lang="en-US" sz="2400" b="1" dirty="0">
                <a:latin typeface="+mn-lt"/>
                <a:ea typeface="Calibri"/>
                <a:cs typeface="Calibri"/>
              </a:rPr>
              <a:t>Wiltshire Trauma Informed Counselling </a:t>
            </a:r>
            <a:r>
              <a:rPr lang="en-US" sz="2400" dirty="0">
                <a:latin typeface="+mn-lt"/>
                <a:ea typeface="Calibri"/>
                <a:cs typeface="Calibri"/>
              </a:rPr>
              <a:t>who donated </a:t>
            </a:r>
            <a:r>
              <a:rPr lang="en-US" sz="2400" b="1" dirty="0">
                <a:solidFill>
                  <a:schemeClr val="bg2">
                    <a:lumMod val="75000"/>
                  </a:schemeClr>
                </a:solidFill>
                <a:latin typeface="+mn-lt"/>
                <a:ea typeface="+mn-ea"/>
                <a:cs typeface="+mn-cs"/>
              </a:rPr>
              <a:t>£100.00</a:t>
            </a:r>
            <a:endParaRPr lang="en-US" sz="2400" b="1" dirty="0">
              <a:solidFill>
                <a:schemeClr val="bg2">
                  <a:lumMod val="75000"/>
                </a:schemeClr>
              </a:solidFill>
              <a:latin typeface="+mn-lt"/>
              <a:ea typeface="Calibri"/>
              <a:cs typeface="Calibri"/>
            </a:endParaRPr>
          </a:p>
          <a:p>
            <a:pPr marL="356870" indent="-356870" eaLnBrk="1" hangingPunct="1">
              <a:spcBef>
                <a:spcPct val="20000"/>
              </a:spcBef>
              <a:buClr>
                <a:schemeClr val="bg2"/>
              </a:buClr>
              <a:buFont typeface="Wingdings" pitchFamily="2" charset="2"/>
              <a:buChar char="Ø"/>
            </a:pPr>
            <a:r>
              <a:rPr lang="en-US" sz="2400" dirty="0">
                <a:latin typeface="+mn-lt"/>
                <a:ea typeface="+mn-ea"/>
                <a:cs typeface="+mn-cs"/>
              </a:rPr>
              <a:t>Swindon </a:t>
            </a:r>
            <a:r>
              <a:rPr lang="en-US" sz="2400" b="1" dirty="0">
                <a:latin typeface="+mn-lt"/>
                <a:ea typeface="+mn-ea"/>
                <a:cs typeface="+mn-cs"/>
              </a:rPr>
              <a:t>Lottery </a:t>
            </a:r>
            <a:r>
              <a:rPr lang="en-US" sz="2400" dirty="0">
                <a:latin typeface="+mn-lt"/>
                <a:ea typeface="+mn-ea"/>
                <a:cs typeface="+mn-cs"/>
              </a:rPr>
              <a:t>- </a:t>
            </a:r>
            <a:r>
              <a:rPr lang="en-US" sz="2400" b="1" dirty="0">
                <a:solidFill>
                  <a:schemeClr val="bg2">
                    <a:lumMod val="75000"/>
                  </a:schemeClr>
                </a:solidFill>
                <a:latin typeface="+mn-lt"/>
                <a:ea typeface="+mn-ea"/>
                <a:cs typeface="+mn-cs"/>
              </a:rPr>
              <a:t>£32.50</a:t>
            </a:r>
            <a:endParaRPr lang="en-US" sz="2400" b="1" dirty="0">
              <a:solidFill>
                <a:schemeClr val="bg2">
                  <a:lumMod val="75000"/>
                </a:schemeClr>
              </a:solidFill>
              <a:latin typeface="+mn-lt"/>
              <a:ea typeface="Calibri"/>
              <a:cs typeface="Calibri"/>
            </a:endParaRPr>
          </a:p>
          <a:p>
            <a:pPr marL="356870" indent="-356870" eaLnBrk="1" hangingPunct="1">
              <a:spcBef>
                <a:spcPct val="20000"/>
              </a:spcBef>
              <a:buClr>
                <a:schemeClr val="bg2"/>
              </a:buClr>
              <a:buFont typeface="Wingdings" pitchFamily="2" charset="2"/>
              <a:buChar char="Ø"/>
            </a:pPr>
            <a:r>
              <a:rPr lang="en-US" sz="2400" b="1" dirty="0">
                <a:latin typeface="+mn-lt"/>
                <a:ea typeface="+mn-ea"/>
                <a:cs typeface="+mn-cs"/>
              </a:rPr>
              <a:t>Helen Brownings Royal Oak</a:t>
            </a:r>
            <a:r>
              <a:rPr lang="en-US" sz="2400" dirty="0">
                <a:latin typeface="+mn-lt"/>
                <a:ea typeface="+mn-ea"/>
                <a:cs typeface="+mn-cs"/>
              </a:rPr>
              <a:t> for supporting us with pig racing in Bishopstone - </a:t>
            </a:r>
            <a:r>
              <a:rPr lang="en-US" sz="2400" b="1" dirty="0">
                <a:solidFill>
                  <a:schemeClr val="bg2">
                    <a:lumMod val="75000"/>
                  </a:schemeClr>
                </a:solidFill>
                <a:latin typeface="+mn-lt"/>
                <a:ea typeface="+mn-ea"/>
                <a:cs typeface="+mn-cs"/>
              </a:rPr>
              <a:t>£1,225.00 raised</a:t>
            </a:r>
            <a:endParaRPr lang="en-US" sz="2400" b="1" dirty="0">
              <a:solidFill>
                <a:schemeClr val="bg2">
                  <a:lumMod val="75000"/>
                </a:schemeClr>
              </a:solidFill>
              <a:latin typeface="+mn-lt"/>
              <a:ea typeface="Calibri"/>
              <a:cs typeface="Calibri"/>
            </a:endParaRPr>
          </a:p>
          <a:p>
            <a:pPr marL="356870" indent="-356870">
              <a:spcBef>
                <a:spcPct val="20000"/>
              </a:spcBef>
              <a:buClr>
                <a:schemeClr val="bg2"/>
              </a:buClr>
              <a:buFont typeface="Wingdings" pitchFamily="2" charset="2"/>
              <a:buChar char="Ø"/>
            </a:pPr>
            <a:r>
              <a:rPr lang="en-US" sz="2400" b="1" dirty="0">
                <a:latin typeface="+mn-lt"/>
                <a:ea typeface="+mn-ea"/>
                <a:cs typeface="+mn-cs"/>
              </a:rPr>
              <a:t>Our members </a:t>
            </a:r>
            <a:r>
              <a:rPr lang="en-US" sz="2400" dirty="0">
                <a:latin typeface="+mn-lt"/>
                <a:ea typeface="+mn-ea"/>
                <a:cs typeface="+mn-cs"/>
              </a:rPr>
              <a:t>who supported us by contributing </a:t>
            </a:r>
            <a:r>
              <a:rPr lang="en-US" sz="2400" b="1" dirty="0">
                <a:solidFill>
                  <a:schemeClr val="bg2">
                    <a:lumMod val="75000"/>
                  </a:schemeClr>
                </a:solidFill>
                <a:latin typeface="+mn-lt"/>
                <a:ea typeface="+mn-ea"/>
                <a:cs typeface="+mn-cs"/>
              </a:rPr>
              <a:t>£370.00 </a:t>
            </a:r>
            <a:r>
              <a:rPr lang="en-US" sz="2400" dirty="0">
                <a:latin typeface="+mn-lt"/>
                <a:ea typeface="+mn-ea"/>
                <a:cs typeface="+mn-cs"/>
              </a:rPr>
              <a:t>towards pantomime tickets</a:t>
            </a:r>
          </a:p>
        </p:txBody>
      </p:sp>
      <p:pic>
        <p:nvPicPr>
          <p:cNvPr id="3" name="Picture 2">
            <a:extLst>
              <a:ext uri="{FF2B5EF4-FFF2-40B4-BE49-F238E27FC236}">
                <a16:creationId xmlns:a16="http://schemas.microsoft.com/office/drawing/2014/main" id="{62D91BF8-8518-4740-8CA1-19F15F4D2A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279" y="1629594"/>
            <a:ext cx="4725938" cy="4725938"/>
          </a:xfrm>
          <a:prstGeom prst="rect">
            <a:avLst/>
          </a:prstGeom>
        </p:spPr>
      </p:pic>
    </p:spTree>
    <p:extLst>
      <p:ext uri="{BB962C8B-B14F-4D97-AF65-F5344CB8AC3E}">
        <p14:creationId xmlns:p14="http://schemas.microsoft.com/office/powerpoint/2010/main" val="4208615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4759"/>
            <a:ext cx="12195175" cy="720000"/>
          </a:xfrm>
        </p:spPr>
        <p:txBody>
          <a:bodyPr/>
          <a:lstStyle/>
          <a:p>
            <a:pPr lvl="0" algn="ctr"/>
            <a:r>
              <a:rPr lang="en-GB" dirty="0"/>
              <a:t>FINANCIAL REPORT </a:t>
            </a:r>
            <a:br>
              <a:rPr lang="en-GB" dirty="0"/>
            </a:br>
            <a:r>
              <a:rPr lang="en-GB" dirty="0"/>
              <a:t>Account Balances 2021/22</a:t>
            </a:r>
          </a:p>
        </p:txBody>
      </p:sp>
      <p:pic>
        <p:nvPicPr>
          <p:cNvPr id="5" name="Picture 4" descr="A close up of the Deaf Children's Society logo&#10;">
            <a:extLst>
              <a:ext uri="{FF2B5EF4-FFF2-40B4-BE49-F238E27FC236}">
                <a16:creationId xmlns:a16="http://schemas.microsoft.com/office/drawing/2014/main" id="{F678C01C-8BDF-1941-834F-35C9A4D236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279" y="331932"/>
            <a:ext cx="1693497" cy="1443115"/>
          </a:xfrm>
          <a:prstGeom prst="rect">
            <a:avLst/>
          </a:prstGeom>
        </p:spPr>
      </p:pic>
      <p:pic>
        <p:nvPicPr>
          <p:cNvPr id="9" name="Picture 8" descr="National Deaf Children's Society Registered Association logo">
            <a:extLst>
              <a:ext uri="{FF2B5EF4-FFF2-40B4-BE49-F238E27FC236}">
                <a16:creationId xmlns:a16="http://schemas.microsoft.com/office/drawing/2014/main" id="{6AF8C3FB-56F8-F14F-BCCD-F6C553120E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5894" y="22281"/>
            <a:ext cx="2050926" cy="2062416"/>
          </a:xfrm>
          <a:prstGeom prst="rect">
            <a:avLst/>
          </a:prstGeom>
        </p:spPr>
      </p:pic>
      <p:graphicFrame>
        <p:nvGraphicFramePr>
          <p:cNvPr id="8" name="Table 7">
            <a:extLst>
              <a:ext uri="{FF2B5EF4-FFF2-40B4-BE49-F238E27FC236}">
                <a16:creationId xmlns:a16="http://schemas.microsoft.com/office/drawing/2014/main" id="{BFB4D96D-8107-DE45-9C9A-27FDD70236B6}"/>
              </a:ext>
            </a:extLst>
          </p:cNvPr>
          <p:cNvGraphicFramePr>
            <a:graphicFrameLocks noGrp="1"/>
          </p:cNvGraphicFramePr>
          <p:nvPr>
            <p:extLst>
              <p:ext uri="{D42A27DB-BD31-4B8C-83A1-F6EECF244321}">
                <p14:modId xmlns:p14="http://schemas.microsoft.com/office/powerpoint/2010/main" val="2672996580"/>
              </p:ext>
            </p:extLst>
          </p:nvPr>
        </p:nvGraphicFramePr>
        <p:xfrm>
          <a:off x="1849115" y="2386551"/>
          <a:ext cx="8424936" cy="1849120"/>
        </p:xfrm>
        <a:graphic>
          <a:graphicData uri="http://schemas.openxmlformats.org/drawingml/2006/table">
            <a:tbl>
              <a:tblPr firstRow="1" bandRow="1">
                <a:tableStyleId>{5C22544A-7EE6-4342-B048-85BDC9FD1C3A}</a:tableStyleId>
              </a:tblPr>
              <a:tblGrid>
                <a:gridCol w="6318702">
                  <a:extLst>
                    <a:ext uri="{9D8B030D-6E8A-4147-A177-3AD203B41FA5}">
                      <a16:colId xmlns:a16="http://schemas.microsoft.com/office/drawing/2014/main" val="1349281174"/>
                    </a:ext>
                  </a:extLst>
                </a:gridCol>
                <a:gridCol w="2106234">
                  <a:extLst>
                    <a:ext uri="{9D8B030D-6E8A-4147-A177-3AD203B41FA5}">
                      <a16:colId xmlns:a16="http://schemas.microsoft.com/office/drawing/2014/main" val="3258863337"/>
                    </a:ext>
                  </a:extLst>
                </a:gridCol>
              </a:tblGrid>
              <a:tr h="370840">
                <a:tc>
                  <a:txBody>
                    <a:bodyPr/>
                    <a:lstStyle/>
                    <a:p>
                      <a:r>
                        <a:rPr lang="en-US" sz="1800" dirty="0"/>
                        <a:t>OPENING ACCOUNT BALANCE AS AT 31.08.2021</a:t>
                      </a:r>
                      <a:endParaRPr lang="en-US" dirty="0"/>
                    </a:p>
                  </a:txBody>
                  <a:tcPr/>
                </a:tc>
                <a:tc>
                  <a:txBody>
                    <a:bodyPr/>
                    <a:lstStyle/>
                    <a:p>
                      <a:pPr algn="ctr"/>
                      <a:r>
                        <a:rPr lang="en-US" sz="1800"/>
                        <a:t>£</a:t>
                      </a:r>
                    </a:p>
                  </a:txBody>
                  <a:tcPr/>
                </a:tc>
                <a:extLst>
                  <a:ext uri="{0D108BD9-81ED-4DB2-BD59-A6C34878D82A}">
                    <a16:rowId xmlns:a16="http://schemas.microsoft.com/office/drawing/2014/main" val="3693733209"/>
                  </a:ext>
                </a:extLst>
              </a:tr>
              <a:tr h="370840">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800" dirty="0"/>
                        <a:t>Santander Current Account </a:t>
                      </a:r>
                      <a:endParaRPr lang="en-US" sz="1800" dirty="0"/>
                    </a:p>
                  </a:txBody>
                  <a:tcPr/>
                </a:tc>
                <a:tc>
                  <a:txBody>
                    <a:bodyPr/>
                    <a:lstStyle/>
                    <a:p>
                      <a:pPr marL="0" marR="0" lvl="0" indent="0" algn="r" defTabSz="610042" rtl="0" eaLnBrk="1" fontAlgn="auto" latinLnBrk="0" hangingPunct="1">
                        <a:lnSpc>
                          <a:spcPct val="100000"/>
                        </a:lnSpc>
                        <a:spcBef>
                          <a:spcPts val="0"/>
                        </a:spcBef>
                        <a:spcAft>
                          <a:spcPts val="0"/>
                        </a:spcAft>
                        <a:buClrTx/>
                        <a:buSzTx/>
                        <a:buFontTx/>
                        <a:buNone/>
                        <a:tabLst/>
                        <a:defRPr/>
                      </a:pPr>
                      <a:r>
                        <a:rPr lang="en-GB" sz="1800" dirty="0"/>
                        <a:t>948.75</a:t>
                      </a:r>
                    </a:p>
                  </a:txBody>
                  <a:tcPr/>
                </a:tc>
                <a:extLst>
                  <a:ext uri="{0D108BD9-81ED-4DB2-BD59-A6C34878D82A}">
                    <a16:rowId xmlns:a16="http://schemas.microsoft.com/office/drawing/2014/main" val="3061401456"/>
                  </a:ext>
                </a:extLst>
              </a:tr>
              <a:tr h="370840">
                <a:tc>
                  <a:txBody>
                    <a:bodyPr/>
                    <a:lstStyle/>
                    <a:p>
                      <a:r>
                        <a:rPr lang="en-GB" sz="1800" dirty="0"/>
                        <a:t>Santander Savings Account </a:t>
                      </a:r>
                      <a:endParaRPr lang="en-US" sz="1800" dirty="0"/>
                    </a:p>
                  </a:txBody>
                  <a:tcPr/>
                </a:tc>
                <a:tc>
                  <a:txBody>
                    <a:bodyPr/>
                    <a:lstStyle/>
                    <a:p>
                      <a:pPr algn="r"/>
                      <a:r>
                        <a:rPr lang="en-US" sz="1800" dirty="0"/>
                        <a:t>40,000.99</a:t>
                      </a:r>
                    </a:p>
                  </a:txBody>
                  <a:tcPr/>
                </a:tc>
                <a:extLst>
                  <a:ext uri="{0D108BD9-81ED-4DB2-BD59-A6C34878D82A}">
                    <a16:rowId xmlns:a16="http://schemas.microsoft.com/office/drawing/2014/main" val="3806493344"/>
                  </a:ext>
                </a:extLst>
              </a:tr>
              <a:tr h="175672">
                <a:tc>
                  <a:txBody>
                    <a:bodyPr/>
                    <a:lstStyle/>
                    <a:p>
                      <a:r>
                        <a:rPr lang="en-US" sz="1800" dirty="0"/>
                        <a:t>Petty Cash</a:t>
                      </a:r>
                    </a:p>
                  </a:txBody>
                  <a:tcPr/>
                </a:tc>
                <a:tc>
                  <a:txBody>
                    <a:bodyPr/>
                    <a:lstStyle/>
                    <a:p>
                      <a:pPr algn="r"/>
                      <a:r>
                        <a:rPr lang="en-US" sz="1800" dirty="0"/>
                        <a:t>0.00</a:t>
                      </a:r>
                    </a:p>
                  </a:txBody>
                  <a:tcPr/>
                </a:tc>
                <a:extLst>
                  <a:ext uri="{0D108BD9-81ED-4DB2-BD59-A6C34878D82A}">
                    <a16:rowId xmlns:a16="http://schemas.microsoft.com/office/drawing/2014/main" val="400311475"/>
                  </a:ext>
                </a:extLst>
              </a:tr>
              <a:tr h="370840">
                <a:tc>
                  <a:txBody>
                    <a:bodyPr/>
                    <a:lstStyle/>
                    <a:p>
                      <a:r>
                        <a:rPr lang="en-US" sz="1800" b="1"/>
                        <a:t>TOTAL BALANCE</a:t>
                      </a:r>
                    </a:p>
                  </a:txBody>
                  <a:tcPr/>
                </a:tc>
                <a:tc>
                  <a:txBody>
                    <a:bodyPr/>
                    <a:lstStyle/>
                    <a:p>
                      <a:pPr algn="r"/>
                      <a:r>
                        <a:rPr lang="en-US" sz="1800" b="1" dirty="0"/>
                        <a:t>40,949.74</a:t>
                      </a:r>
                    </a:p>
                  </a:txBody>
                  <a:tcPr/>
                </a:tc>
                <a:extLst>
                  <a:ext uri="{0D108BD9-81ED-4DB2-BD59-A6C34878D82A}">
                    <a16:rowId xmlns:a16="http://schemas.microsoft.com/office/drawing/2014/main" val="2259674292"/>
                  </a:ext>
                </a:extLst>
              </a:tr>
            </a:tbl>
          </a:graphicData>
        </a:graphic>
      </p:graphicFrame>
      <p:graphicFrame>
        <p:nvGraphicFramePr>
          <p:cNvPr id="10" name="Table 9">
            <a:extLst>
              <a:ext uri="{FF2B5EF4-FFF2-40B4-BE49-F238E27FC236}">
                <a16:creationId xmlns:a16="http://schemas.microsoft.com/office/drawing/2014/main" id="{79EE48F9-A390-1344-9B87-D88713A77E79}"/>
              </a:ext>
            </a:extLst>
          </p:cNvPr>
          <p:cNvGraphicFramePr>
            <a:graphicFrameLocks noGrp="1"/>
          </p:cNvGraphicFramePr>
          <p:nvPr>
            <p:extLst>
              <p:ext uri="{D42A27DB-BD31-4B8C-83A1-F6EECF244321}">
                <p14:modId xmlns:p14="http://schemas.microsoft.com/office/powerpoint/2010/main" val="652288639"/>
              </p:ext>
            </p:extLst>
          </p:nvPr>
        </p:nvGraphicFramePr>
        <p:xfrm>
          <a:off x="1849115" y="4465457"/>
          <a:ext cx="8424936" cy="1844040"/>
        </p:xfrm>
        <a:graphic>
          <a:graphicData uri="http://schemas.openxmlformats.org/drawingml/2006/table">
            <a:tbl>
              <a:tblPr firstRow="1" bandRow="1">
                <a:tableStyleId>{5C22544A-7EE6-4342-B048-85BDC9FD1C3A}</a:tableStyleId>
              </a:tblPr>
              <a:tblGrid>
                <a:gridCol w="6264696">
                  <a:extLst>
                    <a:ext uri="{9D8B030D-6E8A-4147-A177-3AD203B41FA5}">
                      <a16:colId xmlns:a16="http://schemas.microsoft.com/office/drawing/2014/main" val="1349281174"/>
                    </a:ext>
                  </a:extLst>
                </a:gridCol>
                <a:gridCol w="2160240">
                  <a:extLst>
                    <a:ext uri="{9D8B030D-6E8A-4147-A177-3AD203B41FA5}">
                      <a16:colId xmlns:a16="http://schemas.microsoft.com/office/drawing/2014/main" val="3258863337"/>
                    </a:ext>
                  </a:extLst>
                </a:gridCol>
              </a:tblGrid>
              <a:tr h="121034">
                <a:tc>
                  <a:txBody>
                    <a:bodyPr/>
                    <a:lstStyle/>
                    <a:p>
                      <a:pPr marL="0" marR="0" lvl="0" indent="0" algn="l" rtl="0" eaLnBrk="1" fontAlgn="auto" latinLnBrk="0" hangingPunct="1">
                        <a:lnSpc>
                          <a:spcPct val="100000"/>
                        </a:lnSpc>
                        <a:spcBef>
                          <a:spcPts val="0"/>
                        </a:spcBef>
                        <a:spcAft>
                          <a:spcPts val="0"/>
                        </a:spcAft>
                        <a:buClrTx/>
                        <a:buSzTx/>
                        <a:buFontTx/>
                        <a:buNone/>
                      </a:pPr>
                      <a:r>
                        <a:rPr lang="en-US" sz="1800" dirty="0"/>
                        <a:t>CLOSING ACCOUNT BALANCE AS AT 31.08.2022</a:t>
                      </a:r>
                      <a:endParaRPr lang="en-US" dirty="0"/>
                    </a:p>
                  </a:txBody>
                  <a:tcPr/>
                </a:tc>
                <a:tc>
                  <a:txBody>
                    <a:bodyPr/>
                    <a:lstStyle/>
                    <a:p>
                      <a:pPr algn="ctr"/>
                      <a:r>
                        <a:rPr lang="en-US" sz="1800" dirty="0"/>
                        <a:t>£</a:t>
                      </a:r>
                    </a:p>
                  </a:txBody>
                  <a:tcPr/>
                </a:tc>
                <a:extLst>
                  <a:ext uri="{0D108BD9-81ED-4DB2-BD59-A6C34878D82A}">
                    <a16:rowId xmlns:a16="http://schemas.microsoft.com/office/drawing/2014/main" val="3693733209"/>
                  </a:ext>
                </a:extLst>
              </a:tr>
              <a:tr h="370840">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800" dirty="0"/>
                        <a:t>Santander Current Account </a:t>
                      </a:r>
                      <a:endParaRPr lang="en-US" sz="1800" dirty="0"/>
                    </a:p>
                  </a:txBody>
                  <a:tcPr/>
                </a:tc>
                <a:tc>
                  <a:txBody>
                    <a:bodyPr/>
                    <a:lstStyle/>
                    <a:p>
                      <a:pPr marL="0" marR="0" lvl="0" indent="0" algn="r" defTabSz="610042">
                        <a:lnSpc>
                          <a:spcPct val="100000"/>
                        </a:lnSpc>
                        <a:spcBef>
                          <a:spcPts val="0"/>
                        </a:spcBef>
                        <a:spcAft>
                          <a:spcPts val="0"/>
                        </a:spcAft>
                        <a:buNone/>
                        <a:tabLst/>
                        <a:defRPr/>
                      </a:pPr>
                      <a:r>
                        <a:rPr lang="en-GB" sz="1800" dirty="0"/>
                        <a:t>1,553.73</a:t>
                      </a:r>
                    </a:p>
                  </a:txBody>
                  <a:tcPr/>
                </a:tc>
                <a:extLst>
                  <a:ext uri="{0D108BD9-81ED-4DB2-BD59-A6C34878D82A}">
                    <a16:rowId xmlns:a16="http://schemas.microsoft.com/office/drawing/2014/main" val="3061401456"/>
                  </a:ext>
                </a:extLst>
              </a:tr>
              <a:tr h="370840">
                <a:tc>
                  <a:txBody>
                    <a:bodyPr/>
                    <a:lstStyle/>
                    <a:p>
                      <a:r>
                        <a:rPr lang="en-GB" sz="1800" dirty="0"/>
                        <a:t>Santander Savings Account </a:t>
                      </a:r>
                      <a:endParaRPr lang="en-US" sz="1800" dirty="0"/>
                    </a:p>
                  </a:txBody>
                  <a:tcPr/>
                </a:tc>
                <a:tc>
                  <a:txBody>
                    <a:bodyPr/>
                    <a:lstStyle/>
                    <a:p>
                      <a:pPr algn="r"/>
                      <a:r>
                        <a:rPr lang="en-US" sz="1800" dirty="0"/>
                        <a:t>38,622.64</a:t>
                      </a:r>
                    </a:p>
                  </a:txBody>
                  <a:tcPr/>
                </a:tc>
                <a:extLst>
                  <a:ext uri="{0D108BD9-81ED-4DB2-BD59-A6C34878D82A}">
                    <a16:rowId xmlns:a16="http://schemas.microsoft.com/office/drawing/2014/main" val="3806493344"/>
                  </a:ext>
                </a:extLst>
              </a:tr>
              <a:tr h="175672">
                <a:tc>
                  <a:txBody>
                    <a:bodyPr/>
                    <a:lstStyle/>
                    <a:p>
                      <a:r>
                        <a:rPr lang="en-US" sz="1800" dirty="0"/>
                        <a:t>Petty Cash</a:t>
                      </a:r>
                    </a:p>
                  </a:txBody>
                  <a:tcPr/>
                </a:tc>
                <a:tc>
                  <a:txBody>
                    <a:bodyPr/>
                    <a:lstStyle/>
                    <a:p>
                      <a:pPr algn="r"/>
                      <a:r>
                        <a:rPr lang="en-US" sz="1800" dirty="0"/>
                        <a:t>0.00</a:t>
                      </a:r>
                    </a:p>
                  </a:txBody>
                  <a:tcPr/>
                </a:tc>
                <a:extLst>
                  <a:ext uri="{0D108BD9-81ED-4DB2-BD59-A6C34878D82A}">
                    <a16:rowId xmlns:a16="http://schemas.microsoft.com/office/drawing/2014/main" val="400311475"/>
                  </a:ext>
                </a:extLst>
              </a:tr>
              <a:tr h="370840">
                <a:tc>
                  <a:txBody>
                    <a:bodyPr/>
                    <a:lstStyle/>
                    <a:p>
                      <a:r>
                        <a:rPr lang="en-US" sz="1800" b="1" dirty="0"/>
                        <a:t>TOTAL BALANCE</a:t>
                      </a:r>
                    </a:p>
                  </a:txBody>
                  <a:tcPr/>
                </a:tc>
                <a:tc>
                  <a:txBody>
                    <a:bodyPr/>
                    <a:lstStyle/>
                    <a:p>
                      <a:pPr algn="r"/>
                      <a:r>
                        <a:rPr lang="en-US" sz="1800" b="1" dirty="0"/>
                        <a:t>40,176.37</a:t>
                      </a:r>
                    </a:p>
                  </a:txBody>
                  <a:tcPr/>
                </a:tc>
                <a:extLst>
                  <a:ext uri="{0D108BD9-81ED-4DB2-BD59-A6C34878D82A}">
                    <a16:rowId xmlns:a16="http://schemas.microsoft.com/office/drawing/2014/main" val="2886210053"/>
                  </a:ext>
                </a:extLst>
              </a:tr>
            </a:tbl>
          </a:graphicData>
        </a:graphic>
      </p:graphicFrame>
    </p:spTree>
    <p:extLst>
      <p:ext uri="{BB962C8B-B14F-4D97-AF65-F5344CB8AC3E}">
        <p14:creationId xmlns:p14="http://schemas.microsoft.com/office/powerpoint/2010/main" val="843114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4759"/>
            <a:ext cx="12195175" cy="720000"/>
          </a:xfrm>
        </p:spPr>
        <p:txBody>
          <a:bodyPr/>
          <a:lstStyle/>
          <a:p>
            <a:pPr lvl="0" algn="ctr"/>
            <a:r>
              <a:rPr lang="en-GB" dirty="0"/>
              <a:t>FINANCIAL REPORT </a:t>
            </a:r>
            <a:br>
              <a:rPr lang="en-GB" dirty="0"/>
            </a:br>
            <a:r>
              <a:rPr lang="en-GB" dirty="0"/>
              <a:t>Account Balances – 2022/23</a:t>
            </a:r>
            <a:br>
              <a:rPr lang="en-GB" dirty="0"/>
            </a:br>
            <a:endParaRPr lang="en-GB" sz="1600" dirty="0"/>
          </a:p>
        </p:txBody>
      </p:sp>
      <p:pic>
        <p:nvPicPr>
          <p:cNvPr id="5" name="Picture 4" descr="A close up of the Deaf Children's Society logo&#10;">
            <a:extLst>
              <a:ext uri="{FF2B5EF4-FFF2-40B4-BE49-F238E27FC236}">
                <a16:creationId xmlns:a16="http://schemas.microsoft.com/office/drawing/2014/main" id="{F678C01C-8BDF-1941-834F-35C9A4D236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279" y="331932"/>
            <a:ext cx="1693497" cy="1443115"/>
          </a:xfrm>
          <a:prstGeom prst="rect">
            <a:avLst/>
          </a:prstGeom>
        </p:spPr>
      </p:pic>
      <p:pic>
        <p:nvPicPr>
          <p:cNvPr id="9" name="Picture 8" descr="National Deaf Children's Society Registered Association logo">
            <a:extLst>
              <a:ext uri="{FF2B5EF4-FFF2-40B4-BE49-F238E27FC236}">
                <a16:creationId xmlns:a16="http://schemas.microsoft.com/office/drawing/2014/main" id="{6AF8C3FB-56F8-F14F-BCCD-F6C553120E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5894" y="22281"/>
            <a:ext cx="2050926" cy="2062416"/>
          </a:xfrm>
          <a:prstGeom prst="rect">
            <a:avLst/>
          </a:prstGeom>
        </p:spPr>
      </p:pic>
      <p:graphicFrame>
        <p:nvGraphicFramePr>
          <p:cNvPr id="10" name="Table 9">
            <a:extLst>
              <a:ext uri="{FF2B5EF4-FFF2-40B4-BE49-F238E27FC236}">
                <a16:creationId xmlns:a16="http://schemas.microsoft.com/office/drawing/2014/main" id="{79EE48F9-A390-1344-9B87-D88713A77E79}"/>
              </a:ext>
            </a:extLst>
          </p:cNvPr>
          <p:cNvGraphicFramePr>
            <a:graphicFrameLocks noGrp="1"/>
          </p:cNvGraphicFramePr>
          <p:nvPr>
            <p:extLst>
              <p:ext uri="{D42A27DB-BD31-4B8C-83A1-F6EECF244321}">
                <p14:modId xmlns:p14="http://schemas.microsoft.com/office/powerpoint/2010/main" val="2551441624"/>
              </p:ext>
            </p:extLst>
          </p:nvPr>
        </p:nvGraphicFramePr>
        <p:xfrm>
          <a:off x="1849115" y="4465457"/>
          <a:ext cx="8424936" cy="1844040"/>
        </p:xfrm>
        <a:graphic>
          <a:graphicData uri="http://schemas.openxmlformats.org/drawingml/2006/table">
            <a:tbl>
              <a:tblPr firstRow="1" bandRow="1">
                <a:tableStyleId>{5C22544A-7EE6-4342-B048-85BDC9FD1C3A}</a:tableStyleId>
              </a:tblPr>
              <a:tblGrid>
                <a:gridCol w="6264696">
                  <a:extLst>
                    <a:ext uri="{9D8B030D-6E8A-4147-A177-3AD203B41FA5}">
                      <a16:colId xmlns:a16="http://schemas.microsoft.com/office/drawing/2014/main" val="1349281174"/>
                    </a:ext>
                  </a:extLst>
                </a:gridCol>
                <a:gridCol w="2160240">
                  <a:extLst>
                    <a:ext uri="{9D8B030D-6E8A-4147-A177-3AD203B41FA5}">
                      <a16:colId xmlns:a16="http://schemas.microsoft.com/office/drawing/2014/main" val="3258863337"/>
                    </a:ext>
                  </a:extLst>
                </a:gridCol>
              </a:tblGrid>
              <a:tr h="121034">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US" sz="1800" dirty="0"/>
                        <a:t>ACCOUNT BALANCE AS AT 09.07.2023</a:t>
                      </a:r>
                      <a:endParaRPr lang="en-US" dirty="0"/>
                    </a:p>
                  </a:txBody>
                  <a:tcPr/>
                </a:tc>
                <a:tc>
                  <a:txBody>
                    <a:bodyPr/>
                    <a:lstStyle/>
                    <a:p>
                      <a:pPr algn="ctr"/>
                      <a:r>
                        <a:rPr lang="en-US" sz="1800" dirty="0"/>
                        <a:t>£</a:t>
                      </a:r>
                    </a:p>
                  </a:txBody>
                  <a:tcPr/>
                </a:tc>
                <a:extLst>
                  <a:ext uri="{0D108BD9-81ED-4DB2-BD59-A6C34878D82A}">
                    <a16:rowId xmlns:a16="http://schemas.microsoft.com/office/drawing/2014/main" val="3693733209"/>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en-GB" sz="1800" dirty="0"/>
                        <a:t>Santander Current Account </a:t>
                      </a:r>
                      <a:endParaRPr lang="en-US" sz="1800"/>
                    </a:p>
                  </a:txBody>
                  <a:tcPr/>
                </a:tc>
                <a:tc>
                  <a:txBody>
                    <a:bodyPr/>
                    <a:lstStyle/>
                    <a:p>
                      <a:pPr marL="0" marR="0" lvl="0" indent="0" algn="r" defTabSz="610042"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latin typeface="+mn-lt"/>
                          <a:ea typeface="+mn-ea"/>
                          <a:cs typeface="+mn-cs"/>
                        </a:rPr>
                        <a:t>4,257.38</a:t>
                      </a:r>
                    </a:p>
                  </a:txBody>
                  <a:tcPr/>
                </a:tc>
                <a:extLst>
                  <a:ext uri="{0D108BD9-81ED-4DB2-BD59-A6C34878D82A}">
                    <a16:rowId xmlns:a16="http://schemas.microsoft.com/office/drawing/2014/main" val="3061401456"/>
                  </a:ext>
                </a:extLst>
              </a:tr>
              <a:tr h="370840">
                <a:tc>
                  <a:txBody>
                    <a:bodyPr/>
                    <a:lstStyle/>
                    <a:p>
                      <a:r>
                        <a:rPr lang="en-GB" sz="1800" dirty="0"/>
                        <a:t>Santander Savings Account </a:t>
                      </a:r>
                      <a:endParaRPr lang="en-US" sz="1800"/>
                    </a:p>
                  </a:txBody>
                  <a:tcPr/>
                </a:tc>
                <a:tc>
                  <a:txBody>
                    <a:bodyPr/>
                    <a:lstStyle/>
                    <a:p>
                      <a:pPr algn="r"/>
                      <a:r>
                        <a:rPr lang="en-US" sz="1800" dirty="0"/>
                        <a:t>32,672.86</a:t>
                      </a:r>
                    </a:p>
                  </a:txBody>
                  <a:tcPr/>
                </a:tc>
                <a:extLst>
                  <a:ext uri="{0D108BD9-81ED-4DB2-BD59-A6C34878D82A}">
                    <a16:rowId xmlns:a16="http://schemas.microsoft.com/office/drawing/2014/main" val="3806493344"/>
                  </a:ext>
                </a:extLst>
              </a:tr>
              <a:tr h="175672">
                <a:tc>
                  <a:txBody>
                    <a:bodyPr/>
                    <a:lstStyle/>
                    <a:p>
                      <a:r>
                        <a:rPr lang="en-US" sz="1800" dirty="0"/>
                        <a:t>Petty Cash</a:t>
                      </a:r>
                    </a:p>
                  </a:txBody>
                  <a:tcPr/>
                </a:tc>
                <a:tc>
                  <a:txBody>
                    <a:bodyPr/>
                    <a:lstStyle/>
                    <a:p>
                      <a:pPr algn="r"/>
                      <a:r>
                        <a:rPr lang="en-US" sz="1800" dirty="0"/>
                        <a:t>0.00</a:t>
                      </a:r>
                    </a:p>
                  </a:txBody>
                  <a:tcPr/>
                </a:tc>
                <a:extLst>
                  <a:ext uri="{0D108BD9-81ED-4DB2-BD59-A6C34878D82A}">
                    <a16:rowId xmlns:a16="http://schemas.microsoft.com/office/drawing/2014/main" val="400311475"/>
                  </a:ext>
                </a:extLst>
              </a:tr>
              <a:tr h="370840">
                <a:tc>
                  <a:txBody>
                    <a:bodyPr/>
                    <a:lstStyle/>
                    <a:p>
                      <a:r>
                        <a:rPr lang="en-US" sz="1800" b="1" dirty="0"/>
                        <a:t>TOTAL BALANCE</a:t>
                      </a:r>
                    </a:p>
                  </a:txBody>
                  <a:tcPr/>
                </a:tc>
                <a:tc>
                  <a:txBody>
                    <a:bodyPr/>
                    <a:lstStyle/>
                    <a:p>
                      <a:pPr algn="r"/>
                      <a:r>
                        <a:rPr lang="en-US" sz="1800" b="1" dirty="0"/>
                        <a:t>36,930.24</a:t>
                      </a:r>
                    </a:p>
                  </a:txBody>
                  <a:tcPr/>
                </a:tc>
                <a:extLst>
                  <a:ext uri="{0D108BD9-81ED-4DB2-BD59-A6C34878D82A}">
                    <a16:rowId xmlns:a16="http://schemas.microsoft.com/office/drawing/2014/main" val="2886210053"/>
                  </a:ext>
                </a:extLst>
              </a:tr>
            </a:tbl>
          </a:graphicData>
        </a:graphic>
      </p:graphicFrame>
      <p:graphicFrame>
        <p:nvGraphicFramePr>
          <p:cNvPr id="7" name="Table 6">
            <a:extLst>
              <a:ext uri="{FF2B5EF4-FFF2-40B4-BE49-F238E27FC236}">
                <a16:creationId xmlns:a16="http://schemas.microsoft.com/office/drawing/2014/main" id="{0C8DAD4D-1B08-574C-AD69-067F190A0C81}"/>
              </a:ext>
            </a:extLst>
          </p:cNvPr>
          <p:cNvGraphicFramePr>
            <a:graphicFrameLocks noGrp="1"/>
          </p:cNvGraphicFramePr>
          <p:nvPr>
            <p:extLst>
              <p:ext uri="{D42A27DB-BD31-4B8C-83A1-F6EECF244321}">
                <p14:modId xmlns:p14="http://schemas.microsoft.com/office/powerpoint/2010/main" val="2878906576"/>
              </p:ext>
            </p:extLst>
          </p:nvPr>
        </p:nvGraphicFramePr>
        <p:xfrm>
          <a:off x="1849115" y="2337524"/>
          <a:ext cx="8424936" cy="1844040"/>
        </p:xfrm>
        <a:graphic>
          <a:graphicData uri="http://schemas.openxmlformats.org/drawingml/2006/table">
            <a:tbl>
              <a:tblPr firstRow="1" bandRow="1">
                <a:tableStyleId>{5C22544A-7EE6-4342-B048-85BDC9FD1C3A}</a:tableStyleId>
              </a:tblPr>
              <a:tblGrid>
                <a:gridCol w="6264696">
                  <a:extLst>
                    <a:ext uri="{9D8B030D-6E8A-4147-A177-3AD203B41FA5}">
                      <a16:colId xmlns:a16="http://schemas.microsoft.com/office/drawing/2014/main" val="1349281174"/>
                    </a:ext>
                  </a:extLst>
                </a:gridCol>
                <a:gridCol w="2160240">
                  <a:extLst>
                    <a:ext uri="{9D8B030D-6E8A-4147-A177-3AD203B41FA5}">
                      <a16:colId xmlns:a16="http://schemas.microsoft.com/office/drawing/2014/main" val="3258863337"/>
                    </a:ext>
                  </a:extLst>
                </a:gridCol>
              </a:tblGrid>
              <a:tr h="121034">
                <a:tc>
                  <a:txBody>
                    <a:bodyPr/>
                    <a:lstStyle/>
                    <a:p>
                      <a:pPr marL="0" marR="0" lvl="0" indent="0" algn="l" rtl="0" eaLnBrk="1" fontAlgn="auto" latinLnBrk="0" hangingPunct="1">
                        <a:lnSpc>
                          <a:spcPct val="100000"/>
                        </a:lnSpc>
                        <a:spcBef>
                          <a:spcPts val="0"/>
                        </a:spcBef>
                        <a:spcAft>
                          <a:spcPts val="0"/>
                        </a:spcAft>
                        <a:buClrTx/>
                        <a:buSzTx/>
                        <a:buFontTx/>
                        <a:buNone/>
                      </a:pPr>
                      <a:r>
                        <a:rPr lang="en-US" sz="1800" dirty="0"/>
                        <a:t>OPENING ACCOUNT BALANCE AS AT 31.08.2022</a:t>
                      </a:r>
                      <a:endParaRPr lang="en-US" dirty="0"/>
                    </a:p>
                  </a:txBody>
                  <a:tcPr/>
                </a:tc>
                <a:tc>
                  <a:txBody>
                    <a:bodyPr/>
                    <a:lstStyle/>
                    <a:p>
                      <a:pPr algn="ctr"/>
                      <a:r>
                        <a:rPr lang="en-US" sz="1800" dirty="0"/>
                        <a:t>£</a:t>
                      </a:r>
                    </a:p>
                  </a:txBody>
                  <a:tcPr/>
                </a:tc>
                <a:extLst>
                  <a:ext uri="{0D108BD9-81ED-4DB2-BD59-A6C34878D82A}">
                    <a16:rowId xmlns:a16="http://schemas.microsoft.com/office/drawing/2014/main" val="3693733209"/>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en-GB" sz="1800" dirty="0"/>
                        <a:t>Santander Current Account </a:t>
                      </a:r>
                      <a:endParaRPr lang="en-US" sz="1800"/>
                    </a:p>
                  </a:txBody>
                  <a:tcPr/>
                </a:tc>
                <a:tc>
                  <a:txBody>
                    <a:bodyPr/>
                    <a:lstStyle/>
                    <a:p>
                      <a:pPr marL="0" marR="0" lvl="0" indent="0" algn="r" defTabSz="610042">
                        <a:lnSpc>
                          <a:spcPct val="100000"/>
                        </a:lnSpc>
                        <a:spcBef>
                          <a:spcPts val="0"/>
                        </a:spcBef>
                        <a:spcAft>
                          <a:spcPts val="0"/>
                        </a:spcAft>
                        <a:buNone/>
                        <a:tabLst/>
                        <a:defRPr/>
                      </a:pPr>
                      <a:r>
                        <a:rPr lang="en-GB" sz="1800" dirty="0"/>
                        <a:t>1,553.73</a:t>
                      </a:r>
                      <a:endParaRPr lang="en-US"/>
                    </a:p>
                  </a:txBody>
                  <a:tcPr/>
                </a:tc>
                <a:extLst>
                  <a:ext uri="{0D108BD9-81ED-4DB2-BD59-A6C34878D82A}">
                    <a16:rowId xmlns:a16="http://schemas.microsoft.com/office/drawing/2014/main" val="3061401456"/>
                  </a:ext>
                </a:extLst>
              </a:tr>
              <a:tr h="370840">
                <a:tc>
                  <a:txBody>
                    <a:bodyPr/>
                    <a:lstStyle/>
                    <a:p>
                      <a:r>
                        <a:rPr lang="en-GB" sz="1800" dirty="0"/>
                        <a:t>Santander Savings Account </a:t>
                      </a:r>
                      <a:endParaRPr lang="en-US" sz="1800"/>
                    </a:p>
                  </a:txBody>
                  <a:tcPr/>
                </a:tc>
                <a:tc>
                  <a:txBody>
                    <a:bodyPr/>
                    <a:lstStyle/>
                    <a:p>
                      <a:pPr lvl="0" algn="r">
                        <a:buNone/>
                      </a:pPr>
                      <a:r>
                        <a:rPr lang="en-US" sz="1800" dirty="0"/>
                        <a:t>38,622.64</a:t>
                      </a:r>
                      <a:endParaRPr lang="en-US"/>
                    </a:p>
                  </a:txBody>
                  <a:tcPr/>
                </a:tc>
                <a:extLst>
                  <a:ext uri="{0D108BD9-81ED-4DB2-BD59-A6C34878D82A}">
                    <a16:rowId xmlns:a16="http://schemas.microsoft.com/office/drawing/2014/main" val="3806493344"/>
                  </a:ext>
                </a:extLst>
              </a:tr>
              <a:tr h="175672">
                <a:tc>
                  <a:txBody>
                    <a:bodyPr/>
                    <a:lstStyle/>
                    <a:p>
                      <a:r>
                        <a:rPr lang="en-US" sz="1800" dirty="0"/>
                        <a:t>Petty Cash</a:t>
                      </a:r>
                    </a:p>
                  </a:txBody>
                  <a:tcPr/>
                </a:tc>
                <a:tc>
                  <a:txBody>
                    <a:bodyPr/>
                    <a:lstStyle/>
                    <a:p>
                      <a:pPr lvl="0" algn="r">
                        <a:buNone/>
                      </a:pPr>
                      <a:r>
                        <a:rPr lang="en-US" sz="1800" dirty="0"/>
                        <a:t>0.00</a:t>
                      </a:r>
                      <a:endParaRPr lang="en-US"/>
                    </a:p>
                  </a:txBody>
                  <a:tcPr/>
                </a:tc>
                <a:extLst>
                  <a:ext uri="{0D108BD9-81ED-4DB2-BD59-A6C34878D82A}">
                    <a16:rowId xmlns:a16="http://schemas.microsoft.com/office/drawing/2014/main" val="400311475"/>
                  </a:ext>
                </a:extLst>
              </a:tr>
              <a:tr h="370840">
                <a:tc>
                  <a:txBody>
                    <a:bodyPr/>
                    <a:lstStyle/>
                    <a:p>
                      <a:r>
                        <a:rPr lang="en-US" sz="1800" b="1" dirty="0"/>
                        <a:t>TOTAL BALANCE</a:t>
                      </a:r>
                    </a:p>
                  </a:txBody>
                  <a:tcPr/>
                </a:tc>
                <a:tc>
                  <a:txBody>
                    <a:bodyPr/>
                    <a:lstStyle/>
                    <a:p>
                      <a:pPr lvl="0" algn="r">
                        <a:buNone/>
                      </a:pPr>
                      <a:r>
                        <a:rPr lang="en-US" sz="1800" b="1" dirty="0"/>
                        <a:t>40,176.37</a:t>
                      </a:r>
                      <a:endParaRPr lang="en-US"/>
                    </a:p>
                  </a:txBody>
                  <a:tcPr/>
                </a:tc>
                <a:extLst>
                  <a:ext uri="{0D108BD9-81ED-4DB2-BD59-A6C34878D82A}">
                    <a16:rowId xmlns:a16="http://schemas.microsoft.com/office/drawing/2014/main" val="2886210053"/>
                  </a:ext>
                </a:extLst>
              </a:tr>
            </a:tbl>
          </a:graphicData>
        </a:graphic>
      </p:graphicFrame>
    </p:spTree>
    <p:extLst>
      <p:ext uri="{BB962C8B-B14F-4D97-AF65-F5344CB8AC3E}">
        <p14:creationId xmlns:p14="http://schemas.microsoft.com/office/powerpoint/2010/main" val="1656303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4759"/>
            <a:ext cx="12195175" cy="720000"/>
          </a:xfrm>
        </p:spPr>
        <p:txBody>
          <a:bodyPr/>
          <a:lstStyle/>
          <a:p>
            <a:pPr algn="ctr"/>
            <a:r>
              <a:rPr lang="en-GB" dirty="0"/>
              <a:t>FINANCIAL REPORT </a:t>
            </a:r>
            <a:br>
              <a:rPr lang="en-GB" dirty="0"/>
            </a:br>
            <a:r>
              <a:rPr lang="en-GB" dirty="0"/>
              <a:t>Profit &amp; Loss 2021/22</a:t>
            </a:r>
            <a:br>
              <a:rPr lang="en-GB" dirty="0"/>
            </a:br>
            <a:r>
              <a:rPr lang="en-GB" sz="1600" dirty="0"/>
              <a:t>01/09/2021 – 31/08/2022</a:t>
            </a:r>
            <a:endParaRPr lang="en-GB" sz="1600" dirty="0">
              <a:cs typeface="Calibri"/>
            </a:endParaRPr>
          </a:p>
        </p:txBody>
      </p:sp>
      <p:pic>
        <p:nvPicPr>
          <p:cNvPr id="5" name="Picture 4" descr="A close up of the Deaf Children's Society logo&#10;">
            <a:extLst>
              <a:ext uri="{FF2B5EF4-FFF2-40B4-BE49-F238E27FC236}">
                <a16:creationId xmlns:a16="http://schemas.microsoft.com/office/drawing/2014/main" id="{F678C01C-8BDF-1941-834F-35C9A4D236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279" y="331932"/>
            <a:ext cx="1693497" cy="1443115"/>
          </a:xfrm>
          <a:prstGeom prst="rect">
            <a:avLst/>
          </a:prstGeom>
        </p:spPr>
      </p:pic>
      <p:pic>
        <p:nvPicPr>
          <p:cNvPr id="9" name="Picture 8" descr="National Deaf Children's Society Registered Association logo">
            <a:extLst>
              <a:ext uri="{FF2B5EF4-FFF2-40B4-BE49-F238E27FC236}">
                <a16:creationId xmlns:a16="http://schemas.microsoft.com/office/drawing/2014/main" id="{6AF8C3FB-56F8-F14F-BCCD-F6C553120E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5894" y="22281"/>
            <a:ext cx="2050926" cy="2062416"/>
          </a:xfrm>
          <a:prstGeom prst="rect">
            <a:avLst/>
          </a:prstGeom>
        </p:spPr>
      </p:pic>
      <p:graphicFrame>
        <p:nvGraphicFramePr>
          <p:cNvPr id="8" name="Table 7">
            <a:extLst>
              <a:ext uri="{FF2B5EF4-FFF2-40B4-BE49-F238E27FC236}">
                <a16:creationId xmlns:a16="http://schemas.microsoft.com/office/drawing/2014/main" id="{A4B05D5D-C18A-914D-81A8-BE047E741176}"/>
              </a:ext>
            </a:extLst>
          </p:cNvPr>
          <p:cNvGraphicFramePr>
            <a:graphicFrameLocks noGrp="1"/>
          </p:cNvGraphicFramePr>
          <p:nvPr>
            <p:extLst>
              <p:ext uri="{D42A27DB-BD31-4B8C-83A1-F6EECF244321}">
                <p14:modId xmlns:p14="http://schemas.microsoft.com/office/powerpoint/2010/main" val="4057009826"/>
              </p:ext>
            </p:extLst>
          </p:nvPr>
        </p:nvGraphicFramePr>
        <p:xfrm>
          <a:off x="1921123" y="5781472"/>
          <a:ext cx="8130116" cy="457200"/>
        </p:xfrm>
        <a:graphic>
          <a:graphicData uri="http://schemas.openxmlformats.org/drawingml/2006/table">
            <a:tbl>
              <a:tblPr firstRow="1" bandRow="1">
                <a:tableStyleId>{5C22544A-7EE6-4342-B048-85BDC9FD1C3A}</a:tableStyleId>
              </a:tblPr>
              <a:tblGrid>
                <a:gridCol w="4065058">
                  <a:extLst>
                    <a:ext uri="{9D8B030D-6E8A-4147-A177-3AD203B41FA5}">
                      <a16:colId xmlns:a16="http://schemas.microsoft.com/office/drawing/2014/main" val="1761364380"/>
                    </a:ext>
                  </a:extLst>
                </a:gridCol>
                <a:gridCol w="4065058">
                  <a:extLst>
                    <a:ext uri="{9D8B030D-6E8A-4147-A177-3AD203B41FA5}">
                      <a16:colId xmlns:a16="http://schemas.microsoft.com/office/drawing/2014/main" val="3826686933"/>
                    </a:ext>
                  </a:extLst>
                </a:gridCol>
              </a:tblGrid>
              <a:tr h="370840">
                <a:tc>
                  <a:txBody>
                    <a:bodyPr/>
                    <a:lstStyle/>
                    <a:p>
                      <a:pPr algn="ctr"/>
                      <a:r>
                        <a:rPr lang="en-US" dirty="0"/>
                        <a:t>NET PROFIT</a:t>
                      </a:r>
                    </a:p>
                  </a:txBody>
                  <a:tcPr/>
                </a:tc>
                <a:tc>
                  <a:txBody>
                    <a:bodyPr/>
                    <a:lstStyle/>
                    <a:p>
                      <a:pPr lvl="0" algn="ctr">
                        <a:buNone/>
                      </a:pPr>
                      <a:r>
                        <a:rPr lang="en-US" dirty="0"/>
                        <a:t>-£773.37</a:t>
                      </a:r>
                    </a:p>
                  </a:txBody>
                  <a:tcPr>
                    <a:solidFill>
                      <a:srgbClr val="FF0000"/>
                    </a:solidFill>
                  </a:tcPr>
                </a:tc>
                <a:extLst>
                  <a:ext uri="{0D108BD9-81ED-4DB2-BD59-A6C34878D82A}">
                    <a16:rowId xmlns:a16="http://schemas.microsoft.com/office/drawing/2014/main" val="3308981679"/>
                  </a:ext>
                </a:extLst>
              </a:tr>
            </a:tbl>
          </a:graphicData>
        </a:graphic>
      </p:graphicFrame>
      <p:graphicFrame>
        <p:nvGraphicFramePr>
          <p:cNvPr id="11" name="Table 10">
            <a:extLst>
              <a:ext uri="{FF2B5EF4-FFF2-40B4-BE49-F238E27FC236}">
                <a16:creationId xmlns:a16="http://schemas.microsoft.com/office/drawing/2014/main" id="{A02E2DA8-5677-9F4E-91D1-D1C7A85E081D}"/>
              </a:ext>
            </a:extLst>
          </p:cNvPr>
          <p:cNvGraphicFramePr>
            <a:graphicFrameLocks noGrp="1"/>
          </p:cNvGraphicFramePr>
          <p:nvPr>
            <p:extLst>
              <p:ext uri="{D42A27DB-BD31-4B8C-83A1-F6EECF244321}">
                <p14:modId xmlns:p14="http://schemas.microsoft.com/office/powerpoint/2010/main" val="3822938613"/>
              </p:ext>
            </p:extLst>
          </p:nvPr>
        </p:nvGraphicFramePr>
        <p:xfrm>
          <a:off x="5792207" y="2133650"/>
          <a:ext cx="4608513" cy="3352800"/>
        </p:xfrm>
        <a:graphic>
          <a:graphicData uri="http://schemas.openxmlformats.org/drawingml/2006/table">
            <a:tbl>
              <a:tblPr firstRow="1" bandRow="1">
                <a:tableStyleId>{5C22544A-7EE6-4342-B048-85BDC9FD1C3A}</a:tableStyleId>
              </a:tblPr>
              <a:tblGrid>
                <a:gridCol w="3153194">
                  <a:extLst>
                    <a:ext uri="{9D8B030D-6E8A-4147-A177-3AD203B41FA5}">
                      <a16:colId xmlns:a16="http://schemas.microsoft.com/office/drawing/2014/main" val="1349281174"/>
                    </a:ext>
                  </a:extLst>
                </a:gridCol>
                <a:gridCol w="1455319">
                  <a:extLst>
                    <a:ext uri="{9D8B030D-6E8A-4147-A177-3AD203B41FA5}">
                      <a16:colId xmlns:a16="http://schemas.microsoft.com/office/drawing/2014/main" val="3258863337"/>
                    </a:ext>
                  </a:extLst>
                </a:gridCol>
              </a:tblGrid>
              <a:tr h="298410">
                <a:tc>
                  <a:txBody>
                    <a:bodyPr/>
                    <a:lstStyle/>
                    <a:p>
                      <a:r>
                        <a:rPr lang="en-US" sz="1400" dirty="0"/>
                        <a:t>OUTGOINGS</a:t>
                      </a:r>
                    </a:p>
                  </a:txBody>
                  <a:tcPr/>
                </a:tc>
                <a:tc>
                  <a:txBody>
                    <a:bodyPr/>
                    <a:lstStyle/>
                    <a:p>
                      <a:pPr algn="ctr"/>
                      <a:r>
                        <a:rPr lang="en-US" sz="1400" dirty="0"/>
                        <a:t>£</a:t>
                      </a:r>
                    </a:p>
                  </a:txBody>
                  <a:tcPr/>
                </a:tc>
                <a:extLst>
                  <a:ext uri="{0D108BD9-81ED-4DB2-BD59-A6C34878D82A}">
                    <a16:rowId xmlns:a16="http://schemas.microsoft.com/office/drawing/2014/main" val="3693733209"/>
                  </a:ext>
                </a:extLst>
              </a:tr>
              <a:tr h="298410">
                <a:tc>
                  <a:txBody>
                    <a:bodyPr/>
                    <a:lstStyle/>
                    <a:p>
                      <a:r>
                        <a:rPr lang="en-US" sz="1400" dirty="0"/>
                        <a:t>WEBSITE &amp; DOMAIN NAME</a:t>
                      </a:r>
                    </a:p>
                  </a:txBody>
                  <a:tcPr/>
                </a:tc>
                <a:tc>
                  <a:txBody>
                    <a:bodyPr/>
                    <a:lstStyle/>
                    <a:p>
                      <a:pPr lvl="0" algn="r">
                        <a:buNone/>
                      </a:pPr>
                      <a:r>
                        <a:rPr lang="en-US" sz="1400" dirty="0"/>
                        <a:t>166.82</a:t>
                      </a:r>
                    </a:p>
                  </a:txBody>
                  <a:tcPr/>
                </a:tc>
                <a:extLst>
                  <a:ext uri="{0D108BD9-81ED-4DB2-BD59-A6C34878D82A}">
                    <a16:rowId xmlns:a16="http://schemas.microsoft.com/office/drawing/2014/main" val="3061401456"/>
                  </a:ext>
                </a:extLst>
              </a:tr>
              <a:tr h="298410">
                <a:tc>
                  <a:txBody>
                    <a:bodyPr/>
                    <a:lstStyle/>
                    <a:p>
                      <a:r>
                        <a:rPr lang="en-US" sz="1400" dirty="0"/>
                        <a:t>ZOOM SUBSCRIPTION</a:t>
                      </a:r>
                    </a:p>
                  </a:txBody>
                  <a:tcPr/>
                </a:tc>
                <a:tc>
                  <a:txBody>
                    <a:bodyPr/>
                    <a:lstStyle/>
                    <a:p>
                      <a:pPr lvl="0" algn="r">
                        <a:buNone/>
                      </a:pPr>
                      <a:r>
                        <a:rPr lang="en-US" sz="1400" dirty="0"/>
                        <a:t>143.88</a:t>
                      </a:r>
                      <a:endParaRPr lang="en-US" dirty="0"/>
                    </a:p>
                  </a:txBody>
                  <a:tcPr/>
                </a:tc>
                <a:extLst>
                  <a:ext uri="{0D108BD9-81ED-4DB2-BD59-A6C34878D82A}">
                    <a16:rowId xmlns:a16="http://schemas.microsoft.com/office/drawing/2014/main" val="3806493344"/>
                  </a:ext>
                </a:extLst>
              </a:tr>
              <a:tr h="298410">
                <a:tc>
                  <a:txBody>
                    <a:bodyPr/>
                    <a:lstStyle/>
                    <a:p>
                      <a:r>
                        <a:rPr lang="en-US" sz="1400" b="0" dirty="0"/>
                        <a:t>JUST GIVING</a:t>
                      </a:r>
                    </a:p>
                  </a:txBody>
                  <a:tcPr/>
                </a:tc>
                <a:tc>
                  <a:txBody>
                    <a:bodyPr/>
                    <a:lstStyle/>
                    <a:p>
                      <a:pPr marL="0" marR="0" lvl="0" indent="0" algn="r" defTabSz="610042">
                        <a:lnSpc>
                          <a:spcPct val="100000"/>
                        </a:lnSpc>
                        <a:spcBef>
                          <a:spcPts val="0"/>
                        </a:spcBef>
                        <a:spcAft>
                          <a:spcPts val="0"/>
                        </a:spcAft>
                        <a:buNone/>
                        <a:tabLst/>
                        <a:defRPr/>
                      </a:pPr>
                      <a:r>
                        <a:rPr lang="en-US" sz="1400" b="0" dirty="0"/>
                        <a:t>216.00</a:t>
                      </a:r>
                    </a:p>
                  </a:txBody>
                  <a:tcPr/>
                </a:tc>
                <a:extLst>
                  <a:ext uri="{0D108BD9-81ED-4DB2-BD59-A6C34878D82A}">
                    <a16:rowId xmlns:a16="http://schemas.microsoft.com/office/drawing/2014/main" val="2820045319"/>
                  </a:ext>
                </a:extLst>
              </a:tr>
              <a:tr h="298410">
                <a:tc>
                  <a:txBody>
                    <a:bodyPr/>
                    <a:lstStyle/>
                    <a:p>
                      <a:r>
                        <a:rPr lang="en-US" sz="1400" b="0" dirty="0"/>
                        <a:t>PHONE</a:t>
                      </a:r>
                    </a:p>
                  </a:txBody>
                  <a:tcPr/>
                </a:tc>
                <a:tc>
                  <a:txBody>
                    <a:bodyPr/>
                    <a:lstStyle/>
                    <a:p>
                      <a:pPr marL="0" marR="0" lvl="0" indent="0" algn="r" defTabSz="610042">
                        <a:lnSpc>
                          <a:spcPct val="100000"/>
                        </a:lnSpc>
                        <a:spcBef>
                          <a:spcPts val="0"/>
                        </a:spcBef>
                        <a:spcAft>
                          <a:spcPts val="0"/>
                        </a:spcAft>
                        <a:buNone/>
                        <a:tabLst/>
                        <a:defRPr/>
                      </a:pPr>
                      <a:r>
                        <a:rPr lang="en-US" sz="1400" b="0" dirty="0"/>
                        <a:t>90.00</a:t>
                      </a:r>
                    </a:p>
                  </a:txBody>
                  <a:tcPr/>
                </a:tc>
                <a:extLst>
                  <a:ext uri="{0D108BD9-81ED-4DB2-BD59-A6C34878D82A}">
                    <a16:rowId xmlns:a16="http://schemas.microsoft.com/office/drawing/2014/main" val="3823747097"/>
                  </a:ext>
                </a:extLst>
              </a:tr>
              <a:tr h="298410">
                <a:tc>
                  <a:txBody>
                    <a:bodyPr/>
                    <a:lstStyle/>
                    <a:p>
                      <a:r>
                        <a:rPr lang="en-US" sz="1400" b="0" dirty="0"/>
                        <a:t>PRINTING, POSTAGE, ONEDRIVE</a:t>
                      </a:r>
                    </a:p>
                  </a:txBody>
                  <a:tcPr/>
                </a:tc>
                <a:tc>
                  <a:txBody>
                    <a:bodyPr/>
                    <a:lstStyle/>
                    <a:p>
                      <a:pPr marL="0" marR="0" lvl="0" indent="0" algn="r" defTabSz="610042">
                        <a:lnSpc>
                          <a:spcPct val="100000"/>
                        </a:lnSpc>
                        <a:spcBef>
                          <a:spcPts val="0"/>
                        </a:spcBef>
                        <a:spcAft>
                          <a:spcPts val="0"/>
                        </a:spcAft>
                        <a:buNone/>
                        <a:tabLst/>
                        <a:defRPr/>
                      </a:pPr>
                      <a:r>
                        <a:rPr lang="en-US" sz="1400" b="0" dirty="0"/>
                        <a:t>49.84</a:t>
                      </a:r>
                    </a:p>
                  </a:txBody>
                  <a:tcPr/>
                </a:tc>
                <a:extLst>
                  <a:ext uri="{0D108BD9-81ED-4DB2-BD59-A6C34878D82A}">
                    <a16:rowId xmlns:a16="http://schemas.microsoft.com/office/drawing/2014/main" val="782455867"/>
                  </a:ext>
                </a:extLst>
              </a:tr>
              <a:tr h="298410">
                <a:tc>
                  <a:txBody>
                    <a:bodyPr/>
                    <a:lstStyle/>
                    <a:p>
                      <a:r>
                        <a:rPr lang="en-US" sz="1400" b="0" dirty="0"/>
                        <a:t>GIFTS </a:t>
                      </a:r>
                      <a:endParaRPr lang="en-US" sz="1400" b="0"/>
                    </a:p>
                  </a:txBody>
                  <a:tcPr/>
                </a:tc>
                <a:tc>
                  <a:txBody>
                    <a:bodyPr/>
                    <a:lstStyle/>
                    <a:p>
                      <a:pPr marL="0" marR="0" lvl="0" indent="0" algn="r" defTabSz="610042">
                        <a:lnSpc>
                          <a:spcPct val="100000"/>
                        </a:lnSpc>
                        <a:spcBef>
                          <a:spcPts val="0"/>
                        </a:spcBef>
                        <a:spcAft>
                          <a:spcPts val="0"/>
                        </a:spcAft>
                        <a:buNone/>
                        <a:tabLst/>
                        <a:defRPr/>
                      </a:pPr>
                      <a:r>
                        <a:rPr lang="en-US" sz="1400" b="0" dirty="0"/>
                        <a:t>22.50</a:t>
                      </a:r>
                    </a:p>
                  </a:txBody>
                  <a:tcPr/>
                </a:tc>
                <a:extLst>
                  <a:ext uri="{0D108BD9-81ED-4DB2-BD59-A6C34878D82A}">
                    <a16:rowId xmlns:a16="http://schemas.microsoft.com/office/drawing/2014/main" val="4163596650"/>
                  </a:ext>
                </a:extLst>
              </a:tr>
              <a:tr h="298410">
                <a:tc>
                  <a:txBody>
                    <a:bodyPr/>
                    <a:lstStyle/>
                    <a:p>
                      <a:r>
                        <a:rPr lang="en-US" sz="1400" dirty="0"/>
                        <a:t>EVENTS</a:t>
                      </a:r>
                    </a:p>
                  </a:txBody>
                  <a:tcPr/>
                </a:tc>
                <a:tc>
                  <a:txBody>
                    <a:bodyPr/>
                    <a:lstStyle/>
                    <a:p>
                      <a:pPr lvl="0" algn="r">
                        <a:buNone/>
                      </a:pPr>
                      <a:r>
                        <a:rPr lang="en-US" sz="1400" dirty="0"/>
                        <a:t>1,758.74</a:t>
                      </a:r>
                    </a:p>
                  </a:txBody>
                  <a:tcPr/>
                </a:tc>
                <a:extLst>
                  <a:ext uri="{0D108BD9-81ED-4DB2-BD59-A6C34878D82A}">
                    <a16:rowId xmlns:a16="http://schemas.microsoft.com/office/drawing/2014/main" val="2259674292"/>
                  </a:ext>
                </a:extLst>
              </a:tr>
              <a:tr h="298410">
                <a:tc>
                  <a:txBody>
                    <a:bodyPr/>
                    <a:lstStyle/>
                    <a:p>
                      <a:r>
                        <a:rPr lang="en-US" sz="1400" dirty="0"/>
                        <a:t>BSL INTERPRETERS</a:t>
                      </a:r>
                    </a:p>
                  </a:txBody>
                  <a:tcPr/>
                </a:tc>
                <a:tc>
                  <a:txBody>
                    <a:bodyPr/>
                    <a:lstStyle/>
                    <a:p>
                      <a:pPr lvl="0" algn="r">
                        <a:buNone/>
                      </a:pPr>
                      <a:r>
                        <a:rPr lang="en-US" sz="1400" dirty="0"/>
                        <a:t>1,149.45</a:t>
                      </a:r>
                    </a:p>
                  </a:txBody>
                  <a:tcPr/>
                </a:tc>
                <a:extLst>
                  <a:ext uri="{0D108BD9-81ED-4DB2-BD59-A6C34878D82A}">
                    <a16:rowId xmlns:a16="http://schemas.microsoft.com/office/drawing/2014/main" val="1413318127"/>
                  </a:ext>
                </a:extLst>
              </a:tr>
              <a:tr h="298410">
                <a:tc>
                  <a:txBody>
                    <a:bodyPr/>
                    <a:lstStyle/>
                    <a:p>
                      <a:r>
                        <a:rPr lang="en-US" sz="1400" dirty="0"/>
                        <a:t>SUPPORT TO OTHERS</a:t>
                      </a:r>
                    </a:p>
                  </a:txBody>
                  <a:tcPr/>
                </a:tc>
                <a:tc>
                  <a:txBody>
                    <a:bodyPr/>
                    <a:lstStyle/>
                    <a:p>
                      <a:pPr algn="r"/>
                      <a:r>
                        <a:rPr lang="en-US" sz="1400" dirty="0"/>
                        <a:t>148.77</a:t>
                      </a:r>
                    </a:p>
                  </a:txBody>
                  <a:tcPr/>
                </a:tc>
                <a:extLst>
                  <a:ext uri="{0D108BD9-81ED-4DB2-BD59-A6C34878D82A}">
                    <a16:rowId xmlns:a16="http://schemas.microsoft.com/office/drawing/2014/main" val="3336990419"/>
                  </a:ext>
                </a:extLst>
              </a:tr>
              <a:tr h="120352">
                <a:tc>
                  <a:txBody>
                    <a:bodyPr/>
                    <a:lstStyle/>
                    <a:p>
                      <a:r>
                        <a:rPr lang="en-US" sz="1400" b="1" dirty="0"/>
                        <a:t>TOTAL OUTGOINGS</a:t>
                      </a:r>
                    </a:p>
                  </a:txBody>
                  <a:tcPr/>
                </a:tc>
                <a:tc>
                  <a:txBody>
                    <a:bodyPr/>
                    <a:lstStyle/>
                    <a:p>
                      <a:pPr lvl="0" algn="r">
                        <a:buNone/>
                      </a:pPr>
                      <a:r>
                        <a:rPr lang="en-US" sz="1400" b="1" dirty="0"/>
                        <a:t>3,780.00</a:t>
                      </a:r>
                    </a:p>
                  </a:txBody>
                  <a:tcPr/>
                </a:tc>
                <a:extLst>
                  <a:ext uri="{0D108BD9-81ED-4DB2-BD59-A6C34878D82A}">
                    <a16:rowId xmlns:a16="http://schemas.microsoft.com/office/drawing/2014/main" val="2886210053"/>
                  </a:ext>
                </a:extLst>
              </a:tr>
            </a:tbl>
          </a:graphicData>
        </a:graphic>
      </p:graphicFrame>
      <p:graphicFrame>
        <p:nvGraphicFramePr>
          <p:cNvPr id="12" name="Table 11">
            <a:extLst>
              <a:ext uri="{FF2B5EF4-FFF2-40B4-BE49-F238E27FC236}">
                <a16:creationId xmlns:a16="http://schemas.microsoft.com/office/drawing/2014/main" id="{674F6F4A-92BE-6A42-A53B-6AFB88A23128}"/>
              </a:ext>
            </a:extLst>
          </p:cNvPr>
          <p:cNvGraphicFramePr>
            <a:graphicFrameLocks noGrp="1"/>
          </p:cNvGraphicFramePr>
          <p:nvPr>
            <p:extLst>
              <p:ext uri="{D42A27DB-BD31-4B8C-83A1-F6EECF244321}">
                <p14:modId xmlns:p14="http://schemas.microsoft.com/office/powerpoint/2010/main" val="766622130"/>
              </p:ext>
            </p:extLst>
          </p:nvPr>
        </p:nvGraphicFramePr>
        <p:xfrm>
          <a:off x="1057027" y="2120159"/>
          <a:ext cx="4608512" cy="2178667"/>
        </p:xfrm>
        <a:graphic>
          <a:graphicData uri="http://schemas.openxmlformats.org/drawingml/2006/table">
            <a:tbl>
              <a:tblPr firstRow="1" bandRow="1">
                <a:tableStyleId>{5C22544A-7EE6-4342-B048-85BDC9FD1C3A}</a:tableStyleId>
              </a:tblPr>
              <a:tblGrid>
                <a:gridCol w="2952328">
                  <a:extLst>
                    <a:ext uri="{9D8B030D-6E8A-4147-A177-3AD203B41FA5}">
                      <a16:colId xmlns:a16="http://schemas.microsoft.com/office/drawing/2014/main" val="1349281174"/>
                    </a:ext>
                  </a:extLst>
                </a:gridCol>
                <a:gridCol w="1656184">
                  <a:extLst>
                    <a:ext uri="{9D8B030D-6E8A-4147-A177-3AD203B41FA5}">
                      <a16:colId xmlns:a16="http://schemas.microsoft.com/office/drawing/2014/main" val="3258863337"/>
                    </a:ext>
                  </a:extLst>
                </a:gridCol>
              </a:tblGrid>
              <a:tr h="144016">
                <a:tc>
                  <a:txBody>
                    <a:bodyPr/>
                    <a:lstStyle/>
                    <a:p>
                      <a:r>
                        <a:rPr lang="en-US" sz="1400" dirty="0"/>
                        <a:t>INCOME</a:t>
                      </a:r>
                    </a:p>
                  </a:txBody>
                  <a:tcPr/>
                </a:tc>
                <a:tc>
                  <a:txBody>
                    <a:bodyPr/>
                    <a:lstStyle/>
                    <a:p>
                      <a:pPr algn="ctr"/>
                      <a:r>
                        <a:rPr lang="en-US" sz="1400" dirty="0"/>
                        <a:t>£</a:t>
                      </a:r>
                    </a:p>
                  </a:txBody>
                  <a:tcPr/>
                </a:tc>
                <a:extLst>
                  <a:ext uri="{0D108BD9-81ED-4DB2-BD59-A6C34878D82A}">
                    <a16:rowId xmlns:a16="http://schemas.microsoft.com/office/drawing/2014/main" val="3693733209"/>
                  </a:ext>
                </a:extLst>
              </a:tr>
              <a:tr h="287562">
                <a:tc>
                  <a:txBody>
                    <a:bodyPr/>
                    <a:lstStyle/>
                    <a:p>
                      <a:r>
                        <a:rPr lang="en-US" sz="1400" dirty="0"/>
                        <a:t>DONATIONS</a:t>
                      </a:r>
                    </a:p>
                  </a:txBody>
                  <a:tcPr/>
                </a:tc>
                <a:tc>
                  <a:txBody>
                    <a:bodyPr/>
                    <a:lstStyle/>
                    <a:p>
                      <a:pPr lvl="0" algn="r">
                        <a:buNone/>
                      </a:pPr>
                      <a:r>
                        <a:rPr lang="en-GB" sz="1400" kern="1200" dirty="0">
                          <a:solidFill>
                            <a:schemeClr val="dk1"/>
                          </a:solidFill>
                          <a:latin typeface="+mn-lt"/>
                          <a:ea typeface="+mn-ea"/>
                          <a:cs typeface="+mn-cs"/>
                        </a:rPr>
                        <a:t>2,270.00</a:t>
                      </a:r>
                    </a:p>
                  </a:txBody>
                  <a:tcPr marL="68580" marR="68580" marT="0" marB="0" anchor="ctr"/>
                </a:tc>
                <a:extLst>
                  <a:ext uri="{0D108BD9-81ED-4DB2-BD59-A6C34878D82A}">
                    <a16:rowId xmlns:a16="http://schemas.microsoft.com/office/drawing/2014/main" val="3061401456"/>
                  </a:ext>
                </a:extLst>
              </a:tr>
              <a:tr h="287562">
                <a:tc>
                  <a:txBody>
                    <a:bodyPr/>
                    <a:lstStyle/>
                    <a:p>
                      <a:r>
                        <a:rPr lang="en-US" sz="1400" dirty="0"/>
                        <a:t>GIFT AID </a:t>
                      </a:r>
                      <a:endParaRPr lang="en-US" sz="1400"/>
                    </a:p>
                  </a:txBody>
                  <a:tcPr/>
                </a:tc>
                <a:tc>
                  <a:txBody>
                    <a:bodyPr/>
                    <a:lstStyle/>
                    <a:p>
                      <a:pPr algn="r"/>
                      <a:r>
                        <a:rPr lang="en-US" sz="1400" dirty="0"/>
                        <a:t>0.00</a:t>
                      </a:r>
                    </a:p>
                  </a:txBody>
                  <a:tcPr/>
                </a:tc>
                <a:extLst>
                  <a:ext uri="{0D108BD9-81ED-4DB2-BD59-A6C34878D82A}">
                    <a16:rowId xmlns:a16="http://schemas.microsoft.com/office/drawing/2014/main" val="1883801784"/>
                  </a:ext>
                </a:extLst>
              </a:tr>
              <a:tr h="287562">
                <a:tc>
                  <a:txBody>
                    <a:bodyPr/>
                    <a:lstStyle/>
                    <a:p>
                      <a:r>
                        <a:rPr lang="en-US" sz="1400" dirty="0"/>
                        <a:t>BANK INTEREST</a:t>
                      </a:r>
                    </a:p>
                  </a:txBody>
                  <a:tcPr/>
                </a:tc>
                <a:tc>
                  <a:txBody>
                    <a:bodyPr/>
                    <a:lstStyle/>
                    <a:p>
                      <a:pPr lvl="0" algn="r">
                        <a:buNone/>
                      </a:pPr>
                      <a:r>
                        <a:rPr lang="en-US" sz="1400" dirty="0"/>
                        <a:t>15.24</a:t>
                      </a:r>
                    </a:p>
                  </a:txBody>
                  <a:tcPr/>
                </a:tc>
                <a:extLst>
                  <a:ext uri="{0D108BD9-81ED-4DB2-BD59-A6C34878D82A}">
                    <a16:rowId xmlns:a16="http://schemas.microsoft.com/office/drawing/2014/main" val="2259674292"/>
                  </a:ext>
                </a:extLst>
              </a:tr>
              <a:tr h="287562">
                <a:tc>
                  <a:txBody>
                    <a:bodyPr/>
                    <a:lstStyle/>
                    <a:p>
                      <a:r>
                        <a:rPr lang="en-US" sz="1400" dirty="0"/>
                        <a:t>SWINDON LOTTERY</a:t>
                      </a:r>
                    </a:p>
                  </a:txBody>
                  <a:tcPr/>
                </a:tc>
                <a:tc>
                  <a:txBody>
                    <a:bodyPr/>
                    <a:lstStyle/>
                    <a:p>
                      <a:pPr algn="r"/>
                      <a:r>
                        <a:rPr lang="en-US" sz="1400" dirty="0"/>
                        <a:t>125.00</a:t>
                      </a:r>
                    </a:p>
                  </a:txBody>
                  <a:tcPr/>
                </a:tc>
                <a:extLst>
                  <a:ext uri="{0D108BD9-81ED-4DB2-BD59-A6C34878D82A}">
                    <a16:rowId xmlns:a16="http://schemas.microsoft.com/office/drawing/2014/main" val="2854668434"/>
                  </a:ext>
                </a:extLst>
              </a:tr>
              <a:tr h="287562">
                <a:tc>
                  <a:txBody>
                    <a:bodyPr/>
                    <a:lstStyle/>
                    <a:p>
                      <a:r>
                        <a:rPr lang="en-US" sz="1400" dirty="0"/>
                        <a:t>JUST GIVING – GENERAL CAMPAIGN</a:t>
                      </a:r>
                    </a:p>
                  </a:txBody>
                  <a:tcPr/>
                </a:tc>
                <a:tc>
                  <a:txBody>
                    <a:bodyPr/>
                    <a:lstStyle/>
                    <a:p>
                      <a:pPr algn="r"/>
                      <a:r>
                        <a:rPr lang="en-US" sz="1400" dirty="0"/>
                        <a:t>296.39</a:t>
                      </a:r>
                    </a:p>
                  </a:txBody>
                  <a:tcPr/>
                </a:tc>
                <a:extLst>
                  <a:ext uri="{0D108BD9-81ED-4DB2-BD59-A6C34878D82A}">
                    <a16:rowId xmlns:a16="http://schemas.microsoft.com/office/drawing/2014/main" val="2447174302"/>
                  </a:ext>
                </a:extLst>
              </a:tr>
              <a:tr h="349867">
                <a:tc>
                  <a:txBody>
                    <a:bodyPr/>
                    <a:lstStyle/>
                    <a:p>
                      <a:r>
                        <a:rPr lang="en-US" sz="1400" b="1" dirty="0"/>
                        <a:t>TOTAL INCOME</a:t>
                      </a:r>
                    </a:p>
                  </a:txBody>
                  <a:tcPr/>
                </a:tc>
                <a:tc>
                  <a:txBody>
                    <a:bodyPr/>
                    <a:lstStyle/>
                    <a:p>
                      <a:pPr lvl="0" algn="r">
                        <a:buNone/>
                      </a:pPr>
                      <a:r>
                        <a:rPr lang="en-US" sz="1400" b="1" dirty="0"/>
                        <a:t>3,006.63</a:t>
                      </a:r>
                    </a:p>
                  </a:txBody>
                  <a:tcPr/>
                </a:tc>
                <a:extLst>
                  <a:ext uri="{0D108BD9-81ED-4DB2-BD59-A6C34878D82A}">
                    <a16:rowId xmlns:a16="http://schemas.microsoft.com/office/drawing/2014/main" val="2886210053"/>
                  </a:ext>
                </a:extLst>
              </a:tr>
            </a:tbl>
          </a:graphicData>
        </a:graphic>
      </p:graphicFrame>
      <p:sp>
        <p:nvSpPr>
          <p:cNvPr id="10" name="TextBox 9">
            <a:extLst>
              <a:ext uri="{FF2B5EF4-FFF2-40B4-BE49-F238E27FC236}">
                <a16:creationId xmlns:a16="http://schemas.microsoft.com/office/drawing/2014/main" id="{7C278B8F-341E-8F44-A485-C8CF0DE58453}"/>
              </a:ext>
            </a:extLst>
          </p:cNvPr>
          <p:cNvSpPr txBox="1"/>
          <p:nvPr/>
        </p:nvSpPr>
        <p:spPr>
          <a:xfrm>
            <a:off x="480962" y="6401535"/>
            <a:ext cx="11017225" cy="307777"/>
          </a:xfrm>
          <a:prstGeom prst="rect">
            <a:avLst/>
          </a:prstGeom>
          <a:noFill/>
        </p:spPr>
        <p:txBody>
          <a:bodyPr wrap="square" lIns="91440" tIns="45720" rIns="91440" bIns="45720" rtlCol="0" anchor="t">
            <a:spAutoFit/>
          </a:bodyPr>
          <a:lstStyle/>
          <a:p>
            <a:pPr algn="ctr"/>
            <a:r>
              <a:rPr lang="en-US" sz="1400" dirty="0">
                <a:latin typeface="+mn-lt"/>
                <a:ea typeface="ＭＳ Ｐゴシック"/>
              </a:rPr>
              <a:t>END OF YEAR ANNUAL RETURN for 2021-22 SUBMITTED TO HMRC 7th November 2022</a:t>
            </a:r>
          </a:p>
        </p:txBody>
      </p:sp>
    </p:spTree>
    <p:extLst>
      <p:ext uri="{BB962C8B-B14F-4D97-AF65-F5344CB8AC3E}">
        <p14:creationId xmlns:p14="http://schemas.microsoft.com/office/powerpoint/2010/main" val="2218196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4759"/>
            <a:ext cx="12195175" cy="720000"/>
          </a:xfrm>
        </p:spPr>
        <p:txBody>
          <a:bodyPr/>
          <a:lstStyle/>
          <a:p>
            <a:pPr algn="ctr"/>
            <a:r>
              <a:rPr lang="en-GB" dirty="0"/>
              <a:t>FINANCIAL REPORT </a:t>
            </a:r>
            <a:br>
              <a:rPr lang="en-GB" dirty="0"/>
            </a:br>
            <a:r>
              <a:rPr lang="en-GB" dirty="0"/>
              <a:t>Profit &amp; Loss 2022/23</a:t>
            </a:r>
            <a:br>
              <a:rPr lang="en-GB" dirty="0"/>
            </a:br>
            <a:r>
              <a:rPr lang="en-GB" sz="1600" dirty="0"/>
              <a:t>01/09/22 – 09/07/23</a:t>
            </a:r>
            <a:endParaRPr lang="en-GB" sz="1600" dirty="0">
              <a:cs typeface="Calibri"/>
            </a:endParaRPr>
          </a:p>
        </p:txBody>
      </p:sp>
      <p:pic>
        <p:nvPicPr>
          <p:cNvPr id="5" name="Picture 4" descr="A close up of the Deaf Children's Society logo&#10;">
            <a:extLst>
              <a:ext uri="{FF2B5EF4-FFF2-40B4-BE49-F238E27FC236}">
                <a16:creationId xmlns:a16="http://schemas.microsoft.com/office/drawing/2014/main" id="{F678C01C-8BDF-1941-834F-35C9A4D236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279" y="331932"/>
            <a:ext cx="1693497" cy="1443115"/>
          </a:xfrm>
          <a:prstGeom prst="rect">
            <a:avLst/>
          </a:prstGeom>
        </p:spPr>
      </p:pic>
      <p:pic>
        <p:nvPicPr>
          <p:cNvPr id="9" name="Picture 8" descr="National Deaf Children's Society Registered Association logo">
            <a:extLst>
              <a:ext uri="{FF2B5EF4-FFF2-40B4-BE49-F238E27FC236}">
                <a16:creationId xmlns:a16="http://schemas.microsoft.com/office/drawing/2014/main" id="{6AF8C3FB-56F8-F14F-BCCD-F6C553120E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5894" y="22281"/>
            <a:ext cx="2050926" cy="2062416"/>
          </a:xfrm>
          <a:prstGeom prst="rect">
            <a:avLst/>
          </a:prstGeom>
        </p:spPr>
      </p:pic>
      <p:graphicFrame>
        <p:nvGraphicFramePr>
          <p:cNvPr id="8" name="Table 7">
            <a:extLst>
              <a:ext uri="{FF2B5EF4-FFF2-40B4-BE49-F238E27FC236}">
                <a16:creationId xmlns:a16="http://schemas.microsoft.com/office/drawing/2014/main" id="{A4B05D5D-C18A-914D-81A8-BE047E741176}"/>
              </a:ext>
            </a:extLst>
          </p:cNvPr>
          <p:cNvGraphicFramePr>
            <a:graphicFrameLocks noGrp="1"/>
          </p:cNvGraphicFramePr>
          <p:nvPr>
            <p:extLst>
              <p:ext uri="{D42A27DB-BD31-4B8C-83A1-F6EECF244321}">
                <p14:modId xmlns:p14="http://schemas.microsoft.com/office/powerpoint/2010/main" val="1082122918"/>
              </p:ext>
            </p:extLst>
          </p:nvPr>
        </p:nvGraphicFramePr>
        <p:xfrm>
          <a:off x="1921123" y="5902424"/>
          <a:ext cx="8130116" cy="457200"/>
        </p:xfrm>
        <a:graphic>
          <a:graphicData uri="http://schemas.openxmlformats.org/drawingml/2006/table">
            <a:tbl>
              <a:tblPr firstRow="1" bandRow="1">
                <a:tableStyleId>{5C22544A-7EE6-4342-B048-85BDC9FD1C3A}</a:tableStyleId>
              </a:tblPr>
              <a:tblGrid>
                <a:gridCol w="4065058">
                  <a:extLst>
                    <a:ext uri="{9D8B030D-6E8A-4147-A177-3AD203B41FA5}">
                      <a16:colId xmlns:a16="http://schemas.microsoft.com/office/drawing/2014/main" val="1761364380"/>
                    </a:ext>
                  </a:extLst>
                </a:gridCol>
                <a:gridCol w="4065058">
                  <a:extLst>
                    <a:ext uri="{9D8B030D-6E8A-4147-A177-3AD203B41FA5}">
                      <a16:colId xmlns:a16="http://schemas.microsoft.com/office/drawing/2014/main" val="3826686933"/>
                    </a:ext>
                  </a:extLst>
                </a:gridCol>
              </a:tblGrid>
              <a:tr h="370840">
                <a:tc>
                  <a:txBody>
                    <a:bodyPr/>
                    <a:lstStyle/>
                    <a:p>
                      <a:pPr algn="ctr"/>
                      <a:r>
                        <a:rPr lang="en-US" dirty="0"/>
                        <a:t>NET PROFIT</a:t>
                      </a:r>
                    </a:p>
                  </a:txBody>
                  <a:tcPr/>
                </a:tc>
                <a:tc>
                  <a:txBody>
                    <a:bodyPr/>
                    <a:lstStyle/>
                    <a:p>
                      <a:pPr lvl="0" algn="ctr">
                        <a:buNone/>
                      </a:pPr>
                      <a:r>
                        <a:rPr lang="en-US" dirty="0"/>
                        <a:t>-£3,246.13</a:t>
                      </a:r>
                    </a:p>
                  </a:txBody>
                  <a:tcPr>
                    <a:solidFill>
                      <a:srgbClr val="FF0000"/>
                    </a:solidFill>
                  </a:tcPr>
                </a:tc>
                <a:extLst>
                  <a:ext uri="{0D108BD9-81ED-4DB2-BD59-A6C34878D82A}">
                    <a16:rowId xmlns:a16="http://schemas.microsoft.com/office/drawing/2014/main" val="3308981679"/>
                  </a:ext>
                </a:extLst>
              </a:tr>
            </a:tbl>
          </a:graphicData>
        </a:graphic>
      </p:graphicFrame>
      <p:graphicFrame>
        <p:nvGraphicFramePr>
          <p:cNvPr id="11" name="Table 10">
            <a:extLst>
              <a:ext uri="{FF2B5EF4-FFF2-40B4-BE49-F238E27FC236}">
                <a16:creationId xmlns:a16="http://schemas.microsoft.com/office/drawing/2014/main" id="{A02E2DA8-5677-9F4E-91D1-D1C7A85E081D}"/>
              </a:ext>
            </a:extLst>
          </p:cNvPr>
          <p:cNvGraphicFramePr>
            <a:graphicFrameLocks noGrp="1"/>
          </p:cNvGraphicFramePr>
          <p:nvPr>
            <p:extLst>
              <p:ext uri="{D42A27DB-BD31-4B8C-83A1-F6EECF244321}">
                <p14:modId xmlns:p14="http://schemas.microsoft.com/office/powerpoint/2010/main" val="2702156469"/>
              </p:ext>
            </p:extLst>
          </p:nvPr>
        </p:nvGraphicFramePr>
        <p:xfrm>
          <a:off x="5792207" y="2133650"/>
          <a:ext cx="4608513" cy="3657600"/>
        </p:xfrm>
        <a:graphic>
          <a:graphicData uri="http://schemas.openxmlformats.org/drawingml/2006/table">
            <a:tbl>
              <a:tblPr firstRow="1" bandRow="1">
                <a:tableStyleId>{5C22544A-7EE6-4342-B048-85BDC9FD1C3A}</a:tableStyleId>
              </a:tblPr>
              <a:tblGrid>
                <a:gridCol w="3153194">
                  <a:extLst>
                    <a:ext uri="{9D8B030D-6E8A-4147-A177-3AD203B41FA5}">
                      <a16:colId xmlns:a16="http://schemas.microsoft.com/office/drawing/2014/main" val="1349281174"/>
                    </a:ext>
                  </a:extLst>
                </a:gridCol>
                <a:gridCol w="1455319">
                  <a:extLst>
                    <a:ext uri="{9D8B030D-6E8A-4147-A177-3AD203B41FA5}">
                      <a16:colId xmlns:a16="http://schemas.microsoft.com/office/drawing/2014/main" val="3258863337"/>
                    </a:ext>
                  </a:extLst>
                </a:gridCol>
              </a:tblGrid>
              <a:tr h="298410">
                <a:tc>
                  <a:txBody>
                    <a:bodyPr/>
                    <a:lstStyle/>
                    <a:p>
                      <a:r>
                        <a:rPr lang="en-US" sz="1400" dirty="0"/>
                        <a:t>OUTGOINGS</a:t>
                      </a:r>
                    </a:p>
                  </a:txBody>
                  <a:tcPr/>
                </a:tc>
                <a:tc>
                  <a:txBody>
                    <a:bodyPr/>
                    <a:lstStyle/>
                    <a:p>
                      <a:pPr algn="ctr"/>
                      <a:r>
                        <a:rPr lang="en-US" sz="1400" dirty="0"/>
                        <a:t>£</a:t>
                      </a:r>
                    </a:p>
                  </a:txBody>
                  <a:tcPr/>
                </a:tc>
                <a:extLst>
                  <a:ext uri="{0D108BD9-81ED-4DB2-BD59-A6C34878D82A}">
                    <a16:rowId xmlns:a16="http://schemas.microsoft.com/office/drawing/2014/main" val="3693733209"/>
                  </a:ext>
                </a:extLst>
              </a:tr>
              <a:tr h="298410">
                <a:tc>
                  <a:txBody>
                    <a:bodyPr/>
                    <a:lstStyle/>
                    <a:p>
                      <a:r>
                        <a:rPr lang="en-US" sz="1400" dirty="0"/>
                        <a:t>WEBSITE &amp; DOMAIN NAME</a:t>
                      </a:r>
                    </a:p>
                  </a:txBody>
                  <a:tcPr/>
                </a:tc>
                <a:tc>
                  <a:txBody>
                    <a:bodyPr/>
                    <a:lstStyle/>
                    <a:p>
                      <a:pPr lvl="0" algn="r">
                        <a:buNone/>
                      </a:pPr>
                      <a:r>
                        <a:rPr lang="en-US" sz="1400" dirty="0"/>
                        <a:t>143.86</a:t>
                      </a:r>
                    </a:p>
                  </a:txBody>
                  <a:tcPr/>
                </a:tc>
                <a:extLst>
                  <a:ext uri="{0D108BD9-81ED-4DB2-BD59-A6C34878D82A}">
                    <a16:rowId xmlns:a16="http://schemas.microsoft.com/office/drawing/2014/main" val="3061401456"/>
                  </a:ext>
                </a:extLst>
              </a:tr>
              <a:tr h="298410">
                <a:tc>
                  <a:txBody>
                    <a:bodyPr/>
                    <a:lstStyle/>
                    <a:p>
                      <a:pPr lvl="0">
                        <a:buNone/>
                      </a:pPr>
                      <a:r>
                        <a:rPr lang="en-US" sz="1400" dirty="0"/>
                        <a:t>FUNDRAISING</a:t>
                      </a:r>
                    </a:p>
                  </a:txBody>
                  <a:tcPr/>
                </a:tc>
                <a:tc>
                  <a:txBody>
                    <a:bodyPr/>
                    <a:lstStyle/>
                    <a:p>
                      <a:pPr lvl="0" algn="r">
                        <a:buNone/>
                      </a:pPr>
                      <a:r>
                        <a:rPr lang="en-US" sz="1400" dirty="0"/>
                        <a:t>51.54</a:t>
                      </a:r>
                    </a:p>
                  </a:txBody>
                  <a:tcPr/>
                </a:tc>
                <a:extLst>
                  <a:ext uri="{0D108BD9-81ED-4DB2-BD59-A6C34878D82A}">
                    <a16:rowId xmlns:a16="http://schemas.microsoft.com/office/drawing/2014/main" val="1274088128"/>
                  </a:ext>
                </a:extLst>
              </a:tr>
              <a:tr h="298410">
                <a:tc>
                  <a:txBody>
                    <a:bodyPr/>
                    <a:lstStyle/>
                    <a:p>
                      <a:r>
                        <a:rPr lang="en-US" sz="1400" dirty="0"/>
                        <a:t>ZOOM SUBSCRIPTION</a:t>
                      </a:r>
                    </a:p>
                  </a:txBody>
                  <a:tcPr/>
                </a:tc>
                <a:tc>
                  <a:txBody>
                    <a:bodyPr/>
                    <a:lstStyle/>
                    <a:p>
                      <a:pPr lvl="0" algn="r">
                        <a:buNone/>
                      </a:pPr>
                      <a:r>
                        <a:rPr lang="en-US" sz="1400" dirty="0"/>
                        <a:t>143.88</a:t>
                      </a:r>
                    </a:p>
                  </a:txBody>
                  <a:tcPr/>
                </a:tc>
                <a:extLst>
                  <a:ext uri="{0D108BD9-81ED-4DB2-BD59-A6C34878D82A}">
                    <a16:rowId xmlns:a16="http://schemas.microsoft.com/office/drawing/2014/main" val="3806493344"/>
                  </a:ext>
                </a:extLst>
              </a:tr>
              <a:tr h="298410">
                <a:tc>
                  <a:txBody>
                    <a:bodyPr/>
                    <a:lstStyle/>
                    <a:p>
                      <a:r>
                        <a:rPr lang="en-US" sz="1400" b="0" dirty="0"/>
                        <a:t>JUST GIVING</a:t>
                      </a:r>
                    </a:p>
                  </a:txBody>
                  <a:tcPr/>
                </a:tc>
                <a:tc>
                  <a:txBody>
                    <a:bodyPr/>
                    <a:lstStyle/>
                    <a:p>
                      <a:pPr marL="0" marR="0" lvl="0" indent="0" algn="r" defTabSz="610042">
                        <a:lnSpc>
                          <a:spcPct val="100000"/>
                        </a:lnSpc>
                        <a:spcBef>
                          <a:spcPts val="0"/>
                        </a:spcBef>
                        <a:spcAft>
                          <a:spcPts val="0"/>
                        </a:spcAft>
                        <a:buNone/>
                        <a:tabLst/>
                        <a:defRPr/>
                      </a:pPr>
                      <a:r>
                        <a:rPr lang="en-US" sz="1400" b="0" dirty="0"/>
                        <a:t>180.00</a:t>
                      </a:r>
                    </a:p>
                  </a:txBody>
                  <a:tcPr/>
                </a:tc>
                <a:extLst>
                  <a:ext uri="{0D108BD9-81ED-4DB2-BD59-A6C34878D82A}">
                    <a16:rowId xmlns:a16="http://schemas.microsoft.com/office/drawing/2014/main" val="2820045319"/>
                  </a:ext>
                </a:extLst>
              </a:tr>
              <a:tr h="298410">
                <a:tc>
                  <a:txBody>
                    <a:bodyPr/>
                    <a:lstStyle/>
                    <a:p>
                      <a:r>
                        <a:rPr lang="en-US" sz="1400" b="0" dirty="0"/>
                        <a:t>PHONE</a:t>
                      </a:r>
                    </a:p>
                  </a:txBody>
                  <a:tcPr/>
                </a:tc>
                <a:tc>
                  <a:txBody>
                    <a:bodyPr/>
                    <a:lstStyle/>
                    <a:p>
                      <a:pPr marL="0" marR="0" lvl="0" indent="0" algn="r" defTabSz="610042">
                        <a:lnSpc>
                          <a:spcPct val="100000"/>
                        </a:lnSpc>
                        <a:spcBef>
                          <a:spcPts val="0"/>
                        </a:spcBef>
                        <a:spcAft>
                          <a:spcPts val="0"/>
                        </a:spcAft>
                        <a:buNone/>
                        <a:tabLst/>
                        <a:defRPr/>
                      </a:pPr>
                      <a:r>
                        <a:rPr lang="en-US" sz="1400" b="0" dirty="0"/>
                        <a:t>68.58</a:t>
                      </a:r>
                    </a:p>
                  </a:txBody>
                  <a:tcPr/>
                </a:tc>
                <a:extLst>
                  <a:ext uri="{0D108BD9-81ED-4DB2-BD59-A6C34878D82A}">
                    <a16:rowId xmlns:a16="http://schemas.microsoft.com/office/drawing/2014/main" val="3823747097"/>
                  </a:ext>
                </a:extLst>
              </a:tr>
              <a:tr h="298410">
                <a:tc>
                  <a:txBody>
                    <a:bodyPr/>
                    <a:lstStyle/>
                    <a:p>
                      <a:r>
                        <a:rPr lang="en-US" sz="1400" b="0" dirty="0"/>
                        <a:t>ROOM HIRE</a:t>
                      </a:r>
                    </a:p>
                  </a:txBody>
                  <a:tcPr/>
                </a:tc>
                <a:tc>
                  <a:txBody>
                    <a:bodyPr/>
                    <a:lstStyle/>
                    <a:p>
                      <a:pPr marL="0" marR="0" lvl="0" indent="0" algn="r" defTabSz="610042">
                        <a:lnSpc>
                          <a:spcPct val="100000"/>
                        </a:lnSpc>
                        <a:spcBef>
                          <a:spcPts val="0"/>
                        </a:spcBef>
                        <a:spcAft>
                          <a:spcPts val="0"/>
                        </a:spcAft>
                        <a:buNone/>
                        <a:tabLst/>
                        <a:defRPr/>
                      </a:pPr>
                      <a:r>
                        <a:rPr lang="en-US" sz="1400" b="0" dirty="0"/>
                        <a:t>68.00</a:t>
                      </a:r>
                    </a:p>
                  </a:txBody>
                  <a:tcPr/>
                </a:tc>
                <a:extLst>
                  <a:ext uri="{0D108BD9-81ED-4DB2-BD59-A6C34878D82A}">
                    <a16:rowId xmlns:a16="http://schemas.microsoft.com/office/drawing/2014/main" val="782455867"/>
                  </a:ext>
                </a:extLst>
              </a:tr>
              <a:tr h="298410">
                <a:tc>
                  <a:txBody>
                    <a:bodyPr/>
                    <a:lstStyle/>
                    <a:p>
                      <a:r>
                        <a:rPr lang="en-US" sz="1400" b="0" dirty="0"/>
                        <a:t>INVESTMENT (gazebo &amp; trustee training)</a:t>
                      </a:r>
                    </a:p>
                  </a:txBody>
                  <a:tcPr/>
                </a:tc>
                <a:tc>
                  <a:txBody>
                    <a:bodyPr/>
                    <a:lstStyle/>
                    <a:p>
                      <a:pPr marL="0" marR="0" lvl="0" indent="0" algn="r" defTabSz="610042">
                        <a:lnSpc>
                          <a:spcPct val="100000"/>
                        </a:lnSpc>
                        <a:spcBef>
                          <a:spcPts val="0"/>
                        </a:spcBef>
                        <a:spcAft>
                          <a:spcPts val="0"/>
                        </a:spcAft>
                        <a:buNone/>
                        <a:tabLst/>
                        <a:defRPr/>
                      </a:pPr>
                      <a:r>
                        <a:rPr lang="en-US" sz="1400" b="0" dirty="0"/>
                        <a:t>149.00</a:t>
                      </a:r>
                      <a:endParaRPr lang="en-US" dirty="0"/>
                    </a:p>
                  </a:txBody>
                  <a:tcPr/>
                </a:tc>
                <a:extLst>
                  <a:ext uri="{0D108BD9-81ED-4DB2-BD59-A6C34878D82A}">
                    <a16:rowId xmlns:a16="http://schemas.microsoft.com/office/drawing/2014/main" val="4163596650"/>
                  </a:ext>
                </a:extLst>
              </a:tr>
              <a:tr h="298410">
                <a:tc>
                  <a:txBody>
                    <a:bodyPr/>
                    <a:lstStyle/>
                    <a:p>
                      <a:r>
                        <a:rPr lang="en-US" sz="1400" dirty="0"/>
                        <a:t>EVENTS</a:t>
                      </a:r>
                    </a:p>
                  </a:txBody>
                  <a:tcPr/>
                </a:tc>
                <a:tc>
                  <a:txBody>
                    <a:bodyPr/>
                    <a:lstStyle/>
                    <a:p>
                      <a:pPr lvl="0" algn="r">
                        <a:buNone/>
                      </a:pPr>
                      <a:r>
                        <a:rPr lang="en-US" sz="1400" dirty="0"/>
                        <a:t>3,090.01</a:t>
                      </a:r>
                    </a:p>
                  </a:txBody>
                  <a:tcPr/>
                </a:tc>
                <a:extLst>
                  <a:ext uri="{0D108BD9-81ED-4DB2-BD59-A6C34878D82A}">
                    <a16:rowId xmlns:a16="http://schemas.microsoft.com/office/drawing/2014/main" val="2259674292"/>
                  </a:ext>
                </a:extLst>
              </a:tr>
              <a:tr h="298410">
                <a:tc>
                  <a:txBody>
                    <a:bodyPr/>
                    <a:lstStyle/>
                    <a:p>
                      <a:r>
                        <a:rPr lang="en-US" sz="1400" dirty="0"/>
                        <a:t>BSL INTERPRETERS</a:t>
                      </a:r>
                    </a:p>
                  </a:txBody>
                  <a:tcPr/>
                </a:tc>
                <a:tc>
                  <a:txBody>
                    <a:bodyPr/>
                    <a:lstStyle/>
                    <a:p>
                      <a:pPr lvl="0" algn="r">
                        <a:buNone/>
                      </a:pPr>
                      <a:r>
                        <a:rPr lang="en-US" sz="1400" dirty="0"/>
                        <a:t>800.00</a:t>
                      </a:r>
                    </a:p>
                  </a:txBody>
                  <a:tcPr/>
                </a:tc>
                <a:extLst>
                  <a:ext uri="{0D108BD9-81ED-4DB2-BD59-A6C34878D82A}">
                    <a16:rowId xmlns:a16="http://schemas.microsoft.com/office/drawing/2014/main" val="1413318127"/>
                  </a:ext>
                </a:extLst>
              </a:tr>
              <a:tr h="298410">
                <a:tc>
                  <a:txBody>
                    <a:bodyPr/>
                    <a:lstStyle/>
                    <a:p>
                      <a:r>
                        <a:rPr lang="en-US" sz="1400" dirty="0"/>
                        <a:t>SUPPORT TO OTHERS</a:t>
                      </a:r>
                    </a:p>
                  </a:txBody>
                  <a:tcPr/>
                </a:tc>
                <a:tc>
                  <a:txBody>
                    <a:bodyPr/>
                    <a:lstStyle/>
                    <a:p>
                      <a:pPr algn="r"/>
                      <a:r>
                        <a:rPr lang="en-US" sz="1400" dirty="0"/>
                        <a:t>408.98</a:t>
                      </a:r>
                    </a:p>
                  </a:txBody>
                  <a:tcPr/>
                </a:tc>
                <a:extLst>
                  <a:ext uri="{0D108BD9-81ED-4DB2-BD59-A6C34878D82A}">
                    <a16:rowId xmlns:a16="http://schemas.microsoft.com/office/drawing/2014/main" val="3336990419"/>
                  </a:ext>
                </a:extLst>
              </a:tr>
              <a:tr h="120352">
                <a:tc>
                  <a:txBody>
                    <a:bodyPr/>
                    <a:lstStyle/>
                    <a:p>
                      <a:r>
                        <a:rPr lang="en-US" sz="1400" b="1" dirty="0"/>
                        <a:t>TOTAL OUTGOINGS</a:t>
                      </a:r>
                    </a:p>
                  </a:txBody>
                  <a:tcPr/>
                </a:tc>
                <a:tc>
                  <a:txBody>
                    <a:bodyPr/>
                    <a:lstStyle/>
                    <a:p>
                      <a:pPr lvl="0" algn="r">
                        <a:buNone/>
                      </a:pPr>
                      <a:r>
                        <a:rPr lang="en-US" sz="1400" b="1" dirty="0"/>
                        <a:t>5,103.85</a:t>
                      </a:r>
                    </a:p>
                  </a:txBody>
                  <a:tcPr/>
                </a:tc>
                <a:extLst>
                  <a:ext uri="{0D108BD9-81ED-4DB2-BD59-A6C34878D82A}">
                    <a16:rowId xmlns:a16="http://schemas.microsoft.com/office/drawing/2014/main" val="2886210053"/>
                  </a:ext>
                </a:extLst>
              </a:tr>
            </a:tbl>
          </a:graphicData>
        </a:graphic>
      </p:graphicFrame>
      <p:graphicFrame>
        <p:nvGraphicFramePr>
          <p:cNvPr id="12" name="Table 11">
            <a:extLst>
              <a:ext uri="{FF2B5EF4-FFF2-40B4-BE49-F238E27FC236}">
                <a16:creationId xmlns:a16="http://schemas.microsoft.com/office/drawing/2014/main" id="{674F6F4A-92BE-6A42-A53B-6AFB88A23128}"/>
              </a:ext>
            </a:extLst>
          </p:cNvPr>
          <p:cNvGraphicFramePr>
            <a:graphicFrameLocks noGrp="1"/>
          </p:cNvGraphicFramePr>
          <p:nvPr>
            <p:extLst>
              <p:ext uri="{D42A27DB-BD31-4B8C-83A1-F6EECF244321}">
                <p14:modId xmlns:p14="http://schemas.microsoft.com/office/powerpoint/2010/main" val="1607606264"/>
              </p:ext>
            </p:extLst>
          </p:nvPr>
        </p:nvGraphicFramePr>
        <p:xfrm>
          <a:off x="1057027" y="2120159"/>
          <a:ext cx="4608512" cy="2178667"/>
        </p:xfrm>
        <a:graphic>
          <a:graphicData uri="http://schemas.openxmlformats.org/drawingml/2006/table">
            <a:tbl>
              <a:tblPr firstRow="1" bandRow="1">
                <a:tableStyleId>{5C22544A-7EE6-4342-B048-85BDC9FD1C3A}</a:tableStyleId>
              </a:tblPr>
              <a:tblGrid>
                <a:gridCol w="2952328">
                  <a:extLst>
                    <a:ext uri="{9D8B030D-6E8A-4147-A177-3AD203B41FA5}">
                      <a16:colId xmlns:a16="http://schemas.microsoft.com/office/drawing/2014/main" val="1349281174"/>
                    </a:ext>
                  </a:extLst>
                </a:gridCol>
                <a:gridCol w="1656184">
                  <a:extLst>
                    <a:ext uri="{9D8B030D-6E8A-4147-A177-3AD203B41FA5}">
                      <a16:colId xmlns:a16="http://schemas.microsoft.com/office/drawing/2014/main" val="3258863337"/>
                    </a:ext>
                  </a:extLst>
                </a:gridCol>
              </a:tblGrid>
              <a:tr h="144016">
                <a:tc>
                  <a:txBody>
                    <a:bodyPr/>
                    <a:lstStyle/>
                    <a:p>
                      <a:r>
                        <a:rPr lang="en-US" sz="1400" dirty="0"/>
                        <a:t>INCOME</a:t>
                      </a:r>
                    </a:p>
                  </a:txBody>
                  <a:tcPr/>
                </a:tc>
                <a:tc>
                  <a:txBody>
                    <a:bodyPr/>
                    <a:lstStyle/>
                    <a:p>
                      <a:pPr algn="ctr"/>
                      <a:r>
                        <a:rPr lang="en-US" sz="1400" dirty="0"/>
                        <a:t>£</a:t>
                      </a:r>
                    </a:p>
                  </a:txBody>
                  <a:tcPr/>
                </a:tc>
                <a:extLst>
                  <a:ext uri="{0D108BD9-81ED-4DB2-BD59-A6C34878D82A}">
                    <a16:rowId xmlns:a16="http://schemas.microsoft.com/office/drawing/2014/main" val="3693733209"/>
                  </a:ext>
                </a:extLst>
              </a:tr>
              <a:tr h="287562">
                <a:tc>
                  <a:txBody>
                    <a:bodyPr/>
                    <a:lstStyle/>
                    <a:p>
                      <a:r>
                        <a:rPr lang="en-US" sz="1400" dirty="0"/>
                        <a:t>DONATIONS</a:t>
                      </a:r>
                    </a:p>
                  </a:txBody>
                  <a:tcPr/>
                </a:tc>
                <a:tc>
                  <a:txBody>
                    <a:bodyPr/>
                    <a:lstStyle/>
                    <a:p>
                      <a:pPr lvl="0" algn="r">
                        <a:buNone/>
                      </a:pPr>
                      <a:r>
                        <a:rPr lang="en-GB" sz="1400" kern="1200" dirty="0">
                          <a:solidFill>
                            <a:schemeClr val="dk1"/>
                          </a:solidFill>
                          <a:latin typeface="+mn-lt"/>
                          <a:ea typeface="+mn-ea"/>
                          <a:cs typeface="+mn-cs"/>
                        </a:rPr>
                        <a:t>80.00</a:t>
                      </a:r>
                    </a:p>
                  </a:txBody>
                  <a:tcPr marL="68580" marR="68580" marT="0" marB="0" anchor="ctr"/>
                </a:tc>
                <a:extLst>
                  <a:ext uri="{0D108BD9-81ED-4DB2-BD59-A6C34878D82A}">
                    <a16:rowId xmlns:a16="http://schemas.microsoft.com/office/drawing/2014/main" val="3061401456"/>
                  </a:ext>
                </a:extLst>
              </a:tr>
              <a:tr h="287562">
                <a:tc>
                  <a:txBody>
                    <a:bodyPr/>
                    <a:lstStyle/>
                    <a:p>
                      <a:r>
                        <a:rPr lang="en-US" sz="1400" dirty="0"/>
                        <a:t>CONTRIBUTIONS FOR EVENTS</a:t>
                      </a:r>
                    </a:p>
                  </a:txBody>
                  <a:tcPr/>
                </a:tc>
                <a:tc>
                  <a:txBody>
                    <a:bodyPr/>
                    <a:lstStyle/>
                    <a:p>
                      <a:pPr algn="r"/>
                      <a:r>
                        <a:rPr lang="en-US" sz="1400" dirty="0"/>
                        <a:t>370.00</a:t>
                      </a:r>
                    </a:p>
                  </a:txBody>
                  <a:tcPr/>
                </a:tc>
                <a:extLst>
                  <a:ext uri="{0D108BD9-81ED-4DB2-BD59-A6C34878D82A}">
                    <a16:rowId xmlns:a16="http://schemas.microsoft.com/office/drawing/2014/main" val="1883801784"/>
                  </a:ext>
                </a:extLst>
              </a:tr>
              <a:tr h="287562">
                <a:tc>
                  <a:txBody>
                    <a:bodyPr/>
                    <a:lstStyle/>
                    <a:p>
                      <a:r>
                        <a:rPr lang="en-US" sz="1400" dirty="0"/>
                        <a:t>BANK INTEREST</a:t>
                      </a:r>
                    </a:p>
                  </a:txBody>
                  <a:tcPr/>
                </a:tc>
                <a:tc>
                  <a:txBody>
                    <a:bodyPr/>
                    <a:lstStyle/>
                    <a:p>
                      <a:pPr lvl="0" algn="r">
                        <a:buNone/>
                      </a:pPr>
                      <a:r>
                        <a:rPr lang="en-US" sz="1400" dirty="0"/>
                        <a:t>150.22</a:t>
                      </a:r>
                    </a:p>
                  </a:txBody>
                  <a:tcPr/>
                </a:tc>
                <a:extLst>
                  <a:ext uri="{0D108BD9-81ED-4DB2-BD59-A6C34878D82A}">
                    <a16:rowId xmlns:a16="http://schemas.microsoft.com/office/drawing/2014/main" val="2259674292"/>
                  </a:ext>
                </a:extLst>
              </a:tr>
              <a:tr h="287562">
                <a:tc>
                  <a:txBody>
                    <a:bodyPr/>
                    <a:lstStyle/>
                    <a:p>
                      <a:r>
                        <a:rPr lang="en-US" sz="1400" dirty="0"/>
                        <a:t>SWINDON LOTTERY</a:t>
                      </a:r>
                    </a:p>
                  </a:txBody>
                  <a:tcPr/>
                </a:tc>
                <a:tc>
                  <a:txBody>
                    <a:bodyPr/>
                    <a:lstStyle/>
                    <a:p>
                      <a:pPr algn="r"/>
                      <a:r>
                        <a:rPr lang="en-US" sz="1400" dirty="0"/>
                        <a:t>32.50</a:t>
                      </a:r>
                    </a:p>
                  </a:txBody>
                  <a:tcPr/>
                </a:tc>
                <a:extLst>
                  <a:ext uri="{0D108BD9-81ED-4DB2-BD59-A6C34878D82A}">
                    <a16:rowId xmlns:a16="http://schemas.microsoft.com/office/drawing/2014/main" val="2854668434"/>
                  </a:ext>
                </a:extLst>
              </a:tr>
              <a:tr h="287562">
                <a:tc>
                  <a:txBody>
                    <a:bodyPr/>
                    <a:lstStyle/>
                    <a:p>
                      <a:r>
                        <a:rPr lang="en-US" sz="1400" dirty="0"/>
                        <a:t>FUNDRAISING</a:t>
                      </a:r>
                    </a:p>
                  </a:txBody>
                  <a:tcPr/>
                </a:tc>
                <a:tc>
                  <a:txBody>
                    <a:bodyPr/>
                    <a:lstStyle/>
                    <a:p>
                      <a:pPr algn="r"/>
                      <a:r>
                        <a:rPr lang="en-US" sz="1400" dirty="0"/>
                        <a:t>1,225.00</a:t>
                      </a:r>
                    </a:p>
                  </a:txBody>
                  <a:tcPr/>
                </a:tc>
                <a:extLst>
                  <a:ext uri="{0D108BD9-81ED-4DB2-BD59-A6C34878D82A}">
                    <a16:rowId xmlns:a16="http://schemas.microsoft.com/office/drawing/2014/main" val="2447174302"/>
                  </a:ext>
                </a:extLst>
              </a:tr>
              <a:tr h="349867">
                <a:tc>
                  <a:txBody>
                    <a:bodyPr/>
                    <a:lstStyle/>
                    <a:p>
                      <a:r>
                        <a:rPr lang="en-US" sz="1400" b="1" dirty="0"/>
                        <a:t>TOTAL INCOME</a:t>
                      </a:r>
                    </a:p>
                  </a:txBody>
                  <a:tcPr/>
                </a:tc>
                <a:tc>
                  <a:txBody>
                    <a:bodyPr/>
                    <a:lstStyle/>
                    <a:p>
                      <a:pPr lvl="0" algn="r">
                        <a:buNone/>
                      </a:pPr>
                      <a:r>
                        <a:rPr lang="en-US" sz="1400" b="1" dirty="0"/>
                        <a:t>£1,857.72</a:t>
                      </a:r>
                    </a:p>
                  </a:txBody>
                  <a:tcPr/>
                </a:tc>
                <a:extLst>
                  <a:ext uri="{0D108BD9-81ED-4DB2-BD59-A6C34878D82A}">
                    <a16:rowId xmlns:a16="http://schemas.microsoft.com/office/drawing/2014/main" val="2886210053"/>
                  </a:ext>
                </a:extLst>
              </a:tr>
            </a:tbl>
          </a:graphicData>
        </a:graphic>
      </p:graphicFrame>
      <p:sp>
        <p:nvSpPr>
          <p:cNvPr id="10" name="TextBox 9">
            <a:extLst>
              <a:ext uri="{FF2B5EF4-FFF2-40B4-BE49-F238E27FC236}">
                <a16:creationId xmlns:a16="http://schemas.microsoft.com/office/drawing/2014/main" id="{7C278B8F-341E-8F44-A485-C8CF0DE58453}"/>
              </a:ext>
            </a:extLst>
          </p:cNvPr>
          <p:cNvSpPr txBox="1"/>
          <p:nvPr/>
        </p:nvSpPr>
        <p:spPr>
          <a:xfrm>
            <a:off x="480962" y="6401535"/>
            <a:ext cx="11017225" cy="307777"/>
          </a:xfrm>
          <a:prstGeom prst="rect">
            <a:avLst/>
          </a:prstGeom>
          <a:noFill/>
        </p:spPr>
        <p:txBody>
          <a:bodyPr wrap="square" lIns="91440" tIns="45720" rIns="91440" bIns="45720" rtlCol="0" anchor="t">
            <a:spAutoFit/>
          </a:bodyPr>
          <a:lstStyle/>
          <a:p>
            <a:pPr algn="ctr"/>
            <a:r>
              <a:rPr lang="en-US" sz="1400" dirty="0">
                <a:latin typeface="+mn-lt"/>
                <a:ea typeface="ＭＳ Ｐゴシック"/>
              </a:rPr>
              <a:t>END OF YEAR ANNUAL RETURN for 2022-23 TO BE SUBMITTED TO HMRC FOLLOWING YEAR END 31/08/2023</a:t>
            </a:r>
          </a:p>
        </p:txBody>
      </p:sp>
    </p:spTree>
    <p:extLst>
      <p:ext uri="{BB962C8B-B14F-4D97-AF65-F5344CB8AC3E}">
        <p14:creationId xmlns:p14="http://schemas.microsoft.com/office/powerpoint/2010/main" val="1238754614"/>
      </p:ext>
    </p:extLst>
  </p:cSld>
  <p:clrMapOvr>
    <a:masterClrMapping/>
  </p:clrMapOvr>
</p:sld>
</file>

<file path=ppt/theme/theme1.xml><?xml version="1.0" encoding="utf-8"?>
<a:theme xmlns:a="http://schemas.openxmlformats.org/drawingml/2006/main" name="NDCS">
  <a:themeElements>
    <a:clrScheme name="NDCS 2017">
      <a:dk1>
        <a:sysClr val="windowText" lastClr="000000"/>
      </a:dk1>
      <a:lt1>
        <a:sysClr val="window" lastClr="FFFFFF"/>
      </a:lt1>
      <a:dk2>
        <a:srgbClr val="720062"/>
      </a:dk2>
      <a:lt2>
        <a:srgbClr val="87027B"/>
      </a:lt2>
      <a:accent1>
        <a:srgbClr val="720062"/>
      </a:accent1>
      <a:accent2>
        <a:srgbClr val="C6007E"/>
      </a:accent2>
      <a:accent3>
        <a:srgbClr val="0092BC"/>
      </a:accent3>
      <a:accent4>
        <a:srgbClr val="EA7600"/>
      </a:accent4>
      <a:accent5>
        <a:srgbClr val="F2A900"/>
      </a:accent5>
      <a:accent6>
        <a:srgbClr val="C4D600"/>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DCS-presentation" id="{8E4939AA-AFF7-4162-9A26-2666AD72496F}" vid="{AAE59D99-54E4-4232-8EDE-55B8B73678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16</TotalTime>
  <Words>1493</Words>
  <Application>Microsoft Macintosh PowerPoint</Application>
  <PresentationFormat>Custom</PresentationFormat>
  <Paragraphs>268</Paragraphs>
  <Slides>18</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Calibri Light</vt:lpstr>
      <vt:lpstr>Lato</vt:lpstr>
      <vt:lpstr>Wingdings</vt:lpstr>
      <vt:lpstr>NDCS</vt:lpstr>
      <vt:lpstr>Office Theme</vt:lpstr>
      <vt:lpstr>Swindon &amp; North Wiltshire Deaf Children’s Society</vt:lpstr>
      <vt:lpstr>AGM AGENDA 2023 13th JULY 2023</vt:lpstr>
      <vt:lpstr>The DCS in 2022/2023</vt:lpstr>
      <vt:lpstr>MEMBERSHIP July 2023</vt:lpstr>
      <vt:lpstr>DCS Donations  since the last AGM</vt:lpstr>
      <vt:lpstr>FINANCIAL REPORT  Account Balances 2021/22</vt:lpstr>
      <vt:lpstr>FINANCIAL REPORT  Account Balances – 2022/23 </vt:lpstr>
      <vt:lpstr>FINANCIAL REPORT  Profit &amp; Loss 2021/22 01/09/2021 – 31/08/2022</vt:lpstr>
      <vt:lpstr>FINANCIAL REPORT  Profit &amp; Loss 2022/23 01/09/22 – 09/07/23</vt:lpstr>
      <vt:lpstr>FINANCIAL REPORT  Past 14 Years</vt:lpstr>
      <vt:lpstr>The Funding Support Model FUNDING APPLICATIONS</vt:lpstr>
      <vt:lpstr>The Funding Support Model  INDIVIDUAL MEMBER GRANTS</vt:lpstr>
      <vt:lpstr>The DCS in the last decade</vt:lpstr>
      <vt:lpstr>COMMITTEE ELECTIONS</vt:lpstr>
      <vt:lpstr>Looking Forward 2023/24</vt:lpstr>
      <vt:lpstr>NEXT STEPS</vt:lpstr>
      <vt:lpstr>AOB</vt:lpstr>
      <vt:lpstr>Swindon &amp; North Wiltshire Deaf Children’s Society</vt:lpstr>
    </vt:vector>
  </TitlesOfParts>
  <Company>NDCS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Priya Plowman</dc:creator>
  <cp:lastModifiedBy>Amelia Green</cp:lastModifiedBy>
  <cp:revision>997</cp:revision>
  <cp:lastPrinted>2019-03-18T16:52:39Z</cp:lastPrinted>
  <dcterms:created xsi:type="dcterms:W3CDTF">2017-07-27T09:12:49Z</dcterms:created>
  <dcterms:modified xsi:type="dcterms:W3CDTF">2023-07-13T16:13:32Z</dcterms:modified>
</cp:coreProperties>
</file>