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5" r:id="rId4"/>
    <p:sldId id="265" r:id="rId5"/>
    <p:sldId id="266" r:id="rId6"/>
    <p:sldId id="273" r:id="rId7"/>
    <p:sldId id="297" r:id="rId8"/>
    <p:sldId id="298" r:id="rId9"/>
    <p:sldId id="259" r:id="rId10"/>
    <p:sldId id="262" r:id="rId11"/>
    <p:sldId id="260" r:id="rId12"/>
    <p:sldId id="270" r:id="rId13"/>
    <p:sldId id="263" r:id="rId14"/>
    <p:sldId id="271" r:id="rId15"/>
    <p:sldId id="274" r:id="rId16"/>
    <p:sldId id="283" r:id="rId17"/>
    <p:sldId id="279" r:id="rId18"/>
    <p:sldId id="284" r:id="rId19"/>
    <p:sldId id="272" r:id="rId20"/>
    <p:sldId id="282" r:id="rId21"/>
    <p:sldId id="285" r:id="rId22"/>
    <p:sldId id="276" r:id="rId23"/>
    <p:sldId id="288" r:id="rId24"/>
    <p:sldId id="277" r:id="rId25"/>
    <p:sldId id="287" r:id="rId26"/>
    <p:sldId id="289" r:id="rId27"/>
    <p:sldId id="261" r:id="rId28"/>
    <p:sldId id="29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5872-F5EB-4948-9973-819D8037AE7C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3DC41-DAFC-450A-8005-1C258362D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24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Facing History - Resource collections has links to sites, videos, print materials,</a:t>
            </a:r>
            <a:r>
              <a:rPr lang="en-US" baseline="0" dirty="0" smtClean="0"/>
              <a:t> lessons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Loopster is a video editor and an app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58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r>
              <a:rPr lang="en-US" baseline="0" dirty="0" smtClean="0"/>
              <a:t> code for creating apps.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Pinterest but with historical photos</a:t>
            </a:r>
          </a:p>
          <a:p>
            <a:r>
              <a:rPr lang="en-US" dirty="0" smtClean="0"/>
              <a:t>Searched for Las Vegas… Boulder and Hoover Dam  --close up photos, native </a:t>
            </a:r>
            <a:r>
              <a:rPr lang="en-US" dirty="0" err="1" smtClean="0"/>
              <a:t>americans</a:t>
            </a:r>
            <a:r>
              <a:rPr lang="en-US" dirty="0" smtClean="0"/>
              <a:t>,</a:t>
            </a:r>
            <a:r>
              <a:rPr lang="en-US" baseline="0" dirty="0" smtClean="0"/>
              <a:t> working on the dam, under construction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Pinterest but with historical photos</a:t>
            </a:r>
          </a:p>
          <a:p>
            <a:r>
              <a:rPr lang="en-US" dirty="0" smtClean="0"/>
              <a:t>Searched for Las Vegas… Boulder and Hoover Dam  --close up photos, native </a:t>
            </a:r>
            <a:r>
              <a:rPr lang="en-US" dirty="0" err="1" smtClean="0"/>
              <a:t>americans</a:t>
            </a:r>
            <a:r>
              <a:rPr lang="en-US" dirty="0" smtClean="0"/>
              <a:t>,</a:t>
            </a:r>
            <a:r>
              <a:rPr lang="en-US" baseline="0" dirty="0" smtClean="0"/>
              <a:t> working on the dam, under construction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 available for apple and android.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augmented reality view of the night sky, to a virtual visit to the surface of Mars, Pocket Universe is the ultimate in astronomy apps. Moon phases,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Orrery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ISS sightings, Jupiter’s moons, Quiz games, Leaderboard achievements, pop-up notifications of important events, monthly and nightly highlights..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8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audioBoom</a:t>
            </a:r>
            <a:r>
              <a:rPr lang="en-US" baseline="0" dirty="0" smtClean="0"/>
              <a:t> also has prerecorded libraries of topics – can combine student audio with library audio</a:t>
            </a:r>
          </a:p>
          <a:p>
            <a:r>
              <a:rPr lang="en-US" baseline="0" dirty="0" smtClean="0"/>
              <a:t>Interact – online quiz creator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0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Educanon</a:t>
            </a:r>
            <a:r>
              <a:rPr lang="en-US" dirty="0" smtClean="0"/>
              <a:t> - Create a video, add</a:t>
            </a:r>
            <a:r>
              <a:rPr lang="en-US" baseline="0" dirty="0" smtClean="0"/>
              <a:t> questions, flipped classroom or have students create lectures / quizzes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6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Creates interactive concept map links</a:t>
            </a:r>
            <a:r>
              <a:rPr lang="en-US" baseline="0" dirty="0" smtClean="0"/>
              <a:t> to content searched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vegas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Wiggio</a:t>
            </a:r>
            <a:r>
              <a:rPr lang="en-US" dirty="0" smtClean="0"/>
              <a:t> – </a:t>
            </a:r>
            <a:r>
              <a:rPr lang="en-US" dirty="0" err="1" smtClean="0"/>
              <a:t>conf</a:t>
            </a:r>
            <a:r>
              <a:rPr lang="en-US" dirty="0" smtClean="0"/>
              <a:t> calls, shared calendar, to do lists, assign tasks, poll in real time, email, </a:t>
            </a:r>
            <a:r>
              <a:rPr lang="en-US" dirty="0" err="1" smtClean="0"/>
              <a:t>tesxr</a:t>
            </a:r>
            <a:r>
              <a:rPr lang="en-US" dirty="0" smtClean="0"/>
              <a:t>, shared online folder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1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– iPad app for drawing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Storybirt</a:t>
            </a:r>
            <a:r>
              <a:rPr lang="en-US" dirty="0" smtClean="0"/>
              <a:t> - read, write, share books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3DC41-DAFC-450A-8005-1C258362DE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8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akebeliefscomix.com/Apple/index.php" TargetMode="External"/><Relationship Id="rId4" Type="http://schemas.openxmlformats.org/officeDocument/2006/relationships/hyperlink" Target="http://edu.glogst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boom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tryinteract.com/" TargetMode="External"/><Relationship Id="rId4" Type="http://schemas.openxmlformats.org/officeDocument/2006/relationships/hyperlink" Target="https://coggle.i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non.com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dshelf.com/tool/book-creator" TargetMode="External"/><Relationship Id="rId5" Type="http://schemas.openxmlformats.org/officeDocument/2006/relationships/hyperlink" Target="http://www.flashcardmachine.com/" TargetMode="External"/><Relationship Id="rId4" Type="http://schemas.openxmlformats.org/officeDocument/2006/relationships/hyperlink" Target="https://www.tryinteract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hyperlink" Target="http://museumbox.e2bn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s://cacoo.com/" TargetMode="External"/><Relationship Id="rId4" Type="http://schemas.openxmlformats.org/officeDocument/2006/relationships/hyperlink" Target="http://www.instagrok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itunes.apple.com/us/app/explain-everything/id431493086?mt=8" TargetMode="External"/><Relationship Id="rId7" Type="http://schemas.openxmlformats.org/officeDocument/2006/relationships/hyperlink" Target="http://loc-ucf-site-2015.weebly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oundcloud.com/apps/myna" TargetMode="External"/><Relationship Id="rId5" Type="http://schemas.openxmlformats.org/officeDocument/2006/relationships/hyperlink" Target="https://wiggio.com/" TargetMode="External"/><Relationship Id="rId4" Type="http://schemas.openxmlformats.org/officeDocument/2006/relationships/hyperlink" Target="http://timemapper.okfnlabs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eazaeducation.com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://storybird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iftythree.com/paper" TargetMode="External"/><Relationship Id="rId5" Type="http://schemas.openxmlformats.org/officeDocument/2006/relationships/hyperlink" Target="http://www.timetoast.com/" TargetMode="External"/><Relationship Id="rId4" Type="http://schemas.openxmlformats.org/officeDocument/2006/relationships/hyperlink" Target="http://masher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quizlet.com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nces.ed.gov/nceskids/createagraph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oopster.com/" TargetMode="External"/><Relationship Id="rId5" Type="http://schemas.openxmlformats.org/officeDocument/2006/relationships/hyperlink" Target="https://www.gliffy.com/" TargetMode="External"/><Relationship Id="rId4" Type="http://schemas.openxmlformats.org/officeDocument/2006/relationships/hyperlink" Target="https://www.facinghistory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ya.com/tangrams.htm" TargetMode="External"/><Relationship Id="rId2" Type="http://schemas.openxmlformats.org/officeDocument/2006/relationships/hyperlink" Target="http://www.exploratorium.edu/explo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rning.blogs.nytimes.com/teaching-topics/teaching-topics-great-ways-to-teach-any-days-times/" TargetMode="External"/><Relationship Id="rId5" Type="http://schemas.openxmlformats.org/officeDocument/2006/relationships/hyperlink" Target="http://www.education.vic.gov.au/languagesonline/default.htm" TargetMode="External"/><Relationship Id="rId4" Type="http://schemas.openxmlformats.org/officeDocument/2006/relationships/hyperlink" Target="http://www.bbc.co.uk/programmes/p01b8f0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cast-o-matic.com/" TargetMode="External"/><Relationship Id="rId7" Type="http://schemas.openxmlformats.org/officeDocument/2006/relationships/hyperlink" Target="http://www.nku.edu/~rkdrury/experiment/netiquette_quiz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ucks.edu/old_docs/online/dlresources/Netiquette-quiz-results.html" TargetMode="External"/><Relationship Id="rId5" Type="http://schemas.openxmlformats.org/officeDocument/2006/relationships/hyperlink" Target="http://www.ezvid.com/" TargetMode="External"/><Relationship Id="rId4" Type="http://schemas.openxmlformats.org/officeDocument/2006/relationships/hyperlink" Target="http://camstudio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Mashing Content, Information Literacy, and 21</a:t>
            </a:r>
            <a:r>
              <a:rPr lang="en-US" b="1" baseline="30000" dirty="0"/>
              <a:t>st</a:t>
            </a:r>
            <a:r>
              <a:rPr lang="en-US" b="1" dirty="0"/>
              <a:t> Century Skills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SITE 2015 Las Vegas, Nevada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5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Historypin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smtClean="0"/>
              <a:t>www.historypin.org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5700" y="2966833"/>
            <a:ext cx="4824413" cy="26896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Multimedia Brochure</a:t>
            </a:r>
          </a:p>
          <a:p>
            <a:r>
              <a:rPr lang="en-US" dirty="0" err="1" smtClean="0"/>
              <a:t>Glogster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://edu.glogster.com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Collage</a:t>
            </a:r>
          </a:p>
          <a:p>
            <a:pPr lvl="1"/>
            <a:r>
              <a:rPr lang="en-US" dirty="0" smtClean="0"/>
              <a:t>FX Photo</a:t>
            </a:r>
          </a:p>
          <a:p>
            <a:r>
              <a:rPr lang="en-US" dirty="0" smtClean="0"/>
              <a:t>Top 10 List</a:t>
            </a:r>
          </a:p>
          <a:p>
            <a:pPr lvl="1"/>
            <a:r>
              <a:rPr lang="en-US" dirty="0" smtClean="0"/>
              <a:t>Use phone to create video </a:t>
            </a:r>
          </a:p>
          <a:p>
            <a:r>
              <a:rPr lang="en-US" dirty="0"/>
              <a:t>Comic Book</a:t>
            </a:r>
            <a:br>
              <a:rPr lang="en-US" dirty="0"/>
            </a:b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www.makebeliefscomix.com/Apple/index.php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Pocket Universe</a:t>
            </a:r>
            <a:br>
              <a:rPr lang="en-US" dirty="0"/>
            </a:br>
            <a:r>
              <a:rPr lang="en-US" dirty="0"/>
              <a:t>http://pocketuniverse.info/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5762" y="2603500"/>
            <a:ext cx="8384788" cy="341630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62" y="2755900"/>
            <a:ext cx="838478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Pocket Universe</a:t>
            </a:r>
            <a:br>
              <a:rPr lang="en-US" dirty="0"/>
            </a:br>
            <a:r>
              <a:rPr lang="en-US" dirty="0"/>
              <a:t>http://pocketuniverse.info/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Learn / Interesting / Questions</a:t>
            </a:r>
          </a:p>
          <a:p>
            <a:pPr lvl="1"/>
            <a:r>
              <a:rPr lang="en-US" dirty="0"/>
              <a:t>audioBoom</a:t>
            </a:r>
            <a:br>
              <a:rPr lang="en-US" dirty="0"/>
            </a:br>
            <a:r>
              <a:rPr lang="en-US" dirty="0">
                <a:hlinkClick r:id="rId3"/>
              </a:rPr>
              <a:t>https://audioboom.com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Group Presentation</a:t>
            </a:r>
          </a:p>
          <a:p>
            <a:pPr lvl="1"/>
            <a:r>
              <a:rPr lang="en-US" dirty="0" err="1" smtClean="0"/>
              <a:t>Coggle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://coggle.it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Interact</a:t>
            </a:r>
            <a:br>
              <a:rPr lang="en-US" dirty="0"/>
            </a:br>
            <a:r>
              <a:rPr lang="en-US" dirty="0">
                <a:hlinkClick r:id="rId5"/>
              </a:rPr>
              <a:t>https://www.tryinteract.com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155700" y="3328820"/>
            <a:ext cx="4824413" cy="1965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6346" y="5527343"/>
            <a:ext cx="2552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©</a:t>
            </a:r>
            <a:r>
              <a:rPr lang="en-US" sz="1000" dirty="0" err="1" smtClean="0"/>
              <a:t>Craic</a:t>
            </a:r>
            <a:r>
              <a:rPr lang="en-US" sz="1000" dirty="0" smtClean="0"/>
              <a:t> Design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30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Everywhere</a:t>
            </a:r>
            <a:br>
              <a:rPr lang="en-US" dirty="0"/>
            </a:br>
            <a:r>
              <a:rPr lang="en-US" dirty="0"/>
              <a:t>http://www.polleverywhere.com/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216" y="2603500"/>
            <a:ext cx="681388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Everywhere</a:t>
            </a:r>
            <a:br>
              <a:rPr lang="en-US"/>
            </a:br>
            <a:r>
              <a:rPr lang="en-US"/>
              <a:t>http://www.polleverywhere.com/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To create KWL 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5700" y="3102233"/>
            <a:ext cx="4824413" cy="241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Biodigital</a:t>
            </a:r>
            <a:r>
              <a:rPr lang="en-US" dirty="0"/>
              <a:t> Human</a:t>
            </a:r>
            <a:br>
              <a:rPr lang="en-US" dirty="0"/>
            </a:br>
            <a:r>
              <a:rPr lang="en-US" dirty="0"/>
              <a:t>https://www.biodigital.com/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238" y="2603500"/>
            <a:ext cx="490583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Biodigital</a:t>
            </a:r>
            <a:r>
              <a:rPr lang="en-US" dirty="0"/>
              <a:t> Human</a:t>
            </a:r>
            <a:br>
              <a:rPr lang="en-US" dirty="0"/>
            </a:br>
            <a:r>
              <a:rPr lang="en-US" dirty="0"/>
              <a:t>https://www.biodigital.com/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Presentation / Quiz</a:t>
            </a:r>
          </a:p>
          <a:p>
            <a:pPr lvl="1"/>
            <a:r>
              <a:rPr lang="en-US" dirty="0"/>
              <a:t>eduCanon</a:t>
            </a:r>
            <a:br>
              <a:rPr lang="en-US" dirty="0"/>
            </a:br>
            <a:r>
              <a:rPr lang="en-US" dirty="0">
                <a:hlinkClick r:id="rId3"/>
              </a:rPr>
              <a:t>http://www.educanon.com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InterAct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https://www.tryinteract.com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Flashcards </a:t>
            </a:r>
          </a:p>
          <a:p>
            <a:pPr lvl="1"/>
            <a:r>
              <a:rPr lang="en-US" dirty="0"/>
              <a:t>Flashcard Machine</a:t>
            </a:r>
            <a:br>
              <a:rPr lang="en-US" dirty="0"/>
            </a:br>
            <a:r>
              <a:rPr lang="en-US" dirty="0">
                <a:hlinkClick r:id="rId5"/>
              </a:rPr>
              <a:t>http://www.flashcardmachine.com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 smtClean="0"/>
              <a:t>Tutorial</a:t>
            </a:r>
          </a:p>
          <a:p>
            <a:pPr lvl="1"/>
            <a:r>
              <a:rPr lang="en-US" dirty="0"/>
              <a:t>Book Creator </a:t>
            </a:r>
            <a:br>
              <a:rPr lang="en-US" dirty="0"/>
            </a:b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edshelf.com/tool/book-creator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155700" y="2631851"/>
            <a:ext cx="4824413" cy="33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Smithsonian Digital </a:t>
            </a:r>
            <a:r>
              <a:rPr lang="en-US" dirty="0"/>
              <a:t>Collection</a:t>
            </a:r>
            <a:br>
              <a:rPr lang="en-US" dirty="0"/>
            </a:br>
            <a:r>
              <a:rPr lang="en-US" dirty="0"/>
              <a:t>http://library.si.edu/digital-library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1606" y="2603500"/>
            <a:ext cx="6613101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Smithsonian Digital Collection</a:t>
            </a:r>
            <a:br>
              <a:rPr lang="en-US" dirty="0"/>
            </a:br>
            <a:r>
              <a:rPr lang="en-US" dirty="0"/>
              <a:t>http://library.si.edu/digital-library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Museum </a:t>
            </a:r>
            <a:r>
              <a:rPr lang="en-US" dirty="0"/>
              <a:t>Box</a:t>
            </a:r>
            <a:br>
              <a:rPr lang="en-US" dirty="0"/>
            </a:br>
            <a:r>
              <a:rPr lang="en-US" dirty="0">
                <a:hlinkClick r:id="rId2"/>
              </a:rPr>
              <a:t>http://museumbox.e2bn.org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Concept Map</a:t>
            </a:r>
          </a:p>
          <a:p>
            <a:pPr lvl="1"/>
            <a:r>
              <a:rPr lang="en-US" dirty="0"/>
              <a:t>Instagrok</a:t>
            </a:r>
            <a:br>
              <a:rPr lang="en-US" dirty="0"/>
            </a:br>
            <a:r>
              <a:rPr lang="en-US" dirty="0" err="1" smtClean="0">
                <a:hlinkClick r:id="rId3" action="ppaction://hlinksldjump"/>
              </a:rPr>
              <a:t>Instagrok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Instagrok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smtClean="0">
                <a:hlinkClick r:id="rId4"/>
              </a:rPr>
              <a:t>http://www.instagrok.com/</a:t>
            </a:r>
            <a:endParaRPr lang="en-US" dirty="0" smtClean="0"/>
          </a:p>
          <a:p>
            <a:pPr lvl="1"/>
            <a:r>
              <a:rPr lang="en-US" dirty="0" err="1" smtClean="0"/>
              <a:t>Cacoo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https://cacoo.com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155700" y="3065514"/>
            <a:ext cx="4824413" cy="249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http://www.instagrok.com/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3645" y="2603500"/>
            <a:ext cx="392902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“… positive correlation between </a:t>
            </a:r>
            <a:r>
              <a:rPr lang="en-US" dirty="0"/>
              <a:t>multimedia and student </a:t>
            </a:r>
            <a:r>
              <a:rPr lang="en-US" dirty="0" smtClean="0"/>
              <a:t>achievement.” </a:t>
            </a:r>
            <a:r>
              <a:rPr lang="en-US" dirty="0" err="1" smtClean="0"/>
              <a:t>Jonassen</a:t>
            </a:r>
            <a:r>
              <a:rPr lang="en-US" dirty="0" smtClean="0"/>
              <a:t>, 1995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help our pre-service teachers………..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Library of Congress </a:t>
            </a:r>
            <a:r>
              <a:rPr lang="en-US" sz="2800" dirty="0"/>
              <a:t>Digital Collection</a:t>
            </a:r>
            <a:br>
              <a:rPr lang="en-US" sz="2800" dirty="0"/>
            </a:br>
            <a:r>
              <a:rPr lang="en-US" sz="2800" dirty="0"/>
              <a:t>http://loc.gov/library/libarch-digital.html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489" y="2603500"/>
            <a:ext cx="5853334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Library of Congress Digital Collection</a:t>
            </a:r>
            <a:br>
              <a:rPr lang="en-US" sz="2800" dirty="0"/>
            </a:br>
            <a:r>
              <a:rPr lang="en-US" sz="2800" dirty="0"/>
              <a:t>http://loc.gov/library/libarch-digital.html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Notate With Original Ideas</a:t>
            </a:r>
          </a:p>
          <a:p>
            <a:pPr lvl="1"/>
            <a:r>
              <a:rPr lang="en-US" dirty="0"/>
              <a:t>Explain </a:t>
            </a:r>
            <a:r>
              <a:rPr lang="en-US" dirty="0" smtClean="0"/>
              <a:t>Everything  </a:t>
            </a:r>
            <a:r>
              <a:rPr lang="en-US" dirty="0">
                <a:hlinkClick r:id="rId3"/>
              </a:rPr>
              <a:t>https://itunes.apple.com/us/app/explain-everything/id431493086?mt=8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Make a Timeline</a:t>
            </a:r>
          </a:p>
          <a:p>
            <a:pPr lvl="1"/>
            <a:r>
              <a:rPr lang="en-US" dirty="0" err="1" smtClean="0"/>
              <a:t>Timemapper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http://timemapper.okfnlabs.org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Group Presentation</a:t>
            </a:r>
          </a:p>
          <a:p>
            <a:pPr lvl="1"/>
            <a:r>
              <a:rPr lang="en-US" dirty="0" err="1" smtClean="0"/>
              <a:t>Wiggio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://wiggio.com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Mash </a:t>
            </a:r>
            <a:r>
              <a:rPr lang="en-US" dirty="0"/>
              <a:t>Audio Files </a:t>
            </a:r>
            <a:br>
              <a:rPr lang="en-US" dirty="0"/>
            </a:b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soundcloud.com/apps/myna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Teaching With </a:t>
            </a:r>
            <a:r>
              <a:rPr lang="en-US"/>
              <a:t>Primary Sources at UCF</a:t>
            </a:r>
            <a:br>
              <a:rPr lang="en-US"/>
            </a:br>
            <a:r>
              <a:rPr lang="en-US">
                <a:hlinkClick r:id="rId7"/>
              </a:rPr>
              <a:t>http://loc-ucf-site-2015.weebly.com</a:t>
            </a:r>
            <a:r>
              <a:rPr lang="en-US" smtClean="0">
                <a:hlinkClick r:id="rId7"/>
              </a:rPr>
              <a:t>/</a:t>
            </a:r>
            <a:r>
              <a:rPr lang="en-US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1155700" y="2903765"/>
            <a:ext cx="4824413" cy="28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Google </a:t>
            </a:r>
            <a:r>
              <a:rPr lang="en-US" sz="2800" dirty="0"/>
              <a:t>Art Project</a:t>
            </a:r>
            <a:br>
              <a:rPr lang="en-US" sz="2800" dirty="0"/>
            </a:br>
            <a:r>
              <a:rPr lang="en-US" sz="2800" dirty="0"/>
              <a:t>https://www.google.com/culturalinstitute/project/art-project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955" y="2603500"/>
            <a:ext cx="7428402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Google </a:t>
            </a:r>
            <a:r>
              <a:rPr lang="en-US" sz="2800" dirty="0"/>
              <a:t>Art Project</a:t>
            </a:r>
            <a:br>
              <a:rPr lang="en-US" sz="2800" dirty="0"/>
            </a:br>
            <a:r>
              <a:rPr lang="en-US" sz="2800" dirty="0"/>
              <a:t>https://www.google.com/culturalinstitute/project/art-project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5700" y="3202284"/>
            <a:ext cx="4824413" cy="22187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Masher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http://masher.com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Timetoast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http://www.timetoast.com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Paper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www.fiftythree.com/paper</a:t>
            </a:r>
            <a:endParaRPr lang="en-US" dirty="0" smtClean="0"/>
          </a:p>
          <a:p>
            <a:r>
              <a:rPr lang="en-US" dirty="0" err="1"/>
              <a:t>Storybird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://storybird.com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 err="1" smtClean="0"/>
              <a:t>Creaza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8"/>
              </a:rPr>
              <a:t>http://www.creazaeducation.com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Big </a:t>
            </a:r>
            <a:r>
              <a:rPr lang="en-US" sz="2800" dirty="0"/>
              <a:t>History Project</a:t>
            </a:r>
            <a:br>
              <a:rPr lang="en-US" sz="2800" dirty="0"/>
            </a:br>
            <a:r>
              <a:rPr lang="en-US" sz="2800" dirty="0"/>
              <a:t>https://www.bighistoryproject.com/home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535" y="2603500"/>
            <a:ext cx="7049243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Big </a:t>
            </a:r>
            <a:r>
              <a:rPr lang="en-US" sz="2800" dirty="0"/>
              <a:t>History Project</a:t>
            </a:r>
            <a:br>
              <a:rPr lang="en-US" sz="2800" dirty="0"/>
            </a:br>
            <a:r>
              <a:rPr lang="en-US" sz="2800" dirty="0"/>
              <a:t>https://www.bighistoryproject.com/home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5700" y="3142614"/>
            <a:ext cx="4824413" cy="23380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with </a:t>
            </a:r>
            <a:r>
              <a:rPr lang="en-US" dirty="0"/>
              <a:t>Facing History and Ourselves</a:t>
            </a:r>
            <a:br>
              <a:rPr lang="en-US" dirty="0"/>
            </a:br>
            <a:r>
              <a:rPr lang="en-US" dirty="0">
                <a:hlinkClick r:id="rId4"/>
              </a:rPr>
              <a:t>https://www.facinghistory.org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to design a concept web.</a:t>
            </a:r>
          </a:p>
          <a:p>
            <a:pPr lvl="1"/>
            <a:r>
              <a:rPr lang="en-US" dirty="0" err="1" smtClean="0"/>
              <a:t>Gliffy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www.gliffy.com</a:t>
            </a:r>
            <a:endParaRPr lang="en-US" dirty="0" smtClean="0"/>
          </a:p>
          <a:p>
            <a:r>
              <a:rPr lang="en-US" dirty="0" smtClean="0"/>
              <a:t>Using graphics, create a video</a:t>
            </a:r>
          </a:p>
          <a:p>
            <a:pPr lvl="1"/>
            <a:r>
              <a:rPr lang="en-US" dirty="0"/>
              <a:t>Loopster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://www.loopster.com/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Graph Statistics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Graph </a:t>
            </a:r>
            <a:r>
              <a:rPr lang="en-US" dirty="0">
                <a:hlinkClick r:id="rId7"/>
              </a:rPr>
              <a:t>http://nces.ed.gov/nceskids/createagraph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Quiz</a:t>
            </a:r>
            <a:br>
              <a:rPr lang="en-US" dirty="0" smtClean="0"/>
            </a:br>
            <a:r>
              <a:rPr lang="en-US" dirty="0" err="1" smtClean="0"/>
              <a:t>Quizlet</a:t>
            </a:r>
            <a:r>
              <a:rPr lang="en-US" dirty="0"/>
              <a:t> </a:t>
            </a:r>
            <a:r>
              <a:rPr lang="en-US" dirty="0">
                <a:hlinkClick r:id="rId8"/>
              </a:rPr>
              <a:t>http://quizlet.com</a:t>
            </a:r>
            <a:r>
              <a:rPr lang="en-US" dirty="0" smtClean="0">
                <a:hlinkClick r:id="rId8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Content Sites……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Exploratorium - </a:t>
            </a:r>
            <a:r>
              <a:rPr lang="en-US" dirty="0" smtClean="0">
                <a:hlinkClick r:id="rId2"/>
              </a:rPr>
              <a:t>http://www.exploratorium.edu/explore</a:t>
            </a:r>
            <a:r>
              <a:rPr lang="en-US" dirty="0" smtClean="0"/>
              <a:t> </a:t>
            </a:r>
          </a:p>
          <a:p>
            <a:r>
              <a:rPr lang="en-US" dirty="0"/>
              <a:t>Online </a:t>
            </a:r>
            <a:r>
              <a:rPr lang="en-US" dirty="0" smtClean="0"/>
              <a:t>Tangrams -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www.abcya.com/tangrams.htm</a:t>
            </a:r>
            <a:r>
              <a:rPr lang="en-US" dirty="0" smtClean="0"/>
              <a:t> </a:t>
            </a:r>
          </a:p>
          <a:p>
            <a:r>
              <a:rPr lang="en-US" dirty="0"/>
              <a:t>BBC Learning </a:t>
            </a:r>
            <a:r>
              <a:rPr lang="en-US" dirty="0" smtClean="0"/>
              <a:t>Zone -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www.bbc.co.uk/programmes/p01b8f09</a:t>
            </a:r>
            <a:r>
              <a:rPr lang="en-US" dirty="0" smtClean="0"/>
              <a:t> </a:t>
            </a:r>
          </a:p>
          <a:p>
            <a:r>
              <a:rPr lang="en-US" dirty="0"/>
              <a:t>Languages </a:t>
            </a:r>
            <a:r>
              <a:rPr lang="en-US" dirty="0" smtClean="0"/>
              <a:t>Online -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www.education.vic.gov.au/languagesonline/default.htm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New York </a:t>
            </a:r>
            <a:r>
              <a:rPr lang="en-US" dirty="0"/>
              <a:t>Times Teaching Today’s News - </a:t>
            </a:r>
            <a:r>
              <a:rPr lang="en-US" dirty="0">
                <a:hlinkClick r:id="rId6"/>
              </a:rPr>
              <a:t>http://learning.blogs.nytimes.com/teaching-topics/teaching-topics-great-ways-to-teach-any-days-times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72" y="973668"/>
            <a:ext cx="10367890" cy="706964"/>
          </a:xfrm>
        </p:spPr>
        <p:txBody>
          <a:bodyPr/>
          <a:lstStyle/>
          <a:p>
            <a:r>
              <a:rPr lang="en-US" dirty="0" smtClean="0"/>
              <a:t>MIT </a:t>
            </a:r>
            <a:r>
              <a:rPr lang="en-US" dirty="0"/>
              <a:t>App Inventor</a:t>
            </a:r>
            <a:br>
              <a:rPr lang="en-US" dirty="0"/>
            </a:br>
            <a:r>
              <a:rPr lang="en-US" dirty="0"/>
              <a:t>http://appinventor.mit.edu/explore/front.html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4734" y="2603500"/>
            <a:ext cx="422684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br>
              <a:rPr lang="en-US" smtClean="0"/>
            </a:br>
            <a:r>
              <a:rPr lang="en-US" smtClean="0"/>
              <a:t>Kristi@dr-bordelon.com</a:t>
            </a:r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TodaysMeet</a:t>
            </a:r>
            <a:r>
              <a:rPr lang="en-US" dirty="0" smtClean="0"/>
              <a:t> </a:t>
            </a:r>
            <a:r>
              <a:rPr lang="en-US" dirty="0"/>
              <a:t>--- https://todaysmeet.com/SITE-2015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87" y="2603500"/>
            <a:ext cx="5247338" cy="3416300"/>
          </a:xfrm>
        </p:spPr>
      </p:pic>
    </p:spTree>
    <p:extLst>
      <p:ext uri="{BB962C8B-B14F-4D97-AF65-F5344CB8AC3E}">
        <p14:creationId xmlns:p14="http://schemas.microsoft.com/office/powerpoint/2010/main" val="26720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Skills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741174"/>
            <a:ext cx="4824413" cy="314095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technology and digital media strategically and capably</a:t>
            </a:r>
          </a:p>
          <a:p>
            <a:r>
              <a:rPr lang="en-US" dirty="0" smtClean="0"/>
              <a:t>Integrate and evaluate information from diverse media and formats</a:t>
            </a:r>
          </a:p>
          <a:p>
            <a:r>
              <a:rPr lang="en-US" dirty="0"/>
              <a:t>Integrate and evaluate </a:t>
            </a:r>
            <a:r>
              <a:rPr lang="en-US" dirty="0" smtClean="0"/>
              <a:t>information presented visually, orally, and quantitatively</a:t>
            </a:r>
          </a:p>
          <a:p>
            <a:r>
              <a:rPr lang="en-US" dirty="0" smtClean="0"/>
              <a:t>Make strategic use of digital media to express ideas and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Getting Started……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Screen Capture Tools</a:t>
            </a:r>
          </a:p>
          <a:p>
            <a:r>
              <a:rPr lang="en-US" dirty="0" smtClean="0"/>
              <a:t>Screencast </a:t>
            </a:r>
            <a:r>
              <a:rPr lang="en-US" dirty="0"/>
              <a:t>O </a:t>
            </a:r>
            <a:r>
              <a:rPr lang="en-US" dirty="0" err="1"/>
              <a:t>Matic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http://www.screencast-o-matic.com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CamStudio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http://camstudio.org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err="1" smtClean="0"/>
              <a:t>EZVid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http://www.ezvid.com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 Behavior </a:t>
            </a:r>
          </a:p>
          <a:p>
            <a:r>
              <a:rPr lang="en-US" dirty="0"/>
              <a:t>Netiquette Primer</a:t>
            </a:r>
            <a:br>
              <a:rPr lang="en-US" dirty="0"/>
            </a:b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www.bucks.edu/old_docs/online/dlresources/Netiquette-quiz-results.html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Netiquette Quiz</a:t>
            </a:r>
          </a:p>
          <a:p>
            <a:pPr marL="400050" lvl="1" indent="0">
              <a:buNone/>
            </a:pPr>
            <a:r>
              <a:rPr lang="en-US" dirty="0">
                <a:hlinkClick r:id="rId7"/>
              </a:rPr>
              <a:t>http://www.nku.edu/~</a:t>
            </a:r>
            <a:r>
              <a:rPr lang="en-US" dirty="0" smtClean="0">
                <a:hlinkClick r:id="rId7"/>
              </a:rPr>
              <a:t>rkdrury/experiment/netiquette_quiz.htm</a:t>
            </a:r>
            <a:r>
              <a:rPr lang="en-US" dirty="0" smtClean="0"/>
              <a:t> 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Victorian Crime </a:t>
            </a:r>
            <a:r>
              <a:rPr lang="en-US" dirty="0"/>
              <a:t>and Punishment</a:t>
            </a:r>
            <a:br>
              <a:rPr lang="en-US" dirty="0"/>
            </a:br>
            <a:r>
              <a:rPr lang="en-US" dirty="0"/>
              <a:t>http://vcp.e2bn.org/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336" y="2603500"/>
            <a:ext cx="582364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History’s </a:t>
            </a:r>
            <a:r>
              <a:rPr lang="en-US" dirty="0" err="1" smtClean="0"/>
              <a:t>Heros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http://historysheroes.e2bn.org/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999" y="2603500"/>
            <a:ext cx="637431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Historypin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smtClean="0"/>
              <a:t>www.historypin.org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</a:t>
            </a:r>
            <a:r>
              <a:rPr lang="en-US" dirty="0" err="1" smtClean="0"/>
              <a:t>pintrest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2410704"/>
            <a:ext cx="9758363" cy="4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453</TotalTime>
  <Words>504</Words>
  <Application>Microsoft Office PowerPoint</Application>
  <PresentationFormat>Widescreen</PresentationFormat>
  <Paragraphs>122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Ion Boardroom</vt:lpstr>
      <vt:lpstr>Mashing Content, Information Literacy, and 21st Century Skills  </vt:lpstr>
      <vt:lpstr>“… positive correlation between multimedia and student achievement.” Jonassen, 1995</vt:lpstr>
      <vt:lpstr>TodaysMeet --- https://todaysmeet.com/SITE-2015 </vt:lpstr>
      <vt:lpstr>21st Century Skills</vt:lpstr>
      <vt:lpstr>21st Century Skills</vt:lpstr>
      <vt:lpstr>Before Getting Started……</vt:lpstr>
      <vt:lpstr>Victorian Crime and Punishment http://vcp.e2bn.org/</vt:lpstr>
      <vt:lpstr>History’s Heros http://historysheroes.e2bn.org/</vt:lpstr>
      <vt:lpstr>Historypin http://www.historypin.org</vt:lpstr>
      <vt:lpstr>Historypin http://www.historypin.org</vt:lpstr>
      <vt:lpstr>Pocket Universe http://pocketuniverse.info/</vt:lpstr>
      <vt:lpstr>Pocket Universe http://pocketuniverse.info/</vt:lpstr>
      <vt:lpstr>Poll Everywhere http://www.polleverywhere.com/</vt:lpstr>
      <vt:lpstr>Poll Everywhere http://www.polleverywhere.com/</vt:lpstr>
      <vt:lpstr>Biodigital Human https://www.biodigital.com/</vt:lpstr>
      <vt:lpstr>Biodigital Human https://www.biodigital.com/</vt:lpstr>
      <vt:lpstr>Smithsonian Digital Collection http://library.si.edu/digital-library</vt:lpstr>
      <vt:lpstr>Smithsonian Digital Collection http://library.si.edu/digital-library</vt:lpstr>
      <vt:lpstr>Instagrok http://www.instagrok.com/</vt:lpstr>
      <vt:lpstr>Library of Congress Digital Collection http://loc.gov/library/libarch-digital.html </vt:lpstr>
      <vt:lpstr>Library of Congress Digital Collection http://loc.gov/library/libarch-digital.html</vt:lpstr>
      <vt:lpstr>Google Art Project https://www.google.com/culturalinstitute/project/art-project </vt:lpstr>
      <vt:lpstr>Google Art Project https://www.google.com/culturalinstitute/project/art-project </vt:lpstr>
      <vt:lpstr>The Big History Project https://www.bighistoryproject.com/home</vt:lpstr>
      <vt:lpstr>The Big History Project https://www.bighistoryproject.com/home</vt:lpstr>
      <vt:lpstr>Other Content Sites……</vt:lpstr>
      <vt:lpstr>MIT App Inventor http://appinventor.mit.edu/explore/front.html</vt:lpstr>
      <vt:lpstr>Thank you! Kristi@dr-bordelon.com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Mashing Content, Information Literacy, and 21st Century Skills</dc:title>
  <dc:creator>Kristi Bordelon</dc:creator>
  <cp:lastModifiedBy>Kristi Bordelon</cp:lastModifiedBy>
  <cp:revision>93</cp:revision>
  <dcterms:created xsi:type="dcterms:W3CDTF">2015-02-23T22:19:08Z</dcterms:created>
  <dcterms:modified xsi:type="dcterms:W3CDTF">2015-03-06T16:20:42Z</dcterms:modified>
</cp:coreProperties>
</file>