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3684" autoAdjust="0"/>
  </p:normalViewPr>
  <p:slideViewPr>
    <p:cSldViewPr>
      <p:cViewPr varScale="1">
        <p:scale>
          <a:sx n="88" d="100"/>
          <a:sy n="88" d="100"/>
        </p:scale>
        <p:origin x="12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5E8BA-F388-4B21-8F94-CAA9A537049E}" type="datetimeFigureOut">
              <a:rPr lang="en-US" smtClean="0"/>
              <a:t>11/8/2017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1BF8A-04CE-415C-BAB7-4F041288AAB4}" type="slidenum">
              <a:rPr lang="en-US" smtClean="0"/>
              <a:t>‹#›</a:t>
            </a:fld>
            <a:endParaRPr lang="en-US" dirty="0"/>
          </a:p>
        </p:txBody>
      </p:sp>
    </p:spTree>
    <p:extLst>
      <p:ext uri="{BB962C8B-B14F-4D97-AF65-F5344CB8AC3E}">
        <p14:creationId xmlns:p14="http://schemas.microsoft.com/office/powerpoint/2010/main" val="163705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1BF8A-04CE-415C-BAB7-4F041288AAB4}" type="slidenum">
              <a:rPr lang="en-US" smtClean="0"/>
              <a:t>20</a:t>
            </a:fld>
            <a:endParaRPr lang="en-US" dirty="0"/>
          </a:p>
        </p:txBody>
      </p:sp>
    </p:spTree>
    <p:extLst>
      <p:ext uri="{BB962C8B-B14F-4D97-AF65-F5344CB8AC3E}">
        <p14:creationId xmlns:p14="http://schemas.microsoft.com/office/powerpoint/2010/main" val="306678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9BF864-77D8-40FD-A7C7-3551FD71FC8F}" type="datetimeFigureOut">
              <a:rPr lang="en-US"/>
              <a:pPr>
                <a:defRPr/>
              </a:pPr>
              <a:t>11/8/2017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29E9EF0-F0F0-4C10-A727-0AFEE1F56054}" type="slidenum">
              <a:rPr lang="en-US" altLang="en-US"/>
              <a:pPr/>
              <a:t>‹#›</a:t>
            </a:fld>
            <a:endParaRPr lang="en-US" altLang="en-US" dirty="0"/>
          </a:p>
        </p:txBody>
      </p:sp>
    </p:spTree>
    <p:extLst>
      <p:ext uri="{BB962C8B-B14F-4D97-AF65-F5344CB8AC3E}">
        <p14:creationId xmlns:p14="http://schemas.microsoft.com/office/powerpoint/2010/main" val="2944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311463-5001-4B11-B228-B193E99C0AD5}" type="datetimeFigureOut">
              <a:rPr lang="en-US"/>
              <a:pPr>
                <a:defRPr/>
              </a:pPr>
              <a:t>11/8/2017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F721FC6-FFD0-479F-AF7B-6A4BB44ED2EA}" type="slidenum">
              <a:rPr lang="en-US" altLang="en-US"/>
              <a:pPr/>
              <a:t>‹#›</a:t>
            </a:fld>
            <a:endParaRPr lang="en-US" altLang="en-US" dirty="0"/>
          </a:p>
        </p:txBody>
      </p:sp>
    </p:spTree>
    <p:extLst>
      <p:ext uri="{BB962C8B-B14F-4D97-AF65-F5344CB8AC3E}">
        <p14:creationId xmlns:p14="http://schemas.microsoft.com/office/powerpoint/2010/main" val="370308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B18BC6-0C08-4511-A1FA-A0F3F8DDF412}" type="datetimeFigureOut">
              <a:rPr lang="en-US"/>
              <a:pPr>
                <a:defRPr/>
              </a:pPr>
              <a:t>11/8/2017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672E869-0768-48D8-A901-00F8048C361C}" type="slidenum">
              <a:rPr lang="en-US" altLang="en-US"/>
              <a:pPr/>
              <a:t>‹#›</a:t>
            </a:fld>
            <a:endParaRPr lang="en-US" altLang="en-US" dirty="0"/>
          </a:p>
        </p:txBody>
      </p:sp>
    </p:spTree>
    <p:extLst>
      <p:ext uri="{BB962C8B-B14F-4D97-AF65-F5344CB8AC3E}">
        <p14:creationId xmlns:p14="http://schemas.microsoft.com/office/powerpoint/2010/main" val="106259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9876D8-3CF5-458A-ABCE-7651A1A82A3E}" type="datetimeFigureOut">
              <a:rPr lang="en-US"/>
              <a:pPr>
                <a:defRPr/>
              </a:pPr>
              <a:t>11/8/2017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61D45D5-7234-4C5B-B6EB-BF257291E6B3}" type="slidenum">
              <a:rPr lang="en-US" altLang="en-US"/>
              <a:pPr/>
              <a:t>‹#›</a:t>
            </a:fld>
            <a:endParaRPr lang="en-US" altLang="en-US" dirty="0"/>
          </a:p>
        </p:txBody>
      </p:sp>
    </p:spTree>
    <p:extLst>
      <p:ext uri="{BB962C8B-B14F-4D97-AF65-F5344CB8AC3E}">
        <p14:creationId xmlns:p14="http://schemas.microsoft.com/office/powerpoint/2010/main" val="188999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9EEED7-AF99-4AB5-8D1F-2737AAF7F0FB}" type="datetimeFigureOut">
              <a:rPr lang="en-US"/>
              <a:pPr>
                <a:defRPr/>
              </a:pPr>
              <a:t>11/8/2017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7E560B6-52C0-40E2-8989-0C0454D673B0}" type="slidenum">
              <a:rPr lang="en-US" altLang="en-US"/>
              <a:pPr/>
              <a:t>‹#›</a:t>
            </a:fld>
            <a:endParaRPr lang="en-US" altLang="en-US" dirty="0"/>
          </a:p>
        </p:txBody>
      </p:sp>
    </p:spTree>
    <p:extLst>
      <p:ext uri="{BB962C8B-B14F-4D97-AF65-F5344CB8AC3E}">
        <p14:creationId xmlns:p14="http://schemas.microsoft.com/office/powerpoint/2010/main" val="388706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666039-C837-47DB-9CAC-DAB314412EC3}" type="datetimeFigureOut">
              <a:rPr lang="en-US"/>
              <a:pPr>
                <a:defRPr/>
              </a:pPr>
              <a:t>11/8/2017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78AB533-EC5C-46CF-9461-947116D0FFED}" type="slidenum">
              <a:rPr lang="en-US" altLang="en-US"/>
              <a:pPr/>
              <a:t>‹#›</a:t>
            </a:fld>
            <a:endParaRPr lang="en-US" altLang="en-US" dirty="0"/>
          </a:p>
        </p:txBody>
      </p:sp>
    </p:spTree>
    <p:extLst>
      <p:ext uri="{BB962C8B-B14F-4D97-AF65-F5344CB8AC3E}">
        <p14:creationId xmlns:p14="http://schemas.microsoft.com/office/powerpoint/2010/main" val="361911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5A19D1-8828-451B-8519-4702A56E2150}" type="datetimeFigureOut">
              <a:rPr lang="en-US"/>
              <a:pPr>
                <a:defRPr/>
              </a:pPr>
              <a:t>11/8/2017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9A990C87-FD3B-49B1-B04F-92672BB9CE18}" type="slidenum">
              <a:rPr lang="en-US" altLang="en-US"/>
              <a:pPr/>
              <a:t>‹#›</a:t>
            </a:fld>
            <a:endParaRPr lang="en-US" altLang="en-US" dirty="0"/>
          </a:p>
        </p:txBody>
      </p:sp>
    </p:spTree>
    <p:extLst>
      <p:ext uri="{BB962C8B-B14F-4D97-AF65-F5344CB8AC3E}">
        <p14:creationId xmlns:p14="http://schemas.microsoft.com/office/powerpoint/2010/main" val="51197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59E861-16F7-40BD-B13D-A4978E19CF48}" type="datetimeFigureOut">
              <a:rPr lang="en-US"/>
              <a:pPr>
                <a:defRPr/>
              </a:pPr>
              <a:t>11/8/2017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DFB5839D-6E5E-47F8-B453-9684C728614A}" type="slidenum">
              <a:rPr lang="en-US" altLang="en-US"/>
              <a:pPr/>
              <a:t>‹#›</a:t>
            </a:fld>
            <a:endParaRPr lang="en-US" altLang="en-US" dirty="0"/>
          </a:p>
        </p:txBody>
      </p:sp>
    </p:spTree>
    <p:extLst>
      <p:ext uri="{BB962C8B-B14F-4D97-AF65-F5344CB8AC3E}">
        <p14:creationId xmlns:p14="http://schemas.microsoft.com/office/powerpoint/2010/main" val="219765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A10C3F-CB7C-4E57-8A12-567624CDC71F}" type="datetimeFigureOut">
              <a:rPr lang="en-US"/>
              <a:pPr>
                <a:defRPr/>
              </a:pPr>
              <a:t>11/8/2017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1219E20F-3105-4CBF-BDB0-E950A8638DD7}" type="slidenum">
              <a:rPr lang="en-US" altLang="en-US"/>
              <a:pPr/>
              <a:t>‹#›</a:t>
            </a:fld>
            <a:endParaRPr lang="en-US" altLang="en-US" dirty="0"/>
          </a:p>
        </p:txBody>
      </p:sp>
    </p:spTree>
    <p:extLst>
      <p:ext uri="{BB962C8B-B14F-4D97-AF65-F5344CB8AC3E}">
        <p14:creationId xmlns:p14="http://schemas.microsoft.com/office/powerpoint/2010/main" val="423745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4F549F-CC7B-43D8-92EF-F1FAAAC2B40D}" type="datetimeFigureOut">
              <a:rPr lang="en-US"/>
              <a:pPr>
                <a:defRPr/>
              </a:pPr>
              <a:t>11/8/2017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6655B2A-F67D-4F24-8C2F-AFFD23E1AED0}" type="slidenum">
              <a:rPr lang="en-US" altLang="en-US"/>
              <a:pPr/>
              <a:t>‹#›</a:t>
            </a:fld>
            <a:endParaRPr lang="en-US" altLang="en-US" dirty="0"/>
          </a:p>
        </p:txBody>
      </p:sp>
    </p:spTree>
    <p:extLst>
      <p:ext uri="{BB962C8B-B14F-4D97-AF65-F5344CB8AC3E}">
        <p14:creationId xmlns:p14="http://schemas.microsoft.com/office/powerpoint/2010/main" val="161203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177041-7295-44C9-8455-EF53DF4895A7}" type="datetimeFigureOut">
              <a:rPr lang="en-US"/>
              <a:pPr>
                <a:defRPr/>
              </a:pPr>
              <a:t>11/8/2017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B18AF93-93E7-4D29-ADE9-1DB3F1B95266}" type="slidenum">
              <a:rPr lang="en-US" altLang="en-US"/>
              <a:pPr/>
              <a:t>‹#›</a:t>
            </a:fld>
            <a:endParaRPr lang="en-US" altLang="en-US" dirty="0"/>
          </a:p>
        </p:txBody>
      </p:sp>
    </p:spTree>
    <p:extLst>
      <p:ext uri="{BB962C8B-B14F-4D97-AF65-F5344CB8AC3E}">
        <p14:creationId xmlns:p14="http://schemas.microsoft.com/office/powerpoint/2010/main" val="193823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E523A7A-CD64-4304-8DE9-68CE859DB45F}" type="datetimeFigureOut">
              <a:rPr lang="en-US"/>
              <a:pPr>
                <a:defRPr/>
              </a:pPr>
              <a:t>11/8/2017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820974D-DC77-48D4-A665-A1BC09DF94B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www.mahoningctc.com/Student_Site/culinary.htm" TargetMode="External"/><Relationship Id="rId1" Type="http://schemas.openxmlformats.org/officeDocument/2006/relationships/slideLayout" Target="../slideLayouts/slideLayout8.xml"/><Relationship Id="rId4" Type="http://schemas.openxmlformats.org/officeDocument/2006/relationships/hyperlink" Target="http://mahoningctc.com/culinary-art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ahoningctc.com/Student_Site/cosmetology.htm" TargetMode="External"/><Relationship Id="rId1" Type="http://schemas.openxmlformats.org/officeDocument/2006/relationships/slideLayout" Target="../slideLayouts/slideLayout8.xml"/><Relationship Id="rId4" Type="http://schemas.openxmlformats.org/officeDocument/2006/relationships/hyperlink" Target="http://mahoningctc.com/cosmetology.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mahoningctc.com/business-it.html" TargetMode="External"/><Relationship Id="rId2" Type="http://schemas.openxmlformats.org/officeDocument/2006/relationships/image" Target="../media/image16.w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www.mahoningctc.com/Student_Site/criminal.htm" TargetMode="External"/><Relationship Id="rId1" Type="http://schemas.openxmlformats.org/officeDocument/2006/relationships/slideLayout" Target="../slideLayouts/slideLayout8.xml"/><Relationship Id="rId4" Type="http://schemas.openxmlformats.org/officeDocument/2006/relationships/hyperlink" Target="http://mahoningctc.com/public-safety.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hyperlink" Target="http://www.mahoningctc.com/Student_Site/manufacturing.htm" TargetMode="External"/><Relationship Id="rId1" Type="http://schemas.openxmlformats.org/officeDocument/2006/relationships/slideLayout" Target="../slideLayouts/slideLayout8.xml"/><Relationship Id="rId5" Type="http://schemas.openxmlformats.org/officeDocument/2006/relationships/hyperlink" Target="http://mahoningctc.com/welding.html" TargetMode="External"/><Relationship Id="rId4" Type="http://schemas.openxmlformats.org/officeDocument/2006/relationships/hyperlink" Target="http://mahoningctc.com/duplicate-of-engineering/pltw.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mahoningctc.com/duplicate-of-engineering/pltw.html" TargetMode="External"/><Relationship Id="rId2" Type="http://schemas.openxmlformats.org/officeDocument/2006/relationships/image" Target="../media/image20.w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www.mahoningctc.com/automotive-technology-career-certification.html" TargetMode="External"/><Relationship Id="rId3" Type="http://schemas.openxmlformats.org/officeDocument/2006/relationships/image" Target="../media/image21.wmf"/><Relationship Id="rId7" Type="http://schemas.openxmlformats.org/officeDocument/2006/relationships/hyperlink" Target="http://www.mahoningctc.com/truck-and-diesel-mechanics.html" TargetMode="External"/><Relationship Id="rId2" Type="http://schemas.openxmlformats.org/officeDocument/2006/relationships/hyperlink" Target="http://www.mahoningctc.com/Student_Site/automotive.htm" TargetMode="External"/><Relationship Id="rId1" Type="http://schemas.openxmlformats.org/officeDocument/2006/relationships/slideLayout" Target="../slideLayouts/slideLayout8.xml"/><Relationship Id="rId6" Type="http://schemas.openxmlformats.org/officeDocument/2006/relationships/hyperlink" Target="http://www.mahoningctc.com/collision-repair-training.html" TargetMode="External"/><Relationship Id="rId5" Type="http://schemas.openxmlformats.org/officeDocument/2006/relationships/image" Target="../media/image22.wmf"/><Relationship Id="rId4" Type="http://schemas.openxmlformats.org/officeDocument/2006/relationships/hyperlink" Target="http://www.mahoningctc.com/Student_Site/aviation.ht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hyperlink" Target="http://www.mahoningctc.com/Student_Site/horticulture.htm" TargetMode="External"/><Relationship Id="rId1" Type="http://schemas.openxmlformats.org/officeDocument/2006/relationships/slideLayout" Target="../slideLayouts/slideLayout8.xml"/><Relationship Id="rId4" Type="http://schemas.openxmlformats.org/officeDocument/2006/relationships/hyperlink" Target="http://www.mahoningctc.com/floral-design-program.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www.mahoningctc.com/Student_Site/building.htm" TargetMode="External"/><Relationship Id="rId1" Type="http://schemas.openxmlformats.org/officeDocument/2006/relationships/slideLayout" Target="../slideLayouts/slideLayout8.xml"/><Relationship Id="rId5" Type="http://schemas.openxmlformats.org/officeDocument/2006/relationships/hyperlink" Target="http://mahoningctc.com/building-construction-and-remodeling.html" TargetMode="External"/><Relationship Id="rId4" Type="http://schemas.openxmlformats.org/officeDocument/2006/relationships/hyperlink" Target="http://www.mahoningctc.com/electricity.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www.mahoningctc.com/Student_Site/networking.htm" TargetMode="External"/><Relationship Id="rId1" Type="http://schemas.openxmlformats.org/officeDocument/2006/relationships/slideLayout" Target="../slideLayouts/slideLayout8.xml"/><Relationship Id="rId5" Type="http://schemas.openxmlformats.org/officeDocument/2006/relationships/hyperlink" Target="http://www.mahoningctc.com/software-engineering.html" TargetMode="External"/><Relationship Id="rId4" Type="http://schemas.openxmlformats.org/officeDocument/2006/relationships/hyperlink" Target="http://www.mahoningctc.com/business-it.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hyperlink" Target="http://www.mahoningctc.com/Student_Site/childhood.htm" TargetMode="External"/><Relationship Id="rId1" Type="http://schemas.openxmlformats.org/officeDocument/2006/relationships/slideLayout" Target="../slideLayouts/slideLayout8.xml"/><Relationship Id="rId4" Type="http://schemas.openxmlformats.org/officeDocument/2006/relationships/hyperlink" Target="http://www.mahoningctc.com/early-childhood-education.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mahoningctc.com/public-safety.html" TargetMode="External"/><Relationship Id="rId2" Type="http://schemas.openxmlformats.org/officeDocument/2006/relationships/image" Target="../media/image11.w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mahoningctc.com/exercise-science.html" TargetMode="External"/><Relationship Id="rId3" Type="http://schemas.openxmlformats.org/officeDocument/2006/relationships/image" Target="../media/image12.wmf"/><Relationship Id="rId7" Type="http://schemas.openxmlformats.org/officeDocument/2006/relationships/hyperlink" Target="http://mahoningctc.com/medical-occupation.html" TargetMode="External"/><Relationship Id="rId2" Type="http://schemas.openxmlformats.org/officeDocument/2006/relationships/hyperlink" Target="http://www.mahoningctc.com/Student_Site/exercise.htm" TargetMode="External"/><Relationship Id="rId1" Type="http://schemas.openxmlformats.org/officeDocument/2006/relationships/slideLayout" Target="../slideLayouts/slideLayout8.xml"/><Relationship Id="rId6" Type="http://schemas.openxmlformats.org/officeDocument/2006/relationships/hyperlink" Target="http://mahoningctc.com/health-science-tech-prep.html" TargetMode="External"/><Relationship Id="rId5" Type="http://schemas.openxmlformats.org/officeDocument/2006/relationships/image" Target="../media/image13.wmf"/><Relationship Id="rId4" Type="http://schemas.openxmlformats.org/officeDocument/2006/relationships/hyperlink" Target="http://www.mahoningctc.com/Student_Site/biotech.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dirty="0" smtClean="0">
                <a:latin typeface="Berlin Sans FB Demi" panose="020E0802020502020306" pitchFamily="34" charset="0"/>
              </a:rPr>
              <a:t/>
            </a:r>
            <a:br>
              <a:rPr lang="en-US" altLang="en-US" dirty="0" smtClean="0">
                <a:latin typeface="Berlin Sans FB Demi" panose="020E0802020502020306" pitchFamily="34" charset="0"/>
              </a:rPr>
            </a:br>
            <a:r>
              <a:rPr lang="en-US" altLang="en-US" dirty="0" smtClean="0">
                <a:latin typeface="Berlin Sans FB Demi" panose="020E0802020502020306" pitchFamily="34" charset="0"/>
              </a:rPr>
              <a:t>The 16 CAREER CLUSTERS</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smtClean="0"/>
          </a:p>
          <a:p>
            <a:pPr eaLnBrk="1" fontAlgn="auto" hangingPunct="1">
              <a:spcAft>
                <a:spcPts val="0"/>
              </a:spcAft>
              <a:defRPr/>
            </a:pPr>
            <a:endParaRPr lang="en-US" dirty="0"/>
          </a:p>
        </p:txBody>
      </p:sp>
      <p:pic>
        <p:nvPicPr>
          <p:cNvPr id="2052" name="Picture 2" descr="C:\Program Files\Microsoft Office\MEDIA\CAGCAT10\j019954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04800"/>
            <a:ext cx="2057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C:\Documents and Settings\mcarra\Local Settings\Temporary Internet Files\Content.IE5\ZLWRGJH8\MC9001985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04800"/>
            <a:ext cx="33528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C:\Documents and Settings\mcarra\Local Settings\Temporary Internet Files\Content.IE5\MR3G93Z1\MC90019808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267200"/>
            <a:ext cx="18288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C:\Documents and Settings\mcarra\Local Settings\Temporary Internet Files\Content.IE5\VN2YEC22\MC90023317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886200"/>
            <a:ext cx="194151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7"/>
          <p:cNvSpPr txBox="1">
            <a:spLocks noChangeArrowheads="1"/>
          </p:cNvSpPr>
          <p:nvPr/>
        </p:nvSpPr>
        <p:spPr bwMode="auto">
          <a:xfrm>
            <a:off x="2819400" y="3962400"/>
            <a:ext cx="3810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latin typeface="Albertus Medium" pitchFamily="34" charset="0"/>
              </a:rPr>
              <a:t>A Career Cluster is a grouping of occupations and broad industries based on commonalities</a:t>
            </a:r>
          </a:p>
          <a:p>
            <a:pPr algn="ctr" eaLnBrk="1" hangingPunct="1"/>
            <a:endParaRPr lang="en-US" altLang="en-US" dirty="0">
              <a:latin typeface="Calibri" panose="020F0502020204030204" pitchFamily="34" charset="0"/>
            </a:endParaRPr>
          </a:p>
          <a:p>
            <a:pPr algn="ctr" eaLnBrk="1" hangingPunct="1"/>
            <a:endParaRPr lang="en-US" altLang="en-US" dirty="0">
              <a:latin typeface="Calibri" panose="020F0502020204030204" pitchFamily="34" charset="0"/>
            </a:endParaRPr>
          </a:p>
          <a:p>
            <a:pPr algn="ctr" eaLnBrk="1" hangingPunct="1"/>
            <a:r>
              <a:rPr lang="en-US" altLang="en-US" sz="1400" dirty="0">
                <a:latin typeface="Calibri" panose="020F0502020204030204" pitchFamily="34" charset="0"/>
              </a:rPr>
              <a:t>The slides will give you an understanding of each Career Cluster.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228600"/>
            <a:ext cx="3236913" cy="1206500"/>
          </a:xfrm>
        </p:spPr>
        <p:txBody>
          <a:bodyPr/>
          <a:lstStyle/>
          <a:p>
            <a:pPr algn="ctr" eaLnBrk="1" hangingPunct="1"/>
            <a:r>
              <a:rPr lang="en-US" altLang="en-US" sz="4000" smtClean="0">
                <a:latin typeface="Script MT Bold" panose="03040602040607080904" pitchFamily="66" charset="0"/>
              </a:rPr>
              <a:t>Hospitality </a:t>
            </a:r>
            <a:br>
              <a:rPr lang="en-US" altLang="en-US" sz="4000" smtClean="0">
                <a:latin typeface="Script MT Bold" panose="03040602040607080904" pitchFamily="66" charset="0"/>
              </a:rPr>
            </a:br>
            <a:r>
              <a:rPr lang="en-US" altLang="en-US" sz="4000" smtClean="0">
                <a:latin typeface="Script MT Bold" panose="03040602040607080904" pitchFamily="66" charset="0"/>
              </a:rPr>
              <a:t>and Tourism</a:t>
            </a:r>
          </a:p>
        </p:txBody>
      </p:sp>
      <p:sp>
        <p:nvSpPr>
          <p:cNvPr id="3" name="Content Placeholder 2"/>
          <p:cNvSpPr>
            <a:spLocks noGrp="1"/>
          </p:cNvSpPr>
          <p:nvPr>
            <p:ph idx="1"/>
          </p:nvPr>
        </p:nvSpPr>
        <p:spPr/>
        <p:txBody>
          <a:bodyPr rtlCol="0">
            <a:normAutofit fontScale="92500" lnSpcReduction="10000"/>
          </a:bodyPr>
          <a:lstStyle/>
          <a:p>
            <a:pPr algn="ctr" eaLnBrk="1" fontAlgn="auto" hangingPunct="1">
              <a:spcAft>
                <a:spcPts val="0"/>
              </a:spcAft>
              <a:buFont typeface="Arial" panose="020B0604020202020204" pitchFamily="34" charset="0"/>
              <a:buNone/>
              <a:defRPr/>
            </a:pPr>
            <a:r>
              <a:rPr lang="en-US" sz="1900" b="1" dirty="0" smtClean="0"/>
              <a:t>INTERESTS</a:t>
            </a:r>
          </a:p>
          <a:p>
            <a:pPr eaLnBrk="1" fontAlgn="auto" hangingPunct="1">
              <a:spcAft>
                <a:spcPts val="0"/>
              </a:spcAft>
              <a:defRPr/>
            </a:pPr>
            <a:r>
              <a:rPr lang="en-US" sz="1600" dirty="0" smtClean="0"/>
              <a:t>Planning vacations or school trips</a:t>
            </a:r>
          </a:p>
          <a:p>
            <a:pPr eaLnBrk="1" fontAlgn="auto" hangingPunct="1">
              <a:spcAft>
                <a:spcPts val="0"/>
              </a:spcAft>
              <a:defRPr/>
            </a:pPr>
            <a:r>
              <a:rPr lang="en-US" sz="1600" dirty="0" smtClean="0"/>
              <a:t>Cooking and baking</a:t>
            </a:r>
          </a:p>
          <a:p>
            <a:pPr eaLnBrk="1" fontAlgn="auto" hangingPunct="1">
              <a:spcAft>
                <a:spcPts val="0"/>
              </a:spcAft>
              <a:defRPr/>
            </a:pPr>
            <a:r>
              <a:rPr lang="en-US" sz="1600" dirty="0" smtClean="0"/>
              <a:t>Participating in sports</a:t>
            </a:r>
          </a:p>
          <a:p>
            <a:pPr eaLnBrk="1" fontAlgn="auto" hangingPunct="1">
              <a:spcAft>
                <a:spcPts val="0"/>
              </a:spcAft>
              <a:defRPr/>
            </a:pPr>
            <a:r>
              <a:rPr lang="en-US" sz="1600" dirty="0" smtClean="0"/>
              <a:t>Exercising and working out</a:t>
            </a:r>
          </a:p>
          <a:p>
            <a:pPr eaLnBrk="1" fontAlgn="auto" hangingPunct="1">
              <a:spcAft>
                <a:spcPts val="0"/>
              </a:spcAft>
              <a:defRPr/>
            </a:pPr>
            <a:r>
              <a:rPr lang="en-US" sz="1600" dirty="0" smtClean="0"/>
              <a:t>Planning school functions</a:t>
            </a:r>
          </a:p>
          <a:p>
            <a:pPr eaLnBrk="1" fontAlgn="auto" hangingPunct="1">
              <a:spcAft>
                <a:spcPts val="0"/>
              </a:spcAft>
              <a:defRPr/>
            </a:pPr>
            <a:r>
              <a:rPr lang="en-US" sz="1600" dirty="0" smtClean="0"/>
              <a:t>Recreational activities</a:t>
            </a:r>
          </a:p>
          <a:p>
            <a:pPr eaLnBrk="1" fontAlgn="auto" hangingPunct="1">
              <a:spcAft>
                <a:spcPts val="0"/>
              </a:spcAft>
              <a:defRPr/>
            </a:pPr>
            <a:r>
              <a:rPr lang="en-US" sz="1600" dirty="0" smtClean="0"/>
              <a:t>Being a lifeguard</a:t>
            </a:r>
          </a:p>
          <a:p>
            <a:pPr eaLnBrk="1" fontAlgn="auto" hangingPunct="1">
              <a:spcAft>
                <a:spcPts val="0"/>
              </a:spcAft>
              <a:defRPr/>
            </a:pPr>
            <a:r>
              <a:rPr lang="en-US" sz="1600" dirty="0" smtClean="0"/>
              <a:t>Reading about other countries and cultures</a:t>
            </a:r>
          </a:p>
          <a:p>
            <a:pPr algn="ctr" eaLnBrk="1" fontAlgn="auto" hangingPunct="1">
              <a:spcAft>
                <a:spcPts val="0"/>
              </a:spcAft>
              <a:buFont typeface="Arial" panose="020B0604020202020204" pitchFamily="34" charset="0"/>
              <a:buNone/>
              <a:defRPr/>
            </a:pPr>
            <a:r>
              <a:rPr lang="en-US" sz="1900" b="1" dirty="0" smtClean="0"/>
              <a:t>CAREERS</a:t>
            </a:r>
          </a:p>
          <a:p>
            <a:pPr eaLnBrk="1" fontAlgn="auto" hangingPunct="1">
              <a:spcAft>
                <a:spcPts val="0"/>
              </a:spcAft>
              <a:buFont typeface="Arial" panose="020B0604020202020204" pitchFamily="34" charset="0"/>
              <a:buNone/>
              <a:defRPr/>
            </a:pPr>
            <a:r>
              <a:rPr lang="en-US" sz="1600" dirty="0" smtClean="0"/>
              <a:t>		Recreational Leader</a:t>
            </a:r>
          </a:p>
          <a:p>
            <a:pPr eaLnBrk="1" fontAlgn="auto" hangingPunct="1">
              <a:spcAft>
                <a:spcPts val="0"/>
              </a:spcAft>
              <a:buFont typeface="Arial" panose="020B0604020202020204" pitchFamily="34" charset="0"/>
              <a:buNone/>
              <a:defRPr/>
            </a:pPr>
            <a:r>
              <a:rPr lang="en-US" sz="1600" dirty="0" smtClean="0"/>
              <a:t>		Camp Counselor</a:t>
            </a:r>
          </a:p>
          <a:p>
            <a:pPr eaLnBrk="1" fontAlgn="auto" hangingPunct="1">
              <a:spcAft>
                <a:spcPts val="0"/>
              </a:spcAft>
              <a:buFont typeface="Arial" panose="020B0604020202020204" pitchFamily="34" charset="0"/>
              <a:buNone/>
              <a:defRPr/>
            </a:pPr>
            <a:r>
              <a:rPr lang="en-US" sz="1600" dirty="0" smtClean="0"/>
              <a:t>		Travel Agent</a:t>
            </a:r>
          </a:p>
          <a:p>
            <a:pPr eaLnBrk="1" fontAlgn="auto" hangingPunct="1">
              <a:spcAft>
                <a:spcPts val="0"/>
              </a:spcAft>
              <a:buFont typeface="Arial" panose="020B0604020202020204" pitchFamily="34" charset="0"/>
              <a:buNone/>
              <a:defRPr/>
            </a:pPr>
            <a:r>
              <a:rPr lang="en-US" sz="1600" dirty="0" smtClean="0"/>
              <a:t>		Hospitality Manager</a:t>
            </a:r>
          </a:p>
          <a:p>
            <a:pPr eaLnBrk="1" fontAlgn="auto" hangingPunct="1">
              <a:spcAft>
                <a:spcPts val="0"/>
              </a:spcAft>
              <a:buFont typeface="Arial" panose="020B0604020202020204" pitchFamily="34" charset="0"/>
              <a:buNone/>
              <a:defRPr/>
            </a:pPr>
            <a:r>
              <a:rPr lang="en-US" sz="1600" dirty="0" smtClean="0"/>
              <a:t>		Hotel Manager</a:t>
            </a:r>
          </a:p>
          <a:p>
            <a:pPr eaLnBrk="1" fontAlgn="auto" hangingPunct="1">
              <a:spcAft>
                <a:spcPts val="0"/>
              </a:spcAft>
              <a:buFont typeface="Arial" panose="020B0604020202020204" pitchFamily="34" charset="0"/>
              <a:buNone/>
              <a:defRPr/>
            </a:pPr>
            <a:r>
              <a:rPr lang="en-US" sz="1600" dirty="0" smtClean="0"/>
              <a:t>		Chef/Baker/Server/Cook</a:t>
            </a:r>
          </a:p>
          <a:p>
            <a:pPr eaLnBrk="1" fontAlgn="auto" hangingPunct="1">
              <a:spcAft>
                <a:spcPts val="0"/>
              </a:spcAft>
              <a:buFont typeface="Arial" panose="020B0604020202020204" pitchFamily="34" charset="0"/>
              <a:buNone/>
              <a:defRPr/>
            </a:pPr>
            <a:r>
              <a:rPr lang="en-US" sz="1600" dirty="0" smtClean="0"/>
              <a:t>		Tour Director</a:t>
            </a:r>
            <a:br>
              <a:rPr lang="en-US" sz="1600" dirty="0" smtClean="0"/>
            </a:br>
            <a:endParaRPr lang="en-US" sz="1600" dirty="0" smtClean="0"/>
          </a:p>
          <a:p>
            <a:pPr algn="ctr" eaLnBrk="1" fontAlgn="auto" hangingPunct="1">
              <a:spcAft>
                <a:spcPts val="0"/>
              </a:spcAft>
              <a:buFont typeface="Arial" panose="020B0604020202020204" pitchFamily="34" charset="0"/>
              <a:buNone/>
              <a:defRPr/>
            </a:pPr>
            <a:r>
              <a:rPr lang="en-US" sz="1900" b="1" dirty="0" smtClean="0"/>
              <a:t>SUGGESTED HIGH SCHOOL COURSES</a:t>
            </a:r>
          </a:p>
          <a:p>
            <a:pPr algn="ctr" eaLnBrk="1" fontAlgn="auto" hangingPunct="1">
              <a:spcAft>
                <a:spcPts val="0"/>
              </a:spcAft>
              <a:buFont typeface="Arial" panose="020B0604020202020204" pitchFamily="34" charset="0"/>
              <a:buNone/>
              <a:defRPr/>
            </a:pPr>
            <a:r>
              <a:rPr lang="en-US" sz="1600" dirty="0" smtClean="0"/>
              <a:t>English, Foreign Languages, Geography, History, </a:t>
            </a:r>
          </a:p>
          <a:p>
            <a:pPr algn="ctr" eaLnBrk="1" fontAlgn="auto" hangingPunct="1">
              <a:spcAft>
                <a:spcPts val="0"/>
              </a:spcAft>
              <a:buFont typeface="Arial" panose="020B0604020202020204" pitchFamily="34" charset="0"/>
              <a:buNone/>
              <a:defRPr/>
            </a:pPr>
            <a:r>
              <a:rPr lang="en-US" sz="1600" dirty="0" smtClean="0"/>
              <a:t>Child Care Studies, Physical education, Health, </a:t>
            </a:r>
          </a:p>
          <a:p>
            <a:pPr algn="ctr" eaLnBrk="1" fontAlgn="auto" hangingPunct="1">
              <a:spcAft>
                <a:spcPts val="0"/>
              </a:spcAft>
              <a:buFont typeface="Arial" panose="020B0604020202020204" pitchFamily="34" charset="0"/>
              <a:buNone/>
              <a:defRPr/>
            </a:pPr>
            <a:r>
              <a:rPr lang="en-US" sz="1600" dirty="0" smtClean="0"/>
              <a:t>Sociology and Psychology</a:t>
            </a:r>
          </a:p>
          <a:p>
            <a:pPr eaLnBrk="1" fontAlgn="auto" hangingPunct="1">
              <a:spcAft>
                <a:spcPts val="0"/>
              </a:spcAft>
              <a:defRPr/>
            </a:pPr>
            <a:endParaRPr lang="en-US" sz="1600" dirty="0"/>
          </a:p>
        </p:txBody>
      </p:sp>
      <p:sp>
        <p:nvSpPr>
          <p:cNvPr id="11268" name="Text Placeholder 3"/>
          <p:cNvSpPr>
            <a:spLocks noGrp="1"/>
          </p:cNvSpPr>
          <p:nvPr>
            <p:ph type="body" sz="half" idx="2"/>
          </p:nvPr>
        </p:nvSpPr>
        <p:spPr>
          <a:xfrm>
            <a:off x="152400" y="1447800"/>
            <a:ext cx="3313113" cy="4678363"/>
          </a:xfrm>
        </p:spPr>
        <p:txBody>
          <a:bodyPr/>
          <a:lstStyle/>
          <a:p>
            <a:pPr eaLnBrk="1" hangingPunct="1"/>
            <a:r>
              <a:rPr lang="en-US" altLang="en-US" sz="2200" dirty="0" smtClean="0"/>
              <a:t>Management, marketing and operations of restaurants and other food services, lodging, attractions, recreation events and travel related services.</a:t>
            </a:r>
          </a:p>
        </p:txBody>
      </p:sp>
      <p:pic>
        <p:nvPicPr>
          <p:cNvPr id="11269" name="Picture 2" descr="C:\Documents and Settings\mcarra\Local Settings\Temporary Internet Files\Content.IE5\QX2G1OJS\MC900286940[1].wm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402013"/>
            <a:ext cx="33528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0" y="6126163"/>
            <a:ext cx="2895600" cy="246221"/>
          </a:xfrm>
          <a:prstGeom prst="rect">
            <a:avLst/>
          </a:prstGeom>
          <a:noFill/>
        </p:spPr>
        <p:txBody>
          <a:bodyPr wrap="square" rtlCol="0">
            <a:spAutoFit/>
          </a:bodyPr>
          <a:lstStyle/>
          <a:p>
            <a:r>
              <a:rPr lang="en-US" sz="1000" dirty="0" smtClean="0">
                <a:solidFill>
                  <a:srgbClr val="002060"/>
                </a:solidFill>
                <a:hlinkClick r:id="rId4"/>
              </a:rPr>
              <a:t>Culinary Arts</a:t>
            </a:r>
            <a:endParaRPr lang="en-US" sz="1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altLang="en-US" sz="3200" smtClean="0">
                <a:latin typeface="Rockwell Extra Bold" panose="02060903040505020403" pitchFamily="18" charset="0"/>
              </a:rPr>
              <a:t>HR-HUMAN SERVICES</a:t>
            </a:r>
          </a:p>
        </p:txBody>
      </p:sp>
      <p:sp>
        <p:nvSpPr>
          <p:cNvPr id="3" name="Content Placeholder 2"/>
          <p:cNvSpPr>
            <a:spLocks noGrp="1"/>
          </p:cNvSpPr>
          <p:nvPr>
            <p:ph idx="1"/>
          </p:nvPr>
        </p:nvSpPr>
        <p:spPr>
          <a:xfrm>
            <a:off x="3657600" y="152400"/>
            <a:ext cx="5334000" cy="6278563"/>
          </a:xfrm>
        </p:spPr>
        <p:txBody>
          <a:bodyPr rtlCol="0">
            <a:normAutofit fontScale="92500" lnSpcReduction="10000"/>
          </a:bodyPr>
          <a:lstStyle/>
          <a:p>
            <a:pPr algn="ctr" eaLnBrk="1" fontAlgn="auto" hangingPunct="1">
              <a:spcAft>
                <a:spcPts val="0"/>
              </a:spcAft>
              <a:buFont typeface="Arial" panose="020B0604020202020204" pitchFamily="34" charset="0"/>
              <a:buNone/>
              <a:defRPr/>
            </a:pPr>
            <a:r>
              <a:rPr lang="en-US" sz="1900" b="1" dirty="0" smtClean="0"/>
              <a:t>INTERESTS</a:t>
            </a:r>
          </a:p>
          <a:p>
            <a:pPr eaLnBrk="1" fontAlgn="auto" hangingPunct="1">
              <a:spcAft>
                <a:spcPts val="0"/>
              </a:spcAft>
              <a:defRPr/>
            </a:pPr>
            <a:r>
              <a:rPr lang="en-US" sz="1700" dirty="0" smtClean="0"/>
              <a:t>Listening and helping friends with problems</a:t>
            </a:r>
          </a:p>
          <a:p>
            <a:pPr eaLnBrk="1" fontAlgn="auto" hangingPunct="1">
              <a:spcAft>
                <a:spcPts val="0"/>
              </a:spcAft>
              <a:defRPr/>
            </a:pPr>
            <a:r>
              <a:rPr lang="en-US" sz="1700" dirty="0" smtClean="0"/>
              <a:t>Working with the elderly </a:t>
            </a:r>
          </a:p>
          <a:p>
            <a:pPr eaLnBrk="1" fontAlgn="auto" hangingPunct="1">
              <a:spcAft>
                <a:spcPts val="0"/>
              </a:spcAft>
              <a:defRPr/>
            </a:pPr>
            <a:r>
              <a:rPr lang="en-US" sz="1700" dirty="0" smtClean="0"/>
              <a:t>shopping and comparing prices</a:t>
            </a:r>
          </a:p>
          <a:p>
            <a:pPr eaLnBrk="1" fontAlgn="auto" hangingPunct="1">
              <a:spcAft>
                <a:spcPts val="0"/>
              </a:spcAft>
              <a:defRPr/>
            </a:pPr>
            <a:r>
              <a:rPr lang="en-US" sz="1700" dirty="0" smtClean="0"/>
              <a:t>Volunteering </a:t>
            </a:r>
          </a:p>
          <a:p>
            <a:pPr eaLnBrk="1" fontAlgn="auto" hangingPunct="1">
              <a:spcAft>
                <a:spcPts val="0"/>
              </a:spcAft>
              <a:defRPr/>
            </a:pPr>
            <a:r>
              <a:rPr lang="en-US" sz="1700" dirty="0" smtClean="0"/>
              <a:t>Delivering food and clothes to people in need</a:t>
            </a:r>
          </a:p>
          <a:p>
            <a:pPr eaLnBrk="1" fontAlgn="auto" hangingPunct="1">
              <a:spcAft>
                <a:spcPts val="0"/>
              </a:spcAft>
              <a:defRPr/>
            </a:pPr>
            <a:r>
              <a:rPr lang="en-US" sz="1700" dirty="0" smtClean="0"/>
              <a:t>Serving home at a homeless shelter</a:t>
            </a:r>
          </a:p>
          <a:p>
            <a:pPr eaLnBrk="1" fontAlgn="auto" hangingPunct="1">
              <a:spcAft>
                <a:spcPts val="0"/>
              </a:spcAft>
              <a:defRPr/>
            </a:pPr>
            <a:r>
              <a:rPr lang="en-US" sz="1700" dirty="0" smtClean="0"/>
              <a:t>Working with the elderly</a:t>
            </a:r>
          </a:p>
          <a:p>
            <a:pPr eaLnBrk="1" fontAlgn="auto" hangingPunct="1">
              <a:spcAft>
                <a:spcPts val="0"/>
              </a:spcAft>
              <a:defRPr/>
            </a:pPr>
            <a:r>
              <a:rPr lang="en-US" sz="1700" dirty="0" smtClean="0"/>
              <a:t>making family menus</a:t>
            </a:r>
          </a:p>
          <a:p>
            <a:pPr marL="0" indent="0" eaLnBrk="1" fontAlgn="auto" hangingPunct="1">
              <a:spcAft>
                <a:spcPts val="0"/>
              </a:spcAft>
              <a:buNone/>
              <a:defRPr/>
            </a:pPr>
            <a:r>
              <a:rPr lang="en-US" sz="1900" b="1" dirty="0" smtClean="0"/>
              <a:t>                        CAREERS</a:t>
            </a:r>
          </a:p>
          <a:p>
            <a:pPr eaLnBrk="1" fontAlgn="auto" hangingPunct="1">
              <a:spcAft>
                <a:spcPts val="0"/>
              </a:spcAft>
              <a:buFont typeface="Arial" panose="020B0604020202020204" pitchFamily="34" charset="0"/>
              <a:buNone/>
              <a:defRPr/>
            </a:pPr>
            <a:r>
              <a:rPr lang="en-US" sz="1700" dirty="0" smtClean="0"/>
              <a:t>		Child care worker</a:t>
            </a:r>
          </a:p>
          <a:p>
            <a:pPr eaLnBrk="1" fontAlgn="auto" hangingPunct="1">
              <a:spcAft>
                <a:spcPts val="0"/>
              </a:spcAft>
              <a:buFont typeface="Arial" panose="020B0604020202020204" pitchFamily="34" charset="0"/>
              <a:buNone/>
              <a:defRPr/>
            </a:pPr>
            <a:r>
              <a:rPr lang="en-US" sz="1700" dirty="0" smtClean="0"/>
              <a:t>		Recreational Worker</a:t>
            </a:r>
          </a:p>
          <a:p>
            <a:pPr eaLnBrk="1" fontAlgn="auto" hangingPunct="1">
              <a:spcAft>
                <a:spcPts val="0"/>
              </a:spcAft>
              <a:buFont typeface="Arial" panose="020B0604020202020204" pitchFamily="34" charset="0"/>
              <a:buNone/>
              <a:defRPr/>
            </a:pPr>
            <a:r>
              <a:rPr lang="en-US" sz="1700" dirty="0" smtClean="0"/>
              <a:t>		Rehabilitation or Substance Abuse Director</a:t>
            </a:r>
          </a:p>
          <a:p>
            <a:pPr eaLnBrk="1" fontAlgn="auto" hangingPunct="1">
              <a:spcAft>
                <a:spcPts val="0"/>
              </a:spcAft>
              <a:buFont typeface="Arial" panose="020B0604020202020204" pitchFamily="34" charset="0"/>
              <a:buNone/>
              <a:defRPr/>
            </a:pPr>
            <a:r>
              <a:rPr lang="en-US" sz="1700" dirty="0" smtClean="0"/>
              <a:t>		Deaf Interpreter Associate</a:t>
            </a:r>
          </a:p>
          <a:p>
            <a:pPr eaLnBrk="1" fontAlgn="auto" hangingPunct="1">
              <a:spcAft>
                <a:spcPts val="0"/>
              </a:spcAft>
              <a:buFont typeface="Arial" panose="020B0604020202020204" pitchFamily="34" charset="0"/>
              <a:buNone/>
              <a:defRPr/>
            </a:pPr>
            <a:r>
              <a:rPr lang="en-US" sz="1700" dirty="0" smtClean="0"/>
              <a:t>		Nutrition counselor</a:t>
            </a:r>
          </a:p>
          <a:p>
            <a:pPr eaLnBrk="1" fontAlgn="auto" hangingPunct="1">
              <a:spcAft>
                <a:spcPts val="0"/>
              </a:spcAft>
              <a:buFont typeface="Arial" panose="020B0604020202020204" pitchFamily="34" charset="0"/>
              <a:buNone/>
              <a:defRPr/>
            </a:pPr>
            <a:r>
              <a:rPr lang="en-US" sz="1700" dirty="0" smtClean="0"/>
              <a:t>		Funeral Director or Clergy</a:t>
            </a:r>
          </a:p>
          <a:p>
            <a:pPr eaLnBrk="1" fontAlgn="auto" hangingPunct="1">
              <a:spcAft>
                <a:spcPts val="0"/>
              </a:spcAft>
              <a:buFont typeface="Arial" panose="020B0604020202020204" pitchFamily="34" charset="0"/>
              <a:buNone/>
              <a:defRPr/>
            </a:pPr>
            <a:endParaRPr lang="en-US" sz="1600" dirty="0" smtClean="0"/>
          </a:p>
          <a:p>
            <a:pPr algn="ctr" eaLnBrk="1" fontAlgn="auto" hangingPunct="1">
              <a:spcAft>
                <a:spcPts val="0"/>
              </a:spcAft>
              <a:buFont typeface="Arial" panose="020B0604020202020204" pitchFamily="34" charset="0"/>
              <a:buNone/>
              <a:defRPr/>
            </a:pPr>
            <a:r>
              <a:rPr lang="en-US" sz="1900" b="1" dirty="0" smtClean="0"/>
              <a:t>SUGGESTED HIGH SCHOOL COURSES</a:t>
            </a:r>
          </a:p>
          <a:p>
            <a:pPr algn="ctr" eaLnBrk="1" fontAlgn="auto" hangingPunct="1">
              <a:spcAft>
                <a:spcPts val="0"/>
              </a:spcAft>
              <a:buFont typeface="Arial" panose="020B0604020202020204" pitchFamily="34" charset="0"/>
              <a:buNone/>
              <a:defRPr/>
            </a:pPr>
            <a:r>
              <a:rPr lang="en-US" sz="1700" dirty="0" smtClean="0"/>
              <a:t>Child Care, Home Economics, Sociology, psychology, </a:t>
            </a:r>
          </a:p>
          <a:p>
            <a:pPr algn="ctr" eaLnBrk="1" fontAlgn="auto" hangingPunct="1">
              <a:spcAft>
                <a:spcPts val="0"/>
              </a:spcAft>
              <a:buFont typeface="Arial" panose="020B0604020202020204" pitchFamily="34" charset="0"/>
              <a:buNone/>
              <a:defRPr/>
            </a:pPr>
            <a:r>
              <a:rPr lang="en-US" sz="1700" dirty="0" smtClean="0"/>
              <a:t>Foreign Languages, English/Lit., History, Computer</a:t>
            </a:r>
          </a:p>
          <a:p>
            <a:pPr algn="ctr" eaLnBrk="1" fontAlgn="auto" hangingPunct="1">
              <a:spcAft>
                <a:spcPts val="0"/>
              </a:spcAft>
              <a:buFont typeface="Arial" panose="020B0604020202020204" pitchFamily="34" charset="0"/>
              <a:buNone/>
              <a:defRPr/>
            </a:pPr>
            <a:r>
              <a:rPr lang="en-US" sz="1700" dirty="0" smtClean="0"/>
              <a:t> Literacy, Nursing, Early Child Ed., Human Development,</a:t>
            </a:r>
          </a:p>
          <a:p>
            <a:pPr algn="ctr" eaLnBrk="1" fontAlgn="auto" hangingPunct="1">
              <a:spcAft>
                <a:spcPts val="0"/>
              </a:spcAft>
              <a:buFont typeface="Arial" panose="020B0604020202020204" pitchFamily="34" charset="0"/>
              <a:buNone/>
              <a:defRPr/>
            </a:pPr>
            <a:r>
              <a:rPr lang="en-US" sz="1700" dirty="0" smtClean="0"/>
              <a:t>Family Living </a:t>
            </a:r>
          </a:p>
          <a:p>
            <a:pPr eaLnBrk="1" fontAlgn="auto" hangingPunct="1">
              <a:spcAft>
                <a:spcPts val="0"/>
              </a:spcAft>
              <a:defRPr/>
            </a:pPr>
            <a:endParaRPr lang="en-US" sz="1600" dirty="0"/>
          </a:p>
        </p:txBody>
      </p:sp>
      <p:sp>
        <p:nvSpPr>
          <p:cNvPr id="12292" name="Text Placeholder 3"/>
          <p:cNvSpPr>
            <a:spLocks noGrp="1"/>
          </p:cNvSpPr>
          <p:nvPr>
            <p:ph type="body" sz="half" idx="2"/>
          </p:nvPr>
        </p:nvSpPr>
        <p:spPr/>
        <p:txBody>
          <a:bodyPr/>
          <a:lstStyle/>
          <a:p>
            <a:pPr eaLnBrk="1" hangingPunct="1"/>
            <a:r>
              <a:rPr lang="en-US" altLang="en-US" sz="2400" dirty="0" smtClean="0"/>
              <a:t>Preparing individuals for employment in career pathways that relate to families and human needs.</a:t>
            </a:r>
          </a:p>
        </p:txBody>
      </p:sp>
      <p:pic>
        <p:nvPicPr>
          <p:cNvPr id="12293" name="Picture 10" descr="C:\Documents and Settings\mcarra\Local Settings\Temporary Internet Files\Content.IE5\QX2G1OJS\MC910216363[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41878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43400" y="6629400"/>
            <a:ext cx="2971800" cy="246221"/>
          </a:xfrm>
          <a:prstGeom prst="rect">
            <a:avLst/>
          </a:prstGeom>
          <a:noFill/>
        </p:spPr>
        <p:txBody>
          <a:bodyPr wrap="square" rtlCol="0">
            <a:spAutoFit/>
          </a:bodyPr>
          <a:lstStyle/>
          <a:p>
            <a:r>
              <a:rPr lang="en-US" sz="1000" dirty="0" smtClean="0">
                <a:solidFill>
                  <a:srgbClr val="002060"/>
                </a:solidFill>
                <a:hlinkClick r:id="rId4"/>
              </a:rPr>
              <a:t>Cosmetology</a:t>
            </a:r>
            <a:endParaRPr lang="en-US" sz="1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52400"/>
            <a:ext cx="3276600" cy="1219200"/>
          </a:xfrm>
        </p:spPr>
        <p:txBody>
          <a:bodyPr/>
          <a:lstStyle/>
          <a:p>
            <a:pPr algn="ctr" eaLnBrk="1" hangingPunct="1"/>
            <a:r>
              <a:rPr lang="en-US" altLang="en-US" sz="2800" smtClean="0">
                <a:latin typeface="OCR A Extended" panose="02010509020102010303" pitchFamily="50" charset="0"/>
                <a:cs typeface="Narkisim" panose="020E0502050101010101" pitchFamily="34" charset="-79"/>
              </a:rPr>
              <a:t>IT Information Technology</a:t>
            </a:r>
          </a:p>
        </p:txBody>
      </p:sp>
      <p:sp>
        <p:nvSpPr>
          <p:cNvPr id="3" name="Content Placeholder 2"/>
          <p:cNvSpPr>
            <a:spLocks noGrp="1"/>
          </p:cNvSpPr>
          <p:nvPr>
            <p:ph idx="1"/>
          </p:nvPr>
        </p:nvSpPr>
        <p:spPr>
          <a:xfrm>
            <a:off x="3352800" y="152400"/>
            <a:ext cx="5562600" cy="6400800"/>
          </a:xfrm>
        </p:spPr>
        <p:txBody>
          <a:bodyPr rtlCol="0">
            <a:normAutofit fontScale="70000" lnSpcReduction="20000"/>
          </a:bodyPr>
          <a:lstStyle/>
          <a:p>
            <a:pPr algn="ctr" eaLnBrk="1" fontAlgn="auto" hangingPunct="1">
              <a:spcAft>
                <a:spcPts val="0"/>
              </a:spcAft>
              <a:buFont typeface="Arial" panose="020B0604020202020204" pitchFamily="34" charset="0"/>
              <a:buNone/>
              <a:defRPr/>
            </a:pPr>
            <a:r>
              <a:rPr lang="en-US" sz="2300" b="1" dirty="0" smtClean="0"/>
              <a:t>INTERESTS</a:t>
            </a:r>
          </a:p>
          <a:p>
            <a:pPr eaLnBrk="1" fontAlgn="auto" hangingPunct="1">
              <a:spcAft>
                <a:spcPts val="0"/>
              </a:spcAft>
              <a:defRPr/>
            </a:pPr>
            <a:r>
              <a:rPr lang="en-US" sz="1900" dirty="0" smtClean="0"/>
              <a:t>Play video games</a:t>
            </a:r>
          </a:p>
          <a:p>
            <a:pPr eaLnBrk="1" fontAlgn="auto" hangingPunct="1">
              <a:spcAft>
                <a:spcPts val="0"/>
              </a:spcAft>
              <a:defRPr/>
            </a:pPr>
            <a:r>
              <a:rPr lang="en-US" sz="1900" dirty="0" smtClean="0"/>
              <a:t>Assemble computer parts or repair systems</a:t>
            </a:r>
          </a:p>
          <a:p>
            <a:pPr eaLnBrk="1" fontAlgn="auto" hangingPunct="1">
              <a:spcAft>
                <a:spcPts val="0"/>
              </a:spcAft>
              <a:defRPr/>
            </a:pPr>
            <a:r>
              <a:rPr lang="en-US" sz="1900" dirty="0" smtClean="0"/>
              <a:t>Write software programs</a:t>
            </a:r>
          </a:p>
          <a:p>
            <a:pPr eaLnBrk="1" fontAlgn="auto" hangingPunct="1">
              <a:spcAft>
                <a:spcPts val="0"/>
              </a:spcAft>
              <a:defRPr/>
            </a:pPr>
            <a:r>
              <a:rPr lang="en-US" sz="1900" dirty="0" smtClean="0"/>
              <a:t>Develop web pages</a:t>
            </a:r>
          </a:p>
          <a:p>
            <a:pPr eaLnBrk="1" fontAlgn="auto" hangingPunct="1">
              <a:spcAft>
                <a:spcPts val="0"/>
              </a:spcAft>
              <a:defRPr/>
            </a:pPr>
            <a:r>
              <a:rPr lang="en-US" sz="1900" dirty="0" smtClean="0"/>
              <a:t>Surf the internet</a:t>
            </a:r>
          </a:p>
          <a:p>
            <a:pPr eaLnBrk="1" fontAlgn="auto" hangingPunct="1">
              <a:spcAft>
                <a:spcPts val="0"/>
              </a:spcAft>
              <a:defRPr/>
            </a:pPr>
            <a:r>
              <a:rPr lang="en-US" sz="1900" dirty="0" smtClean="0"/>
              <a:t>Analyzing data or information</a:t>
            </a:r>
          </a:p>
          <a:p>
            <a:pPr eaLnBrk="1" fontAlgn="auto" hangingPunct="1">
              <a:spcAft>
                <a:spcPts val="0"/>
              </a:spcAft>
              <a:defRPr/>
            </a:pPr>
            <a:r>
              <a:rPr lang="en-US" sz="1900" dirty="0" smtClean="0"/>
              <a:t>Documenting and recording information</a:t>
            </a:r>
          </a:p>
          <a:p>
            <a:pPr eaLnBrk="1" fontAlgn="auto" hangingPunct="1">
              <a:spcAft>
                <a:spcPts val="0"/>
              </a:spcAft>
              <a:defRPr/>
            </a:pPr>
            <a:r>
              <a:rPr lang="en-US" sz="1900" dirty="0" smtClean="0"/>
              <a:t>Learn or install software programs</a:t>
            </a:r>
            <a:r>
              <a:rPr lang="en-US" sz="1600" dirty="0" smtClean="0"/>
              <a:t/>
            </a:r>
            <a:br>
              <a:rPr lang="en-US" sz="1600" dirty="0" smtClean="0"/>
            </a:br>
            <a:endParaRPr lang="en-US" sz="1600" dirty="0" smtClean="0"/>
          </a:p>
          <a:p>
            <a:pPr marL="0" indent="0" eaLnBrk="1" fontAlgn="auto" hangingPunct="1">
              <a:spcAft>
                <a:spcPts val="0"/>
              </a:spcAft>
              <a:buNone/>
              <a:defRPr/>
            </a:pPr>
            <a:endParaRPr lang="en-US" sz="1600" dirty="0" smtClean="0"/>
          </a:p>
          <a:p>
            <a:pPr marL="0" indent="0" eaLnBrk="1" fontAlgn="auto" hangingPunct="1">
              <a:spcAft>
                <a:spcPts val="0"/>
              </a:spcAft>
              <a:buNone/>
              <a:defRPr/>
            </a:pPr>
            <a:endParaRPr lang="en-US" sz="1600" dirty="0" smtClean="0"/>
          </a:p>
          <a:p>
            <a:pPr marL="0" indent="0" eaLnBrk="1" fontAlgn="auto" hangingPunct="1">
              <a:spcAft>
                <a:spcPts val="0"/>
              </a:spcAft>
              <a:buNone/>
              <a:defRPr/>
            </a:pPr>
            <a:r>
              <a:rPr lang="en-US" sz="1600" dirty="0" smtClean="0"/>
              <a:t/>
            </a:r>
            <a:br>
              <a:rPr lang="en-US" sz="1600" dirty="0" smtClean="0"/>
            </a:br>
            <a:r>
              <a:rPr lang="en-US" sz="2300" dirty="0" smtClean="0"/>
              <a:t>                                       </a:t>
            </a:r>
            <a:r>
              <a:rPr lang="en-US" sz="2300" b="1" dirty="0" smtClean="0"/>
              <a:t>CAREERS</a:t>
            </a:r>
          </a:p>
          <a:p>
            <a:pPr eaLnBrk="1" fontAlgn="auto" hangingPunct="1">
              <a:spcAft>
                <a:spcPts val="0"/>
              </a:spcAft>
              <a:buFont typeface="Arial" panose="020B0604020202020204" pitchFamily="34" charset="0"/>
              <a:buNone/>
              <a:defRPr/>
            </a:pPr>
            <a:r>
              <a:rPr lang="en-US" sz="1600" dirty="0" smtClean="0"/>
              <a:t>	     	</a:t>
            </a:r>
            <a:r>
              <a:rPr lang="en-US" sz="1700" dirty="0" smtClean="0"/>
              <a:t> </a:t>
            </a:r>
            <a:r>
              <a:rPr lang="en-US" sz="2100" dirty="0" smtClean="0"/>
              <a:t>Computer System Engineers, Analysts or Architects</a:t>
            </a:r>
          </a:p>
          <a:p>
            <a:pPr eaLnBrk="1" fontAlgn="auto" hangingPunct="1">
              <a:spcAft>
                <a:spcPts val="0"/>
              </a:spcAft>
              <a:buFont typeface="Arial" panose="020B0604020202020204" pitchFamily="34" charset="0"/>
              <a:buNone/>
              <a:defRPr/>
            </a:pPr>
            <a:r>
              <a:rPr lang="en-US" sz="2100" dirty="0" smtClean="0"/>
              <a:t>	       	Database Administrators</a:t>
            </a:r>
          </a:p>
          <a:p>
            <a:pPr eaLnBrk="1" fontAlgn="auto" hangingPunct="1">
              <a:spcAft>
                <a:spcPts val="0"/>
              </a:spcAft>
              <a:buFont typeface="Arial" panose="020B0604020202020204" pitchFamily="34" charset="0"/>
              <a:buNone/>
              <a:defRPr/>
            </a:pPr>
            <a:r>
              <a:rPr lang="en-US" sz="2100" dirty="0" smtClean="0"/>
              <a:t>              	Network Systems Analysts</a:t>
            </a:r>
          </a:p>
          <a:p>
            <a:pPr eaLnBrk="1" fontAlgn="auto" hangingPunct="1">
              <a:spcAft>
                <a:spcPts val="0"/>
              </a:spcAft>
              <a:buFont typeface="Arial" panose="020B0604020202020204" pitchFamily="34" charset="0"/>
              <a:buNone/>
              <a:defRPr/>
            </a:pPr>
            <a:r>
              <a:rPr lang="en-US" sz="2100" dirty="0" smtClean="0"/>
              <a:t>		Web Administrators</a:t>
            </a:r>
          </a:p>
          <a:p>
            <a:pPr eaLnBrk="1" fontAlgn="auto" hangingPunct="1">
              <a:spcAft>
                <a:spcPts val="0"/>
              </a:spcAft>
              <a:buFont typeface="Arial" panose="020B0604020202020204" pitchFamily="34" charset="0"/>
              <a:buNone/>
              <a:defRPr/>
            </a:pPr>
            <a:r>
              <a:rPr lang="en-US" sz="2100" dirty="0" smtClean="0"/>
              <a:t>		Business Intelligence Analysts</a:t>
            </a:r>
          </a:p>
          <a:p>
            <a:pPr eaLnBrk="1" fontAlgn="auto" hangingPunct="1">
              <a:spcAft>
                <a:spcPts val="0"/>
              </a:spcAft>
              <a:buFont typeface="Arial" panose="020B0604020202020204" pitchFamily="34" charset="0"/>
              <a:buNone/>
              <a:defRPr/>
            </a:pPr>
            <a:r>
              <a:rPr lang="en-US" sz="2100" dirty="0"/>
              <a:t> </a:t>
            </a:r>
            <a:r>
              <a:rPr lang="en-US" sz="2100" dirty="0" smtClean="0"/>
              <a:t>                   Computer Security Specialists</a:t>
            </a:r>
            <a:r>
              <a:rPr lang="en-US" sz="1700" dirty="0" smtClean="0"/>
              <a:t/>
            </a:r>
            <a:br>
              <a:rPr lang="en-US" sz="1700" dirty="0" smtClean="0"/>
            </a:br>
            <a:r>
              <a:rPr lang="en-US" sz="1600" dirty="0" smtClean="0"/>
              <a:t/>
            </a:r>
            <a:br>
              <a:rPr lang="en-US" sz="1600" dirty="0" smtClean="0"/>
            </a:br>
            <a:endParaRPr lang="en-US" sz="1600" dirty="0" smtClean="0"/>
          </a:p>
          <a:p>
            <a:pPr eaLnBrk="1" fontAlgn="auto" hangingPunct="1">
              <a:spcAft>
                <a:spcPts val="0"/>
              </a:spcAft>
              <a:buFont typeface="Arial" panose="020B0604020202020204" pitchFamily="34" charset="0"/>
              <a:buNone/>
              <a:defRPr/>
            </a:pPr>
            <a:endParaRPr lang="en-US" sz="1600" dirty="0" smtClean="0"/>
          </a:p>
          <a:p>
            <a:pPr eaLnBrk="1" fontAlgn="auto" hangingPunct="1">
              <a:spcAft>
                <a:spcPts val="0"/>
              </a:spcAft>
              <a:buFont typeface="Arial" panose="020B0604020202020204" pitchFamily="34" charset="0"/>
              <a:buNone/>
              <a:defRPr/>
            </a:pPr>
            <a:endParaRPr lang="en-US" sz="1600" dirty="0" smtClean="0"/>
          </a:p>
          <a:p>
            <a:pPr eaLnBrk="1" fontAlgn="auto" hangingPunct="1">
              <a:spcAft>
                <a:spcPts val="0"/>
              </a:spcAft>
              <a:buFont typeface="Arial" panose="020B0604020202020204" pitchFamily="34" charset="0"/>
              <a:buNone/>
              <a:defRPr/>
            </a:pPr>
            <a:r>
              <a:rPr lang="en-US" sz="2300" b="1" dirty="0"/>
              <a:t> </a:t>
            </a:r>
            <a:r>
              <a:rPr lang="en-US" sz="2300" b="1" dirty="0" smtClean="0"/>
              <a:t>                        SUGGESTED HIGH SCHOOL COURSES</a:t>
            </a:r>
          </a:p>
          <a:p>
            <a:pPr algn="ctr" eaLnBrk="1" fontAlgn="auto" hangingPunct="1">
              <a:spcAft>
                <a:spcPts val="0"/>
              </a:spcAft>
              <a:buFont typeface="Arial" panose="020B0604020202020204" pitchFamily="34" charset="0"/>
              <a:buNone/>
              <a:defRPr/>
            </a:pPr>
            <a:r>
              <a:rPr lang="en-US" sz="2100" dirty="0" smtClean="0"/>
              <a:t>Advanced Math courses, Keyboarding, Computers </a:t>
            </a:r>
          </a:p>
          <a:p>
            <a:pPr algn="ctr" eaLnBrk="1" fontAlgn="auto" hangingPunct="1">
              <a:spcAft>
                <a:spcPts val="0"/>
              </a:spcAft>
              <a:buFont typeface="Arial" panose="020B0604020202020204" pitchFamily="34" charset="0"/>
              <a:buNone/>
              <a:defRPr/>
            </a:pPr>
            <a:r>
              <a:rPr lang="en-US" sz="2100" dirty="0" smtClean="0"/>
              <a:t>Information Systems, Computer New work </a:t>
            </a:r>
          </a:p>
          <a:p>
            <a:pPr algn="ctr" eaLnBrk="1" fontAlgn="auto" hangingPunct="1">
              <a:spcAft>
                <a:spcPts val="0"/>
              </a:spcAft>
              <a:buFont typeface="Arial" panose="020B0604020202020204" pitchFamily="34" charset="0"/>
              <a:buNone/>
              <a:defRPr/>
            </a:pPr>
            <a:r>
              <a:rPr lang="en-US" sz="2100" dirty="0" smtClean="0"/>
              <a:t>Administrator, IT Engineering, Applied technology, </a:t>
            </a:r>
          </a:p>
          <a:p>
            <a:pPr algn="ctr" eaLnBrk="1" fontAlgn="auto" hangingPunct="1">
              <a:spcAft>
                <a:spcPts val="0"/>
              </a:spcAft>
              <a:buFont typeface="Arial" panose="020B0604020202020204" pitchFamily="34" charset="0"/>
              <a:buNone/>
              <a:defRPr/>
            </a:pPr>
            <a:r>
              <a:rPr lang="en-US" sz="2100" dirty="0" smtClean="0"/>
              <a:t>Web Design, Law and Ethics</a:t>
            </a:r>
            <a:br>
              <a:rPr lang="en-US" sz="2100" dirty="0" smtClean="0"/>
            </a:br>
            <a:endParaRPr lang="en-US" sz="2100" dirty="0" smtClean="0"/>
          </a:p>
          <a:p>
            <a:pPr eaLnBrk="1" fontAlgn="auto" hangingPunct="1">
              <a:spcAft>
                <a:spcPts val="0"/>
              </a:spcAft>
              <a:buFont typeface="Arial" panose="020B0604020202020204" pitchFamily="34" charset="0"/>
              <a:buNone/>
              <a:defRPr/>
            </a:pPr>
            <a:endParaRPr lang="en-US" dirty="0"/>
          </a:p>
        </p:txBody>
      </p:sp>
      <p:sp>
        <p:nvSpPr>
          <p:cNvPr id="13316" name="Text Placeholder 3"/>
          <p:cNvSpPr>
            <a:spLocks noGrp="1"/>
          </p:cNvSpPr>
          <p:nvPr>
            <p:ph type="body" sz="half" idx="2"/>
          </p:nvPr>
        </p:nvSpPr>
        <p:spPr>
          <a:xfrm>
            <a:off x="228600" y="1371600"/>
            <a:ext cx="3048000" cy="4754563"/>
          </a:xfrm>
        </p:spPr>
        <p:txBody>
          <a:bodyPr/>
          <a:lstStyle/>
          <a:p>
            <a:pPr eaLnBrk="1" hangingPunct="1"/>
            <a:r>
              <a:rPr lang="en-US" altLang="en-US" sz="2400" dirty="0" smtClean="0"/>
              <a:t>Design, development, support  and management of hardware, software, multimedia and systems integration services.</a:t>
            </a:r>
          </a:p>
          <a:p>
            <a:pPr eaLnBrk="1" hangingPunct="1"/>
            <a:endParaRPr lang="en-US" altLang="en-US" dirty="0" smtClean="0"/>
          </a:p>
        </p:txBody>
      </p:sp>
      <p:pic>
        <p:nvPicPr>
          <p:cNvPr id="13317" name="Picture 7" descr="C:\Documents and Settings\mcarra\Local Settings\Temporary Internet Files\Content.IE5\N3VM0XL6\MC9002303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81400"/>
            <a:ext cx="3213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71900" y="6368534"/>
            <a:ext cx="2362200" cy="246221"/>
          </a:xfrm>
          <a:prstGeom prst="rect">
            <a:avLst/>
          </a:prstGeom>
          <a:noFill/>
        </p:spPr>
        <p:txBody>
          <a:bodyPr wrap="square" rtlCol="0">
            <a:spAutoFit/>
          </a:bodyPr>
          <a:lstStyle/>
          <a:p>
            <a:r>
              <a:rPr lang="en-US" sz="1000" dirty="0" smtClean="0">
                <a:solidFill>
                  <a:srgbClr val="002060"/>
                </a:solidFill>
                <a:hlinkClick r:id="rId3"/>
              </a:rPr>
              <a:t>Business IT</a:t>
            </a:r>
            <a:endParaRPr lang="en-US" sz="1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1" end="2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2" end="2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3" end="2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152400"/>
            <a:ext cx="3276600" cy="1371600"/>
          </a:xfrm>
        </p:spPr>
        <p:txBody>
          <a:bodyPr/>
          <a:lstStyle/>
          <a:p>
            <a:pPr algn="ctr" eaLnBrk="1" hangingPunct="1"/>
            <a:r>
              <a:rPr lang="en-US" altLang="en-US" sz="2800" dirty="0" smtClean="0">
                <a:latin typeface="Stencil" panose="040409050D0802020404" pitchFamily="82" charset="0"/>
                <a:ea typeface="GungsuhChe" panose="02030609000101010101" pitchFamily="49" charset="-127"/>
                <a:cs typeface="Aharoni" panose="02010803020104030203" pitchFamily="2" charset="-79"/>
              </a:rPr>
              <a:t>Law Public  Safety, and Security</a:t>
            </a:r>
          </a:p>
        </p:txBody>
      </p:sp>
      <p:sp>
        <p:nvSpPr>
          <p:cNvPr id="14339" name="Content Placeholder 2"/>
          <p:cNvSpPr>
            <a:spLocks noGrp="1"/>
          </p:cNvSpPr>
          <p:nvPr>
            <p:ph idx="1"/>
          </p:nvPr>
        </p:nvSpPr>
        <p:spPr>
          <a:xfrm>
            <a:off x="3581400" y="152400"/>
            <a:ext cx="5257800" cy="6858000"/>
          </a:xfrm>
        </p:spPr>
        <p:txBody>
          <a:bodyPr/>
          <a:lstStyle/>
          <a:p>
            <a:pPr algn="ctr" eaLnBrk="1" hangingPunct="1">
              <a:buFont typeface="Arial" panose="020B0604020202020204" pitchFamily="34" charset="0"/>
              <a:buNone/>
            </a:pPr>
            <a:r>
              <a:rPr lang="en-US" altLang="en-US" sz="1800" b="1" dirty="0" smtClean="0"/>
              <a:t>INTERESTS</a:t>
            </a:r>
          </a:p>
          <a:p>
            <a:pPr eaLnBrk="1" hangingPunct="1"/>
            <a:r>
              <a:rPr lang="en-US" altLang="en-US" sz="1600" dirty="0" smtClean="0"/>
              <a:t>Reading mystery novels or watching mystery movies</a:t>
            </a:r>
          </a:p>
          <a:p>
            <a:pPr eaLnBrk="1" hangingPunct="1"/>
            <a:r>
              <a:rPr lang="en-US" altLang="en-US" sz="1600" dirty="0" smtClean="0"/>
              <a:t>Following court cases in the news</a:t>
            </a:r>
          </a:p>
          <a:p>
            <a:pPr eaLnBrk="1" hangingPunct="1"/>
            <a:r>
              <a:rPr lang="en-US" altLang="en-US" sz="1600" dirty="0" smtClean="0"/>
              <a:t>Listening to a policy scanner</a:t>
            </a:r>
          </a:p>
          <a:p>
            <a:pPr eaLnBrk="1" hangingPunct="1"/>
            <a:r>
              <a:rPr lang="en-US" altLang="en-US" sz="1600" dirty="0" smtClean="0"/>
              <a:t>Volunteering to search for missing pets or children</a:t>
            </a:r>
          </a:p>
          <a:p>
            <a:pPr eaLnBrk="1" hangingPunct="1"/>
            <a:r>
              <a:rPr lang="en-US" altLang="en-US" sz="1600" dirty="0" smtClean="0"/>
              <a:t>Participating in a search and/or rescue training</a:t>
            </a:r>
          </a:p>
          <a:p>
            <a:pPr eaLnBrk="1" hangingPunct="1"/>
            <a:r>
              <a:rPr lang="en-US" altLang="en-US" sz="1600" dirty="0" smtClean="0"/>
              <a:t>Volunteering for the local fire department</a:t>
            </a:r>
          </a:p>
          <a:p>
            <a:pPr algn="ctr" eaLnBrk="1" hangingPunct="1">
              <a:buFont typeface="Arial" panose="020B0604020202020204" pitchFamily="34" charset="0"/>
              <a:buNone/>
            </a:pPr>
            <a:r>
              <a:rPr lang="en-US" altLang="en-US" sz="1800" b="1" dirty="0" smtClean="0"/>
              <a:t>CAREERS</a:t>
            </a:r>
          </a:p>
          <a:p>
            <a:pPr eaLnBrk="1" hangingPunct="1">
              <a:buFont typeface="Arial" panose="020B0604020202020204" pitchFamily="34" charset="0"/>
              <a:buNone/>
            </a:pPr>
            <a:r>
              <a:rPr lang="en-US" altLang="en-US" sz="1600" dirty="0" smtClean="0"/>
              <a:t>		Attorney or District Attorney</a:t>
            </a:r>
          </a:p>
          <a:p>
            <a:pPr eaLnBrk="1" hangingPunct="1">
              <a:buFont typeface="Arial" panose="020B0604020202020204" pitchFamily="34" charset="0"/>
              <a:buNone/>
            </a:pPr>
            <a:r>
              <a:rPr lang="en-US" altLang="en-US" sz="1600" dirty="0" smtClean="0"/>
              <a:t>		Corrections Officer</a:t>
            </a:r>
          </a:p>
          <a:p>
            <a:pPr eaLnBrk="1" hangingPunct="1">
              <a:buFont typeface="Arial" panose="020B0604020202020204" pitchFamily="34" charset="0"/>
              <a:buNone/>
            </a:pPr>
            <a:r>
              <a:rPr lang="en-US" altLang="en-US" sz="1600" dirty="0" smtClean="0"/>
              <a:t>		Court Reporter or Clerk</a:t>
            </a:r>
          </a:p>
          <a:p>
            <a:pPr eaLnBrk="1" hangingPunct="1">
              <a:buFont typeface="Arial" panose="020B0604020202020204" pitchFamily="34" charset="0"/>
              <a:buNone/>
            </a:pPr>
            <a:r>
              <a:rPr lang="en-US" altLang="en-US" sz="1600" dirty="0" smtClean="0"/>
              <a:t>		Police Officer or Detective</a:t>
            </a:r>
          </a:p>
          <a:p>
            <a:pPr eaLnBrk="1" hangingPunct="1">
              <a:buFont typeface="Arial" panose="020B0604020202020204" pitchFamily="34" charset="0"/>
              <a:buNone/>
            </a:pPr>
            <a:r>
              <a:rPr lang="en-US" altLang="en-US" sz="1600" dirty="0" smtClean="0"/>
              <a:t>		Polygraph Examiner</a:t>
            </a:r>
          </a:p>
          <a:p>
            <a:pPr eaLnBrk="1" hangingPunct="1">
              <a:buFont typeface="Arial" panose="020B0604020202020204" pitchFamily="34" charset="0"/>
              <a:buNone/>
            </a:pPr>
            <a:r>
              <a:rPr lang="en-US" altLang="en-US" sz="1600" dirty="0" smtClean="0"/>
              <a:t>		Fire Fighter or Inspector</a:t>
            </a:r>
          </a:p>
          <a:p>
            <a:pPr eaLnBrk="1" hangingPunct="1">
              <a:buFont typeface="Arial" panose="020B0604020202020204" pitchFamily="34" charset="0"/>
              <a:buNone/>
            </a:pPr>
            <a:r>
              <a:rPr lang="en-US" altLang="en-US" sz="1600" dirty="0" smtClean="0"/>
              <a:t>		Forensic Artist</a:t>
            </a:r>
          </a:p>
          <a:p>
            <a:pPr eaLnBrk="1" hangingPunct="1">
              <a:buFont typeface="Arial" panose="020B0604020202020204" pitchFamily="34" charset="0"/>
              <a:buNone/>
            </a:pPr>
            <a:r>
              <a:rPr lang="en-US" altLang="en-US" sz="1600" dirty="0" smtClean="0"/>
              <a:t>		Paralegal</a:t>
            </a:r>
          </a:p>
          <a:p>
            <a:pPr eaLnBrk="1" hangingPunct="1">
              <a:buFont typeface="Arial" panose="020B0604020202020204" pitchFamily="34" charset="0"/>
              <a:buNone/>
            </a:pPr>
            <a:r>
              <a:rPr lang="en-US" altLang="en-US" sz="1600" dirty="0" smtClean="0"/>
              <a:t>		Probation and Parole Officer</a:t>
            </a:r>
            <a:br>
              <a:rPr lang="en-US" altLang="en-US" sz="1600" dirty="0" smtClean="0"/>
            </a:br>
            <a:endParaRPr lang="en-US" altLang="en-US" sz="1600" dirty="0" smtClean="0"/>
          </a:p>
          <a:p>
            <a:pPr algn="ctr" eaLnBrk="1" hangingPunct="1">
              <a:buFont typeface="Arial" panose="020B0604020202020204" pitchFamily="34" charset="0"/>
              <a:buNone/>
            </a:pPr>
            <a:r>
              <a:rPr lang="en-US" altLang="en-US" sz="1800" b="1" dirty="0" smtClean="0"/>
              <a:t>SUGGESTED </a:t>
            </a:r>
            <a:r>
              <a:rPr lang="en-US" altLang="en-US" sz="1800" b="1" dirty="0" smtClean="0"/>
              <a:t>HIGH SCHOOL COURSES</a:t>
            </a:r>
          </a:p>
          <a:p>
            <a:pPr algn="ctr" eaLnBrk="1" hangingPunct="1">
              <a:buFont typeface="Arial" panose="020B0604020202020204" pitchFamily="34" charset="0"/>
              <a:buNone/>
            </a:pPr>
            <a:r>
              <a:rPr lang="en-US" altLang="en-US" sz="1600" dirty="0" smtClean="0"/>
              <a:t>Law, Government, EMT, History, Psychology, Sociology,</a:t>
            </a:r>
          </a:p>
          <a:p>
            <a:pPr algn="ctr" eaLnBrk="1" hangingPunct="1">
              <a:buFont typeface="Arial" panose="020B0604020202020204" pitchFamily="34" charset="0"/>
              <a:buNone/>
            </a:pPr>
            <a:r>
              <a:rPr lang="en-US" altLang="en-US" sz="1600" dirty="0" smtClean="0"/>
              <a:t> Data Processing, Computer Literacy, Health &amp; PE</a:t>
            </a:r>
          </a:p>
          <a:p>
            <a:pPr algn="ctr" eaLnBrk="1" hangingPunct="1">
              <a:buFont typeface="Arial" panose="020B0604020202020204" pitchFamily="34" charset="0"/>
              <a:buNone/>
            </a:pPr>
            <a:r>
              <a:rPr lang="en-US" altLang="en-US" sz="1600" dirty="0" smtClean="0"/>
              <a:t>First Aid, Math, Office Administration</a:t>
            </a:r>
          </a:p>
          <a:p>
            <a:pPr eaLnBrk="1" hangingPunct="1">
              <a:buFont typeface="Arial" panose="020B0604020202020204" pitchFamily="34" charset="0"/>
              <a:buNone/>
            </a:pPr>
            <a:endParaRPr lang="en-US" altLang="en-US" sz="1600" dirty="0" smtClean="0"/>
          </a:p>
          <a:p>
            <a:pPr eaLnBrk="1" hangingPunct="1"/>
            <a:endParaRPr lang="en-US" altLang="en-US" sz="1600" dirty="0" smtClean="0"/>
          </a:p>
        </p:txBody>
      </p:sp>
      <p:sp>
        <p:nvSpPr>
          <p:cNvPr id="14340" name="Text Placeholder 3"/>
          <p:cNvSpPr>
            <a:spLocks noGrp="1"/>
          </p:cNvSpPr>
          <p:nvPr>
            <p:ph type="body" sz="half" idx="2"/>
          </p:nvPr>
        </p:nvSpPr>
        <p:spPr>
          <a:xfrm>
            <a:off x="228600" y="1447800"/>
            <a:ext cx="3236913" cy="5029200"/>
          </a:xfrm>
        </p:spPr>
        <p:txBody>
          <a:bodyPr/>
          <a:lstStyle/>
          <a:p>
            <a:pPr eaLnBrk="1" hangingPunct="1"/>
            <a:r>
              <a:rPr lang="en-US" altLang="en-US" sz="2500" dirty="0" smtClean="0"/>
              <a:t>Planning, managing and providing legal, public safety, protective services and homeland security, including professional and technical support.</a:t>
            </a:r>
          </a:p>
        </p:txBody>
      </p:sp>
      <p:pic>
        <p:nvPicPr>
          <p:cNvPr id="14341" name="Picture 2" descr="C:\Documents and Settings\mcarra\Local Settings\Temporary Internet Files\Content.IE5\UG87HXPQ\MC900365624[1].wm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67200"/>
            <a:ext cx="22860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6629400"/>
            <a:ext cx="2438400" cy="246221"/>
          </a:xfrm>
          <a:prstGeom prst="rect">
            <a:avLst/>
          </a:prstGeom>
          <a:noFill/>
        </p:spPr>
        <p:txBody>
          <a:bodyPr wrap="square" rtlCol="0">
            <a:spAutoFit/>
          </a:bodyPr>
          <a:lstStyle/>
          <a:p>
            <a:r>
              <a:rPr lang="en-US" sz="1000" dirty="0" smtClean="0">
                <a:solidFill>
                  <a:srgbClr val="002060"/>
                </a:solidFill>
                <a:hlinkClick r:id="rId4"/>
              </a:rPr>
              <a:t>Public Safety</a:t>
            </a:r>
            <a:endParaRPr lang="en-US" sz="1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9">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39">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39">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39">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39">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39">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339">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39">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228600"/>
            <a:ext cx="3429000" cy="609600"/>
          </a:xfrm>
        </p:spPr>
        <p:txBody>
          <a:bodyPr/>
          <a:lstStyle/>
          <a:p>
            <a:pPr eaLnBrk="1" hangingPunct="1"/>
            <a:r>
              <a:rPr lang="en-US" altLang="en-US" sz="2800" smtClean="0">
                <a:latin typeface="Stencil" panose="040409050D0802020404" pitchFamily="82" charset="0"/>
              </a:rPr>
              <a:t>Manufacturing</a:t>
            </a:r>
          </a:p>
        </p:txBody>
      </p:sp>
      <p:sp>
        <p:nvSpPr>
          <p:cNvPr id="3" name="Content Placeholder 2"/>
          <p:cNvSpPr>
            <a:spLocks noGrp="1"/>
          </p:cNvSpPr>
          <p:nvPr>
            <p:ph idx="1"/>
          </p:nvPr>
        </p:nvSpPr>
        <p:spPr>
          <a:xfrm>
            <a:off x="3505200" y="152400"/>
            <a:ext cx="5181600" cy="6477000"/>
          </a:xfrm>
        </p:spPr>
        <p:txBody>
          <a:bodyPr rtlCol="0">
            <a:normAutofit fontScale="92500" lnSpcReduction="20000"/>
          </a:bodyPr>
          <a:lstStyle/>
          <a:p>
            <a:pPr algn="ctr" eaLnBrk="1" fontAlgn="auto" hangingPunct="1">
              <a:spcAft>
                <a:spcPts val="0"/>
              </a:spcAft>
              <a:buFont typeface="Arial" panose="020B0604020202020204" pitchFamily="34" charset="0"/>
              <a:buNone/>
              <a:defRPr/>
            </a:pPr>
            <a:r>
              <a:rPr lang="en-US" sz="1900" b="1" dirty="0" smtClean="0"/>
              <a:t>INTERESTS</a:t>
            </a:r>
          </a:p>
          <a:p>
            <a:pPr eaLnBrk="1" fontAlgn="auto" hangingPunct="1">
              <a:spcAft>
                <a:spcPts val="0"/>
              </a:spcAft>
              <a:defRPr/>
            </a:pPr>
            <a:r>
              <a:rPr lang="en-US" sz="1600" dirty="0" smtClean="0"/>
              <a:t>Sewing, weaving, knitting or other projects</a:t>
            </a:r>
          </a:p>
          <a:p>
            <a:pPr eaLnBrk="1" fontAlgn="auto" hangingPunct="1">
              <a:spcAft>
                <a:spcPts val="0"/>
              </a:spcAft>
              <a:defRPr/>
            </a:pPr>
            <a:r>
              <a:rPr lang="en-US" sz="1600" dirty="0" smtClean="0"/>
              <a:t>Building things such as wood projects</a:t>
            </a:r>
          </a:p>
          <a:p>
            <a:pPr eaLnBrk="1" fontAlgn="auto" hangingPunct="1">
              <a:spcAft>
                <a:spcPts val="0"/>
              </a:spcAft>
              <a:defRPr/>
            </a:pPr>
            <a:r>
              <a:rPr lang="en-US" sz="1600" dirty="0" smtClean="0"/>
              <a:t>Taking machine shop classes</a:t>
            </a:r>
          </a:p>
          <a:p>
            <a:pPr eaLnBrk="1" fontAlgn="auto" hangingPunct="1">
              <a:spcAft>
                <a:spcPts val="0"/>
              </a:spcAft>
              <a:defRPr/>
            </a:pPr>
            <a:r>
              <a:rPr lang="en-US" sz="1600" dirty="0" smtClean="0"/>
              <a:t>Repairing machinery </a:t>
            </a:r>
          </a:p>
          <a:p>
            <a:pPr eaLnBrk="1" fontAlgn="auto" hangingPunct="1">
              <a:spcAft>
                <a:spcPts val="0"/>
              </a:spcAft>
              <a:defRPr/>
            </a:pPr>
            <a:r>
              <a:rPr lang="en-US" sz="1600" dirty="0" smtClean="0"/>
              <a:t>Stalling and repairing home stereo equipment</a:t>
            </a:r>
          </a:p>
          <a:p>
            <a:pPr eaLnBrk="1" fontAlgn="auto" hangingPunct="1">
              <a:spcAft>
                <a:spcPts val="0"/>
              </a:spcAft>
              <a:defRPr/>
            </a:pPr>
            <a:r>
              <a:rPr lang="en-US" sz="1600" dirty="0" smtClean="0"/>
              <a:t>Working with leather goods</a:t>
            </a:r>
          </a:p>
          <a:p>
            <a:pPr eaLnBrk="1" fontAlgn="auto" hangingPunct="1">
              <a:spcAft>
                <a:spcPts val="0"/>
              </a:spcAft>
              <a:defRPr/>
            </a:pPr>
            <a:r>
              <a:rPr lang="en-US" sz="1600" dirty="0" smtClean="0"/>
              <a:t>Operating a printing press</a:t>
            </a:r>
            <a:br>
              <a:rPr lang="en-US" sz="1600" dirty="0" smtClean="0"/>
            </a:br>
            <a:r>
              <a:rPr lang="en-US" sz="1900" b="1" dirty="0" smtClean="0"/>
              <a:t/>
            </a:r>
            <a:br>
              <a:rPr lang="en-US" sz="1900" b="1" dirty="0" smtClean="0"/>
            </a:br>
            <a:r>
              <a:rPr lang="en-US" sz="1900" b="1" dirty="0" smtClean="0"/>
              <a:t>                              </a:t>
            </a:r>
          </a:p>
          <a:p>
            <a:pPr marL="0" indent="0" algn="ctr" eaLnBrk="1" fontAlgn="auto" hangingPunct="1">
              <a:spcAft>
                <a:spcPts val="0"/>
              </a:spcAft>
              <a:buNone/>
              <a:defRPr/>
            </a:pPr>
            <a:r>
              <a:rPr lang="en-US" sz="1900" b="1" dirty="0" smtClean="0"/>
              <a:t>CAREERS</a:t>
            </a:r>
          </a:p>
          <a:p>
            <a:pPr eaLnBrk="1" fontAlgn="auto" hangingPunct="1">
              <a:spcAft>
                <a:spcPts val="0"/>
              </a:spcAft>
              <a:buFont typeface="Arial" panose="020B0604020202020204" pitchFamily="34" charset="0"/>
              <a:buNone/>
              <a:defRPr/>
            </a:pPr>
            <a:r>
              <a:rPr lang="en-US" sz="1600" dirty="0" smtClean="0"/>
              <a:t>		Machine Operator</a:t>
            </a:r>
          </a:p>
          <a:p>
            <a:pPr eaLnBrk="1" fontAlgn="auto" hangingPunct="1">
              <a:spcAft>
                <a:spcPts val="0"/>
              </a:spcAft>
              <a:buFont typeface="Arial" panose="020B0604020202020204" pitchFamily="34" charset="0"/>
              <a:buNone/>
              <a:defRPr/>
            </a:pPr>
            <a:r>
              <a:rPr lang="en-US" sz="1600" dirty="0" smtClean="0"/>
              <a:t>		Welder</a:t>
            </a:r>
          </a:p>
          <a:p>
            <a:pPr eaLnBrk="1" fontAlgn="auto" hangingPunct="1">
              <a:spcAft>
                <a:spcPts val="0"/>
              </a:spcAft>
              <a:buFont typeface="Arial" panose="020B0604020202020204" pitchFamily="34" charset="0"/>
              <a:buNone/>
              <a:defRPr/>
            </a:pPr>
            <a:r>
              <a:rPr lang="en-US" sz="1600" dirty="0" smtClean="0"/>
              <a:t>		Cabinetmaker or Furniture maker</a:t>
            </a:r>
          </a:p>
          <a:p>
            <a:pPr eaLnBrk="1" fontAlgn="auto" hangingPunct="1">
              <a:spcAft>
                <a:spcPts val="0"/>
              </a:spcAft>
              <a:buFont typeface="Arial" panose="020B0604020202020204" pitchFamily="34" charset="0"/>
              <a:buNone/>
              <a:defRPr/>
            </a:pPr>
            <a:r>
              <a:rPr lang="en-US" sz="1600" dirty="0" smtClean="0"/>
              <a:t>		Textile Inspector, Tester</a:t>
            </a:r>
          </a:p>
          <a:p>
            <a:pPr eaLnBrk="1" fontAlgn="auto" hangingPunct="1">
              <a:spcAft>
                <a:spcPts val="0"/>
              </a:spcAft>
              <a:buFont typeface="Arial" panose="020B0604020202020204" pitchFamily="34" charset="0"/>
              <a:buNone/>
              <a:defRPr/>
            </a:pPr>
            <a:r>
              <a:rPr lang="en-US" sz="1600" dirty="0" smtClean="0"/>
              <a:t>		Health and Safety Specialist</a:t>
            </a:r>
          </a:p>
          <a:p>
            <a:pPr eaLnBrk="1" fontAlgn="auto" hangingPunct="1">
              <a:spcAft>
                <a:spcPts val="0"/>
              </a:spcAft>
              <a:buFont typeface="Arial" panose="020B0604020202020204" pitchFamily="34" charset="0"/>
              <a:buNone/>
              <a:defRPr/>
            </a:pPr>
            <a:r>
              <a:rPr lang="en-US" sz="1600" dirty="0" smtClean="0"/>
              <a:t>		Industrial Psychologist</a:t>
            </a:r>
          </a:p>
          <a:p>
            <a:pPr eaLnBrk="1" fontAlgn="auto" hangingPunct="1">
              <a:spcAft>
                <a:spcPts val="0"/>
              </a:spcAft>
              <a:buFont typeface="Arial" panose="020B0604020202020204" pitchFamily="34" charset="0"/>
              <a:buNone/>
              <a:defRPr/>
            </a:pPr>
            <a:r>
              <a:rPr lang="en-US" sz="1600" dirty="0" smtClean="0"/>
              <a:t>		Operations Research Analyst</a:t>
            </a:r>
          </a:p>
          <a:p>
            <a:pPr eaLnBrk="1" fontAlgn="auto" hangingPunct="1">
              <a:spcAft>
                <a:spcPts val="0"/>
              </a:spcAft>
              <a:buFont typeface="Arial" panose="020B0604020202020204" pitchFamily="34" charset="0"/>
              <a:buNone/>
              <a:defRPr/>
            </a:pPr>
            <a:r>
              <a:rPr lang="en-US" sz="1600" dirty="0" smtClean="0"/>
              <a:t>		Laborer</a:t>
            </a:r>
          </a:p>
          <a:p>
            <a:pPr eaLnBrk="1" fontAlgn="auto" hangingPunct="1">
              <a:spcAft>
                <a:spcPts val="0"/>
              </a:spcAft>
              <a:buFont typeface="Arial" panose="020B0604020202020204" pitchFamily="34" charset="0"/>
              <a:buNone/>
              <a:defRPr/>
            </a:pPr>
            <a:r>
              <a:rPr lang="en-US" sz="1600" dirty="0" smtClean="0"/>
              <a:t/>
            </a:r>
            <a:br>
              <a:rPr lang="en-US" sz="1600" dirty="0" smtClean="0"/>
            </a:br>
            <a:r>
              <a:rPr lang="en-US" sz="1600" dirty="0" smtClean="0"/>
              <a:t>                    </a:t>
            </a:r>
            <a:r>
              <a:rPr lang="en-US" sz="1800" b="1" dirty="0" smtClean="0"/>
              <a:t> </a:t>
            </a:r>
          </a:p>
          <a:p>
            <a:pPr eaLnBrk="1" fontAlgn="auto" hangingPunct="1">
              <a:spcAft>
                <a:spcPts val="0"/>
              </a:spcAft>
              <a:buFont typeface="Arial" panose="020B0604020202020204" pitchFamily="34" charset="0"/>
              <a:buNone/>
              <a:defRPr/>
            </a:pPr>
            <a:r>
              <a:rPr lang="en-US" sz="1800" b="1" dirty="0"/>
              <a:t> </a:t>
            </a:r>
            <a:r>
              <a:rPr lang="en-US" sz="1800" b="1" dirty="0" smtClean="0"/>
              <a:t>                     SUGGESTED HIGH SCHOOL COURSES</a:t>
            </a:r>
            <a:endParaRPr lang="en-US" sz="1900" b="1" dirty="0" smtClean="0"/>
          </a:p>
          <a:p>
            <a:pPr algn="ctr" eaLnBrk="1" fontAlgn="auto" hangingPunct="1">
              <a:spcAft>
                <a:spcPts val="0"/>
              </a:spcAft>
              <a:buFont typeface="Arial" panose="020B0604020202020204" pitchFamily="34" charset="0"/>
              <a:buNone/>
              <a:defRPr/>
            </a:pPr>
            <a:r>
              <a:rPr lang="en-US" sz="1600" dirty="0" smtClean="0"/>
              <a:t>Math, Industrial Arts, Shop Mechanics</a:t>
            </a:r>
          </a:p>
          <a:p>
            <a:pPr algn="ctr" eaLnBrk="1" fontAlgn="auto" hangingPunct="1">
              <a:spcAft>
                <a:spcPts val="0"/>
              </a:spcAft>
              <a:buFont typeface="Arial" panose="020B0604020202020204" pitchFamily="34" charset="0"/>
              <a:buNone/>
              <a:defRPr/>
            </a:pPr>
            <a:r>
              <a:rPr lang="en-US" sz="1600" dirty="0" smtClean="0"/>
              <a:t>Mechanical Drawing, Geometry, Chemistry Business Management, Computer Concepts</a:t>
            </a:r>
          </a:p>
          <a:p>
            <a:pPr algn="ctr" eaLnBrk="1" fontAlgn="auto" hangingPunct="1">
              <a:spcAft>
                <a:spcPts val="0"/>
              </a:spcAft>
              <a:buFont typeface="Arial" panose="020B0604020202020204" pitchFamily="34" charset="0"/>
              <a:buNone/>
              <a:defRPr/>
            </a:pPr>
            <a:r>
              <a:rPr lang="en-US" sz="1600" dirty="0" smtClean="0"/>
              <a:t>Electricity and Electronics, Blueprint Reading, </a:t>
            </a:r>
          </a:p>
          <a:p>
            <a:pPr eaLnBrk="1" fontAlgn="auto" hangingPunct="1">
              <a:spcAft>
                <a:spcPts val="0"/>
              </a:spcAft>
              <a:defRPr/>
            </a:pPr>
            <a:endParaRPr lang="en-US" sz="1600" dirty="0"/>
          </a:p>
        </p:txBody>
      </p:sp>
      <p:sp>
        <p:nvSpPr>
          <p:cNvPr id="15364" name="Text Placeholder 3"/>
          <p:cNvSpPr>
            <a:spLocks noGrp="1"/>
          </p:cNvSpPr>
          <p:nvPr>
            <p:ph type="body" sz="half" idx="2"/>
          </p:nvPr>
        </p:nvSpPr>
        <p:spPr>
          <a:xfrm>
            <a:off x="152400" y="990600"/>
            <a:ext cx="3313113" cy="5135563"/>
          </a:xfrm>
        </p:spPr>
        <p:txBody>
          <a:bodyPr/>
          <a:lstStyle/>
          <a:p>
            <a:pPr eaLnBrk="1" hangingPunct="1"/>
            <a:r>
              <a:rPr lang="en-US" altLang="en-US" sz="2000" dirty="0" smtClean="0"/>
              <a:t>Planning, managing and performing the procession of materials in into intermediate or final products and related professional and technical support activities as production planning and the control, maintenance and engineering of products.</a:t>
            </a:r>
          </a:p>
          <a:p>
            <a:pPr eaLnBrk="1" hangingPunct="1"/>
            <a:endParaRPr lang="en-US" altLang="en-US" sz="2000" dirty="0" smtClean="0"/>
          </a:p>
        </p:txBody>
      </p:sp>
      <p:pic>
        <p:nvPicPr>
          <p:cNvPr id="15365" name="Picture 2" descr="C:\Documents and Settings\mcarra\Local Settings\Temporary Internet Files\Content.IE5\8GRJYC9R\MC900233588[1].wm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951288"/>
            <a:ext cx="1143000" cy="108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0" y="4191000"/>
            <a:ext cx="1981200" cy="461665"/>
          </a:xfrm>
          <a:prstGeom prst="rect">
            <a:avLst/>
          </a:prstGeom>
          <a:noFill/>
        </p:spPr>
        <p:txBody>
          <a:bodyPr wrap="square" rtlCol="0">
            <a:spAutoFit/>
          </a:bodyPr>
          <a:lstStyle/>
          <a:p>
            <a:r>
              <a:rPr lang="en-US" sz="800" dirty="0" smtClean="0">
                <a:hlinkClick r:id="rId4"/>
              </a:rPr>
              <a:t>Engineering Tech Prep Program at Mahoning County Career &amp; Technical Center</a:t>
            </a:r>
            <a:endParaRPr lang="en-US" sz="800" dirty="0"/>
          </a:p>
        </p:txBody>
      </p:sp>
      <p:sp>
        <p:nvSpPr>
          <p:cNvPr id="4" name="TextBox 3"/>
          <p:cNvSpPr txBox="1"/>
          <p:nvPr/>
        </p:nvSpPr>
        <p:spPr>
          <a:xfrm>
            <a:off x="1600200" y="4800600"/>
            <a:ext cx="1676400" cy="461665"/>
          </a:xfrm>
          <a:prstGeom prst="rect">
            <a:avLst/>
          </a:prstGeom>
          <a:noFill/>
        </p:spPr>
        <p:txBody>
          <a:bodyPr wrap="square" rtlCol="0">
            <a:spAutoFit/>
          </a:bodyPr>
          <a:lstStyle/>
          <a:p>
            <a:r>
              <a:rPr lang="en-US" sz="800" dirty="0" smtClean="0">
                <a:hlinkClick r:id="rId5"/>
              </a:rPr>
              <a:t>Welding and Fabrication Program at Mahoning County Career &amp; Technical Center</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28600"/>
            <a:ext cx="3733800" cy="1066800"/>
          </a:xfrm>
        </p:spPr>
        <p:txBody>
          <a:bodyPr/>
          <a:lstStyle/>
          <a:p>
            <a:pPr algn="ctr" eaLnBrk="1" hangingPunct="1"/>
            <a:r>
              <a:rPr lang="en-US" altLang="en-US" sz="2800" smtClean="0">
                <a:latin typeface="Rockwell Extra Bold" panose="02060903040505020403" pitchFamily="18" charset="0"/>
              </a:rPr>
              <a:t>Marketing,  Sales &amp; Service</a:t>
            </a:r>
          </a:p>
        </p:txBody>
      </p:sp>
      <p:sp>
        <p:nvSpPr>
          <p:cNvPr id="3" name="Content Placeholder 2"/>
          <p:cNvSpPr>
            <a:spLocks noGrp="1"/>
          </p:cNvSpPr>
          <p:nvPr>
            <p:ph idx="1"/>
          </p:nvPr>
        </p:nvSpPr>
        <p:spPr>
          <a:xfrm>
            <a:off x="3962400" y="152400"/>
            <a:ext cx="4876800" cy="6858000"/>
          </a:xfrm>
        </p:spPr>
        <p:txBody>
          <a:bodyPr rtlCol="0">
            <a:normAutofit lnSpcReduction="10000"/>
          </a:bodyPr>
          <a:lstStyle/>
          <a:p>
            <a:pPr algn="ctr" eaLnBrk="1" fontAlgn="auto" hangingPunct="1">
              <a:spcAft>
                <a:spcPts val="0"/>
              </a:spcAft>
              <a:buFont typeface="Arial" panose="020B0604020202020204" pitchFamily="34" charset="0"/>
              <a:buNone/>
              <a:defRPr/>
            </a:pPr>
            <a:r>
              <a:rPr lang="en-US" sz="1900" b="1" dirty="0" smtClean="0"/>
              <a:t>INTERESTS</a:t>
            </a:r>
          </a:p>
          <a:p>
            <a:pPr eaLnBrk="1" fontAlgn="auto" hangingPunct="1">
              <a:spcAft>
                <a:spcPts val="0"/>
              </a:spcAft>
              <a:defRPr/>
            </a:pPr>
            <a:r>
              <a:rPr lang="en-US" sz="1600" dirty="0" smtClean="0"/>
              <a:t>Give people advise on products they buy</a:t>
            </a:r>
          </a:p>
          <a:p>
            <a:pPr eaLnBrk="1" fontAlgn="auto" hangingPunct="1">
              <a:spcAft>
                <a:spcPts val="0"/>
              </a:spcAft>
              <a:defRPr/>
            </a:pPr>
            <a:r>
              <a:rPr lang="en-US" sz="1600" dirty="0" smtClean="0"/>
              <a:t>Sell products for fundraisers</a:t>
            </a:r>
          </a:p>
          <a:p>
            <a:pPr eaLnBrk="1" fontAlgn="auto" hangingPunct="1">
              <a:spcAft>
                <a:spcPts val="0"/>
              </a:spcAft>
              <a:defRPr/>
            </a:pPr>
            <a:r>
              <a:rPr lang="en-US" sz="1600" dirty="0" smtClean="0"/>
              <a:t>Take tours of houses for sale</a:t>
            </a:r>
          </a:p>
          <a:p>
            <a:pPr eaLnBrk="1" fontAlgn="auto" hangingPunct="1">
              <a:spcAft>
                <a:spcPts val="0"/>
              </a:spcAft>
              <a:defRPr/>
            </a:pPr>
            <a:r>
              <a:rPr lang="en-US" sz="1600" dirty="0" smtClean="0"/>
              <a:t>Design and model clothes</a:t>
            </a:r>
          </a:p>
          <a:p>
            <a:pPr eaLnBrk="1" fontAlgn="auto" hangingPunct="1">
              <a:spcAft>
                <a:spcPts val="0"/>
              </a:spcAft>
              <a:defRPr/>
            </a:pPr>
            <a:r>
              <a:rPr lang="en-US" sz="1600" dirty="0" smtClean="0"/>
              <a:t>Decorate homes or rearrange furniture</a:t>
            </a:r>
          </a:p>
          <a:p>
            <a:pPr eaLnBrk="1" fontAlgn="auto" hangingPunct="1">
              <a:spcAft>
                <a:spcPts val="0"/>
              </a:spcAft>
              <a:defRPr/>
            </a:pPr>
            <a:r>
              <a:rPr lang="en-US" sz="1600" dirty="0" smtClean="0"/>
              <a:t>Likes working with numbers</a:t>
            </a:r>
          </a:p>
          <a:p>
            <a:pPr eaLnBrk="1" fontAlgn="auto" hangingPunct="1">
              <a:spcAft>
                <a:spcPts val="0"/>
              </a:spcAft>
              <a:defRPr/>
            </a:pPr>
            <a:r>
              <a:rPr lang="en-US" sz="1600" dirty="0" smtClean="0"/>
              <a:t>Enjoys shopping</a:t>
            </a:r>
          </a:p>
          <a:p>
            <a:pPr eaLnBrk="1" fontAlgn="auto" hangingPunct="1">
              <a:spcAft>
                <a:spcPts val="0"/>
              </a:spcAft>
              <a:defRPr/>
            </a:pPr>
            <a:r>
              <a:rPr lang="en-US" sz="1600" dirty="0" smtClean="0"/>
              <a:t>Setting up a fashion show</a:t>
            </a:r>
            <a:br>
              <a:rPr lang="en-US" sz="1600" dirty="0" smtClean="0"/>
            </a:br>
            <a:endParaRPr lang="en-US" sz="1600" dirty="0" smtClean="0"/>
          </a:p>
          <a:p>
            <a:pPr marL="0" indent="0" eaLnBrk="1" fontAlgn="auto" hangingPunct="1">
              <a:spcAft>
                <a:spcPts val="0"/>
              </a:spcAft>
              <a:buNone/>
              <a:defRPr/>
            </a:pPr>
            <a:r>
              <a:rPr lang="en-US" sz="1900" b="1" dirty="0" smtClean="0"/>
              <a:t/>
            </a:r>
            <a:br>
              <a:rPr lang="en-US" sz="1900" b="1" dirty="0" smtClean="0"/>
            </a:br>
            <a:r>
              <a:rPr lang="en-US" sz="1900" b="1" dirty="0" smtClean="0"/>
              <a:t>                          CAREERS</a:t>
            </a:r>
          </a:p>
          <a:p>
            <a:pPr eaLnBrk="1" fontAlgn="auto" hangingPunct="1">
              <a:spcAft>
                <a:spcPts val="0"/>
              </a:spcAft>
              <a:buFont typeface="Arial" panose="020B0604020202020204" pitchFamily="34" charset="0"/>
              <a:buNone/>
              <a:defRPr/>
            </a:pPr>
            <a:r>
              <a:rPr lang="en-US" sz="1600" dirty="0" smtClean="0"/>
              <a:t>		Real Estate Agent or manager</a:t>
            </a:r>
          </a:p>
          <a:p>
            <a:pPr eaLnBrk="1" fontAlgn="auto" hangingPunct="1">
              <a:spcAft>
                <a:spcPts val="0"/>
              </a:spcAft>
              <a:buFont typeface="Arial" panose="020B0604020202020204" pitchFamily="34" charset="0"/>
              <a:buNone/>
              <a:defRPr/>
            </a:pPr>
            <a:r>
              <a:rPr lang="en-US" sz="1600" dirty="0" smtClean="0"/>
              <a:t>		Real Estate Appraiser</a:t>
            </a:r>
          </a:p>
          <a:p>
            <a:pPr eaLnBrk="1" fontAlgn="auto" hangingPunct="1">
              <a:spcAft>
                <a:spcPts val="0"/>
              </a:spcAft>
              <a:buFont typeface="Arial" panose="020B0604020202020204" pitchFamily="34" charset="0"/>
              <a:buNone/>
              <a:defRPr/>
            </a:pPr>
            <a:r>
              <a:rPr lang="en-US" sz="1600" dirty="0" smtClean="0"/>
              <a:t>		Fashion or Floral Designer</a:t>
            </a:r>
          </a:p>
          <a:p>
            <a:pPr eaLnBrk="1" fontAlgn="auto" hangingPunct="1">
              <a:spcAft>
                <a:spcPts val="0"/>
              </a:spcAft>
              <a:buFont typeface="Arial" panose="020B0604020202020204" pitchFamily="34" charset="0"/>
              <a:buNone/>
              <a:defRPr/>
            </a:pPr>
            <a:r>
              <a:rPr lang="en-US" sz="1600" dirty="0" smtClean="0"/>
              <a:t>		Retail Store Manager or Clerk</a:t>
            </a:r>
          </a:p>
          <a:p>
            <a:pPr eaLnBrk="1" fontAlgn="auto" hangingPunct="1">
              <a:spcAft>
                <a:spcPts val="0"/>
              </a:spcAft>
              <a:buFont typeface="Arial" panose="020B0604020202020204" pitchFamily="34" charset="0"/>
              <a:buNone/>
              <a:defRPr/>
            </a:pPr>
            <a:r>
              <a:rPr lang="en-US" sz="1600" dirty="0" smtClean="0"/>
              <a:t>		Customer Service Representative</a:t>
            </a:r>
          </a:p>
          <a:p>
            <a:pPr eaLnBrk="1" fontAlgn="auto" hangingPunct="1">
              <a:spcAft>
                <a:spcPts val="0"/>
              </a:spcAft>
              <a:buFont typeface="Arial" panose="020B0604020202020204" pitchFamily="34" charset="0"/>
              <a:buNone/>
              <a:defRPr/>
            </a:pPr>
            <a:r>
              <a:rPr lang="en-US" sz="1600" dirty="0" smtClean="0"/>
              <a:t>		Sales manager</a:t>
            </a:r>
          </a:p>
          <a:p>
            <a:pPr eaLnBrk="1" fontAlgn="auto" hangingPunct="1">
              <a:spcAft>
                <a:spcPts val="0"/>
              </a:spcAft>
              <a:buFont typeface="Arial" panose="020B0604020202020204" pitchFamily="34" charset="0"/>
              <a:buNone/>
              <a:defRPr/>
            </a:pPr>
            <a:r>
              <a:rPr lang="en-US" sz="1600" dirty="0" smtClean="0"/>
              <a:t>		Fashion Model</a:t>
            </a:r>
          </a:p>
          <a:p>
            <a:pPr eaLnBrk="1" fontAlgn="auto" hangingPunct="1">
              <a:spcAft>
                <a:spcPts val="0"/>
              </a:spcAft>
              <a:buFont typeface="Arial" panose="020B0604020202020204" pitchFamily="34" charset="0"/>
              <a:buNone/>
              <a:defRPr/>
            </a:pPr>
            <a:r>
              <a:rPr lang="en-US" sz="1600" dirty="0" smtClean="0"/>
              <a:t/>
            </a:r>
            <a:br>
              <a:rPr lang="en-US" sz="1600" dirty="0" smtClean="0"/>
            </a:br>
            <a:r>
              <a:rPr lang="en-US" sz="1800" dirty="0" smtClean="0"/>
              <a:t>     </a:t>
            </a:r>
            <a:r>
              <a:rPr lang="en-US" sz="1800" b="1" dirty="0" smtClean="0"/>
              <a:t> SUGGESTED HIGH SCHOOL COURSES</a:t>
            </a:r>
          </a:p>
          <a:p>
            <a:pPr algn="ctr" eaLnBrk="1" fontAlgn="auto" hangingPunct="1">
              <a:spcAft>
                <a:spcPts val="0"/>
              </a:spcAft>
              <a:buFont typeface="Arial" panose="020B0604020202020204" pitchFamily="34" charset="0"/>
              <a:buNone/>
              <a:defRPr/>
            </a:pPr>
            <a:r>
              <a:rPr lang="en-US" sz="1600" dirty="0" smtClean="0"/>
              <a:t>Intro to Business, Marketing, Art, Retail Sales,</a:t>
            </a:r>
          </a:p>
          <a:p>
            <a:pPr algn="ctr" eaLnBrk="1" fontAlgn="auto" hangingPunct="1">
              <a:spcAft>
                <a:spcPts val="0"/>
              </a:spcAft>
              <a:buFont typeface="Arial" panose="020B0604020202020204" pitchFamily="34" charset="0"/>
              <a:buNone/>
              <a:defRPr/>
            </a:pPr>
            <a:r>
              <a:rPr lang="en-US" sz="1600" dirty="0" smtClean="0"/>
              <a:t> Business Math, Accounting, Keyboarding, </a:t>
            </a:r>
          </a:p>
          <a:p>
            <a:pPr algn="ctr" eaLnBrk="1" fontAlgn="auto" hangingPunct="1">
              <a:spcAft>
                <a:spcPts val="0"/>
              </a:spcAft>
              <a:buFont typeface="Arial" panose="020B0604020202020204" pitchFamily="34" charset="0"/>
              <a:buNone/>
              <a:defRPr/>
            </a:pPr>
            <a:r>
              <a:rPr lang="en-US" sz="1600" dirty="0" smtClean="0"/>
              <a:t>Computer Literacy, Art , Office Education, General Merchandizing, English</a:t>
            </a:r>
          </a:p>
          <a:p>
            <a:pPr eaLnBrk="1" fontAlgn="auto" hangingPunct="1">
              <a:spcAft>
                <a:spcPts val="0"/>
              </a:spcAft>
              <a:defRPr/>
            </a:pPr>
            <a:endParaRPr lang="en-US" sz="1600" dirty="0"/>
          </a:p>
        </p:txBody>
      </p:sp>
      <p:sp>
        <p:nvSpPr>
          <p:cNvPr id="16388" name="Text Placeholder 3"/>
          <p:cNvSpPr>
            <a:spLocks noGrp="1"/>
          </p:cNvSpPr>
          <p:nvPr>
            <p:ph type="body" sz="half" idx="2"/>
          </p:nvPr>
        </p:nvSpPr>
        <p:spPr>
          <a:xfrm>
            <a:off x="228600" y="1371600"/>
            <a:ext cx="3236913" cy="4754563"/>
          </a:xfrm>
        </p:spPr>
        <p:txBody>
          <a:bodyPr/>
          <a:lstStyle/>
          <a:p>
            <a:pPr eaLnBrk="1" hangingPunct="1"/>
            <a:r>
              <a:rPr lang="en-US" altLang="en-US" sz="2400" dirty="0" smtClean="0"/>
              <a:t>Planning, managing and performing marketing activities to reach organization objectives.</a:t>
            </a:r>
          </a:p>
          <a:p>
            <a:pPr eaLnBrk="1" hangingPunct="1"/>
            <a:endParaRPr lang="en-US" altLang="en-US" sz="2400" dirty="0" smtClean="0"/>
          </a:p>
        </p:txBody>
      </p:sp>
      <p:pic>
        <p:nvPicPr>
          <p:cNvPr id="16389" name="Picture 2" descr="C:\Documents and Settings\mcarra\Local Settings\Temporary Internet Files\Content.IE5\DWWV907M\MC9001994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276600"/>
            <a:ext cx="271621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28600"/>
            <a:ext cx="3505200" cy="1676400"/>
          </a:xfrm>
        </p:spPr>
        <p:txBody>
          <a:bodyPr/>
          <a:lstStyle/>
          <a:p>
            <a:pPr algn="ctr" eaLnBrk="1" hangingPunct="1"/>
            <a:r>
              <a:rPr lang="en-US" altLang="en-US" sz="2800" smtClean="0">
                <a:latin typeface="Perpetua Titling MT" panose="02020502060505020804" pitchFamily="18" charset="0"/>
              </a:rPr>
              <a:t>Science Technology, Engineering &amp; MATH</a:t>
            </a:r>
          </a:p>
        </p:txBody>
      </p:sp>
      <p:sp>
        <p:nvSpPr>
          <p:cNvPr id="3" name="Content Placeholder 2"/>
          <p:cNvSpPr>
            <a:spLocks noGrp="1"/>
          </p:cNvSpPr>
          <p:nvPr>
            <p:ph idx="1"/>
          </p:nvPr>
        </p:nvSpPr>
        <p:spPr>
          <a:xfrm>
            <a:off x="3575050" y="273050"/>
            <a:ext cx="5111750" cy="6203950"/>
          </a:xfrm>
        </p:spPr>
        <p:txBody>
          <a:bodyPr rtlCol="0">
            <a:normAutofit fontScale="92500" lnSpcReduction="10000"/>
          </a:bodyPr>
          <a:lstStyle/>
          <a:p>
            <a:pPr algn="ctr" eaLnBrk="1" fontAlgn="auto" hangingPunct="1">
              <a:spcAft>
                <a:spcPts val="0"/>
              </a:spcAft>
              <a:buFont typeface="Arial" panose="020B0604020202020204" pitchFamily="34" charset="0"/>
              <a:buNone/>
              <a:defRPr/>
            </a:pPr>
            <a:r>
              <a:rPr lang="en-US" sz="1800" b="1" dirty="0" smtClean="0"/>
              <a:t>INTERESTS</a:t>
            </a:r>
          </a:p>
          <a:p>
            <a:pPr eaLnBrk="1" fontAlgn="auto" hangingPunct="1">
              <a:spcAft>
                <a:spcPts val="0"/>
              </a:spcAft>
              <a:defRPr/>
            </a:pPr>
            <a:r>
              <a:rPr lang="en-US" sz="1600" dirty="0" smtClean="0"/>
              <a:t>Collecting rocks or fossils</a:t>
            </a:r>
          </a:p>
          <a:p>
            <a:pPr eaLnBrk="1" fontAlgn="auto" hangingPunct="1">
              <a:spcAft>
                <a:spcPts val="0"/>
              </a:spcAft>
              <a:defRPr/>
            </a:pPr>
            <a:r>
              <a:rPr lang="en-US" sz="1600" dirty="0" smtClean="0"/>
              <a:t>Identifying plants and animals</a:t>
            </a:r>
          </a:p>
          <a:p>
            <a:pPr eaLnBrk="1" fontAlgn="auto" hangingPunct="1">
              <a:spcAft>
                <a:spcPts val="0"/>
              </a:spcAft>
              <a:defRPr/>
            </a:pPr>
            <a:r>
              <a:rPr lang="en-US" sz="1600" dirty="0" smtClean="0"/>
              <a:t>Conducting science experiments</a:t>
            </a:r>
          </a:p>
          <a:p>
            <a:pPr eaLnBrk="1" fontAlgn="auto" hangingPunct="1">
              <a:spcAft>
                <a:spcPts val="0"/>
              </a:spcAft>
              <a:defRPr/>
            </a:pPr>
            <a:r>
              <a:rPr lang="en-US" sz="1600" dirty="0" smtClean="0"/>
              <a:t>Watching the weather </a:t>
            </a:r>
          </a:p>
          <a:p>
            <a:pPr eaLnBrk="1" fontAlgn="auto" hangingPunct="1">
              <a:spcAft>
                <a:spcPts val="0"/>
              </a:spcAft>
              <a:defRPr/>
            </a:pPr>
            <a:r>
              <a:rPr lang="en-US" sz="1600" dirty="0" smtClean="0"/>
              <a:t>Designing and test vehicles or planes</a:t>
            </a:r>
          </a:p>
          <a:p>
            <a:pPr eaLnBrk="1" fontAlgn="auto" hangingPunct="1">
              <a:spcAft>
                <a:spcPts val="0"/>
              </a:spcAft>
              <a:defRPr/>
            </a:pPr>
            <a:r>
              <a:rPr lang="en-US" sz="1600" dirty="0" smtClean="0"/>
              <a:t>Developing new products or machinery</a:t>
            </a:r>
          </a:p>
          <a:p>
            <a:pPr eaLnBrk="1" fontAlgn="auto" hangingPunct="1">
              <a:spcAft>
                <a:spcPts val="0"/>
              </a:spcAft>
              <a:defRPr/>
            </a:pPr>
            <a:r>
              <a:rPr lang="en-US" sz="1600" dirty="0" smtClean="0"/>
              <a:t>Stargazing</a:t>
            </a:r>
          </a:p>
          <a:p>
            <a:pPr eaLnBrk="1" fontAlgn="auto" hangingPunct="1">
              <a:spcAft>
                <a:spcPts val="0"/>
              </a:spcAft>
              <a:defRPr/>
            </a:pPr>
            <a:r>
              <a:rPr lang="en-US" sz="1600" dirty="0" smtClean="0"/>
              <a:t>Designing experiments</a:t>
            </a:r>
          </a:p>
          <a:p>
            <a:pPr eaLnBrk="1" fontAlgn="auto" hangingPunct="1">
              <a:spcAft>
                <a:spcPts val="0"/>
              </a:spcAft>
              <a:defRPr/>
            </a:pPr>
            <a:endParaRPr lang="en-US" sz="1600" dirty="0" smtClean="0"/>
          </a:p>
          <a:p>
            <a:pPr eaLnBrk="1" fontAlgn="auto" hangingPunct="1">
              <a:spcAft>
                <a:spcPts val="0"/>
              </a:spcAft>
              <a:buFont typeface="Arial" panose="020B0604020202020204" pitchFamily="34" charset="0"/>
              <a:buNone/>
              <a:defRPr/>
            </a:pPr>
            <a:r>
              <a:rPr lang="en-US" sz="1600" b="1" dirty="0" smtClean="0"/>
              <a:t>                                        </a:t>
            </a:r>
            <a:r>
              <a:rPr lang="en-US" sz="1800" b="1" dirty="0" smtClean="0"/>
              <a:t>CAREERS</a:t>
            </a:r>
          </a:p>
          <a:p>
            <a:pPr eaLnBrk="1" fontAlgn="auto" hangingPunct="1">
              <a:spcAft>
                <a:spcPts val="0"/>
              </a:spcAft>
              <a:buFont typeface="Arial" panose="020B0604020202020204" pitchFamily="34" charset="0"/>
              <a:buNone/>
              <a:defRPr/>
            </a:pPr>
            <a:r>
              <a:rPr lang="en-US" sz="1600" dirty="0" smtClean="0"/>
              <a:t>		Anthropologist</a:t>
            </a:r>
          </a:p>
          <a:p>
            <a:pPr eaLnBrk="1" fontAlgn="auto" hangingPunct="1">
              <a:spcAft>
                <a:spcPts val="0"/>
              </a:spcAft>
              <a:buFont typeface="Arial" panose="020B0604020202020204" pitchFamily="34" charset="0"/>
              <a:buNone/>
              <a:defRPr/>
            </a:pPr>
            <a:r>
              <a:rPr lang="en-US" sz="1600" dirty="0" smtClean="0"/>
              <a:t>		Physicist</a:t>
            </a:r>
          </a:p>
          <a:p>
            <a:pPr eaLnBrk="1" fontAlgn="auto" hangingPunct="1">
              <a:spcAft>
                <a:spcPts val="0"/>
              </a:spcAft>
              <a:buFont typeface="Arial" panose="020B0604020202020204" pitchFamily="34" charset="0"/>
              <a:buNone/>
              <a:defRPr/>
            </a:pPr>
            <a:r>
              <a:rPr lang="en-US" sz="1600" dirty="0" smtClean="0"/>
              <a:t>		Environmental Scientist</a:t>
            </a:r>
          </a:p>
          <a:p>
            <a:pPr eaLnBrk="1" fontAlgn="auto" hangingPunct="1">
              <a:spcAft>
                <a:spcPts val="0"/>
              </a:spcAft>
              <a:buFont typeface="Arial" panose="020B0604020202020204" pitchFamily="34" charset="0"/>
              <a:buNone/>
              <a:defRPr/>
            </a:pPr>
            <a:r>
              <a:rPr lang="en-US" sz="1600" dirty="0" smtClean="0"/>
              <a:t>		Engineer (nuclear, industrial, Chemical , </a:t>
            </a:r>
          </a:p>
          <a:p>
            <a:pPr eaLnBrk="1" fontAlgn="auto" hangingPunct="1">
              <a:spcAft>
                <a:spcPts val="0"/>
              </a:spcAft>
              <a:buFont typeface="Arial" panose="020B0604020202020204" pitchFamily="34" charset="0"/>
              <a:buNone/>
              <a:defRPr/>
            </a:pPr>
            <a:r>
              <a:rPr lang="en-US" sz="1600" dirty="0" smtClean="0"/>
              <a:t>			Civil,  Petroleum)</a:t>
            </a:r>
          </a:p>
          <a:p>
            <a:pPr eaLnBrk="1" fontAlgn="auto" hangingPunct="1">
              <a:spcAft>
                <a:spcPts val="0"/>
              </a:spcAft>
              <a:buFont typeface="Arial" panose="020B0604020202020204" pitchFamily="34" charset="0"/>
              <a:buNone/>
              <a:defRPr/>
            </a:pPr>
            <a:r>
              <a:rPr lang="en-US" sz="1600" dirty="0" smtClean="0"/>
              <a:t>		Aerospace Engineer</a:t>
            </a:r>
          </a:p>
          <a:p>
            <a:pPr eaLnBrk="1" fontAlgn="auto" hangingPunct="1">
              <a:spcAft>
                <a:spcPts val="0"/>
              </a:spcAft>
              <a:buFont typeface="Arial" panose="020B0604020202020204" pitchFamily="34" charset="0"/>
              <a:buNone/>
              <a:defRPr/>
            </a:pPr>
            <a:r>
              <a:rPr lang="en-US" sz="1600" dirty="0" smtClean="0"/>
              <a:t>		Computer Hardware Engineer</a:t>
            </a:r>
            <a:br>
              <a:rPr lang="en-US" sz="1600" dirty="0" smtClean="0"/>
            </a:br>
            <a:endParaRPr lang="en-US" sz="1600" dirty="0" smtClean="0"/>
          </a:p>
          <a:p>
            <a:pPr eaLnBrk="1" fontAlgn="auto" hangingPunct="1">
              <a:spcAft>
                <a:spcPts val="0"/>
              </a:spcAft>
              <a:buFont typeface="Arial" panose="020B0604020202020204" pitchFamily="34" charset="0"/>
              <a:buNone/>
              <a:defRPr/>
            </a:pPr>
            <a:r>
              <a:rPr lang="en-US" sz="1800" b="1" dirty="0" smtClean="0"/>
              <a:t/>
            </a:r>
            <a:br>
              <a:rPr lang="en-US" sz="1800" b="1" dirty="0" smtClean="0"/>
            </a:br>
            <a:r>
              <a:rPr lang="en-US" sz="1800" b="1" dirty="0" smtClean="0"/>
              <a:t>	SUGGESTED HIGH SCHOOL COURSES</a:t>
            </a:r>
          </a:p>
          <a:p>
            <a:pPr algn="ctr" eaLnBrk="1" fontAlgn="auto" hangingPunct="1">
              <a:spcAft>
                <a:spcPts val="0"/>
              </a:spcAft>
              <a:buFont typeface="Arial" panose="020B0604020202020204" pitchFamily="34" charset="0"/>
              <a:buNone/>
              <a:defRPr/>
            </a:pPr>
            <a:r>
              <a:rPr lang="en-US" sz="1600" dirty="0" smtClean="0"/>
              <a:t>Earth Science, Biology, Chemistry, Physics, Anatomy</a:t>
            </a:r>
          </a:p>
          <a:p>
            <a:pPr algn="ctr" eaLnBrk="1" fontAlgn="auto" hangingPunct="1">
              <a:spcAft>
                <a:spcPts val="0"/>
              </a:spcAft>
              <a:buFont typeface="Arial" panose="020B0604020202020204" pitchFamily="34" charset="0"/>
              <a:buNone/>
              <a:defRPr/>
            </a:pPr>
            <a:r>
              <a:rPr lang="en-US" sz="1600" dirty="0" smtClean="0"/>
              <a:t>Advanced math,  Advanced Science, Computer </a:t>
            </a:r>
          </a:p>
          <a:p>
            <a:pPr algn="ctr" eaLnBrk="1" fontAlgn="auto" hangingPunct="1">
              <a:spcAft>
                <a:spcPts val="0"/>
              </a:spcAft>
              <a:buFont typeface="Arial" panose="020B0604020202020204" pitchFamily="34" charset="0"/>
              <a:buNone/>
              <a:defRPr/>
            </a:pPr>
            <a:r>
              <a:rPr lang="en-US" sz="1600" dirty="0" smtClean="0"/>
              <a:t>Technology, English, Drafting, Statistics</a:t>
            </a:r>
          </a:p>
          <a:p>
            <a:pPr marL="0" indent="0" eaLnBrk="1" fontAlgn="auto" hangingPunct="1">
              <a:spcAft>
                <a:spcPts val="0"/>
              </a:spcAft>
              <a:buNone/>
              <a:defRPr/>
            </a:pPr>
            <a:endParaRPr lang="en-US" dirty="0"/>
          </a:p>
        </p:txBody>
      </p:sp>
      <p:sp>
        <p:nvSpPr>
          <p:cNvPr id="17412" name="Text Placeholder 3"/>
          <p:cNvSpPr>
            <a:spLocks noGrp="1"/>
          </p:cNvSpPr>
          <p:nvPr>
            <p:ph type="body" sz="half" idx="2"/>
          </p:nvPr>
        </p:nvSpPr>
        <p:spPr>
          <a:xfrm>
            <a:off x="152400" y="1905000"/>
            <a:ext cx="3352800" cy="4724400"/>
          </a:xfrm>
        </p:spPr>
        <p:txBody>
          <a:bodyPr/>
          <a:lstStyle/>
          <a:p>
            <a:pPr eaLnBrk="1" hangingPunct="1"/>
            <a:r>
              <a:rPr lang="en-US" altLang="en-US" sz="1800" dirty="0" smtClean="0"/>
              <a:t>Planning, managing, and providing scientific research and professional and technical services including (e.g. physical science, social science, engineering) laboratory and testing services and research and development services,</a:t>
            </a:r>
          </a:p>
        </p:txBody>
      </p:sp>
      <p:pic>
        <p:nvPicPr>
          <p:cNvPr id="17413" name="Picture 2" descr="C:\Documents and Settings\mcarra\Local Settings\Temporary Internet Files\Content.IE5\XNO7ZURR\MC9001853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267200"/>
            <a:ext cx="24288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38600" y="6553200"/>
            <a:ext cx="3657600" cy="246221"/>
          </a:xfrm>
          <a:prstGeom prst="rect">
            <a:avLst/>
          </a:prstGeom>
          <a:noFill/>
        </p:spPr>
        <p:txBody>
          <a:bodyPr wrap="square" rtlCol="0">
            <a:spAutoFit/>
          </a:bodyPr>
          <a:lstStyle/>
          <a:p>
            <a:r>
              <a:rPr lang="en-US" sz="1000" dirty="0" smtClean="0">
                <a:solidFill>
                  <a:srgbClr val="002060"/>
                </a:solidFill>
                <a:hlinkClick r:id="rId3"/>
              </a:rPr>
              <a:t>Engineering</a:t>
            </a:r>
            <a:endParaRPr lang="en-US" sz="1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228600"/>
            <a:ext cx="3276600" cy="1371600"/>
          </a:xfrm>
        </p:spPr>
        <p:txBody>
          <a:bodyPr/>
          <a:lstStyle/>
          <a:p>
            <a:pPr algn="ctr" eaLnBrk="1" hangingPunct="1"/>
            <a:r>
              <a:rPr lang="en-US" altLang="en-US" sz="2800" smtClean="0">
                <a:latin typeface="Magneto" panose="04030805050802020D02" pitchFamily="82" charset="0"/>
                <a:cs typeface="Narkisim" panose="020E0502050101010101" pitchFamily="34" charset="-79"/>
              </a:rPr>
              <a:t>Transportation, Distribution &amp; Logistics</a:t>
            </a:r>
          </a:p>
        </p:txBody>
      </p:sp>
      <p:sp>
        <p:nvSpPr>
          <p:cNvPr id="18435" name="Content Placeholder 2"/>
          <p:cNvSpPr>
            <a:spLocks noGrp="1"/>
          </p:cNvSpPr>
          <p:nvPr>
            <p:ph idx="1"/>
          </p:nvPr>
        </p:nvSpPr>
        <p:spPr>
          <a:xfrm>
            <a:off x="3575050" y="273050"/>
            <a:ext cx="5111750" cy="6584950"/>
          </a:xfrm>
        </p:spPr>
        <p:txBody>
          <a:bodyPr/>
          <a:lstStyle/>
          <a:p>
            <a:pPr algn="ctr" eaLnBrk="1" hangingPunct="1">
              <a:buFont typeface="Arial" panose="020B0604020202020204" pitchFamily="34" charset="0"/>
              <a:buNone/>
            </a:pPr>
            <a:r>
              <a:rPr lang="en-US" altLang="en-US" sz="1800" b="1" dirty="0" smtClean="0"/>
              <a:t>INTERESTS</a:t>
            </a:r>
          </a:p>
          <a:p>
            <a:pPr eaLnBrk="1" hangingPunct="1"/>
            <a:r>
              <a:rPr lang="en-US" altLang="en-US" sz="1600" dirty="0" smtClean="0"/>
              <a:t>Playing with automobiles or trains</a:t>
            </a:r>
          </a:p>
          <a:p>
            <a:pPr eaLnBrk="1" hangingPunct="1"/>
            <a:r>
              <a:rPr lang="en-US" altLang="en-US" sz="1600" dirty="0" smtClean="0"/>
              <a:t>Loves flying </a:t>
            </a:r>
          </a:p>
          <a:p>
            <a:pPr eaLnBrk="1" hangingPunct="1"/>
            <a:r>
              <a:rPr lang="en-US" altLang="en-US" sz="1600" dirty="0" smtClean="0"/>
              <a:t>Loves boating</a:t>
            </a:r>
          </a:p>
          <a:p>
            <a:pPr eaLnBrk="1" hangingPunct="1"/>
            <a:r>
              <a:rPr lang="en-US" altLang="en-US" sz="1600" dirty="0" smtClean="0"/>
              <a:t>Interested in knowing how machines work</a:t>
            </a:r>
          </a:p>
          <a:p>
            <a:pPr eaLnBrk="1" hangingPunct="1"/>
            <a:r>
              <a:rPr lang="en-US" altLang="en-US" sz="1600" dirty="0" smtClean="0"/>
              <a:t>Interested in fixing all types of machines</a:t>
            </a:r>
          </a:p>
          <a:p>
            <a:pPr eaLnBrk="1" hangingPunct="1"/>
            <a:r>
              <a:rPr lang="en-US" altLang="en-US" sz="1600" dirty="0" smtClean="0"/>
              <a:t>Interested in the distribution of goods</a:t>
            </a:r>
          </a:p>
          <a:p>
            <a:pPr algn="ctr" eaLnBrk="1" hangingPunct="1">
              <a:buFont typeface="Arial" panose="020B0604020202020204" pitchFamily="34" charset="0"/>
              <a:buNone/>
            </a:pPr>
            <a:r>
              <a:rPr lang="en-US" altLang="en-US" sz="1800" b="1" dirty="0" smtClean="0"/>
              <a:t>CAREERS</a:t>
            </a:r>
          </a:p>
          <a:p>
            <a:pPr eaLnBrk="1" hangingPunct="1">
              <a:buFont typeface="Arial" panose="020B0604020202020204" pitchFamily="34" charset="0"/>
              <a:buNone/>
            </a:pPr>
            <a:r>
              <a:rPr lang="en-US" altLang="en-US" sz="1600" dirty="0" smtClean="0"/>
              <a:t>		Commercial Pilots</a:t>
            </a:r>
          </a:p>
          <a:p>
            <a:pPr eaLnBrk="1" hangingPunct="1">
              <a:buFont typeface="Arial" panose="020B0604020202020204" pitchFamily="34" charset="0"/>
              <a:buNone/>
            </a:pPr>
            <a:r>
              <a:rPr lang="en-US" altLang="en-US" sz="1600" dirty="0" smtClean="0"/>
              <a:t>		Traffic Technicians</a:t>
            </a:r>
          </a:p>
          <a:p>
            <a:pPr eaLnBrk="1" hangingPunct="1">
              <a:buFont typeface="Arial" panose="020B0604020202020204" pitchFamily="34" charset="0"/>
              <a:buNone/>
            </a:pPr>
            <a:r>
              <a:rPr lang="en-US" altLang="en-US" sz="1600" dirty="0" smtClean="0"/>
              <a:t>		Transportation Specialist</a:t>
            </a:r>
          </a:p>
          <a:p>
            <a:pPr eaLnBrk="1" hangingPunct="1">
              <a:buFont typeface="Arial" panose="020B0604020202020204" pitchFamily="34" charset="0"/>
              <a:buNone/>
            </a:pPr>
            <a:r>
              <a:rPr lang="en-US" altLang="en-US" sz="1600" dirty="0" smtClean="0"/>
              <a:t>		Aerospace technicians</a:t>
            </a:r>
          </a:p>
          <a:p>
            <a:pPr eaLnBrk="1" hangingPunct="1">
              <a:buFont typeface="Arial" panose="020B0604020202020204" pitchFamily="34" charset="0"/>
              <a:buNone/>
            </a:pPr>
            <a:r>
              <a:rPr lang="en-US" altLang="en-US" sz="1600" dirty="0" smtClean="0"/>
              <a:t>		Air Cargo Handlers</a:t>
            </a:r>
          </a:p>
          <a:p>
            <a:pPr eaLnBrk="1" hangingPunct="1">
              <a:buFont typeface="Arial" panose="020B0604020202020204" pitchFamily="34" charset="0"/>
              <a:buNone/>
            </a:pPr>
            <a:r>
              <a:rPr lang="en-US" altLang="en-US" sz="1600" dirty="0" smtClean="0"/>
              <a:t>		Bus and Auto Mechanics</a:t>
            </a:r>
          </a:p>
          <a:p>
            <a:pPr eaLnBrk="1" hangingPunct="1">
              <a:buFont typeface="Arial" panose="020B0604020202020204" pitchFamily="34" charset="0"/>
              <a:buNone/>
            </a:pPr>
            <a:r>
              <a:rPr lang="en-US" altLang="en-US" sz="1600" dirty="0" smtClean="0"/>
              <a:t>		Motorboat Mechanics	</a:t>
            </a:r>
          </a:p>
          <a:p>
            <a:pPr eaLnBrk="1" hangingPunct="1">
              <a:buFont typeface="Arial" panose="020B0604020202020204" pitchFamily="34" charset="0"/>
              <a:buNone/>
            </a:pPr>
            <a:r>
              <a:rPr lang="en-US" altLang="en-US" sz="1600" dirty="0" smtClean="0"/>
              <a:t>		Electrical Equipment Installers</a:t>
            </a:r>
            <a:br>
              <a:rPr lang="en-US" altLang="en-US" sz="1600" dirty="0" smtClean="0"/>
            </a:br>
            <a:endParaRPr lang="en-US" altLang="en-US" sz="1600" dirty="0" smtClean="0"/>
          </a:p>
          <a:p>
            <a:pPr eaLnBrk="1" hangingPunct="1">
              <a:buFont typeface="Arial" panose="020B0604020202020204" pitchFamily="34" charset="0"/>
              <a:buNone/>
            </a:pPr>
            <a:r>
              <a:rPr lang="en-US" altLang="en-US" sz="1800" b="1" dirty="0" smtClean="0"/>
              <a:t/>
            </a:r>
            <a:br>
              <a:rPr lang="en-US" altLang="en-US" sz="1800" b="1" dirty="0" smtClean="0"/>
            </a:br>
            <a:r>
              <a:rPr lang="en-US" altLang="en-US" sz="1800" b="1" dirty="0" smtClean="0"/>
              <a:t>                SUGGESTED HIGH SCHOOL COURSES</a:t>
            </a:r>
          </a:p>
          <a:p>
            <a:pPr algn="ctr" eaLnBrk="1" hangingPunct="1">
              <a:buFont typeface="Arial" panose="020B0604020202020204" pitchFamily="34" charset="0"/>
              <a:buNone/>
            </a:pPr>
            <a:r>
              <a:rPr lang="en-US" altLang="en-US" sz="1600" dirty="0" smtClean="0"/>
              <a:t>Math and Science Electricity and Electronics, </a:t>
            </a:r>
          </a:p>
          <a:p>
            <a:pPr algn="ctr" eaLnBrk="1" hangingPunct="1">
              <a:buFont typeface="Arial" panose="020B0604020202020204" pitchFamily="34" charset="0"/>
              <a:buNone/>
            </a:pPr>
            <a:r>
              <a:rPr lang="en-US" altLang="en-US" sz="1600" dirty="0" smtClean="0"/>
              <a:t>Transportation and Distribution Courses, Logistics,</a:t>
            </a:r>
          </a:p>
          <a:p>
            <a:pPr algn="ctr" eaLnBrk="1" hangingPunct="1">
              <a:buFont typeface="Arial" panose="020B0604020202020204" pitchFamily="34" charset="0"/>
              <a:buNone/>
            </a:pPr>
            <a:r>
              <a:rPr lang="en-US" altLang="en-US" sz="1600" dirty="0" smtClean="0"/>
              <a:t> Diesel Technology</a:t>
            </a:r>
          </a:p>
          <a:p>
            <a:pPr eaLnBrk="1" hangingPunct="1"/>
            <a:endParaRPr lang="en-US" altLang="en-US" dirty="0" smtClean="0"/>
          </a:p>
        </p:txBody>
      </p:sp>
      <p:sp>
        <p:nvSpPr>
          <p:cNvPr id="18436" name="Text Placeholder 3"/>
          <p:cNvSpPr>
            <a:spLocks noGrp="1"/>
          </p:cNvSpPr>
          <p:nvPr>
            <p:ph type="body" sz="half" idx="2"/>
          </p:nvPr>
        </p:nvSpPr>
        <p:spPr>
          <a:xfrm>
            <a:off x="152400" y="1676400"/>
            <a:ext cx="3465513" cy="5181600"/>
          </a:xfrm>
        </p:spPr>
        <p:txBody>
          <a:bodyPr/>
          <a:lstStyle/>
          <a:p>
            <a:pPr eaLnBrk="1" hangingPunct="1"/>
            <a:r>
              <a:rPr lang="en-US" altLang="en-US" sz="1800" dirty="0" smtClean="0"/>
              <a:t>Planning, management and movement of people, materials and goods by road, pipeline, rail, air, and water and related services such as transportation, infrastructure planning and management, logistics services, mobile equipment and facility maintenance.</a:t>
            </a:r>
          </a:p>
        </p:txBody>
      </p:sp>
      <p:pic>
        <p:nvPicPr>
          <p:cNvPr id="18437" name="Picture 2" descr="C:\Documents and Settings\mcarra\Local Settings\Temporary Internet Files\Content.IE5\XNO7ZURR\MC900055462[1].wm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14800"/>
            <a:ext cx="858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C:\Documents and Settings\mcarra\Local Settings\Temporary Internet Files\Content.IE5\QX2G1OJS\MC900014417[1].wm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4260850"/>
            <a:ext cx="444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5257800"/>
            <a:ext cx="2590800" cy="338554"/>
          </a:xfrm>
          <a:prstGeom prst="rect">
            <a:avLst/>
          </a:prstGeom>
          <a:noFill/>
        </p:spPr>
        <p:txBody>
          <a:bodyPr wrap="square" rtlCol="0">
            <a:spAutoFit/>
          </a:bodyPr>
          <a:lstStyle/>
          <a:p>
            <a:r>
              <a:rPr lang="en-US" sz="800" dirty="0" smtClean="0">
                <a:hlinkClick r:id="rId6"/>
              </a:rPr>
              <a:t>Collision Repair Technology Two-Year Program at Mahoning County Career &amp; Technical Center</a:t>
            </a:r>
            <a:endParaRPr lang="en-US" sz="800" dirty="0"/>
          </a:p>
        </p:txBody>
      </p:sp>
      <p:sp>
        <p:nvSpPr>
          <p:cNvPr id="4" name="TextBox 3"/>
          <p:cNvSpPr txBox="1"/>
          <p:nvPr/>
        </p:nvSpPr>
        <p:spPr>
          <a:xfrm>
            <a:off x="533400" y="5943600"/>
            <a:ext cx="2273300" cy="461665"/>
          </a:xfrm>
          <a:prstGeom prst="rect">
            <a:avLst/>
          </a:prstGeom>
          <a:noFill/>
        </p:spPr>
        <p:txBody>
          <a:bodyPr wrap="square" rtlCol="0">
            <a:spAutoFit/>
          </a:bodyPr>
          <a:lstStyle/>
          <a:p>
            <a:r>
              <a:rPr lang="en-US" sz="800" dirty="0" smtClean="0">
                <a:hlinkClick r:id="rId7"/>
              </a:rPr>
              <a:t>Truck &amp; Diesel Mechanics Two-Year Program at Mahoning County Career &amp; Technical Center</a:t>
            </a:r>
            <a:endParaRPr lang="en-US" sz="800" dirty="0"/>
          </a:p>
        </p:txBody>
      </p:sp>
      <p:sp>
        <p:nvSpPr>
          <p:cNvPr id="3" name="TextBox 2"/>
          <p:cNvSpPr txBox="1"/>
          <p:nvPr/>
        </p:nvSpPr>
        <p:spPr>
          <a:xfrm>
            <a:off x="533400" y="6477000"/>
            <a:ext cx="2057400" cy="215444"/>
          </a:xfrm>
          <a:prstGeom prst="rect">
            <a:avLst/>
          </a:prstGeom>
          <a:noFill/>
        </p:spPr>
        <p:txBody>
          <a:bodyPr wrap="square" rtlCol="0">
            <a:spAutoFit/>
          </a:bodyPr>
          <a:lstStyle/>
          <a:p>
            <a:r>
              <a:rPr lang="en-US" sz="800" dirty="0" smtClean="0">
                <a:solidFill>
                  <a:srgbClr val="002060"/>
                </a:solidFill>
                <a:hlinkClick r:id="rId8"/>
              </a:rPr>
              <a:t>Automotive Technology</a:t>
            </a:r>
            <a:endParaRPr lang="en-US" sz="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5">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5">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35">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35">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35">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3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5379" y="0"/>
            <a:ext cx="6053241" cy="6858000"/>
          </a:xfrm>
          <a:prstGeom prst="rect">
            <a:avLst/>
          </a:prstGeom>
        </p:spPr>
      </p:pic>
    </p:spTree>
    <p:extLst>
      <p:ext uri="{BB962C8B-B14F-4D97-AF65-F5344CB8AC3E}">
        <p14:creationId xmlns:p14="http://schemas.microsoft.com/office/powerpoint/2010/main" val="4054695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7706" y="198025"/>
            <a:ext cx="8248588" cy="6538150"/>
          </a:xfrm>
          <a:prstGeom prst="rect">
            <a:avLst/>
          </a:prstGeom>
        </p:spPr>
      </p:pic>
    </p:spTree>
    <p:extLst>
      <p:ext uri="{BB962C8B-B14F-4D97-AF65-F5344CB8AC3E}">
        <p14:creationId xmlns:p14="http://schemas.microsoft.com/office/powerpoint/2010/main" val="112915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eaLnBrk="1" hangingPunct="1"/>
            <a:r>
              <a:rPr lang="en-US" altLang="en-US" sz="2400" dirty="0" smtClean="0">
                <a:latin typeface="Comic Sans MS" panose="030F0702030302020204" pitchFamily="66" charset="0"/>
              </a:rPr>
              <a:t>Agriculture, </a:t>
            </a:r>
            <a:br>
              <a:rPr lang="en-US" altLang="en-US" sz="2400" dirty="0" smtClean="0">
                <a:latin typeface="Comic Sans MS" panose="030F0702030302020204" pitchFamily="66" charset="0"/>
              </a:rPr>
            </a:br>
            <a:r>
              <a:rPr lang="en-US" altLang="en-US" sz="2400" dirty="0" smtClean="0">
                <a:latin typeface="Comic Sans MS" panose="030F0702030302020204" pitchFamily="66" charset="0"/>
              </a:rPr>
              <a:t>Food &amp; Natural Resources</a:t>
            </a:r>
          </a:p>
        </p:txBody>
      </p:sp>
      <p:sp>
        <p:nvSpPr>
          <p:cNvPr id="3075" name="Content Placeholder 2"/>
          <p:cNvSpPr>
            <a:spLocks noGrp="1"/>
          </p:cNvSpPr>
          <p:nvPr>
            <p:ph idx="1"/>
          </p:nvPr>
        </p:nvSpPr>
        <p:spPr>
          <a:xfrm>
            <a:off x="3581400" y="228600"/>
            <a:ext cx="5029200" cy="6629400"/>
          </a:xfrm>
        </p:spPr>
        <p:txBody>
          <a:bodyPr/>
          <a:lstStyle/>
          <a:p>
            <a:pPr algn="ctr" eaLnBrk="1" hangingPunct="1">
              <a:buFont typeface="Arial" panose="020B0604020202020204" pitchFamily="34" charset="0"/>
              <a:buNone/>
            </a:pPr>
            <a:r>
              <a:rPr lang="en-US" altLang="en-US" sz="1600" b="1" dirty="0" smtClean="0">
                <a:latin typeface="Times New Roman" panose="02020603050405020304" pitchFamily="18" charset="0"/>
                <a:cs typeface="Times New Roman" panose="02020603050405020304" pitchFamily="18" charset="0"/>
              </a:rPr>
              <a:t>INTERESTS</a:t>
            </a:r>
          </a:p>
          <a:p>
            <a:pPr eaLnBrk="1" hangingPunct="1">
              <a:buFont typeface="Arial" panose="020B0604020202020204" pitchFamily="34" charset="0"/>
              <a:buNone/>
            </a:pPr>
            <a:r>
              <a:rPr lang="en-US" altLang="en-US" sz="1600" dirty="0" smtClean="0"/>
              <a:t>        Enjoy working outdoors and be physically active</a:t>
            </a:r>
          </a:p>
          <a:p>
            <a:pPr eaLnBrk="1" hangingPunct="1">
              <a:buFont typeface="Arial" panose="020B0604020202020204" pitchFamily="34" charset="0"/>
              <a:buNone/>
            </a:pPr>
            <a:r>
              <a:rPr lang="en-US" altLang="en-US" sz="1600" dirty="0" smtClean="0"/>
              <a:t>        Enjoy Nature, taking care of pets, identifying environmental hazards and  caring deeply about protecting the environment</a:t>
            </a:r>
          </a:p>
          <a:p>
            <a:pPr eaLnBrk="1" hangingPunct="1">
              <a:buFont typeface="Arial" panose="020B0604020202020204" pitchFamily="34" charset="0"/>
              <a:buNone/>
            </a:pPr>
            <a:endParaRPr lang="en-US" altLang="en-US" sz="1600" b="1" dirty="0"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1600" b="1" dirty="0" smtClean="0">
                <a:latin typeface="Times New Roman" panose="02020603050405020304" pitchFamily="18" charset="0"/>
                <a:cs typeface="Times New Roman" panose="02020603050405020304" pitchFamily="18" charset="0"/>
              </a:rPr>
              <a:t>                             CAREERS</a:t>
            </a:r>
            <a:endParaRPr lang="en-US" altLang="en-US" sz="1600" b="1" dirty="0" smtClean="0"/>
          </a:p>
          <a:p>
            <a:pPr eaLnBrk="1" hangingPunct="1"/>
            <a:r>
              <a:rPr lang="en-US" altLang="en-US" sz="1600" dirty="0" smtClean="0"/>
              <a:t>Agricultural Science Teachers</a:t>
            </a:r>
          </a:p>
          <a:p>
            <a:pPr eaLnBrk="1" hangingPunct="1"/>
            <a:r>
              <a:rPr lang="en-US" altLang="en-US" sz="1600" dirty="0" smtClean="0"/>
              <a:t>Veterinarians</a:t>
            </a:r>
          </a:p>
          <a:p>
            <a:pPr eaLnBrk="1" hangingPunct="1"/>
            <a:r>
              <a:rPr lang="en-US" altLang="en-US" sz="1600" dirty="0" smtClean="0"/>
              <a:t>Forest Fire Fighter</a:t>
            </a:r>
          </a:p>
          <a:p>
            <a:pPr eaLnBrk="1" hangingPunct="1"/>
            <a:r>
              <a:rPr lang="en-US" altLang="en-US" sz="1600" dirty="0" smtClean="0"/>
              <a:t>Biochemists and Biophysicists</a:t>
            </a:r>
          </a:p>
          <a:p>
            <a:pPr eaLnBrk="1" hangingPunct="1"/>
            <a:r>
              <a:rPr lang="en-US" altLang="en-US" sz="1600" dirty="0" smtClean="0"/>
              <a:t>Food Inspectors and Scientists</a:t>
            </a:r>
          </a:p>
          <a:p>
            <a:pPr eaLnBrk="1" hangingPunct="1"/>
            <a:r>
              <a:rPr lang="en-US" altLang="en-US" sz="1600" dirty="0" smtClean="0"/>
              <a:t>Cartographers</a:t>
            </a:r>
          </a:p>
          <a:p>
            <a:pPr eaLnBrk="1" hangingPunct="1"/>
            <a:r>
              <a:rPr lang="en-US" altLang="en-US" sz="1600" dirty="0" smtClean="0"/>
              <a:t>Game Warden and Animal Breeders</a:t>
            </a:r>
            <a:endParaRPr lang="en-US" altLang="en-US" sz="1600" b="1" dirty="0" smtClean="0"/>
          </a:p>
          <a:p>
            <a:pPr eaLnBrk="1" hangingPunct="1"/>
            <a:r>
              <a:rPr lang="en-US" altLang="en-US" sz="1600" dirty="0" smtClean="0"/>
              <a:t>Farm workers and laborers, farms and animals</a:t>
            </a:r>
          </a:p>
          <a:p>
            <a:pPr eaLnBrk="1" hangingPunct="1"/>
            <a:r>
              <a:rPr lang="en-US" altLang="en-US" sz="1600" dirty="0" smtClean="0"/>
              <a:t>Nursery and greenhouse workers</a:t>
            </a:r>
          </a:p>
          <a:p>
            <a:pPr eaLnBrk="1" hangingPunct="1"/>
            <a:endParaRPr lang="en-US" altLang="en-US" sz="1600" b="1" dirty="0" smtClean="0"/>
          </a:p>
          <a:p>
            <a:pPr algn="ctr" eaLnBrk="1" hangingPunct="1">
              <a:buFont typeface="Arial" panose="020B0604020202020204" pitchFamily="34" charset="0"/>
              <a:buNone/>
            </a:pPr>
            <a:r>
              <a:rPr lang="en-US" altLang="en-US" sz="1600" b="1" dirty="0" smtClean="0">
                <a:latin typeface="Times New Roman" panose="02020603050405020304" pitchFamily="18" charset="0"/>
                <a:cs typeface="Times New Roman" panose="02020603050405020304" pitchFamily="18" charset="0"/>
              </a:rPr>
              <a:t>SUGGESTED HIGH SCHOOL COURSES</a:t>
            </a:r>
            <a:r>
              <a:rPr lang="en-US" altLang="en-US" sz="1600" dirty="0" smtClean="0"/>
              <a:t>   Earth Science, Biology, Chemistry, Agricultural Courses, </a:t>
            </a:r>
          </a:p>
          <a:p>
            <a:pPr eaLnBrk="1" hangingPunct="1">
              <a:buFont typeface="Arial" panose="020B0604020202020204" pitchFamily="34" charset="0"/>
              <a:buNone/>
            </a:pPr>
            <a:r>
              <a:rPr lang="en-US" altLang="en-US" sz="1600" dirty="0" smtClean="0"/>
              <a:t>    CAD, Natural Resources, Floral Design, Statistics,</a:t>
            </a:r>
          </a:p>
          <a:p>
            <a:pPr eaLnBrk="1" hangingPunct="1">
              <a:buFont typeface="Arial" panose="020B0604020202020204" pitchFamily="34" charset="0"/>
              <a:buNone/>
            </a:pPr>
            <a:r>
              <a:rPr lang="en-US" altLang="en-US" sz="1600" dirty="0" smtClean="0"/>
              <a:t>    Discrete Math, Greenhouse Mgt.</a:t>
            </a:r>
          </a:p>
          <a:p>
            <a:pPr eaLnBrk="1" hangingPunct="1">
              <a:buFont typeface="Arial" panose="020B0604020202020204" pitchFamily="34" charset="0"/>
              <a:buNone/>
            </a:pPr>
            <a:r>
              <a:rPr lang="en-US" altLang="en-US" sz="1600" dirty="0" smtClean="0"/>
              <a:t>   </a:t>
            </a:r>
          </a:p>
          <a:p>
            <a:pPr eaLnBrk="1" hangingPunct="1">
              <a:buFont typeface="Arial" panose="020B0604020202020204" pitchFamily="34" charset="0"/>
              <a:buNone/>
            </a:pPr>
            <a:endParaRPr lang="en-US" altLang="en-US" sz="1600" dirty="0" smtClean="0"/>
          </a:p>
          <a:p>
            <a:pPr eaLnBrk="1" hangingPunct="1"/>
            <a:endParaRPr lang="en-US" altLang="en-US" sz="1600" dirty="0" smtClean="0"/>
          </a:p>
          <a:p>
            <a:pPr eaLnBrk="1" hangingPunct="1"/>
            <a:endParaRPr lang="en-US" altLang="en-US" sz="1600" dirty="0" smtClean="0"/>
          </a:p>
        </p:txBody>
      </p:sp>
      <p:sp>
        <p:nvSpPr>
          <p:cNvPr id="3076" name="Text Placeholder 6"/>
          <p:cNvSpPr>
            <a:spLocks noGrp="1"/>
          </p:cNvSpPr>
          <p:nvPr>
            <p:ph type="body" sz="half" idx="2"/>
          </p:nvPr>
        </p:nvSpPr>
        <p:spPr>
          <a:xfrm>
            <a:off x="381000" y="1447800"/>
            <a:ext cx="3008313" cy="4691063"/>
          </a:xfrm>
        </p:spPr>
        <p:txBody>
          <a:bodyPr/>
          <a:lstStyle/>
          <a:p>
            <a:pPr eaLnBrk="1" hangingPunct="1"/>
            <a:r>
              <a:rPr lang="en-US" altLang="en-US" sz="2000" dirty="0" smtClean="0"/>
              <a:t>The production, processing, marketing, distribution, financing and development of agricultural products and resources including food, fiber, wood products, natural resources, farm and animal products.</a:t>
            </a:r>
          </a:p>
          <a:p>
            <a:pPr eaLnBrk="1" hangingPunct="1"/>
            <a:endParaRPr lang="en-US" altLang="en-US" dirty="0" smtClean="0"/>
          </a:p>
        </p:txBody>
      </p:sp>
      <p:pic>
        <p:nvPicPr>
          <p:cNvPr id="3077" name="Picture 2" descr="C:\Program Files\Microsoft Office\MEDIA\CAGCAT10\j0233312.wm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343400"/>
            <a:ext cx="21336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0" y="6400800"/>
            <a:ext cx="3200400" cy="276999"/>
          </a:xfrm>
          <a:prstGeom prst="rect">
            <a:avLst/>
          </a:prstGeom>
          <a:noFill/>
        </p:spPr>
        <p:txBody>
          <a:bodyPr wrap="square" rtlCol="0">
            <a:spAutoFit/>
          </a:bodyPr>
          <a:lstStyle/>
          <a:p>
            <a:r>
              <a:rPr lang="en-US" sz="1200" dirty="0" smtClean="0">
                <a:solidFill>
                  <a:srgbClr val="002060"/>
                </a:solidFill>
                <a:hlinkClick r:id="rId4"/>
              </a:rPr>
              <a:t>Floral Design</a:t>
            </a:r>
            <a:endParaRPr lang="en-US" sz="1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5">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91600" cy="6186309"/>
          </a:xfrm>
          <a:prstGeom prst="rect">
            <a:avLst/>
          </a:prstGeom>
          <a:noFill/>
        </p:spPr>
        <p:txBody>
          <a:bodyPr wrap="square" rtlCol="0">
            <a:spAutoFit/>
          </a:bodyPr>
          <a:lstStyle/>
          <a:p>
            <a:endParaRPr lang="en-US" dirty="0" smtClean="0"/>
          </a:p>
          <a:p>
            <a:r>
              <a:rPr lang="en-US" dirty="0" smtClean="0"/>
              <a:t>Name </a:t>
            </a:r>
            <a:r>
              <a:rPr lang="en-US" dirty="0"/>
              <a:t>______________________________           Career Research                                                </a:t>
            </a:r>
          </a:p>
          <a:p>
            <a:r>
              <a:rPr lang="en-US" dirty="0"/>
              <a:t> </a:t>
            </a:r>
          </a:p>
          <a:p>
            <a:r>
              <a:rPr lang="en-US" dirty="0"/>
              <a:t>Name of Occupation _____________________________________</a:t>
            </a:r>
          </a:p>
          <a:p>
            <a:r>
              <a:rPr lang="en-US" dirty="0"/>
              <a:t> </a:t>
            </a:r>
          </a:p>
          <a:p>
            <a:r>
              <a:rPr lang="en-US" dirty="0"/>
              <a:t>Career Cluster the occupation is from ________________________</a:t>
            </a:r>
          </a:p>
          <a:p>
            <a:r>
              <a:rPr lang="en-US" dirty="0"/>
              <a:t> </a:t>
            </a:r>
          </a:p>
          <a:p>
            <a:r>
              <a:rPr lang="en-US" dirty="0"/>
              <a:t>What does a person in this occupation do? </a:t>
            </a:r>
            <a:r>
              <a:rPr lang="en-US" dirty="0" smtClean="0"/>
              <a:t>__________________________________________________________________________________________________________________________________________</a:t>
            </a:r>
            <a:endParaRPr lang="en-US" dirty="0"/>
          </a:p>
          <a:p>
            <a:r>
              <a:rPr lang="en-US" dirty="0"/>
              <a:t> </a:t>
            </a:r>
          </a:p>
          <a:p>
            <a:r>
              <a:rPr lang="en-US" dirty="0"/>
              <a:t>What kind of training does a person in this occupation need? </a:t>
            </a:r>
            <a:r>
              <a:rPr lang="en-US" dirty="0" smtClean="0"/>
              <a:t>_____________________________________________________________________</a:t>
            </a:r>
            <a:endParaRPr lang="en-US" dirty="0"/>
          </a:p>
          <a:p>
            <a:r>
              <a:rPr lang="en-US" dirty="0"/>
              <a:t> </a:t>
            </a:r>
          </a:p>
          <a:p>
            <a:r>
              <a:rPr lang="en-US" dirty="0"/>
              <a:t>How much money can a person in this occupation make? ____________________________________________________</a:t>
            </a:r>
          </a:p>
          <a:p>
            <a:r>
              <a:rPr lang="en-US" dirty="0"/>
              <a:t> </a:t>
            </a:r>
          </a:p>
          <a:p>
            <a:r>
              <a:rPr lang="en-US" dirty="0"/>
              <a:t>What is the Job Outlook for this occupation? __________________</a:t>
            </a:r>
          </a:p>
          <a:p>
            <a:r>
              <a:rPr lang="en-US" dirty="0"/>
              <a:t> </a:t>
            </a:r>
          </a:p>
          <a:p>
            <a:r>
              <a:rPr lang="en-US" dirty="0" smtClean="0"/>
              <a:t>Will </a:t>
            </a:r>
            <a:r>
              <a:rPr lang="en-US" dirty="0"/>
              <a:t>there be a job out there when you graduate? _______________</a:t>
            </a:r>
          </a:p>
          <a:p>
            <a:r>
              <a:rPr lang="en-US" dirty="0"/>
              <a:t> </a:t>
            </a:r>
          </a:p>
          <a:p>
            <a:r>
              <a:rPr lang="en-US" dirty="0"/>
              <a:t>Is this an occupation you would be interested in? ________________</a:t>
            </a:r>
          </a:p>
        </p:txBody>
      </p:sp>
    </p:spTree>
    <p:extLst>
      <p:ext uri="{BB962C8B-B14F-4D97-AF65-F5344CB8AC3E}">
        <p14:creationId xmlns:p14="http://schemas.microsoft.com/office/powerpoint/2010/main" val="28206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52400"/>
            <a:ext cx="3124200" cy="1282700"/>
          </a:xfrm>
        </p:spPr>
        <p:txBody>
          <a:bodyPr/>
          <a:lstStyle/>
          <a:p>
            <a:pPr algn="ctr" eaLnBrk="1" hangingPunct="1"/>
            <a:r>
              <a:rPr lang="en-US" altLang="en-US" sz="3200" dirty="0" smtClean="0"/>
              <a:t>Architecture </a:t>
            </a:r>
            <a:br>
              <a:rPr lang="en-US" altLang="en-US" sz="3200" dirty="0" smtClean="0"/>
            </a:br>
            <a:r>
              <a:rPr lang="en-US" altLang="en-US" sz="3200" dirty="0" smtClean="0"/>
              <a:t>&amp; Construction</a:t>
            </a:r>
          </a:p>
        </p:txBody>
      </p:sp>
      <p:sp>
        <p:nvSpPr>
          <p:cNvPr id="3" name="Content Placeholder 2"/>
          <p:cNvSpPr>
            <a:spLocks noGrp="1"/>
          </p:cNvSpPr>
          <p:nvPr>
            <p:ph idx="1"/>
          </p:nvPr>
        </p:nvSpPr>
        <p:spPr/>
        <p:txBody>
          <a:bodyPr rtlCol="0">
            <a:normAutofit lnSpcReduction="10000"/>
          </a:bodyPr>
          <a:lstStyle/>
          <a:p>
            <a:pPr algn="ctr" eaLnBrk="1" fontAlgn="auto" hangingPunct="1">
              <a:spcAft>
                <a:spcPts val="0"/>
              </a:spcAft>
              <a:buFont typeface="Arial" panose="020B0604020202020204" pitchFamily="34" charset="0"/>
              <a:buNone/>
              <a:defRPr/>
            </a:pPr>
            <a:r>
              <a:rPr lang="en-US" sz="1600" b="1" dirty="0" smtClean="0"/>
              <a:t>INTERESTS</a:t>
            </a:r>
          </a:p>
          <a:p>
            <a:pPr eaLnBrk="1" fontAlgn="auto" hangingPunct="1">
              <a:spcAft>
                <a:spcPts val="0"/>
              </a:spcAft>
              <a:defRPr/>
            </a:pPr>
            <a:r>
              <a:rPr lang="en-US" sz="1600" dirty="0" smtClean="0"/>
              <a:t>Enjoy working with their hands, using tools</a:t>
            </a:r>
          </a:p>
          <a:p>
            <a:pPr eaLnBrk="1" fontAlgn="auto" hangingPunct="1">
              <a:spcAft>
                <a:spcPts val="0"/>
              </a:spcAft>
              <a:defRPr/>
            </a:pPr>
            <a:r>
              <a:rPr lang="en-US" sz="1600" dirty="0" smtClean="0"/>
              <a:t>Have an aptitude for math and science</a:t>
            </a:r>
          </a:p>
          <a:p>
            <a:pPr eaLnBrk="1" fontAlgn="auto" hangingPunct="1">
              <a:spcAft>
                <a:spcPts val="0"/>
              </a:spcAft>
              <a:defRPr/>
            </a:pPr>
            <a:r>
              <a:rPr lang="en-US" sz="1600" dirty="0" smtClean="0"/>
              <a:t>Like solving or analyzing problems</a:t>
            </a:r>
          </a:p>
          <a:p>
            <a:pPr eaLnBrk="1" fontAlgn="auto" hangingPunct="1">
              <a:spcAft>
                <a:spcPts val="0"/>
              </a:spcAft>
              <a:defRPr/>
            </a:pPr>
            <a:r>
              <a:rPr lang="en-US" sz="1600" dirty="0" smtClean="0"/>
              <a:t>Building homes or other structures</a:t>
            </a:r>
          </a:p>
          <a:p>
            <a:pPr eaLnBrk="1" fontAlgn="auto" hangingPunct="1">
              <a:spcAft>
                <a:spcPts val="0"/>
              </a:spcAft>
              <a:defRPr/>
            </a:pPr>
            <a:r>
              <a:rPr lang="en-US" sz="1600" dirty="0" smtClean="0"/>
              <a:t>Building bridges and roadways</a:t>
            </a:r>
            <a:endParaRPr lang="en-US" sz="1600" dirty="0"/>
          </a:p>
          <a:p>
            <a:pPr algn="ctr" eaLnBrk="1" fontAlgn="auto" hangingPunct="1">
              <a:spcAft>
                <a:spcPts val="0"/>
              </a:spcAft>
              <a:buFont typeface="Arial" panose="020B0604020202020204" pitchFamily="34" charset="0"/>
              <a:buNone/>
              <a:defRPr/>
            </a:pPr>
            <a:endParaRPr lang="en-US" sz="1600" b="1" dirty="0" smtClean="0"/>
          </a:p>
          <a:p>
            <a:pPr algn="ctr" eaLnBrk="1" fontAlgn="auto" hangingPunct="1">
              <a:spcAft>
                <a:spcPts val="0"/>
              </a:spcAft>
              <a:buFont typeface="Arial" panose="020B0604020202020204" pitchFamily="34" charset="0"/>
              <a:buNone/>
              <a:defRPr/>
            </a:pPr>
            <a:r>
              <a:rPr lang="en-US" sz="1600" b="1" dirty="0" smtClean="0"/>
              <a:t>CAREERS</a:t>
            </a:r>
          </a:p>
          <a:p>
            <a:pPr eaLnBrk="1" fontAlgn="auto" hangingPunct="1">
              <a:spcAft>
                <a:spcPts val="0"/>
              </a:spcAft>
              <a:buFont typeface="Arial" panose="020B0604020202020204" pitchFamily="34" charset="0"/>
              <a:buNone/>
              <a:defRPr/>
            </a:pPr>
            <a:r>
              <a:rPr lang="en-US" sz="1600" b="1" dirty="0" smtClean="0"/>
              <a:t>		</a:t>
            </a:r>
            <a:r>
              <a:rPr lang="en-US" sz="1600" dirty="0" smtClean="0"/>
              <a:t>Architect</a:t>
            </a:r>
          </a:p>
          <a:p>
            <a:pPr eaLnBrk="1" fontAlgn="auto" hangingPunct="1">
              <a:spcAft>
                <a:spcPts val="0"/>
              </a:spcAft>
              <a:buFont typeface="Arial" panose="020B0604020202020204" pitchFamily="34" charset="0"/>
              <a:buNone/>
              <a:defRPr/>
            </a:pPr>
            <a:r>
              <a:rPr lang="en-US" sz="1600" dirty="0" smtClean="0"/>
              <a:t>		Brickmason or Cement Mason</a:t>
            </a:r>
          </a:p>
          <a:p>
            <a:pPr eaLnBrk="1" fontAlgn="auto" hangingPunct="1">
              <a:spcAft>
                <a:spcPts val="0"/>
              </a:spcAft>
              <a:buFont typeface="Arial" panose="020B0604020202020204" pitchFamily="34" charset="0"/>
              <a:buNone/>
              <a:defRPr/>
            </a:pPr>
            <a:r>
              <a:rPr lang="en-US" sz="1600" dirty="0" smtClean="0"/>
              <a:t>		Electrician or Plumber</a:t>
            </a:r>
          </a:p>
          <a:p>
            <a:pPr eaLnBrk="1" fontAlgn="auto" hangingPunct="1">
              <a:spcAft>
                <a:spcPts val="0"/>
              </a:spcAft>
              <a:buFont typeface="Arial" panose="020B0604020202020204" pitchFamily="34" charset="0"/>
              <a:buNone/>
              <a:defRPr/>
            </a:pPr>
            <a:r>
              <a:rPr lang="en-US" sz="1600" dirty="0" smtClean="0"/>
              <a:t>		Carpenter</a:t>
            </a:r>
          </a:p>
          <a:p>
            <a:pPr eaLnBrk="1" fontAlgn="auto" hangingPunct="1">
              <a:spcAft>
                <a:spcPts val="0"/>
              </a:spcAft>
              <a:buFont typeface="Arial" panose="020B0604020202020204" pitchFamily="34" charset="0"/>
              <a:buNone/>
              <a:defRPr/>
            </a:pPr>
            <a:r>
              <a:rPr lang="en-US" sz="1600" dirty="0" smtClean="0"/>
              <a:t>		Structural Steel Workers</a:t>
            </a:r>
          </a:p>
          <a:p>
            <a:pPr eaLnBrk="1" fontAlgn="auto" hangingPunct="1">
              <a:spcAft>
                <a:spcPts val="0"/>
              </a:spcAft>
              <a:buFont typeface="Arial" panose="020B0604020202020204" pitchFamily="34" charset="0"/>
              <a:buNone/>
              <a:defRPr/>
            </a:pPr>
            <a:r>
              <a:rPr lang="en-US" sz="1600" dirty="0" smtClean="0"/>
              <a:t>		Construction Inspector</a:t>
            </a:r>
          </a:p>
          <a:p>
            <a:pPr eaLnBrk="1" fontAlgn="auto" hangingPunct="1">
              <a:spcAft>
                <a:spcPts val="0"/>
              </a:spcAft>
              <a:buFont typeface="Arial" panose="020B0604020202020204" pitchFamily="34" charset="0"/>
              <a:buNone/>
              <a:defRPr/>
            </a:pPr>
            <a:r>
              <a:rPr lang="en-US" sz="1600" dirty="0" smtClean="0"/>
              <a:t>		Elevator Installer/Repairer</a:t>
            </a:r>
          </a:p>
          <a:p>
            <a:pPr eaLnBrk="1" fontAlgn="auto" hangingPunct="1">
              <a:spcAft>
                <a:spcPts val="0"/>
              </a:spcAft>
              <a:buFont typeface="Arial" panose="020B0604020202020204" pitchFamily="34" charset="0"/>
              <a:buNone/>
              <a:defRPr/>
            </a:pPr>
            <a:r>
              <a:rPr lang="en-US" sz="1600" dirty="0" smtClean="0"/>
              <a:t>		Roofer</a:t>
            </a:r>
          </a:p>
          <a:p>
            <a:pPr eaLnBrk="1" fontAlgn="auto" hangingPunct="1">
              <a:spcAft>
                <a:spcPts val="0"/>
              </a:spcAft>
              <a:buFont typeface="Arial" panose="020B0604020202020204" pitchFamily="34" charset="0"/>
              <a:buNone/>
              <a:defRPr/>
            </a:pPr>
            <a:endParaRPr lang="en-US" sz="1600" b="1" dirty="0" smtClean="0"/>
          </a:p>
          <a:p>
            <a:pPr algn="ctr" eaLnBrk="1" fontAlgn="auto" hangingPunct="1">
              <a:spcAft>
                <a:spcPts val="0"/>
              </a:spcAft>
              <a:buFont typeface="Arial" panose="020B0604020202020204" pitchFamily="34" charset="0"/>
              <a:buNone/>
              <a:defRPr/>
            </a:pPr>
            <a:r>
              <a:rPr lang="en-US" sz="1800" b="1" dirty="0" smtClean="0"/>
              <a:t>SUGGESTED HIGH SCHOOL COURSES</a:t>
            </a:r>
          </a:p>
          <a:p>
            <a:pPr algn="ctr" eaLnBrk="1" fontAlgn="auto" hangingPunct="1">
              <a:spcAft>
                <a:spcPts val="0"/>
              </a:spcAft>
              <a:buFont typeface="Arial" panose="020B0604020202020204" pitchFamily="34" charset="0"/>
              <a:buNone/>
              <a:defRPr/>
            </a:pPr>
            <a:r>
              <a:rPr lang="en-US" sz="1600" dirty="0" smtClean="0"/>
              <a:t>Algebra, Geometry, Construction, Science, Construction Materials, CAD, Computer Courses, Mechanical Drawing, Electricity and Electronics, Blueprint reading, Business Management</a:t>
            </a:r>
          </a:p>
          <a:p>
            <a:pPr eaLnBrk="1" fontAlgn="auto" hangingPunct="1">
              <a:spcAft>
                <a:spcPts val="0"/>
              </a:spcAft>
              <a:buFont typeface="Arial" panose="020B0604020202020204" pitchFamily="34" charset="0"/>
              <a:buNone/>
              <a:defRPr/>
            </a:pPr>
            <a:endParaRPr lang="en-US" sz="1600" b="1" dirty="0" smtClean="0"/>
          </a:p>
        </p:txBody>
      </p:sp>
      <p:sp>
        <p:nvSpPr>
          <p:cNvPr id="4100" name="Text Placeholder 3"/>
          <p:cNvSpPr>
            <a:spLocks noGrp="1"/>
          </p:cNvSpPr>
          <p:nvPr>
            <p:ph type="body" sz="half" idx="2"/>
          </p:nvPr>
        </p:nvSpPr>
        <p:spPr>
          <a:xfrm>
            <a:off x="152400" y="1371600"/>
            <a:ext cx="3200400" cy="4830763"/>
          </a:xfrm>
        </p:spPr>
        <p:txBody>
          <a:bodyPr/>
          <a:lstStyle/>
          <a:p>
            <a:pPr eaLnBrk="1" hangingPunct="1"/>
            <a:r>
              <a:rPr lang="en-US" altLang="en-US" sz="2400" dirty="0" smtClean="0"/>
              <a:t>Careers in designing, planning, managing, building and main-</a:t>
            </a:r>
            <a:r>
              <a:rPr lang="en-US" altLang="en-US" sz="2400" dirty="0" err="1" smtClean="0"/>
              <a:t>taining</a:t>
            </a:r>
            <a:r>
              <a:rPr lang="en-US" altLang="en-US" sz="2400" dirty="0" smtClean="0"/>
              <a:t> the construction industry.</a:t>
            </a:r>
          </a:p>
        </p:txBody>
      </p:sp>
      <p:pic>
        <p:nvPicPr>
          <p:cNvPr id="4101" name="Picture 3" descr="C:\Program Files\Microsoft Office\MEDIA\CAGCAT10\j0291984.wm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038600"/>
            <a:ext cx="22304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6465577"/>
            <a:ext cx="2514600" cy="369332"/>
          </a:xfrm>
          <a:prstGeom prst="rect">
            <a:avLst/>
          </a:prstGeom>
          <a:noFill/>
        </p:spPr>
        <p:txBody>
          <a:bodyPr wrap="square" rtlCol="0">
            <a:spAutoFit/>
          </a:bodyPr>
          <a:lstStyle/>
          <a:p>
            <a:r>
              <a:rPr lang="en-US" sz="900" dirty="0" smtClean="0">
                <a:hlinkClick r:id="rId4"/>
              </a:rPr>
              <a:t>Electricity Two-Year Program at Mahoning County Career &amp; Technical Center</a:t>
            </a:r>
            <a:endParaRPr lang="en-US" sz="900" dirty="0"/>
          </a:p>
        </p:txBody>
      </p:sp>
      <p:sp>
        <p:nvSpPr>
          <p:cNvPr id="4" name="TextBox 3"/>
          <p:cNvSpPr txBox="1"/>
          <p:nvPr/>
        </p:nvSpPr>
        <p:spPr>
          <a:xfrm>
            <a:off x="3575050" y="6553200"/>
            <a:ext cx="2749550" cy="246221"/>
          </a:xfrm>
          <a:prstGeom prst="rect">
            <a:avLst/>
          </a:prstGeom>
          <a:noFill/>
        </p:spPr>
        <p:txBody>
          <a:bodyPr wrap="square" rtlCol="0">
            <a:spAutoFit/>
          </a:bodyPr>
          <a:lstStyle/>
          <a:p>
            <a:r>
              <a:rPr lang="en-US" sz="1000" dirty="0" smtClean="0">
                <a:solidFill>
                  <a:srgbClr val="002060"/>
                </a:solidFill>
                <a:hlinkClick r:id="rId5"/>
              </a:rPr>
              <a:t>Construction</a:t>
            </a:r>
            <a:endParaRPr lang="en-US" sz="1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743200" cy="933450"/>
          </a:xfrm>
        </p:spPr>
        <p:txBody>
          <a:bodyPr rtlCol="0">
            <a:normAutofit fontScale="90000"/>
          </a:bodyPr>
          <a:lstStyle/>
          <a:p>
            <a:pPr eaLnBrk="1" fontAlgn="auto" hangingPunct="1">
              <a:spcAft>
                <a:spcPts val="0"/>
              </a:spcAft>
              <a:defRPr/>
            </a:pPr>
            <a:r>
              <a:rPr lang="en-US" sz="2800" dirty="0" err="1" smtClean="0"/>
              <a:t>CommunicationsArts</a:t>
            </a:r>
            <a:r>
              <a:rPr lang="en-US" sz="2800" dirty="0"/>
              <a:t>, A/V Tech &amp; </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None/>
              <a:defRPr/>
            </a:pPr>
            <a:r>
              <a:rPr lang="en-US" sz="1800" b="1" dirty="0" smtClean="0"/>
              <a:t>                            INTERESTS</a:t>
            </a:r>
          </a:p>
          <a:p>
            <a:pPr eaLnBrk="1" fontAlgn="auto" hangingPunct="1">
              <a:spcAft>
                <a:spcPts val="0"/>
              </a:spcAft>
              <a:defRPr/>
            </a:pPr>
            <a:r>
              <a:rPr lang="en-US" sz="1600" dirty="0" smtClean="0"/>
              <a:t>Drawing pictures or cartoons to amuse people</a:t>
            </a:r>
          </a:p>
          <a:p>
            <a:pPr eaLnBrk="1" fontAlgn="auto" hangingPunct="1">
              <a:spcAft>
                <a:spcPts val="0"/>
              </a:spcAft>
              <a:defRPr/>
            </a:pPr>
            <a:r>
              <a:rPr lang="en-US" sz="1600" dirty="0" smtClean="0"/>
              <a:t>Performing music, drama and or dance </a:t>
            </a:r>
          </a:p>
          <a:p>
            <a:pPr eaLnBrk="1" fontAlgn="auto" hangingPunct="1">
              <a:spcAft>
                <a:spcPts val="0"/>
              </a:spcAft>
              <a:defRPr/>
            </a:pPr>
            <a:r>
              <a:rPr lang="en-US" sz="1600" dirty="0" smtClean="0"/>
              <a:t>Creating an original video or film</a:t>
            </a:r>
          </a:p>
          <a:p>
            <a:pPr eaLnBrk="1" fontAlgn="auto" hangingPunct="1">
              <a:spcAft>
                <a:spcPts val="0"/>
              </a:spcAft>
              <a:defRPr/>
            </a:pPr>
            <a:r>
              <a:rPr lang="en-US" sz="1600" dirty="0" smtClean="0"/>
              <a:t>Sketching or painting pictures</a:t>
            </a:r>
          </a:p>
          <a:p>
            <a:pPr eaLnBrk="1" fontAlgn="auto" hangingPunct="1">
              <a:spcAft>
                <a:spcPts val="0"/>
              </a:spcAft>
              <a:defRPr/>
            </a:pPr>
            <a:r>
              <a:rPr lang="en-US" sz="1600" dirty="0" smtClean="0"/>
              <a:t>Taking photographs</a:t>
            </a:r>
          </a:p>
          <a:p>
            <a:pPr eaLnBrk="1" fontAlgn="auto" hangingPunct="1">
              <a:spcAft>
                <a:spcPts val="0"/>
              </a:spcAft>
              <a:defRPr/>
            </a:pPr>
            <a:r>
              <a:rPr lang="en-US" sz="1600" dirty="0" smtClean="0"/>
              <a:t>Making jewelry, sculpture or ceramics</a:t>
            </a:r>
          </a:p>
          <a:p>
            <a:pPr eaLnBrk="1" fontAlgn="auto" hangingPunct="1">
              <a:spcAft>
                <a:spcPts val="0"/>
              </a:spcAft>
              <a:defRPr/>
            </a:pPr>
            <a:r>
              <a:rPr lang="en-US" sz="1600" dirty="0" smtClean="0"/>
              <a:t>Designing a newspaper layout</a:t>
            </a:r>
          </a:p>
          <a:p>
            <a:pPr eaLnBrk="1" fontAlgn="auto" hangingPunct="1">
              <a:spcAft>
                <a:spcPts val="0"/>
              </a:spcAft>
              <a:buFont typeface="Arial" panose="020B0604020202020204" pitchFamily="34" charset="0"/>
              <a:buNone/>
              <a:defRPr/>
            </a:pPr>
            <a:r>
              <a:rPr lang="en-US" sz="1800" b="1" dirty="0" smtClean="0"/>
              <a:t>                 	          </a:t>
            </a:r>
          </a:p>
          <a:p>
            <a:pPr algn="ctr" eaLnBrk="1" fontAlgn="auto" hangingPunct="1">
              <a:spcAft>
                <a:spcPts val="0"/>
              </a:spcAft>
              <a:buFont typeface="Arial" panose="020B0604020202020204" pitchFamily="34" charset="0"/>
              <a:buNone/>
              <a:defRPr/>
            </a:pPr>
            <a:r>
              <a:rPr lang="en-US" sz="1800" b="1" dirty="0" smtClean="0"/>
              <a:t>CAREERS</a:t>
            </a:r>
          </a:p>
          <a:p>
            <a:pPr eaLnBrk="1" fontAlgn="auto" hangingPunct="1">
              <a:spcAft>
                <a:spcPts val="0"/>
              </a:spcAft>
              <a:buFont typeface="Arial" panose="020B0604020202020204" pitchFamily="34" charset="0"/>
              <a:buNone/>
              <a:defRPr/>
            </a:pPr>
            <a:r>
              <a:rPr lang="en-US" sz="1600" b="1" dirty="0" smtClean="0"/>
              <a:t>		</a:t>
            </a:r>
            <a:r>
              <a:rPr lang="en-US" sz="1600" dirty="0" smtClean="0"/>
              <a:t>Graphic Artist</a:t>
            </a:r>
          </a:p>
          <a:p>
            <a:pPr eaLnBrk="1" fontAlgn="auto" hangingPunct="1">
              <a:spcAft>
                <a:spcPts val="0"/>
              </a:spcAft>
              <a:buFont typeface="Arial" panose="020B0604020202020204" pitchFamily="34" charset="0"/>
              <a:buNone/>
              <a:defRPr/>
            </a:pPr>
            <a:r>
              <a:rPr lang="en-US" sz="1600" dirty="0" smtClean="0"/>
              <a:t>		Art , Theatre or Music Teacher</a:t>
            </a:r>
          </a:p>
          <a:p>
            <a:pPr eaLnBrk="1" fontAlgn="auto" hangingPunct="1">
              <a:spcAft>
                <a:spcPts val="0"/>
              </a:spcAft>
              <a:buFont typeface="Arial" panose="020B0604020202020204" pitchFamily="34" charset="0"/>
              <a:buNone/>
              <a:defRPr/>
            </a:pPr>
            <a:r>
              <a:rPr lang="en-US" sz="1600" dirty="0" smtClean="0"/>
              <a:t>		Newspaper Reporter</a:t>
            </a:r>
          </a:p>
          <a:p>
            <a:pPr eaLnBrk="1" fontAlgn="auto" hangingPunct="1">
              <a:spcAft>
                <a:spcPts val="0"/>
              </a:spcAft>
              <a:buFont typeface="Arial" panose="020B0604020202020204" pitchFamily="34" charset="0"/>
              <a:buNone/>
              <a:defRPr/>
            </a:pPr>
            <a:r>
              <a:rPr lang="en-US" sz="1600" dirty="0" smtClean="0"/>
              <a:t>		Photojournalist</a:t>
            </a:r>
          </a:p>
          <a:p>
            <a:pPr eaLnBrk="1" fontAlgn="auto" hangingPunct="1">
              <a:spcAft>
                <a:spcPts val="0"/>
              </a:spcAft>
              <a:buFont typeface="Arial" panose="020B0604020202020204" pitchFamily="34" charset="0"/>
              <a:buNone/>
              <a:defRPr/>
            </a:pPr>
            <a:r>
              <a:rPr lang="en-US" sz="1600" dirty="0" smtClean="0"/>
              <a:t>		Author or Writer or Director</a:t>
            </a:r>
          </a:p>
          <a:p>
            <a:pPr eaLnBrk="1" fontAlgn="auto" hangingPunct="1">
              <a:spcAft>
                <a:spcPts val="0"/>
              </a:spcAft>
              <a:buFont typeface="Arial" panose="020B0604020202020204" pitchFamily="34" charset="0"/>
              <a:buNone/>
              <a:defRPr/>
            </a:pPr>
            <a:r>
              <a:rPr lang="en-US" sz="1600" dirty="0" smtClean="0"/>
              <a:t>		Musician</a:t>
            </a:r>
            <a:r>
              <a:rPr lang="en-US" sz="1800" b="1" dirty="0" smtClean="0"/>
              <a:t/>
            </a:r>
            <a:br>
              <a:rPr lang="en-US" sz="1800" b="1" dirty="0" smtClean="0"/>
            </a:br>
            <a:r>
              <a:rPr lang="en-US" sz="1800" b="1" dirty="0" smtClean="0"/>
              <a:t>             </a:t>
            </a:r>
          </a:p>
          <a:p>
            <a:pPr eaLnBrk="1" fontAlgn="auto" hangingPunct="1">
              <a:spcAft>
                <a:spcPts val="0"/>
              </a:spcAft>
              <a:buFont typeface="Arial" panose="020B0604020202020204" pitchFamily="34" charset="0"/>
              <a:buNone/>
              <a:defRPr/>
            </a:pPr>
            <a:r>
              <a:rPr lang="en-US" sz="1800" b="1" dirty="0" smtClean="0"/>
              <a:t>             SUGGESTED HIGH SCHOOL COURSES</a:t>
            </a:r>
          </a:p>
          <a:p>
            <a:pPr algn="ctr" eaLnBrk="1" fontAlgn="auto" hangingPunct="1">
              <a:spcAft>
                <a:spcPts val="0"/>
              </a:spcAft>
              <a:buFont typeface="Arial" panose="020B0604020202020204" pitchFamily="34" charset="0"/>
              <a:buNone/>
              <a:defRPr/>
            </a:pPr>
            <a:r>
              <a:rPr lang="en-US" sz="1600" dirty="0" smtClean="0"/>
              <a:t>Art, Graphic Art, Humanities, Journalism</a:t>
            </a:r>
          </a:p>
          <a:p>
            <a:pPr algn="ctr" eaLnBrk="1" fontAlgn="auto" hangingPunct="1">
              <a:spcAft>
                <a:spcPts val="0"/>
              </a:spcAft>
              <a:buFont typeface="Arial" panose="020B0604020202020204" pitchFamily="34" charset="0"/>
              <a:buNone/>
              <a:defRPr/>
            </a:pPr>
            <a:r>
              <a:rPr lang="en-US" sz="1600" dirty="0" smtClean="0"/>
              <a:t>English, Photography, Communications, Music, Political Science, Photography</a:t>
            </a:r>
            <a:endParaRPr lang="en-US" sz="1600" dirty="0"/>
          </a:p>
          <a:p>
            <a:pPr eaLnBrk="1" fontAlgn="auto" hangingPunct="1">
              <a:spcAft>
                <a:spcPts val="0"/>
              </a:spcAft>
              <a:buFont typeface="Arial" panose="020B0604020202020204" pitchFamily="34" charset="0"/>
              <a:buNone/>
              <a:defRPr/>
            </a:pPr>
            <a:endParaRPr lang="en-US" b="1" dirty="0" smtClean="0"/>
          </a:p>
          <a:p>
            <a:pPr eaLnBrk="1" fontAlgn="auto" hangingPunct="1">
              <a:spcAft>
                <a:spcPts val="0"/>
              </a:spcAft>
              <a:buFont typeface="Arial" panose="020B0604020202020204" pitchFamily="34" charset="0"/>
              <a:buNone/>
              <a:defRPr/>
            </a:pPr>
            <a:endParaRPr lang="en-US" dirty="0" smtClean="0"/>
          </a:p>
        </p:txBody>
      </p:sp>
      <p:sp>
        <p:nvSpPr>
          <p:cNvPr id="5124" name="Text Placeholder 3"/>
          <p:cNvSpPr>
            <a:spLocks noGrp="1"/>
          </p:cNvSpPr>
          <p:nvPr>
            <p:ph type="body" sz="half" idx="2"/>
          </p:nvPr>
        </p:nvSpPr>
        <p:spPr>
          <a:xfrm>
            <a:off x="228600" y="1143000"/>
            <a:ext cx="3236913" cy="4983163"/>
          </a:xfrm>
        </p:spPr>
        <p:txBody>
          <a:bodyPr/>
          <a:lstStyle/>
          <a:p>
            <a:pPr eaLnBrk="1" hangingPunct="1"/>
            <a:r>
              <a:rPr lang="en-US" altLang="en-US" sz="2400" dirty="0" smtClean="0"/>
              <a:t>Designing, producing, exhibiting, performing, writing, and publishing multimedia content including visual and performing art and journalism and entertainment services</a:t>
            </a:r>
          </a:p>
          <a:p>
            <a:pPr eaLnBrk="1" hangingPunct="1"/>
            <a:r>
              <a:rPr lang="en-US" altLang="en-US" sz="2400" dirty="0" smtClean="0"/>
              <a:t> </a:t>
            </a:r>
          </a:p>
        </p:txBody>
      </p:sp>
      <p:pic>
        <p:nvPicPr>
          <p:cNvPr id="5125" name="Picture 2" descr="C:\Documents and Settings\mcarra\Local Settings\Temporary Internet Files\Content.IE5\KKERUEYQ\MC900056862[1].wm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91000"/>
            <a:ext cx="1447800" cy="13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5586701"/>
            <a:ext cx="2438400" cy="461665"/>
          </a:xfrm>
          <a:prstGeom prst="rect">
            <a:avLst/>
          </a:prstGeom>
          <a:noFill/>
        </p:spPr>
        <p:txBody>
          <a:bodyPr wrap="square" rtlCol="0">
            <a:spAutoFit/>
          </a:bodyPr>
          <a:lstStyle/>
          <a:p>
            <a:r>
              <a:rPr lang="en-US" sz="800" dirty="0" smtClean="0">
                <a:hlinkClick r:id="rId4"/>
              </a:rPr>
              <a:t>Information Technology Academy – Support &amp; Services Two-Year Program at Mahoning County Career &amp; Technical Center</a:t>
            </a:r>
            <a:endParaRPr lang="en-US" sz="800" dirty="0"/>
          </a:p>
        </p:txBody>
      </p:sp>
      <p:sp>
        <p:nvSpPr>
          <p:cNvPr id="5" name="TextBox 4"/>
          <p:cNvSpPr txBox="1"/>
          <p:nvPr/>
        </p:nvSpPr>
        <p:spPr>
          <a:xfrm>
            <a:off x="304800" y="6126163"/>
            <a:ext cx="2362200" cy="507831"/>
          </a:xfrm>
          <a:prstGeom prst="rect">
            <a:avLst/>
          </a:prstGeom>
          <a:noFill/>
        </p:spPr>
        <p:txBody>
          <a:bodyPr wrap="square" rtlCol="0">
            <a:spAutoFit/>
          </a:bodyPr>
          <a:lstStyle/>
          <a:p>
            <a:r>
              <a:rPr lang="en-US" sz="900" dirty="0" smtClean="0">
                <a:hlinkClick r:id="rId5"/>
              </a:rPr>
              <a:t>Interactive Multimedia Academy Two-Year Program at Mahoning County Career &amp; Technical Center</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152400"/>
            <a:ext cx="3048000" cy="990600"/>
          </a:xfrm>
        </p:spPr>
        <p:txBody>
          <a:bodyPr/>
          <a:lstStyle/>
          <a:p>
            <a:pPr algn="ctr" eaLnBrk="1" hangingPunct="1"/>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800" smtClean="0">
                <a:latin typeface="Bernard MT Condensed" panose="02050806060905020404" pitchFamily="18" charset="0"/>
              </a:rPr>
              <a:t/>
            </a:r>
            <a:br>
              <a:rPr lang="en-US" altLang="en-US" sz="2800" smtClean="0">
                <a:latin typeface="Bernard MT Condensed" panose="02050806060905020404" pitchFamily="18" charset="0"/>
              </a:rPr>
            </a:br>
            <a:r>
              <a:rPr lang="en-US" altLang="en-US" sz="2400" smtClean="0">
                <a:latin typeface="Bernard MT Condensed" panose="02050806060905020404" pitchFamily="18" charset="0"/>
              </a:rPr>
              <a:t>Business, Management &amp; Administration</a:t>
            </a:r>
          </a:p>
        </p:txBody>
      </p:sp>
      <p:sp>
        <p:nvSpPr>
          <p:cNvPr id="3" name="Content Placeholder 2"/>
          <p:cNvSpPr>
            <a:spLocks noGrp="1"/>
          </p:cNvSpPr>
          <p:nvPr>
            <p:ph idx="1"/>
          </p:nvPr>
        </p:nvSpPr>
        <p:spPr/>
        <p:txBody>
          <a:bodyPr rtlCol="0">
            <a:normAutofit fontScale="92500" lnSpcReduction="20000"/>
          </a:bodyPr>
          <a:lstStyle/>
          <a:p>
            <a:pPr algn="ctr" eaLnBrk="1" fontAlgn="auto" hangingPunct="1">
              <a:spcAft>
                <a:spcPts val="0"/>
              </a:spcAft>
              <a:buFont typeface="Arial" panose="020B0604020202020204" pitchFamily="34" charset="0"/>
              <a:buNone/>
              <a:defRPr/>
            </a:pPr>
            <a:r>
              <a:rPr lang="en-US" sz="1800" b="1" dirty="0" smtClean="0"/>
              <a:t>INTERESTS</a:t>
            </a:r>
          </a:p>
          <a:p>
            <a:pPr eaLnBrk="1" fontAlgn="auto" hangingPunct="1">
              <a:spcAft>
                <a:spcPts val="0"/>
              </a:spcAft>
              <a:defRPr/>
            </a:pPr>
            <a:r>
              <a:rPr lang="en-US" sz="1600" dirty="0" smtClean="0"/>
              <a:t>Running your own business</a:t>
            </a:r>
          </a:p>
          <a:p>
            <a:pPr eaLnBrk="1" fontAlgn="auto" hangingPunct="1">
              <a:spcAft>
                <a:spcPts val="0"/>
              </a:spcAft>
              <a:defRPr/>
            </a:pPr>
            <a:r>
              <a:rPr lang="en-US" sz="1600" dirty="0" smtClean="0"/>
              <a:t>Developing web pages</a:t>
            </a:r>
          </a:p>
          <a:p>
            <a:pPr eaLnBrk="1" fontAlgn="auto" hangingPunct="1">
              <a:spcAft>
                <a:spcPts val="0"/>
              </a:spcAft>
              <a:defRPr/>
            </a:pPr>
            <a:r>
              <a:rPr lang="en-US" sz="1600" dirty="0" smtClean="0"/>
              <a:t>Preparing reports</a:t>
            </a:r>
          </a:p>
          <a:p>
            <a:pPr eaLnBrk="1" fontAlgn="auto" hangingPunct="1">
              <a:spcAft>
                <a:spcPts val="0"/>
              </a:spcAft>
              <a:defRPr/>
            </a:pPr>
            <a:r>
              <a:rPr lang="en-US" sz="1600" dirty="0" smtClean="0"/>
              <a:t>Analyzing data</a:t>
            </a:r>
          </a:p>
          <a:p>
            <a:pPr eaLnBrk="1" fontAlgn="auto" hangingPunct="1">
              <a:spcAft>
                <a:spcPts val="0"/>
              </a:spcAft>
              <a:defRPr/>
            </a:pPr>
            <a:r>
              <a:rPr lang="en-US" sz="1600" dirty="0" smtClean="0"/>
              <a:t>Being a club officer</a:t>
            </a:r>
          </a:p>
          <a:p>
            <a:pPr eaLnBrk="1" fontAlgn="auto" hangingPunct="1">
              <a:spcAft>
                <a:spcPts val="0"/>
              </a:spcAft>
              <a:defRPr/>
            </a:pPr>
            <a:r>
              <a:rPr lang="en-US" sz="1600" dirty="0" smtClean="0"/>
              <a:t>Organizing a school event or fund-raiser</a:t>
            </a:r>
          </a:p>
          <a:p>
            <a:pPr eaLnBrk="1" fontAlgn="auto" hangingPunct="1">
              <a:spcAft>
                <a:spcPts val="0"/>
              </a:spcAft>
              <a:defRPr/>
            </a:pPr>
            <a:r>
              <a:rPr lang="en-US" sz="1600" dirty="0" smtClean="0"/>
              <a:t>Managing tasks for a group</a:t>
            </a:r>
          </a:p>
          <a:p>
            <a:pPr algn="ctr" eaLnBrk="1" fontAlgn="auto" hangingPunct="1">
              <a:spcAft>
                <a:spcPts val="0"/>
              </a:spcAft>
              <a:buFont typeface="Arial" panose="020B0604020202020204" pitchFamily="34" charset="0"/>
              <a:buNone/>
              <a:defRPr/>
            </a:pPr>
            <a:endParaRPr lang="en-US" sz="1800" b="1" dirty="0" smtClean="0"/>
          </a:p>
          <a:p>
            <a:pPr algn="ctr" eaLnBrk="1" fontAlgn="auto" hangingPunct="1">
              <a:spcAft>
                <a:spcPts val="0"/>
              </a:spcAft>
              <a:buFont typeface="Arial" panose="020B0604020202020204" pitchFamily="34" charset="0"/>
              <a:buNone/>
              <a:defRPr/>
            </a:pPr>
            <a:r>
              <a:rPr lang="en-US" sz="1800" b="1" dirty="0" smtClean="0"/>
              <a:t>CAREERS</a:t>
            </a:r>
          </a:p>
          <a:p>
            <a:pPr eaLnBrk="1" fontAlgn="auto" hangingPunct="1">
              <a:spcAft>
                <a:spcPts val="0"/>
              </a:spcAft>
              <a:buFont typeface="Arial" panose="020B0604020202020204" pitchFamily="34" charset="0"/>
              <a:buNone/>
              <a:defRPr/>
            </a:pPr>
            <a:r>
              <a:rPr lang="en-US" sz="1600" dirty="0" smtClean="0"/>
              <a:t>		Accountant or CPA</a:t>
            </a:r>
          </a:p>
          <a:p>
            <a:pPr eaLnBrk="1" fontAlgn="auto" hangingPunct="1">
              <a:spcAft>
                <a:spcPts val="0"/>
              </a:spcAft>
              <a:buFont typeface="Arial" panose="020B0604020202020204" pitchFamily="34" charset="0"/>
              <a:buNone/>
              <a:defRPr/>
            </a:pPr>
            <a:r>
              <a:rPr lang="en-US" sz="1600" dirty="0" smtClean="0"/>
              <a:t>		Financial Manager</a:t>
            </a:r>
          </a:p>
          <a:p>
            <a:pPr eaLnBrk="1" fontAlgn="auto" hangingPunct="1">
              <a:spcAft>
                <a:spcPts val="0"/>
              </a:spcAft>
              <a:buFont typeface="Arial" panose="020B0604020202020204" pitchFamily="34" charset="0"/>
              <a:buNone/>
              <a:defRPr/>
            </a:pPr>
            <a:r>
              <a:rPr lang="en-US" sz="1600" dirty="0" smtClean="0"/>
              <a:t>		Company Executive (CEO, CFO)</a:t>
            </a:r>
          </a:p>
          <a:p>
            <a:pPr eaLnBrk="1" fontAlgn="auto" hangingPunct="1">
              <a:spcAft>
                <a:spcPts val="0"/>
              </a:spcAft>
              <a:buFont typeface="Arial" panose="020B0604020202020204" pitchFamily="34" charset="0"/>
              <a:buNone/>
              <a:defRPr/>
            </a:pPr>
            <a:r>
              <a:rPr lang="en-US" sz="1600" dirty="0" smtClean="0"/>
              <a:t>		Office Manager</a:t>
            </a:r>
          </a:p>
          <a:p>
            <a:pPr eaLnBrk="1" fontAlgn="auto" hangingPunct="1">
              <a:spcAft>
                <a:spcPts val="0"/>
              </a:spcAft>
              <a:buFont typeface="Arial" panose="020B0604020202020204" pitchFamily="34" charset="0"/>
              <a:buNone/>
              <a:defRPr/>
            </a:pPr>
            <a:r>
              <a:rPr lang="en-US" sz="1600" dirty="0" smtClean="0"/>
              <a:t>		Public Relations Specialist</a:t>
            </a:r>
          </a:p>
          <a:p>
            <a:pPr eaLnBrk="1" fontAlgn="auto" hangingPunct="1">
              <a:spcAft>
                <a:spcPts val="0"/>
              </a:spcAft>
              <a:buFont typeface="Arial" panose="020B0604020202020204" pitchFamily="34" charset="0"/>
              <a:buNone/>
              <a:defRPr/>
            </a:pPr>
            <a:r>
              <a:rPr lang="en-US" sz="1600" dirty="0" smtClean="0"/>
              <a:t>		Management Analyst</a:t>
            </a:r>
          </a:p>
          <a:p>
            <a:pPr eaLnBrk="1" fontAlgn="auto" hangingPunct="1">
              <a:spcAft>
                <a:spcPts val="0"/>
              </a:spcAft>
              <a:buFont typeface="Arial" panose="020B0604020202020204" pitchFamily="34" charset="0"/>
              <a:buNone/>
              <a:defRPr/>
            </a:pPr>
            <a:r>
              <a:rPr lang="en-US" sz="1600" dirty="0" smtClean="0"/>
              <a:t>		Billing Clerk</a:t>
            </a:r>
          </a:p>
          <a:p>
            <a:pPr eaLnBrk="1" fontAlgn="auto" hangingPunct="1">
              <a:spcAft>
                <a:spcPts val="0"/>
              </a:spcAft>
              <a:buFont typeface="Arial" panose="020B0604020202020204" pitchFamily="34" charset="0"/>
              <a:buNone/>
              <a:defRPr/>
            </a:pPr>
            <a:endParaRPr lang="en-US" sz="1800" dirty="0" smtClean="0"/>
          </a:p>
          <a:p>
            <a:pPr eaLnBrk="1" fontAlgn="auto" hangingPunct="1">
              <a:spcAft>
                <a:spcPts val="0"/>
              </a:spcAft>
              <a:buFont typeface="Arial" panose="020B0604020202020204" pitchFamily="34" charset="0"/>
              <a:buNone/>
              <a:defRPr/>
            </a:pPr>
            <a:r>
              <a:rPr lang="en-US" sz="1800" dirty="0" smtClean="0"/>
              <a:t/>
            </a:r>
            <a:br>
              <a:rPr lang="en-US" sz="1800" dirty="0" smtClean="0"/>
            </a:br>
            <a:r>
              <a:rPr lang="en-US" sz="1800" dirty="0" smtClean="0"/>
              <a:t>                  </a:t>
            </a:r>
            <a:r>
              <a:rPr lang="en-US" sz="1800" b="1" dirty="0" smtClean="0"/>
              <a:t>SUGGESTED HIGH SCHOOL COURSES</a:t>
            </a:r>
          </a:p>
          <a:p>
            <a:pPr algn="ctr" eaLnBrk="1" fontAlgn="auto" hangingPunct="1">
              <a:spcAft>
                <a:spcPts val="0"/>
              </a:spcAft>
              <a:buFont typeface="Arial" panose="020B0604020202020204" pitchFamily="34" charset="0"/>
              <a:buNone/>
              <a:defRPr/>
            </a:pPr>
            <a:r>
              <a:rPr lang="en-US" sz="1600" dirty="0" smtClean="0"/>
              <a:t>Economics, Business, Accounting, Math, </a:t>
            </a:r>
          </a:p>
          <a:p>
            <a:pPr algn="ctr" eaLnBrk="1" fontAlgn="auto" hangingPunct="1">
              <a:spcAft>
                <a:spcPts val="0"/>
              </a:spcAft>
              <a:buFont typeface="Arial" panose="020B0604020202020204" pitchFamily="34" charset="0"/>
              <a:buNone/>
              <a:defRPr/>
            </a:pPr>
            <a:r>
              <a:rPr lang="en-US" sz="1600" dirty="0" smtClean="0"/>
              <a:t>English, Keyboarding, Computers, Marketing ,</a:t>
            </a:r>
          </a:p>
          <a:p>
            <a:pPr algn="ctr" eaLnBrk="1" fontAlgn="auto" hangingPunct="1">
              <a:spcAft>
                <a:spcPts val="0"/>
              </a:spcAft>
              <a:buFont typeface="Arial" panose="020B0604020202020204" pitchFamily="34" charset="0"/>
              <a:buNone/>
              <a:defRPr/>
            </a:pPr>
            <a:r>
              <a:rPr lang="en-US" sz="1600" dirty="0" smtClean="0"/>
              <a:t>Sports Management, International Relations, Desktop and Multimedia</a:t>
            </a:r>
            <a:endParaRPr lang="en-US" sz="1600" dirty="0"/>
          </a:p>
        </p:txBody>
      </p:sp>
      <p:sp>
        <p:nvSpPr>
          <p:cNvPr id="6148" name="Text Placeholder 3"/>
          <p:cNvSpPr>
            <a:spLocks noGrp="1"/>
          </p:cNvSpPr>
          <p:nvPr>
            <p:ph type="body" sz="half" idx="2"/>
          </p:nvPr>
        </p:nvSpPr>
        <p:spPr>
          <a:xfrm>
            <a:off x="304800" y="1371600"/>
            <a:ext cx="3160713" cy="4754563"/>
          </a:xfrm>
        </p:spPr>
        <p:txBody>
          <a:bodyPr/>
          <a:lstStyle/>
          <a:p>
            <a:pPr eaLnBrk="1" hangingPunct="1"/>
            <a:r>
              <a:rPr lang="en-US" altLang="en-US" sz="2000" dirty="0" smtClean="0"/>
              <a:t>Planning, organizing, directing and evaluating business functions essential to efficient and productive business operations.  These opportunities are available in every sector of the economy</a:t>
            </a:r>
            <a:r>
              <a:rPr lang="en-US" altLang="en-US" dirty="0" smtClean="0"/>
              <a:t>.</a:t>
            </a:r>
          </a:p>
        </p:txBody>
      </p:sp>
      <p:pic>
        <p:nvPicPr>
          <p:cNvPr id="6149" name="Picture 2" descr="C:\Documents and Settings\mcarra\Local Settings\Temporary Internet Files\Content.IE5\ATTC8KLH\MP9004393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14800"/>
            <a:ext cx="2552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9" end="1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0" end="2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3600" smtClean="0">
                <a:latin typeface="Showcard Gothic" panose="04020904020102020604" pitchFamily="82" charset="0"/>
              </a:rPr>
              <a:t>Education &amp; Training</a:t>
            </a:r>
          </a:p>
        </p:txBody>
      </p:sp>
      <p:sp>
        <p:nvSpPr>
          <p:cNvPr id="3" name="Content Placeholder 2"/>
          <p:cNvSpPr>
            <a:spLocks noGrp="1"/>
          </p:cNvSpPr>
          <p:nvPr>
            <p:ph idx="1"/>
          </p:nvPr>
        </p:nvSpPr>
        <p:spPr/>
        <p:txBody>
          <a:bodyPr rtlCol="0">
            <a:normAutofit fontScale="92500" lnSpcReduction="10000"/>
          </a:bodyPr>
          <a:lstStyle/>
          <a:p>
            <a:pPr algn="ctr" eaLnBrk="1" fontAlgn="auto" hangingPunct="1">
              <a:spcAft>
                <a:spcPts val="0"/>
              </a:spcAft>
              <a:buFont typeface="Arial" panose="020B0604020202020204" pitchFamily="34" charset="0"/>
              <a:buNone/>
              <a:defRPr/>
            </a:pPr>
            <a:r>
              <a:rPr lang="en-US" sz="1800" b="1" dirty="0" smtClean="0"/>
              <a:t>INTERESTS</a:t>
            </a:r>
          </a:p>
          <a:p>
            <a:pPr eaLnBrk="1" fontAlgn="auto" hangingPunct="1">
              <a:spcAft>
                <a:spcPts val="0"/>
              </a:spcAft>
              <a:defRPr/>
            </a:pPr>
            <a:r>
              <a:rPr lang="en-US" sz="1700" dirty="0" smtClean="0"/>
              <a:t>Tutoring or babysitting young children</a:t>
            </a:r>
          </a:p>
          <a:p>
            <a:pPr eaLnBrk="1" fontAlgn="auto" hangingPunct="1">
              <a:spcAft>
                <a:spcPts val="0"/>
              </a:spcAft>
              <a:defRPr/>
            </a:pPr>
            <a:r>
              <a:rPr lang="en-US" sz="1700" dirty="0" smtClean="0"/>
              <a:t>Creating lesson plans</a:t>
            </a:r>
          </a:p>
          <a:p>
            <a:pPr eaLnBrk="1" fontAlgn="auto" hangingPunct="1">
              <a:spcAft>
                <a:spcPts val="0"/>
              </a:spcAft>
              <a:defRPr/>
            </a:pPr>
            <a:r>
              <a:rPr lang="en-US" sz="1700" dirty="0" smtClean="0"/>
              <a:t>Attending a summer camp</a:t>
            </a:r>
          </a:p>
          <a:p>
            <a:pPr eaLnBrk="1" fontAlgn="auto" hangingPunct="1">
              <a:spcAft>
                <a:spcPts val="0"/>
              </a:spcAft>
              <a:defRPr/>
            </a:pPr>
            <a:r>
              <a:rPr lang="en-US" sz="1700" dirty="0" smtClean="0"/>
              <a:t>Help others draw, write or read</a:t>
            </a:r>
          </a:p>
          <a:p>
            <a:pPr eaLnBrk="1" fontAlgn="auto" hangingPunct="1">
              <a:spcAft>
                <a:spcPts val="0"/>
              </a:spcAft>
              <a:defRPr/>
            </a:pPr>
            <a:r>
              <a:rPr lang="en-US" sz="1700" dirty="0" smtClean="0"/>
              <a:t>Create crafts, art or bulletin boards</a:t>
            </a:r>
          </a:p>
          <a:p>
            <a:pPr eaLnBrk="1" fontAlgn="auto" hangingPunct="1">
              <a:spcAft>
                <a:spcPts val="0"/>
              </a:spcAft>
              <a:defRPr/>
            </a:pPr>
            <a:r>
              <a:rPr lang="en-US" sz="1700" dirty="0" smtClean="0"/>
              <a:t>Play games with spelling, reading or math</a:t>
            </a:r>
          </a:p>
          <a:p>
            <a:pPr eaLnBrk="1" fontAlgn="auto" hangingPunct="1">
              <a:spcAft>
                <a:spcPts val="0"/>
              </a:spcAft>
              <a:defRPr/>
            </a:pPr>
            <a:r>
              <a:rPr lang="en-US" sz="1700" dirty="0" smtClean="0"/>
              <a:t>Coaching sports</a:t>
            </a:r>
          </a:p>
          <a:p>
            <a:pPr algn="ctr" eaLnBrk="1" fontAlgn="auto" hangingPunct="1">
              <a:spcAft>
                <a:spcPts val="0"/>
              </a:spcAft>
              <a:buFont typeface="Arial" panose="020B0604020202020204" pitchFamily="34" charset="0"/>
              <a:buNone/>
              <a:defRPr/>
            </a:pPr>
            <a:r>
              <a:rPr lang="en-US" sz="1800" b="1" dirty="0" smtClean="0"/>
              <a:t>CAREERS</a:t>
            </a:r>
          </a:p>
          <a:p>
            <a:pPr eaLnBrk="1" fontAlgn="auto" hangingPunct="1">
              <a:spcAft>
                <a:spcPts val="0"/>
              </a:spcAft>
              <a:buFont typeface="Arial" panose="020B0604020202020204" pitchFamily="34" charset="0"/>
              <a:buNone/>
              <a:defRPr/>
            </a:pPr>
            <a:r>
              <a:rPr lang="en-US" sz="1700" dirty="0" smtClean="0"/>
              <a:t>		School Counselor or School Psychologist</a:t>
            </a:r>
          </a:p>
          <a:p>
            <a:pPr eaLnBrk="1" fontAlgn="auto" hangingPunct="1">
              <a:spcAft>
                <a:spcPts val="0"/>
              </a:spcAft>
              <a:buFont typeface="Arial" panose="020B0604020202020204" pitchFamily="34" charset="0"/>
              <a:buNone/>
              <a:defRPr/>
            </a:pPr>
            <a:r>
              <a:rPr lang="en-US" sz="1700" dirty="0" smtClean="0"/>
              <a:t>		Teacher or Teacher’s Aide</a:t>
            </a:r>
          </a:p>
          <a:p>
            <a:pPr eaLnBrk="1" fontAlgn="auto" hangingPunct="1">
              <a:spcAft>
                <a:spcPts val="0"/>
              </a:spcAft>
              <a:buFont typeface="Arial" panose="020B0604020202020204" pitchFamily="34" charset="0"/>
              <a:buNone/>
              <a:defRPr/>
            </a:pPr>
            <a:r>
              <a:rPr lang="en-US" sz="1700" dirty="0" smtClean="0"/>
              <a:t>		College Advisor</a:t>
            </a:r>
          </a:p>
          <a:p>
            <a:pPr eaLnBrk="1" fontAlgn="auto" hangingPunct="1">
              <a:spcAft>
                <a:spcPts val="0"/>
              </a:spcAft>
              <a:buFont typeface="Arial" panose="020B0604020202020204" pitchFamily="34" charset="0"/>
              <a:buNone/>
              <a:defRPr/>
            </a:pPr>
            <a:r>
              <a:rPr lang="en-US" sz="1700" dirty="0" smtClean="0"/>
              <a:t>		Day Care Center Director</a:t>
            </a:r>
          </a:p>
          <a:p>
            <a:pPr eaLnBrk="1" fontAlgn="auto" hangingPunct="1">
              <a:spcAft>
                <a:spcPts val="0"/>
              </a:spcAft>
              <a:buFont typeface="Arial" panose="020B0604020202020204" pitchFamily="34" charset="0"/>
              <a:buNone/>
              <a:defRPr/>
            </a:pPr>
            <a:r>
              <a:rPr lang="en-US" sz="1700" dirty="0" smtClean="0"/>
              <a:t>		Librarian</a:t>
            </a:r>
          </a:p>
          <a:p>
            <a:pPr eaLnBrk="1" fontAlgn="auto" hangingPunct="1">
              <a:spcAft>
                <a:spcPts val="0"/>
              </a:spcAft>
              <a:buFont typeface="Arial" panose="020B0604020202020204" pitchFamily="34" charset="0"/>
              <a:buNone/>
              <a:defRPr/>
            </a:pPr>
            <a:r>
              <a:rPr lang="en-US" sz="1700" dirty="0" smtClean="0"/>
              <a:t>		Vice Principal or Principal</a:t>
            </a:r>
          </a:p>
          <a:p>
            <a:pPr eaLnBrk="1" fontAlgn="auto" hangingPunct="1">
              <a:spcAft>
                <a:spcPts val="0"/>
              </a:spcAft>
              <a:buFont typeface="Arial" panose="020B0604020202020204" pitchFamily="34" charset="0"/>
              <a:buNone/>
              <a:defRPr/>
            </a:pPr>
            <a:endParaRPr lang="en-US" sz="1700" dirty="0" smtClean="0"/>
          </a:p>
          <a:p>
            <a:pPr algn="ctr" eaLnBrk="1" fontAlgn="auto" hangingPunct="1">
              <a:spcAft>
                <a:spcPts val="0"/>
              </a:spcAft>
              <a:buFont typeface="Arial" panose="020B0604020202020204" pitchFamily="34" charset="0"/>
              <a:buNone/>
              <a:defRPr/>
            </a:pPr>
            <a:r>
              <a:rPr lang="en-US" sz="1800" b="1" dirty="0" smtClean="0"/>
              <a:t>SUGGESTED HIGH SCHOOL COURSES</a:t>
            </a:r>
          </a:p>
          <a:p>
            <a:pPr algn="ctr" eaLnBrk="1" fontAlgn="auto" hangingPunct="1">
              <a:spcAft>
                <a:spcPts val="0"/>
              </a:spcAft>
              <a:buFont typeface="Arial" panose="020B0604020202020204" pitchFamily="34" charset="0"/>
              <a:buNone/>
              <a:defRPr/>
            </a:pPr>
            <a:r>
              <a:rPr lang="en-US" sz="1700" dirty="0" smtClean="0"/>
              <a:t>English, Math, Science, History, Teacher Cadet, Sociology, Psychology, Human Development</a:t>
            </a:r>
          </a:p>
          <a:p>
            <a:pPr algn="ctr" eaLnBrk="1" fontAlgn="auto" hangingPunct="1">
              <a:spcAft>
                <a:spcPts val="0"/>
              </a:spcAft>
              <a:buFont typeface="Arial" panose="020B0604020202020204" pitchFamily="34" charset="0"/>
              <a:buNone/>
              <a:defRPr/>
            </a:pPr>
            <a:r>
              <a:rPr lang="en-US" sz="1700" dirty="0" smtClean="0"/>
              <a:t>Marriage and Family, Early Childhood Ed. </a:t>
            </a:r>
          </a:p>
          <a:p>
            <a:pPr algn="ctr" eaLnBrk="1" fontAlgn="auto" hangingPunct="1">
              <a:spcAft>
                <a:spcPts val="0"/>
              </a:spcAft>
              <a:buFont typeface="Arial" panose="020B0604020202020204" pitchFamily="34" charset="0"/>
              <a:buNone/>
              <a:defRPr/>
            </a:pPr>
            <a:r>
              <a:rPr lang="en-US" sz="1700" dirty="0" smtClean="0"/>
              <a:t>Education courses</a:t>
            </a:r>
          </a:p>
          <a:p>
            <a:pPr eaLnBrk="1" fontAlgn="auto" hangingPunct="1">
              <a:spcAft>
                <a:spcPts val="0"/>
              </a:spcAft>
              <a:buFont typeface="Arial" panose="020B0604020202020204" pitchFamily="34" charset="0"/>
              <a:buNone/>
              <a:defRPr/>
            </a:pPr>
            <a:endParaRPr lang="en-US" sz="1800" dirty="0" smtClean="0"/>
          </a:p>
        </p:txBody>
      </p:sp>
      <p:sp>
        <p:nvSpPr>
          <p:cNvPr id="7172" name="Text Placeholder 3"/>
          <p:cNvSpPr>
            <a:spLocks noGrp="1"/>
          </p:cNvSpPr>
          <p:nvPr>
            <p:ph type="body" sz="half" idx="2"/>
          </p:nvPr>
        </p:nvSpPr>
        <p:spPr/>
        <p:txBody>
          <a:bodyPr/>
          <a:lstStyle/>
          <a:p>
            <a:pPr eaLnBrk="1" hangingPunct="1"/>
            <a:r>
              <a:rPr lang="en-US" altLang="en-US" sz="2400" dirty="0" smtClean="0"/>
              <a:t>Planning, managing and providing education and training services, and related learning support services.</a:t>
            </a:r>
          </a:p>
        </p:txBody>
      </p:sp>
      <p:pic>
        <p:nvPicPr>
          <p:cNvPr id="7173" name="Picture 2" descr="C:\Documents and Settings\mcarra\Local Settings\Temporary Internet Files\Content.IE5\EO0AGERC\MC900231639[1].wm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0"/>
            <a:ext cx="27051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38600" y="6126163"/>
            <a:ext cx="3733800" cy="276999"/>
          </a:xfrm>
          <a:prstGeom prst="rect">
            <a:avLst/>
          </a:prstGeom>
          <a:noFill/>
        </p:spPr>
        <p:txBody>
          <a:bodyPr wrap="square" rtlCol="0">
            <a:spAutoFit/>
          </a:bodyPr>
          <a:lstStyle/>
          <a:p>
            <a:r>
              <a:rPr lang="en-US" sz="1200" dirty="0" smtClean="0">
                <a:solidFill>
                  <a:srgbClr val="002060"/>
                </a:solidFill>
                <a:hlinkClick r:id="rId4"/>
              </a:rPr>
              <a:t>Early Childhood Education</a:t>
            </a:r>
            <a:endParaRPr lang="en-US" sz="1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altLang="en-US" sz="4400" smtClean="0">
                <a:latin typeface="Bernard MT Condensed" panose="02050806060905020404" pitchFamily="18" charset="0"/>
              </a:rPr>
              <a:t>FINANCE </a:t>
            </a:r>
            <a:r>
              <a:rPr lang="en-US" altLang="en-US" sz="3600" smtClean="0">
                <a:latin typeface="Bernard MT Condensed" panose="02050806060905020404" pitchFamily="18" charset="0"/>
              </a:rPr>
              <a:t>$$$$$$$</a:t>
            </a:r>
          </a:p>
        </p:txBody>
      </p:sp>
      <p:sp>
        <p:nvSpPr>
          <p:cNvPr id="3" name="Content Placeholder 2"/>
          <p:cNvSpPr>
            <a:spLocks noGrp="1"/>
          </p:cNvSpPr>
          <p:nvPr>
            <p:ph idx="1"/>
          </p:nvPr>
        </p:nvSpPr>
        <p:spPr>
          <a:xfrm>
            <a:off x="3581400" y="228600"/>
            <a:ext cx="5111750" cy="6432550"/>
          </a:xfrm>
        </p:spPr>
        <p:txBody>
          <a:bodyPr rtlCol="0">
            <a:normAutofit lnSpcReduction="10000"/>
          </a:bodyPr>
          <a:lstStyle/>
          <a:p>
            <a:pPr algn="ctr" eaLnBrk="1" fontAlgn="auto" hangingPunct="1">
              <a:spcAft>
                <a:spcPts val="0"/>
              </a:spcAft>
              <a:buFont typeface="Arial" panose="020B0604020202020204" pitchFamily="34" charset="0"/>
              <a:buNone/>
              <a:defRPr/>
            </a:pPr>
            <a:r>
              <a:rPr lang="en-US" sz="1800" b="1" dirty="0" smtClean="0"/>
              <a:t>INTERESTS</a:t>
            </a:r>
          </a:p>
          <a:p>
            <a:pPr eaLnBrk="1" fontAlgn="auto" hangingPunct="1">
              <a:spcAft>
                <a:spcPts val="0"/>
              </a:spcAft>
              <a:defRPr/>
            </a:pPr>
            <a:r>
              <a:rPr lang="en-US" sz="1600" dirty="0" smtClean="0"/>
              <a:t>Investing money</a:t>
            </a:r>
          </a:p>
          <a:p>
            <a:pPr eaLnBrk="1" fontAlgn="auto" hangingPunct="1">
              <a:spcAft>
                <a:spcPts val="0"/>
              </a:spcAft>
              <a:defRPr/>
            </a:pPr>
            <a:r>
              <a:rPr lang="en-US" sz="1600" dirty="0" smtClean="0"/>
              <a:t>Developing a budget</a:t>
            </a:r>
          </a:p>
          <a:p>
            <a:pPr eaLnBrk="1" fontAlgn="auto" hangingPunct="1">
              <a:spcAft>
                <a:spcPts val="0"/>
              </a:spcAft>
              <a:defRPr/>
            </a:pPr>
            <a:r>
              <a:rPr lang="en-US" sz="1600" dirty="0" smtClean="0"/>
              <a:t>Using spreadsheets and financial computer programs</a:t>
            </a:r>
          </a:p>
          <a:p>
            <a:pPr eaLnBrk="1" fontAlgn="auto" hangingPunct="1">
              <a:spcAft>
                <a:spcPts val="0"/>
              </a:spcAft>
              <a:defRPr/>
            </a:pPr>
            <a:r>
              <a:rPr lang="en-US" sz="1600" dirty="0" smtClean="0"/>
              <a:t>Balancing a checkbook</a:t>
            </a:r>
          </a:p>
          <a:p>
            <a:pPr eaLnBrk="1" fontAlgn="auto" hangingPunct="1">
              <a:spcAft>
                <a:spcPts val="0"/>
              </a:spcAft>
              <a:defRPr/>
            </a:pPr>
            <a:r>
              <a:rPr lang="en-US" sz="1600" dirty="0" smtClean="0"/>
              <a:t>Being a treasurer of a club</a:t>
            </a:r>
          </a:p>
          <a:p>
            <a:pPr eaLnBrk="1" fontAlgn="auto" hangingPunct="1">
              <a:spcAft>
                <a:spcPts val="0"/>
              </a:spcAft>
              <a:defRPr/>
            </a:pPr>
            <a:r>
              <a:rPr lang="en-US" sz="1600" dirty="0" smtClean="0"/>
              <a:t>Organizing a fund-raiser</a:t>
            </a:r>
          </a:p>
          <a:p>
            <a:pPr eaLnBrk="1" fontAlgn="auto" hangingPunct="1">
              <a:spcAft>
                <a:spcPts val="0"/>
              </a:spcAft>
              <a:defRPr/>
            </a:pPr>
            <a:r>
              <a:rPr lang="en-US" sz="1600" dirty="0" smtClean="0"/>
              <a:t>Planning a mock stock market game </a:t>
            </a:r>
          </a:p>
          <a:p>
            <a:pPr eaLnBrk="1" fontAlgn="auto" hangingPunct="1">
              <a:spcAft>
                <a:spcPts val="0"/>
              </a:spcAft>
              <a:defRPr/>
            </a:pPr>
            <a:r>
              <a:rPr lang="en-US" sz="1600" dirty="0" smtClean="0"/>
              <a:t>Studying investments and the stock market</a:t>
            </a:r>
          </a:p>
          <a:p>
            <a:pPr algn="ctr" eaLnBrk="1" fontAlgn="auto" hangingPunct="1">
              <a:spcAft>
                <a:spcPts val="0"/>
              </a:spcAft>
              <a:buFont typeface="Arial" panose="020B0604020202020204" pitchFamily="34" charset="0"/>
              <a:buNone/>
              <a:defRPr/>
            </a:pPr>
            <a:endParaRPr lang="en-US" sz="1800" b="1" dirty="0" smtClean="0"/>
          </a:p>
          <a:p>
            <a:pPr algn="ctr" eaLnBrk="1" fontAlgn="auto" hangingPunct="1">
              <a:spcAft>
                <a:spcPts val="0"/>
              </a:spcAft>
              <a:buFont typeface="Arial" panose="020B0604020202020204" pitchFamily="34" charset="0"/>
              <a:buNone/>
              <a:defRPr/>
            </a:pPr>
            <a:r>
              <a:rPr lang="en-US" sz="1800" b="1" dirty="0" smtClean="0"/>
              <a:t>CAREERS</a:t>
            </a:r>
          </a:p>
          <a:p>
            <a:pPr eaLnBrk="1" fontAlgn="auto" hangingPunct="1">
              <a:spcAft>
                <a:spcPts val="0"/>
              </a:spcAft>
              <a:buFont typeface="Arial" panose="020B0604020202020204" pitchFamily="34" charset="0"/>
              <a:buNone/>
              <a:defRPr/>
            </a:pPr>
            <a:r>
              <a:rPr lang="en-US" sz="1600" dirty="0" smtClean="0"/>
              <a:t>		Actuary</a:t>
            </a:r>
          </a:p>
          <a:p>
            <a:pPr eaLnBrk="1" fontAlgn="auto" hangingPunct="1">
              <a:spcAft>
                <a:spcPts val="0"/>
              </a:spcAft>
              <a:buFont typeface="Arial" panose="020B0604020202020204" pitchFamily="34" charset="0"/>
              <a:buNone/>
              <a:defRPr/>
            </a:pPr>
            <a:r>
              <a:rPr lang="en-US" sz="1600" dirty="0" smtClean="0"/>
              <a:t>		Appraiser</a:t>
            </a:r>
          </a:p>
          <a:p>
            <a:pPr eaLnBrk="1" fontAlgn="auto" hangingPunct="1">
              <a:spcAft>
                <a:spcPts val="0"/>
              </a:spcAft>
              <a:buFont typeface="Arial" panose="020B0604020202020204" pitchFamily="34" charset="0"/>
              <a:buNone/>
              <a:defRPr/>
            </a:pPr>
            <a:r>
              <a:rPr lang="en-US" sz="1600" dirty="0" smtClean="0"/>
              <a:t>		Financial Institution Manager (Banker)</a:t>
            </a:r>
          </a:p>
          <a:p>
            <a:pPr eaLnBrk="1" fontAlgn="auto" hangingPunct="1">
              <a:spcAft>
                <a:spcPts val="0"/>
              </a:spcAft>
              <a:buFont typeface="Arial" panose="020B0604020202020204" pitchFamily="34" charset="0"/>
              <a:buNone/>
              <a:defRPr/>
            </a:pPr>
            <a:r>
              <a:rPr lang="en-US" sz="1600" dirty="0" smtClean="0"/>
              <a:t>		Loan Officer (Mortgage or others)</a:t>
            </a:r>
          </a:p>
          <a:p>
            <a:pPr eaLnBrk="1" fontAlgn="auto" hangingPunct="1">
              <a:spcAft>
                <a:spcPts val="0"/>
              </a:spcAft>
              <a:buFont typeface="Arial" panose="020B0604020202020204" pitchFamily="34" charset="0"/>
              <a:buNone/>
              <a:defRPr/>
            </a:pPr>
            <a:r>
              <a:rPr lang="en-US" sz="1600" dirty="0" smtClean="0"/>
              <a:t>		Securities Trader</a:t>
            </a:r>
          </a:p>
          <a:p>
            <a:pPr eaLnBrk="1" fontAlgn="auto" hangingPunct="1">
              <a:spcAft>
                <a:spcPts val="0"/>
              </a:spcAft>
              <a:buFont typeface="Arial" panose="020B0604020202020204" pitchFamily="34" charset="0"/>
              <a:buNone/>
              <a:defRPr/>
            </a:pPr>
            <a:r>
              <a:rPr lang="en-US" sz="1600" dirty="0" smtClean="0"/>
              <a:t>		Tax Preparer or Auditor</a:t>
            </a:r>
          </a:p>
          <a:p>
            <a:pPr eaLnBrk="1" fontAlgn="auto" hangingPunct="1">
              <a:spcAft>
                <a:spcPts val="0"/>
              </a:spcAft>
              <a:buFont typeface="Arial" panose="020B0604020202020204" pitchFamily="34" charset="0"/>
              <a:buNone/>
              <a:defRPr/>
            </a:pPr>
            <a:r>
              <a:rPr lang="en-US" sz="1600" dirty="0" smtClean="0"/>
              <a:t>		Claim Examiner or Adjuster</a:t>
            </a:r>
          </a:p>
          <a:p>
            <a:pPr eaLnBrk="1" fontAlgn="auto" hangingPunct="1">
              <a:spcAft>
                <a:spcPts val="0"/>
              </a:spcAft>
              <a:buFont typeface="Arial" panose="020B0604020202020204" pitchFamily="34" charset="0"/>
              <a:buNone/>
              <a:defRPr/>
            </a:pPr>
            <a:endParaRPr lang="en-US" sz="1600" dirty="0" smtClean="0"/>
          </a:p>
          <a:p>
            <a:pPr algn="ctr" eaLnBrk="1" fontAlgn="auto" hangingPunct="1">
              <a:spcAft>
                <a:spcPts val="0"/>
              </a:spcAft>
              <a:buFont typeface="Arial" panose="020B0604020202020204" pitchFamily="34" charset="0"/>
              <a:buNone/>
              <a:defRPr/>
            </a:pPr>
            <a:r>
              <a:rPr lang="en-US" sz="1800" b="1" dirty="0" smtClean="0"/>
              <a:t>SUGGESTED HIGH SCHOOL COURSES</a:t>
            </a:r>
          </a:p>
          <a:p>
            <a:pPr algn="ctr" eaLnBrk="1" fontAlgn="auto" hangingPunct="1">
              <a:spcAft>
                <a:spcPts val="0"/>
              </a:spcAft>
              <a:buFont typeface="Arial" panose="020B0604020202020204" pitchFamily="34" charset="0"/>
              <a:buNone/>
              <a:defRPr/>
            </a:pPr>
            <a:r>
              <a:rPr lang="en-US" sz="1600" dirty="0" smtClean="0"/>
              <a:t>Business Math, Computers, Keyboarding, Statistics</a:t>
            </a:r>
          </a:p>
          <a:p>
            <a:pPr algn="ctr" eaLnBrk="1" fontAlgn="auto" hangingPunct="1">
              <a:spcAft>
                <a:spcPts val="0"/>
              </a:spcAft>
              <a:buFont typeface="Arial" panose="020B0604020202020204" pitchFamily="34" charset="0"/>
              <a:buNone/>
              <a:defRPr/>
            </a:pPr>
            <a:r>
              <a:rPr lang="en-US" sz="1600" dirty="0" smtClean="0"/>
              <a:t>Economics, Business Law, Algebra,  Accounting, English, Marketing, Record Keeping and Data Processing</a:t>
            </a:r>
          </a:p>
          <a:p>
            <a:pPr eaLnBrk="1" fontAlgn="auto" hangingPunct="1">
              <a:spcAft>
                <a:spcPts val="0"/>
              </a:spcAft>
              <a:buFont typeface="Arial" panose="020B0604020202020204" pitchFamily="34" charset="0"/>
              <a:buNone/>
              <a:defRPr/>
            </a:pPr>
            <a:endParaRPr lang="en-US" dirty="0"/>
          </a:p>
        </p:txBody>
      </p:sp>
      <p:sp>
        <p:nvSpPr>
          <p:cNvPr id="8196" name="Text Placeholder 3"/>
          <p:cNvSpPr>
            <a:spLocks noGrp="1"/>
          </p:cNvSpPr>
          <p:nvPr>
            <p:ph type="body" sz="half" idx="2"/>
          </p:nvPr>
        </p:nvSpPr>
        <p:spPr/>
        <p:txBody>
          <a:bodyPr/>
          <a:lstStyle/>
          <a:p>
            <a:pPr eaLnBrk="1" hangingPunct="1"/>
            <a:r>
              <a:rPr lang="en-US" altLang="en-US" sz="2800" dirty="0" smtClean="0"/>
              <a:t>Planning, service for financial and investment planning, banking, insurance and business financial management.</a:t>
            </a:r>
          </a:p>
        </p:txBody>
      </p:sp>
      <p:pic>
        <p:nvPicPr>
          <p:cNvPr id="8197" name="Picture 2" descr="C:\Documents and Settings\mcarra\Local Settings\Temporary Internet Files\Content.IE5\IL9MM8DP\MC9002337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343400"/>
            <a:ext cx="273526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0" end="2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228600"/>
            <a:ext cx="3160713" cy="977900"/>
          </a:xfrm>
        </p:spPr>
        <p:txBody>
          <a:bodyPr/>
          <a:lstStyle/>
          <a:p>
            <a:pPr eaLnBrk="1" hangingPunct="1"/>
            <a:r>
              <a:rPr lang="en-US" altLang="en-US" sz="2800" smtClean="0">
                <a:latin typeface="Stencil" panose="040409050D0802020404" pitchFamily="82" charset="0"/>
              </a:rPr>
              <a:t>Government </a:t>
            </a:r>
            <a:br>
              <a:rPr lang="en-US" altLang="en-US" sz="2800" smtClean="0">
                <a:latin typeface="Stencil" panose="040409050D0802020404" pitchFamily="82" charset="0"/>
              </a:rPr>
            </a:br>
            <a:r>
              <a:rPr lang="en-US" altLang="en-US" sz="2800" smtClean="0">
                <a:latin typeface="Stencil" panose="040409050D0802020404" pitchFamily="82" charset="0"/>
              </a:rPr>
              <a:t>&amp; Public Adm.</a:t>
            </a:r>
          </a:p>
        </p:txBody>
      </p:sp>
      <p:sp>
        <p:nvSpPr>
          <p:cNvPr id="3" name="Content Placeholder 2"/>
          <p:cNvSpPr>
            <a:spLocks noGrp="1"/>
          </p:cNvSpPr>
          <p:nvPr>
            <p:ph idx="1"/>
          </p:nvPr>
        </p:nvSpPr>
        <p:spPr>
          <a:xfrm>
            <a:off x="3657600" y="304800"/>
            <a:ext cx="5181600" cy="6126163"/>
          </a:xfrm>
        </p:spPr>
        <p:txBody>
          <a:bodyPr rtlCol="0">
            <a:normAutofit fontScale="92500" lnSpcReduction="10000"/>
          </a:bodyPr>
          <a:lstStyle/>
          <a:p>
            <a:pPr algn="ctr" eaLnBrk="1" fontAlgn="auto" hangingPunct="1">
              <a:spcAft>
                <a:spcPts val="0"/>
              </a:spcAft>
              <a:buFont typeface="Arial" panose="020B0604020202020204" pitchFamily="34" charset="0"/>
              <a:buNone/>
              <a:defRPr/>
            </a:pPr>
            <a:r>
              <a:rPr lang="en-US" sz="1800" b="1" dirty="0" smtClean="0"/>
              <a:t>INTERESTS</a:t>
            </a:r>
          </a:p>
          <a:p>
            <a:pPr eaLnBrk="1" fontAlgn="auto" hangingPunct="1">
              <a:spcAft>
                <a:spcPts val="0"/>
              </a:spcAft>
              <a:defRPr/>
            </a:pPr>
            <a:r>
              <a:rPr lang="en-US" sz="1600" dirty="0" smtClean="0"/>
              <a:t>Participating in a debate or on a debate team</a:t>
            </a:r>
          </a:p>
          <a:p>
            <a:pPr eaLnBrk="1" fontAlgn="auto" hangingPunct="1">
              <a:spcAft>
                <a:spcPts val="0"/>
              </a:spcAft>
              <a:defRPr/>
            </a:pPr>
            <a:r>
              <a:rPr lang="en-US" sz="1600" dirty="0" smtClean="0"/>
              <a:t>Researching and writing grants</a:t>
            </a:r>
          </a:p>
          <a:p>
            <a:pPr eaLnBrk="1" fontAlgn="auto" hangingPunct="1">
              <a:spcAft>
                <a:spcPts val="0"/>
              </a:spcAft>
              <a:defRPr/>
            </a:pPr>
            <a:r>
              <a:rPr lang="en-US" sz="1600" dirty="0" smtClean="0"/>
              <a:t>Learning and speaking a foreign language</a:t>
            </a:r>
          </a:p>
          <a:p>
            <a:pPr eaLnBrk="1" fontAlgn="auto" hangingPunct="1">
              <a:spcAft>
                <a:spcPts val="0"/>
              </a:spcAft>
              <a:defRPr/>
            </a:pPr>
            <a:r>
              <a:rPr lang="en-US" sz="1600" dirty="0" smtClean="0"/>
              <a:t>Making speeches </a:t>
            </a:r>
          </a:p>
          <a:p>
            <a:pPr eaLnBrk="1" fontAlgn="auto" hangingPunct="1">
              <a:spcAft>
                <a:spcPts val="0"/>
              </a:spcAft>
              <a:defRPr/>
            </a:pPr>
            <a:r>
              <a:rPr lang="en-US" sz="1600" dirty="0" smtClean="0"/>
              <a:t>Running for class or club office</a:t>
            </a:r>
          </a:p>
          <a:p>
            <a:pPr eaLnBrk="1" fontAlgn="auto" hangingPunct="1">
              <a:spcAft>
                <a:spcPts val="0"/>
              </a:spcAft>
              <a:defRPr/>
            </a:pPr>
            <a:r>
              <a:rPr lang="en-US" sz="1600" dirty="0" smtClean="0"/>
              <a:t>Volunteering as a legislative aide</a:t>
            </a:r>
          </a:p>
          <a:p>
            <a:pPr eaLnBrk="1" fontAlgn="auto" hangingPunct="1">
              <a:spcAft>
                <a:spcPts val="0"/>
              </a:spcAft>
              <a:defRPr/>
            </a:pPr>
            <a:r>
              <a:rPr lang="en-US" sz="1600" dirty="0" smtClean="0"/>
              <a:t>Volunteering for school board/town board position</a:t>
            </a:r>
          </a:p>
          <a:p>
            <a:pPr eaLnBrk="1" fontAlgn="auto" hangingPunct="1">
              <a:spcAft>
                <a:spcPts val="0"/>
              </a:spcAft>
              <a:defRPr/>
            </a:pPr>
            <a:r>
              <a:rPr lang="en-US" sz="1600" dirty="0" smtClean="0"/>
              <a:t>Campaigning for political candidates</a:t>
            </a:r>
          </a:p>
          <a:p>
            <a:pPr algn="ctr" eaLnBrk="1" fontAlgn="auto" hangingPunct="1">
              <a:spcAft>
                <a:spcPts val="0"/>
              </a:spcAft>
              <a:buFont typeface="Arial" panose="020B0604020202020204" pitchFamily="34" charset="0"/>
              <a:buNone/>
              <a:defRPr/>
            </a:pPr>
            <a:endParaRPr lang="en-US" sz="1800" b="1" dirty="0" smtClean="0"/>
          </a:p>
          <a:p>
            <a:pPr algn="ctr" eaLnBrk="1" fontAlgn="auto" hangingPunct="1">
              <a:spcAft>
                <a:spcPts val="0"/>
              </a:spcAft>
              <a:buFont typeface="Arial" panose="020B0604020202020204" pitchFamily="34" charset="0"/>
              <a:buNone/>
              <a:defRPr/>
            </a:pPr>
            <a:r>
              <a:rPr lang="en-US" sz="1800" b="1" dirty="0" smtClean="0"/>
              <a:t>CAREERS</a:t>
            </a:r>
          </a:p>
          <a:p>
            <a:pPr eaLnBrk="1" fontAlgn="auto" hangingPunct="1">
              <a:spcAft>
                <a:spcPts val="0"/>
              </a:spcAft>
              <a:buFont typeface="Arial" panose="020B0604020202020204" pitchFamily="34" charset="0"/>
              <a:buNone/>
              <a:defRPr/>
            </a:pPr>
            <a:r>
              <a:rPr lang="en-US" sz="1600" dirty="0" smtClean="0"/>
              <a:t>		Government Investigator  (FBI, CIA, DIA)</a:t>
            </a:r>
          </a:p>
          <a:p>
            <a:pPr eaLnBrk="1" fontAlgn="auto" hangingPunct="1">
              <a:spcAft>
                <a:spcPts val="0"/>
              </a:spcAft>
              <a:buFont typeface="Arial" panose="020B0604020202020204" pitchFamily="34" charset="0"/>
              <a:buNone/>
              <a:defRPr/>
            </a:pPr>
            <a:r>
              <a:rPr lang="en-US" sz="1600" dirty="0" smtClean="0"/>
              <a:t>		Public Works Director</a:t>
            </a:r>
          </a:p>
          <a:p>
            <a:pPr eaLnBrk="1" fontAlgn="auto" hangingPunct="1">
              <a:spcAft>
                <a:spcPts val="0"/>
              </a:spcAft>
              <a:buFont typeface="Arial" panose="020B0604020202020204" pitchFamily="34" charset="0"/>
              <a:buNone/>
              <a:defRPr/>
            </a:pPr>
            <a:r>
              <a:rPr lang="en-US" sz="1600" dirty="0" smtClean="0"/>
              <a:t>		City or Town Manager</a:t>
            </a:r>
          </a:p>
          <a:p>
            <a:pPr eaLnBrk="1" fontAlgn="auto" hangingPunct="1">
              <a:spcAft>
                <a:spcPts val="0"/>
              </a:spcAft>
              <a:buFont typeface="Arial" panose="020B0604020202020204" pitchFamily="34" charset="0"/>
              <a:buNone/>
              <a:defRPr/>
            </a:pPr>
            <a:r>
              <a:rPr lang="en-US" sz="1600" dirty="0" smtClean="0"/>
              <a:t>		Congressional Aide</a:t>
            </a:r>
          </a:p>
          <a:p>
            <a:pPr eaLnBrk="1" fontAlgn="auto" hangingPunct="1">
              <a:spcAft>
                <a:spcPts val="0"/>
              </a:spcAft>
              <a:buFont typeface="Arial" panose="020B0604020202020204" pitchFamily="34" charset="0"/>
              <a:buNone/>
              <a:defRPr/>
            </a:pPr>
            <a:r>
              <a:rPr lang="en-US" sz="1600" dirty="0" smtClean="0"/>
              <a:t>		Legislative  Assistant</a:t>
            </a:r>
          </a:p>
          <a:p>
            <a:pPr eaLnBrk="1" fontAlgn="auto" hangingPunct="1">
              <a:spcAft>
                <a:spcPts val="0"/>
              </a:spcAft>
              <a:buFont typeface="Arial" panose="020B0604020202020204" pitchFamily="34" charset="0"/>
              <a:buNone/>
              <a:defRPr/>
            </a:pPr>
            <a:r>
              <a:rPr lang="en-US" sz="1600" dirty="0" smtClean="0"/>
              <a:t>		State Department Official</a:t>
            </a:r>
            <a:br>
              <a:rPr lang="en-US" sz="1600" dirty="0" smtClean="0"/>
            </a:br>
            <a:endParaRPr lang="en-US" sz="1600" dirty="0" smtClean="0"/>
          </a:p>
          <a:p>
            <a:pPr eaLnBrk="1" fontAlgn="auto" hangingPunct="1">
              <a:spcAft>
                <a:spcPts val="0"/>
              </a:spcAft>
              <a:buFont typeface="Arial" panose="020B0604020202020204" pitchFamily="34" charset="0"/>
              <a:buNone/>
              <a:defRPr/>
            </a:pPr>
            <a:r>
              <a:rPr lang="en-US" sz="1600" dirty="0" smtClean="0"/>
              <a:t/>
            </a:r>
            <a:br>
              <a:rPr lang="en-US" sz="1600" dirty="0" smtClean="0"/>
            </a:br>
            <a:r>
              <a:rPr lang="en-US" sz="1600" dirty="0" smtClean="0"/>
              <a:t>	         </a:t>
            </a:r>
            <a:r>
              <a:rPr lang="en-US" sz="1900" b="1" dirty="0" smtClean="0"/>
              <a:t>SUGGESTED HIGH SCHOOL COURSES</a:t>
            </a:r>
          </a:p>
          <a:p>
            <a:pPr algn="ctr" eaLnBrk="1" fontAlgn="auto" hangingPunct="1">
              <a:spcAft>
                <a:spcPts val="0"/>
              </a:spcAft>
              <a:buFont typeface="Arial" panose="020B0604020202020204" pitchFamily="34" charset="0"/>
              <a:buNone/>
              <a:defRPr/>
            </a:pPr>
            <a:r>
              <a:rPr lang="en-US" sz="1600" dirty="0" smtClean="0"/>
              <a:t>Accounting, Business Law, Economics, Government</a:t>
            </a:r>
          </a:p>
          <a:p>
            <a:pPr algn="ctr" eaLnBrk="1" fontAlgn="auto" hangingPunct="1">
              <a:spcAft>
                <a:spcPts val="0"/>
              </a:spcAft>
              <a:buFont typeface="Arial" panose="020B0604020202020204" pitchFamily="34" charset="0"/>
              <a:buNone/>
              <a:defRPr/>
            </a:pPr>
            <a:r>
              <a:rPr lang="en-US" sz="1600" dirty="0" smtClean="0"/>
              <a:t>Business Management, History, Foreign </a:t>
            </a:r>
          </a:p>
          <a:p>
            <a:pPr algn="ctr" eaLnBrk="1" fontAlgn="auto" hangingPunct="1">
              <a:spcAft>
                <a:spcPts val="0"/>
              </a:spcAft>
              <a:buFont typeface="Arial" panose="020B0604020202020204" pitchFamily="34" charset="0"/>
              <a:buNone/>
              <a:defRPr/>
            </a:pPr>
            <a:r>
              <a:rPr lang="en-US" sz="1600" dirty="0" smtClean="0"/>
              <a:t>Languages, Humanities, Sociology, </a:t>
            </a:r>
          </a:p>
          <a:p>
            <a:pPr algn="ctr" eaLnBrk="1" fontAlgn="auto" hangingPunct="1">
              <a:spcAft>
                <a:spcPts val="0"/>
              </a:spcAft>
              <a:buFont typeface="Arial" panose="020B0604020202020204" pitchFamily="34" charset="0"/>
              <a:buNone/>
              <a:defRPr/>
            </a:pPr>
            <a:r>
              <a:rPr lang="en-US" sz="1600" dirty="0" smtClean="0"/>
              <a:t>Law, English, Statistics</a:t>
            </a:r>
          </a:p>
          <a:p>
            <a:pPr eaLnBrk="1" fontAlgn="auto" hangingPunct="1">
              <a:spcAft>
                <a:spcPts val="0"/>
              </a:spcAft>
              <a:defRPr/>
            </a:pPr>
            <a:endParaRPr lang="en-US" dirty="0"/>
          </a:p>
        </p:txBody>
      </p:sp>
      <p:sp>
        <p:nvSpPr>
          <p:cNvPr id="9220" name="Text Placeholder 3"/>
          <p:cNvSpPr>
            <a:spLocks noGrp="1"/>
          </p:cNvSpPr>
          <p:nvPr>
            <p:ph type="body" sz="half" idx="2"/>
          </p:nvPr>
        </p:nvSpPr>
        <p:spPr>
          <a:xfrm>
            <a:off x="304800" y="1295400"/>
            <a:ext cx="3008313" cy="4691063"/>
          </a:xfrm>
        </p:spPr>
        <p:txBody>
          <a:bodyPr/>
          <a:lstStyle/>
          <a:p>
            <a:pPr eaLnBrk="1" hangingPunct="1"/>
            <a:r>
              <a:rPr lang="en-US" altLang="en-US" sz="2000" dirty="0" smtClean="0"/>
              <a:t>Executing governmental functions to include Governance; National Security, Foreign Service, Planning; Revenue and Taxation; Regulation; and Management and Administration at the local, state and federal levels.</a:t>
            </a:r>
          </a:p>
        </p:txBody>
      </p:sp>
      <p:pic>
        <p:nvPicPr>
          <p:cNvPr id="9221" name="Picture 2" descr="C:\Documents and Settings\mcarra\Local Settings\Temporary Internet Files\Content.IE5\IL9MM8DP\MC90017432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114800"/>
            <a:ext cx="25146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400" y="6430963"/>
            <a:ext cx="4114800" cy="276999"/>
          </a:xfrm>
          <a:prstGeom prst="rect">
            <a:avLst/>
          </a:prstGeom>
          <a:noFill/>
        </p:spPr>
        <p:txBody>
          <a:bodyPr wrap="square" rtlCol="0">
            <a:spAutoFit/>
          </a:bodyPr>
          <a:lstStyle/>
          <a:p>
            <a:r>
              <a:rPr lang="en-US" sz="1200" dirty="0" smtClean="0">
                <a:hlinkClick r:id="rId3"/>
              </a:rPr>
              <a:t>Public Safety</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altLang="en-US" sz="4000" smtClean="0">
                <a:latin typeface="MS Mincho" panose="02020609040205080304" pitchFamily="49" charset="-128"/>
                <a:ea typeface="MS Mincho" panose="02020609040205080304" pitchFamily="49" charset="-128"/>
                <a:cs typeface="Aharoni" panose="02010803020104030203" pitchFamily="2" charset="-79"/>
              </a:rPr>
              <a:t>HEALTH SCIENCE</a:t>
            </a:r>
          </a:p>
        </p:txBody>
      </p:sp>
      <p:sp>
        <p:nvSpPr>
          <p:cNvPr id="3" name="Content Placeholder 2"/>
          <p:cNvSpPr>
            <a:spLocks noGrp="1"/>
          </p:cNvSpPr>
          <p:nvPr>
            <p:ph idx="1"/>
          </p:nvPr>
        </p:nvSpPr>
        <p:spPr>
          <a:xfrm>
            <a:off x="3575050" y="273050"/>
            <a:ext cx="5111750" cy="6356350"/>
          </a:xfrm>
        </p:spPr>
        <p:txBody>
          <a:bodyPr rtlCol="0">
            <a:normAutofit fontScale="92500" lnSpcReduction="10000"/>
          </a:bodyPr>
          <a:lstStyle/>
          <a:p>
            <a:pPr algn="ctr" eaLnBrk="1" fontAlgn="auto" hangingPunct="1">
              <a:spcAft>
                <a:spcPts val="0"/>
              </a:spcAft>
              <a:buFont typeface="Arial" panose="020B0604020202020204" pitchFamily="34" charset="0"/>
              <a:buNone/>
              <a:defRPr/>
            </a:pPr>
            <a:r>
              <a:rPr lang="en-US" sz="1900" b="1" dirty="0" smtClean="0"/>
              <a:t>INTERESTS</a:t>
            </a:r>
          </a:p>
          <a:p>
            <a:pPr eaLnBrk="1" fontAlgn="auto" hangingPunct="1">
              <a:spcAft>
                <a:spcPts val="0"/>
              </a:spcAft>
              <a:defRPr/>
            </a:pPr>
            <a:r>
              <a:rPr lang="en-US" sz="1800" dirty="0" smtClean="0"/>
              <a:t>Learn first aid or CPR</a:t>
            </a:r>
          </a:p>
          <a:p>
            <a:pPr eaLnBrk="1" fontAlgn="auto" hangingPunct="1">
              <a:spcAft>
                <a:spcPts val="0"/>
              </a:spcAft>
              <a:defRPr/>
            </a:pPr>
            <a:r>
              <a:rPr lang="en-US" sz="1800" dirty="0" smtClean="0"/>
              <a:t>Volunteer at a retirement home</a:t>
            </a:r>
          </a:p>
          <a:p>
            <a:pPr eaLnBrk="1" fontAlgn="auto" hangingPunct="1">
              <a:spcAft>
                <a:spcPts val="0"/>
              </a:spcAft>
              <a:defRPr/>
            </a:pPr>
            <a:r>
              <a:rPr lang="en-US" sz="1800" dirty="0" smtClean="0"/>
              <a:t>Learn how the body/mind work</a:t>
            </a:r>
          </a:p>
          <a:p>
            <a:pPr eaLnBrk="1" fontAlgn="auto" hangingPunct="1">
              <a:spcAft>
                <a:spcPts val="0"/>
              </a:spcAft>
              <a:defRPr/>
            </a:pPr>
            <a:r>
              <a:rPr lang="en-US" sz="1800" dirty="0" smtClean="0"/>
              <a:t>Watch medical shows on TV</a:t>
            </a:r>
          </a:p>
          <a:p>
            <a:pPr eaLnBrk="1" fontAlgn="auto" hangingPunct="1">
              <a:spcAft>
                <a:spcPts val="0"/>
              </a:spcAft>
              <a:defRPr/>
            </a:pPr>
            <a:r>
              <a:rPr lang="en-US" sz="1800" dirty="0" smtClean="0"/>
              <a:t>Be a team manager on a school athletic team</a:t>
            </a:r>
          </a:p>
          <a:p>
            <a:pPr eaLnBrk="1" fontAlgn="auto" hangingPunct="1">
              <a:spcAft>
                <a:spcPts val="0"/>
              </a:spcAft>
              <a:defRPr/>
            </a:pPr>
            <a:r>
              <a:rPr lang="en-US" sz="1800" dirty="0" smtClean="0"/>
              <a:t>Volunteer at a rescue squat</a:t>
            </a:r>
          </a:p>
          <a:p>
            <a:pPr algn="ctr" eaLnBrk="1" fontAlgn="auto" hangingPunct="1">
              <a:spcAft>
                <a:spcPts val="0"/>
              </a:spcAft>
              <a:buFont typeface="Arial" panose="020B0604020202020204" pitchFamily="34" charset="0"/>
              <a:buNone/>
              <a:defRPr/>
            </a:pPr>
            <a:endParaRPr lang="en-US" sz="1900" b="1" dirty="0" smtClean="0"/>
          </a:p>
          <a:p>
            <a:pPr algn="ctr" eaLnBrk="1" fontAlgn="auto" hangingPunct="1">
              <a:spcAft>
                <a:spcPts val="0"/>
              </a:spcAft>
              <a:buFont typeface="Arial" panose="020B0604020202020204" pitchFamily="34" charset="0"/>
              <a:buNone/>
              <a:defRPr/>
            </a:pPr>
            <a:r>
              <a:rPr lang="en-US" sz="1900" b="1" dirty="0" smtClean="0"/>
              <a:t>CAREERS</a:t>
            </a:r>
          </a:p>
          <a:p>
            <a:pPr eaLnBrk="1" fontAlgn="auto" hangingPunct="1">
              <a:spcAft>
                <a:spcPts val="0"/>
              </a:spcAft>
              <a:buFont typeface="Arial" panose="020B0604020202020204" pitchFamily="34" charset="0"/>
              <a:buNone/>
              <a:defRPr/>
            </a:pPr>
            <a:r>
              <a:rPr lang="en-US" sz="1800" dirty="0" smtClean="0"/>
              <a:t>		Dietician</a:t>
            </a:r>
          </a:p>
          <a:p>
            <a:pPr eaLnBrk="1" fontAlgn="auto" hangingPunct="1">
              <a:spcAft>
                <a:spcPts val="0"/>
              </a:spcAft>
              <a:buFont typeface="Arial" panose="020B0604020202020204" pitchFamily="34" charset="0"/>
              <a:buNone/>
              <a:defRPr/>
            </a:pPr>
            <a:r>
              <a:rPr lang="en-US" sz="1800" dirty="0" smtClean="0"/>
              <a:t>		Athletic Trainer</a:t>
            </a:r>
          </a:p>
          <a:p>
            <a:pPr eaLnBrk="1" fontAlgn="auto" hangingPunct="1">
              <a:spcAft>
                <a:spcPts val="0"/>
              </a:spcAft>
              <a:buFont typeface="Arial" panose="020B0604020202020204" pitchFamily="34" charset="0"/>
              <a:buNone/>
              <a:defRPr/>
            </a:pPr>
            <a:r>
              <a:rPr lang="en-US" sz="1800" dirty="0" smtClean="0"/>
              <a:t>		Pharmacist</a:t>
            </a:r>
          </a:p>
          <a:p>
            <a:pPr eaLnBrk="1" fontAlgn="auto" hangingPunct="1">
              <a:spcAft>
                <a:spcPts val="0"/>
              </a:spcAft>
              <a:buFont typeface="Arial" panose="020B0604020202020204" pitchFamily="34" charset="0"/>
              <a:buNone/>
              <a:defRPr/>
            </a:pPr>
            <a:r>
              <a:rPr lang="en-US" sz="1800" dirty="0" smtClean="0"/>
              <a:t>		Physician Assistant, Nurse, Radiologic Tech</a:t>
            </a:r>
          </a:p>
          <a:p>
            <a:pPr eaLnBrk="1" fontAlgn="auto" hangingPunct="1">
              <a:spcAft>
                <a:spcPts val="0"/>
              </a:spcAft>
              <a:buFont typeface="Arial" panose="020B0604020202020204" pitchFamily="34" charset="0"/>
              <a:buNone/>
              <a:defRPr/>
            </a:pPr>
            <a:r>
              <a:rPr lang="en-US" sz="1800" dirty="0" smtClean="0"/>
              <a:t>		Music or Art Therapist</a:t>
            </a:r>
          </a:p>
          <a:p>
            <a:pPr eaLnBrk="1" fontAlgn="auto" hangingPunct="1">
              <a:spcAft>
                <a:spcPts val="0"/>
              </a:spcAft>
              <a:buFont typeface="Arial" panose="020B0604020202020204" pitchFamily="34" charset="0"/>
              <a:buNone/>
              <a:defRPr/>
            </a:pPr>
            <a:r>
              <a:rPr lang="en-US" sz="1800" dirty="0" smtClean="0"/>
              <a:t>		Dentist or Physician or Surgeon</a:t>
            </a:r>
          </a:p>
          <a:p>
            <a:pPr eaLnBrk="1" fontAlgn="auto" hangingPunct="1">
              <a:spcAft>
                <a:spcPts val="0"/>
              </a:spcAft>
              <a:buFont typeface="Arial" panose="020B0604020202020204" pitchFamily="34" charset="0"/>
              <a:buNone/>
              <a:defRPr/>
            </a:pPr>
            <a:r>
              <a:rPr lang="en-US" sz="1800" dirty="0" smtClean="0"/>
              <a:t>		Recreational, Occupational Therapists </a:t>
            </a:r>
          </a:p>
          <a:p>
            <a:pPr eaLnBrk="1" fontAlgn="auto" hangingPunct="1">
              <a:spcAft>
                <a:spcPts val="0"/>
              </a:spcAft>
              <a:buFont typeface="Arial" panose="020B0604020202020204" pitchFamily="34" charset="0"/>
              <a:buNone/>
              <a:defRPr/>
            </a:pPr>
            <a:r>
              <a:rPr lang="en-US" sz="1800" dirty="0" smtClean="0"/>
              <a:t>		Physical Therapist</a:t>
            </a:r>
          </a:p>
          <a:p>
            <a:pPr eaLnBrk="1" fontAlgn="auto" hangingPunct="1">
              <a:spcAft>
                <a:spcPts val="0"/>
              </a:spcAft>
              <a:buFont typeface="Arial" panose="020B0604020202020204" pitchFamily="34" charset="0"/>
              <a:buNone/>
              <a:defRPr/>
            </a:pPr>
            <a:r>
              <a:rPr lang="en-US" sz="1800" dirty="0" smtClean="0"/>
              <a:t>		Dental Lab Technician</a:t>
            </a:r>
          </a:p>
          <a:p>
            <a:pPr eaLnBrk="1" fontAlgn="auto" hangingPunct="1">
              <a:spcAft>
                <a:spcPts val="0"/>
              </a:spcAft>
              <a:buFont typeface="Arial" panose="020B0604020202020204" pitchFamily="34" charset="0"/>
              <a:buNone/>
              <a:defRPr/>
            </a:pPr>
            <a:r>
              <a:rPr lang="en-US" sz="1800" dirty="0" smtClean="0"/>
              <a:t/>
            </a:r>
            <a:br>
              <a:rPr lang="en-US" sz="1800" dirty="0" smtClean="0"/>
            </a:br>
            <a:r>
              <a:rPr lang="en-US" sz="1800" dirty="0" smtClean="0"/>
              <a:t>                </a:t>
            </a:r>
            <a:r>
              <a:rPr lang="en-US" sz="1800" b="1" dirty="0" smtClean="0"/>
              <a:t> SUGGESTED HIGH SCHOOL  COURSES</a:t>
            </a:r>
          </a:p>
          <a:p>
            <a:pPr eaLnBrk="1" fontAlgn="auto" hangingPunct="1">
              <a:spcAft>
                <a:spcPts val="0"/>
              </a:spcAft>
              <a:buFont typeface="Arial" panose="020B0604020202020204" pitchFamily="34" charset="0"/>
              <a:buNone/>
              <a:defRPr/>
            </a:pPr>
            <a:r>
              <a:rPr lang="en-US" sz="1800" dirty="0" smtClean="0"/>
              <a:t>     Biology, Anatomy, English, Math, First Aid, </a:t>
            </a:r>
          </a:p>
          <a:p>
            <a:pPr algn="ctr" eaLnBrk="1" fontAlgn="auto" hangingPunct="1">
              <a:spcAft>
                <a:spcPts val="0"/>
              </a:spcAft>
              <a:buFont typeface="Arial" panose="020B0604020202020204" pitchFamily="34" charset="0"/>
              <a:buNone/>
              <a:defRPr/>
            </a:pPr>
            <a:r>
              <a:rPr lang="en-US" sz="1800" dirty="0" smtClean="0"/>
              <a:t>Chemistry, Psychology, Health and PE, Music and Art</a:t>
            </a:r>
            <a:endParaRPr lang="en-US" sz="1800" dirty="0"/>
          </a:p>
        </p:txBody>
      </p:sp>
      <p:sp>
        <p:nvSpPr>
          <p:cNvPr id="10244" name="Text Placeholder 3"/>
          <p:cNvSpPr>
            <a:spLocks noGrp="1"/>
          </p:cNvSpPr>
          <p:nvPr>
            <p:ph type="body" sz="half" idx="2"/>
          </p:nvPr>
        </p:nvSpPr>
        <p:spPr>
          <a:xfrm>
            <a:off x="228600" y="1447800"/>
            <a:ext cx="3236913" cy="4678363"/>
          </a:xfrm>
        </p:spPr>
        <p:txBody>
          <a:bodyPr/>
          <a:lstStyle/>
          <a:p>
            <a:pPr eaLnBrk="1" hangingPunct="1"/>
            <a:r>
              <a:rPr lang="en-US" altLang="en-US" sz="2000" dirty="0" smtClean="0"/>
              <a:t>Planning, managing, and providing therapeutic services , diagnostic services, health informatics, support services and biotechnology research and development.</a:t>
            </a:r>
          </a:p>
        </p:txBody>
      </p:sp>
      <p:pic>
        <p:nvPicPr>
          <p:cNvPr id="10245" name="Picture 3" descr="C:\Program Files\Microsoft Office\MEDIA\CAGCAT10\j0186002.wm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429000"/>
            <a:ext cx="10350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C:\Documents and Settings\mcarra\Local Settings\Temporary Internet Files\Content.IE5\DWWV907M\MC900139619[1].wm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505200"/>
            <a:ext cx="1371600" cy="15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5334000"/>
            <a:ext cx="2667000" cy="338554"/>
          </a:xfrm>
          <a:prstGeom prst="rect">
            <a:avLst/>
          </a:prstGeom>
          <a:noFill/>
        </p:spPr>
        <p:txBody>
          <a:bodyPr wrap="square" rtlCol="0">
            <a:spAutoFit/>
          </a:bodyPr>
          <a:lstStyle/>
          <a:p>
            <a:r>
              <a:rPr lang="en-US" sz="800" dirty="0" smtClean="0">
                <a:hlinkClick r:id="rId6"/>
              </a:rPr>
              <a:t>Health Tech Prep Program at Mahoning County Career &amp; Technical Center</a:t>
            </a:r>
            <a:endParaRPr lang="en-US" sz="800" dirty="0"/>
          </a:p>
        </p:txBody>
      </p:sp>
      <p:sp>
        <p:nvSpPr>
          <p:cNvPr id="5" name="TextBox 4"/>
          <p:cNvSpPr txBox="1"/>
          <p:nvPr/>
        </p:nvSpPr>
        <p:spPr>
          <a:xfrm>
            <a:off x="228600" y="6019800"/>
            <a:ext cx="2667000" cy="338554"/>
          </a:xfrm>
          <a:prstGeom prst="rect">
            <a:avLst/>
          </a:prstGeom>
          <a:noFill/>
        </p:spPr>
        <p:txBody>
          <a:bodyPr wrap="square" rtlCol="0">
            <a:spAutoFit/>
          </a:bodyPr>
          <a:lstStyle/>
          <a:p>
            <a:r>
              <a:rPr lang="en-US" sz="800" dirty="0" smtClean="0">
                <a:hlinkClick r:id="rId7"/>
              </a:rPr>
              <a:t>Medical Occupation Two-Year Program at Mahoning County Career &amp; Technical Center</a:t>
            </a:r>
            <a:endParaRPr lang="en-US" sz="800" dirty="0"/>
          </a:p>
        </p:txBody>
      </p:sp>
      <p:sp>
        <p:nvSpPr>
          <p:cNvPr id="4" name="TextBox 3"/>
          <p:cNvSpPr txBox="1"/>
          <p:nvPr/>
        </p:nvSpPr>
        <p:spPr>
          <a:xfrm>
            <a:off x="228600" y="5701295"/>
            <a:ext cx="2209800" cy="215444"/>
          </a:xfrm>
          <a:prstGeom prst="rect">
            <a:avLst/>
          </a:prstGeom>
          <a:noFill/>
        </p:spPr>
        <p:txBody>
          <a:bodyPr wrap="square" rtlCol="0">
            <a:spAutoFit/>
          </a:bodyPr>
          <a:lstStyle/>
          <a:p>
            <a:r>
              <a:rPr lang="en-US" sz="800" dirty="0" smtClean="0">
                <a:solidFill>
                  <a:srgbClr val="002060"/>
                </a:solidFill>
                <a:hlinkClick r:id="rId8"/>
              </a:rPr>
              <a:t>Exercise Science</a:t>
            </a:r>
            <a:endParaRPr lang="en-US" sz="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TotalTime>
  <Words>1222</Words>
  <Application>Microsoft Office PowerPoint</Application>
  <PresentationFormat>On-screen Show (4:3)</PresentationFormat>
  <Paragraphs>416</Paragraphs>
  <Slides>20</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20</vt:i4>
      </vt:variant>
    </vt:vector>
  </HeadingPairs>
  <TitlesOfParts>
    <vt:vector size="39" baseType="lpstr">
      <vt:lpstr>GungsuhChe</vt:lpstr>
      <vt:lpstr>MS Mincho</vt:lpstr>
      <vt:lpstr>Aharoni</vt:lpstr>
      <vt:lpstr>Albertus Medium</vt:lpstr>
      <vt:lpstr>Arial</vt:lpstr>
      <vt:lpstr>Berlin Sans FB Demi</vt:lpstr>
      <vt:lpstr>Bernard MT Condensed</vt:lpstr>
      <vt:lpstr>Calibri</vt:lpstr>
      <vt:lpstr>Comic Sans MS</vt:lpstr>
      <vt:lpstr>Magneto</vt:lpstr>
      <vt:lpstr>Narkisim</vt:lpstr>
      <vt:lpstr>OCR A Extended</vt:lpstr>
      <vt:lpstr>Perpetua Titling MT</vt:lpstr>
      <vt:lpstr>Rockwell Extra Bold</vt:lpstr>
      <vt:lpstr>Script MT Bold</vt:lpstr>
      <vt:lpstr>Showcard Gothic</vt:lpstr>
      <vt:lpstr>Stencil</vt:lpstr>
      <vt:lpstr>Times New Roman</vt:lpstr>
      <vt:lpstr>Office Theme</vt:lpstr>
      <vt:lpstr> The 16 CAREER CLUSTERS</vt:lpstr>
      <vt:lpstr>Agriculture,  Food &amp; Natural Resources</vt:lpstr>
      <vt:lpstr>Architecture  &amp; Construction</vt:lpstr>
      <vt:lpstr>CommunicationsArts, A/V Tech &amp; </vt:lpstr>
      <vt:lpstr>           Business, Management &amp; Administration</vt:lpstr>
      <vt:lpstr>Education &amp; Training</vt:lpstr>
      <vt:lpstr>FINANCE $$$$$$$</vt:lpstr>
      <vt:lpstr>Government  &amp; Public Adm.</vt:lpstr>
      <vt:lpstr>HEALTH SCIENCE</vt:lpstr>
      <vt:lpstr>Hospitality  and Tourism</vt:lpstr>
      <vt:lpstr>HR-HUMAN SERVICES</vt:lpstr>
      <vt:lpstr>IT Information Technology</vt:lpstr>
      <vt:lpstr>Law Public  Safety, and Security</vt:lpstr>
      <vt:lpstr>Manufacturing</vt:lpstr>
      <vt:lpstr>Marketing,  Sales &amp; Service</vt:lpstr>
      <vt:lpstr>Science Technology, Engineering &amp; MATH</vt:lpstr>
      <vt:lpstr>Transportation, Distribution &amp; Logistics</vt:lpstr>
      <vt:lpstr>PowerPoint Presentation</vt:lpstr>
      <vt:lpstr>PowerPoint Presentation</vt:lpstr>
      <vt:lpstr>PowerPoint Presentation</vt:lpstr>
    </vt:vector>
  </TitlesOfParts>
  <Company>LCPS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16 CAREER CLUSTERS</dc:title>
  <dc:creator>LCPS</dc:creator>
  <cp:lastModifiedBy>Scott Davis</cp:lastModifiedBy>
  <cp:revision>92</cp:revision>
  <dcterms:created xsi:type="dcterms:W3CDTF">2010-11-10T17:34:03Z</dcterms:created>
  <dcterms:modified xsi:type="dcterms:W3CDTF">2017-11-08T12:44:29Z</dcterms:modified>
</cp:coreProperties>
</file>