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3" r:id="rId3"/>
    <p:sldId id="262" r:id="rId4"/>
    <p:sldId id="258" r:id="rId5"/>
    <p:sldId id="267" r:id="rId6"/>
    <p:sldId id="274" r:id="rId7"/>
    <p:sldId id="293" r:id="rId8"/>
    <p:sldId id="270" r:id="rId9"/>
    <p:sldId id="282" r:id="rId10"/>
    <p:sldId id="283" r:id="rId11"/>
    <p:sldId id="284" r:id="rId12"/>
    <p:sldId id="287" r:id="rId13"/>
    <p:sldId id="290" r:id="rId14"/>
  </p:sldIdLst>
  <p:sldSz cx="9144000" cy="6858000" type="screen4x3"/>
  <p:notesSz cx="6950075" cy="9236075"/>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DE5"/>
    <a:srgbClr val="FFFFFF"/>
    <a:srgbClr val="E1E8F5"/>
    <a:srgbClr val="E1E8ED"/>
    <a:srgbClr val="C2D1ED"/>
    <a:srgbClr val="C2D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83250" autoAdjust="0"/>
  </p:normalViewPr>
  <p:slideViewPr>
    <p:cSldViewPr>
      <p:cViewPr varScale="1">
        <p:scale>
          <a:sx n="56" d="100"/>
          <a:sy n="56" d="100"/>
        </p:scale>
        <p:origin x="1516" y="56"/>
      </p:cViewPr>
      <p:guideLst>
        <p:guide orient="horz" pos="2160"/>
        <p:guide pos="2880"/>
      </p:guideLst>
    </p:cSldViewPr>
  </p:slideViewPr>
  <p:outlineViewPr>
    <p:cViewPr>
      <p:scale>
        <a:sx n="33" d="100"/>
        <a:sy n="33" d="100"/>
      </p:scale>
      <p:origin x="0" y="1872"/>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94EF6971-B39A-41D1-855D-C36DC530A353}" type="datetimeFigureOut">
              <a:rPr lang="en-US" smtClean="0"/>
              <a:t>6/15/2016</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B1CAF0E8-9B49-40BE-8045-A4C06A237D18}" type="slidenum">
              <a:rPr lang="en-US" smtClean="0"/>
              <a:t>‹#›</a:t>
            </a:fld>
            <a:endParaRPr lang="en-US"/>
          </a:p>
        </p:txBody>
      </p:sp>
    </p:spTree>
    <p:extLst>
      <p:ext uri="{BB962C8B-B14F-4D97-AF65-F5344CB8AC3E}">
        <p14:creationId xmlns:p14="http://schemas.microsoft.com/office/powerpoint/2010/main" val="727415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F2CB42C-8CD9-4BA4-BA27-2381BE4465E6}" type="datetimeFigureOut">
              <a:rPr lang="en-US" smtClean="0"/>
              <a:pPr/>
              <a:t>6/15/2016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3028F87-3517-4E95-A4A7-5BC94DCD6B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Welcome to Basic Radio 101. The goal of this training is to increase the overall effectiveness of emergency radio communication among North Dakota’s first responders.</a:t>
            </a:r>
          </a:p>
        </p:txBody>
      </p:sp>
      <p:sp>
        <p:nvSpPr>
          <p:cNvPr id="4" name="Slide Number Placeholder 3"/>
          <p:cNvSpPr>
            <a:spLocks noGrp="1"/>
          </p:cNvSpPr>
          <p:nvPr>
            <p:ph type="sldNum" sz="quarter" idx="10"/>
          </p:nvPr>
        </p:nvSpPr>
        <p:spPr/>
        <p:txBody>
          <a:bodyPr/>
          <a:lstStyle/>
          <a:p>
            <a:fld id="{83028F87-3517-4E95-A4A7-5BC94DCD6B5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a:t>Whether digital or analog, the signals transmitted must travel by a specific frequency. The Ultra High Frequency, or UHF band, ranges from 450 Megahertz (MHz) to 470 </a:t>
            </a:r>
            <a:r>
              <a:rPr lang="en-US" dirty="0" err="1"/>
              <a:t>MHz.</a:t>
            </a:r>
            <a:r>
              <a:rPr lang="en-US" dirty="0"/>
              <a:t> Emergency responders also use Very High Frequency, or VHF band, that ranges from 150 MHz to 170 </a:t>
            </a:r>
            <a:r>
              <a:rPr lang="en-US" dirty="0" err="1"/>
              <a:t>MHz.</a:t>
            </a:r>
            <a:r>
              <a:rPr lang="en-US" dirty="0"/>
              <a:t> In North Dakota, most emergency communications occur on the VHF frequency. Frequencies in the 700 and 800 range have been allocated through the federal Department of Homeland Security to use in all-hazard disaster response and recovery. </a:t>
            </a:r>
          </a:p>
        </p:txBody>
      </p:sp>
      <p:sp>
        <p:nvSpPr>
          <p:cNvPr id="4" name="Slide Number Placeholder 3"/>
          <p:cNvSpPr>
            <a:spLocks noGrp="1"/>
          </p:cNvSpPr>
          <p:nvPr>
            <p:ph type="sldNum" sz="quarter" idx="10"/>
          </p:nvPr>
        </p:nvSpPr>
        <p:spPr/>
        <p:txBody>
          <a:bodyPr/>
          <a:lstStyle/>
          <a:p>
            <a:fld id="{83028F87-3517-4E95-A4A7-5BC94DCD6B5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b="1" dirty="0"/>
              <a:t>Trainers: The arrow and its</a:t>
            </a:r>
            <a:r>
              <a:rPr lang="en-US" b="1" baseline="0" dirty="0"/>
              <a:t> text </a:t>
            </a:r>
            <a:r>
              <a:rPr lang="en-US" b="1" dirty="0"/>
              <a:t>automatically fade into the slide.</a:t>
            </a:r>
          </a:p>
          <a:p>
            <a:pPr defTabSz="924916">
              <a:defRPr/>
            </a:pPr>
            <a:r>
              <a:rPr lang="en-US" dirty="0"/>
              <a:t>Channel selection on some models is with push buttons. Other models may use a dial control. Some radios even allow the user to scan frequencies automatically.</a:t>
            </a:r>
            <a:endParaRPr lang="en-US" dirty="0">
              <a:latin typeface="Arial" charset="0"/>
            </a:endParaRPr>
          </a:p>
        </p:txBody>
      </p:sp>
      <p:sp>
        <p:nvSpPr>
          <p:cNvPr id="4" name="Slide Number Placeholder 3"/>
          <p:cNvSpPr>
            <a:spLocks noGrp="1"/>
          </p:cNvSpPr>
          <p:nvPr>
            <p:ph type="sldNum" sz="quarter" idx="10"/>
          </p:nvPr>
        </p:nvSpPr>
        <p:spPr/>
        <p:txBody>
          <a:bodyPr/>
          <a:lstStyle/>
          <a:p>
            <a:fld id="{83028F87-3517-4E95-A4A7-5BC94DCD6B5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b="1" dirty="0"/>
              <a:t>Trainers: The two arrows and their text automatically fade into the slide.</a:t>
            </a:r>
          </a:p>
          <a:p>
            <a:pPr defTabSz="924916">
              <a:defRPr/>
            </a:pPr>
            <a:r>
              <a:rPr lang="en-US" dirty="0"/>
              <a:t>Most radios can work off only one frequency at a time. Radios can communicate only when the frequencies match. Correct frequencies need to be in place to talk to each other. Generally, each jurisdiction has designated channels, which are programmed locally, for general use and specific uses. This will be discussed more in the local training in Module 4.  </a:t>
            </a:r>
          </a:p>
        </p:txBody>
      </p:sp>
      <p:sp>
        <p:nvSpPr>
          <p:cNvPr id="4" name="Slide Number Placeholder 3"/>
          <p:cNvSpPr>
            <a:spLocks noGrp="1"/>
          </p:cNvSpPr>
          <p:nvPr>
            <p:ph type="sldNum" sz="quarter" idx="10"/>
          </p:nvPr>
        </p:nvSpPr>
        <p:spPr/>
        <p:txBody>
          <a:bodyPr/>
          <a:lstStyle/>
          <a:p>
            <a:fld id="{83028F87-3517-4E95-A4A7-5BC94DCD6B5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conclusion of Module 1, Introduction to Radio Basics. This module has looked at general radio communication, the anatomy of a radio and programming the radio. Module 2, Radio Protocol Guidelines, aims to improve communication practices by looking at real-world scenarios.</a:t>
            </a:r>
          </a:p>
        </p:txBody>
      </p:sp>
      <p:sp>
        <p:nvSpPr>
          <p:cNvPr id="4" name="Slide Number Placeholder 3"/>
          <p:cNvSpPr>
            <a:spLocks noGrp="1"/>
          </p:cNvSpPr>
          <p:nvPr>
            <p:ph type="sldNum" sz="quarter" idx="10"/>
          </p:nvPr>
        </p:nvSpPr>
        <p:spPr/>
        <p:txBody>
          <a:bodyPr/>
          <a:lstStyle/>
          <a:p>
            <a:fld id="{83028F87-3517-4E95-A4A7-5BC94DCD6B5B}"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a:t>Communication is fundamental in any successful effort but especially important to you brave men and women who serve as emergency responders. Effective communication protects the communities in which you serve and helps you to save lives. </a:t>
            </a:r>
          </a:p>
        </p:txBody>
      </p:sp>
      <p:sp>
        <p:nvSpPr>
          <p:cNvPr id="4" name="Slide Number Placeholder 3"/>
          <p:cNvSpPr>
            <a:spLocks noGrp="1"/>
          </p:cNvSpPr>
          <p:nvPr>
            <p:ph type="sldNum" sz="quarter" idx="10"/>
          </p:nvPr>
        </p:nvSpPr>
        <p:spPr/>
        <p:txBody>
          <a:bodyPr/>
          <a:lstStyle/>
          <a:p>
            <a:fld id="{83028F87-3517-4E95-A4A7-5BC94DCD6B5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a:t>Module 1, Introduction to Radio Basics, provides a general explanation of radio anatomy and proper programming. Although radios may vary depending on the agency or department, the information and examples in this training will apply. You are encouraged to review the information specific to the radio you use.</a:t>
            </a:r>
          </a:p>
          <a:p>
            <a:pPr defTabSz="924916">
              <a:defRPr/>
            </a:pPr>
            <a:endParaRPr lang="en-US" dirty="0"/>
          </a:p>
          <a:p>
            <a:endParaRPr lang="en-US" dirty="0"/>
          </a:p>
        </p:txBody>
      </p:sp>
      <p:sp>
        <p:nvSpPr>
          <p:cNvPr id="4" name="Slide Number Placeholder 3"/>
          <p:cNvSpPr>
            <a:spLocks noGrp="1"/>
          </p:cNvSpPr>
          <p:nvPr>
            <p:ph type="sldNum" sz="quarter" idx="10"/>
          </p:nvPr>
        </p:nvSpPr>
        <p:spPr/>
        <p:txBody>
          <a:bodyPr/>
          <a:lstStyle/>
          <a:p>
            <a:fld id="{83028F87-3517-4E95-A4A7-5BC94DCD6B5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b="1" dirty="0"/>
              <a:t>Trainers: The four photos automatically fade into this slide.</a:t>
            </a:r>
          </a:p>
          <a:p>
            <a:pPr defTabSz="924916">
              <a:defRPr/>
            </a:pPr>
            <a:r>
              <a:rPr lang="en-US" dirty="0"/>
              <a:t>Many of you likely have had experience with walkie-talkies during your lifetime, and most of you are probably comfortable using a cell phone. Two-way radios are not much different than these everyday technologies. </a:t>
            </a:r>
          </a:p>
        </p:txBody>
      </p:sp>
      <p:sp>
        <p:nvSpPr>
          <p:cNvPr id="4" name="Slide Number Placeholder 3"/>
          <p:cNvSpPr>
            <a:spLocks noGrp="1"/>
          </p:cNvSpPr>
          <p:nvPr>
            <p:ph type="sldNum" sz="quarter" idx="10"/>
          </p:nvPr>
        </p:nvSpPr>
        <p:spPr/>
        <p:txBody>
          <a:bodyPr/>
          <a:lstStyle/>
          <a:p>
            <a:fld id="{83028F87-3517-4E95-A4A7-5BC94DCD6B5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a:t>If you are </a:t>
            </a:r>
            <a:r>
              <a:rPr lang="en-US" baseline="0" dirty="0"/>
              <a:t>on foot or a mobile radio is not workable, a portable radio may be used for communication. Portable radios are battery-powered, hand-held radio units that may be carried by a person.</a:t>
            </a:r>
            <a:endParaRPr lang="en-US" dirty="0"/>
          </a:p>
        </p:txBody>
      </p:sp>
      <p:sp>
        <p:nvSpPr>
          <p:cNvPr id="4" name="Slide Number Placeholder 3"/>
          <p:cNvSpPr>
            <a:spLocks noGrp="1"/>
          </p:cNvSpPr>
          <p:nvPr>
            <p:ph type="sldNum" sz="quarter" idx="10"/>
          </p:nvPr>
        </p:nvSpPr>
        <p:spPr/>
        <p:txBody>
          <a:bodyPr/>
          <a:lstStyle/>
          <a:p>
            <a:fld id="{83028F87-3517-4E95-A4A7-5BC94DCD6B5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Trainers: The two circles and arrow automatically fade into the slide.</a:t>
            </a:r>
          </a:p>
          <a:p>
            <a:r>
              <a:rPr lang="en-US" dirty="0"/>
              <a:t>All</a:t>
            </a:r>
            <a:r>
              <a:rPr lang="en-US" baseline="0" dirty="0"/>
              <a:t> this technology begins with turning the radio on. Power switches vary by radio, but the most common are push-button and knob styles. In some cases, the volume control and power knob are combined. Make sure the power is turned off when changing batteries. </a:t>
            </a:r>
          </a:p>
        </p:txBody>
      </p:sp>
      <p:sp>
        <p:nvSpPr>
          <p:cNvPr id="4" name="Slide Number Placeholder 3"/>
          <p:cNvSpPr>
            <a:spLocks noGrp="1"/>
          </p:cNvSpPr>
          <p:nvPr>
            <p:ph type="sldNum" sz="quarter" idx="10"/>
          </p:nvPr>
        </p:nvSpPr>
        <p:spPr/>
        <p:txBody>
          <a:bodyPr/>
          <a:lstStyle/>
          <a:p>
            <a:fld id="{83028F87-3517-4E95-A4A7-5BC94DCD6B5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b="1" dirty="0"/>
              <a:t>Trainers: The circles and oval automatically fade into the slide.</a:t>
            </a:r>
          </a:p>
          <a:p>
            <a:pPr defTabSz="924916">
              <a:defRPr/>
            </a:pPr>
            <a:r>
              <a:rPr lang="en-US" dirty="0"/>
              <a:t>At times, the incoming voice may not be clear. On analog radios, the squelch is a control that eliminates noise. Since squelch is only on analog radios, most newer radios, which are digital, don’t have squelch. On some analog radios, the squelch control is a separate knob. On others, it may be a ring under the volume control. When the squelch is wide open, you will hear a loud, hissing white noise. After you have adjusted the speaker volume to a level that you can hear, close the squelch control gradually until the noise disappears.</a:t>
            </a:r>
          </a:p>
        </p:txBody>
      </p:sp>
      <p:sp>
        <p:nvSpPr>
          <p:cNvPr id="4" name="Slide Number Placeholder 3"/>
          <p:cNvSpPr>
            <a:spLocks noGrp="1"/>
          </p:cNvSpPr>
          <p:nvPr>
            <p:ph type="sldNum" sz="quarter" idx="10"/>
          </p:nvPr>
        </p:nvSpPr>
        <p:spPr/>
        <p:txBody>
          <a:bodyPr/>
          <a:lstStyle/>
          <a:p>
            <a:fld id="{83028F87-3517-4E95-A4A7-5BC94DCD6B5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b="1" dirty="0"/>
              <a:t>Trainers: The two ovals automatically fade into the slide.</a:t>
            </a:r>
          </a:p>
          <a:p>
            <a:pPr defTabSz="924916">
              <a:defRPr/>
            </a:pPr>
            <a:r>
              <a:rPr lang="en-US" dirty="0"/>
              <a:t>Once the radio is on, use the push-to-talk button, or PTT, to transmit an outgoing signal. Press the PTT, wait 2 seconds and begin speaking in a normal voice. Once the message has been relayed, wait 2 seconds, then stop pushing the PTT and listen intently. Incoming messages will not be heard if the PTT is pressed.</a:t>
            </a:r>
          </a:p>
        </p:txBody>
      </p:sp>
      <p:sp>
        <p:nvSpPr>
          <p:cNvPr id="4" name="Slide Number Placeholder 3"/>
          <p:cNvSpPr>
            <a:spLocks noGrp="1"/>
          </p:cNvSpPr>
          <p:nvPr>
            <p:ph type="sldNum" sz="quarter" idx="10"/>
          </p:nvPr>
        </p:nvSpPr>
        <p:spPr/>
        <p:txBody>
          <a:bodyPr/>
          <a:lstStyle/>
          <a:p>
            <a:fld id="{83028F87-3517-4E95-A4A7-5BC94DCD6B5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a:t>Sound is transmitted naturally as an analog signal. These signals are sent over the air in an unaltered form and are heard as they are communicated. Unlike analog signals, digital signals are not continuous and leave out some surrounding sound. The signal is encoded using specific values representing pitch and volume that are transmitted and then converted back to intelligible sound. </a:t>
            </a:r>
          </a:p>
        </p:txBody>
      </p:sp>
      <p:sp>
        <p:nvSpPr>
          <p:cNvPr id="4" name="Slide Number Placeholder 3"/>
          <p:cNvSpPr>
            <a:spLocks noGrp="1"/>
          </p:cNvSpPr>
          <p:nvPr>
            <p:ph type="sldNum" sz="quarter" idx="10"/>
          </p:nvPr>
        </p:nvSpPr>
        <p:spPr/>
        <p:txBody>
          <a:bodyPr/>
          <a:lstStyle/>
          <a:p>
            <a:fld id="{83028F87-3517-4E95-A4A7-5BC94DCD6B5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C7BD31-4676-4DB3-9185-65A0EC8E4B78}" type="datetimeFigureOut">
              <a:rPr lang="en-US" smtClean="0"/>
              <a:pPr/>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7CAE2-1519-4B98-BA85-388FBBC197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7BD31-4676-4DB3-9185-65A0EC8E4B78}" type="datetimeFigureOut">
              <a:rPr lang="en-US" smtClean="0"/>
              <a:pPr/>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7CAE2-1519-4B98-BA85-388FBBC197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7BD31-4676-4DB3-9185-65A0EC8E4B78}" type="datetimeFigureOut">
              <a:rPr lang="en-US" smtClean="0"/>
              <a:pPr/>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7CAE2-1519-4B98-BA85-388FBBC197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7BD31-4676-4DB3-9185-65A0EC8E4B78}" type="datetimeFigureOut">
              <a:rPr lang="en-US" smtClean="0"/>
              <a:pPr/>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7CAE2-1519-4B98-BA85-388FBBC197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C7BD31-4676-4DB3-9185-65A0EC8E4B78}" type="datetimeFigureOut">
              <a:rPr lang="en-US" smtClean="0"/>
              <a:pPr/>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7CAE2-1519-4B98-BA85-388FBBC197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C7BD31-4676-4DB3-9185-65A0EC8E4B78}" type="datetimeFigureOut">
              <a:rPr lang="en-US" smtClean="0"/>
              <a:pPr/>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7CAE2-1519-4B98-BA85-388FBBC197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C7BD31-4676-4DB3-9185-65A0EC8E4B78}" type="datetimeFigureOut">
              <a:rPr lang="en-US" smtClean="0"/>
              <a:pPr/>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7CAE2-1519-4B98-BA85-388FBBC197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C7BD31-4676-4DB3-9185-65A0EC8E4B78}" type="datetimeFigureOut">
              <a:rPr lang="en-US" smtClean="0"/>
              <a:pPr/>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7CAE2-1519-4B98-BA85-388FBBC197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7BD31-4676-4DB3-9185-65A0EC8E4B78}" type="datetimeFigureOut">
              <a:rPr lang="en-US" smtClean="0"/>
              <a:pPr/>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7CAE2-1519-4B98-BA85-388FBBC197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C7BD31-4676-4DB3-9185-65A0EC8E4B78}" type="datetimeFigureOut">
              <a:rPr lang="en-US" smtClean="0"/>
              <a:pPr/>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7CAE2-1519-4B98-BA85-388FBBC197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C7BD31-4676-4DB3-9185-65A0EC8E4B78}" type="datetimeFigureOut">
              <a:rPr lang="en-US" smtClean="0"/>
              <a:pPr/>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7CAE2-1519-4B98-BA85-388FBBC197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7BD31-4676-4DB3-9185-65A0EC8E4B78}" type="datetimeFigureOut">
              <a:rPr lang="en-US" smtClean="0"/>
              <a:pPr/>
              <a:t>6/15/2016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7CAE2-1519-4B98-BA85-388FBBC1975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6.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2.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spc="150" dirty="0">
                <a:effectLst>
                  <a:outerShdw blurRad="50800" dist="38100" dir="2700000" algn="tl" rotWithShape="0">
                    <a:prstClr val="black">
                      <a:alpha val="40000"/>
                    </a:prstClr>
                  </a:outerShdw>
                </a:effectLst>
              </a:rPr>
              <a:t>Basic Radio 101</a:t>
            </a:r>
          </a:p>
        </p:txBody>
      </p:sp>
      <p:sp>
        <p:nvSpPr>
          <p:cNvPr id="3" name="Subtitle 2"/>
          <p:cNvSpPr>
            <a:spLocks noGrp="1"/>
          </p:cNvSpPr>
          <p:nvPr>
            <p:ph type="subTitle" idx="1"/>
          </p:nvPr>
        </p:nvSpPr>
        <p:spPr>
          <a:xfrm>
            <a:off x="1371600" y="3505200"/>
            <a:ext cx="6400800" cy="1600200"/>
          </a:xfrm>
        </p:spPr>
        <p:txBody>
          <a:bodyPr>
            <a:normAutofit/>
          </a:bodyPr>
          <a:lstStyle/>
          <a:p>
            <a:r>
              <a:rPr lang="en-US" sz="3000"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An Emergency Responder’s Guide to Effective Radio Communication</a:t>
            </a:r>
          </a:p>
        </p:txBody>
      </p:sp>
      <p:cxnSp>
        <p:nvCxnSpPr>
          <p:cNvPr id="4" name="Straight Connector 3"/>
          <p:cNvCxnSpPr/>
          <p:nvPr/>
        </p:nvCxnSpPr>
        <p:spPr>
          <a:xfrm>
            <a:off x="2286000" y="3429000"/>
            <a:ext cx="4572000" cy="0"/>
          </a:xfrm>
          <a:prstGeom prst="line">
            <a:avLst/>
          </a:prstGeom>
          <a:ln w="12700"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effectLst>
                  <a:outerShdw blurRad="50800" dist="38100" dir="2700000" algn="tl" rotWithShape="0">
                    <a:prstClr val="black">
                      <a:alpha val="40000"/>
                    </a:prstClr>
                  </a:outerShdw>
                </a:effectLst>
              </a:rPr>
              <a:t>Battle of the Bands</a:t>
            </a:r>
          </a:p>
        </p:txBody>
      </p:sp>
      <p:sp>
        <p:nvSpPr>
          <p:cNvPr id="3" name="Text Placeholder 2"/>
          <p:cNvSpPr>
            <a:spLocks noGrp="1"/>
          </p:cNvSpPr>
          <p:nvPr>
            <p:ph type="body" idx="1"/>
          </p:nvPr>
        </p:nvSpPr>
        <p:spPr>
          <a:xfrm>
            <a:off x="4953000" y="1947990"/>
            <a:ext cx="2441448" cy="639762"/>
          </a:xfrm>
        </p:spPr>
        <p:txBody>
          <a:bodyPr>
            <a:noAutofit/>
          </a:bodyPr>
          <a:lstStyle/>
          <a:p>
            <a:pPr algn="ctr"/>
            <a:r>
              <a:rPr lang="en-US" sz="4000" dirty="0">
                <a:solidFill>
                  <a:schemeClr val="tx1">
                    <a:lumMod val="20000"/>
                    <a:lumOff val="80000"/>
                  </a:schemeClr>
                </a:solidFill>
                <a:effectLst>
                  <a:outerShdw blurRad="50800" dist="38100" dir="2700000" algn="tl" rotWithShape="0">
                    <a:prstClr val="black">
                      <a:alpha val="40000"/>
                    </a:prstClr>
                  </a:outerShdw>
                </a:effectLst>
                <a:latin typeface="Arial Black" pitchFamily="34" charset="0"/>
              </a:rPr>
              <a:t>VHF</a:t>
            </a:r>
          </a:p>
        </p:txBody>
      </p:sp>
      <p:sp>
        <p:nvSpPr>
          <p:cNvPr id="4" name="Content Placeholder 3"/>
          <p:cNvSpPr>
            <a:spLocks noGrp="1"/>
          </p:cNvSpPr>
          <p:nvPr>
            <p:ph sz="half" idx="2"/>
          </p:nvPr>
        </p:nvSpPr>
        <p:spPr>
          <a:xfrm>
            <a:off x="5103812" y="2601912"/>
            <a:ext cx="4040188" cy="1208088"/>
          </a:xfrm>
        </p:spPr>
        <p:txBody>
          <a:bodyPr/>
          <a:lstStyle/>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Very High Frequency</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150 MHz to 170 MHz</a:t>
            </a:r>
          </a:p>
        </p:txBody>
      </p:sp>
      <p:sp>
        <p:nvSpPr>
          <p:cNvPr id="5" name="Text Placeholder 4"/>
          <p:cNvSpPr>
            <a:spLocks noGrp="1"/>
          </p:cNvSpPr>
          <p:nvPr>
            <p:ph type="body" sz="quarter" idx="3"/>
          </p:nvPr>
        </p:nvSpPr>
        <p:spPr>
          <a:xfrm>
            <a:off x="685800" y="1950720"/>
            <a:ext cx="2441448" cy="639762"/>
          </a:xfrm>
        </p:spPr>
        <p:txBody>
          <a:bodyPr>
            <a:noAutofit/>
          </a:bodyPr>
          <a:lstStyle/>
          <a:p>
            <a:pPr algn="ctr"/>
            <a:r>
              <a:rPr lang="en-US" sz="4000" dirty="0">
                <a:solidFill>
                  <a:schemeClr val="tx1">
                    <a:lumMod val="20000"/>
                    <a:lumOff val="80000"/>
                  </a:schemeClr>
                </a:solidFill>
                <a:effectLst>
                  <a:outerShdw blurRad="50800" dist="38100" dir="2700000" algn="tl" rotWithShape="0">
                    <a:prstClr val="black">
                      <a:alpha val="40000"/>
                    </a:prstClr>
                  </a:outerShdw>
                </a:effectLst>
                <a:latin typeface="Arial Black" pitchFamily="34" charset="0"/>
              </a:rPr>
              <a:t>UHF</a:t>
            </a:r>
          </a:p>
        </p:txBody>
      </p:sp>
      <p:sp>
        <p:nvSpPr>
          <p:cNvPr id="6" name="Content Placeholder 5"/>
          <p:cNvSpPr>
            <a:spLocks noGrp="1"/>
          </p:cNvSpPr>
          <p:nvPr>
            <p:ph sz="quarter" idx="4"/>
          </p:nvPr>
        </p:nvSpPr>
        <p:spPr>
          <a:xfrm>
            <a:off x="911225" y="2599944"/>
            <a:ext cx="4041775" cy="1069848"/>
          </a:xfrm>
        </p:spPr>
        <p:txBody>
          <a:bodyPr/>
          <a:lstStyle/>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Ultra-high Frequency</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450 MHz to 470 MHz</a:t>
            </a:r>
          </a:p>
        </p:txBody>
      </p:sp>
      <p:sp>
        <p:nvSpPr>
          <p:cNvPr id="10" name="Text Placeholder 2"/>
          <p:cNvSpPr txBox="1">
            <a:spLocks/>
          </p:cNvSpPr>
          <p:nvPr/>
        </p:nvSpPr>
        <p:spPr>
          <a:xfrm>
            <a:off x="5257800" y="1874520"/>
            <a:ext cx="2441448" cy="639762"/>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1" i="0" u="none" strike="noStrike" kern="1200" cap="none" spc="0" normalizeH="0" baseline="0" noProof="0" dirty="0">
              <a:ln>
                <a:noFill/>
              </a:ln>
              <a:solidFill>
                <a:schemeClr val="tx1">
                  <a:lumMod val="20000"/>
                  <a:lumOff val="80000"/>
                </a:schemeClr>
              </a:solidFill>
              <a:effectLst>
                <a:outerShdw blurRad="50800" dist="38100" dir="2700000" algn="tl" rotWithShape="0">
                  <a:prstClr val="black">
                    <a:alpha val="40000"/>
                  </a:prstClr>
                </a:outerShdw>
              </a:effectLst>
              <a:uLnTx/>
              <a:uFillTx/>
              <a:latin typeface="Arial Black" pitchFamily="34" charset="0"/>
              <a:ea typeface="+mn-ea"/>
              <a:cs typeface="+mn-cs"/>
            </a:endParaRPr>
          </a:p>
        </p:txBody>
      </p:sp>
      <p:pic>
        <p:nvPicPr>
          <p:cNvPr id="8198" name="Picture 6" descr="http://www.homelandsecurity.com/wp-content/uploads/2008/11/dhs-logo.gif"/>
          <p:cNvPicPr>
            <a:picLocks noChangeAspect="1" noChangeArrowheads="1"/>
          </p:cNvPicPr>
          <p:nvPr/>
        </p:nvPicPr>
        <p:blipFill>
          <a:blip r:embed="rId4" cstate="print"/>
          <a:srcRect/>
          <a:stretch>
            <a:fillRect/>
          </a:stretch>
        </p:blipFill>
        <p:spPr bwMode="auto">
          <a:xfrm>
            <a:off x="990600" y="4236746"/>
            <a:ext cx="1636220" cy="1630654"/>
          </a:xfrm>
          <a:prstGeom prst="rect">
            <a:avLst/>
          </a:prstGeom>
          <a:noFill/>
        </p:spPr>
      </p:pic>
      <p:sp>
        <p:nvSpPr>
          <p:cNvPr id="14" name="Content Placeholder 3"/>
          <p:cNvSpPr txBox="1">
            <a:spLocks/>
          </p:cNvSpPr>
          <p:nvPr/>
        </p:nvSpPr>
        <p:spPr>
          <a:xfrm>
            <a:off x="2743200" y="4191000"/>
            <a:ext cx="5943600" cy="2133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aseline="0"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Respond</a:t>
            </a:r>
            <a:r>
              <a:rPr lang="en-US" sz="2400"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 to and recover from:</a:t>
            </a:r>
          </a:p>
          <a:p>
            <a:pPr marL="800100" lvl="1" indent="-342900">
              <a:spcBef>
                <a:spcPct val="20000"/>
              </a:spcBef>
              <a:buFont typeface="Arial" pitchFamily="34" charset="0"/>
              <a:buChar char="•"/>
              <a:defRPr/>
            </a:pPr>
            <a:r>
              <a:rPr kumimoji="0" lang="en-US" sz="2400" b="0" i="0" u="none" strike="noStrike" kern="1200" cap="none" spc="0" normalizeH="0" baseline="0" noProof="0" dirty="0">
                <a:ln>
                  <a:noFill/>
                </a:ln>
                <a:solidFill>
                  <a:schemeClr val="tx1">
                    <a:lumMod val="20000"/>
                    <a:lumOff val="80000"/>
                  </a:schemeClr>
                </a:solidFill>
                <a:effectLst>
                  <a:outerShdw blurRad="50800" dist="38100" dir="2700000" algn="tl" rotWithShape="0">
                    <a:prstClr val="black">
                      <a:alpha val="40000"/>
                    </a:prstClr>
                  </a:outerShdw>
                </a:effectLst>
                <a:uLnTx/>
                <a:uFillTx/>
                <a:latin typeface="Arial" pitchFamily="34" charset="0"/>
                <a:ea typeface="+mn-ea"/>
                <a:cs typeface="Arial" pitchFamily="34" charset="0"/>
              </a:rPr>
              <a:t>ALL</a:t>
            </a:r>
            <a:r>
              <a:rPr kumimoji="0" lang="en-US" sz="2400" b="0" i="0" u="none" strike="noStrike" kern="1200" cap="none" spc="0" normalizeH="0" noProof="0" dirty="0">
                <a:ln>
                  <a:noFill/>
                </a:ln>
                <a:solidFill>
                  <a:schemeClr val="tx1">
                    <a:lumMod val="20000"/>
                    <a:lumOff val="80000"/>
                  </a:schemeClr>
                </a:solidFill>
                <a:effectLst>
                  <a:outerShdw blurRad="50800" dist="38100" dir="2700000" algn="tl" rotWithShape="0">
                    <a:prstClr val="black">
                      <a:alpha val="40000"/>
                    </a:prstClr>
                  </a:outerShdw>
                </a:effectLst>
                <a:uLnTx/>
                <a:uFillTx/>
                <a:latin typeface="Arial" pitchFamily="34" charset="0"/>
                <a:ea typeface="+mn-ea"/>
                <a:cs typeface="Arial" pitchFamily="34" charset="0"/>
              </a:rPr>
              <a:t> Hazards</a:t>
            </a:r>
          </a:p>
          <a:p>
            <a:pPr marL="800100" lvl="1" indent="-342900">
              <a:spcBef>
                <a:spcPct val="20000"/>
              </a:spcBef>
              <a:buFont typeface="Arial" pitchFamily="34" charset="0"/>
              <a:buChar char="•"/>
              <a:defRPr/>
            </a:pPr>
            <a:r>
              <a:rPr lang="en-US" sz="2400" baseline="0"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ALL</a:t>
            </a:r>
            <a:r>
              <a:rPr lang="en-US" sz="2400"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 Disasters</a:t>
            </a:r>
            <a:endParaRPr kumimoji="0" lang="en-US" sz="2400" b="0" i="0" u="none" strike="noStrike" kern="1200" cap="none" spc="0" normalizeH="0" baseline="0" noProof="0" dirty="0">
              <a:ln>
                <a:noFill/>
              </a:ln>
              <a:solidFill>
                <a:schemeClr val="tx1">
                  <a:lumMod val="20000"/>
                  <a:lumOff val="80000"/>
                </a:schemeClr>
              </a:solidFill>
              <a:effectLst>
                <a:outerShdw blurRad="50800" dist="38100" dir="2700000" algn="tl" rotWithShape="0">
                  <a:prstClr val="black">
                    <a:alpha val="40000"/>
                  </a:prstClr>
                </a:outerShdw>
              </a:effectLst>
              <a:uLnTx/>
              <a:uFillTx/>
              <a:latin typeface="Arial" pitchFamily="34" charset="0"/>
              <a:ea typeface="+mn-ea"/>
              <a:cs typeface="Arial" pitchFamily="34"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half" idx="2"/>
          </p:nvPr>
        </p:nvSpPr>
        <p:spPr>
          <a:xfrm>
            <a:off x="3886200" y="2286000"/>
            <a:ext cx="3810000" cy="1828800"/>
          </a:xfrm>
        </p:spPr>
        <p:txBody>
          <a:bodyPr/>
          <a:lstStyle/>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Push-button</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Dial control</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Automatic scanning</a:t>
            </a:r>
          </a:p>
        </p:txBody>
      </p:sp>
      <p:sp>
        <p:nvSpPr>
          <p:cNvPr id="4" name="Title 3"/>
          <p:cNvSpPr>
            <a:spLocks noGrp="1"/>
          </p:cNvSpPr>
          <p:nvPr>
            <p:ph type="title"/>
          </p:nvPr>
        </p:nvSpPr>
        <p:spPr/>
        <p:txBody>
          <a:bodyPr>
            <a:normAutofit/>
          </a:bodyPr>
          <a:lstStyle/>
          <a:p>
            <a:r>
              <a:rPr lang="en-US" sz="6000" dirty="0">
                <a:effectLst>
                  <a:outerShdw blurRad="50800" dist="38100" dir="2700000" algn="tl" rotWithShape="0">
                    <a:prstClr val="black">
                      <a:alpha val="40000"/>
                    </a:prstClr>
                  </a:outerShdw>
                </a:effectLst>
              </a:rPr>
              <a:t>Channel Scanning</a:t>
            </a:r>
          </a:p>
        </p:txBody>
      </p:sp>
      <p:pic>
        <p:nvPicPr>
          <p:cNvPr id="11" name="Picture 6" descr="5000_controltop"/>
          <p:cNvPicPr>
            <a:picLocks noChangeAspect="1" noChangeArrowheads="1"/>
          </p:cNvPicPr>
          <p:nvPr/>
        </p:nvPicPr>
        <p:blipFill>
          <a:blip r:embed="rId4" cstate="screen">
            <a:lum bright="6000" contrast="6000"/>
          </a:blip>
          <a:srcRect/>
          <a:stretch>
            <a:fillRect/>
          </a:stretch>
        </p:blipFill>
        <p:spPr bwMode="auto">
          <a:xfrm>
            <a:off x="1643062" y="2282825"/>
            <a:ext cx="2090738" cy="1450975"/>
          </a:xfrm>
          <a:prstGeom prst="rect">
            <a:avLst/>
          </a:prstGeom>
          <a:noFill/>
          <a:ln w="9525">
            <a:noFill/>
            <a:miter lim="800000"/>
            <a:headEnd/>
            <a:tailEnd/>
          </a:ln>
        </p:spPr>
      </p:pic>
      <p:sp>
        <p:nvSpPr>
          <p:cNvPr id="12" name="Text Box 7"/>
          <p:cNvSpPr txBox="1">
            <a:spLocks noChangeArrowheads="1"/>
          </p:cNvSpPr>
          <p:nvPr/>
        </p:nvSpPr>
        <p:spPr bwMode="auto">
          <a:xfrm>
            <a:off x="2075862" y="1603375"/>
            <a:ext cx="1237839" cy="461665"/>
          </a:xfrm>
          <a:prstGeom prst="rect">
            <a:avLst/>
          </a:prstGeom>
          <a:noFill/>
          <a:ln w="9525">
            <a:noFill/>
            <a:miter lim="800000"/>
            <a:headEnd/>
            <a:tailEnd/>
          </a:ln>
        </p:spPr>
        <p:txBody>
          <a:bodyPr wrap="none">
            <a:spAutoFit/>
          </a:bodyPr>
          <a:lstStyle/>
          <a:p>
            <a:pPr algn="ctr"/>
            <a:r>
              <a:rPr lang="en-US" sz="1200" b="1" dirty="0">
                <a:solidFill>
                  <a:schemeClr val="tx1">
                    <a:lumMod val="20000"/>
                    <a:lumOff val="80000"/>
                  </a:schemeClr>
                </a:solidFill>
                <a:effectLst>
                  <a:outerShdw blurRad="38100" dist="38100" dir="2700000" algn="tl">
                    <a:srgbClr val="000000">
                      <a:alpha val="43137"/>
                    </a:srgbClr>
                  </a:outerShdw>
                </a:effectLst>
                <a:latin typeface="Arial" pitchFamily="34" charset="0"/>
              </a:rPr>
              <a:t>Channel/Mode</a:t>
            </a:r>
          </a:p>
          <a:p>
            <a:pPr algn="ctr"/>
            <a:r>
              <a:rPr lang="en-US" sz="1200" b="1" dirty="0">
                <a:solidFill>
                  <a:schemeClr val="tx1">
                    <a:lumMod val="20000"/>
                    <a:lumOff val="80000"/>
                  </a:schemeClr>
                </a:solidFill>
                <a:effectLst>
                  <a:outerShdw blurRad="38100" dist="38100" dir="2700000" algn="tl">
                    <a:srgbClr val="000000">
                      <a:alpha val="43137"/>
                    </a:srgbClr>
                  </a:outerShdw>
                </a:effectLst>
                <a:latin typeface="Arial" pitchFamily="34" charset="0"/>
              </a:rPr>
              <a:t>Select Knob</a:t>
            </a:r>
          </a:p>
        </p:txBody>
      </p:sp>
      <p:sp>
        <p:nvSpPr>
          <p:cNvPr id="27" name="Down Arrow 26"/>
          <p:cNvSpPr/>
          <p:nvPr/>
        </p:nvSpPr>
        <p:spPr>
          <a:xfrm>
            <a:off x="2586037" y="2108200"/>
            <a:ext cx="304800" cy="685800"/>
          </a:xfrm>
          <a:prstGeom prst="downArrow">
            <a:avLst/>
          </a:prstGeom>
          <a:solidFill>
            <a:srgbClr val="FFFF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5" descr="XTL2500_lg"/>
          <p:cNvPicPr>
            <a:picLocks noChangeAspect="1" noChangeArrowheads="1"/>
          </p:cNvPicPr>
          <p:nvPr/>
        </p:nvPicPr>
        <p:blipFill>
          <a:blip r:embed="rId5" cstate="print"/>
          <a:srcRect/>
          <a:stretch>
            <a:fillRect/>
          </a:stretch>
        </p:blipFill>
        <p:spPr bwMode="auto">
          <a:xfrm>
            <a:off x="1676400" y="3962400"/>
            <a:ext cx="5875576" cy="20574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half" idx="2"/>
          </p:nvPr>
        </p:nvSpPr>
        <p:spPr>
          <a:xfrm>
            <a:off x="685800" y="2103437"/>
            <a:ext cx="3352800" cy="3001963"/>
          </a:xfrm>
        </p:spPr>
        <p:txBody>
          <a:bodyPr/>
          <a:lstStyle/>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One frequency at a time</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Must be on same channel</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Special-use frequencies</a:t>
            </a:r>
          </a:p>
        </p:txBody>
      </p:sp>
      <p:sp>
        <p:nvSpPr>
          <p:cNvPr id="4" name="Title 3"/>
          <p:cNvSpPr>
            <a:spLocks noGrp="1"/>
          </p:cNvSpPr>
          <p:nvPr>
            <p:ph type="title"/>
          </p:nvPr>
        </p:nvSpPr>
        <p:spPr/>
        <p:txBody>
          <a:bodyPr>
            <a:normAutofit/>
          </a:bodyPr>
          <a:lstStyle/>
          <a:p>
            <a:r>
              <a:rPr lang="en-US" sz="6000" dirty="0">
                <a:effectLst>
                  <a:outerShdw blurRad="50800" dist="38100" dir="2700000" algn="tl" rotWithShape="0">
                    <a:prstClr val="black">
                      <a:alpha val="40000"/>
                    </a:prstClr>
                  </a:outerShdw>
                </a:effectLst>
              </a:rPr>
              <a:t>Selecting Frequency</a:t>
            </a:r>
          </a:p>
        </p:txBody>
      </p:sp>
      <p:pic>
        <p:nvPicPr>
          <p:cNvPr id="6" name="Picture 3" descr="5000_keypad_II"/>
          <p:cNvPicPr>
            <a:picLocks noChangeAspect="1" noChangeArrowheads="1"/>
          </p:cNvPicPr>
          <p:nvPr/>
        </p:nvPicPr>
        <p:blipFill>
          <a:blip r:embed="rId4" cstate="screen">
            <a:lum bright="12000" contrast="6000"/>
          </a:blip>
          <a:srcRect/>
          <a:stretch>
            <a:fillRect/>
          </a:stretch>
        </p:blipFill>
        <p:spPr bwMode="auto">
          <a:xfrm>
            <a:off x="6477000" y="2212975"/>
            <a:ext cx="1806575" cy="3505200"/>
          </a:xfrm>
          <a:prstGeom prst="rect">
            <a:avLst/>
          </a:prstGeom>
          <a:noFill/>
          <a:ln w="9525">
            <a:noFill/>
            <a:miter lim="800000"/>
            <a:headEnd/>
            <a:tailEnd/>
          </a:ln>
        </p:spPr>
      </p:pic>
      <p:pic>
        <p:nvPicPr>
          <p:cNvPr id="9" name="Picture 6" descr="5000_controltop"/>
          <p:cNvPicPr>
            <a:picLocks noChangeAspect="1" noChangeArrowheads="1"/>
          </p:cNvPicPr>
          <p:nvPr/>
        </p:nvPicPr>
        <p:blipFill>
          <a:blip r:embed="rId5" cstate="screen">
            <a:lum bright="6000" contrast="6000"/>
          </a:blip>
          <a:srcRect/>
          <a:stretch>
            <a:fillRect/>
          </a:stretch>
        </p:blipFill>
        <p:spPr bwMode="auto">
          <a:xfrm>
            <a:off x="4314825" y="3225800"/>
            <a:ext cx="2090738" cy="1450975"/>
          </a:xfrm>
          <a:prstGeom prst="rect">
            <a:avLst/>
          </a:prstGeom>
          <a:noFill/>
          <a:ln w="9525">
            <a:noFill/>
            <a:miter lim="800000"/>
            <a:headEnd/>
            <a:tailEnd/>
          </a:ln>
        </p:spPr>
      </p:pic>
      <p:sp>
        <p:nvSpPr>
          <p:cNvPr id="10" name="Text Box 7"/>
          <p:cNvSpPr txBox="1">
            <a:spLocks noChangeArrowheads="1"/>
          </p:cNvSpPr>
          <p:nvPr/>
        </p:nvSpPr>
        <p:spPr bwMode="auto">
          <a:xfrm>
            <a:off x="4747625" y="2546350"/>
            <a:ext cx="1237839" cy="461665"/>
          </a:xfrm>
          <a:prstGeom prst="rect">
            <a:avLst/>
          </a:prstGeom>
          <a:noFill/>
          <a:ln w="9525">
            <a:noFill/>
            <a:miter lim="800000"/>
            <a:headEnd/>
            <a:tailEnd/>
          </a:ln>
        </p:spPr>
        <p:txBody>
          <a:bodyPr wrap="none">
            <a:spAutoFit/>
          </a:bodyPr>
          <a:lstStyle/>
          <a:p>
            <a:pPr algn="ctr"/>
            <a:r>
              <a:rPr lang="en-US" sz="1200" b="1" dirty="0">
                <a:solidFill>
                  <a:schemeClr val="tx1">
                    <a:lumMod val="20000"/>
                    <a:lumOff val="80000"/>
                  </a:schemeClr>
                </a:solidFill>
                <a:effectLst>
                  <a:outerShdw blurRad="38100" dist="38100" dir="2700000" algn="tl">
                    <a:srgbClr val="000000">
                      <a:alpha val="43137"/>
                    </a:srgbClr>
                  </a:outerShdw>
                </a:effectLst>
                <a:latin typeface="Arial" pitchFamily="34" charset="0"/>
              </a:rPr>
              <a:t>Channel/Mode</a:t>
            </a:r>
          </a:p>
          <a:p>
            <a:pPr algn="ctr"/>
            <a:r>
              <a:rPr lang="en-US" sz="1200" b="1" dirty="0">
                <a:solidFill>
                  <a:schemeClr val="tx1">
                    <a:lumMod val="20000"/>
                    <a:lumOff val="80000"/>
                  </a:schemeClr>
                </a:solidFill>
                <a:effectLst>
                  <a:outerShdw blurRad="38100" dist="38100" dir="2700000" algn="tl">
                    <a:srgbClr val="000000">
                      <a:alpha val="43137"/>
                    </a:srgbClr>
                  </a:outerShdw>
                </a:effectLst>
                <a:latin typeface="Arial" pitchFamily="34" charset="0"/>
              </a:rPr>
              <a:t>Select Knob</a:t>
            </a:r>
          </a:p>
        </p:txBody>
      </p:sp>
      <p:sp>
        <p:nvSpPr>
          <p:cNvPr id="11" name="Text Box 11"/>
          <p:cNvSpPr txBox="1">
            <a:spLocks noChangeArrowheads="1"/>
          </p:cNvSpPr>
          <p:nvPr/>
        </p:nvSpPr>
        <p:spPr bwMode="auto">
          <a:xfrm>
            <a:off x="6740525" y="2746375"/>
            <a:ext cx="727075" cy="365125"/>
          </a:xfrm>
          <a:prstGeom prst="rect">
            <a:avLst/>
          </a:prstGeom>
          <a:noFill/>
          <a:ln w="9525">
            <a:noFill/>
            <a:miter lim="800000"/>
            <a:headEnd/>
            <a:tailEnd/>
          </a:ln>
        </p:spPr>
        <p:txBody>
          <a:bodyPr wrap="none">
            <a:spAutoFit/>
          </a:bodyPr>
          <a:lstStyle/>
          <a:p>
            <a:pPr algn="l">
              <a:lnSpc>
                <a:spcPct val="90000"/>
              </a:lnSpc>
            </a:pPr>
            <a:r>
              <a:rPr lang="en-US" altLang="en-US" sz="1000" b="1" dirty="0">
                <a:solidFill>
                  <a:srgbClr val="2E498C"/>
                </a:solidFill>
                <a:latin typeface="Arial" pitchFamily="34" charset="0"/>
              </a:rPr>
              <a:t>POL</a:t>
            </a:r>
          </a:p>
          <a:p>
            <a:pPr algn="l">
              <a:lnSpc>
                <a:spcPct val="90000"/>
              </a:lnSpc>
            </a:pPr>
            <a:r>
              <a:rPr lang="en-US" altLang="en-US" sz="1000" b="1" dirty="0">
                <a:solidFill>
                  <a:srgbClr val="2E498C"/>
                </a:solidFill>
                <a:latin typeface="Arial" pitchFamily="34" charset="0"/>
              </a:rPr>
              <a:t>DISP NW</a:t>
            </a:r>
          </a:p>
        </p:txBody>
      </p:sp>
      <p:sp>
        <p:nvSpPr>
          <p:cNvPr id="13" name="Text Box 14"/>
          <p:cNvSpPr txBox="1">
            <a:spLocks noChangeArrowheads="1"/>
          </p:cNvSpPr>
          <p:nvPr/>
        </p:nvSpPr>
        <p:spPr bwMode="auto">
          <a:xfrm>
            <a:off x="5625512" y="1828800"/>
            <a:ext cx="1237839" cy="461665"/>
          </a:xfrm>
          <a:prstGeom prst="rect">
            <a:avLst/>
          </a:prstGeom>
          <a:noFill/>
          <a:ln w="9525">
            <a:noFill/>
            <a:miter lim="800000"/>
            <a:headEnd/>
            <a:tailEnd/>
          </a:ln>
        </p:spPr>
        <p:txBody>
          <a:bodyPr wrap="none">
            <a:spAutoFit/>
          </a:bodyPr>
          <a:lstStyle/>
          <a:p>
            <a:pPr algn="ctr"/>
            <a:r>
              <a:rPr lang="en-US" sz="1200" b="1" dirty="0">
                <a:solidFill>
                  <a:schemeClr val="tx1">
                    <a:lumMod val="20000"/>
                    <a:lumOff val="80000"/>
                  </a:schemeClr>
                </a:solidFill>
                <a:effectLst>
                  <a:outerShdw blurRad="38100" dist="38100" dir="2700000" algn="tl">
                    <a:srgbClr val="000000">
                      <a:alpha val="43137"/>
                    </a:srgbClr>
                  </a:outerShdw>
                </a:effectLst>
                <a:latin typeface="Arial" pitchFamily="34" charset="0"/>
              </a:rPr>
              <a:t>Channel/Mode</a:t>
            </a:r>
          </a:p>
          <a:p>
            <a:pPr algn="ctr"/>
            <a:r>
              <a:rPr lang="en-US" sz="1200" b="1" dirty="0">
                <a:solidFill>
                  <a:schemeClr val="tx1">
                    <a:lumMod val="20000"/>
                    <a:lumOff val="80000"/>
                  </a:schemeClr>
                </a:solidFill>
                <a:effectLst>
                  <a:outerShdw blurRad="38100" dist="38100" dir="2700000" algn="tl">
                    <a:srgbClr val="000000">
                      <a:alpha val="43137"/>
                    </a:srgbClr>
                  </a:outerShdw>
                </a:effectLst>
                <a:latin typeface="Arial" pitchFamily="34" charset="0"/>
              </a:rPr>
              <a:t>Name</a:t>
            </a:r>
          </a:p>
        </p:txBody>
      </p:sp>
      <p:sp>
        <p:nvSpPr>
          <p:cNvPr id="15" name="Text Box 8"/>
          <p:cNvSpPr txBox="1">
            <a:spLocks noChangeArrowheads="1"/>
          </p:cNvSpPr>
          <p:nvPr/>
        </p:nvSpPr>
        <p:spPr bwMode="auto">
          <a:xfrm>
            <a:off x="7424738" y="3111500"/>
            <a:ext cx="523875" cy="244475"/>
          </a:xfrm>
          <a:prstGeom prst="rect">
            <a:avLst/>
          </a:prstGeom>
          <a:noFill/>
          <a:ln w="9525">
            <a:noFill/>
            <a:miter lim="800000"/>
            <a:headEnd/>
            <a:tailEnd/>
          </a:ln>
        </p:spPr>
        <p:txBody>
          <a:bodyPr wrap="none">
            <a:spAutoFit/>
          </a:bodyPr>
          <a:lstStyle/>
          <a:p>
            <a:pPr algn="r"/>
            <a:r>
              <a:rPr lang="en-US" altLang="en-US" sz="1000" b="1">
                <a:solidFill>
                  <a:srgbClr val="2E498C"/>
                </a:solidFill>
                <a:latin typeface="Arial" pitchFamily="34" charset="0"/>
              </a:rPr>
              <a:t>CALL</a:t>
            </a:r>
          </a:p>
        </p:txBody>
      </p:sp>
      <p:sp>
        <p:nvSpPr>
          <p:cNvPr id="16" name="Text Box 9"/>
          <p:cNvSpPr txBox="1">
            <a:spLocks noChangeArrowheads="1"/>
          </p:cNvSpPr>
          <p:nvPr/>
        </p:nvSpPr>
        <p:spPr bwMode="auto">
          <a:xfrm>
            <a:off x="6781800" y="3111500"/>
            <a:ext cx="542925" cy="244475"/>
          </a:xfrm>
          <a:prstGeom prst="rect">
            <a:avLst/>
          </a:prstGeom>
          <a:noFill/>
          <a:ln w="9525">
            <a:noFill/>
            <a:miter lim="800000"/>
            <a:headEnd/>
            <a:tailEnd/>
          </a:ln>
        </p:spPr>
        <p:txBody>
          <a:bodyPr wrap="none">
            <a:spAutoFit/>
          </a:bodyPr>
          <a:lstStyle/>
          <a:p>
            <a:pPr algn="l"/>
            <a:r>
              <a:rPr lang="en-US" altLang="en-US" sz="1000" b="1">
                <a:solidFill>
                  <a:srgbClr val="2E498C"/>
                </a:solidFill>
                <a:latin typeface="Arial" pitchFamily="34" charset="0"/>
              </a:rPr>
              <a:t>PAGE</a:t>
            </a:r>
          </a:p>
        </p:txBody>
      </p:sp>
      <p:sp>
        <p:nvSpPr>
          <p:cNvPr id="19" name="Text Box 10"/>
          <p:cNvSpPr txBox="1">
            <a:spLocks noChangeArrowheads="1"/>
          </p:cNvSpPr>
          <p:nvPr/>
        </p:nvSpPr>
        <p:spPr bwMode="auto">
          <a:xfrm>
            <a:off x="7091363" y="2987675"/>
            <a:ext cx="544512" cy="244475"/>
          </a:xfrm>
          <a:prstGeom prst="rect">
            <a:avLst/>
          </a:prstGeom>
          <a:noFill/>
          <a:ln w="9525">
            <a:noFill/>
            <a:miter lim="800000"/>
            <a:headEnd/>
            <a:tailEnd/>
          </a:ln>
        </p:spPr>
        <p:txBody>
          <a:bodyPr wrap="none">
            <a:spAutoFit/>
          </a:bodyPr>
          <a:lstStyle/>
          <a:p>
            <a:r>
              <a:rPr lang="en-US" altLang="en-US" sz="1000" b="1">
                <a:solidFill>
                  <a:srgbClr val="2E498C"/>
                </a:solidFill>
                <a:latin typeface="Arial" pitchFamily="34" charset="0"/>
              </a:rPr>
              <a:t>MUTE</a:t>
            </a:r>
          </a:p>
        </p:txBody>
      </p:sp>
      <p:sp>
        <p:nvSpPr>
          <p:cNvPr id="22" name="Down Arrow 21"/>
          <p:cNvSpPr/>
          <p:nvPr/>
        </p:nvSpPr>
        <p:spPr>
          <a:xfrm>
            <a:off x="5257800" y="3051175"/>
            <a:ext cx="304800" cy="685800"/>
          </a:xfrm>
          <a:prstGeom prst="downArrow">
            <a:avLst/>
          </a:prstGeom>
          <a:solidFill>
            <a:srgbClr val="FFFF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Up Arrow 24"/>
          <p:cNvSpPr/>
          <p:nvPr/>
        </p:nvSpPr>
        <p:spPr>
          <a:xfrm rot="5400000">
            <a:off x="6057900" y="2403475"/>
            <a:ext cx="838200" cy="609600"/>
          </a:xfrm>
          <a:prstGeom prst="bentUpArrow">
            <a:avLst/>
          </a:prstGeom>
          <a:solidFill>
            <a:srgbClr val="FFFF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2"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effectLst>
                  <a:outerShdw blurRad="50800" dist="38100" dir="2700000" algn="tl" rotWithShape="0">
                    <a:prstClr val="black">
                      <a:alpha val="40000"/>
                    </a:prstClr>
                  </a:outerShdw>
                </a:effectLst>
              </a:rPr>
              <a:t>Introduction to Radio Basics</a:t>
            </a:r>
          </a:p>
        </p:txBody>
      </p:sp>
      <p:sp>
        <p:nvSpPr>
          <p:cNvPr id="3" name="Text Placeholder 2"/>
          <p:cNvSpPr>
            <a:spLocks noGrp="1"/>
          </p:cNvSpPr>
          <p:nvPr>
            <p:ph type="body" idx="1"/>
          </p:nvPr>
        </p:nvSpPr>
        <p:spPr>
          <a:xfrm>
            <a:off x="533400" y="1535113"/>
            <a:ext cx="4421188" cy="639762"/>
          </a:xfrm>
        </p:spPr>
        <p:txBody>
          <a:bodyPr>
            <a:noAutofit/>
          </a:bodyPr>
          <a:lstStyle/>
          <a:p>
            <a:r>
              <a:rPr lang="en-US" sz="3500" dirty="0">
                <a:solidFill>
                  <a:schemeClr val="tx1">
                    <a:lumMod val="20000"/>
                    <a:lumOff val="80000"/>
                  </a:schemeClr>
                </a:solidFill>
                <a:effectLst>
                  <a:outerShdw blurRad="50800" dist="38100" dir="2700000" algn="tl" rotWithShape="0">
                    <a:prstClr val="black">
                      <a:alpha val="40000"/>
                    </a:prstClr>
                  </a:outerShdw>
                </a:effectLst>
                <a:latin typeface="Arial Black" pitchFamily="34" charset="0"/>
              </a:rPr>
              <a:t>Review</a:t>
            </a:r>
          </a:p>
        </p:txBody>
      </p:sp>
      <p:sp>
        <p:nvSpPr>
          <p:cNvPr id="4" name="Content Placeholder 3"/>
          <p:cNvSpPr>
            <a:spLocks noGrp="1"/>
          </p:cNvSpPr>
          <p:nvPr>
            <p:ph sz="half" idx="2"/>
          </p:nvPr>
        </p:nvSpPr>
        <p:spPr>
          <a:xfrm>
            <a:off x="533400" y="2174875"/>
            <a:ext cx="3735388" cy="1863725"/>
          </a:xfrm>
        </p:spPr>
        <p:txBody>
          <a:bodyPr/>
          <a:lstStyle/>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General radio communication</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Anatomy of a radio</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Programming the radio</a:t>
            </a:r>
          </a:p>
        </p:txBody>
      </p:sp>
      <p:pic>
        <p:nvPicPr>
          <p:cNvPr id="11" name="Picture 15" descr="ft-10r"/>
          <p:cNvPicPr>
            <a:picLocks noGrp="1" noChangeAspect="1" noChangeArrowheads="1"/>
          </p:cNvPicPr>
          <p:nvPr>
            <p:ph sz="half" idx="2"/>
          </p:nvPr>
        </p:nvPicPr>
        <p:blipFill>
          <a:blip r:embed="rId4" cstate="print"/>
          <a:stretch>
            <a:fillRect/>
          </a:stretch>
        </p:blipFill>
        <p:spPr bwMode="auto">
          <a:xfrm>
            <a:off x="3759500" y="4267200"/>
            <a:ext cx="1336598" cy="2002536"/>
          </a:xfrm>
          <a:prstGeom prst="rect">
            <a:avLst/>
          </a:prstGeom>
          <a:ln>
            <a:noFill/>
          </a:ln>
          <a:effectLst>
            <a:outerShdw blurRad="292100" dist="139700" dir="2700000" algn="tl" rotWithShape="0">
              <a:srgbClr val="333333">
                <a:alpha val="65000"/>
              </a:srgbClr>
            </a:outerShdw>
          </a:effectLst>
        </p:spPr>
      </p:pic>
      <p:pic>
        <p:nvPicPr>
          <p:cNvPr id="15" name="Picture 14" descr="DSCF1153.JPG"/>
          <p:cNvPicPr>
            <a:picLocks noChangeAspect="1"/>
          </p:cNvPicPr>
          <p:nvPr/>
        </p:nvPicPr>
        <p:blipFill>
          <a:blip r:embed="rId5" cstate="print"/>
          <a:stretch>
            <a:fillRect/>
          </a:stretch>
        </p:blipFill>
        <p:spPr>
          <a:xfrm>
            <a:off x="762000" y="4267200"/>
            <a:ext cx="2667000" cy="2000250"/>
          </a:xfrm>
          <a:prstGeom prst="rect">
            <a:avLst/>
          </a:prstGeom>
        </p:spPr>
      </p:pic>
      <p:pic>
        <p:nvPicPr>
          <p:cNvPr id="16" name="Picture 15" descr="iStock_000010031728Medium.jpg"/>
          <p:cNvPicPr>
            <a:picLocks noChangeAspect="1"/>
          </p:cNvPicPr>
          <p:nvPr/>
        </p:nvPicPr>
        <p:blipFill>
          <a:blip r:embed="rId6" cstate="print"/>
          <a:stretch>
            <a:fillRect/>
          </a:stretch>
        </p:blipFill>
        <p:spPr>
          <a:xfrm>
            <a:off x="5410200" y="4270054"/>
            <a:ext cx="3006459" cy="1996827"/>
          </a:xfrm>
          <a:prstGeom prst="rect">
            <a:avLst/>
          </a:prstGeom>
        </p:spPr>
      </p:pic>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spc="150" dirty="0">
                <a:effectLst>
                  <a:outerShdw blurRad="38100" dist="38100" dir="2700000" algn="tl">
                    <a:srgbClr val="000000">
                      <a:alpha val="43137"/>
                    </a:srgbClr>
                  </a:outerShdw>
                </a:effectLst>
              </a:rPr>
              <a:t>Communication is Important</a:t>
            </a:r>
          </a:p>
        </p:txBody>
      </p:sp>
      <p:pic>
        <p:nvPicPr>
          <p:cNvPr id="8" name="Picture 2" descr="C:\Users\Ben Hoffman\AppData\Local\Microsoft\Windows\Temporary Internet Files\Content.IE5\EN68Y807\MPj04265660000[1].jpg"/>
          <p:cNvPicPr>
            <a:picLocks noGrp="1" noChangeAspect="1" noChangeArrowheads="1"/>
          </p:cNvPicPr>
          <p:nvPr>
            <p:ph sz="half" idx="1"/>
          </p:nvPr>
        </p:nvPicPr>
        <p:blipFill>
          <a:blip r:embed="rId4" cstate="print"/>
          <a:srcRect r="33605"/>
          <a:stretch>
            <a:fillRect/>
          </a:stretch>
        </p:blipFill>
        <p:spPr bwMode="auto">
          <a:xfrm>
            <a:off x="914399" y="1828800"/>
            <a:ext cx="1981201" cy="1981200"/>
          </a:xfrm>
          <a:prstGeom prst="rect">
            <a:avLst/>
          </a:prstGeom>
          <a:ln>
            <a:noFill/>
          </a:ln>
          <a:effectLst>
            <a:outerShdw blurRad="292100" dist="139700" dir="2700000" algn="tl" rotWithShape="0">
              <a:srgbClr val="333333">
                <a:alpha val="65000"/>
              </a:srgbClr>
            </a:outerShdw>
          </a:effectLst>
        </p:spPr>
      </p:pic>
      <p:pic>
        <p:nvPicPr>
          <p:cNvPr id="2050" name="Picture 2" descr="C:\Users\Ben Hoffman\AppData\Local\Microsoft\Windows\Temporary Internet Files\Content.IE5\MFV2S4AA\MPj04003920000[1].jpg"/>
          <p:cNvPicPr>
            <a:picLocks noChangeAspect="1" noChangeArrowheads="1"/>
          </p:cNvPicPr>
          <p:nvPr/>
        </p:nvPicPr>
        <p:blipFill>
          <a:blip r:embed="rId5" cstate="print"/>
          <a:srcRect t="9228" b="7715"/>
          <a:stretch>
            <a:fillRect/>
          </a:stretch>
        </p:blipFill>
        <p:spPr bwMode="auto">
          <a:xfrm>
            <a:off x="914400" y="3810000"/>
            <a:ext cx="1981200" cy="2057400"/>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sz="half" idx="2"/>
          </p:nvPr>
        </p:nvSpPr>
        <p:spPr>
          <a:xfrm>
            <a:off x="4876800" y="1676400"/>
            <a:ext cx="4038600" cy="4495801"/>
          </a:xfrm>
        </p:spPr>
        <p:txBody>
          <a:bodyPr/>
          <a:lstStyle/>
          <a:p>
            <a:r>
              <a:rPr lang="en-US" dirty="0">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rPr>
              <a:t>Communicate effectively</a:t>
            </a:r>
          </a:p>
          <a:p>
            <a:r>
              <a:rPr lang="en-US" dirty="0">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rPr>
              <a:t>Protect community</a:t>
            </a:r>
          </a:p>
          <a:p>
            <a:r>
              <a:rPr lang="en-US" dirty="0">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rPr>
              <a:t>Save lives</a:t>
            </a:r>
          </a:p>
        </p:txBody>
      </p:sp>
      <p:pic>
        <p:nvPicPr>
          <p:cNvPr id="1030" name="Picture 6" descr="C:\Users\Ben Hoffman\AppData\Local\Microsoft\Windows\Temporary Internet Files\Content.IE5\X1V68MT3\MPj04096380000[1].jpg"/>
          <p:cNvPicPr>
            <a:picLocks noChangeAspect="1" noChangeArrowheads="1"/>
          </p:cNvPicPr>
          <p:nvPr/>
        </p:nvPicPr>
        <p:blipFill>
          <a:blip r:embed="rId6" cstate="print"/>
          <a:stretch>
            <a:fillRect/>
          </a:stretch>
        </p:blipFill>
        <p:spPr bwMode="auto">
          <a:xfrm>
            <a:off x="2908300" y="1828800"/>
            <a:ext cx="1574800" cy="2362200"/>
          </a:xfrm>
          <a:prstGeom prst="rect">
            <a:avLst/>
          </a:prstGeom>
          <a:ln>
            <a:noFill/>
          </a:ln>
          <a:effectLst>
            <a:outerShdw blurRad="292100" dist="139700" dir="2700000" algn="tl" rotWithShape="0">
              <a:srgbClr val="333333">
                <a:alpha val="65000"/>
              </a:srgbClr>
            </a:outerShdw>
          </a:effectLst>
        </p:spPr>
      </p:pic>
      <p:pic>
        <p:nvPicPr>
          <p:cNvPr id="14" name="Picture 13" descr="National Guard.jpg"/>
          <p:cNvPicPr>
            <a:picLocks noChangeAspect="1"/>
          </p:cNvPicPr>
          <p:nvPr/>
        </p:nvPicPr>
        <p:blipFill>
          <a:blip r:embed="rId7" cstate="screen"/>
          <a:srcRect/>
          <a:stretch>
            <a:fillRect/>
          </a:stretch>
        </p:blipFill>
        <p:spPr>
          <a:xfrm>
            <a:off x="2895600" y="4191000"/>
            <a:ext cx="1600200" cy="16764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771650"/>
          </a:xfrm>
        </p:spPr>
        <p:txBody>
          <a:bodyPr>
            <a:noAutofit/>
          </a:bodyPr>
          <a:lstStyle/>
          <a:p>
            <a:r>
              <a:rPr lang="en-US" sz="5000" spc="150" dirty="0">
                <a:effectLst>
                  <a:outerShdw blurRad="50800" dist="38100" dir="2700000" algn="tl" rotWithShape="0">
                    <a:prstClr val="black">
                      <a:alpha val="40000"/>
                    </a:prstClr>
                  </a:outerShdw>
                </a:effectLst>
              </a:rPr>
              <a:t>Introduction to </a:t>
            </a:r>
            <a:br>
              <a:rPr lang="en-US" sz="6000" spc="150" dirty="0">
                <a:effectLst>
                  <a:outerShdw blurRad="50800" dist="38100" dir="2700000" algn="tl" rotWithShape="0">
                    <a:prstClr val="black">
                      <a:alpha val="40000"/>
                    </a:prstClr>
                  </a:outerShdw>
                </a:effectLst>
              </a:rPr>
            </a:br>
            <a:r>
              <a:rPr lang="en-US" sz="6000" spc="150" dirty="0">
                <a:effectLst>
                  <a:outerShdw blurRad="50800" dist="38100" dir="2700000" algn="tl" rotWithShape="0">
                    <a:prstClr val="black">
                      <a:alpha val="40000"/>
                    </a:prstClr>
                  </a:outerShdw>
                </a:effectLst>
                <a:uFill>
                  <a:solidFill>
                    <a:schemeClr val="tx1">
                      <a:lumMod val="20000"/>
                      <a:lumOff val="80000"/>
                    </a:schemeClr>
                  </a:solidFill>
                </a:uFill>
              </a:rPr>
              <a:t>Radio Basics</a:t>
            </a:r>
          </a:p>
        </p:txBody>
      </p:sp>
      <p:sp>
        <p:nvSpPr>
          <p:cNvPr id="3" name="Subtitle 2"/>
          <p:cNvSpPr>
            <a:spLocks noGrp="1"/>
          </p:cNvSpPr>
          <p:nvPr>
            <p:ph type="subTitle" idx="1"/>
          </p:nvPr>
        </p:nvSpPr>
        <p:spPr>
          <a:xfrm>
            <a:off x="1371600" y="3733800"/>
            <a:ext cx="6400800" cy="1371600"/>
          </a:xfrm>
        </p:spPr>
        <p:txBody>
          <a:bodyPr>
            <a:normAutofit/>
          </a:bodyPr>
          <a:lstStyle/>
          <a:p>
            <a:r>
              <a:rPr lang="en-US" sz="3000"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Getting to Know Your Radio and How to Use It Effectively</a:t>
            </a:r>
          </a:p>
        </p:txBody>
      </p:sp>
      <p:cxnSp>
        <p:nvCxnSpPr>
          <p:cNvPr id="5" name="Straight Connector 4"/>
          <p:cNvCxnSpPr/>
          <p:nvPr/>
        </p:nvCxnSpPr>
        <p:spPr>
          <a:xfrm>
            <a:off x="2667000" y="3657600"/>
            <a:ext cx="3810000" cy="0"/>
          </a:xfrm>
          <a:prstGeom prst="line">
            <a:avLst/>
          </a:prstGeom>
          <a:ln w="12700"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400800" y="5791200"/>
            <a:ext cx="27432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150" normalizeH="0" baseline="0" noProof="0" dirty="0">
                <a:ln>
                  <a:noFill/>
                </a:ln>
                <a:solidFill>
                  <a:schemeClr val="tx1"/>
                </a:solidFill>
                <a:effectLst>
                  <a:outerShdw blurRad="50800" dist="38100" dir="2700000" algn="tl" rotWithShape="0">
                    <a:prstClr val="black">
                      <a:alpha val="40000"/>
                    </a:prstClr>
                  </a:outerShdw>
                </a:effectLst>
                <a:uLnTx/>
                <a:uFillTx/>
                <a:latin typeface="+mj-lt"/>
                <a:ea typeface="+mj-ea"/>
                <a:cs typeface="+mj-cs"/>
              </a:rPr>
              <a:t>Module 1</a:t>
            </a:r>
            <a:endParaRPr kumimoji="0" lang="en-US" sz="2500" b="0" i="0" u="none" strike="noStrike" kern="1200" cap="none" spc="150" normalizeH="0" baseline="0" noProof="0" dirty="0">
              <a:ln>
                <a:noFill/>
              </a:ln>
              <a:solidFill>
                <a:schemeClr val="tx1"/>
              </a:solidFill>
              <a:effectLst>
                <a:outerShdw blurRad="50800" dist="38100" dir="2700000" algn="tl" rotWithShape="0">
                  <a:prstClr val="black">
                    <a:alpha val="40000"/>
                  </a:prstClr>
                </a:outerShdw>
              </a:effectLst>
              <a:uLnTx/>
              <a:uFill>
                <a:solidFill>
                  <a:schemeClr val="tx1">
                    <a:lumMod val="20000"/>
                    <a:lumOff val="80000"/>
                  </a:schemeClr>
                </a:solidFill>
              </a:uFill>
              <a:latin typeface="+mj-lt"/>
              <a:ea typeface="+mj-ea"/>
              <a:cs typeface="+mj-cs"/>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C:\Users\Ben Hoffman\AppData\Local\Microsoft\Windows\Temporary Internet Files\Content.IE5\WNJRGTE9\MPj04384880000[1].jpg"/>
          <p:cNvPicPr>
            <a:picLocks noChangeAspect="1" noChangeArrowheads="1"/>
          </p:cNvPicPr>
          <p:nvPr/>
        </p:nvPicPr>
        <p:blipFill>
          <a:blip r:embed="rId4" cstate="screen"/>
          <a:srcRect/>
          <a:stretch>
            <a:fillRect/>
          </a:stretch>
        </p:blipFill>
        <p:spPr bwMode="auto">
          <a:xfrm flipH="1">
            <a:off x="5257800" y="1828800"/>
            <a:ext cx="2340429" cy="360066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Autofit/>
          </a:bodyPr>
          <a:lstStyle/>
          <a:p>
            <a:r>
              <a:rPr lang="en-US" sz="4100" spc="150" dirty="0">
                <a:effectLst>
                  <a:outerShdw blurRad="38100" dist="38100" dir="2700000" algn="tl">
                    <a:srgbClr val="000000">
                      <a:alpha val="43137"/>
                    </a:srgbClr>
                  </a:outerShdw>
                </a:effectLst>
              </a:rPr>
              <a:t>Walkie-talkies, Phones and Radios</a:t>
            </a:r>
          </a:p>
        </p:txBody>
      </p:sp>
      <p:pic>
        <p:nvPicPr>
          <p:cNvPr id="13" name="Content Placeholder 12" descr="example-kid-on-walkie-talkie.jpg"/>
          <p:cNvPicPr>
            <a:picLocks noGrp="1" noChangeAspect="1"/>
          </p:cNvPicPr>
          <p:nvPr>
            <p:ph sz="half" idx="2"/>
          </p:nvPr>
        </p:nvPicPr>
        <p:blipFill>
          <a:blip r:embed="rId5" cstate="print"/>
          <a:stretch>
            <a:fillRect/>
          </a:stretch>
        </p:blipFill>
        <p:spPr>
          <a:xfrm>
            <a:off x="2369270" y="1524000"/>
            <a:ext cx="3095518" cy="2070379"/>
          </a:xfrm>
          <a:prstGeom prst="rect">
            <a:avLst/>
          </a:prstGeom>
          <a:ln>
            <a:noFill/>
          </a:ln>
          <a:effectLst>
            <a:outerShdw blurRad="292100" dist="139700" dir="2700000" algn="tl" rotWithShape="0">
              <a:srgbClr val="333333">
                <a:alpha val="65000"/>
              </a:srgbClr>
            </a:outerShdw>
          </a:effectLst>
        </p:spPr>
      </p:pic>
      <p:pic>
        <p:nvPicPr>
          <p:cNvPr id="2056" name="Picture 8" descr="C:\Users\Ben Hoffman\AppData\Local\Microsoft\Windows\Temporary Internet Files\Content.IE5\EN68Y807\MPj04026790000[1].jpg"/>
          <p:cNvPicPr>
            <a:picLocks noChangeAspect="1" noChangeArrowheads="1"/>
          </p:cNvPicPr>
          <p:nvPr/>
        </p:nvPicPr>
        <p:blipFill>
          <a:blip r:embed="rId6" cstate="screen"/>
          <a:srcRect/>
          <a:stretch>
            <a:fillRect/>
          </a:stretch>
        </p:blipFill>
        <p:spPr bwMode="auto">
          <a:xfrm>
            <a:off x="1145383" y="1905000"/>
            <a:ext cx="2388765" cy="3581400"/>
          </a:xfrm>
          <a:prstGeom prst="rect">
            <a:avLst/>
          </a:prstGeom>
          <a:ln>
            <a:noFill/>
          </a:ln>
          <a:effectLst>
            <a:outerShdw blurRad="292100" dist="139700" dir="2700000" algn="tl" rotWithShape="0">
              <a:srgbClr val="333333">
                <a:alpha val="65000"/>
              </a:srgbClr>
            </a:outerShdw>
          </a:effectLst>
        </p:spPr>
      </p:pic>
      <p:pic>
        <p:nvPicPr>
          <p:cNvPr id="2057" name="Picture 9" descr="C:\Users\Ben Hoffman\AppData\Local\Microsoft\Windows\Temporary Internet Files\Content.IE5\EN68Y807\MPj04389500000[1].jpg"/>
          <p:cNvPicPr>
            <a:picLocks noChangeAspect="1" noChangeArrowheads="1"/>
          </p:cNvPicPr>
          <p:nvPr/>
        </p:nvPicPr>
        <p:blipFill>
          <a:blip r:embed="rId7" cstate="screen"/>
          <a:srcRect/>
          <a:stretch>
            <a:fillRect/>
          </a:stretch>
        </p:blipFill>
        <p:spPr bwMode="auto">
          <a:xfrm flipH="1">
            <a:off x="3276600" y="3962400"/>
            <a:ext cx="3276600" cy="2340429"/>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1000"/>
                                        <p:tgtEl>
                                          <p:spTgt spid="205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1000"/>
                                        <p:tgtEl>
                                          <p:spTgt spid="205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57"/>
                                        </p:tgtEl>
                                        <p:attrNameLst>
                                          <p:attrName>style.visibility</p:attrName>
                                        </p:attrNameLst>
                                      </p:cBhvr>
                                      <p:to>
                                        <p:strVal val="visible"/>
                                      </p:to>
                                    </p:set>
                                    <p:animEffect transition="in" filter="fade">
                                      <p:cBhvr>
                                        <p:cTn id="19"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effectLst>
                  <a:outerShdw blurRad="50800" dist="38100" dir="2700000" algn="tl" rotWithShape="0">
                    <a:prstClr val="black">
                      <a:alpha val="40000"/>
                    </a:prstClr>
                  </a:outerShdw>
                </a:effectLst>
              </a:rPr>
              <a:t>Portable Radio</a:t>
            </a:r>
          </a:p>
        </p:txBody>
      </p:sp>
      <p:sp>
        <p:nvSpPr>
          <p:cNvPr id="5" name="Content Placeholder 4"/>
          <p:cNvSpPr>
            <a:spLocks noGrp="1"/>
          </p:cNvSpPr>
          <p:nvPr>
            <p:ph sz="half" idx="1"/>
          </p:nvPr>
        </p:nvSpPr>
        <p:spPr>
          <a:xfrm>
            <a:off x="902208" y="1828800"/>
            <a:ext cx="3124200" cy="3687763"/>
          </a:xfrm>
        </p:spPr>
        <p:txBody>
          <a:bodyPr/>
          <a:lstStyle/>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Battery powered</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Hand held</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Carried by person</a:t>
            </a:r>
          </a:p>
        </p:txBody>
      </p:sp>
      <p:pic>
        <p:nvPicPr>
          <p:cNvPr id="7" name="Picture 2" descr="C:\Users\Ben Hoffman\AppData\Local\Microsoft\Windows\Temporary Internet Files\Content.IE5\T2IQDNI1\MPj04026770000[1].jpg"/>
          <p:cNvPicPr>
            <a:picLocks noGrp="1" noChangeAspect="1" noChangeArrowheads="1"/>
          </p:cNvPicPr>
          <p:nvPr>
            <p:ph sz="half" idx="2"/>
          </p:nvPr>
        </p:nvPicPr>
        <p:blipFill>
          <a:blip r:embed="rId4" cstate="print"/>
          <a:stretch>
            <a:fillRect/>
          </a:stretch>
        </p:blipFill>
        <p:spPr bwMode="auto">
          <a:xfrm>
            <a:off x="4865336" y="1600200"/>
            <a:ext cx="2982536" cy="4473804"/>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ecx.images-amazon.com/images/I/31YKKVJ3ATL._SS500_.jpg"/>
          <p:cNvPicPr>
            <a:picLocks noChangeAspect="1" noChangeArrowheads="1"/>
          </p:cNvPicPr>
          <p:nvPr/>
        </p:nvPicPr>
        <p:blipFill>
          <a:blip r:embed="rId4" cstate="screen"/>
          <a:srcRect/>
          <a:stretch>
            <a:fillRect/>
          </a:stretch>
        </p:blipFill>
        <p:spPr bwMode="auto">
          <a:xfrm>
            <a:off x="2743200" y="1600200"/>
            <a:ext cx="1536192" cy="4572000"/>
          </a:xfrm>
          <a:prstGeom prst="rect">
            <a:avLst/>
          </a:prstGeom>
          <a:noFill/>
        </p:spPr>
      </p:pic>
      <p:sp>
        <p:nvSpPr>
          <p:cNvPr id="4" name="Title 3"/>
          <p:cNvSpPr>
            <a:spLocks noGrp="1"/>
          </p:cNvSpPr>
          <p:nvPr>
            <p:ph type="title"/>
          </p:nvPr>
        </p:nvSpPr>
        <p:spPr/>
        <p:txBody>
          <a:bodyPr>
            <a:normAutofit/>
          </a:bodyPr>
          <a:lstStyle/>
          <a:p>
            <a:r>
              <a:rPr lang="en-US" sz="6000" dirty="0">
                <a:effectLst>
                  <a:outerShdw blurRad="50800" dist="38100" dir="2700000" algn="tl" rotWithShape="0">
                    <a:prstClr val="black">
                      <a:alpha val="40000"/>
                    </a:prstClr>
                  </a:outerShdw>
                </a:effectLst>
              </a:rPr>
              <a:t>Power</a:t>
            </a:r>
          </a:p>
        </p:txBody>
      </p:sp>
      <p:pic>
        <p:nvPicPr>
          <p:cNvPr id="8" name="Content Placeholder 7" descr="ft-10r"/>
          <p:cNvPicPr>
            <a:picLocks noGrp="1" noChangeAspect="1" noChangeArrowheads="1"/>
          </p:cNvPicPr>
          <p:nvPr>
            <p:ph sz="half" idx="1"/>
          </p:nvPr>
        </p:nvPicPr>
        <p:blipFill>
          <a:blip r:embed="rId5" cstate="screen"/>
          <a:stretch>
            <a:fillRect/>
          </a:stretch>
        </p:blipFill>
        <p:spPr bwMode="auto">
          <a:xfrm>
            <a:off x="1066800" y="1603248"/>
            <a:ext cx="1672307" cy="4572000"/>
          </a:xfrm>
          <a:prstGeom prst="rect">
            <a:avLst/>
          </a:prstGeom>
          <a:noFill/>
          <a:ln w="9525">
            <a:noFill/>
            <a:miter lim="800000"/>
            <a:headEnd/>
            <a:tailEnd/>
          </a:ln>
        </p:spPr>
      </p:pic>
      <p:sp>
        <p:nvSpPr>
          <p:cNvPr id="14" name="Oval 13"/>
          <p:cNvSpPr/>
          <p:nvPr/>
        </p:nvSpPr>
        <p:spPr>
          <a:xfrm>
            <a:off x="1219200" y="4803648"/>
            <a:ext cx="685800" cy="685800"/>
          </a:xfrm>
          <a:prstGeom prst="ellipse">
            <a:avLst/>
          </a:prstGeom>
          <a:noFill/>
          <a:ln w="762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05200" y="3810000"/>
            <a:ext cx="457200" cy="457200"/>
          </a:xfrm>
          <a:prstGeom prst="ellipse">
            <a:avLst/>
          </a:prstGeom>
          <a:noFill/>
          <a:ln w="762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p:cNvSpPr>
            <a:spLocks noGrp="1"/>
          </p:cNvSpPr>
          <p:nvPr>
            <p:ph sz="half" idx="2"/>
          </p:nvPr>
        </p:nvSpPr>
        <p:spPr>
          <a:xfrm>
            <a:off x="4572000" y="1524000"/>
            <a:ext cx="4191000" cy="4449763"/>
          </a:xfrm>
          <a:effectLst/>
        </p:spPr>
        <p:txBody>
          <a:bodyPr/>
          <a:lstStyle/>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Power “ON” and “OFF”</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Different styles</a:t>
            </a:r>
          </a:p>
          <a:p>
            <a:pPr lvl="1"/>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Push button</a:t>
            </a:r>
          </a:p>
          <a:p>
            <a:pPr lvl="1"/>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Control knob</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Turn off when changing batteries</a:t>
            </a:r>
          </a:p>
        </p:txBody>
      </p:sp>
      <p:pic>
        <p:nvPicPr>
          <p:cNvPr id="9" name="Picture 70" descr="5000_controltop"/>
          <p:cNvPicPr>
            <a:picLocks noChangeAspect="1" noChangeArrowheads="1"/>
          </p:cNvPicPr>
          <p:nvPr/>
        </p:nvPicPr>
        <p:blipFill>
          <a:blip r:embed="rId6" cstate="screen">
            <a:lum bright="6000" contrast="6000"/>
          </a:blip>
          <a:srcRect/>
          <a:stretch>
            <a:fillRect/>
          </a:stretch>
        </p:blipFill>
        <p:spPr bwMode="auto">
          <a:xfrm>
            <a:off x="5605462" y="4724400"/>
            <a:ext cx="2090738" cy="1450975"/>
          </a:xfrm>
          <a:prstGeom prst="rect">
            <a:avLst/>
          </a:prstGeom>
          <a:noFill/>
          <a:ln w="9525">
            <a:noFill/>
            <a:miter lim="800000"/>
            <a:headEnd/>
            <a:tailEnd/>
          </a:ln>
        </p:spPr>
      </p:pic>
      <p:sp>
        <p:nvSpPr>
          <p:cNvPr id="13" name="Down Arrow 12"/>
          <p:cNvSpPr/>
          <p:nvPr/>
        </p:nvSpPr>
        <p:spPr>
          <a:xfrm>
            <a:off x="5791200" y="4343400"/>
            <a:ext cx="304800" cy="685800"/>
          </a:xfrm>
          <a:prstGeom prst="downArrow">
            <a:avLst/>
          </a:prstGeom>
          <a:solidFill>
            <a:srgbClr val="FFFF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edge">
                                      <p:cBhvr>
                                        <p:cTn id="11" dur="2000"/>
                                        <p:tgtEl>
                                          <p:spTgt spid="1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effectLst>
                  <a:outerShdw blurRad="50800" dist="38100" dir="2700000" algn="tl" rotWithShape="0">
                    <a:prstClr val="black">
                      <a:alpha val="40000"/>
                    </a:prstClr>
                  </a:outerShdw>
                </a:effectLst>
              </a:rPr>
              <a:t>Squelch</a:t>
            </a:r>
          </a:p>
        </p:txBody>
      </p:sp>
      <p:sp>
        <p:nvSpPr>
          <p:cNvPr id="12" name="Content Placeholder 11"/>
          <p:cNvSpPr>
            <a:spLocks noGrp="1"/>
          </p:cNvSpPr>
          <p:nvPr>
            <p:ph sz="half" idx="1"/>
          </p:nvPr>
        </p:nvSpPr>
        <p:spPr>
          <a:xfrm>
            <a:off x="533400" y="1600200"/>
            <a:ext cx="4495800" cy="4525963"/>
          </a:xfrm>
        </p:spPr>
        <p:txBody>
          <a:bodyPr/>
          <a:lstStyle/>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Eliminates noise on analog radios</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“Open” for white noise</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“Close” to reduce noise</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Separate knob or ring under volume knob</a:t>
            </a:r>
          </a:p>
        </p:txBody>
      </p:sp>
      <p:pic>
        <p:nvPicPr>
          <p:cNvPr id="23" name="Picture 15" descr="ft-10r"/>
          <p:cNvPicPr>
            <a:picLocks noGrp="1" noChangeAspect="1" noChangeArrowheads="1"/>
          </p:cNvPicPr>
          <p:nvPr>
            <p:ph sz="half" idx="2"/>
          </p:nvPr>
        </p:nvPicPr>
        <p:blipFill>
          <a:blip r:embed="rId4" cstate="screen"/>
          <a:srcRect/>
          <a:stretch>
            <a:fillRect/>
          </a:stretch>
        </p:blipFill>
        <p:spPr bwMode="auto">
          <a:xfrm>
            <a:off x="6785893" y="1600200"/>
            <a:ext cx="1672307" cy="4572000"/>
          </a:xfrm>
          <a:prstGeom prst="rect">
            <a:avLst/>
          </a:prstGeom>
          <a:noFill/>
          <a:ln w="9525">
            <a:noFill/>
            <a:miter lim="800000"/>
            <a:headEnd/>
            <a:tailEnd/>
          </a:ln>
        </p:spPr>
      </p:pic>
      <p:pic>
        <p:nvPicPr>
          <p:cNvPr id="24" name="Picture 13" descr="sp300"/>
          <p:cNvPicPr>
            <a:picLocks noChangeAspect="1" noChangeArrowheads="1"/>
          </p:cNvPicPr>
          <p:nvPr/>
        </p:nvPicPr>
        <p:blipFill>
          <a:blip r:embed="rId5" cstate="screen"/>
          <a:srcRect/>
          <a:stretch>
            <a:fillRect/>
          </a:stretch>
        </p:blipFill>
        <p:spPr bwMode="auto">
          <a:xfrm>
            <a:off x="5181600" y="1600200"/>
            <a:ext cx="1626970" cy="4572000"/>
          </a:xfrm>
          <a:prstGeom prst="rect">
            <a:avLst/>
          </a:prstGeom>
          <a:noFill/>
          <a:ln w="9525">
            <a:noFill/>
            <a:miter lim="800000"/>
            <a:headEnd/>
            <a:tailEnd/>
          </a:ln>
        </p:spPr>
      </p:pic>
      <p:sp>
        <p:nvSpPr>
          <p:cNvPr id="25" name="Oval 24"/>
          <p:cNvSpPr/>
          <p:nvPr/>
        </p:nvSpPr>
        <p:spPr>
          <a:xfrm>
            <a:off x="5943600" y="2895600"/>
            <a:ext cx="685800" cy="685800"/>
          </a:xfrm>
          <a:prstGeom prst="ellipse">
            <a:avLst/>
          </a:prstGeom>
          <a:noFill/>
          <a:ln w="762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90693" y="3505200"/>
            <a:ext cx="685800" cy="381000"/>
          </a:xfrm>
          <a:prstGeom prst="ellipse">
            <a:avLst/>
          </a:prstGeom>
          <a:noFill/>
          <a:ln w="762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0" descr="5000_M2"/>
          <p:cNvPicPr>
            <a:picLocks noChangeAspect="1" noChangeArrowheads="1"/>
          </p:cNvPicPr>
          <p:nvPr/>
        </p:nvPicPr>
        <p:blipFill>
          <a:blip r:embed="rId4" cstate="screen"/>
          <a:srcRect/>
          <a:stretch>
            <a:fillRect/>
          </a:stretch>
        </p:blipFill>
        <p:spPr bwMode="auto">
          <a:xfrm>
            <a:off x="1582511" y="1600200"/>
            <a:ext cx="1084489" cy="4572000"/>
          </a:xfrm>
          <a:prstGeom prst="rect">
            <a:avLst/>
          </a:prstGeom>
          <a:noFill/>
          <a:ln w="9525">
            <a:noFill/>
            <a:miter lim="800000"/>
            <a:headEnd/>
            <a:tailEnd/>
          </a:ln>
        </p:spPr>
      </p:pic>
      <p:sp>
        <p:nvSpPr>
          <p:cNvPr id="17" name="Content Placeholder 16"/>
          <p:cNvSpPr>
            <a:spLocks noGrp="1"/>
          </p:cNvSpPr>
          <p:nvPr>
            <p:ph sz="half" idx="2"/>
          </p:nvPr>
        </p:nvSpPr>
        <p:spPr>
          <a:xfrm>
            <a:off x="4648200" y="1600201"/>
            <a:ext cx="4038600" cy="2209800"/>
          </a:xfrm>
        </p:spPr>
        <p:txBody>
          <a:bodyPr/>
          <a:lstStyle/>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Wait 2 seconds</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Speak in normal voice</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Incoming messages lost if PTT is activated</a:t>
            </a:r>
          </a:p>
        </p:txBody>
      </p:sp>
      <p:sp>
        <p:nvSpPr>
          <p:cNvPr id="4" name="Title 3"/>
          <p:cNvSpPr>
            <a:spLocks noGrp="1"/>
          </p:cNvSpPr>
          <p:nvPr>
            <p:ph type="title"/>
          </p:nvPr>
        </p:nvSpPr>
        <p:spPr/>
        <p:txBody>
          <a:bodyPr>
            <a:normAutofit/>
          </a:bodyPr>
          <a:lstStyle/>
          <a:p>
            <a:r>
              <a:rPr lang="en-US" sz="6000" dirty="0">
                <a:effectLst>
                  <a:outerShdw blurRad="50800" dist="38100" dir="2700000" algn="tl" rotWithShape="0">
                    <a:prstClr val="black">
                      <a:alpha val="40000"/>
                    </a:prstClr>
                  </a:outerShdw>
                </a:effectLst>
              </a:rPr>
              <a:t>Push-to-Talk (PTT)</a:t>
            </a:r>
          </a:p>
        </p:txBody>
      </p:sp>
      <p:pic>
        <p:nvPicPr>
          <p:cNvPr id="16" name="Picture 13" descr="sp300"/>
          <p:cNvPicPr>
            <a:picLocks noChangeAspect="1" noChangeArrowheads="1"/>
          </p:cNvPicPr>
          <p:nvPr/>
        </p:nvPicPr>
        <p:blipFill>
          <a:blip r:embed="rId5" cstate="screen"/>
          <a:srcRect/>
          <a:stretch>
            <a:fillRect/>
          </a:stretch>
        </p:blipFill>
        <p:spPr bwMode="auto">
          <a:xfrm>
            <a:off x="2667000" y="1600200"/>
            <a:ext cx="1626970" cy="4572000"/>
          </a:xfrm>
          <a:prstGeom prst="rect">
            <a:avLst/>
          </a:prstGeom>
          <a:ln>
            <a:noFill/>
          </a:ln>
          <a:effectLst>
            <a:outerShdw blurRad="50800" dist="38100" dir="2700000" algn="tl" rotWithShape="0">
              <a:prstClr val="black">
                <a:alpha val="40000"/>
              </a:prstClr>
            </a:outerShdw>
          </a:effectLst>
        </p:spPr>
      </p:pic>
      <p:sp>
        <p:nvSpPr>
          <p:cNvPr id="14" name="Oval 13"/>
          <p:cNvSpPr/>
          <p:nvPr/>
        </p:nvSpPr>
        <p:spPr>
          <a:xfrm>
            <a:off x="1219200" y="3998912"/>
            <a:ext cx="685800" cy="1143000"/>
          </a:xfrm>
          <a:prstGeom prst="ellipse">
            <a:avLst/>
          </a:prstGeom>
          <a:noFill/>
          <a:ln w="762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90800" y="3352801"/>
            <a:ext cx="685800" cy="1676400"/>
          </a:xfrm>
          <a:prstGeom prst="ellipse">
            <a:avLst/>
          </a:prstGeom>
          <a:noFill/>
          <a:ln w="762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effectLst>
                  <a:outerShdw blurRad="50800" dist="38100" dir="2700000" algn="tl" rotWithShape="0">
                    <a:prstClr val="black">
                      <a:alpha val="40000"/>
                    </a:prstClr>
                  </a:outerShdw>
                </a:effectLst>
              </a:rPr>
              <a:t>Analog vs. Digital Signals</a:t>
            </a:r>
          </a:p>
        </p:txBody>
      </p:sp>
      <p:sp>
        <p:nvSpPr>
          <p:cNvPr id="3" name="Text Placeholder 2"/>
          <p:cNvSpPr>
            <a:spLocks noGrp="1"/>
          </p:cNvSpPr>
          <p:nvPr>
            <p:ph type="body" idx="1"/>
          </p:nvPr>
        </p:nvSpPr>
        <p:spPr>
          <a:xfrm>
            <a:off x="914400" y="2057400"/>
            <a:ext cx="4040188" cy="639762"/>
          </a:xfrm>
        </p:spPr>
        <p:txBody>
          <a:bodyPr>
            <a:noAutofit/>
          </a:bodyPr>
          <a:lstStyle/>
          <a:p>
            <a:r>
              <a:rPr lang="en-US" sz="4000" dirty="0">
                <a:solidFill>
                  <a:schemeClr val="tx1">
                    <a:lumMod val="20000"/>
                    <a:lumOff val="80000"/>
                  </a:schemeClr>
                </a:solidFill>
                <a:effectLst>
                  <a:outerShdw blurRad="50800" dist="38100" dir="2700000" algn="tl" rotWithShape="0">
                    <a:prstClr val="black">
                      <a:alpha val="40000"/>
                    </a:prstClr>
                  </a:outerShdw>
                </a:effectLst>
                <a:latin typeface="Arial Black" pitchFamily="34" charset="0"/>
              </a:rPr>
              <a:t>Analog</a:t>
            </a:r>
          </a:p>
        </p:txBody>
      </p:sp>
      <p:sp>
        <p:nvSpPr>
          <p:cNvPr id="4" name="Content Placeholder 3"/>
          <p:cNvSpPr>
            <a:spLocks noGrp="1"/>
          </p:cNvSpPr>
          <p:nvPr>
            <p:ph sz="half" idx="2"/>
          </p:nvPr>
        </p:nvSpPr>
        <p:spPr>
          <a:xfrm>
            <a:off x="912812" y="2666999"/>
            <a:ext cx="4040188" cy="3459163"/>
          </a:xfrm>
        </p:spPr>
        <p:txBody>
          <a:bodyPr/>
          <a:lstStyle/>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Signal unaltered</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Heard simultaneously</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Human voice is analog</a:t>
            </a:r>
          </a:p>
        </p:txBody>
      </p:sp>
      <p:sp>
        <p:nvSpPr>
          <p:cNvPr id="5" name="Text Placeholder 4"/>
          <p:cNvSpPr>
            <a:spLocks noGrp="1"/>
          </p:cNvSpPr>
          <p:nvPr>
            <p:ph type="body" sz="quarter" idx="3"/>
          </p:nvPr>
        </p:nvSpPr>
        <p:spPr>
          <a:xfrm>
            <a:off x="4648200" y="1981200"/>
            <a:ext cx="4041775" cy="639762"/>
          </a:xfrm>
        </p:spPr>
        <p:txBody>
          <a:bodyPr>
            <a:normAutofit fontScale="92500" lnSpcReduction="10000"/>
          </a:bodyPr>
          <a:lstStyle/>
          <a:p>
            <a:r>
              <a:rPr lang="en-US" sz="4000" dirty="0">
                <a:solidFill>
                  <a:schemeClr val="tx1">
                    <a:lumMod val="20000"/>
                    <a:lumOff val="80000"/>
                  </a:schemeClr>
                </a:solidFill>
                <a:effectLst>
                  <a:outerShdw blurRad="50800" dist="38100" dir="2700000" algn="tl" rotWithShape="0">
                    <a:prstClr val="black">
                      <a:alpha val="40000"/>
                    </a:prstClr>
                  </a:outerShdw>
                </a:effectLst>
                <a:latin typeface="Arial Black" pitchFamily="34" charset="0"/>
              </a:rPr>
              <a:t>Digital</a:t>
            </a:r>
          </a:p>
        </p:txBody>
      </p:sp>
      <p:sp>
        <p:nvSpPr>
          <p:cNvPr id="6" name="Content Placeholder 5"/>
          <p:cNvSpPr>
            <a:spLocks noGrp="1"/>
          </p:cNvSpPr>
          <p:nvPr>
            <p:ph sz="quarter" idx="4"/>
          </p:nvPr>
        </p:nvSpPr>
        <p:spPr>
          <a:xfrm>
            <a:off x="4648200" y="2667000"/>
            <a:ext cx="4041775" cy="3951288"/>
          </a:xfrm>
        </p:spPr>
        <p:txBody>
          <a:bodyPr/>
          <a:lstStyle/>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Not continuous</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Signal encoded</a:t>
            </a:r>
          </a:p>
          <a:p>
            <a:r>
              <a:rPr lang="en-US" dirty="0">
                <a:solidFill>
                  <a:schemeClr val="tx1">
                    <a:lumMod val="20000"/>
                    <a:lumOff val="80000"/>
                  </a:schemeClr>
                </a:solidFill>
                <a:effectLst>
                  <a:outerShdw blurRad="50800" dist="38100" dir="2700000" algn="tl" rotWithShape="0">
                    <a:prstClr val="black">
                      <a:alpha val="40000"/>
                    </a:prstClr>
                  </a:outerShdw>
                </a:effectLst>
                <a:latin typeface="Arial" pitchFamily="34" charset="0"/>
                <a:cs typeface="Arial" pitchFamily="34" charset="0"/>
              </a:rPr>
              <a:t>Converted back to plain audio</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Radio Template">
      <a:dk1>
        <a:srgbClr val="C4BD97"/>
      </a:dk1>
      <a:lt1>
        <a:srgbClr val="CDC8A8"/>
      </a:lt1>
      <a:dk2>
        <a:srgbClr val="1F497D"/>
      </a:dk2>
      <a:lt2>
        <a:srgbClr val="DDD9C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adio">
      <a:majorFont>
        <a:latin typeface="Impact"/>
        <a:ea typeface=""/>
        <a:cs typeface=""/>
      </a:majorFont>
      <a:minorFont>
        <a:latin typeface="Iskoola Po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6222</TotalTime>
  <Words>1033</Words>
  <Application>Microsoft Office PowerPoint</Application>
  <PresentationFormat>On-screen Show (4:3)</PresentationFormat>
  <Paragraphs>104</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Impact</vt:lpstr>
      <vt:lpstr>Iskoola Pota</vt:lpstr>
      <vt:lpstr>Office Theme</vt:lpstr>
      <vt:lpstr>Basic Radio 101</vt:lpstr>
      <vt:lpstr>Communication is Important</vt:lpstr>
      <vt:lpstr>Introduction to  Radio Basics</vt:lpstr>
      <vt:lpstr>Walkie-talkies, Phones and Radios</vt:lpstr>
      <vt:lpstr>Portable Radio</vt:lpstr>
      <vt:lpstr>Power</vt:lpstr>
      <vt:lpstr>Squelch</vt:lpstr>
      <vt:lpstr>Push-to-Talk (PTT)</vt:lpstr>
      <vt:lpstr>Analog vs. Digital Signals</vt:lpstr>
      <vt:lpstr>Battle of the Bands</vt:lpstr>
      <vt:lpstr>Channel Scanning</vt:lpstr>
      <vt:lpstr>Selecting Frequency</vt:lpstr>
      <vt:lpstr>Introduction to Radio Basics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Hoffman</dc:creator>
  <cp:lastModifiedBy>Liisa Jackson</cp:lastModifiedBy>
  <cp:revision>131</cp:revision>
  <cp:lastPrinted>2016-06-10T20:59:56Z</cp:lastPrinted>
  <dcterms:created xsi:type="dcterms:W3CDTF">2009-07-08T19:30:42Z</dcterms:created>
  <dcterms:modified xsi:type="dcterms:W3CDTF">2016-06-15T11:47:44Z</dcterms:modified>
</cp:coreProperties>
</file>