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0" r:id="rId3"/>
    <p:sldId id="257" r:id="rId4"/>
    <p:sldId id="258" r:id="rId5"/>
    <p:sldId id="259" r:id="rId6"/>
    <p:sldId id="260" r:id="rId7"/>
    <p:sldId id="261" r:id="rId8"/>
    <p:sldId id="262" r:id="rId9"/>
    <p:sldId id="263" r:id="rId10"/>
    <p:sldId id="264" r:id="rId11"/>
    <p:sldId id="266" r:id="rId12"/>
    <p:sldId id="265" r:id="rId13"/>
    <p:sldId id="267" r:id="rId14"/>
    <p:sldId id="292" r:id="rId15"/>
    <p:sldId id="268" r:id="rId16"/>
    <p:sldId id="269" r:id="rId17"/>
    <p:sldId id="270" r:id="rId18"/>
    <p:sldId id="271" r:id="rId19"/>
    <p:sldId id="272" r:id="rId20"/>
    <p:sldId id="293" r:id="rId21"/>
    <p:sldId id="273" r:id="rId22"/>
    <p:sldId id="274" r:id="rId23"/>
    <p:sldId id="275" r:id="rId24"/>
    <p:sldId id="276" r:id="rId25"/>
    <p:sldId id="277" r:id="rId26"/>
    <p:sldId id="278" r:id="rId27"/>
    <p:sldId id="279" r:id="rId28"/>
    <p:sldId id="280" r:id="rId29"/>
    <p:sldId id="281" r:id="rId30"/>
    <p:sldId id="294" r:id="rId31"/>
    <p:sldId id="282" r:id="rId32"/>
    <p:sldId id="283" r:id="rId33"/>
    <p:sldId id="284" r:id="rId34"/>
    <p:sldId id="285" r:id="rId35"/>
    <p:sldId id="286" r:id="rId36"/>
    <p:sldId id="287" r:id="rId37"/>
    <p:sldId id="288" r:id="rId38"/>
    <p:sldId id="289" r:id="rId39"/>
    <p:sldId id="29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dirty="0"/>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t>9/12/2018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dirty="0" smtClean="0"/>
              <a:t>Drag picture to placeholder or click icon to add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dirty="0" smtClean="0"/>
              <a:t>Drag picture to placeholder or click icon to add</a:t>
            </a:r>
            <a:endParaRPr dirty="0"/>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dirty="0" smtClean="0"/>
              <a:t>Drag picture to placeholder or click icon to add</a:t>
            </a:r>
            <a:endParaRPr dirty="0"/>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dirty="0" smtClean="0"/>
              <a:t>Drag picture to placeholder or click icon to add</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t>9/12/2018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9/12/2018</a:t>
            </a:fld>
            <a:endParaRPr lang="en-US" dirty="0"/>
          </a:p>
        </p:txBody>
      </p:sp>
      <p:sp>
        <p:nvSpPr>
          <p:cNvPr id="5" name="Footer Placeholder 4"/>
          <p:cNvSpPr>
            <a:spLocks noGrp="1"/>
          </p:cNvSpPr>
          <p:nvPr>
            <p:ph type="ftr" sz="quarter" idx="11"/>
          </p:nvPr>
        </p:nvSpPr>
        <p:spPr>
          <a:xfrm>
            <a:off x="7238999" y="6356350"/>
            <a:ext cx="1446213"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t>‹#›</a:t>
            </a:fld>
            <a:endParaRPr lang="en-US" dirty="0"/>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t>9/12/2018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t>9/12/2018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t>9/12/2018</a:t>
            </a:fld>
            <a:endParaRPr lang="en-US" dirty="0"/>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Three-Tiered Truancy Intervention Plan </a:t>
            </a:r>
            <a:endParaRPr lang="en-US" dirty="0"/>
          </a:p>
        </p:txBody>
      </p:sp>
      <p:sp>
        <p:nvSpPr>
          <p:cNvPr id="3" name="Subtitle 2"/>
          <p:cNvSpPr>
            <a:spLocks noGrp="1"/>
          </p:cNvSpPr>
          <p:nvPr>
            <p:ph type="subTitle" idx="1"/>
          </p:nvPr>
        </p:nvSpPr>
        <p:spPr/>
        <p:txBody>
          <a:bodyPr/>
          <a:lstStyle/>
          <a:p>
            <a:r>
              <a:rPr lang="en-US" dirty="0" smtClean="0"/>
              <a:t>Tennessee Data and Attendance Supervisors Conference</a:t>
            </a:r>
          </a:p>
          <a:p>
            <a:r>
              <a:rPr lang="en-US" dirty="0" smtClean="0"/>
              <a:t>September 13, 2018</a:t>
            </a:r>
            <a:endParaRPr lang="en-US" dirty="0"/>
          </a:p>
        </p:txBody>
      </p:sp>
    </p:spTree>
    <p:extLst>
      <p:ext uri="{BB962C8B-B14F-4D97-AF65-F5344CB8AC3E}">
        <p14:creationId xmlns:p14="http://schemas.microsoft.com/office/powerpoint/2010/main" val="2174533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I—Hawkins County</a:t>
            </a:r>
          </a:p>
        </p:txBody>
      </p:sp>
      <p:sp>
        <p:nvSpPr>
          <p:cNvPr id="3" name="Content Placeholder 2"/>
          <p:cNvSpPr>
            <a:spLocks noGrp="1"/>
          </p:cNvSpPr>
          <p:nvPr>
            <p:ph idx="1"/>
          </p:nvPr>
        </p:nvSpPr>
        <p:spPr/>
        <p:txBody>
          <a:bodyPr/>
          <a:lstStyle/>
          <a:p>
            <a:pPr marL="0" indent="0">
              <a:buNone/>
            </a:pPr>
            <a:r>
              <a:rPr lang="en-US" dirty="0"/>
              <a:t>A review meeting should be set within the next 90 days or end of the semester, whichever occurs first. If the student misses another unexcused day prior to the review meeting, the review meeting will be rescheduled as quickly as possible. If the interventions were successful, the follow up meeting may be conducted over the phone. The parent(s) should be informed that if another unexcused absence does occur, Tier 2 will still be triggered.</a:t>
            </a:r>
          </a:p>
          <a:p>
            <a:endParaRPr lang="en-US" dirty="0"/>
          </a:p>
        </p:txBody>
      </p:sp>
    </p:spTree>
    <p:extLst>
      <p:ext uri="{BB962C8B-B14F-4D97-AF65-F5344CB8AC3E}">
        <p14:creationId xmlns:p14="http://schemas.microsoft.com/office/powerpoint/2010/main" val="2217037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0 at 8.39.55 AM.png"/>
          <p:cNvPicPr>
            <a:picLocks noChangeAspect="1"/>
          </p:cNvPicPr>
          <p:nvPr/>
        </p:nvPicPr>
        <p:blipFill rotWithShape="1">
          <a:blip r:embed="rId2" cstate="email">
            <a:extLst>
              <a:ext uri="{28A0092B-C50C-407E-A947-70E740481C1C}">
                <a14:useLocalDpi xmlns:a14="http://schemas.microsoft.com/office/drawing/2010/main" val="0"/>
              </a:ext>
            </a:extLst>
          </a:blip>
          <a:srcRect l="4947" r="3573"/>
          <a:stretch/>
        </p:blipFill>
        <p:spPr>
          <a:xfrm>
            <a:off x="73371" y="1590633"/>
            <a:ext cx="9070629" cy="3295553"/>
          </a:xfrm>
          <a:prstGeom prst="rect">
            <a:avLst/>
          </a:prstGeom>
        </p:spPr>
      </p:pic>
    </p:spTree>
    <p:extLst>
      <p:ext uri="{BB962C8B-B14F-4D97-AF65-F5344CB8AC3E}">
        <p14:creationId xmlns:p14="http://schemas.microsoft.com/office/powerpoint/2010/main" val="276130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8-09-10 at 8.40.13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409700"/>
            <a:ext cx="9144000" cy="4030067"/>
          </a:xfrm>
          <a:prstGeom prst="rect">
            <a:avLst/>
          </a:prstGeom>
        </p:spPr>
      </p:pic>
    </p:spTree>
    <p:extLst>
      <p:ext uri="{BB962C8B-B14F-4D97-AF65-F5344CB8AC3E}">
        <p14:creationId xmlns:p14="http://schemas.microsoft.com/office/powerpoint/2010/main" val="3498785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0 at 8.40.31 AM.png"/>
          <p:cNvPicPr>
            <a:picLocks noChangeAspect="1"/>
          </p:cNvPicPr>
          <p:nvPr/>
        </p:nvPicPr>
        <p:blipFill rotWithShape="1">
          <a:blip r:embed="rId2" cstate="email">
            <a:extLst>
              <a:ext uri="{28A0092B-C50C-407E-A947-70E740481C1C}">
                <a14:useLocalDpi xmlns:a14="http://schemas.microsoft.com/office/drawing/2010/main" val="0"/>
              </a:ext>
            </a:extLst>
          </a:blip>
          <a:srcRect l="5191"/>
          <a:stretch/>
        </p:blipFill>
        <p:spPr>
          <a:xfrm>
            <a:off x="-1" y="1396999"/>
            <a:ext cx="9035785" cy="4234353"/>
          </a:xfrm>
          <a:prstGeom prst="rect">
            <a:avLst/>
          </a:prstGeom>
        </p:spPr>
      </p:pic>
    </p:spTree>
    <p:extLst>
      <p:ext uri="{BB962C8B-B14F-4D97-AF65-F5344CB8AC3E}">
        <p14:creationId xmlns:p14="http://schemas.microsoft.com/office/powerpoint/2010/main" val="827299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Dyersburg City </a:t>
            </a:r>
            <a:r>
              <a:rPr lang="mr-IN" dirty="0" smtClean="0"/>
              <a:t>–</a:t>
            </a:r>
            <a:r>
              <a:rPr lang="en-US" dirty="0" smtClean="0"/>
              <a:t> Tier I</a:t>
            </a:r>
            <a:endParaRPr lang="en-US" dirty="0"/>
          </a:p>
        </p:txBody>
      </p:sp>
      <p:sp>
        <p:nvSpPr>
          <p:cNvPr id="3" name="Content Placeholder 2"/>
          <p:cNvSpPr>
            <a:spLocks noGrp="1"/>
          </p:cNvSpPr>
          <p:nvPr>
            <p:ph idx="1"/>
          </p:nvPr>
        </p:nvSpPr>
        <p:spPr/>
        <p:txBody>
          <a:bodyPr/>
          <a:lstStyle/>
          <a:p>
            <a:r>
              <a:rPr lang="en-US" dirty="0" smtClean="0"/>
              <a:t>Triggered at the 5</a:t>
            </a:r>
            <a:r>
              <a:rPr lang="en-US" baseline="30000" dirty="0" smtClean="0"/>
              <a:t>th</a:t>
            </a:r>
            <a:r>
              <a:rPr lang="en-US" dirty="0" smtClean="0"/>
              <a:t> unexcused day</a:t>
            </a:r>
          </a:p>
          <a:p>
            <a:pPr lvl="1"/>
            <a:r>
              <a:rPr lang="en-US" dirty="0" smtClean="0"/>
              <a:t>5 Day Letter</a:t>
            </a:r>
          </a:p>
          <a:p>
            <a:pPr lvl="1"/>
            <a:r>
              <a:rPr lang="en-US" dirty="0" smtClean="0"/>
              <a:t>Meeting with the Attendance Support Person</a:t>
            </a:r>
          </a:p>
          <a:p>
            <a:pPr lvl="1"/>
            <a:r>
              <a:rPr lang="en-US" dirty="0" smtClean="0"/>
              <a:t>Signed Attendance Contract</a:t>
            </a:r>
          </a:p>
          <a:p>
            <a:pPr lvl="1"/>
            <a:r>
              <a:rPr lang="en-US" dirty="0" smtClean="0"/>
              <a:t>“Regular Scheduled Meeting” is triggered at the 7</a:t>
            </a:r>
            <a:r>
              <a:rPr lang="en-US" baseline="30000" dirty="0" smtClean="0"/>
              <a:t>th</a:t>
            </a:r>
            <a:r>
              <a:rPr lang="en-US" dirty="0" smtClean="0"/>
              <a:t> unexcused absence</a:t>
            </a:r>
            <a:endParaRPr lang="en-US" dirty="0"/>
          </a:p>
        </p:txBody>
      </p:sp>
    </p:spTree>
    <p:extLst>
      <p:ext uri="{BB962C8B-B14F-4D97-AF65-F5344CB8AC3E}">
        <p14:creationId xmlns:p14="http://schemas.microsoft.com/office/powerpoint/2010/main" val="2291898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II—Cocke County </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If a student accumulates additional unexcused absences in violation of the attendance contract in Tier I, the student will be subject to Tier II.</a:t>
            </a:r>
          </a:p>
          <a:p>
            <a:pPr marL="0" indent="0">
              <a:buNone/>
            </a:pPr>
            <a:r>
              <a:rPr lang="en-US" dirty="0"/>
              <a:t>Under this tier, a school employee shall conduct an  individualized assessment detailing the reasons a student has been absent from  school. The employee may refer the student to counseling, community-based services, or other services to address the student’s attendance problems.</a:t>
            </a:r>
          </a:p>
          <a:p>
            <a:pPr marL="0" indent="0">
              <a:buNone/>
            </a:pPr>
            <a:r>
              <a:rPr lang="en-US" dirty="0"/>
              <a:t>(Family Resource, Coordinated Health School Nurse, RTI, etc.)</a:t>
            </a:r>
          </a:p>
          <a:p>
            <a:pPr marL="0" lvl="0" indent="0">
              <a:buNone/>
            </a:pPr>
            <a:r>
              <a:rPr lang="en-US" b="1" dirty="0"/>
              <a:t>If a student does not show up for the conference:</a:t>
            </a:r>
            <a:endParaRPr lang="en-US" dirty="0"/>
          </a:p>
          <a:p>
            <a:pPr marL="0" lvl="0" indent="0">
              <a:buNone/>
            </a:pPr>
            <a:r>
              <a:rPr lang="en-US" b="1" dirty="0"/>
              <a:t>After at least two attempts to meet with the student  the student will be subject to Tier III</a:t>
            </a:r>
            <a:endParaRPr lang="en-US" dirty="0"/>
          </a:p>
          <a:p>
            <a:endParaRPr lang="en-US" dirty="0"/>
          </a:p>
        </p:txBody>
      </p:sp>
    </p:spTree>
    <p:extLst>
      <p:ext uri="{BB962C8B-B14F-4D97-AF65-F5344CB8AC3E}">
        <p14:creationId xmlns:p14="http://schemas.microsoft.com/office/powerpoint/2010/main" val="3593714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0 at 8.49.45 AM.png"/>
          <p:cNvPicPr>
            <a:picLocks noChangeAspect="1"/>
          </p:cNvPicPr>
          <p:nvPr/>
        </p:nvPicPr>
        <p:blipFill rotWithShape="1">
          <a:blip r:embed="rId2" cstate="email">
            <a:extLst>
              <a:ext uri="{28A0092B-C50C-407E-A947-70E740481C1C}">
                <a14:useLocalDpi xmlns:a14="http://schemas.microsoft.com/office/drawing/2010/main" val="0"/>
              </a:ext>
            </a:extLst>
          </a:blip>
          <a:srcRect l="3145" r="6418"/>
          <a:stretch/>
        </p:blipFill>
        <p:spPr>
          <a:xfrm>
            <a:off x="2503" y="0"/>
            <a:ext cx="9141497" cy="5375634"/>
          </a:xfrm>
          <a:prstGeom prst="rect">
            <a:avLst/>
          </a:prstGeom>
        </p:spPr>
      </p:pic>
    </p:spTree>
    <p:extLst>
      <p:ext uri="{BB962C8B-B14F-4D97-AF65-F5344CB8AC3E}">
        <p14:creationId xmlns:p14="http://schemas.microsoft.com/office/powerpoint/2010/main" val="2409557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0 at 8.49.54 AM.png"/>
          <p:cNvPicPr>
            <a:picLocks noChangeAspect="1"/>
          </p:cNvPicPr>
          <p:nvPr/>
        </p:nvPicPr>
        <p:blipFill rotWithShape="1">
          <a:blip r:embed="rId2" cstate="email">
            <a:extLst>
              <a:ext uri="{28A0092B-C50C-407E-A947-70E740481C1C}">
                <a14:useLocalDpi xmlns:a14="http://schemas.microsoft.com/office/drawing/2010/main" val="0"/>
              </a:ext>
            </a:extLst>
          </a:blip>
          <a:srcRect l="4380" r="8729"/>
          <a:stretch/>
        </p:blipFill>
        <p:spPr>
          <a:xfrm>
            <a:off x="-1" y="1680425"/>
            <a:ext cx="9114301" cy="3655891"/>
          </a:xfrm>
          <a:prstGeom prst="rect">
            <a:avLst/>
          </a:prstGeom>
        </p:spPr>
      </p:pic>
    </p:spTree>
    <p:extLst>
      <p:ext uri="{BB962C8B-B14F-4D97-AF65-F5344CB8AC3E}">
        <p14:creationId xmlns:p14="http://schemas.microsoft.com/office/powerpoint/2010/main" val="2314503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0 at 8.50.05 AM.png"/>
          <p:cNvPicPr>
            <a:picLocks noChangeAspect="1"/>
          </p:cNvPicPr>
          <p:nvPr/>
        </p:nvPicPr>
        <p:blipFill rotWithShape="1">
          <a:blip r:embed="rId2" cstate="email">
            <a:extLst>
              <a:ext uri="{28A0092B-C50C-407E-A947-70E740481C1C}">
                <a14:useLocalDpi xmlns:a14="http://schemas.microsoft.com/office/drawing/2010/main" val="0"/>
              </a:ext>
            </a:extLst>
          </a:blip>
          <a:srcRect l="4695" r="6299"/>
          <a:stretch/>
        </p:blipFill>
        <p:spPr>
          <a:xfrm>
            <a:off x="1" y="1633000"/>
            <a:ext cx="9144000" cy="4216424"/>
          </a:xfrm>
          <a:prstGeom prst="rect">
            <a:avLst/>
          </a:prstGeom>
        </p:spPr>
      </p:pic>
    </p:spTree>
    <p:extLst>
      <p:ext uri="{BB962C8B-B14F-4D97-AF65-F5344CB8AC3E}">
        <p14:creationId xmlns:p14="http://schemas.microsoft.com/office/powerpoint/2010/main" val="936230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II—Hawkins County</a:t>
            </a:r>
            <a:endParaRPr lang="en-US" dirty="0"/>
          </a:p>
        </p:txBody>
      </p:sp>
      <p:sp>
        <p:nvSpPr>
          <p:cNvPr id="3" name="Content Placeholder 2"/>
          <p:cNvSpPr>
            <a:spLocks noGrp="1"/>
          </p:cNvSpPr>
          <p:nvPr>
            <p:ph idx="1"/>
          </p:nvPr>
        </p:nvSpPr>
        <p:spPr>
          <a:xfrm>
            <a:off x="320730" y="2770094"/>
            <a:ext cx="8366070" cy="3913129"/>
          </a:xfrm>
        </p:spPr>
        <p:txBody>
          <a:bodyPr>
            <a:normAutofit fontScale="85000" lnSpcReduction="20000"/>
          </a:bodyPr>
          <a:lstStyle/>
          <a:p>
            <a:pPr marL="0" indent="0">
              <a:buNone/>
            </a:pPr>
            <a:r>
              <a:rPr lang="en-US" dirty="0"/>
              <a:t>If the Tier 1 Intervention Plan is unsuccessful, Tier 2 is triggered. The same procedures as stated in Tier 1 shall be followed regarding scheduling the conference. An administrator will need to conduct the Tier 2 conference. Additional measures will be added to the plan developed in Tier 1. Additional measures may include conferences with the school counselor and check-in/check-out. The Tier 2 Truancy Contract must be completed. The contract will expire at the end of the current school year. The administrator will inform parent(s) the next unexcused absence will trigger Tier 3, and with continued unexcused absences, the child is subject to further truancy interventions. </a:t>
            </a:r>
          </a:p>
          <a:p>
            <a:pPr marL="0" indent="0">
              <a:buNone/>
            </a:pPr>
            <a:r>
              <a:rPr lang="en-US" dirty="0"/>
              <a:t>A review meeting should be set within the next 90 days or end of the semester, whichever occurs first. If the student misses another unexcused day prior to the review meeting, the review meeting will be  rescheduled as quickly as possible. If the interventions were successful, the follow up meeting may be conducted over the phone. The parent(s) should be informed that if another unexcused absence does occur, Tier 3 will still be triggered.</a:t>
            </a:r>
          </a:p>
          <a:p>
            <a:endParaRPr lang="en-US" dirty="0"/>
          </a:p>
        </p:txBody>
      </p:sp>
    </p:spTree>
    <p:extLst>
      <p:ext uri="{BB962C8B-B14F-4D97-AF65-F5344CB8AC3E}">
        <p14:creationId xmlns:p14="http://schemas.microsoft.com/office/powerpoint/2010/main" val="288809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Tier I – Dyersburg City</a:t>
            </a:r>
            <a:endParaRPr lang="en-US" dirty="0"/>
          </a:p>
        </p:txBody>
      </p:sp>
      <p:sp>
        <p:nvSpPr>
          <p:cNvPr id="3" name="Content Placeholder 2"/>
          <p:cNvSpPr>
            <a:spLocks noGrp="1"/>
          </p:cNvSpPr>
          <p:nvPr>
            <p:ph idx="1"/>
          </p:nvPr>
        </p:nvSpPr>
        <p:spPr/>
        <p:txBody>
          <a:bodyPr/>
          <a:lstStyle/>
          <a:p>
            <a:r>
              <a:rPr lang="en-US" dirty="0" smtClean="0"/>
              <a:t>Prior to Enacting Tier 1, Dyersburg City Schools</a:t>
            </a:r>
          </a:p>
          <a:p>
            <a:pPr lvl="1"/>
            <a:r>
              <a:rPr lang="en-US" dirty="0" smtClean="0"/>
              <a:t>Met with the Juvenile Court Personnel to discuss the new law and talk about options, including incarcerating parents</a:t>
            </a:r>
          </a:p>
          <a:p>
            <a:pPr lvl="1"/>
            <a:r>
              <a:rPr lang="en-US" dirty="0" smtClean="0"/>
              <a:t>Met with Dyer County Schools to get similar plans throughout the county</a:t>
            </a:r>
          </a:p>
          <a:p>
            <a:pPr lvl="1"/>
            <a:r>
              <a:rPr lang="en-US" dirty="0" smtClean="0"/>
              <a:t>Send Three Day Letters to ALL Parents when a student misses 3 Days, regardless of the Type of Excuse</a:t>
            </a:r>
          </a:p>
          <a:p>
            <a:pPr lvl="1"/>
            <a:r>
              <a:rPr lang="en-US" dirty="0" smtClean="0"/>
              <a:t>Set up an Attendance Web Page</a:t>
            </a:r>
          </a:p>
          <a:p>
            <a:pPr lvl="1"/>
            <a:r>
              <a:rPr lang="en-US" dirty="0" smtClean="0"/>
              <a:t>Used App to push out Attendance Messages</a:t>
            </a:r>
            <a:endParaRPr lang="en-US" dirty="0"/>
          </a:p>
        </p:txBody>
      </p:sp>
    </p:spTree>
    <p:extLst>
      <p:ext uri="{BB962C8B-B14F-4D97-AF65-F5344CB8AC3E}">
        <p14:creationId xmlns:p14="http://schemas.microsoft.com/office/powerpoint/2010/main" val="3087233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Dyersburg City </a:t>
            </a:r>
            <a:r>
              <a:rPr lang="mr-IN" dirty="0" smtClean="0"/>
              <a:t>–</a:t>
            </a:r>
            <a:r>
              <a:rPr lang="en-US" dirty="0" smtClean="0"/>
              <a:t> Tier II</a:t>
            </a:r>
            <a:endParaRPr lang="en-US" dirty="0"/>
          </a:p>
        </p:txBody>
      </p:sp>
      <p:sp>
        <p:nvSpPr>
          <p:cNvPr id="3" name="Content Placeholder 2"/>
          <p:cNvSpPr>
            <a:spLocks noGrp="1"/>
          </p:cNvSpPr>
          <p:nvPr>
            <p:ph idx="1"/>
          </p:nvPr>
        </p:nvSpPr>
        <p:spPr/>
        <p:txBody>
          <a:bodyPr/>
          <a:lstStyle/>
          <a:p>
            <a:r>
              <a:rPr lang="en-US" dirty="0" smtClean="0"/>
              <a:t>Triggered at 10</a:t>
            </a:r>
            <a:r>
              <a:rPr lang="en-US" baseline="30000" dirty="0" smtClean="0"/>
              <a:t>th</a:t>
            </a:r>
            <a:r>
              <a:rPr lang="en-US" dirty="0" smtClean="0"/>
              <a:t> unexcused day</a:t>
            </a:r>
          </a:p>
          <a:p>
            <a:pPr lvl="1"/>
            <a:r>
              <a:rPr lang="en-US" dirty="0" smtClean="0"/>
              <a:t>Letter to the Parent</a:t>
            </a:r>
          </a:p>
          <a:p>
            <a:pPr lvl="1"/>
            <a:r>
              <a:rPr lang="en-US" dirty="0" smtClean="0"/>
              <a:t>Truancy Prevention does Attendance Assessment</a:t>
            </a:r>
          </a:p>
          <a:p>
            <a:pPr lvl="1"/>
            <a:r>
              <a:rPr lang="en-US" dirty="0" smtClean="0"/>
              <a:t>Call/Meeting with Parent</a:t>
            </a:r>
          </a:p>
          <a:p>
            <a:pPr lvl="1"/>
            <a:endParaRPr lang="en-US" dirty="0" smtClean="0"/>
          </a:p>
          <a:p>
            <a:pPr lvl="1"/>
            <a:endParaRPr lang="en-US" dirty="0"/>
          </a:p>
        </p:txBody>
      </p:sp>
    </p:spTree>
    <p:extLst>
      <p:ext uri="{BB962C8B-B14F-4D97-AF65-F5344CB8AC3E}">
        <p14:creationId xmlns:p14="http://schemas.microsoft.com/office/powerpoint/2010/main" val="2718052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0 at 8.55.47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2130560"/>
          </a:xfrm>
          <a:prstGeom prst="rect">
            <a:avLst/>
          </a:prstGeom>
        </p:spPr>
      </p:pic>
      <p:pic>
        <p:nvPicPr>
          <p:cNvPr id="3" name="Picture 2" descr="Screen Shot 2018-09-10 at 8.56.07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266729"/>
            <a:ext cx="9144000" cy="3536124"/>
          </a:xfrm>
          <a:prstGeom prst="rect">
            <a:avLst/>
          </a:prstGeom>
        </p:spPr>
      </p:pic>
    </p:spTree>
    <p:extLst>
      <p:ext uri="{BB962C8B-B14F-4D97-AF65-F5344CB8AC3E}">
        <p14:creationId xmlns:p14="http://schemas.microsoft.com/office/powerpoint/2010/main" val="1698941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0 at 8.56.17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7721600" cy="3225800"/>
          </a:xfrm>
          <a:prstGeom prst="rect">
            <a:avLst/>
          </a:prstGeom>
        </p:spPr>
      </p:pic>
      <p:pic>
        <p:nvPicPr>
          <p:cNvPr id="4" name="Picture 3" descr="Screen Shot 2018-09-10 at 8.56.29 AM.png"/>
          <p:cNvPicPr>
            <a:picLocks noChangeAspect="1"/>
          </p:cNvPicPr>
          <p:nvPr/>
        </p:nvPicPr>
        <p:blipFill rotWithShape="1">
          <a:blip r:embed="rId3" cstate="email">
            <a:extLst>
              <a:ext uri="{28A0092B-C50C-407E-A947-70E740481C1C}">
                <a14:useLocalDpi xmlns:a14="http://schemas.microsoft.com/office/drawing/2010/main" val="0"/>
              </a:ext>
            </a:extLst>
          </a:blip>
          <a:srcRect b="11456"/>
          <a:stretch/>
        </p:blipFill>
        <p:spPr>
          <a:xfrm>
            <a:off x="0" y="3225800"/>
            <a:ext cx="8051800" cy="3632200"/>
          </a:xfrm>
          <a:prstGeom prst="rect">
            <a:avLst/>
          </a:prstGeom>
        </p:spPr>
      </p:pic>
    </p:spTree>
    <p:extLst>
      <p:ext uri="{BB962C8B-B14F-4D97-AF65-F5344CB8AC3E}">
        <p14:creationId xmlns:p14="http://schemas.microsoft.com/office/powerpoint/2010/main" val="3187235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0 at 8.56.39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2235200"/>
          </a:xfrm>
          <a:prstGeom prst="rect">
            <a:avLst/>
          </a:prstGeom>
        </p:spPr>
      </p:pic>
      <p:pic>
        <p:nvPicPr>
          <p:cNvPr id="3" name="Picture 2" descr="Screen Shot 2018-09-10 at 8.56.48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954514"/>
            <a:ext cx="9144000" cy="4903486"/>
          </a:xfrm>
          <a:prstGeom prst="rect">
            <a:avLst/>
          </a:prstGeom>
        </p:spPr>
      </p:pic>
    </p:spTree>
    <p:extLst>
      <p:ext uri="{BB962C8B-B14F-4D97-AF65-F5344CB8AC3E}">
        <p14:creationId xmlns:p14="http://schemas.microsoft.com/office/powerpoint/2010/main" val="3677645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III—Cocke County</a:t>
            </a:r>
            <a:endParaRPr lang="en-US" dirty="0"/>
          </a:p>
        </p:txBody>
      </p:sp>
      <p:sp>
        <p:nvSpPr>
          <p:cNvPr id="3" name="Content Placeholder 2"/>
          <p:cNvSpPr>
            <a:spLocks noGrp="1"/>
          </p:cNvSpPr>
          <p:nvPr>
            <p:ph idx="1"/>
          </p:nvPr>
        </p:nvSpPr>
        <p:spPr>
          <a:xfrm>
            <a:off x="0" y="2334638"/>
            <a:ext cx="9143999" cy="4399896"/>
          </a:xfrm>
        </p:spPr>
        <p:txBody>
          <a:bodyPr>
            <a:normAutofit fontScale="70000" lnSpcReduction="20000"/>
          </a:bodyPr>
          <a:lstStyle/>
          <a:p>
            <a:pPr marL="0" indent="0">
              <a:buNone/>
            </a:pPr>
            <a:r>
              <a:rPr lang="en-US" dirty="0" smtClean="0"/>
              <a:t>Truancy </a:t>
            </a:r>
            <a:r>
              <a:rPr lang="en-US" dirty="0"/>
              <a:t>Board referral</a:t>
            </a:r>
          </a:p>
          <a:p>
            <a:pPr marL="0" indent="0">
              <a:buNone/>
            </a:pPr>
            <a:r>
              <a:rPr lang="en-US" dirty="0"/>
              <a:t>These interventions shall be determined by a team,. (Truancy Board)   formed by the district</a:t>
            </a:r>
            <a:r>
              <a:rPr lang="en-US" dirty="0" smtClean="0"/>
              <a:t>. The </a:t>
            </a:r>
            <a:r>
              <a:rPr lang="en-US" dirty="0"/>
              <a:t>interventions shall address student needs in an age-appropriate manner. Finalized plans shall be . (Truancy Board). approved by the Director of Schools/designee. </a:t>
            </a:r>
          </a:p>
          <a:p>
            <a:pPr marL="0" indent="0">
              <a:buNone/>
            </a:pPr>
            <a:r>
              <a:rPr lang="en-US" dirty="0" smtClean="0"/>
              <a:t>Truancy Board </a:t>
            </a:r>
            <a:r>
              <a:rPr lang="en-US" dirty="0"/>
              <a:t>will examine any available information and afford the student and parent/guardian the opportunity to enter an attendance contract with them.</a:t>
            </a:r>
          </a:p>
          <a:p>
            <a:pPr marL="0" indent="0">
              <a:buNone/>
            </a:pPr>
            <a:r>
              <a:rPr lang="en-US" dirty="0"/>
              <a:t>Make referral to TN Dept. of Children’s Services FCIP (if needed).</a:t>
            </a:r>
          </a:p>
          <a:p>
            <a:pPr marL="0" indent="0">
              <a:buNone/>
            </a:pPr>
            <a:r>
              <a:rPr lang="en-US" dirty="0"/>
              <a:t>Make referral to any other community-based services (if needed).</a:t>
            </a:r>
          </a:p>
          <a:p>
            <a:pPr marL="0" indent="0">
              <a:buNone/>
            </a:pPr>
            <a:r>
              <a:rPr lang="en-US" dirty="0"/>
              <a:t>Contract will be aimed at addressing student’s attendance problems.</a:t>
            </a:r>
          </a:p>
          <a:p>
            <a:pPr marL="0" lvl="0" indent="0">
              <a:buNone/>
            </a:pPr>
            <a:r>
              <a:rPr lang="en-US" dirty="0"/>
              <a:t> </a:t>
            </a:r>
            <a:r>
              <a:rPr lang="en-US" b="1" dirty="0"/>
              <a:t>If a student or parent does not show up for the Truancy Board:</a:t>
            </a:r>
            <a:endParaRPr lang="en-US" dirty="0"/>
          </a:p>
          <a:p>
            <a:pPr marL="0" indent="0">
              <a:buNone/>
            </a:pPr>
            <a:r>
              <a:rPr lang="en-US" b="1" dirty="0"/>
              <a:t>After at least two attempts to meet with the student or parent the school may document that the student’s parent or guardian is unwilling to cooperate in the truancy intervention plan. The director of schools or designee may report the student’s absences to the appropriate judge.</a:t>
            </a:r>
            <a:endParaRPr lang="en-US" dirty="0"/>
          </a:p>
          <a:p>
            <a:endParaRPr lang="en-US" dirty="0"/>
          </a:p>
        </p:txBody>
      </p:sp>
    </p:spTree>
    <p:extLst>
      <p:ext uri="{BB962C8B-B14F-4D97-AF65-F5344CB8AC3E}">
        <p14:creationId xmlns:p14="http://schemas.microsoft.com/office/powerpoint/2010/main" val="1174123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III—Hawkins County</a:t>
            </a:r>
            <a:endParaRPr lang="en-US" dirty="0"/>
          </a:p>
        </p:txBody>
      </p:sp>
      <p:sp>
        <p:nvSpPr>
          <p:cNvPr id="4" name="Content Placeholder 3"/>
          <p:cNvSpPr>
            <a:spLocks noGrp="1"/>
          </p:cNvSpPr>
          <p:nvPr>
            <p:ph idx="1"/>
          </p:nvPr>
        </p:nvSpPr>
        <p:spPr>
          <a:xfrm>
            <a:off x="307900" y="2770094"/>
            <a:ext cx="8646870" cy="3823335"/>
          </a:xfrm>
        </p:spPr>
        <p:txBody>
          <a:bodyPr>
            <a:normAutofit fontScale="92500" lnSpcReduction="20000"/>
          </a:bodyPr>
          <a:lstStyle/>
          <a:p>
            <a:pPr marL="0" indent="0">
              <a:buNone/>
            </a:pPr>
            <a:r>
              <a:rPr lang="en-US" dirty="0"/>
              <a:t>Tier 3 meetings will be conducted by the Hawkins County Schools Attendance Officers and be referred to as meetings of the Attendance Review Committee (ARC). Meetings will be held either at the Juvenile Justice Center in Rogersville or the City Building in Church Hill. If a student from a school is required to attend, a representative from that school should also be in attendance. A representative from community agencies will also be invited to the meetings. Meeting notices requiring the student and parent to appear at the Attendance Review Committee will be mailed ten (10) calendar days prior to said meeting. A parent/guardian failing to attend the Attendance Review Committee hearing or to make other arrangements will be subject to a petition to juvenile court. The attendance policies of the Hawkins County Board of Education and the reasons for the student’s unexcused absenteeism will be discussed at this meeting. Additional resources will be added to the intervention plan. </a:t>
            </a:r>
          </a:p>
        </p:txBody>
      </p:sp>
    </p:spTree>
    <p:extLst>
      <p:ext uri="{BB962C8B-B14F-4D97-AF65-F5344CB8AC3E}">
        <p14:creationId xmlns:p14="http://schemas.microsoft.com/office/powerpoint/2010/main" val="3263436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III—Hawkins County</a:t>
            </a:r>
          </a:p>
        </p:txBody>
      </p:sp>
      <p:sp>
        <p:nvSpPr>
          <p:cNvPr id="3" name="Content Placeholder 2"/>
          <p:cNvSpPr>
            <a:spLocks noGrp="1"/>
          </p:cNvSpPr>
          <p:nvPr>
            <p:ph idx="1"/>
          </p:nvPr>
        </p:nvSpPr>
        <p:spPr>
          <a:xfrm>
            <a:off x="346388" y="2321811"/>
            <a:ext cx="8492919" cy="4027891"/>
          </a:xfrm>
        </p:spPr>
        <p:txBody>
          <a:bodyPr>
            <a:normAutofit fontScale="92500"/>
          </a:bodyPr>
          <a:lstStyle/>
          <a:p>
            <a:pPr marL="0" indent="0">
              <a:buNone/>
            </a:pPr>
            <a:r>
              <a:rPr lang="en-US" dirty="0"/>
              <a:t>Students may be placed on ARC probation at the conclusion of the meeting. Students placed on probation by the Attendance Review Committee will automatically be petitioned to juvenile court if they miss additional unexcused absences in the current school year. If a student receives special education or 504 services a manifestation meeting must occur prior to the court date. Students placed on probation by the Attendance Review Committee will automatically be petitioned to juvenile court if they miss additional unexcused absences in the current school year. </a:t>
            </a:r>
          </a:p>
          <a:p>
            <a:pPr marL="0" indent="0">
              <a:buNone/>
            </a:pPr>
            <a:r>
              <a:rPr lang="en-US" dirty="0"/>
              <a:t>Students who are habitually and unlawfully absent from school shall be reported to the appropriate judge having juvenile jurisdiction in that county by the Attendance Supervisor or Attendance Officer, after written notice to the parent or guardian of said child.</a:t>
            </a:r>
          </a:p>
          <a:p>
            <a:endParaRPr lang="en-US" dirty="0"/>
          </a:p>
        </p:txBody>
      </p:sp>
    </p:spTree>
    <p:extLst>
      <p:ext uri="{BB962C8B-B14F-4D97-AF65-F5344CB8AC3E}">
        <p14:creationId xmlns:p14="http://schemas.microsoft.com/office/powerpoint/2010/main" val="3321932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0 at 9.12.10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282700"/>
            <a:ext cx="9144000" cy="4272266"/>
          </a:xfrm>
          <a:prstGeom prst="rect">
            <a:avLst/>
          </a:prstGeom>
        </p:spPr>
      </p:pic>
    </p:spTree>
    <p:extLst>
      <p:ext uri="{BB962C8B-B14F-4D97-AF65-F5344CB8AC3E}">
        <p14:creationId xmlns:p14="http://schemas.microsoft.com/office/powerpoint/2010/main" val="2643210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0 at 9.12.27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333500"/>
            <a:ext cx="9144000" cy="4189950"/>
          </a:xfrm>
          <a:prstGeom prst="rect">
            <a:avLst/>
          </a:prstGeom>
        </p:spPr>
      </p:pic>
    </p:spTree>
    <p:extLst>
      <p:ext uri="{BB962C8B-B14F-4D97-AF65-F5344CB8AC3E}">
        <p14:creationId xmlns:p14="http://schemas.microsoft.com/office/powerpoint/2010/main" val="4188694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9-10 at 9.12.36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889000"/>
            <a:ext cx="9144000" cy="5073126"/>
          </a:xfrm>
          <a:prstGeom prst="rect">
            <a:avLst/>
          </a:prstGeom>
        </p:spPr>
      </p:pic>
    </p:spTree>
    <p:extLst>
      <p:ext uri="{BB962C8B-B14F-4D97-AF65-F5344CB8AC3E}">
        <p14:creationId xmlns:p14="http://schemas.microsoft.com/office/powerpoint/2010/main" val="3330008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I—Cocke County</a:t>
            </a:r>
            <a:endParaRPr lang="en-US" dirty="0"/>
          </a:p>
        </p:txBody>
      </p:sp>
      <p:sp>
        <p:nvSpPr>
          <p:cNvPr id="3" name="Content Placeholder 2"/>
          <p:cNvSpPr>
            <a:spLocks noGrp="1"/>
          </p:cNvSpPr>
          <p:nvPr>
            <p:ph idx="1"/>
          </p:nvPr>
        </p:nvSpPr>
        <p:spPr>
          <a:xfrm>
            <a:off x="739775" y="2770094"/>
            <a:ext cx="7662864" cy="3977267"/>
          </a:xfrm>
        </p:spPr>
        <p:txBody>
          <a:bodyPr>
            <a:normAutofit fontScale="62500" lnSpcReduction="20000"/>
          </a:bodyPr>
          <a:lstStyle/>
          <a:p>
            <a:pPr indent="0">
              <a:lnSpc>
                <a:spcPct val="120000"/>
              </a:lnSpc>
              <a:buNone/>
            </a:pPr>
            <a:r>
              <a:rPr lang="en-US" sz="2400" dirty="0"/>
              <a:t>At the fifth unexcused absence, the attendance clerk calls student into office to talk to student about absences and gives them three (3) days to have parent, guardian, or other person in parental relation to contact school to set up a parental conference, or a conference call meeting in which the parent and student are able to meaningfully participate.</a:t>
            </a:r>
            <a:endParaRPr lang="en-US" sz="2000" dirty="0"/>
          </a:p>
          <a:p>
            <a:pPr lvl="0" indent="0">
              <a:lnSpc>
                <a:spcPct val="120000"/>
              </a:lnSpc>
            </a:pPr>
            <a:r>
              <a:rPr lang="en-US" sz="2400" dirty="0"/>
              <a:t>A conference with the student and the student’s parent(s)/guardian(s)</a:t>
            </a:r>
            <a:r>
              <a:rPr lang="en-US" sz="2400" dirty="0" smtClean="0"/>
              <a:t>;</a:t>
            </a:r>
            <a:endParaRPr lang="en-US" sz="2000" dirty="0"/>
          </a:p>
          <a:p>
            <a:pPr lvl="0" indent="0">
              <a:lnSpc>
                <a:spcPct val="120000"/>
              </a:lnSpc>
            </a:pPr>
            <a:r>
              <a:rPr lang="en-US" sz="2400" dirty="0"/>
              <a:t>An attendance contract, based on the conference, signed by the student, the parent(s)/guardian(s), and an attendance supervisor or designee. The contract shall include</a:t>
            </a:r>
            <a:r>
              <a:rPr lang="en-US" sz="2400" dirty="0" smtClean="0"/>
              <a:t>:</a:t>
            </a:r>
            <a:endParaRPr lang="en-US" sz="2000" dirty="0"/>
          </a:p>
          <a:p>
            <a:pPr lvl="1" indent="0">
              <a:lnSpc>
                <a:spcPct val="120000"/>
              </a:lnSpc>
            </a:pPr>
            <a:r>
              <a:rPr lang="en-US" dirty="0"/>
              <a:t>A specific description of the school’s attendance expectations for the student;</a:t>
            </a:r>
            <a:endParaRPr lang="en-US" sz="1800" dirty="0"/>
          </a:p>
          <a:p>
            <a:pPr lvl="1" indent="0">
              <a:lnSpc>
                <a:spcPct val="120000"/>
              </a:lnSpc>
            </a:pPr>
            <a:r>
              <a:rPr lang="en-US" dirty="0"/>
              <a:t>The period for which the contract is effective; and</a:t>
            </a:r>
            <a:endParaRPr lang="en-US" sz="1800" dirty="0"/>
          </a:p>
          <a:p>
            <a:pPr lvl="1" indent="0">
              <a:lnSpc>
                <a:spcPct val="120000"/>
              </a:lnSpc>
            </a:pPr>
            <a:r>
              <a:rPr lang="en-US" dirty="0"/>
              <a:t>Penalties for additional absences and alleged school offenses, including additional disciplinary action and potential referral to juvenile court; and </a:t>
            </a:r>
            <a:endParaRPr lang="en-US" sz="1800" dirty="0"/>
          </a:p>
          <a:p>
            <a:pPr lvl="1" indent="0">
              <a:lnSpc>
                <a:spcPct val="120000"/>
              </a:lnSpc>
            </a:pPr>
            <a:r>
              <a:rPr lang="en-US" dirty="0"/>
              <a:t>Give parent a copy of the  contract and attendance report</a:t>
            </a:r>
            <a:br>
              <a:rPr lang="en-US" dirty="0"/>
            </a:br>
            <a:endParaRPr lang="en-US" sz="1800" dirty="0"/>
          </a:p>
          <a:p>
            <a:endParaRPr lang="en-US" dirty="0"/>
          </a:p>
        </p:txBody>
      </p:sp>
    </p:spTree>
    <p:extLst>
      <p:ext uri="{BB962C8B-B14F-4D97-AF65-F5344CB8AC3E}">
        <p14:creationId xmlns:p14="http://schemas.microsoft.com/office/powerpoint/2010/main" val="156038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Dyersburg City </a:t>
            </a:r>
            <a:r>
              <a:rPr lang="mr-IN" dirty="0" smtClean="0"/>
              <a:t>–</a:t>
            </a:r>
            <a:r>
              <a:rPr lang="en-US" dirty="0" smtClean="0"/>
              <a:t> Tier III</a:t>
            </a:r>
            <a:endParaRPr lang="en-US" dirty="0"/>
          </a:p>
        </p:txBody>
      </p:sp>
      <p:sp>
        <p:nvSpPr>
          <p:cNvPr id="3" name="Content Placeholder 2"/>
          <p:cNvSpPr>
            <a:spLocks noGrp="1"/>
          </p:cNvSpPr>
          <p:nvPr>
            <p:ph idx="1"/>
          </p:nvPr>
        </p:nvSpPr>
        <p:spPr/>
        <p:txBody>
          <a:bodyPr/>
          <a:lstStyle/>
          <a:p>
            <a:r>
              <a:rPr lang="en-US" dirty="0" smtClean="0"/>
              <a:t>Triggered at 15 unexcused days</a:t>
            </a:r>
          </a:p>
          <a:p>
            <a:pPr lvl="1"/>
            <a:r>
              <a:rPr lang="en-US" dirty="0" smtClean="0"/>
              <a:t>Letter to Parent</a:t>
            </a:r>
          </a:p>
          <a:p>
            <a:pPr lvl="1"/>
            <a:r>
              <a:rPr lang="en-US" dirty="0" smtClean="0"/>
              <a:t>Child &amp; Family Team Meeting</a:t>
            </a:r>
          </a:p>
          <a:p>
            <a:pPr lvl="1"/>
            <a:r>
              <a:rPr lang="en-US" dirty="0" smtClean="0"/>
              <a:t>Meet with Dyersburg City/Dyer Co. Truancy Board</a:t>
            </a:r>
          </a:p>
          <a:p>
            <a:pPr lvl="1"/>
            <a:endParaRPr lang="en-US" dirty="0" smtClean="0"/>
          </a:p>
        </p:txBody>
      </p:sp>
    </p:spTree>
    <p:extLst>
      <p:ext uri="{BB962C8B-B14F-4D97-AF65-F5344CB8AC3E}">
        <p14:creationId xmlns:p14="http://schemas.microsoft.com/office/powerpoint/2010/main" val="2541453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Tier III—Cocke County</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If student, parent/guardian fails to comply with Tier Three :</a:t>
            </a:r>
            <a:endParaRPr lang="en-US" dirty="0"/>
          </a:p>
          <a:p>
            <a:pPr marL="0" indent="0">
              <a:buNone/>
            </a:pPr>
            <a:r>
              <a:rPr lang="en-US" b="1" dirty="0"/>
              <a:t>Referral to Juvenile court</a:t>
            </a:r>
            <a:endParaRPr lang="en-US" dirty="0"/>
          </a:p>
          <a:p>
            <a:pPr marL="0" indent="0">
              <a:buNone/>
            </a:pPr>
            <a:r>
              <a:rPr lang="en-US" b="1" dirty="0"/>
              <a:t>Accompanied by a statement from the student’s school certifying that </a:t>
            </a:r>
            <a:endParaRPr lang="en-US" dirty="0"/>
          </a:p>
          <a:p>
            <a:pPr marL="0" indent="0">
              <a:buNone/>
            </a:pPr>
            <a:r>
              <a:rPr lang="en-US" b="1" dirty="0"/>
              <a:t>The school applied the progressive truancy interventions adapted to the student, and </a:t>
            </a:r>
            <a:endParaRPr lang="en-US" dirty="0"/>
          </a:p>
          <a:p>
            <a:pPr marL="0" indent="0">
              <a:buNone/>
            </a:pPr>
            <a:r>
              <a:rPr lang="en-US" b="1" dirty="0"/>
              <a:t>The progressive truancy interventions failed to meaningfully address the student’s school attendance.</a:t>
            </a:r>
            <a:endParaRPr lang="en-US" dirty="0"/>
          </a:p>
          <a:p>
            <a:endParaRPr lang="en-US" dirty="0"/>
          </a:p>
        </p:txBody>
      </p:sp>
    </p:spTree>
    <p:extLst>
      <p:ext uri="{BB962C8B-B14F-4D97-AF65-F5344CB8AC3E}">
        <p14:creationId xmlns:p14="http://schemas.microsoft.com/office/powerpoint/2010/main" val="3454754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9-10 at 9.16.27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094" y="1577804"/>
            <a:ext cx="9163094" cy="4746243"/>
          </a:xfrm>
          <a:prstGeom prst="rect">
            <a:avLst/>
          </a:prstGeom>
        </p:spPr>
      </p:pic>
    </p:spTree>
    <p:extLst>
      <p:ext uri="{BB962C8B-B14F-4D97-AF65-F5344CB8AC3E}">
        <p14:creationId xmlns:p14="http://schemas.microsoft.com/office/powerpoint/2010/main" val="2740815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0 at 9.16.38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911325"/>
            <a:ext cx="9264794" cy="4117686"/>
          </a:xfrm>
          <a:prstGeom prst="rect">
            <a:avLst/>
          </a:prstGeom>
        </p:spPr>
      </p:pic>
    </p:spTree>
    <p:extLst>
      <p:ext uri="{BB962C8B-B14F-4D97-AF65-F5344CB8AC3E}">
        <p14:creationId xmlns:p14="http://schemas.microsoft.com/office/powerpoint/2010/main" val="2387414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0 at 9.16.45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2244843"/>
            <a:ext cx="8938736" cy="2950367"/>
          </a:xfrm>
          <a:prstGeom prst="rect">
            <a:avLst/>
          </a:prstGeom>
        </p:spPr>
      </p:pic>
    </p:spTree>
    <p:extLst>
      <p:ext uri="{BB962C8B-B14F-4D97-AF65-F5344CB8AC3E}">
        <p14:creationId xmlns:p14="http://schemas.microsoft.com/office/powerpoint/2010/main" val="3348438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0 at 9.18.40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0730" y="0"/>
            <a:ext cx="8415944" cy="6743721"/>
          </a:xfrm>
          <a:prstGeom prst="rect">
            <a:avLst/>
          </a:prstGeom>
        </p:spPr>
      </p:pic>
    </p:spTree>
    <p:extLst>
      <p:ext uri="{BB962C8B-B14F-4D97-AF65-F5344CB8AC3E}">
        <p14:creationId xmlns:p14="http://schemas.microsoft.com/office/powerpoint/2010/main" val="2252167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0 at 9.19.28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6515" y="0"/>
            <a:ext cx="8007531" cy="6858000"/>
          </a:xfrm>
          <a:prstGeom prst="rect">
            <a:avLst/>
          </a:prstGeom>
        </p:spPr>
      </p:pic>
    </p:spTree>
    <p:extLst>
      <p:ext uri="{BB962C8B-B14F-4D97-AF65-F5344CB8AC3E}">
        <p14:creationId xmlns:p14="http://schemas.microsoft.com/office/powerpoint/2010/main" val="1949957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Tier III—Hawkins County</a:t>
            </a:r>
            <a:endParaRPr lang="en-US" dirty="0"/>
          </a:p>
        </p:txBody>
      </p:sp>
      <p:pic>
        <p:nvPicPr>
          <p:cNvPr id="3" name="Picture 2" descr="Screen Shot 2018-09-10 at 9.20.36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2063912"/>
            <a:ext cx="9144000" cy="4038044"/>
          </a:xfrm>
          <a:prstGeom prst="rect">
            <a:avLst/>
          </a:prstGeom>
        </p:spPr>
      </p:pic>
    </p:spTree>
    <p:extLst>
      <p:ext uri="{BB962C8B-B14F-4D97-AF65-F5344CB8AC3E}">
        <p14:creationId xmlns:p14="http://schemas.microsoft.com/office/powerpoint/2010/main" val="3724745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Screen Shot 2018-09-10 at 9.20.48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2291618"/>
            <a:ext cx="9144000" cy="3381331"/>
          </a:xfrm>
          <a:prstGeom prst="rect">
            <a:avLst/>
          </a:prstGeom>
        </p:spPr>
      </p:pic>
    </p:spTree>
    <p:extLst>
      <p:ext uri="{BB962C8B-B14F-4D97-AF65-F5344CB8AC3E}">
        <p14:creationId xmlns:p14="http://schemas.microsoft.com/office/powerpoint/2010/main" val="3111805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Dyersburg City </a:t>
            </a:r>
            <a:r>
              <a:rPr lang="mr-IN" dirty="0" smtClean="0"/>
              <a:t>–</a:t>
            </a:r>
            <a:r>
              <a:rPr lang="en-US" dirty="0" smtClean="0"/>
              <a:t> After Tier III</a:t>
            </a:r>
            <a:endParaRPr lang="en-US" dirty="0"/>
          </a:p>
        </p:txBody>
      </p:sp>
      <p:sp>
        <p:nvSpPr>
          <p:cNvPr id="3" name="Content Placeholder 2"/>
          <p:cNvSpPr>
            <a:spLocks noGrp="1"/>
          </p:cNvSpPr>
          <p:nvPr>
            <p:ph idx="1"/>
          </p:nvPr>
        </p:nvSpPr>
        <p:spPr/>
        <p:txBody>
          <a:bodyPr/>
          <a:lstStyle/>
          <a:p>
            <a:r>
              <a:rPr lang="en-US" dirty="0" smtClean="0"/>
              <a:t>After Truancy Board, more unexcused absences may result in going to Juvenile Court</a:t>
            </a:r>
          </a:p>
          <a:p>
            <a:r>
              <a:rPr lang="en-US" dirty="0" smtClean="0"/>
              <a:t>15 Absences, regardless of excuse, lose the privilege of undocumented notes</a:t>
            </a:r>
            <a:endParaRPr lang="en-US" dirty="0"/>
          </a:p>
        </p:txBody>
      </p:sp>
    </p:spTree>
    <p:extLst>
      <p:ext uri="{BB962C8B-B14F-4D97-AF65-F5344CB8AC3E}">
        <p14:creationId xmlns:p14="http://schemas.microsoft.com/office/powerpoint/2010/main" val="3655416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I—Cocke County</a:t>
            </a:r>
            <a:endParaRPr lang="en-US" dirty="0"/>
          </a:p>
        </p:txBody>
      </p:sp>
      <p:sp>
        <p:nvSpPr>
          <p:cNvPr id="3" name="Content Placeholder 2"/>
          <p:cNvSpPr>
            <a:spLocks noGrp="1"/>
          </p:cNvSpPr>
          <p:nvPr>
            <p:ph idx="1"/>
          </p:nvPr>
        </p:nvSpPr>
        <p:spPr>
          <a:xfrm>
            <a:off x="739775" y="2770094"/>
            <a:ext cx="7662864" cy="3977267"/>
          </a:xfrm>
        </p:spPr>
        <p:txBody>
          <a:bodyPr>
            <a:normAutofit fontScale="92500" lnSpcReduction="10000"/>
          </a:bodyPr>
          <a:lstStyle/>
          <a:p>
            <a:pPr lvl="0" indent="0">
              <a:lnSpc>
                <a:spcPct val="120000"/>
              </a:lnSpc>
            </a:pPr>
            <a:r>
              <a:rPr lang="en-US" sz="2400" dirty="0"/>
              <a:t>Regularly scheduled follow-up meetings to discuss the student’s progress.</a:t>
            </a:r>
            <a:endParaRPr lang="en-US" sz="2000" dirty="0"/>
          </a:p>
          <a:p>
            <a:pPr lvl="0" indent="0">
              <a:lnSpc>
                <a:spcPct val="120000"/>
              </a:lnSpc>
            </a:pPr>
            <a:r>
              <a:rPr lang="en-US" sz="2400" b="1" dirty="0"/>
              <a:t>If a student or parent does not show up for the conference, or conference call meeting:</a:t>
            </a:r>
            <a:endParaRPr lang="en-US" sz="2000" dirty="0"/>
          </a:p>
          <a:p>
            <a:pPr indent="0">
              <a:lnSpc>
                <a:spcPct val="120000"/>
              </a:lnSpc>
            </a:pPr>
            <a:r>
              <a:rPr lang="en-US" sz="2400" b="1" dirty="0"/>
              <a:t>After at least two attempts to meet with the student or parent the school may document that the student’s parent or guardian is unwilling to cooperate in the truancy intervention plan. The director of schools or designee may report the student’s absences to the appropriate judge</a:t>
            </a:r>
            <a:endParaRPr lang="en-US" sz="2000" dirty="0"/>
          </a:p>
          <a:p>
            <a:endParaRPr lang="en-US" dirty="0"/>
          </a:p>
        </p:txBody>
      </p:sp>
    </p:spTree>
    <p:extLst>
      <p:ext uri="{BB962C8B-B14F-4D97-AF65-F5344CB8AC3E}">
        <p14:creationId xmlns:p14="http://schemas.microsoft.com/office/powerpoint/2010/main" val="1902598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9-10 at 8.24.04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88" y="885109"/>
            <a:ext cx="9038586" cy="5042735"/>
          </a:xfrm>
          <a:prstGeom prst="rect">
            <a:avLst/>
          </a:prstGeom>
        </p:spPr>
      </p:pic>
    </p:spTree>
    <p:extLst>
      <p:ext uri="{BB962C8B-B14F-4D97-AF65-F5344CB8AC3E}">
        <p14:creationId xmlns:p14="http://schemas.microsoft.com/office/powerpoint/2010/main" val="2145309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0 at 8.24.11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603460"/>
            <a:ext cx="9185376" cy="3322370"/>
          </a:xfrm>
          <a:prstGeom prst="rect">
            <a:avLst/>
          </a:prstGeom>
        </p:spPr>
      </p:pic>
    </p:spTree>
    <p:extLst>
      <p:ext uri="{BB962C8B-B14F-4D97-AF65-F5344CB8AC3E}">
        <p14:creationId xmlns:p14="http://schemas.microsoft.com/office/powerpoint/2010/main" val="2138196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0 at 8.24.20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239" y="1513667"/>
            <a:ext cx="9163358" cy="3835477"/>
          </a:xfrm>
          <a:prstGeom prst="rect">
            <a:avLst/>
          </a:prstGeom>
        </p:spPr>
      </p:pic>
    </p:spTree>
    <p:extLst>
      <p:ext uri="{BB962C8B-B14F-4D97-AF65-F5344CB8AC3E}">
        <p14:creationId xmlns:p14="http://schemas.microsoft.com/office/powerpoint/2010/main" val="972073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I—Hawkins County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Tier 1 is triggered when a student accumulates 3 unexcused absences. The school will schedule a conference with the parent to formulate a plan in hopes of avoiding any further unexcused absences. Preferably, the conference will be in person. If the parent is not reached on the first attempt, the school shall make at least 2 more documented attempts in the first 10 days of the child accumulating the 3</a:t>
            </a:r>
            <a:r>
              <a:rPr lang="en-US" baseline="30000" dirty="0"/>
              <a:t>rd</a:t>
            </a:r>
            <a:r>
              <a:rPr lang="en-US" dirty="0"/>
              <a:t> unexcused absence. If the school is still unsuccessful at reaching the parent(s), the school shall meet without the parent(s). If the parent(s) does schedule the meeting and does not show, one more attempt at scheduling a conference will be made before meeting without the parent(s).</a:t>
            </a:r>
          </a:p>
          <a:p>
            <a:pPr marL="0" indent="0">
              <a:buNone/>
            </a:pPr>
            <a:endParaRPr lang="en-US" dirty="0"/>
          </a:p>
        </p:txBody>
      </p:sp>
    </p:spTree>
    <p:extLst>
      <p:ext uri="{BB962C8B-B14F-4D97-AF65-F5344CB8AC3E}">
        <p14:creationId xmlns:p14="http://schemas.microsoft.com/office/powerpoint/2010/main" val="768929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I—Hawkins County</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The principal or his/her designee will conduct the conference with the parent(s) and student if age </a:t>
            </a:r>
            <a:r>
              <a:rPr lang="en-US" dirty="0" smtClean="0"/>
              <a:t>appropriate</a:t>
            </a:r>
            <a:r>
              <a:rPr lang="en-US" dirty="0"/>
              <a:t>. During the conference the Tier 1 Truancy Contract will be completed, and a plan will be </a:t>
            </a:r>
            <a:r>
              <a:rPr lang="en-US" dirty="0" smtClean="0"/>
              <a:t>developed </a:t>
            </a:r>
            <a:r>
              <a:rPr lang="en-US" dirty="0"/>
              <a:t>and implemented for the student. The contract will expire at the end of the current school </a:t>
            </a:r>
            <a:r>
              <a:rPr lang="en-US" dirty="0" smtClean="0"/>
              <a:t>year</a:t>
            </a:r>
            <a:r>
              <a:rPr lang="en-US" dirty="0"/>
              <a:t>. The principal/designee will determine what supports are available for the family, and he/she </a:t>
            </a:r>
            <a:r>
              <a:rPr lang="en-US" dirty="0" smtClean="0"/>
              <a:t>would </a:t>
            </a:r>
            <a:r>
              <a:rPr lang="en-US" dirty="0"/>
              <a:t>discuss the value of education with the family. Any unused parent notes or any doctors’ </a:t>
            </a:r>
            <a:r>
              <a:rPr lang="en-US" dirty="0" smtClean="0"/>
              <a:t>notes </a:t>
            </a:r>
            <a:r>
              <a:rPr lang="en-US" dirty="0"/>
              <a:t>may be accepted at this time, even if it is past the allowable 5 days to turn in a note. The principal or </a:t>
            </a:r>
            <a:r>
              <a:rPr lang="en-US" dirty="0" smtClean="0"/>
              <a:t>his</a:t>
            </a:r>
            <a:r>
              <a:rPr lang="en-US" dirty="0"/>
              <a:t>/her designee will inform parent(s) the next unexcused will trigger Tier 2, and with continued </a:t>
            </a:r>
            <a:r>
              <a:rPr lang="en-US" dirty="0" smtClean="0"/>
              <a:t>unexcused </a:t>
            </a:r>
            <a:r>
              <a:rPr lang="en-US" dirty="0"/>
              <a:t>absences, the child is subject to further truancy interventions.</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3354939605"/>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3397</TotalTime>
  <Words>1621</Words>
  <Application>Microsoft Office PowerPoint</Application>
  <PresentationFormat>On-screen Show (4:3)</PresentationFormat>
  <Paragraphs>78</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Calisto MT</vt:lpstr>
      <vt:lpstr>Wingdings</vt:lpstr>
      <vt:lpstr>Genesis</vt:lpstr>
      <vt:lpstr>Three-Tiered Truancy Intervention Plan </vt:lpstr>
      <vt:lpstr>Pre Tier I – Dyersburg City</vt:lpstr>
      <vt:lpstr>Tier I—Cocke County</vt:lpstr>
      <vt:lpstr>Tier I—Cocke County</vt:lpstr>
      <vt:lpstr>PowerPoint Presentation</vt:lpstr>
      <vt:lpstr>PowerPoint Presentation</vt:lpstr>
      <vt:lpstr>PowerPoint Presentation</vt:lpstr>
      <vt:lpstr>Tier I—Hawkins County</vt:lpstr>
      <vt:lpstr>Tier I—Hawkins County</vt:lpstr>
      <vt:lpstr>Tier I—Hawkins County</vt:lpstr>
      <vt:lpstr>PowerPoint Presentation</vt:lpstr>
      <vt:lpstr>PowerPoint Presentation</vt:lpstr>
      <vt:lpstr>PowerPoint Presentation</vt:lpstr>
      <vt:lpstr>Dyersburg City – Tier I</vt:lpstr>
      <vt:lpstr>Tier II—Cocke County </vt:lpstr>
      <vt:lpstr>PowerPoint Presentation</vt:lpstr>
      <vt:lpstr>PowerPoint Presentation</vt:lpstr>
      <vt:lpstr>PowerPoint Presentation</vt:lpstr>
      <vt:lpstr>Tier II—Hawkins County</vt:lpstr>
      <vt:lpstr>Dyersburg City – Tier II</vt:lpstr>
      <vt:lpstr>PowerPoint Presentation</vt:lpstr>
      <vt:lpstr>PowerPoint Presentation</vt:lpstr>
      <vt:lpstr>PowerPoint Presentation</vt:lpstr>
      <vt:lpstr>Tier III—Cocke County</vt:lpstr>
      <vt:lpstr>Tier III—Hawkins County</vt:lpstr>
      <vt:lpstr>Tier III—Hawkins County</vt:lpstr>
      <vt:lpstr>PowerPoint Presentation</vt:lpstr>
      <vt:lpstr>PowerPoint Presentation</vt:lpstr>
      <vt:lpstr>PowerPoint Presentation</vt:lpstr>
      <vt:lpstr>Dyersburg City – Tier III</vt:lpstr>
      <vt:lpstr>After Tier III—Cocke County</vt:lpstr>
      <vt:lpstr>PowerPoint Presentation</vt:lpstr>
      <vt:lpstr>PowerPoint Presentation</vt:lpstr>
      <vt:lpstr>PowerPoint Presentation</vt:lpstr>
      <vt:lpstr>PowerPoint Presentation</vt:lpstr>
      <vt:lpstr>PowerPoint Presentation</vt:lpstr>
      <vt:lpstr>After Tier III—Hawkins County</vt:lpstr>
      <vt:lpstr>PowerPoint Presentation</vt:lpstr>
      <vt:lpstr>Dyersburg City – After Tier III</vt:lpstr>
    </vt:vector>
  </TitlesOfParts>
  <Company>Hawkins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Three-Tiered Truancy Intervention Plan</dc:title>
  <dc:creator>Greg Sturgill</dc:creator>
  <cp:lastModifiedBy>TN Attendance Committee</cp:lastModifiedBy>
  <cp:revision>19</cp:revision>
  <dcterms:created xsi:type="dcterms:W3CDTF">2018-09-10T12:17:13Z</dcterms:created>
  <dcterms:modified xsi:type="dcterms:W3CDTF">2018-09-13T02:36:08Z</dcterms:modified>
</cp:coreProperties>
</file>