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B57F5C3-0393-4536-9EA0-849809B2AE8A}"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3767872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57F5C3-0393-4536-9EA0-849809B2AE8A}"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609364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57F5C3-0393-4536-9EA0-849809B2AE8A}"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330089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57F5C3-0393-4536-9EA0-849809B2AE8A}"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91971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57F5C3-0393-4536-9EA0-849809B2AE8A}" type="datetimeFigureOut">
              <a:rPr lang="en-US" smtClean="0"/>
              <a:t>3/13/2020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595509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57F5C3-0393-4536-9EA0-849809B2AE8A}"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450422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57F5C3-0393-4536-9EA0-849809B2AE8A}" type="datetimeFigureOut">
              <a:rPr lang="en-US" smtClean="0"/>
              <a:t>3/13/2020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2603678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57F5C3-0393-4536-9EA0-849809B2AE8A}" type="datetimeFigureOut">
              <a:rPr lang="en-US" smtClean="0"/>
              <a:t>3/13/2020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3000481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7F5C3-0393-4536-9EA0-849809B2AE8A}" type="datetimeFigureOut">
              <a:rPr lang="en-US" smtClean="0"/>
              <a:t>3/13/2020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46894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B57F5C3-0393-4536-9EA0-849809B2AE8A}"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69586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B57F5C3-0393-4536-9EA0-849809B2AE8A}" type="datetimeFigureOut">
              <a:rPr lang="en-US" smtClean="0"/>
              <a:t>3/13/2020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6BE6E9-E73E-493F-8F57-8EE914881A6D}" type="slidenum">
              <a:rPr lang="en-US" smtClean="0"/>
              <a:t>‹#›</a:t>
            </a:fld>
            <a:endParaRPr lang="en-US"/>
          </a:p>
        </p:txBody>
      </p:sp>
    </p:spTree>
    <p:extLst>
      <p:ext uri="{BB962C8B-B14F-4D97-AF65-F5344CB8AC3E}">
        <p14:creationId xmlns:p14="http://schemas.microsoft.com/office/powerpoint/2010/main" val="472212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7F5C3-0393-4536-9EA0-849809B2AE8A}" type="datetimeFigureOut">
              <a:rPr lang="en-US" smtClean="0"/>
              <a:t>3/13/2020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6BE6E9-E73E-493F-8F57-8EE914881A6D}" type="slidenum">
              <a:rPr lang="en-US" smtClean="0"/>
              <a:t>‹#›</a:t>
            </a:fld>
            <a:endParaRPr lang="en-US"/>
          </a:p>
        </p:txBody>
      </p:sp>
    </p:spTree>
    <p:extLst>
      <p:ext uri="{BB962C8B-B14F-4D97-AF65-F5344CB8AC3E}">
        <p14:creationId xmlns:p14="http://schemas.microsoft.com/office/powerpoint/2010/main" val="2465518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4137378277"/>
              </p:ext>
            </p:extLst>
          </p:nvPr>
        </p:nvGraphicFramePr>
        <p:xfrm>
          <a:off x="257242" y="642550"/>
          <a:ext cx="11629957" cy="5844439"/>
        </p:xfrm>
        <a:graphic>
          <a:graphicData uri="http://schemas.openxmlformats.org/drawingml/2006/table">
            <a:tbl>
              <a:tblPr firstRow="1" bandRow="1">
                <a:tableStyleId>{5C22544A-7EE6-4342-B048-85BDC9FD1C3A}</a:tableStyleId>
              </a:tblPr>
              <a:tblGrid>
                <a:gridCol w="3131479">
                  <a:extLst>
                    <a:ext uri="{9D8B030D-6E8A-4147-A177-3AD203B41FA5}">
                      <a16:colId xmlns:a16="http://schemas.microsoft.com/office/drawing/2014/main" val="20001"/>
                    </a:ext>
                  </a:extLst>
                </a:gridCol>
                <a:gridCol w="2831784">
                  <a:extLst>
                    <a:ext uri="{9D8B030D-6E8A-4147-A177-3AD203B41FA5}">
                      <a16:colId xmlns:a16="http://schemas.microsoft.com/office/drawing/2014/main" val="20002"/>
                    </a:ext>
                  </a:extLst>
                </a:gridCol>
                <a:gridCol w="2833347">
                  <a:extLst>
                    <a:ext uri="{9D8B030D-6E8A-4147-A177-3AD203B41FA5}">
                      <a16:colId xmlns:a16="http://schemas.microsoft.com/office/drawing/2014/main" val="20003"/>
                    </a:ext>
                  </a:extLst>
                </a:gridCol>
                <a:gridCol w="2833347">
                  <a:extLst>
                    <a:ext uri="{9D8B030D-6E8A-4147-A177-3AD203B41FA5}">
                      <a16:colId xmlns:a16="http://schemas.microsoft.com/office/drawing/2014/main" val="20004"/>
                    </a:ext>
                  </a:extLst>
                </a:gridCol>
              </a:tblGrid>
              <a:tr h="885317">
                <a:tc gridSpan="3">
                  <a:txBody>
                    <a:bodyPr/>
                    <a:lstStyle/>
                    <a:p>
                      <a:pPr algn="ctr"/>
                      <a:r>
                        <a:rPr lang="en-US" sz="800" baseline="0" dirty="0">
                          <a:solidFill>
                            <a:sysClr val="windowText" lastClr="000000"/>
                          </a:solidFill>
                        </a:rPr>
                        <a:t>                       </a:t>
                      </a:r>
                    </a:p>
                  </a:txBody>
                  <a:tcPr>
                    <a:solidFill>
                      <a:schemeClr val="bg1"/>
                    </a:solidFill>
                  </a:tcPr>
                </a:tc>
                <a:tc hMerge="1">
                  <a:txBody>
                    <a:bodyPr/>
                    <a:lstStyle/>
                    <a:p>
                      <a:endParaRPr lang="en-US"/>
                    </a:p>
                  </a:txBody>
                  <a:tcPr/>
                </a:tc>
                <a:tc hMerge="1">
                  <a:txBody>
                    <a:bodyPr/>
                    <a:lstStyle/>
                    <a:p>
                      <a:endParaRPr lang="en-US" dirty="0"/>
                    </a:p>
                  </a:txBody>
                  <a:tcPr/>
                </a:tc>
                <a:tc>
                  <a:txBody>
                    <a:bodyPr/>
                    <a:lstStyle/>
                    <a:p>
                      <a:pPr algn="ctr"/>
                      <a:endParaRPr lang="en-US" sz="800" baseline="0" dirty="0">
                        <a:solidFill>
                          <a:sysClr val="windowText" lastClr="000000"/>
                        </a:solidFill>
                      </a:endParaRPr>
                    </a:p>
                  </a:txBody>
                  <a:tcPr>
                    <a:solidFill>
                      <a:schemeClr val="bg1"/>
                    </a:solidFill>
                  </a:tcPr>
                </a:tc>
                <a:extLst>
                  <a:ext uri="{0D108BD9-81ED-4DB2-BD59-A6C34878D82A}">
                    <a16:rowId xmlns:a16="http://schemas.microsoft.com/office/drawing/2014/main" val="10000"/>
                  </a:ext>
                </a:extLst>
              </a:tr>
              <a:tr h="69640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BUSI 490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baseline="0" dirty="0"/>
                        <a:t>Business Topics: Introduction to Sales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MOD 1 (1.5 credits)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aseline="0" dirty="0"/>
                        <a:t>Section 107 TTH 12:30PM</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aseline="0" dirty="0"/>
                        <a:t> McColl 3600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BUSI 564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Design Thinking</a:t>
                      </a:r>
                      <a:r>
                        <a:rPr lang="en-US" sz="1200" b="1" baseline="0" dirty="0"/>
                        <a:t> and </a:t>
                      </a:r>
                      <a:r>
                        <a:rPr lang="en-US" sz="1200" b="1" dirty="0"/>
                        <a:t>New Product Development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Semester (3 credits)</a:t>
                      </a:r>
                    </a:p>
                    <a:p>
                      <a:pPr algn="ctr"/>
                      <a:r>
                        <a:rPr lang="en-US" sz="1200" dirty="0"/>
                        <a:t>Section 1 TTH 2:00PM</a:t>
                      </a:r>
                    </a:p>
                    <a:p>
                      <a:pPr algn="ctr"/>
                      <a:r>
                        <a:rPr lang="en-US" sz="1200" baseline="0" dirty="0"/>
                        <a:t>McColl 3050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i="1" kern="1200" dirty="0">
                          <a:solidFill>
                            <a:schemeClr val="dk1"/>
                          </a:solidFill>
                          <a:effectLst/>
                          <a:latin typeface="+mn-lt"/>
                          <a:ea typeface="+mn-ea"/>
                          <a:cs typeface="+mn-cs"/>
                        </a:rPr>
                        <a:t>Prerequisite: BUSI 406 with minimum grade of 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 </a:t>
                      </a:r>
                      <a:r>
                        <a:rPr lang="en-US" sz="1200" b="1" dirty="0"/>
                        <a:t>BUSI 566</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Marketing Strategy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Semester (3 credits)</a:t>
                      </a:r>
                    </a:p>
                    <a:p>
                      <a:pPr algn="ctr"/>
                      <a:r>
                        <a:rPr lang="en-US" sz="1200" dirty="0"/>
                        <a:t>Section 1 TTH 12:30PM</a:t>
                      </a:r>
                    </a:p>
                    <a:p>
                      <a:pPr algn="ctr"/>
                      <a:r>
                        <a:rPr lang="en-US" sz="1200" baseline="0" dirty="0"/>
                        <a:t>McColl 3050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i="1" kern="1200" dirty="0">
                          <a:solidFill>
                            <a:schemeClr val="dk1"/>
                          </a:solidFill>
                          <a:effectLst/>
                          <a:latin typeface="+mn-lt"/>
                          <a:ea typeface="+mn-ea"/>
                          <a:cs typeface="+mn-cs"/>
                        </a:rPr>
                        <a:t>Prerequisite: BUSI 406 with minimum grade of “C”</a:t>
                      </a:r>
                    </a:p>
                    <a:p>
                      <a:pPr algn="ctr"/>
                      <a:endParaRPr lang="en-US" sz="12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BUSI 590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t>Customer Relationship</a:t>
                      </a:r>
                      <a:r>
                        <a:rPr lang="en-US" sz="1200" b="1" baseline="0" dirty="0"/>
                        <a:t> Management</a:t>
                      </a:r>
                      <a:endParaRPr lang="en-US" sz="1200" b="1"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Semester (3 credits)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Section</a:t>
                      </a:r>
                      <a:r>
                        <a:rPr lang="en-US" sz="1200" baseline="0" dirty="0"/>
                        <a:t> 36  MW 9:30AM</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Section</a:t>
                      </a:r>
                      <a:r>
                        <a:rPr lang="en-US" sz="1200" baseline="0" dirty="0"/>
                        <a:t> 37 MW 11:00AM</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aseline="0" dirty="0"/>
                        <a:t>McColl 3000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0" i="1" kern="1200" dirty="0">
                          <a:solidFill>
                            <a:schemeClr val="dk1"/>
                          </a:solidFill>
                          <a:effectLst/>
                          <a:latin typeface="+mn-lt"/>
                          <a:ea typeface="+mn-ea"/>
                          <a:cs typeface="+mn-cs"/>
                        </a:rPr>
                        <a:t>Prerequisite: BUSI 406 with a minimum grade of “C”</a:t>
                      </a:r>
                    </a:p>
                  </a:txBody>
                  <a:tcPr/>
                </a:tc>
                <a:extLst>
                  <a:ext uri="{0D108BD9-81ED-4DB2-BD59-A6C34878D82A}">
                    <a16:rowId xmlns:a16="http://schemas.microsoft.com/office/drawing/2014/main" val="10001"/>
                  </a:ext>
                </a:extLst>
              </a:tr>
              <a:tr h="541648">
                <a:tc>
                  <a:txBody>
                    <a:bodyPr/>
                    <a:lstStyle/>
                    <a:p>
                      <a:pPr algn="l"/>
                      <a:r>
                        <a:rPr lang="en-US" sz="1200" dirty="0"/>
                        <a:t>Professor Mark</a:t>
                      </a:r>
                      <a:r>
                        <a:rPr lang="en-US" sz="1200" baseline="0" dirty="0"/>
                        <a:t> McNeilly</a:t>
                      </a:r>
                      <a:endParaRPr lang="en-US" sz="1200" dirty="0"/>
                    </a:p>
                  </a:txBody>
                  <a:tcPr/>
                </a:tc>
                <a:tc>
                  <a:txBody>
                    <a:bodyPr/>
                    <a:lstStyle/>
                    <a:p>
                      <a:pPr algn="l"/>
                      <a:r>
                        <a:rPr lang="en-US" sz="1200" dirty="0"/>
                        <a:t>Professor Barry Bayus</a:t>
                      </a:r>
                      <a:endParaRPr lang="en-US" sz="1200" baseline="0" dirty="0"/>
                    </a:p>
                  </a:txBody>
                  <a:tcPr/>
                </a:tc>
                <a:tc>
                  <a:txBody>
                    <a:bodyPr/>
                    <a:lstStyle/>
                    <a:p>
                      <a:r>
                        <a:rPr lang="en-US" sz="1200" dirty="0"/>
                        <a:t>Professor</a:t>
                      </a:r>
                      <a:r>
                        <a:rPr lang="en-US" sz="1200" baseline="0" dirty="0"/>
                        <a:t> William Putsis</a:t>
                      </a:r>
                      <a:endParaRPr lang="en-US" sz="1200" dirty="0"/>
                    </a:p>
                  </a:txBody>
                  <a:tcPr/>
                </a:tc>
                <a:tc>
                  <a:txBody>
                    <a:bodyPr/>
                    <a:lstStyle/>
                    <a:p>
                      <a:pPr algn="l"/>
                      <a:r>
                        <a:rPr lang="en-US" sz="1200" dirty="0"/>
                        <a:t>Professor Longxiu Tian</a:t>
                      </a:r>
                    </a:p>
                  </a:txBody>
                  <a:tcPr/>
                </a:tc>
                <a:extLst>
                  <a:ext uri="{0D108BD9-81ED-4DB2-BD59-A6C34878D82A}">
                    <a16:rowId xmlns:a16="http://schemas.microsoft.com/office/drawing/2014/main" val="10002"/>
                  </a:ext>
                </a:extLst>
              </a:tr>
              <a:tr h="28629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dk1"/>
                          </a:solidFill>
                          <a:effectLst/>
                          <a:latin typeface="+mn-lt"/>
                          <a:ea typeface="+mn-ea"/>
                          <a:cs typeface="+mn-cs"/>
                        </a:rPr>
                        <a:t>No revenue comes into a company until something is sold. Introduction to Sales will give you a practical understanding of this critical function so that you can add value to your company and your company's customers and channel partners. Introduction to Sales will employ lectures, cases, real-world applications, role plays and discussions to answer the critical questions of sales and sales management strategy. The first portion of the class will focus on sales management and strategy with the last half built around specific sales tactics and skills within the sales call. </a:t>
                      </a:r>
                    </a:p>
                    <a:p>
                      <a:pPr marL="0" marR="0">
                        <a:lnSpc>
                          <a:spcPct val="100000"/>
                        </a:lnSpc>
                        <a:spcBef>
                          <a:spcPts val="0"/>
                        </a:spcBef>
                        <a:spcAft>
                          <a:spcPts val="0"/>
                        </a:spcAft>
                      </a:pPr>
                      <a:endParaRPr lang="en-US" sz="1200" dirty="0">
                        <a:effectLst/>
                        <a:latin typeface="+mn-lt"/>
                        <a:ea typeface="Calibri" panose="020F0502020204030204" pitchFamily="34" charset="0"/>
                        <a:cs typeface="Times New Roman" panose="02020603050405020304" pitchFamily="18" charset="0"/>
                      </a:endParaRPr>
                    </a:p>
                  </a:txBody>
                  <a:tcPr/>
                </a:tc>
                <a:tc>
                  <a:txBody>
                    <a:bodyPr/>
                    <a:lstStyle/>
                    <a:p>
                      <a:r>
                        <a:rPr lang="en-US" sz="1200" kern="1200" dirty="0">
                          <a:solidFill>
                            <a:schemeClr val="dk1"/>
                          </a:solidFill>
                          <a:effectLst/>
                          <a:latin typeface="+mn-lt"/>
                          <a:ea typeface="+mn-ea"/>
                          <a:cs typeface="+mn-cs"/>
                        </a:rPr>
                        <a:t>In this project-based course, student teams will research a new product idea, generate product concepts, develop a product prototype, and participate in a product concept pitch session at the end of semester. </a:t>
                      </a:r>
                    </a:p>
                    <a:p>
                      <a:r>
                        <a:rPr lang="en-US" sz="1200" kern="1200" dirty="0">
                          <a:solidFill>
                            <a:schemeClr val="dk1"/>
                          </a:solidFill>
                          <a:effectLst/>
                          <a:latin typeface="+mn-lt"/>
                          <a:ea typeface="+mn-ea"/>
                          <a:cs typeface="+mn-cs"/>
                        </a:rPr>
                        <a:t>Successful product and service innovation puts the consumer at the center of the development process.  To do this, traditional marketing research (focus groups, surveys) is being complemented by design thinking and Web 2.0 approaches.  </a:t>
                      </a:r>
                      <a:r>
                        <a:rPr lang="en-US" sz="1200" b="1" kern="1200" dirty="0">
                          <a:solidFill>
                            <a:schemeClr val="dk1"/>
                          </a:solidFill>
                          <a:effectLst/>
                          <a:latin typeface="+mn-lt"/>
                          <a:ea typeface="+mn-ea"/>
                          <a:cs typeface="+mn-cs"/>
                        </a:rPr>
                        <a:t> </a:t>
                      </a:r>
                      <a:endParaRPr lang="en-US" sz="1200" kern="1200" dirty="0">
                        <a:solidFill>
                          <a:schemeClr val="dk1"/>
                        </a:solidFill>
                        <a:effectLst/>
                        <a:latin typeface="+mn-lt"/>
                        <a:ea typeface="+mn-ea"/>
                        <a:cs typeface="+mn-cs"/>
                      </a:endParaRPr>
                    </a:p>
                    <a:p>
                      <a:endParaRPr lang="en-US" sz="1200" dirty="0">
                        <a:latin typeface="+mn-lt"/>
                      </a:endParaRPr>
                    </a:p>
                  </a:txBody>
                  <a:tcPr/>
                </a:tc>
                <a:tc>
                  <a:txBody>
                    <a:bodyPr/>
                    <a:lstStyle/>
                    <a:p>
                      <a:r>
                        <a:rPr lang="en-US" sz="1200" kern="1200" dirty="0">
                          <a:solidFill>
                            <a:schemeClr val="dk1"/>
                          </a:solidFill>
                          <a:effectLst/>
                          <a:latin typeface="+mn-lt"/>
                          <a:ea typeface="+mn-ea"/>
                          <a:cs typeface="+mn-cs"/>
                        </a:rPr>
                        <a:t>Marketing plays a crucial role in creating and managing market-based customer assets to attain sustainable competitive advantage. Marketing strategy is critical to managing these market-based customer assets. This course reviews and integrates marketing concepts developed in other marketing courses to facilitate learning about creation and management of market-based customer assets.</a:t>
                      </a:r>
                    </a:p>
                    <a:p>
                      <a:endParaRPr lang="en-US" sz="1200" kern="1200" dirty="0">
                        <a:solidFill>
                          <a:schemeClr val="dk1"/>
                        </a:solidFill>
                        <a:effectLst/>
                        <a:latin typeface="+mn-lt"/>
                        <a:ea typeface="+mn-ea"/>
                        <a:cs typeface="+mn-cs"/>
                      </a:endParaRPr>
                    </a:p>
                  </a:txBody>
                  <a:tcPr/>
                </a:tc>
                <a:tc>
                  <a:txBody>
                    <a:bodyPr/>
                    <a:lstStyle/>
                    <a:p>
                      <a:r>
                        <a:rPr lang="en-US" sz="1200" kern="1200" dirty="0">
                          <a:solidFill>
                            <a:schemeClr val="dk1"/>
                          </a:solidFill>
                          <a:effectLst/>
                          <a:latin typeface="+mn-lt"/>
                          <a:ea typeface="+mn-ea"/>
                          <a:cs typeface="+mn-cs"/>
                        </a:rPr>
                        <a:t>Customer Relationship Management (CRM) is the marketing “mantra” for today’s businesses. This course focuses on understanding the principles and data-driven tools of customer relationship management where the philosophy is to view customers as assets of the firm and the goal is to use customer information to grow customer loyalty, relationships, and their lifetime value to the firm. </a:t>
                      </a:r>
                      <a:endParaRPr lang="en-US" sz="1200" dirty="0"/>
                    </a:p>
                  </a:txBody>
                  <a:tcPr/>
                </a:tc>
                <a:extLst>
                  <a:ext uri="{0D108BD9-81ED-4DB2-BD59-A6C34878D82A}">
                    <a16:rowId xmlns:a16="http://schemas.microsoft.com/office/drawing/2014/main" val="10003"/>
                  </a:ext>
                </a:extLst>
              </a:tr>
            </a:tbl>
          </a:graphicData>
        </a:graphic>
      </p:graphicFrame>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7426" y="353336"/>
            <a:ext cx="1487427" cy="969266"/>
          </a:xfrm>
          <a:prstGeom prst="rect">
            <a:avLst/>
          </a:prstGeom>
        </p:spPr>
      </p:pic>
      <p:sp>
        <p:nvSpPr>
          <p:cNvPr id="5" name="Title 4"/>
          <p:cNvSpPr>
            <a:spLocks noGrp="1"/>
          </p:cNvSpPr>
          <p:nvPr>
            <p:ph type="title"/>
          </p:nvPr>
        </p:nvSpPr>
        <p:spPr/>
        <p:txBody>
          <a:bodyPr/>
          <a:lstStyle/>
          <a:p>
            <a:r>
              <a:rPr lang="en-US" dirty="0"/>
              <a:t>             </a:t>
            </a:r>
            <a:r>
              <a:rPr lang="en-US" sz="3200" dirty="0"/>
              <a:t>Marketing Elective Courses Fall 2020</a:t>
            </a:r>
          </a:p>
        </p:txBody>
      </p:sp>
      <p:pic>
        <p:nvPicPr>
          <p:cNvPr id="8" name="Picture 7"/>
          <p:cNvPicPr>
            <a:picLocks noChangeAspect="1"/>
          </p:cNvPicPr>
          <p:nvPr/>
        </p:nvPicPr>
        <p:blipFill>
          <a:blip r:embed="rId3"/>
          <a:stretch>
            <a:fillRect/>
          </a:stretch>
        </p:blipFill>
        <p:spPr>
          <a:xfrm>
            <a:off x="2890418" y="3101380"/>
            <a:ext cx="475475" cy="475475"/>
          </a:xfrm>
          <a:prstGeom prst="rect">
            <a:avLst/>
          </a:prstGeom>
        </p:spPr>
      </p:pic>
      <p:pic>
        <p:nvPicPr>
          <p:cNvPr id="10" name="Picture 9"/>
          <p:cNvPicPr>
            <a:picLocks noChangeAspect="1"/>
          </p:cNvPicPr>
          <p:nvPr/>
        </p:nvPicPr>
        <p:blipFill>
          <a:blip r:embed="rId4"/>
          <a:stretch>
            <a:fillRect/>
          </a:stretch>
        </p:blipFill>
        <p:spPr>
          <a:xfrm>
            <a:off x="5678639" y="3101380"/>
            <a:ext cx="520948" cy="520948"/>
          </a:xfrm>
          <a:prstGeom prst="rect">
            <a:avLst/>
          </a:prstGeom>
        </p:spPr>
      </p:pic>
      <p:pic>
        <p:nvPicPr>
          <p:cNvPr id="11" name="Picture 10"/>
          <p:cNvPicPr>
            <a:picLocks noChangeAspect="1"/>
          </p:cNvPicPr>
          <p:nvPr/>
        </p:nvPicPr>
        <p:blipFill>
          <a:blip r:embed="rId5"/>
          <a:stretch>
            <a:fillRect/>
          </a:stretch>
        </p:blipFill>
        <p:spPr>
          <a:xfrm>
            <a:off x="8532557" y="3101380"/>
            <a:ext cx="520948" cy="520948"/>
          </a:xfrm>
          <a:prstGeom prst="rect">
            <a:avLst/>
          </a:prstGeom>
        </p:spPr>
      </p:pic>
      <p:pic>
        <p:nvPicPr>
          <p:cNvPr id="13" name="Picture 12"/>
          <p:cNvPicPr>
            <a:picLocks noChangeAspect="1"/>
          </p:cNvPicPr>
          <p:nvPr/>
        </p:nvPicPr>
        <p:blipFill>
          <a:blip r:embed="rId6"/>
          <a:stretch>
            <a:fillRect/>
          </a:stretch>
        </p:blipFill>
        <p:spPr>
          <a:xfrm>
            <a:off x="11366251" y="3101380"/>
            <a:ext cx="520948" cy="520948"/>
          </a:xfrm>
          <a:prstGeom prst="rect">
            <a:avLst/>
          </a:prstGeom>
        </p:spPr>
      </p:pic>
    </p:spTree>
    <p:extLst>
      <p:ext uri="{BB962C8B-B14F-4D97-AF65-F5344CB8AC3E}">
        <p14:creationId xmlns:p14="http://schemas.microsoft.com/office/powerpoint/2010/main" val="3976419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426</Words>
  <Application>Microsoft Office PowerPoint</Application>
  <PresentationFormat>Widescreen</PresentationFormat>
  <Paragraphs>35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             Marketing Elective Courses Fall 2020</vt:lpstr>
    </vt:vector>
  </TitlesOfParts>
  <Company>Kenan Flagler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Electives for Fall 2019</dc:title>
  <dc:creator>Kubowicz Malhotra, Claudia</dc:creator>
  <cp:lastModifiedBy>Didow, Nicholas</cp:lastModifiedBy>
  <cp:revision>20</cp:revision>
  <cp:lastPrinted>2019-10-02T15:32:02Z</cp:lastPrinted>
  <dcterms:created xsi:type="dcterms:W3CDTF">2019-03-07T18:24:27Z</dcterms:created>
  <dcterms:modified xsi:type="dcterms:W3CDTF">2020-03-13T18:11:31Z</dcterms:modified>
</cp:coreProperties>
</file>