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40" r:id="rId1"/>
  </p:sldMasterIdLst>
  <p:notesMasterIdLst>
    <p:notesMasterId r:id="rId11"/>
  </p:notesMasterIdLst>
  <p:sldIdLst>
    <p:sldId id="256" r:id="rId2"/>
    <p:sldId id="257" r:id="rId3"/>
    <p:sldId id="259" r:id="rId4"/>
    <p:sldId id="258"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7"/>
    <p:restoredTop sz="92969"/>
  </p:normalViewPr>
  <p:slideViewPr>
    <p:cSldViewPr snapToGrid="0" snapToObjects="1">
      <p:cViewPr varScale="1">
        <p:scale>
          <a:sx n="58" d="100"/>
          <a:sy n="58" d="100"/>
        </p:scale>
        <p:origin x="496"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notesMaster" Target="notesMasters/notesMaster1.xml"/><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DE5072-229C-7844-B35E-DDBDD5467C18}" type="datetimeFigureOut">
              <a:rPr lang="en-US" smtClean="0"/>
              <a:t>12/7/16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8EF07D-F796-9441-9001-ECC88B970060}" type="slidenum">
              <a:rPr lang="en-US" smtClean="0"/>
              <a:t>‹#›</a:t>
            </a:fld>
            <a:endParaRPr lang="en-US"/>
          </a:p>
        </p:txBody>
      </p:sp>
    </p:spTree>
    <p:extLst>
      <p:ext uri="{BB962C8B-B14F-4D97-AF65-F5344CB8AC3E}">
        <p14:creationId xmlns:p14="http://schemas.microsoft.com/office/powerpoint/2010/main" val="2123609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a:t>
            </a:r>
            <a:r>
              <a:rPr lang="en-US" dirty="0" err="1" smtClean="0"/>
              <a:t>www.rollingstone.com</a:t>
            </a:r>
            <a:r>
              <a:rPr lang="en-US" dirty="0" smtClean="0"/>
              <a:t>/movies/pictures/barely-legal-30-nearly-pornographic-mainstream-films-20140318/strangers-by-the-lake-2013-0650825</a:t>
            </a:r>
            <a:endParaRPr lang="en-US" dirty="0"/>
          </a:p>
        </p:txBody>
      </p:sp>
      <p:sp>
        <p:nvSpPr>
          <p:cNvPr id="4" name="Slide Number Placeholder 3"/>
          <p:cNvSpPr>
            <a:spLocks noGrp="1"/>
          </p:cNvSpPr>
          <p:nvPr>
            <p:ph type="sldNum" sz="quarter" idx="10"/>
          </p:nvPr>
        </p:nvSpPr>
        <p:spPr/>
        <p:txBody>
          <a:bodyPr/>
          <a:lstStyle/>
          <a:p>
            <a:fld id="{D88EF07D-F796-9441-9001-ECC88B970060}" type="slidenum">
              <a:rPr lang="en-US" smtClean="0"/>
              <a:t>6</a:t>
            </a:fld>
            <a:endParaRPr lang="en-US"/>
          </a:p>
        </p:txBody>
      </p:sp>
    </p:spTree>
    <p:extLst>
      <p:ext uri="{BB962C8B-B14F-4D97-AF65-F5344CB8AC3E}">
        <p14:creationId xmlns:p14="http://schemas.microsoft.com/office/powerpoint/2010/main" val="328334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12/7/16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12/7/16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12/7/16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12/7/16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586B75A-687E-405C-8A0B-8D00578BA2C3}" type="datetimeFigureOut">
              <a:rPr lang="en-US" dirty="0"/>
              <a:pPr/>
              <a:t>12/7/16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dirty="0"/>
              <a:pPr/>
              <a:t>12/7/16</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12/7/16</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12/7/16</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12/7/16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smtClean="0"/>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12/7/16</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12/7/16</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dirty="0"/>
              <a:pPr/>
              <a:t>12/7/16</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1.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Ch</a:t>
            </a:r>
            <a:r>
              <a:rPr lang="en-US" dirty="0" smtClean="0"/>
              <a:t> 18 </a:t>
            </a:r>
            <a:r>
              <a:rPr lang="mr-IN" dirty="0" smtClean="0"/>
              <a:t>–</a:t>
            </a:r>
            <a:r>
              <a:rPr lang="en-US" dirty="0" smtClean="0"/>
              <a:t> Sexually Explicit Material in Contemporary US</a:t>
            </a: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3404951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pornography?</a:t>
            </a:r>
            <a:endParaRPr lang="en-US" dirty="0"/>
          </a:p>
        </p:txBody>
      </p:sp>
      <p:sp>
        <p:nvSpPr>
          <p:cNvPr id="3" name="Content Placeholder 2"/>
          <p:cNvSpPr>
            <a:spLocks noGrp="1"/>
          </p:cNvSpPr>
          <p:nvPr>
            <p:ph idx="1"/>
          </p:nvPr>
        </p:nvSpPr>
        <p:spPr/>
        <p:txBody>
          <a:bodyPr>
            <a:normAutofit/>
          </a:bodyPr>
          <a:lstStyle/>
          <a:p>
            <a:r>
              <a:rPr lang="en-US" sz="3200" dirty="0" smtClean="0"/>
              <a:t>There is not a consensus as to what constitutes </a:t>
            </a:r>
            <a:r>
              <a:rPr lang="en-US" sz="3200" i="1" dirty="0" smtClean="0"/>
              <a:t>erotica, pornography, </a:t>
            </a:r>
            <a:r>
              <a:rPr lang="en-US" sz="3200" dirty="0" smtClean="0"/>
              <a:t>and </a:t>
            </a:r>
            <a:r>
              <a:rPr lang="en-US" sz="3200" i="1" dirty="0" smtClean="0"/>
              <a:t>obscenity because these are subjective terms.</a:t>
            </a:r>
          </a:p>
          <a:p>
            <a:endParaRPr lang="en-US" sz="3200" i="1" dirty="0" smtClean="0"/>
          </a:p>
          <a:p>
            <a:r>
              <a:rPr lang="en-US" sz="3200" b="1" dirty="0" smtClean="0"/>
              <a:t>Erotica: </a:t>
            </a:r>
            <a:r>
              <a:rPr lang="en-US" sz="3200" dirty="0" smtClean="0"/>
              <a:t>sexually explicit material that can be evaluated positively. Often involves mutuality, love, respect, affection and balance of power and may even be considered to have artistic value.</a:t>
            </a:r>
            <a:endParaRPr lang="en-US" sz="3200" b="1" dirty="0" smtClean="0"/>
          </a:p>
          <a:p>
            <a:endParaRPr lang="en-US" sz="3200" i="1" dirty="0" smtClean="0"/>
          </a:p>
          <a:p>
            <a:endParaRPr lang="en-US" sz="3200" dirty="0"/>
          </a:p>
        </p:txBody>
      </p:sp>
    </p:spTree>
    <p:extLst>
      <p:ext uri="{BB962C8B-B14F-4D97-AF65-F5344CB8AC3E}">
        <p14:creationId xmlns:p14="http://schemas.microsoft.com/office/powerpoint/2010/main" val="6959254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Pornography</a:t>
            </a:r>
            <a:endParaRPr lang="en-US" dirty="0"/>
          </a:p>
        </p:txBody>
      </p:sp>
      <p:sp>
        <p:nvSpPr>
          <p:cNvPr id="3" name="Content Placeholder 2"/>
          <p:cNvSpPr>
            <a:spLocks noGrp="1"/>
          </p:cNvSpPr>
          <p:nvPr>
            <p:ph idx="1"/>
          </p:nvPr>
        </p:nvSpPr>
        <p:spPr>
          <a:xfrm>
            <a:off x="3869268" y="1310157"/>
            <a:ext cx="7315200" cy="5120640"/>
          </a:xfrm>
        </p:spPr>
        <p:txBody>
          <a:bodyPr>
            <a:noAutofit/>
          </a:bodyPr>
          <a:lstStyle/>
          <a:p>
            <a:r>
              <a:rPr lang="en-US" sz="2400" b="1" dirty="0" smtClean="0"/>
              <a:t>pornography </a:t>
            </a:r>
            <a:r>
              <a:rPr lang="en-US" sz="2400" dirty="0" smtClean="0"/>
              <a:t>represents sexually explicit material that is generally evaluated negatively and might depict anything that depicts sexuality and causes sexual arousal in the viewer. Greek: ‘</a:t>
            </a:r>
            <a:r>
              <a:rPr lang="en-US" sz="2400" dirty="0" err="1" smtClean="0"/>
              <a:t>porne</a:t>
            </a:r>
            <a:r>
              <a:rPr lang="en-US" sz="2400" dirty="0" smtClean="0"/>
              <a:t>’ meaning prostitute and ‘</a:t>
            </a:r>
            <a:r>
              <a:rPr lang="en-US" sz="2400" dirty="0" err="1" smtClean="0"/>
              <a:t>graphos</a:t>
            </a:r>
            <a:r>
              <a:rPr lang="en-US" sz="2400" dirty="0" smtClean="0"/>
              <a:t>’ meaning depicting.</a:t>
            </a:r>
          </a:p>
          <a:p>
            <a:r>
              <a:rPr lang="en-US" sz="2400" b="1" dirty="0" smtClean="0"/>
              <a:t>Obscenity </a:t>
            </a:r>
            <a:r>
              <a:rPr lang="en-US" sz="2400" dirty="0" smtClean="0"/>
              <a:t>generally implies a personal or or societal judgement that something is offensive; comes from Latin word for </a:t>
            </a:r>
            <a:r>
              <a:rPr lang="en-US" sz="2400" i="1" dirty="0" smtClean="0"/>
              <a:t>filth</a:t>
            </a:r>
            <a:r>
              <a:rPr lang="en-US" sz="2400" dirty="0" smtClean="0"/>
              <a:t>. Often involves violence or degradation. </a:t>
            </a:r>
            <a:endParaRPr lang="en-US" sz="2400" b="1" dirty="0" smtClean="0"/>
          </a:p>
          <a:p>
            <a:r>
              <a:rPr lang="en-US" sz="2400" dirty="0" smtClean="0"/>
              <a:t>The </a:t>
            </a:r>
            <a:r>
              <a:rPr lang="en-US" sz="2400" dirty="0"/>
              <a:t>term </a:t>
            </a:r>
            <a:r>
              <a:rPr lang="en-US" sz="2400" i="1" dirty="0"/>
              <a:t>sexually explicit material </a:t>
            </a:r>
            <a:r>
              <a:rPr lang="en-US" sz="2400" dirty="0"/>
              <a:t>is the more neutral term</a:t>
            </a:r>
            <a:r>
              <a:rPr lang="en-US" sz="2400" dirty="0" smtClean="0"/>
              <a:t>.</a:t>
            </a:r>
          </a:p>
          <a:p>
            <a:r>
              <a:rPr lang="en-US" sz="2400" dirty="0" smtClean="0"/>
              <a:t>Material such as photographs, videos, films, magazines, and books whose primary themes, topics or depictions involve sexuality that may cause sexual </a:t>
            </a:r>
            <a:r>
              <a:rPr lang="en-US" sz="2400" dirty="0" smtClean="0"/>
              <a:t>arousal</a:t>
            </a:r>
            <a:r>
              <a:rPr lang="en-US" sz="2400" dirty="0" smtClean="0"/>
              <a:t>; the genitals, or intimate sexual behavior is usually shown.</a:t>
            </a:r>
          </a:p>
          <a:p>
            <a:endParaRPr lang="en-US" sz="2400" dirty="0"/>
          </a:p>
          <a:p>
            <a:endParaRPr lang="en-US" sz="2400" dirty="0"/>
          </a:p>
        </p:txBody>
      </p:sp>
    </p:spTree>
    <p:extLst>
      <p:ext uri="{BB962C8B-B14F-4D97-AF65-F5344CB8AC3E}">
        <p14:creationId xmlns:p14="http://schemas.microsoft.com/office/powerpoint/2010/main" val="9755439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3200" dirty="0" smtClean="0"/>
              <a:t>The viewing of sexually explicit materials is becoming more common</a:t>
            </a:r>
            <a:r>
              <a:rPr lang="en-US" sz="3200" dirty="0" smtClean="0"/>
              <a:t>.</a:t>
            </a:r>
          </a:p>
          <a:p>
            <a:endParaRPr lang="en-US" sz="3200" dirty="0" smtClean="0"/>
          </a:p>
          <a:p>
            <a:r>
              <a:rPr lang="en-US" sz="3200" dirty="0" smtClean="0"/>
              <a:t>Nonrandom sample showed (2008): 75% of men and 41% of women had intentionally viewed erotic images or films online.</a:t>
            </a:r>
          </a:p>
        </p:txBody>
      </p:sp>
    </p:spTree>
    <p:extLst>
      <p:ext uri="{BB962C8B-B14F-4D97-AF65-F5344CB8AC3E}">
        <p14:creationId xmlns:p14="http://schemas.microsoft.com/office/powerpoint/2010/main" val="20072386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2600" dirty="0"/>
              <a:t>More women than men reported benefits like improving relations with current  partner, such as being open to new things, making it easier to talk about they want, and watching together to enhance arousal.</a:t>
            </a:r>
          </a:p>
          <a:p>
            <a:pPr lvl="1"/>
            <a:r>
              <a:rPr lang="en-US" sz="2400" dirty="0"/>
              <a:t>Compared with women, men (16%) gained a solitary benefit (women: 14%)</a:t>
            </a:r>
          </a:p>
          <a:p>
            <a:pPr lvl="1"/>
            <a:r>
              <a:rPr lang="en-US" sz="2400" dirty="0"/>
              <a:t>Women more likely to report than men: </a:t>
            </a:r>
          </a:p>
          <a:p>
            <a:pPr lvl="1"/>
            <a:r>
              <a:rPr lang="en-US" sz="2400" dirty="0"/>
              <a:t>Watching online pornography decreased the amount of sex they had (12% vs 9%)</a:t>
            </a:r>
          </a:p>
          <a:p>
            <a:pPr lvl="1"/>
            <a:r>
              <a:rPr lang="en-US" sz="2400" dirty="0"/>
              <a:t>That online pornography was likely to make their partner more critical of them (9% vs 2%)</a:t>
            </a:r>
          </a:p>
          <a:p>
            <a:endParaRPr lang="en-US" sz="2600" dirty="0"/>
          </a:p>
        </p:txBody>
      </p:sp>
    </p:spTree>
    <p:extLst>
      <p:ext uri="{BB962C8B-B14F-4D97-AF65-F5344CB8AC3E}">
        <p14:creationId xmlns:p14="http://schemas.microsoft.com/office/powerpoint/2010/main" val="21093201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Mainstream blurring the lines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Mainstream or pornographic?</a:t>
            </a:r>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smtClean="0"/>
          </a:p>
          <a:p>
            <a:endParaRPr lang="en-US" dirty="0"/>
          </a:p>
          <a:p>
            <a:endParaRPr lang="en-US" dirty="0" smtClean="0"/>
          </a:p>
          <a:p>
            <a:endParaRPr lang="en-US" dirty="0"/>
          </a:p>
          <a:p>
            <a:r>
              <a:rPr lang="en-US" dirty="0" smtClean="0"/>
              <a:t>Who is the intended audience?</a:t>
            </a:r>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26571" y="1577599"/>
            <a:ext cx="4905917" cy="3258931"/>
          </a:xfrm>
          <a:prstGeom prst="rect">
            <a:avLst/>
          </a:prstGeom>
        </p:spPr>
      </p:pic>
    </p:spTree>
    <p:extLst>
      <p:ext uri="{BB962C8B-B14F-4D97-AF65-F5344CB8AC3E}">
        <p14:creationId xmlns:p14="http://schemas.microsoft.com/office/powerpoint/2010/main" val="14165681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people use SEM</a:t>
            </a:r>
            <a:endParaRPr lang="en-US" dirty="0"/>
          </a:p>
        </p:txBody>
      </p:sp>
      <p:sp>
        <p:nvSpPr>
          <p:cNvPr id="3" name="Content Placeholder 2"/>
          <p:cNvSpPr>
            <a:spLocks noGrp="1"/>
          </p:cNvSpPr>
          <p:nvPr>
            <p:ph idx="1"/>
          </p:nvPr>
        </p:nvSpPr>
        <p:spPr/>
        <p:txBody>
          <a:bodyPr>
            <a:normAutofit/>
          </a:bodyPr>
          <a:lstStyle/>
          <a:p>
            <a:r>
              <a:rPr lang="en-US" sz="3600" dirty="0" smtClean="0"/>
              <a:t>People who read or view sexually explicit material recognize it as fantasy. A release from everyday lives.</a:t>
            </a:r>
          </a:p>
          <a:p>
            <a:r>
              <a:rPr lang="en-US" sz="3600" dirty="0" smtClean="0"/>
              <a:t>It</a:t>
            </a:r>
            <a:r>
              <a:rPr lang="mr-IN" sz="3600" dirty="0" smtClean="0"/>
              <a:t>’</a:t>
            </a:r>
            <a:r>
              <a:rPr lang="en-US" sz="3600" dirty="0" smtClean="0"/>
              <a:t>s a source of sexual information and knowledge and sensation.</a:t>
            </a:r>
          </a:p>
          <a:p>
            <a:r>
              <a:rPr lang="en-US" sz="3600" dirty="0" smtClean="0"/>
              <a:t>It enables people to rehearse sexual activities and it is safer sex.</a:t>
            </a:r>
          </a:p>
          <a:p>
            <a:endParaRPr lang="en-US" sz="3600" dirty="0"/>
          </a:p>
        </p:txBody>
      </p:sp>
    </p:spTree>
    <p:extLst>
      <p:ext uri="{BB962C8B-B14F-4D97-AF65-F5344CB8AC3E}">
        <p14:creationId xmlns:p14="http://schemas.microsoft.com/office/powerpoint/2010/main" val="17546906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Feminists on Pornography</a:t>
            </a:r>
            <a:endParaRPr lang="en-US" dirty="0"/>
          </a:p>
        </p:txBody>
      </p:sp>
      <p:sp>
        <p:nvSpPr>
          <p:cNvPr id="3" name="Content Placeholder 2"/>
          <p:cNvSpPr>
            <a:spLocks noGrp="1"/>
          </p:cNvSpPr>
          <p:nvPr>
            <p:ph idx="1"/>
          </p:nvPr>
        </p:nvSpPr>
        <p:spPr/>
        <p:txBody>
          <a:bodyPr>
            <a:normAutofit/>
          </a:bodyPr>
          <a:lstStyle/>
          <a:p>
            <a:r>
              <a:rPr lang="en-US" sz="3600" dirty="0" smtClean="0"/>
              <a:t>Some argue it is a sex discrimination against women as it portrays them in a degrading and dehumanizing context.</a:t>
            </a:r>
          </a:p>
          <a:p>
            <a:endParaRPr lang="en-US" sz="3600" dirty="0" smtClean="0"/>
          </a:p>
          <a:p>
            <a:r>
              <a:rPr lang="en-US" sz="3600" dirty="0" smtClean="0"/>
              <a:t>Others argue that feminists against it have an </a:t>
            </a:r>
            <a:r>
              <a:rPr lang="en-US" sz="3600" dirty="0" err="1" smtClean="0"/>
              <a:t>antisex</a:t>
            </a:r>
            <a:r>
              <a:rPr lang="en-US" sz="3600" dirty="0" smtClean="0"/>
              <a:t> bias.</a:t>
            </a:r>
          </a:p>
          <a:p>
            <a:endParaRPr lang="en-US" sz="3600" dirty="0" smtClean="0"/>
          </a:p>
          <a:p>
            <a:endParaRPr lang="en-US" sz="3600" dirty="0"/>
          </a:p>
        </p:txBody>
      </p:sp>
    </p:spTree>
    <p:extLst>
      <p:ext uri="{BB962C8B-B14F-4D97-AF65-F5344CB8AC3E}">
        <p14:creationId xmlns:p14="http://schemas.microsoft.com/office/powerpoint/2010/main" val="11318326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938838" y="1182687"/>
            <a:ext cx="3175000" cy="4483100"/>
          </a:xfrm>
        </p:spPr>
      </p:pic>
    </p:spTree>
    <p:extLst>
      <p:ext uri="{BB962C8B-B14F-4D97-AF65-F5344CB8AC3E}">
        <p14:creationId xmlns:p14="http://schemas.microsoft.com/office/powerpoint/2010/main" val="1670840382"/>
      </p:ext>
    </p:extLst>
  </p:cSld>
  <p:clrMapOvr>
    <a:masterClrMapping/>
  </p:clrMapOvr>
</p:sld>
</file>

<file path=ppt/theme/theme1.xml><?xml version="1.0" encoding="utf-8"?>
<a:theme xmlns:a="http://schemas.openxmlformats.org/drawingml/2006/main" name="Frame">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Frame</Template>
  <TotalTime>401</TotalTime>
  <Words>418</Words>
  <Application>Microsoft Macintosh PowerPoint</Application>
  <PresentationFormat>Widescreen</PresentationFormat>
  <Paragraphs>43</Paragraphs>
  <Slides>9</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Calibri</vt:lpstr>
      <vt:lpstr>Corbel</vt:lpstr>
      <vt:lpstr>Mangal</vt:lpstr>
      <vt:lpstr>Wingdings 2</vt:lpstr>
      <vt:lpstr>Frame</vt:lpstr>
      <vt:lpstr>Ch 18 – Sexually Explicit Material in Contemporary US</vt:lpstr>
      <vt:lpstr>What is pornography?</vt:lpstr>
      <vt:lpstr>Pornography</vt:lpstr>
      <vt:lpstr>PowerPoint Presentation</vt:lpstr>
      <vt:lpstr>PowerPoint Presentation</vt:lpstr>
      <vt:lpstr>Mainstream blurring the lines</vt:lpstr>
      <vt:lpstr>How people use SEM</vt:lpstr>
      <vt:lpstr>Feminists on Pornography</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 18 – Sexually Explicit Material in Contemporary US</dc:title>
  <dc:creator>Microsoft Office User</dc:creator>
  <cp:lastModifiedBy>Microsoft Office User</cp:lastModifiedBy>
  <cp:revision>16</cp:revision>
  <dcterms:created xsi:type="dcterms:W3CDTF">2016-12-07T17:56:45Z</dcterms:created>
  <dcterms:modified xsi:type="dcterms:W3CDTF">2016-12-08T02:31:48Z</dcterms:modified>
</cp:coreProperties>
</file>