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299" r:id="rId2"/>
    <p:sldId id="649" r:id="rId3"/>
    <p:sldId id="1779" r:id="rId4"/>
    <p:sldId id="1745" r:id="rId5"/>
    <p:sldId id="1752" r:id="rId6"/>
    <p:sldId id="304" r:id="rId7"/>
    <p:sldId id="1755" r:id="rId8"/>
    <p:sldId id="1797" r:id="rId9"/>
    <p:sldId id="663" r:id="rId10"/>
    <p:sldId id="1758" r:id="rId11"/>
    <p:sldId id="1817" r:id="rId12"/>
    <p:sldId id="1605" r:id="rId13"/>
    <p:sldId id="1606" r:id="rId14"/>
    <p:sldId id="1607" r:id="rId15"/>
    <p:sldId id="1608" r:id="rId16"/>
    <p:sldId id="1609" r:id="rId17"/>
    <p:sldId id="1610" r:id="rId18"/>
    <p:sldId id="1611" r:id="rId19"/>
    <p:sldId id="1612" r:id="rId20"/>
    <p:sldId id="1613" r:id="rId21"/>
    <p:sldId id="1614" r:id="rId22"/>
    <p:sldId id="1615" r:id="rId23"/>
    <p:sldId id="1836" r:id="rId24"/>
    <p:sldId id="1617" r:id="rId25"/>
    <p:sldId id="1618" r:id="rId26"/>
    <p:sldId id="1619" r:id="rId27"/>
    <p:sldId id="1620" r:id="rId28"/>
    <p:sldId id="1818" r:id="rId29"/>
    <p:sldId id="1819" r:id="rId30"/>
    <p:sldId id="1623" r:id="rId31"/>
    <p:sldId id="1837" r:id="rId32"/>
    <p:sldId id="1806" r:id="rId33"/>
    <p:sldId id="1807" r:id="rId34"/>
    <p:sldId id="1808" r:id="rId35"/>
    <p:sldId id="1809" r:id="rId36"/>
    <p:sldId id="1810" r:id="rId37"/>
    <p:sldId id="1811" r:id="rId38"/>
    <p:sldId id="1812" r:id="rId39"/>
    <p:sldId id="1813" r:id="rId40"/>
    <p:sldId id="1814" r:id="rId41"/>
    <p:sldId id="1816" r:id="rId42"/>
    <p:sldId id="1625" r:id="rId43"/>
    <p:sldId id="1627" r:id="rId44"/>
    <p:sldId id="1626" r:id="rId45"/>
    <p:sldId id="1820" r:id="rId46"/>
    <p:sldId id="1629" r:id="rId47"/>
    <p:sldId id="1821" r:id="rId48"/>
    <p:sldId id="1822" r:id="rId49"/>
    <p:sldId id="1823" r:id="rId50"/>
    <p:sldId id="1824" r:id="rId51"/>
    <p:sldId id="1825" r:id="rId52"/>
    <p:sldId id="1826" r:id="rId53"/>
    <p:sldId id="1827" r:id="rId54"/>
    <p:sldId id="1828" r:id="rId55"/>
    <p:sldId id="1829" r:id="rId56"/>
    <p:sldId id="1830" r:id="rId57"/>
    <p:sldId id="1831" r:id="rId58"/>
    <p:sldId id="1832" r:id="rId59"/>
    <p:sldId id="1833" r:id="rId60"/>
    <p:sldId id="1834" r:id="rId61"/>
    <p:sldId id="1835" r:id="rId62"/>
    <p:sldId id="1631" r:id="rId63"/>
    <p:sldId id="1632" r:id="rId64"/>
    <p:sldId id="1838" r:id="rId65"/>
    <p:sldId id="1839" r:id="rId66"/>
    <p:sldId id="1778" r:id="rId67"/>
    <p:sldId id="738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FF9300"/>
    <a:srgbClr val="011893"/>
    <a:srgbClr val="76D6FF"/>
    <a:srgbClr val="009051"/>
    <a:srgbClr val="FF2600"/>
    <a:srgbClr val="D883FF"/>
    <a:srgbClr val="FFFC00"/>
    <a:srgbClr val="8EFA00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62" autoAdjust="0"/>
    <p:restoredTop sz="95597" autoAdjust="0"/>
  </p:normalViewPr>
  <p:slideViewPr>
    <p:cSldViewPr snapToGrid="0">
      <p:cViewPr>
        <p:scale>
          <a:sx n="145" d="100"/>
          <a:sy n="145" d="100"/>
        </p:scale>
        <p:origin x="56" y="1288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481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Maria’s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74-A94A-B87F-D0EEF14526C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199790304"/>
        <c:axId val="-1199787984"/>
      </c:lineChart>
      <c:catAx>
        <c:axId val="-1199790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9787984"/>
        <c:crosses val="autoZero"/>
        <c:auto val="1"/>
        <c:lblAlgn val="ctr"/>
        <c:lblOffset val="100"/>
        <c:noMultiLvlLbl val="0"/>
      </c:catAx>
      <c:valAx>
        <c:axId val="-119978798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97903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4257C954-CEB4-7249-9D70-2E94198E99BA}" type="presOf" srcId="{865D233C-903B-9F4C-9226-AC6433E046AF}" destId="{DDAD003A-79BB-F54B-8024-DA7A6A25F4EE}" srcOrd="0" destOrd="0" presId="urn:microsoft.com/office/officeart/2005/8/layout/venn1"/>
    <dgm:cxn modelId="{C09D2E72-3D8E-E24B-AE32-0EDD4EF53FAC}" type="presOf" srcId="{2EC81A35-8D57-124B-ABCE-2ABCF936B667}" destId="{93E056BD-4766-394C-A4DC-5E4C2451228E}" srcOrd="0" destOrd="0" presId="urn:microsoft.com/office/officeart/2005/8/layout/venn1"/>
    <dgm:cxn modelId="{A85B4A72-281C-EE48-8EFC-F74EA0FB24A1}" type="presOf" srcId="{E47640B8-E388-6141-8043-F310278C03B2}" destId="{524DE1D1-1650-674C-AA9B-4DB5A8E1AD84}" srcOrd="1" destOrd="0" presId="urn:microsoft.com/office/officeart/2005/8/layout/venn1"/>
    <dgm:cxn modelId="{1C9C9177-E480-464B-AA00-4027BC5BDB78}" type="presOf" srcId="{2EC81A35-8D57-124B-ABCE-2ABCF936B667}" destId="{9EC0FAFF-6CE3-7640-BE7A-52C4AF5538E2}" srcOrd="1" destOrd="0" presId="urn:microsoft.com/office/officeart/2005/8/layout/venn1"/>
    <dgm:cxn modelId="{84EE8394-7640-B64F-9073-6B537059A0AA}" type="presOf" srcId="{865D233C-903B-9F4C-9226-AC6433E046AF}" destId="{337EDADF-F20D-C040-81EA-8B0554C72AC2}" srcOrd="1" destOrd="0" presId="urn:microsoft.com/office/officeart/2005/8/layout/venn1"/>
    <dgm:cxn modelId="{02CDDEAB-2D75-764C-B2B6-4FB862C8EBDB}" type="presOf" srcId="{E47640B8-E388-6141-8043-F310278C03B2}" destId="{E0F896BF-E8D9-2145-B631-F874C101A436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53D94FF1-9362-A04C-AE53-DC92CA0E06D1}" type="presOf" srcId="{C2DCDBC5-95E9-4F42-8754-6810EB41A3B6}" destId="{ABB0EE10-8504-404A-8824-5F22425D91BF}" srcOrd="0" destOrd="0" presId="urn:microsoft.com/office/officeart/2005/8/layout/venn1"/>
    <dgm:cxn modelId="{3C360085-AA31-0544-9E47-C7DD8B387EB7}" type="presParOf" srcId="{ABB0EE10-8504-404A-8824-5F22425D91BF}" destId="{93E056BD-4766-394C-A4DC-5E4C2451228E}" srcOrd="0" destOrd="0" presId="urn:microsoft.com/office/officeart/2005/8/layout/venn1"/>
    <dgm:cxn modelId="{8370E83C-7AD9-ED4E-A73F-59038C9DF27F}" type="presParOf" srcId="{ABB0EE10-8504-404A-8824-5F22425D91BF}" destId="{9EC0FAFF-6CE3-7640-BE7A-52C4AF5538E2}" srcOrd="1" destOrd="0" presId="urn:microsoft.com/office/officeart/2005/8/layout/venn1"/>
    <dgm:cxn modelId="{73BD17A4-D418-1E40-9E16-B8408E613DB0}" type="presParOf" srcId="{ABB0EE10-8504-404A-8824-5F22425D91BF}" destId="{E0F896BF-E8D9-2145-B631-F874C101A436}" srcOrd="2" destOrd="0" presId="urn:microsoft.com/office/officeart/2005/8/layout/venn1"/>
    <dgm:cxn modelId="{8A2365D8-9C22-9448-BC80-3DB23827D75F}" type="presParOf" srcId="{ABB0EE10-8504-404A-8824-5F22425D91BF}" destId="{524DE1D1-1650-674C-AA9B-4DB5A8E1AD84}" srcOrd="3" destOrd="0" presId="urn:microsoft.com/office/officeart/2005/8/layout/venn1"/>
    <dgm:cxn modelId="{86126C80-49F0-0A45-B409-535BB9E3630B}" type="presParOf" srcId="{ABB0EE10-8504-404A-8824-5F22425D91BF}" destId="{DDAD003A-79BB-F54B-8024-DA7A6A25F4EE}" srcOrd="4" destOrd="0" presId="urn:microsoft.com/office/officeart/2005/8/layout/venn1"/>
    <dgm:cxn modelId="{8DB0A797-5733-504E-A79B-A36EA480BDB8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4257C954-CEB4-7249-9D70-2E94198E99BA}" type="presOf" srcId="{865D233C-903B-9F4C-9226-AC6433E046AF}" destId="{DDAD003A-79BB-F54B-8024-DA7A6A25F4EE}" srcOrd="0" destOrd="0" presId="urn:microsoft.com/office/officeart/2005/8/layout/venn1"/>
    <dgm:cxn modelId="{C09D2E72-3D8E-E24B-AE32-0EDD4EF53FAC}" type="presOf" srcId="{2EC81A35-8D57-124B-ABCE-2ABCF936B667}" destId="{93E056BD-4766-394C-A4DC-5E4C2451228E}" srcOrd="0" destOrd="0" presId="urn:microsoft.com/office/officeart/2005/8/layout/venn1"/>
    <dgm:cxn modelId="{A85B4A72-281C-EE48-8EFC-F74EA0FB24A1}" type="presOf" srcId="{E47640B8-E388-6141-8043-F310278C03B2}" destId="{524DE1D1-1650-674C-AA9B-4DB5A8E1AD84}" srcOrd="1" destOrd="0" presId="urn:microsoft.com/office/officeart/2005/8/layout/venn1"/>
    <dgm:cxn modelId="{1C9C9177-E480-464B-AA00-4027BC5BDB78}" type="presOf" srcId="{2EC81A35-8D57-124B-ABCE-2ABCF936B667}" destId="{9EC0FAFF-6CE3-7640-BE7A-52C4AF5538E2}" srcOrd="1" destOrd="0" presId="urn:microsoft.com/office/officeart/2005/8/layout/venn1"/>
    <dgm:cxn modelId="{84EE8394-7640-B64F-9073-6B537059A0AA}" type="presOf" srcId="{865D233C-903B-9F4C-9226-AC6433E046AF}" destId="{337EDADF-F20D-C040-81EA-8B0554C72AC2}" srcOrd="1" destOrd="0" presId="urn:microsoft.com/office/officeart/2005/8/layout/venn1"/>
    <dgm:cxn modelId="{02CDDEAB-2D75-764C-B2B6-4FB862C8EBDB}" type="presOf" srcId="{E47640B8-E388-6141-8043-F310278C03B2}" destId="{E0F896BF-E8D9-2145-B631-F874C101A436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53D94FF1-9362-A04C-AE53-DC92CA0E06D1}" type="presOf" srcId="{C2DCDBC5-95E9-4F42-8754-6810EB41A3B6}" destId="{ABB0EE10-8504-404A-8824-5F22425D91BF}" srcOrd="0" destOrd="0" presId="urn:microsoft.com/office/officeart/2005/8/layout/venn1"/>
    <dgm:cxn modelId="{3C360085-AA31-0544-9E47-C7DD8B387EB7}" type="presParOf" srcId="{ABB0EE10-8504-404A-8824-5F22425D91BF}" destId="{93E056BD-4766-394C-A4DC-5E4C2451228E}" srcOrd="0" destOrd="0" presId="urn:microsoft.com/office/officeart/2005/8/layout/venn1"/>
    <dgm:cxn modelId="{8370E83C-7AD9-ED4E-A73F-59038C9DF27F}" type="presParOf" srcId="{ABB0EE10-8504-404A-8824-5F22425D91BF}" destId="{9EC0FAFF-6CE3-7640-BE7A-52C4AF5538E2}" srcOrd="1" destOrd="0" presId="urn:microsoft.com/office/officeart/2005/8/layout/venn1"/>
    <dgm:cxn modelId="{73BD17A4-D418-1E40-9E16-B8408E613DB0}" type="presParOf" srcId="{ABB0EE10-8504-404A-8824-5F22425D91BF}" destId="{E0F896BF-E8D9-2145-B631-F874C101A436}" srcOrd="2" destOrd="0" presId="urn:microsoft.com/office/officeart/2005/8/layout/venn1"/>
    <dgm:cxn modelId="{8A2365D8-9C22-9448-BC80-3DB23827D75F}" type="presParOf" srcId="{ABB0EE10-8504-404A-8824-5F22425D91BF}" destId="{524DE1D1-1650-674C-AA9B-4DB5A8E1AD84}" srcOrd="3" destOrd="0" presId="urn:microsoft.com/office/officeart/2005/8/layout/venn1"/>
    <dgm:cxn modelId="{86126C80-49F0-0A45-B409-535BB9E3630B}" type="presParOf" srcId="{ABB0EE10-8504-404A-8824-5F22425D91BF}" destId="{DDAD003A-79BB-F54B-8024-DA7A6A25F4EE}" srcOrd="4" destOrd="0" presId="urn:microsoft.com/office/officeart/2005/8/layout/venn1"/>
    <dgm:cxn modelId="{8DB0A797-5733-504E-A79B-A36EA480BDB8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4257C954-CEB4-7249-9D70-2E94198E99BA}" type="presOf" srcId="{865D233C-903B-9F4C-9226-AC6433E046AF}" destId="{DDAD003A-79BB-F54B-8024-DA7A6A25F4EE}" srcOrd="0" destOrd="0" presId="urn:microsoft.com/office/officeart/2005/8/layout/venn1"/>
    <dgm:cxn modelId="{C09D2E72-3D8E-E24B-AE32-0EDD4EF53FAC}" type="presOf" srcId="{2EC81A35-8D57-124B-ABCE-2ABCF936B667}" destId="{93E056BD-4766-394C-A4DC-5E4C2451228E}" srcOrd="0" destOrd="0" presId="urn:microsoft.com/office/officeart/2005/8/layout/venn1"/>
    <dgm:cxn modelId="{A85B4A72-281C-EE48-8EFC-F74EA0FB24A1}" type="presOf" srcId="{E47640B8-E388-6141-8043-F310278C03B2}" destId="{524DE1D1-1650-674C-AA9B-4DB5A8E1AD84}" srcOrd="1" destOrd="0" presId="urn:microsoft.com/office/officeart/2005/8/layout/venn1"/>
    <dgm:cxn modelId="{1C9C9177-E480-464B-AA00-4027BC5BDB78}" type="presOf" srcId="{2EC81A35-8D57-124B-ABCE-2ABCF936B667}" destId="{9EC0FAFF-6CE3-7640-BE7A-52C4AF5538E2}" srcOrd="1" destOrd="0" presId="urn:microsoft.com/office/officeart/2005/8/layout/venn1"/>
    <dgm:cxn modelId="{84EE8394-7640-B64F-9073-6B537059A0AA}" type="presOf" srcId="{865D233C-903B-9F4C-9226-AC6433E046AF}" destId="{337EDADF-F20D-C040-81EA-8B0554C72AC2}" srcOrd="1" destOrd="0" presId="urn:microsoft.com/office/officeart/2005/8/layout/venn1"/>
    <dgm:cxn modelId="{02CDDEAB-2D75-764C-B2B6-4FB862C8EBDB}" type="presOf" srcId="{E47640B8-E388-6141-8043-F310278C03B2}" destId="{E0F896BF-E8D9-2145-B631-F874C101A436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53D94FF1-9362-A04C-AE53-DC92CA0E06D1}" type="presOf" srcId="{C2DCDBC5-95E9-4F42-8754-6810EB41A3B6}" destId="{ABB0EE10-8504-404A-8824-5F22425D91BF}" srcOrd="0" destOrd="0" presId="urn:microsoft.com/office/officeart/2005/8/layout/venn1"/>
    <dgm:cxn modelId="{3C360085-AA31-0544-9E47-C7DD8B387EB7}" type="presParOf" srcId="{ABB0EE10-8504-404A-8824-5F22425D91BF}" destId="{93E056BD-4766-394C-A4DC-5E4C2451228E}" srcOrd="0" destOrd="0" presId="urn:microsoft.com/office/officeart/2005/8/layout/venn1"/>
    <dgm:cxn modelId="{8370E83C-7AD9-ED4E-A73F-59038C9DF27F}" type="presParOf" srcId="{ABB0EE10-8504-404A-8824-5F22425D91BF}" destId="{9EC0FAFF-6CE3-7640-BE7A-52C4AF5538E2}" srcOrd="1" destOrd="0" presId="urn:microsoft.com/office/officeart/2005/8/layout/venn1"/>
    <dgm:cxn modelId="{73BD17A4-D418-1E40-9E16-B8408E613DB0}" type="presParOf" srcId="{ABB0EE10-8504-404A-8824-5F22425D91BF}" destId="{E0F896BF-E8D9-2145-B631-F874C101A436}" srcOrd="2" destOrd="0" presId="urn:microsoft.com/office/officeart/2005/8/layout/venn1"/>
    <dgm:cxn modelId="{8A2365D8-9C22-9448-BC80-3DB23827D75F}" type="presParOf" srcId="{ABB0EE10-8504-404A-8824-5F22425D91BF}" destId="{524DE1D1-1650-674C-AA9B-4DB5A8E1AD84}" srcOrd="3" destOrd="0" presId="urn:microsoft.com/office/officeart/2005/8/layout/venn1"/>
    <dgm:cxn modelId="{86126C80-49F0-0A45-B409-535BB9E3630B}" type="presParOf" srcId="{ABB0EE10-8504-404A-8824-5F22425D91BF}" destId="{DDAD003A-79BB-F54B-8024-DA7A6A25F4EE}" srcOrd="4" destOrd="0" presId="urn:microsoft.com/office/officeart/2005/8/layout/venn1"/>
    <dgm:cxn modelId="{8DB0A797-5733-504E-A79B-A36EA480BDB8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3871EA-9BE8-C04A-8516-0E2EC11E2679}" type="doc">
      <dgm:prSet loTypeId="urn:microsoft.com/office/officeart/2005/8/layout/vList3" loCatId="" qsTypeId="urn:microsoft.com/office/officeart/2005/8/quickstyle/simple4" qsCatId="simple" csTypeId="urn:microsoft.com/office/officeart/2005/8/colors/accent3_2" csCatId="accent3" phldr="1"/>
      <dgm:spPr/>
    </dgm:pt>
    <dgm:pt modelId="{D830B408-BD4E-944C-A92D-EA42DD29AD57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Don’t tie </a:t>
          </a:r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key</a:t>
          </a:r>
          <a:r>
            <a:rPr lang="en-US" b="1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words </a:t>
          </a:r>
          <a:r>
            <a:rPr lang="en-US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to </a:t>
          </a:r>
          <a:r>
            <a:rPr lang="en-US" b="1" baseline="0" dirty="0">
              <a:latin typeface="Calibri" panose="020F0502020204030204" pitchFamily="34" charset="0"/>
              <a:cs typeface="Calibri" panose="020F0502020204030204" pitchFamily="34" charset="0"/>
            </a:rPr>
            <a:t>operations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142B49-2D30-5848-BD87-B2DCBFB67F31}" type="parTrans" cxnId="{2C02CF1D-4E36-A044-B658-F99E9A1384D1}">
      <dgm:prSet/>
      <dgm:spPr/>
      <dgm:t>
        <a:bodyPr/>
        <a:lstStyle/>
        <a:p>
          <a:endParaRPr lang="en-US"/>
        </a:p>
      </dgm:t>
    </dgm:pt>
    <dgm:pt modelId="{24C4BC35-7F8B-AD4B-ACC9-42B295AB605E}" type="sibTrans" cxnId="{2C02CF1D-4E36-A044-B658-F99E9A1384D1}">
      <dgm:prSet/>
      <dgm:spPr/>
      <dgm:t>
        <a:bodyPr/>
        <a:lstStyle/>
        <a:p>
          <a:endParaRPr lang="en-US"/>
        </a:p>
      </dgm:t>
    </dgm:pt>
    <dgm:pt modelId="{61BD7CCC-D52A-EA4E-BDA0-D2D5A32AFD1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Teach word-problem </a:t>
          </a:r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schemas</a:t>
          </a:r>
        </a:p>
      </dgm:t>
    </dgm:pt>
    <dgm:pt modelId="{ED92FDF1-68A0-D64F-8917-AE157ADCC42E}" type="sibTrans" cxnId="{0A5C1AA1-E979-1044-ABC4-25D84E633259}">
      <dgm:prSet/>
      <dgm:spPr/>
      <dgm:t>
        <a:bodyPr/>
        <a:lstStyle/>
        <a:p>
          <a:endParaRPr lang="en-US"/>
        </a:p>
      </dgm:t>
    </dgm:pt>
    <dgm:pt modelId="{E1C7207B-210E-9A47-95AB-EA91A0737B24}" type="parTrans" cxnId="{0A5C1AA1-E979-1044-ABC4-25D84E633259}">
      <dgm:prSet/>
      <dgm:spPr/>
      <dgm:t>
        <a:bodyPr/>
        <a:lstStyle/>
        <a:p>
          <a:endParaRPr lang="en-US"/>
        </a:p>
      </dgm:t>
    </dgm:pt>
    <dgm:pt modelId="{00DC6DCF-EFE9-4647-B54C-DF9E6D2D8EA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Have an </a:t>
          </a:r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attack strategy</a:t>
          </a:r>
        </a:p>
      </dgm:t>
    </dgm:pt>
    <dgm:pt modelId="{D7763D75-6AF1-CA4B-9481-1729A1B5DBF7}" type="sibTrans" cxnId="{A5B03E71-8A45-5F4C-8121-75195160D216}">
      <dgm:prSet/>
      <dgm:spPr/>
      <dgm:t>
        <a:bodyPr/>
        <a:lstStyle/>
        <a:p>
          <a:endParaRPr lang="en-US"/>
        </a:p>
      </dgm:t>
    </dgm:pt>
    <dgm:pt modelId="{4A836005-5A51-8C45-B9FE-BE2D703583DD}" type="parTrans" cxnId="{A5B03E71-8A45-5F4C-8121-75195160D216}">
      <dgm:prSet/>
      <dgm:spPr/>
      <dgm:t>
        <a:bodyPr/>
        <a:lstStyle/>
        <a:p>
          <a:endParaRPr lang="en-US"/>
        </a:p>
      </dgm:t>
    </dgm:pt>
    <dgm:pt modelId="{3A334D0F-30D4-FD4A-831B-FA808FC27C15}" type="pres">
      <dgm:prSet presAssocID="{283871EA-9BE8-C04A-8516-0E2EC11E2679}" presName="linearFlow" presStyleCnt="0">
        <dgm:presLayoutVars>
          <dgm:dir/>
          <dgm:resizeHandles val="exact"/>
        </dgm:presLayoutVars>
      </dgm:prSet>
      <dgm:spPr/>
    </dgm:pt>
    <dgm:pt modelId="{ED47F28C-CC25-4F4B-AEEB-3FE25FFD2A3E}" type="pres">
      <dgm:prSet presAssocID="{D830B408-BD4E-944C-A92D-EA42DD29AD57}" presName="composite" presStyleCnt="0"/>
      <dgm:spPr/>
    </dgm:pt>
    <dgm:pt modelId="{93E8A7C5-2288-6248-90ED-EBDAC9C2AF1B}" type="pres">
      <dgm:prSet presAssocID="{D830B408-BD4E-944C-A92D-EA42DD29AD57}" presName="imgShp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AE84D8B-E407-3C46-9229-96BAAC93762E}" type="pres">
      <dgm:prSet presAssocID="{D830B408-BD4E-944C-A92D-EA42DD29AD57}" presName="txShp" presStyleLbl="node1" presStyleIdx="0" presStyleCnt="3">
        <dgm:presLayoutVars>
          <dgm:bulletEnabled val="1"/>
        </dgm:presLayoutVars>
      </dgm:prSet>
      <dgm:spPr/>
    </dgm:pt>
    <dgm:pt modelId="{CBA4211E-D5EF-8B4A-B7F9-7B395D461299}" type="pres">
      <dgm:prSet presAssocID="{24C4BC35-7F8B-AD4B-ACC9-42B295AB605E}" presName="spacing" presStyleCnt="0"/>
      <dgm:spPr/>
    </dgm:pt>
    <dgm:pt modelId="{6E061EFE-62BE-9D45-B9AC-C6C0AE6B06E5}" type="pres">
      <dgm:prSet presAssocID="{00DC6DCF-EFE9-4647-B54C-DF9E6D2D8EA4}" presName="composite" presStyleCnt="0"/>
      <dgm:spPr/>
    </dgm:pt>
    <dgm:pt modelId="{FD02029B-350C-AB4B-9A7C-76D54F8E9ACE}" type="pres">
      <dgm:prSet presAssocID="{00DC6DCF-EFE9-4647-B54C-DF9E6D2D8EA4}" presName="imgShp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552667F-E692-D040-BD56-405FDE9D6B93}" type="pres">
      <dgm:prSet presAssocID="{00DC6DCF-EFE9-4647-B54C-DF9E6D2D8EA4}" presName="txShp" presStyleLbl="node1" presStyleIdx="1" presStyleCnt="3">
        <dgm:presLayoutVars>
          <dgm:bulletEnabled val="1"/>
        </dgm:presLayoutVars>
      </dgm:prSet>
      <dgm:spPr/>
    </dgm:pt>
    <dgm:pt modelId="{CC51A0BD-FEC9-B747-8824-A730CBBB628B}" type="pres">
      <dgm:prSet presAssocID="{D7763D75-6AF1-CA4B-9481-1729A1B5DBF7}" presName="spacing" presStyleCnt="0"/>
      <dgm:spPr/>
    </dgm:pt>
    <dgm:pt modelId="{BE44B697-880C-1D48-9BBE-8D6E86E55526}" type="pres">
      <dgm:prSet presAssocID="{61BD7CCC-D52A-EA4E-BDA0-D2D5A32AFD1C}" presName="composite" presStyleCnt="0"/>
      <dgm:spPr/>
    </dgm:pt>
    <dgm:pt modelId="{C52F0813-628C-4044-85F6-BCE43736656E}" type="pres">
      <dgm:prSet presAssocID="{61BD7CCC-D52A-EA4E-BDA0-D2D5A32AFD1C}" presName="imgShp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08A0991-7311-FD4A-84E4-2B9B868C310C}" type="pres">
      <dgm:prSet presAssocID="{61BD7CCC-D52A-EA4E-BDA0-D2D5A32AFD1C}" presName="txShp" presStyleLbl="node1" presStyleIdx="2" presStyleCnt="3">
        <dgm:presLayoutVars>
          <dgm:bulletEnabled val="1"/>
        </dgm:presLayoutVars>
      </dgm:prSet>
      <dgm:spPr/>
    </dgm:pt>
  </dgm:ptLst>
  <dgm:cxnLst>
    <dgm:cxn modelId="{2C02CF1D-4E36-A044-B658-F99E9A1384D1}" srcId="{283871EA-9BE8-C04A-8516-0E2EC11E2679}" destId="{D830B408-BD4E-944C-A92D-EA42DD29AD57}" srcOrd="0" destOrd="0" parTransId="{74142B49-2D30-5848-BD87-B2DCBFB67F31}" sibTransId="{24C4BC35-7F8B-AD4B-ACC9-42B295AB605E}"/>
    <dgm:cxn modelId="{AF83D138-5969-384E-8496-6CC03E04C482}" type="presOf" srcId="{00DC6DCF-EFE9-4647-B54C-DF9E6D2D8EA4}" destId="{2552667F-E692-D040-BD56-405FDE9D6B93}" srcOrd="0" destOrd="0" presId="urn:microsoft.com/office/officeart/2005/8/layout/vList3"/>
    <dgm:cxn modelId="{1A726370-1C9B-B546-BF24-49F483B93ACD}" type="presOf" srcId="{D830B408-BD4E-944C-A92D-EA42DD29AD57}" destId="{4AE84D8B-E407-3C46-9229-96BAAC93762E}" srcOrd="0" destOrd="0" presId="urn:microsoft.com/office/officeart/2005/8/layout/vList3"/>
    <dgm:cxn modelId="{A5B03E71-8A45-5F4C-8121-75195160D216}" srcId="{283871EA-9BE8-C04A-8516-0E2EC11E2679}" destId="{00DC6DCF-EFE9-4647-B54C-DF9E6D2D8EA4}" srcOrd="1" destOrd="0" parTransId="{4A836005-5A51-8C45-B9FE-BE2D703583DD}" sibTransId="{D7763D75-6AF1-CA4B-9481-1729A1B5DBF7}"/>
    <dgm:cxn modelId="{E6B3E094-89D9-DC49-A44A-3737FA0AA6C4}" type="presOf" srcId="{61BD7CCC-D52A-EA4E-BDA0-D2D5A32AFD1C}" destId="{408A0991-7311-FD4A-84E4-2B9B868C310C}" srcOrd="0" destOrd="0" presId="urn:microsoft.com/office/officeart/2005/8/layout/vList3"/>
    <dgm:cxn modelId="{0A5C1AA1-E979-1044-ABC4-25D84E633259}" srcId="{283871EA-9BE8-C04A-8516-0E2EC11E2679}" destId="{61BD7CCC-D52A-EA4E-BDA0-D2D5A32AFD1C}" srcOrd="2" destOrd="0" parTransId="{E1C7207B-210E-9A47-95AB-EA91A0737B24}" sibTransId="{ED92FDF1-68A0-D64F-8917-AE157ADCC42E}"/>
    <dgm:cxn modelId="{6EB31CB6-16AA-2B4C-8B80-328732171B61}" type="presOf" srcId="{283871EA-9BE8-C04A-8516-0E2EC11E2679}" destId="{3A334D0F-30D4-FD4A-831B-FA808FC27C15}" srcOrd="0" destOrd="0" presId="urn:microsoft.com/office/officeart/2005/8/layout/vList3"/>
    <dgm:cxn modelId="{9A2849B1-221A-C84A-9F04-336EF8E261D4}" type="presParOf" srcId="{3A334D0F-30D4-FD4A-831B-FA808FC27C15}" destId="{ED47F28C-CC25-4F4B-AEEB-3FE25FFD2A3E}" srcOrd="0" destOrd="0" presId="urn:microsoft.com/office/officeart/2005/8/layout/vList3"/>
    <dgm:cxn modelId="{3CB3DB7B-7F5D-2340-8854-CDEFEC7BE31B}" type="presParOf" srcId="{ED47F28C-CC25-4F4B-AEEB-3FE25FFD2A3E}" destId="{93E8A7C5-2288-6248-90ED-EBDAC9C2AF1B}" srcOrd="0" destOrd="0" presId="urn:microsoft.com/office/officeart/2005/8/layout/vList3"/>
    <dgm:cxn modelId="{2CA8C2A0-FE27-ED4F-8A6E-AF5DE75CECD1}" type="presParOf" srcId="{ED47F28C-CC25-4F4B-AEEB-3FE25FFD2A3E}" destId="{4AE84D8B-E407-3C46-9229-96BAAC93762E}" srcOrd="1" destOrd="0" presId="urn:microsoft.com/office/officeart/2005/8/layout/vList3"/>
    <dgm:cxn modelId="{2A54EC8F-CDA4-8C46-91C7-C8CD04DC7AF6}" type="presParOf" srcId="{3A334D0F-30D4-FD4A-831B-FA808FC27C15}" destId="{CBA4211E-D5EF-8B4A-B7F9-7B395D461299}" srcOrd="1" destOrd="0" presId="urn:microsoft.com/office/officeart/2005/8/layout/vList3"/>
    <dgm:cxn modelId="{91C3AF8D-8CBE-334D-8499-145DFE61D136}" type="presParOf" srcId="{3A334D0F-30D4-FD4A-831B-FA808FC27C15}" destId="{6E061EFE-62BE-9D45-B9AC-C6C0AE6B06E5}" srcOrd="2" destOrd="0" presId="urn:microsoft.com/office/officeart/2005/8/layout/vList3"/>
    <dgm:cxn modelId="{E233A1AB-C0AA-934A-AA70-44BD8F7D71C7}" type="presParOf" srcId="{6E061EFE-62BE-9D45-B9AC-C6C0AE6B06E5}" destId="{FD02029B-350C-AB4B-9A7C-76D54F8E9ACE}" srcOrd="0" destOrd="0" presId="urn:microsoft.com/office/officeart/2005/8/layout/vList3"/>
    <dgm:cxn modelId="{B10FF0C2-9F97-2848-ADE2-F5FDBD28EE53}" type="presParOf" srcId="{6E061EFE-62BE-9D45-B9AC-C6C0AE6B06E5}" destId="{2552667F-E692-D040-BD56-405FDE9D6B93}" srcOrd="1" destOrd="0" presId="urn:microsoft.com/office/officeart/2005/8/layout/vList3"/>
    <dgm:cxn modelId="{B10586C5-4DAA-D546-8C76-79061B0F5B00}" type="presParOf" srcId="{3A334D0F-30D4-FD4A-831B-FA808FC27C15}" destId="{CC51A0BD-FEC9-B747-8824-A730CBBB628B}" srcOrd="3" destOrd="0" presId="urn:microsoft.com/office/officeart/2005/8/layout/vList3"/>
    <dgm:cxn modelId="{11B10A25-4EC4-C044-99B4-735571E31D78}" type="presParOf" srcId="{3A334D0F-30D4-FD4A-831B-FA808FC27C15}" destId="{BE44B697-880C-1D48-9BBE-8D6E86E55526}" srcOrd="4" destOrd="0" presId="urn:microsoft.com/office/officeart/2005/8/layout/vList3"/>
    <dgm:cxn modelId="{70DBEAB6-EB06-FC45-BDE9-48586C57756F}" type="presParOf" srcId="{BE44B697-880C-1D48-9BBE-8D6E86E55526}" destId="{C52F0813-628C-4044-85F6-BCE43736656E}" srcOrd="0" destOrd="0" presId="urn:microsoft.com/office/officeart/2005/8/layout/vList3"/>
    <dgm:cxn modelId="{1FB2E1ED-4383-0E49-A1DE-F9713C60739C}" type="presParOf" srcId="{BE44B697-880C-1D48-9BBE-8D6E86E55526}" destId="{408A0991-7311-FD4A-84E4-2B9B868C31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1291445" y="0"/>
          <a:ext cx="2467474" cy="1353084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1620441" y="236789"/>
        <a:ext cx="1809481" cy="608888"/>
      </dsp:txXfrm>
    </dsp:sp>
    <dsp:sp modelId="{E0F896BF-E8D9-2145-B631-F874C101A436}">
      <dsp:nvSpPr>
        <dsp:cNvPr id="0" name=""/>
        <dsp:cNvSpPr/>
      </dsp:nvSpPr>
      <dsp:spPr>
        <a:xfrm>
          <a:off x="2391761" y="729534"/>
          <a:ext cx="2239277" cy="14559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3076607" y="1105642"/>
        <a:ext cx="1343566" cy="800745"/>
      </dsp:txXfrm>
    </dsp:sp>
    <dsp:sp modelId="{DDAD003A-79BB-F54B-8024-DA7A6A25F4EE}">
      <dsp:nvSpPr>
        <dsp:cNvPr id="0" name=""/>
        <dsp:cNvSpPr/>
      </dsp:nvSpPr>
      <dsp:spPr>
        <a:xfrm>
          <a:off x="476048" y="807920"/>
          <a:ext cx="2239277" cy="1385580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686914" y="1165862"/>
        <a:ext cx="1343566" cy="762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1291445" y="0"/>
          <a:ext cx="2467474" cy="1353084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1620441" y="236789"/>
        <a:ext cx="1809481" cy="608888"/>
      </dsp:txXfrm>
    </dsp:sp>
    <dsp:sp modelId="{E0F896BF-E8D9-2145-B631-F874C101A436}">
      <dsp:nvSpPr>
        <dsp:cNvPr id="0" name=""/>
        <dsp:cNvSpPr/>
      </dsp:nvSpPr>
      <dsp:spPr>
        <a:xfrm>
          <a:off x="2391761" y="729534"/>
          <a:ext cx="2239277" cy="14559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3076607" y="1105642"/>
        <a:ext cx="1343566" cy="800745"/>
      </dsp:txXfrm>
    </dsp:sp>
    <dsp:sp modelId="{DDAD003A-79BB-F54B-8024-DA7A6A25F4EE}">
      <dsp:nvSpPr>
        <dsp:cNvPr id="0" name=""/>
        <dsp:cNvSpPr/>
      </dsp:nvSpPr>
      <dsp:spPr>
        <a:xfrm>
          <a:off x="476048" y="807920"/>
          <a:ext cx="2239277" cy="1385580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686914" y="1165862"/>
        <a:ext cx="1343566" cy="762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1291445" y="0"/>
          <a:ext cx="2467474" cy="1353084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1620441" y="236789"/>
        <a:ext cx="1809481" cy="608888"/>
      </dsp:txXfrm>
    </dsp:sp>
    <dsp:sp modelId="{E0F896BF-E8D9-2145-B631-F874C101A436}">
      <dsp:nvSpPr>
        <dsp:cNvPr id="0" name=""/>
        <dsp:cNvSpPr/>
      </dsp:nvSpPr>
      <dsp:spPr>
        <a:xfrm>
          <a:off x="2391761" y="729534"/>
          <a:ext cx="2239277" cy="14559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3076607" y="1105642"/>
        <a:ext cx="1343566" cy="800745"/>
      </dsp:txXfrm>
    </dsp:sp>
    <dsp:sp modelId="{DDAD003A-79BB-F54B-8024-DA7A6A25F4EE}">
      <dsp:nvSpPr>
        <dsp:cNvPr id="0" name=""/>
        <dsp:cNvSpPr/>
      </dsp:nvSpPr>
      <dsp:spPr>
        <a:xfrm>
          <a:off x="476048" y="807920"/>
          <a:ext cx="2239277" cy="1385580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686914" y="1165862"/>
        <a:ext cx="1343566" cy="7620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84D8B-E407-3C46-9229-96BAAC93762E}">
      <dsp:nvSpPr>
        <dsp:cNvPr id="0" name=""/>
        <dsp:cNvSpPr/>
      </dsp:nvSpPr>
      <dsp:spPr>
        <a:xfrm rot="10800000">
          <a:off x="1626495" y="849"/>
          <a:ext cx="5053427" cy="1414560"/>
        </a:xfrm>
        <a:prstGeom prst="homePlat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3782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Calibri" panose="020F0502020204030204" pitchFamily="34" charset="0"/>
              <a:cs typeface="Calibri" panose="020F0502020204030204" pitchFamily="34" charset="0"/>
            </a:rPr>
            <a:t>Don’t tie </a:t>
          </a:r>
          <a:r>
            <a:rPr lang="en-US" sz="37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key</a:t>
          </a:r>
          <a:r>
            <a:rPr lang="en-US" sz="3700" b="1" kern="12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words </a:t>
          </a:r>
          <a:r>
            <a:rPr lang="en-US" sz="3700" kern="12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to </a:t>
          </a:r>
          <a:r>
            <a:rPr lang="en-US" sz="3700" b="1" kern="1200" baseline="0" dirty="0">
              <a:latin typeface="Calibri" panose="020F0502020204030204" pitchFamily="34" charset="0"/>
              <a:cs typeface="Calibri" panose="020F0502020204030204" pitchFamily="34" charset="0"/>
            </a:rPr>
            <a:t>operations</a:t>
          </a:r>
          <a:endParaRPr lang="en-US" sz="3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980135" y="849"/>
        <a:ext cx="4699787" cy="1414560"/>
      </dsp:txXfrm>
    </dsp:sp>
    <dsp:sp modelId="{93E8A7C5-2288-6248-90ED-EBDAC9C2AF1B}">
      <dsp:nvSpPr>
        <dsp:cNvPr id="0" name=""/>
        <dsp:cNvSpPr/>
      </dsp:nvSpPr>
      <dsp:spPr>
        <a:xfrm>
          <a:off x="919215" y="849"/>
          <a:ext cx="1414560" cy="141456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52667F-E692-D040-BD56-405FDE9D6B93}">
      <dsp:nvSpPr>
        <dsp:cNvPr id="0" name=""/>
        <dsp:cNvSpPr/>
      </dsp:nvSpPr>
      <dsp:spPr>
        <a:xfrm rot="10800000">
          <a:off x="1626495" y="1837666"/>
          <a:ext cx="5053427" cy="1414560"/>
        </a:xfrm>
        <a:prstGeom prst="homePlate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3782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Calibri" panose="020F0502020204030204" pitchFamily="34" charset="0"/>
              <a:cs typeface="Calibri" panose="020F0502020204030204" pitchFamily="34" charset="0"/>
            </a:rPr>
            <a:t>Have an </a:t>
          </a:r>
          <a:r>
            <a:rPr lang="en-US" sz="37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attack strategy</a:t>
          </a:r>
        </a:p>
      </dsp:txBody>
      <dsp:txXfrm rot="10800000">
        <a:off x="1980135" y="1837666"/>
        <a:ext cx="4699787" cy="1414560"/>
      </dsp:txXfrm>
    </dsp:sp>
    <dsp:sp modelId="{FD02029B-350C-AB4B-9A7C-76D54F8E9ACE}">
      <dsp:nvSpPr>
        <dsp:cNvPr id="0" name=""/>
        <dsp:cNvSpPr/>
      </dsp:nvSpPr>
      <dsp:spPr>
        <a:xfrm>
          <a:off x="919215" y="1837666"/>
          <a:ext cx="1414560" cy="1414560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8A0991-7311-FD4A-84E4-2B9B868C310C}">
      <dsp:nvSpPr>
        <dsp:cNvPr id="0" name=""/>
        <dsp:cNvSpPr/>
      </dsp:nvSpPr>
      <dsp:spPr>
        <a:xfrm rot="10800000">
          <a:off x="1626495" y="3674483"/>
          <a:ext cx="5053427" cy="1414560"/>
        </a:xfrm>
        <a:prstGeom prst="homePlate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3782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Calibri" panose="020F0502020204030204" pitchFamily="34" charset="0"/>
              <a:cs typeface="Calibri" panose="020F0502020204030204" pitchFamily="34" charset="0"/>
            </a:rPr>
            <a:t>Teach word-problem </a:t>
          </a:r>
          <a:r>
            <a:rPr lang="en-US" sz="37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schemas</a:t>
          </a:r>
        </a:p>
      </dsp:txBody>
      <dsp:txXfrm rot="10800000">
        <a:off x="1980135" y="3674483"/>
        <a:ext cx="4699787" cy="1414560"/>
      </dsp:txXfrm>
    </dsp:sp>
    <dsp:sp modelId="{C52F0813-628C-4044-85F6-BCE43736656E}">
      <dsp:nvSpPr>
        <dsp:cNvPr id="0" name=""/>
        <dsp:cNvSpPr/>
      </dsp:nvSpPr>
      <dsp:spPr>
        <a:xfrm>
          <a:off x="919215" y="3674483"/>
          <a:ext cx="1414560" cy="1414560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24BDA-D6BF-4386-9525-DF906CDAA658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48857-A4E2-47A3-BE24-C42D3BE2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B8A71-C697-4FEB-8778-C5F523E41333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8B76-325F-4EB6-B770-D7CFC87B8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6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2193C-EBA1-4FEC-AEA0-262D5BF52D1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98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9" name="Google Shape;539;p49:notes"/>
          <p:cNvSpPr txBox="1">
            <a:spLocks noGrp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168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51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04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9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31" y="3962400"/>
            <a:ext cx="9137650" cy="289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39484"/>
            <a:ext cx="8686800" cy="1353965"/>
          </a:xfrm>
        </p:spPr>
        <p:txBody>
          <a:bodyPr anchor="t" anchorCtr="0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16280"/>
            <a:ext cx="8686800" cy="69494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>
          <a:xfrm>
            <a:off x="6978771" y="6479523"/>
            <a:ext cx="1936630" cy="153888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9A0A5-7830-7241-9C0C-8CAC122C2C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95" y="6410674"/>
            <a:ext cx="2841767" cy="4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6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09739"/>
            <a:ext cx="8686800" cy="114300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230890"/>
            <a:ext cx="8686800" cy="9509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8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219202"/>
            <a:ext cx="8686800" cy="4632325"/>
          </a:xfrm>
        </p:spPr>
        <p:txBody>
          <a:bodyPr>
            <a:normAutofit/>
          </a:bodyPr>
          <a:lstStyle>
            <a:lvl1pPr marL="457200" indent="-457200">
              <a:defRPr sz="1800"/>
            </a:lvl1pPr>
            <a:lvl2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2pPr>
            <a:lvl3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3pPr>
            <a:lvl4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4pPr>
            <a:lvl5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1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1143000"/>
          </a:xfrm>
        </p:spPr>
        <p:txBody>
          <a:bodyPr anchor="b" anchorCtr="0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2357120"/>
            <a:ext cx="8686800" cy="2971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/>
            </a:lvl1pPr>
            <a:lvl2pPr marL="1588" indent="0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084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	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7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888" y="6178549"/>
            <a:ext cx="9137650" cy="680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5128"/>
            <a:ext cx="8686800" cy="4839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11352" y="6443805"/>
            <a:ext cx="1785667" cy="307777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5242" y="6520022"/>
            <a:ext cx="340158" cy="153888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AA06DC5-620C-4D3C-B416-7C1D0B3914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8190D-2CBF-9C4A-A62B-BFBD40382E3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95" y="6410674"/>
            <a:ext cx="2841767" cy="448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B10D9-AC47-D746-81ED-AD6052323384}"/>
              </a:ext>
            </a:extLst>
          </p:cNvPr>
          <p:cNvSpPr txBox="1"/>
          <p:nvPr userDrawn="1"/>
        </p:nvSpPr>
        <p:spPr>
          <a:xfrm>
            <a:off x="-1888" y="6595289"/>
            <a:ext cx="43005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Sarah R. Powell, Ph.D.</a:t>
            </a:r>
            <a:r>
              <a:rPr lang="en-US" sz="1200" kern="12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© 2018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3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rgbClr val="92D05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Clr>
          <a:schemeClr val="accent4">
            <a:lumMod val="75000"/>
          </a:schemeClr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5715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798513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10287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9.tif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tif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12" Type="http://schemas.microsoft.com/office/2007/relationships/hdphoto" Target="../media/hdphoto3.wdp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hdphoto" Target="../media/hdphoto2.wdp"/><Relationship Id="rId5" Type="http://schemas.openxmlformats.org/officeDocument/2006/relationships/diagramColors" Target="../diagrams/colors2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tiff"/><Relationship Id="rId3" Type="http://schemas.openxmlformats.org/officeDocument/2006/relationships/image" Target="../media/image35.tiff"/><Relationship Id="rId7" Type="http://schemas.openxmlformats.org/officeDocument/2006/relationships/image" Target="../media/image39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Relationship Id="rId9" Type="http://schemas.openxmlformats.org/officeDocument/2006/relationships/image" Target="../media/image41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570600-AD1A-8C4B-A411-FA872BA38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76021"/>
            <a:ext cx="8686800" cy="1353965"/>
          </a:xfrm>
        </p:spPr>
        <p:txBody>
          <a:bodyPr>
            <a:noAutofit/>
          </a:bodyPr>
          <a:lstStyle/>
          <a:p>
            <a:r>
              <a:rPr lang="en-US" dirty="0"/>
              <a:t>Math Interventions – Tier 3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0099798-7557-3F4B-A160-166ACBA7E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3217946"/>
            <a:ext cx="8686800" cy="69494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ESC 13</a:t>
            </a:r>
          </a:p>
          <a:p>
            <a:r>
              <a:rPr lang="en-US" dirty="0"/>
              <a:t>October 30, 2018</a:t>
            </a:r>
          </a:p>
        </p:txBody>
      </p:sp>
    </p:spTree>
    <p:extLst>
      <p:ext uri="{BB962C8B-B14F-4D97-AF65-F5344CB8AC3E}">
        <p14:creationId xmlns:p14="http://schemas.microsoft.com/office/powerpoint/2010/main" val="234286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08319" y="1316066"/>
            <a:ext cx="3792682" cy="73775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AC858A-8750-824D-B933-563CE07D81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76" y="1052563"/>
            <a:ext cx="2806867" cy="4948187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1F9E1EEE-B63C-5E41-8F8E-FC656CF90B24}"/>
              </a:ext>
            </a:extLst>
          </p:cNvPr>
          <p:cNvSpPr/>
          <p:nvPr/>
        </p:nvSpPr>
        <p:spPr>
          <a:xfrm rot="10800000">
            <a:off x="2889115" y="3936054"/>
            <a:ext cx="2976665" cy="78794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50788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ECFCD2-5823-CC4D-8E78-EF276C77B6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254" y="0"/>
            <a:ext cx="5171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38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777" y="805230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that you are implementing the intervention or strategy with fidelity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815" y="1904746"/>
            <a:ext cx="38766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5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234" y="1388765"/>
            <a:ext cx="3466428" cy="4315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8473997" y="5386592"/>
            <a:ext cx="11128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2"/>
                </a:solidFill>
              </a:rPr>
              <a:t>Fuchs et al. (2008)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630" y="1783946"/>
            <a:ext cx="3215208" cy="44151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1D41F9-2ECA-3F43-9191-D0DA834EA43F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331AC5-70FD-BE4E-9A2F-18D2B68F2D52}"/>
              </a:ext>
            </a:extLst>
          </p:cNvPr>
          <p:cNvSpPr txBox="1"/>
          <p:nvPr/>
        </p:nvSpPr>
        <p:spPr>
          <a:xfrm>
            <a:off x="178777" y="805230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that you are implementing the intervention or strategy with fidelity</a:t>
            </a:r>
          </a:p>
        </p:txBody>
      </p:sp>
    </p:spTree>
    <p:extLst>
      <p:ext uri="{BB962C8B-B14F-4D97-AF65-F5344CB8AC3E}">
        <p14:creationId xmlns:p14="http://schemas.microsoft.com/office/powerpoint/2010/main" val="41535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776" y="1146873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want to incorporate strategies to improve self-regulation and minimize nonproductive behavior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9397" y="296548"/>
            <a:ext cx="3139686" cy="46844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8147456" y="5014148"/>
            <a:ext cx="17075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2"/>
                </a:solidFill>
              </a:rPr>
              <a:t>Powell, Driver, &amp; Julian (2015)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998176" y="1878041"/>
            <a:ext cx="2414954" cy="1819037"/>
            <a:chOff x="3276600" y="2844800"/>
            <a:chExt cx="2057400" cy="1144573"/>
          </a:xfrm>
        </p:grpSpPr>
        <p:sp>
          <p:nvSpPr>
            <p:cNvPr id="11" name="Rectangle 10"/>
            <p:cNvSpPr/>
            <p:nvPr/>
          </p:nvSpPr>
          <p:spPr>
            <a:xfrm>
              <a:off x="3276600" y="2844800"/>
              <a:ext cx="2057400" cy="11445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619500" y="3048000"/>
              <a:ext cx="0" cy="749300"/>
            </a:xfrm>
            <a:custGeom>
              <a:avLst/>
              <a:gdLst>
                <a:gd name="connsiteX0" fmla="*/ 0 w 0"/>
                <a:gd name="connsiteY0" fmla="*/ 0 h 749300"/>
                <a:gd name="connsiteX1" fmla="*/ 0 w 0"/>
                <a:gd name="connsiteY1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9300">
                  <a:moveTo>
                    <a:pt x="0" y="0"/>
                  </a:moveTo>
                  <a:lnTo>
                    <a:pt x="0" y="7493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10000" y="3042436"/>
              <a:ext cx="0" cy="749300"/>
            </a:xfrm>
            <a:custGeom>
              <a:avLst/>
              <a:gdLst>
                <a:gd name="connsiteX0" fmla="*/ 0 w 0"/>
                <a:gd name="connsiteY0" fmla="*/ 0 h 749300"/>
                <a:gd name="connsiteX1" fmla="*/ 0 w 0"/>
                <a:gd name="connsiteY1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9300">
                  <a:moveTo>
                    <a:pt x="0" y="0"/>
                  </a:moveTo>
                  <a:lnTo>
                    <a:pt x="0" y="7493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962400" y="3075289"/>
              <a:ext cx="0" cy="749300"/>
            </a:xfrm>
            <a:custGeom>
              <a:avLst/>
              <a:gdLst>
                <a:gd name="connsiteX0" fmla="*/ 0 w 0"/>
                <a:gd name="connsiteY0" fmla="*/ 0 h 749300"/>
                <a:gd name="connsiteX1" fmla="*/ 0 w 0"/>
                <a:gd name="connsiteY1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9300">
                  <a:moveTo>
                    <a:pt x="0" y="0"/>
                  </a:moveTo>
                  <a:lnTo>
                    <a:pt x="0" y="7493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114800" y="3124200"/>
              <a:ext cx="56075" cy="723900"/>
            </a:xfrm>
            <a:custGeom>
              <a:avLst/>
              <a:gdLst>
                <a:gd name="connsiteX0" fmla="*/ 25400 w 56075"/>
                <a:gd name="connsiteY0" fmla="*/ 0 h 723900"/>
                <a:gd name="connsiteX1" fmla="*/ 38100 w 56075"/>
                <a:gd name="connsiteY1" fmla="*/ 546100 h 723900"/>
                <a:gd name="connsiteX2" fmla="*/ 38100 w 56075"/>
                <a:gd name="connsiteY2" fmla="*/ 723900 h 723900"/>
                <a:gd name="connsiteX3" fmla="*/ 0 w 56075"/>
                <a:gd name="connsiteY3" fmla="*/ 7112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75" h="723900">
                  <a:moveTo>
                    <a:pt x="25400" y="0"/>
                  </a:moveTo>
                  <a:cubicBezTo>
                    <a:pt x="29633" y="182033"/>
                    <a:pt x="30520" y="364175"/>
                    <a:pt x="38100" y="546100"/>
                  </a:cubicBezTo>
                  <a:cubicBezTo>
                    <a:pt x="46677" y="751956"/>
                    <a:pt x="73857" y="402091"/>
                    <a:pt x="38100" y="723900"/>
                  </a:cubicBezTo>
                  <a:lnTo>
                    <a:pt x="0" y="7112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429000" y="3149600"/>
              <a:ext cx="1028700" cy="609600"/>
            </a:xfrm>
            <a:custGeom>
              <a:avLst/>
              <a:gdLst>
                <a:gd name="connsiteX0" fmla="*/ 0 w 1028700"/>
                <a:gd name="connsiteY0" fmla="*/ 0 h 609600"/>
                <a:gd name="connsiteX1" fmla="*/ 88900 w 1028700"/>
                <a:gd name="connsiteY1" fmla="*/ 12700 h 609600"/>
                <a:gd name="connsiteX2" fmla="*/ 203200 w 1028700"/>
                <a:gd name="connsiteY2" fmla="*/ 25400 h 609600"/>
                <a:gd name="connsiteX3" fmla="*/ 342900 w 1028700"/>
                <a:gd name="connsiteY3" fmla="*/ 76200 h 609600"/>
                <a:gd name="connsiteX4" fmla="*/ 774700 w 1028700"/>
                <a:gd name="connsiteY4" fmla="*/ 342900 h 609600"/>
                <a:gd name="connsiteX5" fmla="*/ 863600 w 1028700"/>
                <a:gd name="connsiteY5" fmla="*/ 419100 h 609600"/>
                <a:gd name="connsiteX6" fmla="*/ 1016000 w 1028700"/>
                <a:gd name="connsiteY6" fmla="*/ 571500 h 609600"/>
                <a:gd name="connsiteX7" fmla="*/ 1028700 w 1028700"/>
                <a:gd name="connsiteY7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8700" h="609600">
                  <a:moveTo>
                    <a:pt x="0" y="0"/>
                  </a:moveTo>
                  <a:lnTo>
                    <a:pt x="88900" y="12700"/>
                  </a:lnTo>
                  <a:cubicBezTo>
                    <a:pt x="126938" y="17455"/>
                    <a:pt x="166010" y="16103"/>
                    <a:pt x="203200" y="25400"/>
                  </a:cubicBezTo>
                  <a:cubicBezTo>
                    <a:pt x="251270" y="37418"/>
                    <a:pt x="297162" y="57142"/>
                    <a:pt x="342900" y="76200"/>
                  </a:cubicBezTo>
                  <a:cubicBezTo>
                    <a:pt x="523406" y="151411"/>
                    <a:pt x="609700" y="201472"/>
                    <a:pt x="774700" y="342900"/>
                  </a:cubicBezTo>
                  <a:cubicBezTo>
                    <a:pt x="804333" y="368300"/>
                    <a:pt x="835266" y="392258"/>
                    <a:pt x="863600" y="419100"/>
                  </a:cubicBezTo>
                  <a:cubicBezTo>
                    <a:pt x="915754" y="468509"/>
                    <a:pt x="1016000" y="571500"/>
                    <a:pt x="1016000" y="571500"/>
                  </a:cubicBezTo>
                  <a:lnTo>
                    <a:pt x="1028700" y="6096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686300" y="3149600"/>
              <a:ext cx="0" cy="635000"/>
            </a:xfrm>
            <a:custGeom>
              <a:avLst/>
              <a:gdLst>
                <a:gd name="connsiteX0" fmla="*/ 0 w 0"/>
                <a:gd name="connsiteY0" fmla="*/ 0 h 635000"/>
                <a:gd name="connsiteX1" fmla="*/ 0 w 0"/>
                <a:gd name="connsiteY1" fmla="*/ 63500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5000">
                  <a:moveTo>
                    <a:pt x="0" y="0"/>
                  </a:moveTo>
                  <a:lnTo>
                    <a:pt x="0" y="6350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838700" y="3111500"/>
              <a:ext cx="0" cy="762000"/>
            </a:xfrm>
            <a:custGeom>
              <a:avLst/>
              <a:gdLst>
                <a:gd name="connsiteX0" fmla="*/ 0 w 0"/>
                <a:gd name="connsiteY0" fmla="*/ 0 h 762000"/>
                <a:gd name="connsiteX1" fmla="*/ 0 w 0"/>
                <a:gd name="connsiteY1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62000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D349BB8-113A-0A41-B1CC-63A17D6EC1D4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1470373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011271" y="1146873"/>
            <a:ext cx="3543644" cy="375896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3600" b="1" dirty="0" err="1">
                <a:solidFill>
                  <a:schemeClr val="tx1"/>
                </a:solidFill>
              </a:rPr>
              <a:t>UPSCheck</a:t>
            </a:r>
            <a:endParaRPr lang="en-US" sz="3600" b="1" dirty="0">
              <a:solidFill>
                <a:schemeClr val="tx1"/>
              </a:solidFill>
            </a:endParaRPr>
          </a:p>
          <a:p>
            <a:pPr marL="0" lvl="1" defTabSz="342900"/>
            <a:r>
              <a:rPr lang="en-US" sz="3600" dirty="0">
                <a:solidFill>
                  <a:schemeClr val="tx1"/>
                </a:solidFill>
              </a:rPr>
              <a:t>Understand</a:t>
            </a:r>
          </a:p>
          <a:p>
            <a:pPr marL="0" lvl="1" defTabSz="342900"/>
            <a:r>
              <a:rPr lang="en-US" sz="3600" dirty="0">
                <a:solidFill>
                  <a:schemeClr val="tx1"/>
                </a:solidFill>
              </a:rPr>
              <a:t>Plan</a:t>
            </a:r>
          </a:p>
          <a:p>
            <a:pPr marL="0" lvl="1" defTabSz="342900"/>
            <a:r>
              <a:rPr lang="en-US" sz="3600" dirty="0">
                <a:solidFill>
                  <a:schemeClr val="tx1"/>
                </a:solidFill>
              </a:rPr>
              <a:t>Solve</a:t>
            </a:r>
          </a:p>
          <a:p>
            <a:pPr marL="0" lvl="1" defTabSz="342900"/>
            <a:r>
              <a:rPr lang="en-US" sz="3600" dirty="0">
                <a:solidFill>
                  <a:schemeClr val="tx1"/>
                </a:solidFill>
              </a:rPr>
              <a:t>Check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94D621-BBD3-364E-A2EF-FC1654387276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2853BA-94FB-634E-B372-2B8992E6F31C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D82B0C-7D1C-5B48-80AB-C5022D7A8E40}"/>
              </a:ext>
            </a:extLst>
          </p:cNvPr>
          <p:cNvSpPr txBox="1"/>
          <p:nvPr/>
        </p:nvSpPr>
        <p:spPr>
          <a:xfrm>
            <a:off x="178776" y="1146873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want to incorporate strategies to improve self-regulation and minimize nonproductive behavior</a:t>
            </a:r>
          </a:p>
        </p:txBody>
      </p:sp>
    </p:spTree>
    <p:extLst>
      <p:ext uri="{BB962C8B-B14F-4D97-AF65-F5344CB8AC3E}">
        <p14:creationId xmlns:p14="http://schemas.microsoft.com/office/powerpoint/2010/main" val="256660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1" y="1554912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 longer sessions, more sessions per week, or more weeks within DBI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922" y="1554912"/>
            <a:ext cx="3745523" cy="37455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6E6897-3747-144C-A27D-AA77A140386C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7BF92D-F4B4-614F-9C76-3C3806059337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3438593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208" y="1974606"/>
            <a:ext cx="3247968" cy="2552700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6416919" y="2993781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5-Point Star 10"/>
          <p:cNvSpPr/>
          <p:nvPr/>
        </p:nvSpPr>
        <p:spPr>
          <a:xfrm>
            <a:off x="7645218" y="2993781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5-Point Star 11"/>
          <p:cNvSpPr/>
          <p:nvPr/>
        </p:nvSpPr>
        <p:spPr>
          <a:xfrm>
            <a:off x="6416919" y="3365256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5-Point Star 12"/>
          <p:cNvSpPr/>
          <p:nvPr/>
        </p:nvSpPr>
        <p:spPr>
          <a:xfrm>
            <a:off x="7645218" y="3365256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5-Point Star 13"/>
          <p:cNvSpPr/>
          <p:nvPr/>
        </p:nvSpPr>
        <p:spPr>
          <a:xfrm>
            <a:off x="6416919" y="3736731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5-Point Star 14"/>
          <p:cNvSpPr/>
          <p:nvPr/>
        </p:nvSpPr>
        <p:spPr>
          <a:xfrm>
            <a:off x="7645218" y="3736731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5-Point Star 15"/>
          <p:cNvSpPr/>
          <p:nvPr/>
        </p:nvSpPr>
        <p:spPr>
          <a:xfrm>
            <a:off x="6407394" y="4098681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5-Point Star 16"/>
          <p:cNvSpPr/>
          <p:nvPr/>
        </p:nvSpPr>
        <p:spPr>
          <a:xfrm>
            <a:off x="7635693" y="4098681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5-Point Star 17"/>
          <p:cNvSpPr/>
          <p:nvPr/>
        </p:nvSpPr>
        <p:spPr>
          <a:xfrm>
            <a:off x="6812604" y="2993781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5-Point Star 18"/>
          <p:cNvSpPr/>
          <p:nvPr/>
        </p:nvSpPr>
        <p:spPr>
          <a:xfrm>
            <a:off x="7261625" y="2993781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5-Point Star 19"/>
          <p:cNvSpPr/>
          <p:nvPr/>
        </p:nvSpPr>
        <p:spPr>
          <a:xfrm>
            <a:off x="6812604" y="3365256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5-Point Star 20"/>
          <p:cNvSpPr/>
          <p:nvPr/>
        </p:nvSpPr>
        <p:spPr>
          <a:xfrm>
            <a:off x="7261625" y="3365256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5-Point Star 21"/>
          <p:cNvSpPr/>
          <p:nvPr/>
        </p:nvSpPr>
        <p:spPr>
          <a:xfrm>
            <a:off x="6812604" y="3698631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5-Point Star 22"/>
          <p:cNvSpPr/>
          <p:nvPr/>
        </p:nvSpPr>
        <p:spPr>
          <a:xfrm>
            <a:off x="7261625" y="3698631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5-Point Star 23"/>
          <p:cNvSpPr/>
          <p:nvPr/>
        </p:nvSpPr>
        <p:spPr>
          <a:xfrm>
            <a:off x="6812604" y="4098681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5-Point Star 24"/>
          <p:cNvSpPr/>
          <p:nvPr/>
        </p:nvSpPr>
        <p:spPr>
          <a:xfrm>
            <a:off x="7261625" y="4098681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90B164-A84A-2D4C-8979-973690789D8D}"/>
              </a:ext>
            </a:extLst>
          </p:cNvPr>
          <p:cNvSpPr/>
          <p:nvPr/>
        </p:nvSpPr>
        <p:spPr>
          <a:xfrm>
            <a:off x="190500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0EE9E4-8A85-5D44-BF72-D99D23F88673}"/>
              </a:ext>
            </a:extLst>
          </p:cNvPr>
          <p:cNvSpPr txBox="1"/>
          <p:nvPr/>
        </p:nvSpPr>
        <p:spPr>
          <a:xfrm>
            <a:off x="190501" y="1554912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 longer sessions, more sessions per week, or more weeks within DBI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16D535-AE65-5640-8E15-3786E819C7D8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12827E-AB24-DC4A-8935-14126A35522A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158075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2301927160"/>
              </p:ext>
            </p:extLst>
          </p:nvPr>
        </p:nvGraphicFramePr>
        <p:xfrm>
          <a:off x="3613639" y="2403231"/>
          <a:ext cx="5314950" cy="249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Left Bracket 26"/>
          <p:cNvSpPr/>
          <p:nvPr/>
        </p:nvSpPr>
        <p:spPr>
          <a:xfrm rot="5400000">
            <a:off x="7064336" y="2953564"/>
            <a:ext cx="304145" cy="2910013"/>
          </a:xfrm>
          <a:prstGeom prst="leftBracket">
            <a:avLst/>
          </a:prstGeom>
          <a:ln w="3810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extBox 27"/>
          <p:cNvSpPr txBox="1"/>
          <p:nvPr/>
        </p:nvSpPr>
        <p:spPr>
          <a:xfrm>
            <a:off x="5806645" y="3979497"/>
            <a:ext cx="34076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weeks left in intervention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512DDE-8E99-B843-8120-30DC4FDFE7D9}"/>
              </a:ext>
            </a:extLst>
          </p:cNvPr>
          <p:cNvSpPr/>
          <p:nvPr/>
        </p:nvSpPr>
        <p:spPr>
          <a:xfrm>
            <a:off x="190500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9E0C4A-29C1-8243-9AD6-67878C91EB11}"/>
              </a:ext>
            </a:extLst>
          </p:cNvPr>
          <p:cNvSpPr txBox="1"/>
          <p:nvPr/>
        </p:nvSpPr>
        <p:spPr>
          <a:xfrm>
            <a:off x="190501" y="1554912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 longer sessions, more sessions per week, or more weeks within DBI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F642FF-0265-034D-9490-C80884DA3130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BBF17A-5AC0-3445-B8D6-2C787141BEFB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3884288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3C2149-7309-5243-B686-A1A681B27C66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F87200-FCB7-E447-B352-10301CBAB2A8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AA614F-FCEE-E646-9039-A3416E25C8A0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274224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Sarah Powell, </a:t>
            </a:r>
            <a:r>
              <a:rPr lang="en-US" sz="2800" dirty="0" err="1"/>
              <a:t>Ph.D</a:t>
            </a:r>
            <a:r>
              <a:rPr lang="en-US" sz="2800" dirty="0"/>
              <a:t> </a:t>
            </a:r>
          </a:p>
          <a:p>
            <a:r>
              <a:rPr lang="en-US" sz="2800" dirty="0"/>
              <a:t>The </a:t>
            </a:r>
            <a:r>
              <a:rPr lang="en-US" sz="2600" dirty="0"/>
              <a:t>University of Texas at Austin</a:t>
            </a:r>
          </a:p>
          <a:p>
            <a:pPr lvl="1"/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92" y="3955501"/>
            <a:ext cx="5709035" cy="15172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</p:spTree>
    <p:extLst>
      <p:ext uri="{BB962C8B-B14F-4D97-AF65-F5344CB8AC3E}">
        <p14:creationId xmlns:p14="http://schemas.microsoft.com/office/powerpoint/2010/main" val="761262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04818" y="3358662"/>
            <a:ext cx="774737" cy="2431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Find whole number quotients and remainders with up to four-digit dividends and one-digit divisors, using strategies based on place value, </a:t>
            </a:r>
            <a:r>
              <a:rPr lang="mr-IN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Lucida Grande"/>
              </a:rPr>
              <a:t>…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0779" y="3360920"/>
            <a:ext cx="788078" cy="2429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within 100 using strategies based on place value, properties of operations, and/or relationships.</a:t>
            </a:r>
            <a:endParaRPr lang="en-US" sz="8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25791" y="3358662"/>
            <a:ext cx="774737" cy="2431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Use addition and subtraction within 100 to solve one- and two-step word problems…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7299" y="3361221"/>
            <a:ext cx="774737" cy="2431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Use multiplication and division within 100 to solve word problems…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16811" y="3358662"/>
            <a:ext cx="774737" cy="2431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multi-step word problems posed with whole numbers and having whole-number answers using the four operations…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32376" y="3358662"/>
            <a:ext cx="774737" cy="2431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Apply properties of operations as strategies to multiply and divide….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21412" y="3358662"/>
            <a:ext cx="774737" cy="2431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Explain why addition and subtraction strategies work, using place value and the properties of operations.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23422" y="3361221"/>
            <a:ext cx="777826" cy="2431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Understand that the two digits of a two-digit number represent amounts of tens and ones. 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11568" y="3360920"/>
            <a:ext cx="774737" cy="24293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Understand that the three digits of a three-digit number represent amounts of hundreds, tens, and ones.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29699" y="3358662"/>
            <a:ext cx="780329" cy="2431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multiply and divide within 100, using strategies such as the relationship between multiplication and division</a:t>
            </a:r>
            <a:r>
              <a:rPr lang="is-IS" sz="825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…</a:t>
            </a:r>
            <a:endParaRPr lang="en-US" sz="8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72422" y="3359266"/>
            <a:ext cx="774737" cy="2436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multi-digit whole numbers using the standard algorithm. </a:t>
            </a:r>
            <a:endParaRPr lang="en-US" sz="8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65115" y="3361524"/>
            <a:ext cx="756245" cy="24338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multiply multi-digit whole numbers using the standard algorithm.</a:t>
            </a:r>
            <a:endParaRPr lang="en-US" sz="8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3277194">
            <a:off x="5247497" y="2423318"/>
            <a:ext cx="2514600" cy="62865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Where student NEEDS TO BE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334108" y="5797007"/>
            <a:ext cx="8431823" cy="0"/>
          </a:xfrm>
          <a:prstGeom prst="straightConnector1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150" y="1994870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 the scope and sequence</a:t>
            </a:r>
          </a:p>
        </p:txBody>
      </p:sp>
      <p:sp>
        <p:nvSpPr>
          <p:cNvPr id="20" name="Right Arrow 19"/>
          <p:cNvSpPr/>
          <p:nvPr/>
        </p:nvSpPr>
        <p:spPr>
          <a:xfrm rot="3258815">
            <a:off x="689053" y="2492556"/>
            <a:ext cx="2514600" cy="6286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Where student IS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A4022D-2C5C-3845-A252-37C92388819F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6FF94F-4A96-BD4E-8B30-CF5870F15CCA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7BDFB0-A4A1-8A48-A93A-83A5C510BE04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D120C3-CBB9-9F4A-A7ED-C8173BB134D9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38942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365381" y="1612854"/>
            <a:ext cx="3486150" cy="3114675"/>
            <a:chOff x="3822700" y="1778000"/>
            <a:chExt cx="4648200" cy="4152900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822700" y="52197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22700" y="52324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597400" y="45339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97400" y="45466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372100" y="38481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72100" y="38608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146800" y="31623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146800" y="31750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921500" y="24765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21500" y="24892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696200" y="17780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96200" y="17907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915946" y="4285049"/>
            <a:ext cx="14998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problem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8776" y="2053613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 down problems into smaller steps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73547" y="3274581"/>
            <a:ext cx="10018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 graph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748" y="3273807"/>
            <a:ext cx="3324085" cy="218309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70780" y="3798455"/>
            <a:ext cx="13308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Underline labels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21527" y="2740407"/>
            <a:ext cx="13043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schema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27432" y="2196863"/>
            <a:ext cx="10913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 picture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21847" y="1711707"/>
            <a:ext cx="12469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equation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60340" y="1226193"/>
            <a:ext cx="5737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4C295C-3AC6-5D44-8DE2-E0C7069D2EEB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DD7F37-E769-DE4C-A4B2-8CAAC2536A4B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2E71B8-5D2A-1B4B-B322-EA773AB05537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306F65-3BF9-4F48-AD15-6D003DF84180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12706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73420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the language of mathematics</a:t>
            </a:r>
          </a:p>
        </p:txBody>
      </p:sp>
      <p:sp>
        <p:nvSpPr>
          <p:cNvPr id="12" name="Trapezoid 11"/>
          <p:cNvSpPr/>
          <p:nvPr/>
        </p:nvSpPr>
        <p:spPr>
          <a:xfrm>
            <a:off x="5645395" y="1846743"/>
            <a:ext cx="2644859" cy="1157290"/>
          </a:xfrm>
          <a:prstGeom prst="trapezoid">
            <a:avLst/>
          </a:prstGeom>
          <a:solidFill>
            <a:srgbClr val="FF2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>
                <a:solidFill>
                  <a:schemeClr val="bg1"/>
                </a:solidFill>
              </a:rPr>
              <a:t>precise</a:t>
            </a:r>
          </a:p>
        </p:txBody>
      </p:sp>
      <p:sp>
        <p:nvSpPr>
          <p:cNvPr id="13" name="Trapezoid 12"/>
          <p:cNvSpPr/>
          <p:nvPr/>
        </p:nvSpPr>
        <p:spPr>
          <a:xfrm rot="10800000">
            <a:off x="5645395" y="3104528"/>
            <a:ext cx="2644859" cy="1157290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7519" y="3360007"/>
            <a:ext cx="172060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dirty="0">
                <a:solidFill>
                  <a:schemeClr val="bg1"/>
                </a:solidFill>
              </a:rPr>
              <a:t>concise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37A59C-7386-B142-84A4-EAA96BC36A88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2A8191-041A-674A-931E-F3ED5555044A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92EB52-CAFC-9349-B7B3-E7866B5C9D26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185794-FF30-9744-9038-156664C72D30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2772503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370" y="414997"/>
            <a:ext cx="6343201" cy="5405378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Technical terms</a:t>
            </a:r>
          </a:p>
          <a:p>
            <a:pPr lvl="1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Subtechnical terms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Symbolic terms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General terms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1978" y="990467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trapezoid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40125" y="2300717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cube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81978" y="2300719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23915" y="2300721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82062" y="2300717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40125" y="990464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numerator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23915" y="990467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rhombus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2062" y="990464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addend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88679" y="2300717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40124" y="3638756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twelve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81977" y="3638757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23914" y="3638759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82061" y="3638756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dollars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88678" y="3638755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40124" y="4932981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81977" y="4932982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23914" y="4932984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82061" y="4932981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longest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988678" y="4932980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outside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988678" y="990464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subtract</a:t>
            </a:r>
          </a:p>
        </p:txBody>
      </p:sp>
    </p:spTree>
    <p:extLst>
      <p:ext uri="{BB962C8B-B14F-4D97-AF65-F5344CB8AC3E}">
        <p14:creationId xmlns:p14="http://schemas.microsoft.com/office/powerpoint/2010/main" val="43834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778733"/>
              </p:ext>
            </p:extLst>
          </p:nvPr>
        </p:nvGraphicFramePr>
        <p:xfrm>
          <a:off x="4234962" y="3315058"/>
          <a:ext cx="3619500" cy="264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35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Define: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Characteristics: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3594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Example: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Non-example: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225562" y="4432056"/>
            <a:ext cx="1647825" cy="409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8BEF02-68A6-8245-8D2F-C61BC5FE55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182" y="602631"/>
            <a:ext cx="2042160" cy="2552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26C38-0904-2C44-897F-E33B29AA3934}"/>
              </a:ext>
            </a:extLst>
          </p:cNvPr>
          <p:cNvSpPr txBox="1"/>
          <p:nvPr/>
        </p:nvSpPr>
        <p:spPr>
          <a:xfrm>
            <a:off x="7195625" y="1316722"/>
            <a:ext cx="105727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>
                <a:latin typeface="Comic Sans MS" charset="0"/>
                <a:ea typeface="Comic Sans MS" charset="0"/>
                <a:cs typeface="Comic Sans MS" charset="0"/>
              </a:rPr>
              <a:t>MATH JOURNAL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973FE7-3B47-6249-B1E1-E4E360B25689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8FC93F-BC4D-7E4E-B6AE-8F77E9259CFA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639236-251C-8249-B4B3-528A502D6E51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75A19C-BD4C-8F49-BC4C-EEEC3C57BF30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A9AC26-5F0E-994A-A981-1C61048ABDB7}"/>
              </a:ext>
            </a:extLst>
          </p:cNvPr>
          <p:cNvSpPr txBox="1"/>
          <p:nvPr/>
        </p:nvSpPr>
        <p:spPr>
          <a:xfrm>
            <a:off x="178775" y="2073420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the language of mathematics</a:t>
            </a:r>
          </a:p>
        </p:txBody>
      </p:sp>
    </p:spTree>
    <p:extLst>
      <p:ext uri="{BB962C8B-B14F-4D97-AF65-F5344CB8AC3E}">
        <p14:creationId xmlns:p14="http://schemas.microsoft.com/office/powerpoint/2010/main" val="2292157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73420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 student in more discourse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0444" y="601532"/>
            <a:ext cx="545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“Tell me how you solved this problem.”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0782" y="1683897"/>
            <a:ext cx="515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“What were you thinking about when you regrouped?”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0782" y="2993691"/>
            <a:ext cx="515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“How would you teach this problem to another student?”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0781" y="4500337"/>
            <a:ext cx="515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“Describe the word problem in 10 words or less.”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097ADF-3734-A342-B610-DEAFEBDC2853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986072-57F3-7241-A538-A9926EBA411A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1E96D5-178D-D74C-8FFF-A94D98DE742C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C242D1-47B6-5E47-AE6A-A70341843D7D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128758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73420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worked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1602" y="1612854"/>
            <a:ext cx="4389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“Talk through this problem with me.”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3035" y="2554589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405</a:t>
            </a:r>
          </a:p>
          <a:p>
            <a:pPr algn="r"/>
            <a:r>
              <a:rPr lang="en-US" sz="2400" u="sng" dirty="0">
                <a:solidFill>
                  <a:schemeClr val="bg1"/>
                </a:solidFill>
              </a:rPr>
              <a:t>+   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019" y="3314493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411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2192" y="2554589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405</a:t>
            </a:r>
          </a:p>
          <a:p>
            <a:pPr algn="r"/>
            <a:r>
              <a:rPr lang="en-US" sz="2400" u="sng" dirty="0">
                <a:solidFill>
                  <a:schemeClr val="bg1"/>
                </a:solidFill>
              </a:rPr>
              <a:t>+   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52761" y="3314493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421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B44716-FF78-D645-9A83-9B494D253643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A7B552-88E7-FF48-8C56-773E3EA4F4A4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47782D-9C8A-CB44-8946-9C3B330D04FB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B0798A-667F-5848-809D-CC450D89D4C5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2675175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6" y="2100851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Utilize more three-dimensional representations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253373048"/>
              </p:ext>
            </p:extLst>
          </p:nvPr>
        </p:nvGraphicFramePr>
        <p:xfrm>
          <a:off x="3733068" y="399603"/>
          <a:ext cx="5092907" cy="242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 rot="1526572">
            <a:off x="3055437" y="1355678"/>
            <a:ext cx="1495425" cy="5143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F8835E-6828-E841-94DC-C99491A4CEF2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63FD17-2949-D142-A3E8-E9C0EAC91938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70E5F-8B80-7C4E-9FAC-AA2C2979B570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F5D2EC-8196-A944-9DF5-D7FB41A80D49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87DF12F-E4B8-A747-A402-EDCC3A3B7D2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959" y="2896107"/>
            <a:ext cx="1815082" cy="18150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5F3B3A-8CE8-014D-AB09-12F6A33817D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920" y="4077598"/>
            <a:ext cx="1820609" cy="18206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9F2BB5-21AF-2D43-9C16-EBC99C790B9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132" y="2873355"/>
            <a:ext cx="1807424" cy="18074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F1D913-BFAB-954D-8B8A-808B81E24A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369" y="4391617"/>
            <a:ext cx="1506590" cy="150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87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6" y="2100851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Utilize more two-dimensional representations</a:t>
            </a: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3733068" y="399603"/>
          <a:ext cx="5092907" cy="242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 rot="8121220">
            <a:off x="7683597" y="895113"/>
            <a:ext cx="1495425" cy="5143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F8835E-6828-E841-94DC-C99491A4CEF2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63FD17-2949-D142-A3E8-E9C0EAC91938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70E5F-8B80-7C4E-9FAC-AA2C2979B570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F5D2EC-8196-A944-9DF5-D7FB41A80D49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pic>
        <p:nvPicPr>
          <p:cNvPr id="20" name="Picture 2" descr="https://encrypted-tbn0.google.com/images?q=tbn:ANd9GcSuK-LCVjcZ8G0kXmGSvJ3Lp-SOHLm0lzgSFsPtMN31kev1dnEyCA">
            <a:extLst>
              <a:ext uri="{FF2B5EF4-FFF2-40B4-BE49-F238E27FC236}">
                <a16:creationId xmlns:a16="http://schemas.microsoft.com/office/drawing/2014/main" id="{AE027E68-A1F0-A74C-B800-E4505380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698" y="4273406"/>
            <a:ext cx="2603341" cy="146438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78C9B2A-861C-FE4C-A7B0-FB1D34563C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189" y="4023287"/>
            <a:ext cx="1714500" cy="1714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FDA6C-E4B2-EF47-A4DE-A0EE6B64E9F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404" y="2978219"/>
            <a:ext cx="764381" cy="9276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04AA7AE-8A22-7A45-9646-27E668DD36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172" y="2986649"/>
            <a:ext cx="764381" cy="9276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9A3210-4B01-8546-8689-24D2FDE9DC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290" y="2978219"/>
            <a:ext cx="764381" cy="9276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C3E932-777F-4546-8B69-56E6DABD67A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058" y="2986649"/>
            <a:ext cx="764381" cy="9276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1C92FF1-0D23-A649-B0F5-AC91DB384F7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825" y="2986649"/>
            <a:ext cx="764381" cy="92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38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6" y="2100851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students understand the abstract</a:t>
            </a: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3733068" y="399603"/>
          <a:ext cx="5092907" cy="242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 rot="2473025">
            <a:off x="4301477" y="62156"/>
            <a:ext cx="1495425" cy="5143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F8835E-6828-E841-94DC-C99491A4CEF2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63FD17-2949-D142-A3E8-E9C0EAC91938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70E5F-8B80-7C4E-9FAC-AA2C2979B570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F5D2EC-8196-A944-9DF5-D7FB41A80D49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50EFF2-F63E-114F-9574-3C55935A3613}"/>
              </a:ext>
            </a:extLst>
          </p:cNvPr>
          <p:cNvSpPr txBox="1"/>
          <p:nvPr/>
        </p:nvSpPr>
        <p:spPr>
          <a:xfrm>
            <a:off x="1440913" y="3690248"/>
            <a:ext cx="221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2 + 8 = 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988F74-2322-F846-9C29-D5409337D663}"/>
              </a:ext>
            </a:extLst>
          </p:cNvPr>
          <p:cNvSpPr txBox="1"/>
          <p:nvPr/>
        </p:nvSpPr>
        <p:spPr>
          <a:xfrm>
            <a:off x="2625309" y="4753808"/>
            <a:ext cx="221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 </a:t>
            </a:r>
            <a:r>
              <a:rPr lang="mr-IN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–</a:t>
            </a:r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 6 = 8</a:t>
            </a:r>
            <a:endParaRPr lang="en-US" sz="2800" i="1" dirty="0">
              <a:solidFill>
                <a:schemeClr val="bg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B69128-19A0-5A45-8F4F-F2CFBE0A5211}"/>
              </a:ext>
            </a:extLst>
          </p:cNvPr>
          <p:cNvSpPr txBox="1"/>
          <p:nvPr/>
        </p:nvSpPr>
        <p:spPr>
          <a:xfrm>
            <a:off x="4087180" y="3329160"/>
            <a:ext cx="4639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34 = 3 tens and 4 ones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AAFE15-C549-B94E-BBA5-995EFE7BC187}"/>
              </a:ext>
            </a:extLst>
          </p:cNvPr>
          <p:cNvSpPr txBox="1"/>
          <p:nvPr/>
        </p:nvSpPr>
        <p:spPr>
          <a:xfrm>
            <a:off x="5712878" y="4414151"/>
            <a:ext cx="1906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4,179</a:t>
            </a:r>
          </a:p>
          <a:p>
            <a:pPr algn="r"/>
            <a:r>
              <a:rPr lang="en-US" sz="2800" u="sng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+    569</a:t>
            </a:r>
          </a:p>
          <a:p>
            <a:pPr algn="r"/>
            <a:endParaRPr lang="en-US" sz="2800" dirty="0">
              <a:solidFill>
                <a:schemeClr val="bg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862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CE340E-0CC6-6442-BDE2-BE263DE6CC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926" y="0"/>
            <a:ext cx="5222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26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6" y="2073420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fact fluency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E7A13F-E901-DF46-8BC4-C541EF0C1BA3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59CC12-2C78-CA4C-BD12-847FBB08BC14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257233-3F2A-1C4D-80EE-8707A3B1B191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87D661-9517-484A-A470-560F78ABD8F3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934050-48CE-DC48-BF31-9FDE0789C654}"/>
              </a:ext>
            </a:extLst>
          </p:cNvPr>
          <p:cNvSpPr/>
          <p:nvPr/>
        </p:nvSpPr>
        <p:spPr>
          <a:xfrm>
            <a:off x="3644854" y="2102491"/>
            <a:ext cx="2806700" cy="8934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Addition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AC4307-A094-8948-BECE-E51C57F0C029}"/>
              </a:ext>
            </a:extLst>
          </p:cNvPr>
          <p:cNvSpPr/>
          <p:nvPr/>
        </p:nvSpPr>
        <p:spPr>
          <a:xfrm>
            <a:off x="6092962" y="2102491"/>
            <a:ext cx="2806700" cy="8934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Subtraction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E24418-F303-BB4D-93E3-40C89A40A74F}"/>
              </a:ext>
            </a:extLst>
          </p:cNvPr>
          <p:cNvSpPr/>
          <p:nvPr/>
        </p:nvSpPr>
        <p:spPr>
          <a:xfrm>
            <a:off x="3644854" y="3154500"/>
            <a:ext cx="2806700" cy="88978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Multiplication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5D7F8E-F59A-0446-96B1-0AC5EAD8637A}"/>
              </a:ext>
            </a:extLst>
          </p:cNvPr>
          <p:cNvSpPr/>
          <p:nvPr/>
        </p:nvSpPr>
        <p:spPr>
          <a:xfrm>
            <a:off x="6092962" y="3154500"/>
            <a:ext cx="2806700" cy="8823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Division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08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6" y="2073420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fact fluency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E7A13F-E901-DF46-8BC4-C541EF0C1BA3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59CC12-2C78-CA4C-BD12-847FBB08BC14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257233-3F2A-1C4D-80EE-8707A3B1B191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87D661-9517-484A-A470-560F78ABD8F3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1069277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Cover, Copy, 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761" y="1719402"/>
            <a:ext cx="5232400" cy="27049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41061" y="1547884"/>
            <a:ext cx="2209800" cy="304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25597" y="2194722"/>
            <a:ext cx="2133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Chalkduster"/>
                <a:cs typeface="Chalkduster"/>
              </a:rPr>
              <a:t>13</a:t>
            </a:r>
          </a:p>
          <a:p>
            <a:pPr algn="r"/>
            <a:r>
              <a:rPr lang="en-US" sz="3600" u="sng" dirty="0">
                <a:latin typeface="Chalkduster"/>
                <a:cs typeface="Chalkduster"/>
              </a:rPr>
              <a:t>-  4</a:t>
            </a:r>
          </a:p>
          <a:p>
            <a:pPr algn="r"/>
            <a:r>
              <a:rPr lang="en-US" sz="3600" dirty="0">
                <a:latin typeface="Chalkduster"/>
                <a:cs typeface="Chalkduster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836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Folders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992" y="849923"/>
            <a:ext cx="3028950" cy="403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71592" y="697523"/>
            <a:ext cx="1371600" cy="4191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38192" y="1090191"/>
            <a:ext cx="60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halkduster"/>
                <a:cs typeface="Chalkduster"/>
              </a:rPr>
              <a:t>9</a:t>
            </a:r>
          </a:p>
          <a:p>
            <a:r>
              <a:rPr lang="en-US" sz="1600" dirty="0">
                <a:latin typeface="Chalkduster"/>
                <a:cs typeface="Chalkduster"/>
              </a:rPr>
              <a:t>8</a:t>
            </a:r>
          </a:p>
          <a:p>
            <a:r>
              <a:rPr lang="en-US" sz="1600" dirty="0">
                <a:latin typeface="Chalkduster"/>
                <a:cs typeface="Chalkduster"/>
              </a:rPr>
              <a:t>10</a:t>
            </a:r>
          </a:p>
          <a:p>
            <a:r>
              <a:rPr lang="en-US" sz="1600" dirty="0">
                <a:latin typeface="Chalkduster"/>
                <a:cs typeface="Chalkduster"/>
              </a:rPr>
              <a:t>10</a:t>
            </a:r>
          </a:p>
          <a:p>
            <a:r>
              <a:rPr lang="en-US" sz="1600" dirty="0">
                <a:latin typeface="Chalkduster"/>
                <a:cs typeface="Chalkduster"/>
              </a:rPr>
              <a:t>9</a:t>
            </a:r>
          </a:p>
          <a:p>
            <a:r>
              <a:rPr lang="en-US" sz="1600" dirty="0">
                <a:latin typeface="Chalkduster"/>
                <a:cs typeface="Chalkduster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18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Taped Problems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354" y="820616"/>
            <a:ext cx="359281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41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Flash Cards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855966-1371-3C43-B58D-48A8E9D4EA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596" y="2883877"/>
            <a:ext cx="3512804" cy="2758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07F560-34EA-1741-90D2-C68E8C000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299" y="325275"/>
            <a:ext cx="2337307" cy="233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71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Magic Squares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62" y="4343400"/>
            <a:ext cx="3200400" cy="180022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31" y="1870439"/>
            <a:ext cx="5202500" cy="3671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1219200"/>
            <a:ext cx="914400" cy="553998"/>
          </a:xfrm>
          <a:prstGeom prst="rect">
            <a:avLst/>
          </a:prstGeom>
          <a:solidFill>
            <a:srgbClr val="31DB3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/>
                <a:cs typeface="Chalkduster"/>
              </a:rPr>
              <a:t>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2133600"/>
            <a:ext cx="914400" cy="553998"/>
          </a:xfrm>
          <a:prstGeom prst="rect">
            <a:avLst/>
          </a:prstGeom>
          <a:solidFill>
            <a:srgbClr val="31DB3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/>
                <a:cs typeface="Chalkduster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3657600"/>
            <a:ext cx="914400" cy="553998"/>
          </a:xfrm>
          <a:prstGeom prst="rect">
            <a:avLst/>
          </a:prstGeom>
          <a:solidFill>
            <a:srgbClr val="31DB3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/>
                <a:cs typeface="Chalkduster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24800" y="457200"/>
            <a:ext cx="914400" cy="553998"/>
          </a:xfrm>
          <a:prstGeom prst="rect">
            <a:avLst/>
          </a:prstGeom>
          <a:solidFill>
            <a:srgbClr val="31DB3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/>
                <a:cs typeface="Chalkduster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9000" y="1295400"/>
            <a:ext cx="914400" cy="553998"/>
          </a:xfrm>
          <a:prstGeom prst="rect">
            <a:avLst/>
          </a:prstGeom>
          <a:solidFill>
            <a:srgbClr val="31DB3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/>
                <a:cs typeface="Chalkduster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3429000"/>
            <a:ext cx="914400" cy="553998"/>
          </a:xfrm>
          <a:prstGeom prst="rect">
            <a:avLst/>
          </a:prstGeom>
          <a:solidFill>
            <a:srgbClr val="31DB3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/>
                <a:cs typeface="Chalkduster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77200" y="2438400"/>
            <a:ext cx="914400" cy="553998"/>
          </a:xfrm>
          <a:prstGeom prst="rect">
            <a:avLst/>
          </a:prstGeom>
          <a:solidFill>
            <a:srgbClr val="31DB3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/>
                <a:cs typeface="Chalkduster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609600"/>
            <a:ext cx="914400" cy="553998"/>
          </a:xfrm>
          <a:prstGeom prst="rect">
            <a:avLst/>
          </a:prstGeom>
          <a:solidFill>
            <a:srgbClr val="31DB3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/>
                <a:cs typeface="Chalkduster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0" y="2667000"/>
            <a:ext cx="914400" cy="553998"/>
          </a:xfrm>
          <a:prstGeom prst="rect">
            <a:avLst/>
          </a:prstGeom>
          <a:solidFill>
            <a:srgbClr val="31DB3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/>
                <a:cs typeface="Chalkduster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148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4861 L -0.18334 0.45972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75 0.1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4.44444E-6 L -0.175 -0.23334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77778E-6 L -0.725 0.44444 " pathEditMode="relative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4862 L -0.61667 0.58195 " pathEditMode="relative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64166 0.215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83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54167 0.093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3.33333E-6 L -0.59999 -0.05556 " pathEditMode="relative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66667E-6 L -0.55 -0.02223 " pathEditMode="relative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Wrap-Ups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400" y="523919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32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Cards, Dice, Dominoes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1331"/>
            <a:ext cx="3833446" cy="57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41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259E5-BE1A-A14C-A601-6E3FD30C2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314" y="228600"/>
            <a:ext cx="2994269" cy="2994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DC2E8E-8ECE-CD4A-B5E2-4DAFC2ED6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434" y="3402623"/>
            <a:ext cx="3517759" cy="19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4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Tier 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Students are tutored in small groups using </a:t>
            </a:r>
            <a:r>
              <a:rPr lang="en-US" dirty="0">
                <a:solidFill>
                  <a:schemeClr val="accent2"/>
                </a:solidFill>
              </a:rPr>
              <a:t>evidence-based practices </a:t>
            </a:r>
          </a:p>
          <a:p>
            <a:r>
              <a:rPr lang="en-US" dirty="0"/>
              <a:t>Tutoring takes place </a:t>
            </a:r>
            <a:r>
              <a:rPr lang="en-US" dirty="0">
                <a:solidFill>
                  <a:schemeClr val="accent2"/>
                </a:solidFill>
              </a:rPr>
              <a:t>three or four times a week</a:t>
            </a:r>
          </a:p>
          <a:p>
            <a:r>
              <a:rPr lang="en-US" dirty="0"/>
              <a:t>Each tutoring session lasts </a:t>
            </a:r>
            <a:r>
              <a:rPr lang="en-US" dirty="0">
                <a:solidFill>
                  <a:schemeClr val="accent2"/>
                </a:solidFill>
              </a:rPr>
              <a:t>30 to 60 minutes</a:t>
            </a:r>
          </a:p>
          <a:p>
            <a:r>
              <a:rPr lang="en-US" dirty="0"/>
              <a:t>Tutoring lasts </a:t>
            </a:r>
            <a:r>
              <a:rPr lang="en-US" dirty="0">
                <a:solidFill>
                  <a:schemeClr val="accent2"/>
                </a:solidFill>
              </a:rPr>
              <a:t>10 to 20 weeks</a:t>
            </a:r>
          </a:p>
          <a:p>
            <a:r>
              <a:rPr lang="en-US" dirty="0"/>
              <a:t>Progress monitoring continues weekly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849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76E18-5B54-BA46-8211-913CBE5777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4650540"/>
            <a:ext cx="1422400" cy="142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F3A340-64DA-2E44-A3A0-EB0864AFE5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196" y="387996"/>
            <a:ext cx="1231900" cy="163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B01A5A-A7FC-9947-8C61-1A47D735DF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234" y="4694990"/>
            <a:ext cx="1524000" cy="133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BA7BDB-AA8E-B24C-ACBA-19FFA251DE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920" y="605098"/>
            <a:ext cx="1155700" cy="1739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AED6D1-2FDA-4749-9923-A70CF1679C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620" y="3194072"/>
            <a:ext cx="1638300" cy="1231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7EEDB0-1ACA-3148-80ED-B8B7F3ADB6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196" y="2822353"/>
            <a:ext cx="1739900" cy="1155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68E97C-6CEC-4D46-8B85-86DC2DE6A3B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847" y="1454172"/>
            <a:ext cx="1155700" cy="1739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49AFE0-A238-C446-9C25-B7DA5A4FE93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847" y="3978053"/>
            <a:ext cx="11557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579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597" y="2787162"/>
            <a:ext cx="4620596" cy="1822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208" y="325671"/>
            <a:ext cx="1971875" cy="18318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35309" y="5241682"/>
            <a:ext cx="3837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</a:t>
            </a:r>
            <a:r>
              <a:rPr lang="en-US" sz="20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3 + (-4) = ___      5 </a:t>
            </a:r>
            <a:r>
              <a:rPr lang="mr-IN" sz="20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–</a:t>
            </a:r>
            <a:r>
              <a:rPr lang="en-US" sz="20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(-6) = ___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4A5195-6189-5E40-B874-424DE2935AAD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0F1B35-7379-8A4A-8969-8BDD49791413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49964D-2657-0147-9B98-187734531ADE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F1503B-9F60-7143-8A1C-E3E4E26AD8D1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11736419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73420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Teach alternate algorithms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979" y="1798591"/>
            <a:ext cx="5273068" cy="27625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C93CEC-B08A-3247-A054-72FDCBA27A50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BA010A-3624-7C48-9AA2-11686711628B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BEF0E8-37F8-A642-8757-D0D1ADD22FD3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48F907-ACB1-8648-A239-E2B4E3622E93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69335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73420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Encourage alternate methods and solutions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5889" y="1816035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405</a:t>
            </a:r>
          </a:p>
          <a:p>
            <a:pPr algn="r"/>
            <a:r>
              <a:rPr lang="en-US" sz="2400" u="sng" dirty="0">
                <a:solidFill>
                  <a:schemeClr val="bg1"/>
                </a:solidFill>
              </a:rPr>
              <a:t>+   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57873" y="2575939"/>
            <a:ext cx="8947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400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10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11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421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45046" y="1816035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405</a:t>
            </a:r>
          </a:p>
          <a:p>
            <a:pPr algn="r"/>
            <a:r>
              <a:rPr lang="en-US" sz="2400" u="sng" dirty="0">
                <a:solidFill>
                  <a:schemeClr val="bg1"/>
                </a:solidFill>
              </a:rPr>
              <a:t>+   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05615" y="2575939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421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005147" y="3670788"/>
            <a:ext cx="746453" cy="95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57872" y="3420811"/>
            <a:ext cx="4778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ABEC3B-5E09-BD48-86A1-5831F3E3B938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E0627C-CD09-9245-8AFA-2A1C51E75F78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3FB0FC-8284-1548-B4A4-213E30C15217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9F77B-A0F3-6F4D-B257-A8179CC708D4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30327554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60821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Explicitly teach problem solving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E6BE7A-EB1F-9E49-8036-51703492AA63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5B5D73-1405-3B44-BE15-491DB6B5B002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9F2205-5820-BD44-B112-F8FE5CB8A32B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2CBB38-1CA8-8149-B73D-53990D4BC4AF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graphicFrame>
        <p:nvGraphicFramePr>
          <p:cNvPr id="24" name="Content Placeholder 15">
            <a:extLst>
              <a:ext uri="{FF2B5EF4-FFF2-40B4-BE49-F238E27FC236}">
                <a16:creationId xmlns:a16="http://schemas.microsoft.com/office/drawing/2014/main" id="{57AC0781-ADE8-984E-ABB5-97A7C07F0F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826459"/>
              </p:ext>
            </p:extLst>
          </p:nvPr>
        </p:nvGraphicFramePr>
        <p:xfrm>
          <a:off x="2273910" y="691722"/>
          <a:ext cx="7599139" cy="5089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0819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60821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Explicitly teach problem solving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26367" y="428218"/>
            <a:ext cx="2230532" cy="547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Yuanti SC" panose="02010600040101010101" pitchFamily="2" charset="-122"/>
                <a:ea typeface="Yuanti SC" panose="02010600040101010101" pitchFamily="2" charset="-122"/>
              </a:rPr>
              <a:t>Additive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26367" y="3146705"/>
            <a:ext cx="2230532" cy="564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Yuanti SC" panose="02010600040101010101" pitchFamily="2" charset="-122"/>
                <a:ea typeface="Yuanti SC" panose="02010600040101010101" pitchFamily="2" charset="-122"/>
              </a:rPr>
              <a:t>Multiplicative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28424" y="966472"/>
            <a:ext cx="2028613" cy="5479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Yuanti SC" panose="02010600040101010101" pitchFamily="2" charset="-122"/>
                <a:ea typeface="Yuanti SC" panose="02010600040101010101" pitchFamily="2" charset="-122"/>
              </a:rPr>
              <a:t>Total</a:t>
            </a:r>
            <a:endParaRPr lang="en-US" sz="2400" dirty="0">
              <a:latin typeface="Yuanti SC" panose="02010600040101010101" pitchFamily="2" charset="-122"/>
              <a:ea typeface="Yuanti SC" panose="02010600040101010101" pitchFamily="2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27873" y="1502801"/>
            <a:ext cx="2029164" cy="547968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Yuanti SC" panose="02010600040101010101" pitchFamily="2" charset="-122"/>
                <a:ea typeface="Yuanti SC" panose="02010600040101010101" pitchFamily="2" charset="-122"/>
              </a:rPr>
              <a:t>Difference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27321" y="2050769"/>
            <a:ext cx="2029715" cy="547968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Yuanti SC" panose="02010600040101010101" pitchFamily="2" charset="-122"/>
                <a:ea typeface="Yuanti SC" panose="02010600040101010101" pitchFamily="2" charset="-122"/>
              </a:rPr>
              <a:t>Change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40841" y="3711482"/>
            <a:ext cx="1997384" cy="547968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Yuanti SC" panose="02010600040101010101" pitchFamily="2" charset="-122"/>
                <a:ea typeface="Yuanti SC" panose="02010600040101010101" pitchFamily="2" charset="-122"/>
              </a:rPr>
              <a:t>Equal Groups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40839" y="4246615"/>
            <a:ext cx="1997385" cy="547968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Yuanti SC" panose="02010600040101010101" pitchFamily="2" charset="-122"/>
                <a:ea typeface="Yuanti SC" panose="02010600040101010101" pitchFamily="2" charset="-122"/>
              </a:rPr>
              <a:t>Comparison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0838" y="4794583"/>
            <a:ext cx="1997386" cy="7751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Yuanti SC" panose="02010600040101010101" pitchFamily="2" charset="-122"/>
                <a:ea typeface="Yuanti SC" panose="02010600040101010101" pitchFamily="2" charset="-122"/>
              </a:rPr>
              <a:t>Ratios/</a:t>
            </a:r>
          </a:p>
          <a:p>
            <a:pPr algn="ctr"/>
            <a:r>
              <a:rPr lang="en-US" sz="2400" dirty="0">
                <a:latin typeface="Yuanti SC" panose="02010600040101010101" pitchFamily="2" charset="-122"/>
                <a:ea typeface="Yuanti SC" panose="02010600040101010101" pitchFamily="2" charset="-122"/>
              </a:rPr>
              <a:t>Proportions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E6BE7A-EB1F-9E49-8036-51703492AA63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5B5D73-1405-3B44-BE15-491DB6B5B002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9F2205-5820-BD44-B112-F8FE5CB8A32B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2CBB38-1CA8-8149-B73D-53990D4BC4AF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9594991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8776" y="2073420"/>
            <a:ext cx="2819400" cy="37147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Utilize explicit instruction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725" y="2533986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sure you’re doing it! And do it well!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7797" y="2591447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1440" y="1952111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71393" y="2544460"/>
            <a:ext cx="1371600" cy="65626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1393" y="1952111"/>
            <a:ext cx="1371600" cy="59234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97796" y="1605864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71393" y="1605863"/>
            <a:ext cx="137160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97796" y="3333621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97796" y="3589589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7E284A-C608-9043-9552-BD124146906E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1799C2-593B-CA46-BB5E-AD7C42C289E1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602A1-45B6-A141-B459-6C369AA38DA6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BA0847-41EC-8B41-9A97-843E4EE4C5F4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25868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9202" y="1442067"/>
            <a:ext cx="1371600" cy="65626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9202" y="849718"/>
            <a:ext cx="1371600" cy="59234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202" y="503470"/>
            <a:ext cx="137160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</p:spTree>
    <p:extLst>
      <p:ext uri="{BB962C8B-B14F-4D97-AF65-F5344CB8AC3E}">
        <p14:creationId xmlns:p14="http://schemas.microsoft.com/office/powerpoint/2010/main" val="2350115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748927" y="16983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8926" y="1084658"/>
            <a:ext cx="40324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“Today, we are learning about division. This is important because sometimes you have to share objects or things with your friends.”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48926" y="2228900"/>
            <a:ext cx="40324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“Let’s continue working with our three-dimensional shapes and volume. Understanding volume and calculating volume helps with measuring capacity.”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F28F3-42D7-A542-9B65-352795477E0C}"/>
              </a:ext>
            </a:extLst>
          </p:cNvPr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F4069-B219-104B-86C2-0A40E3B1991A}"/>
              </a:ext>
            </a:extLst>
          </p:cNvPr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CB03D8-3F6E-C040-9127-54013893B07B}"/>
              </a:ext>
            </a:extLst>
          </p:cNvPr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9967" y="950872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367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748927" y="16983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F28F3-42D7-A542-9B65-352795477E0C}"/>
              </a:ext>
            </a:extLst>
          </p:cNvPr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F4069-B219-104B-86C2-0A40E3B1991A}"/>
              </a:ext>
            </a:extLst>
          </p:cNvPr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CB03D8-3F6E-C040-9127-54013893B07B}"/>
              </a:ext>
            </a:extLst>
          </p:cNvPr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9967" y="950872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620D24-474F-4C4D-B9A9-F6DEA6159761}"/>
              </a:ext>
            </a:extLst>
          </p:cNvPr>
          <p:cNvSpPr txBox="1"/>
          <p:nvPr/>
        </p:nvSpPr>
        <p:spPr>
          <a:xfrm>
            <a:off x="3803231" y="1771259"/>
            <a:ext cx="40324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 solve 26 plus 79, I first decide about the operation. Do I add, subtract, multiply or divide?”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91B73-73C9-DA44-9217-BFB37475648D}"/>
              </a:ext>
            </a:extLst>
          </p:cNvPr>
          <p:cNvSpPr/>
          <p:nvPr/>
        </p:nvSpPr>
        <p:spPr>
          <a:xfrm>
            <a:off x="3748927" y="98480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steps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E9E1C2-332A-BF47-A08B-0BAF7AF0515B}"/>
              </a:ext>
            </a:extLst>
          </p:cNvPr>
          <p:cNvSpPr txBox="1"/>
          <p:nvPr/>
        </p:nvSpPr>
        <p:spPr>
          <a:xfrm>
            <a:off x="3811452" y="2363147"/>
            <a:ext cx="40324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plus sign tells me to add. So, I’ll add 26 plus 79. I’ll use the partial sums strategy. First, I add 20 plus 70. What’s 20 plus 70?”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6F45AD-36E7-E04F-87A3-7CD3C64916E7}"/>
              </a:ext>
            </a:extLst>
          </p:cNvPr>
          <p:cNvSpPr txBox="1"/>
          <p:nvPr/>
        </p:nvSpPr>
        <p:spPr>
          <a:xfrm>
            <a:off x="3803231" y="3251313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“20 plus 70 is 90. I write 90 right here.”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D721BA-FC3D-9240-8064-A22E3AB83045}"/>
              </a:ext>
            </a:extLst>
          </p:cNvPr>
          <p:cNvSpPr txBox="1"/>
          <p:nvPr/>
        </p:nvSpPr>
        <p:spPr>
          <a:xfrm>
            <a:off x="3803231" y="3723980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“Then I add 6 plus 9. What’s 6 plus 9?”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5BC3F4-647B-2645-9DFA-621C445C59AE}"/>
              </a:ext>
            </a:extLst>
          </p:cNvPr>
          <p:cNvSpPr txBox="1"/>
          <p:nvPr/>
        </p:nvSpPr>
        <p:spPr>
          <a:xfrm>
            <a:off x="3803231" y="4178481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“6 plus 9 is 15. So, I write 15 here.”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ED1AA3-75FD-5843-8C76-787D69204B95}"/>
              </a:ext>
            </a:extLst>
          </p:cNvPr>
          <p:cNvSpPr txBox="1"/>
          <p:nvPr/>
        </p:nvSpPr>
        <p:spPr>
          <a:xfrm>
            <a:off x="3811452" y="4523618"/>
            <a:ext cx="4032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“Finally, we add the partial sums. What do we add?”</a:t>
            </a:r>
          </a:p>
          <a:p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”So, we add the partial sums of 90 and 15. 90 plus 15 is 105. So, 26 plus 79 equals 105.” </a:t>
            </a:r>
          </a:p>
        </p:txBody>
      </p:sp>
    </p:spTree>
    <p:extLst>
      <p:ext uri="{BB962C8B-B14F-4D97-AF65-F5344CB8AC3E}">
        <p14:creationId xmlns:p14="http://schemas.microsoft.com/office/powerpoint/2010/main" val="241132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8465CD-1899-E044-B34A-E88F02BE49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67" y="1321000"/>
            <a:ext cx="7150943" cy="39671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5303" y="1528569"/>
            <a:ext cx="330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9300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halkduster" charset="0"/>
              </a:rPr>
              <a:t>Evidence-based instruction provided in small groups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4873" y="2359385"/>
            <a:ext cx="292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halkduster" charset="0"/>
              </a:rPr>
              <a:t>Progress monitoring for 10-20 weeks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DE75E3-1D04-4047-8E2E-B2540FF1946B}"/>
              </a:ext>
            </a:extLst>
          </p:cNvPr>
          <p:cNvSpPr txBox="1"/>
          <p:nvPr/>
        </p:nvSpPr>
        <p:spPr>
          <a:xfrm>
            <a:off x="1620674" y="3408379"/>
            <a:ext cx="1326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halkduster" charset="0"/>
              </a:rPr>
              <a:t>inadequate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halkduster" charset="0"/>
              </a:rPr>
              <a:t>response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7B0C31-5C04-924C-9B52-BD15B4A84097}"/>
              </a:ext>
            </a:extLst>
          </p:cNvPr>
          <p:cNvSpPr txBox="1"/>
          <p:nvPr/>
        </p:nvSpPr>
        <p:spPr>
          <a:xfrm>
            <a:off x="6518194" y="3408379"/>
            <a:ext cx="1146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halkduster" charset="0"/>
              </a:rPr>
              <a:t>adequate</a:t>
            </a:r>
          </a:p>
          <a:p>
            <a:pPr algn="ctr"/>
            <a:r>
              <a:rPr lang="en-US" dirty="0">
                <a:solidFill>
                  <a:srgbClr val="00B050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halkduster" charset="0"/>
              </a:rPr>
              <a:t>response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6B49B8-9A7B-2945-8422-CDEBBFCBC661}"/>
              </a:ext>
            </a:extLst>
          </p:cNvPr>
          <p:cNvSpPr txBox="1"/>
          <p:nvPr/>
        </p:nvSpPr>
        <p:spPr>
          <a:xfrm>
            <a:off x="3612477" y="4452158"/>
            <a:ext cx="438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halkduster" charset="0"/>
              </a:rPr>
              <a:t>Diagnostic assessment</a:t>
            </a:r>
          </a:p>
        </p:txBody>
      </p:sp>
    </p:spTree>
    <p:extLst>
      <p:ext uri="{BB962C8B-B14F-4D97-AF65-F5344CB8AC3E}">
        <p14:creationId xmlns:p14="http://schemas.microsoft.com/office/powerpoint/2010/main" val="410574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2" grpId="0"/>
      <p:bldP spid="16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748927" y="16983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F28F3-42D7-A542-9B65-352795477E0C}"/>
              </a:ext>
            </a:extLst>
          </p:cNvPr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F4069-B219-104B-86C2-0A40E3B1991A}"/>
              </a:ext>
            </a:extLst>
          </p:cNvPr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CB03D8-3F6E-C040-9127-54013893B07B}"/>
              </a:ext>
            </a:extLst>
          </p:cNvPr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9967" y="950872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620D24-474F-4C4D-B9A9-F6DEA6159761}"/>
              </a:ext>
            </a:extLst>
          </p:cNvPr>
          <p:cNvSpPr txBox="1"/>
          <p:nvPr/>
        </p:nvSpPr>
        <p:spPr>
          <a:xfrm>
            <a:off x="3803231" y="2628515"/>
            <a:ext cx="40324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 solve 26 plus 79, I first decide about the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Do I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subtract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multiply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or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divide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91B73-73C9-DA44-9217-BFB37475648D}"/>
              </a:ext>
            </a:extLst>
          </p:cNvPr>
          <p:cNvSpPr/>
          <p:nvPr/>
        </p:nvSpPr>
        <p:spPr>
          <a:xfrm>
            <a:off x="3748927" y="98480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steps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E9E1C2-332A-BF47-A08B-0BAF7AF0515B}"/>
              </a:ext>
            </a:extLst>
          </p:cNvPr>
          <p:cNvSpPr txBox="1"/>
          <p:nvPr/>
        </p:nvSpPr>
        <p:spPr>
          <a:xfrm>
            <a:off x="3811452" y="3220403"/>
            <a:ext cx="40324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sign 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tells me to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So, I’ll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26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79. I’ll use the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sums 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strategy. First, I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70. What’s 20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70?”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6F45AD-36E7-E04F-87A3-7CD3C64916E7}"/>
              </a:ext>
            </a:extLst>
          </p:cNvPr>
          <p:cNvSpPr txBox="1"/>
          <p:nvPr/>
        </p:nvSpPr>
        <p:spPr>
          <a:xfrm>
            <a:off x="3803231" y="4108569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“20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70 is 90. I write 90 right here.”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D721BA-FC3D-9240-8064-A22E3AB83045}"/>
              </a:ext>
            </a:extLst>
          </p:cNvPr>
          <p:cNvSpPr txBox="1"/>
          <p:nvPr/>
        </p:nvSpPr>
        <p:spPr>
          <a:xfrm>
            <a:off x="3803231" y="4581236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“Then I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9. What’s 6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9?”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5BC3F4-647B-2645-9DFA-621C445C59AE}"/>
              </a:ext>
            </a:extLst>
          </p:cNvPr>
          <p:cNvSpPr txBox="1"/>
          <p:nvPr/>
        </p:nvSpPr>
        <p:spPr>
          <a:xfrm>
            <a:off x="3803231" y="5035737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“6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is 15. So, I write 15 here.”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ED1AA3-75FD-5843-8C76-787D69204B95}"/>
              </a:ext>
            </a:extLst>
          </p:cNvPr>
          <p:cNvSpPr txBox="1"/>
          <p:nvPr/>
        </p:nvSpPr>
        <p:spPr>
          <a:xfrm>
            <a:off x="3811452" y="5468238"/>
            <a:ext cx="40324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“Finally, we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sums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Why do we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sums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1BDBAB-FAA0-CC49-BD56-658B700602F2}"/>
              </a:ext>
            </a:extLst>
          </p:cNvPr>
          <p:cNvSpPr/>
          <p:nvPr/>
        </p:nvSpPr>
        <p:spPr>
          <a:xfrm>
            <a:off x="3742770" y="1823143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</p:spTree>
    <p:extLst>
      <p:ext uri="{BB962C8B-B14F-4D97-AF65-F5344CB8AC3E}">
        <p14:creationId xmlns:p14="http://schemas.microsoft.com/office/powerpoint/2010/main" val="31405779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748927" y="16983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F28F3-42D7-A542-9B65-352795477E0C}"/>
              </a:ext>
            </a:extLst>
          </p:cNvPr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F4069-B219-104B-86C2-0A40E3B1991A}"/>
              </a:ext>
            </a:extLst>
          </p:cNvPr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CB03D8-3F6E-C040-9127-54013893B07B}"/>
              </a:ext>
            </a:extLst>
          </p:cNvPr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04255" y="1605746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91B73-73C9-DA44-9217-BFB37475648D}"/>
              </a:ext>
            </a:extLst>
          </p:cNvPr>
          <p:cNvSpPr/>
          <p:nvPr/>
        </p:nvSpPr>
        <p:spPr>
          <a:xfrm>
            <a:off x="3748927" y="98480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steps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1BDBAB-FAA0-CC49-BD56-658B700602F2}"/>
              </a:ext>
            </a:extLst>
          </p:cNvPr>
          <p:cNvSpPr/>
          <p:nvPr/>
        </p:nvSpPr>
        <p:spPr>
          <a:xfrm>
            <a:off x="3742770" y="1823143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A80A68-DEDE-2047-BD6B-AFDD792EEFD2}"/>
              </a:ext>
            </a:extLst>
          </p:cNvPr>
          <p:cNvSpPr/>
          <p:nvPr/>
        </p:nvSpPr>
        <p:spPr>
          <a:xfrm>
            <a:off x="3742770" y="2638113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6696C3-5888-A540-B4C8-834A3199F335}"/>
              </a:ext>
            </a:extLst>
          </p:cNvPr>
          <p:cNvSpPr txBox="1"/>
          <p:nvPr/>
        </p:nvSpPr>
        <p:spPr>
          <a:xfrm>
            <a:off x="3742770" y="3476456"/>
            <a:ext cx="40324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“Today, we are learning about division. This is important because sometimes you have to share objects or things with your friends.”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DD54A2-176B-E046-9C50-E6A5A24C5CD4}"/>
              </a:ext>
            </a:extLst>
          </p:cNvPr>
          <p:cNvSpPr txBox="1"/>
          <p:nvPr/>
        </p:nvSpPr>
        <p:spPr>
          <a:xfrm>
            <a:off x="3559251" y="4312788"/>
            <a:ext cx="101502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/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91B528-BB2E-5747-B3D7-6D8AE002092F}"/>
                  </a:ext>
                </a:extLst>
              </p:cNvPr>
              <p:cNvSpPr txBox="1"/>
              <p:nvPr/>
            </p:nvSpPr>
            <p:spPr>
              <a:xfrm>
                <a:off x="4949011" y="4318362"/>
                <a:ext cx="11240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28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91B528-BB2E-5747-B3D7-6D8AE0020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011" y="4318362"/>
                <a:ext cx="1124026" cy="507831"/>
              </a:xfrm>
              <a:prstGeom prst="rect">
                <a:avLst/>
              </a:prstGeom>
              <a:blipFill>
                <a:blip r:embed="rId2"/>
                <a:stretch>
                  <a:fillRect l="-10112" t="-9756" r="-898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23122FD-A9FA-8E47-BD91-BC1EA4A5EDAD}"/>
                  </a:ext>
                </a:extLst>
              </p:cNvPr>
              <p:cNvSpPr txBox="1"/>
              <p:nvPr/>
            </p:nvSpPr>
            <p:spPr>
              <a:xfrm>
                <a:off x="6353121" y="4299586"/>
                <a:ext cx="101021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35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00B0F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23122FD-A9FA-8E47-BD91-BC1EA4A5E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121" y="4299586"/>
                <a:ext cx="1010213" cy="507831"/>
              </a:xfrm>
              <a:prstGeom prst="rect">
                <a:avLst/>
              </a:prstGeom>
              <a:blipFill>
                <a:blip r:embed="rId3"/>
                <a:stretch>
                  <a:fillRect l="-9877" t="-9756" r="-9877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406F8D-DBED-0146-BA33-5D58E3103096}"/>
              </a:ext>
            </a:extLst>
          </p:cNvPr>
          <p:cNvCxnSpPr/>
          <p:nvPr/>
        </p:nvCxnSpPr>
        <p:spPr>
          <a:xfrm>
            <a:off x="6856985" y="4394183"/>
            <a:ext cx="66901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1850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748927" y="16983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F28F3-42D7-A542-9B65-352795477E0C}"/>
              </a:ext>
            </a:extLst>
          </p:cNvPr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F4069-B219-104B-86C2-0A40E3B1991A}"/>
              </a:ext>
            </a:extLst>
          </p:cNvPr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CB03D8-3F6E-C040-9127-54013893B07B}"/>
              </a:ext>
            </a:extLst>
          </p:cNvPr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04255" y="1605746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91B73-73C9-DA44-9217-BFB37475648D}"/>
              </a:ext>
            </a:extLst>
          </p:cNvPr>
          <p:cNvSpPr/>
          <p:nvPr/>
        </p:nvSpPr>
        <p:spPr>
          <a:xfrm>
            <a:off x="3748927" y="98480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steps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1BDBAB-FAA0-CC49-BD56-658B700602F2}"/>
              </a:ext>
            </a:extLst>
          </p:cNvPr>
          <p:cNvSpPr/>
          <p:nvPr/>
        </p:nvSpPr>
        <p:spPr>
          <a:xfrm>
            <a:off x="3742770" y="1823143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A80A68-DEDE-2047-BD6B-AFDD792EEFD2}"/>
              </a:ext>
            </a:extLst>
          </p:cNvPr>
          <p:cNvSpPr/>
          <p:nvPr/>
        </p:nvSpPr>
        <p:spPr>
          <a:xfrm>
            <a:off x="3742770" y="2638113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042587-87B5-9649-8B12-1214387ECFE7}"/>
              </a:ext>
            </a:extLst>
          </p:cNvPr>
          <p:cNvSpPr/>
          <p:nvPr/>
        </p:nvSpPr>
        <p:spPr>
          <a:xfrm>
            <a:off x="3742770" y="3476456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 non-examples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26453B-F0B5-E746-BBE3-625F060B425E}"/>
                  </a:ext>
                </a:extLst>
              </p:cNvPr>
              <p:cNvSpPr txBox="1"/>
              <p:nvPr/>
            </p:nvSpPr>
            <p:spPr>
              <a:xfrm>
                <a:off x="3828756" y="4492788"/>
                <a:ext cx="11240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32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26453B-F0B5-E746-BBE3-625F060B4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756" y="4492788"/>
                <a:ext cx="1124026" cy="507831"/>
              </a:xfrm>
              <a:prstGeom prst="rect">
                <a:avLst/>
              </a:prstGeom>
              <a:blipFill>
                <a:blip r:embed="rId2"/>
                <a:stretch>
                  <a:fillRect l="-8889" t="-12195" r="-888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E4AD757-9EB0-8D4E-80FE-1E21CF4BE368}"/>
                  </a:ext>
                </a:extLst>
              </p:cNvPr>
              <p:cNvSpPr txBox="1"/>
              <p:nvPr/>
            </p:nvSpPr>
            <p:spPr>
              <a:xfrm>
                <a:off x="5209375" y="4492788"/>
                <a:ext cx="11240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42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E4AD757-9EB0-8D4E-80FE-1E21CF4BE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375" y="4492788"/>
                <a:ext cx="1124026" cy="507831"/>
              </a:xfrm>
              <a:prstGeom prst="rect">
                <a:avLst/>
              </a:prstGeom>
              <a:blipFill>
                <a:blip r:embed="rId3"/>
                <a:stretch>
                  <a:fillRect l="-8889" t="-12195" r="-7778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FE289D7-B2EF-5D4E-8E89-3945CD9F77B1}"/>
                  </a:ext>
                </a:extLst>
              </p:cNvPr>
              <p:cNvSpPr txBox="1"/>
              <p:nvPr/>
            </p:nvSpPr>
            <p:spPr>
              <a:xfrm>
                <a:off x="6595257" y="4492788"/>
                <a:ext cx="11240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00B0F0"/>
                        </a:solidFill>
                        <a:latin typeface="Cambria Math" charset="0"/>
                      </a:rPr>
                      <m:t>−</m:t>
                    </m:r>
                  </m:oMath>
                </a14:m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FE289D7-B2EF-5D4E-8E89-3945CD9F7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257" y="4492788"/>
                <a:ext cx="1124026" cy="507831"/>
              </a:xfrm>
              <a:prstGeom prst="rect">
                <a:avLst/>
              </a:prstGeom>
              <a:blipFill>
                <a:blip r:embed="rId4"/>
                <a:stretch>
                  <a:fillRect l="-8889" t="-12195" r="-7778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2642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9202" y="1442067"/>
            <a:ext cx="1371600" cy="65626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9202" y="849718"/>
            <a:ext cx="1371600" cy="59234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202" y="503470"/>
            <a:ext cx="137160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</p:spTree>
    <p:extLst>
      <p:ext uri="{BB962C8B-B14F-4D97-AF65-F5344CB8AC3E}">
        <p14:creationId xmlns:p14="http://schemas.microsoft.com/office/powerpoint/2010/main" val="35158127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79202" y="1442067"/>
            <a:ext cx="1371600" cy="65626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9202" y="849718"/>
            <a:ext cx="1371600" cy="59234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202" y="503470"/>
            <a:ext cx="137160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5CCAB-497D-404E-8276-88EB7F99E15E}"/>
              </a:ext>
            </a:extLst>
          </p:cNvPr>
          <p:cNvSpPr/>
          <p:nvPr/>
        </p:nvSpPr>
        <p:spPr>
          <a:xfrm>
            <a:off x="3852166" y="664435"/>
            <a:ext cx="2400300" cy="683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Teacher and student practice together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7E2D3F4-0B46-E742-BEFE-1768F021D251}"/>
              </a:ext>
            </a:extLst>
          </p:cNvPr>
          <p:cNvSpPr/>
          <p:nvPr/>
        </p:nvSpPr>
        <p:spPr>
          <a:xfrm>
            <a:off x="1477838" y="965714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990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79202" y="1442067"/>
            <a:ext cx="1371600" cy="65626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9202" y="849718"/>
            <a:ext cx="1371600" cy="59234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202" y="503470"/>
            <a:ext cx="137160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BBE69A4-71AE-1A49-96AE-81009BEB9B88}"/>
              </a:ext>
            </a:extLst>
          </p:cNvPr>
          <p:cNvSpPr/>
          <p:nvPr/>
        </p:nvSpPr>
        <p:spPr>
          <a:xfrm>
            <a:off x="1477838" y="1580082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AE2878-EE19-C74C-B50F-3EBE9CBDD62F}"/>
              </a:ext>
            </a:extLst>
          </p:cNvPr>
          <p:cNvSpPr/>
          <p:nvPr/>
        </p:nvSpPr>
        <p:spPr>
          <a:xfrm>
            <a:off x="3852166" y="1425127"/>
            <a:ext cx="24003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 practices with teacher support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B5E42D-FF12-6C43-9743-BA24B357E74E}"/>
              </a:ext>
            </a:extLst>
          </p:cNvPr>
          <p:cNvSpPr/>
          <p:nvPr/>
        </p:nvSpPr>
        <p:spPr>
          <a:xfrm>
            <a:off x="3852166" y="664435"/>
            <a:ext cx="2400300" cy="683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Teacher and student practice together</a:t>
            </a:r>
          </a:p>
        </p:txBody>
      </p:sp>
    </p:spTree>
    <p:extLst>
      <p:ext uri="{BB962C8B-B14F-4D97-AF65-F5344CB8AC3E}">
        <p14:creationId xmlns:p14="http://schemas.microsoft.com/office/powerpoint/2010/main" val="11658748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9202" y="1442067"/>
            <a:ext cx="1371600" cy="65626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9202" y="849718"/>
            <a:ext cx="1371600" cy="59234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202" y="503470"/>
            <a:ext cx="137160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</p:spTree>
    <p:extLst>
      <p:ext uri="{BB962C8B-B14F-4D97-AF65-F5344CB8AC3E}">
        <p14:creationId xmlns:p14="http://schemas.microsoft.com/office/powerpoint/2010/main" val="40636644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9B47143-8C4D-D44D-B274-C5F4E5A5D482}"/>
              </a:ext>
            </a:extLst>
          </p:cNvPr>
          <p:cNvSpPr/>
          <p:nvPr/>
        </p:nvSpPr>
        <p:spPr>
          <a:xfrm>
            <a:off x="-87674" y="2439566"/>
            <a:ext cx="593279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8FC7F7-7741-9143-8E27-5C1B096718AB}"/>
              </a:ext>
            </a:extLst>
          </p:cNvPr>
          <p:cNvSpPr txBox="1"/>
          <p:nvPr/>
        </p:nvSpPr>
        <p:spPr>
          <a:xfrm>
            <a:off x="3944081" y="971725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is 7 times 9?”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8D2D61-D3AF-D945-8BE2-21DF91C0EBE3}"/>
              </a:ext>
            </a:extLst>
          </p:cNvPr>
          <p:cNvSpPr txBox="1"/>
          <p:nvPr/>
        </p:nvSpPr>
        <p:spPr>
          <a:xfrm>
            <a:off x="3944081" y="1313230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“Which shape has 6 sides?”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88B52F-F63D-3F42-B2EA-1C493A4BD33B}"/>
              </a:ext>
            </a:extLst>
          </p:cNvPr>
          <p:cNvSpPr txBox="1"/>
          <p:nvPr/>
        </p:nvSpPr>
        <p:spPr>
          <a:xfrm>
            <a:off x="3944081" y="1653052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do you do when you see a word problem?”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002F07-B021-C041-8D69-1911AAED52C1}"/>
              </a:ext>
            </a:extLst>
          </p:cNvPr>
          <p:cNvSpPr txBox="1"/>
          <p:nvPr/>
        </p:nvSpPr>
        <p:spPr>
          <a:xfrm>
            <a:off x="3944081" y="2181661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“Why do you have to regroup?”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C1A4C4-D698-834D-BD30-A73EA6E7BABF}"/>
              </a:ext>
            </a:extLst>
          </p:cNvPr>
          <p:cNvSpPr txBox="1"/>
          <p:nvPr/>
        </p:nvSpPr>
        <p:spPr>
          <a:xfrm>
            <a:off x="3944081" y="2506698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“How would you </a:t>
            </a:r>
            <a:r>
              <a: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this problem?”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68DFDA-2422-5B41-B1C5-B2D50421DE9D}"/>
              </a:ext>
            </a:extLst>
          </p:cNvPr>
          <p:cNvSpPr txBox="1"/>
          <p:nvPr/>
        </p:nvSpPr>
        <p:spPr>
          <a:xfrm>
            <a:off x="3944081" y="2862987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“Why do you have to use zero pairs?”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CF1B1B-E550-534E-ACB9-C09C1F3A15EC}"/>
              </a:ext>
            </a:extLst>
          </p:cNvPr>
          <p:cNvSpPr/>
          <p:nvPr/>
        </p:nvSpPr>
        <p:spPr>
          <a:xfrm>
            <a:off x="3944081" y="231015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Low-level and high-level</a:t>
            </a:r>
          </a:p>
        </p:txBody>
      </p:sp>
    </p:spTree>
    <p:extLst>
      <p:ext uri="{BB962C8B-B14F-4D97-AF65-F5344CB8AC3E}">
        <p14:creationId xmlns:p14="http://schemas.microsoft.com/office/powerpoint/2010/main" val="7352509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9B47143-8C4D-D44D-B274-C5F4E5A5D482}"/>
              </a:ext>
            </a:extLst>
          </p:cNvPr>
          <p:cNvSpPr/>
          <p:nvPr/>
        </p:nvSpPr>
        <p:spPr>
          <a:xfrm>
            <a:off x="-87674" y="2625305"/>
            <a:ext cx="593279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CF1B1B-E550-534E-ACB9-C09C1F3A15EC}"/>
              </a:ext>
            </a:extLst>
          </p:cNvPr>
          <p:cNvSpPr/>
          <p:nvPr/>
        </p:nvSpPr>
        <p:spPr>
          <a:xfrm>
            <a:off x="3944081" y="231015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Low-level and high-level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5C0674-86BB-A342-A984-B0AB547F78B3}"/>
              </a:ext>
            </a:extLst>
          </p:cNvPr>
          <p:cNvSpPr txBox="1"/>
          <p:nvPr/>
        </p:nvSpPr>
        <p:spPr>
          <a:xfrm>
            <a:off x="3944081" y="2375953"/>
            <a:ext cx="3652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“Turn and discuss the formula </a:t>
            </a:r>
            <a:r>
              <a: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perimeter with your partner.”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B4EC60-FD9D-BD49-9555-06426AEB1FE2}"/>
              </a:ext>
            </a:extLst>
          </p:cNvPr>
          <p:cNvSpPr txBox="1"/>
          <p:nvPr/>
        </p:nvSpPr>
        <p:spPr>
          <a:xfrm>
            <a:off x="3945723" y="2875451"/>
            <a:ext cx="3652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“Write the multiplication problem on your whiteboard.”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3B451C-2637-0147-AFA6-3D565CCEABEE}"/>
              </a:ext>
            </a:extLst>
          </p:cNvPr>
          <p:cNvSpPr txBox="1"/>
          <p:nvPr/>
        </p:nvSpPr>
        <p:spPr>
          <a:xfrm>
            <a:off x="3944081" y="3411030"/>
            <a:ext cx="3652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“In your math journal, draw a picture to help you remember to term </a:t>
            </a:r>
            <a:r>
              <a:rPr lang="en-US" sz="135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parallelogram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35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CB12B-7DDC-9140-8F0F-885011AB9048}"/>
              </a:ext>
            </a:extLst>
          </p:cNvPr>
          <p:cNvSpPr/>
          <p:nvPr/>
        </p:nvSpPr>
        <p:spPr>
          <a:xfrm>
            <a:off x="3944081" y="1070286"/>
            <a:ext cx="2554688" cy="11609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Classwide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individual, partner, write on paper, write on whiteboard, thumbs up, etc.  </a:t>
            </a:r>
          </a:p>
        </p:txBody>
      </p:sp>
    </p:spTree>
    <p:extLst>
      <p:ext uri="{BB962C8B-B14F-4D97-AF65-F5344CB8AC3E}">
        <p14:creationId xmlns:p14="http://schemas.microsoft.com/office/powerpoint/2010/main" val="27555853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9B47143-8C4D-D44D-B274-C5F4E5A5D482}"/>
              </a:ext>
            </a:extLst>
          </p:cNvPr>
          <p:cNvSpPr/>
          <p:nvPr/>
        </p:nvSpPr>
        <p:spPr>
          <a:xfrm>
            <a:off x="-87674" y="2796761"/>
            <a:ext cx="593279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CF1B1B-E550-534E-ACB9-C09C1F3A15EC}"/>
              </a:ext>
            </a:extLst>
          </p:cNvPr>
          <p:cNvSpPr/>
          <p:nvPr/>
        </p:nvSpPr>
        <p:spPr>
          <a:xfrm>
            <a:off x="3944081" y="231015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Low-level and high-level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CB12B-7DDC-9140-8F0F-885011AB9048}"/>
              </a:ext>
            </a:extLst>
          </p:cNvPr>
          <p:cNvSpPr/>
          <p:nvPr/>
        </p:nvSpPr>
        <p:spPr>
          <a:xfrm>
            <a:off x="3944081" y="1070286"/>
            <a:ext cx="2554688" cy="11609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Classwide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individual, partner, write on paper, write on whiteboard, thumbs up, etc.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1CE80-E713-E340-82CC-D6EA1F037E4B}"/>
              </a:ext>
            </a:extLst>
          </p:cNvPr>
          <p:cNvSpPr txBox="1"/>
          <p:nvPr/>
        </p:nvSpPr>
        <p:spPr>
          <a:xfrm>
            <a:off x="3944081" y="3194848"/>
            <a:ext cx="3652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“Good work using your word-problem attack strategy.”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FC866C-2068-E349-BF50-0EBF58AF356C}"/>
              </a:ext>
            </a:extLst>
          </p:cNvPr>
          <p:cNvSpPr/>
          <p:nvPr/>
        </p:nvSpPr>
        <p:spPr>
          <a:xfrm>
            <a:off x="3944081" y="2386575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Affirmative and corrective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ECBA85-5229-5446-AC9F-9D66D94238A6}"/>
              </a:ext>
            </a:extLst>
          </p:cNvPr>
          <p:cNvSpPr txBox="1"/>
          <p:nvPr/>
        </p:nvSpPr>
        <p:spPr>
          <a:xfrm>
            <a:off x="3944081" y="3713549"/>
            <a:ext cx="3652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“Let’s look at that again. Tell me how you added in the hundreds column.”</a:t>
            </a:r>
          </a:p>
        </p:txBody>
      </p:sp>
    </p:spTree>
    <p:extLst>
      <p:ext uri="{BB962C8B-B14F-4D97-AF65-F5344CB8AC3E}">
        <p14:creationId xmlns:p14="http://schemas.microsoft.com/office/powerpoint/2010/main" val="222785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Tier 3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542" name="Google Shape;542;p62"/>
          <p:cNvSpPr txBox="1"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000"/>
              <a:buFont typeface="Arial"/>
              <a:buChar char="•"/>
            </a:pPr>
            <a:r>
              <a:rPr lang="en-US" sz="3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Diagnostics</a:t>
            </a: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are conducted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3000"/>
              <a:buFont typeface="Arial"/>
              <a:buChar char="•"/>
            </a:pPr>
            <a:r>
              <a:rPr lang="en-US" sz="3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Adaptations</a:t>
            </a: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are made to the student’s intervention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Student progress is monitored weekly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With adequate slopes or end levels, students return to secondary or primary prevention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93063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9B47143-8C4D-D44D-B274-C5F4E5A5D482}"/>
              </a:ext>
            </a:extLst>
          </p:cNvPr>
          <p:cNvSpPr/>
          <p:nvPr/>
        </p:nvSpPr>
        <p:spPr>
          <a:xfrm>
            <a:off x="-87674" y="2982505"/>
            <a:ext cx="593279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CF1B1B-E550-534E-ACB9-C09C1F3A15EC}"/>
              </a:ext>
            </a:extLst>
          </p:cNvPr>
          <p:cNvSpPr/>
          <p:nvPr/>
        </p:nvSpPr>
        <p:spPr>
          <a:xfrm>
            <a:off x="3944081" y="231015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Low-level and high-level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CB12B-7DDC-9140-8F0F-885011AB9048}"/>
              </a:ext>
            </a:extLst>
          </p:cNvPr>
          <p:cNvSpPr/>
          <p:nvPr/>
        </p:nvSpPr>
        <p:spPr>
          <a:xfrm>
            <a:off x="3944081" y="1070286"/>
            <a:ext cx="2554688" cy="11609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Classwide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individual, partner, write on paper, write on whiteboard, thumbs up, etc.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FC866C-2068-E349-BF50-0EBF58AF356C}"/>
              </a:ext>
            </a:extLst>
          </p:cNvPr>
          <p:cNvSpPr/>
          <p:nvPr/>
        </p:nvSpPr>
        <p:spPr>
          <a:xfrm>
            <a:off x="3944081" y="2386575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Affirmative and corrective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CA9FB0-FDFA-8C47-8C1A-911E9A15E88D}"/>
              </a:ext>
            </a:extLst>
          </p:cNvPr>
          <p:cNvSpPr/>
          <p:nvPr/>
        </p:nvSpPr>
        <p:spPr>
          <a:xfrm>
            <a:off x="3944081" y="3225846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Planned and organized</a:t>
            </a:r>
          </a:p>
        </p:txBody>
      </p:sp>
    </p:spTree>
    <p:extLst>
      <p:ext uri="{BB962C8B-B14F-4D97-AF65-F5344CB8AC3E}">
        <p14:creationId xmlns:p14="http://schemas.microsoft.com/office/powerpoint/2010/main" val="31001053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6297" y="1078984"/>
            <a:ext cx="1750778" cy="807234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27076" y="1078984"/>
            <a:ext cx="1768796" cy="80723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6297" y="1886218"/>
            <a:ext cx="3519573" cy="596865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8072" y="3423165"/>
            <a:ext cx="858529" cy="56923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75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6600" y="3423165"/>
            <a:ext cx="1795383" cy="56923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8071" y="3975007"/>
            <a:ext cx="2653913" cy="420893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3070" y="3431697"/>
            <a:ext cx="2083107" cy="55554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6177" y="3431697"/>
            <a:ext cx="680681" cy="55554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125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93071" y="3987241"/>
            <a:ext cx="2763788" cy="420893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9476" y="3115795"/>
            <a:ext cx="18695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of material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34749" y="3115795"/>
            <a:ext cx="14973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material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99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9" grpId="0"/>
      <p:bldP spid="1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8776" y="2533986"/>
            <a:ext cx="2819400" cy="3714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Explicitly teach transfer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776" y="2905462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Explicitly teach how current learning relates to other learning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2341" y="788808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405</a:t>
            </a:r>
          </a:p>
          <a:p>
            <a:pPr algn="r"/>
            <a:r>
              <a:rPr lang="en-US" sz="2400" u="sng" dirty="0">
                <a:solidFill>
                  <a:schemeClr val="bg1"/>
                </a:solidFill>
              </a:rPr>
              <a:t>+   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5371" y="781857"/>
            <a:ext cx="1125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4305</a:t>
            </a:r>
          </a:p>
          <a:p>
            <a:pPr algn="r"/>
            <a:r>
              <a:rPr lang="en-US" sz="2400" u="sng" dirty="0">
                <a:solidFill>
                  <a:schemeClr val="bg1"/>
                </a:solidFill>
              </a:rPr>
              <a:t>+   216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13121" y="2431310"/>
            <a:ext cx="3724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6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Marney</a:t>
            </a:r>
            <a:r>
              <a:rPr lang="en-US" sz="2000" dirty="0">
                <a:solidFill>
                  <a:schemeClr val="accent6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baked 89 cookies and sold 40 cookies at the bake sale. How many cookies does </a:t>
            </a:r>
            <a:r>
              <a:rPr lang="en-US" sz="2000" dirty="0" err="1">
                <a:solidFill>
                  <a:schemeClr val="accent6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Marney</a:t>
            </a:r>
            <a:r>
              <a:rPr lang="en-US" sz="2000" dirty="0">
                <a:solidFill>
                  <a:schemeClr val="accent6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have left?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3120" y="3705086"/>
            <a:ext cx="3724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4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Marney</a:t>
            </a:r>
            <a:r>
              <a:rPr lang="en-US" sz="2000" dirty="0">
                <a:solidFill>
                  <a:schemeClr val="accent4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had $89 and spent $40 on shoes. How many much does </a:t>
            </a:r>
            <a:r>
              <a:rPr lang="en-US" sz="2000" dirty="0" err="1">
                <a:solidFill>
                  <a:schemeClr val="accent4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Marney</a:t>
            </a:r>
            <a:r>
              <a:rPr lang="en-US" sz="2000" dirty="0">
                <a:solidFill>
                  <a:schemeClr val="accent4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have left?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3119" y="4720749"/>
            <a:ext cx="3724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Marney</a:t>
            </a:r>
            <a:r>
              <a:rPr lang="en-US" sz="20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had $89 and spent $40 on shoes. How much money will </a:t>
            </a:r>
            <a:r>
              <a:rPr lang="en-US" sz="2000" dirty="0" err="1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Marney</a:t>
            </a:r>
            <a:r>
              <a:rPr lang="en-US" sz="20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have after buying the shoes?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F796B3-EFEB-E449-966B-33C2A8C679EF}"/>
              </a:ext>
            </a:extLst>
          </p:cNvPr>
          <p:cNvSpPr/>
          <p:nvPr/>
        </p:nvSpPr>
        <p:spPr>
          <a:xfrm>
            <a:off x="178776" y="2073420"/>
            <a:ext cx="2819400" cy="37147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Utilize explicit instruction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DCFB09-B933-BC4C-BCB4-9207CCB37AC3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443847-4925-AC44-A205-05216D63672F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31580C-C543-2C4F-B584-AEC3E57AD88D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0A7517-63F8-5644-B7BA-D8924890C24B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20050789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BC00E5E-118F-1042-882A-BCB0BB3C639A}"/>
              </a:ext>
            </a:extLst>
          </p:cNvPr>
          <p:cNvSpPr/>
          <p:nvPr/>
        </p:nvSpPr>
        <p:spPr>
          <a:xfrm>
            <a:off x="178776" y="2533986"/>
            <a:ext cx="2819400" cy="3714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Explicitly teach transfer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E02DD7-7F67-984A-9143-995A84267355}"/>
              </a:ext>
            </a:extLst>
          </p:cNvPr>
          <p:cNvSpPr/>
          <p:nvPr/>
        </p:nvSpPr>
        <p:spPr>
          <a:xfrm>
            <a:off x="178776" y="2073420"/>
            <a:ext cx="2819400" cy="37147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Utilize explicit instruction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33AB6A-CB1F-C347-9136-844E2BC3C4E5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3FF05-4F9B-4641-A494-29A8021D2489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651994-20E5-C446-A645-95876DA8B3D1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1C80E0-06EA-2045-BC69-9E53FC0B193C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23279758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08319" y="1316066"/>
            <a:ext cx="3792682" cy="73775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8023" y="2168692"/>
            <a:ext cx="326724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  <a:endParaRPr lang="en-US" sz="2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8023" y="3774907"/>
            <a:ext cx="353404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  <a:endParaRPr lang="en-US" sz="2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17532" y="2549830"/>
            <a:ext cx="1640909" cy="3878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6118757" y="3387095"/>
            <a:ext cx="1640909" cy="3878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5114590" y="2985439"/>
            <a:ext cx="1640909" cy="3878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Precise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431625" y="4190407"/>
            <a:ext cx="1640909" cy="3878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5163250" y="4583664"/>
            <a:ext cx="1640909" cy="38781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107951" y="4952282"/>
            <a:ext cx="1640909" cy="3878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AC858A-8750-824D-B933-563CE07D81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76" y="1052563"/>
            <a:ext cx="2806867" cy="494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936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2AC858A-8750-824D-B933-563CE07D81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76" y="1052563"/>
            <a:ext cx="2806867" cy="4948187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1F9E1EEE-B63C-5E41-8F8E-FC656CF90B24}"/>
              </a:ext>
            </a:extLst>
          </p:cNvPr>
          <p:cNvSpPr/>
          <p:nvPr/>
        </p:nvSpPr>
        <p:spPr>
          <a:xfrm rot="10800000">
            <a:off x="2889115" y="3936054"/>
            <a:ext cx="2976665" cy="78794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1E009C-A35E-904A-9617-4CF02CD58894}"/>
              </a:ext>
            </a:extLst>
          </p:cNvPr>
          <p:cNvSpPr/>
          <p:nvPr/>
        </p:nvSpPr>
        <p:spPr>
          <a:xfrm>
            <a:off x="6078415" y="5285978"/>
            <a:ext cx="2819400" cy="3714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Explicitly teach transfer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334158-4249-7342-B190-4990257DDF26}"/>
              </a:ext>
            </a:extLst>
          </p:cNvPr>
          <p:cNvSpPr/>
          <p:nvPr/>
        </p:nvSpPr>
        <p:spPr>
          <a:xfrm>
            <a:off x="6078415" y="4825412"/>
            <a:ext cx="2819400" cy="37147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Utilize explicit instruction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A6976E-890D-0C40-A74B-E2E03A14C0CC}"/>
              </a:ext>
            </a:extLst>
          </p:cNvPr>
          <p:cNvSpPr/>
          <p:nvPr/>
        </p:nvSpPr>
        <p:spPr>
          <a:xfrm>
            <a:off x="6078415" y="4364846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365CD6-083A-4F40-927B-96E1EB552F0F}"/>
              </a:ext>
            </a:extLst>
          </p:cNvPr>
          <p:cNvSpPr/>
          <p:nvPr/>
        </p:nvSpPr>
        <p:spPr>
          <a:xfrm>
            <a:off x="6078415" y="3904280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CF1F7D-A82A-944C-9701-C3ABAE336C16}"/>
              </a:ext>
            </a:extLst>
          </p:cNvPr>
          <p:cNvSpPr/>
          <p:nvPr/>
        </p:nvSpPr>
        <p:spPr>
          <a:xfrm>
            <a:off x="6078415" y="3443714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1F39E6-BE38-4149-AE4A-53504A230005}"/>
              </a:ext>
            </a:extLst>
          </p:cNvPr>
          <p:cNvSpPr/>
          <p:nvPr/>
        </p:nvSpPr>
        <p:spPr>
          <a:xfrm>
            <a:off x="6078415" y="2983148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336585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434" y="1076790"/>
            <a:ext cx="2806867" cy="4948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4450" y="1123355"/>
            <a:ext cx="2150534" cy="691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Intervention: Occurs frequently and with intensity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0" y="4027423"/>
            <a:ext cx="2150534" cy="9155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latin typeface="Calibri" panose="020F0502020204030204" pitchFamily="34" charset="0"/>
                <a:cs typeface="Calibri" panose="020F0502020204030204" pitchFamily="34" charset="0"/>
              </a:rPr>
              <a:t>Intervention adaptation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: Content, dosage, explicit instruction, attention to transfer</a:t>
            </a:r>
          </a:p>
        </p:txBody>
      </p:sp>
      <p:sp>
        <p:nvSpPr>
          <p:cNvPr id="6" name="Oval 5"/>
          <p:cNvSpPr/>
          <p:nvPr/>
        </p:nvSpPr>
        <p:spPr>
          <a:xfrm>
            <a:off x="5679017" y="1975444"/>
            <a:ext cx="2150534" cy="6434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Assessment: Formative</a:t>
            </a:r>
          </a:p>
        </p:txBody>
      </p:sp>
      <p:sp>
        <p:nvSpPr>
          <p:cNvPr id="7" name="Oval 6"/>
          <p:cNvSpPr/>
          <p:nvPr/>
        </p:nvSpPr>
        <p:spPr>
          <a:xfrm>
            <a:off x="5679017" y="3137494"/>
            <a:ext cx="2150534" cy="6434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Assessment: Diagnostic</a:t>
            </a:r>
          </a:p>
        </p:txBody>
      </p:sp>
      <p:sp>
        <p:nvSpPr>
          <p:cNvPr id="8" name="Oval 7"/>
          <p:cNvSpPr/>
          <p:nvPr/>
        </p:nvSpPr>
        <p:spPr>
          <a:xfrm>
            <a:off x="5679017" y="4794844"/>
            <a:ext cx="2150534" cy="6434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Assessment: Formative</a:t>
            </a:r>
          </a:p>
        </p:txBody>
      </p:sp>
    </p:spTree>
    <p:extLst>
      <p:ext uri="{BB962C8B-B14F-4D97-AF65-F5344CB8AC3E}">
        <p14:creationId xmlns:p14="http://schemas.microsoft.com/office/powerpoint/2010/main" val="9865415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Sarah Powell, Ph.D.</a:t>
            </a:r>
          </a:p>
          <a:p>
            <a:r>
              <a:rPr lang="en-US" sz="2800" dirty="0"/>
              <a:t>The </a:t>
            </a:r>
            <a:r>
              <a:rPr lang="en-US" sz="2600" dirty="0"/>
              <a:t>University of Texas at Austin</a:t>
            </a:r>
          </a:p>
          <a:p>
            <a:pPr lvl="1"/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5" y="4055795"/>
            <a:ext cx="5709035" cy="15172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</p:spTree>
    <p:extLst>
      <p:ext uri="{BB962C8B-B14F-4D97-AF65-F5344CB8AC3E}">
        <p14:creationId xmlns:p14="http://schemas.microsoft.com/office/powerpoint/2010/main" val="8349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198B8A-78CF-704F-90A8-749592D4CE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504304"/>
            <a:ext cx="6858000" cy="40509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4658E7-22E1-F742-9B5D-0139169FEE29}"/>
              </a:ext>
            </a:extLst>
          </p:cNvPr>
          <p:cNvSpPr txBox="1"/>
          <p:nvPr/>
        </p:nvSpPr>
        <p:spPr>
          <a:xfrm>
            <a:off x="3476206" y="1626719"/>
            <a:ext cx="438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Diagnostic assessment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F3F432-3032-7A4D-A8AC-633537B641BF}"/>
              </a:ext>
            </a:extLst>
          </p:cNvPr>
          <p:cNvSpPr txBox="1"/>
          <p:nvPr/>
        </p:nvSpPr>
        <p:spPr>
          <a:xfrm>
            <a:off x="1498836" y="4742814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inadequate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response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E67EB7-083A-544C-95E3-315D4BB5AB65}"/>
              </a:ext>
            </a:extLst>
          </p:cNvPr>
          <p:cNvSpPr txBox="1"/>
          <p:nvPr/>
        </p:nvSpPr>
        <p:spPr>
          <a:xfrm>
            <a:off x="6483905" y="4762588"/>
            <a:ext cx="1146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adequate</a:t>
            </a:r>
          </a:p>
          <a:p>
            <a:pPr algn="ctr"/>
            <a:r>
              <a:rPr lang="en-US" dirty="0">
                <a:solidFill>
                  <a:srgbClr val="00B050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response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1E268C-9BAD-4E42-9855-CE5987C55060}"/>
              </a:ext>
            </a:extLst>
          </p:cNvPr>
          <p:cNvSpPr txBox="1"/>
          <p:nvPr/>
        </p:nvSpPr>
        <p:spPr>
          <a:xfrm>
            <a:off x="2762556" y="2831588"/>
            <a:ext cx="3693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9300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Evidence-based instruction provided individually or in small groups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CB9211-8C8A-E240-8BCA-E4295332F7DF}"/>
              </a:ext>
            </a:extLst>
          </p:cNvPr>
          <p:cNvSpPr txBox="1"/>
          <p:nvPr/>
        </p:nvSpPr>
        <p:spPr>
          <a:xfrm>
            <a:off x="3071048" y="3757036"/>
            <a:ext cx="292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Progress monitoring for 10-20 weeks </a:t>
            </a:r>
          </a:p>
        </p:txBody>
      </p:sp>
    </p:spTree>
    <p:extLst>
      <p:ext uri="{BB962C8B-B14F-4D97-AF65-F5344CB8AC3E}">
        <p14:creationId xmlns:p14="http://schemas.microsoft.com/office/powerpoint/2010/main" val="418673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434" y="1076790"/>
            <a:ext cx="2806867" cy="4948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4450" y="1123355"/>
            <a:ext cx="2150534" cy="691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Intervention: Occurs frequently and with intensity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0" y="4027423"/>
            <a:ext cx="2150534" cy="9155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latin typeface="Calibri" panose="020F0502020204030204" pitchFamily="34" charset="0"/>
                <a:cs typeface="Calibri" panose="020F0502020204030204" pitchFamily="34" charset="0"/>
              </a:rPr>
              <a:t>Intervention adaptation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: Content, dosage, explicit instruction, attention to transfer</a:t>
            </a:r>
          </a:p>
        </p:txBody>
      </p:sp>
      <p:sp>
        <p:nvSpPr>
          <p:cNvPr id="6" name="Oval 5"/>
          <p:cNvSpPr/>
          <p:nvPr/>
        </p:nvSpPr>
        <p:spPr>
          <a:xfrm>
            <a:off x="5679017" y="1975444"/>
            <a:ext cx="2150534" cy="6434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Assessment: Formative</a:t>
            </a:r>
          </a:p>
        </p:txBody>
      </p:sp>
      <p:sp>
        <p:nvSpPr>
          <p:cNvPr id="7" name="Oval 6"/>
          <p:cNvSpPr/>
          <p:nvPr/>
        </p:nvSpPr>
        <p:spPr>
          <a:xfrm>
            <a:off x="5679017" y="3137494"/>
            <a:ext cx="2150534" cy="6434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Assessment: Diagnostic</a:t>
            </a:r>
          </a:p>
        </p:txBody>
      </p:sp>
      <p:sp>
        <p:nvSpPr>
          <p:cNvPr id="8" name="Oval 7"/>
          <p:cNvSpPr/>
          <p:nvPr/>
        </p:nvSpPr>
        <p:spPr>
          <a:xfrm>
            <a:off x="5679017" y="4794844"/>
            <a:ext cx="2150534" cy="6434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Assessment: Formative</a:t>
            </a:r>
          </a:p>
        </p:txBody>
      </p:sp>
    </p:spTree>
    <p:extLst>
      <p:ext uri="{BB962C8B-B14F-4D97-AF65-F5344CB8AC3E}">
        <p14:creationId xmlns:p14="http://schemas.microsoft.com/office/powerpoint/2010/main" val="293948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08319" y="1316066"/>
            <a:ext cx="3792682" cy="73775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8023" y="2168692"/>
            <a:ext cx="326724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  <a:endParaRPr lang="en-US" sz="2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8023" y="3774907"/>
            <a:ext cx="353404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  <a:endParaRPr lang="en-US" sz="2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17532" y="2549830"/>
            <a:ext cx="1640909" cy="3878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6118757" y="3387095"/>
            <a:ext cx="1640909" cy="3878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5114590" y="2985439"/>
            <a:ext cx="1640909" cy="3878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Precise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431625" y="4190407"/>
            <a:ext cx="1640909" cy="3878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5163250" y="4583664"/>
            <a:ext cx="1640909" cy="38781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107951" y="4952282"/>
            <a:ext cx="1640909" cy="3878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AC858A-8750-824D-B933-563CE07D81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76" y="1052563"/>
            <a:ext cx="2806867" cy="494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91470"/>
      </p:ext>
    </p:extLst>
  </p:cSld>
  <p:clrMapOvr>
    <a:masterClrMapping/>
  </p:clrMapOvr>
</p:sld>
</file>

<file path=ppt/theme/theme1.xml><?xml version="1.0" encoding="utf-8"?>
<a:theme xmlns:a="http://schemas.openxmlformats.org/drawingml/2006/main" name="NCII-Ucon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CII Math">
      <a:majorFont>
        <a:latin typeface="Cambria"/>
        <a:ea typeface=""/>
        <a:cs typeface=""/>
      </a:majorFont>
      <a:minorFont>
        <a:latin typeface="Cambria Math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F050D9-9AA2-404C-B961-E0977648D0AC}" vid="{AB4D45C6-BB0D-4775-B63D-4A3801F8F5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4581</TotalTime>
  <Words>2118</Words>
  <Application>Microsoft Macintosh PowerPoint</Application>
  <PresentationFormat>On-screen Show (4:3)</PresentationFormat>
  <Paragraphs>535</Paragraphs>
  <Slides>67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Yuanti SC</vt:lpstr>
      <vt:lpstr>Yuanti TC</vt:lpstr>
      <vt:lpstr>Arial</vt:lpstr>
      <vt:lpstr>Calibri</vt:lpstr>
      <vt:lpstr>Cambria Math</vt:lpstr>
      <vt:lpstr>Chalkduster</vt:lpstr>
      <vt:lpstr>Comic Sans MS</vt:lpstr>
      <vt:lpstr>Franklin Gothic Book</vt:lpstr>
      <vt:lpstr>Lucida Grande</vt:lpstr>
      <vt:lpstr>Verdana</vt:lpstr>
      <vt:lpstr>NCII-Uconn</vt:lpstr>
      <vt:lpstr>Math Interventions – Tier 3</vt:lpstr>
      <vt:lpstr>Contact Information</vt:lpstr>
      <vt:lpstr>PowerPoint Presentation</vt:lpstr>
      <vt:lpstr>Tier 2</vt:lpstr>
      <vt:lpstr>PowerPoint Presentation</vt:lpstr>
      <vt:lpstr>Tier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Cover, Copy, Compare</vt:lpstr>
      <vt:lpstr>File Folders</vt:lpstr>
      <vt:lpstr>Taped Problems</vt:lpstr>
      <vt:lpstr>Flash Cards</vt:lpstr>
      <vt:lpstr>Magic Squares</vt:lpstr>
      <vt:lpstr>Wrap-Ups</vt:lpstr>
      <vt:lpstr>Cards, Dice, Dominoes</vt:lpstr>
      <vt:lpstr>Games</vt:lpstr>
      <vt:lpstr>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Explicit Instructional Delivery: Modeling Learning</dc:title>
  <dc:creator>Devin Kearns</dc:creator>
  <cp:lastModifiedBy>Powell, Sarah R</cp:lastModifiedBy>
  <cp:revision>537</cp:revision>
  <dcterms:created xsi:type="dcterms:W3CDTF">2016-08-16T05:11:43Z</dcterms:created>
  <dcterms:modified xsi:type="dcterms:W3CDTF">2018-10-30T01:45:29Z</dcterms:modified>
</cp:coreProperties>
</file>