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8" r:id="rId1"/>
    <p:sldMasterId id="2147484890" r:id="rId2"/>
    <p:sldMasterId id="2147484903" r:id="rId3"/>
  </p:sldMasterIdLst>
  <p:notesMasterIdLst>
    <p:notesMasterId r:id="rId30"/>
  </p:notesMasterIdLst>
  <p:handoutMasterIdLst>
    <p:handoutMasterId r:id="rId31"/>
  </p:handoutMasterIdLst>
  <p:sldIdLst>
    <p:sldId id="412" r:id="rId4"/>
    <p:sldId id="388" r:id="rId5"/>
    <p:sldId id="389" r:id="rId6"/>
    <p:sldId id="390" r:id="rId7"/>
    <p:sldId id="391" r:id="rId8"/>
    <p:sldId id="392" r:id="rId9"/>
    <p:sldId id="351" r:id="rId10"/>
    <p:sldId id="393" r:id="rId11"/>
    <p:sldId id="394" r:id="rId12"/>
    <p:sldId id="396" r:id="rId13"/>
    <p:sldId id="407" r:id="rId14"/>
    <p:sldId id="397" r:id="rId15"/>
    <p:sldId id="411" r:id="rId16"/>
    <p:sldId id="398" r:id="rId17"/>
    <p:sldId id="386" r:id="rId18"/>
    <p:sldId id="400" r:id="rId19"/>
    <p:sldId id="409" r:id="rId20"/>
    <p:sldId id="415" r:id="rId21"/>
    <p:sldId id="414" r:id="rId22"/>
    <p:sldId id="417" r:id="rId23"/>
    <p:sldId id="410" r:id="rId24"/>
    <p:sldId id="413" r:id="rId25"/>
    <p:sldId id="402" r:id="rId26"/>
    <p:sldId id="404" r:id="rId27"/>
    <p:sldId id="405" r:id="rId28"/>
    <p:sldId id="372" r:id="rId29"/>
  </p:sldIdLst>
  <p:sldSz cx="9906000" cy="6858000" type="A4"/>
  <p:notesSz cx="9945688" cy="6858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1241" userDrawn="1">
          <p15:clr>
            <a:srgbClr val="A4A3A4"/>
          </p15:clr>
        </p15:guide>
        <p15:guide id="2" pos="385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zysztof Biegaj" initials="" lastIdx="1" clrIdx="0"/>
  <p:cmAuthor id="2" name="Krzysztof Biegaj" initials="KB" lastIdx="24" clrIdx="1">
    <p:extLst>
      <p:ext uri="{19B8F6BF-5375-455C-9EA6-DF929625EA0E}">
        <p15:presenceInfo xmlns:p15="http://schemas.microsoft.com/office/powerpoint/2012/main" userId="fb1f5560bafd3a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00"/>
    <a:srgbClr val="000000"/>
    <a:srgbClr val="00FF00"/>
    <a:srgbClr val="66FFFF"/>
    <a:srgbClr val="FF3300"/>
    <a:srgbClr val="F7FB65"/>
    <a:srgbClr val="D4F50B"/>
    <a:srgbClr val="F2F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4722" autoAdjust="0"/>
  </p:normalViewPr>
  <p:slideViewPr>
    <p:cSldViewPr>
      <p:cViewPr varScale="1">
        <p:scale>
          <a:sx n="89" d="100"/>
          <a:sy n="89" d="100"/>
        </p:scale>
        <p:origin x="864" y="78"/>
      </p:cViewPr>
      <p:guideLst>
        <p:guide orient="horz" pos="2160"/>
        <p:guide pos="3120"/>
      </p:guideLst>
    </p:cSldViewPr>
  </p:slideViewPr>
  <p:outlineViewPr>
    <p:cViewPr>
      <p:scale>
        <a:sx n="33" d="100"/>
        <a:sy n="33" d="100"/>
      </p:scale>
      <p:origin x="12" y="1332"/>
    </p:cViewPr>
  </p:outlineViewPr>
  <p:notesTextViewPr>
    <p:cViewPr>
      <p:scale>
        <a:sx n="100" d="100"/>
        <a:sy n="100" d="100"/>
      </p:scale>
      <p:origin x="0" y="0"/>
    </p:cViewPr>
  </p:notesTextViewPr>
  <p:sorterViewPr>
    <p:cViewPr>
      <p:scale>
        <a:sx n="66" d="100"/>
        <a:sy n="66" d="100"/>
      </p:scale>
      <p:origin x="0" y="384"/>
    </p:cViewPr>
  </p:sorterViewPr>
  <p:notesViewPr>
    <p:cSldViewPr>
      <p:cViewPr varScale="1">
        <p:scale>
          <a:sx n="37" d="100"/>
          <a:sy n="37" d="100"/>
        </p:scale>
        <p:origin x="-1541" y="-74"/>
      </p:cViewPr>
      <p:guideLst>
        <p:guide orient="horz" pos="1241"/>
        <p:guide pos="38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27T19:14:52.863" idx="22">
    <p:pos x="2999" y="732"/>
    <p:text>Appendix No1 - Krzysztof (Kris) Biegaj Director of Ausvac Mining PL &amp; Mobile Supersucker -Kalgoorlie Mining Expo Western Australia 23 10 2003</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ABD9C4F-2024-4713-B451-65D5F0E3EA4A}"/>
              </a:ext>
            </a:extLst>
          </p:cNvPr>
          <p:cNvSpPr>
            <a:spLocks noGrp="1" noChangeArrowheads="1"/>
          </p:cNvSpPr>
          <p:nvPr>
            <p:ph type="hdr" sz="quarter"/>
          </p:nvPr>
        </p:nvSpPr>
        <p:spPr bwMode="auto">
          <a:xfrm>
            <a:off x="1" y="6352"/>
            <a:ext cx="4309052" cy="3206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Book Antiqua" pitchFamily="18" charset="0"/>
                <a:cs typeface="+mn-cs"/>
              </a:defRPr>
            </a:lvl1pPr>
          </a:lstStyle>
          <a:p>
            <a:pPr>
              <a:defRPr/>
            </a:pPr>
            <a:endParaRPr lang="en-AU" dirty="0"/>
          </a:p>
        </p:txBody>
      </p:sp>
      <p:sp>
        <p:nvSpPr>
          <p:cNvPr id="2051" name="Rectangle 3">
            <a:extLst>
              <a:ext uri="{FF2B5EF4-FFF2-40B4-BE49-F238E27FC236}">
                <a16:creationId xmlns:a16="http://schemas.microsoft.com/office/drawing/2014/main" id="{65647B4F-5001-46C4-BAE1-36CEB02DD48A}"/>
              </a:ext>
            </a:extLst>
          </p:cNvPr>
          <p:cNvSpPr>
            <a:spLocks noGrp="1" noChangeArrowheads="1"/>
          </p:cNvSpPr>
          <p:nvPr>
            <p:ph type="dt" idx="1"/>
          </p:nvPr>
        </p:nvSpPr>
        <p:spPr bwMode="auto">
          <a:xfrm>
            <a:off x="5636637" y="6352"/>
            <a:ext cx="4309052" cy="3206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Book Antiqua" pitchFamily="18" charset="0"/>
                <a:cs typeface="+mn-cs"/>
              </a:defRPr>
            </a:lvl1pPr>
          </a:lstStyle>
          <a:p>
            <a:pPr>
              <a:defRPr/>
            </a:pPr>
            <a:endParaRPr lang="en-AU" dirty="0"/>
          </a:p>
        </p:txBody>
      </p:sp>
      <p:sp>
        <p:nvSpPr>
          <p:cNvPr id="3076" name="Rectangle 4">
            <a:extLst>
              <a:ext uri="{FF2B5EF4-FFF2-40B4-BE49-F238E27FC236}">
                <a16:creationId xmlns:a16="http://schemas.microsoft.com/office/drawing/2014/main" id="{5A363E6F-9365-48E7-8A42-7B85BDBA9842}"/>
              </a:ext>
            </a:extLst>
          </p:cNvPr>
          <p:cNvSpPr>
            <a:spLocks noGrp="1" noRot="1" noChangeAspect="1" noChangeArrowheads="1" noTextEdit="1"/>
          </p:cNvSpPr>
          <p:nvPr>
            <p:ph type="sldImg" idx="2"/>
          </p:nvPr>
        </p:nvSpPr>
        <p:spPr bwMode="auto">
          <a:xfrm>
            <a:off x="3086100" y="492125"/>
            <a:ext cx="3773488" cy="2611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432BF51-11C7-4E66-92A8-D096DE2B8CF4}"/>
              </a:ext>
            </a:extLst>
          </p:cNvPr>
          <p:cNvSpPr>
            <a:spLocks noGrp="1" noChangeArrowheads="1"/>
          </p:cNvSpPr>
          <p:nvPr>
            <p:ph type="body" sz="quarter" idx="3"/>
          </p:nvPr>
        </p:nvSpPr>
        <p:spPr bwMode="auto">
          <a:xfrm>
            <a:off x="1325987" y="3268665"/>
            <a:ext cx="7293717" cy="31003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054" name="Rectangle 6">
            <a:extLst>
              <a:ext uri="{FF2B5EF4-FFF2-40B4-BE49-F238E27FC236}">
                <a16:creationId xmlns:a16="http://schemas.microsoft.com/office/drawing/2014/main" id="{AA9957D4-40B9-444F-A518-90840921E4D1}"/>
              </a:ext>
            </a:extLst>
          </p:cNvPr>
          <p:cNvSpPr>
            <a:spLocks noGrp="1" noChangeArrowheads="1"/>
          </p:cNvSpPr>
          <p:nvPr>
            <p:ph type="ftr" sz="quarter" idx="4"/>
          </p:nvPr>
        </p:nvSpPr>
        <p:spPr bwMode="auto">
          <a:xfrm>
            <a:off x="1" y="6529390"/>
            <a:ext cx="4309052" cy="3206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Book Antiqua" pitchFamily="18" charset="0"/>
                <a:cs typeface="+mn-cs"/>
              </a:defRPr>
            </a:lvl1pPr>
          </a:lstStyle>
          <a:p>
            <a:pPr>
              <a:defRPr/>
            </a:pPr>
            <a:endParaRPr lang="en-AU" dirty="0"/>
          </a:p>
        </p:txBody>
      </p:sp>
      <p:sp>
        <p:nvSpPr>
          <p:cNvPr id="2055" name="Rectangle 7">
            <a:extLst>
              <a:ext uri="{FF2B5EF4-FFF2-40B4-BE49-F238E27FC236}">
                <a16:creationId xmlns:a16="http://schemas.microsoft.com/office/drawing/2014/main" id="{BA703409-6E7D-4747-BA9C-CCD988EA3E08}"/>
              </a:ext>
            </a:extLst>
          </p:cNvPr>
          <p:cNvSpPr>
            <a:spLocks noGrp="1" noChangeArrowheads="1"/>
          </p:cNvSpPr>
          <p:nvPr>
            <p:ph type="sldNum" sz="quarter" idx="5"/>
          </p:nvPr>
        </p:nvSpPr>
        <p:spPr bwMode="auto">
          <a:xfrm>
            <a:off x="5636637" y="6529390"/>
            <a:ext cx="4309052" cy="3206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Book Antiqua" panose="02040602050305030304" pitchFamily="18" charset="0"/>
              </a:defRPr>
            </a:lvl1pPr>
          </a:lstStyle>
          <a:p>
            <a:pPr>
              <a:defRPr/>
            </a:pPr>
            <a:fld id="{CD52D053-5640-4314-A2C2-483FCBC64A9B}" type="slidenum">
              <a:rPr lang="en-AU" altLang="en-US"/>
              <a:pPr>
                <a:defRPr/>
              </a:pPr>
              <a:t>‹#›</a:t>
            </a:fld>
            <a:endParaRPr lang="en-AU" altLang="en-US" dirty="0"/>
          </a:p>
        </p:txBody>
      </p:sp>
    </p:spTree>
    <p:extLst>
      <p:ext uri="{BB962C8B-B14F-4D97-AF65-F5344CB8AC3E}">
        <p14:creationId xmlns:p14="http://schemas.microsoft.com/office/powerpoint/2010/main" val="3540332164"/>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3AA186D-F125-4FA3-9DF8-27E5790448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000">
                <a:solidFill>
                  <a:schemeClr val="tx1"/>
                </a:solidFill>
                <a:latin typeface="Times New Roman" panose="02020603050405020304" pitchFamily="18" charset="0"/>
              </a:defRPr>
            </a:lvl1pPr>
            <a:lvl2pPr marL="742950" indent="-285750">
              <a:spcBef>
                <a:spcPct val="30000"/>
              </a:spcBef>
              <a:defRPr sz="1000">
                <a:solidFill>
                  <a:schemeClr val="tx1"/>
                </a:solidFill>
                <a:latin typeface="Times New Roman" panose="02020603050405020304" pitchFamily="18" charset="0"/>
              </a:defRPr>
            </a:lvl2pPr>
            <a:lvl3pPr marL="1143000" indent="-228600">
              <a:spcBef>
                <a:spcPct val="30000"/>
              </a:spcBef>
              <a:defRPr sz="1000">
                <a:solidFill>
                  <a:schemeClr val="tx1"/>
                </a:solidFill>
                <a:latin typeface="Times New Roman" panose="02020603050405020304" pitchFamily="18" charset="0"/>
              </a:defRPr>
            </a:lvl3pPr>
            <a:lvl4pPr marL="1600200" indent="-228600">
              <a:spcBef>
                <a:spcPct val="30000"/>
              </a:spcBef>
              <a:defRPr sz="1000">
                <a:solidFill>
                  <a:schemeClr val="tx1"/>
                </a:solidFill>
                <a:latin typeface="Times New Roman" panose="02020603050405020304" pitchFamily="18" charset="0"/>
              </a:defRPr>
            </a:lvl4pPr>
            <a:lvl5pPr marL="2057400" indent="-228600">
              <a:spcBef>
                <a:spcPct val="30000"/>
              </a:spcBef>
              <a:defRPr sz="10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668AB4-03B8-4DE2-9650-B8DF9D08811B}" type="slidenum">
              <a:rPr kumimoji="0" lang="en-AU" altLang="en-US" sz="1000" b="0" i="1"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AU" altLang="en-US" sz="1000" b="0" i="1"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33795" name="Rectangle 2">
            <a:extLst>
              <a:ext uri="{FF2B5EF4-FFF2-40B4-BE49-F238E27FC236}">
                <a16:creationId xmlns:a16="http://schemas.microsoft.com/office/drawing/2014/main" id="{C3D30E51-413A-457D-B111-D1EEF7513E9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AE4876C-02B7-45D3-9BF2-2511AAD24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3062422-BF47-4328-BB17-E25A7CBF38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A2106F-D3D0-443A-B457-E72560FC17FA}" type="slidenum">
              <a:rPr lang="en-AU" altLang="en-US" sz="1000" smtClean="0">
                <a:latin typeface="Book Antiqua" panose="02040602050305030304" pitchFamily="18" charset="0"/>
              </a:rPr>
              <a:pPr>
                <a:spcBef>
                  <a:spcPct val="0"/>
                </a:spcBef>
              </a:pPr>
              <a:t>17</a:t>
            </a:fld>
            <a:endParaRPr lang="en-AU" altLang="en-US" sz="1000" dirty="0">
              <a:latin typeface="Book Antiqua" panose="02040602050305030304" pitchFamily="18" charset="0"/>
            </a:endParaRPr>
          </a:p>
        </p:txBody>
      </p:sp>
      <p:sp>
        <p:nvSpPr>
          <p:cNvPr id="16387" name="Rectangle 2">
            <a:extLst>
              <a:ext uri="{FF2B5EF4-FFF2-40B4-BE49-F238E27FC236}">
                <a16:creationId xmlns:a16="http://schemas.microsoft.com/office/drawing/2014/main" id="{665F5F61-068F-4DB6-AF80-28405D2D20A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13A8E71-E7A8-4323-BF98-155BAEC4C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7779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0"/>
            <a:ext cx="89154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73794D42-DBD5-4B3B-8F20-E45AE8A8B539}"/>
              </a:ext>
            </a:extLst>
          </p:cNvPr>
          <p:cNvSpPr>
            <a:spLocks noGrp="1"/>
          </p:cNvSpPr>
          <p:nvPr>
            <p:ph type="dt" sz="half" idx="10"/>
          </p:nvPr>
        </p:nvSpPr>
        <p:spPr/>
        <p:txBody>
          <a:bodyPr/>
          <a:lstStyle>
            <a:lvl1pPr>
              <a:defRPr/>
            </a:lvl1pPr>
          </a:lstStyle>
          <a:p>
            <a:pPr>
              <a:defRPr/>
            </a:pPr>
            <a:fld id="{3A3AE622-DEF6-43AD-ACA1-FAF725B2EE54}" type="datetime1">
              <a:rPr lang="en-AU"/>
              <a:pPr>
                <a:defRPr/>
              </a:pPr>
              <a:t>31/03/2021</a:t>
            </a:fld>
            <a:endParaRPr lang="en-AU" dirty="0"/>
          </a:p>
        </p:txBody>
      </p:sp>
      <p:sp>
        <p:nvSpPr>
          <p:cNvPr id="5" name="Footer Placeholder 2">
            <a:extLst>
              <a:ext uri="{FF2B5EF4-FFF2-40B4-BE49-F238E27FC236}">
                <a16:creationId xmlns:a16="http://schemas.microsoft.com/office/drawing/2014/main" id="{75D1ACCC-D4C0-43E7-8938-8A09EF89CEDF}"/>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6356870D-6D62-41CA-815C-6F2A51D0CB24}"/>
              </a:ext>
            </a:extLst>
          </p:cNvPr>
          <p:cNvSpPr>
            <a:spLocks noGrp="1"/>
          </p:cNvSpPr>
          <p:nvPr>
            <p:ph type="sldNum" sz="quarter" idx="12"/>
          </p:nvPr>
        </p:nvSpPr>
        <p:spPr/>
        <p:txBody>
          <a:bodyPr/>
          <a:lstStyle>
            <a:lvl1pPr>
              <a:defRPr/>
            </a:lvl1pPr>
          </a:lstStyle>
          <a:p>
            <a:pPr>
              <a:defRPr/>
            </a:pPr>
            <a:fld id="{A48123DF-5DA2-4320-9540-83BC685564D9}" type="slidenum">
              <a:rPr lang="en-AU" altLang="en-US"/>
              <a:pPr>
                <a:defRPr/>
              </a:pPr>
              <a:t>‹#›</a:t>
            </a:fld>
            <a:endParaRPr lang="en-AU" altLang="en-US" dirty="0"/>
          </a:p>
        </p:txBody>
      </p:sp>
    </p:spTree>
    <p:extLst>
      <p:ext uri="{BB962C8B-B14F-4D97-AF65-F5344CB8AC3E}">
        <p14:creationId xmlns:p14="http://schemas.microsoft.com/office/powerpoint/2010/main" val="390283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FBC0B35-9D5A-4A46-AE81-553BB2963D3A}"/>
              </a:ext>
            </a:extLst>
          </p:cNvPr>
          <p:cNvSpPr>
            <a:spLocks noGrp="1"/>
          </p:cNvSpPr>
          <p:nvPr>
            <p:ph type="dt" sz="half" idx="10"/>
          </p:nvPr>
        </p:nvSpPr>
        <p:spPr/>
        <p:txBody>
          <a:bodyPr/>
          <a:lstStyle>
            <a:lvl1pPr>
              <a:defRPr/>
            </a:lvl1pPr>
          </a:lstStyle>
          <a:p>
            <a:pPr>
              <a:defRPr/>
            </a:pPr>
            <a:fld id="{6A1A1DE1-BBC8-43FA-BD5B-7B00D4F1B768}" type="datetime1">
              <a:rPr lang="en-AU"/>
              <a:pPr>
                <a:defRPr/>
              </a:pPr>
              <a:t>31/03/2021</a:t>
            </a:fld>
            <a:endParaRPr lang="en-AU" dirty="0"/>
          </a:p>
        </p:txBody>
      </p:sp>
      <p:sp>
        <p:nvSpPr>
          <p:cNvPr id="5" name="Footer Placeholder 2">
            <a:extLst>
              <a:ext uri="{FF2B5EF4-FFF2-40B4-BE49-F238E27FC236}">
                <a16:creationId xmlns:a16="http://schemas.microsoft.com/office/drawing/2014/main" id="{B7AE0898-D7A3-4713-8DAC-09E48452243E}"/>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CF87F23E-EBB2-4B2E-ACE4-B2645F5E2A8F}"/>
              </a:ext>
            </a:extLst>
          </p:cNvPr>
          <p:cNvSpPr>
            <a:spLocks noGrp="1"/>
          </p:cNvSpPr>
          <p:nvPr>
            <p:ph type="sldNum" sz="quarter" idx="12"/>
          </p:nvPr>
        </p:nvSpPr>
        <p:spPr/>
        <p:txBody>
          <a:bodyPr/>
          <a:lstStyle>
            <a:lvl1pPr>
              <a:defRPr/>
            </a:lvl1pPr>
          </a:lstStyle>
          <a:p>
            <a:pPr>
              <a:defRPr/>
            </a:pPr>
            <a:fld id="{22E15AC7-747A-48DB-9305-25D4603568CF}" type="slidenum">
              <a:rPr lang="en-AU" altLang="en-US"/>
              <a:pPr>
                <a:defRPr/>
              </a:pPr>
              <a:t>‹#›</a:t>
            </a:fld>
            <a:endParaRPr lang="en-AU" altLang="en-US" dirty="0"/>
          </a:p>
        </p:txBody>
      </p:sp>
    </p:spTree>
    <p:extLst>
      <p:ext uri="{BB962C8B-B14F-4D97-AF65-F5344CB8AC3E}">
        <p14:creationId xmlns:p14="http://schemas.microsoft.com/office/powerpoint/2010/main" val="165141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AAC60BC-936F-406D-8724-8FB4EBC3ACED}"/>
              </a:ext>
            </a:extLst>
          </p:cNvPr>
          <p:cNvSpPr>
            <a:spLocks noGrp="1"/>
          </p:cNvSpPr>
          <p:nvPr>
            <p:ph type="dt" sz="half" idx="10"/>
          </p:nvPr>
        </p:nvSpPr>
        <p:spPr/>
        <p:txBody>
          <a:bodyPr/>
          <a:lstStyle>
            <a:lvl1pPr>
              <a:defRPr/>
            </a:lvl1pPr>
          </a:lstStyle>
          <a:p>
            <a:pPr>
              <a:defRPr/>
            </a:pPr>
            <a:fld id="{4C638997-5561-49A8-831A-A0B5F59090A8}" type="datetime1">
              <a:rPr lang="en-AU"/>
              <a:pPr>
                <a:defRPr/>
              </a:pPr>
              <a:t>31/03/2021</a:t>
            </a:fld>
            <a:endParaRPr lang="en-AU" dirty="0"/>
          </a:p>
        </p:txBody>
      </p:sp>
      <p:sp>
        <p:nvSpPr>
          <p:cNvPr id="5" name="Footer Placeholder 2">
            <a:extLst>
              <a:ext uri="{FF2B5EF4-FFF2-40B4-BE49-F238E27FC236}">
                <a16:creationId xmlns:a16="http://schemas.microsoft.com/office/drawing/2014/main" id="{E71B299A-197E-428C-ACF7-77298AC8E4C5}"/>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F84B8A9B-BBFE-4C4A-8F75-D60FA492B638}"/>
              </a:ext>
            </a:extLst>
          </p:cNvPr>
          <p:cNvSpPr>
            <a:spLocks noGrp="1"/>
          </p:cNvSpPr>
          <p:nvPr>
            <p:ph type="sldNum" sz="quarter" idx="12"/>
          </p:nvPr>
        </p:nvSpPr>
        <p:spPr/>
        <p:txBody>
          <a:bodyPr/>
          <a:lstStyle>
            <a:lvl1pPr>
              <a:defRPr/>
            </a:lvl1pPr>
          </a:lstStyle>
          <a:p>
            <a:pPr>
              <a:defRPr/>
            </a:pPr>
            <a:fld id="{3C6A0D28-5F28-4490-9B0C-9DD18B39F1F7}" type="slidenum">
              <a:rPr lang="en-AU" altLang="en-US"/>
              <a:pPr>
                <a:defRPr/>
              </a:pPr>
              <a:t>‹#›</a:t>
            </a:fld>
            <a:endParaRPr lang="en-AU" altLang="en-US" dirty="0"/>
          </a:p>
        </p:txBody>
      </p:sp>
    </p:spTree>
    <p:extLst>
      <p:ext uri="{BB962C8B-B14F-4D97-AF65-F5344CB8AC3E}">
        <p14:creationId xmlns:p14="http://schemas.microsoft.com/office/powerpoint/2010/main" val="93930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598FDA-A665-4304-82F8-3B5DE9F3630B}"/>
              </a:ext>
            </a:extLst>
          </p:cNvPr>
          <p:cNvSpPr>
            <a:spLocks noGrp="1"/>
          </p:cNvSpPr>
          <p:nvPr>
            <p:ph type="dt" sz="half" idx="10"/>
          </p:nvPr>
        </p:nvSpPr>
        <p:spPr/>
        <p:txBody>
          <a:bodyPr/>
          <a:lstStyle>
            <a:lvl1pPr>
              <a:defRPr/>
            </a:lvl1pPr>
          </a:lstStyle>
          <a:p>
            <a:pPr>
              <a:defRPr/>
            </a:pPr>
            <a:fld id="{3A257B76-881F-4FA2-9079-ADDABFD7FE57}" type="datetime1">
              <a:rPr lang="en-AU"/>
              <a:pPr>
                <a:defRPr/>
              </a:pPr>
              <a:t>31/03/2021</a:t>
            </a:fld>
            <a:endParaRPr lang="en-AU" dirty="0"/>
          </a:p>
        </p:txBody>
      </p:sp>
      <p:sp>
        <p:nvSpPr>
          <p:cNvPr id="5" name="Footer Placeholder 4">
            <a:extLst>
              <a:ext uri="{FF2B5EF4-FFF2-40B4-BE49-F238E27FC236}">
                <a16:creationId xmlns:a16="http://schemas.microsoft.com/office/drawing/2014/main" id="{2CC9CA7E-CDB7-4427-85AF-69544EBD2D44}"/>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7C0D83BD-42E8-4048-AE81-EC9A326C295B}"/>
              </a:ext>
            </a:extLst>
          </p:cNvPr>
          <p:cNvSpPr>
            <a:spLocks noGrp="1"/>
          </p:cNvSpPr>
          <p:nvPr>
            <p:ph type="sldNum" sz="quarter" idx="12"/>
          </p:nvPr>
        </p:nvSpPr>
        <p:spPr/>
        <p:txBody>
          <a:bodyPr/>
          <a:lstStyle>
            <a:lvl1pPr>
              <a:defRPr/>
            </a:lvl1pPr>
          </a:lstStyle>
          <a:p>
            <a:pPr>
              <a:defRPr/>
            </a:pPr>
            <a:fld id="{22495659-43A6-4099-8B0F-F50DD3A072C6}" type="slidenum">
              <a:rPr lang="en-AU" altLang="en-US"/>
              <a:pPr>
                <a:defRPr/>
              </a:pPr>
              <a:t>‹#›</a:t>
            </a:fld>
            <a:endParaRPr lang="en-AU" altLang="en-US"/>
          </a:p>
        </p:txBody>
      </p:sp>
    </p:spTree>
    <p:extLst>
      <p:ext uri="{BB962C8B-B14F-4D97-AF65-F5344CB8AC3E}">
        <p14:creationId xmlns:p14="http://schemas.microsoft.com/office/powerpoint/2010/main" val="329281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45B2B-38CE-4665-9160-B1B431EF70D8}"/>
              </a:ext>
            </a:extLst>
          </p:cNvPr>
          <p:cNvSpPr>
            <a:spLocks noGrp="1"/>
          </p:cNvSpPr>
          <p:nvPr>
            <p:ph type="dt" sz="half" idx="10"/>
          </p:nvPr>
        </p:nvSpPr>
        <p:spPr/>
        <p:txBody>
          <a:bodyPr/>
          <a:lstStyle>
            <a:lvl1pPr>
              <a:defRPr/>
            </a:lvl1pPr>
          </a:lstStyle>
          <a:p>
            <a:pPr>
              <a:defRPr/>
            </a:pPr>
            <a:fld id="{57A4B822-DD06-4CBE-9437-2FB2AC6D6DF5}" type="datetime1">
              <a:rPr lang="en-AU"/>
              <a:pPr>
                <a:defRPr/>
              </a:pPr>
              <a:t>31/03/2021</a:t>
            </a:fld>
            <a:endParaRPr lang="en-AU" dirty="0"/>
          </a:p>
        </p:txBody>
      </p:sp>
      <p:sp>
        <p:nvSpPr>
          <p:cNvPr id="5" name="Footer Placeholder 4">
            <a:extLst>
              <a:ext uri="{FF2B5EF4-FFF2-40B4-BE49-F238E27FC236}">
                <a16:creationId xmlns:a16="http://schemas.microsoft.com/office/drawing/2014/main" id="{401280A4-1806-4122-94E1-44103B764238}"/>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8328B4AB-7602-4E64-ADD8-AB2B4FAD52C2}"/>
              </a:ext>
            </a:extLst>
          </p:cNvPr>
          <p:cNvSpPr>
            <a:spLocks noGrp="1"/>
          </p:cNvSpPr>
          <p:nvPr>
            <p:ph type="sldNum" sz="quarter" idx="12"/>
          </p:nvPr>
        </p:nvSpPr>
        <p:spPr/>
        <p:txBody>
          <a:bodyPr/>
          <a:lstStyle>
            <a:lvl1pPr>
              <a:defRPr/>
            </a:lvl1pPr>
          </a:lstStyle>
          <a:p>
            <a:pPr>
              <a:defRPr/>
            </a:pPr>
            <a:fld id="{B1718762-398E-412E-81DA-13865818F772}" type="slidenum">
              <a:rPr lang="en-AU" altLang="en-US"/>
              <a:pPr>
                <a:defRPr/>
              </a:pPr>
              <a:t>‹#›</a:t>
            </a:fld>
            <a:endParaRPr lang="en-AU" altLang="en-US"/>
          </a:p>
        </p:txBody>
      </p:sp>
    </p:spTree>
    <p:extLst>
      <p:ext uri="{BB962C8B-B14F-4D97-AF65-F5344CB8AC3E}">
        <p14:creationId xmlns:p14="http://schemas.microsoft.com/office/powerpoint/2010/main" val="427078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7EF28-19E1-4FD1-B4F3-1E1817563022}"/>
              </a:ext>
            </a:extLst>
          </p:cNvPr>
          <p:cNvSpPr>
            <a:spLocks noGrp="1"/>
          </p:cNvSpPr>
          <p:nvPr>
            <p:ph type="dt" sz="half" idx="10"/>
          </p:nvPr>
        </p:nvSpPr>
        <p:spPr/>
        <p:txBody>
          <a:bodyPr/>
          <a:lstStyle>
            <a:lvl1pPr>
              <a:defRPr/>
            </a:lvl1pPr>
          </a:lstStyle>
          <a:p>
            <a:pPr>
              <a:defRPr/>
            </a:pPr>
            <a:fld id="{AFB80A78-30A7-4237-92F1-A847345ACF7F}" type="datetime1">
              <a:rPr lang="en-AU"/>
              <a:pPr>
                <a:defRPr/>
              </a:pPr>
              <a:t>31/03/2021</a:t>
            </a:fld>
            <a:endParaRPr lang="en-AU" dirty="0"/>
          </a:p>
        </p:txBody>
      </p:sp>
      <p:sp>
        <p:nvSpPr>
          <p:cNvPr id="5" name="Footer Placeholder 4">
            <a:extLst>
              <a:ext uri="{FF2B5EF4-FFF2-40B4-BE49-F238E27FC236}">
                <a16:creationId xmlns:a16="http://schemas.microsoft.com/office/drawing/2014/main" id="{03E84C08-D379-4BE4-8C82-3AE3B39E76CE}"/>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F1669C1D-E3F2-482F-8C92-0CE910E60090}"/>
              </a:ext>
            </a:extLst>
          </p:cNvPr>
          <p:cNvSpPr>
            <a:spLocks noGrp="1"/>
          </p:cNvSpPr>
          <p:nvPr>
            <p:ph type="sldNum" sz="quarter" idx="12"/>
          </p:nvPr>
        </p:nvSpPr>
        <p:spPr/>
        <p:txBody>
          <a:bodyPr/>
          <a:lstStyle>
            <a:lvl1pPr>
              <a:defRPr/>
            </a:lvl1pPr>
          </a:lstStyle>
          <a:p>
            <a:pPr>
              <a:defRPr/>
            </a:pPr>
            <a:fld id="{DB719036-4C8A-4D83-8A50-1DE334B7877C}" type="slidenum">
              <a:rPr lang="en-AU" altLang="en-US"/>
              <a:pPr>
                <a:defRPr/>
              </a:pPr>
              <a:t>‹#›</a:t>
            </a:fld>
            <a:endParaRPr lang="en-AU" altLang="en-US"/>
          </a:p>
        </p:txBody>
      </p:sp>
    </p:spTree>
    <p:extLst>
      <p:ext uri="{BB962C8B-B14F-4D97-AF65-F5344CB8AC3E}">
        <p14:creationId xmlns:p14="http://schemas.microsoft.com/office/powerpoint/2010/main" val="111077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411EB0A-9B7C-4A32-B055-AB39686BB518}"/>
              </a:ext>
            </a:extLst>
          </p:cNvPr>
          <p:cNvSpPr>
            <a:spLocks noGrp="1"/>
          </p:cNvSpPr>
          <p:nvPr>
            <p:ph type="dt" sz="half" idx="10"/>
          </p:nvPr>
        </p:nvSpPr>
        <p:spPr/>
        <p:txBody>
          <a:bodyPr/>
          <a:lstStyle>
            <a:lvl1pPr>
              <a:defRPr/>
            </a:lvl1pPr>
          </a:lstStyle>
          <a:p>
            <a:pPr>
              <a:defRPr/>
            </a:pPr>
            <a:fld id="{A6612643-A1F9-4693-8188-F6C6DF09C663}" type="datetime1">
              <a:rPr lang="en-AU"/>
              <a:pPr>
                <a:defRPr/>
              </a:pPr>
              <a:t>31/03/2021</a:t>
            </a:fld>
            <a:endParaRPr lang="en-AU" dirty="0"/>
          </a:p>
        </p:txBody>
      </p:sp>
      <p:sp>
        <p:nvSpPr>
          <p:cNvPr id="6" name="Footer Placeholder 4">
            <a:extLst>
              <a:ext uri="{FF2B5EF4-FFF2-40B4-BE49-F238E27FC236}">
                <a16:creationId xmlns:a16="http://schemas.microsoft.com/office/drawing/2014/main" id="{24F8ED01-1670-44E5-8D8F-61C81373EC88}"/>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1CA1298F-A3E6-4F38-BD3E-383C77D595B4}"/>
              </a:ext>
            </a:extLst>
          </p:cNvPr>
          <p:cNvSpPr>
            <a:spLocks noGrp="1"/>
          </p:cNvSpPr>
          <p:nvPr>
            <p:ph type="sldNum" sz="quarter" idx="12"/>
          </p:nvPr>
        </p:nvSpPr>
        <p:spPr/>
        <p:txBody>
          <a:bodyPr/>
          <a:lstStyle>
            <a:lvl1pPr>
              <a:defRPr/>
            </a:lvl1pPr>
          </a:lstStyle>
          <a:p>
            <a:pPr>
              <a:defRPr/>
            </a:pPr>
            <a:fld id="{25892561-2836-40D7-B8D6-0264EA2E82E7}" type="slidenum">
              <a:rPr lang="en-AU" altLang="en-US"/>
              <a:pPr>
                <a:defRPr/>
              </a:pPr>
              <a:t>‹#›</a:t>
            </a:fld>
            <a:endParaRPr lang="en-AU" altLang="en-US"/>
          </a:p>
        </p:txBody>
      </p:sp>
    </p:spTree>
    <p:extLst>
      <p:ext uri="{BB962C8B-B14F-4D97-AF65-F5344CB8AC3E}">
        <p14:creationId xmlns:p14="http://schemas.microsoft.com/office/powerpoint/2010/main" val="168922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8"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2EF62BF6-4BBF-41A3-8FA7-3E6793F7F161}"/>
              </a:ext>
            </a:extLst>
          </p:cNvPr>
          <p:cNvSpPr>
            <a:spLocks noGrp="1"/>
          </p:cNvSpPr>
          <p:nvPr>
            <p:ph type="dt" sz="half" idx="10"/>
          </p:nvPr>
        </p:nvSpPr>
        <p:spPr/>
        <p:txBody>
          <a:bodyPr/>
          <a:lstStyle>
            <a:lvl1pPr>
              <a:defRPr/>
            </a:lvl1pPr>
          </a:lstStyle>
          <a:p>
            <a:pPr>
              <a:defRPr/>
            </a:pPr>
            <a:fld id="{6801BCF6-9E1E-43FD-9462-22A6D2D3C306}" type="datetime1">
              <a:rPr lang="en-AU"/>
              <a:pPr>
                <a:defRPr/>
              </a:pPr>
              <a:t>31/03/2021</a:t>
            </a:fld>
            <a:endParaRPr lang="en-AU" dirty="0"/>
          </a:p>
        </p:txBody>
      </p:sp>
      <p:sp>
        <p:nvSpPr>
          <p:cNvPr id="8" name="Footer Placeholder 4">
            <a:extLst>
              <a:ext uri="{FF2B5EF4-FFF2-40B4-BE49-F238E27FC236}">
                <a16:creationId xmlns:a16="http://schemas.microsoft.com/office/drawing/2014/main" id="{590C69A6-9634-43A4-ABB2-C5688AC6A53B}"/>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9" name="Slide Number Placeholder 5">
            <a:extLst>
              <a:ext uri="{FF2B5EF4-FFF2-40B4-BE49-F238E27FC236}">
                <a16:creationId xmlns:a16="http://schemas.microsoft.com/office/drawing/2014/main" id="{23C4F28C-CA4F-4504-BB8C-2915B6174CC8}"/>
              </a:ext>
            </a:extLst>
          </p:cNvPr>
          <p:cNvSpPr>
            <a:spLocks noGrp="1"/>
          </p:cNvSpPr>
          <p:nvPr>
            <p:ph type="sldNum" sz="quarter" idx="12"/>
          </p:nvPr>
        </p:nvSpPr>
        <p:spPr/>
        <p:txBody>
          <a:bodyPr/>
          <a:lstStyle>
            <a:lvl1pPr>
              <a:defRPr/>
            </a:lvl1pPr>
          </a:lstStyle>
          <a:p>
            <a:pPr>
              <a:defRPr/>
            </a:pPr>
            <a:fld id="{42CC6A8A-A586-4F55-A4EC-4AFE4D1CF6C1}" type="slidenum">
              <a:rPr lang="en-AU" altLang="en-US"/>
              <a:pPr>
                <a:defRPr/>
              </a:pPr>
              <a:t>‹#›</a:t>
            </a:fld>
            <a:endParaRPr lang="en-AU" altLang="en-US"/>
          </a:p>
        </p:txBody>
      </p:sp>
    </p:spTree>
    <p:extLst>
      <p:ext uri="{BB962C8B-B14F-4D97-AF65-F5344CB8AC3E}">
        <p14:creationId xmlns:p14="http://schemas.microsoft.com/office/powerpoint/2010/main" val="3609970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DECBA3F4-17B1-4265-8DC7-56965EBABC78}"/>
              </a:ext>
            </a:extLst>
          </p:cNvPr>
          <p:cNvSpPr>
            <a:spLocks noGrp="1"/>
          </p:cNvSpPr>
          <p:nvPr>
            <p:ph type="dt" sz="half" idx="10"/>
          </p:nvPr>
        </p:nvSpPr>
        <p:spPr/>
        <p:txBody>
          <a:bodyPr/>
          <a:lstStyle>
            <a:lvl1pPr>
              <a:defRPr/>
            </a:lvl1pPr>
          </a:lstStyle>
          <a:p>
            <a:pPr>
              <a:defRPr/>
            </a:pPr>
            <a:fld id="{A7538D6C-FC74-4BB7-BDC6-409B4DA7FC22}" type="datetime1">
              <a:rPr lang="en-AU"/>
              <a:pPr>
                <a:defRPr/>
              </a:pPr>
              <a:t>31/03/2021</a:t>
            </a:fld>
            <a:endParaRPr lang="en-AU" dirty="0"/>
          </a:p>
        </p:txBody>
      </p:sp>
      <p:sp>
        <p:nvSpPr>
          <p:cNvPr id="4" name="Footer Placeholder 4">
            <a:extLst>
              <a:ext uri="{FF2B5EF4-FFF2-40B4-BE49-F238E27FC236}">
                <a16:creationId xmlns:a16="http://schemas.microsoft.com/office/drawing/2014/main" id="{B85AF759-F9CA-46A4-B864-C7DD9B690D02}"/>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5" name="Slide Number Placeholder 5">
            <a:extLst>
              <a:ext uri="{FF2B5EF4-FFF2-40B4-BE49-F238E27FC236}">
                <a16:creationId xmlns:a16="http://schemas.microsoft.com/office/drawing/2014/main" id="{B83B0365-7605-4493-BD21-0DBD505A38F5}"/>
              </a:ext>
            </a:extLst>
          </p:cNvPr>
          <p:cNvSpPr>
            <a:spLocks noGrp="1"/>
          </p:cNvSpPr>
          <p:nvPr>
            <p:ph type="sldNum" sz="quarter" idx="12"/>
          </p:nvPr>
        </p:nvSpPr>
        <p:spPr/>
        <p:txBody>
          <a:bodyPr/>
          <a:lstStyle>
            <a:lvl1pPr>
              <a:defRPr/>
            </a:lvl1pPr>
          </a:lstStyle>
          <a:p>
            <a:pPr>
              <a:defRPr/>
            </a:pPr>
            <a:fld id="{A50FA3FF-ACD5-4C42-813B-A97C1EFB6595}" type="slidenum">
              <a:rPr lang="en-AU" altLang="en-US"/>
              <a:pPr>
                <a:defRPr/>
              </a:pPr>
              <a:t>‹#›</a:t>
            </a:fld>
            <a:endParaRPr lang="en-AU" altLang="en-US"/>
          </a:p>
        </p:txBody>
      </p:sp>
    </p:spTree>
    <p:extLst>
      <p:ext uri="{BB962C8B-B14F-4D97-AF65-F5344CB8AC3E}">
        <p14:creationId xmlns:p14="http://schemas.microsoft.com/office/powerpoint/2010/main" val="934930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A38474-131C-48E4-A89B-9F32098B74E5}"/>
              </a:ext>
            </a:extLst>
          </p:cNvPr>
          <p:cNvSpPr>
            <a:spLocks noGrp="1"/>
          </p:cNvSpPr>
          <p:nvPr>
            <p:ph type="dt" sz="half" idx="10"/>
          </p:nvPr>
        </p:nvSpPr>
        <p:spPr/>
        <p:txBody>
          <a:bodyPr/>
          <a:lstStyle>
            <a:lvl1pPr>
              <a:defRPr/>
            </a:lvl1pPr>
          </a:lstStyle>
          <a:p>
            <a:pPr>
              <a:defRPr/>
            </a:pPr>
            <a:fld id="{7E764A57-18A4-441E-BA53-93C235C0D707}" type="datetime1">
              <a:rPr lang="en-AU"/>
              <a:pPr>
                <a:defRPr/>
              </a:pPr>
              <a:t>31/03/2021</a:t>
            </a:fld>
            <a:endParaRPr lang="en-AU" dirty="0"/>
          </a:p>
        </p:txBody>
      </p:sp>
      <p:sp>
        <p:nvSpPr>
          <p:cNvPr id="3" name="Footer Placeholder 4">
            <a:extLst>
              <a:ext uri="{FF2B5EF4-FFF2-40B4-BE49-F238E27FC236}">
                <a16:creationId xmlns:a16="http://schemas.microsoft.com/office/drawing/2014/main" id="{E7AE0F58-DB1C-4B5E-9510-AA06B7F43ABD}"/>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4" name="Slide Number Placeholder 5">
            <a:extLst>
              <a:ext uri="{FF2B5EF4-FFF2-40B4-BE49-F238E27FC236}">
                <a16:creationId xmlns:a16="http://schemas.microsoft.com/office/drawing/2014/main" id="{227A5E72-FE6A-45C6-8A95-CC2CE0338497}"/>
              </a:ext>
            </a:extLst>
          </p:cNvPr>
          <p:cNvSpPr>
            <a:spLocks noGrp="1"/>
          </p:cNvSpPr>
          <p:nvPr>
            <p:ph type="sldNum" sz="quarter" idx="12"/>
          </p:nvPr>
        </p:nvSpPr>
        <p:spPr/>
        <p:txBody>
          <a:bodyPr/>
          <a:lstStyle>
            <a:lvl1pPr>
              <a:defRPr/>
            </a:lvl1pPr>
          </a:lstStyle>
          <a:p>
            <a:pPr>
              <a:defRPr/>
            </a:pPr>
            <a:fld id="{EB4B1AE3-B8C4-4DDD-81EB-2F4B37AFA8A6}" type="slidenum">
              <a:rPr lang="en-AU" altLang="en-US"/>
              <a:pPr>
                <a:defRPr/>
              </a:pPr>
              <a:t>‹#›</a:t>
            </a:fld>
            <a:endParaRPr lang="en-AU" altLang="en-US"/>
          </a:p>
        </p:txBody>
      </p:sp>
    </p:spTree>
    <p:extLst>
      <p:ext uri="{BB962C8B-B14F-4D97-AF65-F5344CB8AC3E}">
        <p14:creationId xmlns:p14="http://schemas.microsoft.com/office/powerpoint/2010/main" val="2146175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49"/>
            <a:ext cx="3259006" cy="1162051"/>
          </a:xfrm>
        </p:spPr>
        <p:txBody>
          <a:bodyPr anchor="b"/>
          <a:lstStyle>
            <a:lvl1pPr algn="l">
              <a:defRPr sz="2167" b="1"/>
            </a:lvl1pPr>
          </a:lstStyle>
          <a:p>
            <a:r>
              <a:rPr lang="en-US"/>
              <a:t>Click to edit Master title style</a:t>
            </a:r>
            <a:endParaRPr lang="en-AU"/>
          </a:p>
        </p:txBody>
      </p:sp>
      <p:sp>
        <p:nvSpPr>
          <p:cNvPr id="3" name="Content Placeholder 2"/>
          <p:cNvSpPr>
            <a:spLocks noGrp="1"/>
          </p:cNvSpPr>
          <p:nvPr>
            <p:ph idx="1"/>
          </p:nvPr>
        </p:nvSpPr>
        <p:spPr>
          <a:xfrm>
            <a:off x="3872971" y="273056"/>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8" y="1435104"/>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AFB2D91C-5FDE-435E-97C6-AF46A5CE6E27}"/>
              </a:ext>
            </a:extLst>
          </p:cNvPr>
          <p:cNvSpPr>
            <a:spLocks noGrp="1"/>
          </p:cNvSpPr>
          <p:nvPr>
            <p:ph type="dt" sz="half" idx="10"/>
          </p:nvPr>
        </p:nvSpPr>
        <p:spPr/>
        <p:txBody>
          <a:bodyPr/>
          <a:lstStyle>
            <a:lvl1pPr>
              <a:defRPr/>
            </a:lvl1pPr>
          </a:lstStyle>
          <a:p>
            <a:pPr>
              <a:defRPr/>
            </a:pPr>
            <a:fld id="{13A68620-9A87-405B-8407-8198E4E5087C}" type="datetime1">
              <a:rPr lang="en-AU"/>
              <a:pPr>
                <a:defRPr/>
              </a:pPr>
              <a:t>31/03/2021</a:t>
            </a:fld>
            <a:endParaRPr lang="en-AU" dirty="0"/>
          </a:p>
        </p:txBody>
      </p:sp>
      <p:sp>
        <p:nvSpPr>
          <p:cNvPr id="6" name="Footer Placeholder 4">
            <a:extLst>
              <a:ext uri="{FF2B5EF4-FFF2-40B4-BE49-F238E27FC236}">
                <a16:creationId xmlns:a16="http://schemas.microsoft.com/office/drawing/2014/main" id="{245D23AD-F1D6-424A-918F-AE2EFCFACA87}"/>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622C2F55-56EC-48B2-843A-CD30D469F3AC}"/>
              </a:ext>
            </a:extLst>
          </p:cNvPr>
          <p:cNvSpPr>
            <a:spLocks noGrp="1"/>
          </p:cNvSpPr>
          <p:nvPr>
            <p:ph type="sldNum" sz="quarter" idx="12"/>
          </p:nvPr>
        </p:nvSpPr>
        <p:spPr/>
        <p:txBody>
          <a:bodyPr/>
          <a:lstStyle>
            <a:lvl1pPr>
              <a:defRPr/>
            </a:lvl1pPr>
          </a:lstStyle>
          <a:p>
            <a:pPr>
              <a:defRPr/>
            </a:pPr>
            <a:fld id="{78B347E3-AE32-459A-AF52-CAF975E6546B}" type="slidenum">
              <a:rPr lang="en-AU" altLang="en-US"/>
              <a:pPr>
                <a:defRPr/>
              </a:pPr>
              <a:t>‹#›</a:t>
            </a:fld>
            <a:endParaRPr lang="en-AU" altLang="en-US"/>
          </a:p>
        </p:txBody>
      </p:sp>
    </p:spTree>
    <p:extLst>
      <p:ext uri="{BB962C8B-B14F-4D97-AF65-F5344CB8AC3E}">
        <p14:creationId xmlns:p14="http://schemas.microsoft.com/office/powerpoint/2010/main" val="18600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68978D6-9F45-48D6-81CC-F504AD5D9E3C}"/>
              </a:ext>
            </a:extLst>
          </p:cNvPr>
          <p:cNvSpPr>
            <a:spLocks noGrp="1"/>
          </p:cNvSpPr>
          <p:nvPr>
            <p:ph type="dt" sz="half" idx="10"/>
          </p:nvPr>
        </p:nvSpPr>
        <p:spPr/>
        <p:txBody>
          <a:bodyPr/>
          <a:lstStyle>
            <a:lvl1pPr>
              <a:defRPr/>
            </a:lvl1pPr>
          </a:lstStyle>
          <a:p>
            <a:pPr>
              <a:defRPr/>
            </a:pPr>
            <a:fld id="{391BAA15-76DD-4BBD-A995-669A45F84A5E}" type="datetime1">
              <a:rPr lang="en-AU"/>
              <a:pPr>
                <a:defRPr/>
              </a:pPr>
              <a:t>31/03/2021</a:t>
            </a:fld>
            <a:endParaRPr lang="en-AU" dirty="0"/>
          </a:p>
        </p:txBody>
      </p:sp>
      <p:sp>
        <p:nvSpPr>
          <p:cNvPr id="5" name="Footer Placeholder 2">
            <a:extLst>
              <a:ext uri="{FF2B5EF4-FFF2-40B4-BE49-F238E27FC236}">
                <a16:creationId xmlns:a16="http://schemas.microsoft.com/office/drawing/2014/main" id="{E9A84B05-3FE4-4409-BA5C-FC67271776B0}"/>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22">
            <a:extLst>
              <a:ext uri="{FF2B5EF4-FFF2-40B4-BE49-F238E27FC236}">
                <a16:creationId xmlns:a16="http://schemas.microsoft.com/office/drawing/2014/main" id="{D51FB419-B49D-4318-B345-9A65669AACA6}"/>
              </a:ext>
            </a:extLst>
          </p:cNvPr>
          <p:cNvSpPr>
            <a:spLocks noGrp="1"/>
          </p:cNvSpPr>
          <p:nvPr>
            <p:ph type="sldNum" sz="quarter" idx="12"/>
          </p:nvPr>
        </p:nvSpPr>
        <p:spPr/>
        <p:txBody>
          <a:bodyPr/>
          <a:lstStyle>
            <a:lvl1pPr>
              <a:defRPr/>
            </a:lvl1pPr>
          </a:lstStyle>
          <a:p>
            <a:pPr>
              <a:defRPr/>
            </a:pPr>
            <a:fld id="{9C0DAFAB-7E25-4F5C-A431-ADBDAFA6CBE7}" type="slidenum">
              <a:rPr lang="en-AU" altLang="en-US"/>
              <a:pPr>
                <a:defRPr/>
              </a:pPr>
              <a:t>‹#›</a:t>
            </a:fld>
            <a:endParaRPr lang="en-AU" altLang="en-US" dirty="0"/>
          </a:p>
        </p:txBody>
      </p:sp>
    </p:spTree>
    <p:extLst>
      <p:ext uri="{BB962C8B-B14F-4D97-AF65-F5344CB8AC3E}">
        <p14:creationId xmlns:p14="http://schemas.microsoft.com/office/powerpoint/2010/main" val="2583647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167"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en-AU" noProof="0" dirty="0"/>
          </a:p>
        </p:txBody>
      </p:sp>
      <p:sp>
        <p:nvSpPr>
          <p:cNvPr id="4" name="Text Placeholder 3"/>
          <p:cNvSpPr>
            <a:spLocks noGrp="1"/>
          </p:cNvSpPr>
          <p:nvPr>
            <p:ph type="body" sz="half" idx="2"/>
          </p:nvPr>
        </p:nvSpPr>
        <p:spPr>
          <a:xfrm>
            <a:off x="1941645" y="5367342"/>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86B7AA54-29CC-40ED-AFDD-26992B99F44E}"/>
              </a:ext>
            </a:extLst>
          </p:cNvPr>
          <p:cNvSpPr>
            <a:spLocks noGrp="1"/>
          </p:cNvSpPr>
          <p:nvPr>
            <p:ph type="dt" sz="half" idx="10"/>
          </p:nvPr>
        </p:nvSpPr>
        <p:spPr/>
        <p:txBody>
          <a:bodyPr/>
          <a:lstStyle>
            <a:lvl1pPr>
              <a:defRPr/>
            </a:lvl1pPr>
          </a:lstStyle>
          <a:p>
            <a:pPr>
              <a:defRPr/>
            </a:pPr>
            <a:fld id="{AE097A57-DC22-498D-A5BE-7597CE7B6C2F}" type="datetime1">
              <a:rPr lang="en-AU"/>
              <a:pPr>
                <a:defRPr/>
              </a:pPr>
              <a:t>31/03/2021</a:t>
            </a:fld>
            <a:endParaRPr lang="en-AU" dirty="0"/>
          </a:p>
        </p:txBody>
      </p:sp>
      <p:sp>
        <p:nvSpPr>
          <p:cNvPr id="6" name="Footer Placeholder 4">
            <a:extLst>
              <a:ext uri="{FF2B5EF4-FFF2-40B4-BE49-F238E27FC236}">
                <a16:creationId xmlns:a16="http://schemas.microsoft.com/office/drawing/2014/main" id="{8889FCDA-59A8-4B7E-8A6A-B46460CFA593}"/>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5F02110E-A590-46FE-ABA1-AAF898F05DCD}"/>
              </a:ext>
            </a:extLst>
          </p:cNvPr>
          <p:cNvSpPr>
            <a:spLocks noGrp="1"/>
          </p:cNvSpPr>
          <p:nvPr>
            <p:ph type="sldNum" sz="quarter" idx="12"/>
          </p:nvPr>
        </p:nvSpPr>
        <p:spPr/>
        <p:txBody>
          <a:bodyPr/>
          <a:lstStyle>
            <a:lvl1pPr>
              <a:defRPr/>
            </a:lvl1pPr>
          </a:lstStyle>
          <a:p>
            <a:pPr>
              <a:defRPr/>
            </a:pPr>
            <a:fld id="{D87D1BF1-D047-4676-8864-36E84E15BA25}" type="slidenum">
              <a:rPr lang="en-AU" altLang="en-US"/>
              <a:pPr>
                <a:defRPr/>
              </a:pPr>
              <a:t>‹#›</a:t>
            </a:fld>
            <a:endParaRPr lang="en-AU" altLang="en-US"/>
          </a:p>
        </p:txBody>
      </p:sp>
    </p:spTree>
    <p:extLst>
      <p:ext uri="{BB962C8B-B14F-4D97-AF65-F5344CB8AC3E}">
        <p14:creationId xmlns:p14="http://schemas.microsoft.com/office/powerpoint/2010/main" val="3346314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D69BEE-E772-4459-A418-D48BC4A724BE}"/>
              </a:ext>
            </a:extLst>
          </p:cNvPr>
          <p:cNvSpPr>
            <a:spLocks noGrp="1"/>
          </p:cNvSpPr>
          <p:nvPr>
            <p:ph type="dt" sz="half" idx="10"/>
          </p:nvPr>
        </p:nvSpPr>
        <p:spPr/>
        <p:txBody>
          <a:bodyPr/>
          <a:lstStyle>
            <a:lvl1pPr>
              <a:defRPr/>
            </a:lvl1pPr>
          </a:lstStyle>
          <a:p>
            <a:pPr>
              <a:defRPr/>
            </a:pPr>
            <a:fld id="{7B04599F-B443-4BEC-90C2-F5E1ED6619B2}" type="datetime1">
              <a:rPr lang="en-AU"/>
              <a:pPr>
                <a:defRPr/>
              </a:pPr>
              <a:t>31/03/2021</a:t>
            </a:fld>
            <a:endParaRPr lang="en-AU" dirty="0"/>
          </a:p>
        </p:txBody>
      </p:sp>
      <p:sp>
        <p:nvSpPr>
          <p:cNvPr id="5" name="Footer Placeholder 4">
            <a:extLst>
              <a:ext uri="{FF2B5EF4-FFF2-40B4-BE49-F238E27FC236}">
                <a16:creationId xmlns:a16="http://schemas.microsoft.com/office/drawing/2014/main" id="{8C57F7B9-5724-42F6-9C42-A644000C1551}"/>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DA8FDFBA-78DC-4A09-A12E-14F57363D39A}"/>
              </a:ext>
            </a:extLst>
          </p:cNvPr>
          <p:cNvSpPr>
            <a:spLocks noGrp="1"/>
          </p:cNvSpPr>
          <p:nvPr>
            <p:ph type="sldNum" sz="quarter" idx="12"/>
          </p:nvPr>
        </p:nvSpPr>
        <p:spPr/>
        <p:txBody>
          <a:bodyPr/>
          <a:lstStyle>
            <a:lvl1pPr>
              <a:defRPr/>
            </a:lvl1pPr>
          </a:lstStyle>
          <a:p>
            <a:pPr>
              <a:defRPr/>
            </a:pPr>
            <a:fld id="{EF3F005B-1FEF-477D-8C76-9AB5936D4125}" type="slidenum">
              <a:rPr lang="en-AU" altLang="en-US"/>
              <a:pPr>
                <a:defRPr/>
              </a:pPr>
              <a:t>‹#›</a:t>
            </a:fld>
            <a:endParaRPr lang="en-AU" altLang="en-US"/>
          </a:p>
        </p:txBody>
      </p:sp>
    </p:spTree>
    <p:extLst>
      <p:ext uri="{BB962C8B-B14F-4D97-AF65-F5344CB8AC3E}">
        <p14:creationId xmlns:p14="http://schemas.microsoft.com/office/powerpoint/2010/main" val="209949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0CC142-C084-4BBF-B2ED-4E82DCAC209B}"/>
              </a:ext>
            </a:extLst>
          </p:cNvPr>
          <p:cNvSpPr>
            <a:spLocks noGrp="1"/>
          </p:cNvSpPr>
          <p:nvPr>
            <p:ph type="dt" sz="half" idx="10"/>
          </p:nvPr>
        </p:nvSpPr>
        <p:spPr/>
        <p:txBody>
          <a:bodyPr/>
          <a:lstStyle>
            <a:lvl1pPr>
              <a:defRPr/>
            </a:lvl1pPr>
          </a:lstStyle>
          <a:p>
            <a:pPr>
              <a:defRPr/>
            </a:pPr>
            <a:fld id="{057FC97E-3893-4751-A952-CC729A1B4D01}" type="datetime1">
              <a:rPr lang="en-AU"/>
              <a:pPr>
                <a:defRPr/>
              </a:pPr>
              <a:t>31/03/2021</a:t>
            </a:fld>
            <a:endParaRPr lang="en-AU" dirty="0"/>
          </a:p>
        </p:txBody>
      </p:sp>
      <p:sp>
        <p:nvSpPr>
          <p:cNvPr id="5" name="Footer Placeholder 4">
            <a:extLst>
              <a:ext uri="{FF2B5EF4-FFF2-40B4-BE49-F238E27FC236}">
                <a16:creationId xmlns:a16="http://schemas.microsoft.com/office/drawing/2014/main" id="{A6C1FCA0-2401-4545-B0E4-22F8B291947A}"/>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4E87F596-5CBB-40AE-A100-1A6E2A27745E}"/>
              </a:ext>
            </a:extLst>
          </p:cNvPr>
          <p:cNvSpPr>
            <a:spLocks noGrp="1"/>
          </p:cNvSpPr>
          <p:nvPr>
            <p:ph type="sldNum" sz="quarter" idx="12"/>
          </p:nvPr>
        </p:nvSpPr>
        <p:spPr/>
        <p:txBody>
          <a:bodyPr/>
          <a:lstStyle>
            <a:lvl1pPr>
              <a:defRPr/>
            </a:lvl1pPr>
          </a:lstStyle>
          <a:p>
            <a:pPr>
              <a:defRPr/>
            </a:pPr>
            <a:fld id="{4AD03DEF-D15C-4D55-8E06-9133547A3948}" type="slidenum">
              <a:rPr lang="en-AU" altLang="en-US"/>
              <a:pPr>
                <a:defRPr/>
              </a:pPr>
              <a:t>‹#›</a:t>
            </a:fld>
            <a:endParaRPr lang="en-AU" altLang="en-US"/>
          </a:p>
        </p:txBody>
      </p:sp>
    </p:spTree>
    <p:extLst>
      <p:ext uri="{BB962C8B-B14F-4D97-AF65-F5344CB8AC3E}">
        <p14:creationId xmlns:p14="http://schemas.microsoft.com/office/powerpoint/2010/main" val="335840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476253"/>
            <a:ext cx="7677150" cy="1276351"/>
          </a:xfrm>
        </p:spPr>
        <p:txBody>
          <a:bodyPr/>
          <a:lstStyle/>
          <a:p>
            <a:r>
              <a:rPr lang="en-US"/>
              <a:t>Click to edit Master title style</a:t>
            </a:r>
            <a:endParaRPr lang="en-AU"/>
          </a:p>
        </p:txBody>
      </p:sp>
      <p:sp>
        <p:nvSpPr>
          <p:cNvPr id="3" name="Text Placeholder 2"/>
          <p:cNvSpPr>
            <a:spLocks noGrp="1"/>
          </p:cNvSpPr>
          <p:nvPr>
            <p:ph type="body" sz="half" idx="1"/>
          </p:nvPr>
        </p:nvSpPr>
        <p:spPr>
          <a:xfrm>
            <a:off x="742950"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29199"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3BB3FAB7-DC08-4D72-A814-5A4A5A3C67AA}"/>
              </a:ext>
            </a:extLst>
          </p:cNvPr>
          <p:cNvSpPr>
            <a:spLocks noGrp="1"/>
          </p:cNvSpPr>
          <p:nvPr>
            <p:ph type="dt" sz="half" idx="10"/>
          </p:nvPr>
        </p:nvSpPr>
        <p:spPr/>
        <p:txBody>
          <a:bodyPr/>
          <a:lstStyle>
            <a:lvl1pPr>
              <a:defRPr/>
            </a:lvl1pPr>
          </a:lstStyle>
          <a:p>
            <a:pPr>
              <a:defRPr/>
            </a:pPr>
            <a:fld id="{A8B838DB-007B-4552-9BAD-AE1F3A6069E0}" type="datetime1">
              <a:rPr lang="en-AU"/>
              <a:pPr>
                <a:defRPr/>
              </a:pPr>
              <a:t>31/03/2021</a:t>
            </a:fld>
            <a:endParaRPr lang="en-AU" dirty="0"/>
          </a:p>
        </p:txBody>
      </p:sp>
      <p:sp>
        <p:nvSpPr>
          <p:cNvPr id="6" name="Footer Placeholder 4">
            <a:extLst>
              <a:ext uri="{FF2B5EF4-FFF2-40B4-BE49-F238E27FC236}">
                <a16:creationId xmlns:a16="http://schemas.microsoft.com/office/drawing/2014/main" id="{DCA66F11-9C25-42D5-9054-8EE34C5E85DC}"/>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DC99F8A6-A518-4220-A2F2-91DC470B0BF3}"/>
              </a:ext>
            </a:extLst>
          </p:cNvPr>
          <p:cNvSpPr>
            <a:spLocks noGrp="1"/>
          </p:cNvSpPr>
          <p:nvPr>
            <p:ph type="sldNum" sz="quarter" idx="12"/>
          </p:nvPr>
        </p:nvSpPr>
        <p:spPr/>
        <p:txBody>
          <a:bodyPr/>
          <a:lstStyle>
            <a:lvl1pPr>
              <a:defRPr/>
            </a:lvl1pPr>
          </a:lstStyle>
          <a:p>
            <a:pPr>
              <a:defRPr/>
            </a:pPr>
            <a:fld id="{E8019CA0-3D21-4759-BB76-213B26461602}" type="slidenum">
              <a:rPr lang="en-AU" altLang="en-US"/>
              <a:pPr>
                <a:defRPr/>
              </a:pPr>
              <a:t>‹#›</a:t>
            </a:fld>
            <a:endParaRPr lang="en-AU" altLang="en-US"/>
          </a:p>
        </p:txBody>
      </p:sp>
    </p:spTree>
    <p:extLst>
      <p:ext uri="{BB962C8B-B14F-4D97-AF65-F5344CB8AC3E}">
        <p14:creationId xmlns:p14="http://schemas.microsoft.com/office/powerpoint/2010/main" val="64264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598FDA-A665-4304-82F8-3B5DE9F3630B}"/>
              </a:ext>
            </a:extLst>
          </p:cNvPr>
          <p:cNvSpPr>
            <a:spLocks noGrp="1"/>
          </p:cNvSpPr>
          <p:nvPr>
            <p:ph type="dt" sz="half" idx="10"/>
          </p:nvPr>
        </p:nvSpPr>
        <p:spPr/>
        <p:txBody>
          <a:bodyPr/>
          <a:lstStyle>
            <a:lvl1pPr>
              <a:defRPr/>
            </a:lvl1pPr>
          </a:lstStyle>
          <a:p>
            <a:pPr>
              <a:defRPr/>
            </a:pPr>
            <a:fld id="{3A257B76-881F-4FA2-9079-ADDABFD7FE57}" type="datetime1">
              <a:rPr lang="en-AU"/>
              <a:pPr>
                <a:defRPr/>
              </a:pPr>
              <a:t>31/03/2021</a:t>
            </a:fld>
            <a:endParaRPr lang="en-AU" dirty="0"/>
          </a:p>
        </p:txBody>
      </p:sp>
      <p:sp>
        <p:nvSpPr>
          <p:cNvPr id="5" name="Footer Placeholder 4">
            <a:extLst>
              <a:ext uri="{FF2B5EF4-FFF2-40B4-BE49-F238E27FC236}">
                <a16:creationId xmlns:a16="http://schemas.microsoft.com/office/drawing/2014/main" id="{2CC9CA7E-CDB7-4427-85AF-69544EBD2D44}"/>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7C0D83BD-42E8-4048-AE81-EC9A326C295B}"/>
              </a:ext>
            </a:extLst>
          </p:cNvPr>
          <p:cNvSpPr>
            <a:spLocks noGrp="1"/>
          </p:cNvSpPr>
          <p:nvPr>
            <p:ph type="sldNum" sz="quarter" idx="12"/>
          </p:nvPr>
        </p:nvSpPr>
        <p:spPr/>
        <p:txBody>
          <a:bodyPr/>
          <a:lstStyle>
            <a:lvl1pPr>
              <a:defRPr/>
            </a:lvl1pPr>
          </a:lstStyle>
          <a:p>
            <a:pPr>
              <a:defRPr/>
            </a:pPr>
            <a:fld id="{22495659-43A6-4099-8B0F-F50DD3A072C6}" type="slidenum">
              <a:rPr lang="en-AU" altLang="en-US"/>
              <a:pPr>
                <a:defRPr/>
              </a:pPr>
              <a:t>‹#›</a:t>
            </a:fld>
            <a:endParaRPr lang="en-AU" altLang="en-US"/>
          </a:p>
        </p:txBody>
      </p:sp>
    </p:spTree>
    <p:extLst>
      <p:ext uri="{BB962C8B-B14F-4D97-AF65-F5344CB8AC3E}">
        <p14:creationId xmlns:p14="http://schemas.microsoft.com/office/powerpoint/2010/main" val="2227403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45B2B-38CE-4665-9160-B1B431EF70D8}"/>
              </a:ext>
            </a:extLst>
          </p:cNvPr>
          <p:cNvSpPr>
            <a:spLocks noGrp="1"/>
          </p:cNvSpPr>
          <p:nvPr>
            <p:ph type="dt" sz="half" idx="10"/>
          </p:nvPr>
        </p:nvSpPr>
        <p:spPr/>
        <p:txBody>
          <a:bodyPr/>
          <a:lstStyle>
            <a:lvl1pPr>
              <a:defRPr/>
            </a:lvl1pPr>
          </a:lstStyle>
          <a:p>
            <a:pPr>
              <a:defRPr/>
            </a:pPr>
            <a:fld id="{57A4B822-DD06-4CBE-9437-2FB2AC6D6DF5}" type="datetime1">
              <a:rPr lang="en-AU"/>
              <a:pPr>
                <a:defRPr/>
              </a:pPr>
              <a:t>31/03/2021</a:t>
            </a:fld>
            <a:endParaRPr lang="en-AU" dirty="0"/>
          </a:p>
        </p:txBody>
      </p:sp>
      <p:sp>
        <p:nvSpPr>
          <p:cNvPr id="5" name="Footer Placeholder 4">
            <a:extLst>
              <a:ext uri="{FF2B5EF4-FFF2-40B4-BE49-F238E27FC236}">
                <a16:creationId xmlns:a16="http://schemas.microsoft.com/office/drawing/2014/main" id="{401280A4-1806-4122-94E1-44103B764238}"/>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8328B4AB-7602-4E64-ADD8-AB2B4FAD52C2}"/>
              </a:ext>
            </a:extLst>
          </p:cNvPr>
          <p:cNvSpPr>
            <a:spLocks noGrp="1"/>
          </p:cNvSpPr>
          <p:nvPr>
            <p:ph type="sldNum" sz="quarter" idx="12"/>
          </p:nvPr>
        </p:nvSpPr>
        <p:spPr/>
        <p:txBody>
          <a:bodyPr/>
          <a:lstStyle>
            <a:lvl1pPr>
              <a:defRPr/>
            </a:lvl1pPr>
          </a:lstStyle>
          <a:p>
            <a:pPr>
              <a:defRPr/>
            </a:pPr>
            <a:fld id="{B1718762-398E-412E-81DA-13865818F772}" type="slidenum">
              <a:rPr lang="en-AU" altLang="en-US"/>
              <a:pPr>
                <a:defRPr/>
              </a:pPr>
              <a:t>‹#›</a:t>
            </a:fld>
            <a:endParaRPr lang="en-AU" altLang="en-US"/>
          </a:p>
        </p:txBody>
      </p:sp>
    </p:spTree>
    <p:extLst>
      <p:ext uri="{BB962C8B-B14F-4D97-AF65-F5344CB8AC3E}">
        <p14:creationId xmlns:p14="http://schemas.microsoft.com/office/powerpoint/2010/main" val="2866100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7EF28-19E1-4FD1-B4F3-1E1817563022}"/>
              </a:ext>
            </a:extLst>
          </p:cNvPr>
          <p:cNvSpPr>
            <a:spLocks noGrp="1"/>
          </p:cNvSpPr>
          <p:nvPr>
            <p:ph type="dt" sz="half" idx="10"/>
          </p:nvPr>
        </p:nvSpPr>
        <p:spPr/>
        <p:txBody>
          <a:bodyPr/>
          <a:lstStyle>
            <a:lvl1pPr>
              <a:defRPr/>
            </a:lvl1pPr>
          </a:lstStyle>
          <a:p>
            <a:pPr>
              <a:defRPr/>
            </a:pPr>
            <a:fld id="{AFB80A78-30A7-4237-92F1-A847345ACF7F}" type="datetime1">
              <a:rPr lang="en-AU"/>
              <a:pPr>
                <a:defRPr/>
              </a:pPr>
              <a:t>31/03/2021</a:t>
            </a:fld>
            <a:endParaRPr lang="en-AU" dirty="0"/>
          </a:p>
        </p:txBody>
      </p:sp>
      <p:sp>
        <p:nvSpPr>
          <p:cNvPr id="5" name="Footer Placeholder 4">
            <a:extLst>
              <a:ext uri="{FF2B5EF4-FFF2-40B4-BE49-F238E27FC236}">
                <a16:creationId xmlns:a16="http://schemas.microsoft.com/office/drawing/2014/main" id="{03E84C08-D379-4BE4-8C82-3AE3B39E76CE}"/>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F1669C1D-E3F2-482F-8C92-0CE910E60090}"/>
              </a:ext>
            </a:extLst>
          </p:cNvPr>
          <p:cNvSpPr>
            <a:spLocks noGrp="1"/>
          </p:cNvSpPr>
          <p:nvPr>
            <p:ph type="sldNum" sz="quarter" idx="12"/>
          </p:nvPr>
        </p:nvSpPr>
        <p:spPr/>
        <p:txBody>
          <a:bodyPr/>
          <a:lstStyle>
            <a:lvl1pPr>
              <a:defRPr/>
            </a:lvl1pPr>
          </a:lstStyle>
          <a:p>
            <a:pPr>
              <a:defRPr/>
            </a:pPr>
            <a:fld id="{DB719036-4C8A-4D83-8A50-1DE334B7877C}" type="slidenum">
              <a:rPr lang="en-AU" altLang="en-US"/>
              <a:pPr>
                <a:defRPr/>
              </a:pPr>
              <a:t>‹#›</a:t>
            </a:fld>
            <a:endParaRPr lang="en-AU" altLang="en-US"/>
          </a:p>
        </p:txBody>
      </p:sp>
    </p:spTree>
    <p:extLst>
      <p:ext uri="{BB962C8B-B14F-4D97-AF65-F5344CB8AC3E}">
        <p14:creationId xmlns:p14="http://schemas.microsoft.com/office/powerpoint/2010/main" val="1764971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411EB0A-9B7C-4A32-B055-AB39686BB518}"/>
              </a:ext>
            </a:extLst>
          </p:cNvPr>
          <p:cNvSpPr>
            <a:spLocks noGrp="1"/>
          </p:cNvSpPr>
          <p:nvPr>
            <p:ph type="dt" sz="half" idx="10"/>
          </p:nvPr>
        </p:nvSpPr>
        <p:spPr/>
        <p:txBody>
          <a:bodyPr/>
          <a:lstStyle>
            <a:lvl1pPr>
              <a:defRPr/>
            </a:lvl1pPr>
          </a:lstStyle>
          <a:p>
            <a:pPr>
              <a:defRPr/>
            </a:pPr>
            <a:fld id="{A6612643-A1F9-4693-8188-F6C6DF09C663}" type="datetime1">
              <a:rPr lang="en-AU"/>
              <a:pPr>
                <a:defRPr/>
              </a:pPr>
              <a:t>31/03/2021</a:t>
            </a:fld>
            <a:endParaRPr lang="en-AU" dirty="0"/>
          </a:p>
        </p:txBody>
      </p:sp>
      <p:sp>
        <p:nvSpPr>
          <p:cNvPr id="6" name="Footer Placeholder 4">
            <a:extLst>
              <a:ext uri="{FF2B5EF4-FFF2-40B4-BE49-F238E27FC236}">
                <a16:creationId xmlns:a16="http://schemas.microsoft.com/office/drawing/2014/main" id="{24F8ED01-1670-44E5-8D8F-61C81373EC88}"/>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1CA1298F-A3E6-4F38-BD3E-383C77D595B4}"/>
              </a:ext>
            </a:extLst>
          </p:cNvPr>
          <p:cNvSpPr>
            <a:spLocks noGrp="1"/>
          </p:cNvSpPr>
          <p:nvPr>
            <p:ph type="sldNum" sz="quarter" idx="12"/>
          </p:nvPr>
        </p:nvSpPr>
        <p:spPr/>
        <p:txBody>
          <a:bodyPr/>
          <a:lstStyle>
            <a:lvl1pPr>
              <a:defRPr/>
            </a:lvl1pPr>
          </a:lstStyle>
          <a:p>
            <a:pPr>
              <a:defRPr/>
            </a:pPr>
            <a:fld id="{25892561-2836-40D7-B8D6-0264EA2E82E7}" type="slidenum">
              <a:rPr lang="en-AU" altLang="en-US"/>
              <a:pPr>
                <a:defRPr/>
              </a:pPr>
              <a:t>‹#›</a:t>
            </a:fld>
            <a:endParaRPr lang="en-AU" altLang="en-US"/>
          </a:p>
        </p:txBody>
      </p:sp>
    </p:spTree>
    <p:extLst>
      <p:ext uri="{BB962C8B-B14F-4D97-AF65-F5344CB8AC3E}">
        <p14:creationId xmlns:p14="http://schemas.microsoft.com/office/powerpoint/2010/main" val="3564344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8" y="1535113"/>
            <a:ext cx="4378590" cy="639763"/>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2EF62BF6-4BBF-41A3-8FA7-3E6793F7F161}"/>
              </a:ext>
            </a:extLst>
          </p:cNvPr>
          <p:cNvSpPr>
            <a:spLocks noGrp="1"/>
          </p:cNvSpPr>
          <p:nvPr>
            <p:ph type="dt" sz="half" idx="10"/>
          </p:nvPr>
        </p:nvSpPr>
        <p:spPr/>
        <p:txBody>
          <a:bodyPr/>
          <a:lstStyle>
            <a:lvl1pPr>
              <a:defRPr/>
            </a:lvl1pPr>
          </a:lstStyle>
          <a:p>
            <a:pPr>
              <a:defRPr/>
            </a:pPr>
            <a:fld id="{6801BCF6-9E1E-43FD-9462-22A6D2D3C306}" type="datetime1">
              <a:rPr lang="en-AU"/>
              <a:pPr>
                <a:defRPr/>
              </a:pPr>
              <a:t>31/03/2021</a:t>
            </a:fld>
            <a:endParaRPr lang="en-AU" dirty="0"/>
          </a:p>
        </p:txBody>
      </p:sp>
      <p:sp>
        <p:nvSpPr>
          <p:cNvPr id="8" name="Footer Placeholder 4">
            <a:extLst>
              <a:ext uri="{FF2B5EF4-FFF2-40B4-BE49-F238E27FC236}">
                <a16:creationId xmlns:a16="http://schemas.microsoft.com/office/drawing/2014/main" id="{590C69A6-9634-43A4-ABB2-C5688AC6A53B}"/>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9" name="Slide Number Placeholder 5">
            <a:extLst>
              <a:ext uri="{FF2B5EF4-FFF2-40B4-BE49-F238E27FC236}">
                <a16:creationId xmlns:a16="http://schemas.microsoft.com/office/drawing/2014/main" id="{23C4F28C-CA4F-4504-BB8C-2915B6174CC8}"/>
              </a:ext>
            </a:extLst>
          </p:cNvPr>
          <p:cNvSpPr>
            <a:spLocks noGrp="1"/>
          </p:cNvSpPr>
          <p:nvPr>
            <p:ph type="sldNum" sz="quarter" idx="12"/>
          </p:nvPr>
        </p:nvSpPr>
        <p:spPr/>
        <p:txBody>
          <a:bodyPr/>
          <a:lstStyle>
            <a:lvl1pPr>
              <a:defRPr/>
            </a:lvl1pPr>
          </a:lstStyle>
          <a:p>
            <a:pPr>
              <a:defRPr/>
            </a:pPr>
            <a:fld id="{42CC6A8A-A586-4F55-A4EC-4AFE4D1CF6C1}" type="slidenum">
              <a:rPr lang="en-AU" altLang="en-US"/>
              <a:pPr>
                <a:defRPr/>
              </a:pPr>
              <a:t>‹#›</a:t>
            </a:fld>
            <a:endParaRPr lang="en-AU" altLang="en-US"/>
          </a:p>
        </p:txBody>
      </p:sp>
    </p:spTree>
    <p:extLst>
      <p:ext uri="{BB962C8B-B14F-4D97-AF65-F5344CB8AC3E}">
        <p14:creationId xmlns:p14="http://schemas.microsoft.com/office/powerpoint/2010/main" val="2751819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DECBA3F4-17B1-4265-8DC7-56965EBABC78}"/>
              </a:ext>
            </a:extLst>
          </p:cNvPr>
          <p:cNvSpPr>
            <a:spLocks noGrp="1"/>
          </p:cNvSpPr>
          <p:nvPr>
            <p:ph type="dt" sz="half" idx="10"/>
          </p:nvPr>
        </p:nvSpPr>
        <p:spPr/>
        <p:txBody>
          <a:bodyPr/>
          <a:lstStyle>
            <a:lvl1pPr>
              <a:defRPr/>
            </a:lvl1pPr>
          </a:lstStyle>
          <a:p>
            <a:pPr>
              <a:defRPr/>
            </a:pPr>
            <a:fld id="{A7538D6C-FC74-4BB7-BDC6-409B4DA7FC22}" type="datetime1">
              <a:rPr lang="en-AU"/>
              <a:pPr>
                <a:defRPr/>
              </a:pPr>
              <a:t>31/03/2021</a:t>
            </a:fld>
            <a:endParaRPr lang="en-AU" dirty="0"/>
          </a:p>
        </p:txBody>
      </p:sp>
      <p:sp>
        <p:nvSpPr>
          <p:cNvPr id="4" name="Footer Placeholder 4">
            <a:extLst>
              <a:ext uri="{FF2B5EF4-FFF2-40B4-BE49-F238E27FC236}">
                <a16:creationId xmlns:a16="http://schemas.microsoft.com/office/drawing/2014/main" id="{B85AF759-F9CA-46A4-B864-C7DD9B690D02}"/>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5" name="Slide Number Placeholder 5">
            <a:extLst>
              <a:ext uri="{FF2B5EF4-FFF2-40B4-BE49-F238E27FC236}">
                <a16:creationId xmlns:a16="http://schemas.microsoft.com/office/drawing/2014/main" id="{B83B0365-7605-4493-BD21-0DBD505A38F5}"/>
              </a:ext>
            </a:extLst>
          </p:cNvPr>
          <p:cNvSpPr>
            <a:spLocks noGrp="1"/>
          </p:cNvSpPr>
          <p:nvPr>
            <p:ph type="sldNum" sz="quarter" idx="12"/>
          </p:nvPr>
        </p:nvSpPr>
        <p:spPr/>
        <p:txBody>
          <a:bodyPr/>
          <a:lstStyle>
            <a:lvl1pPr>
              <a:defRPr/>
            </a:lvl1pPr>
          </a:lstStyle>
          <a:p>
            <a:pPr>
              <a:defRPr/>
            </a:pPr>
            <a:fld id="{A50FA3FF-ACD5-4C42-813B-A97C1EFB6595}" type="slidenum">
              <a:rPr lang="en-AU" altLang="en-US"/>
              <a:pPr>
                <a:defRPr/>
              </a:pPr>
              <a:t>‹#›</a:t>
            </a:fld>
            <a:endParaRPr lang="en-AU" altLang="en-US"/>
          </a:p>
        </p:txBody>
      </p:sp>
    </p:spTree>
    <p:extLst>
      <p:ext uri="{BB962C8B-B14F-4D97-AF65-F5344CB8AC3E}">
        <p14:creationId xmlns:p14="http://schemas.microsoft.com/office/powerpoint/2010/main" val="61605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733550" y="2507786"/>
            <a:ext cx="767715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FF86924A-B1DD-4F69-A0FA-0E449D9FE718}"/>
              </a:ext>
            </a:extLst>
          </p:cNvPr>
          <p:cNvSpPr>
            <a:spLocks noGrp="1"/>
          </p:cNvSpPr>
          <p:nvPr>
            <p:ph type="dt" sz="half" idx="10"/>
          </p:nvPr>
        </p:nvSpPr>
        <p:spPr/>
        <p:txBody>
          <a:bodyPr/>
          <a:lstStyle>
            <a:lvl1pPr>
              <a:defRPr/>
            </a:lvl1pPr>
          </a:lstStyle>
          <a:p>
            <a:pPr>
              <a:defRPr/>
            </a:pPr>
            <a:fld id="{D7C9EF80-F032-40A5-BBE5-F4497658AD68}" type="datetime1">
              <a:rPr lang="en-AU"/>
              <a:pPr>
                <a:defRPr/>
              </a:pPr>
              <a:t>31/03/2021</a:t>
            </a:fld>
            <a:endParaRPr lang="en-AU" dirty="0"/>
          </a:p>
        </p:txBody>
      </p:sp>
      <p:sp>
        <p:nvSpPr>
          <p:cNvPr id="5" name="Footer Placeholder 4">
            <a:extLst>
              <a:ext uri="{FF2B5EF4-FFF2-40B4-BE49-F238E27FC236}">
                <a16:creationId xmlns:a16="http://schemas.microsoft.com/office/drawing/2014/main" id="{723FA15D-341D-4018-A8BF-585CBF15BC1D}"/>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6" name="Slide Number Placeholder 5">
            <a:extLst>
              <a:ext uri="{FF2B5EF4-FFF2-40B4-BE49-F238E27FC236}">
                <a16:creationId xmlns:a16="http://schemas.microsoft.com/office/drawing/2014/main" id="{3EFF4048-4B17-4B7D-97B8-FA21C1FCD8B3}"/>
              </a:ext>
            </a:extLst>
          </p:cNvPr>
          <p:cNvSpPr>
            <a:spLocks noGrp="1"/>
          </p:cNvSpPr>
          <p:nvPr>
            <p:ph type="sldNum" sz="quarter" idx="12"/>
          </p:nvPr>
        </p:nvSpPr>
        <p:spPr/>
        <p:txBody>
          <a:bodyPr/>
          <a:lstStyle>
            <a:lvl1pPr>
              <a:defRPr/>
            </a:lvl1pPr>
          </a:lstStyle>
          <a:p>
            <a:pPr>
              <a:defRPr/>
            </a:pPr>
            <a:fld id="{750C31E9-C5A3-4A30-B2A0-7C7C45AE17CA}" type="slidenum">
              <a:rPr lang="en-AU" altLang="en-US"/>
              <a:pPr>
                <a:defRPr/>
              </a:pPr>
              <a:t>‹#›</a:t>
            </a:fld>
            <a:endParaRPr lang="en-AU" altLang="en-US" dirty="0"/>
          </a:p>
        </p:txBody>
      </p:sp>
    </p:spTree>
    <p:extLst>
      <p:ext uri="{BB962C8B-B14F-4D97-AF65-F5344CB8AC3E}">
        <p14:creationId xmlns:p14="http://schemas.microsoft.com/office/powerpoint/2010/main" val="37892686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9A38474-131C-48E4-A89B-9F32098B74E5}"/>
              </a:ext>
            </a:extLst>
          </p:cNvPr>
          <p:cNvSpPr>
            <a:spLocks noGrp="1"/>
          </p:cNvSpPr>
          <p:nvPr>
            <p:ph type="dt" sz="half" idx="10"/>
          </p:nvPr>
        </p:nvSpPr>
        <p:spPr/>
        <p:txBody>
          <a:bodyPr/>
          <a:lstStyle>
            <a:lvl1pPr>
              <a:defRPr/>
            </a:lvl1pPr>
          </a:lstStyle>
          <a:p>
            <a:pPr>
              <a:defRPr/>
            </a:pPr>
            <a:fld id="{7E764A57-18A4-441E-BA53-93C235C0D707}" type="datetime1">
              <a:rPr lang="en-AU"/>
              <a:pPr>
                <a:defRPr/>
              </a:pPr>
              <a:t>31/03/2021</a:t>
            </a:fld>
            <a:endParaRPr lang="en-AU" dirty="0"/>
          </a:p>
        </p:txBody>
      </p:sp>
      <p:sp>
        <p:nvSpPr>
          <p:cNvPr id="3" name="Footer Placeholder 4">
            <a:extLst>
              <a:ext uri="{FF2B5EF4-FFF2-40B4-BE49-F238E27FC236}">
                <a16:creationId xmlns:a16="http://schemas.microsoft.com/office/drawing/2014/main" id="{E7AE0F58-DB1C-4B5E-9510-AA06B7F43ABD}"/>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4" name="Slide Number Placeholder 5">
            <a:extLst>
              <a:ext uri="{FF2B5EF4-FFF2-40B4-BE49-F238E27FC236}">
                <a16:creationId xmlns:a16="http://schemas.microsoft.com/office/drawing/2014/main" id="{227A5E72-FE6A-45C6-8A95-CC2CE0338497}"/>
              </a:ext>
            </a:extLst>
          </p:cNvPr>
          <p:cNvSpPr>
            <a:spLocks noGrp="1"/>
          </p:cNvSpPr>
          <p:nvPr>
            <p:ph type="sldNum" sz="quarter" idx="12"/>
          </p:nvPr>
        </p:nvSpPr>
        <p:spPr/>
        <p:txBody>
          <a:bodyPr/>
          <a:lstStyle>
            <a:lvl1pPr>
              <a:defRPr/>
            </a:lvl1pPr>
          </a:lstStyle>
          <a:p>
            <a:pPr>
              <a:defRPr/>
            </a:pPr>
            <a:fld id="{EB4B1AE3-B8C4-4DDD-81EB-2F4B37AFA8A6}" type="slidenum">
              <a:rPr lang="en-AU" altLang="en-US"/>
              <a:pPr>
                <a:defRPr/>
              </a:pPr>
              <a:t>‹#›</a:t>
            </a:fld>
            <a:endParaRPr lang="en-AU" altLang="en-US"/>
          </a:p>
        </p:txBody>
      </p:sp>
    </p:spTree>
    <p:extLst>
      <p:ext uri="{BB962C8B-B14F-4D97-AF65-F5344CB8AC3E}">
        <p14:creationId xmlns:p14="http://schemas.microsoft.com/office/powerpoint/2010/main" val="302687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49"/>
            <a:ext cx="3259006" cy="1162051"/>
          </a:xfrm>
        </p:spPr>
        <p:txBody>
          <a:bodyPr anchor="b"/>
          <a:lstStyle>
            <a:lvl1pPr algn="l">
              <a:defRPr sz="2167" b="1"/>
            </a:lvl1pPr>
          </a:lstStyle>
          <a:p>
            <a:r>
              <a:rPr lang="en-US"/>
              <a:t>Click to edit Master title style</a:t>
            </a:r>
            <a:endParaRPr lang="en-AU"/>
          </a:p>
        </p:txBody>
      </p:sp>
      <p:sp>
        <p:nvSpPr>
          <p:cNvPr id="3" name="Content Placeholder 2"/>
          <p:cNvSpPr>
            <a:spLocks noGrp="1"/>
          </p:cNvSpPr>
          <p:nvPr>
            <p:ph idx="1"/>
          </p:nvPr>
        </p:nvSpPr>
        <p:spPr>
          <a:xfrm>
            <a:off x="3872971" y="273056"/>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8" y="1435104"/>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AFB2D91C-5FDE-435E-97C6-AF46A5CE6E27}"/>
              </a:ext>
            </a:extLst>
          </p:cNvPr>
          <p:cNvSpPr>
            <a:spLocks noGrp="1"/>
          </p:cNvSpPr>
          <p:nvPr>
            <p:ph type="dt" sz="half" idx="10"/>
          </p:nvPr>
        </p:nvSpPr>
        <p:spPr/>
        <p:txBody>
          <a:bodyPr/>
          <a:lstStyle>
            <a:lvl1pPr>
              <a:defRPr/>
            </a:lvl1pPr>
          </a:lstStyle>
          <a:p>
            <a:pPr>
              <a:defRPr/>
            </a:pPr>
            <a:fld id="{13A68620-9A87-405B-8407-8198E4E5087C}" type="datetime1">
              <a:rPr lang="en-AU"/>
              <a:pPr>
                <a:defRPr/>
              </a:pPr>
              <a:t>31/03/2021</a:t>
            </a:fld>
            <a:endParaRPr lang="en-AU" dirty="0"/>
          </a:p>
        </p:txBody>
      </p:sp>
      <p:sp>
        <p:nvSpPr>
          <p:cNvPr id="6" name="Footer Placeholder 4">
            <a:extLst>
              <a:ext uri="{FF2B5EF4-FFF2-40B4-BE49-F238E27FC236}">
                <a16:creationId xmlns:a16="http://schemas.microsoft.com/office/drawing/2014/main" id="{245D23AD-F1D6-424A-918F-AE2EFCFACA87}"/>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622C2F55-56EC-48B2-843A-CD30D469F3AC}"/>
              </a:ext>
            </a:extLst>
          </p:cNvPr>
          <p:cNvSpPr>
            <a:spLocks noGrp="1"/>
          </p:cNvSpPr>
          <p:nvPr>
            <p:ph type="sldNum" sz="quarter" idx="12"/>
          </p:nvPr>
        </p:nvSpPr>
        <p:spPr/>
        <p:txBody>
          <a:bodyPr/>
          <a:lstStyle>
            <a:lvl1pPr>
              <a:defRPr/>
            </a:lvl1pPr>
          </a:lstStyle>
          <a:p>
            <a:pPr>
              <a:defRPr/>
            </a:pPr>
            <a:fld id="{78B347E3-AE32-459A-AF52-CAF975E6546B}" type="slidenum">
              <a:rPr lang="en-AU" altLang="en-US"/>
              <a:pPr>
                <a:defRPr/>
              </a:pPr>
              <a:t>‹#›</a:t>
            </a:fld>
            <a:endParaRPr lang="en-AU" altLang="en-US"/>
          </a:p>
        </p:txBody>
      </p:sp>
    </p:spTree>
    <p:extLst>
      <p:ext uri="{BB962C8B-B14F-4D97-AF65-F5344CB8AC3E}">
        <p14:creationId xmlns:p14="http://schemas.microsoft.com/office/powerpoint/2010/main" val="464609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167"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en-AU" noProof="0" dirty="0"/>
          </a:p>
        </p:txBody>
      </p:sp>
      <p:sp>
        <p:nvSpPr>
          <p:cNvPr id="4" name="Text Placeholder 3"/>
          <p:cNvSpPr>
            <a:spLocks noGrp="1"/>
          </p:cNvSpPr>
          <p:nvPr>
            <p:ph type="body" sz="half" idx="2"/>
          </p:nvPr>
        </p:nvSpPr>
        <p:spPr>
          <a:xfrm>
            <a:off x="1941645" y="5367342"/>
            <a:ext cx="5943600" cy="8048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3">
            <a:extLst>
              <a:ext uri="{FF2B5EF4-FFF2-40B4-BE49-F238E27FC236}">
                <a16:creationId xmlns:a16="http://schemas.microsoft.com/office/drawing/2014/main" id="{86B7AA54-29CC-40ED-AFDD-26992B99F44E}"/>
              </a:ext>
            </a:extLst>
          </p:cNvPr>
          <p:cNvSpPr>
            <a:spLocks noGrp="1"/>
          </p:cNvSpPr>
          <p:nvPr>
            <p:ph type="dt" sz="half" idx="10"/>
          </p:nvPr>
        </p:nvSpPr>
        <p:spPr/>
        <p:txBody>
          <a:bodyPr/>
          <a:lstStyle>
            <a:lvl1pPr>
              <a:defRPr/>
            </a:lvl1pPr>
          </a:lstStyle>
          <a:p>
            <a:pPr>
              <a:defRPr/>
            </a:pPr>
            <a:fld id="{AE097A57-DC22-498D-A5BE-7597CE7B6C2F}" type="datetime1">
              <a:rPr lang="en-AU"/>
              <a:pPr>
                <a:defRPr/>
              </a:pPr>
              <a:t>31/03/2021</a:t>
            </a:fld>
            <a:endParaRPr lang="en-AU" dirty="0"/>
          </a:p>
        </p:txBody>
      </p:sp>
      <p:sp>
        <p:nvSpPr>
          <p:cNvPr id="6" name="Footer Placeholder 4">
            <a:extLst>
              <a:ext uri="{FF2B5EF4-FFF2-40B4-BE49-F238E27FC236}">
                <a16:creationId xmlns:a16="http://schemas.microsoft.com/office/drawing/2014/main" id="{8889FCDA-59A8-4B7E-8A6A-B46460CFA593}"/>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5F02110E-A590-46FE-ABA1-AAF898F05DCD}"/>
              </a:ext>
            </a:extLst>
          </p:cNvPr>
          <p:cNvSpPr>
            <a:spLocks noGrp="1"/>
          </p:cNvSpPr>
          <p:nvPr>
            <p:ph type="sldNum" sz="quarter" idx="12"/>
          </p:nvPr>
        </p:nvSpPr>
        <p:spPr/>
        <p:txBody>
          <a:bodyPr/>
          <a:lstStyle>
            <a:lvl1pPr>
              <a:defRPr/>
            </a:lvl1pPr>
          </a:lstStyle>
          <a:p>
            <a:pPr>
              <a:defRPr/>
            </a:pPr>
            <a:fld id="{D87D1BF1-D047-4676-8864-36E84E15BA25}" type="slidenum">
              <a:rPr lang="en-AU" altLang="en-US"/>
              <a:pPr>
                <a:defRPr/>
              </a:pPr>
              <a:t>‹#›</a:t>
            </a:fld>
            <a:endParaRPr lang="en-AU" altLang="en-US"/>
          </a:p>
        </p:txBody>
      </p:sp>
    </p:spTree>
    <p:extLst>
      <p:ext uri="{BB962C8B-B14F-4D97-AF65-F5344CB8AC3E}">
        <p14:creationId xmlns:p14="http://schemas.microsoft.com/office/powerpoint/2010/main" val="3042908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D69BEE-E772-4459-A418-D48BC4A724BE}"/>
              </a:ext>
            </a:extLst>
          </p:cNvPr>
          <p:cNvSpPr>
            <a:spLocks noGrp="1"/>
          </p:cNvSpPr>
          <p:nvPr>
            <p:ph type="dt" sz="half" idx="10"/>
          </p:nvPr>
        </p:nvSpPr>
        <p:spPr/>
        <p:txBody>
          <a:bodyPr/>
          <a:lstStyle>
            <a:lvl1pPr>
              <a:defRPr/>
            </a:lvl1pPr>
          </a:lstStyle>
          <a:p>
            <a:pPr>
              <a:defRPr/>
            </a:pPr>
            <a:fld id="{7B04599F-B443-4BEC-90C2-F5E1ED6619B2}" type="datetime1">
              <a:rPr lang="en-AU"/>
              <a:pPr>
                <a:defRPr/>
              </a:pPr>
              <a:t>31/03/2021</a:t>
            </a:fld>
            <a:endParaRPr lang="en-AU" dirty="0"/>
          </a:p>
        </p:txBody>
      </p:sp>
      <p:sp>
        <p:nvSpPr>
          <p:cNvPr id="5" name="Footer Placeholder 4">
            <a:extLst>
              <a:ext uri="{FF2B5EF4-FFF2-40B4-BE49-F238E27FC236}">
                <a16:creationId xmlns:a16="http://schemas.microsoft.com/office/drawing/2014/main" id="{8C57F7B9-5724-42F6-9C42-A644000C1551}"/>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DA8FDFBA-78DC-4A09-A12E-14F57363D39A}"/>
              </a:ext>
            </a:extLst>
          </p:cNvPr>
          <p:cNvSpPr>
            <a:spLocks noGrp="1"/>
          </p:cNvSpPr>
          <p:nvPr>
            <p:ph type="sldNum" sz="quarter" idx="12"/>
          </p:nvPr>
        </p:nvSpPr>
        <p:spPr/>
        <p:txBody>
          <a:bodyPr/>
          <a:lstStyle>
            <a:lvl1pPr>
              <a:defRPr/>
            </a:lvl1pPr>
          </a:lstStyle>
          <a:p>
            <a:pPr>
              <a:defRPr/>
            </a:pPr>
            <a:fld id="{EF3F005B-1FEF-477D-8C76-9AB5936D4125}" type="slidenum">
              <a:rPr lang="en-AU" altLang="en-US"/>
              <a:pPr>
                <a:defRPr/>
              </a:pPr>
              <a:t>‹#›</a:t>
            </a:fld>
            <a:endParaRPr lang="en-AU" altLang="en-US"/>
          </a:p>
        </p:txBody>
      </p:sp>
    </p:spTree>
    <p:extLst>
      <p:ext uri="{BB962C8B-B14F-4D97-AF65-F5344CB8AC3E}">
        <p14:creationId xmlns:p14="http://schemas.microsoft.com/office/powerpoint/2010/main" val="3649305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0CC142-C084-4BBF-B2ED-4E82DCAC209B}"/>
              </a:ext>
            </a:extLst>
          </p:cNvPr>
          <p:cNvSpPr>
            <a:spLocks noGrp="1"/>
          </p:cNvSpPr>
          <p:nvPr>
            <p:ph type="dt" sz="half" idx="10"/>
          </p:nvPr>
        </p:nvSpPr>
        <p:spPr/>
        <p:txBody>
          <a:bodyPr/>
          <a:lstStyle>
            <a:lvl1pPr>
              <a:defRPr/>
            </a:lvl1pPr>
          </a:lstStyle>
          <a:p>
            <a:pPr>
              <a:defRPr/>
            </a:pPr>
            <a:fld id="{057FC97E-3893-4751-A952-CC729A1B4D01}" type="datetime1">
              <a:rPr lang="en-AU"/>
              <a:pPr>
                <a:defRPr/>
              </a:pPr>
              <a:t>31/03/2021</a:t>
            </a:fld>
            <a:endParaRPr lang="en-AU" dirty="0"/>
          </a:p>
        </p:txBody>
      </p:sp>
      <p:sp>
        <p:nvSpPr>
          <p:cNvPr id="5" name="Footer Placeholder 4">
            <a:extLst>
              <a:ext uri="{FF2B5EF4-FFF2-40B4-BE49-F238E27FC236}">
                <a16:creationId xmlns:a16="http://schemas.microsoft.com/office/drawing/2014/main" id="{A6C1FCA0-2401-4545-B0E4-22F8B291947A}"/>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4E87F596-5CBB-40AE-A100-1A6E2A27745E}"/>
              </a:ext>
            </a:extLst>
          </p:cNvPr>
          <p:cNvSpPr>
            <a:spLocks noGrp="1"/>
          </p:cNvSpPr>
          <p:nvPr>
            <p:ph type="sldNum" sz="quarter" idx="12"/>
          </p:nvPr>
        </p:nvSpPr>
        <p:spPr/>
        <p:txBody>
          <a:bodyPr/>
          <a:lstStyle>
            <a:lvl1pPr>
              <a:defRPr/>
            </a:lvl1pPr>
          </a:lstStyle>
          <a:p>
            <a:pPr>
              <a:defRPr/>
            </a:pPr>
            <a:fld id="{4AD03DEF-D15C-4D55-8E06-9133547A3948}" type="slidenum">
              <a:rPr lang="en-AU" altLang="en-US"/>
              <a:pPr>
                <a:defRPr/>
              </a:pPr>
              <a:t>‹#›</a:t>
            </a:fld>
            <a:endParaRPr lang="en-AU" altLang="en-US"/>
          </a:p>
        </p:txBody>
      </p:sp>
    </p:spTree>
    <p:extLst>
      <p:ext uri="{BB962C8B-B14F-4D97-AF65-F5344CB8AC3E}">
        <p14:creationId xmlns:p14="http://schemas.microsoft.com/office/powerpoint/2010/main" val="1695982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476253"/>
            <a:ext cx="7677150" cy="1276351"/>
          </a:xfrm>
        </p:spPr>
        <p:txBody>
          <a:bodyPr/>
          <a:lstStyle/>
          <a:p>
            <a:r>
              <a:rPr lang="en-US"/>
              <a:t>Click to edit Master title style</a:t>
            </a:r>
            <a:endParaRPr lang="en-AU"/>
          </a:p>
        </p:txBody>
      </p:sp>
      <p:sp>
        <p:nvSpPr>
          <p:cNvPr id="3" name="Text Placeholder 2"/>
          <p:cNvSpPr>
            <a:spLocks noGrp="1"/>
          </p:cNvSpPr>
          <p:nvPr>
            <p:ph type="body" sz="half" idx="1"/>
          </p:nvPr>
        </p:nvSpPr>
        <p:spPr>
          <a:xfrm>
            <a:off x="742950"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29199" y="1981200"/>
            <a:ext cx="4133851"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3BB3FAB7-DC08-4D72-A814-5A4A5A3C67AA}"/>
              </a:ext>
            </a:extLst>
          </p:cNvPr>
          <p:cNvSpPr>
            <a:spLocks noGrp="1"/>
          </p:cNvSpPr>
          <p:nvPr>
            <p:ph type="dt" sz="half" idx="10"/>
          </p:nvPr>
        </p:nvSpPr>
        <p:spPr/>
        <p:txBody>
          <a:bodyPr/>
          <a:lstStyle>
            <a:lvl1pPr>
              <a:defRPr/>
            </a:lvl1pPr>
          </a:lstStyle>
          <a:p>
            <a:pPr>
              <a:defRPr/>
            </a:pPr>
            <a:fld id="{A8B838DB-007B-4552-9BAD-AE1F3A6069E0}" type="datetime1">
              <a:rPr lang="en-AU"/>
              <a:pPr>
                <a:defRPr/>
              </a:pPr>
              <a:t>31/03/2021</a:t>
            </a:fld>
            <a:endParaRPr lang="en-AU" dirty="0"/>
          </a:p>
        </p:txBody>
      </p:sp>
      <p:sp>
        <p:nvSpPr>
          <p:cNvPr id="6" name="Footer Placeholder 4">
            <a:extLst>
              <a:ext uri="{FF2B5EF4-FFF2-40B4-BE49-F238E27FC236}">
                <a16:creationId xmlns:a16="http://schemas.microsoft.com/office/drawing/2014/main" id="{DCA66F11-9C25-42D5-9054-8EE34C5E85DC}"/>
              </a:ext>
            </a:extLst>
          </p:cNvPr>
          <p:cNvSpPr>
            <a:spLocks noGrp="1"/>
          </p:cNvSpPr>
          <p:nvPr>
            <p:ph type="ftr" sz="quarter" idx="11"/>
          </p:nvPr>
        </p:nvSpPr>
        <p:spPr/>
        <p:txBody>
          <a:bodyPr/>
          <a:lstStyle>
            <a:lvl1pPr>
              <a:defRPr/>
            </a:lvl1pPr>
          </a:lstStyle>
          <a:p>
            <a:pPr>
              <a:defRPr/>
            </a:pPr>
            <a:r>
              <a:rPr lang="en-AU"/>
              <a:t>Presentation to Western Areas NL - 16 November 2007</a:t>
            </a:r>
          </a:p>
        </p:txBody>
      </p:sp>
      <p:sp>
        <p:nvSpPr>
          <p:cNvPr id="7" name="Slide Number Placeholder 5">
            <a:extLst>
              <a:ext uri="{FF2B5EF4-FFF2-40B4-BE49-F238E27FC236}">
                <a16:creationId xmlns:a16="http://schemas.microsoft.com/office/drawing/2014/main" id="{DC99F8A6-A518-4220-A2F2-91DC470B0BF3}"/>
              </a:ext>
            </a:extLst>
          </p:cNvPr>
          <p:cNvSpPr>
            <a:spLocks noGrp="1"/>
          </p:cNvSpPr>
          <p:nvPr>
            <p:ph type="sldNum" sz="quarter" idx="12"/>
          </p:nvPr>
        </p:nvSpPr>
        <p:spPr/>
        <p:txBody>
          <a:bodyPr/>
          <a:lstStyle>
            <a:lvl1pPr>
              <a:defRPr/>
            </a:lvl1pPr>
          </a:lstStyle>
          <a:p>
            <a:pPr>
              <a:defRPr/>
            </a:pPr>
            <a:fld id="{E8019CA0-3D21-4759-BB76-213B26461602}" type="slidenum">
              <a:rPr lang="en-AU" altLang="en-US"/>
              <a:pPr>
                <a:defRPr/>
              </a:pPr>
              <a:t>‹#›</a:t>
            </a:fld>
            <a:endParaRPr lang="en-AU" altLang="en-US"/>
          </a:p>
        </p:txBody>
      </p:sp>
    </p:spTree>
    <p:extLst>
      <p:ext uri="{BB962C8B-B14F-4D97-AF65-F5344CB8AC3E}">
        <p14:creationId xmlns:p14="http://schemas.microsoft.com/office/powerpoint/2010/main" val="213499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6982BDB-62DA-407E-8EB9-85F3A312AB8C}"/>
              </a:ext>
            </a:extLst>
          </p:cNvPr>
          <p:cNvSpPr>
            <a:spLocks noGrp="1"/>
          </p:cNvSpPr>
          <p:nvPr>
            <p:ph type="dt" sz="half" idx="10"/>
          </p:nvPr>
        </p:nvSpPr>
        <p:spPr/>
        <p:txBody>
          <a:bodyPr/>
          <a:lstStyle>
            <a:lvl1pPr>
              <a:defRPr/>
            </a:lvl1pPr>
          </a:lstStyle>
          <a:p>
            <a:pPr>
              <a:defRPr/>
            </a:pPr>
            <a:fld id="{B90F65AE-288F-42CA-9884-087570D8EC02}" type="datetime1">
              <a:rPr lang="en-AU"/>
              <a:pPr>
                <a:defRPr/>
              </a:pPr>
              <a:t>31/03/2021</a:t>
            </a:fld>
            <a:endParaRPr lang="en-AU" dirty="0"/>
          </a:p>
        </p:txBody>
      </p:sp>
      <p:sp>
        <p:nvSpPr>
          <p:cNvPr id="6" name="Footer Placeholder 2">
            <a:extLst>
              <a:ext uri="{FF2B5EF4-FFF2-40B4-BE49-F238E27FC236}">
                <a16:creationId xmlns:a16="http://schemas.microsoft.com/office/drawing/2014/main" id="{3C27B3EA-6A7E-409B-9D9B-6C8A727026F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48B8060E-63FD-49B3-9827-E7588CD08BC5}"/>
              </a:ext>
            </a:extLst>
          </p:cNvPr>
          <p:cNvSpPr>
            <a:spLocks noGrp="1"/>
          </p:cNvSpPr>
          <p:nvPr>
            <p:ph type="sldNum" sz="quarter" idx="12"/>
          </p:nvPr>
        </p:nvSpPr>
        <p:spPr/>
        <p:txBody>
          <a:bodyPr/>
          <a:lstStyle>
            <a:lvl1pPr>
              <a:defRPr/>
            </a:lvl1pPr>
          </a:lstStyle>
          <a:p>
            <a:pPr>
              <a:defRPr/>
            </a:pPr>
            <a:fld id="{211DD6B3-34BB-4476-82E4-FDCFCEB4690B}" type="slidenum">
              <a:rPr lang="en-AU" altLang="en-US"/>
              <a:pPr>
                <a:defRPr/>
              </a:pPr>
              <a:t>‹#›</a:t>
            </a:fld>
            <a:endParaRPr lang="en-AU" altLang="en-US" dirty="0"/>
          </a:p>
        </p:txBody>
      </p:sp>
    </p:spTree>
    <p:extLst>
      <p:ext uri="{BB962C8B-B14F-4D97-AF65-F5344CB8AC3E}">
        <p14:creationId xmlns:p14="http://schemas.microsoft.com/office/powerpoint/2010/main" val="102207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E846DF41-9145-436E-A36B-8CEC023BB5E2}"/>
              </a:ext>
            </a:extLst>
          </p:cNvPr>
          <p:cNvSpPr>
            <a:spLocks noGrp="1"/>
          </p:cNvSpPr>
          <p:nvPr>
            <p:ph type="dt" sz="half" idx="10"/>
          </p:nvPr>
        </p:nvSpPr>
        <p:spPr/>
        <p:txBody>
          <a:bodyPr/>
          <a:lstStyle>
            <a:lvl1pPr>
              <a:defRPr/>
            </a:lvl1pPr>
          </a:lstStyle>
          <a:p>
            <a:pPr>
              <a:defRPr/>
            </a:pPr>
            <a:fld id="{BA2B2E6C-573D-4389-A727-EBFFFF582E80}" type="datetime1">
              <a:rPr lang="en-AU"/>
              <a:pPr>
                <a:defRPr/>
              </a:pPr>
              <a:t>31/03/2021</a:t>
            </a:fld>
            <a:endParaRPr lang="en-AU" dirty="0"/>
          </a:p>
        </p:txBody>
      </p:sp>
      <p:sp>
        <p:nvSpPr>
          <p:cNvPr id="8" name="Footer Placeholder 2">
            <a:extLst>
              <a:ext uri="{FF2B5EF4-FFF2-40B4-BE49-F238E27FC236}">
                <a16:creationId xmlns:a16="http://schemas.microsoft.com/office/drawing/2014/main" id="{8EDF707E-337D-4C0F-A847-8169C2FFC912}"/>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9" name="Slide Number Placeholder 22">
            <a:extLst>
              <a:ext uri="{FF2B5EF4-FFF2-40B4-BE49-F238E27FC236}">
                <a16:creationId xmlns:a16="http://schemas.microsoft.com/office/drawing/2014/main" id="{ED4826C6-3393-4627-830E-27832E898934}"/>
              </a:ext>
            </a:extLst>
          </p:cNvPr>
          <p:cNvSpPr>
            <a:spLocks noGrp="1"/>
          </p:cNvSpPr>
          <p:nvPr>
            <p:ph type="sldNum" sz="quarter" idx="12"/>
          </p:nvPr>
        </p:nvSpPr>
        <p:spPr/>
        <p:txBody>
          <a:bodyPr/>
          <a:lstStyle>
            <a:lvl1pPr>
              <a:defRPr/>
            </a:lvl1pPr>
          </a:lstStyle>
          <a:p>
            <a:pPr>
              <a:defRPr/>
            </a:pPr>
            <a:fld id="{16789D81-3CB3-4F5C-BB8A-31A3957E4104}" type="slidenum">
              <a:rPr lang="en-AU" altLang="en-US"/>
              <a:pPr>
                <a:defRPr/>
              </a:pPr>
              <a:t>‹#›</a:t>
            </a:fld>
            <a:endParaRPr lang="en-AU" altLang="en-US" dirty="0"/>
          </a:p>
        </p:txBody>
      </p:sp>
    </p:spTree>
    <p:extLst>
      <p:ext uri="{BB962C8B-B14F-4D97-AF65-F5344CB8AC3E}">
        <p14:creationId xmlns:p14="http://schemas.microsoft.com/office/powerpoint/2010/main" val="241026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9E88D9E0-86FA-4216-B2D2-1F377A754D31}"/>
              </a:ext>
            </a:extLst>
          </p:cNvPr>
          <p:cNvSpPr>
            <a:spLocks noGrp="1"/>
          </p:cNvSpPr>
          <p:nvPr>
            <p:ph type="dt" sz="half" idx="10"/>
          </p:nvPr>
        </p:nvSpPr>
        <p:spPr/>
        <p:txBody>
          <a:bodyPr/>
          <a:lstStyle>
            <a:lvl1pPr>
              <a:defRPr/>
            </a:lvl1pPr>
          </a:lstStyle>
          <a:p>
            <a:pPr>
              <a:defRPr/>
            </a:pPr>
            <a:fld id="{6C57B66B-C7A6-4F13-ABCF-66F78A1038A3}" type="datetime1">
              <a:rPr lang="en-AU"/>
              <a:pPr>
                <a:defRPr/>
              </a:pPr>
              <a:t>31/03/2021</a:t>
            </a:fld>
            <a:endParaRPr lang="en-AU" dirty="0"/>
          </a:p>
        </p:txBody>
      </p:sp>
      <p:sp>
        <p:nvSpPr>
          <p:cNvPr id="4" name="Footer Placeholder 2">
            <a:extLst>
              <a:ext uri="{FF2B5EF4-FFF2-40B4-BE49-F238E27FC236}">
                <a16:creationId xmlns:a16="http://schemas.microsoft.com/office/drawing/2014/main" id="{39C59198-2FA2-4ADB-B5C5-E51C2985B75E}"/>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5" name="Slide Number Placeholder 22">
            <a:extLst>
              <a:ext uri="{FF2B5EF4-FFF2-40B4-BE49-F238E27FC236}">
                <a16:creationId xmlns:a16="http://schemas.microsoft.com/office/drawing/2014/main" id="{F2D412A9-9898-4019-8304-EED72FF07178}"/>
              </a:ext>
            </a:extLst>
          </p:cNvPr>
          <p:cNvSpPr>
            <a:spLocks noGrp="1"/>
          </p:cNvSpPr>
          <p:nvPr>
            <p:ph type="sldNum" sz="quarter" idx="12"/>
          </p:nvPr>
        </p:nvSpPr>
        <p:spPr/>
        <p:txBody>
          <a:bodyPr/>
          <a:lstStyle>
            <a:lvl1pPr>
              <a:defRPr/>
            </a:lvl1pPr>
          </a:lstStyle>
          <a:p>
            <a:pPr>
              <a:defRPr/>
            </a:pPr>
            <a:fld id="{D2194193-3731-4F2E-96AC-36E3DED26C8C}" type="slidenum">
              <a:rPr lang="en-AU" altLang="en-US"/>
              <a:pPr>
                <a:defRPr/>
              </a:pPr>
              <a:t>‹#›</a:t>
            </a:fld>
            <a:endParaRPr lang="en-AU" altLang="en-US" dirty="0"/>
          </a:p>
        </p:txBody>
      </p:sp>
    </p:spTree>
    <p:extLst>
      <p:ext uri="{BB962C8B-B14F-4D97-AF65-F5344CB8AC3E}">
        <p14:creationId xmlns:p14="http://schemas.microsoft.com/office/powerpoint/2010/main" val="34092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1A20B8FA-D36B-47D5-895C-37F52B0BFA67}"/>
              </a:ext>
            </a:extLst>
          </p:cNvPr>
          <p:cNvSpPr>
            <a:spLocks noGrp="1"/>
          </p:cNvSpPr>
          <p:nvPr>
            <p:ph type="dt" sz="half" idx="10"/>
          </p:nvPr>
        </p:nvSpPr>
        <p:spPr/>
        <p:txBody>
          <a:bodyPr/>
          <a:lstStyle>
            <a:lvl1pPr>
              <a:defRPr/>
            </a:lvl1pPr>
          </a:lstStyle>
          <a:p>
            <a:pPr>
              <a:defRPr/>
            </a:pPr>
            <a:fld id="{38FA00F3-F39A-4C49-A7A9-66B118FA98D3}" type="datetime1">
              <a:rPr lang="en-AU"/>
              <a:pPr>
                <a:defRPr/>
              </a:pPr>
              <a:t>31/03/2021</a:t>
            </a:fld>
            <a:endParaRPr lang="en-AU" dirty="0"/>
          </a:p>
        </p:txBody>
      </p:sp>
      <p:sp>
        <p:nvSpPr>
          <p:cNvPr id="3" name="Footer Placeholder 2">
            <a:extLst>
              <a:ext uri="{FF2B5EF4-FFF2-40B4-BE49-F238E27FC236}">
                <a16:creationId xmlns:a16="http://schemas.microsoft.com/office/drawing/2014/main" id="{992F182E-AB34-4249-BE69-BA074807ECFD}"/>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4" name="Slide Number Placeholder 22">
            <a:extLst>
              <a:ext uri="{FF2B5EF4-FFF2-40B4-BE49-F238E27FC236}">
                <a16:creationId xmlns:a16="http://schemas.microsoft.com/office/drawing/2014/main" id="{5D246CC2-AC64-4951-A326-F555216441C8}"/>
              </a:ext>
            </a:extLst>
          </p:cNvPr>
          <p:cNvSpPr>
            <a:spLocks noGrp="1"/>
          </p:cNvSpPr>
          <p:nvPr>
            <p:ph type="sldNum" sz="quarter" idx="12"/>
          </p:nvPr>
        </p:nvSpPr>
        <p:spPr/>
        <p:txBody>
          <a:bodyPr/>
          <a:lstStyle>
            <a:lvl1pPr>
              <a:defRPr/>
            </a:lvl1pPr>
          </a:lstStyle>
          <a:p>
            <a:pPr>
              <a:defRPr/>
            </a:pPr>
            <a:fld id="{B1650519-A273-44ED-ADBD-66227BFE1F11}" type="slidenum">
              <a:rPr lang="en-AU" altLang="en-US"/>
              <a:pPr>
                <a:defRPr/>
              </a:pPr>
              <a:t>‹#›</a:t>
            </a:fld>
            <a:endParaRPr lang="en-AU" altLang="en-US" dirty="0"/>
          </a:p>
        </p:txBody>
      </p:sp>
    </p:spTree>
    <p:extLst>
      <p:ext uri="{BB962C8B-B14F-4D97-AF65-F5344CB8AC3E}">
        <p14:creationId xmlns:p14="http://schemas.microsoft.com/office/powerpoint/2010/main" val="169993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110DCC7-6B52-45A9-ACFB-63EDBF51ABD6}"/>
              </a:ext>
            </a:extLst>
          </p:cNvPr>
          <p:cNvSpPr>
            <a:spLocks noGrp="1"/>
          </p:cNvSpPr>
          <p:nvPr>
            <p:ph type="dt" sz="half" idx="10"/>
          </p:nvPr>
        </p:nvSpPr>
        <p:spPr/>
        <p:txBody>
          <a:bodyPr/>
          <a:lstStyle>
            <a:lvl1pPr>
              <a:defRPr/>
            </a:lvl1pPr>
          </a:lstStyle>
          <a:p>
            <a:pPr>
              <a:defRPr/>
            </a:pPr>
            <a:fld id="{FF0256A5-029D-492E-B5E9-8233DCEC671E}" type="datetime1">
              <a:rPr lang="en-AU"/>
              <a:pPr>
                <a:defRPr/>
              </a:pPr>
              <a:t>31/03/2021</a:t>
            </a:fld>
            <a:endParaRPr lang="en-AU" dirty="0"/>
          </a:p>
        </p:txBody>
      </p:sp>
      <p:sp>
        <p:nvSpPr>
          <p:cNvPr id="6" name="Footer Placeholder 2">
            <a:extLst>
              <a:ext uri="{FF2B5EF4-FFF2-40B4-BE49-F238E27FC236}">
                <a16:creationId xmlns:a16="http://schemas.microsoft.com/office/drawing/2014/main" id="{9637C927-BDA3-41AB-9CAB-A1E5DAF82A28}"/>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4E6BBA26-ABC5-435E-946F-9090A02635CB}"/>
              </a:ext>
            </a:extLst>
          </p:cNvPr>
          <p:cNvSpPr>
            <a:spLocks noGrp="1"/>
          </p:cNvSpPr>
          <p:nvPr>
            <p:ph type="sldNum" sz="quarter" idx="12"/>
          </p:nvPr>
        </p:nvSpPr>
        <p:spPr/>
        <p:txBody>
          <a:bodyPr/>
          <a:lstStyle>
            <a:lvl1pPr>
              <a:defRPr/>
            </a:lvl1pPr>
          </a:lstStyle>
          <a:p>
            <a:pPr>
              <a:defRPr/>
            </a:pPr>
            <a:fld id="{88315DE4-A14A-4071-A4EF-1D53886DC2CE}" type="slidenum">
              <a:rPr lang="en-AU" altLang="en-US"/>
              <a:pPr>
                <a:defRPr/>
              </a:pPr>
              <a:t>‹#›</a:t>
            </a:fld>
            <a:endParaRPr lang="en-AU" altLang="en-US" dirty="0"/>
          </a:p>
        </p:txBody>
      </p:sp>
    </p:spTree>
    <p:extLst>
      <p:ext uri="{BB962C8B-B14F-4D97-AF65-F5344CB8AC3E}">
        <p14:creationId xmlns:p14="http://schemas.microsoft.com/office/powerpoint/2010/main" val="82727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981200" y="1166787"/>
            <a:ext cx="59436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179399C7-1D65-4C6B-B8DD-2A69B515181A}"/>
              </a:ext>
            </a:extLst>
          </p:cNvPr>
          <p:cNvSpPr>
            <a:spLocks noGrp="1"/>
          </p:cNvSpPr>
          <p:nvPr>
            <p:ph type="dt" sz="half" idx="10"/>
          </p:nvPr>
        </p:nvSpPr>
        <p:spPr/>
        <p:txBody>
          <a:bodyPr/>
          <a:lstStyle>
            <a:lvl1pPr>
              <a:defRPr/>
            </a:lvl1pPr>
          </a:lstStyle>
          <a:p>
            <a:pPr>
              <a:defRPr/>
            </a:pPr>
            <a:fld id="{204E2405-7F62-41F5-9401-06444BF1C80E}" type="datetime1">
              <a:rPr lang="en-AU"/>
              <a:pPr>
                <a:defRPr/>
              </a:pPr>
              <a:t>31/03/2021</a:t>
            </a:fld>
            <a:endParaRPr lang="en-AU" dirty="0"/>
          </a:p>
        </p:txBody>
      </p:sp>
      <p:sp>
        <p:nvSpPr>
          <p:cNvPr id="6" name="Footer Placeholder 2">
            <a:extLst>
              <a:ext uri="{FF2B5EF4-FFF2-40B4-BE49-F238E27FC236}">
                <a16:creationId xmlns:a16="http://schemas.microsoft.com/office/drawing/2014/main" id="{9FE279AB-7829-4866-9AD7-990C0C6E1FE9}"/>
              </a:ext>
            </a:extLst>
          </p:cNvPr>
          <p:cNvSpPr>
            <a:spLocks noGrp="1"/>
          </p:cNvSpPr>
          <p:nvPr>
            <p:ph type="ftr" sz="quarter" idx="11"/>
          </p:nvPr>
        </p:nvSpPr>
        <p:spPr/>
        <p:txBody>
          <a:bodyPr/>
          <a:lstStyle>
            <a:lvl1pPr>
              <a:defRPr/>
            </a:lvl1pPr>
          </a:lstStyle>
          <a:p>
            <a:pPr>
              <a:defRPr/>
            </a:pPr>
            <a:r>
              <a:rPr lang="en-AU" dirty="0"/>
              <a:t>Presentation to Western Areas NL - 16 November 2007</a:t>
            </a:r>
          </a:p>
        </p:txBody>
      </p:sp>
      <p:sp>
        <p:nvSpPr>
          <p:cNvPr id="7" name="Slide Number Placeholder 22">
            <a:extLst>
              <a:ext uri="{FF2B5EF4-FFF2-40B4-BE49-F238E27FC236}">
                <a16:creationId xmlns:a16="http://schemas.microsoft.com/office/drawing/2014/main" id="{B04EA0CD-62EE-4360-8A6E-6BDEED5581A1}"/>
              </a:ext>
            </a:extLst>
          </p:cNvPr>
          <p:cNvSpPr>
            <a:spLocks noGrp="1"/>
          </p:cNvSpPr>
          <p:nvPr>
            <p:ph type="sldNum" sz="quarter" idx="12"/>
          </p:nvPr>
        </p:nvSpPr>
        <p:spPr/>
        <p:txBody>
          <a:bodyPr/>
          <a:lstStyle>
            <a:lvl1pPr>
              <a:defRPr/>
            </a:lvl1pPr>
          </a:lstStyle>
          <a:p>
            <a:pPr>
              <a:defRPr/>
            </a:pPr>
            <a:fld id="{DC7CD590-4888-4643-8431-BD40E1355621}" type="slidenum">
              <a:rPr lang="en-AU" altLang="en-US"/>
              <a:pPr>
                <a:defRPr/>
              </a:pPr>
              <a:t>‹#›</a:t>
            </a:fld>
            <a:endParaRPr lang="en-AU" altLang="en-US" dirty="0"/>
          </a:p>
        </p:txBody>
      </p:sp>
    </p:spTree>
    <p:extLst>
      <p:ext uri="{BB962C8B-B14F-4D97-AF65-F5344CB8AC3E}">
        <p14:creationId xmlns:p14="http://schemas.microsoft.com/office/powerpoint/2010/main" val="358011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01DE5519-1EAC-4F11-9854-A4A3A7B402A6}"/>
              </a:ext>
            </a:extLst>
          </p:cNvPr>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C96DBB76-0871-4F9B-80F9-9BEAEB08BF9D}"/>
              </a:ext>
            </a:extLst>
          </p:cNvPr>
          <p:cNvSpPr>
            <a:spLocks noGrp="1"/>
          </p:cNvSpPr>
          <p:nvPr>
            <p:ph type="body" idx="1"/>
          </p:nvPr>
        </p:nvSpPr>
        <p:spPr bwMode="auto">
          <a:xfrm>
            <a:off x="495300" y="1600200"/>
            <a:ext cx="8915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AB779A74-F3BE-42B1-9BB4-6E97AA51F65B}"/>
              </a:ext>
            </a:extLst>
          </p:cNvPr>
          <p:cNvSpPr>
            <a:spLocks noGrp="1"/>
          </p:cNvSpPr>
          <p:nvPr>
            <p:ph type="dt" sz="half" idx="2"/>
          </p:nvPr>
        </p:nvSpPr>
        <p:spPr>
          <a:xfrm>
            <a:off x="495300" y="6416675"/>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0BE0E483-2A5F-4B99-AA3A-A7F59B27AA92}" type="datetime1">
              <a:rPr lang="en-AU"/>
              <a:pPr>
                <a:defRPr/>
              </a:pPr>
              <a:t>31/03/2021</a:t>
            </a:fld>
            <a:endParaRPr lang="en-AU" dirty="0"/>
          </a:p>
        </p:txBody>
      </p:sp>
      <p:sp>
        <p:nvSpPr>
          <p:cNvPr id="3" name="Footer Placeholder 2">
            <a:extLst>
              <a:ext uri="{FF2B5EF4-FFF2-40B4-BE49-F238E27FC236}">
                <a16:creationId xmlns:a16="http://schemas.microsoft.com/office/drawing/2014/main" id="{9EBDD5CF-951A-4586-BD4B-97DC591FEA13}"/>
              </a:ext>
            </a:extLst>
          </p:cNvPr>
          <p:cNvSpPr>
            <a:spLocks noGrp="1"/>
          </p:cNvSpPr>
          <p:nvPr>
            <p:ph type="ftr" sz="quarter" idx="3"/>
          </p:nvPr>
        </p:nvSpPr>
        <p:spPr>
          <a:xfrm>
            <a:off x="3384550" y="6416675"/>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AU" dirty="0"/>
              <a:t>Presentation to Western Areas NL - 16 November 2007</a:t>
            </a:r>
          </a:p>
        </p:txBody>
      </p:sp>
      <p:sp>
        <p:nvSpPr>
          <p:cNvPr id="23" name="Slide Number Placeholder 22">
            <a:extLst>
              <a:ext uri="{FF2B5EF4-FFF2-40B4-BE49-F238E27FC236}">
                <a16:creationId xmlns:a16="http://schemas.microsoft.com/office/drawing/2014/main" id="{A83C681A-A007-4E83-987A-27AC6A24ABFC}"/>
              </a:ext>
            </a:extLst>
          </p:cNvPr>
          <p:cNvSpPr>
            <a:spLocks noGrp="1"/>
          </p:cNvSpPr>
          <p:nvPr>
            <p:ph type="sldNum" sz="quarter" idx="4"/>
          </p:nvPr>
        </p:nvSpPr>
        <p:spPr>
          <a:xfrm>
            <a:off x="8585200" y="6416675"/>
            <a:ext cx="8255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pPr>
              <a:defRPr/>
            </a:pPr>
            <a:fld id="{32030A76-25EA-4E86-A5A8-5277181C0AB4}" type="slidenum">
              <a:rPr lang="en-AU" altLang="en-US"/>
              <a:pPr>
                <a:defRPr/>
              </a:pPr>
              <a:t>‹#›</a:t>
            </a:fld>
            <a:endParaRPr lang="en-AU" altLang="en-US" dirty="0"/>
          </a:p>
        </p:txBody>
      </p:sp>
    </p:spTree>
  </p:cSld>
  <p:clrMap bg1="dk1" tx1="lt1" bg2="dk2" tx2="lt2" accent1="accent1" accent2="accent2" accent3="accent3" accent4="accent4" accent5="accent5" accent6="accent6" hlink="hlink" folHlink="folHlink"/>
  <p:sldLayoutIdLst>
    <p:sldLayoutId id="2147484878" r:id="rId1"/>
    <p:sldLayoutId id="2147484879" r:id="rId2"/>
    <p:sldLayoutId id="214748488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729619-ED05-4474-A38B-95895D153E2C}"/>
              </a:ext>
            </a:extLst>
          </p:cNvPr>
          <p:cNvSpPr>
            <a:spLocks noGrp="1"/>
          </p:cNvSpPr>
          <p:nvPr>
            <p:ph type="title"/>
          </p:nvPr>
        </p:nvSpPr>
        <p:spPr bwMode="auto">
          <a:xfrm>
            <a:off x="495300" y="27516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78B401F5-70DE-4650-92BA-496FEAFA82A2}"/>
              </a:ext>
            </a:extLst>
          </p:cNvPr>
          <p:cNvSpPr>
            <a:spLocks noGrp="1"/>
          </p:cNvSpPr>
          <p:nvPr>
            <p:ph type="body" idx="1"/>
          </p:nvPr>
        </p:nvSpPr>
        <p:spPr bwMode="auto">
          <a:xfrm>
            <a:off x="495300" y="1600201"/>
            <a:ext cx="89154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7F6E2F3D-8AD8-4370-88BC-314F5F025CA3}"/>
              </a:ext>
            </a:extLst>
          </p:cNvPr>
          <p:cNvSpPr>
            <a:spLocks noGrp="1"/>
          </p:cNvSpPr>
          <p:nvPr>
            <p:ph type="dt" sz="half" idx="2"/>
          </p:nvPr>
        </p:nvSpPr>
        <p:spPr>
          <a:xfrm>
            <a:off x="495300" y="6356351"/>
            <a:ext cx="2311400" cy="366183"/>
          </a:xfrm>
          <a:prstGeom prst="rect">
            <a:avLst/>
          </a:prstGeom>
        </p:spPr>
        <p:txBody>
          <a:bodyPr vert="horz" lIns="91440" tIns="45720" rIns="91440" bIns="45720" rtlCol="0" anchor="ctr"/>
          <a:lstStyle>
            <a:lvl1pPr algn="l" eaLnBrk="1" hangingPunct="1">
              <a:defRPr sz="1300">
                <a:solidFill>
                  <a:schemeClr val="tx1">
                    <a:tint val="75000"/>
                  </a:schemeClr>
                </a:solidFill>
              </a:defRPr>
            </a:lvl1pPr>
          </a:lstStyle>
          <a:p>
            <a:pPr>
              <a:defRPr/>
            </a:pPr>
            <a:fld id="{8EE118EB-6263-45B2-83F7-D2E0A80CD1BB}" type="datetime1">
              <a:rPr lang="en-AU"/>
              <a:pPr>
                <a:defRPr/>
              </a:pPr>
              <a:t>31/03/2021</a:t>
            </a:fld>
            <a:endParaRPr lang="en-AU" dirty="0"/>
          </a:p>
        </p:txBody>
      </p:sp>
      <p:sp>
        <p:nvSpPr>
          <p:cNvPr id="5" name="Footer Placeholder 4">
            <a:extLst>
              <a:ext uri="{FF2B5EF4-FFF2-40B4-BE49-F238E27FC236}">
                <a16:creationId xmlns:a16="http://schemas.microsoft.com/office/drawing/2014/main" id="{BC9F3435-1676-4482-AD85-80944750F6D1}"/>
              </a:ext>
            </a:extLst>
          </p:cNvPr>
          <p:cNvSpPr>
            <a:spLocks noGrp="1"/>
          </p:cNvSpPr>
          <p:nvPr>
            <p:ph type="ftr" sz="quarter" idx="3"/>
          </p:nvPr>
        </p:nvSpPr>
        <p:spPr>
          <a:xfrm>
            <a:off x="3384550" y="6356351"/>
            <a:ext cx="3136900" cy="366183"/>
          </a:xfrm>
          <a:prstGeom prst="rect">
            <a:avLst/>
          </a:prstGeom>
        </p:spPr>
        <p:txBody>
          <a:bodyPr vert="horz" lIns="91440" tIns="45720" rIns="91440" bIns="45720" rtlCol="0" anchor="ctr"/>
          <a:lstStyle>
            <a:lvl1pPr algn="ctr" eaLnBrk="1" hangingPunct="1">
              <a:defRPr sz="1300">
                <a:solidFill>
                  <a:schemeClr val="tx1">
                    <a:tint val="75000"/>
                  </a:schemeClr>
                </a:solidFill>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AD27DC77-F13F-4CEB-AE6A-2B8AD46D6E8B}"/>
              </a:ext>
            </a:extLst>
          </p:cNvPr>
          <p:cNvSpPr>
            <a:spLocks noGrp="1"/>
          </p:cNvSpPr>
          <p:nvPr>
            <p:ph type="sldNum" sz="quarter" idx="4"/>
          </p:nvPr>
        </p:nvSpPr>
        <p:spPr>
          <a:xfrm>
            <a:off x="7099300" y="6356351"/>
            <a:ext cx="23114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smtClean="0">
                <a:solidFill>
                  <a:srgbClr val="898989"/>
                </a:solidFill>
              </a:defRPr>
            </a:lvl1pPr>
          </a:lstStyle>
          <a:p>
            <a:pPr>
              <a:defRPr/>
            </a:pPr>
            <a:fld id="{4878463F-FD41-422A-9653-5B10340CAA2D}" type="slidenum">
              <a:rPr lang="en-AU" altLang="en-US"/>
              <a:pPr>
                <a:defRPr/>
              </a:pPr>
              <a:t>‹#›</a:t>
            </a:fld>
            <a:endParaRPr lang="en-AU" altLang="en-US"/>
          </a:p>
        </p:txBody>
      </p:sp>
    </p:spTree>
    <p:extLst>
      <p:ext uri="{BB962C8B-B14F-4D97-AF65-F5344CB8AC3E}">
        <p14:creationId xmlns:p14="http://schemas.microsoft.com/office/powerpoint/2010/main" val="1308697346"/>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 id="2147484902" r:id="rId12"/>
  </p:sldLayoutIdLst>
  <p:hf hdr="0" ftr="0" dt="0"/>
  <p:txStyles>
    <p:titleStyle>
      <a:lvl1pPr algn="ctr" rtl="0" eaLnBrk="0" fontAlgn="base" hangingPunct="0">
        <a:spcBef>
          <a:spcPct val="0"/>
        </a:spcBef>
        <a:spcAft>
          <a:spcPct val="0"/>
        </a:spcAft>
        <a:defRPr sz="4767" kern="1200">
          <a:solidFill>
            <a:schemeClr val="tx1"/>
          </a:solidFill>
          <a:latin typeface="+mj-lt"/>
          <a:ea typeface="+mj-ea"/>
          <a:cs typeface="+mj-cs"/>
        </a:defRPr>
      </a:lvl1pPr>
      <a:lvl2pPr algn="ctr" rtl="0" eaLnBrk="0" fontAlgn="base" hangingPunct="0">
        <a:spcBef>
          <a:spcPct val="0"/>
        </a:spcBef>
        <a:spcAft>
          <a:spcPct val="0"/>
        </a:spcAft>
        <a:defRPr sz="4767">
          <a:solidFill>
            <a:schemeClr val="tx1"/>
          </a:solidFill>
          <a:latin typeface="Calibri" pitchFamily="34" charset="0"/>
        </a:defRPr>
      </a:lvl2pPr>
      <a:lvl3pPr algn="ctr" rtl="0" eaLnBrk="0" fontAlgn="base" hangingPunct="0">
        <a:spcBef>
          <a:spcPct val="0"/>
        </a:spcBef>
        <a:spcAft>
          <a:spcPct val="0"/>
        </a:spcAft>
        <a:defRPr sz="4767">
          <a:solidFill>
            <a:schemeClr val="tx1"/>
          </a:solidFill>
          <a:latin typeface="Calibri" pitchFamily="34" charset="0"/>
        </a:defRPr>
      </a:lvl3pPr>
      <a:lvl4pPr algn="ctr" rtl="0" eaLnBrk="0" fontAlgn="base" hangingPunct="0">
        <a:spcBef>
          <a:spcPct val="0"/>
        </a:spcBef>
        <a:spcAft>
          <a:spcPct val="0"/>
        </a:spcAft>
        <a:defRPr sz="4767">
          <a:solidFill>
            <a:schemeClr val="tx1"/>
          </a:solidFill>
          <a:latin typeface="Calibri" pitchFamily="34" charset="0"/>
        </a:defRPr>
      </a:lvl4pPr>
      <a:lvl5pPr algn="ctr" rtl="0" eaLnBrk="0" fontAlgn="base" hangingPunct="0">
        <a:spcBef>
          <a:spcPct val="0"/>
        </a:spcBef>
        <a:spcAft>
          <a:spcPct val="0"/>
        </a:spcAft>
        <a:defRPr sz="4767">
          <a:solidFill>
            <a:schemeClr val="tx1"/>
          </a:solidFill>
          <a:latin typeface="Calibri" pitchFamily="34" charset="0"/>
        </a:defRPr>
      </a:lvl5pPr>
      <a:lvl6pPr marL="495285" algn="ctr" rtl="0" fontAlgn="base">
        <a:spcBef>
          <a:spcPct val="0"/>
        </a:spcBef>
        <a:spcAft>
          <a:spcPct val="0"/>
        </a:spcAft>
        <a:defRPr sz="4767">
          <a:solidFill>
            <a:schemeClr val="tx1"/>
          </a:solidFill>
          <a:latin typeface="Calibri" pitchFamily="34" charset="0"/>
        </a:defRPr>
      </a:lvl6pPr>
      <a:lvl7pPr marL="990570" algn="ctr" rtl="0" fontAlgn="base">
        <a:spcBef>
          <a:spcPct val="0"/>
        </a:spcBef>
        <a:spcAft>
          <a:spcPct val="0"/>
        </a:spcAft>
        <a:defRPr sz="4767">
          <a:solidFill>
            <a:schemeClr val="tx1"/>
          </a:solidFill>
          <a:latin typeface="Calibri" pitchFamily="34" charset="0"/>
        </a:defRPr>
      </a:lvl7pPr>
      <a:lvl8pPr marL="1485854" algn="ctr" rtl="0" fontAlgn="base">
        <a:spcBef>
          <a:spcPct val="0"/>
        </a:spcBef>
        <a:spcAft>
          <a:spcPct val="0"/>
        </a:spcAft>
        <a:defRPr sz="4767">
          <a:solidFill>
            <a:schemeClr val="tx1"/>
          </a:solidFill>
          <a:latin typeface="Calibri" pitchFamily="34" charset="0"/>
        </a:defRPr>
      </a:lvl8pPr>
      <a:lvl9pPr marL="1981139" algn="ctr" rtl="0" fontAlgn="base">
        <a:spcBef>
          <a:spcPct val="0"/>
        </a:spcBef>
        <a:spcAft>
          <a:spcPct val="0"/>
        </a:spcAft>
        <a:defRPr sz="4767">
          <a:solidFill>
            <a:schemeClr val="tx1"/>
          </a:solidFill>
          <a:latin typeface="Calibri" pitchFamily="34" charset="0"/>
        </a:defRPr>
      </a:lvl9pPr>
    </p:titleStyle>
    <p:bodyStyle>
      <a:lvl1pPr marL="371464" indent="-371464" algn="l" rtl="0" eaLnBrk="0" fontAlgn="base" hangingPunct="0">
        <a:spcBef>
          <a:spcPct val="20000"/>
        </a:spcBef>
        <a:spcAft>
          <a:spcPct val="0"/>
        </a:spcAft>
        <a:buFont typeface="Arial" panose="020B0604020202020204" pitchFamily="34" charset="0"/>
        <a:buChar char="•"/>
        <a:defRPr sz="3467" kern="1200">
          <a:solidFill>
            <a:schemeClr val="tx1"/>
          </a:solidFill>
          <a:latin typeface="+mn-lt"/>
          <a:ea typeface="+mn-ea"/>
          <a:cs typeface="+mn-cs"/>
        </a:defRPr>
      </a:lvl1pPr>
      <a:lvl2pPr marL="804838" indent="-309553" algn="l" rtl="0" eaLnBrk="0" fontAlgn="base" hangingPunct="0">
        <a:spcBef>
          <a:spcPct val="20000"/>
        </a:spcBef>
        <a:spcAft>
          <a:spcPct val="0"/>
        </a:spcAft>
        <a:buFont typeface="Arial" panose="020B0604020202020204" pitchFamily="34" charset="0"/>
        <a:buChar char="–"/>
        <a:defRPr sz="3033" kern="1200">
          <a:solidFill>
            <a:schemeClr val="tx1"/>
          </a:solidFill>
          <a:latin typeface="+mn-lt"/>
          <a:ea typeface="+mn-ea"/>
          <a:cs typeface="+mn-cs"/>
        </a:defRPr>
      </a:lvl2pPr>
      <a:lvl3pPr marL="1238212" indent="-247642"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3497"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4pPr>
      <a:lvl5pPr marL="2228781"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729619-ED05-4474-A38B-95895D153E2C}"/>
              </a:ext>
            </a:extLst>
          </p:cNvPr>
          <p:cNvSpPr>
            <a:spLocks noGrp="1"/>
          </p:cNvSpPr>
          <p:nvPr>
            <p:ph type="title"/>
          </p:nvPr>
        </p:nvSpPr>
        <p:spPr bwMode="auto">
          <a:xfrm>
            <a:off x="495300" y="27516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78B401F5-70DE-4650-92BA-496FEAFA82A2}"/>
              </a:ext>
            </a:extLst>
          </p:cNvPr>
          <p:cNvSpPr>
            <a:spLocks noGrp="1"/>
          </p:cNvSpPr>
          <p:nvPr>
            <p:ph type="body" idx="1"/>
          </p:nvPr>
        </p:nvSpPr>
        <p:spPr bwMode="auto">
          <a:xfrm>
            <a:off x="495300" y="1600201"/>
            <a:ext cx="89154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7F6E2F3D-8AD8-4370-88BC-314F5F025CA3}"/>
              </a:ext>
            </a:extLst>
          </p:cNvPr>
          <p:cNvSpPr>
            <a:spLocks noGrp="1"/>
          </p:cNvSpPr>
          <p:nvPr>
            <p:ph type="dt" sz="half" idx="2"/>
          </p:nvPr>
        </p:nvSpPr>
        <p:spPr>
          <a:xfrm>
            <a:off x="495300" y="6356351"/>
            <a:ext cx="2311400" cy="366183"/>
          </a:xfrm>
          <a:prstGeom prst="rect">
            <a:avLst/>
          </a:prstGeom>
        </p:spPr>
        <p:txBody>
          <a:bodyPr vert="horz" lIns="91440" tIns="45720" rIns="91440" bIns="45720" rtlCol="0" anchor="ctr"/>
          <a:lstStyle>
            <a:lvl1pPr algn="l" eaLnBrk="1" hangingPunct="1">
              <a:defRPr sz="1300">
                <a:solidFill>
                  <a:schemeClr val="tx1">
                    <a:tint val="75000"/>
                  </a:schemeClr>
                </a:solidFill>
              </a:defRPr>
            </a:lvl1pPr>
          </a:lstStyle>
          <a:p>
            <a:pPr>
              <a:defRPr/>
            </a:pPr>
            <a:fld id="{8EE118EB-6263-45B2-83F7-D2E0A80CD1BB}" type="datetime1">
              <a:rPr lang="en-AU"/>
              <a:pPr>
                <a:defRPr/>
              </a:pPr>
              <a:t>31/03/2021</a:t>
            </a:fld>
            <a:endParaRPr lang="en-AU" dirty="0"/>
          </a:p>
        </p:txBody>
      </p:sp>
      <p:sp>
        <p:nvSpPr>
          <p:cNvPr id="5" name="Footer Placeholder 4">
            <a:extLst>
              <a:ext uri="{FF2B5EF4-FFF2-40B4-BE49-F238E27FC236}">
                <a16:creationId xmlns:a16="http://schemas.microsoft.com/office/drawing/2014/main" id="{BC9F3435-1676-4482-AD85-80944750F6D1}"/>
              </a:ext>
            </a:extLst>
          </p:cNvPr>
          <p:cNvSpPr>
            <a:spLocks noGrp="1"/>
          </p:cNvSpPr>
          <p:nvPr>
            <p:ph type="ftr" sz="quarter" idx="3"/>
          </p:nvPr>
        </p:nvSpPr>
        <p:spPr>
          <a:xfrm>
            <a:off x="3384550" y="6356351"/>
            <a:ext cx="3136900" cy="366183"/>
          </a:xfrm>
          <a:prstGeom prst="rect">
            <a:avLst/>
          </a:prstGeom>
        </p:spPr>
        <p:txBody>
          <a:bodyPr vert="horz" lIns="91440" tIns="45720" rIns="91440" bIns="45720" rtlCol="0" anchor="ctr"/>
          <a:lstStyle>
            <a:lvl1pPr algn="ctr" eaLnBrk="1" hangingPunct="1">
              <a:defRPr sz="1300">
                <a:solidFill>
                  <a:schemeClr val="tx1">
                    <a:tint val="75000"/>
                  </a:schemeClr>
                </a:solidFill>
              </a:defRPr>
            </a:lvl1pPr>
          </a:lstStyle>
          <a:p>
            <a:pPr>
              <a:defRPr/>
            </a:pPr>
            <a:r>
              <a:rPr lang="en-AU"/>
              <a:t>Presentation to Western Areas NL - 16 November 2007</a:t>
            </a:r>
          </a:p>
        </p:txBody>
      </p:sp>
      <p:sp>
        <p:nvSpPr>
          <p:cNvPr id="6" name="Slide Number Placeholder 5">
            <a:extLst>
              <a:ext uri="{FF2B5EF4-FFF2-40B4-BE49-F238E27FC236}">
                <a16:creationId xmlns:a16="http://schemas.microsoft.com/office/drawing/2014/main" id="{AD27DC77-F13F-4CEB-AE6A-2B8AD46D6E8B}"/>
              </a:ext>
            </a:extLst>
          </p:cNvPr>
          <p:cNvSpPr>
            <a:spLocks noGrp="1"/>
          </p:cNvSpPr>
          <p:nvPr>
            <p:ph type="sldNum" sz="quarter" idx="4"/>
          </p:nvPr>
        </p:nvSpPr>
        <p:spPr>
          <a:xfrm>
            <a:off x="7099300" y="6356351"/>
            <a:ext cx="23114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smtClean="0">
                <a:solidFill>
                  <a:srgbClr val="898989"/>
                </a:solidFill>
              </a:defRPr>
            </a:lvl1pPr>
          </a:lstStyle>
          <a:p>
            <a:pPr>
              <a:defRPr/>
            </a:pPr>
            <a:fld id="{4878463F-FD41-422A-9653-5B10340CAA2D}" type="slidenum">
              <a:rPr lang="en-AU" altLang="en-US"/>
              <a:pPr>
                <a:defRPr/>
              </a:pPr>
              <a:t>‹#›</a:t>
            </a:fld>
            <a:endParaRPr lang="en-AU" altLang="en-US"/>
          </a:p>
        </p:txBody>
      </p:sp>
    </p:spTree>
    <p:extLst>
      <p:ext uri="{BB962C8B-B14F-4D97-AF65-F5344CB8AC3E}">
        <p14:creationId xmlns:p14="http://schemas.microsoft.com/office/powerpoint/2010/main" val="3791536304"/>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 id="2147484915" r:id="rId12"/>
  </p:sldLayoutIdLst>
  <p:hf hdr="0" ftr="0" dt="0"/>
  <p:txStyles>
    <p:titleStyle>
      <a:lvl1pPr algn="ctr" rtl="0" eaLnBrk="0" fontAlgn="base" hangingPunct="0">
        <a:spcBef>
          <a:spcPct val="0"/>
        </a:spcBef>
        <a:spcAft>
          <a:spcPct val="0"/>
        </a:spcAft>
        <a:defRPr sz="4767" kern="1200">
          <a:solidFill>
            <a:schemeClr val="tx1"/>
          </a:solidFill>
          <a:latin typeface="+mj-lt"/>
          <a:ea typeface="+mj-ea"/>
          <a:cs typeface="+mj-cs"/>
        </a:defRPr>
      </a:lvl1pPr>
      <a:lvl2pPr algn="ctr" rtl="0" eaLnBrk="0" fontAlgn="base" hangingPunct="0">
        <a:spcBef>
          <a:spcPct val="0"/>
        </a:spcBef>
        <a:spcAft>
          <a:spcPct val="0"/>
        </a:spcAft>
        <a:defRPr sz="4767">
          <a:solidFill>
            <a:schemeClr val="tx1"/>
          </a:solidFill>
          <a:latin typeface="Calibri" pitchFamily="34" charset="0"/>
        </a:defRPr>
      </a:lvl2pPr>
      <a:lvl3pPr algn="ctr" rtl="0" eaLnBrk="0" fontAlgn="base" hangingPunct="0">
        <a:spcBef>
          <a:spcPct val="0"/>
        </a:spcBef>
        <a:spcAft>
          <a:spcPct val="0"/>
        </a:spcAft>
        <a:defRPr sz="4767">
          <a:solidFill>
            <a:schemeClr val="tx1"/>
          </a:solidFill>
          <a:latin typeface="Calibri" pitchFamily="34" charset="0"/>
        </a:defRPr>
      </a:lvl3pPr>
      <a:lvl4pPr algn="ctr" rtl="0" eaLnBrk="0" fontAlgn="base" hangingPunct="0">
        <a:spcBef>
          <a:spcPct val="0"/>
        </a:spcBef>
        <a:spcAft>
          <a:spcPct val="0"/>
        </a:spcAft>
        <a:defRPr sz="4767">
          <a:solidFill>
            <a:schemeClr val="tx1"/>
          </a:solidFill>
          <a:latin typeface="Calibri" pitchFamily="34" charset="0"/>
        </a:defRPr>
      </a:lvl4pPr>
      <a:lvl5pPr algn="ctr" rtl="0" eaLnBrk="0" fontAlgn="base" hangingPunct="0">
        <a:spcBef>
          <a:spcPct val="0"/>
        </a:spcBef>
        <a:spcAft>
          <a:spcPct val="0"/>
        </a:spcAft>
        <a:defRPr sz="4767">
          <a:solidFill>
            <a:schemeClr val="tx1"/>
          </a:solidFill>
          <a:latin typeface="Calibri" pitchFamily="34" charset="0"/>
        </a:defRPr>
      </a:lvl5pPr>
      <a:lvl6pPr marL="495285" algn="ctr" rtl="0" fontAlgn="base">
        <a:spcBef>
          <a:spcPct val="0"/>
        </a:spcBef>
        <a:spcAft>
          <a:spcPct val="0"/>
        </a:spcAft>
        <a:defRPr sz="4767">
          <a:solidFill>
            <a:schemeClr val="tx1"/>
          </a:solidFill>
          <a:latin typeface="Calibri" pitchFamily="34" charset="0"/>
        </a:defRPr>
      </a:lvl6pPr>
      <a:lvl7pPr marL="990570" algn="ctr" rtl="0" fontAlgn="base">
        <a:spcBef>
          <a:spcPct val="0"/>
        </a:spcBef>
        <a:spcAft>
          <a:spcPct val="0"/>
        </a:spcAft>
        <a:defRPr sz="4767">
          <a:solidFill>
            <a:schemeClr val="tx1"/>
          </a:solidFill>
          <a:latin typeface="Calibri" pitchFamily="34" charset="0"/>
        </a:defRPr>
      </a:lvl7pPr>
      <a:lvl8pPr marL="1485854" algn="ctr" rtl="0" fontAlgn="base">
        <a:spcBef>
          <a:spcPct val="0"/>
        </a:spcBef>
        <a:spcAft>
          <a:spcPct val="0"/>
        </a:spcAft>
        <a:defRPr sz="4767">
          <a:solidFill>
            <a:schemeClr val="tx1"/>
          </a:solidFill>
          <a:latin typeface="Calibri" pitchFamily="34" charset="0"/>
        </a:defRPr>
      </a:lvl8pPr>
      <a:lvl9pPr marL="1981139" algn="ctr" rtl="0" fontAlgn="base">
        <a:spcBef>
          <a:spcPct val="0"/>
        </a:spcBef>
        <a:spcAft>
          <a:spcPct val="0"/>
        </a:spcAft>
        <a:defRPr sz="4767">
          <a:solidFill>
            <a:schemeClr val="tx1"/>
          </a:solidFill>
          <a:latin typeface="Calibri" pitchFamily="34" charset="0"/>
        </a:defRPr>
      </a:lvl9pPr>
    </p:titleStyle>
    <p:bodyStyle>
      <a:lvl1pPr marL="371464" indent="-371464" algn="l" rtl="0" eaLnBrk="0" fontAlgn="base" hangingPunct="0">
        <a:spcBef>
          <a:spcPct val="20000"/>
        </a:spcBef>
        <a:spcAft>
          <a:spcPct val="0"/>
        </a:spcAft>
        <a:buFont typeface="Arial" panose="020B0604020202020204" pitchFamily="34" charset="0"/>
        <a:buChar char="•"/>
        <a:defRPr sz="3467" kern="1200">
          <a:solidFill>
            <a:schemeClr val="tx1"/>
          </a:solidFill>
          <a:latin typeface="+mn-lt"/>
          <a:ea typeface="+mn-ea"/>
          <a:cs typeface="+mn-cs"/>
        </a:defRPr>
      </a:lvl1pPr>
      <a:lvl2pPr marL="804838" indent="-309553" algn="l" rtl="0" eaLnBrk="0" fontAlgn="base" hangingPunct="0">
        <a:spcBef>
          <a:spcPct val="20000"/>
        </a:spcBef>
        <a:spcAft>
          <a:spcPct val="0"/>
        </a:spcAft>
        <a:buFont typeface="Arial" panose="020B0604020202020204" pitchFamily="34" charset="0"/>
        <a:buChar char="–"/>
        <a:defRPr sz="3033" kern="1200">
          <a:solidFill>
            <a:schemeClr val="tx1"/>
          </a:solidFill>
          <a:latin typeface="+mn-lt"/>
          <a:ea typeface="+mn-ea"/>
          <a:cs typeface="+mn-cs"/>
        </a:defRPr>
      </a:lvl2pPr>
      <a:lvl3pPr marL="1238212" indent="-247642"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3497"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4pPr>
      <a:lvl5pPr marL="2228781" indent="-247642" algn="l" rtl="0" eaLnBrk="0" fontAlgn="base" hangingPunct="0">
        <a:spcBef>
          <a:spcPct val="20000"/>
        </a:spcBef>
        <a:spcAft>
          <a:spcPct val="0"/>
        </a:spcAft>
        <a:buFont typeface="Arial" panose="020B0604020202020204"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1.xlsx"/><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hyperlink" Target="http://www.ausvacmining.com.au/Services" TargetMode="Externa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3.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8.wmf"/><Relationship Id="rId21" Type="http://schemas.openxmlformats.org/officeDocument/2006/relationships/image" Target="../media/image17.wmf"/><Relationship Id="rId7" Type="http://schemas.openxmlformats.org/officeDocument/2006/relationships/image" Target="../media/image10.wmf"/><Relationship Id="rId12" Type="http://schemas.openxmlformats.org/officeDocument/2006/relationships/oleObject" Target="../embeddings/oleObject6.bin"/><Relationship Id="rId17" Type="http://schemas.openxmlformats.org/officeDocument/2006/relationships/image" Target="../media/image15.wmf"/><Relationship Id="rId25" Type="http://schemas.openxmlformats.org/officeDocument/2006/relationships/image" Target="../media/image19.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12.wmf"/><Relationship Id="rId24" Type="http://schemas.openxmlformats.org/officeDocument/2006/relationships/oleObject" Target="../embeddings/oleObject12.bin"/><Relationship Id="rId5" Type="http://schemas.openxmlformats.org/officeDocument/2006/relationships/image" Target="../media/image9.wmf"/><Relationship Id="rId15" Type="http://schemas.openxmlformats.org/officeDocument/2006/relationships/image" Target="../media/image14.wmf"/><Relationship Id="rId23" Type="http://schemas.openxmlformats.org/officeDocument/2006/relationships/image" Target="../media/image18.w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16.wmf"/><Relationship Id="rId31"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image" Target="../media/image11.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20.wmf"/><Relationship Id="rId30"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91E0-E5E0-453D-A110-A21B9BD3B1F4}"/>
              </a:ext>
            </a:extLst>
          </p:cNvPr>
          <p:cNvSpPr>
            <a:spLocks noGrp="1"/>
          </p:cNvSpPr>
          <p:nvPr>
            <p:ph type="ctrTitle"/>
          </p:nvPr>
        </p:nvSpPr>
        <p:spPr>
          <a:xfrm>
            <a:off x="128464" y="260648"/>
            <a:ext cx="9649072" cy="4248472"/>
          </a:xfrm>
          <a:noFill/>
        </p:spPr>
        <p:txBody>
          <a:bodyPr/>
          <a:lstStyle/>
          <a:p>
            <a:r>
              <a:rPr lang="en-AU" sz="2800" dirty="0">
                <a:effectLst>
                  <a:outerShdw blurRad="50800" dist="50800" dir="5400000" algn="ctr" rotWithShape="0">
                    <a:schemeClr val="bg1"/>
                  </a:outerShdw>
                </a:effectLst>
              </a:rPr>
              <a:t>Governments, Mining Companies Executives, Shareholders and Mine Managers Allow to </a:t>
            </a:r>
            <a:r>
              <a:rPr lang="en-AU" sz="2800" b="1" dirty="0">
                <a:solidFill>
                  <a:srgbClr val="FF0000"/>
                </a:solidFill>
                <a:effectLst>
                  <a:outerShdw blurRad="50800" dist="50800" dir="5400000" algn="ctr" rotWithShape="0">
                    <a:schemeClr val="bg1"/>
                  </a:outerShdw>
                </a:effectLst>
              </a:rPr>
              <a:t>Waste/Leave Behind on Mine Floors Never to be Recovered Capitally Accessed and Broken High-grade Ore Underground Worth Billions of Dollars </a:t>
            </a:r>
            <a:r>
              <a:rPr lang="en-AU" sz="2800" baseline="30000" dirty="0">
                <a:solidFill>
                  <a:srgbClr val="FF0000"/>
                </a:solidFill>
                <a:effectLst>
                  <a:outerShdw blurRad="50800" dist="50800" dir="5400000" algn="ctr" rotWithShape="0">
                    <a:schemeClr val="bg1"/>
                  </a:outerShdw>
                </a:effectLst>
              </a:rPr>
              <a:t>+++++++</a:t>
            </a:r>
            <a:r>
              <a:rPr lang="en-AU" sz="2800" baseline="30000" dirty="0">
                <a:effectLst>
                  <a:outerShdw blurRad="50800" dist="50800" dir="5400000" algn="ctr" rotWithShape="0">
                    <a:schemeClr val="bg1"/>
                  </a:outerShdw>
                </a:effectLst>
              </a:rPr>
              <a:t> </a:t>
            </a:r>
            <a:r>
              <a:rPr lang="en-AU" sz="2800" dirty="0">
                <a:effectLst>
                  <a:outerShdw blurRad="50800" dist="50800" dir="5400000" algn="ctr" rotWithShape="0">
                    <a:schemeClr val="bg1"/>
                  </a:outerShdw>
                </a:effectLst>
              </a:rPr>
              <a:t> </a:t>
            </a:r>
            <a:r>
              <a:rPr lang="en-AU" sz="3600" b="1" dirty="0">
                <a:solidFill>
                  <a:srgbClr val="FF0000"/>
                </a:solidFill>
                <a:effectLst>
                  <a:outerShdw blurRad="50800" dist="50800" dir="5400000" algn="ctr" rotWithShape="0">
                    <a:schemeClr val="bg1"/>
                  </a:outerShdw>
                </a:effectLst>
              </a:rPr>
              <a:t>Why????? </a:t>
            </a:r>
            <a:br>
              <a:rPr lang="en-AU" sz="2400" dirty="0"/>
            </a:br>
            <a:br>
              <a:rPr lang="en-AU" sz="2400" dirty="0"/>
            </a:br>
            <a:br>
              <a:rPr lang="en-AU" sz="2400" dirty="0"/>
            </a:br>
            <a:r>
              <a:rPr lang="en-AU" sz="2400" dirty="0" err="1"/>
              <a:t>Ausvac</a:t>
            </a:r>
            <a:r>
              <a:rPr lang="en-AU" sz="2400" dirty="0"/>
              <a:t> Mining PL PP Virtual Presentation at the MINEX Europe Forum 2020</a:t>
            </a:r>
            <a:br>
              <a:rPr lang="en-AU" sz="2400" dirty="0"/>
            </a:br>
            <a:r>
              <a:rPr lang="en-AU" sz="2400" dirty="0"/>
              <a:t>July 2020 London</a:t>
            </a:r>
            <a:br>
              <a:rPr lang="en-AU" sz="2400" dirty="0"/>
            </a:br>
            <a:r>
              <a:rPr lang="en-AU" sz="1800" i="1" dirty="0"/>
              <a:t>(Updated 31 03 2021)</a:t>
            </a:r>
          </a:p>
        </p:txBody>
      </p:sp>
      <p:sp>
        <p:nvSpPr>
          <p:cNvPr id="3" name="Subtitle 2">
            <a:extLst>
              <a:ext uri="{FF2B5EF4-FFF2-40B4-BE49-F238E27FC236}">
                <a16:creationId xmlns:a16="http://schemas.microsoft.com/office/drawing/2014/main" id="{35443417-8CF5-428D-8F50-1B4E96A480B9}"/>
              </a:ext>
            </a:extLst>
          </p:cNvPr>
          <p:cNvSpPr>
            <a:spLocks noGrp="1"/>
          </p:cNvSpPr>
          <p:nvPr>
            <p:ph type="subTitle" idx="1"/>
          </p:nvPr>
        </p:nvSpPr>
        <p:spPr>
          <a:xfrm>
            <a:off x="1640632" y="5255038"/>
            <a:ext cx="6840759" cy="1308634"/>
          </a:xfrm>
        </p:spPr>
        <p:txBody>
          <a:bodyPr/>
          <a:lstStyle/>
          <a:p>
            <a:r>
              <a:rPr lang="en-AU" sz="2400" dirty="0">
                <a:solidFill>
                  <a:schemeClr val="tx1"/>
                </a:solidFill>
              </a:rPr>
              <a:t>By Krzysztof (Kris) Biegaj</a:t>
            </a:r>
          </a:p>
          <a:p>
            <a:r>
              <a:rPr lang="en-AU" sz="2400" dirty="0">
                <a:solidFill>
                  <a:schemeClr val="tx1"/>
                </a:solidFill>
              </a:rPr>
              <a:t>Director of </a:t>
            </a:r>
            <a:r>
              <a:rPr lang="en-AU" sz="2400" dirty="0" err="1">
                <a:solidFill>
                  <a:schemeClr val="tx1"/>
                </a:solidFill>
              </a:rPr>
              <a:t>Ausvac</a:t>
            </a:r>
            <a:r>
              <a:rPr lang="en-AU" sz="2400" dirty="0">
                <a:solidFill>
                  <a:schemeClr val="tx1"/>
                </a:solidFill>
              </a:rPr>
              <a:t> Mining Pty Ltd</a:t>
            </a:r>
          </a:p>
          <a:p>
            <a:r>
              <a:rPr lang="en-AU" sz="2400" dirty="0">
                <a:solidFill>
                  <a:schemeClr val="tx1"/>
                </a:solidFill>
              </a:rPr>
              <a:t>Australia</a:t>
            </a:r>
          </a:p>
          <a:p>
            <a:endParaRPr lang="en-AU" dirty="0">
              <a:solidFill>
                <a:schemeClr val="tx2"/>
              </a:solidFill>
              <a:highlight>
                <a:srgbClr val="FFFF00"/>
              </a:highlight>
            </a:endParaRPr>
          </a:p>
        </p:txBody>
      </p:sp>
      <p:sp>
        <p:nvSpPr>
          <p:cNvPr id="4" name="Slide Number Placeholder 3">
            <a:extLst>
              <a:ext uri="{FF2B5EF4-FFF2-40B4-BE49-F238E27FC236}">
                <a16:creationId xmlns:a16="http://schemas.microsoft.com/office/drawing/2014/main" id="{6C1933A5-6FD3-4D4F-A50B-D178907E26DD}"/>
              </a:ext>
            </a:extLst>
          </p:cNvPr>
          <p:cNvSpPr>
            <a:spLocks noGrp="1"/>
          </p:cNvSpPr>
          <p:nvPr>
            <p:ph type="sldNum" sz="quarter" idx="12"/>
          </p:nvPr>
        </p:nvSpPr>
        <p:spPr/>
        <p:txBody>
          <a:bodyPr/>
          <a:lstStyle/>
          <a:p>
            <a:pPr>
              <a:defRPr/>
            </a:pPr>
            <a:fld id="{22495659-43A6-4099-8B0F-F50DD3A072C6}" type="slidenum">
              <a:rPr lang="en-AU" altLang="en-US" smtClean="0"/>
              <a:pPr>
                <a:defRPr/>
              </a:pPr>
              <a:t>1</a:t>
            </a:fld>
            <a:endParaRPr lang="en-AU" altLang="en-US"/>
          </a:p>
        </p:txBody>
      </p:sp>
    </p:spTree>
    <p:extLst>
      <p:ext uri="{BB962C8B-B14F-4D97-AF65-F5344CB8AC3E}">
        <p14:creationId xmlns:p14="http://schemas.microsoft.com/office/powerpoint/2010/main" val="113617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FF4A4F-66A5-4709-AED7-1872F320548B}"/>
              </a:ext>
            </a:extLst>
          </p:cNvPr>
          <p:cNvSpPr>
            <a:spLocks noGrp="1"/>
          </p:cNvSpPr>
          <p:nvPr>
            <p:ph type="sldNum" sz="quarter" idx="12"/>
          </p:nvPr>
        </p:nvSpPr>
        <p:spPr/>
        <p:txBody>
          <a:bodyPr/>
          <a:lstStyle/>
          <a:p>
            <a:pPr>
              <a:defRPr/>
            </a:pPr>
            <a:fld id="{EB4B1AE3-B8C4-4DDD-81EB-2F4B37AFA8A6}" type="slidenum">
              <a:rPr lang="en-AU" altLang="en-US" smtClean="0"/>
              <a:pPr>
                <a:defRPr/>
              </a:pPr>
              <a:t>10</a:t>
            </a:fld>
            <a:endParaRPr lang="en-AU" altLang="en-US"/>
          </a:p>
        </p:txBody>
      </p:sp>
      <p:sp>
        <p:nvSpPr>
          <p:cNvPr id="6" name="TextBox 5">
            <a:extLst>
              <a:ext uri="{FF2B5EF4-FFF2-40B4-BE49-F238E27FC236}">
                <a16:creationId xmlns:a16="http://schemas.microsoft.com/office/drawing/2014/main" id="{94E4DE3D-1538-497C-A3FB-D6358A161605}"/>
              </a:ext>
            </a:extLst>
          </p:cNvPr>
          <p:cNvSpPr txBox="1"/>
          <p:nvPr/>
        </p:nvSpPr>
        <p:spPr>
          <a:xfrm>
            <a:off x="102107" y="135467"/>
            <a:ext cx="9675429" cy="6303264"/>
          </a:xfrm>
          <a:prstGeom prst="rect">
            <a:avLst/>
          </a:prstGeom>
          <a:noFill/>
        </p:spPr>
        <p:txBody>
          <a:bodyPr wrap="square">
            <a:spAutoFit/>
          </a:bodyPr>
          <a:lstStyle/>
          <a:p>
            <a:pPr marL="548640" indent="-411480" eaLnBrk="1" fontAlgn="auto" hangingPunct="1">
              <a:lnSpc>
                <a:spcPct val="80000"/>
              </a:lnSpc>
              <a:spcAft>
                <a:spcPts val="0"/>
              </a:spcAft>
              <a:buClr>
                <a:schemeClr val="tx1"/>
              </a:buClr>
              <a:buFont typeface="Monotype Sorts"/>
              <a:buNone/>
              <a:defRPr/>
            </a:pPr>
            <a:r>
              <a:rPr lang="en-AU" sz="2800" b="1" dirty="0">
                <a:latin typeface="+mj-lt"/>
              </a:rPr>
              <a:t>Supersucker – Giant Mobile Vacuum Cleaner Features </a:t>
            </a:r>
            <a:endParaRPr lang="en-AU" sz="2800" dirty="0">
              <a:latin typeface="+mj-lt"/>
            </a:endParaRPr>
          </a:p>
          <a:p>
            <a:pPr marL="868680" lvl="1" indent="-283464" eaLnBrk="1" fontAlgn="auto" hangingPunct="1">
              <a:lnSpc>
                <a:spcPct val="80000"/>
              </a:lnSpc>
              <a:spcAft>
                <a:spcPts val="0"/>
              </a:spcAft>
              <a:buFont typeface="Wingdings" pitchFamily="2" charset="2"/>
              <a:buChar char="§"/>
              <a:defRPr/>
            </a:pPr>
            <a:endParaRPr lang="en-AU" sz="2000" dirty="0">
              <a:latin typeface="+mj-lt"/>
            </a:endParaRPr>
          </a:p>
          <a:p>
            <a:pPr marL="411480" indent="-283464" eaLnBrk="1" fontAlgn="auto" hangingPunct="1">
              <a:lnSpc>
                <a:spcPct val="80000"/>
              </a:lnSpc>
              <a:spcAft>
                <a:spcPts val="0"/>
              </a:spcAft>
              <a:buFont typeface="Wingdings" pitchFamily="2" charset="2"/>
              <a:buChar char="§"/>
              <a:defRPr/>
            </a:pPr>
            <a:r>
              <a:rPr lang="en-AU" sz="2000" b="1" dirty="0">
                <a:latin typeface="+mj-lt"/>
              </a:rPr>
              <a:t>First in the World </a:t>
            </a:r>
            <a:r>
              <a:rPr lang="en-AU" sz="2000" dirty="0">
                <a:latin typeface="+mj-lt"/>
              </a:rPr>
              <a:t>truly mobile highly efficient giant vacuum cleaner – designed and constructed in Australia </a:t>
            </a:r>
            <a:r>
              <a:rPr lang="en-AU" sz="2000" i="1" dirty="0">
                <a:latin typeface="+mj-lt"/>
                <a:cs typeface="Calibri" panose="020F0502020204030204" pitchFamily="34" charset="0"/>
              </a:rPr>
              <a:t>(in Kalgoorlie, Western Australia)</a:t>
            </a:r>
            <a:r>
              <a:rPr lang="en-AU" sz="2400" dirty="0">
                <a:latin typeface="+mj-lt"/>
                <a:cs typeface="Calibri" panose="020F0502020204030204" pitchFamily="34" charset="0"/>
              </a:rPr>
              <a:t> </a:t>
            </a:r>
            <a:r>
              <a:rPr lang="en-AU" sz="2000" dirty="0">
                <a:latin typeface="+mj-lt"/>
              </a:rPr>
              <a:t>for underground and surface applications</a:t>
            </a:r>
          </a:p>
          <a:p>
            <a:pPr marL="868680" lvl="1" indent="-283464" eaLnBrk="1" fontAlgn="auto" hangingPunct="1">
              <a:lnSpc>
                <a:spcPct val="80000"/>
              </a:lnSpc>
              <a:spcAft>
                <a:spcPts val="0"/>
              </a:spcAft>
              <a:buFont typeface="Wingdings" pitchFamily="2" charset="2"/>
              <a:buChar char="§"/>
              <a:defRPr/>
            </a:pPr>
            <a:endParaRPr lang="en-AU" sz="2000" dirty="0">
              <a:latin typeface="+mj-lt"/>
            </a:endParaRPr>
          </a:p>
          <a:p>
            <a:pPr marL="411480" indent="-283464" eaLnBrk="1" fontAlgn="auto" hangingPunct="1">
              <a:lnSpc>
                <a:spcPct val="80000"/>
              </a:lnSpc>
              <a:spcAft>
                <a:spcPts val="0"/>
              </a:spcAft>
              <a:buFont typeface="Wingdings" pitchFamily="2" charset="2"/>
              <a:buChar char="§"/>
              <a:defRPr/>
            </a:pPr>
            <a:r>
              <a:rPr lang="en-AU" sz="2000" dirty="0">
                <a:latin typeface="+mj-lt"/>
                <a:cs typeface="Calibri" panose="020F0502020204030204" pitchFamily="34" charset="0"/>
              </a:rPr>
              <a:t>Initially </a:t>
            </a:r>
            <a:r>
              <a:rPr lang="en-AU" sz="2000" i="1" dirty="0">
                <a:latin typeface="+mj-lt"/>
                <a:cs typeface="Calibri" panose="020F0502020204030204" pitchFamily="34" charset="0"/>
              </a:rPr>
              <a:t>(2000-2002) </a:t>
            </a:r>
            <a:r>
              <a:rPr lang="en-AU" sz="2000" dirty="0">
                <a:latin typeface="+mj-lt"/>
                <a:cs typeface="Calibri" panose="020F0502020204030204" pitchFamily="34" charset="0"/>
              </a:rPr>
              <a:t>built by </a:t>
            </a:r>
            <a:r>
              <a:rPr lang="en-AU" sz="2000" dirty="0" err="1">
                <a:latin typeface="+mj-lt"/>
                <a:cs typeface="Calibri" panose="020F0502020204030204" pitchFamily="34" charset="0"/>
              </a:rPr>
              <a:t>Ausvac</a:t>
            </a:r>
            <a:r>
              <a:rPr lang="en-AU" sz="2000" dirty="0">
                <a:latin typeface="+mj-lt"/>
                <a:cs typeface="Calibri" panose="020F0502020204030204" pitchFamily="34" charset="0"/>
              </a:rPr>
              <a:t> Mining P/L to carry-out underground exploration </a:t>
            </a:r>
            <a:r>
              <a:rPr lang="en-AU" sz="2000" dirty="0" err="1">
                <a:latin typeface="+mj-lt"/>
                <a:cs typeface="Calibri" panose="020F0502020204030204" pitchFamily="34" charset="0"/>
              </a:rPr>
              <a:t>winzing</a:t>
            </a:r>
            <a:r>
              <a:rPr lang="en-AU" sz="2000" dirty="0">
                <a:latin typeface="+mj-lt"/>
                <a:cs typeface="Calibri" panose="020F0502020204030204" pitchFamily="34" charset="0"/>
              </a:rPr>
              <a:t> in nuggety-type ore-bodies in a safe and highly efficient way</a:t>
            </a:r>
          </a:p>
          <a:p>
            <a:pPr marL="868680" lvl="1" indent="-283464" eaLnBrk="1" fontAlgn="auto" hangingPunct="1">
              <a:lnSpc>
                <a:spcPct val="80000"/>
              </a:lnSpc>
              <a:spcAft>
                <a:spcPts val="0"/>
              </a:spcAft>
              <a:buFont typeface="Wingdings" pitchFamily="2" charset="2"/>
              <a:buChar char="§"/>
              <a:defRPr/>
            </a:pPr>
            <a:r>
              <a:rPr lang="en-AU" dirty="0">
                <a:latin typeface="+mj-lt"/>
                <a:cs typeface="Calibri" panose="020F0502020204030204" pitchFamily="34" charset="0"/>
              </a:rPr>
              <a:t>Refer to </a:t>
            </a:r>
            <a:r>
              <a:rPr lang="en-AU" b="1" dirty="0">
                <a:latin typeface="+mj-lt"/>
                <a:cs typeface="Calibri" panose="020F0502020204030204" pitchFamily="34" charset="0"/>
              </a:rPr>
              <a:t>App 11 &amp; App 11A in Slide 26</a:t>
            </a:r>
            <a:r>
              <a:rPr lang="en-AU" dirty="0">
                <a:latin typeface="+mj-lt"/>
                <a:cs typeface="Calibri" panose="020F0502020204030204" pitchFamily="34" charset="0"/>
              </a:rPr>
              <a:t> </a:t>
            </a:r>
            <a:endParaRPr lang="en-AU" b="1" dirty="0">
              <a:latin typeface="+mj-lt"/>
              <a:cs typeface="Calibri" panose="020F0502020204030204" pitchFamily="34" charset="0"/>
            </a:endParaRPr>
          </a:p>
          <a:p>
            <a:pPr marL="128016" eaLnBrk="1" fontAlgn="auto" hangingPunct="1">
              <a:lnSpc>
                <a:spcPct val="80000"/>
              </a:lnSpc>
              <a:spcAft>
                <a:spcPts val="0"/>
              </a:spcAft>
              <a:defRPr/>
            </a:pPr>
            <a:endParaRPr lang="en-AU" sz="2000"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Size: 2.2mW, 2.95mH and 5.3mL </a:t>
            </a:r>
            <a:r>
              <a:rPr lang="en-AU" sz="2000" i="1" dirty="0">
                <a:latin typeface="Calibri" panose="020F0502020204030204" pitchFamily="34" charset="0"/>
                <a:cs typeface="Calibri" panose="020F0502020204030204" pitchFamily="34" charset="0"/>
              </a:rPr>
              <a:t>(excluding 3.5m easily detachable clean-down jib)</a:t>
            </a:r>
          </a:p>
          <a:p>
            <a:pPr marL="128016" eaLnBrk="1" fontAlgn="auto" hangingPunct="1">
              <a:lnSpc>
                <a:spcPct val="80000"/>
              </a:lnSpc>
              <a:spcAft>
                <a:spcPts val="0"/>
              </a:spcAft>
              <a:defRPr/>
            </a:pPr>
            <a:endParaRPr lang="en-AU" sz="2000"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Weight – 8.3 tonnes</a:t>
            </a:r>
          </a:p>
          <a:p>
            <a:pPr marL="411480" indent="-283464" eaLnBrk="1" fontAlgn="auto" hangingPunct="1">
              <a:lnSpc>
                <a:spcPct val="80000"/>
              </a:lnSpc>
              <a:spcAft>
                <a:spcPts val="0"/>
              </a:spcAft>
              <a:buFont typeface="Wingdings" pitchFamily="2" charset="2"/>
              <a:buChar char="§"/>
              <a:defRPr/>
            </a:pPr>
            <a:endParaRPr lang="en-AU" sz="2000"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Track mounted, diesel-powered self-propelled unit</a:t>
            </a:r>
          </a:p>
          <a:p>
            <a:pPr marL="868680" lvl="1" indent="-283464" eaLnBrk="1" fontAlgn="auto" hangingPunct="1">
              <a:lnSpc>
                <a:spcPct val="80000"/>
              </a:lnSpc>
              <a:spcAft>
                <a:spcPts val="0"/>
              </a:spcAft>
              <a:buFont typeface="Wingdings" pitchFamily="2" charset="2"/>
              <a:buChar char="§"/>
              <a:defRPr/>
            </a:pPr>
            <a:r>
              <a:rPr lang="en-AU" dirty="0">
                <a:latin typeface="Calibri" panose="020F0502020204030204" pitchFamily="34" charset="0"/>
                <a:cs typeface="Calibri" panose="020F0502020204030204" pitchFamily="34" charset="0"/>
              </a:rPr>
              <a:t>Easily detachable heavy-duty wheels for longer distance towing – refer to </a:t>
            </a:r>
            <a:r>
              <a:rPr lang="en-AU" b="1" dirty="0">
                <a:latin typeface="Calibri" panose="020F0502020204030204" pitchFamily="34" charset="0"/>
                <a:cs typeface="Calibri" panose="020F0502020204030204" pitchFamily="34" charset="0"/>
              </a:rPr>
              <a:t>App 1 &amp; App 2</a:t>
            </a:r>
          </a:p>
          <a:p>
            <a:pPr marL="585216" lvl="1" eaLnBrk="1" fontAlgn="auto" hangingPunct="1">
              <a:lnSpc>
                <a:spcPct val="80000"/>
              </a:lnSpc>
              <a:spcAft>
                <a:spcPts val="0"/>
              </a:spcAft>
              <a:defRPr/>
            </a:pPr>
            <a:r>
              <a:rPr lang="en-AU" dirty="0">
                <a:latin typeface="Calibri" panose="020F0502020204030204" pitchFamily="34" charset="0"/>
                <a:cs typeface="Calibri" panose="020F0502020204030204" pitchFamily="34" charset="0"/>
              </a:rPr>
              <a:t> </a:t>
            </a: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To reduce exhaust emissions/pollution to environment can be modified to be electrically powered </a:t>
            </a:r>
            <a:r>
              <a:rPr lang="en-AU" i="1" dirty="0">
                <a:latin typeface="Calibri" panose="020F0502020204030204" pitchFamily="34" charset="0"/>
                <a:cs typeface="Calibri" panose="020F0502020204030204" pitchFamily="34" charset="0"/>
              </a:rPr>
              <a:t>(for vacuuming) </a:t>
            </a:r>
            <a:r>
              <a:rPr lang="en-AU" sz="2000" dirty="0">
                <a:latin typeface="Calibri" panose="020F0502020204030204" pitchFamily="34" charset="0"/>
                <a:cs typeface="Calibri" panose="020F0502020204030204" pitchFamily="34" charset="0"/>
              </a:rPr>
              <a:t>including for mines located in </a:t>
            </a:r>
            <a:r>
              <a:rPr lang="en-AU" sz="2000" b="1" dirty="0">
                <a:latin typeface="Calibri" panose="020F0502020204030204" pitchFamily="34" charset="0"/>
                <a:cs typeface="Calibri" panose="020F0502020204030204" pitchFamily="34" charset="0"/>
              </a:rPr>
              <a:t>high altitudes</a:t>
            </a:r>
          </a:p>
          <a:p>
            <a:pPr marL="128016" eaLnBrk="1" fontAlgn="auto" hangingPunct="1">
              <a:lnSpc>
                <a:spcPct val="80000"/>
              </a:lnSpc>
              <a:spcAft>
                <a:spcPts val="0"/>
              </a:spcAft>
              <a:defRPr/>
            </a:pPr>
            <a:endParaRPr lang="en-AU" sz="2000"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dirty="0">
                <a:latin typeface="Calibri" panose="020F0502020204030204" pitchFamily="34" charset="0"/>
                <a:cs typeface="Calibri" panose="020F0502020204030204" pitchFamily="34" charset="0"/>
              </a:rPr>
              <a:t>Safety features installed on it: </a:t>
            </a:r>
          </a:p>
          <a:p>
            <a:pPr marL="676592" lvl="1" indent="-283464" eaLnBrk="1" fontAlgn="auto" hangingPunct="1">
              <a:lnSpc>
                <a:spcPct val="80000"/>
              </a:lnSpc>
              <a:spcAft>
                <a:spcPts val="0"/>
              </a:spcAft>
              <a:buFont typeface="Wingdings" panose="05000000000000000000" pitchFamily="2" charset="2"/>
              <a:buChar char="§"/>
              <a:defRPr/>
            </a:pPr>
            <a:r>
              <a:rPr lang="en-AU" dirty="0">
                <a:latin typeface="Calibri" panose="020F0502020204030204" pitchFamily="34" charset="0"/>
                <a:cs typeface="Calibri" panose="020F0502020204030204" pitchFamily="34" charset="0"/>
              </a:rPr>
              <a:t>Devices to eliminate potential dust problems</a:t>
            </a:r>
          </a:p>
          <a:p>
            <a:pPr marL="676592" lvl="1" indent="-283464" eaLnBrk="1" fontAlgn="auto" hangingPunct="1">
              <a:lnSpc>
                <a:spcPct val="80000"/>
              </a:lnSpc>
              <a:spcAft>
                <a:spcPts val="0"/>
              </a:spcAft>
              <a:buFont typeface="Wingdings" panose="05000000000000000000" pitchFamily="2" charset="2"/>
              <a:buChar char="§"/>
              <a:defRPr/>
            </a:pPr>
            <a:r>
              <a:rPr lang="en-AU" b="1" dirty="0">
                <a:latin typeface="Calibri" panose="020F0502020204030204" pitchFamily="34" charset="0"/>
                <a:cs typeface="Calibri" panose="020F0502020204030204" pitchFamily="34" charset="0"/>
              </a:rPr>
              <a:t>ROPS/FOPS</a:t>
            </a:r>
            <a:r>
              <a:rPr lang="en-AU" dirty="0">
                <a:latin typeface="Calibri" panose="020F0502020204030204" pitchFamily="34" charset="0"/>
                <a:cs typeface="Calibri" panose="020F0502020204030204" pitchFamily="34" charset="0"/>
              </a:rPr>
              <a:t> </a:t>
            </a:r>
            <a:r>
              <a:rPr lang="en-AU" i="1" dirty="0">
                <a:latin typeface="Calibri" panose="020F0502020204030204" pitchFamily="34" charset="0"/>
                <a:cs typeface="Calibri" panose="020F0502020204030204" pitchFamily="34" charset="0"/>
              </a:rPr>
              <a:t>(Roll-Over Protective Structures/Falling Objects Protective Structures)</a:t>
            </a:r>
          </a:p>
          <a:p>
            <a:pPr marL="128016" eaLnBrk="1" fontAlgn="auto" hangingPunct="1">
              <a:lnSpc>
                <a:spcPct val="80000"/>
              </a:lnSpc>
              <a:spcAft>
                <a:spcPts val="0"/>
              </a:spcAft>
              <a:defRPr/>
            </a:pPr>
            <a:endParaRPr lang="en-AU" sz="2000" b="1" dirty="0">
              <a:latin typeface="Calibri" panose="020F0502020204030204" pitchFamily="34" charset="0"/>
              <a:cs typeface="Calibri" panose="020F0502020204030204" pitchFamily="34" charset="0"/>
            </a:endParaRPr>
          </a:p>
          <a:p>
            <a:pPr marL="411480" indent="-283464" eaLnBrk="1" fontAlgn="auto" hangingPunct="1">
              <a:lnSpc>
                <a:spcPct val="80000"/>
              </a:lnSpc>
              <a:spcAft>
                <a:spcPts val="0"/>
              </a:spcAft>
              <a:buFont typeface="Wingdings" pitchFamily="2" charset="2"/>
              <a:buChar char="§"/>
              <a:defRPr/>
            </a:pPr>
            <a:r>
              <a:rPr lang="en-AU" sz="2000" b="1" dirty="0">
                <a:latin typeface="Calibri" panose="020F0502020204030204" pitchFamily="34" charset="0"/>
                <a:cs typeface="Calibri" panose="020F0502020204030204" pitchFamily="34" charset="0"/>
              </a:rPr>
              <a:t>Remotely-controlled capabilities can be installed</a:t>
            </a:r>
          </a:p>
        </p:txBody>
      </p:sp>
    </p:spTree>
    <p:extLst>
      <p:ext uri="{BB962C8B-B14F-4D97-AF65-F5344CB8AC3E}">
        <p14:creationId xmlns:p14="http://schemas.microsoft.com/office/powerpoint/2010/main" val="64478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5A851-E948-4DC1-B156-0842583CE1FB}"/>
              </a:ext>
            </a:extLst>
          </p:cNvPr>
          <p:cNvSpPr>
            <a:spLocks noGrp="1"/>
          </p:cNvSpPr>
          <p:nvPr>
            <p:ph type="sldNum" sz="quarter" idx="12"/>
          </p:nvPr>
        </p:nvSpPr>
        <p:spPr/>
        <p:txBody>
          <a:bodyPr/>
          <a:lstStyle/>
          <a:p>
            <a:pPr>
              <a:defRPr/>
            </a:pPr>
            <a:fld id="{EB4B1AE3-B8C4-4DDD-81EB-2F4B37AFA8A6}" type="slidenum">
              <a:rPr lang="en-AU" altLang="en-US" smtClean="0"/>
              <a:pPr>
                <a:defRPr/>
              </a:pPr>
              <a:t>11</a:t>
            </a:fld>
            <a:endParaRPr lang="en-AU" altLang="en-US"/>
          </a:p>
        </p:txBody>
      </p:sp>
      <p:pic>
        <p:nvPicPr>
          <p:cNvPr id="4" name="Picture 11" descr="IMGP0941">
            <a:extLst>
              <a:ext uri="{FF2B5EF4-FFF2-40B4-BE49-F238E27FC236}">
                <a16:creationId xmlns:a16="http://schemas.microsoft.com/office/drawing/2014/main" id="{AF439FC3-3362-4765-8D5A-EE1ABBCA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6167"/>
            <a:ext cx="8914164" cy="668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93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BD15C0-DED1-4185-8EEB-ED6E35AE82B0}"/>
              </a:ext>
            </a:extLst>
          </p:cNvPr>
          <p:cNvSpPr>
            <a:spLocks noGrp="1"/>
          </p:cNvSpPr>
          <p:nvPr>
            <p:ph type="sldNum" sz="quarter" idx="12"/>
          </p:nvPr>
        </p:nvSpPr>
        <p:spPr/>
        <p:txBody>
          <a:bodyPr/>
          <a:lstStyle/>
          <a:p>
            <a:pPr>
              <a:defRPr/>
            </a:pPr>
            <a:fld id="{E8019CA0-3D21-4759-BB76-213B26461602}" type="slidenum">
              <a:rPr lang="en-AU" altLang="en-US" smtClean="0"/>
              <a:pPr>
                <a:defRPr/>
              </a:pPr>
              <a:t>12</a:t>
            </a:fld>
            <a:endParaRPr lang="en-AU" altLang="en-US"/>
          </a:p>
        </p:txBody>
      </p:sp>
      <p:sp>
        <p:nvSpPr>
          <p:cNvPr id="7" name="TextBox 6">
            <a:extLst>
              <a:ext uri="{FF2B5EF4-FFF2-40B4-BE49-F238E27FC236}">
                <a16:creationId xmlns:a16="http://schemas.microsoft.com/office/drawing/2014/main" id="{A557A945-9D0F-42C3-B2C9-7ED6A08AA306}"/>
              </a:ext>
            </a:extLst>
          </p:cNvPr>
          <p:cNvSpPr txBox="1"/>
          <p:nvPr/>
        </p:nvSpPr>
        <p:spPr>
          <a:xfrm>
            <a:off x="128464" y="1167238"/>
            <a:ext cx="9649072" cy="5493812"/>
          </a:xfrm>
          <a:prstGeom prst="rect">
            <a:avLst/>
          </a:prstGeom>
          <a:noFill/>
        </p:spPr>
        <p:txBody>
          <a:bodyPr wrap="square">
            <a:spAutoFit/>
          </a:bodyPr>
          <a:lstStyle/>
          <a:p>
            <a:pPr eaLnBrk="1" hangingPunct="1">
              <a:lnSpc>
                <a:spcPct val="90000"/>
              </a:lnSpc>
              <a:buClr>
                <a:schemeClr val="tx1"/>
              </a:buClr>
              <a:buFont typeface="Monotype Sorts"/>
              <a:buNone/>
            </a:pPr>
            <a:r>
              <a:rPr lang="en-AU" altLang="en-US" sz="2400" b="1" dirty="0">
                <a:latin typeface="Calibri" panose="020F0502020204030204" pitchFamily="34" charset="0"/>
                <a:cs typeface="Calibri" panose="020F0502020204030204" pitchFamily="34" charset="0"/>
              </a:rPr>
              <a:t>	Projects to date by </a:t>
            </a:r>
            <a:r>
              <a:rPr lang="en-AU" altLang="en-US" sz="2400" b="1" dirty="0" err="1">
                <a:latin typeface="Calibri" panose="020F0502020204030204" pitchFamily="34" charset="0"/>
                <a:cs typeface="Calibri" panose="020F0502020204030204" pitchFamily="34" charset="0"/>
              </a:rPr>
              <a:t>Ausvac</a:t>
            </a:r>
            <a:r>
              <a:rPr lang="en-AU" altLang="en-US" sz="2400" b="1" dirty="0">
                <a:latin typeface="Calibri" panose="020F0502020204030204" pitchFamily="34" charset="0"/>
                <a:cs typeface="Calibri" panose="020F0502020204030204" pitchFamily="34" charset="0"/>
              </a:rPr>
              <a:t> Mining Pty Ltd: </a:t>
            </a:r>
          </a:p>
          <a:p>
            <a:pPr eaLnBrk="1" hangingPunct="1">
              <a:lnSpc>
                <a:spcPct val="90000"/>
              </a:lnSpc>
              <a:buClr>
                <a:schemeClr val="tx1"/>
              </a:buClr>
              <a:buFont typeface="Monotype Sorts"/>
              <a:buNone/>
            </a:pPr>
            <a:endParaRPr lang="en-AU" altLang="en-US" sz="2400" b="1" dirty="0">
              <a:latin typeface="Calibri" panose="020F0502020204030204" pitchFamily="34" charset="0"/>
              <a:cs typeface="Calibri" panose="020F0502020204030204" pitchFamily="34" charset="0"/>
            </a:endParaRPr>
          </a:p>
          <a:p>
            <a:pPr marL="1362075" lvl="2" indent="-457200" eaLnBrk="1" hangingPunct="1">
              <a:lnSpc>
                <a:spcPct val="90000"/>
              </a:lnSpc>
              <a:buSzPct val="67000"/>
              <a:buFont typeface="+mj-lt"/>
              <a:buAutoNum type="arabicPeriod"/>
            </a:pPr>
            <a:r>
              <a:rPr lang="en-AU" altLang="en-US" sz="2000" dirty="0">
                <a:latin typeface="Calibri" panose="020F0502020204030204" pitchFamily="34" charset="0"/>
                <a:cs typeface="Calibri" panose="020F0502020204030204" pitchFamily="34" charset="0"/>
              </a:rPr>
              <a:t>May 2003 – Mt Pleasant Gold Mine located near Kalgoorlie, WA </a:t>
            </a:r>
            <a:r>
              <a:rPr lang="en-AU" altLang="en-US" sz="2000" i="1" dirty="0">
                <a:latin typeface="Calibri" panose="020F0502020204030204" pitchFamily="34" charset="0"/>
                <a:cs typeface="Calibri" panose="020F0502020204030204" pitchFamily="34" charset="0"/>
              </a:rPr>
              <a:t>(Western Australia) - </a:t>
            </a:r>
            <a:r>
              <a:rPr lang="en-AU" altLang="en-US" sz="2000" b="1" u="sng" dirty="0">
                <a:latin typeface="Calibri" panose="020F0502020204030204" pitchFamily="34" charset="0"/>
                <a:cs typeface="Calibri" panose="020F0502020204030204" pitchFamily="34" charset="0"/>
              </a:rPr>
              <a:t>First Project </a:t>
            </a:r>
          </a:p>
          <a:p>
            <a:pPr marL="1704975" lvl="3" indent="-342900" eaLnBrk="1" hangingPunct="1">
              <a:lnSpc>
                <a:spcPct val="90000"/>
              </a:lnSpc>
              <a:buSzPct val="67000"/>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clean-down </a:t>
            </a:r>
            <a:r>
              <a:rPr lang="en-AU" altLang="en-US" b="1" u="sng" dirty="0">
                <a:latin typeface="Calibri" panose="020F0502020204030204" pitchFamily="34" charset="0"/>
                <a:cs typeface="Calibri" panose="020F0502020204030204" pitchFamily="34" charset="0"/>
              </a:rPr>
              <a:t>Plus fast-cleaning of mining equipment wash-down sump on surface</a:t>
            </a:r>
            <a:r>
              <a:rPr lang="en-AU" altLang="en-US" dirty="0">
                <a:latin typeface="Calibri" panose="020F0502020204030204" pitchFamily="34" charset="0"/>
                <a:cs typeface="Calibri" panose="020F0502020204030204" pitchFamily="34" charset="0"/>
              </a:rPr>
              <a:t> </a:t>
            </a:r>
            <a:r>
              <a:rPr lang="en-AU" altLang="en-US" i="1" dirty="0">
                <a:latin typeface="Calibri" panose="020F0502020204030204" pitchFamily="34" charset="0"/>
                <a:cs typeface="Calibri" panose="020F0502020204030204" pitchFamily="34" charset="0"/>
              </a:rPr>
              <a:t>(Photos in Appendices Slide No 26)</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Aug 2003 	–  Otter-Juan Nickel Mine, Kambalda, WA </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15 deg. air-leg stope and ore drives clean-down</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Oct 2003	–  Bendigo Gold Project, State of Victoria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Dec 2003	–  Cosmos Nickel Project,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Feb 2004	–  Agnew Gold Project,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 down</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Oct 2005	–  Long-Victor Nickel Complex,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Stopes and ore drives clean-down at Gibb South</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Feb 2007	–  </a:t>
            </a:r>
            <a:r>
              <a:rPr lang="en-AU" altLang="en-US" sz="2000" dirty="0" err="1">
                <a:latin typeface="Calibri" panose="020F0502020204030204" pitchFamily="34" charset="0"/>
                <a:cs typeface="Calibri" panose="020F0502020204030204" pitchFamily="34" charset="0"/>
              </a:rPr>
              <a:t>Redross</a:t>
            </a:r>
            <a:r>
              <a:rPr lang="en-AU" altLang="en-US" sz="2000" dirty="0">
                <a:latin typeface="Calibri" panose="020F0502020204030204" pitchFamily="34" charset="0"/>
                <a:cs typeface="Calibri" panose="020F0502020204030204" pitchFamily="34" charset="0"/>
              </a:rPr>
              <a:t> Nickel Mine,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Ore drives clean-down </a:t>
            </a:r>
          </a:p>
          <a:p>
            <a:pPr marL="1247775" lvl="2" indent="-342900" eaLnBrk="1" hangingPunct="1">
              <a:lnSpc>
                <a:spcPct val="90000"/>
              </a:lnSpc>
              <a:buFont typeface="+mj-lt"/>
              <a:buAutoNum type="arabicPeriod"/>
            </a:pPr>
            <a:r>
              <a:rPr lang="en-AU" altLang="en-US" sz="2000" dirty="0">
                <a:latin typeface="Calibri" panose="020F0502020204030204" pitchFamily="34" charset="0"/>
                <a:cs typeface="Calibri" panose="020F0502020204030204" pitchFamily="34" charset="0"/>
              </a:rPr>
              <a:t>Nov 2010- Jan 2011 – Norseman Gold NL, WA</a:t>
            </a:r>
          </a:p>
          <a:p>
            <a:pPr marL="1704975" lvl="3" indent="-342900" eaLnBrk="1" hangingPunct="1">
              <a:lnSpc>
                <a:spcPct val="90000"/>
              </a:lnSpc>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Stopes and ore drives clean-down at Harlequin Mine </a:t>
            </a:r>
          </a:p>
        </p:txBody>
      </p:sp>
      <p:sp>
        <p:nvSpPr>
          <p:cNvPr id="9" name="TextBox 8">
            <a:extLst>
              <a:ext uri="{FF2B5EF4-FFF2-40B4-BE49-F238E27FC236}">
                <a16:creationId xmlns:a16="http://schemas.microsoft.com/office/drawing/2014/main" id="{CBF8EDC9-B857-4603-AD1D-944F237AFCE3}"/>
              </a:ext>
            </a:extLst>
          </p:cNvPr>
          <p:cNvSpPr txBox="1"/>
          <p:nvPr/>
        </p:nvSpPr>
        <p:spPr>
          <a:xfrm>
            <a:off x="416496" y="260648"/>
            <a:ext cx="9145016" cy="646331"/>
          </a:xfrm>
          <a:prstGeom prst="rect">
            <a:avLst/>
          </a:prstGeom>
          <a:noFill/>
        </p:spPr>
        <p:txBody>
          <a:bodyPr wrap="square">
            <a:spAutoFit/>
          </a:bodyPr>
          <a:lstStyle/>
          <a:p>
            <a:r>
              <a:rPr lang="en-AU" sz="3600" dirty="0">
                <a:solidFill>
                  <a:schemeClr val="tx1"/>
                </a:solidFill>
                <a:latin typeface="Arial Black" panose="020B0A04020102020204" pitchFamily="34" charset="0"/>
              </a:rPr>
              <a:t>Underground Mobile Supersucker</a:t>
            </a:r>
            <a:r>
              <a:rPr lang="en-AU" sz="3600" dirty="0">
                <a:solidFill>
                  <a:srgbClr val="66FF33"/>
                </a:solidFill>
                <a:latin typeface="Arial Black" panose="020B0A04020102020204" pitchFamily="34" charset="0"/>
              </a:rPr>
              <a:t> </a:t>
            </a:r>
            <a:endParaRPr lang="en-AU" sz="3600" dirty="0"/>
          </a:p>
        </p:txBody>
      </p:sp>
    </p:spTree>
    <p:extLst>
      <p:ext uri="{BB962C8B-B14F-4D97-AF65-F5344CB8AC3E}">
        <p14:creationId xmlns:p14="http://schemas.microsoft.com/office/powerpoint/2010/main" val="335099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0FA37E-3185-4C84-A2FA-BBFA3B4EE08E}"/>
              </a:ext>
            </a:extLst>
          </p:cNvPr>
          <p:cNvSpPr>
            <a:spLocks noGrp="1"/>
          </p:cNvSpPr>
          <p:nvPr>
            <p:ph type="sldNum" sz="quarter" idx="12"/>
          </p:nvPr>
        </p:nvSpPr>
        <p:spPr/>
        <p:txBody>
          <a:bodyPr/>
          <a:lstStyle/>
          <a:p>
            <a:pPr>
              <a:defRPr/>
            </a:pPr>
            <a:fld id="{E8019CA0-3D21-4759-BB76-213B26461602}" type="slidenum">
              <a:rPr lang="en-AU" altLang="en-US" smtClean="0"/>
              <a:pPr>
                <a:defRPr/>
              </a:pPr>
              <a:t>13</a:t>
            </a:fld>
            <a:endParaRPr lang="en-AU" altLang="en-US"/>
          </a:p>
        </p:txBody>
      </p:sp>
      <p:pic>
        <p:nvPicPr>
          <p:cNvPr id="7" name="Picture 6">
            <a:extLst>
              <a:ext uri="{FF2B5EF4-FFF2-40B4-BE49-F238E27FC236}">
                <a16:creationId xmlns:a16="http://schemas.microsoft.com/office/drawing/2014/main" id="{B5231870-217C-46F4-A17B-01D998905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13" y="0"/>
            <a:ext cx="9790209" cy="6858000"/>
          </a:xfrm>
          <a:prstGeom prst="rect">
            <a:avLst/>
          </a:prstGeom>
        </p:spPr>
      </p:pic>
    </p:spTree>
    <p:extLst>
      <p:ext uri="{BB962C8B-B14F-4D97-AF65-F5344CB8AC3E}">
        <p14:creationId xmlns:p14="http://schemas.microsoft.com/office/powerpoint/2010/main" val="329274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F7B8B3-E6DB-4B5E-94CE-710E606EE60E}"/>
              </a:ext>
            </a:extLst>
          </p:cNvPr>
          <p:cNvSpPr>
            <a:spLocks noGrp="1"/>
          </p:cNvSpPr>
          <p:nvPr>
            <p:ph type="sldNum" sz="quarter" idx="12"/>
          </p:nvPr>
        </p:nvSpPr>
        <p:spPr/>
        <p:txBody>
          <a:bodyPr/>
          <a:lstStyle/>
          <a:p>
            <a:pPr>
              <a:defRPr/>
            </a:pPr>
            <a:fld id="{E8019CA0-3D21-4759-BB76-213B26461602}" type="slidenum">
              <a:rPr lang="en-AU" altLang="en-US" smtClean="0"/>
              <a:pPr>
                <a:defRPr/>
              </a:pPr>
              <a:t>14</a:t>
            </a:fld>
            <a:endParaRPr lang="en-AU" altLang="en-US"/>
          </a:p>
        </p:txBody>
      </p:sp>
      <p:sp>
        <p:nvSpPr>
          <p:cNvPr id="9" name="TextBox 8">
            <a:extLst>
              <a:ext uri="{FF2B5EF4-FFF2-40B4-BE49-F238E27FC236}">
                <a16:creationId xmlns:a16="http://schemas.microsoft.com/office/drawing/2014/main" id="{D04CC552-0BFF-468C-852F-DE362E306C0D}"/>
              </a:ext>
            </a:extLst>
          </p:cNvPr>
          <p:cNvSpPr txBox="1"/>
          <p:nvPr/>
        </p:nvSpPr>
        <p:spPr>
          <a:xfrm>
            <a:off x="472952" y="476672"/>
            <a:ext cx="9433048" cy="923330"/>
          </a:xfrm>
          <a:prstGeom prst="rect">
            <a:avLst/>
          </a:prstGeom>
          <a:noFill/>
        </p:spPr>
        <p:txBody>
          <a:bodyPr wrap="square">
            <a:spAutoFit/>
          </a:bodyPr>
          <a:lstStyle/>
          <a:p>
            <a:r>
              <a:rPr lang="en-AU" sz="3600" dirty="0">
                <a:solidFill>
                  <a:schemeClr val="tx1"/>
                </a:solidFill>
                <a:latin typeface="Arial Black" panose="020B0A04020102020204" pitchFamily="34" charset="0"/>
              </a:rPr>
              <a:t>Underground Mobile Supersucker</a:t>
            </a:r>
            <a:r>
              <a:rPr lang="en-AU" sz="3600" dirty="0">
                <a:solidFill>
                  <a:srgbClr val="66FF33"/>
                </a:solidFill>
                <a:latin typeface="Arial Black" panose="020B0A04020102020204" pitchFamily="34" charset="0"/>
              </a:rPr>
              <a:t> </a:t>
            </a:r>
            <a:br>
              <a:rPr lang="en-AU" sz="1600" dirty="0">
                <a:solidFill>
                  <a:srgbClr val="66FF33"/>
                </a:solidFill>
                <a:latin typeface="Arial Black" panose="020B0A04020102020204" pitchFamily="34" charset="0"/>
              </a:rPr>
            </a:br>
            <a:endParaRPr lang="en-AU" dirty="0"/>
          </a:p>
        </p:txBody>
      </p:sp>
      <p:sp>
        <p:nvSpPr>
          <p:cNvPr id="13" name="TextBox 12">
            <a:extLst>
              <a:ext uri="{FF2B5EF4-FFF2-40B4-BE49-F238E27FC236}">
                <a16:creationId xmlns:a16="http://schemas.microsoft.com/office/drawing/2014/main" id="{57BAAC99-3D74-49B5-BBA5-5CD88FA4E4B9}"/>
              </a:ext>
            </a:extLst>
          </p:cNvPr>
          <p:cNvSpPr txBox="1"/>
          <p:nvPr/>
        </p:nvSpPr>
        <p:spPr>
          <a:xfrm>
            <a:off x="128464" y="1844824"/>
            <a:ext cx="9577064" cy="3816429"/>
          </a:xfrm>
          <a:prstGeom prst="rect">
            <a:avLst/>
          </a:prstGeom>
          <a:noFill/>
        </p:spPr>
        <p:txBody>
          <a:bodyPr wrap="square">
            <a:spAutoFit/>
          </a:bodyPr>
          <a:lstStyle/>
          <a:p>
            <a:pPr lvl="1" eaLnBrk="1" hangingPunct="1"/>
            <a:endParaRPr lang="en-AU" altLang="en-US" sz="2000" b="1" dirty="0">
              <a:latin typeface="Calibri" panose="020F0502020204030204" pitchFamily="34" charset="0"/>
              <a:cs typeface="Calibri" panose="020F0502020204030204" pitchFamily="34" charset="0"/>
            </a:endParaRPr>
          </a:p>
          <a:p>
            <a:pPr marL="800100" lvl="1" indent="-342900"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Excavation size requirements for the Supersucker </a:t>
            </a: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3.2mW x 3.5mH drive</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Designed to fit into small 2-3 Y</a:t>
            </a:r>
            <a:r>
              <a:rPr lang="en-AU" altLang="en-US" baseline="30000" dirty="0">
                <a:latin typeface="Calibri" panose="020F0502020204030204" pitchFamily="34" charset="0"/>
                <a:cs typeface="Calibri" panose="020F0502020204030204" pitchFamily="34" charset="0"/>
              </a:rPr>
              <a:t>3 </a:t>
            </a:r>
            <a:r>
              <a:rPr lang="en-AU" altLang="en-US" dirty="0">
                <a:latin typeface="Calibri" panose="020F0502020204030204" pitchFamily="34" charset="0"/>
                <a:cs typeface="Calibri" panose="020F0502020204030204" pitchFamily="34" charset="0"/>
              </a:rPr>
              <a:t>LHD size ore drives</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Excavation size can vary slightly depending on ore-body dip angle</a:t>
            </a:r>
          </a:p>
          <a:p>
            <a:pPr lvl="2" eaLnBrk="1" hangingPunct="1"/>
            <a:endParaRPr lang="en-AU" altLang="en-US" dirty="0">
              <a:latin typeface="Calibri" panose="020F0502020204030204" pitchFamily="34" charset="0"/>
              <a:cs typeface="Calibri" panose="020F0502020204030204" pitchFamily="34" charset="0"/>
            </a:endParaRPr>
          </a:p>
          <a:p>
            <a:pPr marL="800100" lvl="1" indent="-342900"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Secondary ventilation required</a:t>
            </a:r>
            <a:endParaRPr lang="en-AU" altLang="en-US" sz="2000" dirty="0">
              <a:latin typeface="Calibri" panose="020F0502020204030204" pitchFamily="34" charset="0"/>
              <a:cs typeface="Calibri" panose="020F0502020204030204" pitchFamily="34" charset="0"/>
            </a:endParaRP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 10 m</a:t>
            </a:r>
            <a:r>
              <a:rPr lang="en-AU" altLang="en-US" sz="2000" baseline="30000" dirty="0">
                <a:latin typeface="Calibri" panose="020F0502020204030204" pitchFamily="34" charset="0"/>
                <a:cs typeface="Calibri" panose="020F0502020204030204" pitchFamily="34" charset="0"/>
              </a:rPr>
              <a:t>3</a:t>
            </a:r>
            <a:r>
              <a:rPr lang="en-AU" altLang="en-US" sz="2000" dirty="0">
                <a:latin typeface="Calibri" panose="020F0502020204030204" pitchFamily="34" charset="0"/>
                <a:cs typeface="Calibri" panose="020F0502020204030204" pitchFamily="34" charset="0"/>
              </a:rPr>
              <a:t>/s - for Supersucker + bobcat or small LHD</a:t>
            </a:r>
          </a:p>
          <a:p>
            <a:pPr marL="1714500" lvl="3" indent="-342900" eaLnBrk="1" hangingPunct="1">
              <a:buFont typeface="Wingdings" panose="05000000000000000000" pitchFamily="2" charset="2"/>
              <a:buChar char="§"/>
            </a:pPr>
            <a:r>
              <a:rPr lang="en-AU" altLang="en-US" dirty="0">
                <a:latin typeface="Calibri" panose="020F0502020204030204" pitchFamily="34" charset="0"/>
                <a:cs typeface="Calibri" panose="020F0502020204030204" pitchFamily="34" charset="0"/>
              </a:rPr>
              <a:t>Based on Western Australian </a:t>
            </a:r>
            <a:r>
              <a:rPr lang="en-AU" altLang="en-US" i="1" dirty="0">
                <a:latin typeface="Calibri" panose="020F0502020204030204" pitchFamily="34" charset="0"/>
                <a:cs typeface="Calibri" panose="020F0502020204030204" pitchFamily="34" charset="0"/>
              </a:rPr>
              <a:t>(WA)</a:t>
            </a:r>
            <a:r>
              <a:rPr lang="en-AU" altLang="en-US" dirty="0">
                <a:latin typeface="Calibri" panose="020F0502020204030204" pitchFamily="34" charset="0"/>
                <a:cs typeface="Calibri" panose="020F0502020204030204" pitchFamily="34" charset="0"/>
              </a:rPr>
              <a:t>  Mines Regulations</a:t>
            </a:r>
          </a:p>
          <a:p>
            <a:pPr lvl="3" eaLnBrk="1" hangingPunct="1"/>
            <a:r>
              <a:rPr lang="en-AU" altLang="en-US" dirty="0">
                <a:latin typeface="Calibri" panose="020F0502020204030204" pitchFamily="34" charset="0"/>
                <a:cs typeface="Calibri" panose="020F0502020204030204" pitchFamily="34" charset="0"/>
              </a:rPr>
              <a:t>	</a:t>
            </a:r>
          </a:p>
          <a:p>
            <a:pPr marL="800100" lvl="1" indent="-342900" eaLnBrk="1" hangingPunct="1">
              <a:buFont typeface="Wingdings" panose="05000000000000000000" pitchFamily="2" charset="2"/>
              <a:buChar char="§"/>
            </a:pPr>
            <a:r>
              <a:rPr lang="en-AU" altLang="en-US" sz="2400" u="sng" dirty="0">
                <a:latin typeface="Calibri" panose="020F0502020204030204" pitchFamily="34" charset="0"/>
                <a:cs typeface="Calibri" panose="020F0502020204030204" pitchFamily="34" charset="0"/>
              </a:rPr>
              <a:t>Fresh</a:t>
            </a:r>
            <a:r>
              <a:rPr lang="en-AU" altLang="en-US" sz="2400" dirty="0">
                <a:latin typeface="Calibri" panose="020F0502020204030204" pitchFamily="34" charset="0"/>
                <a:cs typeface="Calibri" panose="020F0502020204030204" pitchFamily="34" charset="0"/>
              </a:rPr>
              <a:t> water supply required – in high water salinity mines</a:t>
            </a:r>
          </a:p>
          <a:p>
            <a:pPr marL="1257300" lvl="2" indent="-342900" eaLnBrk="1" hangingPunct="1">
              <a:buFont typeface="Wingdings" panose="05000000000000000000" pitchFamily="2" charset="2"/>
              <a:buChar char="§"/>
            </a:pPr>
            <a:r>
              <a:rPr lang="en-AU" altLang="en-US" sz="2000" dirty="0">
                <a:latin typeface="Calibri" panose="020F0502020204030204" pitchFamily="34" charset="0"/>
                <a:cs typeface="Calibri" panose="020F0502020204030204" pitchFamily="34" charset="0"/>
              </a:rPr>
              <a:t>To wash out the Supersucker at the end of each shift</a:t>
            </a:r>
            <a:endParaRPr lang="en-AU" dirty="0"/>
          </a:p>
        </p:txBody>
      </p:sp>
    </p:spTree>
    <p:extLst>
      <p:ext uri="{BB962C8B-B14F-4D97-AF65-F5344CB8AC3E}">
        <p14:creationId xmlns:p14="http://schemas.microsoft.com/office/powerpoint/2010/main" val="44177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2A36E2-D872-42C5-8E8E-B594FBD77D2A}"/>
              </a:ext>
            </a:extLst>
          </p:cNvPr>
          <p:cNvSpPr>
            <a:spLocks noGrp="1" noChangeArrowheads="1"/>
          </p:cNvSpPr>
          <p:nvPr>
            <p:ph type="title"/>
          </p:nvPr>
        </p:nvSpPr>
        <p:spPr>
          <a:xfrm>
            <a:off x="412750" y="260648"/>
            <a:ext cx="9080500" cy="1037035"/>
          </a:xfrm>
        </p:spPr>
        <p:txBody>
          <a:bodyPr rtlCol="0">
            <a:normAutofit fontScale="90000"/>
          </a:bodyPr>
          <a:lstStyle/>
          <a:p>
            <a:pPr eaLnBrk="1" fontAlgn="auto" hangingPunct="1">
              <a:spcAft>
                <a:spcPts val="0"/>
              </a:spcAft>
              <a:defRPr/>
            </a:pPr>
            <a:r>
              <a:rPr lang="en-AU" sz="3358" dirty="0"/>
              <a:t>	</a:t>
            </a:r>
            <a:br>
              <a:rPr lang="en-AU" sz="3358" dirty="0"/>
            </a:br>
            <a:r>
              <a:rPr lang="en-AU" sz="3358" dirty="0"/>
              <a:t>	</a:t>
            </a:r>
            <a:br>
              <a:rPr lang="en-AU" sz="3358" dirty="0"/>
            </a:br>
            <a:r>
              <a:rPr lang="en-AU" sz="5300" b="1" dirty="0"/>
              <a:t>Underground Mobile Supersucker</a:t>
            </a:r>
            <a:r>
              <a:rPr lang="en-AU" sz="5300" b="1" dirty="0">
                <a:solidFill>
                  <a:srgbClr val="66FF33"/>
                </a:solidFill>
              </a:rPr>
              <a:t> </a:t>
            </a:r>
            <a:br>
              <a:rPr lang="en-AU" sz="5300" b="1" dirty="0">
                <a:solidFill>
                  <a:srgbClr val="66FF33"/>
                </a:solidFill>
              </a:rPr>
            </a:br>
            <a:r>
              <a:rPr lang="en-AU" sz="3358" dirty="0">
                <a:solidFill>
                  <a:srgbClr val="66FF33"/>
                </a:solidFill>
              </a:rPr>
              <a:t>		</a:t>
            </a:r>
            <a:r>
              <a:rPr lang="en-AU" sz="1842" dirty="0">
                <a:solidFill>
                  <a:srgbClr val="66FF33"/>
                </a:solidFill>
              </a:rPr>
              <a:t>	</a:t>
            </a:r>
            <a:r>
              <a:rPr lang="en-AU" sz="3683" dirty="0">
                <a:solidFill>
                  <a:srgbClr val="66FF33"/>
                </a:solidFill>
              </a:rPr>
              <a:t>	</a:t>
            </a:r>
          </a:p>
        </p:txBody>
      </p:sp>
      <p:sp>
        <p:nvSpPr>
          <p:cNvPr id="19459" name="Rectangle 3">
            <a:extLst>
              <a:ext uri="{FF2B5EF4-FFF2-40B4-BE49-F238E27FC236}">
                <a16:creationId xmlns:a16="http://schemas.microsoft.com/office/drawing/2014/main" id="{9256224B-0698-41F4-8694-B89494F6859E}"/>
              </a:ext>
            </a:extLst>
          </p:cNvPr>
          <p:cNvSpPr>
            <a:spLocks noGrp="1" noChangeArrowheads="1"/>
          </p:cNvSpPr>
          <p:nvPr>
            <p:ph idx="1"/>
          </p:nvPr>
        </p:nvSpPr>
        <p:spPr>
          <a:xfrm>
            <a:off x="848544" y="1916832"/>
            <a:ext cx="8420100" cy="3343275"/>
          </a:xfrm>
        </p:spPr>
        <p:txBody>
          <a:bodyPr rtlCol="0">
            <a:normAutofit fontScale="92500" lnSpcReduction="10000"/>
          </a:bodyPr>
          <a:lstStyle/>
          <a:p>
            <a:pPr eaLnBrk="1" fontAlgn="auto" hangingPunct="1">
              <a:spcAft>
                <a:spcPts val="0"/>
              </a:spcAft>
              <a:buNone/>
              <a:defRPr/>
            </a:pPr>
            <a:endParaRPr lang="en-AU" b="1" dirty="0">
              <a:solidFill>
                <a:srgbClr val="66FF33"/>
              </a:solidFill>
            </a:endParaRPr>
          </a:p>
          <a:p>
            <a:pPr eaLnBrk="1" fontAlgn="auto" hangingPunct="1">
              <a:spcAft>
                <a:spcPts val="0"/>
              </a:spcAft>
              <a:buClr>
                <a:schemeClr val="tx1"/>
              </a:buClr>
              <a:buNone/>
              <a:defRPr/>
            </a:pPr>
            <a:r>
              <a:rPr lang="en-AU" b="1" dirty="0"/>
              <a:t>Capabilities/parameters</a:t>
            </a:r>
          </a:p>
          <a:p>
            <a:pPr lvl="1" eaLnBrk="1" fontAlgn="auto" hangingPunct="1">
              <a:spcAft>
                <a:spcPts val="0"/>
              </a:spcAft>
              <a:buFont typeface="Wingdings" pitchFamily="2" charset="2"/>
              <a:buChar char="§"/>
              <a:defRPr/>
            </a:pPr>
            <a:r>
              <a:rPr lang="en-AU" sz="2600" dirty="0"/>
              <a:t>Suction hose diameter	- 200mm </a:t>
            </a:r>
            <a:r>
              <a:rPr lang="en-AU" sz="2200" i="1" dirty="0"/>
              <a:t>(8 inch)</a:t>
            </a:r>
          </a:p>
          <a:p>
            <a:pPr lvl="2" eaLnBrk="1" fontAlgn="auto" hangingPunct="1">
              <a:spcAft>
                <a:spcPts val="0"/>
              </a:spcAft>
              <a:buFont typeface="Wingdings" pitchFamily="2" charset="2"/>
              <a:buChar char="§"/>
              <a:defRPr/>
            </a:pPr>
            <a:r>
              <a:rPr lang="en-AU" sz="2100" dirty="0"/>
              <a:t>Can be upgraded to bigger diameter to increase productivity</a:t>
            </a:r>
          </a:p>
          <a:p>
            <a:pPr marL="990570" lvl="2" indent="0" eaLnBrk="1" fontAlgn="auto" hangingPunct="1">
              <a:spcAft>
                <a:spcPts val="0"/>
              </a:spcAft>
              <a:buNone/>
              <a:defRPr/>
            </a:pPr>
            <a:endParaRPr lang="en-AU" sz="1517" dirty="0"/>
          </a:p>
          <a:p>
            <a:pPr lvl="1" eaLnBrk="1" fontAlgn="auto" hangingPunct="1">
              <a:spcAft>
                <a:spcPts val="0"/>
              </a:spcAft>
              <a:buFont typeface="Wingdings" pitchFamily="2" charset="2"/>
              <a:buChar char="§"/>
              <a:defRPr/>
            </a:pPr>
            <a:r>
              <a:rPr lang="en-AU" sz="2600" dirty="0"/>
              <a:t>Vertical lifting/suction 	- up to 50m</a:t>
            </a:r>
          </a:p>
          <a:p>
            <a:pPr marL="495285" lvl="1" indent="0" eaLnBrk="1" fontAlgn="auto" hangingPunct="1">
              <a:spcAft>
                <a:spcPts val="0"/>
              </a:spcAft>
              <a:buNone/>
              <a:defRPr/>
            </a:pPr>
            <a:endParaRPr lang="en-AU" dirty="0"/>
          </a:p>
          <a:p>
            <a:pPr lvl="1" eaLnBrk="1" fontAlgn="auto" hangingPunct="1">
              <a:spcAft>
                <a:spcPts val="0"/>
              </a:spcAft>
              <a:buFont typeface="Wingdings" pitchFamily="2" charset="2"/>
              <a:buChar char="§"/>
              <a:defRPr/>
            </a:pPr>
            <a:r>
              <a:rPr lang="en-AU" sz="2600" dirty="0"/>
              <a:t>Horizontal lifting/suction - up to 50m +</a:t>
            </a:r>
          </a:p>
        </p:txBody>
      </p:sp>
      <p:sp>
        <p:nvSpPr>
          <p:cNvPr id="32772" name="Slide Number Placeholder 1">
            <a:extLst>
              <a:ext uri="{FF2B5EF4-FFF2-40B4-BE49-F238E27FC236}">
                <a16:creationId xmlns:a16="http://schemas.microsoft.com/office/drawing/2014/main" id="{EBDAF410-1435-4970-BB5E-1B36672D75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67">
                <a:solidFill>
                  <a:schemeClr val="tx1"/>
                </a:solidFill>
                <a:latin typeface="Calibri" panose="020F0502020204030204" pitchFamily="34" charset="0"/>
              </a:defRPr>
            </a:lvl1pPr>
            <a:lvl2pPr marL="804838" indent="-309553">
              <a:spcBef>
                <a:spcPct val="20000"/>
              </a:spcBef>
              <a:buFont typeface="Arial" panose="020B0604020202020204" pitchFamily="34" charset="0"/>
              <a:buChar char="–"/>
              <a:defRPr sz="3033">
                <a:solidFill>
                  <a:schemeClr val="tx1"/>
                </a:solidFill>
                <a:latin typeface="Calibri" panose="020F0502020204030204" pitchFamily="34" charset="0"/>
              </a:defRPr>
            </a:lvl2pPr>
            <a:lvl3pPr marL="1238212" indent="-247642">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3497" indent="-247642">
              <a:spcBef>
                <a:spcPct val="20000"/>
              </a:spcBef>
              <a:buFont typeface="Arial" panose="020B0604020202020204" pitchFamily="34" charset="0"/>
              <a:buChar char="–"/>
              <a:defRPr sz="2167">
                <a:solidFill>
                  <a:schemeClr val="tx1"/>
                </a:solidFill>
                <a:latin typeface="Calibri" panose="020F0502020204030204" pitchFamily="34" charset="0"/>
              </a:defRPr>
            </a:lvl4pPr>
            <a:lvl5pPr marL="2228781" indent="-247642">
              <a:spcBef>
                <a:spcPct val="20000"/>
              </a:spcBef>
              <a:buFont typeface="Arial" panose="020B0604020202020204" pitchFamily="34" charset="0"/>
              <a:buChar char="»"/>
              <a:defRPr sz="2167">
                <a:solidFill>
                  <a:schemeClr val="tx1"/>
                </a:solidFill>
                <a:latin typeface="Calibri" panose="020F0502020204030204" pitchFamily="34" charset="0"/>
              </a:defRPr>
            </a:lvl5pPr>
            <a:lvl6pPr marL="272406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6pPr>
            <a:lvl7pPr marL="3219351"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7pPr>
            <a:lvl8pPr marL="371463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8pPr>
            <a:lvl9pPr marL="4209920"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9pPr>
          </a:lstStyle>
          <a:p>
            <a:pPr defTabSz="990570">
              <a:spcBef>
                <a:spcPct val="0"/>
              </a:spcBef>
              <a:buNone/>
            </a:pPr>
            <a:fld id="{25B035C5-5118-4C3C-8421-1BCADBF34C56}" type="slidenum">
              <a:rPr lang="en-AU" altLang="en-US" sz="1300">
                <a:solidFill>
                  <a:srgbClr val="898989"/>
                </a:solidFill>
                <a:latin typeface="Arial" panose="020B0604020202020204" pitchFamily="34" charset="0"/>
              </a:rPr>
              <a:pPr defTabSz="990570">
                <a:spcBef>
                  <a:spcPct val="0"/>
                </a:spcBef>
                <a:buNone/>
              </a:pPr>
              <a:t>15</a:t>
            </a:fld>
            <a:endParaRPr lang="en-AU" altLang="en-US" sz="1300" dirty="0">
              <a:solidFill>
                <a:srgbClr val="898989"/>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8E0E29-1080-4D3A-A28A-9236835A39D1}"/>
              </a:ext>
            </a:extLst>
          </p:cNvPr>
          <p:cNvSpPr>
            <a:spLocks noGrp="1"/>
          </p:cNvSpPr>
          <p:nvPr>
            <p:ph type="sldNum" sz="quarter" idx="12"/>
          </p:nvPr>
        </p:nvSpPr>
        <p:spPr/>
        <p:txBody>
          <a:bodyPr/>
          <a:lstStyle/>
          <a:p>
            <a:pPr>
              <a:defRPr/>
            </a:pPr>
            <a:fld id="{B1718762-398E-412E-81DA-13865818F772}" type="slidenum">
              <a:rPr lang="en-AU" altLang="en-US" smtClean="0"/>
              <a:pPr>
                <a:defRPr/>
              </a:pPr>
              <a:t>16</a:t>
            </a:fld>
            <a:endParaRPr lang="en-AU" altLang="en-US" dirty="0"/>
          </a:p>
        </p:txBody>
      </p:sp>
      <p:sp>
        <p:nvSpPr>
          <p:cNvPr id="5" name="Rectangle 3">
            <a:extLst>
              <a:ext uri="{FF2B5EF4-FFF2-40B4-BE49-F238E27FC236}">
                <a16:creationId xmlns:a16="http://schemas.microsoft.com/office/drawing/2014/main" id="{4A1CEBD7-8555-42B4-8569-BDE7E9AB4075}"/>
              </a:ext>
            </a:extLst>
          </p:cNvPr>
          <p:cNvSpPr>
            <a:spLocks noGrp="1" noChangeArrowheads="1"/>
          </p:cNvSpPr>
          <p:nvPr>
            <p:ph idx="1"/>
          </p:nvPr>
        </p:nvSpPr>
        <p:spPr>
          <a:xfrm>
            <a:off x="110376" y="1227197"/>
            <a:ext cx="9685247" cy="5129154"/>
          </a:xfrm>
        </p:spPr>
        <p:txBody>
          <a:bodyPr/>
          <a:lstStyle/>
          <a:p>
            <a:pPr lvl="1" eaLnBrk="1" hangingPunct="1">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Due to the </a:t>
            </a:r>
            <a:r>
              <a:rPr lang="en-AU" sz="2000" b="1" u="sng" dirty="0">
                <a:latin typeface="Calibri" panose="020F0502020204030204" pitchFamily="34" charset="0"/>
                <a:cs typeface="Calibri" panose="020F0502020204030204" pitchFamily="34" charset="0"/>
              </a:rPr>
              <a:t>“milling” </a:t>
            </a:r>
            <a:r>
              <a:rPr lang="en-AU" sz="2000" dirty="0">
                <a:latin typeface="Calibri" panose="020F0502020204030204" pitchFamily="34" charset="0"/>
                <a:cs typeface="Calibri" panose="020F0502020204030204" pitchFamily="34" charset="0"/>
              </a:rPr>
              <a:t>effect on mine floor material when using conventional LHD bogging/scraping equipment, gravity force and water, the grade of nuggety-type gold ore/other metals and precious stones</a:t>
            </a:r>
            <a:r>
              <a:rPr lang="en-AU" sz="2000" dirty="0">
                <a:solidFill>
                  <a:srgbClr val="FF0000"/>
                </a:solidFill>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left on operational mine floors </a:t>
            </a:r>
            <a:r>
              <a:rPr lang="en-AU" sz="2000" b="1" u="sng" dirty="0">
                <a:latin typeface="Calibri" panose="020F0502020204030204" pitchFamily="34" charset="0"/>
                <a:cs typeface="Calibri" panose="020F0502020204030204" pitchFamily="34" charset="0"/>
              </a:rPr>
              <a:t>for longer period</a:t>
            </a:r>
            <a:r>
              <a:rPr lang="en-AU" sz="2000" b="1" dirty="0">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is </a:t>
            </a:r>
            <a:r>
              <a:rPr lang="en-AU" sz="2000" b="1" u="sng" dirty="0">
                <a:latin typeface="Calibri" panose="020F0502020204030204" pitchFamily="34" charset="0"/>
                <a:cs typeface="Calibri" panose="020F0502020204030204" pitchFamily="34" charset="0"/>
              </a:rPr>
              <a:t>much higher</a:t>
            </a:r>
            <a:r>
              <a:rPr lang="en-AU" sz="2000" dirty="0">
                <a:latin typeface="Calibri" panose="020F0502020204030204" pitchFamily="34" charset="0"/>
                <a:cs typeface="Calibri" panose="020F0502020204030204" pitchFamily="34" charset="0"/>
              </a:rPr>
              <a:t> than ore grade on mine floors in “</a:t>
            </a:r>
            <a:r>
              <a:rPr lang="en-AU" sz="2000" b="1" u="sng" dirty="0">
                <a:latin typeface="Calibri" panose="020F0502020204030204" pitchFamily="34" charset="0"/>
                <a:cs typeface="Calibri" panose="020F0502020204030204" pitchFamily="34" charset="0"/>
              </a:rPr>
              <a:t>fresh”</a:t>
            </a:r>
            <a:r>
              <a:rPr lang="en-AU" sz="2000" b="1" dirty="0">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excavations</a:t>
            </a:r>
          </a:p>
          <a:p>
            <a:pPr marL="495285" lvl="1" indent="0" eaLnBrk="1" hangingPunct="1">
              <a:buNone/>
              <a:defRPr/>
            </a:pPr>
            <a:r>
              <a:rPr lang="en-AU" sz="2000" dirty="0">
                <a:latin typeface="Calibri" panose="020F0502020204030204" pitchFamily="34" charset="0"/>
                <a:cs typeface="Calibri" panose="020F0502020204030204" pitchFamily="34" charset="0"/>
              </a:rPr>
              <a:t> </a:t>
            </a:r>
          </a:p>
          <a:p>
            <a:pPr lvl="1" eaLnBrk="1" hangingPunct="1">
              <a:buFont typeface="Wingdings" panose="05000000000000000000" pitchFamily="2" charset="2"/>
              <a:buChar char="§"/>
              <a:defRPr/>
            </a:pPr>
            <a:r>
              <a:rPr lang="en-AU" sz="2000" b="1" dirty="0">
                <a:latin typeface="Calibri" panose="020F0502020204030204" pitchFamily="34" charset="0"/>
                <a:cs typeface="Calibri" panose="020F0502020204030204" pitchFamily="34" charset="0"/>
              </a:rPr>
              <a:t>Vacuuming productivities in ore drives and stopes </a:t>
            </a:r>
            <a:r>
              <a:rPr lang="en-AU" sz="2000" i="1" dirty="0">
                <a:latin typeface="Calibri" panose="020F0502020204030204" pitchFamily="34" charset="0"/>
                <a:cs typeface="Calibri" panose="020F0502020204030204" pitchFamily="34" charset="0"/>
              </a:rPr>
              <a:t>(not in open stopes) </a:t>
            </a:r>
          </a:p>
          <a:p>
            <a:pPr lvl="2" eaLnBrk="1" hangingPunct="1">
              <a:buFont typeface="Wingdings" panose="05000000000000000000" pitchFamily="2" charset="2"/>
              <a:buChar char="§"/>
              <a:defRPr/>
            </a:pPr>
            <a:r>
              <a:rPr lang="en-AU" sz="1800" dirty="0">
                <a:latin typeface="Calibri" panose="020F0502020204030204" pitchFamily="34" charset="0"/>
                <a:cs typeface="Calibri" panose="020F0502020204030204" pitchFamily="34" charset="0"/>
              </a:rPr>
              <a:t>40 t/10-12 hr shift with two </a:t>
            </a:r>
            <a:r>
              <a:rPr lang="en-AU" sz="1800" i="1" dirty="0">
                <a:latin typeface="Calibri" panose="020F0502020204030204" pitchFamily="34" charset="0"/>
                <a:cs typeface="Calibri" panose="020F0502020204030204" pitchFamily="34" charset="0"/>
              </a:rPr>
              <a:t>(2)</a:t>
            </a:r>
            <a:r>
              <a:rPr lang="en-AU" sz="1800" dirty="0">
                <a:latin typeface="Calibri" panose="020F0502020204030204" pitchFamily="34" charset="0"/>
                <a:cs typeface="Calibri" panose="020F0502020204030204" pitchFamily="34" charset="0"/>
              </a:rPr>
              <a:t> Operators</a:t>
            </a:r>
          </a:p>
          <a:p>
            <a:pPr lvl="2" eaLnBrk="1" hangingPunct="1">
              <a:buFont typeface="Wingdings" panose="05000000000000000000" pitchFamily="2" charset="2"/>
              <a:buChar char="§"/>
              <a:defRPr/>
            </a:pPr>
            <a:r>
              <a:rPr lang="en-AU" sz="1800" dirty="0">
                <a:latin typeface="Calibri" panose="020F0502020204030204" pitchFamily="34" charset="0"/>
                <a:cs typeface="Calibri" panose="020F0502020204030204" pitchFamily="34" charset="0"/>
              </a:rPr>
              <a:t>80 t/day with two </a:t>
            </a:r>
            <a:r>
              <a:rPr lang="en-AU" sz="1800" i="1" dirty="0">
                <a:latin typeface="Calibri" panose="020F0502020204030204" pitchFamily="34" charset="0"/>
                <a:cs typeface="Calibri" panose="020F0502020204030204" pitchFamily="34" charset="0"/>
              </a:rPr>
              <a:t>(2)</a:t>
            </a:r>
            <a:r>
              <a:rPr lang="en-AU" sz="1800" dirty="0">
                <a:latin typeface="Calibri" panose="020F0502020204030204" pitchFamily="34" charset="0"/>
                <a:cs typeface="Calibri" panose="020F0502020204030204" pitchFamily="34" charset="0"/>
              </a:rPr>
              <a:t> shifts/day</a:t>
            </a:r>
          </a:p>
          <a:p>
            <a:pPr lvl="2" eaLnBrk="1" hangingPunct="1">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Ausvac Mining PL had started with </a:t>
            </a:r>
            <a:r>
              <a:rPr lang="en-AU" sz="2000" b="1" u="sng" dirty="0">
                <a:latin typeface="Calibri" panose="020F0502020204030204" pitchFamily="34" charset="0"/>
                <a:cs typeface="Calibri" panose="020F0502020204030204" pitchFamily="34" charset="0"/>
              </a:rPr>
              <a:t>~5 t/shift </a:t>
            </a:r>
            <a:r>
              <a:rPr lang="en-AU" sz="2000" dirty="0">
                <a:latin typeface="Calibri" panose="020F0502020204030204" pitchFamily="34" charset="0"/>
                <a:cs typeface="Calibri" panose="020F0502020204030204" pitchFamily="34" charset="0"/>
              </a:rPr>
              <a:t>with two </a:t>
            </a:r>
            <a:r>
              <a:rPr lang="en-AU" sz="2000" i="1" dirty="0">
                <a:latin typeface="Calibri" panose="020F0502020204030204" pitchFamily="34" charset="0"/>
                <a:cs typeface="Calibri" panose="020F0502020204030204" pitchFamily="34" charset="0"/>
              </a:rPr>
              <a:t>(2)</a:t>
            </a:r>
            <a:r>
              <a:rPr lang="en-AU" sz="2000" dirty="0">
                <a:latin typeface="Calibri" panose="020F0502020204030204" pitchFamily="34" charset="0"/>
                <a:cs typeface="Calibri" panose="020F0502020204030204" pitchFamily="34" charset="0"/>
              </a:rPr>
              <a:t> Operators in 2003 – </a:t>
            </a:r>
            <a:r>
              <a:rPr lang="en-AU" sz="2000" b="1" u="sng" dirty="0">
                <a:latin typeface="Calibri" panose="020F0502020204030204" pitchFamily="34" charset="0"/>
                <a:cs typeface="Calibri" panose="020F0502020204030204" pitchFamily="34" charset="0"/>
              </a:rPr>
              <a:t>First Project</a:t>
            </a:r>
          </a:p>
          <a:p>
            <a:pPr marL="990570" lvl="2" indent="0" eaLnBrk="1" hangingPunct="1">
              <a:buNone/>
              <a:defRPr/>
            </a:pPr>
            <a:endParaRPr lang="en-AU" sz="2000" b="1" u="sng" dirty="0">
              <a:latin typeface="Calibri" panose="020F0502020204030204" pitchFamily="34" charset="0"/>
              <a:cs typeface="Calibri" panose="020F0502020204030204" pitchFamily="34" charset="0"/>
            </a:endParaRPr>
          </a:p>
          <a:p>
            <a:pPr lvl="1" eaLnBrk="1" hangingPunct="1">
              <a:buFont typeface="Wingdings" panose="05000000000000000000" pitchFamily="2" charset="2"/>
              <a:buChar char="§"/>
              <a:defRPr/>
            </a:pPr>
            <a:r>
              <a:rPr lang="en-AU" sz="2000" b="1" dirty="0">
                <a:latin typeface="Calibri" panose="020F0502020204030204" pitchFamily="34" charset="0"/>
                <a:cs typeface="Calibri" panose="020F0502020204030204" pitchFamily="34" charset="0"/>
              </a:rPr>
              <a:t>Up to 2,074 t/month </a:t>
            </a:r>
            <a:r>
              <a:rPr lang="en-AU" sz="2000" b="1" i="1" dirty="0">
                <a:solidFill>
                  <a:srgbClr val="FF0000"/>
                </a:solidFill>
                <a:latin typeface="Calibri" panose="020F0502020204030204" pitchFamily="34" charset="0"/>
                <a:cs typeface="Calibri" panose="020F0502020204030204" pitchFamily="34" charset="0"/>
              </a:rPr>
              <a:t>(with 85% availability of equipment and working places) </a:t>
            </a:r>
            <a:r>
              <a:rPr lang="en-AU" sz="2000" b="1" dirty="0">
                <a:latin typeface="Calibri" panose="020F0502020204030204" pitchFamily="34" charset="0"/>
                <a:cs typeface="Calibri" panose="020F0502020204030204" pitchFamily="34" charset="0"/>
              </a:rPr>
              <a:t>can now be vacuumed on continuous mining roster on 2-shift arrangement</a:t>
            </a:r>
          </a:p>
          <a:p>
            <a:pPr lvl="2" eaLnBrk="1" hangingPunct="1">
              <a:buFont typeface="Wingdings" panose="05000000000000000000" pitchFamily="2" charset="2"/>
              <a:buChar char="§"/>
              <a:defRPr/>
            </a:pPr>
            <a:r>
              <a:rPr lang="en-AU" sz="2967" b="1" i="1" dirty="0">
                <a:latin typeface="Arial Black" panose="020B0A04020102020204" pitchFamily="34" charset="0"/>
              </a:rPr>
              <a:t> </a:t>
            </a:r>
            <a:r>
              <a:rPr lang="en-AU" sz="2400" b="1" dirty="0">
                <a:latin typeface="Calibri" panose="020F0502020204030204" pitchFamily="34" charset="0"/>
                <a:cs typeface="Calibri" panose="020F0502020204030204" pitchFamily="34" charset="0"/>
              </a:rPr>
              <a:t>The ore  </a:t>
            </a:r>
            <a:r>
              <a:rPr lang="en-AU" sz="2400" b="1" dirty="0">
                <a:solidFill>
                  <a:srgbClr val="FF0000"/>
                </a:solidFill>
                <a:latin typeface="Calibri" panose="020F0502020204030204" pitchFamily="34" charset="0"/>
                <a:cs typeface="Calibri" panose="020F0502020204030204" pitchFamily="34" charset="0"/>
              </a:rPr>
              <a:t>“normally” </a:t>
            </a:r>
            <a:r>
              <a:rPr lang="en-AU" sz="2400" b="1" dirty="0">
                <a:latin typeface="Calibri" panose="020F0502020204030204" pitchFamily="34" charset="0"/>
                <a:cs typeface="Calibri" panose="020F0502020204030204" pitchFamily="34" charset="0"/>
              </a:rPr>
              <a:t>wasted</a:t>
            </a:r>
          </a:p>
          <a:p>
            <a:pPr marL="904875" lvl="2" indent="0" eaLnBrk="1" hangingPunct="1">
              <a:buFont typeface="Wingdings" panose="05000000000000000000" pitchFamily="2" charset="2"/>
              <a:buNone/>
              <a:defRPr/>
            </a:pPr>
            <a:endParaRPr lang="en-AU" b="1" dirty="0"/>
          </a:p>
          <a:p>
            <a:pPr lvl="2" eaLnBrk="1" hangingPunct="1">
              <a:defRPr/>
            </a:pPr>
            <a:endParaRPr lang="en-AU" b="1" dirty="0"/>
          </a:p>
          <a:p>
            <a:pPr lvl="2" eaLnBrk="1" hangingPunct="1">
              <a:defRPr/>
            </a:pPr>
            <a:endParaRPr lang="en-AU" b="1" dirty="0"/>
          </a:p>
          <a:p>
            <a:pPr lvl="2" eaLnBrk="1" hangingPunct="1">
              <a:defRPr/>
            </a:pPr>
            <a:endParaRPr lang="en-AU" b="1" dirty="0"/>
          </a:p>
          <a:p>
            <a:pPr lvl="3" eaLnBrk="1" hangingPunct="1">
              <a:buFont typeface="Monotype Sorts"/>
              <a:buNone/>
              <a:defRPr/>
            </a:pPr>
            <a:endParaRPr lang="en-AU" sz="1800" dirty="0"/>
          </a:p>
        </p:txBody>
      </p:sp>
      <p:sp>
        <p:nvSpPr>
          <p:cNvPr id="7" name="TextBox 6">
            <a:extLst>
              <a:ext uri="{FF2B5EF4-FFF2-40B4-BE49-F238E27FC236}">
                <a16:creationId xmlns:a16="http://schemas.microsoft.com/office/drawing/2014/main" id="{B55F0482-9FEE-4304-90A2-6E9CCC542E01}"/>
              </a:ext>
            </a:extLst>
          </p:cNvPr>
          <p:cNvSpPr txBox="1"/>
          <p:nvPr/>
        </p:nvSpPr>
        <p:spPr>
          <a:xfrm>
            <a:off x="488504" y="160939"/>
            <a:ext cx="9361040" cy="984885"/>
          </a:xfrm>
          <a:prstGeom prst="rect">
            <a:avLst/>
          </a:prstGeom>
          <a:noFill/>
        </p:spPr>
        <p:txBody>
          <a:bodyPr wrap="square">
            <a:spAutoFit/>
          </a:bodyPr>
          <a:lstStyle/>
          <a:p>
            <a:r>
              <a:rPr lang="en-AU" sz="4000" b="1" dirty="0">
                <a:solidFill>
                  <a:schemeClr val="tx1"/>
                </a:solidFill>
                <a:latin typeface="Calibri" panose="020F0502020204030204" pitchFamily="34" charset="0"/>
                <a:cs typeface="Calibri" panose="020F0502020204030204" pitchFamily="34" charset="0"/>
              </a:rPr>
              <a:t>Underground Mobile </a:t>
            </a:r>
            <a:r>
              <a:rPr lang="en-AU" sz="4000" b="1" dirty="0" err="1">
                <a:solidFill>
                  <a:schemeClr val="tx1"/>
                </a:solidFill>
                <a:latin typeface="Calibri" panose="020F0502020204030204" pitchFamily="34" charset="0"/>
                <a:cs typeface="Calibri" panose="020F0502020204030204" pitchFamily="34" charset="0"/>
              </a:rPr>
              <a:t>Supersucker</a:t>
            </a:r>
            <a:r>
              <a:rPr lang="en-AU" sz="4000" b="1" dirty="0">
                <a:solidFill>
                  <a:schemeClr val="tx1"/>
                </a:solidFill>
                <a:latin typeface="Calibri" panose="020F0502020204030204" pitchFamily="34" charset="0"/>
                <a:cs typeface="Calibri" panose="020F0502020204030204" pitchFamily="34" charset="0"/>
              </a:rPr>
              <a:t> – cont.</a:t>
            </a:r>
            <a:r>
              <a:rPr lang="en-AU" sz="4000" b="1" dirty="0">
                <a:solidFill>
                  <a:srgbClr val="66FF33"/>
                </a:solidFill>
                <a:latin typeface="Calibri" panose="020F0502020204030204" pitchFamily="34" charset="0"/>
                <a:cs typeface="Calibri" panose="020F0502020204030204" pitchFamily="34" charset="0"/>
              </a:rPr>
              <a:t> </a:t>
            </a:r>
            <a:br>
              <a:rPr lang="en-AU" sz="1800" dirty="0">
                <a:solidFill>
                  <a:srgbClr val="66FF33"/>
                </a:solidFill>
                <a:latin typeface="Calibri" panose="020F0502020204030204" pitchFamily="34" charset="0"/>
                <a:cs typeface="Calibri" panose="020F0502020204030204" pitchFamily="34" charset="0"/>
              </a:rPr>
            </a:br>
            <a:endParaRPr lang="en-AU" dirty="0"/>
          </a:p>
        </p:txBody>
      </p:sp>
    </p:spTree>
    <p:extLst>
      <p:ext uri="{BB962C8B-B14F-4D97-AF65-F5344CB8AC3E}">
        <p14:creationId xmlns:p14="http://schemas.microsoft.com/office/powerpoint/2010/main" val="313742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Floor before and after1">
            <a:extLst>
              <a:ext uri="{FF2B5EF4-FFF2-40B4-BE49-F238E27FC236}">
                <a16:creationId xmlns:a16="http://schemas.microsoft.com/office/drawing/2014/main" id="{8E278AD3-D6EE-4C55-B59C-49BE2E990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72" y="134143"/>
            <a:ext cx="8785225"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1">
            <a:extLst>
              <a:ext uri="{FF2B5EF4-FFF2-40B4-BE49-F238E27FC236}">
                <a16:creationId xmlns:a16="http://schemas.microsoft.com/office/drawing/2014/main" id="{E0D279CE-113A-4E12-BA1F-0D270F4E14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fld id="{473284AB-6C0F-4A6A-8689-582D9C3732B8}" type="slidenum">
              <a:rPr lang="en-AU" altLang="en-US" sz="1200" smtClean="0">
                <a:solidFill>
                  <a:srgbClr val="BCBCBC"/>
                </a:solidFill>
                <a:latin typeface="Arial" panose="020B0604020202020204" pitchFamily="34" charset="0"/>
              </a:rPr>
              <a:pPr>
                <a:spcBef>
                  <a:spcPct val="0"/>
                </a:spcBef>
                <a:buClrTx/>
                <a:buSzTx/>
                <a:buFontTx/>
                <a:buNone/>
              </a:pPr>
              <a:t>17</a:t>
            </a:fld>
            <a:endParaRPr lang="en-AU" altLang="en-US" sz="1200" dirty="0">
              <a:solidFill>
                <a:srgbClr val="BCBCBC"/>
              </a:solidFill>
              <a:latin typeface="Arial" panose="020B0604020202020204" pitchFamily="34" charset="0"/>
            </a:endParaRPr>
          </a:p>
        </p:txBody>
      </p:sp>
      <p:sp>
        <p:nvSpPr>
          <p:cNvPr id="15364" name="TextBox 1">
            <a:extLst>
              <a:ext uri="{FF2B5EF4-FFF2-40B4-BE49-F238E27FC236}">
                <a16:creationId xmlns:a16="http://schemas.microsoft.com/office/drawing/2014/main" id="{08554558-3114-47EB-8003-1AE718830CC8}"/>
              </a:ext>
            </a:extLst>
          </p:cNvPr>
          <p:cNvSpPr txBox="1">
            <a:spLocks noChangeArrowheads="1"/>
          </p:cNvSpPr>
          <p:nvPr/>
        </p:nvSpPr>
        <p:spPr bwMode="auto">
          <a:xfrm>
            <a:off x="4491851" y="2579906"/>
            <a:ext cx="468052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b="1" dirty="0">
                <a:solidFill>
                  <a:schemeClr val="bg2"/>
                </a:solidFill>
                <a:latin typeface="Arial Black" panose="020B0A04020102020204" pitchFamily="34" charset="0"/>
              </a:rPr>
              <a:t>~0.35m thick broken ore left behind on ore drive floor on the nickel mine located near Kambalda -  before and after vacuuming;  Western Australia – 2007</a:t>
            </a:r>
          </a:p>
          <a:p>
            <a:endParaRPr lang="en-AU" altLang="en-US" b="1" dirty="0">
              <a:solidFill>
                <a:schemeClr val="bg2"/>
              </a:solidFill>
              <a:latin typeface="Arial Black" panose="020B0A04020102020204" pitchFamily="34" charset="0"/>
            </a:endParaRPr>
          </a:p>
          <a:p>
            <a:r>
              <a:rPr lang="en-AU" altLang="en-US" b="1" dirty="0">
                <a:solidFill>
                  <a:schemeClr val="bg2"/>
                </a:solidFill>
                <a:latin typeface="Arial Black" panose="020B0A04020102020204" pitchFamily="34" charset="0"/>
              </a:rPr>
              <a:t>Suction hose Dia. 200mm/8 inch</a:t>
            </a:r>
            <a:endParaRPr lang="en-AU" altLang="en-US" dirty="0">
              <a:solidFill>
                <a:schemeClr val="bg2"/>
              </a:solidFill>
            </a:endParaRPr>
          </a:p>
          <a:p>
            <a:endParaRPr lang="en-AU" altLang="en-US" b="1" dirty="0">
              <a:solidFill>
                <a:srgbClr val="FFFF00"/>
              </a:solidFill>
              <a:latin typeface="Arial Black" panose="020B0A04020102020204" pitchFamily="34" charset="0"/>
            </a:endParaRPr>
          </a:p>
          <a:p>
            <a:r>
              <a:rPr lang="en-AU" altLang="en-US" b="1" dirty="0">
                <a:solidFill>
                  <a:schemeClr val="bg1"/>
                </a:solidFill>
                <a:latin typeface="Arial Black" panose="020B0A04020102020204" pitchFamily="34" charset="0"/>
              </a:rPr>
              <a:t>Commonly up to 0.5m thick high-grade mine floor material “normally” left behind had been vacuumed on gold and nickel mines in Australia by Ausvac Mining PL in 2003-2011</a:t>
            </a:r>
          </a:p>
          <a:p>
            <a:endParaRPr lang="en-AU" altLang="en-US" b="1" dirty="0">
              <a:solidFill>
                <a:srgbClr val="FFFF00"/>
              </a:solidFill>
              <a:latin typeface="Arial Black" panose="020B0A04020102020204" pitchFamily="34" charset="0"/>
            </a:endParaRPr>
          </a:p>
          <a:p>
            <a:r>
              <a:rPr lang="en-AU" altLang="en-US" sz="2000" b="1" dirty="0">
                <a:latin typeface="Arial Black" panose="020B0A04020102020204" pitchFamily="34" charset="0"/>
              </a:rPr>
              <a:t> </a:t>
            </a:r>
          </a:p>
        </p:txBody>
      </p:sp>
    </p:spTree>
    <p:extLst>
      <p:ext uri="{BB962C8B-B14F-4D97-AF65-F5344CB8AC3E}">
        <p14:creationId xmlns:p14="http://schemas.microsoft.com/office/powerpoint/2010/main" val="263420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9051-3DFA-45FD-9F94-E32BB5E3001E}"/>
              </a:ext>
            </a:extLst>
          </p:cNvPr>
          <p:cNvSpPr>
            <a:spLocks noGrp="1"/>
          </p:cNvSpPr>
          <p:nvPr>
            <p:ph type="title"/>
          </p:nvPr>
        </p:nvSpPr>
        <p:spPr>
          <a:xfrm>
            <a:off x="383890" y="0"/>
            <a:ext cx="9138220" cy="772997"/>
          </a:xfrm>
        </p:spPr>
        <p:txBody>
          <a:bodyPr/>
          <a:lstStyle/>
          <a:p>
            <a:r>
              <a:rPr lang="en-AU" sz="4800" b="1" dirty="0"/>
              <a:t>Safety Requirements</a:t>
            </a:r>
          </a:p>
        </p:txBody>
      </p:sp>
      <p:sp>
        <p:nvSpPr>
          <p:cNvPr id="3" name="Content Placeholder 2">
            <a:extLst>
              <a:ext uri="{FF2B5EF4-FFF2-40B4-BE49-F238E27FC236}">
                <a16:creationId xmlns:a16="http://schemas.microsoft.com/office/drawing/2014/main" id="{F0C69531-CB9E-4C09-8B55-4EBA2EE605B0}"/>
              </a:ext>
            </a:extLst>
          </p:cNvPr>
          <p:cNvSpPr>
            <a:spLocks noGrp="1"/>
          </p:cNvSpPr>
          <p:nvPr>
            <p:ph idx="1"/>
          </p:nvPr>
        </p:nvSpPr>
        <p:spPr>
          <a:xfrm>
            <a:off x="265684" y="885204"/>
            <a:ext cx="9223820" cy="5837330"/>
          </a:xfrm>
        </p:spPr>
        <p:txBody>
          <a:bodyPr/>
          <a:lstStyle/>
          <a:p>
            <a:r>
              <a:rPr lang="en-AU" sz="2800" b="1" dirty="0"/>
              <a:t>Vacuuming Company Safety Responsibilities</a:t>
            </a:r>
          </a:p>
          <a:p>
            <a:pPr lvl="1">
              <a:buFont typeface="Courier New" panose="02070309020205020404" pitchFamily="49" charset="0"/>
              <a:buChar char="o"/>
            </a:pPr>
            <a:r>
              <a:rPr lang="en-AU" sz="2400" b="1" dirty="0"/>
              <a:t>Job Safety Analysis </a:t>
            </a:r>
            <a:r>
              <a:rPr lang="en-AU" sz="2400" b="1" i="1" dirty="0"/>
              <a:t>(JSA) </a:t>
            </a:r>
            <a:r>
              <a:rPr lang="en-AU" sz="2400" b="1" dirty="0"/>
              <a:t>must be conducted by the mine floor Vacuuming Company and signed off by the Client </a:t>
            </a:r>
          </a:p>
          <a:p>
            <a:r>
              <a:rPr lang="en-AU" sz="2800" b="1" dirty="0"/>
              <a:t>Mining Company </a:t>
            </a:r>
            <a:r>
              <a:rPr lang="en-AU" sz="2800" b="1" i="1" dirty="0"/>
              <a:t>(Client) </a:t>
            </a:r>
            <a:r>
              <a:rPr lang="en-AU" sz="2800" b="1" dirty="0"/>
              <a:t>Responsibilities</a:t>
            </a:r>
          </a:p>
          <a:p>
            <a:pPr lvl="1">
              <a:buFont typeface="Courier New" panose="02070309020205020404" pitchFamily="49" charset="0"/>
              <a:buChar char="o"/>
            </a:pPr>
            <a:r>
              <a:rPr lang="en-AU" sz="2400" dirty="0"/>
              <a:t>Safe/supported ground conditions in the area of mine floor vacuuming conducted underground by </a:t>
            </a:r>
            <a:r>
              <a:rPr lang="en-AU" sz="2400" dirty="0" err="1"/>
              <a:t>Ausvac</a:t>
            </a:r>
            <a:r>
              <a:rPr lang="en-AU" sz="2400" dirty="0"/>
              <a:t> Mining PL</a:t>
            </a:r>
          </a:p>
          <a:p>
            <a:pPr lvl="2">
              <a:buFont typeface="Courier New" panose="02070309020205020404" pitchFamily="49" charset="0"/>
              <a:buChar char="o"/>
            </a:pPr>
            <a:r>
              <a:rPr lang="en-AU" sz="2400" dirty="0"/>
              <a:t>Safe conditions when vacuuming on surface</a:t>
            </a:r>
          </a:p>
          <a:p>
            <a:pPr lvl="1">
              <a:buFont typeface="Courier New" panose="02070309020205020404" pitchFamily="49" charset="0"/>
              <a:buChar char="o"/>
            </a:pPr>
            <a:r>
              <a:rPr lang="en-AU" sz="2400" dirty="0"/>
              <a:t>Adequate/statutory mine ventilation supply for the Supersucker and auxiliary equipment used by </a:t>
            </a:r>
            <a:r>
              <a:rPr lang="en-AU" sz="2400" dirty="0" err="1"/>
              <a:t>Ausvac</a:t>
            </a:r>
            <a:r>
              <a:rPr lang="en-AU" sz="2400" dirty="0"/>
              <a:t> Mining PL for mine floors vacuuming underground</a:t>
            </a:r>
          </a:p>
          <a:p>
            <a:pPr lvl="1">
              <a:buFont typeface="Courier New" panose="02070309020205020404" pitchFamily="49" charset="0"/>
              <a:buChar char="o"/>
            </a:pPr>
            <a:r>
              <a:rPr lang="en-AU" sz="2400" dirty="0"/>
              <a:t>Water supply for dust suppression</a:t>
            </a:r>
          </a:p>
          <a:p>
            <a:pPr lvl="1">
              <a:buFont typeface="Courier New" panose="02070309020205020404" pitchFamily="49" charset="0"/>
              <a:buChar char="o"/>
            </a:pPr>
            <a:r>
              <a:rPr lang="en-AU" sz="2400" dirty="0"/>
              <a:t>Fresh water supply for washing out Supersucker after each shift</a:t>
            </a:r>
          </a:p>
          <a:p>
            <a:pPr lvl="2">
              <a:buFont typeface="Courier New" panose="02070309020205020404" pitchFamily="49" charset="0"/>
              <a:buChar char="o"/>
            </a:pPr>
            <a:r>
              <a:rPr lang="en-AU" sz="1967" dirty="0"/>
              <a:t> Due to the high salinity of mine water</a:t>
            </a:r>
          </a:p>
          <a:p>
            <a:pPr lvl="1">
              <a:buFont typeface="Courier New" panose="02070309020205020404" pitchFamily="49" charset="0"/>
              <a:buChar char="o"/>
            </a:pPr>
            <a:r>
              <a:rPr lang="en-AU" sz="2400" dirty="0"/>
              <a:t>Standard communication features/appliances   </a:t>
            </a:r>
          </a:p>
        </p:txBody>
      </p:sp>
      <p:sp>
        <p:nvSpPr>
          <p:cNvPr id="4" name="Slide Number Placeholder 3">
            <a:extLst>
              <a:ext uri="{FF2B5EF4-FFF2-40B4-BE49-F238E27FC236}">
                <a16:creationId xmlns:a16="http://schemas.microsoft.com/office/drawing/2014/main" id="{1D859A5F-C38E-4BAE-92D8-36114B5EB352}"/>
              </a:ext>
            </a:extLst>
          </p:cNvPr>
          <p:cNvSpPr>
            <a:spLocks noGrp="1"/>
          </p:cNvSpPr>
          <p:nvPr>
            <p:ph type="sldNum" sz="quarter" idx="12"/>
          </p:nvPr>
        </p:nvSpPr>
        <p:spPr/>
        <p:txBody>
          <a:bodyPr/>
          <a:lstStyle/>
          <a:p>
            <a:pPr>
              <a:defRPr/>
            </a:pPr>
            <a:fld id="{B1718762-398E-412E-81DA-13865818F772}" type="slidenum">
              <a:rPr lang="en-AU" altLang="en-US" smtClean="0"/>
              <a:pPr>
                <a:defRPr/>
              </a:pPr>
              <a:t>18</a:t>
            </a:fld>
            <a:endParaRPr lang="en-AU" altLang="en-US"/>
          </a:p>
        </p:txBody>
      </p:sp>
    </p:spTree>
    <p:extLst>
      <p:ext uri="{BB962C8B-B14F-4D97-AF65-F5344CB8AC3E}">
        <p14:creationId xmlns:p14="http://schemas.microsoft.com/office/powerpoint/2010/main" val="359236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894AEB-67F6-4239-9F88-8449FA163D56}"/>
              </a:ext>
            </a:extLst>
          </p:cNvPr>
          <p:cNvSpPr>
            <a:spLocks noGrp="1"/>
          </p:cNvSpPr>
          <p:nvPr>
            <p:ph type="title"/>
          </p:nvPr>
        </p:nvSpPr>
        <p:spPr>
          <a:xfrm>
            <a:off x="704528" y="292835"/>
            <a:ext cx="8706172" cy="687893"/>
          </a:xfrm>
        </p:spPr>
        <p:txBody>
          <a:bodyPr/>
          <a:lstStyle/>
          <a:p>
            <a:r>
              <a:rPr lang="en-AU" sz="4000" b="1" dirty="0"/>
              <a:t>Sampling of Mine Floor Material</a:t>
            </a:r>
          </a:p>
        </p:txBody>
      </p:sp>
      <p:sp>
        <p:nvSpPr>
          <p:cNvPr id="4" name="Content Placeholder 3">
            <a:extLst>
              <a:ext uri="{FF2B5EF4-FFF2-40B4-BE49-F238E27FC236}">
                <a16:creationId xmlns:a16="http://schemas.microsoft.com/office/drawing/2014/main" id="{174E875D-6A65-416E-867C-CA8E590C8AB5}"/>
              </a:ext>
            </a:extLst>
          </p:cNvPr>
          <p:cNvSpPr>
            <a:spLocks noGrp="1"/>
          </p:cNvSpPr>
          <p:nvPr>
            <p:ph idx="1"/>
          </p:nvPr>
        </p:nvSpPr>
        <p:spPr>
          <a:xfrm>
            <a:off x="56456" y="1042029"/>
            <a:ext cx="9577064" cy="5256584"/>
          </a:xfrm>
        </p:spPr>
        <p:txBody>
          <a:bodyPr/>
          <a:lstStyle/>
          <a:p>
            <a:r>
              <a:rPr lang="en-AU" sz="2400" dirty="0"/>
              <a:t>Representative, correct and </a:t>
            </a:r>
            <a:r>
              <a:rPr lang="en-AU" sz="2800" b="1" u="sng" dirty="0">
                <a:solidFill>
                  <a:srgbClr val="FF0000"/>
                </a:solidFill>
              </a:rPr>
              <a:t>not biased</a:t>
            </a:r>
            <a:r>
              <a:rPr lang="en-AU" sz="2800" b="1" dirty="0">
                <a:solidFill>
                  <a:srgbClr val="FF0000"/>
                </a:solidFill>
              </a:rPr>
              <a:t> </a:t>
            </a:r>
            <a:r>
              <a:rPr lang="en-AU" sz="2400" dirty="0"/>
              <a:t>sampling must be conducted by the Mining Company/Client – practical assistance can be provided by Ausvac Mining PL</a:t>
            </a:r>
          </a:p>
          <a:p>
            <a:pPr lvl="1">
              <a:buFont typeface="Courier New" panose="02070309020205020404" pitchFamily="49" charset="0"/>
              <a:buChar char="o"/>
            </a:pPr>
            <a:r>
              <a:rPr lang="en-AU" sz="2000" dirty="0"/>
              <a:t>Results should be made accessible to </a:t>
            </a:r>
            <a:r>
              <a:rPr lang="en-AU" sz="2000" dirty="0" err="1"/>
              <a:t>Ausvac</a:t>
            </a:r>
            <a:r>
              <a:rPr lang="en-AU" sz="2000" dirty="0"/>
              <a:t> Mining PL</a:t>
            </a:r>
          </a:p>
          <a:p>
            <a:r>
              <a:rPr lang="en-AU" sz="2400" dirty="0"/>
              <a:t>Mining Company/Client must allow </a:t>
            </a:r>
            <a:r>
              <a:rPr lang="en-AU" sz="2400" dirty="0" err="1"/>
              <a:t>Ausvac</a:t>
            </a:r>
            <a:r>
              <a:rPr lang="en-AU" sz="2400" dirty="0"/>
              <a:t> Mining PL to carry-out sampling of vacuumed material with results accessible to the Mining Company/Client </a:t>
            </a:r>
          </a:p>
          <a:p>
            <a:pPr lvl="1">
              <a:buFont typeface="Courier New" panose="02070309020205020404" pitchFamily="49" charset="0"/>
              <a:buChar char="o"/>
            </a:pPr>
            <a:r>
              <a:rPr lang="en-AU" sz="2000" dirty="0"/>
              <a:t>Refer to the mine floor sampling details conducted personally/hands-on by Kris Biegaj in April 2001 at the CNGC Harlequin Gold Mine in Norseman, WA – </a:t>
            </a:r>
            <a:r>
              <a:rPr lang="en-AU" sz="2000" b="1" dirty="0"/>
              <a:t>Appendices 12 &amp;12 A</a:t>
            </a:r>
          </a:p>
          <a:p>
            <a:r>
              <a:rPr lang="en-AU" sz="2400" dirty="0"/>
              <a:t>Ausvac Mining PL </a:t>
            </a:r>
            <a:r>
              <a:rPr lang="en-AU" sz="2400" b="1" u="sng" dirty="0"/>
              <a:t>is not getting paid</a:t>
            </a:r>
            <a:r>
              <a:rPr lang="en-AU" sz="2400" b="1" dirty="0"/>
              <a:t> </a:t>
            </a:r>
            <a:r>
              <a:rPr lang="en-AU" sz="2400" dirty="0"/>
              <a:t>by the grade of Au/Ni </a:t>
            </a:r>
            <a:r>
              <a:rPr lang="en-AU" sz="2000" i="1" dirty="0"/>
              <a:t>(or other metals/precious stones)</a:t>
            </a:r>
            <a:r>
              <a:rPr lang="en-AU" sz="2400" dirty="0"/>
              <a:t> vacuumed ore tonnes</a:t>
            </a:r>
          </a:p>
          <a:p>
            <a:pPr lvl="1">
              <a:buFont typeface="Courier New" panose="02070309020205020404" pitchFamily="49" charset="0"/>
              <a:buChar char="o"/>
            </a:pPr>
            <a:r>
              <a:rPr lang="en-AU" sz="2000" b="1" u="sng" dirty="0"/>
              <a:t>Non-compulsory Extra Bonus</a:t>
            </a:r>
            <a:r>
              <a:rPr lang="en-AU" sz="2000" dirty="0"/>
              <a:t> for high-grade ore would be appreciated by Ausvac Mining PL</a:t>
            </a:r>
            <a:endParaRPr lang="en-AU" sz="2000" b="1" u="sng" dirty="0"/>
          </a:p>
        </p:txBody>
      </p:sp>
      <p:sp>
        <p:nvSpPr>
          <p:cNvPr id="2" name="Slide Number Placeholder 1">
            <a:extLst>
              <a:ext uri="{FF2B5EF4-FFF2-40B4-BE49-F238E27FC236}">
                <a16:creationId xmlns:a16="http://schemas.microsoft.com/office/drawing/2014/main" id="{B823D593-77EA-4705-993F-EB5956574B47}"/>
              </a:ext>
            </a:extLst>
          </p:cNvPr>
          <p:cNvSpPr>
            <a:spLocks noGrp="1"/>
          </p:cNvSpPr>
          <p:nvPr>
            <p:ph type="sldNum" sz="quarter" idx="12"/>
          </p:nvPr>
        </p:nvSpPr>
        <p:spPr/>
        <p:txBody>
          <a:bodyPr/>
          <a:lstStyle/>
          <a:p>
            <a:pPr>
              <a:defRPr/>
            </a:pPr>
            <a:fld id="{EB4B1AE3-B8C4-4DDD-81EB-2F4B37AFA8A6}" type="slidenum">
              <a:rPr lang="en-AU" altLang="en-US" smtClean="0"/>
              <a:pPr>
                <a:defRPr/>
              </a:pPr>
              <a:t>19</a:t>
            </a:fld>
            <a:endParaRPr lang="en-AU" altLang="en-US" dirty="0"/>
          </a:p>
        </p:txBody>
      </p:sp>
    </p:spTree>
    <p:extLst>
      <p:ext uri="{BB962C8B-B14F-4D97-AF65-F5344CB8AC3E}">
        <p14:creationId xmlns:p14="http://schemas.microsoft.com/office/powerpoint/2010/main" val="28377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19E317-740B-4DF5-A736-491829B43897}"/>
              </a:ext>
            </a:extLst>
          </p:cNvPr>
          <p:cNvSpPr>
            <a:spLocks noGrp="1"/>
          </p:cNvSpPr>
          <p:nvPr>
            <p:ph type="sldNum" sz="quarter" idx="12"/>
          </p:nvPr>
        </p:nvSpPr>
        <p:spPr>
          <a:xfrm>
            <a:off x="7049548" y="6356351"/>
            <a:ext cx="2311400" cy="366183"/>
          </a:xfrm>
        </p:spPr>
        <p:txBody>
          <a:bodyPr/>
          <a:lstStyle/>
          <a:p>
            <a:pPr>
              <a:defRPr/>
            </a:pPr>
            <a:fld id="{B1718762-398E-412E-81DA-13865818F772}" type="slidenum">
              <a:rPr lang="en-AU" altLang="en-US" smtClean="0"/>
              <a:pPr>
                <a:defRPr/>
              </a:pPr>
              <a:t>2</a:t>
            </a:fld>
            <a:endParaRPr lang="en-AU" altLang="en-US" dirty="0"/>
          </a:p>
        </p:txBody>
      </p:sp>
      <p:sp>
        <p:nvSpPr>
          <p:cNvPr id="8" name="TextBox 7">
            <a:extLst>
              <a:ext uri="{FF2B5EF4-FFF2-40B4-BE49-F238E27FC236}">
                <a16:creationId xmlns:a16="http://schemas.microsoft.com/office/drawing/2014/main" id="{AA4D30E6-6EC5-444B-81F3-CCD0B0B35C82}"/>
              </a:ext>
            </a:extLst>
          </p:cNvPr>
          <p:cNvSpPr txBox="1"/>
          <p:nvPr/>
        </p:nvSpPr>
        <p:spPr>
          <a:xfrm>
            <a:off x="128464" y="754166"/>
            <a:ext cx="9649072" cy="4216539"/>
          </a:xfrm>
          <a:prstGeom prst="rect">
            <a:avLst/>
          </a:prstGeom>
          <a:noFill/>
        </p:spPr>
        <p:txBody>
          <a:bodyPr wrap="square">
            <a:spAutoFit/>
          </a:bodyPr>
          <a:lstStyle/>
          <a:p>
            <a:r>
              <a:rPr lang="en-AU" sz="2800" b="1" dirty="0">
                <a:solidFill>
                  <a:schemeClr val="tx2"/>
                </a:solidFill>
                <a:latin typeface="Calibri" panose="020F0502020204030204" pitchFamily="34" charset="0"/>
                <a:cs typeface="Calibri" panose="020F0502020204030204" pitchFamily="34" charset="0"/>
              </a:rPr>
              <a:t>			   INTRODUCTION</a:t>
            </a:r>
            <a:endParaRPr lang="en-AU" sz="2800" b="1" dirty="0">
              <a:solidFill>
                <a:schemeClr val="tx1"/>
              </a:solidFill>
              <a:latin typeface="Calibri" panose="020F0502020204030204" pitchFamily="34" charset="0"/>
              <a:cs typeface="Calibri" panose="020F0502020204030204" pitchFamily="34" charset="0"/>
            </a:endParaRPr>
          </a:p>
          <a:p>
            <a:br>
              <a:rPr lang="en-AU" sz="2000" b="0" dirty="0">
                <a:solidFill>
                  <a:schemeClr val="tx1"/>
                </a:solidFill>
                <a:latin typeface="Calibri" panose="020F0502020204030204" pitchFamily="34" charset="0"/>
                <a:cs typeface="Calibri" panose="020F0502020204030204" pitchFamily="34" charset="0"/>
              </a:rPr>
            </a:br>
            <a:endParaRPr lang="en-AU" sz="2000" b="0" dirty="0">
              <a:solidFill>
                <a:schemeClr val="tx1"/>
              </a:solidFill>
              <a:latin typeface="Calibri" panose="020F0502020204030204" pitchFamily="34" charset="0"/>
              <a:cs typeface="Calibri" panose="020F0502020204030204" pitchFamily="34" charset="0"/>
            </a:endParaRPr>
          </a:p>
          <a:p>
            <a:r>
              <a:rPr lang="en-AU" sz="2000" b="0" dirty="0">
                <a:latin typeface="Calibri" panose="020F0502020204030204" pitchFamily="34" charset="0"/>
                <a:cs typeface="Calibri" panose="020F0502020204030204" pitchFamily="34" charset="0"/>
              </a:rPr>
              <a:t>Billions of Dollars have been </a:t>
            </a:r>
            <a:r>
              <a:rPr lang="en-AU" sz="2000" b="0" i="1" dirty="0">
                <a:latin typeface="Calibri" panose="020F0502020204030204" pitchFamily="34" charset="0"/>
                <a:cs typeface="Calibri" panose="020F0502020204030204" pitchFamily="34" charset="0"/>
              </a:rPr>
              <a:t>(and continue to be) </a:t>
            </a:r>
            <a:r>
              <a:rPr lang="en-AU" sz="2000" b="0" dirty="0">
                <a:latin typeface="Calibri" panose="020F0502020204030204" pitchFamily="34" charset="0"/>
                <a:cs typeface="Calibri" panose="020F0502020204030204" pitchFamily="34" charset="0"/>
              </a:rPr>
              <a:t>wasted by Mining </a:t>
            </a:r>
            <a:r>
              <a:rPr lang="en-AU" sz="2000" dirty="0">
                <a:latin typeface="Calibri" panose="020F0502020204030204" pitchFamily="34" charset="0"/>
                <a:cs typeface="Calibri" panose="020F0502020204030204" pitchFamily="34" charset="0"/>
              </a:rPr>
              <a:t>C</a:t>
            </a:r>
            <a:r>
              <a:rPr lang="en-AU" sz="2000" b="0" dirty="0">
                <a:latin typeface="Calibri" panose="020F0502020204030204" pitchFamily="34" charset="0"/>
                <a:cs typeface="Calibri" panose="020F0502020204030204" pitchFamily="34" charset="0"/>
              </a:rPr>
              <a:t>ompanies and Governments across the World due to the lack of mining legislation for </a:t>
            </a:r>
            <a:r>
              <a:rPr lang="en-AU" sz="2000" dirty="0">
                <a:latin typeface="Calibri" panose="020F0502020204030204" pitchFamily="34" charset="0"/>
                <a:cs typeface="Calibri" panose="020F0502020204030204" pitchFamily="34" charset="0"/>
              </a:rPr>
              <a:t>mandatory</a:t>
            </a:r>
            <a:r>
              <a:rPr lang="en-AU" sz="2000" b="0" dirty="0">
                <a:latin typeface="Calibri" panose="020F0502020204030204" pitchFamily="34" charset="0"/>
                <a:cs typeface="Calibri" panose="020F0502020204030204" pitchFamily="34" charset="0"/>
              </a:rPr>
              <a:t> recovery of high-grade already broken ore. Ore is being left behind on mine floors never to be recovered.</a:t>
            </a:r>
            <a:br>
              <a:rPr lang="en-AU" sz="2000" b="0" dirty="0">
                <a:latin typeface="Calibri" panose="020F0502020204030204" pitchFamily="34" charset="0"/>
                <a:cs typeface="Calibri" panose="020F0502020204030204" pitchFamily="34" charset="0"/>
              </a:rPr>
            </a:br>
            <a:br>
              <a:rPr lang="en-AU" sz="2000" b="0" dirty="0">
                <a:solidFill>
                  <a:schemeClr val="tx1"/>
                </a:solidFill>
                <a:latin typeface="Calibri" panose="020F0502020204030204" pitchFamily="34" charset="0"/>
                <a:cs typeface="Calibri" panose="020F0502020204030204" pitchFamily="34" charset="0"/>
              </a:rPr>
            </a:br>
            <a:endParaRPr lang="en-AU" sz="2000" b="0" dirty="0">
              <a:solidFill>
                <a:schemeClr val="tx1"/>
              </a:solidFill>
              <a:latin typeface="Calibri" panose="020F0502020204030204" pitchFamily="34" charset="0"/>
              <a:cs typeface="Calibri" panose="020F0502020204030204" pitchFamily="34" charset="0"/>
            </a:endParaRPr>
          </a:p>
          <a:p>
            <a:r>
              <a:rPr lang="en-AU" sz="2000" b="0" dirty="0">
                <a:latin typeface="Calibri" panose="020F0502020204030204" pitchFamily="34" charset="0"/>
                <a:cs typeface="Calibri" panose="020F0502020204030204" pitchFamily="34" charset="0"/>
              </a:rPr>
              <a:t>Recovery of the high-grade </a:t>
            </a:r>
            <a:r>
              <a:rPr lang="en-AU" sz="2000" dirty="0">
                <a:latin typeface="Calibri" panose="020F0502020204030204" pitchFamily="34" charset="0"/>
                <a:cs typeface="Calibri" panose="020F0502020204030204" pitchFamily="34" charset="0"/>
              </a:rPr>
              <a:t>broken ore left behind on mine floors will provide additional revenue for the mine as well as increased royalties for governments and additional funds for rehabilitation of mined waste disposed of on surface </a:t>
            </a:r>
            <a:r>
              <a:rPr lang="en-AU" sz="2000" i="1" dirty="0">
                <a:latin typeface="Calibri" panose="020F0502020204030204" pitchFamily="34" charset="0"/>
                <a:cs typeface="Calibri" panose="020F0502020204030204" pitchFamily="34" charset="0"/>
              </a:rPr>
              <a:t>(including waste generated whilst accessing the portion of ore left behind on mine floors). </a:t>
            </a:r>
          </a:p>
        </p:txBody>
      </p:sp>
      <p:sp>
        <p:nvSpPr>
          <p:cNvPr id="10" name="TextBox 9">
            <a:extLst>
              <a:ext uri="{FF2B5EF4-FFF2-40B4-BE49-F238E27FC236}">
                <a16:creationId xmlns:a16="http://schemas.microsoft.com/office/drawing/2014/main" id="{04BA2D87-9B19-42CD-8297-2B64A01F8B17}"/>
              </a:ext>
            </a:extLst>
          </p:cNvPr>
          <p:cNvSpPr txBox="1"/>
          <p:nvPr/>
        </p:nvSpPr>
        <p:spPr>
          <a:xfrm>
            <a:off x="2864163" y="5032912"/>
            <a:ext cx="4177674" cy="1323439"/>
          </a:xfrm>
          <a:prstGeom prst="rect">
            <a:avLst/>
          </a:prstGeom>
          <a:noFill/>
        </p:spPr>
        <p:txBody>
          <a:bodyPr wrap="square">
            <a:spAutoFit/>
          </a:bodyPr>
          <a:lstStyle/>
          <a:p>
            <a:r>
              <a:rPr lang="en-AU" sz="2000" dirty="0">
                <a:latin typeface="Calibri" panose="020F0502020204030204" pitchFamily="34" charset="0"/>
                <a:cs typeface="Calibri" panose="020F0502020204030204" pitchFamily="34" charset="0"/>
              </a:rPr>
              <a:t>By Krzysztof (Kris) Biegaj</a:t>
            </a:r>
          </a:p>
          <a:p>
            <a:r>
              <a:rPr lang="en-AU" sz="2000" dirty="0">
                <a:latin typeface="Calibri" panose="020F0502020204030204" pitchFamily="34" charset="0"/>
                <a:cs typeface="Calibri" panose="020F0502020204030204" pitchFamily="34" charset="0"/>
              </a:rPr>
              <a:t>Director of Ausvac Mining Pty Ltd</a:t>
            </a:r>
          </a:p>
          <a:p>
            <a:r>
              <a:rPr lang="en-AU" sz="2000" dirty="0">
                <a:latin typeface="Calibri" panose="020F0502020204030204" pitchFamily="34" charset="0"/>
                <a:cs typeface="Calibri" panose="020F0502020204030204" pitchFamily="34" charset="0"/>
              </a:rPr>
              <a:t>Perth, Western Australia </a:t>
            </a:r>
          </a:p>
          <a:p>
            <a:r>
              <a:rPr lang="en-AU" sz="2000" dirty="0">
                <a:latin typeface="Calibri" panose="020F0502020204030204" pitchFamily="34" charset="0"/>
                <a:cs typeface="Calibri" panose="020F0502020204030204" pitchFamily="34" charset="0"/>
              </a:rPr>
              <a:t>	31 03 2021</a:t>
            </a:r>
          </a:p>
        </p:txBody>
      </p:sp>
    </p:spTree>
    <p:extLst>
      <p:ext uri="{BB962C8B-B14F-4D97-AF65-F5344CB8AC3E}">
        <p14:creationId xmlns:p14="http://schemas.microsoft.com/office/powerpoint/2010/main" val="262097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447A-6ACD-4ADA-A06C-BAA5C1D4263F}"/>
              </a:ext>
            </a:extLst>
          </p:cNvPr>
          <p:cNvSpPr>
            <a:spLocks noGrp="1"/>
          </p:cNvSpPr>
          <p:nvPr>
            <p:ph type="title"/>
          </p:nvPr>
        </p:nvSpPr>
        <p:spPr>
          <a:xfrm>
            <a:off x="16111" y="154292"/>
            <a:ext cx="9873778" cy="3293534"/>
          </a:xfrm>
        </p:spPr>
        <p:txBody>
          <a:bodyPr/>
          <a:lstStyle/>
          <a:p>
            <a:r>
              <a:rPr kumimoji="0" lang="en-AU" sz="36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Summary of </a:t>
            </a:r>
            <a:r>
              <a:rPr lang="en-AU" sz="3600" b="1" u="sng" dirty="0">
                <a:solidFill>
                  <a:srgbClr val="FF0000"/>
                </a:solidFill>
                <a:latin typeface="Calibri" panose="020F0502020204030204" pitchFamily="34" charset="0"/>
                <a:cs typeface="Calibri" panose="020F0502020204030204" pitchFamily="34" charset="0"/>
              </a:rPr>
              <a:t>Wasted/Gold and Nickel left behind on mine floors</a:t>
            </a:r>
            <a:r>
              <a:rPr kumimoji="0" lang="en-AU" sz="3600" b="1" i="0" u="sng"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br>
              <a:rPr kumimoji="0" lang="en-AU"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r>
              <a:rPr kumimoji="0" lang="en-AU" sz="2000" b="0" i="1"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(With 1x12Hrs/2x12 Hrs shifts 4</a:t>
            </a:r>
            <a:r>
              <a:rPr lang="en-AU" sz="2000" i="1" dirty="0">
                <a:latin typeface="Calibri" panose="020F0502020204030204" pitchFamily="34" charset="0"/>
                <a:cs typeface="Calibri" panose="020F0502020204030204" pitchFamily="34" charset="0"/>
              </a:rPr>
              <a:t>0 t/shift </a:t>
            </a:r>
            <a:r>
              <a:rPr lang="en-AU" sz="2000" i="1" dirty="0">
                <a:solidFill>
                  <a:prstClr val="black"/>
                </a:solidFill>
                <a:latin typeface="Calibri" panose="020F0502020204030204" pitchFamily="34" charset="0"/>
                <a:cs typeface="Calibri" panose="020F0502020204030204" pitchFamily="34" charset="0"/>
              </a:rPr>
              <a:t>continuous roster vacuuming of </a:t>
            </a:r>
            <a:r>
              <a:rPr lang="en-AU" sz="2000" b="1" i="1" dirty="0">
                <a:solidFill>
                  <a:prstClr val="black"/>
                </a:solidFill>
                <a:latin typeface="Calibri" panose="020F0502020204030204" pitchFamily="34" charset="0"/>
                <a:cs typeface="Calibri" panose="020F0502020204030204" pitchFamily="34" charset="0"/>
              </a:rPr>
              <a:t>1,216 t/</a:t>
            </a:r>
            <a:r>
              <a:rPr kumimoji="0" lang="en-AU" sz="2000" b="1" i="1" u="sng"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2,074</a:t>
            </a:r>
            <a:r>
              <a:rPr kumimoji="0" lang="en-AU" sz="2000" b="0" i="1" u="sng"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t of Au or </a:t>
            </a:r>
            <a:r>
              <a:rPr kumimoji="0" lang="en-AU" sz="2000" b="0" i="1" u="sng" strike="noStrike" kern="1200" cap="none" spc="0" normalizeH="0" baseline="0" noProof="0" dirty="0">
                <a:ln>
                  <a:noFill/>
                </a:ln>
                <a:solidFill>
                  <a:srgbClr val="0000FF"/>
                </a:solidFill>
                <a:effectLst/>
                <a:uLnTx/>
                <a:uFillTx/>
                <a:latin typeface="Calibri" panose="020F0502020204030204" pitchFamily="34" charset="0"/>
                <a:ea typeface="+mj-ea"/>
                <a:cs typeface="Calibri" panose="020F0502020204030204" pitchFamily="34" charset="0"/>
              </a:rPr>
              <a:t>Ni </a:t>
            </a:r>
            <a:r>
              <a:rPr kumimoji="0" lang="en-AU" sz="2000" b="0" i="1" u="sng"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ore per month</a:t>
            </a:r>
            <a:r>
              <a:rPr lang="en-AU" sz="2000" i="1" dirty="0">
                <a:solidFill>
                  <a:prstClr val="black"/>
                </a:solidFill>
                <a:latin typeface="Calibri" panose="020F0502020204030204" pitchFamily="34" charset="0"/>
                <a:cs typeface="Calibri" panose="020F0502020204030204" pitchFamily="34" charset="0"/>
              </a:rPr>
              <a:t> </a:t>
            </a:r>
            <a:r>
              <a:rPr kumimoji="0" lang="en-AU" sz="2000" b="0" i="1"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respectively) </a:t>
            </a:r>
            <a:r>
              <a:rPr lang="en-AU" sz="2000" i="1" dirty="0">
                <a:latin typeface="Calibri" panose="020F0502020204030204" pitchFamily="34" charset="0"/>
                <a:cs typeface="Calibri" panose="020F0502020204030204" pitchFamily="34" charset="0"/>
              </a:rPr>
              <a:t>with 85% machinery &amp; working places availability </a:t>
            </a:r>
            <a:br>
              <a:rPr lang="en-AU" sz="2000" i="1" dirty="0">
                <a:latin typeface="Calibri" panose="020F0502020204030204" pitchFamily="34" charset="0"/>
                <a:cs typeface="Calibri" panose="020F0502020204030204" pitchFamily="34" charset="0"/>
              </a:rPr>
            </a:br>
            <a:r>
              <a:rPr lang="en-AU" sz="2800" b="1" i="1" u="sng" dirty="0">
                <a:solidFill>
                  <a:srgbClr val="FF0000"/>
                </a:solidFill>
                <a:latin typeface="Calibri" panose="020F0502020204030204" pitchFamily="34" charset="0"/>
                <a:cs typeface="Calibri" panose="020F0502020204030204" pitchFamily="34" charset="0"/>
              </a:rPr>
              <a:t>After deduction of all costs</a:t>
            </a:r>
            <a:r>
              <a:rPr lang="en-AU" sz="2800" b="1" i="1" dirty="0">
                <a:solidFill>
                  <a:prstClr val="black"/>
                </a:solidFill>
                <a:latin typeface="Calibri" panose="020F0502020204030204" pitchFamily="34" charset="0"/>
                <a:cs typeface="Calibri" panose="020F0502020204030204" pitchFamily="34" charset="0"/>
              </a:rPr>
              <a:t> </a:t>
            </a:r>
            <a:br>
              <a:rPr lang="en-AU" sz="2800" b="1" i="1" dirty="0">
                <a:solidFill>
                  <a:prstClr val="black"/>
                </a:solidFill>
                <a:latin typeface="Calibri" panose="020F0502020204030204" pitchFamily="34" charset="0"/>
                <a:cs typeface="Calibri" panose="020F0502020204030204" pitchFamily="34" charset="0"/>
              </a:rPr>
            </a:br>
            <a:br>
              <a:rPr lang="en-AU" sz="2000" b="1" i="1" dirty="0">
                <a:solidFill>
                  <a:prstClr val="black"/>
                </a:solidFill>
                <a:latin typeface="Calibri" panose="020F0502020204030204" pitchFamily="34" charset="0"/>
                <a:cs typeface="Calibri" panose="020F0502020204030204" pitchFamily="34" charset="0"/>
              </a:rPr>
            </a:br>
            <a:r>
              <a:rPr lang="en-AU" sz="2000" b="1" i="1" dirty="0">
                <a:solidFill>
                  <a:prstClr val="black"/>
                </a:solidFill>
                <a:latin typeface="Calibri" panose="020F0502020204030204" pitchFamily="34" charset="0"/>
                <a:cs typeface="Calibri" panose="020F0502020204030204" pitchFamily="34" charset="0"/>
              </a:rPr>
              <a:t>* </a:t>
            </a:r>
            <a:r>
              <a:rPr lang="en-AU" sz="2000" dirty="0">
                <a:solidFill>
                  <a:prstClr val="black"/>
                </a:solidFill>
                <a:latin typeface="Calibri" panose="020F0502020204030204" pitchFamily="34" charset="0"/>
                <a:cs typeface="Calibri" panose="020F0502020204030204" pitchFamily="34" charset="0"/>
              </a:rPr>
              <a:t>Au &amp; </a:t>
            </a:r>
            <a:r>
              <a:rPr lang="en-AU" sz="2000" dirty="0">
                <a:solidFill>
                  <a:srgbClr val="0000FF"/>
                </a:solidFill>
                <a:latin typeface="Calibri" panose="020F0502020204030204" pitchFamily="34" charset="0"/>
                <a:cs typeface="Calibri" panose="020F0502020204030204" pitchFamily="34" charset="0"/>
              </a:rPr>
              <a:t>Ni</a:t>
            </a:r>
            <a:r>
              <a:rPr lang="en-AU" sz="2000" dirty="0">
                <a:solidFill>
                  <a:prstClr val="black"/>
                </a:solidFill>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Prices on </a:t>
            </a:r>
            <a:r>
              <a:rPr lang="en-AU" sz="2000" b="1" u="sng" dirty="0">
                <a:latin typeface="Calibri" panose="020F0502020204030204" pitchFamily="34" charset="0"/>
                <a:cs typeface="Calibri" panose="020F0502020204030204" pitchFamily="34" charset="0"/>
              </a:rPr>
              <a:t>31 03 2021</a:t>
            </a:r>
            <a:r>
              <a:rPr lang="en-AU" sz="2000" dirty="0">
                <a:latin typeface="Calibri" panose="020F0502020204030204" pitchFamily="34" charset="0"/>
                <a:cs typeface="Calibri" panose="020F0502020204030204" pitchFamily="34" charset="0"/>
              </a:rPr>
              <a:t>: US$1,686.5/oz and US$15,896.4/T respectively</a:t>
            </a:r>
            <a:br>
              <a:rPr lang="en-AU" sz="2000" dirty="0">
                <a:latin typeface="Calibri" panose="020F0502020204030204" pitchFamily="34" charset="0"/>
                <a:cs typeface="Calibri" panose="020F0502020204030204" pitchFamily="34" charset="0"/>
              </a:rPr>
            </a:br>
            <a:r>
              <a:rPr lang="en-AU" sz="2000" dirty="0">
                <a:latin typeface="Calibri" panose="020F0502020204030204" pitchFamily="34" charset="0"/>
                <a:cs typeface="Calibri" panose="020F0502020204030204" pitchFamily="34" charset="0"/>
              </a:rPr>
              <a:t>            * </a:t>
            </a:r>
            <a:r>
              <a:rPr lang="en-AU" sz="1800" dirty="0">
                <a:latin typeface="Calibri" panose="020F0502020204030204" pitchFamily="34" charset="0"/>
                <a:cs typeface="Calibri" panose="020F0502020204030204" pitchFamily="34" charset="0"/>
              </a:rPr>
              <a:t>Average thickness of </a:t>
            </a:r>
            <a:r>
              <a:rPr lang="en-AU" sz="1800" b="1" u="sng" dirty="0">
                <a:solidFill>
                  <a:srgbClr val="FF0000"/>
                </a:solidFill>
                <a:latin typeface="Calibri" panose="020F0502020204030204" pitchFamily="34" charset="0"/>
                <a:cs typeface="Calibri" panose="020F0502020204030204" pitchFamily="34" charset="0"/>
              </a:rPr>
              <a:t>0.4 m</a:t>
            </a:r>
            <a:r>
              <a:rPr lang="en-AU" sz="1800" dirty="0">
                <a:latin typeface="Calibri" panose="020F0502020204030204" pitchFamily="34" charset="0"/>
                <a:cs typeface="Calibri" panose="020F0502020204030204" pitchFamily="34" charset="0"/>
              </a:rPr>
              <a:t> of mine floor material </a:t>
            </a:r>
            <a:r>
              <a:rPr lang="en-AU" sz="1800" b="1" u="sng" dirty="0">
                <a:solidFill>
                  <a:srgbClr val="FF0000"/>
                </a:solidFill>
                <a:latin typeface="Calibri" panose="020F0502020204030204" pitchFamily="34" charset="0"/>
                <a:cs typeface="Calibri" panose="020F0502020204030204" pitchFamily="34" charset="0"/>
              </a:rPr>
              <a:t>normally/currently </a:t>
            </a:r>
            <a:r>
              <a:rPr lang="en-AU" sz="1800" dirty="0">
                <a:latin typeface="Calibri" panose="020F0502020204030204" pitchFamily="34" charset="0"/>
                <a:cs typeface="Calibri" panose="020F0502020204030204" pitchFamily="34" charset="0"/>
              </a:rPr>
              <a:t>left behind used below; Refer to </a:t>
            </a:r>
            <a:r>
              <a:rPr lang="en-AU" sz="1800" b="1" u="sng" dirty="0">
                <a:latin typeface="Calibri" panose="020F0502020204030204" pitchFamily="34" charset="0"/>
                <a:cs typeface="Calibri" panose="020F0502020204030204" pitchFamily="34" charset="0"/>
              </a:rPr>
              <a:t>Page 23 </a:t>
            </a:r>
            <a:r>
              <a:rPr lang="en-AU" sz="1800" dirty="0">
                <a:latin typeface="Calibri" panose="020F0502020204030204" pitchFamily="34" charset="0"/>
                <a:cs typeface="Calibri" panose="020F0502020204030204" pitchFamily="34" charset="0"/>
              </a:rPr>
              <a:t>for calculation details in Excel Spreadsheet</a:t>
            </a:r>
            <a:br>
              <a:rPr lang="en-AU" sz="1800" dirty="0">
                <a:latin typeface="Calibri" panose="020F0502020204030204" pitchFamily="34" charset="0"/>
                <a:cs typeface="Calibri" panose="020F0502020204030204" pitchFamily="34" charset="0"/>
              </a:rPr>
            </a:br>
            <a:endParaRPr lang="en-AU" sz="1800" u="sng" dirty="0"/>
          </a:p>
        </p:txBody>
      </p:sp>
      <p:sp>
        <p:nvSpPr>
          <p:cNvPr id="3" name="Content Placeholder 2">
            <a:extLst>
              <a:ext uri="{FF2B5EF4-FFF2-40B4-BE49-F238E27FC236}">
                <a16:creationId xmlns:a16="http://schemas.microsoft.com/office/drawing/2014/main" id="{714E0970-4A70-42EB-A3F5-0CD42249C55C}"/>
              </a:ext>
            </a:extLst>
          </p:cNvPr>
          <p:cNvSpPr>
            <a:spLocks noGrp="1"/>
          </p:cNvSpPr>
          <p:nvPr>
            <p:ph idx="1"/>
          </p:nvPr>
        </p:nvSpPr>
        <p:spPr>
          <a:xfrm>
            <a:off x="16111" y="3429000"/>
            <a:ext cx="9749050" cy="3077073"/>
          </a:xfrm>
        </p:spPr>
        <p:txBody>
          <a:bodyPr/>
          <a:lstStyle/>
          <a:p>
            <a:pPr marL="800100" marR="0" lvl="1"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Gold:</a:t>
            </a:r>
          </a:p>
          <a:p>
            <a:pPr marL="1257300" marR="0" lvl="2"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Grade 5.0 g/t to 120 g/t respectively:</a:t>
            </a:r>
          </a:p>
          <a:p>
            <a:pPr marL="1714500" marR="0" lvl="3"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Monthly: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Aus$0.23 M 	to </a:t>
            </a:r>
            <a:r>
              <a:rPr kumimoji="0" lang="en-AU" sz="20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Aus</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10.8 M</a:t>
            </a:r>
          </a:p>
          <a:p>
            <a:pPr marL="1714500" marR="0" lvl="3"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Yearly:				</a:t>
            </a:r>
            <a:r>
              <a:rPr kumimoji="0" lang="en-AU" sz="20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Aus</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lang="en-AU" sz="2000" b="1" dirty="0">
                <a:latin typeface="Calibri" panose="020F0502020204030204" pitchFamily="34" charset="0"/>
                <a:cs typeface="Calibri" panose="020F0502020204030204" pitchFamily="34" charset="0"/>
              </a:rPr>
              <a:t>2.71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   	to </a:t>
            </a:r>
            <a:r>
              <a:rPr kumimoji="0" lang="en-AU" sz="20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Aus</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lang="en-AU" sz="2000" b="1" dirty="0">
                <a:latin typeface="Calibri" panose="020F0502020204030204" pitchFamily="34" charset="0"/>
                <a:cs typeface="Calibri" panose="020F0502020204030204" pitchFamily="34" charset="0"/>
              </a:rPr>
              <a:t>129.6</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M </a:t>
            </a:r>
          </a:p>
          <a:p>
            <a:pPr marL="800100" marR="0" lvl="1"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4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Nickel:</a:t>
            </a:r>
          </a:p>
          <a:p>
            <a:pPr marL="1257300" marR="0" lvl="2"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Grade </a:t>
            </a:r>
            <a:r>
              <a:rPr lang="en-AU" sz="2000" b="1" dirty="0">
                <a:solidFill>
                  <a:prstClr val="black"/>
                </a:solidFill>
                <a:latin typeface="Calibri" panose="020F0502020204030204" pitchFamily="34" charset="0"/>
                <a:cs typeface="Calibri" panose="020F0502020204030204" pitchFamily="34" charset="0"/>
              </a:rPr>
              <a:t>2.0 </a:t>
            </a:r>
            <a:r>
              <a:rPr kumimoji="0" lang="en-A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to 8.6% respectively:</a:t>
            </a:r>
          </a:p>
          <a:p>
            <a:pPr marL="1714500" marR="0" lvl="3"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Monthly: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Aus$0.05 M 	to </a:t>
            </a:r>
            <a:r>
              <a:rPr kumimoji="0" lang="en-AU" sz="20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Aus</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lang="en-AU" sz="2000" b="1" dirty="0">
                <a:latin typeface="Calibri" panose="020F0502020204030204" pitchFamily="34" charset="0"/>
                <a:cs typeface="Calibri" panose="020F0502020204030204" pitchFamily="34" charset="0"/>
              </a:rPr>
              <a:t>1,17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a:t>
            </a:r>
          </a:p>
          <a:p>
            <a:pPr marL="1714500" marR="0" lvl="3" indent="-34290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AU"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Yearly:	    			</a:t>
            </a:r>
            <a:r>
              <a:rPr kumimoji="0" lang="en-AU" sz="2000" b="1"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Aus</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lang="en-AU" sz="2000" b="1" dirty="0">
                <a:latin typeface="Calibri" panose="020F0502020204030204" pitchFamily="34" charset="0"/>
                <a:cs typeface="Calibri" panose="020F0502020204030204" pitchFamily="34" charset="0"/>
              </a:rPr>
              <a:t>0.65 </a:t>
            </a:r>
            <a:r>
              <a:rPr kumimoji="0" lang="en-AU"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	to Aus$14.04 M</a:t>
            </a:r>
            <a:endParaRPr kumimoji="0" lang="en-AU" sz="2167"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FAAAA417-FCF5-4623-804F-8FA3A49788C3}"/>
              </a:ext>
            </a:extLst>
          </p:cNvPr>
          <p:cNvSpPr>
            <a:spLocks noGrp="1"/>
          </p:cNvSpPr>
          <p:nvPr>
            <p:ph type="sldNum" sz="quarter" idx="12"/>
          </p:nvPr>
        </p:nvSpPr>
        <p:spPr/>
        <p:txBody>
          <a:bodyPr/>
          <a:lstStyle/>
          <a:p>
            <a:pPr>
              <a:defRPr/>
            </a:pPr>
            <a:fld id="{B1718762-398E-412E-81DA-13865818F772}" type="slidenum">
              <a:rPr lang="en-AU" altLang="en-US" smtClean="0"/>
              <a:pPr>
                <a:defRPr/>
              </a:pPr>
              <a:t>20</a:t>
            </a:fld>
            <a:endParaRPr lang="en-AU" altLang="en-US"/>
          </a:p>
        </p:txBody>
      </p:sp>
    </p:spTree>
    <p:extLst>
      <p:ext uri="{BB962C8B-B14F-4D97-AF65-F5344CB8AC3E}">
        <p14:creationId xmlns:p14="http://schemas.microsoft.com/office/powerpoint/2010/main" val="102645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717A8C-C9A3-4D35-B058-2DA787841D55}"/>
              </a:ext>
            </a:extLst>
          </p:cNvPr>
          <p:cNvSpPr>
            <a:spLocks noGrp="1"/>
          </p:cNvSpPr>
          <p:nvPr>
            <p:ph type="sldNum" sz="quarter" idx="12"/>
          </p:nvPr>
        </p:nvSpPr>
        <p:spPr/>
        <p:txBody>
          <a:bodyPr/>
          <a:lstStyle/>
          <a:p>
            <a:pPr>
              <a:defRPr/>
            </a:pPr>
            <a:fld id="{B1718762-398E-412E-81DA-13865818F772}" type="slidenum">
              <a:rPr lang="en-AU" altLang="en-US" smtClean="0"/>
              <a:pPr>
                <a:defRPr/>
              </a:pPr>
              <a:t>21</a:t>
            </a:fld>
            <a:endParaRPr lang="en-AU" altLang="en-US" dirty="0"/>
          </a:p>
        </p:txBody>
      </p:sp>
      <p:graphicFrame>
        <p:nvGraphicFramePr>
          <p:cNvPr id="2" name="Object 1">
            <a:extLst>
              <a:ext uri="{FF2B5EF4-FFF2-40B4-BE49-F238E27FC236}">
                <a16:creationId xmlns:a16="http://schemas.microsoft.com/office/drawing/2014/main" id="{51399541-C5C2-4CBA-9AD2-15BD67353209}"/>
              </a:ext>
            </a:extLst>
          </p:cNvPr>
          <p:cNvGraphicFramePr>
            <a:graphicFrameLocks noChangeAspect="1"/>
          </p:cNvGraphicFramePr>
          <p:nvPr>
            <p:extLst>
              <p:ext uri="{D42A27DB-BD31-4B8C-83A1-F6EECF244321}">
                <p14:modId xmlns:p14="http://schemas.microsoft.com/office/powerpoint/2010/main" val="1211599333"/>
              </p:ext>
            </p:extLst>
          </p:nvPr>
        </p:nvGraphicFramePr>
        <p:xfrm>
          <a:off x="92075" y="92075"/>
          <a:ext cx="9401175" cy="6172200"/>
        </p:xfrm>
        <a:graphic>
          <a:graphicData uri="http://schemas.openxmlformats.org/presentationml/2006/ole">
            <mc:AlternateContent xmlns:mc="http://schemas.openxmlformats.org/markup-compatibility/2006">
              <mc:Choice xmlns:v="urn:schemas-microsoft-com:vml" Requires="v">
                <p:oleObj name="Worksheet" r:id="rId2" imgW="9401293" imgH="6172253" progId="Excel.Sheet.12">
                  <p:embed/>
                </p:oleObj>
              </mc:Choice>
              <mc:Fallback>
                <p:oleObj name="Worksheet" r:id="rId2" imgW="9401293" imgH="6172253" progId="Excel.Sheet.12">
                  <p:embed/>
                  <p:pic>
                    <p:nvPicPr>
                      <p:cNvPr id="0" name=""/>
                      <p:cNvPicPr/>
                      <p:nvPr/>
                    </p:nvPicPr>
                    <p:blipFill>
                      <a:blip r:embed="rId3"/>
                      <a:stretch>
                        <a:fillRect/>
                      </a:stretch>
                    </p:blipFill>
                    <p:spPr>
                      <a:xfrm>
                        <a:off x="92075" y="92075"/>
                        <a:ext cx="9401175" cy="6172200"/>
                      </a:xfrm>
                      <a:prstGeom prst="rect">
                        <a:avLst/>
                      </a:prstGeom>
                    </p:spPr>
                  </p:pic>
                </p:oleObj>
              </mc:Fallback>
            </mc:AlternateContent>
          </a:graphicData>
        </a:graphic>
      </p:graphicFrame>
    </p:spTree>
    <p:extLst>
      <p:ext uri="{BB962C8B-B14F-4D97-AF65-F5344CB8AC3E}">
        <p14:creationId xmlns:p14="http://schemas.microsoft.com/office/powerpoint/2010/main" val="143922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509B-C36F-4686-8936-762AA9C9B9E9}"/>
              </a:ext>
            </a:extLst>
          </p:cNvPr>
          <p:cNvSpPr>
            <a:spLocks noGrp="1"/>
          </p:cNvSpPr>
          <p:nvPr>
            <p:ph type="title"/>
          </p:nvPr>
        </p:nvSpPr>
        <p:spPr>
          <a:xfrm>
            <a:off x="128464" y="147512"/>
            <a:ext cx="9649072" cy="2433754"/>
          </a:xfrm>
        </p:spPr>
        <p:txBody>
          <a:bodyPr/>
          <a:lstStyle/>
          <a:p>
            <a:r>
              <a:rPr lang="en-AU" b="1" dirty="0" err="1"/>
              <a:t>Ausvac</a:t>
            </a:r>
            <a:r>
              <a:rPr lang="en-AU" b="1" dirty="0"/>
              <a:t> Mining PL Vacuuming Costs/month Summarised in the Excel Table attached</a:t>
            </a:r>
          </a:p>
        </p:txBody>
      </p:sp>
      <p:sp>
        <p:nvSpPr>
          <p:cNvPr id="3" name="Content Placeholder 2">
            <a:extLst>
              <a:ext uri="{FF2B5EF4-FFF2-40B4-BE49-F238E27FC236}">
                <a16:creationId xmlns:a16="http://schemas.microsoft.com/office/drawing/2014/main" id="{4D907489-0473-4F38-88C2-35DD7803BD3D}"/>
              </a:ext>
            </a:extLst>
          </p:cNvPr>
          <p:cNvSpPr>
            <a:spLocks noGrp="1"/>
          </p:cNvSpPr>
          <p:nvPr>
            <p:ph idx="1"/>
          </p:nvPr>
        </p:nvSpPr>
        <p:spPr>
          <a:xfrm>
            <a:off x="577023" y="3438338"/>
            <a:ext cx="8751954" cy="2783335"/>
          </a:xfrm>
        </p:spPr>
        <p:txBody>
          <a:bodyPr/>
          <a:lstStyle/>
          <a:p>
            <a:r>
              <a:rPr lang="en-AU" b="1" dirty="0"/>
              <a:t>Please open the Excel Table below</a:t>
            </a:r>
            <a:endParaRPr lang="en-AU" sz="2400" dirty="0"/>
          </a:p>
          <a:p>
            <a:pPr marL="495285" lvl="1" indent="0">
              <a:buNone/>
            </a:pPr>
            <a:endParaRPr lang="en-AU" sz="2400" dirty="0"/>
          </a:p>
        </p:txBody>
      </p:sp>
      <p:sp>
        <p:nvSpPr>
          <p:cNvPr id="4" name="Slide Number Placeholder 3">
            <a:extLst>
              <a:ext uri="{FF2B5EF4-FFF2-40B4-BE49-F238E27FC236}">
                <a16:creationId xmlns:a16="http://schemas.microsoft.com/office/drawing/2014/main" id="{DE264BFC-7B69-4B56-9348-9C0F7740B4CE}"/>
              </a:ext>
            </a:extLst>
          </p:cNvPr>
          <p:cNvSpPr>
            <a:spLocks noGrp="1"/>
          </p:cNvSpPr>
          <p:nvPr>
            <p:ph type="sldNum" sz="quarter" idx="12"/>
          </p:nvPr>
        </p:nvSpPr>
        <p:spPr/>
        <p:txBody>
          <a:bodyPr/>
          <a:lstStyle/>
          <a:p>
            <a:pPr>
              <a:defRPr/>
            </a:pPr>
            <a:fld id="{B1718762-398E-412E-81DA-13865818F772}" type="slidenum">
              <a:rPr lang="en-AU" altLang="en-US" smtClean="0"/>
              <a:pPr>
                <a:defRPr/>
              </a:pPr>
              <a:t>22</a:t>
            </a:fld>
            <a:endParaRPr lang="en-AU" altLang="en-US" dirty="0"/>
          </a:p>
        </p:txBody>
      </p:sp>
      <p:graphicFrame>
        <p:nvGraphicFramePr>
          <p:cNvPr id="7" name="Object 6">
            <a:extLst>
              <a:ext uri="{FF2B5EF4-FFF2-40B4-BE49-F238E27FC236}">
                <a16:creationId xmlns:a16="http://schemas.microsoft.com/office/drawing/2014/main" id="{7570F4F6-52F2-447C-94CB-7C0EE0E0BB3F}"/>
              </a:ext>
            </a:extLst>
          </p:cNvPr>
          <p:cNvGraphicFramePr>
            <a:graphicFrameLocks noChangeAspect="1"/>
          </p:cNvGraphicFramePr>
          <p:nvPr>
            <p:extLst>
              <p:ext uri="{D42A27DB-BD31-4B8C-83A1-F6EECF244321}">
                <p14:modId xmlns:p14="http://schemas.microsoft.com/office/powerpoint/2010/main" val="3658029184"/>
              </p:ext>
            </p:extLst>
          </p:nvPr>
        </p:nvGraphicFramePr>
        <p:xfrm>
          <a:off x="4572000" y="4724400"/>
          <a:ext cx="381000" cy="771525"/>
        </p:xfrm>
        <a:graphic>
          <a:graphicData uri="http://schemas.openxmlformats.org/presentationml/2006/ole">
            <mc:AlternateContent xmlns:mc="http://schemas.openxmlformats.org/markup-compatibility/2006">
              <mc:Choice xmlns:v="urn:schemas-microsoft-com:vml" Requires="v">
                <p:oleObj name="Worksheet" showAsIcon="1" r:id="rId2" imgW="381071" imgH="771690" progId="Excel.Sheet.12">
                  <p:embed/>
                </p:oleObj>
              </mc:Choice>
              <mc:Fallback>
                <p:oleObj name="Worksheet" showAsIcon="1" r:id="rId2" imgW="381071" imgH="771690" progId="Excel.Sheet.12">
                  <p:embed/>
                  <p:pic>
                    <p:nvPicPr>
                      <p:cNvPr id="0" name=""/>
                      <p:cNvPicPr/>
                      <p:nvPr/>
                    </p:nvPicPr>
                    <p:blipFill>
                      <a:blip r:embed="rId3"/>
                      <a:stretch>
                        <a:fillRect/>
                      </a:stretch>
                    </p:blipFill>
                    <p:spPr>
                      <a:xfrm>
                        <a:off x="4572000" y="4724400"/>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4238544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A18FC3-E24C-41C5-B73A-4E930ABCC789}"/>
              </a:ext>
            </a:extLst>
          </p:cNvPr>
          <p:cNvSpPr>
            <a:spLocks noGrp="1"/>
          </p:cNvSpPr>
          <p:nvPr>
            <p:ph type="sldNum" sz="quarter" idx="12"/>
          </p:nvPr>
        </p:nvSpPr>
        <p:spPr/>
        <p:txBody>
          <a:bodyPr/>
          <a:lstStyle/>
          <a:p>
            <a:pPr>
              <a:defRPr/>
            </a:pPr>
            <a:fld id="{B1718762-398E-412E-81DA-13865818F772}" type="slidenum">
              <a:rPr lang="en-AU" altLang="en-US" smtClean="0"/>
              <a:pPr>
                <a:defRPr/>
              </a:pPr>
              <a:t>23</a:t>
            </a:fld>
            <a:endParaRPr lang="en-AU" altLang="en-US"/>
          </a:p>
        </p:txBody>
      </p:sp>
      <p:sp>
        <p:nvSpPr>
          <p:cNvPr id="6" name="TextBox 5">
            <a:extLst>
              <a:ext uri="{FF2B5EF4-FFF2-40B4-BE49-F238E27FC236}">
                <a16:creationId xmlns:a16="http://schemas.microsoft.com/office/drawing/2014/main" id="{49961F99-BD7D-401F-A95C-0D26EC2B785F}"/>
              </a:ext>
            </a:extLst>
          </p:cNvPr>
          <p:cNvSpPr txBox="1"/>
          <p:nvPr/>
        </p:nvSpPr>
        <p:spPr>
          <a:xfrm>
            <a:off x="344488" y="476672"/>
            <a:ext cx="9505056" cy="2616101"/>
          </a:xfrm>
          <a:prstGeom prst="rect">
            <a:avLst/>
          </a:prstGeom>
          <a:noFill/>
        </p:spPr>
        <p:txBody>
          <a:bodyPr wrap="square">
            <a:spAutoFit/>
          </a:bodyPr>
          <a:lstStyle/>
          <a:p>
            <a:r>
              <a:rPr lang="en-AU" sz="3600" b="1" dirty="0">
                <a:solidFill>
                  <a:srgbClr val="FFC000"/>
                </a:solidFill>
                <a:latin typeface="+mn-lt"/>
              </a:rPr>
              <a:t>Gold</a:t>
            </a:r>
            <a:r>
              <a:rPr lang="en-AU" sz="3600" b="1" dirty="0">
                <a:latin typeface="+mn-lt"/>
              </a:rPr>
              <a:t> and </a:t>
            </a:r>
            <a:r>
              <a:rPr lang="en-AU" sz="3600" b="1" dirty="0">
                <a:solidFill>
                  <a:srgbClr val="0000FF"/>
                </a:solidFill>
                <a:latin typeface="+mn-lt"/>
              </a:rPr>
              <a:t>Nickel</a:t>
            </a:r>
            <a:r>
              <a:rPr lang="en-AU" sz="3600" b="1" dirty="0">
                <a:latin typeface="+mn-lt"/>
              </a:rPr>
              <a:t>  </a:t>
            </a:r>
            <a:r>
              <a:rPr lang="en-AU" sz="3600" b="1" u="sng" dirty="0">
                <a:solidFill>
                  <a:srgbClr val="FF0000"/>
                </a:solidFill>
                <a:latin typeface="+mn-lt"/>
              </a:rPr>
              <a:t>Wasted/left behind on mine floors</a:t>
            </a:r>
            <a:r>
              <a:rPr lang="en-AU" sz="3600" b="1" dirty="0">
                <a:solidFill>
                  <a:srgbClr val="FF0000"/>
                </a:solidFill>
                <a:latin typeface="+mn-lt"/>
              </a:rPr>
              <a:t> </a:t>
            </a:r>
            <a:r>
              <a:rPr lang="en-AU" sz="3600" b="1" dirty="0">
                <a:latin typeface="+mn-lt"/>
              </a:rPr>
              <a:t>– Calculation of Details in the Excel spreads attached</a:t>
            </a:r>
            <a:br>
              <a:rPr lang="en-AU" sz="2800" u="sng" dirty="0">
                <a:latin typeface="+mn-lt"/>
              </a:rPr>
            </a:br>
            <a:r>
              <a:rPr lang="en-AU" sz="2800" i="1" dirty="0">
                <a:latin typeface="+mn-lt"/>
              </a:rPr>
              <a:t>(Summary of </a:t>
            </a:r>
            <a:r>
              <a:rPr lang="en-AU" sz="2800" b="1" i="1" u="sng" dirty="0">
                <a:solidFill>
                  <a:srgbClr val="FF0000"/>
                </a:solidFill>
                <a:latin typeface="+mn-lt"/>
              </a:rPr>
              <a:t>Wasted other metals and precious stones </a:t>
            </a:r>
            <a:r>
              <a:rPr lang="en-AU" sz="2800" i="1" dirty="0">
                <a:latin typeface="+mn-lt"/>
              </a:rPr>
              <a:t>left on mine floors can be provided)</a:t>
            </a:r>
            <a:endParaRPr lang="en-AU" sz="2800" dirty="0">
              <a:latin typeface="+mn-lt"/>
            </a:endParaRPr>
          </a:p>
        </p:txBody>
      </p:sp>
      <p:sp>
        <p:nvSpPr>
          <p:cNvPr id="12" name="TextBox 11">
            <a:extLst>
              <a:ext uri="{FF2B5EF4-FFF2-40B4-BE49-F238E27FC236}">
                <a16:creationId xmlns:a16="http://schemas.microsoft.com/office/drawing/2014/main" id="{CD660193-D002-4825-97A5-1575B9EB4C13}"/>
              </a:ext>
            </a:extLst>
          </p:cNvPr>
          <p:cNvSpPr txBox="1"/>
          <p:nvPr/>
        </p:nvSpPr>
        <p:spPr>
          <a:xfrm>
            <a:off x="344488" y="5982390"/>
            <a:ext cx="7323112" cy="369332"/>
          </a:xfrm>
          <a:prstGeom prst="rect">
            <a:avLst/>
          </a:prstGeom>
          <a:noFill/>
        </p:spPr>
        <p:txBody>
          <a:bodyPr wrap="square">
            <a:spAutoFit/>
          </a:bodyPr>
          <a:lstStyle/>
          <a:p>
            <a:pPr marL="136525" indent="0">
              <a:buFont typeface="Wingdings 2" panose="05020102010507070707" pitchFamily="18" charset="2"/>
              <a:buNone/>
              <a:defRPr/>
            </a:pPr>
            <a:r>
              <a:rPr lang="en-AU" b="1" dirty="0">
                <a:solidFill>
                  <a:schemeClr val="tx1">
                    <a:lumMod val="95000"/>
                  </a:schemeClr>
                </a:solidFill>
              </a:rPr>
              <a:t>Go to</a:t>
            </a:r>
            <a:r>
              <a:rPr lang="en-AU" dirty="0">
                <a:solidFill>
                  <a:srgbClr val="66FF33"/>
                </a:solidFill>
              </a:rPr>
              <a:t>: </a:t>
            </a:r>
            <a:r>
              <a:rPr lang="en-AU" u="sng" dirty="0">
                <a:hlinkClick r:id="rId2">
                  <a:extLst>
                    <a:ext uri="{A12FA001-AC4F-418D-AE19-62706E023703}">
                      <ahyp:hlinkClr xmlns:ahyp="http://schemas.microsoft.com/office/drawing/2018/hyperlinkcolor" val="tx"/>
                    </a:ext>
                  </a:extLst>
                </a:hlinkClick>
              </a:rPr>
              <a:t>www.ausvacmining.com.au/Services</a:t>
            </a:r>
            <a:r>
              <a:rPr lang="en-AU" dirty="0"/>
              <a:t> </a:t>
            </a:r>
            <a:r>
              <a:rPr lang="en-AU" dirty="0">
                <a:solidFill>
                  <a:schemeClr val="bg1"/>
                </a:solidFill>
              </a:rPr>
              <a:t>- </a:t>
            </a:r>
            <a:r>
              <a:rPr lang="en-AU" dirty="0">
                <a:solidFill>
                  <a:schemeClr val="tx1">
                    <a:lumMod val="95000"/>
                  </a:schemeClr>
                </a:solidFill>
              </a:rPr>
              <a:t>for updates</a:t>
            </a:r>
          </a:p>
        </p:txBody>
      </p:sp>
      <p:graphicFrame>
        <p:nvGraphicFramePr>
          <p:cNvPr id="3" name="Object 2">
            <a:extLst>
              <a:ext uri="{FF2B5EF4-FFF2-40B4-BE49-F238E27FC236}">
                <a16:creationId xmlns:a16="http://schemas.microsoft.com/office/drawing/2014/main" id="{BC6C0056-93E9-4A4E-B705-FEE4787929CE}"/>
              </a:ext>
            </a:extLst>
          </p:cNvPr>
          <p:cNvGraphicFramePr>
            <a:graphicFrameLocks noChangeAspect="1"/>
          </p:cNvGraphicFramePr>
          <p:nvPr>
            <p:extLst>
              <p:ext uri="{D42A27DB-BD31-4B8C-83A1-F6EECF244321}">
                <p14:modId xmlns:p14="http://schemas.microsoft.com/office/powerpoint/2010/main" val="3338411725"/>
              </p:ext>
            </p:extLst>
          </p:nvPr>
        </p:nvGraphicFramePr>
        <p:xfrm>
          <a:off x="4762500" y="4151313"/>
          <a:ext cx="381000" cy="771525"/>
        </p:xfrm>
        <a:graphic>
          <a:graphicData uri="http://schemas.openxmlformats.org/presentationml/2006/ole">
            <mc:AlternateContent xmlns:mc="http://schemas.openxmlformats.org/markup-compatibility/2006">
              <mc:Choice xmlns:v="urn:schemas-microsoft-com:vml" Requires="v">
                <p:oleObj name="Worksheet" showAsIcon="1" r:id="rId3" imgW="381071" imgH="771690" progId="Excel.Sheet.12">
                  <p:embed/>
                </p:oleObj>
              </mc:Choice>
              <mc:Fallback>
                <p:oleObj name="Worksheet" showAsIcon="1" r:id="rId3" imgW="381071" imgH="771690" progId="Excel.Sheet.12">
                  <p:embed/>
                  <p:pic>
                    <p:nvPicPr>
                      <p:cNvPr id="0" name=""/>
                      <p:cNvPicPr/>
                      <p:nvPr/>
                    </p:nvPicPr>
                    <p:blipFill>
                      <a:blip r:embed="rId4"/>
                      <a:stretch>
                        <a:fillRect/>
                      </a:stretch>
                    </p:blipFill>
                    <p:spPr>
                      <a:xfrm>
                        <a:off x="4762500" y="4151313"/>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93540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A384F3-4E70-4079-B373-9562963F978F}"/>
              </a:ext>
            </a:extLst>
          </p:cNvPr>
          <p:cNvSpPr>
            <a:spLocks noGrp="1"/>
          </p:cNvSpPr>
          <p:nvPr>
            <p:ph type="sldNum" sz="quarter" idx="12"/>
          </p:nvPr>
        </p:nvSpPr>
        <p:spPr/>
        <p:txBody>
          <a:bodyPr/>
          <a:lstStyle/>
          <a:p>
            <a:pPr>
              <a:defRPr/>
            </a:pPr>
            <a:fld id="{B1718762-398E-412E-81DA-13865818F772}" type="slidenum">
              <a:rPr lang="en-AU" altLang="en-US" smtClean="0"/>
              <a:pPr>
                <a:defRPr/>
              </a:pPr>
              <a:t>24</a:t>
            </a:fld>
            <a:endParaRPr lang="en-AU" altLang="en-US"/>
          </a:p>
        </p:txBody>
      </p:sp>
      <p:sp>
        <p:nvSpPr>
          <p:cNvPr id="13" name="TextBox 12">
            <a:extLst>
              <a:ext uri="{FF2B5EF4-FFF2-40B4-BE49-F238E27FC236}">
                <a16:creationId xmlns:a16="http://schemas.microsoft.com/office/drawing/2014/main" id="{F5A3924B-0888-4414-A590-6939E4149A19}"/>
              </a:ext>
            </a:extLst>
          </p:cNvPr>
          <p:cNvSpPr txBox="1"/>
          <p:nvPr/>
        </p:nvSpPr>
        <p:spPr>
          <a:xfrm>
            <a:off x="1136576" y="692696"/>
            <a:ext cx="6297157" cy="923330"/>
          </a:xfrm>
          <a:prstGeom prst="rect">
            <a:avLst/>
          </a:prstGeom>
          <a:noFill/>
        </p:spPr>
        <p:txBody>
          <a:bodyPr wrap="square">
            <a:spAutoFit/>
          </a:bodyPr>
          <a:lstStyle/>
          <a:p>
            <a:pPr marL="136525" indent="0" algn="just">
              <a:buNone/>
            </a:pPr>
            <a:r>
              <a:rPr lang="en-US" altLang="en-US" sz="1800" b="1" spc="300" dirty="0">
                <a:solidFill>
                  <a:schemeClr val="bg1"/>
                </a:solidFill>
                <a:latin typeface="Calibri" panose="020F0502020204030204" pitchFamily="34" charset="0"/>
                <a:cs typeface="Calibri" panose="020F0502020204030204" pitchFamily="34" charset="0"/>
              </a:rPr>
              <a:t>Cleaning of Mine Floors still has not being included in </a:t>
            </a:r>
            <a:r>
              <a:rPr lang="en-US" altLang="en-US" sz="1800" b="1" u="sng" spc="300" dirty="0">
                <a:solidFill>
                  <a:schemeClr val="bg1"/>
                </a:solidFill>
                <a:latin typeface="Calibri" panose="020F0502020204030204" pitchFamily="34" charset="0"/>
                <a:cs typeface="Calibri" panose="020F0502020204030204" pitchFamily="34" charset="0"/>
              </a:rPr>
              <a:t>Life of Mine Plans</a:t>
            </a:r>
            <a:r>
              <a:rPr lang="en-US" altLang="en-US" sz="1800" b="1" spc="300" dirty="0">
                <a:solidFill>
                  <a:schemeClr val="bg1"/>
                </a:solidFill>
                <a:latin typeface="Calibri" panose="020F0502020204030204" pitchFamily="34" charset="0"/>
                <a:cs typeface="Calibri" panose="020F0502020204030204" pitchFamily="34" charset="0"/>
              </a:rPr>
              <a:t> to be part of Normal Mining Cycle </a:t>
            </a:r>
            <a:endParaRPr lang="en-AU" altLang="en-US" sz="1800" b="1" spc="300" dirty="0">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FD9C9F9-2C7F-4924-8D3A-6C2E3A77D852}"/>
              </a:ext>
            </a:extLst>
          </p:cNvPr>
          <p:cNvSpPr txBox="1"/>
          <p:nvPr/>
        </p:nvSpPr>
        <p:spPr>
          <a:xfrm>
            <a:off x="272480" y="1988840"/>
            <a:ext cx="9361040" cy="2308324"/>
          </a:xfrm>
          <a:prstGeom prst="rect">
            <a:avLst/>
          </a:prstGeom>
          <a:noFill/>
        </p:spPr>
        <p:txBody>
          <a:bodyPr wrap="square">
            <a:spAutoFit/>
          </a:bodyPr>
          <a:lstStyle/>
          <a:p>
            <a:r>
              <a:rPr lang="en-US" sz="4800" b="1" dirty="0">
                <a:latin typeface="+mn-lt"/>
              </a:rPr>
              <a:t>Cleaning of Mine Floors still has not been included in Life of Mine Plans to be part of Normal Mining Cycle </a:t>
            </a:r>
          </a:p>
        </p:txBody>
      </p:sp>
    </p:spTree>
    <p:extLst>
      <p:ext uri="{BB962C8B-B14F-4D97-AF65-F5344CB8AC3E}">
        <p14:creationId xmlns:p14="http://schemas.microsoft.com/office/powerpoint/2010/main" val="388771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3FF926-2B25-4E4E-BACC-0E83D3168236}"/>
              </a:ext>
            </a:extLst>
          </p:cNvPr>
          <p:cNvSpPr>
            <a:spLocks noGrp="1"/>
          </p:cNvSpPr>
          <p:nvPr>
            <p:ph type="sldNum" sz="quarter" idx="12"/>
          </p:nvPr>
        </p:nvSpPr>
        <p:spPr/>
        <p:txBody>
          <a:bodyPr/>
          <a:lstStyle/>
          <a:p>
            <a:pPr>
              <a:defRPr/>
            </a:pPr>
            <a:fld id="{B1718762-398E-412E-81DA-13865818F772}" type="slidenum">
              <a:rPr lang="en-AU" altLang="en-US" smtClean="0"/>
              <a:pPr>
                <a:defRPr/>
              </a:pPr>
              <a:t>25</a:t>
            </a:fld>
            <a:endParaRPr lang="en-AU" altLang="en-US"/>
          </a:p>
        </p:txBody>
      </p:sp>
      <p:sp>
        <p:nvSpPr>
          <p:cNvPr id="6" name="TextBox 5">
            <a:extLst>
              <a:ext uri="{FF2B5EF4-FFF2-40B4-BE49-F238E27FC236}">
                <a16:creationId xmlns:a16="http://schemas.microsoft.com/office/drawing/2014/main" id="{11A6956B-7323-405E-9F85-E5664FEB7622}"/>
              </a:ext>
            </a:extLst>
          </p:cNvPr>
          <p:cNvSpPr txBox="1"/>
          <p:nvPr/>
        </p:nvSpPr>
        <p:spPr>
          <a:xfrm>
            <a:off x="137592" y="1676127"/>
            <a:ext cx="9777536" cy="769441"/>
          </a:xfrm>
          <a:prstGeom prst="rect">
            <a:avLst/>
          </a:prstGeom>
          <a:noFill/>
        </p:spPr>
        <p:txBody>
          <a:bodyPr wrap="square">
            <a:spAutoFit/>
          </a:bodyPr>
          <a:lstStyle/>
          <a:p>
            <a:r>
              <a:rPr lang="en-AU" sz="4400" b="1" dirty="0">
                <a:solidFill>
                  <a:schemeClr val="tx1"/>
                </a:solidFill>
                <a:latin typeface="+mn-lt"/>
              </a:rPr>
              <a:t>Mobile Supersucker – Other Applications </a:t>
            </a:r>
            <a:endParaRPr lang="en-AU" sz="4400" b="1" dirty="0">
              <a:latin typeface="+mn-lt"/>
            </a:endParaRPr>
          </a:p>
        </p:txBody>
      </p:sp>
      <p:sp>
        <p:nvSpPr>
          <p:cNvPr id="8" name="TextBox 7">
            <a:extLst>
              <a:ext uri="{FF2B5EF4-FFF2-40B4-BE49-F238E27FC236}">
                <a16:creationId xmlns:a16="http://schemas.microsoft.com/office/drawing/2014/main" id="{2DBD6440-A296-4FE9-B98D-1D0CA0957312}"/>
              </a:ext>
            </a:extLst>
          </p:cNvPr>
          <p:cNvSpPr txBox="1"/>
          <p:nvPr/>
        </p:nvSpPr>
        <p:spPr>
          <a:xfrm>
            <a:off x="273832" y="4877897"/>
            <a:ext cx="9505056" cy="707886"/>
          </a:xfrm>
          <a:prstGeom prst="rect">
            <a:avLst/>
          </a:prstGeom>
          <a:noFill/>
        </p:spPr>
        <p:txBody>
          <a:bodyPr wrap="square">
            <a:spAutoFit/>
          </a:bodyPr>
          <a:lstStyle/>
          <a:p>
            <a:pPr marL="136525" indent="0">
              <a:buNone/>
            </a:pPr>
            <a:r>
              <a:rPr lang="en-AU" sz="4000" b="1" dirty="0">
                <a:latin typeface="+mj-lt"/>
              </a:rPr>
              <a:t>Go to next/last PP Slide 26 - Appendices</a:t>
            </a:r>
          </a:p>
        </p:txBody>
      </p:sp>
    </p:spTree>
    <p:extLst>
      <p:ext uri="{BB962C8B-B14F-4D97-AF65-F5344CB8AC3E}">
        <p14:creationId xmlns:p14="http://schemas.microsoft.com/office/powerpoint/2010/main" val="319374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9F2B8F-B341-4B81-A8CA-7D65B3F7C207}"/>
              </a:ext>
            </a:extLst>
          </p:cNvPr>
          <p:cNvSpPr>
            <a:spLocks noGrp="1"/>
          </p:cNvSpPr>
          <p:nvPr>
            <p:ph type="sldNum" sz="quarter" idx="12"/>
          </p:nvPr>
        </p:nvSpPr>
        <p:spPr/>
        <p:txBody>
          <a:bodyPr/>
          <a:lstStyle/>
          <a:p>
            <a:pPr>
              <a:defRPr/>
            </a:pPr>
            <a:fld id="{B1650519-A273-44ED-ADBD-66227BFE1F11}" type="slidenum">
              <a:rPr lang="en-AU" altLang="en-US" smtClean="0"/>
              <a:pPr>
                <a:defRPr/>
              </a:pPr>
              <a:t>26</a:t>
            </a:fld>
            <a:endParaRPr lang="en-AU" altLang="en-US" dirty="0"/>
          </a:p>
        </p:txBody>
      </p:sp>
      <p:sp>
        <p:nvSpPr>
          <p:cNvPr id="3" name="Title 2">
            <a:extLst>
              <a:ext uri="{FF2B5EF4-FFF2-40B4-BE49-F238E27FC236}">
                <a16:creationId xmlns:a16="http://schemas.microsoft.com/office/drawing/2014/main" id="{8AF2E40A-0401-4E66-A3D8-3C4A0DEACE7D}"/>
              </a:ext>
            </a:extLst>
          </p:cNvPr>
          <p:cNvSpPr>
            <a:spLocks noGrp="1"/>
          </p:cNvSpPr>
          <p:nvPr>
            <p:ph type="title" idx="4294967295"/>
          </p:nvPr>
        </p:nvSpPr>
        <p:spPr>
          <a:xfrm>
            <a:off x="0" y="-15875"/>
            <a:ext cx="8489950" cy="635000"/>
          </a:xfrm>
        </p:spPr>
        <p:txBody>
          <a:bodyPr>
            <a:noAutofit/>
          </a:bodyPr>
          <a:lstStyle/>
          <a:p>
            <a:r>
              <a:rPr lang="en-AU" sz="4000" dirty="0">
                <a:solidFill>
                  <a:schemeClr val="bg1"/>
                </a:solidFill>
                <a:latin typeface="Calibri" panose="020F0502020204030204" pitchFamily="34" charset="0"/>
                <a:cs typeface="Calibri" panose="020F0502020204030204" pitchFamily="34" charset="0"/>
              </a:rPr>
              <a:t>Appendices</a:t>
            </a:r>
          </a:p>
        </p:txBody>
      </p:sp>
      <p:graphicFrame>
        <p:nvGraphicFramePr>
          <p:cNvPr id="4" name="Object 3">
            <a:extLst>
              <a:ext uri="{FF2B5EF4-FFF2-40B4-BE49-F238E27FC236}">
                <a16:creationId xmlns:a16="http://schemas.microsoft.com/office/drawing/2014/main" id="{36A18F5B-9C0D-42CC-83F6-7604E44B0327}"/>
              </a:ext>
            </a:extLst>
          </p:cNvPr>
          <p:cNvGraphicFramePr>
            <a:graphicFrameLocks noChangeAspect="1"/>
          </p:cNvGraphicFramePr>
          <p:nvPr>
            <p:extLst>
              <p:ext uri="{D42A27DB-BD31-4B8C-83A1-F6EECF244321}">
                <p14:modId xmlns:p14="http://schemas.microsoft.com/office/powerpoint/2010/main" val="2809960696"/>
              </p:ext>
            </p:extLst>
          </p:nvPr>
        </p:nvGraphicFramePr>
        <p:xfrm>
          <a:off x="99558" y="1263027"/>
          <a:ext cx="5285981" cy="518771"/>
        </p:xfrm>
        <a:graphic>
          <a:graphicData uri="http://schemas.openxmlformats.org/presentationml/2006/ole">
            <mc:AlternateContent xmlns:mc="http://schemas.openxmlformats.org/markup-compatibility/2006">
              <mc:Choice xmlns:v="urn:schemas-microsoft-com:vml" Requires="v">
                <p:oleObj name="Packager Shell Object" showAsIcon="1" r:id="rId2" imgW="4707000" imgH="437760" progId="Package">
                  <p:embed/>
                </p:oleObj>
              </mc:Choice>
              <mc:Fallback>
                <p:oleObj name="Packager Shell Object" showAsIcon="1" r:id="rId2" imgW="4707000" imgH="437760" progId="Package">
                  <p:embed/>
                  <p:pic>
                    <p:nvPicPr>
                      <p:cNvPr id="0" name=""/>
                      <p:cNvPicPr/>
                      <p:nvPr/>
                    </p:nvPicPr>
                    <p:blipFill>
                      <a:blip r:embed="rId3"/>
                      <a:stretch>
                        <a:fillRect/>
                      </a:stretch>
                    </p:blipFill>
                    <p:spPr>
                      <a:xfrm>
                        <a:off x="99558" y="1263027"/>
                        <a:ext cx="5285981" cy="51877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9EB895F-E475-4761-B0C6-9E6E0B6F7F1F}"/>
              </a:ext>
            </a:extLst>
          </p:cNvPr>
          <p:cNvGraphicFramePr>
            <a:graphicFrameLocks noChangeAspect="1"/>
          </p:cNvGraphicFramePr>
          <p:nvPr>
            <p:extLst>
              <p:ext uri="{D42A27DB-BD31-4B8C-83A1-F6EECF244321}">
                <p14:modId xmlns:p14="http://schemas.microsoft.com/office/powerpoint/2010/main" val="3329965877"/>
              </p:ext>
            </p:extLst>
          </p:nvPr>
        </p:nvGraphicFramePr>
        <p:xfrm>
          <a:off x="153958" y="592845"/>
          <a:ext cx="5327387" cy="566394"/>
        </p:xfrm>
        <a:graphic>
          <a:graphicData uri="http://schemas.openxmlformats.org/presentationml/2006/ole">
            <mc:AlternateContent xmlns:mc="http://schemas.openxmlformats.org/markup-compatibility/2006">
              <mc:Choice xmlns:v="urn:schemas-microsoft-com:vml" Requires="v">
                <p:oleObj name="Packager Shell Object" showAsIcon="1" r:id="rId4" imgW="4120560" imgH="437760" progId="Package">
                  <p:embed/>
                </p:oleObj>
              </mc:Choice>
              <mc:Fallback>
                <p:oleObj name="Packager Shell Object" showAsIcon="1" r:id="rId4" imgW="4120560" imgH="437760" progId="Package">
                  <p:embed/>
                  <p:pic>
                    <p:nvPicPr>
                      <p:cNvPr id="0" name=""/>
                      <p:cNvPicPr/>
                      <p:nvPr/>
                    </p:nvPicPr>
                    <p:blipFill>
                      <a:blip r:embed="rId5"/>
                      <a:stretch>
                        <a:fillRect/>
                      </a:stretch>
                    </p:blipFill>
                    <p:spPr>
                      <a:xfrm>
                        <a:off x="153958" y="592845"/>
                        <a:ext cx="5327387" cy="56639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3C48FDA-EFB0-491D-8387-A12CF2A4854B}"/>
              </a:ext>
            </a:extLst>
          </p:cNvPr>
          <p:cNvGraphicFramePr>
            <a:graphicFrameLocks noChangeAspect="1"/>
          </p:cNvGraphicFramePr>
          <p:nvPr>
            <p:extLst>
              <p:ext uri="{D42A27DB-BD31-4B8C-83A1-F6EECF244321}">
                <p14:modId xmlns:p14="http://schemas.microsoft.com/office/powerpoint/2010/main" val="2615394961"/>
              </p:ext>
            </p:extLst>
          </p:nvPr>
        </p:nvGraphicFramePr>
        <p:xfrm>
          <a:off x="709613" y="1897063"/>
          <a:ext cx="4164012" cy="447675"/>
        </p:xfrm>
        <a:graphic>
          <a:graphicData uri="http://schemas.openxmlformats.org/presentationml/2006/ole">
            <mc:AlternateContent xmlns:mc="http://schemas.openxmlformats.org/markup-compatibility/2006">
              <mc:Choice xmlns:v="urn:schemas-microsoft-com:vml" Requires="v">
                <p:oleObj name="Packager Shell Object" showAsIcon="1" r:id="rId6" imgW="4079880" imgH="437760" progId="Package">
                  <p:embed/>
                </p:oleObj>
              </mc:Choice>
              <mc:Fallback>
                <p:oleObj name="Packager Shell Object" showAsIcon="1" r:id="rId6" imgW="4079880" imgH="437760" progId="Package">
                  <p:embed/>
                  <p:pic>
                    <p:nvPicPr>
                      <p:cNvPr id="0" name=""/>
                      <p:cNvPicPr/>
                      <p:nvPr/>
                    </p:nvPicPr>
                    <p:blipFill>
                      <a:blip r:embed="rId7"/>
                      <a:stretch>
                        <a:fillRect/>
                      </a:stretch>
                    </p:blipFill>
                    <p:spPr>
                      <a:xfrm>
                        <a:off x="709613" y="1897063"/>
                        <a:ext cx="4164012" cy="4476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F44A9D4-3C76-40B7-95B6-1D51F490BEC6}"/>
              </a:ext>
            </a:extLst>
          </p:cNvPr>
          <p:cNvGraphicFramePr>
            <a:graphicFrameLocks noChangeAspect="1"/>
          </p:cNvGraphicFramePr>
          <p:nvPr>
            <p:extLst>
              <p:ext uri="{D42A27DB-BD31-4B8C-83A1-F6EECF244321}">
                <p14:modId xmlns:p14="http://schemas.microsoft.com/office/powerpoint/2010/main" val="3750156850"/>
              </p:ext>
            </p:extLst>
          </p:nvPr>
        </p:nvGraphicFramePr>
        <p:xfrm>
          <a:off x="19968" y="2534613"/>
          <a:ext cx="5552271" cy="573298"/>
        </p:xfrm>
        <a:graphic>
          <a:graphicData uri="http://schemas.openxmlformats.org/presentationml/2006/ole">
            <mc:AlternateContent xmlns:mc="http://schemas.openxmlformats.org/markup-compatibility/2006">
              <mc:Choice xmlns:v="urn:schemas-microsoft-com:vml" Requires="v">
                <p:oleObj name="Packager Shell Object" showAsIcon="1" r:id="rId8" imgW="4242600" imgH="437760" progId="Package">
                  <p:embed/>
                </p:oleObj>
              </mc:Choice>
              <mc:Fallback>
                <p:oleObj name="Packager Shell Object" showAsIcon="1" r:id="rId8" imgW="4242600" imgH="437760" progId="Package">
                  <p:embed/>
                  <p:pic>
                    <p:nvPicPr>
                      <p:cNvPr id="0" name=""/>
                      <p:cNvPicPr/>
                      <p:nvPr/>
                    </p:nvPicPr>
                    <p:blipFill>
                      <a:blip r:embed="rId9"/>
                      <a:stretch>
                        <a:fillRect/>
                      </a:stretch>
                    </p:blipFill>
                    <p:spPr>
                      <a:xfrm>
                        <a:off x="19968" y="2534613"/>
                        <a:ext cx="5552271" cy="57329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727FA6F-DD83-4486-BDC3-B2B273944A92}"/>
              </a:ext>
            </a:extLst>
          </p:cNvPr>
          <p:cNvGraphicFramePr>
            <a:graphicFrameLocks noChangeAspect="1"/>
          </p:cNvGraphicFramePr>
          <p:nvPr>
            <p:extLst>
              <p:ext uri="{D42A27DB-BD31-4B8C-83A1-F6EECF244321}">
                <p14:modId xmlns:p14="http://schemas.microsoft.com/office/powerpoint/2010/main" val="4090639349"/>
              </p:ext>
            </p:extLst>
          </p:nvPr>
        </p:nvGraphicFramePr>
        <p:xfrm>
          <a:off x="159869" y="3139678"/>
          <a:ext cx="5250357" cy="592194"/>
        </p:xfrm>
        <a:graphic>
          <a:graphicData uri="http://schemas.openxmlformats.org/presentationml/2006/ole">
            <mc:AlternateContent xmlns:mc="http://schemas.openxmlformats.org/markup-compatibility/2006">
              <mc:Choice xmlns:v="urn:schemas-microsoft-com:vml" Requires="v">
                <p:oleObj name="Packager Shell Object" showAsIcon="1" r:id="rId10" imgW="3884400" imgH="437760" progId="Package">
                  <p:embed/>
                </p:oleObj>
              </mc:Choice>
              <mc:Fallback>
                <p:oleObj name="Packager Shell Object" showAsIcon="1" r:id="rId10" imgW="3884400" imgH="437760" progId="Package">
                  <p:embed/>
                  <p:pic>
                    <p:nvPicPr>
                      <p:cNvPr id="0" name=""/>
                      <p:cNvPicPr/>
                      <p:nvPr/>
                    </p:nvPicPr>
                    <p:blipFill>
                      <a:blip r:embed="rId11"/>
                      <a:stretch>
                        <a:fillRect/>
                      </a:stretch>
                    </p:blipFill>
                    <p:spPr>
                      <a:xfrm>
                        <a:off x="159869" y="3139678"/>
                        <a:ext cx="5250357" cy="59219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F196358-E8C6-4E0D-9A75-283A2D7B5A48}"/>
              </a:ext>
            </a:extLst>
          </p:cNvPr>
          <p:cNvGraphicFramePr>
            <a:graphicFrameLocks noChangeAspect="1"/>
          </p:cNvGraphicFramePr>
          <p:nvPr>
            <p:extLst>
              <p:ext uri="{D42A27DB-BD31-4B8C-83A1-F6EECF244321}">
                <p14:modId xmlns:p14="http://schemas.microsoft.com/office/powerpoint/2010/main" val="269274068"/>
              </p:ext>
            </p:extLst>
          </p:nvPr>
        </p:nvGraphicFramePr>
        <p:xfrm>
          <a:off x="0" y="3835660"/>
          <a:ext cx="5755869" cy="571446"/>
        </p:xfrm>
        <a:graphic>
          <a:graphicData uri="http://schemas.openxmlformats.org/presentationml/2006/ole">
            <mc:AlternateContent xmlns:mc="http://schemas.openxmlformats.org/markup-compatibility/2006">
              <mc:Choice xmlns:v="urn:schemas-microsoft-com:vml" Requires="v">
                <p:oleObj name="Packager Shell Object" showAsIcon="1" r:id="rId12" imgW="4413600" imgH="437760" progId="Package">
                  <p:embed/>
                </p:oleObj>
              </mc:Choice>
              <mc:Fallback>
                <p:oleObj name="Packager Shell Object" showAsIcon="1" r:id="rId12" imgW="4413600" imgH="437760" progId="Package">
                  <p:embed/>
                  <p:pic>
                    <p:nvPicPr>
                      <p:cNvPr id="0" name=""/>
                      <p:cNvPicPr/>
                      <p:nvPr/>
                    </p:nvPicPr>
                    <p:blipFill>
                      <a:blip r:embed="rId13"/>
                      <a:stretch>
                        <a:fillRect/>
                      </a:stretch>
                    </p:blipFill>
                    <p:spPr>
                      <a:xfrm>
                        <a:off x="0" y="3835660"/>
                        <a:ext cx="5755869" cy="571446"/>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5663EC6-1902-4E6E-9BB9-804E1335E544}"/>
              </a:ext>
            </a:extLst>
          </p:cNvPr>
          <p:cNvGraphicFramePr>
            <a:graphicFrameLocks noChangeAspect="1"/>
          </p:cNvGraphicFramePr>
          <p:nvPr>
            <p:extLst>
              <p:ext uri="{D42A27DB-BD31-4B8C-83A1-F6EECF244321}">
                <p14:modId xmlns:p14="http://schemas.microsoft.com/office/powerpoint/2010/main" val="171314800"/>
              </p:ext>
            </p:extLst>
          </p:nvPr>
        </p:nvGraphicFramePr>
        <p:xfrm>
          <a:off x="-69023" y="5289306"/>
          <a:ext cx="5623977" cy="647837"/>
        </p:xfrm>
        <a:graphic>
          <a:graphicData uri="http://schemas.openxmlformats.org/presentationml/2006/ole">
            <mc:AlternateContent xmlns:mc="http://schemas.openxmlformats.org/markup-compatibility/2006">
              <mc:Choice xmlns:v="urn:schemas-microsoft-com:vml" Requires="v">
                <p:oleObj name="Packager Shell Object" showAsIcon="1" r:id="rId14" imgW="3803040" imgH="437760" progId="Package">
                  <p:embed/>
                </p:oleObj>
              </mc:Choice>
              <mc:Fallback>
                <p:oleObj name="Packager Shell Object" showAsIcon="1" r:id="rId14" imgW="3803040" imgH="437760" progId="Package">
                  <p:embed/>
                  <p:pic>
                    <p:nvPicPr>
                      <p:cNvPr id="0" name=""/>
                      <p:cNvPicPr/>
                      <p:nvPr/>
                    </p:nvPicPr>
                    <p:blipFill>
                      <a:blip r:embed="rId15"/>
                      <a:stretch>
                        <a:fillRect/>
                      </a:stretch>
                    </p:blipFill>
                    <p:spPr>
                      <a:xfrm>
                        <a:off x="-69023" y="5289306"/>
                        <a:ext cx="5623977" cy="6478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211A011-02E6-4627-87E4-9A7F9D1B225B}"/>
              </a:ext>
            </a:extLst>
          </p:cNvPr>
          <p:cNvGraphicFramePr>
            <a:graphicFrameLocks noChangeAspect="1"/>
          </p:cNvGraphicFramePr>
          <p:nvPr>
            <p:extLst>
              <p:ext uri="{D42A27DB-BD31-4B8C-83A1-F6EECF244321}">
                <p14:modId xmlns:p14="http://schemas.microsoft.com/office/powerpoint/2010/main" val="99372170"/>
              </p:ext>
            </p:extLst>
          </p:nvPr>
        </p:nvGraphicFramePr>
        <p:xfrm>
          <a:off x="-74161" y="4573480"/>
          <a:ext cx="6034013" cy="632459"/>
        </p:xfrm>
        <a:graphic>
          <a:graphicData uri="http://schemas.openxmlformats.org/presentationml/2006/ole">
            <mc:AlternateContent xmlns:mc="http://schemas.openxmlformats.org/markup-compatibility/2006">
              <mc:Choice xmlns:v="urn:schemas-microsoft-com:vml" Requires="v">
                <p:oleObj name="Packager Shell Object" showAsIcon="1" r:id="rId16" imgW="4372920" imgH="437760" progId="Package">
                  <p:embed/>
                </p:oleObj>
              </mc:Choice>
              <mc:Fallback>
                <p:oleObj name="Packager Shell Object" showAsIcon="1" r:id="rId16" imgW="4372920" imgH="437760" progId="Package">
                  <p:embed/>
                  <p:pic>
                    <p:nvPicPr>
                      <p:cNvPr id="0" name=""/>
                      <p:cNvPicPr/>
                      <p:nvPr/>
                    </p:nvPicPr>
                    <p:blipFill>
                      <a:blip r:embed="rId17"/>
                      <a:stretch>
                        <a:fillRect/>
                      </a:stretch>
                    </p:blipFill>
                    <p:spPr>
                      <a:xfrm>
                        <a:off x="-74161" y="4573480"/>
                        <a:ext cx="6034013" cy="632459"/>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BAD4107-CEDA-4CB2-923F-ED380454A5D4}"/>
              </a:ext>
            </a:extLst>
          </p:cNvPr>
          <p:cNvGraphicFramePr>
            <a:graphicFrameLocks noChangeAspect="1"/>
          </p:cNvGraphicFramePr>
          <p:nvPr>
            <p:extLst>
              <p:ext uri="{D42A27DB-BD31-4B8C-83A1-F6EECF244321}">
                <p14:modId xmlns:p14="http://schemas.microsoft.com/office/powerpoint/2010/main" val="3324598461"/>
              </p:ext>
            </p:extLst>
          </p:nvPr>
        </p:nvGraphicFramePr>
        <p:xfrm>
          <a:off x="5220" y="6104810"/>
          <a:ext cx="5389387" cy="568605"/>
        </p:xfrm>
        <a:graphic>
          <a:graphicData uri="http://schemas.openxmlformats.org/presentationml/2006/ole">
            <mc:AlternateContent xmlns:mc="http://schemas.openxmlformats.org/markup-compatibility/2006">
              <mc:Choice xmlns:v="urn:schemas-microsoft-com:vml" Requires="v">
                <p:oleObj name="Packager Shell Object" showAsIcon="1" r:id="rId18" imgW="4153320" imgH="437760" progId="Package">
                  <p:embed/>
                </p:oleObj>
              </mc:Choice>
              <mc:Fallback>
                <p:oleObj name="Packager Shell Object" showAsIcon="1" r:id="rId18" imgW="4153320" imgH="437760" progId="Package">
                  <p:embed/>
                  <p:pic>
                    <p:nvPicPr>
                      <p:cNvPr id="0" name=""/>
                      <p:cNvPicPr/>
                      <p:nvPr/>
                    </p:nvPicPr>
                    <p:blipFill>
                      <a:blip r:embed="rId19"/>
                      <a:stretch>
                        <a:fillRect/>
                      </a:stretch>
                    </p:blipFill>
                    <p:spPr>
                      <a:xfrm>
                        <a:off x="5220" y="6104810"/>
                        <a:ext cx="5389387" cy="56860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77407E8-9C43-44F6-B061-680BAF872314}"/>
              </a:ext>
            </a:extLst>
          </p:cNvPr>
          <p:cNvGraphicFramePr>
            <a:graphicFrameLocks noChangeAspect="1"/>
          </p:cNvGraphicFramePr>
          <p:nvPr>
            <p:extLst>
              <p:ext uri="{D42A27DB-BD31-4B8C-83A1-F6EECF244321}">
                <p14:modId xmlns:p14="http://schemas.microsoft.com/office/powerpoint/2010/main" val="2094500595"/>
              </p:ext>
            </p:extLst>
          </p:nvPr>
        </p:nvGraphicFramePr>
        <p:xfrm>
          <a:off x="5530646" y="5144535"/>
          <a:ext cx="3936828" cy="632459"/>
        </p:xfrm>
        <a:graphic>
          <a:graphicData uri="http://schemas.openxmlformats.org/presentationml/2006/ole">
            <mc:AlternateContent xmlns:mc="http://schemas.openxmlformats.org/markup-compatibility/2006">
              <mc:Choice xmlns:v="urn:schemas-microsoft-com:vml" Requires="v">
                <p:oleObj name="Packager Shell Object" showAsIcon="1" r:id="rId20" imgW="2728080" imgH="437760" progId="Package">
                  <p:embed/>
                </p:oleObj>
              </mc:Choice>
              <mc:Fallback>
                <p:oleObj name="Packager Shell Object" showAsIcon="1" r:id="rId20" imgW="2728080" imgH="437760" progId="Package">
                  <p:embed/>
                  <p:pic>
                    <p:nvPicPr>
                      <p:cNvPr id="0" name=""/>
                      <p:cNvPicPr/>
                      <p:nvPr/>
                    </p:nvPicPr>
                    <p:blipFill>
                      <a:blip r:embed="rId21"/>
                      <a:stretch>
                        <a:fillRect/>
                      </a:stretch>
                    </p:blipFill>
                    <p:spPr>
                      <a:xfrm>
                        <a:off x="5530646" y="5144535"/>
                        <a:ext cx="3936828" cy="63245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18E6004-EFB0-44F1-98C8-6BFF2817E9A9}"/>
              </a:ext>
            </a:extLst>
          </p:cNvPr>
          <p:cNvGraphicFramePr>
            <a:graphicFrameLocks noChangeAspect="1"/>
          </p:cNvGraphicFramePr>
          <p:nvPr>
            <p:extLst>
              <p:ext uri="{D42A27DB-BD31-4B8C-83A1-F6EECF244321}">
                <p14:modId xmlns:p14="http://schemas.microsoft.com/office/powerpoint/2010/main" val="2318183736"/>
              </p:ext>
            </p:extLst>
          </p:nvPr>
        </p:nvGraphicFramePr>
        <p:xfrm>
          <a:off x="5267625" y="3116044"/>
          <a:ext cx="4188221" cy="613888"/>
        </p:xfrm>
        <a:graphic>
          <a:graphicData uri="http://schemas.openxmlformats.org/presentationml/2006/ole">
            <mc:AlternateContent xmlns:mc="http://schemas.openxmlformats.org/markup-compatibility/2006">
              <mc:Choice xmlns:v="urn:schemas-microsoft-com:vml" Requires="v">
                <p:oleObj name="Packager Shell Object" showAsIcon="1" r:id="rId22" imgW="2988720" imgH="437760" progId="Package">
                  <p:embed/>
                </p:oleObj>
              </mc:Choice>
              <mc:Fallback>
                <p:oleObj name="Packager Shell Object" showAsIcon="1" r:id="rId22" imgW="2988720" imgH="437760" progId="Package">
                  <p:embed/>
                  <p:pic>
                    <p:nvPicPr>
                      <p:cNvPr id="0" name=""/>
                      <p:cNvPicPr/>
                      <p:nvPr/>
                    </p:nvPicPr>
                    <p:blipFill>
                      <a:blip r:embed="rId23"/>
                      <a:stretch>
                        <a:fillRect/>
                      </a:stretch>
                    </p:blipFill>
                    <p:spPr>
                      <a:xfrm>
                        <a:off x="5267625" y="3116044"/>
                        <a:ext cx="4188221" cy="61388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BB52131-735F-4701-A8F9-AD7896778294}"/>
              </a:ext>
            </a:extLst>
          </p:cNvPr>
          <p:cNvGraphicFramePr>
            <a:graphicFrameLocks noChangeAspect="1"/>
          </p:cNvGraphicFramePr>
          <p:nvPr>
            <p:extLst>
              <p:ext uri="{D42A27DB-BD31-4B8C-83A1-F6EECF244321}">
                <p14:modId xmlns:p14="http://schemas.microsoft.com/office/powerpoint/2010/main" val="1217552577"/>
              </p:ext>
            </p:extLst>
          </p:nvPr>
        </p:nvGraphicFramePr>
        <p:xfrm>
          <a:off x="5542263" y="4541846"/>
          <a:ext cx="3808443" cy="597233"/>
        </p:xfrm>
        <a:graphic>
          <a:graphicData uri="http://schemas.openxmlformats.org/presentationml/2006/ole">
            <mc:AlternateContent xmlns:mc="http://schemas.openxmlformats.org/markup-compatibility/2006">
              <mc:Choice xmlns:v="urn:schemas-microsoft-com:vml" Requires="v">
                <p:oleObj name="Packager Shell Object" showAsIcon="1" r:id="rId24" imgW="2793240" imgH="437760" progId="Package">
                  <p:embed/>
                </p:oleObj>
              </mc:Choice>
              <mc:Fallback>
                <p:oleObj name="Packager Shell Object" showAsIcon="1" r:id="rId24" imgW="2793240" imgH="437760" progId="Package">
                  <p:embed/>
                  <p:pic>
                    <p:nvPicPr>
                      <p:cNvPr id="0" name=""/>
                      <p:cNvPicPr/>
                      <p:nvPr/>
                    </p:nvPicPr>
                    <p:blipFill>
                      <a:blip r:embed="rId25"/>
                      <a:stretch>
                        <a:fillRect/>
                      </a:stretch>
                    </p:blipFill>
                    <p:spPr>
                      <a:xfrm>
                        <a:off x="5542263" y="4541846"/>
                        <a:ext cx="3808443" cy="597233"/>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0F1A6B8-2254-4D0E-A475-9441BCD5EA63}"/>
              </a:ext>
            </a:extLst>
          </p:cNvPr>
          <p:cNvGraphicFramePr>
            <a:graphicFrameLocks noChangeAspect="1"/>
          </p:cNvGraphicFramePr>
          <p:nvPr>
            <p:extLst>
              <p:ext uri="{D42A27DB-BD31-4B8C-83A1-F6EECF244321}">
                <p14:modId xmlns:p14="http://schemas.microsoft.com/office/powerpoint/2010/main" val="3924213357"/>
              </p:ext>
            </p:extLst>
          </p:nvPr>
        </p:nvGraphicFramePr>
        <p:xfrm>
          <a:off x="5481345" y="3735388"/>
          <a:ext cx="3869361" cy="773842"/>
        </p:xfrm>
        <a:graphic>
          <a:graphicData uri="http://schemas.openxmlformats.org/presentationml/2006/ole">
            <mc:AlternateContent xmlns:mc="http://schemas.openxmlformats.org/markup-compatibility/2006">
              <mc:Choice xmlns:v="urn:schemas-microsoft-com:vml" Requires="v">
                <p:oleObj name="Packager Shell Object" showAsIcon="1" r:id="rId26" imgW="2084760" imgH="437760" progId="Package">
                  <p:embed/>
                </p:oleObj>
              </mc:Choice>
              <mc:Fallback>
                <p:oleObj name="Packager Shell Object" showAsIcon="1" r:id="rId26" imgW="2084760" imgH="437760" progId="Package">
                  <p:embed/>
                  <p:pic>
                    <p:nvPicPr>
                      <p:cNvPr id="0" name=""/>
                      <p:cNvPicPr/>
                      <p:nvPr/>
                    </p:nvPicPr>
                    <p:blipFill>
                      <a:blip r:embed="rId27"/>
                      <a:stretch>
                        <a:fillRect/>
                      </a:stretch>
                    </p:blipFill>
                    <p:spPr>
                      <a:xfrm>
                        <a:off x="5481345" y="3735388"/>
                        <a:ext cx="3869361" cy="77384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031E3AD-53AF-4C88-8A63-F84720576E75}"/>
              </a:ext>
            </a:extLst>
          </p:cNvPr>
          <p:cNvGraphicFramePr>
            <a:graphicFrameLocks noChangeAspect="1"/>
          </p:cNvGraphicFramePr>
          <p:nvPr>
            <p:extLst>
              <p:ext uri="{D42A27DB-BD31-4B8C-83A1-F6EECF244321}">
                <p14:modId xmlns:p14="http://schemas.microsoft.com/office/powerpoint/2010/main" val="4237283205"/>
              </p:ext>
            </p:extLst>
          </p:nvPr>
        </p:nvGraphicFramePr>
        <p:xfrm>
          <a:off x="5458287" y="5808628"/>
          <a:ext cx="4058369" cy="647837"/>
        </p:xfrm>
        <a:graphic>
          <a:graphicData uri="http://schemas.openxmlformats.org/presentationml/2006/ole">
            <mc:AlternateContent xmlns:mc="http://schemas.openxmlformats.org/markup-compatibility/2006">
              <mc:Choice xmlns:v="urn:schemas-microsoft-com:vml" Requires="v">
                <p:oleObj name="Packager Shell Object" showAsIcon="1" r:id="rId28" imgW="2744280" imgH="437760" progId="Package">
                  <p:embed/>
                </p:oleObj>
              </mc:Choice>
              <mc:Fallback>
                <p:oleObj name="Packager Shell Object" showAsIcon="1" r:id="rId28" imgW="2744280" imgH="437760" progId="Package">
                  <p:embed/>
                  <p:pic>
                    <p:nvPicPr>
                      <p:cNvPr id="0" name=""/>
                      <p:cNvPicPr/>
                      <p:nvPr/>
                    </p:nvPicPr>
                    <p:blipFill>
                      <a:blip r:embed="rId29"/>
                      <a:stretch>
                        <a:fillRect/>
                      </a:stretch>
                    </p:blipFill>
                    <p:spPr>
                      <a:xfrm>
                        <a:off x="5458287" y="5808628"/>
                        <a:ext cx="4058369" cy="6478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91C734E-D1CA-43AA-979C-3C933AFA4E6A}"/>
              </a:ext>
            </a:extLst>
          </p:cNvPr>
          <p:cNvGraphicFramePr>
            <a:graphicFrameLocks noChangeAspect="1"/>
          </p:cNvGraphicFramePr>
          <p:nvPr>
            <p:extLst>
              <p:ext uri="{D42A27DB-BD31-4B8C-83A1-F6EECF244321}">
                <p14:modId xmlns:p14="http://schemas.microsoft.com/office/powerpoint/2010/main" val="3300106880"/>
              </p:ext>
            </p:extLst>
          </p:nvPr>
        </p:nvGraphicFramePr>
        <p:xfrm>
          <a:off x="5507790" y="2265185"/>
          <a:ext cx="3804907" cy="689530"/>
        </p:xfrm>
        <a:graphic>
          <a:graphicData uri="http://schemas.openxmlformats.org/presentationml/2006/ole">
            <mc:AlternateContent xmlns:mc="http://schemas.openxmlformats.org/markup-compatibility/2006">
              <mc:Choice xmlns:v="urn:schemas-microsoft-com:vml" Requires="v">
                <p:oleObj name="Packager Shell Object" showAsIcon="1" r:id="rId30" imgW="2418480" imgH="437760" progId="Package">
                  <p:embed/>
                </p:oleObj>
              </mc:Choice>
              <mc:Fallback>
                <p:oleObj name="Packager Shell Object" showAsIcon="1" r:id="rId30" imgW="2418480" imgH="437760" progId="Package">
                  <p:embed/>
                  <p:pic>
                    <p:nvPicPr>
                      <p:cNvPr id="0" name=""/>
                      <p:cNvPicPr/>
                      <p:nvPr/>
                    </p:nvPicPr>
                    <p:blipFill>
                      <a:blip r:embed="rId31"/>
                      <a:stretch>
                        <a:fillRect/>
                      </a:stretch>
                    </p:blipFill>
                    <p:spPr>
                      <a:xfrm>
                        <a:off x="5507790" y="2265185"/>
                        <a:ext cx="3804907" cy="689530"/>
                      </a:xfrm>
                      <a:prstGeom prst="rect">
                        <a:avLst/>
                      </a:prstGeom>
                    </p:spPr>
                  </p:pic>
                </p:oleObj>
              </mc:Fallback>
            </mc:AlternateContent>
          </a:graphicData>
        </a:graphic>
      </p:graphicFrame>
    </p:spTree>
    <p:extLst>
      <p:ext uri="{BB962C8B-B14F-4D97-AF65-F5344CB8AC3E}">
        <p14:creationId xmlns:p14="http://schemas.microsoft.com/office/powerpoint/2010/main" val="47955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61B38-5EF2-428F-B41B-0B3C2D22E41C}"/>
              </a:ext>
            </a:extLst>
          </p:cNvPr>
          <p:cNvSpPr>
            <a:spLocks noGrp="1"/>
          </p:cNvSpPr>
          <p:nvPr>
            <p:ph type="sldNum" sz="quarter" idx="12"/>
          </p:nvPr>
        </p:nvSpPr>
        <p:spPr>
          <a:xfrm>
            <a:off x="6969224" y="6192863"/>
            <a:ext cx="2311400" cy="366183"/>
          </a:xfrm>
        </p:spPr>
        <p:txBody>
          <a:bodyPr/>
          <a:lstStyle/>
          <a:p>
            <a:pPr>
              <a:defRPr/>
            </a:pPr>
            <a:fld id="{B1718762-398E-412E-81DA-13865818F772}" type="slidenum">
              <a:rPr lang="en-AU" altLang="en-US" smtClean="0"/>
              <a:pPr>
                <a:defRPr/>
              </a:pPr>
              <a:t>3</a:t>
            </a:fld>
            <a:endParaRPr lang="en-AU" altLang="en-US" dirty="0"/>
          </a:p>
        </p:txBody>
      </p:sp>
      <p:sp>
        <p:nvSpPr>
          <p:cNvPr id="6" name="TextBox 5">
            <a:extLst>
              <a:ext uri="{FF2B5EF4-FFF2-40B4-BE49-F238E27FC236}">
                <a16:creationId xmlns:a16="http://schemas.microsoft.com/office/drawing/2014/main" id="{1EA92FBA-EA27-46D9-9B5F-B06CFECB8734}"/>
              </a:ext>
            </a:extLst>
          </p:cNvPr>
          <p:cNvSpPr txBox="1"/>
          <p:nvPr/>
        </p:nvSpPr>
        <p:spPr>
          <a:xfrm>
            <a:off x="128464" y="557403"/>
            <a:ext cx="9777536" cy="5345053"/>
          </a:xfrm>
          <a:prstGeom prst="rect">
            <a:avLst/>
          </a:prstGeom>
          <a:noFill/>
        </p:spPr>
        <p:txBody>
          <a:bodyPr wrap="square">
            <a:spAutoFit/>
          </a:bodyPr>
          <a:lstStyle/>
          <a:p>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Mine </a:t>
            </a:r>
            <a:r>
              <a:rPr kumimoji="0" lang="en-AU" sz="3200" i="0" u="non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Floor</a:t>
            </a:r>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 Material Vacuuming/Vamping not yet Part of Life of Mine Plans and Normal Mining Cycle in Most Countries in the World - </a:t>
            </a:r>
            <a:r>
              <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Australia included</a:t>
            </a:r>
            <a:endPar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a:p>
            <a:endPar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endParaRPr>
          </a:p>
          <a:p>
            <a:endPar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a:p>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Due to the Lack of Legislative </a:t>
            </a:r>
            <a:r>
              <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R</a:t>
            </a:r>
            <a:r>
              <a:rPr kumimoji="0" lang="en-AU" sz="3200" i="0" u="none" strike="noStrike" kern="1200" cap="none" spc="0" normalizeH="0" baseline="0" noProof="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equirements</a:t>
            </a:r>
            <a:r>
              <a:rPr lang="en-AU" sz="320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 </a:t>
            </a:r>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Governments Allow to Leave Behind </a:t>
            </a:r>
            <a:r>
              <a:rPr lang="en-AU" sz="32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rPr>
              <a:t>Capitally and Operationally Accessed in Waste Already Broken High-Grade Ore Underground Never </a:t>
            </a:r>
            <a:r>
              <a:rPr kumimoji="0" lang="en-AU" sz="3200"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to be Recovered </a:t>
            </a:r>
            <a:r>
              <a:rPr kumimoji="0" lang="en-AU" sz="3200" b="1" i="0" u="none" strike="noStrike" kern="1200" cap="none" spc="0" normalizeH="0" baseline="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Worth Billions of Dollars</a:t>
            </a:r>
            <a:r>
              <a:rPr kumimoji="0" lang="en-AU" sz="3200" b="1" i="0" u="none" strike="noStrike" kern="1200" cap="none" spc="0" normalizeH="0" baseline="30000" noProof="0" dirty="0">
                <a:ln w="6350">
                  <a:noFill/>
                </a:ln>
                <a:effectLst>
                  <a:outerShdw blurRad="114300" dist="10160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 </a:t>
            </a:r>
          </a:p>
          <a:p>
            <a:endParaRPr lang="en-AU" sz="3200" baseline="30000" dirty="0">
              <a:ln w="6350">
                <a:noFill/>
              </a:ln>
              <a:effectLst>
                <a:outerShdw blurRad="114300" dist="101600" dir="2700000" algn="tl" rotWithShape="0">
                  <a:srgbClr val="000000">
                    <a:alpha val="40000"/>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80780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61B38-5EF2-428F-B41B-0B3C2D22E41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718762-398E-412E-81DA-13865818F772}" type="slidenum">
              <a:rPr kumimoji="0" lang="en-AU" altLang="en-US" sz="13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AU" altLang="en-US" sz="13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6574EDF-2080-42BD-B600-E08205CF83B4}"/>
              </a:ext>
            </a:extLst>
          </p:cNvPr>
          <p:cNvSpPr txBox="1"/>
          <p:nvPr/>
        </p:nvSpPr>
        <p:spPr>
          <a:xfrm>
            <a:off x="200472" y="135467"/>
            <a:ext cx="9433048" cy="6863417"/>
          </a:xfrm>
          <a:prstGeom prst="rect">
            <a:avLst/>
          </a:prstGeom>
          <a:noFill/>
        </p:spPr>
        <p:txBody>
          <a:bodyPr wrap="square">
            <a:spAutoFit/>
          </a:bodyPr>
          <a:lstStyle/>
          <a:p>
            <a:endPar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r>
              <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House Vacuuming Invented and World-wide Implemented in Late 19</a:t>
            </a:r>
            <a:r>
              <a:rPr kumimoji="0" lang="en-AU" sz="2800" b="1" i="0" u="none" strike="noStrike" kern="1200" cap="none" spc="0" normalizeH="0" baseline="30000" noProof="0" dirty="0">
                <a:ln>
                  <a:noFill/>
                </a:ln>
                <a:effectLst/>
                <a:uLnTx/>
                <a:uFillTx/>
                <a:latin typeface="Calibri" panose="020F0502020204030204" pitchFamily="34" charset="0"/>
                <a:cs typeface="Calibri" panose="020F0502020204030204" pitchFamily="34" charset="0"/>
              </a:rPr>
              <a:t>th</a:t>
            </a:r>
            <a:r>
              <a:rPr lang="en-AU" sz="2800" b="1" dirty="0">
                <a:latin typeface="Calibri" panose="020F0502020204030204" pitchFamily="34" charset="0"/>
                <a:cs typeface="Calibri" panose="020F0502020204030204" pitchFamily="34" charset="0"/>
              </a:rPr>
              <a:t>/Early 20</a:t>
            </a:r>
            <a:r>
              <a:rPr lang="en-AU" sz="2800" b="1" baseline="30000" dirty="0">
                <a:latin typeface="Calibri" panose="020F0502020204030204" pitchFamily="34" charset="0"/>
                <a:cs typeface="Calibri" panose="020F0502020204030204" pitchFamily="34" charset="0"/>
              </a:rPr>
              <a:t>th</a:t>
            </a:r>
            <a:r>
              <a:rPr lang="en-AU" sz="2800" b="1" dirty="0">
                <a:latin typeface="Calibri" panose="020F0502020204030204" pitchFamily="34" charset="0"/>
                <a:cs typeface="Calibri" panose="020F0502020204030204" pitchFamily="34" charset="0"/>
              </a:rPr>
              <a:t> Century</a:t>
            </a:r>
            <a:endPar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endParaRPr kumimoji="0" lang="en-AU" sz="28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algn="just"/>
            <a:r>
              <a:rPr lang="en-AU" sz="2800" b="1" dirty="0">
                <a:latin typeface="Calibri" panose="020F0502020204030204" pitchFamily="34" charset="0"/>
                <a:cs typeface="Calibri" panose="020F0502020204030204" pitchFamily="34" charset="0"/>
              </a:rPr>
              <a:t>First underground vacuuming machines invented and have been widely used in South Africa and few other countries for many years. The </a:t>
            </a:r>
            <a:r>
              <a:rPr lang="en-AU" sz="2800" b="1" dirty="0" err="1">
                <a:latin typeface="Calibri" panose="020F0502020204030204" pitchFamily="34" charset="0"/>
                <a:cs typeface="Calibri" panose="020F0502020204030204" pitchFamily="34" charset="0"/>
              </a:rPr>
              <a:t>Ausvac</a:t>
            </a:r>
            <a:r>
              <a:rPr lang="en-AU" sz="2800" b="1" dirty="0">
                <a:latin typeface="Calibri" panose="020F0502020204030204" pitchFamily="34" charset="0"/>
                <a:cs typeface="Calibri" panose="020F0502020204030204" pitchFamily="34" charset="0"/>
              </a:rPr>
              <a:t> Mining PL vacuuming machine has been based on South Australian late 60-ties of the 20</a:t>
            </a:r>
            <a:r>
              <a:rPr lang="en-AU" sz="2800" b="1" baseline="30000" dirty="0">
                <a:latin typeface="Calibri" panose="020F0502020204030204" pitchFamily="34" charset="0"/>
                <a:cs typeface="Calibri" panose="020F0502020204030204" pitchFamily="34" charset="0"/>
              </a:rPr>
              <a:t>th </a:t>
            </a:r>
            <a:r>
              <a:rPr lang="en-AU" sz="2800" b="1" dirty="0">
                <a:latin typeface="Calibri" panose="020F0502020204030204" pitchFamily="34" charset="0"/>
                <a:cs typeface="Calibri" panose="020F0502020204030204" pitchFamily="34" charset="0"/>
              </a:rPr>
              <a:t>Century machine designed to mine opals in Coober Pedy Region</a:t>
            </a:r>
            <a:endPar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AU" sz="2400" b="1" dirty="0">
                <a:latin typeface="Calibri" panose="020F0502020204030204" pitchFamily="34" charset="0"/>
                <a:cs typeface="Calibri" panose="020F0502020204030204" pitchFamily="34" charset="0"/>
              </a:rPr>
              <a:t>The Australian vacuuming machines referred to above have been used World-wide for shafts sinking </a:t>
            </a:r>
          </a:p>
          <a:p>
            <a:endParaRPr lang="en-AU" sz="2800" dirty="0">
              <a:latin typeface="Calibri" panose="020F0502020204030204" pitchFamily="34" charset="0"/>
              <a:cs typeface="Calibri" panose="020F0502020204030204" pitchFamily="34" charset="0"/>
            </a:endParaRPr>
          </a:p>
          <a:p>
            <a:r>
              <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Best in the World Highly-efficient truly </a:t>
            </a:r>
            <a:r>
              <a:rPr lang="en-AU" sz="2800" b="1" dirty="0">
                <a:latin typeface="Calibri" panose="020F0502020204030204" pitchFamily="34" charset="0"/>
                <a:cs typeface="Calibri" panose="020F0502020204030204" pitchFamily="34" charset="0"/>
              </a:rPr>
              <a:t>M</a:t>
            </a:r>
            <a:r>
              <a:rPr kumimoji="0" lang="en-AU" sz="2800" b="1"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obile</a:t>
            </a:r>
            <a:r>
              <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Mine Floor Material Vacuuming Technology invented</a:t>
            </a:r>
            <a:r>
              <a:rPr lang="en-AU" sz="2800" b="1" dirty="0">
                <a:latin typeface="Calibri" panose="020F0502020204030204" pitchFamily="34" charset="0"/>
                <a:cs typeface="Calibri" panose="020F0502020204030204" pitchFamily="34" charset="0"/>
              </a:rPr>
              <a:t> and developed in Australia </a:t>
            </a:r>
            <a:r>
              <a:rPr kumimoji="0" lang="en-AU"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has been available since 2003</a:t>
            </a:r>
            <a:br>
              <a:rPr kumimoji="0" lang="en-AU" sz="2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861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a:extLst>
              <a:ext uri="{FF2B5EF4-FFF2-40B4-BE49-F238E27FC236}">
                <a16:creationId xmlns:a16="http://schemas.microsoft.com/office/drawing/2014/main" id="{8918421D-26F4-42B3-858D-B1A221DF3398}"/>
              </a:ext>
            </a:extLst>
          </p:cNvPr>
          <p:cNvSpPr>
            <a:spLocks noGrp="1"/>
          </p:cNvSpPr>
          <p:nvPr>
            <p:ph type="title"/>
          </p:nvPr>
        </p:nvSpPr>
        <p:spPr/>
        <p:txBody>
          <a:bodyPr/>
          <a:lstStyle/>
          <a:p>
            <a:pPr eaLnBrk="1" hangingPunct="1"/>
            <a:r>
              <a:rPr lang="en-AU" altLang="en-US" dirty="0"/>
              <a:t>Mining Project Stages</a:t>
            </a:r>
          </a:p>
        </p:txBody>
      </p:sp>
      <p:sp>
        <p:nvSpPr>
          <p:cNvPr id="7171" name="Content Placeholder 6">
            <a:extLst>
              <a:ext uri="{FF2B5EF4-FFF2-40B4-BE49-F238E27FC236}">
                <a16:creationId xmlns:a16="http://schemas.microsoft.com/office/drawing/2014/main" id="{2A3B02F8-B7B5-4A98-A379-06D80418E115}"/>
              </a:ext>
            </a:extLst>
          </p:cNvPr>
          <p:cNvSpPr>
            <a:spLocks noGrp="1"/>
          </p:cNvSpPr>
          <p:nvPr>
            <p:ph idx="1"/>
          </p:nvPr>
        </p:nvSpPr>
        <p:spPr>
          <a:xfrm>
            <a:off x="775626" y="2023931"/>
            <a:ext cx="8635074" cy="4213381"/>
          </a:xfrm>
        </p:spPr>
        <p:txBody>
          <a:bodyPr/>
          <a:lstStyle/>
          <a:p>
            <a:pPr eaLnBrk="1" hangingPunct="1">
              <a:buFont typeface="Wingdings" panose="05000000000000000000" pitchFamily="2" charset="2"/>
              <a:buChar char="§"/>
            </a:pPr>
            <a:r>
              <a:rPr lang="en-US" altLang="en-US" sz="2400" dirty="0"/>
              <a:t>Exploration</a:t>
            </a:r>
            <a:endParaRPr lang="en-AU" altLang="en-US" sz="2400" dirty="0"/>
          </a:p>
          <a:p>
            <a:pPr eaLnBrk="1" hangingPunct="1">
              <a:buFont typeface="Wingdings" panose="05000000000000000000" pitchFamily="2" charset="2"/>
              <a:buChar char="§"/>
            </a:pPr>
            <a:r>
              <a:rPr lang="en-AU" altLang="en-US" sz="2400" dirty="0"/>
              <a:t>Pre-feasibility study</a:t>
            </a:r>
          </a:p>
          <a:p>
            <a:pPr eaLnBrk="1" hangingPunct="1">
              <a:buFont typeface="Wingdings" panose="05000000000000000000" pitchFamily="2" charset="2"/>
              <a:buChar char="§"/>
            </a:pPr>
            <a:r>
              <a:rPr lang="en-AU" altLang="en-US" sz="2400" dirty="0"/>
              <a:t>Feasibility study</a:t>
            </a:r>
          </a:p>
          <a:p>
            <a:pPr eaLnBrk="1" hangingPunct="1">
              <a:buFont typeface="Wingdings" panose="05000000000000000000" pitchFamily="2" charset="2"/>
              <a:buChar char="§"/>
            </a:pPr>
            <a:r>
              <a:rPr lang="en-AU" altLang="en-US" sz="2400" dirty="0"/>
              <a:t>Ore Resources/Ore Reserves/Life of Mine Plans</a:t>
            </a:r>
          </a:p>
          <a:p>
            <a:pPr eaLnBrk="1" hangingPunct="1">
              <a:buFont typeface="Wingdings" panose="05000000000000000000" pitchFamily="2" charset="2"/>
              <a:buChar char="§"/>
            </a:pPr>
            <a:r>
              <a:rPr lang="en-AU" altLang="en-US" sz="2400" dirty="0"/>
              <a:t>Approvals and finance secured/obtained </a:t>
            </a:r>
          </a:p>
          <a:p>
            <a:pPr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Development in waste to access ore and mined waste disposal</a:t>
            </a:r>
            <a:endParaRPr lang="en-AU" altLang="en-US" sz="2000" strike="sngStrike" dirty="0">
              <a:highlight>
                <a:srgbClr val="FFFF00"/>
              </a:highlight>
              <a:latin typeface="Calibri" panose="020F0502020204030204" pitchFamily="34" charset="0"/>
              <a:cs typeface="Calibri" panose="020F0502020204030204" pitchFamily="34" charset="0"/>
            </a:endParaRPr>
          </a:p>
          <a:p>
            <a:pPr eaLnBrk="1" hangingPunct="1">
              <a:buFont typeface="Wingdings" panose="05000000000000000000" pitchFamily="2" charset="2"/>
              <a:buChar char="§"/>
            </a:pPr>
            <a:r>
              <a:rPr lang="en-AU" altLang="en-US" sz="2400" dirty="0"/>
              <a:t>Mining</a:t>
            </a:r>
          </a:p>
          <a:p>
            <a:pPr eaLnBrk="1" hangingPunct="1">
              <a:buFont typeface="Wingdings" panose="05000000000000000000" pitchFamily="2" charset="2"/>
              <a:buChar char="§"/>
            </a:pPr>
            <a:r>
              <a:rPr lang="en-AU" altLang="en-US" sz="2400" dirty="0">
                <a:latin typeface="Calibri" panose="020F0502020204030204" pitchFamily="34" charset="0"/>
                <a:cs typeface="Calibri" panose="020F0502020204030204" pitchFamily="34" charset="0"/>
              </a:rPr>
              <a:t>Rehabilitation of mined waste disposed of on surface</a:t>
            </a:r>
          </a:p>
          <a:p>
            <a:pPr lvl="2" eaLnBrk="1" hangingPunct="1">
              <a:buFont typeface="Wingdings" panose="05000000000000000000" pitchFamily="2" charset="2"/>
              <a:buChar char="§"/>
            </a:pPr>
            <a:endParaRPr lang="en-AU" altLang="en-US" sz="1600" dirty="0"/>
          </a:p>
          <a:p>
            <a:pPr marL="0" indent="0" eaLnBrk="1" hangingPunct="1">
              <a:buNone/>
            </a:pPr>
            <a:endParaRPr lang="en-AU" altLang="en-US" sz="2167" dirty="0"/>
          </a:p>
        </p:txBody>
      </p:sp>
      <p:sp>
        <p:nvSpPr>
          <p:cNvPr id="7172" name="Slide Number Placeholder 2">
            <a:extLst>
              <a:ext uri="{FF2B5EF4-FFF2-40B4-BE49-F238E27FC236}">
                <a16:creationId xmlns:a16="http://schemas.microsoft.com/office/drawing/2014/main" id="{0E60C479-BA79-409A-8167-AEEA32B48E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67">
                <a:solidFill>
                  <a:schemeClr val="tx1"/>
                </a:solidFill>
                <a:latin typeface="Calibri" panose="020F0502020204030204" pitchFamily="34" charset="0"/>
              </a:defRPr>
            </a:lvl1pPr>
            <a:lvl2pPr marL="804838" indent="-309553">
              <a:spcBef>
                <a:spcPct val="20000"/>
              </a:spcBef>
              <a:buFont typeface="Arial" panose="020B0604020202020204" pitchFamily="34" charset="0"/>
              <a:buChar char="–"/>
              <a:defRPr sz="3033">
                <a:solidFill>
                  <a:schemeClr val="tx1"/>
                </a:solidFill>
                <a:latin typeface="Calibri" panose="020F0502020204030204" pitchFamily="34" charset="0"/>
              </a:defRPr>
            </a:lvl2pPr>
            <a:lvl3pPr marL="1238212" indent="-247642">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3497" indent="-247642">
              <a:spcBef>
                <a:spcPct val="20000"/>
              </a:spcBef>
              <a:buFont typeface="Arial" panose="020B0604020202020204" pitchFamily="34" charset="0"/>
              <a:buChar char="–"/>
              <a:defRPr sz="2167">
                <a:solidFill>
                  <a:schemeClr val="tx1"/>
                </a:solidFill>
                <a:latin typeface="Calibri" panose="020F0502020204030204" pitchFamily="34" charset="0"/>
              </a:defRPr>
            </a:lvl4pPr>
            <a:lvl5pPr marL="2228781" indent="-247642">
              <a:spcBef>
                <a:spcPct val="20000"/>
              </a:spcBef>
              <a:buFont typeface="Arial" panose="020B0604020202020204" pitchFamily="34" charset="0"/>
              <a:buChar char="»"/>
              <a:defRPr sz="2167">
                <a:solidFill>
                  <a:schemeClr val="tx1"/>
                </a:solidFill>
                <a:latin typeface="Calibri" panose="020F0502020204030204" pitchFamily="34" charset="0"/>
              </a:defRPr>
            </a:lvl5pPr>
            <a:lvl6pPr marL="272406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6pPr>
            <a:lvl7pPr marL="3219351"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7pPr>
            <a:lvl8pPr marL="371463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8pPr>
            <a:lvl9pPr marL="4209920"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9pPr>
          </a:lstStyle>
          <a:p>
            <a:pPr marL="0" marR="0" lvl="0" indent="0" algn="r" defTabSz="990570" rtl="0" eaLnBrk="1" fontAlgn="base" latinLnBrk="0" hangingPunct="1">
              <a:lnSpc>
                <a:spcPct val="100000"/>
              </a:lnSpc>
              <a:spcBef>
                <a:spcPct val="0"/>
              </a:spcBef>
              <a:spcAft>
                <a:spcPct val="0"/>
              </a:spcAft>
              <a:buClrTx/>
              <a:buSzTx/>
              <a:buFont typeface="Arial" panose="020B0604020202020204" pitchFamily="34" charset="0"/>
              <a:buNone/>
              <a:tabLst/>
              <a:defRPr/>
            </a:pPr>
            <a:fld id="{9C8AE53B-1076-4936-8CD3-7B62D37A6647}" type="slidenum">
              <a:rPr kumimoji="0" lang="en-AU" altLang="en-US"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90570" rtl="0" eaLnBrk="1" fontAlgn="base" latinLnBrk="0" hangingPunct="1">
                <a:lnSpc>
                  <a:spcPct val="100000"/>
                </a:lnSpc>
                <a:spcBef>
                  <a:spcPct val="0"/>
                </a:spcBef>
                <a:spcAft>
                  <a:spcPct val="0"/>
                </a:spcAft>
                <a:buClrTx/>
                <a:buSzTx/>
                <a:buFont typeface="Arial" panose="020B0604020202020204" pitchFamily="34" charset="0"/>
                <a:buNone/>
                <a:tabLst/>
                <a:defRPr/>
              </a:pPr>
              <a:t>5</a:t>
            </a:fld>
            <a:endParaRPr kumimoji="0" lang="en-AU" altLang="en-US" sz="13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F49BBB-4699-4B52-ADA1-CE5178BB03E8}"/>
              </a:ext>
            </a:extLst>
          </p:cNvPr>
          <p:cNvSpPr>
            <a:spLocks noGrp="1"/>
          </p:cNvSpPr>
          <p:nvPr>
            <p:ph type="sldNum" sz="quarter" idx="12"/>
          </p:nvPr>
        </p:nvSpPr>
        <p:spPr/>
        <p:txBody>
          <a:bodyPr/>
          <a:lstStyle/>
          <a:p>
            <a:pPr>
              <a:defRPr/>
            </a:pPr>
            <a:fld id="{B1718762-398E-412E-81DA-13865818F772}" type="slidenum">
              <a:rPr lang="en-AU" altLang="en-US" smtClean="0"/>
              <a:pPr>
                <a:defRPr/>
              </a:pPr>
              <a:t>6</a:t>
            </a:fld>
            <a:endParaRPr lang="en-AU" altLang="en-US" dirty="0"/>
          </a:p>
        </p:txBody>
      </p:sp>
      <p:sp>
        <p:nvSpPr>
          <p:cNvPr id="10" name="TextBox 9">
            <a:extLst>
              <a:ext uri="{FF2B5EF4-FFF2-40B4-BE49-F238E27FC236}">
                <a16:creationId xmlns:a16="http://schemas.microsoft.com/office/drawing/2014/main" id="{B49AAA3C-5FDD-49D5-AE84-9CDD76A468D1}"/>
              </a:ext>
            </a:extLst>
          </p:cNvPr>
          <p:cNvSpPr txBox="1"/>
          <p:nvPr/>
        </p:nvSpPr>
        <p:spPr>
          <a:xfrm>
            <a:off x="308484" y="404665"/>
            <a:ext cx="9253028" cy="6444841"/>
          </a:xfrm>
          <a:prstGeom prst="rect">
            <a:avLst/>
          </a:prstGeom>
          <a:noFill/>
        </p:spPr>
        <p:txBody>
          <a:bodyPr wrap="square">
            <a:spAutoFit/>
          </a:bodyPr>
          <a:lstStyle/>
          <a:p>
            <a:pPr marL="585788" marR="0" lvl="1" algn="l" defTabSz="914400" rtl="0" eaLnBrk="1" fontAlgn="base" latinLnBrk="0" hangingPunct="1">
              <a:lnSpc>
                <a:spcPct val="100000"/>
              </a:lnSpc>
              <a:spcBef>
                <a:spcPct val="20000"/>
              </a:spcBef>
              <a:spcAft>
                <a:spcPct val="0"/>
              </a:spcAft>
              <a:buClr>
                <a:prstClr val="white"/>
              </a:buClr>
              <a:buSzPct val="80000"/>
              <a:tabLst/>
              <a:defRPr/>
            </a:pPr>
            <a:r>
              <a:rPr kumimoji="0" lang="en-AU" alt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Mining – </a:t>
            </a:r>
            <a:r>
              <a:rPr kumimoji="0" lang="en-AU" altLang="en-US" sz="4000" b="1" i="0" u="non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is being missed</a:t>
            </a:r>
            <a:endParaRPr kumimoji="0" lang="en-AU" altLang="en-US" sz="4000" b="1" i="0" u="none" strike="sng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85788" marR="0" lvl="1" algn="l" defTabSz="914400" rtl="0" eaLnBrk="1" fontAlgn="base" latinLnBrk="0" hangingPunct="1">
              <a:lnSpc>
                <a:spcPct val="100000"/>
              </a:lnSpc>
              <a:spcBef>
                <a:spcPct val="20000"/>
              </a:spcBef>
              <a:spcAft>
                <a:spcPct val="0"/>
              </a:spcAft>
              <a:buClr>
                <a:prstClr val="white"/>
              </a:buClr>
              <a:buSzPct val="80000"/>
              <a:tabLst/>
              <a:defRPr/>
            </a:pP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a:p>
            <a:pPr marL="371464" marR="0" lvl="0" indent="-371464"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AU" altLang="en-US" sz="20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Cleaning - vacuuming/vamping of mine floors </a:t>
            </a:r>
            <a:r>
              <a:rPr kumimoji="0" lang="en-AU" altLang="en-US" sz="2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yet part of mining cycle in Australia and most Countries in the World</a:t>
            </a:r>
          </a:p>
          <a:p>
            <a:pPr marL="371464" indent="-371464" eaLnBrk="1" hangingPunct="1">
              <a:spcBef>
                <a:spcPct val="20000"/>
              </a:spcBef>
              <a:buFont typeface="Wingdings" panose="05000000000000000000" pitchFamily="2" charset="2"/>
              <a:buChar char="§"/>
              <a:defRPr/>
            </a:pPr>
            <a:endParaRPr lang="en-AU" altLang="en-US" sz="2000" dirty="0">
              <a:solidFill>
                <a:prstClr val="black"/>
              </a:solidFill>
              <a:latin typeface="Calibri" panose="020F0502020204030204" pitchFamily="34" charset="0"/>
              <a:cs typeface="Calibri" panose="020F0502020204030204" pitchFamily="34" charset="0"/>
            </a:endParaRPr>
          </a:p>
          <a:p>
            <a:pPr marL="371464"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Various </a:t>
            </a:r>
            <a:r>
              <a:rPr lang="en-AU" altLang="en-US" sz="2000" b="1" u="sng" dirty="0">
                <a:solidFill>
                  <a:srgbClr val="FF0000"/>
                </a:solidFill>
                <a:latin typeface="Calibri" panose="020F0502020204030204" pitchFamily="34" charset="0"/>
                <a:cs typeface="Calibri" panose="020F0502020204030204" pitchFamily="34" charset="0"/>
              </a:rPr>
              <a:t>reconciliation factors </a:t>
            </a:r>
            <a:r>
              <a:rPr lang="en-AU" altLang="en-US" sz="2000" dirty="0">
                <a:solidFill>
                  <a:prstClr val="black"/>
                </a:solidFill>
                <a:latin typeface="Calibri" panose="020F0502020204030204" pitchFamily="34" charset="0"/>
                <a:cs typeface="Calibri" panose="020F0502020204030204" pitchFamily="34" charset="0"/>
              </a:rPr>
              <a:t>continue to be used to </a:t>
            </a:r>
            <a:r>
              <a:rPr lang="en-AU" altLang="en-US" sz="2000" b="1" u="sng" dirty="0">
                <a:solidFill>
                  <a:srgbClr val="FF0000"/>
                </a:solidFill>
                <a:latin typeface="Calibri" panose="020F0502020204030204" pitchFamily="34" charset="0"/>
                <a:cs typeface="Calibri" panose="020F0502020204030204" pitchFamily="34" charset="0"/>
              </a:rPr>
              <a:t>hide</a:t>
            </a:r>
            <a:r>
              <a:rPr lang="en-AU" altLang="en-US" sz="2000" dirty="0">
                <a:solidFill>
                  <a:prstClr val="black"/>
                </a:solidFill>
                <a:latin typeface="Calibri" panose="020F0502020204030204" pitchFamily="34" charset="0"/>
                <a:cs typeface="Calibri" panose="020F0502020204030204" pitchFamily="34" charset="0"/>
              </a:rPr>
              <a:t> high-grade broken ore left behind on mine floors </a:t>
            </a:r>
            <a:r>
              <a:rPr lang="en-AU" altLang="en-US" sz="2000" b="1" u="sng" dirty="0">
                <a:solidFill>
                  <a:srgbClr val="FF0000"/>
                </a:solidFill>
                <a:latin typeface="Calibri" panose="020F0502020204030204" pitchFamily="34" charset="0"/>
                <a:cs typeface="Calibri" panose="020F0502020204030204" pitchFamily="34" charset="0"/>
              </a:rPr>
              <a:t>never to be recovered</a:t>
            </a:r>
          </a:p>
          <a:p>
            <a:pPr eaLnBrk="1" hangingPunct="1">
              <a:spcBef>
                <a:spcPct val="20000"/>
              </a:spcBef>
              <a:defRPr/>
            </a:pPr>
            <a:endParaRPr lang="en-AU" altLang="en-US" sz="2000" dirty="0">
              <a:solidFill>
                <a:prstClr val="black"/>
              </a:solidFill>
              <a:latin typeface="Calibri" panose="020F0502020204030204" pitchFamily="34" charset="0"/>
              <a:cs typeface="Calibri" panose="020F0502020204030204" pitchFamily="34" charset="0"/>
            </a:endParaRPr>
          </a:p>
          <a:p>
            <a:pPr marL="371464"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Floors of the excavations to be cleaned/vamped/vacuumed:</a:t>
            </a:r>
          </a:p>
          <a:p>
            <a:pPr marL="828664" lvl="1"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Ore drives</a:t>
            </a:r>
          </a:p>
          <a:p>
            <a:pPr marL="828664" lvl="1"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Stopes</a:t>
            </a:r>
          </a:p>
          <a:p>
            <a:pPr marL="1285864" lvl="2"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Floors of low angle dip stopes </a:t>
            </a:r>
          </a:p>
          <a:p>
            <a:pPr marL="1285864" lvl="2"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Top of last lift in cut &amp; fill/under-hand cut &amp; fill mining - remotely controlled vacuuming </a:t>
            </a:r>
            <a:r>
              <a:rPr lang="en-AU" altLang="en-US" sz="2000" b="1" u="sng" dirty="0">
                <a:solidFill>
                  <a:prstClr val="black"/>
                </a:solidFill>
                <a:latin typeface="Calibri" panose="020F0502020204030204" pitchFamily="34" charset="0"/>
                <a:cs typeface="Calibri" panose="020F0502020204030204" pitchFamily="34" charset="0"/>
              </a:rPr>
              <a:t>only</a:t>
            </a:r>
            <a:r>
              <a:rPr lang="en-AU" altLang="en-US" sz="2000" dirty="0">
                <a:solidFill>
                  <a:prstClr val="black"/>
                </a:solidFill>
                <a:latin typeface="Calibri" panose="020F0502020204030204" pitchFamily="34" charset="0"/>
                <a:cs typeface="Calibri" panose="020F0502020204030204" pitchFamily="34" charset="0"/>
              </a:rPr>
              <a:t> in open stoping </a:t>
            </a:r>
          </a:p>
          <a:p>
            <a:pPr marL="1285864" lvl="2" indent="-371464" eaLnBrk="1" hangingPunct="1">
              <a:spcBef>
                <a:spcPct val="20000"/>
              </a:spcBef>
              <a:buFont typeface="Wingdings" panose="05000000000000000000" pitchFamily="2" charset="2"/>
              <a:buChar char="§"/>
              <a:defRPr/>
            </a:pPr>
            <a:r>
              <a:rPr lang="en-AU" altLang="en-US" sz="2000" dirty="0">
                <a:solidFill>
                  <a:prstClr val="black"/>
                </a:solidFill>
                <a:latin typeface="Calibri" panose="020F0502020204030204" pitchFamily="34" charset="0"/>
                <a:cs typeface="Calibri" panose="020F0502020204030204" pitchFamily="34" charset="0"/>
              </a:rPr>
              <a:t>Top of mine pillars left behind for geotechnical reasons – remotely controlled vacuuming </a:t>
            </a:r>
            <a:r>
              <a:rPr lang="en-AU" altLang="en-US" sz="2000" b="1" u="sng" dirty="0">
                <a:solidFill>
                  <a:prstClr val="black"/>
                </a:solidFill>
                <a:latin typeface="Calibri" panose="020F0502020204030204" pitchFamily="34" charset="0"/>
                <a:cs typeface="Calibri" panose="020F0502020204030204" pitchFamily="34" charset="0"/>
              </a:rPr>
              <a:t>only</a:t>
            </a:r>
            <a:r>
              <a:rPr lang="en-AU" altLang="en-US" sz="2000" dirty="0">
                <a:solidFill>
                  <a:prstClr val="black"/>
                </a:solidFill>
                <a:latin typeface="Calibri" panose="020F0502020204030204" pitchFamily="34" charset="0"/>
                <a:cs typeface="Calibri" panose="020F0502020204030204" pitchFamily="34" charset="0"/>
              </a:rPr>
              <a:t> in open stopes </a:t>
            </a:r>
          </a:p>
          <a:p>
            <a:pPr lvl="2" eaLnBrk="1" hangingPunct="1">
              <a:spcBef>
                <a:spcPct val="20000"/>
              </a:spcBef>
              <a:defRPr/>
            </a:pPr>
            <a:endParaRPr lang="en-AU" altLang="en-US"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85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689A629-00EF-412A-A5F0-1048265F24EB}"/>
              </a:ext>
            </a:extLst>
          </p:cNvPr>
          <p:cNvSpPr>
            <a:spLocks noGrp="1"/>
          </p:cNvSpPr>
          <p:nvPr>
            <p:ph type="title"/>
          </p:nvPr>
        </p:nvSpPr>
        <p:spPr/>
        <p:txBody>
          <a:bodyPr/>
          <a:lstStyle/>
          <a:p>
            <a:pPr eaLnBrk="1" hangingPunct="1"/>
            <a:r>
              <a:rPr lang="en-AU" altLang="en-US" dirty="0"/>
              <a:t>Post “normal” mining activities</a:t>
            </a:r>
          </a:p>
        </p:txBody>
      </p:sp>
      <p:sp>
        <p:nvSpPr>
          <p:cNvPr id="3" name="Content Placeholder 2">
            <a:extLst>
              <a:ext uri="{FF2B5EF4-FFF2-40B4-BE49-F238E27FC236}">
                <a16:creationId xmlns:a16="http://schemas.microsoft.com/office/drawing/2014/main" id="{D638E1E6-465F-47FE-90D6-0E7CC9796FF5}"/>
              </a:ext>
            </a:extLst>
          </p:cNvPr>
          <p:cNvSpPr>
            <a:spLocks noGrp="1"/>
          </p:cNvSpPr>
          <p:nvPr>
            <p:ph idx="1"/>
          </p:nvPr>
        </p:nvSpPr>
        <p:spPr>
          <a:xfrm>
            <a:off x="488421" y="2252663"/>
            <a:ext cx="8674629" cy="3458502"/>
          </a:xfrm>
        </p:spPr>
        <p:txBody>
          <a:bodyPr rtlCol="0">
            <a:normAutofit fontScale="85000" lnSpcReduction="20000"/>
          </a:bodyPr>
          <a:lstStyle/>
          <a:p>
            <a:pPr marL="506498" indent="-379873" eaLnBrk="1" fontAlgn="auto" hangingPunct="1">
              <a:spcAft>
                <a:spcPts val="0"/>
              </a:spcAft>
              <a:buClr>
                <a:schemeClr val="tx1">
                  <a:shade val="95000"/>
                </a:schemeClr>
              </a:buClr>
              <a:buFont typeface="Wingdings" pitchFamily="2" charset="2"/>
              <a:buChar char="§"/>
              <a:defRPr/>
            </a:pPr>
            <a:r>
              <a:rPr lang="en-AU" dirty="0"/>
              <a:t>Pillars recovery</a:t>
            </a:r>
          </a:p>
          <a:p>
            <a:pPr marL="791403" lvl="1" indent="-422082" eaLnBrk="1" fontAlgn="auto" hangingPunct="1">
              <a:spcAft>
                <a:spcPts val="0"/>
              </a:spcAft>
              <a:buFont typeface="Wingdings" pitchFamily="2" charset="2"/>
              <a:buChar char="§"/>
              <a:defRPr/>
            </a:pPr>
            <a:r>
              <a:rPr lang="en-AU" dirty="0"/>
              <a:t>Expertise still available in Australia and other Countries</a:t>
            </a:r>
          </a:p>
          <a:p>
            <a:pPr marL="791403" lvl="1" indent="-422082" eaLnBrk="1" fontAlgn="auto" hangingPunct="1">
              <a:spcAft>
                <a:spcPts val="0"/>
              </a:spcAft>
              <a:buFont typeface="Wingdings" pitchFamily="2" charset="2"/>
              <a:buChar char="§"/>
              <a:defRPr/>
            </a:pPr>
            <a:r>
              <a:rPr lang="en-AU" dirty="0"/>
              <a:t>Artificial pillars </a:t>
            </a:r>
          </a:p>
          <a:p>
            <a:pPr marL="1046762" lvl="2" indent="-316561" eaLnBrk="1" fontAlgn="auto" hangingPunct="1">
              <a:spcAft>
                <a:spcPts val="0"/>
              </a:spcAft>
              <a:buFont typeface="Wingdings" pitchFamily="2" charset="2"/>
              <a:buChar char="§"/>
              <a:defRPr/>
            </a:pPr>
            <a:r>
              <a:rPr lang="en-AU" dirty="0"/>
              <a:t>Cement grout packs</a:t>
            </a:r>
          </a:p>
          <a:p>
            <a:pPr marL="1046762" lvl="2" indent="-316561" eaLnBrk="1" fontAlgn="auto" hangingPunct="1">
              <a:spcAft>
                <a:spcPts val="0"/>
              </a:spcAft>
              <a:buFont typeface="Wingdings" pitchFamily="2" charset="2"/>
              <a:buChar char="§"/>
              <a:defRPr/>
            </a:pPr>
            <a:r>
              <a:rPr lang="en-AU" dirty="0"/>
              <a:t>Gypsum packs</a:t>
            </a:r>
          </a:p>
          <a:p>
            <a:pPr marL="1046762" lvl="2" indent="-316561" eaLnBrk="1" fontAlgn="auto" hangingPunct="1">
              <a:spcAft>
                <a:spcPts val="0"/>
              </a:spcAft>
              <a:buFont typeface="Wingdings" pitchFamily="2" charset="2"/>
              <a:buChar char="§"/>
              <a:defRPr/>
            </a:pPr>
            <a:r>
              <a:rPr lang="en-AU" dirty="0"/>
              <a:t>Steel props</a:t>
            </a:r>
          </a:p>
          <a:p>
            <a:pPr marL="1046762" lvl="2" indent="-316561" eaLnBrk="1" fontAlgn="auto" hangingPunct="1">
              <a:spcAft>
                <a:spcPts val="0"/>
              </a:spcAft>
              <a:buFont typeface="Wingdings" pitchFamily="2" charset="2"/>
              <a:buChar char="§"/>
              <a:defRPr/>
            </a:pPr>
            <a:r>
              <a:rPr lang="en-AU" dirty="0"/>
              <a:t>Other </a:t>
            </a:r>
            <a:endParaRPr lang="en-AU" sz="1842" i="1" dirty="0"/>
          </a:p>
          <a:p>
            <a:pPr marL="801955" lvl="1" indent="-261691" eaLnBrk="1" fontAlgn="auto" hangingPunct="1">
              <a:spcAft>
                <a:spcPts val="0"/>
              </a:spcAft>
              <a:buFont typeface="Wingdings" pitchFamily="2" charset="2"/>
              <a:buChar char="§"/>
              <a:defRPr/>
            </a:pPr>
            <a:r>
              <a:rPr lang="en-AU" dirty="0"/>
              <a:t>Diamond wire saw</a:t>
            </a:r>
          </a:p>
          <a:p>
            <a:pPr marL="1046762" lvl="2" indent="-211041" eaLnBrk="1" fontAlgn="auto" hangingPunct="1">
              <a:spcAft>
                <a:spcPts val="0"/>
              </a:spcAft>
              <a:buFont typeface="Wingdings" pitchFamily="2" charset="2"/>
              <a:buChar char="§"/>
              <a:defRPr/>
            </a:pPr>
            <a:r>
              <a:rPr lang="en-AU" dirty="0"/>
              <a:t>Jack pots </a:t>
            </a:r>
            <a:r>
              <a:rPr lang="en-AU" sz="2100" i="1" dirty="0"/>
              <a:t>(from South Africa)</a:t>
            </a:r>
          </a:p>
        </p:txBody>
      </p:sp>
      <p:sp>
        <p:nvSpPr>
          <p:cNvPr id="8196" name="Slide Number Placeholder 4">
            <a:extLst>
              <a:ext uri="{FF2B5EF4-FFF2-40B4-BE49-F238E27FC236}">
                <a16:creationId xmlns:a16="http://schemas.microsoft.com/office/drawing/2014/main" id="{ADD25994-00B8-4A91-85A1-ED738C6B48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467">
                <a:solidFill>
                  <a:schemeClr val="tx1"/>
                </a:solidFill>
                <a:latin typeface="Calibri" panose="020F0502020204030204" pitchFamily="34" charset="0"/>
              </a:defRPr>
            </a:lvl1pPr>
            <a:lvl2pPr marL="804838" indent="-309553">
              <a:spcBef>
                <a:spcPct val="20000"/>
              </a:spcBef>
              <a:buFont typeface="Arial" panose="020B0604020202020204" pitchFamily="34" charset="0"/>
              <a:buChar char="–"/>
              <a:defRPr sz="3033">
                <a:solidFill>
                  <a:schemeClr val="tx1"/>
                </a:solidFill>
                <a:latin typeface="Calibri" panose="020F0502020204030204" pitchFamily="34" charset="0"/>
              </a:defRPr>
            </a:lvl2pPr>
            <a:lvl3pPr marL="1238212" indent="-247642">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3497" indent="-247642">
              <a:spcBef>
                <a:spcPct val="20000"/>
              </a:spcBef>
              <a:buFont typeface="Arial" panose="020B0604020202020204" pitchFamily="34" charset="0"/>
              <a:buChar char="–"/>
              <a:defRPr sz="2167">
                <a:solidFill>
                  <a:schemeClr val="tx1"/>
                </a:solidFill>
                <a:latin typeface="Calibri" panose="020F0502020204030204" pitchFamily="34" charset="0"/>
              </a:defRPr>
            </a:lvl4pPr>
            <a:lvl5pPr marL="2228781" indent="-247642">
              <a:spcBef>
                <a:spcPct val="20000"/>
              </a:spcBef>
              <a:buFont typeface="Arial" panose="020B0604020202020204" pitchFamily="34" charset="0"/>
              <a:buChar char="»"/>
              <a:defRPr sz="2167">
                <a:solidFill>
                  <a:schemeClr val="tx1"/>
                </a:solidFill>
                <a:latin typeface="Calibri" panose="020F0502020204030204" pitchFamily="34" charset="0"/>
              </a:defRPr>
            </a:lvl5pPr>
            <a:lvl6pPr marL="272406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6pPr>
            <a:lvl7pPr marL="3219351"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7pPr>
            <a:lvl8pPr marL="3714636"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8pPr>
            <a:lvl9pPr marL="4209920" indent="-247642" eaLnBrk="0" fontAlgn="base" hangingPunct="0">
              <a:spcBef>
                <a:spcPct val="20000"/>
              </a:spcBef>
              <a:spcAft>
                <a:spcPct val="0"/>
              </a:spcAft>
              <a:buFont typeface="Arial" panose="020B0604020202020204" pitchFamily="34" charset="0"/>
              <a:buChar char="»"/>
              <a:defRPr sz="2167">
                <a:solidFill>
                  <a:schemeClr val="tx1"/>
                </a:solidFill>
                <a:latin typeface="Calibri" panose="020F0502020204030204" pitchFamily="34" charset="0"/>
              </a:defRPr>
            </a:lvl9pPr>
          </a:lstStyle>
          <a:p>
            <a:pPr defTabSz="990570">
              <a:spcBef>
                <a:spcPct val="0"/>
              </a:spcBef>
              <a:buNone/>
            </a:pPr>
            <a:fld id="{82C0BB45-0198-44CF-9D9F-0FB0C176665D}" type="slidenum">
              <a:rPr lang="en-AU" altLang="en-US" sz="1300">
                <a:solidFill>
                  <a:srgbClr val="898989"/>
                </a:solidFill>
                <a:latin typeface="Arial" panose="020B0604020202020204" pitchFamily="34" charset="0"/>
              </a:rPr>
              <a:pPr defTabSz="990570">
                <a:spcBef>
                  <a:spcPct val="0"/>
                </a:spcBef>
                <a:buNone/>
              </a:pPr>
              <a:t>7</a:t>
            </a:fld>
            <a:endParaRPr lang="en-AU" altLang="en-US" sz="1300" dirty="0">
              <a:solidFill>
                <a:srgbClr val="898989"/>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78712D-7307-438A-A69F-7B648E8914BD}"/>
              </a:ext>
            </a:extLst>
          </p:cNvPr>
          <p:cNvSpPr>
            <a:spLocks noGrp="1"/>
          </p:cNvSpPr>
          <p:nvPr>
            <p:ph type="sldNum" sz="quarter" idx="12"/>
          </p:nvPr>
        </p:nvSpPr>
        <p:spPr/>
        <p:txBody>
          <a:bodyPr/>
          <a:lstStyle/>
          <a:p>
            <a:pPr>
              <a:defRPr/>
            </a:pPr>
            <a:fld id="{B1718762-398E-412E-81DA-13865818F772}" type="slidenum">
              <a:rPr lang="en-AU" altLang="en-US" smtClean="0"/>
              <a:pPr>
                <a:defRPr/>
              </a:pPr>
              <a:t>8</a:t>
            </a:fld>
            <a:endParaRPr lang="en-AU" altLang="en-US" dirty="0"/>
          </a:p>
        </p:txBody>
      </p:sp>
      <p:sp>
        <p:nvSpPr>
          <p:cNvPr id="5" name="TextBox 4">
            <a:extLst>
              <a:ext uri="{FF2B5EF4-FFF2-40B4-BE49-F238E27FC236}">
                <a16:creationId xmlns:a16="http://schemas.microsoft.com/office/drawing/2014/main" id="{6D362FBB-EBFB-4441-A962-772BE820EB35}"/>
              </a:ext>
            </a:extLst>
          </p:cNvPr>
          <p:cNvSpPr txBox="1"/>
          <p:nvPr/>
        </p:nvSpPr>
        <p:spPr>
          <a:xfrm>
            <a:off x="64232" y="2060848"/>
            <a:ext cx="9777536" cy="4093428"/>
          </a:xfrm>
          <a:prstGeom prst="rect">
            <a:avLst/>
          </a:prstGeom>
          <a:noFill/>
        </p:spPr>
        <p:txBody>
          <a:bodyPr wrap="square">
            <a:spAutoFit/>
          </a:bodyPr>
          <a:lstStyle/>
          <a:p>
            <a:pPr>
              <a:defRPr/>
            </a:pPr>
            <a:endParaRPr lang="en-AU"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Mine floors material recovery </a:t>
            </a:r>
            <a:r>
              <a:rPr lang="en-AU" sz="2000" b="1" u="sng" dirty="0">
                <a:solidFill>
                  <a:srgbClr val="FF0000"/>
                </a:solidFill>
                <a:latin typeface="Calibri" panose="020F0502020204030204" pitchFamily="34" charset="0"/>
                <a:cs typeface="Calibri" panose="020F0502020204030204" pitchFamily="34" charset="0"/>
              </a:rPr>
              <a:t>Must be included </a:t>
            </a:r>
            <a:r>
              <a:rPr lang="en-AU" sz="2000" dirty="0">
                <a:latin typeface="Calibri" panose="020F0502020204030204" pitchFamily="34" charset="0"/>
                <a:cs typeface="Calibri" panose="020F0502020204030204" pitchFamily="34" charset="0"/>
              </a:rPr>
              <a:t>in Pre-feasibility/Feasibility Studies and Ore Resources/Reserves Calculations/</a:t>
            </a:r>
            <a:r>
              <a:rPr lang="en-AU" sz="2000" b="1" u="sng" dirty="0">
                <a:latin typeface="Calibri" panose="020F0502020204030204" pitchFamily="34" charset="0"/>
                <a:cs typeface="Calibri" panose="020F0502020204030204" pitchFamily="34" charset="0"/>
              </a:rPr>
              <a:t>Life of Mine Plans </a:t>
            </a:r>
            <a:r>
              <a:rPr lang="en-AU" sz="2000" b="1" dirty="0">
                <a:solidFill>
                  <a:srgbClr val="FFFFFF"/>
                </a:solidFill>
                <a:latin typeface="Calibri" panose="020F0502020204030204" pitchFamily="34" charset="0"/>
                <a:cs typeface="Calibri" panose="020F0502020204030204" pitchFamily="34" charset="0"/>
              </a:rPr>
              <a:t>–</a:t>
            </a:r>
            <a:r>
              <a:rPr lang="en-AU" sz="2000" b="1" dirty="0">
                <a:solidFill>
                  <a:srgbClr val="FF0000"/>
                </a:solidFill>
                <a:latin typeface="Calibri" panose="020F0502020204030204" pitchFamily="34" charset="0"/>
                <a:cs typeface="Calibri" panose="020F0502020204030204" pitchFamily="34" charset="0"/>
              </a:rPr>
              <a:t> </a:t>
            </a:r>
            <a:r>
              <a:rPr lang="en-AU" sz="2000" b="1" dirty="0">
                <a:solidFill>
                  <a:srgbClr val="FFFFFF"/>
                </a:solidFill>
                <a:latin typeface="Calibri" panose="020F0502020204030204" pitchFamily="34" charset="0"/>
                <a:cs typeface="Calibri" panose="020F0502020204030204" pitchFamily="34" charset="0"/>
              </a:rPr>
              <a:t>including compensation for surface rehabilitation of waste generated when accessing the ore left behind on mine f</a:t>
            </a:r>
          </a:p>
          <a:p>
            <a:pPr marL="342900" indent="-342900">
              <a:buFont typeface="Wingdings" panose="05000000000000000000" pitchFamily="2" charset="2"/>
              <a:buChar char="§"/>
              <a:defRPr/>
            </a:pPr>
            <a:r>
              <a:rPr lang="en-AU" sz="2000" b="1" u="sng" dirty="0">
                <a:solidFill>
                  <a:srgbClr val="FF0000"/>
                </a:solidFill>
                <a:latin typeface="Calibri" panose="020F0502020204030204" pitchFamily="34" charset="0"/>
                <a:cs typeface="Calibri" panose="020F0502020204030204" pitchFamily="34" charset="0"/>
              </a:rPr>
              <a:t>Timing</a:t>
            </a:r>
            <a:r>
              <a:rPr lang="en-AU" sz="2000" dirty="0">
                <a:latin typeface="Calibri" panose="020F0502020204030204" pitchFamily="34" charset="0"/>
                <a:cs typeface="Calibri" panose="020F0502020204030204" pitchFamily="34" charset="0"/>
              </a:rPr>
              <a:t> - Mine floors material recovery </a:t>
            </a:r>
            <a:r>
              <a:rPr lang="en-AU" sz="2000" i="1" dirty="0">
                <a:latin typeface="Calibri" panose="020F0502020204030204" pitchFamily="34" charset="0"/>
                <a:cs typeface="Calibri" panose="020F0502020204030204" pitchFamily="34" charset="0"/>
              </a:rPr>
              <a:t>(in stopes &amp; ore drives) </a:t>
            </a:r>
            <a:r>
              <a:rPr lang="en-AU" sz="2000" dirty="0">
                <a:latin typeface="Calibri" panose="020F0502020204030204" pitchFamily="34" charset="0"/>
                <a:cs typeface="Calibri" panose="020F0502020204030204" pitchFamily="34" charset="0"/>
              </a:rPr>
              <a:t>must be conducted whilst mine ventilation/fresh and mine water/compressed air supply/dewatering plus other infrastructures are fully operational</a:t>
            </a:r>
          </a:p>
          <a:p>
            <a:pPr marL="800100" lvl="1" indent="-342900">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Needs to be carried out </a:t>
            </a:r>
            <a:r>
              <a:rPr lang="en-AU" sz="2000" b="1" u="sng" dirty="0">
                <a:latin typeface="Calibri" panose="020F0502020204030204" pitchFamily="34" charset="0"/>
                <a:cs typeface="Calibri" panose="020F0502020204030204" pitchFamily="34" charset="0"/>
              </a:rPr>
              <a:t>immediately after “normal mining activities”</a:t>
            </a:r>
            <a:r>
              <a:rPr lang="en-AU" sz="2000" b="1" dirty="0">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in mining areas/sections have been completed as planned</a:t>
            </a:r>
          </a:p>
          <a:p>
            <a:pPr marL="800100" lvl="1" indent="-342900">
              <a:buFont typeface="Wingdings" panose="05000000000000000000" pitchFamily="2" charset="2"/>
              <a:buChar char="§"/>
              <a:defRPr/>
            </a:pPr>
            <a:r>
              <a:rPr lang="en-AU" sz="2000" b="1" dirty="0">
                <a:solidFill>
                  <a:srgbClr val="FF0000"/>
                </a:solidFill>
                <a:latin typeface="Calibri" panose="020F0502020204030204" pitchFamily="34" charset="0"/>
                <a:cs typeface="Calibri" panose="020F0502020204030204" pitchFamily="34" charset="0"/>
              </a:rPr>
              <a:t>Not after mine was flooded/put on care and maintenance</a:t>
            </a:r>
          </a:p>
          <a:p>
            <a:pPr>
              <a:defRPr/>
            </a:pPr>
            <a:endParaRPr lang="en-AU"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defRPr/>
            </a:pPr>
            <a:r>
              <a:rPr lang="en-AU" sz="2000" dirty="0">
                <a:latin typeface="Calibri" panose="020F0502020204030204" pitchFamily="34" charset="0"/>
                <a:cs typeface="Calibri" panose="020F0502020204030204" pitchFamily="34" charset="0"/>
              </a:rPr>
              <a:t>Including recovery of high-grade broken ore from top of pillars to be left for geotechnical reasons</a:t>
            </a:r>
          </a:p>
        </p:txBody>
      </p:sp>
      <p:sp>
        <p:nvSpPr>
          <p:cNvPr id="6" name="TextBox 5">
            <a:extLst>
              <a:ext uri="{FF2B5EF4-FFF2-40B4-BE49-F238E27FC236}">
                <a16:creationId xmlns:a16="http://schemas.microsoft.com/office/drawing/2014/main" id="{A26BCFD0-B47A-4E45-923D-8FEA4FD82C86}"/>
              </a:ext>
            </a:extLst>
          </p:cNvPr>
          <p:cNvSpPr txBox="1"/>
          <p:nvPr/>
        </p:nvSpPr>
        <p:spPr>
          <a:xfrm>
            <a:off x="0" y="15363"/>
            <a:ext cx="9906000" cy="1569660"/>
          </a:xfrm>
          <a:prstGeom prst="rect">
            <a:avLst/>
          </a:prstGeom>
          <a:noFill/>
        </p:spPr>
        <p:txBody>
          <a:bodyPr wrap="square">
            <a:spAutoFit/>
          </a:bodyPr>
          <a:lstStyle/>
          <a:p>
            <a:r>
              <a:rPr lang="en-AU" sz="4800" b="1" dirty="0">
                <a:latin typeface="Calibri" panose="020F0502020204030204" pitchFamily="34" charset="0"/>
                <a:cs typeface="Calibri" panose="020F0502020204030204" pitchFamily="34" charset="0"/>
              </a:rPr>
              <a:t>Mine Floors Cleaning/Vacuuming </a:t>
            </a:r>
            <a:r>
              <a:rPr lang="en-AU" sz="4800" b="1" u="sng" dirty="0">
                <a:solidFill>
                  <a:srgbClr val="FF0000"/>
                </a:solidFill>
                <a:latin typeface="Calibri" panose="020F0502020204030204" pitchFamily="34" charset="0"/>
                <a:cs typeface="Calibri" panose="020F0502020204030204" pitchFamily="34" charset="0"/>
              </a:rPr>
              <a:t>Must</a:t>
            </a:r>
            <a:r>
              <a:rPr lang="en-AU" sz="4800" b="1" dirty="0">
                <a:latin typeface="Calibri" panose="020F0502020204030204" pitchFamily="34" charset="0"/>
                <a:cs typeface="Calibri" panose="020F0502020204030204" pitchFamily="34" charset="0"/>
              </a:rPr>
              <a:t> become part of the Mining Cycle</a:t>
            </a:r>
          </a:p>
        </p:txBody>
      </p:sp>
    </p:spTree>
    <p:extLst>
      <p:ext uri="{BB962C8B-B14F-4D97-AF65-F5344CB8AC3E}">
        <p14:creationId xmlns:p14="http://schemas.microsoft.com/office/powerpoint/2010/main" val="154336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F62D8-179D-4798-BF3F-E2CA04ED40FB}"/>
              </a:ext>
            </a:extLst>
          </p:cNvPr>
          <p:cNvSpPr>
            <a:spLocks noGrp="1"/>
          </p:cNvSpPr>
          <p:nvPr>
            <p:ph type="sldNum" sz="quarter" idx="12"/>
          </p:nvPr>
        </p:nvSpPr>
        <p:spPr/>
        <p:txBody>
          <a:bodyPr/>
          <a:lstStyle/>
          <a:p>
            <a:pPr>
              <a:defRPr/>
            </a:pPr>
            <a:fld id="{EB4B1AE3-B8C4-4DDD-81EB-2F4B37AFA8A6}" type="slidenum">
              <a:rPr lang="en-AU" altLang="en-US" smtClean="0"/>
              <a:pPr>
                <a:defRPr/>
              </a:pPr>
              <a:t>9</a:t>
            </a:fld>
            <a:endParaRPr lang="en-AU" altLang="en-US" dirty="0"/>
          </a:p>
        </p:txBody>
      </p:sp>
      <p:sp>
        <p:nvSpPr>
          <p:cNvPr id="4" name="TextBox 3">
            <a:extLst>
              <a:ext uri="{FF2B5EF4-FFF2-40B4-BE49-F238E27FC236}">
                <a16:creationId xmlns:a16="http://schemas.microsoft.com/office/drawing/2014/main" id="{AE7DDC18-0A88-47CE-A81E-7AF3D1785E81}"/>
              </a:ext>
            </a:extLst>
          </p:cNvPr>
          <p:cNvSpPr txBox="1"/>
          <p:nvPr/>
        </p:nvSpPr>
        <p:spPr>
          <a:xfrm>
            <a:off x="272480" y="135466"/>
            <a:ext cx="9361040" cy="1446550"/>
          </a:xfrm>
          <a:prstGeom prst="rect">
            <a:avLst/>
          </a:prstGeom>
          <a:noFill/>
        </p:spPr>
        <p:txBody>
          <a:bodyPr wrap="square">
            <a:spAutoFit/>
          </a:bodyPr>
          <a:lstStyle/>
          <a:p>
            <a:r>
              <a:rPr lang="en-AU" sz="4400" b="1" dirty="0">
                <a:solidFill>
                  <a:schemeClr val="tx1"/>
                </a:solidFill>
                <a:latin typeface="Calibri" panose="020F0502020204030204" pitchFamily="34" charset="0"/>
                <a:cs typeface="Calibri" panose="020F0502020204030204" pitchFamily="34" charset="0"/>
              </a:rPr>
              <a:t>Post “normal” mining activities currently/already used/trialled – cont.</a:t>
            </a:r>
            <a:endParaRPr lang="en-AU" sz="44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2AD4DC9-5748-45A2-81C6-C504AA1908E5}"/>
              </a:ext>
            </a:extLst>
          </p:cNvPr>
          <p:cNvSpPr txBox="1"/>
          <p:nvPr/>
        </p:nvSpPr>
        <p:spPr>
          <a:xfrm>
            <a:off x="164468" y="2060848"/>
            <a:ext cx="9577064" cy="4031873"/>
          </a:xfrm>
          <a:prstGeom prst="rect">
            <a:avLst/>
          </a:prstGeom>
          <a:noFill/>
        </p:spPr>
        <p:txBody>
          <a:bodyPr wrap="square">
            <a:spAutoFit/>
          </a:bodyPr>
          <a:lstStyle/>
          <a:p>
            <a:pPr marL="479425" indent="-342900" eaLnBrk="1" hangingPunct="1">
              <a:buFont typeface="Wingdings" panose="05000000000000000000" pitchFamily="2" charset="2"/>
              <a:buChar char="§"/>
              <a:defRPr/>
            </a:pPr>
            <a:r>
              <a:rPr lang="en-AU" altLang="en-US" sz="2400" dirty="0">
                <a:latin typeface="Calibri" panose="020F0502020204030204" pitchFamily="34" charset="0"/>
                <a:cs typeface="Calibri" panose="020F0502020204030204" pitchFamily="34" charset="0"/>
              </a:rPr>
              <a:t>Stopes wash-down/vamping/vacuuming </a:t>
            </a:r>
            <a:r>
              <a:rPr lang="en-AU" altLang="en-US" sz="2400" b="1" dirty="0">
                <a:latin typeface="Calibri" panose="020F0502020204030204" pitchFamily="34" charset="0"/>
                <a:cs typeface="Calibri" panose="020F0502020204030204" pitchFamily="34" charset="0"/>
              </a:rPr>
              <a:t>in South Africa </a:t>
            </a:r>
            <a:endParaRPr lang="en-AU" altLang="en-US" sz="2400" dirty="0">
              <a:latin typeface="Calibri" panose="020F0502020204030204" pitchFamily="34" charset="0"/>
              <a:cs typeface="Calibri" panose="020F0502020204030204" pitchFamily="34" charset="0"/>
            </a:endParaRPr>
          </a:p>
          <a:p>
            <a:pPr marL="936625" lvl="1" indent="-342900" eaLnBrk="1" hangingPunct="1">
              <a:buFont typeface="Wingdings" panose="05000000000000000000" pitchFamily="2" charset="2"/>
              <a:buChar char="§"/>
              <a:defRPr/>
            </a:pPr>
            <a:r>
              <a:rPr lang="en-AU" altLang="en-US" sz="2000" dirty="0">
                <a:latin typeface="Calibri" panose="020F0502020204030204" pitchFamily="34" charset="0"/>
                <a:cs typeface="Calibri" panose="020F0502020204030204" pitchFamily="34" charset="0"/>
              </a:rPr>
              <a:t>Vamping/vacuuming has been a part of normal mining cycle</a:t>
            </a:r>
            <a:r>
              <a:rPr lang="en-AU" altLang="en-US" sz="2000" b="1" dirty="0">
                <a:latin typeface="Calibri" panose="020F0502020204030204" pitchFamily="34" charset="0"/>
                <a:cs typeface="Calibri" panose="020F0502020204030204" pitchFamily="34" charset="0"/>
              </a:rPr>
              <a:t> </a:t>
            </a:r>
            <a:endParaRPr lang="en-AU" altLang="en-US" sz="2000" dirty="0">
              <a:latin typeface="Calibri" panose="020F0502020204030204" pitchFamily="34" charset="0"/>
              <a:cs typeface="Calibri" panose="020F0502020204030204" pitchFamily="34" charset="0"/>
            </a:endParaRPr>
          </a:p>
          <a:p>
            <a:pPr marL="1393825" lvl="2" indent="-342900" eaLnBrk="1" hangingPunct="1">
              <a:buFont typeface="Wingdings" panose="05000000000000000000" pitchFamily="2" charset="2"/>
              <a:buChar char="§"/>
              <a:defRPr/>
            </a:pPr>
            <a:r>
              <a:rPr lang="en-AU" altLang="en-US" sz="2000" dirty="0">
                <a:latin typeface="Calibri" panose="020F0502020204030204" pitchFamily="34" charset="0"/>
                <a:cs typeface="Calibri" panose="020F0502020204030204" pitchFamily="34" charset="0"/>
              </a:rPr>
              <a:t>Even</a:t>
            </a:r>
            <a:r>
              <a:rPr lang="en-AU" altLang="en-US" sz="2000" b="1" dirty="0">
                <a:latin typeface="Calibri" panose="020F0502020204030204" pitchFamily="34" charset="0"/>
                <a:cs typeface="Calibri" panose="020F0502020204030204" pitchFamily="34" charset="0"/>
              </a:rPr>
              <a:t> </a:t>
            </a:r>
            <a:r>
              <a:rPr lang="en-AU" altLang="en-US" sz="2000" dirty="0">
                <a:latin typeface="Calibri" panose="020F0502020204030204" pitchFamily="34" charset="0"/>
                <a:cs typeface="Calibri" panose="020F0502020204030204" pitchFamily="34" charset="0"/>
              </a:rPr>
              <a:t>gold left in </a:t>
            </a:r>
            <a:r>
              <a:rPr lang="en-AU" altLang="en-US" sz="2000" b="1" dirty="0">
                <a:latin typeface="Calibri" panose="020F0502020204030204" pitchFamily="34" charset="0"/>
                <a:cs typeface="Calibri" panose="020F0502020204030204" pitchFamily="34" charset="0"/>
              </a:rPr>
              <a:t>stopes’ floor cracks</a:t>
            </a:r>
            <a:r>
              <a:rPr lang="en-AU" altLang="en-US" sz="2000" dirty="0">
                <a:latin typeface="Calibri" panose="020F0502020204030204" pitchFamily="34" charset="0"/>
                <a:cs typeface="Calibri" panose="020F0502020204030204" pitchFamily="34" charset="0"/>
              </a:rPr>
              <a:t> has been recovered for many years</a:t>
            </a:r>
          </a:p>
          <a:p>
            <a:pPr marL="593725" lvl="1" eaLnBrk="1" hangingPunct="1">
              <a:defRPr/>
            </a:pPr>
            <a:endParaRPr lang="en-AU" altLang="en-US" sz="2400" dirty="0">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
              <a:defRPr/>
            </a:pPr>
            <a:r>
              <a:rPr lang="en-AU" altLang="en-US" sz="2400" dirty="0">
                <a:latin typeface="Calibri" panose="020F0502020204030204" pitchFamily="34" charset="0"/>
                <a:cs typeface="Calibri" panose="020F0502020204030204" pitchFamily="34" charset="0"/>
              </a:rPr>
              <a:t>Stopes wash-down carried out on Central Norseman Gold Corporation </a:t>
            </a:r>
            <a:r>
              <a:rPr lang="en-AU" altLang="en-US" sz="2400" i="1" dirty="0">
                <a:latin typeface="Calibri" panose="020F0502020204030204" pitchFamily="34" charset="0"/>
                <a:cs typeface="Calibri" panose="020F0502020204030204" pitchFamily="34" charset="0"/>
              </a:rPr>
              <a:t>(CNGC) </a:t>
            </a:r>
            <a:r>
              <a:rPr lang="en-AU" altLang="en-US" sz="2400" dirty="0">
                <a:latin typeface="Calibri" panose="020F0502020204030204" pitchFamily="34" charset="0"/>
                <a:cs typeface="Calibri" panose="020F0502020204030204" pitchFamily="34" charset="0"/>
              </a:rPr>
              <a:t>Gold Mines</a:t>
            </a:r>
            <a:r>
              <a:rPr lang="en-AU" altLang="en-US" sz="2400" i="1" dirty="0">
                <a:latin typeface="Calibri" panose="020F0502020204030204" pitchFamily="34" charset="0"/>
                <a:cs typeface="Calibri" panose="020F0502020204030204" pitchFamily="34" charset="0"/>
              </a:rPr>
              <a:t>, </a:t>
            </a:r>
            <a:r>
              <a:rPr lang="en-AU" altLang="en-US" sz="2400" dirty="0">
                <a:latin typeface="Calibri" panose="020F0502020204030204" pitchFamily="34" charset="0"/>
                <a:cs typeface="Calibri" panose="020F0502020204030204" pitchFamily="34" charset="0"/>
              </a:rPr>
              <a:t>Western Australia in 2000-2001</a:t>
            </a:r>
          </a:p>
          <a:p>
            <a:pPr eaLnBrk="1" hangingPunct="1">
              <a:defRPr/>
            </a:pPr>
            <a:endParaRPr lang="en-AU" altLang="en-US" sz="2400" dirty="0">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
              <a:defRPr/>
            </a:pPr>
            <a:r>
              <a:rPr lang="en-AU" altLang="en-US" sz="2400" dirty="0">
                <a:latin typeface="Calibri" panose="020F0502020204030204" pitchFamily="34" charset="0"/>
                <a:cs typeface="Calibri" panose="020F0502020204030204" pitchFamily="34" charset="0"/>
              </a:rPr>
              <a:t>More recently </a:t>
            </a:r>
            <a:r>
              <a:rPr lang="en-AU" altLang="en-US" sz="2400" i="1" dirty="0">
                <a:latin typeface="Calibri" panose="020F0502020204030204" pitchFamily="34" charset="0"/>
                <a:cs typeface="Calibri" panose="020F0502020204030204" pitchFamily="34" charset="0"/>
              </a:rPr>
              <a:t>(2010-2011) </a:t>
            </a:r>
            <a:r>
              <a:rPr lang="en-AU" altLang="en-US" sz="2400" dirty="0">
                <a:latin typeface="Calibri" panose="020F0502020204030204" pitchFamily="34" charset="0"/>
                <a:cs typeface="Calibri" panose="020F0502020204030204" pitchFamily="34" charset="0"/>
              </a:rPr>
              <a:t>- highly successful ore drives and low dip angle stopes floor material vacuuming in Norseman Gold NL </a:t>
            </a:r>
            <a:r>
              <a:rPr lang="en-AU" altLang="en-US" sz="2400" i="1" dirty="0">
                <a:latin typeface="Calibri" panose="020F0502020204030204" pitchFamily="34" charset="0"/>
                <a:cs typeface="Calibri" panose="020F0502020204030204" pitchFamily="34" charset="0"/>
              </a:rPr>
              <a:t>(previously CNGC) </a:t>
            </a:r>
            <a:r>
              <a:rPr lang="en-AU" altLang="en-US" sz="2400" dirty="0">
                <a:latin typeface="Calibri" panose="020F0502020204030204" pitchFamily="34" charset="0"/>
                <a:cs typeface="Calibri" panose="020F0502020204030204" pitchFamily="34" charset="0"/>
              </a:rPr>
              <a:t>at Harlequin Mine with the Mobile Supersucker conducted by </a:t>
            </a:r>
            <a:r>
              <a:rPr lang="en-AU" altLang="en-US" sz="2400" dirty="0" err="1">
                <a:latin typeface="Calibri" panose="020F0502020204030204" pitchFamily="34" charset="0"/>
                <a:cs typeface="Calibri" panose="020F0502020204030204" pitchFamily="34" charset="0"/>
              </a:rPr>
              <a:t>Ausvac</a:t>
            </a:r>
            <a:r>
              <a:rPr lang="en-AU" altLang="en-US" sz="2400" dirty="0">
                <a:latin typeface="Calibri" panose="020F0502020204030204" pitchFamily="34" charset="0"/>
                <a:cs typeface="Calibri" panose="020F0502020204030204" pitchFamily="34" charset="0"/>
              </a:rPr>
              <a:t> Mining PL</a:t>
            </a:r>
          </a:p>
        </p:txBody>
      </p:sp>
    </p:spTree>
    <p:extLst>
      <p:ext uri="{BB962C8B-B14F-4D97-AF65-F5344CB8AC3E}">
        <p14:creationId xmlns:p14="http://schemas.microsoft.com/office/powerpoint/2010/main" val="2410600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31552</TotalTime>
  <Words>2085</Words>
  <Application>Microsoft Office PowerPoint</Application>
  <PresentationFormat>A4 Paper (210x297 mm)</PresentationFormat>
  <Paragraphs>216</Paragraphs>
  <Slides>26</Slides>
  <Notes>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3</vt:i4>
      </vt:variant>
      <vt:variant>
        <vt:lpstr>Slide Titles</vt:lpstr>
      </vt:variant>
      <vt:variant>
        <vt:i4>26</vt:i4>
      </vt:variant>
    </vt:vector>
  </HeadingPairs>
  <TitlesOfParts>
    <vt:vector size="43" baseType="lpstr">
      <vt:lpstr>Arial</vt:lpstr>
      <vt:lpstr>Arial Black</vt:lpstr>
      <vt:lpstr>Book Antiqua</vt:lpstr>
      <vt:lpstr>Calibri</vt:lpstr>
      <vt:lpstr>Courier New</vt:lpstr>
      <vt:lpstr>Lucida Sans</vt:lpstr>
      <vt:lpstr>Monotype Sorts</vt:lpstr>
      <vt:lpstr>Times New Roman</vt:lpstr>
      <vt:lpstr>Wingdings</vt:lpstr>
      <vt:lpstr>Wingdings 2</vt:lpstr>
      <vt:lpstr>Wingdings 3</vt:lpstr>
      <vt:lpstr>Apex</vt:lpstr>
      <vt:lpstr>Office Theme</vt:lpstr>
      <vt:lpstr>1_Office Theme</vt:lpstr>
      <vt:lpstr>Packager Shell Object</vt:lpstr>
      <vt:lpstr>Worksheet</vt:lpstr>
      <vt:lpstr>Microsoft Excel Worksheet</vt:lpstr>
      <vt:lpstr>Governments, Mining Companies Executives, Shareholders and Mine Managers Allow to Waste/Leave Behind on Mine Floors Never to be Recovered Capitally Accessed and Broken High-grade Ore Underground Worth Billions of Dollars +++++++  Why?????    Ausvac Mining PL PP Virtual Presentation at the MINEX Europe Forum 2020 July 2020 London (Updated 31 03 2021)</vt:lpstr>
      <vt:lpstr>PowerPoint Presentation</vt:lpstr>
      <vt:lpstr>PowerPoint Presentation</vt:lpstr>
      <vt:lpstr>PowerPoint Presentation</vt:lpstr>
      <vt:lpstr>Mining Project Stages</vt:lpstr>
      <vt:lpstr>PowerPoint Presentation</vt:lpstr>
      <vt:lpstr>Post “normal” mining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Underground Mobile Supersucker      </vt:lpstr>
      <vt:lpstr>PowerPoint Presentation</vt:lpstr>
      <vt:lpstr>PowerPoint Presentation</vt:lpstr>
      <vt:lpstr>Safety Requirements</vt:lpstr>
      <vt:lpstr>Sampling of Mine Floor Material</vt:lpstr>
      <vt:lpstr>Summary of Wasted/Gold and Nickel left behind on mine floors  (With 1x12Hrs/2x12 Hrs shifts 40 t/shift continuous roster vacuuming of 1,216 t/2,074 t of Au or Ni ore per month respectively) with 85% machinery &amp; working places availability  After deduction of all costs   * Au &amp; Ni Prices on 31 03 2021: US$1,686.5/oz and US$15,896.4/T respectively             * Average thickness of 0.4 m of mine floor material normally/currently left behind used below; Refer to Page 23 for calculation details in Excel Spreadsheet </vt:lpstr>
      <vt:lpstr>PowerPoint Presentation</vt:lpstr>
      <vt:lpstr>Ausvac Mining PL Vacuuming Costs/month Summarised in the Excel Table attached</vt:lpstr>
      <vt:lpstr>PowerPoint Presentation</vt:lpstr>
      <vt:lpstr>PowerPoint Presentation</vt:lpstr>
      <vt:lpstr>PowerPoint Presentation</vt:lpstr>
      <vt:lpstr>Appendices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Krzysztof</dc:creator>
  <cp:lastModifiedBy>Krzysztof Biegaj</cp:lastModifiedBy>
  <cp:revision>2276</cp:revision>
  <cp:lastPrinted>2021-03-31T07:54:50Z</cp:lastPrinted>
  <dcterms:modified xsi:type="dcterms:W3CDTF">2021-03-31T09:22:02Z</dcterms:modified>
</cp:coreProperties>
</file>