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8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8" autoAdjust="0"/>
    <p:restoredTop sz="94667" autoAdjust="0"/>
  </p:normalViewPr>
  <p:slideViewPr>
    <p:cSldViewPr snapToGrid="0">
      <p:cViewPr varScale="1">
        <p:scale>
          <a:sx n="85" d="100"/>
          <a:sy n="85" d="100"/>
        </p:scale>
        <p:origin x="540"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862019230839947E-2"/>
          <c:y val="2.1788844765903689E-2"/>
          <c:w val="0.90913797540013386"/>
          <c:h val="0.75959925148245466"/>
        </c:manualLayout>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Sheet1!$A$2:$A$7</c:f>
              <c:strCache>
                <c:ptCount val="5"/>
                <c:pt idx="0">
                  <c:v>≥ 1 Tdap</c:v>
                </c:pt>
                <c:pt idx="1">
                  <c:v>≥ 1 Men ACWY</c:v>
                </c:pt>
                <c:pt idx="2">
                  <c:v>≥ 1 HPV 
All Adol.</c:v>
                </c:pt>
                <c:pt idx="4">
                  <c:v>≥ 3 HPV
All Adol.</c:v>
                </c:pt>
              </c:strCache>
            </c:strRef>
          </c:cat>
          <c:val>
            <c:numRef>
              <c:f>Sheet1!$B$2:$B$7</c:f>
              <c:numCache>
                <c:formatCode>General</c:formatCode>
                <c:ptCount val="6"/>
                <c:pt idx="0">
                  <c:v>88.7</c:v>
                </c:pt>
                <c:pt idx="1">
                  <c:v>85.1</c:v>
                </c:pt>
                <c:pt idx="2">
                  <c:v>68.599999999999994</c:v>
                </c:pt>
                <c:pt idx="4">
                  <c:v>43.4</c:v>
                </c:pt>
              </c:numCache>
            </c:numRef>
          </c:val>
          <c:extLst>
            <c:ext xmlns:c16="http://schemas.microsoft.com/office/drawing/2014/chart" uri="{C3380CC4-5D6E-409C-BE32-E72D297353CC}">
              <c16:uniqueId val="{00000000-A841-4A70-AB98-332EBC6E9381}"/>
            </c:ext>
          </c:extLst>
        </c:ser>
        <c:ser>
          <c:idx val="1"/>
          <c:order val="1"/>
          <c:tx>
            <c:strRef>
              <c:f>Sheet1!$C$1</c:f>
              <c:strCache>
                <c:ptCount val="1"/>
                <c:pt idx="0">
                  <c:v>GA</c:v>
                </c:pt>
              </c:strCache>
            </c:strRef>
          </c:tx>
          <c:spPr>
            <a:solidFill>
              <a:schemeClr val="accent2"/>
            </a:solidFill>
            <a:ln>
              <a:noFill/>
            </a:ln>
            <a:effectLst/>
          </c:spPr>
          <c:invertIfNegative val="0"/>
          <c:cat>
            <c:strRef>
              <c:f>Sheet1!$A$2:$A$7</c:f>
              <c:strCache>
                <c:ptCount val="5"/>
                <c:pt idx="0">
                  <c:v>≥ 1 Tdap</c:v>
                </c:pt>
                <c:pt idx="1">
                  <c:v>≥ 1 Men ACWY</c:v>
                </c:pt>
                <c:pt idx="2">
                  <c:v>≥ 1 HPV 
All Adol.</c:v>
                </c:pt>
                <c:pt idx="4">
                  <c:v>≥ 3 HPV
All Adol.</c:v>
                </c:pt>
              </c:strCache>
            </c:strRef>
          </c:cat>
          <c:val>
            <c:numRef>
              <c:f>Sheet1!$C$2:$C$7</c:f>
              <c:numCache>
                <c:formatCode>General</c:formatCode>
                <c:ptCount val="6"/>
                <c:pt idx="0">
                  <c:v>93.3</c:v>
                </c:pt>
                <c:pt idx="1">
                  <c:v>95.3</c:v>
                </c:pt>
                <c:pt idx="2">
                  <c:v>64.3</c:v>
                </c:pt>
                <c:pt idx="4">
                  <c:v>45.7</c:v>
                </c:pt>
              </c:numCache>
            </c:numRef>
          </c:val>
          <c:extLst>
            <c:ext xmlns:c16="http://schemas.microsoft.com/office/drawing/2014/chart" uri="{C3380CC4-5D6E-409C-BE32-E72D297353CC}">
              <c16:uniqueId val="{00000001-A841-4A70-AB98-332EBC6E9381}"/>
            </c:ext>
          </c:extLst>
        </c:ser>
        <c:dLbls>
          <c:showLegendKey val="0"/>
          <c:showVal val="0"/>
          <c:showCatName val="0"/>
          <c:showSerName val="0"/>
          <c:showPercent val="0"/>
          <c:showBubbleSize val="0"/>
        </c:dLbls>
        <c:gapWidth val="209"/>
        <c:overlap val="-37"/>
        <c:axId val="426122936"/>
        <c:axId val="426124896"/>
      </c:barChart>
      <c:barChart>
        <c:barDir val="col"/>
        <c:grouping val="clustered"/>
        <c:varyColors val="0"/>
        <c:ser>
          <c:idx val="2"/>
          <c:order val="2"/>
          <c:tx>
            <c:strRef>
              <c:f>Sheet1!$D$1</c:f>
              <c:strCache>
                <c:ptCount val="1"/>
                <c:pt idx="0">
                  <c:v>Column1</c:v>
                </c:pt>
              </c:strCache>
            </c:strRef>
          </c:tx>
          <c:spPr>
            <a:solidFill>
              <a:schemeClr val="accent3"/>
            </a:solidFill>
            <a:ln>
              <a:noFill/>
            </a:ln>
            <a:effectLst/>
          </c:spPr>
          <c:invertIfNegative val="0"/>
          <c:cat>
            <c:strRef>
              <c:f>Sheet1!$A$2:$A$7</c:f>
              <c:strCache>
                <c:ptCount val="5"/>
                <c:pt idx="0">
                  <c:v>≥ 1 Tdap</c:v>
                </c:pt>
                <c:pt idx="1">
                  <c:v>≥ 1 Men ACWY</c:v>
                </c:pt>
                <c:pt idx="2">
                  <c:v>≥ 1 HPV 
All Adol.</c:v>
                </c:pt>
                <c:pt idx="4">
                  <c:v>≥ 3 HPV
All Adol.</c:v>
                </c:pt>
              </c:strCache>
            </c:strRef>
          </c:cat>
          <c:val>
            <c:numRef>
              <c:f>Sheet1!$D$2:$D$7</c:f>
            </c:numRef>
          </c:val>
          <c:extLst>
            <c:ext xmlns:c16="http://schemas.microsoft.com/office/drawing/2014/chart" uri="{C3380CC4-5D6E-409C-BE32-E72D297353CC}">
              <c16:uniqueId val="{00000002-A841-4A70-AB98-332EBC6E9381}"/>
            </c:ext>
          </c:extLst>
        </c:ser>
        <c:dLbls>
          <c:showLegendKey val="0"/>
          <c:showVal val="0"/>
          <c:showCatName val="0"/>
          <c:showSerName val="0"/>
          <c:showPercent val="0"/>
          <c:showBubbleSize val="0"/>
        </c:dLbls>
        <c:gapWidth val="219"/>
        <c:overlap val="-27"/>
        <c:axId val="426122936"/>
        <c:axId val="426124896"/>
      </c:barChart>
      <c:catAx>
        <c:axId val="426122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426124896"/>
        <c:crossesAt val="0"/>
        <c:auto val="1"/>
        <c:lblAlgn val="ctr"/>
        <c:lblOffset val="100"/>
        <c:noMultiLvlLbl val="0"/>
      </c:catAx>
      <c:valAx>
        <c:axId val="426124896"/>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426122936"/>
        <c:crosses val="autoZero"/>
        <c:crossBetween val="between"/>
        <c:dispUnits>
          <c:builtInUnit val="hundreds"/>
        </c:dispUnits>
      </c:valAx>
      <c:dTable>
        <c:showHorzBorder val="1"/>
        <c:showVertBorder val="1"/>
        <c:showOutline val="1"/>
        <c:showKeys val="1"/>
        <c:txPr>
          <a:bodyPr/>
          <a:lstStyle/>
          <a:p>
            <a:pPr rtl="0">
              <a:defRPr sz="1300" baseline="0"/>
            </a:pPr>
            <a:endParaRPr lang="en-US"/>
          </a:p>
        </c:txPr>
      </c:dTable>
      <c:spPr>
        <a:noFill/>
        <a:ln w="25400">
          <a:noFill/>
        </a:ln>
        <a:effectLst/>
      </c:spPr>
    </c:plotArea>
    <c:legend>
      <c:legendPos val="b"/>
      <c:layout>
        <c:manualLayout>
          <c:xMode val="edge"/>
          <c:yMode val="edge"/>
          <c:x val="0.38133403772940516"/>
          <c:y val="2.081669585535241E-2"/>
          <c:w val="0.12243026392170596"/>
          <c:h val="5.8270189599159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drawing1.xml><?xml version="1.0" encoding="utf-8"?>
<c:userShapes xmlns:c="http://schemas.openxmlformats.org/drawingml/2006/chart">
  <cdr:relSizeAnchor xmlns:cdr="http://schemas.openxmlformats.org/drawingml/2006/chartDrawing">
    <cdr:from>
      <cdr:x>0.12745</cdr:x>
      <cdr:y>0.37037</cdr:y>
    </cdr:from>
    <cdr:to>
      <cdr:x>0.14706</cdr:x>
      <cdr:y>0.59259</cdr:y>
    </cdr:to>
    <cdr:sp macro="" textlink="">
      <cdr:nvSpPr>
        <cdr:cNvPr id="2" name="TextBox 1"/>
        <cdr:cNvSpPr txBox="1"/>
      </cdr:nvSpPr>
      <cdr:spPr>
        <a:xfrm xmlns:a="http://schemas.openxmlformats.org/drawingml/2006/main">
          <a:off x="990600" y="1524000"/>
          <a:ext cx="152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0.10784</cdr:x>
      <cdr:y>0.38889</cdr:y>
    </cdr:from>
    <cdr:to>
      <cdr:x>0.13725</cdr:x>
      <cdr:y>0.61111</cdr:y>
    </cdr:to>
    <cdr:sp macro="" textlink="">
      <cdr:nvSpPr>
        <cdr:cNvPr id="3" name="TextBox 2"/>
        <cdr:cNvSpPr txBox="1"/>
      </cdr:nvSpPr>
      <cdr:spPr>
        <a:xfrm xmlns:a="http://schemas.openxmlformats.org/drawingml/2006/main">
          <a:off x="838200" y="1600200"/>
          <a:ext cx="2286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0.16667</cdr:x>
      <cdr:y>0.25926</cdr:y>
    </cdr:from>
    <cdr:to>
      <cdr:x>0.22549</cdr:x>
      <cdr:y>0.48148</cdr:y>
    </cdr:to>
    <cdr:sp macro="" textlink="">
      <cdr:nvSpPr>
        <cdr:cNvPr id="4" name="TextBox 3"/>
        <cdr:cNvSpPr txBox="1"/>
      </cdr:nvSpPr>
      <cdr:spPr>
        <a:xfrm xmlns:a="http://schemas.openxmlformats.org/drawingml/2006/main">
          <a:off x="1295400" y="1066800"/>
          <a:ext cx="4572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0.26471</cdr:x>
      <cdr:y>0.31481</cdr:y>
    </cdr:from>
    <cdr:to>
      <cdr:x>0.40196</cdr:x>
      <cdr:y>0.38889</cdr:y>
    </cdr:to>
    <cdr:sp macro="" textlink="">
      <cdr:nvSpPr>
        <cdr:cNvPr id="5" name="TextBox 4"/>
        <cdr:cNvSpPr txBox="1"/>
      </cdr:nvSpPr>
      <cdr:spPr>
        <a:xfrm xmlns:a="http://schemas.openxmlformats.org/drawingml/2006/main">
          <a:off x="2057400" y="1295400"/>
          <a:ext cx="1066800"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7800" dirty="0"/>
        </a:p>
      </cdr:txBody>
    </cdr:sp>
  </cdr:relSizeAnchor>
  <cdr:relSizeAnchor xmlns:cdr="http://schemas.openxmlformats.org/drawingml/2006/chartDrawing">
    <cdr:from>
      <cdr:x>0.26302</cdr:x>
      <cdr:y>0.33333</cdr:y>
    </cdr:from>
    <cdr:to>
      <cdr:x>0.29953</cdr:x>
      <cdr:y>0.38596</cdr:y>
    </cdr:to>
    <cdr:sp macro="" textlink="">
      <cdr:nvSpPr>
        <cdr:cNvPr id="6" name="TextBox 5"/>
        <cdr:cNvSpPr txBox="1"/>
      </cdr:nvSpPr>
      <cdr:spPr>
        <a:xfrm xmlns:a="http://schemas.openxmlformats.org/drawingml/2006/main">
          <a:off x="2044261" y="1447786"/>
          <a:ext cx="283779" cy="22861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800" b="1" dirty="0"/>
        </a:p>
      </cdr:txBody>
    </cdr:sp>
  </cdr:relSizeAnchor>
  <cdr:relSizeAnchor xmlns:cdr="http://schemas.openxmlformats.org/drawingml/2006/chartDrawing">
    <cdr:from>
      <cdr:x>0.29762</cdr:x>
      <cdr:y>0.33333</cdr:y>
    </cdr:from>
    <cdr:to>
      <cdr:x>0.35884</cdr:x>
      <cdr:y>0.40741</cdr:y>
    </cdr:to>
    <cdr:sp macro="" textlink="">
      <cdr:nvSpPr>
        <cdr:cNvPr id="7" name="TextBox 6"/>
        <cdr:cNvSpPr txBox="1"/>
      </cdr:nvSpPr>
      <cdr:spPr>
        <a:xfrm xmlns:a="http://schemas.openxmlformats.org/drawingml/2006/main">
          <a:off x="2500311" y="1590660"/>
          <a:ext cx="514351" cy="3535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b="1" dirty="0"/>
            <a:t>  87.0</a:t>
          </a:r>
        </a:p>
      </cdr:txBody>
    </cdr:sp>
  </cdr:relSizeAnchor>
  <cdr:relSizeAnchor xmlns:cdr="http://schemas.openxmlformats.org/drawingml/2006/chartDrawing">
    <cdr:from>
      <cdr:x>0.60068</cdr:x>
      <cdr:y>0.51852</cdr:y>
    </cdr:from>
    <cdr:to>
      <cdr:x>0.66735</cdr:x>
      <cdr:y>0.57513</cdr:y>
    </cdr:to>
    <cdr:sp macro="" textlink="">
      <cdr:nvSpPr>
        <cdr:cNvPr id="11" name="TextBox 10"/>
        <cdr:cNvSpPr txBox="1"/>
      </cdr:nvSpPr>
      <cdr:spPr>
        <a:xfrm xmlns:a="http://schemas.openxmlformats.org/drawingml/2006/main">
          <a:off x="3784757" y="1917213"/>
          <a:ext cx="420073" cy="2093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b="1" dirty="0"/>
        </a:p>
      </cdr:txBody>
    </cdr:sp>
  </cdr:relSizeAnchor>
  <cdr:relSizeAnchor xmlns:cdr="http://schemas.openxmlformats.org/drawingml/2006/chartDrawing">
    <cdr:from>
      <cdr:x>0.70588</cdr:x>
      <cdr:y>0.72222</cdr:y>
    </cdr:from>
    <cdr:to>
      <cdr:x>0.82353</cdr:x>
      <cdr:y>0.94444</cdr:y>
    </cdr:to>
    <cdr:sp macro="" textlink="">
      <cdr:nvSpPr>
        <cdr:cNvPr id="12" name="TextBox 11"/>
        <cdr:cNvSpPr txBox="1"/>
      </cdr:nvSpPr>
      <cdr:spPr>
        <a:xfrm xmlns:a="http://schemas.openxmlformats.org/drawingml/2006/main">
          <a:off x="5486400" y="29718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0.26166</cdr:x>
      <cdr:y>0.37145</cdr:y>
    </cdr:from>
    <cdr:to>
      <cdr:x>0.29817</cdr:x>
      <cdr:y>0.44404</cdr:y>
    </cdr:to>
    <cdr:sp macro="" textlink="">
      <cdr:nvSpPr>
        <cdr:cNvPr id="17" name="TextBox 16"/>
        <cdr:cNvSpPr txBox="1"/>
      </cdr:nvSpPr>
      <cdr:spPr>
        <a:xfrm xmlns:a="http://schemas.openxmlformats.org/drawingml/2006/main">
          <a:off x="2033752" y="1613338"/>
          <a:ext cx="283779" cy="31531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0.26302</cdr:x>
      <cdr:y>0.37145</cdr:y>
    </cdr:from>
    <cdr:to>
      <cdr:x>0.29817</cdr:x>
      <cdr:y>0.41984</cdr:y>
    </cdr:to>
    <cdr:sp macro="" textlink="">
      <cdr:nvSpPr>
        <cdr:cNvPr id="18" name="TextBox 17"/>
        <cdr:cNvSpPr txBox="1"/>
      </cdr:nvSpPr>
      <cdr:spPr>
        <a:xfrm xmlns:a="http://schemas.openxmlformats.org/drawingml/2006/main">
          <a:off x="2044262" y="1613337"/>
          <a:ext cx="273269" cy="2102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0.26166</cdr:x>
      <cdr:y>0.37145</cdr:y>
    </cdr:from>
    <cdr:to>
      <cdr:x>0.29953</cdr:x>
      <cdr:y>0.43194</cdr:y>
    </cdr:to>
    <cdr:sp macro="" textlink="">
      <cdr:nvSpPr>
        <cdr:cNvPr id="19" name="TextBox 18"/>
        <cdr:cNvSpPr txBox="1"/>
      </cdr:nvSpPr>
      <cdr:spPr>
        <a:xfrm xmlns:a="http://schemas.openxmlformats.org/drawingml/2006/main">
          <a:off x="2033752" y="1613338"/>
          <a:ext cx="294289" cy="2627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0.62816</cdr:x>
      <cdr:y>0.63761</cdr:y>
    </cdr:from>
    <cdr:to>
      <cdr:x>0.66758</cdr:x>
      <cdr:y>0.72615</cdr:y>
    </cdr:to>
    <cdr:sp macro="" textlink="">
      <cdr:nvSpPr>
        <cdr:cNvPr id="21" name="TextBox 20"/>
        <cdr:cNvSpPr txBox="1"/>
      </cdr:nvSpPr>
      <cdr:spPr>
        <a:xfrm xmlns:a="http://schemas.openxmlformats.org/drawingml/2006/main">
          <a:off x="3957901" y="2357541"/>
          <a:ext cx="248356" cy="32737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0.32179</cdr:x>
      <cdr:y>0.36801</cdr:y>
    </cdr:from>
    <cdr:to>
      <cdr:x>0.35875</cdr:x>
      <cdr:y>0.61531</cdr:y>
    </cdr:to>
    <cdr:sp macro="" textlink="">
      <cdr:nvSpPr>
        <cdr:cNvPr id="23" name="TextBox 22"/>
        <cdr:cNvSpPr txBox="1"/>
      </cdr:nvSpPr>
      <cdr:spPr>
        <a:xfrm xmlns:a="http://schemas.openxmlformats.org/drawingml/2006/main">
          <a:off x="2027501" y="1360706"/>
          <a:ext cx="232921"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1653AE-417F-4CB8-B4E9-8DC145E51F57}" type="datetimeFigureOut">
              <a:rPr lang="en-US" smtClean="0"/>
              <a:t>3/6/2019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AE0DA3-8EBC-43E4-9124-D390ED151EC5}" type="slidenum">
              <a:rPr lang="en-US" smtClean="0"/>
              <a:t>‹#›</a:t>
            </a:fld>
            <a:endParaRPr lang="en-US" dirty="0"/>
          </a:p>
        </p:txBody>
      </p:sp>
    </p:spTree>
    <p:extLst>
      <p:ext uri="{BB962C8B-B14F-4D97-AF65-F5344CB8AC3E}">
        <p14:creationId xmlns:p14="http://schemas.microsoft.com/office/powerpoint/2010/main" val="2105309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cdc.gov/vaccines/hcp/admin/storage/toolkit/index.html"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api.addthis.com/oexchange/0.8/forward/facebook/offer?url=https://www.cdc.gov/vaccines/hcp/acip-recs/general-recs/administration.html&amp;title=ACIP%20Vaccine%20Administration%20Guidelines%20for%20Immunization%20|%20Recommendations%20|%20CDC&amp;description=&amp;via=CDCgov&amp;ct=0&amp;media="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cdc.gov/vaccines/hcp/vis/index.html"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www.vaccineinformation.org/internet-immunization-info/"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mailto:NIPINFO@cdc.gov"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mailto:NIPInfo@cdc.gov"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6"/>
          <p:cNvSpPr txBox="1">
            <a:spLocks noGrp="1" noChangeArrowheads="1"/>
          </p:cNvSpPr>
          <p:nvPr/>
        </p:nvSpPr>
        <p:spPr bwMode="auto">
          <a:xfrm>
            <a:off x="0" y="8684927"/>
            <a:ext cx="3037840" cy="457513"/>
          </a:xfrm>
          <a:prstGeom prst="rect">
            <a:avLst/>
          </a:prstGeom>
          <a:noFill/>
          <a:ln w="9525">
            <a:noFill/>
            <a:miter lim="800000"/>
            <a:headEnd/>
            <a:tailEnd/>
          </a:ln>
        </p:spPr>
        <p:txBody>
          <a:bodyPr lIns="91416" tIns="45708" rIns="91416" bIns="45708" anchor="b"/>
          <a:lstStyle/>
          <a:p>
            <a:endParaRPr lang="en-US" sz="1200" dirty="0">
              <a:solidFill>
                <a:srgbClr val="000000"/>
              </a:solidFill>
            </a:endParaRPr>
          </a:p>
        </p:txBody>
      </p:sp>
      <p:sp>
        <p:nvSpPr>
          <p:cNvPr id="193540" name="Rectangle 2"/>
          <p:cNvSpPr>
            <a:spLocks noGrp="1" noRot="1" noChangeAspect="1" noChangeArrowheads="1" noTextEdit="1"/>
          </p:cNvSpPr>
          <p:nvPr>
            <p:ph type="sldImg"/>
          </p:nvPr>
        </p:nvSpPr>
        <p:spPr>
          <a:xfrm>
            <a:off x="496888" y="674688"/>
            <a:ext cx="6094412" cy="3429000"/>
          </a:xfrm>
          <a:ln/>
        </p:spPr>
      </p:sp>
      <p:sp>
        <p:nvSpPr>
          <p:cNvPr id="193541" name="Rectangle 3"/>
          <p:cNvSpPr>
            <a:spLocks noGrp="1" noChangeArrowheads="1"/>
          </p:cNvSpPr>
          <p:nvPr>
            <p:ph type="body" idx="1"/>
          </p:nvPr>
        </p:nvSpPr>
        <p:spPr>
          <a:xfrm>
            <a:off x="311573" y="4191000"/>
            <a:ext cx="6465147" cy="3936480"/>
          </a:xfrm>
          <a:noFill/>
          <a:ln/>
        </p:spPr>
        <p:txBody>
          <a:bodyPr lIns="91424" tIns="45712" rIns="91424" bIns="45712"/>
          <a:lstStyle/>
          <a:p>
            <a:pPr>
              <a:lnSpc>
                <a:spcPct val="90000"/>
              </a:lnSpc>
              <a:spcBef>
                <a:spcPct val="0"/>
              </a:spcBef>
            </a:pPr>
            <a:r>
              <a:rPr lang="en-US" sz="1000" dirty="0">
                <a:latin typeface="Arial" charset="0"/>
              </a:rPr>
              <a:t>Educating Physicians In their Communities is:</a:t>
            </a:r>
          </a:p>
          <a:p>
            <a:pPr>
              <a:lnSpc>
                <a:spcPct val="90000"/>
              </a:lnSpc>
              <a:spcBef>
                <a:spcPct val="0"/>
              </a:spcBef>
              <a:buFontTx/>
              <a:buChar char="•"/>
            </a:pPr>
            <a:r>
              <a:rPr lang="en-US" sz="1000" dirty="0">
                <a:latin typeface="Arial" charset="0"/>
              </a:rPr>
              <a:t>A peer-to-peer immunization education program presented in the practice setting for practitioners and staff or in a classroom for students.  </a:t>
            </a:r>
          </a:p>
          <a:p>
            <a:pPr>
              <a:lnSpc>
                <a:spcPct val="90000"/>
              </a:lnSpc>
              <a:spcBef>
                <a:spcPct val="0"/>
              </a:spcBef>
              <a:buFontTx/>
              <a:buChar char="•"/>
            </a:pPr>
            <a:r>
              <a:rPr lang="en-US" sz="1000" dirty="0">
                <a:latin typeface="Arial" charset="0"/>
              </a:rPr>
              <a:t>Presented by a team of 2 professionals: physician or other primary care provider (nurse practitioner, physician's assistant) and a nurse or office manager. </a:t>
            </a:r>
          </a:p>
          <a:p>
            <a:pPr>
              <a:lnSpc>
                <a:spcPct val="90000"/>
              </a:lnSpc>
              <a:spcBef>
                <a:spcPct val="0"/>
              </a:spcBef>
            </a:pPr>
            <a:endParaRPr lang="en-US" sz="1000" dirty="0">
              <a:latin typeface="Arial" charset="0"/>
            </a:endParaRPr>
          </a:p>
          <a:p>
            <a:pPr>
              <a:lnSpc>
                <a:spcPct val="90000"/>
              </a:lnSpc>
              <a:spcBef>
                <a:spcPct val="0"/>
              </a:spcBef>
            </a:pPr>
            <a:r>
              <a:rPr lang="en-US" sz="1000" dirty="0">
                <a:latin typeface="Arial" charset="0"/>
              </a:rPr>
              <a:t>Our Beginnings…</a:t>
            </a:r>
          </a:p>
          <a:p>
            <a:pPr>
              <a:lnSpc>
                <a:spcPct val="90000"/>
              </a:lnSpc>
              <a:spcBef>
                <a:spcPct val="0"/>
              </a:spcBef>
            </a:pPr>
            <a:r>
              <a:rPr lang="en-US" sz="1000" dirty="0">
                <a:latin typeface="Arial" charset="0"/>
              </a:rPr>
              <a:t>EPIC is in</a:t>
            </a:r>
            <a:r>
              <a:rPr lang="en-US" sz="1000" baseline="0" dirty="0">
                <a:latin typeface="Arial" charset="0"/>
              </a:rPr>
              <a:t> </a:t>
            </a:r>
            <a:r>
              <a:rPr lang="en-US" sz="1000" dirty="0">
                <a:latin typeface="Arial" charset="0"/>
              </a:rPr>
              <a:t>its 16</a:t>
            </a:r>
            <a:r>
              <a:rPr lang="en-US" sz="1000" b="0" dirty="0">
                <a:latin typeface="Arial" charset="0"/>
              </a:rPr>
              <a:t>th</a:t>
            </a:r>
            <a:r>
              <a:rPr lang="en-US" sz="1000" dirty="0">
                <a:latin typeface="Arial" charset="0"/>
              </a:rPr>
              <a:t> year of immunization education. The first EPIC Immunization Education program was developed and implemented in Pennsylvania (a joint venture between public health and the PA chapter of the American Academy of Pediatrics).  The program has been replicated in several states - Georgia most closely resembling the Pennsylvania program.  Georgia was first to add adult vaccines to the program. In 2009 the Georgia Chapter created a separate Women’s Health Immunization Education program for obstetricians and gynecologists. Presentations are also available for students in healthcare training. Presentation on Coding are available to members of the Georgia Chapter of AAP</a:t>
            </a:r>
          </a:p>
          <a:p>
            <a:pPr>
              <a:lnSpc>
                <a:spcPct val="90000"/>
              </a:lnSpc>
              <a:spcBef>
                <a:spcPct val="0"/>
              </a:spcBef>
            </a:pPr>
            <a:endParaRPr lang="en-US" sz="1000" b="1" i="1" dirty="0">
              <a:latin typeface="Arial" charset="0"/>
            </a:endParaRPr>
          </a:p>
          <a:p>
            <a:pPr>
              <a:lnSpc>
                <a:spcPct val="90000"/>
              </a:lnSpc>
              <a:spcBef>
                <a:spcPct val="0"/>
              </a:spcBef>
            </a:pPr>
            <a:endParaRPr lang="en-US" sz="1000" b="1" i="1" dirty="0">
              <a:latin typeface="Arial" charset="0"/>
            </a:endParaRPr>
          </a:p>
          <a:p>
            <a:pPr>
              <a:lnSpc>
                <a:spcPct val="90000"/>
              </a:lnSpc>
              <a:spcBef>
                <a:spcPct val="0"/>
              </a:spcBef>
            </a:pPr>
            <a:r>
              <a:rPr lang="en-US" sz="1000" dirty="0">
                <a:latin typeface="Arial" charset="0"/>
              </a:rPr>
              <a:t>EPIC programs are designed to meet Standard #10 of the Standards for Child and Adolescent Immunization Practices: </a:t>
            </a:r>
          </a:p>
          <a:p>
            <a:pPr>
              <a:lnSpc>
                <a:spcPct val="90000"/>
              </a:lnSpc>
              <a:spcBef>
                <a:spcPct val="0"/>
              </a:spcBef>
            </a:pPr>
            <a:r>
              <a:rPr lang="en-US" sz="1000" dirty="0">
                <a:latin typeface="Arial" charset="0"/>
              </a:rPr>
              <a:t>"Persons who administer vaccines and staff who manage or support vaccine administration are knowledgeable and receive on-going education"  </a:t>
            </a:r>
          </a:p>
          <a:p>
            <a:pPr>
              <a:lnSpc>
                <a:spcPct val="90000"/>
              </a:lnSpc>
              <a:spcBef>
                <a:spcPct val="0"/>
              </a:spcBef>
            </a:pPr>
            <a:r>
              <a:rPr lang="en-US" sz="1000" dirty="0">
                <a:latin typeface="Arial" charset="0"/>
              </a:rPr>
              <a:t>And</a:t>
            </a:r>
          </a:p>
          <a:p>
            <a:pPr>
              <a:lnSpc>
                <a:spcPct val="90000"/>
              </a:lnSpc>
              <a:spcBef>
                <a:spcPct val="0"/>
              </a:spcBef>
            </a:pPr>
            <a:r>
              <a:rPr lang="en-US" sz="1000" dirty="0">
                <a:latin typeface="Arial" charset="0"/>
              </a:rPr>
              <a:t>Standard #8 of the Standards for Adult Immunization Practices: “Persons who administer vaccines are properly trained."</a:t>
            </a:r>
          </a:p>
          <a:p>
            <a:pPr>
              <a:lnSpc>
                <a:spcPct val="90000"/>
              </a:lnSpc>
              <a:spcBef>
                <a:spcPct val="0"/>
              </a:spcBef>
            </a:pPr>
            <a:endParaRPr lang="en-US" sz="1000" b="1" dirty="0">
              <a:latin typeface="Arial" charset="0"/>
            </a:endParaRPr>
          </a:p>
          <a:p>
            <a:pPr>
              <a:lnSpc>
                <a:spcPct val="90000"/>
              </a:lnSpc>
              <a:spcBef>
                <a:spcPct val="0"/>
              </a:spcBef>
            </a:pPr>
            <a:endParaRPr lang="en-US" sz="1000" dirty="0">
              <a:latin typeface="Arial" charset="0"/>
            </a:endParaRPr>
          </a:p>
          <a:p>
            <a:pPr>
              <a:lnSpc>
                <a:spcPct val="90000"/>
              </a:lnSpc>
              <a:spcBef>
                <a:spcPct val="0"/>
              </a:spcBef>
            </a:pPr>
            <a:endParaRPr lang="en-US" sz="900" dirty="0">
              <a:latin typeface="Arial" charset="0"/>
            </a:endParaRPr>
          </a:p>
          <a:p>
            <a:pPr>
              <a:lnSpc>
                <a:spcPct val="90000"/>
              </a:lnSpc>
              <a:spcBef>
                <a:spcPct val="0"/>
              </a:spcBef>
            </a:pPr>
            <a:endParaRPr lang="en-US" sz="900" b="1" dirty="0">
              <a:latin typeface="Arial" charset="0"/>
            </a:endParaRPr>
          </a:p>
        </p:txBody>
      </p:sp>
      <p:sp>
        <p:nvSpPr>
          <p:cNvPr id="193542" name="Footer Placeholder 6"/>
          <p:cNvSpPr>
            <a:spLocks noGrp="1"/>
          </p:cNvSpPr>
          <p:nvPr>
            <p:ph type="ftr" sz="quarter" idx="4"/>
          </p:nvPr>
        </p:nvSpPr>
        <p:spPr>
          <a:noFill/>
        </p:spPr>
        <p:txBody>
          <a:bodyPr/>
          <a:lstStyle/>
          <a:p>
            <a:r>
              <a:rPr lang="en-US" dirty="0">
                <a:solidFill>
                  <a:prstClr val="black"/>
                </a:solidFill>
              </a:rPr>
              <a:t>EPIC 2018</a:t>
            </a:r>
            <a:endParaRPr lang="en-US" dirty="0">
              <a:solidFill>
                <a:srgbClr val="FF0000"/>
              </a:solidFill>
            </a:endParaRPr>
          </a:p>
        </p:txBody>
      </p:sp>
      <p:sp>
        <p:nvSpPr>
          <p:cNvPr id="8" name="Slide Number Placeholder 7"/>
          <p:cNvSpPr>
            <a:spLocks noGrp="1"/>
          </p:cNvSpPr>
          <p:nvPr>
            <p:ph type="sldNum" sz="quarter" idx="10"/>
          </p:nvPr>
        </p:nvSpPr>
        <p:spPr/>
        <p:txBody>
          <a:bodyPr/>
          <a:lstStyle/>
          <a:p>
            <a:pPr>
              <a:defRPr/>
            </a:pPr>
            <a:fld id="{97952AFA-8362-48FC-9C34-150C87379A95}" type="slidenum">
              <a:rPr lang="en-US" smtClean="0">
                <a:solidFill>
                  <a:srgbClr val="000000"/>
                </a:solidFill>
              </a:rPr>
              <a:pPr>
                <a:defRPr/>
              </a:pPr>
              <a:t>1</a:t>
            </a:fld>
            <a:endParaRPr lang="en-US" dirty="0">
              <a:solidFill>
                <a:srgbClr val="000000"/>
              </a:solidFill>
            </a:endParaRPr>
          </a:p>
        </p:txBody>
      </p:sp>
    </p:spTree>
    <p:extLst>
      <p:ext uri="{BB962C8B-B14F-4D97-AF65-F5344CB8AC3E}">
        <p14:creationId xmlns:p14="http://schemas.microsoft.com/office/powerpoint/2010/main" val="2048786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Calibri"/>
                <a:ea typeface="+mn-ea"/>
                <a:cs typeface="+mn-cs"/>
              </a:rPr>
              <a:t>Immunity to pertussis following Tdap administered to pre-teens and teens declines by half within 4 years after the booster dose.  This waning is contributing to the increase in pertussis among adolescents. This resurgence of cases has been connected to the switch from whole-cell pertussis vaccines to acellular products.  Currently we are in need of a vaccine that effectively limits infection and transmission to help reduce the burden of 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Mechcatie, E., Haelle, T.  Tdap during pregnancy optimal strategy for Protecting infants. Pediatric News: Pediatric Vaccines, 2015; 22-23.</a:t>
            </a:r>
          </a:p>
        </p:txBody>
      </p:sp>
      <p:sp>
        <p:nvSpPr>
          <p:cNvPr id="4" name="Footer Placeholder 3"/>
          <p:cNvSpPr>
            <a:spLocks noGrp="1"/>
          </p:cNvSpPr>
          <p:nvPr>
            <p:ph type="ftr" sz="quarter" idx="10"/>
          </p:nvPr>
        </p:nvSpPr>
        <p:spPr/>
        <p:txBody>
          <a:bodyPr/>
          <a:lstStyle/>
          <a:p>
            <a:pPr>
              <a:defRPr/>
            </a:pPr>
            <a:r>
              <a:rPr lang="en-US" dirty="0"/>
              <a:t>EPIC 2018</a:t>
            </a:r>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pPr>
                <a:defRPr/>
              </a:pPr>
              <a:t>10</a:t>
            </a:fld>
            <a:endParaRPr lang="en-US" dirty="0"/>
          </a:p>
        </p:txBody>
      </p:sp>
    </p:spTree>
    <p:extLst>
      <p:ext uri="{BB962C8B-B14F-4D97-AF65-F5344CB8AC3E}">
        <p14:creationId xmlns:p14="http://schemas.microsoft.com/office/powerpoint/2010/main" val="3571649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pPr fontAlgn="auto">
              <a:spcBef>
                <a:spcPts val="0"/>
              </a:spcBef>
              <a:spcAft>
                <a:spcPts val="0"/>
              </a:spcAft>
            </a:pPr>
            <a:endParaRPr lang="en-US" sz="1200" dirty="0">
              <a:solidFill>
                <a:srgbClr val="000000"/>
              </a:solidFill>
              <a:latin typeface="Calibri"/>
              <a:cs typeface="+mn-cs"/>
            </a:endParaRPr>
          </a:p>
        </p:txBody>
      </p:sp>
      <p:sp>
        <p:nvSpPr>
          <p:cNvPr id="197635"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fontAlgn="auto">
              <a:spcBef>
                <a:spcPts val="0"/>
              </a:spcBef>
              <a:spcAft>
                <a:spcPts val="0"/>
              </a:spcAft>
            </a:pPr>
            <a:endParaRPr lang="en-US" sz="1200" dirty="0">
              <a:solidFill>
                <a:srgbClr val="000000"/>
              </a:solidFill>
              <a:latin typeface="Calibri"/>
              <a:cs typeface="+mn-cs"/>
            </a:endParaRPr>
          </a:p>
        </p:txBody>
      </p:sp>
      <p:sp>
        <p:nvSpPr>
          <p:cNvPr id="197636"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pPr fontAlgn="auto">
              <a:spcBef>
                <a:spcPts val="0"/>
              </a:spcBef>
              <a:spcAft>
                <a:spcPts val="0"/>
              </a:spcAft>
            </a:pPr>
            <a:endParaRPr lang="en-US" sz="1200" dirty="0">
              <a:solidFill>
                <a:srgbClr val="000000"/>
              </a:solidFill>
              <a:latin typeface="Calibri"/>
              <a:cs typeface="+mn-cs"/>
            </a:endParaRPr>
          </a:p>
        </p:txBody>
      </p:sp>
      <p:sp>
        <p:nvSpPr>
          <p:cNvPr id="197637"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4" tIns="45712" rIns="91424" bIns="45712" anchor="b"/>
          <a:lstStyle/>
          <a:p>
            <a:pPr algn="r" fontAlgn="auto">
              <a:spcBef>
                <a:spcPts val="0"/>
              </a:spcBef>
              <a:spcAft>
                <a:spcPts val="0"/>
              </a:spcAft>
            </a:pPr>
            <a:endParaRPr lang="en-US" sz="1200" dirty="0">
              <a:solidFill>
                <a:srgbClr val="000000"/>
              </a:solidFill>
              <a:latin typeface="Calibri"/>
              <a:cs typeface="+mn-cs"/>
            </a:endParaRPr>
          </a:p>
        </p:txBody>
      </p:sp>
      <p:sp>
        <p:nvSpPr>
          <p:cNvPr id="197638" name="Rectangle 2"/>
          <p:cNvSpPr>
            <a:spLocks noGrp="1" noRot="1" noChangeAspect="1" noChangeArrowheads="1" noTextEdit="1"/>
          </p:cNvSpPr>
          <p:nvPr>
            <p:ph type="sldImg"/>
          </p:nvPr>
        </p:nvSpPr>
        <p:spPr>
          <a:xfrm>
            <a:off x="368300" y="685800"/>
            <a:ext cx="6197600" cy="3486150"/>
          </a:xfrm>
          <a:ln/>
        </p:spPr>
      </p:sp>
      <p:sp>
        <p:nvSpPr>
          <p:cNvPr id="209927" name="Rectangle 3"/>
          <p:cNvSpPr>
            <a:spLocks noGrp="1" noChangeArrowheads="1"/>
          </p:cNvSpPr>
          <p:nvPr>
            <p:ph type="body" idx="1"/>
          </p:nvPr>
        </p:nvSpPr>
        <p:spPr>
          <a:xfrm>
            <a:off x="914400" y="4416425"/>
            <a:ext cx="5029200" cy="4183063"/>
          </a:xfrm>
          <a:ln/>
        </p:spPr>
        <p:txBody>
          <a:bodyPr lIns="91424" tIns="45712" rIns="91424" bIns="45712"/>
          <a:lstStyle/>
          <a:p>
            <a:pPr eaLnBrk="1" hangingPunct="1"/>
            <a:r>
              <a:rPr lang="en-US" sz="1000" dirty="0"/>
              <a:t>A single dose of Tdap is recommended for adolescents 11 through 18 years of age</a:t>
            </a:r>
            <a:r>
              <a:rPr lang="en-US" sz="1000" baseline="0" dirty="0"/>
              <a:t> who have completed the recommended childhood diphtheria and tetanus toxoids and pertussis.</a:t>
            </a:r>
          </a:p>
          <a:p>
            <a:pPr eaLnBrk="1" hangingPunct="1"/>
            <a:endParaRPr lang="en-US" sz="1000" baseline="0" dirty="0"/>
          </a:p>
          <a:p>
            <a:pPr eaLnBrk="1" hangingPunct="1"/>
            <a:r>
              <a:rPr lang="en-US" sz="1000" baseline="0" dirty="0"/>
              <a:t>Tdap is recommended only for a single dose across all age groups.</a:t>
            </a:r>
          </a:p>
          <a:p>
            <a:pPr eaLnBrk="1" hangingPunct="1"/>
            <a:endParaRPr lang="en-US" sz="1000" baseline="0" dirty="0"/>
          </a:p>
          <a:p>
            <a:pPr eaLnBrk="1" hangingPunct="1"/>
            <a:r>
              <a:rPr lang="en-US" sz="1000" baseline="0" dirty="0"/>
              <a:t>Tdap can be administered regardless of interval since the last tetanus-or diphtheria-toxoid containing vaccine. Td should be given as a routine booster every 10 years.</a:t>
            </a:r>
          </a:p>
          <a:p>
            <a:pPr eaLnBrk="1" hangingPunct="1"/>
            <a:endParaRPr lang="en-US" sz="1000" baseline="0" dirty="0"/>
          </a:p>
          <a:p>
            <a:pPr eaLnBrk="1" hangingPunct="1"/>
            <a:r>
              <a:rPr lang="en-US" sz="1000" dirty="0">
                <a:latin typeface="Arial" charset="0"/>
              </a:rPr>
              <a:t>Reference: Epidemiology and Prevention of Vaccine-Preventable Diseases, 13th edition. 2015  HHS, CDC</a:t>
            </a:r>
            <a:endParaRPr lang="en-US" sz="1000" dirty="0"/>
          </a:p>
        </p:txBody>
      </p:sp>
      <p:sp>
        <p:nvSpPr>
          <p:cNvPr id="9" name="Footer Placeholder 8"/>
          <p:cNvSpPr>
            <a:spLocks noGrp="1"/>
          </p:cNvSpPr>
          <p:nvPr>
            <p:ph type="ftr" sz="quarter" idx="4"/>
          </p:nvPr>
        </p:nvSpPr>
        <p:spPr/>
        <p:txBody>
          <a:bodyPr/>
          <a:lstStyle/>
          <a:p>
            <a:pPr>
              <a:defRPr/>
            </a:pPr>
            <a:r>
              <a:rPr lang="en-US" dirty="0">
                <a:solidFill>
                  <a:prstClr val="black"/>
                </a:solidFill>
              </a:rPr>
              <a:t>EPIC 2018</a:t>
            </a:r>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11</a:t>
            </a:fld>
            <a:endParaRPr lang="en-US" dirty="0">
              <a:solidFill>
                <a:prstClr val="black"/>
              </a:solidFill>
            </a:endParaRPr>
          </a:p>
        </p:txBody>
      </p:sp>
    </p:spTree>
    <p:extLst>
      <p:ext uri="{BB962C8B-B14F-4D97-AF65-F5344CB8AC3E}">
        <p14:creationId xmlns:p14="http://schemas.microsoft.com/office/powerpoint/2010/main" val="3108270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6"/>
          <p:cNvSpPr txBox="1">
            <a:spLocks noGrp="1" noChangeArrowheads="1"/>
          </p:cNvSpPr>
          <p:nvPr/>
        </p:nvSpPr>
        <p:spPr bwMode="auto">
          <a:xfrm>
            <a:off x="0" y="9065746"/>
            <a:ext cx="3077739" cy="477574"/>
          </a:xfrm>
          <a:prstGeom prst="rect">
            <a:avLst/>
          </a:prstGeom>
          <a:noFill/>
          <a:ln w="9525">
            <a:noFill/>
            <a:miter lim="800000"/>
            <a:headEnd/>
            <a:tailEnd/>
          </a:ln>
        </p:spPr>
        <p:txBody>
          <a:bodyPr lIns="93330" tIns="46665" rIns="93330" bIns="46665" anchor="b"/>
          <a:lstStyle/>
          <a:p>
            <a:pPr defTabSz="933420">
              <a:defRPr/>
            </a:pPr>
            <a:endParaRPr lang="en-US" sz="1200" kern="0" dirty="0">
              <a:solidFill>
                <a:srgbClr val="000000"/>
              </a:solidFill>
            </a:endParaRPr>
          </a:p>
        </p:txBody>
      </p:sp>
      <p:sp>
        <p:nvSpPr>
          <p:cNvPr id="201731" name="Rectangle 7"/>
          <p:cNvSpPr txBox="1">
            <a:spLocks noGrp="1" noChangeArrowheads="1"/>
          </p:cNvSpPr>
          <p:nvPr/>
        </p:nvSpPr>
        <p:spPr bwMode="auto">
          <a:xfrm>
            <a:off x="4023092" y="9065746"/>
            <a:ext cx="3077739" cy="477574"/>
          </a:xfrm>
          <a:prstGeom prst="rect">
            <a:avLst/>
          </a:prstGeom>
          <a:noFill/>
          <a:ln w="9525">
            <a:noFill/>
            <a:miter lim="800000"/>
            <a:headEnd/>
            <a:tailEnd/>
          </a:ln>
        </p:spPr>
        <p:txBody>
          <a:bodyPr lIns="93330" tIns="46665" rIns="93330" bIns="46665" anchor="b"/>
          <a:lstStyle/>
          <a:p>
            <a:pPr algn="r" defTabSz="933420">
              <a:defRPr/>
            </a:pPr>
            <a:endParaRPr lang="en-US" sz="1200" kern="0" dirty="0">
              <a:solidFill>
                <a:srgbClr val="000000"/>
              </a:solidFill>
            </a:endParaRPr>
          </a:p>
        </p:txBody>
      </p:sp>
      <p:sp>
        <p:nvSpPr>
          <p:cNvPr id="201732" name="Rectangle 2"/>
          <p:cNvSpPr>
            <a:spLocks noGrp="1" noRot="1" noChangeAspect="1" noChangeArrowheads="1" noTextEdit="1"/>
          </p:cNvSpPr>
          <p:nvPr>
            <p:ph type="sldImg"/>
          </p:nvPr>
        </p:nvSpPr>
        <p:spPr>
          <a:xfrm>
            <a:off x="409575" y="703263"/>
            <a:ext cx="6359525" cy="3578225"/>
          </a:xfrm>
          <a:ln/>
        </p:spPr>
      </p:sp>
      <p:sp>
        <p:nvSpPr>
          <p:cNvPr id="201733" name="Rectangle 3"/>
          <p:cNvSpPr>
            <a:spLocks noGrp="1" noChangeArrowheads="1"/>
          </p:cNvSpPr>
          <p:nvPr>
            <p:ph type="body" idx="1"/>
          </p:nvPr>
        </p:nvSpPr>
        <p:spPr>
          <a:xfrm>
            <a:off x="631331" y="4537763"/>
            <a:ext cx="5839813" cy="4694238"/>
          </a:xfrm>
          <a:noFill/>
          <a:ln/>
        </p:spPr>
        <p:txBody>
          <a:bodyPr lIns="93323" tIns="46661" rIns="93323" bIns="46661"/>
          <a:lstStyle/>
          <a:p>
            <a:pPr eaLnBrk="1" hangingPunct="1">
              <a:lnSpc>
                <a:spcPct val="90000"/>
              </a:lnSpc>
              <a:spcBef>
                <a:spcPct val="0"/>
              </a:spcBef>
            </a:pPr>
            <a:r>
              <a:rPr lang="en-US" sz="1000" b="1" dirty="0">
                <a:cs typeface="Arial" pitchFamily="34" charset="0"/>
              </a:rPr>
              <a:t>Guidance on use of Tdap products for pregnant women:</a:t>
            </a:r>
          </a:p>
          <a:p>
            <a:pPr eaLnBrk="1" hangingPunct="1">
              <a:lnSpc>
                <a:spcPct val="90000"/>
              </a:lnSpc>
              <a:spcBef>
                <a:spcPct val="0"/>
              </a:spcBef>
            </a:pPr>
            <a:r>
              <a:rPr lang="en-US" sz="1000" dirty="0">
                <a:cs typeface="Arial" pitchFamily="34" charset="0"/>
              </a:rPr>
              <a:t>All pregnant women should receive a dose of Tdap during </a:t>
            </a:r>
            <a:r>
              <a:rPr lang="en-US" sz="1000" u="sng" dirty="0">
                <a:cs typeface="Arial" pitchFamily="34" charset="0"/>
              </a:rPr>
              <a:t>each</a:t>
            </a:r>
            <a:r>
              <a:rPr lang="en-US" sz="1000" dirty="0">
                <a:cs typeface="Arial" pitchFamily="34" charset="0"/>
              </a:rPr>
              <a:t> pregnancy, irrespective of prior history of receiving Tdap. Optimal timing for administration is between 27 and 36 weeks gestation. If a dose is given early in that same pregnancy, do NOT repeat it at 27-36 weeks. If not given during pregnancy, give Tdap immediately postpartum</a:t>
            </a:r>
            <a:r>
              <a:rPr lang="en-US" sz="1000" b="1" baseline="30000" dirty="0">
                <a:cs typeface="Arial" pitchFamily="34" charset="0"/>
              </a:rPr>
              <a:t>3</a:t>
            </a:r>
            <a:r>
              <a:rPr lang="en-US" sz="1000" dirty="0">
                <a:cs typeface="Arial" pitchFamily="34" charset="0"/>
              </a:rPr>
              <a:t>.  </a:t>
            </a:r>
          </a:p>
          <a:p>
            <a:pPr eaLnBrk="1" hangingPunct="1">
              <a:lnSpc>
                <a:spcPct val="90000"/>
              </a:lnSpc>
              <a:spcBef>
                <a:spcPct val="0"/>
              </a:spcBef>
            </a:pPr>
            <a:endParaRPr lang="en-US" sz="1000" b="1" dirty="0">
              <a:cs typeface="Arial" pitchFamily="34" charset="0"/>
            </a:endParaRPr>
          </a:p>
          <a:p>
            <a:pPr eaLnBrk="1" hangingPunct="1">
              <a:lnSpc>
                <a:spcPct val="90000"/>
              </a:lnSpc>
              <a:spcBef>
                <a:spcPct val="0"/>
              </a:spcBef>
            </a:pPr>
            <a:r>
              <a:rPr lang="en-US" sz="1000" b="1" dirty="0">
                <a:cs typeface="Arial" pitchFamily="34" charset="0"/>
              </a:rPr>
              <a:t>References:</a:t>
            </a:r>
          </a:p>
          <a:p>
            <a:pPr defTabSz="933420" eaLnBrk="1" hangingPunct="1">
              <a:spcBef>
                <a:spcPct val="0"/>
              </a:spcBef>
              <a:defRPr/>
            </a:pPr>
            <a:r>
              <a:rPr lang="en-US" sz="1000" dirty="0">
                <a:cs typeface="Arial" pitchFamily="34" charset="0"/>
              </a:rPr>
              <a:t>      1.</a:t>
            </a:r>
            <a:r>
              <a:rPr lang="en-US" sz="1000" i="1" dirty="0">
                <a:cs typeface="Arial" pitchFamily="34" charset="0"/>
              </a:rPr>
              <a:t>MMWR</a:t>
            </a:r>
            <a:r>
              <a:rPr lang="en-US" sz="1000" dirty="0">
                <a:cs typeface="Arial" pitchFamily="34" charset="0"/>
              </a:rPr>
              <a:t>, February 22, 2013, Vol 62, #7 </a:t>
            </a:r>
          </a:p>
          <a:p>
            <a:pPr>
              <a:lnSpc>
                <a:spcPct val="90000"/>
              </a:lnSpc>
              <a:spcBef>
                <a:spcPct val="0"/>
              </a:spcBef>
            </a:pPr>
            <a:r>
              <a:rPr lang="en-US" sz="1000" dirty="0">
                <a:cs typeface="Arial" pitchFamily="34" charset="0"/>
              </a:rPr>
              <a:t>      2. www.immunize.org,  Ask the Experts, Tetanus section, IAC, Sept. 2013</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cs typeface="Arial" pitchFamily="34" charset="0"/>
              </a:rPr>
              <a:t>      3</a:t>
            </a:r>
            <a:r>
              <a:rPr lang="en-US" sz="900" dirty="0">
                <a:cs typeface="Arial" pitchFamily="34" charset="0"/>
              </a:rPr>
              <a:t>. </a:t>
            </a:r>
            <a:r>
              <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MMWR, February 7, 2017, Vol. 66</a:t>
            </a:r>
          </a:p>
          <a:p>
            <a:pPr>
              <a:lnSpc>
                <a:spcPct val="90000"/>
              </a:lnSpc>
              <a:spcBef>
                <a:spcPct val="0"/>
              </a:spcBef>
            </a:pPr>
            <a:endParaRPr lang="en-US" sz="900" dirty="0">
              <a:cs typeface="Arial" pitchFamily="34" charset="0"/>
            </a:endParaRPr>
          </a:p>
        </p:txBody>
      </p:sp>
      <p:sp>
        <p:nvSpPr>
          <p:cNvPr id="7" name="Footer Placeholder 6"/>
          <p:cNvSpPr>
            <a:spLocks noGrp="1"/>
          </p:cNvSpPr>
          <p:nvPr>
            <p:ph type="ftr" sz="quarter" idx="4"/>
          </p:nvPr>
        </p:nvSpPr>
        <p:spPr/>
        <p:txBody>
          <a:bodyPr/>
          <a:lstStyle/>
          <a:p>
            <a:pPr defTabSz="933420" fontAlgn="auto">
              <a:spcBef>
                <a:spcPts val="0"/>
              </a:spcBef>
              <a:spcAft>
                <a:spcPts val="0"/>
              </a:spcAft>
              <a:defRPr/>
            </a:pPr>
            <a:r>
              <a:rPr lang="en-US" kern="0" dirty="0">
                <a:solidFill>
                  <a:prstClr val="black"/>
                </a:solidFill>
              </a:rPr>
              <a:t>EPIC  2018</a:t>
            </a:r>
          </a:p>
        </p:txBody>
      </p:sp>
    </p:spTree>
    <p:extLst>
      <p:ext uri="{BB962C8B-B14F-4D97-AF65-F5344CB8AC3E}">
        <p14:creationId xmlns:p14="http://schemas.microsoft.com/office/powerpoint/2010/main" val="117388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effectLst/>
                <a:latin typeface="Arial" pitchFamily="34" charset="0"/>
                <a:ea typeface="+mn-ea"/>
                <a:cs typeface="+mn-cs"/>
              </a:rPr>
              <a:t>Preteens and teens should get the flu vaccine every year, ideally by October. </a:t>
            </a:r>
            <a:r>
              <a:rPr lang="en-US" dirty="0"/>
              <a:t>ACIP recommendations urge all United States based providers to recommend and offer yearly influenza immunization to all adolescent and young adult patients before and throughout the influenza season.</a:t>
            </a:r>
            <a:endParaRPr lang="en-US" sz="1200" b="0" i="0" kern="1200" dirty="0">
              <a:effectLst/>
            </a:endParaRPr>
          </a:p>
          <a:p>
            <a:endParaRPr lang="en-US" sz="1200" b="0" i="0" kern="1200" dirty="0">
              <a:effectLst/>
              <a:latin typeface="Arial" pitchFamily="34" charset="0"/>
              <a:ea typeface="+mn-ea"/>
              <a:cs typeface="+mn-cs"/>
            </a:endParaRPr>
          </a:p>
          <a:p>
            <a:r>
              <a:rPr lang="en-US" dirty="0"/>
              <a:t>Most adolescents with influenza experience a self-limited illness characterized by fever, cough, headache, sore throat, and body aches. However, adolescents who are morbidly obese, are pregnant or who have a chronic medical condition may have a more severe illness due to influenza infection.</a:t>
            </a:r>
          </a:p>
          <a:p>
            <a:endParaRPr lang="en-US" dirty="0"/>
          </a:p>
          <a:p>
            <a:r>
              <a:rPr lang="en-US" dirty="0"/>
              <a:t>School-aged children and adolescents serve as reservoirs for spreading influenza within their communities. The economic burden of influenza infection (during pandemic and non-pandemic years) has been substantial owing to days missed from school, parental absenteeism from work, and costs associated with over-the-counter medications, clinician visits, and hospitalizations</a:t>
            </a:r>
          </a:p>
          <a:p>
            <a:endParaRPr lang="en-US" dirty="0"/>
          </a:p>
          <a:p>
            <a:r>
              <a:rPr lang="en-US" dirty="0"/>
              <a:t>Society for Adolescent Health and Medicine. Influenza Vaccine: An Updated Position Statement of the Society for Adolescent Health and Medicine. Journal of Adolescent Health, 54 (2014) 241-242.</a:t>
            </a:r>
          </a:p>
        </p:txBody>
      </p:sp>
      <p:sp>
        <p:nvSpPr>
          <p:cNvPr id="4" name="Footer Placeholder 3"/>
          <p:cNvSpPr>
            <a:spLocks noGrp="1"/>
          </p:cNvSpPr>
          <p:nvPr>
            <p:ph type="ftr" sz="quarter" idx="10"/>
          </p:nvPr>
        </p:nvSpPr>
        <p:spPr/>
        <p:txBody>
          <a:bodyPr/>
          <a:lstStyle/>
          <a:p>
            <a:pPr>
              <a:defRPr/>
            </a:pPr>
            <a:r>
              <a:rPr lang="en-US" dirty="0"/>
              <a:t>EPIC 2018</a:t>
            </a:r>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pPr>
                <a:defRPr/>
              </a:pPr>
              <a:t>13</a:t>
            </a:fld>
            <a:endParaRPr lang="en-US" dirty="0"/>
          </a:p>
        </p:txBody>
      </p:sp>
    </p:spTree>
    <p:extLst>
      <p:ext uri="{BB962C8B-B14F-4D97-AF65-F5344CB8AC3E}">
        <p14:creationId xmlns:p14="http://schemas.microsoft.com/office/powerpoint/2010/main" val="449050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0" i="0" kern="1200" dirty="0">
              <a:solidFill>
                <a:schemeClr val="tx1"/>
              </a:solidFill>
              <a:effectLst/>
              <a:latin typeface="Arial" pitchFamily="34" charset="0"/>
              <a:ea typeface="+mn-ea"/>
              <a:cs typeface="+mn-cs"/>
            </a:endParaRPr>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rPr>
              <a:t>EPIC 2018</a:t>
            </a: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952AFA-8362-48FC-9C34-150C87379A95}"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551476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2075" y="619125"/>
            <a:ext cx="4778375" cy="2689225"/>
          </a:xfrm>
        </p:spPr>
      </p:sp>
      <p:sp>
        <p:nvSpPr>
          <p:cNvPr id="3" name="Notes Placeholder 2"/>
          <p:cNvSpPr>
            <a:spLocks noGrp="1"/>
          </p:cNvSpPr>
          <p:nvPr>
            <p:ph type="body" idx="1"/>
          </p:nvPr>
        </p:nvSpPr>
        <p:spPr/>
        <p:txBody>
          <a:bodyPr/>
          <a:lstStyle/>
          <a:p>
            <a:r>
              <a:rPr lang="en-US" dirty="0">
                <a:latin typeface="Arial" pitchFamily="34" charset="0"/>
              </a:rPr>
              <a:t>The Food and Drug Administration's Vaccines and Related Biologics Advisory Committee (VRBPAC) endorsed the WHO-recommended vaccine viruses for use in all U.S. seasonal flu vaccines for the 2018-2019 flu season.</a:t>
            </a:r>
          </a:p>
          <a:p>
            <a:endParaRPr lang="en-US" dirty="0">
              <a:latin typeface="Arial" pitchFamily="34" charset="0"/>
            </a:endParaRPr>
          </a:p>
          <a:p>
            <a:r>
              <a:rPr lang="en-US" dirty="0"/>
              <a:t>Centers for Disease Control and Prevention, National Center for Immunization and Respiratory Diseases (NCIRD)</a:t>
            </a:r>
          </a:p>
        </p:txBody>
      </p:sp>
      <p:sp>
        <p:nvSpPr>
          <p:cNvPr id="4" name="Footer Placeholder 3"/>
          <p:cNvSpPr>
            <a:spLocks noGrp="1"/>
          </p:cNvSpPr>
          <p:nvPr>
            <p:ph type="ftr" sz="quarter" idx="10"/>
          </p:nvPr>
        </p:nvSpPr>
        <p:spPr/>
        <p:txBody>
          <a:bodyPr/>
          <a:lstStyle/>
          <a:p>
            <a:pPr>
              <a:defRPr/>
            </a:pPr>
            <a:r>
              <a:rPr lang="en-US" dirty="0">
                <a:solidFill>
                  <a:prstClr val="black"/>
                </a:solidFill>
              </a:rPr>
              <a:t>EPIC  2018</a:t>
            </a:r>
          </a:p>
        </p:txBody>
      </p:sp>
    </p:spTree>
    <p:extLst>
      <p:ext uri="{BB962C8B-B14F-4D97-AF65-F5344CB8AC3E}">
        <p14:creationId xmlns:p14="http://schemas.microsoft.com/office/powerpoint/2010/main" val="2951695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6"/>
          <p:cNvSpPr txBox="1">
            <a:spLocks noGrp="1" noChangeArrowheads="1"/>
          </p:cNvSpPr>
          <p:nvPr/>
        </p:nvSpPr>
        <p:spPr bwMode="auto">
          <a:xfrm>
            <a:off x="1" y="6926256"/>
            <a:ext cx="4213368" cy="364867"/>
          </a:xfrm>
          <a:prstGeom prst="rect">
            <a:avLst/>
          </a:prstGeom>
          <a:noFill/>
          <a:ln w="9525">
            <a:noFill/>
            <a:miter lim="800000"/>
            <a:headEnd/>
            <a:tailEnd/>
          </a:ln>
        </p:spPr>
        <p:txBody>
          <a:bodyPr lIns="96181" tIns="48090" rIns="96181" bIns="48090" anchor="b"/>
          <a:lstStyle/>
          <a:p>
            <a:pPr>
              <a:defRPr/>
            </a:pPr>
            <a:endParaRPr lang="en-US" sz="1200" kern="0" dirty="0">
              <a:solidFill>
                <a:srgbClr val="000000"/>
              </a:solidFill>
            </a:endParaRPr>
          </a:p>
        </p:txBody>
      </p:sp>
      <p:sp>
        <p:nvSpPr>
          <p:cNvPr id="197635" name="Rectangle 7"/>
          <p:cNvSpPr txBox="1">
            <a:spLocks noGrp="1" noChangeArrowheads="1"/>
          </p:cNvSpPr>
          <p:nvPr/>
        </p:nvSpPr>
        <p:spPr bwMode="auto">
          <a:xfrm>
            <a:off x="5507540" y="6926256"/>
            <a:ext cx="4213368" cy="364867"/>
          </a:xfrm>
          <a:prstGeom prst="rect">
            <a:avLst/>
          </a:prstGeom>
          <a:noFill/>
          <a:ln w="9525">
            <a:noFill/>
            <a:miter lim="800000"/>
            <a:headEnd/>
            <a:tailEnd/>
          </a:ln>
        </p:spPr>
        <p:txBody>
          <a:bodyPr lIns="96181" tIns="48090" rIns="96181" bIns="48090" anchor="b"/>
          <a:lstStyle/>
          <a:p>
            <a:pPr algn="r">
              <a:defRPr/>
            </a:pPr>
            <a:endParaRPr lang="en-US" sz="1200" kern="0" dirty="0">
              <a:solidFill>
                <a:srgbClr val="000000"/>
              </a:solidFill>
            </a:endParaRPr>
          </a:p>
        </p:txBody>
      </p:sp>
      <p:sp>
        <p:nvSpPr>
          <p:cNvPr id="197636" name="Rectangle 6"/>
          <p:cNvSpPr txBox="1">
            <a:spLocks noGrp="1" noChangeArrowheads="1"/>
          </p:cNvSpPr>
          <p:nvPr/>
        </p:nvSpPr>
        <p:spPr bwMode="auto">
          <a:xfrm>
            <a:off x="1" y="6926256"/>
            <a:ext cx="4213368" cy="364867"/>
          </a:xfrm>
          <a:prstGeom prst="rect">
            <a:avLst/>
          </a:prstGeom>
          <a:noFill/>
          <a:ln w="9525">
            <a:noFill/>
            <a:miter lim="800000"/>
            <a:headEnd/>
            <a:tailEnd/>
          </a:ln>
        </p:spPr>
        <p:txBody>
          <a:bodyPr lIns="96172" tIns="48086" rIns="96172" bIns="48086" anchor="b"/>
          <a:lstStyle/>
          <a:p>
            <a:pPr>
              <a:defRPr/>
            </a:pPr>
            <a:endParaRPr lang="en-US" sz="1200" kern="0" dirty="0">
              <a:solidFill>
                <a:srgbClr val="000000"/>
              </a:solidFill>
            </a:endParaRPr>
          </a:p>
        </p:txBody>
      </p:sp>
      <p:sp>
        <p:nvSpPr>
          <p:cNvPr id="197637" name="Rectangle 7"/>
          <p:cNvSpPr txBox="1">
            <a:spLocks noGrp="1" noChangeArrowheads="1"/>
          </p:cNvSpPr>
          <p:nvPr/>
        </p:nvSpPr>
        <p:spPr bwMode="auto">
          <a:xfrm>
            <a:off x="5507540" y="6926256"/>
            <a:ext cx="4213368" cy="364867"/>
          </a:xfrm>
          <a:prstGeom prst="rect">
            <a:avLst/>
          </a:prstGeom>
          <a:noFill/>
          <a:ln w="9525">
            <a:noFill/>
            <a:miter lim="800000"/>
            <a:headEnd/>
            <a:tailEnd/>
          </a:ln>
        </p:spPr>
        <p:txBody>
          <a:bodyPr lIns="96172" tIns="48086" rIns="96172" bIns="48086" anchor="b"/>
          <a:lstStyle/>
          <a:p>
            <a:pPr algn="r">
              <a:defRPr/>
            </a:pPr>
            <a:endParaRPr lang="en-US" sz="1200" kern="0" dirty="0">
              <a:solidFill>
                <a:srgbClr val="000000"/>
              </a:solidFill>
            </a:endParaRPr>
          </a:p>
        </p:txBody>
      </p:sp>
      <p:sp>
        <p:nvSpPr>
          <p:cNvPr id="197638" name="Rectangle 2"/>
          <p:cNvSpPr>
            <a:spLocks noGrp="1" noRot="1" noChangeAspect="1" noChangeArrowheads="1" noTextEdit="1"/>
          </p:cNvSpPr>
          <p:nvPr>
            <p:ph type="sldImg"/>
          </p:nvPr>
        </p:nvSpPr>
        <p:spPr>
          <a:xfrm>
            <a:off x="1098550" y="569913"/>
            <a:ext cx="4854575" cy="2732087"/>
          </a:xfrm>
          <a:ln/>
        </p:spPr>
      </p:sp>
      <p:sp>
        <p:nvSpPr>
          <p:cNvPr id="209927" name="Rectangle 3"/>
          <p:cNvSpPr>
            <a:spLocks noGrp="1" noChangeArrowheads="1"/>
          </p:cNvSpPr>
          <p:nvPr>
            <p:ph type="body" idx="1"/>
          </p:nvPr>
        </p:nvSpPr>
        <p:spPr>
          <a:xfrm>
            <a:off x="648212" y="3644939"/>
            <a:ext cx="6059682" cy="3281317"/>
          </a:xfrm>
          <a:ln/>
        </p:spPr>
        <p:txBody>
          <a:bodyPr lIns="96172" tIns="48086" rIns="96172" bIns="48086"/>
          <a:lstStyle/>
          <a:p>
            <a:pPr defTabSz="961889">
              <a:defRPr/>
            </a:pPr>
            <a:r>
              <a:rPr lang="en-US" dirty="0">
                <a:cs typeface="Arial" panose="020B0604020202020204" pitchFamily="34" charset="0"/>
              </a:rPr>
              <a:t>Flu vaccines for 2018-2019.</a:t>
            </a:r>
          </a:p>
          <a:p>
            <a:pPr defTabSz="961889">
              <a:defRPr/>
            </a:pPr>
            <a:r>
              <a:rPr lang="en-US" dirty="0">
                <a:solidFill>
                  <a:srgbClr val="C00000"/>
                </a:solidFill>
                <a:cs typeface="Arial" panose="020B0604020202020204" pitchFamily="34" charset="0"/>
              </a:rPr>
              <a:t>Text in red on the table indicates changes in dosages for infants &gt;6 months of age; also that intradermal is</a:t>
            </a:r>
            <a:r>
              <a:rPr lang="en-US" baseline="0" dirty="0">
                <a:solidFill>
                  <a:srgbClr val="C00000"/>
                </a:solidFill>
                <a:cs typeface="Arial" panose="020B0604020202020204" pitchFamily="34" charset="0"/>
              </a:rPr>
              <a:t> not available for the 2018-2019 flu season.</a:t>
            </a:r>
            <a:endParaRPr lang="en-US" dirty="0">
              <a:solidFill>
                <a:srgbClr val="C00000"/>
              </a:solidFill>
              <a:cs typeface="Arial" panose="020B0604020202020204" pitchFamily="34" charset="0"/>
            </a:endParaRPr>
          </a:p>
        </p:txBody>
      </p:sp>
      <p:sp>
        <p:nvSpPr>
          <p:cNvPr id="9" name="Footer Placeholder 8"/>
          <p:cNvSpPr>
            <a:spLocks noGrp="1"/>
          </p:cNvSpPr>
          <p:nvPr>
            <p:ph type="ftr" sz="quarter" idx="4"/>
          </p:nvPr>
        </p:nvSpPr>
        <p:spPr/>
        <p:txBody>
          <a:bodyPr/>
          <a:lstStyle/>
          <a:p>
            <a:pPr>
              <a:defRPr/>
            </a:pPr>
            <a:r>
              <a:rPr lang="en-US" kern="0" dirty="0">
                <a:solidFill>
                  <a:prstClr val="black"/>
                </a:solidFill>
              </a:rPr>
              <a:t>EPIC  2018</a:t>
            </a:r>
          </a:p>
        </p:txBody>
      </p:sp>
    </p:spTree>
    <p:extLst>
      <p:ext uri="{BB962C8B-B14F-4D97-AF65-F5344CB8AC3E}">
        <p14:creationId xmlns:p14="http://schemas.microsoft.com/office/powerpoint/2010/main" val="557502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6"/>
          <p:cNvSpPr txBox="1">
            <a:spLocks noGrp="1" noChangeArrowheads="1"/>
          </p:cNvSpPr>
          <p:nvPr/>
        </p:nvSpPr>
        <p:spPr bwMode="auto">
          <a:xfrm>
            <a:off x="1" y="6591177"/>
            <a:ext cx="4213368" cy="347216"/>
          </a:xfrm>
          <a:prstGeom prst="rect">
            <a:avLst/>
          </a:prstGeom>
          <a:noFill/>
          <a:ln w="9525">
            <a:noFill/>
            <a:miter lim="800000"/>
            <a:headEnd/>
            <a:tailEnd/>
          </a:ln>
        </p:spPr>
        <p:txBody>
          <a:bodyPr lIns="95258" tIns="47628" rIns="95258" bIns="47628" anchor="b"/>
          <a:lstStyle/>
          <a:p>
            <a:pPr>
              <a:defRPr/>
            </a:pPr>
            <a:endParaRPr lang="en-US" sz="1200" kern="0" dirty="0">
              <a:solidFill>
                <a:srgbClr val="000000"/>
              </a:solidFill>
            </a:endParaRPr>
          </a:p>
        </p:txBody>
      </p:sp>
      <p:sp>
        <p:nvSpPr>
          <p:cNvPr id="249859" name="Rectangle 7"/>
          <p:cNvSpPr txBox="1">
            <a:spLocks noGrp="1" noChangeArrowheads="1"/>
          </p:cNvSpPr>
          <p:nvPr/>
        </p:nvSpPr>
        <p:spPr bwMode="auto">
          <a:xfrm>
            <a:off x="5507540" y="6591177"/>
            <a:ext cx="4213368" cy="347216"/>
          </a:xfrm>
          <a:prstGeom prst="rect">
            <a:avLst/>
          </a:prstGeom>
          <a:noFill/>
          <a:ln w="9525">
            <a:noFill/>
            <a:miter lim="800000"/>
            <a:headEnd/>
            <a:tailEnd/>
          </a:ln>
        </p:spPr>
        <p:txBody>
          <a:bodyPr lIns="95258" tIns="47628" rIns="95258" bIns="47628" anchor="b"/>
          <a:lstStyle/>
          <a:p>
            <a:pPr algn="r">
              <a:defRPr/>
            </a:pPr>
            <a:endParaRPr lang="en-US" sz="1200" kern="0" dirty="0">
              <a:solidFill>
                <a:srgbClr val="000000"/>
              </a:solidFill>
            </a:endParaRPr>
          </a:p>
        </p:txBody>
      </p:sp>
      <p:sp>
        <p:nvSpPr>
          <p:cNvPr id="249861" name="Rectangle 2"/>
          <p:cNvSpPr>
            <a:spLocks noGrp="1" noRot="1" noChangeAspect="1" noChangeArrowheads="1" noTextEdit="1"/>
          </p:cNvSpPr>
          <p:nvPr>
            <p:ph type="sldImg"/>
          </p:nvPr>
        </p:nvSpPr>
        <p:spPr>
          <a:xfrm>
            <a:off x="1252538" y="431800"/>
            <a:ext cx="4622800" cy="2600325"/>
          </a:xfrm>
          <a:ln/>
        </p:spPr>
      </p:sp>
      <p:sp>
        <p:nvSpPr>
          <p:cNvPr id="7" name="Footer Placeholder 6"/>
          <p:cNvSpPr>
            <a:spLocks noGrp="1"/>
          </p:cNvSpPr>
          <p:nvPr>
            <p:ph type="ftr" sz="quarter" idx="4"/>
          </p:nvPr>
        </p:nvSpPr>
        <p:spPr/>
        <p:txBody>
          <a:bodyPr/>
          <a:lstStyle/>
          <a:p>
            <a:pPr>
              <a:defRPr/>
            </a:pPr>
            <a:r>
              <a:rPr lang="en-US" kern="0" dirty="0">
                <a:solidFill>
                  <a:prstClr val="black"/>
                </a:solidFill>
              </a:rPr>
              <a:t>EPIC  2018</a:t>
            </a:r>
          </a:p>
        </p:txBody>
      </p:sp>
      <p:sp>
        <p:nvSpPr>
          <p:cNvPr id="8" name="Notes Placeholder 7"/>
          <p:cNvSpPr>
            <a:spLocks noGrp="1"/>
          </p:cNvSpPr>
          <p:nvPr>
            <p:ph type="body" idx="1"/>
          </p:nvPr>
        </p:nvSpPr>
        <p:spPr>
          <a:xfrm>
            <a:off x="972316" y="3351236"/>
            <a:ext cx="5183162" cy="3515744"/>
          </a:xfrm>
        </p:spPr>
        <p:txBody>
          <a:bodyPr>
            <a:normAutofit/>
          </a:bodyPr>
          <a:lstStyle/>
          <a:p>
            <a:r>
              <a:rPr lang="en-US" sz="1100" dirty="0">
                <a:cs typeface="Arial" pitchFamily="34" charset="0"/>
              </a:rPr>
              <a:t>  </a:t>
            </a:r>
          </a:p>
          <a:p>
            <a:r>
              <a:rPr lang="en-US" sz="1100" dirty="0">
                <a:cs typeface="Arial" pitchFamily="34" charset="0"/>
              </a:rPr>
              <a:t>Studies demonstrated that LAIV did not work in the 2013-'14 influenza season when the primary strain was the 2009 pandemic influenza A(H1N1) strain, in 2014-'15 when the primary circulating strain was a drifted A(H3N2) virus, or the 2015-'16 season when the primary circulating strain was again the 2009 pandemic influenza A(H1N1) strain. With knowledge that LAIV had no protective benefit during three previous influenza seasons, </a:t>
            </a:r>
            <a:r>
              <a:rPr lang="en-US" sz="1100" dirty="0">
                <a:solidFill>
                  <a:srgbClr val="C00000"/>
                </a:solidFill>
                <a:cs typeface="Arial" pitchFamily="34" charset="0"/>
              </a:rPr>
              <a:t>ACIP does now state that LAIV</a:t>
            </a:r>
            <a:r>
              <a:rPr lang="en-US" sz="1100" baseline="0" dirty="0">
                <a:solidFill>
                  <a:srgbClr val="C00000"/>
                </a:solidFill>
                <a:cs typeface="Arial" pitchFamily="34" charset="0"/>
              </a:rPr>
              <a:t> may be used in the 2018-2019 season.</a:t>
            </a:r>
            <a:endParaRPr lang="en-US" sz="1100" dirty="0">
              <a:solidFill>
                <a:srgbClr val="C00000"/>
              </a:solidFill>
              <a:cs typeface="Arial" pitchFamily="34" charset="0"/>
            </a:endParaRPr>
          </a:p>
          <a:p>
            <a:endParaRPr lang="en-US" sz="1100" dirty="0">
              <a:cs typeface="Arial" pitchFamily="34" charset="0"/>
            </a:endParaRPr>
          </a:p>
          <a:p>
            <a:endParaRPr lang="en-US" sz="1100" dirty="0"/>
          </a:p>
        </p:txBody>
      </p:sp>
    </p:spTree>
    <p:extLst>
      <p:ext uri="{BB962C8B-B14F-4D97-AF65-F5344CB8AC3E}">
        <p14:creationId xmlns:p14="http://schemas.microsoft.com/office/powerpoint/2010/main" val="1485592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studies with IIV and LAIV</a:t>
            </a:r>
            <a:r>
              <a:rPr lang="en-US" baseline="0" dirty="0"/>
              <a:t> have indicated that a severe allergic reaction to egg-based influenza vaccine in a person with an egg allergy is very unlikely.  Numerous studies have looked at egg-allergic patients receiving IIV3, LAIV in which mild allergic reactions occur and no anaphylactic reaction occurrences.</a:t>
            </a:r>
          </a:p>
          <a:p>
            <a:endParaRPr lang="en-US" baseline="0" dirty="0"/>
          </a:p>
          <a:p>
            <a:endParaRPr lang="en-US" baseline="0" dirty="0"/>
          </a:p>
        </p:txBody>
      </p:sp>
      <p:sp>
        <p:nvSpPr>
          <p:cNvPr id="5" name="TextBox 4"/>
          <p:cNvSpPr txBox="1"/>
          <p:nvPr/>
        </p:nvSpPr>
        <p:spPr>
          <a:xfrm>
            <a:off x="315666" y="9012128"/>
            <a:ext cx="959898" cy="279743"/>
          </a:xfrm>
          <a:prstGeom prst="rect">
            <a:avLst/>
          </a:prstGeom>
          <a:noFill/>
        </p:spPr>
        <p:txBody>
          <a:bodyPr wrap="none" lIns="93342" tIns="46671" rIns="93342" bIns="46671" rtlCol="0">
            <a:spAutoFit/>
          </a:bodyPr>
          <a:lstStyle/>
          <a:p>
            <a:pPr>
              <a:defRPr/>
            </a:pPr>
            <a:r>
              <a:rPr lang="en-US" sz="1200" dirty="0">
                <a:solidFill>
                  <a:prstClr val="black"/>
                </a:solidFill>
              </a:rPr>
              <a:t>EPIC 2018</a:t>
            </a:r>
          </a:p>
        </p:txBody>
      </p:sp>
    </p:spTree>
    <p:extLst>
      <p:ext uri="{BB962C8B-B14F-4D97-AF65-F5344CB8AC3E}">
        <p14:creationId xmlns:p14="http://schemas.microsoft.com/office/powerpoint/2010/main" val="4284154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txBox="1">
            <a:spLocks noGrp="1" noChangeArrowheads="1"/>
          </p:cNvSpPr>
          <p:nvPr/>
        </p:nvSpPr>
        <p:spPr bwMode="auto">
          <a:xfrm>
            <a:off x="3884613" y="8684926"/>
            <a:ext cx="2971800" cy="457513"/>
          </a:xfrm>
          <a:prstGeom prst="rect">
            <a:avLst/>
          </a:prstGeom>
          <a:noFill/>
          <a:ln w="9525">
            <a:noFill/>
            <a:miter lim="800000"/>
            <a:headEnd/>
            <a:tailEnd/>
          </a:ln>
        </p:spPr>
        <p:txBody>
          <a:bodyPr anchor="b"/>
          <a:lstStyle/>
          <a:p>
            <a:pPr algn="r"/>
            <a:endParaRPr lang="en-US" sz="1200" dirty="0">
              <a:solidFill>
                <a:srgbClr val="000000"/>
              </a:solidFill>
              <a:latin typeface="Calibri"/>
            </a:endParaRPr>
          </a:p>
        </p:txBody>
      </p:sp>
      <p:sp>
        <p:nvSpPr>
          <p:cNvPr id="258050" name="Rectangle 6"/>
          <p:cNvSpPr txBox="1">
            <a:spLocks noGrp="1" noChangeArrowheads="1"/>
          </p:cNvSpPr>
          <p:nvPr/>
        </p:nvSpPr>
        <p:spPr bwMode="auto">
          <a:xfrm>
            <a:off x="0" y="8686487"/>
            <a:ext cx="2971800" cy="457513"/>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258051" name="Rectangle 6"/>
          <p:cNvSpPr txBox="1">
            <a:spLocks noGrp="1" noChangeArrowheads="1"/>
          </p:cNvSpPr>
          <p:nvPr/>
        </p:nvSpPr>
        <p:spPr bwMode="auto">
          <a:xfrm>
            <a:off x="0" y="8604731"/>
            <a:ext cx="2971800" cy="457513"/>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258052" name="Rectangle 2"/>
          <p:cNvSpPr>
            <a:spLocks noGrp="1" noRot="1" noChangeAspect="1" noChangeArrowheads="1" noTextEdit="1"/>
          </p:cNvSpPr>
          <p:nvPr>
            <p:ph type="sldImg"/>
          </p:nvPr>
        </p:nvSpPr>
        <p:spPr>
          <a:xfrm>
            <a:off x="382588" y="685800"/>
            <a:ext cx="6096000" cy="3429000"/>
          </a:xfrm>
          <a:ln/>
        </p:spPr>
      </p:sp>
      <p:sp>
        <p:nvSpPr>
          <p:cNvPr id="258053" name="Rectangle 3"/>
          <p:cNvSpPr>
            <a:spLocks noGrp="1" noChangeArrowheads="1"/>
          </p:cNvSpPr>
          <p:nvPr>
            <p:ph type="body" idx="1"/>
          </p:nvPr>
        </p:nvSpPr>
        <p:spPr>
          <a:xfrm>
            <a:off x="914400" y="4344024"/>
            <a:ext cx="5029200" cy="2476500"/>
          </a:xfrm>
          <a:noFill/>
          <a:ln/>
        </p:spPr>
        <p:txBody>
          <a:bodyPr lIns="91432" tIns="45716" rIns="91432" bIns="45716"/>
          <a:lstStyle/>
          <a:p>
            <a:pPr>
              <a:spcBef>
                <a:spcPct val="0"/>
              </a:spcBef>
            </a:pPr>
            <a:r>
              <a:rPr lang="en-US" dirty="0">
                <a:latin typeface="Arial" charset="0"/>
              </a:rPr>
              <a:t>The most common clinical presentations of meningococcal disease are meningitis and meningococcemia. </a:t>
            </a:r>
          </a:p>
          <a:p>
            <a:pPr>
              <a:spcBef>
                <a:spcPct val="0"/>
              </a:spcBef>
            </a:pPr>
            <a:endParaRPr lang="en-US" dirty="0">
              <a:latin typeface="Arial" charset="0"/>
            </a:endParaRPr>
          </a:p>
          <a:p>
            <a:pPr>
              <a:spcBef>
                <a:spcPct val="0"/>
              </a:spcBef>
            </a:pPr>
            <a:r>
              <a:rPr lang="en-US" dirty="0">
                <a:latin typeface="Arial" charset="0"/>
              </a:rPr>
              <a:t>Neisseria meningitides contains 13 serogroups, the most common being A, B, C, W-135, and Y.  About 5-10% of adults are asymptomatic nasopharyngeal carriers of this organism.</a:t>
            </a:r>
          </a:p>
          <a:p>
            <a:pPr>
              <a:spcBef>
                <a:spcPct val="0"/>
              </a:spcBef>
            </a:pPr>
            <a:endParaRPr lang="en-US" dirty="0">
              <a:latin typeface="Arial" charset="0"/>
            </a:endParaRPr>
          </a:p>
          <a:p>
            <a:pPr>
              <a:spcBef>
                <a:spcPct val="0"/>
              </a:spcBef>
            </a:pPr>
            <a:r>
              <a:rPr lang="en-US" dirty="0">
                <a:latin typeface="Arial" charset="0"/>
              </a:rPr>
              <a:t>Individuals with meningococcemia may die within 24 hours of the onset of symptoms even with prompt treatment with appropriate antimicrobials and supportive care in an intensive care unit.</a:t>
            </a:r>
          </a:p>
          <a:p>
            <a:pPr>
              <a:spcBef>
                <a:spcPct val="0"/>
              </a:spcBef>
            </a:pPr>
            <a:endParaRPr lang="en-US" dirty="0">
              <a:latin typeface="Arial" charset="0"/>
            </a:endParaRPr>
          </a:p>
          <a:p>
            <a:pPr>
              <a:spcBef>
                <a:spcPct val="0"/>
              </a:spcBef>
            </a:pPr>
            <a:r>
              <a:rPr lang="en-US" dirty="0">
                <a:latin typeface="Arial" charset="0"/>
              </a:rPr>
              <a:t>Reference: </a:t>
            </a:r>
          </a:p>
          <a:p>
            <a:pPr>
              <a:spcBef>
                <a:spcPct val="0"/>
              </a:spcBef>
            </a:pPr>
            <a:r>
              <a:rPr lang="en-US" dirty="0">
                <a:latin typeface="Arial" charset="0"/>
              </a:rPr>
              <a:t>1. Epidemiology and Prevention of Vaccine-Preventable Diseases, 13th edition. 2015  HHS, CDC. </a:t>
            </a:r>
          </a:p>
          <a:p>
            <a:pPr>
              <a:spcBef>
                <a:spcPct val="0"/>
              </a:spcBef>
            </a:pPr>
            <a:r>
              <a:rPr lang="en-US" dirty="0">
                <a:latin typeface="Arial" charset="0"/>
              </a:rPr>
              <a:t>2. AAP Redbook 2015</a:t>
            </a:r>
          </a:p>
          <a:p>
            <a:pPr>
              <a:spcBef>
                <a:spcPct val="0"/>
              </a:spcBef>
            </a:pPr>
            <a:r>
              <a:rPr lang="en-US" dirty="0">
                <a:latin typeface="Arial" charset="0"/>
              </a:rPr>
              <a:t>3. Meningococcal Disease.  About the Disease. http://www.cdc.gov/meningococcal/about/index.html</a:t>
            </a:r>
          </a:p>
          <a:p>
            <a:pPr>
              <a:spcBef>
                <a:spcPct val="0"/>
              </a:spcBef>
            </a:pPr>
            <a:endParaRPr lang="en-US" sz="1000" dirty="0">
              <a:latin typeface="Arial" charset="0"/>
            </a:endParaRPr>
          </a:p>
        </p:txBody>
      </p:sp>
      <p:sp>
        <p:nvSpPr>
          <p:cNvPr id="9" name="Footer Placeholder 8"/>
          <p:cNvSpPr>
            <a:spLocks noGrp="1"/>
          </p:cNvSpPr>
          <p:nvPr>
            <p:ph type="ftr" sz="quarter" idx="4"/>
          </p:nvPr>
        </p:nvSpPr>
        <p:spPr/>
        <p:txBody>
          <a:bodyPr/>
          <a:lstStyle/>
          <a:p>
            <a:pPr>
              <a:defRPr/>
            </a:pPr>
            <a:r>
              <a:rPr lang="en-US" dirty="0">
                <a:solidFill>
                  <a:prstClr val="black"/>
                </a:solidFill>
              </a:rPr>
              <a:t>EPIC 2018</a:t>
            </a:r>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19</a:t>
            </a:fld>
            <a:endParaRPr lang="en-US" dirty="0">
              <a:solidFill>
                <a:prstClr val="black"/>
              </a:solidFill>
            </a:endParaRPr>
          </a:p>
        </p:txBody>
      </p:sp>
    </p:spTree>
    <p:extLst>
      <p:ext uri="{BB962C8B-B14F-4D97-AF65-F5344CB8AC3E}">
        <p14:creationId xmlns:p14="http://schemas.microsoft.com/office/powerpoint/2010/main" val="1255036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6"/>
          <p:cNvSpPr txBox="1">
            <a:spLocks noGrp="1" noChangeArrowheads="1"/>
          </p:cNvSpPr>
          <p:nvPr/>
        </p:nvSpPr>
        <p:spPr bwMode="auto">
          <a:xfrm>
            <a:off x="0" y="8829675"/>
            <a:ext cx="3037840" cy="465138"/>
          </a:xfrm>
          <a:prstGeom prst="rect">
            <a:avLst/>
          </a:prstGeom>
          <a:noFill/>
          <a:ln w="9525">
            <a:noFill/>
            <a:miter lim="800000"/>
            <a:headEnd/>
            <a:tailEnd/>
          </a:ln>
        </p:spPr>
        <p:txBody>
          <a:bodyPr lIns="92289" tIns="46144" rIns="92289" bIns="46144" anchor="b"/>
          <a:lstStyle/>
          <a:p>
            <a:endParaRPr lang="en-US" sz="1200" dirty="0">
              <a:solidFill>
                <a:srgbClr val="000000"/>
              </a:solidFill>
            </a:endParaRPr>
          </a:p>
        </p:txBody>
      </p:sp>
      <p:sp>
        <p:nvSpPr>
          <p:cNvPr id="195587" name="Rectangle 7"/>
          <p:cNvSpPr txBox="1">
            <a:spLocks noGrp="1" noChangeArrowheads="1"/>
          </p:cNvSpPr>
          <p:nvPr/>
        </p:nvSpPr>
        <p:spPr bwMode="auto">
          <a:xfrm>
            <a:off x="3970938" y="8829675"/>
            <a:ext cx="3037840" cy="465138"/>
          </a:xfrm>
          <a:prstGeom prst="rect">
            <a:avLst/>
          </a:prstGeom>
          <a:noFill/>
          <a:ln w="9525">
            <a:noFill/>
            <a:miter lim="800000"/>
            <a:headEnd/>
            <a:tailEnd/>
          </a:ln>
        </p:spPr>
        <p:txBody>
          <a:bodyPr lIns="92289" tIns="46144" rIns="92289" bIns="46144" anchor="b"/>
          <a:lstStyle/>
          <a:p>
            <a:pPr algn="r"/>
            <a:endParaRPr lang="en-US" sz="1200" dirty="0">
              <a:solidFill>
                <a:srgbClr val="000000"/>
              </a:solidFill>
            </a:endParaRPr>
          </a:p>
        </p:txBody>
      </p:sp>
      <p:sp>
        <p:nvSpPr>
          <p:cNvPr id="195588" name="Rectangle 2"/>
          <p:cNvSpPr>
            <a:spLocks noGrp="1" noRot="1" noChangeAspect="1" noChangeArrowheads="1" noTextEdit="1"/>
          </p:cNvSpPr>
          <p:nvPr>
            <p:ph type="sldImg"/>
          </p:nvPr>
        </p:nvSpPr>
        <p:spPr>
          <a:xfrm>
            <a:off x="446088" y="685800"/>
            <a:ext cx="6197600" cy="3486150"/>
          </a:xfrm>
          <a:ln/>
        </p:spPr>
      </p:sp>
      <p:sp>
        <p:nvSpPr>
          <p:cNvPr id="195589" name="Rectangle 3"/>
          <p:cNvSpPr>
            <a:spLocks noGrp="1" noChangeArrowheads="1"/>
          </p:cNvSpPr>
          <p:nvPr>
            <p:ph type="body" idx="1"/>
          </p:nvPr>
        </p:nvSpPr>
        <p:spPr>
          <a:xfrm>
            <a:off x="934720" y="4416425"/>
            <a:ext cx="5140960" cy="4183063"/>
          </a:xfrm>
          <a:noFill/>
          <a:ln/>
        </p:spPr>
        <p:txBody>
          <a:bodyPr/>
          <a:lstStyle/>
          <a:p>
            <a:pPr>
              <a:spcBef>
                <a:spcPct val="0"/>
              </a:spcBef>
            </a:pPr>
            <a:r>
              <a:rPr lang="en-US" sz="1000" dirty="0">
                <a:latin typeface="Arial" charset="0"/>
              </a:rPr>
              <a:t>The EPIC immunization education program is developed and updated annually, and more frequently when necessary, by the Georgia Chapter of the American Academy of Pediatrics in partnership with the Georgia Immunization Program and in cooperation with the Georgia Academy of Family Physicians, the Georgia Chapter of the American College of Physicians/American Society of Internal Medicine, and the Georgia OB/GYN Society. </a:t>
            </a:r>
          </a:p>
          <a:p>
            <a:pPr>
              <a:spcBef>
                <a:spcPct val="0"/>
              </a:spcBef>
            </a:pPr>
            <a:endParaRPr lang="en-US" sz="1000" dirty="0">
              <a:latin typeface="Arial" charset="0"/>
            </a:endParaRPr>
          </a:p>
          <a:p>
            <a:pPr>
              <a:spcBef>
                <a:spcPct val="0"/>
              </a:spcBef>
            </a:pPr>
            <a:r>
              <a:rPr lang="en-US" sz="1000" dirty="0">
                <a:latin typeface="Arial" charset="0"/>
              </a:rPr>
              <a:t>EPIC education programs utilize information from the Centers for Disease Control and Prevention, ACIP Recommendations, The Immunization Action Coalition and other reliable resources. When there is more than one vaccine manufacturer for a specific type of vaccine the presenter utilizes the generic name (i.e. Tdap, hepatitis b etc.)</a:t>
            </a:r>
          </a:p>
          <a:p>
            <a:pPr>
              <a:spcBef>
                <a:spcPct val="0"/>
              </a:spcBef>
            </a:pPr>
            <a:r>
              <a:rPr lang="en-US" sz="1000" dirty="0">
                <a:latin typeface="Arial" charset="0"/>
              </a:rPr>
              <a:t>    </a:t>
            </a:r>
          </a:p>
          <a:p>
            <a:pPr>
              <a:spcBef>
                <a:spcPct val="0"/>
              </a:spcBef>
            </a:pPr>
            <a:endParaRPr lang="en-US" sz="900" b="1" dirty="0">
              <a:latin typeface="Arial" charset="0"/>
            </a:endParaRPr>
          </a:p>
          <a:p>
            <a:pPr>
              <a:spcBef>
                <a:spcPct val="0"/>
              </a:spcBef>
            </a:pPr>
            <a:r>
              <a:rPr lang="en-US" sz="900" dirty="0">
                <a:latin typeface="Arial" charset="0"/>
              </a:rPr>
              <a:t> </a:t>
            </a:r>
          </a:p>
          <a:p>
            <a:pPr>
              <a:spcBef>
                <a:spcPct val="0"/>
              </a:spcBef>
            </a:pPr>
            <a:endParaRPr lang="en-US" sz="900" dirty="0">
              <a:latin typeface="Arial" charset="0"/>
            </a:endParaRPr>
          </a:p>
        </p:txBody>
      </p:sp>
      <p:sp>
        <p:nvSpPr>
          <p:cNvPr id="7" name="Footer Placeholder 6"/>
          <p:cNvSpPr>
            <a:spLocks noGrp="1"/>
          </p:cNvSpPr>
          <p:nvPr>
            <p:ph type="ftr" sz="quarter" idx="4"/>
          </p:nvPr>
        </p:nvSpPr>
        <p:spPr/>
        <p:txBody>
          <a:bodyPr/>
          <a:lstStyle/>
          <a:p>
            <a:pPr>
              <a:defRPr/>
            </a:pPr>
            <a:r>
              <a:rPr lang="en-US" dirty="0">
                <a:solidFill>
                  <a:srgbClr val="000000"/>
                </a:solidFill>
              </a:rPr>
              <a:t>EPIC  2018</a:t>
            </a:r>
          </a:p>
        </p:txBody>
      </p:sp>
    </p:spTree>
    <p:extLst>
      <p:ext uri="{BB962C8B-B14F-4D97-AF65-F5344CB8AC3E}">
        <p14:creationId xmlns:p14="http://schemas.microsoft.com/office/powerpoint/2010/main" val="4096716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eaLnBrk="1" hangingPunct="1"/>
            <a:r>
              <a:rPr lang="en-US" altLang="en-US" b="1" dirty="0">
                <a:latin typeface="Arial" pitchFamily="34" charset="0"/>
                <a:sym typeface="Symbol" pitchFamily="18" charset="2"/>
              </a:rPr>
              <a:t>Meningococcal Disease: Adolescents and Young Adults Are Most </a:t>
            </a:r>
            <a:br>
              <a:rPr lang="en-US" altLang="en-US" b="1" dirty="0">
                <a:latin typeface="Arial" pitchFamily="34" charset="0"/>
                <a:sym typeface="Symbol" pitchFamily="18" charset="2"/>
              </a:rPr>
            </a:br>
            <a:r>
              <a:rPr lang="en-US" altLang="en-US" b="1" dirty="0">
                <a:latin typeface="Arial" pitchFamily="34" charset="0"/>
                <a:sym typeface="Symbol" pitchFamily="18" charset="2"/>
              </a:rPr>
              <a:t>at Risk</a:t>
            </a:r>
            <a:r>
              <a:rPr lang="en-US" altLang="en-US" b="1" baseline="30000" dirty="0">
                <a:latin typeface="Arial" pitchFamily="34" charset="0"/>
                <a:sym typeface="Symbol" pitchFamily="18" charset="2"/>
              </a:rPr>
              <a:t>1-12</a:t>
            </a:r>
          </a:p>
          <a:p>
            <a:pPr eaLnBrk="1" hangingPunct="1"/>
            <a:r>
              <a:rPr lang="en-US" altLang="en-US" dirty="0">
                <a:latin typeface="Arial" pitchFamily="34" charset="0"/>
                <a:sym typeface="Symbol" pitchFamily="18" charset="2"/>
              </a:rPr>
              <a:t>Although rare, meningococcal disease can be fatal. Deaths occur across all age groups in the US, as shown on this graph covering the years 1999 through 2010. Persons 15-24 years of age accounted for more than 1 in 5 deaths during this period and experienced substantially more deaths than any other decade of age.</a:t>
            </a:r>
          </a:p>
          <a:p>
            <a:pPr eaLnBrk="1" hangingPunct="1"/>
            <a:endParaRPr lang="en-US" dirty="0">
              <a:latin typeface="Arial" pitchFamily="34" charset="0"/>
              <a:sym typeface="Symbol" pitchFamily="18" charset="2"/>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b="1" kern="0" dirty="0">
                <a:sym typeface="Symbol" pitchFamily="18" charset="2"/>
              </a:rPr>
              <a:t>References: 1.</a:t>
            </a:r>
            <a:r>
              <a:rPr lang="en-US" altLang="en-US" sz="1200" kern="0" dirty="0">
                <a:sym typeface="Symbol" pitchFamily="18" charset="2"/>
              </a:rPr>
              <a:t> Hoyert DL, Arias E, Smith BL, et al. Deaths: final data for 1999. </a:t>
            </a:r>
            <a:r>
              <a:rPr lang="en-US" altLang="en-US" sz="1200" i="1" kern="0" dirty="0">
                <a:sym typeface="Symbol" pitchFamily="18" charset="2"/>
              </a:rPr>
              <a:t>Natl Vital Stat Rep. </a:t>
            </a:r>
            <a:r>
              <a:rPr lang="en-US" altLang="en-US" sz="1200" kern="0" dirty="0">
                <a:sym typeface="Symbol" pitchFamily="18" charset="2"/>
              </a:rPr>
              <a:t>2001;49(8):1-116. </a:t>
            </a:r>
            <a:r>
              <a:rPr lang="en-US" altLang="en-US" sz="1200" b="1" kern="0" dirty="0">
                <a:sym typeface="Symbol" pitchFamily="18" charset="2"/>
              </a:rPr>
              <a:t>2.</a:t>
            </a:r>
            <a:r>
              <a:rPr lang="en-US" altLang="en-US" sz="1200" kern="0" dirty="0">
                <a:sym typeface="Symbol" pitchFamily="18" charset="2"/>
              </a:rPr>
              <a:t> Miniño AM, Arias E, Kochanek KD, et al. Deaths: final data for 2000. </a:t>
            </a:r>
            <a:r>
              <a:rPr lang="en-US" altLang="en-US" sz="1200" i="1" kern="0" dirty="0">
                <a:sym typeface="Symbol" pitchFamily="18" charset="2"/>
              </a:rPr>
              <a:t>Natl Vital Stat Rep</a:t>
            </a:r>
            <a:r>
              <a:rPr lang="en-US" altLang="en-US" sz="1200" kern="0" dirty="0">
                <a:sym typeface="Symbol" pitchFamily="18" charset="2"/>
              </a:rPr>
              <a:t>. 2002;50(15):1-120. </a:t>
            </a:r>
            <a:r>
              <a:rPr lang="en-US" altLang="en-US" sz="1200" b="1" kern="0" dirty="0">
                <a:sym typeface="Symbol" pitchFamily="18" charset="2"/>
              </a:rPr>
              <a:t>3.</a:t>
            </a:r>
            <a:r>
              <a:rPr lang="en-US" altLang="en-US" sz="1200" kern="0" dirty="0">
                <a:sym typeface="Symbol" pitchFamily="18" charset="2"/>
              </a:rPr>
              <a:t> Arias E, Anderson RN, Kung H-C, et al. Deaths: final data for 2001. </a:t>
            </a:r>
            <a:r>
              <a:rPr lang="en-US" altLang="en-US" sz="1200" i="1" kern="0" dirty="0">
                <a:sym typeface="Symbol" pitchFamily="18" charset="2"/>
              </a:rPr>
              <a:t>Nat Vital Stat Rep</a:t>
            </a:r>
            <a:r>
              <a:rPr lang="en-US" altLang="en-US" sz="1200" kern="0" dirty="0">
                <a:sym typeface="Symbol" pitchFamily="18" charset="2"/>
              </a:rPr>
              <a:t>. 2003;52(3):1-116. </a:t>
            </a:r>
            <a:r>
              <a:rPr lang="en-US" altLang="en-US" sz="1200" b="1" kern="0" dirty="0">
                <a:sym typeface="Symbol" pitchFamily="18" charset="2"/>
              </a:rPr>
              <a:t>4.</a:t>
            </a:r>
            <a:r>
              <a:rPr lang="en-US" altLang="en-US" sz="1200" kern="0" dirty="0">
                <a:sym typeface="Symbol" pitchFamily="18" charset="2"/>
              </a:rPr>
              <a:t> Kochanek KD, Murphy SL, Anderson RN, Scott C. Deaths: final data for 2002. </a:t>
            </a:r>
            <a:r>
              <a:rPr lang="en-US" altLang="en-US" sz="1200" i="1" kern="0" dirty="0">
                <a:sym typeface="Symbol" pitchFamily="18" charset="2"/>
              </a:rPr>
              <a:t>Natl Vital Stat Rep</a:t>
            </a:r>
            <a:r>
              <a:rPr lang="en-US" altLang="en-US" sz="1200" kern="0" dirty="0">
                <a:sym typeface="Symbol" pitchFamily="18" charset="2"/>
              </a:rPr>
              <a:t>. 2004;53(5):1-116. </a:t>
            </a:r>
            <a:r>
              <a:rPr lang="en-US" altLang="en-US" sz="1200" b="1" kern="0" dirty="0">
                <a:sym typeface="Symbol" pitchFamily="18" charset="2"/>
              </a:rPr>
              <a:t>5.</a:t>
            </a:r>
            <a:r>
              <a:rPr lang="en-US" altLang="en-US" sz="1200" kern="0" dirty="0">
                <a:sym typeface="Symbol" pitchFamily="18" charset="2"/>
              </a:rPr>
              <a:t> Hoyert DL, Heron MP, Murphy SL, Kung H-C. Deaths: final data for 2003. </a:t>
            </a:r>
            <a:r>
              <a:rPr lang="en-US" altLang="en-US" sz="1200" i="1" kern="0" dirty="0">
                <a:sym typeface="Symbol" pitchFamily="18" charset="2"/>
              </a:rPr>
              <a:t>Natl Vital Stat Rep</a:t>
            </a:r>
            <a:r>
              <a:rPr lang="en-US" altLang="en-US" sz="1200" kern="0" dirty="0">
                <a:sym typeface="Symbol" pitchFamily="18" charset="2"/>
              </a:rPr>
              <a:t>. 2006;54(13):1-120. </a:t>
            </a:r>
            <a:r>
              <a:rPr lang="en-US" altLang="en-US" sz="1200" b="1" kern="0" dirty="0">
                <a:sym typeface="Symbol" pitchFamily="18" charset="2"/>
              </a:rPr>
              <a:t>6.</a:t>
            </a:r>
            <a:r>
              <a:rPr lang="en-US" altLang="en-US" sz="1200" kern="0" dirty="0">
                <a:sym typeface="Symbol" pitchFamily="18" charset="2"/>
              </a:rPr>
              <a:t> Miniño AM, Heron MP, Murphy SL, Kochanek KD. Deaths: final data for 2004. </a:t>
            </a:r>
            <a:r>
              <a:rPr lang="en-US" altLang="en-US" sz="1200" i="1" kern="0" dirty="0">
                <a:sym typeface="Symbol" pitchFamily="18" charset="2"/>
              </a:rPr>
              <a:t>Natl Vital Stat Rep</a:t>
            </a:r>
            <a:r>
              <a:rPr lang="en-US" altLang="en-US" sz="1200" kern="0" dirty="0">
                <a:sym typeface="Symbol" pitchFamily="18" charset="2"/>
              </a:rPr>
              <a:t>. 2007;55(19):1-120. </a:t>
            </a:r>
            <a:r>
              <a:rPr lang="en-US" altLang="en-US" sz="1200" b="1" kern="0" dirty="0">
                <a:sym typeface="Symbol" pitchFamily="18" charset="2"/>
              </a:rPr>
              <a:t>7.</a:t>
            </a:r>
            <a:r>
              <a:rPr lang="en-US" altLang="en-US" sz="1200" kern="0" dirty="0">
                <a:sym typeface="Symbol" pitchFamily="18" charset="2"/>
              </a:rPr>
              <a:t> Kung H-C, Hoyert DL, Xu J, Murphy SL. Deaths: final data for 2005. </a:t>
            </a:r>
            <a:r>
              <a:rPr lang="en-US" altLang="en-US" sz="1200" i="1" kern="0" dirty="0">
                <a:sym typeface="Symbol" pitchFamily="18" charset="2"/>
              </a:rPr>
              <a:t>Natl Vital Stat Rep</a:t>
            </a:r>
            <a:r>
              <a:rPr lang="en-US" altLang="en-US" sz="1200" kern="0" dirty="0">
                <a:sym typeface="Symbol" pitchFamily="18" charset="2"/>
              </a:rPr>
              <a:t>. 2008;56(10):1-124. </a:t>
            </a:r>
            <a:r>
              <a:rPr lang="en-US" altLang="en-US" sz="1200" b="1" kern="0" dirty="0">
                <a:sym typeface="Symbol" pitchFamily="18" charset="2"/>
              </a:rPr>
              <a:t>8.</a:t>
            </a:r>
            <a:r>
              <a:rPr lang="en-US" altLang="en-US" sz="1200" kern="0" dirty="0">
                <a:sym typeface="Symbol" pitchFamily="18" charset="2"/>
              </a:rPr>
              <a:t> Heron M, Hoyert DL, Murphy SL, et al. Deaths: final data for 2006. </a:t>
            </a:r>
            <a:r>
              <a:rPr lang="en-US" altLang="en-US" sz="1200" i="1" kern="0" dirty="0">
                <a:sym typeface="Symbol" pitchFamily="18" charset="2"/>
              </a:rPr>
              <a:t>Natl Vital Stat Rep</a:t>
            </a:r>
            <a:r>
              <a:rPr lang="en-US" altLang="en-US" sz="1200" kern="0" dirty="0">
                <a:sym typeface="Symbol" pitchFamily="18" charset="2"/>
              </a:rPr>
              <a:t>. 2009;57(14):1-136. </a:t>
            </a:r>
            <a:r>
              <a:rPr lang="en-US" altLang="en-US" sz="1200" b="1" kern="0" dirty="0">
                <a:sym typeface="Symbol" pitchFamily="18" charset="2"/>
              </a:rPr>
              <a:t>9.</a:t>
            </a:r>
            <a:r>
              <a:rPr lang="en-US" altLang="en-US" sz="1200" kern="0" dirty="0">
                <a:sym typeface="Symbol" pitchFamily="18" charset="2"/>
              </a:rPr>
              <a:t> Xu J, Kochanek KD, Murphy SL, Tejada-Vera B. Deaths: final data for 2007. </a:t>
            </a:r>
            <a:r>
              <a:rPr lang="en-US" altLang="en-US" sz="1200" i="1" kern="0" dirty="0">
                <a:sym typeface="Symbol" pitchFamily="18" charset="2"/>
              </a:rPr>
              <a:t>Natl Vital Stat Rep</a:t>
            </a:r>
            <a:r>
              <a:rPr lang="en-US" altLang="en-US" sz="1200" kern="0" dirty="0">
                <a:sym typeface="Symbol" pitchFamily="18" charset="2"/>
              </a:rPr>
              <a:t>. 2010;58(19):1-136. </a:t>
            </a:r>
            <a:r>
              <a:rPr lang="en-US" altLang="en-US" sz="1200" b="1" kern="0" dirty="0">
                <a:sym typeface="Symbol" pitchFamily="18" charset="2"/>
              </a:rPr>
              <a:t>10. </a:t>
            </a:r>
            <a:r>
              <a:rPr lang="en-US" altLang="en-US" sz="1200" kern="0" dirty="0">
                <a:sym typeface="Symbol" pitchFamily="18" charset="2"/>
              </a:rPr>
              <a:t>Miniño AM, Murphy SL, Xu J, Kochanek KD. Deaths: final data for 2008. </a:t>
            </a:r>
            <a:r>
              <a:rPr lang="en-US" altLang="en-US" sz="1200" i="1" kern="0" dirty="0">
                <a:sym typeface="Symbol" pitchFamily="18" charset="2"/>
              </a:rPr>
              <a:t>Natl Vital Stat Rep. </a:t>
            </a:r>
            <a:r>
              <a:rPr lang="en-US" altLang="en-US" sz="1200" kern="0" dirty="0">
                <a:sym typeface="Symbol" pitchFamily="18" charset="2"/>
              </a:rPr>
              <a:t>2011;59(10):1-126. </a:t>
            </a:r>
            <a:r>
              <a:rPr lang="en-US" altLang="en-US" sz="1200" b="1" kern="0" dirty="0">
                <a:sym typeface="Symbol" pitchFamily="18" charset="2"/>
              </a:rPr>
              <a:t>11. </a:t>
            </a:r>
            <a:r>
              <a:rPr lang="en-US" altLang="en-US" sz="1200" kern="0" dirty="0">
                <a:sym typeface="Symbol" pitchFamily="18" charset="2"/>
              </a:rPr>
              <a:t>Kochanek KD, Xu J, Murphy SL, et al. Deaths: final data for 2009. </a:t>
            </a:r>
            <a:r>
              <a:rPr lang="en-US" altLang="en-US" sz="1200" i="1" kern="0" dirty="0">
                <a:sym typeface="Symbol" pitchFamily="18" charset="2"/>
              </a:rPr>
              <a:t>Natl Vital Stat Rep. </a:t>
            </a:r>
            <a:r>
              <a:rPr lang="en-US" altLang="en-US" sz="1200" kern="0" dirty="0">
                <a:sym typeface="Symbol" pitchFamily="18" charset="2"/>
              </a:rPr>
              <a:t>2011;60(3):1-166. </a:t>
            </a:r>
            <a:r>
              <a:rPr lang="en-US" altLang="en-US" sz="1200" b="1" kern="0" dirty="0">
                <a:sym typeface="Symbol" pitchFamily="18" charset="2"/>
              </a:rPr>
              <a:t>12. </a:t>
            </a:r>
            <a:r>
              <a:rPr lang="en-US" altLang="en-US" sz="1200" kern="0" dirty="0">
                <a:sym typeface="Symbol" pitchFamily="18" charset="2"/>
              </a:rPr>
              <a:t>Murphy SL, Xu J, Kochanek KD. Deaths: final data for 2010. </a:t>
            </a:r>
            <a:r>
              <a:rPr lang="en-US" altLang="en-US" sz="1200" i="1" kern="0" dirty="0">
                <a:sym typeface="Symbol" pitchFamily="18" charset="2"/>
              </a:rPr>
              <a:t>Natl Vital Stat Rep. </a:t>
            </a:r>
            <a:r>
              <a:rPr lang="en-US" altLang="en-US" sz="1200" kern="0" dirty="0">
                <a:sym typeface="Symbol" pitchFamily="18" charset="2"/>
              </a:rPr>
              <a:t>2013;61(4):1-117.</a:t>
            </a:r>
          </a:p>
          <a:p>
            <a:pPr eaLnBrk="1" hangingPunct="1"/>
            <a:endParaRPr lang="en-US" dirty="0"/>
          </a:p>
        </p:txBody>
      </p:sp>
      <p:sp>
        <p:nvSpPr>
          <p:cNvPr id="4" name="Footer Placeholder 3"/>
          <p:cNvSpPr>
            <a:spLocks noGrp="1"/>
          </p:cNvSpPr>
          <p:nvPr>
            <p:ph type="ftr" sz="quarter" idx="10"/>
          </p:nvPr>
        </p:nvSpPr>
        <p:spPr/>
        <p:txBody>
          <a:bodyPr/>
          <a:lstStyle/>
          <a:p>
            <a:pPr>
              <a:defRPr/>
            </a:pPr>
            <a:r>
              <a:rPr lang="en-US" dirty="0"/>
              <a:t>EPIC 2018</a:t>
            </a:r>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pPr>
                <a:defRPr/>
              </a:pPr>
              <a:t>20</a:t>
            </a:fld>
            <a:endParaRPr lang="en-US" dirty="0"/>
          </a:p>
        </p:txBody>
      </p:sp>
    </p:spTree>
    <p:extLst>
      <p:ext uri="{BB962C8B-B14F-4D97-AF65-F5344CB8AC3E}">
        <p14:creationId xmlns:p14="http://schemas.microsoft.com/office/powerpoint/2010/main" val="1708621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Risk factors for the development</a:t>
            </a:r>
            <a:r>
              <a:rPr lang="en-US" baseline="0" dirty="0"/>
              <a:t> of meningococcal disease includes deficiencies in the terminal common complement pathway, functional or anatomic asplenia and other underlying chronic diseases. Persons with HIV infection are at increased risk for meningococcal disease.</a:t>
            </a:r>
          </a:p>
          <a:p>
            <a:endParaRPr lang="en-US" baseline="0" dirty="0"/>
          </a:p>
          <a:p>
            <a:r>
              <a:rPr lang="en-US" baseline="0" dirty="0"/>
              <a:t>Household crowding, active and passive smoking are associated with increased risk as well.</a:t>
            </a:r>
          </a:p>
          <a:p>
            <a:endParaRPr lang="en-US" baseline="0" dirty="0"/>
          </a:p>
          <a:p>
            <a:r>
              <a:rPr lang="en-US" sz="1200" dirty="0">
                <a:latin typeface="Arial" charset="0"/>
              </a:rPr>
              <a:t>Epidemiology and Prevention of Vaccine-Preventable Diseases, 13th edition. 2015  HHS, CDC</a:t>
            </a:r>
            <a:endParaRPr lang="en-US" dirty="0"/>
          </a:p>
        </p:txBody>
      </p:sp>
      <p:sp>
        <p:nvSpPr>
          <p:cNvPr id="4" name="Footer Placeholder 3"/>
          <p:cNvSpPr>
            <a:spLocks noGrp="1"/>
          </p:cNvSpPr>
          <p:nvPr>
            <p:ph type="ftr" sz="quarter" idx="10"/>
          </p:nvPr>
        </p:nvSpPr>
        <p:spPr/>
        <p:txBody>
          <a:bodyPr/>
          <a:lstStyle/>
          <a:p>
            <a:pPr>
              <a:defRPr/>
            </a:pPr>
            <a:r>
              <a:rPr lang="en-US" dirty="0"/>
              <a:t>EPIC 2018</a:t>
            </a:r>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pPr>
                <a:defRPr/>
              </a:pPr>
              <a:t>21</a:t>
            </a:fld>
            <a:endParaRPr lang="en-US" dirty="0"/>
          </a:p>
        </p:txBody>
      </p:sp>
    </p:spTree>
    <p:extLst>
      <p:ext uri="{BB962C8B-B14F-4D97-AF65-F5344CB8AC3E}">
        <p14:creationId xmlns:p14="http://schemas.microsoft.com/office/powerpoint/2010/main" val="1838022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Arial" pitchFamily="34" charset="0"/>
                <a:ea typeface="+mn-ea"/>
                <a:cs typeface="+mn-cs"/>
              </a:rPr>
              <a:t>They may not know it, but teenagers and young adults are at increased risk of getting meningococcal disease </a:t>
            </a:r>
          </a:p>
          <a:p>
            <a:pPr fontAlgn="base"/>
            <a:r>
              <a:rPr lang="en-US" sz="1200" b="0" i="0" kern="1200" dirty="0">
                <a:solidFill>
                  <a:schemeClr val="tx1"/>
                </a:solidFill>
                <a:effectLst/>
                <a:latin typeface="Arial" pitchFamily="34" charset="0"/>
                <a:ea typeface="+mn-ea"/>
                <a:cs typeface="+mn-cs"/>
              </a:rPr>
              <a:t>About 10% to 15% of the 800 to 1200 Americans who contract meningococcal meningitis each year will die.</a:t>
            </a:r>
          </a:p>
          <a:p>
            <a:pPr fontAlgn="base"/>
            <a:endParaRPr lang="en-US" sz="1200" b="0" i="0" kern="1200" dirty="0">
              <a:solidFill>
                <a:schemeClr val="tx1"/>
              </a:solidFill>
              <a:effectLst/>
              <a:latin typeface="Arial" pitchFamily="34" charset="0"/>
              <a:ea typeface="+mn-ea"/>
              <a:cs typeface="+mn-cs"/>
            </a:endParaRPr>
          </a:p>
          <a:p>
            <a:pPr fontAlgn="base"/>
            <a:r>
              <a:rPr lang="en-US" sz="1200" b="1" i="0" kern="1200" dirty="0">
                <a:solidFill>
                  <a:schemeClr val="tx1"/>
                </a:solidFill>
                <a:effectLst/>
                <a:latin typeface="Arial" pitchFamily="34" charset="0"/>
                <a:ea typeface="+mn-ea"/>
                <a:cs typeface="+mn-cs"/>
              </a:rPr>
              <a:t>Lifestyle</a:t>
            </a:r>
            <a:endParaRPr lang="en-US" sz="1200" b="0" i="0" kern="1200" dirty="0">
              <a:solidFill>
                <a:schemeClr val="tx1"/>
              </a:solidFill>
              <a:effectLst/>
              <a:latin typeface="Arial" pitchFamily="34" charset="0"/>
              <a:ea typeface="+mn-ea"/>
              <a:cs typeface="+mn-cs"/>
            </a:endParaRPr>
          </a:p>
          <a:p>
            <a:pPr fontAlgn="base"/>
            <a:r>
              <a:rPr lang="en-US" sz="1200" b="0" i="0" kern="1200" dirty="0">
                <a:solidFill>
                  <a:schemeClr val="tx1"/>
                </a:solidFill>
                <a:effectLst/>
                <a:latin typeface="Arial" pitchFamily="34" charset="0"/>
                <a:ea typeface="+mn-ea"/>
                <a:cs typeface="+mn-cs"/>
              </a:rPr>
              <a:t>Certain lifestyle factors and behaviors are thought to put healthy preteens and teens at greater risk of meningitis infection, including:</a:t>
            </a:r>
          </a:p>
          <a:p>
            <a:pPr fontAlgn="base"/>
            <a:r>
              <a:rPr lang="en-US" sz="1200" b="0" i="0" kern="1200" dirty="0">
                <a:solidFill>
                  <a:schemeClr val="tx1"/>
                </a:solidFill>
                <a:effectLst/>
                <a:latin typeface="Arial" pitchFamily="34" charset="0"/>
                <a:ea typeface="+mn-ea"/>
                <a:cs typeface="+mn-cs"/>
              </a:rPr>
              <a:t>Sharing drinking glasses, sharing eating utensils, or water bottles</a:t>
            </a:r>
          </a:p>
          <a:p>
            <a:pPr fontAlgn="base"/>
            <a:r>
              <a:rPr lang="en-US" sz="1200" b="0" i="0" kern="1200" dirty="0">
                <a:solidFill>
                  <a:schemeClr val="tx1"/>
                </a:solidFill>
                <a:effectLst/>
                <a:latin typeface="Arial" pitchFamily="34" charset="0"/>
                <a:ea typeface="+mn-ea"/>
                <a:cs typeface="+mn-cs"/>
              </a:rPr>
              <a:t>Kissing</a:t>
            </a:r>
          </a:p>
          <a:p>
            <a:pPr fontAlgn="base"/>
            <a:r>
              <a:rPr lang="en-US" sz="1200" b="0" i="0" kern="1200" dirty="0">
                <a:solidFill>
                  <a:schemeClr val="tx1"/>
                </a:solidFill>
                <a:effectLst/>
                <a:latin typeface="Arial" pitchFamily="34" charset="0"/>
                <a:ea typeface="+mn-ea"/>
                <a:cs typeface="+mn-cs"/>
              </a:rPr>
              <a:t>Smoking (or being exposed to smoke)</a:t>
            </a:r>
          </a:p>
          <a:p>
            <a:pPr fontAlgn="base"/>
            <a:r>
              <a:rPr lang="en-US" sz="1200" b="0" i="0" kern="1200" dirty="0">
                <a:solidFill>
                  <a:schemeClr val="tx1"/>
                </a:solidFill>
                <a:effectLst/>
                <a:latin typeface="Arial" pitchFamily="34" charset="0"/>
                <a:ea typeface="+mn-ea"/>
                <a:cs typeface="+mn-cs"/>
              </a:rPr>
              <a:t>Living in close quarters (i.e., dormitories)</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itchFamily="34" charset="0"/>
                <a:ea typeface="+mn-ea"/>
                <a:cs typeface="+mn-cs"/>
              </a:rPr>
              <a:t>CDC. Prevention and Control of Meningococcal Disease. Recommendations of the ACIP. </a:t>
            </a:r>
            <a:r>
              <a:rPr lang="en-US" sz="1200" b="0" i="1" kern="1200" dirty="0">
                <a:solidFill>
                  <a:schemeClr val="tx1"/>
                </a:solidFill>
                <a:effectLst/>
                <a:latin typeface="Arial" pitchFamily="34" charset="0"/>
                <a:ea typeface="+mn-ea"/>
                <a:cs typeface="+mn-cs"/>
              </a:rPr>
              <a:t>MMWR</a:t>
            </a:r>
            <a:r>
              <a:rPr lang="en-US" sz="1200" b="0" i="0" kern="1200" dirty="0">
                <a:solidFill>
                  <a:schemeClr val="tx1"/>
                </a:solidFill>
                <a:effectLst/>
                <a:latin typeface="Arial" pitchFamily="34" charset="0"/>
                <a:ea typeface="+mn-ea"/>
                <a:cs typeface="+mn-cs"/>
              </a:rPr>
              <a:t>. 2013;62(2</a:t>
            </a:r>
            <a:r>
              <a:rPr lang="en-US" dirty="0"/>
              <a:t>):6.</a:t>
            </a:r>
            <a:endParaRPr lang="en-US" sz="1200" b="0" i="0" kern="1200" dirty="0">
              <a:solidFill>
                <a:schemeClr val="tx1"/>
              </a:solidFill>
              <a:effectLst/>
              <a:latin typeface="Arial"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8177BA2D-FC07-4DB8-A4EF-914F8A6FE948}" type="slidenum">
              <a:rPr lang="en-US" smtClean="0">
                <a:solidFill>
                  <a:prstClr val="black"/>
                </a:solidFill>
              </a:rPr>
              <a:pPr/>
              <a:t>22</a:t>
            </a:fld>
            <a:endParaRPr lang="en-US" dirty="0">
              <a:solidFill>
                <a:prstClr val="black"/>
              </a:solidFill>
            </a:endParaRPr>
          </a:p>
        </p:txBody>
      </p:sp>
      <p:sp>
        <p:nvSpPr>
          <p:cNvPr id="5" name="TextBox 4"/>
          <p:cNvSpPr txBox="1"/>
          <p:nvPr/>
        </p:nvSpPr>
        <p:spPr>
          <a:xfrm>
            <a:off x="0" y="8925480"/>
            <a:ext cx="3124200" cy="276999"/>
          </a:xfrm>
          <a:prstGeom prst="rect">
            <a:avLst/>
          </a:prstGeom>
          <a:noFill/>
        </p:spPr>
        <p:txBody>
          <a:bodyPr wrap="square" rtlCol="0">
            <a:spAutoFit/>
          </a:bodyPr>
          <a:lstStyle/>
          <a:p>
            <a:pPr>
              <a:defRPr/>
            </a:pPr>
            <a:r>
              <a:rPr lang="en-US" sz="1200" dirty="0"/>
              <a:t>EPIC 2018</a:t>
            </a:r>
          </a:p>
        </p:txBody>
      </p:sp>
    </p:spTree>
    <p:extLst>
      <p:ext uri="{BB962C8B-B14F-4D97-AF65-F5344CB8AC3E}">
        <p14:creationId xmlns:p14="http://schemas.microsoft.com/office/powerpoint/2010/main" val="2838081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dirty="0"/>
              <a:t>EPIC 2018</a:t>
            </a:r>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pPr>
                <a:defRPr/>
              </a:pPr>
              <a:t>23</a:t>
            </a:fld>
            <a:endParaRPr lang="en-US" dirty="0"/>
          </a:p>
        </p:txBody>
      </p:sp>
    </p:spTree>
    <p:extLst>
      <p:ext uri="{BB962C8B-B14F-4D97-AF65-F5344CB8AC3E}">
        <p14:creationId xmlns:p14="http://schemas.microsoft.com/office/powerpoint/2010/main" val="3664789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cs typeface="Arial" charset="0"/>
            </a:endParaRPr>
          </a:p>
        </p:txBody>
      </p:sp>
      <p:sp>
        <p:nvSpPr>
          <p:cNvPr id="260099"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cs typeface="Arial" charset="0"/>
            </a:endParaRPr>
          </a:p>
        </p:txBody>
      </p:sp>
      <p:sp>
        <p:nvSpPr>
          <p:cNvPr id="260100"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cs typeface="Arial" charset="0"/>
            </a:endParaRPr>
          </a:p>
        </p:txBody>
      </p:sp>
      <p:sp>
        <p:nvSpPr>
          <p:cNvPr id="260101"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cs typeface="Arial" charset="0"/>
            </a:endParaRPr>
          </a:p>
        </p:txBody>
      </p:sp>
      <p:sp>
        <p:nvSpPr>
          <p:cNvPr id="260102"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4" tIns="45712" rIns="91424" bIns="45712"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cs typeface="Arial" charset="0"/>
            </a:endParaRPr>
          </a:p>
        </p:txBody>
      </p:sp>
      <p:sp>
        <p:nvSpPr>
          <p:cNvPr id="260103"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08" tIns="45704" rIns="91408" bIns="45704"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cs typeface="Arial" charset="0"/>
            </a:endParaRPr>
          </a:p>
        </p:txBody>
      </p:sp>
      <p:sp>
        <p:nvSpPr>
          <p:cNvPr id="260104" name="Rectangle 2"/>
          <p:cNvSpPr>
            <a:spLocks noGrp="1" noRot="1" noChangeAspect="1" noChangeArrowheads="1" noTextEdit="1"/>
          </p:cNvSpPr>
          <p:nvPr>
            <p:ph type="sldImg"/>
          </p:nvPr>
        </p:nvSpPr>
        <p:spPr>
          <a:xfrm>
            <a:off x="368300" y="685800"/>
            <a:ext cx="6197600" cy="3486150"/>
          </a:xfrm>
          <a:ln/>
        </p:spPr>
      </p:sp>
      <p:sp>
        <p:nvSpPr>
          <p:cNvPr id="260105" name="Rectangle 3"/>
          <p:cNvSpPr>
            <a:spLocks noGrp="1" noChangeArrowheads="1"/>
          </p:cNvSpPr>
          <p:nvPr>
            <p:ph type="body" idx="1"/>
          </p:nvPr>
        </p:nvSpPr>
        <p:spPr>
          <a:xfrm>
            <a:off x="381000" y="4267201"/>
            <a:ext cx="6172200" cy="4419600"/>
          </a:xfrm>
          <a:noFill/>
          <a:ln/>
        </p:spPr>
        <p:txBody>
          <a:bodyPr lIns="91408" tIns="45704" rIns="91408" bIns="45704"/>
          <a:lstStyle/>
          <a:p>
            <a:pPr marL="2057400" lvl="4" indent="-1600200">
              <a:lnSpc>
                <a:spcPct val="80000"/>
              </a:lnSpc>
              <a:spcBef>
                <a:spcPct val="0"/>
              </a:spcBef>
            </a:pPr>
            <a:endParaRPr lang="en-US" sz="800" b="1" dirty="0">
              <a:latin typeface="Arial" charset="0"/>
            </a:endParaRPr>
          </a:p>
          <a:p>
            <a:pPr marL="2057400" lvl="4" indent="-1600200" algn="ctr">
              <a:lnSpc>
                <a:spcPct val="80000"/>
              </a:lnSpc>
              <a:spcBef>
                <a:spcPct val="0"/>
              </a:spcBef>
            </a:pPr>
            <a:r>
              <a:rPr lang="en-US" sz="800" b="1" dirty="0">
                <a:cs typeface="Arial" pitchFamily="34" charset="0"/>
              </a:rPr>
              <a:t>Recommendation for Routine Vaccination of Persons Aged 11 Through 18 Years</a:t>
            </a:r>
            <a:endParaRPr lang="en-US" sz="800" dirty="0">
              <a:cs typeface="Arial" pitchFamily="34" charset="0"/>
            </a:endParaRPr>
          </a:p>
          <a:p>
            <a:pPr>
              <a:spcBef>
                <a:spcPct val="0"/>
              </a:spcBef>
            </a:pPr>
            <a:r>
              <a:rPr lang="en-US" sz="800" dirty="0">
                <a:cs typeface="Arial" pitchFamily="34" charset="0"/>
              </a:rPr>
              <a:t>After a booster dose of meningococcal conjugate vaccine, antibody titers are higher than after the first dose and are expected to protect adolescents through the period of increased risk through age 21 years. Persons who receive their first dose of meningococcal conjugate vaccine at or after age 16 years do not need a booster dose. Routine vaccination of healthy persons who are not at increased risk for exposure to </a:t>
            </a:r>
            <a:r>
              <a:rPr lang="en-US" sz="800" i="1" dirty="0">
                <a:cs typeface="Arial" pitchFamily="34" charset="0"/>
              </a:rPr>
              <a:t>N. meningitidis </a:t>
            </a:r>
            <a:r>
              <a:rPr lang="en-US" sz="800" dirty="0">
                <a:cs typeface="Arial" pitchFamily="34" charset="0"/>
              </a:rPr>
              <a:t>is not recommended after age 21 years.</a:t>
            </a:r>
          </a:p>
          <a:p>
            <a:pPr algn="ctr">
              <a:spcBef>
                <a:spcPct val="0"/>
              </a:spcBef>
            </a:pPr>
            <a:endParaRPr lang="en-US" sz="800" b="1" dirty="0">
              <a:cs typeface="Arial" pitchFamily="34" charset="0"/>
            </a:endParaRPr>
          </a:p>
          <a:p>
            <a:pPr algn="ctr">
              <a:spcBef>
                <a:spcPct val="0"/>
              </a:spcBef>
            </a:pPr>
            <a:r>
              <a:rPr lang="en-US" sz="800" b="1" dirty="0">
                <a:cs typeface="Arial" pitchFamily="34" charset="0"/>
              </a:rPr>
              <a:t>CDC Guidance for Transition to an Adolescent Booster Dose</a:t>
            </a:r>
            <a:endParaRPr lang="en-US" sz="800" dirty="0">
              <a:cs typeface="Arial" pitchFamily="34" charset="0"/>
            </a:endParaRPr>
          </a:p>
          <a:p>
            <a:pPr>
              <a:spcBef>
                <a:spcPct val="0"/>
              </a:spcBef>
            </a:pPr>
            <a:r>
              <a:rPr lang="en-US" sz="800" dirty="0">
                <a:cs typeface="Arial" pitchFamily="34" charset="0"/>
              </a:rPr>
              <a:t>Some schools, colleges, and universities have policies requiring vaccination against meningococcal disease as a condition of enrollment. For ease of program implementation, persons aged 21 years or younger should have documentation of receipt of a dose of meningococcal conjugate vaccine not more than 5 years before enrollment. If the primary dose was administered before the 16th birthday, a booster dose should be administered before enrollment in college. The booster dose can be administered anytime after the 16th birthday to ensure that the booster is provided. The minimum interval between doses of meningococcal conjugate vaccine is 8 weeks.</a:t>
            </a:r>
          </a:p>
          <a:p>
            <a:pPr>
              <a:spcBef>
                <a:spcPct val="0"/>
              </a:spcBef>
            </a:pPr>
            <a:endParaRPr lang="en-US" sz="800" dirty="0">
              <a:cs typeface="Arial" pitchFamily="34" charset="0"/>
            </a:endParaRPr>
          </a:p>
          <a:p>
            <a:pPr>
              <a:spcBef>
                <a:spcPct val="0"/>
              </a:spcBef>
            </a:pPr>
            <a:r>
              <a:rPr lang="en-US" sz="800" dirty="0">
                <a:cs typeface="Arial" pitchFamily="34" charset="0"/>
              </a:rPr>
              <a:t>No data are available on the interchangeability of vaccine products. Whenever feasible, the same brand of vaccine should be used for all doses of the vaccination series. If vaccination providers do not know or have available the type of vaccine product previously administered, any product should be used to continue or complete the series. </a:t>
            </a:r>
          </a:p>
          <a:p>
            <a:pPr>
              <a:lnSpc>
                <a:spcPct val="80000"/>
              </a:lnSpc>
              <a:spcBef>
                <a:spcPct val="0"/>
              </a:spcBef>
            </a:pPr>
            <a:endParaRPr lang="en-US" sz="800" b="1" dirty="0">
              <a:cs typeface="Arial" pitchFamily="34" charset="0"/>
            </a:endParaRPr>
          </a:p>
          <a:p>
            <a:pPr algn="ctr"/>
            <a:r>
              <a:rPr lang="en-US" sz="800" b="1" kern="1200" baseline="0" dirty="0">
                <a:solidFill>
                  <a:schemeClr val="tx1"/>
                </a:solidFill>
                <a:cs typeface="Arial" pitchFamily="34" charset="0"/>
              </a:rPr>
              <a:t>Recommendations for Adults 56 years and older</a:t>
            </a:r>
          </a:p>
          <a:p>
            <a:r>
              <a:rPr lang="en-US" sz="800" b="0" kern="1200" baseline="0" dirty="0">
                <a:solidFill>
                  <a:schemeClr val="tx1"/>
                </a:solidFill>
                <a:cs typeface="Arial" pitchFamily="34" charset="0"/>
              </a:rPr>
              <a:t> MPSV4 is the only licensed meningococcal vaccine for adults aged ≥56 years and is immunogenic in older adults. For adults who have received MenACWY previously, limited data demonstrate a higher antibody response after a subsequent dose of MenACWY compared with a subsequent dose of MPSV4. For meningococcal vaccine-naïve persons aged ≥56 years who anticipate requiring a single dose of meningococcal vaccine (e.g., travelers and persons at risk as a result of a community outbreak), MPSV4 is preferred. For persons now aged ≥56 years who were vaccinated previously with MenACWY and are recommended for revaccination or for whom multiple doses are anticipated (e.g., persons with asplenia and microbiologists), MenACWY is preferred. </a:t>
            </a:r>
          </a:p>
          <a:p>
            <a:r>
              <a:rPr lang="en-US" sz="800" b="0" kern="1200" baseline="0" dirty="0">
                <a:solidFill>
                  <a:schemeClr val="tx1"/>
                </a:solidFill>
                <a:cs typeface="Arial" pitchFamily="34" charset="0"/>
              </a:rPr>
              <a:t> 	</a:t>
            </a:r>
          </a:p>
          <a:p>
            <a:r>
              <a:rPr lang="en-US" sz="800" kern="1200" baseline="0" dirty="0">
                <a:solidFill>
                  <a:schemeClr val="tx1"/>
                </a:solidFill>
                <a:cs typeface="Arial" pitchFamily="34" charset="0"/>
              </a:rPr>
              <a:t>Ref. 1. Prevention and Control of Meningococcal Disease - Recommendations of the Advisory Committee on Immunization Practices (ACIP) MMWR / March 22, 2013 / Vol. 62 / No. 2 </a:t>
            </a:r>
            <a:endParaRPr lang="en-US" sz="800" dirty="0">
              <a:cs typeface="Arial" pitchFamily="34" charset="0"/>
            </a:endParaRPr>
          </a:p>
          <a:p>
            <a:pPr>
              <a:spcBef>
                <a:spcPct val="0"/>
              </a:spcBef>
            </a:pPr>
            <a:r>
              <a:rPr lang="en-US" sz="800" dirty="0">
                <a:cs typeface="Arial" pitchFamily="34" charset="0"/>
              </a:rPr>
              <a:t>2. Recommendation of the ACIP for Use of Quadrivalent Meningococcal Conjugate Vaccine (MenACWY-D) Among Children Aged 9 Through 23 Months at Increased Risk for Invasive Meningococcal Disease MMWR; October 14, 2011 / 60(40);1391-1392 </a:t>
            </a:r>
            <a:br>
              <a:rPr lang="en-US" sz="800" dirty="0">
                <a:cs typeface="Arial" pitchFamily="34" charset="0"/>
              </a:rPr>
            </a:br>
            <a:endParaRPr lang="en-US" sz="800" dirty="0">
              <a:cs typeface="Arial" pitchFamily="34" charset="0"/>
            </a:endParaRPr>
          </a:p>
          <a:p>
            <a:pPr>
              <a:lnSpc>
                <a:spcPct val="80000"/>
              </a:lnSpc>
              <a:spcBef>
                <a:spcPct val="0"/>
              </a:spcBef>
            </a:pPr>
            <a:endParaRPr lang="en-US" sz="1000" dirty="0">
              <a:latin typeface="Arial" charset="0"/>
            </a:endParaRPr>
          </a:p>
          <a:p>
            <a:pPr>
              <a:lnSpc>
                <a:spcPct val="80000"/>
              </a:lnSpc>
              <a:spcBef>
                <a:spcPct val="0"/>
              </a:spcBef>
            </a:pPr>
            <a:endParaRPr lang="en-US" sz="900" dirty="0">
              <a:latin typeface="Arial" charset="0"/>
            </a:endParaRPr>
          </a:p>
        </p:txBody>
      </p:sp>
      <p:sp>
        <p:nvSpPr>
          <p:cNvPr id="11" name="Footer Placeholder 10"/>
          <p:cNvSpPr>
            <a:spLocks noGrp="1"/>
          </p:cNvSpPr>
          <p:nvPr>
            <p:ph type="ftr"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EPIC 2018</a:t>
            </a:r>
          </a:p>
        </p:txBody>
      </p:sp>
      <p:sp>
        <p:nvSpPr>
          <p:cNvPr id="12" name="Slide Number Placeholder 11"/>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952AFA-8362-48FC-9C34-150C87379A9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176077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itchFamily="34" charset="0"/>
                <a:ea typeface="+mn-ea"/>
                <a:cs typeface="+mn-cs"/>
              </a:rPr>
              <a:t>CDC recommends that a child receive one dose of MCV4 vaccine at age 11 or 12 years, followed by a second (or booster) vaccination at age 16 to help boost their protection against this devastating illness at a time in life when they are at greatest risk for meningococcal disease, as the protection provided by the first dose wanes within five years in many teens. </a:t>
            </a:r>
            <a:endParaRPr lang="en-US" dirty="0"/>
          </a:p>
        </p:txBody>
      </p:sp>
      <p:sp>
        <p:nvSpPr>
          <p:cNvPr id="4" name="Footer Placeholder 3"/>
          <p:cNvSpPr>
            <a:spLocks noGrp="1"/>
          </p:cNvSpPr>
          <p:nvPr>
            <p:ph type="ftr" sz="quarter" idx="10"/>
          </p:nvPr>
        </p:nvSpPr>
        <p:spPr/>
        <p:txBody>
          <a:bodyPr/>
          <a:lstStyle/>
          <a:p>
            <a:pPr>
              <a:defRPr/>
            </a:pPr>
            <a:r>
              <a:rPr lang="en-US" dirty="0"/>
              <a:t>EPIC 2018</a:t>
            </a:r>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pPr>
                <a:defRPr/>
              </a:pPr>
              <a:t>25</a:t>
            </a:fld>
            <a:endParaRPr lang="en-US" dirty="0"/>
          </a:p>
        </p:txBody>
      </p:sp>
    </p:spTree>
    <p:extLst>
      <p:ext uri="{BB962C8B-B14F-4D97-AF65-F5344CB8AC3E}">
        <p14:creationId xmlns:p14="http://schemas.microsoft.com/office/powerpoint/2010/main" val="2932191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Calibri"/>
                <a:ea typeface="+mn-ea"/>
                <a:cs typeface="+mn-cs"/>
              </a:rPr>
              <a:t>In 2010, ACIP updated recommendations for persons with functional or anatomic asplenia, complement deficiency and/or HIV. Booster doses for these populations help to ensure high levels of SBA (Serum Bacterial Antibody) are maintained over time.  Serogroups C, W or Y cause 73% of all cases of meningococcal disease among persons 11 years and older.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mn-cs"/>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mn-cs"/>
              </a:rPr>
              <a:t>Epidemiology and Prevention of Vaccine-Preventable Diseases, 13th edition. 2015  HHS, CDC.</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endParaRPr lang="en-US" dirty="0"/>
          </a:p>
        </p:txBody>
      </p:sp>
      <p:sp>
        <p:nvSpPr>
          <p:cNvPr id="4" name="Footer Placeholder 3"/>
          <p:cNvSpPr>
            <a:spLocks noGrp="1"/>
          </p:cNvSpPr>
          <p:nvPr>
            <p:ph type="ftr" sz="quarter" idx="10"/>
          </p:nvPr>
        </p:nvSpPr>
        <p:spPr/>
        <p:txBody>
          <a:bodyPr/>
          <a:lstStyle/>
          <a:p>
            <a:pPr>
              <a:defRPr/>
            </a:pPr>
            <a:r>
              <a:rPr lang="en-US" dirty="0"/>
              <a:t>EPIC 2018</a:t>
            </a:r>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pPr>
                <a:defRPr/>
              </a:pPr>
              <a:t>26</a:t>
            </a:fld>
            <a:endParaRPr lang="en-US" dirty="0"/>
          </a:p>
        </p:txBody>
      </p:sp>
    </p:spTree>
    <p:extLst>
      <p:ext uri="{BB962C8B-B14F-4D97-AF65-F5344CB8AC3E}">
        <p14:creationId xmlns:p14="http://schemas.microsoft.com/office/powerpoint/2010/main" val="4236162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graph shows by age group the incidence per 100,000 of meningococcal disease by serogroup in the United</a:t>
            </a:r>
            <a:r>
              <a:rPr lang="en-US" baseline="0" dirty="0"/>
              <a:t> States.  Age groups with the highest incidence are infants/toddlers then adolescents and young adults and the elderly population 65 and older.</a:t>
            </a:r>
            <a:endParaRPr lang="en-US" dirty="0"/>
          </a:p>
        </p:txBody>
      </p:sp>
      <p:sp>
        <p:nvSpPr>
          <p:cNvPr id="4" name="Footer Placeholder 3"/>
          <p:cNvSpPr>
            <a:spLocks noGrp="1"/>
          </p:cNvSpPr>
          <p:nvPr>
            <p:ph type="ftr" sz="quarter" idx="10"/>
          </p:nvPr>
        </p:nvSpPr>
        <p:spPr/>
        <p:txBody>
          <a:bodyPr/>
          <a:lstStyle/>
          <a:p>
            <a:pPr>
              <a:defRPr/>
            </a:pPr>
            <a:r>
              <a:rPr lang="en-US" dirty="0"/>
              <a:t>EPIC 2018</a:t>
            </a:r>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pPr>
                <a:defRPr/>
              </a:pPr>
              <a:t>27</a:t>
            </a:fld>
            <a:endParaRPr lang="en-US" dirty="0"/>
          </a:p>
        </p:txBody>
      </p:sp>
    </p:spTree>
    <p:extLst>
      <p:ext uri="{BB962C8B-B14F-4D97-AF65-F5344CB8AC3E}">
        <p14:creationId xmlns:p14="http://schemas.microsoft.com/office/powerpoint/2010/main" val="1965090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txBox="1">
            <a:spLocks noGrp="1" noChangeArrowheads="1"/>
          </p:cNvSpPr>
          <p:nvPr/>
        </p:nvSpPr>
        <p:spPr bwMode="auto">
          <a:xfrm>
            <a:off x="3884613" y="8542551"/>
            <a:ext cx="2971800" cy="450013"/>
          </a:xfrm>
          <a:prstGeom prst="rect">
            <a:avLst/>
          </a:prstGeom>
          <a:noFill/>
          <a:ln w="9525">
            <a:noFill/>
            <a:miter lim="800000"/>
            <a:headEnd/>
            <a:tailEnd/>
          </a:ln>
        </p:spPr>
        <p:txBody>
          <a:bodyPr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Calibri"/>
            </a:endParaRPr>
          </a:p>
        </p:txBody>
      </p:sp>
      <p:sp>
        <p:nvSpPr>
          <p:cNvPr id="260099" name="Rectangle 6"/>
          <p:cNvSpPr txBox="1">
            <a:spLocks noGrp="1" noChangeArrowheads="1"/>
          </p:cNvSpPr>
          <p:nvPr/>
        </p:nvSpPr>
        <p:spPr bwMode="auto">
          <a:xfrm>
            <a:off x="0" y="8542551"/>
            <a:ext cx="2971800" cy="450013"/>
          </a:xfrm>
          <a:prstGeom prst="rect">
            <a:avLst/>
          </a:prstGeom>
          <a:noFill/>
          <a:ln w="9525">
            <a:noFill/>
            <a:miter lim="800000"/>
            <a:headEnd/>
            <a:tailEnd/>
          </a:ln>
        </p:spPr>
        <p:txBody>
          <a:bodyPr lIns="91432" tIns="45716" rIns="91432" bIns="45716"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Calibri"/>
            </a:endParaRPr>
          </a:p>
        </p:txBody>
      </p:sp>
      <p:sp>
        <p:nvSpPr>
          <p:cNvPr id="260100" name="Rectangle 7"/>
          <p:cNvSpPr txBox="1">
            <a:spLocks noGrp="1" noChangeArrowheads="1"/>
          </p:cNvSpPr>
          <p:nvPr/>
        </p:nvSpPr>
        <p:spPr bwMode="auto">
          <a:xfrm>
            <a:off x="3884613" y="8542551"/>
            <a:ext cx="2971800" cy="450013"/>
          </a:xfrm>
          <a:prstGeom prst="rect">
            <a:avLst/>
          </a:prstGeom>
          <a:noFill/>
          <a:ln w="9525">
            <a:noFill/>
            <a:miter lim="800000"/>
            <a:headEnd/>
            <a:tailEnd/>
          </a:ln>
        </p:spPr>
        <p:txBody>
          <a:bodyPr lIns="91432" tIns="45716" rIns="91432" bIns="45716"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Calibri"/>
            </a:endParaRPr>
          </a:p>
        </p:txBody>
      </p:sp>
      <p:sp>
        <p:nvSpPr>
          <p:cNvPr id="260101" name="Rectangle 6"/>
          <p:cNvSpPr txBox="1">
            <a:spLocks noGrp="1" noChangeArrowheads="1"/>
          </p:cNvSpPr>
          <p:nvPr/>
        </p:nvSpPr>
        <p:spPr bwMode="auto">
          <a:xfrm>
            <a:off x="0" y="8542551"/>
            <a:ext cx="2971800" cy="450013"/>
          </a:xfrm>
          <a:prstGeom prst="rect">
            <a:avLst/>
          </a:prstGeom>
          <a:noFill/>
          <a:ln w="9525">
            <a:noFill/>
            <a:miter lim="800000"/>
            <a:headEnd/>
            <a:tailEnd/>
          </a:ln>
        </p:spPr>
        <p:txBody>
          <a:bodyPr lIns="91424" tIns="45712" rIns="91424" bIns="45712"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Calibri"/>
            </a:endParaRPr>
          </a:p>
        </p:txBody>
      </p:sp>
      <p:sp>
        <p:nvSpPr>
          <p:cNvPr id="260102" name="Rectangle 7"/>
          <p:cNvSpPr txBox="1">
            <a:spLocks noGrp="1" noChangeArrowheads="1"/>
          </p:cNvSpPr>
          <p:nvPr/>
        </p:nvSpPr>
        <p:spPr bwMode="auto">
          <a:xfrm>
            <a:off x="3884613" y="8542551"/>
            <a:ext cx="2971800" cy="450013"/>
          </a:xfrm>
          <a:prstGeom prst="rect">
            <a:avLst/>
          </a:prstGeom>
          <a:noFill/>
          <a:ln w="9525">
            <a:noFill/>
            <a:miter lim="800000"/>
            <a:headEnd/>
            <a:tailEnd/>
          </a:ln>
        </p:spPr>
        <p:txBody>
          <a:bodyPr lIns="91424" tIns="45712" rIns="91424" bIns="45712"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Calibri"/>
            </a:endParaRPr>
          </a:p>
        </p:txBody>
      </p:sp>
      <p:sp>
        <p:nvSpPr>
          <p:cNvPr id="260103" name="Rectangle 7"/>
          <p:cNvSpPr txBox="1">
            <a:spLocks noGrp="1" noChangeArrowheads="1"/>
          </p:cNvSpPr>
          <p:nvPr/>
        </p:nvSpPr>
        <p:spPr bwMode="auto">
          <a:xfrm>
            <a:off x="3884613" y="8542551"/>
            <a:ext cx="2971800" cy="450013"/>
          </a:xfrm>
          <a:prstGeom prst="rect">
            <a:avLst/>
          </a:prstGeom>
          <a:noFill/>
          <a:ln w="9525">
            <a:noFill/>
            <a:miter lim="800000"/>
            <a:headEnd/>
            <a:tailEnd/>
          </a:ln>
        </p:spPr>
        <p:txBody>
          <a:bodyPr lIns="91408" tIns="45704" rIns="91408" bIns="45704"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Calibri"/>
            </a:endParaRPr>
          </a:p>
        </p:txBody>
      </p:sp>
      <p:sp>
        <p:nvSpPr>
          <p:cNvPr id="260104" name="Rectangle 2"/>
          <p:cNvSpPr>
            <a:spLocks noGrp="1" noRot="1" noChangeAspect="1" noChangeArrowheads="1" noTextEdit="1"/>
          </p:cNvSpPr>
          <p:nvPr>
            <p:ph type="sldImg"/>
          </p:nvPr>
        </p:nvSpPr>
        <p:spPr>
          <a:xfrm>
            <a:off x="469900" y="663575"/>
            <a:ext cx="5994400" cy="3373438"/>
          </a:xfrm>
          <a:ln/>
        </p:spPr>
      </p:sp>
      <p:sp>
        <p:nvSpPr>
          <p:cNvPr id="260105" name="Rectangle 3"/>
          <p:cNvSpPr>
            <a:spLocks noGrp="1" noChangeArrowheads="1"/>
          </p:cNvSpPr>
          <p:nvPr>
            <p:ph type="body" idx="1"/>
          </p:nvPr>
        </p:nvSpPr>
        <p:spPr>
          <a:xfrm>
            <a:off x="381000" y="4128440"/>
            <a:ext cx="6172200" cy="4275883"/>
          </a:xfrm>
          <a:noFill/>
          <a:ln/>
        </p:spPr>
        <p:txBody>
          <a:bodyPr lIns="91408" tIns="45704" rIns="91408" bIns="45704"/>
          <a:lstStyle/>
          <a:p>
            <a:pPr marL="2057400" marR="0" lvl="4" indent="-1600200" algn="l" defTabSz="914400" rtl="0" eaLnBrk="0" fontAlgn="base" latinLnBrk="0" hangingPunct="0">
              <a:lnSpc>
                <a:spcPct val="80000"/>
              </a:lnSpc>
              <a:spcBef>
                <a:spcPct val="0"/>
              </a:spcBef>
              <a:spcAft>
                <a:spcPct val="0"/>
              </a:spcAft>
              <a:buClrTx/>
              <a:buSzTx/>
              <a:buFontTx/>
              <a:buNone/>
              <a:tabLst/>
              <a:defRPr/>
            </a:pPr>
            <a:r>
              <a:rPr lang="en-US" sz="1100" b="0" i="0" u="none" strike="noStrike" baseline="0" dirty="0">
                <a:cs typeface="Arial" panose="020B0604020202020204" pitchFamily="34" charset="0"/>
              </a:rPr>
              <a:t>“MenB vaccine should be administered as either a 2-dose series of MenB-4C or a 3-dose series of MenB-FHbp. The same vaccine product should be used for all doses.“</a:t>
            </a:r>
          </a:p>
          <a:p>
            <a:pPr marL="2057400" marR="0" lvl="4" indent="-1600200" algn="l" defTabSz="914400" rtl="0" eaLnBrk="0" fontAlgn="base" latinLnBrk="0" hangingPunct="0">
              <a:lnSpc>
                <a:spcPct val="80000"/>
              </a:lnSpc>
              <a:spcBef>
                <a:spcPct val="0"/>
              </a:spcBef>
              <a:spcAft>
                <a:spcPct val="0"/>
              </a:spcAft>
              <a:buClrTx/>
              <a:buSzTx/>
              <a:buFontTx/>
              <a:buNone/>
              <a:tabLst/>
              <a:defRPr/>
            </a:pPr>
            <a:endParaRPr lang="en-US" sz="800" b="1" dirty="0">
              <a:latin typeface="Arial" charset="0"/>
            </a:endParaRPr>
          </a:p>
          <a:p>
            <a:pPr algn="l"/>
            <a:r>
              <a:rPr lang="en-US" sz="1200" b="0" i="0" u="none" strike="noStrike" baseline="0" dirty="0">
                <a:latin typeface="TimesNewRomanPSMT-Identity-H"/>
              </a:rPr>
              <a:t>On February 26, 2015 the ACIP approved for MenB vaccines be recommended for the use among persons aged </a:t>
            </a:r>
            <a:r>
              <a:rPr lang="en-US" sz="1200" b="0" i="0" u="sng" strike="noStrike" baseline="0" dirty="0">
                <a:latin typeface="TimesNewRomanPSMT-Identity-H"/>
              </a:rPr>
              <a:t>&gt;</a:t>
            </a:r>
            <a:r>
              <a:rPr lang="en-US" sz="1200" b="0" i="0" u="none" strike="noStrike" baseline="0" dirty="0">
                <a:latin typeface="TimesNewRomanPSMT-Identity-H"/>
              </a:rPr>
              <a:t>10 years at increased risk for serogroup B meningococcal disease. This recommendation was designated a </a:t>
            </a:r>
            <a:r>
              <a:rPr lang="en-US" sz="1200" b="0" i="0" u="sng" strike="noStrike" baseline="0" dirty="0">
                <a:latin typeface="TimesNewRomanPSMT-Identity-H"/>
              </a:rPr>
              <a:t>Category A </a:t>
            </a:r>
            <a:r>
              <a:rPr lang="en-US" sz="1200" b="0" i="0" u="none" strike="noStrike" baseline="0" dirty="0">
                <a:latin typeface="TimesNewRomanPSMT-Identity-H"/>
              </a:rPr>
              <a:t>(recommended for all persons in the age-based risk factor group).</a:t>
            </a:r>
          </a:p>
          <a:p>
            <a:pPr algn="l"/>
            <a:endParaRPr lang="en-US" sz="1200" b="0" i="0" u="none" strike="noStrike" baseline="0" dirty="0">
              <a:latin typeface="TimesNewRomanPSMT-Identity-H"/>
            </a:endParaRPr>
          </a:p>
          <a:p>
            <a:pPr algn="l"/>
            <a:r>
              <a:rPr lang="en-US" sz="1200" b="0" i="0" u="none" strike="noStrike" baseline="0" dirty="0">
                <a:latin typeface="TimesNewRomanPSMT-Identity-H"/>
              </a:rPr>
              <a:t>The ACIP determined that insufficient evidence existed to routinely recommend that all adolescents be vaccinated with MenB vaccines.  ACIP agreed that the information provided would allow each individual health care professional to use clinical decision making when recommending the vaccine. A </a:t>
            </a:r>
            <a:r>
              <a:rPr lang="en-US" sz="1200" b="0" i="0" u="sng" strike="noStrike" baseline="0" dirty="0">
                <a:latin typeface="TimesNewRomanPSMT-Identity-H"/>
              </a:rPr>
              <a:t>Category B</a:t>
            </a:r>
            <a:r>
              <a:rPr lang="en-US" sz="1200" b="0" i="0" u="none" strike="noStrike" baseline="0" dirty="0">
                <a:latin typeface="TimesNewRomanPSMT-Identity-H"/>
              </a:rPr>
              <a:t> recommendation was made.  MenB vaccine series may be administered to young adults 16-23 years of age to provide short-term protection against most strains of MenB.</a:t>
            </a:r>
          </a:p>
          <a:p>
            <a:pPr algn="l"/>
            <a:endParaRPr lang="en-US" sz="1200" b="0" i="0" u="none" strike="noStrike" baseline="0" dirty="0">
              <a:latin typeface="TimesNewRomanPSMT-Identity-H"/>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rgbClr val="FFFFFF"/>
                </a:solidFill>
                <a:latin typeface="Calibri"/>
              </a:rPr>
              <a:t>, 2015, Vol .64 #41; 1171-1176.</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rgbClr val="FFFFFF"/>
                </a:solidFill>
                <a:latin typeface="Calibri"/>
              </a:rPr>
              <a:t>MMWR: June 12, 2015, Vol. 64 #22;</a:t>
            </a:r>
            <a:r>
              <a:rPr lang="en-US" sz="1200" b="1" baseline="0" dirty="0">
                <a:solidFill>
                  <a:srgbClr val="FFFFFF"/>
                </a:solidFill>
                <a:latin typeface="Calibri"/>
              </a:rPr>
              <a:t> 608-611.</a:t>
            </a:r>
            <a:r>
              <a:rPr lang="en-US" sz="1200" b="1" dirty="0">
                <a:solidFill>
                  <a:srgbClr val="FFFFFF"/>
                </a:solidFill>
                <a:latin typeface="Calibri"/>
              </a:rPr>
              <a:t>  </a:t>
            </a:r>
          </a:p>
          <a:p>
            <a:pPr algn="l"/>
            <a:endParaRPr lang="en-US" sz="1200" b="0" i="0" u="none" strike="noStrike" baseline="0" dirty="0">
              <a:latin typeface="TimesNewRomanPSMT-Identity-H"/>
            </a:endParaRPr>
          </a:p>
          <a:p>
            <a:pPr algn="l"/>
            <a:endParaRPr lang="en-US" sz="1200" b="0" i="0" u="none" strike="noStrike" baseline="0" dirty="0">
              <a:latin typeface="TimesNewRomanPSMT-Identity-H"/>
            </a:endParaRPr>
          </a:p>
          <a:p>
            <a:pPr algn="l"/>
            <a:endParaRPr lang="en-US" sz="900" b="1" u="sng" dirty="0">
              <a:latin typeface="Arial" charset="0"/>
            </a:endParaRPr>
          </a:p>
        </p:txBody>
      </p:sp>
      <p:sp>
        <p:nvSpPr>
          <p:cNvPr id="11" name="Footer Placeholder 10"/>
          <p:cNvSpPr>
            <a:spLocks noGrp="1"/>
          </p:cNvSpPr>
          <p:nvPr>
            <p:ph type="ftr"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rPr>
              <a:t>EPIC  2018</a:t>
            </a:r>
          </a:p>
        </p:txBody>
      </p:sp>
      <p:sp>
        <p:nvSpPr>
          <p:cNvPr id="12" name="Slide Number Placeholder 11"/>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952AFA-8362-48FC-9C34-150C87379A9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845748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dirty="0"/>
              <a:t>EPIC 2018</a:t>
            </a:r>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pPr>
                <a:defRPr/>
              </a:pPr>
              <a:t>29</a:t>
            </a:fld>
            <a:endParaRPr lang="en-US" dirty="0"/>
          </a:p>
        </p:txBody>
      </p:sp>
    </p:spTree>
    <p:extLst>
      <p:ext uri="{BB962C8B-B14F-4D97-AF65-F5344CB8AC3E}">
        <p14:creationId xmlns:p14="http://schemas.microsoft.com/office/powerpoint/2010/main" val="1860412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6"/>
          <p:cNvSpPr txBox="1">
            <a:spLocks noGrp="1" noChangeArrowheads="1"/>
          </p:cNvSpPr>
          <p:nvPr/>
        </p:nvSpPr>
        <p:spPr bwMode="auto">
          <a:xfrm>
            <a:off x="0" y="8829675"/>
            <a:ext cx="2971800" cy="465138"/>
          </a:xfrm>
          <a:prstGeom prst="rect">
            <a:avLst/>
          </a:prstGeom>
          <a:solidFill>
            <a:schemeClr val="bg1"/>
          </a:solidFill>
          <a:ln w="9525">
            <a:noFill/>
            <a:miter lim="800000"/>
            <a:headEnd/>
            <a:tailEnd/>
          </a:ln>
        </p:spPr>
        <p:txBody>
          <a:bodyPr lIns="91432" tIns="45716" rIns="91432" bIns="45716" anchor="b"/>
          <a:lstStyle/>
          <a:p>
            <a:endParaRPr lang="en-US" sz="1200" dirty="0">
              <a:solidFill>
                <a:srgbClr val="000000"/>
              </a:solidFill>
              <a:latin typeface="Calibri" pitchFamily="34" charset="0"/>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a:spcBef>
                <a:spcPct val="0"/>
              </a:spcBef>
            </a:pPr>
            <a:r>
              <a:rPr lang="en-US" sz="1000" dirty="0">
                <a:latin typeface="Arial" charset="0"/>
              </a:rPr>
              <a:t>Presenters for the EPIC program do not discuss vaccines that are not licensed by the FDA or any pending vaccines that are still undergoing clinical trials. Sometimes an ACIP recommendation may not be listed as an indication for a specific vaccine or a specific age group on the manufacturers package insert. Therefore, the recommendation is considered “off label” use of the vaccine. The presenters will discuss the most recent ACIP recommendations during this presentation. All new ACIP Recommendations discussed have been published in MMWR.       </a:t>
            </a:r>
          </a:p>
        </p:txBody>
      </p:sp>
      <p:sp>
        <p:nvSpPr>
          <p:cNvPr id="7" name="Footer Placeholder 6"/>
          <p:cNvSpPr>
            <a:spLocks noGrp="1"/>
          </p:cNvSpPr>
          <p:nvPr>
            <p:ph type="ftr" sz="quarter" idx="4"/>
          </p:nvPr>
        </p:nvSpPr>
        <p:spPr/>
        <p:txBody>
          <a:bodyPr/>
          <a:lstStyle/>
          <a:p>
            <a:pPr>
              <a:defRPr/>
            </a:pPr>
            <a:r>
              <a:rPr lang="en-US" dirty="0"/>
              <a:t>EPIC 2018</a:t>
            </a:r>
          </a:p>
        </p:txBody>
      </p:sp>
      <p:sp>
        <p:nvSpPr>
          <p:cNvPr id="8" name="Slide Number Placeholder 7"/>
          <p:cNvSpPr>
            <a:spLocks noGrp="1"/>
          </p:cNvSpPr>
          <p:nvPr>
            <p:ph type="sldNum" sz="quarter" idx="10"/>
          </p:nvPr>
        </p:nvSpPr>
        <p:spPr/>
        <p:txBody>
          <a:bodyPr/>
          <a:lstStyle/>
          <a:p>
            <a:pPr>
              <a:defRPr/>
            </a:pPr>
            <a:fld id="{97952AFA-8362-48FC-9C34-150C87379A95}" type="slidenum">
              <a:rPr lang="en-US" smtClean="0"/>
              <a:pPr>
                <a:defRPr/>
              </a:pPr>
              <a:t>3</a:t>
            </a:fld>
            <a:endParaRPr lang="en-US" dirty="0"/>
          </a:p>
        </p:txBody>
      </p:sp>
    </p:spTree>
    <p:extLst>
      <p:ext uri="{BB962C8B-B14F-4D97-AF65-F5344CB8AC3E}">
        <p14:creationId xmlns:p14="http://schemas.microsoft.com/office/powerpoint/2010/main" val="18980084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slide discusses some key points to remember about the Meningococcal B vaccine.</a:t>
            </a:r>
            <a:endParaRPr lang="en-US" dirty="0"/>
          </a:p>
        </p:txBody>
      </p:sp>
      <p:sp>
        <p:nvSpPr>
          <p:cNvPr id="4" name="Footer Placeholder 3"/>
          <p:cNvSpPr>
            <a:spLocks noGrp="1"/>
          </p:cNvSpPr>
          <p:nvPr>
            <p:ph type="ftr" sz="quarter" idx="10"/>
          </p:nvPr>
        </p:nvSpPr>
        <p:spPr/>
        <p:txBody>
          <a:bodyPr/>
          <a:lstStyle/>
          <a:p>
            <a:pPr>
              <a:defRPr/>
            </a:pPr>
            <a:r>
              <a:rPr lang="en-US" dirty="0">
                <a:solidFill>
                  <a:prstClr val="black"/>
                </a:solidFill>
              </a:rPr>
              <a:t>EPIC 2018</a:t>
            </a:r>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solidFill>
                  <a:prstClr val="black"/>
                </a:solidFill>
              </a:rPr>
              <a:pPr>
                <a:defRPr/>
              </a:pPr>
              <a:t>30</a:t>
            </a:fld>
            <a:endParaRPr lang="en-US" dirty="0">
              <a:solidFill>
                <a:prstClr val="black"/>
              </a:solidFill>
            </a:endParaRPr>
          </a:p>
        </p:txBody>
      </p:sp>
    </p:spTree>
    <p:extLst>
      <p:ext uri="{BB962C8B-B14F-4D97-AF65-F5344CB8AC3E}">
        <p14:creationId xmlns:p14="http://schemas.microsoft.com/office/powerpoint/2010/main" val="1345632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cs typeface="Arial" panose="020B0604020202020204" pitchFamily="34" charset="0"/>
              </a:rPr>
              <a:t>HPV is a small DNA virus with over 150 types identified.  Most HPV types infect the cutaneous epithelium and cause skin warts. There are 40 types that infect the mucosal area and are associated with cervical, anogenital, and oropharyngeal  cancers.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effectLst/>
              <a:uLnTx/>
              <a:uFillTx/>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cs typeface="Arial" panose="020B0604020202020204" pitchFamily="34" charset="0"/>
              </a:rPr>
              <a:t>Several strains are known to cause tens of thousands of cancer </a:t>
            </a:r>
            <a:r>
              <a:rPr kumimoji="0" lang="en-US" sz="1200" b="0" i="0" u="none" strike="noStrike" kern="1200" cap="none" spc="0" normalizeH="0" baseline="0" noProof="0" dirty="0">
                <a:ln>
                  <a:noFill/>
                </a:ln>
                <a:solidFill>
                  <a:prstClr val="black"/>
                </a:solidFill>
                <a:effectLst/>
                <a:uLnTx/>
                <a:uFillTx/>
                <a:cs typeface="Arial" panose="020B0604020202020204" pitchFamily="34" charset="0"/>
              </a:rPr>
              <a:t>cases in men and women each year, while others can lead to genital warts. Some HPV infections will go away on their own, but there is no way to tell which infections will resolve without symptoms and which will progress to these conditions. The Centers for Disease Control and Prevention (CDC) Advisory Committee on Immunization Practices (ACIP) added HPV vaccines to the list of routinely recommended vaccines for adolescent girls in 2006, and for boys in 2011.</a:t>
            </a:r>
          </a:p>
          <a:p>
            <a:pPr lvl="0" eaLnBrk="1" fontAlgn="auto" hangingPunct="1">
              <a:spcBef>
                <a:spcPts val="0"/>
              </a:spcBef>
              <a:spcAft>
                <a:spcPts val="0"/>
              </a:spcAft>
              <a:defRPr/>
            </a:pPr>
            <a:endParaRPr lang="en-US" dirty="0">
              <a:solidFill>
                <a:prstClr val="black"/>
              </a:solidFill>
              <a:cs typeface="Arial" panose="020B0604020202020204" pitchFamily="34" charset="0"/>
            </a:endParaRPr>
          </a:p>
          <a:p>
            <a:pPr lvl="0" eaLnBrk="1" fontAlgn="auto" hangingPunct="1">
              <a:spcBef>
                <a:spcPts val="0"/>
              </a:spcBef>
              <a:spcAft>
                <a:spcPts val="0"/>
              </a:spcAft>
              <a:defRPr/>
            </a:pPr>
            <a:r>
              <a:rPr lang="en-US" dirty="0">
                <a:solidFill>
                  <a:prstClr val="black"/>
                </a:solidFill>
                <a:cs typeface="Arial" panose="020B0604020202020204" pitchFamily="34" charset="0"/>
              </a:rPr>
              <a:t>Reference:</a:t>
            </a:r>
          </a:p>
          <a:p>
            <a:pPr lvl="0" eaLnBrk="1" fontAlgn="auto" hangingPunct="1">
              <a:spcBef>
                <a:spcPts val="0"/>
              </a:spcBef>
              <a:spcAft>
                <a:spcPts val="0"/>
              </a:spcAft>
              <a:defRPr/>
            </a:pPr>
            <a:r>
              <a:rPr lang="en-US" dirty="0">
                <a:solidFill>
                  <a:prstClr val="black"/>
                </a:solidFill>
                <a:cs typeface="Arial" panose="020B0604020202020204" pitchFamily="34" charset="0"/>
              </a:rPr>
              <a:t>Marshall, Gary S.  The Vaccine Handbook: A Practical Guide for Clinicians, 5</a:t>
            </a:r>
            <a:r>
              <a:rPr lang="en-US" baseline="30000" dirty="0">
                <a:solidFill>
                  <a:prstClr val="black"/>
                </a:solidFill>
                <a:cs typeface="Arial" panose="020B0604020202020204" pitchFamily="34" charset="0"/>
              </a:rPr>
              <a:t>th</a:t>
            </a:r>
            <a:r>
              <a:rPr lang="en-US" dirty="0">
                <a:solidFill>
                  <a:prstClr val="black"/>
                </a:solidFill>
                <a:cs typeface="Arial" panose="020B0604020202020204" pitchFamily="34" charset="0"/>
              </a:rPr>
              <a:t> edition,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cs typeface="Arial" panose="020B0604020202020204" pitchFamily="34" charset="0"/>
            </a:endParaRPr>
          </a:p>
          <a:p>
            <a:pPr marL="171450" lvl="0" indent="-171450">
              <a:buFont typeface="Arial" panose="020B0604020202020204" pitchFamily="34" charset="0"/>
              <a:buChar char="•"/>
            </a:pPr>
            <a:r>
              <a:rPr lang="en-US" dirty="0">
                <a:solidFill>
                  <a:srgbClr val="FF0000"/>
                </a:solidFill>
              </a:rPr>
              <a:t>More than 200 types have now been identified.</a:t>
            </a:r>
          </a:p>
          <a:p>
            <a:pPr marL="171450" lvl="0" indent="-171450">
              <a:buFont typeface="Arial" panose="020B0604020202020204" pitchFamily="34" charset="0"/>
              <a:buChar char="•"/>
            </a:pPr>
            <a:r>
              <a:rPr lang="en-US" dirty="0">
                <a:solidFill>
                  <a:srgbClr val="FF0000"/>
                </a:solidFill>
              </a:rPr>
              <a:t>Virtually all cases of cervical cancer are caused by HPV viruses</a:t>
            </a:r>
          </a:p>
          <a:p>
            <a:pPr marL="171450" lvl="0" indent="-171450">
              <a:buFont typeface="Arial" panose="020B0604020202020204" pitchFamily="34" charset="0"/>
              <a:buChar char="•"/>
            </a:pPr>
            <a:r>
              <a:rPr lang="en-US" dirty="0">
                <a:solidFill>
                  <a:srgbClr val="FF0000"/>
                </a:solidFill>
              </a:rPr>
              <a:t>Cervical cancer is the 2</a:t>
            </a:r>
            <a:r>
              <a:rPr lang="en-US" baseline="30000" dirty="0">
                <a:solidFill>
                  <a:srgbClr val="FF0000"/>
                </a:solidFill>
              </a:rPr>
              <a:t>nd</a:t>
            </a:r>
            <a:r>
              <a:rPr lang="en-US" dirty="0">
                <a:solidFill>
                  <a:srgbClr val="FF0000"/>
                </a:solidFill>
              </a:rPr>
              <a:t> leading cause of cancer death in women in the world.</a:t>
            </a:r>
          </a:p>
          <a:p>
            <a:pPr lvl="0"/>
            <a:endParaRPr lang="en-US" dirty="0">
              <a:solidFill>
                <a:srgbClr val="FF0000"/>
              </a:solidFill>
            </a:endParaRPr>
          </a:p>
          <a:p>
            <a:pPr lvl="0"/>
            <a:r>
              <a:rPr lang="en-US" dirty="0">
                <a:solidFill>
                  <a:srgbClr val="FF0000"/>
                </a:solidFill>
              </a:rPr>
              <a:t>Reference:  cancer.gov (accessed 2-17-18)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5" name="Footer Placeholder 4"/>
          <p:cNvSpPr>
            <a:spLocks noGrp="1"/>
          </p:cNvSpPr>
          <p:nvPr>
            <p:ph type="ftr" sz="quarter" idx="11"/>
          </p:nvPr>
        </p:nvSpPr>
        <p:spPr/>
        <p:txBody>
          <a:bodyPr/>
          <a:lstStyle/>
          <a:p>
            <a:pPr>
              <a:defRPr/>
            </a:pPr>
            <a:r>
              <a:rPr lang="en-US" dirty="0">
                <a:solidFill>
                  <a:prstClr val="black"/>
                </a:solidFill>
              </a:rPr>
              <a:t>EPIC 2018</a:t>
            </a:r>
          </a:p>
        </p:txBody>
      </p:sp>
      <p:sp>
        <p:nvSpPr>
          <p:cNvPr id="6" name="Slide Number Placeholder 5"/>
          <p:cNvSpPr>
            <a:spLocks noGrp="1"/>
          </p:cNvSpPr>
          <p:nvPr>
            <p:ph type="sldNum" sz="quarter" idx="12"/>
          </p:nvPr>
        </p:nvSpPr>
        <p:spPr/>
        <p:txBody>
          <a:bodyPr/>
          <a:lstStyle/>
          <a:p>
            <a:pPr>
              <a:defRPr/>
            </a:pPr>
            <a:fld id="{97952AFA-8362-48FC-9C34-150C87379A95}" type="slidenum">
              <a:rPr lang="en-US" smtClean="0">
                <a:solidFill>
                  <a:prstClr val="black"/>
                </a:solidFill>
              </a:rPr>
              <a:pPr>
                <a:defRPr/>
              </a:pPr>
              <a:t>31</a:t>
            </a:fld>
            <a:endParaRPr lang="en-US" dirty="0">
              <a:solidFill>
                <a:prstClr val="black"/>
              </a:solidFill>
            </a:endParaRPr>
          </a:p>
        </p:txBody>
      </p:sp>
    </p:spTree>
    <p:extLst>
      <p:ext uri="{BB962C8B-B14F-4D97-AF65-F5344CB8AC3E}">
        <p14:creationId xmlns:p14="http://schemas.microsoft.com/office/powerpoint/2010/main" val="5063823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txBox="1">
            <a:spLocks noGrp="1" noChangeArrowheads="1"/>
          </p:cNvSpPr>
          <p:nvPr/>
        </p:nvSpPr>
        <p:spPr bwMode="auto">
          <a:xfrm>
            <a:off x="4023092" y="8627446"/>
            <a:ext cx="3077739" cy="454159"/>
          </a:xfrm>
          <a:prstGeom prst="rect">
            <a:avLst/>
          </a:prstGeom>
          <a:noFill/>
          <a:ln>
            <a:miter lim="800000"/>
            <a:headEnd/>
            <a:tailEnd/>
          </a:ln>
        </p:spPr>
        <p:txBody>
          <a:bodyPr lIns="93342" tIns="46671" rIns="93342" bIns="46671" anchor="b"/>
          <a:lstStyle/>
          <a:p>
            <a:pPr algn="r" defTabSz="933420" fontAlgn="auto">
              <a:spcBef>
                <a:spcPts val="0"/>
              </a:spcBef>
              <a:spcAft>
                <a:spcPts val="0"/>
              </a:spcAft>
              <a:defRPr/>
            </a:pPr>
            <a:endParaRPr lang="en-US" sz="1200" kern="0" dirty="0">
              <a:solidFill>
                <a:prstClr val="black"/>
              </a:solidFill>
              <a:latin typeface="Calibri"/>
            </a:endParaRPr>
          </a:p>
        </p:txBody>
      </p:sp>
      <p:sp>
        <p:nvSpPr>
          <p:cNvPr id="256002" name="Rectangle 6"/>
          <p:cNvSpPr txBox="1">
            <a:spLocks noGrp="1" noChangeArrowheads="1"/>
          </p:cNvSpPr>
          <p:nvPr/>
        </p:nvSpPr>
        <p:spPr bwMode="auto">
          <a:xfrm>
            <a:off x="0" y="8627446"/>
            <a:ext cx="3077739" cy="454159"/>
          </a:xfrm>
          <a:prstGeom prst="rect">
            <a:avLst/>
          </a:prstGeom>
          <a:noFill/>
          <a:ln w="9525">
            <a:noFill/>
            <a:miter lim="800000"/>
            <a:headEnd/>
            <a:tailEnd/>
          </a:ln>
        </p:spPr>
        <p:txBody>
          <a:bodyPr lIns="93326" tIns="46663" rIns="93326" bIns="46663" anchor="b"/>
          <a:lstStyle/>
          <a:p>
            <a:pPr defTabSz="933420" fontAlgn="auto">
              <a:spcBef>
                <a:spcPts val="0"/>
              </a:spcBef>
              <a:spcAft>
                <a:spcPts val="0"/>
              </a:spcAft>
              <a:defRPr/>
            </a:pPr>
            <a:endParaRPr lang="en-US" sz="1200" kern="0" dirty="0">
              <a:solidFill>
                <a:srgbClr val="000000"/>
              </a:solidFill>
              <a:latin typeface="Calibri"/>
            </a:endParaRPr>
          </a:p>
        </p:txBody>
      </p:sp>
      <p:sp>
        <p:nvSpPr>
          <p:cNvPr id="256003" name="Rectangle 7"/>
          <p:cNvSpPr txBox="1">
            <a:spLocks noGrp="1" noChangeArrowheads="1"/>
          </p:cNvSpPr>
          <p:nvPr/>
        </p:nvSpPr>
        <p:spPr bwMode="auto">
          <a:xfrm>
            <a:off x="4023092" y="8627446"/>
            <a:ext cx="3077739" cy="454159"/>
          </a:xfrm>
          <a:prstGeom prst="rect">
            <a:avLst/>
          </a:prstGeom>
          <a:noFill/>
          <a:ln w="9525">
            <a:noFill/>
            <a:miter lim="800000"/>
            <a:headEnd/>
            <a:tailEnd/>
          </a:ln>
        </p:spPr>
        <p:txBody>
          <a:bodyPr lIns="93326" tIns="46663" rIns="93326" bIns="46663" anchor="b"/>
          <a:lstStyle/>
          <a:p>
            <a:pPr algn="r" defTabSz="933420" fontAlgn="auto">
              <a:spcBef>
                <a:spcPts val="0"/>
              </a:spcBef>
              <a:spcAft>
                <a:spcPts val="0"/>
              </a:spcAft>
              <a:defRPr/>
            </a:pPr>
            <a:endParaRPr lang="en-US" sz="1200" kern="0" dirty="0">
              <a:solidFill>
                <a:srgbClr val="000000"/>
              </a:solidFill>
              <a:latin typeface="Calibri"/>
            </a:endParaRPr>
          </a:p>
        </p:txBody>
      </p:sp>
      <p:sp>
        <p:nvSpPr>
          <p:cNvPr id="256004" name="Rectangle 6"/>
          <p:cNvSpPr txBox="1">
            <a:spLocks noGrp="1" noChangeArrowheads="1"/>
          </p:cNvSpPr>
          <p:nvPr/>
        </p:nvSpPr>
        <p:spPr bwMode="auto">
          <a:xfrm>
            <a:off x="0" y="8627446"/>
            <a:ext cx="3077739" cy="454159"/>
          </a:xfrm>
          <a:prstGeom prst="rect">
            <a:avLst/>
          </a:prstGeom>
          <a:noFill/>
          <a:ln w="9525">
            <a:noFill/>
            <a:miter lim="800000"/>
            <a:headEnd/>
            <a:tailEnd/>
          </a:ln>
        </p:spPr>
        <p:txBody>
          <a:bodyPr lIns="93317" tIns="46659" rIns="93317" bIns="46659" anchor="b"/>
          <a:lstStyle/>
          <a:p>
            <a:pPr defTabSz="933420" fontAlgn="auto">
              <a:spcBef>
                <a:spcPts val="0"/>
              </a:spcBef>
              <a:spcAft>
                <a:spcPts val="0"/>
              </a:spcAft>
              <a:defRPr/>
            </a:pPr>
            <a:endParaRPr lang="en-US" sz="1200" kern="0" dirty="0">
              <a:solidFill>
                <a:srgbClr val="000000"/>
              </a:solidFill>
              <a:latin typeface="Calibri"/>
            </a:endParaRPr>
          </a:p>
        </p:txBody>
      </p:sp>
      <p:sp>
        <p:nvSpPr>
          <p:cNvPr id="256005" name="Rectangle 2"/>
          <p:cNvSpPr>
            <a:spLocks noGrp="1" noRot="1" noChangeAspect="1" noChangeArrowheads="1" noTextEdit="1"/>
          </p:cNvSpPr>
          <p:nvPr>
            <p:ph type="sldImg"/>
          </p:nvPr>
        </p:nvSpPr>
        <p:spPr>
          <a:xfrm>
            <a:off x="523875" y="681038"/>
            <a:ext cx="6054725" cy="3406775"/>
          </a:xfrm>
          <a:ln/>
        </p:spPr>
      </p:sp>
      <p:sp>
        <p:nvSpPr>
          <p:cNvPr id="247815" name="Rectangle 3"/>
          <p:cNvSpPr>
            <a:spLocks noGrp="1" noChangeArrowheads="1"/>
          </p:cNvSpPr>
          <p:nvPr>
            <p:ph type="body" idx="1"/>
          </p:nvPr>
        </p:nvSpPr>
        <p:spPr>
          <a:ln/>
        </p:spPr>
        <p:txBody>
          <a:bodyPr lIns="93311" tIns="46656" rIns="93311" bIns="46656">
            <a:normAutofit fontScale="62500" lnSpcReduction="20000"/>
          </a:bodyPr>
          <a:lstStyle/>
          <a:p>
            <a:pPr>
              <a:lnSpc>
                <a:spcPct val="90000"/>
              </a:lnSpc>
            </a:pPr>
            <a:endParaRPr lang="en-US" sz="1000" dirty="0">
              <a:cs typeface="Times New Roman" pitchFamily="18" charset="0"/>
            </a:endParaRPr>
          </a:p>
          <a:p>
            <a:r>
              <a:rPr lang="en-US" sz="2600" b="1" dirty="0">
                <a:cs typeface="Arial" pitchFamily="34" charset="0"/>
              </a:rPr>
              <a:t>Recommendations for Use of HPV Vaccines </a:t>
            </a:r>
          </a:p>
          <a:p>
            <a:r>
              <a:rPr lang="en-US" sz="2600" dirty="0">
                <a:solidFill>
                  <a:srgbClr val="000000"/>
                </a:solidFill>
                <a:cs typeface="Arial" pitchFamily="34" charset="0"/>
              </a:rPr>
              <a:t>ACIP recommends that routine HPV vaccination be initiated at age 11 or 12 years. The vaccination series can be started beginning at age 9 years.</a:t>
            </a:r>
            <a:endParaRPr lang="en-US" sz="2600" dirty="0">
              <a:cs typeface="Arial" pitchFamily="34" charset="0"/>
            </a:endParaRPr>
          </a:p>
          <a:p>
            <a:endParaRPr lang="en-US" sz="2600" dirty="0">
              <a:cs typeface="Arial" pitchFamily="34" charset="0"/>
            </a:endParaRPr>
          </a:p>
          <a:p>
            <a:endParaRPr lang="en-US" sz="2600" dirty="0">
              <a:cs typeface="Arial" pitchFamily="34" charset="0"/>
            </a:endParaRPr>
          </a:p>
          <a:p>
            <a:r>
              <a:rPr lang="en-US" sz="2600" dirty="0">
                <a:cs typeface="Arial" pitchFamily="34" charset="0"/>
              </a:rPr>
              <a:t>† Vaccination is also recommended through age 26 years for men who have sex with men and for immunocompromised persons (including those with HIV infection) if not vaccinated previously.</a:t>
            </a:r>
            <a:endParaRPr lang="en-US" sz="2600" i="1" dirty="0">
              <a:cs typeface="Arial" pitchFamily="34" charset="0"/>
            </a:endParaRPr>
          </a:p>
          <a:p>
            <a:pPr>
              <a:lnSpc>
                <a:spcPct val="90000"/>
              </a:lnSpc>
            </a:pPr>
            <a:endParaRPr lang="en-US" sz="2600" dirty="0">
              <a:cs typeface="Arial" pitchFamily="34" charset="0"/>
            </a:endParaRPr>
          </a:p>
          <a:p>
            <a:pPr>
              <a:lnSpc>
                <a:spcPct val="90000"/>
              </a:lnSpc>
            </a:pPr>
            <a:endParaRPr lang="en-US" sz="2600" dirty="0">
              <a:cs typeface="Arial" pitchFamily="34" charset="0"/>
            </a:endParaRPr>
          </a:p>
          <a:p>
            <a:pPr>
              <a:lnSpc>
                <a:spcPct val="90000"/>
              </a:lnSpc>
            </a:pPr>
            <a:r>
              <a:rPr lang="en-US" sz="2600" dirty="0">
                <a:cs typeface="Arial" pitchFamily="34" charset="0"/>
              </a:rPr>
              <a:t>References:</a:t>
            </a:r>
          </a:p>
          <a:p>
            <a:pPr>
              <a:lnSpc>
                <a:spcPct val="90000"/>
              </a:lnSpc>
            </a:pPr>
            <a:endParaRPr lang="en-US" sz="2600" dirty="0">
              <a:cs typeface="Arial" pitchFamily="34" charset="0"/>
            </a:endParaRPr>
          </a:p>
          <a:p>
            <a:r>
              <a:rPr lang="en-US" sz="2200" dirty="0">
                <a:latin typeface="+mn-lt"/>
              </a:rPr>
              <a:t>2017 Supplement to Epidemiology and Prevention of Vaccine-Preventable Diseases, 13th Edition (the Pink Book)</a:t>
            </a:r>
            <a:r>
              <a:rPr lang="en-US" dirty="0">
                <a:latin typeface="+mn-lt"/>
              </a:rPr>
              <a:t> </a:t>
            </a:r>
            <a:endParaRPr lang="en-US" sz="2600" dirty="0">
              <a:cs typeface="Arial" pitchFamily="34" charset="0"/>
            </a:endParaRPr>
          </a:p>
          <a:p>
            <a:r>
              <a:rPr lang="en-US" sz="2900" dirty="0">
                <a:solidFill>
                  <a:srgbClr val="FFFFFF"/>
                </a:solidFill>
                <a:latin typeface="+mn-lt"/>
              </a:rPr>
              <a:t>MMWR, December 16, 2016, Vol 65, No. 49</a:t>
            </a:r>
            <a:r>
              <a:rPr kumimoji="0" lang="en-US" sz="1050" b="0" i="0" u="none" strike="noStrike" kern="0" cap="none" spc="0" normalizeH="0" baseline="0" noProof="0" dirty="0">
                <a:ln>
                  <a:noFill/>
                </a:ln>
                <a:solidFill>
                  <a:srgbClr val="FFFFFF"/>
                </a:solidFill>
                <a:effectLst/>
                <a:uLnTx/>
                <a:uFillTx/>
                <a:latin typeface="Calibri"/>
                <a:ea typeface="+mn-ea"/>
                <a:cs typeface="Arial" charset="0"/>
              </a:rPr>
              <a:t> https://www.merck.com/product/usa/pi_circulars/g/gardasil_9/gardasil_9_pi.pdf </a:t>
            </a:r>
            <a:endParaRPr kumimoji="0" lang="en-US" sz="2900" b="0" i="0" u="none" strike="noStrike" kern="1200" cap="none" spc="0" normalizeH="0" baseline="0" noProof="0" dirty="0">
              <a:ln>
                <a:noFill/>
              </a:ln>
              <a:solidFill>
                <a:srgbClr val="FFFFFF"/>
              </a:solidFill>
              <a:effectLst/>
              <a:uLnTx/>
              <a:uFillTx/>
              <a:latin typeface="Calibri"/>
              <a:ea typeface="+mn-ea"/>
              <a:cs typeface="+mn-cs"/>
            </a:endParaRPr>
          </a:p>
          <a:p>
            <a:endParaRPr lang="en-US" sz="2900" dirty="0">
              <a:solidFill>
                <a:srgbClr val="FFFFFF"/>
              </a:solidFill>
              <a:latin typeface="+mn-lt"/>
            </a:endParaRPr>
          </a:p>
          <a:p>
            <a:pPr>
              <a:lnSpc>
                <a:spcPct val="90000"/>
              </a:lnSpc>
            </a:pPr>
            <a:endParaRPr lang="en-US" sz="2600" dirty="0">
              <a:cs typeface="Arial" pitchFamily="34" charset="0"/>
            </a:endParaRPr>
          </a:p>
          <a:p>
            <a:pPr eaLnBrk="1" hangingPunct="1">
              <a:lnSpc>
                <a:spcPct val="90000"/>
              </a:lnSpc>
            </a:pPr>
            <a:endParaRPr lang="en-US" sz="1600" b="1" dirty="0">
              <a:cs typeface="Arial" pitchFamily="34" charset="0"/>
            </a:endParaRPr>
          </a:p>
        </p:txBody>
      </p:sp>
      <p:sp>
        <p:nvSpPr>
          <p:cNvPr id="9" name="Footer Placeholder 8"/>
          <p:cNvSpPr>
            <a:spLocks noGrp="1"/>
          </p:cNvSpPr>
          <p:nvPr>
            <p:ph type="ftr" sz="quarter" idx="4"/>
          </p:nvPr>
        </p:nvSpPr>
        <p:spPr/>
        <p:txBody>
          <a:bodyPr/>
          <a:lstStyle/>
          <a:p>
            <a:pPr defTabSz="933420" fontAlgn="auto">
              <a:spcBef>
                <a:spcPts val="0"/>
              </a:spcBef>
              <a:spcAft>
                <a:spcPts val="0"/>
              </a:spcAft>
              <a:defRPr/>
            </a:pPr>
            <a:r>
              <a:rPr lang="en-US" kern="0" dirty="0">
                <a:solidFill>
                  <a:prstClr val="black"/>
                </a:solidFill>
              </a:rPr>
              <a:t>EPIC  2018</a:t>
            </a:r>
          </a:p>
        </p:txBody>
      </p:sp>
    </p:spTree>
    <p:extLst>
      <p:ext uri="{BB962C8B-B14F-4D97-AF65-F5344CB8AC3E}">
        <p14:creationId xmlns:p14="http://schemas.microsoft.com/office/powerpoint/2010/main" val="27469751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ACIP meeting October 2016, approved the recommendation for a 2 dose vaccination schedule for HPV.  The 2 dose schedule is only for adolescents that initiate the vaccine before the 15</a:t>
            </a:r>
            <a:r>
              <a:rPr lang="en-US" baseline="30000" dirty="0"/>
              <a:t>th</a:t>
            </a:r>
            <a:r>
              <a:rPr lang="en-US" dirty="0"/>
              <a:t> birthday.  If one-dose of the vaccine is administered before the 15</a:t>
            </a:r>
            <a:r>
              <a:rPr lang="en-US" baseline="30000" dirty="0"/>
              <a:t>th</a:t>
            </a:r>
            <a:r>
              <a:rPr lang="en-US" dirty="0"/>
              <a:t> birthday and they turn 15 before receiving their 2</a:t>
            </a:r>
            <a:r>
              <a:rPr lang="en-US" baseline="30000" dirty="0"/>
              <a:t>nd</a:t>
            </a:r>
            <a:r>
              <a:rPr lang="en-US" dirty="0"/>
              <a:t> dose, the two dose series can still be applied.  </a:t>
            </a:r>
          </a:p>
          <a:p>
            <a:endParaRPr lang="en-US" dirty="0"/>
          </a:p>
          <a:p>
            <a:pPr>
              <a:lnSpc>
                <a:spcPct val="90000"/>
              </a:lnSpc>
            </a:pPr>
            <a:r>
              <a:rPr lang="en-US" sz="1400" dirty="0">
                <a:latin typeface="Arial" pitchFamily="34" charset="0"/>
                <a:cs typeface="Arial" pitchFamily="34" charset="0"/>
              </a:rPr>
              <a:t>References:</a:t>
            </a:r>
          </a:p>
          <a:p>
            <a:r>
              <a:rPr lang="en-US" sz="1200" b="0" i="0" kern="1200" dirty="0">
                <a:solidFill>
                  <a:schemeClr val="tx1"/>
                </a:solidFill>
                <a:effectLst/>
                <a:latin typeface="+mn-lt"/>
                <a:ea typeface="+mn-ea"/>
                <a:cs typeface="+mn-cs"/>
              </a:rPr>
              <a:t>2017 Supplement to Epidemiology and Prevention of Vaccine-Preventable Diseases, 13th Edition (the Pink Book)</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0CDAA9-25F3-4740-8293-EBD7F7EF6091}"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dirty="0">
              <a:ln>
                <a:noFill/>
              </a:ln>
              <a:solidFill>
                <a:sysClr val="windowText" lastClr="000000"/>
              </a:solidFill>
              <a:effectLst/>
              <a:uLnTx/>
              <a:uFillTx/>
            </a:endParaRPr>
          </a:p>
        </p:txBody>
      </p:sp>
      <p:sp>
        <p:nvSpPr>
          <p:cNvPr id="5" name="TextBox 4"/>
          <p:cNvSpPr txBox="1"/>
          <p:nvPr/>
        </p:nvSpPr>
        <p:spPr>
          <a:xfrm>
            <a:off x="641350" y="8991600"/>
            <a:ext cx="926857"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EPIC 2018</a:t>
            </a:r>
          </a:p>
        </p:txBody>
      </p:sp>
    </p:spTree>
    <p:extLst>
      <p:ext uri="{BB962C8B-B14F-4D97-AF65-F5344CB8AC3E}">
        <p14:creationId xmlns:p14="http://schemas.microsoft.com/office/powerpoint/2010/main" val="24551176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3420">
              <a:defRPr/>
            </a:pPr>
            <a:r>
              <a:rPr lang="en-US" b="0" dirty="0"/>
              <a:t>Even</a:t>
            </a:r>
            <a:r>
              <a:rPr lang="en-US" b="0" baseline="0" dirty="0"/>
              <a:t> with low HPV vaccination rates in the United States, there is evidence of sharp reduction in the prevalence of HPV among 14-19 year old girls in a nationally representative sample after the introduction of the HPV vaccine in 2006.   Although there has been a decrease in the prevalence of high-risk types with the low vaccination rate cross protection and herd immunity remain low.</a:t>
            </a:r>
          </a:p>
          <a:p>
            <a:pPr defTabSz="933420">
              <a:defRPr/>
            </a:pPr>
            <a:endParaRPr lang="en-US" b="0" baseline="0" dirty="0"/>
          </a:p>
          <a:p>
            <a:pPr defTabSz="933420">
              <a:defRPr/>
            </a:pPr>
            <a:r>
              <a:rPr lang="en-US" b="0" baseline="0" dirty="0"/>
              <a:t>The immunization rates for Tdap and Meningococcal vaccines that are required at 11 and 12 years of age are around 80% and higher while HPV rates remain for males and females.  According to a CDC survey, after the HPV vaccine was recommended for girls in 2006 they looked at females between 2009 and 2012 in the same age group. They were able to see that the prevalence of the strains covered by the vaccine had decreased by 64% in females in the 14 to 19 age group.  This showed great effectiveness of the vaccine.</a:t>
            </a:r>
          </a:p>
          <a:p>
            <a:pPr defTabSz="933420">
              <a:defRPr/>
            </a:pPr>
            <a:endParaRPr lang="en-US" b="0" baseline="0" dirty="0"/>
          </a:p>
          <a:p>
            <a:pPr defTabSz="933420">
              <a:defRPr/>
            </a:pPr>
            <a:r>
              <a:rPr lang="en-US" b="0" baseline="0" dirty="0"/>
              <a:t>Reference: Hoffman, J. HPV Sharply Reduced in Teenage Girls Following Vaccine, Study Says. The New York Times. Feb 22, 2016.</a:t>
            </a:r>
          </a:p>
          <a:p>
            <a:pPr defTabSz="933420">
              <a:defRPr/>
            </a:pPr>
            <a:endParaRPr lang="en-US" b="0" baseline="0" dirty="0"/>
          </a:p>
          <a:p>
            <a:pPr defTabSz="933420">
              <a:defRPr/>
            </a:pPr>
            <a:endParaRPr lang="en-US" b="0" dirty="0"/>
          </a:p>
        </p:txBody>
      </p:sp>
      <p:sp>
        <p:nvSpPr>
          <p:cNvPr id="4" name="Footer Placeholder 3"/>
          <p:cNvSpPr>
            <a:spLocks noGrp="1"/>
          </p:cNvSpPr>
          <p:nvPr>
            <p:ph type="ftr" sz="quarter" idx="10"/>
          </p:nvPr>
        </p:nvSpPr>
        <p:spPr/>
        <p:txBody>
          <a:bodyPr/>
          <a:lstStyle/>
          <a:p>
            <a:pPr>
              <a:defRPr/>
            </a:pPr>
            <a:r>
              <a:rPr lang="en-US" dirty="0">
                <a:solidFill>
                  <a:srgbClr val="000000"/>
                </a:solidFill>
              </a:rPr>
              <a:t>EPIC 2018</a:t>
            </a:r>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solidFill>
                  <a:srgbClr val="000000"/>
                </a:solidFill>
              </a:rPr>
              <a:pPr>
                <a:defRPr/>
              </a:pPr>
              <a:t>34</a:t>
            </a:fld>
            <a:endParaRPr lang="en-US" dirty="0">
              <a:solidFill>
                <a:srgbClr val="000000"/>
              </a:solidFill>
            </a:endParaRPr>
          </a:p>
        </p:txBody>
      </p:sp>
    </p:spTree>
    <p:extLst>
      <p:ext uri="{BB962C8B-B14F-4D97-AF65-F5344CB8AC3E}">
        <p14:creationId xmlns:p14="http://schemas.microsoft.com/office/powerpoint/2010/main" val="14504877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cs typeface="Arial" panose="020B0604020202020204" pitchFamily="34" charset="0"/>
              </a:rPr>
              <a:t>Providers are less likely to recommend the HPV vaccine to their younger adolescent patients. They may be more comfortable reserving their recommendation for older teens, rather than for 11- and 12-year-olds. Providing clinicians with information about vaccine safety and efficacy to share with parents may increase endorsement of current HPV vaccine recommendations.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cs typeface="Arial" panose="020B0604020202020204" pitchFamily="34" charset="0"/>
              </a:rPr>
              <a:t>HPV vaccine should be recommended the same way other vaccines (Tdap, influenza and meningococcal) are recommended.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cs typeface="Arial" panose="020B0604020202020204" pitchFamily="34" charset="0"/>
              </a:rPr>
              <a:t>Provide information about giving vaccine at a young age to increase immune response and protect before sexual activity begins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cs typeface="Arial" panose="020B0604020202020204" pitchFamily="34" charset="0"/>
              </a:rPr>
              <a:t>Reference: Gable, J.,Eder, J., Noonan, K. and Feemstar, K. Increasing HPV Vaccination Rates Among Adolescents: Challenges and Opportunities. PolicyLab: The Children’s Hospital of Philadelphia, 2016.</a:t>
            </a:r>
          </a:p>
        </p:txBody>
      </p:sp>
      <p:sp>
        <p:nvSpPr>
          <p:cNvPr id="4" name="Footer Placeholder 3"/>
          <p:cNvSpPr>
            <a:spLocks noGrp="1"/>
          </p:cNvSpPr>
          <p:nvPr>
            <p:ph type="ftr" sz="quarter" idx="10"/>
          </p:nvPr>
        </p:nvSpPr>
        <p:spPr/>
        <p:txBody>
          <a:bodyPr/>
          <a:lstStyle/>
          <a:p>
            <a:pPr>
              <a:defRPr/>
            </a:pPr>
            <a:r>
              <a:rPr lang="en-US" dirty="0">
                <a:solidFill>
                  <a:prstClr val="black"/>
                </a:solidFill>
              </a:rPr>
              <a:t>EPIC 2018</a:t>
            </a:r>
          </a:p>
        </p:txBody>
      </p:sp>
      <p:sp>
        <p:nvSpPr>
          <p:cNvPr id="6" name="Slide Number Placeholder 5"/>
          <p:cNvSpPr>
            <a:spLocks noGrp="1"/>
          </p:cNvSpPr>
          <p:nvPr>
            <p:ph type="sldNum" sz="quarter" idx="11"/>
          </p:nvPr>
        </p:nvSpPr>
        <p:spPr/>
        <p:txBody>
          <a:bodyPr/>
          <a:lstStyle/>
          <a:p>
            <a:pPr>
              <a:defRPr/>
            </a:pPr>
            <a:fld id="{97952AFA-8362-48FC-9C34-150C87379A95}" type="slidenum">
              <a:rPr lang="en-US" smtClean="0">
                <a:solidFill>
                  <a:prstClr val="black"/>
                </a:solidFill>
              </a:rPr>
              <a:pPr>
                <a:defRPr/>
              </a:pPr>
              <a:t>35</a:t>
            </a:fld>
            <a:endParaRPr lang="en-US" dirty="0">
              <a:solidFill>
                <a:prstClr val="black"/>
              </a:solidFill>
            </a:endParaRPr>
          </a:p>
        </p:txBody>
      </p:sp>
    </p:spTree>
    <p:extLst>
      <p:ext uri="{BB962C8B-B14F-4D97-AF65-F5344CB8AC3E}">
        <p14:creationId xmlns:p14="http://schemas.microsoft.com/office/powerpoint/2010/main" val="32053233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cs typeface="Arial" panose="020B0604020202020204" pitchFamily="34" charset="0"/>
              </a:rPr>
              <a:t>The following are special situations when HPV vaccine can still be given.  Persons with a history of genital warts can receive the vaccine but there is no evidence that the HPV vaccine will have any therapeutic effect. Immune response and vaccine efficacy might be less for immunocompromised persons but they should still receive the vaccination.  Women who are breastfeeding can receive the vaccine but not pregnant women.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cs typeface="Arial" panose="020B0604020202020204" pitchFamily="34" charset="0"/>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cs typeface="Arial" panose="020B0604020202020204" pitchFamily="34" charset="0"/>
              </a:rPr>
              <a:t>Epidemiology and Prevention of Vaccine-Preventable Diseases, 13th edition. 2015  HHS, 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endParaRPr lang="en-US" baseline="0" dirty="0"/>
          </a:p>
          <a:p>
            <a:endParaRPr lang="en-US" dirty="0"/>
          </a:p>
        </p:txBody>
      </p:sp>
      <p:sp>
        <p:nvSpPr>
          <p:cNvPr id="4" name="Footer Placeholder 3"/>
          <p:cNvSpPr>
            <a:spLocks noGrp="1"/>
          </p:cNvSpPr>
          <p:nvPr>
            <p:ph type="ftr" sz="quarter" idx="10"/>
          </p:nvPr>
        </p:nvSpPr>
        <p:spPr/>
        <p:txBody>
          <a:bodyPr/>
          <a:lstStyle/>
          <a:p>
            <a:pPr>
              <a:defRPr/>
            </a:pPr>
            <a:r>
              <a:rPr lang="en-US" dirty="0"/>
              <a:t>EPIC 2018</a:t>
            </a:r>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pPr>
                <a:defRPr/>
              </a:pPr>
              <a:t>36</a:t>
            </a:fld>
            <a:endParaRPr lang="en-US" dirty="0"/>
          </a:p>
        </p:txBody>
      </p:sp>
    </p:spTree>
    <p:extLst>
      <p:ext uri="{BB962C8B-B14F-4D97-AF65-F5344CB8AC3E}">
        <p14:creationId xmlns:p14="http://schemas.microsoft.com/office/powerpoint/2010/main" val="23820180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a:t>Types of Vaccine-Hesitant Parents</a:t>
            </a:r>
          </a:p>
          <a:p>
            <a:pPr>
              <a:lnSpc>
                <a:spcPct val="93000"/>
              </a:lnSpc>
              <a:spcAft>
                <a:spcPts val="500"/>
              </a:spcAft>
            </a:pPr>
            <a:r>
              <a:rPr lang="en-US" sz="1200" dirty="0"/>
              <a:t>Generally speaking, vaccine-hesitant parents fall into 1 of 5 categories.</a:t>
            </a:r>
            <a:r>
              <a:rPr lang="en-US" sz="1200" baseline="30000" dirty="0"/>
              <a:t>1,2</a:t>
            </a:r>
            <a:r>
              <a:rPr lang="en-US" sz="1200" dirty="0"/>
              <a:t> </a:t>
            </a:r>
            <a:br>
              <a:rPr lang="en-US" sz="1200" dirty="0"/>
            </a:br>
            <a:r>
              <a:rPr lang="en-US" sz="1200" dirty="0"/>
              <a:t>In most cases, a conversation with the 2 types at the top of the list—parents who are uninformed but educable or misinformed but correctable—is likely to be productive and need not be lengthy. Such parents will appreciate the opportunity to have their questions answered (eg, is there preservative in this vaccine and, if so, why) and to engage in a dialogue. Taking the time to listen to those parents’ concerns and dispel any myths they might have heard is worth your while because it increases the likelihood that those parents will consent to immunization of their children.</a:t>
            </a:r>
            <a:r>
              <a:rPr lang="en-US" sz="1200" baseline="30000" dirty="0"/>
              <a:t>3</a:t>
            </a:r>
            <a:r>
              <a:rPr lang="en-US" sz="1200" dirty="0"/>
              <a:t> </a:t>
            </a:r>
          </a:p>
          <a:p>
            <a:pPr>
              <a:lnSpc>
                <a:spcPct val="93000"/>
              </a:lnSpc>
              <a:spcAft>
                <a:spcPts val="500"/>
              </a:spcAft>
            </a:pPr>
            <a:r>
              <a:rPr lang="en-US" sz="1200" dirty="0"/>
              <a:t>The 2 types in the middle of the list—the well-read and open-minded parents and the strongly vaccine-hesitant parents—can be challenging and time-consuming, particularly the latter. A single conversation may not be enough to ease their concerns and get them to trust your recommendation to vaccinate.</a:t>
            </a:r>
            <a:r>
              <a:rPr lang="en-US" sz="1200" baseline="30000" dirty="0"/>
              <a:t>3</a:t>
            </a:r>
            <a:r>
              <a:rPr lang="en-US" sz="1200" dirty="0"/>
              <a:t> </a:t>
            </a:r>
          </a:p>
          <a:p>
            <a:pPr>
              <a:lnSpc>
                <a:spcPct val="93000"/>
              </a:lnSpc>
              <a:spcAft>
                <a:spcPts val="500"/>
              </a:spcAft>
            </a:pPr>
            <a:r>
              <a:rPr lang="en-US" sz="1200" dirty="0"/>
              <a:t>Health care providers will find the last category of parents—strong-willed and committed against vaccines—the most difficult to deal with. These parents may refuse to discuss the reasons for their position and may even try to sway the provider to their point of view.</a:t>
            </a:r>
            <a:r>
              <a:rPr lang="en-US" sz="1200" baseline="30000" dirty="0"/>
              <a:t>1-3</a:t>
            </a:r>
            <a:r>
              <a:rPr lang="en-US" sz="1200" dirty="0"/>
              <a:t> When dealing with such parents, it is often best to open and close the conversation as quickly and masterfully as possible, as your time may be better spent talking with the other 4 types of parents. That said, remember that you always have the option of revisiting the topic of immunization with vaccine-hesitant parents at a later date. </a:t>
            </a:r>
            <a:endParaRPr lang="en-US" sz="1200" b="1" dirty="0"/>
          </a:p>
          <a:p>
            <a:pPr>
              <a:lnSpc>
                <a:spcPct val="93000"/>
              </a:lnSpc>
              <a:spcAft>
                <a:spcPts val="500"/>
              </a:spcAft>
            </a:pPr>
            <a:br>
              <a:rPr lang="en-US" sz="1000" b="1" dirty="0"/>
            </a:br>
            <a:r>
              <a:rPr lang="en-US" sz="1000" b="1" dirty="0"/>
              <a:t>References: 1. </a:t>
            </a:r>
            <a:r>
              <a:rPr lang="en-US" sz="1000" dirty="0"/>
              <a:t>Halperin SA. How to manage parents unsure about immunization. </a:t>
            </a:r>
            <a:r>
              <a:rPr lang="en-US" sz="1000" i="1" dirty="0"/>
              <a:t>Canadian J CME. </a:t>
            </a:r>
            <a:r>
              <a:rPr lang="en-US" sz="1000" dirty="0"/>
              <a:t>2000;12(1):62-74. </a:t>
            </a:r>
            <a:r>
              <a:rPr lang="en-US" sz="1000" b="1" dirty="0"/>
              <a:t>2. </a:t>
            </a:r>
            <a:r>
              <a:rPr lang="en-US" sz="1000" dirty="0"/>
              <a:t>Harrington</a:t>
            </a:r>
            <a:r>
              <a:rPr lang="en-US" sz="1000" b="1" dirty="0"/>
              <a:t> </a:t>
            </a:r>
            <a:r>
              <a:rPr lang="en-US" sz="1000" dirty="0"/>
              <a:t>JW. Vaccination refusal: how to counsel the vaccine-hesitant parent. </a:t>
            </a:r>
            <a:r>
              <a:rPr lang="en-US" sz="1000" i="1" dirty="0"/>
              <a:t>Consultant Ped. </a:t>
            </a:r>
            <a:r>
              <a:rPr lang="en-US" sz="1000" dirty="0"/>
              <a:t>2011;10(11):S17-S21. </a:t>
            </a:r>
            <a:r>
              <a:rPr lang="en-US" sz="1000" b="1" dirty="0"/>
              <a:t>3. </a:t>
            </a:r>
            <a:r>
              <a:rPr lang="en-US" sz="1000" dirty="0"/>
              <a:t>Domachowske JB, Suryadevara M. Practical approaches to vaccine hesitancy issues in the United States 2013. </a:t>
            </a:r>
            <a:r>
              <a:rPr lang="en-US" sz="1000" i="1" dirty="0"/>
              <a:t>Hum Vaccin Immunother</a:t>
            </a:r>
            <a:r>
              <a:rPr lang="en-US" sz="1000" dirty="0"/>
              <a:t>. 2013;9(12):2654-2657.</a:t>
            </a:r>
          </a:p>
          <a:p>
            <a:endParaRPr lang="en-US" dirty="0"/>
          </a:p>
        </p:txBody>
      </p:sp>
      <p:sp>
        <p:nvSpPr>
          <p:cNvPr id="4" name="Footer Placeholder 3"/>
          <p:cNvSpPr>
            <a:spLocks noGrp="1"/>
          </p:cNvSpPr>
          <p:nvPr>
            <p:ph type="ftr" sz="quarter" idx="10"/>
          </p:nvPr>
        </p:nvSpPr>
        <p:spPr/>
        <p:txBody>
          <a:bodyPr/>
          <a:lstStyle/>
          <a:p>
            <a:pPr>
              <a:defRPr/>
            </a:pPr>
            <a:r>
              <a:rPr lang="en-US" dirty="0"/>
              <a:t>EPIC 2018</a:t>
            </a:r>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pPr>
                <a:defRPr/>
              </a:pPr>
              <a:t>37</a:t>
            </a:fld>
            <a:endParaRPr lang="en-US" dirty="0"/>
          </a:p>
        </p:txBody>
      </p:sp>
    </p:spTree>
    <p:extLst>
      <p:ext uri="{BB962C8B-B14F-4D97-AF65-F5344CB8AC3E}">
        <p14:creationId xmlns:p14="http://schemas.microsoft.com/office/powerpoint/2010/main" val="16139735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Slide Image Placeholder 1"/>
          <p:cNvSpPr>
            <a:spLocks noGrp="1" noRot="1" noChangeAspect="1" noTextEdit="1"/>
          </p:cNvSpPr>
          <p:nvPr>
            <p:ph type="sldImg"/>
          </p:nvPr>
        </p:nvSpPr>
        <p:spPr>
          <a:xfrm>
            <a:off x="331788" y="695325"/>
            <a:ext cx="6197600" cy="3486150"/>
          </a:xfrm>
          <a:ln/>
        </p:spPr>
      </p:sp>
      <p:sp>
        <p:nvSpPr>
          <p:cNvPr id="315394" name="Notes Placeholder 2"/>
          <p:cNvSpPr>
            <a:spLocks noGrp="1"/>
          </p:cNvSpPr>
          <p:nvPr>
            <p:ph type="body" idx="1"/>
          </p:nvPr>
        </p:nvSpPr>
        <p:spPr>
          <a:xfrm>
            <a:off x="685800" y="4416425"/>
            <a:ext cx="5486400" cy="4184650"/>
          </a:xfrm>
          <a:noFill/>
          <a:ln/>
        </p:spPr>
        <p:txBody>
          <a:bodyPr lIns="91416" tIns="45709" rIns="91416" bIns="45709"/>
          <a:lstStyle/>
          <a:p>
            <a:pPr>
              <a:spcBef>
                <a:spcPct val="0"/>
              </a:spcBef>
            </a:pPr>
            <a:r>
              <a:rPr lang="en-US" dirty="0"/>
              <a:t>A provider’s recommendation is one of the strongest predictors of vaccine acceptance. Therefore, it is important that clinicians make strong and timely recommendations about vaccines and are able to confidently address parental concerns.</a:t>
            </a:r>
          </a:p>
          <a:p>
            <a:pPr>
              <a:spcBef>
                <a:spcPct val="0"/>
              </a:spcBef>
            </a:pPr>
            <a:endParaRPr lang="en-US" dirty="0">
              <a:latin typeface="Arial" charset="0"/>
            </a:endParaRPr>
          </a:p>
          <a:p>
            <a:r>
              <a:rPr lang="en-US" dirty="0"/>
              <a:t>Key talking points are ways for clinicians</a:t>
            </a:r>
            <a:r>
              <a:rPr lang="en-US" baseline="0" dirty="0"/>
              <a:t> to address parental concerns effectively and make sure they are providing a strong provider recommendation.  HPV’s association with sexual activity can be a hard concept for parents of young teens to accept.</a:t>
            </a:r>
          </a:p>
          <a:p>
            <a:endParaRPr lang="en-US" baseline="0" dirty="0"/>
          </a:p>
          <a:p>
            <a:r>
              <a:rPr lang="en-US" dirty="0"/>
              <a:t>Reference: Gable,</a:t>
            </a:r>
            <a:r>
              <a:rPr lang="en-US" baseline="0" dirty="0"/>
              <a:t> J.,Eder, J., Noonan, K. and Feemstar, K. Increasing HPV Vaccination Rates Among Adolescents: Challenges and Opportunities. PolicyLab: The Children’s Hospital of Philadelphia, 2016.</a:t>
            </a:r>
            <a:endParaRPr lang="en-US" dirty="0"/>
          </a:p>
          <a:p>
            <a:pPr>
              <a:spcBef>
                <a:spcPct val="0"/>
              </a:spcBef>
            </a:pPr>
            <a:endParaRPr lang="en-US" dirty="0">
              <a:latin typeface="Arial" charset="0"/>
            </a:endParaRPr>
          </a:p>
        </p:txBody>
      </p:sp>
      <p:sp>
        <p:nvSpPr>
          <p:cNvPr id="315395" name="Slide Number Placeholder 3"/>
          <p:cNvSpPr txBox="1">
            <a:spLocks noGrp="1"/>
          </p:cNvSpPr>
          <p:nvPr/>
        </p:nvSpPr>
        <p:spPr bwMode="auto">
          <a:xfrm>
            <a:off x="3884613" y="8828088"/>
            <a:ext cx="2971800" cy="466725"/>
          </a:xfrm>
          <a:prstGeom prst="rect">
            <a:avLst/>
          </a:prstGeom>
          <a:noFill/>
          <a:ln w="9525">
            <a:noFill/>
            <a:miter lim="800000"/>
            <a:headEnd/>
            <a:tailEnd/>
          </a:ln>
        </p:spPr>
        <p:txBody>
          <a:bodyPr lIns="91416" tIns="45709" rIns="91416" bIns="45709" anchor="b"/>
          <a:lstStyle/>
          <a:p>
            <a:pPr algn="r" defTabSz="895350"/>
            <a:endParaRPr lang="en-US" sz="1100" dirty="0">
              <a:solidFill>
                <a:srgbClr val="000000"/>
              </a:solidFill>
            </a:endParaRPr>
          </a:p>
        </p:txBody>
      </p:sp>
      <p:sp>
        <p:nvSpPr>
          <p:cNvPr id="5" name="Footer Placeholder 4"/>
          <p:cNvSpPr>
            <a:spLocks noGrp="1"/>
          </p:cNvSpPr>
          <p:nvPr>
            <p:ph type="ftr" sz="quarter" idx="4"/>
          </p:nvPr>
        </p:nvSpPr>
        <p:spPr/>
        <p:txBody>
          <a:bodyPr/>
          <a:lstStyle/>
          <a:p>
            <a:pPr>
              <a:defRPr/>
            </a:pPr>
            <a:r>
              <a:rPr lang="en-US" dirty="0">
                <a:solidFill>
                  <a:srgbClr val="000000"/>
                </a:solidFill>
              </a:rPr>
              <a:t>EPIC 2018</a:t>
            </a:r>
          </a:p>
        </p:txBody>
      </p:sp>
      <p:sp>
        <p:nvSpPr>
          <p:cNvPr id="7" name="Slide Number Placeholder 6"/>
          <p:cNvSpPr>
            <a:spLocks noGrp="1"/>
          </p:cNvSpPr>
          <p:nvPr>
            <p:ph type="sldNum" sz="quarter" idx="10"/>
          </p:nvPr>
        </p:nvSpPr>
        <p:spPr/>
        <p:txBody>
          <a:bodyPr/>
          <a:lstStyle/>
          <a:p>
            <a:pPr>
              <a:defRPr/>
            </a:pPr>
            <a:fld id="{97952AFA-8362-48FC-9C34-150C87379A95}" type="slidenum">
              <a:rPr lang="en-US" smtClean="0">
                <a:solidFill>
                  <a:srgbClr val="000000"/>
                </a:solidFill>
              </a:rPr>
              <a:pPr>
                <a:defRPr/>
              </a:pPr>
              <a:t>38</a:t>
            </a:fld>
            <a:endParaRPr lang="en-US" dirty="0">
              <a:solidFill>
                <a:srgbClr val="000000"/>
              </a:solidFill>
            </a:endParaRPr>
          </a:p>
        </p:txBody>
      </p:sp>
    </p:spTree>
    <p:extLst>
      <p:ext uri="{BB962C8B-B14F-4D97-AF65-F5344CB8AC3E}">
        <p14:creationId xmlns:p14="http://schemas.microsoft.com/office/powerpoint/2010/main" val="11991008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CDC’s Tips and TimeSavers</a:t>
            </a:r>
            <a:r>
              <a:rPr lang="en-US" baseline="0" dirty="0"/>
              <a:t> document about HPV Vaccine addresses parents concerns about getting their child vaccinated.  Here we have listed some of the common questions that parents have.  CDC encourages providers to recommend the HPV vaccine the same way other adolescent vaccines are recommended.</a:t>
            </a:r>
          </a:p>
          <a:p>
            <a:endParaRPr lang="en-US" baseline="0" dirty="0"/>
          </a:p>
          <a:p>
            <a:r>
              <a:rPr lang="en-US" baseline="0" dirty="0"/>
              <a:t>Ex. “Your child is due for vaccination today to help protect against meningitis, HPV cancers and pertussis. We’ll give those at the end of the visit.”</a:t>
            </a:r>
          </a:p>
          <a:p>
            <a:endParaRPr lang="en-US" baseline="0" dirty="0"/>
          </a:p>
          <a:p>
            <a:r>
              <a:rPr lang="en-US" dirty="0"/>
              <a:t>Reference:</a:t>
            </a:r>
            <a:r>
              <a:rPr lang="en-US" baseline="0" dirty="0"/>
              <a:t> Centers for Disease Control and Prevention. Retrieved from </a:t>
            </a:r>
            <a:r>
              <a:rPr lang="en-US" dirty="0"/>
              <a:t>http://www.cdc.gov/vaccines/who/teens/for-hcp-tipsheet-hpv.pdf on</a:t>
            </a:r>
            <a:r>
              <a:rPr lang="en-US" baseline="0" dirty="0"/>
              <a:t> April 25, 2016.</a:t>
            </a:r>
            <a:endParaRPr lang="en-US" dirty="0"/>
          </a:p>
        </p:txBody>
      </p:sp>
      <p:sp>
        <p:nvSpPr>
          <p:cNvPr id="4" name="Slide Number Placeholder 3"/>
          <p:cNvSpPr>
            <a:spLocks noGrp="1"/>
          </p:cNvSpPr>
          <p:nvPr>
            <p:ph type="sldNum" sz="quarter" idx="10"/>
          </p:nvPr>
        </p:nvSpPr>
        <p:spPr>
          <a:xfrm>
            <a:off x="3581400" y="8677580"/>
            <a:ext cx="2971800" cy="465138"/>
          </a:xfrm>
        </p:spPr>
        <p:txBody>
          <a:bodyPr/>
          <a:lstStyle/>
          <a:p>
            <a:fld id="{8177BA2D-FC07-4DB8-A4EF-914F8A6FE948}" type="slidenum">
              <a:rPr lang="en-US" smtClean="0">
                <a:solidFill>
                  <a:prstClr val="black"/>
                </a:solidFill>
              </a:rPr>
              <a:pPr/>
              <a:t>39</a:t>
            </a:fld>
            <a:endParaRPr lang="en-US" dirty="0">
              <a:solidFill>
                <a:prstClr val="black"/>
              </a:solidFill>
            </a:endParaRPr>
          </a:p>
        </p:txBody>
      </p:sp>
      <p:sp>
        <p:nvSpPr>
          <p:cNvPr id="5" name="TextBox 4"/>
          <p:cNvSpPr txBox="1"/>
          <p:nvPr/>
        </p:nvSpPr>
        <p:spPr>
          <a:xfrm>
            <a:off x="152400" y="8910149"/>
            <a:ext cx="3429000" cy="276999"/>
          </a:xfrm>
          <a:prstGeom prst="rect">
            <a:avLst/>
          </a:prstGeom>
          <a:noFill/>
        </p:spPr>
        <p:txBody>
          <a:bodyPr wrap="square" rtlCol="0">
            <a:spAutoFit/>
          </a:bodyPr>
          <a:lstStyle/>
          <a:p>
            <a:pPr>
              <a:defRPr/>
            </a:pPr>
            <a:r>
              <a:rPr lang="en-US" sz="1200" dirty="0"/>
              <a:t>EPIC 2018</a:t>
            </a:r>
          </a:p>
        </p:txBody>
      </p:sp>
    </p:spTree>
    <p:extLst>
      <p:ext uri="{BB962C8B-B14F-4D97-AF65-F5344CB8AC3E}">
        <p14:creationId xmlns:p14="http://schemas.microsoft.com/office/powerpoint/2010/main" val="90196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p:txBody>
          <a:bodyPr/>
          <a:lstStyle/>
          <a:p>
            <a:pPr>
              <a:defRPr/>
            </a:pPr>
            <a:fld id="{BCF2C57B-0E24-4C56-84E7-3EA9A50C05B7}" type="slidenum">
              <a:rPr lang="en-US" smtClean="0">
                <a:solidFill>
                  <a:srgbClr val="000000"/>
                </a:solidFill>
              </a:rPr>
              <a:pPr>
                <a:defRPr/>
              </a:pPr>
              <a:t>4</a:t>
            </a:fld>
            <a:endParaRPr lang="en-US" dirty="0">
              <a:solidFill>
                <a:srgbClr val="000000"/>
              </a:solidFill>
            </a:endParaRPr>
          </a:p>
        </p:txBody>
      </p:sp>
      <p:sp>
        <p:nvSpPr>
          <p:cNvPr id="199682" name="Rectangle 2"/>
          <p:cNvSpPr>
            <a:spLocks noGrp="1" noRot="1" noChangeAspect="1" noChangeArrowheads="1" noTextEdit="1"/>
          </p:cNvSpPr>
          <p:nvPr>
            <p:ph type="sldImg"/>
          </p:nvPr>
        </p:nvSpPr>
        <p:spPr>
          <a:xfrm>
            <a:off x="382588" y="685800"/>
            <a:ext cx="6094412" cy="3429000"/>
          </a:xfrm>
          <a:ln/>
        </p:spPr>
      </p:sp>
      <p:sp>
        <p:nvSpPr>
          <p:cNvPr id="199683" name="Rectangle 3"/>
          <p:cNvSpPr>
            <a:spLocks noGrp="1" noChangeArrowheads="1"/>
          </p:cNvSpPr>
          <p:nvPr>
            <p:ph type="body" idx="1"/>
          </p:nvPr>
        </p:nvSpPr>
        <p:spPr>
          <a:noFill/>
          <a:ln/>
        </p:spPr>
        <p:txBody>
          <a:bodyPr/>
          <a:lstStyle/>
          <a:p>
            <a:pPr eaLnBrk="1" hangingPunct="1"/>
            <a:r>
              <a:rPr lang="en-US" sz="1000" dirty="0">
                <a:latin typeface="Arial" charset="0"/>
              </a:rPr>
              <a:t>These are the objectives for this EPIC presentation.</a:t>
            </a:r>
          </a:p>
        </p:txBody>
      </p:sp>
      <p:sp>
        <p:nvSpPr>
          <p:cNvPr id="6" name="Footer Placeholder 5"/>
          <p:cNvSpPr>
            <a:spLocks noGrp="1"/>
          </p:cNvSpPr>
          <p:nvPr>
            <p:ph type="ftr" sz="quarter" idx="4"/>
          </p:nvPr>
        </p:nvSpPr>
        <p:spPr/>
        <p:txBody>
          <a:bodyPr/>
          <a:lstStyle/>
          <a:p>
            <a:pPr>
              <a:defRPr/>
            </a:pPr>
            <a:r>
              <a:rPr lang="en-US" dirty="0">
                <a:solidFill>
                  <a:prstClr val="black"/>
                </a:solidFill>
              </a:rPr>
              <a:t>EPIC 2018</a:t>
            </a:r>
          </a:p>
        </p:txBody>
      </p:sp>
    </p:spTree>
    <p:extLst>
      <p:ext uri="{BB962C8B-B14F-4D97-AF65-F5344CB8AC3E}">
        <p14:creationId xmlns:p14="http://schemas.microsoft.com/office/powerpoint/2010/main" val="8682156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66684" indent="-166684">
              <a:buFont typeface="Arial" pitchFamily="34" charset="0"/>
              <a:buChar char="•"/>
            </a:pPr>
            <a:r>
              <a:rPr lang="en-US" sz="1100" dirty="0"/>
              <a:t>Fainting, or syncope, after vaccination occurs most often in adolescents and young adults. It can result in serious injury, usually from falling and the resulting injuries such as skull fractures and cerebral hemorrhage. Syncope most often occurs within 15 minutes of vaccination. </a:t>
            </a:r>
          </a:p>
          <a:p>
            <a:pPr marL="166684" indent="-166684">
              <a:buFont typeface="Arial" pitchFamily="34" charset="0"/>
              <a:buChar char="•"/>
            </a:pPr>
            <a:r>
              <a:rPr lang="en-US" sz="1100" dirty="0"/>
              <a:t>Physicians should take appropriate measures to prevent injuries if a patient becomes weak or dizzy or loses consciousness. </a:t>
            </a:r>
          </a:p>
          <a:p>
            <a:pPr marL="611174" lvl="1" indent="-166684">
              <a:buFont typeface="Wingdings" pitchFamily="2" charset="2"/>
              <a:buChar char="§"/>
            </a:pPr>
            <a:r>
              <a:rPr lang="en-US" sz="1100" dirty="0"/>
              <a:t>Adolescents and adults should be seated or lying down during vaccination. </a:t>
            </a:r>
          </a:p>
          <a:p>
            <a:pPr marL="611174" lvl="1" indent="-166684">
              <a:buFont typeface="Wingdings" pitchFamily="2" charset="2"/>
              <a:buChar char="§"/>
            </a:pPr>
            <a:r>
              <a:rPr lang="en-US" sz="1100" dirty="0"/>
              <a:t>Vaccine providers, particularly when vaccinating adolescents, should consider observing patients (with patients seated or lying down) for 15–20 minutes after vaccination to decrease the risk for injury should they faint. If syncope develops, patients should be observed until the symptoms resolve.</a:t>
            </a:r>
          </a:p>
          <a:p>
            <a:pPr marL="166684" indent="-166684">
              <a:buFont typeface="Arial" pitchFamily="34" charset="0"/>
              <a:buChar char="•"/>
            </a:pPr>
            <a:r>
              <a:rPr lang="en-US" sz="1100" dirty="0"/>
              <a:t>Doctors and other health care professionals are encouraged to report any adverse events following administration of vaccines to the Vaccine Adverse Event Reporting System (VAERS), which is jointly administered by CDC and the U.S. Food and Drug Administration. Visit http://vaers.hhs.gov for more information or to file a report. </a:t>
            </a:r>
          </a:p>
          <a:p>
            <a:endParaRPr lang="en-US" sz="1100" dirty="0"/>
          </a:p>
          <a:p>
            <a:r>
              <a:rPr lang="en-US" sz="1100" b="1" dirty="0"/>
              <a:t>References: </a:t>
            </a:r>
          </a:p>
          <a:p>
            <a:pPr marL="166684" indent="-166684">
              <a:buFont typeface="Arial" pitchFamily="34" charset="0"/>
              <a:buChar char="•"/>
            </a:pPr>
            <a:r>
              <a:rPr lang="en-US" sz="1100" dirty="0"/>
              <a:t>General Recommendations on Immunization Practice Recommendations of the Advisory Committee on Immunization Practices (ACIP): www.cdc.gov/mmwr/pdf/rr/rr6002.pdf </a:t>
            </a:r>
          </a:p>
          <a:p>
            <a:pPr marL="171450" indent="-171450">
              <a:spcBef>
                <a:spcPct val="0"/>
              </a:spcBef>
              <a:buFont typeface="Arial" panose="020B0604020202020204" pitchFamily="34" charset="0"/>
              <a:buChar char="•"/>
            </a:pPr>
            <a:r>
              <a:rPr lang="en-US" sz="1100" dirty="0">
                <a:latin typeface="Arial" charset="0"/>
              </a:rPr>
              <a:t>AAP Redbook 2015</a:t>
            </a:r>
          </a:p>
          <a:p>
            <a:pPr marL="166684" indent="-166684" defTabSz="888980">
              <a:buFont typeface="Arial" pitchFamily="34" charset="0"/>
              <a:buChar char="•"/>
              <a:defRPr/>
            </a:pPr>
            <a:r>
              <a:rPr lang="en-US" sz="1100" dirty="0"/>
              <a:t>Huang WT, Suh C, Campagna E, et al. Adherence to the Advisory Committee on Immunization Practices recommendation to prevent injuries from postvaccination syncope: a national physician survey. </a:t>
            </a:r>
            <a:r>
              <a:rPr lang="en-US" sz="1100" i="1" dirty="0"/>
              <a:t>Am J Prev Med </a:t>
            </a:r>
            <a:r>
              <a:rPr lang="en-US" sz="1100" dirty="0"/>
              <a:t>2011;41(3):317–21.</a:t>
            </a:r>
          </a:p>
          <a:p>
            <a:endParaRPr lang="en-US" dirty="0"/>
          </a:p>
        </p:txBody>
      </p:sp>
      <p:sp>
        <p:nvSpPr>
          <p:cNvPr id="4" name="Footer Placeholder 3"/>
          <p:cNvSpPr>
            <a:spLocks noGrp="1"/>
          </p:cNvSpPr>
          <p:nvPr>
            <p:ph type="ftr" sz="quarter" idx="10"/>
          </p:nvPr>
        </p:nvSpPr>
        <p:spPr/>
        <p:txBody>
          <a:bodyPr/>
          <a:lstStyle/>
          <a:p>
            <a:pPr>
              <a:defRPr/>
            </a:pPr>
            <a:r>
              <a:rPr lang="en-US" dirty="0">
                <a:solidFill>
                  <a:prstClr val="black"/>
                </a:solidFill>
              </a:rPr>
              <a:t>EPIC 2018</a:t>
            </a:r>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solidFill>
                  <a:prstClr val="black"/>
                </a:solidFill>
              </a:rPr>
              <a:pPr>
                <a:defRPr/>
              </a:pPr>
              <a:t>40</a:t>
            </a:fld>
            <a:endParaRPr lang="en-US" dirty="0">
              <a:solidFill>
                <a:prstClr val="black"/>
              </a:solidFill>
            </a:endParaRPr>
          </a:p>
        </p:txBody>
      </p:sp>
    </p:spTree>
    <p:extLst>
      <p:ext uri="{BB962C8B-B14F-4D97-AF65-F5344CB8AC3E}">
        <p14:creationId xmlns:p14="http://schemas.microsoft.com/office/powerpoint/2010/main" val="36125390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Reference: Gable,</a:t>
            </a:r>
            <a:r>
              <a:rPr lang="en-US" baseline="0" dirty="0"/>
              <a:t> J.,Eder, J., Noonan, K. and Feemstar, K. Increasing HPV Vaccination Rates Among Adolescents: Challenges and Opportunities. PolicyLab: The Children’s Hospital of Philadelphia, 2016.</a:t>
            </a:r>
            <a:endParaRPr lang="en-US" dirty="0"/>
          </a:p>
          <a:p>
            <a:endParaRPr lang="en-US" dirty="0"/>
          </a:p>
        </p:txBody>
      </p:sp>
      <p:sp>
        <p:nvSpPr>
          <p:cNvPr id="4" name="Footer Placeholder 3"/>
          <p:cNvSpPr>
            <a:spLocks noGrp="1"/>
          </p:cNvSpPr>
          <p:nvPr>
            <p:ph type="ftr" sz="quarter" idx="10"/>
          </p:nvPr>
        </p:nvSpPr>
        <p:spPr/>
        <p:txBody>
          <a:bodyPr/>
          <a:lstStyle/>
          <a:p>
            <a:pPr>
              <a:defRPr/>
            </a:pPr>
            <a:r>
              <a:rPr lang="en-US" dirty="0"/>
              <a:t>EPIC 2018</a:t>
            </a:r>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pPr>
                <a:defRPr/>
              </a:pPr>
              <a:t>41</a:t>
            </a:fld>
            <a:endParaRPr lang="en-US" dirty="0"/>
          </a:p>
        </p:txBody>
      </p:sp>
    </p:spTree>
    <p:extLst>
      <p:ext uri="{BB962C8B-B14F-4D97-AF65-F5344CB8AC3E}">
        <p14:creationId xmlns:p14="http://schemas.microsoft.com/office/powerpoint/2010/main" val="5021556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Reference: Gable,</a:t>
            </a:r>
            <a:r>
              <a:rPr lang="en-US" baseline="0" dirty="0"/>
              <a:t> J.,Eder, J., Noonan, K. and Feemstar, K. Increasing HPV Vaccination Rates Among Adolescents: Challenges and Opportunities. PolicyLab: The Children’s Hospital of Philadelphia, 2016.</a:t>
            </a:r>
            <a:endParaRPr lang="en-US" dirty="0"/>
          </a:p>
          <a:p>
            <a:endParaRPr lang="en-US" dirty="0"/>
          </a:p>
        </p:txBody>
      </p:sp>
      <p:sp>
        <p:nvSpPr>
          <p:cNvPr id="4" name="Slide Number Placeholder 3"/>
          <p:cNvSpPr>
            <a:spLocks noGrp="1"/>
          </p:cNvSpPr>
          <p:nvPr>
            <p:ph type="sldNum" sz="quarter" idx="10"/>
          </p:nvPr>
        </p:nvSpPr>
        <p:spPr>
          <a:xfrm>
            <a:off x="3886200" y="8735605"/>
            <a:ext cx="2971800" cy="465138"/>
          </a:xfrm>
        </p:spPr>
        <p:txBody>
          <a:bodyPr/>
          <a:lstStyle/>
          <a:p>
            <a:fld id="{8177BA2D-FC07-4DB8-A4EF-914F8A6FE948}" type="slidenum">
              <a:rPr lang="en-US" smtClean="0"/>
              <a:t>42</a:t>
            </a:fld>
            <a:endParaRPr lang="en-US" dirty="0"/>
          </a:p>
        </p:txBody>
      </p:sp>
      <p:sp>
        <p:nvSpPr>
          <p:cNvPr id="5" name="TextBox 4"/>
          <p:cNvSpPr txBox="1"/>
          <p:nvPr/>
        </p:nvSpPr>
        <p:spPr>
          <a:xfrm>
            <a:off x="228600" y="8829675"/>
            <a:ext cx="3200400" cy="276999"/>
          </a:xfrm>
          <a:prstGeom prst="rect">
            <a:avLst/>
          </a:prstGeom>
          <a:noFill/>
        </p:spPr>
        <p:txBody>
          <a:bodyPr wrap="square" rtlCol="0">
            <a:spAutoFit/>
          </a:bodyPr>
          <a:lstStyle/>
          <a:p>
            <a:pPr>
              <a:defRPr/>
            </a:pPr>
            <a:r>
              <a:rPr lang="en-US" sz="1200" dirty="0"/>
              <a:t>EPIC 2018</a:t>
            </a:r>
          </a:p>
        </p:txBody>
      </p:sp>
    </p:spTree>
    <p:extLst>
      <p:ext uri="{BB962C8B-B14F-4D97-AF65-F5344CB8AC3E}">
        <p14:creationId xmlns:p14="http://schemas.microsoft.com/office/powerpoint/2010/main" val="36283293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dirty="0">
                <a:solidFill>
                  <a:srgbClr val="000000"/>
                </a:solidFill>
              </a:rPr>
              <a:t>EPIC 2018</a:t>
            </a:r>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solidFill>
                  <a:srgbClr val="000000"/>
                </a:solidFill>
              </a:rPr>
              <a:pPr>
                <a:defRPr/>
              </a:pPr>
              <a:t>43</a:t>
            </a:fld>
            <a:endParaRPr lang="en-US" dirty="0">
              <a:solidFill>
                <a:srgbClr val="000000"/>
              </a:solidFill>
            </a:endParaRPr>
          </a:p>
        </p:txBody>
      </p:sp>
    </p:spTree>
    <p:extLst>
      <p:ext uri="{BB962C8B-B14F-4D97-AF65-F5344CB8AC3E}">
        <p14:creationId xmlns:p14="http://schemas.microsoft.com/office/powerpoint/2010/main" val="38354556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dirty="0">
                <a:solidFill>
                  <a:srgbClr val="000000"/>
                </a:solidFill>
              </a:rPr>
              <a:t>EPIC 2018</a:t>
            </a:r>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solidFill>
                  <a:srgbClr val="000000"/>
                </a:solidFill>
              </a:rPr>
              <a:pPr>
                <a:defRPr/>
              </a:pPr>
              <a:t>44</a:t>
            </a:fld>
            <a:endParaRPr lang="en-US" dirty="0">
              <a:solidFill>
                <a:srgbClr val="000000"/>
              </a:solidFill>
            </a:endParaRPr>
          </a:p>
        </p:txBody>
      </p:sp>
    </p:spTree>
    <p:extLst>
      <p:ext uri="{BB962C8B-B14F-4D97-AF65-F5344CB8AC3E}">
        <p14:creationId xmlns:p14="http://schemas.microsoft.com/office/powerpoint/2010/main" val="15743336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TextBox 2"/>
          <p:cNvSpPr txBox="1"/>
          <p:nvPr/>
        </p:nvSpPr>
        <p:spPr>
          <a:xfrm>
            <a:off x="6172200" y="8862535"/>
            <a:ext cx="527538" cy="276999"/>
          </a:xfrm>
          <a:prstGeom prst="rect">
            <a:avLst/>
          </a:prstGeom>
          <a:noFill/>
        </p:spPr>
        <p:txBody>
          <a:bodyPr wrap="square" rtlCol="0">
            <a:spAutoFit/>
          </a:bodyPr>
          <a:lstStyle/>
          <a:p>
            <a:r>
              <a:rPr lang="en-US" sz="1200" dirty="0"/>
              <a:t>46</a:t>
            </a:r>
          </a:p>
        </p:txBody>
      </p:sp>
      <p:sp>
        <p:nvSpPr>
          <p:cNvPr id="4" name="TextBox 3"/>
          <p:cNvSpPr txBox="1"/>
          <p:nvPr/>
        </p:nvSpPr>
        <p:spPr>
          <a:xfrm>
            <a:off x="228600" y="8897760"/>
            <a:ext cx="3200400" cy="276999"/>
          </a:xfrm>
          <a:prstGeom prst="rect">
            <a:avLst/>
          </a:prstGeom>
          <a:noFill/>
        </p:spPr>
        <p:txBody>
          <a:bodyPr wrap="square" rtlCol="0">
            <a:spAutoFit/>
          </a:bodyPr>
          <a:lstStyle/>
          <a:p>
            <a:pPr>
              <a:defRPr/>
            </a:pPr>
            <a:r>
              <a:rPr lang="en-US" sz="1200" dirty="0"/>
              <a:t>EPIC 2018</a:t>
            </a:r>
          </a:p>
        </p:txBody>
      </p:sp>
    </p:spTree>
    <p:extLst>
      <p:ext uri="{BB962C8B-B14F-4D97-AF65-F5344CB8AC3E}">
        <p14:creationId xmlns:p14="http://schemas.microsoft.com/office/powerpoint/2010/main" val="28146154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6425"/>
            <a:ext cx="5486400" cy="4183063"/>
          </a:xfrm>
        </p:spPr>
        <p:txBody>
          <a:bodyPr/>
          <a:lstStyle/>
          <a:p>
            <a:pPr>
              <a:lnSpc>
                <a:spcPct val="80000"/>
              </a:lnSpc>
              <a:spcBef>
                <a:spcPct val="0"/>
              </a:spcBef>
            </a:pPr>
            <a:r>
              <a:rPr lang="en-US" sz="900" b="1" i="1" dirty="0">
                <a:latin typeface="+mn-lt"/>
                <a:cs typeface="Arial" pitchFamily="34" charset="0"/>
              </a:rPr>
              <a:t>Un-immunized HCP</a:t>
            </a:r>
          </a:p>
          <a:p>
            <a:pPr>
              <a:lnSpc>
                <a:spcPct val="80000"/>
              </a:lnSpc>
              <a:spcBef>
                <a:spcPct val="0"/>
              </a:spcBef>
              <a:buClr>
                <a:srgbClr val="FFFF99"/>
              </a:buClr>
            </a:pPr>
            <a:r>
              <a:rPr lang="en-US" sz="900" dirty="0">
                <a:latin typeface="+mn-lt"/>
                <a:cs typeface="Arial" pitchFamily="34" charset="0"/>
              </a:rPr>
              <a:t>Un-immunized healthcare workers are at risk of infecting patients, family members and community contacts</a:t>
            </a:r>
          </a:p>
          <a:p>
            <a:pPr>
              <a:lnSpc>
                <a:spcPct val="80000"/>
              </a:lnSpc>
              <a:spcBef>
                <a:spcPct val="0"/>
              </a:spcBef>
            </a:pPr>
            <a:r>
              <a:rPr lang="en-US" sz="900" b="1" i="1" dirty="0">
                <a:latin typeface="+mn-lt"/>
                <a:cs typeface="Arial" pitchFamily="34" charset="0"/>
              </a:rPr>
              <a:t>Immunized HCP </a:t>
            </a:r>
          </a:p>
          <a:p>
            <a:pPr>
              <a:lnSpc>
                <a:spcPct val="80000"/>
              </a:lnSpc>
              <a:spcBef>
                <a:spcPct val="0"/>
              </a:spcBef>
            </a:pPr>
            <a:r>
              <a:rPr lang="en-US" sz="900" dirty="0">
                <a:latin typeface="+mn-lt"/>
                <a:cs typeface="Arial" pitchFamily="34" charset="0"/>
              </a:rPr>
              <a:t>Protect patients from VPD’s</a:t>
            </a:r>
          </a:p>
          <a:p>
            <a:pPr>
              <a:lnSpc>
                <a:spcPct val="80000"/>
              </a:lnSpc>
              <a:spcBef>
                <a:spcPct val="0"/>
              </a:spcBef>
            </a:pPr>
            <a:r>
              <a:rPr lang="en-US" sz="900" dirty="0">
                <a:latin typeface="+mn-lt"/>
                <a:cs typeface="Arial" pitchFamily="34" charset="0"/>
              </a:rPr>
              <a:t>Help offices avoid potential liability cases. (The practice can be liable if an unimmunized  HCP becomes infected with a vaccine preventable disease and infects a patient.)</a:t>
            </a:r>
          </a:p>
          <a:p>
            <a:pPr>
              <a:lnSpc>
                <a:spcPct val="80000"/>
              </a:lnSpc>
              <a:spcBef>
                <a:spcPct val="0"/>
              </a:spcBef>
            </a:pPr>
            <a:r>
              <a:rPr lang="en-US" sz="900" dirty="0">
                <a:latin typeface="+mn-lt"/>
                <a:cs typeface="Arial" pitchFamily="34" charset="0"/>
              </a:rPr>
              <a:t>Maintain productivity   </a:t>
            </a:r>
          </a:p>
          <a:p>
            <a:pPr>
              <a:lnSpc>
                <a:spcPct val="80000"/>
              </a:lnSpc>
              <a:spcBef>
                <a:spcPct val="0"/>
              </a:spcBef>
            </a:pPr>
            <a:r>
              <a:rPr lang="en-US" sz="900" dirty="0">
                <a:latin typeface="+mn-lt"/>
                <a:cs typeface="Arial" pitchFamily="34" charset="0"/>
              </a:rPr>
              <a:t>Reduce illness and illness-related absenteeism</a:t>
            </a:r>
          </a:p>
          <a:p>
            <a:pPr>
              <a:lnSpc>
                <a:spcPct val="80000"/>
              </a:lnSpc>
              <a:spcBef>
                <a:spcPct val="0"/>
              </a:spcBef>
            </a:pPr>
            <a:r>
              <a:rPr lang="en-US" sz="900" b="1" dirty="0">
                <a:latin typeface="+mn-lt"/>
                <a:cs typeface="Arial" pitchFamily="34" charset="0"/>
              </a:rPr>
              <a:t>Evidence of Immunity to MMR</a:t>
            </a:r>
          </a:p>
          <a:p>
            <a:pPr>
              <a:lnSpc>
                <a:spcPct val="80000"/>
              </a:lnSpc>
              <a:spcBef>
                <a:spcPct val="0"/>
              </a:spcBef>
            </a:pPr>
            <a:r>
              <a:rPr lang="en-US" sz="900" dirty="0">
                <a:latin typeface="+mn-lt"/>
                <a:cs typeface="Arial" pitchFamily="34" charset="0"/>
              </a:rPr>
              <a:t>Documented administration of two doses of measles and mumps vaccine and one dose of rubella vaccine OR</a:t>
            </a:r>
          </a:p>
          <a:p>
            <a:pPr>
              <a:lnSpc>
                <a:spcPct val="80000"/>
              </a:lnSpc>
              <a:spcBef>
                <a:spcPct val="0"/>
              </a:spcBef>
            </a:pPr>
            <a:r>
              <a:rPr lang="en-US" sz="900" dirty="0">
                <a:latin typeface="+mn-lt"/>
                <a:cs typeface="Arial" pitchFamily="34" charset="0"/>
              </a:rPr>
              <a:t>Laboratory evidence of immunity or laboratory confirmation of disease (measles, mumps and rubella) OR</a:t>
            </a:r>
          </a:p>
          <a:p>
            <a:pPr>
              <a:lnSpc>
                <a:spcPct val="80000"/>
              </a:lnSpc>
              <a:spcBef>
                <a:spcPct val="0"/>
              </a:spcBef>
            </a:pPr>
            <a:r>
              <a:rPr lang="en-US" sz="900" dirty="0">
                <a:latin typeface="+mn-lt"/>
                <a:cs typeface="Arial" pitchFamily="34" charset="0"/>
              </a:rPr>
              <a:t>Born before 1957 (measles, mumps and rubella)</a:t>
            </a:r>
          </a:p>
          <a:p>
            <a:endParaRPr lang="en-US" sz="900" b="0" i="0" kern="1200" dirty="0">
              <a:solidFill>
                <a:schemeClr val="tx1"/>
              </a:solidFill>
              <a:effectLst/>
              <a:latin typeface="Arial" pitchFamily="34" charset="0"/>
              <a:ea typeface="+mn-ea"/>
              <a:cs typeface="+mn-cs"/>
            </a:endParaRPr>
          </a:p>
          <a:p>
            <a:r>
              <a:rPr lang="en-US" sz="900" b="0" i="0" kern="1200" dirty="0">
                <a:solidFill>
                  <a:schemeClr val="tx1"/>
                </a:solidFill>
                <a:effectLst/>
                <a:latin typeface="Arial" pitchFamily="34" charset="0"/>
                <a:ea typeface="+mn-ea"/>
                <a:cs typeface="+mn-cs"/>
              </a:rPr>
              <a:t>Because of their contact with patients or infective material from patients, many HCP are at risk for exposure to (and possible transmission of) vaccine-preventable diseases. Employers and HCP have a shared responsibility to prevent occupationally acquired infections and avoid causing harm to patients by taking reasonable precautions to prevent transmission of vaccine-preventable diseases.</a:t>
            </a:r>
          </a:p>
          <a:p>
            <a:endParaRPr lang="en-US" sz="900" b="0" i="0" kern="1200" dirty="0">
              <a:solidFill>
                <a:schemeClr val="tx1"/>
              </a:solidFill>
              <a:effectLst/>
              <a:latin typeface="Arial" pitchFamily="34" charset="0"/>
              <a:ea typeface="+mn-ea"/>
              <a:cs typeface="+mn-cs"/>
            </a:endParaRPr>
          </a:p>
          <a:p>
            <a:r>
              <a:rPr lang="en-US" sz="900" b="0" i="0" kern="1200" dirty="0">
                <a:solidFill>
                  <a:schemeClr val="tx1"/>
                </a:solidFill>
                <a:effectLst/>
                <a:latin typeface="Arial" pitchFamily="34" charset="0"/>
                <a:ea typeface="+mn-ea"/>
                <a:cs typeface="+mn-cs"/>
              </a:rPr>
              <a:t>Optimal use of recommended vaccines helps maintain immunity and safeguard HCP from infection, thereby helping protect patients from becoming infected. The recommendations for vaccination of HCP are presented in two categories: 1) those diseases for which routine vaccination or documentation of immunity is recommended for HCP because of risks to HCP in their work settings and, should HCP become infected, to the patients they serve and 2) those diseases for which vaccination of HCP might be indicated in certain circumstances. Vaccines recommended in the first category are hepatitis B, seasonal influenza, measles, mumps, and rubella, pertussis, and varicella vaccines. Vaccines in the second category are meningococcal, typhoid, and polio vaccines.</a:t>
            </a:r>
          </a:p>
          <a:p>
            <a:endParaRPr lang="en-US"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latin typeface="+mn-lt"/>
                <a:cs typeface="Arial" pitchFamily="34" charset="0"/>
              </a:rPr>
              <a:t>1.</a:t>
            </a:r>
            <a:r>
              <a:rPr lang="en-US" sz="900" b="1" dirty="0">
                <a:latin typeface="+mn-lt"/>
                <a:cs typeface="Arial" pitchFamily="34" charset="0"/>
              </a:rPr>
              <a:t> </a:t>
            </a:r>
            <a:r>
              <a:rPr lang="en-US" sz="900" dirty="0">
                <a:latin typeface="+mn-lt"/>
                <a:cs typeface="Arial" pitchFamily="34" charset="0"/>
              </a:rPr>
              <a:t>General Recommendations on Immunization, Recommendations of the Advisory Committee on Immunization Practices (ACIP). MMWR   (RR-2); January 28, 2011</a:t>
            </a:r>
          </a:p>
          <a:p>
            <a:endParaRPr lang="en-US" sz="900" dirty="0"/>
          </a:p>
          <a:p>
            <a:r>
              <a:rPr lang="en-US" sz="900" b="0" i="0" kern="1200" dirty="0">
                <a:solidFill>
                  <a:schemeClr val="tx1"/>
                </a:solidFill>
                <a:effectLst/>
                <a:latin typeface="Arial" pitchFamily="34" charset="0"/>
                <a:ea typeface="+mn-ea"/>
                <a:cs typeface="+mn-cs"/>
              </a:rPr>
              <a:t>MMWR; November 25, 2011 / 60(RR07);1-45</a:t>
            </a:r>
            <a:endParaRPr lang="en-US" sz="900" b="0" dirty="0"/>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rPr>
              <a:t>EPIC 2018</a:t>
            </a: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952AFA-8362-48FC-9C34-150C87379A95}"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46</a:t>
            </a:fld>
            <a:endParaRPr kumimoji="0" lang="en-US" sz="18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37670654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254000"/>
            <a:ext cx="6256338" cy="3519488"/>
          </a:xfrm>
        </p:spPr>
      </p:sp>
      <p:sp>
        <p:nvSpPr>
          <p:cNvPr id="3" name="Notes Placeholder 2"/>
          <p:cNvSpPr>
            <a:spLocks noGrp="1"/>
          </p:cNvSpPr>
          <p:nvPr>
            <p:ph type="body" idx="1"/>
          </p:nvPr>
        </p:nvSpPr>
        <p:spPr>
          <a:xfrm>
            <a:off x="157012" y="3786119"/>
            <a:ext cx="6786809" cy="3915777"/>
          </a:xfrm>
        </p:spPr>
        <p:txBody>
          <a:bodyPr>
            <a:normAutofit fontScale="25000" lnSpcReduction="20000"/>
          </a:bodyPr>
          <a:lstStyle/>
          <a:p>
            <a:pPr>
              <a:spcBef>
                <a:spcPts val="612"/>
              </a:spcBef>
            </a:pPr>
            <a:endParaRPr lang="en-US" sz="1700" b="1" dirty="0">
              <a:cs typeface="Arial" pitchFamily="34" charset="0"/>
            </a:endParaRPr>
          </a:p>
          <a:p>
            <a:pPr>
              <a:spcBef>
                <a:spcPts val="612"/>
              </a:spcBef>
            </a:pPr>
            <a:r>
              <a:rPr lang="en-US" sz="3700" b="1" dirty="0">
                <a:cs typeface="Arial" panose="020B0604020202020204" pitchFamily="34" charset="0"/>
              </a:rPr>
              <a:t>Postvaccination Serologic Testing</a:t>
            </a:r>
          </a:p>
          <a:p>
            <a:pPr>
              <a:spcBef>
                <a:spcPts val="612"/>
              </a:spcBef>
            </a:pPr>
            <a:r>
              <a:rPr lang="en-US" sz="3700" b="1" dirty="0">
                <a:solidFill>
                  <a:srgbClr val="FF0000"/>
                </a:solidFill>
                <a:cs typeface="Arial" panose="020B0604020202020204" pitchFamily="34" charset="0"/>
              </a:rPr>
              <a:t>HCP who can’t provide documentation of 3 doses of HepB vaccine should be considered unvaccinated and should complete the vaccine series.  If inadvertently tested before receiving the 3 doses and anti-HBs ≥10 mIU/mL, they should NOT be considered immune.  </a:t>
            </a:r>
            <a:r>
              <a:rPr lang="en-US" sz="3700" b="1" u="sng" dirty="0">
                <a:solidFill>
                  <a:srgbClr val="FF0000"/>
                </a:solidFill>
                <a:cs typeface="Arial" panose="020B0604020202020204" pitchFamily="34" charset="0"/>
              </a:rPr>
              <a:t>The test level is based on receipt of a documented 3 dose series.</a:t>
            </a:r>
          </a:p>
          <a:p>
            <a:pPr marL="291694" indent="-291694">
              <a:spcBef>
                <a:spcPts val="612"/>
              </a:spcBef>
              <a:buFont typeface="Arial" panose="020B0604020202020204" pitchFamily="34" charset="0"/>
              <a:buChar char="•"/>
            </a:pPr>
            <a:r>
              <a:rPr lang="en-US" sz="3700" dirty="0">
                <a:cs typeface="Arial" panose="020B0604020202020204" pitchFamily="34" charset="0"/>
              </a:rPr>
              <a:t>Testing unvaccinated HCP for HBV infection is not generally indicated for persons being evaluated for hepatitis B protection because of occupational risk. </a:t>
            </a:r>
          </a:p>
          <a:p>
            <a:pPr marL="291694" indent="-291694">
              <a:spcBef>
                <a:spcPts val="612"/>
              </a:spcBef>
              <a:buFont typeface="Arial" panose="020B0604020202020204" pitchFamily="34" charset="0"/>
              <a:buChar char="•"/>
            </a:pPr>
            <a:r>
              <a:rPr lang="en-US" sz="3700" dirty="0">
                <a:cs typeface="Arial" panose="020B0604020202020204" pitchFamily="34" charset="0"/>
              </a:rPr>
              <a:t>Prevaccination serologic testing is indicated for:</a:t>
            </a:r>
          </a:p>
          <a:p>
            <a:pPr marL="758403" lvl="1" indent="-291694">
              <a:spcBef>
                <a:spcPts val="612"/>
              </a:spcBef>
              <a:buFont typeface="Arial" panose="020B0604020202020204" pitchFamily="34" charset="0"/>
              <a:buChar char="•"/>
            </a:pPr>
            <a:r>
              <a:rPr lang="en-US" sz="3700" dirty="0">
                <a:cs typeface="Arial" panose="020B0604020202020204" pitchFamily="34" charset="0"/>
              </a:rPr>
              <a:t>all persons born in geographic regions with HBsAg prevalence of ≥2% (e.g., much of Eastern Europe, Asia, Africa, the Middle East, and the Pacific Islands)</a:t>
            </a:r>
          </a:p>
          <a:p>
            <a:pPr marL="758403" lvl="1" indent="-291694">
              <a:spcBef>
                <a:spcPts val="612"/>
              </a:spcBef>
              <a:buFont typeface="Arial" panose="020B0604020202020204" pitchFamily="34" charset="0"/>
              <a:buChar char="•"/>
            </a:pPr>
            <a:r>
              <a:rPr lang="en-US" sz="3700" dirty="0">
                <a:cs typeface="Arial" panose="020B0604020202020204" pitchFamily="34" charset="0"/>
              </a:rPr>
              <a:t>certain indigenous populations from countries with overall low HBV endemicity (&lt;2%)</a:t>
            </a:r>
          </a:p>
          <a:p>
            <a:pPr marL="758403" lvl="1" indent="-291694">
              <a:spcBef>
                <a:spcPts val="612"/>
              </a:spcBef>
              <a:buFont typeface="Arial" panose="020B0604020202020204" pitchFamily="34" charset="0"/>
              <a:buChar char="•"/>
            </a:pPr>
            <a:r>
              <a:rPr lang="en-US" sz="3700" dirty="0">
                <a:cs typeface="Arial" panose="020B0604020202020204" pitchFamily="34" charset="0"/>
              </a:rPr>
              <a:t>persons with behavioral exposures to HBV (e.g., men who have sex with men and past or current injection drug users)</a:t>
            </a:r>
          </a:p>
          <a:p>
            <a:pPr marL="758403" lvl="1" indent="-291694">
              <a:spcBef>
                <a:spcPts val="612"/>
              </a:spcBef>
              <a:buFont typeface="Arial" panose="020B0604020202020204" pitchFamily="34" charset="0"/>
              <a:buChar char="•"/>
            </a:pPr>
            <a:r>
              <a:rPr lang="en-US" sz="3700" dirty="0">
                <a:cs typeface="Arial" panose="020B0604020202020204" pitchFamily="34" charset="0"/>
              </a:rPr>
              <a:t>persons receiving cytotoxic or immunosuppressive therapy</a:t>
            </a:r>
          </a:p>
          <a:p>
            <a:pPr marL="758403" lvl="1" indent="-291694">
              <a:spcBef>
                <a:spcPts val="612"/>
              </a:spcBef>
              <a:buFont typeface="Arial" panose="020B0604020202020204" pitchFamily="34" charset="0"/>
              <a:buChar char="•"/>
            </a:pPr>
            <a:r>
              <a:rPr lang="en-US" sz="3700" dirty="0">
                <a:cs typeface="Arial" panose="020B0604020202020204" pitchFamily="34" charset="0"/>
              </a:rPr>
              <a:t>persons with liver disease of unknown etiology. </a:t>
            </a:r>
          </a:p>
          <a:p>
            <a:pPr>
              <a:spcBef>
                <a:spcPts val="612"/>
              </a:spcBef>
            </a:pPr>
            <a:r>
              <a:rPr lang="en-US" sz="3700" dirty="0">
                <a:cs typeface="Arial" panose="020B0604020202020204" pitchFamily="34" charset="0"/>
              </a:rPr>
              <a:t>Testing HCP at risk for HBV infection should consist of a serologic assay for HBsAg, in addition to either anti-HBc or anti-HBs</a:t>
            </a:r>
            <a:r>
              <a:rPr lang="en-US" sz="3700" i="1" dirty="0">
                <a:cs typeface="Arial" panose="020B0604020202020204" pitchFamily="34" charset="0"/>
              </a:rPr>
              <a:t>. For unvaccinated HCP at risk for previous HBV infection, blood should be drawn for testing before the first dose of vaccine is administered. </a:t>
            </a:r>
            <a:endParaRPr lang="en-US" sz="3700" dirty="0">
              <a:cs typeface="Arial" panose="020B0604020202020204" pitchFamily="34" charset="0"/>
            </a:endParaRPr>
          </a:p>
          <a:p>
            <a:pPr>
              <a:spcBef>
                <a:spcPts val="612"/>
              </a:spcBef>
            </a:pPr>
            <a:r>
              <a:rPr lang="en-US" sz="3700" dirty="0">
                <a:cs typeface="Arial" panose="020B0604020202020204" pitchFamily="34" charset="0"/>
              </a:rPr>
              <a:t>HCP who have written documentation of a complete, ≥3-dose HepB vaccine series and subsequent postvaccination anti-HBs ≥10 mIU/mL are considered hepatitis B immune. Immunocompetent persons have long-term protection against HBV and do not need further periodic testing to assess anti-HBs levels.  </a:t>
            </a:r>
          </a:p>
          <a:p>
            <a:pPr>
              <a:spcBef>
                <a:spcPts val="612"/>
              </a:spcBef>
            </a:pPr>
            <a:r>
              <a:rPr lang="en-US" sz="3700" dirty="0">
                <a:cs typeface="Arial" panose="020B0604020202020204" pitchFamily="34" charset="0"/>
              </a:rPr>
              <a:t>All HCP recently vaccinated or recently completing HepB vaccination who are at risk for occupational blood or body fluid exposure should undergo anti-HBs testing. Anti-HBs testing should be performed 1–2 months after administration of the last dose of the vaccine series when possible. HCP with documentation of a complete ≥3-dose HepB vaccine series but no documentation of anti-HBs ≥10 mIU/mL who are at risk for occupational blood or body fluid exposure might undergo anti-HBs testing upon hire or matriculation. Testing should use a quantitative method that allows detection of the protective concentration of anti-HBs (≥10 mIU/mL) (e.g., enzyme-linked immunosorbent assay [ELISA]). </a:t>
            </a:r>
          </a:p>
          <a:p>
            <a:pPr>
              <a:spcBef>
                <a:spcPts val="612"/>
              </a:spcBef>
            </a:pPr>
            <a:r>
              <a:rPr lang="en-US" sz="3700" dirty="0">
                <a:cs typeface="Arial" panose="020B0604020202020204" pitchFamily="34" charset="0"/>
              </a:rPr>
              <a:t>Completely vaccinated HCP with anti-HBs ≥10 mIU/mL are considered hepatitis B immune. Immunocompetent persons have long-term protection and do not need further periodic testing to assess anti-HBs levels. </a:t>
            </a:r>
          </a:p>
          <a:p>
            <a:pPr>
              <a:spcBef>
                <a:spcPts val="612"/>
              </a:spcBef>
            </a:pPr>
            <a:r>
              <a:rPr lang="en-US" sz="3700" dirty="0">
                <a:cs typeface="Arial" panose="020B0604020202020204" pitchFamily="34" charset="0"/>
              </a:rPr>
              <a:t>Completely vaccinated HCP with anti-HBs &lt;10 mIU/mL should receive an additional dose of HepB vaccine, followed by anti-HBs testing 1–2 months later. HCP whose anti-HBs remains &lt;10 mIU/mL should receive 2 additional </a:t>
            </a:r>
          </a:p>
          <a:p>
            <a:pPr>
              <a:spcBef>
                <a:spcPts val="612"/>
              </a:spcBef>
            </a:pPr>
            <a:r>
              <a:rPr lang="en-US" sz="3700" dirty="0">
                <a:cs typeface="Arial" panose="020B0604020202020204" pitchFamily="34" charset="0"/>
              </a:rPr>
              <a:t>vaccine doses (usually 6 doses total), followed by repeat anti-HBs testing 1–2 months after the last dose. Alternatively, it might be more practical for very recently vaccinated HCP with anti-HBs &lt;10 mIU/mL to receive 3 consecutive additional doses of HepB vaccine (usually 6 doses total), followed by anti-HBs testing 1–2 months after the last dose. </a:t>
            </a:r>
          </a:p>
          <a:p>
            <a:pPr>
              <a:spcBef>
                <a:spcPts val="612"/>
              </a:spcBef>
            </a:pPr>
            <a:endParaRPr lang="en-US" sz="1900" dirty="0">
              <a:latin typeface="+mn-lt"/>
            </a:endParaRPr>
          </a:p>
          <a:p>
            <a:endParaRPr lang="en-US" sz="1900" dirty="0">
              <a:latin typeface="+mn-lt"/>
            </a:endParaRPr>
          </a:p>
          <a:p>
            <a:endParaRPr lang="en-US" dirty="0">
              <a:latin typeface="+mn-lt"/>
            </a:endParaRPr>
          </a:p>
          <a:p>
            <a:endParaRPr lang="en-US" dirty="0"/>
          </a:p>
        </p:txBody>
      </p:sp>
      <p:sp>
        <p:nvSpPr>
          <p:cNvPr id="5" name="Rectangle 4"/>
          <p:cNvSpPr/>
          <p:nvPr/>
        </p:nvSpPr>
        <p:spPr>
          <a:xfrm>
            <a:off x="1025913" y="8734140"/>
            <a:ext cx="5603064" cy="509752"/>
          </a:xfrm>
          <a:prstGeom prst="rect">
            <a:avLst/>
          </a:prstGeom>
        </p:spPr>
        <p:txBody>
          <a:bodyPr wrap="square" lIns="93342" tIns="46671" rIns="93342" bIns="46671">
            <a:spAutoFit/>
          </a:bodyPr>
          <a:lstStyle/>
          <a:p>
            <a:pPr>
              <a:defRPr/>
            </a:pPr>
            <a:r>
              <a:rPr lang="en-US" sz="900" b="1" dirty="0">
                <a:solidFill>
                  <a:srgbClr val="000000"/>
                </a:solidFill>
                <a:latin typeface="Arial" pitchFamily="34" charset="0"/>
                <a:cs typeface="Arial" pitchFamily="34" charset="0"/>
              </a:rPr>
              <a:t>Ref: (1) CDC Guidance for Evaluating Health-Care Personnel for Hepatitis B Virus Protection and for Administering Post Exposure Management MMWR Recommendations and Reports /Vol. 62/No. 10 December 20, 2013  (2) MMWR, Recommendations &amp; Reports/Vol.67/No.1, January 12,2018</a:t>
            </a:r>
          </a:p>
        </p:txBody>
      </p:sp>
      <p:sp>
        <p:nvSpPr>
          <p:cNvPr id="6" name="Footer Placeholder 5"/>
          <p:cNvSpPr>
            <a:spLocks noGrp="1"/>
          </p:cNvSpPr>
          <p:nvPr>
            <p:ph type="ftr" sz="quarter" idx="11"/>
          </p:nvPr>
        </p:nvSpPr>
        <p:spPr/>
        <p:txBody>
          <a:bodyPr/>
          <a:lstStyle/>
          <a:p>
            <a:pPr>
              <a:defRPr/>
            </a:pPr>
            <a:r>
              <a:rPr lang="en-US" dirty="0">
                <a:solidFill>
                  <a:srgbClr val="000000"/>
                </a:solidFill>
              </a:rPr>
              <a:t>EPIC  2018</a:t>
            </a:r>
          </a:p>
        </p:txBody>
      </p:sp>
    </p:spTree>
    <p:extLst>
      <p:ext uri="{BB962C8B-B14F-4D97-AF65-F5344CB8AC3E}">
        <p14:creationId xmlns:p14="http://schemas.microsoft.com/office/powerpoint/2010/main" val="29282690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solidFill>
                  <a:srgbClr val="FF0000"/>
                </a:solidFill>
              </a:rPr>
              <a:t>Persons previously vaccinated with 2 doses of a mumps virus-containing vaccine who are identified by public health authorities as being part of a group or population at increased risk for acquiring mumps because of an outbreak should receive a third dose of a mumps virus-containing vaccine to improve protection against mumps disease and related complications.</a:t>
            </a:r>
          </a:p>
          <a:p>
            <a:pPr lvl="0"/>
            <a:endParaRPr lang="en-US" dirty="0">
              <a:solidFill>
                <a:srgbClr val="FF0000"/>
              </a:solidFill>
            </a:endParaRPr>
          </a:p>
          <a:p>
            <a:r>
              <a:rPr lang="en-US" dirty="0">
                <a:solidFill>
                  <a:srgbClr val="FF0000"/>
                </a:solidFill>
              </a:rPr>
              <a:t>MMWR, </a:t>
            </a:r>
            <a:r>
              <a:rPr lang="en-US" dirty="0">
                <a:solidFill>
                  <a:srgbClr val="FF0000"/>
                </a:solidFill>
                <a:latin typeface="Lato"/>
              </a:rPr>
              <a:t>Recommendation of the Advisory Committee on Immunization Practices for Use of a Third Dose of Mumps Virus–Containing Vaccine in Persons at Increased Risk for Mumps During an Outbreak</a:t>
            </a:r>
          </a:p>
          <a:p>
            <a:r>
              <a:rPr lang="en-US" i="1" dirty="0">
                <a:solidFill>
                  <a:srgbClr val="FF0000"/>
                </a:solidFill>
                <a:latin typeface="Lato"/>
              </a:rPr>
              <a:t>Weekly</a:t>
            </a:r>
            <a:r>
              <a:rPr lang="en-US" dirty="0">
                <a:solidFill>
                  <a:srgbClr val="FF0000"/>
                </a:solidFill>
                <a:latin typeface="Lato"/>
              </a:rPr>
              <a:t> / January 12, 2018 / 67(1);33–38</a:t>
            </a:r>
          </a:p>
          <a:p>
            <a:pPr lvl="0"/>
            <a:endParaRPr lang="en-US" dirty="0">
              <a:solidFill>
                <a:srgbClr val="FF0000"/>
              </a:solidFill>
            </a:endParaRPr>
          </a:p>
        </p:txBody>
      </p:sp>
      <p:sp>
        <p:nvSpPr>
          <p:cNvPr id="4" name="Footer Placeholder 3"/>
          <p:cNvSpPr>
            <a:spLocks noGrp="1"/>
          </p:cNvSpPr>
          <p:nvPr>
            <p:ph type="ftr" sz="quarter" idx="10"/>
          </p:nvPr>
        </p:nvSpPr>
        <p:spPr/>
        <p:txBody>
          <a:bodyPr/>
          <a:lstStyle/>
          <a:p>
            <a:pPr>
              <a:defRPr/>
            </a:pPr>
            <a:r>
              <a:rPr lang="en-US" dirty="0">
                <a:solidFill>
                  <a:srgbClr val="000000"/>
                </a:solidFill>
              </a:rPr>
              <a:t>EPIC  2018</a:t>
            </a:r>
          </a:p>
        </p:txBody>
      </p:sp>
    </p:spTree>
    <p:extLst>
      <p:ext uri="{BB962C8B-B14F-4D97-AF65-F5344CB8AC3E}">
        <p14:creationId xmlns:p14="http://schemas.microsoft.com/office/powerpoint/2010/main" val="7526603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272386" name="Rectangle 2"/>
          <p:cNvSpPr>
            <a:spLocks noGrp="1" noRot="1" noChangeAspect="1" noChangeArrowheads="1" noTextEdit="1"/>
          </p:cNvSpPr>
          <p:nvPr>
            <p:ph type="sldImg"/>
          </p:nvPr>
        </p:nvSpPr>
        <p:spPr>
          <a:xfrm>
            <a:off x="368300" y="685800"/>
            <a:ext cx="6197600" cy="3486150"/>
          </a:xfrm>
          <a:ln/>
        </p:spPr>
      </p:sp>
      <p:sp>
        <p:nvSpPr>
          <p:cNvPr id="280579" name="Rectangle 3"/>
          <p:cNvSpPr>
            <a:spLocks noGrp="1" noChangeArrowheads="1"/>
          </p:cNvSpPr>
          <p:nvPr>
            <p:ph type="body" idx="1"/>
          </p:nvPr>
        </p:nvSpPr>
        <p:spPr>
          <a:ln/>
        </p:spPr>
        <p:txBody>
          <a:bodyPr lIns="91432" tIns="45716" rIns="91432" bIns="45716">
            <a:normAutofit/>
          </a:bodyPr>
          <a:lstStyle/>
          <a:p>
            <a:r>
              <a:rPr lang="en-US" b="1" dirty="0">
                <a:cs typeface="Arial" panose="020B0604020202020204" pitchFamily="34" charset="0"/>
              </a:rPr>
              <a:t>EXAMPLES OF AN </a:t>
            </a:r>
            <a:r>
              <a:rPr lang="en-US" b="1" u="sng" dirty="0">
                <a:cs typeface="Arial" panose="020B0604020202020204" pitchFamily="34" charset="0"/>
              </a:rPr>
              <a:t>INDICATION</a:t>
            </a:r>
          </a:p>
          <a:p>
            <a:r>
              <a:rPr lang="en-US" b="1" u="sng" dirty="0">
                <a:cs typeface="Arial" panose="020B0604020202020204" pitchFamily="34" charset="0"/>
              </a:rPr>
              <a:t>ADACEL</a:t>
            </a:r>
            <a:r>
              <a:rPr lang="en-US" dirty="0">
                <a:cs typeface="Arial" panose="020B0604020202020204" pitchFamily="34" charset="0"/>
              </a:rPr>
              <a:t> vaccine is indicated for active booster immunization for the prevention of tetanus, diphtheria and pertussis as a single dose in persons 11 through 64 years of age.</a:t>
            </a:r>
          </a:p>
          <a:p>
            <a:endParaRPr lang="en-US" b="1" dirty="0">
              <a:cs typeface="Arial" panose="020B0604020202020204" pitchFamily="34" charset="0"/>
            </a:endParaRPr>
          </a:p>
          <a:p>
            <a:r>
              <a:rPr lang="en-US" b="1" dirty="0">
                <a:cs typeface="Arial" panose="020B0604020202020204" pitchFamily="34" charset="0"/>
              </a:rPr>
              <a:t>EXAMPLE OF A </a:t>
            </a:r>
            <a:r>
              <a:rPr lang="en-US" b="1" u="sng" dirty="0">
                <a:cs typeface="Arial" panose="020B0604020202020204" pitchFamily="34" charset="0"/>
              </a:rPr>
              <a:t>RECOMMENDATION</a:t>
            </a:r>
          </a:p>
          <a:p>
            <a:r>
              <a:rPr lang="en-US" dirty="0">
                <a:cs typeface="Arial" panose="020B0604020202020204" pitchFamily="34" charset="0"/>
              </a:rPr>
              <a:t>Recommendations by ACIP for the routine administration of vaccines. May include other information and guidance on epidemiology of the disease, appropriate timing, dosage,  contraindications to the vaccine and guidance for use in special populations. </a:t>
            </a:r>
          </a:p>
          <a:p>
            <a:endParaRPr lang="en-US" b="1" dirty="0">
              <a:cs typeface="Arial" panose="020B0604020202020204" pitchFamily="34" charset="0"/>
            </a:endParaRPr>
          </a:p>
          <a:p>
            <a:r>
              <a:rPr lang="en-US" b="1" dirty="0">
                <a:cs typeface="Arial" panose="020B0604020202020204" pitchFamily="34" charset="0"/>
              </a:rPr>
              <a:t>EXAMPLE OF VACCINE </a:t>
            </a:r>
            <a:r>
              <a:rPr lang="en-US" b="1" u="sng" dirty="0">
                <a:cs typeface="Arial" panose="020B0604020202020204" pitchFamily="34" charset="0"/>
              </a:rPr>
              <a:t>REQUIREMENTS</a:t>
            </a:r>
            <a:r>
              <a:rPr lang="en-US" b="1" dirty="0">
                <a:cs typeface="Arial" panose="020B0604020202020204" pitchFamily="34" charset="0"/>
              </a:rPr>
              <a:t> FOR ENTRY INTO CHILD CARE FACILITIES IN GEORGIA </a:t>
            </a:r>
          </a:p>
          <a:p>
            <a:pPr eaLnBrk="1" hangingPunct="1"/>
            <a:r>
              <a:rPr lang="en-US" dirty="0">
                <a:cs typeface="Arial" panose="020B0604020202020204" pitchFamily="34" charset="0"/>
              </a:rPr>
              <a:t>Consistent with the Recommended Childhood and Adolescent Immunization Schedule</a:t>
            </a:r>
          </a:p>
          <a:p>
            <a:pPr eaLnBrk="1" hangingPunct="1"/>
            <a:r>
              <a:rPr lang="en-US" dirty="0">
                <a:cs typeface="Arial" panose="020B0604020202020204" pitchFamily="34" charset="0"/>
              </a:rPr>
              <a:t>Children are required to be age appropriately immunized against each of these diseases: Hepatitis B, Diphtheria, Tetanus, Pertussis, Polio, Hib, Pneumococcus, Measles, Mumps, Rubella, Varicella, Hepatitis A, and meningococcal disease.		</a:t>
            </a:r>
          </a:p>
          <a:p>
            <a:pPr eaLnBrk="1" hangingPunct="1"/>
            <a:endParaRPr lang="en-US" b="1" dirty="0">
              <a:cs typeface="Arial" panose="020B0604020202020204" pitchFamily="34" charset="0"/>
            </a:endParaRPr>
          </a:p>
        </p:txBody>
      </p:sp>
      <p:sp>
        <p:nvSpPr>
          <p:cNvPr id="5" name="Footer Placeholder 4"/>
          <p:cNvSpPr>
            <a:spLocks noGrp="1"/>
          </p:cNvSpPr>
          <p:nvPr>
            <p:ph type="ftr" sz="quarter" idx="4"/>
          </p:nvPr>
        </p:nvSpPr>
        <p:spPr/>
        <p:txBody>
          <a:bodyPr/>
          <a:lstStyle/>
          <a:p>
            <a:pPr>
              <a:defRPr/>
            </a:pPr>
            <a:r>
              <a:rPr lang="en-US" dirty="0">
                <a:cs typeface="+mn-cs"/>
              </a:rPr>
              <a:t>EPIC 2018</a:t>
            </a:r>
          </a:p>
        </p:txBody>
      </p:sp>
      <p:sp>
        <p:nvSpPr>
          <p:cNvPr id="7" name="Slide Number Placeholder 6"/>
          <p:cNvSpPr>
            <a:spLocks noGrp="1"/>
          </p:cNvSpPr>
          <p:nvPr>
            <p:ph type="sldNum" sz="quarter" idx="10"/>
          </p:nvPr>
        </p:nvSpPr>
        <p:spPr/>
        <p:txBody>
          <a:bodyPr/>
          <a:lstStyle/>
          <a:p>
            <a:pPr>
              <a:defRPr/>
            </a:pPr>
            <a:fld id="{97952AFA-8362-48FC-9C34-150C87379A95}" type="slidenum">
              <a:rPr lang="en-US" smtClean="0"/>
              <a:pPr>
                <a:defRPr/>
              </a:pPr>
              <a:t>49</a:t>
            </a:fld>
            <a:endParaRPr lang="en-US" dirty="0"/>
          </a:p>
        </p:txBody>
      </p:sp>
    </p:spTree>
    <p:extLst>
      <p:ext uri="{BB962C8B-B14F-4D97-AF65-F5344CB8AC3E}">
        <p14:creationId xmlns:p14="http://schemas.microsoft.com/office/powerpoint/2010/main" val="860764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9" tIns="45714" rIns="91429" bIns="45714" anchor="b"/>
          <a:lstStyle/>
          <a:p>
            <a:pPr algn="r"/>
            <a:endParaRPr lang="en-US" sz="1200" dirty="0">
              <a:solidFill>
                <a:srgbClr val="000000"/>
              </a:solidFill>
              <a:latin typeface="Calibri" pitchFamily="34"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p:spPr>
        <p:txBody>
          <a:bodyPr/>
          <a:lstStyle/>
          <a:p>
            <a:pPr>
              <a:spcBef>
                <a:spcPct val="0"/>
              </a:spcBef>
            </a:pPr>
            <a:r>
              <a:rPr lang="en-US" sz="1000" dirty="0">
                <a:latin typeface="Arial" charset="0"/>
              </a:rPr>
              <a:t>The dramatic reduction of vaccine preventable diseases in the United States can be attributed to the availability of vaccines, as well as recommendations and an organized vaccine schedule developed by the Advisory Committee on Immunization Practices (ACIP). </a:t>
            </a:r>
          </a:p>
          <a:p>
            <a:pPr>
              <a:spcBef>
                <a:spcPct val="0"/>
              </a:spcBef>
            </a:pPr>
            <a:endParaRPr lang="en-US" sz="1000" dirty="0">
              <a:latin typeface="Arial" charset="0"/>
            </a:endParaRPr>
          </a:p>
          <a:p>
            <a:pPr>
              <a:spcBef>
                <a:spcPct val="0"/>
              </a:spcBef>
            </a:pPr>
            <a:r>
              <a:rPr lang="en-US" sz="1000" dirty="0">
                <a:latin typeface="Arial" charset="0"/>
              </a:rPr>
              <a:t> </a:t>
            </a:r>
          </a:p>
          <a:p>
            <a:pPr>
              <a:spcBef>
                <a:spcPct val="0"/>
              </a:spcBef>
            </a:pPr>
            <a:r>
              <a:rPr lang="en-US" sz="1000" dirty="0">
                <a:latin typeface="Arial" charset="0"/>
              </a:rPr>
              <a:t>The overall goals of the ACIP are to provide advice which will assist the Department and the Nation in reducing the incidence of vaccine preventable diseases and to increase the safe usage of vaccines and related biological products.</a:t>
            </a:r>
          </a:p>
          <a:p>
            <a:pPr>
              <a:spcBef>
                <a:spcPct val="0"/>
              </a:spcBef>
            </a:pPr>
            <a:r>
              <a:rPr lang="en-US" sz="1000" dirty="0">
                <a:latin typeface="Arial" charset="0"/>
              </a:rPr>
              <a:t> </a:t>
            </a:r>
          </a:p>
          <a:p>
            <a:pPr>
              <a:spcBef>
                <a:spcPct val="0"/>
              </a:spcBef>
            </a:pPr>
            <a:r>
              <a:rPr lang="en-US" sz="1000" dirty="0">
                <a:latin typeface="Arial" charset="0"/>
              </a:rPr>
              <a:t>For more information:  http://www.cdc.gov/vaccines/acip/index.html </a:t>
            </a:r>
          </a:p>
          <a:p>
            <a:pPr>
              <a:spcBef>
                <a:spcPct val="0"/>
              </a:spcBef>
            </a:pPr>
            <a:r>
              <a:rPr lang="en-US" sz="1000" dirty="0">
                <a:latin typeface="Arial" charset="0"/>
              </a:rPr>
              <a:t>For more details about all the vaccine preventable diseases reviewed in this presentation, refer to:  Epidemiology and Prevention of Vaccine-Preventable Diseases (The Pink Book), 13</a:t>
            </a:r>
            <a:r>
              <a:rPr lang="en-US" sz="1000" baseline="30000" dirty="0">
                <a:latin typeface="Arial" charset="0"/>
              </a:rPr>
              <a:t>th</a:t>
            </a:r>
            <a:r>
              <a:rPr lang="en-US" sz="1000" dirty="0">
                <a:latin typeface="Arial" charset="0"/>
              </a:rPr>
              <a:t> edition. 2015. HHS, CDC.</a:t>
            </a:r>
          </a:p>
          <a:p>
            <a:pPr>
              <a:spcBef>
                <a:spcPct val="0"/>
              </a:spcBef>
            </a:pPr>
            <a:endParaRPr lang="en-US" sz="1000" dirty="0">
              <a:latin typeface="Arial" charset="0"/>
            </a:endParaRPr>
          </a:p>
          <a:p>
            <a:pPr>
              <a:spcBef>
                <a:spcPct val="0"/>
              </a:spcBef>
            </a:pPr>
            <a:endParaRPr lang="en-US" sz="1000" dirty="0">
              <a:latin typeface="Arial" charset="0"/>
            </a:endParaRPr>
          </a:p>
          <a:p>
            <a:pPr>
              <a:spcBef>
                <a:spcPct val="0"/>
              </a:spcBef>
            </a:pPr>
            <a:endParaRPr lang="en-US" sz="1000" dirty="0">
              <a:latin typeface="Arial" charset="0"/>
            </a:endParaRPr>
          </a:p>
        </p:txBody>
      </p:sp>
      <p:sp>
        <p:nvSpPr>
          <p:cNvPr id="5" name="Footer Placeholder 4"/>
          <p:cNvSpPr>
            <a:spLocks noGrp="1"/>
          </p:cNvSpPr>
          <p:nvPr>
            <p:ph type="ftr" sz="quarter" idx="4"/>
          </p:nvPr>
        </p:nvSpPr>
        <p:spPr/>
        <p:txBody>
          <a:bodyPr/>
          <a:lstStyle/>
          <a:p>
            <a:pPr>
              <a:defRPr/>
            </a:pPr>
            <a:r>
              <a:rPr lang="en-US" dirty="0">
                <a:solidFill>
                  <a:prstClr val="black"/>
                </a:solidFill>
              </a:rPr>
              <a:t>EPIC 2018</a:t>
            </a:r>
          </a:p>
        </p:txBody>
      </p:sp>
      <p:sp>
        <p:nvSpPr>
          <p:cNvPr id="7" name="Slide Number Placeholder 6"/>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5</a:t>
            </a:fld>
            <a:endParaRPr lang="en-US" dirty="0">
              <a:solidFill>
                <a:prstClr val="black"/>
              </a:solidFill>
            </a:endParaRPr>
          </a:p>
        </p:txBody>
      </p:sp>
    </p:spTree>
    <p:extLst>
      <p:ext uri="{BB962C8B-B14F-4D97-AF65-F5344CB8AC3E}">
        <p14:creationId xmlns:p14="http://schemas.microsoft.com/office/powerpoint/2010/main" val="41716051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6"/>
          <p:cNvSpPr txBox="1">
            <a:spLocks noGrp="1" noChangeArrowheads="1"/>
          </p:cNvSpPr>
          <p:nvPr/>
        </p:nvSpPr>
        <p:spPr bwMode="auto">
          <a:xfrm>
            <a:off x="0" y="8976836"/>
            <a:ext cx="2971800" cy="472890"/>
          </a:xfrm>
          <a:prstGeom prst="rect">
            <a:avLst/>
          </a:prstGeom>
          <a:noFill/>
          <a:ln w="9525">
            <a:noFill/>
            <a:miter lim="800000"/>
            <a:headEnd/>
            <a:tailEnd/>
          </a:ln>
        </p:spPr>
        <p:txBody>
          <a:bodyPr lIns="91428" tIns="45714" rIns="91428" bIns="45714" anchor="b"/>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274434" name="Rectangle 7"/>
          <p:cNvSpPr txBox="1">
            <a:spLocks noGrp="1" noChangeArrowheads="1"/>
          </p:cNvSpPr>
          <p:nvPr/>
        </p:nvSpPr>
        <p:spPr bwMode="auto">
          <a:xfrm>
            <a:off x="3884613" y="8976836"/>
            <a:ext cx="2971800" cy="472890"/>
          </a:xfrm>
          <a:prstGeom prst="rect">
            <a:avLst/>
          </a:prstGeom>
          <a:noFill/>
          <a:ln w="9525">
            <a:noFill/>
            <a:miter lim="800000"/>
            <a:headEnd/>
            <a:tailEnd/>
          </a:ln>
        </p:spPr>
        <p:txBody>
          <a:bodyPr lIns="91428" tIns="45714" rIns="91428" bIns="45714" anchor="b"/>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274435" name="Rectangle 6"/>
          <p:cNvSpPr txBox="1">
            <a:spLocks noGrp="1" noChangeArrowheads="1"/>
          </p:cNvSpPr>
          <p:nvPr/>
        </p:nvSpPr>
        <p:spPr bwMode="auto">
          <a:xfrm>
            <a:off x="0" y="8976836"/>
            <a:ext cx="2971800" cy="472890"/>
          </a:xfrm>
          <a:prstGeom prst="rect">
            <a:avLst/>
          </a:prstGeom>
          <a:noFill/>
          <a:ln w="9525">
            <a:noFill/>
            <a:miter lim="800000"/>
            <a:headEnd/>
            <a:tailEnd/>
          </a:ln>
        </p:spPr>
        <p:txBody>
          <a:bodyPr lIns="91428" tIns="45714" rIns="91428" bIns="45714" anchor="b"/>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274436" name="Rectangle 7"/>
          <p:cNvSpPr txBox="1">
            <a:spLocks noGrp="1" noChangeArrowheads="1"/>
          </p:cNvSpPr>
          <p:nvPr/>
        </p:nvSpPr>
        <p:spPr bwMode="auto">
          <a:xfrm>
            <a:off x="3884613" y="8976836"/>
            <a:ext cx="2971800" cy="472890"/>
          </a:xfrm>
          <a:prstGeom prst="rect">
            <a:avLst/>
          </a:prstGeom>
          <a:noFill/>
          <a:ln w="9525">
            <a:noFill/>
            <a:miter lim="800000"/>
            <a:headEnd/>
            <a:tailEnd/>
          </a:ln>
        </p:spPr>
        <p:txBody>
          <a:bodyPr lIns="91428" tIns="45714" rIns="91428" bIns="45714" anchor="b"/>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274437" name="Rectangle 2"/>
          <p:cNvSpPr>
            <a:spLocks noGrp="1" noRot="1" noChangeAspect="1" noChangeArrowheads="1" noTextEdit="1"/>
          </p:cNvSpPr>
          <p:nvPr>
            <p:ph type="sldImg"/>
          </p:nvPr>
        </p:nvSpPr>
        <p:spPr>
          <a:xfrm>
            <a:off x="280988" y="709613"/>
            <a:ext cx="6299200" cy="3543300"/>
          </a:xfrm>
          <a:ln/>
        </p:spPr>
      </p:sp>
      <p:sp>
        <p:nvSpPr>
          <p:cNvPr id="274438" name="Rectangle 3"/>
          <p:cNvSpPr>
            <a:spLocks noGrp="1" noChangeArrowheads="1"/>
          </p:cNvSpPr>
          <p:nvPr>
            <p:ph type="body" idx="1"/>
          </p:nvPr>
        </p:nvSpPr>
        <p:spPr>
          <a:xfrm>
            <a:off x="381000" y="4490032"/>
            <a:ext cx="5943600" cy="4486804"/>
          </a:xfrm>
          <a:noFill/>
          <a:ln/>
        </p:spPr>
        <p:txBody>
          <a:bodyPr lIns="91428" tIns="45714" rIns="91428" bIns="45714"/>
          <a:lstStyle/>
          <a:p>
            <a:pPr eaLnBrk="1" hangingPunct="1">
              <a:lnSpc>
                <a:spcPct val="90000"/>
              </a:lnSpc>
            </a:pPr>
            <a:r>
              <a:rPr lang="en-US" sz="1000" dirty="0"/>
              <a:t>It is estimated that 17-37% of immunization providers expose vaccines to improper storage temperatures.  More commonly, refrigerators are kept too cold rather than too warm.  The potency of vaccines stored at incorrect temperatures may be irreversibly reduced.  A physical change in the vaccine may not be apparent.  </a:t>
            </a:r>
            <a:endParaRPr lang="en-US" sz="1000" b="1" dirty="0"/>
          </a:p>
          <a:p>
            <a:pPr eaLnBrk="1" hangingPunct="1">
              <a:lnSpc>
                <a:spcPct val="90000"/>
              </a:lnSpc>
            </a:pPr>
            <a:r>
              <a:rPr lang="en-US" sz="1000" dirty="0">
                <a:solidFill>
                  <a:srgbClr val="FF0000"/>
                </a:solidFill>
                <a:hlinkClick r:id="rId3"/>
              </a:rPr>
              <a:t>https://www.cdc.gov/vaccines/hcp/admin/storage/toolkit/index.html</a:t>
            </a:r>
            <a:r>
              <a:rPr lang="en-US" sz="1000" dirty="0">
                <a:solidFill>
                  <a:srgbClr val="FF0000"/>
                </a:solidFill>
              </a:rPr>
              <a:t>   </a:t>
            </a:r>
            <a:r>
              <a:rPr lang="en-US" sz="1000" dirty="0"/>
              <a:t>to view and print:</a:t>
            </a:r>
          </a:p>
          <a:p>
            <a:pPr eaLnBrk="1" hangingPunct="1">
              <a:lnSpc>
                <a:spcPct val="90000"/>
              </a:lnSpc>
            </a:pPr>
            <a:r>
              <a:rPr lang="en-US" sz="1000" dirty="0"/>
              <a:t>-Vaccine Storage and Handling Toolkit</a:t>
            </a:r>
          </a:p>
          <a:p>
            <a:pPr eaLnBrk="1" hangingPunct="1">
              <a:lnSpc>
                <a:spcPct val="90000"/>
              </a:lnSpc>
            </a:pPr>
            <a:r>
              <a:rPr lang="en-US" sz="1000" dirty="0"/>
              <a:t>-Vaccine Storage and Handling Guide</a:t>
            </a:r>
          </a:p>
          <a:p>
            <a:pPr eaLnBrk="1" hangingPunct="1">
              <a:lnSpc>
                <a:spcPct val="90000"/>
              </a:lnSpc>
            </a:pPr>
            <a:r>
              <a:rPr lang="en-US" sz="1000" dirty="0"/>
              <a:t>-Interim Storage and Handling Guidance</a:t>
            </a:r>
          </a:p>
          <a:p>
            <a:pPr eaLnBrk="1" hangingPunct="1">
              <a:lnSpc>
                <a:spcPct val="90000"/>
              </a:lnSpc>
              <a:buFontTx/>
              <a:buChar char="•"/>
            </a:pPr>
            <a:r>
              <a:rPr lang="en-US" sz="1000" b="1" dirty="0"/>
              <a:t>Remember: if you find temperatures out of range, TAKE ACTION, DO SOMETHING ABOUT IT! </a:t>
            </a:r>
          </a:p>
          <a:p>
            <a:pPr eaLnBrk="1" hangingPunct="1">
              <a:lnSpc>
                <a:spcPct val="90000"/>
              </a:lnSpc>
            </a:pPr>
            <a:endParaRPr lang="en-US" sz="1000" dirty="0"/>
          </a:p>
        </p:txBody>
      </p:sp>
      <p:sp>
        <p:nvSpPr>
          <p:cNvPr id="8" name="Footer Placeholder 7"/>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EPIC 2018</a:t>
            </a:r>
          </a:p>
        </p:txBody>
      </p:sp>
      <p:sp>
        <p:nvSpPr>
          <p:cNvPr id="10" name="Slide Number Placeholder 9"/>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952AFA-8362-48FC-9C34-150C87379A95}"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10593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8" tIns="45714" rIns="91428" bIns="45714" anchor="b"/>
          <a:lstStyle/>
          <a:p>
            <a:pPr fontAlgn="auto">
              <a:spcBef>
                <a:spcPts val="0"/>
              </a:spcBef>
              <a:spcAft>
                <a:spcPts val="0"/>
              </a:spcAft>
            </a:pPr>
            <a:endParaRPr lang="en-US" sz="1200" dirty="0">
              <a:solidFill>
                <a:srgbClr val="000000"/>
              </a:solidFill>
              <a:latin typeface="Calibri"/>
            </a:endParaRPr>
          </a:p>
        </p:txBody>
      </p:sp>
      <p:sp>
        <p:nvSpPr>
          <p:cNvPr id="276482"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8" tIns="45714" rIns="91428" bIns="45714" anchor="b"/>
          <a:lstStyle/>
          <a:p>
            <a:pPr algn="r" fontAlgn="auto">
              <a:spcBef>
                <a:spcPts val="0"/>
              </a:spcBef>
              <a:spcAft>
                <a:spcPts val="0"/>
              </a:spcAft>
            </a:pPr>
            <a:endParaRPr lang="en-US" sz="1200" dirty="0">
              <a:solidFill>
                <a:srgbClr val="000000"/>
              </a:solidFill>
              <a:latin typeface="Calibri"/>
            </a:endParaRPr>
          </a:p>
        </p:txBody>
      </p:sp>
      <p:sp>
        <p:nvSpPr>
          <p:cNvPr id="276483"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8" tIns="45714" rIns="91428" bIns="45714" anchor="b"/>
          <a:lstStyle/>
          <a:p>
            <a:pPr fontAlgn="auto">
              <a:spcBef>
                <a:spcPts val="0"/>
              </a:spcBef>
              <a:spcAft>
                <a:spcPts val="0"/>
              </a:spcAft>
            </a:pPr>
            <a:endParaRPr lang="en-US" sz="1200" dirty="0">
              <a:solidFill>
                <a:srgbClr val="000000"/>
              </a:solidFill>
              <a:latin typeface="Calibri"/>
            </a:endParaRPr>
          </a:p>
        </p:txBody>
      </p:sp>
      <p:sp>
        <p:nvSpPr>
          <p:cNvPr id="276484"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8" tIns="45714" rIns="91428" bIns="45714" anchor="b"/>
          <a:lstStyle/>
          <a:p>
            <a:pPr algn="r" fontAlgn="auto">
              <a:spcBef>
                <a:spcPts val="0"/>
              </a:spcBef>
              <a:spcAft>
                <a:spcPts val="0"/>
              </a:spcAft>
            </a:pPr>
            <a:endParaRPr lang="en-US" sz="1200" dirty="0">
              <a:solidFill>
                <a:srgbClr val="000000"/>
              </a:solidFill>
              <a:latin typeface="Calibri"/>
            </a:endParaRPr>
          </a:p>
        </p:txBody>
      </p:sp>
      <p:sp>
        <p:nvSpPr>
          <p:cNvPr id="276485" name="Rectangle 2"/>
          <p:cNvSpPr>
            <a:spLocks noGrp="1" noRot="1" noChangeAspect="1" noChangeArrowheads="1" noTextEdit="1"/>
          </p:cNvSpPr>
          <p:nvPr>
            <p:ph type="sldImg"/>
          </p:nvPr>
        </p:nvSpPr>
        <p:spPr>
          <a:xfrm>
            <a:off x="368300" y="685800"/>
            <a:ext cx="6194425" cy="3484563"/>
          </a:xfrm>
          <a:ln/>
        </p:spPr>
      </p:sp>
      <p:sp>
        <p:nvSpPr>
          <p:cNvPr id="276486" name="Rectangle 3"/>
          <p:cNvSpPr>
            <a:spLocks noGrp="1" noChangeArrowheads="1"/>
          </p:cNvSpPr>
          <p:nvPr>
            <p:ph type="body" idx="1"/>
          </p:nvPr>
        </p:nvSpPr>
        <p:spPr>
          <a:xfrm>
            <a:off x="381000" y="4416425"/>
            <a:ext cx="5943600" cy="4413250"/>
          </a:xfrm>
          <a:noFill/>
          <a:ln/>
        </p:spPr>
        <p:txBody>
          <a:bodyPr lIns="91428" tIns="45714" rIns="91428" bIns="45714"/>
          <a:lstStyle/>
          <a:p>
            <a:pPr eaLnBrk="1" hangingPunct="1">
              <a:lnSpc>
                <a:spcPct val="90000"/>
              </a:lnSpc>
            </a:pPr>
            <a:r>
              <a:rPr lang="en-US" sz="1000" b="1" dirty="0"/>
              <a:t>Remember: if you find temperatures out of range, TAKE ACTION, DO SOMETHING ABOUT IT! </a:t>
            </a:r>
          </a:p>
          <a:p>
            <a:pPr eaLnBrk="1" hangingPunct="1">
              <a:lnSpc>
                <a:spcPct val="90000"/>
              </a:lnSpc>
            </a:pPr>
            <a:endParaRPr lang="en-US" sz="1000" b="1" dirty="0"/>
          </a:p>
          <a:p>
            <a:pPr eaLnBrk="1" hangingPunct="1">
              <a:lnSpc>
                <a:spcPct val="90000"/>
              </a:lnSpc>
            </a:pPr>
            <a:r>
              <a:rPr lang="en-US" sz="1000" b="0" dirty="0"/>
              <a:t>The June</a:t>
            </a:r>
            <a:r>
              <a:rPr lang="en-US" sz="1000" b="0" baseline="0" dirty="0"/>
              <a:t> 2016 toolkit reflects an adjustment to the Fahrenheit temperature range for storing refrigerated vaccines.  The new recommended range is between 36 and 46 degrees F (previously between 35 and 46 degrees F).</a:t>
            </a:r>
            <a:endParaRPr lang="en-US" sz="1000" b="0" dirty="0"/>
          </a:p>
          <a:p>
            <a:pPr eaLnBrk="1" hangingPunct="1">
              <a:lnSpc>
                <a:spcPct val="90000"/>
              </a:lnSpc>
            </a:pPr>
            <a:endParaRPr lang="en-US" sz="1000" b="0" dirty="0"/>
          </a:p>
        </p:txBody>
      </p:sp>
      <p:sp>
        <p:nvSpPr>
          <p:cNvPr id="8" name="Footer Placeholder 7"/>
          <p:cNvSpPr>
            <a:spLocks noGrp="1"/>
          </p:cNvSpPr>
          <p:nvPr>
            <p:ph type="ftr" sz="quarter" idx="4"/>
          </p:nvPr>
        </p:nvSpPr>
        <p:spPr/>
        <p:txBody>
          <a:bodyPr/>
          <a:lstStyle/>
          <a:p>
            <a:pPr>
              <a:defRPr/>
            </a:pPr>
            <a:r>
              <a:rPr lang="en-US" dirty="0">
                <a:solidFill>
                  <a:prstClr val="black"/>
                </a:solidFill>
              </a:rPr>
              <a:t>EPIC 2018</a:t>
            </a:r>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51</a:t>
            </a:fld>
            <a:endParaRPr lang="en-US" dirty="0">
              <a:solidFill>
                <a:prstClr val="black"/>
              </a:solidFill>
            </a:endParaRPr>
          </a:p>
        </p:txBody>
      </p:sp>
    </p:spTree>
    <p:extLst>
      <p:ext uri="{BB962C8B-B14F-4D97-AF65-F5344CB8AC3E}">
        <p14:creationId xmlns:p14="http://schemas.microsoft.com/office/powerpoint/2010/main" val="42595711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noTextEdit="1"/>
          </p:cNvSpPr>
          <p:nvPr>
            <p:ph type="sldImg"/>
          </p:nvPr>
        </p:nvSpPr>
        <p:spPr>
          <a:xfrm>
            <a:off x="409575" y="703263"/>
            <a:ext cx="6359525" cy="3578225"/>
          </a:xfrm>
          <a:ln/>
        </p:spPr>
      </p:sp>
      <p:sp>
        <p:nvSpPr>
          <p:cNvPr id="278530" name="Notes Placeholder 2"/>
          <p:cNvSpPr>
            <a:spLocks noGrp="1"/>
          </p:cNvSpPr>
          <p:nvPr>
            <p:ph type="body" idx="1"/>
          </p:nvPr>
        </p:nvSpPr>
        <p:spPr>
          <a:noFill/>
          <a:ln/>
        </p:spPr>
        <p:txBody>
          <a:bodyPr lIns="93330" tIns="46665" rIns="93330" bIns="46665"/>
          <a:lstStyle/>
          <a:p>
            <a:r>
              <a:rPr lang="en-US" dirty="0"/>
              <a:t>Ref:  Vaccine Storage and Handling Toolkit, June, 2016.</a:t>
            </a:r>
          </a:p>
        </p:txBody>
      </p:sp>
      <p:sp>
        <p:nvSpPr>
          <p:cNvPr id="278531" name="Slide Number Placeholder 3"/>
          <p:cNvSpPr txBox="1">
            <a:spLocks noGrp="1"/>
          </p:cNvSpPr>
          <p:nvPr/>
        </p:nvSpPr>
        <p:spPr bwMode="auto">
          <a:xfrm>
            <a:off x="4023092" y="9065746"/>
            <a:ext cx="3077739" cy="477574"/>
          </a:xfrm>
          <a:prstGeom prst="rect">
            <a:avLst/>
          </a:prstGeom>
          <a:noFill/>
          <a:ln w="9525">
            <a:noFill/>
            <a:miter lim="800000"/>
            <a:headEnd/>
            <a:tailEnd/>
          </a:ln>
        </p:spPr>
        <p:txBody>
          <a:bodyPr lIns="93330" tIns="46665" rIns="93330" bIns="46665" anchor="b"/>
          <a:lstStyle/>
          <a:p>
            <a:pPr algn="r"/>
            <a:endParaRPr lang="en-US" sz="1200" dirty="0">
              <a:solidFill>
                <a:srgbClr val="000000"/>
              </a:solidFill>
            </a:endParaRPr>
          </a:p>
        </p:txBody>
      </p:sp>
      <p:sp>
        <p:nvSpPr>
          <p:cNvPr id="5" name="Footer Placeholder 4"/>
          <p:cNvSpPr>
            <a:spLocks noGrp="1"/>
          </p:cNvSpPr>
          <p:nvPr>
            <p:ph type="ftr" sz="quarter" idx="4"/>
          </p:nvPr>
        </p:nvSpPr>
        <p:spPr/>
        <p:txBody>
          <a:bodyPr/>
          <a:lstStyle/>
          <a:p>
            <a:pPr>
              <a:defRPr/>
            </a:pPr>
            <a:r>
              <a:rPr lang="en-US" dirty="0">
                <a:solidFill>
                  <a:srgbClr val="000000"/>
                </a:solidFill>
              </a:rPr>
              <a:t>EPIC  2018</a:t>
            </a:r>
          </a:p>
        </p:txBody>
      </p:sp>
    </p:spTree>
    <p:extLst>
      <p:ext uri="{BB962C8B-B14F-4D97-AF65-F5344CB8AC3E}">
        <p14:creationId xmlns:p14="http://schemas.microsoft.com/office/powerpoint/2010/main" val="22416554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000" dirty="0">
                <a:solidFill>
                  <a:prstClr val="black"/>
                </a:solidFill>
                <a:latin typeface="Arial" charset="0"/>
              </a:rPr>
              <a:t>Specific administration guidelines have been established for each vaccine. Minimum age and intervals for vaccines are set by manufacturers during clinical trials; too young an age or too close together may alter effectiveness of a vaccine. </a:t>
            </a:r>
          </a:p>
          <a:p>
            <a:pPr lvl="0"/>
            <a:r>
              <a:rPr lang="en-US" sz="1000" dirty="0">
                <a:solidFill>
                  <a:prstClr val="black"/>
                </a:solidFill>
                <a:latin typeface="Arial" charset="0"/>
              </a:rPr>
              <a:t>There is a 4-day grace period – vaccines given during the 4-day window before the recommended age/interval may be counted as valid. It is suggested that MMR and Varicella, not be given before one year of age.  GRITS tables have been set up to calculate this correctly when a vaccine history is entered.</a:t>
            </a:r>
          </a:p>
          <a:p>
            <a:endParaRPr lang="en-US" dirty="0"/>
          </a:p>
          <a:p>
            <a:r>
              <a:rPr lang="en-US" dirty="0"/>
              <a:t>The updated version is entitled General Best Practice Guidelines for Immunization.  It will not be available to order but can be accessed on the ACIP Recommendations pg. or downloaded.  The bullets list the chapters in the document,</a:t>
            </a:r>
            <a:r>
              <a:rPr lang="en-US" baseline="0" dirty="0"/>
              <a:t> plus the location of the errata for this document.</a:t>
            </a:r>
            <a:endParaRPr lang="en-US" dirty="0"/>
          </a:p>
        </p:txBody>
      </p:sp>
      <p:sp>
        <p:nvSpPr>
          <p:cNvPr id="5" name="TextBox 4"/>
          <p:cNvSpPr txBox="1"/>
          <p:nvPr/>
        </p:nvSpPr>
        <p:spPr>
          <a:xfrm>
            <a:off x="157833" y="8917128"/>
            <a:ext cx="1815077" cy="279743"/>
          </a:xfrm>
          <a:prstGeom prst="rect">
            <a:avLst/>
          </a:prstGeom>
          <a:noFill/>
        </p:spPr>
        <p:txBody>
          <a:bodyPr wrap="square" lIns="93342" tIns="46671" rIns="93342" bIns="46671" rtlCol="0">
            <a:spAutoFit/>
          </a:bodyPr>
          <a:lstStyle/>
          <a:p>
            <a:r>
              <a:rPr lang="en-US" sz="1200" dirty="0">
                <a:solidFill>
                  <a:srgbClr val="000000"/>
                </a:solidFill>
              </a:rPr>
              <a:t>EPIC 2018</a:t>
            </a:r>
          </a:p>
        </p:txBody>
      </p:sp>
    </p:spTree>
    <p:extLst>
      <p:ext uri="{BB962C8B-B14F-4D97-AF65-F5344CB8AC3E}">
        <p14:creationId xmlns:p14="http://schemas.microsoft.com/office/powerpoint/2010/main" val="34430002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latin typeface="Calibri" pitchFamily="34" charset="0"/>
            </a:endParaRPr>
          </a:p>
        </p:txBody>
      </p:sp>
      <p:sp>
        <p:nvSpPr>
          <p:cNvPr id="292866" name="Rectangle 2"/>
          <p:cNvSpPr>
            <a:spLocks noGrp="1" noRot="1" noChangeAspect="1" noChangeArrowheads="1" noTextEdit="1"/>
          </p:cNvSpPr>
          <p:nvPr>
            <p:ph type="sldImg"/>
          </p:nvPr>
        </p:nvSpPr>
        <p:spPr>
          <a:xfrm>
            <a:off x="331788" y="696913"/>
            <a:ext cx="6197600" cy="3486150"/>
          </a:xfrm>
          <a:ln/>
        </p:spPr>
      </p:sp>
      <p:sp>
        <p:nvSpPr>
          <p:cNvPr id="292867" name="Rectangle 3"/>
          <p:cNvSpPr>
            <a:spLocks noGrp="1" noChangeArrowheads="1"/>
          </p:cNvSpPr>
          <p:nvPr>
            <p:ph type="body" idx="1"/>
          </p:nvPr>
        </p:nvSpPr>
        <p:spPr>
          <a:xfrm>
            <a:off x="900113" y="4492625"/>
            <a:ext cx="5029200" cy="4184650"/>
          </a:xfrm>
          <a:noFill/>
          <a:ln/>
        </p:spPr>
        <p:txBody>
          <a:bodyPr lIns="91432" tIns="45716" rIns="91432" bIns="45716"/>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Be sure to check package insert for correct route, correct sites for the route and correct needle length.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Much of this information is available in the ACIP General Recommendations document.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*Make a chart of this information for use in your office*.  Or have a VACS FACS available in your office. </a:t>
            </a:r>
          </a:p>
          <a:p>
            <a:pPr>
              <a:spcBef>
                <a:spcPct val="0"/>
              </a:spcBef>
            </a:pPr>
            <a:r>
              <a:rPr lang="en-US" sz="1000" dirty="0">
                <a:solidFill>
                  <a:srgbClr val="000000"/>
                </a:solidFill>
                <a:latin typeface="Arial" charset="0"/>
              </a:rPr>
              <a:t>Ref: General Recommendations on Immunization MMWR 2011; 60 (No. RR-2) Jan 28, 2011</a:t>
            </a:r>
          </a:p>
          <a:p>
            <a:pPr>
              <a:spcBef>
                <a:spcPct val="0"/>
              </a:spcBef>
            </a:pPr>
            <a:r>
              <a:rPr lang="en-US" sz="1000" dirty="0">
                <a:latin typeface="Arial" charset="0"/>
              </a:rPr>
              <a:t> </a:t>
            </a:r>
          </a:p>
          <a:p>
            <a:pPr>
              <a:spcBef>
                <a:spcPct val="0"/>
              </a:spcBef>
            </a:pPr>
            <a:endParaRPr lang="en-US" sz="1000" dirty="0">
              <a:latin typeface="Arial" charset="0"/>
            </a:endParaRPr>
          </a:p>
          <a:p>
            <a:pPr>
              <a:spcBef>
                <a:spcPct val="0"/>
              </a:spcBef>
            </a:pPr>
            <a:endParaRPr lang="en-US" sz="1000" dirty="0">
              <a:solidFill>
                <a:srgbClr val="00B050"/>
              </a:solidFill>
              <a:latin typeface="Arial" charset="0"/>
            </a:endParaRPr>
          </a:p>
          <a:p>
            <a:pPr>
              <a:spcBef>
                <a:spcPct val="0"/>
              </a:spcBef>
            </a:pPr>
            <a:r>
              <a:rPr lang="en-US" sz="1000" dirty="0">
                <a:latin typeface="Arial" charset="0"/>
              </a:rPr>
              <a:t>REMINDER:</a:t>
            </a:r>
          </a:p>
          <a:p>
            <a:pPr marL="171450" indent="-171450">
              <a:spcBef>
                <a:spcPct val="0"/>
              </a:spcBef>
              <a:buFont typeface="Arial" panose="020B0604020202020204" pitchFamily="34" charset="0"/>
              <a:buChar char="•"/>
            </a:pPr>
            <a:r>
              <a:rPr lang="en-US" sz="1000" dirty="0">
                <a:latin typeface="Arial" charset="0"/>
              </a:rPr>
              <a:t>Vaccines should never be given in the gluteus muscle.</a:t>
            </a:r>
          </a:p>
          <a:p>
            <a:pPr marL="171450" indent="-171450">
              <a:spcBef>
                <a:spcPct val="0"/>
              </a:spcBef>
              <a:buFont typeface="Arial" panose="020B0604020202020204" pitchFamily="34" charset="0"/>
              <a:buChar char="•"/>
            </a:pPr>
            <a:r>
              <a:rPr lang="en-US" sz="1000" dirty="0">
                <a:latin typeface="Arial" charset="0"/>
              </a:rPr>
              <a:t>If it is discovered that Hepatitis B or rabies vaccine has been given there, all such doses must be repeated at appropriate sites.</a:t>
            </a:r>
          </a:p>
          <a:p>
            <a:pPr>
              <a:spcBef>
                <a:spcPct val="0"/>
              </a:spcBef>
            </a:pPr>
            <a:endParaRPr lang="en-US" sz="1000" dirty="0">
              <a:latin typeface="Arial" charset="0"/>
            </a:endParaRPr>
          </a:p>
        </p:txBody>
      </p:sp>
      <p:sp>
        <p:nvSpPr>
          <p:cNvPr id="6" name="Footer Placeholder 5"/>
          <p:cNvSpPr>
            <a:spLocks noGrp="1"/>
          </p:cNvSpPr>
          <p:nvPr>
            <p:ph type="ftr" sz="quarter" idx="4"/>
          </p:nvPr>
        </p:nvSpPr>
        <p:spPr/>
        <p:txBody>
          <a:bodyPr/>
          <a:lstStyle/>
          <a:p>
            <a:pPr>
              <a:defRPr/>
            </a:pPr>
            <a:r>
              <a:rPr lang="en-US" dirty="0"/>
              <a:t>EPIC 2018</a:t>
            </a:r>
          </a:p>
        </p:txBody>
      </p:sp>
      <p:sp>
        <p:nvSpPr>
          <p:cNvPr id="8" name="Slide Number Placeholder 7"/>
          <p:cNvSpPr>
            <a:spLocks noGrp="1"/>
          </p:cNvSpPr>
          <p:nvPr>
            <p:ph type="sldNum" sz="quarter" idx="10"/>
          </p:nvPr>
        </p:nvSpPr>
        <p:spPr/>
        <p:txBody>
          <a:bodyPr/>
          <a:lstStyle/>
          <a:p>
            <a:pPr>
              <a:defRPr/>
            </a:pPr>
            <a:fld id="{97952AFA-8362-48FC-9C34-150C87379A95}" type="slidenum">
              <a:rPr lang="en-US" smtClean="0"/>
              <a:pPr>
                <a:defRPr/>
              </a:pPr>
              <a:t>54</a:t>
            </a:fld>
            <a:endParaRPr lang="en-US" dirty="0"/>
          </a:p>
        </p:txBody>
      </p:sp>
    </p:spTree>
    <p:extLst>
      <p:ext uri="{BB962C8B-B14F-4D97-AF65-F5344CB8AC3E}">
        <p14:creationId xmlns:p14="http://schemas.microsoft.com/office/powerpoint/2010/main" val="5530147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4023092" y="8917127"/>
            <a:ext cx="3077739" cy="469745"/>
          </a:xfrm>
          <a:prstGeom prst="rect">
            <a:avLst/>
          </a:prstGeom>
          <a:noFill/>
          <a:ln w="9525">
            <a:noFill/>
            <a:miter lim="800000"/>
            <a:headEnd/>
            <a:tailEnd/>
          </a:ln>
        </p:spPr>
        <p:txBody>
          <a:bodyPr lIns="93326" tIns="46663" rIns="93326" bIns="46663" anchor="b"/>
          <a:lstStyle/>
          <a:p>
            <a:pPr algn="r" defTabSz="933420" fontAlgn="auto">
              <a:spcBef>
                <a:spcPts val="0"/>
              </a:spcBef>
              <a:spcAft>
                <a:spcPts val="0"/>
              </a:spcAft>
              <a:defRPr/>
            </a:pPr>
            <a:endParaRPr lang="en-US" sz="1200" kern="0" dirty="0">
              <a:solidFill>
                <a:srgbClr val="000000"/>
              </a:solidFill>
            </a:endParaRPr>
          </a:p>
        </p:txBody>
      </p:sp>
      <p:sp>
        <p:nvSpPr>
          <p:cNvPr id="294914" name="Rectangle 6"/>
          <p:cNvSpPr txBox="1">
            <a:spLocks noGrp="1" noChangeArrowheads="1"/>
          </p:cNvSpPr>
          <p:nvPr/>
        </p:nvSpPr>
        <p:spPr bwMode="auto">
          <a:xfrm>
            <a:off x="0" y="8917127"/>
            <a:ext cx="3077739" cy="469745"/>
          </a:xfrm>
          <a:prstGeom prst="rect">
            <a:avLst/>
          </a:prstGeom>
          <a:noFill/>
          <a:ln w="9525">
            <a:noFill/>
            <a:miter lim="800000"/>
            <a:headEnd/>
            <a:tailEnd/>
          </a:ln>
        </p:spPr>
        <p:txBody>
          <a:bodyPr lIns="93326" tIns="46663" rIns="93326" bIns="46663" anchor="b"/>
          <a:lstStyle/>
          <a:p>
            <a:pPr defTabSz="933420" fontAlgn="auto">
              <a:spcBef>
                <a:spcPts val="0"/>
              </a:spcBef>
              <a:spcAft>
                <a:spcPts val="0"/>
              </a:spcAft>
              <a:defRPr/>
            </a:pPr>
            <a:endParaRPr lang="en-US" sz="1200" kern="0" dirty="0">
              <a:solidFill>
                <a:srgbClr val="000000"/>
              </a:solidFill>
            </a:endParaRPr>
          </a:p>
        </p:txBody>
      </p:sp>
      <p:sp>
        <p:nvSpPr>
          <p:cNvPr id="294915" name="Rectangle 7"/>
          <p:cNvSpPr txBox="1">
            <a:spLocks noGrp="1" noChangeArrowheads="1"/>
          </p:cNvSpPr>
          <p:nvPr/>
        </p:nvSpPr>
        <p:spPr bwMode="auto">
          <a:xfrm>
            <a:off x="4023092" y="8917127"/>
            <a:ext cx="3077739" cy="469745"/>
          </a:xfrm>
          <a:prstGeom prst="rect">
            <a:avLst/>
          </a:prstGeom>
          <a:noFill/>
          <a:ln w="9525">
            <a:noFill/>
            <a:miter lim="800000"/>
            <a:headEnd/>
            <a:tailEnd/>
          </a:ln>
        </p:spPr>
        <p:txBody>
          <a:bodyPr lIns="93326" tIns="46663" rIns="93326" bIns="46663" anchor="b"/>
          <a:lstStyle/>
          <a:p>
            <a:pPr algn="r" defTabSz="933420" fontAlgn="auto">
              <a:spcBef>
                <a:spcPts val="0"/>
              </a:spcBef>
              <a:spcAft>
                <a:spcPts val="0"/>
              </a:spcAft>
              <a:defRPr/>
            </a:pPr>
            <a:endParaRPr lang="en-US" sz="1200" kern="0" dirty="0">
              <a:solidFill>
                <a:srgbClr val="000000"/>
              </a:solidFill>
            </a:endParaRPr>
          </a:p>
        </p:txBody>
      </p:sp>
      <p:sp>
        <p:nvSpPr>
          <p:cNvPr id="294916" name="Rectangle 2"/>
          <p:cNvSpPr>
            <a:spLocks noGrp="1" noRot="1" noChangeAspect="1" noChangeArrowheads="1" noTextEdit="1"/>
          </p:cNvSpPr>
          <p:nvPr>
            <p:ph type="sldImg"/>
          </p:nvPr>
        </p:nvSpPr>
        <p:spPr>
          <a:xfrm>
            <a:off x="423863" y="703263"/>
            <a:ext cx="6257925" cy="3521075"/>
          </a:xfrm>
          <a:ln/>
        </p:spPr>
      </p:sp>
      <p:sp>
        <p:nvSpPr>
          <p:cNvPr id="294917" name="Rectangle 3"/>
          <p:cNvSpPr>
            <a:spLocks noGrp="1" noChangeArrowheads="1"/>
          </p:cNvSpPr>
          <p:nvPr>
            <p:ph type="body" idx="1"/>
          </p:nvPr>
        </p:nvSpPr>
        <p:spPr>
          <a:xfrm>
            <a:off x="946997" y="4469786"/>
            <a:ext cx="5208482" cy="4226096"/>
          </a:xfrm>
          <a:noFill/>
          <a:ln/>
        </p:spPr>
        <p:txBody>
          <a:bodyPr lIns="91795" tIns="45897" rIns="91795" bIns="45897"/>
          <a:lstStyle/>
          <a:p>
            <a:pPr defTabSz="933420" eaLnBrk="1" hangingPunct="1">
              <a:defRPr/>
            </a:pPr>
            <a:r>
              <a:rPr lang="en-US" sz="1000" dirty="0">
                <a:solidFill>
                  <a:srgbClr val="000000"/>
                </a:solidFill>
                <a:latin typeface="Arial" charset="0"/>
              </a:rPr>
              <a:t>Be sure to check package insert for correct route and then make a chart for use in your office. </a:t>
            </a:r>
          </a:p>
          <a:p>
            <a:pPr defTabSz="933420" eaLnBrk="1" hangingPunct="1">
              <a:defRPr/>
            </a:pPr>
            <a:endParaRPr lang="en-US" sz="1000" dirty="0">
              <a:solidFill>
                <a:srgbClr val="000000"/>
              </a:solidFill>
              <a:latin typeface="Arial" charset="0"/>
            </a:endParaRPr>
          </a:p>
          <a:p>
            <a:r>
              <a:rPr lang="en-US" dirty="0"/>
              <a:t>Revaccination is recommended if:</a:t>
            </a:r>
          </a:p>
          <a:p>
            <a:pPr marL="175016" indent="-175016">
              <a:buFont typeface="Arial" panose="020B0604020202020204" pitchFamily="34" charset="0"/>
              <a:buChar char="•"/>
            </a:pPr>
            <a:r>
              <a:rPr lang="en-US" dirty="0"/>
              <a:t>hepatitis B vaccine is administered by any route other than IM or in any site of an adult other than deltoid or anterolateral thigh</a:t>
            </a:r>
          </a:p>
          <a:p>
            <a:pPr marL="175016" indent="-175016">
              <a:buFont typeface="Arial" panose="020B0604020202020204" pitchFamily="34" charset="0"/>
              <a:buChar char="•"/>
            </a:pPr>
            <a:r>
              <a:rPr lang="en-US" dirty="0"/>
              <a:t>rabies vaccine is administered in gluteal site</a:t>
            </a:r>
          </a:p>
          <a:p>
            <a:pPr marL="175016" indent="-175016">
              <a:buFont typeface="Arial" panose="020B0604020202020204" pitchFamily="34" charset="0"/>
              <a:buChar char="•"/>
            </a:pPr>
            <a:r>
              <a:rPr lang="en-US" dirty="0"/>
              <a:t>if a partial dose of a parenteral vaccine is administered because the syringe or needle leaks or the patient jerks away</a:t>
            </a:r>
          </a:p>
          <a:p>
            <a:pPr defTabSz="933420" eaLnBrk="1" hangingPunct="1">
              <a:defRPr/>
            </a:pPr>
            <a:endParaRPr lang="en-US" sz="1000" dirty="0">
              <a:solidFill>
                <a:srgbClr val="000000"/>
              </a:solidFill>
              <a:latin typeface="Arial" charset="0"/>
            </a:endParaRPr>
          </a:p>
          <a:p>
            <a:pPr defTabSz="933420" eaLnBrk="1" hangingPunct="1">
              <a:defRPr/>
            </a:pPr>
            <a:r>
              <a:rPr lang="en-US" sz="1000" b="1" dirty="0">
                <a:solidFill>
                  <a:srgbClr val="FFFFFF"/>
                </a:solidFill>
                <a:latin typeface="Calibri"/>
              </a:rPr>
              <a:t>Ref: Epidemiology and Prevention of Vaccine-Preventable Diseases. 13th Edition,  2015</a:t>
            </a:r>
          </a:p>
          <a:p>
            <a:pPr defTabSz="933420" eaLnBrk="1" hangingPunct="1">
              <a:defRPr/>
            </a:pPr>
            <a:endParaRPr lang="en-US" sz="1000" dirty="0">
              <a:solidFill>
                <a:srgbClr val="000000"/>
              </a:solidFill>
              <a:latin typeface="Arial" charset="0"/>
            </a:endParaRPr>
          </a:p>
          <a:p>
            <a:pPr eaLnBrk="1" hangingPunct="1"/>
            <a:endParaRPr lang="en-US" sz="1000" dirty="0">
              <a:latin typeface="Arial" charset="0"/>
            </a:endParaRPr>
          </a:p>
        </p:txBody>
      </p:sp>
      <p:sp>
        <p:nvSpPr>
          <p:cNvPr id="7" name="Footer Placeholder 6"/>
          <p:cNvSpPr>
            <a:spLocks noGrp="1"/>
          </p:cNvSpPr>
          <p:nvPr>
            <p:ph type="ftr" sz="quarter" idx="4"/>
          </p:nvPr>
        </p:nvSpPr>
        <p:spPr>
          <a:xfrm>
            <a:off x="157833" y="8772837"/>
            <a:ext cx="3077739" cy="469745"/>
          </a:xfrm>
        </p:spPr>
        <p:txBody>
          <a:bodyPr/>
          <a:lstStyle/>
          <a:p>
            <a:pPr defTabSz="933420" fontAlgn="auto">
              <a:spcBef>
                <a:spcPts val="0"/>
              </a:spcBef>
              <a:spcAft>
                <a:spcPts val="0"/>
              </a:spcAft>
              <a:defRPr/>
            </a:pPr>
            <a:r>
              <a:rPr lang="en-US" kern="0" dirty="0">
                <a:solidFill>
                  <a:sysClr val="windowText" lastClr="000000"/>
                </a:solidFill>
              </a:rPr>
              <a:t>EPIC  2018</a:t>
            </a:r>
          </a:p>
        </p:txBody>
      </p:sp>
    </p:spTree>
    <p:extLst>
      <p:ext uri="{BB962C8B-B14F-4D97-AF65-F5344CB8AC3E}">
        <p14:creationId xmlns:p14="http://schemas.microsoft.com/office/powerpoint/2010/main" val="23065799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9750" y="619125"/>
            <a:ext cx="6259513" cy="3521075"/>
          </a:xfrm>
        </p:spPr>
      </p:sp>
      <p:sp>
        <p:nvSpPr>
          <p:cNvPr id="3" name="Notes Placeholder 2"/>
          <p:cNvSpPr>
            <a:spLocks noGrp="1"/>
          </p:cNvSpPr>
          <p:nvPr>
            <p:ph type="body" idx="1"/>
          </p:nvPr>
        </p:nvSpPr>
        <p:spPr/>
        <p:txBody>
          <a:bodyPr/>
          <a:lstStyle/>
          <a:p>
            <a:r>
              <a:rPr lang="en-US" dirty="0">
                <a:solidFill>
                  <a:srgbClr val="FF0000"/>
                </a:solidFill>
                <a:latin typeface="Lato"/>
              </a:rPr>
              <a:t>Changing needles between drawing vaccine from a vial and injecting it into a recipient is not necessary unless the needle has been damaged or contaminated.</a:t>
            </a:r>
          </a:p>
          <a:p>
            <a:endParaRPr lang="en-US" dirty="0">
              <a:solidFill>
                <a:srgbClr val="FF0000"/>
              </a:solidFill>
              <a:latin typeface="Lato"/>
            </a:endParaRPr>
          </a:p>
          <a:p>
            <a:r>
              <a:rPr lang="en-US" dirty="0">
                <a:solidFill>
                  <a:srgbClr val="FF0000"/>
                </a:solidFill>
                <a:latin typeface="Lato"/>
              </a:rPr>
              <a:t>General Best Practice Guidelines for Immunization: Best Practices Guidance of the Advisory Committee on Immunization Practices (ACIP), Vaccine Administration chapter.     Published 4-20-17.</a:t>
            </a:r>
          </a:p>
          <a:p>
            <a:br>
              <a:rPr lang="en-US" dirty="0">
                <a:solidFill>
                  <a:srgbClr val="FF0000"/>
                </a:solidFill>
                <a:latin typeface="Lato"/>
                <a:hlinkClick r:id="rId3" tooltip="Facebook"/>
              </a:rPr>
            </a:br>
            <a:endParaRPr lang="en-US" dirty="0">
              <a:solidFill>
                <a:srgbClr val="FF0000"/>
              </a:solidFill>
            </a:endParaRPr>
          </a:p>
        </p:txBody>
      </p:sp>
      <p:sp>
        <p:nvSpPr>
          <p:cNvPr id="6" name="TextBox 5"/>
          <p:cNvSpPr txBox="1"/>
          <p:nvPr/>
        </p:nvSpPr>
        <p:spPr>
          <a:xfrm>
            <a:off x="236749" y="8888270"/>
            <a:ext cx="1893993" cy="279743"/>
          </a:xfrm>
          <a:prstGeom prst="rect">
            <a:avLst/>
          </a:prstGeom>
          <a:noFill/>
        </p:spPr>
        <p:txBody>
          <a:bodyPr wrap="square" lIns="93342" tIns="46671" rIns="93342" bIns="46671" rtlCol="0">
            <a:spAutoFit/>
          </a:bodyPr>
          <a:lstStyle/>
          <a:p>
            <a:r>
              <a:rPr lang="en-US" sz="1200" dirty="0">
                <a:solidFill>
                  <a:srgbClr val="000000"/>
                </a:solidFill>
              </a:rPr>
              <a:t>EPIC 2018</a:t>
            </a:r>
          </a:p>
        </p:txBody>
      </p:sp>
    </p:spTree>
    <p:extLst>
      <p:ext uri="{BB962C8B-B14F-4D97-AF65-F5344CB8AC3E}">
        <p14:creationId xmlns:p14="http://schemas.microsoft.com/office/powerpoint/2010/main" val="40531981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fontAlgn="auto">
              <a:spcBef>
                <a:spcPts val="0"/>
              </a:spcBef>
              <a:spcAft>
                <a:spcPts val="0"/>
              </a:spcAft>
            </a:pPr>
            <a:endParaRPr lang="en-US" sz="1200" dirty="0">
              <a:solidFill>
                <a:srgbClr val="000000"/>
              </a:solidFill>
              <a:latin typeface="Calibri" panose="020F0502020204030204"/>
              <a:cs typeface="+mn-cs"/>
            </a:endParaRPr>
          </a:p>
        </p:txBody>
      </p:sp>
      <p:sp>
        <p:nvSpPr>
          <p:cNvPr id="296962"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pPr fontAlgn="auto">
              <a:spcBef>
                <a:spcPts val="0"/>
              </a:spcBef>
              <a:spcAft>
                <a:spcPts val="0"/>
              </a:spcAft>
            </a:pPr>
            <a:endParaRPr lang="en-US" sz="1200" dirty="0">
              <a:solidFill>
                <a:srgbClr val="000000"/>
              </a:solidFill>
              <a:latin typeface="Calibri"/>
              <a:cs typeface="+mn-cs"/>
            </a:endParaRPr>
          </a:p>
        </p:txBody>
      </p:sp>
      <p:sp>
        <p:nvSpPr>
          <p:cNvPr id="296963" name="Rectangle 2"/>
          <p:cNvSpPr>
            <a:spLocks noGrp="1" noRot="1" noChangeAspect="1" noChangeArrowheads="1" noTextEdit="1"/>
          </p:cNvSpPr>
          <p:nvPr>
            <p:ph type="sldImg"/>
          </p:nvPr>
        </p:nvSpPr>
        <p:spPr>
          <a:xfrm>
            <a:off x="368300" y="685800"/>
            <a:ext cx="6197600" cy="3486150"/>
          </a:xfrm>
          <a:ln/>
        </p:spPr>
      </p:sp>
      <p:sp>
        <p:nvSpPr>
          <p:cNvPr id="296964" name="Rectangle 3"/>
          <p:cNvSpPr>
            <a:spLocks noGrp="1" noChangeArrowheads="1"/>
          </p:cNvSpPr>
          <p:nvPr>
            <p:ph type="body" idx="1"/>
          </p:nvPr>
        </p:nvSpPr>
        <p:spPr>
          <a:xfrm>
            <a:off x="457200" y="4416426"/>
            <a:ext cx="5867400" cy="4183063"/>
          </a:xfrm>
          <a:noFill/>
          <a:ln/>
        </p:spPr>
        <p:txBody>
          <a:bodyPr lIns="91432" tIns="45716" rIns="91432" bIns="45716"/>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charset="0"/>
                <a:ea typeface="+mn-ea"/>
                <a:cs typeface="+mn-cs"/>
              </a:rPr>
              <a:t>Vaccine Information Sheets</a:t>
            </a: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sz="1000" b="0" i="0" u="none" strike="noStrike" kern="1200" cap="none" spc="0" normalizeH="0" baseline="0" noProof="0" dirty="0">
                <a:ln>
                  <a:noFill/>
                </a:ln>
                <a:effectLst/>
                <a:uLnTx/>
                <a:uFillTx/>
                <a:latin typeface="Arial" charset="0"/>
                <a:ea typeface="+mn-ea"/>
                <a:cs typeface="+mn-cs"/>
              </a:rPr>
              <a:t>VIS are required </a:t>
            </a:r>
            <a:r>
              <a:rPr kumimoji="0" lang="en-US" sz="1000" b="0" i="0" u="none" strike="noStrike" kern="1200" cap="none" spc="0" normalizeH="0" baseline="0" noProof="0" dirty="0">
                <a:ln>
                  <a:noFill/>
                </a:ln>
                <a:solidFill>
                  <a:prstClr val="black"/>
                </a:solidFill>
                <a:effectLst/>
                <a:uLnTx/>
                <a:uFillTx/>
                <a:latin typeface="Arial" charset="0"/>
                <a:ea typeface="+mn-ea"/>
                <a:cs typeface="+mn-cs"/>
              </a:rPr>
              <a:t>by law for each vaccine given and each time that vaccine is given. The most current VIS must be used.  For VIS statements in English and many other languages: www.immunize.org; www.cdc.gov/vaccines/ or call the National Immunization Program Information Hotline at 800-CDC-INFO (800-232-2522).</a:t>
            </a: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VIS can be provided at the same time or prior to allow time for questions and educate the parent/client about the vaccine.</a:t>
            </a: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Document all information listed on slide. Information will also be helpful if a specific lot of vaccine is recalled in the future.  </a:t>
            </a: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Refusal to consent for an immunization should be documented for liability purposes and chart completeness. There is no way to document this in GRITS.</a:t>
            </a: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Georgia recognizes only medical and religious exemptions. </a:t>
            </a: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Medical exemptions must be documented in GRITS and be re-evaluated every year.</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mn-cs"/>
              </a:rPr>
              <a:t>Georgia law does not require signed consent for immunization.  Patients, parents or legal guardians may verbally consent to immunization. However, some practices may require written consent for all medical care. </a:t>
            </a:r>
          </a:p>
        </p:txBody>
      </p:sp>
      <p:sp>
        <p:nvSpPr>
          <p:cNvPr id="7" name="Footer Placeholder 6"/>
          <p:cNvSpPr>
            <a:spLocks noGrp="1"/>
          </p:cNvSpPr>
          <p:nvPr>
            <p:ph type="ftr" sz="quarter" idx="4"/>
          </p:nvPr>
        </p:nvSpPr>
        <p:spPr/>
        <p:txBody>
          <a:bodyPr/>
          <a:lstStyle/>
          <a:p>
            <a:pPr>
              <a:defRPr/>
            </a:pPr>
            <a:r>
              <a:rPr lang="en-US" dirty="0">
                <a:solidFill>
                  <a:srgbClr val="000000"/>
                </a:solidFill>
              </a:rPr>
              <a:t>EPIC 2018</a:t>
            </a:r>
          </a:p>
        </p:txBody>
      </p:sp>
      <p:sp>
        <p:nvSpPr>
          <p:cNvPr id="9" name="Slide Number Placeholder 8"/>
          <p:cNvSpPr>
            <a:spLocks noGrp="1"/>
          </p:cNvSpPr>
          <p:nvPr>
            <p:ph type="sldNum" sz="quarter" idx="10"/>
          </p:nvPr>
        </p:nvSpPr>
        <p:spPr/>
        <p:txBody>
          <a:bodyPr/>
          <a:lstStyle/>
          <a:p>
            <a:pPr>
              <a:defRPr/>
            </a:pPr>
            <a:fld id="{97952AFA-8362-48FC-9C34-150C87379A95}" type="slidenum">
              <a:rPr lang="en-US" smtClean="0">
                <a:solidFill>
                  <a:srgbClr val="000000"/>
                </a:solidFill>
              </a:rPr>
              <a:pPr>
                <a:defRPr/>
              </a:pPr>
              <a:t>57</a:t>
            </a:fld>
            <a:endParaRPr lang="en-US" dirty="0">
              <a:solidFill>
                <a:srgbClr val="000000"/>
              </a:solidFill>
            </a:endParaRPr>
          </a:p>
        </p:txBody>
      </p:sp>
    </p:spTree>
    <p:extLst>
      <p:ext uri="{BB962C8B-B14F-4D97-AF65-F5344CB8AC3E}">
        <p14:creationId xmlns:p14="http://schemas.microsoft.com/office/powerpoint/2010/main" val="948155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dirty="0">
              <a:solidFill>
                <a:srgbClr val="000000"/>
              </a:solidFill>
            </a:endParaRPr>
          </a:p>
        </p:txBody>
      </p:sp>
      <p:sp>
        <p:nvSpPr>
          <p:cNvPr id="299010"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4" tIns="45712" rIns="91424" bIns="45712" anchor="b"/>
          <a:lstStyle/>
          <a:p>
            <a:pPr algn="r"/>
            <a:endParaRPr lang="en-US" sz="1200" dirty="0">
              <a:solidFill>
                <a:srgbClr val="000000"/>
              </a:solidFill>
            </a:endParaRPr>
          </a:p>
        </p:txBody>
      </p:sp>
      <p:sp>
        <p:nvSpPr>
          <p:cNvPr id="299011" name="Rectangle 2"/>
          <p:cNvSpPr>
            <a:spLocks noGrp="1" noRot="1" noChangeAspect="1" noChangeArrowheads="1" noTextEdit="1"/>
          </p:cNvSpPr>
          <p:nvPr>
            <p:ph type="sldImg"/>
          </p:nvPr>
        </p:nvSpPr>
        <p:spPr>
          <a:xfrm>
            <a:off x="703263" y="387350"/>
            <a:ext cx="5092700" cy="2865438"/>
          </a:xfrm>
          <a:ln/>
        </p:spPr>
      </p:sp>
      <p:sp>
        <p:nvSpPr>
          <p:cNvPr id="299012" name="Rectangle 3"/>
          <p:cNvSpPr>
            <a:spLocks noGrp="1" noChangeArrowheads="1"/>
          </p:cNvSpPr>
          <p:nvPr>
            <p:ph type="body" idx="1"/>
          </p:nvPr>
        </p:nvSpPr>
        <p:spPr>
          <a:xfrm>
            <a:off x="152400" y="3460750"/>
            <a:ext cx="6391275" cy="5835650"/>
          </a:xfrm>
          <a:noFill/>
          <a:ln/>
        </p:spPr>
        <p:txBody>
          <a:bodyPr lIns="89924" tIns="44962" rIns="89924" bIns="44962"/>
          <a:lstStyle/>
          <a:p>
            <a:pPr>
              <a:spcBef>
                <a:spcPct val="0"/>
              </a:spcBef>
            </a:pPr>
            <a:r>
              <a:rPr lang="en-US" sz="900" dirty="0">
                <a:latin typeface="Arial" charset="0"/>
              </a:rPr>
              <a:t>In 2004, House Bill 1526 was passed making the Georgia Immunization Registry a birth to death registry mandating that providers of immunizations in Georgia report those immunizations into the registry database.  Immunization data may now be shared by all providers of immunizations to Georgians of any age, and to schools, daycares, colleges and universities, and long term care facilities. The patient (age 18 or older) or parent or legal guardian may OPT-OUT of the registry.</a:t>
            </a:r>
            <a:endParaRPr lang="en-US" sz="900" dirty="0">
              <a:latin typeface="Arial" charset="0"/>
              <a:cs typeface="Times New Roman" pitchFamily="18" charset="0"/>
            </a:endParaRPr>
          </a:p>
          <a:p>
            <a:pPr>
              <a:spcBef>
                <a:spcPct val="0"/>
              </a:spcBef>
            </a:pPr>
            <a:r>
              <a:rPr lang="en-US" sz="900" dirty="0">
                <a:latin typeface="Arial" charset="0"/>
                <a:cs typeface="Times New Roman" pitchFamily="18" charset="0"/>
              </a:rPr>
              <a:t>Contact GRITS to enroll: 1-888-223-8644</a:t>
            </a:r>
            <a:r>
              <a:rPr lang="en-US" sz="900" dirty="0">
                <a:latin typeface="Arial" charset="0"/>
              </a:rPr>
              <a:t> </a:t>
            </a:r>
            <a:r>
              <a:rPr lang="en-US" sz="900" dirty="0">
                <a:solidFill>
                  <a:srgbClr val="FFFFFF"/>
                </a:solidFill>
                <a:latin typeface="Arial" charset="0"/>
              </a:rPr>
              <a:t> </a:t>
            </a:r>
            <a:endParaRPr lang="en-US" sz="900" dirty="0">
              <a:latin typeface="Arial" charset="0"/>
            </a:endParaRPr>
          </a:p>
          <a:p>
            <a:pPr>
              <a:spcBef>
                <a:spcPct val="0"/>
              </a:spcBef>
            </a:pPr>
            <a:endParaRPr lang="en-US" sz="900" dirty="0">
              <a:latin typeface="Arial" charset="0"/>
            </a:endParaRPr>
          </a:p>
          <a:p>
            <a:pPr>
              <a:spcBef>
                <a:spcPct val="0"/>
              </a:spcBef>
            </a:pPr>
            <a:r>
              <a:rPr lang="en-US" sz="900" b="1" dirty="0">
                <a:latin typeface="Arial" charset="0"/>
              </a:rPr>
              <a:t>Benefits of GRITS include:</a:t>
            </a:r>
            <a:r>
              <a:rPr lang="en-US" sz="900" dirty="0">
                <a:latin typeface="Arial" charset="0"/>
              </a:rPr>
              <a:t> accurate immunization records, inventory tracking, reduction in missed opportunities or over-immunization, generation of school entrance forms/college immunization forms, reminder/recall notices for parents, assistance in generating reporting of immunizations to HEDIS/COCASA, and elimination of phone calls to providers for immunization records. The GRITS program is web-based.  New users to the system will have to attend a training session and receive a password.</a:t>
            </a:r>
          </a:p>
          <a:p>
            <a:pPr>
              <a:spcBef>
                <a:spcPct val="0"/>
              </a:spcBef>
            </a:pPr>
            <a:endParaRPr lang="en-US" sz="900" b="1" dirty="0">
              <a:latin typeface="Arial" charset="0"/>
            </a:endParaRPr>
          </a:p>
          <a:p>
            <a:pPr>
              <a:lnSpc>
                <a:spcPct val="80000"/>
              </a:lnSpc>
              <a:spcBef>
                <a:spcPct val="0"/>
              </a:spcBef>
            </a:pPr>
            <a:r>
              <a:rPr lang="en-US" sz="900" b="1" dirty="0">
                <a:latin typeface="Arial" charset="0"/>
              </a:rPr>
              <a:t>Advantages of a statewide registry are as follows:</a:t>
            </a:r>
          </a:p>
          <a:p>
            <a:pPr>
              <a:spcBef>
                <a:spcPct val="0"/>
              </a:spcBef>
            </a:pPr>
            <a:r>
              <a:rPr lang="en-US" sz="900" b="1" u="sng" dirty="0">
                <a:latin typeface="Arial" charset="0"/>
              </a:rPr>
              <a:t>Benefits to the Community</a:t>
            </a:r>
          </a:p>
          <a:p>
            <a:pPr>
              <a:spcBef>
                <a:spcPct val="0"/>
              </a:spcBef>
              <a:buFontTx/>
              <a:buChar char="•"/>
            </a:pPr>
            <a:r>
              <a:rPr lang="en-US" sz="900" dirty="0">
                <a:latin typeface="Arial" charset="0"/>
              </a:rPr>
              <a:t>Enhance the overall health status by facilitating identification of inadequately immunized segments of the population </a:t>
            </a:r>
          </a:p>
          <a:p>
            <a:pPr>
              <a:spcBef>
                <a:spcPct val="0"/>
              </a:spcBef>
              <a:buFontTx/>
              <a:buChar char="•"/>
            </a:pPr>
            <a:r>
              <a:rPr lang="en-US" sz="900" dirty="0">
                <a:latin typeface="Arial" charset="0"/>
              </a:rPr>
              <a:t>Decrease occurrence of over-immunization due to inability to locate past records</a:t>
            </a:r>
          </a:p>
          <a:p>
            <a:pPr>
              <a:spcBef>
                <a:spcPct val="0"/>
              </a:spcBef>
              <a:buFontTx/>
              <a:buChar char="•"/>
            </a:pPr>
            <a:r>
              <a:rPr lang="en-US" sz="900" dirty="0">
                <a:latin typeface="Arial" charset="0"/>
              </a:rPr>
              <a:t>Assist in issuing reminders to patients for pending and overdue immunizations</a:t>
            </a:r>
          </a:p>
          <a:p>
            <a:pPr>
              <a:spcBef>
                <a:spcPct val="0"/>
              </a:spcBef>
            </a:pPr>
            <a:r>
              <a:rPr lang="en-US" sz="900" b="1" u="sng" dirty="0">
                <a:latin typeface="Arial" charset="0"/>
              </a:rPr>
              <a:t>Benefits to Healthcare Providers</a:t>
            </a:r>
          </a:p>
          <a:p>
            <a:pPr>
              <a:spcBef>
                <a:spcPct val="0"/>
              </a:spcBef>
              <a:buFontTx/>
              <a:buChar char="•"/>
            </a:pPr>
            <a:r>
              <a:rPr lang="en-US" sz="900" dirty="0">
                <a:latin typeface="Arial" charset="0"/>
              </a:rPr>
              <a:t>Reduce staff time needed to obtain complete immunization history of patients</a:t>
            </a:r>
          </a:p>
          <a:p>
            <a:pPr>
              <a:spcBef>
                <a:spcPct val="0"/>
              </a:spcBef>
              <a:buFontTx/>
              <a:buChar char="•"/>
            </a:pPr>
            <a:r>
              <a:rPr lang="en-US" sz="900" dirty="0">
                <a:latin typeface="Arial" charset="0"/>
              </a:rPr>
              <a:t>Provide printouts of school certificates</a:t>
            </a:r>
          </a:p>
          <a:p>
            <a:pPr>
              <a:spcBef>
                <a:spcPct val="0"/>
              </a:spcBef>
              <a:buFontTx/>
              <a:buChar char="•"/>
            </a:pPr>
            <a:r>
              <a:rPr lang="en-US" sz="900" dirty="0">
                <a:latin typeface="Arial" charset="0"/>
              </a:rPr>
              <a:t>Provide vaccine information and simplify complex and dynamic immunization schedules</a:t>
            </a:r>
          </a:p>
          <a:p>
            <a:pPr>
              <a:spcBef>
                <a:spcPct val="0"/>
              </a:spcBef>
              <a:buFontTx/>
              <a:buChar char="•"/>
            </a:pPr>
            <a:r>
              <a:rPr lang="en-US" sz="900" dirty="0">
                <a:latin typeface="Arial" charset="0"/>
              </a:rPr>
              <a:t>Streamline vaccine inventory process</a:t>
            </a:r>
          </a:p>
          <a:p>
            <a:pPr>
              <a:spcBef>
                <a:spcPct val="0"/>
              </a:spcBef>
              <a:buFontTx/>
              <a:buChar char="•"/>
            </a:pPr>
            <a:r>
              <a:rPr lang="en-US" sz="900" dirty="0">
                <a:latin typeface="Arial" charset="0"/>
              </a:rPr>
              <a:t>Generate HEDIS and other reports</a:t>
            </a:r>
          </a:p>
          <a:p>
            <a:pPr>
              <a:spcBef>
                <a:spcPct val="0"/>
              </a:spcBef>
              <a:buFontTx/>
              <a:buChar char="•"/>
            </a:pPr>
            <a:r>
              <a:rPr lang="en-US" sz="900" dirty="0">
                <a:latin typeface="Arial" charset="0"/>
              </a:rPr>
              <a:t>Reinforce the concept of a medical home</a:t>
            </a:r>
          </a:p>
          <a:p>
            <a:pPr>
              <a:spcBef>
                <a:spcPct val="0"/>
              </a:spcBef>
            </a:pPr>
            <a:r>
              <a:rPr lang="en-US" sz="900" b="1" u="sng" dirty="0">
                <a:latin typeface="Arial" charset="0"/>
              </a:rPr>
              <a:t>Benefits to Public Health Officials</a:t>
            </a:r>
          </a:p>
          <a:p>
            <a:pPr>
              <a:spcBef>
                <a:spcPct val="0"/>
              </a:spcBef>
              <a:buFontTx/>
              <a:buChar char="•"/>
            </a:pPr>
            <a:r>
              <a:rPr lang="en-US" sz="900" dirty="0">
                <a:latin typeface="Arial" charset="0"/>
              </a:rPr>
              <a:t>Provide an accurate measure of immunization rates for districts, counties, and the state</a:t>
            </a:r>
          </a:p>
          <a:p>
            <a:pPr>
              <a:spcBef>
                <a:spcPct val="0"/>
              </a:spcBef>
              <a:buFontTx/>
              <a:buChar char="•"/>
            </a:pPr>
            <a:r>
              <a:rPr lang="en-US" sz="900" dirty="0">
                <a:latin typeface="Arial" charset="0"/>
              </a:rPr>
              <a:t>Allow Georgia healthcare providers to update and exchange immunization information about their patients in a confidential manner</a:t>
            </a:r>
          </a:p>
          <a:p>
            <a:pPr>
              <a:spcBef>
                <a:spcPct val="0"/>
              </a:spcBef>
              <a:buFontTx/>
              <a:buChar char="•"/>
            </a:pPr>
            <a:r>
              <a:rPr lang="en-US" sz="900" dirty="0">
                <a:latin typeface="Arial" charset="0"/>
              </a:rPr>
              <a:t>Facilitate community outreach programs</a:t>
            </a:r>
          </a:p>
          <a:p>
            <a:pPr>
              <a:spcBef>
                <a:spcPct val="0"/>
              </a:spcBef>
            </a:pPr>
            <a:r>
              <a:rPr lang="en-US" sz="900" dirty="0">
                <a:latin typeface="Arial" charset="0"/>
              </a:rPr>
              <a:t>The Georgia Code 31-12-3.1, which took affect July 1, 1996 and House Bill 1526, which took affect July 1, 2004 states: </a:t>
            </a:r>
          </a:p>
          <a:p>
            <a:pPr>
              <a:spcBef>
                <a:spcPct val="0"/>
              </a:spcBef>
            </a:pPr>
            <a:r>
              <a:rPr lang="en-US" sz="900" dirty="0">
                <a:latin typeface="Arial" charset="0"/>
              </a:rPr>
              <a:t>Any person who administers a vaccine or vaccines licensed for use by the United States Food and Drug Administration to a person shall, for each such vaccination, provide to the department such data as are deemed by the department to be necessary and appropriate for purposes of the vaccination registry established pursuant to subsection (a) of this Code section… </a:t>
            </a:r>
          </a:p>
          <a:p>
            <a:pPr>
              <a:spcBef>
                <a:spcPct val="0"/>
              </a:spcBef>
            </a:pPr>
            <a:r>
              <a:rPr lang="en-US" sz="900" dirty="0">
                <a:latin typeface="Arial" charset="0"/>
              </a:rPr>
              <a:t>At the present time the mandatory use of GRITS is not being strictly enforced but will be sometime in the future. </a:t>
            </a:r>
          </a:p>
          <a:p>
            <a:pPr>
              <a:lnSpc>
                <a:spcPct val="80000"/>
              </a:lnSpc>
              <a:spcBef>
                <a:spcPct val="0"/>
              </a:spcBef>
            </a:pPr>
            <a:endParaRPr lang="en-US" sz="900" dirty="0">
              <a:latin typeface="Arial" charset="0"/>
            </a:endParaRPr>
          </a:p>
        </p:txBody>
      </p:sp>
      <p:sp>
        <p:nvSpPr>
          <p:cNvPr id="6" name="Footer Placeholder 5"/>
          <p:cNvSpPr>
            <a:spLocks noGrp="1"/>
          </p:cNvSpPr>
          <p:nvPr>
            <p:ph type="ftr" sz="quarter" idx="4"/>
          </p:nvPr>
        </p:nvSpPr>
        <p:spPr/>
        <p:txBody>
          <a:bodyPr/>
          <a:lstStyle/>
          <a:p>
            <a:pPr>
              <a:defRPr/>
            </a:pPr>
            <a:r>
              <a:rPr lang="en-US" dirty="0"/>
              <a:t>EPIC 2018</a:t>
            </a:r>
          </a:p>
        </p:txBody>
      </p:sp>
      <p:sp>
        <p:nvSpPr>
          <p:cNvPr id="8" name="Slide Number Placeholder 7"/>
          <p:cNvSpPr>
            <a:spLocks noGrp="1"/>
          </p:cNvSpPr>
          <p:nvPr>
            <p:ph type="sldNum" sz="quarter" idx="10"/>
          </p:nvPr>
        </p:nvSpPr>
        <p:spPr/>
        <p:txBody>
          <a:bodyPr/>
          <a:lstStyle/>
          <a:p>
            <a:pPr>
              <a:defRPr/>
            </a:pPr>
            <a:fld id="{97952AFA-8362-48FC-9C34-150C87379A95}" type="slidenum">
              <a:rPr lang="en-US" smtClean="0"/>
              <a:pPr>
                <a:defRPr/>
              </a:pPr>
              <a:t>58</a:t>
            </a:fld>
            <a:endParaRPr lang="en-US" dirty="0"/>
          </a:p>
        </p:txBody>
      </p:sp>
    </p:spTree>
    <p:extLst>
      <p:ext uri="{BB962C8B-B14F-4D97-AF65-F5344CB8AC3E}">
        <p14:creationId xmlns:p14="http://schemas.microsoft.com/office/powerpoint/2010/main" val="34852518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xfrm>
            <a:off x="382588" y="685800"/>
            <a:ext cx="6096000" cy="3429000"/>
          </a:xfrm>
          <a:ln/>
        </p:spPr>
      </p:sp>
      <p:sp>
        <p:nvSpPr>
          <p:cNvPr id="158723" name="Notes Placeholder 2"/>
          <p:cNvSpPr>
            <a:spLocks noGrp="1"/>
          </p:cNvSpPr>
          <p:nvPr>
            <p:ph type="body" idx="1"/>
          </p:nvPr>
        </p:nvSpPr>
        <p:spPr>
          <a:noFill/>
          <a:ln/>
        </p:spPr>
        <p:txBody>
          <a:bodyPr lIns="91432" tIns="45716" rIns="91432" bIns="45716"/>
          <a:lstStyle/>
          <a:p>
            <a:r>
              <a:rPr lang="en-US" sz="1000" dirty="0">
                <a:latin typeface="Arial" charset="0"/>
              </a:rPr>
              <a:t>Medical exemption</a:t>
            </a:r>
            <a:r>
              <a:rPr lang="en-US" sz="1000" baseline="0" dirty="0">
                <a:latin typeface="Arial" charset="0"/>
              </a:rPr>
              <a:t>s should be entered in GRITS and will be listed on the immunization certificate.  Medical exemptions must be reviewed on an annual basis.</a:t>
            </a:r>
          </a:p>
          <a:p>
            <a:endParaRPr lang="en-US" sz="1000" baseline="0" dirty="0">
              <a:latin typeface="Arial" charset="0"/>
            </a:endParaRPr>
          </a:p>
          <a:p>
            <a:r>
              <a:rPr lang="en-US" sz="1000" baseline="0" dirty="0">
                <a:latin typeface="Arial" charset="0"/>
              </a:rPr>
              <a:t>Georgia now has an </a:t>
            </a:r>
            <a:r>
              <a:rPr lang="en-US" sz="1000" u="sng" baseline="0" dirty="0">
                <a:latin typeface="Arial" charset="0"/>
              </a:rPr>
              <a:t>Affidavit of Religious Objection to Immunization</a:t>
            </a:r>
            <a:r>
              <a:rPr lang="en-US" sz="1000" baseline="0" dirty="0">
                <a:latin typeface="Arial" charset="0"/>
              </a:rPr>
              <a:t> form that must be filled out for if the parent is refusing immunizations due to a religious exemption. The form lists all vaccines that are required for admittance into childcare facilities or schools in Georgia. It confirms the safety of vaccines and also states the risks if a child is not vaccinated such as, contracting vaccine preventable diseases and spreading them to others.  Lastly the form mentions the exclusion of the child from childcare or school during an epidemic or outbreak of a vaccine preventable disease.</a:t>
            </a:r>
          </a:p>
          <a:p>
            <a:endParaRPr lang="en-US" sz="1000" baseline="0" dirty="0">
              <a:latin typeface="Arial" charset="0"/>
            </a:endParaRPr>
          </a:p>
          <a:p>
            <a:r>
              <a:rPr lang="en-US" sz="1000" baseline="0" dirty="0">
                <a:latin typeface="Arial" charset="0"/>
              </a:rPr>
              <a:t>The form must be signed and notarized. It does not expire and must be kept on file at the school or childcare facility.</a:t>
            </a:r>
          </a:p>
          <a:p>
            <a:endParaRPr lang="en-US" sz="1000" baseline="0" dirty="0">
              <a:latin typeface="Arial" charset="0"/>
            </a:endParaRPr>
          </a:p>
          <a:p>
            <a:endParaRPr lang="en-US" sz="1000" dirty="0">
              <a:latin typeface="Arial" charset="0"/>
            </a:endParaRPr>
          </a:p>
        </p:txBody>
      </p:sp>
      <p:sp>
        <p:nvSpPr>
          <p:cNvPr id="15872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fontAlgn="auto">
              <a:spcBef>
                <a:spcPts val="0"/>
              </a:spcBef>
              <a:spcAft>
                <a:spcPts val="0"/>
              </a:spcAft>
            </a:pPr>
            <a:endParaRPr lang="en-US" sz="1200" dirty="0">
              <a:solidFill>
                <a:srgbClr val="000000"/>
              </a:solidFill>
              <a:latin typeface="Calibri"/>
              <a:cs typeface="+mn-cs"/>
            </a:endParaRPr>
          </a:p>
        </p:txBody>
      </p:sp>
      <p:sp>
        <p:nvSpPr>
          <p:cNvPr id="5" name="Footer Placeholder 4"/>
          <p:cNvSpPr>
            <a:spLocks noGrp="1"/>
          </p:cNvSpPr>
          <p:nvPr>
            <p:ph type="ftr" sz="quarter" idx="10"/>
          </p:nvPr>
        </p:nvSpPr>
        <p:spPr/>
        <p:txBody>
          <a:bodyPr/>
          <a:lstStyle/>
          <a:p>
            <a:pPr>
              <a:defRPr/>
            </a:pPr>
            <a:r>
              <a:rPr lang="en-US" dirty="0">
                <a:solidFill>
                  <a:srgbClr val="000000"/>
                </a:solidFill>
              </a:rPr>
              <a:t>EPIC 2018</a:t>
            </a:r>
          </a:p>
        </p:txBody>
      </p:sp>
      <p:sp>
        <p:nvSpPr>
          <p:cNvPr id="7" name="Slide Number Placeholder 6"/>
          <p:cNvSpPr>
            <a:spLocks noGrp="1"/>
          </p:cNvSpPr>
          <p:nvPr>
            <p:ph type="sldNum" sz="quarter" idx="11"/>
          </p:nvPr>
        </p:nvSpPr>
        <p:spPr/>
        <p:txBody>
          <a:bodyPr/>
          <a:lstStyle/>
          <a:p>
            <a:pPr>
              <a:defRPr/>
            </a:pPr>
            <a:fld id="{97952AFA-8362-48FC-9C34-150C87379A95}" type="slidenum">
              <a:rPr lang="en-US" smtClean="0">
                <a:solidFill>
                  <a:srgbClr val="000000"/>
                </a:solidFill>
              </a:rPr>
              <a:pPr>
                <a:defRPr/>
              </a:pPr>
              <a:t>59</a:t>
            </a:fld>
            <a:endParaRPr lang="en-US" dirty="0">
              <a:solidFill>
                <a:srgbClr val="000000"/>
              </a:solidFill>
            </a:endParaRPr>
          </a:p>
        </p:txBody>
      </p:sp>
    </p:spTree>
    <p:extLst>
      <p:ext uri="{BB962C8B-B14F-4D97-AF65-F5344CB8AC3E}">
        <p14:creationId xmlns:p14="http://schemas.microsoft.com/office/powerpoint/2010/main" val="2878141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Before</a:t>
            </a:r>
            <a:r>
              <a:rPr lang="en-US" baseline="0" dirty="0"/>
              <a:t> 2006 the only vaccine routinely recommended for US adolescents was a Tetanus and diphtheria booster. A decade later vaccines have been added to the immunization schedule to protect the adolescent population against meningococcal disease, human papillomavirus (HPV), influenza and pertussis (whooping cough).</a:t>
            </a:r>
          </a:p>
          <a:p>
            <a:endParaRPr lang="en-US" baseline="0" dirty="0"/>
          </a:p>
          <a:p>
            <a:r>
              <a:rPr lang="en-US" baseline="0" dirty="0"/>
              <a:t>Resource: Call to Action: Addressing New and Ongoing Adolescent Vaccination Challenges. National Foundation for Infectious Diseases, 2016 accessed from http://www.adolescentvaccination.org/resources/call-to-action-adolescent-vaccination-challenges.pdf on May 2, 2016.</a:t>
            </a:r>
          </a:p>
          <a:p>
            <a:endParaRPr lang="en-US" baseline="0" dirty="0"/>
          </a:p>
          <a:p>
            <a:endParaRPr lang="en-US" dirty="0"/>
          </a:p>
        </p:txBody>
      </p:sp>
      <p:sp>
        <p:nvSpPr>
          <p:cNvPr id="4" name="Footer Placeholder 3"/>
          <p:cNvSpPr>
            <a:spLocks noGrp="1"/>
          </p:cNvSpPr>
          <p:nvPr>
            <p:ph type="ftr" sz="quarter" idx="10"/>
          </p:nvPr>
        </p:nvSpPr>
        <p:spPr/>
        <p:txBody>
          <a:bodyPr/>
          <a:lstStyle/>
          <a:p>
            <a:pPr>
              <a:defRPr/>
            </a:pPr>
            <a:r>
              <a:rPr lang="en-US" dirty="0"/>
              <a:t>EPIC 2018</a:t>
            </a:r>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pPr>
                <a:defRPr/>
              </a:pPr>
              <a:t>6</a:t>
            </a:fld>
            <a:endParaRPr lang="en-US" dirty="0"/>
          </a:p>
        </p:txBody>
      </p:sp>
    </p:spTree>
    <p:extLst>
      <p:ext uri="{BB962C8B-B14F-4D97-AF65-F5344CB8AC3E}">
        <p14:creationId xmlns:p14="http://schemas.microsoft.com/office/powerpoint/2010/main" val="14417517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50445"/>
            <a:ext cx="5715000" cy="4479230"/>
          </a:xfrm>
        </p:spPr>
        <p:txBody>
          <a:bodyPr/>
          <a:lstStyle/>
          <a:p>
            <a:pPr marL="176679" lvl="0" indent="-176679" defTabSz="942289" eaLnBrk="0" fontAlgn="base" hangingPunct="0">
              <a:lnSpc>
                <a:spcPct val="90000"/>
              </a:lnSpc>
              <a:spcBef>
                <a:spcPct val="0"/>
              </a:spcBef>
              <a:spcAft>
                <a:spcPct val="0"/>
              </a:spcAft>
              <a:buFontTx/>
              <a:buChar char="•"/>
              <a:defRPr/>
            </a:pPr>
            <a:r>
              <a:rPr lang="en-US" sz="900" dirty="0">
                <a:solidFill>
                  <a:srgbClr val="000000"/>
                </a:solidFill>
                <a:latin typeface="Arial" pitchFamily="34" charset="0"/>
                <a:cs typeface="Arial" pitchFamily="34" charset="0"/>
              </a:rPr>
              <a:t>Nothing is 100% risk free.  Most reactions to vaccines are mild with very small risk of severe allergic reactions (anaphylaxis).</a:t>
            </a:r>
          </a:p>
          <a:p>
            <a:pPr marL="176679" lvl="0" indent="-176679" defTabSz="942289" eaLnBrk="0" fontAlgn="base" hangingPunct="0">
              <a:lnSpc>
                <a:spcPct val="90000"/>
              </a:lnSpc>
              <a:spcBef>
                <a:spcPct val="0"/>
              </a:spcBef>
              <a:spcAft>
                <a:spcPct val="0"/>
              </a:spcAft>
              <a:buFontTx/>
              <a:buChar char="•"/>
              <a:defRPr/>
            </a:pPr>
            <a:r>
              <a:rPr lang="en-US" sz="900" dirty="0">
                <a:solidFill>
                  <a:srgbClr val="000000"/>
                </a:solidFill>
                <a:latin typeface="Arial" pitchFamily="34" charset="0"/>
                <a:cs typeface="Arial" pitchFamily="34" charset="0"/>
              </a:rPr>
              <a:t>Systems in place to monitor safety include the FDA (pre and post licensure monitoring) and the Vaccine Safety Datalink (VSD) Project. This large project links 4 HMO's at 10 sites with the CDC to monitor adverse events possibly caused by vaccines.</a:t>
            </a:r>
          </a:p>
          <a:p>
            <a:pPr marL="176679" lvl="0" indent="-176679" defTabSz="942289" eaLnBrk="0" fontAlgn="base" hangingPunct="0">
              <a:lnSpc>
                <a:spcPct val="90000"/>
              </a:lnSpc>
              <a:spcBef>
                <a:spcPct val="0"/>
              </a:spcBef>
              <a:spcAft>
                <a:spcPct val="0"/>
              </a:spcAft>
              <a:buFontTx/>
              <a:buChar char="•"/>
              <a:defRPr/>
            </a:pPr>
            <a:r>
              <a:rPr lang="en-US" sz="900" dirty="0">
                <a:solidFill>
                  <a:srgbClr val="000000"/>
                </a:solidFill>
                <a:latin typeface="Arial" pitchFamily="34" charset="0"/>
                <a:cs typeface="Arial" pitchFamily="34" charset="0"/>
              </a:rPr>
              <a:t>FDA monitors vaccines for safety before issuing licenses - very stringent licensing involving laboratory and human testing; vaccine safety is also monitored after licensure to ensure each vaccine lot is effective and pure. Vaccine manufacturers also do post-licensure monitoring.</a:t>
            </a:r>
          </a:p>
          <a:p>
            <a:pPr marL="176679" lvl="0" indent="-176679" defTabSz="942289" eaLnBrk="0" fontAlgn="base" hangingPunct="0">
              <a:lnSpc>
                <a:spcPct val="90000"/>
              </a:lnSpc>
              <a:spcBef>
                <a:spcPct val="0"/>
              </a:spcBef>
              <a:spcAft>
                <a:spcPct val="0"/>
              </a:spcAft>
              <a:buFontTx/>
              <a:buChar char="•"/>
              <a:defRPr/>
            </a:pPr>
            <a:r>
              <a:rPr lang="en-US" sz="900" dirty="0">
                <a:solidFill>
                  <a:srgbClr val="000000"/>
                </a:solidFill>
                <a:latin typeface="Arial" pitchFamily="34" charset="0"/>
                <a:cs typeface="Arial" pitchFamily="34" charset="0"/>
              </a:rPr>
              <a:t>The Institute of Medicine reviews research related to vaccine safety and publishes a report periodically. </a:t>
            </a:r>
          </a:p>
          <a:p>
            <a:pPr marL="176679" lvl="0" indent="-176679">
              <a:lnSpc>
                <a:spcPct val="90000"/>
              </a:lnSpc>
              <a:spcBef>
                <a:spcPct val="0"/>
              </a:spcBef>
            </a:pPr>
            <a:endParaRPr lang="en-US" sz="900" dirty="0">
              <a:solidFill>
                <a:prstClr val="black"/>
              </a:solidFill>
            </a:endParaRPr>
          </a:p>
          <a:p>
            <a:pPr marL="176679" lvl="0" indent="-176679">
              <a:lnSpc>
                <a:spcPct val="90000"/>
              </a:lnSpc>
              <a:spcBef>
                <a:spcPct val="0"/>
              </a:spcBef>
            </a:pPr>
            <a:r>
              <a:rPr lang="en-US" sz="900" b="1" dirty="0">
                <a:solidFill>
                  <a:prstClr val="black"/>
                </a:solidFill>
              </a:rPr>
              <a:t>VAERS</a:t>
            </a:r>
            <a:r>
              <a:rPr lang="en-US" sz="900" dirty="0">
                <a:solidFill>
                  <a:prstClr val="black"/>
                </a:solidFill>
              </a:rPr>
              <a:t> </a:t>
            </a:r>
          </a:p>
          <a:p>
            <a:pPr marL="176679" lvl="0" indent="-176679">
              <a:lnSpc>
                <a:spcPct val="90000"/>
              </a:lnSpc>
              <a:spcBef>
                <a:spcPct val="0"/>
              </a:spcBef>
              <a:buFont typeface="Arial" panose="020B0604020202020204" pitchFamily="34" charset="0"/>
              <a:buChar char="•"/>
            </a:pPr>
            <a:r>
              <a:rPr lang="en-US" sz="900" dirty="0"/>
              <a:t>Updated system.  Two options for reporting are outlined in the gray box.</a:t>
            </a:r>
          </a:p>
          <a:p>
            <a:pPr marL="176679" lvl="0" indent="-176679">
              <a:lnSpc>
                <a:spcPct val="90000"/>
              </a:lnSpc>
              <a:spcBef>
                <a:spcPct val="0"/>
              </a:spcBef>
              <a:buFont typeface="Arial" panose="020B0604020202020204" pitchFamily="34" charset="0"/>
              <a:buChar char="•"/>
            </a:pPr>
            <a:r>
              <a:rPr lang="en-US" sz="900" dirty="0">
                <a:solidFill>
                  <a:prstClr val="black"/>
                </a:solidFill>
              </a:rPr>
              <a:t>Passive reporting system to monitor vaccine adverse events established by the National Childhood Vaccine Injury Act 1986</a:t>
            </a:r>
          </a:p>
          <a:p>
            <a:pPr marL="176679" lvl="0" indent="-176679">
              <a:lnSpc>
                <a:spcPct val="90000"/>
              </a:lnSpc>
              <a:spcBef>
                <a:spcPct val="0"/>
              </a:spcBef>
              <a:buFont typeface="Arial" panose="020B0604020202020204" pitchFamily="34" charset="0"/>
              <a:buChar char="•"/>
            </a:pPr>
            <a:r>
              <a:rPr lang="en-US" sz="900" dirty="0">
                <a:solidFill>
                  <a:prstClr val="black"/>
                </a:solidFill>
              </a:rPr>
              <a:t>Mandates patients/ parents are educated about risk of vaccines and compensated for any injury caused by vaccine.</a:t>
            </a:r>
          </a:p>
          <a:p>
            <a:pPr marL="176679" lvl="0" indent="-176679">
              <a:lnSpc>
                <a:spcPct val="90000"/>
              </a:lnSpc>
              <a:spcBef>
                <a:spcPct val="0"/>
              </a:spcBef>
              <a:buFont typeface="Arial" panose="020B0604020202020204" pitchFamily="34" charset="0"/>
              <a:buChar char="•"/>
            </a:pPr>
            <a:r>
              <a:rPr lang="en-US" sz="900" dirty="0">
                <a:solidFill>
                  <a:prstClr val="black"/>
                </a:solidFill>
              </a:rPr>
              <a:t>Emphasize there is no penalty for reporting an “adverse event”. The healthcare provider is only reporting that a specific event occurred after administration of a specific vaccine and is not claiming that the event was caused by the vaccine.</a:t>
            </a:r>
          </a:p>
          <a:p>
            <a:pPr marL="176679" lvl="0" indent="-176679">
              <a:lnSpc>
                <a:spcPct val="90000"/>
              </a:lnSpc>
              <a:spcBef>
                <a:spcPct val="0"/>
              </a:spcBef>
            </a:pPr>
            <a:endParaRPr lang="en-US" sz="900" dirty="0">
              <a:solidFill>
                <a:prstClr val="black"/>
              </a:solidFill>
              <a:cs typeface="Arial" pitchFamily="34" charset="0"/>
            </a:endParaRPr>
          </a:p>
          <a:p>
            <a:pPr marL="176679" lvl="0" indent="-176679">
              <a:lnSpc>
                <a:spcPct val="90000"/>
              </a:lnSpc>
              <a:spcBef>
                <a:spcPct val="0"/>
              </a:spcBef>
            </a:pPr>
            <a:r>
              <a:rPr lang="en-US" sz="900" b="1" dirty="0">
                <a:solidFill>
                  <a:prstClr val="black"/>
                </a:solidFill>
                <a:cs typeface="Arial" pitchFamily="34" charset="0"/>
              </a:rPr>
              <a:t>VERP – </a:t>
            </a:r>
            <a:r>
              <a:rPr lang="en-US" sz="900" dirty="0">
                <a:solidFill>
                  <a:prstClr val="black"/>
                </a:solidFill>
                <a:cs typeface="Arial" pitchFamily="34" charset="0"/>
              </a:rPr>
              <a:t>There is relatively little data available on why vaccine administration errors occur.  The Institute for Safe Medication Practice (ISMP) has launched a national patient safety reporting program to capture the unique causes and consequences of vaccine –related errors.  The ISMP National Vaccine Error Reporting Program (ISMP VERP) allows healthcare practitioners to report errors and near misses in confidence.  </a:t>
            </a:r>
          </a:p>
          <a:p>
            <a:pPr marL="176679" lvl="0" indent="-176679">
              <a:lnSpc>
                <a:spcPct val="90000"/>
              </a:lnSpc>
              <a:spcBef>
                <a:spcPct val="0"/>
              </a:spcBef>
            </a:pPr>
            <a:endParaRPr lang="en-US" sz="900" b="1" u="sng" dirty="0">
              <a:solidFill>
                <a:prstClr val="black"/>
              </a:solidFill>
              <a:cs typeface="Arial" pitchFamily="34" charset="0"/>
            </a:endParaRPr>
          </a:p>
          <a:p>
            <a:pPr marL="176679" lvl="0" indent="-176679">
              <a:lnSpc>
                <a:spcPct val="90000"/>
              </a:lnSpc>
              <a:spcBef>
                <a:spcPct val="0"/>
              </a:spcBef>
            </a:pPr>
            <a:r>
              <a:rPr lang="en-US" sz="900" b="1" u="sng" dirty="0">
                <a:solidFill>
                  <a:prstClr val="black"/>
                </a:solidFill>
                <a:cs typeface="Arial" pitchFamily="34" charset="0"/>
              </a:rPr>
              <a:t>So</a:t>
            </a:r>
            <a:r>
              <a:rPr lang="en-US" sz="1000" b="1" u="sng" dirty="0">
                <a:solidFill>
                  <a:prstClr val="black"/>
                </a:solidFill>
              </a:rPr>
              <a:t>urces of Vaccine Safety Information:</a:t>
            </a:r>
            <a:endParaRPr lang="en-US" sz="1000" b="1" dirty="0">
              <a:solidFill>
                <a:prstClr val="black"/>
              </a:solidFill>
            </a:endParaRPr>
          </a:p>
          <a:p>
            <a:pPr marL="176679" lvl="0" indent="-176679">
              <a:lnSpc>
                <a:spcPct val="90000"/>
              </a:lnSpc>
              <a:spcBef>
                <a:spcPct val="0"/>
              </a:spcBef>
            </a:pPr>
            <a:r>
              <a:rPr lang="en-US" sz="1000" b="1" dirty="0">
                <a:solidFill>
                  <a:srgbClr val="FF0000"/>
                </a:solidFill>
                <a:hlinkClick r:id="rId3"/>
              </a:rPr>
              <a:t>https://www.cdc.gov/vaccines/hcp/vis/index.html</a:t>
            </a:r>
            <a:r>
              <a:rPr lang="en-US" sz="1000" b="1" dirty="0">
                <a:solidFill>
                  <a:prstClr val="black"/>
                </a:solidFill>
              </a:rPr>
              <a:t>   www.cdc.gov/vaccinesafety/ </a:t>
            </a:r>
          </a:p>
          <a:p>
            <a:pPr marL="176679" lvl="0" indent="-176679">
              <a:lnSpc>
                <a:spcPct val="90000"/>
              </a:lnSpc>
              <a:spcBef>
                <a:spcPct val="0"/>
              </a:spcBef>
            </a:pPr>
            <a:r>
              <a:rPr lang="en-US" sz="1000" b="1" dirty="0">
                <a:solidFill>
                  <a:prstClr val="black"/>
                </a:solidFill>
              </a:rPr>
              <a:t>www.idsociety.org 		www.vaccinesafety.edu</a:t>
            </a:r>
          </a:p>
          <a:p>
            <a:pPr marL="176679" lvl="0" indent="-176679">
              <a:lnSpc>
                <a:spcPct val="90000"/>
              </a:lnSpc>
              <a:spcBef>
                <a:spcPct val="0"/>
              </a:spcBef>
            </a:pPr>
            <a:r>
              <a:rPr lang="en-US" sz="1000" b="1" dirty="0">
                <a:solidFill>
                  <a:prstClr val="black"/>
                </a:solidFill>
              </a:rPr>
              <a:t>www.acponline.org    		www.aap.org</a:t>
            </a:r>
          </a:p>
          <a:p>
            <a:pPr marL="176679" lvl="0" indent="-176679">
              <a:lnSpc>
                <a:spcPct val="90000"/>
              </a:lnSpc>
              <a:spcBef>
                <a:spcPct val="0"/>
              </a:spcBef>
            </a:pPr>
            <a:r>
              <a:rPr lang="en-US" sz="1000" b="1" dirty="0">
                <a:solidFill>
                  <a:prstClr val="black"/>
                </a:solidFill>
              </a:rPr>
              <a:t>www.aafp.org   		www.immunize.org</a:t>
            </a:r>
          </a:p>
          <a:p>
            <a:pPr marL="176679" lvl="0" indent="-176679">
              <a:lnSpc>
                <a:spcPct val="90000"/>
              </a:lnSpc>
              <a:spcBef>
                <a:spcPct val="0"/>
              </a:spcBef>
            </a:pPr>
            <a:r>
              <a:rPr lang="en-US" sz="1000" b="1" dirty="0">
                <a:solidFill>
                  <a:prstClr val="black"/>
                </a:solidFill>
              </a:rPr>
              <a:t>www.vaccine.chop.edu  		www.vaers.hhs.gov  </a:t>
            </a:r>
          </a:p>
          <a:p>
            <a:pPr marL="176679" lvl="0" indent="-176679">
              <a:lnSpc>
                <a:spcPct val="90000"/>
              </a:lnSpc>
              <a:spcBef>
                <a:spcPct val="0"/>
              </a:spcBef>
            </a:pPr>
            <a:endParaRPr lang="en-US" sz="900" dirty="0">
              <a:solidFill>
                <a:prstClr val="black"/>
              </a:solidFill>
            </a:endParaRPr>
          </a:p>
          <a:p>
            <a:pPr marL="176679" lvl="0" indent="-176679">
              <a:lnSpc>
                <a:spcPct val="90000"/>
              </a:lnSpc>
              <a:spcBef>
                <a:spcPct val="0"/>
              </a:spcBef>
              <a:buFontTx/>
              <a:buChar char="•"/>
            </a:pPr>
            <a:endParaRPr lang="en-US" sz="900" dirty="0">
              <a:solidFill>
                <a:prstClr val="black"/>
              </a:solidFill>
            </a:endParaRPr>
          </a:p>
          <a:p>
            <a:endParaRPr lang="en-US" dirty="0"/>
          </a:p>
        </p:txBody>
      </p:sp>
      <p:sp>
        <p:nvSpPr>
          <p:cNvPr id="5" name="TextBox 4"/>
          <p:cNvSpPr txBox="1"/>
          <p:nvPr/>
        </p:nvSpPr>
        <p:spPr>
          <a:xfrm>
            <a:off x="228600" y="8958461"/>
            <a:ext cx="1456267" cy="276999"/>
          </a:xfrm>
          <a:prstGeom prst="rect">
            <a:avLst/>
          </a:prstGeom>
          <a:noFill/>
        </p:spPr>
        <p:txBody>
          <a:bodyPr wrap="square" rtlCol="0">
            <a:spAutoFit/>
          </a:bodyPr>
          <a:lstStyle/>
          <a:p>
            <a:r>
              <a:rPr lang="en-US" sz="1200" dirty="0"/>
              <a:t>EPIC 2018</a:t>
            </a:r>
          </a:p>
        </p:txBody>
      </p:sp>
    </p:spTree>
    <p:extLst>
      <p:ext uri="{BB962C8B-B14F-4D97-AF65-F5344CB8AC3E}">
        <p14:creationId xmlns:p14="http://schemas.microsoft.com/office/powerpoint/2010/main" val="21019204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txBox="1">
            <a:spLocks noGrp="1" noChangeArrowheads="1"/>
          </p:cNvSpPr>
          <p:nvPr/>
        </p:nvSpPr>
        <p:spPr bwMode="auto">
          <a:xfrm>
            <a:off x="3884613" y="8684926"/>
            <a:ext cx="2971800" cy="457513"/>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307203" name="Rectangle 7"/>
          <p:cNvSpPr txBox="1">
            <a:spLocks noGrp="1" noChangeArrowheads="1"/>
          </p:cNvSpPr>
          <p:nvPr/>
        </p:nvSpPr>
        <p:spPr bwMode="auto">
          <a:xfrm>
            <a:off x="3884613" y="8684926"/>
            <a:ext cx="2971800" cy="457513"/>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307204" name="Rectangle 2"/>
          <p:cNvSpPr>
            <a:spLocks noGrp="1" noRot="1" noChangeAspect="1" noChangeArrowheads="1" noTextEdit="1"/>
          </p:cNvSpPr>
          <p:nvPr>
            <p:ph type="sldImg"/>
          </p:nvPr>
        </p:nvSpPr>
        <p:spPr>
          <a:xfrm>
            <a:off x="382588" y="685800"/>
            <a:ext cx="6096000" cy="3429000"/>
          </a:xfrm>
          <a:ln/>
        </p:spPr>
      </p:sp>
      <p:sp>
        <p:nvSpPr>
          <p:cNvPr id="307205" name="Rectangle 3"/>
          <p:cNvSpPr>
            <a:spLocks noGrp="1" noChangeArrowheads="1"/>
          </p:cNvSpPr>
          <p:nvPr>
            <p:ph type="body" idx="1"/>
          </p:nvPr>
        </p:nvSpPr>
        <p:spPr>
          <a:xfrm>
            <a:off x="228600" y="4146272"/>
            <a:ext cx="6096000" cy="4974396"/>
          </a:xfrm>
          <a:noFill/>
          <a:ln/>
        </p:spPr>
        <p:txBody>
          <a:bodyPr lIns="91432" tIns="45716" rIns="91432" bIns="45716"/>
          <a:lstStyle/>
          <a:p>
            <a:pPr eaLnBrk="1" hangingPunct="1">
              <a:lnSpc>
                <a:spcPct val="80000"/>
              </a:lnSpc>
            </a:pPr>
            <a:r>
              <a:rPr lang="en-US" sz="900" b="1" dirty="0">
                <a:latin typeface="Arial" charset="0"/>
              </a:rPr>
              <a:t>The CDC definition of a missed opportunity is</a:t>
            </a:r>
            <a:r>
              <a:rPr lang="en-US" sz="900" dirty="0">
                <a:latin typeface="Arial" charset="0"/>
              </a:rPr>
              <a:t>,</a:t>
            </a:r>
            <a:r>
              <a:rPr lang="en-US" sz="900" b="1" dirty="0">
                <a:latin typeface="Arial" charset="0"/>
              </a:rPr>
              <a:t> “A health care encounter in which a person is eligible to receive vaccination but is not vaccinated completely.” (Epidemiology and Prevention of Vaccine-Preventable Diseases, 13th edition. 2015  HHS, CDC.)</a:t>
            </a:r>
            <a:endParaRPr lang="en-US" sz="900" dirty="0">
              <a:latin typeface="Arial" charset="0"/>
            </a:endParaRPr>
          </a:p>
          <a:p>
            <a:pPr eaLnBrk="1" hangingPunct="1">
              <a:lnSpc>
                <a:spcPct val="80000"/>
              </a:lnSpc>
            </a:pPr>
            <a:r>
              <a:rPr lang="en-US" sz="900" dirty="0">
                <a:latin typeface="Arial" charset="0"/>
              </a:rPr>
              <a:t>Missing an opportunity to immunize may leave you vulnerable to a lawsuit.  Patients who developed vaccine-preventable disease after failing to be immunized (missed opportunities) have filed lawsuits. [see </a:t>
            </a:r>
            <a:r>
              <a:rPr lang="en-US" sz="900" u="sng" dirty="0">
                <a:latin typeface="Arial" charset="0"/>
              </a:rPr>
              <a:t>Needletips</a:t>
            </a:r>
            <a:r>
              <a:rPr lang="en-US" sz="900" dirty="0">
                <a:latin typeface="Arial" charset="0"/>
              </a:rPr>
              <a:t> (1), 1,1994]</a:t>
            </a:r>
          </a:p>
          <a:p>
            <a:pPr eaLnBrk="1" hangingPunct="1">
              <a:lnSpc>
                <a:spcPct val="80000"/>
              </a:lnSpc>
            </a:pPr>
            <a:r>
              <a:rPr lang="en-US" sz="900" b="1" dirty="0">
                <a:latin typeface="Arial" charset="0"/>
              </a:rPr>
              <a:t>To avoid missed opportunities:</a:t>
            </a:r>
          </a:p>
          <a:p>
            <a:pPr eaLnBrk="1" hangingPunct="1">
              <a:lnSpc>
                <a:spcPct val="80000"/>
              </a:lnSpc>
            </a:pPr>
            <a:r>
              <a:rPr lang="en-US" sz="900" u="sng" dirty="0">
                <a:latin typeface="Arial" charset="0"/>
              </a:rPr>
              <a:t>Vaccination records</a:t>
            </a:r>
            <a:r>
              <a:rPr lang="en-US" sz="900" dirty="0">
                <a:latin typeface="Arial" charset="0"/>
              </a:rPr>
              <a:t>:  Keep accurate immunization records in a prominent location in the chart so immunization status can be easily checked at each visit.  </a:t>
            </a:r>
            <a:endParaRPr lang="en-US" sz="900" u="sng" dirty="0">
              <a:latin typeface="Arial" charset="0"/>
            </a:endParaRPr>
          </a:p>
          <a:p>
            <a:pPr eaLnBrk="1" hangingPunct="1">
              <a:lnSpc>
                <a:spcPct val="80000"/>
              </a:lnSpc>
            </a:pPr>
            <a:r>
              <a:rPr lang="en-US" sz="900" u="sng" dirty="0">
                <a:latin typeface="Arial" charset="0"/>
              </a:rPr>
              <a:t>Mild illness/injury visits/follow-up visits</a:t>
            </a:r>
            <a:r>
              <a:rPr lang="en-US" sz="900" dirty="0">
                <a:latin typeface="Arial" charset="0"/>
              </a:rPr>
              <a:t>:  The CDC recommends immunization with all vaccines for patients even those with low-grade fever, mild diarrhea, mild ear infections, mild acute illness, or upper respiratory infections. There is no evidence of increased risk of adverse events associated with immunizations during the course of a minor illness. The decision to defer immunizations results in a missed opportunity. The procedure for assessing immunization status and giving immunizations at follow-up and sick/injury visits may require more time, necessitating change in your office practice.</a:t>
            </a:r>
            <a:endParaRPr lang="en-US" sz="900" u="sng" dirty="0">
              <a:latin typeface="Arial" charset="0"/>
            </a:endParaRPr>
          </a:p>
          <a:p>
            <a:pPr eaLnBrk="1" hangingPunct="1">
              <a:lnSpc>
                <a:spcPct val="80000"/>
              </a:lnSpc>
            </a:pPr>
            <a:r>
              <a:rPr lang="en-US" sz="900" u="sng" dirty="0">
                <a:latin typeface="Arial" charset="0"/>
              </a:rPr>
              <a:t>Multiple vaccinations per visit</a:t>
            </a:r>
            <a:r>
              <a:rPr lang="en-US" sz="900" dirty="0">
                <a:latin typeface="Arial" charset="0"/>
              </a:rPr>
              <a:t>:  More than one vaccine can be administered at one time. There is no limit to the number of vaccines that can be given at one visit. </a:t>
            </a:r>
            <a:endParaRPr lang="en-US" sz="900" u="sng" dirty="0">
              <a:latin typeface="Arial" charset="0"/>
            </a:endParaRPr>
          </a:p>
          <a:p>
            <a:pPr eaLnBrk="1" hangingPunct="1">
              <a:lnSpc>
                <a:spcPct val="80000"/>
              </a:lnSpc>
            </a:pPr>
            <a:r>
              <a:rPr lang="en-US" sz="900" u="sng" dirty="0">
                <a:latin typeface="Arial" charset="0"/>
              </a:rPr>
              <a:t>Know the schedules</a:t>
            </a:r>
            <a:r>
              <a:rPr lang="en-US" sz="900" dirty="0">
                <a:latin typeface="Arial" charset="0"/>
              </a:rPr>
              <a:t>:  Post the current schedule and keep staff updated on any changes.</a:t>
            </a:r>
            <a:endParaRPr lang="en-US" sz="900" u="sng" dirty="0">
              <a:latin typeface="Arial" charset="0"/>
            </a:endParaRPr>
          </a:p>
          <a:p>
            <a:pPr eaLnBrk="1" hangingPunct="1">
              <a:lnSpc>
                <a:spcPct val="80000"/>
              </a:lnSpc>
            </a:pPr>
            <a:r>
              <a:rPr lang="en-US" sz="900" u="sng" dirty="0">
                <a:latin typeface="Arial" charset="0"/>
              </a:rPr>
              <a:t>Know Contraindications</a:t>
            </a:r>
            <a:r>
              <a:rPr lang="en-US" sz="900" dirty="0">
                <a:latin typeface="Arial" charset="0"/>
              </a:rPr>
              <a:t>:  Be aware of the true/valid contraindications, precautions and invalid contraindications. There are few truly valid contraindications to vaccine administration.  </a:t>
            </a:r>
          </a:p>
          <a:p>
            <a:pPr eaLnBrk="1" hangingPunct="1">
              <a:lnSpc>
                <a:spcPct val="80000"/>
              </a:lnSpc>
            </a:pPr>
            <a:r>
              <a:rPr lang="en-US" sz="900" u="sng" dirty="0">
                <a:latin typeface="Arial" charset="0"/>
              </a:rPr>
              <a:t>Clinic policies:</a:t>
            </a:r>
            <a:r>
              <a:rPr lang="en-US" sz="900" u="sng" baseline="0" dirty="0">
                <a:latin typeface="Arial" charset="0"/>
              </a:rPr>
              <a:t> </a:t>
            </a:r>
            <a:r>
              <a:rPr lang="en-US" sz="900" u="none" baseline="0" dirty="0">
                <a:latin typeface="Arial" charset="0"/>
              </a:rPr>
              <a:t>Some clinics might have the policy to not vaccinate clients at any visits except at well-visits.</a:t>
            </a:r>
            <a:endParaRPr lang="en-US" sz="900" u="sng" dirty="0">
              <a:latin typeface="Arial" charset="0"/>
            </a:endParaRPr>
          </a:p>
          <a:p>
            <a:pPr eaLnBrk="1" hangingPunct="1">
              <a:lnSpc>
                <a:spcPct val="80000"/>
              </a:lnSpc>
            </a:pPr>
            <a:r>
              <a:rPr lang="en-US" sz="900" u="sng" dirty="0">
                <a:latin typeface="Arial" charset="0"/>
              </a:rPr>
              <a:t>Adolescents: </a:t>
            </a:r>
            <a:r>
              <a:rPr lang="en-US" sz="900" dirty="0">
                <a:latin typeface="Arial" charset="0"/>
              </a:rPr>
              <a:t> Adolescents are a large and healthy part of our population who seek medical care infrequently. Immunization status needs to be assessed at each visit. </a:t>
            </a:r>
          </a:p>
          <a:p>
            <a:pPr eaLnBrk="1" hangingPunct="1">
              <a:lnSpc>
                <a:spcPct val="80000"/>
              </a:lnSpc>
            </a:pPr>
            <a:r>
              <a:rPr lang="en-US" sz="900" u="sng" dirty="0">
                <a:latin typeface="Arial" charset="0"/>
              </a:rPr>
              <a:t>Adults:</a:t>
            </a:r>
            <a:r>
              <a:rPr lang="en-US" sz="900" dirty="0">
                <a:latin typeface="Arial" charset="0"/>
              </a:rPr>
              <a:t> Some adults who are healthy may be seen infrequently. Other adults may have multiple medical problems. Immunization status of all adults needs to be assessed at each visit.  </a:t>
            </a:r>
          </a:p>
          <a:p>
            <a:pPr eaLnBrk="1" hangingPunct="1">
              <a:lnSpc>
                <a:spcPct val="80000"/>
              </a:lnSpc>
            </a:pPr>
            <a:endParaRPr lang="en-US" sz="900" dirty="0">
              <a:latin typeface="Arial" charset="0"/>
            </a:endParaRPr>
          </a:p>
          <a:p>
            <a:pPr eaLnBrk="1" hangingPunct="1">
              <a:lnSpc>
                <a:spcPct val="80000"/>
              </a:lnSpc>
            </a:pPr>
            <a:r>
              <a:rPr lang="en-US" sz="900" dirty="0">
                <a:latin typeface="Arial" charset="0"/>
              </a:rPr>
              <a:t>Some barriers to be overcome regarding adolescents include: </a:t>
            </a:r>
          </a:p>
          <a:p>
            <a:pPr eaLnBrk="1" hangingPunct="1">
              <a:lnSpc>
                <a:spcPct val="80000"/>
              </a:lnSpc>
              <a:buFontTx/>
              <a:buChar char="•"/>
            </a:pPr>
            <a:r>
              <a:rPr lang="en-US" sz="900" dirty="0">
                <a:latin typeface="Arial" charset="0"/>
              </a:rPr>
              <a:t>Parents may be unaware that there are now more vaccines recommended for adolescents</a:t>
            </a:r>
          </a:p>
          <a:p>
            <a:pPr eaLnBrk="1" hangingPunct="1">
              <a:lnSpc>
                <a:spcPct val="80000"/>
              </a:lnSpc>
              <a:buFontTx/>
              <a:buChar char="•"/>
            </a:pPr>
            <a:r>
              <a:rPr lang="en-US" sz="900" dirty="0">
                <a:latin typeface="Arial" charset="0"/>
              </a:rPr>
              <a:t>Infrequent medical encounters for adolescent preventive medical services leaves fewer opportunities to immunize </a:t>
            </a:r>
          </a:p>
          <a:p>
            <a:pPr eaLnBrk="1" hangingPunct="1">
              <a:lnSpc>
                <a:spcPct val="80000"/>
              </a:lnSpc>
              <a:buFontTx/>
              <a:buChar char="•"/>
            </a:pPr>
            <a:r>
              <a:rPr lang="en-US" sz="900" dirty="0">
                <a:latin typeface="Arial" charset="0"/>
              </a:rPr>
              <a:t>Lack of awareness by both physicians and parents that VFC provides recommended vaccines free for the uninsured and underinsured  (in Georgia)  through age 18. </a:t>
            </a:r>
          </a:p>
          <a:p>
            <a:pPr eaLnBrk="1" hangingPunct="1">
              <a:lnSpc>
                <a:spcPct val="80000"/>
              </a:lnSpc>
              <a:buFontTx/>
              <a:buChar char="•"/>
            </a:pPr>
            <a:r>
              <a:rPr lang="en-US" sz="900" dirty="0">
                <a:latin typeface="Arial" charset="0"/>
              </a:rPr>
              <a:t>Obtaining parental consent for vaccines is a challenge</a:t>
            </a:r>
          </a:p>
          <a:p>
            <a:pPr eaLnBrk="1" hangingPunct="1">
              <a:lnSpc>
                <a:spcPct val="80000"/>
              </a:lnSpc>
              <a:buFontTx/>
              <a:buChar char="•"/>
            </a:pPr>
            <a:r>
              <a:rPr lang="en-US" sz="900" dirty="0">
                <a:latin typeface="Arial" charset="0"/>
              </a:rPr>
              <a:t>Failure to vaccinate during sports physicals</a:t>
            </a:r>
          </a:p>
          <a:p>
            <a:pPr eaLnBrk="1" hangingPunct="1">
              <a:lnSpc>
                <a:spcPct val="80000"/>
              </a:lnSpc>
              <a:buFontTx/>
              <a:buChar char="•"/>
            </a:pPr>
            <a:r>
              <a:rPr lang="en-US" sz="900" dirty="0">
                <a:latin typeface="Arial" charset="0"/>
              </a:rPr>
              <a:t>Lack of reminder/recall systems for adolescents</a:t>
            </a:r>
          </a:p>
          <a:p>
            <a:pPr eaLnBrk="1" hangingPunct="1">
              <a:lnSpc>
                <a:spcPct val="80000"/>
              </a:lnSpc>
              <a:buFontTx/>
              <a:buNone/>
            </a:pPr>
            <a:endParaRPr lang="en-US" sz="900" dirty="0">
              <a:latin typeface="Arial" charset="0"/>
            </a:endParaRPr>
          </a:p>
          <a:p>
            <a:pPr eaLnBrk="1" hangingPunct="1">
              <a:lnSpc>
                <a:spcPct val="80000"/>
              </a:lnSpc>
              <a:buFontTx/>
              <a:buNone/>
            </a:pPr>
            <a:r>
              <a:rPr lang="en-US" sz="900" dirty="0">
                <a:latin typeface="Arial" charset="0"/>
              </a:rPr>
              <a:t>Studies</a:t>
            </a:r>
            <a:r>
              <a:rPr lang="en-US" sz="900" baseline="0" dirty="0">
                <a:latin typeface="Arial" charset="0"/>
              </a:rPr>
              <a:t> have shown that eliminating missed opportunities can help to increase vaccination coverage by 20 percent.</a:t>
            </a:r>
            <a:endParaRPr lang="en-US" sz="900" dirty="0">
              <a:latin typeface="Arial" charset="0"/>
            </a:endParaRPr>
          </a:p>
          <a:p>
            <a:pPr eaLnBrk="1" hangingPunct="1">
              <a:lnSpc>
                <a:spcPct val="80000"/>
              </a:lnSpc>
            </a:pPr>
            <a:endParaRPr lang="en-US" sz="900" dirty="0">
              <a:latin typeface="Arial" charset="0"/>
            </a:endParaRPr>
          </a:p>
        </p:txBody>
      </p:sp>
      <p:sp>
        <p:nvSpPr>
          <p:cNvPr id="7" name="Footer Placeholder 6"/>
          <p:cNvSpPr>
            <a:spLocks noGrp="1"/>
          </p:cNvSpPr>
          <p:nvPr>
            <p:ph type="ftr" sz="quarter" idx="4"/>
          </p:nvPr>
        </p:nvSpPr>
        <p:spPr/>
        <p:txBody>
          <a:bodyPr/>
          <a:lstStyle/>
          <a:p>
            <a:pPr>
              <a:defRPr/>
            </a:pPr>
            <a:r>
              <a:rPr lang="en-US" dirty="0">
                <a:solidFill>
                  <a:prstClr val="black"/>
                </a:solidFill>
              </a:rPr>
              <a:t>EPIC 2018</a:t>
            </a:r>
          </a:p>
        </p:txBody>
      </p:sp>
      <p:sp>
        <p:nvSpPr>
          <p:cNvPr id="9" name="Slide Number Placeholder 8"/>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61</a:t>
            </a:fld>
            <a:endParaRPr lang="en-US" dirty="0">
              <a:solidFill>
                <a:prstClr val="black"/>
              </a:solidFill>
            </a:endParaRPr>
          </a:p>
        </p:txBody>
      </p:sp>
    </p:spTree>
    <p:extLst>
      <p:ext uri="{BB962C8B-B14F-4D97-AF65-F5344CB8AC3E}">
        <p14:creationId xmlns:p14="http://schemas.microsoft.com/office/powerpoint/2010/main" val="10041444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309250"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309251"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solidFill>
                <a:srgbClr val="000000"/>
              </a:solidFill>
              <a:latin typeface="Calibri" pitchFamily="34" charset="0"/>
            </a:endParaRPr>
          </a:p>
        </p:txBody>
      </p:sp>
      <p:sp>
        <p:nvSpPr>
          <p:cNvPr id="309252" name="Rectangle 2"/>
          <p:cNvSpPr>
            <a:spLocks noGrp="1" noRot="1" noChangeAspect="1" noChangeArrowheads="1" noTextEdit="1"/>
          </p:cNvSpPr>
          <p:nvPr>
            <p:ph type="sldImg"/>
          </p:nvPr>
        </p:nvSpPr>
        <p:spPr>
          <a:ln/>
        </p:spPr>
      </p:sp>
      <p:sp>
        <p:nvSpPr>
          <p:cNvPr id="309253" name="Rectangle 3"/>
          <p:cNvSpPr>
            <a:spLocks noGrp="1" noChangeArrowheads="1"/>
          </p:cNvSpPr>
          <p:nvPr>
            <p:ph type="body" idx="1"/>
          </p:nvPr>
        </p:nvSpPr>
        <p:spPr>
          <a:xfrm>
            <a:off x="228600" y="4267199"/>
            <a:ext cx="6324600" cy="4562475"/>
          </a:xfrm>
          <a:noFill/>
          <a:ln/>
        </p:spPr>
        <p:txBody>
          <a:bodyPr lIns="91416" tIns="45708" rIns="91416" bIns="45708"/>
          <a:lstStyle/>
          <a:p>
            <a:pPr>
              <a:lnSpc>
                <a:spcPct val="50000"/>
              </a:lnSpc>
              <a:spcBef>
                <a:spcPct val="0"/>
              </a:spcBef>
            </a:pPr>
            <a:r>
              <a:rPr lang="en-US" sz="600" dirty="0">
                <a:solidFill>
                  <a:srgbClr val="000000"/>
                </a:solidFill>
                <a:latin typeface="Arial" charset="0"/>
              </a:rPr>
              <a:t> </a:t>
            </a:r>
            <a:endParaRPr lang="en-US" sz="600" dirty="0">
              <a:latin typeface="Arial" charset="0"/>
            </a:endParaRPr>
          </a:p>
          <a:p>
            <a:pPr>
              <a:lnSpc>
                <a:spcPct val="90000"/>
              </a:lnSpc>
              <a:spcBef>
                <a:spcPct val="0"/>
              </a:spcBef>
            </a:pPr>
            <a:r>
              <a:rPr lang="en-US" sz="900" b="1" dirty="0">
                <a:latin typeface="Arial" charset="0"/>
              </a:rPr>
              <a:t>ANTIBIOTIC THERAPY</a:t>
            </a:r>
          </a:p>
          <a:p>
            <a:pPr>
              <a:lnSpc>
                <a:spcPct val="90000"/>
              </a:lnSpc>
              <a:spcBef>
                <a:spcPct val="0"/>
              </a:spcBef>
            </a:pPr>
            <a:r>
              <a:rPr lang="en-US" sz="900" dirty="0">
                <a:latin typeface="Arial" charset="0"/>
              </a:rPr>
              <a:t>Antibiotics do not have an effect on the immune response to a vaccine.  [Exception: The growth of the live Ty21,  a strain of typhoid vaccine, is inhibited in vitro by various antibacterial agents. Some antibacterial agents may interfere with efficacy of Ty21 vaccine. CDC Yellow Book (Health Information for Travelers) recommends delaying vaccine &gt;72 hours after any antibacterial agent. The Typhoid VIS recommends a delay of &gt;24 hours.] </a:t>
            </a:r>
          </a:p>
          <a:p>
            <a:pPr>
              <a:lnSpc>
                <a:spcPct val="90000"/>
              </a:lnSpc>
              <a:spcBef>
                <a:spcPct val="0"/>
              </a:spcBef>
            </a:pPr>
            <a:r>
              <a:rPr lang="en-US" sz="900" b="1" dirty="0">
                <a:latin typeface="Arial" charset="0"/>
              </a:rPr>
              <a:t>DISEASE EXPOSURE OR CONVALESCENCE</a:t>
            </a:r>
          </a:p>
          <a:p>
            <a:pPr>
              <a:lnSpc>
                <a:spcPct val="90000"/>
              </a:lnSpc>
              <a:spcBef>
                <a:spcPct val="0"/>
              </a:spcBef>
            </a:pPr>
            <a:r>
              <a:rPr lang="en-US" sz="900" dirty="0">
                <a:latin typeface="Arial" charset="0"/>
              </a:rPr>
              <a:t>There is no evidence that either disease exposure or convalescence will affect the response to a vaccine or increase the likelihood of an adverse event.</a:t>
            </a:r>
          </a:p>
          <a:p>
            <a:pPr>
              <a:lnSpc>
                <a:spcPct val="90000"/>
              </a:lnSpc>
              <a:spcBef>
                <a:spcPct val="0"/>
              </a:spcBef>
            </a:pPr>
            <a:r>
              <a:rPr lang="en-US" sz="900" b="1" dirty="0">
                <a:latin typeface="Arial" charset="0"/>
              </a:rPr>
              <a:t>PREGNANCY OR IMMUNOSUPPRESSION IN THE HOUSEHOLD OR BREASTFEEDING</a:t>
            </a:r>
          </a:p>
          <a:p>
            <a:pPr>
              <a:lnSpc>
                <a:spcPct val="90000"/>
              </a:lnSpc>
              <a:spcBef>
                <a:spcPct val="0"/>
              </a:spcBef>
            </a:pPr>
            <a:r>
              <a:rPr lang="en-US" sz="900" dirty="0">
                <a:latin typeface="Arial" charset="0"/>
              </a:rPr>
              <a:t>Most vaccines, including live vaccines (MMR, varicella, and yellow fever) can be given to infants or children with pregnant or immunosuppressed household contacts, as well as to breast-feeding infants. Breastfeeding does not decrease the response to routine childhood vaccines and  does not extend or improve passive immunity to vaccine-preventable disease provided by maternal antibody.</a:t>
            </a:r>
          </a:p>
          <a:p>
            <a:pPr>
              <a:lnSpc>
                <a:spcPct val="90000"/>
              </a:lnSpc>
              <a:spcBef>
                <a:spcPct val="0"/>
              </a:spcBef>
            </a:pPr>
            <a:r>
              <a:rPr lang="en-US" sz="900" b="1" dirty="0">
                <a:latin typeface="Arial" charset="0"/>
              </a:rPr>
              <a:t>PREMATURE BIRTH</a:t>
            </a:r>
          </a:p>
          <a:p>
            <a:pPr>
              <a:lnSpc>
                <a:spcPct val="90000"/>
              </a:lnSpc>
              <a:spcBef>
                <a:spcPct val="0"/>
              </a:spcBef>
            </a:pPr>
            <a:r>
              <a:rPr lang="en-US" sz="900" dirty="0">
                <a:latin typeface="Arial" charset="0"/>
              </a:rPr>
              <a:t>Vaccines should be started on schedule based on the child's chronological age.  Studies demonstrate that decreased seroconversion rates might occur among certain premature infants with low birth weights (i.e., &lt;2,000 grams) after administration of hepatitis B vaccine at birth. However, by one month chronological age, all premature infants, regardless of initial birthweight or gestational age are as likely to respond as adequately as older and larger infants. </a:t>
            </a:r>
          </a:p>
          <a:p>
            <a:pPr>
              <a:lnSpc>
                <a:spcPct val="90000"/>
              </a:lnSpc>
              <a:spcBef>
                <a:spcPct val="0"/>
              </a:spcBef>
            </a:pPr>
            <a:r>
              <a:rPr lang="en-US" sz="900" b="1" dirty="0">
                <a:latin typeface="Arial" charset="0"/>
              </a:rPr>
              <a:t>NEED OR REQUIREMENT FOR TUBERCULOSIS SKIN TEST (PPD)</a:t>
            </a:r>
          </a:p>
          <a:p>
            <a:pPr>
              <a:lnSpc>
                <a:spcPct val="90000"/>
              </a:lnSpc>
              <a:spcBef>
                <a:spcPct val="0"/>
              </a:spcBef>
            </a:pPr>
            <a:r>
              <a:rPr lang="en-US" sz="900" dirty="0">
                <a:latin typeface="Arial" charset="0"/>
              </a:rPr>
              <a:t>All vaccines, including MMR, can be given on the same day as a TB skin test, or any time after a TB skin test is applied. MMR vaccine may decrease the response to a TB skin test, potentially causing a false negative response in someone who actually has an infection with tuberculosis. If MMR has been given and one or more days have elapsed, in most situations it is recommended to wait 4-6 weeks before giving a routine TB skin test. No information on the effect of varicella vaccine on a TB skin test is available. It is prudent to apply rules for spacing measles vaccine and TB skin testing to varicella vaccine."</a:t>
            </a:r>
          </a:p>
          <a:p>
            <a:pPr>
              <a:lnSpc>
                <a:spcPct val="90000"/>
              </a:lnSpc>
              <a:spcBef>
                <a:spcPct val="0"/>
              </a:spcBef>
            </a:pPr>
            <a:r>
              <a:rPr lang="en-US" sz="900" b="1" dirty="0">
                <a:latin typeface="Arial" charset="0"/>
              </a:rPr>
              <a:t>ADMINISTERING VACCINES TO HOUSEHOLD MEMBERS OF IMMUNOCOMPROMISED PATIENTS</a:t>
            </a:r>
          </a:p>
          <a:p>
            <a:pPr>
              <a:lnSpc>
                <a:spcPct val="90000"/>
              </a:lnSpc>
              <a:spcBef>
                <a:spcPct val="0"/>
              </a:spcBef>
            </a:pPr>
            <a:r>
              <a:rPr lang="en-US" sz="900" dirty="0"/>
              <a:t>Immunocompetent individuals who live in a household with immunocompromised patients can safely receive inactivated vaccines.  They may also receive live virus vaccines such as MMR, varicella, rotavirus, zoster, yellow fever, and oral typhoid vaccines if indicated.  LAIV should be avoided in some instances. (See Footnote 3).</a:t>
            </a:r>
          </a:p>
          <a:p>
            <a:pPr>
              <a:lnSpc>
                <a:spcPct val="90000"/>
              </a:lnSpc>
              <a:spcBef>
                <a:spcPct val="0"/>
              </a:spcBef>
            </a:pPr>
            <a:endParaRPr lang="en-US" sz="900" dirty="0">
              <a:latin typeface="Arial" charset="0"/>
            </a:endParaRPr>
          </a:p>
          <a:p>
            <a:pPr>
              <a:lnSpc>
                <a:spcPct val="90000"/>
              </a:lnSpc>
              <a:spcBef>
                <a:spcPct val="0"/>
              </a:spcBef>
            </a:pPr>
            <a:r>
              <a:rPr lang="en-US" sz="800" dirty="0">
                <a:latin typeface="Arial" charset="0"/>
              </a:rPr>
              <a:t>1. General Recommendations on Immunization, Recommendations of the Advisory Committee on Immunization Practices (ACIP). MMWR 2011; 60 (No. RR-2) January 28, 2011</a:t>
            </a:r>
          </a:p>
          <a:p>
            <a:pPr>
              <a:lnSpc>
                <a:spcPct val="90000"/>
              </a:lnSpc>
              <a:spcBef>
                <a:spcPct val="0"/>
              </a:spcBef>
            </a:pPr>
            <a:r>
              <a:rPr lang="en-US" sz="800" dirty="0">
                <a:latin typeface="Arial" charset="0"/>
              </a:rPr>
              <a:t>2. Epidemiology and Prevention of Vaccine-Preventable Diseases, 13th edition 2015.  HHS, CDC. (Pink Book).</a:t>
            </a:r>
          </a:p>
          <a:p>
            <a:pPr>
              <a:lnSpc>
                <a:spcPct val="90000"/>
              </a:lnSpc>
              <a:spcBef>
                <a:spcPct val="0"/>
              </a:spcBef>
            </a:pPr>
            <a:r>
              <a:rPr lang="en-US" sz="800" dirty="0">
                <a:latin typeface="Arial" charset="0"/>
              </a:rPr>
              <a:t>3. IDSA Guidelines, “</a:t>
            </a:r>
            <a:r>
              <a:rPr lang="en-US" sz="800" dirty="0"/>
              <a:t>2013 IDSA Clinical Practice Guideline for Vaccination of the Immunocompromised Host,” Clinical Infectious Diseases Advance Access published December 4, 2013</a:t>
            </a:r>
            <a:endParaRPr lang="en-US" sz="800" dirty="0">
              <a:latin typeface="Arial" charset="0"/>
            </a:endParaRPr>
          </a:p>
          <a:p>
            <a:pPr>
              <a:lnSpc>
                <a:spcPct val="50000"/>
              </a:lnSpc>
              <a:spcBef>
                <a:spcPct val="0"/>
              </a:spcBef>
            </a:pPr>
            <a:endParaRPr lang="en-US" sz="600" dirty="0">
              <a:latin typeface="Arial" charset="0"/>
            </a:endParaRPr>
          </a:p>
          <a:p>
            <a:pPr>
              <a:lnSpc>
                <a:spcPct val="50000"/>
              </a:lnSpc>
              <a:spcBef>
                <a:spcPct val="0"/>
              </a:spcBef>
            </a:pPr>
            <a:r>
              <a:rPr lang="en-US" sz="600" dirty="0">
                <a:latin typeface="Arial" charset="0"/>
              </a:rPr>
              <a:t> </a:t>
            </a:r>
          </a:p>
        </p:txBody>
      </p:sp>
      <p:sp>
        <p:nvSpPr>
          <p:cNvPr id="9" name="Footer Placeholder 8"/>
          <p:cNvSpPr>
            <a:spLocks noGrp="1"/>
          </p:cNvSpPr>
          <p:nvPr>
            <p:ph type="ftr" sz="quarter" idx="4"/>
          </p:nvPr>
        </p:nvSpPr>
        <p:spPr/>
        <p:txBody>
          <a:bodyPr/>
          <a:lstStyle/>
          <a:p>
            <a:pPr>
              <a:defRPr/>
            </a:pPr>
            <a:r>
              <a:rPr lang="en-US" dirty="0">
                <a:solidFill>
                  <a:prstClr val="black"/>
                </a:solidFill>
              </a:rPr>
              <a:t>EPIC 2018</a:t>
            </a:r>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62</a:t>
            </a:fld>
            <a:endParaRPr lang="en-US" dirty="0">
              <a:solidFill>
                <a:prstClr val="black"/>
              </a:solidFill>
            </a:endParaRPr>
          </a:p>
        </p:txBody>
      </p:sp>
    </p:spTree>
    <p:extLst>
      <p:ext uri="{BB962C8B-B14F-4D97-AF65-F5344CB8AC3E}">
        <p14:creationId xmlns:p14="http://schemas.microsoft.com/office/powerpoint/2010/main" val="11887447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311298"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311299"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dirty="0">
              <a:solidFill>
                <a:srgbClr val="000000"/>
              </a:solidFill>
            </a:endParaRPr>
          </a:p>
        </p:txBody>
      </p:sp>
      <p:sp>
        <p:nvSpPr>
          <p:cNvPr id="311300"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4" tIns="45712" rIns="91424" bIns="45712" anchor="b"/>
          <a:lstStyle/>
          <a:p>
            <a:pPr algn="r"/>
            <a:endParaRPr lang="en-US" sz="1200" dirty="0">
              <a:solidFill>
                <a:srgbClr val="000000"/>
              </a:solidFill>
            </a:endParaRPr>
          </a:p>
        </p:txBody>
      </p:sp>
      <p:sp>
        <p:nvSpPr>
          <p:cNvPr id="311301" name="Rectangle 2"/>
          <p:cNvSpPr>
            <a:spLocks noGrp="1" noRot="1" noChangeAspect="1" noChangeArrowheads="1" noTextEdit="1"/>
          </p:cNvSpPr>
          <p:nvPr>
            <p:ph type="sldImg"/>
          </p:nvPr>
        </p:nvSpPr>
        <p:spPr>
          <a:xfrm>
            <a:off x="331788" y="696913"/>
            <a:ext cx="6197600" cy="3486150"/>
          </a:xfrm>
          <a:ln/>
        </p:spPr>
      </p:sp>
      <p:sp>
        <p:nvSpPr>
          <p:cNvPr id="311302" name="Rectangle 3"/>
          <p:cNvSpPr>
            <a:spLocks noGrp="1" noChangeArrowheads="1"/>
          </p:cNvSpPr>
          <p:nvPr>
            <p:ph type="body" idx="1"/>
          </p:nvPr>
        </p:nvSpPr>
        <p:spPr>
          <a:xfrm>
            <a:off x="428625" y="4278313"/>
            <a:ext cx="5943600" cy="2878137"/>
          </a:xfrm>
          <a:noFill/>
          <a:ln/>
        </p:spPr>
        <p:txBody>
          <a:bodyPr lIns="91432" tIns="45716" rIns="91432" bIns="45716"/>
          <a:lstStyle/>
          <a:p>
            <a:pPr>
              <a:spcBef>
                <a:spcPct val="0"/>
              </a:spcBef>
            </a:pPr>
            <a:r>
              <a:rPr lang="en-US" sz="1000" b="1" dirty="0">
                <a:latin typeface="Arial" charset="0"/>
              </a:rPr>
              <a:t>Vaccine Concerns</a:t>
            </a:r>
          </a:p>
          <a:p>
            <a:pPr>
              <a:spcBef>
                <a:spcPct val="0"/>
              </a:spcBef>
            </a:pPr>
            <a:r>
              <a:rPr lang="en-US" sz="1000" dirty="0">
                <a:latin typeface="Arial" charset="0"/>
              </a:rPr>
              <a:t>-One quarter of parents mistakenly believe that vaccines weaken the immune system.</a:t>
            </a:r>
          </a:p>
          <a:p>
            <a:pPr>
              <a:spcBef>
                <a:spcPct val="0"/>
              </a:spcBef>
            </a:pPr>
            <a:r>
              <a:rPr lang="en-US" sz="1000" dirty="0">
                <a:latin typeface="Arial" charset="0"/>
              </a:rPr>
              <a:t>-One quarter of parents believe that children get more immunizations than are good for them. </a:t>
            </a:r>
          </a:p>
          <a:p>
            <a:pPr>
              <a:spcBef>
                <a:spcPct val="0"/>
              </a:spcBef>
            </a:pPr>
            <a:r>
              <a:rPr lang="en-US" sz="1000" dirty="0">
                <a:latin typeface="Arial" charset="0"/>
              </a:rPr>
              <a:t>-On the plus side, the child's health care provider is seen as the most important source for immunization information. (Gellin, B., et.al.  "Do parents understand immunizations?  A national telephone survey."  Pediatrics, 106(5); 1097-1102).  </a:t>
            </a:r>
          </a:p>
          <a:p>
            <a:pPr>
              <a:spcBef>
                <a:spcPct val="0"/>
              </a:spcBef>
            </a:pPr>
            <a:endParaRPr lang="en-US" sz="1000" b="1" dirty="0">
              <a:latin typeface="Arial" charset="0"/>
            </a:endParaRPr>
          </a:p>
          <a:p>
            <a:pPr>
              <a:spcBef>
                <a:spcPct val="0"/>
              </a:spcBef>
            </a:pPr>
            <a:r>
              <a:rPr lang="en-US" sz="1000" b="1" dirty="0">
                <a:latin typeface="Arial" charset="0"/>
              </a:rPr>
              <a:t>Answers to common concerns about vaccines</a:t>
            </a:r>
          </a:p>
          <a:p>
            <a:pPr>
              <a:spcBef>
                <a:spcPct val="0"/>
              </a:spcBef>
              <a:buFontTx/>
              <a:buChar char="•"/>
            </a:pPr>
            <a:r>
              <a:rPr lang="en-US" sz="1000" dirty="0">
                <a:latin typeface="Arial" charset="0"/>
              </a:rPr>
              <a:t>Vaccines do not weaken the immune system (we give a small antigen load even at peak times/ages in the vaccine schedule).</a:t>
            </a:r>
          </a:p>
          <a:p>
            <a:pPr>
              <a:spcBef>
                <a:spcPct val="0"/>
              </a:spcBef>
              <a:buFontTx/>
              <a:buChar char="•"/>
            </a:pPr>
            <a:r>
              <a:rPr lang="en-US" sz="1000" dirty="0">
                <a:latin typeface="Arial" charset="0"/>
              </a:rPr>
              <a:t>Natural immunity is not better than vaccines (ex: shingles in those who have had chicken pox natural illness).</a:t>
            </a:r>
          </a:p>
          <a:p>
            <a:pPr>
              <a:spcBef>
                <a:spcPct val="0"/>
              </a:spcBef>
              <a:buFontTx/>
              <a:buChar char="•"/>
            </a:pPr>
            <a:r>
              <a:rPr lang="en-US" sz="1000" dirty="0">
                <a:latin typeface="Arial" charset="0"/>
              </a:rPr>
              <a:t>Vaccine-preventable diseases are serious illnesses with the possibility of complications and even death.</a:t>
            </a:r>
          </a:p>
          <a:p>
            <a:pPr>
              <a:spcBef>
                <a:spcPct val="0"/>
              </a:spcBef>
            </a:pPr>
            <a:endParaRPr lang="en-US" sz="1000" b="1" dirty="0">
              <a:latin typeface="Arial" charset="0"/>
            </a:endParaRPr>
          </a:p>
          <a:p>
            <a:pPr>
              <a:spcBef>
                <a:spcPct val="0"/>
              </a:spcBef>
            </a:pPr>
            <a:r>
              <a:rPr lang="en-US" sz="1000" b="1" dirty="0">
                <a:latin typeface="Arial" charset="0"/>
              </a:rPr>
              <a:t>Well controlled studies during the past 10 years have failed to show any association between MMR vaccine or thimerosal and autism. However, many anti-vaccine groups continue to promote the association of autism and MMR vaccine and the dangers of thimerosal. </a:t>
            </a:r>
          </a:p>
          <a:p>
            <a:pPr>
              <a:spcBef>
                <a:spcPct val="0"/>
              </a:spcBef>
            </a:pPr>
            <a:endParaRPr lang="en-US" sz="1000" b="1" dirty="0">
              <a:latin typeface="Arial" charset="0"/>
            </a:endParaRPr>
          </a:p>
          <a:p>
            <a:pPr>
              <a:spcBef>
                <a:spcPct val="0"/>
              </a:spcBef>
            </a:pPr>
            <a:r>
              <a:rPr lang="en-US" sz="1000" dirty="0">
                <a:latin typeface="Arial" charset="0"/>
              </a:rPr>
              <a:t>For more information about these topics (and others of concern to parents/patients) visit http://www.cdc.gov/vaccinesafety/</a:t>
            </a:r>
          </a:p>
          <a:p>
            <a:pPr>
              <a:lnSpc>
                <a:spcPct val="80000"/>
              </a:lnSpc>
              <a:spcBef>
                <a:spcPct val="0"/>
              </a:spcBef>
            </a:pPr>
            <a:endParaRPr lang="en-US" sz="900" dirty="0">
              <a:latin typeface="Arial" charset="0"/>
            </a:endParaRPr>
          </a:p>
          <a:p>
            <a:pPr>
              <a:lnSpc>
                <a:spcPct val="80000"/>
              </a:lnSpc>
              <a:spcBef>
                <a:spcPct val="0"/>
              </a:spcBef>
            </a:pPr>
            <a:r>
              <a:rPr lang="en-US" sz="1300" dirty="0">
                <a:latin typeface="Arial Unicode MS"/>
              </a:rPr>
              <a:t> </a:t>
            </a:r>
          </a:p>
          <a:p>
            <a:pPr>
              <a:lnSpc>
                <a:spcPct val="80000"/>
              </a:lnSpc>
              <a:spcBef>
                <a:spcPct val="0"/>
              </a:spcBef>
            </a:pPr>
            <a:endParaRPr lang="en-US" dirty="0">
              <a:latin typeface="Arial" charset="0"/>
            </a:endParaRPr>
          </a:p>
        </p:txBody>
      </p:sp>
      <p:sp>
        <p:nvSpPr>
          <p:cNvPr id="8" name="Footer Placeholder 7"/>
          <p:cNvSpPr>
            <a:spLocks noGrp="1"/>
          </p:cNvSpPr>
          <p:nvPr>
            <p:ph type="ftr" sz="quarter" idx="4"/>
          </p:nvPr>
        </p:nvSpPr>
        <p:spPr/>
        <p:txBody>
          <a:bodyPr/>
          <a:lstStyle/>
          <a:p>
            <a:pPr>
              <a:defRPr/>
            </a:pPr>
            <a:r>
              <a:rPr lang="en-US" dirty="0"/>
              <a:t>EPIC 2018</a:t>
            </a:r>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pPr>
                <a:defRPr/>
              </a:pPr>
              <a:t>63</a:t>
            </a:fld>
            <a:endParaRPr lang="en-US" dirty="0"/>
          </a:p>
        </p:txBody>
      </p:sp>
    </p:spTree>
    <p:extLst>
      <p:ext uri="{BB962C8B-B14F-4D97-AF65-F5344CB8AC3E}">
        <p14:creationId xmlns:p14="http://schemas.microsoft.com/office/powerpoint/2010/main" val="34274573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313346"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313347" name="Rectangle 2"/>
          <p:cNvSpPr>
            <a:spLocks noGrp="1" noRot="1" noChangeAspect="1" noChangeArrowheads="1" noTextEdit="1"/>
          </p:cNvSpPr>
          <p:nvPr>
            <p:ph type="sldImg"/>
          </p:nvPr>
        </p:nvSpPr>
        <p:spPr>
          <a:xfrm>
            <a:off x="331788" y="696913"/>
            <a:ext cx="6197600" cy="3486150"/>
          </a:xfrm>
          <a:ln/>
        </p:spPr>
      </p:sp>
      <p:sp>
        <p:nvSpPr>
          <p:cNvPr id="1017861" name="Rectangle 3"/>
          <p:cNvSpPr>
            <a:spLocks noGrp="1" noChangeArrowheads="1"/>
          </p:cNvSpPr>
          <p:nvPr>
            <p:ph type="body" idx="1"/>
          </p:nvPr>
        </p:nvSpPr>
        <p:spPr>
          <a:xfrm>
            <a:off x="685800" y="4416425"/>
            <a:ext cx="5486400" cy="2444750"/>
          </a:xfrm>
          <a:ln/>
          <a:extLst/>
        </p:spPr>
        <p:txBody>
          <a:bodyPr lIns="91432" tIns="45716" rIns="91432" bIns="45716"/>
          <a:lstStyle/>
          <a:p>
            <a:pPr>
              <a:spcBef>
                <a:spcPct val="0"/>
              </a:spcBef>
              <a:defRPr/>
            </a:pPr>
            <a:r>
              <a:rPr lang="en-US" sz="1000" dirty="0">
                <a:latin typeface="Arial" charset="0"/>
              </a:rPr>
              <a:t>Studies have found no link between autism and MMR vaccine.</a:t>
            </a:r>
          </a:p>
          <a:p>
            <a:pPr>
              <a:spcBef>
                <a:spcPct val="0"/>
              </a:spcBef>
              <a:defRPr/>
            </a:pPr>
            <a:endParaRPr lang="en-US" dirty="0">
              <a:latin typeface="Arial" charset="0"/>
            </a:endParaRPr>
          </a:p>
          <a:p>
            <a:pPr marL="339725" indent="-339725" eaLnBrk="1" hangingPunct="1">
              <a:spcBef>
                <a:spcPct val="0"/>
              </a:spcBef>
              <a:defRPr/>
            </a:pPr>
            <a:r>
              <a:rPr lang="en-US" sz="1000" b="1" dirty="0">
                <a:solidFill>
                  <a:srgbClr val="000000"/>
                </a:solidFill>
                <a:cs typeface="Arial" pitchFamily="34" charset="0"/>
              </a:rPr>
              <a:t>The Story of Dr. Andrew Wakefield and MMR – Autism Link</a:t>
            </a:r>
          </a:p>
          <a:p>
            <a:pPr marL="174625" indent="-174625" eaLnBrk="1" hangingPunct="1">
              <a:spcBef>
                <a:spcPct val="0"/>
              </a:spcBef>
              <a:buFontTx/>
              <a:buChar char="•"/>
              <a:defRPr/>
            </a:pPr>
            <a:r>
              <a:rPr lang="en-US" sz="1000" dirty="0">
                <a:solidFill>
                  <a:srgbClr val="000000"/>
                </a:solidFill>
                <a:cs typeface="Arial" pitchFamily="34" charset="0"/>
              </a:rPr>
              <a:t>Original “study”, published in UK medical journal, Lancet, in 1998, proposing MMR - autism link was based on 12 children.</a:t>
            </a:r>
          </a:p>
          <a:p>
            <a:pPr marL="174625" indent="-174625" eaLnBrk="1" hangingPunct="1">
              <a:spcBef>
                <a:spcPct val="0"/>
              </a:spcBef>
              <a:buFontTx/>
              <a:buChar char="•"/>
              <a:defRPr/>
            </a:pPr>
            <a:r>
              <a:rPr lang="en-US" sz="1000" dirty="0">
                <a:solidFill>
                  <a:srgbClr val="000000"/>
                </a:solidFill>
                <a:cs typeface="Arial" pitchFamily="34" charset="0"/>
              </a:rPr>
              <a:t>This resulted in decreased use of MMR vaccine and outbreaks of measles in the United Kingdom.</a:t>
            </a:r>
          </a:p>
          <a:p>
            <a:pPr marL="174625" indent="-174625" eaLnBrk="1" hangingPunct="1">
              <a:spcBef>
                <a:spcPct val="0"/>
              </a:spcBef>
              <a:buFontTx/>
              <a:buChar char="•"/>
              <a:defRPr/>
            </a:pPr>
            <a:r>
              <a:rPr lang="en-US" sz="1000" dirty="0">
                <a:latin typeface="Arial" charset="0"/>
              </a:rPr>
              <a:t>A press investigation revealed that Dr. Wakefield had falsified patient data and relied on laboratory reports that he had been warned were incorrect.</a:t>
            </a:r>
            <a:endParaRPr lang="en-US" sz="1000" dirty="0">
              <a:solidFill>
                <a:srgbClr val="000000"/>
              </a:solidFill>
              <a:cs typeface="Arial" pitchFamily="34" charset="0"/>
            </a:endParaRPr>
          </a:p>
          <a:p>
            <a:pPr marL="174625" indent="-174625" eaLnBrk="1" hangingPunct="1">
              <a:spcBef>
                <a:spcPct val="0"/>
              </a:spcBef>
              <a:buFontTx/>
              <a:buChar char="•"/>
              <a:defRPr/>
            </a:pPr>
            <a:r>
              <a:rPr lang="en-US" sz="1000" dirty="0">
                <a:solidFill>
                  <a:srgbClr val="000000"/>
                </a:solidFill>
                <a:cs typeface="Arial" pitchFamily="34" charset="0"/>
              </a:rPr>
              <a:t>Larger studies, done later by other researchers, failed to establish any link between MMR and autism.</a:t>
            </a:r>
          </a:p>
          <a:p>
            <a:pPr marL="174625" indent="-174625" eaLnBrk="1" hangingPunct="1">
              <a:spcBef>
                <a:spcPct val="20000"/>
              </a:spcBef>
              <a:buFontTx/>
              <a:buChar char="•"/>
              <a:defRPr/>
            </a:pPr>
            <a:r>
              <a:rPr lang="en-US" sz="1000" dirty="0">
                <a:solidFill>
                  <a:srgbClr val="000000"/>
                </a:solidFill>
                <a:cs typeface="Arial" pitchFamily="34" charset="0"/>
              </a:rPr>
              <a:t>In 2010 Dr. Wakefield was found guilty of “serious professional misconduct” and his medical license was revoked.</a:t>
            </a:r>
          </a:p>
          <a:p>
            <a:pPr marL="174625" indent="-174625" eaLnBrk="1" hangingPunct="1">
              <a:spcBef>
                <a:spcPct val="20000"/>
              </a:spcBef>
              <a:buFontTx/>
              <a:buChar char="•"/>
              <a:defRPr/>
            </a:pPr>
            <a:r>
              <a:rPr lang="en-US" sz="1000" dirty="0">
                <a:solidFill>
                  <a:srgbClr val="000000"/>
                </a:solidFill>
                <a:cs typeface="Arial" pitchFamily="34" charset="0"/>
              </a:rPr>
              <a:t>The editors of Lancet </a:t>
            </a:r>
            <a:r>
              <a:rPr lang="en-US" sz="1000" dirty="0">
                <a:latin typeface="Arial" charset="0"/>
              </a:rPr>
              <a:t>took the unusual step of retracting his article from the scientific literature on the grounds that it was the product of dishonest and irresponsible research. </a:t>
            </a:r>
            <a:r>
              <a:rPr lang="en-US" sz="1000" dirty="0">
                <a:solidFill>
                  <a:srgbClr val="000000"/>
                </a:solidFill>
                <a:cs typeface="Arial" pitchFamily="34" charset="0"/>
              </a:rPr>
              <a:t> </a:t>
            </a:r>
          </a:p>
          <a:p>
            <a:pPr marL="339725" indent="-339725" eaLnBrk="1" hangingPunct="1">
              <a:spcBef>
                <a:spcPct val="0"/>
              </a:spcBef>
              <a:buFontTx/>
              <a:buChar char="•"/>
              <a:defRPr/>
            </a:pPr>
            <a:endParaRPr lang="en-US" sz="1000" dirty="0">
              <a:solidFill>
                <a:srgbClr val="000000"/>
              </a:solidFill>
              <a:cs typeface="Arial" pitchFamily="34" charset="0"/>
            </a:endParaRPr>
          </a:p>
          <a:p>
            <a:pPr>
              <a:spcBef>
                <a:spcPct val="0"/>
              </a:spcBef>
              <a:defRPr/>
            </a:pPr>
            <a:endParaRPr lang="en-US" dirty="0">
              <a:latin typeface="Arial" charset="0"/>
            </a:endParaRPr>
          </a:p>
          <a:p>
            <a:pPr>
              <a:spcBef>
                <a:spcPct val="0"/>
              </a:spcBef>
              <a:defRPr/>
            </a:pPr>
            <a:endParaRPr lang="en-US" dirty="0">
              <a:latin typeface="Arial" charset="0"/>
            </a:endParaRPr>
          </a:p>
        </p:txBody>
      </p:sp>
      <p:sp>
        <p:nvSpPr>
          <p:cNvPr id="6" name="Footer Placeholder 5"/>
          <p:cNvSpPr>
            <a:spLocks noGrp="1"/>
          </p:cNvSpPr>
          <p:nvPr>
            <p:ph type="ftr" sz="quarter" idx="4"/>
          </p:nvPr>
        </p:nvSpPr>
        <p:spPr/>
        <p:txBody>
          <a:bodyPr/>
          <a:lstStyle/>
          <a:p>
            <a:pPr>
              <a:defRPr/>
            </a:pPr>
            <a:r>
              <a:rPr lang="en-US" dirty="0"/>
              <a:t>EPIC 2018</a:t>
            </a:r>
          </a:p>
        </p:txBody>
      </p:sp>
      <p:sp>
        <p:nvSpPr>
          <p:cNvPr id="8" name="Slide Number Placeholder 7"/>
          <p:cNvSpPr>
            <a:spLocks noGrp="1"/>
          </p:cNvSpPr>
          <p:nvPr>
            <p:ph type="sldNum" sz="quarter" idx="10"/>
          </p:nvPr>
        </p:nvSpPr>
        <p:spPr/>
        <p:txBody>
          <a:bodyPr/>
          <a:lstStyle/>
          <a:p>
            <a:pPr>
              <a:defRPr/>
            </a:pPr>
            <a:fld id="{97952AFA-8362-48FC-9C34-150C87379A95}" type="slidenum">
              <a:rPr lang="en-US" smtClean="0"/>
              <a:pPr>
                <a:defRPr/>
              </a:pPr>
              <a:t>64</a:t>
            </a:fld>
            <a:endParaRPr lang="en-US" dirty="0"/>
          </a:p>
        </p:txBody>
      </p:sp>
    </p:spTree>
    <p:extLst>
      <p:ext uri="{BB962C8B-B14F-4D97-AF65-F5344CB8AC3E}">
        <p14:creationId xmlns:p14="http://schemas.microsoft.com/office/powerpoint/2010/main" val="15160311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6"/>
          <p:cNvSpPr txBox="1">
            <a:spLocks noGrp="1" noChangeArrowheads="1"/>
          </p:cNvSpPr>
          <p:nvPr/>
        </p:nvSpPr>
        <p:spPr bwMode="auto">
          <a:xfrm>
            <a:off x="361553" y="8734028"/>
            <a:ext cx="2971800" cy="465138"/>
          </a:xfrm>
          <a:prstGeom prst="rect">
            <a:avLst/>
          </a:prstGeom>
          <a:noFill/>
          <a:ln w="9525">
            <a:noFill/>
            <a:miter lim="800000"/>
            <a:headEnd/>
            <a:tailEnd/>
          </a:ln>
        </p:spPr>
        <p:txBody>
          <a:bodyPr lIns="91424" tIns="45712" rIns="91424" bIns="45712" anchor="b"/>
          <a:lstStyle/>
          <a:p>
            <a:endParaRPr lang="en-US" sz="1200" dirty="0">
              <a:solidFill>
                <a:srgbClr val="000000"/>
              </a:solidFill>
            </a:endParaRPr>
          </a:p>
        </p:txBody>
      </p:sp>
      <p:sp>
        <p:nvSpPr>
          <p:cNvPr id="319491" name="Rectangle 6"/>
          <p:cNvSpPr txBox="1">
            <a:spLocks noGrp="1" noChangeArrowheads="1"/>
          </p:cNvSpPr>
          <p:nvPr/>
        </p:nvSpPr>
        <p:spPr bwMode="auto">
          <a:xfrm>
            <a:off x="189707" y="8676481"/>
            <a:ext cx="2971800" cy="465138"/>
          </a:xfrm>
          <a:prstGeom prst="rect">
            <a:avLst/>
          </a:prstGeom>
          <a:noFill/>
          <a:ln w="9525">
            <a:noFill/>
            <a:miter lim="800000"/>
            <a:headEnd/>
            <a:tailEnd/>
          </a:ln>
        </p:spPr>
        <p:txBody>
          <a:bodyPr lIns="91416" tIns="45708" rIns="91416" bIns="45708" anchor="b"/>
          <a:lstStyle/>
          <a:p>
            <a:endParaRPr lang="en-US" sz="1200" dirty="0">
              <a:solidFill>
                <a:srgbClr val="000000"/>
              </a:solidFill>
            </a:endParaRPr>
          </a:p>
        </p:txBody>
      </p:sp>
      <p:sp>
        <p:nvSpPr>
          <p:cNvPr id="319492"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16" tIns="45708" rIns="91416" bIns="45708" anchor="b"/>
          <a:lstStyle/>
          <a:p>
            <a:pPr algn="r"/>
            <a:endParaRPr lang="en-US" sz="1200" dirty="0">
              <a:solidFill>
                <a:srgbClr val="000000"/>
              </a:solidFill>
            </a:endParaRPr>
          </a:p>
        </p:txBody>
      </p:sp>
      <p:sp>
        <p:nvSpPr>
          <p:cNvPr id="319493" name="Rectangle 2"/>
          <p:cNvSpPr>
            <a:spLocks noGrp="1" noRot="1" noChangeAspect="1" noChangeArrowheads="1" noTextEdit="1"/>
          </p:cNvSpPr>
          <p:nvPr>
            <p:ph type="sldImg"/>
          </p:nvPr>
        </p:nvSpPr>
        <p:spPr>
          <a:xfrm>
            <a:off x="331788" y="696913"/>
            <a:ext cx="6197600" cy="3486150"/>
          </a:xfrm>
          <a:ln/>
        </p:spPr>
      </p:sp>
      <p:sp>
        <p:nvSpPr>
          <p:cNvPr id="319494" name="Rectangle 3"/>
          <p:cNvSpPr>
            <a:spLocks noGrp="1" noChangeArrowheads="1"/>
          </p:cNvSpPr>
          <p:nvPr>
            <p:ph type="body" idx="1"/>
          </p:nvPr>
        </p:nvSpPr>
        <p:spPr>
          <a:xfrm>
            <a:off x="457200" y="4416425"/>
            <a:ext cx="6019800" cy="4492625"/>
          </a:xfrm>
          <a:noFill/>
          <a:ln/>
        </p:spPr>
        <p:txBody>
          <a:bodyPr lIns="91416" tIns="45708" rIns="91416" bIns="45708"/>
          <a:lstStyle/>
          <a:p>
            <a:pPr marL="215900" indent="-215900">
              <a:lnSpc>
                <a:spcPct val="90000"/>
              </a:lnSpc>
              <a:spcBef>
                <a:spcPct val="0"/>
              </a:spcBef>
              <a:buFontTx/>
              <a:buChar char="•"/>
            </a:pPr>
            <a:r>
              <a:rPr lang="en-US" sz="1000" dirty="0">
                <a:latin typeface="Arial" charset="0"/>
                <a:cs typeface="Times New Roman" pitchFamily="18" charset="0"/>
              </a:rPr>
              <a:t>Anti-vaccine issues have been around since the early 1800's.  </a:t>
            </a:r>
          </a:p>
          <a:p>
            <a:pPr marL="215900" indent="-215900">
              <a:lnSpc>
                <a:spcPct val="90000"/>
              </a:lnSpc>
              <a:spcBef>
                <a:spcPct val="0"/>
              </a:spcBef>
              <a:buFontTx/>
              <a:buChar char="•"/>
            </a:pPr>
            <a:r>
              <a:rPr lang="en-US" sz="1000" dirty="0">
                <a:latin typeface="Arial" charset="0"/>
                <a:cs typeface="Times New Roman" pitchFamily="18" charset="0"/>
              </a:rPr>
              <a:t>Most patients/parents haven't seen the diseases so are more concerned about vaccine risk</a:t>
            </a:r>
          </a:p>
          <a:p>
            <a:pPr marL="215900" indent="-215900">
              <a:lnSpc>
                <a:spcPct val="90000"/>
              </a:lnSpc>
              <a:spcBef>
                <a:spcPct val="0"/>
              </a:spcBef>
              <a:buFontTx/>
              <a:buChar char="•"/>
            </a:pPr>
            <a:r>
              <a:rPr lang="en-US" sz="1000" dirty="0">
                <a:latin typeface="Arial" charset="0"/>
                <a:cs typeface="Times New Roman" pitchFamily="18" charset="0"/>
              </a:rPr>
              <a:t>Media portrays tragedies with emotional appeal</a:t>
            </a:r>
          </a:p>
          <a:p>
            <a:pPr marL="215900" indent="-215900">
              <a:lnSpc>
                <a:spcPct val="90000"/>
              </a:lnSpc>
              <a:spcBef>
                <a:spcPct val="0"/>
              </a:spcBef>
              <a:buFontTx/>
              <a:buChar char="•"/>
            </a:pPr>
            <a:r>
              <a:rPr lang="en-US" sz="1000" dirty="0">
                <a:latin typeface="Arial" charset="0"/>
                <a:cs typeface="Times New Roman" pitchFamily="18" charset="0"/>
              </a:rPr>
              <a:t>Web sites with anti-immunization information are plentiful with little scientifically-based vaccine information</a:t>
            </a:r>
          </a:p>
          <a:p>
            <a:pPr marL="215900" indent="-215900">
              <a:lnSpc>
                <a:spcPct val="90000"/>
              </a:lnSpc>
              <a:spcBef>
                <a:spcPct val="0"/>
              </a:spcBef>
              <a:buFontTx/>
              <a:buChar char="•"/>
            </a:pPr>
            <a:r>
              <a:rPr lang="en-US" sz="1000" dirty="0">
                <a:latin typeface="Arial" charset="0"/>
                <a:cs typeface="Times New Roman" pitchFamily="18" charset="0"/>
              </a:rPr>
              <a:t>Address any concerns and questions your patients may</a:t>
            </a:r>
            <a:r>
              <a:rPr lang="en-US" sz="1000" dirty="0">
                <a:latin typeface="Arial" charset="0"/>
              </a:rPr>
              <a:t> have</a:t>
            </a:r>
          </a:p>
          <a:p>
            <a:pPr marL="215900" indent="-215900">
              <a:lnSpc>
                <a:spcPct val="90000"/>
              </a:lnSpc>
              <a:spcBef>
                <a:spcPct val="0"/>
              </a:spcBef>
            </a:pPr>
            <a:endParaRPr lang="en-US" sz="1000" dirty="0">
              <a:latin typeface="Arial" charset="0"/>
            </a:endParaRPr>
          </a:p>
          <a:p>
            <a:pPr marL="215900" indent="-215900">
              <a:lnSpc>
                <a:spcPct val="90000"/>
              </a:lnSpc>
              <a:spcBef>
                <a:spcPct val="0"/>
              </a:spcBef>
            </a:pPr>
            <a:r>
              <a:rPr lang="en-US" sz="1000" dirty="0">
                <a:latin typeface="Arial" charset="0"/>
              </a:rPr>
              <a:t> </a:t>
            </a:r>
          </a:p>
          <a:p>
            <a:pPr marL="215900" indent="-215900">
              <a:lnSpc>
                <a:spcPct val="90000"/>
              </a:lnSpc>
              <a:spcBef>
                <a:spcPct val="0"/>
              </a:spcBef>
            </a:pPr>
            <a:r>
              <a:rPr lang="en-US" sz="1000" b="1" dirty="0">
                <a:latin typeface="Arial" charset="0"/>
              </a:rPr>
              <a:t>Anti-Vaccine web sites:</a:t>
            </a:r>
          </a:p>
          <a:p>
            <a:pPr marL="215900" indent="-215900">
              <a:lnSpc>
                <a:spcPct val="90000"/>
              </a:lnSpc>
              <a:spcBef>
                <a:spcPct val="0"/>
              </a:spcBef>
            </a:pPr>
            <a:r>
              <a:rPr lang="en-US" sz="1000" dirty="0">
                <a:latin typeface="Arial" charset="0"/>
              </a:rPr>
              <a:t>This is just a small list of the many sites available on the internet for anti-vaccine promotion. Please be sure to check some of these locations so that you are aware of the type on information that can be obtained from these sites.</a:t>
            </a:r>
          </a:p>
          <a:p>
            <a:pPr marL="215900" indent="-215900">
              <a:lnSpc>
                <a:spcPct val="90000"/>
              </a:lnSpc>
              <a:spcBef>
                <a:spcPct val="0"/>
              </a:spcBef>
            </a:pPr>
            <a:r>
              <a:rPr lang="en-US" sz="1000" dirty="0">
                <a:latin typeface="Arial" charset="0"/>
              </a:rPr>
              <a:t> </a:t>
            </a:r>
          </a:p>
          <a:p>
            <a:pPr marL="215900" indent="-215900">
              <a:lnSpc>
                <a:spcPct val="90000"/>
              </a:lnSpc>
              <a:spcBef>
                <a:spcPct val="0"/>
              </a:spcBef>
            </a:pPr>
            <a:r>
              <a:rPr lang="en-US" sz="1000" dirty="0">
                <a:latin typeface="Arial" charset="0"/>
              </a:rPr>
              <a:t>http://www.thinktwice.com/global.htm </a:t>
            </a:r>
          </a:p>
          <a:p>
            <a:pPr marL="215900" indent="-215900">
              <a:lnSpc>
                <a:spcPct val="90000"/>
              </a:lnSpc>
              <a:spcBef>
                <a:spcPct val="0"/>
              </a:spcBef>
            </a:pPr>
            <a:r>
              <a:rPr lang="en-US" sz="1000" dirty="0">
                <a:latin typeface="Arial" charset="0"/>
              </a:rPr>
              <a:t>http://www.gval.com/ </a:t>
            </a:r>
          </a:p>
          <a:p>
            <a:pPr marL="215900" indent="-215900">
              <a:lnSpc>
                <a:spcPct val="90000"/>
              </a:lnSpc>
              <a:spcBef>
                <a:spcPct val="0"/>
              </a:spcBef>
            </a:pPr>
            <a:r>
              <a:rPr lang="en-US" sz="1000" dirty="0">
                <a:latin typeface="Arial" charset="0"/>
              </a:rPr>
              <a:t>http://www.nvic.org</a:t>
            </a:r>
          </a:p>
          <a:p>
            <a:pPr marL="215900" indent="-215900">
              <a:lnSpc>
                <a:spcPct val="90000"/>
              </a:lnSpc>
              <a:spcBef>
                <a:spcPct val="0"/>
              </a:spcBef>
            </a:pPr>
            <a:r>
              <a:rPr lang="en-US" sz="1000" dirty="0">
                <a:latin typeface="Arial" charset="0"/>
              </a:rPr>
              <a:t> </a:t>
            </a:r>
          </a:p>
          <a:p>
            <a:pPr marL="215900" indent="-215900">
              <a:lnSpc>
                <a:spcPct val="90000"/>
              </a:lnSpc>
              <a:spcBef>
                <a:spcPct val="0"/>
              </a:spcBef>
            </a:pPr>
            <a:r>
              <a:rPr lang="en-US" sz="1000" b="1" dirty="0">
                <a:latin typeface="Arial" charset="0"/>
              </a:rPr>
              <a:t>For “Evaluating Information on the Web” </a:t>
            </a:r>
          </a:p>
          <a:p>
            <a:pPr marL="215900" indent="-215900">
              <a:lnSpc>
                <a:spcPct val="90000"/>
              </a:lnSpc>
              <a:spcBef>
                <a:spcPct val="0"/>
              </a:spcBef>
            </a:pPr>
            <a:r>
              <a:rPr lang="en-US" sz="1000" dirty="0">
                <a:latin typeface="Arial" charset="0"/>
              </a:rPr>
              <a:t>go to </a:t>
            </a:r>
            <a:r>
              <a:rPr lang="en-US" sz="1000" dirty="0">
                <a:solidFill>
                  <a:srgbClr val="00B050"/>
                </a:solidFill>
                <a:latin typeface="Arial" charset="0"/>
                <a:hlinkClick r:id="rId3"/>
              </a:rPr>
              <a:t>http://www.vaccineinformation.org/internet-immunization-info/</a:t>
            </a:r>
            <a:r>
              <a:rPr lang="en-US" sz="1000" dirty="0">
                <a:solidFill>
                  <a:srgbClr val="00B050"/>
                </a:solidFill>
                <a:latin typeface="Arial" charset="0"/>
              </a:rPr>
              <a:t> </a:t>
            </a:r>
          </a:p>
          <a:p>
            <a:pPr marL="215900" indent="-215900">
              <a:lnSpc>
                <a:spcPct val="90000"/>
              </a:lnSpc>
              <a:spcBef>
                <a:spcPct val="0"/>
              </a:spcBef>
            </a:pPr>
            <a:endParaRPr lang="en-US" sz="1000" dirty="0">
              <a:solidFill>
                <a:srgbClr val="00B050"/>
              </a:solidFill>
              <a:latin typeface="Arial" charset="0"/>
            </a:endParaRPr>
          </a:p>
        </p:txBody>
      </p:sp>
      <p:sp>
        <p:nvSpPr>
          <p:cNvPr id="8" name="Footer Placeholder 7"/>
          <p:cNvSpPr>
            <a:spLocks noGrp="1"/>
          </p:cNvSpPr>
          <p:nvPr>
            <p:ph type="ftr" sz="quarter" idx="4"/>
          </p:nvPr>
        </p:nvSpPr>
        <p:spPr>
          <a:xfrm>
            <a:off x="189707" y="8744942"/>
            <a:ext cx="2971800" cy="465138"/>
          </a:xfrm>
        </p:spPr>
        <p:txBody>
          <a:bodyPr/>
          <a:lstStyle/>
          <a:p>
            <a:pPr>
              <a:defRPr/>
            </a:pPr>
            <a:r>
              <a:rPr lang="en-US" dirty="0"/>
              <a:t>EPIC 2018</a:t>
            </a:r>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pPr>
                <a:defRPr/>
              </a:pPr>
              <a:t>65</a:t>
            </a:fld>
            <a:endParaRPr lang="en-US" dirty="0"/>
          </a:p>
        </p:txBody>
      </p:sp>
    </p:spTree>
    <p:extLst>
      <p:ext uri="{BB962C8B-B14F-4D97-AF65-F5344CB8AC3E}">
        <p14:creationId xmlns:p14="http://schemas.microsoft.com/office/powerpoint/2010/main" val="21818621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6"/>
          <p:cNvSpPr txBox="1">
            <a:spLocks noGrp="1" noChangeArrowheads="1"/>
          </p:cNvSpPr>
          <p:nvPr/>
        </p:nvSpPr>
        <p:spPr bwMode="auto">
          <a:xfrm>
            <a:off x="76200" y="8686800"/>
            <a:ext cx="2971800" cy="465138"/>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321538"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321540"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321541" name="Rectangle 2"/>
          <p:cNvSpPr>
            <a:spLocks noGrp="1" noRot="1" noChangeAspect="1" noChangeArrowheads="1" noTextEdit="1"/>
          </p:cNvSpPr>
          <p:nvPr>
            <p:ph type="sldImg"/>
          </p:nvPr>
        </p:nvSpPr>
        <p:spPr>
          <a:xfrm>
            <a:off x="331788" y="696913"/>
            <a:ext cx="6197600" cy="3486150"/>
          </a:xfrm>
          <a:ln/>
        </p:spPr>
      </p:sp>
      <p:sp>
        <p:nvSpPr>
          <p:cNvPr id="321542" name="Rectangle 3"/>
          <p:cNvSpPr>
            <a:spLocks noGrp="1" noChangeArrowheads="1"/>
          </p:cNvSpPr>
          <p:nvPr>
            <p:ph type="body" idx="1"/>
          </p:nvPr>
        </p:nvSpPr>
        <p:spPr>
          <a:xfrm>
            <a:off x="838200" y="4343400"/>
            <a:ext cx="5029200" cy="4183063"/>
          </a:xfrm>
          <a:noFill/>
          <a:ln/>
        </p:spPr>
        <p:txBody>
          <a:bodyPr lIns="91432" tIns="45716" rIns="91432" bIns="45716"/>
          <a:lstStyle/>
          <a:p>
            <a:pPr eaLnBrk="1" hangingPunct="1"/>
            <a:r>
              <a:rPr lang="en-US" sz="1000" dirty="0">
                <a:latin typeface="Arial" charset="0"/>
              </a:rPr>
              <a:t>These are sources for scientific and credible information</a:t>
            </a:r>
          </a:p>
          <a:p>
            <a:pPr eaLnBrk="1" hangingPunct="1"/>
            <a:r>
              <a:rPr lang="en-US" sz="1000" dirty="0">
                <a:latin typeface="Arial" charset="0"/>
              </a:rPr>
              <a:t>See information sheet in participant packet</a:t>
            </a:r>
          </a:p>
          <a:p>
            <a:pPr eaLnBrk="1" hangingPunct="1"/>
            <a:endParaRPr lang="en-US" sz="1000" u="sng" dirty="0">
              <a:solidFill>
                <a:srgbClr val="0000FF"/>
              </a:solidFill>
              <a:latin typeface="Arial" charset="0"/>
            </a:endParaRPr>
          </a:p>
          <a:p>
            <a:pPr eaLnBrk="1" hangingPunct="1"/>
            <a:r>
              <a:rPr lang="en-US" sz="1000" u="sng" dirty="0">
                <a:solidFill>
                  <a:srgbClr val="FF0000"/>
                </a:solidFill>
                <a:latin typeface="Arial" charset="0"/>
              </a:rPr>
              <a:t>https://www.cdc.gov/vaccinesafety/index.html</a:t>
            </a:r>
          </a:p>
          <a:p>
            <a:pPr eaLnBrk="1" hangingPunct="1"/>
            <a:r>
              <a:rPr lang="en-US" sz="1000" u="sng" dirty="0">
                <a:latin typeface="Arial" charset="0"/>
              </a:rPr>
              <a:t>www.idsociety.org/Immunization/</a:t>
            </a:r>
            <a:endParaRPr lang="en-US" sz="1000" dirty="0">
              <a:latin typeface="Arial" charset="0"/>
            </a:endParaRPr>
          </a:p>
          <a:p>
            <a:pPr eaLnBrk="1" hangingPunct="1"/>
            <a:r>
              <a:rPr lang="en-US" sz="1000" u="sng" dirty="0">
                <a:latin typeface="Arial" charset="0"/>
              </a:rPr>
              <a:t>www.who.int</a:t>
            </a:r>
            <a:endParaRPr lang="en-US" sz="1000" dirty="0">
              <a:latin typeface="Arial" charset="0"/>
            </a:endParaRPr>
          </a:p>
          <a:p>
            <a:pPr eaLnBrk="1" hangingPunct="1"/>
            <a:r>
              <a:rPr lang="en-US" sz="1000" u="sng" dirty="0">
                <a:latin typeface="Arial" charset="0"/>
              </a:rPr>
              <a:t>www.gaaap.org </a:t>
            </a:r>
            <a:endParaRPr lang="en-US" sz="1000" dirty="0">
              <a:latin typeface="Arial" charset="0"/>
            </a:endParaRPr>
          </a:p>
          <a:p>
            <a:pPr eaLnBrk="1" hangingPunct="1"/>
            <a:r>
              <a:rPr lang="en-US" sz="1000" u="sng" dirty="0">
                <a:latin typeface="Arial" charset="0"/>
              </a:rPr>
              <a:t>www.aap.org     </a:t>
            </a:r>
            <a:endParaRPr lang="en-US" sz="1000" dirty="0">
              <a:latin typeface="Arial" charset="0"/>
            </a:endParaRPr>
          </a:p>
          <a:p>
            <a:pPr eaLnBrk="1" hangingPunct="1"/>
            <a:r>
              <a:rPr lang="en-US" sz="1000" u="sng" dirty="0">
                <a:latin typeface="Arial" charset="0"/>
              </a:rPr>
              <a:t>www.cispimmunize.org</a:t>
            </a:r>
            <a:endParaRPr lang="en-US" sz="1000" dirty="0">
              <a:latin typeface="Arial" charset="0"/>
            </a:endParaRPr>
          </a:p>
          <a:p>
            <a:pPr eaLnBrk="1" hangingPunct="1"/>
            <a:r>
              <a:rPr lang="en-US" sz="1000" u="sng" dirty="0">
                <a:latin typeface="Arial" charset="0"/>
              </a:rPr>
              <a:t>www.aafp.org</a:t>
            </a:r>
            <a:endParaRPr lang="en-US" sz="1000" dirty="0">
              <a:latin typeface="Arial" charset="0"/>
            </a:endParaRPr>
          </a:p>
          <a:p>
            <a:pPr eaLnBrk="1" hangingPunct="1"/>
            <a:r>
              <a:rPr lang="en-US" sz="1000" u="sng" dirty="0">
                <a:latin typeface="Arial" charset="0"/>
              </a:rPr>
              <a:t>www.acponline.org</a:t>
            </a:r>
            <a:endParaRPr lang="en-US" sz="1000" dirty="0">
              <a:latin typeface="Arial" charset="0"/>
            </a:endParaRPr>
          </a:p>
          <a:p>
            <a:pPr eaLnBrk="1" hangingPunct="1"/>
            <a:r>
              <a:rPr lang="en-US" sz="1000" u="sng" dirty="0">
                <a:latin typeface="Arial" charset="0"/>
              </a:rPr>
              <a:t>www.immunize.org/resources </a:t>
            </a:r>
            <a:r>
              <a:rPr lang="en-US" sz="1000" dirty="0">
                <a:latin typeface="Arial" charset="0"/>
              </a:rPr>
              <a:t>This site is a good resource for healthcare providers and for information written specifically for patient and parents.</a:t>
            </a:r>
            <a:r>
              <a:rPr lang="en-US" sz="1000" u="sng" dirty="0">
                <a:latin typeface="Arial" charset="0"/>
              </a:rPr>
              <a:t>  </a:t>
            </a:r>
          </a:p>
          <a:p>
            <a:pPr eaLnBrk="1" hangingPunct="1"/>
            <a:r>
              <a:rPr lang="en-US" sz="1000" dirty="0">
                <a:latin typeface="Arial" charset="0"/>
              </a:rPr>
              <a:t>www.nfid.org</a:t>
            </a:r>
            <a:r>
              <a:rPr lang="en-US" sz="1000" baseline="0" dirty="0">
                <a:latin typeface="Arial" charset="0"/>
              </a:rPr>
              <a:t> Great resources for immunization for healthcare professionals; Webinars</a:t>
            </a:r>
            <a:endParaRPr lang="en-US" sz="1000" dirty="0">
              <a:latin typeface="Arial" charset="0"/>
            </a:endParaRPr>
          </a:p>
          <a:p>
            <a:pPr eaLnBrk="1" hangingPunct="1"/>
            <a:r>
              <a:rPr lang="en-US" sz="1000" u="sng" dirty="0">
                <a:latin typeface="Arial" charset="0"/>
              </a:rPr>
              <a:t>www.pkids.org</a:t>
            </a:r>
            <a:r>
              <a:rPr lang="en-US" sz="1000" dirty="0">
                <a:latin typeface="Arial" charset="0"/>
              </a:rPr>
              <a:t> (support and counseling for children with infectious diseases)</a:t>
            </a:r>
          </a:p>
          <a:p>
            <a:pPr eaLnBrk="1" hangingPunct="1"/>
            <a:r>
              <a:rPr lang="en-US" sz="1000" u="sng" dirty="0">
                <a:latin typeface="Arial" charset="0"/>
              </a:rPr>
              <a:t>www.vaccine.org</a:t>
            </a:r>
            <a:r>
              <a:rPr lang="en-US" sz="1000" dirty="0">
                <a:solidFill>
                  <a:srgbClr val="0000FF"/>
                </a:solidFill>
                <a:latin typeface="Arial" charset="0"/>
              </a:rPr>
              <a:t>  </a:t>
            </a:r>
            <a:endParaRPr lang="en-US" sz="1000" dirty="0">
              <a:latin typeface="Arial" charset="0"/>
            </a:endParaRPr>
          </a:p>
          <a:p>
            <a:pPr eaLnBrk="1" hangingPunct="1"/>
            <a:r>
              <a:rPr lang="en-US" sz="1000" dirty="0">
                <a:latin typeface="Arial" charset="0"/>
              </a:rPr>
              <a:t> </a:t>
            </a:r>
          </a:p>
        </p:txBody>
      </p:sp>
      <p:sp>
        <p:nvSpPr>
          <p:cNvPr id="8" name="Footer Placeholder 7"/>
          <p:cNvSpPr>
            <a:spLocks noGrp="1"/>
          </p:cNvSpPr>
          <p:nvPr>
            <p:ph type="ftr" sz="quarter" idx="4"/>
          </p:nvPr>
        </p:nvSpPr>
        <p:spPr>
          <a:xfrm>
            <a:off x="228600" y="8686800"/>
            <a:ext cx="2971800" cy="465138"/>
          </a:xfrm>
        </p:spPr>
        <p:txBody>
          <a:bodyPr/>
          <a:lstStyle/>
          <a:p>
            <a:pPr>
              <a:defRPr/>
            </a:pPr>
            <a:r>
              <a:rPr lang="en-US" dirty="0"/>
              <a:t>EPIC 2018</a:t>
            </a:r>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pPr>
                <a:defRPr/>
              </a:pPr>
              <a:t>66</a:t>
            </a:fld>
            <a:endParaRPr lang="en-US" dirty="0"/>
          </a:p>
        </p:txBody>
      </p:sp>
    </p:spTree>
    <p:extLst>
      <p:ext uri="{BB962C8B-B14F-4D97-AF65-F5344CB8AC3E}">
        <p14:creationId xmlns:p14="http://schemas.microsoft.com/office/powerpoint/2010/main" val="23161890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If you’re recommending the adolescent vaccines, but no one else in the office is enthusiastic, it may be because they don’t understand the importance of these vaccines.</a:t>
            </a:r>
          </a:p>
          <a:p>
            <a:pPr marL="0" lvl="1"/>
            <a:r>
              <a:rPr lang="en-US" altLang="en-US" dirty="0">
                <a:ea typeface="ＭＳ Ｐゴシック" panose="020B0600070205080204" pitchFamily="34" charset="-128"/>
              </a:rPr>
              <a:t>Be sure everyone in the office </a:t>
            </a:r>
            <a:r>
              <a:rPr lang="en-US" altLang="en-US" u="sng" dirty="0">
                <a:ea typeface="ＭＳ Ｐゴシック" panose="020B0600070205080204" pitchFamily="34" charset="-128"/>
              </a:rPr>
              <a:t>understands</a:t>
            </a:r>
            <a:r>
              <a:rPr lang="en-US" altLang="en-US" dirty="0">
                <a:ea typeface="ＭＳ Ｐゴシック" panose="020B0600070205080204" pitchFamily="34" charset="-128"/>
              </a:rPr>
              <a:t> the mission.  One great way to get everyone on board is by watching the videos on Shot by Shot or Unprotected People on</a:t>
            </a:r>
            <a:r>
              <a:rPr lang="en-US" altLang="en-US" baseline="0" dirty="0">
                <a:ea typeface="ＭＳ Ｐゴシック" panose="020B0600070205080204" pitchFamily="34" charset="-128"/>
              </a:rPr>
              <a:t> </a:t>
            </a:r>
            <a:r>
              <a:rPr lang="en-US" altLang="en-US" dirty="0">
                <a:ea typeface="ＭＳ Ｐゴシック" panose="020B0600070205080204" pitchFamily="34" charset="-128"/>
              </a:rPr>
              <a:t>www.immunize.org</a:t>
            </a:r>
          </a:p>
          <a:p>
            <a:pPr marL="0" lvl="1"/>
            <a:endParaRPr lang="en-US" altLang="en-US" dirty="0">
              <a:ea typeface="ＭＳ Ｐゴシック" panose="020B0600070205080204" pitchFamily="34" charset="-128"/>
            </a:endParaRPr>
          </a:p>
          <a:p>
            <a:pPr marL="0" lvl="1"/>
            <a:r>
              <a:rPr lang="en-US" altLang="en-US" dirty="0">
                <a:ea typeface="ＭＳ Ｐゴシック" panose="020B0600070205080204" pitchFamily="34" charset="-128"/>
              </a:rPr>
              <a:t>The human stories behind pertussis, meningococcal disease, and HPV cancers –  often influence people more than statistics.</a:t>
            </a: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B77F4FC-A43B-425B-BC8F-6AE27536413C}" type="slidenum">
              <a:rPr lang="en-US" altLang="en-US" sz="1200">
                <a:cs typeface="Arial" panose="020B0604020202020204" pitchFamily="34" charset="0"/>
              </a:rPr>
              <a:pPr eaLnBrk="1" hangingPunct="1"/>
              <a:t>67</a:t>
            </a:fld>
            <a:endParaRPr lang="en-US" altLang="en-US" sz="1200" dirty="0">
              <a:cs typeface="Arial" panose="020B0604020202020204" pitchFamily="34" charset="0"/>
            </a:endParaRPr>
          </a:p>
        </p:txBody>
      </p:sp>
      <p:sp>
        <p:nvSpPr>
          <p:cNvPr id="2" name="TextBox 1"/>
          <p:cNvSpPr txBox="1"/>
          <p:nvPr/>
        </p:nvSpPr>
        <p:spPr>
          <a:xfrm>
            <a:off x="0" y="9033242"/>
            <a:ext cx="3429000" cy="276999"/>
          </a:xfrm>
          <a:prstGeom prst="rect">
            <a:avLst/>
          </a:prstGeom>
          <a:noFill/>
        </p:spPr>
        <p:txBody>
          <a:bodyPr wrap="square" rtlCol="0">
            <a:spAutoFit/>
          </a:bodyPr>
          <a:lstStyle/>
          <a:p>
            <a:pPr>
              <a:defRPr/>
            </a:pPr>
            <a:r>
              <a:rPr lang="en-US" sz="1200" dirty="0"/>
              <a:t>EPIC 2018</a:t>
            </a:r>
          </a:p>
        </p:txBody>
      </p:sp>
    </p:spTree>
    <p:extLst>
      <p:ext uri="{BB962C8B-B14F-4D97-AF65-F5344CB8AC3E}">
        <p14:creationId xmlns:p14="http://schemas.microsoft.com/office/powerpoint/2010/main" val="26554261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Image Placeholder 1"/>
          <p:cNvSpPr>
            <a:spLocks noGrp="1" noRot="1" noChangeAspect="1" noTextEdit="1"/>
          </p:cNvSpPr>
          <p:nvPr>
            <p:ph type="sldImg"/>
          </p:nvPr>
        </p:nvSpPr>
        <p:spPr>
          <a:xfrm>
            <a:off x="423863" y="703263"/>
            <a:ext cx="6257925" cy="3521075"/>
          </a:xfrm>
          <a:ln/>
        </p:spPr>
      </p:sp>
      <p:sp>
        <p:nvSpPr>
          <p:cNvPr id="323586" name="Notes Placeholder 2"/>
          <p:cNvSpPr>
            <a:spLocks noGrp="1"/>
          </p:cNvSpPr>
          <p:nvPr>
            <p:ph type="body" idx="1"/>
          </p:nvPr>
        </p:nvSpPr>
        <p:spPr>
          <a:noFill/>
          <a:ln/>
        </p:spPr>
        <p:txBody>
          <a:bodyPr lIns="93334" tIns="46667" rIns="93334" bIns="46667"/>
          <a:lstStyle/>
          <a:p>
            <a:r>
              <a:rPr lang="en-US" sz="1000" b="1" dirty="0">
                <a:latin typeface="Arial" charset="0"/>
              </a:rPr>
              <a:t>Reminders and Recall</a:t>
            </a:r>
          </a:p>
          <a:p>
            <a:r>
              <a:rPr lang="en-US" sz="1000" dirty="0">
                <a:latin typeface="Arial" charset="0"/>
              </a:rPr>
              <a:t>For providers: A reminder communicating to the health care provider that a patient needs an immunization can be as simple as a chart clip, “sticky note” on the immunization record/  patient record, or a flag on the electronic medical record</a:t>
            </a:r>
          </a:p>
          <a:p>
            <a:r>
              <a:rPr lang="en-US" sz="1000" dirty="0">
                <a:latin typeface="Arial" charset="0"/>
              </a:rPr>
              <a:t>For patients: A reminder is a message notifying a patient/parent of an upcoming appointment and/or a need for an immunization</a:t>
            </a:r>
          </a:p>
          <a:p>
            <a:r>
              <a:rPr lang="en-US" sz="1000" dirty="0">
                <a:latin typeface="Arial" charset="0"/>
              </a:rPr>
              <a:t>A recall is a message notifying a patient that they are past due for an appointment and/or immunization</a:t>
            </a:r>
          </a:p>
          <a:p>
            <a:r>
              <a:rPr lang="en-US" sz="1000" dirty="0">
                <a:latin typeface="Arial" charset="0"/>
              </a:rPr>
              <a:t>These can be automated or manual, computerized, telephonic, or written</a:t>
            </a:r>
          </a:p>
          <a:p>
            <a:r>
              <a:rPr lang="en-US" sz="1000" dirty="0">
                <a:latin typeface="Arial" charset="0"/>
              </a:rPr>
              <a:t>If one member of a family is scheduled for an appointment, be sure and check all family member records for up to date immunizations and send reminder home at that time!</a:t>
            </a:r>
          </a:p>
          <a:p>
            <a:r>
              <a:rPr lang="en-US" sz="1000" b="1" dirty="0">
                <a:latin typeface="Arial" charset="0"/>
              </a:rPr>
              <a:t>Reference:</a:t>
            </a:r>
            <a:r>
              <a:rPr lang="en-US" sz="1000" dirty="0">
                <a:latin typeface="Arial" charset="0"/>
              </a:rPr>
              <a:t> General Recommendations on Immunization, Recommendations of the Advisory Committee on Immunization Practices (ACIP). MMWR 60(RR-2); January 28, 2011  </a:t>
            </a:r>
          </a:p>
          <a:p>
            <a:r>
              <a:rPr lang="en-US" sz="1000" dirty="0">
                <a:solidFill>
                  <a:srgbClr val="FF0000"/>
                </a:solidFill>
                <a:latin typeface="Arial" charset="0"/>
              </a:rPr>
              <a:t>The CDC support for CoCasa is “going away,” as they are encouraging use of similar systems available in IIS programs and registries.  GRITS has this capability.*</a:t>
            </a:r>
          </a:p>
          <a:p>
            <a:endParaRPr lang="en-US" sz="1000" dirty="0">
              <a:solidFill>
                <a:srgbClr val="FF0000"/>
              </a:solidFill>
              <a:latin typeface="Arial" charset="0"/>
            </a:endParaRPr>
          </a:p>
          <a:p>
            <a:r>
              <a:rPr lang="en-US" sz="1000" dirty="0">
                <a:solidFill>
                  <a:srgbClr val="FF0000"/>
                </a:solidFill>
                <a:latin typeface="Arial" charset="0"/>
              </a:rPr>
              <a:t>*Per email to </a:t>
            </a:r>
            <a:r>
              <a:rPr lang="en-US" sz="1000" dirty="0">
                <a:solidFill>
                  <a:srgbClr val="FF0000"/>
                </a:solidFill>
                <a:latin typeface="Arial" charset="0"/>
                <a:hlinkClick r:id="rId3"/>
              </a:rPr>
              <a:t>NIPINFO@cdc.gov</a:t>
            </a:r>
            <a:r>
              <a:rPr lang="en-US" sz="1000" dirty="0">
                <a:solidFill>
                  <a:srgbClr val="FF0000"/>
                </a:solidFill>
                <a:latin typeface="Arial" charset="0"/>
              </a:rPr>
              <a:t>, 2/2/18---</a:t>
            </a:r>
            <a:r>
              <a:rPr lang="en-US" sz="1000" dirty="0">
                <a:solidFill>
                  <a:srgbClr val="FF0000"/>
                </a:solidFill>
              </a:rPr>
              <a:t>“While the tool is still available, it is the intention of CDC to have programs move toward IIS and registries to determine coverage.  Support for CoCasa has been going away for a couple of years.  I don't know when it will be officially finished.”</a:t>
            </a:r>
            <a:endParaRPr lang="en-US" sz="1000" dirty="0">
              <a:solidFill>
                <a:srgbClr val="FF0000"/>
              </a:solidFill>
              <a:latin typeface="Arial" charset="0"/>
            </a:endParaRPr>
          </a:p>
          <a:p>
            <a:endParaRPr lang="en-US" sz="1000" dirty="0">
              <a:latin typeface="Arial" charset="0"/>
            </a:endParaRPr>
          </a:p>
          <a:p>
            <a:endParaRPr lang="en-US" sz="1000" dirty="0">
              <a:latin typeface="Arial" charset="0"/>
            </a:endParaRPr>
          </a:p>
        </p:txBody>
      </p:sp>
      <p:sp>
        <p:nvSpPr>
          <p:cNvPr id="5" name="Footer Placeholder 4"/>
          <p:cNvSpPr>
            <a:spLocks noGrp="1"/>
          </p:cNvSpPr>
          <p:nvPr>
            <p:ph type="ftr" sz="quarter" idx="4"/>
          </p:nvPr>
        </p:nvSpPr>
        <p:spPr>
          <a:xfrm>
            <a:off x="315666" y="8772837"/>
            <a:ext cx="3077739" cy="469745"/>
          </a:xfrm>
        </p:spPr>
        <p:txBody>
          <a:bodyPr/>
          <a:lstStyle/>
          <a:p>
            <a:pPr>
              <a:defRPr/>
            </a:pPr>
            <a:r>
              <a:rPr lang="en-US" dirty="0">
                <a:solidFill>
                  <a:srgbClr val="000000"/>
                </a:solidFill>
              </a:rPr>
              <a:t>EPIC  2018</a:t>
            </a:r>
          </a:p>
        </p:txBody>
      </p:sp>
    </p:spTree>
    <p:extLst>
      <p:ext uri="{BB962C8B-B14F-4D97-AF65-F5344CB8AC3E}">
        <p14:creationId xmlns:p14="http://schemas.microsoft.com/office/powerpoint/2010/main" val="23631960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txBox="1">
            <a:spLocks noGrp="1" noChangeArrowheads="1"/>
          </p:cNvSpPr>
          <p:nvPr/>
        </p:nvSpPr>
        <p:spPr bwMode="auto">
          <a:xfrm>
            <a:off x="3884613" y="8976836"/>
            <a:ext cx="2971800" cy="472890"/>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325634" name="Rectangle 2"/>
          <p:cNvSpPr>
            <a:spLocks noGrp="1" noRot="1" noChangeAspect="1" noChangeArrowheads="1" noTextEdit="1"/>
          </p:cNvSpPr>
          <p:nvPr>
            <p:ph type="sldImg"/>
          </p:nvPr>
        </p:nvSpPr>
        <p:spPr>
          <a:xfrm>
            <a:off x="280988" y="708025"/>
            <a:ext cx="6299200" cy="3544888"/>
          </a:xfrm>
          <a:ln/>
        </p:spPr>
      </p:sp>
      <p:sp>
        <p:nvSpPr>
          <p:cNvPr id="325635" name="Rectangle 3"/>
          <p:cNvSpPr>
            <a:spLocks noGrp="1" noChangeArrowheads="1"/>
          </p:cNvSpPr>
          <p:nvPr>
            <p:ph type="body" idx="1"/>
          </p:nvPr>
        </p:nvSpPr>
        <p:spPr>
          <a:noFill/>
          <a:ln/>
        </p:spPr>
        <p:txBody>
          <a:bodyPr lIns="91432" tIns="45716" rIns="91432" bIns="45716"/>
          <a:lstStyle/>
          <a:p>
            <a:endParaRPr lang="en-US" dirty="0">
              <a:latin typeface="Arial" charset="0"/>
            </a:endParaRPr>
          </a:p>
        </p:txBody>
      </p:sp>
      <p:sp>
        <p:nvSpPr>
          <p:cNvPr id="5" name="Footer Placeholder 4"/>
          <p:cNvSpPr>
            <a:spLocks noGrp="1"/>
          </p:cNvSpPr>
          <p:nvPr>
            <p:ph type="ftr" sz="quarter" idx="4"/>
          </p:nvPr>
        </p:nvSpPr>
        <p:spPr>
          <a:xfrm>
            <a:off x="152400" y="8729093"/>
            <a:ext cx="2971800" cy="465138"/>
          </a:xfrm>
        </p:spPr>
        <p:txBody>
          <a:bodyPr/>
          <a:lstStyle/>
          <a:p>
            <a:pPr>
              <a:defRPr/>
            </a:pPr>
            <a:r>
              <a:rPr lang="en-US" dirty="0">
                <a:solidFill>
                  <a:srgbClr val="000000"/>
                </a:solidFill>
              </a:rPr>
              <a:t>EPIC 2018</a:t>
            </a:r>
          </a:p>
        </p:txBody>
      </p:sp>
      <p:sp>
        <p:nvSpPr>
          <p:cNvPr id="7" name="Slide Number Placeholder 6"/>
          <p:cNvSpPr>
            <a:spLocks noGrp="1"/>
          </p:cNvSpPr>
          <p:nvPr>
            <p:ph type="sldNum" sz="quarter" idx="10"/>
          </p:nvPr>
        </p:nvSpPr>
        <p:spPr/>
        <p:txBody>
          <a:bodyPr/>
          <a:lstStyle/>
          <a:p>
            <a:pPr>
              <a:defRPr/>
            </a:pPr>
            <a:fld id="{97952AFA-8362-48FC-9C34-150C87379A95}" type="slidenum">
              <a:rPr lang="en-US" smtClean="0">
                <a:solidFill>
                  <a:srgbClr val="000000"/>
                </a:solidFill>
              </a:rPr>
              <a:pPr>
                <a:defRPr/>
              </a:pPr>
              <a:t>69</a:t>
            </a:fld>
            <a:endParaRPr lang="en-US" dirty="0">
              <a:solidFill>
                <a:srgbClr val="000000"/>
              </a:solidFill>
            </a:endParaRPr>
          </a:p>
        </p:txBody>
      </p:sp>
    </p:spTree>
    <p:extLst>
      <p:ext uri="{BB962C8B-B14F-4D97-AF65-F5344CB8AC3E}">
        <p14:creationId xmlns:p14="http://schemas.microsoft.com/office/powerpoint/2010/main" val="2612785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2017 coverage rates among adolescents aged 13-17 in the U.S. increased slightly for all vaccines indicated.  With the exception of having received at least 1 dose of HPV vaccine, GA rates are at or above the national average.</a:t>
            </a:r>
          </a:p>
          <a:p>
            <a:endParaRPr lang="en-US" baseline="0" dirty="0"/>
          </a:p>
          <a:p>
            <a:r>
              <a:rPr lang="en-US" u="sng" baseline="0" dirty="0"/>
              <a:t>Even with these gains HPV vaccination coverage remained lower </a:t>
            </a:r>
            <a:r>
              <a:rPr lang="en-US" u="sng" dirty="0"/>
              <a:t>that MenACWY </a:t>
            </a:r>
            <a:r>
              <a:rPr lang="en-US" u="sng" baseline="0" dirty="0"/>
              <a:t>and Tdap coverage rates which give the indication that providers are continuing to miss opportunities for HPV vaccination.</a:t>
            </a:r>
          </a:p>
          <a:p>
            <a:endParaRPr lang="en-US" baseline="0" dirty="0"/>
          </a:p>
          <a:p>
            <a:endParaRPr lang="en-US" u="none" baseline="0" dirty="0"/>
          </a:p>
          <a:p>
            <a:endParaRPr lang="en-US" u="sng" baseline="0" dirty="0"/>
          </a:p>
          <a:p>
            <a:endParaRPr lang="en-US" baseline="0" dirty="0"/>
          </a:p>
          <a:p>
            <a:r>
              <a:rPr lang="en-US" b="0" baseline="0" dirty="0"/>
              <a:t>Reference:</a:t>
            </a:r>
          </a:p>
          <a:p>
            <a:endParaRPr lang="en-US" b="0" baseline="0" dirty="0"/>
          </a:p>
        </p:txBody>
      </p:sp>
      <p:sp>
        <p:nvSpPr>
          <p:cNvPr id="4" name="Footer Placeholder 3"/>
          <p:cNvSpPr>
            <a:spLocks noGrp="1"/>
          </p:cNvSpPr>
          <p:nvPr>
            <p:ph type="ftr" sz="quarter" idx="10"/>
          </p:nvPr>
        </p:nvSpPr>
        <p:spPr/>
        <p:txBody>
          <a:bodyPr/>
          <a:lstStyle/>
          <a:p>
            <a:pPr>
              <a:defRPr/>
            </a:pPr>
            <a:r>
              <a:rPr lang="en-US" dirty="0">
                <a:solidFill>
                  <a:prstClr val="black"/>
                </a:solidFill>
              </a:rPr>
              <a:t>EPIC  2018</a:t>
            </a:r>
          </a:p>
        </p:txBody>
      </p:sp>
      <p:sp>
        <p:nvSpPr>
          <p:cNvPr id="8" name="Rectangle 7"/>
          <p:cNvSpPr/>
          <p:nvPr/>
        </p:nvSpPr>
        <p:spPr>
          <a:xfrm>
            <a:off x="242762" y="7131410"/>
            <a:ext cx="6465131" cy="466238"/>
          </a:xfrm>
          <a:prstGeom prst="rect">
            <a:avLst/>
          </a:prstGeom>
        </p:spPr>
        <p:txBody>
          <a:bodyPr wrap="square" lIns="93342" tIns="46671" rIns="93342" bIns="46671">
            <a:spAutoFit/>
          </a:bodyPr>
          <a:lstStyle/>
          <a:p>
            <a:r>
              <a:rPr lang="en-US" sz="1200" dirty="0">
                <a:solidFill>
                  <a:srgbClr val="000000"/>
                </a:solidFill>
              </a:rPr>
              <a:t>National Immunization Survey-Teen (NIS-Teen), United States, 2016. MMWR/August 25. 2017/ Vol.66/No. 33</a:t>
            </a:r>
          </a:p>
        </p:txBody>
      </p:sp>
    </p:spTree>
    <p:extLst>
      <p:ext uri="{BB962C8B-B14F-4D97-AF65-F5344CB8AC3E}">
        <p14:creationId xmlns:p14="http://schemas.microsoft.com/office/powerpoint/2010/main" val="25135617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dirty="0">
                <a:solidFill>
                  <a:srgbClr val="000000"/>
                </a:solidFill>
              </a:rPr>
              <a:t>EPIC  2018</a:t>
            </a:r>
          </a:p>
        </p:txBody>
      </p:sp>
    </p:spTree>
    <p:extLst>
      <p:ext uri="{BB962C8B-B14F-4D97-AF65-F5344CB8AC3E}">
        <p14:creationId xmlns:p14="http://schemas.microsoft.com/office/powerpoint/2010/main" val="34738252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latin typeface="Calibri" pitchFamily="34" charset="0"/>
            </a:endParaRPr>
          </a:p>
        </p:txBody>
      </p:sp>
      <p:sp>
        <p:nvSpPr>
          <p:cNvPr id="329730"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dirty="0">
              <a:solidFill>
                <a:srgbClr val="000000"/>
              </a:solidFill>
            </a:endParaRPr>
          </a:p>
        </p:txBody>
      </p:sp>
      <p:sp>
        <p:nvSpPr>
          <p:cNvPr id="329731" name="Rectangle 2"/>
          <p:cNvSpPr>
            <a:spLocks noGrp="1" noRot="1" noChangeAspect="1" noChangeArrowheads="1" noTextEdit="1"/>
          </p:cNvSpPr>
          <p:nvPr>
            <p:ph type="sldImg"/>
          </p:nvPr>
        </p:nvSpPr>
        <p:spPr>
          <a:xfrm>
            <a:off x="331788" y="696913"/>
            <a:ext cx="6197600" cy="3486150"/>
          </a:xfrm>
          <a:ln/>
        </p:spPr>
      </p:sp>
      <p:sp>
        <p:nvSpPr>
          <p:cNvPr id="329732" name="Rectangle 3"/>
          <p:cNvSpPr>
            <a:spLocks noGrp="1" noChangeArrowheads="1"/>
          </p:cNvSpPr>
          <p:nvPr>
            <p:ph type="body" idx="1"/>
          </p:nvPr>
        </p:nvSpPr>
        <p:spPr>
          <a:xfrm>
            <a:off x="914400" y="4416425"/>
            <a:ext cx="5029200" cy="4183063"/>
          </a:xfrm>
          <a:noFill/>
          <a:ln/>
        </p:spPr>
        <p:txBody>
          <a:bodyPr lIns="89924" tIns="44962" rIns="89924" bIns="44962"/>
          <a:lstStyle/>
          <a:p>
            <a:pPr>
              <a:spcBef>
                <a:spcPct val="0"/>
              </a:spcBef>
            </a:pPr>
            <a:r>
              <a:rPr lang="en-US" dirty="0">
                <a:latin typeface="Arial" charset="0"/>
              </a:rPr>
              <a:t>With a second click of the mouse presenters can highlight </a:t>
            </a:r>
            <a:r>
              <a:rPr lang="en-US" dirty="0">
                <a:latin typeface="Arial" charset="0"/>
                <a:hlinkClick r:id="rId3"/>
              </a:rPr>
              <a:t>NIPInfo@cdc.gov</a:t>
            </a:r>
            <a:r>
              <a:rPr lang="en-US" dirty="0">
                <a:latin typeface="Arial" charset="0"/>
              </a:rPr>
              <a:t>, an Email site that can provide answers to specific questions about immunizations. Experts from the CDC will respond to questions Monday through Fridays in 24 to 48 hours or sooner. It is not a practical source of information if the practitioner has a patient in an exam room waiting for an immunization. However, it a great source for information you can not find in the Pink Book or on the CDC web site.  </a:t>
            </a:r>
          </a:p>
        </p:txBody>
      </p:sp>
      <p:sp>
        <p:nvSpPr>
          <p:cNvPr id="7" name="Footer Placeholder 6"/>
          <p:cNvSpPr>
            <a:spLocks noGrp="1"/>
          </p:cNvSpPr>
          <p:nvPr>
            <p:ph type="ftr" sz="quarter" idx="4"/>
          </p:nvPr>
        </p:nvSpPr>
        <p:spPr/>
        <p:txBody>
          <a:bodyPr/>
          <a:lstStyle/>
          <a:p>
            <a:pPr>
              <a:defRPr/>
            </a:pPr>
            <a:r>
              <a:rPr lang="en-US" dirty="0">
                <a:solidFill>
                  <a:srgbClr val="000000"/>
                </a:solidFill>
              </a:rPr>
              <a:t>EPIC  2018</a:t>
            </a:r>
          </a:p>
        </p:txBody>
      </p:sp>
      <p:sp>
        <p:nvSpPr>
          <p:cNvPr id="8" name="Slide Number Placeholder 7"/>
          <p:cNvSpPr>
            <a:spLocks noGrp="1"/>
          </p:cNvSpPr>
          <p:nvPr>
            <p:ph type="sldNum" sz="quarter" idx="10"/>
          </p:nvPr>
        </p:nvSpPr>
        <p:spPr/>
        <p:txBody>
          <a:bodyPr/>
          <a:lstStyle/>
          <a:p>
            <a:pPr>
              <a:defRPr/>
            </a:pPr>
            <a:fld id="{2E5DF860-C424-434C-9ED3-87ECBF4FB3BE}" type="slidenum">
              <a:rPr lang="en-US" smtClean="0">
                <a:solidFill>
                  <a:srgbClr val="000000"/>
                </a:solidFill>
              </a:rPr>
              <a:pPr>
                <a:defRPr/>
              </a:pPr>
              <a:t>72</a:t>
            </a:fld>
            <a:endParaRPr lang="en-US" dirty="0">
              <a:solidFill>
                <a:srgbClr val="000000"/>
              </a:solidFill>
            </a:endParaRPr>
          </a:p>
        </p:txBody>
      </p:sp>
    </p:spTree>
    <p:extLst>
      <p:ext uri="{BB962C8B-B14F-4D97-AF65-F5344CB8AC3E}">
        <p14:creationId xmlns:p14="http://schemas.microsoft.com/office/powerpoint/2010/main" val="14044409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dirty="0">
              <a:solidFill>
                <a:srgbClr val="000000"/>
              </a:solidFill>
            </a:endParaRPr>
          </a:p>
        </p:txBody>
      </p:sp>
      <p:sp>
        <p:nvSpPr>
          <p:cNvPr id="331778"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4" tIns="45712" rIns="91424" bIns="45712" anchor="b"/>
          <a:lstStyle/>
          <a:p>
            <a:pPr algn="r"/>
            <a:endParaRPr lang="en-US" sz="1200" dirty="0">
              <a:solidFill>
                <a:srgbClr val="000000"/>
              </a:solidFill>
            </a:endParaRPr>
          </a:p>
        </p:txBody>
      </p:sp>
      <p:sp>
        <p:nvSpPr>
          <p:cNvPr id="331779" name="Rectangle 2"/>
          <p:cNvSpPr>
            <a:spLocks noGrp="1" noRot="1" noChangeAspect="1" noChangeArrowheads="1" noTextEdit="1"/>
          </p:cNvSpPr>
          <p:nvPr>
            <p:ph type="sldImg"/>
          </p:nvPr>
        </p:nvSpPr>
        <p:spPr>
          <a:xfrm>
            <a:off x="331788" y="696913"/>
            <a:ext cx="6196012" cy="3486150"/>
          </a:xfrm>
          <a:ln/>
        </p:spPr>
      </p:sp>
      <p:sp>
        <p:nvSpPr>
          <p:cNvPr id="331780" name="Rectangle 3"/>
          <p:cNvSpPr>
            <a:spLocks noGrp="1" noChangeArrowheads="1"/>
          </p:cNvSpPr>
          <p:nvPr>
            <p:ph type="body" idx="1"/>
          </p:nvPr>
        </p:nvSpPr>
        <p:spPr>
          <a:noFill/>
          <a:ln/>
        </p:spPr>
        <p:txBody>
          <a:bodyPr lIns="91424" tIns="45712" rIns="91424" bIns="45712"/>
          <a:lstStyle/>
          <a:p>
            <a:pPr eaLnBrk="1" hangingPunct="1">
              <a:spcBef>
                <a:spcPct val="0"/>
              </a:spcBef>
            </a:pPr>
            <a:endParaRPr lang="en-US" dirty="0">
              <a:latin typeface="Arial" charset="0"/>
            </a:endParaRPr>
          </a:p>
        </p:txBody>
      </p:sp>
      <p:sp>
        <p:nvSpPr>
          <p:cNvPr id="6" name="Footer Placeholder 5"/>
          <p:cNvSpPr>
            <a:spLocks noGrp="1"/>
          </p:cNvSpPr>
          <p:nvPr>
            <p:ph type="ftr" sz="quarter" idx="4"/>
          </p:nvPr>
        </p:nvSpPr>
        <p:spPr/>
        <p:txBody>
          <a:bodyPr/>
          <a:lstStyle/>
          <a:p>
            <a:pPr>
              <a:defRPr/>
            </a:pPr>
            <a:r>
              <a:rPr lang="en-US" dirty="0"/>
              <a:t>EPIC 2018</a:t>
            </a:r>
          </a:p>
        </p:txBody>
      </p:sp>
      <p:sp>
        <p:nvSpPr>
          <p:cNvPr id="8" name="Slide Number Placeholder 7"/>
          <p:cNvSpPr>
            <a:spLocks noGrp="1"/>
          </p:cNvSpPr>
          <p:nvPr>
            <p:ph type="sldNum" sz="quarter" idx="10"/>
          </p:nvPr>
        </p:nvSpPr>
        <p:spPr/>
        <p:txBody>
          <a:bodyPr/>
          <a:lstStyle/>
          <a:p>
            <a:pPr>
              <a:defRPr/>
            </a:pPr>
            <a:fld id="{97952AFA-8362-48FC-9C34-150C87379A95}" type="slidenum">
              <a:rPr lang="en-US" smtClean="0"/>
              <a:pPr>
                <a:defRPr/>
              </a:pPr>
              <a:t>73</a:t>
            </a:fld>
            <a:endParaRPr lang="en-US" dirty="0"/>
          </a:p>
        </p:txBody>
      </p:sp>
    </p:spTree>
    <p:extLst>
      <p:ext uri="{BB962C8B-B14F-4D97-AF65-F5344CB8AC3E}">
        <p14:creationId xmlns:p14="http://schemas.microsoft.com/office/powerpoint/2010/main" val="25774838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txBox="1">
            <a:spLocks noGrp="1" noChangeArrowheads="1"/>
          </p:cNvSpPr>
          <p:nvPr/>
        </p:nvSpPr>
        <p:spPr bwMode="auto">
          <a:xfrm>
            <a:off x="3886200" y="8831264"/>
            <a:ext cx="2971800" cy="465138"/>
          </a:xfrm>
          <a:prstGeom prst="rect">
            <a:avLst/>
          </a:prstGeom>
          <a:noFill/>
          <a:ln w="9525">
            <a:noFill/>
            <a:miter lim="800000"/>
            <a:headEnd/>
            <a:tailEnd/>
          </a:ln>
        </p:spPr>
        <p:txBody>
          <a:bodyPr lIns="91424" tIns="45712" rIns="91424" bIns="45712" anchor="b"/>
          <a:lstStyle/>
          <a:p>
            <a:pPr algn="r"/>
            <a:r>
              <a:rPr lang="en-US" sz="1200" dirty="0">
                <a:solidFill>
                  <a:srgbClr val="000000"/>
                </a:solidFill>
              </a:rPr>
              <a:t>74</a:t>
            </a:r>
          </a:p>
        </p:txBody>
      </p:sp>
      <p:sp>
        <p:nvSpPr>
          <p:cNvPr id="350210" name="Rectangle 2"/>
          <p:cNvSpPr>
            <a:spLocks noGrp="1" noRot="1" noChangeAspect="1" noChangeArrowheads="1" noTextEdit="1"/>
          </p:cNvSpPr>
          <p:nvPr>
            <p:ph type="sldImg"/>
          </p:nvPr>
        </p:nvSpPr>
        <p:spPr>
          <a:xfrm>
            <a:off x="331788" y="696913"/>
            <a:ext cx="6196012" cy="3486150"/>
          </a:xfrm>
          <a:ln/>
        </p:spPr>
      </p:sp>
      <p:sp>
        <p:nvSpPr>
          <p:cNvPr id="350211" name="Rectangle 3"/>
          <p:cNvSpPr>
            <a:spLocks noGrp="1" noChangeArrowheads="1"/>
          </p:cNvSpPr>
          <p:nvPr>
            <p:ph type="body" idx="1"/>
          </p:nvPr>
        </p:nvSpPr>
        <p:spPr>
          <a:noFill/>
          <a:ln/>
        </p:spPr>
        <p:txBody>
          <a:bodyPr lIns="91424" tIns="45712" rIns="91424" bIns="45712"/>
          <a:lstStyle/>
          <a:p>
            <a:pPr eaLnBrk="1" hangingPunct="1">
              <a:spcBef>
                <a:spcPct val="0"/>
              </a:spcBef>
            </a:pPr>
            <a:endParaRPr lang="en-US" b="1" dirty="0">
              <a:latin typeface="Arial" charset="0"/>
            </a:endParaRPr>
          </a:p>
        </p:txBody>
      </p:sp>
      <p:sp>
        <p:nvSpPr>
          <p:cNvPr id="6" name="Footer Placeholder 5"/>
          <p:cNvSpPr>
            <a:spLocks noGrp="1"/>
          </p:cNvSpPr>
          <p:nvPr>
            <p:ph type="ftr" sz="quarter" idx="4"/>
          </p:nvPr>
        </p:nvSpPr>
        <p:spPr>
          <a:xfrm>
            <a:off x="0" y="8831264"/>
            <a:ext cx="2971800" cy="465137"/>
          </a:xfrm>
        </p:spPr>
        <p:txBody>
          <a:bodyPr/>
          <a:lstStyle/>
          <a:p>
            <a:pPr>
              <a:defRPr/>
            </a:pPr>
            <a:r>
              <a:rPr lang="en-US" dirty="0">
                <a:solidFill>
                  <a:prstClr val="black"/>
                </a:solidFill>
              </a:rPr>
              <a:t>EPIC 2018</a:t>
            </a:r>
          </a:p>
        </p:txBody>
      </p:sp>
    </p:spTree>
    <p:extLst>
      <p:ext uri="{BB962C8B-B14F-4D97-AF65-F5344CB8AC3E}">
        <p14:creationId xmlns:p14="http://schemas.microsoft.com/office/powerpoint/2010/main" val="41049497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2"/>
          <p:cNvSpPr>
            <a:spLocks noGrp="1" noRot="1" noChangeAspect="1" noChangeArrowheads="1" noTextEdit="1"/>
          </p:cNvSpPr>
          <p:nvPr>
            <p:ph type="sldImg"/>
          </p:nvPr>
        </p:nvSpPr>
        <p:spPr>
          <a:xfrm>
            <a:off x="368300" y="685800"/>
            <a:ext cx="6196013" cy="3486150"/>
          </a:xfrm>
          <a:ln/>
        </p:spPr>
      </p:sp>
      <p:sp>
        <p:nvSpPr>
          <p:cNvPr id="352258" name="Rectangle 3"/>
          <p:cNvSpPr>
            <a:spLocks noGrp="1" noChangeArrowheads="1"/>
          </p:cNvSpPr>
          <p:nvPr>
            <p:ph type="body" idx="1"/>
          </p:nvPr>
        </p:nvSpPr>
        <p:spPr>
          <a:xfrm>
            <a:off x="1049215" y="4660900"/>
            <a:ext cx="5486400" cy="4183063"/>
          </a:xfrm>
          <a:noFill/>
          <a:ln/>
        </p:spPr>
        <p:txBody>
          <a:bodyPr lIns="91424" tIns="45712" rIns="91424" bIns="45712"/>
          <a:lstStyle/>
          <a:p>
            <a:pPr eaLnBrk="1" hangingPunct="1">
              <a:spcBef>
                <a:spcPct val="0"/>
              </a:spcBef>
            </a:pPr>
            <a:endParaRPr lang="en-US" sz="900" dirty="0">
              <a:latin typeface="Arial" charset="0"/>
            </a:endParaRPr>
          </a:p>
          <a:p>
            <a:pPr eaLnBrk="1" hangingPunct="1">
              <a:spcBef>
                <a:spcPct val="0"/>
              </a:spcBef>
            </a:pPr>
            <a:r>
              <a:rPr lang="en-US" sz="900" dirty="0">
                <a:latin typeface="Arial" charset="0"/>
              </a:rPr>
              <a:t>.</a:t>
            </a:r>
          </a:p>
        </p:txBody>
      </p:sp>
      <p:sp>
        <p:nvSpPr>
          <p:cNvPr id="4" name="Footer Placeholder 3"/>
          <p:cNvSpPr>
            <a:spLocks noGrp="1"/>
          </p:cNvSpPr>
          <p:nvPr>
            <p:ph type="ftr" sz="quarter" idx="4"/>
          </p:nvPr>
        </p:nvSpPr>
        <p:spPr/>
        <p:txBody>
          <a:bodyPr/>
          <a:lstStyle/>
          <a:p>
            <a:pPr>
              <a:defRPr/>
            </a:pPr>
            <a:r>
              <a:rPr lang="en-US" dirty="0">
                <a:solidFill>
                  <a:prstClr val="black"/>
                </a:solidFill>
              </a:rPr>
              <a:t>EPIC 2018</a:t>
            </a:r>
          </a:p>
        </p:txBody>
      </p:sp>
      <p:sp>
        <p:nvSpPr>
          <p:cNvPr id="2" name="TextBox 1"/>
          <p:cNvSpPr txBox="1"/>
          <p:nvPr/>
        </p:nvSpPr>
        <p:spPr>
          <a:xfrm>
            <a:off x="6359769" y="8915499"/>
            <a:ext cx="533400" cy="307777"/>
          </a:xfrm>
          <a:prstGeom prst="rect">
            <a:avLst/>
          </a:prstGeom>
          <a:noFill/>
        </p:spPr>
        <p:txBody>
          <a:bodyPr wrap="square" rtlCol="0">
            <a:spAutoFit/>
          </a:bodyPr>
          <a:lstStyle/>
          <a:p>
            <a:r>
              <a:rPr lang="en-US" sz="1400" dirty="0"/>
              <a:t>75</a:t>
            </a:r>
          </a:p>
        </p:txBody>
      </p:sp>
    </p:spTree>
    <p:extLst>
      <p:ext uri="{BB962C8B-B14F-4D97-AF65-F5344CB8AC3E}">
        <p14:creationId xmlns:p14="http://schemas.microsoft.com/office/powerpoint/2010/main" val="40959720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noRot="1" noChangeAspect="1" noChangeArrowheads="1" noTextEdit="1"/>
          </p:cNvSpPr>
          <p:nvPr>
            <p:ph type="sldImg"/>
          </p:nvPr>
        </p:nvSpPr>
        <p:spPr>
          <a:xfrm>
            <a:off x="331788" y="696913"/>
            <a:ext cx="6197600" cy="3486150"/>
          </a:xfrm>
          <a:ln/>
        </p:spPr>
      </p:sp>
      <p:sp>
        <p:nvSpPr>
          <p:cNvPr id="376834" name="Rectangle 3"/>
          <p:cNvSpPr>
            <a:spLocks noGrp="1" noChangeArrowheads="1"/>
          </p:cNvSpPr>
          <p:nvPr>
            <p:ph type="body" idx="1"/>
          </p:nvPr>
        </p:nvSpPr>
        <p:spPr>
          <a:noFill/>
          <a:ln/>
        </p:spPr>
        <p:txBody>
          <a:bodyPr lIns="91416" tIns="45708" rIns="91416" bIns="45708"/>
          <a:lstStyle/>
          <a:p>
            <a:endParaRPr lang="en-US" sz="1000" b="1" dirty="0">
              <a:latin typeface="Arial" charset="0"/>
            </a:endParaRPr>
          </a:p>
          <a:p>
            <a:endParaRPr lang="en-US" sz="1000" b="1" dirty="0">
              <a:latin typeface="Arial" charset="0"/>
            </a:endParaRPr>
          </a:p>
          <a:p>
            <a:endParaRPr lang="en-US" sz="1000" b="1" dirty="0">
              <a:latin typeface="Arial" charset="0"/>
            </a:endParaRPr>
          </a:p>
          <a:p>
            <a:endParaRPr lang="en-US" sz="900" b="1" dirty="0">
              <a:latin typeface="Arial" charset="0"/>
            </a:endParaRPr>
          </a:p>
          <a:p>
            <a:endParaRPr lang="en-US" sz="900" b="1" dirty="0">
              <a:solidFill>
                <a:srgbClr val="FFFFCC"/>
              </a:solidFill>
              <a:latin typeface="Arial" charset="0"/>
            </a:endParaRPr>
          </a:p>
          <a:p>
            <a:endParaRPr lang="en-US" sz="900" b="1" dirty="0">
              <a:solidFill>
                <a:srgbClr val="FFFFCC"/>
              </a:solidFill>
              <a:latin typeface="Arial" charset="0"/>
            </a:endParaRPr>
          </a:p>
        </p:txBody>
      </p:sp>
      <p:sp>
        <p:nvSpPr>
          <p:cNvPr id="10" name="Footer Placeholder 9"/>
          <p:cNvSpPr>
            <a:spLocks noGrp="1"/>
          </p:cNvSpPr>
          <p:nvPr>
            <p:ph type="ftr" sz="quarter" idx="4"/>
          </p:nvPr>
        </p:nvSpPr>
        <p:spPr>
          <a:xfrm>
            <a:off x="0" y="8831264"/>
            <a:ext cx="2971800" cy="465137"/>
          </a:xfrm>
        </p:spPr>
        <p:txBody>
          <a:bodyPr/>
          <a:lstStyle/>
          <a:p>
            <a:pPr>
              <a:defRPr/>
            </a:pPr>
            <a:r>
              <a:rPr lang="en-US" dirty="0">
                <a:solidFill>
                  <a:prstClr val="black"/>
                </a:solidFill>
              </a:rPr>
              <a:t>EPIC 2018</a:t>
            </a:r>
          </a:p>
        </p:txBody>
      </p:sp>
      <p:sp>
        <p:nvSpPr>
          <p:cNvPr id="2" name="TextBox 1"/>
          <p:cNvSpPr txBox="1"/>
          <p:nvPr/>
        </p:nvSpPr>
        <p:spPr>
          <a:xfrm>
            <a:off x="6430108" y="8974826"/>
            <a:ext cx="457200" cy="276999"/>
          </a:xfrm>
          <a:prstGeom prst="rect">
            <a:avLst/>
          </a:prstGeom>
          <a:noFill/>
        </p:spPr>
        <p:txBody>
          <a:bodyPr wrap="square" rtlCol="0">
            <a:spAutoFit/>
          </a:bodyPr>
          <a:lstStyle/>
          <a:p>
            <a:r>
              <a:rPr lang="en-US" sz="1200" dirty="0"/>
              <a:t>76</a:t>
            </a:r>
          </a:p>
        </p:txBody>
      </p:sp>
    </p:spTree>
    <p:extLst>
      <p:ext uri="{BB962C8B-B14F-4D97-AF65-F5344CB8AC3E}">
        <p14:creationId xmlns:p14="http://schemas.microsoft.com/office/powerpoint/2010/main" val="15323001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noRot="1" noChangeAspect="1" noChangeArrowheads="1" noTextEdit="1"/>
          </p:cNvSpPr>
          <p:nvPr>
            <p:ph type="sldImg"/>
          </p:nvPr>
        </p:nvSpPr>
        <p:spPr>
          <a:xfrm>
            <a:off x="331788" y="696913"/>
            <a:ext cx="6197600" cy="3486150"/>
          </a:xfrm>
          <a:ln/>
        </p:spPr>
      </p:sp>
      <p:sp>
        <p:nvSpPr>
          <p:cNvPr id="376834" name="Rectangle 3"/>
          <p:cNvSpPr>
            <a:spLocks noGrp="1" noChangeArrowheads="1"/>
          </p:cNvSpPr>
          <p:nvPr>
            <p:ph type="body" idx="1"/>
          </p:nvPr>
        </p:nvSpPr>
        <p:spPr>
          <a:xfrm>
            <a:off x="687388" y="4601091"/>
            <a:ext cx="5486400" cy="4183063"/>
          </a:xfrm>
          <a:noFill/>
          <a:ln/>
        </p:spPr>
        <p:txBody>
          <a:bodyPr lIns="91416" tIns="45708" rIns="91416" bIns="45708"/>
          <a:lstStyle/>
          <a:p>
            <a:endParaRPr lang="en-US" sz="1000" b="1" dirty="0">
              <a:latin typeface="Arial" charset="0"/>
            </a:endParaRPr>
          </a:p>
          <a:p>
            <a:endParaRPr lang="en-US" sz="1000" b="1" dirty="0">
              <a:latin typeface="Arial" charset="0"/>
            </a:endParaRPr>
          </a:p>
          <a:p>
            <a:endParaRPr lang="en-US" sz="1000" b="1" dirty="0">
              <a:latin typeface="Arial" charset="0"/>
            </a:endParaRPr>
          </a:p>
          <a:p>
            <a:endParaRPr lang="en-US" sz="900" b="1" dirty="0">
              <a:latin typeface="Arial" charset="0"/>
            </a:endParaRPr>
          </a:p>
          <a:p>
            <a:endParaRPr lang="en-US" sz="900" b="1" dirty="0">
              <a:solidFill>
                <a:srgbClr val="FFFFCC"/>
              </a:solidFill>
              <a:latin typeface="Arial" charset="0"/>
            </a:endParaRPr>
          </a:p>
          <a:p>
            <a:endParaRPr lang="en-US" sz="900" b="1" dirty="0">
              <a:solidFill>
                <a:srgbClr val="FFFFCC"/>
              </a:solidFill>
              <a:latin typeface="Arial" charset="0"/>
            </a:endParaRPr>
          </a:p>
        </p:txBody>
      </p:sp>
      <p:sp>
        <p:nvSpPr>
          <p:cNvPr id="10" name="Footer Placeholder 9"/>
          <p:cNvSpPr>
            <a:spLocks noGrp="1"/>
          </p:cNvSpPr>
          <p:nvPr>
            <p:ph type="ftr" sz="quarter" idx="4"/>
          </p:nvPr>
        </p:nvSpPr>
        <p:spPr>
          <a:xfrm>
            <a:off x="0" y="8831264"/>
            <a:ext cx="2971800" cy="465137"/>
          </a:xfrm>
        </p:spPr>
        <p:txBody>
          <a:bodyPr/>
          <a:lstStyle/>
          <a:p>
            <a:pPr>
              <a:defRPr/>
            </a:pPr>
            <a:r>
              <a:rPr lang="en-US" dirty="0">
                <a:solidFill>
                  <a:prstClr val="black"/>
                </a:solidFill>
              </a:rPr>
              <a:t>EPIC 2018</a:t>
            </a:r>
          </a:p>
        </p:txBody>
      </p:sp>
      <p:sp>
        <p:nvSpPr>
          <p:cNvPr id="3" name="TextBox 2"/>
          <p:cNvSpPr txBox="1"/>
          <p:nvPr/>
        </p:nvSpPr>
        <p:spPr>
          <a:xfrm>
            <a:off x="6400800" y="8922073"/>
            <a:ext cx="457200" cy="307777"/>
          </a:xfrm>
          <a:prstGeom prst="rect">
            <a:avLst/>
          </a:prstGeom>
          <a:noFill/>
        </p:spPr>
        <p:txBody>
          <a:bodyPr wrap="square" rtlCol="0">
            <a:spAutoFit/>
          </a:bodyPr>
          <a:lstStyle/>
          <a:p>
            <a:r>
              <a:rPr lang="en-US" sz="1400" dirty="0"/>
              <a:t>77</a:t>
            </a:r>
          </a:p>
        </p:txBody>
      </p:sp>
    </p:spTree>
    <p:extLst>
      <p:ext uri="{BB962C8B-B14F-4D97-AF65-F5344CB8AC3E}">
        <p14:creationId xmlns:p14="http://schemas.microsoft.com/office/powerpoint/2010/main" val="34526597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dirty="0">
              <a:solidFill>
                <a:srgbClr val="000000"/>
              </a:solidFill>
            </a:endParaRPr>
          </a:p>
        </p:txBody>
      </p:sp>
      <p:sp>
        <p:nvSpPr>
          <p:cNvPr id="354306" name="Rectangle 2"/>
          <p:cNvSpPr>
            <a:spLocks noGrp="1" noRot="1" noChangeAspect="1" noChangeArrowheads="1" noTextEdit="1"/>
          </p:cNvSpPr>
          <p:nvPr>
            <p:ph type="sldImg"/>
          </p:nvPr>
        </p:nvSpPr>
        <p:spPr>
          <a:xfrm>
            <a:off x="331788" y="696913"/>
            <a:ext cx="6196012" cy="3486150"/>
          </a:xfrm>
          <a:ln/>
        </p:spPr>
      </p:sp>
      <p:sp>
        <p:nvSpPr>
          <p:cNvPr id="354307" name="Rectangle 3"/>
          <p:cNvSpPr>
            <a:spLocks noGrp="1" noChangeArrowheads="1"/>
          </p:cNvSpPr>
          <p:nvPr>
            <p:ph type="body" idx="1"/>
          </p:nvPr>
        </p:nvSpPr>
        <p:spPr>
          <a:noFill/>
          <a:ln/>
        </p:spPr>
        <p:txBody>
          <a:bodyPr lIns="91424" tIns="45712" rIns="91424" bIns="45712"/>
          <a:lstStyle/>
          <a:p>
            <a:pPr eaLnBrk="1" hangingPunct="1">
              <a:spcBef>
                <a:spcPct val="0"/>
              </a:spcBef>
            </a:pPr>
            <a:endParaRPr lang="en-US" sz="1000" b="1" dirty="0">
              <a:latin typeface="Arial" charset="0"/>
            </a:endParaRPr>
          </a:p>
        </p:txBody>
      </p:sp>
      <p:sp>
        <p:nvSpPr>
          <p:cNvPr id="5" name="Footer Placeholder 4"/>
          <p:cNvSpPr>
            <a:spLocks noGrp="1"/>
          </p:cNvSpPr>
          <p:nvPr>
            <p:ph type="ftr" sz="quarter" idx="4"/>
          </p:nvPr>
        </p:nvSpPr>
        <p:spPr/>
        <p:txBody>
          <a:bodyPr/>
          <a:lstStyle/>
          <a:p>
            <a:pPr>
              <a:defRPr/>
            </a:pPr>
            <a:r>
              <a:rPr lang="en-US" dirty="0">
                <a:solidFill>
                  <a:prstClr val="black"/>
                </a:solidFill>
              </a:rPr>
              <a:t>EPIC 2018</a:t>
            </a:r>
          </a:p>
        </p:txBody>
      </p:sp>
      <p:sp>
        <p:nvSpPr>
          <p:cNvPr id="2" name="TextBox 1"/>
          <p:cNvSpPr txBox="1"/>
          <p:nvPr/>
        </p:nvSpPr>
        <p:spPr>
          <a:xfrm>
            <a:off x="6277708" y="8908355"/>
            <a:ext cx="533400" cy="307777"/>
          </a:xfrm>
          <a:prstGeom prst="rect">
            <a:avLst/>
          </a:prstGeom>
          <a:noFill/>
        </p:spPr>
        <p:txBody>
          <a:bodyPr wrap="square" rtlCol="0">
            <a:spAutoFit/>
          </a:bodyPr>
          <a:lstStyle/>
          <a:p>
            <a:r>
              <a:rPr lang="en-US" sz="1400" dirty="0"/>
              <a:t>78</a:t>
            </a:r>
          </a:p>
        </p:txBody>
      </p:sp>
    </p:spTree>
    <p:extLst>
      <p:ext uri="{BB962C8B-B14F-4D97-AF65-F5344CB8AC3E}">
        <p14:creationId xmlns:p14="http://schemas.microsoft.com/office/powerpoint/2010/main" val="33414142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dirty="0">
              <a:solidFill>
                <a:srgbClr val="000000"/>
              </a:solidFill>
            </a:endParaRPr>
          </a:p>
        </p:txBody>
      </p:sp>
      <p:sp>
        <p:nvSpPr>
          <p:cNvPr id="356354" name="Rectangle 2"/>
          <p:cNvSpPr>
            <a:spLocks noGrp="1" noRot="1" noChangeAspect="1" noChangeArrowheads="1" noTextEdit="1"/>
          </p:cNvSpPr>
          <p:nvPr>
            <p:ph type="sldImg"/>
          </p:nvPr>
        </p:nvSpPr>
        <p:spPr>
          <a:xfrm>
            <a:off x="331788" y="696913"/>
            <a:ext cx="6196012" cy="3486150"/>
          </a:xfrm>
          <a:ln/>
        </p:spPr>
      </p:sp>
      <p:sp>
        <p:nvSpPr>
          <p:cNvPr id="356355" name="Rectangle 3"/>
          <p:cNvSpPr>
            <a:spLocks noGrp="1" noChangeArrowheads="1"/>
          </p:cNvSpPr>
          <p:nvPr>
            <p:ph type="body" idx="1"/>
          </p:nvPr>
        </p:nvSpPr>
        <p:spPr>
          <a:noFill/>
          <a:ln/>
        </p:spPr>
        <p:txBody>
          <a:bodyPr lIns="91424" tIns="45712" rIns="91424" bIns="45712"/>
          <a:lstStyle/>
          <a:p>
            <a:pPr eaLnBrk="1" hangingPunct="1">
              <a:spcBef>
                <a:spcPct val="0"/>
              </a:spcBef>
            </a:pPr>
            <a:endParaRPr lang="en-US" sz="1000" b="1" dirty="0">
              <a:latin typeface="Arial" charset="0"/>
            </a:endParaRPr>
          </a:p>
        </p:txBody>
      </p:sp>
      <p:sp>
        <p:nvSpPr>
          <p:cNvPr id="5" name="Footer Placeholder 4"/>
          <p:cNvSpPr>
            <a:spLocks noGrp="1"/>
          </p:cNvSpPr>
          <p:nvPr>
            <p:ph type="ftr" sz="quarter" idx="4"/>
          </p:nvPr>
        </p:nvSpPr>
        <p:spPr/>
        <p:txBody>
          <a:bodyPr/>
          <a:lstStyle/>
          <a:p>
            <a:pPr>
              <a:defRPr/>
            </a:pPr>
            <a:r>
              <a:rPr lang="en-US" dirty="0">
                <a:solidFill>
                  <a:prstClr val="black"/>
                </a:solidFill>
              </a:rPr>
              <a:t>EPIC 2018</a:t>
            </a:r>
          </a:p>
        </p:txBody>
      </p:sp>
      <p:sp>
        <p:nvSpPr>
          <p:cNvPr id="2" name="TextBox 1"/>
          <p:cNvSpPr txBox="1"/>
          <p:nvPr/>
        </p:nvSpPr>
        <p:spPr>
          <a:xfrm>
            <a:off x="6356838" y="8987036"/>
            <a:ext cx="571500" cy="307777"/>
          </a:xfrm>
          <a:prstGeom prst="rect">
            <a:avLst/>
          </a:prstGeom>
          <a:noFill/>
        </p:spPr>
        <p:txBody>
          <a:bodyPr wrap="square" rtlCol="0">
            <a:spAutoFit/>
          </a:bodyPr>
          <a:lstStyle/>
          <a:p>
            <a:r>
              <a:rPr lang="en-US" sz="1400" dirty="0"/>
              <a:t>79</a:t>
            </a:r>
          </a:p>
        </p:txBody>
      </p:sp>
    </p:spTree>
    <p:extLst>
      <p:ext uri="{BB962C8B-B14F-4D97-AF65-F5344CB8AC3E}">
        <p14:creationId xmlns:p14="http://schemas.microsoft.com/office/powerpoint/2010/main" val="13136929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2"/>
          <p:cNvSpPr>
            <a:spLocks noGrp="1" noRot="1" noChangeAspect="1" noChangeArrowheads="1" noTextEdit="1"/>
          </p:cNvSpPr>
          <p:nvPr>
            <p:ph type="sldImg"/>
          </p:nvPr>
        </p:nvSpPr>
        <p:spPr>
          <a:ln/>
        </p:spPr>
      </p:sp>
      <p:sp>
        <p:nvSpPr>
          <p:cNvPr id="358402" name="Rectangle 3"/>
          <p:cNvSpPr>
            <a:spLocks noGrp="1" noChangeArrowheads="1"/>
          </p:cNvSpPr>
          <p:nvPr>
            <p:ph type="body" idx="1"/>
          </p:nvPr>
        </p:nvSpPr>
        <p:spPr>
          <a:xfrm>
            <a:off x="475299" y="4552156"/>
            <a:ext cx="5572125" cy="4510088"/>
          </a:xfrm>
          <a:noFill/>
          <a:ln/>
        </p:spPr>
        <p:txBody>
          <a:bodyPr lIns="91408" tIns="45704" rIns="91408" bIns="45704"/>
          <a:lstStyle/>
          <a:p>
            <a:pPr eaLnBrk="1" hangingPunct="1">
              <a:lnSpc>
                <a:spcPct val="90000"/>
              </a:lnSpc>
              <a:spcBef>
                <a:spcPct val="0"/>
              </a:spcBef>
            </a:pPr>
            <a:endParaRPr lang="en-US" sz="900" b="1" dirty="0">
              <a:latin typeface="Arial" charset="0"/>
            </a:endParaRPr>
          </a:p>
        </p:txBody>
      </p:sp>
      <p:sp>
        <p:nvSpPr>
          <p:cNvPr id="4" name="Footer Placeholder 3"/>
          <p:cNvSpPr>
            <a:spLocks noGrp="1"/>
          </p:cNvSpPr>
          <p:nvPr>
            <p:ph type="ftr" sz="quarter" idx="4"/>
          </p:nvPr>
        </p:nvSpPr>
        <p:spPr/>
        <p:txBody>
          <a:bodyPr/>
          <a:lstStyle/>
          <a:p>
            <a:pPr>
              <a:defRPr/>
            </a:pPr>
            <a:r>
              <a:rPr lang="en-US" dirty="0">
                <a:solidFill>
                  <a:prstClr val="black"/>
                </a:solidFill>
              </a:rPr>
              <a:t>EPIC 2018</a:t>
            </a:r>
          </a:p>
        </p:txBody>
      </p:sp>
      <p:sp>
        <p:nvSpPr>
          <p:cNvPr id="2" name="TextBox 1"/>
          <p:cNvSpPr txBox="1"/>
          <p:nvPr/>
        </p:nvSpPr>
        <p:spPr>
          <a:xfrm>
            <a:off x="6400800" y="8926513"/>
            <a:ext cx="457200" cy="307777"/>
          </a:xfrm>
          <a:prstGeom prst="rect">
            <a:avLst/>
          </a:prstGeom>
          <a:noFill/>
        </p:spPr>
        <p:txBody>
          <a:bodyPr wrap="square" rtlCol="0">
            <a:spAutoFit/>
          </a:bodyPr>
          <a:lstStyle/>
          <a:p>
            <a:r>
              <a:rPr lang="en-US" sz="1400" dirty="0"/>
              <a:t>80</a:t>
            </a:r>
          </a:p>
        </p:txBody>
      </p:sp>
    </p:spTree>
    <p:extLst>
      <p:ext uri="{BB962C8B-B14F-4D97-AF65-F5344CB8AC3E}">
        <p14:creationId xmlns:p14="http://schemas.microsoft.com/office/powerpoint/2010/main" val="3395487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207875"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207876"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207877"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207878" name="Rectangle 2"/>
          <p:cNvSpPr>
            <a:spLocks noGrp="1" noRot="1" noChangeAspect="1" noChangeArrowheads="1" noTextEdit="1"/>
          </p:cNvSpPr>
          <p:nvPr>
            <p:ph type="sldImg"/>
          </p:nvPr>
        </p:nvSpPr>
        <p:spPr>
          <a:xfrm>
            <a:off x="368300" y="685800"/>
            <a:ext cx="6197600" cy="3486150"/>
          </a:xfrm>
          <a:ln/>
        </p:spPr>
      </p:sp>
      <p:sp>
        <p:nvSpPr>
          <p:cNvPr id="207879" name="Rectangle 3"/>
          <p:cNvSpPr>
            <a:spLocks noGrp="1" noChangeArrowheads="1"/>
          </p:cNvSpPr>
          <p:nvPr>
            <p:ph type="body" idx="1"/>
          </p:nvPr>
        </p:nvSpPr>
        <p:spPr>
          <a:xfrm>
            <a:off x="457200" y="4419600"/>
            <a:ext cx="5967413" cy="3355975"/>
          </a:xfrm>
          <a:noFill/>
          <a:ln/>
        </p:spPr>
        <p:txBody>
          <a:bodyPr lIns="89680" tIns="44839" rIns="89680" bIns="44839"/>
          <a:lstStyle/>
          <a:p>
            <a:pPr eaLnBrk="1" hangingPunct="1">
              <a:lnSpc>
                <a:spcPct val="80000"/>
              </a:lnSpc>
              <a:spcBef>
                <a:spcPct val="0"/>
              </a:spcBef>
            </a:pPr>
            <a:r>
              <a:rPr lang="en-US" dirty="0">
                <a:latin typeface="Arial" charset="0"/>
              </a:rPr>
              <a:t>Diphtheria, Tetanus and Pertussis (Whooping Cough) are all toxin mediated diseases. This means that the toxin or toxins produced by the bacteria are responsible for the symptoms of the disease. </a:t>
            </a:r>
          </a:p>
          <a:p>
            <a:pPr eaLnBrk="1" hangingPunct="1">
              <a:lnSpc>
                <a:spcPct val="80000"/>
              </a:lnSpc>
              <a:spcBef>
                <a:spcPct val="0"/>
              </a:spcBef>
            </a:pPr>
            <a:endParaRPr lang="en-US" dirty="0">
              <a:latin typeface="Arial" charset="0"/>
            </a:endParaRPr>
          </a:p>
          <a:p>
            <a:pPr eaLnBrk="1" hangingPunct="1">
              <a:lnSpc>
                <a:spcPct val="80000"/>
              </a:lnSpc>
              <a:spcBef>
                <a:spcPct val="0"/>
              </a:spcBef>
            </a:pPr>
            <a:r>
              <a:rPr lang="en-US" b="1" u="sng" dirty="0">
                <a:latin typeface="Arial" charset="0"/>
              </a:rPr>
              <a:t>DIPHTHERIA</a:t>
            </a:r>
            <a:r>
              <a:rPr lang="en-US" u="sng" dirty="0">
                <a:latin typeface="Arial" charset="0"/>
              </a:rPr>
              <a:t> </a:t>
            </a:r>
          </a:p>
          <a:p>
            <a:pPr eaLnBrk="1" hangingPunct="1">
              <a:lnSpc>
                <a:spcPct val="80000"/>
              </a:lnSpc>
              <a:spcBef>
                <a:spcPct val="0"/>
              </a:spcBef>
            </a:pPr>
            <a:r>
              <a:rPr lang="en-US" dirty="0">
                <a:latin typeface="Arial" charset="0"/>
              </a:rPr>
              <a:t>Slide shows a child with diphtheria membrane in nasopharynx </a:t>
            </a:r>
          </a:p>
          <a:p>
            <a:pPr eaLnBrk="1" hangingPunct="1">
              <a:lnSpc>
                <a:spcPct val="80000"/>
              </a:lnSpc>
              <a:spcBef>
                <a:spcPct val="0"/>
              </a:spcBef>
            </a:pPr>
            <a:r>
              <a:rPr lang="en-US" dirty="0">
                <a:latin typeface="Arial" charset="0"/>
              </a:rPr>
              <a:t>Diphtheria is caused by a bacteria (</a:t>
            </a:r>
            <a:r>
              <a:rPr lang="en-US" i="1" dirty="0">
                <a:latin typeface="Arial" charset="0"/>
              </a:rPr>
              <a:t>Corynebacterium diphtheriae</a:t>
            </a:r>
            <a:r>
              <a:rPr lang="en-US" dirty="0">
                <a:latin typeface="Arial" charset="0"/>
              </a:rPr>
              <a:t>) that produces a toxin</a:t>
            </a:r>
            <a:r>
              <a:rPr lang="en-US" b="1" dirty="0">
                <a:solidFill>
                  <a:srgbClr val="FF0000"/>
                </a:solidFill>
                <a:latin typeface="Arial" charset="0"/>
              </a:rPr>
              <a:t>.</a:t>
            </a:r>
            <a:endParaRPr lang="en-US" dirty="0">
              <a:latin typeface="Arial" charset="0"/>
            </a:endParaRPr>
          </a:p>
          <a:p>
            <a:pPr eaLnBrk="1" hangingPunct="1">
              <a:lnSpc>
                <a:spcPct val="80000"/>
              </a:lnSpc>
              <a:spcBef>
                <a:spcPct val="0"/>
              </a:spcBef>
            </a:pPr>
            <a:r>
              <a:rPr lang="en-US" dirty="0">
                <a:latin typeface="Arial" charset="0"/>
              </a:rPr>
              <a:t>The bacterial growth and toxin cause local tissue destruction &amp; membrane formation in nasopharynx &amp; larynx &amp; possible obstruction of respiratory tract</a:t>
            </a:r>
            <a:r>
              <a:rPr lang="en-US" b="1" dirty="0">
                <a:solidFill>
                  <a:srgbClr val="FF0000"/>
                </a:solidFill>
                <a:latin typeface="Arial" charset="0"/>
              </a:rPr>
              <a:t>.</a:t>
            </a:r>
            <a:r>
              <a:rPr lang="en-US" b="0" baseline="0" dirty="0">
                <a:solidFill>
                  <a:schemeClr val="tx1"/>
                </a:solidFill>
                <a:latin typeface="Arial" charset="0"/>
              </a:rPr>
              <a:t>  </a:t>
            </a:r>
            <a:r>
              <a:rPr lang="en-US" dirty="0">
                <a:latin typeface="Arial" charset="0"/>
              </a:rPr>
              <a:t>Most common complications are myocarditis &amp; neuritis (motor nerves)</a:t>
            </a:r>
            <a:r>
              <a:rPr lang="en-US" b="1" dirty="0">
                <a:solidFill>
                  <a:srgbClr val="FF0000"/>
                </a:solidFill>
                <a:latin typeface="Arial" charset="0"/>
              </a:rPr>
              <a:t>.</a:t>
            </a:r>
            <a:endParaRPr lang="en-US" dirty="0">
              <a:latin typeface="Arial" charset="0"/>
            </a:endParaRPr>
          </a:p>
          <a:p>
            <a:pPr eaLnBrk="1" hangingPunct="1">
              <a:lnSpc>
                <a:spcPct val="80000"/>
              </a:lnSpc>
              <a:spcBef>
                <a:spcPct val="0"/>
              </a:spcBef>
            </a:pPr>
            <a:r>
              <a:rPr lang="en-US" b="1" u="sng" dirty="0">
                <a:latin typeface="Arial" charset="0"/>
              </a:rPr>
              <a:t>TETANUS </a:t>
            </a:r>
          </a:p>
          <a:p>
            <a:pPr eaLnBrk="1" hangingPunct="1">
              <a:lnSpc>
                <a:spcPct val="80000"/>
              </a:lnSpc>
              <a:spcBef>
                <a:spcPct val="0"/>
              </a:spcBef>
            </a:pPr>
            <a:r>
              <a:rPr lang="en-US" dirty="0">
                <a:latin typeface="Arial" charset="0"/>
              </a:rPr>
              <a:t>Slide shows a child with muscle rigidity from tetanus.  </a:t>
            </a:r>
          </a:p>
          <a:p>
            <a:pPr eaLnBrk="1" hangingPunct="1">
              <a:lnSpc>
                <a:spcPct val="80000"/>
              </a:lnSpc>
              <a:spcBef>
                <a:spcPct val="0"/>
              </a:spcBef>
            </a:pPr>
            <a:r>
              <a:rPr lang="en-US" dirty="0">
                <a:latin typeface="Arial" charset="0"/>
              </a:rPr>
              <a:t>Tetanus spores that are found everywhere in soil usually enter body through contaminated puncture wounds, lacerations or abrasions. Spores germinate and bacteria (Clostridium tetani) begin to multiply and produce an exotoxin. Toxin affects the neuromuscular junction and produces generalized rigidity and convulsive spasms of skeletal muscles, starting with the jaw and muscles of swallowing (lockjaw). </a:t>
            </a:r>
          </a:p>
          <a:p>
            <a:pPr eaLnBrk="1" hangingPunct="1">
              <a:lnSpc>
                <a:spcPct val="80000"/>
              </a:lnSpc>
              <a:spcBef>
                <a:spcPct val="0"/>
              </a:spcBef>
            </a:pPr>
            <a:r>
              <a:rPr lang="en-US" b="1" u="sng" dirty="0">
                <a:latin typeface="Arial" charset="0"/>
              </a:rPr>
              <a:t>PERTUSSIS</a:t>
            </a:r>
            <a:endParaRPr lang="en-US" b="1" dirty="0">
              <a:latin typeface="Arial" charset="0"/>
            </a:endParaRPr>
          </a:p>
          <a:p>
            <a:pPr eaLnBrk="1" hangingPunct="1">
              <a:lnSpc>
                <a:spcPct val="80000"/>
              </a:lnSpc>
              <a:spcBef>
                <a:spcPct val="0"/>
              </a:spcBef>
            </a:pPr>
            <a:r>
              <a:rPr lang="en-US" dirty="0">
                <a:latin typeface="Arial" charset="0"/>
              </a:rPr>
              <a:t>Slide shows two children with pertussis (whooping cough) with paroxysmal coughing. (Sound is the typical pertussis cough and whoop</a:t>
            </a:r>
            <a:r>
              <a:rPr lang="en-US" b="1" dirty="0">
                <a:solidFill>
                  <a:srgbClr val="FF0000"/>
                </a:solidFill>
                <a:latin typeface="Arial" charset="0"/>
              </a:rPr>
              <a:t>.</a:t>
            </a:r>
            <a:r>
              <a:rPr lang="en-US" dirty="0">
                <a:latin typeface="Arial" charset="0"/>
              </a:rPr>
              <a:t>  Pertussis, caused by a bacterium (</a:t>
            </a:r>
            <a:r>
              <a:rPr lang="en-US" i="1" dirty="0">
                <a:latin typeface="Arial" charset="0"/>
              </a:rPr>
              <a:t>Bordetella pertussis</a:t>
            </a:r>
            <a:r>
              <a:rPr lang="en-US" dirty="0">
                <a:latin typeface="Arial" charset="0"/>
              </a:rPr>
              <a:t>), produces multiple antigens and biologically active components that cause inflammation of the respiratory tract, paralysis of the cilia of the respiratory tract and lung damage resulting in pooling of secretions and characteristic cough lasting up to 12 weeks. Humans are the only reservoir. Transmission is by direct contact with respiratory droplets</a:t>
            </a:r>
            <a:r>
              <a:rPr lang="en-US" b="1" dirty="0">
                <a:solidFill>
                  <a:srgbClr val="FF0000"/>
                </a:solidFill>
                <a:latin typeface="Arial" charset="0"/>
              </a:rPr>
              <a:t>.</a:t>
            </a:r>
            <a:endParaRPr lang="en-US" dirty="0">
              <a:latin typeface="Arial" charset="0"/>
            </a:endParaRPr>
          </a:p>
          <a:p>
            <a:pPr eaLnBrk="1" hangingPunct="1">
              <a:lnSpc>
                <a:spcPct val="80000"/>
              </a:lnSpc>
              <a:spcBef>
                <a:spcPct val="0"/>
              </a:spcBef>
            </a:pPr>
            <a:endParaRPr lang="en-US" dirty="0">
              <a:latin typeface="Arial" charset="0"/>
            </a:endParaRPr>
          </a:p>
          <a:p>
            <a:pPr eaLnBrk="1" hangingPunct="1">
              <a:lnSpc>
                <a:spcPct val="80000"/>
              </a:lnSpc>
              <a:spcBef>
                <a:spcPct val="0"/>
              </a:spcBef>
            </a:pPr>
            <a:r>
              <a:rPr lang="en-US" sz="1000" b="1" dirty="0">
                <a:latin typeface="Arial" charset="0"/>
              </a:rPr>
              <a:t>For more details about these 3 diseases refer to: Epidemiology and Prevention of Vaccine-Preventable Diseases, 13th edition. 2015  HHS, CDC.</a:t>
            </a:r>
            <a:r>
              <a:rPr lang="en-US" sz="1400" dirty="0">
                <a:latin typeface="Arial" charset="0"/>
              </a:rPr>
              <a:t> </a:t>
            </a:r>
            <a:r>
              <a:rPr lang="en-US" sz="1000" dirty="0">
                <a:latin typeface="Arial" charset="0"/>
              </a:rPr>
              <a:t> </a:t>
            </a:r>
          </a:p>
          <a:p>
            <a:pPr eaLnBrk="1" hangingPunct="1">
              <a:lnSpc>
                <a:spcPct val="80000"/>
              </a:lnSpc>
              <a:spcBef>
                <a:spcPct val="0"/>
              </a:spcBef>
            </a:pPr>
            <a:endParaRPr lang="en-US" sz="1000" dirty="0">
              <a:latin typeface="Arial" charset="0"/>
            </a:endParaRPr>
          </a:p>
          <a:p>
            <a:pPr eaLnBrk="1" hangingPunct="1">
              <a:lnSpc>
                <a:spcPct val="80000"/>
              </a:lnSpc>
              <a:spcBef>
                <a:spcPct val="0"/>
              </a:spcBef>
            </a:pPr>
            <a:endParaRPr lang="en-US" sz="1400" dirty="0">
              <a:solidFill>
                <a:srgbClr val="FF0000"/>
              </a:solidFill>
              <a:latin typeface="Arial" charset="0"/>
            </a:endParaRPr>
          </a:p>
          <a:p>
            <a:pPr eaLnBrk="1" hangingPunct="1">
              <a:lnSpc>
                <a:spcPct val="80000"/>
              </a:lnSpc>
              <a:spcBef>
                <a:spcPct val="0"/>
              </a:spcBef>
            </a:pPr>
            <a:endParaRPr lang="en-US" sz="1400" dirty="0">
              <a:latin typeface="Arial" charset="0"/>
            </a:endParaRPr>
          </a:p>
          <a:p>
            <a:pPr eaLnBrk="1" hangingPunct="1">
              <a:lnSpc>
                <a:spcPct val="80000"/>
              </a:lnSpc>
              <a:spcBef>
                <a:spcPct val="0"/>
              </a:spcBef>
            </a:pPr>
            <a:endParaRPr lang="en-US" sz="1400" dirty="0">
              <a:latin typeface="Arial" charset="0"/>
            </a:endParaRPr>
          </a:p>
          <a:p>
            <a:pPr eaLnBrk="1" hangingPunct="1">
              <a:lnSpc>
                <a:spcPct val="80000"/>
              </a:lnSpc>
              <a:spcBef>
                <a:spcPct val="0"/>
              </a:spcBef>
            </a:pPr>
            <a:endParaRPr lang="en-US" sz="1400" dirty="0">
              <a:latin typeface="Arial" charset="0"/>
            </a:endParaRPr>
          </a:p>
          <a:p>
            <a:pPr eaLnBrk="1" hangingPunct="1">
              <a:lnSpc>
                <a:spcPct val="80000"/>
              </a:lnSpc>
              <a:spcBef>
                <a:spcPct val="0"/>
              </a:spcBef>
            </a:pPr>
            <a:endParaRPr lang="en-US" sz="1400" dirty="0">
              <a:latin typeface="Arial" charset="0"/>
            </a:endParaRPr>
          </a:p>
          <a:p>
            <a:pPr eaLnBrk="1" hangingPunct="1">
              <a:lnSpc>
                <a:spcPct val="80000"/>
              </a:lnSpc>
              <a:spcBef>
                <a:spcPct val="0"/>
              </a:spcBef>
            </a:pPr>
            <a:endParaRPr lang="en-US" sz="1400" dirty="0">
              <a:latin typeface="Arial" charset="0"/>
            </a:endParaRPr>
          </a:p>
          <a:p>
            <a:pPr eaLnBrk="1" hangingPunct="1">
              <a:lnSpc>
                <a:spcPct val="80000"/>
              </a:lnSpc>
              <a:spcBef>
                <a:spcPct val="0"/>
              </a:spcBef>
            </a:pPr>
            <a:endParaRPr lang="en-US" sz="1400" dirty="0">
              <a:latin typeface="Arial" charset="0"/>
            </a:endParaRPr>
          </a:p>
          <a:p>
            <a:pPr eaLnBrk="1" hangingPunct="1">
              <a:lnSpc>
                <a:spcPct val="80000"/>
              </a:lnSpc>
              <a:spcBef>
                <a:spcPct val="0"/>
              </a:spcBef>
            </a:pPr>
            <a:endParaRPr lang="en-US" sz="1400" dirty="0">
              <a:latin typeface="Arial" charset="0"/>
            </a:endParaRPr>
          </a:p>
        </p:txBody>
      </p:sp>
      <p:sp>
        <p:nvSpPr>
          <p:cNvPr id="9" name="Footer Placeholder 8"/>
          <p:cNvSpPr>
            <a:spLocks noGrp="1"/>
          </p:cNvSpPr>
          <p:nvPr>
            <p:ph type="ftr" sz="quarter" idx="4"/>
          </p:nvPr>
        </p:nvSpPr>
        <p:spPr/>
        <p:txBody>
          <a:bodyPr/>
          <a:lstStyle/>
          <a:p>
            <a:pPr>
              <a:defRPr/>
            </a:pPr>
            <a:r>
              <a:rPr lang="en-US" dirty="0"/>
              <a:t>EPIC 2018</a:t>
            </a:r>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pPr>
                <a:defRPr/>
              </a:pPr>
              <a:t>8</a:t>
            </a:fld>
            <a:endParaRPr lang="en-US" dirty="0"/>
          </a:p>
        </p:txBody>
      </p:sp>
    </p:spTree>
    <p:extLst>
      <p:ext uri="{BB962C8B-B14F-4D97-AF65-F5344CB8AC3E}">
        <p14:creationId xmlns:p14="http://schemas.microsoft.com/office/powerpoint/2010/main" val="21152745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Rot="1" noChangeAspect="1" noChangeArrowheads="1" noTextEdit="1"/>
          </p:cNvSpPr>
          <p:nvPr>
            <p:ph type="sldImg"/>
          </p:nvPr>
        </p:nvSpPr>
        <p:spPr>
          <a:ln/>
        </p:spPr>
      </p:sp>
      <p:sp>
        <p:nvSpPr>
          <p:cNvPr id="360450" name="Rectangle 3"/>
          <p:cNvSpPr>
            <a:spLocks noGrp="1" noChangeArrowheads="1"/>
          </p:cNvSpPr>
          <p:nvPr>
            <p:ph type="body" idx="1"/>
          </p:nvPr>
        </p:nvSpPr>
        <p:spPr>
          <a:xfrm>
            <a:off x="642939" y="4416425"/>
            <a:ext cx="5572125" cy="4510088"/>
          </a:xfrm>
          <a:noFill/>
          <a:ln/>
        </p:spPr>
        <p:txBody>
          <a:bodyPr lIns="91408" tIns="45704" rIns="91408" bIns="45704"/>
          <a:lstStyle/>
          <a:p>
            <a:pPr eaLnBrk="1" hangingPunct="1">
              <a:lnSpc>
                <a:spcPct val="90000"/>
              </a:lnSpc>
              <a:spcBef>
                <a:spcPct val="0"/>
              </a:spcBef>
            </a:pPr>
            <a:endParaRPr lang="en-US" sz="900" b="1" dirty="0">
              <a:latin typeface="Arial" charset="0"/>
            </a:endParaRPr>
          </a:p>
        </p:txBody>
      </p:sp>
      <p:sp>
        <p:nvSpPr>
          <p:cNvPr id="2" name="TextBox 1"/>
          <p:cNvSpPr txBox="1"/>
          <p:nvPr/>
        </p:nvSpPr>
        <p:spPr>
          <a:xfrm>
            <a:off x="6400800" y="8955766"/>
            <a:ext cx="642936" cy="307777"/>
          </a:xfrm>
          <a:prstGeom prst="rect">
            <a:avLst/>
          </a:prstGeom>
          <a:noFill/>
        </p:spPr>
        <p:txBody>
          <a:bodyPr wrap="square" rtlCol="0">
            <a:spAutoFit/>
          </a:bodyPr>
          <a:lstStyle/>
          <a:p>
            <a:r>
              <a:rPr lang="en-US" sz="1400" dirty="0"/>
              <a:t>81</a:t>
            </a:r>
          </a:p>
        </p:txBody>
      </p:sp>
      <p:sp>
        <p:nvSpPr>
          <p:cNvPr id="3" name="TextBox 2"/>
          <p:cNvSpPr txBox="1"/>
          <p:nvPr/>
        </p:nvSpPr>
        <p:spPr>
          <a:xfrm>
            <a:off x="0" y="8955766"/>
            <a:ext cx="2971800" cy="307777"/>
          </a:xfrm>
          <a:prstGeom prst="rect">
            <a:avLst/>
          </a:prstGeom>
          <a:noFill/>
        </p:spPr>
        <p:txBody>
          <a:bodyPr wrap="square" rtlCol="0">
            <a:spAutoFit/>
          </a:bodyPr>
          <a:lstStyle/>
          <a:p>
            <a:r>
              <a:rPr lang="en-US" sz="1400" dirty="0"/>
              <a:t>EPIC 2018</a:t>
            </a:r>
          </a:p>
        </p:txBody>
      </p:sp>
    </p:spTree>
    <p:extLst>
      <p:ext uri="{BB962C8B-B14F-4D97-AF65-F5344CB8AC3E}">
        <p14:creationId xmlns:p14="http://schemas.microsoft.com/office/powerpoint/2010/main" val="400195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txBox="1">
            <a:spLocks noGrp="1" noChangeArrowheads="1"/>
          </p:cNvSpPr>
          <p:nvPr/>
        </p:nvSpPr>
        <p:spPr bwMode="auto">
          <a:xfrm>
            <a:off x="3886200" y="8831264"/>
            <a:ext cx="2971800" cy="465138"/>
          </a:xfrm>
          <a:prstGeom prst="rect">
            <a:avLst/>
          </a:prstGeom>
          <a:noFill/>
          <a:ln w="9525">
            <a:noFill/>
            <a:miter lim="800000"/>
            <a:headEnd/>
            <a:tailEnd/>
          </a:ln>
        </p:spPr>
        <p:txBody>
          <a:bodyPr lIns="91424" tIns="45712" rIns="91424" bIns="45712" anchor="b"/>
          <a:lstStyle/>
          <a:p>
            <a:pPr algn="r"/>
            <a:r>
              <a:rPr lang="en-US" sz="1200" dirty="0">
                <a:solidFill>
                  <a:srgbClr val="000000"/>
                </a:solidFill>
              </a:rPr>
              <a:t>74</a:t>
            </a:r>
          </a:p>
        </p:txBody>
      </p:sp>
      <p:sp>
        <p:nvSpPr>
          <p:cNvPr id="350210" name="Rectangle 2"/>
          <p:cNvSpPr>
            <a:spLocks noGrp="1" noRot="1" noChangeAspect="1" noChangeArrowheads="1" noTextEdit="1"/>
          </p:cNvSpPr>
          <p:nvPr>
            <p:ph type="sldImg"/>
          </p:nvPr>
        </p:nvSpPr>
        <p:spPr>
          <a:xfrm>
            <a:off x="331788" y="696913"/>
            <a:ext cx="6196012" cy="3486150"/>
          </a:xfrm>
          <a:ln/>
        </p:spPr>
      </p:sp>
      <p:sp>
        <p:nvSpPr>
          <p:cNvPr id="350211" name="Rectangle 3"/>
          <p:cNvSpPr>
            <a:spLocks noGrp="1" noChangeArrowheads="1"/>
          </p:cNvSpPr>
          <p:nvPr>
            <p:ph type="body" idx="1"/>
          </p:nvPr>
        </p:nvSpPr>
        <p:spPr>
          <a:noFill/>
          <a:ln/>
        </p:spPr>
        <p:txBody>
          <a:bodyPr lIns="91424" tIns="45712" rIns="91424" bIns="45712"/>
          <a:lstStyle/>
          <a:p>
            <a:pPr eaLnBrk="1" hangingPunct="1">
              <a:spcBef>
                <a:spcPct val="0"/>
              </a:spcBef>
            </a:pPr>
            <a:endParaRPr lang="en-US" b="1" dirty="0">
              <a:latin typeface="Arial" charset="0"/>
            </a:endParaRPr>
          </a:p>
        </p:txBody>
      </p:sp>
      <p:sp>
        <p:nvSpPr>
          <p:cNvPr id="6" name="Footer Placeholder 5"/>
          <p:cNvSpPr>
            <a:spLocks noGrp="1"/>
          </p:cNvSpPr>
          <p:nvPr>
            <p:ph type="ftr" sz="quarter" idx="4"/>
          </p:nvPr>
        </p:nvSpPr>
        <p:spPr>
          <a:xfrm>
            <a:off x="0" y="8831264"/>
            <a:ext cx="2971800" cy="465137"/>
          </a:xfrm>
        </p:spPr>
        <p:txBody>
          <a:bodyPr/>
          <a:lstStyle/>
          <a:p>
            <a:pPr>
              <a:defRPr/>
            </a:pPr>
            <a:r>
              <a:rPr lang="en-US" dirty="0">
                <a:solidFill>
                  <a:prstClr val="black"/>
                </a:solidFill>
              </a:rPr>
              <a:t>EPIC 2018</a:t>
            </a:r>
          </a:p>
        </p:txBody>
      </p:sp>
    </p:spTree>
    <p:extLst>
      <p:ext uri="{BB962C8B-B14F-4D97-AF65-F5344CB8AC3E}">
        <p14:creationId xmlns:p14="http://schemas.microsoft.com/office/powerpoint/2010/main" val="26614699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txBox="1">
            <a:spLocks noGrp="1" noChangeArrowheads="1"/>
          </p:cNvSpPr>
          <p:nvPr/>
        </p:nvSpPr>
        <p:spPr bwMode="auto">
          <a:xfrm>
            <a:off x="3886200" y="8831264"/>
            <a:ext cx="2971800" cy="465138"/>
          </a:xfrm>
          <a:prstGeom prst="rect">
            <a:avLst/>
          </a:prstGeom>
          <a:noFill/>
          <a:ln w="9525">
            <a:noFill/>
            <a:miter lim="800000"/>
            <a:headEnd/>
            <a:tailEnd/>
          </a:ln>
        </p:spPr>
        <p:txBody>
          <a:bodyPr lIns="91424" tIns="45712" rIns="91424" bIns="45712" anchor="b"/>
          <a:lstStyle/>
          <a:p>
            <a:pPr algn="r"/>
            <a:r>
              <a:rPr lang="en-US" sz="1200" dirty="0">
                <a:solidFill>
                  <a:srgbClr val="000000"/>
                </a:solidFill>
              </a:rPr>
              <a:t>74</a:t>
            </a:r>
          </a:p>
        </p:txBody>
      </p:sp>
      <p:sp>
        <p:nvSpPr>
          <p:cNvPr id="350210" name="Rectangle 2"/>
          <p:cNvSpPr>
            <a:spLocks noGrp="1" noRot="1" noChangeAspect="1" noChangeArrowheads="1" noTextEdit="1"/>
          </p:cNvSpPr>
          <p:nvPr>
            <p:ph type="sldImg"/>
          </p:nvPr>
        </p:nvSpPr>
        <p:spPr>
          <a:xfrm>
            <a:off x="331788" y="696913"/>
            <a:ext cx="6196012" cy="3486150"/>
          </a:xfrm>
          <a:ln/>
        </p:spPr>
      </p:sp>
      <p:sp>
        <p:nvSpPr>
          <p:cNvPr id="350211" name="Rectangle 3"/>
          <p:cNvSpPr>
            <a:spLocks noGrp="1" noChangeArrowheads="1"/>
          </p:cNvSpPr>
          <p:nvPr>
            <p:ph type="body" idx="1"/>
          </p:nvPr>
        </p:nvSpPr>
        <p:spPr>
          <a:noFill/>
          <a:ln/>
        </p:spPr>
        <p:txBody>
          <a:bodyPr lIns="91424" tIns="45712" rIns="91424" bIns="45712"/>
          <a:lstStyle/>
          <a:p>
            <a:pPr eaLnBrk="1" hangingPunct="1">
              <a:spcBef>
                <a:spcPct val="0"/>
              </a:spcBef>
            </a:pPr>
            <a:endParaRPr lang="en-US" b="1" dirty="0">
              <a:latin typeface="Arial" charset="0"/>
            </a:endParaRPr>
          </a:p>
        </p:txBody>
      </p:sp>
      <p:sp>
        <p:nvSpPr>
          <p:cNvPr id="6" name="Footer Placeholder 5"/>
          <p:cNvSpPr>
            <a:spLocks noGrp="1"/>
          </p:cNvSpPr>
          <p:nvPr>
            <p:ph type="ftr" sz="quarter" idx="4"/>
          </p:nvPr>
        </p:nvSpPr>
        <p:spPr>
          <a:xfrm>
            <a:off x="0" y="8831264"/>
            <a:ext cx="2971800" cy="465137"/>
          </a:xfrm>
        </p:spPr>
        <p:txBody>
          <a:bodyPr/>
          <a:lstStyle/>
          <a:p>
            <a:pPr>
              <a:defRPr/>
            </a:pPr>
            <a:r>
              <a:rPr lang="en-US" dirty="0">
                <a:solidFill>
                  <a:prstClr val="black"/>
                </a:solidFill>
              </a:rPr>
              <a:t>EPIC 2018</a:t>
            </a:r>
          </a:p>
        </p:txBody>
      </p:sp>
    </p:spTree>
    <p:extLst>
      <p:ext uri="{BB962C8B-B14F-4D97-AF65-F5344CB8AC3E}">
        <p14:creationId xmlns:p14="http://schemas.microsoft.com/office/powerpoint/2010/main" val="30799758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txBox="1">
            <a:spLocks noGrp="1" noChangeArrowheads="1"/>
          </p:cNvSpPr>
          <p:nvPr/>
        </p:nvSpPr>
        <p:spPr bwMode="auto">
          <a:xfrm>
            <a:off x="3886200" y="8831264"/>
            <a:ext cx="2971800" cy="465138"/>
          </a:xfrm>
          <a:prstGeom prst="rect">
            <a:avLst/>
          </a:prstGeom>
          <a:noFill/>
          <a:ln w="9525">
            <a:noFill/>
            <a:miter lim="800000"/>
            <a:headEnd/>
            <a:tailEnd/>
          </a:ln>
        </p:spPr>
        <p:txBody>
          <a:bodyPr lIns="91424" tIns="45712" rIns="91424" bIns="45712" anchor="b"/>
          <a:lstStyle/>
          <a:p>
            <a:pPr algn="r"/>
            <a:r>
              <a:rPr lang="en-US" sz="1200" dirty="0">
                <a:solidFill>
                  <a:srgbClr val="000000"/>
                </a:solidFill>
              </a:rPr>
              <a:t>74</a:t>
            </a:r>
          </a:p>
        </p:txBody>
      </p:sp>
      <p:sp>
        <p:nvSpPr>
          <p:cNvPr id="350210" name="Rectangle 2"/>
          <p:cNvSpPr>
            <a:spLocks noGrp="1" noRot="1" noChangeAspect="1" noChangeArrowheads="1" noTextEdit="1"/>
          </p:cNvSpPr>
          <p:nvPr>
            <p:ph type="sldImg"/>
          </p:nvPr>
        </p:nvSpPr>
        <p:spPr>
          <a:xfrm>
            <a:off x="331788" y="696913"/>
            <a:ext cx="6196012" cy="3486150"/>
          </a:xfrm>
          <a:ln/>
        </p:spPr>
      </p:sp>
      <p:sp>
        <p:nvSpPr>
          <p:cNvPr id="350211" name="Rectangle 3"/>
          <p:cNvSpPr>
            <a:spLocks noGrp="1" noChangeArrowheads="1"/>
          </p:cNvSpPr>
          <p:nvPr>
            <p:ph type="body" idx="1"/>
          </p:nvPr>
        </p:nvSpPr>
        <p:spPr>
          <a:noFill/>
          <a:ln/>
        </p:spPr>
        <p:txBody>
          <a:bodyPr lIns="91424" tIns="45712" rIns="91424" bIns="45712"/>
          <a:lstStyle/>
          <a:p>
            <a:pPr eaLnBrk="1" hangingPunct="1">
              <a:spcBef>
                <a:spcPct val="0"/>
              </a:spcBef>
            </a:pPr>
            <a:endParaRPr lang="en-US" b="1" dirty="0">
              <a:latin typeface="Arial" charset="0"/>
            </a:endParaRPr>
          </a:p>
        </p:txBody>
      </p:sp>
      <p:sp>
        <p:nvSpPr>
          <p:cNvPr id="6" name="Footer Placeholder 5"/>
          <p:cNvSpPr>
            <a:spLocks noGrp="1"/>
          </p:cNvSpPr>
          <p:nvPr>
            <p:ph type="ftr" sz="quarter" idx="4"/>
          </p:nvPr>
        </p:nvSpPr>
        <p:spPr>
          <a:xfrm>
            <a:off x="0" y="8831264"/>
            <a:ext cx="2971800" cy="465137"/>
          </a:xfrm>
        </p:spPr>
        <p:txBody>
          <a:bodyPr/>
          <a:lstStyle/>
          <a:p>
            <a:pPr>
              <a:defRPr/>
            </a:pPr>
            <a:r>
              <a:rPr lang="en-US" dirty="0">
                <a:solidFill>
                  <a:prstClr val="black"/>
                </a:solidFill>
              </a:rPr>
              <a:t>EPIC 2018</a:t>
            </a:r>
          </a:p>
        </p:txBody>
      </p:sp>
    </p:spTree>
    <p:extLst>
      <p:ext uri="{BB962C8B-B14F-4D97-AF65-F5344CB8AC3E}">
        <p14:creationId xmlns:p14="http://schemas.microsoft.com/office/powerpoint/2010/main" val="300154541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txBox="1">
            <a:spLocks noGrp="1" noChangeArrowheads="1"/>
          </p:cNvSpPr>
          <p:nvPr/>
        </p:nvSpPr>
        <p:spPr bwMode="auto">
          <a:xfrm>
            <a:off x="3886200" y="8831264"/>
            <a:ext cx="2971800" cy="465138"/>
          </a:xfrm>
          <a:prstGeom prst="rect">
            <a:avLst/>
          </a:prstGeom>
          <a:noFill/>
          <a:ln w="9525">
            <a:noFill/>
            <a:miter lim="800000"/>
            <a:headEnd/>
            <a:tailEnd/>
          </a:ln>
        </p:spPr>
        <p:txBody>
          <a:bodyPr lIns="91424" tIns="45712" rIns="91424" bIns="45712" anchor="b"/>
          <a:lstStyle/>
          <a:p>
            <a:pPr algn="r"/>
            <a:r>
              <a:rPr lang="en-US" sz="1200" dirty="0">
                <a:solidFill>
                  <a:srgbClr val="000000"/>
                </a:solidFill>
              </a:rPr>
              <a:t>74</a:t>
            </a:r>
          </a:p>
        </p:txBody>
      </p:sp>
      <p:sp>
        <p:nvSpPr>
          <p:cNvPr id="350210" name="Rectangle 2"/>
          <p:cNvSpPr>
            <a:spLocks noGrp="1" noRot="1" noChangeAspect="1" noChangeArrowheads="1" noTextEdit="1"/>
          </p:cNvSpPr>
          <p:nvPr>
            <p:ph type="sldImg"/>
          </p:nvPr>
        </p:nvSpPr>
        <p:spPr>
          <a:xfrm>
            <a:off x="331788" y="696913"/>
            <a:ext cx="6196012" cy="3486150"/>
          </a:xfrm>
          <a:ln/>
        </p:spPr>
      </p:sp>
      <p:sp>
        <p:nvSpPr>
          <p:cNvPr id="350211" name="Rectangle 3"/>
          <p:cNvSpPr>
            <a:spLocks noGrp="1" noChangeArrowheads="1"/>
          </p:cNvSpPr>
          <p:nvPr>
            <p:ph type="body" idx="1"/>
          </p:nvPr>
        </p:nvSpPr>
        <p:spPr>
          <a:noFill/>
          <a:ln/>
        </p:spPr>
        <p:txBody>
          <a:bodyPr lIns="91424" tIns="45712" rIns="91424" bIns="45712"/>
          <a:lstStyle/>
          <a:p>
            <a:pPr eaLnBrk="1" hangingPunct="1">
              <a:spcBef>
                <a:spcPct val="0"/>
              </a:spcBef>
            </a:pPr>
            <a:endParaRPr lang="en-US" b="1" dirty="0">
              <a:latin typeface="Arial" charset="0"/>
            </a:endParaRPr>
          </a:p>
        </p:txBody>
      </p:sp>
      <p:sp>
        <p:nvSpPr>
          <p:cNvPr id="6" name="Footer Placeholder 5"/>
          <p:cNvSpPr>
            <a:spLocks noGrp="1"/>
          </p:cNvSpPr>
          <p:nvPr>
            <p:ph type="ftr" sz="quarter" idx="4"/>
          </p:nvPr>
        </p:nvSpPr>
        <p:spPr>
          <a:xfrm>
            <a:off x="0" y="8831264"/>
            <a:ext cx="2971800" cy="465137"/>
          </a:xfrm>
        </p:spPr>
        <p:txBody>
          <a:bodyPr/>
          <a:lstStyle/>
          <a:p>
            <a:pPr>
              <a:defRPr/>
            </a:pPr>
            <a:r>
              <a:rPr lang="en-US" dirty="0">
                <a:solidFill>
                  <a:prstClr val="black"/>
                </a:solidFill>
              </a:rPr>
              <a:t>EPIC 2018</a:t>
            </a:r>
          </a:p>
        </p:txBody>
      </p:sp>
    </p:spTree>
    <p:extLst>
      <p:ext uri="{BB962C8B-B14F-4D97-AF65-F5344CB8AC3E}">
        <p14:creationId xmlns:p14="http://schemas.microsoft.com/office/powerpoint/2010/main" val="1387382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dirty="0"/>
              <a:t>Whooping cough can present differently in adolescents and adults. </a:t>
            </a:r>
          </a:p>
          <a:p>
            <a:pPr marL="171450" indent="-171450">
              <a:buFont typeface="Arial" pitchFamily="34" charset="0"/>
              <a:buChar char="•"/>
            </a:pPr>
            <a:r>
              <a:rPr lang="en-US" dirty="0"/>
              <a:t>Pertussis among adolescents and adults </a:t>
            </a:r>
            <a:r>
              <a:rPr lang="en-US" b="0" dirty="0"/>
              <a:t>is often milder than in infants and children. The infection may be asymptomatic, or may present as classic pertussis with </a:t>
            </a:r>
            <a:r>
              <a:rPr lang="en-US" dirty="0"/>
              <a:t>paroxysmal cough or a whoop. </a:t>
            </a:r>
          </a:p>
          <a:p>
            <a:pPr marL="171450" indent="-171450">
              <a:buFont typeface="Arial" pitchFamily="34" charset="0"/>
              <a:buChar char="•"/>
            </a:pPr>
            <a:r>
              <a:rPr lang="en-US" dirty="0"/>
              <a:t>Pertussis may not be considered by the person’s clinician. Some of the ways pertussis can manifest in adolescents is as a prolonged cough lasting 3 months or more, sometimes associated with vomiting after coughing. </a:t>
            </a:r>
          </a:p>
          <a:p>
            <a:pPr marL="171450" indent="-171450">
              <a:buFont typeface="Arial" pitchFamily="34" charset="0"/>
              <a:buChar char="•"/>
            </a:pPr>
            <a:r>
              <a:rPr lang="en-US" dirty="0"/>
              <a:t>Patients may also experience weight loss. This can prompt a clinician to diagnose other potential causes such as pneumonia, sinusitis  or even more serious diagnoses. </a:t>
            </a:r>
          </a:p>
          <a:p>
            <a:pPr marL="171450" indent="-171450">
              <a:buFont typeface="Arial" pitchFamily="34" charset="0"/>
              <a:buChar char="•"/>
            </a:pPr>
            <a:r>
              <a:rPr lang="en-US" dirty="0"/>
              <a:t>Pertussis is not usually thought of right away. This can lead to multiple medical visits and costly and extensive evaluations. </a:t>
            </a:r>
          </a:p>
          <a:p>
            <a:pPr marL="171450" indent="-171450">
              <a:buFont typeface="Arial" pitchFamily="34" charset="0"/>
              <a:buChar char="•"/>
            </a:pPr>
            <a:r>
              <a:rPr lang="en-US" dirty="0"/>
              <a:t>Patients may not get adequate sleep which can affect their school work, leading to poor or failing grades.  </a:t>
            </a:r>
          </a:p>
          <a:p>
            <a:pPr marL="171450" indent="-171450">
              <a:buFont typeface="Arial" pitchFamily="34" charset="0"/>
              <a:buChar char="•"/>
            </a:pPr>
            <a:r>
              <a:rPr lang="en-US" b="0" dirty="0"/>
              <a:t>Adolescents and adults with pertussis are often the source of infection for susceptible infants and children.  </a:t>
            </a:r>
          </a:p>
          <a:p>
            <a:endParaRPr lang="en-US" b="0" cap="none" baseline="0" dirty="0"/>
          </a:p>
          <a:p>
            <a:endParaRPr lang="en-US" b="0" cap="none" baseline="0" dirty="0"/>
          </a:p>
          <a:p>
            <a:endParaRPr lang="en-US" b="0" cap="none" baseline="0" dirty="0"/>
          </a:p>
          <a:p>
            <a:endParaRPr lang="en-US" dirty="0"/>
          </a:p>
        </p:txBody>
      </p:sp>
      <p:sp>
        <p:nvSpPr>
          <p:cNvPr id="4" name="Footer Placeholder 3"/>
          <p:cNvSpPr>
            <a:spLocks noGrp="1"/>
          </p:cNvSpPr>
          <p:nvPr>
            <p:ph type="ftr" sz="quarter" idx="10"/>
          </p:nvPr>
        </p:nvSpPr>
        <p:spPr/>
        <p:txBody>
          <a:bodyPr/>
          <a:lstStyle/>
          <a:p>
            <a:pPr>
              <a:defRPr/>
            </a:pPr>
            <a:r>
              <a:rPr lang="en-US" dirty="0"/>
              <a:t>EPIC 2018</a:t>
            </a:r>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pPr>
                <a:defRPr/>
              </a:pPr>
              <a:t>9</a:t>
            </a:fld>
            <a:endParaRPr lang="en-US" dirty="0"/>
          </a:p>
        </p:txBody>
      </p:sp>
    </p:spTree>
    <p:extLst>
      <p:ext uri="{BB962C8B-B14F-4D97-AF65-F5344CB8AC3E}">
        <p14:creationId xmlns:p14="http://schemas.microsoft.com/office/powerpoint/2010/main" val="1382038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3/6/2019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3/6/2019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3/6/2019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3/6/2019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3/6/2019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3/6/2019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3/6/2019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3/6/2019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3/6/2019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3/6/2019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3/6/2019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3/6/2019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3/6/2019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3/6/2019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3/6/2019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3/6/2019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3/6/2019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3/6/2019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hyperlink" Target="https://vaers.hhs.gov/uploadFile/index.jsp"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6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jpeg"/><Relationship Id="rId15" Type="http://schemas.openxmlformats.org/officeDocument/2006/relationships/image" Target="../media/image50.gif"/><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hyperlink" Target="http://health.state.ga.us/index.asp" TargetMode="External"/><Relationship Id="rId14" Type="http://schemas.openxmlformats.org/officeDocument/2006/relationships/image" Target="../media/image49.gif"/></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7.xml"/><Relationship Id="rId7" Type="http://schemas.openxmlformats.org/officeDocument/2006/relationships/image" Target="../media/image7.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wmf"/><Relationship Id="rId5" Type="http://schemas.openxmlformats.org/officeDocument/2006/relationships/image" Target="../media/image5.wmf"/><Relationship Id="rId10" Type="http://schemas.openxmlformats.org/officeDocument/2006/relationships/image" Target="../media/image10.wmf"/><Relationship Id="rId4" Type="http://schemas.openxmlformats.org/officeDocument/2006/relationships/notesSlide" Target="../notesSlides/notesSlide8.xml"/><Relationship Id="rId9"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subTitle" idx="4294967295"/>
          </p:nvPr>
        </p:nvSpPr>
        <p:spPr>
          <a:xfrm>
            <a:off x="2133600" y="3504570"/>
            <a:ext cx="7924799" cy="983169"/>
          </a:xfrm>
        </p:spPr>
        <p:txBody>
          <a:bodyPr>
            <a:noAutofit/>
          </a:bodyPr>
          <a:lstStyle/>
          <a:p>
            <a:pPr marL="0" indent="0" algn="ctr">
              <a:buNone/>
              <a:defRPr/>
            </a:pPr>
            <a:r>
              <a:rPr lang="en-US" sz="4400" b="1" dirty="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Immunization Update </a:t>
            </a:r>
          </a:p>
          <a:p>
            <a:pPr marL="0" indent="0" algn="ctr">
              <a:buNone/>
              <a:defRPr/>
            </a:pPr>
            <a:endParaRPr lang="en-US" sz="4400" b="1" dirty="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a:buNone/>
              <a:defRPr/>
            </a:pPr>
            <a:r>
              <a:rPr lang="en-US" sz="4400" b="1" dirty="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Immunizing Adolescents</a:t>
            </a:r>
          </a:p>
          <a:p>
            <a:pPr marL="0" indent="0" algn="r">
              <a:buNone/>
              <a:defRPr/>
            </a:pPr>
            <a:r>
              <a:rPr lang="en-US"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192514" name="Text Box 5"/>
          <p:cNvSpPr txBox="1">
            <a:spLocks noChangeArrowheads="1"/>
          </p:cNvSpPr>
          <p:nvPr/>
        </p:nvSpPr>
        <p:spPr bwMode="auto">
          <a:xfrm>
            <a:off x="7696200" y="1295401"/>
            <a:ext cx="184150" cy="396875"/>
          </a:xfrm>
          <a:prstGeom prst="rect">
            <a:avLst/>
          </a:prstGeom>
          <a:noFill/>
          <a:ln w="9525">
            <a:noFill/>
            <a:miter lim="800000"/>
            <a:headEnd/>
            <a:tailEnd/>
          </a:ln>
        </p:spPr>
        <p:txBody>
          <a:bodyPr wrap="none">
            <a:spAutoFit/>
          </a:bodyPr>
          <a:lstStyle/>
          <a:p>
            <a:endParaRPr lang="en-US" sz="2000" b="1" i="1" dirty="0">
              <a:solidFill>
                <a:srgbClr val="FFFFCC"/>
              </a:solidFill>
            </a:endParaRPr>
          </a:p>
        </p:txBody>
      </p:sp>
      <p:sp>
        <p:nvSpPr>
          <p:cNvPr id="192517" name="Text Box 8"/>
          <p:cNvSpPr txBox="1">
            <a:spLocks noChangeArrowheads="1"/>
          </p:cNvSpPr>
          <p:nvPr/>
        </p:nvSpPr>
        <p:spPr bwMode="auto">
          <a:xfrm>
            <a:off x="3124200" y="3581400"/>
            <a:ext cx="6553200" cy="336550"/>
          </a:xfrm>
          <a:prstGeom prst="rect">
            <a:avLst/>
          </a:prstGeom>
          <a:noFill/>
          <a:ln w="9525">
            <a:noFill/>
            <a:miter lim="800000"/>
            <a:headEnd/>
            <a:tailEnd/>
          </a:ln>
        </p:spPr>
        <p:txBody>
          <a:bodyPr>
            <a:spAutoFit/>
          </a:bodyPr>
          <a:lstStyle/>
          <a:p>
            <a:pPr>
              <a:spcBef>
                <a:spcPct val="50000"/>
              </a:spcBef>
            </a:pPr>
            <a:endParaRPr lang="en-US" sz="1600" b="1" dirty="0">
              <a:solidFill>
                <a:srgbClr val="FFFFFF"/>
              </a:solidFill>
            </a:endParaRPr>
          </a:p>
        </p:txBody>
      </p:sp>
      <p:sp>
        <p:nvSpPr>
          <p:cNvPr id="2" name="Rectangle 1">
            <a:extLst>
              <a:ext uri="{FF2B5EF4-FFF2-40B4-BE49-F238E27FC236}">
                <a16:creationId xmlns:a16="http://schemas.microsoft.com/office/drawing/2014/main" id="{1A73DDF4-4B51-4DA3-BB74-0E1E61C1EF1B}"/>
              </a:ext>
            </a:extLst>
          </p:cNvPr>
          <p:cNvSpPr/>
          <p:nvPr/>
        </p:nvSpPr>
        <p:spPr>
          <a:xfrm>
            <a:off x="9255809" y="6040696"/>
            <a:ext cx="1863011" cy="461665"/>
          </a:xfrm>
          <a:prstGeom prst="rect">
            <a:avLst/>
          </a:prstGeom>
        </p:spPr>
        <p:txBody>
          <a:bodyPr wrap="none">
            <a:spAutoFit/>
          </a:bodyPr>
          <a:lstStyle/>
          <a:p>
            <a:pPr algn="r">
              <a:defRPr/>
            </a:pPr>
            <a:r>
              <a:rPr lang="en-US" sz="24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March 2019</a:t>
            </a:r>
          </a:p>
        </p:txBody>
      </p:sp>
      <p:pic>
        <p:nvPicPr>
          <p:cNvPr id="8" name="Picture 2" descr="C:\Users\ALANJ\Pictures\2279ac70e31e9d616f03dd8627bd301a.jpg">
            <a:extLst>
              <a:ext uri="{FF2B5EF4-FFF2-40B4-BE49-F238E27FC236}">
                <a16:creationId xmlns:a16="http://schemas.microsoft.com/office/drawing/2014/main" id="{4A5FB298-3CCF-4FE6-8E9A-96C4D59DEBE5}"/>
              </a:ext>
            </a:extLst>
          </p:cNvPr>
          <p:cNvPicPr>
            <a:picLocks noChangeAspect="1" noChangeArrowheads="1"/>
          </p:cNvPicPr>
          <p:nvPr/>
        </p:nvPicPr>
        <p:blipFill>
          <a:blip r:embed="rId3" cstate="print"/>
          <a:srcRect/>
          <a:stretch>
            <a:fillRect/>
          </a:stretch>
        </p:blipFill>
        <p:spPr bwMode="auto">
          <a:xfrm>
            <a:off x="3153194" y="543292"/>
            <a:ext cx="5885612" cy="2482130"/>
          </a:xfrm>
          <a:prstGeom prst="rect">
            <a:avLst/>
          </a:prstGeom>
          <a:noFill/>
        </p:spPr>
      </p:pic>
    </p:spTree>
    <p:extLst>
      <p:ext uri="{BB962C8B-B14F-4D97-AF65-F5344CB8AC3E}">
        <p14:creationId xmlns:p14="http://schemas.microsoft.com/office/powerpoint/2010/main" val="2968473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68277" y="103281"/>
            <a:ext cx="8458200" cy="584775"/>
          </a:xfrm>
          <a:prstGeom prst="rect">
            <a:avLst/>
          </a:prstGeom>
        </p:spPr>
        <p:txBody>
          <a:bodyPr wrap="square">
            <a:spAutoFit/>
          </a:bodyPr>
          <a:lstStyle/>
          <a:p>
            <a:pPr algn="ctr"/>
            <a:r>
              <a:rPr lang="en-US" sz="3200" b="1" dirty="0">
                <a:solidFill>
                  <a:srgbClr val="FFFF99"/>
                </a:solidFill>
                <a:latin typeface="Calibri"/>
                <a:cs typeface="Georgia"/>
              </a:rPr>
              <a:t>Why Do Adolescents Need Pertussis Vaccine?</a:t>
            </a:r>
            <a:endParaRPr lang="en-US" sz="3200" b="1" dirty="0">
              <a:solidFill>
                <a:srgbClr val="FFFF99"/>
              </a:solidFill>
              <a:latin typeface="Calibri"/>
            </a:endParaRPr>
          </a:p>
        </p:txBody>
      </p:sp>
      <p:sp>
        <p:nvSpPr>
          <p:cNvPr id="3" name="Rectangle 2"/>
          <p:cNvSpPr/>
          <p:nvPr/>
        </p:nvSpPr>
        <p:spPr>
          <a:xfrm>
            <a:off x="2020982" y="797004"/>
            <a:ext cx="7924800" cy="5478423"/>
          </a:xfrm>
          <a:prstGeom prst="rect">
            <a:avLst/>
          </a:prstGeom>
        </p:spPr>
        <p:txBody>
          <a:bodyPr wrap="square">
            <a:spAutoFit/>
          </a:bodyPr>
          <a:lstStyle/>
          <a:p>
            <a:pPr marL="342900" indent="-342900">
              <a:buClr>
                <a:srgbClr val="FFFFCC"/>
              </a:buClr>
              <a:buFont typeface="Calibri" panose="020F0502020204030204" pitchFamily="34" charset="0"/>
              <a:buChar char="•"/>
            </a:pPr>
            <a:r>
              <a:rPr lang="en-US" sz="2400" dirty="0">
                <a:solidFill>
                  <a:prstClr val="white"/>
                </a:solidFill>
                <a:latin typeface="Calibri"/>
                <a:cs typeface="Georgia"/>
              </a:rPr>
              <a:t>  Pertussis is endemic in the United States</a:t>
            </a:r>
          </a:p>
          <a:p>
            <a:pPr marL="401638" lvl="1" indent="-57150">
              <a:buClr>
                <a:srgbClr val="FFFFCC"/>
              </a:buClr>
            </a:pPr>
            <a:r>
              <a:rPr lang="en-US" sz="2400" dirty="0">
                <a:solidFill>
                  <a:prstClr val="white"/>
                </a:solidFill>
                <a:latin typeface="Calibri"/>
                <a:cs typeface="Georgia"/>
              </a:rPr>
              <a:t>  Reported cases: in U.S.          </a:t>
            </a:r>
          </a:p>
          <a:p>
            <a:pPr marL="1484313" lvl="1" indent="-336550">
              <a:buClr>
                <a:srgbClr val="FFFFCC"/>
              </a:buClr>
              <a:buFont typeface="Calibri" pitchFamily="34" charset="0"/>
              <a:buChar char="•"/>
            </a:pPr>
            <a:r>
              <a:rPr lang="en-US" sz="2400" dirty="0">
                <a:latin typeface="Calibri"/>
                <a:cs typeface="Georgia"/>
              </a:rPr>
              <a:t>2011: 18,719  – 179 in Georgia</a:t>
            </a:r>
          </a:p>
          <a:p>
            <a:pPr marL="1371600" lvl="1" indent="-223838">
              <a:buClr>
                <a:srgbClr val="FFFFCC"/>
              </a:buClr>
              <a:buFont typeface="Calibri" pitchFamily="34" charset="0"/>
              <a:buChar char="•"/>
            </a:pPr>
            <a:r>
              <a:rPr lang="en-US" sz="2400" dirty="0">
                <a:latin typeface="Calibri"/>
                <a:cs typeface="Georgia"/>
              </a:rPr>
              <a:t>  2012: 48,277  – 318 in Georgia</a:t>
            </a:r>
          </a:p>
          <a:p>
            <a:pPr marL="1371600" lvl="1" indent="-223838">
              <a:buClr>
                <a:srgbClr val="FFFFCC"/>
              </a:buClr>
              <a:buFont typeface="Calibri" pitchFamily="34" charset="0"/>
              <a:buChar char="•"/>
            </a:pPr>
            <a:r>
              <a:rPr lang="en-US" sz="2400" dirty="0">
                <a:latin typeface="Calibri"/>
                <a:cs typeface="Georgia"/>
              </a:rPr>
              <a:t>  2013: 28,639  – 317 in Georgia</a:t>
            </a:r>
          </a:p>
          <a:p>
            <a:pPr marL="1371600" lvl="1" indent="-223838">
              <a:buClr>
                <a:srgbClr val="FFFFCC"/>
              </a:buClr>
              <a:buFont typeface="Calibri" pitchFamily="34" charset="0"/>
              <a:buChar char="•"/>
            </a:pPr>
            <a:r>
              <a:rPr lang="en-US" sz="2400" dirty="0">
                <a:latin typeface="Calibri"/>
                <a:cs typeface="Georgia"/>
              </a:rPr>
              <a:t>  2014: 32,118  – 407 in Georgia</a:t>
            </a:r>
          </a:p>
          <a:p>
            <a:pPr marL="1371600" lvl="1" indent="-223838">
              <a:buClr>
                <a:srgbClr val="FFFFCC"/>
              </a:buClr>
              <a:buFont typeface="Calibri" pitchFamily="34" charset="0"/>
              <a:buChar char="•"/>
            </a:pPr>
            <a:r>
              <a:rPr lang="en-US" sz="2400" dirty="0">
                <a:latin typeface="Calibri"/>
                <a:cs typeface="Georgia"/>
              </a:rPr>
              <a:t>  2015: 20,762  -- 244 in Georgia</a:t>
            </a:r>
          </a:p>
          <a:p>
            <a:pPr marL="1371600" lvl="1" indent="-223838">
              <a:buClr>
                <a:srgbClr val="FFFFCC"/>
              </a:buClr>
              <a:buFont typeface="Calibri" pitchFamily="34" charset="0"/>
              <a:buChar char="•"/>
            </a:pPr>
            <a:r>
              <a:rPr lang="en-US" sz="2400" dirty="0">
                <a:latin typeface="Calibri"/>
                <a:cs typeface="Georgia"/>
              </a:rPr>
              <a:t>  2016: 15, 737 – 170 in Georgia</a:t>
            </a:r>
          </a:p>
          <a:p>
            <a:pPr marL="1371600" lvl="1" indent="-223838">
              <a:buClr>
                <a:srgbClr val="FFFFCC"/>
              </a:buClr>
              <a:buFont typeface="Calibri" pitchFamily="34" charset="0"/>
              <a:buChar char="•"/>
            </a:pPr>
            <a:r>
              <a:rPr lang="en-US" sz="2400" dirty="0">
                <a:solidFill>
                  <a:srgbClr val="FFC000"/>
                </a:solidFill>
                <a:latin typeface="Calibri"/>
                <a:cs typeface="Georgia"/>
              </a:rPr>
              <a:t>  2017</a:t>
            </a:r>
            <a:r>
              <a:rPr lang="en-US" sz="2400" dirty="0">
                <a:solidFill>
                  <a:srgbClr val="FFFF99"/>
                </a:solidFill>
                <a:latin typeface="Calibri"/>
                <a:cs typeface="Georgia"/>
              </a:rPr>
              <a:t>:</a:t>
            </a:r>
            <a:r>
              <a:rPr lang="en-US" sz="2400" dirty="0">
                <a:solidFill>
                  <a:prstClr val="white"/>
                </a:solidFill>
                <a:latin typeface="Calibri"/>
                <a:cs typeface="Georgia"/>
              </a:rPr>
              <a:t> 15,808  -- 163 in Georgia</a:t>
            </a:r>
          </a:p>
          <a:p>
            <a:pPr marL="342900" indent="-342900">
              <a:buClr>
                <a:srgbClr val="FFFFCC"/>
              </a:buClr>
              <a:buFont typeface="Calibri" panose="020F0502020204030204" pitchFamily="34" charset="0"/>
              <a:buChar char="•"/>
            </a:pPr>
            <a:r>
              <a:rPr lang="en-US" sz="2400" dirty="0">
                <a:solidFill>
                  <a:prstClr val="white"/>
                </a:solidFill>
                <a:latin typeface="Calibri"/>
                <a:cs typeface="Georgia"/>
              </a:rPr>
              <a:t>  Protection provided by the DTaP vaccine series wanes, so</a:t>
            </a:r>
          </a:p>
          <a:p>
            <a:pPr>
              <a:buClr>
                <a:srgbClr val="FFFFCC"/>
              </a:buClr>
            </a:pPr>
            <a:r>
              <a:rPr lang="en-US" sz="2400" dirty="0">
                <a:solidFill>
                  <a:prstClr val="white"/>
                </a:solidFill>
                <a:latin typeface="Calibri"/>
                <a:cs typeface="Georgia"/>
              </a:rPr>
              <a:t>       adolescents need Tdap as a booster</a:t>
            </a:r>
          </a:p>
          <a:p>
            <a:pPr>
              <a:buClr>
                <a:srgbClr val="FFFFCC"/>
              </a:buClr>
            </a:pPr>
            <a:endParaRPr lang="en-US" sz="1400" dirty="0">
              <a:solidFill>
                <a:prstClr val="white"/>
              </a:solidFill>
              <a:latin typeface="Calibri"/>
              <a:cs typeface="Georgia"/>
            </a:endParaRPr>
          </a:p>
          <a:p>
            <a:pPr marL="342900" indent="-342900">
              <a:buClr>
                <a:srgbClr val="FFFFCC"/>
              </a:buClr>
              <a:buFont typeface="Calibri" panose="020F0502020204030204" pitchFamily="34" charset="0"/>
              <a:buChar char="•"/>
            </a:pPr>
            <a:r>
              <a:rPr lang="en-US" sz="2400" dirty="0">
                <a:solidFill>
                  <a:prstClr val="white"/>
                </a:solidFill>
                <a:latin typeface="Calibri"/>
                <a:cs typeface="Georgia"/>
              </a:rPr>
              <a:t>  Increasing Tdap immunization rates among adolescents is</a:t>
            </a:r>
          </a:p>
          <a:p>
            <a:pPr>
              <a:buClr>
                <a:srgbClr val="FFFFCC"/>
              </a:buClr>
            </a:pPr>
            <a:r>
              <a:rPr lang="en-US" sz="2400" dirty="0">
                <a:solidFill>
                  <a:prstClr val="white"/>
                </a:solidFill>
                <a:latin typeface="Calibri"/>
                <a:cs typeface="Georgia"/>
              </a:rPr>
              <a:t>       an important strategy for reducing pertussis among</a:t>
            </a:r>
          </a:p>
          <a:p>
            <a:pPr>
              <a:buClr>
                <a:srgbClr val="FFFFCC"/>
              </a:buClr>
            </a:pPr>
            <a:r>
              <a:rPr lang="en-US" sz="2400" dirty="0">
                <a:solidFill>
                  <a:prstClr val="white"/>
                </a:solidFill>
                <a:latin typeface="Calibri"/>
                <a:cs typeface="Georgia"/>
              </a:rPr>
              <a:t>       adolescents </a:t>
            </a:r>
            <a:r>
              <a:rPr lang="en-US" sz="2400" i="1" u="sng" dirty="0">
                <a:solidFill>
                  <a:prstClr val="white"/>
                </a:solidFill>
                <a:latin typeface="Calibri"/>
                <a:cs typeface="Georgia"/>
              </a:rPr>
              <a:t>and</a:t>
            </a:r>
            <a:r>
              <a:rPr lang="en-US" sz="2400" dirty="0">
                <a:solidFill>
                  <a:prstClr val="white"/>
                </a:solidFill>
                <a:latin typeface="Calibri"/>
                <a:cs typeface="Georgia"/>
              </a:rPr>
              <a:t> infants too young to be fully immunized</a:t>
            </a:r>
          </a:p>
        </p:txBody>
      </p:sp>
      <p:sp>
        <p:nvSpPr>
          <p:cNvPr id="4" name="Rectangle 3"/>
          <p:cNvSpPr/>
          <p:nvPr/>
        </p:nvSpPr>
        <p:spPr>
          <a:xfrm>
            <a:off x="3754583" y="6275427"/>
            <a:ext cx="7886188" cy="523220"/>
          </a:xfrm>
          <a:prstGeom prst="rect">
            <a:avLst/>
          </a:prstGeom>
        </p:spPr>
        <p:txBody>
          <a:bodyPr wrap="square">
            <a:spAutoFit/>
          </a:bodyPr>
          <a:lstStyle/>
          <a:p>
            <a:r>
              <a:rPr lang="en-US" sz="1400" b="1" dirty="0"/>
              <a:t>http://www.cdc.gov/mmwr/mmwr_nd/index.html https://www.cdc.gov/mmwr/volumes/65/wr/mm6552md.htm?s_cid=mm6552md_w  </a:t>
            </a:r>
          </a:p>
        </p:txBody>
      </p:sp>
      <p:sp>
        <p:nvSpPr>
          <p:cNvPr id="5" name="Rectangle 4"/>
          <p:cNvSpPr/>
          <p:nvPr/>
        </p:nvSpPr>
        <p:spPr>
          <a:xfrm>
            <a:off x="287383" y="6275427"/>
            <a:ext cx="3467199" cy="307777"/>
          </a:xfrm>
          <a:prstGeom prst="rect">
            <a:avLst/>
          </a:prstGeom>
        </p:spPr>
        <p:txBody>
          <a:bodyPr wrap="square">
            <a:spAutoFit/>
          </a:bodyPr>
          <a:lstStyle/>
          <a:p>
            <a:r>
              <a:rPr lang="en-US" sz="1400" b="1" dirty="0"/>
              <a:t>Summary of Notifiable Infectious Diseases</a:t>
            </a:r>
            <a:endParaRPr lang="en-US" sz="1400" dirty="0"/>
          </a:p>
        </p:txBody>
      </p:sp>
    </p:spTree>
    <p:extLst>
      <p:ext uri="{BB962C8B-B14F-4D97-AF65-F5344CB8AC3E}">
        <p14:creationId xmlns:p14="http://schemas.microsoft.com/office/powerpoint/2010/main" val="1852830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idx="4294967295"/>
          </p:nvPr>
        </p:nvSpPr>
        <p:spPr>
          <a:xfrm>
            <a:off x="1676400" y="228600"/>
            <a:ext cx="8839200" cy="1143000"/>
          </a:xfrm>
        </p:spPr>
        <p:txBody>
          <a:bodyPr/>
          <a:lstStyle/>
          <a:p>
            <a:pPr algn="ctr" eaLnBrk="1" hangingPunct="1"/>
            <a:r>
              <a:rPr lang="en-US" sz="3600" b="1" dirty="0">
                <a:solidFill>
                  <a:srgbClr val="FFFF99"/>
                </a:solidFill>
              </a:rPr>
              <a:t>Diphtheria, Tetanus and Pertussis Vaccine </a:t>
            </a:r>
            <a:br>
              <a:rPr lang="en-US" sz="3600" b="1" dirty="0">
                <a:solidFill>
                  <a:srgbClr val="FFFF99"/>
                </a:solidFill>
              </a:rPr>
            </a:br>
            <a:r>
              <a:rPr lang="en-US" sz="3600" b="1" dirty="0">
                <a:solidFill>
                  <a:srgbClr val="FFFF99"/>
                </a:solidFill>
              </a:rPr>
              <a:t>for Adolescents</a:t>
            </a:r>
          </a:p>
        </p:txBody>
      </p:sp>
      <p:sp>
        <p:nvSpPr>
          <p:cNvPr id="265221" name="Text Box 5"/>
          <p:cNvSpPr txBox="1">
            <a:spLocks noChangeArrowheads="1"/>
          </p:cNvSpPr>
          <p:nvPr/>
        </p:nvSpPr>
        <p:spPr bwMode="auto">
          <a:xfrm>
            <a:off x="1905000" y="1371600"/>
            <a:ext cx="8305800" cy="2369880"/>
          </a:xfrm>
          <a:prstGeom prst="rect">
            <a:avLst/>
          </a:prstGeom>
          <a:noFill/>
          <a:ln w="9525">
            <a:noFill/>
            <a:miter lim="800000"/>
            <a:headEnd/>
            <a:tailEnd/>
          </a:ln>
        </p:spPr>
        <p:txBody>
          <a:bodyPr>
            <a:spAutoFit/>
          </a:bodyPr>
          <a:lstStyle/>
          <a:p>
            <a:pPr>
              <a:spcBef>
                <a:spcPts val="1200"/>
              </a:spcBef>
            </a:pPr>
            <a:r>
              <a:rPr lang="en-US" sz="2400" u="sng" dirty="0">
                <a:solidFill>
                  <a:srgbClr val="FFFFFF"/>
                </a:solidFill>
                <a:latin typeface="Calibri"/>
              </a:rPr>
              <a:t>ACIP recommends:</a:t>
            </a:r>
            <a:r>
              <a:rPr lang="en-US" sz="2400" dirty="0">
                <a:solidFill>
                  <a:srgbClr val="FFFFFF"/>
                </a:solidFill>
                <a:latin typeface="Calibri" pitchFamily="34" charset="0"/>
              </a:rPr>
              <a:t> </a:t>
            </a:r>
          </a:p>
          <a:p>
            <a:pPr>
              <a:spcBef>
                <a:spcPts val="1200"/>
              </a:spcBef>
            </a:pPr>
            <a:r>
              <a:rPr lang="en-US" sz="2400" u="sng" dirty="0">
                <a:solidFill>
                  <a:srgbClr val="FFFFFF"/>
                </a:solidFill>
                <a:latin typeface="Calibri" pitchFamily="34" charset="0"/>
              </a:rPr>
              <a:t>One</a:t>
            </a:r>
            <a:r>
              <a:rPr lang="en-US" sz="2400" dirty="0">
                <a:solidFill>
                  <a:srgbClr val="FFFFFF"/>
                </a:solidFill>
                <a:latin typeface="Calibri" pitchFamily="34" charset="0"/>
              </a:rPr>
              <a:t> dose of </a:t>
            </a:r>
            <a:r>
              <a:rPr lang="en-US" sz="2400" b="1" dirty="0">
                <a:solidFill>
                  <a:srgbClr val="FFFFCC"/>
                </a:solidFill>
                <a:latin typeface="Calibri" pitchFamily="34" charset="0"/>
              </a:rPr>
              <a:t>Tdap:</a:t>
            </a:r>
            <a:endParaRPr lang="en-US" sz="2400" dirty="0">
              <a:solidFill>
                <a:srgbClr val="FFFFFF"/>
              </a:solidFill>
              <a:latin typeface="Calibri" pitchFamily="34" charset="0"/>
            </a:endParaRPr>
          </a:p>
          <a:p>
            <a:pPr lvl="1">
              <a:spcBef>
                <a:spcPts val="1200"/>
              </a:spcBef>
              <a:buClr>
                <a:srgbClr val="FFFFCC"/>
              </a:buClr>
            </a:pPr>
            <a:r>
              <a:rPr lang="en-US" sz="2000" dirty="0">
                <a:solidFill>
                  <a:srgbClr val="FFFFFF"/>
                </a:solidFill>
                <a:latin typeface="Calibri" pitchFamily="34" charset="0"/>
              </a:rPr>
              <a:t>For children and adolescents starting at 11 or 12 years of age </a:t>
            </a:r>
          </a:p>
          <a:p>
            <a:pPr lvl="1">
              <a:spcBef>
                <a:spcPts val="1200"/>
              </a:spcBef>
              <a:buClr>
                <a:srgbClr val="FFFFCC"/>
              </a:buClr>
            </a:pPr>
            <a:r>
              <a:rPr lang="en-US" sz="2000" dirty="0">
                <a:solidFill>
                  <a:srgbClr val="FFFFFF"/>
                </a:solidFill>
                <a:latin typeface="Calibri" pitchFamily="34" charset="0"/>
              </a:rPr>
              <a:t>For all adults aged 19 years and older who have not had Tdap previously</a:t>
            </a:r>
          </a:p>
          <a:p>
            <a:pPr lvl="1">
              <a:spcBef>
                <a:spcPts val="1200"/>
              </a:spcBef>
              <a:buClr>
                <a:srgbClr val="FFFFCC"/>
              </a:buClr>
            </a:pPr>
            <a:r>
              <a:rPr lang="en-US" sz="2000" dirty="0">
                <a:latin typeface="Calibri" pitchFamily="34" charset="0"/>
              </a:rPr>
              <a:t>Follow every 10 yrs. with Td vaccine</a:t>
            </a:r>
          </a:p>
        </p:txBody>
      </p:sp>
      <p:sp>
        <p:nvSpPr>
          <p:cNvPr id="9" name="Rectangle 8"/>
          <p:cNvSpPr>
            <a:spLocks noChangeArrowheads="1"/>
          </p:cNvSpPr>
          <p:nvPr/>
        </p:nvSpPr>
        <p:spPr bwMode="auto">
          <a:xfrm>
            <a:off x="1638300" y="4929528"/>
            <a:ext cx="8839200" cy="457200"/>
          </a:xfrm>
          <a:prstGeom prst="rect">
            <a:avLst/>
          </a:prstGeom>
          <a:noFill/>
          <a:ln w="9525">
            <a:noFill/>
            <a:miter lim="800000"/>
            <a:headEnd/>
            <a:tailEnd/>
          </a:ln>
        </p:spPr>
        <p:txBody>
          <a:bodyPr wrap="square">
            <a:spAutoFit/>
          </a:bodyPr>
          <a:lstStyle/>
          <a:p>
            <a:pPr marL="0" lvl="1" algn="ctr">
              <a:spcBef>
                <a:spcPct val="50000"/>
              </a:spcBef>
              <a:buClr>
                <a:srgbClr val="FFFFCC"/>
              </a:buClr>
            </a:pPr>
            <a:r>
              <a:rPr lang="en-US" sz="2400" u="sng" dirty="0">
                <a:solidFill>
                  <a:srgbClr val="FFFF99"/>
                </a:solidFill>
                <a:latin typeface="Calibri" pitchFamily="34" charset="0"/>
              </a:rPr>
              <a:t>There is no minimum interval between the last dose of Td and Tdap. </a:t>
            </a:r>
          </a:p>
        </p:txBody>
      </p:sp>
      <p:sp>
        <p:nvSpPr>
          <p:cNvPr id="12" name="Rectangle 11"/>
          <p:cNvSpPr/>
          <p:nvPr/>
        </p:nvSpPr>
        <p:spPr>
          <a:xfrm>
            <a:off x="1981200" y="6352402"/>
            <a:ext cx="8305800" cy="646331"/>
          </a:xfrm>
          <a:prstGeom prst="rect">
            <a:avLst/>
          </a:prstGeom>
        </p:spPr>
        <p:txBody>
          <a:bodyPr wrap="square">
            <a:spAutoFit/>
          </a:bodyPr>
          <a:lstStyle/>
          <a:p>
            <a:r>
              <a:rPr lang="en-US" sz="1200" b="1" dirty="0">
                <a:solidFill>
                  <a:srgbClr val="FFFFFF"/>
                </a:solidFill>
                <a:latin typeface="Calibri"/>
                <a:cs typeface="Arial" pitchFamily="34" charset="0"/>
              </a:rPr>
              <a:t>MMWR, September 23, 2011, Vol 60, #37         MMWR,  January 14, 2011, Vol 60, #01             MMWR, June 29, 2012 Vol 61, #25</a:t>
            </a:r>
          </a:p>
          <a:p>
            <a:r>
              <a:rPr lang="en-US" sz="1200" b="1" dirty="0"/>
              <a:t>MMWR, February 7, 2017, Vol. 66</a:t>
            </a:r>
          </a:p>
          <a:p>
            <a:endParaRPr lang="en-US" sz="1200" b="1" dirty="0">
              <a:solidFill>
                <a:srgbClr val="FFFFFF"/>
              </a:solidFill>
              <a:latin typeface="Calibri"/>
              <a:cs typeface="Arial" pitchFamily="34" charset="0"/>
            </a:endParaRPr>
          </a:p>
        </p:txBody>
      </p:sp>
      <p:sp>
        <p:nvSpPr>
          <p:cNvPr id="2" name="TextBox 1"/>
          <p:cNvSpPr txBox="1"/>
          <p:nvPr/>
        </p:nvSpPr>
        <p:spPr>
          <a:xfrm>
            <a:off x="1943100" y="5629122"/>
            <a:ext cx="8229600" cy="563231"/>
          </a:xfrm>
          <a:prstGeom prst="rect">
            <a:avLst/>
          </a:prstGeom>
          <a:noFill/>
        </p:spPr>
        <p:txBody>
          <a:bodyPr wrap="square" rtlCol="0">
            <a:spAutoFit/>
          </a:bodyPr>
          <a:lstStyle/>
          <a:p>
            <a:pPr algn="ctr">
              <a:lnSpc>
                <a:spcPct val="85000"/>
              </a:lnSpc>
              <a:spcBef>
                <a:spcPct val="30000"/>
              </a:spcBef>
              <a:buClr>
                <a:srgbClr val="FFFFFF"/>
              </a:buClr>
            </a:pPr>
            <a:r>
              <a:rPr lang="en-US" b="1" dirty="0">
                <a:solidFill>
                  <a:srgbClr val="FFFF99"/>
                </a:solidFill>
              </a:rPr>
              <a:t>2017 Childhood Schedule: </a:t>
            </a:r>
            <a:r>
              <a:rPr lang="en-US" dirty="0">
                <a:solidFill>
                  <a:srgbClr val="FFFF99"/>
                </a:solidFill>
              </a:rPr>
              <a:t>Children 7-10 years of age who receive Tdap as part of the catch-up series can be given Tdap again at ages 11-12 years</a:t>
            </a:r>
            <a:endParaRPr lang="en-US" dirty="0">
              <a:solidFill>
                <a:srgbClr val="FFFFFF"/>
              </a:solidFill>
            </a:endParaRPr>
          </a:p>
        </p:txBody>
      </p:sp>
      <p:sp>
        <p:nvSpPr>
          <p:cNvPr id="7" name="TextBox 6"/>
          <p:cNvSpPr txBox="1"/>
          <p:nvPr/>
        </p:nvSpPr>
        <p:spPr>
          <a:xfrm>
            <a:off x="3116497" y="4084456"/>
            <a:ext cx="6553200" cy="707886"/>
          </a:xfrm>
          <a:prstGeom prst="rect">
            <a:avLst/>
          </a:prstGeom>
          <a:noFill/>
          <a:ln w="19050">
            <a:solidFill>
              <a:schemeClr val="tx1"/>
            </a:solidFill>
          </a:ln>
        </p:spPr>
        <p:txBody>
          <a:bodyPr wrap="square" rtlCol="0">
            <a:spAutoFit/>
          </a:bodyPr>
          <a:lstStyle/>
          <a:p>
            <a:r>
              <a:rPr lang="en-US" sz="2000" dirty="0"/>
              <a:t>Boostrix™ licensed for ages 10 and older</a:t>
            </a:r>
          </a:p>
          <a:p>
            <a:r>
              <a:rPr lang="en-US" sz="2000" dirty="0"/>
              <a:t>Adacel™ licensed for ages 10 through 64 years</a:t>
            </a:r>
          </a:p>
        </p:txBody>
      </p:sp>
    </p:spTree>
    <p:extLst>
      <p:ext uri="{BB962C8B-B14F-4D97-AF65-F5344CB8AC3E}">
        <p14:creationId xmlns:p14="http://schemas.microsoft.com/office/powerpoint/2010/main" val="2671813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a:spLocks noGrp="1"/>
          </p:cNvSpPr>
          <p:nvPr>
            <p:ph type="title" idx="4294967295"/>
          </p:nvPr>
        </p:nvSpPr>
        <p:spPr>
          <a:xfrm>
            <a:off x="2971800" y="132987"/>
            <a:ext cx="6229350" cy="571500"/>
          </a:xfrm>
        </p:spPr>
        <p:txBody>
          <a:bodyPr>
            <a:noAutofit/>
          </a:bodyPr>
          <a:lstStyle/>
          <a:p>
            <a:r>
              <a:rPr lang="en-US" sz="3600" dirty="0">
                <a:solidFill>
                  <a:srgbClr val="FFFF99"/>
                </a:solidFill>
              </a:rPr>
              <a:t>Tdap for Pregnant Women</a:t>
            </a:r>
          </a:p>
        </p:txBody>
      </p:sp>
      <p:sp>
        <p:nvSpPr>
          <p:cNvPr id="5" name="TextBox 4"/>
          <p:cNvSpPr txBox="1"/>
          <p:nvPr/>
        </p:nvSpPr>
        <p:spPr>
          <a:xfrm>
            <a:off x="2065510" y="974079"/>
            <a:ext cx="7984146" cy="3477875"/>
          </a:xfrm>
          <a:prstGeom prst="rect">
            <a:avLst/>
          </a:prstGeom>
          <a:noFill/>
        </p:spPr>
        <p:txBody>
          <a:bodyPr wrap="square">
            <a:spAutoFit/>
          </a:bodyPr>
          <a:lstStyle/>
          <a:p>
            <a:pPr defTabSz="685800"/>
            <a:r>
              <a:rPr lang="en-US" sz="2000" kern="0" dirty="0">
                <a:solidFill>
                  <a:srgbClr val="FFFFFF"/>
                </a:solidFill>
                <a:latin typeface="Calibri"/>
              </a:rPr>
              <a:t>ACIP recommends:</a:t>
            </a:r>
          </a:p>
          <a:p>
            <a:pPr defTabSz="685800"/>
            <a:r>
              <a:rPr lang="en-US" sz="2000" kern="0" dirty="0">
                <a:solidFill>
                  <a:srgbClr val="FFFFFF"/>
                </a:solidFill>
                <a:latin typeface="Calibri"/>
              </a:rPr>
              <a:t>One dose of Tdap during </a:t>
            </a:r>
            <a:r>
              <a:rPr lang="en-US" sz="2000" u="sng" kern="0" dirty="0">
                <a:solidFill>
                  <a:srgbClr val="FFFFFF"/>
                </a:solidFill>
                <a:latin typeface="Calibri"/>
              </a:rPr>
              <a:t>each</a:t>
            </a:r>
            <a:r>
              <a:rPr lang="en-US" sz="2000" kern="0" dirty="0">
                <a:solidFill>
                  <a:srgbClr val="FFFFFF"/>
                </a:solidFill>
                <a:latin typeface="Calibri"/>
              </a:rPr>
              <a:t> pregnancy,  irrespective of a prior history of receiving Tdap. </a:t>
            </a:r>
          </a:p>
          <a:p>
            <a:pPr defTabSz="685800"/>
            <a:endParaRPr lang="en-US" sz="2000" kern="0" dirty="0">
              <a:solidFill>
                <a:srgbClr val="FFFFFF"/>
              </a:solidFill>
              <a:latin typeface="Calibri"/>
            </a:endParaRPr>
          </a:p>
          <a:p>
            <a:pPr defTabSz="685800"/>
            <a:r>
              <a:rPr lang="en-US" sz="2000" kern="0" dirty="0">
                <a:solidFill>
                  <a:srgbClr val="FFFFFF"/>
                </a:solidFill>
                <a:latin typeface="Calibri"/>
              </a:rPr>
              <a:t>Optimal timing for Tdap administration is between 27 and 36 weeks gestation. ACIP guidance and current data suggest that vaccinating earlier in the 27 through 36 week window will maximize passive antibody transfer to the infant.  </a:t>
            </a:r>
            <a:r>
              <a:rPr lang="en-US" sz="2000" b="1" kern="0" dirty="0">
                <a:solidFill>
                  <a:srgbClr val="FFC000"/>
                </a:solidFill>
                <a:latin typeface="Calibri"/>
              </a:rPr>
              <a:t>This has been shown to be 80%-91% effective.*</a:t>
            </a:r>
          </a:p>
          <a:p>
            <a:pPr defTabSz="685800"/>
            <a:endParaRPr lang="en-US" sz="2000" b="1" kern="0" dirty="0">
              <a:solidFill>
                <a:srgbClr val="FFC000"/>
              </a:solidFill>
              <a:latin typeface="Calibri"/>
            </a:endParaRPr>
          </a:p>
          <a:p>
            <a:pPr defTabSz="685800"/>
            <a:r>
              <a:rPr lang="en-US" sz="2000" kern="0" dirty="0">
                <a:solidFill>
                  <a:srgbClr val="FFFFFF"/>
                </a:solidFill>
                <a:latin typeface="Calibri"/>
              </a:rPr>
              <a:t> If Tdap is not given during pregnancy, and has not been given previously,</a:t>
            </a:r>
            <a:r>
              <a:rPr lang="en-US" sz="2000" kern="0" dirty="0">
                <a:solidFill>
                  <a:srgbClr val="FF0000"/>
                </a:solidFill>
                <a:latin typeface="Calibri"/>
              </a:rPr>
              <a:t> </a:t>
            </a:r>
            <a:r>
              <a:rPr lang="en-US" sz="2000" kern="0" dirty="0">
                <a:solidFill>
                  <a:srgbClr val="FFFFFF"/>
                </a:solidFill>
                <a:latin typeface="Calibri"/>
              </a:rPr>
              <a:t>administer Tdap immediately postpartum.  </a:t>
            </a:r>
          </a:p>
        </p:txBody>
      </p:sp>
      <p:sp>
        <p:nvSpPr>
          <p:cNvPr id="6" name="Rectangle 5"/>
          <p:cNvSpPr/>
          <p:nvPr/>
        </p:nvSpPr>
        <p:spPr>
          <a:xfrm>
            <a:off x="1714183" y="6021614"/>
            <a:ext cx="8686800" cy="461665"/>
          </a:xfrm>
          <a:prstGeom prst="rect">
            <a:avLst/>
          </a:prstGeom>
        </p:spPr>
        <p:txBody>
          <a:bodyPr wrap="square">
            <a:spAutoFit/>
          </a:bodyPr>
          <a:lstStyle/>
          <a:p>
            <a:pPr defTabSz="685800"/>
            <a:r>
              <a:rPr lang="en-US" sz="1050" b="1" kern="0" dirty="0">
                <a:solidFill>
                  <a:srgbClr val="FFFFFF"/>
                </a:solidFill>
                <a:latin typeface="Arial" panose="020B0604020202020204" pitchFamily="34" charset="0"/>
                <a:cs typeface="Arial" panose="020B0604020202020204" pitchFamily="34" charset="0"/>
              </a:rPr>
              <a:t> </a:t>
            </a:r>
            <a:r>
              <a:rPr lang="en-US" sz="1200" b="1" kern="0" dirty="0">
                <a:solidFill>
                  <a:srgbClr val="FFFFFF"/>
                </a:solidFill>
                <a:latin typeface="Arial" panose="020B0604020202020204" pitchFamily="34" charset="0"/>
                <a:cs typeface="Arial" panose="020B0604020202020204" pitchFamily="34" charset="0"/>
              </a:rPr>
              <a:t>Ref: </a:t>
            </a:r>
            <a:r>
              <a:rPr lang="en-US" sz="1200" kern="0" dirty="0">
                <a:solidFill>
                  <a:srgbClr val="FFFFFF"/>
                </a:solidFill>
                <a:latin typeface="Arial" panose="020B0604020202020204" pitchFamily="34" charset="0"/>
                <a:cs typeface="Arial" panose="020B0604020202020204" pitchFamily="34" charset="0"/>
              </a:rPr>
              <a:t>Advisory Committee on Immunization Practices. Updated ACIP statement for pertussis, tetanus and diphtheria vaccines presented by Jennifer L. Liang, October 19, 2016.</a:t>
            </a:r>
          </a:p>
        </p:txBody>
      </p:sp>
      <p:sp>
        <p:nvSpPr>
          <p:cNvPr id="3" name="TextBox 2"/>
          <p:cNvSpPr txBox="1"/>
          <p:nvPr/>
        </p:nvSpPr>
        <p:spPr>
          <a:xfrm>
            <a:off x="2055986" y="4451953"/>
            <a:ext cx="8069089" cy="1569660"/>
          </a:xfrm>
          <a:prstGeom prst="rect">
            <a:avLst/>
          </a:prstGeom>
          <a:noFill/>
        </p:spPr>
        <p:txBody>
          <a:bodyPr wrap="square" rtlCol="0">
            <a:spAutoFit/>
          </a:bodyPr>
          <a:lstStyle/>
          <a:p>
            <a:pPr algn="ctr" defTabSz="685800"/>
            <a:r>
              <a:rPr lang="en-US" sz="2400" b="1" kern="0" dirty="0">
                <a:solidFill>
                  <a:srgbClr val="FFFFFF"/>
                </a:solidFill>
                <a:latin typeface="Calibri"/>
              </a:rPr>
              <a:t>According to ACIP, pregnant women and </a:t>
            </a:r>
            <a:r>
              <a:rPr lang="en-US" sz="2400" b="1" kern="0" dirty="0">
                <a:solidFill>
                  <a:srgbClr val="FFC000"/>
                </a:solidFill>
                <a:latin typeface="Calibri"/>
              </a:rPr>
              <a:t>some</a:t>
            </a:r>
          </a:p>
          <a:p>
            <a:pPr algn="ctr" defTabSz="685800"/>
            <a:r>
              <a:rPr lang="en-US" sz="2400" b="1" kern="0" dirty="0">
                <a:solidFill>
                  <a:srgbClr val="FFFFFF"/>
                </a:solidFill>
                <a:latin typeface="Calibri"/>
              </a:rPr>
              <a:t>adolescents may receive additional doses of Tdap. (See previous slide or consult appropriate 2019 Immunization Schedule.)</a:t>
            </a:r>
          </a:p>
        </p:txBody>
      </p:sp>
      <p:sp>
        <p:nvSpPr>
          <p:cNvPr id="4" name="TextBox 3"/>
          <p:cNvSpPr txBox="1"/>
          <p:nvPr/>
        </p:nvSpPr>
        <p:spPr>
          <a:xfrm>
            <a:off x="6963131" y="6523304"/>
            <a:ext cx="2228495" cy="253916"/>
          </a:xfrm>
          <a:prstGeom prst="rect">
            <a:avLst/>
          </a:prstGeom>
          <a:noFill/>
        </p:spPr>
        <p:txBody>
          <a:bodyPr wrap="none" rtlCol="0">
            <a:spAutoFit/>
          </a:bodyPr>
          <a:lstStyle/>
          <a:p>
            <a:pPr defTabSz="685800"/>
            <a:r>
              <a:rPr lang="en-US" sz="1050" kern="0" dirty="0">
                <a:solidFill>
                  <a:srgbClr val="FFFFFF"/>
                </a:solidFill>
                <a:latin typeface="Arial" panose="020B0604020202020204" pitchFamily="34" charset="0"/>
                <a:cs typeface="Arial" panose="020B0604020202020204" pitchFamily="34" charset="0"/>
              </a:rPr>
              <a:t>MMWR, February 7, 2017, Vol. 66</a:t>
            </a:r>
          </a:p>
        </p:txBody>
      </p:sp>
      <p:sp>
        <p:nvSpPr>
          <p:cNvPr id="2" name="TextBox 1"/>
          <p:cNvSpPr txBox="1"/>
          <p:nvPr/>
        </p:nvSpPr>
        <p:spPr>
          <a:xfrm>
            <a:off x="2065510" y="6523304"/>
            <a:ext cx="4038600" cy="253916"/>
          </a:xfrm>
          <a:prstGeom prst="rect">
            <a:avLst/>
          </a:prstGeom>
          <a:noFill/>
        </p:spPr>
        <p:txBody>
          <a:bodyPr wrap="square" rtlCol="0">
            <a:spAutoFit/>
          </a:bodyPr>
          <a:lstStyle/>
          <a:p>
            <a:r>
              <a:rPr lang="en-US" sz="1050" dirty="0">
                <a:solidFill>
                  <a:srgbClr val="FFFFFF"/>
                </a:solidFill>
              </a:rPr>
              <a:t>*MMWR, Recommendation and Reports/Vol. 67/No. 2</a:t>
            </a:r>
          </a:p>
        </p:txBody>
      </p:sp>
    </p:spTree>
    <p:extLst>
      <p:ext uri="{BB962C8B-B14F-4D97-AF65-F5344CB8AC3E}">
        <p14:creationId xmlns:p14="http://schemas.microsoft.com/office/powerpoint/2010/main" val="1344447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400"/>
            <a:ext cx="7772400" cy="1143000"/>
          </a:xfrm>
        </p:spPr>
        <p:txBody>
          <a:bodyPr/>
          <a:lstStyle/>
          <a:p>
            <a:pPr algn="ctr"/>
            <a:r>
              <a:rPr lang="en-US" sz="3600" b="1" dirty="0">
                <a:solidFill>
                  <a:srgbClr val="FFFF99"/>
                </a:solidFill>
              </a:rPr>
              <a:t>Influenza and Adolescents</a:t>
            </a:r>
          </a:p>
        </p:txBody>
      </p:sp>
      <p:sp>
        <p:nvSpPr>
          <p:cNvPr id="3" name="Content Placeholder 2"/>
          <p:cNvSpPr>
            <a:spLocks noGrp="1"/>
          </p:cNvSpPr>
          <p:nvPr>
            <p:ph idx="1"/>
          </p:nvPr>
        </p:nvSpPr>
        <p:spPr>
          <a:xfrm>
            <a:off x="2209800" y="1789611"/>
            <a:ext cx="7772400" cy="4572000"/>
          </a:xfrm>
        </p:spPr>
        <p:txBody>
          <a:bodyPr>
            <a:normAutofit fontScale="92500" lnSpcReduction="20000"/>
          </a:bodyPr>
          <a:lstStyle/>
          <a:p>
            <a:r>
              <a:rPr lang="en-US" sz="2400" dirty="0"/>
              <a:t>Flu spreads when infected people cough or sneeze. Flu can cause mild to severe illness, and in some cases it can cause death.</a:t>
            </a:r>
          </a:p>
          <a:p>
            <a:endParaRPr lang="en-US" sz="2400" dirty="0"/>
          </a:p>
          <a:p>
            <a:r>
              <a:rPr lang="en-US" sz="2400" dirty="0"/>
              <a:t>Most preteens and teens who get sick with the flu recover within a couple of weeks, some will get complications like sinus infections, or pneumonia.</a:t>
            </a:r>
          </a:p>
          <a:p>
            <a:endParaRPr lang="en-US" sz="2400" dirty="0"/>
          </a:p>
          <a:p>
            <a:r>
              <a:rPr lang="en-US" sz="2400" dirty="0"/>
              <a:t>Preteens and teens who have chronic health problems like diabetes (type 1 and 2) or asthma, are at a greater risk for complications from the flu, but even healthy adolescents can get very sick from the flu.</a:t>
            </a:r>
          </a:p>
          <a:p>
            <a:pPr marL="0" indent="0">
              <a:buNone/>
            </a:pPr>
            <a:endParaRPr lang="en-US" sz="2400" dirty="0"/>
          </a:p>
          <a:p>
            <a:pPr marL="0" indent="0">
              <a:buNone/>
            </a:pPr>
            <a:r>
              <a:rPr lang="en-US" sz="1500" dirty="0"/>
              <a:t>U.S. Department of Health and Human Services Centers for Disease Control and Prevention: Flu Vaccines  for Preteens and Teens</a:t>
            </a:r>
          </a:p>
          <a:p>
            <a:pPr marL="0" indent="0">
              <a:buNone/>
            </a:pPr>
            <a:endParaRPr lang="en-US" sz="1500" dirty="0"/>
          </a:p>
        </p:txBody>
      </p:sp>
    </p:spTree>
    <p:extLst>
      <p:ext uri="{BB962C8B-B14F-4D97-AF65-F5344CB8AC3E}">
        <p14:creationId xmlns:p14="http://schemas.microsoft.com/office/powerpoint/2010/main" val="1713279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3451" y="442959"/>
            <a:ext cx="7914882" cy="1077218"/>
          </a:xfrm>
          <a:prstGeom prst="rect">
            <a:avLst/>
          </a:prstGeom>
          <a:noFill/>
        </p:spPr>
        <p:txBody>
          <a:bodyPr wrap="square" rtlCol="0">
            <a:spAutoFit/>
          </a:bodyPr>
          <a:lstStyle/>
          <a:p>
            <a:pPr algn="ctr" defTabSz="685800"/>
            <a:r>
              <a:rPr lang="en-US" sz="3200" b="1" kern="0" dirty="0">
                <a:solidFill>
                  <a:srgbClr val="FFFF99"/>
                </a:solidFill>
                <a:latin typeface="Arial" panose="020B0604020202020204" pitchFamily="34" charset="0"/>
                <a:cs typeface="Arial" panose="020B0604020202020204" pitchFamily="34" charset="0"/>
              </a:rPr>
              <a:t>Influenza Vaccine Coverage</a:t>
            </a:r>
          </a:p>
          <a:p>
            <a:pPr algn="ctr" defTabSz="685800"/>
            <a:r>
              <a:rPr lang="en-US" sz="3200" b="1" kern="0" dirty="0">
                <a:solidFill>
                  <a:srgbClr val="FFFF99"/>
                </a:solidFill>
                <a:latin typeface="Arial" panose="020B0604020202020204" pitchFamily="34" charset="0"/>
                <a:cs typeface="Arial" panose="020B0604020202020204" pitchFamily="34" charset="0"/>
              </a:rPr>
              <a:t> 2017-2018 Season</a:t>
            </a:r>
          </a:p>
        </p:txBody>
      </p:sp>
      <p:sp>
        <p:nvSpPr>
          <p:cNvPr id="3" name="TextBox 2"/>
          <p:cNvSpPr txBox="1"/>
          <p:nvPr/>
        </p:nvSpPr>
        <p:spPr>
          <a:xfrm>
            <a:off x="2362199" y="1601083"/>
            <a:ext cx="7941734" cy="4154984"/>
          </a:xfrm>
          <a:prstGeom prst="rect">
            <a:avLst/>
          </a:prstGeom>
          <a:noFill/>
        </p:spPr>
        <p:txBody>
          <a:bodyPr wrap="square" rtlCol="0">
            <a:spAutoFit/>
          </a:bodyPr>
          <a:lstStyle/>
          <a:p>
            <a:pPr defTabSz="685800"/>
            <a:r>
              <a:rPr lang="en-US" sz="2400" kern="0" dirty="0">
                <a:solidFill>
                  <a:prstClr val="white"/>
                </a:solidFill>
                <a:latin typeface="Arial" panose="020B0604020202020204" pitchFamily="34" charset="0"/>
                <a:cs typeface="Arial" panose="020B0604020202020204" pitchFamily="34" charset="0"/>
              </a:rPr>
              <a:t>Influenza vaccine coverage among children and adolescents 6 months through 17 years decreased with increasing age:</a:t>
            </a:r>
          </a:p>
          <a:p>
            <a:pPr defTabSz="685800"/>
            <a:r>
              <a:rPr lang="en-US" sz="2400" kern="0" dirty="0">
                <a:solidFill>
                  <a:prstClr val="white"/>
                </a:solidFill>
                <a:latin typeface="Arial" panose="020B0604020202020204" pitchFamily="34" charset="0"/>
                <a:cs typeface="Arial" panose="020B0604020202020204" pitchFamily="34" charset="0"/>
              </a:rPr>
              <a:t>			</a:t>
            </a:r>
          </a:p>
          <a:p>
            <a:pPr defTabSz="685800"/>
            <a:r>
              <a:rPr lang="en-US" sz="2400" kern="0" dirty="0">
                <a:solidFill>
                  <a:prstClr val="white"/>
                </a:solidFill>
                <a:latin typeface="Arial" panose="020B0604020202020204" pitchFamily="34" charset="0"/>
                <a:cs typeface="Arial" panose="020B0604020202020204" pitchFamily="34" charset="0"/>
              </a:rPr>
              <a:t>				               U.S.			  </a:t>
            </a:r>
          </a:p>
          <a:p>
            <a:pPr defTabSz="685800"/>
            <a:r>
              <a:rPr lang="en-US" sz="2400" kern="0" dirty="0">
                <a:solidFill>
                  <a:prstClr val="white"/>
                </a:solidFill>
                <a:latin typeface="Arial" panose="020B0604020202020204" pitchFamily="34" charset="0"/>
                <a:cs typeface="Arial" panose="020B0604020202020204" pitchFamily="34" charset="0"/>
              </a:rPr>
              <a:t>6 - 4 years		             67.8%		</a:t>
            </a:r>
          </a:p>
          <a:p>
            <a:pPr defTabSz="685800"/>
            <a:r>
              <a:rPr lang="en-US" sz="2400" kern="0" dirty="0">
                <a:solidFill>
                  <a:prstClr val="white"/>
                </a:solidFill>
                <a:latin typeface="Arial" panose="020B0604020202020204" pitchFamily="34" charset="0"/>
                <a:cs typeface="Arial" panose="020B0604020202020204" pitchFamily="34" charset="0"/>
              </a:rPr>
              <a:t>5 -12 years       		     59.5%		</a:t>
            </a:r>
          </a:p>
          <a:p>
            <a:pPr defTabSz="685800"/>
            <a:r>
              <a:rPr lang="en-US" sz="2400" kern="0" dirty="0">
                <a:solidFill>
                  <a:srgbClr val="FFC000"/>
                </a:solidFill>
                <a:latin typeface="Arial" panose="020B0604020202020204" pitchFamily="34" charset="0"/>
                <a:cs typeface="Arial" panose="020B0604020202020204" pitchFamily="34" charset="0"/>
              </a:rPr>
              <a:t>13-17 years      		     47.4%</a:t>
            </a:r>
          </a:p>
          <a:p>
            <a:pPr defTabSz="685800"/>
            <a:endParaRPr lang="en-US" sz="2400" kern="0" dirty="0">
              <a:solidFill>
                <a:srgbClr val="FFC000"/>
              </a:solidFill>
              <a:latin typeface="Arial" panose="020B0604020202020204" pitchFamily="34" charset="0"/>
              <a:cs typeface="Arial" panose="020B0604020202020204" pitchFamily="34" charset="0"/>
            </a:endParaRPr>
          </a:p>
          <a:p>
            <a:pPr defTabSz="685800"/>
            <a:r>
              <a:rPr lang="en-US" sz="2400" kern="0" dirty="0">
                <a:latin typeface="Arial" panose="020B0604020202020204" pitchFamily="34" charset="0"/>
                <a:cs typeface="Arial" panose="020B0604020202020204" pitchFamily="34" charset="0"/>
              </a:rPr>
              <a:t>Overall Coverage  in U.S.           57.9		               </a:t>
            </a:r>
          </a:p>
          <a:p>
            <a:pPr defTabSz="685800"/>
            <a:r>
              <a:rPr lang="en-US" sz="2400" kern="0" dirty="0">
                <a:latin typeface="Arial" panose="020B0604020202020204" pitchFamily="34" charset="0"/>
                <a:cs typeface="Arial" panose="020B0604020202020204" pitchFamily="34" charset="0"/>
              </a:rPr>
              <a:t>Overall Coverage in Georgia      51.3</a:t>
            </a:r>
          </a:p>
        </p:txBody>
      </p:sp>
      <p:sp>
        <p:nvSpPr>
          <p:cNvPr id="4" name="TextBox 3"/>
          <p:cNvSpPr txBox="1"/>
          <p:nvPr/>
        </p:nvSpPr>
        <p:spPr>
          <a:xfrm>
            <a:off x="3198223" y="6274373"/>
            <a:ext cx="7241297" cy="276999"/>
          </a:xfrm>
          <a:prstGeom prst="rect">
            <a:avLst/>
          </a:prstGeom>
          <a:noFill/>
        </p:spPr>
        <p:txBody>
          <a:bodyPr wrap="square" rtlCol="0">
            <a:spAutoFit/>
          </a:bodyPr>
          <a:lstStyle/>
          <a:p>
            <a:pPr defTabSz="685800"/>
            <a:r>
              <a:rPr lang="en-US" sz="1200" b="1" kern="0" dirty="0"/>
              <a:t>https://www.cdc.gov/flu/fluvaxview/coverage-1718estimates-children.htm#figure2</a:t>
            </a:r>
          </a:p>
        </p:txBody>
      </p:sp>
    </p:spTree>
    <p:extLst>
      <p:ext uri="{BB962C8B-B14F-4D97-AF65-F5344CB8AC3E}">
        <p14:creationId xmlns:p14="http://schemas.microsoft.com/office/powerpoint/2010/main" val="3301875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86365" y="189888"/>
            <a:ext cx="5906655" cy="830997"/>
          </a:xfrm>
          <a:prstGeom prst="rect">
            <a:avLst/>
          </a:prstGeom>
        </p:spPr>
        <p:txBody>
          <a:bodyPr wrap="square">
            <a:spAutoFit/>
          </a:bodyPr>
          <a:lstStyle/>
          <a:p>
            <a:pPr algn="ctr"/>
            <a:r>
              <a:rPr lang="en-US" sz="2400" b="1" kern="0" dirty="0">
                <a:solidFill>
                  <a:srgbClr val="FFFF99"/>
                </a:solidFill>
                <a:latin typeface="Arial" panose="020B0604020202020204" pitchFamily="34" charset="0"/>
                <a:cs typeface="Arial" panose="020B0604020202020204" pitchFamily="34" charset="0"/>
              </a:rPr>
              <a:t>FDA Recommended Influenza Antigens </a:t>
            </a:r>
            <a:br>
              <a:rPr lang="en-US" sz="2400" b="1" kern="0" dirty="0">
                <a:solidFill>
                  <a:srgbClr val="FFFF99"/>
                </a:solidFill>
                <a:latin typeface="Arial" panose="020B0604020202020204" pitchFamily="34" charset="0"/>
                <a:cs typeface="Arial" panose="020B0604020202020204" pitchFamily="34" charset="0"/>
              </a:rPr>
            </a:br>
            <a:r>
              <a:rPr lang="en-US" sz="2400" b="1" kern="0" dirty="0">
                <a:solidFill>
                  <a:srgbClr val="FFFF99"/>
                </a:solidFill>
                <a:latin typeface="Arial" panose="020B0604020202020204" pitchFamily="34" charset="0"/>
                <a:cs typeface="Arial" panose="020B0604020202020204" pitchFamily="34" charset="0"/>
              </a:rPr>
              <a:t>for 2018-2019 Season in the U.S.</a:t>
            </a:r>
            <a:endParaRPr lang="en-US" sz="2400" b="1" dirty="0">
              <a:solidFill>
                <a:srgbClr val="FFFFFF"/>
              </a:solidFill>
              <a:latin typeface="Arial" panose="020B0604020202020204" pitchFamily="34" charset="0"/>
              <a:cs typeface="Arial" panose="020B0604020202020204" pitchFamily="34" charset="0"/>
            </a:endParaRPr>
          </a:p>
        </p:txBody>
      </p:sp>
      <p:sp>
        <p:nvSpPr>
          <p:cNvPr id="4" name="Rectangle 3"/>
          <p:cNvSpPr/>
          <p:nvPr/>
        </p:nvSpPr>
        <p:spPr>
          <a:xfrm>
            <a:off x="1828800" y="1251945"/>
            <a:ext cx="5541818" cy="1366528"/>
          </a:xfrm>
          <a:prstGeom prst="rect">
            <a:avLst/>
          </a:prstGeom>
        </p:spPr>
        <p:txBody>
          <a:bodyPr wrap="square">
            <a:spAutoFit/>
          </a:bodyPr>
          <a:lstStyle/>
          <a:p>
            <a:pPr>
              <a:spcBef>
                <a:spcPct val="20000"/>
              </a:spcBef>
              <a:defRPr/>
            </a:pPr>
            <a:r>
              <a:rPr lang="en-US" u="sng" dirty="0">
                <a:solidFill>
                  <a:srgbClr val="FFFFFF"/>
                </a:solidFill>
                <a:latin typeface="Arial" panose="020B0604020202020204" pitchFamily="34" charset="0"/>
                <a:cs typeface="Arial" panose="020B0604020202020204" pitchFamily="34" charset="0"/>
              </a:rPr>
              <a:t>Trivalent Vaccines (IIV3):  </a:t>
            </a:r>
          </a:p>
          <a:p>
            <a:pPr>
              <a:spcBef>
                <a:spcPct val="20000"/>
              </a:spcBef>
              <a:defRPr/>
            </a:pPr>
            <a:r>
              <a:rPr lang="en-US" dirty="0">
                <a:solidFill>
                  <a:srgbClr val="FFFFFF"/>
                </a:solidFill>
                <a:latin typeface="Arial" panose="020B0604020202020204" pitchFamily="34" charset="0"/>
                <a:cs typeface="Arial" panose="020B0604020202020204" pitchFamily="34" charset="0"/>
              </a:rPr>
              <a:t>   A/Michigan/45/2015 (H1N1)                    </a:t>
            </a:r>
          </a:p>
          <a:p>
            <a:pPr>
              <a:spcBef>
                <a:spcPct val="20000"/>
              </a:spcBef>
              <a:defRPr/>
            </a:pPr>
            <a:r>
              <a:rPr lang="en-US" dirty="0">
                <a:solidFill>
                  <a:srgbClr val="FFFFFF"/>
                </a:solidFill>
                <a:latin typeface="Arial" panose="020B0604020202020204" pitchFamily="34" charset="0"/>
                <a:cs typeface="Arial" panose="020B0604020202020204" pitchFamily="34" charset="0"/>
              </a:rPr>
              <a:t>   A/Singapore/INFIMH-16-0019/2016 (H3N2</a:t>
            </a:r>
            <a:r>
              <a:rPr lang="en-US" dirty="0">
                <a:latin typeface="Arial" panose="020B0604020202020204" pitchFamily="34" charset="0"/>
                <a:cs typeface="Arial" panose="020B0604020202020204" pitchFamily="34" charset="0"/>
              </a:rPr>
              <a:t>)   </a:t>
            </a:r>
          </a:p>
          <a:p>
            <a:pPr>
              <a:spcBef>
                <a:spcPct val="20000"/>
              </a:spcBef>
              <a:defRPr/>
            </a:pPr>
            <a:r>
              <a:rPr lang="en-US" dirty="0">
                <a:solidFill>
                  <a:srgbClr val="FFFFFF"/>
                </a:solidFill>
                <a:latin typeface="Arial" panose="020B0604020202020204" pitchFamily="34" charset="0"/>
                <a:cs typeface="Arial" panose="020B0604020202020204" pitchFamily="34" charset="0"/>
              </a:rPr>
              <a:t>   B/Colorado/06/2017</a:t>
            </a:r>
          </a:p>
        </p:txBody>
      </p:sp>
      <p:sp>
        <p:nvSpPr>
          <p:cNvPr id="5" name="TextBox 4"/>
          <p:cNvSpPr txBox="1"/>
          <p:nvPr/>
        </p:nvSpPr>
        <p:spPr>
          <a:xfrm>
            <a:off x="1978893" y="2932668"/>
            <a:ext cx="4239027" cy="2862322"/>
          </a:xfrm>
          <a:prstGeom prst="rect">
            <a:avLst/>
          </a:prstGeom>
          <a:noFill/>
        </p:spPr>
        <p:txBody>
          <a:bodyPr wrap="square">
            <a:spAutoFit/>
          </a:bodyPr>
          <a:lstStyle/>
          <a:p>
            <a:pPr>
              <a:defRPr/>
            </a:pPr>
            <a:r>
              <a:rPr lang="en-US" u="sng" dirty="0">
                <a:solidFill>
                  <a:srgbClr val="FFFFFF"/>
                </a:solidFill>
                <a:latin typeface="Arial" panose="020B0604020202020204" pitchFamily="34" charset="0"/>
                <a:cs typeface="Arial" panose="020B0604020202020204" pitchFamily="34" charset="0"/>
              </a:rPr>
              <a:t>Quadrivalent Vaccines (IIV4 &amp; LAIV4) also  include</a:t>
            </a:r>
            <a:r>
              <a:rPr lang="en-US" dirty="0">
                <a:solidFill>
                  <a:srgbClr val="FFFFFF"/>
                </a:solidFill>
                <a:latin typeface="Arial" panose="020B0604020202020204" pitchFamily="34" charset="0"/>
                <a:cs typeface="Arial" panose="020B0604020202020204" pitchFamily="34" charset="0"/>
              </a:rPr>
              <a:t>:  </a:t>
            </a:r>
          </a:p>
          <a:p>
            <a:pPr>
              <a:defRPr/>
            </a:pPr>
            <a:endParaRPr lang="en-US" dirty="0">
              <a:solidFill>
                <a:srgbClr val="FFFFFF"/>
              </a:solidFill>
              <a:latin typeface="Arial" panose="020B0604020202020204" pitchFamily="34" charset="0"/>
              <a:cs typeface="Arial" panose="020B0604020202020204" pitchFamily="34" charset="0"/>
            </a:endParaRPr>
          </a:p>
          <a:p>
            <a:pPr>
              <a:tabLst>
                <a:tab pos="161739" algn="l"/>
              </a:tabLst>
              <a:defRPr/>
            </a:pPr>
            <a:r>
              <a:rPr lang="en-US" dirty="0">
                <a:solidFill>
                  <a:srgbClr val="FFFFFF"/>
                </a:solidFill>
                <a:latin typeface="Arial" panose="020B0604020202020204" pitchFamily="34" charset="0"/>
                <a:cs typeface="Arial" panose="020B0604020202020204" pitchFamily="34" charset="0"/>
              </a:rPr>
              <a:t>B/Phuket/3073/2013-like virus</a:t>
            </a:r>
          </a:p>
          <a:p>
            <a:pPr>
              <a:tabLst>
                <a:tab pos="161739" algn="l"/>
              </a:tabLst>
              <a:defRPr/>
            </a:pPr>
            <a:endParaRPr lang="en-US" dirty="0">
              <a:solidFill>
                <a:srgbClr val="FFFFFF"/>
              </a:solidFill>
              <a:latin typeface="Arial" panose="020B0604020202020204" pitchFamily="34" charset="0"/>
              <a:cs typeface="Arial" panose="020B0604020202020204" pitchFamily="34" charset="0"/>
            </a:endParaRPr>
          </a:p>
          <a:p>
            <a:pPr algn="ctr">
              <a:buClr>
                <a:srgbClr val="FFFF00">
                  <a:lumMod val="40000"/>
                  <a:lumOff val="60000"/>
                </a:srgbClr>
              </a:buClr>
              <a:tabLst>
                <a:tab pos="161739" algn="l"/>
              </a:tabLst>
              <a:defRPr/>
            </a:pPr>
            <a:endParaRPr lang="en-US" b="1" kern="0" dirty="0">
              <a:solidFill>
                <a:srgbClr val="FFFF00">
                  <a:lumMod val="40000"/>
                  <a:lumOff val="60000"/>
                </a:srgbClr>
              </a:solidFill>
              <a:latin typeface="Arial" panose="020B0604020202020204" pitchFamily="34" charset="0"/>
              <a:cs typeface="Arial" panose="020B0604020202020204" pitchFamily="34" charset="0"/>
            </a:endParaRPr>
          </a:p>
          <a:p>
            <a:pPr algn="ctr">
              <a:buClr>
                <a:srgbClr val="FFFF00">
                  <a:lumMod val="40000"/>
                  <a:lumOff val="60000"/>
                </a:srgbClr>
              </a:buClr>
              <a:tabLst>
                <a:tab pos="161739" algn="l"/>
              </a:tabLst>
              <a:defRPr/>
            </a:pPr>
            <a:r>
              <a:rPr lang="en-US" b="1" kern="0" dirty="0">
                <a:solidFill>
                  <a:srgbClr val="FFFF00">
                    <a:lumMod val="40000"/>
                    <a:lumOff val="60000"/>
                  </a:srgbClr>
                </a:solidFill>
                <a:latin typeface="Arial" panose="020B0604020202020204" pitchFamily="34" charset="0"/>
                <a:cs typeface="Arial" panose="020B0604020202020204" pitchFamily="34" charset="0"/>
              </a:rPr>
              <a:t> ACIP recommends annual influenza vaccine for all persons 6 months of age and older who do not have contraindications.</a:t>
            </a:r>
          </a:p>
        </p:txBody>
      </p:sp>
      <p:sp>
        <p:nvSpPr>
          <p:cNvPr id="8" name="Rectangle 7"/>
          <p:cNvSpPr/>
          <p:nvPr/>
        </p:nvSpPr>
        <p:spPr>
          <a:xfrm>
            <a:off x="2528767" y="6251286"/>
            <a:ext cx="4010578" cy="415498"/>
          </a:xfrm>
          <a:prstGeom prst="rect">
            <a:avLst/>
          </a:prstGeom>
        </p:spPr>
        <p:txBody>
          <a:bodyPr wrap="square">
            <a:spAutoFit/>
          </a:bodyPr>
          <a:lstStyle/>
          <a:p>
            <a:pPr algn="ctr"/>
            <a:r>
              <a:rPr lang="en-US" sz="1050" b="1" dirty="0">
                <a:solidFill>
                  <a:srgbClr val="FFFFFF"/>
                </a:solidFill>
              </a:rPr>
              <a:t>MMWR Recommendations and Reports  Vol. 67 / No. 3 </a:t>
            </a:r>
          </a:p>
          <a:p>
            <a:pPr algn="ctr"/>
            <a:r>
              <a:rPr lang="en-US" sz="1050" b="1" dirty="0">
                <a:solidFill>
                  <a:srgbClr val="FFFFFF"/>
                </a:solidFill>
              </a:rPr>
              <a:t>August 24, 2018 </a:t>
            </a:r>
            <a:endParaRPr lang="en-US" sz="1050" dirty="0">
              <a:solidFill>
                <a:srgbClr val="FFFFFF"/>
              </a:solidFill>
            </a:endParaRPr>
          </a:p>
        </p:txBody>
      </p:sp>
      <p:sp>
        <p:nvSpPr>
          <p:cNvPr id="6" name="TextBox 5"/>
          <p:cNvSpPr txBox="1"/>
          <p:nvPr/>
        </p:nvSpPr>
        <p:spPr>
          <a:xfrm>
            <a:off x="8416678" y="1978561"/>
            <a:ext cx="1771650" cy="1323439"/>
          </a:xfrm>
          <a:prstGeom prst="rect">
            <a:avLst/>
          </a:prstGeom>
          <a:noFill/>
        </p:spPr>
        <p:txBody>
          <a:bodyPr wrap="square" rtlCol="0">
            <a:spAutoFit/>
          </a:bodyPr>
          <a:lstStyle/>
          <a:p>
            <a:pPr algn="ctr"/>
            <a:r>
              <a:rPr lang="en-US" sz="1600" dirty="0">
                <a:solidFill>
                  <a:srgbClr val="92D050"/>
                </a:solidFill>
                <a:latin typeface="Arial" panose="020B0604020202020204" pitchFamily="34" charset="0"/>
                <a:cs typeface="Arial" panose="020B0604020202020204" pitchFamily="34" charset="0"/>
              </a:rPr>
              <a:t>Information below pertains to children 6 mos. through 8 yrs. of age</a:t>
            </a:r>
          </a:p>
        </p:txBody>
      </p:sp>
      <p:sp>
        <p:nvSpPr>
          <p:cNvPr id="3" name="TextBox 2"/>
          <p:cNvSpPr txBox="1"/>
          <p:nvPr/>
        </p:nvSpPr>
        <p:spPr>
          <a:xfrm>
            <a:off x="7913544" y="3384201"/>
            <a:ext cx="3112654" cy="2554545"/>
          </a:xfrm>
          <a:prstGeom prst="rect">
            <a:avLst/>
          </a:prstGeom>
          <a:noFill/>
        </p:spPr>
        <p:txBody>
          <a:bodyPr wrap="square" rtlCol="0">
            <a:spAutoFit/>
          </a:bodyPr>
          <a:lstStyle/>
          <a:p>
            <a:pPr marL="214313" indent="-214313">
              <a:buFont typeface="Arial" panose="020B0604020202020204" pitchFamily="34" charset="0"/>
              <a:buChar char="•"/>
            </a:pPr>
            <a:r>
              <a:rPr lang="en-US" sz="1600" dirty="0">
                <a:solidFill>
                  <a:srgbClr val="FFFFFF"/>
                </a:solidFill>
                <a:latin typeface="Arial" panose="020B0604020202020204" pitchFamily="34" charset="0"/>
                <a:cs typeface="Arial" panose="020B0604020202020204" pitchFamily="34" charset="0"/>
              </a:rPr>
              <a:t>If the child has received a </a:t>
            </a:r>
            <a:r>
              <a:rPr lang="en-US" sz="1600" u="sng" dirty="0">
                <a:solidFill>
                  <a:srgbClr val="FFFFFF"/>
                </a:solidFill>
                <a:latin typeface="Arial" panose="020B0604020202020204" pitchFamily="34" charset="0"/>
                <a:cs typeface="Arial" panose="020B0604020202020204" pitchFamily="34" charset="0"/>
              </a:rPr>
              <a:t>total</a:t>
            </a:r>
            <a:r>
              <a:rPr lang="en-US" sz="1600" dirty="0">
                <a:solidFill>
                  <a:srgbClr val="FFFFFF"/>
                </a:solidFill>
                <a:latin typeface="Arial" panose="020B0604020202020204" pitchFamily="34" charset="0"/>
                <a:cs typeface="Arial" panose="020B0604020202020204" pitchFamily="34" charset="0"/>
              </a:rPr>
              <a:t> of 2 doses of vaccine in any prior flu season(s), even if not consecutive:</a:t>
            </a:r>
          </a:p>
          <a:p>
            <a:r>
              <a:rPr lang="en-US" sz="1600" dirty="0">
                <a:solidFill>
                  <a:srgbClr val="FFFFFF"/>
                </a:solidFill>
                <a:latin typeface="Arial" panose="020B0604020202020204" pitchFamily="34" charset="0"/>
                <a:cs typeface="Arial" panose="020B0604020202020204" pitchFamily="34" charset="0"/>
              </a:rPr>
              <a:t>       Give 1 dose this season</a:t>
            </a:r>
          </a:p>
          <a:p>
            <a:endParaRPr lang="en-US" sz="1600" dirty="0">
              <a:solidFill>
                <a:srgbClr val="FFFFFF"/>
              </a:solidFill>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600" dirty="0">
                <a:solidFill>
                  <a:srgbClr val="FFFFFF"/>
                </a:solidFill>
                <a:latin typeface="Arial" panose="020B0604020202020204" pitchFamily="34" charset="0"/>
                <a:cs typeface="Arial" panose="020B0604020202020204" pitchFamily="34" charset="0"/>
              </a:rPr>
              <a:t>If they have not or it’s not known:</a:t>
            </a:r>
          </a:p>
          <a:p>
            <a:r>
              <a:rPr lang="en-US" sz="1600" dirty="0">
                <a:solidFill>
                  <a:srgbClr val="FFFFFF"/>
                </a:solidFill>
                <a:latin typeface="Arial" panose="020B0604020202020204" pitchFamily="34" charset="0"/>
                <a:cs typeface="Arial" panose="020B0604020202020204" pitchFamily="34" charset="0"/>
              </a:rPr>
              <a:t>       Give 2 doses, administered  </a:t>
            </a:r>
          </a:p>
          <a:p>
            <a:r>
              <a:rPr lang="en-US" sz="1600" dirty="0">
                <a:solidFill>
                  <a:srgbClr val="FFFFFF"/>
                </a:solidFill>
                <a:latin typeface="Arial" panose="020B0604020202020204" pitchFamily="34" charset="0"/>
                <a:cs typeface="Arial" panose="020B0604020202020204" pitchFamily="34" charset="0"/>
              </a:rPr>
              <a:t>       ≥ 4 wks. apart</a:t>
            </a:r>
          </a:p>
        </p:txBody>
      </p:sp>
    </p:spTree>
    <p:extLst>
      <p:ext uri="{BB962C8B-B14F-4D97-AF65-F5344CB8AC3E}">
        <p14:creationId xmlns:p14="http://schemas.microsoft.com/office/powerpoint/2010/main" val="3557480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idx="4294967295"/>
          </p:nvPr>
        </p:nvSpPr>
        <p:spPr>
          <a:xfrm>
            <a:off x="2362200" y="247753"/>
            <a:ext cx="7543800" cy="459806"/>
          </a:xfrm>
        </p:spPr>
        <p:txBody>
          <a:bodyPr>
            <a:normAutofit fontScale="90000"/>
          </a:bodyPr>
          <a:lstStyle/>
          <a:p>
            <a:pPr eaLnBrk="1" hangingPunct="1"/>
            <a:r>
              <a:rPr lang="en-US" sz="3200" b="1" dirty="0">
                <a:solidFill>
                  <a:srgbClr val="FFFF99"/>
                </a:solidFill>
                <a:latin typeface="Arial" panose="020B0604020202020204" pitchFamily="34" charset="0"/>
                <a:cs typeface="Arial" panose="020B0604020202020204" pitchFamily="34" charset="0"/>
              </a:rPr>
              <a:t>Influenza Vaccines for 2018-2019 Season</a:t>
            </a:r>
          </a:p>
        </p:txBody>
      </p:sp>
      <p:graphicFrame>
        <p:nvGraphicFramePr>
          <p:cNvPr id="3" name="Table 2"/>
          <p:cNvGraphicFramePr>
            <a:graphicFrameLocks noGrp="1"/>
          </p:cNvGraphicFramePr>
          <p:nvPr>
            <p:extLst>
              <p:ext uri="{D42A27DB-BD31-4B8C-83A1-F6EECF244321}">
                <p14:modId xmlns:p14="http://schemas.microsoft.com/office/powerpoint/2010/main" val="2473371194"/>
              </p:ext>
            </p:extLst>
          </p:nvPr>
        </p:nvGraphicFramePr>
        <p:xfrm>
          <a:off x="1676400" y="845405"/>
          <a:ext cx="8763000" cy="5376053"/>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717743">
                  <a:extLst>
                    <a:ext uri="{9D8B030D-6E8A-4147-A177-3AD203B41FA5}">
                      <a16:colId xmlns:a16="http://schemas.microsoft.com/office/drawing/2014/main" val="20003"/>
                    </a:ext>
                  </a:extLst>
                </a:gridCol>
                <a:gridCol w="1265952">
                  <a:extLst>
                    <a:ext uri="{9D8B030D-6E8A-4147-A177-3AD203B41FA5}">
                      <a16:colId xmlns:a16="http://schemas.microsoft.com/office/drawing/2014/main" val="20004"/>
                    </a:ext>
                  </a:extLst>
                </a:gridCol>
                <a:gridCol w="988105">
                  <a:extLst>
                    <a:ext uri="{9D8B030D-6E8A-4147-A177-3AD203B41FA5}">
                      <a16:colId xmlns:a16="http://schemas.microsoft.com/office/drawing/2014/main" val="20005"/>
                    </a:ext>
                  </a:extLst>
                </a:gridCol>
              </a:tblGrid>
              <a:tr h="719018">
                <a:tc>
                  <a:txBody>
                    <a:bodyPr/>
                    <a:lstStyle/>
                    <a:p>
                      <a:pPr algn="ctr"/>
                      <a:endParaRPr lang="en-US" sz="1600" dirty="0">
                        <a:solidFill>
                          <a:schemeClr val="bg2"/>
                        </a:solidFill>
                        <a:latin typeface="Arial" panose="020B0604020202020204" pitchFamily="34" charset="0"/>
                        <a:cs typeface="Arial" panose="020B0604020202020204" pitchFamily="34" charset="0"/>
                      </a:endParaRPr>
                    </a:p>
                    <a:p>
                      <a:pPr algn="ctr"/>
                      <a:r>
                        <a:rPr lang="en-US" sz="1600" dirty="0">
                          <a:solidFill>
                            <a:schemeClr val="bg2"/>
                          </a:solidFill>
                          <a:latin typeface="Arial" panose="020B0604020202020204" pitchFamily="34" charset="0"/>
                          <a:cs typeface="Arial" panose="020B0604020202020204" pitchFamily="34" charset="0"/>
                        </a:rPr>
                        <a:t>≥ 6 months</a:t>
                      </a: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0" lang="en-US" sz="16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endParaRPr>
                    </a:p>
                    <a:p>
                      <a:pPr algn="ctr"/>
                      <a:r>
                        <a:rPr kumimoji="0" lang="en-US" sz="16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 3  years</a:t>
                      </a:r>
                      <a:endParaRPr lang="en-US" sz="1600" dirty="0">
                        <a:solidFill>
                          <a:schemeClr val="bg2"/>
                        </a:solidFill>
                        <a:latin typeface="Arial" panose="020B0604020202020204" pitchFamily="34" charset="0"/>
                        <a:cs typeface="Arial" panose="020B0604020202020204" pitchFamily="34" charset="0"/>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0" lang="en-US" sz="16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endParaRPr>
                    </a:p>
                    <a:p>
                      <a:pPr algn="ctr"/>
                      <a:r>
                        <a:rPr kumimoji="0" lang="en-US" sz="16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 4 years</a:t>
                      </a:r>
                      <a:endParaRPr lang="en-US" sz="1600" dirty="0">
                        <a:solidFill>
                          <a:schemeClr val="bg2"/>
                        </a:solidFill>
                        <a:latin typeface="Arial" panose="020B0604020202020204" pitchFamily="34" charset="0"/>
                        <a:cs typeface="Arial" panose="020B0604020202020204" pitchFamily="34" charset="0"/>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0" lang="en-US" sz="16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endParaRPr>
                    </a:p>
                    <a:p>
                      <a:pPr algn="ctr"/>
                      <a:r>
                        <a:rPr kumimoji="0" lang="en-US" sz="16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  5 years</a:t>
                      </a:r>
                      <a:endParaRPr lang="en-US" sz="1600" dirty="0">
                        <a:solidFill>
                          <a:schemeClr val="bg2"/>
                        </a:solidFill>
                        <a:latin typeface="Arial" panose="020B0604020202020204" pitchFamily="34" charset="0"/>
                        <a:cs typeface="Arial" panose="020B0604020202020204" pitchFamily="34" charset="0"/>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0" lang="en-US" sz="16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endParaRPr>
                    </a:p>
                    <a:p>
                      <a:pPr algn="ctr"/>
                      <a:r>
                        <a:rPr kumimoji="0" lang="en-US" sz="16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  18 years</a:t>
                      </a:r>
                      <a:endParaRPr lang="en-US" sz="1600" dirty="0">
                        <a:solidFill>
                          <a:schemeClr val="bg2"/>
                        </a:solidFill>
                        <a:latin typeface="Arial" panose="020B0604020202020204" pitchFamily="34" charset="0"/>
                        <a:cs typeface="Arial" panose="020B0604020202020204" pitchFamily="34" charset="0"/>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0" lang="en-US" sz="16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endParaRPr>
                    </a:p>
                    <a:p>
                      <a:pPr algn="ctr"/>
                      <a:r>
                        <a:rPr kumimoji="0" lang="en-US" sz="16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  65 years</a:t>
                      </a:r>
                      <a:endParaRPr lang="en-US" sz="1600" dirty="0">
                        <a:solidFill>
                          <a:schemeClr val="bg2"/>
                        </a:solidFill>
                        <a:latin typeface="Arial" panose="020B0604020202020204" pitchFamily="34" charset="0"/>
                        <a:cs typeface="Arial" panose="020B0604020202020204" pitchFamily="34" charset="0"/>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876088">
                <a:tc>
                  <a:txBody>
                    <a:bodyPr/>
                    <a:lstStyle/>
                    <a:p>
                      <a:r>
                        <a:rPr lang="en-US" sz="1400" b="1" dirty="0">
                          <a:latin typeface="+mn-lt"/>
                        </a:rPr>
                        <a:t>Fluzone (IIV4)</a:t>
                      </a:r>
                    </a:p>
                    <a:p>
                      <a:r>
                        <a:rPr lang="en-US" sz="1400" b="1" dirty="0">
                          <a:latin typeface="+mn-lt"/>
                        </a:rPr>
                        <a:t> </a:t>
                      </a:r>
                      <a:r>
                        <a:rPr lang="en-US" sz="1400" b="1" dirty="0">
                          <a:solidFill>
                            <a:srgbClr val="FF0000"/>
                          </a:solidFill>
                          <a:latin typeface="+mn-lt"/>
                        </a:rPr>
                        <a:t>6-35 mos.--2 doses, either 0.25 ml. or 0.5 ml.</a:t>
                      </a:r>
                    </a:p>
                    <a:p>
                      <a:r>
                        <a:rPr lang="en-US" sz="1400" b="1" dirty="0">
                          <a:solidFill>
                            <a:srgbClr val="FF0000"/>
                          </a:solidFill>
                          <a:latin typeface="+mn-lt"/>
                        </a:rPr>
                        <a:t>The schedule can be completed as:</a:t>
                      </a:r>
                    </a:p>
                    <a:p>
                      <a:r>
                        <a:rPr lang="en-US" sz="1400" b="1" dirty="0">
                          <a:solidFill>
                            <a:srgbClr val="FF0000"/>
                          </a:solidFill>
                          <a:latin typeface="+mn-lt"/>
                        </a:rPr>
                        <a:t>              (1) two 0.25 ml. doses ≥4 wks. apart</a:t>
                      </a:r>
                    </a:p>
                    <a:p>
                      <a:r>
                        <a:rPr lang="en-US" sz="1400" b="1" dirty="0">
                          <a:solidFill>
                            <a:srgbClr val="FF0000"/>
                          </a:solidFill>
                          <a:latin typeface="+mn-lt"/>
                        </a:rPr>
                        <a:t>              (2) two 0.5 ml. doses </a:t>
                      </a:r>
                      <a:r>
                        <a:rPr kumimoji="0" lang="en-US" sz="1400" b="1" i="0" u="none" strike="noStrike" kern="1200" cap="none" spc="0" normalizeH="0" baseline="0" noProof="0" dirty="0">
                          <a:ln>
                            <a:noFill/>
                          </a:ln>
                          <a:solidFill>
                            <a:srgbClr val="FF0000"/>
                          </a:solidFill>
                          <a:effectLst/>
                          <a:uLnTx/>
                          <a:uFillTx/>
                          <a:latin typeface="+mn-lt"/>
                          <a:ea typeface="+mn-ea"/>
                          <a:cs typeface="+mn-cs"/>
                        </a:rPr>
                        <a:t>≥4 wks. apart   </a:t>
                      </a:r>
                    </a:p>
                    <a:p>
                      <a:r>
                        <a:rPr kumimoji="0" lang="en-US" sz="1400" b="1" i="0" u="none" strike="noStrike" kern="1200" cap="none" spc="0" normalizeH="0" baseline="0" noProof="0" dirty="0">
                          <a:ln>
                            <a:noFill/>
                          </a:ln>
                          <a:solidFill>
                            <a:srgbClr val="FF0000"/>
                          </a:solidFill>
                          <a:effectLst/>
                          <a:uLnTx/>
                          <a:uFillTx/>
                          <a:latin typeface="+mn-lt"/>
                          <a:ea typeface="+mn-ea"/>
                          <a:cs typeface="+mn-cs"/>
                        </a:rPr>
                        <a:t>                                            </a:t>
                      </a:r>
                      <a:r>
                        <a:rPr kumimoji="0" lang="en-US" sz="1400" b="1" i="0" u="sng" strike="noStrike" kern="1200" cap="none" spc="0" normalizeH="0" baseline="0" noProof="0" dirty="0">
                          <a:ln>
                            <a:noFill/>
                          </a:ln>
                          <a:solidFill>
                            <a:srgbClr val="FF0000"/>
                          </a:solidFill>
                          <a:effectLst/>
                          <a:uLnTx/>
                          <a:uFillTx/>
                          <a:latin typeface="+mn-lt"/>
                          <a:ea typeface="+mn-ea"/>
                          <a:cs typeface="+mn-cs"/>
                        </a:rPr>
                        <a:t>OR</a:t>
                      </a:r>
                      <a:r>
                        <a:rPr kumimoji="0" lang="en-US" sz="1400" b="1" i="0" u="none" strike="noStrike" kern="1200" cap="none" spc="0" normalizeH="0" baseline="0" noProof="0" dirty="0">
                          <a:ln>
                            <a:noFill/>
                          </a:ln>
                          <a:solidFill>
                            <a:srgbClr val="FF0000"/>
                          </a:solidFill>
                          <a:effectLst/>
                          <a:uLnTx/>
                          <a:uFillTx/>
                          <a:latin typeface="+mn-lt"/>
                          <a:ea typeface="+mn-ea"/>
                          <a:cs typeface="+mn-cs"/>
                        </a:rPr>
                        <a:t>    </a:t>
                      </a:r>
                    </a:p>
                    <a:p>
                      <a:r>
                        <a:rPr kumimoji="0" lang="en-US" sz="1400" b="1" i="0" u="none" strike="noStrike" kern="1200" cap="none" spc="0" normalizeH="0" baseline="0" noProof="0" dirty="0">
                          <a:ln>
                            <a:noFill/>
                          </a:ln>
                          <a:solidFill>
                            <a:srgbClr val="FF0000"/>
                          </a:solidFill>
                          <a:effectLst/>
                          <a:uLnTx/>
                          <a:uFillTx/>
                          <a:latin typeface="+mn-lt"/>
                          <a:ea typeface="+mn-ea"/>
                          <a:cs typeface="+mn-cs"/>
                        </a:rPr>
                        <a:t>             (3) </a:t>
                      </a:r>
                      <a:r>
                        <a:rPr kumimoji="0" lang="en-US" sz="1400" b="1" i="0" u="sng" strike="noStrike" kern="1200" cap="none" spc="0" normalizeH="0" baseline="0" noProof="0" dirty="0">
                          <a:ln>
                            <a:noFill/>
                          </a:ln>
                          <a:solidFill>
                            <a:srgbClr val="FF0000"/>
                          </a:solidFill>
                          <a:effectLst/>
                          <a:uLnTx/>
                          <a:uFillTx/>
                          <a:latin typeface="+mn-lt"/>
                          <a:ea typeface="+mn-ea"/>
                          <a:cs typeface="+mn-cs"/>
                        </a:rPr>
                        <a:t>any combination </a:t>
                      </a:r>
                      <a:r>
                        <a:rPr kumimoji="0" lang="en-US" sz="1400" b="1" i="0" u="none" strike="noStrike" kern="1200" cap="none" spc="0" normalizeH="0" baseline="0" noProof="0" dirty="0">
                          <a:ln>
                            <a:noFill/>
                          </a:ln>
                          <a:solidFill>
                            <a:srgbClr val="FF0000"/>
                          </a:solidFill>
                          <a:effectLst/>
                          <a:uLnTx/>
                          <a:uFillTx/>
                          <a:latin typeface="+mn-lt"/>
                          <a:ea typeface="+mn-ea"/>
                          <a:cs typeface="+mn-cs"/>
                        </a:rPr>
                        <a:t>of 2 doses of either 0.25 ml. or 0.5 ml given ≥4 wks. apart.</a:t>
                      </a:r>
                      <a:endParaRPr lang="en-US" sz="1400" b="1" dirty="0">
                        <a:solidFill>
                          <a:srgbClr val="FF0000"/>
                        </a:solidFill>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400" b="1" dirty="0">
                          <a:latin typeface="+mn-lt"/>
                        </a:rPr>
                        <a:t>Fluzone (IIV4)</a:t>
                      </a:r>
                    </a:p>
                    <a:p>
                      <a:r>
                        <a:rPr lang="en-US" sz="1400" b="1" dirty="0">
                          <a:latin typeface="+mn-lt"/>
                        </a:rPr>
                        <a:t>36 mos. And older---0.5 ml</a:t>
                      </a: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400" b="1" dirty="0">
                          <a:latin typeface="+mn-lt"/>
                        </a:rPr>
                        <a:t>Fluvirin (IIV3)</a:t>
                      </a: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400" b="1" dirty="0">
                          <a:latin typeface="+mn-lt"/>
                        </a:rPr>
                        <a:t>Afluria (IIV3)</a:t>
                      </a: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n-lt"/>
                          <a:ea typeface="+mn-ea"/>
                          <a:cs typeface="+mn-cs"/>
                        </a:rPr>
                        <a:t>FluBlok </a:t>
                      </a:r>
                      <a:r>
                        <a:rPr kumimoji="0" lang="en-US" sz="1400" b="1" i="0" u="none" strike="noStrike" kern="1200" cap="none" spc="0" normalizeH="0" baseline="0" noProof="0" dirty="0">
                          <a:ln>
                            <a:noFill/>
                          </a:ln>
                          <a:solidFill>
                            <a:schemeClr val="bg2"/>
                          </a:solidFill>
                          <a:effectLst/>
                          <a:uLnTx/>
                          <a:uFillTx/>
                          <a:latin typeface="+mn-lt"/>
                          <a:ea typeface="+mn-ea"/>
                          <a:cs typeface="+mn-cs"/>
                        </a:rPr>
                        <a:t>(RIV3 &amp; RIV4) **</a:t>
                      </a:r>
                    </a:p>
                    <a:p>
                      <a:endParaRPr lang="en-US" sz="1400" b="1" dirty="0">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400" b="1" dirty="0">
                          <a:latin typeface="+mn-lt"/>
                        </a:rPr>
                        <a:t>Fluzone High-Dose (IIV3)</a:t>
                      </a: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1"/>
                  </a:ext>
                </a:extLst>
              </a:tr>
              <a:tr h="1357331">
                <a:tc>
                  <a:txBody>
                    <a:bodyPr/>
                    <a:lstStyle/>
                    <a:p>
                      <a:pPr marL="0" marR="0" lvl="0" indent="0" algn="l" defTabSz="3857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n-lt"/>
                          <a:ea typeface="+mn-ea"/>
                          <a:cs typeface="+mn-cs"/>
                        </a:rPr>
                        <a:t>FluLaval (IIV4)</a:t>
                      </a:r>
                    </a:p>
                    <a:p>
                      <a:pPr marL="0" marR="0" lvl="0" indent="0" algn="l" defTabSz="3857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mn-lt"/>
                          <a:ea typeface="+mn-ea"/>
                          <a:cs typeface="+mn-cs"/>
                        </a:rPr>
                        <a:t>0.5 ml dose</a:t>
                      </a:r>
                    </a:p>
                    <a:p>
                      <a:endParaRPr lang="en-US" sz="1400" b="1" dirty="0">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1400" b="1" dirty="0">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n-lt"/>
                          <a:ea typeface="+mn-ea"/>
                          <a:cs typeface="+mn-cs"/>
                        </a:rPr>
                        <a:t>Flucelvax (ccIIV4)*</a:t>
                      </a:r>
                    </a:p>
                    <a:p>
                      <a:endParaRPr lang="en-US" sz="1400" b="1" dirty="0">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1400" b="1" dirty="0">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400" b="1" dirty="0">
                          <a:solidFill>
                            <a:schemeClr val="bg2"/>
                          </a:solidFill>
                          <a:latin typeface="+mn-lt"/>
                        </a:rPr>
                        <a:t>Afluria (IIV4)</a:t>
                      </a: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400" b="1" dirty="0">
                          <a:latin typeface="+mn-lt"/>
                        </a:rPr>
                        <a:t>Fluad (aIIV3)</a:t>
                      </a: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2"/>
                  </a:ext>
                </a:extLst>
              </a:tr>
              <a:tr h="999106">
                <a:tc>
                  <a:txBody>
                    <a:bodyPr/>
                    <a:lstStyle/>
                    <a:p>
                      <a:r>
                        <a:rPr lang="en-US" sz="1400" b="1" dirty="0">
                          <a:solidFill>
                            <a:schemeClr val="bg2"/>
                          </a:solidFill>
                          <a:latin typeface="+mn-lt"/>
                        </a:rPr>
                        <a:t>Fluarix (IIV4)</a:t>
                      </a:r>
                    </a:p>
                    <a:p>
                      <a:r>
                        <a:rPr lang="en-US" sz="1400" b="1" dirty="0">
                          <a:solidFill>
                            <a:srgbClr val="FF0000"/>
                          </a:solidFill>
                          <a:latin typeface="+mn-lt"/>
                        </a:rPr>
                        <a:t>0.5 ml.</a:t>
                      </a:r>
                      <a:r>
                        <a:rPr lang="en-US" sz="1400" b="1" baseline="0" dirty="0">
                          <a:solidFill>
                            <a:srgbClr val="FF0000"/>
                          </a:solidFill>
                          <a:latin typeface="+mn-lt"/>
                        </a:rPr>
                        <a:t> dose</a:t>
                      </a:r>
                      <a:endParaRPr lang="en-US" sz="1400" b="1" dirty="0">
                        <a:solidFill>
                          <a:srgbClr val="FF0000"/>
                        </a:solidFill>
                        <a:latin typeface="+mn-lt"/>
                      </a:endParaRPr>
                    </a:p>
                    <a:p>
                      <a:endParaRPr lang="en-US" sz="1400" b="1" dirty="0">
                        <a:solidFill>
                          <a:srgbClr val="FF0000"/>
                        </a:solidFill>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1400" b="1" dirty="0">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1400" b="1" dirty="0">
                        <a:solidFill>
                          <a:schemeClr val="bg2"/>
                        </a:solidFill>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1400" b="1" dirty="0">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400" b="1" dirty="0">
                          <a:latin typeface="+mn-lt"/>
                        </a:rPr>
                        <a:t>Fluzone Intradermal</a:t>
                      </a:r>
                      <a:r>
                        <a:rPr lang="en-US" sz="1400" b="1" baseline="0" dirty="0">
                          <a:latin typeface="+mn-lt"/>
                        </a:rPr>
                        <a:t> (IIV4)</a:t>
                      </a:r>
                    </a:p>
                    <a:p>
                      <a:r>
                        <a:rPr lang="en-US" sz="1400" b="1" baseline="0" dirty="0">
                          <a:latin typeface="+mn-lt"/>
                        </a:rPr>
                        <a:t>Ages 18-64 yrs.                                     </a:t>
                      </a:r>
                      <a:r>
                        <a:rPr lang="en-US" sz="1400" b="1" baseline="0" dirty="0">
                          <a:solidFill>
                            <a:srgbClr val="FF0000"/>
                          </a:solidFill>
                          <a:latin typeface="+mn-lt"/>
                        </a:rPr>
                        <a:t>(Not available in 2018-2019)</a:t>
                      </a:r>
                      <a:endParaRPr lang="en-US" sz="1400" b="1" dirty="0">
                        <a:solidFill>
                          <a:srgbClr val="FF0000"/>
                        </a:solidFill>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1400" b="1" dirty="0">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bl>
          </a:graphicData>
        </a:graphic>
      </p:graphicFrame>
      <p:sp>
        <p:nvSpPr>
          <p:cNvPr id="2" name="TextBox 1"/>
          <p:cNvSpPr txBox="1"/>
          <p:nvPr/>
        </p:nvSpPr>
        <p:spPr>
          <a:xfrm>
            <a:off x="3733801" y="6169854"/>
            <a:ext cx="5372099" cy="253916"/>
          </a:xfrm>
          <a:prstGeom prst="rect">
            <a:avLst/>
          </a:prstGeom>
          <a:noFill/>
        </p:spPr>
        <p:txBody>
          <a:bodyPr wrap="square" rtlCol="0">
            <a:spAutoFit/>
          </a:bodyPr>
          <a:lstStyle/>
          <a:p>
            <a:pPr defTabSz="514350"/>
            <a:r>
              <a:rPr lang="en-US" sz="1013" kern="0" dirty="0">
                <a:solidFill>
                  <a:srgbClr val="FFFFFF"/>
                </a:solidFill>
              </a:rPr>
              <a:t> </a:t>
            </a:r>
            <a:r>
              <a:rPr lang="en-US" sz="1050" kern="0" dirty="0">
                <a:solidFill>
                  <a:srgbClr val="FFFFFF"/>
                </a:solidFill>
              </a:rPr>
              <a:t>*Cell-cultured                                           **Recombinant</a:t>
            </a:r>
          </a:p>
        </p:txBody>
      </p:sp>
      <p:sp>
        <p:nvSpPr>
          <p:cNvPr id="6" name="Rectangle 5"/>
          <p:cNvSpPr/>
          <p:nvPr/>
        </p:nvSpPr>
        <p:spPr>
          <a:xfrm>
            <a:off x="1752600" y="6296813"/>
            <a:ext cx="8610600" cy="430887"/>
          </a:xfrm>
          <a:prstGeom prst="rect">
            <a:avLst/>
          </a:prstGeom>
        </p:spPr>
        <p:txBody>
          <a:bodyPr wrap="square">
            <a:spAutoFit/>
          </a:bodyPr>
          <a:lstStyle/>
          <a:p>
            <a:pPr defTabSz="514350"/>
            <a:r>
              <a:rPr lang="en-US" sz="591" b="1" kern="0" dirty="0">
                <a:solidFill>
                  <a:srgbClr val="FFFFFF"/>
                </a:solidFill>
              </a:rPr>
              <a:t> </a:t>
            </a:r>
            <a:r>
              <a:rPr lang="en-US" sz="1100" b="1" kern="0" dirty="0">
                <a:solidFill>
                  <a:srgbClr val="FFFFFF"/>
                </a:solidFill>
              </a:rPr>
              <a:t>Ref:  (1)Centers for Disease Control and Prevention, (NCIRD).  (</a:t>
            </a:r>
            <a:r>
              <a:rPr lang="en-US" sz="1100" b="1" kern="0" dirty="0"/>
              <a:t>2) https://www.cdc.gov/mmwr/volumes/66/rr/rr6602a1.htm      </a:t>
            </a:r>
          </a:p>
          <a:p>
            <a:pPr defTabSz="514350"/>
            <a:r>
              <a:rPr lang="en-US" sz="1100" b="1" kern="0" dirty="0"/>
              <a:t>  (3) https://www.vaccineshoppe.com/image.cfm?doc_id=14051&amp;image_type=product_pdf</a:t>
            </a:r>
          </a:p>
        </p:txBody>
      </p:sp>
    </p:spTree>
    <p:extLst>
      <p:ext uri="{BB962C8B-B14F-4D97-AF65-F5344CB8AC3E}">
        <p14:creationId xmlns:p14="http://schemas.microsoft.com/office/powerpoint/2010/main" val="106798434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ChangeArrowheads="1"/>
          </p:cNvSpPr>
          <p:nvPr>
            <p:ph type="title" idx="4294967295"/>
          </p:nvPr>
        </p:nvSpPr>
        <p:spPr>
          <a:xfrm>
            <a:off x="2207623" y="496539"/>
            <a:ext cx="8347166" cy="471488"/>
          </a:xfrm>
        </p:spPr>
        <p:txBody>
          <a:bodyPr>
            <a:noAutofit/>
          </a:bodyPr>
          <a:lstStyle/>
          <a:p>
            <a:pPr eaLnBrk="1" hangingPunct="1">
              <a:lnSpc>
                <a:spcPct val="75000"/>
              </a:lnSpc>
            </a:pPr>
            <a:r>
              <a:rPr lang="en-US" sz="3200" dirty="0">
                <a:solidFill>
                  <a:schemeClr val="tx2">
                    <a:lumMod val="40000"/>
                    <a:lumOff val="60000"/>
                  </a:schemeClr>
                </a:solidFill>
                <a:latin typeface="Arial" panose="020B0604020202020204" pitchFamily="34" charset="0"/>
                <a:cs typeface="Arial" panose="020B0604020202020204" pitchFamily="34" charset="0"/>
              </a:rPr>
              <a:t>Live, Attenuated Influenza Vaccine (LAIV4)</a:t>
            </a:r>
            <a:endParaRPr lang="en-US" sz="3200" u="sng" dirty="0">
              <a:solidFill>
                <a:schemeClr val="tx2">
                  <a:lumMod val="40000"/>
                  <a:lumOff val="60000"/>
                </a:schemeClr>
              </a:solidFill>
              <a:latin typeface="Arial" panose="020B0604020202020204" pitchFamily="34" charset="0"/>
              <a:cs typeface="Arial" panose="020B0604020202020204" pitchFamily="34" charset="0"/>
            </a:endParaRPr>
          </a:p>
        </p:txBody>
      </p:sp>
      <p:sp>
        <p:nvSpPr>
          <p:cNvPr id="248834" name="Rectangle 3"/>
          <p:cNvSpPr>
            <a:spLocks noGrp="1" noChangeArrowheads="1"/>
          </p:cNvSpPr>
          <p:nvPr>
            <p:ph type="body" idx="4294967295"/>
          </p:nvPr>
        </p:nvSpPr>
        <p:spPr>
          <a:xfrm>
            <a:off x="3695700" y="2100263"/>
            <a:ext cx="4800600" cy="214313"/>
          </a:xfrm>
        </p:spPr>
        <p:txBody>
          <a:bodyPr/>
          <a:lstStyle/>
          <a:p>
            <a:pPr marL="0" indent="0">
              <a:lnSpc>
                <a:spcPct val="80000"/>
              </a:lnSpc>
              <a:spcBef>
                <a:spcPct val="50000"/>
              </a:spcBef>
              <a:buNone/>
            </a:pPr>
            <a:r>
              <a:rPr lang="en-US" sz="956" b="1" dirty="0">
                <a:solidFill>
                  <a:srgbClr val="FFFF66"/>
                </a:solidFill>
              </a:rPr>
              <a:t> </a:t>
            </a:r>
            <a:endParaRPr lang="en-US" b="1" dirty="0">
              <a:solidFill>
                <a:srgbClr val="FFFF66"/>
              </a:solidFill>
            </a:endParaRPr>
          </a:p>
        </p:txBody>
      </p:sp>
      <p:sp>
        <p:nvSpPr>
          <p:cNvPr id="142342" name="Text Box 6"/>
          <p:cNvSpPr txBox="1">
            <a:spLocks noChangeArrowheads="1"/>
          </p:cNvSpPr>
          <p:nvPr/>
        </p:nvSpPr>
        <p:spPr bwMode="auto">
          <a:xfrm>
            <a:off x="3524250" y="1281366"/>
            <a:ext cx="4972050" cy="761747"/>
          </a:xfrm>
          <a:prstGeom prst="rect">
            <a:avLst/>
          </a:prstGeom>
          <a:noFill/>
          <a:ln w="9525">
            <a:noFill/>
            <a:miter lim="800000"/>
            <a:headEnd/>
            <a:tailEnd/>
          </a:ln>
        </p:spPr>
        <p:txBody>
          <a:bodyPr wrap="square">
            <a:spAutoFit/>
          </a:bodyPr>
          <a:lstStyle/>
          <a:p>
            <a:pPr marL="64294" lvl="1" indent="34826" algn="ctr" defTabSz="514350">
              <a:lnSpc>
                <a:spcPct val="150000"/>
              </a:lnSpc>
              <a:defRPr/>
            </a:pPr>
            <a:r>
              <a:rPr lang="en-US" sz="2100" kern="0" dirty="0">
                <a:solidFill>
                  <a:srgbClr val="FFFF99"/>
                </a:solidFill>
                <a:latin typeface="Arial" panose="020B0604020202020204" pitchFamily="34" charset="0"/>
                <a:cs typeface="Arial" panose="020B0604020202020204" pitchFamily="34" charset="0"/>
              </a:rPr>
              <a:t>FluMist® MedImmune (Nasal Spray)</a:t>
            </a:r>
            <a:r>
              <a:rPr lang="en-US" sz="2100" kern="0" dirty="0">
                <a:solidFill>
                  <a:srgbClr val="FFFF66"/>
                </a:solidFill>
                <a:latin typeface="Arial" panose="020B0604020202020204" pitchFamily="34" charset="0"/>
                <a:cs typeface="Arial" panose="020B0604020202020204" pitchFamily="34" charset="0"/>
              </a:rPr>
              <a:t> </a:t>
            </a:r>
            <a:r>
              <a:rPr lang="en-US" sz="2100" kern="0" dirty="0">
                <a:solidFill>
                  <a:srgbClr val="0099FF"/>
                </a:solidFill>
                <a:latin typeface="Arial" panose="020B0604020202020204" pitchFamily="34" charset="0"/>
                <a:cs typeface="Arial" panose="020B0604020202020204" pitchFamily="34" charset="0"/>
              </a:rPr>
              <a:t> </a:t>
            </a:r>
          </a:p>
          <a:p>
            <a:pPr marL="64294" lvl="1" indent="34826" algn="ctr" defTabSz="514350">
              <a:defRPr/>
            </a:pPr>
            <a:r>
              <a:rPr lang="en-US" sz="1200" b="1" kern="0" dirty="0">
                <a:solidFill>
                  <a:srgbClr val="FFFFFF"/>
                </a:solidFill>
                <a:latin typeface="Arial" panose="020B0604020202020204" pitchFamily="34" charset="0"/>
                <a:cs typeface="Arial" panose="020B0604020202020204" pitchFamily="34" charset="0"/>
              </a:rPr>
              <a:t>Licensed for healthy persons 2 through 49 years of age</a:t>
            </a:r>
          </a:p>
        </p:txBody>
      </p:sp>
      <p:sp>
        <p:nvSpPr>
          <p:cNvPr id="10" name="TextBox 9"/>
          <p:cNvSpPr txBox="1"/>
          <p:nvPr/>
        </p:nvSpPr>
        <p:spPr>
          <a:xfrm>
            <a:off x="1524000" y="2669791"/>
            <a:ext cx="8763000" cy="3816429"/>
          </a:xfrm>
          <a:prstGeom prst="rect">
            <a:avLst/>
          </a:prstGeom>
          <a:noFill/>
        </p:spPr>
        <p:txBody>
          <a:bodyPr wrap="square" rtlCol="0">
            <a:spAutoFit/>
          </a:bodyPr>
          <a:lstStyle/>
          <a:p>
            <a:pPr algn="ctr" defTabSz="514350"/>
            <a:r>
              <a:rPr lang="en-US" sz="2100" b="1" u="sng" kern="0" dirty="0">
                <a:solidFill>
                  <a:srgbClr val="FFFF99"/>
                </a:solidFill>
                <a:latin typeface="Arial" panose="020B0604020202020204" pitchFamily="34" charset="0"/>
                <a:cs typeface="Arial" panose="020B0604020202020204" pitchFamily="34" charset="0"/>
              </a:rPr>
              <a:t>LAIV4 MAY be used in the 2018-2019 season</a:t>
            </a:r>
            <a:r>
              <a:rPr lang="en-US" sz="2100" kern="0" dirty="0">
                <a:solidFill>
                  <a:srgbClr val="FFFF99"/>
                </a:solidFill>
                <a:latin typeface="Arial" panose="020B0604020202020204" pitchFamily="34" charset="0"/>
                <a:cs typeface="Arial" panose="020B0604020202020204" pitchFamily="34" charset="0"/>
              </a:rPr>
              <a:t>.</a:t>
            </a:r>
          </a:p>
          <a:p>
            <a:pPr algn="ctr" defTabSz="514350"/>
            <a:endParaRPr lang="en-US" sz="2100" kern="0" dirty="0">
              <a:solidFill>
                <a:srgbClr val="FFFF99"/>
              </a:solidFill>
            </a:endParaRPr>
          </a:p>
          <a:p>
            <a:pPr indent="191989" defTabSz="514350"/>
            <a:r>
              <a:rPr lang="en-US" sz="2000" kern="0" dirty="0">
                <a:solidFill>
                  <a:srgbClr val="FFFFFF"/>
                </a:solidFill>
                <a:latin typeface="Arial" panose="020B0604020202020204" pitchFamily="34" charset="0"/>
                <a:cs typeface="Arial" panose="020B0604020202020204" pitchFamily="34" charset="0"/>
              </a:rPr>
              <a:t>Contraindications to LAIV:  </a:t>
            </a:r>
          </a:p>
          <a:p>
            <a:pPr marL="800100" lvl="1" indent="-342900" defTabSz="514350">
              <a:buFont typeface="Arial" panose="020B0604020202020204" pitchFamily="34" charset="0"/>
              <a:buChar char="•"/>
            </a:pPr>
            <a:r>
              <a:rPr lang="en-US" sz="2000" kern="0" dirty="0">
                <a:solidFill>
                  <a:srgbClr val="FFFFFF"/>
                </a:solidFill>
                <a:latin typeface="Arial" panose="020B0604020202020204" pitchFamily="34" charset="0"/>
                <a:cs typeface="Arial" panose="020B0604020202020204" pitchFamily="34" charset="0"/>
              </a:rPr>
              <a:t>Children 2-4 yrs. of age with a diagnosis of asthma</a:t>
            </a:r>
          </a:p>
          <a:p>
            <a:pPr marL="800100" lvl="1" indent="-342900" defTabSz="514350">
              <a:buFont typeface="Arial" panose="020B0604020202020204" pitchFamily="34" charset="0"/>
              <a:buChar char="•"/>
            </a:pPr>
            <a:r>
              <a:rPr lang="en-US" sz="2000" kern="0" dirty="0">
                <a:solidFill>
                  <a:srgbClr val="FFFFFF"/>
                </a:solidFill>
                <a:latin typeface="Arial" panose="020B0604020202020204" pitchFamily="34" charset="0"/>
                <a:cs typeface="Arial" panose="020B0604020202020204" pitchFamily="34" charset="0"/>
              </a:rPr>
              <a:t>Persons who are immunocompromised, by medication or disease, </a:t>
            </a:r>
            <a:r>
              <a:rPr lang="en-US" sz="2000" kern="0" dirty="0">
                <a:solidFill>
                  <a:srgbClr val="FFC000"/>
                </a:solidFill>
                <a:latin typeface="Arial" panose="020B0604020202020204" pitchFamily="34" charset="0"/>
                <a:cs typeface="Arial" panose="020B0604020202020204" pitchFamily="34" charset="0"/>
              </a:rPr>
              <a:t>have a CSF leak or cochlear implant, or asplenia</a:t>
            </a:r>
          </a:p>
          <a:p>
            <a:pPr marL="800100" lvl="1" indent="-342900" defTabSz="514350">
              <a:buFont typeface="Arial" panose="020B0604020202020204" pitchFamily="34" charset="0"/>
              <a:buChar char="•"/>
            </a:pPr>
            <a:r>
              <a:rPr lang="en-US" sz="2000" kern="0" dirty="0">
                <a:solidFill>
                  <a:srgbClr val="FFFFFF"/>
                </a:solidFill>
                <a:latin typeface="Arial" panose="020B0604020202020204" pitchFamily="34" charset="0"/>
                <a:cs typeface="Arial" panose="020B0604020202020204" pitchFamily="34" charset="0"/>
              </a:rPr>
              <a:t>Close contacts and caregivers of severely immunosuppressed persons</a:t>
            </a:r>
          </a:p>
          <a:p>
            <a:pPr marL="800100" lvl="1" indent="-342900" defTabSz="514350">
              <a:buFont typeface="Arial" panose="020B0604020202020204" pitchFamily="34" charset="0"/>
              <a:buChar char="•"/>
            </a:pPr>
            <a:r>
              <a:rPr lang="en-US" sz="2000" kern="0" dirty="0">
                <a:solidFill>
                  <a:srgbClr val="FFFFFF"/>
                </a:solidFill>
                <a:latin typeface="Arial" panose="020B0604020202020204" pitchFamily="34" charset="0"/>
                <a:cs typeface="Arial" panose="020B0604020202020204" pitchFamily="34" charset="0"/>
              </a:rPr>
              <a:t>Pregnant women</a:t>
            </a:r>
          </a:p>
          <a:p>
            <a:pPr marL="800100" lvl="1" indent="-342900" defTabSz="514350">
              <a:buFont typeface="Arial" panose="020B0604020202020204" pitchFamily="34" charset="0"/>
              <a:buChar char="•"/>
            </a:pPr>
            <a:r>
              <a:rPr lang="en-US" sz="2000" kern="0" dirty="0">
                <a:solidFill>
                  <a:srgbClr val="FFFFFF"/>
                </a:solidFill>
                <a:latin typeface="Arial" panose="020B0604020202020204" pitchFamily="34" charset="0"/>
                <a:cs typeface="Arial" panose="020B0604020202020204" pitchFamily="34" charset="0"/>
              </a:rPr>
              <a:t>Persons who have received influenza antiviral medications within the previous 48 hrs.</a:t>
            </a:r>
          </a:p>
          <a:p>
            <a:pPr defTabSz="514350"/>
            <a:r>
              <a:rPr lang="en-US" sz="2000" kern="0" dirty="0">
                <a:solidFill>
                  <a:srgbClr val="FFFFFF"/>
                </a:solidFill>
              </a:rPr>
              <a:t>    	</a:t>
            </a:r>
          </a:p>
        </p:txBody>
      </p:sp>
      <p:sp>
        <p:nvSpPr>
          <p:cNvPr id="9" name="TextBox 8"/>
          <p:cNvSpPr txBox="1"/>
          <p:nvPr/>
        </p:nvSpPr>
        <p:spPr>
          <a:xfrm>
            <a:off x="3472756" y="2187946"/>
            <a:ext cx="4629150" cy="415498"/>
          </a:xfrm>
          <a:prstGeom prst="rect">
            <a:avLst/>
          </a:prstGeom>
          <a:noFill/>
        </p:spPr>
        <p:txBody>
          <a:bodyPr wrap="square" rtlCol="0">
            <a:spAutoFit/>
          </a:bodyPr>
          <a:lstStyle/>
          <a:p>
            <a:pPr algn="ctr" defTabSz="514350"/>
            <a:r>
              <a:rPr lang="en-US" sz="2100" b="1" kern="0" dirty="0">
                <a:solidFill>
                  <a:srgbClr val="FFFF00">
                    <a:lumMod val="40000"/>
                    <a:lumOff val="60000"/>
                  </a:srgbClr>
                </a:solidFill>
                <a:latin typeface="Arial" panose="020B0604020202020204" pitchFamily="34" charset="0"/>
                <a:cs typeface="Arial" panose="020B0604020202020204" pitchFamily="34" charset="0"/>
              </a:rPr>
              <a:t>ACIP recommendation</a:t>
            </a:r>
          </a:p>
        </p:txBody>
      </p:sp>
      <p:sp>
        <p:nvSpPr>
          <p:cNvPr id="11" name="TextBox 10"/>
          <p:cNvSpPr txBox="1"/>
          <p:nvPr/>
        </p:nvSpPr>
        <p:spPr>
          <a:xfrm>
            <a:off x="3562350" y="6359261"/>
            <a:ext cx="5143500" cy="253916"/>
          </a:xfrm>
          <a:prstGeom prst="rect">
            <a:avLst/>
          </a:prstGeom>
          <a:noFill/>
        </p:spPr>
        <p:txBody>
          <a:bodyPr wrap="square" rtlCol="0">
            <a:spAutoFit/>
          </a:bodyPr>
          <a:lstStyle/>
          <a:p>
            <a:pPr defTabSz="514350"/>
            <a:r>
              <a:rPr lang="en-US" sz="1050" b="1" kern="0" dirty="0">
                <a:solidFill>
                  <a:srgbClr val="FFFFFF"/>
                </a:solidFill>
              </a:rPr>
              <a:t>MMWR Recommendations &amp; Reports/Vol. 67/No. 3      August 24, 2018</a:t>
            </a:r>
          </a:p>
        </p:txBody>
      </p:sp>
    </p:spTree>
    <p:extLst>
      <p:ext uri="{BB962C8B-B14F-4D97-AF65-F5344CB8AC3E}">
        <p14:creationId xmlns:p14="http://schemas.microsoft.com/office/powerpoint/2010/main" val="2718946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a:solidFill>
                  <a:srgbClr val="FFFF99"/>
                </a:solidFill>
              </a:rPr>
              <a:t>Influenza Vaccination of Persons </a:t>
            </a:r>
            <a:br>
              <a:rPr lang="en-US" sz="3600" b="1" dirty="0">
                <a:solidFill>
                  <a:srgbClr val="FFFF99"/>
                </a:solidFill>
              </a:rPr>
            </a:br>
            <a:r>
              <a:rPr lang="en-US" sz="3600" b="1" dirty="0">
                <a:solidFill>
                  <a:srgbClr val="FFFF99"/>
                </a:solidFill>
              </a:rPr>
              <a:t>with a History of Egg Allergy</a:t>
            </a:r>
          </a:p>
        </p:txBody>
      </p:sp>
      <p:sp>
        <p:nvSpPr>
          <p:cNvPr id="3" name="Content Placeholder 2"/>
          <p:cNvSpPr>
            <a:spLocks noGrp="1"/>
          </p:cNvSpPr>
          <p:nvPr>
            <p:ph idx="1"/>
          </p:nvPr>
        </p:nvSpPr>
        <p:spPr>
          <a:xfrm>
            <a:off x="1981200" y="1905000"/>
            <a:ext cx="8382000" cy="4114800"/>
          </a:xfrm>
        </p:spPr>
        <p:txBody>
          <a:bodyPr>
            <a:noAutofit/>
          </a:bodyPr>
          <a:lstStyle/>
          <a:p>
            <a:r>
              <a:rPr lang="en-US" dirty="0">
                <a:solidFill>
                  <a:srgbClr val="FFC000"/>
                </a:solidFill>
              </a:rPr>
              <a:t>Persons with a history of egg allergy of any severity may receive any licensed, recommended, and age-appropriate influenza vaccine (IIV, RIV4, </a:t>
            </a:r>
            <a:r>
              <a:rPr lang="en-US" u="sng" dirty="0">
                <a:solidFill>
                  <a:srgbClr val="FFC000"/>
                </a:solidFill>
              </a:rPr>
              <a:t>or LAIV4</a:t>
            </a:r>
            <a:r>
              <a:rPr lang="en-US" dirty="0">
                <a:solidFill>
                  <a:srgbClr val="FFC000"/>
                </a:solidFill>
              </a:rPr>
              <a:t>). IIV and RIV4 have been previously recommended.</a:t>
            </a:r>
            <a:endParaRPr lang="en-US" u="sng" dirty="0">
              <a:solidFill>
                <a:srgbClr val="FFC000"/>
              </a:solidFill>
            </a:endParaRPr>
          </a:p>
          <a:p>
            <a:endParaRPr lang="en-US" u="sng" dirty="0">
              <a:solidFill>
                <a:schemeClr val="bg1"/>
              </a:solidFill>
            </a:endParaRPr>
          </a:p>
          <a:p>
            <a:r>
              <a:rPr lang="en-US" u="sng" dirty="0">
                <a:solidFill>
                  <a:schemeClr val="tx1"/>
                </a:solidFill>
                <a:latin typeface="Arial" panose="020B0604020202020204" pitchFamily="34" charset="0"/>
                <a:cs typeface="Arial" panose="020B0604020202020204" pitchFamily="34" charset="0"/>
              </a:rPr>
              <a:t>A previous severe allergic reaction to influenza vaccine is a contraindication to future receipt of the vaccine.</a:t>
            </a:r>
          </a:p>
        </p:txBody>
      </p:sp>
      <p:sp>
        <p:nvSpPr>
          <p:cNvPr id="4" name="Rectangle 3"/>
          <p:cNvSpPr/>
          <p:nvPr/>
        </p:nvSpPr>
        <p:spPr>
          <a:xfrm>
            <a:off x="3724275" y="6400800"/>
            <a:ext cx="4743450" cy="261610"/>
          </a:xfrm>
          <a:prstGeom prst="rect">
            <a:avLst/>
          </a:prstGeom>
        </p:spPr>
        <p:txBody>
          <a:bodyPr wrap="square">
            <a:spAutoFit/>
          </a:bodyPr>
          <a:lstStyle/>
          <a:p>
            <a:pPr algn="ctr"/>
            <a:r>
              <a:rPr lang="en-US" sz="1100" b="1" dirty="0">
                <a:solidFill>
                  <a:srgbClr val="FFFFFF"/>
                </a:solidFill>
                <a:latin typeface="Calibri"/>
              </a:rPr>
              <a:t>MMWR Recommendations and Reports / Vol. 67 / No. 3   August 24, 2018 </a:t>
            </a:r>
            <a:endParaRPr lang="en-US" sz="1100" dirty="0">
              <a:solidFill>
                <a:srgbClr val="FFFFFF"/>
              </a:solidFill>
              <a:latin typeface="Calibri"/>
            </a:endParaRPr>
          </a:p>
        </p:txBody>
      </p:sp>
    </p:spTree>
    <p:extLst>
      <p:ext uri="{BB962C8B-B14F-4D97-AF65-F5344CB8AC3E}">
        <p14:creationId xmlns:p14="http://schemas.microsoft.com/office/powerpoint/2010/main" val="2765397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idx="4294967295"/>
          </p:nvPr>
        </p:nvSpPr>
        <p:spPr>
          <a:xfrm>
            <a:off x="1828800" y="152400"/>
            <a:ext cx="8534400" cy="1066800"/>
          </a:xfrm>
        </p:spPr>
        <p:txBody>
          <a:bodyPr/>
          <a:lstStyle/>
          <a:p>
            <a:pPr algn="ctr" eaLnBrk="1" hangingPunct="1"/>
            <a:r>
              <a:rPr lang="en-US" sz="3600" b="1" dirty="0">
                <a:solidFill>
                  <a:srgbClr val="FFFF99"/>
                </a:solidFill>
              </a:rPr>
              <a:t>Meningococcal Disease</a:t>
            </a:r>
            <a:br>
              <a:rPr lang="en-US" sz="3600" b="1" dirty="0">
                <a:solidFill>
                  <a:srgbClr val="FFFF99"/>
                </a:solidFill>
              </a:rPr>
            </a:br>
            <a:r>
              <a:rPr lang="en-US" sz="2800" b="1" dirty="0">
                <a:solidFill>
                  <a:srgbClr val="FFFF99"/>
                </a:solidFill>
              </a:rPr>
              <a:t>(caused by Neisseria meningitidis)</a:t>
            </a:r>
            <a:endParaRPr lang="en-US" sz="3600" b="1" dirty="0">
              <a:solidFill>
                <a:srgbClr val="FFFF99"/>
              </a:solidFill>
            </a:endParaRPr>
          </a:p>
        </p:txBody>
      </p:sp>
      <p:sp>
        <p:nvSpPr>
          <p:cNvPr id="257027" name="Rectangle 3"/>
          <p:cNvSpPr>
            <a:spLocks noChangeArrowheads="1"/>
          </p:cNvSpPr>
          <p:nvPr/>
        </p:nvSpPr>
        <p:spPr bwMode="auto">
          <a:xfrm>
            <a:off x="1828800" y="1219200"/>
            <a:ext cx="6096000" cy="914400"/>
          </a:xfrm>
          <a:prstGeom prst="rect">
            <a:avLst/>
          </a:prstGeom>
          <a:noFill/>
          <a:ln w="9525">
            <a:noFill/>
            <a:miter lim="800000"/>
            <a:headEnd/>
            <a:tailEnd/>
          </a:ln>
        </p:spPr>
        <p:txBody>
          <a:bodyPr/>
          <a:lstStyle/>
          <a:p>
            <a:pPr marL="342900" indent="-342900" algn="ctr">
              <a:lnSpc>
                <a:spcPct val="90000"/>
              </a:lnSpc>
              <a:spcBef>
                <a:spcPct val="20000"/>
              </a:spcBef>
            </a:pPr>
            <a:r>
              <a:rPr lang="en-US" sz="2400" b="1" u="sng" dirty="0">
                <a:solidFill>
                  <a:srgbClr val="00B050"/>
                </a:solidFill>
                <a:latin typeface="Calibri"/>
              </a:rPr>
              <a:t>Meningitis</a:t>
            </a:r>
            <a:endParaRPr lang="en-US" sz="2400" dirty="0">
              <a:solidFill>
                <a:srgbClr val="00B050"/>
              </a:solidFill>
              <a:latin typeface="Calibri"/>
            </a:endParaRPr>
          </a:p>
          <a:p>
            <a:pPr marL="342900" indent="-342900" algn="ctr">
              <a:lnSpc>
                <a:spcPct val="90000"/>
              </a:lnSpc>
              <a:spcBef>
                <a:spcPct val="20000"/>
              </a:spcBef>
            </a:pPr>
            <a:r>
              <a:rPr lang="en-US" sz="2400" b="1" dirty="0">
                <a:solidFill>
                  <a:srgbClr val="FFFF99"/>
                </a:solidFill>
                <a:latin typeface="Calibri"/>
              </a:rPr>
              <a:t>	~50% of cases 	9-10% fatality rate</a:t>
            </a:r>
            <a:r>
              <a:rPr lang="en-US" sz="2400" b="1" dirty="0">
                <a:solidFill>
                  <a:srgbClr val="FFCC66"/>
                </a:solidFill>
              </a:rPr>
              <a:t>       </a:t>
            </a:r>
          </a:p>
        </p:txBody>
      </p:sp>
      <p:sp>
        <p:nvSpPr>
          <p:cNvPr id="421892" name="Rectangle 4"/>
          <p:cNvSpPr>
            <a:spLocks noChangeArrowheads="1"/>
          </p:cNvSpPr>
          <p:nvPr/>
        </p:nvSpPr>
        <p:spPr bwMode="auto">
          <a:xfrm>
            <a:off x="1981200" y="2286000"/>
            <a:ext cx="6019800" cy="3048000"/>
          </a:xfrm>
          <a:prstGeom prst="rect">
            <a:avLst/>
          </a:prstGeom>
          <a:noFill/>
          <a:ln w="9525">
            <a:noFill/>
            <a:miter lim="800000"/>
            <a:headEnd/>
            <a:tailEnd/>
          </a:ln>
        </p:spPr>
        <p:txBody>
          <a:bodyPr/>
          <a:lstStyle/>
          <a:p>
            <a:pPr marL="411163" indent="-411163" algn="ctr">
              <a:lnSpc>
                <a:spcPct val="80000"/>
              </a:lnSpc>
              <a:spcBef>
                <a:spcPct val="20000"/>
              </a:spcBef>
              <a:defRPr/>
            </a:pPr>
            <a:r>
              <a:rPr lang="en-US" sz="2400" b="1" u="sng" dirty="0">
                <a:solidFill>
                  <a:srgbClr val="00B050"/>
                </a:solidFill>
                <a:latin typeface="Calibri"/>
              </a:rPr>
              <a:t>Meningococcemia</a:t>
            </a:r>
          </a:p>
          <a:p>
            <a:pPr marL="411163" indent="-411163" algn="ctr">
              <a:lnSpc>
                <a:spcPct val="80000"/>
              </a:lnSpc>
              <a:spcBef>
                <a:spcPct val="20000"/>
              </a:spcBef>
              <a:defRPr/>
            </a:pPr>
            <a:r>
              <a:rPr lang="en-US" sz="2400" b="1" dirty="0">
                <a:solidFill>
                  <a:srgbClr val="FFFF99"/>
                </a:solidFill>
                <a:latin typeface="Calibri"/>
              </a:rPr>
              <a:t>5%-20% of cases 	Up to 40% fatality rate</a:t>
            </a:r>
            <a:endParaRPr lang="en-US" sz="2400" b="1" u="sng" dirty="0">
              <a:solidFill>
                <a:srgbClr val="46D04D"/>
              </a:solidFill>
              <a:latin typeface="Calibri"/>
            </a:endParaRPr>
          </a:p>
          <a:p>
            <a:pPr marL="288925" indent="-288925">
              <a:lnSpc>
                <a:spcPct val="80000"/>
              </a:lnSpc>
              <a:spcBef>
                <a:spcPct val="20000"/>
              </a:spcBef>
              <a:buFontTx/>
              <a:buChar char="•"/>
              <a:defRPr/>
            </a:pPr>
            <a:r>
              <a:rPr lang="en-US" sz="2400" dirty="0">
                <a:solidFill>
                  <a:srgbClr val="FFFFFF"/>
                </a:solidFill>
                <a:latin typeface="Calibri"/>
              </a:rPr>
              <a:t>Rash</a:t>
            </a:r>
          </a:p>
          <a:p>
            <a:pPr marL="288925" indent="-288925">
              <a:lnSpc>
                <a:spcPct val="80000"/>
              </a:lnSpc>
              <a:spcBef>
                <a:spcPct val="20000"/>
              </a:spcBef>
              <a:buFontTx/>
              <a:buChar char="•"/>
              <a:defRPr/>
            </a:pPr>
            <a:r>
              <a:rPr lang="en-US" sz="2400" dirty="0">
                <a:solidFill>
                  <a:srgbClr val="FFFFFF"/>
                </a:solidFill>
                <a:latin typeface="Calibri"/>
              </a:rPr>
              <a:t>Vascular damage</a:t>
            </a:r>
          </a:p>
          <a:p>
            <a:pPr marL="288925" indent="-288925">
              <a:lnSpc>
                <a:spcPct val="80000"/>
              </a:lnSpc>
              <a:spcBef>
                <a:spcPct val="20000"/>
              </a:spcBef>
              <a:buFontTx/>
              <a:buChar char="•"/>
              <a:defRPr/>
            </a:pPr>
            <a:r>
              <a:rPr lang="en-US" sz="2400" dirty="0">
                <a:solidFill>
                  <a:srgbClr val="FFFFFF"/>
                </a:solidFill>
                <a:latin typeface="Calibri"/>
              </a:rPr>
              <a:t>Disseminated intravascular coagulation</a:t>
            </a:r>
          </a:p>
          <a:p>
            <a:pPr marL="288925" indent="-288925">
              <a:lnSpc>
                <a:spcPct val="80000"/>
              </a:lnSpc>
              <a:spcBef>
                <a:spcPct val="20000"/>
              </a:spcBef>
              <a:buFontTx/>
              <a:buChar char="•"/>
              <a:defRPr/>
            </a:pPr>
            <a:r>
              <a:rPr lang="en-US" sz="2400" dirty="0">
                <a:solidFill>
                  <a:srgbClr val="FFFFFF"/>
                </a:solidFill>
                <a:latin typeface="Calibri"/>
              </a:rPr>
              <a:t>Multi-organ failure</a:t>
            </a:r>
          </a:p>
          <a:p>
            <a:pPr marL="288925" indent="-288925">
              <a:lnSpc>
                <a:spcPct val="80000"/>
              </a:lnSpc>
              <a:spcBef>
                <a:spcPct val="20000"/>
              </a:spcBef>
              <a:buFontTx/>
              <a:buChar char="•"/>
              <a:defRPr/>
            </a:pPr>
            <a:r>
              <a:rPr lang="en-US" sz="2400" dirty="0">
                <a:solidFill>
                  <a:srgbClr val="FFFFFF"/>
                </a:solidFill>
                <a:latin typeface="Calibri"/>
              </a:rPr>
              <a:t>Shock</a:t>
            </a:r>
          </a:p>
          <a:p>
            <a:pPr marL="288925" indent="-288925">
              <a:lnSpc>
                <a:spcPct val="80000"/>
              </a:lnSpc>
              <a:spcBef>
                <a:spcPct val="20000"/>
              </a:spcBef>
              <a:buFontTx/>
              <a:buChar char="•"/>
              <a:defRPr/>
            </a:pPr>
            <a:r>
              <a:rPr lang="en-US" sz="2400" dirty="0">
                <a:solidFill>
                  <a:srgbClr val="FFFFFF"/>
                </a:solidFill>
                <a:latin typeface="Calibri"/>
              </a:rPr>
              <a:t>Death can occur in 24 hours</a:t>
            </a:r>
          </a:p>
        </p:txBody>
      </p:sp>
      <p:sp>
        <p:nvSpPr>
          <p:cNvPr id="257029" name="Text Box 6"/>
          <p:cNvSpPr txBox="1">
            <a:spLocks noChangeArrowheads="1"/>
          </p:cNvSpPr>
          <p:nvPr/>
        </p:nvSpPr>
        <p:spPr bwMode="auto">
          <a:xfrm>
            <a:off x="2743200" y="5943600"/>
            <a:ext cx="7239000" cy="523220"/>
          </a:xfrm>
          <a:prstGeom prst="rect">
            <a:avLst/>
          </a:prstGeom>
          <a:noFill/>
          <a:ln w="9525">
            <a:noFill/>
            <a:miter lim="800000"/>
            <a:headEnd/>
            <a:tailEnd/>
          </a:ln>
        </p:spPr>
        <p:txBody>
          <a:bodyPr wrap="square">
            <a:spAutoFit/>
          </a:bodyPr>
          <a:lstStyle/>
          <a:p>
            <a:r>
              <a:rPr lang="en-US" sz="1400" b="1" dirty="0">
                <a:solidFill>
                  <a:srgbClr val="FFFFFF"/>
                </a:solidFill>
                <a:latin typeface="Calibri"/>
              </a:rPr>
              <a:t>Ref: 1. Epidemiology and Prevention of Vaccine-Preventable Diseases. 13th Edition, 2015. </a:t>
            </a:r>
          </a:p>
          <a:p>
            <a:r>
              <a:rPr lang="en-US" sz="1400" b="1" dirty="0">
                <a:solidFill>
                  <a:srgbClr val="FFFFFF"/>
                </a:solidFill>
                <a:latin typeface="Calibri"/>
              </a:rPr>
              <a:t>         2. AAP Red Book 2015</a:t>
            </a:r>
            <a:endParaRPr lang="en-US" sz="1400" b="1" i="1" dirty="0">
              <a:solidFill>
                <a:srgbClr val="FFFFFF"/>
              </a:solidFill>
              <a:latin typeface="Calibri"/>
            </a:endParaRPr>
          </a:p>
        </p:txBody>
      </p:sp>
      <p:pic>
        <p:nvPicPr>
          <p:cNvPr id="421895" name="Picture 7" descr="meniaap0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4400" y="1731433"/>
            <a:ext cx="1447800" cy="1367367"/>
          </a:xfrm>
          <a:prstGeom prst="rect">
            <a:avLst/>
          </a:prstGeom>
          <a:noFill/>
          <a:ln w="9525">
            <a:noFill/>
            <a:miter lim="800000"/>
            <a:headEnd/>
            <a:tailEnd/>
          </a:ln>
        </p:spPr>
      </p:pic>
      <p:sp>
        <p:nvSpPr>
          <p:cNvPr id="421896" name="Text Box 8"/>
          <p:cNvSpPr txBox="1">
            <a:spLocks noChangeArrowheads="1"/>
          </p:cNvSpPr>
          <p:nvPr/>
        </p:nvSpPr>
        <p:spPr bwMode="auto">
          <a:xfrm>
            <a:off x="8153400" y="3124200"/>
            <a:ext cx="2286000" cy="304800"/>
          </a:xfrm>
          <a:prstGeom prst="rect">
            <a:avLst/>
          </a:prstGeom>
          <a:noFill/>
          <a:ln w="9525">
            <a:noFill/>
            <a:miter lim="800000"/>
            <a:headEnd/>
            <a:tailEnd/>
          </a:ln>
          <a:effectLst/>
        </p:spPr>
        <p:txBody>
          <a:bodyPr>
            <a:spAutoFit/>
          </a:bodyPr>
          <a:lstStyle/>
          <a:p>
            <a:pPr>
              <a:spcBef>
                <a:spcPct val="50000"/>
              </a:spcBef>
              <a:defRPr/>
            </a:pPr>
            <a:r>
              <a:rPr lang="en-US" sz="900" dirty="0">
                <a:solidFill>
                  <a:srgbClr val="FFFFFF"/>
                </a:solidFill>
                <a:effectLst>
                  <a:outerShdw blurRad="38100" dist="38100" dir="2700000" algn="tl">
                    <a:srgbClr val="000000"/>
                  </a:outerShdw>
                </a:effectLst>
                <a:latin typeface="Calibri"/>
              </a:rPr>
              <a:t>Photo courtesy CDC: Dr. Brodsky &amp; Mr. Gust</a:t>
            </a:r>
            <a:r>
              <a:rPr lang="en-US" sz="1400" dirty="0">
                <a:solidFill>
                  <a:srgbClr val="FFFFFF"/>
                </a:solidFill>
                <a:effectLst>
                  <a:outerShdw blurRad="38100" dist="38100" dir="2700000" algn="tl">
                    <a:srgbClr val="000000"/>
                  </a:outerShdw>
                </a:effectLst>
                <a:latin typeface="Calibri"/>
              </a:rPr>
              <a:t> </a:t>
            </a:r>
            <a:endParaRPr lang="en-US" sz="1400" dirty="0">
              <a:solidFill>
                <a:srgbClr val="FFFFFF"/>
              </a:solidFill>
              <a:latin typeface="Calibri"/>
            </a:endParaRPr>
          </a:p>
        </p:txBody>
      </p:sp>
      <p:sp>
        <p:nvSpPr>
          <p:cNvPr id="221193" name="Text Box 9"/>
          <p:cNvSpPr txBox="1">
            <a:spLocks noChangeArrowheads="1"/>
          </p:cNvSpPr>
          <p:nvPr/>
        </p:nvSpPr>
        <p:spPr bwMode="auto">
          <a:xfrm>
            <a:off x="2057400" y="5257800"/>
            <a:ext cx="6172200" cy="457200"/>
          </a:xfrm>
          <a:prstGeom prst="rect">
            <a:avLst/>
          </a:prstGeom>
          <a:noFill/>
          <a:ln w="9525">
            <a:noFill/>
            <a:miter lim="800000"/>
            <a:headEnd/>
            <a:tailEnd/>
          </a:ln>
        </p:spPr>
        <p:txBody>
          <a:bodyPr>
            <a:spAutoFit/>
          </a:bodyPr>
          <a:lstStyle/>
          <a:p>
            <a:pPr>
              <a:spcBef>
                <a:spcPct val="50000"/>
              </a:spcBef>
            </a:pPr>
            <a:r>
              <a:rPr lang="en-US" sz="2400" b="1" dirty="0">
                <a:solidFill>
                  <a:srgbClr val="FFFF99"/>
                </a:solidFill>
                <a:latin typeface="Calibri"/>
              </a:rPr>
              <a:t>11-19% of survivors have permanent sequelae</a:t>
            </a: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3607624"/>
            <a:ext cx="2895600" cy="1637714"/>
          </a:xfrm>
          <a:prstGeom prst="rect">
            <a:avLst/>
          </a:prstGeom>
          <a:noFill/>
          <a:ln w="9525">
            <a:noFill/>
            <a:miter lim="800000"/>
            <a:headEnd/>
            <a:tailEnd/>
          </a:ln>
        </p:spPr>
      </p:pic>
    </p:spTree>
    <p:extLst>
      <p:ext uri="{BB962C8B-B14F-4D97-AF65-F5344CB8AC3E}">
        <p14:creationId xmlns:p14="http://schemas.microsoft.com/office/powerpoint/2010/main" val="3303425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2189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189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189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189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189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189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119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noChangeArrowheads="1"/>
          </p:cNvSpPr>
          <p:nvPr>
            <p:ph type="title" idx="4294967295"/>
          </p:nvPr>
        </p:nvSpPr>
        <p:spPr>
          <a:xfrm>
            <a:off x="3810000" y="255494"/>
            <a:ext cx="4495800" cy="838200"/>
          </a:xfrm>
        </p:spPr>
        <p:txBody>
          <a:bodyPr/>
          <a:lstStyle/>
          <a:p>
            <a:pPr eaLnBrk="1" hangingPunct="1"/>
            <a:r>
              <a:rPr lang="en-US" sz="3600" dirty="0">
                <a:solidFill>
                  <a:srgbClr val="FFFF99"/>
                </a:solidFill>
              </a:rPr>
              <a:t>EPIC® is presented by:</a:t>
            </a:r>
          </a:p>
        </p:txBody>
      </p:sp>
      <p:sp>
        <p:nvSpPr>
          <p:cNvPr id="194562" name="Rectangle 3"/>
          <p:cNvSpPr>
            <a:spLocks noGrp="1" noChangeArrowheads="1"/>
          </p:cNvSpPr>
          <p:nvPr>
            <p:ph type="body" idx="4294967295"/>
          </p:nvPr>
        </p:nvSpPr>
        <p:spPr>
          <a:xfrm>
            <a:off x="1648097" y="1580606"/>
            <a:ext cx="8610600" cy="6172200"/>
          </a:xfrm>
        </p:spPr>
        <p:txBody>
          <a:bodyPr>
            <a:normAutofit fontScale="40000" lnSpcReduction="20000"/>
          </a:bodyPr>
          <a:lstStyle/>
          <a:p>
            <a:pPr>
              <a:spcBef>
                <a:spcPct val="50000"/>
              </a:spcBef>
              <a:buFontTx/>
              <a:buNone/>
            </a:pPr>
            <a:r>
              <a:rPr lang="en-US" sz="7000" dirty="0">
                <a:latin typeface="Arial" panose="020B0604020202020204" pitchFamily="34" charset="0"/>
                <a:cs typeface="Arial" panose="020B0604020202020204" pitchFamily="34" charset="0"/>
              </a:rPr>
              <a:t>Georgia Chapter - American Academy of Pediatrics</a:t>
            </a:r>
          </a:p>
          <a:p>
            <a:pPr>
              <a:spcBef>
                <a:spcPct val="50000"/>
              </a:spcBef>
              <a:buFontTx/>
              <a:buNone/>
            </a:pPr>
            <a:r>
              <a:rPr lang="en-US" sz="7000" dirty="0">
                <a:latin typeface="Arial" panose="020B0604020202020204" pitchFamily="34" charset="0"/>
                <a:cs typeface="Arial" panose="020B0604020202020204" pitchFamily="34" charset="0"/>
              </a:rPr>
              <a:t>Ga. Dept. of Public Health/Immunization Program </a:t>
            </a:r>
          </a:p>
          <a:p>
            <a:pPr>
              <a:spcBef>
                <a:spcPct val="50000"/>
              </a:spcBef>
              <a:buFontTx/>
              <a:buNone/>
            </a:pPr>
            <a:r>
              <a:rPr lang="en-US" sz="7000" i="1" dirty="0">
                <a:solidFill>
                  <a:srgbClr val="FFFFCC"/>
                </a:solidFill>
                <a:latin typeface="Arial" panose="020B0604020202020204" pitchFamily="34" charset="0"/>
                <a:cs typeface="Arial" panose="020B0604020202020204" pitchFamily="34" charset="0"/>
              </a:rPr>
              <a:t>In Cooperation with:</a:t>
            </a:r>
          </a:p>
          <a:p>
            <a:pPr>
              <a:spcBef>
                <a:spcPct val="50000"/>
              </a:spcBef>
              <a:buFontTx/>
              <a:buNone/>
            </a:pPr>
            <a:r>
              <a:rPr lang="en-US" sz="7000" dirty="0">
                <a:latin typeface="Arial" panose="020B0604020202020204" pitchFamily="34" charset="0"/>
                <a:cs typeface="Arial" panose="020B0604020202020204" pitchFamily="34" charset="0"/>
              </a:rPr>
              <a:t>	Georgia Academy of Family Physicians</a:t>
            </a:r>
          </a:p>
          <a:p>
            <a:pPr>
              <a:spcBef>
                <a:spcPct val="50000"/>
              </a:spcBef>
              <a:buFontTx/>
              <a:buNone/>
            </a:pPr>
            <a:r>
              <a:rPr lang="en-US" sz="7000" dirty="0">
                <a:latin typeface="Arial" panose="020B0604020202020204" pitchFamily="34" charset="0"/>
                <a:cs typeface="Arial" panose="020B0604020202020204" pitchFamily="34" charset="0"/>
              </a:rPr>
              <a:t>	Georgia Chapter - American College of Physicians </a:t>
            </a:r>
          </a:p>
          <a:p>
            <a:pPr>
              <a:spcBef>
                <a:spcPct val="50000"/>
              </a:spcBef>
              <a:buFontTx/>
              <a:buNone/>
            </a:pPr>
            <a:r>
              <a:rPr lang="en-US" sz="7000" dirty="0">
                <a:latin typeface="Arial" panose="020B0604020202020204" pitchFamily="34" charset="0"/>
                <a:cs typeface="Arial" panose="020B0604020202020204" pitchFamily="34" charset="0"/>
              </a:rPr>
              <a:t>	Georgia OB/Gyn Society</a:t>
            </a:r>
          </a:p>
          <a:p>
            <a:pPr>
              <a:spcBef>
                <a:spcPct val="50000"/>
              </a:spcBef>
              <a:buFontTx/>
              <a:buNone/>
            </a:pPr>
            <a:endParaRPr lang="en-US" dirty="0"/>
          </a:p>
          <a:p>
            <a:pPr>
              <a:spcBef>
                <a:spcPct val="50000"/>
              </a:spcBef>
              <a:buFontTx/>
              <a:buNone/>
            </a:pPr>
            <a:endParaRPr lang="en-US" dirty="0"/>
          </a:p>
          <a:p>
            <a:pPr>
              <a:spcBef>
                <a:spcPct val="50000"/>
              </a:spcBef>
              <a:buFontTx/>
              <a:buNone/>
            </a:pPr>
            <a:endParaRPr lang="en-US" dirty="0"/>
          </a:p>
          <a:p>
            <a:pPr>
              <a:spcBef>
                <a:spcPct val="50000"/>
              </a:spcBef>
              <a:buFontTx/>
              <a:buNone/>
            </a:pPr>
            <a:endParaRPr lang="en-US" dirty="0"/>
          </a:p>
          <a:p>
            <a:pPr>
              <a:spcBef>
                <a:spcPct val="50000"/>
              </a:spcBef>
              <a:buFontTx/>
              <a:buNone/>
            </a:pPr>
            <a:endParaRPr lang="en-US" dirty="0"/>
          </a:p>
          <a:p>
            <a:pPr>
              <a:spcBef>
                <a:spcPct val="50000"/>
              </a:spcBef>
              <a:buFontTx/>
              <a:buNone/>
            </a:pPr>
            <a:endParaRPr lang="en-US" dirty="0"/>
          </a:p>
          <a:p>
            <a:pPr>
              <a:spcBef>
                <a:spcPct val="50000"/>
              </a:spcBef>
              <a:buFontTx/>
              <a:buNone/>
            </a:pPr>
            <a:r>
              <a:rPr lang="en-US" sz="4500" dirty="0">
                <a:latin typeface="Arial" panose="020B0604020202020204" pitchFamily="34" charset="0"/>
                <a:cs typeface="Arial" panose="020B0604020202020204" pitchFamily="34" charset="0"/>
              </a:rPr>
              <a:t>EPIC® (Educating Physicians &amp; Practices In their Communities) is a registered trademark of the Georgia Chapter of the American Academy of Pediatrics.  All rights reserved.</a:t>
            </a:r>
          </a:p>
          <a:p>
            <a:pPr lvl="0">
              <a:spcBef>
                <a:spcPct val="50000"/>
              </a:spcBef>
              <a:buNone/>
            </a:pPr>
            <a:endParaRPr lang="en-US" sz="4500" dirty="0">
              <a:solidFill>
                <a:srgbClr val="FFFFFF"/>
              </a:solidFill>
              <a:latin typeface="Arial" panose="020B0604020202020204" pitchFamily="34" charset="0"/>
              <a:cs typeface="Arial" panose="020B0604020202020204" pitchFamily="34" charset="0"/>
            </a:endParaRPr>
          </a:p>
          <a:p>
            <a:pPr lvl="0">
              <a:spcBef>
                <a:spcPct val="50000"/>
              </a:spcBef>
              <a:buNone/>
            </a:pPr>
            <a:r>
              <a:rPr lang="en-US" sz="4500" dirty="0">
                <a:solidFill>
                  <a:srgbClr val="FFFFFF"/>
                </a:solidFill>
                <a:latin typeface="Arial" panose="020B0604020202020204" pitchFamily="34" charset="0"/>
                <a:cs typeface="Arial" panose="020B0604020202020204" pitchFamily="34" charset="0"/>
              </a:rPr>
              <a:t>	</a:t>
            </a:r>
          </a:p>
          <a:p>
            <a:pPr>
              <a:spcBef>
                <a:spcPct val="50000"/>
              </a:spcBef>
              <a:buFontTx/>
              <a:buNone/>
            </a:pPr>
            <a:endParaRPr lang="en-US" dirty="0"/>
          </a:p>
          <a:p>
            <a:pPr>
              <a:spcBef>
                <a:spcPct val="50000"/>
              </a:spcBef>
              <a:buFontTx/>
              <a:buNone/>
            </a:pPr>
            <a:r>
              <a:rPr lang="en-US" dirty="0"/>
              <a:t>	</a:t>
            </a:r>
            <a:endParaRPr lang="en-US" sz="2000" dirty="0"/>
          </a:p>
        </p:txBody>
      </p:sp>
    </p:spTree>
    <p:extLst>
      <p:ext uri="{BB962C8B-B14F-4D97-AF65-F5344CB8AC3E}">
        <p14:creationId xmlns:p14="http://schemas.microsoft.com/office/powerpoint/2010/main" val="2621052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228600"/>
            <a:ext cx="8305800" cy="1077218"/>
          </a:xfrm>
          <a:prstGeom prst="rect">
            <a:avLst/>
          </a:prstGeom>
        </p:spPr>
        <p:txBody>
          <a:bodyPr wrap="square">
            <a:spAutoFit/>
          </a:bodyPr>
          <a:lstStyle/>
          <a:p>
            <a:pPr algn="ctr"/>
            <a:r>
              <a:rPr lang="en-US" sz="3200" b="1" dirty="0">
                <a:solidFill>
                  <a:srgbClr val="FFFF99"/>
                </a:solidFill>
                <a:latin typeface="Calibri"/>
              </a:rPr>
              <a:t>Meningococcal Disease: </a:t>
            </a:r>
          </a:p>
          <a:p>
            <a:pPr algn="ctr"/>
            <a:r>
              <a:rPr lang="en-US" sz="3200" b="1" dirty="0">
                <a:solidFill>
                  <a:srgbClr val="FFFF99"/>
                </a:solidFill>
                <a:latin typeface="Calibri"/>
              </a:rPr>
              <a:t>Adolescents and Young Adults Are Most at Ris</a:t>
            </a:r>
            <a:r>
              <a:rPr lang="en-US" sz="3200" b="1" dirty="0">
                <a:solidFill>
                  <a:srgbClr val="FFFFCC"/>
                </a:solidFill>
                <a:latin typeface="Calibri"/>
              </a:rPr>
              <a:t>k</a:t>
            </a:r>
          </a:p>
        </p:txBody>
      </p:sp>
      <p:graphicFrame>
        <p:nvGraphicFramePr>
          <p:cNvPr id="3074" name="Object 2"/>
          <p:cNvGraphicFramePr>
            <a:graphicFrameLocks noGrp="1" noChangeAspect="1"/>
          </p:cNvGraphicFramePr>
          <p:nvPr/>
        </p:nvGraphicFramePr>
        <p:xfrm>
          <a:off x="1866900" y="1981200"/>
          <a:ext cx="8496300" cy="3937000"/>
        </p:xfrm>
        <a:graphic>
          <a:graphicData uri="http://schemas.openxmlformats.org/presentationml/2006/ole">
            <mc:AlternateContent xmlns:mc="http://schemas.openxmlformats.org/markup-compatibility/2006">
              <mc:Choice xmlns:v="urn:schemas-microsoft-com:vml" Requires="v">
                <p:oleObj spid="_x0000_s1074" name="Worksheet" r:id="rId4" imgW="8553489" imgH="4124250" progId="Excel.Sheet.8">
                  <p:embed/>
                </p:oleObj>
              </mc:Choice>
              <mc:Fallback>
                <p:oleObj name="Worksheet" r:id="rId4" imgW="8553489" imgH="4124250" progId="Excel.Shee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6900" y="1981200"/>
                        <a:ext cx="8496300" cy="393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p:cNvSpPr/>
          <p:nvPr/>
        </p:nvSpPr>
        <p:spPr>
          <a:xfrm>
            <a:off x="2888067" y="1295400"/>
            <a:ext cx="6157776" cy="523220"/>
          </a:xfrm>
          <a:prstGeom prst="rect">
            <a:avLst/>
          </a:prstGeom>
        </p:spPr>
        <p:txBody>
          <a:bodyPr wrap="none">
            <a:spAutoFit/>
          </a:bodyPr>
          <a:lstStyle/>
          <a:p>
            <a:pPr algn="ctr"/>
            <a:r>
              <a:rPr lang="en-US" sz="2800" b="1" dirty="0">
                <a:solidFill>
                  <a:prstClr val="white"/>
                </a:solidFill>
                <a:latin typeface="Calibri"/>
              </a:rPr>
              <a:t>Age-specific Fatalities, US, 1999-2010</a:t>
            </a:r>
            <a:r>
              <a:rPr lang="en-US" sz="2800" b="1" baseline="30000" dirty="0">
                <a:solidFill>
                  <a:prstClr val="white"/>
                </a:solidFill>
                <a:latin typeface="Calibri"/>
              </a:rPr>
              <a:t>1-12</a:t>
            </a:r>
          </a:p>
        </p:txBody>
      </p:sp>
    </p:spTree>
    <p:extLst>
      <p:ext uri="{BB962C8B-B14F-4D97-AF65-F5344CB8AC3E}">
        <p14:creationId xmlns:p14="http://schemas.microsoft.com/office/powerpoint/2010/main" val="3331358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304801"/>
            <a:ext cx="8382000" cy="1200329"/>
          </a:xfrm>
          <a:prstGeom prst="rect">
            <a:avLst/>
          </a:prstGeom>
        </p:spPr>
        <p:txBody>
          <a:bodyPr wrap="square">
            <a:spAutoFit/>
          </a:bodyPr>
          <a:lstStyle/>
          <a:p>
            <a:pPr algn="ctr"/>
            <a:r>
              <a:rPr lang="en-US" sz="3600" b="1" i="1" dirty="0">
                <a:solidFill>
                  <a:srgbClr val="FFFF99"/>
                </a:solidFill>
                <a:latin typeface="+mj-lt"/>
                <a:cs typeface="Georgia"/>
              </a:rPr>
              <a:t>Neisseria meningitidis </a:t>
            </a:r>
            <a:br>
              <a:rPr lang="en-US" sz="3600" b="1" dirty="0">
                <a:solidFill>
                  <a:srgbClr val="FFFF99"/>
                </a:solidFill>
                <a:latin typeface="+mj-lt"/>
                <a:cs typeface="Georgia"/>
              </a:rPr>
            </a:br>
            <a:r>
              <a:rPr lang="en-US" sz="3600" b="1" dirty="0">
                <a:solidFill>
                  <a:srgbClr val="FFFF99"/>
                </a:solidFill>
                <a:latin typeface="+mj-lt"/>
                <a:cs typeface="Georgia"/>
              </a:rPr>
              <a:t>Risk Factors for Invasive Disease</a:t>
            </a:r>
            <a:endParaRPr lang="en-US" sz="3600" b="1" dirty="0">
              <a:solidFill>
                <a:srgbClr val="FFFF99"/>
              </a:solidFill>
              <a:latin typeface="+mj-lt"/>
            </a:endParaRPr>
          </a:p>
        </p:txBody>
      </p:sp>
      <p:sp>
        <p:nvSpPr>
          <p:cNvPr id="3" name="Rectangle 2"/>
          <p:cNvSpPr/>
          <p:nvPr/>
        </p:nvSpPr>
        <p:spPr>
          <a:xfrm>
            <a:off x="3124200" y="1642614"/>
            <a:ext cx="5943600" cy="4034438"/>
          </a:xfrm>
          <a:prstGeom prst="rect">
            <a:avLst/>
          </a:prstGeom>
        </p:spPr>
        <p:txBody>
          <a:bodyPr wrap="square">
            <a:spAutoFit/>
          </a:bodyPr>
          <a:lstStyle/>
          <a:p>
            <a:pPr marL="342900" indent="-342900">
              <a:spcAft>
                <a:spcPts val="1077"/>
              </a:spcAft>
              <a:buClr>
                <a:srgbClr val="FFFFCC"/>
              </a:buClr>
              <a:buFont typeface="Calibri" panose="020F0502020204030204" pitchFamily="34" charset="0"/>
              <a:buChar char="•"/>
              <a:defRPr/>
            </a:pPr>
            <a:r>
              <a:rPr lang="en-US" sz="2400" dirty="0">
                <a:solidFill>
                  <a:prstClr val="white"/>
                </a:solidFill>
                <a:latin typeface="Calibri"/>
                <a:cs typeface="Georgia"/>
              </a:rPr>
              <a:t>  Immunodeficient persons (e.g., no spleen)</a:t>
            </a:r>
          </a:p>
          <a:p>
            <a:pPr marL="342900" indent="-342900">
              <a:spcAft>
                <a:spcPts val="1077"/>
              </a:spcAft>
              <a:buClr>
                <a:srgbClr val="FFFFCC"/>
              </a:buClr>
              <a:buFont typeface="Calibri" panose="020F0502020204030204" pitchFamily="34" charset="0"/>
              <a:buChar char="•"/>
              <a:defRPr/>
            </a:pPr>
            <a:r>
              <a:rPr lang="en-US" sz="2400" dirty="0">
                <a:solidFill>
                  <a:prstClr val="white"/>
                </a:solidFill>
                <a:latin typeface="Calibri"/>
                <a:cs typeface="Georgia"/>
              </a:rPr>
              <a:t>  HIV infection</a:t>
            </a:r>
          </a:p>
          <a:p>
            <a:pPr marL="342900" indent="-342900">
              <a:spcAft>
                <a:spcPts val="1077"/>
              </a:spcAft>
              <a:buClr>
                <a:srgbClr val="FFFFCC"/>
              </a:buClr>
              <a:buFont typeface="Calibri" panose="020F0502020204030204" pitchFamily="34" charset="0"/>
              <a:buChar char="•"/>
              <a:defRPr/>
            </a:pPr>
            <a:r>
              <a:rPr lang="en-US" sz="2400" dirty="0">
                <a:solidFill>
                  <a:prstClr val="white"/>
                </a:solidFill>
                <a:latin typeface="Calibri"/>
                <a:cs typeface="Georgia"/>
              </a:rPr>
              <a:t>  Family members of an infected person</a:t>
            </a:r>
          </a:p>
          <a:p>
            <a:pPr marL="342900" indent="-342900">
              <a:spcAft>
                <a:spcPts val="1077"/>
              </a:spcAft>
              <a:buClr>
                <a:srgbClr val="FFFFCC"/>
              </a:buClr>
              <a:buFont typeface="Calibri" panose="020F0502020204030204" pitchFamily="34" charset="0"/>
              <a:buChar char="•"/>
              <a:defRPr/>
            </a:pPr>
            <a:r>
              <a:rPr lang="en-US" sz="2400" dirty="0">
                <a:solidFill>
                  <a:prstClr val="white"/>
                </a:solidFill>
                <a:latin typeface="Calibri"/>
                <a:cs typeface="Georgia"/>
              </a:rPr>
              <a:t>  Smoking</a:t>
            </a:r>
          </a:p>
          <a:p>
            <a:pPr marL="342900" indent="-342900">
              <a:spcAft>
                <a:spcPts val="1077"/>
              </a:spcAft>
              <a:buClr>
                <a:srgbClr val="FFFFCC"/>
              </a:buClr>
              <a:buFont typeface="Calibri" panose="020F0502020204030204" pitchFamily="34" charset="0"/>
              <a:buChar char="•"/>
              <a:defRPr/>
            </a:pPr>
            <a:r>
              <a:rPr lang="en-US" sz="2400" dirty="0">
                <a:solidFill>
                  <a:prstClr val="white"/>
                </a:solidFill>
                <a:latin typeface="Calibri"/>
                <a:cs typeface="Georgia"/>
              </a:rPr>
              <a:t>  Passive exposure to smoke</a:t>
            </a:r>
          </a:p>
          <a:p>
            <a:pPr marL="342900" indent="-342900">
              <a:spcAft>
                <a:spcPts val="1077"/>
              </a:spcAft>
              <a:buClr>
                <a:srgbClr val="FFFFCC"/>
              </a:buClr>
              <a:buFont typeface="Calibri" panose="020F0502020204030204" pitchFamily="34" charset="0"/>
              <a:buChar char="•"/>
              <a:defRPr/>
            </a:pPr>
            <a:r>
              <a:rPr lang="en-US" sz="2400" dirty="0">
                <a:solidFill>
                  <a:prstClr val="white"/>
                </a:solidFill>
                <a:latin typeface="Calibri"/>
                <a:cs typeface="Georgia"/>
              </a:rPr>
              <a:t>  Upper respiratory tract infection</a:t>
            </a:r>
          </a:p>
          <a:p>
            <a:pPr marL="342900" indent="-342900">
              <a:spcAft>
                <a:spcPts val="1077"/>
              </a:spcAft>
              <a:buClr>
                <a:srgbClr val="FFFFCC"/>
              </a:buClr>
              <a:buFont typeface="Calibri" panose="020F0502020204030204" pitchFamily="34" charset="0"/>
              <a:buChar char="•"/>
              <a:defRPr/>
            </a:pPr>
            <a:r>
              <a:rPr lang="en-US" sz="2400" dirty="0">
                <a:solidFill>
                  <a:prstClr val="white"/>
                </a:solidFill>
                <a:latin typeface="Calibri"/>
                <a:cs typeface="Georgia"/>
              </a:rPr>
              <a:t>  Crowding</a:t>
            </a:r>
          </a:p>
          <a:p>
            <a:pPr marL="342900" indent="-342900">
              <a:spcAft>
                <a:spcPts val="1077"/>
              </a:spcAft>
              <a:buClr>
                <a:srgbClr val="FFFFCC"/>
              </a:buClr>
              <a:buFont typeface="Calibri" panose="020F0502020204030204" pitchFamily="34" charset="0"/>
              <a:buChar char="•"/>
              <a:defRPr/>
            </a:pPr>
            <a:r>
              <a:rPr lang="en-US" sz="2400" dirty="0">
                <a:solidFill>
                  <a:prstClr val="white"/>
                </a:solidFill>
                <a:latin typeface="Calibri"/>
                <a:cs typeface="Georgia"/>
              </a:rPr>
              <a:t>  College students (living in dormitories)</a:t>
            </a:r>
          </a:p>
        </p:txBody>
      </p:sp>
      <p:sp>
        <p:nvSpPr>
          <p:cNvPr id="4" name="Rectangle 3"/>
          <p:cNvSpPr/>
          <p:nvPr/>
        </p:nvSpPr>
        <p:spPr>
          <a:xfrm>
            <a:off x="2286000" y="5939136"/>
            <a:ext cx="7543800" cy="276999"/>
          </a:xfrm>
          <a:prstGeom prst="rect">
            <a:avLst/>
          </a:prstGeom>
        </p:spPr>
        <p:txBody>
          <a:bodyPr wrap="square">
            <a:spAutoFit/>
          </a:bodyPr>
          <a:lstStyle/>
          <a:p>
            <a:pPr algn="ctr"/>
            <a:r>
              <a:rPr lang="en-US" sz="1200" b="1" i="1" dirty="0">
                <a:solidFill>
                  <a:prstClr val="white"/>
                </a:solidFill>
                <a:latin typeface="Calibri"/>
              </a:rPr>
              <a:t>Epidemiology and Prevention of Vaccine-Preventable Diseases</a:t>
            </a:r>
            <a:r>
              <a:rPr lang="en-US" sz="1200" b="1" dirty="0">
                <a:solidFill>
                  <a:prstClr val="white"/>
                </a:solidFill>
                <a:latin typeface="Calibri"/>
              </a:rPr>
              <a:t> (The Pink Book), 13th Edition, (2015)</a:t>
            </a:r>
          </a:p>
        </p:txBody>
      </p:sp>
    </p:spTree>
    <p:extLst>
      <p:ext uri="{BB962C8B-B14F-4D97-AF65-F5344CB8AC3E}">
        <p14:creationId xmlns:p14="http://schemas.microsoft.com/office/powerpoint/2010/main" val="1105754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solidFill>
                  <a:srgbClr val="FFFF99"/>
                </a:solidFill>
                <a:latin typeface="Calibri" panose="020F0502020204030204" pitchFamily="34" charset="0"/>
              </a:rPr>
              <a:t>Vulnerability of Adolescents and Young Adults</a:t>
            </a:r>
            <a:br>
              <a:rPr lang="en-US" sz="3600" b="1" dirty="0">
                <a:solidFill>
                  <a:srgbClr val="FFFF99"/>
                </a:solidFill>
                <a:latin typeface="Calibri" panose="020F0502020204030204" pitchFamily="34" charset="0"/>
              </a:rPr>
            </a:br>
            <a:r>
              <a:rPr lang="en-US" sz="3600" b="1" dirty="0">
                <a:solidFill>
                  <a:srgbClr val="FFFF99"/>
                </a:solidFill>
                <a:latin typeface="Calibri" panose="020F0502020204030204" pitchFamily="34" charset="0"/>
              </a:rPr>
              <a:t> to Meningococcal Disease </a:t>
            </a:r>
          </a:p>
        </p:txBody>
      </p:sp>
      <p:sp>
        <p:nvSpPr>
          <p:cNvPr id="3" name="Content Placeholder 2"/>
          <p:cNvSpPr>
            <a:spLocks noGrp="1"/>
          </p:cNvSpPr>
          <p:nvPr>
            <p:ph idx="1"/>
          </p:nvPr>
        </p:nvSpPr>
        <p:spPr/>
        <p:txBody>
          <a:bodyPr>
            <a:normAutofit/>
          </a:bodyPr>
          <a:lstStyle/>
          <a:p>
            <a:pPr>
              <a:lnSpc>
                <a:spcPct val="100000"/>
              </a:lnSpc>
              <a:spcBef>
                <a:spcPts val="900"/>
              </a:spcBef>
            </a:pPr>
            <a:r>
              <a:rPr lang="en-US" sz="2400" dirty="0">
                <a:solidFill>
                  <a:schemeClr val="tx1"/>
                </a:solidFill>
              </a:rPr>
              <a:t>Spread through respiratory and throat secretions</a:t>
            </a:r>
            <a:endParaRPr lang="en-US" sz="2400" baseline="30000" dirty="0">
              <a:solidFill>
                <a:schemeClr val="tx1"/>
              </a:solidFill>
            </a:endParaRPr>
          </a:p>
          <a:p>
            <a:pPr lvl="1">
              <a:lnSpc>
                <a:spcPct val="100000"/>
              </a:lnSpc>
              <a:spcBef>
                <a:spcPts val="900"/>
              </a:spcBef>
            </a:pPr>
            <a:r>
              <a:rPr lang="en-US" dirty="0">
                <a:solidFill>
                  <a:schemeClr val="tx1"/>
                </a:solidFill>
              </a:rPr>
              <a:t>Coughing, sneezing</a:t>
            </a:r>
          </a:p>
          <a:p>
            <a:pPr lvl="1">
              <a:lnSpc>
                <a:spcPct val="100000"/>
              </a:lnSpc>
              <a:spcBef>
                <a:spcPts val="900"/>
              </a:spcBef>
            </a:pPr>
            <a:r>
              <a:rPr lang="en-US" dirty="0">
                <a:solidFill>
                  <a:schemeClr val="tx1"/>
                </a:solidFill>
              </a:rPr>
              <a:t>Kissing</a:t>
            </a:r>
          </a:p>
          <a:p>
            <a:pPr lvl="1">
              <a:lnSpc>
                <a:spcPct val="100000"/>
              </a:lnSpc>
              <a:spcBef>
                <a:spcPts val="900"/>
              </a:spcBef>
            </a:pPr>
            <a:r>
              <a:rPr lang="en-US" dirty="0">
                <a:solidFill>
                  <a:schemeClr val="tx1"/>
                </a:solidFill>
              </a:rPr>
              <a:t>Sharing eating utensils, water bottles, etc.</a:t>
            </a:r>
          </a:p>
          <a:p>
            <a:pPr>
              <a:lnSpc>
                <a:spcPct val="100000"/>
              </a:lnSpc>
              <a:spcBef>
                <a:spcPts val="900"/>
              </a:spcBef>
            </a:pPr>
            <a:r>
              <a:rPr lang="en-US" sz="2400" dirty="0">
                <a:solidFill>
                  <a:schemeClr val="tx1"/>
                </a:solidFill>
              </a:rPr>
              <a:t>Crowded settings facilitate transmission</a:t>
            </a:r>
            <a:endParaRPr lang="en-US" sz="2400" baseline="30000" dirty="0">
              <a:solidFill>
                <a:schemeClr val="tx1"/>
              </a:solidFill>
            </a:endParaRPr>
          </a:p>
          <a:p>
            <a:pPr lvl="1">
              <a:lnSpc>
                <a:spcPct val="100000"/>
              </a:lnSpc>
              <a:spcBef>
                <a:spcPts val="900"/>
              </a:spcBef>
            </a:pPr>
            <a:r>
              <a:rPr lang="en-US" dirty="0">
                <a:solidFill>
                  <a:schemeClr val="tx1"/>
                </a:solidFill>
              </a:rPr>
              <a:t>College dormitory</a:t>
            </a:r>
            <a:endParaRPr lang="en-US" baseline="30000" dirty="0">
              <a:solidFill>
                <a:schemeClr val="tx1"/>
              </a:solidFill>
            </a:endParaRPr>
          </a:p>
          <a:p>
            <a:pPr lvl="1">
              <a:spcBef>
                <a:spcPts val="900"/>
              </a:spcBef>
            </a:pPr>
            <a:r>
              <a:rPr lang="en-US" dirty="0">
                <a:solidFill>
                  <a:schemeClr val="tx1"/>
                </a:solidFill>
              </a:rPr>
              <a:t>Crowded household</a:t>
            </a:r>
            <a:endParaRPr lang="en-US" baseline="30000" dirty="0">
              <a:solidFill>
                <a:schemeClr val="tx1"/>
              </a:solidFill>
            </a:endParaRPr>
          </a:p>
          <a:p>
            <a:pPr lvl="1">
              <a:lnSpc>
                <a:spcPct val="100000"/>
              </a:lnSpc>
              <a:spcBef>
                <a:spcPts val="900"/>
              </a:spcBef>
            </a:pPr>
            <a:r>
              <a:rPr lang="en-US" dirty="0">
                <a:solidFill>
                  <a:schemeClr val="tx1"/>
                </a:solidFill>
              </a:rPr>
              <a:t>Military barracks</a:t>
            </a:r>
          </a:p>
          <a:p>
            <a:pPr lvl="1">
              <a:lnSpc>
                <a:spcPct val="100000"/>
              </a:lnSpc>
              <a:spcBef>
                <a:spcPts val="900"/>
              </a:spcBef>
            </a:pPr>
            <a:r>
              <a:rPr lang="en-US" dirty="0">
                <a:solidFill>
                  <a:schemeClr val="tx1"/>
                </a:solidFill>
              </a:rPr>
              <a:t>Nightclubs, bars</a:t>
            </a:r>
          </a:p>
          <a:p>
            <a:pPr marL="342900" lvl="1" indent="0">
              <a:lnSpc>
                <a:spcPct val="100000"/>
              </a:lnSpc>
              <a:spcBef>
                <a:spcPts val="900"/>
              </a:spcBef>
              <a:buNone/>
            </a:pPr>
            <a:endParaRPr lang="en-US" dirty="0"/>
          </a:p>
          <a:p>
            <a:endParaRPr lang="en-US" dirty="0"/>
          </a:p>
        </p:txBody>
      </p:sp>
      <p:sp>
        <p:nvSpPr>
          <p:cNvPr id="4" name="TextBox 3"/>
          <p:cNvSpPr txBox="1"/>
          <p:nvPr/>
        </p:nvSpPr>
        <p:spPr>
          <a:xfrm>
            <a:off x="4450080" y="6311900"/>
            <a:ext cx="5181600" cy="276999"/>
          </a:xfrm>
          <a:prstGeom prst="rect">
            <a:avLst/>
          </a:prstGeom>
          <a:noFill/>
        </p:spPr>
        <p:txBody>
          <a:bodyPr wrap="square" rtlCol="0">
            <a:spAutoFit/>
          </a:bodyPr>
          <a:lstStyle/>
          <a:p>
            <a:r>
              <a:rPr lang="en-US" sz="1200" dirty="0">
                <a:latin typeface="Calibri" panose="020F0502020204030204" pitchFamily="34" charset="0"/>
              </a:rPr>
              <a:t>Give2MCV4 project: www.Give2MCV4.org</a:t>
            </a:r>
          </a:p>
        </p:txBody>
      </p:sp>
    </p:spTree>
    <p:extLst>
      <p:ext uri="{BB962C8B-B14F-4D97-AF65-F5344CB8AC3E}">
        <p14:creationId xmlns:p14="http://schemas.microsoft.com/office/powerpoint/2010/main" val="3228547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3" y="469628"/>
            <a:ext cx="10883537" cy="1325563"/>
          </a:xfrm>
        </p:spPr>
        <p:txBody>
          <a:bodyPr>
            <a:noAutofit/>
          </a:bodyPr>
          <a:lstStyle/>
          <a:p>
            <a:pPr algn="ctr"/>
            <a:r>
              <a:rPr lang="en-US" sz="4000" b="1" dirty="0">
                <a:solidFill>
                  <a:srgbClr val="FFFF99"/>
                </a:solidFill>
                <a:latin typeface="Arial" panose="020B0604020202020204" pitchFamily="34" charset="0"/>
                <a:cs typeface="Arial" panose="020B0604020202020204" pitchFamily="34" charset="0"/>
              </a:rPr>
              <a:t>Meningococcal Vaccines Recommended for Adolescents and Young Adults in the U.S.</a:t>
            </a:r>
            <a:endParaRPr lang="en-US" sz="4000" dirty="0">
              <a:latin typeface="Arial" panose="020B0604020202020204" pitchFamily="34" charset="0"/>
              <a:cs typeface="Arial" panose="020B0604020202020204" pitchFamily="34" charset="0"/>
            </a:endParaRPr>
          </a:p>
        </p:txBody>
      </p:sp>
      <p:graphicFrame>
        <p:nvGraphicFramePr>
          <p:cNvPr id="4" name="Content Placeholder 6"/>
          <p:cNvGraphicFramePr>
            <a:graphicFrameLocks/>
          </p:cNvGraphicFramePr>
          <p:nvPr>
            <p:extLst>
              <p:ext uri="{D42A27DB-BD31-4B8C-83A1-F6EECF244321}">
                <p14:modId xmlns:p14="http://schemas.microsoft.com/office/powerpoint/2010/main" val="368003799"/>
              </p:ext>
            </p:extLst>
          </p:nvPr>
        </p:nvGraphicFramePr>
        <p:xfrm>
          <a:off x="2247569" y="2253343"/>
          <a:ext cx="7696862" cy="3871210"/>
        </p:xfrm>
        <a:graphic>
          <a:graphicData uri="http://schemas.openxmlformats.org/drawingml/2006/table">
            <a:tbl>
              <a:tblPr firstRow="1" bandRow="1"/>
              <a:tblGrid>
                <a:gridCol w="2180175">
                  <a:extLst>
                    <a:ext uri="{9D8B030D-6E8A-4147-A177-3AD203B41FA5}">
                      <a16:colId xmlns:a16="http://schemas.microsoft.com/office/drawing/2014/main" val="20000"/>
                    </a:ext>
                  </a:extLst>
                </a:gridCol>
                <a:gridCol w="2534273">
                  <a:extLst>
                    <a:ext uri="{9D8B030D-6E8A-4147-A177-3AD203B41FA5}">
                      <a16:colId xmlns:a16="http://schemas.microsoft.com/office/drawing/2014/main" val="20001"/>
                    </a:ext>
                  </a:extLst>
                </a:gridCol>
                <a:gridCol w="2982414">
                  <a:extLst>
                    <a:ext uri="{9D8B030D-6E8A-4147-A177-3AD203B41FA5}">
                      <a16:colId xmlns:a16="http://schemas.microsoft.com/office/drawing/2014/main" val="20002"/>
                    </a:ext>
                  </a:extLst>
                </a:gridCol>
              </a:tblGrid>
              <a:tr h="836398">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dirty="0"/>
                    </a:p>
                  </a:txBody>
                  <a:tcPr>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en-US" sz="2000" dirty="0"/>
                        <a:t>Quadrivalent meningococcal conjugate (MCV4)</a:t>
                      </a:r>
                      <a:endParaRPr lang="en-US" sz="2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D7BA7"/>
                    </a:solid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en-US" sz="2000" dirty="0"/>
                        <a:t>Meningococcal B </a:t>
                      </a:r>
                    </a:p>
                    <a:p>
                      <a:pPr marL="0" marR="0" indent="0" algn="ctr" defTabSz="457200" rtl="0" eaLnBrk="1" fontAlgn="auto" latinLnBrk="0" hangingPunct="1">
                        <a:lnSpc>
                          <a:spcPct val="100000"/>
                        </a:lnSpc>
                        <a:spcBef>
                          <a:spcPts val="0"/>
                        </a:spcBef>
                        <a:spcAft>
                          <a:spcPts val="0"/>
                        </a:spcAft>
                        <a:buClrTx/>
                        <a:buSzTx/>
                        <a:buFontTx/>
                        <a:buNone/>
                        <a:tabLst/>
                        <a:defRPr/>
                      </a:pPr>
                      <a:r>
                        <a:rPr lang="en-US" altLang="en-US" sz="2000" dirty="0"/>
                        <a:t>(MenB)</a:t>
                      </a:r>
                      <a:endParaRPr lang="en-US" sz="2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D7BA7"/>
                    </a:solidFill>
                  </a:tcPr>
                </a:tc>
                <a:extLst>
                  <a:ext uri="{0D108BD9-81ED-4DB2-BD59-A6C34878D82A}">
                    <a16:rowId xmlns:a16="http://schemas.microsoft.com/office/drawing/2014/main" val="10000"/>
                  </a:ext>
                </a:extLst>
              </a:tr>
              <a:tr h="621304">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lvl="1" indent="0" algn="l" defTabSz="457200" rtl="0" eaLnBrk="1" fontAlgn="auto" latinLnBrk="0" hangingPunct="1">
                        <a:lnSpc>
                          <a:spcPct val="100000"/>
                        </a:lnSpc>
                        <a:spcBef>
                          <a:spcPts val="600"/>
                        </a:spcBef>
                        <a:spcAft>
                          <a:spcPts val="0"/>
                        </a:spcAft>
                        <a:buClrTx/>
                        <a:buSzTx/>
                        <a:buFontTx/>
                        <a:buNone/>
                        <a:tabLst/>
                        <a:defRPr/>
                      </a:pPr>
                      <a:r>
                        <a:rPr lang="en-US" sz="2000" b="1" dirty="0"/>
                        <a:t>Year first licensed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D7C00">
                        <a:lumMod val="40000"/>
                        <a:lumOff val="6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spcBef>
                          <a:spcPts val="600"/>
                        </a:spcBef>
                      </a:pPr>
                      <a:r>
                        <a:rPr lang="en-US" sz="2000" dirty="0"/>
                        <a:t>2005 </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D7C00">
                        <a:lumMod val="40000"/>
                        <a:lumOff val="6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spcBef>
                          <a:spcPts val="600"/>
                        </a:spcBef>
                      </a:pPr>
                      <a:r>
                        <a:rPr lang="en-US" sz="2000" dirty="0"/>
                        <a:t>2014</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D7C00">
                        <a:lumMod val="40000"/>
                        <a:lumOff val="60000"/>
                      </a:srgbClr>
                    </a:solidFill>
                  </a:tcPr>
                </a:tc>
                <a:extLst>
                  <a:ext uri="{0D108BD9-81ED-4DB2-BD59-A6C34878D82A}">
                    <a16:rowId xmlns:a16="http://schemas.microsoft.com/office/drawing/2014/main" val="10001"/>
                  </a:ext>
                </a:extLst>
              </a:tr>
              <a:tr h="628626">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spcBef>
                          <a:spcPts val="600"/>
                        </a:spcBef>
                      </a:pPr>
                      <a:r>
                        <a:rPr lang="en-US" sz="2000" b="1" dirty="0"/>
                        <a:t>Serogroup(s)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indent="0" algn="l" defTabSz="457200" rtl="0" eaLnBrk="1" fontAlgn="auto" latinLnBrk="0" hangingPunct="1">
                        <a:lnSpc>
                          <a:spcPct val="100000"/>
                        </a:lnSpc>
                        <a:spcBef>
                          <a:spcPts val="600"/>
                        </a:spcBef>
                        <a:spcAft>
                          <a:spcPts val="0"/>
                        </a:spcAft>
                        <a:buClrTx/>
                        <a:buSzTx/>
                        <a:buFontTx/>
                        <a:buNone/>
                        <a:tabLst/>
                        <a:defRPr/>
                      </a:pPr>
                      <a:r>
                        <a:rPr lang="en-US" sz="2000" dirty="0"/>
                        <a:t>A, C, W, 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lvl="1" indent="0" algn="l" defTabSz="457200" rtl="0" eaLnBrk="1" fontAlgn="auto" latinLnBrk="0" hangingPunct="1">
                        <a:lnSpc>
                          <a:spcPct val="100000"/>
                        </a:lnSpc>
                        <a:spcBef>
                          <a:spcPts val="600"/>
                        </a:spcBef>
                        <a:spcAft>
                          <a:spcPts val="0"/>
                        </a:spcAft>
                        <a:buClrTx/>
                        <a:buSzTx/>
                        <a:buFontTx/>
                        <a:buNone/>
                        <a:tabLst/>
                        <a:defRPr/>
                      </a:pPr>
                      <a:r>
                        <a:rPr lang="en-US" altLang="en-US" sz="2000" dirty="0"/>
                        <a:t>B</a:t>
                      </a:r>
                      <a:endParaRPr lang="en-US" sz="2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EECE1"/>
                    </a:solidFill>
                  </a:tcPr>
                </a:tc>
                <a:extLst>
                  <a:ext uri="{0D108BD9-81ED-4DB2-BD59-A6C34878D82A}">
                    <a16:rowId xmlns:a16="http://schemas.microsoft.com/office/drawing/2014/main" val="10002"/>
                  </a:ext>
                </a:extLst>
              </a:tr>
              <a:tr h="1365598">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spcBef>
                          <a:spcPts val="600"/>
                        </a:spcBef>
                      </a:pPr>
                      <a:r>
                        <a:rPr lang="en-US" sz="2000" b="1" dirty="0"/>
                        <a:t>Recommendations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D7C00">
                        <a:lumMod val="40000"/>
                        <a:lumOff val="6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a:spcBef>
                          <a:spcPts val="600"/>
                        </a:spcBef>
                      </a:pPr>
                      <a:r>
                        <a:rPr lang="en-US" sz="2000" baseline="0" dirty="0"/>
                        <a:t>Recommended for routine use in adolescents</a:t>
                      </a:r>
                      <a:endParaRPr lang="en-US" sz="2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D7C00">
                        <a:lumMod val="40000"/>
                        <a:lumOff val="6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lvl="1" indent="0" algn="l" defTabSz="457200" rtl="0" eaLnBrk="1" fontAlgn="auto" latinLnBrk="0" hangingPunct="1">
                        <a:lnSpc>
                          <a:spcPct val="100000"/>
                        </a:lnSpc>
                        <a:spcBef>
                          <a:spcPts val="600"/>
                        </a:spcBef>
                        <a:spcAft>
                          <a:spcPts val="0"/>
                        </a:spcAft>
                        <a:buClrTx/>
                        <a:buSzTx/>
                        <a:buFontTx/>
                        <a:buNone/>
                        <a:tabLst/>
                        <a:defRPr/>
                      </a:pPr>
                      <a:r>
                        <a:rPr lang="en-US" sz="2000" dirty="0">
                          <a:cs typeface="Arial" pitchFamily="34" charset="0"/>
                        </a:rPr>
                        <a:t>Recommended, based on individual clinical decision making, for adolescents and young adults 16−23 years of age</a:t>
                      </a:r>
                      <a:endParaRPr lang="en-US" sz="2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D7C00">
                        <a:lumMod val="40000"/>
                        <a:lumOff val="60000"/>
                      </a:srgbClr>
                    </a:solidFill>
                  </a:tcPr>
                </a:tc>
                <a:extLst>
                  <a:ext uri="{0D108BD9-81ED-4DB2-BD59-A6C34878D82A}">
                    <a16:rowId xmlns:a16="http://schemas.microsoft.com/office/drawing/2014/main" val="10003"/>
                  </a:ext>
                </a:extLst>
              </a:tr>
            </a:tbl>
          </a:graphicData>
        </a:graphic>
      </p:graphicFrame>
      <p:sp>
        <p:nvSpPr>
          <p:cNvPr id="5" name="TextBox 4"/>
          <p:cNvSpPr txBox="1"/>
          <p:nvPr/>
        </p:nvSpPr>
        <p:spPr>
          <a:xfrm>
            <a:off x="2247569" y="6400801"/>
            <a:ext cx="7696862" cy="276999"/>
          </a:xfrm>
          <a:prstGeom prst="rect">
            <a:avLst/>
          </a:prstGeom>
          <a:noFill/>
        </p:spPr>
        <p:txBody>
          <a:bodyPr wrap="square" rtlCol="0">
            <a:spAutoFit/>
          </a:bodyPr>
          <a:lstStyle/>
          <a:p>
            <a:r>
              <a:rPr lang="en-US" sz="1200" dirty="0">
                <a:latin typeface="Calibri" panose="020F0502020204030204" pitchFamily="34" charset="0"/>
              </a:rPr>
              <a:t>Give2MCV4 project: www.Give2MCV4.org</a:t>
            </a:r>
          </a:p>
        </p:txBody>
      </p:sp>
    </p:spTree>
    <p:extLst>
      <p:ext uri="{BB962C8B-B14F-4D97-AF65-F5344CB8AC3E}">
        <p14:creationId xmlns:p14="http://schemas.microsoft.com/office/powerpoint/2010/main" val="752598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idx="4294967295"/>
          </p:nvPr>
        </p:nvSpPr>
        <p:spPr>
          <a:xfrm>
            <a:off x="1845734" y="214908"/>
            <a:ext cx="8568267" cy="857250"/>
          </a:xfrm>
        </p:spPr>
        <p:txBody>
          <a:bodyPr>
            <a:normAutofit fontScale="90000"/>
          </a:bodyPr>
          <a:lstStyle/>
          <a:p>
            <a:pPr algn="ctr"/>
            <a:r>
              <a:rPr lang="en-US" sz="3600" b="1" dirty="0">
                <a:solidFill>
                  <a:srgbClr val="FFFF99"/>
                </a:solidFill>
                <a:latin typeface="Arial" panose="020B0604020202020204" pitchFamily="34" charset="0"/>
                <a:cs typeface="Arial" panose="020B0604020202020204" pitchFamily="34" charset="0"/>
              </a:rPr>
              <a:t>Meningococcal Conjugate Vaccine (MCV4)</a:t>
            </a:r>
            <a:br>
              <a:rPr lang="en-US" sz="3600" b="1" dirty="0">
                <a:solidFill>
                  <a:srgbClr val="FFFF99"/>
                </a:solidFill>
                <a:latin typeface="Arial" panose="020B0604020202020204" pitchFamily="34" charset="0"/>
                <a:cs typeface="Arial" panose="020B0604020202020204" pitchFamily="34" charset="0"/>
              </a:rPr>
            </a:br>
            <a:r>
              <a:rPr lang="en-US" sz="2400" dirty="0">
                <a:solidFill>
                  <a:srgbClr val="FFFFFF"/>
                </a:solidFill>
                <a:latin typeface="Arial" panose="020B0604020202020204" pitchFamily="34" charset="0"/>
                <a:cs typeface="Arial" panose="020B0604020202020204" pitchFamily="34" charset="0"/>
              </a:rPr>
              <a:t>(Men A,C,Y, W-135)</a:t>
            </a:r>
            <a:endParaRPr lang="en-US" sz="2400" dirty="0">
              <a:solidFill>
                <a:srgbClr val="FFFFFF"/>
              </a:solidFill>
              <a:latin typeface="Arial" panose="020B0604020202020204" pitchFamily="34" charset="0"/>
              <a:cs typeface="Arial" panose="020B0604020202020204" pitchFamily="34" charset="0"/>
              <a:sym typeface="Symbol" pitchFamily="18" charset="2"/>
            </a:endParaRPr>
          </a:p>
        </p:txBody>
      </p:sp>
      <p:sp>
        <p:nvSpPr>
          <p:cNvPr id="259075" name="Rectangle 3"/>
          <p:cNvSpPr>
            <a:spLocks noGrp="1" noChangeArrowheads="1"/>
          </p:cNvSpPr>
          <p:nvPr>
            <p:ph type="body" idx="4294967295"/>
          </p:nvPr>
        </p:nvSpPr>
        <p:spPr>
          <a:xfrm>
            <a:off x="1667207" y="1353318"/>
            <a:ext cx="8746793" cy="1143000"/>
          </a:xfrm>
        </p:spPr>
        <p:txBody>
          <a:bodyPr>
            <a:normAutofit/>
          </a:bodyPr>
          <a:lstStyle/>
          <a:p>
            <a:pPr algn="ctr">
              <a:lnSpc>
                <a:spcPct val="80000"/>
              </a:lnSpc>
              <a:spcBef>
                <a:spcPct val="35000"/>
              </a:spcBef>
              <a:buClr>
                <a:srgbClr val="FFFFCC"/>
              </a:buClr>
              <a:buFontTx/>
              <a:buNone/>
            </a:pPr>
            <a:r>
              <a:rPr lang="en-US" dirty="0">
                <a:latin typeface="Arial" panose="020B0604020202020204" pitchFamily="34" charset="0"/>
                <a:cs typeface="Arial" panose="020B0604020202020204" pitchFamily="34" charset="0"/>
              </a:rPr>
              <a:t>Menactra</a:t>
            </a:r>
            <a:r>
              <a:rPr lang="en-US" b="1" baseline="30000" dirty="0">
                <a:latin typeface="Arial" panose="020B0604020202020204" pitchFamily="34" charset="0"/>
                <a:cs typeface="Arial" panose="020B0604020202020204" pitchFamily="34" charset="0"/>
                <a:sym typeface="Symbol" pitchFamily="18" charset="2"/>
              </a:rPr>
              <a:t></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licensed for 9 mos.</a:t>
            </a:r>
            <a:r>
              <a:rPr lang="en-US" dirty="0">
                <a:solidFill>
                  <a:schemeClr val="accent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through 55 years</a:t>
            </a:r>
          </a:p>
          <a:p>
            <a:pPr algn="ctr">
              <a:lnSpc>
                <a:spcPct val="80000"/>
              </a:lnSpc>
              <a:spcBef>
                <a:spcPct val="35000"/>
              </a:spcBef>
              <a:buClr>
                <a:srgbClr val="FFFFCC"/>
              </a:buClr>
              <a:buFontTx/>
              <a:buNone/>
            </a:pPr>
            <a:r>
              <a:rPr lang="en-US" dirty="0">
                <a:latin typeface="Arial" panose="020B0604020202020204" pitchFamily="34" charset="0"/>
                <a:cs typeface="Arial" panose="020B0604020202020204" pitchFamily="34" charset="0"/>
              </a:rPr>
              <a:t>Menveo</a:t>
            </a:r>
            <a:r>
              <a:rPr lang="en-US" dirty="0">
                <a:latin typeface="Arial" panose="020B0604020202020204" pitchFamily="34" charset="0"/>
                <a:cs typeface="Arial" panose="020B0604020202020204" pitchFamily="34" charset="0"/>
                <a:sym typeface="Symbol" pitchFamily="18" charset="2"/>
              </a:rPr>
              <a:t>®</a:t>
            </a:r>
            <a:r>
              <a:rPr lang="en-US" dirty="0">
                <a:latin typeface="Arial" panose="020B0604020202020204" pitchFamily="34" charset="0"/>
                <a:cs typeface="Arial" panose="020B0604020202020204" pitchFamily="34" charset="0"/>
              </a:rPr>
              <a:t> licensed for ages 2 mos. through 55 years</a:t>
            </a:r>
          </a:p>
        </p:txBody>
      </p:sp>
      <p:sp>
        <p:nvSpPr>
          <p:cNvPr id="332804" name="Text Box 4"/>
          <p:cNvSpPr txBox="1">
            <a:spLocks noChangeArrowheads="1"/>
          </p:cNvSpPr>
          <p:nvPr/>
        </p:nvSpPr>
        <p:spPr bwMode="auto">
          <a:xfrm>
            <a:off x="1845733" y="2603725"/>
            <a:ext cx="8568267" cy="4154984"/>
          </a:xfrm>
          <a:prstGeom prst="rect">
            <a:avLst/>
          </a:prstGeom>
          <a:noFill/>
          <a:ln w="9525">
            <a:noFill/>
            <a:miter lim="800000"/>
            <a:headEnd/>
            <a:tailEnd/>
          </a:ln>
        </p:spPr>
        <p:txBody>
          <a:bodyPr wrap="square">
            <a:spAutoFit/>
          </a:bodyPr>
          <a:lstStyle/>
          <a:p>
            <a:pPr defTabSz="685800"/>
            <a:r>
              <a:rPr lang="en-US" sz="2400" b="1" kern="0" dirty="0">
                <a:solidFill>
                  <a:srgbClr val="FFFFCC"/>
                </a:solidFill>
                <a:latin typeface="Arial" panose="020B0604020202020204" pitchFamily="34" charset="0"/>
                <a:cs typeface="Arial" panose="020B0604020202020204" pitchFamily="34" charset="0"/>
              </a:rPr>
              <a:t>ACIP recommends:</a:t>
            </a:r>
            <a:endParaRPr lang="en-US" sz="2400" kern="0" dirty="0">
              <a:solidFill>
                <a:srgbClr val="FFC000"/>
              </a:solidFill>
              <a:latin typeface="Arial" panose="020B0604020202020204" pitchFamily="34" charset="0"/>
              <a:cs typeface="Arial" panose="020B0604020202020204" pitchFamily="34" charset="0"/>
            </a:endParaRPr>
          </a:p>
          <a:p>
            <a:pPr marL="347663" lvl="1" indent="-214313" defTabSz="685800">
              <a:buFontTx/>
              <a:buChar char="•"/>
            </a:pPr>
            <a:r>
              <a:rPr lang="en-US" sz="2400" kern="0" dirty="0">
                <a:solidFill>
                  <a:srgbClr val="FFFFFF"/>
                </a:solidFill>
                <a:latin typeface="Arial" panose="020B0604020202020204" pitchFamily="34" charset="0"/>
                <a:cs typeface="Arial" panose="020B0604020202020204" pitchFamily="34" charset="0"/>
              </a:rPr>
              <a:t>First dose at age 11 or 12 years and a booster dose at 16 years. </a:t>
            </a:r>
          </a:p>
          <a:p>
            <a:pPr marL="347663" lvl="1" indent="-214313" defTabSz="685800">
              <a:buFontTx/>
              <a:buChar char="•"/>
            </a:pPr>
            <a:r>
              <a:rPr lang="en-US" sz="2400" kern="0" dirty="0">
                <a:solidFill>
                  <a:srgbClr val="FFFFFF"/>
                </a:solidFill>
                <a:latin typeface="Arial" panose="020B0604020202020204" pitchFamily="34" charset="0"/>
                <a:cs typeface="Arial" panose="020B0604020202020204" pitchFamily="34" charset="0"/>
              </a:rPr>
              <a:t>If first dose is at 13-15 years, give booster dose 5 years after the first dose or sooner, but after age 16 if entering college or technical school.   </a:t>
            </a:r>
          </a:p>
          <a:p>
            <a:pPr marL="347663" lvl="1" indent="-214313" defTabSz="685800">
              <a:buFontTx/>
              <a:buChar char="•"/>
            </a:pPr>
            <a:r>
              <a:rPr lang="en-US" sz="2400" kern="0" dirty="0">
                <a:solidFill>
                  <a:srgbClr val="FFFFFF"/>
                </a:solidFill>
                <a:latin typeface="Arial" panose="020B0604020202020204" pitchFamily="34" charset="0"/>
                <a:cs typeface="Arial" panose="020B0604020202020204" pitchFamily="34" charset="0"/>
              </a:rPr>
              <a:t>If first dose is received ≥ 16 years of age, a 2</a:t>
            </a:r>
            <a:r>
              <a:rPr lang="en-US" sz="2400" kern="0" baseline="30000" dirty="0">
                <a:solidFill>
                  <a:srgbClr val="FFFFFF"/>
                </a:solidFill>
                <a:latin typeface="Arial" panose="020B0604020202020204" pitchFamily="34" charset="0"/>
                <a:cs typeface="Arial" panose="020B0604020202020204" pitchFamily="34" charset="0"/>
              </a:rPr>
              <a:t>nd</a:t>
            </a:r>
            <a:r>
              <a:rPr lang="en-US" sz="2400" kern="0" dirty="0">
                <a:solidFill>
                  <a:srgbClr val="FFFFFF"/>
                </a:solidFill>
                <a:latin typeface="Arial" panose="020B0604020202020204" pitchFamily="34" charset="0"/>
                <a:cs typeface="Arial" panose="020B0604020202020204" pitchFamily="34" charset="0"/>
              </a:rPr>
              <a:t> dose is not needed.</a:t>
            </a:r>
          </a:p>
          <a:p>
            <a:pPr marL="347663" lvl="1" indent="-214313" defTabSz="685800">
              <a:buFontTx/>
              <a:buChar char="•"/>
            </a:pPr>
            <a:r>
              <a:rPr lang="en-US" sz="2400" kern="0" dirty="0">
                <a:solidFill>
                  <a:srgbClr val="FFFFFF"/>
                </a:solidFill>
                <a:latin typeface="Arial" panose="020B0604020202020204" pitchFamily="34" charset="0"/>
                <a:cs typeface="Arial" panose="020B0604020202020204" pitchFamily="34" charset="0"/>
              </a:rPr>
              <a:t>Persons aged 21 years or younger attending school or college should have documentation of one dose of MVC4 not more than 5 years before enrollment. </a:t>
            </a:r>
          </a:p>
        </p:txBody>
      </p:sp>
      <p:sp>
        <p:nvSpPr>
          <p:cNvPr id="259078" name="Text Box 7"/>
          <p:cNvSpPr txBox="1">
            <a:spLocks noChangeArrowheads="1"/>
          </p:cNvSpPr>
          <p:nvPr/>
        </p:nvSpPr>
        <p:spPr bwMode="auto">
          <a:xfrm>
            <a:off x="8655845" y="3456385"/>
            <a:ext cx="184731" cy="300082"/>
          </a:xfrm>
          <a:prstGeom prst="rect">
            <a:avLst/>
          </a:prstGeom>
          <a:noFill/>
          <a:ln w="9525">
            <a:noFill/>
            <a:miter lim="800000"/>
            <a:headEnd/>
            <a:tailEnd/>
          </a:ln>
        </p:spPr>
        <p:txBody>
          <a:bodyPr wrap="none">
            <a:spAutoFit/>
          </a:bodyPr>
          <a:lstStyle/>
          <a:p>
            <a:pPr defTabSz="685800"/>
            <a:endParaRPr lang="en-US" sz="1350" kern="0" dirty="0">
              <a:solidFill>
                <a:srgbClr val="FFFFFF"/>
              </a:solidFill>
            </a:endParaRPr>
          </a:p>
        </p:txBody>
      </p:sp>
      <p:sp>
        <p:nvSpPr>
          <p:cNvPr id="259079" name="TextBox 6"/>
          <p:cNvSpPr txBox="1">
            <a:spLocks noChangeArrowheads="1"/>
          </p:cNvSpPr>
          <p:nvPr/>
        </p:nvSpPr>
        <p:spPr bwMode="auto">
          <a:xfrm>
            <a:off x="8667750" y="5086351"/>
            <a:ext cx="400050" cy="300082"/>
          </a:xfrm>
          <a:prstGeom prst="rect">
            <a:avLst/>
          </a:prstGeom>
          <a:noFill/>
          <a:ln w="9525">
            <a:noFill/>
            <a:miter lim="800000"/>
            <a:headEnd/>
            <a:tailEnd/>
          </a:ln>
        </p:spPr>
        <p:txBody>
          <a:bodyPr>
            <a:spAutoFit/>
          </a:bodyPr>
          <a:lstStyle/>
          <a:p>
            <a:pPr defTabSz="685800"/>
            <a:endParaRPr lang="en-US" sz="1350" b="1" kern="0" dirty="0">
              <a:solidFill>
                <a:srgbClr val="FFC000"/>
              </a:solidFill>
            </a:endParaRPr>
          </a:p>
        </p:txBody>
      </p:sp>
    </p:spTree>
    <p:extLst>
      <p:ext uri="{BB962C8B-B14F-4D97-AF65-F5344CB8AC3E}">
        <p14:creationId xmlns:p14="http://schemas.microsoft.com/office/powerpoint/2010/main" val="4030375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3280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280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solidFill>
                  <a:srgbClr val="FFFF99"/>
                </a:solidFill>
                <a:latin typeface="Arial" panose="020B0604020202020204" pitchFamily="34" charset="0"/>
                <a:cs typeface="Arial" panose="020B0604020202020204" pitchFamily="34" charset="0"/>
              </a:rPr>
              <a:t>Why Boost at 16 Years of Age?</a:t>
            </a:r>
          </a:p>
        </p:txBody>
      </p:sp>
      <p:sp>
        <p:nvSpPr>
          <p:cNvPr id="3" name="Content Placeholder 2"/>
          <p:cNvSpPr>
            <a:spLocks noGrp="1"/>
          </p:cNvSpPr>
          <p:nvPr>
            <p:ph idx="1"/>
          </p:nvPr>
        </p:nvSpPr>
        <p:spPr>
          <a:xfrm>
            <a:off x="1120000" y="1995442"/>
            <a:ext cx="10233800" cy="4351338"/>
          </a:xfrm>
        </p:spPr>
        <p:txBody>
          <a:bodyPr/>
          <a:lstStyle/>
          <a:p>
            <a:pPr>
              <a:spcBef>
                <a:spcPts val="1800"/>
              </a:spcBef>
            </a:pPr>
            <a:r>
              <a:rPr lang="en-US" sz="2400" dirty="0">
                <a:solidFill>
                  <a:schemeClr val="tx1"/>
                </a:solidFill>
                <a:latin typeface="Arial" panose="020B0604020202020204" pitchFamily="34" charset="0"/>
                <a:cs typeface="Arial" panose="020B0604020202020204" pitchFamily="34" charset="0"/>
              </a:rPr>
              <a:t>Studies indicate that protective levels of circulating antibody decline 3 to 5 years after a single MCV4 dose.</a:t>
            </a:r>
          </a:p>
          <a:p>
            <a:pPr>
              <a:spcBef>
                <a:spcPts val="1800"/>
              </a:spcBef>
            </a:pPr>
            <a:endParaRPr lang="en-US" sz="2400" baseline="30000" dirty="0">
              <a:solidFill>
                <a:schemeClr val="tx1"/>
              </a:solidFill>
              <a:latin typeface="Arial" panose="020B0604020202020204" pitchFamily="34" charset="0"/>
              <a:cs typeface="Arial" panose="020B0604020202020204" pitchFamily="34" charset="0"/>
            </a:endParaRPr>
          </a:p>
          <a:p>
            <a:pPr>
              <a:spcBef>
                <a:spcPts val="900"/>
              </a:spcBef>
            </a:pPr>
            <a:r>
              <a:rPr lang="en-US" sz="2400" dirty="0">
                <a:solidFill>
                  <a:schemeClr val="tx1"/>
                </a:solidFill>
                <a:latin typeface="Arial" panose="020B0604020202020204" pitchFamily="34" charset="0"/>
                <a:cs typeface="Arial" panose="020B0604020202020204" pitchFamily="34" charset="0"/>
              </a:rPr>
              <a:t>Vaccine effectiveness case−control study suggests that many adolescents are not protected 5 years after vaccination.</a:t>
            </a:r>
          </a:p>
          <a:p>
            <a:pPr>
              <a:spcBef>
                <a:spcPts val="900"/>
              </a:spcBef>
            </a:pPr>
            <a:endParaRPr lang="en-US" sz="2400" dirty="0">
              <a:solidFill>
                <a:schemeClr val="tx1"/>
              </a:solidFill>
              <a:latin typeface="Arial" panose="020B0604020202020204" pitchFamily="34" charset="0"/>
              <a:cs typeface="Arial" panose="020B0604020202020204" pitchFamily="34" charset="0"/>
            </a:endParaRPr>
          </a:p>
          <a:p>
            <a:pPr>
              <a:spcBef>
                <a:spcPts val="900"/>
              </a:spcBef>
            </a:pPr>
            <a:r>
              <a:rPr lang="en-US" sz="2400" dirty="0">
                <a:solidFill>
                  <a:schemeClr val="tx1"/>
                </a:solidFill>
                <a:latin typeface="Arial" panose="020B0604020202020204" pitchFamily="34" charset="0"/>
                <a:cs typeface="Arial" panose="020B0604020202020204" pitchFamily="34" charset="0"/>
              </a:rPr>
              <a:t>According to ACIP a single dose of meningococcal conjugate vaccine administered at age 11 or 12 years is unlikely to protect most adolescents through the period of increased risk at ages 16 through 21 years.</a:t>
            </a:r>
          </a:p>
          <a:p>
            <a:pPr>
              <a:spcBef>
                <a:spcPts val="900"/>
              </a:spcBef>
            </a:pPr>
            <a:endParaRPr lang="en-US" dirty="0">
              <a:solidFill>
                <a:schemeClr val="bg1"/>
              </a:solidFill>
            </a:endParaRPr>
          </a:p>
        </p:txBody>
      </p:sp>
    </p:spTree>
    <p:extLst>
      <p:ext uri="{BB962C8B-B14F-4D97-AF65-F5344CB8AC3E}">
        <p14:creationId xmlns:p14="http://schemas.microsoft.com/office/powerpoint/2010/main" val="1980295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6469" y="596711"/>
            <a:ext cx="10032273" cy="1077218"/>
          </a:xfrm>
          <a:prstGeom prst="rect">
            <a:avLst/>
          </a:prstGeom>
        </p:spPr>
        <p:txBody>
          <a:bodyPr wrap="square">
            <a:spAutoFit/>
          </a:bodyPr>
          <a:lstStyle/>
          <a:p>
            <a:pPr algn="ctr"/>
            <a:r>
              <a:rPr lang="en-US" sz="3200" b="1" dirty="0">
                <a:solidFill>
                  <a:srgbClr val="FFFF99"/>
                </a:solidFill>
                <a:latin typeface="Arial" panose="020B0604020202020204" pitchFamily="34" charset="0"/>
                <a:cs typeface="Arial" panose="020B0604020202020204" pitchFamily="34" charset="0"/>
              </a:rPr>
              <a:t>Meningococcal Conjugate Vaccine (MCV4)</a:t>
            </a:r>
          </a:p>
          <a:p>
            <a:pPr algn="ctr"/>
            <a:r>
              <a:rPr lang="en-US" sz="3200" b="1" dirty="0">
                <a:solidFill>
                  <a:srgbClr val="FFFF99"/>
                </a:solidFill>
                <a:latin typeface="Arial" panose="020B0604020202020204" pitchFamily="34" charset="0"/>
                <a:cs typeface="Arial" panose="020B0604020202020204" pitchFamily="34" charset="0"/>
              </a:rPr>
              <a:t>For Adolescents with Certain Medical Conditions</a:t>
            </a:r>
          </a:p>
        </p:txBody>
      </p:sp>
      <p:sp>
        <p:nvSpPr>
          <p:cNvPr id="3" name="Rectangle 2"/>
          <p:cNvSpPr/>
          <p:nvPr/>
        </p:nvSpPr>
        <p:spPr>
          <a:xfrm>
            <a:off x="2057400" y="1973520"/>
            <a:ext cx="8191500" cy="4493538"/>
          </a:xfrm>
          <a:prstGeom prst="rect">
            <a:avLst/>
          </a:prstGeom>
        </p:spPr>
        <p:txBody>
          <a:bodyPr wrap="square" lIns="91440">
            <a:spAutoFit/>
          </a:bodyPr>
          <a:lstStyle/>
          <a:p>
            <a:pPr>
              <a:buClr>
                <a:srgbClr val="9BBB59">
                  <a:lumMod val="75000"/>
                </a:srgbClr>
              </a:buClr>
            </a:pPr>
            <a:r>
              <a:rPr lang="en-US" sz="2800" dirty="0">
                <a:solidFill>
                  <a:prstClr val="white"/>
                </a:solidFill>
                <a:latin typeface="Calibri"/>
                <a:cs typeface="Georgia"/>
              </a:rPr>
              <a:t>Two-dose primary series in adolescents with</a:t>
            </a:r>
          </a:p>
          <a:p>
            <a:pPr marL="800100" lvl="1" indent="-342900">
              <a:buClr>
                <a:srgbClr val="FFFFCC"/>
              </a:buClr>
              <a:buFont typeface="Arial" panose="020B0604020202020204" pitchFamily="34" charset="0"/>
              <a:buChar char="•"/>
            </a:pPr>
            <a:r>
              <a:rPr lang="en-US" sz="2400" dirty="0">
                <a:solidFill>
                  <a:prstClr val="white"/>
                </a:solidFill>
                <a:latin typeface="Calibri"/>
                <a:cs typeface="Georgia"/>
              </a:rPr>
              <a:t>   HIV infection</a:t>
            </a:r>
          </a:p>
          <a:p>
            <a:pPr marL="800100" lvl="1" indent="-342900">
              <a:buClr>
                <a:srgbClr val="FFFFCC"/>
              </a:buClr>
              <a:buFont typeface="Arial" panose="020B0604020202020204" pitchFamily="34" charset="0"/>
              <a:buChar char="•"/>
            </a:pPr>
            <a:r>
              <a:rPr lang="en-US" sz="2400" dirty="0">
                <a:solidFill>
                  <a:prstClr val="white"/>
                </a:solidFill>
                <a:latin typeface="Calibri"/>
                <a:cs typeface="Georgia"/>
              </a:rPr>
              <a:t>   Asplenia</a:t>
            </a:r>
          </a:p>
          <a:p>
            <a:pPr marL="800100" lvl="1" indent="-342900">
              <a:buClr>
                <a:srgbClr val="FFFFCC"/>
              </a:buClr>
              <a:buFont typeface="Arial" panose="020B0604020202020204" pitchFamily="34" charset="0"/>
              <a:buChar char="•"/>
            </a:pPr>
            <a:r>
              <a:rPr lang="en-US" sz="2400" dirty="0">
                <a:solidFill>
                  <a:prstClr val="white"/>
                </a:solidFill>
                <a:latin typeface="Calibri"/>
                <a:cs typeface="Georgia"/>
              </a:rPr>
              <a:t>   Complement component deficiency</a:t>
            </a:r>
          </a:p>
          <a:p>
            <a:pPr lvl="1">
              <a:buClr>
                <a:srgbClr val="FFFFCC"/>
              </a:buClr>
            </a:pPr>
            <a:endParaRPr lang="en-US" sz="2400" dirty="0">
              <a:solidFill>
                <a:prstClr val="white"/>
              </a:solidFill>
              <a:latin typeface="Calibri"/>
              <a:cs typeface="Georgia"/>
            </a:endParaRPr>
          </a:p>
          <a:p>
            <a:pPr lvl="1">
              <a:buClr>
                <a:srgbClr val="FFFFCC"/>
              </a:buClr>
            </a:pPr>
            <a:r>
              <a:rPr lang="en-US" sz="2400" dirty="0">
                <a:solidFill>
                  <a:prstClr val="white"/>
                </a:solidFill>
                <a:latin typeface="Calibri"/>
                <a:cs typeface="Georgia"/>
              </a:rPr>
              <a:t>Minimal interval of 8 weeks between Dose 1 and 2</a:t>
            </a:r>
          </a:p>
          <a:p>
            <a:pPr lvl="1">
              <a:buClr>
                <a:srgbClr val="FFFFCC"/>
              </a:buClr>
            </a:pPr>
            <a:endParaRPr lang="en-US" sz="2400" dirty="0">
              <a:solidFill>
                <a:prstClr val="white"/>
              </a:solidFill>
              <a:latin typeface="Calibri"/>
            </a:endParaRPr>
          </a:p>
          <a:p>
            <a:r>
              <a:rPr lang="en-US" sz="2400" dirty="0">
                <a:latin typeface="Arial" panose="020B0604020202020204" pitchFamily="34" charset="0"/>
                <a:cs typeface="Arial" panose="020B0604020202020204" pitchFamily="34" charset="0"/>
              </a:rPr>
              <a:t>Persons Who Have Persistent Complement Component Deficiencies (C3, C5-9, Properdin, Factor D, and Factor H) and Anatomic or Functional Asplenia should receive a booster dose every 5 years.</a:t>
            </a:r>
          </a:p>
          <a:p>
            <a:endParaRPr lang="en-US" b="1" dirty="0">
              <a:solidFill>
                <a:schemeClr val="bg1"/>
              </a:solidFill>
            </a:endParaRPr>
          </a:p>
        </p:txBody>
      </p:sp>
      <p:sp>
        <p:nvSpPr>
          <p:cNvPr id="4" name="Rectangle 3"/>
          <p:cNvSpPr/>
          <p:nvPr/>
        </p:nvSpPr>
        <p:spPr>
          <a:xfrm>
            <a:off x="2082801" y="6458873"/>
            <a:ext cx="3331681" cy="307777"/>
          </a:xfrm>
          <a:prstGeom prst="rect">
            <a:avLst/>
          </a:prstGeom>
        </p:spPr>
        <p:txBody>
          <a:bodyPr wrap="none">
            <a:spAutoFit/>
          </a:bodyPr>
          <a:lstStyle/>
          <a:p>
            <a:r>
              <a:rPr lang="en-US" sz="1400" b="1" dirty="0"/>
              <a:t>MMWR / March 22, 2013 / Vol. 62 / No. 2 </a:t>
            </a:r>
          </a:p>
        </p:txBody>
      </p:sp>
    </p:spTree>
    <p:extLst>
      <p:ext uri="{BB962C8B-B14F-4D97-AF65-F5344CB8AC3E}">
        <p14:creationId xmlns:p14="http://schemas.microsoft.com/office/powerpoint/2010/main" val="450716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5810" name="Picture 2"/>
          <p:cNvPicPr>
            <a:picLocks noChangeAspect="1" noChangeArrowheads="1"/>
          </p:cNvPicPr>
          <p:nvPr/>
        </p:nvPicPr>
        <p:blipFill>
          <a:blip r:embed="rId3" cstate="print"/>
          <a:srcRect/>
          <a:stretch>
            <a:fillRect/>
          </a:stretch>
        </p:blipFill>
        <p:spPr bwMode="auto">
          <a:xfrm>
            <a:off x="1752601" y="381000"/>
            <a:ext cx="8620125" cy="6248400"/>
          </a:xfrm>
          <a:prstGeom prst="rect">
            <a:avLst/>
          </a:prstGeom>
          <a:noFill/>
          <a:ln w="9525">
            <a:noFill/>
            <a:miter lim="800000"/>
            <a:headEnd/>
            <a:tailEnd/>
          </a:ln>
        </p:spPr>
      </p:pic>
    </p:spTree>
    <p:extLst>
      <p:ext uri="{BB962C8B-B14F-4D97-AF65-F5344CB8AC3E}">
        <p14:creationId xmlns:p14="http://schemas.microsoft.com/office/powerpoint/2010/main" val="3805823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idx="4294967295"/>
          </p:nvPr>
        </p:nvSpPr>
        <p:spPr>
          <a:xfrm>
            <a:off x="2209800" y="98018"/>
            <a:ext cx="7924800" cy="857250"/>
          </a:xfrm>
        </p:spPr>
        <p:txBody>
          <a:bodyPr/>
          <a:lstStyle/>
          <a:p>
            <a:r>
              <a:rPr lang="en-US" sz="3600" dirty="0">
                <a:solidFill>
                  <a:srgbClr val="FFFF99"/>
                </a:solidFill>
              </a:rPr>
              <a:t>Serogroup B Meningococcal Vaccine</a:t>
            </a:r>
            <a:endParaRPr lang="en-US" sz="3600" dirty="0">
              <a:solidFill>
                <a:srgbClr val="FFFFFF"/>
              </a:solidFill>
              <a:sym typeface="Symbol" pitchFamily="18" charset="2"/>
            </a:endParaRPr>
          </a:p>
        </p:txBody>
      </p:sp>
      <p:sp>
        <p:nvSpPr>
          <p:cNvPr id="259075" name="Rectangle 3"/>
          <p:cNvSpPr>
            <a:spLocks noGrp="1" noChangeArrowheads="1"/>
          </p:cNvSpPr>
          <p:nvPr>
            <p:ph type="body" idx="4294967295"/>
          </p:nvPr>
        </p:nvSpPr>
        <p:spPr>
          <a:xfrm>
            <a:off x="2679309" y="951170"/>
            <a:ext cx="6858000" cy="685800"/>
          </a:xfrm>
        </p:spPr>
        <p:txBody>
          <a:bodyPr/>
          <a:lstStyle/>
          <a:p>
            <a:pPr algn="ctr">
              <a:lnSpc>
                <a:spcPct val="80000"/>
              </a:lnSpc>
              <a:spcBef>
                <a:spcPct val="35000"/>
              </a:spcBef>
              <a:buClr>
                <a:srgbClr val="FFFFCC"/>
              </a:buClr>
              <a:buFontTx/>
              <a:buNone/>
            </a:pPr>
            <a:r>
              <a:rPr lang="en-US" sz="1800" dirty="0"/>
              <a:t>Bexsero</a:t>
            </a:r>
            <a:r>
              <a:rPr lang="en-US" sz="1800" dirty="0">
                <a:sym typeface="Symbol" pitchFamily="18" charset="2"/>
              </a:rPr>
              <a:t>®</a:t>
            </a:r>
            <a:r>
              <a:rPr lang="en-US" sz="1800" b="1" dirty="0"/>
              <a:t> </a:t>
            </a:r>
            <a:r>
              <a:rPr lang="en-US" sz="1800" dirty="0"/>
              <a:t>licensed for ages 10 through 25 years (2 dose)</a:t>
            </a:r>
          </a:p>
          <a:p>
            <a:pPr algn="ctr">
              <a:lnSpc>
                <a:spcPct val="80000"/>
              </a:lnSpc>
              <a:spcBef>
                <a:spcPct val="35000"/>
              </a:spcBef>
              <a:buClr>
                <a:srgbClr val="FFFFCC"/>
              </a:buClr>
              <a:buFontTx/>
              <a:buNone/>
            </a:pPr>
            <a:r>
              <a:rPr lang="en-US" sz="1800" dirty="0">
                <a:sym typeface="Symbol" pitchFamily="18" charset="2"/>
              </a:rPr>
              <a:t>Trumenba®</a:t>
            </a:r>
            <a:r>
              <a:rPr lang="en-US" sz="1800" dirty="0"/>
              <a:t> licensed for ages 10 through 25 years (2 or 3 dose)</a:t>
            </a:r>
          </a:p>
        </p:txBody>
      </p:sp>
      <p:sp>
        <p:nvSpPr>
          <p:cNvPr id="332804" name="Text Box 4"/>
          <p:cNvSpPr txBox="1">
            <a:spLocks noChangeArrowheads="1"/>
          </p:cNvSpPr>
          <p:nvPr/>
        </p:nvSpPr>
        <p:spPr bwMode="auto">
          <a:xfrm>
            <a:off x="2793609" y="1723649"/>
            <a:ext cx="6572250" cy="2862322"/>
          </a:xfrm>
          <a:prstGeom prst="rect">
            <a:avLst/>
          </a:prstGeom>
          <a:noFill/>
          <a:ln w="9525">
            <a:noFill/>
            <a:miter lim="800000"/>
            <a:headEnd/>
            <a:tailEnd/>
          </a:ln>
        </p:spPr>
        <p:txBody>
          <a:bodyPr wrap="square">
            <a:spAutoFit/>
          </a:bodyPr>
          <a:lstStyle/>
          <a:p>
            <a:pPr marL="171450" indent="-171450" defTabSz="685800"/>
            <a:r>
              <a:rPr lang="en-US" sz="2000" kern="0" dirty="0">
                <a:solidFill>
                  <a:srgbClr val="FFFF99"/>
                </a:solidFill>
                <a:latin typeface="Calibri"/>
              </a:rPr>
              <a:t>ACIP recommends  serogroup B meningococcal vaccine for:</a:t>
            </a:r>
          </a:p>
          <a:p>
            <a:pPr marL="300038" indent="-300038" defTabSz="685800">
              <a:buFont typeface="Arial" pitchFamily="34" charset="0"/>
              <a:buChar char="•"/>
            </a:pPr>
            <a:r>
              <a:rPr lang="en-US" sz="2000" kern="0" dirty="0">
                <a:latin typeface="Calibri"/>
              </a:rPr>
              <a:t>Persons with persistent complement component deficiencies </a:t>
            </a:r>
          </a:p>
          <a:p>
            <a:pPr marL="300038" indent="-300038" defTabSz="685800">
              <a:buFont typeface="Arial" pitchFamily="34" charset="0"/>
              <a:buChar char="•"/>
            </a:pPr>
            <a:r>
              <a:rPr lang="en-US" sz="2000" kern="0" dirty="0">
                <a:latin typeface="Calibri"/>
              </a:rPr>
              <a:t>Persons with anatomic or functional asplenia </a:t>
            </a:r>
          </a:p>
          <a:p>
            <a:pPr marL="300038" indent="-300038" defTabSz="685800">
              <a:buFont typeface="Arial" pitchFamily="34" charset="0"/>
              <a:buChar char="•"/>
            </a:pPr>
            <a:r>
              <a:rPr lang="en-US" sz="2000" kern="0" dirty="0">
                <a:latin typeface="Calibri"/>
              </a:rPr>
              <a:t>Microbiologists routinely exposed to isolates of </a:t>
            </a:r>
            <a:r>
              <a:rPr lang="en-US" sz="2000" i="1" kern="0" dirty="0">
                <a:latin typeface="Calibri"/>
              </a:rPr>
              <a:t>Neisseria meningitidis</a:t>
            </a:r>
            <a:r>
              <a:rPr lang="en-US" sz="2000" kern="0" dirty="0">
                <a:latin typeface="Calibri"/>
              </a:rPr>
              <a:t> </a:t>
            </a:r>
          </a:p>
          <a:p>
            <a:pPr marL="300038" indent="-300038" defTabSz="685800">
              <a:buFont typeface="Arial" pitchFamily="34" charset="0"/>
              <a:buChar char="•"/>
            </a:pPr>
            <a:r>
              <a:rPr lang="en-US" sz="2000" kern="0" dirty="0">
                <a:latin typeface="Calibri"/>
              </a:rPr>
              <a:t>Persons identified to be at increased risk because of a serogroup B meningococcal disease outbreak </a:t>
            </a:r>
          </a:p>
          <a:p>
            <a:pPr marL="300038" indent="-300038" defTabSz="685800">
              <a:buFont typeface="Arial" pitchFamily="34" charset="0"/>
              <a:buChar char="•"/>
            </a:pPr>
            <a:r>
              <a:rPr lang="en-US" sz="2000" kern="0" dirty="0">
                <a:latin typeface="Calibri"/>
              </a:rPr>
              <a:t>The 2 vaccine products are not interchangeable.</a:t>
            </a:r>
          </a:p>
        </p:txBody>
      </p:sp>
      <p:sp>
        <p:nvSpPr>
          <p:cNvPr id="259078" name="Text Box 7"/>
          <p:cNvSpPr txBox="1">
            <a:spLocks noChangeArrowheads="1"/>
          </p:cNvSpPr>
          <p:nvPr/>
        </p:nvSpPr>
        <p:spPr bwMode="auto">
          <a:xfrm>
            <a:off x="8655845" y="3456385"/>
            <a:ext cx="184731" cy="300082"/>
          </a:xfrm>
          <a:prstGeom prst="rect">
            <a:avLst/>
          </a:prstGeom>
          <a:noFill/>
          <a:ln w="9525">
            <a:noFill/>
            <a:miter lim="800000"/>
            <a:headEnd/>
            <a:tailEnd/>
          </a:ln>
        </p:spPr>
        <p:txBody>
          <a:bodyPr wrap="none">
            <a:spAutoFit/>
          </a:bodyPr>
          <a:lstStyle/>
          <a:p>
            <a:pPr defTabSz="685800"/>
            <a:endParaRPr lang="en-US" sz="1350" kern="0" dirty="0">
              <a:solidFill>
                <a:srgbClr val="FFFFFF"/>
              </a:solidFill>
              <a:latin typeface="Calibri"/>
            </a:endParaRPr>
          </a:p>
        </p:txBody>
      </p:sp>
      <p:sp>
        <p:nvSpPr>
          <p:cNvPr id="259079" name="TextBox 6"/>
          <p:cNvSpPr txBox="1">
            <a:spLocks noChangeArrowheads="1"/>
          </p:cNvSpPr>
          <p:nvPr/>
        </p:nvSpPr>
        <p:spPr bwMode="auto">
          <a:xfrm>
            <a:off x="8667750" y="5086351"/>
            <a:ext cx="400050" cy="300082"/>
          </a:xfrm>
          <a:prstGeom prst="rect">
            <a:avLst/>
          </a:prstGeom>
          <a:noFill/>
          <a:ln w="9525">
            <a:noFill/>
            <a:miter lim="800000"/>
            <a:headEnd/>
            <a:tailEnd/>
          </a:ln>
        </p:spPr>
        <p:txBody>
          <a:bodyPr>
            <a:spAutoFit/>
          </a:bodyPr>
          <a:lstStyle/>
          <a:p>
            <a:pPr defTabSz="685800"/>
            <a:endParaRPr lang="en-US" sz="1350" b="1" kern="0" dirty="0">
              <a:solidFill>
                <a:srgbClr val="FFC000"/>
              </a:solidFill>
              <a:latin typeface="Calibri"/>
            </a:endParaRPr>
          </a:p>
        </p:txBody>
      </p:sp>
      <p:sp>
        <p:nvSpPr>
          <p:cNvPr id="10" name="TextBox 9"/>
          <p:cNvSpPr txBox="1"/>
          <p:nvPr/>
        </p:nvSpPr>
        <p:spPr>
          <a:xfrm>
            <a:off x="2883291" y="6477000"/>
            <a:ext cx="2857500" cy="253916"/>
          </a:xfrm>
          <a:prstGeom prst="rect">
            <a:avLst/>
          </a:prstGeom>
          <a:noFill/>
        </p:spPr>
        <p:txBody>
          <a:bodyPr wrap="square" rtlCol="0">
            <a:spAutoFit/>
          </a:bodyPr>
          <a:lstStyle/>
          <a:p>
            <a:pPr defTabSz="685800"/>
            <a:r>
              <a:rPr lang="en-US" sz="1050" b="1" kern="0" dirty="0">
                <a:solidFill>
                  <a:srgbClr val="FFFFFF"/>
                </a:solidFill>
                <a:latin typeface="Calibri"/>
              </a:rPr>
              <a:t>MMWR; June 12, 2015 ,Vol. 64 #22; 608-611</a:t>
            </a:r>
          </a:p>
        </p:txBody>
      </p:sp>
      <p:sp>
        <p:nvSpPr>
          <p:cNvPr id="8" name="TextBox 7"/>
          <p:cNvSpPr txBox="1"/>
          <p:nvPr/>
        </p:nvSpPr>
        <p:spPr>
          <a:xfrm>
            <a:off x="2233449" y="4869767"/>
            <a:ext cx="7577356" cy="1323439"/>
          </a:xfrm>
          <a:prstGeom prst="rect">
            <a:avLst/>
          </a:prstGeom>
          <a:noFill/>
        </p:spPr>
        <p:txBody>
          <a:bodyPr wrap="square" rtlCol="0">
            <a:spAutoFit/>
          </a:bodyPr>
          <a:lstStyle/>
          <a:p>
            <a:pPr algn="ctr" defTabSz="685800"/>
            <a:r>
              <a:rPr lang="en-US" sz="2000" kern="0" dirty="0">
                <a:solidFill>
                  <a:srgbClr val="FFC000"/>
                </a:solidFill>
                <a:latin typeface="Calibri"/>
              </a:rPr>
              <a:t>(Category B – Permissive recommendation)</a:t>
            </a:r>
            <a:r>
              <a:rPr lang="en-US" sz="2000" kern="0" baseline="30000" dirty="0">
                <a:solidFill>
                  <a:srgbClr val="FFC000"/>
                </a:solidFill>
                <a:latin typeface="Calibri"/>
              </a:rPr>
              <a:t>#</a:t>
            </a:r>
          </a:p>
          <a:p>
            <a:pPr algn="ctr" defTabSz="685800"/>
            <a:r>
              <a:rPr lang="en-US" sz="2000" kern="0" dirty="0">
                <a:solidFill>
                  <a:schemeClr val="tx2">
                    <a:lumMod val="60000"/>
                    <a:lumOff val="40000"/>
                  </a:schemeClr>
                </a:solidFill>
                <a:latin typeface="Calibri"/>
              </a:rPr>
              <a:t>A Men B vaccine series </a:t>
            </a:r>
            <a:r>
              <a:rPr lang="en-US" sz="2000" b="1" u="sng" kern="0" dirty="0">
                <a:solidFill>
                  <a:schemeClr val="tx2">
                    <a:lumMod val="60000"/>
                    <a:lumOff val="40000"/>
                  </a:schemeClr>
                </a:solidFill>
                <a:latin typeface="Calibri"/>
              </a:rPr>
              <a:t>may</a:t>
            </a:r>
            <a:r>
              <a:rPr lang="en-US" sz="2000" kern="0" dirty="0">
                <a:solidFill>
                  <a:schemeClr val="tx2">
                    <a:lumMod val="60000"/>
                    <a:lumOff val="40000"/>
                  </a:schemeClr>
                </a:solidFill>
                <a:latin typeface="Calibri"/>
              </a:rPr>
              <a:t> be administered to adolescents and young adults 16 through 23 years of age to provide short-term protection against most strains of Men B. Preferred age is 16-18 years. 	</a:t>
            </a:r>
            <a:endParaRPr lang="en-US" sz="2000" kern="0" baseline="30000" dirty="0">
              <a:solidFill>
                <a:schemeClr val="tx2">
                  <a:lumMod val="60000"/>
                  <a:lumOff val="40000"/>
                </a:schemeClr>
              </a:solidFill>
              <a:latin typeface="Calibri"/>
            </a:endParaRPr>
          </a:p>
        </p:txBody>
      </p:sp>
      <p:sp>
        <p:nvSpPr>
          <p:cNvPr id="9" name="TextBox 8"/>
          <p:cNvSpPr txBox="1"/>
          <p:nvPr/>
        </p:nvSpPr>
        <p:spPr>
          <a:xfrm>
            <a:off x="6172201" y="6477000"/>
            <a:ext cx="3614957" cy="253916"/>
          </a:xfrm>
          <a:prstGeom prst="rect">
            <a:avLst/>
          </a:prstGeom>
          <a:noFill/>
        </p:spPr>
        <p:txBody>
          <a:bodyPr wrap="square" rtlCol="0">
            <a:spAutoFit/>
          </a:bodyPr>
          <a:lstStyle/>
          <a:p>
            <a:pPr defTabSz="685800"/>
            <a:r>
              <a:rPr lang="en-US" sz="1050" kern="0" baseline="30000" dirty="0">
                <a:solidFill>
                  <a:srgbClr val="FFFFFF"/>
                </a:solidFill>
                <a:latin typeface="Calibri"/>
              </a:rPr>
              <a:t>#</a:t>
            </a:r>
            <a:r>
              <a:rPr lang="en-US" sz="1050" kern="0" dirty="0">
                <a:solidFill>
                  <a:srgbClr val="FFFFFF"/>
                </a:solidFill>
                <a:latin typeface="Calibri"/>
              </a:rPr>
              <a:t> </a:t>
            </a:r>
            <a:r>
              <a:rPr lang="en-US" sz="1050" b="1" kern="0" dirty="0">
                <a:solidFill>
                  <a:srgbClr val="FFFFFF"/>
                </a:solidFill>
                <a:latin typeface="Calibri"/>
              </a:rPr>
              <a:t>MMWR; October 23, 2015, Vol .64 #41; 1171-1176  </a:t>
            </a:r>
          </a:p>
        </p:txBody>
      </p:sp>
    </p:spTree>
    <p:extLst>
      <p:ext uri="{BB962C8B-B14F-4D97-AF65-F5344CB8AC3E}">
        <p14:creationId xmlns:p14="http://schemas.microsoft.com/office/powerpoint/2010/main" val="78989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4240" y="152400"/>
            <a:ext cx="8368496" cy="994172"/>
          </a:xfrm>
        </p:spPr>
        <p:txBody>
          <a:bodyPr>
            <a:normAutofit fontScale="90000"/>
          </a:bodyPr>
          <a:lstStyle/>
          <a:p>
            <a:pPr algn="ctr"/>
            <a:r>
              <a:rPr lang="en-US" sz="3600" dirty="0">
                <a:solidFill>
                  <a:schemeClr val="accent5">
                    <a:lumMod val="60000"/>
                    <a:lumOff val="40000"/>
                  </a:schemeClr>
                </a:solidFill>
              </a:rPr>
              <a:t>Serogroup B Meningococcal</a:t>
            </a:r>
            <a:br>
              <a:rPr lang="en-US" sz="3600" dirty="0">
                <a:solidFill>
                  <a:schemeClr val="accent5">
                    <a:lumMod val="60000"/>
                    <a:lumOff val="40000"/>
                  </a:schemeClr>
                </a:solidFill>
              </a:rPr>
            </a:br>
            <a:r>
              <a:rPr lang="en-US" sz="3600" dirty="0">
                <a:solidFill>
                  <a:schemeClr val="accent5">
                    <a:lumMod val="60000"/>
                    <a:lumOff val="40000"/>
                  </a:schemeClr>
                </a:solidFill>
              </a:rPr>
              <a:t> Vaccine Administration</a:t>
            </a:r>
          </a:p>
        </p:txBody>
      </p:sp>
      <p:sp>
        <p:nvSpPr>
          <p:cNvPr id="3" name="TextBox 2"/>
          <p:cNvSpPr txBox="1"/>
          <p:nvPr/>
        </p:nvSpPr>
        <p:spPr>
          <a:xfrm>
            <a:off x="1752601" y="1146573"/>
            <a:ext cx="8630137" cy="830997"/>
          </a:xfrm>
          <a:prstGeom prst="rect">
            <a:avLst/>
          </a:prstGeom>
          <a:noFill/>
        </p:spPr>
        <p:txBody>
          <a:bodyPr wrap="square" rtlCol="0">
            <a:spAutoFit/>
          </a:bodyPr>
          <a:lstStyle/>
          <a:p>
            <a:pPr algn="ctr"/>
            <a:r>
              <a:rPr lang="en-US" sz="2400" dirty="0"/>
              <a:t>Bexsero® licensed for ages 10 through 25 years (2 dose)</a:t>
            </a:r>
          </a:p>
          <a:p>
            <a:pPr algn="ctr"/>
            <a:r>
              <a:rPr lang="en-US" sz="2400" dirty="0"/>
              <a:t>Trumenba® licensed for ages 10 through 25 years (2 dose or 3 dose)</a:t>
            </a:r>
            <a:endParaRPr lang="en-US" sz="2400" dirty="0">
              <a:solidFill>
                <a:prstClr val="black"/>
              </a:solidFill>
            </a:endParaRPr>
          </a:p>
        </p:txBody>
      </p:sp>
      <p:sp>
        <p:nvSpPr>
          <p:cNvPr id="5" name="TextBox 4"/>
          <p:cNvSpPr txBox="1"/>
          <p:nvPr/>
        </p:nvSpPr>
        <p:spPr>
          <a:xfrm>
            <a:off x="2165920" y="2441190"/>
            <a:ext cx="8216816" cy="4985980"/>
          </a:xfrm>
          <a:prstGeom prst="rect">
            <a:avLst/>
          </a:prstGeom>
          <a:noFill/>
        </p:spPr>
        <p:txBody>
          <a:bodyPr wrap="square" rtlCol="0">
            <a:spAutoFit/>
          </a:bodyPr>
          <a:lstStyle/>
          <a:p>
            <a:r>
              <a:rPr lang="en-US" sz="2400" b="1" dirty="0">
                <a:solidFill>
                  <a:schemeClr val="tx2">
                    <a:lumMod val="40000"/>
                    <a:lumOff val="60000"/>
                  </a:schemeClr>
                </a:solidFill>
              </a:rPr>
              <a:t>MenB-FHbp (Trumenba®)   </a:t>
            </a:r>
          </a:p>
          <a:p>
            <a:pPr marL="557213" lvl="1" indent="-214313">
              <a:buFont typeface="Arial" panose="020B0604020202020204" pitchFamily="34" charset="0"/>
              <a:buChar char="•"/>
            </a:pPr>
            <a:r>
              <a:rPr lang="en-US" sz="2400" dirty="0"/>
              <a:t>2 dose schedule – administered at 0, 6 months</a:t>
            </a:r>
          </a:p>
          <a:p>
            <a:pPr marL="557213" lvl="1" indent="-214313">
              <a:buFont typeface="Arial" panose="020B0604020202020204" pitchFamily="34" charset="0"/>
              <a:buChar char="•"/>
            </a:pPr>
            <a:r>
              <a:rPr lang="en-US" sz="2400" dirty="0"/>
              <a:t>Given to healthy adolescents who are </a:t>
            </a:r>
            <a:r>
              <a:rPr lang="en-US" sz="2400" u="sng" dirty="0"/>
              <a:t>not</a:t>
            </a:r>
            <a:r>
              <a:rPr lang="en-US" sz="2400" dirty="0"/>
              <a:t> at increased risk for meningococcal disease</a:t>
            </a:r>
          </a:p>
          <a:p>
            <a:pPr marL="557213" lvl="1" indent="-214313">
              <a:buFont typeface="Arial" panose="020B0604020202020204" pitchFamily="34" charset="0"/>
              <a:buChar char="•"/>
            </a:pPr>
            <a:endParaRPr lang="en-US" sz="2400" dirty="0"/>
          </a:p>
          <a:p>
            <a:pPr marL="557213" lvl="1" indent="-214313">
              <a:buFont typeface="Arial" panose="020B0604020202020204" pitchFamily="34" charset="0"/>
              <a:buChar char="•"/>
            </a:pPr>
            <a:r>
              <a:rPr lang="en-US" sz="2400" dirty="0"/>
              <a:t>3 dose schedule – administered at 0, 1-2, 6 months</a:t>
            </a:r>
          </a:p>
          <a:p>
            <a:pPr marL="557213" lvl="1" indent="-214313">
              <a:buFont typeface="Arial" panose="020B0604020202020204" pitchFamily="34" charset="0"/>
              <a:buChar char="•"/>
            </a:pPr>
            <a:r>
              <a:rPr lang="en-US" sz="2400" dirty="0"/>
              <a:t>Given to persons at increased risk for meningococcal disease and for use during serogroup B outbreaks</a:t>
            </a:r>
          </a:p>
          <a:p>
            <a:pPr marL="557213" lvl="1" indent="-214313">
              <a:buFont typeface="Arial" panose="020B0604020202020204" pitchFamily="34" charset="0"/>
              <a:buChar char="•"/>
            </a:pPr>
            <a:endParaRPr lang="en-US" sz="2400" b="1" dirty="0"/>
          </a:p>
          <a:p>
            <a:r>
              <a:rPr lang="en-US" sz="2400" b="1" dirty="0">
                <a:solidFill>
                  <a:schemeClr val="tx2">
                    <a:lumMod val="40000"/>
                    <a:lumOff val="60000"/>
                  </a:schemeClr>
                </a:solidFill>
              </a:rPr>
              <a:t>MenB-4C (Bexsero®) </a:t>
            </a:r>
          </a:p>
          <a:p>
            <a:pPr marL="557213" lvl="1" indent="-214313">
              <a:buFont typeface="Arial" panose="020B0604020202020204" pitchFamily="34" charset="0"/>
              <a:buChar char="•"/>
            </a:pPr>
            <a:r>
              <a:rPr lang="en-US" sz="2400" dirty="0"/>
              <a:t>2 dose schedule – 0, 1-2 months</a:t>
            </a:r>
          </a:p>
          <a:p>
            <a:endParaRPr lang="en-US" b="1" dirty="0"/>
          </a:p>
          <a:p>
            <a:pPr lvl="1"/>
            <a:endParaRPr lang="en-US" dirty="0">
              <a:solidFill>
                <a:prstClr val="black"/>
              </a:solidFill>
            </a:endParaRPr>
          </a:p>
          <a:p>
            <a:pPr lvl="1"/>
            <a:endParaRPr lang="en-US" dirty="0">
              <a:solidFill>
                <a:prstClr val="black"/>
              </a:solidFill>
            </a:endParaRPr>
          </a:p>
        </p:txBody>
      </p:sp>
    </p:spTree>
    <p:extLst>
      <p:ext uri="{BB962C8B-B14F-4D97-AF65-F5344CB8AC3E}">
        <p14:creationId xmlns:p14="http://schemas.microsoft.com/office/powerpoint/2010/main" val="2048076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idx="4294967295"/>
          </p:nvPr>
        </p:nvSpPr>
        <p:spPr>
          <a:xfrm>
            <a:off x="2209800" y="76200"/>
            <a:ext cx="7772400" cy="838200"/>
          </a:xfrm>
        </p:spPr>
        <p:txBody>
          <a:bodyPr/>
          <a:lstStyle/>
          <a:p>
            <a:pPr eaLnBrk="1" hangingPunct="1"/>
            <a:r>
              <a:rPr lang="en-US" sz="3600" dirty="0">
                <a:solidFill>
                  <a:srgbClr val="FFFF99"/>
                </a:solidFill>
              </a:rPr>
              <a:t>Faculty Disclosure Information</a:t>
            </a:r>
          </a:p>
        </p:txBody>
      </p:sp>
      <p:sp>
        <p:nvSpPr>
          <p:cNvPr id="196610" name="Rectangle 3"/>
          <p:cNvSpPr>
            <a:spLocks noGrp="1" noChangeArrowheads="1"/>
          </p:cNvSpPr>
          <p:nvPr>
            <p:ph type="body" idx="4294967295"/>
          </p:nvPr>
        </p:nvSpPr>
        <p:spPr>
          <a:xfrm>
            <a:off x="1828800" y="1219200"/>
            <a:ext cx="8534400" cy="4876800"/>
          </a:xfrm>
        </p:spPr>
        <p:txBody>
          <a:bodyPr/>
          <a:lstStyle/>
          <a:p>
            <a:pPr eaLnBrk="1" hangingPunct="1"/>
            <a:r>
              <a:rPr lang="en-US" sz="2400" dirty="0"/>
              <a:t>In accordance with ACCME* and ANCC-COA* Standards, all faculty members are required to disclose to the program audience any real or apparent conflict of interest to the content of their presentation. </a:t>
            </a:r>
          </a:p>
          <a:p>
            <a:pPr eaLnBrk="1" hangingPunct="1"/>
            <a:r>
              <a:rPr lang="en-US" sz="2400" dirty="0"/>
              <a:t>This presentation will include the most current ACIP recommendations for frequently used vaccines but is not a comprehensive review of all available vaccines. </a:t>
            </a:r>
          </a:p>
          <a:p>
            <a:pPr eaLnBrk="1" hangingPunct="1"/>
            <a:r>
              <a:rPr lang="en-US" sz="2400" dirty="0"/>
              <a:t>Some ACIP recommendations for the use of vaccines have not currently been approved by the FDA.</a:t>
            </a:r>
          </a:p>
          <a:p>
            <a:pPr eaLnBrk="1" hangingPunct="1"/>
            <a:r>
              <a:rPr lang="en-US" sz="2400" dirty="0"/>
              <a:t>Detailed information regarding all ACIP Recommendations is available at </a:t>
            </a:r>
            <a:r>
              <a:rPr lang="en-US" sz="2400" dirty="0">
                <a:solidFill>
                  <a:srgbClr val="00B0F0"/>
                </a:solidFill>
              </a:rPr>
              <a:t>www.cdc.gov/vaccines/acip/recs/index.html</a:t>
            </a:r>
          </a:p>
          <a:p>
            <a:pPr marL="0" indent="0">
              <a:buNone/>
            </a:pPr>
            <a:endParaRPr lang="en-US" dirty="0"/>
          </a:p>
        </p:txBody>
      </p:sp>
      <p:sp>
        <p:nvSpPr>
          <p:cNvPr id="196611" name="Text Box 4"/>
          <p:cNvSpPr txBox="1">
            <a:spLocks noChangeArrowheads="1"/>
          </p:cNvSpPr>
          <p:nvPr/>
        </p:nvSpPr>
        <p:spPr bwMode="auto">
          <a:xfrm>
            <a:off x="2615514" y="6096001"/>
            <a:ext cx="6096000" cy="954107"/>
          </a:xfrm>
          <a:prstGeom prst="rect">
            <a:avLst/>
          </a:prstGeom>
          <a:noFill/>
          <a:ln w="9525">
            <a:noFill/>
            <a:miter lim="800000"/>
            <a:headEnd/>
            <a:tailEnd/>
          </a:ln>
        </p:spPr>
        <p:txBody>
          <a:bodyPr>
            <a:spAutoFit/>
          </a:bodyPr>
          <a:lstStyle/>
          <a:p>
            <a:pPr>
              <a:spcBef>
                <a:spcPct val="50000"/>
              </a:spcBef>
            </a:pPr>
            <a:r>
              <a:rPr lang="en-US" sz="1400" b="1" dirty="0">
                <a:solidFill>
                  <a:srgbClr val="FFFFFF"/>
                </a:solidFill>
              </a:rPr>
              <a:t>*Accreditation Council for Continuing Medical Education</a:t>
            </a:r>
          </a:p>
          <a:p>
            <a:pPr>
              <a:spcBef>
                <a:spcPct val="50000"/>
              </a:spcBef>
            </a:pPr>
            <a:r>
              <a:rPr lang="en-US" sz="1400" b="1" dirty="0">
                <a:solidFill>
                  <a:srgbClr val="FFFFFF"/>
                </a:solidFill>
              </a:rPr>
              <a:t>*American Nurses Credentialing Center Commission on Accreditation</a:t>
            </a:r>
          </a:p>
          <a:p>
            <a:pPr>
              <a:spcBef>
                <a:spcPct val="50000"/>
              </a:spcBef>
            </a:pPr>
            <a:endParaRPr lang="en-US" sz="1400" b="1" dirty="0">
              <a:solidFill>
                <a:srgbClr val="FFFFFF"/>
              </a:solidFill>
            </a:endParaRPr>
          </a:p>
        </p:txBody>
      </p:sp>
    </p:spTree>
    <p:extLst>
      <p:ext uri="{BB962C8B-B14F-4D97-AF65-F5344CB8AC3E}">
        <p14:creationId xmlns:p14="http://schemas.microsoft.com/office/powerpoint/2010/main" val="3425268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56114" y="304800"/>
            <a:ext cx="6858000" cy="1143000"/>
          </a:xfrm>
        </p:spPr>
        <p:txBody>
          <a:bodyPr>
            <a:noAutofit/>
          </a:bodyPr>
          <a:lstStyle/>
          <a:p>
            <a:pPr algn="ctr"/>
            <a:r>
              <a:rPr lang="en-US" sz="4400" b="1" dirty="0">
                <a:solidFill>
                  <a:srgbClr val="FFFF99"/>
                </a:solidFill>
                <a:latin typeface="Calibri" panose="020F0502020204030204" pitchFamily="34" charset="0"/>
              </a:rPr>
              <a:t>Meningitis B Vaccine</a:t>
            </a:r>
            <a:br>
              <a:rPr lang="en-US" sz="4400" b="1" dirty="0">
                <a:solidFill>
                  <a:srgbClr val="FFFF99"/>
                </a:solidFill>
                <a:latin typeface="Calibri" panose="020F0502020204030204" pitchFamily="34" charset="0"/>
              </a:rPr>
            </a:br>
            <a:endParaRPr lang="en-US" sz="4400" b="1" dirty="0">
              <a:solidFill>
                <a:srgbClr val="FFFF99"/>
              </a:solidFill>
              <a:latin typeface="Calibri" panose="020F0502020204030204" pitchFamily="34" charset="0"/>
            </a:endParaRPr>
          </a:p>
        </p:txBody>
      </p:sp>
      <p:sp>
        <p:nvSpPr>
          <p:cNvPr id="3" name="Subtitle 2"/>
          <p:cNvSpPr>
            <a:spLocks noGrp="1"/>
          </p:cNvSpPr>
          <p:nvPr>
            <p:ph type="subTitle" idx="1"/>
          </p:nvPr>
        </p:nvSpPr>
        <p:spPr>
          <a:xfrm>
            <a:off x="1894114" y="1828800"/>
            <a:ext cx="8382000" cy="5029200"/>
          </a:xfrm>
        </p:spPr>
        <p:txBody>
          <a:bodyPr>
            <a:normAutofit fontScale="92500"/>
          </a:bodyPr>
          <a:lstStyle/>
          <a:p>
            <a:endParaRPr lang="en-US" sz="2400" dirty="0">
              <a:solidFill>
                <a:schemeClr val="tx1"/>
              </a:solidFill>
            </a:endParaRPr>
          </a:p>
          <a:p>
            <a:pPr algn="ctr"/>
            <a:r>
              <a:rPr lang="en-US" sz="2400" dirty="0">
                <a:solidFill>
                  <a:schemeClr val="tx1"/>
                </a:solidFill>
                <a:latin typeface="Arial" panose="020B0604020202020204" pitchFamily="34" charset="0"/>
                <a:cs typeface="Arial" panose="020B0604020202020204" pitchFamily="34" charset="0"/>
              </a:rPr>
              <a:t>Since licensed and designated a “permissive” recommendation for healthy adolescents and adults, some colleges and universities have added this vaccine to their list of optional vaccines.                Families may inquire about this vaccine.  </a:t>
            </a:r>
          </a:p>
          <a:p>
            <a:pPr algn="l"/>
            <a:endParaRPr lang="en-US" dirty="0">
              <a:solidFill>
                <a:srgbClr val="FFFF99"/>
              </a:solidFill>
            </a:endParaRPr>
          </a:p>
          <a:p>
            <a:pPr algn="l"/>
            <a:r>
              <a:rPr lang="en-US" dirty="0">
                <a:solidFill>
                  <a:srgbClr val="FFFF99"/>
                </a:solidFill>
              </a:rPr>
              <a:t>KEY POINTS</a:t>
            </a:r>
          </a:p>
          <a:p>
            <a:pPr marL="257175" indent="-257175" algn="l">
              <a:buFont typeface="Arial" panose="020B0604020202020204" pitchFamily="34" charset="0"/>
              <a:buChar char="•"/>
            </a:pPr>
            <a:r>
              <a:rPr lang="en-US" sz="2400" dirty="0">
                <a:solidFill>
                  <a:schemeClr val="tx1"/>
                </a:solidFill>
              </a:rPr>
              <a:t>It is not a replacement for the meningococcal conjugate vaccine.</a:t>
            </a:r>
          </a:p>
          <a:p>
            <a:pPr marL="257175" indent="-257175" algn="l">
              <a:buFont typeface="Arial" panose="020B0604020202020204" pitchFamily="34" charset="0"/>
              <a:buChar char="•"/>
            </a:pPr>
            <a:r>
              <a:rPr lang="en-US" sz="2400" dirty="0">
                <a:solidFill>
                  <a:schemeClr val="tx1"/>
                </a:solidFill>
              </a:rPr>
              <a:t>Insurance coverage has improved since the permissive designation and most plans that cover vaccines will cover this one.</a:t>
            </a:r>
          </a:p>
          <a:p>
            <a:pPr marL="257175" indent="-257175" algn="l">
              <a:buFont typeface="Arial" panose="020B0604020202020204" pitchFamily="34" charset="0"/>
              <a:buChar char="•"/>
            </a:pPr>
            <a:r>
              <a:rPr lang="en-US" sz="2400" dirty="0">
                <a:solidFill>
                  <a:schemeClr val="tx1"/>
                </a:solidFill>
              </a:rPr>
              <a:t>Consider discussing with your vaccine representative about purchasing requirements (ex. number of doses to be purchased).</a:t>
            </a:r>
          </a:p>
          <a:p>
            <a:pPr marL="257175" indent="-257175">
              <a:buFont typeface="Arial" panose="020B0604020202020204" pitchFamily="34" charset="0"/>
              <a:buChar char="•"/>
            </a:pPr>
            <a:endParaRPr lang="en-US" dirty="0">
              <a:solidFill>
                <a:schemeClr val="tx1"/>
              </a:solidFill>
            </a:endParaRPr>
          </a:p>
          <a:p>
            <a:endParaRPr lang="en-US" dirty="0"/>
          </a:p>
        </p:txBody>
      </p:sp>
    </p:spTree>
    <p:extLst>
      <p:ext uri="{BB962C8B-B14F-4D97-AF65-F5344CB8AC3E}">
        <p14:creationId xmlns:p14="http://schemas.microsoft.com/office/powerpoint/2010/main" val="1753552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Arrow Connector 20"/>
          <p:cNvCxnSpPr/>
          <p:nvPr/>
        </p:nvCxnSpPr>
        <p:spPr bwMode="auto">
          <a:xfrm flipH="1">
            <a:off x="3429000" y="2286000"/>
            <a:ext cx="609600" cy="152400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2" name="TextBox 1"/>
          <p:cNvSpPr txBox="1"/>
          <p:nvPr/>
        </p:nvSpPr>
        <p:spPr>
          <a:xfrm>
            <a:off x="2133600" y="152401"/>
            <a:ext cx="7924800" cy="1200329"/>
          </a:xfrm>
          <a:prstGeom prst="rect">
            <a:avLst/>
          </a:prstGeom>
          <a:noFill/>
        </p:spPr>
        <p:txBody>
          <a:bodyPr wrap="square" rtlCol="0">
            <a:spAutoFit/>
          </a:bodyPr>
          <a:lstStyle/>
          <a:p>
            <a:pPr algn="ctr"/>
            <a:r>
              <a:rPr lang="en-US" sz="3600" b="1" dirty="0">
                <a:solidFill>
                  <a:srgbClr val="FFFF99"/>
                </a:solidFill>
                <a:latin typeface="+mj-lt"/>
              </a:rPr>
              <a:t>Types of Human Papilloma Virus (HPV)</a:t>
            </a:r>
          </a:p>
          <a:p>
            <a:pPr algn="ctr"/>
            <a:r>
              <a:rPr lang="en-US" sz="2400" dirty="0">
                <a:solidFill>
                  <a:srgbClr val="FFFF99"/>
                </a:solidFill>
                <a:latin typeface="Calibri"/>
              </a:rPr>
              <a:t>(More Than </a:t>
            </a:r>
            <a:r>
              <a:rPr lang="en-US" sz="2400" b="1" u="sng" dirty="0">
                <a:solidFill>
                  <a:srgbClr val="FFC000"/>
                </a:solidFill>
                <a:latin typeface="Calibri"/>
              </a:rPr>
              <a:t>200</a:t>
            </a:r>
            <a:r>
              <a:rPr lang="en-US" sz="2400" dirty="0">
                <a:solidFill>
                  <a:srgbClr val="FFFF99"/>
                </a:solidFill>
                <a:latin typeface="Calibri"/>
              </a:rPr>
              <a:t> Types Identified)</a:t>
            </a:r>
            <a:r>
              <a:rPr lang="en-US" sz="3600" dirty="0">
                <a:solidFill>
                  <a:srgbClr val="FFFF99"/>
                </a:solidFill>
                <a:latin typeface="Calibri"/>
              </a:rPr>
              <a:t>  </a:t>
            </a:r>
          </a:p>
        </p:txBody>
      </p:sp>
      <p:sp>
        <p:nvSpPr>
          <p:cNvPr id="6" name="Rounded Rectangle 5"/>
          <p:cNvSpPr/>
          <p:nvPr/>
        </p:nvSpPr>
        <p:spPr bwMode="auto">
          <a:xfrm>
            <a:off x="3276600" y="1600200"/>
            <a:ext cx="1828800" cy="685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a:solidFill>
                  <a:srgbClr val="000066"/>
                </a:solidFill>
                <a:latin typeface="Arial" panose="020B0604020202020204" pitchFamily="34" charset="0"/>
                <a:cs typeface="Arial" panose="020B0604020202020204" pitchFamily="34" charset="0"/>
              </a:rPr>
              <a:t>Mucosal/Genital</a:t>
            </a:r>
          </a:p>
          <a:p>
            <a:pPr algn="ctr"/>
            <a:r>
              <a:rPr lang="en-US" sz="1600" dirty="0">
                <a:solidFill>
                  <a:srgbClr val="000066"/>
                </a:solidFill>
                <a:latin typeface="Arial" panose="020B0604020202020204" pitchFamily="34" charset="0"/>
                <a:cs typeface="Arial" panose="020B0604020202020204" pitchFamily="34" charset="0"/>
              </a:rPr>
              <a:t>~40 types</a:t>
            </a:r>
          </a:p>
        </p:txBody>
      </p:sp>
      <p:sp>
        <p:nvSpPr>
          <p:cNvPr id="8" name="Rounded Rectangle 7"/>
          <p:cNvSpPr/>
          <p:nvPr/>
        </p:nvSpPr>
        <p:spPr bwMode="auto">
          <a:xfrm>
            <a:off x="7010400" y="1600200"/>
            <a:ext cx="1828800" cy="685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a:solidFill>
                  <a:srgbClr val="000066"/>
                </a:solidFill>
              </a:rPr>
              <a:t>Cutaneous</a:t>
            </a:r>
          </a:p>
          <a:p>
            <a:pPr algn="ctr"/>
            <a:endParaRPr lang="en-US" sz="1600" dirty="0">
              <a:solidFill>
                <a:srgbClr val="000066"/>
              </a:solidFill>
            </a:endParaRPr>
          </a:p>
        </p:txBody>
      </p:sp>
      <p:sp>
        <p:nvSpPr>
          <p:cNvPr id="12" name="Rounded Rectangle 11"/>
          <p:cNvSpPr/>
          <p:nvPr/>
        </p:nvSpPr>
        <p:spPr bwMode="auto">
          <a:xfrm>
            <a:off x="2057400" y="3810000"/>
            <a:ext cx="2971800" cy="15240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a:solidFill>
                  <a:srgbClr val="000066"/>
                </a:solidFill>
              </a:rPr>
              <a:t>Cervical cancer</a:t>
            </a:r>
          </a:p>
          <a:p>
            <a:pPr algn="ctr"/>
            <a:r>
              <a:rPr lang="en-US" sz="1600" dirty="0">
                <a:solidFill>
                  <a:srgbClr val="000066"/>
                </a:solidFill>
              </a:rPr>
              <a:t>Anogenital cancer</a:t>
            </a:r>
          </a:p>
          <a:p>
            <a:pPr algn="ctr"/>
            <a:r>
              <a:rPr lang="en-US" sz="1600" dirty="0">
                <a:solidFill>
                  <a:srgbClr val="000066"/>
                </a:solidFill>
              </a:rPr>
              <a:t>Oropharyngeal Cancer</a:t>
            </a:r>
          </a:p>
          <a:p>
            <a:pPr algn="ctr"/>
            <a:r>
              <a:rPr lang="en-US" sz="1600" dirty="0">
                <a:solidFill>
                  <a:srgbClr val="000066"/>
                </a:solidFill>
              </a:rPr>
              <a:t>Cancer precursors</a:t>
            </a:r>
          </a:p>
          <a:p>
            <a:pPr algn="ctr"/>
            <a:r>
              <a:rPr lang="en-US" sz="1600" dirty="0">
                <a:solidFill>
                  <a:srgbClr val="000066"/>
                </a:solidFill>
              </a:rPr>
              <a:t>Low grade cervical disease</a:t>
            </a:r>
          </a:p>
        </p:txBody>
      </p:sp>
      <p:sp>
        <p:nvSpPr>
          <p:cNvPr id="14" name="Rounded Rectangle 13"/>
          <p:cNvSpPr/>
          <p:nvPr/>
        </p:nvSpPr>
        <p:spPr bwMode="auto">
          <a:xfrm>
            <a:off x="5257800" y="3886200"/>
            <a:ext cx="2743200" cy="1066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a:solidFill>
                  <a:srgbClr val="000000"/>
                </a:solidFill>
              </a:rPr>
              <a:t>Genital Warts</a:t>
            </a:r>
          </a:p>
          <a:p>
            <a:pPr algn="ctr"/>
            <a:r>
              <a:rPr lang="en-US" sz="1600" dirty="0">
                <a:solidFill>
                  <a:srgbClr val="000000"/>
                </a:solidFill>
              </a:rPr>
              <a:t>Laryngeal Papillomas</a:t>
            </a:r>
          </a:p>
          <a:p>
            <a:pPr algn="ctr"/>
            <a:r>
              <a:rPr lang="en-US" sz="1600" dirty="0">
                <a:solidFill>
                  <a:srgbClr val="000000"/>
                </a:solidFill>
              </a:rPr>
              <a:t>Low grade cervical disease</a:t>
            </a:r>
          </a:p>
        </p:txBody>
      </p:sp>
      <p:sp>
        <p:nvSpPr>
          <p:cNvPr id="17" name="Rounded Rectangle 16"/>
          <p:cNvSpPr/>
          <p:nvPr/>
        </p:nvSpPr>
        <p:spPr bwMode="auto">
          <a:xfrm>
            <a:off x="8229600" y="3962400"/>
            <a:ext cx="1981200" cy="685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a:solidFill>
                  <a:srgbClr val="000066"/>
                </a:solidFill>
              </a:rPr>
              <a:t>Skin warts</a:t>
            </a:r>
          </a:p>
          <a:p>
            <a:pPr algn="ctr"/>
            <a:r>
              <a:rPr lang="en-US" sz="1600" dirty="0">
                <a:solidFill>
                  <a:srgbClr val="000066"/>
                </a:solidFill>
              </a:rPr>
              <a:t>Hands and Feet</a:t>
            </a:r>
          </a:p>
        </p:txBody>
      </p:sp>
      <p:cxnSp>
        <p:nvCxnSpPr>
          <p:cNvPr id="28" name="Straight Arrow Connector 27"/>
          <p:cNvCxnSpPr>
            <a:stCxn id="8" idx="2"/>
            <a:endCxn id="17" idx="0"/>
          </p:cNvCxnSpPr>
          <p:nvPr/>
        </p:nvCxnSpPr>
        <p:spPr bwMode="auto">
          <a:xfrm>
            <a:off x="7924800" y="2286000"/>
            <a:ext cx="1295400" cy="167640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31" name="Rectangle 30"/>
          <p:cNvSpPr/>
          <p:nvPr/>
        </p:nvSpPr>
        <p:spPr>
          <a:xfrm>
            <a:off x="1924050" y="2639080"/>
            <a:ext cx="1752600" cy="954107"/>
          </a:xfrm>
          <a:prstGeom prst="rect">
            <a:avLst/>
          </a:prstGeom>
        </p:spPr>
        <p:txBody>
          <a:bodyPr wrap="square">
            <a:spAutoFit/>
          </a:bodyPr>
          <a:lstStyle/>
          <a:p>
            <a:pPr algn="ctr"/>
            <a:r>
              <a:rPr lang="en-US" sz="1400" b="1" dirty="0">
                <a:solidFill>
                  <a:srgbClr val="FFFFFF"/>
                </a:solidFill>
                <a:latin typeface="Arial" panose="020B0604020202020204" pitchFamily="34" charset="0"/>
                <a:cs typeface="Arial" panose="020B0604020202020204" pitchFamily="34" charset="0"/>
              </a:rPr>
              <a:t>High risk types </a:t>
            </a:r>
          </a:p>
          <a:p>
            <a:pPr algn="ctr"/>
            <a:r>
              <a:rPr lang="en-US" sz="1400" b="1" dirty="0">
                <a:solidFill>
                  <a:srgbClr val="FFFFFF"/>
                </a:solidFill>
                <a:latin typeface="Arial" panose="020B0604020202020204" pitchFamily="34" charset="0"/>
                <a:cs typeface="Arial" panose="020B0604020202020204" pitchFamily="34" charset="0"/>
              </a:rPr>
              <a:t>16, 18, 31, 33, 45, 52, 58</a:t>
            </a:r>
          </a:p>
          <a:p>
            <a:pPr algn="ctr"/>
            <a:r>
              <a:rPr lang="en-US" sz="1400" b="1" dirty="0">
                <a:solidFill>
                  <a:srgbClr val="FFFFFF"/>
                </a:solidFill>
                <a:latin typeface="Arial" panose="020B0604020202020204" pitchFamily="34" charset="0"/>
                <a:cs typeface="Arial" panose="020B0604020202020204" pitchFamily="34" charset="0"/>
              </a:rPr>
              <a:t>(and others)</a:t>
            </a:r>
          </a:p>
        </p:txBody>
      </p:sp>
      <p:sp>
        <p:nvSpPr>
          <p:cNvPr id="24" name="TextBox 23"/>
          <p:cNvSpPr txBox="1"/>
          <p:nvPr/>
        </p:nvSpPr>
        <p:spPr>
          <a:xfrm>
            <a:off x="5600700" y="2639080"/>
            <a:ext cx="1600200" cy="523220"/>
          </a:xfrm>
          <a:prstGeom prst="rect">
            <a:avLst/>
          </a:prstGeom>
          <a:noFill/>
        </p:spPr>
        <p:txBody>
          <a:bodyPr wrap="square" rtlCol="0">
            <a:spAutoFit/>
          </a:bodyPr>
          <a:lstStyle/>
          <a:p>
            <a:pPr algn="ctr"/>
            <a:r>
              <a:rPr lang="en-US" sz="1400" b="1" dirty="0">
                <a:solidFill>
                  <a:srgbClr val="FFFFFF"/>
                </a:solidFill>
                <a:latin typeface="Arial" panose="020B0604020202020204" pitchFamily="34" charset="0"/>
                <a:cs typeface="Arial" panose="020B0604020202020204" pitchFamily="34" charset="0"/>
              </a:rPr>
              <a:t>Low risk types</a:t>
            </a:r>
          </a:p>
          <a:p>
            <a:pPr algn="ctr"/>
            <a:r>
              <a:rPr lang="en-US" sz="1400" b="1" dirty="0">
                <a:solidFill>
                  <a:srgbClr val="FFFFFF"/>
                </a:solidFill>
                <a:latin typeface="Arial" panose="020B0604020202020204" pitchFamily="34" charset="0"/>
                <a:cs typeface="Arial" panose="020B0604020202020204" pitchFamily="34" charset="0"/>
              </a:rPr>
              <a:t>6, 11 and others</a:t>
            </a:r>
          </a:p>
        </p:txBody>
      </p:sp>
      <p:sp>
        <p:nvSpPr>
          <p:cNvPr id="20" name="TextBox 19"/>
          <p:cNvSpPr txBox="1"/>
          <p:nvPr/>
        </p:nvSpPr>
        <p:spPr>
          <a:xfrm>
            <a:off x="2784565" y="5955268"/>
            <a:ext cx="7010400" cy="738664"/>
          </a:xfrm>
          <a:prstGeom prst="rect">
            <a:avLst/>
          </a:prstGeom>
          <a:noFill/>
        </p:spPr>
        <p:txBody>
          <a:bodyPr wrap="square" rtlCol="0">
            <a:spAutoFit/>
          </a:bodyPr>
          <a:lstStyle/>
          <a:p>
            <a:r>
              <a:rPr lang="en-US" sz="1400" b="1" dirty="0">
                <a:solidFill>
                  <a:srgbClr val="FFFFFF"/>
                </a:solidFill>
                <a:latin typeface="Calibri"/>
              </a:rPr>
              <a:t>Ref: 1. Epidemiology and Prevention of Vaccine Preventable Diseases 13</a:t>
            </a:r>
            <a:r>
              <a:rPr lang="en-US" sz="1400" b="1" baseline="30000" dirty="0">
                <a:solidFill>
                  <a:srgbClr val="FFFFFF"/>
                </a:solidFill>
                <a:latin typeface="Calibri"/>
              </a:rPr>
              <a:t>th</a:t>
            </a:r>
            <a:r>
              <a:rPr lang="en-US" sz="1400" b="1" dirty="0">
                <a:solidFill>
                  <a:srgbClr val="FFFFFF"/>
                </a:solidFill>
                <a:latin typeface="Calibri"/>
              </a:rPr>
              <a:t> Edition, 2015</a:t>
            </a:r>
          </a:p>
          <a:p>
            <a:r>
              <a:rPr lang="en-US" sz="1400" b="1" dirty="0">
                <a:solidFill>
                  <a:srgbClr val="FFFFFF"/>
                </a:solidFill>
                <a:latin typeface="Calibri"/>
              </a:rPr>
              <a:t>        2. Red Book – AAP 2015 Report of the Committee on Infectious Diseases </a:t>
            </a:r>
          </a:p>
          <a:p>
            <a:r>
              <a:rPr lang="en-US" sz="1400" b="1" dirty="0">
                <a:solidFill>
                  <a:srgbClr val="FFFFFF"/>
                </a:solidFill>
                <a:latin typeface="Calibri"/>
              </a:rPr>
              <a:t>        3. MMWR, August 29, 2014,  RR Vol. 63, No. 5 </a:t>
            </a:r>
          </a:p>
        </p:txBody>
      </p:sp>
      <p:cxnSp>
        <p:nvCxnSpPr>
          <p:cNvPr id="23" name="Straight Arrow Connector 22"/>
          <p:cNvCxnSpPr/>
          <p:nvPr/>
        </p:nvCxnSpPr>
        <p:spPr bwMode="auto">
          <a:xfrm>
            <a:off x="4038600" y="2286000"/>
            <a:ext cx="2438400" cy="160020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702186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a:xfrm>
            <a:off x="2667000" y="152400"/>
            <a:ext cx="6343650" cy="628650"/>
          </a:xfrm>
        </p:spPr>
        <p:txBody>
          <a:bodyPr vert="horz" wrap="square" lIns="68572" tIns="34286" rIns="68572" bIns="34286" numCol="1" rtlCol="0" anchor="ctr" anchorCtr="0" compatLnSpc="1">
            <a:prstTxWarp prst="textNoShape">
              <a:avLst/>
            </a:prstTxWarp>
            <a:normAutofit/>
          </a:bodyPr>
          <a:lstStyle/>
          <a:p>
            <a:pPr algn="ctr" eaLnBrk="1" hangingPunct="1"/>
            <a:r>
              <a:rPr lang="en-US" sz="3600" dirty="0">
                <a:solidFill>
                  <a:srgbClr val="FFFF99"/>
                </a:solidFill>
              </a:rPr>
              <a:t>HPV Vaccine</a:t>
            </a:r>
          </a:p>
        </p:txBody>
      </p:sp>
      <p:sp>
        <p:nvSpPr>
          <p:cNvPr id="75781" name="Text Box 5"/>
          <p:cNvSpPr txBox="1">
            <a:spLocks noChangeArrowheads="1"/>
          </p:cNvSpPr>
          <p:nvPr/>
        </p:nvSpPr>
        <p:spPr bwMode="auto">
          <a:xfrm>
            <a:off x="1981200" y="685800"/>
            <a:ext cx="8229600" cy="6801862"/>
          </a:xfrm>
          <a:prstGeom prst="rect">
            <a:avLst/>
          </a:prstGeom>
          <a:noFill/>
          <a:ln w="9525">
            <a:noFill/>
            <a:miter lim="800000"/>
            <a:headEnd/>
            <a:tailEnd/>
          </a:ln>
        </p:spPr>
        <p:txBody>
          <a:bodyPr wrap="square">
            <a:spAutoFit/>
          </a:bodyPr>
          <a:lstStyle/>
          <a:p>
            <a:pPr algn="ctr" defTabSz="685800"/>
            <a:r>
              <a:rPr lang="en-US" sz="2800" kern="0" dirty="0">
                <a:solidFill>
                  <a:srgbClr val="FFFF00">
                    <a:lumMod val="20000"/>
                    <a:lumOff val="80000"/>
                  </a:srgbClr>
                </a:solidFill>
                <a:latin typeface="Calibri"/>
              </a:rPr>
              <a:t>Gardasil 9</a:t>
            </a:r>
            <a:r>
              <a:rPr lang="en-US" sz="2800" kern="0" baseline="30000" dirty="0">
                <a:solidFill>
                  <a:srgbClr val="FFFF00">
                    <a:lumMod val="20000"/>
                    <a:lumOff val="80000"/>
                  </a:srgbClr>
                </a:solidFill>
                <a:latin typeface="Calibri"/>
              </a:rPr>
              <a:t>® </a:t>
            </a:r>
            <a:r>
              <a:rPr lang="en-US" sz="2800" kern="0" dirty="0">
                <a:solidFill>
                  <a:srgbClr val="FFFF00">
                    <a:lumMod val="20000"/>
                    <a:lumOff val="80000"/>
                  </a:srgbClr>
                </a:solidFill>
                <a:latin typeface="Calibri"/>
              </a:rPr>
              <a:t>(9vHPV) </a:t>
            </a:r>
            <a:r>
              <a:rPr lang="en-US" sz="2000" u="sng" kern="0" dirty="0">
                <a:solidFill>
                  <a:srgbClr val="FFFFFF"/>
                </a:solidFill>
                <a:latin typeface="Calibri"/>
              </a:rPr>
              <a:t>HPV types 6, 11, 16, 18, 31, 33, 45, 52, 58</a:t>
            </a:r>
          </a:p>
          <a:p>
            <a:pPr algn="ctr" defTabSz="685800"/>
            <a:endParaRPr lang="en-US" sz="600" kern="0" dirty="0">
              <a:solidFill>
                <a:srgbClr val="FFFFFF"/>
              </a:solidFill>
              <a:latin typeface="Calibri"/>
            </a:endParaRPr>
          </a:p>
          <a:p>
            <a:pPr algn="ctr" defTabSz="685800"/>
            <a:endParaRPr lang="en-US" sz="600" kern="0" dirty="0">
              <a:solidFill>
                <a:srgbClr val="FFFFFF"/>
              </a:solidFill>
              <a:latin typeface="Calibri"/>
            </a:endParaRPr>
          </a:p>
          <a:p>
            <a:pPr defTabSz="685800"/>
            <a:r>
              <a:rPr lang="en-US" sz="2400" kern="0" dirty="0">
                <a:solidFill>
                  <a:srgbClr val="FFFFFF"/>
                </a:solidFill>
                <a:latin typeface="Calibri"/>
              </a:rPr>
              <a:t>ACIP recommends HPV vaccine starting at age 11 or 12 years for:</a:t>
            </a:r>
          </a:p>
          <a:p>
            <a:pPr marL="714375" lvl="1" indent="-257175" defTabSz="685800">
              <a:buFont typeface="Arial" panose="020B0604020202020204" pitchFamily="34" charset="0"/>
              <a:buChar char="•"/>
            </a:pPr>
            <a:r>
              <a:rPr lang="en-US" sz="2400" kern="0" dirty="0">
                <a:solidFill>
                  <a:srgbClr val="FFFFFF"/>
                </a:solidFill>
                <a:latin typeface="Calibri"/>
              </a:rPr>
              <a:t>All females through 26 years of age</a:t>
            </a:r>
          </a:p>
          <a:p>
            <a:pPr marL="714375" lvl="1" indent="-257175" defTabSz="685800">
              <a:buFont typeface="Arial" panose="020B0604020202020204" pitchFamily="34" charset="0"/>
              <a:buChar char="•"/>
            </a:pPr>
            <a:r>
              <a:rPr lang="en-US" sz="2400" kern="0" dirty="0">
                <a:solidFill>
                  <a:srgbClr val="FFFFFF"/>
                </a:solidFill>
                <a:latin typeface="Calibri"/>
              </a:rPr>
              <a:t>All males through 21 years of age</a:t>
            </a:r>
          </a:p>
          <a:p>
            <a:pPr marL="714375" lvl="1" indent="-257175" defTabSz="685800">
              <a:buFont typeface="Arial" panose="020B0604020202020204" pitchFamily="34" charset="0"/>
              <a:buChar char="•"/>
            </a:pPr>
            <a:r>
              <a:rPr lang="en-US" sz="2400" kern="0" dirty="0">
                <a:solidFill>
                  <a:srgbClr val="FFFFFF"/>
                </a:solidFill>
                <a:latin typeface="Calibri"/>
              </a:rPr>
              <a:t>Men 22 through 26 years who have sex with men or have an immunocompromising condition.      </a:t>
            </a:r>
          </a:p>
          <a:p>
            <a:pPr marL="714375" lvl="1" indent="-257175" defTabSz="685800">
              <a:buFont typeface="Arial" panose="020B0604020202020204" pitchFamily="34" charset="0"/>
              <a:buChar char="•"/>
            </a:pPr>
            <a:r>
              <a:rPr lang="en-US" sz="2400" kern="0" dirty="0">
                <a:solidFill>
                  <a:srgbClr val="FFFFFF"/>
                </a:solidFill>
                <a:latin typeface="Calibri"/>
              </a:rPr>
              <a:t>All other males 22 through 26 years.</a:t>
            </a:r>
          </a:p>
          <a:p>
            <a:pPr lvl="1" defTabSz="685800"/>
            <a:r>
              <a:rPr lang="en-US" sz="2400" kern="0" dirty="0">
                <a:solidFill>
                  <a:srgbClr val="FFFFFF"/>
                </a:solidFill>
                <a:latin typeface="Calibri"/>
              </a:rPr>
              <a:t>	</a:t>
            </a:r>
          </a:p>
          <a:p>
            <a:pPr defTabSz="685800"/>
            <a:r>
              <a:rPr lang="en-US" sz="2400" kern="0" dirty="0">
                <a:solidFill>
                  <a:srgbClr val="FFFFFF"/>
                </a:solidFill>
                <a:latin typeface="Calibri"/>
              </a:rPr>
              <a:t>Series can be completed with 9vHPV if started with 2v or 4v.</a:t>
            </a:r>
          </a:p>
          <a:p>
            <a:pPr defTabSz="685800"/>
            <a:endParaRPr lang="en-US" sz="2400" kern="0" dirty="0">
              <a:solidFill>
                <a:srgbClr val="FFFFFF"/>
              </a:solidFill>
              <a:latin typeface="Calibri"/>
            </a:endParaRPr>
          </a:p>
          <a:p>
            <a:pPr defTabSz="685800"/>
            <a:r>
              <a:rPr lang="en-US" sz="2400" b="1" kern="0" dirty="0">
                <a:solidFill>
                  <a:srgbClr val="FFC000"/>
                </a:solidFill>
                <a:latin typeface="Calibri"/>
              </a:rPr>
              <a:t>Gardasil 9 is now also licensed for all persons 9 through 45 yrs. of age, using the 3-dose schedule for ages 15 – 45.*</a:t>
            </a:r>
          </a:p>
          <a:p>
            <a:pPr lvl="1" defTabSz="685800"/>
            <a:endParaRPr lang="en-US" sz="2400" b="1" kern="0" dirty="0">
              <a:solidFill>
                <a:srgbClr val="FFC000"/>
              </a:solidFill>
              <a:latin typeface="Calibri"/>
            </a:endParaRPr>
          </a:p>
          <a:p>
            <a:pPr defTabSz="685800"/>
            <a:r>
              <a:rPr lang="en-US" sz="2400" b="1" kern="0" dirty="0">
                <a:solidFill>
                  <a:srgbClr val="FFC000"/>
                </a:solidFill>
                <a:latin typeface="Calibri"/>
              </a:rPr>
              <a:t>                  ACIP recommendations forthcoming.</a:t>
            </a:r>
          </a:p>
          <a:p>
            <a:pPr marL="342900" indent="-342900" defTabSz="685800">
              <a:buFont typeface="Arial" panose="020B0604020202020204" pitchFamily="34" charset="0"/>
              <a:buChar char="•"/>
            </a:pPr>
            <a:endParaRPr lang="en-US" sz="2400" kern="0" dirty="0">
              <a:solidFill>
                <a:srgbClr val="FFFFFF"/>
              </a:solidFill>
              <a:latin typeface="Calibri"/>
            </a:endParaRPr>
          </a:p>
          <a:p>
            <a:pPr defTabSz="685800"/>
            <a:endParaRPr lang="en-US" sz="2400" kern="0" dirty="0">
              <a:solidFill>
                <a:srgbClr val="FFFFFF"/>
              </a:solidFill>
              <a:latin typeface="Calibri"/>
            </a:endParaRPr>
          </a:p>
          <a:p>
            <a:pPr defTabSz="685800"/>
            <a:endParaRPr lang="en-US" sz="2400" kern="0" dirty="0">
              <a:solidFill>
                <a:srgbClr val="FFFFFF"/>
              </a:solidFill>
              <a:latin typeface="Calibri"/>
            </a:endParaRPr>
          </a:p>
          <a:p>
            <a:pPr defTabSz="685800"/>
            <a:r>
              <a:rPr lang="en-US" sz="1200" kern="0" dirty="0">
                <a:solidFill>
                  <a:srgbClr val="FFFFFF"/>
                </a:solidFill>
                <a:latin typeface="Calibri"/>
              </a:rPr>
              <a:t> </a:t>
            </a:r>
          </a:p>
        </p:txBody>
      </p:sp>
      <p:sp>
        <p:nvSpPr>
          <p:cNvPr id="7" name="Rectangle 6"/>
          <p:cNvSpPr/>
          <p:nvPr/>
        </p:nvSpPr>
        <p:spPr>
          <a:xfrm>
            <a:off x="1905000" y="6282528"/>
            <a:ext cx="2435282" cy="253916"/>
          </a:xfrm>
          <a:prstGeom prst="rect">
            <a:avLst/>
          </a:prstGeom>
        </p:spPr>
        <p:txBody>
          <a:bodyPr wrap="none">
            <a:spAutoFit/>
          </a:bodyPr>
          <a:lstStyle/>
          <a:p>
            <a:pPr defTabSz="685800"/>
            <a:r>
              <a:rPr lang="en-US" sz="1050" b="1" kern="0" dirty="0">
                <a:solidFill>
                  <a:srgbClr val="FFFFFF"/>
                </a:solidFill>
                <a:latin typeface="Calibri"/>
              </a:rPr>
              <a:t>MMWR, March 27, 2015, Vo1 64, No. 11</a:t>
            </a:r>
          </a:p>
        </p:txBody>
      </p:sp>
      <p:sp>
        <p:nvSpPr>
          <p:cNvPr id="8" name="TextBox 7"/>
          <p:cNvSpPr txBox="1"/>
          <p:nvPr/>
        </p:nvSpPr>
        <p:spPr>
          <a:xfrm>
            <a:off x="4572000" y="6282528"/>
            <a:ext cx="5867400" cy="415498"/>
          </a:xfrm>
          <a:prstGeom prst="rect">
            <a:avLst/>
          </a:prstGeom>
          <a:noFill/>
        </p:spPr>
        <p:txBody>
          <a:bodyPr wrap="square" rtlCol="0">
            <a:spAutoFit/>
          </a:bodyPr>
          <a:lstStyle/>
          <a:p>
            <a:pPr defTabSz="685800"/>
            <a:r>
              <a:rPr lang="en-US" sz="1050" b="1" kern="0" dirty="0">
                <a:solidFill>
                  <a:srgbClr val="FFFFFF"/>
                </a:solidFill>
                <a:latin typeface="Calibri"/>
              </a:rPr>
              <a:t>MMWR, December 16, 2016, Vol 65, No. 49               *https://www.merck.com/product/usa/pi_circulars/g/gardasil_9/gardasil_9_pi.pdf </a:t>
            </a:r>
          </a:p>
        </p:txBody>
      </p:sp>
    </p:spTree>
    <p:extLst>
      <p:ext uri="{BB962C8B-B14F-4D97-AF65-F5344CB8AC3E}">
        <p14:creationId xmlns:p14="http://schemas.microsoft.com/office/powerpoint/2010/main" val="3975906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578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781">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781">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578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950720" y="1118980"/>
            <a:ext cx="8290560" cy="5625699"/>
          </a:xfrm>
        </p:spPr>
        <p:txBody>
          <a:bodyPr>
            <a:normAutofit fontScale="90000"/>
          </a:bodyPr>
          <a:lstStyle/>
          <a:p>
            <a:pPr marL="285750" indent="-285750">
              <a:buFont typeface="Arial" panose="020B0604020202020204" pitchFamily="34" charset="0"/>
              <a:buChar char="•"/>
            </a:pPr>
            <a:br>
              <a:rPr lang="en-US" sz="1800" b="1" dirty="0">
                <a:solidFill>
                  <a:srgbClr val="FFFFFF"/>
                </a:solidFill>
                <a:latin typeface="Calibri" panose="020F0502020204030204" pitchFamily="34" charset="0"/>
                <a:ea typeface="+mn-ea"/>
                <a:cs typeface="+mn-cs"/>
              </a:rPr>
            </a:br>
            <a:br>
              <a:rPr lang="en-US" sz="1800" b="1" dirty="0">
                <a:solidFill>
                  <a:srgbClr val="FFFFFF"/>
                </a:solidFill>
                <a:latin typeface="Calibri" panose="020F0502020204030204" pitchFamily="34" charset="0"/>
                <a:ea typeface="+mn-ea"/>
                <a:cs typeface="+mn-cs"/>
              </a:rPr>
            </a:br>
            <a:br>
              <a:rPr lang="en-US" sz="1800" b="1" dirty="0">
                <a:solidFill>
                  <a:srgbClr val="FFFFFF"/>
                </a:solidFill>
                <a:latin typeface="Calibri" panose="020F0502020204030204" pitchFamily="34" charset="0"/>
                <a:ea typeface="+mn-ea"/>
                <a:cs typeface="+mn-cs"/>
              </a:rPr>
            </a:br>
            <a:br>
              <a:rPr lang="en-US" sz="1800" b="1" dirty="0">
                <a:solidFill>
                  <a:srgbClr val="FFFFFF"/>
                </a:solidFill>
                <a:latin typeface="Calibri" panose="020F0502020204030204" pitchFamily="34" charset="0"/>
                <a:ea typeface="+mn-ea"/>
                <a:cs typeface="+mn-cs"/>
              </a:rPr>
            </a:br>
            <a:br>
              <a:rPr lang="en-US" sz="1800" b="1" dirty="0">
                <a:solidFill>
                  <a:srgbClr val="FFFFFF"/>
                </a:solidFill>
                <a:latin typeface="Calibri" panose="020F0502020204030204" pitchFamily="34" charset="0"/>
                <a:ea typeface="+mn-ea"/>
                <a:cs typeface="+mn-cs"/>
              </a:rPr>
            </a:br>
            <a:br>
              <a:rPr lang="en-US" sz="1800" b="1" dirty="0">
                <a:solidFill>
                  <a:srgbClr val="FFFFFF"/>
                </a:solidFill>
                <a:latin typeface="Calibri" panose="020F0502020204030204" pitchFamily="34" charset="0"/>
                <a:ea typeface="+mn-ea"/>
                <a:cs typeface="+mn-cs"/>
              </a:rPr>
            </a:br>
            <a:br>
              <a:rPr lang="en-US" sz="1800" b="1" dirty="0">
                <a:solidFill>
                  <a:srgbClr val="FFFFFF"/>
                </a:solidFill>
                <a:latin typeface="Calibri" panose="020F0502020204030204" pitchFamily="34" charset="0"/>
                <a:ea typeface="+mn-ea"/>
                <a:cs typeface="+mn-cs"/>
              </a:rPr>
            </a:br>
            <a:br>
              <a:rPr lang="en-US" sz="1800" b="1" dirty="0">
                <a:solidFill>
                  <a:srgbClr val="FFFFFF"/>
                </a:solidFill>
                <a:latin typeface="Calibri" panose="020F0502020204030204" pitchFamily="34" charset="0"/>
                <a:ea typeface="+mn-ea"/>
                <a:cs typeface="+mn-cs"/>
              </a:rPr>
            </a:br>
            <a:r>
              <a:rPr lang="en-US" sz="2400" b="1" dirty="0">
                <a:solidFill>
                  <a:srgbClr val="FFFFFF"/>
                </a:solidFill>
                <a:latin typeface="Arial" panose="020B0604020202020204" pitchFamily="34" charset="0"/>
                <a:ea typeface="+mn-ea"/>
                <a:cs typeface="Arial" panose="020B0604020202020204" pitchFamily="34" charset="0"/>
              </a:rPr>
              <a:t>2 Dose Schedule:</a:t>
            </a:r>
            <a:br>
              <a:rPr lang="en-US" sz="2400" b="1" dirty="0">
                <a:solidFill>
                  <a:srgbClr val="FFFFFF"/>
                </a:solidFill>
                <a:latin typeface="Arial" panose="020B0604020202020204" pitchFamily="34" charset="0"/>
                <a:ea typeface="+mn-ea"/>
                <a:cs typeface="Arial" panose="020B0604020202020204" pitchFamily="34" charset="0"/>
              </a:rPr>
            </a:br>
            <a:r>
              <a:rPr lang="en-US" sz="2400" b="1" dirty="0">
                <a:solidFill>
                  <a:srgbClr val="FFFFFF"/>
                </a:solidFill>
                <a:latin typeface="Arial" panose="020B0604020202020204" pitchFamily="34" charset="0"/>
                <a:ea typeface="+mn-ea"/>
                <a:cs typeface="Arial" panose="020B0604020202020204" pitchFamily="34" charset="0"/>
              </a:rPr>
              <a:t>HPV vaccine initiated between 9-14 years can be given in two doses: 0, 6-12 months.</a:t>
            </a:r>
            <a:br>
              <a:rPr lang="en-US" sz="2400" b="1" dirty="0">
                <a:solidFill>
                  <a:srgbClr val="FFFFFF"/>
                </a:solidFill>
                <a:latin typeface="Arial" panose="020B0604020202020204" pitchFamily="34" charset="0"/>
                <a:ea typeface="+mn-ea"/>
                <a:cs typeface="Arial" panose="020B0604020202020204" pitchFamily="34" charset="0"/>
              </a:rPr>
            </a:br>
            <a:r>
              <a:rPr lang="en-US" sz="2000" b="1" dirty="0">
                <a:solidFill>
                  <a:srgbClr val="FFFFFF"/>
                </a:solidFill>
                <a:latin typeface="Arial" panose="020B0604020202020204" pitchFamily="34" charset="0"/>
                <a:ea typeface="+mn-ea"/>
                <a:cs typeface="Arial" panose="020B0604020202020204" pitchFamily="34" charset="0"/>
              </a:rPr>
              <a:t>(If the 2</a:t>
            </a:r>
            <a:r>
              <a:rPr lang="en-US" sz="2000" b="1" baseline="30000" dirty="0">
                <a:solidFill>
                  <a:srgbClr val="FFFFFF"/>
                </a:solidFill>
                <a:latin typeface="Arial" panose="020B0604020202020204" pitchFamily="34" charset="0"/>
                <a:ea typeface="+mn-ea"/>
                <a:cs typeface="Arial" panose="020B0604020202020204" pitchFamily="34" charset="0"/>
              </a:rPr>
              <a:t>nd</a:t>
            </a:r>
            <a:r>
              <a:rPr lang="en-US" sz="2000" b="1" dirty="0">
                <a:solidFill>
                  <a:srgbClr val="FFFFFF"/>
                </a:solidFill>
                <a:latin typeface="Arial" panose="020B0604020202020204" pitchFamily="34" charset="0"/>
                <a:ea typeface="+mn-ea"/>
                <a:cs typeface="Arial" panose="020B0604020202020204" pitchFamily="34" charset="0"/>
              </a:rPr>
              <a:t> dose is administered at least 5 months after 1</a:t>
            </a:r>
            <a:r>
              <a:rPr lang="en-US" sz="2000" b="1" baseline="30000" dirty="0">
                <a:solidFill>
                  <a:srgbClr val="FFFFFF"/>
                </a:solidFill>
                <a:latin typeface="Arial" panose="020B0604020202020204" pitchFamily="34" charset="0"/>
                <a:ea typeface="+mn-ea"/>
                <a:cs typeface="Arial" panose="020B0604020202020204" pitchFamily="34" charset="0"/>
              </a:rPr>
              <a:t>st</a:t>
            </a:r>
            <a:r>
              <a:rPr lang="en-US" sz="2000" b="1" dirty="0">
                <a:solidFill>
                  <a:srgbClr val="FFFFFF"/>
                </a:solidFill>
                <a:latin typeface="Arial" panose="020B0604020202020204" pitchFamily="34" charset="0"/>
                <a:ea typeface="+mn-ea"/>
                <a:cs typeface="Arial" panose="020B0604020202020204" pitchFamily="34" charset="0"/>
              </a:rPr>
              <a:t> dose, it can be counted).</a:t>
            </a:r>
            <a:br>
              <a:rPr lang="en-US" sz="2000" b="1" dirty="0">
                <a:solidFill>
                  <a:srgbClr val="FFFFFF"/>
                </a:solidFill>
                <a:latin typeface="Arial" panose="020B0604020202020204" pitchFamily="34" charset="0"/>
                <a:ea typeface="+mn-ea"/>
                <a:cs typeface="Arial" panose="020B0604020202020204" pitchFamily="34" charset="0"/>
              </a:rPr>
            </a:br>
            <a:br>
              <a:rPr lang="en-US" sz="2000" b="1" dirty="0">
                <a:solidFill>
                  <a:srgbClr val="FFFFFF"/>
                </a:solidFill>
                <a:latin typeface="Arial" panose="020B0604020202020204" pitchFamily="34" charset="0"/>
                <a:ea typeface="+mn-ea"/>
                <a:cs typeface="Arial" panose="020B0604020202020204" pitchFamily="34" charset="0"/>
              </a:rPr>
            </a:br>
            <a:r>
              <a:rPr lang="en-US" sz="2400" b="1" dirty="0">
                <a:solidFill>
                  <a:srgbClr val="FFFFFF"/>
                </a:solidFill>
                <a:latin typeface="Arial" panose="020B0604020202020204" pitchFamily="34" charset="0"/>
                <a:ea typeface="+mn-ea"/>
                <a:cs typeface="Arial" panose="020B0604020202020204" pitchFamily="34" charset="0"/>
              </a:rPr>
              <a:t>3 Dose Schedule:</a:t>
            </a:r>
            <a:br>
              <a:rPr lang="en-US" sz="2400" b="1" dirty="0">
                <a:solidFill>
                  <a:srgbClr val="FFFFFF"/>
                </a:solidFill>
                <a:latin typeface="Arial" panose="020B0604020202020204" pitchFamily="34" charset="0"/>
                <a:ea typeface="+mn-ea"/>
                <a:cs typeface="Arial" panose="020B0604020202020204" pitchFamily="34" charset="0"/>
              </a:rPr>
            </a:br>
            <a:r>
              <a:rPr lang="en-US" sz="2400" b="1" dirty="0">
                <a:solidFill>
                  <a:srgbClr val="FFFFFF"/>
                </a:solidFill>
                <a:latin typeface="Arial" panose="020B0604020202020204" pitchFamily="34" charset="0"/>
                <a:ea typeface="+mn-ea"/>
                <a:cs typeface="Arial" panose="020B0604020202020204" pitchFamily="34" charset="0"/>
              </a:rPr>
              <a:t>HPV vaccine initiated after the 15</a:t>
            </a:r>
            <a:r>
              <a:rPr lang="en-US" sz="2400" b="1" baseline="30000" dirty="0">
                <a:solidFill>
                  <a:srgbClr val="FFFFFF"/>
                </a:solidFill>
                <a:latin typeface="Arial" panose="020B0604020202020204" pitchFamily="34" charset="0"/>
                <a:ea typeface="+mn-ea"/>
                <a:cs typeface="Arial" panose="020B0604020202020204" pitchFamily="34" charset="0"/>
              </a:rPr>
              <a:t>th</a:t>
            </a:r>
            <a:r>
              <a:rPr lang="en-US" sz="2400" b="1" dirty="0">
                <a:solidFill>
                  <a:srgbClr val="FFFFFF"/>
                </a:solidFill>
                <a:latin typeface="Arial" panose="020B0604020202020204" pitchFamily="34" charset="0"/>
                <a:ea typeface="+mn-ea"/>
                <a:cs typeface="Arial" panose="020B0604020202020204" pitchFamily="34" charset="0"/>
              </a:rPr>
              <a:t> birthday or certain immunocompromising conditions should be vaccinated with the 3 dose schedule: 0, 1-2, 6 months </a:t>
            </a:r>
            <a:br>
              <a:rPr lang="en-US" sz="2400" b="1" dirty="0">
                <a:solidFill>
                  <a:srgbClr val="FFFFFF"/>
                </a:solidFill>
                <a:latin typeface="Arial" panose="020B0604020202020204" pitchFamily="34" charset="0"/>
                <a:ea typeface="+mn-ea"/>
                <a:cs typeface="Arial" panose="020B0604020202020204" pitchFamily="34" charset="0"/>
              </a:rPr>
            </a:br>
            <a:r>
              <a:rPr lang="en-US" sz="2400" b="1" dirty="0">
                <a:solidFill>
                  <a:srgbClr val="FFFFFF"/>
                </a:solidFill>
                <a:latin typeface="Arial" panose="020B0604020202020204" pitchFamily="34" charset="0"/>
                <a:ea typeface="+mn-ea"/>
                <a:cs typeface="Arial" panose="020B0604020202020204" pitchFamily="34" charset="0"/>
              </a:rPr>
              <a:t>    </a:t>
            </a:r>
            <a:br>
              <a:rPr lang="en-US" sz="2400" b="1" dirty="0">
                <a:solidFill>
                  <a:srgbClr val="FFFFFF"/>
                </a:solidFill>
                <a:latin typeface="Arial" panose="020B0604020202020204" pitchFamily="34" charset="0"/>
                <a:ea typeface="+mn-ea"/>
                <a:cs typeface="Arial" panose="020B0604020202020204" pitchFamily="34" charset="0"/>
              </a:rPr>
            </a:br>
            <a:r>
              <a:rPr lang="en-US" sz="2400" b="1" dirty="0">
                <a:solidFill>
                  <a:srgbClr val="FFFFFF"/>
                </a:solidFill>
                <a:latin typeface="Arial" panose="020B0604020202020204" pitchFamily="34" charset="0"/>
                <a:ea typeface="+mn-ea"/>
                <a:cs typeface="Arial" panose="020B0604020202020204" pitchFamily="34" charset="0"/>
              </a:rPr>
              <a:t>    </a:t>
            </a:r>
            <a:r>
              <a:rPr lang="en-US" sz="2000" b="1" dirty="0">
                <a:solidFill>
                  <a:srgbClr val="FFFFFF"/>
                </a:solidFill>
                <a:latin typeface="Arial" panose="020B0604020202020204" pitchFamily="34" charset="0"/>
                <a:ea typeface="+mn-ea"/>
                <a:cs typeface="Arial" panose="020B0604020202020204" pitchFamily="34" charset="0"/>
              </a:rPr>
              <a:t>Dose 2 should be given at least 1 to 2 months after first dose  </a:t>
            </a:r>
            <a:br>
              <a:rPr lang="en-US" sz="2000" b="1" dirty="0">
                <a:solidFill>
                  <a:srgbClr val="FFFFFF"/>
                </a:solidFill>
                <a:latin typeface="Arial" panose="020B0604020202020204" pitchFamily="34" charset="0"/>
                <a:ea typeface="+mn-ea"/>
                <a:cs typeface="Arial" panose="020B0604020202020204" pitchFamily="34" charset="0"/>
              </a:rPr>
            </a:br>
            <a:r>
              <a:rPr lang="en-US" sz="2000" b="1" dirty="0">
                <a:solidFill>
                  <a:srgbClr val="FFFFFF"/>
                </a:solidFill>
                <a:latin typeface="Arial" panose="020B0604020202020204" pitchFamily="34" charset="0"/>
                <a:ea typeface="+mn-ea"/>
                <a:cs typeface="Arial" panose="020B0604020202020204" pitchFamily="34" charset="0"/>
              </a:rPr>
              <a:t>                                                                          (1 month minimum)</a:t>
            </a:r>
            <a:br>
              <a:rPr lang="en-US" sz="2000" b="1" dirty="0">
                <a:solidFill>
                  <a:srgbClr val="FFFFFF"/>
                </a:solidFill>
                <a:latin typeface="Arial" panose="020B0604020202020204" pitchFamily="34" charset="0"/>
                <a:ea typeface="+mn-ea"/>
                <a:cs typeface="Arial" panose="020B0604020202020204" pitchFamily="34" charset="0"/>
              </a:rPr>
            </a:br>
            <a:r>
              <a:rPr lang="en-US" sz="2000" b="1" dirty="0">
                <a:solidFill>
                  <a:srgbClr val="FFFFFF"/>
                </a:solidFill>
                <a:latin typeface="Arial" panose="020B0604020202020204" pitchFamily="34" charset="0"/>
                <a:ea typeface="+mn-ea"/>
                <a:cs typeface="Arial" panose="020B0604020202020204" pitchFamily="34" charset="0"/>
              </a:rPr>
              <a:t>     Dose 3 should be given at least 6 months after the first dose </a:t>
            </a:r>
            <a:br>
              <a:rPr lang="en-US" sz="2000" b="1" dirty="0">
                <a:solidFill>
                  <a:srgbClr val="FFFFFF"/>
                </a:solidFill>
                <a:latin typeface="Arial" panose="020B0604020202020204" pitchFamily="34" charset="0"/>
                <a:ea typeface="+mn-ea"/>
                <a:cs typeface="Arial" panose="020B0604020202020204" pitchFamily="34" charset="0"/>
              </a:rPr>
            </a:br>
            <a:r>
              <a:rPr lang="en-US" sz="2000" b="1" dirty="0">
                <a:solidFill>
                  <a:srgbClr val="FFFFFF"/>
                </a:solidFill>
                <a:latin typeface="Arial" panose="020B0604020202020204" pitchFamily="34" charset="0"/>
                <a:ea typeface="+mn-ea"/>
                <a:cs typeface="Arial" panose="020B0604020202020204" pitchFamily="34" charset="0"/>
              </a:rPr>
              <a:t>                             (minimum of 3 months between dose 2 and 3)</a:t>
            </a:r>
            <a:br>
              <a:rPr lang="en-US" sz="2000" b="1" dirty="0">
                <a:solidFill>
                  <a:srgbClr val="FFFFFF"/>
                </a:solidFill>
                <a:latin typeface="Arial" panose="020B0604020202020204" pitchFamily="34" charset="0"/>
                <a:ea typeface="+mn-ea"/>
                <a:cs typeface="Arial" panose="020B0604020202020204" pitchFamily="34" charset="0"/>
              </a:rPr>
            </a:br>
            <a:br>
              <a:rPr lang="en-US" sz="1800" dirty="0">
                <a:solidFill>
                  <a:srgbClr val="FFFFFF"/>
                </a:solidFill>
                <a:latin typeface="Calibri" panose="020F0502020204030204" pitchFamily="34" charset="0"/>
                <a:ea typeface="+mn-ea"/>
                <a:cs typeface="+mn-cs"/>
              </a:rPr>
            </a:br>
            <a:br>
              <a:rPr lang="en-US" sz="1800" dirty="0">
                <a:solidFill>
                  <a:srgbClr val="FFFFFF"/>
                </a:solidFill>
                <a:latin typeface="Calibri" panose="020F0502020204030204" pitchFamily="34" charset="0"/>
                <a:ea typeface="+mn-ea"/>
                <a:cs typeface="+mn-cs"/>
              </a:rPr>
            </a:br>
            <a:br>
              <a:rPr lang="en-US" sz="1800" dirty="0">
                <a:solidFill>
                  <a:srgbClr val="FFFFFF"/>
                </a:solidFill>
                <a:latin typeface="Calibri" panose="020F0502020204030204" pitchFamily="34" charset="0"/>
                <a:ea typeface="+mn-ea"/>
                <a:cs typeface="+mn-cs"/>
              </a:rPr>
            </a:br>
            <a:br>
              <a:rPr lang="en-US" sz="1800" dirty="0">
                <a:solidFill>
                  <a:srgbClr val="FFFFFF"/>
                </a:solidFill>
                <a:latin typeface="Calibri" panose="020F0502020204030204" pitchFamily="34" charset="0"/>
                <a:ea typeface="+mn-ea"/>
                <a:cs typeface="+mn-cs"/>
              </a:rPr>
            </a:br>
            <a:br>
              <a:rPr lang="en-US" sz="1800" dirty="0">
                <a:solidFill>
                  <a:srgbClr val="FFFFFF"/>
                </a:solidFill>
                <a:latin typeface="Calibri" panose="020F0502020204030204" pitchFamily="34" charset="0"/>
                <a:ea typeface="+mn-ea"/>
                <a:cs typeface="+mn-cs"/>
              </a:rPr>
            </a:br>
            <a:br>
              <a:rPr lang="en-US" sz="1800" dirty="0">
                <a:solidFill>
                  <a:srgbClr val="FFFFFF"/>
                </a:solidFill>
                <a:latin typeface="Calibri" panose="020F0502020204030204" pitchFamily="34" charset="0"/>
                <a:ea typeface="+mn-ea"/>
                <a:cs typeface="+mn-cs"/>
              </a:rPr>
            </a:br>
            <a:br>
              <a:rPr lang="en-US" sz="1800" dirty="0">
                <a:solidFill>
                  <a:srgbClr val="FFFFFF"/>
                </a:solidFill>
                <a:latin typeface="Calibri" panose="020F0502020204030204" pitchFamily="34" charset="0"/>
                <a:ea typeface="+mn-ea"/>
                <a:cs typeface="+mn-cs"/>
              </a:rPr>
            </a:br>
            <a:endParaRPr lang="en-US" dirty="0"/>
          </a:p>
        </p:txBody>
      </p:sp>
      <p:sp>
        <p:nvSpPr>
          <p:cNvPr id="2" name="TextBox 1"/>
          <p:cNvSpPr txBox="1"/>
          <p:nvPr/>
        </p:nvSpPr>
        <p:spPr>
          <a:xfrm>
            <a:off x="1950720" y="488942"/>
            <a:ext cx="8146869" cy="584775"/>
          </a:xfrm>
          <a:prstGeom prst="rect">
            <a:avLst/>
          </a:prstGeom>
          <a:noFill/>
        </p:spPr>
        <p:txBody>
          <a:bodyPr wrap="square" rtlCol="0">
            <a:spAutoFit/>
          </a:bodyPr>
          <a:lstStyle/>
          <a:p>
            <a:pPr algn="ctr" defTabSz="685800"/>
            <a:r>
              <a:rPr lang="en-US" sz="3200" b="1" kern="0" dirty="0">
                <a:solidFill>
                  <a:schemeClr val="accent5">
                    <a:lumMod val="60000"/>
                    <a:lumOff val="40000"/>
                  </a:schemeClr>
                </a:solidFill>
                <a:latin typeface="Arial" panose="020B0604020202020204" pitchFamily="34" charset="0"/>
                <a:cs typeface="Arial" panose="020B0604020202020204" pitchFamily="34" charset="0"/>
              </a:rPr>
              <a:t>ACIP Recommendations and Schedule</a:t>
            </a:r>
          </a:p>
        </p:txBody>
      </p:sp>
      <p:sp>
        <p:nvSpPr>
          <p:cNvPr id="3" name="TextBox 2"/>
          <p:cNvSpPr txBox="1"/>
          <p:nvPr/>
        </p:nvSpPr>
        <p:spPr>
          <a:xfrm>
            <a:off x="1706880" y="6274416"/>
            <a:ext cx="9200606" cy="515526"/>
          </a:xfrm>
          <a:prstGeom prst="rect">
            <a:avLst/>
          </a:prstGeom>
          <a:noFill/>
        </p:spPr>
        <p:txBody>
          <a:bodyPr wrap="square" rtlCol="0">
            <a:spAutoFit/>
          </a:bodyPr>
          <a:lstStyle/>
          <a:p>
            <a:pPr defTabSz="685800"/>
            <a:r>
              <a:rPr lang="en-US" sz="1400" b="1" kern="0" dirty="0"/>
              <a:t>Reference:</a:t>
            </a:r>
            <a:r>
              <a:rPr lang="en-US" sz="1400" i="1" kern="0" dirty="0"/>
              <a:t> 2017 Supplement to Epidemiology and Prevention of Vaccine-Preventable Diseases, 13th Edition (the Pink Book)</a:t>
            </a:r>
          </a:p>
          <a:p>
            <a:pPr defTabSz="685800"/>
            <a:endParaRPr lang="en-US" sz="1350" kern="0" dirty="0">
              <a:solidFill>
                <a:sysClr val="windowText" lastClr="000000"/>
              </a:solidFill>
            </a:endParaRPr>
          </a:p>
        </p:txBody>
      </p:sp>
    </p:spTree>
    <p:extLst>
      <p:ext uri="{BB962C8B-B14F-4D97-AF65-F5344CB8AC3E}">
        <p14:creationId xmlns:p14="http://schemas.microsoft.com/office/powerpoint/2010/main" val="1705793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7400" y="370115"/>
            <a:ext cx="8077200" cy="1231106"/>
          </a:xfrm>
          <a:prstGeom prst="rect">
            <a:avLst/>
          </a:prstGeom>
        </p:spPr>
        <p:txBody>
          <a:bodyPr wrap="square">
            <a:spAutoFit/>
          </a:bodyPr>
          <a:lstStyle/>
          <a:p>
            <a:pPr algn="ctr"/>
            <a:r>
              <a:rPr lang="en-US" altLang="en-US" sz="3600" b="1" dirty="0">
                <a:solidFill>
                  <a:srgbClr val="FFFF99"/>
                </a:solidFill>
                <a:latin typeface="Calibri" panose="020F0502020204030204" pitchFamily="34" charset="0"/>
              </a:rPr>
              <a:t>Evidence of Reduction in HPV Prevalence</a:t>
            </a:r>
            <a:br>
              <a:rPr lang="en-US" altLang="en-US" sz="3600" b="1" dirty="0">
                <a:solidFill>
                  <a:srgbClr val="FFFF99"/>
                </a:solidFill>
                <a:latin typeface="Calibri" panose="020F0502020204030204" pitchFamily="34" charset="0"/>
              </a:rPr>
            </a:br>
            <a:r>
              <a:rPr lang="en-US" altLang="en-US" dirty="0">
                <a:solidFill>
                  <a:srgbClr val="FFFF99"/>
                </a:solidFill>
                <a:latin typeface="Calibri"/>
              </a:rPr>
              <a:t> </a:t>
            </a:r>
            <a:r>
              <a:rPr lang="en-US" altLang="en-US" sz="2000" dirty="0">
                <a:solidFill>
                  <a:srgbClr val="FFFF99"/>
                </a:solidFill>
                <a:latin typeface="Calibri"/>
              </a:rPr>
              <a:t>National Health and Nutrition Examination Survey (NHANES) Data</a:t>
            </a:r>
            <a:br>
              <a:rPr lang="en-US" altLang="en-US" dirty="0">
                <a:solidFill>
                  <a:srgbClr val="FFFF99"/>
                </a:solidFill>
                <a:latin typeface="Calibri"/>
              </a:rPr>
            </a:br>
            <a:endParaRPr lang="en-US" dirty="0">
              <a:solidFill>
                <a:srgbClr val="FFFF99"/>
              </a:solidFill>
              <a:latin typeface="Calibri"/>
            </a:endParaRPr>
          </a:p>
        </p:txBody>
      </p:sp>
      <p:sp>
        <p:nvSpPr>
          <p:cNvPr id="3" name="Rectangle 2"/>
          <p:cNvSpPr/>
          <p:nvPr/>
        </p:nvSpPr>
        <p:spPr>
          <a:xfrm>
            <a:off x="1981200" y="1754326"/>
            <a:ext cx="8229600" cy="4154984"/>
          </a:xfrm>
          <a:prstGeom prst="rect">
            <a:avLst/>
          </a:prstGeom>
        </p:spPr>
        <p:txBody>
          <a:bodyPr wrap="square">
            <a:spAutoFit/>
          </a:bodyPr>
          <a:lstStyle/>
          <a:p>
            <a:pPr algn="ctr">
              <a:lnSpc>
                <a:spcPct val="150000"/>
              </a:lnSpc>
            </a:pPr>
            <a:r>
              <a:rPr lang="en-US" altLang="en-US" sz="2400" b="1" dirty="0">
                <a:solidFill>
                  <a:prstClr val="white"/>
                </a:solidFill>
                <a:latin typeface="Calibri"/>
              </a:rPr>
              <a:t>Prevalence of HPV 6,11,16,18 in U.S. girls age 14-19</a:t>
            </a:r>
          </a:p>
          <a:p>
            <a:pPr lvl="1">
              <a:lnSpc>
                <a:spcPct val="150000"/>
              </a:lnSpc>
            </a:pPr>
            <a:r>
              <a:rPr lang="en-US" altLang="en-US" sz="3600" dirty="0">
                <a:solidFill>
                  <a:prstClr val="white"/>
                </a:solidFill>
                <a:latin typeface="Calibri"/>
              </a:rPr>
              <a:t>	        	     2003-2006:  </a:t>
            </a:r>
            <a:r>
              <a:rPr lang="en-US" altLang="en-US" sz="3600" b="1" dirty="0">
                <a:solidFill>
                  <a:srgbClr val="FFC000"/>
                </a:solidFill>
                <a:latin typeface="Calibri"/>
              </a:rPr>
              <a:t>11.5%</a:t>
            </a:r>
          </a:p>
          <a:p>
            <a:pPr lvl="1"/>
            <a:endParaRPr lang="en-US" altLang="en-US" dirty="0">
              <a:solidFill>
                <a:prstClr val="white"/>
              </a:solidFill>
              <a:latin typeface="Calibri"/>
            </a:endParaRPr>
          </a:p>
          <a:p>
            <a:pPr lvl="1"/>
            <a:r>
              <a:rPr lang="en-US" altLang="en-US" dirty="0">
                <a:solidFill>
                  <a:prstClr val="white"/>
                </a:solidFill>
                <a:latin typeface="Calibri"/>
              </a:rPr>
              <a:t>                     </a:t>
            </a:r>
          </a:p>
          <a:p>
            <a:pPr lvl="1"/>
            <a:r>
              <a:rPr lang="en-US" altLang="en-US" sz="2400" dirty="0">
                <a:solidFill>
                  <a:srgbClr val="FFFFCC"/>
                </a:solidFill>
                <a:latin typeface="Calibri"/>
              </a:rPr>
              <a:t>         </a:t>
            </a:r>
            <a:r>
              <a:rPr lang="en-US" altLang="en-US" sz="2400" dirty="0">
                <a:solidFill>
                  <a:srgbClr val="FFFF99"/>
                </a:solidFill>
                <a:latin typeface="Calibri"/>
              </a:rPr>
              <a:t>HPV Vaccine </a:t>
            </a:r>
          </a:p>
          <a:p>
            <a:pPr lvl="1"/>
            <a:r>
              <a:rPr lang="en-US" altLang="en-US" sz="2400" dirty="0">
                <a:solidFill>
                  <a:srgbClr val="FFFF99"/>
                </a:solidFill>
                <a:latin typeface="Calibri"/>
              </a:rPr>
              <a:t>      Licensed in 2006</a:t>
            </a:r>
            <a:r>
              <a:rPr lang="en-US" altLang="en-US" dirty="0">
                <a:solidFill>
                  <a:srgbClr val="FFFF99"/>
                </a:solidFill>
                <a:latin typeface="Calibri"/>
              </a:rPr>
              <a:t>	</a:t>
            </a:r>
          </a:p>
          <a:p>
            <a:pPr lvl="1"/>
            <a:r>
              <a:rPr lang="en-US" altLang="en-US" dirty="0">
                <a:solidFill>
                  <a:srgbClr val="FFFF99"/>
                </a:solidFill>
                <a:latin typeface="Calibri"/>
              </a:rPr>
              <a:t>	                         </a:t>
            </a:r>
          </a:p>
          <a:p>
            <a:pPr lvl="1"/>
            <a:r>
              <a:rPr lang="en-US" altLang="en-US" sz="3600" dirty="0">
                <a:solidFill>
                  <a:srgbClr val="FFFF99"/>
                </a:solidFill>
                <a:latin typeface="Calibri"/>
              </a:rPr>
              <a:t>                  </a:t>
            </a:r>
            <a:r>
              <a:rPr lang="en-US" altLang="en-US" sz="3600" dirty="0">
                <a:solidFill>
                  <a:prstClr val="white"/>
                </a:solidFill>
                <a:latin typeface="Calibri"/>
              </a:rPr>
              <a:t> </a:t>
            </a:r>
          </a:p>
          <a:p>
            <a:pPr lvl="1"/>
            <a:r>
              <a:rPr lang="en-US" altLang="en-US" sz="3600" dirty="0">
                <a:solidFill>
                  <a:prstClr val="white"/>
                </a:solidFill>
                <a:latin typeface="Calibri"/>
              </a:rPr>
              <a:t>                  2011-2014:  </a:t>
            </a:r>
            <a:r>
              <a:rPr lang="en-US" altLang="en-US" sz="3600" b="1" dirty="0">
                <a:solidFill>
                  <a:srgbClr val="FFC000"/>
                </a:solidFill>
                <a:latin typeface="Calibri"/>
              </a:rPr>
              <a:t>3.3%</a:t>
            </a:r>
            <a:endParaRPr lang="en-US" b="1" dirty="0">
              <a:solidFill>
                <a:srgbClr val="FFC000"/>
              </a:solidFill>
              <a:latin typeface="Calibri"/>
            </a:endParaRPr>
          </a:p>
        </p:txBody>
      </p:sp>
      <p:sp>
        <p:nvSpPr>
          <p:cNvPr id="4" name="Down Arrow 3"/>
          <p:cNvSpPr/>
          <p:nvPr/>
        </p:nvSpPr>
        <p:spPr>
          <a:xfrm>
            <a:off x="5940769" y="3439885"/>
            <a:ext cx="484632" cy="1447800"/>
          </a:xfrm>
          <a:prstGeom prst="down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1567544" y="6062416"/>
            <a:ext cx="8436429" cy="769441"/>
          </a:xfrm>
          <a:prstGeom prst="rect">
            <a:avLst/>
          </a:prstGeom>
        </p:spPr>
        <p:txBody>
          <a:bodyPr wrap="square">
            <a:spAutoFit/>
          </a:bodyPr>
          <a:lstStyle/>
          <a:p>
            <a:r>
              <a:rPr lang="en-US" altLang="en-US" sz="1100" b="1" dirty="0">
                <a:solidFill>
                  <a:prstClr val="white"/>
                </a:solidFill>
                <a:latin typeface="Calibri"/>
                <a:cs typeface="Arial" pitchFamily="34" charset="0"/>
              </a:rPr>
              <a:t>Sources:  (1) Markowitz et al  J Infectious Dis.  2013: 208: 385, </a:t>
            </a:r>
            <a:r>
              <a:rPr lang="en-US" sz="1100" b="1" dirty="0">
                <a:solidFill>
                  <a:prstClr val="white"/>
                </a:solidFill>
                <a:latin typeface="Calibri"/>
              </a:rPr>
              <a:t>Ohio Chapter, American Academy of Pediatrics. TIES: Teen Education Immunization Sessions   (2)</a:t>
            </a:r>
            <a:r>
              <a:rPr lang="en-US" altLang="en-US" sz="1100" b="1" dirty="0">
                <a:solidFill>
                  <a:prstClr val="white"/>
                </a:solidFill>
                <a:latin typeface="Calibri"/>
                <a:cs typeface="Arial" pitchFamily="34" charset="0"/>
              </a:rPr>
              <a:t>  </a:t>
            </a:r>
            <a:r>
              <a:rPr lang="en-US" sz="1100" dirty="0">
                <a:solidFill>
                  <a:prstClr val="white"/>
                </a:solidFill>
              </a:rPr>
              <a:t>Markowitz, L. MD. Division of Viral Diseases. ACIP, June, 23,2016. </a:t>
            </a:r>
          </a:p>
          <a:p>
            <a:r>
              <a:rPr lang="en-US" sz="1100" dirty="0">
                <a:solidFill>
                  <a:prstClr val="white"/>
                </a:solidFill>
              </a:rPr>
              <a:t> (3)  https:// www.ncbi.nim.nih.gov/pubmed/28931217</a:t>
            </a:r>
          </a:p>
          <a:p>
            <a:endParaRPr lang="en-US" altLang="en-US" sz="1100" b="1" dirty="0">
              <a:solidFill>
                <a:prstClr val="white"/>
              </a:solidFill>
              <a:latin typeface="Calibri"/>
              <a:cs typeface="Arial" pitchFamily="34" charset="0"/>
            </a:endParaRPr>
          </a:p>
        </p:txBody>
      </p:sp>
    </p:spTree>
    <p:extLst>
      <p:ext uri="{BB962C8B-B14F-4D97-AF65-F5344CB8AC3E}">
        <p14:creationId xmlns:p14="http://schemas.microsoft.com/office/powerpoint/2010/main" val="38538076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a:xfrm>
            <a:off x="2209800" y="213836"/>
            <a:ext cx="7772400" cy="1143000"/>
          </a:xfrm>
        </p:spPr>
        <p:txBody>
          <a:bodyPr/>
          <a:lstStyle/>
          <a:p>
            <a:pPr algn="ctr"/>
            <a:r>
              <a:rPr lang="en-US" sz="3600" b="1" dirty="0">
                <a:solidFill>
                  <a:srgbClr val="FFFF99"/>
                </a:solidFill>
                <a:latin typeface="Arial" panose="020B0604020202020204" pitchFamily="34" charset="0"/>
                <a:cs typeface="Arial" panose="020B0604020202020204" pitchFamily="34" charset="0"/>
              </a:rPr>
              <a:t>Reasons to Immunize Against HPV </a:t>
            </a:r>
            <a:br>
              <a:rPr lang="en-US" sz="3600" b="1" dirty="0">
                <a:solidFill>
                  <a:srgbClr val="FFFF99"/>
                </a:solidFill>
                <a:latin typeface="Arial" panose="020B0604020202020204" pitchFamily="34" charset="0"/>
                <a:cs typeface="Arial" panose="020B0604020202020204" pitchFamily="34" charset="0"/>
              </a:rPr>
            </a:br>
            <a:r>
              <a:rPr lang="en-US" sz="3600" b="1" dirty="0">
                <a:solidFill>
                  <a:srgbClr val="FFFF99"/>
                </a:solidFill>
                <a:latin typeface="Arial" panose="020B0604020202020204" pitchFamily="34" charset="0"/>
                <a:cs typeface="Arial" panose="020B0604020202020204" pitchFamily="34" charset="0"/>
              </a:rPr>
              <a:t>at 11-12 Years of Age</a:t>
            </a:r>
          </a:p>
        </p:txBody>
      </p:sp>
      <p:sp>
        <p:nvSpPr>
          <p:cNvPr id="424963" name="Rectangle 3"/>
          <p:cNvSpPr>
            <a:spLocks noGrp="1" noChangeArrowheads="1"/>
          </p:cNvSpPr>
          <p:nvPr>
            <p:ph type="body" idx="1"/>
          </p:nvPr>
        </p:nvSpPr>
        <p:spPr>
          <a:xfrm>
            <a:off x="2057400" y="1524000"/>
            <a:ext cx="8077200" cy="4595336"/>
          </a:xfrm>
        </p:spPr>
        <p:txBody>
          <a:bodyPr/>
          <a:lstStyle/>
          <a:p>
            <a:pPr>
              <a:lnSpc>
                <a:spcPct val="90000"/>
              </a:lnSpc>
            </a:pPr>
            <a:r>
              <a:rPr lang="en-US" sz="2400" dirty="0"/>
              <a:t>Higher antibody level attained when given to pre-teens rather than to older adolescents or women</a:t>
            </a:r>
          </a:p>
          <a:p>
            <a:pPr>
              <a:lnSpc>
                <a:spcPct val="90000"/>
              </a:lnSpc>
            </a:pPr>
            <a:r>
              <a:rPr lang="en-US" sz="2400" dirty="0"/>
              <a:t>At this age, more likely to be administered before onset of sexual activity</a:t>
            </a:r>
          </a:p>
          <a:p>
            <a:pPr>
              <a:lnSpc>
                <a:spcPct val="90000"/>
              </a:lnSpc>
            </a:pPr>
            <a:r>
              <a:rPr lang="en-US" sz="2400" dirty="0"/>
              <a:t>HPV can be transmitted by other skin-to-skin contact, not just sexual intercourse</a:t>
            </a:r>
          </a:p>
          <a:p>
            <a:pPr marL="171450" indent="-171450" defTabSz="685800">
              <a:spcBef>
                <a:spcPts val="750"/>
              </a:spcBef>
            </a:pPr>
            <a:r>
              <a:rPr lang="en-US" sz="2400" dirty="0">
                <a:solidFill>
                  <a:prstClr val="white"/>
                </a:solidFill>
              </a:rPr>
              <a:t>  There is no link between vaccine and riskier sexual behavior</a:t>
            </a:r>
          </a:p>
          <a:p>
            <a:pPr defTabSz="685800">
              <a:spcBef>
                <a:spcPts val="750"/>
              </a:spcBef>
            </a:pPr>
            <a:r>
              <a:rPr lang="en-US" sz="2400" dirty="0">
                <a:solidFill>
                  <a:prstClr val="white"/>
                </a:solidFill>
              </a:rPr>
              <a:t>Even those who abstain from sex until marriage can be infected by their marital partner</a:t>
            </a:r>
          </a:p>
          <a:p>
            <a:pPr marL="171450" indent="-171450" defTabSz="685800">
              <a:spcBef>
                <a:spcPts val="750"/>
              </a:spcBef>
            </a:pPr>
            <a:r>
              <a:rPr lang="en-US" sz="2400" dirty="0">
                <a:solidFill>
                  <a:prstClr val="white"/>
                </a:solidFill>
              </a:rPr>
              <a:t>   Individuals need all three doses for full protection</a:t>
            </a:r>
            <a:endParaRPr lang="en-US" sz="2400" dirty="0">
              <a:solidFill>
                <a:prstClr val="black"/>
              </a:solidFill>
            </a:endParaRPr>
          </a:p>
          <a:p>
            <a:pPr>
              <a:lnSpc>
                <a:spcPct val="90000"/>
              </a:lnSpc>
            </a:pPr>
            <a:r>
              <a:rPr lang="en-US" sz="2400" dirty="0"/>
              <a:t>This is an anti-cancer vaccine</a:t>
            </a:r>
          </a:p>
        </p:txBody>
      </p:sp>
      <p:sp>
        <p:nvSpPr>
          <p:cNvPr id="424964" name="Text Box 4"/>
          <p:cNvSpPr txBox="1">
            <a:spLocks noChangeArrowheads="1"/>
          </p:cNvSpPr>
          <p:nvPr/>
        </p:nvSpPr>
        <p:spPr bwMode="auto">
          <a:xfrm>
            <a:off x="2209800" y="5917169"/>
            <a:ext cx="7772400" cy="1109535"/>
          </a:xfrm>
          <a:prstGeom prst="rect">
            <a:avLst/>
          </a:prstGeom>
          <a:noFill/>
          <a:ln w="9525">
            <a:noFill/>
            <a:miter lim="800000"/>
            <a:headEnd/>
            <a:tailEnd/>
          </a:ln>
          <a:effectLst/>
        </p:spPr>
        <p:txBody>
          <a:bodyPr wrap="square" anchor="t">
            <a:spAutoFit/>
          </a:bodyPr>
          <a:lstStyle/>
          <a:p>
            <a:pPr>
              <a:spcBef>
                <a:spcPct val="50000"/>
              </a:spcBef>
            </a:pPr>
            <a:r>
              <a:rPr lang="en-US" sz="1100" b="1" dirty="0">
                <a:solidFill>
                  <a:srgbClr val="FFFFFF"/>
                </a:solidFill>
                <a:latin typeface="Calibri"/>
              </a:rPr>
              <a:t>Presentation by Anne Schuchat, MD, RADM US Public Health Service, Assistant Surgeon General, Director National Center for Immunization and Respiratory Diseases at Immunize Georgia Conference, Atlanta, GA  September 11, 2014</a:t>
            </a:r>
          </a:p>
          <a:p>
            <a:pPr lvl="0" eaLnBrk="0" hangingPunct="0">
              <a:spcBef>
                <a:spcPct val="30000"/>
              </a:spcBef>
              <a:defRPr/>
            </a:pPr>
            <a:r>
              <a:rPr lang="en-US" sz="1200" dirty="0">
                <a:latin typeface="Calibri"/>
              </a:rPr>
              <a:t>Gable, J.,Eder, J., Noonan, K. and Feemstar, K. Increasing HPV Vaccination Rates Among Adolescents: Challenges and Opportunities. PolicyLab: The Children’s Hospital of Philadelphia, 2016.</a:t>
            </a:r>
          </a:p>
          <a:p>
            <a:pPr>
              <a:spcBef>
                <a:spcPct val="50000"/>
              </a:spcBef>
            </a:pPr>
            <a:endParaRPr lang="en-US" sz="1100" b="1" dirty="0">
              <a:latin typeface="Calibri"/>
            </a:endParaRPr>
          </a:p>
        </p:txBody>
      </p:sp>
    </p:spTree>
    <p:extLst>
      <p:ext uri="{BB962C8B-B14F-4D97-AF65-F5344CB8AC3E}">
        <p14:creationId xmlns:p14="http://schemas.microsoft.com/office/powerpoint/2010/main" val="40488297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7400" y="381001"/>
            <a:ext cx="7924800" cy="1323439"/>
          </a:xfrm>
          <a:prstGeom prst="rect">
            <a:avLst/>
          </a:prstGeom>
        </p:spPr>
        <p:txBody>
          <a:bodyPr wrap="square">
            <a:spAutoFit/>
          </a:bodyPr>
          <a:lstStyle/>
          <a:p>
            <a:pPr algn="ctr"/>
            <a:r>
              <a:rPr lang="en-US" sz="4000" b="1" dirty="0">
                <a:solidFill>
                  <a:srgbClr val="FFFF99"/>
                </a:solidFill>
                <a:latin typeface="Arial" panose="020B0604020202020204" pitchFamily="34" charset="0"/>
                <a:cs typeface="Arial" panose="020B0604020202020204" pitchFamily="34" charset="0"/>
              </a:rPr>
              <a:t>HPV Vaccine: Special Situations </a:t>
            </a:r>
          </a:p>
        </p:txBody>
      </p:sp>
      <p:sp>
        <p:nvSpPr>
          <p:cNvPr id="3" name="Rectangle 2"/>
          <p:cNvSpPr/>
          <p:nvPr/>
        </p:nvSpPr>
        <p:spPr>
          <a:xfrm>
            <a:off x="2800350" y="2178041"/>
            <a:ext cx="7181850" cy="2246769"/>
          </a:xfrm>
          <a:prstGeom prst="rect">
            <a:avLst/>
          </a:prstGeom>
        </p:spPr>
        <p:txBody>
          <a:bodyPr wrap="square">
            <a:spAutoFit/>
          </a:bodyPr>
          <a:lstStyle/>
          <a:p>
            <a:pPr>
              <a:buClr>
                <a:srgbClr val="9BBB59">
                  <a:lumMod val="75000"/>
                </a:srgbClr>
              </a:buClr>
            </a:pPr>
            <a:r>
              <a:rPr lang="en-US" sz="2800" dirty="0">
                <a:solidFill>
                  <a:prstClr val="white"/>
                </a:solidFill>
                <a:latin typeface="Arial" panose="020B0604020202020204" pitchFamily="34" charset="0"/>
                <a:cs typeface="Arial" panose="020B0604020202020204" pitchFamily="34" charset="0"/>
              </a:rPr>
              <a:t>Vaccine can still be given, even if</a:t>
            </a:r>
          </a:p>
          <a:p>
            <a:pPr marL="800100" lvl="1" indent="-342900">
              <a:buClr>
                <a:srgbClr val="FFFFCC"/>
              </a:buClr>
              <a:buFont typeface="Calibri" panose="020F0502020204030204" pitchFamily="34" charset="0"/>
              <a:buChar char="•"/>
            </a:pPr>
            <a:r>
              <a:rPr lang="en-US" sz="2800" dirty="0">
                <a:solidFill>
                  <a:prstClr val="white"/>
                </a:solidFill>
                <a:latin typeface="Arial" panose="020B0604020202020204" pitchFamily="34" charset="0"/>
                <a:cs typeface="Arial" panose="020B0604020202020204" pitchFamily="34" charset="0"/>
              </a:rPr>
              <a:t>   History of genital warts </a:t>
            </a:r>
          </a:p>
          <a:p>
            <a:pPr marL="800100" lvl="1" indent="-342900">
              <a:buClr>
                <a:srgbClr val="FFFFCC"/>
              </a:buClr>
              <a:buFont typeface="Calibri" panose="020F0502020204030204" pitchFamily="34" charset="0"/>
              <a:buChar char="•"/>
            </a:pPr>
            <a:r>
              <a:rPr lang="en-US" sz="2800" dirty="0">
                <a:solidFill>
                  <a:prstClr val="white"/>
                </a:solidFill>
                <a:latin typeface="Arial" panose="020B0604020202020204" pitchFamily="34" charset="0"/>
                <a:cs typeface="Arial" panose="020B0604020202020204" pitchFamily="34" charset="0"/>
              </a:rPr>
              <a:t>   History of abnormal Pap test result </a:t>
            </a:r>
          </a:p>
          <a:p>
            <a:pPr marL="800100" lvl="1" indent="-342900">
              <a:buClr>
                <a:srgbClr val="FFFFCC"/>
              </a:buClr>
              <a:buFont typeface="Calibri" panose="020F0502020204030204" pitchFamily="34" charset="0"/>
              <a:buChar char="•"/>
            </a:pPr>
            <a:r>
              <a:rPr lang="en-US" sz="2800" dirty="0">
                <a:solidFill>
                  <a:prstClr val="white"/>
                </a:solidFill>
                <a:latin typeface="Arial" panose="020B0604020202020204" pitchFamily="34" charset="0"/>
                <a:cs typeface="Arial" panose="020B0604020202020204" pitchFamily="34" charset="0"/>
              </a:rPr>
              <a:t>   Patient is immunocompromised </a:t>
            </a:r>
          </a:p>
          <a:p>
            <a:pPr marL="800100" lvl="1" indent="-342900">
              <a:buClr>
                <a:srgbClr val="FFFFCC"/>
              </a:buClr>
              <a:buFont typeface="Calibri" panose="020F0502020204030204" pitchFamily="34" charset="0"/>
              <a:buChar char="•"/>
            </a:pPr>
            <a:r>
              <a:rPr lang="en-US" sz="2800" dirty="0">
                <a:solidFill>
                  <a:prstClr val="white"/>
                </a:solidFill>
                <a:latin typeface="Arial" panose="020B0604020202020204" pitchFamily="34" charset="0"/>
                <a:cs typeface="Arial" panose="020B0604020202020204" pitchFamily="34" charset="0"/>
              </a:rPr>
              <a:t>   Female patient is </a:t>
            </a:r>
            <a:r>
              <a:rPr lang="en-US" sz="2800" dirty="0">
                <a:latin typeface="Arial" panose="020B0604020202020204" pitchFamily="34" charset="0"/>
                <a:cs typeface="Arial" panose="020B0604020202020204" pitchFamily="34" charset="0"/>
              </a:rPr>
              <a:t>breastfeeding</a:t>
            </a:r>
          </a:p>
        </p:txBody>
      </p:sp>
      <p:sp>
        <p:nvSpPr>
          <p:cNvPr id="4" name="TextBox 3"/>
          <p:cNvSpPr txBox="1"/>
          <p:nvPr/>
        </p:nvSpPr>
        <p:spPr>
          <a:xfrm>
            <a:off x="2248989" y="6324601"/>
            <a:ext cx="8610600" cy="307777"/>
          </a:xfrm>
          <a:prstGeom prst="rect">
            <a:avLst/>
          </a:prstGeom>
          <a:noFill/>
        </p:spPr>
        <p:txBody>
          <a:bodyPr wrap="square" rtlCol="0">
            <a:spAutoFit/>
          </a:bodyPr>
          <a:lstStyle/>
          <a:p>
            <a:r>
              <a:rPr lang="en-US" sz="1400" dirty="0"/>
              <a:t>Ohio Chapter, American Academy of Pediatrics. TIES: Teen Education Immunization Sessions</a:t>
            </a:r>
          </a:p>
        </p:txBody>
      </p:sp>
    </p:spTree>
    <p:extLst>
      <p:ext uri="{BB962C8B-B14F-4D97-AF65-F5344CB8AC3E}">
        <p14:creationId xmlns:p14="http://schemas.microsoft.com/office/powerpoint/2010/main" val="5125716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1" y="381001"/>
            <a:ext cx="8686800" cy="646331"/>
          </a:xfrm>
          <a:prstGeom prst="rect">
            <a:avLst/>
          </a:prstGeom>
        </p:spPr>
        <p:txBody>
          <a:bodyPr wrap="square">
            <a:spAutoFit/>
          </a:bodyPr>
          <a:lstStyle/>
          <a:p>
            <a:pPr algn="ctr"/>
            <a:r>
              <a:rPr lang="en-US" sz="3600" b="1" dirty="0">
                <a:solidFill>
                  <a:srgbClr val="FFFF99"/>
                </a:solidFill>
                <a:latin typeface="Calibri" panose="020F0502020204030204" pitchFamily="34" charset="0"/>
              </a:rPr>
              <a:t>Types of Vaccine-Hesitant Parents</a:t>
            </a:r>
          </a:p>
        </p:txBody>
      </p:sp>
      <p:sp>
        <p:nvSpPr>
          <p:cNvPr id="3" name="Rectangle 2"/>
          <p:cNvSpPr/>
          <p:nvPr/>
        </p:nvSpPr>
        <p:spPr>
          <a:xfrm>
            <a:off x="2438400" y="1295401"/>
            <a:ext cx="7467600" cy="4657685"/>
          </a:xfrm>
          <a:prstGeom prst="rect">
            <a:avLst/>
          </a:prstGeom>
        </p:spPr>
        <p:txBody>
          <a:bodyPr wrap="square">
            <a:spAutoFit/>
          </a:bodyPr>
          <a:lstStyle/>
          <a:p>
            <a:pPr marL="342900" indent="-342900">
              <a:spcBef>
                <a:spcPts val="1400"/>
              </a:spcBef>
              <a:buClr>
                <a:srgbClr val="FFFFCC"/>
              </a:buClr>
              <a:buFont typeface="Arial" panose="020B0604020202020204" pitchFamily="34" charset="0"/>
              <a:buChar char="•"/>
            </a:pPr>
            <a:r>
              <a:rPr lang="en-US" sz="2000" b="1" dirty="0">
                <a:solidFill>
                  <a:srgbClr val="FFFFCC"/>
                </a:solidFill>
                <a:latin typeface="Calibri"/>
              </a:rPr>
              <a:t>  </a:t>
            </a:r>
            <a:r>
              <a:rPr lang="en-US" sz="2000" b="1" dirty="0">
                <a:solidFill>
                  <a:schemeClr val="accent5"/>
                </a:solidFill>
                <a:latin typeface="Calibri"/>
              </a:rPr>
              <a:t>Uninformed but educable</a:t>
            </a:r>
          </a:p>
          <a:p>
            <a:pPr lvl="1">
              <a:spcBef>
                <a:spcPts val="1200"/>
              </a:spcBef>
              <a:buClr>
                <a:srgbClr val="FFFFCC"/>
              </a:buClr>
            </a:pPr>
            <a:r>
              <a:rPr lang="en-US" sz="2000" dirty="0">
                <a:solidFill>
                  <a:prstClr val="white"/>
                </a:solidFill>
                <a:latin typeface="Calibri"/>
              </a:rPr>
              <a:t>Want education to counter anti-vaccine information</a:t>
            </a:r>
          </a:p>
          <a:p>
            <a:pPr marL="342900" indent="-342900">
              <a:spcBef>
                <a:spcPts val="1400"/>
              </a:spcBef>
              <a:buClr>
                <a:srgbClr val="FFFFCC"/>
              </a:buClr>
              <a:buFont typeface="Arial" panose="020B0604020202020204" pitchFamily="34" charset="0"/>
              <a:buChar char="•"/>
            </a:pPr>
            <a:r>
              <a:rPr lang="en-US" sz="2000" b="1" dirty="0">
                <a:solidFill>
                  <a:srgbClr val="FFFFCC"/>
                </a:solidFill>
                <a:latin typeface="Calibri"/>
              </a:rPr>
              <a:t>  </a:t>
            </a:r>
            <a:r>
              <a:rPr lang="en-US" sz="2000" b="1" dirty="0">
                <a:solidFill>
                  <a:schemeClr val="accent5"/>
                </a:solidFill>
                <a:latin typeface="Calibri"/>
              </a:rPr>
              <a:t>Misinformed but correctable</a:t>
            </a:r>
          </a:p>
          <a:p>
            <a:pPr lvl="1">
              <a:spcBef>
                <a:spcPts val="1200"/>
              </a:spcBef>
              <a:buClr>
                <a:srgbClr val="FFFFCC"/>
              </a:buClr>
            </a:pPr>
            <a:r>
              <a:rPr lang="en-US" sz="2000" dirty="0">
                <a:solidFill>
                  <a:prstClr val="white"/>
                </a:solidFill>
                <a:latin typeface="Calibri"/>
              </a:rPr>
              <a:t>Need information about vaccine benefits</a:t>
            </a:r>
          </a:p>
          <a:p>
            <a:pPr marL="342900" indent="-342900">
              <a:spcBef>
                <a:spcPts val="1400"/>
              </a:spcBef>
              <a:buClr>
                <a:srgbClr val="FFFFCC"/>
              </a:buClr>
              <a:buFont typeface="Arial" panose="020B0604020202020204" pitchFamily="34" charset="0"/>
              <a:buChar char="•"/>
            </a:pPr>
            <a:r>
              <a:rPr lang="en-US" sz="2000" b="1" dirty="0">
                <a:solidFill>
                  <a:srgbClr val="FFFFCC"/>
                </a:solidFill>
                <a:latin typeface="Calibri"/>
              </a:rPr>
              <a:t>  </a:t>
            </a:r>
            <a:r>
              <a:rPr lang="en-US" sz="2000" b="1" dirty="0">
                <a:solidFill>
                  <a:schemeClr val="accent5"/>
                </a:solidFill>
                <a:latin typeface="Calibri"/>
              </a:rPr>
              <a:t>Well-read and open-minded</a:t>
            </a:r>
          </a:p>
          <a:p>
            <a:pPr lvl="1">
              <a:spcBef>
                <a:spcPts val="1200"/>
              </a:spcBef>
              <a:buClr>
                <a:srgbClr val="FFFFCC"/>
              </a:buClr>
            </a:pPr>
            <a:r>
              <a:rPr lang="en-US" sz="2000" dirty="0">
                <a:solidFill>
                  <a:prstClr val="white"/>
                </a:solidFill>
                <a:latin typeface="Calibri"/>
              </a:rPr>
              <a:t>Want to intelligently discuss pros and cons</a:t>
            </a:r>
          </a:p>
          <a:p>
            <a:pPr marL="342900" indent="-342900">
              <a:spcBef>
                <a:spcPts val="1400"/>
              </a:spcBef>
              <a:buClr>
                <a:srgbClr val="FFFFCC"/>
              </a:buClr>
              <a:buFont typeface="Arial" panose="020B0604020202020204" pitchFamily="34" charset="0"/>
              <a:buChar char="•"/>
            </a:pPr>
            <a:r>
              <a:rPr lang="en-US" sz="2000" b="1" dirty="0">
                <a:solidFill>
                  <a:srgbClr val="FFFFCC"/>
                </a:solidFill>
                <a:latin typeface="Calibri"/>
              </a:rPr>
              <a:t>  </a:t>
            </a:r>
            <a:r>
              <a:rPr lang="en-US" sz="2000" b="1" dirty="0">
                <a:solidFill>
                  <a:schemeClr val="accent5"/>
                </a:solidFill>
                <a:latin typeface="Calibri"/>
              </a:rPr>
              <a:t>Strongly vaccine-hesitant</a:t>
            </a:r>
          </a:p>
          <a:p>
            <a:pPr lvl="1">
              <a:spcBef>
                <a:spcPts val="1200"/>
              </a:spcBef>
              <a:buClr>
                <a:srgbClr val="FFFFCC"/>
              </a:buClr>
            </a:pPr>
            <a:r>
              <a:rPr lang="en-US" sz="2000" dirty="0">
                <a:solidFill>
                  <a:prstClr val="white"/>
                </a:solidFill>
                <a:latin typeface="Calibri"/>
              </a:rPr>
              <a:t>Willing to listen but not likely to change their mind right away</a:t>
            </a:r>
          </a:p>
          <a:p>
            <a:pPr marL="342900" indent="-342900">
              <a:spcBef>
                <a:spcPts val="1400"/>
              </a:spcBef>
              <a:buClr>
                <a:srgbClr val="FFFFCC"/>
              </a:buClr>
              <a:buFont typeface="Arial" panose="020B0604020202020204" pitchFamily="34" charset="0"/>
              <a:buChar char="•"/>
            </a:pPr>
            <a:r>
              <a:rPr lang="en-US" sz="2000" b="1" dirty="0">
                <a:solidFill>
                  <a:srgbClr val="FFFFCC"/>
                </a:solidFill>
                <a:latin typeface="Calibri"/>
              </a:rPr>
              <a:t>  </a:t>
            </a:r>
            <a:r>
              <a:rPr lang="en-US" sz="2000" b="1" dirty="0">
                <a:solidFill>
                  <a:schemeClr val="accent5"/>
                </a:solidFill>
                <a:latin typeface="Calibri"/>
              </a:rPr>
              <a:t>Strong-willed and committed against vaccines</a:t>
            </a:r>
          </a:p>
          <a:p>
            <a:pPr lvl="1">
              <a:spcBef>
                <a:spcPts val="1200"/>
              </a:spcBef>
              <a:buClr>
                <a:srgbClr val="FFFFCC"/>
              </a:buClr>
            </a:pPr>
            <a:r>
              <a:rPr lang="en-US" sz="2000" dirty="0">
                <a:solidFill>
                  <a:prstClr val="white"/>
                </a:solidFill>
                <a:latin typeface="Calibri"/>
              </a:rPr>
              <a:t>Want to sway the health care provider to their line of thinking</a:t>
            </a:r>
          </a:p>
        </p:txBody>
      </p:sp>
      <p:sp>
        <p:nvSpPr>
          <p:cNvPr id="4" name="Rectangle 3"/>
          <p:cNvSpPr/>
          <p:nvPr/>
        </p:nvSpPr>
        <p:spPr>
          <a:xfrm>
            <a:off x="1905000" y="6172201"/>
            <a:ext cx="8305800" cy="276999"/>
          </a:xfrm>
          <a:prstGeom prst="rect">
            <a:avLst/>
          </a:prstGeom>
        </p:spPr>
        <p:txBody>
          <a:bodyPr wrap="square">
            <a:spAutoFit/>
          </a:bodyPr>
          <a:lstStyle/>
          <a:p>
            <a:pPr algn="ctr"/>
            <a:r>
              <a:rPr lang="en-US" sz="1200" b="1" dirty="0">
                <a:solidFill>
                  <a:prstClr val="white"/>
                </a:solidFill>
                <a:latin typeface="Calibri"/>
              </a:rPr>
              <a:t>References: 1. Halperin SA. </a:t>
            </a:r>
            <a:r>
              <a:rPr lang="en-US" sz="1200" b="1" i="1" dirty="0">
                <a:solidFill>
                  <a:prstClr val="white"/>
                </a:solidFill>
                <a:latin typeface="Calibri"/>
              </a:rPr>
              <a:t>Canadian J CME. </a:t>
            </a:r>
            <a:r>
              <a:rPr lang="en-US" sz="1200" b="1" dirty="0">
                <a:solidFill>
                  <a:prstClr val="white"/>
                </a:solidFill>
                <a:latin typeface="Calibri"/>
              </a:rPr>
              <a:t>2000;12(1):62-74. 2. Harrington JW. </a:t>
            </a:r>
            <a:r>
              <a:rPr lang="en-US" sz="1200" b="1" i="1" dirty="0">
                <a:solidFill>
                  <a:prstClr val="white"/>
                </a:solidFill>
                <a:latin typeface="Calibri"/>
              </a:rPr>
              <a:t>Consultant Ped. </a:t>
            </a:r>
            <a:r>
              <a:rPr lang="en-US" sz="1200" b="1" dirty="0">
                <a:solidFill>
                  <a:prstClr val="white"/>
                </a:solidFill>
                <a:latin typeface="Calibri"/>
              </a:rPr>
              <a:t>2011;10(11):S17-S21.</a:t>
            </a:r>
          </a:p>
        </p:txBody>
      </p:sp>
    </p:spTree>
    <p:extLst>
      <p:ext uri="{BB962C8B-B14F-4D97-AF65-F5344CB8AC3E}">
        <p14:creationId xmlns:p14="http://schemas.microsoft.com/office/powerpoint/2010/main" val="22655917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idx="4294967295"/>
          </p:nvPr>
        </p:nvSpPr>
        <p:spPr>
          <a:xfrm>
            <a:off x="1676400" y="304800"/>
            <a:ext cx="8839200" cy="914400"/>
          </a:xfrm>
        </p:spPr>
        <p:txBody>
          <a:bodyPr/>
          <a:lstStyle/>
          <a:p>
            <a:pPr algn="ctr"/>
            <a:r>
              <a:rPr lang="en-US" sz="3600" b="1" dirty="0">
                <a:solidFill>
                  <a:srgbClr val="FFFF99"/>
                </a:solidFill>
                <a:cs typeface="Times New Roman" pitchFamily="18" charset="0"/>
              </a:rPr>
              <a:t>Talking with Parents about Vaccines</a:t>
            </a:r>
          </a:p>
        </p:txBody>
      </p:sp>
      <p:sp>
        <p:nvSpPr>
          <p:cNvPr id="3" name="Content Placeholder 2"/>
          <p:cNvSpPr>
            <a:spLocks noGrp="1"/>
          </p:cNvSpPr>
          <p:nvPr>
            <p:ph sz="half" idx="4294967295"/>
          </p:nvPr>
        </p:nvSpPr>
        <p:spPr>
          <a:xfrm>
            <a:off x="1905000" y="1507538"/>
            <a:ext cx="8382000" cy="4876800"/>
          </a:xfrm>
        </p:spPr>
        <p:txBody>
          <a:bodyPr/>
          <a:lstStyle/>
          <a:p>
            <a:pPr>
              <a:spcBef>
                <a:spcPct val="0"/>
              </a:spcBef>
              <a:defRPr/>
            </a:pPr>
            <a:r>
              <a:rPr lang="en-US" dirty="0">
                <a:cs typeface="Times New Roman" pitchFamily="18" charset="0"/>
              </a:rPr>
              <a:t>Use language and examples parents can understand </a:t>
            </a:r>
          </a:p>
          <a:p>
            <a:pPr>
              <a:spcBef>
                <a:spcPct val="0"/>
              </a:spcBef>
              <a:defRPr/>
            </a:pPr>
            <a:r>
              <a:rPr lang="en-US" dirty="0">
                <a:cs typeface="Times New Roman" pitchFamily="18" charset="0"/>
              </a:rPr>
              <a:t>Give written information (VIS) prior to the immunization visit so parent can review benefits and risks</a:t>
            </a:r>
          </a:p>
          <a:p>
            <a:pPr>
              <a:spcBef>
                <a:spcPct val="0"/>
              </a:spcBef>
              <a:defRPr/>
            </a:pPr>
            <a:r>
              <a:rPr lang="en-US" dirty="0">
                <a:cs typeface="Times New Roman" pitchFamily="18" charset="0"/>
              </a:rPr>
              <a:t>Draw upon your experiences as a health care provider</a:t>
            </a:r>
          </a:p>
          <a:p>
            <a:pPr>
              <a:spcBef>
                <a:spcPct val="0"/>
              </a:spcBef>
              <a:defRPr/>
            </a:pPr>
            <a:r>
              <a:rPr lang="en-US" dirty="0">
                <a:cs typeface="Times New Roman" pitchFamily="18" charset="0"/>
              </a:rPr>
              <a:t>Solicit and welcome questions</a:t>
            </a:r>
          </a:p>
          <a:p>
            <a:pPr>
              <a:spcBef>
                <a:spcPct val="0"/>
              </a:spcBef>
              <a:defRPr/>
            </a:pPr>
            <a:r>
              <a:rPr lang="en-US" dirty="0">
                <a:cs typeface="Times New Roman" pitchFamily="18" charset="0"/>
              </a:rPr>
              <a:t>Recognize that some parents may be more interested in discussing vaccines than others</a:t>
            </a:r>
          </a:p>
          <a:p>
            <a:pPr>
              <a:spcBef>
                <a:spcPts val="0"/>
              </a:spcBef>
              <a:buClr>
                <a:srgbClr val="FFFFCC"/>
              </a:buClr>
            </a:pPr>
            <a:r>
              <a:rPr lang="en-US" dirty="0">
                <a:solidFill>
                  <a:prstClr val="white"/>
                </a:solidFill>
                <a:cs typeface="Georgia"/>
              </a:rPr>
              <a:t>Immunization education should include: </a:t>
            </a:r>
          </a:p>
          <a:p>
            <a:pPr lvl="1">
              <a:spcBef>
                <a:spcPts val="0"/>
              </a:spcBef>
              <a:buClr>
                <a:srgbClr val="FFFFCC"/>
              </a:buClr>
              <a:buFont typeface="Wingdings" panose="05000000000000000000" pitchFamily="2" charset="2"/>
              <a:buChar char="§"/>
            </a:pPr>
            <a:r>
              <a:rPr lang="en-US" dirty="0">
                <a:solidFill>
                  <a:prstClr val="white"/>
                </a:solidFill>
                <a:cs typeface="Georgia"/>
              </a:rPr>
              <a:t>Benefits of and risks associated with the vaccines</a:t>
            </a:r>
          </a:p>
          <a:p>
            <a:pPr lvl="1">
              <a:spcBef>
                <a:spcPts val="0"/>
              </a:spcBef>
              <a:buClr>
                <a:srgbClr val="FFFFCC"/>
              </a:buClr>
              <a:buFont typeface="Wingdings" panose="05000000000000000000" pitchFamily="2" charset="2"/>
              <a:buChar char="§"/>
            </a:pPr>
            <a:r>
              <a:rPr lang="en-US" dirty="0">
                <a:solidFill>
                  <a:prstClr val="white"/>
                </a:solidFill>
                <a:cs typeface="Georgia"/>
              </a:rPr>
              <a:t> After care instructions for managing side effects </a:t>
            </a:r>
          </a:p>
          <a:p>
            <a:pPr>
              <a:defRPr/>
            </a:pPr>
            <a:endParaRPr lang="en-US" sz="1600" b="1" dirty="0">
              <a:solidFill>
                <a:schemeClr val="bg2"/>
              </a:solidFill>
              <a:effectLst>
                <a:outerShdw blurRad="38100" dist="38100" dir="2700000" algn="tl">
                  <a:srgbClr val="FFFFFF"/>
                </a:outerShdw>
              </a:effectLst>
            </a:endParaRPr>
          </a:p>
        </p:txBody>
      </p:sp>
      <p:sp>
        <p:nvSpPr>
          <p:cNvPr id="314371" name="TextBox 3"/>
          <p:cNvSpPr txBox="1">
            <a:spLocks noChangeArrowheads="1"/>
          </p:cNvSpPr>
          <p:nvPr/>
        </p:nvSpPr>
        <p:spPr bwMode="auto">
          <a:xfrm>
            <a:off x="2743200" y="6096001"/>
            <a:ext cx="3352800" cy="307777"/>
          </a:xfrm>
          <a:prstGeom prst="rect">
            <a:avLst/>
          </a:prstGeom>
          <a:noFill/>
          <a:ln w="9525">
            <a:noFill/>
            <a:miter lim="800000"/>
            <a:headEnd/>
            <a:tailEnd/>
          </a:ln>
        </p:spPr>
        <p:txBody>
          <a:bodyPr wrap="square">
            <a:spAutoFit/>
          </a:bodyPr>
          <a:lstStyle/>
          <a:p>
            <a:r>
              <a:rPr lang="en-US" sz="1400" b="1" dirty="0">
                <a:solidFill>
                  <a:srgbClr val="FFFFFF"/>
                </a:solidFill>
                <a:latin typeface="Calibri" pitchFamily="34" charset="0"/>
              </a:rPr>
              <a:t>Adapted  from Glen  Nowak, PhD.  CDC</a:t>
            </a:r>
          </a:p>
        </p:txBody>
      </p:sp>
      <p:sp>
        <p:nvSpPr>
          <p:cNvPr id="314372" name="TextBox 4"/>
          <p:cNvSpPr txBox="1">
            <a:spLocks noChangeArrowheads="1"/>
          </p:cNvSpPr>
          <p:nvPr/>
        </p:nvSpPr>
        <p:spPr bwMode="auto">
          <a:xfrm>
            <a:off x="9296400" y="6019801"/>
            <a:ext cx="762000" cy="366713"/>
          </a:xfrm>
          <a:prstGeom prst="rect">
            <a:avLst/>
          </a:prstGeom>
          <a:noFill/>
          <a:ln w="9525">
            <a:noFill/>
            <a:miter lim="800000"/>
            <a:headEnd/>
            <a:tailEnd/>
          </a:ln>
        </p:spPr>
        <p:txBody>
          <a:bodyPr>
            <a:spAutoFit/>
          </a:bodyPr>
          <a:lstStyle/>
          <a:p>
            <a:endParaRPr lang="en-US" b="1" dirty="0">
              <a:solidFill>
                <a:srgbClr val="FFC000"/>
              </a:solidFill>
              <a:latin typeface="Calibri" pitchFamily="34" charset="0"/>
            </a:endParaRPr>
          </a:p>
        </p:txBody>
      </p:sp>
    </p:spTree>
    <p:extLst>
      <p:ext uri="{BB962C8B-B14F-4D97-AF65-F5344CB8AC3E}">
        <p14:creationId xmlns:p14="http://schemas.microsoft.com/office/powerpoint/2010/main" val="73663139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1687" y="152401"/>
            <a:ext cx="8411834" cy="528413"/>
          </a:xfrm>
        </p:spPr>
        <p:txBody>
          <a:bodyPr>
            <a:normAutofit/>
          </a:bodyPr>
          <a:lstStyle/>
          <a:p>
            <a:pPr algn="ctr"/>
            <a:r>
              <a:rPr lang="en-US" sz="2800" b="1" dirty="0">
                <a:solidFill>
                  <a:srgbClr val="FFFF99"/>
                </a:solidFill>
                <a:latin typeface="Calibri" panose="020F0502020204030204" pitchFamily="34" charset="0"/>
              </a:rPr>
              <a:t>Addressing Parents’ Top Questions about HPV Vaccine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90266291"/>
              </p:ext>
            </p:extLst>
          </p:nvPr>
        </p:nvGraphicFramePr>
        <p:xfrm>
          <a:off x="1920240" y="680815"/>
          <a:ext cx="8493281" cy="6017469"/>
        </p:xfrm>
        <a:graphic>
          <a:graphicData uri="http://schemas.openxmlformats.org/drawingml/2006/table">
            <a:tbl>
              <a:tblPr firstRow="1" bandRow="1">
                <a:tableStyleId>{5C22544A-7EE6-4342-B048-85BDC9FD1C3A}</a:tableStyleId>
              </a:tblPr>
              <a:tblGrid>
                <a:gridCol w="3997301">
                  <a:extLst>
                    <a:ext uri="{9D8B030D-6E8A-4147-A177-3AD203B41FA5}">
                      <a16:colId xmlns:a16="http://schemas.microsoft.com/office/drawing/2014/main" val="20000"/>
                    </a:ext>
                  </a:extLst>
                </a:gridCol>
                <a:gridCol w="4495980">
                  <a:extLst>
                    <a:ext uri="{9D8B030D-6E8A-4147-A177-3AD203B41FA5}">
                      <a16:colId xmlns:a16="http://schemas.microsoft.com/office/drawing/2014/main" val="20001"/>
                    </a:ext>
                  </a:extLst>
                </a:gridCol>
              </a:tblGrid>
              <a:tr h="954262">
                <a:tc>
                  <a:txBody>
                    <a:bodyPr/>
                    <a:lstStyle/>
                    <a:p>
                      <a:r>
                        <a:rPr lang="en-US" sz="1800" dirty="0">
                          <a:solidFill>
                            <a:srgbClr val="002060"/>
                          </a:solidFill>
                        </a:rPr>
                        <a:t>Why does my child need the HPV vaccine?</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r>
                        <a:rPr lang="en-US" sz="1800" b="0" i="0" dirty="0">
                          <a:solidFill>
                            <a:schemeClr val="bg1"/>
                          </a:solidFill>
                        </a:rPr>
                        <a:t>HPV</a:t>
                      </a:r>
                      <a:r>
                        <a:rPr lang="en-US" sz="1800" b="0" i="0" baseline="0" dirty="0">
                          <a:solidFill>
                            <a:schemeClr val="bg1"/>
                          </a:solidFill>
                        </a:rPr>
                        <a:t> Vaccine is important because it prevents cancer. This is why I recommend that your son/daughter be vaccinated today.</a:t>
                      </a:r>
                      <a:endParaRPr lang="en-US" sz="1800" b="0" i="0" dirty="0">
                        <a:solidFill>
                          <a:schemeClr val="bg1"/>
                        </a:solidFill>
                      </a:endParaRPr>
                    </a:p>
                  </a:txBody>
                  <a:tcPr marL="68580" marR="68580" marT="34290" marB="34290">
                    <a:lnL w="12700" cap="flat" cmpd="sng" algn="ctr">
                      <a:noFill/>
                      <a:prstDash val="solid"/>
                      <a:round/>
                      <a:headEnd type="none" w="med" len="med"/>
                      <a:tailEnd type="none" w="med" len="med"/>
                    </a:lnL>
                    <a:solidFill>
                      <a:schemeClr val="accent1">
                        <a:lumMod val="20000"/>
                        <a:lumOff val="80000"/>
                      </a:schemeClr>
                    </a:solidFill>
                  </a:tcPr>
                </a:tc>
                <a:extLst>
                  <a:ext uri="{0D108BD9-81ED-4DB2-BD59-A6C34878D82A}">
                    <a16:rowId xmlns:a16="http://schemas.microsoft.com/office/drawing/2014/main" val="10000"/>
                  </a:ext>
                </a:extLst>
              </a:tr>
              <a:tr h="1535910">
                <a:tc>
                  <a:txBody>
                    <a:bodyPr/>
                    <a:lstStyle/>
                    <a:p>
                      <a:r>
                        <a:rPr lang="en-US" sz="1800" b="1" dirty="0">
                          <a:solidFill>
                            <a:srgbClr val="002060"/>
                          </a:solidFill>
                        </a:rPr>
                        <a:t>What diseases are caused by HPV?</a:t>
                      </a:r>
                    </a:p>
                  </a:txBody>
                  <a:tcPr marL="68580" marR="68580" marT="34290" marB="34290">
                    <a:lnT w="12700" cap="flat" cmpd="sng" algn="ctr">
                      <a:noFill/>
                      <a:prstDash val="solid"/>
                      <a:round/>
                      <a:headEnd type="none" w="med" len="med"/>
                      <a:tailEnd type="none" w="med" len="med"/>
                    </a:lnT>
                    <a:solidFill>
                      <a:schemeClr val="accent1">
                        <a:lumMod val="20000"/>
                        <a:lumOff val="80000"/>
                      </a:schemeClr>
                    </a:solidFill>
                  </a:tcPr>
                </a:tc>
                <a:tc>
                  <a:txBody>
                    <a:bodyPr/>
                    <a:lstStyle/>
                    <a:p>
                      <a:r>
                        <a:rPr lang="en-US" sz="1800" dirty="0"/>
                        <a:t>Certain HPV types can cause cancer of the cervix, vagina, and vulva in females, cancer of the penis in men, and in both females and males, cancers of the anus and the throat. We can help prevent infection starting the HPV vaccine series for your child today. </a:t>
                      </a:r>
                    </a:p>
                  </a:txBody>
                  <a:tcPr marL="68580" marR="68580" marT="34290" marB="34290">
                    <a:solidFill>
                      <a:schemeClr val="accent1">
                        <a:lumMod val="20000"/>
                        <a:lumOff val="80000"/>
                      </a:schemeClr>
                    </a:solidFill>
                  </a:tcPr>
                </a:tc>
                <a:extLst>
                  <a:ext uri="{0D108BD9-81ED-4DB2-BD59-A6C34878D82A}">
                    <a16:rowId xmlns:a16="http://schemas.microsoft.com/office/drawing/2014/main" val="10001"/>
                  </a:ext>
                </a:extLst>
              </a:tr>
              <a:tr h="1245087">
                <a:tc>
                  <a:txBody>
                    <a:bodyPr/>
                    <a:lstStyle/>
                    <a:p>
                      <a:r>
                        <a:rPr lang="en-US" sz="1800" b="1" dirty="0">
                          <a:solidFill>
                            <a:srgbClr val="002060"/>
                          </a:solidFill>
                        </a:rPr>
                        <a:t>Is my child really at risk for HPV?</a:t>
                      </a:r>
                    </a:p>
                  </a:txBody>
                  <a:tcPr marL="68580" marR="68580" marT="34290" marB="34290">
                    <a:solidFill>
                      <a:schemeClr val="accent1">
                        <a:lumMod val="20000"/>
                        <a:lumOff val="80000"/>
                      </a:schemeClr>
                    </a:solidFill>
                  </a:tcPr>
                </a:tc>
                <a:tc>
                  <a:txBody>
                    <a:bodyPr/>
                    <a:lstStyle/>
                    <a:p>
                      <a:r>
                        <a:rPr lang="en-US" sz="1800" dirty="0"/>
                        <a:t>HPV is a very common and widespread virus that infects both females and males. We can help protect your child from the cancers and diseases caused by the virus by starting HPV vaccination today. </a:t>
                      </a:r>
                    </a:p>
                  </a:txBody>
                  <a:tcPr marL="68580" marR="68580" marT="34290" marB="34290">
                    <a:solidFill>
                      <a:schemeClr val="accent1">
                        <a:lumMod val="20000"/>
                        <a:lumOff val="80000"/>
                      </a:schemeClr>
                    </a:solidFill>
                  </a:tcPr>
                </a:tc>
                <a:extLst>
                  <a:ext uri="{0D108BD9-81ED-4DB2-BD59-A6C34878D82A}">
                    <a16:rowId xmlns:a16="http://schemas.microsoft.com/office/drawing/2014/main" val="10002"/>
                  </a:ext>
                </a:extLst>
              </a:tr>
              <a:tr h="663440">
                <a:tc>
                  <a:txBody>
                    <a:bodyPr/>
                    <a:lstStyle/>
                    <a:p>
                      <a:r>
                        <a:rPr lang="en-US" sz="1800" b="1" dirty="0">
                          <a:solidFill>
                            <a:srgbClr val="002060"/>
                          </a:solidFill>
                        </a:rPr>
                        <a:t>Why do they need HPV vaccine at such a young age? </a:t>
                      </a:r>
                    </a:p>
                  </a:txBody>
                  <a:tcPr marL="68580" marR="68580" marT="34290" marB="34290">
                    <a:solidFill>
                      <a:schemeClr val="accent1">
                        <a:lumMod val="20000"/>
                        <a:lumOff val="80000"/>
                      </a:schemeClr>
                    </a:solidFill>
                  </a:tcPr>
                </a:tc>
                <a:tc>
                  <a:txBody>
                    <a:bodyPr/>
                    <a:lstStyle/>
                    <a:p>
                      <a:r>
                        <a:rPr lang="en-US" sz="1800" dirty="0"/>
                        <a:t>HPV vaccination works best at the recommended ages of 11 or 12 years. </a:t>
                      </a:r>
                    </a:p>
                  </a:txBody>
                  <a:tcPr marL="68580" marR="68580" marT="34290" marB="34290">
                    <a:solidFill>
                      <a:schemeClr val="accent1">
                        <a:lumMod val="20000"/>
                        <a:lumOff val="80000"/>
                      </a:schemeClr>
                    </a:solidFill>
                  </a:tcPr>
                </a:tc>
                <a:extLst>
                  <a:ext uri="{0D108BD9-81ED-4DB2-BD59-A6C34878D82A}">
                    <a16:rowId xmlns:a16="http://schemas.microsoft.com/office/drawing/2014/main" val="10003"/>
                  </a:ext>
                </a:extLst>
              </a:tr>
              <a:tr h="1245087">
                <a:tc>
                  <a:txBody>
                    <a:bodyPr/>
                    <a:lstStyle/>
                    <a:p>
                      <a:r>
                        <a:rPr lang="en-US" sz="1800" b="1" dirty="0">
                          <a:solidFill>
                            <a:srgbClr val="002060"/>
                          </a:solidFill>
                        </a:rPr>
                        <a:t>Why do boys need HPV vaccine? </a:t>
                      </a:r>
                    </a:p>
                  </a:txBody>
                  <a:tcPr marL="68580" marR="68580" marT="34290" marB="34290">
                    <a:solidFill>
                      <a:schemeClr val="accent1">
                        <a:lumMod val="20000"/>
                        <a:lumOff val="80000"/>
                      </a:schemeClr>
                    </a:solidFill>
                  </a:tcPr>
                </a:tc>
                <a:tc>
                  <a:txBody>
                    <a:bodyPr/>
                    <a:lstStyle/>
                    <a:p>
                      <a:r>
                        <a:rPr lang="en-US" sz="1800" dirty="0"/>
                        <a:t>HPV infection can cause cancers of the penis, anus, and throat in men and it can also cause genital warts. HPV vaccine can help prevent the infection that lead to these diseases. </a:t>
                      </a:r>
                    </a:p>
                  </a:txBody>
                  <a:tcPr marL="68580" marR="68580" marT="34290" marB="34290">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05791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a:xfrm>
            <a:off x="2133600" y="228600"/>
            <a:ext cx="7772400" cy="533400"/>
          </a:xfrm>
        </p:spPr>
        <p:txBody>
          <a:bodyPr>
            <a:noAutofit/>
          </a:bodyPr>
          <a:lstStyle/>
          <a:p>
            <a:pPr algn="ctr" eaLnBrk="1" hangingPunct="1"/>
            <a:r>
              <a:rPr lang="en-US" sz="4000" dirty="0">
                <a:solidFill>
                  <a:srgbClr val="FFFF99"/>
                </a:solidFill>
                <a:latin typeface="Arial" panose="020B0604020202020204" pitchFamily="34" charset="0"/>
                <a:cs typeface="Arial" panose="020B0604020202020204" pitchFamily="34" charset="0"/>
              </a:rPr>
              <a:t>Objectives</a:t>
            </a:r>
          </a:p>
        </p:txBody>
      </p:sp>
      <p:sp>
        <p:nvSpPr>
          <p:cNvPr id="198658" name="Rectangle 3"/>
          <p:cNvSpPr>
            <a:spLocks noGrp="1" noChangeArrowheads="1"/>
          </p:cNvSpPr>
          <p:nvPr>
            <p:ph type="body" idx="1"/>
          </p:nvPr>
        </p:nvSpPr>
        <p:spPr>
          <a:xfrm>
            <a:off x="1735183" y="1552303"/>
            <a:ext cx="8382000" cy="4800600"/>
          </a:xfrm>
        </p:spPr>
        <p:txBody>
          <a:bodyPr>
            <a:normAutofit lnSpcReduction="10000"/>
          </a:bodyPr>
          <a:lstStyle/>
          <a:p>
            <a:pPr eaLnBrk="1" hangingPunct="1">
              <a:buFontTx/>
              <a:buNone/>
            </a:pPr>
            <a:r>
              <a:rPr lang="en-US" dirty="0"/>
              <a:t>At the end of this presentation, you will be able to:</a:t>
            </a:r>
          </a:p>
          <a:p>
            <a:pPr eaLnBrk="1" hangingPunct="1"/>
            <a:r>
              <a:rPr lang="en-US" dirty="0"/>
              <a:t>Name four vaccines recommended for adolescents</a:t>
            </a:r>
          </a:p>
          <a:p>
            <a:pPr eaLnBrk="1" hangingPunct="1"/>
            <a:r>
              <a:rPr lang="en-US" dirty="0"/>
              <a:t>Explain the importance of preventing these diseases in adolescents</a:t>
            </a:r>
          </a:p>
          <a:p>
            <a:pPr eaLnBrk="1" hangingPunct="1"/>
            <a:r>
              <a:rPr lang="en-US" dirty="0"/>
              <a:t>Discuss strategies practitioners can use to increase immunization rates in adolescents </a:t>
            </a:r>
          </a:p>
          <a:p>
            <a:pPr eaLnBrk="1" hangingPunct="1"/>
            <a:r>
              <a:rPr lang="en-US" dirty="0"/>
              <a:t>Examine parental hesitation regarding HPV vaccine for young adolescents</a:t>
            </a:r>
          </a:p>
          <a:p>
            <a:pPr eaLnBrk="1" hangingPunct="1"/>
            <a:r>
              <a:rPr lang="en-US" dirty="0"/>
              <a:t>List at least 2 reliable sources for immunization information  </a:t>
            </a:r>
          </a:p>
          <a:p>
            <a:pPr eaLnBrk="1" hangingPunct="1">
              <a:buFontTx/>
              <a:buNone/>
            </a:pPr>
            <a:r>
              <a:rPr lang="en-US" dirty="0"/>
              <a:t> </a:t>
            </a:r>
          </a:p>
          <a:p>
            <a:pPr eaLnBrk="1" hangingPunct="1">
              <a:buFontTx/>
              <a:buNone/>
            </a:pPr>
            <a:endParaRPr lang="en-US" dirty="0"/>
          </a:p>
        </p:txBody>
      </p:sp>
      <p:sp>
        <p:nvSpPr>
          <p:cNvPr id="4" name="TextBox 3"/>
          <p:cNvSpPr txBox="1"/>
          <p:nvPr/>
        </p:nvSpPr>
        <p:spPr>
          <a:xfrm>
            <a:off x="7239000" y="457200"/>
            <a:ext cx="3200400" cy="369332"/>
          </a:xfrm>
          <a:prstGeom prst="rect">
            <a:avLst/>
          </a:prstGeom>
          <a:noFill/>
        </p:spPr>
        <p:txBody>
          <a:bodyPr wrap="square" rtlCol="0">
            <a:spAutoFit/>
          </a:bodyPr>
          <a:lstStyle/>
          <a:p>
            <a:r>
              <a:rPr lang="en-US" dirty="0">
                <a:solidFill>
                  <a:srgbClr val="00FFFF">
                    <a:lumMod val="60000"/>
                    <a:lumOff val="40000"/>
                  </a:srgbClr>
                </a:solidFill>
              </a:rPr>
              <a:t> </a:t>
            </a:r>
            <a:endParaRPr lang="en-US" dirty="0">
              <a:solidFill>
                <a:srgbClr val="92D050"/>
              </a:solidFill>
            </a:endParaRPr>
          </a:p>
        </p:txBody>
      </p:sp>
    </p:spTree>
    <p:extLst>
      <p:ext uri="{BB962C8B-B14F-4D97-AF65-F5344CB8AC3E}">
        <p14:creationId xmlns:p14="http://schemas.microsoft.com/office/powerpoint/2010/main" val="39239272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7400" y="381001"/>
            <a:ext cx="7772400" cy="646331"/>
          </a:xfrm>
          <a:prstGeom prst="rect">
            <a:avLst/>
          </a:prstGeom>
        </p:spPr>
        <p:txBody>
          <a:bodyPr wrap="square">
            <a:spAutoFit/>
          </a:bodyPr>
          <a:lstStyle/>
          <a:p>
            <a:pPr algn="ctr"/>
            <a:r>
              <a:rPr lang="en-US" sz="3600" b="1" dirty="0">
                <a:solidFill>
                  <a:srgbClr val="FFFF99"/>
                </a:solidFill>
                <a:latin typeface="Calibri"/>
                <a:cs typeface="Georgia"/>
              </a:rPr>
              <a:t>Adolescent Vaccine Safety</a:t>
            </a:r>
            <a:endParaRPr lang="en-US" sz="3600" b="1" dirty="0">
              <a:solidFill>
                <a:srgbClr val="FFFF99"/>
              </a:solidFill>
              <a:latin typeface="Calibri"/>
            </a:endParaRPr>
          </a:p>
        </p:txBody>
      </p:sp>
      <p:sp>
        <p:nvSpPr>
          <p:cNvPr id="3" name="Rectangle 2"/>
          <p:cNvSpPr/>
          <p:nvPr/>
        </p:nvSpPr>
        <p:spPr>
          <a:xfrm>
            <a:off x="2514600" y="1401901"/>
            <a:ext cx="7467600" cy="3970318"/>
          </a:xfrm>
          <a:prstGeom prst="rect">
            <a:avLst/>
          </a:prstGeom>
        </p:spPr>
        <p:txBody>
          <a:bodyPr wrap="square">
            <a:spAutoFit/>
          </a:bodyPr>
          <a:lstStyle/>
          <a:p>
            <a:pPr>
              <a:buClr>
                <a:srgbClr val="9BBB59">
                  <a:lumMod val="75000"/>
                </a:srgbClr>
              </a:buClr>
            </a:pPr>
            <a:r>
              <a:rPr lang="en-US" sz="2800" dirty="0">
                <a:solidFill>
                  <a:prstClr val="white"/>
                </a:solidFill>
                <a:latin typeface="Calibri"/>
                <a:cs typeface="Georgia"/>
              </a:rPr>
              <a:t>Fainting—or syncope—can occur after any medical procedure, including vaccination</a:t>
            </a:r>
          </a:p>
          <a:p>
            <a:pPr>
              <a:buClr>
                <a:srgbClr val="9BBB59">
                  <a:lumMod val="75000"/>
                </a:srgbClr>
              </a:buClr>
            </a:pPr>
            <a:endParaRPr lang="en-US" sz="2800" dirty="0">
              <a:solidFill>
                <a:prstClr val="white"/>
              </a:solidFill>
              <a:latin typeface="Calibri"/>
              <a:cs typeface="Georgia"/>
            </a:endParaRPr>
          </a:p>
          <a:p>
            <a:pPr marL="914400" lvl="1" indent="-457200">
              <a:buClr>
                <a:srgbClr val="FFFFCC"/>
              </a:buClr>
              <a:buFont typeface="Calibri" panose="020F0502020204030204" pitchFamily="34" charset="0"/>
              <a:buChar char="•"/>
            </a:pPr>
            <a:r>
              <a:rPr lang="en-US" sz="2800" dirty="0">
                <a:solidFill>
                  <a:prstClr val="white"/>
                </a:solidFill>
                <a:latin typeface="Calibri"/>
                <a:cs typeface="Georgia"/>
              </a:rPr>
              <a:t> Adolescents should be seated or lying</a:t>
            </a:r>
          </a:p>
          <a:p>
            <a:pPr lvl="1">
              <a:buClr>
                <a:srgbClr val="FFFFCC"/>
              </a:buClr>
            </a:pPr>
            <a:r>
              <a:rPr lang="en-US" sz="2800" dirty="0">
                <a:solidFill>
                  <a:prstClr val="white"/>
                </a:solidFill>
                <a:latin typeface="Calibri"/>
                <a:cs typeface="Georgia"/>
              </a:rPr>
              <a:t>        down during vaccination</a:t>
            </a:r>
          </a:p>
          <a:p>
            <a:pPr marL="914400" lvl="1" indent="-457200">
              <a:buClr>
                <a:srgbClr val="FFFFCC"/>
              </a:buClr>
              <a:buFont typeface="Calibri" panose="020F0502020204030204" pitchFamily="34" charset="0"/>
              <a:buChar char="•"/>
            </a:pPr>
            <a:r>
              <a:rPr lang="en-US" sz="2800" dirty="0">
                <a:solidFill>
                  <a:prstClr val="white"/>
                </a:solidFill>
                <a:latin typeface="Calibri"/>
                <a:cs typeface="Georgia"/>
              </a:rPr>
              <a:t> Providers should consider observing</a:t>
            </a:r>
          </a:p>
          <a:p>
            <a:pPr lvl="1">
              <a:buClr>
                <a:srgbClr val="FFFFCC"/>
              </a:buClr>
            </a:pPr>
            <a:r>
              <a:rPr lang="en-US" sz="2800" dirty="0">
                <a:solidFill>
                  <a:prstClr val="white"/>
                </a:solidFill>
                <a:latin typeface="Calibri"/>
                <a:cs typeface="Georgia"/>
              </a:rPr>
              <a:t>        patients in seated or lying positions for </a:t>
            </a:r>
          </a:p>
          <a:p>
            <a:pPr lvl="1">
              <a:buClr>
                <a:srgbClr val="FFFFCC"/>
              </a:buClr>
            </a:pPr>
            <a:r>
              <a:rPr lang="en-US" sz="2800" dirty="0">
                <a:solidFill>
                  <a:prstClr val="white"/>
                </a:solidFill>
                <a:latin typeface="Calibri"/>
                <a:cs typeface="Georgia"/>
              </a:rPr>
              <a:t>        15 minutes after vaccination</a:t>
            </a:r>
          </a:p>
          <a:p>
            <a:pPr marL="914400" lvl="1" indent="-457200">
              <a:buClr>
                <a:srgbClr val="FFFFCC"/>
              </a:buClr>
              <a:buFont typeface="Calibri" panose="020F0502020204030204" pitchFamily="34" charset="0"/>
              <a:buChar char="•"/>
            </a:pPr>
            <a:r>
              <a:rPr lang="en-US" sz="2800" dirty="0">
                <a:solidFill>
                  <a:prstClr val="white"/>
                </a:solidFill>
                <a:latin typeface="Calibri"/>
                <a:cs typeface="Georgia"/>
              </a:rPr>
              <a:t> Concern: risk for serious secondary injuries</a:t>
            </a:r>
          </a:p>
        </p:txBody>
      </p:sp>
    </p:spTree>
    <p:extLst>
      <p:ext uri="{BB962C8B-B14F-4D97-AF65-F5344CB8AC3E}">
        <p14:creationId xmlns:p14="http://schemas.microsoft.com/office/powerpoint/2010/main" val="41901806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65127"/>
            <a:ext cx="8458200" cy="1325563"/>
          </a:xfrm>
        </p:spPr>
        <p:txBody>
          <a:bodyPr>
            <a:normAutofit/>
          </a:bodyPr>
          <a:lstStyle/>
          <a:p>
            <a:pPr algn="ctr"/>
            <a:r>
              <a:rPr lang="en-US" sz="3600" b="1" dirty="0">
                <a:solidFill>
                  <a:srgbClr val="FFFF99"/>
                </a:solidFill>
                <a:latin typeface="Calibri" panose="020F0502020204030204" pitchFamily="34" charset="0"/>
              </a:rPr>
              <a:t>Examples of Effective Messaging</a:t>
            </a:r>
            <a:br>
              <a:rPr lang="en-US" sz="3600" b="1" dirty="0">
                <a:solidFill>
                  <a:srgbClr val="FFFF99"/>
                </a:solidFill>
                <a:latin typeface="Calibri" panose="020F0502020204030204" pitchFamily="34" charset="0"/>
              </a:rPr>
            </a:br>
            <a:r>
              <a:rPr lang="en-US" sz="3600" b="1" dirty="0">
                <a:solidFill>
                  <a:srgbClr val="FFFF99"/>
                </a:solidFill>
                <a:latin typeface="Calibri" panose="020F0502020204030204" pitchFamily="34" charset="0"/>
              </a:rPr>
              <a:t> For Providers</a:t>
            </a:r>
          </a:p>
        </p:txBody>
      </p:sp>
      <p:sp>
        <p:nvSpPr>
          <p:cNvPr id="3" name="Content Placeholder 2"/>
          <p:cNvSpPr>
            <a:spLocks noGrp="1"/>
          </p:cNvSpPr>
          <p:nvPr>
            <p:ph idx="1"/>
          </p:nvPr>
        </p:nvSpPr>
        <p:spPr>
          <a:xfrm>
            <a:off x="1981200" y="2206625"/>
            <a:ext cx="7886700" cy="4351338"/>
          </a:xfrm>
        </p:spPr>
        <p:txBody>
          <a:bodyPr/>
          <a:lstStyle/>
          <a:p>
            <a:r>
              <a:rPr lang="en-US" sz="2400" b="1" dirty="0">
                <a:solidFill>
                  <a:schemeClr val="tx1"/>
                </a:solidFill>
              </a:rPr>
              <a:t>CDC Research shows</a:t>
            </a:r>
            <a:r>
              <a:rPr lang="en-US" sz="2400" dirty="0">
                <a:solidFill>
                  <a:schemeClr val="tx1"/>
                </a:solidFill>
              </a:rPr>
              <a:t>: The “HPV vaccination is cancer prevention” message resonates strongly with parents. Studies show that a strong provider recommendation is the best predictor of vaccination.</a:t>
            </a:r>
          </a:p>
          <a:p>
            <a:pPr marL="0" indent="0">
              <a:buNone/>
            </a:pPr>
            <a:endParaRPr lang="en-US" sz="2400" dirty="0">
              <a:solidFill>
                <a:schemeClr val="tx1"/>
              </a:solidFill>
            </a:endParaRPr>
          </a:p>
          <a:p>
            <a:r>
              <a:rPr lang="en-US" sz="2400" b="1" dirty="0">
                <a:solidFill>
                  <a:schemeClr val="tx1"/>
                </a:solidFill>
              </a:rPr>
              <a:t>Sample Dialogue</a:t>
            </a:r>
            <a:r>
              <a:rPr lang="en-US" sz="2400" dirty="0">
                <a:solidFill>
                  <a:schemeClr val="tx1"/>
                </a:solidFill>
              </a:rPr>
              <a:t>: HPV vaccination is very important because it prevents cancer. I want your child to be protected. That is why I am recommending that your son/daughter receive their first HPV vaccine today.</a:t>
            </a:r>
          </a:p>
          <a:p>
            <a:pPr marL="0" indent="0">
              <a:buNone/>
            </a:pPr>
            <a:endParaRPr lang="en-US" dirty="0"/>
          </a:p>
        </p:txBody>
      </p:sp>
    </p:spTree>
    <p:extLst>
      <p:ext uri="{BB962C8B-B14F-4D97-AF65-F5344CB8AC3E}">
        <p14:creationId xmlns:p14="http://schemas.microsoft.com/office/powerpoint/2010/main" val="23509533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solidFill>
                  <a:srgbClr val="FFFF99"/>
                </a:solidFill>
                <a:latin typeface="Calibri" panose="020F0502020204030204" pitchFamily="34" charset="0"/>
              </a:rPr>
              <a:t>Examples of Effective Messaging</a:t>
            </a:r>
            <a:br>
              <a:rPr lang="en-US" sz="3600" b="1" dirty="0">
                <a:solidFill>
                  <a:srgbClr val="FFFF99"/>
                </a:solidFill>
                <a:latin typeface="Calibri" panose="020F0502020204030204" pitchFamily="34" charset="0"/>
              </a:rPr>
            </a:br>
            <a:r>
              <a:rPr lang="en-US" sz="3600" b="1" dirty="0">
                <a:solidFill>
                  <a:srgbClr val="FFFF99"/>
                </a:solidFill>
                <a:latin typeface="Calibri" panose="020F0502020204030204" pitchFamily="34" charset="0"/>
              </a:rPr>
              <a:t> For Providers</a:t>
            </a:r>
          </a:p>
        </p:txBody>
      </p:sp>
      <p:sp>
        <p:nvSpPr>
          <p:cNvPr id="3" name="Content Placeholder 2"/>
          <p:cNvSpPr>
            <a:spLocks noGrp="1"/>
          </p:cNvSpPr>
          <p:nvPr>
            <p:ph idx="1"/>
          </p:nvPr>
        </p:nvSpPr>
        <p:spPr>
          <a:xfrm>
            <a:off x="2152650" y="2155825"/>
            <a:ext cx="7886700" cy="4351338"/>
          </a:xfrm>
        </p:spPr>
        <p:txBody>
          <a:bodyPr>
            <a:normAutofit/>
          </a:bodyPr>
          <a:lstStyle/>
          <a:p>
            <a:r>
              <a:rPr lang="en-US" sz="2400" b="1" dirty="0">
                <a:solidFill>
                  <a:schemeClr val="tx1"/>
                </a:solidFill>
              </a:rPr>
              <a:t>CDC Research Shows</a:t>
            </a:r>
            <a:r>
              <a:rPr lang="en-US" sz="2400" dirty="0">
                <a:solidFill>
                  <a:schemeClr val="tx1"/>
                </a:solidFill>
              </a:rPr>
              <a:t>: Providers who emphasize their personal belief in the importance of HPV vaccines help parents feel secure in their decision.</a:t>
            </a:r>
          </a:p>
          <a:p>
            <a:endParaRPr lang="en-US" sz="2400" dirty="0">
              <a:solidFill>
                <a:schemeClr val="tx1"/>
              </a:solidFill>
            </a:endParaRPr>
          </a:p>
          <a:p>
            <a:r>
              <a:rPr lang="en-US" sz="2400" b="1" dirty="0">
                <a:solidFill>
                  <a:schemeClr val="tx1"/>
                </a:solidFill>
              </a:rPr>
              <a:t>Sample Dialogue</a:t>
            </a:r>
            <a:r>
              <a:rPr lang="en-US" sz="2400" dirty="0">
                <a:solidFill>
                  <a:schemeClr val="tx1"/>
                </a:solidFill>
              </a:rPr>
              <a:t>: I strongly believe in the importance of this cancer-preventing vaccine.  My son/daughter has received it. Experts agree that this vaccine is very important for your child.</a:t>
            </a:r>
          </a:p>
          <a:p>
            <a:endParaRPr lang="en-US" sz="2400" dirty="0"/>
          </a:p>
        </p:txBody>
      </p:sp>
    </p:spTree>
    <p:extLst>
      <p:ext uri="{BB962C8B-B14F-4D97-AF65-F5344CB8AC3E}">
        <p14:creationId xmlns:p14="http://schemas.microsoft.com/office/powerpoint/2010/main" val="3475918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849" y="352772"/>
            <a:ext cx="5350495" cy="1077218"/>
          </a:xfrm>
          <a:prstGeom prst="rect">
            <a:avLst/>
          </a:prstGeom>
          <a:noFill/>
        </p:spPr>
        <p:txBody>
          <a:bodyPr wrap="square" rtlCol="0">
            <a:spAutoFit/>
          </a:bodyPr>
          <a:lstStyle/>
          <a:p>
            <a:pPr algn="ctr"/>
            <a:r>
              <a:rPr lang="en-US" sz="3200" b="1" dirty="0">
                <a:solidFill>
                  <a:srgbClr val="FFFF99"/>
                </a:solidFill>
                <a:latin typeface="Arial" panose="020B0604020202020204" pitchFamily="34" charset="0"/>
                <a:cs typeface="Arial" panose="020B0604020202020204" pitchFamily="34" charset="0"/>
              </a:rPr>
              <a:t>Strategies to Avoid Missed Opportunities</a:t>
            </a:r>
          </a:p>
        </p:txBody>
      </p:sp>
      <p:sp>
        <p:nvSpPr>
          <p:cNvPr id="3" name="TextBox 2"/>
          <p:cNvSpPr txBox="1"/>
          <p:nvPr/>
        </p:nvSpPr>
        <p:spPr>
          <a:xfrm>
            <a:off x="1810329" y="6435349"/>
            <a:ext cx="8488217" cy="246221"/>
          </a:xfrm>
          <a:prstGeom prst="rect">
            <a:avLst/>
          </a:prstGeom>
          <a:noFill/>
        </p:spPr>
        <p:txBody>
          <a:bodyPr wrap="square" rtlCol="0">
            <a:spAutoFit/>
          </a:bodyPr>
          <a:lstStyle/>
          <a:p>
            <a:r>
              <a:rPr lang="en-US" sz="1000" dirty="0">
                <a:solidFill>
                  <a:srgbClr val="FFFFFF"/>
                </a:solidFill>
              </a:rPr>
              <a:t>Source:  https://www.aap.org/en-us/advocacy-and-policy/aap--health-initiatives/immunizations/Practice- Management/Pages/office- strategies.aspx</a:t>
            </a:r>
          </a:p>
        </p:txBody>
      </p:sp>
      <p:sp>
        <p:nvSpPr>
          <p:cNvPr id="4" name="TextBox 3"/>
          <p:cNvSpPr txBox="1"/>
          <p:nvPr/>
        </p:nvSpPr>
        <p:spPr>
          <a:xfrm>
            <a:off x="2036617" y="1661815"/>
            <a:ext cx="7416800" cy="4524315"/>
          </a:xfrm>
          <a:prstGeom prst="rect">
            <a:avLst/>
          </a:prstGeom>
          <a:noFill/>
        </p:spPr>
        <p:txBody>
          <a:bodyPr wrap="square" rtlCol="0">
            <a:spAutoFit/>
          </a:bodyPr>
          <a:lstStyle/>
          <a:p>
            <a:pPr marL="160735" indent="-160735">
              <a:buFont typeface="Arial" panose="020B0604020202020204" pitchFamily="34" charset="0"/>
              <a:buChar char="•"/>
            </a:pPr>
            <a:r>
              <a:rPr lang="en-US" sz="2400" dirty="0">
                <a:solidFill>
                  <a:srgbClr val="FFFFFF"/>
                </a:solidFill>
                <a:latin typeface="Arial" panose="020B0604020202020204" pitchFamily="34" charset="0"/>
                <a:cs typeface="Arial" panose="020B0604020202020204" pitchFamily="34" charset="0"/>
              </a:rPr>
              <a:t>Provider Prompts</a:t>
            </a:r>
          </a:p>
          <a:p>
            <a:pPr marL="417910" lvl="1" indent="-160735">
              <a:buFont typeface="Arial" panose="020B0604020202020204" pitchFamily="34" charset="0"/>
              <a:buChar char="•"/>
            </a:pPr>
            <a:r>
              <a:rPr lang="en-US" sz="2400" dirty="0">
                <a:solidFill>
                  <a:srgbClr val="FFFFFF"/>
                </a:solidFill>
                <a:latin typeface="Arial" panose="020B0604020202020204" pitchFamily="34" charset="0"/>
                <a:cs typeface="Arial" panose="020B0604020202020204" pitchFamily="34" charset="0"/>
              </a:rPr>
              <a:t>Automatic pop-up alerts through your EHR system</a:t>
            </a:r>
          </a:p>
          <a:p>
            <a:pPr marL="417910" lvl="1" indent="-160735">
              <a:buFont typeface="Arial" panose="020B0604020202020204" pitchFamily="34" charset="0"/>
              <a:buChar char="•"/>
            </a:pPr>
            <a:r>
              <a:rPr lang="en-US" sz="2400" dirty="0">
                <a:solidFill>
                  <a:srgbClr val="FFFFFF"/>
                </a:solidFill>
                <a:latin typeface="Arial" panose="020B0604020202020204" pitchFamily="34" charset="0"/>
                <a:cs typeface="Arial" panose="020B0604020202020204" pitchFamily="34" charset="0"/>
              </a:rPr>
              <a:t>These can sometimes be pre-installed and then customized in your office</a:t>
            </a:r>
          </a:p>
          <a:p>
            <a:pPr marL="160735" indent="-160735">
              <a:buFont typeface="Arial" panose="020B0604020202020204" pitchFamily="34" charset="0"/>
              <a:buChar char="•"/>
            </a:pPr>
            <a:r>
              <a:rPr lang="en-US" sz="2400" dirty="0">
                <a:solidFill>
                  <a:srgbClr val="FFFFFF"/>
                </a:solidFill>
                <a:latin typeface="Arial" panose="020B0604020202020204" pitchFamily="34" charset="0"/>
                <a:cs typeface="Arial" panose="020B0604020202020204" pitchFamily="34" charset="0"/>
              </a:rPr>
              <a:t>Family-friendly office hours</a:t>
            </a:r>
          </a:p>
          <a:p>
            <a:pPr marL="417910" lvl="1" indent="-160735">
              <a:buFont typeface="Arial" panose="020B0604020202020204" pitchFamily="34" charset="0"/>
              <a:buChar char="•"/>
            </a:pPr>
            <a:r>
              <a:rPr lang="en-US" sz="2400" dirty="0">
                <a:solidFill>
                  <a:srgbClr val="FFFFFF"/>
                </a:solidFill>
                <a:latin typeface="Arial" panose="020B0604020202020204" pitchFamily="34" charset="0"/>
                <a:cs typeface="Arial" panose="020B0604020202020204" pitchFamily="34" charset="0"/>
              </a:rPr>
              <a:t>Occasional evening or Saturday hours</a:t>
            </a:r>
          </a:p>
          <a:p>
            <a:pPr marL="417910" lvl="1" indent="-160735">
              <a:buFont typeface="Arial" panose="020B0604020202020204" pitchFamily="34" charset="0"/>
              <a:buChar char="•"/>
            </a:pPr>
            <a:r>
              <a:rPr lang="en-US" sz="2400" dirty="0">
                <a:solidFill>
                  <a:srgbClr val="FFFFFF"/>
                </a:solidFill>
                <a:latin typeface="Arial" panose="020B0604020202020204" pitchFamily="34" charset="0"/>
                <a:cs typeface="Arial" panose="020B0604020202020204" pitchFamily="34" charset="0"/>
              </a:rPr>
              <a:t>“No-appointment-required” if needing immunizations only</a:t>
            </a:r>
          </a:p>
          <a:p>
            <a:pPr marL="160735" indent="-160735">
              <a:buFont typeface="Arial" panose="020B0604020202020204" pitchFamily="34" charset="0"/>
              <a:buChar char="•"/>
            </a:pPr>
            <a:r>
              <a:rPr lang="en-US" sz="2400" dirty="0">
                <a:solidFill>
                  <a:srgbClr val="FFFFFF"/>
                </a:solidFill>
                <a:latin typeface="Arial" panose="020B0604020202020204" pitchFamily="34" charset="0"/>
                <a:cs typeface="Arial" panose="020B0604020202020204" pitchFamily="34" charset="0"/>
              </a:rPr>
              <a:t>Immunization Champion in your practice</a:t>
            </a:r>
          </a:p>
          <a:p>
            <a:pPr marL="417910" lvl="1" indent="-160735">
              <a:buFont typeface="Arial" panose="020B0604020202020204" pitchFamily="34" charset="0"/>
              <a:buChar char="•"/>
            </a:pPr>
            <a:r>
              <a:rPr lang="en-US" sz="2400" dirty="0">
                <a:solidFill>
                  <a:srgbClr val="FFFFFF"/>
                </a:solidFill>
                <a:latin typeface="Arial" panose="020B0604020202020204" pitchFamily="34" charset="0"/>
                <a:cs typeface="Arial" panose="020B0604020202020204" pitchFamily="34" charset="0"/>
              </a:rPr>
              <a:t>Manage vaccine supply and schedule periodic updates</a:t>
            </a:r>
          </a:p>
          <a:p>
            <a:pPr marL="417910" lvl="1" indent="-160735">
              <a:buFont typeface="Arial" panose="020B0604020202020204" pitchFamily="34" charset="0"/>
              <a:buChar char="•"/>
            </a:pPr>
            <a:r>
              <a:rPr lang="en-US" sz="2400" dirty="0">
                <a:solidFill>
                  <a:srgbClr val="FFFFFF"/>
                </a:solidFill>
                <a:latin typeface="Arial" panose="020B0604020202020204" pitchFamily="34" charset="0"/>
                <a:cs typeface="Arial" panose="020B0604020202020204" pitchFamily="34" charset="0"/>
              </a:rPr>
              <a:t>Any member of the staff could fill this role</a:t>
            </a:r>
          </a:p>
        </p:txBody>
      </p:sp>
    </p:spTree>
    <p:extLst>
      <p:ext uri="{BB962C8B-B14F-4D97-AF65-F5344CB8AC3E}">
        <p14:creationId xmlns:p14="http://schemas.microsoft.com/office/powerpoint/2010/main" val="2807137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1129" y="310211"/>
            <a:ext cx="3929281" cy="646331"/>
          </a:xfrm>
          <a:prstGeom prst="rect">
            <a:avLst/>
          </a:prstGeom>
          <a:noFill/>
        </p:spPr>
        <p:txBody>
          <a:bodyPr wrap="none" rtlCol="0">
            <a:spAutoFit/>
          </a:bodyPr>
          <a:lstStyle/>
          <a:p>
            <a:r>
              <a:rPr lang="en-US" sz="3600" dirty="0">
                <a:solidFill>
                  <a:srgbClr val="FFFF99"/>
                </a:solidFill>
                <a:latin typeface="Arial" panose="020B0604020202020204" pitchFamily="34" charset="0"/>
                <a:cs typeface="Arial" panose="020B0604020202020204" pitchFamily="34" charset="0"/>
              </a:rPr>
              <a:t>Strategies (cont’d)</a:t>
            </a:r>
          </a:p>
        </p:txBody>
      </p:sp>
      <p:sp>
        <p:nvSpPr>
          <p:cNvPr id="3" name="TextBox 2"/>
          <p:cNvSpPr txBox="1"/>
          <p:nvPr/>
        </p:nvSpPr>
        <p:spPr>
          <a:xfrm>
            <a:off x="2867068" y="1132787"/>
            <a:ext cx="6196693" cy="4832092"/>
          </a:xfrm>
          <a:prstGeom prst="rect">
            <a:avLst/>
          </a:prstGeom>
          <a:noFill/>
        </p:spPr>
        <p:txBody>
          <a:bodyPr wrap="square" rtlCol="0">
            <a:spAutoFit/>
          </a:bodyPr>
          <a:lstStyle/>
          <a:p>
            <a:pPr marL="214313" indent="-214313">
              <a:buFont typeface="Arial" panose="020B0604020202020204" pitchFamily="34" charset="0"/>
              <a:buChar char="•"/>
            </a:pPr>
            <a:r>
              <a:rPr lang="en-US" sz="2400" dirty="0">
                <a:solidFill>
                  <a:srgbClr val="FFFFFF"/>
                </a:solidFill>
                <a:latin typeface="Arial" panose="020B0604020202020204" pitchFamily="34" charset="0"/>
                <a:cs typeface="Arial" panose="020B0604020202020204" pitchFamily="34" charset="0"/>
              </a:rPr>
              <a:t>Include all recommended vaccines at each visit</a:t>
            </a:r>
          </a:p>
          <a:p>
            <a:pPr marL="214313" indent="-214313">
              <a:buFont typeface="Arial" panose="020B0604020202020204" pitchFamily="34" charset="0"/>
              <a:buChar char="•"/>
            </a:pPr>
            <a:r>
              <a:rPr lang="en-US" sz="2400" dirty="0">
                <a:solidFill>
                  <a:srgbClr val="FFFFFF"/>
                </a:solidFill>
                <a:latin typeface="Arial" panose="020B0604020202020204" pitchFamily="34" charset="0"/>
                <a:cs typeface="Arial" panose="020B0604020202020204" pitchFamily="34" charset="0"/>
              </a:rPr>
              <a:t>Schedule periodic team meetings with all personnel to:</a:t>
            </a:r>
          </a:p>
          <a:p>
            <a:pPr marL="557213" lvl="1" indent="-214313">
              <a:buFont typeface="Arial" panose="020B0604020202020204" pitchFamily="34" charset="0"/>
              <a:buChar char="•"/>
            </a:pPr>
            <a:r>
              <a:rPr lang="en-US" sz="2400" dirty="0">
                <a:solidFill>
                  <a:srgbClr val="FFFFFF"/>
                </a:solidFill>
                <a:latin typeface="Arial" panose="020B0604020202020204" pitchFamily="34" charset="0"/>
                <a:cs typeface="Arial" panose="020B0604020202020204" pitchFamily="34" charset="0"/>
              </a:rPr>
              <a:t>Improve patient flow</a:t>
            </a:r>
          </a:p>
          <a:p>
            <a:pPr marL="557213" lvl="1" indent="-214313">
              <a:buFont typeface="Arial" panose="020B0604020202020204" pitchFamily="34" charset="0"/>
              <a:buChar char="•"/>
            </a:pPr>
            <a:r>
              <a:rPr lang="en-US" sz="2400" dirty="0">
                <a:solidFill>
                  <a:srgbClr val="FFFFFF"/>
                </a:solidFill>
                <a:latin typeface="Arial" panose="020B0604020202020204" pitchFamily="34" charset="0"/>
                <a:cs typeface="Arial" panose="020B0604020202020204" pitchFamily="34" charset="0"/>
              </a:rPr>
              <a:t>Improve quality of care</a:t>
            </a:r>
          </a:p>
          <a:p>
            <a:pPr marL="557213" lvl="1" indent="-214313">
              <a:buFont typeface="Arial" panose="020B0604020202020204" pitchFamily="34" charset="0"/>
              <a:buChar char="•"/>
            </a:pPr>
            <a:r>
              <a:rPr lang="en-US" sz="2400" dirty="0">
                <a:solidFill>
                  <a:srgbClr val="FFFFFF"/>
                </a:solidFill>
                <a:latin typeface="Arial" panose="020B0604020202020204" pitchFamily="34" charset="0"/>
                <a:cs typeface="Arial" panose="020B0604020202020204" pitchFamily="34" charset="0"/>
              </a:rPr>
              <a:t>Discuss problems within the framework of the practice</a:t>
            </a:r>
          </a:p>
          <a:p>
            <a:pPr marL="214313" indent="-214313" algn="ctr">
              <a:buFont typeface="Arial" panose="020B0604020202020204" pitchFamily="34" charset="0"/>
              <a:buChar char="•"/>
            </a:pPr>
            <a:endParaRPr lang="en-US" dirty="0">
              <a:solidFill>
                <a:srgbClr val="A50021">
                  <a:lumMod val="40000"/>
                  <a:lumOff val="60000"/>
                </a:srgbClr>
              </a:solidFill>
            </a:endParaRPr>
          </a:p>
          <a:p>
            <a:pPr algn="ctr"/>
            <a:endParaRPr lang="en-US" b="1" dirty="0">
              <a:solidFill>
                <a:srgbClr val="A50021">
                  <a:lumMod val="40000"/>
                  <a:lumOff val="60000"/>
                </a:srgbClr>
              </a:solidFill>
            </a:endParaRPr>
          </a:p>
          <a:p>
            <a:pPr algn="ctr"/>
            <a:r>
              <a:rPr lang="en-US" sz="2000" b="1" dirty="0">
                <a:solidFill>
                  <a:srgbClr val="A50021">
                    <a:lumMod val="40000"/>
                    <a:lumOff val="60000"/>
                  </a:srgbClr>
                </a:solidFill>
                <a:latin typeface="Arial" panose="020B0604020202020204" pitchFamily="34" charset="0"/>
                <a:cs typeface="Arial" panose="020B0604020202020204" pitchFamily="34" charset="0"/>
              </a:rPr>
              <a:t>Bottom line:  NOT receiving a healthcare provider’s recommendation for HPV vaccine was </a:t>
            </a:r>
            <a:r>
              <a:rPr lang="en-US" sz="2000" b="1" u="sng" dirty="0">
                <a:solidFill>
                  <a:srgbClr val="A50021">
                    <a:lumMod val="40000"/>
                    <a:lumOff val="60000"/>
                  </a:srgbClr>
                </a:solidFill>
                <a:latin typeface="Arial" panose="020B0604020202020204" pitchFamily="34" charset="0"/>
                <a:cs typeface="Arial" panose="020B0604020202020204" pitchFamily="34" charset="0"/>
              </a:rPr>
              <a:t>one of the main </a:t>
            </a:r>
            <a:r>
              <a:rPr lang="en-US" sz="2000" b="1" dirty="0">
                <a:solidFill>
                  <a:srgbClr val="A50021">
                    <a:lumMod val="40000"/>
                    <a:lumOff val="60000"/>
                  </a:srgbClr>
                </a:solidFill>
                <a:latin typeface="Arial" panose="020B0604020202020204" pitchFamily="34" charset="0"/>
                <a:cs typeface="Arial" panose="020B0604020202020204" pitchFamily="34" charset="0"/>
              </a:rPr>
              <a:t>reasons parents reported for </a:t>
            </a:r>
            <a:r>
              <a:rPr lang="en-US" sz="2000" b="1" u="sng" dirty="0">
                <a:solidFill>
                  <a:srgbClr val="A50021">
                    <a:lumMod val="40000"/>
                    <a:lumOff val="60000"/>
                  </a:srgbClr>
                </a:solidFill>
                <a:latin typeface="Arial" panose="020B0604020202020204" pitchFamily="34" charset="0"/>
                <a:cs typeface="Arial" panose="020B0604020202020204" pitchFamily="34" charset="0"/>
              </a:rPr>
              <a:t>not</a:t>
            </a:r>
            <a:r>
              <a:rPr lang="en-US" sz="2000" b="1" dirty="0">
                <a:solidFill>
                  <a:srgbClr val="A50021">
                    <a:lumMod val="40000"/>
                    <a:lumOff val="60000"/>
                  </a:srgbClr>
                </a:solidFill>
                <a:latin typeface="Arial" panose="020B0604020202020204" pitchFamily="34" charset="0"/>
                <a:cs typeface="Arial" panose="020B0604020202020204" pitchFamily="34" charset="0"/>
              </a:rPr>
              <a:t> vaccinating their adolescent children.</a:t>
            </a:r>
          </a:p>
        </p:txBody>
      </p:sp>
      <p:cxnSp>
        <p:nvCxnSpPr>
          <p:cNvPr id="6" name="Straight Connector 5"/>
          <p:cNvCxnSpPr/>
          <p:nvPr/>
        </p:nvCxnSpPr>
        <p:spPr>
          <a:xfrm>
            <a:off x="2867068" y="4349451"/>
            <a:ext cx="6172200" cy="0"/>
          </a:xfrm>
          <a:prstGeom prst="line">
            <a:avLst/>
          </a:prstGeom>
          <a:ln w="38100">
            <a:solidFill>
              <a:schemeClr val="bg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502229" y="6057900"/>
            <a:ext cx="11521440" cy="830997"/>
          </a:xfrm>
          <a:prstGeom prst="rect">
            <a:avLst/>
          </a:prstGeom>
          <a:noFill/>
        </p:spPr>
        <p:txBody>
          <a:bodyPr wrap="square" rtlCol="0">
            <a:spAutoFit/>
          </a:bodyPr>
          <a:lstStyle/>
          <a:p>
            <a:r>
              <a:rPr lang="en-US" sz="1200" dirty="0">
                <a:solidFill>
                  <a:srgbClr val="FFFFFF"/>
                </a:solidFill>
                <a:latin typeface="Arial" panose="020B0604020202020204" pitchFamily="34" charset="0"/>
                <a:cs typeface="Arial" panose="020B0604020202020204" pitchFamily="34" charset="0"/>
              </a:rPr>
              <a:t>Sources:  https://www.aap.org/en-us/advocacy-and-policy/aap--health-initiatives/immunizations/Practice-Management/Pages/office-             </a:t>
            </a:r>
          </a:p>
          <a:p>
            <a:r>
              <a:rPr lang="en-US" sz="1200" dirty="0">
                <a:solidFill>
                  <a:srgbClr val="FFFFFF"/>
                </a:solidFill>
                <a:latin typeface="Arial" panose="020B0604020202020204" pitchFamily="34" charset="0"/>
                <a:cs typeface="Arial" panose="020B0604020202020204" pitchFamily="34" charset="0"/>
              </a:rPr>
              <a:t>               strategies.aspx</a:t>
            </a:r>
          </a:p>
          <a:p>
            <a:r>
              <a:rPr lang="en-US" sz="1200" dirty="0">
                <a:solidFill>
                  <a:srgbClr val="FFFFFF"/>
                </a:solidFill>
                <a:latin typeface="Arial" panose="020B0604020202020204" pitchFamily="34" charset="0"/>
                <a:cs typeface="Arial" panose="020B0604020202020204" pitchFamily="34" charset="0"/>
              </a:rPr>
              <a:t>               http://www.immunize.org/askexperts/experts_hpv.asp</a:t>
            </a:r>
          </a:p>
          <a:p>
            <a:r>
              <a:rPr lang="en-US" sz="1200" dirty="0">
                <a:solidFill>
                  <a:srgbClr val="FFFFFF"/>
                </a:solidFill>
                <a:latin typeface="Arial" panose="020B0604020202020204" pitchFamily="34" charset="0"/>
                <a:cs typeface="Arial" panose="020B0604020202020204" pitchFamily="34" charset="0"/>
              </a:rPr>
              <a:t>               www.immunize.org/catg.d/p3090.pdf</a:t>
            </a:r>
          </a:p>
        </p:txBody>
      </p:sp>
    </p:spTree>
    <p:extLst>
      <p:ext uri="{BB962C8B-B14F-4D97-AF65-F5344CB8AC3E}">
        <p14:creationId xmlns:p14="http://schemas.microsoft.com/office/powerpoint/2010/main" val="24464364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438400" y="1981200"/>
            <a:ext cx="7315200" cy="1569660"/>
          </a:xfrm>
          <a:prstGeom prst="rect">
            <a:avLst/>
          </a:prstGeom>
        </p:spPr>
        <p:txBody>
          <a:bodyPr wrap="square">
            <a:spAutoFit/>
          </a:bodyPr>
          <a:lstStyle/>
          <a:p>
            <a:pPr algn="ctr"/>
            <a:r>
              <a:rPr lang="en-US" sz="4800" b="1" dirty="0">
                <a:solidFill>
                  <a:srgbClr val="FFFF99"/>
                </a:solidFill>
                <a:latin typeface="Calibri"/>
              </a:rPr>
              <a:t>Critical Elements for </a:t>
            </a:r>
          </a:p>
          <a:p>
            <a:pPr algn="ctr"/>
            <a:r>
              <a:rPr lang="en-US" sz="4800" b="1" dirty="0">
                <a:solidFill>
                  <a:srgbClr val="FFFF99"/>
                </a:solidFill>
                <a:latin typeface="Calibri"/>
              </a:rPr>
              <a:t>Immunization Services</a:t>
            </a:r>
            <a:endParaRPr lang="en-US" sz="4800" b="1" dirty="0">
              <a:solidFill>
                <a:srgbClr val="FFFFFF"/>
              </a:solidFill>
              <a:latin typeface="Calibri"/>
            </a:endParaRPr>
          </a:p>
        </p:txBody>
      </p:sp>
      <p:sp>
        <p:nvSpPr>
          <p:cNvPr id="5" name="Rectangle 4"/>
          <p:cNvSpPr/>
          <p:nvPr/>
        </p:nvSpPr>
        <p:spPr>
          <a:xfrm>
            <a:off x="8305801" y="6400801"/>
            <a:ext cx="1710725" cy="307777"/>
          </a:xfrm>
          <a:prstGeom prst="rect">
            <a:avLst/>
          </a:prstGeom>
        </p:spPr>
        <p:txBody>
          <a:bodyPr wrap="none">
            <a:spAutoFit/>
          </a:bodyPr>
          <a:lstStyle/>
          <a:p>
            <a:r>
              <a:rPr lang="en-US" sz="1400" b="1" i="1" dirty="0">
                <a:solidFill>
                  <a:srgbClr val="FFC000"/>
                </a:solidFill>
                <a:latin typeface="Calibri"/>
              </a:rPr>
              <a:t>Celebrating 16 years</a:t>
            </a:r>
            <a:endParaRPr lang="en-US" sz="1400" dirty="0">
              <a:solidFill>
                <a:srgbClr val="FFFFFF"/>
              </a:solidFill>
              <a:latin typeface="Calibri"/>
            </a:endParaRPr>
          </a:p>
        </p:txBody>
      </p:sp>
      <p:pic>
        <p:nvPicPr>
          <p:cNvPr id="3074" name="Picture 2" descr="C:\Users\ALANJ\Pictures\2279ac70e31e9d616f03dd8627bd301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5800" y="5685384"/>
            <a:ext cx="1752600" cy="715416"/>
          </a:xfrm>
          <a:prstGeom prst="rect">
            <a:avLst/>
          </a:prstGeom>
          <a:noFill/>
        </p:spPr>
      </p:pic>
    </p:spTree>
    <p:extLst>
      <p:ext uri="{BB962C8B-B14F-4D97-AF65-F5344CB8AC3E}">
        <p14:creationId xmlns:p14="http://schemas.microsoft.com/office/powerpoint/2010/main" val="3011872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486" y="338196"/>
            <a:ext cx="5029307" cy="847523"/>
          </a:xfrm>
        </p:spPr>
        <p:txBody>
          <a:bodyPr>
            <a:normAutofit fontScale="90000"/>
          </a:bodyPr>
          <a:lstStyle/>
          <a:p>
            <a:r>
              <a:rPr lang="en-US" b="1" dirty="0">
                <a:solidFill>
                  <a:schemeClr val="accent5">
                    <a:lumMod val="60000"/>
                    <a:lumOff val="40000"/>
                  </a:schemeClr>
                </a:solidFill>
              </a:rPr>
              <a:t>Recommended Healthcare Personnel Vaccinations</a:t>
            </a:r>
          </a:p>
        </p:txBody>
      </p:sp>
      <p:sp>
        <p:nvSpPr>
          <p:cNvPr id="4" name="Text Placeholder 3"/>
          <p:cNvSpPr>
            <a:spLocks noGrp="1"/>
          </p:cNvSpPr>
          <p:nvPr>
            <p:ph type="body" sz="half" idx="2"/>
          </p:nvPr>
        </p:nvSpPr>
        <p:spPr>
          <a:xfrm>
            <a:off x="1914264" y="1483075"/>
            <a:ext cx="4506856" cy="4607582"/>
          </a:xfrm>
        </p:spPr>
        <p:txBody>
          <a:bodyPr/>
          <a:lstStyle/>
          <a:p>
            <a:pPr marL="214313" indent="-214313">
              <a:buFont typeface="Arial" panose="020B0604020202020204" pitchFamily="34" charset="0"/>
              <a:buChar char="•"/>
            </a:pPr>
            <a:r>
              <a:rPr lang="en-US" sz="2800" dirty="0">
                <a:solidFill>
                  <a:schemeClr val="tx1"/>
                </a:solidFill>
              </a:rPr>
              <a:t>Hepatitis B</a:t>
            </a:r>
          </a:p>
          <a:p>
            <a:pPr marL="214313" indent="-214313">
              <a:buFont typeface="Arial" panose="020B0604020202020204" pitchFamily="34" charset="0"/>
              <a:buChar char="•"/>
            </a:pPr>
            <a:r>
              <a:rPr lang="en-US" sz="2800" dirty="0">
                <a:solidFill>
                  <a:schemeClr val="tx1"/>
                </a:solidFill>
              </a:rPr>
              <a:t>Influenza</a:t>
            </a:r>
          </a:p>
          <a:p>
            <a:pPr marL="214313" indent="-214313">
              <a:buFont typeface="Arial" panose="020B0604020202020204" pitchFamily="34" charset="0"/>
              <a:buChar char="•"/>
            </a:pPr>
            <a:r>
              <a:rPr lang="en-US" sz="2800" dirty="0">
                <a:solidFill>
                  <a:schemeClr val="tx1"/>
                </a:solidFill>
              </a:rPr>
              <a:t>Measles, Mumps, Rubella (MMR)</a:t>
            </a:r>
          </a:p>
          <a:p>
            <a:pPr marL="214313" indent="-214313">
              <a:buFont typeface="Arial" panose="020B0604020202020204" pitchFamily="34" charset="0"/>
              <a:buChar char="•"/>
            </a:pPr>
            <a:r>
              <a:rPr lang="en-US" sz="2800" dirty="0">
                <a:solidFill>
                  <a:schemeClr val="tx1"/>
                </a:solidFill>
              </a:rPr>
              <a:t>Varicella (Chickenpox)</a:t>
            </a:r>
          </a:p>
          <a:p>
            <a:pPr marL="214313" indent="-214313">
              <a:buFont typeface="Arial" panose="020B0604020202020204" pitchFamily="34" charset="0"/>
              <a:buChar char="•"/>
            </a:pPr>
            <a:r>
              <a:rPr lang="en-US" sz="2800" dirty="0">
                <a:solidFill>
                  <a:schemeClr val="tx1"/>
                </a:solidFill>
              </a:rPr>
              <a:t>Tetanus, Diphtheria, Pertussis (Tdap)</a:t>
            </a:r>
          </a:p>
          <a:p>
            <a:pPr marL="214313" indent="-214313">
              <a:buFont typeface="Arial" panose="020B0604020202020204" pitchFamily="34" charset="0"/>
              <a:buChar char="•"/>
            </a:pPr>
            <a:r>
              <a:rPr lang="en-US" sz="2800" dirty="0">
                <a:solidFill>
                  <a:schemeClr val="tx1"/>
                </a:solidFill>
              </a:rPr>
              <a:t>Meningococcal</a:t>
            </a:r>
            <a:r>
              <a:rPr lang="en-US" sz="2100" dirty="0">
                <a:solidFill>
                  <a:schemeClr val="tx1"/>
                </a:solidFill>
              </a:rPr>
              <a:t> </a:t>
            </a:r>
            <a:r>
              <a:rPr lang="en-US" sz="1800" dirty="0">
                <a:solidFill>
                  <a:schemeClr val="tx1"/>
                </a:solidFill>
              </a:rPr>
              <a:t>(recommended for microbiologists who are routinely exposed to isolates of N. meningitidis). </a:t>
            </a:r>
          </a:p>
          <a:p>
            <a:endParaRPr lang="en-US" sz="2100" dirty="0"/>
          </a:p>
        </p:txBody>
      </p:sp>
      <p:pic>
        <p:nvPicPr>
          <p:cNvPr id="6" name="Picture 2"/>
          <p:cNvPicPr>
            <a:picLocks noGrp="1" noChangeAspect="1" noChangeArrowheads="1"/>
          </p:cNvPicPr>
          <p:nvPr>
            <p:ph idx="1"/>
          </p:nvPr>
        </p:nvPicPr>
        <p:blipFill>
          <a:blip r:embed="rId3" cstate="print"/>
          <a:srcRect/>
          <a:stretch>
            <a:fillRect/>
          </a:stretch>
        </p:blipFill>
        <p:spPr bwMode="auto">
          <a:xfrm>
            <a:off x="7112000" y="284944"/>
            <a:ext cx="4084320" cy="5749127"/>
          </a:xfrm>
          <a:prstGeom prst="rect">
            <a:avLst/>
          </a:prstGeom>
          <a:noFill/>
          <a:ln w="9525">
            <a:noFill/>
            <a:miter lim="800000"/>
            <a:headEnd/>
            <a:tailEnd/>
          </a:ln>
        </p:spPr>
      </p:pic>
      <p:sp>
        <p:nvSpPr>
          <p:cNvPr id="3" name="TextBox 2"/>
          <p:cNvSpPr txBox="1"/>
          <p:nvPr/>
        </p:nvSpPr>
        <p:spPr>
          <a:xfrm>
            <a:off x="2149418" y="6034071"/>
            <a:ext cx="4962582" cy="707886"/>
          </a:xfrm>
          <a:prstGeom prst="rect">
            <a:avLst/>
          </a:prstGeom>
          <a:noFill/>
        </p:spPr>
        <p:txBody>
          <a:bodyPr wrap="square" rtlCol="0">
            <a:spAutoFit/>
          </a:bodyPr>
          <a:lstStyle/>
          <a:p>
            <a:pPr defTabSz="685800">
              <a:spcBef>
                <a:spcPct val="50000"/>
              </a:spcBef>
            </a:pPr>
            <a:r>
              <a:rPr lang="en-US" sz="4000" b="1" i="1" kern="0" dirty="0">
                <a:solidFill>
                  <a:srgbClr val="FFFFCC"/>
                </a:solidFill>
                <a:latin typeface="Arial Narrow" pitchFamily="34" charset="0"/>
              </a:rPr>
              <a:t>Are</a:t>
            </a:r>
            <a:r>
              <a:rPr lang="en-US" sz="4000" b="1" i="1" kern="0" dirty="0">
                <a:solidFill>
                  <a:srgbClr val="FFFF99"/>
                </a:solidFill>
                <a:latin typeface="Arial Narrow" pitchFamily="34" charset="0"/>
              </a:rPr>
              <a:t> </a:t>
            </a:r>
            <a:r>
              <a:rPr lang="en-US" sz="4000" b="1" i="1" u="sng" kern="0" dirty="0">
                <a:solidFill>
                  <a:srgbClr val="FFFF99"/>
                </a:solidFill>
                <a:latin typeface="Arial Narrow" pitchFamily="34" charset="0"/>
              </a:rPr>
              <a:t>YOU</a:t>
            </a:r>
            <a:r>
              <a:rPr lang="en-US" sz="4000" b="1" i="1" kern="0" dirty="0">
                <a:solidFill>
                  <a:srgbClr val="FFFF99"/>
                </a:solidFill>
                <a:latin typeface="Arial Narrow" pitchFamily="34" charset="0"/>
              </a:rPr>
              <a:t> </a:t>
            </a:r>
            <a:r>
              <a:rPr lang="en-US" sz="4000" b="1" i="1" kern="0" dirty="0">
                <a:solidFill>
                  <a:srgbClr val="FFFFCC"/>
                </a:solidFill>
                <a:latin typeface="Arial Narrow" pitchFamily="34" charset="0"/>
              </a:rPr>
              <a:t>up to date?</a:t>
            </a:r>
          </a:p>
        </p:txBody>
      </p:sp>
      <p:sp>
        <p:nvSpPr>
          <p:cNvPr id="5" name="TextBox 4"/>
          <p:cNvSpPr txBox="1"/>
          <p:nvPr/>
        </p:nvSpPr>
        <p:spPr>
          <a:xfrm>
            <a:off x="7550996" y="6234125"/>
            <a:ext cx="3206327" cy="307777"/>
          </a:xfrm>
          <a:prstGeom prst="rect">
            <a:avLst/>
          </a:prstGeom>
          <a:noFill/>
        </p:spPr>
        <p:txBody>
          <a:bodyPr wrap="none" rtlCol="0">
            <a:spAutoFit/>
          </a:bodyPr>
          <a:lstStyle/>
          <a:p>
            <a:pPr defTabSz="685800"/>
            <a:r>
              <a:rPr lang="en-US" sz="1400" kern="0" dirty="0"/>
              <a:t>Available at </a:t>
            </a:r>
            <a:r>
              <a:rPr lang="en-US" sz="1400" u="sng" kern="0" dirty="0">
                <a:solidFill>
                  <a:schemeClr val="accent6">
                    <a:lumMod val="75000"/>
                  </a:schemeClr>
                </a:solidFill>
              </a:rPr>
              <a:t>www.immunize.org</a:t>
            </a:r>
            <a:r>
              <a:rPr lang="en-US" sz="1400" kern="0" dirty="0"/>
              <a:t>, P#2017</a:t>
            </a:r>
          </a:p>
        </p:txBody>
      </p:sp>
    </p:spTree>
    <p:extLst>
      <p:ext uri="{BB962C8B-B14F-4D97-AF65-F5344CB8AC3E}">
        <p14:creationId xmlns:p14="http://schemas.microsoft.com/office/powerpoint/2010/main" val="23810488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61"/>
          <p:cNvSpPr txBox="1">
            <a:spLocks noChangeArrowheads="1"/>
          </p:cNvSpPr>
          <p:nvPr/>
        </p:nvSpPr>
        <p:spPr bwMode="auto">
          <a:xfrm>
            <a:off x="6429973" y="3706714"/>
            <a:ext cx="184731" cy="369332"/>
          </a:xfrm>
          <a:prstGeom prst="rect">
            <a:avLst/>
          </a:prstGeom>
          <a:noFill/>
          <a:ln w="9525">
            <a:noFill/>
            <a:miter lim="800000"/>
            <a:headEnd/>
            <a:tailEnd/>
          </a:ln>
        </p:spPr>
        <p:txBody>
          <a:bodyPr wrap="none">
            <a:spAutoFit/>
          </a:bodyPr>
          <a:lstStyle/>
          <a:p>
            <a:pPr>
              <a:defRPr/>
            </a:pPr>
            <a:endParaRPr lang="en-US" dirty="0">
              <a:solidFill>
                <a:srgbClr val="000000"/>
              </a:solidFill>
            </a:endParaRPr>
          </a:p>
        </p:txBody>
      </p:sp>
      <p:sp>
        <p:nvSpPr>
          <p:cNvPr id="4099" name="Text Box 466"/>
          <p:cNvSpPr txBox="1">
            <a:spLocks noChangeArrowheads="1"/>
          </p:cNvSpPr>
          <p:nvPr/>
        </p:nvSpPr>
        <p:spPr bwMode="auto">
          <a:xfrm>
            <a:off x="2623127" y="1307301"/>
            <a:ext cx="7352146" cy="307777"/>
          </a:xfrm>
          <a:prstGeom prst="rect">
            <a:avLst/>
          </a:prstGeom>
          <a:noFill/>
          <a:ln w="12700">
            <a:solidFill>
              <a:srgbClr val="FFFFFF"/>
            </a:solidFill>
            <a:miter lim="800000"/>
            <a:headEnd/>
            <a:tailEnd/>
          </a:ln>
        </p:spPr>
        <p:txBody>
          <a:bodyPr wrap="square">
            <a:spAutoFit/>
          </a:bodyPr>
          <a:lstStyle/>
          <a:p>
            <a:pPr>
              <a:spcBef>
                <a:spcPct val="50000"/>
              </a:spcBef>
              <a:defRPr/>
            </a:pPr>
            <a:r>
              <a:rPr lang="en-US" sz="1400" b="1" dirty="0">
                <a:solidFill>
                  <a:srgbClr val="FFC000"/>
                </a:solidFill>
                <a:latin typeface="Arial" panose="020B0604020202020204" pitchFamily="34" charset="0"/>
                <a:cs typeface="Arial" panose="020B0604020202020204" pitchFamily="34" charset="0"/>
              </a:rPr>
              <a:t>Measure antibody to hepatitis B surface antigen (anti-HBs</a:t>
            </a:r>
            <a:r>
              <a:rPr lang="en-US" sz="1400" dirty="0">
                <a:solidFill>
                  <a:srgbClr val="FFC000"/>
                </a:solidFill>
                <a:latin typeface="Arial" panose="020B0604020202020204" pitchFamily="34" charset="0"/>
                <a:cs typeface="Arial" panose="020B0604020202020204" pitchFamily="34" charset="0"/>
              </a:rPr>
              <a:t>)</a:t>
            </a:r>
            <a:r>
              <a:rPr lang="en-US" sz="1400" b="1" dirty="0">
                <a:solidFill>
                  <a:srgbClr val="FFFFFF"/>
                </a:solidFill>
                <a:latin typeface="Arial" panose="020B0604020202020204" pitchFamily="34" charset="0"/>
                <a:cs typeface="Arial" panose="020B0604020202020204" pitchFamily="34" charset="0"/>
              </a:rPr>
              <a:t>   </a:t>
            </a:r>
            <a:r>
              <a:rPr lang="en-US" sz="1400" b="1" dirty="0">
                <a:solidFill>
                  <a:srgbClr val="00B0F0"/>
                </a:solidFill>
                <a:latin typeface="Arial" panose="020B0604020202020204" pitchFamily="34" charset="0"/>
                <a:cs typeface="Arial" panose="020B0604020202020204" pitchFamily="34" charset="0"/>
              </a:rPr>
              <a:t>anti-HBs ≥10 mIU/mL</a:t>
            </a:r>
            <a:endParaRPr lang="en-US" sz="1400" dirty="0">
              <a:solidFill>
                <a:srgbClr val="00B0F0"/>
              </a:solidFill>
              <a:latin typeface="Arial" panose="020B0604020202020204" pitchFamily="34" charset="0"/>
              <a:cs typeface="Arial" panose="020B0604020202020204" pitchFamily="34" charset="0"/>
            </a:endParaRPr>
          </a:p>
        </p:txBody>
      </p:sp>
      <p:sp>
        <p:nvSpPr>
          <p:cNvPr id="4100" name="Text Box 467"/>
          <p:cNvSpPr txBox="1">
            <a:spLocks noChangeArrowheads="1"/>
          </p:cNvSpPr>
          <p:nvPr/>
        </p:nvSpPr>
        <p:spPr bwMode="auto">
          <a:xfrm>
            <a:off x="3958932" y="2031253"/>
            <a:ext cx="1814513" cy="276999"/>
          </a:xfrm>
          <a:prstGeom prst="rect">
            <a:avLst/>
          </a:prstGeom>
          <a:noFill/>
          <a:ln w="12700">
            <a:solidFill>
              <a:srgbClr val="FFFFFF"/>
            </a:solidFill>
            <a:miter lim="800000"/>
            <a:headEnd/>
            <a:tailEnd/>
          </a:ln>
        </p:spPr>
        <p:txBody>
          <a:bodyPr>
            <a:spAutoFit/>
          </a:bodyPr>
          <a:lstStyle/>
          <a:p>
            <a:pPr algn="ctr">
              <a:spcBef>
                <a:spcPct val="50000"/>
              </a:spcBef>
              <a:defRPr/>
            </a:pPr>
            <a:r>
              <a:rPr lang="en-US" sz="1200" b="1" dirty="0">
                <a:solidFill>
                  <a:srgbClr val="FFFFFF"/>
                </a:solidFill>
                <a:latin typeface="Arial" panose="020B0604020202020204" pitchFamily="34" charset="0"/>
                <a:cs typeface="Arial" panose="020B0604020202020204" pitchFamily="34" charset="0"/>
              </a:rPr>
              <a:t>Below adequate level</a:t>
            </a:r>
          </a:p>
        </p:txBody>
      </p:sp>
      <p:sp>
        <p:nvSpPr>
          <p:cNvPr id="4101" name="Text Box 468"/>
          <p:cNvSpPr txBox="1">
            <a:spLocks noChangeArrowheads="1"/>
          </p:cNvSpPr>
          <p:nvPr/>
        </p:nvSpPr>
        <p:spPr bwMode="auto">
          <a:xfrm>
            <a:off x="3768436" y="2560654"/>
            <a:ext cx="2090036" cy="430887"/>
          </a:xfrm>
          <a:prstGeom prst="rect">
            <a:avLst/>
          </a:prstGeom>
          <a:noFill/>
          <a:ln w="12700">
            <a:solidFill>
              <a:srgbClr val="FFFFFF"/>
            </a:solidFill>
            <a:miter lim="800000"/>
            <a:headEnd/>
            <a:tailEnd/>
          </a:ln>
        </p:spPr>
        <p:txBody>
          <a:bodyPr wrap="square">
            <a:spAutoFit/>
          </a:bodyPr>
          <a:lstStyle/>
          <a:p>
            <a:pPr algn="ctr">
              <a:defRPr/>
            </a:pPr>
            <a:r>
              <a:rPr lang="en-US" sz="1100" b="1" dirty="0">
                <a:solidFill>
                  <a:srgbClr val="FFFFFF"/>
                </a:solidFill>
                <a:latin typeface="Arial" panose="020B0604020202020204" pitchFamily="34" charset="0"/>
                <a:cs typeface="Arial" panose="020B0604020202020204" pitchFamily="34" charset="0"/>
              </a:rPr>
              <a:t>1 dose of HepB vaccine,</a:t>
            </a:r>
          </a:p>
          <a:p>
            <a:pPr algn="ctr">
              <a:defRPr/>
            </a:pPr>
            <a:r>
              <a:rPr lang="en-US" sz="1100" b="1" dirty="0">
                <a:solidFill>
                  <a:srgbClr val="FFFFFF"/>
                </a:solidFill>
                <a:latin typeface="Arial" panose="020B0604020202020204" pitchFamily="34" charset="0"/>
                <a:cs typeface="Arial" panose="020B0604020202020204" pitchFamily="34" charset="0"/>
              </a:rPr>
              <a:t>4-6 wks.--- serologic testing</a:t>
            </a:r>
          </a:p>
        </p:txBody>
      </p:sp>
      <p:sp>
        <p:nvSpPr>
          <p:cNvPr id="4102" name="Text Box 469"/>
          <p:cNvSpPr txBox="1">
            <a:spLocks noChangeArrowheads="1"/>
          </p:cNvSpPr>
          <p:nvPr/>
        </p:nvSpPr>
        <p:spPr bwMode="auto">
          <a:xfrm>
            <a:off x="3884245" y="3318891"/>
            <a:ext cx="830461" cy="600164"/>
          </a:xfrm>
          <a:prstGeom prst="rect">
            <a:avLst/>
          </a:prstGeom>
          <a:noFill/>
          <a:ln w="19050">
            <a:solidFill>
              <a:srgbClr val="FFFFFF"/>
            </a:solidFill>
            <a:miter lim="800000"/>
            <a:headEnd/>
            <a:tailEnd/>
          </a:ln>
        </p:spPr>
        <p:txBody>
          <a:bodyPr wrap="square">
            <a:spAutoFit/>
          </a:bodyPr>
          <a:lstStyle/>
          <a:p>
            <a:pPr algn="ctr">
              <a:spcBef>
                <a:spcPct val="50000"/>
              </a:spcBef>
              <a:defRPr/>
            </a:pPr>
            <a:r>
              <a:rPr lang="en-US" sz="1100" b="1" dirty="0">
                <a:solidFill>
                  <a:srgbClr val="FFFFFF"/>
                </a:solidFill>
                <a:latin typeface="Calibri"/>
              </a:rPr>
              <a:t>Below adequate level</a:t>
            </a:r>
          </a:p>
        </p:txBody>
      </p:sp>
      <p:sp>
        <p:nvSpPr>
          <p:cNvPr id="4103" name="Text Box 470"/>
          <p:cNvSpPr txBox="1">
            <a:spLocks noChangeArrowheads="1"/>
          </p:cNvSpPr>
          <p:nvPr/>
        </p:nvSpPr>
        <p:spPr bwMode="auto">
          <a:xfrm>
            <a:off x="3926340" y="4208977"/>
            <a:ext cx="1879699" cy="577081"/>
          </a:xfrm>
          <a:prstGeom prst="rect">
            <a:avLst/>
          </a:prstGeom>
          <a:noFill/>
          <a:ln w="12700">
            <a:solidFill>
              <a:srgbClr val="FFFFFF"/>
            </a:solidFill>
            <a:miter lim="800000"/>
            <a:headEnd/>
            <a:tailEnd/>
          </a:ln>
        </p:spPr>
        <p:txBody>
          <a:bodyPr>
            <a:spAutoFit/>
          </a:bodyPr>
          <a:lstStyle/>
          <a:p>
            <a:pPr algn="ctr">
              <a:defRPr/>
            </a:pPr>
            <a:r>
              <a:rPr lang="en-US" sz="1050" b="1" dirty="0">
                <a:latin typeface="Calibri"/>
              </a:rPr>
              <a:t>1 or 2 more doses of  HepB vaccine, depending on brand</a:t>
            </a:r>
          </a:p>
          <a:p>
            <a:pPr algn="ctr">
              <a:defRPr/>
            </a:pPr>
            <a:r>
              <a:rPr lang="en-US" sz="1050" b="1" dirty="0">
                <a:latin typeface="Calibri"/>
              </a:rPr>
              <a:t>4-6 wks.--- serologic testing</a:t>
            </a:r>
            <a:r>
              <a:rPr lang="en-US" sz="1050" dirty="0"/>
              <a:t> </a:t>
            </a:r>
          </a:p>
        </p:txBody>
      </p:sp>
      <p:sp>
        <p:nvSpPr>
          <p:cNvPr id="4104" name="Text Box 471"/>
          <p:cNvSpPr txBox="1">
            <a:spLocks noChangeArrowheads="1"/>
          </p:cNvSpPr>
          <p:nvPr/>
        </p:nvSpPr>
        <p:spPr bwMode="auto">
          <a:xfrm>
            <a:off x="3942725" y="5177680"/>
            <a:ext cx="830461" cy="577081"/>
          </a:xfrm>
          <a:prstGeom prst="rect">
            <a:avLst/>
          </a:prstGeom>
          <a:noFill/>
          <a:ln w="12700">
            <a:solidFill>
              <a:srgbClr val="FFFFFF"/>
            </a:solidFill>
            <a:miter lim="800000"/>
            <a:headEnd/>
            <a:tailEnd/>
          </a:ln>
        </p:spPr>
        <p:txBody>
          <a:bodyPr wrap="square">
            <a:spAutoFit/>
          </a:bodyPr>
          <a:lstStyle/>
          <a:p>
            <a:pPr algn="ctr">
              <a:spcBef>
                <a:spcPct val="50000"/>
              </a:spcBef>
              <a:defRPr/>
            </a:pPr>
            <a:r>
              <a:rPr lang="en-US" sz="1050" b="1" dirty="0">
                <a:solidFill>
                  <a:srgbClr val="FFFFFF"/>
                </a:solidFill>
                <a:latin typeface="Calibri"/>
              </a:rPr>
              <a:t>Below adequate level</a:t>
            </a:r>
          </a:p>
        </p:txBody>
      </p:sp>
      <p:sp>
        <p:nvSpPr>
          <p:cNvPr id="4105" name="Text Box 472"/>
          <p:cNvSpPr txBox="1">
            <a:spLocks noChangeArrowheads="1"/>
          </p:cNvSpPr>
          <p:nvPr/>
        </p:nvSpPr>
        <p:spPr bwMode="auto">
          <a:xfrm>
            <a:off x="4103676" y="6040569"/>
            <a:ext cx="1403747" cy="577081"/>
          </a:xfrm>
          <a:prstGeom prst="rect">
            <a:avLst/>
          </a:prstGeom>
          <a:noFill/>
          <a:ln w="12700">
            <a:solidFill>
              <a:srgbClr val="FFFFFF"/>
            </a:solidFill>
            <a:miter lim="800000"/>
            <a:headEnd/>
            <a:tailEnd/>
          </a:ln>
        </p:spPr>
        <p:txBody>
          <a:bodyPr>
            <a:spAutoFit/>
          </a:bodyPr>
          <a:lstStyle/>
          <a:p>
            <a:pPr>
              <a:spcBef>
                <a:spcPct val="50000"/>
              </a:spcBef>
              <a:defRPr/>
            </a:pPr>
            <a:r>
              <a:rPr lang="en-US" sz="1050" b="1" dirty="0">
                <a:solidFill>
                  <a:srgbClr val="FFFFFF"/>
                </a:solidFill>
                <a:latin typeface="Calibri"/>
              </a:rPr>
              <a:t>HCP need to receive hepatitis B evaluation for all exposures</a:t>
            </a:r>
          </a:p>
        </p:txBody>
      </p:sp>
      <p:sp>
        <p:nvSpPr>
          <p:cNvPr id="4106" name="Text Box 473"/>
          <p:cNvSpPr txBox="1">
            <a:spLocks noChangeArrowheads="1"/>
          </p:cNvSpPr>
          <p:nvPr/>
        </p:nvSpPr>
        <p:spPr bwMode="auto">
          <a:xfrm>
            <a:off x="6692059" y="2116603"/>
            <a:ext cx="2183309" cy="276999"/>
          </a:xfrm>
          <a:prstGeom prst="rect">
            <a:avLst/>
          </a:prstGeom>
          <a:noFill/>
          <a:ln w="12700">
            <a:solidFill>
              <a:srgbClr val="FFFFFF"/>
            </a:solidFill>
            <a:miter lim="800000"/>
            <a:headEnd/>
            <a:tailEnd/>
          </a:ln>
        </p:spPr>
        <p:txBody>
          <a:bodyPr wrap="square">
            <a:spAutoFit/>
          </a:bodyPr>
          <a:lstStyle/>
          <a:p>
            <a:pPr algn="ctr">
              <a:spcBef>
                <a:spcPct val="50000"/>
              </a:spcBef>
              <a:defRPr/>
            </a:pPr>
            <a:r>
              <a:rPr lang="en-US" sz="1200" b="1" dirty="0">
                <a:solidFill>
                  <a:srgbClr val="FFFFFF"/>
                </a:solidFill>
                <a:latin typeface="Arial" panose="020B0604020202020204" pitchFamily="34" charset="0"/>
                <a:cs typeface="Arial" panose="020B0604020202020204" pitchFamily="34" charset="0"/>
              </a:rPr>
              <a:t>anti-HBs ≥10mIU/mL</a:t>
            </a:r>
          </a:p>
        </p:txBody>
      </p:sp>
      <p:sp>
        <p:nvSpPr>
          <p:cNvPr id="4107" name="Text Box 474"/>
          <p:cNvSpPr txBox="1">
            <a:spLocks noChangeArrowheads="1"/>
          </p:cNvSpPr>
          <p:nvPr/>
        </p:nvSpPr>
        <p:spPr bwMode="auto">
          <a:xfrm>
            <a:off x="6533557" y="2938422"/>
            <a:ext cx="2341811" cy="1183081"/>
          </a:xfrm>
          <a:prstGeom prst="rect">
            <a:avLst/>
          </a:prstGeom>
          <a:noFill/>
          <a:ln w="12700">
            <a:solidFill>
              <a:srgbClr val="FFFFFF"/>
            </a:solidFill>
            <a:miter lim="800000"/>
            <a:headEnd/>
            <a:tailEnd/>
          </a:ln>
        </p:spPr>
        <p:txBody>
          <a:bodyPr wrap="square">
            <a:spAutoFit/>
          </a:bodyPr>
          <a:lstStyle/>
          <a:p>
            <a:pPr algn="ctr">
              <a:spcBef>
                <a:spcPct val="50000"/>
              </a:spcBef>
              <a:defRPr/>
            </a:pPr>
            <a:endParaRPr lang="en-US" sz="788" dirty="0">
              <a:solidFill>
                <a:srgbClr val="FFFFFF"/>
              </a:solidFill>
              <a:latin typeface="Calibri"/>
            </a:endParaRPr>
          </a:p>
          <a:p>
            <a:pPr algn="ctr">
              <a:defRPr/>
            </a:pPr>
            <a:r>
              <a:rPr lang="en-US" sz="1050" b="1" u="sng" dirty="0">
                <a:solidFill>
                  <a:srgbClr val="FFFFFF"/>
                </a:solidFill>
                <a:latin typeface="Calibri"/>
              </a:rPr>
              <a:t>No Action for</a:t>
            </a:r>
          </a:p>
          <a:p>
            <a:pPr algn="ctr">
              <a:defRPr/>
            </a:pPr>
            <a:r>
              <a:rPr lang="en-US" sz="1050" b="1" u="sng" dirty="0">
                <a:solidFill>
                  <a:srgbClr val="FFFFFF"/>
                </a:solidFill>
                <a:latin typeface="Calibri"/>
              </a:rPr>
              <a:t>Hepatitis B prophylaxis</a:t>
            </a:r>
          </a:p>
          <a:p>
            <a:pPr algn="ctr">
              <a:spcBef>
                <a:spcPct val="50000"/>
              </a:spcBef>
              <a:defRPr/>
            </a:pPr>
            <a:r>
              <a:rPr lang="en-US" sz="1050" b="1" dirty="0">
                <a:solidFill>
                  <a:srgbClr val="FFFFFF"/>
                </a:solidFill>
                <a:latin typeface="Calibri"/>
              </a:rPr>
              <a:t>(regardless of source patient hepatitis B surface antigen status)</a:t>
            </a:r>
          </a:p>
          <a:p>
            <a:pPr algn="ctr">
              <a:spcBef>
                <a:spcPct val="50000"/>
              </a:spcBef>
              <a:defRPr/>
            </a:pPr>
            <a:endParaRPr lang="en-US" sz="1050" dirty="0">
              <a:solidFill>
                <a:srgbClr val="FFFFFF"/>
              </a:solidFill>
              <a:latin typeface="Calibri"/>
            </a:endParaRPr>
          </a:p>
        </p:txBody>
      </p:sp>
      <p:sp>
        <p:nvSpPr>
          <p:cNvPr id="4108" name="Text Box 475"/>
          <p:cNvSpPr txBox="1">
            <a:spLocks noChangeArrowheads="1"/>
          </p:cNvSpPr>
          <p:nvPr/>
        </p:nvSpPr>
        <p:spPr bwMode="auto">
          <a:xfrm>
            <a:off x="2299855" y="138178"/>
            <a:ext cx="7481454" cy="923330"/>
          </a:xfrm>
          <a:prstGeom prst="rect">
            <a:avLst/>
          </a:prstGeom>
          <a:noFill/>
          <a:ln w="9525">
            <a:noFill/>
            <a:miter lim="800000"/>
            <a:headEnd/>
            <a:tailEnd/>
          </a:ln>
        </p:spPr>
        <p:txBody>
          <a:bodyPr wrap="square">
            <a:spAutoFit/>
          </a:bodyPr>
          <a:lstStyle/>
          <a:p>
            <a:pPr algn="ctr">
              <a:defRPr/>
            </a:pPr>
            <a:r>
              <a:rPr lang="en-US" b="1" dirty="0">
                <a:solidFill>
                  <a:srgbClr val="FFFF99"/>
                </a:solidFill>
                <a:latin typeface="Calibri"/>
              </a:rPr>
              <a:t>PRE-EXPOSURE EVALUATION FOR HEALTH-CARE PERSONNEL </a:t>
            </a:r>
          </a:p>
          <a:p>
            <a:pPr algn="ctr">
              <a:defRPr/>
            </a:pPr>
            <a:r>
              <a:rPr lang="en-US" b="1" u="sng" dirty="0">
                <a:solidFill>
                  <a:srgbClr val="FFFF99"/>
                </a:solidFill>
                <a:latin typeface="Calibri"/>
              </a:rPr>
              <a:t>PREVIOUSLY VACCINATED WITH COMPLETE, 2 or 3 DOSE HEP B VACCINE</a:t>
            </a:r>
          </a:p>
          <a:p>
            <a:pPr algn="ctr">
              <a:defRPr/>
            </a:pPr>
            <a:r>
              <a:rPr lang="en-US" b="1" dirty="0">
                <a:solidFill>
                  <a:srgbClr val="FFFF99"/>
                </a:solidFill>
                <a:latin typeface="Calibri"/>
              </a:rPr>
              <a:t> SERIES WHO HAVE </a:t>
            </a:r>
            <a:r>
              <a:rPr lang="en-US" b="1" u="sng" dirty="0">
                <a:solidFill>
                  <a:srgbClr val="FFFF99"/>
                </a:solidFill>
                <a:latin typeface="Calibri"/>
              </a:rPr>
              <a:t>NOT</a:t>
            </a:r>
            <a:r>
              <a:rPr lang="en-US" b="1" dirty="0">
                <a:solidFill>
                  <a:srgbClr val="FFFF99"/>
                </a:solidFill>
                <a:latin typeface="Calibri"/>
              </a:rPr>
              <a:t> HAD POSTVACCINATION SEROLOGIC TESTING </a:t>
            </a:r>
          </a:p>
        </p:txBody>
      </p:sp>
      <p:sp>
        <p:nvSpPr>
          <p:cNvPr id="4109" name="TextBox 15"/>
          <p:cNvSpPr txBox="1">
            <a:spLocks noChangeArrowheads="1"/>
          </p:cNvSpPr>
          <p:nvPr/>
        </p:nvSpPr>
        <p:spPr bwMode="auto">
          <a:xfrm>
            <a:off x="4914264" y="3293113"/>
            <a:ext cx="893270" cy="769441"/>
          </a:xfrm>
          <a:prstGeom prst="rect">
            <a:avLst/>
          </a:prstGeom>
          <a:noFill/>
          <a:ln w="12700">
            <a:solidFill>
              <a:srgbClr val="FFFFFF"/>
            </a:solidFill>
            <a:miter lim="800000"/>
            <a:headEnd/>
            <a:tailEnd/>
          </a:ln>
        </p:spPr>
        <p:txBody>
          <a:bodyPr wrap="square">
            <a:spAutoFit/>
          </a:bodyPr>
          <a:lstStyle/>
          <a:p>
            <a:pPr algn="ctr">
              <a:defRPr/>
            </a:pPr>
            <a:r>
              <a:rPr lang="en-US" sz="1100" b="1" dirty="0">
                <a:solidFill>
                  <a:srgbClr val="FFFFFF"/>
                </a:solidFill>
                <a:latin typeface="Arial" panose="020B0604020202020204" pitchFamily="34" charset="0"/>
                <a:cs typeface="Arial" panose="020B0604020202020204" pitchFamily="34" charset="0"/>
              </a:rPr>
              <a:t>At or above adequate level</a:t>
            </a:r>
          </a:p>
        </p:txBody>
      </p:sp>
      <p:sp>
        <p:nvSpPr>
          <p:cNvPr id="4110" name="TextBox 16"/>
          <p:cNvSpPr txBox="1">
            <a:spLocks noChangeArrowheads="1"/>
          </p:cNvSpPr>
          <p:nvPr/>
        </p:nvSpPr>
        <p:spPr bwMode="auto">
          <a:xfrm>
            <a:off x="4955217" y="5054737"/>
            <a:ext cx="734021" cy="738664"/>
          </a:xfrm>
          <a:prstGeom prst="rect">
            <a:avLst/>
          </a:prstGeom>
          <a:noFill/>
          <a:ln w="12700">
            <a:solidFill>
              <a:srgbClr val="FFFFFF"/>
            </a:solidFill>
            <a:miter lim="800000"/>
            <a:headEnd/>
            <a:tailEnd/>
          </a:ln>
        </p:spPr>
        <p:txBody>
          <a:bodyPr>
            <a:spAutoFit/>
          </a:bodyPr>
          <a:lstStyle/>
          <a:p>
            <a:pPr algn="ctr">
              <a:defRPr/>
            </a:pPr>
            <a:r>
              <a:rPr lang="en-US" sz="1050" b="1" dirty="0">
                <a:solidFill>
                  <a:srgbClr val="FFFFFF"/>
                </a:solidFill>
                <a:latin typeface="Calibri"/>
              </a:rPr>
              <a:t>At or above adequate level</a:t>
            </a:r>
          </a:p>
        </p:txBody>
      </p:sp>
      <p:cxnSp>
        <p:nvCxnSpPr>
          <p:cNvPr id="22" name="Straight Arrow Connector 21"/>
          <p:cNvCxnSpPr/>
          <p:nvPr/>
        </p:nvCxnSpPr>
        <p:spPr>
          <a:xfrm>
            <a:off x="4941678" y="2326701"/>
            <a:ext cx="0" cy="217885"/>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299474" y="3046419"/>
            <a:ext cx="0" cy="217885"/>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322227" y="3062011"/>
            <a:ext cx="0" cy="217885"/>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357955" y="3967550"/>
            <a:ext cx="0" cy="216992"/>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353064" y="4822146"/>
            <a:ext cx="0" cy="195560"/>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505736" y="5793401"/>
            <a:ext cx="0" cy="132160"/>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7377146" y="2347434"/>
            <a:ext cx="0" cy="561678"/>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5877223" y="3474606"/>
            <a:ext cx="627758" cy="12905"/>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110" idx="3"/>
          </p:cNvCxnSpPr>
          <p:nvPr/>
        </p:nvCxnSpPr>
        <p:spPr>
          <a:xfrm flipV="1">
            <a:off x="5689238" y="4664105"/>
            <a:ext cx="806321" cy="759964"/>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357954" y="4919926"/>
            <a:ext cx="0" cy="195560"/>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4123" name="TextBox 60"/>
          <p:cNvSpPr txBox="1">
            <a:spLocks noChangeArrowheads="1"/>
          </p:cNvSpPr>
          <p:nvPr/>
        </p:nvSpPr>
        <p:spPr bwMode="auto">
          <a:xfrm>
            <a:off x="7377147" y="6498546"/>
            <a:ext cx="2100263" cy="213585"/>
          </a:xfrm>
          <a:prstGeom prst="rect">
            <a:avLst/>
          </a:prstGeom>
          <a:noFill/>
          <a:ln w="9525">
            <a:noFill/>
            <a:miter lim="800000"/>
            <a:headEnd/>
            <a:tailEnd/>
          </a:ln>
        </p:spPr>
        <p:txBody>
          <a:bodyPr wrap="square">
            <a:spAutoFit/>
          </a:bodyPr>
          <a:lstStyle/>
          <a:p>
            <a:pPr>
              <a:defRPr/>
            </a:pPr>
            <a:r>
              <a:rPr lang="en-US" sz="788" b="1" dirty="0">
                <a:solidFill>
                  <a:srgbClr val="FFFFFF"/>
                </a:solidFill>
                <a:latin typeface="Calibri"/>
              </a:rPr>
              <a:t>MMWR, April 20, 2018/ Vol 67/No. 15</a:t>
            </a:r>
          </a:p>
        </p:txBody>
      </p:sp>
      <p:cxnSp>
        <p:nvCxnSpPr>
          <p:cNvPr id="47" name="Straight Arrow Connector 46"/>
          <p:cNvCxnSpPr/>
          <p:nvPr/>
        </p:nvCxnSpPr>
        <p:spPr>
          <a:xfrm>
            <a:off x="4940052" y="1848135"/>
            <a:ext cx="0" cy="128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7377146" y="1976723"/>
            <a:ext cx="0" cy="128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092985" y="4429183"/>
            <a:ext cx="2688325" cy="1815882"/>
          </a:xfrm>
          <a:prstGeom prst="rect">
            <a:avLst/>
          </a:prstGeom>
          <a:noFill/>
        </p:spPr>
        <p:txBody>
          <a:bodyPr wrap="square" rtlCol="0">
            <a:spAutoFit/>
          </a:bodyPr>
          <a:lstStyle/>
          <a:p>
            <a:pPr lvl="0" algn="ctr">
              <a:spcBef>
                <a:spcPct val="50000"/>
              </a:spcBef>
              <a:defRPr/>
            </a:pPr>
            <a:r>
              <a:rPr lang="en-US" sz="1400" dirty="0">
                <a:solidFill>
                  <a:srgbClr val="FFFF00">
                    <a:lumMod val="40000"/>
                    <a:lumOff val="60000"/>
                  </a:srgbClr>
                </a:solidFill>
                <a:latin typeface="Verdana" panose="020B0604030504040204" pitchFamily="34" charset="0"/>
              </a:rPr>
              <a:t>Vaccinated HCP whose anti-HBs remains &lt;10 mIU/mL after revaccination (i.e., after receiving a total of 2 complete series) should be tested for HBsAg and anti-HBc to determine infection status.</a:t>
            </a:r>
            <a:endParaRPr lang="en-US" sz="1400" dirty="0">
              <a:solidFill>
                <a:srgbClr val="FFFF00">
                  <a:lumMod val="40000"/>
                  <a:lumOff val="60000"/>
                </a:srgbClr>
              </a:solidFill>
              <a:latin typeface="Calibri"/>
            </a:endParaRPr>
          </a:p>
        </p:txBody>
      </p:sp>
      <p:cxnSp>
        <p:nvCxnSpPr>
          <p:cNvPr id="4" name="Straight Arrow Connector 3"/>
          <p:cNvCxnSpPr/>
          <p:nvPr/>
        </p:nvCxnSpPr>
        <p:spPr>
          <a:xfrm flipV="1">
            <a:off x="5655656" y="5605971"/>
            <a:ext cx="1107281" cy="6071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1977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0" y="212835"/>
            <a:ext cx="4800600" cy="830997"/>
          </a:xfrm>
          <a:prstGeom prst="rect">
            <a:avLst/>
          </a:prstGeom>
          <a:noFill/>
        </p:spPr>
        <p:txBody>
          <a:bodyPr wrap="square" rtlCol="0">
            <a:spAutoFit/>
          </a:bodyPr>
          <a:lstStyle/>
          <a:p>
            <a:pPr algn="ctr"/>
            <a:r>
              <a:rPr lang="en-US" sz="2400" dirty="0">
                <a:solidFill>
                  <a:srgbClr val="FFFF99"/>
                </a:solidFill>
                <a:latin typeface="Arial" panose="020B0604020202020204" pitchFamily="34" charset="0"/>
                <a:cs typeface="Arial" panose="020B0604020202020204" pitchFamily="34" charset="0"/>
              </a:rPr>
              <a:t>2019 Childhood and Adolescent Immunization Schedules</a:t>
            </a:r>
          </a:p>
        </p:txBody>
      </p:sp>
      <p:sp>
        <p:nvSpPr>
          <p:cNvPr id="6" name="TextBox 5"/>
          <p:cNvSpPr txBox="1"/>
          <p:nvPr/>
        </p:nvSpPr>
        <p:spPr>
          <a:xfrm>
            <a:off x="2019300" y="1297075"/>
            <a:ext cx="5181600"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FFFFFF"/>
                </a:solidFill>
              </a:rPr>
              <a:t>Recommended Schedule for  Children Ages 0-18 Years</a:t>
            </a:r>
          </a:p>
          <a:p>
            <a:pPr marL="285750" indent="-285750">
              <a:buFont typeface="Arial" panose="020B0604020202020204" pitchFamily="34" charset="0"/>
              <a:buChar char="•"/>
            </a:pPr>
            <a:r>
              <a:rPr lang="en-US" sz="2000" dirty="0">
                <a:solidFill>
                  <a:srgbClr val="FFFFFF"/>
                </a:solidFill>
              </a:rPr>
              <a:t>Catch-up Schedule</a:t>
            </a:r>
          </a:p>
          <a:p>
            <a:pPr marL="285750" indent="-285750">
              <a:buFont typeface="Arial" panose="020B0604020202020204" pitchFamily="34" charset="0"/>
              <a:buChar char="•"/>
            </a:pPr>
            <a:r>
              <a:rPr lang="en-US" sz="2000" dirty="0">
                <a:solidFill>
                  <a:srgbClr val="FFFFFF"/>
                </a:solidFill>
              </a:rPr>
              <a:t>Vaccines that might be indicated for children and adolescents aged 18 years or younger based on medical indications</a:t>
            </a:r>
          </a:p>
        </p:txBody>
      </p:sp>
      <p:sp>
        <p:nvSpPr>
          <p:cNvPr id="7" name="TextBox 6"/>
          <p:cNvSpPr txBox="1"/>
          <p:nvPr/>
        </p:nvSpPr>
        <p:spPr>
          <a:xfrm>
            <a:off x="2019300" y="3489312"/>
            <a:ext cx="5219700" cy="2246769"/>
          </a:xfrm>
          <a:prstGeom prst="rect">
            <a:avLst/>
          </a:prstGeom>
          <a:noFill/>
        </p:spPr>
        <p:txBody>
          <a:bodyPr wrap="square" rtlCol="0">
            <a:spAutoFit/>
          </a:bodyPr>
          <a:lstStyle/>
          <a:p>
            <a:r>
              <a:rPr lang="en-US" sz="2000" dirty="0">
                <a:solidFill>
                  <a:srgbClr val="FFFFFF"/>
                </a:solidFill>
              </a:rPr>
              <a:t>Changes</a:t>
            </a:r>
          </a:p>
          <a:p>
            <a:pPr marL="285750" indent="-285750">
              <a:buFont typeface="Arial" panose="020B0604020202020204" pitchFamily="34" charset="0"/>
              <a:buChar char="•"/>
            </a:pPr>
            <a:r>
              <a:rPr lang="en-US" sz="2000" dirty="0">
                <a:solidFill>
                  <a:srgbClr val="FFFFFF"/>
                </a:solidFill>
              </a:rPr>
              <a:t>Instructions on how to use schedule, plus standardized abbrev.  and trade names</a:t>
            </a:r>
          </a:p>
          <a:p>
            <a:pPr marL="285750" indent="-285750">
              <a:buFont typeface="Arial" panose="020B0604020202020204" pitchFamily="34" charset="0"/>
              <a:buChar char="•"/>
            </a:pPr>
            <a:r>
              <a:rPr lang="en-US" sz="2000" dirty="0">
                <a:solidFill>
                  <a:srgbClr val="FFFFFF"/>
                </a:solidFill>
              </a:rPr>
              <a:t>Table distinguishes between precautions, necessary delays, and contraindications</a:t>
            </a:r>
          </a:p>
          <a:p>
            <a:pPr marL="285750" indent="-285750">
              <a:buFont typeface="Arial" panose="020B0604020202020204" pitchFamily="34" charset="0"/>
              <a:buChar char="•"/>
            </a:pPr>
            <a:r>
              <a:rPr lang="en-US" sz="2000" dirty="0">
                <a:solidFill>
                  <a:srgbClr val="FFFFFF"/>
                </a:solidFill>
              </a:rPr>
              <a:t>Footnotes have been reordered alphabetically</a:t>
            </a:r>
          </a:p>
        </p:txBody>
      </p:sp>
      <p:sp>
        <p:nvSpPr>
          <p:cNvPr id="8" name="TextBox 7"/>
          <p:cNvSpPr txBox="1"/>
          <p:nvPr/>
        </p:nvSpPr>
        <p:spPr>
          <a:xfrm>
            <a:off x="2662646" y="6386669"/>
            <a:ext cx="4724400" cy="276999"/>
          </a:xfrm>
          <a:prstGeom prst="rect">
            <a:avLst/>
          </a:prstGeom>
          <a:noFill/>
        </p:spPr>
        <p:txBody>
          <a:bodyPr wrap="square" rtlCol="0">
            <a:spAutoFit/>
          </a:bodyPr>
          <a:lstStyle/>
          <a:p>
            <a:r>
              <a:rPr lang="en-US" sz="1200" dirty="0">
                <a:solidFill>
                  <a:srgbClr val="FFFFFF"/>
                </a:solidFill>
              </a:rPr>
              <a:t>CDC Bulletin, February 5, 2019  </a:t>
            </a:r>
          </a:p>
        </p:txBody>
      </p:sp>
      <p:sp>
        <p:nvSpPr>
          <p:cNvPr id="9" name="TextBox 8"/>
          <p:cNvSpPr txBox="1"/>
          <p:nvPr/>
        </p:nvSpPr>
        <p:spPr>
          <a:xfrm>
            <a:off x="2743200" y="5938123"/>
            <a:ext cx="3733800" cy="369332"/>
          </a:xfrm>
          <a:prstGeom prst="rect">
            <a:avLst/>
          </a:prstGeom>
          <a:noFill/>
        </p:spPr>
        <p:txBody>
          <a:bodyPr wrap="square" rtlCol="0">
            <a:spAutoFit/>
          </a:bodyPr>
          <a:lstStyle/>
          <a:p>
            <a:r>
              <a:rPr lang="en-US" b="1" dirty="0">
                <a:solidFill>
                  <a:srgbClr val="FFFF00"/>
                </a:solidFill>
              </a:rPr>
              <a:t>READ THE FOOTNOTES!</a:t>
            </a:r>
          </a:p>
        </p:txBody>
      </p:sp>
      <p:pic>
        <p:nvPicPr>
          <p:cNvPr id="10" name="Picture 9"/>
          <p:cNvPicPr>
            <a:picLocks noChangeAspect="1"/>
          </p:cNvPicPr>
          <p:nvPr/>
        </p:nvPicPr>
        <p:blipFill>
          <a:blip r:embed="rId3"/>
          <a:stretch>
            <a:fillRect/>
          </a:stretch>
        </p:blipFill>
        <p:spPr>
          <a:xfrm>
            <a:off x="7712687" y="212834"/>
            <a:ext cx="2674639" cy="1963876"/>
          </a:xfrm>
          <a:prstGeom prst="rect">
            <a:avLst/>
          </a:prstGeom>
        </p:spPr>
      </p:pic>
      <p:pic>
        <p:nvPicPr>
          <p:cNvPr id="11" name="Picture 10"/>
          <p:cNvPicPr>
            <a:picLocks noChangeAspect="1"/>
          </p:cNvPicPr>
          <p:nvPr/>
        </p:nvPicPr>
        <p:blipFill>
          <a:blip r:embed="rId4"/>
          <a:stretch>
            <a:fillRect/>
          </a:stretch>
        </p:blipFill>
        <p:spPr>
          <a:xfrm>
            <a:off x="7712687" y="2363381"/>
            <a:ext cx="2674639" cy="1990725"/>
          </a:xfrm>
          <a:prstGeom prst="rect">
            <a:avLst/>
          </a:prstGeom>
        </p:spPr>
      </p:pic>
      <p:pic>
        <p:nvPicPr>
          <p:cNvPr id="12" name="Picture 11"/>
          <p:cNvPicPr>
            <a:picLocks noChangeAspect="1"/>
          </p:cNvPicPr>
          <p:nvPr/>
        </p:nvPicPr>
        <p:blipFill>
          <a:blip r:embed="rId5"/>
          <a:stretch>
            <a:fillRect/>
          </a:stretch>
        </p:blipFill>
        <p:spPr>
          <a:xfrm>
            <a:off x="7712686" y="4540775"/>
            <a:ext cx="2674640" cy="2150924"/>
          </a:xfrm>
          <a:prstGeom prst="rect">
            <a:avLst/>
          </a:prstGeom>
        </p:spPr>
      </p:pic>
    </p:spTree>
    <p:extLst>
      <p:ext uri="{BB962C8B-B14F-4D97-AF65-F5344CB8AC3E}">
        <p14:creationId xmlns:p14="http://schemas.microsoft.com/office/powerpoint/2010/main" val="14617089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4"/>
          <p:cNvSpPr>
            <a:spLocks noGrp="1" noChangeArrowheads="1"/>
          </p:cNvSpPr>
          <p:nvPr>
            <p:ph type="title" idx="4294967295"/>
          </p:nvPr>
        </p:nvSpPr>
        <p:spPr>
          <a:xfrm>
            <a:off x="1828800" y="76200"/>
            <a:ext cx="6070600" cy="1828800"/>
          </a:xfrm>
        </p:spPr>
        <p:txBody>
          <a:bodyPr/>
          <a:lstStyle/>
          <a:p>
            <a:pPr algn="l" eaLnBrk="1" hangingPunct="1"/>
            <a:r>
              <a:rPr lang="en-US" sz="3600" b="1" dirty="0">
                <a:solidFill>
                  <a:schemeClr val="accent5">
                    <a:lumMod val="60000"/>
                    <a:lumOff val="40000"/>
                  </a:schemeClr>
                </a:solidFill>
              </a:rPr>
              <a:t>Indications</a:t>
            </a:r>
            <a:br>
              <a:rPr lang="en-US" sz="3600" b="1" dirty="0">
                <a:solidFill>
                  <a:schemeClr val="accent5">
                    <a:lumMod val="60000"/>
                    <a:lumOff val="40000"/>
                  </a:schemeClr>
                </a:solidFill>
              </a:rPr>
            </a:br>
            <a:r>
              <a:rPr lang="en-US" sz="3600" b="1" dirty="0">
                <a:solidFill>
                  <a:schemeClr val="accent5">
                    <a:lumMod val="60000"/>
                    <a:lumOff val="40000"/>
                  </a:schemeClr>
                </a:solidFill>
              </a:rPr>
              <a:t>       Recommendations </a:t>
            </a:r>
            <a:br>
              <a:rPr lang="en-US" sz="3600" b="1" dirty="0">
                <a:solidFill>
                  <a:schemeClr val="accent5">
                    <a:lumMod val="60000"/>
                    <a:lumOff val="40000"/>
                  </a:schemeClr>
                </a:solidFill>
              </a:rPr>
            </a:br>
            <a:r>
              <a:rPr lang="en-US" sz="3600" b="1" dirty="0">
                <a:solidFill>
                  <a:schemeClr val="accent5">
                    <a:lumMod val="60000"/>
                    <a:lumOff val="40000"/>
                  </a:schemeClr>
                </a:solidFill>
              </a:rPr>
              <a:t>                    Requirements</a:t>
            </a:r>
          </a:p>
        </p:txBody>
      </p:sp>
      <p:sp>
        <p:nvSpPr>
          <p:cNvPr id="346117" name="Text Box 5"/>
          <p:cNvSpPr txBox="1">
            <a:spLocks noChangeArrowheads="1"/>
          </p:cNvSpPr>
          <p:nvPr/>
        </p:nvSpPr>
        <p:spPr bwMode="auto">
          <a:xfrm>
            <a:off x="2161903" y="2057400"/>
            <a:ext cx="8153400" cy="4561249"/>
          </a:xfrm>
          <a:prstGeom prst="rect">
            <a:avLst/>
          </a:prstGeom>
          <a:noFill/>
          <a:ln w="9525">
            <a:noFill/>
            <a:miter lim="800000"/>
            <a:headEnd/>
            <a:tailEnd/>
          </a:ln>
          <a:effectLst/>
        </p:spPr>
        <p:txBody>
          <a:bodyPr wrap="square">
            <a:spAutoFit/>
          </a:bodyPr>
          <a:lstStyle/>
          <a:p>
            <a:pPr>
              <a:spcBef>
                <a:spcPct val="20000"/>
              </a:spcBef>
              <a:buClr>
                <a:srgbClr val="FFFFFF"/>
              </a:buClr>
              <a:buSzPct val="70000"/>
            </a:pPr>
            <a:r>
              <a:rPr lang="en-US" sz="2400" b="1" dirty="0"/>
              <a:t>Indication</a:t>
            </a:r>
          </a:p>
          <a:p>
            <a:pPr marL="738188" lvl="1" indent="-280988">
              <a:spcBef>
                <a:spcPct val="20000"/>
              </a:spcBef>
              <a:buClr>
                <a:srgbClr val="FFFFFF"/>
              </a:buClr>
              <a:buSzPct val="70000"/>
              <a:buFontTx/>
              <a:buChar char="•"/>
            </a:pPr>
            <a:r>
              <a:rPr lang="en-US" sz="2400" dirty="0"/>
              <a:t>Information about the appropriate use of the vaccine</a:t>
            </a:r>
          </a:p>
          <a:p>
            <a:pPr>
              <a:spcBef>
                <a:spcPct val="20000"/>
              </a:spcBef>
              <a:buClr>
                <a:srgbClr val="FFFFFF"/>
              </a:buClr>
              <a:buSzPct val="70000"/>
            </a:pPr>
            <a:r>
              <a:rPr lang="en-US" sz="2400" b="1" dirty="0"/>
              <a:t>Recommendation</a:t>
            </a:r>
          </a:p>
          <a:p>
            <a:pPr marL="738188" lvl="1" indent="-280988">
              <a:spcBef>
                <a:spcPct val="20000"/>
              </a:spcBef>
              <a:buClr>
                <a:srgbClr val="FFFFFF"/>
              </a:buClr>
              <a:buSzPct val="70000"/>
              <a:buFontTx/>
              <a:buChar char="•"/>
            </a:pPr>
            <a:r>
              <a:rPr lang="en-US" sz="2400" dirty="0"/>
              <a:t>ACIP statement that broadens and further delineates the  Indication found in the package insert</a:t>
            </a:r>
          </a:p>
          <a:p>
            <a:pPr marL="738188" lvl="1" indent="-280988">
              <a:spcBef>
                <a:spcPct val="20000"/>
              </a:spcBef>
              <a:buClr>
                <a:srgbClr val="FFFFFF"/>
              </a:buClr>
              <a:buSzPct val="70000"/>
              <a:buFontTx/>
              <a:buChar char="•"/>
            </a:pPr>
            <a:r>
              <a:rPr lang="en-US" sz="2400" dirty="0"/>
              <a:t>Basis for standards for best practice</a:t>
            </a:r>
          </a:p>
          <a:p>
            <a:pPr>
              <a:spcBef>
                <a:spcPct val="20000"/>
              </a:spcBef>
              <a:buClr>
                <a:srgbClr val="FFFFFF"/>
              </a:buClr>
              <a:buSzPct val="70000"/>
            </a:pPr>
            <a:r>
              <a:rPr lang="en-US" sz="2400" b="1" dirty="0"/>
              <a:t>Requirement</a:t>
            </a:r>
          </a:p>
          <a:p>
            <a:pPr marL="738188" lvl="1" indent="-280988">
              <a:spcBef>
                <a:spcPct val="20000"/>
              </a:spcBef>
              <a:buClr>
                <a:srgbClr val="FFFFFF"/>
              </a:buClr>
              <a:buSzPct val="70000"/>
              <a:buFontTx/>
              <a:buChar char="•"/>
            </a:pPr>
            <a:r>
              <a:rPr lang="en-US" sz="2400" dirty="0"/>
              <a:t>Mandate by a state that a particular vaccine must be administered and documented before entrance to child care and/or school</a:t>
            </a:r>
          </a:p>
          <a:p>
            <a:pPr marL="738188" lvl="1" indent="-280988">
              <a:spcBef>
                <a:spcPct val="20000"/>
              </a:spcBef>
              <a:buClr>
                <a:srgbClr val="FFFFFF"/>
              </a:buClr>
              <a:buSzPct val="70000"/>
              <a:buFontTx/>
              <a:buChar char="•"/>
            </a:pPr>
            <a:endParaRPr lang="en-US" dirty="0">
              <a:solidFill>
                <a:srgbClr val="FFFFFF"/>
              </a:solidFill>
              <a:effectLst>
                <a:outerShdw blurRad="38100" dist="38100" dir="2700000" algn="tl">
                  <a:srgbClr val="000000"/>
                </a:outerShdw>
              </a:effectLst>
              <a:latin typeface="Calibri" pitchFamily="34" charset="0"/>
            </a:endParaRPr>
          </a:p>
        </p:txBody>
      </p:sp>
      <p:pic>
        <p:nvPicPr>
          <p:cNvPr id="271363" name="Picture 6" descr="MC90043441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8120" y="228600"/>
            <a:ext cx="1625600" cy="1828800"/>
          </a:xfrm>
          <a:prstGeom prst="rect">
            <a:avLst/>
          </a:prstGeom>
          <a:noFill/>
          <a:ln w="9525">
            <a:noFill/>
            <a:miter lim="800000"/>
            <a:headEnd/>
            <a:tailEnd/>
          </a:ln>
        </p:spPr>
      </p:pic>
    </p:spTree>
    <p:extLst>
      <p:ext uri="{BB962C8B-B14F-4D97-AF65-F5344CB8AC3E}">
        <p14:creationId xmlns:p14="http://schemas.microsoft.com/office/powerpoint/2010/main" val="313387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4611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611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611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61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p:cNvSpPr>
            <a:spLocks noGrp="1" noChangeArrowheads="1"/>
          </p:cNvSpPr>
          <p:nvPr>
            <p:ph type="title" idx="4294967295"/>
          </p:nvPr>
        </p:nvSpPr>
        <p:spPr>
          <a:xfrm>
            <a:off x="2209800" y="228600"/>
            <a:ext cx="7772400" cy="1143000"/>
          </a:xfrm>
        </p:spPr>
        <p:txBody>
          <a:bodyPr/>
          <a:lstStyle/>
          <a:p>
            <a:pPr algn="ctr"/>
            <a:r>
              <a:rPr lang="en-US" sz="3600" b="1" dirty="0">
                <a:solidFill>
                  <a:srgbClr val="FFFF99"/>
                </a:solidFill>
              </a:rPr>
              <a:t>Advisory Committee on</a:t>
            </a:r>
            <a:br>
              <a:rPr lang="en-US" sz="3600" b="1" dirty="0">
                <a:solidFill>
                  <a:srgbClr val="FFFF99"/>
                </a:solidFill>
              </a:rPr>
            </a:br>
            <a:r>
              <a:rPr lang="en-US" sz="3600" b="1" dirty="0">
                <a:solidFill>
                  <a:srgbClr val="FFFF99"/>
                </a:solidFill>
              </a:rPr>
              <a:t> Immunization Practices (ACIP)</a:t>
            </a:r>
          </a:p>
        </p:txBody>
      </p:sp>
      <p:sp>
        <p:nvSpPr>
          <p:cNvPr id="21508" name="Rectangle 4"/>
          <p:cNvSpPr>
            <a:spLocks noGrp="1" noChangeArrowheads="1"/>
          </p:cNvSpPr>
          <p:nvPr>
            <p:ph type="body" idx="4294967295"/>
          </p:nvPr>
        </p:nvSpPr>
        <p:spPr>
          <a:xfrm>
            <a:off x="2095500" y="1772194"/>
            <a:ext cx="8001000" cy="4419600"/>
          </a:xfrm>
        </p:spPr>
        <p:txBody>
          <a:bodyPr>
            <a:normAutofit lnSpcReduction="10000"/>
          </a:bodyPr>
          <a:lstStyle/>
          <a:p>
            <a:pPr>
              <a:buFont typeface="Arial" pitchFamily="34" charset="0"/>
              <a:buChar char="•"/>
              <a:defRPr/>
            </a:pPr>
            <a:r>
              <a:rPr lang="en-US" sz="2000" dirty="0"/>
              <a:t>15 voting members with expertise in one or more of the following:</a:t>
            </a:r>
          </a:p>
          <a:p>
            <a:pPr marL="1028700">
              <a:buFont typeface="Calibri" panose="020F0502020204030204" pitchFamily="34" charset="0"/>
              <a:buChar char="•"/>
              <a:defRPr/>
            </a:pPr>
            <a:r>
              <a:rPr lang="en-US" sz="2000" dirty="0"/>
              <a:t>Vaccinology</a:t>
            </a:r>
          </a:p>
          <a:p>
            <a:pPr marL="1028700">
              <a:buFont typeface="Calibri" panose="020F0502020204030204" pitchFamily="34" charset="0"/>
              <a:buChar char="•"/>
              <a:defRPr/>
            </a:pPr>
            <a:r>
              <a:rPr lang="en-US" sz="2000" dirty="0"/>
              <a:t>Immunology</a:t>
            </a:r>
          </a:p>
          <a:p>
            <a:pPr marL="1028700">
              <a:buFont typeface="Calibri" panose="020F0502020204030204" pitchFamily="34" charset="0"/>
              <a:buChar char="•"/>
              <a:defRPr/>
            </a:pPr>
            <a:r>
              <a:rPr lang="en-US" sz="2000" dirty="0"/>
              <a:t>Infectious diseases 		</a:t>
            </a:r>
          </a:p>
          <a:p>
            <a:pPr marL="1028700">
              <a:buFont typeface="Calibri" panose="020F0502020204030204" pitchFamily="34" charset="0"/>
              <a:buChar char="•"/>
              <a:defRPr/>
            </a:pPr>
            <a:r>
              <a:rPr lang="en-US" sz="2000" dirty="0"/>
              <a:t>Pediatrics</a:t>
            </a:r>
          </a:p>
          <a:p>
            <a:pPr marL="1028700">
              <a:buFont typeface="Calibri" panose="020F0502020204030204" pitchFamily="34" charset="0"/>
              <a:buChar char="•"/>
              <a:defRPr/>
            </a:pPr>
            <a:r>
              <a:rPr lang="en-US" sz="2000" dirty="0"/>
              <a:t>Internal Medicine</a:t>
            </a:r>
          </a:p>
          <a:p>
            <a:pPr marL="1028700">
              <a:buFont typeface="Calibri" panose="020F0502020204030204" pitchFamily="34" charset="0"/>
              <a:buChar char="•"/>
              <a:defRPr/>
            </a:pPr>
            <a:r>
              <a:rPr lang="en-US" sz="2000" dirty="0"/>
              <a:t>Preventive medicine</a:t>
            </a:r>
          </a:p>
          <a:p>
            <a:pPr marL="1028700">
              <a:buFont typeface="Calibri" panose="020F0502020204030204" pitchFamily="34" charset="0"/>
              <a:buChar char="•"/>
              <a:defRPr/>
            </a:pPr>
            <a:r>
              <a:rPr lang="en-US" sz="2000" dirty="0"/>
              <a:t>Public health</a:t>
            </a:r>
          </a:p>
          <a:p>
            <a:pPr marL="1028700">
              <a:buFont typeface="Calibri" panose="020F0502020204030204" pitchFamily="34" charset="0"/>
              <a:buChar char="•"/>
              <a:defRPr/>
            </a:pPr>
            <a:r>
              <a:rPr lang="en-US" sz="2000" dirty="0"/>
              <a:t>Consumer perspectives and/or social and community aspects of</a:t>
            </a:r>
          </a:p>
          <a:p>
            <a:pPr marL="685800" indent="457200">
              <a:buNone/>
              <a:defRPr/>
            </a:pPr>
            <a:r>
              <a:rPr lang="en-US" sz="2000" dirty="0"/>
              <a:t>  immunization programs </a:t>
            </a:r>
            <a:endParaRPr lang="en-US" sz="1200" dirty="0"/>
          </a:p>
          <a:p>
            <a:pPr marL="55563" indent="346075">
              <a:spcBef>
                <a:spcPts val="0"/>
              </a:spcBef>
              <a:defRPr/>
            </a:pPr>
            <a:r>
              <a:rPr lang="en-US" sz="2000" dirty="0"/>
              <a:t>ACIP develops recommendations and schedules for the use of</a:t>
            </a:r>
          </a:p>
          <a:p>
            <a:pPr marL="55563" indent="346075">
              <a:spcBef>
                <a:spcPts val="0"/>
              </a:spcBef>
              <a:buNone/>
              <a:defRPr/>
            </a:pPr>
            <a:r>
              <a:rPr lang="en-US" sz="2000" dirty="0"/>
              <a:t>     licensed vaccines</a:t>
            </a:r>
          </a:p>
        </p:txBody>
      </p:sp>
      <p:pic>
        <p:nvPicPr>
          <p:cNvPr id="202755" name="Picture 5" descr="cd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82200" y="5769309"/>
            <a:ext cx="1524000" cy="653382"/>
          </a:xfrm>
          <a:prstGeom prst="rect">
            <a:avLst/>
          </a:prstGeom>
          <a:noFill/>
          <a:ln w="9525">
            <a:solidFill>
              <a:schemeClr val="bg1"/>
            </a:solidFill>
            <a:miter lim="800000"/>
            <a:headEnd/>
            <a:tailEnd/>
          </a:ln>
        </p:spPr>
      </p:pic>
    </p:spTree>
    <p:extLst>
      <p:ext uri="{BB962C8B-B14F-4D97-AF65-F5344CB8AC3E}">
        <p14:creationId xmlns:p14="http://schemas.microsoft.com/office/powerpoint/2010/main" val="20610589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a:xfrm>
            <a:off x="2580082" y="474105"/>
            <a:ext cx="6781800" cy="642938"/>
          </a:xfrm>
        </p:spPr>
        <p:txBody>
          <a:bodyPr>
            <a:normAutofit fontScale="90000"/>
          </a:bodyPr>
          <a:lstStyle/>
          <a:p>
            <a:pPr algn="ctr" eaLnBrk="1" hangingPunct="1"/>
            <a:r>
              <a:rPr lang="en-US" sz="3600" dirty="0">
                <a:solidFill>
                  <a:srgbClr val="FFFF99"/>
                </a:solidFill>
                <a:latin typeface="Arial" panose="020B0604020202020204" pitchFamily="34" charset="0"/>
                <a:cs typeface="Arial" panose="020B0604020202020204" pitchFamily="34" charset="0"/>
              </a:rPr>
              <a:t>Updated Vaccine Storage and Handling Recommendations</a:t>
            </a:r>
          </a:p>
        </p:txBody>
      </p:sp>
      <p:sp>
        <p:nvSpPr>
          <p:cNvPr id="357379" name="Rectangle 3"/>
          <p:cNvSpPr>
            <a:spLocks noGrp="1" noChangeArrowheads="1"/>
          </p:cNvSpPr>
          <p:nvPr>
            <p:ph type="body" sz="half" idx="4294967295"/>
          </p:nvPr>
        </p:nvSpPr>
        <p:spPr>
          <a:xfrm>
            <a:off x="1738897" y="1850571"/>
            <a:ext cx="7202962" cy="4495800"/>
          </a:xfrm>
        </p:spPr>
        <p:txBody>
          <a:bodyPr>
            <a:normAutofit lnSpcReduction="10000"/>
          </a:bodyPr>
          <a:lstStyle/>
          <a:p>
            <a:pPr marL="191989" indent="-191989"/>
            <a:r>
              <a:rPr lang="en-US" sz="2400" dirty="0"/>
              <a:t>Use stand-alone refrigerator and stand-alone </a:t>
            </a:r>
          </a:p>
          <a:p>
            <a:pPr marL="191989" indent="-191989">
              <a:buNone/>
            </a:pPr>
            <a:r>
              <a:rPr lang="en-US" sz="2400" dirty="0"/>
              <a:t>     freezer units. If combined, use only refrigerator part.</a:t>
            </a:r>
          </a:p>
          <a:p>
            <a:pPr marL="191989" indent="-191989"/>
            <a:r>
              <a:rPr lang="en-US" sz="2400" dirty="0"/>
              <a:t>Do not store any vaccine in a dormitory-style or </a:t>
            </a:r>
          </a:p>
          <a:p>
            <a:pPr marL="0" indent="0">
              <a:buNone/>
            </a:pPr>
            <a:r>
              <a:rPr lang="en-US" sz="2400" dirty="0"/>
              <a:t>     bar-style combined refrigerator/freezer unit.</a:t>
            </a:r>
          </a:p>
          <a:p>
            <a:pPr marL="191989" indent="-191989"/>
            <a:r>
              <a:rPr lang="en-US" sz="2400" dirty="0"/>
              <a:t>Use a bio-safe glycol-encased probe </a:t>
            </a:r>
          </a:p>
          <a:p>
            <a:pPr marL="191989" indent="-191989">
              <a:buNone/>
            </a:pPr>
            <a:r>
              <a:rPr lang="en-US" sz="2400" dirty="0"/>
              <a:t>     or a similar temperature buffered probe. </a:t>
            </a:r>
          </a:p>
          <a:p>
            <a:pPr marL="191989" indent="-191989"/>
            <a:r>
              <a:rPr lang="en-US" sz="2400" dirty="0"/>
              <a:t>Use digital data loggers.</a:t>
            </a:r>
          </a:p>
          <a:p>
            <a:pPr marL="191989" indent="-191989"/>
            <a:r>
              <a:rPr lang="en-US" sz="2400" dirty="0"/>
              <a:t>Do not store ANYTHING ELSE in refrigerator.</a:t>
            </a:r>
          </a:p>
          <a:p>
            <a:pPr marL="191989" indent="-191989"/>
            <a:r>
              <a:rPr lang="en-US" sz="2400" dirty="0"/>
              <a:t>Review vaccine expiration dates and rotate </a:t>
            </a:r>
          </a:p>
          <a:p>
            <a:pPr marL="191989" indent="-191989">
              <a:buNone/>
            </a:pPr>
            <a:r>
              <a:rPr lang="en-US" sz="2400" dirty="0"/>
              <a:t>     vaccine stock weekly. </a:t>
            </a:r>
          </a:p>
          <a:p>
            <a:pPr marL="191989" indent="-191989">
              <a:buNone/>
            </a:pPr>
            <a:endParaRPr lang="en-US" sz="2400" dirty="0"/>
          </a:p>
          <a:p>
            <a:pPr marL="191989" indent="-191989">
              <a:buNone/>
            </a:pPr>
            <a:endParaRPr lang="en-US" sz="2400" dirty="0"/>
          </a:p>
          <a:p>
            <a:pPr marL="191989" indent="-191989">
              <a:buNone/>
            </a:pPr>
            <a:endParaRPr lang="en-US" sz="2000" dirty="0"/>
          </a:p>
          <a:p>
            <a:pPr marL="191989" indent="-191989">
              <a:buNone/>
            </a:pPr>
            <a:endParaRPr lang="en-US" dirty="0">
              <a:solidFill>
                <a:srgbClr val="FFFFCC"/>
              </a:solidFill>
            </a:endParaRPr>
          </a:p>
        </p:txBody>
      </p:sp>
      <p:pic>
        <p:nvPicPr>
          <p:cNvPr id="273411" name="Picture 2" descr="http://www.cdc.gov/vaccines/recs/images/Freezer_Fridge_web.gif"/>
          <p:cNvPicPr>
            <a:picLocks noChangeAspect="1" noChangeArrowheads="1"/>
          </p:cNvPicPr>
          <p:nvPr/>
        </p:nvPicPr>
        <p:blipFill>
          <a:blip r:embed="rId3" cstate="print"/>
          <a:srcRect/>
          <a:stretch>
            <a:fillRect/>
          </a:stretch>
        </p:blipFill>
        <p:spPr bwMode="auto">
          <a:xfrm>
            <a:off x="9814302" y="1070041"/>
            <a:ext cx="1145435" cy="1203561"/>
          </a:xfrm>
          <a:prstGeom prst="rect">
            <a:avLst/>
          </a:prstGeom>
          <a:noFill/>
          <a:ln w="9525">
            <a:noFill/>
            <a:miter lim="800000"/>
            <a:headEnd/>
            <a:tailEnd/>
          </a:ln>
        </p:spPr>
      </p:pic>
      <p:sp>
        <p:nvSpPr>
          <p:cNvPr id="3" name="TextBox 2"/>
          <p:cNvSpPr txBox="1"/>
          <p:nvPr/>
        </p:nvSpPr>
        <p:spPr>
          <a:xfrm>
            <a:off x="3946902" y="6458075"/>
            <a:ext cx="5867400" cy="276999"/>
          </a:xfrm>
          <a:prstGeom prst="rect">
            <a:avLst/>
          </a:prstGeom>
          <a:noFill/>
        </p:spPr>
        <p:txBody>
          <a:bodyPr wrap="square">
            <a:spAutoFit/>
          </a:bodyPr>
          <a:lstStyle/>
          <a:p>
            <a:pPr defTabSz="685800"/>
            <a:r>
              <a:rPr lang="en-US" sz="1200" b="1" kern="0" dirty="0">
                <a:solidFill>
                  <a:srgbClr val="FFFFFF"/>
                </a:solidFill>
                <a:latin typeface="Calibri"/>
              </a:rPr>
              <a:t>Ref:  Vaccine Storage and Handling Toolkit</a:t>
            </a:r>
            <a:r>
              <a:rPr lang="en-US" sz="1200" b="1" kern="0" dirty="0">
                <a:latin typeface="Calibri"/>
              </a:rPr>
              <a:t>,  JANUARY, 2018</a:t>
            </a:r>
          </a:p>
        </p:txBody>
      </p:sp>
      <p:pic>
        <p:nvPicPr>
          <p:cNvPr id="273414" name="Picture 2"/>
          <p:cNvPicPr>
            <a:picLocks noChangeAspect="1" noChangeArrowheads="1"/>
          </p:cNvPicPr>
          <p:nvPr/>
        </p:nvPicPr>
        <p:blipFill>
          <a:blip r:embed="rId4" cstate="print"/>
          <a:srcRect/>
          <a:stretch>
            <a:fillRect/>
          </a:stretch>
        </p:blipFill>
        <p:spPr bwMode="auto">
          <a:xfrm>
            <a:off x="9814302" y="2971779"/>
            <a:ext cx="1256370" cy="1038518"/>
          </a:xfrm>
          <a:prstGeom prst="rect">
            <a:avLst/>
          </a:prstGeom>
          <a:noFill/>
          <a:ln w="9525">
            <a:noFill/>
            <a:miter lim="800000"/>
            <a:headEnd/>
            <a:tailEnd/>
          </a:ln>
        </p:spPr>
      </p:pic>
      <p:pic>
        <p:nvPicPr>
          <p:cNvPr id="273415" name="Picture 3"/>
          <p:cNvPicPr>
            <a:picLocks noChangeAspect="1" noChangeArrowheads="1"/>
          </p:cNvPicPr>
          <p:nvPr/>
        </p:nvPicPr>
        <p:blipFill>
          <a:blip r:embed="rId5" cstate="print"/>
          <a:srcRect/>
          <a:stretch>
            <a:fillRect/>
          </a:stretch>
        </p:blipFill>
        <p:spPr bwMode="auto">
          <a:xfrm>
            <a:off x="9697255" y="4794068"/>
            <a:ext cx="1486120" cy="1084217"/>
          </a:xfrm>
          <a:prstGeom prst="rect">
            <a:avLst/>
          </a:prstGeom>
          <a:noFill/>
          <a:ln w="9525">
            <a:noFill/>
            <a:miter lim="800000"/>
            <a:headEnd/>
            <a:tailEnd/>
          </a:ln>
        </p:spPr>
      </p:pic>
    </p:spTree>
    <p:extLst>
      <p:ext uri="{BB962C8B-B14F-4D97-AF65-F5344CB8AC3E}">
        <p14:creationId xmlns:p14="http://schemas.microsoft.com/office/powerpoint/2010/main" val="255640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7379">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737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p:cNvSpPr>
            <a:spLocks noGrp="1" noChangeArrowheads="1"/>
          </p:cNvSpPr>
          <p:nvPr>
            <p:ph type="title" idx="4294967295"/>
          </p:nvPr>
        </p:nvSpPr>
        <p:spPr>
          <a:xfrm>
            <a:off x="3181350" y="304800"/>
            <a:ext cx="5829300" cy="857250"/>
          </a:xfrm>
        </p:spPr>
        <p:txBody>
          <a:bodyPr>
            <a:normAutofit fontScale="90000"/>
          </a:bodyPr>
          <a:lstStyle/>
          <a:p>
            <a:pPr algn="ctr" eaLnBrk="1" hangingPunct="1"/>
            <a:r>
              <a:rPr lang="en-US" sz="3600" dirty="0">
                <a:solidFill>
                  <a:srgbClr val="FFFF99"/>
                </a:solidFill>
              </a:rPr>
              <a:t>Maintaining Appropriate </a:t>
            </a:r>
            <a:br>
              <a:rPr lang="en-US" sz="3600" dirty="0">
                <a:solidFill>
                  <a:srgbClr val="FFFF99"/>
                </a:solidFill>
              </a:rPr>
            </a:br>
            <a:r>
              <a:rPr lang="en-US" sz="3600" dirty="0">
                <a:solidFill>
                  <a:srgbClr val="FFFF99"/>
                </a:solidFill>
              </a:rPr>
              <a:t>Vaccine Storage &amp; Handling</a:t>
            </a:r>
          </a:p>
        </p:txBody>
      </p:sp>
      <p:sp>
        <p:nvSpPr>
          <p:cNvPr id="275458" name="Rectangle 3"/>
          <p:cNvSpPr>
            <a:spLocks noGrp="1" noChangeArrowheads="1"/>
          </p:cNvSpPr>
          <p:nvPr>
            <p:ph type="body" sz="half" idx="4294967295"/>
          </p:nvPr>
        </p:nvSpPr>
        <p:spPr>
          <a:xfrm>
            <a:off x="2667000" y="1371600"/>
            <a:ext cx="7086600" cy="3680684"/>
          </a:xfrm>
        </p:spPr>
        <p:txBody>
          <a:bodyPr/>
          <a:lstStyle/>
          <a:p>
            <a:pPr eaLnBrk="1" hangingPunct="1">
              <a:lnSpc>
                <a:spcPct val="90000"/>
              </a:lnSpc>
            </a:pPr>
            <a:r>
              <a:rPr lang="en-US" dirty="0"/>
              <a:t>Assign a primary and alternate vaccine coordinator.</a:t>
            </a:r>
          </a:p>
          <a:p>
            <a:pPr eaLnBrk="1" hangingPunct="1">
              <a:lnSpc>
                <a:spcPct val="90000"/>
              </a:lnSpc>
            </a:pPr>
            <a:r>
              <a:rPr lang="en-US" dirty="0"/>
              <a:t>Store all vaccines as recommended by  manufacturer and IN ORIGINAL PACKAGING.</a:t>
            </a:r>
          </a:p>
          <a:p>
            <a:pPr eaLnBrk="1" hangingPunct="1">
              <a:lnSpc>
                <a:spcPct val="90000"/>
              </a:lnSpc>
            </a:pPr>
            <a:r>
              <a:rPr lang="en-US" dirty="0"/>
              <a:t>Monitor and record temperatures of refrigerator and freezer twice daily.</a:t>
            </a:r>
          </a:p>
          <a:p>
            <a:pPr marL="258366" indent="-258366"/>
            <a:r>
              <a:rPr lang="en-US" dirty="0">
                <a:solidFill>
                  <a:srgbClr val="FFFFFF"/>
                </a:solidFill>
              </a:rPr>
              <a:t>Maintain temperature log records for 3 years.</a:t>
            </a:r>
          </a:p>
          <a:p>
            <a:pPr eaLnBrk="1" hangingPunct="1">
              <a:lnSpc>
                <a:spcPct val="90000"/>
              </a:lnSpc>
              <a:buNone/>
            </a:pPr>
            <a:r>
              <a:rPr lang="en-US" dirty="0"/>
              <a:t>  </a:t>
            </a:r>
          </a:p>
        </p:txBody>
      </p:sp>
      <p:sp>
        <p:nvSpPr>
          <p:cNvPr id="1076230" name="Text Box 6"/>
          <p:cNvSpPr txBox="1">
            <a:spLocks noChangeArrowheads="1"/>
          </p:cNvSpPr>
          <p:nvPr/>
        </p:nvSpPr>
        <p:spPr bwMode="auto">
          <a:xfrm>
            <a:off x="2667001" y="4495800"/>
            <a:ext cx="7830403" cy="1815882"/>
          </a:xfrm>
          <a:prstGeom prst="rect">
            <a:avLst/>
          </a:prstGeom>
          <a:noFill/>
          <a:ln w="9525">
            <a:noFill/>
            <a:miter lim="800000"/>
            <a:headEnd/>
            <a:tailEnd/>
          </a:ln>
        </p:spPr>
        <p:txBody>
          <a:bodyPr wrap="square">
            <a:spAutoFit/>
          </a:bodyPr>
          <a:lstStyle/>
          <a:p>
            <a:pPr>
              <a:lnSpc>
                <a:spcPct val="90000"/>
              </a:lnSpc>
              <a:spcBef>
                <a:spcPct val="20000"/>
              </a:spcBef>
              <a:buSzPct val="125000"/>
              <a:buFont typeface="Arial" pitchFamily="34" charset="0"/>
              <a:buChar char="•"/>
            </a:pPr>
            <a:r>
              <a:rPr lang="en-US" sz="2400" dirty="0">
                <a:solidFill>
                  <a:srgbClr val="FFFFFF"/>
                </a:solidFill>
                <a:latin typeface="Calibri" pitchFamily="34" charset="0"/>
              </a:rPr>
              <a:t>  </a:t>
            </a:r>
            <a:r>
              <a:rPr lang="en-US" sz="2800" dirty="0">
                <a:solidFill>
                  <a:srgbClr val="FFFFFF"/>
                </a:solidFill>
                <a:latin typeface="Calibri"/>
              </a:rPr>
              <a:t>Take immediate action for all out-of-range temps.</a:t>
            </a:r>
          </a:p>
          <a:p>
            <a:pPr marL="255985" indent="-255985">
              <a:lnSpc>
                <a:spcPct val="90000"/>
              </a:lnSpc>
              <a:spcBef>
                <a:spcPct val="20000"/>
              </a:spcBef>
              <a:buSzPct val="125000"/>
              <a:buFont typeface="Arial" pitchFamily="34" charset="0"/>
              <a:buChar char="•"/>
            </a:pPr>
            <a:r>
              <a:rPr lang="en-US" sz="2800" dirty="0">
                <a:solidFill>
                  <a:srgbClr val="FFFFFF"/>
                </a:solidFill>
                <a:latin typeface="Calibri"/>
              </a:rPr>
              <a:t>Implement a vaccine emergency system.</a:t>
            </a:r>
          </a:p>
          <a:p>
            <a:pPr marL="255985" indent="-255985">
              <a:lnSpc>
                <a:spcPct val="90000"/>
              </a:lnSpc>
              <a:spcBef>
                <a:spcPct val="20000"/>
              </a:spcBef>
              <a:buSzPct val="125000"/>
              <a:buFont typeface="Arial" pitchFamily="34" charset="0"/>
              <a:buChar char="•"/>
            </a:pPr>
            <a:r>
              <a:rPr lang="en-US" sz="2800" dirty="0">
                <a:solidFill>
                  <a:srgbClr val="FFFFFF"/>
                </a:solidFill>
                <a:latin typeface="Calibri"/>
              </a:rPr>
              <a:t>If it is necessary to transport vaccine, do NOT use    dry ice.</a:t>
            </a:r>
          </a:p>
        </p:txBody>
      </p:sp>
      <p:sp>
        <p:nvSpPr>
          <p:cNvPr id="275461" name="Text Box 5"/>
          <p:cNvSpPr txBox="1">
            <a:spLocks noChangeArrowheads="1"/>
          </p:cNvSpPr>
          <p:nvPr/>
        </p:nvSpPr>
        <p:spPr bwMode="auto">
          <a:xfrm>
            <a:off x="4495800" y="6400801"/>
            <a:ext cx="3657600" cy="276999"/>
          </a:xfrm>
          <a:prstGeom prst="rect">
            <a:avLst/>
          </a:prstGeom>
          <a:noFill/>
          <a:ln w="9525">
            <a:noFill/>
            <a:miter lim="800000"/>
            <a:headEnd/>
            <a:tailEnd/>
          </a:ln>
          <a:effectLst/>
        </p:spPr>
        <p:txBody>
          <a:bodyPr wrap="square">
            <a:spAutoFit/>
          </a:bodyPr>
          <a:lstStyle/>
          <a:p>
            <a:pPr>
              <a:spcBef>
                <a:spcPct val="50000"/>
              </a:spcBef>
            </a:pPr>
            <a:r>
              <a:rPr lang="en-US" sz="1200" b="1" dirty="0">
                <a:solidFill>
                  <a:srgbClr val="FFFFFF"/>
                </a:solidFill>
                <a:latin typeface="Calibri" pitchFamily="34" charset="0"/>
              </a:rPr>
              <a:t>Ref:  Vaccine Storage and Handling Toolkit, June,  2016</a:t>
            </a:r>
          </a:p>
        </p:txBody>
      </p:sp>
    </p:spTree>
    <p:extLst>
      <p:ext uri="{BB962C8B-B14F-4D97-AF65-F5344CB8AC3E}">
        <p14:creationId xmlns:p14="http://schemas.microsoft.com/office/powerpoint/2010/main" val="3047599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7623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762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2"/>
          <p:cNvPicPr>
            <a:picLocks noChangeAspect="1" noChangeArrowheads="1"/>
          </p:cNvPicPr>
          <p:nvPr/>
        </p:nvPicPr>
        <p:blipFill>
          <a:blip r:embed="rId3" cstate="print"/>
          <a:srcRect/>
          <a:stretch>
            <a:fillRect/>
          </a:stretch>
        </p:blipFill>
        <p:spPr bwMode="auto">
          <a:xfrm>
            <a:off x="3328987" y="2514601"/>
            <a:ext cx="5705475" cy="2675335"/>
          </a:xfrm>
          <a:prstGeom prst="rect">
            <a:avLst/>
          </a:prstGeom>
          <a:noFill/>
          <a:ln w="9525">
            <a:noFill/>
            <a:miter lim="800000"/>
            <a:headEnd/>
            <a:tailEnd/>
          </a:ln>
        </p:spPr>
      </p:pic>
      <p:sp>
        <p:nvSpPr>
          <p:cNvPr id="277506" name="Text Box 3"/>
          <p:cNvSpPr txBox="1">
            <a:spLocks noChangeArrowheads="1"/>
          </p:cNvSpPr>
          <p:nvPr/>
        </p:nvSpPr>
        <p:spPr bwMode="auto">
          <a:xfrm>
            <a:off x="2017197" y="379228"/>
            <a:ext cx="8229599" cy="1569660"/>
          </a:xfrm>
          <a:prstGeom prst="rect">
            <a:avLst/>
          </a:prstGeom>
          <a:noFill/>
          <a:ln w="9525">
            <a:noFill/>
            <a:miter lim="800000"/>
            <a:headEnd/>
            <a:tailEnd/>
          </a:ln>
        </p:spPr>
        <p:txBody>
          <a:bodyPr wrap="square">
            <a:spAutoFit/>
          </a:bodyPr>
          <a:lstStyle/>
          <a:p>
            <a:pPr algn="ctr">
              <a:spcBef>
                <a:spcPct val="50000"/>
              </a:spcBef>
            </a:pPr>
            <a:r>
              <a:rPr lang="en-US" sz="4800" dirty="0">
                <a:solidFill>
                  <a:srgbClr val="FFFF99"/>
                </a:solidFill>
                <a:latin typeface="Calibri"/>
              </a:rPr>
              <a:t>Check Expiration Date of Vaccines and Diluents</a:t>
            </a:r>
          </a:p>
        </p:txBody>
      </p:sp>
      <p:sp>
        <p:nvSpPr>
          <p:cNvPr id="2" name="Rectangle 1"/>
          <p:cNvSpPr/>
          <p:nvPr/>
        </p:nvSpPr>
        <p:spPr>
          <a:xfrm>
            <a:off x="7239001" y="4014623"/>
            <a:ext cx="181841" cy="628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US" sz="900" b="1" dirty="0">
                <a:solidFill>
                  <a:srgbClr val="000000"/>
                </a:solidFill>
              </a:rPr>
              <a:t>12/19</a:t>
            </a:r>
          </a:p>
        </p:txBody>
      </p:sp>
      <p:sp>
        <p:nvSpPr>
          <p:cNvPr id="5" name="Rectangle 4"/>
          <p:cNvSpPr/>
          <p:nvPr/>
        </p:nvSpPr>
        <p:spPr>
          <a:xfrm>
            <a:off x="4438650" y="4000500"/>
            <a:ext cx="171450" cy="628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6" name="TextBox 5"/>
          <p:cNvSpPr txBox="1"/>
          <p:nvPr/>
        </p:nvSpPr>
        <p:spPr>
          <a:xfrm rot="16200000">
            <a:off x="4210050" y="4194482"/>
            <a:ext cx="628650" cy="230832"/>
          </a:xfrm>
          <a:prstGeom prst="rect">
            <a:avLst/>
          </a:prstGeom>
          <a:noFill/>
        </p:spPr>
        <p:txBody>
          <a:bodyPr>
            <a:spAutoFit/>
          </a:bodyPr>
          <a:lstStyle/>
          <a:p>
            <a:r>
              <a:rPr lang="en-US" sz="900" b="1" dirty="0">
                <a:solidFill>
                  <a:srgbClr val="000000"/>
                </a:solidFill>
                <a:latin typeface="Calibri"/>
              </a:rPr>
              <a:t>12/10/19</a:t>
            </a:r>
          </a:p>
        </p:txBody>
      </p:sp>
      <p:sp>
        <p:nvSpPr>
          <p:cNvPr id="7" name="Rectangle 6"/>
          <p:cNvSpPr/>
          <p:nvPr/>
        </p:nvSpPr>
        <p:spPr>
          <a:xfrm>
            <a:off x="4524376" y="2800350"/>
            <a:ext cx="542925" cy="1714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3" name="Rectangle 12"/>
          <p:cNvSpPr/>
          <p:nvPr/>
        </p:nvSpPr>
        <p:spPr>
          <a:xfrm>
            <a:off x="3581400" y="2857501"/>
            <a:ext cx="2400300" cy="4286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77513" name="TextBox 13"/>
          <p:cNvSpPr txBox="1">
            <a:spLocks noChangeArrowheads="1"/>
          </p:cNvSpPr>
          <p:nvPr/>
        </p:nvSpPr>
        <p:spPr bwMode="auto">
          <a:xfrm>
            <a:off x="3493572" y="2800352"/>
            <a:ext cx="2638425" cy="507831"/>
          </a:xfrm>
          <a:prstGeom prst="rect">
            <a:avLst/>
          </a:prstGeom>
          <a:noFill/>
          <a:ln w="9525">
            <a:noFill/>
            <a:miter lim="800000"/>
            <a:headEnd/>
            <a:tailEnd/>
          </a:ln>
        </p:spPr>
        <p:txBody>
          <a:bodyPr wrap="square">
            <a:spAutoFit/>
          </a:bodyPr>
          <a:lstStyle/>
          <a:p>
            <a:pPr algn="ctr"/>
            <a:r>
              <a:rPr lang="en-US" sz="900" b="1" u="sng" dirty="0">
                <a:solidFill>
                  <a:srgbClr val="FF0000"/>
                </a:solidFill>
              </a:rPr>
              <a:t>Vaccine Expiration Date is 12/10/19</a:t>
            </a:r>
          </a:p>
          <a:p>
            <a:pPr algn="ctr"/>
            <a:r>
              <a:rPr lang="en-US" sz="900" b="1" dirty="0">
                <a:solidFill>
                  <a:srgbClr val="000000"/>
                </a:solidFill>
              </a:rPr>
              <a:t>Use through December 10, 2019</a:t>
            </a:r>
          </a:p>
          <a:p>
            <a:r>
              <a:rPr lang="en-US" sz="900" b="1" dirty="0">
                <a:solidFill>
                  <a:srgbClr val="000000"/>
                </a:solidFill>
              </a:rPr>
              <a:t>Do NOT use on or after December 11, 2019.</a:t>
            </a:r>
          </a:p>
        </p:txBody>
      </p:sp>
      <p:sp>
        <p:nvSpPr>
          <p:cNvPr id="15" name="Rectangle 14"/>
          <p:cNvSpPr/>
          <p:nvPr/>
        </p:nvSpPr>
        <p:spPr>
          <a:xfrm>
            <a:off x="3867150" y="2628900"/>
            <a:ext cx="1943100" cy="1714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6" name="Rectangle 15"/>
          <p:cNvSpPr/>
          <p:nvPr/>
        </p:nvSpPr>
        <p:spPr>
          <a:xfrm>
            <a:off x="6324600" y="2628902"/>
            <a:ext cx="2628900" cy="6560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85708" name="TextBox 19"/>
          <p:cNvSpPr txBox="1">
            <a:spLocks noChangeArrowheads="1"/>
          </p:cNvSpPr>
          <p:nvPr/>
        </p:nvSpPr>
        <p:spPr bwMode="auto">
          <a:xfrm>
            <a:off x="6381750" y="2800352"/>
            <a:ext cx="2457450" cy="507831"/>
          </a:xfrm>
          <a:prstGeom prst="rect">
            <a:avLst/>
          </a:prstGeom>
          <a:noFill/>
          <a:ln w="9525">
            <a:noFill/>
            <a:miter lim="800000"/>
            <a:headEnd/>
            <a:tailEnd/>
          </a:ln>
        </p:spPr>
        <p:txBody>
          <a:bodyPr>
            <a:spAutoFit/>
          </a:bodyPr>
          <a:lstStyle/>
          <a:p>
            <a:pPr algn="ctr"/>
            <a:r>
              <a:rPr lang="en-US" sz="900" b="1" u="sng" dirty="0">
                <a:solidFill>
                  <a:srgbClr val="FF0000"/>
                </a:solidFill>
              </a:rPr>
              <a:t>Vaccine Expiration Date is 12/19</a:t>
            </a:r>
          </a:p>
          <a:p>
            <a:pPr algn="ctr"/>
            <a:r>
              <a:rPr lang="en-US" sz="900" b="1" dirty="0">
                <a:solidFill>
                  <a:srgbClr val="000000"/>
                </a:solidFill>
              </a:rPr>
              <a:t>Use through December 31, 2019</a:t>
            </a:r>
          </a:p>
          <a:p>
            <a:pPr algn="ctr"/>
            <a:r>
              <a:rPr lang="en-US" sz="900" b="1" dirty="0">
                <a:solidFill>
                  <a:srgbClr val="000000"/>
                </a:solidFill>
              </a:rPr>
              <a:t>Do NOT use on or after January 1, 2020.</a:t>
            </a:r>
            <a:endParaRPr lang="en-US" dirty="0">
              <a:solidFill>
                <a:srgbClr val="000000"/>
              </a:solidFill>
            </a:endParaRPr>
          </a:p>
        </p:txBody>
      </p:sp>
      <p:sp>
        <p:nvSpPr>
          <p:cNvPr id="277518" name="Text Box 14"/>
          <p:cNvSpPr txBox="1">
            <a:spLocks noChangeArrowheads="1"/>
          </p:cNvSpPr>
          <p:nvPr/>
        </p:nvSpPr>
        <p:spPr bwMode="auto">
          <a:xfrm>
            <a:off x="3009900" y="5372100"/>
            <a:ext cx="6343650" cy="923330"/>
          </a:xfrm>
          <a:prstGeom prst="rect">
            <a:avLst/>
          </a:prstGeom>
          <a:noFill/>
          <a:ln w="9525">
            <a:noFill/>
            <a:miter lim="800000"/>
            <a:headEnd/>
            <a:tailEnd/>
          </a:ln>
          <a:effectLst/>
        </p:spPr>
        <p:txBody>
          <a:bodyPr>
            <a:spAutoFit/>
          </a:bodyPr>
          <a:lstStyle/>
          <a:p>
            <a:pPr>
              <a:spcBef>
                <a:spcPct val="50000"/>
              </a:spcBef>
            </a:pPr>
            <a:r>
              <a:rPr lang="en-US" dirty="0">
                <a:solidFill>
                  <a:srgbClr val="FF9900"/>
                </a:solidFill>
                <a:latin typeface="Calibri"/>
              </a:rPr>
              <a:t>Note:  </a:t>
            </a:r>
            <a:r>
              <a:rPr lang="en-US" dirty="0">
                <a:solidFill>
                  <a:srgbClr val="FFFFFF"/>
                </a:solidFill>
                <a:latin typeface="Calibri"/>
              </a:rPr>
              <a:t>Some multidose vials have a specified time frame for use once the vial is entered with a needle. This may vary from the expiration date printed on the vial.</a:t>
            </a:r>
          </a:p>
        </p:txBody>
      </p:sp>
    </p:spTree>
    <p:extLst>
      <p:ext uri="{BB962C8B-B14F-4D97-AF65-F5344CB8AC3E}">
        <p14:creationId xmlns:p14="http://schemas.microsoft.com/office/powerpoint/2010/main" val="41670434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8881" y="169069"/>
            <a:ext cx="7903028" cy="830997"/>
          </a:xfrm>
          <a:prstGeom prst="rect">
            <a:avLst/>
          </a:prstGeom>
          <a:noFill/>
        </p:spPr>
        <p:txBody>
          <a:bodyPr wrap="square" rtlCol="0">
            <a:spAutoFit/>
          </a:bodyPr>
          <a:lstStyle/>
          <a:p>
            <a:pPr algn="ctr"/>
            <a:r>
              <a:rPr lang="en-US" sz="2400" dirty="0">
                <a:solidFill>
                  <a:srgbClr val="FFFF00">
                    <a:lumMod val="40000"/>
                    <a:lumOff val="60000"/>
                  </a:srgbClr>
                </a:solidFill>
                <a:latin typeface="Arial" panose="020B0604020202020204" pitchFamily="34" charset="0"/>
                <a:cs typeface="Arial" panose="020B0604020202020204" pitchFamily="34" charset="0"/>
              </a:rPr>
              <a:t>General Best Practice Guidelines for Immunization</a:t>
            </a:r>
          </a:p>
          <a:p>
            <a:r>
              <a:rPr lang="en-US" sz="2400" dirty="0">
                <a:solidFill>
                  <a:srgbClr val="FFFF00">
                    <a:lumMod val="40000"/>
                    <a:lumOff val="60000"/>
                  </a:srgbClr>
                </a:solidFill>
                <a:latin typeface="Arial" panose="020B0604020202020204" pitchFamily="34" charset="0"/>
                <a:cs typeface="Arial" panose="020B0604020202020204" pitchFamily="34" charset="0"/>
              </a:rPr>
              <a:t>  (formerly General Recommendations on Immunization)</a:t>
            </a:r>
          </a:p>
        </p:txBody>
      </p:sp>
      <p:sp>
        <p:nvSpPr>
          <p:cNvPr id="4" name="TextBox 3"/>
          <p:cNvSpPr txBox="1"/>
          <p:nvPr/>
        </p:nvSpPr>
        <p:spPr>
          <a:xfrm>
            <a:off x="1905001" y="1123177"/>
            <a:ext cx="8306145" cy="5078313"/>
          </a:xfrm>
          <a:prstGeom prst="rect">
            <a:avLst/>
          </a:prstGeom>
          <a:noFill/>
        </p:spPr>
        <p:txBody>
          <a:bodyPr wrap="square" rtlCol="0">
            <a:spAutoFit/>
          </a:bodyPr>
          <a:lstStyle/>
          <a:p>
            <a:pPr marL="214313" indent="-214313">
              <a:lnSpc>
                <a:spcPct val="150000"/>
              </a:lnSpc>
              <a:buFont typeface="Arial" panose="020B0604020202020204" pitchFamily="34" charset="0"/>
              <a:buChar char="•"/>
            </a:pPr>
            <a:r>
              <a:rPr lang="en-US" dirty="0">
                <a:solidFill>
                  <a:srgbClr val="FFFFFF"/>
                </a:solidFill>
              </a:rPr>
              <a:t>Timing and Spacing</a:t>
            </a:r>
          </a:p>
          <a:p>
            <a:pPr marL="214313" indent="-214313">
              <a:lnSpc>
                <a:spcPct val="150000"/>
              </a:lnSpc>
              <a:buFont typeface="Arial" panose="020B0604020202020204" pitchFamily="34" charset="0"/>
              <a:buChar char="•"/>
            </a:pPr>
            <a:r>
              <a:rPr lang="en-US" dirty="0">
                <a:solidFill>
                  <a:srgbClr val="FFFFFF"/>
                </a:solidFill>
              </a:rPr>
              <a:t>Contraindications and Precautions</a:t>
            </a:r>
          </a:p>
          <a:p>
            <a:pPr marL="214313" indent="-214313">
              <a:lnSpc>
                <a:spcPct val="150000"/>
              </a:lnSpc>
              <a:buFont typeface="Arial" panose="020B0604020202020204" pitchFamily="34" charset="0"/>
              <a:buChar char="•"/>
            </a:pPr>
            <a:r>
              <a:rPr lang="en-US" dirty="0">
                <a:solidFill>
                  <a:srgbClr val="FFFFFF"/>
                </a:solidFill>
              </a:rPr>
              <a:t>Prevention and Management of Adverse Reactions</a:t>
            </a:r>
          </a:p>
          <a:p>
            <a:pPr marL="214313" indent="-214313">
              <a:lnSpc>
                <a:spcPct val="150000"/>
              </a:lnSpc>
              <a:buFont typeface="Arial" panose="020B0604020202020204" pitchFamily="34" charset="0"/>
              <a:buChar char="•"/>
            </a:pPr>
            <a:r>
              <a:rPr lang="en-US" dirty="0">
                <a:solidFill>
                  <a:srgbClr val="FFFFFF"/>
                </a:solidFill>
              </a:rPr>
              <a:t>Vaccine Administration</a:t>
            </a:r>
          </a:p>
          <a:p>
            <a:pPr marL="214313" indent="-214313">
              <a:lnSpc>
                <a:spcPct val="150000"/>
              </a:lnSpc>
              <a:buFont typeface="Arial" panose="020B0604020202020204" pitchFamily="34" charset="0"/>
              <a:buChar char="•"/>
            </a:pPr>
            <a:r>
              <a:rPr lang="en-US" dirty="0">
                <a:solidFill>
                  <a:srgbClr val="FFFFFF"/>
                </a:solidFill>
              </a:rPr>
              <a:t>Storage and Handling of Immunobiologics</a:t>
            </a:r>
          </a:p>
          <a:p>
            <a:pPr marL="214313" indent="-214313">
              <a:lnSpc>
                <a:spcPct val="150000"/>
              </a:lnSpc>
              <a:buFont typeface="Arial" panose="020B0604020202020204" pitchFamily="34" charset="0"/>
              <a:buChar char="•"/>
            </a:pPr>
            <a:r>
              <a:rPr lang="en-US" dirty="0">
                <a:solidFill>
                  <a:srgbClr val="FFFFFF"/>
                </a:solidFill>
              </a:rPr>
              <a:t>Altered Immunocompetence</a:t>
            </a:r>
          </a:p>
          <a:p>
            <a:pPr marL="214313" indent="-214313">
              <a:lnSpc>
                <a:spcPct val="150000"/>
              </a:lnSpc>
              <a:buFont typeface="Arial" panose="020B0604020202020204" pitchFamily="34" charset="0"/>
              <a:buChar char="•"/>
            </a:pPr>
            <a:r>
              <a:rPr lang="en-US" dirty="0">
                <a:solidFill>
                  <a:srgbClr val="FFFFFF"/>
                </a:solidFill>
              </a:rPr>
              <a:t>Special Situations</a:t>
            </a:r>
          </a:p>
          <a:p>
            <a:pPr marL="214313" indent="-214313">
              <a:lnSpc>
                <a:spcPct val="150000"/>
              </a:lnSpc>
              <a:buFont typeface="Arial" panose="020B0604020202020204" pitchFamily="34" charset="0"/>
              <a:buChar char="•"/>
            </a:pPr>
            <a:r>
              <a:rPr lang="en-US" dirty="0">
                <a:solidFill>
                  <a:srgbClr val="FFFFFF"/>
                </a:solidFill>
              </a:rPr>
              <a:t>Vaccination Records</a:t>
            </a:r>
          </a:p>
          <a:p>
            <a:pPr marL="214313" indent="-214313">
              <a:lnSpc>
                <a:spcPct val="150000"/>
              </a:lnSpc>
              <a:buFont typeface="Arial" panose="020B0604020202020204" pitchFamily="34" charset="0"/>
              <a:buChar char="•"/>
            </a:pPr>
            <a:r>
              <a:rPr lang="en-US" dirty="0">
                <a:solidFill>
                  <a:srgbClr val="FFFFFF"/>
                </a:solidFill>
              </a:rPr>
              <a:t>Vaccination Programs</a:t>
            </a:r>
          </a:p>
          <a:p>
            <a:pPr marL="214313" indent="-214313">
              <a:lnSpc>
                <a:spcPct val="150000"/>
              </a:lnSpc>
              <a:buFont typeface="Arial" panose="020B0604020202020204" pitchFamily="34" charset="0"/>
              <a:buChar char="•"/>
            </a:pPr>
            <a:r>
              <a:rPr lang="en-US" dirty="0">
                <a:solidFill>
                  <a:srgbClr val="FFFFFF"/>
                </a:solidFill>
              </a:rPr>
              <a:t>Vaccine Information Sources</a:t>
            </a:r>
          </a:p>
          <a:p>
            <a:pPr marL="214313" indent="-214313">
              <a:lnSpc>
                <a:spcPct val="150000"/>
              </a:lnSpc>
              <a:buFont typeface="Arial" panose="020B0604020202020204" pitchFamily="34" charset="0"/>
              <a:buChar char="•"/>
            </a:pPr>
            <a:r>
              <a:rPr lang="en-US" dirty="0">
                <a:solidFill>
                  <a:srgbClr val="FFC000"/>
                </a:solidFill>
              </a:rPr>
              <a:t>Errata available at https://www.cdc.gov/vaccines/hcp/acip-recs/general-recs/general-recs-errata.html</a:t>
            </a:r>
          </a:p>
        </p:txBody>
      </p:sp>
      <p:sp>
        <p:nvSpPr>
          <p:cNvPr id="5" name="TextBox 4"/>
          <p:cNvSpPr txBox="1"/>
          <p:nvPr/>
        </p:nvSpPr>
        <p:spPr>
          <a:xfrm>
            <a:off x="1981547" y="6324601"/>
            <a:ext cx="8229599" cy="430887"/>
          </a:xfrm>
          <a:prstGeom prst="rect">
            <a:avLst/>
          </a:prstGeom>
          <a:noFill/>
        </p:spPr>
        <p:txBody>
          <a:bodyPr wrap="square" rtlCol="0">
            <a:spAutoFit/>
          </a:bodyPr>
          <a:lstStyle/>
          <a:p>
            <a:r>
              <a:rPr lang="en-US" sz="1100" dirty="0">
                <a:solidFill>
                  <a:srgbClr val="FFFFFF"/>
                </a:solidFill>
              </a:rPr>
              <a:t>Kroger AT, Duchin J, Vázquez M. General Best Practice Guidelines for Immunization. Best Practices Guidance of the Advisory Committee on Immunization Practices (ACIP). [www.cdc.gov/vaccines/hcp/acip-recs/general-recs/downloads/general-recs.pdf]. </a:t>
            </a:r>
          </a:p>
        </p:txBody>
      </p:sp>
    </p:spTree>
    <p:extLst>
      <p:ext uri="{BB962C8B-B14F-4D97-AF65-F5344CB8AC3E}">
        <p14:creationId xmlns:p14="http://schemas.microsoft.com/office/powerpoint/2010/main" val="7282388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2"/>
          <p:cNvSpPr>
            <a:spLocks noGrp="1" noChangeArrowheads="1"/>
          </p:cNvSpPr>
          <p:nvPr>
            <p:ph type="title" idx="4294967295"/>
          </p:nvPr>
        </p:nvSpPr>
        <p:spPr>
          <a:xfrm>
            <a:off x="1752600" y="304800"/>
            <a:ext cx="8610600" cy="1447800"/>
          </a:xfrm>
        </p:spPr>
        <p:txBody>
          <a:bodyPr/>
          <a:lstStyle/>
          <a:p>
            <a:pPr eaLnBrk="1" hangingPunct="1"/>
            <a:r>
              <a:rPr lang="en-US" sz="3600" b="1" dirty="0">
                <a:solidFill>
                  <a:srgbClr val="FFFF99"/>
                </a:solidFill>
              </a:rPr>
              <a:t>The 7 Rights of  Vaccine Administration</a:t>
            </a:r>
          </a:p>
        </p:txBody>
      </p:sp>
      <p:sp>
        <p:nvSpPr>
          <p:cNvPr id="291842" name="Rectangle 3"/>
          <p:cNvSpPr>
            <a:spLocks noGrp="1" noChangeArrowheads="1"/>
          </p:cNvSpPr>
          <p:nvPr>
            <p:ph type="body" sz="half" idx="4294967295"/>
          </p:nvPr>
        </p:nvSpPr>
        <p:spPr>
          <a:xfrm>
            <a:off x="2971800" y="1524000"/>
            <a:ext cx="6553200" cy="4572000"/>
          </a:xfrm>
        </p:spPr>
        <p:txBody>
          <a:bodyPr/>
          <a:lstStyle/>
          <a:p>
            <a:pPr eaLnBrk="1" hangingPunct="1">
              <a:spcBef>
                <a:spcPct val="30000"/>
              </a:spcBef>
              <a:buClr>
                <a:srgbClr val="FFFFCC"/>
              </a:buClr>
              <a:buFont typeface="Wingdings" pitchFamily="2" charset="2"/>
              <a:buChar char="ü"/>
            </a:pPr>
            <a:r>
              <a:rPr lang="en-US" dirty="0"/>
              <a:t>Right </a:t>
            </a:r>
            <a:r>
              <a:rPr lang="en-US" b="1" i="1" dirty="0">
                <a:solidFill>
                  <a:srgbClr val="FFFF99"/>
                </a:solidFill>
              </a:rPr>
              <a:t>Patient</a:t>
            </a:r>
            <a:endParaRPr lang="en-US" dirty="0">
              <a:solidFill>
                <a:srgbClr val="FFFF99"/>
              </a:solidFill>
            </a:endParaRPr>
          </a:p>
          <a:p>
            <a:pPr eaLnBrk="1" hangingPunct="1">
              <a:spcBef>
                <a:spcPct val="30000"/>
              </a:spcBef>
              <a:buClr>
                <a:srgbClr val="FFFFCC"/>
              </a:buClr>
              <a:buFont typeface="Wingdings" pitchFamily="2" charset="2"/>
              <a:buChar char="ü"/>
            </a:pPr>
            <a:r>
              <a:rPr lang="en-US" dirty="0"/>
              <a:t>Right </a:t>
            </a:r>
            <a:r>
              <a:rPr lang="en-US" b="1" i="1" dirty="0">
                <a:solidFill>
                  <a:srgbClr val="FFFF99"/>
                </a:solidFill>
              </a:rPr>
              <a:t>Vaccine or Diluent</a:t>
            </a:r>
          </a:p>
          <a:p>
            <a:pPr eaLnBrk="1" hangingPunct="1">
              <a:spcBef>
                <a:spcPct val="30000"/>
              </a:spcBef>
              <a:buClr>
                <a:srgbClr val="FFFFCC"/>
              </a:buClr>
              <a:buFont typeface="Wingdings" pitchFamily="2" charset="2"/>
              <a:buChar char="ü"/>
            </a:pPr>
            <a:r>
              <a:rPr lang="en-US" dirty="0"/>
              <a:t>Right </a:t>
            </a:r>
            <a:r>
              <a:rPr lang="en-US" b="1" i="1" dirty="0">
                <a:solidFill>
                  <a:srgbClr val="FFFF99"/>
                </a:solidFill>
              </a:rPr>
              <a:t>Time*</a:t>
            </a:r>
          </a:p>
          <a:p>
            <a:pPr eaLnBrk="1" hangingPunct="1">
              <a:spcBef>
                <a:spcPct val="30000"/>
              </a:spcBef>
              <a:buClr>
                <a:srgbClr val="FFFFCC"/>
              </a:buClr>
              <a:buFont typeface="Wingdings" pitchFamily="2" charset="2"/>
              <a:buChar char="ü"/>
            </a:pPr>
            <a:r>
              <a:rPr lang="en-US" dirty="0"/>
              <a:t>Right </a:t>
            </a:r>
            <a:r>
              <a:rPr lang="en-US" b="1" i="1" dirty="0">
                <a:solidFill>
                  <a:srgbClr val="FFFF99"/>
                </a:solidFill>
              </a:rPr>
              <a:t>Dosage</a:t>
            </a:r>
          </a:p>
          <a:p>
            <a:pPr eaLnBrk="1" hangingPunct="1">
              <a:spcBef>
                <a:spcPct val="30000"/>
              </a:spcBef>
              <a:buClr>
                <a:srgbClr val="FFFFCC"/>
              </a:buClr>
              <a:buFont typeface="Wingdings" pitchFamily="2" charset="2"/>
              <a:buChar char="ü"/>
            </a:pPr>
            <a:r>
              <a:rPr lang="en-US" dirty="0"/>
              <a:t>Right </a:t>
            </a:r>
            <a:r>
              <a:rPr lang="en-US" b="1" i="1" dirty="0">
                <a:solidFill>
                  <a:srgbClr val="FFFF99"/>
                </a:solidFill>
              </a:rPr>
              <a:t>Route, Needle Length, Technique</a:t>
            </a:r>
            <a:r>
              <a:rPr lang="en-US" dirty="0"/>
              <a:t> </a:t>
            </a:r>
            <a:endParaRPr lang="en-US" dirty="0">
              <a:solidFill>
                <a:schemeClr val="bg1"/>
              </a:solidFill>
            </a:endParaRPr>
          </a:p>
          <a:p>
            <a:pPr eaLnBrk="1" hangingPunct="1">
              <a:spcBef>
                <a:spcPct val="30000"/>
              </a:spcBef>
              <a:buClr>
                <a:srgbClr val="FFFFCC"/>
              </a:buClr>
              <a:buFont typeface="Wingdings" pitchFamily="2" charset="2"/>
              <a:buChar char="ü"/>
            </a:pPr>
            <a:r>
              <a:rPr lang="en-US" dirty="0"/>
              <a:t>Right </a:t>
            </a:r>
            <a:r>
              <a:rPr lang="en-US" b="1" i="1" dirty="0">
                <a:solidFill>
                  <a:srgbClr val="FFFF99"/>
                </a:solidFill>
              </a:rPr>
              <a:t>Site</a:t>
            </a:r>
            <a:r>
              <a:rPr lang="en-US" dirty="0"/>
              <a:t> for route indicated</a:t>
            </a:r>
          </a:p>
          <a:p>
            <a:pPr eaLnBrk="1" hangingPunct="1">
              <a:spcBef>
                <a:spcPct val="30000"/>
              </a:spcBef>
              <a:buClr>
                <a:srgbClr val="FFFFCC"/>
              </a:buClr>
              <a:buFont typeface="Wingdings" pitchFamily="2" charset="2"/>
              <a:buChar char="ü"/>
            </a:pPr>
            <a:r>
              <a:rPr lang="en-US" dirty="0"/>
              <a:t>Right</a:t>
            </a:r>
            <a:r>
              <a:rPr lang="en-US" dirty="0">
                <a:solidFill>
                  <a:schemeClr val="bg1"/>
                </a:solidFill>
              </a:rPr>
              <a:t> </a:t>
            </a:r>
            <a:r>
              <a:rPr lang="en-US" b="1" i="1" dirty="0">
                <a:solidFill>
                  <a:srgbClr val="FFFF99"/>
                </a:solidFill>
              </a:rPr>
              <a:t>Documentation</a:t>
            </a:r>
          </a:p>
          <a:p>
            <a:pPr eaLnBrk="1" hangingPunct="1">
              <a:spcBef>
                <a:spcPct val="30000"/>
              </a:spcBef>
              <a:buClr>
                <a:srgbClr val="FFFFCC"/>
              </a:buClr>
              <a:buFontTx/>
              <a:buNone/>
            </a:pPr>
            <a:r>
              <a:rPr lang="en-US" sz="2000" b="1" i="1" dirty="0"/>
              <a:t>      * Correct age, appropriate interval, and administer before vaccine or diluent expires</a:t>
            </a:r>
          </a:p>
        </p:txBody>
      </p:sp>
      <p:pic>
        <p:nvPicPr>
          <p:cNvPr id="29184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000" y="1658984"/>
            <a:ext cx="914400" cy="1166813"/>
          </a:xfrm>
          <a:prstGeom prst="rect">
            <a:avLst/>
          </a:prstGeom>
          <a:noFill/>
          <a:ln w="9525">
            <a:noFill/>
            <a:miter lim="800000"/>
            <a:headEnd/>
            <a:tailEnd/>
          </a:ln>
        </p:spPr>
      </p:pic>
      <p:sp>
        <p:nvSpPr>
          <p:cNvPr id="291844" name="Rectangle 6"/>
          <p:cNvSpPr>
            <a:spLocks noChangeArrowheads="1"/>
          </p:cNvSpPr>
          <p:nvPr/>
        </p:nvSpPr>
        <p:spPr bwMode="auto">
          <a:xfrm>
            <a:off x="2743200" y="6248401"/>
            <a:ext cx="7239000" cy="307777"/>
          </a:xfrm>
          <a:prstGeom prst="rect">
            <a:avLst/>
          </a:prstGeom>
          <a:noFill/>
          <a:ln w="9525">
            <a:noFill/>
            <a:miter lim="800000"/>
            <a:headEnd/>
            <a:tailEnd/>
          </a:ln>
        </p:spPr>
        <p:txBody>
          <a:bodyPr wrap="square">
            <a:spAutoFit/>
          </a:bodyPr>
          <a:lstStyle/>
          <a:p>
            <a:r>
              <a:rPr lang="en-US" sz="1400" b="1" dirty="0">
                <a:solidFill>
                  <a:srgbClr val="FFFFFF"/>
                </a:solidFill>
                <a:latin typeface="Calibri" pitchFamily="34" charset="0"/>
              </a:rPr>
              <a:t>Ref:  Epidemiology and Prevention of Vaccine-Preventable Diseases. 13th Edition, 2015.</a:t>
            </a:r>
            <a:endParaRPr lang="en-US" sz="1400" b="1" dirty="0">
              <a:solidFill>
                <a:srgbClr val="000000"/>
              </a:solidFill>
            </a:endParaRPr>
          </a:p>
        </p:txBody>
      </p:sp>
    </p:spTree>
    <p:extLst>
      <p:ext uri="{BB962C8B-B14F-4D97-AF65-F5344CB8AC3E}">
        <p14:creationId xmlns:p14="http://schemas.microsoft.com/office/powerpoint/2010/main" val="1792572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Text Box 2"/>
          <p:cNvSpPr txBox="1">
            <a:spLocks noChangeArrowheads="1"/>
          </p:cNvSpPr>
          <p:nvPr/>
        </p:nvSpPr>
        <p:spPr bwMode="auto">
          <a:xfrm>
            <a:off x="998289" y="977625"/>
            <a:ext cx="6152605" cy="5731313"/>
          </a:xfrm>
          <a:prstGeom prst="rect">
            <a:avLst/>
          </a:prstGeom>
          <a:noFill/>
          <a:ln w="9525">
            <a:noFill/>
            <a:miter lim="800000"/>
            <a:headEnd/>
            <a:tailEnd/>
          </a:ln>
        </p:spPr>
        <p:txBody>
          <a:bodyPr wrap="square">
            <a:spAutoFit/>
          </a:bodyPr>
          <a:lstStyle/>
          <a:p>
            <a:pPr defTabSz="685800" eaLnBrk="0" hangingPunct="0">
              <a:lnSpc>
                <a:spcPct val="115000"/>
              </a:lnSpc>
              <a:buClr>
                <a:srgbClr val="FF33CC"/>
              </a:buClr>
            </a:pPr>
            <a:r>
              <a:rPr lang="en-US" sz="1600" b="1" u="sng" kern="0" dirty="0">
                <a:solidFill>
                  <a:srgbClr val="FFFFFF"/>
                </a:solidFill>
                <a:latin typeface="Arial" panose="020B0604020202020204" pitchFamily="34" charset="0"/>
                <a:cs typeface="Arial" panose="020B0604020202020204" pitchFamily="34" charset="0"/>
              </a:rPr>
              <a:t>Intramuscular (IM)</a:t>
            </a:r>
          </a:p>
          <a:p>
            <a:pPr marL="0" lvl="1" defTabSz="685800" eaLnBrk="0" hangingPunct="0">
              <a:lnSpc>
                <a:spcPct val="115000"/>
              </a:lnSpc>
              <a:buClr>
                <a:srgbClr val="FF33CC"/>
              </a:buClr>
            </a:pPr>
            <a:r>
              <a:rPr lang="en-US" sz="1600" kern="0" dirty="0">
                <a:solidFill>
                  <a:srgbClr val="FFFFFF"/>
                </a:solidFill>
                <a:latin typeface="Arial" panose="020B0604020202020204" pitchFamily="34" charset="0"/>
                <a:cs typeface="Arial" panose="020B0604020202020204" pitchFamily="34" charset="0"/>
              </a:rPr>
              <a:t>DTaP, Tdap, Hib, Td, Hep A, Hep B, PCV13, IIV, MCV4, HPV , Herpes Zoster (2-dose vaccine) </a:t>
            </a:r>
          </a:p>
          <a:p>
            <a:pPr defTabSz="685800" eaLnBrk="0" hangingPunct="0">
              <a:lnSpc>
                <a:spcPct val="115000"/>
              </a:lnSpc>
              <a:buClr>
                <a:srgbClr val="FF33CC"/>
              </a:buClr>
            </a:pPr>
            <a:endParaRPr lang="en-US" sz="1600" b="1" u="sng" kern="0" dirty="0">
              <a:solidFill>
                <a:srgbClr val="FFFFFF"/>
              </a:solidFill>
              <a:latin typeface="Arial" panose="020B0604020202020204" pitchFamily="34" charset="0"/>
              <a:cs typeface="Arial" panose="020B0604020202020204" pitchFamily="34" charset="0"/>
            </a:endParaRPr>
          </a:p>
          <a:p>
            <a:pPr defTabSz="685800" eaLnBrk="0" hangingPunct="0">
              <a:lnSpc>
                <a:spcPct val="115000"/>
              </a:lnSpc>
              <a:buClr>
                <a:srgbClr val="FF33CC"/>
              </a:buClr>
            </a:pPr>
            <a:r>
              <a:rPr lang="en-US" sz="1600" b="1" u="sng" kern="0" dirty="0">
                <a:solidFill>
                  <a:srgbClr val="FFFFFF"/>
                </a:solidFill>
                <a:latin typeface="Arial" panose="020B0604020202020204" pitchFamily="34" charset="0"/>
                <a:cs typeface="Arial" panose="020B0604020202020204" pitchFamily="34" charset="0"/>
              </a:rPr>
              <a:t>Subcutaneous (SQ, SC, or sub-Q)</a:t>
            </a:r>
          </a:p>
          <a:p>
            <a:pPr marL="0" lvl="1" defTabSz="685800" eaLnBrk="0" hangingPunct="0">
              <a:lnSpc>
                <a:spcPct val="115000"/>
              </a:lnSpc>
              <a:buClr>
                <a:srgbClr val="FF33CC"/>
              </a:buClr>
            </a:pPr>
            <a:r>
              <a:rPr lang="en-US" sz="1600" kern="0" dirty="0">
                <a:solidFill>
                  <a:srgbClr val="FFFFFF"/>
                </a:solidFill>
                <a:latin typeface="Arial" panose="020B0604020202020204" pitchFamily="34" charset="0"/>
                <a:cs typeface="Arial" panose="020B0604020202020204" pitchFamily="34" charset="0"/>
              </a:rPr>
              <a:t>MMR, MMRV, Varicella, MPSV4, </a:t>
            </a:r>
          </a:p>
          <a:p>
            <a:pPr marL="0" lvl="1" defTabSz="685800" eaLnBrk="0" hangingPunct="0">
              <a:lnSpc>
                <a:spcPct val="115000"/>
              </a:lnSpc>
              <a:buClr>
                <a:srgbClr val="FF33CC"/>
              </a:buClr>
            </a:pPr>
            <a:r>
              <a:rPr lang="en-US" sz="1600" kern="0" dirty="0">
                <a:solidFill>
                  <a:srgbClr val="FFFFFF"/>
                </a:solidFill>
                <a:latin typeface="Arial" panose="020B0604020202020204" pitchFamily="34" charset="0"/>
                <a:cs typeface="Arial" panose="020B0604020202020204" pitchFamily="34" charset="0"/>
              </a:rPr>
              <a:t>Herpes Zoster (1 dose vaccine) </a:t>
            </a:r>
          </a:p>
          <a:p>
            <a:pPr defTabSz="685800" eaLnBrk="0" hangingPunct="0">
              <a:lnSpc>
                <a:spcPct val="115000"/>
              </a:lnSpc>
              <a:buClr>
                <a:srgbClr val="FF33CC"/>
              </a:buClr>
            </a:pPr>
            <a:endParaRPr lang="en-US" sz="1600" b="1" u="sng" kern="0" dirty="0">
              <a:solidFill>
                <a:srgbClr val="FFFFFF"/>
              </a:solidFill>
              <a:latin typeface="Arial" panose="020B0604020202020204" pitchFamily="34" charset="0"/>
              <a:cs typeface="Arial" panose="020B0604020202020204" pitchFamily="34" charset="0"/>
            </a:endParaRPr>
          </a:p>
          <a:p>
            <a:pPr defTabSz="685800" eaLnBrk="0" hangingPunct="0">
              <a:lnSpc>
                <a:spcPct val="115000"/>
              </a:lnSpc>
              <a:buClr>
                <a:srgbClr val="FF33CC"/>
              </a:buClr>
            </a:pPr>
            <a:r>
              <a:rPr lang="en-US" sz="1600" b="1" u="sng" kern="0" dirty="0">
                <a:solidFill>
                  <a:srgbClr val="FFFFFF"/>
                </a:solidFill>
                <a:latin typeface="Arial" panose="020B0604020202020204" pitchFamily="34" charset="0"/>
                <a:cs typeface="Arial" panose="020B0604020202020204" pitchFamily="34" charset="0"/>
              </a:rPr>
              <a:t>Either intramuscular or subcutaneous</a:t>
            </a:r>
          </a:p>
          <a:p>
            <a:pPr marL="0" lvl="1" defTabSz="685800" eaLnBrk="0" hangingPunct="0">
              <a:lnSpc>
                <a:spcPct val="115000"/>
              </a:lnSpc>
              <a:buClr>
                <a:srgbClr val="FF33CC"/>
              </a:buClr>
            </a:pPr>
            <a:r>
              <a:rPr lang="en-US" sz="1600" kern="0" dirty="0">
                <a:solidFill>
                  <a:srgbClr val="FFFFFF"/>
                </a:solidFill>
                <a:latin typeface="Arial" panose="020B0604020202020204" pitchFamily="34" charset="0"/>
                <a:cs typeface="Arial" panose="020B0604020202020204" pitchFamily="34" charset="0"/>
              </a:rPr>
              <a:t>IPV, PPSV23</a:t>
            </a:r>
          </a:p>
          <a:p>
            <a:pPr defTabSz="685800" eaLnBrk="0" hangingPunct="0">
              <a:lnSpc>
                <a:spcPct val="115000"/>
              </a:lnSpc>
              <a:buClr>
                <a:srgbClr val="FF33CC"/>
              </a:buClr>
            </a:pPr>
            <a:endParaRPr lang="en-US" sz="1600" b="1" u="sng" kern="0" dirty="0">
              <a:solidFill>
                <a:srgbClr val="FFFFFF"/>
              </a:solidFill>
              <a:latin typeface="Arial" panose="020B0604020202020204" pitchFamily="34" charset="0"/>
              <a:cs typeface="Arial" panose="020B0604020202020204" pitchFamily="34" charset="0"/>
            </a:endParaRPr>
          </a:p>
          <a:p>
            <a:pPr defTabSz="685800" eaLnBrk="0" hangingPunct="0">
              <a:lnSpc>
                <a:spcPct val="115000"/>
              </a:lnSpc>
              <a:buClr>
                <a:srgbClr val="FF33CC"/>
              </a:buClr>
            </a:pPr>
            <a:r>
              <a:rPr lang="en-US" sz="1600" b="1" u="sng" kern="0" dirty="0">
                <a:solidFill>
                  <a:srgbClr val="FFFFFF"/>
                </a:solidFill>
                <a:latin typeface="Arial" panose="020B0604020202020204" pitchFamily="34" charset="0"/>
                <a:cs typeface="Arial" panose="020B0604020202020204" pitchFamily="34" charset="0"/>
              </a:rPr>
              <a:t>Intranasal </a:t>
            </a:r>
          </a:p>
          <a:p>
            <a:pPr defTabSz="685800" eaLnBrk="0" hangingPunct="0">
              <a:lnSpc>
                <a:spcPct val="115000"/>
              </a:lnSpc>
              <a:buClr>
                <a:srgbClr val="FF33CC"/>
              </a:buClr>
            </a:pPr>
            <a:r>
              <a:rPr lang="en-US" sz="1600" kern="0" dirty="0">
                <a:solidFill>
                  <a:srgbClr val="FFFFFF"/>
                </a:solidFill>
                <a:latin typeface="Arial" panose="020B0604020202020204" pitchFamily="34" charset="0"/>
                <a:cs typeface="Arial" panose="020B0604020202020204" pitchFamily="34" charset="0"/>
              </a:rPr>
              <a:t>        LAIV </a:t>
            </a:r>
          </a:p>
          <a:p>
            <a:pPr defTabSz="685800" eaLnBrk="0" hangingPunct="0">
              <a:lnSpc>
                <a:spcPct val="115000"/>
              </a:lnSpc>
              <a:buClr>
                <a:srgbClr val="FF33CC"/>
              </a:buClr>
            </a:pPr>
            <a:endParaRPr lang="en-US" sz="1600" b="1" u="sng" kern="0" dirty="0">
              <a:solidFill>
                <a:srgbClr val="FFFFFF"/>
              </a:solidFill>
              <a:latin typeface="Arial" panose="020B0604020202020204" pitchFamily="34" charset="0"/>
              <a:cs typeface="Arial" panose="020B0604020202020204" pitchFamily="34" charset="0"/>
            </a:endParaRPr>
          </a:p>
          <a:p>
            <a:pPr defTabSz="685800" eaLnBrk="0" hangingPunct="0">
              <a:lnSpc>
                <a:spcPct val="115000"/>
              </a:lnSpc>
              <a:buClr>
                <a:srgbClr val="FF33CC"/>
              </a:buClr>
            </a:pPr>
            <a:r>
              <a:rPr lang="en-US" sz="1600" b="1" u="sng" kern="0" dirty="0">
                <a:solidFill>
                  <a:srgbClr val="FFFFFF"/>
                </a:solidFill>
                <a:latin typeface="Arial" panose="020B0604020202020204" pitchFamily="34" charset="0"/>
                <a:cs typeface="Arial" panose="020B0604020202020204" pitchFamily="34" charset="0"/>
              </a:rPr>
              <a:t>Intradermal</a:t>
            </a:r>
          </a:p>
          <a:p>
            <a:pPr defTabSz="685800" eaLnBrk="0" hangingPunct="0">
              <a:lnSpc>
                <a:spcPct val="115000"/>
              </a:lnSpc>
              <a:buClr>
                <a:srgbClr val="FF33CC"/>
              </a:buClr>
            </a:pPr>
            <a:r>
              <a:rPr lang="en-US" sz="1600" b="1" kern="0" dirty="0">
                <a:solidFill>
                  <a:srgbClr val="FFFFFF"/>
                </a:solidFill>
                <a:latin typeface="Arial" panose="020B0604020202020204" pitchFamily="34" charset="0"/>
                <a:cs typeface="Arial" panose="020B0604020202020204" pitchFamily="34" charset="0"/>
              </a:rPr>
              <a:t>      </a:t>
            </a:r>
            <a:r>
              <a:rPr lang="en-US" sz="1600" kern="0" dirty="0">
                <a:solidFill>
                  <a:srgbClr val="FFFFFF"/>
                </a:solidFill>
                <a:latin typeface="Arial" panose="020B0604020202020204" pitchFamily="34" charset="0"/>
                <a:cs typeface="Arial" panose="020B0604020202020204" pitchFamily="34" charset="0"/>
              </a:rPr>
              <a:t> IIV3, IIV4 </a:t>
            </a:r>
            <a:r>
              <a:rPr lang="en-US" sz="1600" kern="0" dirty="0">
                <a:solidFill>
                  <a:srgbClr val="FFC000"/>
                </a:solidFill>
                <a:latin typeface="Arial" panose="020B0604020202020204" pitchFamily="34" charset="0"/>
                <a:cs typeface="Arial" panose="020B0604020202020204" pitchFamily="34" charset="0"/>
              </a:rPr>
              <a:t>(Fluzone) </a:t>
            </a:r>
          </a:p>
          <a:p>
            <a:pPr defTabSz="685800" eaLnBrk="0" hangingPunct="0">
              <a:lnSpc>
                <a:spcPct val="115000"/>
              </a:lnSpc>
              <a:buClr>
                <a:srgbClr val="FF33CC"/>
              </a:buClr>
            </a:pPr>
            <a:r>
              <a:rPr lang="en-US" sz="1600" kern="0" dirty="0">
                <a:solidFill>
                  <a:srgbClr val="FFC000"/>
                </a:solidFill>
                <a:latin typeface="Arial" panose="020B0604020202020204" pitchFamily="34" charset="0"/>
                <a:cs typeface="Arial" panose="020B0604020202020204" pitchFamily="34" charset="0"/>
              </a:rPr>
              <a:t>                (not available for 2018-2019 flu season)</a:t>
            </a:r>
            <a:endParaRPr lang="en-US" sz="1600" b="1" u="sng" kern="0" dirty="0">
              <a:solidFill>
                <a:srgbClr val="FFC000"/>
              </a:solidFill>
              <a:latin typeface="Arial" panose="020B0604020202020204" pitchFamily="34" charset="0"/>
              <a:cs typeface="Arial" panose="020B0604020202020204" pitchFamily="34" charset="0"/>
            </a:endParaRPr>
          </a:p>
          <a:p>
            <a:pPr defTabSz="685800" eaLnBrk="0" hangingPunct="0">
              <a:lnSpc>
                <a:spcPct val="115000"/>
              </a:lnSpc>
              <a:buClr>
                <a:srgbClr val="FF33CC"/>
              </a:buClr>
            </a:pPr>
            <a:endParaRPr lang="en-US" sz="1600" b="1" u="sng" kern="0" dirty="0">
              <a:solidFill>
                <a:srgbClr val="FFFFFF"/>
              </a:solidFill>
              <a:latin typeface="Arial" panose="020B0604020202020204" pitchFamily="34" charset="0"/>
              <a:cs typeface="Arial" panose="020B0604020202020204" pitchFamily="34" charset="0"/>
            </a:endParaRPr>
          </a:p>
          <a:p>
            <a:pPr defTabSz="685800" eaLnBrk="0" hangingPunct="0">
              <a:lnSpc>
                <a:spcPct val="115000"/>
              </a:lnSpc>
              <a:buClr>
                <a:srgbClr val="FF33CC"/>
              </a:buClr>
            </a:pPr>
            <a:r>
              <a:rPr lang="en-US" sz="1600" b="1" u="sng" kern="0" dirty="0">
                <a:solidFill>
                  <a:srgbClr val="FFFFFF"/>
                </a:solidFill>
                <a:latin typeface="Arial" panose="020B0604020202020204" pitchFamily="34" charset="0"/>
                <a:cs typeface="Arial" panose="020B0604020202020204" pitchFamily="34" charset="0"/>
              </a:rPr>
              <a:t>Orally (PO)</a:t>
            </a:r>
          </a:p>
          <a:p>
            <a:pPr defTabSz="685800" eaLnBrk="0" hangingPunct="0">
              <a:lnSpc>
                <a:spcPct val="115000"/>
              </a:lnSpc>
              <a:buClr>
                <a:srgbClr val="FF33CC"/>
              </a:buClr>
            </a:pPr>
            <a:r>
              <a:rPr lang="en-US" sz="1600" kern="0" dirty="0">
                <a:solidFill>
                  <a:srgbClr val="FFFFFF"/>
                </a:solidFill>
                <a:latin typeface="Arial" panose="020B0604020202020204" pitchFamily="34" charset="0"/>
                <a:cs typeface="Arial" panose="020B0604020202020204" pitchFamily="34" charset="0"/>
                <a:sym typeface="Symbol" pitchFamily="18" charset="2"/>
              </a:rPr>
              <a:t>       Rotavirus </a:t>
            </a:r>
          </a:p>
        </p:txBody>
      </p:sp>
      <p:sp>
        <p:nvSpPr>
          <p:cNvPr id="293890" name="Text Box 3"/>
          <p:cNvSpPr txBox="1">
            <a:spLocks noChangeArrowheads="1"/>
          </p:cNvSpPr>
          <p:nvPr/>
        </p:nvSpPr>
        <p:spPr bwMode="auto">
          <a:xfrm>
            <a:off x="2286000" y="171272"/>
            <a:ext cx="7086600" cy="646331"/>
          </a:xfrm>
          <a:prstGeom prst="rect">
            <a:avLst/>
          </a:prstGeom>
          <a:noFill/>
          <a:ln w="9525">
            <a:noFill/>
            <a:miter lim="800000"/>
            <a:headEnd/>
            <a:tailEnd/>
          </a:ln>
        </p:spPr>
        <p:txBody>
          <a:bodyPr wrap="square">
            <a:spAutoFit/>
          </a:bodyPr>
          <a:lstStyle/>
          <a:p>
            <a:pPr algn="ctr" defTabSz="685800" eaLnBrk="0" hangingPunct="0">
              <a:spcBef>
                <a:spcPct val="50000"/>
              </a:spcBef>
            </a:pPr>
            <a:r>
              <a:rPr lang="en-US" sz="3600" kern="0" dirty="0">
                <a:solidFill>
                  <a:srgbClr val="FFFF99"/>
                </a:solidFill>
                <a:latin typeface="Calibri" pitchFamily="34" charset="0"/>
              </a:rPr>
              <a:t>Sites for Vaccine Administration</a:t>
            </a:r>
          </a:p>
        </p:txBody>
      </p:sp>
      <p:pic>
        <p:nvPicPr>
          <p:cNvPr id="293891" name="Picture 8"/>
          <p:cNvPicPr>
            <a:picLocks noChangeAspect="1" noChangeArrowheads="1"/>
          </p:cNvPicPr>
          <p:nvPr/>
        </p:nvPicPr>
        <p:blipFill>
          <a:blip r:embed="rId3" cstate="print"/>
          <a:srcRect/>
          <a:stretch>
            <a:fillRect/>
          </a:stretch>
        </p:blipFill>
        <p:spPr bwMode="auto">
          <a:xfrm>
            <a:off x="7150894" y="4420214"/>
            <a:ext cx="1078706" cy="1485900"/>
          </a:xfrm>
          <a:prstGeom prst="rect">
            <a:avLst/>
          </a:prstGeom>
          <a:noFill/>
          <a:ln w="9525">
            <a:noFill/>
            <a:miter lim="800000"/>
            <a:headEnd/>
            <a:tailEnd/>
          </a:ln>
        </p:spPr>
      </p:pic>
      <p:pic>
        <p:nvPicPr>
          <p:cNvPr id="293892" name="Picture 10"/>
          <p:cNvPicPr>
            <a:picLocks noChangeAspect="1" noChangeArrowheads="1"/>
          </p:cNvPicPr>
          <p:nvPr/>
        </p:nvPicPr>
        <p:blipFill>
          <a:blip r:embed="rId4" cstate="print"/>
          <a:srcRect/>
          <a:stretch>
            <a:fillRect/>
          </a:stretch>
        </p:blipFill>
        <p:spPr bwMode="auto">
          <a:xfrm>
            <a:off x="8229600" y="1245168"/>
            <a:ext cx="1028700" cy="1268016"/>
          </a:xfrm>
          <a:prstGeom prst="rect">
            <a:avLst/>
          </a:prstGeom>
          <a:noFill/>
          <a:ln w="9525">
            <a:noFill/>
            <a:miter lim="800000"/>
            <a:headEnd/>
            <a:tailEnd/>
          </a:ln>
        </p:spPr>
      </p:pic>
      <p:pic>
        <p:nvPicPr>
          <p:cNvPr id="293893" name="Picture 2"/>
          <p:cNvPicPr>
            <a:picLocks noChangeAspect="1" noChangeArrowheads="1"/>
          </p:cNvPicPr>
          <p:nvPr/>
        </p:nvPicPr>
        <p:blipFill>
          <a:blip r:embed="rId5" cstate="print"/>
          <a:srcRect/>
          <a:stretch>
            <a:fillRect/>
          </a:stretch>
        </p:blipFill>
        <p:spPr bwMode="auto">
          <a:xfrm>
            <a:off x="9258300" y="4333867"/>
            <a:ext cx="1143000" cy="1562100"/>
          </a:xfrm>
          <a:prstGeom prst="rect">
            <a:avLst/>
          </a:prstGeom>
          <a:noFill/>
          <a:ln w="9525">
            <a:noFill/>
            <a:miter lim="800000"/>
            <a:headEnd/>
            <a:tailEnd/>
          </a:ln>
        </p:spPr>
      </p:pic>
      <p:pic>
        <p:nvPicPr>
          <p:cNvPr id="293894" name="Picture 6"/>
          <p:cNvPicPr>
            <a:picLocks noChangeAspect="1" noChangeArrowheads="1"/>
          </p:cNvPicPr>
          <p:nvPr/>
        </p:nvPicPr>
        <p:blipFill>
          <a:blip r:embed="rId6" cstate="print"/>
          <a:srcRect/>
          <a:stretch>
            <a:fillRect/>
          </a:stretch>
        </p:blipFill>
        <p:spPr bwMode="auto">
          <a:xfrm>
            <a:off x="8069461" y="2724633"/>
            <a:ext cx="1348979" cy="1235869"/>
          </a:xfrm>
          <a:prstGeom prst="rect">
            <a:avLst/>
          </a:prstGeom>
          <a:noFill/>
          <a:ln w="9525">
            <a:noFill/>
            <a:miter lim="800000"/>
            <a:headEnd/>
            <a:tailEnd/>
          </a:ln>
        </p:spPr>
      </p:pic>
    </p:spTree>
    <p:extLst>
      <p:ext uri="{BB962C8B-B14F-4D97-AF65-F5344CB8AC3E}">
        <p14:creationId xmlns:p14="http://schemas.microsoft.com/office/powerpoint/2010/main" val="2656398588"/>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9491" y="307579"/>
            <a:ext cx="8591743" cy="642938"/>
          </a:xfrm>
        </p:spPr>
        <p:txBody>
          <a:bodyPr/>
          <a:lstStyle/>
          <a:p>
            <a:r>
              <a:rPr lang="en-US" sz="2800" b="1" dirty="0">
                <a:solidFill>
                  <a:schemeClr val="accent5">
                    <a:lumMod val="60000"/>
                    <a:lumOff val="40000"/>
                  </a:schemeClr>
                </a:solidFill>
                <a:latin typeface="Arial" panose="020B0604020202020204" pitchFamily="34" charset="0"/>
                <a:cs typeface="Arial" panose="020B0604020202020204" pitchFamily="34" charset="0"/>
              </a:rPr>
              <a:t>Improper Immunization Administration Practices</a:t>
            </a:r>
          </a:p>
        </p:txBody>
      </p:sp>
      <p:sp>
        <p:nvSpPr>
          <p:cNvPr id="3" name="Content Placeholder 2"/>
          <p:cNvSpPr>
            <a:spLocks noGrp="1"/>
          </p:cNvSpPr>
          <p:nvPr>
            <p:ph idx="1"/>
          </p:nvPr>
        </p:nvSpPr>
        <p:spPr>
          <a:xfrm>
            <a:off x="2614429" y="1167081"/>
            <a:ext cx="6400800" cy="3714750"/>
          </a:xfrm>
        </p:spPr>
        <p:txBody>
          <a:bodyPr>
            <a:noAutofit/>
          </a:bodyPr>
          <a:lstStyle/>
          <a:p>
            <a:pPr marL="0" indent="0">
              <a:buNone/>
            </a:pPr>
            <a:r>
              <a:rPr lang="en-US" sz="1600" dirty="0">
                <a:latin typeface="Arial" panose="020B0604020202020204" pitchFamily="34" charset="0"/>
                <a:cs typeface="Arial" panose="020B0604020202020204" pitchFamily="34" charset="0"/>
              </a:rPr>
              <a:t>DO NOT re-use needles or syringes.  This has resulted in:</a:t>
            </a:r>
          </a:p>
          <a:p>
            <a:pPr lvl="1">
              <a:buFont typeface="Arial" panose="020B0604020202020204" pitchFamily="34" charset="0"/>
              <a:buChar char="•"/>
            </a:pPr>
            <a:r>
              <a:rPr lang="en-US" sz="1600" dirty="0">
                <a:latin typeface="Arial" panose="020B0604020202020204" pitchFamily="34" charset="0"/>
                <a:cs typeface="Arial" panose="020B0604020202020204" pitchFamily="34" charset="0"/>
              </a:rPr>
              <a:t>Transmission of blood-borne viruses (HCV, HBV, HIV)</a:t>
            </a:r>
          </a:p>
          <a:p>
            <a:pPr lvl="1">
              <a:buFont typeface="Arial" panose="020B0604020202020204" pitchFamily="34" charset="0"/>
              <a:buChar char="•"/>
            </a:pPr>
            <a:r>
              <a:rPr lang="en-US" sz="1600" dirty="0">
                <a:latin typeface="Arial" panose="020B0604020202020204" pitchFamily="34" charset="0"/>
                <a:cs typeface="Arial" panose="020B0604020202020204" pitchFamily="34" charset="0"/>
              </a:rPr>
              <a:t>Referral of providers to licensing boards for disciplinary action</a:t>
            </a:r>
          </a:p>
          <a:p>
            <a:pPr lvl="1">
              <a:buFont typeface="Arial" panose="020B0604020202020204" pitchFamily="34" charset="0"/>
              <a:buChar char="•"/>
            </a:pPr>
            <a:r>
              <a:rPr lang="en-US" sz="1600" dirty="0">
                <a:latin typeface="Arial" panose="020B0604020202020204" pitchFamily="34" charset="0"/>
                <a:cs typeface="Arial" panose="020B0604020202020204" pitchFamily="34" charset="0"/>
              </a:rPr>
              <a:t>Malpractice suits filed by patients</a:t>
            </a:r>
          </a:p>
          <a:p>
            <a:pPr marL="18083" indent="0">
              <a:buNone/>
            </a:pPr>
            <a:endParaRPr lang="en-US" sz="1600" dirty="0">
              <a:latin typeface="Arial" panose="020B0604020202020204" pitchFamily="34" charset="0"/>
              <a:cs typeface="Arial" panose="020B0604020202020204" pitchFamily="34" charset="0"/>
            </a:endParaRPr>
          </a:p>
          <a:p>
            <a:pPr marL="18083" indent="0">
              <a:buNone/>
            </a:pPr>
            <a:r>
              <a:rPr lang="en-US" sz="1600" dirty="0">
                <a:latin typeface="Arial" panose="020B0604020202020204" pitchFamily="34" charset="0"/>
                <a:cs typeface="Arial" panose="020B0604020202020204" pitchFamily="34" charset="0"/>
              </a:rPr>
              <a:t>You MAY use the same needle to withdraw a diluent, inject this into a lyophilized vaccine vial, and then administer to a patient, providing the needle or syringe has not otherwise been contaminated.</a:t>
            </a:r>
          </a:p>
          <a:p>
            <a:pPr marL="18083" indent="0">
              <a:buNone/>
            </a:pPr>
            <a:endParaRPr lang="en-US" sz="1600" dirty="0">
              <a:latin typeface="Arial" panose="020B0604020202020204" pitchFamily="34" charset="0"/>
              <a:cs typeface="Arial" panose="020B0604020202020204" pitchFamily="34" charset="0"/>
            </a:endParaRPr>
          </a:p>
          <a:p>
            <a:pPr marL="18083" indent="0">
              <a:buNone/>
            </a:pPr>
            <a:r>
              <a:rPr lang="en-US" sz="1600" dirty="0">
                <a:latin typeface="Arial" panose="020B0604020202020204" pitchFamily="34" charset="0"/>
                <a:cs typeface="Arial" panose="020B0604020202020204" pitchFamily="34" charset="0"/>
              </a:rPr>
              <a:t>Types of Vaccine Errors:</a:t>
            </a:r>
          </a:p>
          <a:p>
            <a:pPr marL="146670" indent="-128588"/>
            <a:r>
              <a:rPr lang="en-US" sz="1600" dirty="0">
                <a:latin typeface="Arial" panose="020B0604020202020204" pitchFamily="34" charset="0"/>
                <a:cs typeface="Arial" panose="020B0604020202020204" pitchFamily="34" charset="0"/>
              </a:rPr>
              <a:t>Wrong vaccine  (23%)                                     Wrong dose (19%)</a:t>
            </a:r>
          </a:p>
          <a:p>
            <a:pPr marL="146670" indent="-128588"/>
            <a:r>
              <a:rPr lang="en-US" sz="1600" dirty="0">
                <a:latin typeface="Arial" panose="020B0604020202020204" pitchFamily="34" charset="0"/>
                <a:cs typeface="Arial" panose="020B0604020202020204" pitchFamily="34" charset="0"/>
              </a:rPr>
              <a:t>Expired or contaminated vaccine  (19%)         Wrong age  (17%)  </a:t>
            </a:r>
          </a:p>
          <a:p>
            <a:pPr marL="146670" indent="-128588"/>
            <a:r>
              <a:rPr lang="en-US" sz="1600" dirty="0">
                <a:latin typeface="Arial" panose="020B0604020202020204" pitchFamily="34" charset="0"/>
                <a:cs typeface="Arial" panose="020B0604020202020204" pitchFamily="34" charset="0"/>
              </a:rPr>
              <a:t>Wrong interval  (8%)                                        Diluent errors (4%)</a:t>
            </a:r>
          </a:p>
          <a:p>
            <a:pPr marL="146670" indent="-128588"/>
            <a:r>
              <a:rPr lang="en-US" sz="1600" dirty="0">
                <a:latin typeface="Arial" panose="020B0604020202020204" pitchFamily="34" charset="0"/>
                <a:cs typeface="Arial" panose="020B0604020202020204" pitchFamily="34" charset="0"/>
              </a:rPr>
              <a:t>Wrong route  (2%)  </a:t>
            </a:r>
          </a:p>
          <a:p>
            <a:pPr marL="146670" indent="-128588"/>
            <a:r>
              <a:rPr lang="en-US" sz="1600" dirty="0">
                <a:latin typeface="Arial" panose="020B0604020202020204" pitchFamily="34" charset="0"/>
                <a:cs typeface="Arial" panose="020B0604020202020204" pitchFamily="34" charset="0"/>
              </a:rPr>
              <a:t>Wrong patient  (1%)</a:t>
            </a:r>
          </a:p>
        </p:txBody>
      </p:sp>
      <p:sp>
        <p:nvSpPr>
          <p:cNvPr id="4" name="TextBox 3"/>
          <p:cNvSpPr txBox="1"/>
          <p:nvPr/>
        </p:nvSpPr>
        <p:spPr>
          <a:xfrm>
            <a:off x="2895601" y="6156448"/>
            <a:ext cx="5261377" cy="577338"/>
          </a:xfrm>
          <a:prstGeom prst="rect">
            <a:avLst/>
          </a:prstGeom>
          <a:noFill/>
        </p:spPr>
        <p:txBody>
          <a:bodyPr wrap="none" rtlCol="0">
            <a:spAutoFit/>
          </a:bodyPr>
          <a:lstStyle/>
          <a:p>
            <a:pPr defTabSz="514350"/>
            <a:r>
              <a:rPr lang="en-US" sz="788" b="1" kern="0" dirty="0">
                <a:solidFill>
                  <a:srgbClr val="FFFFFF"/>
                </a:solidFill>
              </a:rPr>
              <a:t>Ref:   1.Epidemiology and Prevention of Vaccine Preventable Diseases 13</a:t>
            </a:r>
            <a:r>
              <a:rPr lang="en-US" sz="788" b="1" kern="0" baseline="30000" dirty="0">
                <a:solidFill>
                  <a:srgbClr val="FFFFFF"/>
                </a:solidFill>
              </a:rPr>
              <a:t>th</a:t>
            </a:r>
            <a:r>
              <a:rPr lang="en-US" sz="788" b="1" kern="0" dirty="0">
                <a:solidFill>
                  <a:srgbClr val="FFFFFF"/>
                </a:solidFill>
              </a:rPr>
              <a:t> Edition,  2015</a:t>
            </a:r>
          </a:p>
          <a:p>
            <a:pPr defTabSz="514350"/>
            <a:r>
              <a:rPr lang="en-US" sz="788" b="1" kern="0" dirty="0">
                <a:solidFill>
                  <a:srgbClr val="FFFFFF"/>
                </a:solidFill>
              </a:rPr>
              <a:t>          2. CDC, NCEZIZ, DHQP. Injection Safety Information for Providers: www.cdc.gov/injectionsafety/providers.html</a:t>
            </a:r>
          </a:p>
          <a:p>
            <a:pPr defTabSz="514350"/>
            <a:r>
              <a:rPr lang="en-US" sz="788" b="1" kern="0" dirty="0">
                <a:solidFill>
                  <a:srgbClr val="FFFFFF"/>
                </a:solidFill>
              </a:rPr>
              <a:t>          3. http://www.immunize.org/askexperts/administering-vaccines.asp </a:t>
            </a:r>
          </a:p>
          <a:p>
            <a:pPr defTabSz="514350"/>
            <a:r>
              <a:rPr lang="en-US" sz="788" b="1" kern="0" dirty="0">
                <a:solidFill>
                  <a:srgbClr val="FFFFFF"/>
                </a:solidFill>
              </a:rPr>
              <a:t>          4. ISMP National Vaccine Error Reporting Program, June 14, 2018, Volume 23, Issue 12</a:t>
            </a:r>
          </a:p>
        </p:txBody>
      </p:sp>
    </p:spTree>
    <p:extLst>
      <p:ext uri="{BB962C8B-B14F-4D97-AF65-F5344CB8AC3E}">
        <p14:creationId xmlns:p14="http://schemas.microsoft.com/office/powerpoint/2010/main" val="15635485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title" idx="4294967295"/>
          </p:nvPr>
        </p:nvSpPr>
        <p:spPr>
          <a:xfrm>
            <a:off x="3238500" y="228600"/>
            <a:ext cx="5829300" cy="571500"/>
          </a:xfrm>
        </p:spPr>
        <p:txBody>
          <a:bodyPr>
            <a:normAutofit fontScale="90000"/>
          </a:bodyPr>
          <a:lstStyle/>
          <a:p>
            <a:pPr eaLnBrk="1" hangingPunct="1"/>
            <a:r>
              <a:rPr lang="en-US" sz="3600" b="1" dirty="0">
                <a:solidFill>
                  <a:srgbClr val="FFFF99"/>
                </a:solidFill>
              </a:rPr>
              <a:t>Always Document…</a:t>
            </a:r>
          </a:p>
        </p:txBody>
      </p:sp>
      <p:sp>
        <p:nvSpPr>
          <p:cNvPr id="295938" name="Rectangle 3"/>
          <p:cNvSpPr>
            <a:spLocks noGrp="1" noChangeArrowheads="1"/>
          </p:cNvSpPr>
          <p:nvPr>
            <p:ph type="body" idx="4294967295"/>
          </p:nvPr>
        </p:nvSpPr>
        <p:spPr>
          <a:xfrm>
            <a:off x="2133600" y="1037034"/>
            <a:ext cx="8153400" cy="3306367"/>
          </a:xfrm>
        </p:spPr>
        <p:txBody>
          <a:bodyPr>
            <a:normAutofit fontScale="92500" lnSpcReduction="10000"/>
          </a:bodyPr>
          <a:lstStyle/>
          <a:p>
            <a:pPr>
              <a:lnSpc>
                <a:spcPct val="80000"/>
              </a:lnSpc>
              <a:spcBef>
                <a:spcPct val="30000"/>
              </a:spcBef>
              <a:buClr>
                <a:schemeClr val="tx1"/>
              </a:buClr>
            </a:pPr>
            <a:r>
              <a:rPr lang="en-US" dirty="0"/>
              <a:t>Accept only written documentation of prior immunizations</a:t>
            </a:r>
          </a:p>
          <a:p>
            <a:pPr>
              <a:lnSpc>
                <a:spcPct val="80000"/>
              </a:lnSpc>
              <a:spcBef>
                <a:spcPct val="30000"/>
              </a:spcBef>
              <a:buClr>
                <a:schemeClr val="tx1"/>
              </a:buClr>
            </a:pPr>
            <a:r>
              <a:rPr lang="en-US" dirty="0"/>
              <a:t>Provide VIS prior to administration of vaccine</a:t>
            </a:r>
          </a:p>
          <a:p>
            <a:pPr>
              <a:lnSpc>
                <a:spcPct val="80000"/>
              </a:lnSpc>
              <a:spcBef>
                <a:spcPct val="30000"/>
              </a:spcBef>
              <a:buClr>
                <a:schemeClr val="tx1"/>
              </a:buClr>
            </a:pPr>
            <a:r>
              <a:rPr lang="en-US" dirty="0"/>
              <a:t>After vaccine administration, </a:t>
            </a:r>
            <a:r>
              <a:rPr lang="en-US" u="sng" dirty="0"/>
              <a:t>document</a:t>
            </a:r>
            <a:r>
              <a:rPr lang="en-US" dirty="0"/>
              <a:t>:</a:t>
            </a:r>
          </a:p>
          <a:p>
            <a:pPr lvl="1">
              <a:lnSpc>
                <a:spcPct val="80000"/>
              </a:lnSpc>
              <a:spcBef>
                <a:spcPct val="30000"/>
              </a:spcBef>
              <a:buClr>
                <a:schemeClr val="tx1"/>
              </a:buClr>
              <a:buFont typeface="Wingdings" pitchFamily="2" charset="2"/>
              <a:buChar char="ü"/>
            </a:pPr>
            <a:r>
              <a:rPr lang="en-US" dirty="0"/>
              <a:t>Publication date of VIS  &amp; date VIS given</a:t>
            </a:r>
          </a:p>
          <a:p>
            <a:pPr lvl="1" eaLnBrk="1" hangingPunct="1">
              <a:lnSpc>
                <a:spcPct val="80000"/>
              </a:lnSpc>
              <a:spcBef>
                <a:spcPct val="30000"/>
              </a:spcBef>
              <a:buClr>
                <a:schemeClr val="tx1"/>
              </a:buClr>
              <a:buFont typeface="Wingdings" pitchFamily="2" charset="2"/>
              <a:buChar char="ü"/>
            </a:pPr>
            <a:r>
              <a:rPr lang="en-US" dirty="0"/>
              <a:t>Date, site, route, antigen(s), manufacturer, lot # </a:t>
            </a:r>
          </a:p>
          <a:p>
            <a:pPr lvl="1" eaLnBrk="1" hangingPunct="1">
              <a:lnSpc>
                <a:spcPct val="80000"/>
              </a:lnSpc>
              <a:spcBef>
                <a:spcPct val="30000"/>
              </a:spcBef>
              <a:buClr>
                <a:schemeClr val="tx1"/>
              </a:buClr>
              <a:buFont typeface="Wingdings" pitchFamily="2" charset="2"/>
              <a:buChar char="ü"/>
            </a:pPr>
            <a:r>
              <a:rPr lang="en-US" dirty="0"/>
              <a:t>Person administering vaccine, practice name and address</a:t>
            </a:r>
          </a:p>
          <a:p>
            <a:pPr lvl="1">
              <a:lnSpc>
                <a:spcPct val="80000"/>
              </a:lnSpc>
              <a:spcBef>
                <a:spcPct val="30000"/>
              </a:spcBef>
              <a:buClr>
                <a:schemeClr val="tx1"/>
              </a:buClr>
              <a:buFont typeface="Wingdings" pitchFamily="2" charset="2"/>
              <a:buChar char="ü"/>
            </a:pPr>
            <a:r>
              <a:rPr lang="en-US" dirty="0"/>
              <a:t>Vaccine refusals with a signed “Refusal to Vaccinate Form”</a:t>
            </a:r>
          </a:p>
          <a:p>
            <a:pPr lvl="1">
              <a:lnSpc>
                <a:spcPct val="80000"/>
              </a:lnSpc>
              <a:spcBef>
                <a:spcPct val="30000"/>
              </a:spcBef>
              <a:buClr>
                <a:schemeClr val="tx1"/>
              </a:buClr>
              <a:buFont typeface="Wingdings" pitchFamily="2" charset="2"/>
              <a:buChar char="ü"/>
            </a:pPr>
            <a:r>
              <a:rPr lang="en-US" dirty="0"/>
              <a:t>GA law does not require signed consent for immunizations</a:t>
            </a:r>
          </a:p>
          <a:p>
            <a:pPr>
              <a:lnSpc>
                <a:spcPct val="80000"/>
              </a:lnSpc>
              <a:spcBef>
                <a:spcPct val="30000"/>
              </a:spcBef>
              <a:buClr>
                <a:schemeClr val="tx1"/>
              </a:buClr>
              <a:buFont typeface="Wingdings" pitchFamily="2" charset="2"/>
              <a:buChar char="ü"/>
            </a:pPr>
            <a:endParaRPr lang="en-US" dirty="0"/>
          </a:p>
        </p:txBody>
      </p:sp>
      <p:pic>
        <p:nvPicPr>
          <p:cNvPr id="8" name="Picture 2"/>
          <p:cNvPicPr>
            <a:picLocks noChangeAspect="1" noChangeArrowheads="1"/>
          </p:cNvPicPr>
          <p:nvPr/>
        </p:nvPicPr>
        <p:blipFill>
          <a:blip r:embed="rId3" cstate="print"/>
          <a:srcRect/>
          <a:stretch>
            <a:fillRect/>
          </a:stretch>
        </p:blipFill>
        <p:spPr bwMode="auto">
          <a:xfrm>
            <a:off x="1550826" y="4343400"/>
            <a:ext cx="2825913" cy="1857482"/>
          </a:xfrm>
          <a:prstGeom prst="rect">
            <a:avLst/>
          </a:prstGeom>
          <a:noFill/>
          <a:ln w="9525">
            <a:noFill/>
            <a:miter lim="800000"/>
            <a:headEnd/>
            <a:tailEnd/>
          </a:ln>
        </p:spPr>
      </p:pic>
      <p:pic>
        <p:nvPicPr>
          <p:cNvPr id="1092611" name="Picture 3"/>
          <p:cNvPicPr>
            <a:picLocks noChangeAspect="1" noChangeArrowheads="1"/>
          </p:cNvPicPr>
          <p:nvPr/>
        </p:nvPicPr>
        <p:blipFill>
          <a:blip r:embed="rId4" cstate="print"/>
          <a:srcRect/>
          <a:stretch>
            <a:fillRect/>
          </a:stretch>
        </p:blipFill>
        <p:spPr bwMode="auto">
          <a:xfrm>
            <a:off x="4293394" y="4759053"/>
            <a:ext cx="3333750" cy="1856061"/>
          </a:xfrm>
          <a:prstGeom prst="rect">
            <a:avLst/>
          </a:prstGeom>
          <a:noFill/>
          <a:ln w="9525">
            <a:noFill/>
            <a:miter lim="800000"/>
            <a:headEnd/>
            <a:tailEnd/>
          </a:ln>
        </p:spPr>
      </p:pic>
      <p:pic>
        <p:nvPicPr>
          <p:cNvPr id="1092610" name="Picture 2"/>
          <p:cNvPicPr>
            <a:picLocks noChangeAspect="1" noChangeArrowheads="1"/>
          </p:cNvPicPr>
          <p:nvPr/>
        </p:nvPicPr>
        <p:blipFill>
          <a:blip r:embed="rId5" cstate="print"/>
          <a:srcRect/>
          <a:stretch>
            <a:fillRect/>
          </a:stretch>
        </p:blipFill>
        <p:spPr bwMode="auto">
          <a:xfrm>
            <a:off x="7543800" y="4343401"/>
            <a:ext cx="3124200" cy="1805201"/>
          </a:xfrm>
          <a:prstGeom prst="rect">
            <a:avLst/>
          </a:prstGeom>
          <a:noFill/>
          <a:ln w="9525">
            <a:noFill/>
            <a:miter lim="800000"/>
            <a:headEnd/>
            <a:tailEnd/>
          </a:ln>
        </p:spPr>
      </p:pic>
    </p:spTree>
    <p:extLst>
      <p:ext uri="{BB962C8B-B14F-4D97-AF65-F5344CB8AC3E}">
        <p14:creationId xmlns:p14="http://schemas.microsoft.com/office/powerpoint/2010/main" val="14061813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8" name="Text Box 2"/>
          <p:cNvSpPr txBox="1">
            <a:spLocks noChangeArrowheads="1"/>
          </p:cNvSpPr>
          <p:nvPr/>
        </p:nvSpPr>
        <p:spPr bwMode="auto">
          <a:xfrm>
            <a:off x="1676400" y="2245817"/>
            <a:ext cx="8763000" cy="4585871"/>
          </a:xfrm>
          <a:prstGeom prst="rect">
            <a:avLst/>
          </a:prstGeom>
          <a:noFill/>
          <a:ln w="9525">
            <a:noFill/>
            <a:miter lim="800000"/>
            <a:headEnd/>
            <a:tailEnd/>
          </a:ln>
        </p:spPr>
        <p:txBody>
          <a:bodyPr wrap="square">
            <a:spAutoFit/>
          </a:bodyPr>
          <a:lstStyle/>
          <a:p>
            <a:pPr algn="ctr" eaLnBrk="0" hangingPunct="0">
              <a:spcBef>
                <a:spcPct val="50000"/>
              </a:spcBef>
              <a:defRPr/>
            </a:pPr>
            <a:r>
              <a:rPr lang="en-US" sz="3600" b="1" dirty="0">
                <a:solidFill>
                  <a:srgbClr val="FFFF99"/>
                </a:solidFill>
                <a:latin typeface="+mj-lt"/>
              </a:rPr>
              <a:t>A ‘Birth to Death’ Immunization Registry</a:t>
            </a:r>
          </a:p>
          <a:p>
            <a:pPr marL="285750" indent="-285750" eaLnBrk="0" hangingPunct="0">
              <a:spcBef>
                <a:spcPct val="50000"/>
              </a:spcBef>
              <a:buClr>
                <a:srgbClr val="FFFFFF"/>
              </a:buClr>
              <a:buFont typeface="Arial" pitchFamily="34" charset="0"/>
              <a:buChar char="•"/>
              <a:defRPr/>
            </a:pPr>
            <a:r>
              <a:rPr lang="en-US" sz="2800" dirty="0">
                <a:solidFill>
                  <a:srgbClr val="FFFFFF"/>
                </a:solidFill>
              </a:rPr>
              <a:t>Providers administering vaccines in Georgia must provide   appropriate information to GRITS.  </a:t>
            </a:r>
          </a:p>
          <a:p>
            <a:pPr marL="285750" indent="-285750" eaLnBrk="0" hangingPunct="0">
              <a:spcBef>
                <a:spcPct val="50000"/>
              </a:spcBef>
              <a:buClr>
                <a:srgbClr val="FFFFFF"/>
              </a:buClr>
              <a:buFont typeface="Arial" pitchFamily="34" charset="0"/>
              <a:buChar char="•"/>
              <a:defRPr/>
            </a:pPr>
            <a:r>
              <a:rPr lang="en-US" sz="2800" dirty="0">
                <a:solidFill>
                  <a:srgbClr val="FFFFFF"/>
                </a:solidFill>
              </a:rPr>
              <a:t>GRITS personnel can work with your EHR/EMR vendor to create an interface between your system and GRITS that will drastically decrease data entry time for your practice.</a:t>
            </a:r>
          </a:p>
          <a:p>
            <a:pPr eaLnBrk="0" hangingPunct="0">
              <a:spcBef>
                <a:spcPct val="50000"/>
              </a:spcBef>
              <a:defRPr/>
            </a:pPr>
            <a:endParaRPr lang="en-US" sz="2400" dirty="0">
              <a:solidFill>
                <a:srgbClr val="FFFFFF"/>
              </a:solidFill>
            </a:endParaRPr>
          </a:p>
          <a:p>
            <a:pPr eaLnBrk="0" hangingPunct="0">
              <a:spcBef>
                <a:spcPct val="50000"/>
              </a:spcBef>
              <a:defRPr/>
            </a:pPr>
            <a:r>
              <a:rPr lang="en-US" sz="1600" dirty="0">
                <a:solidFill>
                  <a:srgbClr val="FFFFFF"/>
                </a:solidFill>
              </a:rPr>
              <a:t>        Contact the GRITS Training Coordinator at </a:t>
            </a:r>
            <a:r>
              <a:rPr lang="en-US" sz="1600" dirty="0"/>
              <a:t>(404) 463-0807 </a:t>
            </a:r>
            <a:r>
              <a:rPr lang="en-US" sz="1600" dirty="0">
                <a:solidFill>
                  <a:srgbClr val="FFFFFF"/>
                </a:solidFill>
              </a:rPr>
              <a:t> or e-mail </a:t>
            </a:r>
            <a:r>
              <a:rPr lang="en-US" sz="1600" dirty="0"/>
              <a:t>: </a:t>
            </a:r>
            <a:r>
              <a:rPr lang="en-US" sz="1600" u="sng" dirty="0">
                <a:solidFill>
                  <a:srgbClr val="002060"/>
                </a:solidFill>
              </a:rPr>
              <a:t>dph-immreg@dph.ga.gov</a:t>
            </a:r>
            <a:endParaRPr lang="en-US" sz="1600" dirty="0">
              <a:solidFill>
                <a:srgbClr val="002060"/>
              </a:solidFill>
            </a:endParaRPr>
          </a:p>
        </p:txBody>
      </p:sp>
      <p:pic>
        <p:nvPicPr>
          <p:cNvPr id="29798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228601"/>
            <a:ext cx="4343400" cy="1641475"/>
          </a:xfrm>
          <a:prstGeom prst="rect">
            <a:avLst/>
          </a:prstGeom>
          <a:noFill/>
          <a:ln w="9525">
            <a:noFill/>
            <a:miter lim="800000"/>
            <a:headEnd/>
            <a:tailEnd/>
          </a:ln>
        </p:spPr>
      </p:pic>
      <p:sp>
        <p:nvSpPr>
          <p:cNvPr id="297988" name="TextBox 4"/>
          <p:cNvSpPr txBox="1">
            <a:spLocks noChangeArrowheads="1"/>
          </p:cNvSpPr>
          <p:nvPr/>
        </p:nvSpPr>
        <p:spPr bwMode="auto">
          <a:xfrm>
            <a:off x="9525000" y="6248401"/>
            <a:ext cx="609600" cy="366713"/>
          </a:xfrm>
          <a:prstGeom prst="rect">
            <a:avLst/>
          </a:prstGeom>
          <a:noFill/>
          <a:ln w="9525">
            <a:noFill/>
            <a:miter lim="800000"/>
            <a:headEnd/>
            <a:tailEnd/>
          </a:ln>
        </p:spPr>
        <p:txBody>
          <a:bodyPr>
            <a:spAutoFit/>
          </a:bodyPr>
          <a:lstStyle/>
          <a:p>
            <a:endParaRPr lang="en-US" b="1" dirty="0">
              <a:solidFill>
                <a:srgbClr val="FFC000"/>
              </a:solidFill>
              <a:latin typeface="Calibri" pitchFamily="34" charset="0"/>
            </a:endParaRPr>
          </a:p>
        </p:txBody>
      </p:sp>
    </p:spTree>
    <p:extLst>
      <p:ext uri="{BB962C8B-B14F-4D97-AF65-F5344CB8AC3E}">
        <p14:creationId xmlns:p14="http://schemas.microsoft.com/office/powerpoint/2010/main" val="3148286118"/>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39107" y="990600"/>
            <a:ext cx="7870372" cy="1938992"/>
          </a:xfrm>
          <a:prstGeom prst="rect">
            <a:avLst/>
          </a:prstGeom>
        </p:spPr>
        <p:txBody>
          <a:bodyPr wrap="square">
            <a:spAutoFit/>
          </a:bodyPr>
          <a:lstStyle/>
          <a:p>
            <a:pPr marL="211931" indent="-211931">
              <a:defRPr/>
            </a:pPr>
            <a:r>
              <a:rPr lang="en-US" sz="2400" b="1" u="sng" dirty="0">
                <a:solidFill>
                  <a:srgbClr val="FFFF66"/>
                </a:solidFill>
                <a:latin typeface="Calibri"/>
              </a:rPr>
              <a:t>Medical Exemption</a:t>
            </a:r>
            <a:r>
              <a:rPr lang="en-US" sz="2400" b="1" dirty="0">
                <a:solidFill>
                  <a:srgbClr val="FFFF66"/>
                </a:solidFill>
                <a:latin typeface="Calibri"/>
              </a:rPr>
              <a:t> </a:t>
            </a:r>
            <a:r>
              <a:rPr lang="en-US" sz="2400" dirty="0">
                <a:solidFill>
                  <a:srgbClr val="FFFFFF"/>
                </a:solidFill>
                <a:latin typeface="Calibri"/>
              </a:rPr>
              <a:t>O.C.G.A. §20-2-771(d)</a:t>
            </a:r>
            <a:endParaRPr lang="en-US" sz="2400" b="1" dirty="0">
              <a:solidFill>
                <a:srgbClr val="FFFFFF"/>
              </a:solidFill>
              <a:latin typeface="Calibri"/>
            </a:endParaRPr>
          </a:p>
          <a:p>
            <a:pPr marL="211931" indent="-211931">
              <a:buFont typeface="Arial" charset="0"/>
              <a:buChar char="•"/>
              <a:defRPr/>
            </a:pPr>
            <a:r>
              <a:rPr lang="en-US" sz="2400" dirty="0">
                <a:solidFill>
                  <a:srgbClr val="FFFFFF"/>
                </a:solidFill>
                <a:latin typeface="Calibri"/>
              </a:rPr>
              <a:t>Used when a physical disability or medical</a:t>
            </a:r>
          </a:p>
          <a:p>
            <a:pPr>
              <a:defRPr/>
            </a:pPr>
            <a:r>
              <a:rPr lang="en-US" sz="2400" dirty="0">
                <a:solidFill>
                  <a:srgbClr val="FFFFFF"/>
                </a:solidFill>
                <a:latin typeface="Calibri"/>
              </a:rPr>
              <a:t>       condition contraindicates a particular vaccine. </a:t>
            </a:r>
          </a:p>
          <a:p>
            <a:pPr marL="211931" indent="-211931">
              <a:buFont typeface="Arial" charset="0"/>
              <a:buChar char="•"/>
              <a:defRPr/>
            </a:pPr>
            <a:r>
              <a:rPr lang="en-US" sz="2400" dirty="0">
                <a:solidFill>
                  <a:srgbClr val="FFFFFF"/>
                </a:solidFill>
                <a:latin typeface="Calibri"/>
              </a:rPr>
              <a:t>Requires an </a:t>
            </a:r>
            <a:r>
              <a:rPr lang="en-US" sz="2400" u="sng" dirty="0">
                <a:solidFill>
                  <a:srgbClr val="FFFFFF"/>
                </a:solidFill>
                <a:latin typeface="Calibri"/>
              </a:rPr>
              <a:t>annual review.</a:t>
            </a:r>
          </a:p>
          <a:p>
            <a:pPr marL="211931" indent="-211931">
              <a:buFont typeface="Arial" charset="0"/>
              <a:buChar char="•"/>
              <a:defRPr/>
            </a:pPr>
            <a:r>
              <a:rPr lang="en-US" sz="2400" u="sng" dirty="0">
                <a:solidFill>
                  <a:srgbClr val="FFFFFF"/>
                </a:solidFill>
                <a:latin typeface="Calibri"/>
              </a:rPr>
              <a:t>The medical exemption is documented in GRITS.</a:t>
            </a:r>
          </a:p>
        </p:txBody>
      </p:sp>
      <p:sp>
        <p:nvSpPr>
          <p:cNvPr id="88067" name="Rectangle 3"/>
          <p:cNvSpPr>
            <a:spLocks noChangeArrowheads="1"/>
          </p:cNvSpPr>
          <p:nvPr/>
        </p:nvSpPr>
        <p:spPr bwMode="auto">
          <a:xfrm>
            <a:off x="2209800" y="2929592"/>
            <a:ext cx="7870371" cy="3416320"/>
          </a:xfrm>
          <a:prstGeom prst="rect">
            <a:avLst/>
          </a:prstGeom>
          <a:noFill/>
          <a:ln w="9525">
            <a:noFill/>
            <a:miter lim="800000"/>
            <a:headEnd/>
            <a:tailEnd/>
          </a:ln>
        </p:spPr>
        <p:txBody>
          <a:bodyPr wrap="square">
            <a:spAutoFit/>
          </a:bodyPr>
          <a:lstStyle/>
          <a:p>
            <a:pPr marL="211931" indent="-211931"/>
            <a:r>
              <a:rPr lang="en-US" sz="2400" b="1" u="sng" dirty="0">
                <a:solidFill>
                  <a:srgbClr val="FFFF66"/>
                </a:solidFill>
                <a:latin typeface="Calibri"/>
              </a:rPr>
              <a:t>Religious Exemption </a:t>
            </a:r>
            <a:r>
              <a:rPr lang="en-US" sz="2400" dirty="0">
                <a:solidFill>
                  <a:srgbClr val="FFFFFF"/>
                </a:solidFill>
                <a:latin typeface="Calibri"/>
              </a:rPr>
              <a:t>O.C.G.A. §20-2-771(e)</a:t>
            </a:r>
            <a:endParaRPr lang="en-US" sz="2400" b="1" dirty="0">
              <a:solidFill>
                <a:srgbClr val="FFFFFF"/>
              </a:solidFill>
              <a:latin typeface="Calibri"/>
            </a:endParaRPr>
          </a:p>
          <a:p>
            <a:pPr marL="211931" indent="-211931">
              <a:buFont typeface="Arial" charset="0"/>
              <a:buChar char="•"/>
            </a:pPr>
            <a:r>
              <a:rPr lang="en-US" sz="2400" dirty="0">
                <a:solidFill>
                  <a:srgbClr val="FFFFFF"/>
                </a:solidFill>
                <a:latin typeface="Calibri"/>
              </a:rPr>
              <a:t>Parent or guardian must be directed to </a:t>
            </a:r>
            <a:r>
              <a:rPr lang="en-US" sz="2400" dirty="0">
                <a:solidFill>
                  <a:srgbClr val="00B0F0"/>
                </a:solidFill>
                <a:latin typeface="Calibri"/>
              </a:rPr>
              <a:t>http://dph.georgia.gov/immunization-section </a:t>
            </a:r>
            <a:r>
              <a:rPr lang="en-US" sz="2400" dirty="0">
                <a:solidFill>
                  <a:srgbClr val="FFFFFF"/>
                </a:solidFill>
                <a:latin typeface="Calibri"/>
              </a:rPr>
              <a:t>to obtain an Affidavit of Religious Objection to Immunization form. </a:t>
            </a:r>
          </a:p>
          <a:p>
            <a:pPr marL="211931" indent="-211931">
              <a:buFont typeface="Arial" charset="0"/>
              <a:buChar char="•"/>
            </a:pPr>
            <a:r>
              <a:rPr lang="en-US" sz="2400" dirty="0">
                <a:solidFill>
                  <a:srgbClr val="FFFFFF"/>
                </a:solidFill>
                <a:latin typeface="Calibri"/>
              </a:rPr>
              <a:t>This form must be signed and notarized and provided to the school.</a:t>
            </a:r>
          </a:p>
          <a:p>
            <a:pPr marL="211931" indent="-211931">
              <a:buFont typeface="Arial" charset="0"/>
              <a:buChar char="•"/>
            </a:pPr>
            <a:r>
              <a:rPr lang="en-US" sz="2400" dirty="0">
                <a:solidFill>
                  <a:srgbClr val="FFFFFF"/>
                </a:solidFill>
                <a:latin typeface="Calibri"/>
              </a:rPr>
              <a:t>Must be kept on file at school/facility in lieu of an</a:t>
            </a:r>
          </a:p>
          <a:p>
            <a:pPr marL="211931" indent="-211931"/>
            <a:r>
              <a:rPr lang="en-US" sz="2400" dirty="0">
                <a:solidFill>
                  <a:srgbClr val="FFFFFF"/>
                </a:solidFill>
                <a:latin typeface="Calibri"/>
              </a:rPr>
              <a:t>    immunization certificate.</a:t>
            </a:r>
          </a:p>
          <a:p>
            <a:pPr marL="211931" indent="-211931">
              <a:buFont typeface="Arial" charset="0"/>
              <a:buChar char="•"/>
            </a:pPr>
            <a:r>
              <a:rPr lang="en-US" sz="2400" dirty="0">
                <a:solidFill>
                  <a:srgbClr val="FFFFFF"/>
                </a:solidFill>
                <a:latin typeface="Calibri"/>
              </a:rPr>
              <a:t>Affidavit does not expire. </a:t>
            </a:r>
          </a:p>
        </p:txBody>
      </p:sp>
      <p:sp>
        <p:nvSpPr>
          <p:cNvPr id="88068" name="TextBox 4"/>
          <p:cNvSpPr txBox="1">
            <a:spLocks noChangeArrowheads="1"/>
          </p:cNvSpPr>
          <p:nvPr/>
        </p:nvSpPr>
        <p:spPr bwMode="auto">
          <a:xfrm>
            <a:off x="2944585" y="344270"/>
            <a:ext cx="6400800" cy="646331"/>
          </a:xfrm>
          <a:prstGeom prst="rect">
            <a:avLst/>
          </a:prstGeom>
          <a:noFill/>
          <a:ln w="9525">
            <a:noFill/>
            <a:miter lim="800000"/>
            <a:headEnd/>
            <a:tailEnd/>
          </a:ln>
        </p:spPr>
        <p:txBody>
          <a:bodyPr>
            <a:spAutoFit/>
          </a:bodyPr>
          <a:lstStyle/>
          <a:p>
            <a:pPr algn="ctr"/>
            <a:r>
              <a:rPr lang="en-US" sz="3600" b="1" dirty="0">
                <a:solidFill>
                  <a:srgbClr val="FFFF99"/>
                </a:solidFill>
                <a:latin typeface="Calibri"/>
              </a:rPr>
              <a:t>Exemptions From School</a:t>
            </a:r>
          </a:p>
        </p:txBody>
      </p:sp>
      <p:sp>
        <p:nvSpPr>
          <p:cNvPr id="6" name="TextBox 5"/>
          <p:cNvSpPr txBox="1"/>
          <p:nvPr/>
        </p:nvSpPr>
        <p:spPr>
          <a:xfrm>
            <a:off x="3310931" y="6328327"/>
            <a:ext cx="6057900" cy="369332"/>
          </a:xfrm>
          <a:prstGeom prst="rect">
            <a:avLst/>
          </a:prstGeom>
          <a:noFill/>
        </p:spPr>
        <p:txBody>
          <a:bodyPr wrap="square" rtlCol="0">
            <a:spAutoFit/>
          </a:bodyPr>
          <a:lstStyle/>
          <a:p>
            <a:pPr algn="ctr"/>
            <a:r>
              <a:rPr lang="en-US" b="1" dirty="0">
                <a:solidFill>
                  <a:srgbClr val="FFC000"/>
                </a:solidFill>
                <a:latin typeface="Calibri"/>
              </a:rPr>
              <a:t>Georgia does not have a philosophical exemption </a:t>
            </a:r>
          </a:p>
        </p:txBody>
      </p:sp>
    </p:spTree>
    <p:extLst>
      <p:ext uri="{BB962C8B-B14F-4D97-AF65-F5344CB8AC3E}">
        <p14:creationId xmlns:p14="http://schemas.microsoft.com/office/powerpoint/2010/main" val="2539784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86940" y="489858"/>
            <a:ext cx="7924800" cy="1200329"/>
          </a:xfrm>
          <a:prstGeom prst="rect">
            <a:avLst/>
          </a:prstGeom>
        </p:spPr>
        <p:txBody>
          <a:bodyPr wrap="square">
            <a:spAutoFit/>
          </a:bodyPr>
          <a:lstStyle/>
          <a:p>
            <a:pPr algn="ctr"/>
            <a:r>
              <a:rPr lang="en-US" sz="3600" b="1" dirty="0">
                <a:solidFill>
                  <a:srgbClr val="FFFF99"/>
                </a:solidFill>
                <a:latin typeface="+mj-lt"/>
                <a:cs typeface="Georgia"/>
              </a:rPr>
              <a:t>Four Vaccines Are Recommended for </a:t>
            </a:r>
          </a:p>
          <a:p>
            <a:pPr algn="ctr"/>
            <a:r>
              <a:rPr lang="en-US" sz="3600" b="1" dirty="0">
                <a:solidFill>
                  <a:srgbClr val="FFFF99"/>
                </a:solidFill>
                <a:latin typeface="+mj-lt"/>
                <a:cs typeface="Georgia"/>
              </a:rPr>
              <a:t>ALL Adolescents </a:t>
            </a:r>
          </a:p>
        </p:txBody>
      </p:sp>
      <p:sp>
        <p:nvSpPr>
          <p:cNvPr id="3" name="Rectangle 2"/>
          <p:cNvSpPr/>
          <p:nvPr/>
        </p:nvSpPr>
        <p:spPr>
          <a:xfrm>
            <a:off x="1879468" y="2286000"/>
            <a:ext cx="8763000" cy="3970318"/>
          </a:xfrm>
          <a:prstGeom prst="rect">
            <a:avLst/>
          </a:prstGeom>
        </p:spPr>
        <p:txBody>
          <a:bodyPr wrap="square">
            <a:spAutoFit/>
          </a:bodyPr>
          <a:lstStyle/>
          <a:p>
            <a:pPr marL="342900" indent="-342900">
              <a:buClr>
                <a:srgbClr val="FFFFCC"/>
              </a:buClr>
              <a:buFont typeface="Calibri" panose="020F0502020204030204" pitchFamily="34" charset="0"/>
              <a:buChar char="•"/>
            </a:pPr>
            <a:r>
              <a:rPr lang="en-US" sz="2400" dirty="0">
                <a:solidFill>
                  <a:prstClr val="white"/>
                </a:solidFill>
                <a:latin typeface="Calibri"/>
                <a:cs typeface="Georgia"/>
              </a:rPr>
              <a:t>  </a:t>
            </a:r>
            <a:r>
              <a:rPr lang="en-US" sz="2800" dirty="0">
                <a:solidFill>
                  <a:prstClr val="white"/>
                </a:solidFill>
                <a:latin typeface="Calibri"/>
                <a:cs typeface="Georgia"/>
              </a:rPr>
              <a:t>Tetanus-diphtheria-acellular pertussis vaccine (Tdap)</a:t>
            </a:r>
          </a:p>
          <a:p>
            <a:pPr>
              <a:buClr>
                <a:srgbClr val="FFFFCC"/>
              </a:buClr>
            </a:pPr>
            <a:r>
              <a:rPr lang="en-US" sz="2800" dirty="0">
                <a:solidFill>
                  <a:prstClr val="white"/>
                </a:solidFill>
                <a:latin typeface="Calibri"/>
                <a:cs typeface="Georgia"/>
              </a:rPr>
              <a:t> </a:t>
            </a:r>
          </a:p>
          <a:p>
            <a:pPr marL="457200" indent="-457200">
              <a:buClr>
                <a:srgbClr val="FFFFCC"/>
              </a:buClr>
              <a:buFont typeface="Calibri" panose="020F0502020204030204" pitchFamily="34" charset="0"/>
              <a:buChar char="•"/>
            </a:pPr>
            <a:r>
              <a:rPr lang="en-US" sz="2800" dirty="0">
                <a:solidFill>
                  <a:prstClr val="white"/>
                </a:solidFill>
                <a:latin typeface="Calibri"/>
                <a:cs typeface="Georgia"/>
              </a:rPr>
              <a:t> Influenza (flu) vaccine---every year</a:t>
            </a:r>
            <a:endParaRPr lang="en-US" sz="2800" dirty="0">
              <a:solidFill>
                <a:prstClr val="white"/>
              </a:solidFill>
              <a:latin typeface="Calibri"/>
            </a:endParaRPr>
          </a:p>
          <a:p>
            <a:pPr>
              <a:buClr>
                <a:srgbClr val="FFFFCC"/>
              </a:buClr>
              <a:buFont typeface="Wingdings" pitchFamily="2" charset="2"/>
              <a:buChar char="Ø"/>
            </a:pPr>
            <a:endParaRPr lang="en-US" sz="2800" dirty="0">
              <a:solidFill>
                <a:prstClr val="white"/>
              </a:solidFill>
              <a:latin typeface="Calibri"/>
              <a:cs typeface="Georgia"/>
            </a:endParaRPr>
          </a:p>
          <a:p>
            <a:pPr marL="457200" indent="-457200">
              <a:buClr>
                <a:srgbClr val="FFFFCC"/>
              </a:buClr>
              <a:buFont typeface="Calibri" panose="020F0502020204030204" pitchFamily="34" charset="0"/>
              <a:buChar char="•"/>
            </a:pPr>
            <a:r>
              <a:rPr lang="en-US" sz="2800" dirty="0">
                <a:solidFill>
                  <a:prstClr val="white"/>
                </a:solidFill>
                <a:latin typeface="Calibri"/>
                <a:cs typeface="Georgia"/>
              </a:rPr>
              <a:t> Meningococcal conjugate vaccine (MCV4)</a:t>
            </a:r>
          </a:p>
          <a:p>
            <a:pPr>
              <a:buClr>
                <a:srgbClr val="FFFFCC"/>
              </a:buClr>
            </a:pPr>
            <a:endParaRPr lang="en-US" sz="2800" dirty="0">
              <a:solidFill>
                <a:prstClr val="white"/>
              </a:solidFill>
              <a:latin typeface="Calibri"/>
              <a:cs typeface="Georgia"/>
            </a:endParaRPr>
          </a:p>
          <a:p>
            <a:pPr marL="457200" indent="-457200">
              <a:buClr>
                <a:srgbClr val="FFFFCC"/>
              </a:buClr>
              <a:buFont typeface="Calibri" panose="020F0502020204030204" pitchFamily="34" charset="0"/>
              <a:buChar char="•"/>
            </a:pPr>
            <a:r>
              <a:rPr lang="en-US" sz="2800" dirty="0">
                <a:solidFill>
                  <a:prstClr val="white"/>
                </a:solidFill>
                <a:latin typeface="Calibri"/>
                <a:cs typeface="Georgia"/>
              </a:rPr>
              <a:t> Human papillomavirus vaccine (HPV)</a:t>
            </a:r>
          </a:p>
          <a:p>
            <a:pPr>
              <a:buClr>
                <a:srgbClr val="FFFFCC"/>
              </a:buClr>
            </a:pPr>
            <a:r>
              <a:rPr lang="en-US" sz="2800" dirty="0">
                <a:solidFill>
                  <a:prstClr val="white"/>
                </a:solidFill>
                <a:latin typeface="Calibri"/>
                <a:cs typeface="Georgia"/>
              </a:rPr>
              <a:t> </a:t>
            </a:r>
          </a:p>
          <a:p>
            <a:pPr>
              <a:buClr>
                <a:srgbClr val="FFFFCC"/>
              </a:buClr>
            </a:pPr>
            <a:r>
              <a:rPr lang="en-US" sz="2800" dirty="0">
                <a:solidFill>
                  <a:prstClr val="white"/>
                </a:solidFill>
                <a:latin typeface="Calibri"/>
                <a:cs typeface="Georgia"/>
              </a:rPr>
              <a:t> </a:t>
            </a:r>
            <a:endParaRPr lang="en-US" sz="2800" dirty="0">
              <a:solidFill>
                <a:prstClr val="white"/>
              </a:solidFill>
              <a:latin typeface="Calibri"/>
            </a:endParaRPr>
          </a:p>
        </p:txBody>
      </p:sp>
    </p:spTree>
    <p:extLst>
      <p:ext uri="{BB962C8B-B14F-4D97-AF65-F5344CB8AC3E}">
        <p14:creationId xmlns:p14="http://schemas.microsoft.com/office/powerpoint/2010/main" val="17067186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64935" y="1366849"/>
            <a:ext cx="1822537" cy="4149525"/>
          </a:xfrm>
          <a:prstGeom prst="rect">
            <a:avLst/>
          </a:prstGeom>
        </p:spPr>
      </p:pic>
      <p:sp>
        <p:nvSpPr>
          <p:cNvPr id="3" name="Rectangle 2"/>
          <p:cNvSpPr/>
          <p:nvPr/>
        </p:nvSpPr>
        <p:spPr>
          <a:xfrm>
            <a:off x="3555849" y="294941"/>
            <a:ext cx="5545108" cy="646331"/>
          </a:xfrm>
          <a:prstGeom prst="rect">
            <a:avLst/>
          </a:prstGeom>
        </p:spPr>
        <p:txBody>
          <a:bodyPr wrap="none">
            <a:spAutoFit/>
          </a:bodyPr>
          <a:lstStyle/>
          <a:p>
            <a:pPr defTabSz="685800">
              <a:defRPr/>
            </a:pPr>
            <a:r>
              <a:rPr lang="en-US" sz="3600" kern="0" dirty="0">
                <a:solidFill>
                  <a:srgbClr val="FFFF99"/>
                </a:solidFill>
                <a:latin typeface="Arial" panose="020B0604020202020204" pitchFamily="34" charset="0"/>
                <a:ea typeface="+mj-ea"/>
                <a:cs typeface="Arial" panose="020B0604020202020204" pitchFamily="34" charset="0"/>
              </a:rPr>
              <a:t>Monitoring Vaccine Safety</a:t>
            </a:r>
            <a:endParaRPr lang="en-US" sz="3600" kern="0" dirty="0">
              <a:solidFill>
                <a:sysClr val="windowText" lastClr="000000"/>
              </a:solidFill>
              <a:latin typeface="Arial" panose="020B0604020202020204" pitchFamily="34" charset="0"/>
              <a:cs typeface="Arial" panose="020B0604020202020204" pitchFamily="34" charset="0"/>
            </a:endParaRPr>
          </a:p>
        </p:txBody>
      </p:sp>
      <p:sp>
        <p:nvSpPr>
          <p:cNvPr id="6" name="Rectangle 4"/>
          <p:cNvSpPr>
            <a:spLocks noChangeArrowheads="1"/>
          </p:cNvSpPr>
          <p:nvPr/>
        </p:nvSpPr>
        <p:spPr bwMode="auto">
          <a:xfrm>
            <a:off x="4600878" y="1577262"/>
            <a:ext cx="5412137" cy="2240029"/>
          </a:xfrm>
          <a:prstGeom prst="rect">
            <a:avLst/>
          </a:prstGeom>
          <a:solidFill>
            <a:schemeClr val="tx1">
              <a:lumMod val="85000"/>
            </a:schemeClr>
          </a:solidFill>
          <a:ln>
            <a:noFill/>
          </a:ln>
          <a:effectLst/>
        </p:spPr>
        <p:txBody>
          <a:bodyPr vert="horz" wrap="square" lIns="68580" tIns="0" rIns="68580" bIns="23805"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200" b="1" dirty="0">
                <a:solidFill>
                  <a:srgbClr val="002060"/>
                </a:solidFill>
                <a:latin typeface="latobold"/>
              </a:rPr>
              <a:t>Option 1 - Report Online to VAERS (Preferred)</a:t>
            </a:r>
          </a:p>
          <a:p>
            <a:pPr defTabSz="685800"/>
            <a:r>
              <a:rPr lang="en-US" altLang="en-US" sz="1200" dirty="0">
                <a:solidFill>
                  <a:srgbClr val="0070C0"/>
                </a:solidFill>
                <a:latin typeface="latoregular"/>
              </a:rPr>
              <a:t>Submit a VAERS report online. The report must be completed online and submitted in one sitting and cannot be saved and returned to at a later time. Your information will be erased if you are inactive for 20 minutes; you will receive a warning after 15 minutes.</a:t>
            </a:r>
          </a:p>
          <a:p>
            <a:pPr defTabSz="685800"/>
            <a:r>
              <a:rPr lang="en-US" altLang="en-US" sz="1200" dirty="0">
                <a:solidFill>
                  <a:srgbClr val="428BCA"/>
                </a:solidFill>
                <a:latin typeface="latoregular"/>
                <a:hlinkClick r:id="rId4"/>
              </a:rPr>
              <a:t>  </a:t>
            </a:r>
            <a:endParaRPr lang="en-US" altLang="en-US" sz="1050" dirty="0">
              <a:solidFill>
                <a:srgbClr val="428BCA"/>
              </a:solidFill>
              <a:latin typeface="latobold"/>
            </a:endParaRPr>
          </a:p>
          <a:p>
            <a:pPr defTabSz="685800"/>
            <a:r>
              <a:rPr lang="en-US" altLang="en-US" sz="1200" b="1" dirty="0">
                <a:solidFill>
                  <a:srgbClr val="002060"/>
                </a:solidFill>
                <a:latin typeface="latobold"/>
              </a:rPr>
              <a:t>Option 2 - Report using a Writable PDF Form</a:t>
            </a:r>
          </a:p>
          <a:p>
            <a:pPr defTabSz="685800"/>
            <a:r>
              <a:rPr lang="en-US" altLang="en-US" sz="1200" dirty="0">
                <a:solidFill>
                  <a:srgbClr val="0070C0"/>
                </a:solidFill>
                <a:latin typeface="latoregular"/>
              </a:rPr>
              <a:t>Download the Writable PDF Form to a computer. Complete the VAERS report offline if you do not have time to complete it all at once. Return to this page to upload the completed Writable PDF form by clicking here.</a:t>
            </a:r>
          </a:p>
          <a:p>
            <a:pPr defTabSz="685800"/>
            <a:r>
              <a:rPr lang="en-US" altLang="en-US" sz="1200" b="1" dirty="0">
                <a:solidFill>
                  <a:srgbClr val="0070C0"/>
                </a:solidFill>
                <a:latin typeface="latobold"/>
              </a:rPr>
              <a:t>If you need further assistance with reporting to VAERS, please email</a:t>
            </a:r>
            <a:r>
              <a:rPr lang="en-US" altLang="en-US" sz="1200" b="1" dirty="0">
                <a:solidFill>
                  <a:schemeClr val="bg1"/>
                </a:solidFill>
                <a:latin typeface="latobold"/>
              </a:rPr>
              <a:t> info@VAERS.org</a:t>
            </a:r>
            <a:r>
              <a:rPr lang="en-US" altLang="en-US" sz="1200" b="1" dirty="0">
                <a:solidFill>
                  <a:srgbClr val="0070C0"/>
                </a:solidFill>
                <a:latin typeface="latobold"/>
              </a:rPr>
              <a:t> or call 1-800-822-7967.</a:t>
            </a:r>
            <a:endParaRPr lang="en-US" altLang="en-US" sz="1200" dirty="0">
              <a:solidFill>
                <a:srgbClr val="0070C0"/>
              </a:solidFill>
              <a:latin typeface="latoregular"/>
            </a:endParaRPr>
          </a:p>
        </p:txBody>
      </p:sp>
      <p:sp>
        <p:nvSpPr>
          <p:cNvPr id="9" name="TextBox 8"/>
          <p:cNvSpPr txBox="1"/>
          <p:nvPr/>
        </p:nvSpPr>
        <p:spPr>
          <a:xfrm>
            <a:off x="4621426" y="3934477"/>
            <a:ext cx="5665574" cy="2585323"/>
          </a:xfrm>
          <a:prstGeom prst="rect">
            <a:avLst/>
          </a:prstGeom>
          <a:noFill/>
        </p:spPr>
        <p:txBody>
          <a:bodyPr wrap="square" rtlCol="0">
            <a:spAutoFit/>
          </a:bodyPr>
          <a:lstStyle/>
          <a:p>
            <a:pPr marL="257175" indent="-257175">
              <a:buSzPct val="125000"/>
              <a:buFont typeface="Arial" panose="020B0604020202020204" pitchFamily="34" charset="0"/>
              <a:buChar char="•"/>
            </a:pPr>
            <a:r>
              <a:rPr lang="en-US" sz="1500" dirty="0"/>
              <a:t> </a:t>
            </a:r>
            <a:r>
              <a:rPr lang="en-US" b="1" dirty="0"/>
              <a:t>FDA and Vaccine Data Link Safety Project</a:t>
            </a:r>
          </a:p>
          <a:p>
            <a:pPr>
              <a:buSzPct val="125000"/>
            </a:pPr>
            <a:endParaRPr lang="en-US" b="1" dirty="0"/>
          </a:p>
          <a:p>
            <a:pPr marL="257175" indent="-257175">
              <a:buClr>
                <a:srgbClr val="FFFFFF"/>
              </a:buClr>
              <a:buSzPct val="125000"/>
              <a:buFont typeface="Arial" panose="020B0604020202020204" pitchFamily="34" charset="0"/>
              <a:buChar char="•"/>
              <a:defRPr/>
            </a:pPr>
            <a:r>
              <a:rPr lang="en-US" dirty="0">
                <a:solidFill>
                  <a:srgbClr val="FFFFFF"/>
                </a:solidFill>
                <a:cs typeface="Arial" charset="0"/>
              </a:rPr>
              <a:t> </a:t>
            </a:r>
            <a:r>
              <a:rPr lang="en-US" b="1" dirty="0">
                <a:solidFill>
                  <a:srgbClr val="FFFFFF"/>
                </a:solidFill>
                <a:cs typeface="Arial" charset="0"/>
              </a:rPr>
              <a:t>VERP: </a:t>
            </a:r>
            <a:r>
              <a:rPr lang="en-US" b="1" u="sng" dirty="0">
                <a:solidFill>
                  <a:srgbClr val="FFFFFF"/>
                </a:solidFill>
                <a:cs typeface="Arial" charset="0"/>
              </a:rPr>
              <a:t>V</a:t>
            </a:r>
            <a:r>
              <a:rPr lang="en-US" b="1" dirty="0">
                <a:solidFill>
                  <a:srgbClr val="FFFFFF"/>
                </a:solidFill>
                <a:cs typeface="Arial" charset="0"/>
              </a:rPr>
              <a:t>ACCINE </a:t>
            </a:r>
            <a:r>
              <a:rPr lang="en-US" b="1" u="sng" dirty="0">
                <a:solidFill>
                  <a:srgbClr val="FFFFFF"/>
                </a:solidFill>
                <a:cs typeface="Arial" charset="0"/>
              </a:rPr>
              <a:t>E</a:t>
            </a:r>
            <a:r>
              <a:rPr lang="en-US" b="1" dirty="0">
                <a:solidFill>
                  <a:srgbClr val="FFFFFF"/>
                </a:solidFill>
                <a:cs typeface="Arial" charset="0"/>
              </a:rPr>
              <a:t>RROR </a:t>
            </a:r>
            <a:r>
              <a:rPr lang="en-US" b="1" u="sng" dirty="0">
                <a:solidFill>
                  <a:srgbClr val="FFFFFF"/>
                </a:solidFill>
                <a:cs typeface="Arial" charset="0"/>
              </a:rPr>
              <a:t>R</a:t>
            </a:r>
            <a:r>
              <a:rPr lang="en-US" b="1" dirty="0">
                <a:solidFill>
                  <a:srgbClr val="FFFFFF"/>
                </a:solidFill>
                <a:cs typeface="Arial" charset="0"/>
              </a:rPr>
              <a:t>EPORTING </a:t>
            </a:r>
            <a:r>
              <a:rPr lang="en-US" b="1" u="sng" dirty="0">
                <a:solidFill>
                  <a:srgbClr val="FFFFFF"/>
                </a:solidFill>
                <a:cs typeface="Arial" charset="0"/>
              </a:rPr>
              <a:t>S</a:t>
            </a:r>
            <a:r>
              <a:rPr lang="en-US" b="1" dirty="0">
                <a:solidFill>
                  <a:srgbClr val="FFFFFF"/>
                </a:solidFill>
                <a:cs typeface="Arial" charset="0"/>
              </a:rPr>
              <a:t>YSTEM</a:t>
            </a:r>
            <a:r>
              <a:rPr lang="en-US" dirty="0">
                <a:solidFill>
                  <a:srgbClr val="FFFFFF"/>
                </a:solidFill>
                <a:cs typeface="Arial" charset="0"/>
              </a:rPr>
              <a:t>	</a:t>
            </a:r>
          </a:p>
          <a:p>
            <a:pPr lvl="1" fontAlgn="base">
              <a:spcBef>
                <a:spcPct val="0"/>
              </a:spcBef>
              <a:spcAft>
                <a:spcPct val="0"/>
              </a:spcAft>
              <a:buSzPct val="90000"/>
              <a:buFont typeface="Wingdings" pitchFamily="2" charset="2"/>
              <a:buChar char="ü"/>
              <a:defRPr/>
            </a:pPr>
            <a:r>
              <a:rPr lang="en-US" dirty="0">
                <a:solidFill>
                  <a:srgbClr val="FFFFFF"/>
                </a:solidFill>
                <a:cs typeface="Arial" charset="0"/>
              </a:rPr>
              <a:t> On line reporting at </a:t>
            </a:r>
            <a:r>
              <a:rPr lang="en-US" dirty="0">
                <a:solidFill>
                  <a:srgbClr val="00B0F0"/>
                </a:solidFill>
                <a:cs typeface="Arial" charset="0"/>
              </a:rPr>
              <a:t>http://verp.ismp.org/</a:t>
            </a:r>
          </a:p>
          <a:p>
            <a:pPr lvl="1" fontAlgn="base">
              <a:spcBef>
                <a:spcPct val="0"/>
              </a:spcBef>
              <a:spcAft>
                <a:spcPct val="0"/>
              </a:spcAft>
              <a:buSzPct val="90000"/>
              <a:buFont typeface="Wingdings" pitchFamily="2" charset="2"/>
              <a:buChar char="ü"/>
              <a:defRPr/>
            </a:pPr>
            <a:r>
              <a:rPr lang="en-US" dirty="0">
                <a:solidFill>
                  <a:srgbClr val="FFFFFF"/>
                </a:solidFill>
                <a:cs typeface="Arial" charset="0"/>
              </a:rPr>
              <a:t> Report even if no adverse events associated with incident</a:t>
            </a:r>
          </a:p>
          <a:p>
            <a:pPr lvl="1" fontAlgn="base">
              <a:spcBef>
                <a:spcPct val="0"/>
              </a:spcBef>
              <a:spcAft>
                <a:spcPct val="0"/>
              </a:spcAft>
              <a:buSzPct val="90000"/>
              <a:buFont typeface="Wingdings" pitchFamily="2" charset="2"/>
              <a:buChar char="ü"/>
              <a:defRPr/>
            </a:pPr>
            <a:r>
              <a:rPr lang="en-US" dirty="0">
                <a:solidFill>
                  <a:srgbClr val="FFFFFF"/>
                </a:solidFill>
                <a:cs typeface="Arial" charset="0"/>
              </a:rPr>
              <a:t> Will help identify sources of errors to help develop prevention strategies</a:t>
            </a:r>
          </a:p>
          <a:p>
            <a:endParaRPr lang="en-US" dirty="0"/>
          </a:p>
        </p:txBody>
      </p:sp>
      <p:sp>
        <p:nvSpPr>
          <p:cNvPr id="5" name="TextBox 4"/>
          <p:cNvSpPr txBox="1"/>
          <p:nvPr/>
        </p:nvSpPr>
        <p:spPr>
          <a:xfrm>
            <a:off x="4621426" y="1090743"/>
            <a:ext cx="2145236" cy="369332"/>
          </a:xfrm>
          <a:prstGeom prst="rect">
            <a:avLst/>
          </a:prstGeom>
          <a:noFill/>
        </p:spPr>
        <p:txBody>
          <a:bodyPr wrap="square" rtlCol="0">
            <a:spAutoFit/>
          </a:bodyPr>
          <a:lstStyle/>
          <a:p>
            <a:pPr marL="214313" indent="-214313">
              <a:buSzPct val="125000"/>
              <a:buFont typeface="Arial" panose="020B0604020202020204" pitchFamily="34" charset="0"/>
              <a:buChar char="•"/>
            </a:pPr>
            <a:r>
              <a:rPr lang="en-US" b="1" dirty="0"/>
              <a:t>VAERS</a:t>
            </a:r>
          </a:p>
        </p:txBody>
      </p:sp>
    </p:spTree>
    <p:extLst>
      <p:ext uri="{BB962C8B-B14F-4D97-AF65-F5344CB8AC3E}">
        <p14:creationId xmlns:p14="http://schemas.microsoft.com/office/powerpoint/2010/main" val="40532304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2"/>
          <p:cNvSpPr>
            <a:spLocks noGrp="1" noChangeArrowheads="1"/>
          </p:cNvSpPr>
          <p:nvPr>
            <p:ph type="title" idx="4294967295"/>
          </p:nvPr>
        </p:nvSpPr>
        <p:spPr>
          <a:xfrm>
            <a:off x="1752600" y="609600"/>
            <a:ext cx="8610600" cy="914400"/>
          </a:xfrm>
        </p:spPr>
        <p:txBody>
          <a:bodyPr>
            <a:normAutofit fontScale="90000"/>
          </a:bodyPr>
          <a:lstStyle/>
          <a:p>
            <a:pPr eaLnBrk="1" hangingPunct="1"/>
            <a:r>
              <a:rPr lang="en-US" sz="3600" b="1" dirty="0">
                <a:solidFill>
                  <a:srgbClr val="FFFF99"/>
                </a:solidFill>
              </a:rPr>
              <a:t>Why do we miss opportunities to immunize?</a:t>
            </a:r>
          </a:p>
        </p:txBody>
      </p:sp>
      <p:sp>
        <p:nvSpPr>
          <p:cNvPr id="306178" name="Rectangle 3"/>
          <p:cNvSpPr>
            <a:spLocks noGrp="1" noChangeArrowheads="1"/>
          </p:cNvSpPr>
          <p:nvPr>
            <p:ph type="body" idx="4294967295"/>
          </p:nvPr>
        </p:nvSpPr>
        <p:spPr>
          <a:xfrm>
            <a:off x="2206625" y="1744663"/>
            <a:ext cx="7848600" cy="3886200"/>
          </a:xfrm>
        </p:spPr>
        <p:txBody>
          <a:bodyPr/>
          <a:lstStyle/>
          <a:p>
            <a:pPr eaLnBrk="1" hangingPunct="1"/>
            <a:r>
              <a:rPr lang="en-US" dirty="0"/>
              <a:t>Physician or patient unaware of the need</a:t>
            </a:r>
          </a:p>
          <a:p>
            <a:pPr eaLnBrk="1" hangingPunct="1"/>
            <a:r>
              <a:rPr lang="en-US" dirty="0"/>
              <a:t>Visits for mild illness, injury, or follow-up</a:t>
            </a:r>
          </a:p>
          <a:p>
            <a:pPr eaLnBrk="1" hangingPunct="1"/>
            <a:r>
              <a:rPr lang="en-US" dirty="0"/>
              <a:t>Need for multiple vaccines</a:t>
            </a:r>
          </a:p>
          <a:p>
            <a:pPr eaLnBrk="1" hangingPunct="1"/>
            <a:r>
              <a:rPr lang="en-US" dirty="0"/>
              <a:t>Invalid contraindications	</a:t>
            </a:r>
          </a:p>
          <a:p>
            <a:pPr eaLnBrk="1" hangingPunct="1"/>
            <a:r>
              <a:rPr lang="en-US" dirty="0">
                <a:solidFill>
                  <a:srgbClr val="FFFFFF"/>
                </a:solidFill>
              </a:rPr>
              <a:t>Inappropriate clinic policies</a:t>
            </a:r>
          </a:p>
          <a:p>
            <a:pPr eaLnBrk="1" hangingPunct="1"/>
            <a:r>
              <a:rPr lang="en-US" dirty="0">
                <a:solidFill>
                  <a:srgbClr val="FFFFFF"/>
                </a:solidFill>
              </a:rPr>
              <a:t>Reimbursement deficiencies</a:t>
            </a:r>
          </a:p>
        </p:txBody>
      </p:sp>
      <p:sp>
        <p:nvSpPr>
          <p:cNvPr id="2" name="AutoShape 2" descr="Image result for embarrassed adolescent"/>
          <p:cNvSpPr>
            <a:spLocks noChangeAspect="1" noChangeArrowheads="1"/>
          </p:cNvSpPr>
          <p:nvPr/>
        </p:nvSpPr>
        <p:spPr bwMode="auto">
          <a:xfrm>
            <a:off x="1752600" y="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 name="Picture 3"/>
          <p:cNvPicPr>
            <a:picLocks noChangeAspect="1"/>
          </p:cNvPicPr>
          <p:nvPr/>
        </p:nvPicPr>
        <p:blipFill>
          <a:blip r:embed="rId3"/>
          <a:stretch>
            <a:fillRect/>
          </a:stretch>
        </p:blipFill>
        <p:spPr>
          <a:xfrm>
            <a:off x="7620000" y="3733801"/>
            <a:ext cx="2712720" cy="2117727"/>
          </a:xfrm>
          <a:prstGeom prst="rect">
            <a:avLst/>
          </a:prstGeom>
        </p:spPr>
      </p:pic>
    </p:spTree>
    <p:extLst>
      <p:ext uri="{BB962C8B-B14F-4D97-AF65-F5344CB8AC3E}">
        <p14:creationId xmlns:p14="http://schemas.microsoft.com/office/powerpoint/2010/main" val="6697108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idx="4294967295"/>
          </p:nvPr>
        </p:nvSpPr>
        <p:spPr>
          <a:xfrm>
            <a:off x="2209800" y="228600"/>
            <a:ext cx="7772400" cy="1143000"/>
          </a:xfrm>
        </p:spPr>
        <p:txBody>
          <a:bodyPr/>
          <a:lstStyle/>
          <a:p>
            <a:r>
              <a:rPr lang="en-US" sz="3600" b="1" u="sng" dirty="0">
                <a:solidFill>
                  <a:srgbClr val="FFFF99"/>
                </a:solidFill>
              </a:rPr>
              <a:t>Invalid</a:t>
            </a:r>
            <a:r>
              <a:rPr lang="en-US" sz="3600" b="1" dirty="0">
                <a:solidFill>
                  <a:srgbClr val="FFFF99"/>
                </a:solidFill>
              </a:rPr>
              <a:t> Contraindications to Vaccine</a:t>
            </a:r>
          </a:p>
        </p:txBody>
      </p:sp>
      <p:sp>
        <p:nvSpPr>
          <p:cNvPr id="308227" name="Rectangle 3"/>
          <p:cNvSpPr>
            <a:spLocks noGrp="1" noChangeArrowheads="1"/>
          </p:cNvSpPr>
          <p:nvPr>
            <p:ph type="body" sz="half" idx="4294967295"/>
          </p:nvPr>
        </p:nvSpPr>
        <p:spPr>
          <a:xfrm>
            <a:off x="1913708" y="1676400"/>
            <a:ext cx="3810000" cy="4114800"/>
          </a:xfrm>
        </p:spPr>
        <p:txBody>
          <a:bodyPr>
            <a:normAutofit lnSpcReduction="10000"/>
          </a:bodyPr>
          <a:lstStyle/>
          <a:p>
            <a:pPr>
              <a:spcBef>
                <a:spcPct val="50000"/>
              </a:spcBef>
              <a:buClr>
                <a:schemeClr val="tx1"/>
              </a:buClr>
              <a:buSzPct val="95000"/>
            </a:pPr>
            <a:r>
              <a:rPr lang="en-US" dirty="0"/>
              <a:t>Mild illness or injury</a:t>
            </a:r>
          </a:p>
          <a:p>
            <a:pPr>
              <a:lnSpc>
                <a:spcPct val="75000"/>
              </a:lnSpc>
              <a:spcBef>
                <a:spcPct val="45000"/>
              </a:spcBef>
              <a:buClr>
                <a:schemeClr val="tx1"/>
              </a:buClr>
              <a:buSzPct val="95000"/>
            </a:pPr>
            <a:r>
              <a:rPr lang="en-US" dirty="0"/>
              <a:t>Antibiotic therapy</a:t>
            </a:r>
          </a:p>
          <a:p>
            <a:pPr>
              <a:lnSpc>
                <a:spcPct val="75000"/>
              </a:lnSpc>
              <a:spcBef>
                <a:spcPct val="45000"/>
              </a:spcBef>
              <a:buClr>
                <a:schemeClr val="tx1"/>
              </a:buClr>
              <a:buSzPct val="95000"/>
            </a:pPr>
            <a:r>
              <a:rPr lang="en-US" dirty="0"/>
              <a:t>Disease exposure or convalescence</a:t>
            </a:r>
          </a:p>
          <a:p>
            <a:pPr>
              <a:lnSpc>
                <a:spcPct val="75000"/>
              </a:lnSpc>
              <a:spcBef>
                <a:spcPct val="45000"/>
              </a:spcBef>
              <a:buClr>
                <a:schemeClr val="tx1"/>
              </a:buClr>
              <a:buSzPct val="95000"/>
            </a:pPr>
            <a:r>
              <a:rPr lang="en-US" dirty="0"/>
              <a:t>Pregnancy or immunosuppression in household</a:t>
            </a:r>
          </a:p>
          <a:p>
            <a:pPr>
              <a:lnSpc>
                <a:spcPct val="75000"/>
              </a:lnSpc>
              <a:spcBef>
                <a:spcPct val="45000"/>
              </a:spcBef>
              <a:buClr>
                <a:schemeClr val="tx1"/>
              </a:buClr>
              <a:buSzPct val="95000"/>
            </a:pPr>
            <a:r>
              <a:rPr lang="en-US" dirty="0"/>
              <a:t>Family history of an adverse event to a vaccine</a:t>
            </a:r>
          </a:p>
          <a:p>
            <a:endParaRPr lang="en-US" sz="2900" dirty="0">
              <a:solidFill>
                <a:srgbClr val="FFFFCC"/>
              </a:solidFill>
            </a:endParaRPr>
          </a:p>
        </p:txBody>
      </p:sp>
      <p:sp>
        <p:nvSpPr>
          <p:cNvPr id="61444" name="Rectangle 4"/>
          <p:cNvSpPr>
            <a:spLocks noGrp="1" noChangeArrowheads="1"/>
          </p:cNvSpPr>
          <p:nvPr>
            <p:ph type="body" sz="half" idx="4294967295"/>
          </p:nvPr>
        </p:nvSpPr>
        <p:spPr>
          <a:xfrm>
            <a:off x="6172200" y="1828800"/>
            <a:ext cx="3810000" cy="3581400"/>
          </a:xfrm>
        </p:spPr>
        <p:txBody>
          <a:bodyPr/>
          <a:lstStyle/>
          <a:p>
            <a:pPr>
              <a:lnSpc>
                <a:spcPct val="75000"/>
              </a:lnSpc>
              <a:spcBef>
                <a:spcPct val="45000"/>
              </a:spcBef>
              <a:buClr>
                <a:schemeClr val="tx1"/>
              </a:buClr>
              <a:defRPr/>
            </a:pPr>
            <a:r>
              <a:rPr lang="en-US" dirty="0"/>
              <a:t>Breastfeeding </a:t>
            </a:r>
          </a:p>
          <a:p>
            <a:pPr>
              <a:lnSpc>
                <a:spcPct val="75000"/>
              </a:lnSpc>
              <a:spcBef>
                <a:spcPct val="45000"/>
              </a:spcBef>
              <a:buClr>
                <a:schemeClr val="tx1"/>
              </a:buClr>
              <a:defRPr/>
            </a:pPr>
            <a:r>
              <a:rPr lang="en-US" dirty="0"/>
              <a:t>Prematurity</a:t>
            </a:r>
          </a:p>
          <a:p>
            <a:pPr>
              <a:lnSpc>
                <a:spcPct val="75000"/>
              </a:lnSpc>
              <a:spcBef>
                <a:spcPct val="45000"/>
              </a:spcBef>
              <a:buClr>
                <a:schemeClr val="tx1"/>
              </a:buClr>
              <a:defRPr/>
            </a:pPr>
            <a:r>
              <a:rPr lang="en-US" dirty="0"/>
              <a:t>Allergies to products not in vaccine</a:t>
            </a:r>
          </a:p>
          <a:p>
            <a:pPr>
              <a:lnSpc>
                <a:spcPct val="75000"/>
              </a:lnSpc>
              <a:spcBef>
                <a:spcPct val="45000"/>
              </a:spcBef>
              <a:buClr>
                <a:schemeClr val="tx1"/>
              </a:buClr>
              <a:defRPr/>
            </a:pPr>
            <a:r>
              <a:rPr lang="en-US" dirty="0"/>
              <a:t>Need for TB skin testing</a:t>
            </a:r>
          </a:p>
          <a:p>
            <a:pPr>
              <a:lnSpc>
                <a:spcPct val="75000"/>
              </a:lnSpc>
              <a:spcBef>
                <a:spcPct val="45000"/>
              </a:spcBef>
              <a:buClr>
                <a:schemeClr val="tx1"/>
              </a:buClr>
              <a:defRPr/>
            </a:pPr>
            <a:r>
              <a:rPr lang="en-US" dirty="0"/>
              <a:t>Need for multiple vaccines</a:t>
            </a:r>
            <a:r>
              <a:rPr lang="en-US" dirty="0">
                <a:effectLst>
                  <a:outerShdw blurRad="38100" dist="38100" dir="2700000" algn="tl">
                    <a:srgbClr val="000000"/>
                  </a:outerShdw>
                </a:effectLst>
              </a:rPr>
              <a:t> </a:t>
            </a:r>
            <a:endParaRPr lang="en-US" sz="2900" dirty="0">
              <a:solidFill>
                <a:srgbClr val="FFFFCC"/>
              </a:solidFill>
            </a:endParaRPr>
          </a:p>
        </p:txBody>
      </p:sp>
      <p:sp>
        <p:nvSpPr>
          <p:cNvPr id="308229" name="Text Box 5"/>
          <p:cNvSpPr txBox="1">
            <a:spLocks noChangeArrowheads="1"/>
          </p:cNvSpPr>
          <p:nvPr/>
        </p:nvSpPr>
        <p:spPr bwMode="auto">
          <a:xfrm>
            <a:off x="2667000" y="6096001"/>
            <a:ext cx="7239000" cy="307777"/>
          </a:xfrm>
          <a:prstGeom prst="rect">
            <a:avLst/>
          </a:prstGeom>
          <a:noFill/>
          <a:ln w="9525">
            <a:noFill/>
            <a:miter lim="800000"/>
            <a:headEnd/>
            <a:tailEnd/>
          </a:ln>
        </p:spPr>
        <p:txBody>
          <a:bodyPr wrap="square">
            <a:spAutoFit/>
          </a:bodyPr>
          <a:lstStyle/>
          <a:p>
            <a:pPr>
              <a:spcBef>
                <a:spcPct val="50000"/>
              </a:spcBef>
            </a:pPr>
            <a:r>
              <a:rPr lang="en-US" sz="1400" b="1" dirty="0">
                <a:solidFill>
                  <a:srgbClr val="FFFFFF"/>
                </a:solidFill>
                <a:latin typeface="Calibri" pitchFamily="34" charset="0"/>
              </a:rPr>
              <a:t>Ref: General Recommendations on Immunization - MMWR  January 28, 2011, Vol 60 # RR02)</a:t>
            </a:r>
          </a:p>
        </p:txBody>
      </p:sp>
    </p:spTree>
    <p:extLst>
      <p:ext uri="{BB962C8B-B14F-4D97-AF65-F5344CB8AC3E}">
        <p14:creationId xmlns:p14="http://schemas.microsoft.com/office/powerpoint/2010/main" val="36392579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2"/>
          <p:cNvSpPr>
            <a:spLocks noGrp="1" noChangeArrowheads="1"/>
          </p:cNvSpPr>
          <p:nvPr>
            <p:ph type="title" idx="4294967295"/>
          </p:nvPr>
        </p:nvSpPr>
        <p:spPr>
          <a:xfrm>
            <a:off x="1676400" y="152400"/>
            <a:ext cx="8839200" cy="914400"/>
          </a:xfrm>
        </p:spPr>
        <p:txBody>
          <a:bodyPr/>
          <a:lstStyle/>
          <a:p>
            <a:pPr algn="ctr" eaLnBrk="1" hangingPunct="1"/>
            <a:r>
              <a:rPr lang="en-US" sz="3600" b="1" dirty="0">
                <a:solidFill>
                  <a:schemeClr val="accent5">
                    <a:lumMod val="60000"/>
                    <a:lumOff val="40000"/>
                  </a:schemeClr>
                </a:solidFill>
              </a:rPr>
              <a:t>Vaccine Risk Perception </a:t>
            </a:r>
          </a:p>
        </p:txBody>
      </p:sp>
      <p:sp>
        <p:nvSpPr>
          <p:cNvPr id="310274" name="Rectangle 3"/>
          <p:cNvSpPr>
            <a:spLocks noGrp="1" noChangeArrowheads="1"/>
          </p:cNvSpPr>
          <p:nvPr>
            <p:ph type="body" sz="half" idx="4294967295"/>
          </p:nvPr>
        </p:nvSpPr>
        <p:spPr>
          <a:xfrm>
            <a:off x="2133600" y="2791098"/>
            <a:ext cx="8077200" cy="3733800"/>
          </a:xfrm>
        </p:spPr>
        <p:txBody>
          <a:bodyPr/>
          <a:lstStyle/>
          <a:p>
            <a:pPr algn="ctr" eaLnBrk="1" hangingPunct="1">
              <a:buFontTx/>
              <a:buNone/>
            </a:pPr>
            <a:r>
              <a:rPr lang="en-US" u="sng" dirty="0">
                <a:solidFill>
                  <a:schemeClr val="tx2">
                    <a:lumMod val="40000"/>
                    <a:lumOff val="60000"/>
                  </a:schemeClr>
                </a:solidFill>
              </a:rPr>
              <a:t>Concerns</a:t>
            </a:r>
          </a:p>
          <a:p>
            <a:pPr lvl="1" eaLnBrk="1" hangingPunct="1">
              <a:buClr>
                <a:schemeClr val="tx1"/>
              </a:buClr>
              <a:buFontTx/>
              <a:buChar char="•"/>
            </a:pPr>
            <a:r>
              <a:rPr lang="en-US" sz="2900" dirty="0"/>
              <a:t>Immune system overload</a:t>
            </a:r>
          </a:p>
          <a:p>
            <a:pPr lvl="1" eaLnBrk="1" hangingPunct="1">
              <a:buClr>
                <a:schemeClr val="tx1"/>
              </a:buClr>
              <a:buFontTx/>
              <a:buChar char="•"/>
            </a:pPr>
            <a:r>
              <a:rPr lang="en-US" sz="2900" dirty="0"/>
              <a:t>Children get too many shots at one visit</a:t>
            </a:r>
          </a:p>
          <a:p>
            <a:pPr lvl="1" eaLnBrk="1" hangingPunct="1">
              <a:buClr>
                <a:schemeClr val="tx1"/>
              </a:buClr>
              <a:buFontTx/>
              <a:buChar char="•"/>
            </a:pPr>
            <a:r>
              <a:rPr lang="en-US" sz="2900" dirty="0"/>
              <a:t>Vaccines have side effects (adverse reactions)</a:t>
            </a:r>
          </a:p>
          <a:p>
            <a:pPr lvl="1" eaLnBrk="1" hangingPunct="1">
              <a:buClr>
                <a:schemeClr val="tx1"/>
              </a:buClr>
              <a:buFontTx/>
              <a:buChar char="•"/>
            </a:pPr>
            <a:r>
              <a:rPr lang="en-US" sz="2900" dirty="0"/>
              <a:t>Immunity from the disease is better than immunity from a vaccine (i.e. chicken pox)</a:t>
            </a:r>
          </a:p>
          <a:p>
            <a:pPr lvl="1" eaLnBrk="1" hangingPunct="1">
              <a:buClr>
                <a:schemeClr val="tx1"/>
              </a:buClr>
              <a:buFontTx/>
              <a:buChar char="•"/>
            </a:pPr>
            <a:r>
              <a:rPr lang="en-US" sz="2900" dirty="0"/>
              <a:t>Vaccines cause autism </a:t>
            </a:r>
          </a:p>
        </p:txBody>
      </p:sp>
      <p:sp>
        <p:nvSpPr>
          <p:cNvPr id="4" name="Rectangle 3"/>
          <p:cNvSpPr/>
          <p:nvPr/>
        </p:nvSpPr>
        <p:spPr>
          <a:xfrm>
            <a:off x="1981200" y="1236799"/>
            <a:ext cx="8229600" cy="1384300"/>
          </a:xfrm>
          <a:prstGeom prst="rect">
            <a:avLst/>
          </a:prstGeom>
        </p:spPr>
        <p:txBody>
          <a:bodyPr wrap="square">
            <a:spAutoFit/>
          </a:bodyPr>
          <a:lstStyle/>
          <a:p>
            <a:pPr>
              <a:defRPr/>
            </a:pPr>
            <a:r>
              <a:rPr lang="en-US" sz="2800" dirty="0"/>
              <a:t>Many parents are not familiar with vaccine-preventable diseases and </a:t>
            </a:r>
            <a:r>
              <a:rPr lang="en-US" sz="2800" kern="0" dirty="0">
                <a:solidFill>
                  <a:srgbClr val="FFFFFF"/>
                </a:solidFill>
                <a:latin typeface="Calibri"/>
              </a:rPr>
              <a:t>perceive the risks of vaccines outweigh the benefits.</a:t>
            </a:r>
            <a:endParaRPr lang="en-US" sz="2800" dirty="0"/>
          </a:p>
        </p:txBody>
      </p:sp>
    </p:spTree>
    <p:extLst>
      <p:ext uri="{BB962C8B-B14F-4D97-AF65-F5344CB8AC3E}">
        <p14:creationId xmlns:p14="http://schemas.microsoft.com/office/powerpoint/2010/main" val="35008898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2"/>
          <p:cNvSpPr>
            <a:spLocks noGrp="1" noChangeArrowheads="1"/>
          </p:cNvSpPr>
          <p:nvPr>
            <p:ph type="title" idx="4294967295"/>
          </p:nvPr>
        </p:nvSpPr>
        <p:spPr>
          <a:xfrm>
            <a:off x="1676400" y="228600"/>
            <a:ext cx="8839200" cy="838200"/>
          </a:xfrm>
        </p:spPr>
        <p:txBody>
          <a:bodyPr/>
          <a:lstStyle/>
          <a:p>
            <a:r>
              <a:rPr lang="en-US" sz="3600" b="1" dirty="0">
                <a:solidFill>
                  <a:srgbClr val="FFFF99"/>
                </a:solidFill>
              </a:rPr>
              <a:t>Response to Vaccine Safety Concerns</a:t>
            </a:r>
          </a:p>
        </p:txBody>
      </p:sp>
      <p:sp>
        <p:nvSpPr>
          <p:cNvPr id="94211" name="Rectangle 3"/>
          <p:cNvSpPr>
            <a:spLocks noGrp="1" noChangeArrowheads="1"/>
          </p:cNvSpPr>
          <p:nvPr>
            <p:ph type="body" idx="4294967295"/>
          </p:nvPr>
        </p:nvSpPr>
        <p:spPr>
          <a:xfrm>
            <a:off x="2133600" y="990600"/>
            <a:ext cx="7772400" cy="2895600"/>
          </a:xfrm>
        </p:spPr>
        <p:txBody>
          <a:bodyPr>
            <a:normAutofit lnSpcReduction="10000"/>
          </a:bodyPr>
          <a:lstStyle/>
          <a:p>
            <a:pPr marL="682625" indent="-396875"/>
            <a:r>
              <a:rPr lang="en-US" sz="2400" dirty="0"/>
              <a:t>Vaccines are among the most thoroughly tested and safest things we put into our bodies</a:t>
            </a:r>
          </a:p>
          <a:p>
            <a:pPr marL="682625" indent="-396875"/>
            <a:r>
              <a:rPr lang="en-US" sz="2400" dirty="0"/>
              <a:t>Refusing a vaccine means taking the risks of the disease and of spreading the disease to others</a:t>
            </a:r>
          </a:p>
          <a:p>
            <a:pPr marL="682625" indent="-396875"/>
            <a:r>
              <a:rPr lang="en-US" sz="2400" dirty="0"/>
              <a:t>“Natural immunity” (from disease) may come with complications, permanent damage, or death</a:t>
            </a:r>
          </a:p>
          <a:p>
            <a:pPr marL="682625" indent="-396875"/>
            <a:r>
              <a:rPr lang="en-US" sz="2400" dirty="0">
                <a:solidFill>
                  <a:srgbClr val="FFFFFF"/>
                </a:solidFill>
              </a:rPr>
              <a:t>In Georgia, an unimmunized student may be prohibited from attending school during an epidemic*</a:t>
            </a:r>
            <a:endParaRPr lang="en-US" sz="2400" dirty="0"/>
          </a:p>
        </p:txBody>
      </p:sp>
      <p:sp>
        <p:nvSpPr>
          <p:cNvPr id="312323" name="TextBox 3"/>
          <p:cNvSpPr txBox="1">
            <a:spLocks noChangeArrowheads="1"/>
          </p:cNvSpPr>
          <p:nvPr/>
        </p:nvSpPr>
        <p:spPr bwMode="auto">
          <a:xfrm>
            <a:off x="2667000" y="6245424"/>
            <a:ext cx="7010400" cy="307777"/>
          </a:xfrm>
          <a:prstGeom prst="rect">
            <a:avLst/>
          </a:prstGeom>
          <a:noFill/>
          <a:ln w="9525">
            <a:noFill/>
            <a:miter lim="800000"/>
            <a:headEnd/>
            <a:tailEnd/>
          </a:ln>
        </p:spPr>
        <p:txBody>
          <a:bodyPr wrap="square">
            <a:spAutoFit/>
          </a:bodyPr>
          <a:lstStyle/>
          <a:p>
            <a:r>
              <a:rPr lang="en-US" sz="1400" b="1" dirty="0">
                <a:solidFill>
                  <a:srgbClr val="FFFFFF"/>
                </a:solidFill>
                <a:latin typeface="Calibri" pitchFamily="34" charset="0"/>
              </a:rPr>
              <a:t>* State of Georgia -Rules of Department of Human Services: Public Health 290-5-4-.07</a:t>
            </a:r>
          </a:p>
        </p:txBody>
      </p:sp>
      <p:sp>
        <p:nvSpPr>
          <p:cNvPr id="5" name="TextBox 4"/>
          <p:cNvSpPr txBox="1"/>
          <p:nvPr/>
        </p:nvSpPr>
        <p:spPr>
          <a:xfrm>
            <a:off x="2133600" y="4114800"/>
            <a:ext cx="7848600" cy="1976438"/>
          </a:xfrm>
          <a:prstGeom prst="rect">
            <a:avLst/>
          </a:prstGeom>
          <a:noFill/>
        </p:spPr>
        <p:txBody>
          <a:bodyPr>
            <a:spAutoFit/>
          </a:bodyPr>
          <a:lstStyle/>
          <a:p>
            <a:pPr marL="682625" indent="-396875" eaLnBrk="0" hangingPunct="0">
              <a:lnSpc>
                <a:spcPct val="90000"/>
              </a:lnSpc>
              <a:spcBef>
                <a:spcPct val="20000"/>
              </a:spcBef>
              <a:buFont typeface="Arial" pitchFamily="34" charset="0"/>
              <a:buChar char="•"/>
              <a:defRPr/>
            </a:pPr>
            <a:r>
              <a:rPr lang="en-US" sz="2400" kern="0" dirty="0">
                <a:solidFill>
                  <a:srgbClr val="FFFFFF"/>
                </a:solidFill>
                <a:latin typeface="Calibri"/>
              </a:rPr>
              <a:t>Consistent reproducible research has shown that autism is NOT caused by:</a:t>
            </a:r>
          </a:p>
          <a:p>
            <a:pPr marL="682625" indent="-396875" eaLnBrk="0" hangingPunct="0">
              <a:lnSpc>
                <a:spcPct val="90000"/>
              </a:lnSpc>
              <a:spcBef>
                <a:spcPct val="20000"/>
              </a:spcBef>
              <a:defRPr/>
            </a:pPr>
            <a:r>
              <a:rPr lang="en-US" sz="2400" kern="0" dirty="0">
                <a:solidFill>
                  <a:srgbClr val="FFFFFF"/>
                </a:solidFill>
                <a:latin typeface="Calibri"/>
              </a:rPr>
              <a:t>	  — Thimerosal</a:t>
            </a:r>
          </a:p>
          <a:p>
            <a:pPr marL="682625" indent="-396875" eaLnBrk="0" hangingPunct="0">
              <a:lnSpc>
                <a:spcPct val="90000"/>
              </a:lnSpc>
              <a:spcBef>
                <a:spcPct val="20000"/>
              </a:spcBef>
              <a:defRPr/>
            </a:pPr>
            <a:r>
              <a:rPr lang="en-US" sz="2400" kern="0" dirty="0">
                <a:solidFill>
                  <a:srgbClr val="FFFFFF"/>
                </a:solidFill>
                <a:latin typeface="Calibri"/>
              </a:rPr>
              <a:t>        — Multiple vaccines at one time </a:t>
            </a:r>
          </a:p>
          <a:p>
            <a:pPr marL="682625" indent="-396875" eaLnBrk="0" hangingPunct="0">
              <a:lnSpc>
                <a:spcPct val="90000"/>
              </a:lnSpc>
              <a:spcBef>
                <a:spcPct val="20000"/>
              </a:spcBef>
              <a:defRPr/>
            </a:pPr>
            <a:r>
              <a:rPr lang="en-US" sz="2400" kern="0" dirty="0">
                <a:solidFill>
                  <a:srgbClr val="FFFFFF"/>
                </a:solidFill>
                <a:latin typeface="Calibri"/>
              </a:rPr>
              <a:t>        — MMR vaccine</a:t>
            </a:r>
            <a:endParaRPr lang="en-US" sz="1600" b="1" dirty="0">
              <a:solidFill>
                <a:srgbClr val="FFFFFF"/>
              </a:solidFill>
            </a:endParaRPr>
          </a:p>
        </p:txBody>
      </p:sp>
    </p:spTree>
    <p:extLst>
      <p:ext uri="{BB962C8B-B14F-4D97-AF65-F5344CB8AC3E}">
        <p14:creationId xmlns:p14="http://schemas.microsoft.com/office/powerpoint/2010/main" val="29589911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ChangeArrowheads="1"/>
          </p:cNvSpPr>
          <p:nvPr>
            <p:ph type="title" idx="4294967295"/>
          </p:nvPr>
        </p:nvSpPr>
        <p:spPr>
          <a:xfrm>
            <a:off x="1752600" y="304800"/>
            <a:ext cx="8610600" cy="914400"/>
          </a:xfrm>
        </p:spPr>
        <p:txBody>
          <a:bodyPr/>
          <a:lstStyle/>
          <a:p>
            <a:r>
              <a:rPr lang="en-US" sz="3600" dirty="0">
                <a:solidFill>
                  <a:srgbClr val="FFFF99"/>
                </a:solidFill>
              </a:rPr>
              <a:t>Anti-Vaccine Movement </a:t>
            </a:r>
          </a:p>
        </p:txBody>
      </p:sp>
      <p:sp>
        <p:nvSpPr>
          <p:cNvPr id="318466" name="Rectangle 3"/>
          <p:cNvSpPr>
            <a:spLocks noGrp="1" noChangeArrowheads="1"/>
          </p:cNvSpPr>
          <p:nvPr>
            <p:ph type="body" idx="4294967295"/>
          </p:nvPr>
        </p:nvSpPr>
        <p:spPr>
          <a:xfrm>
            <a:off x="1828800" y="1143000"/>
            <a:ext cx="8382000" cy="2209800"/>
          </a:xfrm>
        </p:spPr>
        <p:txBody>
          <a:bodyPr/>
          <a:lstStyle/>
          <a:p>
            <a:pPr>
              <a:lnSpc>
                <a:spcPct val="90000"/>
              </a:lnSpc>
              <a:spcBef>
                <a:spcPct val="50000"/>
              </a:spcBef>
              <a:buClr>
                <a:schemeClr val="tx1"/>
              </a:buClr>
            </a:pPr>
            <a:r>
              <a:rPr lang="en-US" sz="2400" dirty="0"/>
              <a:t>Promotes the idea that there is less evidence of disease today and immunizations are no longer needed</a:t>
            </a:r>
          </a:p>
          <a:p>
            <a:pPr>
              <a:lnSpc>
                <a:spcPct val="90000"/>
              </a:lnSpc>
              <a:spcBef>
                <a:spcPct val="50000"/>
              </a:spcBef>
              <a:buClr>
                <a:schemeClr val="tx1"/>
              </a:buClr>
            </a:pPr>
            <a:r>
              <a:rPr lang="en-US" sz="2400" dirty="0"/>
              <a:t>Sends confusing &amp; conflicting information</a:t>
            </a:r>
          </a:p>
          <a:p>
            <a:pPr>
              <a:lnSpc>
                <a:spcPct val="90000"/>
              </a:lnSpc>
              <a:spcBef>
                <a:spcPct val="50000"/>
              </a:spcBef>
              <a:buClr>
                <a:schemeClr val="tx1"/>
              </a:buClr>
            </a:pPr>
            <a:r>
              <a:rPr lang="en-US" sz="2400" dirty="0"/>
              <a:t>Uses stories, personal statements, and books to play on the emotional side of concerned parents</a:t>
            </a:r>
          </a:p>
          <a:p>
            <a:pPr>
              <a:lnSpc>
                <a:spcPct val="90000"/>
              </a:lnSpc>
              <a:spcBef>
                <a:spcPct val="50000"/>
              </a:spcBef>
              <a:buClr>
                <a:schemeClr val="tx1"/>
              </a:buClr>
              <a:buFontTx/>
              <a:buNone/>
            </a:pPr>
            <a:endParaRPr lang="en-US" sz="2400" dirty="0"/>
          </a:p>
        </p:txBody>
      </p:sp>
      <p:pic>
        <p:nvPicPr>
          <p:cNvPr id="318467" name="Picture 4" descr="logoquik"/>
          <p:cNvPicPr>
            <a:picLocks noChangeAspect="1" noChangeArrowheads="1"/>
          </p:cNvPicPr>
          <p:nvPr/>
        </p:nvPicPr>
        <p:blipFill>
          <a:blip r:embed="rId3" cstate="print"/>
          <a:srcRect/>
          <a:stretch>
            <a:fillRect/>
          </a:stretch>
        </p:blipFill>
        <p:spPr bwMode="auto">
          <a:xfrm>
            <a:off x="2667000" y="5867401"/>
            <a:ext cx="2959100" cy="638175"/>
          </a:xfrm>
          <a:prstGeom prst="rect">
            <a:avLst/>
          </a:prstGeom>
          <a:noFill/>
          <a:ln w="9525">
            <a:noFill/>
            <a:miter lim="800000"/>
            <a:headEnd/>
            <a:tailEnd/>
          </a:ln>
        </p:spPr>
      </p:pic>
      <p:pic>
        <p:nvPicPr>
          <p:cNvPr id="318468" name="Picture 5"/>
          <p:cNvPicPr>
            <a:picLocks noChangeAspect="1" noChangeArrowheads="1"/>
          </p:cNvPicPr>
          <p:nvPr/>
        </p:nvPicPr>
        <p:blipFill>
          <a:blip r:embed="rId4" cstate="print"/>
          <a:srcRect/>
          <a:stretch>
            <a:fillRect/>
          </a:stretch>
        </p:blipFill>
        <p:spPr bwMode="auto">
          <a:xfrm>
            <a:off x="7239001" y="5867400"/>
            <a:ext cx="2989263" cy="630238"/>
          </a:xfrm>
          <a:prstGeom prst="rect">
            <a:avLst/>
          </a:prstGeom>
          <a:noFill/>
          <a:ln w="9525">
            <a:noFill/>
            <a:miter lim="800000"/>
            <a:headEnd/>
            <a:tailEnd/>
          </a:ln>
        </p:spPr>
      </p:pic>
      <p:pic>
        <p:nvPicPr>
          <p:cNvPr id="318469" name="Picture 6" descr="logo_needle"/>
          <p:cNvPicPr>
            <a:picLocks noChangeAspect="1" noChangeArrowheads="1"/>
          </p:cNvPicPr>
          <p:nvPr/>
        </p:nvPicPr>
        <p:blipFill>
          <a:blip r:embed="rId5" cstate="print"/>
          <a:srcRect/>
          <a:stretch>
            <a:fillRect/>
          </a:stretch>
        </p:blipFill>
        <p:spPr bwMode="auto">
          <a:xfrm>
            <a:off x="7315200" y="4795838"/>
            <a:ext cx="2933700" cy="690562"/>
          </a:xfrm>
          <a:prstGeom prst="rect">
            <a:avLst/>
          </a:prstGeom>
          <a:solidFill>
            <a:schemeClr val="bg1"/>
          </a:solidFill>
          <a:ln w="9525">
            <a:noFill/>
            <a:miter lim="800000"/>
            <a:headEnd/>
            <a:tailEnd/>
          </a:ln>
        </p:spPr>
      </p:pic>
      <p:pic>
        <p:nvPicPr>
          <p:cNvPr id="318470" name="Picture 7" descr="pave-web-logo"/>
          <p:cNvPicPr>
            <a:picLocks noChangeAspect="1" noChangeArrowheads="1"/>
          </p:cNvPicPr>
          <p:nvPr/>
        </p:nvPicPr>
        <p:blipFill>
          <a:blip r:embed="rId6" cstate="print"/>
          <a:srcRect/>
          <a:stretch>
            <a:fillRect/>
          </a:stretch>
        </p:blipFill>
        <p:spPr bwMode="auto">
          <a:xfrm>
            <a:off x="7010400" y="3657601"/>
            <a:ext cx="3252788" cy="765175"/>
          </a:xfrm>
          <a:prstGeom prst="rect">
            <a:avLst/>
          </a:prstGeom>
          <a:noFill/>
          <a:ln w="9525">
            <a:noFill/>
            <a:miter lim="800000"/>
            <a:headEnd/>
            <a:tailEnd/>
          </a:ln>
        </p:spPr>
      </p:pic>
      <p:sp>
        <p:nvSpPr>
          <p:cNvPr id="8" name="TextBox 7"/>
          <p:cNvSpPr txBox="1">
            <a:spLocks noChangeArrowheads="1"/>
          </p:cNvSpPr>
          <p:nvPr/>
        </p:nvSpPr>
        <p:spPr bwMode="auto">
          <a:xfrm>
            <a:off x="1905000" y="3586164"/>
            <a:ext cx="5029200" cy="1976437"/>
          </a:xfrm>
          <a:prstGeom prst="rect">
            <a:avLst/>
          </a:prstGeom>
          <a:noFill/>
          <a:ln w="9525">
            <a:noFill/>
            <a:miter lim="800000"/>
            <a:headEnd/>
            <a:tailEnd/>
          </a:ln>
        </p:spPr>
        <p:txBody>
          <a:bodyPr>
            <a:spAutoFit/>
          </a:bodyPr>
          <a:lstStyle/>
          <a:p>
            <a:pPr>
              <a:lnSpc>
                <a:spcPct val="90000"/>
              </a:lnSpc>
              <a:spcBef>
                <a:spcPct val="50000"/>
              </a:spcBef>
              <a:buClr>
                <a:srgbClr val="FFFFFF"/>
              </a:buClr>
            </a:pPr>
            <a:r>
              <a:rPr lang="en-US" sz="2400" dirty="0">
                <a:solidFill>
                  <a:schemeClr val="tx2">
                    <a:lumMod val="40000"/>
                    <a:lumOff val="60000"/>
                  </a:schemeClr>
                </a:solidFill>
                <a:latin typeface="Calibri" pitchFamily="34" charset="0"/>
              </a:rPr>
              <a:t>Encourage parents/patients to:</a:t>
            </a:r>
          </a:p>
          <a:p>
            <a:pPr lvl="1">
              <a:lnSpc>
                <a:spcPct val="90000"/>
              </a:lnSpc>
              <a:spcBef>
                <a:spcPct val="50000"/>
              </a:spcBef>
              <a:buClr>
                <a:srgbClr val="FFFFFF"/>
              </a:buClr>
              <a:buFontTx/>
              <a:buChar char="•"/>
            </a:pPr>
            <a:r>
              <a:rPr lang="en-US" sz="2400" dirty="0">
                <a:solidFill>
                  <a:srgbClr val="FFFFFF"/>
                </a:solidFill>
                <a:latin typeface="Calibri" pitchFamily="34" charset="0"/>
              </a:rPr>
              <a:t>  Get the facts</a:t>
            </a:r>
          </a:p>
          <a:p>
            <a:pPr lvl="1">
              <a:lnSpc>
                <a:spcPct val="90000"/>
              </a:lnSpc>
              <a:spcBef>
                <a:spcPct val="50000"/>
              </a:spcBef>
              <a:buClr>
                <a:srgbClr val="FFFFFF"/>
              </a:buClr>
              <a:buFontTx/>
              <a:buChar char="•"/>
            </a:pPr>
            <a:r>
              <a:rPr lang="en-US" sz="2400" dirty="0">
                <a:solidFill>
                  <a:srgbClr val="FFFFFF"/>
                </a:solidFill>
                <a:latin typeface="Calibri" pitchFamily="34" charset="0"/>
              </a:rPr>
              <a:t>  Consider the source</a:t>
            </a:r>
          </a:p>
          <a:p>
            <a:pPr lvl="1">
              <a:lnSpc>
                <a:spcPct val="90000"/>
              </a:lnSpc>
              <a:spcBef>
                <a:spcPct val="50000"/>
              </a:spcBef>
              <a:buClr>
                <a:srgbClr val="FFFFFF"/>
              </a:buClr>
              <a:buFontTx/>
              <a:buChar char="•"/>
            </a:pPr>
            <a:r>
              <a:rPr lang="en-US" sz="2400" dirty="0">
                <a:solidFill>
                  <a:srgbClr val="FFFFFF"/>
                </a:solidFill>
                <a:latin typeface="Calibri" pitchFamily="34" charset="0"/>
              </a:rPr>
              <a:t>  Discuss their concerns with you</a:t>
            </a:r>
            <a:endParaRPr lang="en-US" sz="1600" dirty="0">
              <a:solidFill>
                <a:srgbClr val="FFFFFF"/>
              </a:solidFill>
              <a:latin typeface="Calibri" pitchFamily="34" charset="0"/>
            </a:endParaRPr>
          </a:p>
        </p:txBody>
      </p:sp>
      <p:sp>
        <p:nvSpPr>
          <p:cNvPr id="318472" name="TextBox 8"/>
          <p:cNvSpPr txBox="1">
            <a:spLocks noChangeArrowheads="1"/>
          </p:cNvSpPr>
          <p:nvPr/>
        </p:nvSpPr>
        <p:spPr bwMode="auto">
          <a:xfrm>
            <a:off x="6019800" y="6019801"/>
            <a:ext cx="762000" cy="366713"/>
          </a:xfrm>
          <a:prstGeom prst="rect">
            <a:avLst/>
          </a:prstGeom>
          <a:noFill/>
          <a:ln w="9525">
            <a:noFill/>
            <a:miter lim="800000"/>
            <a:headEnd/>
            <a:tailEnd/>
          </a:ln>
        </p:spPr>
        <p:txBody>
          <a:bodyPr>
            <a:spAutoFit/>
          </a:bodyPr>
          <a:lstStyle/>
          <a:p>
            <a:endParaRPr lang="en-US" b="1" dirty="0">
              <a:solidFill>
                <a:srgbClr val="FFC000"/>
              </a:solidFill>
              <a:latin typeface="Calibri" pitchFamily="34" charset="0"/>
            </a:endParaRPr>
          </a:p>
        </p:txBody>
      </p:sp>
    </p:spTree>
    <p:extLst>
      <p:ext uri="{BB962C8B-B14F-4D97-AF65-F5344CB8AC3E}">
        <p14:creationId xmlns:p14="http://schemas.microsoft.com/office/powerpoint/2010/main" val="2406337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ChangeArrowheads="1"/>
          </p:cNvSpPr>
          <p:nvPr>
            <p:ph type="title" idx="4294967295"/>
          </p:nvPr>
        </p:nvSpPr>
        <p:spPr>
          <a:xfrm>
            <a:off x="1676400" y="381000"/>
            <a:ext cx="8763000" cy="1143000"/>
          </a:xfrm>
        </p:spPr>
        <p:txBody>
          <a:bodyPr/>
          <a:lstStyle/>
          <a:p>
            <a:pPr eaLnBrk="1" hangingPunct="1"/>
            <a:r>
              <a:rPr lang="en-US" sz="3600" dirty="0">
                <a:solidFill>
                  <a:srgbClr val="FFFF99"/>
                </a:solidFill>
              </a:rPr>
              <a:t>Resources for Factual &amp; Responsible</a:t>
            </a:r>
            <a:br>
              <a:rPr lang="en-US" sz="3600" dirty="0">
                <a:solidFill>
                  <a:srgbClr val="FFFF99"/>
                </a:solidFill>
              </a:rPr>
            </a:br>
            <a:r>
              <a:rPr lang="en-US" sz="3600" dirty="0">
                <a:solidFill>
                  <a:srgbClr val="FFFF99"/>
                </a:solidFill>
              </a:rPr>
              <a:t> Vaccine Information</a:t>
            </a:r>
          </a:p>
        </p:txBody>
      </p:sp>
      <p:pic>
        <p:nvPicPr>
          <p:cNvPr id="320514" name="Picture 3"/>
          <p:cNvPicPr>
            <a:picLocks noChangeAspect="1" noChangeArrowheads="1"/>
          </p:cNvPicPr>
          <p:nvPr/>
        </p:nvPicPr>
        <p:blipFill>
          <a:blip r:embed="rId3" cstate="print"/>
          <a:srcRect/>
          <a:stretch>
            <a:fillRect/>
          </a:stretch>
        </p:blipFill>
        <p:spPr bwMode="auto">
          <a:xfrm>
            <a:off x="2057400" y="1828801"/>
            <a:ext cx="6629400" cy="1006475"/>
          </a:xfrm>
          <a:prstGeom prst="rect">
            <a:avLst/>
          </a:prstGeom>
          <a:noFill/>
          <a:ln w="9525">
            <a:noFill/>
            <a:miter lim="800000"/>
            <a:headEnd/>
            <a:tailEnd/>
          </a:ln>
        </p:spPr>
      </p:pic>
      <p:pic>
        <p:nvPicPr>
          <p:cNvPr id="320515" name="Picture 4" descr="ACP-ASIM Online - American College of Physicians-American Society of Internal Medicine"/>
          <p:cNvPicPr>
            <a:picLocks noChangeAspect="1" noChangeArrowheads="1"/>
          </p:cNvPicPr>
          <p:nvPr/>
        </p:nvPicPr>
        <p:blipFill>
          <a:blip r:embed="rId4" cstate="print"/>
          <a:srcRect/>
          <a:stretch>
            <a:fillRect/>
          </a:stretch>
        </p:blipFill>
        <p:spPr bwMode="auto">
          <a:xfrm>
            <a:off x="1905000" y="3276601"/>
            <a:ext cx="4033838" cy="690563"/>
          </a:xfrm>
          <a:prstGeom prst="rect">
            <a:avLst/>
          </a:prstGeom>
          <a:noFill/>
          <a:ln w="9525">
            <a:noFill/>
            <a:miter lim="800000"/>
            <a:headEnd/>
            <a:tailEnd/>
          </a:ln>
        </p:spPr>
      </p:pic>
      <p:pic>
        <p:nvPicPr>
          <p:cNvPr id="320516" name="Picture 5" descr="homepage_header"/>
          <p:cNvPicPr>
            <a:picLocks noChangeAspect="1" noChangeArrowheads="1"/>
          </p:cNvPicPr>
          <p:nvPr/>
        </p:nvPicPr>
        <p:blipFill>
          <a:blip r:embed="rId5" cstate="print"/>
          <a:srcRect/>
          <a:stretch>
            <a:fillRect/>
          </a:stretch>
        </p:blipFill>
        <p:spPr bwMode="auto">
          <a:xfrm>
            <a:off x="6629401" y="3276600"/>
            <a:ext cx="3514725" cy="654050"/>
          </a:xfrm>
          <a:prstGeom prst="rect">
            <a:avLst/>
          </a:prstGeom>
          <a:noFill/>
          <a:ln w="9525">
            <a:noFill/>
            <a:miter lim="800000"/>
            <a:headEnd/>
            <a:tailEnd/>
          </a:ln>
        </p:spPr>
      </p:pic>
      <p:pic>
        <p:nvPicPr>
          <p:cNvPr id="320517" name="Picture 6"/>
          <p:cNvPicPr>
            <a:picLocks noChangeAspect="1" noChangeArrowheads="1"/>
          </p:cNvPicPr>
          <p:nvPr/>
        </p:nvPicPr>
        <p:blipFill>
          <a:blip r:embed="rId6" cstate="print"/>
          <a:srcRect/>
          <a:stretch>
            <a:fillRect/>
          </a:stretch>
        </p:blipFill>
        <p:spPr bwMode="auto">
          <a:xfrm>
            <a:off x="4142895" y="4099476"/>
            <a:ext cx="2133600" cy="857250"/>
          </a:xfrm>
          <a:prstGeom prst="rect">
            <a:avLst/>
          </a:prstGeom>
          <a:solidFill>
            <a:schemeClr val="accent2"/>
          </a:solidFill>
          <a:ln w="9525">
            <a:noFill/>
            <a:miter lim="800000"/>
            <a:headEnd/>
            <a:tailEnd/>
          </a:ln>
        </p:spPr>
      </p:pic>
      <p:pic>
        <p:nvPicPr>
          <p:cNvPr id="320518" name="Picture 7" descr="mast_logo_green"/>
          <p:cNvPicPr>
            <a:picLocks noChangeAspect="1" noChangeArrowheads="1"/>
          </p:cNvPicPr>
          <p:nvPr/>
        </p:nvPicPr>
        <p:blipFill>
          <a:blip r:embed="rId7" cstate="print"/>
          <a:srcRect/>
          <a:stretch>
            <a:fillRect/>
          </a:stretch>
        </p:blipFill>
        <p:spPr bwMode="auto">
          <a:xfrm>
            <a:off x="6468581" y="4086639"/>
            <a:ext cx="2209800" cy="1143000"/>
          </a:xfrm>
          <a:prstGeom prst="rect">
            <a:avLst/>
          </a:prstGeom>
          <a:noFill/>
          <a:ln w="9525">
            <a:solidFill>
              <a:schemeClr val="bg1"/>
            </a:solidFill>
            <a:miter lim="800000"/>
            <a:headEnd/>
            <a:tailEnd/>
          </a:ln>
        </p:spPr>
      </p:pic>
      <p:pic>
        <p:nvPicPr>
          <p:cNvPr id="320519" name="Picture 8" descr="The Global Alliance for Vaccines and Immunization"/>
          <p:cNvPicPr>
            <a:picLocks noChangeAspect="1" noChangeArrowheads="1"/>
          </p:cNvPicPr>
          <p:nvPr/>
        </p:nvPicPr>
        <p:blipFill>
          <a:blip r:embed="rId8" cstate="print"/>
          <a:srcRect/>
          <a:stretch>
            <a:fillRect/>
          </a:stretch>
        </p:blipFill>
        <p:spPr bwMode="auto">
          <a:xfrm>
            <a:off x="8733114" y="4165220"/>
            <a:ext cx="1636713" cy="985838"/>
          </a:xfrm>
          <a:prstGeom prst="rect">
            <a:avLst/>
          </a:prstGeom>
          <a:noFill/>
          <a:ln w="12700">
            <a:noFill/>
            <a:miter lim="800000"/>
            <a:headEnd/>
            <a:tailEnd/>
          </a:ln>
        </p:spPr>
      </p:pic>
      <p:pic>
        <p:nvPicPr>
          <p:cNvPr id="320521" name="Picture 10" descr="Link to Public Health Home Page">
            <a:hlinkClick r:id="rId9"/>
          </p:cNvPr>
          <p:cNvPicPr>
            <a:picLocks noChangeAspect="1" noChangeArrowheads="1"/>
          </p:cNvPicPr>
          <p:nvPr/>
        </p:nvPicPr>
        <p:blipFill>
          <a:blip r:embed="rId10" cstate="print"/>
          <a:srcRect/>
          <a:stretch>
            <a:fillRect/>
          </a:stretch>
        </p:blipFill>
        <p:spPr bwMode="auto">
          <a:xfrm>
            <a:off x="3733801" y="5105401"/>
            <a:ext cx="1863725" cy="1325563"/>
          </a:xfrm>
          <a:prstGeom prst="rect">
            <a:avLst/>
          </a:prstGeom>
          <a:noFill/>
          <a:ln w="9525">
            <a:noFill/>
            <a:miter lim="800000"/>
            <a:headEnd/>
            <a:tailEnd/>
          </a:ln>
        </p:spPr>
      </p:pic>
      <p:pic>
        <p:nvPicPr>
          <p:cNvPr id="320522" name="Picture 11" descr="avglogo2"/>
          <p:cNvPicPr>
            <a:picLocks noChangeAspect="1" noChangeArrowheads="1"/>
          </p:cNvPicPr>
          <p:nvPr/>
        </p:nvPicPr>
        <p:blipFill>
          <a:blip r:embed="rId11" cstate="print"/>
          <a:srcRect/>
          <a:stretch>
            <a:fillRect/>
          </a:stretch>
        </p:blipFill>
        <p:spPr bwMode="auto">
          <a:xfrm>
            <a:off x="5791201" y="5410201"/>
            <a:ext cx="2055813" cy="822325"/>
          </a:xfrm>
          <a:prstGeom prst="rect">
            <a:avLst/>
          </a:prstGeom>
          <a:noFill/>
          <a:ln w="9525">
            <a:noFill/>
            <a:miter lim="800000"/>
            <a:headEnd/>
            <a:tailEnd/>
          </a:ln>
        </p:spPr>
      </p:pic>
      <p:pic>
        <p:nvPicPr>
          <p:cNvPr id="320523" name="Picture 12" descr="cdc logo"/>
          <p:cNvPicPr>
            <a:picLocks noChangeAspect="1" noChangeArrowheads="1"/>
          </p:cNvPicPr>
          <p:nvPr/>
        </p:nvPicPr>
        <p:blipFill>
          <a:blip r:embed="rId12" cstate="print"/>
          <a:srcRect/>
          <a:stretch>
            <a:fillRect/>
          </a:stretch>
        </p:blipFill>
        <p:spPr bwMode="auto">
          <a:xfrm>
            <a:off x="8001000" y="5410201"/>
            <a:ext cx="2362200" cy="1012825"/>
          </a:xfrm>
          <a:prstGeom prst="rect">
            <a:avLst/>
          </a:prstGeom>
          <a:noFill/>
          <a:ln w="9525">
            <a:noFill/>
            <a:miter lim="800000"/>
            <a:headEnd/>
            <a:tailEnd/>
          </a:ln>
        </p:spPr>
      </p:pic>
      <p:pic>
        <p:nvPicPr>
          <p:cNvPr id="320526" name="Picture 15" descr="ACOGlogo70"/>
          <p:cNvPicPr>
            <a:picLocks noChangeAspect="1" noChangeArrowheads="1"/>
          </p:cNvPicPr>
          <p:nvPr/>
        </p:nvPicPr>
        <p:blipFill>
          <a:blip r:embed="rId13" cstate="print"/>
          <a:srcRect/>
          <a:stretch>
            <a:fillRect/>
          </a:stretch>
        </p:blipFill>
        <p:spPr bwMode="auto">
          <a:xfrm>
            <a:off x="9220201" y="1828800"/>
            <a:ext cx="976313" cy="990600"/>
          </a:xfrm>
          <a:prstGeom prst="rect">
            <a:avLst/>
          </a:prstGeom>
          <a:noFill/>
          <a:ln w="9525">
            <a:noFill/>
            <a:miter lim="800000"/>
            <a:headEnd/>
            <a:tailEnd/>
          </a:ln>
        </p:spPr>
      </p:pic>
      <p:pic>
        <p:nvPicPr>
          <p:cNvPr id="460802" name="Picture 2" descr="http://www.immunize.org/images/aboutus/IAC-logo3.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43100" y="5082415"/>
            <a:ext cx="1597025" cy="1348548"/>
          </a:xfrm>
          <a:prstGeom prst="rect">
            <a:avLst/>
          </a:prstGeom>
          <a:noFill/>
          <a:extLst>
            <a:ext uri="{909E8E84-426E-40DD-AFC4-6F175D3DCCD1}">
              <a14:hiddenFill xmlns:a14="http://schemas.microsoft.com/office/drawing/2010/main">
                <a:solidFill>
                  <a:srgbClr val="FFFFFF"/>
                </a:solidFill>
              </a14:hiddenFill>
            </a:ext>
          </a:extLst>
        </p:spPr>
      </p:pic>
      <p:pic>
        <p:nvPicPr>
          <p:cNvPr id="460804" name="Picture 4" descr="National Foundation for Infectious Disease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55352" y="4086640"/>
            <a:ext cx="1781175" cy="838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7677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2047702" y="152400"/>
            <a:ext cx="8229600" cy="1143000"/>
          </a:xfrm>
        </p:spPr>
        <p:txBody>
          <a:bodyPr>
            <a:noAutofit/>
          </a:bodyPr>
          <a:lstStyle/>
          <a:p>
            <a:pPr algn="ctr"/>
            <a:r>
              <a:rPr lang="en-US" altLang="en-US" sz="4000" b="1" dirty="0">
                <a:solidFill>
                  <a:schemeClr val="accent5">
                    <a:lumMod val="60000"/>
                    <a:lumOff val="40000"/>
                  </a:schemeClr>
                </a:solidFill>
                <a:latin typeface="Arial" panose="020B0604020202020204" pitchFamily="34" charset="0"/>
                <a:ea typeface="ＭＳ Ｐゴシック" panose="020B0600070205080204" pitchFamily="34" charset="-128"/>
                <a:cs typeface="Arial" panose="020B0604020202020204" pitchFamily="34" charset="0"/>
              </a:rPr>
              <a:t>Be sure everyone in the office understands the mission</a:t>
            </a:r>
          </a:p>
        </p:txBody>
      </p:sp>
      <p:pic>
        <p:nvPicPr>
          <p:cNvPr id="29701" name="Picture 3" descr="shot by shot.tiff"/>
          <p:cNvPicPr>
            <a:picLocks noChangeAspect="1"/>
          </p:cNvPicPr>
          <p:nvPr/>
        </p:nvPicPr>
        <p:blipFill rotWithShape="1">
          <a:blip r:embed="rId3">
            <a:extLst>
              <a:ext uri="{28A0092B-C50C-407E-A947-70E740481C1C}">
                <a14:useLocalDpi xmlns:a14="http://schemas.microsoft.com/office/drawing/2010/main" val="0"/>
              </a:ext>
            </a:extLst>
          </a:blip>
          <a:srcRect l="7266" r="9900"/>
          <a:stretch/>
        </p:blipFill>
        <p:spPr bwMode="auto">
          <a:xfrm>
            <a:off x="2047703" y="1355040"/>
            <a:ext cx="4343401" cy="48450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Content Placeholder 7"/>
          <p:cNvSpPr>
            <a:spLocks noGrp="1"/>
          </p:cNvSpPr>
          <p:nvPr>
            <p:ph sz="quarter" idx="4"/>
          </p:nvPr>
        </p:nvSpPr>
        <p:spPr>
          <a:xfrm>
            <a:off x="7088777" y="1503667"/>
            <a:ext cx="4114800" cy="4953000"/>
          </a:xfrm>
        </p:spPr>
        <p:txBody>
          <a:bodyPr>
            <a:normAutofit/>
          </a:bodyPr>
          <a:lstStyle/>
          <a:p>
            <a:r>
              <a:rPr lang="en-US" altLang="en-US" dirty="0">
                <a:ea typeface="ＭＳ Ｐゴシック" panose="020B0600070205080204" pitchFamily="34" charset="-128"/>
              </a:rPr>
              <a:t>Human stories often influence people more than statistics</a:t>
            </a:r>
            <a:br>
              <a:rPr lang="en-US" altLang="en-US" dirty="0">
                <a:ea typeface="ＭＳ Ｐゴシック" panose="020B0600070205080204" pitchFamily="34" charset="-128"/>
              </a:rPr>
            </a:br>
            <a:endParaRPr lang="en-US" altLang="en-US" dirty="0">
              <a:ea typeface="ＭＳ Ｐゴシック" panose="020B0600070205080204" pitchFamily="34" charset="-128"/>
            </a:endParaRPr>
          </a:p>
          <a:p>
            <a:r>
              <a:rPr lang="en-US" altLang="en-US" dirty="0">
                <a:ea typeface="ＭＳ Ｐゴシック" panose="020B0600070205080204" pitchFamily="34" charset="-128"/>
              </a:rPr>
              <a:t>To understand the human stories behind HPV, listen to survivors</a:t>
            </a:r>
          </a:p>
          <a:p>
            <a:pPr lvl="1"/>
            <a:r>
              <a:rPr lang="en-US" altLang="en-US" dirty="0">
                <a:ea typeface="ＭＳ Ｐゴシック" panose="020B0600070205080204" pitchFamily="34" charset="-128"/>
              </a:rPr>
              <a:t>Shot By Shot</a:t>
            </a:r>
          </a:p>
          <a:p>
            <a:pPr lvl="1"/>
            <a:r>
              <a:rPr lang="en-US" altLang="en-US" dirty="0">
                <a:ea typeface="ＭＳ Ｐゴシック" panose="020B0600070205080204" pitchFamily="34" charset="-128"/>
              </a:rPr>
              <a:t>Unprotected People at</a:t>
            </a:r>
            <a:br>
              <a:rPr lang="en-US" altLang="en-US" dirty="0">
                <a:ea typeface="ＭＳ Ｐゴシック" panose="020B0600070205080204" pitchFamily="34" charset="-128"/>
              </a:rPr>
            </a:br>
            <a:r>
              <a:rPr lang="en-US" altLang="en-US" dirty="0">
                <a:ea typeface="ＭＳ Ｐゴシック" panose="020B0600070205080204" pitchFamily="34" charset="-128"/>
              </a:rPr>
              <a:t>www.immunize.org</a:t>
            </a:r>
          </a:p>
          <a:p>
            <a:pPr>
              <a:buFont typeface="Wingdings 3" panose="05040102010807070707" pitchFamily="18" charset="2"/>
              <a:buNone/>
            </a:pPr>
            <a:br>
              <a:rPr lang="en-US" altLang="en-US" dirty="0">
                <a:solidFill>
                  <a:srgbClr val="000000"/>
                </a:solidFill>
                <a:ea typeface="ＭＳ Ｐゴシック" panose="020B0600070205080204" pitchFamily="34" charset="-128"/>
              </a:rPr>
            </a:br>
            <a:endParaRPr lang="en-US" altLang="en-US" dirty="0">
              <a:solidFill>
                <a:srgbClr val="000000"/>
              </a:solidFill>
              <a:ea typeface="ＭＳ Ｐゴシック" panose="020B0600070205080204" pitchFamily="34" charset="-128"/>
            </a:endParaRPr>
          </a:p>
        </p:txBody>
      </p:sp>
      <p:sp>
        <p:nvSpPr>
          <p:cNvPr id="2" name="TextBox 1"/>
          <p:cNvSpPr txBox="1"/>
          <p:nvPr/>
        </p:nvSpPr>
        <p:spPr>
          <a:xfrm>
            <a:off x="2276302" y="6241224"/>
            <a:ext cx="7772400" cy="430887"/>
          </a:xfrm>
          <a:prstGeom prst="rect">
            <a:avLst/>
          </a:prstGeom>
          <a:noFill/>
        </p:spPr>
        <p:txBody>
          <a:bodyPr wrap="square" rtlCol="0">
            <a:spAutoFit/>
          </a:bodyPr>
          <a:lstStyle/>
          <a:p>
            <a:pPr>
              <a:spcBef>
                <a:spcPct val="50000"/>
              </a:spcBef>
            </a:pPr>
            <a:r>
              <a:rPr lang="en-US" sz="1100" b="1" dirty="0">
                <a:latin typeface="Calibri" pitchFamily="34" charset="0"/>
              </a:rPr>
              <a:t>Presentation by Jill Roark and Allison Fisher Health Communication Science Office, National Center for Immunization and Respiratory Diseases, Centers for Disease Control and Prevention from GA AAP Webinar, Atlanta, GA  March 16, 2016.</a:t>
            </a:r>
          </a:p>
        </p:txBody>
      </p:sp>
    </p:spTree>
    <p:extLst>
      <p:ext uri="{BB962C8B-B14F-4D97-AF65-F5344CB8AC3E}">
        <p14:creationId xmlns:p14="http://schemas.microsoft.com/office/powerpoint/2010/main" val="31613615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3" name="Rectangle 2"/>
          <p:cNvSpPr>
            <a:spLocks noChangeArrowheads="1"/>
          </p:cNvSpPr>
          <p:nvPr/>
        </p:nvSpPr>
        <p:spPr bwMode="auto">
          <a:xfrm>
            <a:off x="1902691" y="1771651"/>
            <a:ext cx="8198548" cy="3785652"/>
          </a:xfrm>
          <a:prstGeom prst="rect">
            <a:avLst/>
          </a:prstGeom>
          <a:noFill/>
          <a:ln w="9525">
            <a:noFill/>
            <a:miter lim="800000"/>
            <a:headEnd/>
            <a:tailEnd/>
          </a:ln>
        </p:spPr>
        <p:txBody>
          <a:bodyPr wrap="square">
            <a:spAutoFit/>
          </a:bodyPr>
          <a:lstStyle/>
          <a:p>
            <a:pPr eaLnBrk="0" hangingPunct="0">
              <a:spcBef>
                <a:spcPct val="50000"/>
              </a:spcBef>
              <a:buClr>
                <a:srgbClr val="FF9900"/>
              </a:buClr>
              <a:defRPr/>
            </a:pPr>
            <a:r>
              <a:rPr lang="en-US" sz="2400" dirty="0">
                <a:solidFill>
                  <a:srgbClr val="FFFFFF"/>
                </a:solidFill>
              </a:rPr>
              <a:t>Use reminders on medical records and notify patients when vaccines are needed</a:t>
            </a:r>
          </a:p>
          <a:p>
            <a:pPr eaLnBrk="0" hangingPunct="0">
              <a:spcBef>
                <a:spcPct val="50000"/>
              </a:spcBef>
              <a:buClr>
                <a:srgbClr val="FF9900"/>
              </a:buClr>
              <a:defRPr/>
            </a:pPr>
            <a:r>
              <a:rPr lang="en-US" sz="2400" dirty="0">
                <a:solidFill>
                  <a:srgbClr val="FFFFFF"/>
                </a:solidFill>
              </a:rPr>
              <a:t>Use of automatic text-messaging systems to remind patients of needed or scheduled appointments</a:t>
            </a:r>
          </a:p>
          <a:p>
            <a:pPr eaLnBrk="0" hangingPunct="0">
              <a:spcBef>
                <a:spcPct val="50000"/>
              </a:spcBef>
              <a:buClr>
                <a:srgbClr val="FF9900"/>
              </a:buClr>
              <a:defRPr/>
            </a:pPr>
            <a:r>
              <a:rPr lang="en-US" sz="2400" dirty="0">
                <a:solidFill>
                  <a:srgbClr val="FFFFFF"/>
                </a:solidFill>
              </a:rPr>
              <a:t>Recall patients when vaccine is available after a shortage</a:t>
            </a:r>
          </a:p>
          <a:p>
            <a:pPr eaLnBrk="0" hangingPunct="0">
              <a:spcBef>
                <a:spcPct val="50000"/>
              </a:spcBef>
              <a:buClr>
                <a:srgbClr val="FF9900"/>
              </a:buClr>
              <a:defRPr/>
            </a:pPr>
            <a:r>
              <a:rPr lang="en-US" sz="2400" dirty="0">
                <a:solidFill>
                  <a:srgbClr val="FFFFFF"/>
                </a:solidFill>
              </a:rPr>
              <a:t>Assess your immunization rates using </a:t>
            </a:r>
            <a:r>
              <a:rPr lang="en-US" sz="2400" dirty="0"/>
              <a:t>GRITS</a:t>
            </a:r>
            <a:r>
              <a:rPr lang="en-US" sz="2400" dirty="0">
                <a:solidFill>
                  <a:srgbClr val="FFFFFF"/>
                </a:solidFill>
              </a:rPr>
              <a:t> to improve patient care, HEDIS</a:t>
            </a:r>
            <a:r>
              <a:rPr lang="en-US" sz="2400" b="1" baseline="60000" dirty="0">
                <a:solidFill>
                  <a:srgbClr val="FFFFFF"/>
                </a:solidFill>
              </a:rPr>
              <a:t>1</a:t>
            </a:r>
            <a:r>
              <a:rPr lang="en-US" sz="2400" dirty="0">
                <a:solidFill>
                  <a:srgbClr val="FFFFFF"/>
                </a:solidFill>
              </a:rPr>
              <a:t> scores, and identify problem areas </a:t>
            </a:r>
          </a:p>
          <a:p>
            <a:pPr eaLnBrk="0" hangingPunct="0">
              <a:spcBef>
                <a:spcPct val="50000"/>
              </a:spcBef>
              <a:buClr>
                <a:srgbClr val="FF9900"/>
              </a:buClr>
              <a:defRPr/>
            </a:pPr>
            <a:r>
              <a:rPr lang="en-US" sz="2400" dirty="0">
                <a:solidFill>
                  <a:srgbClr val="FFFFFF"/>
                </a:solidFill>
              </a:rPr>
              <a:t>Use current codes for vaccines and vaccine administration</a:t>
            </a:r>
          </a:p>
        </p:txBody>
      </p:sp>
      <p:sp>
        <p:nvSpPr>
          <p:cNvPr id="99332" name="Rectangle 4"/>
          <p:cNvSpPr>
            <a:spLocks noChangeArrowheads="1"/>
          </p:cNvSpPr>
          <p:nvPr/>
        </p:nvSpPr>
        <p:spPr bwMode="auto">
          <a:xfrm>
            <a:off x="3087826" y="459355"/>
            <a:ext cx="5485476" cy="646331"/>
          </a:xfrm>
          <a:prstGeom prst="rect">
            <a:avLst/>
          </a:prstGeom>
          <a:noFill/>
          <a:ln w="9525">
            <a:noFill/>
            <a:miter lim="800000"/>
            <a:headEnd/>
            <a:tailEnd/>
          </a:ln>
        </p:spPr>
        <p:txBody>
          <a:bodyPr wrap="none">
            <a:spAutoFit/>
          </a:bodyPr>
          <a:lstStyle/>
          <a:p>
            <a:pPr algn="ctr">
              <a:defRPr/>
            </a:pPr>
            <a:r>
              <a:rPr lang="en-US" sz="3600" dirty="0">
                <a:solidFill>
                  <a:srgbClr val="FFFF99"/>
                </a:solidFill>
                <a:latin typeface="Arial" panose="020B0604020202020204" pitchFamily="34" charset="0"/>
                <a:cs typeface="Arial" panose="020B0604020202020204" pitchFamily="34" charset="0"/>
              </a:rPr>
              <a:t>Important Office Practices</a:t>
            </a:r>
          </a:p>
        </p:txBody>
      </p:sp>
      <p:sp>
        <p:nvSpPr>
          <p:cNvPr id="3" name="Rectangle 2"/>
          <p:cNvSpPr/>
          <p:nvPr/>
        </p:nvSpPr>
        <p:spPr>
          <a:xfrm>
            <a:off x="4220757" y="6424536"/>
            <a:ext cx="4897040" cy="253916"/>
          </a:xfrm>
          <a:prstGeom prst="rect">
            <a:avLst/>
          </a:prstGeom>
        </p:spPr>
        <p:txBody>
          <a:bodyPr>
            <a:spAutoFit/>
          </a:bodyPr>
          <a:lstStyle/>
          <a:p>
            <a:pPr>
              <a:defRPr/>
            </a:pPr>
            <a:r>
              <a:rPr lang="en-US" sz="1050" b="1" dirty="0">
                <a:solidFill>
                  <a:srgbClr val="FFFFFF"/>
                </a:solidFill>
              </a:rPr>
              <a:t>1.  </a:t>
            </a:r>
            <a:r>
              <a:rPr lang="en-US" sz="1050" b="1" dirty="0">
                <a:solidFill>
                  <a:srgbClr val="46D04D"/>
                </a:solidFill>
              </a:rPr>
              <a:t>H</a:t>
            </a:r>
            <a:r>
              <a:rPr lang="en-US" sz="1050" b="1" dirty="0">
                <a:solidFill>
                  <a:srgbClr val="FFFFFF"/>
                </a:solidFill>
              </a:rPr>
              <a:t>ealth Plan</a:t>
            </a:r>
            <a:r>
              <a:rPr lang="en-US" sz="1050" b="1" dirty="0">
                <a:solidFill>
                  <a:srgbClr val="FFFF00"/>
                </a:solidFill>
              </a:rPr>
              <a:t> </a:t>
            </a:r>
            <a:r>
              <a:rPr lang="en-US" sz="1050" b="1" dirty="0">
                <a:solidFill>
                  <a:srgbClr val="46D04D"/>
                </a:solidFill>
              </a:rPr>
              <a:t>E</a:t>
            </a:r>
            <a:r>
              <a:rPr lang="en-US" sz="1050" b="1" dirty="0">
                <a:solidFill>
                  <a:srgbClr val="FFFFFF"/>
                </a:solidFill>
              </a:rPr>
              <a:t>mployer</a:t>
            </a:r>
            <a:r>
              <a:rPr lang="en-US" sz="1050" b="1" dirty="0">
                <a:solidFill>
                  <a:srgbClr val="FFFF00"/>
                </a:solidFill>
              </a:rPr>
              <a:t> </a:t>
            </a:r>
            <a:r>
              <a:rPr lang="en-US" sz="1050" b="1" dirty="0">
                <a:solidFill>
                  <a:srgbClr val="46D04D"/>
                </a:solidFill>
              </a:rPr>
              <a:t>D</a:t>
            </a:r>
            <a:r>
              <a:rPr lang="en-US" sz="1050" b="1" dirty="0">
                <a:solidFill>
                  <a:srgbClr val="FFFFFF"/>
                </a:solidFill>
              </a:rPr>
              <a:t>ata and</a:t>
            </a:r>
            <a:r>
              <a:rPr lang="en-US" sz="1050" b="1" dirty="0">
                <a:solidFill>
                  <a:srgbClr val="66CCFF"/>
                </a:solidFill>
              </a:rPr>
              <a:t> </a:t>
            </a:r>
            <a:r>
              <a:rPr lang="en-US" sz="1050" b="1" dirty="0">
                <a:solidFill>
                  <a:srgbClr val="46D04D"/>
                </a:solidFill>
              </a:rPr>
              <a:t>I</a:t>
            </a:r>
            <a:r>
              <a:rPr lang="en-US" sz="1050" b="1" dirty="0">
                <a:solidFill>
                  <a:srgbClr val="FFFFFF"/>
                </a:solidFill>
              </a:rPr>
              <a:t>nformation</a:t>
            </a:r>
            <a:r>
              <a:rPr lang="en-US" sz="1050" b="1" dirty="0">
                <a:solidFill>
                  <a:srgbClr val="FFFF00"/>
                </a:solidFill>
              </a:rPr>
              <a:t> </a:t>
            </a:r>
            <a:r>
              <a:rPr lang="en-US" sz="1050" b="1" dirty="0">
                <a:solidFill>
                  <a:srgbClr val="46D04D"/>
                </a:solidFill>
              </a:rPr>
              <a:t>S</a:t>
            </a:r>
            <a:r>
              <a:rPr lang="en-US" sz="1050" b="1" dirty="0">
                <a:solidFill>
                  <a:srgbClr val="FFFFFF"/>
                </a:solidFill>
              </a:rPr>
              <a:t>et</a:t>
            </a:r>
            <a:r>
              <a:rPr lang="en-US" sz="1050" b="1" dirty="0">
                <a:solidFill>
                  <a:srgbClr val="FFFF99"/>
                </a:solidFill>
              </a:rPr>
              <a:t>®</a:t>
            </a:r>
            <a:endParaRPr lang="en-US" sz="1050" b="1" dirty="0">
              <a:solidFill>
                <a:srgbClr val="FFFFFF"/>
              </a:solidFill>
            </a:endParaRPr>
          </a:p>
        </p:txBody>
      </p:sp>
    </p:spTree>
    <p:extLst>
      <p:ext uri="{BB962C8B-B14F-4D97-AF65-F5344CB8AC3E}">
        <p14:creationId xmlns:p14="http://schemas.microsoft.com/office/powerpoint/2010/main" val="1167446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2"/>
          <p:cNvSpPr>
            <a:spLocks noGrp="1" noChangeArrowheads="1"/>
          </p:cNvSpPr>
          <p:nvPr>
            <p:ph type="title" idx="4294967295"/>
          </p:nvPr>
        </p:nvSpPr>
        <p:spPr>
          <a:xfrm>
            <a:off x="3416266" y="844717"/>
            <a:ext cx="3829050" cy="857250"/>
          </a:xfrm>
        </p:spPr>
        <p:txBody>
          <a:bodyPr/>
          <a:lstStyle/>
          <a:p>
            <a:pPr eaLnBrk="1" hangingPunct="1"/>
            <a:r>
              <a:rPr lang="en-US" sz="3600" dirty="0">
                <a:solidFill>
                  <a:srgbClr val="FFFF99"/>
                </a:solidFill>
              </a:rPr>
              <a:t>Stay Current!</a:t>
            </a:r>
          </a:p>
        </p:txBody>
      </p:sp>
      <p:sp>
        <p:nvSpPr>
          <p:cNvPr id="324610" name="Rectangle 3"/>
          <p:cNvSpPr>
            <a:spLocks noGrp="1" noChangeArrowheads="1"/>
          </p:cNvSpPr>
          <p:nvPr>
            <p:ph type="body" idx="4294967295"/>
          </p:nvPr>
        </p:nvSpPr>
        <p:spPr>
          <a:xfrm>
            <a:off x="1981200" y="2209801"/>
            <a:ext cx="7696200" cy="3584973"/>
          </a:xfrm>
        </p:spPr>
        <p:txBody>
          <a:bodyPr/>
          <a:lstStyle/>
          <a:p>
            <a:pPr eaLnBrk="1" hangingPunct="1"/>
            <a:r>
              <a:rPr lang="en-US" dirty="0"/>
              <a:t>Sign up for listserv sites which provide timely information pertinent to your practice  </a:t>
            </a:r>
            <a:r>
              <a:rPr lang="en-US" dirty="0">
                <a:solidFill>
                  <a:srgbClr val="00B0F0"/>
                </a:solidFill>
              </a:rPr>
              <a:t>www.immunize.org/resources/emailnews.asp</a:t>
            </a:r>
          </a:p>
          <a:p>
            <a:pPr lvl="1" eaLnBrk="1" hangingPunct="1"/>
            <a:r>
              <a:rPr lang="en-US" sz="2800" dirty="0">
                <a:solidFill>
                  <a:srgbClr val="FFFF99"/>
                </a:solidFill>
              </a:rPr>
              <a:t>AAP Newsletter</a:t>
            </a:r>
          </a:p>
          <a:p>
            <a:pPr lvl="1" eaLnBrk="1" hangingPunct="1"/>
            <a:r>
              <a:rPr lang="en-US" sz="2800" dirty="0">
                <a:solidFill>
                  <a:srgbClr val="FFFF99"/>
                </a:solidFill>
              </a:rPr>
              <a:t>CDC immunization websites (32 in all)</a:t>
            </a:r>
          </a:p>
          <a:p>
            <a:pPr lvl="1" eaLnBrk="1" hangingPunct="1"/>
            <a:r>
              <a:rPr lang="en-US" sz="2800" dirty="0">
                <a:solidFill>
                  <a:srgbClr val="FFFF99"/>
                </a:solidFill>
              </a:rPr>
              <a:t>CHOP Parents Pack Newsletter</a:t>
            </a:r>
          </a:p>
          <a:p>
            <a:pPr lvl="1" eaLnBrk="1" hangingPunct="1"/>
            <a:r>
              <a:rPr lang="en-US" sz="2800" dirty="0">
                <a:solidFill>
                  <a:srgbClr val="FFFF99"/>
                </a:solidFill>
              </a:rPr>
              <a:t>IAC Express, </a:t>
            </a:r>
            <a:r>
              <a:rPr lang="en-US" sz="2800" dirty="0">
                <a:solidFill>
                  <a:schemeClr val="tx2">
                    <a:lumMod val="40000"/>
                    <a:lumOff val="60000"/>
                  </a:schemeClr>
                </a:solidFill>
              </a:rPr>
              <a:t>Needle Tips and Vaccinate Adults</a:t>
            </a:r>
          </a:p>
          <a:p>
            <a:pPr lvl="1" eaLnBrk="1" hangingPunct="1"/>
            <a:r>
              <a:rPr lang="en-US" sz="2800" dirty="0">
                <a:solidFill>
                  <a:srgbClr val="FFFF99"/>
                </a:solidFill>
              </a:rPr>
              <a:t>Websites specific to particular vaccines</a:t>
            </a:r>
          </a:p>
        </p:txBody>
      </p:sp>
      <p:pic>
        <p:nvPicPr>
          <p:cNvPr id="324611" name="Picture 4" descr="MC900439350[1]"/>
          <p:cNvPicPr>
            <a:picLocks noChangeAspect="1" noChangeArrowheads="1"/>
          </p:cNvPicPr>
          <p:nvPr/>
        </p:nvPicPr>
        <p:blipFill>
          <a:blip r:embed="rId3" cstate="print"/>
          <a:srcRect/>
          <a:stretch>
            <a:fillRect/>
          </a:stretch>
        </p:blipFill>
        <p:spPr bwMode="auto">
          <a:xfrm rot="1044087">
            <a:off x="9393971" y="673268"/>
            <a:ext cx="1200150" cy="1200150"/>
          </a:xfrm>
          <a:prstGeom prst="rect">
            <a:avLst/>
          </a:prstGeom>
          <a:noFill/>
          <a:ln w="9525">
            <a:noFill/>
            <a:miter lim="800000"/>
            <a:headEnd/>
            <a:tailEnd/>
          </a:ln>
        </p:spPr>
      </p:pic>
    </p:spTree>
    <p:extLst>
      <p:ext uri="{BB962C8B-B14F-4D97-AF65-F5344CB8AC3E}">
        <p14:creationId xmlns:p14="http://schemas.microsoft.com/office/powerpoint/2010/main" val="3099195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0113" y="256083"/>
            <a:ext cx="6248400" cy="1189782"/>
          </a:xfrm>
        </p:spPr>
        <p:txBody>
          <a:bodyPr/>
          <a:lstStyle/>
          <a:p>
            <a:pPr>
              <a:spcBef>
                <a:spcPts val="0"/>
              </a:spcBef>
            </a:pPr>
            <a:r>
              <a:rPr lang="en-US" sz="2400" b="1" dirty="0">
                <a:solidFill>
                  <a:srgbClr val="FFFF00">
                    <a:lumMod val="40000"/>
                    <a:lumOff val="60000"/>
                  </a:srgbClr>
                </a:solidFill>
              </a:rPr>
              <a:t>Estimated Vaccination Coverage Among </a:t>
            </a:r>
            <a:br>
              <a:rPr lang="en-US" sz="2400" b="1" dirty="0">
                <a:solidFill>
                  <a:srgbClr val="FFFF00">
                    <a:lumMod val="40000"/>
                    <a:lumOff val="60000"/>
                  </a:srgbClr>
                </a:solidFill>
              </a:rPr>
            </a:br>
            <a:r>
              <a:rPr lang="en-US" sz="2400" b="1" dirty="0">
                <a:solidFill>
                  <a:srgbClr val="FFFF00">
                    <a:lumMod val="40000"/>
                    <a:lumOff val="60000"/>
                  </a:srgbClr>
                </a:solidFill>
              </a:rPr>
              <a:t>Adolescents Aged 13 – 17 Years - 2017 </a:t>
            </a:r>
            <a:br>
              <a:rPr lang="en-US" sz="2400" b="1" dirty="0">
                <a:solidFill>
                  <a:srgbClr val="FFFF00">
                    <a:lumMod val="40000"/>
                    <a:lumOff val="60000"/>
                  </a:srgbClr>
                </a:solidFill>
              </a:rPr>
            </a:br>
            <a:endParaRPr lang="en-US" sz="2400" dirty="0"/>
          </a:p>
        </p:txBody>
      </p:sp>
      <p:graphicFrame>
        <p:nvGraphicFramePr>
          <p:cNvPr id="10" name="Content Placeholder 9"/>
          <p:cNvGraphicFramePr>
            <a:graphicFrameLocks noGrp="1"/>
          </p:cNvGraphicFramePr>
          <p:nvPr>
            <p:ph idx="1"/>
            <p:extLst/>
          </p:nvPr>
        </p:nvGraphicFramePr>
        <p:xfrm>
          <a:off x="2650658" y="1775860"/>
          <a:ext cx="7026743" cy="416774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2000656" y="6437419"/>
            <a:ext cx="7976681" cy="261610"/>
          </a:xfrm>
          <a:prstGeom prst="rect">
            <a:avLst/>
          </a:prstGeom>
          <a:noFill/>
        </p:spPr>
        <p:txBody>
          <a:bodyPr wrap="square" rtlCol="0">
            <a:spAutoFit/>
          </a:bodyPr>
          <a:lstStyle/>
          <a:p>
            <a:pPr algn="ctr"/>
            <a:r>
              <a:rPr lang="en-US" sz="1100" b="1" dirty="0">
                <a:solidFill>
                  <a:srgbClr val="FFFFFF"/>
                </a:solidFill>
              </a:rPr>
              <a:t>National Immunization Survey-Teen (NIS-Teen), United States, 2017. MMWR/August 24, 2018/ Vol.67/No. 33</a:t>
            </a:r>
          </a:p>
        </p:txBody>
      </p:sp>
      <p:pic>
        <p:nvPicPr>
          <p:cNvPr id="4" name="Picture 3"/>
          <p:cNvPicPr>
            <a:picLocks noChangeAspect="1"/>
          </p:cNvPicPr>
          <p:nvPr/>
        </p:nvPicPr>
        <p:blipFill>
          <a:blip r:embed="rId4"/>
          <a:stretch>
            <a:fillRect/>
          </a:stretch>
        </p:blipFill>
        <p:spPr>
          <a:xfrm rot="21260420">
            <a:off x="4588213" y="1091985"/>
            <a:ext cx="3725694" cy="2028908"/>
          </a:xfrm>
          <a:prstGeom prst="rect">
            <a:avLst/>
          </a:prstGeom>
        </p:spPr>
      </p:pic>
      <p:sp>
        <p:nvSpPr>
          <p:cNvPr id="5" name="TextBox 4"/>
          <p:cNvSpPr txBox="1"/>
          <p:nvPr/>
        </p:nvSpPr>
        <p:spPr>
          <a:xfrm>
            <a:off x="2929818" y="6068087"/>
            <a:ext cx="7042484" cy="369332"/>
          </a:xfrm>
          <a:prstGeom prst="rect">
            <a:avLst/>
          </a:prstGeom>
          <a:noFill/>
        </p:spPr>
        <p:txBody>
          <a:bodyPr wrap="square" rtlCol="0">
            <a:spAutoFit/>
          </a:bodyPr>
          <a:lstStyle/>
          <a:p>
            <a:pPr algn="ctr"/>
            <a:r>
              <a:rPr lang="en-US" b="1" dirty="0">
                <a:solidFill>
                  <a:srgbClr val="FFC000"/>
                </a:solidFill>
              </a:rPr>
              <a:t>The red arrow represents a major missed opportunity</a:t>
            </a:r>
            <a:r>
              <a:rPr lang="en-US" dirty="0">
                <a:solidFill>
                  <a:srgbClr val="00B0F0"/>
                </a:solidFill>
              </a:rPr>
              <a:t>.</a:t>
            </a:r>
          </a:p>
        </p:txBody>
      </p:sp>
    </p:spTree>
    <p:extLst>
      <p:ext uri="{BB962C8B-B14F-4D97-AF65-F5344CB8AC3E}">
        <p14:creationId xmlns:p14="http://schemas.microsoft.com/office/powerpoint/2010/main" val="23533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874" y="394063"/>
            <a:ext cx="5294015" cy="3531108"/>
          </a:xfrm>
          <a:prstGeom prst="rect">
            <a:avLst/>
          </a:prstGeom>
        </p:spPr>
      </p:pic>
      <p:sp>
        <p:nvSpPr>
          <p:cNvPr id="3" name="TextBox 2"/>
          <p:cNvSpPr txBox="1"/>
          <p:nvPr/>
        </p:nvSpPr>
        <p:spPr>
          <a:xfrm>
            <a:off x="1598023" y="4180344"/>
            <a:ext cx="8610600" cy="2677656"/>
          </a:xfrm>
          <a:prstGeom prst="rect">
            <a:avLst/>
          </a:prstGeom>
          <a:noFill/>
        </p:spPr>
        <p:txBody>
          <a:bodyPr wrap="square" rtlCol="0">
            <a:spAutoFit/>
          </a:bodyPr>
          <a:lstStyle/>
          <a:p>
            <a:pPr algn="ctr"/>
            <a:r>
              <a:rPr lang="en-US" sz="2400" b="1" dirty="0">
                <a:solidFill>
                  <a:srgbClr val="FFC000"/>
                </a:solidFill>
              </a:rPr>
              <a:t>YOU ARE ALL PART OF THE TEAM THAT CAN</a:t>
            </a:r>
          </a:p>
          <a:p>
            <a:pPr algn="ctr"/>
            <a:r>
              <a:rPr lang="en-US" sz="2400" b="1" dirty="0">
                <a:solidFill>
                  <a:srgbClr val="FFC000"/>
                </a:solidFill>
              </a:rPr>
              <a:t> </a:t>
            </a:r>
          </a:p>
          <a:p>
            <a:pPr algn="ctr"/>
            <a:r>
              <a:rPr lang="en-US" sz="2400" b="1" dirty="0">
                <a:solidFill>
                  <a:srgbClr val="FFC000"/>
                </a:solidFill>
              </a:rPr>
              <a:t>MAKE SURE YOUR PATIENTS RECEIVE THE </a:t>
            </a:r>
          </a:p>
          <a:p>
            <a:pPr algn="ctr"/>
            <a:endParaRPr lang="en-US" sz="2400" b="1" dirty="0">
              <a:solidFill>
                <a:srgbClr val="FFC000"/>
              </a:solidFill>
            </a:endParaRPr>
          </a:p>
          <a:p>
            <a:pPr algn="ctr"/>
            <a:r>
              <a:rPr lang="en-US" sz="2400" b="1" dirty="0">
                <a:solidFill>
                  <a:srgbClr val="FFC000"/>
                </a:solidFill>
              </a:rPr>
              <a:t>IMMUNIZATIONS THEY NEED!</a:t>
            </a:r>
          </a:p>
          <a:p>
            <a:pPr algn="ctr"/>
            <a:r>
              <a:rPr lang="en-US" sz="2400" b="1" dirty="0">
                <a:solidFill>
                  <a:srgbClr val="FFC000"/>
                </a:solidFill>
              </a:rPr>
              <a:t>                                        </a:t>
            </a:r>
          </a:p>
          <a:p>
            <a:pPr algn="ctr"/>
            <a:r>
              <a:rPr lang="en-US" sz="2400" b="1" dirty="0">
                <a:solidFill>
                  <a:srgbClr val="FFC000"/>
                </a:solidFill>
              </a:rPr>
              <a:t>                                                       AND REMEMBER………….</a:t>
            </a:r>
          </a:p>
        </p:txBody>
      </p:sp>
    </p:spTree>
    <p:extLst>
      <p:ext uri="{BB962C8B-B14F-4D97-AF65-F5344CB8AC3E}">
        <p14:creationId xmlns:p14="http://schemas.microsoft.com/office/powerpoint/2010/main" val="3399548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24000" y="0"/>
            <a:ext cx="9144000" cy="6858000"/>
          </a:xfrm>
          <a:prstGeom prst="rect">
            <a:avLst/>
          </a:prstGeom>
          <a:effectLst>
            <a:softEdge rad="241300"/>
          </a:effectLst>
        </p:spPr>
      </p:pic>
    </p:spTree>
    <p:extLst>
      <p:ext uri="{BB962C8B-B14F-4D97-AF65-F5344CB8AC3E}">
        <p14:creationId xmlns:p14="http://schemas.microsoft.com/office/powerpoint/2010/main" val="72937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Grp="1" noChangeArrowheads="1"/>
          </p:cNvSpPr>
          <p:nvPr>
            <p:ph type="ctrTitle" idx="4294967295"/>
          </p:nvPr>
        </p:nvSpPr>
        <p:spPr>
          <a:xfrm>
            <a:off x="2057400" y="0"/>
            <a:ext cx="7772400" cy="806450"/>
          </a:xfrm>
        </p:spPr>
        <p:txBody>
          <a:bodyPr/>
          <a:lstStyle/>
          <a:p>
            <a:pPr eaLnBrk="1" hangingPunct="1"/>
            <a:r>
              <a:rPr lang="en-US" sz="3600" dirty="0">
                <a:solidFill>
                  <a:srgbClr val="FFFF99"/>
                </a:solidFill>
              </a:rPr>
              <a:t>Questions?</a:t>
            </a:r>
          </a:p>
        </p:txBody>
      </p:sp>
      <p:sp>
        <p:nvSpPr>
          <p:cNvPr id="328706" name="Rectangle 3"/>
          <p:cNvSpPr>
            <a:spLocks noGrp="1" noChangeArrowheads="1"/>
          </p:cNvSpPr>
          <p:nvPr>
            <p:ph type="subTitle" idx="4294967295"/>
          </p:nvPr>
        </p:nvSpPr>
        <p:spPr>
          <a:xfrm>
            <a:off x="1698625" y="781050"/>
            <a:ext cx="8756650" cy="1214438"/>
          </a:xfrm>
        </p:spPr>
        <p:txBody>
          <a:bodyPr>
            <a:normAutofit fontScale="70000" lnSpcReduction="20000"/>
          </a:bodyPr>
          <a:lstStyle/>
          <a:p>
            <a:pPr marL="0" indent="0" algn="ctr">
              <a:buNone/>
            </a:pPr>
            <a:r>
              <a:rPr lang="en-US" sz="3000" b="1" dirty="0"/>
              <a:t>Check out these links for more immunization information and resources!</a:t>
            </a:r>
          </a:p>
          <a:p>
            <a:pPr marL="0" indent="0">
              <a:buNone/>
            </a:pPr>
            <a:endParaRPr lang="en-US" sz="2400" b="1" dirty="0"/>
          </a:p>
          <a:p>
            <a:pPr marL="0" indent="0">
              <a:buNone/>
            </a:pPr>
            <a:r>
              <a:rPr lang="en-US" sz="2400" b="1" dirty="0">
                <a:solidFill>
                  <a:srgbClr val="FFFFCC"/>
                </a:solidFill>
                <a:latin typeface="Arial" charset="0"/>
              </a:rPr>
              <a:t>				</a:t>
            </a:r>
          </a:p>
          <a:p>
            <a:pPr marL="0" indent="0" algn="ctr">
              <a:buNone/>
            </a:pPr>
            <a:endParaRPr lang="en-US" sz="2000" b="1" dirty="0">
              <a:solidFill>
                <a:srgbClr val="FFFFCC"/>
              </a:solidFill>
              <a:latin typeface="Arial" charset="0"/>
            </a:endParaRPr>
          </a:p>
        </p:txBody>
      </p:sp>
      <p:sp>
        <p:nvSpPr>
          <p:cNvPr id="328707" name="Text Box 4"/>
          <p:cNvSpPr txBox="1">
            <a:spLocks noChangeArrowheads="1"/>
          </p:cNvSpPr>
          <p:nvPr/>
        </p:nvSpPr>
        <p:spPr bwMode="auto">
          <a:xfrm>
            <a:off x="1524001" y="4633914"/>
            <a:ext cx="4670425" cy="396875"/>
          </a:xfrm>
          <a:prstGeom prst="rect">
            <a:avLst/>
          </a:prstGeom>
          <a:noFill/>
          <a:ln w="9525">
            <a:noFill/>
            <a:miter lim="800000"/>
            <a:headEnd/>
            <a:tailEnd/>
          </a:ln>
        </p:spPr>
        <p:txBody>
          <a:bodyPr>
            <a:spAutoFit/>
          </a:bodyPr>
          <a:lstStyle/>
          <a:p>
            <a:pPr>
              <a:spcBef>
                <a:spcPct val="50000"/>
              </a:spcBef>
            </a:pPr>
            <a:endParaRPr lang="en-US" sz="2000" b="1" dirty="0">
              <a:solidFill>
                <a:srgbClr val="FFFF66"/>
              </a:solidFill>
            </a:endParaRPr>
          </a:p>
        </p:txBody>
      </p:sp>
      <p:sp>
        <p:nvSpPr>
          <p:cNvPr id="2" name="Rectangle 5"/>
          <p:cNvSpPr>
            <a:spLocks noChangeArrowheads="1"/>
          </p:cNvSpPr>
          <p:nvPr/>
        </p:nvSpPr>
        <p:spPr bwMode="auto">
          <a:xfrm>
            <a:off x="2057401" y="1676401"/>
            <a:ext cx="8329613" cy="4935537"/>
          </a:xfrm>
          <a:prstGeom prst="rect">
            <a:avLst/>
          </a:prstGeom>
          <a:noFill/>
          <a:ln w="9525">
            <a:noFill/>
            <a:miter lim="800000"/>
            <a:headEnd/>
            <a:tailEnd/>
          </a:ln>
        </p:spPr>
        <p:txBody>
          <a:bodyPr tIns="45718" bIns="45718"/>
          <a:lstStyle/>
          <a:p>
            <a:pPr>
              <a:spcBef>
                <a:spcPct val="20000"/>
              </a:spcBef>
            </a:pPr>
            <a:r>
              <a:rPr lang="en-US" sz="2000" dirty="0">
                <a:solidFill>
                  <a:srgbClr val="FFFF99"/>
                </a:solidFill>
                <a:latin typeface="Calibri" pitchFamily="34" charset="0"/>
              </a:rPr>
              <a:t>National Immunization Program</a:t>
            </a:r>
          </a:p>
          <a:p>
            <a:pPr>
              <a:spcBef>
                <a:spcPct val="20000"/>
              </a:spcBef>
            </a:pPr>
            <a:r>
              <a:rPr lang="en-US" sz="2000" dirty="0">
                <a:solidFill>
                  <a:srgbClr val="FFFFFF"/>
                </a:solidFill>
                <a:latin typeface="Calibri" pitchFamily="34" charset="0"/>
              </a:rPr>
              <a:t>E-mail</a:t>
            </a:r>
            <a:r>
              <a:rPr lang="en-US" sz="2000" dirty="0">
                <a:solidFill>
                  <a:srgbClr val="FFFFCC"/>
                </a:solidFill>
                <a:latin typeface="Calibri" pitchFamily="34" charset="0"/>
              </a:rPr>
              <a:t> 	</a:t>
            </a:r>
            <a:r>
              <a:rPr lang="en-US" sz="2000" dirty="0">
                <a:solidFill>
                  <a:srgbClr val="A50021">
                    <a:lumMod val="60000"/>
                    <a:lumOff val="40000"/>
                  </a:srgbClr>
                </a:solidFill>
                <a:latin typeface="Calibri" pitchFamily="34" charset="0"/>
              </a:rPr>
              <a:t>       </a:t>
            </a:r>
            <a:r>
              <a:rPr lang="en-US" sz="2000" dirty="0">
                <a:solidFill>
                  <a:srgbClr val="A50021">
                    <a:lumMod val="60000"/>
                    <a:lumOff val="40000"/>
                  </a:srgbClr>
                </a:solidFill>
                <a:latin typeface="Times New Roman"/>
                <a:cs typeface="Times New Roman"/>
              </a:rPr>
              <a:t>►</a:t>
            </a:r>
            <a:r>
              <a:rPr lang="en-US" sz="2000" dirty="0">
                <a:solidFill>
                  <a:srgbClr val="A50021">
                    <a:lumMod val="60000"/>
                    <a:lumOff val="40000"/>
                  </a:srgbClr>
                </a:solidFill>
                <a:latin typeface="Calibri" pitchFamily="34" charset="0"/>
              </a:rPr>
              <a:t> </a:t>
            </a:r>
            <a:r>
              <a:rPr lang="en-US" sz="2000" b="1" dirty="0">
                <a:solidFill>
                  <a:srgbClr val="00FFFF"/>
                </a:solidFill>
                <a:latin typeface="Calibri" pitchFamily="34" charset="0"/>
              </a:rPr>
              <a:t>NIPInfo@cdc.gov </a:t>
            </a:r>
          </a:p>
          <a:p>
            <a:pPr>
              <a:spcBef>
                <a:spcPct val="20000"/>
              </a:spcBef>
            </a:pPr>
            <a:r>
              <a:rPr lang="en-US" sz="2000" dirty="0">
                <a:solidFill>
                  <a:srgbClr val="FFFFFF"/>
                </a:solidFill>
                <a:latin typeface="Calibri" pitchFamily="34" charset="0"/>
              </a:rPr>
              <a:t>Hotline</a:t>
            </a:r>
            <a:r>
              <a:rPr lang="en-US" sz="2000" dirty="0">
                <a:solidFill>
                  <a:srgbClr val="FFFFCC"/>
                </a:solidFill>
                <a:latin typeface="Calibri" pitchFamily="34" charset="0"/>
              </a:rPr>
              <a:t>	             </a:t>
            </a:r>
            <a:r>
              <a:rPr lang="en-US" sz="2000" dirty="0">
                <a:solidFill>
                  <a:srgbClr val="FFFFFF"/>
                </a:solidFill>
                <a:latin typeface="Calibri" pitchFamily="34" charset="0"/>
              </a:rPr>
              <a:t>800.CDC.INFO</a:t>
            </a:r>
          </a:p>
          <a:p>
            <a:pPr>
              <a:spcBef>
                <a:spcPct val="20000"/>
              </a:spcBef>
            </a:pPr>
            <a:r>
              <a:rPr lang="en-US" sz="2000" dirty="0">
                <a:solidFill>
                  <a:srgbClr val="FFFFFF"/>
                </a:solidFill>
                <a:latin typeface="Calibri" pitchFamily="34" charset="0"/>
              </a:rPr>
              <a:t>Website	</a:t>
            </a:r>
            <a:r>
              <a:rPr lang="en-US" sz="2000" dirty="0">
                <a:solidFill>
                  <a:srgbClr val="FFFFCC"/>
                </a:solidFill>
                <a:latin typeface="Calibri" pitchFamily="34" charset="0"/>
              </a:rPr>
              <a:t>             </a:t>
            </a:r>
            <a:r>
              <a:rPr lang="en-US" sz="2000" b="1" dirty="0">
                <a:solidFill>
                  <a:srgbClr val="00FFFF"/>
                </a:solidFill>
                <a:latin typeface="Calibri" pitchFamily="34" charset="0"/>
              </a:rPr>
              <a:t>http://www.cdc.gov/vaccines</a:t>
            </a:r>
          </a:p>
          <a:p>
            <a:pPr lvl="1">
              <a:spcBef>
                <a:spcPct val="20000"/>
              </a:spcBef>
            </a:pPr>
            <a:endParaRPr lang="en-US" sz="1200" b="1" dirty="0">
              <a:solidFill>
                <a:srgbClr val="00FFFF"/>
              </a:solidFill>
              <a:latin typeface="Calibri" pitchFamily="34" charset="0"/>
            </a:endParaRPr>
          </a:p>
          <a:p>
            <a:pPr>
              <a:spcBef>
                <a:spcPct val="20000"/>
              </a:spcBef>
            </a:pPr>
            <a:r>
              <a:rPr lang="en-US" sz="2000" dirty="0">
                <a:solidFill>
                  <a:srgbClr val="FFFF99"/>
                </a:solidFill>
                <a:latin typeface="Calibri" pitchFamily="34" charset="0"/>
              </a:rPr>
              <a:t>Georgia Immunization Program</a:t>
            </a:r>
          </a:p>
          <a:p>
            <a:pPr>
              <a:spcBef>
                <a:spcPct val="20000"/>
              </a:spcBef>
            </a:pPr>
            <a:r>
              <a:rPr lang="en-US" sz="2000" dirty="0">
                <a:solidFill>
                  <a:srgbClr val="FFFFFF"/>
                </a:solidFill>
                <a:latin typeface="Calibri" pitchFamily="34" charset="0"/>
              </a:rPr>
              <a:t>E-mail 	</a:t>
            </a:r>
            <a:r>
              <a:rPr lang="en-US" sz="2000" dirty="0">
                <a:solidFill>
                  <a:srgbClr val="FF0000"/>
                </a:solidFill>
                <a:latin typeface="Calibri" pitchFamily="34" charset="0"/>
              </a:rPr>
              <a:t>           </a:t>
            </a:r>
            <a:r>
              <a:rPr lang="en-US" sz="2000" dirty="0">
                <a:solidFill>
                  <a:srgbClr val="FFFFFF"/>
                </a:solidFill>
              </a:rPr>
              <a:t> </a:t>
            </a:r>
            <a:r>
              <a:rPr lang="en-US" sz="2000" b="1" dirty="0">
                <a:solidFill>
                  <a:srgbClr val="00FFFF"/>
                </a:solidFill>
                <a:latin typeface="Calibri"/>
              </a:rPr>
              <a:t>DPH-Immunization@dph.ga.gov</a:t>
            </a:r>
          </a:p>
          <a:p>
            <a:pPr>
              <a:spcBef>
                <a:spcPct val="20000"/>
              </a:spcBef>
            </a:pPr>
            <a:r>
              <a:rPr lang="en-US" sz="2000" dirty="0">
                <a:solidFill>
                  <a:srgbClr val="FFFFFF"/>
                </a:solidFill>
                <a:latin typeface="Calibri" pitchFamily="34" charset="0"/>
              </a:rPr>
              <a:t>Hotline</a:t>
            </a:r>
            <a:r>
              <a:rPr lang="en-US" sz="2000" dirty="0">
                <a:solidFill>
                  <a:srgbClr val="FFFFCC"/>
                </a:solidFill>
                <a:latin typeface="Calibri" pitchFamily="34" charset="0"/>
              </a:rPr>
              <a:t>	             </a:t>
            </a:r>
            <a:r>
              <a:rPr lang="en-US" sz="2000" dirty="0">
                <a:solidFill>
                  <a:srgbClr val="FFFFFF"/>
                </a:solidFill>
                <a:latin typeface="Calibri" pitchFamily="34" charset="0"/>
              </a:rPr>
              <a:t>404-657-3158</a:t>
            </a:r>
            <a:br>
              <a:rPr lang="en-US" sz="2000" dirty="0">
                <a:solidFill>
                  <a:srgbClr val="FFFFCC"/>
                </a:solidFill>
                <a:latin typeface="Calibri" pitchFamily="34" charset="0"/>
              </a:rPr>
            </a:br>
            <a:r>
              <a:rPr lang="en-US" sz="2000" dirty="0">
                <a:solidFill>
                  <a:srgbClr val="FFFFFF"/>
                </a:solidFill>
                <a:latin typeface="Calibri" pitchFamily="34" charset="0"/>
              </a:rPr>
              <a:t>Website  </a:t>
            </a:r>
            <a:r>
              <a:rPr lang="en-US" sz="2000" dirty="0">
                <a:solidFill>
                  <a:srgbClr val="FFFFCC"/>
                </a:solidFill>
                <a:latin typeface="Calibri" pitchFamily="34" charset="0"/>
              </a:rPr>
              <a:t>           </a:t>
            </a:r>
            <a:r>
              <a:rPr lang="en-US" sz="2000" b="1" dirty="0">
                <a:solidFill>
                  <a:srgbClr val="00FFFF"/>
                </a:solidFill>
                <a:latin typeface="Calibri" pitchFamily="34" charset="0"/>
              </a:rPr>
              <a:t>http://dph.georgia.gov/immunization-section </a:t>
            </a:r>
          </a:p>
          <a:p>
            <a:pPr>
              <a:spcBef>
                <a:spcPct val="20000"/>
              </a:spcBef>
            </a:pPr>
            <a:endParaRPr lang="en-US" sz="2000" b="1" dirty="0">
              <a:solidFill>
                <a:srgbClr val="00FFFF"/>
              </a:solidFill>
              <a:latin typeface="Calibri" pitchFamily="34" charset="0"/>
            </a:endParaRPr>
          </a:p>
          <a:p>
            <a:pPr>
              <a:spcBef>
                <a:spcPct val="20000"/>
              </a:spcBef>
            </a:pPr>
            <a:r>
              <a:rPr lang="en-US" sz="2000" dirty="0">
                <a:solidFill>
                  <a:srgbClr val="FFFF99"/>
                </a:solidFill>
                <a:latin typeface="Calibri" pitchFamily="34" charset="0"/>
              </a:rPr>
              <a:t>Immunization Action Coalition</a:t>
            </a:r>
          </a:p>
          <a:p>
            <a:pPr>
              <a:spcBef>
                <a:spcPct val="20000"/>
              </a:spcBef>
            </a:pPr>
            <a:r>
              <a:rPr lang="en-US" sz="2000" dirty="0">
                <a:solidFill>
                  <a:srgbClr val="FFFFFF"/>
                </a:solidFill>
                <a:latin typeface="Calibri" pitchFamily="34" charset="0"/>
              </a:rPr>
              <a:t>E-mail 	</a:t>
            </a:r>
            <a:r>
              <a:rPr lang="en-US" sz="2000" dirty="0">
                <a:solidFill>
                  <a:srgbClr val="FFFFCC"/>
                </a:solidFill>
                <a:latin typeface="Calibri" pitchFamily="34" charset="0"/>
              </a:rPr>
              <a:t>             </a:t>
            </a:r>
            <a:r>
              <a:rPr lang="en-US" sz="2000" b="1" dirty="0">
                <a:solidFill>
                  <a:srgbClr val="00FFFF"/>
                </a:solidFill>
                <a:latin typeface="Calibri" pitchFamily="34" charset="0"/>
              </a:rPr>
              <a:t>admin@immunize.org</a:t>
            </a:r>
          </a:p>
          <a:p>
            <a:pPr>
              <a:spcBef>
                <a:spcPct val="20000"/>
              </a:spcBef>
            </a:pPr>
            <a:r>
              <a:rPr lang="en-US" sz="2000" dirty="0">
                <a:solidFill>
                  <a:srgbClr val="FFFFFF"/>
                </a:solidFill>
                <a:latin typeface="Calibri" pitchFamily="34" charset="0"/>
              </a:rPr>
              <a:t>Phone	</a:t>
            </a:r>
            <a:r>
              <a:rPr lang="en-US" sz="2000" dirty="0">
                <a:solidFill>
                  <a:srgbClr val="FFFFCC"/>
                </a:solidFill>
                <a:latin typeface="Calibri" pitchFamily="34" charset="0"/>
              </a:rPr>
              <a:t>             </a:t>
            </a:r>
            <a:r>
              <a:rPr lang="en-US" sz="2000" dirty="0">
                <a:solidFill>
                  <a:srgbClr val="FFFFFF"/>
                </a:solidFill>
                <a:latin typeface="Calibri" pitchFamily="34" charset="0"/>
              </a:rPr>
              <a:t>651.647.9009</a:t>
            </a:r>
            <a:r>
              <a:rPr lang="en-US" sz="2000" dirty="0">
                <a:solidFill>
                  <a:srgbClr val="FFFFCC"/>
                </a:solidFill>
                <a:latin typeface="Calibri" pitchFamily="34" charset="0"/>
              </a:rPr>
              <a:t> </a:t>
            </a:r>
          </a:p>
          <a:p>
            <a:pPr>
              <a:spcBef>
                <a:spcPct val="20000"/>
              </a:spcBef>
            </a:pPr>
            <a:r>
              <a:rPr lang="en-US" sz="2000" dirty="0">
                <a:solidFill>
                  <a:srgbClr val="FFFFFF"/>
                </a:solidFill>
                <a:latin typeface="Calibri" pitchFamily="34" charset="0"/>
              </a:rPr>
              <a:t>Website	</a:t>
            </a:r>
            <a:r>
              <a:rPr lang="en-US" sz="2000" dirty="0">
                <a:solidFill>
                  <a:srgbClr val="FFFFCC"/>
                </a:solidFill>
                <a:latin typeface="Calibri" pitchFamily="34" charset="0"/>
              </a:rPr>
              <a:t>             </a:t>
            </a:r>
            <a:r>
              <a:rPr lang="en-US" sz="2000" b="1" dirty="0">
                <a:solidFill>
                  <a:srgbClr val="00FFFF"/>
                </a:solidFill>
                <a:latin typeface="Calibri" pitchFamily="34" charset="0"/>
              </a:rPr>
              <a:t>www.immunize.org</a:t>
            </a:r>
          </a:p>
        </p:txBody>
      </p:sp>
      <p:sp>
        <p:nvSpPr>
          <p:cNvPr id="328711" name="TextBox 6"/>
          <p:cNvSpPr txBox="1">
            <a:spLocks noChangeArrowheads="1"/>
          </p:cNvSpPr>
          <p:nvPr/>
        </p:nvSpPr>
        <p:spPr bwMode="auto">
          <a:xfrm>
            <a:off x="8915400" y="5867401"/>
            <a:ext cx="838200" cy="366713"/>
          </a:xfrm>
          <a:prstGeom prst="rect">
            <a:avLst/>
          </a:prstGeom>
          <a:noFill/>
          <a:ln w="9525">
            <a:noFill/>
            <a:miter lim="800000"/>
            <a:headEnd/>
            <a:tailEnd/>
          </a:ln>
        </p:spPr>
        <p:txBody>
          <a:bodyPr>
            <a:spAutoFit/>
          </a:bodyPr>
          <a:lstStyle/>
          <a:p>
            <a:endParaRPr lang="en-US" b="1" dirty="0">
              <a:solidFill>
                <a:srgbClr val="FFC000"/>
              </a:solidFill>
              <a:latin typeface="Calibri" pitchFamily="34" charset="0"/>
            </a:endParaRPr>
          </a:p>
        </p:txBody>
      </p:sp>
    </p:spTree>
    <p:extLst>
      <p:ext uri="{BB962C8B-B14F-4D97-AF65-F5344CB8AC3E}">
        <p14:creationId xmlns:p14="http://schemas.microsoft.com/office/powerpoint/2010/main" val="887870092"/>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idx="4294967295"/>
          </p:nvPr>
        </p:nvSpPr>
        <p:spPr>
          <a:xfrm>
            <a:off x="2209800" y="1752600"/>
            <a:ext cx="7772400" cy="2590800"/>
          </a:xfrm>
        </p:spPr>
        <p:txBody>
          <a:bodyPr/>
          <a:lstStyle/>
          <a:p>
            <a:pPr algn="ctr"/>
            <a:r>
              <a:rPr lang="en-US" sz="4800" b="1" i="1" dirty="0">
                <a:solidFill>
                  <a:srgbClr val="FFFF99"/>
                </a:solidFill>
                <a:latin typeface="Arial" panose="020B0604020202020204" pitchFamily="34" charset="0"/>
                <a:cs typeface="Arial" panose="020B0604020202020204" pitchFamily="34" charset="0"/>
              </a:rPr>
              <a:t>Test Your Knowledge!</a:t>
            </a:r>
            <a:br>
              <a:rPr lang="en-US" sz="4800" b="1" i="1" dirty="0">
                <a:solidFill>
                  <a:srgbClr val="FFFF99"/>
                </a:solidFill>
                <a:latin typeface="Arial" panose="020B0604020202020204" pitchFamily="34" charset="0"/>
                <a:cs typeface="Arial" panose="020B0604020202020204" pitchFamily="34" charset="0"/>
              </a:rPr>
            </a:br>
            <a:r>
              <a:rPr lang="en-US" sz="4800" b="1" i="1" dirty="0">
                <a:solidFill>
                  <a:srgbClr val="FFFF99"/>
                </a:solidFill>
                <a:latin typeface="Arial" panose="020B0604020202020204" pitchFamily="34" charset="0"/>
                <a:cs typeface="Arial" panose="020B0604020202020204" pitchFamily="34" charset="0"/>
              </a:rPr>
              <a:t>EPIC 2019</a:t>
            </a:r>
            <a:endParaRPr lang="en-US" sz="4800" b="1" i="1"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00228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ctrTitle" idx="4294967295"/>
          </p:nvPr>
        </p:nvSpPr>
        <p:spPr>
          <a:xfrm>
            <a:off x="2438400" y="414338"/>
            <a:ext cx="7772400" cy="838200"/>
          </a:xfrm>
        </p:spPr>
        <p:txBody>
          <a:bodyPr/>
          <a:lstStyle/>
          <a:p>
            <a:pPr algn="l" eaLnBrk="1" hangingPunct="1"/>
            <a:r>
              <a:rPr lang="en-US" sz="4800" b="1" i="1" dirty="0">
                <a:solidFill>
                  <a:srgbClr val="FFFF99"/>
                </a:solidFill>
              </a:rPr>
              <a:t>Test Your Knowledge!</a:t>
            </a:r>
          </a:p>
        </p:txBody>
      </p:sp>
      <p:sp>
        <p:nvSpPr>
          <p:cNvPr id="349187" name="Rectangle 3"/>
          <p:cNvSpPr>
            <a:spLocks noGrp="1" noChangeArrowheads="1"/>
          </p:cNvSpPr>
          <p:nvPr>
            <p:ph type="subTitle" idx="4294967295"/>
          </p:nvPr>
        </p:nvSpPr>
        <p:spPr>
          <a:xfrm>
            <a:off x="2438400" y="1600200"/>
            <a:ext cx="7315200" cy="1981200"/>
          </a:xfrm>
        </p:spPr>
        <p:txBody>
          <a:bodyPr>
            <a:normAutofit lnSpcReduction="10000"/>
          </a:bodyPr>
          <a:lstStyle/>
          <a:p>
            <a:pPr marL="0" indent="0">
              <a:buNone/>
            </a:pPr>
            <a:r>
              <a:rPr lang="en-US" sz="2400" dirty="0"/>
              <a:t>Emily is 12 years old and comes to your office for a physical exam. Her immunizations were up-to-date when she started kindergarten. </a:t>
            </a:r>
          </a:p>
          <a:p>
            <a:pPr marL="0" indent="0">
              <a:buNone/>
            </a:pPr>
            <a:endParaRPr lang="en-US" sz="2400" b="1" dirty="0">
              <a:solidFill>
                <a:srgbClr val="FFFF99"/>
              </a:solidFill>
            </a:endParaRPr>
          </a:p>
          <a:p>
            <a:pPr marL="0" indent="0">
              <a:buNone/>
            </a:pPr>
            <a:r>
              <a:rPr lang="en-US" sz="2400" b="1" dirty="0">
                <a:solidFill>
                  <a:srgbClr val="FFFF99"/>
                </a:solidFill>
              </a:rPr>
              <a:t>What vaccines do you recommend for her?</a:t>
            </a:r>
            <a:endParaRPr lang="en-US" sz="2400" dirty="0">
              <a:solidFill>
                <a:srgbClr val="FFFF99"/>
              </a:solidFill>
            </a:endParaRPr>
          </a:p>
        </p:txBody>
      </p:sp>
    </p:spTree>
    <p:extLst>
      <p:ext uri="{BB962C8B-B14F-4D97-AF65-F5344CB8AC3E}">
        <p14:creationId xmlns:p14="http://schemas.microsoft.com/office/powerpoint/2010/main" val="76840190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ctrTitle" idx="4294967295"/>
          </p:nvPr>
        </p:nvSpPr>
        <p:spPr>
          <a:xfrm>
            <a:off x="2438400" y="423863"/>
            <a:ext cx="7772400" cy="838200"/>
          </a:xfrm>
        </p:spPr>
        <p:txBody>
          <a:bodyPr/>
          <a:lstStyle/>
          <a:p>
            <a:pPr algn="l" eaLnBrk="1" hangingPunct="1"/>
            <a:r>
              <a:rPr lang="en-US" sz="4800" b="1" i="1" dirty="0">
                <a:solidFill>
                  <a:srgbClr val="FFFF99"/>
                </a:solidFill>
              </a:rPr>
              <a:t>Test Your Knowledge!</a:t>
            </a:r>
          </a:p>
        </p:txBody>
      </p:sp>
      <p:sp>
        <p:nvSpPr>
          <p:cNvPr id="351235" name="Rectangle 3"/>
          <p:cNvSpPr>
            <a:spLocks noGrp="1" noChangeArrowheads="1"/>
          </p:cNvSpPr>
          <p:nvPr>
            <p:ph type="subTitle" idx="4294967295"/>
          </p:nvPr>
        </p:nvSpPr>
        <p:spPr>
          <a:xfrm>
            <a:off x="2438400" y="1600200"/>
            <a:ext cx="7315200" cy="1981200"/>
          </a:xfrm>
        </p:spPr>
        <p:txBody>
          <a:bodyPr>
            <a:normAutofit lnSpcReduction="10000"/>
          </a:bodyPr>
          <a:lstStyle/>
          <a:p>
            <a:pPr marL="0" indent="0">
              <a:buNone/>
            </a:pPr>
            <a:r>
              <a:rPr lang="en-US" sz="2400" dirty="0"/>
              <a:t>Emily is 12 years old and comes to your office for a physical exam. Her immunizations were up-to-date when she started kindergarten. </a:t>
            </a:r>
          </a:p>
          <a:p>
            <a:pPr marL="0" indent="0">
              <a:buNone/>
            </a:pPr>
            <a:endParaRPr lang="en-US" sz="2400" b="1" dirty="0">
              <a:solidFill>
                <a:srgbClr val="FFFF99"/>
              </a:solidFill>
            </a:endParaRPr>
          </a:p>
          <a:p>
            <a:pPr marL="0" indent="0">
              <a:buNone/>
            </a:pPr>
            <a:r>
              <a:rPr lang="en-US" sz="2400" b="1" dirty="0">
                <a:solidFill>
                  <a:srgbClr val="FFFF99"/>
                </a:solidFill>
              </a:rPr>
              <a:t>What vaccines do you recommend for her?</a:t>
            </a:r>
            <a:endParaRPr lang="en-US" sz="2400" dirty="0">
              <a:solidFill>
                <a:srgbClr val="FFFF99"/>
              </a:solidFill>
            </a:endParaRPr>
          </a:p>
        </p:txBody>
      </p:sp>
      <p:sp>
        <p:nvSpPr>
          <p:cNvPr id="351236" name="Text Box 4"/>
          <p:cNvSpPr txBox="1">
            <a:spLocks noChangeArrowheads="1"/>
          </p:cNvSpPr>
          <p:nvPr/>
        </p:nvSpPr>
        <p:spPr bwMode="auto">
          <a:xfrm>
            <a:off x="2438400" y="4343400"/>
            <a:ext cx="7924800" cy="1938992"/>
          </a:xfrm>
          <a:prstGeom prst="rect">
            <a:avLst/>
          </a:prstGeom>
          <a:noFill/>
          <a:ln w="9525">
            <a:noFill/>
            <a:miter lim="800000"/>
            <a:headEnd/>
            <a:tailEnd/>
          </a:ln>
        </p:spPr>
        <p:txBody>
          <a:bodyPr>
            <a:spAutoFit/>
          </a:bodyPr>
          <a:lstStyle/>
          <a:p>
            <a:pPr>
              <a:spcBef>
                <a:spcPct val="50000"/>
              </a:spcBef>
            </a:pPr>
            <a:r>
              <a:rPr lang="en-US" sz="2400" dirty="0">
                <a:solidFill>
                  <a:srgbClr val="FFFFFF"/>
                </a:solidFill>
                <a:latin typeface="Calibri"/>
              </a:rPr>
              <a:t>Tdap, Meningococcal Conjugate, HPV,</a:t>
            </a:r>
            <a:r>
              <a:rPr lang="en-US" sz="2400" dirty="0">
                <a:solidFill>
                  <a:srgbClr val="FF0000"/>
                </a:solidFill>
                <a:latin typeface="Calibri"/>
              </a:rPr>
              <a:t> </a:t>
            </a:r>
            <a:r>
              <a:rPr lang="en-US" sz="2400" dirty="0">
                <a:solidFill>
                  <a:srgbClr val="FFFFFF"/>
                </a:solidFill>
                <a:latin typeface="Calibri"/>
              </a:rPr>
              <a:t>possibly a 2</a:t>
            </a:r>
            <a:r>
              <a:rPr lang="en-US" sz="2400" baseline="30000" dirty="0">
                <a:solidFill>
                  <a:srgbClr val="FFFFFF"/>
                </a:solidFill>
                <a:latin typeface="Calibri"/>
              </a:rPr>
              <a:t>nd</a:t>
            </a:r>
            <a:r>
              <a:rPr lang="en-US" sz="2400" dirty="0">
                <a:solidFill>
                  <a:srgbClr val="FFFFFF"/>
                </a:solidFill>
                <a:latin typeface="Calibri"/>
              </a:rPr>
              <a:t> varicella, hepatitis A</a:t>
            </a:r>
          </a:p>
          <a:p>
            <a:pPr>
              <a:spcBef>
                <a:spcPct val="50000"/>
              </a:spcBef>
            </a:pPr>
            <a:r>
              <a:rPr lang="en-US" sz="2400" dirty="0">
                <a:solidFill>
                  <a:srgbClr val="FFFFFF"/>
                </a:solidFill>
                <a:latin typeface="Calibri"/>
              </a:rPr>
              <a:t>Influenza vaccine (in the fall)</a:t>
            </a:r>
          </a:p>
          <a:p>
            <a:pPr>
              <a:spcBef>
                <a:spcPct val="50000"/>
              </a:spcBef>
            </a:pPr>
            <a:endParaRPr lang="en-US" sz="2400" dirty="0">
              <a:solidFill>
                <a:srgbClr val="FFFFFF"/>
              </a:solidFill>
              <a:latin typeface="Calibri"/>
            </a:endParaRPr>
          </a:p>
        </p:txBody>
      </p:sp>
      <p:sp>
        <p:nvSpPr>
          <p:cNvPr id="7" name="TextBox 6"/>
          <p:cNvSpPr txBox="1"/>
          <p:nvPr/>
        </p:nvSpPr>
        <p:spPr>
          <a:xfrm>
            <a:off x="2438400" y="6172201"/>
            <a:ext cx="6400800" cy="307777"/>
          </a:xfrm>
          <a:prstGeom prst="rect">
            <a:avLst/>
          </a:prstGeom>
          <a:noFill/>
        </p:spPr>
        <p:txBody>
          <a:bodyPr>
            <a:spAutoFit/>
          </a:bodyPr>
          <a:lstStyle/>
          <a:p>
            <a:pPr>
              <a:defRPr/>
            </a:pPr>
            <a:r>
              <a:rPr lang="en-US" sz="1400" b="1" dirty="0">
                <a:solidFill>
                  <a:srgbClr val="FFFFFF"/>
                </a:solidFill>
                <a:latin typeface="Calibri"/>
              </a:rPr>
              <a:t>Ref: Child and Adolescent Immunization Schedule</a:t>
            </a:r>
          </a:p>
        </p:txBody>
      </p:sp>
    </p:spTree>
    <p:extLst>
      <p:ext uri="{BB962C8B-B14F-4D97-AF65-F5344CB8AC3E}">
        <p14:creationId xmlns:p14="http://schemas.microsoft.com/office/powerpoint/2010/main" val="8209199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2438400" y="1587501"/>
            <a:ext cx="7315200" cy="1015663"/>
          </a:xfrm>
          <a:prstGeom prst="rect">
            <a:avLst/>
          </a:prstGeom>
          <a:noFill/>
          <a:ln w="9525">
            <a:noFill/>
            <a:miter lim="800000"/>
            <a:headEnd/>
            <a:tailEnd/>
          </a:ln>
        </p:spPr>
        <p:txBody>
          <a:bodyPr>
            <a:spAutoFit/>
          </a:bodyPr>
          <a:lstStyle/>
          <a:p>
            <a:pPr>
              <a:spcBef>
                <a:spcPct val="50000"/>
              </a:spcBef>
            </a:pPr>
            <a:endParaRPr lang="en-US" sz="2400" dirty="0">
              <a:solidFill>
                <a:srgbClr val="FFFFFF"/>
              </a:solidFill>
              <a:latin typeface="Calibri"/>
            </a:endParaRPr>
          </a:p>
          <a:p>
            <a:pPr>
              <a:spcBef>
                <a:spcPct val="50000"/>
              </a:spcBef>
            </a:pPr>
            <a:endParaRPr lang="en-US" sz="2400" dirty="0">
              <a:solidFill>
                <a:srgbClr val="FFFFFF"/>
              </a:solidFill>
              <a:latin typeface="Calibri"/>
            </a:endParaRPr>
          </a:p>
        </p:txBody>
      </p:sp>
      <p:sp>
        <p:nvSpPr>
          <p:cNvPr id="449541" name="Text Box 5"/>
          <p:cNvSpPr txBox="1">
            <a:spLocks noChangeArrowheads="1"/>
          </p:cNvSpPr>
          <p:nvPr/>
        </p:nvSpPr>
        <p:spPr bwMode="auto">
          <a:xfrm>
            <a:off x="2438400" y="420688"/>
            <a:ext cx="7696200" cy="823912"/>
          </a:xfrm>
          <a:prstGeom prst="rect">
            <a:avLst/>
          </a:prstGeom>
          <a:noFill/>
          <a:ln w="9525">
            <a:noFill/>
            <a:miter lim="800000"/>
            <a:headEnd/>
            <a:tailEnd/>
          </a:ln>
        </p:spPr>
        <p:txBody>
          <a:bodyPr>
            <a:spAutoFit/>
          </a:bodyPr>
          <a:lstStyle/>
          <a:p>
            <a:pPr>
              <a:spcBef>
                <a:spcPct val="50000"/>
              </a:spcBef>
              <a:defRPr/>
            </a:pPr>
            <a:r>
              <a:rPr lang="en-US" sz="4800" b="1" i="1" kern="0" dirty="0">
                <a:solidFill>
                  <a:srgbClr val="FFFF99"/>
                </a:solidFill>
                <a:latin typeface="Calibri"/>
              </a:rPr>
              <a:t>Test Your Knowledge!</a:t>
            </a:r>
          </a:p>
        </p:txBody>
      </p:sp>
      <p:sp>
        <p:nvSpPr>
          <p:cNvPr id="4" name="Title 3"/>
          <p:cNvSpPr>
            <a:spLocks noGrp="1"/>
          </p:cNvSpPr>
          <p:nvPr>
            <p:ph type="ctrTitle"/>
          </p:nvPr>
        </p:nvSpPr>
        <p:spPr>
          <a:xfrm>
            <a:off x="627018" y="1726864"/>
            <a:ext cx="10802982" cy="1752600"/>
          </a:xfrm>
        </p:spPr>
        <p:txBody>
          <a:bodyPr/>
          <a:lstStyle/>
          <a:p>
            <a:pPr algn="l"/>
            <a:r>
              <a:rPr lang="en-US" sz="2400" dirty="0">
                <a:solidFill>
                  <a:schemeClr val="tx1"/>
                </a:solidFill>
                <a:latin typeface="Arial" panose="020B0604020202020204" pitchFamily="34" charset="0"/>
                <a:cs typeface="Arial" panose="020B0604020202020204" pitchFamily="34" charset="0"/>
              </a:rPr>
              <a:t>Simon  received  MPSV4  at  5  years  of  age  for  international  travel  and a dose  of  MCV4  at  age  11.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t>
            </a:r>
            <a:br>
              <a:rPr lang="en-US" sz="2400" dirty="0">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Does  he  need  a  booster  dose  of  MCV4  vaccine  at  age  16? </a:t>
            </a:r>
          </a:p>
        </p:txBody>
      </p:sp>
    </p:spTree>
    <p:extLst>
      <p:ext uri="{BB962C8B-B14F-4D97-AF65-F5344CB8AC3E}">
        <p14:creationId xmlns:p14="http://schemas.microsoft.com/office/powerpoint/2010/main" val="138879403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2438400" y="1587501"/>
            <a:ext cx="7315200" cy="1015663"/>
          </a:xfrm>
          <a:prstGeom prst="rect">
            <a:avLst/>
          </a:prstGeom>
          <a:noFill/>
          <a:ln w="9525">
            <a:noFill/>
            <a:miter lim="800000"/>
            <a:headEnd/>
            <a:tailEnd/>
          </a:ln>
        </p:spPr>
        <p:txBody>
          <a:bodyPr>
            <a:spAutoFit/>
          </a:bodyPr>
          <a:lstStyle/>
          <a:p>
            <a:pPr>
              <a:spcBef>
                <a:spcPct val="50000"/>
              </a:spcBef>
            </a:pPr>
            <a:endParaRPr lang="en-US" sz="2400" dirty="0">
              <a:solidFill>
                <a:srgbClr val="FFFFFF"/>
              </a:solidFill>
              <a:latin typeface="Calibri"/>
            </a:endParaRPr>
          </a:p>
          <a:p>
            <a:pPr>
              <a:spcBef>
                <a:spcPct val="50000"/>
              </a:spcBef>
            </a:pPr>
            <a:endParaRPr lang="en-US" sz="2400" dirty="0">
              <a:solidFill>
                <a:srgbClr val="FFFFFF"/>
              </a:solidFill>
              <a:latin typeface="Calibri"/>
            </a:endParaRPr>
          </a:p>
        </p:txBody>
      </p:sp>
      <p:sp>
        <p:nvSpPr>
          <p:cNvPr id="449541" name="Text Box 5"/>
          <p:cNvSpPr txBox="1">
            <a:spLocks noChangeArrowheads="1"/>
          </p:cNvSpPr>
          <p:nvPr/>
        </p:nvSpPr>
        <p:spPr bwMode="auto">
          <a:xfrm>
            <a:off x="2438400" y="420688"/>
            <a:ext cx="7696200" cy="823912"/>
          </a:xfrm>
          <a:prstGeom prst="rect">
            <a:avLst/>
          </a:prstGeom>
          <a:noFill/>
          <a:ln w="9525">
            <a:noFill/>
            <a:miter lim="800000"/>
            <a:headEnd/>
            <a:tailEnd/>
          </a:ln>
        </p:spPr>
        <p:txBody>
          <a:bodyPr>
            <a:spAutoFit/>
          </a:bodyPr>
          <a:lstStyle/>
          <a:p>
            <a:pPr>
              <a:spcBef>
                <a:spcPct val="50000"/>
              </a:spcBef>
              <a:defRPr/>
            </a:pPr>
            <a:r>
              <a:rPr lang="en-US" sz="4800" b="1" i="1" kern="0" dirty="0">
                <a:solidFill>
                  <a:srgbClr val="FFFF99"/>
                </a:solidFill>
                <a:latin typeface="Calibri"/>
              </a:rPr>
              <a:t>Test Your Knowledge!</a:t>
            </a:r>
          </a:p>
        </p:txBody>
      </p:sp>
      <p:sp>
        <p:nvSpPr>
          <p:cNvPr id="4" name="Title 3"/>
          <p:cNvSpPr>
            <a:spLocks noGrp="1"/>
          </p:cNvSpPr>
          <p:nvPr>
            <p:ph type="ctrTitle"/>
          </p:nvPr>
        </p:nvSpPr>
        <p:spPr>
          <a:xfrm>
            <a:off x="731520" y="1587501"/>
            <a:ext cx="8145780" cy="1752600"/>
          </a:xfrm>
        </p:spPr>
        <p:txBody>
          <a:bodyPr/>
          <a:lstStyle/>
          <a:p>
            <a:pPr algn="l"/>
            <a:r>
              <a:rPr lang="en-US" sz="2400" dirty="0">
                <a:solidFill>
                  <a:schemeClr val="tx1"/>
                </a:solidFill>
                <a:latin typeface="Arial" panose="020B0604020202020204" pitchFamily="34" charset="0"/>
                <a:cs typeface="Arial" panose="020B0604020202020204" pitchFamily="34" charset="0"/>
              </a:rPr>
              <a:t>Simon  received  MPSV4  at  5  years  of  age  for  international  travel  and  a  dose  of  MCV4  at  age  11.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Does</a:t>
            </a:r>
            <a:r>
              <a:rPr lang="en-US" sz="2400" dirty="0">
                <a:solidFill>
                  <a:schemeClr val="tx2">
                    <a:lumMod val="40000"/>
                    <a:lumOff val="60000"/>
                  </a:schemeClr>
                </a:solidFill>
                <a:latin typeface="Arial" panose="020B0604020202020204" pitchFamily="34" charset="0"/>
                <a:cs typeface="Arial" panose="020B0604020202020204" pitchFamily="34" charset="0"/>
              </a:rPr>
              <a:t>  he  need  a  booster  dose  of  MCV4  vaccine  at  age  16? </a:t>
            </a:r>
          </a:p>
        </p:txBody>
      </p:sp>
      <p:sp>
        <p:nvSpPr>
          <p:cNvPr id="5" name="Subtitle 4"/>
          <p:cNvSpPr>
            <a:spLocks noGrp="1"/>
          </p:cNvSpPr>
          <p:nvPr>
            <p:ph type="subTitle" idx="1"/>
          </p:nvPr>
        </p:nvSpPr>
        <p:spPr>
          <a:xfrm>
            <a:off x="2438400" y="4038600"/>
            <a:ext cx="7315200" cy="1295400"/>
          </a:xfrm>
        </p:spPr>
        <p:txBody>
          <a:bodyPr/>
          <a:lstStyle/>
          <a:p>
            <a:pPr algn="l"/>
            <a:r>
              <a:rPr lang="en-US" sz="2400" dirty="0"/>
              <a:t>Yes. Any meningococcal vaccination given prior to the tenth birthday (either with MCV4 or MPSV4) does NOT count toward routinely recommended doses.</a:t>
            </a:r>
          </a:p>
        </p:txBody>
      </p:sp>
      <p:sp>
        <p:nvSpPr>
          <p:cNvPr id="6" name="Rectangle 5"/>
          <p:cNvSpPr/>
          <p:nvPr/>
        </p:nvSpPr>
        <p:spPr>
          <a:xfrm>
            <a:off x="2667000" y="5867401"/>
            <a:ext cx="4953000" cy="307777"/>
          </a:xfrm>
          <a:prstGeom prst="rect">
            <a:avLst/>
          </a:prstGeom>
        </p:spPr>
        <p:txBody>
          <a:bodyPr wrap="square">
            <a:spAutoFit/>
          </a:bodyPr>
          <a:lstStyle/>
          <a:p>
            <a:r>
              <a:rPr lang="en-US" sz="1400" b="1" dirty="0">
                <a:solidFill>
                  <a:srgbClr val="FFFFFF"/>
                </a:solidFill>
                <a:latin typeface="Calibri"/>
              </a:rPr>
              <a:t>IAC Ask the Experts - Reviewed  September 2013</a:t>
            </a:r>
            <a:endParaRPr lang="en-US" sz="1400" dirty="0">
              <a:solidFill>
                <a:srgbClr val="FFFFFF"/>
              </a:solidFill>
              <a:latin typeface="Calibri"/>
            </a:endParaRPr>
          </a:p>
        </p:txBody>
      </p:sp>
    </p:spTree>
    <p:extLst>
      <p:ext uri="{BB962C8B-B14F-4D97-AF65-F5344CB8AC3E}">
        <p14:creationId xmlns:p14="http://schemas.microsoft.com/office/powerpoint/2010/main" val="3815464574"/>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idx="4294967295"/>
          </p:nvPr>
        </p:nvSpPr>
        <p:spPr>
          <a:xfrm>
            <a:off x="2438400" y="304800"/>
            <a:ext cx="7772400" cy="1066800"/>
          </a:xfrm>
        </p:spPr>
        <p:txBody>
          <a:bodyPr/>
          <a:lstStyle/>
          <a:p>
            <a:pPr algn="l"/>
            <a:r>
              <a:rPr lang="en-US" sz="4800" b="1" i="1" dirty="0">
                <a:solidFill>
                  <a:srgbClr val="FFFF99"/>
                </a:solidFill>
              </a:rPr>
              <a:t>Test Your Knowledge!</a:t>
            </a:r>
            <a:r>
              <a:rPr lang="en-US" b="1" dirty="0"/>
              <a:t> </a:t>
            </a:r>
          </a:p>
        </p:txBody>
      </p:sp>
      <p:sp>
        <p:nvSpPr>
          <p:cNvPr id="353283" name="Rectangle 3"/>
          <p:cNvSpPr>
            <a:spLocks noGrp="1" noChangeArrowheads="1"/>
          </p:cNvSpPr>
          <p:nvPr>
            <p:ph type="subTitle" idx="4294967295"/>
          </p:nvPr>
        </p:nvSpPr>
        <p:spPr>
          <a:xfrm>
            <a:off x="2438400" y="1371600"/>
            <a:ext cx="7315200" cy="3352800"/>
          </a:xfrm>
        </p:spPr>
        <p:txBody>
          <a:bodyPr>
            <a:normAutofit fontScale="92500" lnSpcReduction="20000"/>
          </a:bodyPr>
          <a:lstStyle/>
          <a:p>
            <a:pPr marL="0" indent="0">
              <a:buNone/>
            </a:pPr>
            <a:r>
              <a:rPr lang="en-US" sz="2400" dirty="0"/>
              <a:t>Ethan is 17 years old. After his second DTP vaccine at 4 months of age he </a:t>
            </a:r>
            <a:r>
              <a:rPr lang="en-US" sz="2400" dirty="0">
                <a:cs typeface="Arial" charset="0"/>
              </a:rPr>
              <a:t>cried persistently for 4 hours,</a:t>
            </a:r>
            <a:r>
              <a:rPr lang="en-US" sz="2400" dirty="0"/>
              <a:t> had a fever of 104</a:t>
            </a:r>
            <a:r>
              <a:rPr lang="en-US" sz="2400" dirty="0">
                <a:cs typeface="Arial" charset="0"/>
              </a:rPr>
              <a:t>°F, and developed a severe local reaction at the injection site. </a:t>
            </a:r>
          </a:p>
          <a:p>
            <a:pPr marL="0" indent="0">
              <a:buNone/>
            </a:pPr>
            <a:r>
              <a:rPr lang="en-US" sz="2400" dirty="0">
                <a:cs typeface="Arial" charset="0"/>
              </a:rPr>
              <a:t>His pediatrician subsequently administered DT at 6 months, 18 months and 5 years of age. He received Td when he was 12 years old. </a:t>
            </a:r>
          </a:p>
          <a:p>
            <a:pPr marL="0" indent="0">
              <a:buNone/>
            </a:pPr>
            <a:endParaRPr lang="en-US" sz="1200" b="1" dirty="0">
              <a:solidFill>
                <a:srgbClr val="FFFF99"/>
              </a:solidFill>
              <a:cs typeface="Arial" charset="0"/>
            </a:endParaRPr>
          </a:p>
          <a:p>
            <a:pPr marL="0" indent="0">
              <a:buNone/>
            </a:pPr>
            <a:r>
              <a:rPr lang="en-US" sz="2400" b="1" dirty="0">
                <a:solidFill>
                  <a:srgbClr val="FFFF99"/>
                </a:solidFill>
                <a:cs typeface="Arial" charset="0"/>
              </a:rPr>
              <a:t>With this history of a severe reaction to pertussis vaccine, should he receive Tdap? </a:t>
            </a:r>
          </a:p>
          <a:p>
            <a:pPr marL="0" indent="0">
              <a:buNone/>
            </a:pPr>
            <a:r>
              <a:rPr lang="en-US" sz="2400" dirty="0">
                <a:cs typeface="Arial" charset="0"/>
              </a:rPr>
              <a:t> </a:t>
            </a:r>
          </a:p>
        </p:txBody>
      </p:sp>
    </p:spTree>
    <p:extLst>
      <p:ext uri="{BB962C8B-B14F-4D97-AF65-F5344CB8AC3E}">
        <p14:creationId xmlns:p14="http://schemas.microsoft.com/office/powerpoint/2010/main" val="25411193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ctrTitle" idx="4294967295"/>
          </p:nvPr>
        </p:nvSpPr>
        <p:spPr>
          <a:xfrm>
            <a:off x="2209800" y="112415"/>
            <a:ext cx="7772400" cy="1066800"/>
          </a:xfrm>
        </p:spPr>
        <p:txBody>
          <a:bodyPr/>
          <a:lstStyle/>
          <a:p>
            <a:pPr algn="ctr"/>
            <a:r>
              <a:rPr lang="en-US" sz="4800" b="1" i="1" dirty="0">
                <a:solidFill>
                  <a:srgbClr val="FFFF99"/>
                </a:solidFill>
              </a:rPr>
              <a:t>Test Your Knowledge!</a:t>
            </a:r>
            <a:r>
              <a:rPr lang="en-US" b="1" dirty="0"/>
              <a:t> </a:t>
            </a:r>
          </a:p>
        </p:txBody>
      </p:sp>
      <p:sp>
        <p:nvSpPr>
          <p:cNvPr id="355331" name="Rectangle 3"/>
          <p:cNvSpPr>
            <a:spLocks noGrp="1" noChangeArrowheads="1"/>
          </p:cNvSpPr>
          <p:nvPr>
            <p:ph type="subTitle" idx="4294967295"/>
          </p:nvPr>
        </p:nvSpPr>
        <p:spPr>
          <a:xfrm>
            <a:off x="2438400" y="1371599"/>
            <a:ext cx="7315200" cy="3239590"/>
          </a:xfrm>
        </p:spPr>
        <p:txBody>
          <a:bodyPr>
            <a:normAutofit fontScale="40000" lnSpcReduction="20000"/>
          </a:bodyPr>
          <a:lstStyle/>
          <a:p>
            <a:pPr marL="0" indent="0">
              <a:buNone/>
            </a:pPr>
            <a:r>
              <a:rPr lang="en-US" sz="5000" dirty="0">
                <a:latin typeface="Arial" panose="020B0604020202020204" pitchFamily="34" charset="0"/>
                <a:cs typeface="Arial" panose="020B0604020202020204" pitchFamily="34" charset="0"/>
              </a:rPr>
              <a:t>Ethan is 17 years old. After his second DTP vaccine at 4 months of age he cried persistently for 4 hours, had a fever of 104°F, and developed a severe local reaction at the injection site. </a:t>
            </a:r>
          </a:p>
          <a:p>
            <a:pPr marL="0" indent="0">
              <a:buNone/>
            </a:pPr>
            <a:r>
              <a:rPr lang="en-US" sz="5000" dirty="0">
                <a:latin typeface="Arial" panose="020B0604020202020204" pitchFamily="34" charset="0"/>
                <a:cs typeface="Arial" panose="020B0604020202020204" pitchFamily="34" charset="0"/>
              </a:rPr>
              <a:t>His pediatrician subsequently administered DT at 6 months, 18 months and 5 years of age. He received Td when he was 12 years old.</a:t>
            </a:r>
          </a:p>
          <a:p>
            <a:pPr marL="0" indent="0">
              <a:buNone/>
            </a:pPr>
            <a:endParaRPr lang="en-US" sz="5000" b="1" dirty="0">
              <a:solidFill>
                <a:srgbClr val="FFFF99"/>
              </a:solidFill>
              <a:latin typeface="Arial" panose="020B0604020202020204" pitchFamily="34" charset="0"/>
              <a:cs typeface="Arial" panose="020B0604020202020204" pitchFamily="34" charset="0"/>
            </a:endParaRPr>
          </a:p>
          <a:p>
            <a:pPr marL="0" indent="0">
              <a:buNone/>
            </a:pPr>
            <a:r>
              <a:rPr lang="en-US" sz="5000" b="1" dirty="0">
                <a:solidFill>
                  <a:srgbClr val="FFFF99"/>
                </a:solidFill>
                <a:latin typeface="Arial" panose="020B0604020202020204" pitchFamily="34" charset="0"/>
                <a:cs typeface="Arial" panose="020B0604020202020204" pitchFamily="34" charset="0"/>
              </a:rPr>
              <a:t>With this history of a severe reaction to pertussis vaccine, should he receive Tdap? </a:t>
            </a:r>
          </a:p>
          <a:p>
            <a:pPr marL="0" indent="0">
              <a:buNone/>
            </a:pPr>
            <a:endParaRPr lang="en-US" sz="5000" dirty="0">
              <a:latin typeface="Arial" panose="020B0604020202020204" pitchFamily="34" charset="0"/>
              <a:cs typeface="Arial" panose="020B0604020202020204" pitchFamily="34" charset="0"/>
            </a:endParaRPr>
          </a:p>
          <a:p>
            <a:pPr marL="0" indent="0">
              <a:buNone/>
            </a:pPr>
            <a:r>
              <a:rPr lang="en-US" sz="2400" dirty="0">
                <a:cs typeface="Arial" charset="0"/>
              </a:rPr>
              <a:t>  </a:t>
            </a:r>
          </a:p>
        </p:txBody>
      </p:sp>
      <p:sp>
        <p:nvSpPr>
          <p:cNvPr id="355332" name="Text Box 6"/>
          <p:cNvSpPr txBox="1">
            <a:spLocks noChangeArrowheads="1"/>
          </p:cNvSpPr>
          <p:nvPr/>
        </p:nvSpPr>
        <p:spPr bwMode="auto">
          <a:xfrm>
            <a:off x="2438400" y="4115165"/>
            <a:ext cx="7772400" cy="1200329"/>
          </a:xfrm>
          <a:prstGeom prst="rect">
            <a:avLst/>
          </a:prstGeom>
          <a:noFill/>
          <a:ln w="9525">
            <a:noFill/>
            <a:miter lim="800000"/>
            <a:headEnd/>
            <a:tailEnd/>
          </a:ln>
        </p:spPr>
        <p:txBody>
          <a:bodyPr>
            <a:spAutoFit/>
          </a:bodyPr>
          <a:lstStyle/>
          <a:p>
            <a:pPr>
              <a:spcBef>
                <a:spcPct val="50000"/>
              </a:spcBef>
            </a:pPr>
            <a:r>
              <a:rPr lang="en-US" sz="2400" dirty="0">
                <a:solidFill>
                  <a:srgbClr val="FFFFFF"/>
                </a:solidFill>
                <a:latin typeface="Calibri"/>
              </a:rPr>
              <a:t>Yes, administer Tdap. These adverse reactions in infancy are not contraindications or precautions for Tdap vaccination in adolescents. </a:t>
            </a:r>
          </a:p>
        </p:txBody>
      </p:sp>
      <p:sp>
        <p:nvSpPr>
          <p:cNvPr id="6" name="Rectangle 5"/>
          <p:cNvSpPr/>
          <p:nvPr/>
        </p:nvSpPr>
        <p:spPr>
          <a:xfrm>
            <a:off x="2438400" y="6019800"/>
            <a:ext cx="7315200" cy="738664"/>
          </a:xfrm>
          <a:prstGeom prst="rect">
            <a:avLst/>
          </a:prstGeom>
        </p:spPr>
        <p:txBody>
          <a:bodyPr>
            <a:spAutoFit/>
          </a:bodyPr>
          <a:lstStyle/>
          <a:p>
            <a:pPr>
              <a:defRPr/>
            </a:pPr>
            <a:r>
              <a:rPr lang="en-US" sz="1400" b="1" dirty="0">
                <a:solidFill>
                  <a:srgbClr val="FFFFFF"/>
                </a:solidFill>
                <a:latin typeface="Calibri"/>
              </a:rPr>
              <a:t>Ref: Preventing Tetanus, Diphtheria, and Pertussis Among Adolescents: Use of Tetanus Toxoid, Reduced Diphtheria Toxoid and Acellular Pertussis Vaccines  MMWR Recommendations and Reports March 24, 2006 / Vol. 55 / No. RR-3</a:t>
            </a:r>
            <a:endParaRPr lang="en-US" sz="1400" dirty="0">
              <a:solidFill>
                <a:srgbClr val="FFFFFF"/>
              </a:solidFill>
              <a:latin typeface="Calibri"/>
            </a:endParaRPr>
          </a:p>
        </p:txBody>
      </p:sp>
    </p:spTree>
    <p:extLst>
      <p:ext uri="{BB962C8B-B14F-4D97-AF65-F5344CB8AC3E}">
        <p14:creationId xmlns:p14="http://schemas.microsoft.com/office/powerpoint/2010/main" val="3308256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684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5172" y="165448"/>
            <a:ext cx="2736850" cy="1787525"/>
          </a:xfrm>
          <a:prstGeom prst="rect">
            <a:avLst/>
          </a:prstGeom>
          <a:noFill/>
          <a:ln w="9525">
            <a:noFill/>
            <a:miter lim="800000"/>
            <a:headEnd/>
            <a:tailEnd/>
          </a:ln>
        </p:spPr>
      </p:pic>
      <p:sp>
        <p:nvSpPr>
          <p:cNvPr id="206850" name="Rectangle 3"/>
          <p:cNvSpPr>
            <a:spLocks noGrp="1" noChangeArrowheads="1"/>
          </p:cNvSpPr>
          <p:nvPr>
            <p:ph type="title" idx="4294967295"/>
          </p:nvPr>
        </p:nvSpPr>
        <p:spPr>
          <a:xfrm>
            <a:off x="6584950" y="2383046"/>
            <a:ext cx="2819400" cy="754063"/>
          </a:xfrm>
        </p:spPr>
        <p:txBody>
          <a:bodyPr/>
          <a:lstStyle/>
          <a:p>
            <a:pPr algn="l" eaLnBrk="1" hangingPunct="1"/>
            <a:r>
              <a:rPr lang="en-US" sz="4000" dirty="0">
                <a:solidFill>
                  <a:srgbClr val="FFFF99"/>
                </a:solidFill>
              </a:rPr>
              <a:t>Diphtheria</a:t>
            </a:r>
          </a:p>
        </p:txBody>
      </p:sp>
      <p:sp>
        <p:nvSpPr>
          <p:cNvPr id="206851" name="Text Box 4"/>
          <p:cNvSpPr txBox="1">
            <a:spLocks noChangeArrowheads="1"/>
          </p:cNvSpPr>
          <p:nvPr/>
        </p:nvSpPr>
        <p:spPr bwMode="auto">
          <a:xfrm>
            <a:off x="6584950" y="400051"/>
            <a:ext cx="3481388" cy="366713"/>
          </a:xfrm>
          <a:prstGeom prst="rect">
            <a:avLst/>
          </a:prstGeom>
          <a:noFill/>
          <a:ln w="9525">
            <a:noFill/>
            <a:miter lim="800000"/>
            <a:headEnd/>
            <a:tailEnd/>
          </a:ln>
        </p:spPr>
        <p:txBody>
          <a:bodyPr>
            <a:spAutoFit/>
          </a:bodyPr>
          <a:lstStyle/>
          <a:p>
            <a:pPr>
              <a:spcBef>
                <a:spcPct val="50000"/>
              </a:spcBef>
            </a:pPr>
            <a:endParaRPr lang="en-US" b="1" dirty="0">
              <a:solidFill>
                <a:srgbClr val="FFFFFF"/>
              </a:solidFill>
            </a:endParaRPr>
          </a:p>
        </p:txBody>
      </p:sp>
      <p:sp>
        <p:nvSpPr>
          <p:cNvPr id="206852" name="Text Box 6"/>
          <p:cNvSpPr txBox="1">
            <a:spLocks noChangeArrowheads="1"/>
          </p:cNvSpPr>
          <p:nvPr/>
        </p:nvSpPr>
        <p:spPr bwMode="auto">
          <a:xfrm>
            <a:off x="2128838" y="2248696"/>
            <a:ext cx="2235200" cy="708025"/>
          </a:xfrm>
          <a:prstGeom prst="rect">
            <a:avLst/>
          </a:prstGeom>
          <a:noFill/>
          <a:ln w="9525">
            <a:noFill/>
            <a:miter lim="800000"/>
            <a:headEnd/>
            <a:tailEnd/>
          </a:ln>
        </p:spPr>
        <p:txBody>
          <a:bodyPr>
            <a:spAutoFit/>
          </a:bodyPr>
          <a:lstStyle/>
          <a:p>
            <a:pPr>
              <a:spcBef>
                <a:spcPct val="50000"/>
              </a:spcBef>
            </a:pPr>
            <a:r>
              <a:rPr lang="en-US" sz="4000" dirty="0">
                <a:solidFill>
                  <a:srgbClr val="FFFF99"/>
                </a:solidFill>
                <a:latin typeface="Calibri" pitchFamily="34" charset="0"/>
              </a:rPr>
              <a:t>Tetanus</a:t>
            </a:r>
          </a:p>
        </p:txBody>
      </p:sp>
      <p:pic>
        <p:nvPicPr>
          <p:cNvPr id="206853"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05402" y="212140"/>
            <a:ext cx="2819400" cy="1873250"/>
          </a:xfrm>
          <a:prstGeom prst="rect">
            <a:avLst/>
          </a:prstGeom>
          <a:noFill/>
          <a:ln w="9525">
            <a:noFill/>
            <a:miter lim="800000"/>
            <a:headEnd/>
            <a:tailEnd/>
          </a:ln>
        </p:spPr>
      </p:pic>
      <p:sp>
        <p:nvSpPr>
          <p:cNvPr id="206854" name="Text Box 9"/>
          <p:cNvSpPr txBox="1">
            <a:spLocks noChangeArrowheads="1"/>
          </p:cNvSpPr>
          <p:nvPr/>
        </p:nvSpPr>
        <p:spPr bwMode="auto">
          <a:xfrm>
            <a:off x="1862138" y="3957638"/>
            <a:ext cx="2768600" cy="366712"/>
          </a:xfrm>
          <a:prstGeom prst="rect">
            <a:avLst/>
          </a:prstGeom>
          <a:noFill/>
          <a:ln w="9525">
            <a:noFill/>
            <a:miter lim="800000"/>
            <a:headEnd/>
            <a:tailEnd/>
          </a:ln>
        </p:spPr>
        <p:txBody>
          <a:bodyPr>
            <a:spAutoFit/>
          </a:bodyPr>
          <a:lstStyle/>
          <a:p>
            <a:pPr>
              <a:spcBef>
                <a:spcPct val="50000"/>
              </a:spcBef>
            </a:pPr>
            <a:endParaRPr lang="en-US" b="1" dirty="0">
              <a:solidFill>
                <a:srgbClr val="FFFFFF"/>
              </a:solidFill>
            </a:endParaRPr>
          </a:p>
        </p:txBody>
      </p:sp>
      <p:pic>
        <p:nvPicPr>
          <p:cNvPr id="206855" name="Picture 10" descr="img000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47951" y="3729038"/>
            <a:ext cx="2498725" cy="2578100"/>
          </a:xfrm>
          <a:prstGeom prst="rect">
            <a:avLst/>
          </a:prstGeom>
          <a:noFill/>
          <a:ln w="9525">
            <a:noFill/>
            <a:miter lim="800000"/>
            <a:headEnd/>
            <a:tailEnd/>
          </a:ln>
        </p:spPr>
      </p:pic>
      <p:sp>
        <p:nvSpPr>
          <p:cNvPr id="206856" name="Text Box 11"/>
          <p:cNvSpPr txBox="1">
            <a:spLocks noChangeArrowheads="1"/>
          </p:cNvSpPr>
          <p:nvPr/>
        </p:nvSpPr>
        <p:spPr bwMode="auto">
          <a:xfrm>
            <a:off x="3829050" y="5022851"/>
            <a:ext cx="2617788" cy="366713"/>
          </a:xfrm>
          <a:prstGeom prst="rect">
            <a:avLst/>
          </a:prstGeom>
          <a:noFill/>
          <a:ln w="9525">
            <a:noFill/>
            <a:miter lim="800000"/>
            <a:headEnd/>
            <a:tailEnd/>
          </a:ln>
        </p:spPr>
        <p:txBody>
          <a:bodyPr>
            <a:spAutoFit/>
          </a:bodyPr>
          <a:lstStyle/>
          <a:p>
            <a:pPr>
              <a:spcBef>
                <a:spcPct val="50000"/>
              </a:spcBef>
            </a:pPr>
            <a:endParaRPr lang="en-US" b="1" dirty="0">
              <a:solidFill>
                <a:srgbClr val="FFFFFF"/>
              </a:solidFill>
            </a:endParaRPr>
          </a:p>
        </p:txBody>
      </p:sp>
      <p:pic>
        <p:nvPicPr>
          <p:cNvPr id="206857" name="Picture 12" descr="pertaap00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19663" y="4691063"/>
            <a:ext cx="1979612" cy="1979612"/>
          </a:xfrm>
          <a:prstGeom prst="rect">
            <a:avLst/>
          </a:prstGeom>
          <a:noFill/>
          <a:ln w="9525">
            <a:noFill/>
            <a:miter lim="800000"/>
            <a:headEnd/>
            <a:tailEnd/>
          </a:ln>
        </p:spPr>
      </p:pic>
      <p:sp>
        <p:nvSpPr>
          <p:cNvPr id="206858" name="Text Box 13"/>
          <p:cNvSpPr txBox="1">
            <a:spLocks noChangeArrowheads="1"/>
          </p:cNvSpPr>
          <p:nvPr/>
        </p:nvSpPr>
        <p:spPr bwMode="auto">
          <a:xfrm>
            <a:off x="6508750" y="5611813"/>
            <a:ext cx="1016000" cy="366712"/>
          </a:xfrm>
          <a:prstGeom prst="rect">
            <a:avLst/>
          </a:prstGeom>
          <a:noFill/>
          <a:ln w="9525">
            <a:noFill/>
            <a:miter lim="800000"/>
            <a:headEnd/>
            <a:tailEnd/>
          </a:ln>
        </p:spPr>
        <p:txBody>
          <a:bodyPr>
            <a:spAutoFit/>
          </a:bodyPr>
          <a:lstStyle/>
          <a:p>
            <a:pPr>
              <a:spcBef>
                <a:spcPct val="50000"/>
              </a:spcBef>
            </a:pPr>
            <a:endParaRPr lang="en-US" b="1" dirty="0">
              <a:solidFill>
                <a:srgbClr val="FFFFFF"/>
              </a:solidFill>
            </a:endParaRPr>
          </a:p>
        </p:txBody>
      </p:sp>
      <p:pic>
        <p:nvPicPr>
          <p:cNvPr id="947214" name="coug3182.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cstate="print"/>
          <a:srcRect/>
          <a:stretch>
            <a:fillRect/>
          </a:stretch>
        </p:blipFill>
        <p:spPr bwMode="auto">
          <a:xfrm>
            <a:off x="6958013" y="5897563"/>
            <a:ext cx="304800" cy="304800"/>
          </a:xfrm>
          <a:prstGeom prst="rect">
            <a:avLst/>
          </a:prstGeom>
          <a:noFill/>
          <a:ln w="9525">
            <a:noFill/>
            <a:miter lim="800000"/>
            <a:headEnd/>
            <a:tailEnd/>
          </a:ln>
        </p:spPr>
      </p:pic>
      <p:sp>
        <p:nvSpPr>
          <p:cNvPr id="947215" name="Text Box 15"/>
          <p:cNvSpPr txBox="1">
            <a:spLocks noChangeArrowheads="1"/>
          </p:cNvSpPr>
          <p:nvPr/>
        </p:nvSpPr>
        <p:spPr bwMode="auto">
          <a:xfrm>
            <a:off x="7059614" y="5160963"/>
            <a:ext cx="3227387" cy="707886"/>
          </a:xfrm>
          <a:prstGeom prst="rect">
            <a:avLst/>
          </a:prstGeom>
          <a:noFill/>
          <a:ln w="9525">
            <a:noFill/>
            <a:miter lim="800000"/>
            <a:headEnd/>
            <a:tailEnd/>
          </a:ln>
        </p:spPr>
        <p:txBody>
          <a:bodyPr>
            <a:spAutoFit/>
          </a:bodyPr>
          <a:lstStyle/>
          <a:p>
            <a:pPr>
              <a:spcBef>
                <a:spcPct val="50000"/>
              </a:spcBef>
            </a:pPr>
            <a:r>
              <a:rPr lang="en-US" sz="4000" dirty="0">
                <a:solidFill>
                  <a:srgbClr val="FFFF99"/>
                </a:solidFill>
                <a:latin typeface="Calibri" pitchFamily="34" charset="0"/>
              </a:rPr>
              <a:t>Pertussis</a:t>
            </a:r>
          </a:p>
        </p:txBody>
      </p:sp>
      <p:pic>
        <p:nvPicPr>
          <p:cNvPr id="206861" name="Picture 1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53000" y="152400"/>
            <a:ext cx="1690688" cy="1905000"/>
          </a:xfrm>
          <a:prstGeom prst="rect">
            <a:avLst/>
          </a:prstGeom>
          <a:noFill/>
          <a:ln w="9525">
            <a:noFill/>
            <a:miter lim="800000"/>
            <a:headEnd/>
            <a:tailEnd/>
          </a:ln>
        </p:spPr>
      </p:pic>
      <p:sp>
        <p:nvSpPr>
          <p:cNvPr id="206862" name="Rectangle 16"/>
          <p:cNvSpPr>
            <a:spLocks noChangeArrowheads="1"/>
          </p:cNvSpPr>
          <p:nvPr/>
        </p:nvSpPr>
        <p:spPr bwMode="auto">
          <a:xfrm>
            <a:off x="6172201" y="1828800"/>
            <a:ext cx="474663" cy="230188"/>
          </a:xfrm>
          <a:prstGeom prst="rect">
            <a:avLst/>
          </a:prstGeom>
          <a:noFill/>
          <a:ln w="9525">
            <a:noFill/>
            <a:miter lim="800000"/>
            <a:headEnd/>
            <a:tailEnd/>
          </a:ln>
        </p:spPr>
        <p:txBody>
          <a:bodyPr wrap="none">
            <a:spAutoFit/>
          </a:bodyPr>
          <a:lstStyle/>
          <a:p>
            <a:r>
              <a:rPr lang="en-US" sz="900" dirty="0">
                <a:solidFill>
                  <a:srgbClr val="000000"/>
                </a:solidFill>
                <a:latin typeface="Calibri" pitchFamily="34" charset="0"/>
              </a:rPr>
              <a:t>©AAP</a:t>
            </a:r>
          </a:p>
        </p:txBody>
      </p:sp>
    </p:spTree>
    <p:extLst>
      <p:ext uri="{BB962C8B-B14F-4D97-AF65-F5344CB8AC3E}">
        <p14:creationId xmlns:p14="http://schemas.microsoft.com/office/powerpoint/2010/main" val="145569650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2715" fill="hold"/>
                                        <p:tgtEl>
                                          <p:spTgt spid="9472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47214"/>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ctrTitle" idx="4294967295"/>
          </p:nvPr>
        </p:nvSpPr>
        <p:spPr>
          <a:xfrm>
            <a:off x="2438400" y="304800"/>
            <a:ext cx="7772400" cy="1066800"/>
          </a:xfrm>
        </p:spPr>
        <p:txBody>
          <a:bodyPr/>
          <a:lstStyle/>
          <a:p>
            <a:pPr algn="l"/>
            <a:r>
              <a:rPr lang="en-US" sz="4800" b="1" i="1" dirty="0">
                <a:solidFill>
                  <a:srgbClr val="FFFF99"/>
                </a:solidFill>
              </a:rPr>
              <a:t>Test Your Knowledge!</a:t>
            </a:r>
          </a:p>
        </p:txBody>
      </p:sp>
      <p:sp>
        <p:nvSpPr>
          <p:cNvPr id="437251" name="Rectangle 3"/>
          <p:cNvSpPr>
            <a:spLocks noGrp="1" noChangeArrowheads="1"/>
          </p:cNvSpPr>
          <p:nvPr>
            <p:ph type="subTitle" idx="4294967295"/>
          </p:nvPr>
        </p:nvSpPr>
        <p:spPr>
          <a:xfrm>
            <a:off x="2438400" y="1600200"/>
            <a:ext cx="7315200" cy="2438400"/>
          </a:xfrm>
        </p:spPr>
        <p:txBody>
          <a:bodyPr>
            <a:normAutofit lnSpcReduction="10000"/>
          </a:bodyPr>
          <a:lstStyle/>
          <a:p>
            <a:pPr marL="0" indent="0">
              <a:lnSpc>
                <a:spcPct val="80000"/>
              </a:lnSpc>
              <a:buNone/>
              <a:defRPr/>
            </a:pPr>
            <a:r>
              <a:rPr lang="en-US" sz="2400" dirty="0">
                <a:cs typeface="Arial" charset="0"/>
              </a:rPr>
              <a:t>Dakota is an 18 year girl who will be starting her first year of college in August. She had her first dose of HPV vaccine on April 5 and her second dose on May 8. She will not be coming home again until late November. </a:t>
            </a:r>
          </a:p>
          <a:p>
            <a:pPr marL="0" indent="0">
              <a:lnSpc>
                <a:spcPct val="80000"/>
              </a:lnSpc>
              <a:buNone/>
              <a:defRPr/>
            </a:pPr>
            <a:endParaRPr lang="en-US" sz="1200" dirty="0">
              <a:cs typeface="Arial" charset="0"/>
            </a:endParaRPr>
          </a:p>
          <a:p>
            <a:pPr marL="0" indent="0">
              <a:lnSpc>
                <a:spcPct val="80000"/>
              </a:lnSpc>
              <a:buNone/>
              <a:defRPr/>
            </a:pPr>
            <a:r>
              <a:rPr lang="en-US" sz="2400" b="1" dirty="0">
                <a:solidFill>
                  <a:schemeClr val="tx2">
                    <a:lumMod val="40000"/>
                    <a:lumOff val="60000"/>
                  </a:schemeClr>
                </a:solidFill>
                <a:cs typeface="Arial" charset="0"/>
              </a:rPr>
              <a:t>Should you give her the third dose of HPV vaccine before she leaves home in mid August?</a:t>
            </a:r>
            <a:r>
              <a:rPr lang="en-US" sz="2400" dirty="0">
                <a:cs typeface="Arial" charset="0"/>
              </a:rPr>
              <a:t>    </a:t>
            </a:r>
          </a:p>
          <a:p>
            <a:pPr marL="0" indent="0">
              <a:lnSpc>
                <a:spcPct val="80000"/>
              </a:lnSpc>
              <a:buNone/>
              <a:defRPr/>
            </a:pPr>
            <a:r>
              <a:rPr lang="en-US" sz="2400" dirty="0"/>
              <a:t> </a:t>
            </a:r>
          </a:p>
        </p:txBody>
      </p:sp>
    </p:spTree>
    <p:extLst>
      <p:ext uri="{BB962C8B-B14F-4D97-AF65-F5344CB8AC3E}">
        <p14:creationId xmlns:p14="http://schemas.microsoft.com/office/powerpoint/2010/main" val="4791817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ctrTitle" idx="4294967295"/>
          </p:nvPr>
        </p:nvSpPr>
        <p:spPr>
          <a:xfrm>
            <a:off x="2438400" y="304800"/>
            <a:ext cx="7772400" cy="1066800"/>
          </a:xfrm>
        </p:spPr>
        <p:txBody>
          <a:bodyPr/>
          <a:lstStyle/>
          <a:p>
            <a:pPr algn="l"/>
            <a:r>
              <a:rPr lang="en-US" sz="4800" b="1" i="1" dirty="0">
                <a:solidFill>
                  <a:srgbClr val="FFFF99"/>
                </a:solidFill>
              </a:rPr>
              <a:t>Test Your Knowledge!</a:t>
            </a:r>
          </a:p>
        </p:txBody>
      </p:sp>
      <p:sp>
        <p:nvSpPr>
          <p:cNvPr id="437251" name="Rectangle 3"/>
          <p:cNvSpPr>
            <a:spLocks noGrp="1" noChangeArrowheads="1"/>
          </p:cNvSpPr>
          <p:nvPr>
            <p:ph type="subTitle" idx="4294967295"/>
          </p:nvPr>
        </p:nvSpPr>
        <p:spPr>
          <a:xfrm>
            <a:off x="2438400" y="1600200"/>
            <a:ext cx="7315200" cy="2438400"/>
          </a:xfrm>
        </p:spPr>
        <p:txBody>
          <a:bodyPr>
            <a:normAutofit lnSpcReduction="10000"/>
          </a:bodyPr>
          <a:lstStyle/>
          <a:p>
            <a:pPr marL="0" indent="0">
              <a:lnSpc>
                <a:spcPct val="80000"/>
              </a:lnSpc>
              <a:buNone/>
              <a:defRPr/>
            </a:pPr>
            <a:r>
              <a:rPr lang="en-US" sz="2400" dirty="0">
                <a:cs typeface="Arial" charset="0"/>
              </a:rPr>
              <a:t>Dakota is an 18 year girl who will be starting her first year of college in August. She had her first dose of HPV vaccine on April 5 and her second dose on May 8. She will not be coming home again until late November. </a:t>
            </a:r>
          </a:p>
          <a:p>
            <a:pPr marL="0" indent="0">
              <a:lnSpc>
                <a:spcPct val="80000"/>
              </a:lnSpc>
              <a:buNone/>
              <a:defRPr/>
            </a:pPr>
            <a:endParaRPr lang="en-US" sz="1200" dirty="0">
              <a:cs typeface="Arial" charset="0"/>
            </a:endParaRPr>
          </a:p>
          <a:p>
            <a:pPr marL="0" indent="0">
              <a:lnSpc>
                <a:spcPct val="80000"/>
              </a:lnSpc>
              <a:buNone/>
              <a:defRPr/>
            </a:pPr>
            <a:r>
              <a:rPr lang="en-US" sz="2400" b="1" dirty="0">
                <a:solidFill>
                  <a:schemeClr val="tx2">
                    <a:lumMod val="40000"/>
                    <a:lumOff val="60000"/>
                  </a:schemeClr>
                </a:solidFill>
                <a:cs typeface="Arial" charset="0"/>
              </a:rPr>
              <a:t>Should you give her the third dose of HPV vaccine before she leaves home in mid August?</a:t>
            </a:r>
            <a:r>
              <a:rPr lang="en-US" sz="2400" dirty="0">
                <a:cs typeface="Arial" charset="0"/>
              </a:rPr>
              <a:t>    </a:t>
            </a:r>
          </a:p>
          <a:p>
            <a:pPr marL="0" indent="0">
              <a:lnSpc>
                <a:spcPct val="80000"/>
              </a:lnSpc>
              <a:buNone/>
              <a:defRPr/>
            </a:pPr>
            <a:r>
              <a:rPr lang="en-US" sz="2400" dirty="0"/>
              <a:t> </a:t>
            </a:r>
          </a:p>
        </p:txBody>
      </p:sp>
      <p:sp>
        <p:nvSpPr>
          <p:cNvPr id="437253" name="Text Box 5"/>
          <p:cNvSpPr txBox="1">
            <a:spLocks noChangeArrowheads="1"/>
          </p:cNvSpPr>
          <p:nvPr/>
        </p:nvSpPr>
        <p:spPr bwMode="auto">
          <a:xfrm>
            <a:off x="2438400" y="4114800"/>
            <a:ext cx="7315200" cy="1754188"/>
          </a:xfrm>
          <a:prstGeom prst="rect">
            <a:avLst/>
          </a:prstGeom>
          <a:noFill/>
          <a:ln w="9525">
            <a:noFill/>
            <a:miter lim="800000"/>
            <a:headEnd/>
            <a:tailEnd/>
          </a:ln>
        </p:spPr>
        <p:txBody>
          <a:bodyPr>
            <a:spAutoFit/>
          </a:bodyPr>
          <a:lstStyle/>
          <a:p>
            <a:pPr>
              <a:spcBef>
                <a:spcPct val="50000"/>
              </a:spcBef>
              <a:defRPr/>
            </a:pPr>
            <a:r>
              <a:rPr lang="en-US" sz="2400" dirty="0">
                <a:solidFill>
                  <a:srgbClr val="FFFFFF"/>
                </a:solidFill>
                <a:latin typeface="Calibri"/>
              </a:rPr>
              <a:t>No! The minimum interval between the second and third doses of vaccine is 12 weeks. The minimum interval between the first and third doses is </a:t>
            </a:r>
            <a:r>
              <a:rPr lang="en-US" sz="2400" u="sng" dirty="0">
                <a:solidFill>
                  <a:srgbClr val="FFFFFF"/>
                </a:solidFill>
                <a:latin typeface="Calibri"/>
              </a:rPr>
              <a:t>24 weeks</a:t>
            </a:r>
            <a:r>
              <a:rPr lang="en-US" sz="2400" dirty="0">
                <a:solidFill>
                  <a:srgbClr val="FFFFFF"/>
                </a:solidFill>
                <a:latin typeface="Calibri"/>
              </a:rPr>
              <a:t>.</a:t>
            </a:r>
          </a:p>
          <a:p>
            <a:pPr>
              <a:spcBef>
                <a:spcPct val="50000"/>
              </a:spcBef>
              <a:defRPr/>
            </a:pPr>
            <a:endParaRPr lang="en-US" sz="2400" dirty="0">
              <a:solidFill>
                <a:srgbClr val="FFFFCC"/>
              </a:solidFill>
              <a:latin typeface="Calibri"/>
            </a:endParaRPr>
          </a:p>
        </p:txBody>
      </p:sp>
      <p:sp>
        <p:nvSpPr>
          <p:cNvPr id="8" name="TextBox 7"/>
          <p:cNvSpPr txBox="1"/>
          <p:nvPr/>
        </p:nvSpPr>
        <p:spPr>
          <a:xfrm>
            <a:off x="2438400" y="6200776"/>
            <a:ext cx="6477000" cy="307777"/>
          </a:xfrm>
          <a:prstGeom prst="rect">
            <a:avLst/>
          </a:prstGeom>
          <a:noFill/>
        </p:spPr>
        <p:txBody>
          <a:bodyPr>
            <a:spAutoFit/>
          </a:bodyPr>
          <a:lstStyle/>
          <a:p>
            <a:pPr>
              <a:defRPr/>
            </a:pPr>
            <a:r>
              <a:rPr lang="en-US" sz="1400" b="1" dirty="0">
                <a:solidFill>
                  <a:srgbClr val="FFFFFF"/>
                </a:solidFill>
                <a:latin typeface="Calibri"/>
              </a:rPr>
              <a:t>Ref: Immunization Action Coalition – Ask the Experts April 2012 </a:t>
            </a:r>
          </a:p>
        </p:txBody>
      </p:sp>
    </p:spTree>
    <p:extLst>
      <p:ext uri="{BB962C8B-B14F-4D97-AF65-F5344CB8AC3E}">
        <p14:creationId xmlns:p14="http://schemas.microsoft.com/office/powerpoint/2010/main" val="33065285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ctrTitle" idx="4294967295"/>
          </p:nvPr>
        </p:nvSpPr>
        <p:spPr>
          <a:xfrm>
            <a:off x="2438400" y="414338"/>
            <a:ext cx="7772400" cy="838200"/>
          </a:xfrm>
        </p:spPr>
        <p:txBody>
          <a:bodyPr/>
          <a:lstStyle/>
          <a:p>
            <a:pPr algn="l" eaLnBrk="1" hangingPunct="1"/>
            <a:r>
              <a:rPr lang="en-US" sz="4800" b="1" i="1" dirty="0">
                <a:solidFill>
                  <a:srgbClr val="FFFF99"/>
                </a:solidFill>
              </a:rPr>
              <a:t>Test Your Knowledge!</a:t>
            </a:r>
          </a:p>
        </p:txBody>
      </p:sp>
      <p:sp>
        <p:nvSpPr>
          <p:cNvPr id="349187" name="Rectangle 3"/>
          <p:cNvSpPr>
            <a:spLocks noGrp="1" noChangeArrowheads="1"/>
          </p:cNvSpPr>
          <p:nvPr>
            <p:ph type="subTitle" idx="4294967295"/>
          </p:nvPr>
        </p:nvSpPr>
        <p:spPr>
          <a:xfrm>
            <a:off x="2438400" y="1600200"/>
            <a:ext cx="7315200" cy="1981200"/>
          </a:xfrm>
        </p:spPr>
        <p:txBody>
          <a:bodyPr>
            <a:normAutofit lnSpcReduction="10000"/>
          </a:bodyPr>
          <a:lstStyle/>
          <a:p>
            <a:pPr marL="0" indent="0">
              <a:buNone/>
            </a:pPr>
            <a:r>
              <a:rPr lang="en-US" sz="2400" b="1" dirty="0"/>
              <a:t>If dose #1 of HPV vaccine was given before the 15th birthday and it has been more than a year since that dose was given, would the series be complete with just one additional dose?</a:t>
            </a:r>
            <a:br>
              <a:rPr lang="en-US" sz="2400" dirty="0"/>
            </a:br>
            <a:br>
              <a:rPr lang="en-US" dirty="0"/>
            </a:br>
            <a:r>
              <a:rPr lang="en-US" sz="2400" b="1" dirty="0">
                <a:solidFill>
                  <a:srgbClr val="FFFF99"/>
                </a:solidFill>
              </a:rPr>
              <a:t>Recommendation?</a:t>
            </a:r>
            <a:endParaRPr lang="en-US" sz="2400" dirty="0">
              <a:solidFill>
                <a:srgbClr val="FFFF99"/>
              </a:solidFill>
            </a:endParaRPr>
          </a:p>
        </p:txBody>
      </p:sp>
    </p:spTree>
    <p:extLst>
      <p:ext uri="{BB962C8B-B14F-4D97-AF65-F5344CB8AC3E}">
        <p14:creationId xmlns:p14="http://schemas.microsoft.com/office/powerpoint/2010/main" val="170377045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ctrTitle" idx="4294967295"/>
          </p:nvPr>
        </p:nvSpPr>
        <p:spPr>
          <a:xfrm>
            <a:off x="2438400" y="414338"/>
            <a:ext cx="7772400" cy="838200"/>
          </a:xfrm>
        </p:spPr>
        <p:txBody>
          <a:bodyPr/>
          <a:lstStyle/>
          <a:p>
            <a:pPr algn="ctr" eaLnBrk="1" hangingPunct="1"/>
            <a:r>
              <a:rPr lang="en-US" sz="4800" b="1" i="1" dirty="0">
                <a:solidFill>
                  <a:srgbClr val="FFFF99"/>
                </a:solidFill>
              </a:rPr>
              <a:t>Test Your Knowledge!</a:t>
            </a:r>
          </a:p>
        </p:txBody>
      </p:sp>
      <p:sp>
        <p:nvSpPr>
          <p:cNvPr id="349187" name="Rectangle 3"/>
          <p:cNvSpPr>
            <a:spLocks noGrp="1" noChangeArrowheads="1"/>
          </p:cNvSpPr>
          <p:nvPr>
            <p:ph type="subTitle" idx="4294967295"/>
          </p:nvPr>
        </p:nvSpPr>
        <p:spPr>
          <a:xfrm>
            <a:off x="2438400" y="1600200"/>
            <a:ext cx="7315200" cy="1981200"/>
          </a:xfrm>
        </p:spPr>
        <p:txBody>
          <a:bodyPr>
            <a:noAutofit/>
          </a:bodyPr>
          <a:lstStyle/>
          <a:p>
            <a:pPr marL="0" indent="0">
              <a:buNone/>
            </a:pPr>
            <a:r>
              <a:rPr lang="en-US" sz="2000" b="1" dirty="0">
                <a:latin typeface="Arial" panose="020B0604020202020204" pitchFamily="34" charset="0"/>
                <a:cs typeface="Arial" panose="020B0604020202020204" pitchFamily="34" charset="0"/>
              </a:rPr>
              <a:t>If dose #1 of HPV vaccine was given before the 15th birthday and it has been more than a year since that dose was given, would the series be complete with just one additional dose?</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b="1" dirty="0">
                <a:solidFill>
                  <a:srgbClr val="FFFF99"/>
                </a:solidFill>
                <a:latin typeface="Arial" panose="020B0604020202020204" pitchFamily="34" charset="0"/>
                <a:cs typeface="Arial" panose="020B0604020202020204" pitchFamily="34" charset="0"/>
              </a:rPr>
              <a:t>Recommendation?</a:t>
            </a:r>
          </a:p>
          <a:p>
            <a:pPr marL="0" indent="0">
              <a:buNone/>
            </a:pPr>
            <a:endParaRPr lang="en-US" sz="2000" b="1" dirty="0">
              <a:solidFill>
                <a:srgbClr val="FFFF99"/>
              </a:solidFill>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Yes. Adolescents and adults who started the HPV vaccine series prior to the 15th birthday and who are not immunocompromised are considered to be adequately vaccinated with just one additional dose of HPV vaccine.</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endParaRPr lang="en-US" sz="2000" dirty="0">
              <a:solidFill>
                <a:srgbClr val="FFFF99"/>
              </a:solidFill>
              <a:latin typeface="Arial" panose="020B0604020202020204" pitchFamily="34" charset="0"/>
              <a:cs typeface="Arial" panose="020B0604020202020204" pitchFamily="34" charset="0"/>
            </a:endParaRPr>
          </a:p>
        </p:txBody>
      </p:sp>
      <p:sp>
        <p:nvSpPr>
          <p:cNvPr id="5" name="TextBox 4"/>
          <p:cNvSpPr txBox="1"/>
          <p:nvPr/>
        </p:nvSpPr>
        <p:spPr>
          <a:xfrm>
            <a:off x="2138149" y="6509983"/>
            <a:ext cx="7874758" cy="307777"/>
          </a:xfrm>
          <a:prstGeom prst="rect">
            <a:avLst/>
          </a:prstGeom>
          <a:noFill/>
        </p:spPr>
        <p:txBody>
          <a:bodyPr wrap="square" rtlCol="0">
            <a:spAutoFit/>
          </a:bodyPr>
          <a:lstStyle/>
          <a:p>
            <a:r>
              <a:rPr lang="en-US" sz="1400" dirty="0"/>
              <a:t>Immunization Action Coalition – Ask the Experts, #1283, January 2017</a:t>
            </a:r>
          </a:p>
        </p:txBody>
      </p:sp>
    </p:spTree>
    <p:extLst>
      <p:ext uri="{BB962C8B-B14F-4D97-AF65-F5344CB8AC3E}">
        <p14:creationId xmlns:p14="http://schemas.microsoft.com/office/powerpoint/2010/main" val="1936468677"/>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ctrTitle" idx="4294967295"/>
          </p:nvPr>
        </p:nvSpPr>
        <p:spPr>
          <a:xfrm>
            <a:off x="2438400" y="414338"/>
            <a:ext cx="7772400" cy="838200"/>
          </a:xfrm>
        </p:spPr>
        <p:txBody>
          <a:bodyPr/>
          <a:lstStyle/>
          <a:p>
            <a:pPr algn="l" eaLnBrk="1" hangingPunct="1"/>
            <a:r>
              <a:rPr lang="en-US" sz="4800" b="1" i="1" dirty="0">
                <a:solidFill>
                  <a:srgbClr val="FFFF99"/>
                </a:solidFill>
              </a:rPr>
              <a:t>Test Your Knowledge!</a:t>
            </a:r>
          </a:p>
        </p:txBody>
      </p:sp>
      <p:sp>
        <p:nvSpPr>
          <p:cNvPr id="349187" name="Rectangle 3"/>
          <p:cNvSpPr>
            <a:spLocks noGrp="1" noChangeArrowheads="1"/>
          </p:cNvSpPr>
          <p:nvPr>
            <p:ph type="subTitle" idx="4294967295"/>
          </p:nvPr>
        </p:nvSpPr>
        <p:spPr>
          <a:xfrm>
            <a:off x="2438400" y="1600200"/>
            <a:ext cx="7315200" cy="1981200"/>
          </a:xfrm>
        </p:spPr>
        <p:txBody>
          <a:bodyPr/>
          <a:lstStyle/>
          <a:p>
            <a:pPr marL="0" indent="0">
              <a:buNone/>
            </a:pPr>
            <a:r>
              <a:rPr lang="en-US" sz="2400" b="1" dirty="0"/>
              <a:t>Which individuals are recommended to be vaccinated against meningococcal serogroup B disease who are not in risk groups?</a:t>
            </a:r>
            <a:br>
              <a:rPr lang="en-US" sz="2400" dirty="0"/>
            </a:br>
            <a:br>
              <a:rPr lang="en-US" dirty="0"/>
            </a:br>
            <a:r>
              <a:rPr lang="en-US" sz="2400" b="1" dirty="0">
                <a:solidFill>
                  <a:srgbClr val="FFFF99"/>
                </a:solidFill>
              </a:rPr>
              <a:t>Recommendation?</a:t>
            </a:r>
            <a:endParaRPr lang="en-US" sz="2400" dirty="0">
              <a:solidFill>
                <a:srgbClr val="FFFF99"/>
              </a:solidFill>
            </a:endParaRPr>
          </a:p>
        </p:txBody>
      </p:sp>
    </p:spTree>
    <p:extLst>
      <p:ext uri="{BB962C8B-B14F-4D97-AF65-F5344CB8AC3E}">
        <p14:creationId xmlns:p14="http://schemas.microsoft.com/office/powerpoint/2010/main" val="3075698351"/>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ctrTitle" idx="4294967295"/>
          </p:nvPr>
        </p:nvSpPr>
        <p:spPr>
          <a:xfrm>
            <a:off x="2438400" y="414338"/>
            <a:ext cx="7772400" cy="838200"/>
          </a:xfrm>
        </p:spPr>
        <p:txBody>
          <a:bodyPr/>
          <a:lstStyle/>
          <a:p>
            <a:pPr algn="ctr" eaLnBrk="1" hangingPunct="1"/>
            <a:r>
              <a:rPr lang="en-US" sz="4800" b="1" i="1" dirty="0">
                <a:solidFill>
                  <a:srgbClr val="FFFF99"/>
                </a:solidFill>
              </a:rPr>
              <a:t>Test Your Knowledge!</a:t>
            </a:r>
          </a:p>
        </p:txBody>
      </p:sp>
      <p:sp>
        <p:nvSpPr>
          <p:cNvPr id="349187" name="Rectangle 3"/>
          <p:cNvSpPr>
            <a:spLocks noGrp="1" noChangeArrowheads="1"/>
          </p:cNvSpPr>
          <p:nvPr>
            <p:ph type="subTitle" idx="4294967295"/>
          </p:nvPr>
        </p:nvSpPr>
        <p:spPr>
          <a:xfrm>
            <a:off x="2438400" y="1600200"/>
            <a:ext cx="7315200" cy="1981200"/>
          </a:xfrm>
        </p:spPr>
        <p:txBody>
          <a:bodyPr>
            <a:noAutofit/>
          </a:bodyPr>
          <a:lstStyle/>
          <a:p>
            <a:pPr marL="0" indent="0">
              <a:buNone/>
            </a:pPr>
            <a:r>
              <a:rPr lang="en-US" sz="2000" b="1" dirty="0">
                <a:latin typeface="Arial" panose="020B0604020202020204" pitchFamily="34" charset="0"/>
                <a:cs typeface="Arial" panose="020B0604020202020204" pitchFamily="34" charset="0"/>
              </a:rPr>
              <a:t>Which individuals are recommended to be vaccinated against meningococcal serogroup B disease who are not in risk groups?</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b="1" dirty="0">
                <a:solidFill>
                  <a:srgbClr val="FFFF99"/>
                </a:solidFill>
                <a:latin typeface="Arial" panose="020B0604020202020204" pitchFamily="34" charset="0"/>
                <a:cs typeface="Arial" panose="020B0604020202020204" pitchFamily="34" charset="0"/>
              </a:rPr>
              <a:t>Recommendation?</a:t>
            </a:r>
          </a:p>
          <a:p>
            <a:pPr marL="0" indent="0">
              <a:buNone/>
            </a:pPr>
            <a:r>
              <a:rPr lang="en-US" sz="2000" dirty="0">
                <a:latin typeface="Arial" panose="020B0604020202020204" pitchFamily="34" charset="0"/>
                <a:cs typeface="Arial" panose="020B0604020202020204" pitchFamily="34" charset="0"/>
              </a:rPr>
              <a:t>ACIP recommends that a MenB vaccine series (Bexero, MenB-4C, GSK; Trumenba, MenB-FHbp, Pfizer) may be administered to people 16 through 23 years of age with a preferred age of vaccination of 16 through 18 years. This Category B recommendation gives clinicians an opportunity to discuss the value of MenB vaccination with their patients and to make a decision together about the individual’s need or desire for the vaccine based on risks, benefits, and wish for protection from the disease. </a:t>
            </a:r>
            <a:endParaRPr lang="en-US" sz="2000" dirty="0">
              <a:solidFill>
                <a:srgbClr val="FFFF99"/>
              </a:solidFill>
              <a:latin typeface="Arial" panose="020B0604020202020204" pitchFamily="34" charset="0"/>
              <a:cs typeface="Arial" panose="020B0604020202020204" pitchFamily="34" charset="0"/>
            </a:endParaRPr>
          </a:p>
        </p:txBody>
      </p:sp>
      <p:sp>
        <p:nvSpPr>
          <p:cNvPr id="2" name="TextBox 1"/>
          <p:cNvSpPr txBox="1"/>
          <p:nvPr/>
        </p:nvSpPr>
        <p:spPr>
          <a:xfrm>
            <a:off x="2110853" y="6373505"/>
            <a:ext cx="5286512" cy="584775"/>
          </a:xfrm>
          <a:prstGeom prst="rect">
            <a:avLst/>
          </a:prstGeom>
          <a:noFill/>
        </p:spPr>
        <p:txBody>
          <a:bodyPr wrap="none" rtlCol="0">
            <a:spAutoFit/>
          </a:bodyPr>
          <a:lstStyle/>
          <a:p>
            <a:r>
              <a:rPr lang="en-US" sz="1400" dirty="0"/>
              <a:t>Immunization Action Coalition – Ask the Experts, #1283, January 2017</a:t>
            </a:r>
          </a:p>
          <a:p>
            <a:endParaRPr lang="en-US" dirty="0"/>
          </a:p>
        </p:txBody>
      </p:sp>
    </p:spTree>
    <p:extLst>
      <p:ext uri="{BB962C8B-B14F-4D97-AF65-F5344CB8AC3E}">
        <p14:creationId xmlns:p14="http://schemas.microsoft.com/office/powerpoint/2010/main" val="406274286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228600"/>
            <a:ext cx="7848600" cy="707886"/>
          </a:xfrm>
          <a:prstGeom prst="rect">
            <a:avLst/>
          </a:prstGeom>
        </p:spPr>
        <p:txBody>
          <a:bodyPr wrap="square">
            <a:spAutoFit/>
          </a:bodyPr>
          <a:lstStyle/>
          <a:p>
            <a:pPr algn="ctr"/>
            <a:r>
              <a:rPr lang="en-US" sz="4000" b="1" dirty="0">
                <a:solidFill>
                  <a:srgbClr val="FFFF99"/>
                </a:solidFill>
                <a:latin typeface="Calibri"/>
                <a:cs typeface="Georgia"/>
              </a:rPr>
              <a:t>Pertussis in Adolescents</a:t>
            </a:r>
            <a:endParaRPr lang="en-US" sz="4000" b="1" dirty="0">
              <a:solidFill>
                <a:srgbClr val="FFFF99"/>
              </a:solidFill>
              <a:latin typeface="Calibri"/>
            </a:endParaRPr>
          </a:p>
        </p:txBody>
      </p:sp>
      <p:sp>
        <p:nvSpPr>
          <p:cNvPr id="3" name="Rectangle 2"/>
          <p:cNvSpPr/>
          <p:nvPr/>
        </p:nvSpPr>
        <p:spPr>
          <a:xfrm>
            <a:off x="2514600" y="1413571"/>
            <a:ext cx="7239000" cy="4585871"/>
          </a:xfrm>
          <a:prstGeom prst="rect">
            <a:avLst/>
          </a:prstGeom>
        </p:spPr>
        <p:txBody>
          <a:bodyPr wrap="square">
            <a:spAutoFit/>
          </a:bodyPr>
          <a:lstStyle/>
          <a:p>
            <a:pPr marL="457200" indent="-457200">
              <a:buClr>
                <a:srgbClr val="FFFFCC"/>
              </a:buClr>
              <a:buFont typeface="Calibri" panose="020F0502020204030204" pitchFamily="34" charset="0"/>
              <a:buChar char="•"/>
            </a:pPr>
            <a:r>
              <a:rPr lang="en-US" sz="2800" dirty="0">
                <a:solidFill>
                  <a:prstClr val="white"/>
                </a:solidFill>
                <a:latin typeface="Calibri"/>
                <a:cs typeface="Georgia"/>
              </a:rPr>
              <a:t>  Prolonged cough (3 months or longer)</a:t>
            </a:r>
          </a:p>
          <a:p>
            <a:pPr lvl="2">
              <a:buClr>
                <a:srgbClr val="FFFFCC"/>
              </a:buClr>
              <a:buFont typeface="Calibri" pitchFamily="34" charset="0"/>
              <a:buChar char="•"/>
            </a:pPr>
            <a:r>
              <a:rPr lang="en-US" sz="2400" dirty="0">
                <a:solidFill>
                  <a:prstClr val="white"/>
                </a:solidFill>
                <a:latin typeface="Calibri"/>
                <a:cs typeface="Georgia"/>
              </a:rPr>
              <a:t>Complications (pneumonia, rib fractures)</a:t>
            </a:r>
          </a:p>
          <a:p>
            <a:pPr lvl="2">
              <a:buClr>
                <a:srgbClr val="FFFFCC"/>
              </a:buClr>
              <a:buFont typeface="Calibri" pitchFamily="34" charset="0"/>
              <a:buChar char="•"/>
            </a:pPr>
            <a:r>
              <a:rPr lang="en-US" sz="2400" dirty="0">
                <a:solidFill>
                  <a:prstClr val="white"/>
                </a:solidFill>
                <a:latin typeface="Calibri"/>
                <a:cs typeface="Georgia"/>
              </a:rPr>
              <a:t>Hospitalization</a:t>
            </a:r>
          </a:p>
          <a:p>
            <a:pPr lvl="2">
              <a:buClr>
                <a:srgbClr val="FFFFCC"/>
              </a:buClr>
              <a:buFont typeface="Calibri" pitchFamily="34" charset="0"/>
              <a:buChar char="•"/>
            </a:pPr>
            <a:r>
              <a:rPr lang="en-US" sz="2400" dirty="0">
                <a:solidFill>
                  <a:prstClr val="white"/>
                </a:solidFill>
                <a:latin typeface="Calibri"/>
                <a:cs typeface="Georgia"/>
              </a:rPr>
              <a:t>Missed school and work </a:t>
            </a:r>
          </a:p>
          <a:p>
            <a:pPr lvl="2">
              <a:buClr>
                <a:srgbClr val="FFFFCC"/>
              </a:buClr>
              <a:buFont typeface="Calibri" pitchFamily="34" charset="0"/>
              <a:buChar char="•"/>
            </a:pPr>
            <a:r>
              <a:rPr lang="en-US" sz="2400" dirty="0">
                <a:solidFill>
                  <a:prstClr val="white"/>
                </a:solidFill>
                <a:latin typeface="Calibri"/>
                <a:cs typeface="Georgia"/>
              </a:rPr>
              <a:t>Impact on public health system</a:t>
            </a:r>
          </a:p>
          <a:p>
            <a:pPr marL="457200" indent="-457200">
              <a:buClr>
                <a:srgbClr val="FFFFCC"/>
              </a:buClr>
              <a:buFont typeface="Calibri" panose="020F0502020204030204" pitchFamily="34" charset="0"/>
              <a:buChar char="•"/>
            </a:pPr>
            <a:r>
              <a:rPr lang="en-US" sz="2800" dirty="0">
                <a:solidFill>
                  <a:prstClr val="white"/>
                </a:solidFill>
                <a:latin typeface="Calibri"/>
                <a:cs typeface="Georgia"/>
              </a:rPr>
              <a:t>  Vomiting after prolonged coughing</a:t>
            </a:r>
          </a:p>
          <a:p>
            <a:pPr marL="457200" indent="-457200">
              <a:buClr>
                <a:srgbClr val="FFFFCC"/>
              </a:buClr>
              <a:buFont typeface="Calibri" panose="020F0502020204030204" pitchFamily="34" charset="0"/>
              <a:buChar char="•"/>
            </a:pPr>
            <a:r>
              <a:rPr lang="en-US" sz="2800" dirty="0">
                <a:solidFill>
                  <a:prstClr val="white"/>
                </a:solidFill>
                <a:latin typeface="Calibri"/>
                <a:cs typeface="Georgia"/>
              </a:rPr>
              <a:t>  Weight loss</a:t>
            </a:r>
          </a:p>
          <a:p>
            <a:pPr marL="457200" indent="-457200">
              <a:buClr>
                <a:srgbClr val="FFFFCC"/>
              </a:buClr>
              <a:buFont typeface="Calibri" panose="020F0502020204030204" pitchFamily="34" charset="0"/>
              <a:buChar char="•"/>
            </a:pPr>
            <a:r>
              <a:rPr lang="en-US" sz="2800" dirty="0">
                <a:solidFill>
                  <a:prstClr val="white"/>
                </a:solidFill>
                <a:latin typeface="Calibri"/>
                <a:cs typeface="Georgia"/>
              </a:rPr>
              <a:t>  Multiple medical visits and extensive  </a:t>
            </a:r>
          </a:p>
          <a:p>
            <a:pPr>
              <a:buClr>
                <a:srgbClr val="FFFFCC"/>
              </a:buClr>
            </a:pPr>
            <a:r>
              <a:rPr lang="en-US" sz="2800" dirty="0">
                <a:solidFill>
                  <a:prstClr val="white"/>
                </a:solidFill>
                <a:latin typeface="Calibri"/>
                <a:cs typeface="Georgia"/>
              </a:rPr>
              <a:t>         medical  evaluations</a:t>
            </a:r>
          </a:p>
          <a:p>
            <a:pPr marL="457200" indent="-457200">
              <a:buClr>
                <a:srgbClr val="FFFFCC"/>
              </a:buClr>
              <a:buFont typeface="Calibri" panose="020F0502020204030204" pitchFamily="34" charset="0"/>
              <a:buChar char="•"/>
            </a:pPr>
            <a:r>
              <a:rPr lang="en-US" sz="2800" dirty="0">
                <a:solidFill>
                  <a:prstClr val="white"/>
                </a:solidFill>
                <a:latin typeface="Calibri"/>
                <a:cs typeface="Georgia"/>
              </a:rPr>
              <a:t>  Loss of sleep</a:t>
            </a:r>
          </a:p>
          <a:p>
            <a:pPr marL="457200" indent="-457200">
              <a:buClr>
                <a:srgbClr val="FFFFCC"/>
              </a:buClr>
              <a:buFont typeface="Calibri" panose="020F0502020204030204" pitchFamily="34" charset="0"/>
              <a:buChar char="•"/>
            </a:pPr>
            <a:r>
              <a:rPr lang="en-US" sz="2800" dirty="0">
                <a:solidFill>
                  <a:prstClr val="white"/>
                </a:solidFill>
                <a:latin typeface="Calibri"/>
                <a:cs typeface="Georgia"/>
              </a:rPr>
              <a:t>  Transmission to infants</a:t>
            </a:r>
          </a:p>
        </p:txBody>
      </p:sp>
      <p:sp>
        <p:nvSpPr>
          <p:cNvPr id="5" name="TextBox 4"/>
          <p:cNvSpPr txBox="1"/>
          <p:nvPr/>
        </p:nvSpPr>
        <p:spPr>
          <a:xfrm>
            <a:off x="2514600" y="6291859"/>
            <a:ext cx="5562600" cy="261610"/>
          </a:xfrm>
          <a:prstGeom prst="rect">
            <a:avLst/>
          </a:prstGeom>
          <a:noFill/>
        </p:spPr>
        <p:txBody>
          <a:bodyPr wrap="square" rtlCol="0">
            <a:spAutoFit/>
          </a:bodyPr>
          <a:lstStyle/>
          <a:p>
            <a:r>
              <a:rPr lang="en-US" sz="1100" dirty="0"/>
              <a:t>Ohio Chapter, American Academy of Pediatrics. TIES: Teen Education Immunization Sessions</a:t>
            </a:r>
          </a:p>
        </p:txBody>
      </p:sp>
    </p:spTree>
    <p:extLst>
      <p:ext uri="{BB962C8B-B14F-4D97-AF65-F5344CB8AC3E}">
        <p14:creationId xmlns:p14="http://schemas.microsoft.com/office/powerpoint/2010/main" val="1858857782"/>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100</TotalTime>
  <Words>14864</Words>
  <Application>Microsoft Office PowerPoint</Application>
  <PresentationFormat>Widescreen</PresentationFormat>
  <Paragraphs>1478</Paragraphs>
  <Slides>85</Slides>
  <Notes>84</Notes>
  <HiddenSlides>0</HiddenSlides>
  <MMClips>1</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103" baseType="lpstr">
      <vt:lpstr>Arial Unicode MS</vt:lpstr>
      <vt:lpstr>ＭＳ Ｐゴシック</vt:lpstr>
      <vt:lpstr>Arial</vt:lpstr>
      <vt:lpstr>Arial Narrow</vt:lpstr>
      <vt:lpstr>Calibri</vt:lpstr>
      <vt:lpstr>Corbel</vt:lpstr>
      <vt:lpstr>Georgia</vt:lpstr>
      <vt:lpstr>Lato</vt:lpstr>
      <vt:lpstr>latobold</vt:lpstr>
      <vt:lpstr>latoregular</vt:lpstr>
      <vt:lpstr>Symbol</vt:lpstr>
      <vt:lpstr>Times New Roman</vt:lpstr>
      <vt:lpstr>TimesNewRomanPSMT-Identity-H</vt:lpstr>
      <vt:lpstr>Verdana</vt:lpstr>
      <vt:lpstr>Wingdings</vt:lpstr>
      <vt:lpstr>Wingdings 3</vt:lpstr>
      <vt:lpstr>Depth</vt:lpstr>
      <vt:lpstr>Worksheet</vt:lpstr>
      <vt:lpstr>PowerPoint Presentation</vt:lpstr>
      <vt:lpstr>EPIC® is presented by:</vt:lpstr>
      <vt:lpstr>Faculty Disclosure Information</vt:lpstr>
      <vt:lpstr>Objectives</vt:lpstr>
      <vt:lpstr>Advisory Committee on  Immunization Practices (ACIP)</vt:lpstr>
      <vt:lpstr>PowerPoint Presentation</vt:lpstr>
      <vt:lpstr>Estimated Vaccination Coverage Among  Adolescents Aged 13 – 17 Years - 2017  </vt:lpstr>
      <vt:lpstr>Diphtheria</vt:lpstr>
      <vt:lpstr>PowerPoint Presentation</vt:lpstr>
      <vt:lpstr>PowerPoint Presentation</vt:lpstr>
      <vt:lpstr>Diphtheria, Tetanus and Pertussis Vaccine  for Adolescents</vt:lpstr>
      <vt:lpstr>Tdap for Pregnant Women</vt:lpstr>
      <vt:lpstr>Influenza and Adolescents</vt:lpstr>
      <vt:lpstr>PowerPoint Presentation</vt:lpstr>
      <vt:lpstr>PowerPoint Presentation</vt:lpstr>
      <vt:lpstr>Influenza Vaccines for 2018-2019 Season</vt:lpstr>
      <vt:lpstr>Live, Attenuated Influenza Vaccine (LAIV4)</vt:lpstr>
      <vt:lpstr>Influenza Vaccination of Persons  with a History of Egg Allergy</vt:lpstr>
      <vt:lpstr>Meningococcal Disease (caused by Neisseria meningitidis)</vt:lpstr>
      <vt:lpstr>PowerPoint Presentation</vt:lpstr>
      <vt:lpstr>PowerPoint Presentation</vt:lpstr>
      <vt:lpstr>Vulnerability of Adolescents and Young Adults  to Meningococcal Disease </vt:lpstr>
      <vt:lpstr>Meningococcal Vaccines Recommended for Adolescents and Young Adults in the U.S.</vt:lpstr>
      <vt:lpstr>Meningococcal Conjugate Vaccine (MCV4) (Men A,C,Y, W-135)</vt:lpstr>
      <vt:lpstr>Why Boost at 16 Years of Age?</vt:lpstr>
      <vt:lpstr>PowerPoint Presentation</vt:lpstr>
      <vt:lpstr>PowerPoint Presentation</vt:lpstr>
      <vt:lpstr>Serogroup B Meningococcal Vaccine</vt:lpstr>
      <vt:lpstr>Serogroup B Meningococcal  Vaccine Administration</vt:lpstr>
      <vt:lpstr>Meningitis B Vaccine </vt:lpstr>
      <vt:lpstr>PowerPoint Presentation</vt:lpstr>
      <vt:lpstr>HPV Vaccine</vt:lpstr>
      <vt:lpstr>        2 Dose Schedule: HPV vaccine initiated between 9-14 years can be given in two doses: 0, 6-12 months. (If the 2nd dose is administered at least 5 months after 1st dose, it can be counted).  3 Dose Schedule: HPV vaccine initiated after the 15th birthday or certain immunocompromising conditions should be vaccinated with the 3 dose schedule: 0, 1-2, 6 months           Dose 2 should be given at least 1 to 2 months after first dose                                                                             (1 month minimum)      Dose 3 should be given at least 6 months after the first dose                               (minimum of 3 months between dose 2 and 3)        </vt:lpstr>
      <vt:lpstr>PowerPoint Presentation</vt:lpstr>
      <vt:lpstr>Reasons to Immunize Against HPV  at 11-12 Years of Age</vt:lpstr>
      <vt:lpstr>PowerPoint Presentation</vt:lpstr>
      <vt:lpstr>PowerPoint Presentation</vt:lpstr>
      <vt:lpstr>Talking with Parents about Vaccines</vt:lpstr>
      <vt:lpstr>Addressing Parents’ Top Questions about HPV Vaccine</vt:lpstr>
      <vt:lpstr>PowerPoint Presentation</vt:lpstr>
      <vt:lpstr>Examples of Effective Messaging  For Providers</vt:lpstr>
      <vt:lpstr>Examples of Effective Messaging  For Providers</vt:lpstr>
      <vt:lpstr>PowerPoint Presentation</vt:lpstr>
      <vt:lpstr>PowerPoint Presentation</vt:lpstr>
      <vt:lpstr>PowerPoint Presentation</vt:lpstr>
      <vt:lpstr>Recommended Healthcare Personnel Vaccinations</vt:lpstr>
      <vt:lpstr>PowerPoint Presentation</vt:lpstr>
      <vt:lpstr>PowerPoint Presentation</vt:lpstr>
      <vt:lpstr>Indications        Recommendations                      Requirements</vt:lpstr>
      <vt:lpstr>Updated Vaccine Storage and Handling Recommendations</vt:lpstr>
      <vt:lpstr>Maintaining Appropriate  Vaccine Storage &amp; Handling</vt:lpstr>
      <vt:lpstr>PowerPoint Presentation</vt:lpstr>
      <vt:lpstr>PowerPoint Presentation</vt:lpstr>
      <vt:lpstr>The 7 Rights of  Vaccine Administration</vt:lpstr>
      <vt:lpstr>PowerPoint Presentation</vt:lpstr>
      <vt:lpstr>Improper Immunization Administration Practices</vt:lpstr>
      <vt:lpstr>Always Document…</vt:lpstr>
      <vt:lpstr>PowerPoint Presentation</vt:lpstr>
      <vt:lpstr>PowerPoint Presentation</vt:lpstr>
      <vt:lpstr>PowerPoint Presentation</vt:lpstr>
      <vt:lpstr>Why do we miss opportunities to immunize?</vt:lpstr>
      <vt:lpstr>Invalid Contraindications to Vaccine</vt:lpstr>
      <vt:lpstr>Vaccine Risk Perception </vt:lpstr>
      <vt:lpstr>Response to Vaccine Safety Concerns</vt:lpstr>
      <vt:lpstr>Anti-Vaccine Movement </vt:lpstr>
      <vt:lpstr>Resources for Factual &amp; Responsible  Vaccine Information</vt:lpstr>
      <vt:lpstr>Be sure everyone in the office understands the mission</vt:lpstr>
      <vt:lpstr>PowerPoint Presentation</vt:lpstr>
      <vt:lpstr>Stay Current!</vt:lpstr>
      <vt:lpstr>PowerPoint Presentation</vt:lpstr>
      <vt:lpstr>PowerPoint Presentation</vt:lpstr>
      <vt:lpstr>Questions?</vt:lpstr>
      <vt:lpstr>Test Your Knowledge! EPIC 2019</vt:lpstr>
      <vt:lpstr>Test Your Knowledge!</vt:lpstr>
      <vt:lpstr>Test Your Knowledge!</vt:lpstr>
      <vt:lpstr>Simon  received  MPSV4  at  5  years  of  age  for  international  travel  and a dose  of  MCV4  at  age  11.    Does  he  need  a  booster  dose  of  MCV4  vaccine  at  age  16? </vt:lpstr>
      <vt:lpstr>Simon  received  MPSV4  at  5  years  of  age  for  international  travel  and  a  dose  of  MCV4  at  age  11.    Does  he  need  a  booster  dose  of  MCV4  vaccine  at  age  16? </vt:lpstr>
      <vt:lpstr>Test Your Knowledge! </vt:lpstr>
      <vt:lpstr>Test Your Knowledge! </vt:lpstr>
      <vt:lpstr>Test Your Knowledge!</vt:lpstr>
      <vt:lpstr>Test Your Knowledge!</vt:lpstr>
      <vt:lpstr>Test Your Knowledge!</vt:lpstr>
      <vt:lpstr>Test Your Knowledge!</vt:lpstr>
      <vt:lpstr>Test Your Knowledge!</vt:lpstr>
      <vt:lpstr>Test Your Knowledge!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Gaskins</dc:creator>
  <cp:lastModifiedBy>Shanrita McClain</cp:lastModifiedBy>
  <cp:revision>46</cp:revision>
  <dcterms:created xsi:type="dcterms:W3CDTF">2019-03-04T15:02:28Z</dcterms:created>
  <dcterms:modified xsi:type="dcterms:W3CDTF">2019-03-06T16:35:12Z</dcterms:modified>
</cp:coreProperties>
</file>