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3" r:id="rId4"/>
    <p:sldId id="264" r:id="rId5"/>
    <p:sldId id="270" r:id="rId6"/>
    <p:sldId id="274" r:id="rId7"/>
    <p:sldId id="265" r:id="rId8"/>
    <p:sldId id="266" r:id="rId9"/>
    <p:sldId id="268" r:id="rId10"/>
    <p:sldId id="267" r:id="rId11"/>
    <p:sldId id="272" r:id="rId12"/>
    <p:sldId id="259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5637" autoAdjust="0"/>
  </p:normalViewPr>
  <p:slideViewPr>
    <p:cSldViewPr>
      <p:cViewPr varScale="1">
        <p:scale>
          <a:sx n="64" d="100"/>
          <a:sy n="64" d="100"/>
        </p:scale>
        <p:origin x="9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4C2C1-C2AC-4E7E-A36A-B8F5E269C7C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377840-D491-4770-91AE-A345BEC8D147}">
      <dgm:prSet phldrT="[Text]"/>
      <dgm:spPr/>
      <dgm:t>
        <a:bodyPr/>
        <a:lstStyle/>
        <a:p>
          <a:r>
            <a:rPr lang="en-US" dirty="0" err="1" smtClean="0"/>
            <a:t>MyMCPS</a:t>
          </a:r>
          <a:endParaRPr lang="en-US" dirty="0"/>
        </a:p>
      </dgm:t>
    </dgm:pt>
    <dgm:pt modelId="{B3EC8828-9E6F-49F1-A3EF-E5C6B62C0F45}" type="parTrans" cxnId="{F2A77322-99E3-485A-B5E0-E521416623E2}">
      <dgm:prSet/>
      <dgm:spPr/>
      <dgm:t>
        <a:bodyPr/>
        <a:lstStyle/>
        <a:p>
          <a:endParaRPr lang="en-US"/>
        </a:p>
      </dgm:t>
    </dgm:pt>
    <dgm:pt modelId="{DF837FB2-13EF-402A-96FC-1C8029475ADA}" type="sibTrans" cxnId="{F2A77322-99E3-485A-B5E0-E521416623E2}">
      <dgm:prSet/>
      <dgm:spPr/>
      <dgm:t>
        <a:bodyPr/>
        <a:lstStyle/>
        <a:p>
          <a:endParaRPr lang="en-US"/>
        </a:p>
      </dgm:t>
    </dgm:pt>
    <dgm:pt modelId="{1541C00D-5D2F-410D-9E3F-C4D4EAC8A9A5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Day-to-Day Stuff</a:t>
          </a:r>
        </a:p>
        <a:p>
          <a:r>
            <a:rPr lang="en-US" dirty="0" smtClean="0"/>
            <a:t>Class Assignments</a:t>
          </a:r>
        </a:p>
        <a:p>
          <a:r>
            <a:rPr lang="en-US" dirty="0" smtClean="0"/>
            <a:t>Grades</a:t>
          </a:r>
        </a:p>
        <a:p>
          <a:r>
            <a:rPr lang="en-US" dirty="0" smtClean="0"/>
            <a:t>Content (?)</a:t>
          </a:r>
        </a:p>
        <a:p>
          <a:r>
            <a:rPr lang="en-US" dirty="0" smtClean="0"/>
            <a:t>Google Classroom</a:t>
          </a:r>
        </a:p>
        <a:p>
          <a:r>
            <a:rPr lang="en-US" dirty="0" smtClean="0"/>
            <a:t>Assessment Data</a:t>
          </a:r>
        </a:p>
      </dgm:t>
    </dgm:pt>
    <dgm:pt modelId="{5B5C78AA-9F54-4665-952C-E416925CAD25}" type="parTrans" cxnId="{F8EFCCD4-BF23-4818-9CF4-B7BBDAA37E38}">
      <dgm:prSet/>
      <dgm:spPr/>
      <dgm:t>
        <a:bodyPr/>
        <a:lstStyle/>
        <a:p>
          <a:endParaRPr lang="en-US"/>
        </a:p>
      </dgm:t>
    </dgm:pt>
    <dgm:pt modelId="{DC49CE0C-A909-4395-8870-DD1C06CFD52C}" type="sibTrans" cxnId="{F8EFCCD4-BF23-4818-9CF4-B7BBDAA37E38}">
      <dgm:prSet/>
      <dgm:spPr/>
      <dgm:t>
        <a:bodyPr/>
        <a:lstStyle/>
        <a:p>
          <a:endParaRPr lang="en-US"/>
        </a:p>
      </dgm:t>
    </dgm:pt>
    <dgm:pt modelId="{29026840-179C-47EA-AD18-F10C70AC8030}">
      <dgm:prSet phldrT="[Text]"/>
      <dgm:spPr/>
      <dgm:t>
        <a:bodyPr/>
        <a:lstStyle/>
        <a:p>
          <a:r>
            <a:rPr lang="en-US" dirty="0" smtClean="0"/>
            <a:t> Assessments </a:t>
          </a:r>
          <a:endParaRPr lang="en-US" dirty="0"/>
        </a:p>
      </dgm:t>
    </dgm:pt>
    <dgm:pt modelId="{8D7282F5-28F9-428B-83F0-94D3073B0E62}" type="parTrans" cxnId="{3485C450-A450-4DF6-A78E-7E069BFF1BC6}">
      <dgm:prSet/>
      <dgm:spPr/>
      <dgm:t>
        <a:bodyPr/>
        <a:lstStyle/>
        <a:p>
          <a:endParaRPr lang="en-US"/>
        </a:p>
      </dgm:t>
    </dgm:pt>
    <dgm:pt modelId="{591E5CBE-4B0E-4AA7-B16D-1E2680BD1E7C}" type="sibTrans" cxnId="{3485C450-A450-4DF6-A78E-7E069BFF1BC6}">
      <dgm:prSet/>
      <dgm:spPr/>
      <dgm:t>
        <a:bodyPr/>
        <a:lstStyle/>
        <a:p>
          <a:endParaRPr lang="en-US"/>
        </a:p>
      </dgm:t>
    </dgm:pt>
    <dgm:pt modelId="{0FA0F76C-ABCC-4F29-8A7B-FE6859B3CAA2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Check Progress</a:t>
          </a:r>
        </a:p>
        <a:p>
          <a:r>
            <a:rPr lang="en-US" dirty="0" smtClean="0"/>
            <a:t>Teacher Assessments </a:t>
          </a:r>
        </a:p>
        <a:p>
          <a:r>
            <a:rPr lang="en-US" dirty="0" smtClean="0"/>
            <a:t>MCPS Requirements </a:t>
          </a:r>
        </a:p>
        <a:p>
          <a:r>
            <a:rPr lang="en-US" dirty="0" smtClean="0"/>
            <a:t>State Requirements</a:t>
          </a:r>
        </a:p>
        <a:p>
          <a:r>
            <a:rPr lang="en-US" dirty="0" smtClean="0"/>
            <a:t>Optional Tests </a:t>
          </a:r>
        </a:p>
        <a:p>
          <a:endParaRPr lang="en-US" dirty="0" smtClean="0"/>
        </a:p>
        <a:p>
          <a:r>
            <a:rPr lang="en-US" dirty="0" smtClean="0"/>
            <a:t>	</a:t>
          </a:r>
          <a:endParaRPr lang="en-US" dirty="0"/>
        </a:p>
      </dgm:t>
    </dgm:pt>
    <dgm:pt modelId="{4938FD81-7A8E-408B-AA87-F781A38B4A7F}" type="parTrans" cxnId="{CAFC3FCB-1194-4206-93F8-2877A59AD1A6}">
      <dgm:prSet/>
      <dgm:spPr/>
      <dgm:t>
        <a:bodyPr/>
        <a:lstStyle/>
        <a:p>
          <a:endParaRPr lang="en-US"/>
        </a:p>
      </dgm:t>
    </dgm:pt>
    <dgm:pt modelId="{C2DE9E2F-0F49-4D84-85FD-F4061A45C6E6}" type="sibTrans" cxnId="{CAFC3FCB-1194-4206-93F8-2877A59AD1A6}">
      <dgm:prSet/>
      <dgm:spPr/>
      <dgm:t>
        <a:bodyPr/>
        <a:lstStyle/>
        <a:p>
          <a:endParaRPr lang="en-US"/>
        </a:p>
      </dgm:t>
    </dgm:pt>
    <dgm:pt modelId="{C111F8DD-A0A8-48B4-977C-A4DF879E0B3B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9BAED347-D412-4123-AC72-57DCE9048388}" type="parTrans" cxnId="{82C42F29-58C8-426F-A311-6C5C3A9D6A4D}">
      <dgm:prSet/>
      <dgm:spPr/>
      <dgm:t>
        <a:bodyPr/>
        <a:lstStyle/>
        <a:p>
          <a:endParaRPr lang="en-US"/>
        </a:p>
      </dgm:t>
    </dgm:pt>
    <dgm:pt modelId="{7772F3B1-4714-4BCA-9383-D86186C609BA}" type="sibTrans" cxnId="{82C42F29-58C8-426F-A311-6C5C3A9D6A4D}">
      <dgm:prSet/>
      <dgm:spPr/>
      <dgm:t>
        <a:bodyPr/>
        <a:lstStyle/>
        <a:p>
          <a:endParaRPr lang="en-US"/>
        </a:p>
      </dgm:t>
    </dgm:pt>
    <dgm:pt modelId="{3048DC67-FE88-49C0-8042-5AB5B6FD4BDE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Results – using multiple measures</a:t>
          </a:r>
        </a:p>
        <a:p>
          <a:r>
            <a:rPr lang="en-US" dirty="0" smtClean="0"/>
            <a:t>Report Cards</a:t>
          </a:r>
        </a:p>
        <a:p>
          <a:r>
            <a:rPr lang="en-US" dirty="0" smtClean="0"/>
            <a:t>MAP Reports </a:t>
          </a:r>
        </a:p>
        <a:p>
          <a:r>
            <a:rPr lang="en-US" dirty="0" smtClean="0"/>
            <a:t>PARCC  </a:t>
          </a:r>
        </a:p>
        <a:p>
          <a:r>
            <a:rPr lang="en-US" dirty="0" smtClean="0"/>
            <a:t>AP/IB Scores</a:t>
          </a:r>
        </a:p>
        <a:p>
          <a:r>
            <a:rPr lang="en-US" dirty="0" smtClean="0"/>
            <a:t>SAT/ACT</a:t>
          </a:r>
          <a:endParaRPr lang="en-US" dirty="0"/>
        </a:p>
      </dgm:t>
    </dgm:pt>
    <dgm:pt modelId="{1BF74C0D-386A-4C05-931B-4F2685DB00CE}" type="parTrans" cxnId="{DD6DB867-37E7-4A0C-A2B5-4B592FD67713}">
      <dgm:prSet/>
      <dgm:spPr/>
      <dgm:t>
        <a:bodyPr/>
        <a:lstStyle/>
        <a:p>
          <a:endParaRPr lang="en-US"/>
        </a:p>
      </dgm:t>
    </dgm:pt>
    <dgm:pt modelId="{9FDCFA56-56AB-40DE-9954-843E78AB3676}" type="sibTrans" cxnId="{DD6DB867-37E7-4A0C-A2B5-4B592FD67713}">
      <dgm:prSet/>
      <dgm:spPr/>
      <dgm:t>
        <a:bodyPr/>
        <a:lstStyle/>
        <a:p>
          <a:endParaRPr lang="en-US"/>
        </a:p>
      </dgm:t>
    </dgm:pt>
    <dgm:pt modelId="{AD2ABAAB-0DD2-44B9-95C6-55893B59D869}" type="pres">
      <dgm:prSet presAssocID="{07B4C2C1-C2AC-4E7E-A36A-B8F5E269C7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6F020D-987D-4562-9C66-7ECF4BA95945}" type="pres">
      <dgm:prSet presAssocID="{0F377840-D491-4770-91AE-A345BEC8D147}" presName="compositeNode" presStyleCnt="0">
        <dgm:presLayoutVars>
          <dgm:bulletEnabled val="1"/>
        </dgm:presLayoutVars>
      </dgm:prSet>
      <dgm:spPr/>
    </dgm:pt>
    <dgm:pt modelId="{7505A50B-42F8-40D4-B4B5-F5EBA60B8FF6}" type="pres">
      <dgm:prSet presAssocID="{0F377840-D491-4770-91AE-A345BEC8D147}" presName="bgRect" presStyleLbl="node1" presStyleIdx="0" presStyleCnt="3"/>
      <dgm:spPr/>
      <dgm:t>
        <a:bodyPr/>
        <a:lstStyle/>
        <a:p>
          <a:endParaRPr lang="en-US"/>
        </a:p>
      </dgm:t>
    </dgm:pt>
    <dgm:pt modelId="{3B5BD3CB-1AAC-43E5-8328-E13DD39FD8F6}" type="pres">
      <dgm:prSet presAssocID="{0F377840-D491-4770-91AE-A345BEC8D14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924D7-E73E-4B3C-826A-4BE54057AAB0}" type="pres">
      <dgm:prSet presAssocID="{0F377840-D491-4770-91AE-A345BEC8D14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8B305-463E-4A94-9F2D-8DFD9241968C}" type="pres">
      <dgm:prSet presAssocID="{DF837FB2-13EF-402A-96FC-1C8029475ADA}" presName="hSp" presStyleCnt="0"/>
      <dgm:spPr/>
    </dgm:pt>
    <dgm:pt modelId="{A1D91263-F82C-43E3-9D56-6F7098912B8D}" type="pres">
      <dgm:prSet presAssocID="{DF837FB2-13EF-402A-96FC-1C8029475ADA}" presName="vProcSp" presStyleCnt="0"/>
      <dgm:spPr/>
    </dgm:pt>
    <dgm:pt modelId="{DD0ABAAD-007A-49D4-90C9-0F27BED2EDFC}" type="pres">
      <dgm:prSet presAssocID="{DF837FB2-13EF-402A-96FC-1C8029475ADA}" presName="vSp1" presStyleCnt="0"/>
      <dgm:spPr/>
    </dgm:pt>
    <dgm:pt modelId="{25FDCABC-6B85-4931-884B-C1F64A6295C9}" type="pres">
      <dgm:prSet presAssocID="{DF837FB2-13EF-402A-96FC-1C8029475ADA}" presName="simulatedConn" presStyleLbl="solidFgAcc1" presStyleIdx="0" presStyleCnt="2"/>
      <dgm:spPr/>
    </dgm:pt>
    <dgm:pt modelId="{2652E799-C3E8-4FCA-9309-5A42B8EDBA49}" type="pres">
      <dgm:prSet presAssocID="{DF837FB2-13EF-402A-96FC-1C8029475ADA}" presName="vSp2" presStyleCnt="0"/>
      <dgm:spPr/>
    </dgm:pt>
    <dgm:pt modelId="{532BC495-D54D-4BD9-B8E7-BA995EB9639F}" type="pres">
      <dgm:prSet presAssocID="{DF837FB2-13EF-402A-96FC-1C8029475ADA}" presName="sibTrans" presStyleCnt="0"/>
      <dgm:spPr/>
    </dgm:pt>
    <dgm:pt modelId="{4BA07CC0-C287-4B8D-A728-DCDE6116BD0A}" type="pres">
      <dgm:prSet presAssocID="{29026840-179C-47EA-AD18-F10C70AC8030}" presName="compositeNode" presStyleCnt="0">
        <dgm:presLayoutVars>
          <dgm:bulletEnabled val="1"/>
        </dgm:presLayoutVars>
      </dgm:prSet>
      <dgm:spPr/>
    </dgm:pt>
    <dgm:pt modelId="{A1449B5E-E9FD-4E8D-9B4D-93D997E729D4}" type="pres">
      <dgm:prSet presAssocID="{29026840-179C-47EA-AD18-F10C70AC8030}" presName="bgRect" presStyleLbl="node1" presStyleIdx="1" presStyleCnt="3"/>
      <dgm:spPr/>
      <dgm:t>
        <a:bodyPr/>
        <a:lstStyle/>
        <a:p>
          <a:endParaRPr lang="en-US"/>
        </a:p>
      </dgm:t>
    </dgm:pt>
    <dgm:pt modelId="{6FEDE431-D5A7-4678-B141-2EB6A84E43C2}" type="pres">
      <dgm:prSet presAssocID="{29026840-179C-47EA-AD18-F10C70AC803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19831-2004-4D8A-B7E3-65E8B4832D88}" type="pres">
      <dgm:prSet presAssocID="{29026840-179C-47EA-AD18-F10C70AC803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C69FD-CCBD-4674-952D-C56F393A4A37}" type="pres">
      <dgm:prSet presAssocID="{591E5CBE-4B0E-4AA7-B16D-1E2680BD1E7C}" presName="hSp" presStyleCnt="0"/>
      <dgm:spPr/>
    </dgm:pt>
    <dgm:pt modelId="{3D5CAA37-F75E-4B56-AB5D-5A0617C9D308}" type="pres">
      <dgm:prSet presAssocID="{591E5CBE-4B0E-4AA7-B16D-1E2680BD1E7C}" presName="vProcSp" presStyleCnt="0"/>
      <dgm:spPr/>
    </dgm:pt>
    <dgm:pt modelId="{E6BC8B85-3AD9-45AF-8BFC-562D67A2D9F8}" type="pres">
      <dgm:prSet presAssocID="{591E5CBE-4B0E-4AA7-B16D-1E2680BD1E7C}" presName="vSp1" presStyleCnt="0"/>
      <dgm:spPr/>
    </dgm:pt>
    <dgm:pt modelId="{6FA9DBE9-60CE-4935-BD54-6C4D0FDAFEBB}" type="pres">
      <dgm:prSet presAssocID="{591E5CBE-4B0E-4AA7-B16D-1E2680BD1E7C}" presName="simulatedConn" presStyleLbl="solidFgAcc1" presStyleIdx="1" presStyleCnt="2"/>
      <dgm:spPr/>
    </dgm:pt>
    <dgm:pt modelId="{4BDF3688-15F4-483A-AE23-5D398FA90026}" type="pres">
      <dgm:prSet presAssocID="{591E5CBE-4B0E-4AA7-B16D-1E2680BD1E7C}" presName="vSp2" presStyleCnt="0"/>
      <dgm:spPr/>
    </dgm:pt>
    <dgm:pt modelId="{24BA931A-53F7-467C-B00F-CE2BA72D13CA}" type="pres">
      <dgm:prSet presAssocID="{591E5CBE-4B0E-4AA7-B16D-1E2680BD1E7C}" presName="sibTrans" presStyleCnt="0"/>
      <dgm:spPr/>
    </dgm:pt>
    <dgm:pt modelId="{677E5B18-88C7-4C81-8B3A-6DA3E483D483}" type="pres">
      <dgm:prSet presAssocID="{C111F8DD-A0A8-48B4-977C-A4DF879E0B3B}" presName="compositeNode" presStyleCnt="0">
        <dgm:presLayoutVars>
          <dgm:bulletEnabled val="1"/>
        </dgm:presLayoutVars>
      </dgm:prSet>
      <dgm:spPr/>
    </dgm:pt>
    <dgm:pt modelId="{5DE0E7FD-23D3-402F-BCD6-DFF9C0066719}" type="pres">
      <dgm:prSet presAssocID="{C111F8DD-A0A8-48B4-977C-A4DF879E0B3B}" presName="bgRect" presStyleLbl="node1" presStyleIdx="2" presStyleCnt="3" custLinFactNeighborX="517" custLinFactNeighborY="-2122"/>
      <dgm:spPr/>
      <dgm:t>
        <a:bodyPr/>
        <a:lstStyle/>
        <a:p>
          <a:endParaRPr lang="en-US"/>
        </a:p>
      </dgm:t>
    </dgm:pt>
    <dgm:pt modelId="{737C4460-6460-4513-9869-0C530D6B547D}" type="pres">
      <dgm:prSet presAssocID="{C111F8DD-A0A8-48B4-977C-A4DF879E0B3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78221-457C-42CA-BAC5-1756413DE229}" type="pres">
      <dgm:prSet presAssocID="{C111F8DD-A0A8-48B4-977C-A4DF879E0B3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DB867-37E7-4A0C-A2B5-4B592FD67713}" srcId="{C111F8DD-A0A8-48B4-977C-A4DF879E0B3B}" destId="{3048DC67-FE88-49C0-8042-5AB5B6FD4BDE}" srcOrd="0" destOrd="0" parTransId="{1BF74C0D-386A-4C05-931B-4F2685DB00CE}" sibTransId="{9FDCFA56-56AB-40DE-9954-843E78AB3676}"/>
    <dgm:cxn modelId="{90FC2519-61DC-45D8-9339-CCD259AF9377}" type="presOf" srcId="{0FA0F76C-ABCC-4F29-8A7B-FE6859B3CAA2}" destId="{54019831-2004-4D8A-B7E3-65E8B4832D88}" srcOrd="0" destOrd="0" presId="urn:microsoft.com/office/officeart/2005/8/layout/hProcess7"/>
    <dgm:cxn modelId="{F8EFCCD4-BF23-4818-9CF4-B7BBDAA37E38}" srcId="{0F377840-D491-4770-91AE-A345BEC8D147}" destId="{1541C00D-5D2F-410D-9E3F-C4D4EAC8A9A5}" srcOrd="0" destOrd="0" parTransId="{5B5C78AA-9F54-4665-952C-E416925CAD25}" sibTransId="{DC49CE0C-A909-4395-8870-DD1C06CFD52C}"/>
    <dgm:cxn modelId="{F0B2562D-7482-4B69-8544-4F261B7B7833}" type="presOf" srcId="{C111F8DD-A0A8-48B4-977C-A4DF879E0B3B}" destId="{5DE0E7FD-23D3-402F-BCD6-DFF9C0066719}" srcOrd="0" destOrd="0" presId="urn:microsoft.com/office/officeart/2005/8/layout/hProcess7"/>
    <dgm:cxn modelId="{475E9098-6E78-4046-AFA3-138ED7E8959E}" type="presOf" srcId="{29026840-179C-47EA-AD18-F10C70AC8030}" destId="{6FEDE431-D5A7-4678-B141-2EB6A84E43C2}" srcOrd="1" destOrd="0" presId="urn:microsoft.com/office/officeart/2005/8/layout/hProcess7"/>
    <dgm:cxn modelId="{ED706D48-9208-41D6-BE6B-7D273515D81A}" type="presOf" srcId="{3048DC67-FE88-49C0-8042-5AB5B6FD4BDE}" destId="{A4378221-457C-42CA-BAC5-1756413DE229}" srcOrd="0" destOrd="0" presId="urn:microsoft.com/office/officeart/2005/8/layout/hProcess7"/>
    <dgm:cxn modelId="{CA6EE1F6-269C-46BF-91A4-6776FBB3FF32}" type="presOf" srcId="{0F377840-D491-4770-91AE-A345BEC8D147}" destId="{3B5BD3CB-1AAC-43E5-8328-E13DD39FD8F6}" srcOrd="1" destOrd="0" presId="urn:microsoft.com/office/officeart/2005/8/layout/hProcess7"/>
    <dgm:cxn modelId="{82C42F29-58C8-426F-A311-6C5C3A9D6A4D}" srcId="{07B4C2C1-C2AC-4E7E-A36A-B8F5E269C7CF}" destId="{C111F8DD-A0A8-48B4-977C-A4DF879E0B3B}" srcOrd="2" destOrd="0" parTransId="{9BAED347-D412-4123-AC72-57DCE9048388}" sibTransId="{7772F3B1-4714-4BCA-9383-D86186C609BA}"/>
    <dgm:cxn modelId="{FDA6BDAB-12A9-43BC-97BA-6BBA563563FD}" type="presOf" srcId="{0F377840-D491-4770-91AE-A345BEC8D147}" destId="{7505A50B-42F8-40D4-B4B5-F5EBA60B8FF6}" srcOrd="0" destOrd="0" presId="urn:microsoft.com/office/officeart/2005/8/layout/hProcess7"/>
    <dgm:cxn modelId="{24E55E2B-B597-4311-9CDD-9648F6703AC2}" type="presOf" srcId="{C111F8DD-A0A8-48B4-977C-A4DF879E0B3B}" destId="{737C4460-6460-4513-9869-0C530D6B547D}" srcOrd="1" destOrd="0" presId="urn:microsoft.com/office/officeart/2005/8/layout/hProcess7"/>
    <dgm:cxn modelId="{CAFC3FCB-1194-4206-93F8-2877A59AD1A6}" srcId="{29026840-179C-47EA-AD18-F10C70AC8030}" destId="{0FA0F76C-ABCC-4F29-8A7B-FE6859B3CAA2}" srcOrd="0" destOrd="0" parTransId="{4938FD81-7A8E-408B-AA87-F781A38B4A7F}" sibTransId="{C2DE9E2F-0F49-4D84-85FD-F4061A45C6E6}"/>
    <dgm:cxn modelId="{A542054F-ED55-4179-B0AD-5D733C459E6E}" type="presOf" srcId="{1541C00D-5D2F-410D-9E3F-C4D4EAC8A9A5}" destId="{C8B924D7-E73E-4B3C-826A-4BE54057AAB0}" srcOrd="0" destOrd="0" presId="urn:microsoft.com/office/officeart/2005/8/layout/hProcess7"/>
    <dgm:cxn modelId="{F797D883-AF97-4B34-B9D6-6D15EC6ACDC6}" type="presOf" srcId="{29026840-179C-47EA-AD18-F10C70AC8030}" destId="{A1449B5E-E9FD-4E8D-9B4D-93D997E729D4}" srcOrd="0" destOrd="0" presId="urn:microsoft.com/office/officeart/2005/8/layout/hProcess7"/>
    <dgm:cxn modelId="{9314FFF8-7B59-4FBB-BFF7-C6E14EA5396E}" type="presOf" srcId="{07B4C2C1-C2AC-4E7E-A36A-B8F5E269C7CF}" destId="{AD2ABAAB-0DD2-44B9-95C6-55893B59D869}" srcOrd="0" destOrd="0" presId="urn:microsoft.com/office/officeart/2005/8/layout/hProcess7"/>
    <dgm:cxn modelId="{F2A77322-99E3-485A-B5E0-E521416623E2}" srcId="{07B4C2C1-C2AC-4E7E-A36A-B8F5E269C7CF}" destId="{0F377840-D491-4770-91AE-A345BEC8D147}" srcOrd="0" destOrd="0" parTransId="{B3EC8828-9E6F-49F1-A3EF-E5C6B62C0F45}" sibTransId="{DF837FB2-13EF-402A-96FC-1C8029475ADA}"/>
    <dgm:cxn modelId="{3485C450-A450-4DF6-A78E-7E069BFF1BC6}" srcId="{07B4C2C1-C2AC-4E7E-A36A-B8F5E269C7CF}" destId="{29026840-179C-47EA-AD18-F10C70AC8030}" srcOrd="1" destOrd="0" parTransId="{8D7282F5-28F9-428B-83F0-94D3073B0E62}" sibTransId="{591E5CBE-4B0E-4AA7-B16D-1E2680BD1E7C}"/>
    <dgm:cxn modelId="{280C19A2-30FE-48E1-9432-A5E9378E78A2}" type="presParOf" srcId="{AD2ABAAB-0DD2-44B9-95C6-55893B59D869}" destId="{7B6F020D-987D-4562-9C66-7ECF4BA95945}" srcOrd="0" destOrd="0" presId="urn:microsoft.com/office/officeart/2005/8/layout/hProcess7"/>
    <dgm:cxn modelId="{4ACA90BF-B2E1-4B89-A87C-61439789F36F}" type="presParOf" srcId="{7B6F020D-987D-4562-9C66-7ECF4BA95945}" destId="{7505A50B-42F8-40D4-B4B5-F5EBA60B8FF6}" srcOrd="0" destOrd="0" presId="urn:microsoft.com/office/officeart/2005/8/layout/hProcess7"/>
    <dgm:cxn modelId="{E55B023B-EDD4-4572-AC84-FB109B70FE10}" type="presParOf" srcId="{7B6F020D-987D-4562-9C66-7ECF4BA95945}" destId="{3B5BD3CB-1AAC-43E5-8328-E13DD39FD8F6}" srcOrd="1" destOrd="0" presId="urn:microsoft.com/office/officeart/2005/8/layout/hProcess7"/>
    <dgm:cxn modelId="{070EB6EA-A80A-4EB2-A840-C0FBA8582D8F}" type="presParOf" srcId="{7B6F020D-987D-4562-9C66-7ECF4BA95945}" destId="{C8B924D7-E73E-4B3C-826A-4BE54057AAB0}" srcOrd="2" destOrd="0" presId="urn:microsoft.com/office/officeart/2005/8/layout/hProcess7"/>
    <dgm:cxn modelId="{7DDE2CAB-50B6-4ACE-9D47-AA62CC033869}" type="presParOf" srcId="{AD2ABAAB-0DD2-44B9-95C6-55893B59D869}" destId="{C548B305-463E-4A94-9F2D-8DFD9241968C}" srcOrd="1" destOrd="0" presId="urn:microsoft.com/office/officeart/2005/8/layout/hProcess7"/>
    <dgm:cxn modelId="{8E487330-982D-48B6-9B9E-8C06FE78B4BE}" type="presParOf" srcId="{AD2ABAAB-0DD2-44B9-95C6-55893B59D869}" destId="{A1D91263-F82C-43E3-9D56-6F7098912B8D}" srcOrd="2" destOrd="0" presId="urn:microsoft.com/office/officeart/2005/8/layout/hProcess7"/>
    <dgm:cxn modelId="{1325733B-73BA-4A59-B4D9-7206E658CF43}" type="presParOf" srcId="{A1D91263-F82C-43E3-9D56-6F7098912B8D}" destId="{DD0ABAAD-007A-49D4-90C9-0F27BED2EDFC}" srcOrd="0" destOrd="0" presId="urn:microsoft.com/office/officeart/2005/8/layout/hProcess7"/>
    <dgm:cxn modelId="{28D2A2B0-3F97-44AC-B3A5-3D6F04C7B4E8}" type="presParOf" srcId="{A1D91263-F82C-43E3-9D56-6F7098912B8D}" destId="{25FDCABC-6B85-4931-884B-C1F64A6295C9}" srcOrd="1" destOrd="0" presId="urn:microsoft.com/office/officeart/2005/8/layout/hProcess7"/>
    <dgm:cxn modelId="{4EB00347-F945-4CB4-8E7B-E2208781EFFE}" type="presParOf" srcId="{A1D91263-F82C-43E3-9D56-6F7098912B8D}" destId="{2652E799-C3E8-4FCA-9309-5A42B8EDBA49}" srcOrd="2" destOrd="0" presId="urn:microsoft.com/office/officeart/2005/8/layout/hProcess7"/>
    <dgm:cxn modelId="{B0D69886-CBDE-4162-B29C-B8491A09AF7C}" type="presParOf" srcId="{AD2ABAAB-0DD2-44B9-95C6-55893B59D869}" destId="{532BC495-D54D-4BD9-B8E7-BA995EB9639F}" srcOrd="3" destOrd="0" presId="urn:microsoft.com/office/officeart/2005/8/layout/hProcess7"/>
    <dgm:cxn modelId="{7916653C-868C-494C-984F-A70F2E75FF7F}" type="presParOf" srcId="{AD2ABAAB-0DD2-44B9-95C6-55893B59D869}" destId="{4BA07CC0-C287-4B8D-A728-DCDE6116BD0A}" srcOrd="4" destOrd="0" presId="urn:microsoft.com/office/officeart/2005/8/layout/hProcess7"/>
    <dgm:cxn modelId="{F64345B8-8BF2-4552-B886-7AC6F3E39764}" type="presParOf" srcId="{4BA07CC0-C287-4B8D-A728-DCDE6116BD0A}" destId="{A1449B5E-E9FD-4E8D-9B4D-93D997E729D4}" srcOrd="0" destOrd="0" presId="urn:microsoft.com/office/officeart/2005/8/layout/hProcess7"/>
    <dgm:cxn modelId="{5953A141-4D92-4A2E-B45A-420E979B03CC}" type="presParOf" srcId="{4BA07CC0-C287-4B8D-A728-DCDE6116BD0A}" destId="{6FEDE431-D5A7-4678-B141-2EB6A84E43C2}" srcOrd="1" destOrd="0" presId="urn:microsoft.com/office/officeart/2005/8/layout/hProcess7"/>
    <dgm:cxn modelId="{97477AA9-8684-473E-BE36-02F68A10EE0E}" type="presParOf" srcId="{4BA07CC0-C287-4B8D-A728-DCDE6116BD0A}" destId="{54019831-2004-4D8A-B7E3-65E8B4832D88}" srcOrd="2" destOrd="0" presId="urn:microsoft.com/office/officeart/2005/8/layout/hProcess7"/>
    <dgm:cxn modelId="{8AB8FD3F-F111-4D57-ADF3-A7B2FF70E7A5}" type="presParOf" srcId="{AD2ABAAB-0DD2-44B9-95C6-55893B59D869}" destId="{566C69FD-CCBD-4674-952D-C56F393A4A37}" srcOrd="5" destOrd="0" presId="urn:microsoft.com/office/officeart/2005/8/layout/hProcess7"/>
    <dgm:cxn modelId="{D24FE95B-463B-4720-BD85-4F77882195A1}" type="presParOf" srcId="{AD2ABAAB-0DD2-44B9-95C6-55893B59D869}" destId="{3D5CAA37-F75E-4B56-AB5D-5A0617C9D308}" srcOrd="6" destOrd="0" presId="urn:microsoft.com/office/officeart/2005/8/layout/hProcess7"/>
    <dgm:cxn modelId="{557666C4-2403-4939-A6E1-B0ADCDA8387C}" type="presParOf" srcId="{3D5CAA37-F75E-4B56-AB5D-5A0617C9D308}" destId="{E6BC8B85-3AD9-45AF-8BFC-562D67A2D9F8}" srcOrd="0" destOrd="0" presId="urn:microsoft.com/office/officeart/2005/8/layout/hProcess7"/>
    <dgm:cxn modelId="{A1423CCA-F773-4066-AF8F-04A92A76897B}" type="presParOf" srcId="{3D5CAA37-F75E-4B56-AB5D-5A0617C9D308}" destId="{6FA9DBE9-60CE-4935-BD54-6C4D0FDAFEBB}" srcOrd="1" destOrd="0" presId="urn:microsoft.com/office/officeart/2005/8/layout/hProcess7"/>
    <dgm:cxn modelId="{4C4D2488-4DE7-41D9-AF09-FF0431093EAF}" type="presParOf" srcId="{3D5CAA37-F75E-4B56-AB5D-5A0617C9D308}" destId="{4BDF3688-15F4-483A-AE23-5D398FA90026}" srcOrd="2" destOrd="0" presId="urn:microsoft.com/office/officeart/2005/8/layout/hProcess7"/>
    <dgm:cxn modelId="{9301C118-2A4B-4E7A-AB72-B5ACE7BE298B}" type="presParOf" srcId="{AD2ABAAB-0DD2-44B9-95C6-55893B59D869}" destId="{24BA931A-53F7-467C-B00F-CE2BA72D13CA}" srcOrd="7" destOrd="0" presId="urn:microsoft.com/office/officeart/2005/8/layout/hProcess7"/>
    <dgm:cxn modelId="{67B40075-4212-4732-8FD5-4D4B243D868F}" type="presParOf" srcId="{AD2ABAAB-0DD2-44B9-95C6-55893B59D869}" destId="{677E5B18-88C7-4C81-8B3A-6DA3E483D483}" srcOrd="8" destOrd="0" presId="urn:microsoft.com/office/officeart/2005/8/layout/hProcess7"/>
    <dgm:cxn modelId="{45E6367C-8ED3-4BF7-8569-98C98F0C2471}" type="presParOf" srcId="{677E5B18-88C7-4C81-8B3A-6DA3E483D483}" destId="{5DE0E7FD-23D3-402F-BCD6-DFF9C0066719}" srcOrd="0" destOrd="0" presId="urn:microsoft.com/office/officeart/2005/8/layout/hProcess7"/>
    <dgm:cxn modelId="{D7F2CADF-DC7B-456C-A676-BA985CB012DC}" type="presParOf" srcId="{677E5B18-88C7-4C81-8B3A-6DA3E483D483}" destId="{737C4460-6460-4513-9869-0C530D6B547D}" srcOrd="1" destOrd="0" presId="urn:microsoft.com/office/officeart/2005/8/layout/hProcess7"/>
    <dgm:cxn modelId="{C1398EA8-0051-4070-B21F-C2E388F90948}" type="presParOf" srcId="{677E5B18-88C7-4C81-8B3A-6DA3E483D483}" destId="{A4378221-457C-42CA-BAC5-1756413DE22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A50B-42F8-40D4-B4B5-F5EBA60B8FF6}">
      <dsp:nvSpPr>
        <dsp:cNvPr id="0" name=""/>
        <dsp:cNvSpPr/>
      </dsp:nvSpPr>
      <dsp:spPr>
        <a:xfrm>
          <a:off x="622" y="1058852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MyMCPS</a:t>
          </a:r>
          <a:endParaRPr lang="en-US" sz="3000" kern="1200" dirty="0"/>
        </a:p>
      </dsp:txBody>
      <dsp:txXfrm rot="16200000">
        <a:off x="-1050033" y="2109508"/>
        <a:ext cx="2637361" cy="536049"/>
      </dsp:txXfrm>
    </dsp:sp>
    <dsp:sp modelId="{C8B924D7-E73E-4B3C-826A-4BE54057AAB0}">
      <dsp:nvSpPr>
        <dsp:cNvPr id="0" name=""/>
        <dsp:cNvSpPr/>
      </dsp:nvSpPr>
      <dsp:spPr>
        <a:xfrm>
          <a:off x="536671" y="1058852"/>
          <a:ext cx="1996783" cy="32162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0000"/>
              </a:solidFill>
            </a:rPr>
            <a:t>Day-to-Day Stuff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Class Assignments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Grades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Content (?)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Google Classroom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Assessment Data</a:t>
          </a:r>
        </a:p>
      </dsp:txBody>
      <dsp:txXfrm>
        <a:off x="536671" y="1058852"/>
        <a:ext cx="1996783" cy="3216294"/>
      </dsp:txXfrm>
    </dsp:sp>
    <dsp:sp modelId="{A1449B5E-E9FD-4E8D-9B4D-93D997E729D4}">
      <dsp:nvSpPr>
        <dsp:cNvPr id="0" name=""/>
        <dsp:cNvSpPr/>
      </dsp:nvSpPr>
      <dsp:spPr>
        <a:xfrm>
          <a:off x="2774677" y="1058852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Assessments </a:t>
          </a:r>
          <a:endParaRPr lang="en-US" sz="3000" kern="1200" dirty="0"/>
        </a:p>
      </dsp:txBody>
      <dsp:txXfrm rot="16200000">
        <a:off x="1724020" y="2109508"/>
        <a:ext cx="2637361" cy="536049"/>
      </dsp:txXfrm>
    </dsp:sp>
    <dsp:sp modelId="{25FDCABC-6B85-4931-884B-C1F64A6295C9}">
      <dsp:nvSpPr>
        <dsp:cNvPr id="0" name=""/>
        <dsp:cNvSpPr/>
      </dsp:nvSpPr>
      <dsp:spPr>
        <a:xfrm rot="5400000">
          <a:off x="2551626" y="3616433"/>
          <a:ext cx="472902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19831-2004-4D8A-B7E3-65E8B4832D88}">
      <dsp:nvSpPr>
        <dsp:cNvPr id="0" name=""/>
        <dsp:cNvSpPr/>
      </dsp:nvSpPr>
      <dsp:spPr>
        <a:xfrm>
          <a:off x="3310726" y="1058852"/>
          <a:ext cx="1996783" cy="32162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0000"/>
              </a:solidFill>
            </a:rPr>
            <a:t>Check Progress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Teacher Assessments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MCPS Requirements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State Requirements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Optional Tests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	</a:t>
          </a:r>
          <a:endParaRPr lang="en-US" sz="1900" kern="1200" dirty="0"/>
        </a:p>
      </dsp:txBody>
      <dsp:txXfrm>
        <a:off x="3310726" y="1058852"/>
        <a:ext cx="1996783" cy="3216294"/>
      </dsp:txXfrm>
    </dsp:sp>
    <dsp:sp modelId="{5DE0E7FD-23D3-402F-BCD6-DFF9C0066719}">
      <dsp:nvSpPr>
        <dsp:cNvPr id="0" name=""/>
        <dsp:cNvSpPr/>
      </dsp:nvSpPr>
      <dsp:spPr>
        <a:xfrm>
          <a:off x="5549354" y="990602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Evidence</a:t>
          </a:r>
          <a:endParaRPr lang="en-US" sz="3000" kern="1200" dirty="0"/>
        </a:p>
      </dsp:txBody>
      <dsp:txXfrm rot="16200000">
        <a:off x="4498697" y="2041259"/>
        <a:ext cx="2637361" cy="536049"/>
      </dsp:txXfrm>
    </dsp:sp>
    <dsp:sp modelId="{6FA9DBE9-60CE-4935-BD54-6C4D0FDAFEBB}">
      <dsp:nvSpPr>
        <dsp:cNvPr id="0" name=""/>
        <dsp:cNvSpPr/>
      </dsp:nvSpPr>
      <dsp:spPr>
        <a:xfrm rot="5400000">
          <a:off x="5325681" y="3616433"/>
          <a:ext cx="472902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78221-457C-42CA-BAC5-1756413DE229}">
      <dsp:nvSpPr>
        <dsp:cNvPr id="0" name=""/>
        <dsp:cNvSpPr/>
      </dsp:nvSpPr>
      <dsp:spPr>
        <a:xfrm>
          <a:off x="6085403" y="990602"/>
          <a:ext cx="1996783" cy="32162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0000"/>
              </a:solidFill>
            </a:rPr>
            <a:t>Results – using multiple measures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Report Cards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MAP Reports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PARCC 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AP/IB Scores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SAT/ACT</a:t>
          </a:r>
          <a:endParaRPr lang="en-US" sz="1900" kern="1200" dirty="0"/>
        </a:p>
      </dsp:txBody>
      <dsp:txXfrm>
        <a:off x="6085403" y="990602"/>
        <a:ext cx="1996783" cy="321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CAA14-EF89-422A-8FB0-CB2DC403E037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00883-914A-4C0E-AC01-44E97673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8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Evidence of Learning Timelines outlines the assessments that are being given at each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Evidence of Learning Timelines outlines the assessments that are being given at each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Evidence of Learning Timelines outlines the assessments that are being given at each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3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8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MISA</a:t>
            </a:r>
            <a:r>
              <a:rPr lang="en-US" baseline="0" dirty="0" smtClean="0"/>
              <a:t>, Social Studies Test… </a:t>
            </a:r>
          </a:p>
          <a:p>
            <a:endParaRPr lang="en-US" baseline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2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tgomeryschoolsmd.org/curriculum/graduation-requirements.aspx" TargetMode="External"/><Relationship Id="rId3" Type="http://schemas.openxmlformats.org/officeDocument/2006/relationships/hyperlink" Target="http://www.montgomeryschoolsmd.org/uploadedFiles/curriculum/0159.18_GradReqAtAGlanceMS_2022_ENG.pdf" TargetMode="External"/><Relationship Id="rId7" Type="http://schemas.openxmlformats.org/officeDocument/2006/relationships/hyperlink" Target="http://www.montgomeryschoolsmd.org/uploadedFiles/curriculum/0159.18_GradReqAtAGlance_2018_ENG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tgomeryschoolsmd.org/uploadedFiles/curriculum/0159.18_GradReqAtAGlance_2019_ENG.pdf" TargetMode="External"/><Relationship Id="rId5" Type="http://schemas.openxmlformats.org/officeDocument/2006/relationships/hyperlink" Target="http://www.montgomeryschoolsmd.org/uploadedFiles/curriculum/0159.18_GradReqAtAGlance_2020_ENG.pdf" TargetMode="External"/><Relationship Id="rId4" Type="http://schemas.openxmlformats.org/officeDocument/2006/relationships/hyperlink" Target="http://www.montgomeryschoolsmd.org/uploadedFiles/curriculum/0159.18_GradReqAtAGlance_2021_ENG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34290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MCPS Curriculum: </a:t>
            </a:r>
            <a:r>
              <a:rPr lang="en-US" sz="5300" b="1" dirty="0" smtClean="0"/>
              <a:t>Understanding the Framework to Make Sense of </a:t>
            </a:r>
            <a:br>
              <a:rPr lang="en-US" sz="5300" b="1" dirty="0" smtClean="0"/>
            </a:br>
            <a:r>
              <a:rPr lang="en-US" sz="5300" b="1" dirty="0" smtClean="0"/>
              <a:t>the Changes</a:t>
            </a:r>
            <a:endParaRPr lang="en-US" sz="5300" b="1" dirty="0"/>
          </a:p>
        </p:txBody>
      </p:sp>
      <p:pic>
        <p:nvPicPr>
          <p:cNvPr id="1026" name="Picture 2" descr="C:\Users\206013197\Downloads\MCCPTA blue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6626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5078"/>
            <a:ext cx="7886700" cy="1325563"/>
          </a:xfrm>
        </p:spPr>
        <p:txBody>
          <a:bodyPr/>
          <a:lstStyle/>
          <a:p>
            <a:r>
              <a:rPr lang="en-US" b="1" dirty="0" smtClean="0"/>
              <a:t>Evidence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Internal/MCPS Evidence:  </a:t>
            </a:r>
          </a:p>
          <a:p>
            <a:pPr lvl="1"/>
            <a:r>
              <a:rPr lang="en-US" dirty="0" smtClean="0"/>
              <a:t>Report Cards</a:t>
            </a:r>
          </a:p>
          <a:p>
            <a:pPr lvl="2"/>
            <a:r>
              <a:rPr lang="en-US" dirty="0" smtClean="0"/>
              <a:t>Changes in elementary school report card.</a:t>
            </a:r>
          </a:p>
          <a:p>
            <a:pPr lvl="1"/>
            <a:r>
              <a:rPr lang="en-US" dirty="0" smtClean="0"/>
              <a:t>MAP Reports</a:t>
            </a:r>
          </a:p>
          <a:p>
            <a:pPr lvl="2"/>
            <a:r>
              <a:rPr lang="en-US" dirty="0" smtClean="0"/>
              <a:t>Not distributed in all schools but, </a:t>
            </a:r>
            <a:r>
              <a:rPr lang="en-US" dirty="0" err="1" smtClean="0"/>
              <a:t>MyMCPS</a:t>
            </a:r>
            <a:r>
              <a:rPr lang="en-US" dirty="0" smtClean="0"/>
              <a:t> should give parents access going forward.</a:t>
            </a:r>
          </a:p>
          <a:p>
            <a:pPr marL="0" indent="0">
              <a:buNone/>
            </a:pPr>
            <a:r>
              <a:rPr lang="en-US" dirty="0" smtClean="0"/>
              <a:t>External Evidence: </a:t>
            </a:r>
          </a:p>
          <a:p>
            <a:pPr lvl="1"/>
            <a:r>
              <a:rPr lang="en-US" dirty="0" smtClean="0"/>
              <a:t>PARCC</a:t>
            </a:r>
          </a:p>
          <a:p>
            <a:pPr lvl="1"/>
            <a:r>
              <a:rPr lang="en-US" dirty="0" smtClean="0"/>
              <a:t>SAT/ACT/IB/AP</a:t>
            </a:r>
          </a:p>
          <a:p>
            <a:pPr lvl="1"/>
            <a:r>
              <a:rPr lang="en-US" dirty="0" smtClean="0"/>
              <a:t>MISA (someday)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6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5078"/>
            <a:ext cx="7886700" cy="1325563"/>
          </a:xfrm>
        </p:spPr>
        <p:txBody>
          <a:bodyPr/>
          <a:lstStyle/>
          <a:p>
            <a:r>
              <a:rPr lang="en-US" b="1" dirty="0" smtClean="0"/>
              <a:t>RESULT!!!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5625"/>
            <a:ext cx="6858000" cy="45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1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86700" cy="1325563"/>
          </a:xfrm>
        </p:spPr>
        <p:txBody>
          <a:bodyPr/>
          <a:lstStyle/>
          <a:p>
            <a:r>
              <a:rPr lang="en-US" b="1" dirty="0" smtClean="0"/>
              <a:t>MCPS Graduation Requirements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133600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2B455A"/>
                </a:solidFill>
                <a:latin typeface="archivonarrow"/>
              </a:rPr>
              <a:t>Graduation Requirements</a:t>
            </a:r>
          </a:p>
          <a:p>
            <a:pPr fontAlgn="base"/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High school graduation requirements are the conditions that MCPS students must meet in order to graduate and receive a diploma.</a:t>
            </a:r>
          </a:p>
          <a:p>
            <a:pPr fontAlgn="base"/>
            <a:r>
              <a:rPr lang="en-US" b="1" dirty="0">
                <a:solidFill>
                  <a:srgbClr val="3C5A78"/>
                </a:solidFill>
                <a:latin typeface="Arial" panose="020B0604020202020204" pitchFamily="34" charset="0"/>
              </a:rPr>
              <a:t>Read more about the MCPS Graduation Requirements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 </a:t>
            </a:r>
            <a:endParaRPr lang="en-US" dirty="0" smtClean="0">
              <a:solidFill>
                <a:srgbClr val="3C5A78"/>
              </a:solidFill>
              <a:latin typeface="Arial" panose="020B0604020202020204" pitchFamily="34" charset="0"/>
            </a:endParaRPr>
          </a:p>
          <a:p>
            <a:pPr fontAlgn="base"/>
            <a:endParaRPr lang="en-US" dirty="0">
              <a:solidFill>
                <a:srgbClr val="3C5A78"/>
              </a:solidFill>
              <a:latin typeface="Arial" panose="020B0604020202020204" pitchFamily="34" charset="0"/>
            </a:endParaRPr>
          </a:p>
          <a:p>
            <a:pPr fontAlgn="ctr"/>
            <a:r>
              <a:rPr lang="en-US" b="1" dirty="0">
                <a:solidFill>
                  <a:srgbClr val="3C5A78"/>
                </a:solidFill>
                <a:latin typeface="Arial" panose="020B0604020202020204" pitchFamily="34" charset="0"/>
              </a:rPr>
              <a:t>Class of 2022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1561C0"/>
                </a:solidFill>
                <a:latin typeface="Arial" panose="020B0604020202020204" pitchFamily="34" charset="0"/>
                <a:hlinkClick r:id="rId3" tooltip=" English"/>
              </a:rPr>
              <a:t> English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 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español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ja-JP" altLang="en-US" dirty="0">
                <a:solidFill>
                  <a:srgbClr val="3C5A78"/>
                </a:solidFill>
                <a:latin typeface="Arial" panose="020B0604020202020204" pitchFamily="34" charset="0"/>
              </a:rPr>
              <a:t>中文 </a:t>
            </a:r>
            <a:r>
              <a:rPr lang="en-US" altLang="ja-JP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français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tiếng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ko-KR" altLang="en-US" dirty="0">
                <a:solidFill>
                  <a:srgbClr val="3C5A78"/>
                </a:solidFill>
                <a:latin typeface="Arial" panose="020B0604020202020204" pitchFamily="34" charset="0"/>
              </a:rPr>
              <a:t>한국어 </a:t>
            </a:r>
            <a:r>
              <a:rPr lang="en-US" altLang="ko-KR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am-ET" dirty="0">
                <a:solidFill>
                  <a:srgbClr val="3C5A78"/>
                </a:solidFill>
                <a:latin typeface="Arial" panose="020B0604020202020204" pitchFamily="34" charset="0"/>
              </a:rPr>
              <a:t>አማርኛ  </a:t>
            </a:r>
          </a:p>
          <a:p>
            <a:pPr fontAlgn="ctr"/>
            <a:r>
              <a:rPr lang="en-US" b="1" dirty="0">
                <a:solidFill>
                  <a:srgbClr val="3C5A78"/>
                </a:solidFill>
                <a:latin typeface="Arial" panose="020B0604020202020204" pitchFamily="34" charset="0"/>
              </a:rPr>
              <a:t>Class of 2021 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1561C0"/>
                </a:solidFill>
                <a:latin typeface="Arial" panose="020B0604020202020204" pitchFamily="34" charset="0"/>
                <a:hlinkClick r:id="rId4" tooltip="English "/>
              </a:rPr>
              <a:t>English 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| 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español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ja-JP" altLang="en-US" dirty="0">
                <a:solidFill>
                  <a:srgbClr val="3C5A78"/>
                </a:solidFill>
                <a:latin typeface="Arial" panose="020B0604020202020204" pitchFamily="34" charset="0"/>
              </a:rPr>
              <a:t>中文 </a:t>
            </a:r>
            <a:r>
              <a:rPr lang="en-US" altLang="ja-JP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français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tiếng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ko-KR" altLang="en-US" dirty="0">
                <a:solidFill>
                  <a:srgbClr val="3C5A78"/>
                </a:solidFill>
                <a:latin typeface="Arial" panose="020B0604020202020204" pitchFamily="34" charset="0"/>
              </a:rPr>
              <a:t>한국어 </a:t>
            </a:r>
            <a:r>
              <a:rPr lang="en-US" altLang="ko-KR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am-ET" dirty="0">
                <a:solidFill>
                  <a:srgbClr val="3C5A78"/>
                </a:solidFill>
                <a:latin typeface="Arial" panose="020B0604020202020204" pitchFamily="34" charset="0"/>
              </a:rPr>
              <a:t>አማርኛ  </a:t>
            </a:r>
          </a:p>
          <a:p>
            <a:pPr fontAlgn="ctr"/>
            <a:r>
              <a:rPr lang="en-US" b="1" dirty="0">
                <a:solidFill>
                  <a:srgbClr val="3C5A78"/>
                </a:solidFill>
                <a:latin typeface="Arial" panose="020B0604020202020204" pitchFamily="34" charset="0"/>
              </a:rPr>
              <a:t>Class of 2020 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1561C0"/>
                </a:solidFill>
                <a:latin typeface="Arial" panose="020B0604020202020204" pitchFamily="34" charset="0"/>
                <a:hlinkClick r:id="rId5" tooltip="English "/>
              </a:rPr>
              <a:t>English 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español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ja-JP" altLang="en-US" dirty="0">
                <a:solidFill>
                  <a:srgbClr val="3C5A78"/>
                </a:solidFill>
                <a:latin typeface="Arial" panose="020B0604020202020204" pitchFamily="34" charset="0"/>
              </a:rPr>
              <a:t>中文 </a:t>
            </a:r>
            <a:r>
              <a:rPr lang="en-US" altLang="ja-JP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français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tiếng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ko-KR" altLang="en-US" dirty="0">
                <a:solidFill>
                  <a:srgbClr val="3C5A78"/>
                </a:solidFill>
                <a:latin typeface="Arial" panose="020B0604020202020204" pitchFamily="34" charset="0"/>
              </a:rPr>
              <a:t>한국어 </a:t>
            </a:r>
            <a:r>
              <a:rPr lang="en-US" altLang="ko-KR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am-ET" dirty="0">
                <a:solidFill>
                  <a:srgbClr val="3C5A78"/>
                </a:solidFill>
                <a:latin typeface="Arial" panose="020B0604020202020204" pitchFamily="34" charset="0"/>
              </a:rPr>
              <a:t>አማርኛ  </a:t>
            </a:r>
          </a:p>
          <a:p>
            <a:pPr fontAlgn="ctr"/>
            <a:r>
              <a:rPr lang="en-US" b="1" dirty="0">
                <a:solidFill>
                  <a:srgbClr val="3C5A78"/>
                </a:solidFill>
                <a:latin typeface="Arial" panose="020B0604020202020204" pitchFamily="34" charset="0"/>
              </a:rPr>
              <a:t>Class of 2019 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1561C0"/>
                </a:solidFill>
                <a:latin typeface="Arial" panose="020B0604020202020204" pitchFamily="34" charset="0"/>
                <a:hlinkClick r:id="rId6" tooltip="English "/>
              </a:rPr>
              <a:t>English 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español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ja-JP" altLang="en-US" dirty="0">
                <a:solidFill>
                  <a:srgbClr val="3C5A78"/>
                </a:solidFill>
                <a:latin typeface="Arial" panose="020B0604020202020204" pitchFamily="34" charset="0"/>
              </a:rPr>
              <a:t>中文 </a:t>
            </a:r>
            <a:r>
              <a:rPr lang="en-US" altLang="ja-JP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français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tiếng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ko-KR" altLang="en-US" dirty="0">
                <a:solidFill>
                  <a:srgbClr val="3C5A78"/>
                </a:solidFill>
                <a:latin typeface="Arial" panose="020B0604020202020204" pitchFamily="34" charset="0"/>
              </a:rPr>
              <a:t>한국어 </a:t>
            </a:r>
            <a:r>
              <a:rPr lang="en-US" altLang="ko-KR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am-ET" dirty="0">
                <a:solidFill>
                  <a:srgbClr val="3C5A78"/>
                </a:solidFill>
                <a:latin typeface="Arial" panose="020B0604020202020204" pitchFamily="34" charset="0"/>
              </a:rPr>
              <a:t>አማርኛ </a:t>
            </a:r>
          </a:p>
          <a:p>
            <a:pPr fontAlgn="ctr"/>
            <a:r>
              <a:rPr lang="en-US" b="1" dirty="0">
                <a:solidFill>
                  <a:srgbClr val="3C5A78"/>
                </a:solidFill>
                <a:latin typeface="Arial" panose="020B0604020202020204" pitchFamily="34" charset="0"/>
              </a:rPr>
              <a:t>Class of 2018 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1561C0"/>
                </a:solidFill>
                <a:latin typeface="Arial" panose="020B0604020202020204" pitchFamily="34" charset="0"/>
                <a:hlinkClick r:id="rId7" tooltip="English "/>
              </a:rPr>
              <a:t>English 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español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ja-JP" altLang="en-US" dirty="0">
                <a:solidFill>
                  <a:srgbClr val="3C5A78"/>
                </a:solidFill>
                <a:latin typeface="Arial" panose="020B0604020202020204" pitchFamily="34" charset="0"/>
              </a:rPr>
              <a:t>中文 </a:t>
            </a:r>
            <a:r>
              <a:rPr lang="en-US" altLang="ja-JP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français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tiếng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5A78"/>
                </a:solidFill>
                <a:latin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</a:rPr>
              <a:t> | </a:t>
            </a:r>
            <a:r>
              <a:rPr lang="ko-KR" altLang="en-US" dirty="0">
                <a:solidFill>
                  <a:srgbClr val="3C5A78"/>
                </a:solidFill>
                <a:latin typeface="Arial" panose="020B0604020202020204" pitchFamily="34" charset="0"/>
              </a:rPr>
              <a:t>한국어 </a:t>
            </a:r>
            <a:r>
              <a:rPr lang="en-US" altLang="ko-KR" dirty="0">
                <a:solidFill>
                  <a:srgbClr val="3C5A78"/>
                </a:solidFill>
                <a:latin typeface="Arial" panose="020B0604020202020204" pitchFamily="34" charset="0"/>
              </a:rPr>
              <a:t>| </a:t>
            </a:r>
            <a:r>
              <a:rPr lang="am-ET" dirty="0">
                <a:solidFill>
                  <a:srgbClr val="3C5A78"/>
                </a:solidFill>
                <a:latin typeface="Arial" panose="020B0604020202020204" pitchFamily="34" charset="0"/>
              </a:rPr>
              <a:t>አማርኛ  </a:t>
            </a:r>
            <a:endParaRPr lang="en-US" dirty="0" smtClean="0">
              <a:solidFill>
                <a:srgbClr val="3C5A78"/>
              </a:solidFill>
              <a:latin typeface="Arial" panose="020B0604020202020204" pitchFamily="34" charset="0"/>
            </a:endParaRPr>
          </a:p>
          <a:p>
            <a:pPr fontAlgn="ctr"/>
            <a:endParaRPr lang="en-US" b="0" i="0" dirty="0">
              <a:solidFill>
                <a:srgbClr val="3C5A78"/>
              </a:solidFill>
              <a:effectLst/>
              <a:latin typeface="Arial" panose="020B0604020202020204" pitchFamily="34" charset="0"/>
            </a:endParaRPr>
          </a:p>
          <a:p>
            <a:pPr fontAlgn="ctr"/>
            <a:r>
              <a:rPr lang="en-US" dirty="0">
                <a:solidFill>
                  <a:srgbClr val="3C5A78"/>
                </a:solidFill>
                <a:latin typeface="Arial" panose="020B0604020202020204" pitchFamily="34" charset="0"/>
                <a:hlinkClick r:id="rId8"/>
              </a:rPr>
              <a:t>http://</a:t>
            </a:r>
            <a:r>
              <a:rPr lang="en-US" dirty="0" smtClean="0">
                <a:solidFill>
                  <a:srgbClr val="3C5A78"/>
                </a:solidFill>
                <a:latin typeface="Arial" panose="020B0604020202020204" pitchFamily="34" charset="0"/>
                <a:hlinkClick r:id="rId8"/>
              </a:rPr>
              <a:t>www.montgomeryschoolsmd.org/curriculum/graduation-requirements.aspx</a:t>
            </a:r>
            <a:endParaRPr lang="en-US" dirty="0" smtClean="0">
              <a:solidFill>
                <a:srgbClr val="3C5A78"/>
              </a:solidFill>
              <a:latin typeface="Arial" panose="020B0604020202020204" pitchFamily="34" charset="0"/>
            </a:endParaRPr>
          </a:p>
          <a:p>
            <a:pPr fontAlgn="ctr"/>
            <a:endParaRPr lang="am-ET" b="0" i="0" dirty="0">
              <a:solidFill>
                <a:srgbClr val="3C5A78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6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know more than you think!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MCPS is MASSIVE with lots of layers and it may seem overwhelming, but, we believe -- the more engaged parents/guardians are in a student’s academic career, the better they will do. 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You’ve got this!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041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Housekeeping Items: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Curriculum e-list, helpful topics like:</a:t>
            </a:r>
          </a:p>
          <a:p>
            <a:pPr lvl="1"/>
            <a:r>
              <a:rPr lang="en-US" sz="2800" dirty="0" smtClean="0"/>
              <a:t>What kinds of differentiated activities are happening in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English?</a:t>
            </a:r>
          </a:p>
          <a:p>
            <a:pPr lvl="1"/>
            <a:r>
              <a:rPr lang="en-US" sz="2800" dirty="0" smtClean="0"/>
              <a:t>Does anyone know the answer to…</a:t>
            </a:r>
          </a:p>
          <a:p>
            <a:r>
              <a:rPr lang="en-US" sz="4000" dirty="0" smtClean="0"/>
              <a:t>Who’s in the Room?</a:t>
            </a:r>
          </a:p>
        </p:txBody>
      </p:sp>
    </p:spTree>
    <p:extLst>
      <p:ext uri="{BB962C8B-B14F-4D97-AF65-F5344CB8AC3E}">
        <p14:creationId xmlns:p14="http://schemas.microsoft.com/office/powerpoint/2010/main" val="19545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What’s What?	</a:t>
            </a:r>
            <a:endParaRPr lang="en-US" sz="6000" b="1" dirty="0">
              <a:latin typeface="Jokerman" panose="04090605060D060207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308741"/>
              </p:ext>
            </p:extLst>
          </p:nvPr>
        </p:nvGraphicFramePr>
        <p:xfrm>
          <a:off x="457200" y="13716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8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MyMCPS</a:t>
            </a:r>
            <a:r>
              <a:rPr lang="en-US" b="1" dirty="0" smtClean="0"/>
              <a:t> – Day-to-Day </a:t>
            </a:r>
            <a:endParaRPr lang="en-US" b="1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Chromebooks/Get Access -- today and at next Delegates Assembly.  But, (in brief) once up and running, parents will be able to access: </a:t>
            </a:r>
          </a:p>
          <a:p>
            <a:r>
              <a:rPr lang="en-US" dirty="0" smtClean="0"/>
              <a:t>Curriculum resources/links</a:t>
            </a:r>
          </a:p>
          <a:p>
            <a:r>
              <a:rPr lang="en-US" dirty="0" smtClean="0"/>
              <a:t>Class Assignments</a:t>
            </a:r>
          </a:p>
          <a:p>
            <a:r>
              <a:rPr lang="en-US" dirty="0" smtClean="0"/>
              <a:t>Immediate glimpse into what student is learning</a:t>
            </a:r>
          </a:p>
          <a:p>
            <a:pPr lvl="1"/>
            <a:r>
              <a:rPr lang="en-US" dirty="0" smtClean="0"/>
              <a:t>What the student is mastering</a:t>
            </a:r>
          </a:p>
          <a:p>
            <a:pPr lvl="1"/>
            <a:r>
              <a:rPr lang="en-US" dirty="0" smtClean="0"/>
              <a:t>Where there may be gaps</a:t>
            </a:r>
          </a:p>
          <a:p>
            <a:r>
              <a:rPr lang="en-US" dirty="0" smtClean="0"/>
              <a:t>Past “Evidence”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Curriculum – Always Evolving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Career and Technology Education (CTE) just underwent a review. </a:t>
            </a:r>
          </a:p>
          <a:p>
            <a:r>
              <a:rPr lang="en-US" dirty="0" smtClean="0"/>
              <a:t>2.0 is under review now – reviewing how well 2.0 aligns to Common Core</a:t>
            </a:r>
          </a:p>
          <a:p>
            <a:pPr lvl="1"/>
            <a:r>
              <a:rPr lang="en-US" dirty="0" smtClean="0"/>
              <a:t>Report to Board is expected, Spring 2018</a:t>
            </a:r>
          </a:p>
          <a:p>
            <a:r>
              <a:rPr lang="en-US" dirty="0" smtClean="0"/>
              <a:t>Curriculum Advisory Committees</a:t>
            </a:r>
            <a:endParaRPr lang="en-US" dirty="0"/>
          </a:p>
          <a:p>
            <a:pPr lvl="1"/>
            <a:r>
              <a:rPr lang="en-US" dirty="0" smtClean="0"/>
              <a:t>Group looks at various parts of curriculum for interdisciplinary opportunities</a:t>
            </a:r>
          </a:p>
          <a:p>
            <a:r>
              <a:rPr lang="en-US" dirty="0" smtClean="0"/>
              <a:t>MCCPTA Curriculum Committee</a:t>
            </a:r>
            <a:endParaRPr lang="en-US" dirty="0"/>
          </a:p>
          <a:p>
            <a:pPr lvl="1"/>
            <a:r>
              <a:rPr lang="en-US" dirty="0" smtClean="0"/>
              <a:t>Content = OCIP</a:t>
            </a:r>
          </a:p>
          <a:p>
            <a:pPr lvl="1"/>
            <a:r>
              <a:rPr lang="en-US" dirty="0" smtClean="0"/>
              <a:t>Implementation = OSSI</a:t>
            </a:r>
          </a:p>
        </p:txBody>
      </p:sp>
    </p:spTree>
    <p:extLst>
      <p:ext uri="{BB962C8B-B14F-4D97-AF65-F5344CB8AC3E}">
        <p14:creationId xmlns:p14="http://schemas.microsoft.com/office/powerpoint/2010/main" val="348379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MCPS – Assessments – Progress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255" y="2354262"/>
            <a:ext cx="7739489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255" y="1828800"/>
            <a:ext cx="7813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http://www.montgomeryschoolsmd.org/departments/sharedaccountability/</a:t>
            </a:r>
          </a:p>
        </p:txBody>
      </p:sp>
    </p:spTree>
    <p:extLst>
      <p:ext uri="{BB962C8B-B14F-4D97-AF65-F5344CB8AC3E}">
        <p14:creationId xmlns:p14="http://schemas.microsoft.com/office/powerpoint/2010/main" val="32379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2017-18 Assessments – MS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1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Assessment Windows – MS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0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Assessments – who requires?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487625"/>
              </p:ext>
            </p:extLst>
          </p:nvPr>
        </p:nvGraphicFramePr>
        <p:xfrm>
          <a:off x="628650" y="1825625"/>
          <a:ext cx="7886700" cy="234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460375">
                <a:tc>
                  <a:txBody>
                    <a:bodyPr/>
                    <a:lstStyle/>
                    <a:p>
                      <a:r>
                        <a:rPr lang="en-US" dirty="0" smtClean="0"/>
                        <a:t>MCPS-Required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State-Required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MCPS Required Assessments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MD State Required Assessments</a:t>
                      </a:r>
                      <a:endParaRPr lang="en-US" dirty="0"/>
                    </a:p>
                  </a:txBody>
                  <a:tcPr/>
                </a:tc>
              </a:tr>
              <a:tr h="4044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Progress</a:t>
                      </a:r>
                      <a:r>
                        <a:rPr lang="en-US" baseline="0" dirty="0" smtClean="0"/>
                        <a:t> Checks/Common 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PARCC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MAP-P/MAP-M/MAP-R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HSAs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InView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Others (specific populations)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Others (specific populations)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344273"/>
              </p:ext>
            </p:extLst>
          </p:nvPr>
        </p:nvGraphicFramePr>
        <p:xfrm>
          <a:off x="2590800" y="4572000"/>
          <a:ext cx="4191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Self-Selected (not required)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SAT/ACT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AP/IB tests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6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428</Words>
  <Application>Microsoft Office PowerPoint</Application>
  <PresentationFormat>On-screen Show (4:3)</PresentationFormat>
  <Paragraphs>106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맑은 고딕</vt:lpstr>
      <vt:lpstr>ＭＳ Ｐゴシック</vt:lpstr>
      <vt:lpstr>archivonarrow</vt:lpstr>
      <vt:lpstr>Arial</vt:lpstr>
      <vt:lpstr>Calibri</vt:lpstr>
      <vt:lpstr>Calibri Light</vt:lpstr>
      <vt:lpstr>Jokerman</vt:lpstr>
      <vt:lpstr>Office Theme</vt:lpstr>
      <vt:lpstr> MCPS Curriculum: Understanding the Framework to Make Sense of  the Changes</vt:lpstr>
      <vt:lpstr>Housekeeping Items:</vt:lpstr>
      <vt:lpstr>What’s What? </vt:lpstr>
      <vt:lpstr>MyMCPS – Day-to-Day </vt:lpstr>
      <vt:lpstr>Curriculum – Always Evolving</vt:lpstr>
      <vt:lpstr>MCPS – Assessments – Progress</vt:lpstr>
      <vt:lpstr>2017-18 Assessments – MS</vt:lpstr>
      <vt:lpstr>Assessment Windows – MS</vt:lpstr>
      <vt:lpstr>Assessments – who requires?</vt:lpstr>
      <vt:lpstr>Evidence </vt:lpstr>
      <vt:lpstr>RESULT!!!</vt:lpstr>
      <vt:lpstr>MCPS Graduation Requirements</vt:lpstr>
      <vt:lpstr>You know more than you think!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206013197</dc:creator>
  <cp:lastModifiedBy>Cynthia Simonson</cp:lastModifiedBy>
  <cp:revision>19</cp:revision>
  <dcterms:created xsi:type="dcterms:W3CDTF">2016-09-10T10:48:59Z</dcterms:created>
  <dcterms:modified xsi:type="dcterms:W3CDTF">2017-09-15T18:58:03Z</dcterms:modified>
</cp:coreProperties>
</file>