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7" r:id="rId2"/>
    <p:sldId id="299" r:id="rId3"/>
    <p:sldId id="300" r:id="rId4"/>
    <p:sldId id="301" r:id="rId5"/>
    <p:sldId id="302" r:id="rId6"/>
    <p:sldId id="303" r:id="rId7"/>
    <p:sldId id="304" r:id="rId8"/>
    <p:sldId id="305" r:id="rId9"/>
    <p:sldId id="306" r:id="rId10"/>
    <p:sldId id="335" r:id="rId11"/>
    <p:sldId id="307" r:id="rId12"/>
    <p:sldId id="308" r:id="rId13"/>
    <p:sldId id="309" r:id="rId14"/>
    <p:sldId id="336" r:id="rId15"/>
    <p:sldId id="311" r:id="rId16"/>
    <p:sldId id="314" r:id="rId17"/>
    <p:sldId id="316" r:id="rId18"/>
    <p:sldId id="337" r:id="rId19"/>
    <p:sldId id="317" r:id="rId20"/>
    <p:sldId id="318" r:id="rId21"/>
    <p:sldId id="338" r:id="rId22"/>
    <p:sldId id="320" r:id="rId23"/>
    <p:sldId id="321" r:id="rId24"/>
    <p:sldId id="322" r:id="rId25"/>
    <p:sldId id="323" r:id="rId26"/>
    <p:sldId id="324" r:id="rId27"/>
    <p:sldId id="326" r:id="rId28"/>
    <p:sldId id="327" r:id="rId29"/>
    <p:sldId id="339" r:id="rId30"/>
    <p:sldId id="328" r:id="rId31"/>
    <p:sldId id="329" r:id="rId32"/>
    <p:sldId id="330" r:id="rId33"/>
    <p:sldId id="331" r:id="rId34"/>
    <p:sldId id="332" r:id="rId35"/>
    <p:sldId id="333" r:id="rId36"/>
    <p:sldId id="33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7C32DD-2173-F446-A5C7-3EB6E06C7361}" type="datetimeFigureOut">
              <a:rPr lang="en-US" smtClean="0"/>
              <a:t>7/26/16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48133-B3B4-D24F-A2E3-A7A71D9B2696}" type="slidenum">
              <a:rPr lang="en-US" smtClean="0"/>
              <a:t>‹#›</a:t>
            </a:fld>
            <a:endParaRPr lang="en-US"/>
          </a:p>
        </p:txBody>
      </p:sp>
    </p:spTree>
    <p:extLst>
      <p:ext uri="{BB962C8B-B14F-4D97-AF65-F5344CB8AC3E}">
        <p14:creationId xmlns:p14="http://schemas.microsoft.com/office/powerpoint/2010/main" val="2283716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2B79B-4130-9744-B70B-2A094DD624DF}" type="datetimeFigureOut">
              <a:rPr lang="en-US" smtClean="0"/>
              <a:t>7/26/16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04A86-48B0-C84D-93A0-012BD1B18DDC}" type="slidenum">
              <a:rPr lang="en-US" smtClean="0"/>
              <a:t>‹#›</a:t>
            </a:fld>
            <a:endParaRPr lang="en-US"/>
          </a:p>
        </p:txBody>
      </p:sp>
    </p:spTree>
    <p:extLst>
      <p:ext uri="{BB962C8B-B14F-4D97-AF65-F5344CB8AC3E}">
        <p14:creationId xmlns:p14="http://schemas.microsoft.com/office/powerpoint/2010/main" val="6766506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southpark.cc.com</a:t>
            </a:r>
            <a:r>
              <a:rPr lang="en-US" dirty="0" smtClean="0"/>
              <a:t>/clips/388728/it-sounds-like-poo</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14</a:t>
            </a:fld>
            <a:endParaRPr lang="en-US"/>
          </a:p>
        </p:txBody>
      </p:sp>
    </p:spTree>
    <p:extLst>
      <p:ext uri="{BB962C8B-B14F-4D97-AF65-F5344CB8AC3E}">
        <p14:creationId xmlns:p14="http://schemas.microsoft.com/office/powerpoint/2010/main" val="51649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gizmodo.com</a:t>
            </a:r>
            <a:r>
              <a:rPr lang="en-US" smtClean="0"/>
              <a:t>/5034701/confirmed-eight-morons-bought-the-999-i-am-rich-iphone-application</a:t>
            </a:r>
            <a:endParaRPr lang="en-US"/>
          </a:p>
        </p:txBody>
      </p:sp>
      <p:sp>
        <p:nvSpPr>
          <p:cNvPr id="4" name="Slide Number Placeholder 3"/>
          <p:cNvSpPr>
            <a:spLocks noGrp="1"/>
          </p:cNvSpPr>
          <p:nvPr>
            <p:ph type="sldNum" sz="quarter" idx="10"/>
          </p:nvPr>
        </p:nvSpPr>
        <p:spPr/>
        <p:txBody>
          <a:bodyPr/>
          <a:lstStyle/>
          <a:p>
            <a:fld id="{B5304A86-48B0-C84D-93A0-012BD1B18DDC}" type="slidenum">
              <a:rPr lang="en-US" smtClean="0"/>
              <a:t>16</a:t>
            </a:fld>
            <a:endParaRPr lang="en-US"/>
          </a:p>
        </p:txBody>
      </p:sp>
    </p:spTree>
    <p:extLst>
      <p:ext uri="{BB962C8B-B14F-4D97-AF65-F5344CB8AC3E}">
        <p14:creationId xmlns:p14="http://schemas.microsoft.com/office/powerpoint/2010/main" val="225356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money.cnn.com</a:t>
            </a:r>
            <a:r>
              <a:rPr lang="en-US" dirty="0" smtClean="0"/>
              <a:t>/magazines/</a:t>
            </a:r>
            <a:r>
              <a:rPr lang="en-US" dirty="0" err="1" smtClean="0"/>
              <a:t>moneymag</a:t>
            </a:r>
            <a:r>
              <a:rPr lang="en-US" dirty="0" smtClean="0"/>
              <a:t>/money101/lesson9/</a:t>
            </a:r>
          </a:p>
          <a:p>
            <a:endParaRPr lang="en-US" dirty="0" smtClean="0"/>
          </a:p>
          <a:p>
            <a:r>
              <a:rPr lang="en-US" dirty="0" smtClean="0"/>
              <a:t>Source: http://</a:t>
            </a:r>
            <a:r>
              <a:rPr lang="en-US" dirty="0" err="1" smtClean="0"/>
              <a:t>www.washingtonpost.com</a:t>
            </a:r>
            <a:r>
              <a:rPr lang="en-US" dirty="0" smtClean="0"/>
              <a:t>/blogs/</a:t>
            </a:r>
            <a:r>
              <a:rPr lang="en-US" dirty="0" err="1" smtClean="0"/>
              <a:t>wonkblog</a:t>
            </a:r>
            <a:r>
              <a:rPr lang="en-US" dirty="0" smtClean="0"/>
              <a:t>/</a:t>
            </a:r>
            <a:r>
              <a:rPr lang="en-US" dirty="0" err="1" smtClean="0"/>
              <a:t>wp</a:t>
            </a:r>
            <a:r>
              <a:rPr lang="en-US" dirty="0" smtClean="0"/>
              <a:t>/2013/08/15/five-facts-about-household-debt-in-the-united-states/</a:t>
            </a:r>
            <a:endParaRPr lang="en-US" dirty="0"/>
          </a:p>
        </p:txBody>
      </p:sp>
      <p:sp>
        <p:nvSpPr>
          <p:cNvPr id="4" name="Slide Number Placeholder 3"/>
          <p:cNvSpPr>
            <a:spLocks noGrp="1"/>
          </p:cNvSpPr>
          <p:nvPr>
            <p:ph type="sldNum" sz="quarter" idx="10"/>
          </p:nvPr>
        </p:nvSpPr>
        <p:spPr/>
        <p:txBody>
          <a:bodyPr/>
          <a:lstStyle/>
          <a:p>
            <a:fld id="{B5304A86-48B0-C84D-93A0-012BD1B18DDC}" type="slidenum">
              <a:rPr lang="en-US" smtClean="0"/>
              <a:t>23</a:t>
            </a:fld>
            <a:endParaRPr lang="en-US"/>
          </a:p>
        </p:txBody>
      </p:sp>
    </p:spTree>
    <p:extLst>
      <p:ext uri="{BB962C8B-B14F-4D97-AF65-F5344CB8AC3E}">
        <p14:creationId xmlns:p14="http://schemas.microsoft.com/office/powerpoint/2010/main" val="181704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25C8740-1D97-4C48-A083-BD1D3E734694}"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BE86AFB3-A672-6A49-97BD-BA3124CADD21}" type="datetime1">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7BF0A2-9531-7D4F-BDB8-0682FB37DB87}"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C43E42B5-9418-714B-B74B-0BD5AE488F67}"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AB0EDA3-6B4B-1E49-AABE-8FDB0D63E4EF}"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2521E95-6350-494A-8331-9709FBB2CFE4}"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7C2AB34-127A-E14A-8635-63997AC32F98}"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4E4F59E-4B34-4F4C-850E-6AB1BAE506DC}"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A53A759-0B13-D94F-A041-294BDAE159F8}"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BE963-8DA8-8E41-84DD-337DF889C64C}" type="datetime1">
              <a:rPr lang="en-US" smtClean="0"/>
              <a:t>7/26/16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E4154F-0F27-194A-A230-3B3EE0B82E50}" type="datetime1">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EC8F1F37-9A76-204C-A71E-B62578464F60}" type="datetime1">
              <a:rPr lang="en-US" smtClean="0"/>
              <a:t>7/26/16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FD5EAEA-C75E-3649-8E87-BFFB70DBAE83}" type="datetime1">
              <a:rPr lang="en-US" smtClean="0"/>
              <a:t>7/26/16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13DA-E25B-4940-90FF-183F1C813AEC}" type="datetime1">
              <a:rPr lang="en-US" smtClean="0"/>
              <a:t>7/26/16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C6972044-CE4E-1648-9872-98F3AF908C31}" type="datetime1">
              <a:rPr lang="en-US" smtClean="0"/>
              <a:t>7/26/16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136C0E9-D6AD-B744-B9F8-F08CE41C4886}" type="datetime1">
              <a:rPr lang="en-US" smtClean="0"/>
              <a:t>7/26/16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uthpark.cc.com/clips/388728/it-sounds-like-poo"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gizmodo.com/5034701/confirmed-eight-morons-bought-the-999-i-am-rich-iphone-application"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j8mHwvFxMc" TargetMode="Externa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societypages.org/socimages/2011/04/18/is-your-armpit-unattractive-dove-can-help/" TargetMode="Externa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Autofit/>
          </a:bodyPr>
          <a:lstStyle/>
          <a:p>
            <a:pPr eaLnBrk="1" hangingPunct="1"/>
            <a:r>
              <a:rPr lang="en-US" sz="3500" dirty="0">
                <a:latin typeface="Verdana" charset="0"/>
              </a:rPr>
              <a:t>Lesson </a:t>
            </a:r>
            <a:r>
              <a:rPr lang="en-US" sz="3500" dirty="0" smtClean="0">
                <a:latin typeface="Verdana" charset="0"/>
              </a:rPr>
              <a:t>12: Popular Culture</a:t>
            </a:r>
            <a:endParaRPr lang="en-US" sz="3500" dirty="0">
              <a:latin typeface="Verdana" charset="0"/>
            </a:endParaRPr>
          </a:p>
        </p:txBody>
      </p:sp>
      <p:sp>
        <p:nvSpPr>
          <p:cNvPr id="3075" name="Rectangle 3"/>
          <p:cNvSpPr>
            <a:spLocks noGrp="1" noChangeArrowheads="1"/>
          </p:cNvSpPr>
          <p:nvPr>
            <p:ph type="subTitle" idx="1"/>
          </p:nvPr>
        </p:nvSpPr>
        <p:spPr/>
        <p:txBody>
          <a:bodyPr/>
          <a:lstStyle/>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endParaRPr lang="en-US" sz="2400">
              <a:latin typeface="Verdana" charset="0"/>
            </a:endParaRPr>
          </a:p>
          <a:p>
            <a:pPr eaLnBrk="1" hangingPunct="1">
              <a:lnSpc>
                <a:spcPct val="80000"/>
              </a:lnSpc>
              <a:buFont typeface="Wingdings" charset="0"/>
              <a:buNone/>
            </a:pPr>
            <a:r>
              <a:rPr lang="en-US" sz="2400">
                <a:latin typeface="Verdana" charset="0"/>
              </a:rPr>
              <a:t>Robert Wonser</a:t>
            </a:r>
          </a:p>
          <a:p>
            <a:pPr eaLnBrk="1" hangingPunct="1">
              <a:lnSpc>
                <a:spcPct val="80000"/>
              </a:lnSpc>
              <a:buFont typeface="Wingdings" charset="0"/>
              <a:buNone/>
            </a:pPr>
            <a:r>
              <a:rPr lang="en-US" sz="2400">
                <a:latin typeface="Verdana" charset="0"/>
              </a:rPr>
              <a:t>Introduction to Sociology</a:t>
            </a:r>
          </a:p>
        </p:txBody>
      </p:sp>
    </p:spTree>
    <p:extLst>
      <p:ext uri="{BB962C8B-B14F-4D97-AF65-F5344CB8AC3E}">
        <p14:creationId xmlns:p14="http://schemas.microsoft.com/office/powerpoint/2010/main" val="14231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Culture Industry</a:t>
            </a:r>
            <a:endParaRPr lang="en-US" dirty="0"/>
          </a:p>
        </p:txBody>
      </p:sp>
      <p:sp>
        <p:nvSpPr>
          <p:cNvPr id="3" name="Content Placeholder 2"/>
          <p:cNvSpPr>
            <a:spLocks noGrp="1"/>
          </p:cNvSpPr>
          <p:nvPr>
            <p:ph idx="1"/>
          </p:nvPr>
        </p:nvSpPr>
        <p:spPr>
          <a:xfrm>
            <a:off x="321939" y="2325504"/>
            <a:ext cx="8591873" cy="3940825"/>
          </a:xfrm>
        </p:spPr>
        <p:txBody>
          <a:bodyPr>
            <a:noAutofit/>
          </a:bodyPr>
          <a:lstStyle/>
          <a:p>
            <a:r>
              <a:rPr lang="en-US" sz="2300" b="1" dirty="0"/>
              <a:t>C</a:t>
            </a:r>
            <a:r>
              <a:rPr lang="en-US" sz="2300" b="1" dirty="0" smtClean="0"/>
              <a:t>ulture Industry</a:t>
            </a:r>
            <a:r>
              <a:rPr lang="en-US" sz="2300" dirty="0"/>
              <a:t> -  popular culture is akin to a factory producing standardized cultural goods — films, </a:t>
            </a:r>
            <a:r>
              <a:rPr lang="en-US" sz="2300" dirty="0" smtClean="0"/>
              <a:t>internet, </a:t>
            </a:r>
            <a:r>
              <a:rPr lang="en-US" sz="2300" dirty="0" err="1" smtClean="0"/>
              <a:t>tv</a:t>
            </a:r>
            <a:r>
              <a:rPr lang="en-US" sz="2300" dirty="0" smtClean="0"/>
              <a:t>, </a:t>
            </a:r>
            <a:r>
              <a:rPr lang="en-US" sz="2300" dirty="0"/>
              <a:t>etc. — that are used to manipulate mass society into passivity. </a:t>
            </a:r>
            <a:endParaRPr lang="en-US" sz="2300" dirty="0" smtClean="0"/>
          </a:p>
          <a:p>
            <a:r>
              <a:rPr lang="en-US" sz="2300" dirty="0" smtClean="0"/>
              <a:t>Consumption </a:t>
            </a:r>
            <a:r>
              <a:rPr lang="en-US" sz="2300" dirty="0"/>
              <a:t>of the easy pleasures of popular culture, made available by the mass </a:t>
            </a:r>
            <a:r>
              <a:rPr lang="en-US" sz="2300" dirty="0" smtClean="0"/>
              <a:t>media</a:t>
            </a:r>
            <a:r>
              <a:rPr lang="en-US" sz="2300" dirty="0"/>
              <a:t>, renders people docile and content, no matter how difficult their economic circumstances</a:t>
            </a:r>
            <a:r>
              <a:rPr lang="en-US" sz="2300" dirty="0" smtClean="0"/>
              <a:t>. </a:t>
            </a:r>
          </a:p>
          <a:p>
            <a:r>
              <a:rPr lang="en-US" sz="2300" dirty="0"/>
              <a:t>C</a:t>
            </a:r>
            <a:r>
              <a:rPr lang="en-US" sz="2300" dirty="0" smtClean="0"/>
              <a:t>ulture Industry cultivates </a:t>
            </a:r>
            <a:r>
              <a:rPr lang="en-US" sz="2300" dirty="0"/>
              <a:t>false psychological needs that can only be met and satisfied by the products of </a:t>
            </a:r>
            <a:r>
              <a:rPr lang="en-US" sz="2300" dirty="0" smtClean="0"/>
              <a:t>capitalism.</a:t>
            </a:r>
            <a:endParaRPr lang="en-US" sz="2300" b="1" dirty="0"/>
          </a:p>
        </p:txBody>
      </p:sp>
      <p:sp>
        <p:nvSpPr>
          <p:cNvPr id="4" name="Slide Number Placeholder 3"/>
          <p:cNvSpPr>
            <a:spLocks noGrp="1"/>
          </p:cNvSpPr>
          <p:nvPr>
            <p:ph type="sldNum" sz="quarter" idx="12"/>
          </p:nvPr>
        </p:nvSpPr>
        <p:spPr/>
        <p:txBody>
          <a:bodyPr/>
          <a:lstStyle/>
          <a:p>
            <a:fld id="{4A822907-8A9D-4F6B-98F6-913902AD56B5}" type="slidenum">
              <a:rPr lang="en-US" smtClean="0"/>
              <a:t>10</a:t>
            </a:fld>
            <a:endParaRPr lang="en-US"/>
          </a:p>
        </p:txBody>
      </p:sp>
      <p:pic>
        <p:nvPicPr>
          <p:cNvPr id="5" name="Picture 4"/>
          <p:cNvPicPr>
            <a:picLocks noChangeAspect="1"/>
          </p:cNvPicPr>
          <p:nvPr/>
        </p:nvPicPr>
        <p:blipFill>
          <a:blip r:embed="rId2"/>
          <a:stretch>
            <a:fillRect/>
          </a:stretch>
        </p:blipFill>
        <p:spPr>
          <a:xfrm>
            <a:off x="5651500" y="1404"/>
            <a:ext cx="3492500" cy="2324100"/>
          </a:xfrm>
          <a:prstGeom prst="rect">
            <a:avLst/>
          </a:prstGeom>
        </p:spPr>
      </p:pic>
    </p:spTree>
    <p:extLst>
      <p:ext uri="{BB962C8B-B14F-4D97-AF65-F5344CB8AC3E}">
        <p14:creationId xmlns:p14="http://schemas.microsoft.com/office/powerpoint/2010/main" val="164693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C78C440-702C-4040-9859-15F21F73619B}" type="slidenum">
              <a:rPr lang="en-US"/>
              <a:pPr/>
              <a:t>11</a:t>
            </a:fld>
            <a:endParaRPr lang="en-US"/>
          </a:p>
        </p:txBody>
      </p:sp>
      <p:sp>
        <p:nvSpPr>
          <p:cNvPr id="13316" name="Rectangle 2"/>
          <p:cNvSpPr>
            <a:spLocks noGrp="1" noChangeArrowheads="1"/>
          </p:cNvSpPr>
          <p:nvPr>
            <p:ph type="title"/>
          </p:nvPr>
        </p:nvSpPr>
        <p:spPr/>
        <p:txBody>
          <a:bodyPr>
            <a:normAutofit fontScale="90000"/>
          </a:bodyPr>
          <a:lstStyle/>
          <a:p>
            <a:pPr eaLnBrk="1" hangingPunct="1"/>
            <a:r>
              <a:rPr lang="en-US" sz="3400" dirty="0">
                <a:latin typeface="Century Gothic"/>
                <a:cs typeface="Century Gothic"/>
              </a:rPr>
              <a:t>Theoretical takes on Popular Culture</a:t>
            </a:r>
          </a:p>
        </p:txBody>
      </p:sp>
      <p:sp>
        <p:nvSpPr>
          <p:cNvPr id="13317" name="Rectangle 3"/>
          <p:cNvSpPr>
            <a:spLocks noGrp="1" noChangeArrowheads="1"/>
          </p:cNvSpPr>
          <p:nvPr>
            <p:ph type="body" idx="1"/>
          </p:nvPr>
        </p:nvSpPr>
        <p:spPr>
          <a:xfrm>
            <a:off x="304056" y="2144618"/>
            <a:ext cx="6653434" cy="4261459"/>
          </a:xfrm>
        </p:spPr>
        <p:txBody>
          <a:bodyPr>
            <a:noAutofit/>
          </a:bodyPr>
          <a:lstStyle/>
          <a:p>
            <a:pPr eaLnBrk="1" hangingPunct="1"/>
            <a:r>
              <a:rPr lang="en-US" sz="3200" b="1" dirty="0">
                <a:latin typeface="Century Gothic"/>
                <a:cs typeface="Century Gothic"/>
              </a:rPr>
              <a:t>Interaction </a:t>
            </a:r>
            <a:r>
              <a:rPr lang="en-US" sz="3200" dirty="0">
                <a:latin typeface="Century Gothic"/>
                <a:cs typeface="Century Gothic"/>
              </a:rPr>
              <a:t>approach: emphasizes the power that informal processes like word of mouth and peer influence enjoy in the cultural marketplace.  </a:t>
            </a:r>
          </a:p>
          <a:p>
            <a:pPr eaLnBrk="1" hangingPunct="1"/>
            <a:r>
              <a:rPr lang="en-US" sz="3200" dirty="0">
                <a:latin typeface="Century Gothic"/>
                <a:cs typeface="Century Gothic"/>
              </a:rPr>
              <a:t>Our consumer tastes are deeply affected by those around us.</a:t>
            </a:r>
            <a:endParaRPr lang="en-US" sz="3200" b="1" dirty="0">
              <a:latin typeface="Century Gothic"/>
              <a:cs typeface="Century Gothic"/>
            </a:endParaRPr>
          </a:p>
        </p:txBody>
      </p:sp>
      <p:pic>
        <p:nvPicPr>
          <p:cNvPr id="2" name="Picture 1"/>
          <p:cNvPicPr>
            <a:picLocks noChangeAspect="1"/>
          </p:cNvPicPr>
          <p:nvPr/>
        </p:nvPicPr>
        <p:blipFill>
          <a:blip r:embed="rId2"/>
          <a:stretch>
            <a:fillRect/>
          </a:stretch>
        </p:blipFill>
        <p:spPr>
          <a:xfrm>
            <a:off x="6892266" y="2307615"/>
            <a:ext cx="2145993" cy="2450723"/>
          </a:xfrm>
          <a:prstGeom prst="rect">
            <a:avLst/>
          </a:prstGeom>
        </p:spPr>
      </p:pic>
      <p:pic>
        <p:nvPicPr>
          <p:cNvPr id="4" name="Picture 3"/>
          <p:cNvPicPr>
            <a:picLocks noChangeAspect="1"/>
          </p:cNvPicPr>
          <p:nvPr/>
        </p:nvPicPr>
        <p:blipFill>
          <a:blip r:embed="rId3"/>
          <a:stretch>
            <a:fillRect/>
          </a:stretch>
        </p:blipFill>
        <p:spPr>
          <a:xfrm>
            <a:off x="6707091" y="5161822"/>
            <a:ext cx="2436910" cy="1417386"/>
          </a:xfrm>
          <a:prstGeom prst="rect">
            <a:avLst/>
          </a:prstGeom>
        </p:spPr>
      </p:pic>
    </p:spTree>
    <p:extLst>
      <p:ext uri="{BB962C8B-B14F-4D97-AF65-F5344CB8AC3E}">
        <p14:creationId xmlns:p14="http://schemas.microsoft.com/office/powerpoint/2010/main" val="314423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F4B2C3C-31DB-FB4E-B85E-CD77B2E48D67}" type="slidenum">
              <a:rPr lang="en-US"/>
              <a:pPr/>
              <a:t>12</a:t>
            </a:fld>
            <a:endParaRPr lang="en-US"/>
          </a:p>
        </p:txBody>
      </p:sp>
      <p:sp>
        <p:nvSpPr>
          <p:cNvPr id="14340" name="Rectangle 2"/>
          <p:cNvSpPr>
            <a:spLocks noGrp="1" noChangeArrowheads="1"/>
          </p:cNvSpPr>
          <p:nvPr>
            <p:ph type="title"/>
          </p:nvPr>
        </p:nvSpPr>
        <p:spPr/>
        <p:txBody>
          <a:bodyPr/>
          <a:lstStyle/>
          <a:p>
            <a:pPr eaLnBrk="1" hangingPunct="1"/>
            <a:r>
              <a:rPr lang="en-US">
                <a:latin typeface="Verdana" charset="0"/>
              </a:rPr>
              <a:t>So, which opinion is correct?</a:t>
            </a:r>
          </a:p>
        </p:txBody>
      </p:sp>
      <p:sp>
        <p:nvSpPr>
          <p:cNvPr id="14341" name="Rectangle 3"/>
          <p:cNvSpPr>
            <a:spLocks noGrp="1" noChangeArrowheads="1"/>
          </p:cNvSpPr>
          <p:nvPr>
            <p:ph type="body" idx="1"/>
          </p:nvPr>
        </p:nvSpPr>
        <p:spPr>
          <a:xfrm>
            <a:off x="433585" y="2292454"/>
            <a:ext cx="8291315" cy="3973875"/>
          </a:xfrm>
        </p:spPr>
        <p:txBody>
          <a:bodyPr>
            <a:noAutofit/>
          </a:bodyPr>
          <a:lstStyle/>
          <a:p>
            <a:pPr eaLnBrk="1" hangingPunct="1"/>
            <a:r>
              <a:rPr lang="en-US" sz="3200" dirty="0">
                <a:latin typeface="Century Gothic"/>
                <a:cs typeface="Century Gothic"/>
              </a:rPr>
              <a:t>Meaning, interpretation and value are not ultimately decided by the creators of media and popular culture (though they do have some input), but by its </a:t>
            </a:r>
            <a:r>
              <a:rPr lang="en-US" sz="3200" i="1" dirty="0">
                <a:latin typeface="Century Gothic"/>
                <a:cs typeface="Century Gothic"/>
              </a:rPr>
              <a:t>consumers.</a:t>
            </a:r>
          </a:p>
          <a:p>
            <a:pPr eaLnBrk="1" hangingPunct="1"/>
            <a:r>
              <a:rPr lang="en-US" sz="3200" dirty="0">
                <a:latin typeface="Century Gothic"/>
                <a:cs typeface="Century Gothic"/>
              </a:rPr>
              <a:t>Cultural objects are </a:t>
            </a:r>
            <a:r>
              <a:rPr lang="en-US" sz="3200" i="1" dirty="0" err="1">
                <a:latin typeface="Century Gothic"/>
                <a:cs typeface="Century Gothic"/>
              </a:rPr>
              <a:t>multivocal</a:t>
            </a:r>
            <a:r>
              <a:rPr lang="en-US" sz="3200" dirty="0">
                <a:latin typeface="Century Gothic"/>
                <a:cs typeface="Century Gothic"/>
              </a:rPr>
              <a:t> because they say different things to different people.</a:t>
            </a:r>
          </a:p>
        </p:txBody>
      </p:sp>
    </p:spTree>
    <p:extLst>
      <p:ext uri="{BB962C8B-B14F-4D97-AF65-F5344CB8AC3E}">
        <p14:creationId xmlns:p14="http://schemas.microsoft.com/office/powerpoint/2010/main" val="169230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C5D21A8-08FC-D24F-A934-BEE52E5158D4}" type="slidenum">
              <a:rPr lang="en-US"/>
              <a:pPr/>
              <a:t>13</a:t>
            </a:fld>
            <a:endParaRPr lang="en-US"/>
          </a:p>
        </p:txBody>
      </p:sp>
      <p:sp>
        <p:nvSpPr>
          <p:cNvPr id="15364" name="Rectangle 2"/>
          <p:cNvSpPr>
            <a:spLocks noGrp="1" noChangeArrowheads="1"/>
          </p:cNvSpPr>
          <p:nvPr>
            <p:ph type="title"/>
          </p:nvPr>
        </p:nvSpPr>
        <p:spPr/>
        <p:txBody>
          <a:bodyPr/>
          <a:lstStyle/>
          <a:p>
            <a:pPr eaLnBrk="1" hangingPunct="1"/>
            <a:r>
              <a:rPr lang="en-US">
                <a:latin typeface="Verdana" charset="0"/>
              </a:rPr>
              <a:t>Interpretation </a:t>
            </a:r>
          </a:p>
        </p:txBody>
      </p:sp>
      <p:sp>
        <p:nvSpPr>
          <p:cNvPr id="15365" name="Rectangle 3"/>
          <p:cNvSpPr>
            <a:spLocks noGrp="1" noChangeArrowheads="1"/>
          </p:cNvSpPr>
          <p:nvPr>
            <p:ph type="body" idx="1"/>
          </p:nvPr>
        </p:nvSpPr>
        <p:spPr>
          <a:xfrm>
            <a:off x="340674" y="2292454"/>
            <a:ext cx="8384226" cy="3973875"/>
          </a:xfrm>
        </p:spPr>
        <p:txBody>
          <a:bodyPr>
            <a:noAutofit/>
          </a:bodyPr>
          <a:lstStyle/>
          <a:p>
            <a:pPr eaLnBrk="1" hangingPunct="1"/>
            <a:r>
              <a:rPr lang="en-US" sz="2800" dirty="0">
                <a:latin typeface="Century Gothic"/>
                <a:cs typeface="Century Gothic"/>
              </a:rPr>
              <a:t>Audiences draw on their own social circumstances when attributing meaning and value to popular culture.</a:t>
            </a:r>
          </a:p>
          <a:p>
            <a:pPr eaLnBrk="1" hangingPunct="1"/>
            <a:r>
              <a:rPr lang="en-US" sz="2800" dirty="0">
                <a:latin typeface="Century Gothic"/>
                <a:cs typeface="Century Gothic"/>
              </a:rPr>
              <a:t>These meanings are patterned according to persistent systems of social organization structured by differences in socioeconomic status, nationality, race, ethnicity, gender, sexuality, religion, or age.</a:t>
            </a:r>
          </a:p>
          <a:p>
            <a:pPr eaLnBrk="1" hangingPunct="1"/>
            <a:r>
              <a:rPr lang="en-US" sz="2800" dirty="0">
                <a:latin typeface="Century Gothic"/>
                <a:cs typeface="Century Gothic"/>
              </a:rPr>
              <a:t>These are called </a:t>
            </a:r>
            <a:r>
              <a:rPr lang="en-US" sz="2800" b="1" dirty="0">
                <a:latin typeface="Century Gothic"/>
                <a:cs typeface="Century Gothic"/>
              </a:rPr>
              <a:t>interpretive communities </a:t>
            </a:r>
            <a:endParaRPr lang="en-US" sz="2800" dirty="0">
              <a:latin typeface="Century Gothic"/>
              <a:cs typeface="Century Gothic"/>
            </a:endParaRPr>
          </a:p>
        </p:txBody>
      </p:sp>
    </p:spTree>
    <p:extLst>
      <p:ext uri="{BB962C8B-B14F-4D97-AF65-F5344CB8AC3E}">
        <p14:creationId xmlns:p14="http://schemas.microsoft.com/office/powerpoint/2010/main" val="26338780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Communities: Age</a:t>
            </a:r>
            <a:endParaRPr lang="en-US" dirty="0"/>
          </a:p>
        </p:txBody>
      </p:sp>
      <p:pic>
        <p:nvPicPr>
          <p:cNvPr id="5" name="Content Placeholder 4" descr="Screen Shot 2014-10-22 at 3.19.54 PM.p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l="-7995" r="-7995"/>
          <a:stretch>
            <a:fillRect/>
          </a:stretch>
        </p:blipFill>
        <p:spPr>
          <a:xfrm>
            <a:off x="268283" y="2187443"/>
            <a:ext cx="9084287" cy="4381631"/>
          </a:xfrm>
        </p:spPr>
      </p:pic>
      <p:sp>
        <p:nvSpPr>
          <p:cNvPr id="4" name="Slide Number Placeholder 3"/>
          <p:cNvSpPr>
            <a:spLocks noGrp="1"/>
          </p:cNvSpPr>
          <p:nvPr>
            <p:ph type="sldNum" sz="quarter" idx="12"/>
          </p:nvPr>
        </p:nvSpPr>
        <p:spPr/>
        <p:txBody>
          <a:bodyPr/>
          <a:lstStyle/>
          <a:p>
            <a:fld id="{4A822907-8A9D-4F6B-98F6-913902AD56B5}" type="slidenum">
              <a:rPr lang="en-US" smtClean="0"/>
              <a:t>14</a:t>
            </a:fld>
            <a:endParaRPr lang="en-US"/>
          </a:p>
        </p:txBody>
      </p:sp>
    </p:spTree>
    <p:extLst>
      <p:ext uri="{BB962C8B-B14F-4D97-AF65-F5344CB8AC3E}">
        <p14:creationId xmlns:p14="http://schemas.microsoft.com/office/powerpoint/2010/main" val="4262185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F12C313-1B87-E944-B95A-334304C1CEBF}" type="slidenum">
              <a:rPr lang="en-US"/>
              <a:pPr/>
              <a:t>15</a:t>
            </a:fld>
            <a:endParaRPr lang="en-US"/>
          </a:p>
        </p:txBody>
      </p:sp>
      <p:sp>
        <p:nvSpPr>
          <p:cNvPr id="17412" name="Rectangle 2"/>
          <p:cNvSpPr>
            <a:spLocks noGrp="1" noChangeArrowheads="1"/>
          </p:cNvSpPr>
          <p:nvPr>
            <p:ph type="title"/>
          </p:nvPr>
        </p:nvSpPr>
        <p:spPr/>
        <p:txBody>
          <a:bodyPr/>
          <a:lstStyle/>
          <a:p>
            <a:pPr eaLnBrk="1" hangingPunct="1"/>
            <a:r>
              <a:rPr lang="en-US">
                <a:latin typeface="Verdana" charset="0"/>
              </a:rPr>
              <a:t>Taste and Consumption</a:t>
            </a:r>
          </a:p>
        </p:txBody>
      </p:sp>
      <p:sp>
        <p:nvSpPr>
          <p:cNvPr id="17413" name="Rectangle 3"/>
          <p:cNvSpPr>
            <a:spLocks noGrp="1" noChangeArrowheads="1"/>
          </p:cNvSpPr>
          <p:nvPr>
            <p:ph type="body" idx="1"/>
          </p:nvPr>
        </p:nvSpPr>
        <p:spPr>
          <a:xfrm>
            <a:off x="203398" y="2292454"/>
            <a:ext cx="8710415" cy="3973875"/>
          </a:xfrm>
        </p:spPr>
        <p:txBody>
          <a:bodyPr>
            <a:noAutofit/>
          </a:bodyPr>
          <a:lstStyle/>
          <a:p>
            <a:pPr eaLnBrk="1" hangingPunct="1"/>
            <a:r>
              <a:rPr lang="en-US" sz="3200" b="1" dirty="0">
                <a:latin typeface="Century Gothic"/>
                <a:cs typeface="Century Gothic"/>
              </a:rPr>
              <a:t>Taste</a:t>
            </a:r>
            <a:r>
              <a:rPr lang="en-US" sz="3200" dirty="0">
                <a:latin typeface="Century Gothic"/>
                <a:cs typeface="Century Gothic"/>
              </a:rPr>
              <a:t> – one</a:t>
            </a:r>
            <a:r>
              <a:rPr lang="ja-JP" altLang="en-US" sz="3200" dirty="0">
                <a:latin typeface="Century Gothic"/>
                <a:cs typeface="Century Gothic"/>
              </a:rPr>
              <a:t>’</a:t>
            </a:r>
            <a:r>
              <a:rPr lang="en-US" sz="3200" dirty="0">
                <a:latin typeface="Century Gothic"/>
                <a:cs typeface="Century Gothic"/>
              </a:rPr>
              <a:t>s preference for particular styles of fashion, music, cinema or other kinds of culture</a:t>
            </a:r>
          </a:p>
          <a:p>
            <a:pPr eaLnBrk="1" hangingPunct="1"/>
            <a:r>
              <a:rPr lang="en-US" sz="3200" b="1" dirty="0">
                <a:latin typeface="Century Gothic"/>
                <a:cs typeface="Century Gothic"/>
              </a:rPr>
              <a:t>Consumption</a:t>
            </a:r>
            <a:r>
              <a:rPr lang="en-US" sz="3200" dirty="0">
                <a:latin typeface="Century Gothic"/>
                <a:cs typeface="Century Gothic"/>
              </a:rPr>
              <a:t> – the reception, interpretation and experience of culture</a:t>
            </a:r>
          </a:p>
          <a:p>
            <a:pPr eaLnBrk="1" hangingPunct="1"/>
            <a:r>
              <a:rPr lang="en-US" sz="3200" dirty="0">
                <a:latin typeface="Century Gothic"/>
                <a:cs typeface="Century Gothic"/>
              </a:rPr>
              <a:t>Does social class play a role in determining these?</a:t>
            </a:r>
            <a:endParaRPr lang="en-US" sz="3200" b="1" dirty="0">
              <a:latin typeface="Century Gothic"/>
              <a:cs typeface="Century Gothic"/>
            </a:endParaRPr>
          </a:p>
        </p:txBody>
      </p:sp>
    </p:spTree>
    <p:extLst>
      <p:ext uri="{BB962C8B-B14F-4D97-AF65-F5344CB8AC3E}">
        <p14:creationId xmlns:p14="http://schemas.microsoft.com/office/powerpoint/2010/main" val="24519145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CBB895B-DA2B-6A46-8673-73C17D3B6036}" type="slidenum">
              <a:rPr lang="en-US"/>
              <a:pPr/>
              <a:t>16</a:t>
            </a:fld>
            <a:endParaRPr lang="en-US"/>
          </a:p>
        </p:txBody>
      </p:sp>
      <p:sp>
        <p:nvSpPr>
          <p:cNvPr id="20484" name="Rectangle 2"/>
          <p:cNvSpPr>
            <a:spLocks noGrp="1" noChangeArrowheads="1"/>
          </p:cNvSpPr>
          <p:nvPr>
            <p:ph type="title"/>
          </p:nvPr>
        </p:nvSpPr>
        <p:spPr/>
        <p:txBody>
          <a:bodyPr>
            <a:normAutofit fontScale="90000"/>
          </a:bodyPr>
          <a:lstStyle/>
          <a:p>
            <a:pPr eaLnBrk="1" hangingPunct="1"/>
            <a:r>
              <a:rPr lang="en-US" sz="3400">
                <a:latin typeface="Verdana" charset="0"/>
              </a:rPr>
              <a:t>Class Status and Conspicuous Consumption</a:t>
            </a:r>
          </a:p>
        </p:txBody>
      </p:sp>
      <p:sp>
        <p:nvSpPr>
          <p:cNvPr id="20485" name="Rectangle 3"/>
          <p:cNvSpPr>
            <a:spLocks noGrp="1" noChangeArrowheads="1"/>
          </p:cNvSpPr>
          <p:nvPr>
            <p:ph type="body" idx="1"/>
          </p:nvPr>
        </p:nvSpPr>
        <p:spPr>
          <a:xfrm>
            <a:off x="247763" y="2038256"/>
            <a:ext cx="8477137" cy="4228073"/>
          </a:xfrm>
        </p:spPr>
        <p:txBody>
          <a:bodyPr>
            <a:noAutofit/>
          </a:bodyPr>
          <a:lstStyle/>
          <a:p>
            <a:pPr eaLnBrk="1" hangingPunct="1">
              <a:lnSpc>
                <a:spcPct val="90000"/>
              </a:lnSpc>
            </a:pPr>
            <a:r>
              <a:rPr lang="en-US" sz="3200" b="1" dirty="0">
                <a:latin typeface="Century Gothic"/>
                <a:cs typeface="Century Gothic"/>
              </a:rPr>
              <a:t>Conspicuous consumption </a:t>
            </a:r>
            <a:r>
              <a:rPr lang="en-US" sz="3200" dirty="0">
                <a:latin typeface="Century Gothic"/>
                <a:cs typeface="Century Gothic"/>
              </a:rPr>
              <a:t>status displays that show off one</a:t>
            </a:r>
            <a:r>
              <a:rPr lang="ja-JP" altLang="en-US" sz="3200" dirty="0">
                <a:latin typeface="Century Gothic"/>
                <a:cs typeface="Century Gothic"/>
              </a:rPr>
              <a:t>’</a:t>
            </a:r>
            <a:r>
              <a:rPr lang="en-US" sz="3200" dirty="0">
                <a:latin typeface="Century Gothic"/>
                <a:cs typeface="Century Gothic"/>
              </a:rPr>
              <a:t>s wealth through the flagrant consumption of goods and services, particularly those considered wasteful or otherwise lacking in obvious </a:t>
            </a:r>
            <a:r>
              <a:rPr lang="en-US" sz="3200" dirty="0" smtClean="0">
                <a:latin typeface="Century Gothic"/>
                <a:cs typeface="Century Gothic"/>
              </a:rPr>
              <a:t>utility.</a:t>
            </a:r>
          </a:p>
          <a:p>
            <a:pPr eaLnBrk="1" hangingPunct="1">
              <a:lnSpc>
                <a:spcPct val="90000"/>
              </a:lnSpc>
            </a:pPr>
            <a:endParaRPr lang="en-US" sz="3200" dirty="0">
              <a:latin typeface="Century Gothic"/>
              <a:cs typeface="Century Gothic"/>
            </a:endParaRPr>
          </a:p>
        </p:txBody>
      </p:sp>
      <p:pic>
        <p:nvPicPr>
          <p:cNvPr id="20486" name="Picture 4" descr="aaron-spelling-ma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64" y="5029666"/>
            <a:ext cx="1905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4"/>
          </p:cNvPr>
          <p:cNvPicPr>
            <a:picLocks noChangeAspect="1"/>
          </p:cNvPicPr>
          <p:nvPr/>
        </p:nvPicPr>
        <p:blipFill>
          <a:blip r:embed="rId5"/>
          <a:stretch>
            <a:fillRect/>
          </a:stretch>
        </p:blipFill>
        <p:spPr>
          <a:xfrm>
            <a:off x="5887562" y="4460906"/>
            <a:ext cx="3026251" cy="2117225"/>
          </a:xfrm>
          <a:prstGeom prst="rect">
            <a:avLst/>
          </a:prstGeom>
        </p:spPr>
      </p:pic>
    </p:spTree>
    <p:extLst>
      <p:ext uri="{BB962C8B-B14F-4D97-AF65-F5344CB8AC3E}">
        <p14:creationId xmlns:p14="http://schemas.microsoft.com/office/powerpoint/2010/main" val="39421992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5419D70-4D75-ED4C-AC54-AF02EDC51ACA}" type="slidenum">
              <a:rPr lang="en-US"/>
              <a:pPr/>
              <a:t>17</a:t>
            </a:fld>
            <a:endParaRPr lang="en-US"/>
          </a:p>
        </p:txBody>
      </p:sp>
      <p:sp>
        <p:nvSpPr>
          <p:cNvPr id="22532" name="Rectangle 2"/>
          <p:cNvSpPr>
            <a:spLocks noGrp="1" noChangeArrowheads="1"/>
          </p:cNvSpPr>
          <p:nvPr>
            <p:ph type="title"/>
          </p:nvPr>
        </p:nvSpPr>
        <p:spPr/>
        <p:txBody>
          <a:bodyPr>
            <a:normAutofit fontScale="90000"/>
          </a:bodyPr>
          <a:lstStyle/>
          <a:p>
            <a:pPr eaLnBrk="1" hangingPunct="1"/>
            <a:r>
              <a:rPr lang="en-US" sz="3400" dirty="0">
                <a:latin typeface="Century Gothic"/>
                <a:cs typeface="Century Gothic"/>
              </a:rPr>
              <a:t>Popular Culture and the Search for Authenticity</a:t>
            </a:r>
          </a:p>
        </p:txBody>
      </p:sp>
      <p:sp>
        <p:nvSpPr>
          <p:cNvPr id="22533" name="Rectangle 3"/>
          <p:cNvSpPr>
            <a:spLocks noGrp="1" noChangeArrowheads="1"/>
          </p:cNvSpPr>
          <p:nvPr>
            <p:ph type="body" idx="1"/>
          </p:nvPr>
        </p:nvSpPr>
        <p:spPr>
          <a:xfrm>
            <a:off x="250398" y="2172785"/>
            <a:ext cx="5938011" cy="4243571"/>
          </a:xfrm>
        </p:spPr>
        <p:txBody>
          <a:bodyPr>
            <a:noAutofit/>
          </a:bodyPr>
          <a:lstStyle/>
          <a:p>
            <a:pPr eaLnBrk="1" hangingPunct="1">
              <a:lnSpc>
                <a:spcPct val="80000"/>
              </a:lnSpc>
            </a:pPr>
            <a:r>
              <a:rPr lang="en-US" sz="3200" dirty="0">
                <a:latin typeface="Century Gothic"/>
                <a:cs typeface="Century Gothic"/>
              </a:rPr>
              <a:t>Perhaps the biggest motivator to consume popular </a:t>
            </a:r>
            <a:r>
              <a:rPr lang="en-US" sz="3200" dirty="0" smtClean="0">
                <a:latin typeface="Century Gothic"/>
                <a:cs typeface="Century Gothic"/>
              </a:rPr>
              <a:t>culture: authenticity</a:t>
            </a:r>
            <a:endParaRPr lang="en-US" sz="3200" dirty="0">
              <a:latin typeface="Century Gothic"/>
              <a:cs typeface="Century Gothic"/>
            </a:endParaRPr>
          </a:p>
          <a:p>
            <a:pPr eaLnBrk="1" hangingPunct="1">
              <a:lnSpc>
                <a:spcPct val="80000"/>
              </a:lnSpc>
            </a:pPr>
            <a:r>
              <a:rPr lang="en-US" sz="3200" b="1" dirty="0">
                <a:latin typeface="Century Gothic"/>
                <a:cs typeface="Century Gothic"/>
              </a:rPr>
              <a:t>Authenticity </a:t>
            </a:r>
            <a:r>
              <a:rPr lang="en-US" sz="3200" dirty="0">
                <a:latin typeface="Century Gothic"/>
                <a:cs typeface="Century Gothic"/>
              </a:rPr>
              <a:t>can refer to a variety of desirable traits: credibility, originality, sincerity, naturalness, genuineness, innateness, purity, or realness</a:t>
            </a:r>
            <a:r>
              <a:rPr lang="en-US" sz="3200" dirty="0" smtClean="0">
                <a:latin typeface="Century Gothic"/>
                <a:cs typeface="Century Gothic"/>
              </a:rPr>
              <a:t>.</a:t>
            </a:r>
            <a:endParaRPr lang="en-US" sz="3200" dirty="0">
              <a:latin typeface="Century Gothic"/>
              <a:cs typeface="Century Gothic"/>
            </a:endParaRPr>
          </a:p>
        </p:txBody>
      </p:sp>
      <p:pic>
        <p:nvPicPr>
          <p:cNvPr id="2" name="Picture 1"/>
          <p:cNvPicPr>
            <a:picLocks noChangeAspect="1"/>
          </p:cNvPicPr>
          <p:nvPr/>
        </p:nvPicPr>
        <p:blipFill>
          <a:blip r:embed="rId2"/>
          <a:stretch>
            <a:fillRect/>
          </a:stretch>
        </p:blipFill>
        <p:spPr>
          <a:xfrm>
            <a:off x="6399813" y="2190673"/>
            <a:ext cx="2514000" cy="2514000"/>
          </a:xfrm>
          <a:prstGeom prst="rect">
            <a:avLst/>
          </a:prstGeom>
        </p:spPr>
      </p:pic>
    </p:spTree>
    <p:extLst>
      <p:ext uri="{BB962C8B-B14F-4D97-AF65-F5344CB8AC3E}">
        <p14:creationId xmlns:p14="http://schemas.microsoft.com/office/powerpoint/2010/main" val="31816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There’s no such thing as authenticity, on consumer products</a:t>
            </a:r>
            <a:endParaRPr lang="en-US" dirty="0"/>
          </a:p>
        </p:txBody>
      </p:sp>
      <p:sp>
        <p:nvSpPr>
          <p:cNvPr id="3" name="Content Placeholder 2"/>
          <p:cNvSpPr>
            <a:spLocks noGrp="1"/>
          </p:cNvSpPr>
          <p:nvPr>
            <p:ph idx="1"/>
          </p:nvPr>
        </p:nvSpPr>
        <p:spPr>
          <a:xfrm>
            <a:off x="160971" y="2164507"/>
            <a:ext cx="8752842" cy="3940825"/>
          </a:xfrm>
        </p:spPr>
        <p:txBody>
          <a:bodyPr>
            <a:normAutofit/>
          </a:bodyPr>
          <a:lstStyle/>
          <a:p>
            <a:pPr>
              <a:lnSpc>
                <a:spcPct val="80000"/>
              </a:lnSpc>
            </a:pPr>
            <a:r>
              <a:rPr lang="en-US" sz="2600" dirty="0">
                <a:cs typeface="Century Gothic"/>
              </a:rPr>
              <a:t>Can never be truly authentic, instead must always be performed, staged, fabricated, crafted or otherwise imagined.</a:t>
            </a:r>
          </a:p>
          <a:p>
            <a:pPr>
              <a:lnSpc>
                <a:spcPct val="80000"/>
              </a:lnSpc>
            </a:pPr>
            <a:r>
              <a:rPr lang="en-US" sz="2600" dirty="0">
                <a:cs typeface="Century Gothic"/>
              </a:rPr>
              <a:t>The performance of authenticity always requires a close conformity to the expectations set by the cultural context in which it is situated.</a:t>
            </a:r>
          </a:p>
          <a:p>
            <a:pPr>
              <a:lnSpc>
                <a:spcPct val="80000"/>
              </a:lnSpc>
            </a:pPr>
            <a:r>
              <a:rPr lang="en-US" sz="2600" dirty="0">
                <a:cs typeface="Century Gothic"/>
              </a:rPr>
              <a:t>Why is authenticity so important?  Is it lacking in our culture?</a:t>
            </a:r>
          </a:p>
          <a:p>
            <a:endParaRPr lang="en-US" sz="2600" dirty="0"/>
          </a:p>
        </p:txBody>
      </p:sp>
      <p:sp>
        <p:nvSpPr>
          <p:cNvPr id="4" name="Slide Number Placeholder 3"/>
          <p:cNvSpPr>
            <a:spLocks noGrp="1"/>
          </p:cNvSpPr>
          <p:nvPr>
            <p:ph type="sldNum" sz="quarter" idx="12"/>
          </p:nvPr>
        </p:nvSpPr>
        <p:spPr/>
        <p:txBody>
          <a:bodyPr/>
          <a:lstStyle/>
          <a:p>
            <a:fld id="{4A822907-8A9D-4F6B-98F6-913902AD56B5}" type="slidenum">
              <a:rPr lang="en-US" smtClean="0"/>
              <a:t>18</a:t>
            </a:fld>
            <a:endParaRPr lang="en-US"/>
          </a:p>
        </p:txBody>
      </p:sp>
      <p:pic>
        <p:nvPicPr>
          <p:cNvPr id="5" name="Picture 4"/>
          <p:cNvPicPr>
            <a:picLocks noChangeAspect="1"/>
          </p:cNvPicPr>
          <p:nvPr/>
        </p:nvPicPr>
        <p:blipFill>
          <a:blip r:embed="rId2"/>
          <a:stretch>
            <a:fillRect/>
          </a:stretch>
        </p:blipFill>
        <p:spPr>
          <a:xfrm>
            <a:off x="5678360" y="5045228"/>
            <a:ext cx="2778257" cy="1666954"/>
          </a:xfrm>
          <a:prstGeom prst="rect">
            <a:avLst/>
          </a:prstGeom>
        </p:spPr>
      </p:pic>
      <p:pic>
        <p:nvPicPr>
          <p:cNvPr id="6" name="Picture 5"/>
          <p:cNvPicPr>
            <a:picLocks noChangeAspect="1"/>
          </p:cNvPicPr>
          <p:nvPr/>
        </p:nvPicPr>
        <p:blipFill>
          <a:blip r:embed="rId3"/>
          <a:stretch>
            <a:fillRect/>
          </a:stretch>
        </p:blipFill>
        <p:spPr>
          <a:xfrm>
            <a:off x="7609415" y="344540"/>
            <a:ext cx="1135455" cy="779316"/>
          </a:xfrm>
          <a:prstGeom prst="rect">
            <a:avLst/>
          </a:prstGeom>
        </p:spPr>
      </p:pic>
    </p:spTree>
    <p:extLst>
      <p:ext uri="{BB962C8B-B14F-4D97-AF65-F5344CB8AC3E}">
        <p14:creationId xmlns:p14="http://schemas.microsoft.com/office/powerpoint/2010/main" val="317985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atin typeface="Verdana" charset="0"/>
              </a:rPr>
              <a:t>The turn to Subcultures</a:t>
            </a:r>
          </a:p>
        </p:txBody>
      </p:sp>
      <p:sp>
        <p:nvSpPr>
          <p:cNvPr id="23555" name="Content Placeholder 2"/>
          <p:cNvSpPr>
            <a:spLocks noGrp="1"/>
          </p:cNvSpPr>
          <p:nvPr>
            <p:ph idx="1"/>
          </p:nvPr>
        </p:nvSpPr>
        <p:spPr>
          <a:xfrm>
            <a:off x="464555" y="2292454"/>
            <a:ext cx="8260345" cy="3973875"/>
          </a:xfrm>
        </p:spPr>
        <p:txBody>
          <a:bodyPr>
            <a:noAutofit/>
          </a:bodyPr>
          <a:lstStyle/>
          <a:p>
            <a:pPr eaLnBrk="1" hangingPunct="1"/>
            <a:r>
              <a:rPr lang="en-US" sz="3200" dirty="0">
                <a:latin typeface="Century Gothic"/>
                <a:cs typeface="Century Gothic"/>
              </a:rPr>
              <a:t>Seeking authenticity, lacking in </a:t>
            </a:r>
            <a:r>
              <a:rPr lang="ja-JP" altLang="en-US" sz="3200" dirty="0">
                <a:latin typeface="Century Gothic"/>
                <a:cs typeface="Century Gothic"/>
              </a:rPr>
              <a:t>‘</a:t>
            </a:r>
            <a:r>
              <a:rPr lang="en-US" sz="3200" dirty="0">
                <a:latin typeface="Century Gothic"/>
                <a:cs typeface="Century Gothic"/>
              </a:rPr>
              <a:t>mainstream consumer culture</a:t>
            </a:r>
            <a:r>
              <a:rPr lang="ja-JP" altLang="en-US" sz="3200" dirty="0">
                <a:latin typeface="Century Gothic"/>
                <a:cs typeface="Century Gothic"/>
              </a:rPr>
              <a:t>’</a:t>
            </a:r>
            <a:endParaRPr lang="en-US" sz="3200" dirty="0">
              <a:latin typeface="Century Gothic"/>
              <a:cs typeface="Century Gothic"/>
            </a:endParaRPr>
          </a:p>
          <a:p>
            <a:pPr eaLnBrk="1" hangingPunct="1"/>
            <a:r>
              <a:rPr lang="en-US" sz="3200" dirty="0">
                <a:latin typeface="Century Gothic"/>
                <a:cs typeface="Century Gothic"/>
              </a:rPr>
              <a:t>Subcultures offer an alternative identity</a:t>
            </a:r>
          </a:p>
          <a:p>
            <a:pPr eaLnBrk="1" hangingPunct="1"/>
            <a:r>
              <a:rPr lang="en-US" sz="3200" dirty="0">
                <a:latin typeface="Century Gothic"/>
                <a:cs typeface="Century Gothic"/>
              </a:rPr>
              <a:t>How to demonstrate membership? </a:t>
            </a:r>
            <a:r>
              <a:rPr lang="en-US" sz="3200" dirty="0">
                <a:latin typeface="Century Gothic"/>
                <a:cs typeface="Century Gothic"/>
                <a:sym typeface="Wingdings" charset="0"/>
              </a:rPr>
              <a:t> purchase the appropriate consumer goods (in opposition to mainstream of course!)</a:t>
            </a:r>
            <a:r>
              <a:rPr lang="en-US" sz="3200" dirty="0" smtClean="0">
                <a:latin typeface="Century Gothic"/>
                <a:cs typeface="Century Gothic"/>
                <a:sym typeface="Wingdings" charset="0"/>
              </a:rPr>
              <a:t>.</a:t>
            </a:r>
          </a:p>
          <a:p>
            <a:pPr eaLnBrk="1" hangingPunct="1"/>
            <a:endParaRPr lang="en-US" sz="3200" dirty="0">
              <a:latin typeface="Century Gothic"/>
              <a:cs typeface="Century Gothic"/>
            </a:endParaRPr>
          </a:p>
          <a:p>
            <a:pPr eaLnBrk="1" hangingPunct="1"/>
            <a:endParaRPr lang="en-US" sz="3200" dirty="0">
              <a:latin typeface="Century Gothic"/>
              <a:cs typeface="Century Gothic"/>
            </a:endParaRPr>
          </a:p>
        </p:txBody>
      </p:sp>
      <p:sp>
        <p:nvSpPr>
          <p:cNvPr id="23557"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FFED95E-A566-AB4C-AD8C-F086DC90C076}" type="slidenum">
              <a:rPr lang="en-US"/>
              <a:pPr/>
              <a:t>19</a:t>
            </a:fld>
            <a:endParaRPr lang="en-US"/>
          </a:p>
        </p:txBody>
      </p:sp>
      <p:pic>
        <p:nvPicPr>
          <p:cNvPr id="3" name="Picture 2"/>
          <p:cNvPicPr>
            <a:picLocks noChangeAspect="1"/>
          </p:cNvPicPr>
          <p:nvPr/>
        </p:nvPicPr>
        <p:blipFill>
          <a:blip r:embed="rId2"/>
          <a:stretch>
            <a:fillRect/>
          </a:stretch>
        </p:blipFill>
        <p:spPr>
          <a:xfrm>
            <a:off x="7559105" y="2267384"/>
            <a:ext cx="1354708" cy="1272958"/>
          </a:xfrm>
          <a:prstGeom prst="rect">
            <a:avLst/>
          </a:prstGeom>
        </p:spPr>
      </p:pic>
    </p:spTree>
    <p:extLst>
      <p:ext uri="{BB962C8B-B14F-4D97-AF65-F5344CB8AC3E}">
        <p14:creationId xmlns:p14="http://schemas.microsoft.com/office/powerpoint/2010/main" val="134901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A38366D-E9DA-E44E-B691-83898BEFC3C1}" type="slidenum">
              <a:rPr lang="en-US"/>
              <a:pPr/>
              <a:t>2</a:t>
            </a:fld>
            <a:endParaRPr lang="en-US"/>
          </a:p>
        </p:txBody>
      </p:sp>
      <p:sp>
        <p:nvSpPr>
          <p:cNvPr id="5124" name="Rectangle 2"/>
          <p:cNvSpPr>
            <a:spLocks noGrp="1" noChangeArrowheads="1"/>
          </p:cNvSpPr>
          <p:nvPr>
            <p:ph type="title"/>
          </p:nvPr>
        </p:nvSpPr>
        <p:spPr/>
        <p:txBody>
          <a:bodyPr/>
          <a:lstStyle/>
          <a:p>
            <a:pPr eaLnBrk="1" hangingPunct="1"/>
            <a:r>
              <a:rPr lang="en-US">
                <a:latin typeface="Verdana" charset="0"/>
              </a:rPr>
              <a:t>Some notes about pop culture</a:t>
            </a:r>
          </a:p>
        </p:txBody>
      </p:sp>
      <p:sp>
        <p:nvSpPr>
          <p:cNvPr id="5125" name="Rectangle 3"/>
          <p:cNvSpPr>
            <a:spLocks noGrp="1" noChangeArrowheads="1"/>
          </p:cNvSpPr>
          <p:nvPr>
            <p:ph type="body" idx="1"/>
          </p:nvPr>
        </p:nvSpPr>
        <p:spPr>
          <a:xfrm>
            <a:off x="309704" y="2038256"/>
            <a:ext cx="8415196" cy="4228073"/>
          </a:xfrm>
        </p:spPr>
        <p:txBody>
          <a:bodyPr>
            <a:noAutofit/>
          </a:bodyPr>
          <a:lstStyle/>
          <a:p>
            <a:pPr eaLnBrk="1" hangingPunct="1">
              <a:lnSpc>
                <a:spcPct val="90000"/>
              </a:lnSpc>
            </a:pPr>
            <a:r>
              <a:rPr lang="en-US" sz="3200" dirty="0">
                <a:latin typeface="Century Gothic"/>
                <a:cs typeface="Century Gothic"/>
              </a:rPr>
              <a:t>Pop culture is never the product of a solitary artist but always emerges from a </a:t>
            </a:r>
            <a:r>
              <a:rPr lang="en-US" sz="3200" i="1" dirty="0">
                <a:latin typeface="Century Gothic"/>
                <a:cs typeface="Century Gothic"/>
              </a:rPr>
              <a:t>collective activity</a:t>
            </a:r>
            <a:r>
              <a:rPr lang="en-US" sz="3200" dirty="0">
                <a:latin typeface="Century Gothic"/>
                <a:cs typeface="Century Gothic"/>
              </a:rPr>
              <a:t> generated by interlocking networks of cultural creators.</a:t>
            </a:r>
          </a:p>
          <a:p>
            <a:pPr eaLnBrk="1" hangingPunct="1">
              <a:lnSpc>
                <a:spcPct val="90000"/>
              </a:lnSpc>
            </a:pPr>
            <a:r>
              <a:rPr lang="en-US" sz="3200" dirty="0">
                <a:latin typeface="Century Gothic"/>
                <a:cs typeface="Century Gothic"/>
              </a:rPr>
              <a:t>Popular culture is produced, consumed, and experienced within a context of overlapping sets of social relationships. </a:t>
            </a:r>
          </a:p>
        </p:txBody>
      </p:sp>
    </p:spTree>
    <p:extLst>
      <p:ext uri="{BB962C8B-B14F-4D97-AF65-F5344CB8AC3E}">
        <p14:creationId xmlns:p14="http://schemas.microsoft.com/office/powerpoint/2010/main" val="2745486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2BD6CD5-D3B2-DA43-B3DB-7DB95464911B}" type="slidenum">
              <a:rPr lang="en-US"/>
              <a:pPr/>
              <a:t>20</a:t>
            </a:fld>
            <a:endParaRPr lang="en-US"/>
          </a:p>
        </p:txBody>
      </p:sp>
      <p:sp>
        <p:nvSpPr>
          <p:cNvPr id="24580" name="Rectangle 2"/>
          <p:cNvSpPr>
            <a:spLocks noGrp="1" noChangeArrowheads="1"/>
          </p:cNvSpPr>
          <p:nvPr>
            <p:ph type="title"/>
          </p:nvPr>
        </p:nvSpPr>
        <p:spPr/>
        <p:txBody>
          <a:bodyPr/>
          <a:lstStyle/>
          <a:p>
            <a:pPr eaLnBrk="1" hangingPunct="1"/>
            <a:r>
              <a:rPr lang="en-US">
                <a:latin typeface="Verdana" charset="0"/>
              </a:rPr>
              <a:t>Consumerism</a:t>
            </a:r>
          </a:p>
        </p:txBody>
      </p:sp>
      <p:sp>
        <p:nvSpPr>
          <p:cNvPr id="24581" name="Rectangle 3"/>
          <p:cNvSpPr>
            <a:spLocks noGrp="1" noChangeArrowheads="1"/>
          </p:cNvSpPr>
          <p:nvPr>
            <p:ph type="body" idx="1"/>
          </p:nvPr>
        </p:nvSpPr>
        <p:spPr>
          <a:xfrm>
            <a:off x="309704" y="2038256"/>
            <a:ext cx="8834296" cy="4228074"/>
          </a:xfrm>
        </p:spPr>
        <p:txBody>
          <a:bodyPr>
            <a:noAutofit/>
          </a:bodyPr>
          <a:lstStyle/>
          <a:p>
            <a:r>
              <a:rPr lang="en-US" sz="2500" dirty="0">
                <a:cs typeface="Century Gothic"/>
                <a:sym typeface="Wingdings" charset="0"/>
              </a:rPr>
              <a:t>Don’t be </a:t>
            </a:r>
            <a:r>
              <a:rPr lang="en-US" sz="2500" dirty="0" smtClean="0">
                <a:cs typeface="Century Gothic"/>
                <a:sym typeface="Wingdings" charset="0"/>
              </a:rPr>
              <a:t>different, </a:t>
            </a:r>
            <a:r>
              <a:rPr lang="en-US" sz="2500" dirty="0">
                <a:cs typeface="Century Gothic"/>
                <a:sym typeface="Wingdings" charset="0"/>
              </a:rPr>
              <a:t>buy the right stuff.</a:t>
            </a:r>
          </a:p>
          <a:p>
            <a:r>
              <a:rPr lang="en-US" sz="2500" dirty="0">
                <a:cs typeface="Century Gothic"/>
                <a:sym typeface="Wingdings" charset="0"/>
              </a:rPr>
              <a:t>Don’t </a:t>
            </a:r>
            <a:r>
              <a:rPr lang="en-US" sz="2500" dirty="0" smtClean="0">
                <a:cs typeface="Century Gothic"/>
                <a:sym typeface="Wingdings" charset="0"/>
              </a:rPr>
              <a:t>be </a:t>
            </a:r>
            <a:r>
              <a:rPr lang="en-US" sz="2500" dirty="0">
                <a:cs typeface="Century Gothic"/>
                <a:sym typeface="Wingdings" charset="0"/>
              </a:rPr>
              <a:t>a conformist buy different stuff </a:t>
            </a:r>
            <a:r>
              <a:rPr lang="en-US" sz="2500" dirty="0" smtClean="0">
                <a:cs typeface="Century Gothic"/>
                <a:sym typeface="Wingdings" charset="0"/>
              </a:rPr>
              <a:t>instead!</a:t>
            </a:r>
            <a:endParaRPr lang="en-US" sz="2500" b="1" dirty="0" smtClean="0">
              <a:latin typeface="Century Gothic"/>
              <a:cs typeface="Century Gothic"/>
            </a:endParaRPr>
          </a:p>
          <a:p>
            <a:pPr eaLnBrk="1" hangingPunct="1">
              <a:lnSpc>
                <a:spcPct val="90000"/>
              </a:lnSpc>
            </a:pPr>
            <a:r>
              <a:rPr lang="en-US" sz="2500" b="1" dirty="0" smtClean="0">
                <a:latin typeface="Century Gothic"/>
                <a:cs typeface="Century Gothic"/>
              </a:rPr>
              <a:t>Consumerism</a:t>
            </a:r>
            <a:r>
              <a:rPr lang="en-US" sz="2500" dirty="0" smtClean="0">
                <a:latin typeface="Century Gothic"/>
                <a:cs typeface="Century Gothic"/>
              </a:rPr>
              <a:t> </a:t>
            </a:r>
            <a:r>
              <a:rPr lang="en-US" sz="2500" dirty="0">
                <a:latin typeface="Century Gothic"/>
                <a:cs typeface="Century Gothic"/>
              </a:rPr>
              <a:t>propels the insatiable belief that we need what we do not </a:t>
            </a:r>
            <a:r>
              <a:rPr lang="en-US" sz="2500" dirty="0" smtClean="0">
                <a:latin typeface="Century Gothic"/>
                <a:cs typeface="Century Gothic"/>
              </a:rPr>
              <a:t>have and that happiness can be bought with consumer goods.</a:t>
            </a:r>
          </a:p>
          <a:p>
            <a:pPr lvl="1">
              <a:lnSpc>
                <a:spcPct val="90000"/>
              </a:lnSpc>
            </a:pPr>
            <a:r>
              <a:rPr lang="en-US" sz="2300" dirty="0" smtClean="0">
                <a:latin typeface="Century Gothic"/>
                <a:cs typeface="Century Gothic"/>
              </a:rPr>
              <a:t>Modern capitalism</a:t>
            </a:r>
            <a:endParaRPr lang="en-US" sz="2300" dirty="0">
              <a:latin typeface="Century Gothic"/>
              <a:cs typeface="Century Gothic"/>
            </a:endParaRPr>
          </a:p>
          <a:p>
            <a:pPr eaLnBrk="1" hangingPunct="1">
              <a:lnSpc>
                <a:spcPct val="90000"/>
              </a:lnSpc>
            </a:pPr>
            <a:r>
              <a:rPr lang="en-US" sz="2500" dirty="0">
                <a:latin typeface="Century Gothic"/>
                <a:cs typeface="Century Gothic"/>
              </a:rPr>
              <a:t>A fundamental frame of reference for relating to oneself, to others, to the environment as a whole</a:t>
            </a:r>
          </a:p>
          <a:p>
            <a:pPr eaLnBrk="1" hangingPunct="1">
              <a:lnSpc>
                <a:spcPct val="90000"/>
              </a:lnSpc>
            </a:pPr>
            <a:r>
              <a:rPr lang="en-US" sz="2500" dirty="0">
                <a:latin typeface="Century Gothic"/>
                <a:cs typeface="Century Gothic"/>
              </a:rPr>
              <a:t>The principle socializing force behind this way of being in the world is television and advertising</a:t>
            </a:r>
          </a:p>
          <a:p>
            <a:pPr eaLnBrk="1" hangingPunct="1">
              <a:lnSpc>
                <a:spcPct val="90000"/>
              </a:lnSpc>
            </a:pPr>
            <a:endParaRPr lang="en-US" sz="2500" dirty="0">
              <a:latin typeface="Century Gothic"/>
              <a:cs typeface="Century Gothic"/>
            </a:endParaRPr>
          </a:p>
        </p:txBody>
      </p:sp>
    </p:spTree>
    <p:extLst>
      <p:ext uri="{BB962C8B-B14F-4D97-AF65-F5344CB8AC3E}">
        <p14:creationId xmlns:p14="http://schemas.microsoft.com/office/powerpoint/2010/main" val="25864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Different!</a:t>
            </a:r>
            <a:endParaRPr lang="en-US" dirty="0"/>
          </a:p>
        </p:txBody>
      </p:sp>
      <p:pic>
        <p:nvPicPr>
          <p:cNvPr id="5" name="Content Placeholder 4">
            <a:hlinkClick r:id="rId2"/>
          </p:cNvPr>
          <p:cNvPicPr>
            <a:picLocks noGrp="1" noChangeAspect="1"/>
          </p:cNvPicPr>
          <p:nvPr>
            <p:ph idx="1"/>
          </p:nvPr>
        </p:nvPicPr>
        <p:blipFill>
          <a:blip r:embed="rId3"/>
          <a:srcRect l="-17205" r="-17205"/>
          <a:stretch>
            <a:fillRect/>
          </a:stretch>
        </p:blipFill>
        <p:spPr>
          <a:xfrm>
            <a:off x="4695595" y="2328151"/>
            <a:ext cx="4876023" cy="2351557"/>
          </a:xfrm>
        </p:spPr>
      </p:pic>
      <p:sp>
        <p:nvSpPr>
          <p:cNvPr id="4" name="Slide Number Placeholder 3"/>
          <p:cNvSpPr>
            <a:spLocks noGrp="1"/>
          </p:cNvSpPr>
          <p:nvPr>
            <p:ph type="sldNum" sz="quarter" idx="12"/>
          </p:nvPr>
        </p:nvSpPr>
        <p:spPr/>
        <p:txBody>
          <a:bodyPr/>
          <a:lstStyle/>
          <a:p>
            <a:fld id="{4A822907-8A9D-4F6B-98F6-913902AD56B5}" type="slidenum">
              <a:rPr lang="en-US" smtClean="0"/>
              <a:t>21</a:t>
            </a:fld>
            <a:endParaRPr lang="en-US"/>
          </a:p>
        </p:txBody>
      </p:sp>
      <p:sp>
        <p:nvSpPr>
          <p:cNvPr id="6" name="TextBox 5"/>
          <p:cNvSpPr txBox="1"/>
          <p:nvPr/>
        </p:nvSpPr>
        <p:spPr>
          <a:xfrm>
            <a:off x="0" y="2099911"/>
            <a:ext cx="5191719" cy="4616648"/>
          </a:xfrm>
          <a:prstGeom prst="rect">
            <a:avLst/>
          </a:prstGeom>
          <a:noFill/>
        </p:spPr>
        <p:txBody>
          <a:bodyPr wrap="square" rtlCol="0">
            <a:spAutoFit/>
          </a:bodyPr>
          <a:lstStyle/>
          <a:p>
            <a:r>
              <a:rPr lang="en-US" sz="1400" dirty="0"/>
              <a:t>You think this has nothing to do with you.</a:t>
            </a:r>
          </a:p>
          <a:p>
            <a:endParaRPr lang="en-US" sz="1400" dirty="0"/>
          </a:p>
          <a:p>
            <a:r>
              <a:rPr lang="en-US" sz="1400" dirty="0"/>
              <a:t>You go to your closet and you select, I don’t know, that lumpy blue sweater, for instance, because you’re trying to tell the world that you take yourself too seriously to care about what you put on your back.</a:t>
            </a:r>
          </a:p>
          <a:p>
            <a:endParaRPr lang="en-US" sz="1400" dirty="0"/>
          </a:p>
          <a:p>
            <a:r>
              <a:rPr lang="en-US" sz="1400" dirty="0"/>
              <a:t>But what you don’t know is that that sweater is not just blue, it’s not turquoise, it’s not lapis, it’s actually cerulean.</a:t>
            </a:r>
          </a:p>
          <a:p>
            <a:endParaRPr lang="en-US" sz="1400" dirty="0"/>
          </a:p>
          <a:p>
            <a:r>
              <a:rPr lang="en-US" sz="1400" dirty="0"/>
              <a:t>And you’re also blithely unaware of the fact that, in 2002 Oscar de la </a:t>
            </a:r>
            <a:r>
              <a:rPr lang="en-US" sz="1400" dirty="0" err="1"/>
              <a:t>Renta</a:t>
            </a:r>
            <a:r>
              <a:rPr lang="en-US" sz="1400" dirty="0"/>
              <a:t> did a collection of cerulean gowns and then I think it was Yves St. Laurent — wasn’t it? — who showed cerulean military jackets…</a:t>
            </a:r>
          </a:p>
          <a:p>
            <a:endParaRPr lang="en-US" sz="1400" dirty="0"/>
          </a:p>
          <a:p>
            <a:r>
              <a:rPr lang="en-US" sz="1400" dirty="0"/>
              <a:t>And then cerulean quickly showed up in the collections of eight different designers.  And then it filtered down through the department stores and then trickled down into some Casual Corner where you, no doubt, fished it out of some clearance bin.</a:t>
            </a:r>
          </a:p>
          <a:p>
            <a:endParaRPr lang="en-US" sz="1400" dirty="0"/>
          </a:p>
        </p:txBody>
      </p:sp>
      <p:sp>
        <p:nvSpPr>
          <p:cNvPr id="7" name="TextBox 6"/>
          <p:cNvSpPr txBox="1"/>
          <p:nvPr/>
        </p:nvSpPr>
        <p:spPr>
          <a:xfrm>
            <a:off x="5392258" y="4679709"/>
            <a:ext cx="3521555" cy="2000548"/>
          </a:xfrm>
          <a:prstGeom prst="rect">
            <a:avLst/>
          </a:prstGeom>
          <a:noFill/>
        </p:spPr>
        <p:txBody>
          <a:bodyPr wrap="square" rtlCol="0">
            <a:spAutoFit/>
          </a:bodyPr>
          <a:lstStyle/>
          <a:p>
            <a:r>
              <a:rPr lang="en-US" sz="1400" dirty="0"/>
              <a:t>However, that blue represents millions of dollars and countless jobs and it’s sort of comical that you think you’ve made a choice that exempts you from the fashion industry when, in fact, you’re wearing a sweater that was selected for you by the people in this room.</a:t>
            </a:r>
          </a:p>
          <a:p>
            <a:endParaRPr lang="en-US" sz="1200" dirty="0"/>
          </a:p>
        </p:txBody>
      </p:sp>
    </p:spTree>
    <p:extLst>
      <p:ext uri="{BB962C8B-B14F-4D97-AF65-F5344CB8AC3E}">
        <p14:creationId xmlns:p14="http://schemas.microsoft.com/office/powerpoint/2010/main" val="23074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E26FDD9-BA0F-A748-A9F2-C405DD675E66}" type="slidenum">
              <a:rPr lang="en-US"/>
              <a:pPr/>
              <a:t>22</a:t>
            </a:fld>
            <a:endParaRPr lang="en-US"/>
          </a:p>
        </p:txBody>
      </p:sp>
      <p:sp>
        <p:nvSpPr>
          <p:cNvPr id="26628" name="Rectangle 2"/>
          <p:cNvSpPr>
            <a:spLocks noGrp="1" noChangeArrowheads="1"/>
          </p:cNvSpPr>
          <p:nvPr>
            <p:ph type="title"/>
          </p:nvPr>
        </p:nvSpPr>
        <p:spPr/>
        <p:txBody>
          <a:bodyPr>
            <a:normAutofit fontScale="90000"/>
          </a:bodyPr>
          <a:lstStyle/>
          <a:p>
            <a:pPr eaLnBrk="1" hangingPunct="1"/>
            <a:r>
              <a:rPr lang="en-US" sz="3400" dirty="0">
                <a:latin typeface="Century Gothic"/>
                <a:cs typeface="Century Gothic"/>
              </a:rPr>
              <a:t>Cultural Hegemony and Consumerism</a:t>
            </a:r>
          </a:p>
        </p:txBody>
      </p:sp>
      <p:sp>
        <p:nvSpPr>
          <p:cNvPr id="26629" name="Rectangle 3"/>
          <p:cNvSpPr>
            <a:spLocks noGrp="1" noChangeArrowheads="1"/>
          </p:cNvSpPr>
          <p:nvPr>
            <p:ph type="body" idx="1"/>
          </p:nvPr>
        </p:nvSpPr>
        <p:spPr>
          <a:xfrm>
            <a:off x="309704" y="2261476"/>
            <a:ext cx="8415196" cy="4004854"/>
          </a:xfrm>
        </p:spPr>
        <p:txBody>
          <a:bodyPr>
            <a:normAutofit/>
          </a:bodyPr>
          <a:lstStyle/>
          <a:p>
            <a:pPr eaLnBrk="1" hangingPunct="1"/>
            <a:r>
              <a:rPr lang="en-US" sz="3200" dirty="0">
                <a:latin typeface="Century Gothic"/>
                <a:cs typeface="Century Gothic"/>
              </a:rPr>
              <a:t>Ideas propelled by the culture industry:</a:t>
            </a:r>
          </a:p>
          <a:p>
            <a:pPr eaLnBrk="1" hangingPunct="1"/>
            <a:r>
              <a:rPr lang="en-US" sz="3200" b="1" dirty="0">
                <a:latin typeface="Century Gothic"/>
                <a:cs typeface="Century Gothic"/>
              </a:rPr>
              <a:t>Last season</a:t>
            </a:r>
            <a:r>
              <a:rPr lang="ja-JP" altLang="en-US" sz="3200" b="1" dirty="0">
                <a:latin typeface="Century Gothic"/>
                <a:cs typeface="Century Gothic"/>
              </a:rPr>
              <a:t>’</a:t>
            </a:r>
            <a:r>
              <a:rPr lang="en-US" sz="3200" b="1" dirty="0">
                <a:latin typeface="Century Gothic"/>
                <a:cs typeface="Century Gothic"/>
              </a:rPr>
              <a:t>s fashions are </a:t>
            </a:r>
            <a:r>
              <a:rPr lang="en-US" sz="3200" b="1" i="1" dirty="0">
                <a:latin typeface="Century Gothic"/>
                <a:cs typeface="Century Gothic"/>
              </a:rPr>
              <a:t>so</a:t>
            </a:r>
            <a:r>
              <a:rPr lang="en-US" sz="3200" b="1" dirty="0">
                <a:latin typeface="Century Gothic"/>
                <a:cs typeface="Century Gothic"/>
              </a:rPr>
              <a:t> last season</a:t>
            </a:r>
            <a:r>
              <a:rPr lang="en-US" sz="3200" dirty="0">
                <a:latin typeface="Century Gothic"/>
                <a:cs typeface="Century Gothic"/>
              </a:rPr>
              <a:t> </a:t>
            </a:r>
          </a:p>
          <a:p>
            <a:pPr lvl="1" eaLnBrk="1" hangingPunct="1"/>
            <a:r>
              <a:rPr lang="en-US" sz="3200" dirty="0">
                <a:latin typeface="Century Gothic"/>
                <a:cs typeface="Century Gothic"/>
              </a:rPr>
              <a:t>planned obsolescence</a:t>
            </a:r>
          </a:p>
          <a:p>
            <a:pPr eaLnBrk="1" hangingPunct="1"/>
            <a:r>
              <a:rPr lang="en-US" sz="3200" b="1" dirty="0">
                <a:latin typeface="Century Gothic"/>
                <a:cs typeface="Century Gothic"/>
              </a:rPr>
              <a:t>Shopping completes us</a:t>
            </a:r>
          </a:p>
          <a:p>
            <a:pPr lvl="1" eaLnBrk="1" hangingPunct="1"/>
            <a:r>
              <a:rPr lang="en-US" sz="3200" dirty="0" smtClean="0">
                <a:latin typeface="Century Gothic"/>
                <a:cs typeface="Century Gothic"/>
              </a:rPr>
              <a:t>Retail therapy?</a:t>
            </a:r>
            <a:endParaRPr lang="en-US" sz="3200" dirty="0">
              <a:latin typeface="Century Gothic"/>
              <a:cs typeface="Century Gothic"/>
            </a:endParaRPr>
          </a:p>
          <a:p>
            <a:pPr eaLnBrk="1" hangingPunct="1"/>
            <a:endParaRPr lang="en-US" sz="3200" dirty="0">
              <a:latin typeface="Century Gothic"/>
              <a:cs typeface="Century Gothic"/>
            </a:endParaRPr>
          </a:p>
          <a:p>
            <a:pPr eaLnBrk="1" hangingPunct="1"/>
            <a:endParaRPr lang="en-US" sz="3200" dirty="0">
              <a:latin typeface="Century Gothic"/>
              <a:cs typeface="Century Gothic"/>
            </a:endParaRPr>
          </a:p>
        </p:txBody>
      </p:sp>
      <p:pic>
        <p:nvPicPr>
          <p:cNvPr id="2" name="Picture 1"/>
          <p:cNvPicPr>
            <a:picLocks noChangeAspect="1"/>
          </p:cNvPicPr>
          <p:nvPr/>
        </p:nvPicPr>
        <p:blipFill>
          <a:blip r:embed="rId2"/>
          <a:stretch>
            <a:fillRect/>
          </a:stretch>
        </p:blipFill>
        <p:spPr>
          <a:xfrm>
            <a:off x="7163856" y="4019406"/>
            <a:ext cx="1749957" cy="2549669"/>
          </a:xfrm>
          <a:prstGeom prst="rect">
            <a:avLst/>
          </a:prstGeom>
        </p:spPr>
      </p:pic>
      <p:sp>
        <p:nvSpPr>
          <p:cNvPr id="4" name="TextBox 3"/>
          <p:cNvSpPr txBox="1"/>
          <p:nvPr/>
        </p:nvSpPr>
        <p:spPr>
          <a:xfrm>
            <a:off x="4822126" y="5645745"/>
            <a:ext cx="2217811" cy="923330"/>
          </a:xfrm>
          <a:prstGeom prst="rect">
            <a:avLst/>
          </a:prstGeom>
          <a:noFill/>
        </p:spPr>
        <p:txBody>
          <a:bodyPr wrap="square" rtlCol="0">
            <a:spAutoFit/>
          </a:bodyPr>
          <a:lstStyle/>
          <a:p>
            <a:r>
              <a:rPr lang="en-US" dirty="0" smtClean="0"/>
              <a:t>This was the only male image for ‘retail therapy’….</a:t>
            </a:r>
            <a:endParaRPr lang="en-US" dirty="0"/>
          </a:p>
        </p:txBody>
      </p:sp>
    </p:spTree>
    <p:extLst>
      <p:ext uri="{BB962C8B-B14F-4D97-AF65-F5344CB8AC3E}">
        <p14:creationId xmlns:p14="http://schemas.microsoft.com/office/powerpoint/2010/main" val="5474461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C6470FF-B610-D94C-9FFC-DD2DE4F6E62A}" type="slidenum">
              <a:rPr lang="en-US"/>
              <a:pPr/>
              <a:t>23</a:t>
            </a:fld>
            <a:endParaRPr lang="en-US"/>
          </a:p>
        </p:txBody>
      </p:sp>
      <p:sp>
        <p:nvSpPr>
          <p:cNvPr id="27652" name="Rectangle 2"/>
          <p:cNvSpPr>
            <a:spLocks noGrp="1" noChangeArrowheads="1"/>
          </p:cNvSpPr>
          <p:nvPr>
            <p:ph type="title"/>
          </p:nvPr>
        </p:nvSpPr>
        <p:spPr>
          <a:xfrm>
            <a:off x="0" y="1123856"/>
            <a:ext cx="7947025" cy="914400"/>
          </a:xfrm>
        </p:spPr>
        <p:txBody>
          <a:bodyPr>
            <a:normAutofit fontScale="90000"/>
          </a:bodyPr>
          <a:lstStyle/>
          <a:p>
            <a:pPr eaLnBrk="1" hangingPunct="1"/>
            <a:r>
              <a:rPr lang="en-US" sz="3400" dirty="0">
                <a:latin typeface="Century Gothic"/>
                <a:cs typeface="Century Gothic"/>
              </a:rPr>
              <a:t>Cultural Hegemony and Consumerism</a:t>
            </a:r>
          </a:p>
        </p:txBody>
      </p:sp>
      <p:sp>
        <p:nvSpPr>
          <p:cNvPr id="27653" name="Rectangle 3"/>
          <p:cNvSpPr>
            <a:spLocks noGrp="1" noChangeArrowheads="1"/>
          </p:cNvSpPr>
          <p:nvPr>
            <p:ph type="body" idx="1"/>
          </p:nvPr>
        </p:nvSpPr>
        <p:spPr>
          <a:xfrm>
            <a:off x="309704" y="2333626"/>
            <a:ext cx="8415196" cy="3932704"/>
          </a:xfrm>
        </p:spPr>
        <p:txBody>
          <a:bodyPr>
            <a:noAutofit/>
          </a:bodyPr>
          <a:lstStyle/>
          <a:p>
            <a:pPr eaLnBrk="1" hangingPunct="1"/>
            <a:r>
              <a:rPr lang="en-US" sz="2800" b="1" dirty="0">
                <a:latin typeface="Century Gothic"/>
                <a:cs typeface="Century Gothic"/>
              </a:rPr>
              <a:t>We can all live like celebrities</a:t>
            </a:r>
          </a:p>
          <a:p>
            <a:pPr lvl="1" eaLnBrk="1" hangingPunct="1"/>
            <a:r>
              <a:rPr lang="en-US" sz="2800" dirty="0">
                <a:latin typeface="Century Gothic"/>
                <a:cs typeface="Century Gothic"/>
              </a:rPr>
              <a:t>No longer the Jones</a:t>
            </a:r>
            <a:r>
              <a:rPr lang="ja-JP" altLang="en-US" sz="2800" dirty="0">
                <a:latin typeface="Century Gothic"/>
                <a:cs typeface="Century Gothic"/>
              </a:rPr>
              <a:t>’</a:t>
            </a:r>
            <a:r>
              <a:rPr lang="en-US" sz="2800" dirty="0">
                <a:latin typeface="Century Gothic"/>
                <a:cs typeface="Century Gothic"/>
              </a:rPr>
              <a:t>, we evaluate our consumption relative to reference groups that live financially beyond our own means.</a:t>
            </a:r>
          </a:p>
          <a:p>
            <a:pPr lvl="1" eaLnBrk="1" hangingPunct="1"/>
            <a:r>
              <a:rPr lang="en-US" sz="2800" dirty="0" smtClean="0">
                <a:latin typeface="Century Gothic"/>
                <a:cs typeface="Century Gothic"/>
              </a:rPr>
              <a:t>Average </a:t>
            </a:r>
            <a:r>
              <a:rPr lang="en-US" sz="2800" dirty="0">
                <a:latin typeface="Century Gothic"/>
                <a:cs typeface="Century Gothic"/>
              </a:rPr>
              <a:t>household</a:t>
            </a:r>
            <a:r>
              <a:rPr lang="ja-JP" altLang="en-US" sz="2800" dirty="0">
                <a:latin typeface="Century Gothic"/>
                <a:cs typeface="Century Gothic"/>
              </a:rPr>
              <a:t>’</a:t>
            </a:r>
            <a:r>
              <a:rPr lang="en-US" sz="2800" dirty="0">
                <a:latin typeface="Century Gothic"/>
                <a:cs typeface="Century Gothic"/>
              </a:rPr>
              <a:t>s credit card debt is </a:t>
            </a:r>
            <a:r>
              <a:rPr lang="en-US" sz="2800" dirty="0" smtClean="0">
                <a:latin typeface="Century Gothic"/>
                <a:cs typeface="Century Gothic"/>
              </a:rPr>
              <a:t>$15,950 in 2012.</a:t>
            </a:r>
            <a:endParaRPr lang="en-US" sz="2800" dirty="0">
              <a:latin typeface="Century Gothic"/>
              <a:cs typeface="Century Gothic"/>
            </a:endParaRPr>
          </a:p>
          <a:p>
            <a:pPr lvl="1" eaLnBrk="1" hangingPunct="1"/>
            <a:r>
              <a:rPr lang="en-US" sz="2800" dirty="0">
                <a:latin typeface="Century Gothic"/>
                <a:cs typeface="Century Gothic"/>
              </a:rPr>
              <a:t>Ironically, this </a:t>
            </a:r>
            <a:r>
              <a:rPr lang="en-US" sz="2800" dirty="0" err="1">
                <a:latin typeface="Century Gothic"/>
                <a:cs typeface="Century Gothic"/>
              </a:rPr>
              <a:t>doesn</a:t>
            </a:r>
            <a:r>
              <a:rPr lang="ja-JP" altLang="en-US" sz="2800" dirty="0">
                <a:latin typeface="Century Gothic"/>
                <a:cs typeface="Century Gothic"/>
              </a:rPr>
              <a:t>’</a:t>
            </a:r>
            <a:r>
              <a:rPr lang="en-US" sz="2800" dirty="0">
                <a:latin typeface="Century Gothic"/>
                <a:cs typeface="Century Gothic"/>
              </a:rPr>
              <a:t>t make us any happier by only highlighting existing disparities between the middle and upper classes.</a:t>
            </a:r>
          </a:p>
        </p:txBody>
      </p:sp>
      <p:pic>
        <p:nvPicPr>
          <p:cNvPr id="37892" name="Picture 4" descr="rockstar-energy-drink-may-be-good-for-a-hang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990601"/>
            <a:ext cx="11969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051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6F1821DF-7E2B-B84F-A62E-96A663EF37CB}" type="slidenum">
              <a:rPr lang="en-US"/>
              <a:pPr/>
              <a:t>24</a:t>
            </a:fld>
            <a:endParaRPr lang="en-US"/>
          </a:p>
        </p:txBody>
      </p:sp>
      <p:sp>
        <p:nvSpPr>
          <p:cNvPr id="28676" name="Rectangle 2"/>
          <p:cNvSpPr>
            <a:spLocks noGrp="1" noChangeArrowheads="1"/>
          </p:cNvSpPr>
          <p:nvPr>
            <p:ph type="title"/>
          </p:nvPr>
        </p:nvSpPr>
        <p:spPr/>
        <p:txBody>
          <a:bodyPr>
            <a:normAutofit fontScale="90000"/>
          </a:bodyPr>
          <a:lstStyle/>
          <a:p>
            <a:pPr eaLnBrk="1" hangingPunct="1"/>
            <a:r>
              <a:rPr lang="en-US" sz="3400">
                <a:latin typeface="Verdana" charset="0"/>
              </a:rPr>
              <a:t>Cultural Hegemony and Consumerism</a:t>
            </a:r>
          </a:p>
        </p:txBody>
      </p:sp>
      <p:sp>
        <p:nvSpPr>
          <p:cNvPr id="28677" name="Rectangle 3"/>
          <p:cNvSpPr>
            <a:spLocks noGrp="1" noChangeArrowheads="1"/>
          </p:cNvSpPr>
          <p:nvPr>
            <p:ph type="body" idx="1"/>
          </p:nvPr>
        </p:nvSpPr>
        <p:spPr>
          <a:xfrm>
            <a:off x="371644" y="2292454"/>
            <a:ext cx="8353256" cy="3973875"/>
          </a:xfrm>
        </p:spPr>
        <p:txBody>
          <a:bodyPr>
            <a:normAutofit/>
          </a:bodyPr>
          <a:lstStyle/>
          <a:p>
            <a:pPr eaLnBrk="1" hangingPunct="1"/>
            <a:r>
              <a:rPr lang="en-US" sz="3200" b="1" dirty="0">
                <a:latin typeface="Century Gothic"/>
                <a:cs typeface="Century Gothic"/>
              </a:rPr>
              <a:t>Our self-worth is determined by our looks and cultural norms of sexual attractiveness </a:t>
            </a:r>
          </a:p>
          <a:p>
            <a:pPr lvl="1" eaLnBrk="1" hangingPunct="1"/>
            <a:r>
              <a:rPr lang="en-US" sz="3200" dirty="0">
                <a:latin typeface="Century Gothic"/>
                <a:cs typeface="Century Gothic"/>
              </a:rPr>
              <a:t>Airbrushed images of perfected bodies normalize an unattainable expectation of beauty.</a:t>
            </a:r>
          </a:p>
        </p:txBody>
      </p:sp>
      <p:pic>
        <p:nvPicPr>
          <p:cNvPr id="28679" name="Picture 5" descr="armpit a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292725"/>
            <a:ext cx="47625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38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4739FFA-9FC4-6848-BB4A-E84B92CD23DB}" type="slidenum">
              <a:rPr lang="en-US"/>
              <a:pPr/>
              <a:t>25</a:t>
            </a:fld>
            <a:endParaRPr lang="en-US"/>
          </a:p>
        </p:txBody>
      </p:sp>
      <p:sp>
        <p:nvSpPr>
          <p:cNvPr id="29700" name="Rectangle 2"/>
          <p:cNvSpPr>
            <a:spLocks noGrp="1" noChangeArrowheads="1"/>
          </p:cNvSpPr>
          <p:nvPr>
            <p:ph type="title"/>
          </p:nvPr>
        </p:nvSpPr>
        <p:spPr/>
        <p:txBody>
          <a:bodyPr>
            <a:normAutofit fontScale="90000"/>
          </a:bodyPr>
          <a:lstStyle/>
          <a:p>
            <a:pPr eaLnBrk="1" hangingPunct="1"/>
            <a:r>
              <a:rPr lang="en-US" sz="3400">
                <a:latin typeface="Verdana" charset="0"/>
              </a:rPr>
              <a:t>Cultural Hegemony and Consumerism</a:t>
            </a:r>
          </a:p>
        </p:txBody>
      </p:sp>
      <p:sp>
        <p:nvSpPr>
          <p:cNvPr id="29701" name="Rectangle 3"/>
          <p:cNvSpPr>
            <a:spLocks noGrp="1" noChangeArrowheads="1"/>
          </p:cNvSpPr>
          <p:nvPr>
            <p:ph type="body" idx="1"/>
          </p:nvPr>
        </p:nvSpPr>
        <p:spPr>
          <a:xfrm>
            <a:off x="216793" y="2292454"/>
            <a:ext cx="8508107" cy="3973875"/>
          </a:xfrm>
        </p:spPr>
        <p:txBody>
          <a:bodyPr>
            <a:noAutofit/>
          </a:bodyPr>
          <a:lstStyle/>
          <a:p>
            <a:pPr eaLnBrk="1" hangingPunct="1"/>
            <a:r>
              <a:rPr lang="en-US" sz="3200" b="1" dirty="0">
                <a:latin typeface="Century Gothic"/>
                <a:cs typeface="Century Gothic"/>
              </a:rPr>
              <a:t>Brands matter</a:t>
            </a:r>
          </a:p>
          <a:p>
            <a:pPr eaLnBrk="1" hangingPunct="1"/>
            <a:r>
              <a:rPr lang="en-US" sz="3200" dirty="0">
                <a:latin typeface="Century Gothic"/>
                <a:cs typeface="Century Gothic"/>
              </a:rPr>
              <a:t>Connote status</a:t>
            </a:r>
          </a:p>
          <a:p>
            <a:pPr eaLnBrk="1" hangingPunct="1"/>
            <a:r>
              <a:rPr lang="en-US" sz="3200" dirty="0">
                <a:latin typeface="Century Gothic"/>
                <a:cs typeface="Century Gothic"/>
              </a:rPr>
              <a:t>McDonald</a:t>
            </a:r>
            <a:r>
              <a:rPr lang="ja-JP" altLang="en-US" sz="3200" dirty="0">
                <a:latin typeface="Century Gothic"/>
                <a:cs typeface="Century Gothic"/>
              </a:rPr>
              <a:t>’</a:t>
            </a:r>
            <a:r>
              <a:rPr lang="en-US" sz="3200" dirty="0">
                <a:latin typeface="Century Gothic"/>
                <a:cs typeface="Century Gothic"/>
              </a:rPr>
              <a:t>s coffee beats Starbuck in unbiased </a:t>
            </a:r>
            <a:r>
              <a:rPr lang="en-US" sz="3200" i="1" dirty="0">
                <a:latin typeface="Century Gothic"/>
                <a:cs typeface="Century Gothic"/>
              </a:rPr>
              <a:t>Consumer Reports</a:t>
            </a:r>
            <a:r>
              <a:rPr lang="en-US" sz="3200" dirty="0">
                <a:latin typeface="Century Gothic"/>
                <a:cs typeface="Century Gothic"/>
              </a:rPr>
              <a:t> taste tests.</a:t>
            </a:r>
          </a:p>
          <a:p>
            <a:pPr eaLnBrk="1" hangingPunct="1"/>
            <a:r>
              <a:rPr lang="en-US" sz="3200" dirty="0">
                <a:latin typeface="Century Gothic"/>
                <a:cs typeface="Century Gothic"/>
              </a:rPr>
              <a:t>Ramones t-shirts have outsold their </a:t>
            </a:r>
            <a:r>
              <a:rPr lang="en-US" sz="3200" dirty="0" smtClean="0">
                <a:latin typeface="Century Gothic"/>
                <a:cs typeface="Century Gothic"/>
              </a:rPr>
              <a:t>music 10 </a:t>
            </a:r>
            <a:r>
              <a:rPr lang="en-US" sz="3200" dirty="0">
                <a:latin typeface="Century Gothic"/>
                <a:cs typeface="Century Gothic"/>
              </a:rPr>
              <a:t>to </a:t>
            </a:r>
            <a:r>
              <a:rPr lang="en-US" sz="3200" dirty="0" smtClean="0">
                <a:latin typeface="Century Gothic"/>
                <a:cs typeface="Century Gothic"/>
              </a:rPr>
              <a:t>1</a:t>
            </a:r>
            <a:endParaRPr lang="en-US" sz="3200" dirty="0">
              <a:latin typeface="Century Gothic"/>
              <a:cs typeface="Century Gothic"/>
            </a:endParaRPr>
          </a:p>
        </p:txBody>
      </p:sp>
      <p:pic>
        <p:nvPicPr>
          <p:cNvPr id="29702" name="Picture 4" descr="mcdonald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35200"/>
            <a:ext cx="1219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starbuck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662" y="2235200"/>
            <a:ext cx="1011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6" descr="ramone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662" y="5599097"/>
            <a:ext cx="1006980" cy="96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6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r>
              <a:rPr lang="en-US"/>
              <a:t>Introduction to Sociology: Popular Culture</a:t>
            </a:r>
          </a:p>
        </p:txBody>
      </p:sp>
      <p:sp>
        <p:nvSpPr>
          <p:cNvPr id="3072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09BA658-A398-5A43-BA27-344AABFEB322}" type="slidenum">
              <a:rPr lang="en-US"/>
              <a:pPr/>
              <a:t>26</a:t>
            </a:fld>
            <a:endParaRPr lang="en-US"/>
          </a:p>
        </p:txBody>
      </p:sp>
      <p:sp>
        <p:nvSpPr>
          <p:cNvPr id="30724" name="Rectangle 2"/>
          <p:cNvSpPr>
            <a:spLocks noGrp="1" noChangeArrowheads="1"/>
          </p:cNvSpPr>
          <p:nvPr>
            <p:ph type="title"/>
          </p:nvPr>
        </p:nvSpPr>
        <p:spPr>
          <a:xfrm>
            <a:off x="574675" y="304800"/>
            <a:ext cx="6815138" cy="1216025"/>
          </a:xfrm>
        </p:spPr>
        <p:txBody>
          <a:bodyPr/>
          <a:lstStyle/>
          <a:p>
            <a:pPr eaLnBrk="1" hangingPunct="1"/>
            <a:r>
              <a:rPr lang="en-US">
                <a:latin typeface="Verdana" charset="0"/>
              </a:rPr>
              <a:t>The Sleeper Curve</a:t>
            </a:r>
          </a:p>
        </p:txBody>
      </p:sp>
      <p:sp>
        <p:nvSpPr>
          <p:cNvPr id="30725" name="Rectangle 3"/>
          <p:cNvSpPr>
            <a:spLocks noGrp="1" noChangeArrowheads="1"/>
          </p:cNvSpPr>
          <p:nvPr>
            <p:ph type="body" idx="1"/>
          </p:nvPr>
        </p:nvSpPr>
        <p:spPr>
          <a:xfrm>
            <a:off x="214627" y="1600200"/>
            <a:ext cx="8624573" cy="4953000"/>
          </a:xfrm>
        </p:spPr>
        <p:txBody>
          <a:bodyPr>
            <a:noAutofit/>
          </a:bodyPr>
          <a:lstStyle/>
          <a:p>
            <a:pPr eaLnBrk="1" hangingPunct="1">
              <a:lnSpc>
                <a:spcPct val="80000"/>
              </a:lnSpc>
            </a:pPr>
            <a:r>
              <a:rPr lang="en-US" sz="2800" dirty="0">
                <a:latin typeface="Century Gothic"/>
                <a:cs typeface="Century Gothic"/>
              </a:rPr>
              <a:t>As Steven Johnson claims, video games provide a locus for the same kind of rigorous mental workout required for mathematical theorems and puzzles.</a:t>
            </a:r>
          </a:p>
          <a:p>
            <a:pPr lvl="1" eaLnBrk="1" hangingPunct="1">
              <a:lnSpc>
                <a:spcPct val="80000"/>
              </a:lnSpc>
            </a:pPr>
            <a:r>
              <a:rPr lang="en-US" sz="2800" dirty="0">
                <a:latin typeface="Century Gothic"/>
                <a:cs typeface="Century Gothic"/>
              </a:rPr>
              <a:t>Improve abstract problem-solving </a:t>
            </a:r>
            <a:r>
              <a:rPr lang="en-US" sz="2800" dirty="0" smtClean="0">
                <a:latin typeface="Century Gothic"/>
                <a:cs typeface="Century Gothic"/>
              </a:rPr>
              <a:t>skills</a:t>
            </a:r>
          </a:p>
          <a:p>
            <a:pPr lvl="1" eaLnBrk="1" hangingPunct="1">
              <a:lnSpc>
                <a:spcPct val="80000"/>
              </a:lnSpc>
            </a:pPr>
            <a:r>
              <a:rPr lang="en-US" sz="2800" dirty="0" smtClean="0">
                <a:latin typeface="Century Gothic"/>
                <a:cs typeface="Century Gothic"/>
              </a:rPr>
              <a:t>‘problem-solving species’</a:t>
            </a:r>
            <a:endParaRPr lang="en-US" sz="2800" dirty="0">
              <a:latin typeface="Century Gothic"/>
              <a:cs typeface="Century Gothic"/>
            </a:endParaRPr>
          </a:p>
          <a:p>
            <a:pPr eaLnBrk="1" hangingPunct="1">
              <a:lnSpc>
                <a:spcPct val="80000"/>
              </a:lnSpc>
            </a:pPr>
            <a:r>
              <a:rPr lang="en-US" sz="2800" dirty="0">
                <a:latin typeface="Century Gothic"/>
                <a:cs typeface="Century Gothic"/>
              </a:rPr>
              <a:t>Video games are actually making us sharper and smarter than any other point in the history of civilization.</a:t>
            </a:r>
          </a:p>
          <a:p>
            <a:pPr eaLnBrk="1" hangingPunct="1">
              <a:lnSpc>
                <a:spcPct val="80000"/>
              </a:lnSpc>
            </a:pPr>
            <a:r>
              <a:rPr lang="ja-JP" altLang="en-US" sz="2800" dirty="0">
                <a:latin typeface="Century Gothic"/>
                <a:cs typeface="Century Gothic"/>
              </a:rPr>
              <a:t>“</a:t>
            </a:r>
            <a:r>
              <a:rPr lang="en-US" sz="2800" dirty="0">
                <a:latin typeface="Century Gothic"/>
                <a:cs typeface="Century Gothic"/>
              </a:rPr>
              <a:t>The Sleeper Curve</a:t>
            </a:r>
            <a:r>
              <a:rPr lang="ja-JP" altLang="en-US" sz="2800" dirty="0">
                <a:latin typeface="Century Gothic"/>
                <a:cs typeface="Century Gothic"/>
              </a:rPr>
              <a:t>”</a:t>
            </a:r>
            <a:r>
              <a:rPr lang="en-US" sz="2800" dirty="0">
                <a:latin typeface="Century Gothic"/>
                <a:cs typeface="Century Gothic"/>
              </a:rPr>
              <a:t> in general applies to pop culture: the most apparently debasing forms of mass diversion turn out to be nutritional after all.</a:t>
            </a:r>
          </a:p>
          <a:p>
            <a:pPr eaLnBrk="1" hangingPunct="1">
              <a:lnSpc>
                <a:spcPct val="80000"/>
              </a:lnSpc>
              <a:buFont typeface="Wingdings" charset="0"/>
              <a:buNone/>
            </a:pPr>
            <a:endParaRPr lang="en-US" sz="2800" dirty="0">
              <a:latin typeface="Century Gothic"/>
              <a:cs typeface="Century Gothic"/>
            </a:endParaRPr>
          </a:p>
        </p:txBody>
      </p:sp>
      <p:pic>
        <p:nvPicPr>
          <p:cNvPr id="2" name="Picture 1"/>
          <p:cNvPicPr>
            <a:picLocks noChangeAspect="1"/>
          </p:cNvPicPr>
          <p:nvPr/>
        </p:nvPicPr>
        <p:blipFill>
          <a:blip r:embed="rId2"/>
          <a:stretch>
            <a:fillRect/>
          </a:stretch>
        </p:blipFill>
        <p:spPr>
          <a:xfrm>
            <a:off x="6713611" y="304800"/>
            <a:ext cx="2430389" cy="1361018"/>
          </a:xfrm>
          <a:prstGeom prst="rect">
            <a:avLst/>
          </a:prstGeom>
        </p:spPr>
      </p:pic>
    </p:spTree>
    <p:extLst>
      <p:ext uri="{BB962C8B-B14F-4D97-AF65-F5344CB8AC3E}">
        <p14:creationId xmlns:p14="http://schemas.microsoft.com/office/powerpoint/2010/main" val="64574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DC33BBA-EEE9-594F-99B5-3382ACE3E779}" type="slidenum">
              <a:rPr lang="en-US"/>
              <a:pPr/>
              <a:t>27</a:t>
            </a:fld>
            <a:endParaRPr lang="en-US"/>
          </a:p>
        </p:txBody>
      </p:sp>
      <p:sp>
        <p:nvSpPr>
          <p:cNvPr id="32772" name="Rectangle 2"/>
          <p:cNvSpPr>
            <a:spLocks noGrp="1" noChangeArrowheads="1"/>
          </p:cNvSpPr>
          <p:nvPr>
            <p:ph type="title"/>
          </p:nvPr>
        </p:nvSpPr>
        <p:spPr/>
        <p:txBody>
          <a:bodyPr/>
          <a:lstStyle/>
          <a:p>
            <a:pPr eaLnBrk="1" hangingPunct="1"/>
            <a:r>
              <a:rPr lang="en-US">
                <a:latin typeface="Verdana" charset="0"/>
              </a:rPr>
              <a:t>Sleeper Curve</a:t>
            </a:r>
          </a:p>
        </p:txBody>
      </p:sp>
      <p:sp>
        <p:nvSpPr>
          <p:cNvPr id="32773" name="Rectangle 3"/>
          <p:cNvSpPr>
            <a:spLocks noGrp="1" noChangeArrowheads="1"/>
          </p:cNvSpPr>
          <p:nvPr>
            <p:ph type="body" idx="1"/>
          </p:nvPr>
        </p:nvSpPr>
        <p:spPr>
          <a:xfrm>
            <a:off x="357711" y="2361282"/>
            <a:ext cx="8367189" cy="3905048"/>
          </a:xfrm>
        </p:spPr>
        <p:txBody>
          <a:bodyPr>
            <a:normAutofit lnSpcReduction="10000"/>
          </a:bodyPr>
          <a:lstStyle/>
          <a:p>
            <a:pPr eaLnBrk="1" hangingPunct="1">
              <a:lnSpc>
                <a:spcPct val="90000"/>
              </a:lnSpc>
            </a:pPr>
            <a:r>
              <a:rPr lang="en-US" sz="2600" dirty="0">
                <a:latin typeface="Century Gothic"/>
                <a:cs typeface="Century Gothic"/>
              </a:rPr>
              <a:t>Storyline complexity has increased dramatically and even the best shows from 20 years ago would be regarded as quite primitive were they to air today (compare </a:t>
            </a:r>
            <a:r>
              <a:rPr lang="en-US" sz="2600" i="1" dirty="0">
                <a:latin typeface="Century Gothic"/>
                <a:cs typeface="Century Gothic"/>
              </a:rPr>
              <a:t>Dragnet</a:t>
            </a:r>
            <a:r>
              <a:rPr lang="en-US" sz="2600" dirty="0">
                <a:latin typeface="Century Gothic"/>
                <a:cs typeface="Century Gothic"/>
              </a:rPr>
              <a:t> to </a:t>
            </a:r>
            <a:r>
              <a:rPr lang="en-US" sz="2600" i="1" dirty="0">
                <a:latin typeface="Century Gothic"/>
                <a:cs typeface="Century Gothic"/>
              </a:rPr>
              <a:t>The Sopranos</a:t>
            </a:r>
            <a:r>
              <a:rPr lang="en-US" sz="2600" dirty="0">
                <a:latin typeface="Century Gothic"/>
                <a:cs typeface="Century Gothic"/>
              </a:rPr>
              <a:t>)</a:t>
            </a:r>
          </a:p>
          <a:p>
            <a:pPr eaLnBrk="1" hangingPunct="1">
              <a:lnSpc>
                <a:spcPct val="90000"/>
              </a:lnSpc>
            </a:pPr>
            <a:r>
              <a:rPr lang="ja-JP" altLang="en-US" sz="2600" dirty="0">
                <a:latin typeface="Century Gothic"/>
                <a:cs typeface="Century Gothic"/>
              </a:rPr>
              <a:t>“</a:t>
            </a:r>
            <a:r>
              <a:rPr lang="en-US" sz="2600" dirty="0">
                <a:latin typeface="Century Gothic"/>
                <a:cs typeface="Century Gothic"/>
              </a:rPr>
              <a:t>multiple threading</a:t>
            </a:r>
            <a:r>
              <a:rPr lang="ja-JP" altLang="en-US" sz="2600" dirty="0">
                <a:latin typeface="Century Gothic"/>
                <a:cs typeface="Century Gothic"/>
              </a:rPr>
              <a:t>”</a:t>
            </a:r>
            <a:endParaRPr lang="en-US" sz="2600" dirty="0">
              <a:latin typeface="Century Gothic"/>
              <a:cs typeface="Century Gothic"/>
            </a:endParaRPr>
          </a:p>
          <a:p>
            <a:pPr eaLnBrk="1" hangingPunct="1">
              <a:lnSpc>
                <a:spcPct val="90000"/>
              </a:lnSpc>
            </a:pPr>
            <a:r>
              <a:rPr lang="en-US" sz="2600" dirty="0">
                <a:latin typeface="Century Gothic"/>
                <a:cs typeface="Century Gothic"/>
              </a:rPr>
              <a:t>Decline in </a:t>
            </a:r>
            <a:r>
              <a:rPr lang="ja-JP" altLang="en-US" sz="2600" dirty="0">
                <a:latin typeface="Century Gothic"/>
                <a:cs typeface="Century Gothic"/>
              </a:rPr>
              <a:t>“</a:t>
            </a:r>
            <a:r>
              <a:rPr lang="en-US" sz="2600" b="1" dirty="0">
                <a:latin typeface="Century Gothic"/>
                <a:cs typeface="Century Gothic"/>
              </a:rPr>
              <a:t>flashing arrows</a:t>
            </a:r>
            <a:r>
              <a:rPr lang="ja-JP" altLang="en-US" sz="2600" dirty="0">
                <a:latin typeface="Century Gothic"/>
                <a:cs typeface="Century Gothic"/>
              </a:rPr>
              <a:t>”</a:t>
            </a:r>
            <a:r>
              <a:rPr lang="en-US" sz="2600" dirty="0">
                <a:latin typeface="Century Gothic"/>
                <a:cs typeface="Century Gothic"/>
              </a:rPr>
              <a:t> </a:t>
            </a:r>
            <a:r>
              <a:rPr lang="en-US" sz="2600" dirty="0" smtClean="0">
                <a:latin typeface="Century Gothic"/>
                <a:cs typeface="Century Gothic"/>
              </a:rPr>
              <a:t>- a </a:t>
            </a:r>
            <a:r>
              <a:rPr lang="en-US" sz="2600" dirty="0">
                <a:latin typeface="Century Gothic"/>
                <a:cs typeface="Century Gothic"/>
              </a:rPr>
              <a:t>metaphorical audiovisual cue used in movies to bring some object or situation that will be referred later, or otherwise used in the advancement of plot, to the attention of the viewers</a:t>
            </a:r>
            <a:r>
              <a:rPr lang="en-US" sz="2600" dirty="0" smtClean="0">
                <a:latin typeface="Century Gothic"/>
                <a:cs typeface="Century Gothic"/>
              </a:rPr>
              <a:t>.</a:t>
            </a:r>
            <a:endParaRPr lang="en-US" sz="2600" dirty="0">
              <a:latin typeface="Century Gothic"/>
              <a:cs typeface="Century Gothic"/>
            </a:endParaRPr>
          </a:p>
        </p:txBody>
      </p:sp>
    </p:spTree>
    <p:extLst>
      <p:ext uri="{BB962C8B-B14F-4D97-AF65-F5344CB8AC3E}">
        <p14:creationId xmlns:p14="http://schemas.microsoft.com/office/powerpoint/2010/main" val="67056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75A94273-5D54-FC40-9C10-0DCE9253D6E7}" type="slidenum">
              <a:rPr lang="en-US"/>
              <a:pPr/>
              <a:t>28</a:t>
            </a:fld>
            <a:endParaRPr lang="en-US"/>
          </a:p>
        </p:txBody>
      </p:sp>
      <p:sp>
        <p:nvSpPr>
          <p:cNvPr id="33796" name="Rectangle 2"/>
          <p:cNvSpPr>
            <a:spLocks noGrp="1" noChangeArrowheads="1"/>
          </p:cNvSpPr>
          <p:nvPr>
            <p:ph type="title"/>
          </p:nvPr>
        </p:nvSpPr>
        <p:spPr/>
        <p:txBody>
          <a:bodyPr>
            <a:normAutofit fontScale="90000"/>
          </a:bodyPr>
          <a:lstStyle/>
          <a:p>
            <a:pPr eaLnBrk="1" hangingPunct="1"/>
            <a:r>
              <a:rPr lang="en-US" sz="3400" dirty="0">
                <a:latin typeface="Century Gothic"/>
                <a:cs typeface="Century Gothic"/>
              </a:rPr>
              <a:t>Digital Technology and the Media Industries</a:t>
            </a:r>
          </a:p>
        </p:txBody>
      </p:sp>
      <p:sp>
        <p:nvSpPr>
          <p:cNvPr id="33797" name="Rectangle 3"/>
          <p:cNvSpPr>
            <a:spLocks noGrp="1" noChangeArrowheads="1"/>
          </p:cNvSpPr>
          <p:nvPr>
            <p:ph type="body" idx="1"/>
          </p:nvPr>
        </p:nvSpPr>
        <p:spPr>
          <a:xfrm>
            <a:off x="178855" y="2595562"/>
            <a:ext cx="3358787" cy="3670767"/>
          </a:xfrm>
        </p:spPr>
        <p:txBody>
          <a:bodyPr>
            <a:normAutofit/>
          </a:bodyPr>
          <a:lstStyle/>
          <a:p>
            <a:pPr eaLnBrk="1" hangingPunct="1"/>
            <a:r>
              <a:rPr lang="en-US" sz="2600" dirty="0">
                <a:latin typeface="Century Gothic"/>
                <a:cs typeface="Century Gothic"/>
              </a:rPr>
              <a:t>The democratization of popular culture</a:t>
            </a:r>
          </a:p>
          <a:p>
            <a:pPr eaLnBrk="1" hangingPunct="1"/>
            <a:r>
              <a:rPr lang="en-US" sz="2600" dirty="0">
                <a:latin typeface="Century Gothic"/>
                <a:cs typeface="Century Gothic"/>
              </a:rPr>
              <a:t>digital divide</a:t>
            </a:r>
          </a:p>
        </p:txBody>
      </p:sp>
      <p:pic>
        <p:nvPicPr>
          <p:cNvPr id="33798" name="Picture 4" descr="Cheerful Rob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315" y="1123856"/>
            <a:ext cx="7127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pop culture trend over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643" y="2514599"/>
            <a:ext cx="5606357" cy="375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4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6-02-21 at 4.39.12 PM.png"/>
          <p:cNvPicPr>
            <a:picLocks noGrp="1" noChangeAspect="1"/>
          </p:cNvPicPr>
          <p:nvPr>
            <p:ph idx="1"/>
          </p:nvPr>
        </p:nvPicPr>
        <p:blipFill>
          <a:blip r:embed="rId2">
            <a:extLst>
              <a:ext uri="{28A0092B-C50C-407E-A947-70E740481C1C}">
                <a14:useLocalDpi xmlns:a14="http://schemas.microsoft.com/office/drawing/2010/main" val="0"/>
              </a:ext>
            </a:extLst>
          </a:blip>
          <a:srcRect l="-63440" r="-63440"/>
          <a:stretch>
            <a:fillRect/>
          </a:stretch>
        </p:blipFill>
        <p:spPr>
          <a:xfrm>
            <a:off x="-1318235" y="75566"/>
            <a:ext cx="14019730" cy="6762148"/>
          </a:xfrm>
        </p:spPr>
      </p:pic>
      <p:sp>
        <p:nvSpPr>
          <p:cNvPr id="4" name="Slide Number Placeholder 3"/>
          <p:cNvSpPr>
            <a:spLocks noGrp="1"/>
          </p:cNvSpPr>
          <p:nvPr>
            <p:ph type="sldNum" sz="quarter" idx="12"/>
          </p:nvPr>
        </p:nvSpPr>
        <p:spPr/>
        <p:txBody>
          <a:bodyPr/>
          <a:lstStyle/>
          <a:p>
            <a:fld id="{4A822907-8A9D-4F6B-98F6-913902AD56B5}" type="slidenum">
              <a:rPr lang="en-US" smtClean="0"/>
              <a:t>29</a:t>
            </a:fld>
            <a:endParaRPr lang="en-US"/>
          </a:p>
        </p:txBody>
      </p:sp>
      <p:sp>
        <p:nvSpPr>
          <p:cNvPr id="6" name="TextBox 5"/>
          <p:cNvSpPr txBox="1"/>
          <p:nvPr/>
        </p:nvSpPr>
        <p:spPr>
          <a:xfrm>
            <a:off x="236808" y="2453706"/>
            <a:ext cx="2152795" cy="1754327"/>
          </a:xfrm>
          <a:prstGeom prst="rect">
            <a:avLst/>
          </a:prstGeom>
          <a:noFill/>
        </p:spPr>
        <p:txBody>
          <a:bodyPr wrap="square" rtlCol="0">
            <a:spAutoFit/>
          </a:bodyPr>
          <a:lstStyle/>
          <a:p>
            <a:r>
              <a:rPr lang="en-US" sz="3600" b="1" dirty="0" smtClean="0"/>
              <a:t>The Digital Divide</a:t>
            </a:r>
            <a:endParaRPr lang="en-US" sz="3600" b="1" dirty="0"/>
          </a:p>
        </p:txBody>
      </p:sp>
    </p:spTree>
    <p:extLst>
      <p:ext uri="{BB962C8B-B14F-4D97-AF65-F5344CB8AC3E}">
        <p14:creationId xmlns:p14="http://schemas.microsoft.com/office/powerpoint/2010/main" val="208347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CFDAA0E6-4923-074B-93F3-B904BEA7163C}" type="slidenum">
              <a:rPr lang="en-US"/>
              <a:pPr/>
              <a:t>3</a:t>
            </a:fld>
            <a:endParaRPr lang="en-US"/>
          </a:p>
        </p:txBody>
      </p:sp>
      <p:sp>
        <p:nvSpPr>
          <p:cNvPr id="6148" name="Rectangle 2"/>
          <p:cNvSpPr>
            <a:spLocks noGrp="1" noChangeArrowheads="1"/>
          </p:cNvSpPr>
          <p:nvPr>
            <p:ph type="title"/>
          </p:nvPr>
        </p:nvSpPr>
        <p:spPr/>
        <p:txBody>
          <a:bodyPr/>
          <a:lstStyle/>
          <a:p>
            <a:pPr eaLnBrk="1" hangingPunct="1"/>
            <a:r>
              <a:rPr lang="en-US">
                <a:latin typeface="Verdana" charset="0"/>
              </a:rPr>
              <a:t>What is Popular Culture?</a:t>
            </a:r>
          </a:p>
        </p:txBody>
      </p:sp>
      <p:sp>
        <p:nvSpPr>
          <p:cNvPr id="6149" name="Rectangle 3"/>
          <p:cNvSpPr>
            <a:spLocks noGrp="1" noChangeArrowheads="1"/>
          </p:cNvSpPr>
          <p:nvPr>
            <p:ph type="body" idx="1"/>
          </p:nvPr>
        </p:nvSpPr>
        <p:spPr>
          <a:xfrm>
            <a:off x="286169" y="2325504"/>
            <a:ext cx="8627644" cy="3940825"/>
          </a:xfrm>
        </p:spPr>
        <p:txBody>
          <a:bodyPr>
            <a:noAutofit/>
          </a:bodyPr>
          <a:lstStyle/>
          <a:p>
            <a:pPr eaLnBrk="1" hangingPunct="1"/>
            <a:r>
              <a:rPr lang="en-US" sz="2800" b="1" dirty="0">
                <a:latin typeface="Century Gothic"/>
                <a:cs typeface="Century Gothic"/>
              </a:rPr>
              <a:t>Popular culture</a:t>
            </a:r>
            <a:r>
              <a:rPr lang="en-US" sz="2800" dirty="0">
                <a:latin typeface="Century Gothic"/>
                <a:cs typeface="Century Gothic"/>
              </a:rPr>
              <a:t> refers to the aesthetic products created and sold by profit-seeking firms operating in the global entertainment market. </a:t>
            </a:r>
            <a:endParaRPr lang="en-US" sz="2800" dirty="0" smtClean="0">
              <a:latin typeface="Century Gothic"/>
              <a:cs typeface="Century Gothic"/>
            </a:endParaRPr>
          </a:p>
          <a:p>
            <a:pPr lvl="2"/>
            <a:r>
              <a:rPr lang="en-US" sz="2600" dirty="0" smtClean="0">
                <a:latin typeface="Century Gothic"/>
                <a:cs typeface="Century Gothic"/>
              </a:rPr>
              <a:t>Designed to be bought and sold </a:t>
            </a:r>
            <a:endParaRPr lang="en-US" sz="2600" dirty="0">
              <a:latin typeface="Century Gothic"/>
              <a:cs typeface="Century Gothic"/>
            </a:endParaRPr>
          </a:p>
          <a:p>
            <a:pPr eaLnBrk="1" hangingPunct="1"/>
            <a:r>
              <a:rPr lang="en-US" sz="2800" dirty="0">
                <a:latin typeface="Century Gothic"/>
                <a:cs typeface="Century Gothic"/>
              </a:rPr>
              <a:t>Popular culture = popular + culture</a:t>
            </a:r>
          </a:p>
          <a:p>
            <a:pPr eaLnBrk="1" hangingPunct="1"/>
            <a:r>
              <a:rPr lang="en-US" sz="2800" dirty="0">
                <a:latin typeface="Century Gothic"/>
                <a:cs typeface="Century Gothic"/>
              </a:rPr>
              <a:t>So, what does popular mean?</a:t>
            </a:r>
          </a:p>
          <a:p>
            <a:pPr eaLnBrk="1" hangingPunct="1"/>
            <a:r>
              <a:rPr lang="en-US" sz="2800" dirty="0">
                <a:latin typeface="Century Gothic"/>
                <a:cs typeface="Century Gothic"/>
              </a:rPr>
              <a:t>So, what does culture mean?</a:t>
            </a:r>
          </a:p>
        </p:txBody>
      </p:sp>
    </p:spTree>
    <p:extLst>
      <p:ext uri="{BB962C8B-B14F-4D97-AF65-F5344CB8AC3E}">
        <p14:creationId xmlns:p14="http://schemas.microsoft.com/office/powerpoint/2010/main" val="1924731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81478C33-C513-054C-83EC-19BECA55DAAA}" type="slidenum">
              <a:rPr lang="en-US"/>
              <a:pPr/>
              <a:t>30</a:t>
            </a:fld>
            <a:endParaRPr lang="en-US"/>
          </a:p>
        </p:txBody>
      </p:sp>
      <p:sp>
        <p:nvSpPr>
          <p:cNvPr id="34822" name="Text Box 6"/>
          <p:cNvSpPr txBox="1">
            <a:spLocks noChangeArrowheads="1"/>
          </p:cNvSpPr>
          <p:nvPr/>
        </p:nvSpPr>
        <p:spPr bwMode="auto">
          <a:xfrm>
            <a:off x="-1" y="2209800"/>
            <a:ext cx="878989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spcBef>
                <a:spcPct val="50000"/>
              </a:spcBef>
            </a:pPr>
            <a:r>
              <a:rPr lang="en-GB" sz="2400" dirty="0" smtClean="0">
                <a:solidFill>
                  <a:srgbClr val="000000"/>
                </a:solidFill>
                <a:latin typeface="Century Gothic"/>
                <a:cs typeface="Century Gothic"/>
              </a:rPr>
              <a:t>“The </a:t>
            </a:r>
            <a:r>
              <a:rPr lang="en-GB" sz="2400" dirty="0">
                <a:solidFill>
                  <a:srgbClr val="000000"/>
                </a:solidFill>
                <a:latin typeface="Century Gothic"/>
                <a:cs typeface="Century Gothic"/>
              </a:rPr>
              <a:t>ideas of the ruling class are in every epoch the ruling ideas, i.e. the class which is the ruling material force of society, is at the same time its ruling intellectual force. The class which has the means of material production at its disposal, has control at the same time over the means of mental production, so that thereby, generally speaking, the ideas of those who lack the means of mental production are subject to it. The ruling ideas are nothing more than the ideal expression of the dominant material relationships, the dominant material relationships grasped as ideas</a:t>
            </a:r>
            <a:r>
              <a:rPr lang="en-GB" sz="2400" dirty="0" smtClean="0">
                <a:solidFill>
                  <a:srgbClr val="000000"/>
                </a:solidFill>
                <a:latin typeface="Century Gothic"/>
                <a:cs typeface="Century Gothic"/>
              </a:rPr>
              <a:t>.”</a:t>
            </a:r>
            <a:endParaRPr lang="en-GB" sz="2400" dirty="0">
              <a:solidFill>
                <a:srgbClr val="000000"/>
              </a:solidFill>
              <a:latin typeface="Century Gothic"/>
              <a:cs typeface="Century Gothic"/>
            </a:endParaRPr>
          </a:p>
          <a:p>
            <a:pPr>
              <a:spcBef>
                <a:spcPct val="50000"/>
              </a:spcBef>
            </a:pPr>
            <a:r>
              <a:rPr lang="en-GB" sz="2400" dirty="0">
                <a:solidFill>
                  <a:srgbClr val="000000"/>
                </a:solidFill>
                <a:latin typeface="Century Gothic"/>
                <a:cs typeface="Century Gothic"/>
              </a:rPr>
              <a:t>Marx, German Ideology (1845)</a:t>
            </a:r>
            <a:endParaRPr lang="en-US" sz="2400" dirty="0">
              <a:solidFill>
                <a:srgbClr val="000000"/>
              </a:solidFill>
              <a:latin typeface="Century Gothic"/>
              <a:cs typeface="Century Gothic"/>
            </a:endParaRPr>
          </a:p>
        </p:txBody>
      </p:sp>
      <p:sp>
        <p:nvSpPr>
          <p:cNvPr id="3" name="Title 2"/>
          <p:cNvSpPr>
            <a:spLocks noGrp="1"/>
          </p:cNvSpPr>
          <p:nvPr>
            <p:ph type="title"/>
          </p:nvPr>
        </p:nvSpPr>
        <p:spPr/>
        <p:txBody>
          <a:bodyPr/>
          <a:lstStyle/>
          <a:p>
            <a:r>
              <a:rPr lang="en-US" dirty="0" smtClean="0"/>
              <a:t>The Ruling Ideas</a:t>
            </a:r>
            <a:endParaRPr lang="en-US" dirty="0"/>
          </a:p>
        </p:txBody>
      </p:sp>
    </p:spTree>
    <p:extLst>
      <p:ext uri="{BB962C8B-B14F-4D97-AF65-F5344CB8AC3E}">
        <p14:creationId xmlns:p14="http://schemas.microsoft.com/office/powerpoint/2010/main" val="3286773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2B9B22D-9D89-BE4C-B591-B65BB9F6E352}" type="slidenum">
              <a:rPr lang="en-US"/>
              <a:pPr/>
              <a:t>31</a:t>
            </a:fld>
            <a:endParaRPr lang="en-US"/>
          </a:p>
        </p:txBody>
      </p:sp>
      <p:sp>
        <p:nvSpPr>
          <p:cNvPr id="35844" name="Rectangle 2"/>
          <p:cNvSpPr>
            <a:spLocks noGrp="1" noChangeArrowheads="1"/>
          </p:cNvSpPr>
          <p:nvPr>
            <p:ph type="title"/>
          </p:nvPr>
        </p:nvSpPr>
        <p:spPr/>
        <p:txBody>
          <a:bodyPr/>
          <a:lstStyle/>
          <a:p>
            <a:pPr eaLnBrk="1" hangingPunct="1"/>
            <a:r>
              <a:rPr lang="en-US" dirty="0" smtClean="0">
                <a:latin typeface="Verdana" charset="0"/>
              </a:rPr>
              <a:t>Concluding Remarks</a:t>
            </a:r>
            <a:endParaRPr lang="en-US" dirty="0">
              <a:latin typeface="Verdana" charset="0"/>
            </a:endParaRPr>
          </a:p>
        </p:txBody>
      </p:sp>
      <p:sp>
        <p:nvSpPr>
          <p:cNvPr id="35845" name="Rectangle 3"/>
          <p:cNvSpPr>
            <a:spLocks noGrp="1" noChangeArrowheads="1"/>
          </p:cNvSpPr>
          <p:nvPr>
            <p:ph type="body" idx="1"/>
          </p:nvPr>
        </p:nvSpPr>
        <p:spPr>
          <a:xfrm>
            <a:off x="743289" y="2595562"/>
            <a:ext cx="7981611" cy="3670767"/>
          </a:xfrm>
        </p:spPr>
        <p:txBody>
          <a:bodyPr>
            <a:normAutofit/>
          </a:bodyPr>
          <a:lstStyle/>
          <a:p>
            <a:pPr eaLnBrk="1" hangingPunct="1"/>
            <a:r>
              <a:rPr lang="en-US" sz="3200" dirty="0">
                <a:latin typeface="Century Gothic"/>
                <a:cs typeface="Century Gothic"/>
              </a:rPr>
              <a:t>Popular culture </a:t>
            </a:r>
            <a:r>
              <a:rPr lang="en-US" sz="3200" dirty="0" err="1">
                <a:latin typeface="Century Gothic"/>
                <a:cs typeface="Century Gothic"/>
              </a:rPr>
              <a:t>isn</a:t>
            </a:r>
            <a:r>
              <a:rPr lang="ja-JP" altLang="en-US" sz="3200" dirty="0">
                <a:latin typeface="Century Gothic"/>
                <a:cs typeface="Century Gothic"/>
              </a:rPr>
              <a:t>’</a:t>
            </a:r>
            <a:r>
              <a:rPr lang="en-US" sz="3200" dirty="0">
                <a:latin typeface="Century Gothic"/>
                <a:cs typeface="Century Gothic"/>
              </a:rPr>
              <a:t>t </a:t>
            </a:r>
            <a:r>
              <a:rPr lang="ja-JP" altLang="en-US" sz="3200" dirty="0">
                <a:latin typeface="Century Gothic"/>
                <a:cs typeface="Century Gothic"/>
              </a:rPr>
              <a:t>‘</a:t>
            </a:r>
            <a:r>
              <a:rPr lang="en-US" sz="3200" dirty="0">
                <a:latin typeface="Century Gothic"/>
                <a:cs typeface="Century Gothic"/>
              </a:rPr>
              <a:t>good</a:t>
            </a:r>
            <a:r>
              <a:rPr lang="ja-JP" altLang="en-US" sz="3200" dirty="0">
                <a:latin typeface="Century Gothic"/>
                <a:cs typeface="Century Gothic"/>
              </a:rPr>
              <a:t>’</a:t>
            </a:r>
            <a:r>
              <a:rPr lang="en-US" sz="3200" dirty="0">
                <a:latin typeface="Century Gothic"/>
                <a:cs typeface="Century Gothic"/>
              </a:rPr>
              <a:t> or </a:t>
            </a:r>
            <a:r>
              <a:rPr lang="ja-JP" altLang="en-US" sz="3200" dirty="0">
                <a:latin typeface="Century Gothic"/>
                <a:cs typeface="Century Gothic"/>
              </a:rPr>
              <a:t>‘</a:t>
            </a:r>
            <a:r>
              <a:rPr lang="en-US" sz="3200" dirty="0">
                <a:latin typeface="Century Gothic"/>
                <a:cs typeface="Century Gothic"/>
              </a:rPr>
              <a:t>bad</a:t>
            </a:r>
            <a:r>
              <a:rPr lang="ja-JP" altLang="en-US" sz="3200" dirty="0">
                <a:latin typeface="Century Gothic"/>
                <a:cs typeface="Century Gothic"/>
              </a:rPr>
              <a:t>’</a:t>
            </a:r>
            <a:r>
              <a:rPr lang="en-US" sz="3200" dirty="0">
                <a:latin typeface="Century Gothic"/>
                <a:cs typeface="Century Gothic"/>
              </a:rPr>
              <a:t>; at least not until it is interpreted.</a:t>
            </a:r>
          </a:p>
          <a:p>
            <a:pPr eaLnBrk="1" hangingPunct="1"/>
            <a:r>
              <a:rPr lang="en-US" sz="3200" dirty="0">
                <a:latin typeface="Century Gothic"/>
                <a:cs typeface="Century Gothic"/>
              </a:rPr>
              <a:t>Pop culture has no inherent meaning.</a:t>
            </a:r>
          </a:p>
          <a:p>
            <a:pPr eaLnBrk="1" hangingPunct="1"/>
            <a:r>
              <a:rPr lang="en-US" sz="3200" dirty="0">
                <a:latin typeface="Century Gothic"/>
                <a:cs typeface="Century Gothic"/>
              </a:rPr>
              <a:t>Popular culture is another vehicle for class reproduction.</a:t>
            </a:r>
          </a:p>
        </p:txBody>
      </p:sp>
    </p:spTree>
    <p:extLst>
      <p:ext uri="{BB962C8B-B14F-4D97-AF65-F5344CB8AC3E}">
        <p14:creationId xmlns:p14="http://schemas.microsoft.com/office/powerpoint/2010/main" val="6527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Verdana" charset="0"/>
              </a:rPr>
              <a:t>Lesson Quiz</a:t>
            </a:r>
          </a:p>
        </p:txBody>
      </p:sp>
      <p:sp>
        <p:nvSpPr>
          <p:cNvPr id="36867" name="Content Placeholder 2"/>
          <p:cNvSpPr>
            <a:spLocks noGrp="1"/>
          </p:cNvSpPr>
          <p:nvPr>
            <p:ph idx="1"/>
          </p:nvPr>
        </p:nvSpPr>
        <p:spPr>
          <a:xfrm>
            <a:off x="340674" y="2323434"/>
            <a:ext cx="8384226" cy="3942896"/>
          </a:xfrm>
        </p:spPr>
        <p:txBody>
          <a:bodyPr>
            <a:noAutofit/>
          </a:bodyPr>
          <a:lstStyle/>
          <a:p>
            <a:pPr eaLnBrk="1" hangingPunct="1"/>
            <a:r>
              <a:rPr lang="en-US" sz="3200" dirty="0">
                <a:latin typeface="Century Gothic"/>
                <a:cs typeface="Century Gothic"/>
              </a:rPr>
              <a:t>1) Which theory emphasizes the importance of rituals in maintaining solidarity between group members?</a:t>
            </a:r>
          </a:p>
          <a:p>
            <a:pPr lvl="3"/>
            <a:r>
              <a:rPr lang="en-US" sz="3200" dirty="0">
                <a:latin typeface="Century Gothic"/>
                <a:cs typeface="Century Gothic"/>
              </a:rPr>
              <a:t>A) critical</a:t>
            </a:r>
          </a:p>
          <a:p>
            <a:pPr lvl="3"/>
            <a:r>
              <a:rPr lang="en-US" sz="3200" dirty="0">
                <a:latin typeface="Century Gothic"/>
                <a:cs typeface="Century Gothic"/>
              </a:rPr>
              <a:t>B) conflict</a:t>
            </a:r>
          </a:p>
          <a:p>
            <a:pPr lvl="3"/>
            <a:r>
              <a:rPr lang="en-US" sz="3200" dirty="0">
                <a:latin typeface="Century Gothic"/>
                <a:cs typeface="Century Gothic"/>
              </a:rPr>
              <a:t>C) functionalist</a:t>
            </a:r>
          </a:p>
          <a:p>
            <a:pPr lvl="3"/>
            <a:r>
              <a:rPr lang="en-US" sz="3200" dirty="0">
                <a:latin typeface="Century Gothic"/>
                <a:cs typeface="Century Gothic"/>
              </a:rPr>
              <a:t>D) interaction</a:t>
            </a:r>
          </a:p>
        </p:txBody>
      </p:sp>
      <p:sp>
        <p:nvSpPr>
          <p:cNvPr id="36869"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9432D2B-DF08-7249-98DA-6ACA0E91DBEF}" type="slidenum">
              <a:rPr lang="en-US"/>
              <a:pPr/>
              <a:t>32</a:t>
            </a:fld>
            <a:endParaRPr lang="en-US"/>
          </a:p>
        </p:txBody>
      </p:sp>
    </p:spTree>
    <p:extLst>
      <p:ext uri="{BB962C8B-B14F-4D97-AF65-F5344CB8AC3E}">
        <p14:creationId xmlns:p14="http://schemas.microsoft.com/office/powerpoint/2010/main" val="793405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atin typeface="Verdana" charset="0"/>
              </a:rPr>
              <a:t>Lesson Quiz	</a:t>
            </a:r>
          </a:p>
        </p:txBody>
      </p:sp>
      <p:sp>
        <p:nvSpPr>
          <p:cNvPr id="3" name="Content Placeholder 2"/>
          <p:cNvSpPr>
            <a:spLocks noGrp="1"/>
          </p:cNvSpPr>
          <p:nvPr>
            <p:ph idx="1"/>
          </p:nvPr>
        </p:nvSpPr>
        <p:spPr>
          <a:xfrm>
            <a:off x="371644" y="2595562"/>
            <a:ext cx="8353256" cy="3670767"/>
          </a:xfrm>
        </p:spPr>
        <p:txBody>
          <a:bodyPr>
            <a:normAutofit/>
          </a:bodyPr>
          <a:lstStyle/>
          <a:p>
            <a:pPr eaLnBrk="1" hangingPunct="1">
              <a:buFont typeface="Wingdings" pitchFamily="2" charset="2"/>
              <a:buChar char="o"/>
              <a:defRPr/>
            </a:pPr>
            <a:r>
              <a:rPr lang="en-US" sz="3200" dirty="0" smtClean="0"/>
              <a:t>2) True or False: Meaning comes from the author of a work of popular culture (e.g. the director, singer, etc.).</a:t>
            </a:r>
          </a:p>
          <a:p>
            <a:pPr lvl="3">
              <a:buFont typeface="Wingdings" pitchFamily="2" charset="2"/>
              <a:buChar char="n"/>
              <a:defRPr/>
            </a:pPr>
            <a:r>
              <a:rPr lang="en-US" sz="3200" dirty="0" smtClean="0"/>
              <a:t>A) true</a:t>
            </a:r>
          </a:p>
          <a:p>
            <a:pPr lvl="3">
              <a:buFont typeface="Wingdings" pitchFamily="2" charset="2"/>
              <a:buChar char="n"/>
              <a:defRPr/>
            </a:pPr>
            <a:r>
              <a:rPr lang="en-US" sz="3200" dirty="0" smtClean="0"/>
              <a:t>B) false</a:t>
            </a:r>
          </a:p>
          <a:p>
            <a:pPr marL="1157287" lvl="3" indent="0">
              <a:buFont typeface="Wingdings" pitchFamily="2" charset="2"/>
              <a:buNone/>
              <a:defRPr/>
            </a:pPr>
            <a:endParaRPr lang="en-US" sz="3200" dirty="0" smtClean="0"/>
          </a:p>
        </p:txBody>
      </p:sp>
      <p:sp>
        <p:nvSpPr>
          <p:cNvPr id="37893"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9928088-BEBF-CB4B-B66D-94B4D0C03988}" type="slidenum">
              <a:rPr lang="en-US"/>
              <a:pPr/>
              <a:t>33</a:t>
            </a:fld>
            <a:endParaRPr lang="en-US"/>
          </a:p>
        </p:txBody>
      </p:sp>
    </p:spTree>
    <p:extLst>
      <p:ext uri="{BB962C8B-B14F-4D97-AF65-F5344CB8AC3E}">
        <p14:creationId xmlns:p14="http://schemas.microsoft.com/office/powerpoint/2010/main" val="128833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atin typeface="Verdana" charset="0"/>
              </a:rPr>
              <a:t>Lesson Quiz</a:t>
            </a:r>
          </a:p>
        </p:txBody>
      </p:sp>
      <p:sp>
        <p:nvSpPr>
          <p:cNvPr id="38915" name="Content Placeholder 2"/>
          <p:cNvSpPr>
            <a:spLocks noGrp="1"/>
          </p:cNvSpPr>
          <p:nvPr>
            <p:ph idx="1"/>
          </p:nvPr>
        </p:nvSpPr>
        <p:spPr>
          <a:xfrm>
            <a:off x="340673" y="2261476"/>
            <a:ext cx="8573139" cy="4004854"/>
          </a:xfrm>
        </p:spPr>
        <p:txBody>
          <a:bodyPr>
            <a:noAutofit/>
          </a:bodyPr>
          <a:lstStyle/>
          <a:p>
            <a:pPr eaLnBrk="1" hangingPunct="1"/>
            <a:r>
              <a:rPr lang="en-US" sz="2900" dirty="0">
                <a:latin typeface="Century Gothic"/>
                <a:cs typeface="Century Gothic"/>
              </a:rPr>
              <a:t>3) ______________ </a:t>
            </a:r>
            <a:r>
              <a:rPr lang="en-US" sz="2900" b="1" i="1" dirty="0">
                <a:latin typeface="Century Gothic"/>
                <a:cs typeface="Century Gothic"/>
              </a:rPr>
              <a:t> </a:t>
            </a:r>
            <a:r>
              <a:rPr lang="en-US" sz="2900" dirty="0">
                <a:latin typeface="Century Gothic"/>
                <a:cs typeface="Century Gothic"/>
              </a:rPr>
              <a:t>status displays that show off one</a:t>
            </a:r>
            <a:r>
              <a:rPr lang="ja-JP" altLang="en-US" sz="2900" dirty="0">
                <a:latin typeface="Century Gothic"/>
                <a:cs typeface="Century Gothic"/>
              </a:rPr>
              <a:t>’</a:t>
            </a:r>
            <a:r>
              <a:rPr lang="en-US" sz="2900" dirty="0">
                <a:latin typeface="Century Gothic"/>
                <a:cs typeface="Century Gothic"/>
              </a:rPr>
              <a:t>s wealth through the flagrant consumption of goods and services, particularly those considered wasteful or otherwise lacking in obvious utility </a:t>
            </a:r>
          </a:p>
          <a:p>
            <a:pPr lvl="3"/>
            <a:r>
              <a:rPr lang="en-US" sz="2900" dirty="0">
                <a:latin typeface="Century Gothic"/>
                <a:cs typeface="Century Gothic"/>
              </a:rPr>
              <a:t>A) conspicuous consumption</a:t>
            </a:r>
          </a:p>
          <a:p>
            <a:pPr lvl="3"/>
            <a:r>
              <a:rPr lang="en-US" sz="2900" dirty="0">
                <a:latin typeface="Century Gothic"/>
                <a:cs typeface="Century Gothic"/>
              </a:rPr>
              <a:t>B</a:t>
            </a:r>
            <a:r>
              <a:rPr lang="en-US" sz="2900">
                <a:latin typeface="Century Gothic"/>
                <a:cs typeface="Century Gothic"/>
              </a:rPr>
              <a:t>) </a:t>
            </a:r>
            <a:r>
              <a:rPr lang="en-US" sz="2900" smtClean="0">
                <a:latin typeface="Century Gothic"/>
                <a:cs typeface="Century Gothic"/>
              </a:rPr>
              <a:t> critical </a:t>
            </a:r>
            <a:r>
              <a:rPr lang="en-US" sz="2900" dirty="0">
                <a:latin typeface="Century Gothic"/>
                <a:cs typeface="Century Gothic"/>
              </a:rPr>
              <a:t>consumption</a:t>
            </a:r>
          </a:p>
          <a:p>
            <a:pPr lvl="3"/>
            <a:r>
              <a:rPr lang="en-US" sz="2900" dirty="0">
                <a:latin typeface="Century Gothic"/>
                <a:cs typeface="Century Gothic"/>
              </a:rPr>
              <a:t>C) consumerism</a:t>
            </a:r>
          </a:p>
          <a:p>
            <a:pPr lvl="3"/>
            <a:r>
              <a:rPr lang="en-US" sz="2900" dirty="0">
                <a:latin typeface="Century Gothic"/>
                <a:cs typeface="Century Gothic"/>
              </a:rPr>
              <a:t>D) </a:t>
            </a:r>
            <a:r>
              <a:rPr lang="en-US" sz="2900" dirty="0" smtClean="0">
                <a:latin typeface="Century Gothic"/>
                <a:cs typeface="Century Gothic"/>
              </a:rPr>
              <a:t>inconspicuous production</a:t>
            </a:r>
            <a:endParaRPr lang="en-US" sz="2900" dirty="0">
              <a:latin typeface="Century Gothic"/>
              <a:cs typeface="Century Gothic"/>
            </a:endParaRPr>
          </a:p>
        </p:txBody>
      </p:sp>
      <p:sp>
        <p:nvSpPr>
          <p:cNvPr id="38917"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228DBFC-010E-F64B-8D33-8C54EC26B094}" type="slidenum">
              <a:rPr lang="en-US"/>
              <a:pPr/>
              <a:t>34</a:t>
            </a:fld>
            <a:endParaRPr lang="en-US"/>
          </a:p>
        </p:txBody>
      </p:sp>
    </p:spTree>
    <p:extLst>
      <p:ext uri="{BB962C8B-B14F-4D97-AF65-F5344CB8AC3E}">
        <p14:creationId xmlns:p14="http://schemas.microsoft.com/office/powerpoint/2010/main" val="420251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atin typeface="Verdana" charset="0"/>
              </a:rPr>
              <a:t>Lesson Quiz</a:t>
            </a:r>
          </a:p>
        </p:txBody>
      </p:sp>
      <p:sp>
        <p:nvSpPr>
          <p:cNvPr id="39939" name="Content Placeholder 2"/>
          <p:cNvSpPr>
            <a:spLocks noGrp="1"/>
          </p:cNvSpPr>
          <p:nvPr>
            <p:ph idx="1"/>
          </p:nvPr>
        </p:nvSpPr>
        <p:spPr>
          <a:xfrm>
            <a:off x="0" y="2261476"/>
            <a:ext cx="8724900" cy="4004854"/>
          </a:xfrm>
        </p:spPr>
        <p:txBody>
          <a:bodyPr>
            <a:noAutofit/>
          </a:bodyPr>
          <a:lstStyle/>
          <a:p>
            <a:pPr eaLnBrk="1" hangingPunct="1"/>
            <a:r>
              <a:rPr lang="en-US" sz="3000" dirty="0">
                <a:latin typeface="Century Gothic"/>
                <a:cs typeface="Century Gothic"/>
              </a:rPr>
              <a:t>4) The Sleeper Curve refers to the idea that:</a:t>
            </a:r>
          </a:p>
          <a:p>
            <a:pPr lvl="3"/>
            <a:r>
              <a:rPr lang="en-US" sz="3000" dirty="0">
                <a:latin typeface="Century Gothic"/>
                <a:cs typeface="Century Gothic"/>
              </a:rPr>
              <a:t>A) pop culture is debased </a:t>
            </a:r>
          </a:p>
          <a:p>
            <a:pPr lvl="3"/>
            <a:r>
              <a:rPr lang="en-US" sz="3000" dirty="0">
                <a:latin typeface="Century Gothic"/>
                <a:cs typeface="Century Gothic"/>
              </a:rPr>
              <a:t>B) pop culture is meritless</a:t>
            </a:r>
          </a:p>
          <a:p>
            <a:pPr lvl="3"/>
            <a:r>
              <a:rPr lang="en-US" sz="3000" dirty="0">
                <a:latin typeface="Century Gothic"/>
                <a:cs typeface="Century Gothic"/>
              </a:rPr>
              <a:t>C) pop culture has no redeeming value</a:t>
            </a:r>
          </a:p>
          <a:p>
            <a:pPr lvl="3"/>
            <a:r>
              <a:rPr lang="en-US" sz="3000" dirty="0">
                <a:latin typeface="Century Gothic"/>
                <a:cs typeface="Century Gothic"/>
              </a:rPr>
              <a:t>D) pop culture is actually making us smarter and hones our problem solving skills</a:t>
            </a:r>
          </a:p>
        </p:txBody>
      </p:sp>
      <p:sp>
        <p:nvSpPr>
          <p:cNvPr id="39941"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887B71AE-CEDC-C545-958E-F27041A14A93}" type="slidenum">
              <a:rPr lang="en-US"/>
              <a:pPr/>
              <a:t>35</a:t>
            </a:fld>
            <a:endParaRPr lang="en-US"/>
          </a:p>
        </p:txBody>
      </p:sp>
    </p:spTree>
    <p:extLst>
      <p:ext uri="{BB962C8B-B14F-4D97-AF65-F5344CB8AC3E}">
        <p14:creationId xmlns:p14="http://schemas.microsoft.com/office/powerpoint/2010/main" val="1025172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Verdana" charset="0"/>
              </a:rPr>
              <a:t>Lesson Quiz </a:t>
            </a:r>
          </a:p>
        </p:txBody>
      </p:sp>
      <p:sp>
        <p:nvSpPr>
          <p:cNvPr id="40963" name="Content Placeholder 2"/>
          <p:cNvSpPr>
            <a:spLocks noGrp="1"/>
          </p:cNvSpPr>
          <p:nvPr>
            <p:ph idx="1"/>
          </p:nvPr>
        </p:nvSpPr>
        <p:spPr>
          <a:xfrm>
            <a:off x="309704" y="2292454"/>
            <a:ext cx="8415196" cy="3973875"/>
          </a:xfrm>
        </p:spPr>
        <p:txBody>
          <a:bodyPr>
            <a:noAutofit/>
          </a:bodyPr>
          <a:lstStyle/>
          <a:p>
            <a:pPr eaLnBrk="1" hangingPunct="1"/>
            <a:r>
              <a:rPr lang="en-US" sz="3200" dirty="0">
                <a:latin typeface="Century Gothic"/>
                <a:cs typeface="Century Gothic"/>
              </a:rPr>
              <a:t>5) The _________ approach sees popular culture as a tool to dominate the masses.</a:t>
            </a:r>
          </a:p>
          <a:p>
            <a:pPr lvl="3"/>
            <a:r>
              <a:rPr lang="en-US" sz="3200" dirty="0">
                <a:latin typeface="Century Gothic"/>
                <a:cs typeface="Century Gothic"/>
              </a:rPr>
              <a:t>A) functionalist</a:t>
            </a:r>
          </a:p>
          <a:p>
            <a:pPr lvl="3"/>
            <a:r>
              <a:rPr lang="en-US" sz="3200" dirty="0">
                <a:latin typeface="Century Gothic"/>
                <a:cs typeface="Century Gothic"/>
              </a:rPr>
              <a:t>B) </a:t>
            </a:r>
            <a:r>
              <a:rPr lang="en-US" sz="3200" dirty="0" err="1">
                <a:latin typeface="Century Gothic"/>
                <a:cs typeface="Century Gothic"/>
              </a:rPr>
              <a:t>interactionist</a:t>
            </a:r>
            <a:endParaRPr lang="en-US" sz="3200" dirty="0">
              <a:latin typeface="Century Gothic"/>
              <a:cs typeface="Century Gothic"/>
            </a:endParaRPr>
          </a:p>
          <a:p>
            <a:pPr lvl="3"/>
            <a:r>
              <a:rPr lang="en-US" sz="3200" dirty="0">
                <a:latin typeface="Century Gothic"/>
                <a:cs typeface="Century Gothic"/>
              </a:rPr>
              <a:t>C) critical </a:t>
            </a:r>
          </a:p>
          <a:p>
            <a:pPr lvl="3"/>
            <a:r>
              <a:rPr lang="en-US" sz="3200" dirty="0">
                <a:latin typeface="Century Gothic"/>
                <a:cs typeface="Century Gothic"/>
              </a:rPr>
              <a:t>D) feminist </a:t>
            </a:r>
          </a:p>
        </p:txBody>
      </p:sp>
      <p:sp>
        <p:nvSpPr>
          <p:cNvPr id="40965" name="Slide Number Placeholder 4"/>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E423F79D-7C39-6648-9F91-BD22BF21D5DE}" type="slidenum">
              <a:rPr lang="en-US"/>
              <a:pPr/>
              <a:t>36</a:t>
            </a:fld>
            <a:endParaRPr lang="en-US"/>
          </a:p>
        </p:txBody>
      </p:sp>
    </p:spTree>
    <p:extLst>
      <p:ext uri="{BB962C8B-B14F-4D97-AF65-F5344CB8AC3E}">
        <p14:creationId xmlns:p14="http://schemas.microsoft.com/office/powerpoint/2010/main" val="273524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A4218346-F3A5-6346-8977-E01F23E1CDBE}" type="slidenum">
              <a:rPr lang="en-US"/>
              <a:pPr/>
              <a:t>4</a:t>
            </a:fld>
            <a:endParaRPr lang="en-US"/>
          </a:p>
        </p:txBody>
      </p:sp>
      <p:sp>
        <p:nvSpPr>
          <p:cNvPr id="7172" name="Rectangle 2"/>
          <p:cNvSpPr>
            <a:spLocks noGrp="1" noChangeArrowheads="1"/>
          </p:cNvSpPr>
          <p:nvPr>
            <p:ph type="title"/>
          </p:nvPr>
        </p:nvSpPr>
        <p:spPr/>
        <p:txBody>
          <a:bodyPr/>
          <a:lstStyle/>
          <a:p>
            <a:pPr eaLnBrk="1" hangingPunct="1"/>
            <a:r>
              <a:rPr lang="en-US">
                <a:latin typeface="Verdana" charset="0"/>
              </a:rPr>
              <a:t>Popular</a:t>
            </a:r>
          </a:p>
        </p:txBody>
      </p:sp>
      <p:sp>
        <p:nvSpPr>
          <p:cNvPr id="7173" name="Rectangle 3"/>
          <p:cNvSpPr>
            <a:spLocks noGrp="1" noChangeArrowheads="1"/>
          </p:cNvSpPr>
          <p:nvPr>
            <p:ph type="body" idx="1"/>
          </p:nvPr>
        </p:nvSpPr>
        <p:spPr>
          <a:xfrm>
            <a:off x="340674" y="2323434"/>
            <a:ext cx="8384226" cy="3942896"/>
          </a:xfrm>
        </p:spPr>
        <p:txBody>
          <a:bodyPr>
            <a:noAutofit/>
          </a:bodyPr>
          <a:lstStyle/>
          <a:p>
            <a:pPr eaLnBrk="1" hangingPunct="1"/>
            <a:r>
              <a:rPr lang="en-US" sz="2600" dirty="0">
                <a:latin typeface="Century Gothic"/>
                <a:cs typeface="Century Gothic"/>
              </a:rPr>
              <a:t>1) culture that is well-liked (demonstrated through sales)</a:t>
            </a:r>
          </a:p>
          <a:p>
            <a:pPr eaLnBrk="1" hangingPunct="1"/>
            <a:r>
              <a:rPr lang="en-US" sz="2600" dirty="0">
                <a:latin typeface="Century Gothic"/>
                <a:cs typeface="Century Gothic"/>
              </a:rPr>
              <a:t>2) icons or media products that are globally </a:t>
            </a:r>
            <a:r>
              <a:rPr lang="en-US" sz="2600" i="1" dirty="0">
                <a:latin typeface="Century Gothic"/>
                <a:cs typeface="Century Gothic"/>
              </a:rPr>
              <a:t>ubiquitous</a:t>
            </a:r>
            <a:r>
              <a:rPr lang="en-US" sz="2600" dirty="0">
                <a:latin typeface="Century Gothic"/>
                <a:cs typeface="Century Gothic"/>
              </a:rPr>
              <a:t> and easily </a:t>
            </a:r>
            <a:r>
              <a:rPr lang="en-US" sz="2600" i="1" dirty="0">
                <a:latin typeface="Century Gothic"/>
                <a:cs typeface="Century Gothic"/>
              </a:rPr>
              <a:t>recognized</a:t>
            </a:r>
            <a:r>
              <a:rPr lang="en-US" sz="2600" dirty="0">
                <a:latin typeface="Century Gothic"/>
                <a:cs typeface="Century Gothic"/>
              </a:rPr>
              <a:t> the world over</a:t>
            </a:r>
          </a:p>
          <a:p>
            <a:pPr eaLnBrk="1" hangingPunct="1"/>
            <a:r>
              <a:rPr lang="en-US" sz="2600" dirty="0">
                <a:latin typeface="Century Gothic"/>
                <a:cs typeface="Century Gothic"/>
              </a:rPr>
              <a:t>3) commercial media that is thought to be trivial, tacky or lowest common denominator; </a:t>
            </a:r>
            <a:r>
              <a:rPr lang="en-US" sz="2600" i="1" dirty="0">
                <a:latin typeface="Century Gothic"/>
                <a:cs typeface="Century Gothic"/>
              </a:rPr>
              <a:t>mass culture</a:t>
            </a:r>
          </a:p>
          <a:p>
            <a:pPr eaLnBrk="1" hangingPunct="1"/>
            <a:r>
              <a:rPr lang="en-US" sz="2600" dirty="0">
                <a:latin typeface="Century Gothic"/>
                <a:cs typeface="Century Gothic"/>
              </a:rPr>
              <a:t>4) belonging to the people; folk culture</a:t>
            </a:r>
          </a:p>
        </p:txBody>
      </p:sp>
    </p:spTree>
    <p:extLst>
      <p:ext uri="{BB962C8B-B14F-4D97-AF65-F5344CB8AC3E}">
        <p14:creationId xmlns:p14="http://schemas.microsoft.com/office/powerpoint/2010/main" val="270412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09C4897D-A003-0241-B4E9-864216A578EC}" type="slidenum">
              <a:rPr lang="en-US"/>
              <a:pPr/>
              <a:t>5</a:t>
            </a:fld>
            <a:endParaRPr lang="en-US"/>
          </a:p>
        </p:txBody>
      </p:sp>
      <p:sp>
        <p:nvSpPr>
          <p:cNvPr id="8196" name="Rectangle 2"/>
          <p:cNvSpPr>
            <a:spLocks noGrp="1" noChangeArrowheads="1"/>
          </p:cNvSpPr>
          <p:nvPr>
            <p:ph type="title"/>
          </p:nvPr>
        </p:nvSpPr>
        <p:spPr/>
        <p:txBody>
          <a:bodyPr/>
          <a:lstStyle/>
          <a:p>
            <a:pPr eaLnBrk="1" hangingPunct="1"/>
            <a:r>
              <a:rPr lang="en-US" dirty="0" smtClean="0">
                <a:latin typeface="Verdana" charset="0"/>
              </a:rPr>
              <a:t>The Culture Portion</a:t>
            </a:r>
            <a:endParaRPr lang="en-US" dirty="0">
              <a:latin typeface="Verdana" charset="0"/>
            </a:endParaRPr>
          </a:p>
        </p:txBody>
      </p:sp>
      <p:sp>
        <p:nvSpPr>
          <p:cNvPr id="8197" name="Rectangle 3"/>
          <p:cNvSpPr>
            <a:spLocks noGrp="1" noChangeArrowheads="1"/>
          </p:cNvSpPr>
          <p:nvPr>
            <p:ph type="body" idx="1"/>
          </p:nvPr>
        </p:nvSpPr>
        <p:spPr>
          <a:xfrm>
            <a:off x="566738" y="2261474"/>
            <a:ext cx="8043862" cy="3758325"/>
          </a:xfrm>
        </p:spPr>
        <p:txBody>
          <a:bodyPr>
            <a:noAutofit/>
          </a:bodyPr>
          <a:lstStyle/>
          <a:p>
            <a:pPr eaLnBrk="1" hangingPunct="1">
              <a:lnSpc>
                <a:spcPct val="80000"/>
              </a:lnSpc>
            </a:pPr>
            <a:r>
              <a:rPr lang="en-US" sz="3300" b="1" dirty="0">
                <a:latin typeface="Century Gothic"/>
                <a:cs typeface="Century Gothic"/>
              </a:rPr>
              <a:t>Culture</a:t>
            </a:r>
            <a:r>
              <a:rPr lang="en-US" sz="3300" dirty="0">
                <a:latin typeface="Century Gothic"/>
                <a:cs typeface="Century Gothic"/>
              </a:rPr>
              <a:t> is richly </a:t>
            </a:r>
            <a:r>
              <a:rPr lang="en-US" sz="3300" i="1" dirty="0">
                <a:latin typeface="Century Gothic"/>
                <a:cs typeface="Century Gothic"/>
              </a:rPr>
              <a:t>symbolic</a:t>
            </a:r>
            <a:r>
              <a:rPr lang="en-US" sz="3300" dirty="0">
                <a:latin typeface="Century Gothic"/>
                <a:cs typeface="Century Gothic"/>
              </a:rPr>
              <a:t>, invested with meaning and significance. </a:t>
            </a:r>
            <a:endParaRPr lang="en-US" sz="3300" dirty="0" smtClean="0">
              <a:latin typeface="Century Gothic"/>
              <a:cs typeface="Century Gothic"/>
            </a:endParaRPr>
          </a:p>
          <a:p>
            <a:pPr eaLnBrk="1" hangingPunct="1">
              <a:lnSpc>
                <a:spcPct val="80000"/>
              </a:lnSpc>
            </a:pPr>
            <a:r>
              <a:rPr lang="en-US" sz="3300" dirty="0" smtClean="0">
                <a:latin typeface="Century Gothic"/>
                <a:cs typeface="Century Gothic"/>
              </a:rPr>
              <a:t>The </a:t>
            </a:r>
            <a:r>
              <a:rPr lang="en-US" sz="3300" dirty="0">
                <a:latin typeface="Century Gothic"/>
                <a:cs typeface="Century Gothic"/>
              </a:rPr>
              <a:t>meanings attributed to culture are never simply given but are the product of human invention, </a:t>
            </a:r>
            <a:r>
              <a:rPr lang="en-US" sz="3300" i="1" dirty="0">
                <a:latin typeface="Century Gothic"/>
                <a:cs typeface="Century Gothic"/>
              </a:rPr>
              <a:t>socially constructed</a:t>
            </a:r>
            <a:r>
              <a:rPr lang="en-US" sz="3300" dirty="0">
                <a:latin typeface="Century Gothic"/>
                <a:cs typeface="Century Gothic"/>
              </a:rPr>
              <a:t> and agreed upon among a demonstrably large number of society</a:t>
            </a:r>
            <a:r>
              <a:rPr lang="ja-JP" altLang="en-US" sz="3300" dirty="0">
                <a:latin typeface="Century Gothic"/>
                <a:cs typeface="Century Gothic"/>
              </a:rPr>
              <a:t>’</a:t>
            </a:r>
            <a:r>
              <a:rPr lang="en-US" sz="3300" dirty="0">
                <a:latin typeface="Century Gothic"/>
                <a:cs typeface="Century Gothic"/>
              </a:rPr>
              <a:t>s members.  </a:t>
            </a:r>
            <a:endParaRPr lang="en-US" sz="3300" dirty="0" smtClean="0">
              <a:latin typeface="Century Gothic"/>
              <a:cs typeface="Century Gothic"/>
            </a:endParaRPr>
          </a:p>
        </p:txBody>
      </p:sp>
    </p:spTree>
    <p:extLst>
      <p:ext uri="{BB962C8B-B14F-4D97-AF65-F5344CB8AC3E}">
        <p14:creationId xmlns:p14="http://schemas.microsoft.com/office/powerpoint/2010/main" val="207542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00FF286-5870-2B40-9C30-794E3C63DB60}" type="slidenum">
              <a:rPr lang="en-US"/>
              <a:pPr/>
              <a:t>6</a:t>
            </a:fld>
            <a:endParaRPr lang="en-US"/>
          </a:p>
        </p:txBody>
      </p:sp>
      <p:sp>
        <p:nvSpPr>
          <p:cNvPr id="9220" name="Rectangle 2"/>
          <p:cNvSpPr>
            <a:spLocks noGrp="1" noChangeArrowheads="1"/>
          </p:cNvSpPr>
          <p:nvPr>
            <p:ph type="title"/>
          </p:nvPr>
        </p:nvSpPr>
        <p:spPr/>
        <p:txBody>
          <a:bodyPr>
            <a:normAutofit fontScale="90000"/>
          </a:bodyPr>
          <a:lstStyle/>
          <a:p>
            <a:pPr eaLnBrk="1" hangingPunct="1"/>
            <a:r>
              <a:rPr lang="en-US" sz="3400">
                <a:latin typeface="Verdana" charset="0"/>
              </a:rPr>
              <a:t>Theoretical takes on Popular Culture</a:t>
            </a:r>
          </a:p>
        </p:txBody>
      </p:sp>
      <p:sp>
        <p:nvSpPr>
          <p:cNvPr id="9221" name="Rectangle 3"/>
          <p:cNvSpPr>
            <a:spLocks noGrp="1" noChangeArrowheads="1"/>
          </p:cNvSpPr>
          <p:nvPr>
            <p:ph type="body" idx="1"/>
          </p:nvPr>
        </p:nvSpPr>
        <p:spPr>
          <a:xfrm>
            <a:off x="268283" y="2218174"/>
            <a:ext cx="7637141" cy="4048156"/>
          </a:xfrm>
        </p:spPr>
        <p:txBody>
          <a:bodyPr>
            <a:noAutofit/>
          </a:bodyPr>
          <a:lstStyle/>
          <a:p>
            <a:pPr eaLnBrk="1" hangingPunct="1">
              <a:lnSpc>
                <a:spcPct val="90000"/>
              </a:lnSpc>
            </a:pPr>
            <a:r>
              <a:rPr lang="en-US" sz="2600" b="1" dirty="0">
                <a:latin typeface="Century Gothic"/>
                <a:cs typeface="Century Gothic"/>
              </a:rPr>
              <a:t>Functionalist</a:t>
            </a:r>
            <a:r>
              <a:rPr lang="en-US" sz="2600" dirty="0">
                <a:latin typeface="Century Gothic"/>
                <a:cs typeface="Century Gothic"/>
              </a:rPr>
              <a:t>: culture </a:t>
            </a:r>
            <a:r>
              <a:rPr lang="ja-JP" altLang="en-US" sz="2600" dirty="0">
                <a:latin typeface="Century Gothic"/>
                <a:cs typeface="Century Gothic"/>
              </a:rPr>
              <a:t>“</a:t>
            </a:r>
            <a:r>
              <a:rPr lang="en-US" sz="2600" dirty="0">
                <a:latin typeface="Century Gothic"/>
                <a:cs typeface="Century Gothic"/>
              </a:rPr>
              <a:t>functions</a:t>
            </a:r>
            <a:r>
              <a:rPr lang="ja-JP" altLang="en-US" sz="2600" dirty="0">
                <a:latin typeface="Century Gothic"/>
                <a:cs typeface="Century Gothic"/>
              </a:rPr>
              <a:t>”</a:t>
            </a:r>
            <a:r>
              <a:rPr lang="en-US" sz="2600" dirty="0">
                <a:latin typeface="Century Gothic"/>
                <a:cs typeface="Century Gothic"/>
              </a:rPr>
              <a:t> as the social glue that generates solidarity and cohesion within human groups and societies.</a:t>
            </a:r>
          </a:p>
          <a:p>
            <a:pPr eaLnBrk="1" hangingPunct="1">
              <a:lnSpc>
                <a:spcPct val="90000"/>
              </a:lnSpc>
            </a:pPr>
            <a:r>
              <a:rPr lang="en-US" sz="2600" dirty="0">
                <a:latin typeface="Century Gothic"/>
                <a:cs typeface="Century Gothic"/>
              </a:rPr>
              <a:t>Contemporary collective rituals—</a:t>
            </a:r>
            <a:r>
              <a:rPr lang="en-US" sz="2600" dirty="0" err="1">
                <a:latin typeface="Century Gothic"/>
                <a:cs typeface="Century Gothic"/>
              </a:rPr>
              <a:t>hs</a:t>
            </a:r>
            <a:r>
              <a:rPr lang="en-US" sz="2600" dirty="0">
                <a:latin typeface="Century Gothic"/>
                <a:cs typeface="Century Gothic"/>
              </a:rPr>
              <a:t> football games, parades, pep rallies—serve to forge emotional bonds of recognition, identity, and trust within communities and social groups</a:t>
            </a:r>
          </a:p>
          <a:p>
            <a:pPr eaLnBrk="1" hangingPunct="1">
              <a:lnSpc>
                <a:spcPct val="90000"/>
              </a:lnSpc>
            </a:pPr>
            <a:r>
              <a:rPr lang="en-US" sz="2600" dirty="0">
                <a:latin typeface="Century Gothic"/>
                <a:cs typeface="Century Gothic"/>
              </a:rPr>
              <a:t>Allows strangers to communicate with each other in public</a:t>
            </a:r>
          </a:p>
        </p:txBody>
      </p:sp>
      <p:pic>
        <p:nvPicPr>
          <p:cNvPr id="2" name="Picture 1"/>
          <p:cNvPicPr>
            <a:picLocks noChangeAspect="1"/>
          </p:cNvPicPr>
          <p:nvPr/>
        </p:nvPicPr>
        <p:blipFill>
          <a:blip r:embed="rId2"/>
          <a:stretch>
            <a:fillRect/>
          </a:stretch>
        </p:blipFill>
        <p:spPr>
          <a:xfrm>
            <a:off x="7570749" y="2218174"/>
            <a:ext cx="1343064" cy="1677160"/>
          </a:xfrm>
          <a:prstGeom prst="rect">
            <a:avLst/>
          </a:prstGeom>
        </p:spPr>
      </p:pic>
    </p:spTree>
    <p:extLst>
      <p:ext uri="{BB962C8B-B14F-4D97-AF65-F5344CB8AC3E}">
        <p14:creationId xmlns:p14="http://schemas.microsoft.com/office/powerpoint/2010/main" val="242878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35E9F0E2-CE47-2B4A-A3E6-AACA5A238A7D}" type="slidenum">
              <a:rPr lang="en-US"/>
              <a:pPr/>
              <a:t>7</a:t>
            </a:fld>
            <a:endParaRPr lang="en-US"/>
          </a:p>
        </p:txBody>
      </p:sp>
      <p:sp>
        <p:nvSpPr>
          <p:cNvPr id="10244" name="Rectangle 2"/>
          <p:cNvSpPr>
            <a:spLocks noGrp="1" noChangeArrowheads="1"/>
          </p:cNvSpPr>
          <p:nvPr>
            <p:ph type="title"/>
          </p:nvPr>
        </p:nvSpPr>
        <p:spPr/>
        <p:txBody>
          <a:bodyPr/>
          <a:lstStyle/>
          <a:p>
            <a:pPr eaLnBrk="1" hangingPunct="1"/>
            <a:r>
              <a:rPr lang="en-US">
                <a:latin typeface="Verdana" charset="0"/>
              </a:rPr>
              <a:t>Emotional Energy</a:t>
            </a:r>
          </a:p>
        </p:txBody>
      </p:sp>
      <p:sp>
        <p:nvSpPr>
          <p:cNvPr id="10245" name="Rectangle 3"/>
          <p:cNvSpPr>
            <a:spLocks noGrp="1" noChangeArrowheads="1"/>
          </p:cNvSpPr>
          <p:nvPr>
            <p:ph type="body" idx="1"/>
          </p:nvPr>
        </p:nvSpPr>
        <p:spPr>
          <a:xfrm>
            <a:off x="588437" y="2261476"/>
            <a:ext cx="8136463" cy="4004854"/>
          </a:xfrm>
        </p:spPr>
        <p:txBody>
          <a:bodyPr>
            <a:normAutofit/>
          </a:bodyPr>
          <a:lstStyle/>
          <a:p>
            <a:pPr eaLnBrk="1" hangingPunct="1">
              <a:lnSpc>
                <a:spcPct val="90000"/>
              </a:lnSpc>
            </a:pPr>
            <a:r>
              <a:rPr lang="en-US" sz="2600" dirty="0">
                <a:latin typeface="Century Gothic"/>
                <a:cs typeface="Century Gothic"/>
              </a:rPr>
              <a:t>A strong benefit of group membership (society, a cultural group, or subcultural group) is the emotional energy one receives from taking part in social gatherings</a:t>
            </a:r>
          </a:p>
          <a:p>
            <a:pPr eaLnBrk="1" hangingPunct="1">
              <a:lnSpc>
                <a:spcPct val="90000"/>
              </a:lnSpc>
            </a:pPr>
            <a:r>
              <a:rPr lang="en-US" sz="2600" dirty="0">
                <a:latin typeface="Century Gothic"/>
                <a:cs typeface="Century Gothic"/>
              </a:rPr>
              <a:t>Durkheim called this </a:t>
            </a:r>
            <a:r>
              <a:rPr lang="ja-JP" altLang="en-US" sz="2600" dirty="0">
                <a:latin typeface="Century Gothic"/>
                <a:cs typeface="Century Gothic"/>
              </a:rPr>
              <a:t>“</a:t>
            </a:r>
            <a:r>
              <a:rPr lang="en-US" sz="2600" dirty="0">
                <a:latin typeface="Century Gothic"/>
                <a:cs typeface="Century Gothic"/>
              </a:rPr>
              <a:t>collective effervescence</a:t>
            </a:r>
            <a:r>
              <a:rPr lang="ja-JP" altLang="en-US" sz="2600" dirty="0">
                <a:latin typeface="Century Gothic"/>
                <a:cs typeface="Century Gothic"/>
              </a:rPr>
              <a:t>”</a:t>
            </a:r>
            <a:endParaRPr lang="en-US" sz="2600" dirty="0">
              <a:latin typeface="Century Gothic"/>
              <a:cs typeface="Century Gothic"/>
            </a:endParaRPr>
          </a:p>
          <a:p>
            <a:pPr eaLnBrk="1" hangingPunct="1">
              <a:lnSpc>
                <a:spcPct val="90000"/>
              </a:lnSpc>
              <a:buFont typeface="Wingdings" charset="0"/>
              <a:buNone/>
            </a:pPr>
            <a:r>
              <a:rPr lang="en-US" sz="2600" dirty="0">
                <a:latin typeface="Century Gothic"/>
                <a:cs typeface="Century Gothic"/>
                <a:sym typeface="Wingdings" charset="0"/>
              </a:rPr>
              <a:t>                </a:t>
            </a:r>
          </a:p>
          <a:p>
            <a:pPr eaLnBrk="1" hangingPunct="1">
              <a:lnSpc>
                <a:spcPct val="90000"/>
              </a:lnSpc>
              <a:buFont typeface="Wingdings" charset="0"/>
              <a:buNone/>
            </a:pPr>
            <a:r>
              <a:rPr lang="en-US" sz="2600" dirty="0">
                <a:latin typeface="Century Gothic"/>
                <a:cs typeface="Century Gothic"/>
                <a:sym typeface="Wingdings" charset="0"/>
              </a:rPr>
              <a:t>                 </a:t>
            </a:r>
            <a:endParaRPr lang="en-US" sz="2600" dirty="0">
              <a:latin typeface="Century Gothic"/>
              <a:cs typeface="Century Gothic"/>
            </a:endParaRPr>
          </a:p>
          <a:p>
            <a:pPr eaLnBrk="1" hangingPunct="1">
              <a:lnSpc>
                <a:spcPct val="90000"/>
              </a:lnSpc>
            </a:pPr>
            <a:endParaRPr lang="en-US" sz="2600" dirty="0">
              <a:latin typeface="Century Gothic"/>
              <a:cs typeface="Century Gothic"/>
            </a:endParaRPr>
          </a:p>
        </p:txBody>
      </p:sp>
      <p:pic>
        <p:nvPicPr>
          <p:cNvPr id="10246" name="Picture 4" descr="spectators at a sporting event_30692_u_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43413"/>
            <a:ext cx="2743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ec1_concert_crow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27432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554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496B28B8-6835-B541-8C81-85E18DB3FD65}" type="slidenum">
              <a:rPr lang="en-US"/>
              <a:pPr/>
              <a:t>8</a:t>
            </a:fld>
            <a:endParaRPr lang="en-US"/>
          </a:p>
        </p:txBody>
      </p:sp>
      <p:sp>
        <p:nvSpPr>
          <p:cNvPr id="11268" name="Rectangle 2"/>
          <p:cNvSpPr>
            <a:spLocks noGrp="1" noChangeArrowheads="1"/>
          </p:cNvSpPr>
          <p:nvPr>
            <p:ph type="title"/>
          </p:nvPr>
        </p:nvSpPr>
        <p:spPr/>
        <p:txBody>
          <a:bodyPr>
            <a:normAutofit fontScale="90000"/>
          </a:bodyPr>
          <a:lstStyle/>
          <a:p>
            <a:pPr eaLnBrk="1" hangingPunct="1"/>
            <a:r>
              <a:rPr lang="en-US" dirty="0">
                <a:latin typeface="Verdana" charset="0"/>
              </a:rPr>
              <a:t>The Importance of </a:t>
            </a:r>
            <a:r>
              <a:rPr lang="en-US" dirty="0" smtClean="0">
                <a:latin typeface="Verdana" charset="0"/>
              </a:rPr>
              <a:t>Rituals, the Sacred and the Profane</a:t>
            </a:r>
            <a:endParaRPr lang="en-US" dirty="0">
              <a:latin typeface="Verdana" charset="0"/>
            </a:endParaRPr>
          </a:p>
        </p:txBody>
      </p:sp>
      <p:sp>
        <p:nvSpPr>
          <p:cNvPr id="11269" name="Rectangle 3"/>
          <p:cNvSpPr>
            <a:spLocks noGrp="1" noChangeArrowheads="1"/>
          </p:cNvSpPr>
          <p:nvPr>
            <p:ph type="body" idx="1"/>
          </p:nvPr>
        </p:nvSpPr>
        <p:spPr>
          <a:xfrm>
            <a:off x="433585" y="2261476"/>
            <a:ext cx="8291315" cy="4004854"/>
          </a:xfrm>
        </p:spPr>
        <p:txBody>
          <a:bodyPr>
            <a:noAutofit/>
          </a:bodyPr>
          <a:lstStyle/>
          <a:p>
            <a:pPr eaLnBrk="1" hangingPunct="1">
              <a:lnSpc>
                <a:spcPct val="80000"/>
              </a:lnSpc>
            </a:pPr>
            <a:r>
              <a:rPr lang="en-US" sz="2600" dirty="0">
                <a:latin typeface="Century Gothic"/>
                <a:cs typeface="Century Gothic"/>
              </a:rPr>
              <a:t>If people share the same sacred emblems and holy names, the same doctrines, they know they belong to the same ritual community.</a:t>
            </a:r>
          </a:p>
          <a:p>
            <a:pPr eaLnBrk="1" hangingPunct="1">
              <a:lnSpc>
                <a:spcPct val="80000"/>
              </a:lnSpc>
            </a:pPr>
            <a:r>
              <a:rPr lang="en-US" sz="2600" dirty="0">
                <a:latin typeface="Century Gothic"/>
                <a:cs typeface="Century Gothic"/>
              </a:rPr>
              <a:t>They can identify with one another as members of a group that has feelings of collective solidarity and strength.</a:t>
            </a:r>
          </a:p>
          <a:p>
            <a:pPr eaLnBrk="1" hangingPunct="1">
              <a:lnSpc>
                <a:spcPct val="80000"/>
              </a:lnSpc>
            </a:pPr>
            <a:r>
              <a:rPr lang="en-US" sz="2600" dirty="0">
                <a:latin typeface="Century Gothic"/>
                <a:cs typeface="Century Gothic"/>
              </a:rPr>
              <a:t>Even short conversations are mini rituals that affirm one</a:t>
            </a:r>
            <a:r>
              <a:rPr lang="ja-JP" altLang="en-US" sz="2600" dirty="0">
                <a:latin typeface="Century Gothic"/>
                <a:cs typeface="Century Gothic"/>
              </a:rPr>
              <a:t>’</a:t>
            </a:r>
            <a:r>
              <a:rPr lang="en-US" sz="2600" dirty="0">
                <a:latin typeface="Century Gothic"/>
                <a:cs typeface="Century Gothic"/>
              </a:rPr>
              <a:t>s identity in a select group and boost our emotional energy.</a:t>
            </a:r>
          </a:p>
          <a:p>
            <a:pPr eaLnBrk="1" hangingPunct="1">
              <a:lnSpc>
                <a:spcPct val="80000"/>
              </a:lnSpc>
            </a:pPr>
            <a:r>
              <a:rPr lang="en-US" sz="2600" dirty="0">
                <a:latin typeface="Century Gothic"/>
                <a:cs typeface="Century Gothic"/>
              </a:rPr>
              <a:t>Sacred symbols also tell us who </a:t>
            </a:r>
            <a:r>
              <a:rPr lang="en-US" sz="2600" i="1" dirty="0">
                <a:latin typeface="Century Gothic"/>
                <a:cs typeface="Century Gothic"/>
              </a:rPr>
              <a:t>is not</a:t>
            </a:r>
            <a:r>
              <a:rPr lang="en-US" sz="2600" dirty="0">
                <a:latin typeface="Century Gothic"/>
                <a:cs typeface="Century Gothic"/>
              </a:rPr>
              <a:t> a part of our group.</a:t>
            </a:r>
          </a:p>
        </p:txBody>
      </p:sp>
      <p:pic>
        <p:nvPicPr>
          <p:cNvPr id="2" name="Picture 1"/>
          <p:cNvPicPr>
            <a:picLocks noChangeAspect="1"/>
          </p:cNvPicPr>
          <p:nvPr/>
        </p:nvPicPr>
        <p:blipFill>
          <a:blip r:embed="rId2"/>
          <a:stretch>
            <a:fillRect/>
          </a:stretch>
        </p:blipFill>
        <p:spPr>
          <a:xfrm>
            <a:off x="7934187" y="333143"/>
            <a:ext cx="790713" cy="790713"/>
          </a:xfrm>
          <a:prstGeom prst="rect">
            <a:avLst/>
          </a:prstGeom>
        </p:spPr>
      </p:pic>
    </p:spTree>
    <p:extLst>
      <p:ext uri="{BB962C8B-B14F-4D97-AF65-F5344CB8AC3E}">
        <p14:creationId xmlns:p14="http://schemas.microsoft.com/office/powerpoint/2010/main" val="18843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5A4D8153-A46D-5D4A-ADB0-E8BC105A28B3}" type="slidenum">
              <a:rPr lang="en-US"/>
              <a:pPr/>
              <a:t>9</a:t>
            </a:fld>
            <a:endParaRPr lang="en-US"/>
          </a:p>
        </p:txBody>
      </p:sp>
      <p:sp>
        <p:nvSpPr>
          <p:cNvPr id="12292" name="Rectangle 2"/>
          <p:cNvSpPr>
            <a:spLocks noGrp="1" noChangeArrowheads="1"/>
          </p:cNvSpPr>
          <p:nvPr>
            <p:ph type="title"/>
          </p:nvPr>
        </p:nvSpPr>
        <p:spPr/>
        <p:txBody>
          <a:bodyPr>
            <a:normAutofit fontScale="90000"/>
          </a:bodyPr>
          <a:lstStyle/>
          <a:p>
            <a:pPr eaLnBrk="1" hangingPunct="1"/>
            <a:r>
              <a:rPr lang="en-US" sz="3400">
                <a:latin typeface="Verdana" charset="0"/>
              </a:rPr>
              <a:t>Theoretical takes on Popular Culture</a:t>
            </a:r>
          </a:p>
        </p:txBody>
      </p:sp>
      <p:sp>
        <p:nvSpPr>
          <p:cNvPr id="12293" name="Rectangle 3"/>
          <p:cNvSpPr>
            <a:spLocks noGrp="1" noChangeArrowheads="1"/>
          </p:cNvSpPr>
          <p:nvPr>
            <p:ph type="body" idx="1"/>
          </p:nvPr>
        </p:nvSpPr>
        <p:spPr>
          <a:xfrm>
            <a:off x="402615" y="2309346"/>
            <a:ext cx="8322285" cy="3670767"/>
          </a:xfrm>
        </p:spPr>
        <p:txBody>
          <a:bodyPr>
            <a:noAutofit/>
          </a:bodyPr>
          <a:lstStyle/>
          <a:p>
            <a:pPr eaLnBrk="1" hangingPunct="1"/>
            <a:r>
              <a:rPr lang="en-US" sz="3200" b="1" dirty="0">
                <a:latin typeface="Century Gothic"/>
                <a:cs typeface="Century Gothic"/>
              </a:rPr>
              <a:t>Critical</a:t>
            </a:r>
            <a:r>
              <a:rPr lang="en-US" sz="3200" dirty="0">
                <a:latin typeface="Century Gothic"/>
                <a:cs typeface="Century Gothic"/>
              </a:rPr>
              <a:t>: the ascendance of certain kinds of pop culture can be explained primarily in terms of their ability to reflect and reinforce the enormous economic and cultural power of the mass media industry.</a:t>
            </a:r>
          </a:p>
          <a:p>
            <a:pPr eaLnBrk="1" hangingPunct="1"/>
            <a:r>
              <a:rPr lang="en-US" sz="3200" dirty="0">
                <a:latin typeface="Century Gothic"/>
                <a:cs typeface="Century Gothic"/>
              </a:rPr>
              <a:t>Top down model with pop culture as a form of domination</a:t>
            </a:r>
            <a:r>
              <a:rPr lang="en-US" sz="3200" dirty="0" smtClean="0">
                <a:latin typeface="Century Gothic"/>
                <a:cs typeface="Century Gothic"/>
              </a:rPr>
              <a:t>.</a:t>
            </a:r>
          </a:p>
        </p:txBody>
      </p:sp>
    </p:spTree>
    <p:extLst>
      <p:ext uri="{BB962C8B-B14F-4D97-AF65-F5344CB8AC3E}">
        <p14:creationId xmlns:p14="http://schemas.microsoft.com/office/powerpoint/2010/main" val="2883665970"/>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7835</TotalTime>
  <Words>2064</Words>
  <Application>Microsoft Macintosh PowerPoint</Application>
  <PresentationFormat>On-screen Show (4:3)</PresentationFormat>
  <Paragraphs>202</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Perception</vt:lpstr>
      <vt:lpstr>Lesson 12: Popular Culture</vt:lpstr>
      <vt:lpstr>Some notes about pop culture</vt:lpstr>
      <vt:lpstr>What is Popular Culture?</vt:lpstr>
      <vt:lpstr>Popular</vt:lpstr>
      <vt:lpstr>The Culture Portion</vt:lpstr>
      <vt:lpstr>Theoretical takes on Popular Culture</vt:lpstr>
      <vt:lpstr>Emotional Energy</vt:lpstr>
      <vt:lpstr>The Importance of Rituals, the Sacred and the Profane</vt:lpstr>
      <vt:lpstr>Theoretical takes on Popular Culture</vt:lpstr>
      <vt:lpstr>The Culture Industry</vt:lpstr>
      <vt:lpstr>Theoretical takes on Popular Culture</vt:lpstr>
      <vt:lpstr>So, which opinion is correct?</vt:lpstr>
      <vt:lpstr>Interpretation </vt:lpstr>
      <vt:lpstr>Interpretive Communities: Age</vt:lpstr>
      <vt:lpstr>Taste and Consumption</vt:lpstr>
      <vt:lpstr>Class Status and Conspicuous Consumption</vt:lpstr>
      <vt:lpstr>Popular Culture and the Search for Authenticity</vt:lpstr>
      <vt:lpstr>There’s no such thing as authenticity, on consumer products</vt:lpstr>
      <vt:lpstr>The turn to Subcultures</vt:lpstr>
      <vt:lpstr>Consumerism</vt:lpstr>
      <vt:lpstr>I’m Different!</vt:lpstr>
      <vt:lpstr>Cultural Hegemony and Consumerism</vt:lpstr>
      <vt:lpstr>Cultural Hegemony and Consumerism</vt:lpstr>
      <vt:lpstr>Cultural Hegemony and Consumerism</vt:lpstr>
      <vt:lpstr>Cultural Hegemony and Consumerism</vt:lpstr>
      <vt:lpstr>The Sleeper Curve</vt:lpstr>
      <vt:lpstr>Sleeper Curve</vt:lpstr>
      <vt:lpstr>Digital Technology and the Media Industries</vt:lpstr>
      <vt:lpstr>PowerPoint Presentation</vt:lpstr>
      <vt:lpstr>The Ruling Ideas</vt:lpstr>
      <vt:lpstr>Concluding Remarks</vt:lpstr>
      <vt:lpstr>Lesson Quiz</vt:lpstr>
      <vt:lpstr>Lesson Quiz </vt:lpstr>
      <vt:lpstr>Lesson Quiz</vt:lpstr>
      <vt:lpstr>Lesson Quiz</vt:lpstr>
      <vt:lpstr>Lesson Quiz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Theory</dc:title>
  <dc:creator>Robert</dc:creator>
  <cp:lastModifiedBy>Robert</cp:lastModifiedBy>
  <cp:revision>526</cp:revision>
  <dcterms:created xsi:type="dcterms:W3CDTF">2014-08-13T17:56:08Z</dcterms:created>
  <dcterms:modified xsi:type="dcterms:W3CDTF">2016-07-26T22:25:55Z</dcterms:modified>
</cp:coreProperties>
</file>