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20" r:id="rId2"/>
    <p:sldId id="303" r:id="rId3"/>
    <p:sldId id="316" r:id="rId4"/>
    <p:sldId id="266" r:id="rId5"/>
    <p:sldId id="284" r:id="rId6"/>
    <p:sldId id="256" r:id="rId7"/>
    <p:sldId id="257" r:id="rId8"/>
    <p:sldId id="301" r:id="rId9"/>
    <p:sldId id="295" r:id="rId10"/>
    <p:sldId id="272" r:id="rId11"/>
    <p:sldId id="273" r:id="rId12"/>
    <p:sldId id="274" r:id="rId13"/>
    <p:sldId id="275" r:id="rId14"/>
    <p:sldId id="299" r:id="rId15"/>
    <p:sldId id="294" r:id="rId16"/>
    <p:sldId id="296" r:id="rId17"/>
    <p:sldId id="276" r:id="rId18"/>
    <p:sldId id="277" r:id="rId19"/>
    <p:sldId id="278" r:id="rId20"/>
    <p:sldId id="298" r:id="rId21"/>
    <p:sldId id="279" r:id="rId22"/>
    <p:sldId id="282" r:id="rId23"/>
    <p:sldId id="288" r:id="rId24"/>
    <p:sldId id="300" r:id="rId25"/>
    <p:sldId id="317" r:id="rId26"/>
    <p:sldId id="319" r:id="rId27"/>
    <p:sldId id="270" r:id="rId28"/>
    <p:sldId id="315" r:id="rId29"/>
  </p:sldIdLst>
  <p:sldSz cx="9144000" cy="6858000" type="screen4x3"/>
  <p:notesSz cx="6858000" cy="91011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1551" autoAdjust="0"/>
  </p:normalViewPr>
  <p:slideViewPr>
    <p:cSldViewPr>
      <p:cViewPr varScale="1">
        <p:scale>
          <a:sx n="78" d="100"/>
          <a:sy n="78" d="100"/>
        </p:scale>
        <p:origin x="-9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0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5057"/>
          </a:xfrm>
          <a:prstGeom prst="rect">
            <a:avLst/>
          </a:prstGeom>
        </p:spPr>
        <p:txBody>
          <a:bodyPr vert="horz" lIns="91440" tIns="45720" rIns="91440" bIns="45720" rtlCol="0"/>
          <a:lstStyle>
            <a:lvl1pPr algn="r">
              <a:defRPr sz="1200"/>
            </a:lvl1pPr>
          </a:lstStyle>
          <a:p>
            <a:fld id="{7D152100-FD42-4F9D-8E43-853ACFA57EE0}" type="datetimeFigureOut">
              <a:rPr lang="en-US" smtClean="0"/>
              <a:pPr/>
              <a:t>8/10/2012</a:t>
            </a:fld>
            <a:endParaRPr lang="en-US"/>
          </a:p>
        </p:txBody>
      </p:sp>
      <p:sp>
        <p:nvSpPr>
          <p:cNvPr id="4" name="Slide Image Placeholder 3"/>
          <p:cNvSpPr>
            <a:spLocks noGrp="1" noRot="1" noChangeAspect="1"/>
          </p:cNvSpPr>
          <p:nvPr>
            <p:ph type="sldImg" idx="2"/>
          </p:nvPr>
        </p:nvSpPr>
        <p:spPr>
          <a:xfrm>
            <a:off x="1154113" y="682625"/>
            <a:ext cx="4549775" cy="3413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23041"/>
            <a:ext cx="5486400" cy="40955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44501"/>
            <a:ext cx="2971800" cy="4550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44501"/>
            <a:ext cx="2971800" cy="455057"/>
          </a:xfrm>
          <a:prstGeom prst="rect">
            <a:avLst/>
          </a:prstGeom>
        </p:spPr>
        <p:txBody>
          <a:bodyPr vert="horz" lIns="91440" tIns="45720" rIns="91440" bIns="45720" rtlCol="0" anchor="b"/>
          <a:lstStyle>
            <a:lvl1pPr algn="r">
              <a:defRPr sz="1200"/>
            </a:lvl1pPr>
          </a:lstStyle>
          <a:p>
            <a:fld id="{35BFB58E-FE1B-47E3-ACC8-5327A140F9A7}" type="slidenum">
              <a:rPr lang="en-US" smtClean="0"/>
              <a:pPr/>
              <a:t>‹#›</a:t>
            </a:fld>
            <a:endParaRPr lang="en-US"/>
          </a:p>
        </p:txBody>
      </p:sp>
    </p:spTree>
    <p:extLst>
      <p:ext uri="{BB962C8B-B14F-4D97-AF65-F5344CB8AC3E}">
        <p14:creationId xmlns:p14="http://schemas.microsoft.com/office/powerpoint/2010/main" val="271805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rPr>
              <a:t>“Learn, Do,</a:t>
            </a:r>
            <a:r>
              <a:rPr lang="en-US" baseline="0" dirty="0" smtClean="0">
                <a:latin typeface="Arial" charset="0"/>
              </a:rPr>
              <a:t> Grow” is the 2012-2013 Theme for our Arlington West Rotary Club.  </a:t>
            </a:r>
            <a:r>
              <a:rPr lang="en-US" sz="1200" kern="1200" dirty="0" smtClean="0">
                <a:solidFill>
                  <a:schemeClr val="tx1"/>
                </a:solidFill>
                <a:latin typeface="Arial" pitchFamily="34" charset="0"/>
                <a:ea typeface="+mn-ea"/>
                <a:cs typeface="+mn-cs"/>
              </a:rPr>
              <a:t>“It is interesting that the more you learn, the more you realize how much you don't know.”  </a:t>
            </a:r>
            <a:r>
              <a:rPr lang="en-US" baseline="0" dirty="0" smtClean="0">
                <a:latin typeface="Arial" charset="0"/>
              </a:rPr>
              <a:t>This is not just about Rotary….it’s also about YOU!</a:t>
            </a:r>
          </a:p>
          <a:p>
            <a:endParaRPr lang="en-US" baseline="0" dirty="0" smtClean="0">
              <a:latin typeface="Arial" charset="0"/>
            </a:endParaRPr>
          </a:p>
          <a:p>
            <a:r>
              <a:rPr lang="en-US" baseline="0" dirty="0" smtClean="0">
                <a:latin typeface="Arial" charset="0"/>
              </a:rPr>
              <a:t>As the saying goes, “L</a:t>
            </a:r>
            <a:r>
              <a:rPr lang="en-US" dirty="0" smtClean="0">
                <a:latin typeface="Arial" charset="0"/>
              </a:rPr>
              <a:t>ive today</a:t>
            </a:r>
            <a:r>
              <a:rPr lang="en-US" baseline="0" dirty="0" smtClean="0">
                <a:latin typeface="Arial" charset="0"/>
              </a:rPr>
              <a:t> like it may be your last.”   Our club provides each of us an excellent opportunity:  to be philanthropic with our time, our skills, and our financial abilities…to develop new friends…to have fun along the way…and to personally experience the peace and inner satisfaction of helping the world become a better place.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 a September 21</a:t>
            </a:r>
            <a:r>
              <a:rPr lang="en-US" baseline="30000" dirty="0" smtClean="0"/>
              <a:t>st</a:t>
            </a:r>
            <a:r>
              <a:rPr lang="en-US" dirty="0" smtClean="0"/>
              <a:t> International Day of Peace movement in Dallas, attended by Dave Hurt with the Arlington West Club.  At the lower left is his daughter, Mindy </a:t>
            </a:r>
            <a:r>
              <a:rPr lang="en-US" dirty="0" err="1" smtClean="0"/>
              <a:t>Audlin</a:t>
            </a:r>
            <a:r>
              <a:rPr lang="en-US" dirty="0" smtClean="0"/>
              <a:t>, who was the keynote speaker.  Receiving a Peace award is Donna Collins, Executive</a:t>
            </a:r>
            <a:r>
              <a:rPr lang="en-US" baseline="0" dirty="0" smtClean="0"/>
              <a:t> Director of the World Peace Project.</a:t>
            </a:r>
            <a:endParaRPr lang="en-US" dirty="0"/>
          </a:p>
        </p:txBody>
      </p:sp>
      <p:sp>
        <p:nvSpPr>
          <p:cNvPr id="4" name="Slide Number Placeholder 3"/>
          <p:cNvSpPr>
            <a:spLocks noGrp="1"/>
          </p:cNvSpPr>
          <p:nvPr>
            <p:ph type="sldNum" sz="quarter" idx="10"/>
          </p:nvPr>
        </p:nvSpPr>
        <p:spPr/>
        <p:txBody>
          <a:bodyPr/>
          <a:lstStyle/>
          <a:p>
            <a:fld id="{35BFB58E-FE1B-47E3-ACC8-5327A140F9A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21</a:t>
            </a:r>
            <a:r>
              <a:rPr lang="en-US" baseline="0" dirty="0" smtClean="0"/>
              <a:t> contributors to this book are peace teachers, many of whom are founders of organizations, representing many thousands of members.  The book makes it easy to get a handle on what peace is, and how we can strive to promote world peace.</a:t>
            </a:r>
            <a:endParaRPr lang="en-US" dirty="0"/>
          </a:p>
        </p:txBody>
      </p:sp>
      <p:sp>
        <p:nvSpPr>
          <p:cNvPr id="4" name="Slide Number Placeholder 3"/>
          <p:cNvSpPr>
            <a:spLocks noGrp="1"/>
          </p:cNvSpPr>
          <p:nvPr>
            <p:ph type="sldNum" sz="quarter" idx="10"/>
          </p:nvPr>
        </p:nvSpPr>
        <p:spPr/>
        <p:txBody>
          <a:bodyPr/>
          <a:lstStyle/>
          <a:p>
            <a:fld id="{35BFB58E-FE1B-47E3-ACC8-5327A140F9A7}"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BFB58E-FE1B-47E3-ACC8-5327A140F9A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 was the original founder of The World Peace Project in Dallas.  She stresses the importance of the family eating together </a:t>
            </a:r>
            <a:r>
              <a:rPr lang="en-US" smtClean="0"/>
              <a:t>and sources of food..</a:t>
            </a:r>
            <a:r>
              <a:rPr lang="en-US" baseline="0" smtClean="0"/>
              <a:t>   </a:t>
            </a:r>
            <a:endParaRPr lang="en-US" dirty="0"/>
          </a:p>
        </p:txBody>
      </p:sp>
      <p:sp>
        <p:nvSpPr>
          <p:cNvPr id="4" name="Slide Number Placeholder 3"/>
          <p:cNvSpPr>
            <a:spLocks noGrp="1"/>
          </p:cNvSpPr>
          <p:nvPr>
            <p:ph type="sldNum" sz="quarter" idx="10"/>
          </p:nvPr>
        </p:nvSpPr>
        <p:spPr/>
        <p:txBody>
          <a:bodyPr/>
          <a:lstStyle/>
          <a:p>
            <a:fld id="{35BFB58E-FE1B-47E3-ACC8-5327A140F9A7}" type="slidenum">
              <a:rPr lang="en-US" smtClean="0"/>
              <a:pPr/>
              <a:t>12</a:t>
            </a:fld>
            <a:endParaRPr lang="en-US"/>
          </a:p>
        </p:txBody>
      </p:sp>
    </p:spTree>
    <p:extLst>
      <p:ext uri="{BB962C8B-B14F-4D97-AF65-F5344CB8AC3E}">
        <p14:creationId xmlns:p14="http://schemas.microsoft.com/office/powerpoint/2010/main" val="1327891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BF3107-2548-4B13-A250-7503AF09D0AF}" type="datetimeFigureOut">
              <a:rPr lang="en-US" smtClean="0"/>
              <a:pPr/>
              <a:t>8/10/2012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721C-33BE-4C53-92C1-136D54DD61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F3107-2548-4B13-A250-7503AF09D0AF}" type="datetimeFigureOut">
              <a:rPr lang="en-US" smtClean="0"/>
              <a:pPr/>
              <a:t>8/10/2012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721C-33BE-4C53-92C1-136D54DD61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F3107-2548-4B13-A250-7503AF09D0AF}" type="datetimeFigureOut">
              <a:rPr lang="en-US" smtClean="0"/>
              <a:pPr/>
              <a:t>8/10/2012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721C-33BE-4C53-92C1-136D54DD61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F3107-2548-4B13-A250-7503AF09D0AF}" type="datetimeFigureOut">
              <a:rPr lang="en-US" smtClean="0"/>
              <a:pPr/>
              <a:t>8/10/2012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721C-33BE-4C53-92C1-136D54DD61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F3107-2548-4B13-A250-7503AF09D0AF}" type="datetimeFigureOut">
              <a:rPr lang="en-US" smtClean="0"/>
              <a:pPr/>
              <a:t>8/10/2012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721C-33BE-4C53-92C1-136D54DD61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BF3107-2548-4B13-A250-7503AF09D0AF}" type="datetimeFigureOut">
              <a:rPr lang="en-US" smtClean="0"/>
              <a:pPr/>
              <a:t>8/10/2012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721C-33BE-4C53-92C1-136D54DD61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BF3107-2548-4B13-A250-7503AF09D0AF}" type="datetimeFigureOut">
              <a:rPr lang="en-US" smtClean="0"/>
              <a:pPr/>
              <a:t>8/10/2012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5721C-33BE-4C53-92C1-136D54DD61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BF3107-2548-4B13-A250-7503AF09D0AF}" type="datetimeFigureOut">
              <a:rPr lang="en-US" smtClean="0"/>
              <a:pPr/>
              <a:t>8/10/2012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5721C-33BE-4C53-92C1-136D54DD61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F3107-2548-4B13-A250-7503AF09D0AF}" type="datetimeFigureOut">
              <a:rPr lang="en-US" smtClean="0"/>
              <a:pPr/>
              <a:t>8/10/2012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5721C-33BE-4C53-92C1-136D54DD61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F3107-2548-4B13-A250-7503AF09D0AF}" type="datetimeFigureOut">
              <a:rPr lang="en-US" smtClean="0"/>
              <a:pPr/>
              <a:t>8/10/2012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721C-33BE-4C53-92C1-136D54DD61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F3107-2548-4B13-A250-7503AF09D0AF}" type="datetimeFigureOut">
              <a:rPr lang="en-US" smtClean="0"/>
              <a:pPr/>
              <a:t>8/10/2012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721C-33BE-4C53-92C1-136D54DD61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F3107-2548-4B13-A250-7503AF09D0AF}" type="datetimeFigureOut">
              <a:rPr lang="en-US" smtClean="0"/>
              <a:pPr/>
              <a:t>8/10/2012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5721C-33BE-4C53-92C1-136D54DD61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hyperlink" Target="http://www.operationyes.com/" TargetMode="External"/><Relationship Id="rId4" Type="http://schemas.openxmlformats.org/officeDocument/2006/relationships/hyperlink" Target="http://www.joevitale.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hyperlink" Target="http://www.azimkhamis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www.theglobalpeaceproject.com/"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hyperlink" Target="http://www.thefriendshipforce.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hyperlink" Target="http://www.intent.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hyperlink" Target="http://www.glcoherence.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hyperlink" Target="http://www.kuteblackson.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hyperlink" Target="http://www.academyforceacecr.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hyperlink" Target="http://www.tkf.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hyperlink" Target="http://www.ceospace.ne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hyperlink" Target="http://www.barbaramarxhubbard.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hyperlink" Target="http://www.palyul.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theultimategameoflife.com/" TargetMode="External"/><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hyperlink" Target="http://www.motivatingtheteenspirit.com/" TargetMode="External"/><Relationship Id="rId4" Type="http://schemas.openxmlformats.org/officeDocument/2006/relationships/hyperlink" Target="http://www.lisa-nichols.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hyperlink" Target="http://www.pathstochange.net/" TargetMode="External"/><Relationship Id="rId4" Type="http://schemas.openxmlformats.org/officeDocument/2006/relationships/hyperlink" Target="http://www.lawrenceellis.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www.letitbeginwithmebook.com/" TargetMode="External"/><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hyperlink" Target="http://www.artinactionworld.org/" TargetMode="External"/><Relationship Id="rId4" Type="http://schemas.openxmlformats.org/officeDocument/2006/relationships/hyperlink" Target="http://www.stephendinan.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hyperlink" Target="http://www.care2.com/greenliving" TargetMode="External"/><Relationship Id="rId4" Type="http://schemas.openxmlformats.org/officeDocument/2006/relationships/hyperlink" Target="http://www.edmitchellapollo14.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152400"/>
            <a:ext cx="8229600" cy="1139825"/>
          </a:xfrm>
        </p:spPr>
        <p:txBody>
          <a:bodyPr/>
          <a:lstStyle/>
          <a:p>
            <a:pPr eaLnBrk="1" hangingPunct="1">
              <a:defRPr/>
            </a:pPr>
            <a:r>
              <a:rPr lang="en-US" b="1" dirty="0" smtClean="0">
                <a:solidFill>
                  <a:srgbClr val="0070C0"/>
                </a:solidFill>
              </a:rPr>
              <a:t>World Peace Project</a:t>
            </a:r>
          </a:p>
        </p:txBody>
      </p:sp>
      <p:pic>
        <p:nvPicPr>
          <p:cNvPr id="50179" name="Picture 6" descr="RIemblem Color.gif"/>
          <p:cNvPicPr>
            <a:picLocks noChangeAspect="1"/>
          </p:cNvPicPr>
          <p:nvPr/>
        </p:nvPicPr>
        <p:blipFill>
          <a:blip r:embed="rId3" cstate="print"/>
          <a:srcRect/>
          <a:stretch>
            <a:fillRect/>
          </a:stretch>
        </p:blipFill>
        <p:spPr bwMode="auto">
          <a:xfrm>
            <a:off x="0" y="76200"/>
            <a:ext cx="1524000" cy="1524000"/>
          </a:xfrm>
          <a:prstGeom prst="rect">
            <a:avLst/>
          </a:prstGeom>
          <a:noFill/>
          <a:ln w="9525">
            <a:noFill/>
            <a:miter lim="800000"/>
            <a:headEnd/>
            <a:tailEnd/>
          </a:ln>
        </p:spPr>
      </p:pic>
      <p:sp>
        <p:nvSpPr>
          <p:cNvPr id="7" name="Rectangle 2"/>
          <p:cNvSpPr txBox="1">
            <a:spLocks noChangeArrowheads="1"/>
          </p:cNvSpPr>
          <p:nvPr/>
        </p:nvSpPr>
        <p:spPr bwMode="auto">
          <a:xfrm>
            <a:off x="990600" y="2286000"/>
            <a:ext cx="6781800" cy="762000"/>
          </a:xfrm>
          <a:prstGeom prst="rect">
            <a:avLst/>
          </a:prstGeom>
          <a:noFill/>
          <a:ln w="9525">
            <a:noFill/>
            <a:miter lim="800000"/>
            <a:headEnd/>
            <a:tailEnd/>
          </a:ln>
          <a:effectLst/>
        </p:spPr>
        <p:txBody>
          <a:bodyPr anchor="ctr" anchorCtr="1"/>
          <a:lstStyle/>
          <a:p>
            <a:pPr algn="ctr">
              <a:defRPr/>
            </a:pPr>
            <a:endParaRPr lang="en-US" sz="4000" kern="0" dirty="0">
              <a:solidFill>
                <a:schemeClr val="tx2"/>
              </a:solidFill>
              <a:effectLst>
                <a:outerShdw blurRad="38100" dist="38100" dir="2700000" algn="tl">
                  <a:srgbClr val="000000"/>
                </a:outerShdw>
              </a:effectLst>
              <a:latin typeface="+mj-lt"/>
              <a:ea typeface="+mj-ea"/>
              <a:cs typeface="+mj-cs"/>
            </a:endParaRPr>
          </a:p>
          <a:p>
            <a:pPr algn="ctr">
              <a:defRPr/>
            </a:pPr>
            <a:r>
              <a:rPr lang="en-US" sz="3200" kern="0" dirty="0" smtClean="0">
                <a:solidFill>
                  <a:srgbClr val="0070C0"/>
                </a:solidFill>
                <a:effectLst>
                  <a:outerShdw blurRad="38100" dist="38100" dir="2700000" algn="tl">
                    <a:srgbClr val="000000"/>
                  </a:outerShdw>
                </a:effectLst>
                <a:latin typeface="+mj-lt"/>
                <a:ea typeface="+mj-ea"/>
                <a:cs typeface="+mj-cs"/>
              </a:rPr>
              <a:t>“LEARN</a:t>
            </a:r>
            <a:r>
              <a:rPr lang="en-US" sz="3200" kern="0" dirty="0" smtClean="0">
                <a:solidFill>
                  <a:srgbClr val="0070C0"/>
                </a:solidFill>
                <a:effectLst>
                  <a:outerShdw blurRad="38100" dist="38100" dir="2700000" algn="tl">
                    <a:srgbClr val="000000"/>
                  </a:outerShdw>
                </a:effectLst>
                <a:latin typeface="+mj-lt"/>
                <a:ea typeface="+mj-ea"/>
                <a:cs typeface="+mj-cs"/>
                <a:sym typeface="Wingdings" pitchFamily="2" charset="2"/>
              </a:rPr>
              <a:t>DO</a:t>
            </a:r>
            <a:r>
              <a:rPr lang="en-US" sz="3200" kern="0" dirty="0" smtClean="0">
                <a:solidFill>
                  <a:srgbClr val="0070C0"/>
                </a:solidFill>
                <a:effectLst>
                  <a:outerShdw blurRad="38100" dist="38100" dir="2700000" algn="tl">
                    <a:srgbClr val="000000"/>
                  </a:outerShdw>
                </a:effectLst>
                <a:latin typeface="+mj-lt"/>
                <a:ea typeface="+mj-ea"/>
                <a:cs typeface="+mj-cs"/>
              </a:rPr>
              <a:t>GROW”</a:t>
            </a:r>
            <a:endParaRPr lang="en-US" sz="3200" kern="0" dirty="0">
              <a:solidFill>
                <a:srgbClr val="0070C0"/>
              </a:solidFill>
              <a:effectLst>
                <a:outerShdw blurRad="38100" dist="38100" dir="2700000" algn="tl">
                  <a:srgbClr val="000000"/>
                </a:outerShdw>
              </a:effectLst>
              <a:latin typeface="+mj-lt"/>
              <a:ea typeface="+mj-ea"/>
              <a:cs typeface="+mj-cs"/>
            </a:endParaRPr>
          </a:p>
        </p:txBody>
      </p:sp>
      <p:sp>
        <p:nvSpPr>
          <p:cNvPr id="8" name="Rectangle 2"/>
          <p:cNvSpPr txBox="1">
            <a:spLocks noChangeArrowheads="1"/>
          </p:cNvSpPr>
          <p:nvPr/>
        </p:nvSpPr>
        <p:spPr bwMode="auto">
          <a:xfrm>
            <a:off x="152400" y="2590800"/>
            <a:ext cx="8534400" cy="685800"/>
          </a:xfrm>
          <a:prstGeom prst="rect">
            <a:avLst/>
          </a:prstGeom>
          <a:noFill/>
          <a:ln w="9525">
            <a:noFill/>
            <a:miter lim="800000"/>
            <a:headEnd/>
            <a:tailEnd/>
          </a:ln>
          <a:effectLst/>
        </p:spPr>
        <p:txBody>
          <a:bodyPr anchor="ctr" anchorCtr="1"/>
          <a:lstStyle/>
          <a:p>
            <a:pPr algn="ctr">
              <a:defRPr/>
            </a:pPr>
            <a:endParaRPr lang="en-US" sz="4000" kern="0" dirty="0">
              <a:solidFill>
                <a:schemeClr val="tx2"/>
              </a:solidFill>
              <a:effectLst>
                <a:outerShdw blurRad="38100" dist="38100" dir="2700000" algn="tl">
                  <a:srgbClr val="000000"/>
                </a:outerShdw>
              </a:effectLst>
              <a:latin typeface="+mj-lt"/>
              <a:ea typeface="+mj-ea"/>
              <a:cs typeface="+mj-cs"/>
            </a:endParaRPr>
          </a:p>
          <a:p>
            <a:pPr algn="ctr">
              <a:defRPr/>
            </a:pPr>
            <a:endParaRPr lang="en-US" sz="4000" kern="0" dirty="0">
              <a:solidFill>
                <a:schemeClr val="tx2"/>
              </a:solidFill>
              <a:effectLst>
                <a:outerShdw blurRad="38100" dist="38100" dir="2700000" algn="tl">
                  <a:srgbClr val="000000"/>
                </a:outerShdw>
              </a:effectLst>
              <a:latin typeface="+mj-lt"/>
              <a:ea typeface="+mj-ea"/>
              <a:cs typeface="+mj-cs"/>
            </a:endParaRPr>
          </a:p>
        </p:txBody>
      </p:sp>
      <p:pic>
        <p:nvPicPr>
          <p:cNvPr id="50183" name="Picture 8" descr="J:\Rotary 2011-12\2012-13\Peace Through Service 2012-13.JPG"/>
          <p:cNvPicPr>
            <a:picLocks noChangeAspect="1" noChangeArrowheads="1"/>
          </p:cNvPicPr>
          <p:nvPr/>
        </p:nvPicPr>
        <p:blipFill>
          <a:blip r:embed="rId4" cstate="print"/>
          <a:srcRect/>
          <a:stretch>
            <a:fillRect/>
          </a:stretch>
        </p:blipFill>
        <p:spPr bwMode="auto">
          <a:xfrm>
            <a:off x="7649882" y="0"/>
            <a:ext cx="1494118" cy="1905000"/>
          </a:xfrm>
          <a:prstGeom prst="rect">
            <a:avLst/>
          </a:prstGeom>
          <a:noFill/>
          <a:ln w="9525">
            <a:noFill/>
            <a:miter lim="800000"/>
            <a:headEnd/>
            <a:tailEnd/>
          </a:ln>
        </p:spPr>
      </p:pic>
      <p:sp>
        <p:nvSpPr>
          <p:cNvPr id="13" name="TextBox 12"/>
          <p:cNvSpPr txBox="1"/>
          <p:nvPr/>
        </p:nvSpPr>
        <p:spPr>
          <a:xfrm>
            <a:off x="1371600" y="3505200"/>
            <a:ext cx="7772400" cy="3231654"/>
          </a:xfrm>
          <a:prstGeom prst="rect">
            <a:avLst/>
          </a:prstGeom>
          <a:noFill/>
        </p:spPr>
        <p:txBody>
          <a:bodyPr wrap="square" rtlCol="0">
            <a:spAutoFit/>
          </a:bodyPr>
          <a:lstStyle/>
          <a:p>
            <a:r>
              <a:rPr lang="en-US" sz="2800" b="1" dirty="0" smtClean="0">
                <a:solidFill>
                  <a:srgbClr val="0070C0"/>
                </a:solidFill>
              </a:rPr>
              <a:t>LEARN WHAT PEACE-BUILDING IS, AND     	FACTORS THAT MAKE IT HAPPEN….</a:t>
            </a:r>
          </a:p>
          <a:p>
            <a:endParaRPr lang="en-US" sz="2800" b="1" dirty="0" smtClean="0">
              <a:solidFill>
                <a:srgbClr val="0070C0"/>
              </a:solidFill>
            </a:endParaRPr>
          </a:p>
          <a:p>
            <a:r>
              <a:rPr lang="en-US" sz="2800" b="1" dirty="0" smtClean="0">
                <a:solidFill>
                  <a:srgbClr val="0070C0"/>
                </a:solidFill>
              </a:rPr>
              <a:t>DO THOSE THINGS….</a:t>
            </a:r>
          </a:p>
          <a:p>
            <a:endParaRPr lang="en-US" sz="2800" b="1" dirty="0" smtClean="0">
              <a:solidFill>
                <a:srgbClr val="0070C0"/>
              </a:solidFill>
            </a:endParaRPr>
          </a:p>
          <a:p>
            <a:r>
              <a:rPr lang="en-US" sz="2800" b="1" dirty="0" smtClean="0">
                <a:solidFill>
                  <a:srgbClr val="0070C0"/>
                </a:solidFill>
              </a:rPr>
              <a:t>GROW IN INNER PEACE.</a:t>
            </a:r>
          </a:p>
          <a:p>
            <a:endParaRPr lang="en-US" b="1" dirty="0" smtClean="0">
              <a:solidFill>
                <a:srgbClr val="0070C0"/>
              </a:solidFill>
            </a:endParaRPr>
          </a:p>
          <a:p>
            <a:endParaRPr lang="en-US" dirty="0"/>
          </a:p>
        </p:txBody>
      </p:sp>
      <p:pic>
        <p:nvPicPr>
          <p:cNvPr id="1026" name="Picture 2"/>
          <p:cNvPicPr>
            <a:picLocks noChangeAspect="1" noChangeArrowheads="1"/>
          </p:cNvPicPr>
          <p:nvPr/>
        </p:nvPicPr>
        <p:blipFill>
          <a:blip r:embed="rId5" cstate="print"/>
          <a:srcRect/>
          <a:stretch>
            <a:fillRect/>
          </a:stretch>
        </p:blipFill>
        <p:spPr bwMode="auto">
          <a:xfrm>
            <a:off x="3505200" y="762000"/>
            <a:ext cx="1849348" cy="18288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0"/>
            <a:ext cx="2771775" cy="2066925"/>
          </a:xfrm>
          <a:prstGeom prst="rect">
            <a:avLst/>
          </a:prstGeom>
          <a:noFill/>
          <a:ln w="9525">
            <a:noFill/>
            <a:miter lim="800000"/>
            <a:headEnd/>
            <a:tailEnd/>
          </a:ln>
        </p:spPr>
      </p:pic>
      <p:pic>
        <p:nvPicPr>
          <p:cNvPr id="3" name="Picture 6" descr="RIemblem Color.gif"/>
          <p:cNvPicPr>
            <a:picLocks noChangeAspect="1"/>
          </p:cNvPicPr>
          <p:nvPr/>
        </p:nvPicPr>
        <p:blipFill>
          <a:blip r:embed="rId3" cstate="print"/>
          <a:srcRect/>
          <a:stretch>
            <a:fillRect/>
          </a:stretch>
        </p:blipFill>
        <p:spPr bwMode="auto">
          <a:xfrm>
            <a:off x="8001000" y="76200"/>
            <a:ext cx="990600" cy="990600"/>
          </a:xfrm>
          <a:prstGeom prst="rect">
            <a:avLst/>
          </a:prstGeom>
          <a:noFill/>
          <a:ln w="9525">
            <a:noFill/>
            <a:miter lim="800000"/>
            <a:headEnd/>
            <a:tailEnd/>
          </a:ln>
        </p:spPr>
      </p:pic>
      <p:sp>
        <p:nvSpPr>
          <p:cNvPr id="4" name="TextBox 3"/>
          <p:cNvSpPr txBox="1"/>
          <p:nvPr/>
        </p:nvSpPr>
        <p:spPr>
          <a:xfrm>
            <a:off x="0" y="2057400"/>
            <a:ext cx="2895600" cy="646331"/>
          </a:xfrm>
          <a:prstGeom prst="rect">
            <a:avLst/>
          </a:prstGeom>
          <a:noFill/>
        </p:spPr>
        <p:txBody>
          <a:bodyPr wrap="square" rtlCol="0">
            <a:spAutoFit/>
          </a:bodyPr>
          <a:lstStyle/>
          <a:p>
            <a:r>
              <a:rPr lang="en-US" dirty="0" smtClean="0"/>
              <a:t>Joe Vitale, Author</a:t>
            </a:r>
          </a:p>
          <a:p>
            <a:r>
              <a:rPr lang="en-US" dirty="0" smtClean="0"/>
              <a:t>Chairman of “Operation Yes”</a:t>
            </a:r>
            <a:endParaRPr lang="en-US" dirty="0"/>
          </a:p>
        </p:txBody>
      </p:sp>
      <p:sp>
        <p:nvSpPr>
          <p:cNvPr id="5" name="TextBox 4"/>
          <p:cNvSpPr txBox="1"/>
          <p:nvPr/>
        </p:nvSpPr>
        <p:spPr>
          <a:xfrm>
            <a:off x="2209800" y="1524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6" name="TextBox 5"/>
          <p:cNvSpPr txBox="1"/>
          <p:nvPr/>
        </p:nvSpPr>
        <p:spPr>
          <a:xfrm>
            <a:off x="3276600" y="990600"/>
            <a:ext cx="4267200" cy="1661993"/>
          </a:xfrm>
          <a:prstGeom prst="rect">
            <a:avLst/>
          </a:prstGeom>
          <a:noFill/>
        </p:spPr>
        <p:txBody>
          <a:bodyPr wrap="square" rtlCol="0">
            <a:spAutoFit/>
          </a:bodyPr>
          <a:lstStyle/>
          <a:p>
            <a:r>
              <a:rPr lang="en-US" sz="2800" dirty="0" smtClean="0">
                <a:hlinkClick r:id="rId4"/>
              </a:rPr>
              <a:t>www.joevitale.com</a:t>
            </a:r>
            <a:endParaRPr lang="en-US" sz="2800" dirty="0" smtClean="0"/>
          </a:p>
          <a:p>
            <a:endParaRPr lang="en-US" sz="2800" dirty="0" smtClean="0"/>
          </a:p>
          <a:p>
            <a:r>
              <a:rPr lang="en-US" sz="2800" dirty="0" smtClean="0">
                <a:hlinkClick r:id="rId5"/>
              </a:rPr>
              <a:t>www.operationyes.com</a:t>
            </a:r>
            <a:endParaRPr lang="en-US" sz="2800" dirty="0" smtClean="0"/>
          </a:p>
          <a:p>
            <a:endParaRPr lang="en-US" dirty="0"/>
          </a:p>
        </p:txBody>
      </p:sp>
      <p:sp>
        <p:nvSpPr>
          <p:cNvPr id="7" name="TextBox 6"/>
          <p:cNvSpPr txBox="1"/>
          <p:nvPr/>
        </p:nvSpPr>
        <p:spPr>
          <a:xfrm>
            <a:off x="0" y="3048000"/>
            <a:ext cx="9144000" cy="523220"/>
          </a:xfrm>
          <a:prstGeom prst="rect">
            <a:avLst/>
          </a:prstGeom>
          <a:noFill/>
        </p:spPr>
        <p:txBody>
          <a:bodyPr wrap="square" rtlCol="0">
            <a:spAutoFit/>
          </a:bodyPr>
          <a:lstStyle/>
          <a:p>
            <a:r>
              <a:rPr lang="en-US" sz="2800" b="1" dirty="0" smtClean="0"/>
              <a:t>Ancient Four Phase Mantra: Love, Forgiveness, &amp; Apology</a:t>
            </a:r>
            <a:endParaRPr lang="en-US" sz="2800" b="1" dirty="0"/>
          </a:p>
        </p:txBody>
      </p:sp>
      <p:sp>
        <p:nvSpPr>
          <p:cNvPr id="9" name="TextBox 8"/>
          <p:cNvSpPr txBox="1"/>
          <p:nvPr/>
        </p:nvSpPr>
        <p:spPr>
          <a:xfrm>
            <a:off x="2209800" y="3733800"/>
            <a:ext cx="3733800" cy="2970685"/>
          </a:xfrm>
          <a:prstGeom prst="rect">
            <a:avLst/>
          </a:prstGeom>
          <a:noFill/>
        </p:spPr>
        <p:txBody>
          <a:bodyPr wrap="square" rtlCol="0">
            <a:spAutoFit/>
          </a:bodyPr>
          <a:lstStyle/>
          <a:p>
            <a:pPr marL="342900" indent="-342900">
              <a:lnSpc>
                <a:spcPct val="150000"/>
              </a:lnSpc>
              <a:buFont typeface="+mj-lt"/>
              <a:buAutoNum type="arabicPeriod"/>
            </a:pPr>
            <a:r>
              <a:rPr lang="en-US" sz="3200" dirty="0" smtClean="0"/>
              <a:t>  I  Love You</a:t>
            </a:r>
          </a:p>
          <a:p>
            <a:pPr marL="342900" indent="-342900">
              <a:lnSpc>
                <a:spcPct val="150000"/>
              </a:lnSpc>
              <a:buFont typeface="+mj-lt"/>
              <a:buAutoNum type="arabicPeriod"/>
            </a:pPr>
            <a:r>
              <a:rPr lang="en-US" sz="3200" dirty="0" smtClean="0"/>
              <a:t>  I’m Sorry</a:t>
            </a:r>
          </a:p>
          <a:p>
            <a:pPr marL="342900" indent="-342900">
              <a:lnSpc>
                <a:spcPct val="150000"/>
              </a:lnSpc>
              <a:buFont typeface="+mj-lt"/>
              <a:buAutoNum type="arabicPeriod"/>
            </a:pPr>
            <a:r>
              <a:rPr lang="en-US" sz="3200" dirty="0" smtClean="0"/>
              <a:t>  Please Forgive Me</a:t>
            </a:r>
          </a:p>
          <a:p>
            <a:pPr marL="342900" indent="-342900">
              <a:lnSpc>
                <a:spcPct val="150000"/>
              </a:lnSpc>
              <a:buFont typeface="+mj-lt"/>
              <a:buAutoNum type="arabicPeriod"/>
            </a:pPr>
            <a:r>
              <a:rPr lang="en-US" sz="3200" dirty="0" smtClean="0"/>
              <a:t>  Thank You</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0"/>
            <a:ext cx="2781300" cy="2181225"/>
          </a:xfrm>
          <a:prstGeom prst="rect">
            <a:avLst/>
          </a:prstGeom>
          <a:noFill/>
          <a:ln w="9525">
            <a:noFill/>
            <a:miter lim="800000"/>
            <a:headEnd/>
            <a:tailEnd/>
          </a:ln>
        </p:spPr>
      </p:pic>
      <p:pic>
        <p:nvPicPr>
          <p:cNvPr id="3" name="Picture 6" descr="RIemblem Color.gif"/>
          <p:cNvPicPr>
            <a:picLocks noChangeAspect="1"/>
          </p:cNvPicPr>
          <p:nvPr/>
        </p:nvPicPr>
        <p:blipFill>
          <a:blip r:embed="rId3" cstate="print"/>
          <a:srcRect/>
          <a:stretch>
            <a:fillRect/>
          </a:stretch>
        </p:blipFill>
        <p:spPr bwMode="auto">
          <a:xfrm>
            <a:off x="8001000" y="76200"/>
            <a:ext cx="990600" cy="990600"/>
          </a:xfrm>
          <a:prstGeom prst="rect">
            <a:avLst/>
          </a:prstGeom>
          <a:noFill/>
          <a:ln w="9525">
            <a:noFill/>
            <a:miter lim="800000"/>
            <a:headEnd/>
            <a:tailEnd/>
          </a:ln>
        </p:spPr>
      </p:pic>
      <p:sp>
        <p:nvSpPr>
          <p:cNvPr id="4" name="TextBox 3"/>
          <p:cNvSpPr txBox="1"/>
          <p:nvPr/>
        </p:nvSpPr>
        <p:spPr>
          <a:xfrm>
            <a:off x="2438400" y="152400"/>
            <a:ext cx="54102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5" name="TextBox 4"/>
          <p:cNvSpPr txBox="1"/>
          <p:nvPr/>
        </p:nvSpPr>
        <p:spPr>
          <a:xfrm>
            <a:off x="3581400" y="1143000"/>
            <a:ext cx="4114800" cy="861774"/>
          </a:xfrm>
          <a:prstGeom prst="rect">
            <a:avLst/>
          </a:prstGeom>
          <a:noFill/>
        </p:spPr>
        <p:txBody>
          <a:bodyPr wrap="square" rtlCol="0">
            <a:spAutoFit/>
          </a:bodyPr>
          <a:lstStyle/>
          <a:p>
            <a:r>
              <a:rPr lang="en-US" sz="3200" dirty="0" smtClean="0">
                <a:hlinkClick r:id="rId4"/>
              </a:rPr>
              <a:t>www.azimkhamisa</a:t>
            </a:r>
            <a:endParaRPr lang="en-US" sz="3200" dirty="0" smtClean="0"/>
          </a:p>
          <a:p>
            <a:endParaRPr lang="en-US" dirty="0"/>
          </a:p>
        </p:txBody>
      </p:sp>
      <p:sp>
        <p:nvSpPr>
          <p:cNvPr id="6" name="TextBox 5"/>
          <p:cNvSpPr txBox="1"/>
          <p:nvPr/>
        </p:nvSpPr>
        <p:spPr>
          <a:xfrm>
            <a:off x="2514600" y="2514600"/>
            <a:ext cx="4495800" cy="646331"/>
          </a:xfrm>
          <a:prstGeom prst="rect">
            <a:avLst/>
          </a:prstGeom>
          <a:noFill/>
        </p:spPr>
        <p:txBody>
          <a:bodyPr wrap="square" rtlCol="0">
            <a:spAutoFit/>
          </a:bodyPr>
          <a:lstStyle/>
          <a:p>
            <a:r>
              <a:rPr lang="en-US" sz="3600" b="1" dirty="0" smtClean="0"/>
              <a:t>Path to Peace</a:t>
            </a:r>
            <a:endParaRPr lang="en-US" sz="3600" b="1" dirty="0"/>
          </a:p>
        </p:txBody>
      </p:sp>
      <p:sp>
        <p:nvSpPr>
          <p:cNvPr id="7" name="TextBox 6"/>
          <p:cNvSpPr txBox="1"/>
          <p:nvPr/>
        </p:nvSpPr>
        <p:spPr>
          <a:xfrm>
            <a:off x="533400" y="3276600"/>
            <a:ext cx="7696200" cy="3662541"/>
          </a:xfrm>
          <a:prstGeom prst="rect">
            <a:avLst/>
          </a:prstGeom>
          <a:noFill/>
        </p:spPr>
        <p:txBody>
          <a:bodyPr wrap="square" rtlCol="0">
            <a:spAutoFit/>
          </a:bodyPr>
          <a:lstStyle/>
          <a:p>
            <a:r>
              <a:rPr lang="en-US" dirty="0" smtClean="0"/>
              <a:t> </a:t>
            </a:r>
            <a:r>
              <a:rPr lang="en-US" sz="3200" dirty="0" smtClean="0"/>
              <a:t>Produce Leaders that understand the most difficult step is forgiveness.</a:t>
            </a:r>
          </a:p>
          <a:p>
            <a:endParaRPr lang="en-US" sz="3200" dirty="0" smtClean="0"/>
          </a:p>
          <a:p>
            <a:r>
              <a:rPr lang="en-US" sz="3200" dirty="0" smtClean="0"/>
              <a:t>Leaders must understand that from conflict can come unity and love.</a:t>
            </a:r>
          </a:p>
          <a:p>
            <a:r>
              <a:rPr lang="en-US" dirty="0" smtClean="0"/>
              <a:t>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0" y="0"/>
            <a:ext cx="2800350" cy="2047875"/>
          </a:xfrm>
          <a:prstGeom prst="rect">
            <a:avLst/>
          </a:prstGeom>
          <a:noFill/>
          <a:ln w="9525">
            <a:noFill/>
            <a:miter lim="800000"/>
            <a:headEnd/>
            <a:tailEnd/>
          </a:ln>
        </p:spPr>
      </p:pic>
      <p:pic>
        <p:nvPicPr>
          <p:cNvPr id="3" name="Picture 6" descr="RIemblem Color.gif"/>
          <p:cNvPicPr>
            <a:picLocks noChangeAspect="1"/>
          </p:cNvPicPr>
          <p:nvPr/>
        </p:nvPicPr>
        <p:blipFill>
          <a:blip r:embed="rId4" cstate="print"/>
          <a:srcRect/>
          <a:stretch>
            <a:fillRect/>
          </a:stretch>
        </p:blipFill>
        <p:spPr bwMode="auto">
          <a:xfrm>
            <a:off x="8001000" y="76200"/>
            <a:ext cx="990600" cy="990600"/>
          </a:xfrm>
          <a:prstGeom prst="rect">
            <a:avLst/>
          </a:prstGeom>
          <a:noFill/>
          <a:ln w="9525">
            <a:noFill/>
            <a:miter lim="800000"/>
            <a:headEnd/>
            <a:tailEnd/>
          </a:ln>
        </p:spPr>
      </p:pic>
      <p:sp>
        <p:nvSpPr>
          <p:cNvPr id="4" name="TextBox 3"/>
          <p:cNvSpPr txBox="1"/>
          <p:nvPr/>
        </p:nvSpPr>
        <p:spPr>
          <a:xfrm>
            <a:off x="2362200" y="1524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5" name="TextBox 4"/>
          <p:cNvSpPr txBox="1"/>
          <p:nvPr/>
        </p:nvSpPr>
        <p:spPr>
          <a:xfrm>
            <a:off x="0" y="2057400"/>
            <a:ext cx="3429000" cy="646331"/>
          </a:xfrm>
          <a:prstGeom prst="rect">
            <a:avLst/>
          </a:prstGeom>
          <a:noFill/>
        </p:spPr>
        <p:txBody>
          <a:bodyPr wrap="square" rtlCol="0">
            <a:spAutoFit/>
          </a:bodyPr>
          <a:lstStyle/>
          <a:p>
            <a:r>
              <a:rPr lang="en-US" dirty="0" smtClean="0"/>
              <a:t>Donna Collins:  Executive Director</a:t>
            </a:r>
          </a:p>
          <a:p>
            <a:r>
              <a:rPr lang="en-US" dirty="0" smtClean="0"/>
              <a:t>The Global Peace Project</a:t>
            </a:r>
            <a:endParaRPr lang="en-US" dirty="0"/>
          </a:p>
        </p:txBody>
      </p:sp>
      <p:sp>
        <p:nvSpPr>
          <p:cNvPr id="6" name="TextBox 5"/>
          <p:cNvSpPr txBox="1"/>
          <p:nvPr/>
        </p:nvSpPr>
        <p:spPr>
          <a:xfrm>
            <a:off x="3200400" y="1219200"/>
            <a:ext cx="5257800" cy="800219"/>
          </a:xfrm>
          <a:prstGeom prst="rect">
            <a:avLst/>
          </a:prstGeom>
          <a:noFill/>
        </p:spPr>
        <p:txBody>
          <a:bodyPr wrap="square" rtlCol="0">
            <a:spAutoFit/>
          </a:bodyPr>
          <a:lstStyle/>
          <a:p>
            <a:r>
              <a:rPr lang="en-US" sz="2800" dirty="0" smtClean="0">
                <a:hlinkClick r:id="rId5"/>
              </a:rPr>
              <a:t>www.theglobalpeaceproject.com</a:t>
            </a:r>
            <a:endParaRPr lang="en-US" sz="2800" dirty="0" smtClean="0"/>
          </a:p>
          <a:p>
            <a:endParaRPr lang="en-US" dirty="0"/>
          </a:p>
        </p:txBody>
      </p:sp>
      <p:sp>
        <p:nvSpPr>
          <p:cNvPr id="7" name="TextBox 6"/>
          <p:cNvSpPr txBox="1"/>
          <p:nvPr/>
        </p:nvSpPr>
        <p:spPr>
          <a:xfrm>
            <a:off x="609600" y="3124200"/>
            <a:ext cx="8077200" cy="1569660"/>
          </a:xfrm>
          <a:prstGeom prst="rect">
            <a:avLst/>
          </a:prstGeom>
          <a:noFill/>
        </p:spPr>
        <p:txBody>
          <a:bodyPr wrap="square" rtlCol="0">
            <a:spAutoFit/>
          </a:bodyPr>
          <a:lstStyle/>
          <a:p>
            <a:r>
              <a:rPr lang="en-US" sz="3200" dirty="0" smtClean="0"/>
              <a:t>“If we can come to every meal and take in every morsel with gratitude, there would be a huge shift toward peace.”</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0"/>
            <a:ext cx="2724150" cy="2181225"/>
          </a:xfrm>
          <a:prstGeom prst="rect">
            <a:avLst/>
          </a:prstGeom>
          <a:noFill/>
          <a:ln w="9525">
            <a:noFill/>
            <a:miter lim="800000"/>
            <a:headEnd/>
            <a:tailEnd/>
          </a:ln>
        </p:spPr>
      </p:pic>
      <p:pic>
        <p:nvPicPr>
          <p:cNvPr id="3" name="Picture 6" descr="RIemblem Color.gif"/>
          <p:cNvPicPr>
            <a:picLocks noChangeAspect="1"/>
          </p:cNvPicPr>
          <p:nvPr/>
        </p:nvPicPr>
        <p:blipFill>
          <a:blip r:embed="rId3" cstate="print"/>
          <a:srcRect/>
          <a:stretch>
            <a:fillRect/>
          </a:stretch>
        </p:blipFill>
        <p:spPr bwMode="auto">
          <a:xfrm>
            <a:off x="8001000" y="76200"/>
            <a:ext cx="990600" cy="990600"/>
          </a:xfrm>
          <a:prstGeom prst="rect">
            <a:avLst/>
          </a:prstGeom>
          <a:noFill/>
          <a:ln w="9525">
            <a:noFill/>
            <a:miter lim="800000"/>
            <a:headEnd/>
            <a:tailEnd/>
          </a:ln>
        </p:spPr>
      </p:pic>
      <p:sp>
        <p:nvSpPr>
          <p:cNvPr id="4" name="TextBox 3"/>
          <p:cNvSpPr txBox="1"/>
          <p:nvPr/>
        </p:nvSpPr>
        <p:spPr>
          <a:xfrm>
            <a:off x="2133600" y="2286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5" name="TextBox 4"/>
          <p:cNvSpPr txBox="1"/>
          <p:nvPr/>
        </p:nvSpPr>
        <p:spPr>
          <a:xfrm>
            <a:off x="0" y="2209800"/>
            <a:ext cx="2895600" cy="369332"/>
          </a:xfrm>
          <a:prstGeom prst="rect">
            <a:avLst/>
          </a:prstGeom>
          <a:noFill/>
        </p:spPr>
        <p:txBody>
          <a:bodyPr wrap="square" rtlCol="0">
            <a:spAutoFit/>
          </a:bodyPr>
          <a:lstStyle/>
          <a:p>
            <a:r>
              <a:rPr lang="en-US" dirty="0" smtClean="0"/>
              <a:t>Professor: Naval War College</a:t>
            </a:r>
            <a:endParaRPr lang="en-US" dirty="0"/>
          </a:p>
        </p:txBody>
      </p:sp>
      <p:sp>
        <p:nvSpPr>
          <p:cNvPr id="6" name="TextBox 5"/>
          <p:cNvSpPr txBox="1"/>
          <p:nvPr/>
        </p:nvSpPr>
        <p:spPr>
          <a:xfrm>
            <a:off x="3200400" y="1295400"/>
            <a:ext cx="4419600" cy="800219"/>
          </a:xfrm>
          <a:prstGeom prst="rect">
            <a:avLst/>
          </a:prstGeom>
          <a:noFill/>
        </p:spPr>
        <p:txBody>
          <a:bodyPr wrap="square" rtlCol="0">
            <a:spAutoFit/>
          </a:bodyPr>
          <a:lstStyle/>
          <a:p>
            <a:r>
              <a:rPr lang="en-US" sz="2800" dirty="0" smtClean="0">
                <a:hlinkClick r:id="rId4"/>
              </a:rPr>
              <a:t>www.thefriendshipforce.org</a:t>
            </a:r>
            <a:endParaRPr lang="en-US" sz="2800" dirty="0" smtClean="0"/>
          </a:p>
          <a:p>
            <a:endParaRPr lang="en-US" dirty="0"/>
          </a:p>
        </p:txBody>
      </p:sp>
      <p:sp>
        <p:nvSpPr>
          <p:cNvPr id="7" name="TextBox 6"/>
          <p:cNvSpPr txBox="1"/>
          <p:nvPr/>
        </p:nvSpPr>
        <p:spPr>
          <a:xfrm>
            <a:off x="1219200" y="2667000"/>
            <a:ext cx="7086600" cy="584775"/>
          </a:xfrm>
          <a:prstGeom prst="rect">
            <a:avLst/>
          </a:prstGeom>
          <a:noFill/>
        </p:spPr>
        <p:txBody>
          <a:bodyPr wrap="square" rtlCol="0">
            <a:spAutoFit/>
          </a:bodyPr>
          <a:lstStyle/>
          <a:p>
            <a:r>
              <a:rPr lang="en-US" sz="3200" b="1" dirty="0" smtClean="0"/>
              <a:t>Peace is all about creating certainty</a:t>
            </a:r>
            <a:endParaRPr lang="en-US" sz="3200" b="1" dirty="0"/>
          </a:p>
        </p:txBody>
      </p:sp>
      <p:sp>
        <p:nvSpPr>
          <p:cNvPr id="8" name="TextBox 7"/>
          <p:cNvSpPr txBox="1"/>
          <p:nvPr/>
        </p:nvSpPr>
        <p:spPr>
          <a:xfrm>
            <a:off x="609600" y="3352800"/>
            <a:ext cx="7924800" cy="3108543"/>
          </a:xfrm>
          <a:prstGeom prst="rect">
            <a:avLst/>
          </a:prstGeom>
          <a:noFill/>
        </p:spPr>
        <p:txBody>
          <a:bodyPr wrap="square" rtlCol="0">
            <a:spAutoFit/>
          </a:bodyPr>
          <a:lstStyle/>
          <a:p>
            <a:r>
              <a:rPr lang="en-US" sz="2800" dirty="0" smtClean="0"/>
              <a:t>The poor want protection from their circumstance.</a:t>
            </a:r>
          </a:p>
          <a:p>
            <a:endParaRPr lang="en-US" sz="2800" dirty="0" smtClean="0"/>
          </a:p>
          <a:p>
            <a:r>
              <a:rPr lang="en-US" sz="2800" dirty="0" smtClean="0"/>
              <a:t>The middle class wants protection from uncertainty and from the future.</a:t>
            </a:r>
          </a:p>
          <a:p>
            <a:endParaRPr lang="en-US" sz="2800" dirty="0" smtClean="0"/>
          </a:p>
          <a:p>
            <a:r>
              <a:rPr lang="en-US" sz="2800" dirty="0" smtClean="0"/>
              <a:t>They want to keep what they have achieved, and to pass it on for their children.</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0" y="0"/>
            <a:ext cx="2200275" cy="2162175"/>
          </a:xfrm>
          <a:prstGeom prst="rect">
            <a:avLst/>
          </a:prstGeom>
          <a:noFill/>
          <a:ln w="9525">
            <a:noFill/>
            <a:miter lim="800000"/>
            <a:headEnd/>
            <a:tailEnd/>
          </a:ln>
        </p:spPr>
      </p:pic>
      <p:pic>
        <p:nvPicPr>
          <p:cNvPr id="3" name="Picture 6" descr="RIemblem Color.gif"/>
          <p:cNvPicPr>
            <a:picLocks noChangeAspect="1"/>
          </p:cNvPicPr>
          <p:nvPr/>
        </p:nvPicPr>
        <p:blipFill>
          <a:blip r:embed="rId3" cstate="print"/>
          <a:srcRect/>
          <a:stretch>
            <a:fillRect/>
          </a:stretch>
        </p:blipFill>
        <p:spPr bwMode="auto">
          <a:xfrm>
            <a:off x="8001000" y="76200"/>
            <a:ext cx="990600" cy="990600"/>
          </a:xfrm>
          <a:prstGeom prst="rect">
            <a:avLst/>
          </a:prstGeom>
          <a:noFill/>
          <a:ln w="9525">
            <a:noFill/>
            <a:miter lim="800000"/>
            <a:headEnd/>
            <a:tailEnd/>
          </a:ln>
        </p:spPr>
      </p:pic>
      <p:sp>
        <p:nvSpPr>
          <p:cNvPr id="4" name="TextBox 3"/>
          <p:cNvSpPr txBox="1"/>
          <p:nvPr/>
        </p:nvSpPr>
        <p:spPr>
          <a:xfrm>
            <a:off x="2133600" y="1524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5" name="TextBox 4"/>
          <p:cNvSpPr txBox="1"/>
          <p:nvPr/>
        </p:nvSpPr>
        <p:spPr>
          <a:xfrm>
            <a:off x="0" y="2133600"/>
            <a:ext cx="2209800" cy="646331"/>
          </a:xfrm>
          <a:prstGeom prst="rect">
            <a:avLst/>
          </a:prstGeom>
          <a:noFill/>
        </p:spPr>
        <p:txBody>
          <a:bodyPr wrap="square" rtlCol="0">
            <a:spAutoFit/>
          </a:bodyPr>
          <a:lstStyle/>
          <a:p>
            <a:r>
              <a:rPr lang="en-US" dirty="0" err="1" smtClean="0"/>
              <a:t>Mallika</a:t>
            </a:r>
            <a:r>
              <a:rPr lang="en-US" dirty="0" smtClean="0"/>
              <a:t> Chopra</a:t>
            </a:r>
          </a:p>
          <a:p>
            <a:r>
              <a:rPr lang="en-US" dirty="0" smtClean="0"/>
              <a:t>Founder: Intent.com</a:t>
            </a:r>
            <a:endParaRPr lang="en-US" dirty="0"/>
          </a:p>
        </p:txBody>
      </p:sp>
      <p:sp>
        <p:nvSpPr>
          <p:cNvPr id="6" name="TextBox 5"/>
          <p:cNvSpPr txBox="1"/>
          <p:nvPr/>
        </p:nvSpPr>
        <p:spPr>
          <a:xfrm>
            <a:off x="3200400" y="1295400"/>
            <a:ext cx="4267200" cy="861774"/>
          </a:xfrm>
          <a:prstGeom prst="rect">
            <a:avLst/>
          </a:prstGeom>
          <a:noFill/>
        </p:spPr>
        <p:txBody>
          <a:bodyPr wrap="square" rtlCol="0">
            <a:spAutoFit/>
          </a:bodyPr>
          <a:lstStyle/>
          <a:p>
            <a:r>
              <a:rPr lang="en-US" sz="3200" dirty="0" smtClean="0">
                <a:hlinkClick r:id="rId4"/>
              </a:rPr>
              <a:t>www.intent.com</a:t>
            </a:r>
            <a:endParaRPr lang="en-US" sz="3200" dirty="0" smtClean="0"/>
          </a:p>
          <a:p>
            <a:endParaRPr lang="en-US" dirty="0"/>
          </a:p>
        </p:txBody>
      </p:sp>
      <p:sp>
        <p:nvSpPr>
          <p:cNvPr id="7" name="TextBox 6"/>
          <p:cNvSpPr txBox="1"/>
          <p:nvPr/>
        </p:nvSpPr>
        <p:spPr>
          <a:xfrm>
            <a:off x="609600" y="3200400"/>
            <a:ext cx="7772400" cy="1569660"/>
          </a:xfrm>
          <a:prstGeom prst="rect">
            <a:avLst/>
          </a:prstGeom>
          <a:noFill/>
        </p:spPr>
        <p:txBody>
          <a:bodyPr wrap="square" rtlCol="0">
            <a:spAutoFit/>
          </a:bodyPr>
          <a:lstStyle/>
          <a:p>
            <a:r>
              <a:rPr lang="en-US" sz="3200" b="1" dirty="0" smtClean="0"/>
              <a:t>I’m a big believer in action.  I think the intent is the first step, then you start planning out your path to achieving it.”</a:t>
            </a:r>
            <a:endParaRPr lang="en-US"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0" y="0"/>
            <a:ext cx="2314575" cy="2000250"/>
          </a:xfrm>
          <a:prstGeom prst="rect">
            <a:avLst/>
          </a:prstGeom>
          <a:noFill/>
          <a:ln w="9525">
            <a:noFill/>
            <a:miter lim="800000"/>
            <a:headEnd/>
            <a:tailEnd/>
          </a:ln>
        </p:spPr>
      </p:pic>
      <p:pic>
        <p:nvPicPr>
          <p:cNvPr id="3" name="Picture 6" descr="RIemblem Color.gif"/>
          <p:cNvPicPr>
            <a:picLocks noChangeAspect="1"/>
          </p:cNvPicPr>
          <p:nvPr/>
        </p:nvPicPr>
        <p:blipFill>
          <a:blip r:embed="rId3" cstate="print"/>
          <a:srcRect/>
          <a:stretch>
            <a:fillRect/>
          </a:stretch>
        </p:blipFill>
        <p:spPr bwMode="auto">
          <a:xfrm>
            <a:off x="8001000" y="76200"/>
            <a:ext cx="990600" cy="990600"/>
          </a:xfrm>
          <a:prstGeom prst="rect">
            <a:avLst/>
          </a:prstGeom>
          <a:noFill/>
          <a:ln w="9525">
            <a:noFill/>
            <a:miter lim="800000"/>
            <a:headEnd/>
            <a:tailEnd/>
          </a:ln>
        </p:spPr>
      </p:pic>
      <p:sp>
        <p:nvSpPr>
          <p:cNvPr id="4" name="TextBox 3"/>
          <p:cNvSpPr txBox="1"/>
          <p:nvPr/>
        </p:nvSpPr>
        <p:spPr>
          <a:xfrm>
            <a:off x="2133600" y="2286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5" name="TextBox 4"/>
          <p:cNvSpPr txBox="1"/>
          <p:nvPr/>
        </p:nvSpPr>
        <p:spPr>
          <a:xfrm>
            <a:off x="0" y="2057400"/>
            <a:ext cx="2895600" cy="400110"/>
          </a:xfrm>
          <a:prstGeom prst="rect">
            <a:avLst/>
          </a:prstGeom>
          <a:noFill/>
        </p:spPr>
        <p:txBody>
          <a:bodyPr wrap="square" rtlCol="0">
            <a:spAutoFit/>
          </a:bodyPr>
          <a:lstStyle/>
          <a:p>
            <a:r>
              <a:rPr lang="en-US" sz="2000" dirty="0" smtClean="0"/>
              <a:t>Executive V.P. </a:t>
            </a:r>
            <a:r>
              <a:rPr lang="en-US" sz="2000" dirty="0" err="1" smtClean="0"/>
              <a:t>Heartmath</a:t>
            </a:r>
            <a:endParaRPr lang="en-US" sz="2000" dirty="0"/>
          </a:p>
        </p:txBody>
      </p:sp>
      <p:sp>
        <p:nvSpPr>
          <p:cNvPr id="6" name="TextBox 5"/>
          <p:cNvSpPr txBox="1"/>
          <p:nvPr/>
        </p:nvSpPr>
        <p:spPr>
          <a:xfrm>
            <a:off x="3276600" y="1143000"/>
            <a:ext cx="4267200" cy="861774"/>
          </a:xfrm>
          <a:prstGeom prst="rect">
            <a:avLst/>
          </a:prstGeom>
          <a:noFill/>
        </p:spPr>
        <p:txBody>
          <a:bodyPr wrap="square" rtlCol="0">
            <a:spAutoFit/>
          </a:bodyPr>
          <a:lstStyle/>
          <a:p>
            <a:r>
              <a:rPr lang="en-US" sz="3200" dirty="0" smtClean="0">
                <a:hlinkClick r:id="rId4"/>
              </a:rPr>
              <a:t>www.glcoherence.org</a:t>
            </a:r>
            <a:endParaRPr lang="en-US" sz="3200" dirty="0" smtClean="0"/>
          </a:p>
          <a:p>
            <a:endParaRPr lang="en-US" dirty="0"/>
          </a:p>
        </p:txBody>
      </p:sp>
      <p:sp>
        <p:nvSpPr>
          <p:cNvPr id="7" name="TextBox 6"/>
          <p:cNvSpPr txBox="1"/>
          <p:nvPr/>
        </p:nvSpPr>
        <p:spPr>
          <a:xfrm>
            <a:off x="76200" y="2971800"/>
            <a:ext cx="8839200" cy="2554545"/>
          </a:xfrm>
          <a:prstGeom prst="rect">
            <a:avLst/>
          </a:prstGeom>
          <a:noFill/>
        </p:spPr>
        <p:txBody>
          <a:bodyPr wrap="square" rtlCol="0">
            <a:spAutoFit/>
          </a:bodyPr>
          <a:lstStyle/>
          <a:p>
            <a:r>
              <a:rPr lang="en-US" sz="3200" b="1" dirty="0" smtClean="0"/>
              <a:t>“Peace means people cooperating more, working together more.  It has less judgment, seeing others for who they are.  Peace is a process that has many stepping stones….it takes time, patience, and practical applications from the heart.”</a:t>
            </a:r>
            <a:endParaRPr lang="en-US"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0" y="0"/>
            <a:ext cx="1847850" cy="2038350"/>
          </a:xfrm>
          <a:prstGeom prst="rect">
            <a:avLst/>
          </a:prstGeom>
          <a:noFill/>
          <a:ln w="9525">
            <a:noFill/>
            <a:miter lim="800000"/>
            <a:headEnd/>
            <a:tailEnd/>
          </a:ln>
        </p:spPr>
      </p:pic>
      <p:pic>
        <p:nvPicPr>
          <p:cNvPr id="3" name="Picture 6" descr="RIemblem Color.gif"/>
          <p:cNvPicPr>
            <a:picLocks noChangeAspect="1"/>
          </p:cNvPicPr>
          <p:nvPr/>
        </p:nvPicPr>
        <p:blipFill>
          <a:blip r:embed="rId3" cstate="print"/>
          <a:srcRect/>
          <a:stretch>
            <a:fillRect/>
          </a:stretch>
        </p:blipFill>
        <p:spPr bwMode="auto">
          <a:xfrm>
            <a:off x="8001000" y="76200"/>
            <a:ext cx="990600" cy="990600"/>
          </a:xfrm>
          <a:prstGeom prst="rect">
            <a:avLst/>
          </a:prstGeom>
          <a:noFill/>
          <a:ln w="9525">
            <a:noFill/>
            <a:miter lim="800000"/>
            <a:headEnd/>
            <a:tailEnd/>
          </a:ln>
        </p:spPr>
      </p:pic>
      <p:sp>
        <p:nvSpPr>
          <p:cNvPr id="4" name="TextBox 3"/>
          <p:cNvSpPr txBox="1"/>
          <p:nvPr/>
        </p:nvSpPr>
        <p:spPr>
          <a:xfrm>
            <a:off x="1600200" y="1524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5" name="TextBox 4"/>
          <p:cNvSpPr txBox="1"/>
          <p:nvPr/>
        </p:nvSpPr>
        <p:spPr>
          <a:xfrm>
            <a:off x="2590800" y="1143000"/>
            <a:ext cx="4267200" cy="861774"/>
          </a:xfrm>
          <a:prstGeom prst="rect">
            <a:avLst/>
          </a:prstGeom>
          <a:noFill/>
        </p:spPr>
        <p:txBody>
          <a:bodyPr wrap="square" rtlCol="0">
            <a:spAutoFit/>
          </a:bodyPr>
          <a:lstStyle/>
          <a:p>
            <a:r>
              <a:rPr lang="en-US" sz="3200" dirty="0" smtClean="0">
                <a:hlinkClick r:id="rId4"/>
              </a:rPr>
              <a:t>www.kuteblackson.com</a:t>
            </a:r>
            <a:endParaRPr lang="en-US" sz="3200" dirty="0" smtClean="0"/>
          </a:p>
          <a:p>
            <a:endParaRPr lang="en-US" dirty="0"/>
          </a:p>
        </p:txBody>
      </p:sp>
      <p:sp>
        <p:nvSpPr>
          <p:cNvPr id="6" name="TextBox 5"/>
          <p:cNvSpPr txBox="1"/>
          <p:nvPr/>
        </p:nvSpPr>
        <p:spPr>
          <a:xfrm>
            <a:off x="0" y="2057400"/>
            <a:ext cx="2819400" cy="646331"/>
          </a:xfrm>
          <a:prstGeom prst="rect">
            <a:avLst/>
          </a:prstGeom>
          <a:noFill/>
        </p:spPr>
        <p:txBody>
          <a:bodyPr wrap="square" rtlCol="0">
            <a:spAutoFit/>
          </a:bodyPr>
          <a:lstStyle/>
          <a:p>
            <a:r>
              <a:rPr lang="en-US" dirty="0" smtClean="0"/>
              <a:t>From: Ghana, West Africa</a:t>
            </a:r>
          </a:p>
          <a:p>
            <a:r>
              <a:rPr lang="en-US" dirty="0" smtClean="0"/>
              <a:t>Inspirational Leader</a:t>
            </a:r>
            <a:endParaRPr lang="en-US" dirty="0"/>
          </a:p>
        </p:txBody>
      </p:sp>
      <p:sp>
        <p:nvSpPr>
          <p:cNvPr id="7" name="TextBox 6"/>
          <p:cNvSpPr txBox="1"/>
          <p:nvPr/>
        </p:nvSpPr>
        <p:spPr>
          <a:xfrm>
            <a:off x="533400" y="2895600"/>
            <a:ext cx="7848600" cy="3662541"/>
          </a:xfrm>
          <a:prstGeom prst="rect">
            <a:avLst/>
          </a:prstGeom>
          <a:noFill/>
        </p:spPr>
        <p:txBody>
          <a:bodyPr wrap="square" rtlCol="0">
            <a:spAutoFit/>
          </a:bodyPr>
          <a:lstStyle/>
          <a:p>
            <a:r>
              <a:rPr lang="en-US" sz="2800" b="1" dirty="0" smtClean="0"/>
              <a:t>Peace-building </a:t>
            </a:r>
            <a:r>
              <a:rPr lang="en-US" sz="2800" b="1" dirty="0" smtClean="0"/>
              <a:t>is really not about settling conflict.  </a:t>
            </a:r>
          </a:p>
          <a:p>
            <a:endParaRPr lang="en-US" sz="2800" b="1" dirty="0" smtClean="0"/>
          </a:p>
          <a:p>
            <a:r>
              <a:rPr lang="en-US" sz="2800" b="1" dirty="0" smtClean="0"/>
              <a:t>Peace-building  </a:t>
            </a:r>
            <a:r>
              <a:rPr lang="en-US" sz="2800" b="1" dirty="0" smtClean="0"/>
              <a:t>is about creating a world of love.  </a:t>
            </a:r>
          </a:p>
          <a:p>
            <a:endParaRPr lang="en-US" sz="2800" b="1" dirty="0" smtClean="0"/>
          </a:p>
          <a:p>
            <a:r>
              <a:rPr lang="en-US" sz="2800" b="1" dirty="0" smtClean="0"/>
              <a:t>Awareness is the first step, and the most important.</a:t>
            </a:r>
          </a:p>
          <a:p>
            <a:endParaRPr lang="en-US" sz="2800" b="1" dirty="0" smtClean="0"/>
          </a:p>
          <a:p>
            <a:r>
              <a:rPr lang="en-US" sz="2800" b="1" dirty="0" smtClean="0"/>
              <a:t>The first place we must start is within ourselves.</a:t>
            </a:r>
          </a:p>
          <a:p>
            <a:endParaRPr lang="en-US" b="1" dirty="0" smtClean="0"/>
          </a:p>
          <a:p>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0"/>
            <a:ext cx="2815914" cy="1676400"/>
          </a:xfrm>
          <a:prstGeom prst="rect">
            <a:avLst/>
          </a:prstGeom>
          <a:noFill/>
          <a:ln w="9525">
            <a:noFill/>
            <a:miter lim="800000"/>
            <a:headEnd/>
            <a:tailEnd/>
          </a:ln>
        </p:spPr>
      </p:pic>
      <p:pic>
        <p:nvPicPr>
          <p:cNvPr id="3" name="Picture 6" descr="RIemblem Color.gif"/>
          <p:cNvPicPr>
            <a:picLocks noChangeAspect="1"/>
          </p:cNvPicPr>
          <p:nvPr/>
        </p:nvPicPr>
        <p:blipFill>
          <a:blip r:embed="rId3" cstate="print"/>
          <a:srcRect/>
          <a:stretch>
            <a:fillRect/>
          </a:stretch>
        </p:blipFill>
        <p:spPr bwMode="auto">
          <a:xfrm>
            <a:off x="8001000" y="76200"/>
            <a:ext cx="990600" cy="990600"/>
          </a:xfrm>
          <a:prstGeom prst="rect">
            <a:avLst/>
          </a:prstGeom>
          <a:noFill/>
          <a:ln w="9525">
            <a:noFill/>
            <a:miter lim="800000"/>
            <a:headEnd/>
            <a:tailEnd/>
          </a:ln>
        </p:spPr>
      </p:pic>
      <p:sp>
        <p:nvSpPr>
          <p:cNvPr id="4" name="TextBox 3"/>
          <p:cNvSpPr txBox="1"/>
          <p:nvPr/>
        </p:nvSpPr>
        <p:spPr>
          <a:xfrm>
            <a:off x="2209800" y="3048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5" name="TextBox 4"/>
          <p:cNvSpPr txBox="1"/>
          <p:nvPr/>
        </p:nvSpPr>
        <p:spPr>
          <a:xfrm>
            <a:off x="0" y="1676400"/>
            <a:ext cx="3352800" cy="369332"/>
          </a:xfrm>
          <a:prstGeom prst="rect">
            <a:avLst/>
          </a:prstGeom>
          <a:noFill/>
        </p:spPr>
        <p:txBody>
          <a:bodyPr wrap="square" rtlCol="0">
            <a:spAutoFit/>
          </a:bodyPr>
          <a:lstStyle/>
          <a:p>
            <a:r>
              <a:rPr lang="en-US" dirty="0" smtClean="0"/>
              <a:t>CEO: Unity Worldwide Ministries</a:t>
            </a:r>
            <a:endParaRPr lang="en-US" dirty="0"/>
          </a:p>
        </p:txBody>
      </p:sp>
      <p:sp>
        <p:nvSpPr>
          <p:cNvPr id="6" name="TextBox 5"/>
          <p:cNvSpPr txBox="1"/>
          <p:nvPr/>
        </p:nvSpPr>
        <p:spPr>
          <a:xfrm>
            <a:off x="3200400" y="1143000"/>
            <a:ext cx="5029200" cy="861774"/>
          </a:xfrm>
          <a:prstGeom prst="rect">
            <a:avLst/>
          </a:prstGeom>
          <a:noFill/>
        </p:spPr>
        <p:txBody>
          <a:bodyPr wrap="square" rtlCol="0">
            <a:spAutoFit/>
          </a:bodyPr>
          <a:lstStyle/>
          <a:p>
            <a:r>
              <a:rPr lang="en-US" sz="3200" dirty="0" smtClean="0">
                <a:hlinkClick r:id="rId4"/>
              </a:rPr>
              <a:t>www.academyforpeacecr.org</a:t>
            </a:r>
            <a:endParaRPr lang="en-US" sz="3200" dirty="0" smtClean="0"/>
          </a:p>
          <a:p>
            <a:endParaRPr lang="en-US" dirty="0"/>
          </a:p>
        </p:txBody>
      </p:sp>
      <p:sp>
        <p:nvSpPr>
          <p:cNvPr id="7" name="TextBox 6"/>
          <p:cNvSpPr txBox="1"/>
          <p:nvPr/>
        </p:nvSpPr>
        <p:spPr>
          <a:xfrm>
            <a:off x="609600" y="2209800"/>
            <a:ext cx="7620000" cy="4524315"/>
          </a:xfrm>
          <a:prstGeom prst="rect">
            <a:avLst/>
          </a:prstGeom>
          <a:noFill/>
        </p:spPr>
        <p:txBody>
          <a:bodyPr wrap="square" rtlCol="0">
            <a:spAutoFit/>
          </a:bodyPr>
          <a:lstStyle/>
          <a:p>
            <a:r>
              <a:rPr lang="en-US" sz="3200" b="1" dirty="0" smtClean="0"/>
              <a:t>Peace begins by breaking down any seeming barriers between people.  Even the great think-tanks on the planet today have said there is no military solution to peace on the planet.</a:t>
            </a:r>
          </a:p>
          <a:p>
            <a:r>
              <a:rPr lang="en-US" sz="3200" b="1" dirty="0" smtClean="0"/>
              <a:t>  </a:t>
            </a:r>
          </a:p>
          <a:p>
            <a:r>
              <a:rPr lang="en-US" sz="3200" b="1" dirty="0" smtClean="0"/>
              <a:t>If we have a world where everyone is fed, has clean water and education, then we will be moving toward peace on earth.</a:t>
            </a:r>
            <a:endParaRPr lang="en-US"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0"/>
            <a:ext cx="2552700" cy="1924050"/>
          </a:xfrm>
          <a:prstGeom prst="rect">
            <a:avLst/>
          </a:prstGeom>
          <a:noFill/>
          <a:ln w="9525">
            <a:noFill/>
            <a:miter lim="800000"/>
            <a:headEnd/>
            <a:tailEnd/>
          </a:ln>
        </p:spPr>
      </p:pic>
      <p:pic>
        <p:nvPicPr>
          <p:cNvPr id="3" name="Picture 6" descr="RIemblem Color.gif"/>
          <p:cNvPicPr>
            <a:picLocks noChangeAspect="1"/>
          </p:cNvPicPr>
          <p:nvPr/>
        </p:nvPicPr>
        <p:blipFill>
          <a:blip r:embed="rId3" cstate="print"/>
          <a:srcRect/>
          <a:stretch>
            <a:fillRect/>
          </a:stretch>
        </p:blipFill>
        <p:spPr bwMode="auto">
          <a:xfrm>
            <a:off x="8001000" y="76200"/>
            <a:ext cx="990600" cy="990600"/>
          </a:xfrm>
          <a:prstGeom prst="rect">
            <a:avLst/>
          </a:prstGeom>
          <a:noFill/>
          <a:ln w="9525">
            <a:noFill/>
            <a:miter lim="800000"/>
            <a:headEnd/>
            <a:tailEnd/>
          </a:ln>
        </p:spPr>
      </p:pic>
      <p:sp>
        <p:nvSpPr>
          <p:cNvPr id="4" name="TextBox 3"/>
          <p:cNvSpPr txBox="1"/>
          <p:nvPr/>
        </p:nvSpPr>
        <p:spPr>
          <a:xfrm>
            <a:off x="2057400" y="1524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5" name="TextBox 4"/>
          <p:cNvSpPr txBox="1"/>
          <p:nvPr/>
        </p:nvSpPr>
        <p:spPr>
          <a:xfrm>
            <a:off x="152400" y="1905000"/>
            <a:ext cx="2209800" cy="646331"/>
          </a:xfrm>
          <a:prstGeom prst="rect">
            <a:avLst/>
          </a:prstGeom>
          <a:noFill/>
        </p:spPr>
        <p:txBody>
          <a:bodyPr wrap="square" rtlCol="0">
            <a:spAutoFit/>
          </a:bodyPr>
          <a:lstStyle/>
          <a:p>
            <a:r>
              <a:rPr lang="en-US" dirty="0" smtClean="0"/>
              <a:t>Founder:  Institute for Sacred Activism</a:t>
            </a:r>
            <a:endParaRPr lang="en-US" dirty="0"/>
          </a:p>
        </p:txBody>
      </p:sp>
      <p:sp>
        <p:nvSpPr>
          <p:cNvPr id="6" name="TextBox 5"/>
          <p:cNvSpPr txBox="1"/>
          <p:nvPr/>
        </p:nvSpPr>
        <p:spPr>
          <a:xfrm>
            <a:off x="3429000" y="1066800"/>
            <a:ext cx="3733800" cy="861774"/>
          </a:xfrm>
          <a:prstGeom prst="rect">
            <a:avLst/>
          </a:prstGeom>
          <a:noFill/>
        </p:spPr>
        <p:txBody>
          <a:bodyPr wrap="square" rtlCol="0">
            <a:spAutoFit/>
          </a:bodyPr>
          <a:lstStyle/>
          <a:p>
            <a:r>
              <a:rPr lang="en-US" sz="3200" dirty="0" smtClean="0">
                <a:hlinkClick r:id="rId4"/>
              </a:rPr>
              <a:t>www.tkf.org</a:t>
            </a:r>
            <a:endParaRPr lang="en-US" sz="3200" dirty="0" smtClean="0"/>
          </a:p>
          <a:p>
            <a:endParaRPr lang="en-US" dirty="0"/>
          </a:p>
        </p:txBody>
      </p:sp>
      <p:sp>
        <p:nvSpPr>
          <p:cNvPr id="7" name="TextBox 6"/>
          <p:cNvSpPr txBox="1"/>
          <p:nvPr/>
        </p:nvSpPr>
        <p:spPr>
          <a:xfrm>
            <a:off x="381000" y="2895600"/>
            <a:ext cx="8153400" cy="2554545"/>
          </a:xfrm>
          <a:prstGeom prst="rect">
            <a:avLst/>
          </a:prstGeom>
          <a:noFill/>
        </p:spPr>
        <p:txBody>
          <a:bodyPr wrap="square" rtlCol="0">
            <a:spAutoFit/>
          </a:bodyPr>
          <a:lstStyle/>
          <a:p>
            <a:r>
              <a:rPr lang="en-US" sz="3200" b="1" dirty="0" smtClean="0"/>
              <a:t>What’s going on in the world demands that everybody wakes up.  We’re in a dramatic and potentially destructive, even terminal crisis that we need to respond to from the depths of ourselves.</a:t>
            </a:r>
            <a:endParaRPr lang="en-US" sz="3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0"/>
            <a:ext cx="2438400" cy="2066925"/>
          </a:xfrm>
          <a:prstGeom prst="rect">
            <a:avLst/>
          </a:prstGeom>
          <a:noFill/>
          <a:ln w="9525">
            <a:noFill/>
            <a:miter lim="800000"/>
            <a:headEnd/>
            <a:tailEnd/>
          </a:ln>
        </p:spPr>
      </p:pic>
      <p:pic>
        <p:nvPicPr>
          <p:cNvPr id="3" name="Picture 6" descr="RIemblem Color.gif"/>
          <p:cNvPicPr>
            <a:picLocks noChangeAspect="1"/>
          </p:cNvPicPr>
          <p:nvPr/>
        </p:nvPicPr>
        <p:blipFill>
          <a:blip r:embed="rId3" cstate="print"/>
          <a:srcRect/>
          <a:stretch>
            <a:fillRect/>
          </a:stretch>
        </p:blipFill>
        <p:spPr bwMode="auto">
          <a:xfrm>
            <a:off x="8001000" y="76200"/>
            <a:ext cx="990600" cy="990600"/>
          </a:xfrm>
          <a:prstGeom prst="rect">
            <a:avLst/>
          </a:prstGeom>
          <a:noFill/>
          <a:ln w="9525">
            <a:noFill/>
            <a:miter lim="800000"/>
            <a:headEnd/>
            <a:tailEnd/>
          </a:ln>
        </p:spPr>
      </p:pic>
      <p:sp>
        <p:nvSpPr>
          <p:cNvPr id="4" name="TextBox 3"/>
          <p:cNvSpPr txBox="1"/>
          <p:nvPr/>
        </p:nvSpPr>
        <p:spPr>
          <a:xfrm>
            <a:off x="2057400" y="2286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5" name="TextBox 4"/>
          <p:cNvSpPr txBox="1"/>
          <p:nvPr/>
        </p:nvSpPr>
        <p:spPr>
          <a:xfrm>
            <a:off x="0" y="2057400"/>
            <a:ext cx="2667000" cy="400110"/>
          </a:xfrm>
          <a:prstGeom prst="rect">
            <a:avLst/>
          </a:prstGeom>
          <a:noFill/>
        </p:spPr>
        <p:txBody>
          <a:bodyPr wrap="square" rtlCol="0">
            <a:spAutoFit/>
          </a:bodyPr>
          <a:lstStyle/>
          <a:p>
            <a:r>
              <a:rPr lang="en-US" sz="2000" dirty="0" smtClean="0"/>
              <a:t>Chairman:  CEO Space</a:t>
            </a:r>
            <a:endParaRPr lang="en-US" sz="2000" dirty="0"/>
          </a:p>
        </p:txBody>
      </p:sp>
      <p:sp>
        <p:nvSpPr>
          <p:cNvPr id="6" name="TextBox 5"/>
          <p:cNvSpPr txBox="1"/>
          <p:nvPr/>
        </p:nvSpPr>
        <p:spPr>
          <a:xfrm>
            <a:off x="3048000" y="1143000"/>
            <a:ext cx="5257800" cy="923330"/>
          </a:xfrm>
          <a:prstGeom prst="rect">
            <a:avLst/>
          </a:prstGeom>
          <a:noFill/>
        </p:spPr>
        <p:txBody>
          <a:bodyPr wrap="square" rtlCol="0">
            <a:spAutoFit/>
          </a:bodyPr>
          <a:lstStyle/>
          <a:p>
            <a:r>
              <a:rPr lang="en-US" sz="3600" dirty="0" smtClean="0">
                <a:hlinkClick r:id="rId4"/>
              </a:rPr>
              <a:t>www.ceospace.net</a:t>
            </a:r>
            <a:endParaRPr lang="en-US" sz="3600" dirty="0" smtClean="0"/>
          </a:p>
          <a:p>
            <a:endParaRPr lang="en-US" dirty="0"/>
          </a:p>
        </p:txBody>
      </p:sp>
      <p:sp>
        <p:nvSpPr>
          <p:cNvPr id="7" name="TextBox 6"/>
          <p:cNvSpPr txBox="1"/>
          <p:nvPr/>
        </p:nvSpPr>
        <p:spPr>
          <a:xfrm>
            <a:off x="0" y="2743200"/>
            <a:ext cx="9144000" cy="3539430"/>
          </a:xfrm>
          <a:prstGeom prst="rect">
            <a:avLst/>
          </a:prstGeom>
          <a:noFill/>
        </p:spPr>
        <p:txBody>
          <a:bodyPr wrap="square" rtlCol="0">
            <a:spAutoFit/>
          </a:bodyPr>
          <a:lstStyle/>
          <a:p>
            <a:r>
              <a:rPr lang="en-US" sz="2800" b="1" dirty="0" smtClean="0"/>
              <a:t>If we cooperate, we can have the most exciting exploration that’s ever happened in the history of consciousness.</a:t>
            </a:r>
          </a:p>
          <a:p>
            <a:endParaRPr lang="en-US" sz="2800" b="1" dirty="0" smtClean="0"/>
          </a:p>
          <a:p>
            <a:r>
              <a:rPr lang="en-US" sz="2800" b="1" dirty="0" smtClean="0"/>
              <a:t>If we don’t cooperate, we’ll use our weapons and the planet will start again.</a:t>
            </a:r>
          </a:p>
          <a:p>
            <a:endParaRPr lang="en-US" sz="2800" b="1" dirty="0" smtClean="0"/>
          </a:p>
          <a:p>
            <a:r>
              <a:rPr lang="en-US" sz="2800" b="1" dirty="0" smtClean="0"/>
              <a:t>Remove the thought of competition.  Cooperation is the only way to world peace.</a:t>
            </a:r>
            <a:endParaRPr lang="en-US"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World Peace\IMG_0475.jpg"/>
          <p:cNvPicPr>
            <a:picLocks noChangeAspect="1" noChangeArrowheads="1"/>
          </p:cNvPicPr>
          <p:nvPr/>
        </p:nvPicPr>
        <p:blipFill>
          <a:blip r:embed="rId3" cstate="print"/>
          <a:srcRect/>
          <a:stretch>
            <a:fillRect/>
          </a:stretch>
        </p:blipFill>
        <p:spPr bwMode="auto">
          <a:xfrm>
            <a:off x="228600" y="228600"/>
            <a:ext cx="3314700" cy="2209800"/>
          </a:xfrm>
          <a:prstGeom prst="rect">
            <a:avLst/>
          </a:prstGeom>
          <a:noFill/>
        </p:spPr>
      </p:pic>
      <p:pic>
        <p:nvPicPr>
          <p:cNvPr id="3" name="Picture 2" descr="K:\World Peace\IMG_0495.jpg"/>
          <p:cNvPicPr>
            <a:picLocks noChangeAspect="1" noChangeArrowheads="1"/>
          </p:cNvPicPr>
          <p:nvPr/>
        </p:nvPicPr>
        <p:blipFill>
          <a:blip r:embed="rId4" cstate="print"/>
          <a:srcRect/>
          <a:stretch>
            <a:fillRect/>
          </a:stretch>
        </p:blipFill>
        <p:spPr bwMode="auto">
          <a:xfrm>
            <a:off x="4953000" y="304800"/>
            <a:ext cx="3200400" cy="2133600"/>
          </a:xfrm>
          <a:prstGeom prst="rect">
            <a:avLst/>
          </a:prstGeom>
          <a:noFill/>
        </p:spPr>
      </p:pic>
      <p:pic>
        <p:nvPicPr>
          <p:cNvPr id="4" name="Picture 2" descr="K:\World Peace\IMG_0562.jpg"/>
          <p:cNvPicPr>
            <a:picLocks noChangeAspect="1" noChangeArrowheads="1"/>
          </p:cNvPicPr>
          <p:nvPr/>
        </p:nvPicPr>
        <p:blipFill>
          <a:blip r:embed="rId5" cstate="print"/>
          <a:srcRect/>
          <a:stretch>
            <a:fillRect/>
          </a:stretch>
        </p:blipFill>
        <p:spPr bwMode="auto">
          <a:xfrm>
            <a:off x="1143000" y="2590800"/>
            <a:ext cx="3352800" cy="2235200"/>
          </a:xfrm>
          <a:prstGeom prst="rect">
            <a:avLst/>
          </a:prstGeom>
          <a:noFill/>
        </p:spPr>
      </p:pic>
      <p:pic>
        <p:nvPicPr>
          <p:cNvPr id="5" name="Picture 2" descr="K:\World Peace\IMG_0505.jpg"/>
          <p:cNvPicPr>
            <a:picLocks noChangeAspect="1" noChangeArrowheads="1"/>
          </p:cNvPicPr>
          <p:nvPr/>
        </p:nvPicPr>
        <p:blipFill>
          <a:blip r:embed="rId6" cstate="print"/>
          <a:srcRect/>
          <a:stretch>
            <a:fillRect/>
          </a:stretch>
        </p:blipFill>
        <p:spPr bwMode="auto">
          <a:xfrm>
            <a:off x="6400800" y="5029200"/>
            <a:ext cx="2514600" cy="1676400"/>
          </a:xfrm>
          <a:prstGeom prst="rect">
            <a:avLst/>
          </a:prstGeom>
          <a:noFill/>
        </p:spPr>
      </p:pic>
      <p:pic>
        <p:nvPicPr>
          <p:cNvPr id="6" name="Picture 2" descr="K:\World Peace\IMG_0518.jpg"/>
          <p:cNvPicPr>
            <a:picLocks noChangeAspect="1" noChangeArrowheads="1"/>
          </p:cNvPicPr>
          <p:nvPr/>
        </p:nvPicPr>
        <p:blipFill>
          <a:blip r:embed="rId7" cstate="print"/>
          <a:srcRect/>
          <a:stretch>
            <a:fillRect/>
          </a:stretch>
        </p:blipFill>
        <p:spPr bwMode="auto">
          <a:xfrm>
            <a:off x="228600" y="4953000"/>
            <a:ext cx="2667000" cy="1778000"/>
          </a:xfrm>
          <a:prstGeom prst="rect">
            <a:avLst/>
          </a:prstGeom>
          <a:noFill/>
        </p:spPr>
      </p:pic>
      <p:sp>
        <p:nvSpPr>
          <p:cNvPr id="7" name="TextBox 6"/>
          <p:cNvSpPr txBox="1"/>
          <p:nvPr/>
        </p:nvSpPr>
        <p:spPr>
          <a:xfrm>
            <a:off x="3124200" y="5257800"/>
            <a:ext cx="3124200" cy="1200329"/>
          </a:xfrm>
          <a:prstGeom prst="rect">
            <a:avLst/>
          </a:prstGeom>
          <a:noFill/>
        </p:spPr>
        <p:txBody>
          <a:bodyPr wrap="square" rtlCol="0">
            <a:spAutoFit/>
          </a:bodyPr>
          <a:lstStyle/>
          <a:p>
            <a:r>
              <a:rPr lang="en-US" sz="3600" b="1" dirty="0" smtClean="0">
                <a:solidFill>
                  <a:schemeClr val="tx2"/>
                </a:solidFill>
              </a:rPr>
              <a:t>Peace Conclave</a:t>
            </a:r>
          </a:p>
          <a:p>
            <a:r>
              <a:rPr lang="en-US" sz="3600" b="1" dirty="0" smtClean="0">
                <a:solidFill>
                  <a:schemeClr val="tx2"/>
                </a:solidFill>
              </a:rPr>
              <a:t>   Dallas, Texas</a:t>
            </a:r>
            <a:endParaRPr lang="en-US" sz="3600" b="1" dirty="0">
              <a:solidFill>
                <a:schemeClr val="tx2"/>
              </a:solidFill>
            </a:endParaRPr>
          </a:p>
        </p:txBody>
      </p:sp>
      <p:pic>
        <p:nvPicPr>
          <p:cNvPr id="8" name="Picture 2" descr="K:\World Peace\IMG_0555.jpg"/>
          <p:cNvPicPr>
            <a:picLocks noChangeAspect="1" noChangeArrowheads="1"/>
          </p:cNvPicPr>
          <p:nvPr/>
        </p:nvPicPr>
        <p:blipFill>
          <a:blip r:embed="rId8" cstate="print"/>
          <a:srcRect/>
          <a:stretch>
            <a:fillRect/>
          </a:stretch>
        </p:blipFill>
        <p:spPr bwMode="auto">
          <a:xfrm>
            <a:off x="5257800" y="2819400"/>
            <a:ext cx="2971800" cy="1981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0" y="0"/>
            <a:ext cx="2457450" cy="2019300"/>
          </a:xfrm>
          <a:prstGeom prst="rect">
            <a:avLst/>
          </a:prstGeom>
          <a:noFill/>
          <a:ln w="9525">
            <a:noFill/>
            <a:miter lim="800000"/>
            <a:headEnd/>
            <a:tailEnd/>
          </a:ln>
        </p:spPr>
      </p:pic>
      <p:pic>
        <p:nvPicPr>
          <p:cNvPr id="3" name="Picture 6" descr="RIemblem Color.gif"/>
          <p:cNvPicPr>
            <a:picLocks noChangeAspect="1"/>
          </p:cNvPicPr>
          <p:nvPr/>
        </p:nvPicPr>
        <p:blipFill>
          <a:blip r:embed="rId3" cstate="print"/>
          <a:srcRect/>
          <a:stretch>
            <a:fillRect/>
          </a:stretch>
        </p:blipFill>
        <p:spPr bwMode="auto">
          <a:xfrm>
            <a:off x="8001000" y="76200"/>
            <a:ext cx="990600" cy="990600"/>
          </a:xfrm>
          <a:prstGeom prst="rect">
            <a:avLst/>
          </a:prstGeom>
          <a:noFill/>
          <a:ln w="9525">
            <a:noFill/>
            <a:miter lim="800000"/>
            <a:headEnd/>
            <a:tailEnd/>
          </a:ln>
        </p:spPr>
      </p:pic>
      <p:sp>
        <p:nvSpPr>
          <p:cNvPr id="4" name="TextBox 3"/>
          <p:cNvSpPr txBox="1"/>
          <p:nvPr/>
        </p:nvSpPr>
        <p:spPr>
          <a:xfrm>
            <a:off x="2209800" y="1524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5" name="TextBox 4"/>
          <p:cNvSpPr txBox="1"/>
          <p:nvPr/>
        </p:nvSpPr>
        <p:spPr>
          <a:xfrm>
            <a:off x="2743200" y="1219200"/>
            <a:ext cx="5562600" cy="861774"/>
          </a:xfrm>
          <a:prstGeom prst="rect">
            <a:avLst/>
          </a:prstGeom>
          <a:noFill/>
        </p:spPr>
        <p:txBody>
          <a:bodyPr wrap="square" rtlCol="0">
            <a:spAutoFit/>
          </a:bodyPr>
          <a:lstStyle/>
          <a:p>
            <a:r>
              <a:rPr lang="en-US" sz="3200" dirty="0" smtClean="0">
                <a:hlinkClick r:id="rId4"/>
              </a:rPr>
              <a:t>www.barbaramarxhubbard.com</a:t>
            </a:r>
            <a:endParaRPr lang="en-US" sz="3200" dirty="0" smtClean="0"/>
          </a:p>
          <a:p>
            <a:endParaRPr lang="en-US" dirty="0"/>
          </a:p>
        </p:txBody>
      </p:sp>
      <p:sp>
        <p:nvSpPr>
          <p:cNvPr id="6" name="TextBox 5"/>
          <p:cNvSpPr txBox="1"/>
          <p:nvPr/>
        </p:nvSpPr>
        <p:spPr>
          <a:xfrm>
            <a:off x="457200" y="2514600"/>
            <a:ext cx="8305800" cy="3539430"/>
          </a:xfrm>
          <a:prstGeom prst="rect">
            <a:avLst/>
          </a:prstGeom>
          <a:noFill/>
        </p:spPr>
        <p:txBody>
          <a:bodyPr wrap="square" rtlCol="0">
            <a:spAutoFit/>
          </a:bodyPr>
          <a:lstStyle/>
          <a:p>
            <a:r>
              <a:rPr lang="en-US" sz="3200" b="1" dirty="0" smtClean="0"/>
              <a:t>I had a vision for a ‘Peace Room’ that would track and connect what’s working, using emerging technologies and communicating through the social media.</a:t>
            </a:r>
          </a:p>
          <a:p>
            <a:endParaRPr lang="en-US" sz="3200" b="1" dirty="0" smtClean="0"/>
          </a:p>
          <a:p>
            <a:r>
              <a:rPr lang="en-US" sz="3200" b="1" dirty="0" smtClean="0"/>
              <a:t>In my daily life, I practice non-judgment, non-attachment, and non-resistance.</a:t>
            </a:r>
            <a:endParaRPr lang="en-US" sz="3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2581013" cy="1981200"/>
          </a:xfrm>
          <a:prstGeom prst="rect">
            <a:avLst/>
          </a:prstGeom>
          <a:noFill/>
          <a:ln w="9525">
            <a:noFill/>
            <a:miter lim="800000"/>
            <a:headEnd/>
            <a:tailEnd/>
          </a:ln>
        </p:spPr>
      </p:pic>
      <p:pic>
        <p:nvPicPr>
          <p:cNvPr id="3" name="Picture 6" descr="RIemblem Color.gif"/>
          <p:cNvPicPr>
            <a:picLocks noChangeAspect="1"/>
          </p:cNvPicPr>
          <p:nvPr/>
        </p:nvPicPr>
        <p:blipFill>
          <a:blip r:embed="rId3" cstate="print"/>
          <a:srcRect/>
          <a:stretch>
            <a:fillRect/>
          </a:stretch>
        </p:blipFill>
        <p:spPr bwMode="auto">
          <a:xfrm>
            <a:off x="8001000" y="76200"/>
            <a:ext cx="990600" cy="990600"/>
          </a:xfrm>
          <a:prstGeom prst="rect">
            <a:avLst/>
          </a:prstGeom>
          <a:noFill/>
          <a:ln w="9525">
            <a:noFill/>
            <a:miter lim="800000"/>
            <a:headEnd/>
            <a:tailEnd/>
          </a:ln>
        </p:spPr>
      </p:pic>
      <p:sp>
        <p:nvSpPr>
          <p:cNvPr id="4" name="TextBox 3"/>
          <p:cNvSpPr txBox="1"/>
          <p:nvPr/>
        </p:nvSpPr>
        <p:spPr>
          <a:xfrm>
            <a:off x="2362200" y="2286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5" name="TextBox 4"/>
          <p:cNvSpPr txBox="1"/>
          <p:nvPr/>
        </p:nvSpPr>
        <p:spPr>
          <a:xfrm>
            <a:off x="0" y="1905000"/>
            <a:ext cx="3352800" cy="369332"/>
          </a:xfrm>
          <a:prstGeom prst="rect">
            <a:avLst/>
          </a:prstGeom>
          <a:noFill/>
        </p:spPr>
        <p:txBody>
          <a:bodyPr wrap="square" rtlCol="0">
            <a:spAutoFit/>
          </a:bodyPr>
          <a:lstStyle/>
          <a:p>
            <a:r>
              <a:rPr lang="en-US" dirty="0" smtClean="0"/>
              <a:t>Throne Holder: Tibetan Buddhism</a:t>
            </a:r>
            <a:endParaRPr lang="en-US" dirty="0"/>
          </a:p>
        </p:txBody>
      </p:sp>
      <p:sp>
        <p:nvSpPr>
          <p:cNvPr id="6" name="TextBox 5"/>
          <p:cNvSpPr txBox="1"/>
          <p:nvPr/>
        </p:nvSpPr>
        <p:spPr>
          <a:xfrm>
            <a:off x="304800" y="2362200"/>
            <a:ext cx="8458200" cy="4031873"/>
          </a:xfrm>
          <a:prstGeom prst="rect">
            <a:avLst/>
          </a:prstGeom>
          <a:noFill/>
        </p:spPr>
        <p:txBody>
          <a:bodyPr wrap="square" rtlCol="0">
            <a:spAutoFit/>
          </a:bodyPr>
          <a:lstStyle/>
          <a:p>
            <a:r>
              <a:rPr lang="en-US" sz="3200" b="1" dirty="0" smtClean="0"/>
              <a:t>Peace is not only concerned with one or two people, it applies to all people on this planet who are concerned and working together to help each other.</a:t>
            </a:r>
          </a:p>
          <a:p>
            <a:endParaRPr lang="en-US" sz="3200" b="1" dirty="0" smtClean="0"/>
          </a:p>
          <a:p>
            <a:r>
              <a:rPr lang="en-US" sz="3200" b="1" dirty="0" smtClean="0"/>
              <a:t>We start as an individual, and then as a whole.</a:t>
            </a:r>
          </a:p>
          <a:p>
            <a:endParaRPr lang="en-US" sz="3200" b="1" dirty="0" smtClean="0"/>
          </a:p>
          <a:p>
            <a:r>
              <a:rPr lang="en-US" sz="3200" b="1" dirty="0" smtClean="0"/>
              <a:t>Discontentment is the root of all conflict.</a:t>
            </a:r>
            <a:endParaRPr lang="en-US" sz="3200" b="1" dirty="0"/>
          </a:p>
        </p:txBody>
      </p:sp>
      <p:sp>
        <p:nvSpPr>
          <p:cNvPr id="7" name="TextBox 6"/>
          <p:cNvSpPr txBox="1"/>
          <p:nvPr/>
        </p:nvSpPr>
        <p:spPr>
          <a:xfrm>
            <a:off x="3581400" y="1143000"/>
            <a:ext cx="3657600" cy="861774"/>
          </a:xfrm>
          <a:prstGeom prst="rect">
            <a:avLst/>
          </a:prstGeom>
          <a:noFill/>
        </p:spPr>
        <p:txBody>
          <a:bodyPr wrap="square" rtlCol="0">
            <a:spAutoFit/>
          </a:bodyPr>
          <a:lstStyle/>
          <a:p>
            <a:r>
              <a:rPr lang="en-US" sz="3200" dirty="0" smtClean="0">
                <a:hlinkClick r:id="rId4"/>
              </a:rPr>
              <a:t>www.palyul.org</a:t>
            </a:r>
            <a:endParaRPr lang="en-US" sz="3200"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0"/>
            <a:ext cx="2619375" cy="2181225"/>
          </a:xfrm>
          <a:prstGeom prst="rect">
            <a:avLst/>
          </a:prstGeom>
          <a:noFill/>
          <a:ln w="9525">
            <a:noFill/>
            <a:miter lim="800000"/>
            <a:headEnd/>
            <a:tailEnd/>
          </a:ln>
        </p:spPr>
      </p:pic>
      <p:sp>
        <p:nvSpPr>
          <p:cNvPr id="3" name="TextBox 2"/>
          <p:cNvSpPr txBox="1"/>
          <p:nvPr/>
        </p:nvSpPr>
        <p:spPr>
          <a:xfrm>
            <a:off x="2362200" y="1524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4" name="TextBox 3"/>
          <p:cNvSpPr txBox="1"/>
          <p:nvPr/>
        </p:nvSpPr>
        <p:spPr>
          <a:xfrm>
            <a:off x="3124200" y="1143000"/>
            <a:ext cx="5029200" cy="800219"/>
          </a:xfrm>
          <a:prstGeom prst="rect">
            <a:avLst/>
          </a:prstGeom>
          <a:noFill/>
        </p:spPr>
        <p:txBody>
          <a:bodyPr wrap="square" rtlCol="0">
            <a:spAutoFit/>
          </a:bodyPr>
          <a:lstStyle/>
          <a:p>
            <a:r>
              <a:rPr lang="en-US" sz="2800" dirty="0" smtClean="0">
                <a:hlinkClick r:id="rId3"/>
              </a:rPr>
              <a:t>www.theultimategameoflife.com</a:t>
            </a:r>
            <a:endParaRPr lang="en-US" sz="2800" dirty="0" smtClean="0"/>
          </a:p>
          <a:p>
            <a:endParaRPr lang="en-US" dirty="0"/>
          </a:p>
        </p:txBody>
      </p:sp>
      <p:sp>
        <p:nvSpPr>
          <p:cNvPr id="5" name="TextBox 4"/>
          <p:cNvSpPr txBox="1"/>
          <p:nvPr/>
        </p:nvSpPr>
        <p:spPr>
          <a:xfrm>
            <a:off x="381000" y="2514600"/>
            <a:ext cx="8534400" cy="3539430"/>
          </a:xfrm>
          <a:prstGeom prst="rect">
            <a:avLst/>
          </a:prstGeom>
          <a:noFill/>
        </p:spPr>
        <p:txBody>
          <a:bodyPr wrap="square" rtlCol="0">
            <a:spAutoFit/>
          </a:bodyPr>
          <a:lstStyle/>
          <a:p>
            <a:r>
              <a:rPr lang="en-US" sz="3200" b="1" dirty="0" smtClean="0"/>
              <a:t>When you look at global peace, you have to pare it down and simplify it.  I call this the three A’s: Awareness, Action, and Accountability.</a:t>
            </a:r>
          </a:p>
          <a:p>
            <a:endParaRPr lang="en-US" sz="3200" b="1" dirty="0" smtClean="0"/>
          </a:p>
          <a:p>
            <a:r>
              <a:rPr lang="en-US" sz="3200" b="1" dirty="0" smtClean="0"/>
              <a:t>If everybody on the planet understood each others’ core values, we would start to see how global peace is possible.</a:t>
            </a:r>
            <a:endParaRPr lang="en-US" sz="3200" b="1" dirty="0"/>
          </a:p>
        </p:txBody>
      </p:sp>
      <p:pic>
        <p:nvPicPr>
          <p:cNvPr id="6" name="Picture 6" descr="RIemblem Color.gif"/>
          <p:cNvPicPr>
            <a:picLocks noChangeAspect="1"/>
          </p:cNvPicPr>
          <p:nvPr/>
        </p:nvPicPr>
        <p:blipFill>
          <a:blip r:embed="rId4" cstate="print"/>
          <a:srcRect/>
          <a:stretch>
            <a:fillRect/>
          </a:stretch>
        </p:blipFill>
        <p:spPr bwMode="auto">
          <a:xfrm>
            <a:off x="8001000" y="762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0" y="0"/>
            <a:ext cx="2333625" cy="2190750"/>
          </a:xfrm>
          <a:prstGeom prst="rect">
            <a:avLst/>
          </a:prstGeom>
          <a:noFill/>
          <a:ln w="9525">
            <a:noFill/>
            <a:miter lim="800000"/>
            <a:headEnd/>
            <a:tailEnd/>
          </a:ln>
        </p:spPr>
      </p:pic>
      <p:sp>
        <p:nvSpPr>
          <p:cNvPr id="3" name="TextBox 2"/>
          <p:cNvSpPr txBox="1"/>
          <p:nvPr/>
        </p:nvSpPr>
        <p:spPr>
          <a:xfrm>
            <a:off x="2133600" y="3048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4" name="TextBox 3"/>
          <p:cNvSpPr txBox="1"/>
          <p:nvPr/>
        </p:nvSpPr>
        <p:spPr>
          <a:xfrm>
            <a:off x="0" y="2209800"/>
            <a:ext cx="2667000" cy="369332"/>
          </a:xfrm>
          <a:prstGeom prst="rect">
            <a:avLst/>
          </a:prstGeom>
          <a:noFill/>
        </p:spPr>
        <p:txBody>
          <a:bodyPr wrap="square" rtlCol="0">
            <a:spAutoFit/>
          </a:bodyPr>
          <a:lstStyle/>
          <a:p>
            <a:r>
              <a:rPr lang="en-US" dirty="0" smtClean="0"/>
              <a:t>Author, speaker, teacher</a:t>
            </a:r>
            <a:endParaRPr lang="en-US" dirty="0"/>
          </a:p>
        </p:txBody>
      </p:sp>
      <p:pic>
        <p:nvPicPr>
          <p:cNvPr id="5" name="Picture 6" descr="RIemblem Color.gif"/>
          <p:cNvPicPr>
            <a:picLocks noChangeAspect="1"/>
          </p:cNvPicPr>
          <p:nvPr/>
        </p:nvPicPr>
        <p:blipFill>
          <a:blip r:embed="rId3" cstate="print"/>
          <a:srcRect/>
          <a:stretch>
            <a:fillRect/>
          </a:stretch>
        </p:blipFill>
        <p:spPr bwMode="auto">
          <a:xfrm>
            <a:off x="8001000" y="76200"/>
            <a:ext cx="990600" cy="990600"/>
          </a:xfrm>
          <a:prstGeom prst="rect">
            <a:avLst/>
          </a:prstGeom>
          <a:noFill/>
          <a:ln w="9525">
            <a:noFill/>
            <a:miter lim="800000"/>
            <a:headEnd/>
            <a:tailEnd/>
          </a:ln>
        </p:spPr>
      </p:pic>
      <p:sp>
        <p:nvSpPr>
          <p:cNvPr id="6" name="TextBox 5"/>
          <p:cNvSpPr txBox="1"/>
          <p:nvPr/>
        </p:nvSpPr>
        <p:spPr>
          <a:xfrm>
            <a:off x="2971800" y="1066800"/>
            <a:ext cx="5410200" cy="1661993"/>
          </a:xfrm>
          <a:prstGeom prst="rect">
            <a:avLst/>
          </a:prstGeom>
          <a:noFill/>
        </p:spPr>
        <p:txBody>
          <a:bodyPr wrap="square" rtlCol="0">
            <a:spAutoFit/>
          </a:bodyPr>
          <a:lstStyle/>
          <a:p>
            <a:r>
              <a:rPr lang="en-US" sz="2800" dirty="0" smtClean="0">
                <a:hlinkClick r:id="rId4"/>
              </a:rPr>
              <a:t>www.lisa-nichols.com</a:t>
            </a:r>
            <a:endParaRPr lang="en-US" sz="2800" dirty="0" smtClean="0"/>
          </a:p>
          <a:p>
            <a:endParaRPr lang="en-US" sz="2800" dirty="0" smtClean="0"/>
          </a:p>
          <a:p>
            <a:r>
              <a:rPr lang="en-US" sz="2800" dirty="0" smtClean="0">
                <a:hlinkClick r:id="rId5"/>
              </a:rPr>
              <a:t>www.motivatingtheteenspirit.com</a:t>
            </a:r>
            <a:endParaRPr lang="en-US" sz="2800" dirty="0" smtClean="0"/>
          </a:p>
          <a:p>
            <a:endParaRPr lang="en-US" dirty="0"/>
          </a:p>
        </p:txBody>
      </p:sp>
      <p:sp>
        <p:nvSpPr>
          <p:cNvPr id="7" name="TextBox 6"/>
          <p:cNvSpPr txBox="1"/>
          <p:nvPr/>
        </p:nvSpPr>
        <p:spPr>
          <a:xfrm>
            <a:off x="457200" y="3581400"/>
            <a:ext cx="8382000" cy="3046988"/>
          </a:xfrm>
          <a:prstGeom prst="rect">
            <a:avLst/>
          </a:prstGeom>
          <a:noFill/>
        </p:spPr>
        <p:txBody>
          <a:bodyPr wrap="square" rtlCol="0">
            <a:spAutoFit/>
          </a:bodyPr>
          <a:lstStyle/>
          <a:p>
            <a:r>
              <a:rPr lang="en-US" sz="2400" b="1" dirty="0" smtClean="0"/>
              <a:t>Answer:  Peace is a verb, not just a noun.  You do peace.  You demonstrate it.  You live it.  You example it.</a:t>
            </a:r>
          </a:p>
          <a:p>
            <a:endParaRPr lang="en-US" sz="2400" b="1" dirty="0" smtClean="0"/>
          </a:p>
          <a:p>
            <a:r>
              <a:rPr lang="en-US" sz="2400" b="1" dirty="0" smtClean="0"/>
              <a:t>Take bigger risks with them…let them see you as a person.</a:t>
            </a:r>
          </a:p>
          <a:p>
            <a:endParaRPr lang="en-US" sz="2400" b="1" dirty="0" smtClean="0"/>
          </a:p>
          <a:p>
            <a:r>
              <a:rPr lang="en-US" sz="2400" b="1" dirty="0" smtClean="0"/>
              <a:t>Show them unconditional love.</a:t>
            </a:r>
          </a:p>
          <a:p>
            <a:endParaRPr lang="en-US" sz="2400" b="1" dirty="0" smtClean="0"/>
          </a:p>
          <a:p>
            <a:r>
              <a:rPr lang="en-US" sz="2400" b="1" dirty="0" smtClean="0"/>
              <a:t>Show no judgment when they make a mistake.</a:t>
            </a:r>
            <a:endParaRPr lang="en-US" sz="2400" b="1" dirty="0"/>
          </a:p>
        </p:txBody>
      </p:sp>
      <p:sp>
        <p:nvSpPr>
          <p:cNvPr id="8" name="TextBox 7"/>
          <p:cNvSpPr txBox="1"/>
          <p:nvPr/>
        </p:nvSpPr>
        <p:spPr>
          <a:xfrm>
            <a:off x="152400" y="2743200"/>
            <a:ext cx="8991600" cy="461665"/>
          </a:xfrm>
          <a:prstGeom prst="rect">
            <a:avLst/>
          </a:prstGeom>
          <a:noFill/>
        </p:spPr>
        <p:txBody>
          <a:bodyPr wrap="square" rtlCol="0">
            <a:spAutoFit/>
          </a:bodyPr>
          <a:lstStyle/>
          <a:p>
            <a:r>
              <a:rPr lang="en-US" sz="2400" b="1" dirty="0" smtClean="0"/>
              <a:t>Question: How can we be role models for this emerging generation?</a:t>
            </a:r>
            <a:endParaRPr lang="en-US"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0" y="0"/>
            <a:ext cx="2562225" cy="2047875"/>
          </a:xfrm>
          <a:prstGeom prst="rect">
            <a:avLst/>
          </a:prstGeom>
          <a:noFill/>
          <a:ln w="9525">
            <a:noFill/>
            <a:miter lim="800000"/>
            <a:headEnd/>
            <a:tailEnd/>
          </a:ln>
        </p:spPr>
      </p:pic>
      <p:pic>
        <p:nvPicPr>
          <p:cNvPr id="3" name="Picture 6" descr="RIemblem Color.gif"/>
          <p:cNvPicPr>
            <a:picLocks noChangeAspect="1"/>
          </p:cNvPicPr>
          <p:nvPr/>
        </p:nvPicPr>
        <p:blipFill>
          <a:blip r:embed="rId3" cstate="print"/>
          <a:srcRect/>
          <a:stretch>
            <a:fillRect/>
          </a:stretch>
        </p:blipFill>
        <p:spPr bwMode="auto">
          <a:xfrm>
            <a:off x="8001000" y="76200"/>
            <a:ext cx="990600" cy="990600"/>
          </a:xfrm>
          <a:prstGeom prst="rect">
            <a:avLst/>
          </a:prstGeom>
          <a:noFill/>
          <a:ln w="9525">
            <a:noFill/>
            <a:miter lim="800000"/>
            <a:headEnd/>
            <a:tailEnd/>
          </a:ln>
        </p:spPr>
      </p:pic>
      <p:sp>
        <p:nvSpPr>
          <p:cNvPr id="4" name="TextBox 3"/>
          <p:cNvSpPr txBox="1"/>
          <p:nvPr/>
        </p:nvSpPr>
        <p:spPr>
          <a:xfrm>
            <a:off x="2362200" y="1524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5" name="TextBox 4"/>
          <p:cNvSpPr txBox="1"/>
          <p:nvPr/>
        </p:nvSpPr>
        <p:spPr>
          <a:xfrm>
            <a:off x="0" y="1981200"/>
            <a:ext cx="2590800" cy="461665"/>
          </a:xfrm>
          <a:prstGeom prst="rect">
            <a:avLst/>
          </a:prstGeom>
          <a:noFill/>
        </p:spPr>
        <p:txBody>
          <a:bodyPr wrap="square" rtlCol="0">
            <a:spAutoFit/>
          </a:bodyPr>
          <a:lstStyle/>
          <a:p>
            <a:r>
              <a:rPr lang="en-US" sz="2400" dirty="0" smtClean="0"/>
              <a:t>Buddhist Teacher</a:t>
            </a:r>
            <a:endParaRPr lang="en-US" sz="2400" dirty="0"/>
          </a:p>
        </p:txBody>
      </p:sp>
      <p:sp>
        <p:nvSpPr>
          <p:cNvPr id="6" name="TextBox 5"/>
          <p:cNvSpPr txBox="1"/>
          <p:nvPr/>
        </p:nvSpPr>
        <p:spPr>
          <a:xfrm>
            <a:off x="3352800" y="838200"/>
            <a:ext cx="4495800" cy="1661993"/>
          </a:xfrm>
          <a:prstGeom prst="rect">
            <a:avLst/>
          </a:prstGeom>
          <a:noFill/>
        </p:spPr>
        <p:txBody>
          <a:bodyPr wrap="square" rtlCol="0">
            <a:spAutoFit/>
          </a:bodyPr>
          <a:lstStyle/>
          <a:p>
            <a:r>
              <a:rPr lang="en-US" sz="2800" dirty="0" smtClean="0">
                <a:hlinkClick r:id="rId4"/>
              </a:rPr>
              <a:t>www.LawrenceEllis.org</a:t>
            </a:r>
            <a:endParaRPr lang="en-US" sz="2800" dirty="0" smtClean="0"/>
          </a:p>
          <a:p>
            <a:endParaRPr lang="en-US" sz="2800" dirty="0" smtClean="0"/>
          </a:p>
          <a:p>
            <a:r>
              <a:rPr lang="en-US" sz="2800" dirty="0" smtClean="0">
                <a:hlinkClick r:id="rId5"/>
              </a:rPr>
              <a:t>www.PathstoChange.net</a:t>
            </a:r>
            <a:endParaRPr lang="en-US" sz="2800" dirty="0" smtClean="0"/>
          </a:p>
          <a:p>
            <a:endParaRPr lang="en-US" dirty="0"/>
          </a:p>
        </p:txBody>
      </p:sp>
      <p:sp>
        <p:nvSpPr>
          <p:cNvPr id="7" name="TextBox 6"/>
          <p:cNvSpPr txBox="1"/>
          <p:nvPr/>
        </p:nvSpPr>
        <p:spPr>
          <a:xfrm>
            <a:off x="609600" y="2819400"/>
            <a:ext cx="7696200" cy="3046988"/>
          </a:xfrm>
          <a:prstGeom prst="rect">
            <a:avLst/>
          </a:prstGeom>
          <a:noFill/>
        </p:spPr>
        <p:txBody>
          <a:bodyPr wrap="square" rtlCol="0">
            <a:spAutoFit/>
          </a:bodyPr>
          <a:lstStyle/>
          <a:p>
            <a:r>
              <a:rPr lang="en-US" sz="3200" b="1" dirty="0" smtClean="0"/>
              <a:t>One thing is critical:  Peace begins with me.</a:t>
            </a:r>
          </a:p>
          <a:p>
            <a:endParaRPr lang="en-US" sz="3200" b="1" dirty="0" smtClean="0"/>
          </a:p>
          <a:p>
            <a:r>
              <a:rPr lang="en-US" sz="3200" b="1" dirty="0" smtClean="0"/>
              <a:t>We need to look at peace not just in our relationship with everything else, but with relating patterns between individual wholeness and group coherence. </a:t>
            </a:r>
            <a:endParaRPr lang="en-US" sz="32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vid\AppData\Local\Microsoft\Windows\Temporary Internet Files\Content.IE5\Q20OMU4L\ATT00182.jpg"/>
          <p:cNvPicPr>
            <a:picLocks noChangeAspect="1" noChangeArrowheads="1"/>
          </p:cNvPicPr>
          <p:nvPr/>
        </p:nvPicPr>
        <p:blipFill>
          <a:blip r:embed="rId2" cstate="print"/>
          <a:srcRect/>
          <a:stretch>
            <a:fillRect/>
          </a:stretch>
        </p:blipFill>
        <p:spPr bwMode="auto">
          <a:xfrm>
            <a:off x="2667000" y="2967990"/>
            <a:ext cx="2537460" cy="1849594"/>
          </a:xfrm>
          <a:prstGeom prst="rect">
            <a:avLst/>
          </a:prstGeom>
          <a:noFill/>
        </p:spPr>
      </p:pic>
      <p:sp>
        <p:nvSpPr>
          <p:cNvPr id="3" name="Rectangle 2"/>
          <p:cNvSpPr/>
          <p:nvPr/>
        </p:nvSpPr>
        <p:spPr>
          <a:xfrm>
            <a:off x="1828800" y="304800"/>
            <a:ext cx="5334000" cy="646331"/>
          </a:xfrm>
          <a:prstGeom prst="rect">
            <a:avLst/>
          </a:prstGeom>
        </p:spPr>
        <p:txBody>
          <a:bodyPr wrap="square">
            <a:spAutoFit/>
          </a:bodyPr>
          <a:lstStyle/>
          <a:p>
            <a:r>
              <a:rPr lang="en-US" sz="3600" b="1" dirty="0" smtClean="0"/>
              <a:t>Striving for World Peace</a:t>
            </a:r>
            <a:endParaRPr lang="en-US" sz="3600" b="1" dirty="0"/>
          </a:p>
        </p:txBody>
      </p:sp>
      <p:pic>
        <p:nvPicPr>
          <p:cNvPr id="4" name="Picture 3" descr="RIemblem Color.gif"/>
          <p:cNvPicPr>
            <a:picLocks noChangeAspect="1"/>
          </p:cNvPicPr>
          <p:nvPr/>
        </p:nvPicPr>
        <p:blipFill>
          <a:blip r:embed="rId3" cstate="print"/>
          <a:srcRect/>
          <a:stretch>
            <a:fillRect/>
          </a:stretch>
        </p:blipFill>
        <p:spPr bwMode="auto">
          <a:xfrm>
            <a:off x="8001000" y="76200"/>
            <a:ext cx="990600" cy="990600"/>
          </a:xfrm>
          <a:prstGeom prst="rect">
            <a:avLst/>
          </a:prstGeom>
          <a:noFill/>
          <a:ln w="9525">
            <a:noFill/>
            <a:miter lim="800000"/>
            <a:headEnd/>
            <a:tailEnd/>
          </a:ln>
        </p:spPr>
      </p:pic>
      <p:sp>
        <p:nvSpPr>
          <p:cNvPr id="5" name="TextBox 4"/>
          <p:cNvSpPr txBox="1"/>
          <p:nvPr/>
        </p:nvSpPr>
        <p:spPr>
          <a:xfrm>
            <a:off x="2743200" y="914400"/>
            <a:ext cx="3505200" cy="584775"/>
          </a:xfrm>
          <a:prstGeom prst="rect">
            <a:avLst/>
          </a:prstGeom>
          <a:noFill/>
        </p:spPr>
        <p:txBody>
          <a:bodyPr wrap="square" rtlCol="0">
            <a:spAutoFit/>
          </a:bodyPr>
          <a:lstStyle/>
          <a:p>
            <a:r>
              <a:rPr lang="en-US" sz="3200" b="1" u="sng" dirty="0" smtClean="0"/>
              <a:t>KEY  WORDS</a:t>
            </a:r>
            <a:endParaRPr lang="en-US" sz="3200" b="1" u="sng" dirty="0"/>
          </a:p>
        </p:txBody>
      </p:sp>
      <p:sp>
        <p:nvSpPr>
          <p:cNvPr id="6" name="TextBox 5"/>
          <p:cNvSpPr txBox="1"/>
          <p:nvPr/>
        </p:nvSpPr>
        <p:spPr>
          <a:xfrm rot="20736922">
            <a:off x="1101665" y="2880954"/>
            <a:ext cx="2409696" cy="584775"/>
          </a:xfrm>
          <a:prstGeom prst="rect">
            <a:avLst/>
          </a:prstGeom>
          <a:noFill/>
        </p:spPr>
        <p:txBody>
          <a:bodyPr wrap="square" rtlCol="0">
            <a:spAutoFit/>
          </a:bodyPr>
          <a:lstStyle/>
          <a:p>
            <a:r>
              <a:rPr lang="en-US" sz="3200" b="1" dirty="0" smtClean="0">
                <a:solidFill>
                  <a:schemeClr val="accent6">
                    <a:lumMod val="75000"/>
                  </a:schemeClr>
                </a:solidFill>
              </a:rPr>
              <a:t>CONCERN</a:t>
            </a:r>
            <a:endParaRPr lang="en-US" sz="3200" b="1" dirty="0">
              <a:solidFill>
                <a:schemeClr val="accent6">
                  <a:lumMod val="75000"/>
                </a:schemeClr>
              </a:solidFill>
            </a:endParaRPr>
          </a:p>
        </p:txBody>
      </p:sp>
      <p:sp>
        <p:nvSpPr>
          <p:cNvPr id="7" name="TextBox 6"/>
          <p:cNvSpPr txBox="1"/>
          <p:nvPr/>
        </p:nvSpPr>
        <p:spPr>
          <a:xfrm rot="700417">
            <a:off x="5203722" y="2032676"/>
            <a:ext cx="3581400" cy="584775"/>
          </a:xfrm>
          <a:prstGeom prst="rect">
            <a:avLst/>
          </a:prstGeom>
          <a:noFill/>
        </p:spPr>
        <p:txBody>
          <a:bodyPr wrap="square" rtlCol="0">
            <a:spAutoFit/>
          </a:bodyPr>
          <a:lstStyle/>
          <a:p>
            <a:r>
              <a:rPr lang="en-US" sz="3200" b="1" dirty="0" smtClean="0">
                <a:solidFill>
                  <a:schemeClr val="tx2">
                    <a:lumMod val="60000"/>
                    <a:lumOff val="40000"/>
                  </a:schemeClr>
                </a:solidFill>
              </a:rPr>
              <a:t>NON-JUDGMENTAL</a:t>
            </a:r>
            <a:endParaRPr lang="en-US" sz="3200" b="1" dirty="0">
              <a:solidFill>
                <a:schemeClr val="tx2">
                  <a:lumMod val="60000"/>
                  <a:lumOff val="40000"/>
                </a:schemeClr>
              </a:solidFill>
            </a:endParaRPr>
          </a:p>
        </p:txBody>
      </p:sp>
      <p:sp>
        <p:nvSpPr>
          <p:cNvPr id="8" name="TextBox 7"/>
          <p:cNvSpPr txBox="1"/>
          <p:nvPr/>
        </p:nvSpPr>
        <p:spPr>
          <a:xfrm rot="20632569">
            <a:off x="167657" y="2130460"/>
            <a:ext cx="3352800" cy="584775"/>
          </a:xfrm>
          <a:prstGeom prst="rect">
            <a:avLst/>
          </a:prstGeom>
          <a:noFill/>
        </p:spPr>
        <p:txBody>
          <a:bodyPr wrap="square" rtlCol="0">
            <a:spAutoFit/>
          </a:bodyPr>
          <a:lstStyle/>
          <a:p>
            <a:r>
              <a:rPr lang="en-US" sz="3200" b="1" dirty="0" smtClean="0">
                <a:solidFill>
                  <a:schemeClr val="accent3"/>
                </a:solidFill>
              </a:rPr>
              <a:t>INSPIRED  ACTION</a:t>
            </a:r>
            <a:endParaRPr lang="en-US" sz="3200" b="1" dirty="0">
              <a:solidFill>
                <a:schemeClr val="accent3"/>
              </a:solidFill>
            </a:endParaRPr>
          </a:p>
        </p:txBody>
      </p:sp>
      <p:sp>
        <p:nvSpPr>
          <p:cNvPr id="9" name="TextBox 8"/>
          <p:cNvSpPr txBox="1"/>
          <p:nvPr/>
        </p:nvSpPr>
        <p:spPr>
          <a:xfrm rot="21254006">
            <a:off x="5562600" y="2819400"/>
            <a:ext cx="2895600" cy="584775"/>
          </a:xfrm>
          <a:prstGeom prst="rect">
            <a:avLst/>
          </a:prstGeom>
          <a:noFill/>
        </p:spPr>
        <p:txBody>
          <a:bodyPr wrap="square" rtlCol="0">
            <a:spAutoFit/>
          </a:bodyPr>
          <a:lstStyle/>
          <a:p>
            <a:r>
              <a:rPr lang="en-US" sz="3200" b="1" dirty="0" smtClean="0">
                <a:solidFill>
                  <a:schemeClr val="accent5"/>
                </a:solidFill>
              </a:rPr>
              <a:t>AWARENESS</a:t>
            </a:r>
            <a:endParaRPr lang="en-US" sz="3200" b="1" dirty="0">
              <a:solidFill>
                <a:schemeClr val="accent5"/>
              </a:solidFill>
            </a:endParaRPr>
          </a:p>
        </p:txBody>
      </p:sp>
      <p:sp>
        <p:nvSpPr>
          <p:cNvPr id="10" name="TextBox 9"/>
          <p:cNvSpPr txBox="1"/>
          <p:nvPr/>
        </p:nvSpPr>
        <p:spPr>
          <a:xfrm>
            <a:off x="3429000" y="2362200"/>
            <a:ext cx="1905000" cy="584775"/>
          </a:xfrm>
          <a:prstGeom prst="rect">
            <a:avLst/>
          </a:prstGeom>
          <a:noFill/>
        </p:spPr>
        <p:txBody>
          <a:bodyPr wrap="square" rtlCol="0">
            <a:spAutoFit/>
          </a:bodyPr>
          <a:lstStyle/>
          <a:p>
            <a:r>
              <a:rPr lang="en-US" sz="3200" b="1" dirty="0" smtClean="0">
                <a:solidFill>
                  <a:schemeClr val="bg1">
                    <a:lumMod val="50000"/>
                  </a:schemeClr>
                </a:solidFill>
              </a:rPr>
              <a:t>ATTITUDE</a:t>
            </a:r>
            <a:endParaRPr lang="en-US" sz="3200" b="1" dirty="0">
              <a:solidFill>
                <a:schemeClr val="bg1">
                  <a:lumMod val="50000"/>
                </a:schemeClr>
              </a:solidFill>
            </a:endParaRPr>
          </a:p>
        </p:txBody>
      </p:sp>
      <p:sp>
        <p:nvSpPr>
          <p:cNvPr id="11" name="TextBox 10"/>
          <p:cNvSpPr txBox="1"/>
          <p:nvPr/>
        </p:nvSpPr>
        <p:spPr>
          <a:xfrm rot="20919405">
            <a:off x="5145047" y="3907938"/>
            <a:ext cx="1828800" cy="584775"/>
          </a:xfrm>
          <a:prstGeom prst="rect">
            <a:avLst/>
          </a:prstGeom>
          <a:noFill/>
        </p:spPr>
        <p:txBody>
          <a:bodyPr wrap="square" rtlCol="0">
            <a:spAutoFit/>
          </a:bodyPr>
          <a:lstStyle/>
          <a:p>
            <a:r>
              <a:rPr lang="en-US" sz="3200" b="1" dirty="0" smtClean="0">
                <a:solidFill>
                  <a:srgbClr val="FF0000"/>
                </a:solidFill>
              </a:rPr>
              <a:t>LOVE</a:t>
            </a:r>
            <a:endParaRPr lang="en-US" sz="3200" b="1" dirty="0">
              <a:solidFill>
                <a:srgbClr val="FF0000"/>
              </a:solidFill>
            </a:endParaRPr>
          </a:p>
        </p:txBody>
      </p:sp>
      <p:sp>
        <p:nvSpPr>
          <p:cNvPr id="12" name="TextBox 11"/>
          <p:cNvSpPr txBox="1"/>
          <p:nvPr/>
        </p:nvSpPr>
        <p:spPr>
          <a:xfrm rot="478897">
            <a:off x="180082" y="3916131"/>
            <a:ext cx="2667000" cy="584775"/>
          </a:xfrm>
          <a:prstGeom prst="rect">
            <a:avLst/>
          </a:prstGeom>
          <a:noFill/>
        </p:spPr>
        <p:txBody>
          <a:bodyPr wrap="square" rtlCol="0">
            <a:spAutoFit/>
          </a:bodyPr>
          <a:lstStyle/>
          <a:p>
            <a:r>
              <a:rPr lang="en-US" sz="3200" b="1" dirty="0" smtClean="0">
                <a:solidFill>
                  <a:schemeClr val="accent2">
                    <a:lumMod val="60000"/>
                    <a:lumOff val="40000"/>
                  </a:schemeClr>
                </a:solidFill>
              </a:rPr>
              <a:t>FORGIVING</a:t>
            </a:r>
            <a:endParaRPr lang="en-US" sz="3200" b="1" dirty="0">
              <a:solidFill>
                <a:schemeClr val="accent2">
                  <a:lumMod val="60000"/>
                  <a:lumOff val="40000"/>
                </a:schemeClr>
              </a:solidFill>
            </a:endParaRPr>
          </a:p>
        </p:txBody>
      </p:sp>
      <p:sp>
        <p:nvSpPr>
          <p:cNvPr id="13" name="TextBox 12"/>
          <p:cNvSpPr txBox="1"/>
          <p:nvPr/>
        </p:nvSpPr>
        <p:spPr>
          <a:xfrm rot="402345">
            <a:off x="6656765" y="3618872"/>
            <a:ext cx="1981200" cy="584775"/>
          </a:xfrm>
          <a:prstGeom prst="rect">
            <a:avLst/>
          </a:prstGeom>
          <a:noFill/>
        </p:spPr>
        <p:txBody>
          <a:bodyPr wrap="square" rtlCol="0">
            <a:spAutoFit/>
          </a:bodyPr>
          <a:lstStyle/>
          <a:p>
            <a:r>
              <a:rPr lang="en-US" sz="3200" b="1" dirty="0" smtClean="0">
                <a:solidFill>
                  <a:schemeClr val="accent4">
                    <a:lumMod val="75000"/>
                  </a:schemeClr>
                </a:solidFill>
              </a:rPr>
              <a:t>CHOICES</a:t>
            </a:r>
            <a:endParaRPr lang="en-US" sz="3200" b="1" dirty="0">
              <a:solidFill>
                <a:schemeClr val="accent4">
                  <a:lumMod val="75000"/>
                </a:schemeClr>
              </a:solidFill>
            </a:endParaRPr>
          </a:p>
        </p:txBody>
      </p:sp>
      <p:sp>
        <p:nvSpPr>
          <p:cNvPr id="14" name="TextBox 13"/>
          <p:cNvSpPr txBox="1"/>
          <p:nvPr/>
        </p:nvSpPr>
        <p:spPr>
          <a:xfrm rot="21126993">
            <a:off x="408141" y="4757364"/>
            <a:ext cx="2743200" cy="584775"/>
          </a:xfrm>
          <a:prstGeom prst="rect">
            <a:avLst/>
          </a:prstGeom>
          <a:noFill/>
        </p:spPr>
        <p:txBody>
          <a:bodyPr wrap="square" rtlCol="0">
            <a:spAutoFit/>
          </a:bodyPr>
          <a:lstStyle/>
          <a:p>
            <a:r>
              <a:rPr lang="en-US" sz="3200" b="1" dirty="0" smtClean="0">
                <a:solidFill>
                  <a:schemeClr val="bg2">
                    <a:lumMod val="50000"/>
                  </a:schemeClr>
                </a:solidFill>
              </a:rPr>
              <a:t>MINDSET</a:t>
            </a:r>
            <a:endParaRPr lang="en-US" sz="3200" b="1" dirty="0">
              <a:solidFill>
                <a:schemeClr val="bg2">
                  <a:lumMod val="50000"/>
                </a:schemeClr>
              </a:solidFill>
            </a:endParaRPr>
          </a:p>
        </p:txBody>
      </p:sp>
      <p:sp>
        <p:nvSpPr>
          <p:cNvPr id="15" name="TextBox 14"/>
          <p:cNvSpPr txBox="1"/>
          <p:nvPr/>
        </p:nvSpPr>
        <p:spPr>
          <a:xfrm>
            <a:off x="2514600" y="4800600"/>
            <a:ext cx="3048000" cy="584775"/>
          </a:xfrm>
          <a:prstGeom prst="rect">
            <a:avLst/>
          </a:prstGeom>
          <a:noFill/>
        </p:spPr>
        <p:txBody>
          <a:bodyPr wrap="square" rtlCol="0">
            <a:spAutoFit/>
          </a:bodyPr>
          <a:lstStyle/>
          <a:p>
            <a:r>
              <a:rPr lang="en-US" sz="3200" b="1" dirty="0" smtClean="0">
                <a:solidFill>
                  <a:schemeClr val="accent3">
                    <a:lumMod val="75000"/>
                  </a:schemeClr>
                </a:solidFill>
              </a:rPr>
              <a:t>OPPORTUNITIES</a:t>
            </a:r>
            <a:endParaRPr lang="en-US" sz="3200" b="1" dirty="0">
              <a:solidFill>
                <a:schemeClr val="accent3">
                  <a:lumMod val="75000"/>
                </a:schemeClr>
              </a:solidFill>
            </a:endParaRPr>
          </a:p>
        </p:txBody>
      </p:sp>
      <p:sp>
        <p:nvSpPr>
          <p:cNvPr id="16" name="TextBox 15"/>
          <p:cNvSpPr txBox="1"/>
          <p:nvPr/>
        </p:nvSpPr>
        <p:spPr>
          <a:xfrm rot="371103">
            <a:off x="5889809" y="4814799"/>
            <a:ext cx="3124200" cy="584775"/>
          </a:xfrm>
          <a:prstGeom prst="rect">
            <a:avLst/>
          </a:prstGeom>
          <a:noFill/>
        </p:spPr>
        <p:txBody>
          <a:bodyPr wrap="square" rtlCol="0">
            <a:spAutoFit/>
          </a:bodyPr>
          <a:lstStyle/>
          <a:p>
            <a:r>
              <a:rPr lang="en-US" sz="3200" b="1" dirty="0" smtClean="0">
                <a:solidFill>
                  <a:schemeClr val="accent2">
                    <a:lumMod val="75000"/>
                  </a:schemeClr>
                </a:solidFill>
              </a:rPr>
              <a:t>EMPOWERMENT</a:t>
            </a:r>
            <a:endParaRPr lang="en-US" sz="3200" b="1" dirty="0">
              <a:solidFill>
                <a:schemeClr val="accent2">
                  <a:lumMod val="75000"/>
                </a:schemeClr>
              </a:solidFill>
            </a:endParaRPr>
          </a:p>
        </p:txBody>
      </p:sp>
      <p:sp>
        <p:nvSpPr>
          <p:cNvPr id="17" name="TextBox 16"/>
          <p:cNvSpPr txBox="1"/>
          <p:nvPr/>
        </p:nvSpPr>
        <p:spPr>
          <a:xfrm rot="20671800">
            <a:off x="255491" y="5855091"/>
            <a:ext cx="2971800" cy="584775"/>
          </a:xfrm>
          <a:prstGeom prst="rect">
            <a:avLst/>
          </a:prstGeom>
          <a:noFill/>
        </p:spPr>
        <p:txBody>
          <a:bodyPr wrap="square" rtlCol="0">
            <a:spAutoFit/>
          </a:bodyPr>
          <a:lstStyle/>
          <a:p>
            <a:r>
              <a:rPr lang="en-US" sz="3200" b="1" dirty="0" smtClean="0">
                <a:solidFill>
                  <a:schemeClr val="accent6">
                    <a:lumMod val="50000"/>
                  </a:schemeClr>
                </a:solidFill>
              </a:rPr>
              <a:t>COOPERATION</a:t>
            </a:r>
            <a:endParaRPr lang="en-US" sz="3200" b="1" dirty="0">
              <a:solidFill>
                <a:schemeClr val="accent6">
                  <a:lumMod val="50000"/>
                </a:schemeClr>
              </a:solidFill>
            </a:endParaRPr>
          </a:p>
        </p:txBody>
      </p:sp>
      <p:sp>
        <p:nvSpPr>
          <p:cNvPr id="18" name="TextBox 17"/>
          <p:cNvSpPr txBox="1"/>
          <p:nvPr/>
        </p:nvSpPr>
        <p:spPr>
          <a:xfrm>
            <a:off x="3048000" y="6019800"/>
            <a:ext cx="2133600" cy="584775"/>
          </a:xfrm>
          <a:prstGeom prst="rect">
            <a:avLst/>
          </a:prstGeom>
          <a:noFill/>
        </p:spPr>
        <p:txBody>
          <a:bodyPr wrap="square" rtlCol="0">
            <a:spAutoFit/>
          </a:bodyPr>
          <a:lstStyle/>
          <a:p>
            <a:r>
              <a:rPr lang="en-US" sz="3200" b="1" dirty="0" smtClean="0">
                <a:solidFill>
                  <a:schemeClr val="accent6">
                    <a:lumMod val="75000"/>
                  </a:schemeClr>
                </a:solidFill>
              </a:rPr>
              <a:t>PASSION</a:t>
            </a:r>
            <a:endParaRPr lang="en-US" sz="3200" b="1" dirty="0">
              <a:solidFill>
                <a:schemeClr val="accent6">
                  <a:lumMod val="75000"/>
                </a:schemeClr>
              </a:solidFill>
            </a:endParaRPr>
          </a:p>
        </p:txBody>
      </p:sp>
      <p:sp>
        <p:nvSpPr>
          <p:cNvPr id="19" name="TextBox 18"/>
          <p:cNvSpPr txBox="1"/>
          <p:nvPr/>
        </p:nvSpPr>
        <p:spPr>
          <a:xfrm rot="435715">
            <a:off x="4621135" y="5704474"/>
            <a:ext cx="4724400" cy="1077218"/>
          </a:xfrm>
          <a:prstGeom prst="rect">
            <a:avLst/>
          </a:prstGeom>
          <a:noFill/>
        </p:spPr>
        <p:txBody>
          <a:bodyPr wrap="square" rtlCol="0">
            <a:spAutoFit/>
          </a:bodyPr>
          <a:lstStyle/>
          <a:p>
            <a:r>
              <a:rPr lang="en-US" sz="3200" b="1" dirty="0" smtClean="0">
                <a:solidFill>
                  <a:schemeClr val="accent4">
                    <a:lumMod val="60000"/>
                    <a:lumOff val="40000"/>
                  </a:schemeClr>
                </a:solidFill>
              </a:rPr>
              <a:t>PERSONAL WELL BEING</a:t>
            </a:r>
          </a:p>
          <a:p>
            <a:endParaRPr lang="en-US" sz="3200" b="1" dirty="0"/>
          </a:p>
        </p:txBody>
      </p:sp>
      <p:pic>
        <p:nvPicPr>
          <p:cNvPr id="20" name="Picture 19" descr="RIemblem Color.gif"/>
          <p:cNvPicPr>
            <a:picLocks noChangeAspect="1"/>
          </p:cNvPicPr>
          <p:nvPr/>
        </p:nvPicPr>
        <p:blipFill>
          <a:blip r:embed="rId3" cstate="print"/>
          <a:srcRect/>
          <a:stretch>
            <a:fillRect/>
          </a:stretch>
        </p:blipFill>
        <p:spPr bwMode="auto">
          <a:xfrm>
            <a:off x="152400" y="1524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RIemblem Color.gif"/>
          <p:cNvPicPr>
            <a:picLocks noChangeAspect="1"/>
          </p:cNvPicPr>
          <p:nvPr/>
        </p:nvPicPr>
        <p:blipFill>
          <a:blip r:embed="rId2" cstate="print"/>
          <a:srcRect/>
          <a:stretch>
            <a:fillRect/>
          </a:stretch>
        </p:blipFill>
        <p:spPr bwMode="auto">
          <a:xfrm>
            <a:off x="8001000" y="76200"/>
            <a:ext cx="990600" cy="990600"/>
          </a:xfrm>
          <a:prstGeom prst="rect">
            <a:avLst/>
          </a:prstGeom>
          <a:noFill/>
          <a:ln w="9525">
            <a:noFill/>
            <a:miter lim="800000"/>
            <a:headEnd/>
            <a:tailEnd/>
          </a:ln>
        </p:spPr>
      </p:pic>
      <p:sp>
        <p:nvSpPr>
          <p:cNvPr id="4" name="TextBox 3"/>
          <p:cNvSpPr txBox="1"/>
          <p:nvPr/>
        </p:nvSpPr>
        <p:spPr>
          <a:xfrm>
            <a:off x="1524000" y="1524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pic>
        <p:nvPicPr>
          <p:cNvPr id="8" name="Picture 6" descr="RIemblem Color.gif"/>
          <p:cNvPicPr>
            <a:picLocks noChangeAspect="1"/>
          </p:cNvPicPr>
          <p:nvPr/>
        </p:nvPicPr>
        <p:blipFill>
          <a:blip r:embed="rId2" cstate="print"/>
          <a:srcRect/>
          <a:stretch>
            <a:fillRect/>
          </a:stretch>
        </p:blipFill>
        <p:spPr bwMode="auto">
          <a:xfrm>
            <a:off x="76200" y="76200"/>
            <a:ext cx="990600" cy="990600"/>
          </a:xfrm>
          <a:prstGeom prst="rect">
            <a:avLst/>
          </a:prstGeom>
          <a:noFill/>
          <a:ln w="9525">
            <a:noFill/>
            <a:miter lim="800000"/>
            <a:headEnd/>
            <a:tailEnd/>
          </a:ln>
        </p:spPr>
      </p:pic>
      <p:sp>
        <p:nvSpPr>
          <p:cNvPr id="9" name="TextBox 8"/>
          <p:cNvSpPr txBox="1"/>
          <p:nvPr/>
        </p:nvSpPr>
        <p:spPr>
          <a:xfrm>
            <a:off x="2514600" y="685800"/>
            <a:ext cx="3886200" cy="584775"/>
          </a:xfrm>
          <a:prstGeom prst="rect">
            <a:avLst/>
          </a:prstGeom>
          <a:noFill/>
        </p:spPr>
        <p:txBody>
          <a:bodyPr wrap="square" rtlCol="0">
            <a:spAutoFit/>
          </a:bodyPr>
          <a:lstStyle/>
          <a:p>
            <a:r>
              <a:rPr lang="en-US" sz="3200" b="1" dirty="0" smtClean="0"/>
              <a:t>Ideas for Inner Peace</a:t>
            </a:r>
            <a:endParaRPr lang="en-US" sz="3200" b="1" dirty="0"/>
          </a:p>
        </p:txBody>
      </p:sp>
      <p:sp>
        <p:nvSpPr>
          <p:cNvPr id="10" name="TextBox 9"/>
          <p:cNvSpPr txBox="1"/>
          <p:nvPr/>
        </p:nvSpPr>
        <p:spPr>
          <a:xfrm>
            <a:off x="0" y="1524000"/>
            <a:ext cx="9144000" cy="4524315"/>
          </a:xfrm>
          <a:prstGeom prst="rect">
            <a:avLst/>
          </a:prstGeom>
          <a:noFill/>
        </p:spPr>
        <p:txBody>
          <a:bodyPr wrap="square" rtlCol="0">
            <a:spAutoFit/>
          </a:bodyPr>
          <a:lstStyle/>
          <a:p>
            <a:pPr>
              <a:lnSpc>
                <a:spcPct val="200000"/>
              </a:lnSpc>
              <a:buFont typeface="Wingdings" pitchFamily="2" charset="2"/>
              <a:buChar char="ü"/>
            </a:pPr>
            <a:r>
              <a:rPr lang="en-US" sz="2400" dirty="0" smtClean="0"/>
              <a:t>  </a:t>
            </a:r>
            <a:r>
              <a:rPr lang="en-US" sz="2400" b="1" dirty="0" smtClean="0"/>
              <a:t>Enjoy life in whatever way you can…observe a sunrise or sunset.</a:t>
            </a:r>
          </a:p>
          <a:p>
            <a:pPr>
              <a:lnSpc>
                <a:spcPct val="200000"/>
              </a:lnSpc>
              <a:buFont typeface="Wingdings" pitchFamily="2" charset="2"/>
              <a:buChar char="ü"/>
            </a:pPr>
            <a:r>
              <a:rPr lang="en-US" sz="2400" b="1" dirty="0" smtClean="0"/>
              <a:t>  Be thankful for those things that are important like family &amp; friends </a:t>
            </a:r>
          </a:p>
          <a:p>
            <a:pPr>
              <a:lnSpc>
                <a:spcPct val="200000"/>
              </a:lnSpc>
              <a:buFont typeface="Wingdings" pitchFamily="2" charset="2"/>
              <a:buChar char="ü"/>
            </a:pPr>
            <a:r>
              <a:rPr lang="en-US" sz="2400" b="1" dirty="0" smtClean="0"/>
              <a:t>  Take a walk…slow down to think and to meditate.</a:t>
            </a:r>
          </a:p>
          <a:p>
            <a:pPr>
              <a:lnSpc>
                <a:spcPct val="200000"/>
              </a:lnSpc>
              <a:buFont typeface="Wingdings" pitchFamily="2" charset="2"/>
              <a:buChar char="ü"/>
            </a:pPr>
            <a:r>
              <a:rPr lang="en-US" sz="2400" b="1" dirty="0" smtClean="0"/>
              <a:t>  Read…both for enjoyment and for the learning process.</a:t>
            </a:r>
          </a:p>
          <a:p>
            <a:pPr>
              <a:lnSpc>
                <a:spcPct val="200000"/>
              </a:lnSpc>
              <a:buFont typeface="Wingdings" pitchFamily="2" charset="2"/>
              <a:buChar char="ü"/>
            </a:pPr>
            <a:r>
              <a:rPr lang="en-US" sz="2400" b="1" dirty="0" smtClean="0"/>
              <a:t>  Learn to better observe the good that is around you.</a:t>
            </a:r>
          </a:p>
          <a:p>
            <a:pPr>
              <a:lnSpc>
                <a:spcPct val="200000"/>
              </a:lnSpc>
              <a:buFont typeface="Wingdings" pitchFamily="2" charset="2"/>
              <a:buChar char="ü"/>
            </a:pPr>
            <a:r>
              <a:rPr lang="en-US" sz="2400" b="1" dirty="0" smtClean="0"/>
              <a:t>  Do something nice for someone you do not know well.</a:t>
            </a:r>
            <a:endParaRPr lang="en-US"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5562600" y="533400"/>
            <a:ext cx="2343150" cy="321945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5729287"/>
            <a:ext cx="9144000" cy="1128713"/>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0" y="3962400"/>
            <a:ext cx="9144000" cy="990600"/>
          </a:xfrm>
          <a:prstGeom prst="rect">
            <a:avLst/>
          </a:prstGeom>
          <a:noFill/>
          <a:ln w="9525">
            <a:noFill/>
            <a:miter lim="800000"/>
            <a:headEnd/>
            <a:tailEnd/>
          </a:ln>
        </p:spPr>
      </p:pic>
      <p:sp>
        <p:nvSpPr>
          <p:cNvPr id="5" name="TextBox 4"/>
          <p:cNvSpPr txBox="1"/>
          <p:nvPr/>
        </p:nvSpPr>
        <p:spPr>
          <a:xfrm>
            <a:off x="457200" y="381000"/>
            <a:ext cx="5715000" cy="646331"/>
          </a:xfrm>
          <a:prstGeom prst="rect">
            <a:avLst/>
          </a:prstGeom>
          <a:noFill/>
        </p:spPr>
        <p:txBody>
          <a:bodyPr wrap="square" rtlCol="0">
            <a:spAutoFit/>
          </a:bodyPr>
          <a:lstStyle/>
          <a:p>
            <a:r>
              <a:rPr lang="en-US" sz="3600" b="1" dirty="0" smtClean="0"/>
              <a:t>Striving for World Peace</a:t>
            </a:r>
            <a:endParaRPr lang="en-US" sz="3600" b="1" dirty="0"/>
          </a:p>
        </p:txBody>
      </p:sp>
      <p:pic>
        <p:nvPicPr>
          <p:cNvPr id="6" name="Picture 2"/>
          <p:cNvPicPr>
            <a:picLocks noChangeAspect="1" noChangeArrowheads="1"/>
          </p:cNvPicPr>
          <p:nvPr/>
        </p:nvPicPr>
        <p:blipFill>
          <a:blip r:embed="rId5" cstate="print"/>
          <a:srcRect/>
          <a:stretch>
            <a:fillRect/>
          </a:stretch>
        </p:blipFill>
        <p:spPr bwMode="auto">
          <a:xfrm>
            <a:off x="1066800" y="1295400"/>
            <a:ext cx="3098800" cy="914400"/>
          </a:xfrm>
          <a:prstGeom prst="rect">
            <a:avLst/>
          </a:prstGeom>
          <a:noFill/>
          <a:ln w="9525">
            <a:noFill/>
            <a:miter lim="800000"/>
            <a:headEnd/>
            <a:tailEnd/>
          </a:ln>
        </p:spPr>
      </p:pic>
      <p:pic>
        <p:nvPicPr>
          <p:cNvPr id="7" name="Picture 6" descr="RIemblem Color.gif"/>
          <p:cNvPicPr>
            <a:picLocks noChangeAspect="1"/>
          </p:cNvPicPr>
          <p:nvPr/>
        </p:nvPicPr>
        <p:blipFill>
          <a:blip r:embed="rId6" cstate="print"/>
          <a:srcRect/>
          <a:stretch>
            <a:fillRect/>
          </a:stretch>
        </p:blipFill>
        <p:spPr bwMode="auto">
          <a:xfrm>
            <a:off x="8001000" y="76200"/>
            <a:ext cx="990600" cy="990600"/>
          </a:xfrm>
          <a:prstGeom prst="rect">
            <a:avLst/>
          </a:prstGeom>
          <a:noFill/>
          <a:ln w="9525">
            <a:noFill/>
            <a:miter lim="800000"/>
            <a:headEnd/>
            <a:tailEnd/>
          </a:ln>
        </p:spPr>
      </p:pic>
      <p:sp>
        <p:nvSpPr>
          <p:cNvPr id="8" name="TextBox 7"/>
          <p:cNvSpPr txBox="1"/>
          <p:nvPr/>
        </p:nvSpPr>
        <p:spPr>
          <a:xfrm>
            <a:off x="0" y="2590800"/>
            <a:ext cx="5715000" cy="461665"/>
          </a:xfrm>
          <a:prstGeom prst="rect">
            <a:avLst/>
          </a:prstGeom>
          <a:noFill/>
        </p:spPr>
        <p:txBody>
          <a:bodyPr wrap="square" rtlCol="0">
            <a:spAutoFit/>
          </a:bodyPr>
          <a:lstStyle/>
          <a:p>
            <a:r>
              <a:rPr lang="en-US" sz="2400" b="1" dirty="0" smtClean="0"/>
              <a:t>Send to another Rotarian, or another Club!</a:t>
            </a:r>
          </a:p>
        </p:txBody>
      </p:sp>
      <p:sp>
        <p:nvSpPr>
          <p:cNvPr id="9" name="TextBox 8"/>
          <p:cNvSpPr txBox="1"/>
          <p:nvPr/>
        </p:nvSpPr>
        <p:spPr>
          <a:xfrm>
            <a:off x="381000" y="3276600"/>
            <a:ext cx="5105400" cy="369332"/>
          </a:xfrm>
          <a:prstGeom prst="rect">
            <a:avLst/>
          </a:prstGeom>
          <a:noFill/>
        </p:spPr>
        <p:txBody>
          <a:bodyPr wrap="square" rtlCol="0">
            <a:spAutoFit/>
          </a:bodyPr>
          <a:lstStyle/>
          <a:p>
            <a:r>
              <a:rPr lang="en-US" b="1" dirty="0" smtClean="0"/>
              <a:t>View at </a:t>
            </a:r>
            <a:r>
              <a:rPr lang="en-US" dirty="0" smtClean="0">
                <a:hlinkClick r:id="rId7"/>
              </a:rPr>
              <a:t>www.letitbeginwithmebook.com</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emblem Color.gif"/>
          <p:cNvPicPr>
            <a:picLocks noChangeAspect="1"/>
          </p:cNvPicPr>
          <p:nvPr/>
        </p:nvPicPr>
        <p:blipFill>
          <a:blip r:embed="rId2" cstate="print"/>
          <a:srcRect/>
          <a:stretch>
            <a:fillRect/>
          </a:stretch>
        </p:blipFill>
        <p:spPr bwMode="auto">
          <a:xfrm>
            <a:off x="8001000" y="76200"/>
            <a:ext cx="990600" cy="990600"/>
          </a:xfrm>
          <a:prstGeom prst="rect">
            <a:avLst/>
          </a:prstGeom>
          <a:noFill/>
          <a:ln w="9525">
            <a:noFill/>
            <a:miter lim="800000"/>
            <a:headEnd/>
            <a:tailEnd/>
          </a:ln>
        </p:spPr>
      </p:pic>
      <p:sp>
        <p:nvSpPr>
          <p:cNvPr id="3" name="TextBox 2"/>
          <p:cNvSpPr txBox="1"/>
          <p:nvPr/>
        </p:nvSpPr>
        <p:spPr>
          <a:xfrm>
            <a:off x="1295400" y="228600"/>
            <a:ext cx="6248400" cy="646331"/>
          </a:xfrm>
          <a:prstGeom prst="rect">
            <a:avLst/>
          </a:prstGeom>
          <a:noFill/>
        </p:spPr>
        <p:txBody>
          <a:bodyPr wrap="square" rtlCol="0">
            <a:spAutoFit/>
          </a:bodyPr>
          <a:lstStyle/>
          <a:p>
            <a:pPr algn="ctr"/>
            <a:r>
              <a:rPr lang="en-US" sz="3600" b="1" dirty="0" smtClean="0"/>
              <a:t>Striving for World Peace Project</a:t>
            </a:r>
            <a:endParaRPr lang="en-US" sz="3600" b="1" dirty="0"/>
          </a:p>
        </p:txBody>
      </p:sp>
      <p:sp>
        <p:nvSpPr>
          <p:cNvPr id="4" name="TextBox 3"/>
          <p:cNvSpPr txBox="1"/>
          <p:nvPr/>
        </p:nvSpPr>
        <p:spPr>
          <a:xfrm>
            <a:off x="1676400" y="685800"/>
            <a:ext cx="6019800" cy="523220"/>
          </a:xfrm>
          <a:prstGeom prst="rect">
            <a:avLst/>
          </a:prstGeom>
          <a:noFill/>
        </p:spPr>
        <p:txBody>
          <a:bodyPr wrap="square" rtlCol="0">
            <a:spAutoFit/>
          </a:bodyPr>
          <a:lstStyle/>
          <a:p>
            <a:r>
              <a:rPr lang="en-US" sz="2800" b="1" dirty="0" smtClean="0"/>
              <a:t>District Implementation Options</a:t>
            </a:r>
            <a:endParaRPr lang="en-US" sz="2800" b="1" dirty="0"/>
          </a:p>
        </p:txBody>
      </p:sp>
      <p:sp>
        <p:nvSpPr>
          <p:cNvPr id="5" name="TextBox 4"/>
          <p:cNvSpPr txBox="1"/>
          <p:nvPr/>
        </p:nvSpPr>
        <p:spPr>
          <a:xfrm>
            <a:off x="0" y="1524000"/>
            <a:ext cx="9067800" cy="5355312"/>
          </a:xfrm>
          <a:prstGeom prst="rect">
            <a:avLst/>
          </a:prstGeom>
          <a:noFill/>
        </p:spPr>
        <p:txBody>
          <a:bodyPr wrap="square" rtlCol="0">
            <a:spAutoFit/>
          </a:bodyPr>
          <a:lstStyle/>
          <a:p>
            <a:r>
              <a:rPr lang="en-US" b="1" dirty="0" smtClean="0"/>
              <a:t>Club Program Presentation from each District club president.</a:t>
            </a:r>
          </a:p>
          <a:p>
            <a:endParaRPr lang="en-US" b="1" dirty="0" smtClean="0"/>
          </a:p>
          <a:p>
            <a:r>
              <a:rPr lang="en-US" b="1" dirty="0" smtClean="0"/>
              <a:t>Presentation to a school, Interact, or </a:t>
            </a:r>
            <a:r>
              <a:rPr lang="en-US" b="1" dirty="0" err="1" smtClean="0"/>
              <a:t>Rotoract</a:t>
            </a:r>
            <a:r>
              <a:rPr lang="en-US" b="1" dirty="0" smtClean="0"/>
              <a:t> organization…could serve as a community project and fundraiser…$10.00 per ticket.  </a:t>
            </a:r>
          </a:p>
          <a:p>
            <a:endParaRPr lang="en-US" b="1" dirty="0" smtClean="0"/>
          </a:p>
          <a:p>
            <a:r>
              <a:rPr lang="en-US" b="1" dirty="0" smtClean="0"/>
              <a:t>District Assembly presentation or workshop by book author.</a:t>
            </a:r>
          </a:p>
          <a:p>
            <a:endParaRPr lang="en-US" b="1" dirty="0" smtClean="0"/>
          </a:p>
          <a:p>
            <a:r>
              <a:rPr lang="en-US" b="1" dirty="0" smtClean="0"/>
              <a:t>Handout to all participants a three page World Peace Project article.</a:t>
            </a:r>
          </a:p>
          <a:p>
            <a:endParaRPr lang="en-US" b="1" dirty="0" smtClean="0"/>
          </a:p>
          <a:p>
            <a:r>
              <a:rPr lang="en-US" b="1" dirty="0" smtClean="0"/>
              <a:t>Local Newspaper “press release/article” for September 21, International Day of Peace.</a:t>
            </a:r>
          </a:p>
          <a:p>
            <a:endParaRPr lang="en-US" b="1" dirty="0" smtClean="0"/>
          </a:p>
          <a:p>
            <a:r>
              <a:rPr lang="en-US" b="1" dirty="0" smtClean="0"/>
              <a:t>Send article to District Newsletter &amp; The Rotarian for worldwide distribution.</a:t>
            </a:r>
          </a:p>
          <a:p>
            <a:endParaRPr lang="en-US" b="1" dirty="0" smtClean="0"/>
          </a:p>
          <a:p>
            <a:r>
              <a:rPr lang="en-US" b="1" dirty="0" smtClean="0"/>
              <a:t>Each club purchase a book and send to another club with a peace message (include package consisting of a </a:t>
            </a:r>
            <a:r>
              <a:rPr lang="en-US" b="1" dirty="0" err="1" smtClean="0"/>
              <a:t>cd</a:t>
            </a:r>
            <a:r>
              <a:rPr lang="en-US" b="1" dirty="0" smtClean="0"/>
              <a:t> with this PowerPoint Presentation and Article.</a:t>
            </a:r>
          </a:p>
          <a:p>
            <a:endParaRPr lang="en-US" b="1" dirty="0" smtClean="0"/>
          </a:p>
          <a:p>
            <a:r>
              <a:rPr lang="en-US" b="1" dirty="0" smtClean="0"/>
              <a:t>Provide this PowerPoint presentation and text support to all who request it.</a:t>
            </a:r>
          </a:p>
          <a:p>
            <a:endParaRPr lang="en-US" b="1" dirty="0" smtClean="0"/>
          </a:p>
          <a:p>
            <a:r>
              <a:rPr lang="en-US" b="1" dirty="0" smtClean="0"/>
              <a:t>Provide book &amp; article in an information package in dignitaries hotel room on End Polio Night.</a:t>
            </a:r>
            <a:endParaRPr lang="en-US" dirty="0"/>
          </a:p>
        </p:txBody>
      </p:sp>
      <p:pic>
        <p:nvPicPr>
          <p:cNvPr id="6" name="Picture 5" descr="RIemblem Color.gif"/>
          <p:cNvPicPr>
            <a:picLocks noChangeAspect="1"/>
          </p:cNvPicPr>
          <p:nvPr/>
        </p:nvPicPr>
        <p:blipFill>
          <a:blip r:embed="rId2" cstate="print"/>
          <a:srcRect/>
          <a:stretch>
            <a:fillRect/>
          </a:stretch>
        </p:blipFill>
        <p:spPr bwMode="auto">
          <a:xfrm>
            <a:off x="76200" y="762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emblem Color.gif"/>
          <p:cNvPicPr>
            <a:picLocks noChangeAspect="1"/>
          </p:cNvPicPr>
          <p:nvPr/>
        </p:nvPicPr>
        <p:blipFill>
          <a:blip r:embed="rId2" cstate="print"/>
          <a:srcRect/>
          <a:stretch>
            <a:fillRect/>
          </a:stretch>
        </p:blipFill>
        <p:spPr bwMode="auto">
          <a:xfrm>
            <a:off x="8001000" y="76200"/>
            <a:ext cx="990600" cy="990600"/>
          </a:xfrm>
          <a:prstGeom prst="rect">
            <a:avLst/>
          </a:prstGeom>
          <a:noFill/>
          <a:ln w="9525">
            <a:noFill/>
            <a:miter lim="800000"/>
            <a:headEnd/>
            <a:tailEnd/>
          </a:ln>
        </p:spPr>
      </p:pic>
      <p:sp>
        <p:nvSpPr>
          <p:cNvPr id="3" name="TextBox 2"/>
          <p:cNvSpPr txBox="1"/>
          <p:nvPr/>
        </p:nvSpPr>
        <p:spPr>
          <a:xfrm>
            <a:off x="1295400" y="1524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4" name="TextBox 3"/>
          <p:cNvSpPr txBox="1"/>
          <p:nvPr/>
        </p:nvSpPr>
        <p:spPr>
          <a:xfrm>
            <a:off x="2438400" y="762000"/>
            <a:ext cx="3733800" cy="584775"/>
          </a:xfrm>
          <a:prstGeom prst="rect">
            <a:avLst/>
          </a:prstGeom>
          <a:noFill/>
        </p:spPr>
        <p:txBody>
          <a:bodyPr wrap="square" rtlCol="0">
            <a:spAutoFit/>
          </a:bodyPr>
          <a:lstStyle/>
          <a:p>
            <a:r>
              <a:rPr lang="en-US" sz="3200" b="1" dirty="0" smtClean="0"/>
              <a:t>Club Project  Goals</a:t>
            </a:r>
            <a:endParaRPr lang="en-US" sz="3200" b="1" dirty="0"/>
          </a:p>
        </p:txBody>
      </p:sp>
      <p:sp>
        <p:nvSpPr>
          <p:cNvPr id="5" name="TextBox 4"/>
          <p:cNvSpPr txBox="1"/>
          <p:nvPr/>
        </p:nvSpPr>
        <p:spPr>
          <a:xfrm>
            <a:off x="228600" y="1828800"/>
            <a:ext cx="8534400" cy="4924425"/>
          </a:xfrm>
          <a:prstGeom prst="rect">
            <a:avLst/>
          </a:prstGeom>
          <a:noFill/>
        </p:spPr>
        <p:txBody>
          <a:bodyPr wrap="square" rtlCol="0">
            <a:spAutoFit/>
          </a:bodyPr>
          <a:lstStyle/>
          <a:p>
            <a:r>
              <a:rPr lang="en-US" sz="3200" b="1" dirty="0" smtClean="0"/>
              <a:t>1.  To Bring more peace in every area of your life.</a:t>
            </a:r>
          </a:p>
          <a:p>
            <a:endParaRPr lang="en-US" sz="3200" b="1" dirty="0" smtClean="0"/>
          </a:p>
          <a:p>
            <a:r>
              <a:rPr lang="en-US" sz="3200" b="1" dirty="0" smtClean="0"/>
              <a:t>2.  To provide better knowledge, resources, and                               understanding about peace.</a:t>
            </a:r>
          </a:p>
          <a:p>
            <a:endParaRPr lang="en-US" sz="3200" b="1" dirty="0" smtClean="0"/>
          </a:p>
          <a:p>
            <a:r>
              <a:rPr lang="en-US" sz="3200" b="1" dirty="0" smtClean="0"/>
              <a:t>3.  To suggest methods of implementation as Rotarians, and as an organization.</a:t>
            </a:r>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RIemblem Color.gif"/>
          <p:cNvPicPr>
            <a:picLocks noChangeAspect="1"/>
          </p:cNvPicPr>
          <p:nvPr/>
        </p:nvPicPr>
        <p:blipFill>
          <a:blip r:embed="rId2" cstate="print"/>
          <a:srcRect/>
          <a:stretch>
            <a:fillRect/>
          </a:stretch>
        </p:blipFill>
        <p:spPr bwMode="auto">
          <a:xfrm>
            <a:off x="152400" y="762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152400"/>
            <a:ext cx="6934200" cy="646331"/>
          </a:xfrm>
          <a:prstGeom prst="rect">
            <a:avLst/>
          </a:prstGeom>
          <a:noFill/>
        </p:spPr>
        <p:txBody>
          <a:bodyPr wrap="square" rtlCol="0">
            <a:spAutoFit/>
          </a:bodyPr>
          <a:lstStyle/>
          <a:p>
            <a:r>
              <a:rPr lang="en-US" sz="3600" b="1" dirty="0" smtClean="0"/>
              <a:t>Rotarians Striving for World Peace</a:t>
            </a:r>
            <a:endParaRPr lang="en-US" sz="3600" b="1" dirty="0"/>
          </a:p>
        </p:txBody>
      </p:sp>
      <p:pic>
        <p:nvPicPr>
          <p:cNvPr id="6" name="Picture 6" descr="RIemblem Color.gif"/>
          <p:cNvPicPr>
            <a:picLocks noChangeAspect="1"/>
          </p:cNvPicPr>
          <p:nvPr/>
        </p:nvPicPr>
        <p:blipFill>
          <a:blip r:embed="rId2" cstate="print"/>
          <a:srcRect/>
          <a:stretch>
            <a:fillRect/>
          </a:stretch>
        </p:blipFill>
        <p:spPr bwMode="auto">
          <a:xfrm>
            <a:off x="8001000" y="76200"/>
            <a:ext cx="990600" cy="990600"/>
          </a:xfrm>
          <a:prstGeom prst="rect">
            <a:avLst/>
          </a:prstGeom>
          <a:noFill/>
          <a:ln w="9525">
            <a:noFill/>
            <a:miter lim="800000"/>
            <a:headEnd/>
            <a:tailEnd/>
          </a:ln>
        </p:spPr>
      </p:pic>
      <p:sp>
        <p:nvSpPr>
          <p:cNvPr id="8" name="TextBox 7"/>
          <p:cNvSpPr txBox="1"/>
          <p:nvPr/>
        </p:nvSpPr>
        <p:spPr>
          <a:xfrm>
            <a:off x="1447800" y="762000"/>
            <a:ext cx="6629400" cy="523220"/>
          </a:xfrm>
          <a:prstGeom prst="rect">
            <a:avLst/>
          </a:prstGeom>
          <a:noFill/>
        </p:spPr>
        <p:txBody>
          <a:bodyPr wrap="square" rtlCol="0">
            <a:spAutoFit/>
          </a:bodyPr>
          <a:lstStyle/>
          <a:p>
            <a:r>
              <a:rPr lang="en-US" sz="2800" b="1" dirty="0" smtClean="0"/>
              <a:t>United Nations (U.N.) Peace Categories</a:t>
            </a:r>
            <a:endParaRPr lang="en-US" sz="2800" b="1" dirty="0"/>
          </a:p>
        </p:txBody>
      </p:sp>
      <p:sp>
        <p:nvSpPr>
          <p:cNvPr id="10" name="TextBox 9"/>
          <p:cNvSpPr txBox="1"/>
          <p:nvPr/>
        </p:nvSpPr>
        <p:spPr>
          <a:xfrm>
            <a:off x="457200" y="1676400"/>
            <a:ext cx="8305800" cy="4031873"/>
          </a:xfrm>
          <a:prstGeom prst="rect">
            <a:avLst/>
          </a:prstGeom>
          <a:noFill/>
        </p:spPr>
        <p:txBody>
          <a:bodyPr wrap="square" rtlCol="0">
            <a:spAutoFit/>
          </a:bodyPr>
          <a:lstStyle/>
          <a:p>
            <a:pPr>
              <a:buFont typeface="Wingdings" pitchFamily="2" charset="2"/>
              <a:buChar char="Ø"/>
            </a:pPr>
            <a:r>
              <a:rPr lang="en-US" sz="2800" dirty="0" smtClean="0"/>
              <a:t>  </a:t>
            </a:r>
            <a:r>
              <a:rPr lang="en-US" sz="3200" b="1" dirty="0" smtClean="0"/>
              <a:t>Peace-making</a:t>
            </a:r>
            <a:r>
              <a:rPr lang="en-US" sz="3200" dirty="0" smtClean="0"/>
              <a:t>….involved with resolving conflict.</a:t>
            </a:r>
          </a:p>
          <a:p>
            <a:pPr>
              <a:buFont typeface="Wingdings" pitchFamily="2" charset="2"/>
              <a:buChar char="Ø"/>
            </a:pPr>
            <a:endParaRPr lang="en-US" sz="3200" dirty="0" smtClean="0"/>
          </a:p>
          <a:p>
            <a:pPr>
              <a:buFont typeface="Wingdings" pitchFamily="2" charset="2"/>
              <a:buChar char="Ø"/>
            </a:pPr>
            <a:r>
              <a:rPr lang="en-US" sz="3200" dirty="0" smtClean="0"/>
              <a:t>  </a:t>
            </a:r>
            <a:r>
              <a:rPr lang="en-US" sz="3200" b="1" dirty="0" smtClean="0"/>
              <a:t>Peace-keeping</a:t>
            </a:r>
            <a:r>
              <a:rPr lang="en-US" sz="3200" dirty="0" smtClean="0"/>
              <a:t>…involved enforcing with treaty resolutions.</a:t>
            </a:r>
          </a:p>
          <a:p>
            <a:pPr>
              <a:buFont typeface="Wingdings" pitchFamily="2" charset="2"/>
              <a:buChar char="Ø"/>
            </a:pPr>
            <a:endParaRPr lang="en-US" sz="3200" dirty="0" smtClean="0"/>
          </a:p>
          <a:p>
            <a:pPr>
              <a:buFont typeface="Wingdings" pitchFamily="2" charset="2"/>
              <a:buChar char="Ø"/>
            </a:pPr>
            <a:r>
              <a:rPr lang="en-US" sz="3200" dirty="0" smtClean="0"/>
              <a:t>  </a:t>
            </a:r>
            <a:r>
              <a:rPr lang="en-US" sz="3200" b="1" dirty="0" smtClean="0"/>
              <a:t>Peace-building</a:t>
            </a:r>
            <a:r>
              <a:rPr lang="en-US" sz="3200" dirty="0" smtClean="0"/>
              <a:t>…creating environments where peace, joy, and abundance can thrive.*</a:t>
            </a:r>
            <a:endParaRPr lang="en-US" sz="3200" dirty="0"/>
          </a:p>
        </p:txBody>
      </p:sp>
      <p:sp>
        <p:nvSpPr>
          <p:cNvPr id="11" name="TextBox 10"/>
          <p:cNvSpPr txBox="1"/>
          <p:nvPr/>
        </p:nvSpPr>
        <p:spPr>
          <a:xfrm>
            <a:off x="609600" y="6248400"/>
            <a:ext cx="8001000" cy="461665"/>
          </a:xfrm>
          <a:prstGeom prst="rect">
            <a:avLst/>
          </a:prstGeom>
          <a:noFill/>
        </p:spPr>
        <p:txBody>
          <a:bodyPr wrap="square" rtlCol="0">
            <a:spAutoFit/>
          </a:bodyPr>
          <a:lstStyle/>
          <a:p>
            <a:r>
              <a:rPr lang="en-US" sz="2400" b="1" dirty="0" smtClean="0"/>
              <a:t>*  This peace project will focus on the peace-building process.</a:t>
            </a:r>
            <a:endParaRPr lang="en-US" sz="2400" b="1" dirty="0"/>
          </a:p>
        </p:txBody>
      </p:sp>
      <p:pic>
        <p:nvPicPr>
          <p:cNvPr id="12" name="Picture 6" descr="RIemblem Color.gif"/>
          <p:cNvPicPr>
            <a:picLocks noChangeAspect="1"/>
          </p:cNvPicPr>
          <p:nvPr/>
        </p:nvPicPr>
        <p:blipFill>
          <a:blip r:embed="rId2" cstate="print"/>
          <a:srcRect/>
          <a:stretch>
            <a:fillRect/>
          </a:stretch>
        </p:blipFill>
        <p:spPr bwMode="auto">
          <a:xfrm>
            <a:off x="152400" y="762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0" y="0"/>
            <a:ext cx="2457450" cy="2276475"/>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2209800" y="2743200"/>
            <a:ext cx="3378200" cy="1447800"/>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6400800" y="1143000"/>
            <a:ext cx="1819275" cy="1704975"/>
          </a:xfrm>
          <a:prstGeom prst="rect">
            <a:avLst/>
          </a:prstGeom>
          <a:noFill/>
          <a:ln w="9525">
            <a:noFill/>
            <a:miter lim="800000"/>
            <a:headEnd/>
            <a:tailEnd/>
          </a:ln>
        </p:spPr>
      </p:pic>
      <p:pic>
        <p:nvPicPr>
          <p:cNvPr id="5" name="Picture 2"/>
          <p:cNvPicPr>
            <a:picLocks noChangeAspect="1" noChangeArrowheads="1"/>
          </p:cNvPicPr>
          <p:nvPr/>
        </p:nvPicPr>
        <p:blipFill>
          <a:blip r:embed="rId6" cstate="print"/>
          <a:srcRect/>
          <a:stretch>
            <a:fillRect/>
          </a:stretch>
        </p:blipFill>
        <p:spPr bwMode="auto">
          <a:xfrm>
            <a:off x="2590800" y="5105400"/>
            <a:ext cx="3162301" cy="609600"/>
          </a:xfrm>
          <a:prstGeom prst="rect">
            <a:avLst/>
          </a:prstGeom>
          <a:noFill/>
          <a:ln w="9525">
            <a:noFill/>
            <a:miter lim="800000"/>
            <a:headEnd/>
            <a:tailEnd/>
          </a:ln>
        </p:spPr>
      </p:pic>
      <p:pic>
        <p:nvPicPr>
          <p:cNvPr id="6" name="Picture 2"/>
          <p:cNvPicPr>
            <a:picLocks noChangeAspect="1" noChangeArrowheads="1"/>
          </p:cNvPicPr>
          <p:nvPr/>
        </p:nvPicPr>
        <p:blipFill>
          <a:blip r:embed="rId7" cstate="print"/>
          <a:srcRect/>
          <a:stretch>
            <a:fillRect/>
          </a:stretch>
        </p:blipFill>
        <p:spPr bwMode="auto">
          <a:xfrm>
            <a:off x="381000" y="4419600"/>
            <a:ext cx="1752600" cy="1019175"/>
          </a:xfrm>
          <a:prstGeom prst="rect">
            <a:avLst/>
          </a:prstGeom>
          <a:noFill/>
          <a:ln w="9525">
            <a:noFill/>
            <a:miter lim="800000"/>
            <a:headEnd/>
            <a:tailEnd/>
          </a:ln>
        </p:spPr>
      </p:pic>
      <p:pic>
        <p:nvPicPr>
          <p:cNvPr id="7" name="Picture 2"/>
          <p:cNvPicPr>
            <a:picLocks noChangeAspect="1" noChangeArrowheads="1"/>
          </p:cNvPicPr>
          <p:nvPr/>
        </p:nvPicPr>
        <p:blipFill>
          <a:blip r:embed="rId8" cstate="print"/>
          <a:srcRect/>
          <a:stretch>
            <a:fillRect/>
          </a:stretch>
        </p:blipFill>
        <p:spPr bwMode="auto">
          <a:xfrm>
            <a:off x="3581400" y="914400"/>
            <a:ext cx="1657350" cy="581025"/>
          </a:xfrm>
          <a:prstGeom prst="rect">
            <a:avLst/>
          </a:prstGeom>
          <a:noFill/>
          <a:ln w="9525">
            <a:noFill/>
            <a:miter lim="800000"/>
            <a:headEnd/>
            <a:tailEnd/>
          </a:ln>
        </p:spPr>
      </p:pic>
      <p:sp>
        <p:nvSpPr>
          <p:cNvPr id="8" name="TextBox 7"/>
          <p:cNvSpPr txBox="1"/>
          <p:nvPr/>
        </p:nvSpPr>
        <p:spPr>
          <a:xfrm>
            <a:off x="2819400" y="228600"/>
            <a:ext cx="5715000" cy="646331"/>
          </a:xfrm>
          <a:prstGeom prst="rect">
            <a:avLst/>
          </a:prstGeom>
          <a:noFill/>
        </p:spPr>
        <p:txBody>
          <a:bodyPr wrap="square" rtlCol="0">
            <a:spAutoFit/>
          </a:bodyPr>
          <a:lstStyle/>
          <a:p>
            <a:r>
              <a:rPr lang="en-US" sz="3600" b="1" dirty="0" smtClean="0"/>
              <a:t>Striving for World Peace</a:t>
            </a:r>
            <a:endParaRPr lang="en-US" sz="3600" b="1" dirty="0"/>
          </a:p>
        </p:txBody>
      </p:sp>
      <p:pic>
        <p:nvPicPr>
          <p:cNvPr id="9" name="Picture 2"/>
          <p:cNvPicPr>
            <a:picLocks noChangeAspect="1" noChangeArrowheads="1"/>
          </p:cNvPicPr>
          <p:nvPr/>
        </p:nvPicPr>
        <p:blipFill>
          <a:blip r:embed="rId9" cstate="print"/>
          <a:srcRect/>
          <a:stretch>
            <a:fillRect/>
          </a:stretch>
        </p:blipFill>
        <p:spPr bwMode="auto">
          <a:xfrm>
            <a:off x="6148116" y="3276600"/>
            <a:ext cx="2643459" cy="2590800"/>
          </a:xfrm>
          <a:prstGeom prst="rect">
            <a:avLst/>
          </a:prstGeom>
          <a:noFill/>
          <a:ln w="9525">
            <a:noFill/>
            <a:miter lim="800000"/>
            <a:headEnd/>
            <a:tailEnd/>
          </a:ln>
        </p:spPr>
      </p:pic>
      <p:pic>
        <p:nvPicPr>
          <p:cNvPr id="10" name="Picture 6" descr="RIemblem Color.gif"/>
          <p:cNvPicPr>
            <a:picLocks noChangeAspect="1"/>
          </p:cNvPicPr>
          <p:nvPr/>
        </p:nvPicPr>
        <p:blipFill>
          <a:blip r:embed="rId10" cstate="print"/>
          <a:srcRect/>
          <a:stretch>
            <a:fillRect/>
          </a:stretch>
        </p:blipFill>
        <p:spPr bwMode="auto">
          <a:xfrm>
            <a:off x="8001000" y="762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252303"/>
            <a:ext cx="9144000" cy="5605698"/>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152400" y="152400"/>
            <a:ext cx="1752600" cy="1019175"/>
          </a:xfrm>
          <a:prstGeom prst="rect">
            <a:avLst/>
          </a:prstGeom>
          <a:noFill/>
          <a:ln w="9525">
            <a:noFill/>
            <a:miter lim="800000"/>
            <a:headEnd/>
            <a:tailEnd/>
          </a:ln>
        </p:spPr>
      </p:pic>
      <p:sp>
        <p:nvSpPr>
          <p:cNvPr id="4" name="TextBox 3"/>
          <p:cNvSpPr txBox="1"/>
          <p:nvPr/>
        </p:nvSpPr>
        <p:spPr>
          <a:xfrm>
            <a:off x="2362200" y="304800"/>
            <a:ext cx="5715000" cy="646331"/>
          </a:xfrm>
          <a:prstGeom prst="rect">
            <a:avLst/>
          </a:prstGeom>
          <a:noFill/>
        </p:spPr>
        <p:txBody>
          <a:bodyPr wrap="square" rtlCol="0">
            <a:spAutoFit/>
          </a:bodyPr>
          <a:lstStyle/>
          <a:p>
            <a:r>
              <a:rPr lang="en-US" sz="3600" b="1" dirty="0" smtClean="0"/>
              <a:t>Striving for World Peace</a:t>
            </a:r>
            <a:endParaRPr lang="en-US" sz="3600" b="1" dirty="0"/>
          </a:p>
        </p:txBody>
      </p:sp>
      <p:pic>
        <p:nvPicPr>
          <p:cNvPr id="5" name="Picture 6" descr="RIemblem Color.gif"/>
          <p:cNvPicPr>
            <a:picLocks noChangeAspect="1"/>
          </p:cNvPicPr>
          <p:nvPr/>
        </p:nvPicPr>
        <p:blipFill>
          <a:blip r:embed="rId5" cstate="print"/>
          <a:srcRect/>
          <a:stretch>
            <a:fillRect/>
          </a:stretch>
        </p:blipFill>
        <p:spPr bwMode="auto">
          <a:xfrm>
            <a:off x="8001000" y="762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04800" y="228600"/>
            <a:ext cx="2057400" cy="208788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1" y="3810000"/>
            <a:ext cx="9144000" cy="14478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0" y="5105400"/>
            <a:ext cx="9144000" cy="1752600"/>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5943600" y="1143000"/>
            <a:ext cx="2390775" cy="2343150"/>
          </a:xfrm>
          <a:prstGeom prst="rect">
            <a:avLst/>
          </a:prstGeom>
          <a:noFill/>
          <a:ln w="9525">
            <a:noFill/>
            <a:miter lim="800000"/>
            <a:headEnd/>
            <a:tailEnd/>
          </a:ln>
        </p:spPr>
      </p:pic>
      <p:pic>
        <p:nvPicPr>
          <p:cNvPr id="11" name="Picture 6" descr="RIemblem Color.gif"/>
          <p:cNvPicPr>
            <a:picLocks noChangeAspect="1"/>
          </p:cNvPicPr>
          <p:nvPr/>
        </p:nvPicPr>
        <p:blipFill>
          <a:blip r:embed="rId6" cstate="print"/>
          <a:srcRect/>
          <a:stretch>
            <a:fillRect/>
          </a:stretch>
        </p:blipFill>
        <p:spPr bwMode="auto">
          <a:xfrm>
            <a:off x="8001000" y="76200"/>
            <a:ext cx="990600" cy="990600"/>
          </a:xfrm>
          <a:prstGeom prst="rect">
            <a:avLst/>
          </a:prstGeom>
          <a:noFill/>
          <a:ln w="9525">
            <a:noFill/>
            <a:miter lim="800000"/>
            <a:headEnd/>
            <a:tailEnd/>
          </a:ln>
        </p:spPr>
      </p:pic>
      <p:pic>
        <p:nvPicPr>
          <p:cNvPr id="9" name="Picture 2"/>
          <p:cNvPicPr>
            <a:picLocks noChangeAspect="1" noChangeArrowheads="1"/>
          </p:cNvPicPr>
          <p:nvPr/>
        </p:nvPicPr>
        <p:blipFill>
          <a:blip r:embed="rId7" cstate="print"/>
          <a:srcRect/>
          <a:stretch>
            <a:fillRect/>
          </a:stretch>
        </p:blipFill>
        <p:spPr bwMode="auto">
          <a:xfrm>
            <a:off x="2438400" y="1600200"/>
            <a:ext cx="3357033" cy="990600"/>
          </a:xfrm>
          <a:prstGeom prst="rect">
            <a:avLst/>
          </a:prstGeom>
          <a:noFill/>
          <a:ln w="9525">
            <a:noFill/>
            <a:miter lim="800000"/>
            <a:headEnd/>
            <a:tailEnd/>
          </a:ln>
        </p:spPr>
      </p:pic>
      <p:sp>
        <p:nvSpPr>
          <p:cNvPr id="12" name="Rectangle 11"/>
          <p:cNvSpPr/>
          <p:nvPr/>
        </p:nvSpPr>
        <p:spPr>
          <a:xfrm>
            <a:off x="2743200" y="381000"/>
            <a:ext cx="4802533" cy="646331"/>
          </a:xfrm>
          <a:prstGeom prst="rect">
            <a:avLst/>
          </a:prstGeom>
        </p:spPr>
        <p:txBody>
          <a:bodyPr wrap="none">
            <a:spAutoFit/>
          </a:bodyPr>
          <a:lstStyle/>
          <a:p>
            <a:r>
              <a:rPr lang="en-US" sz="3600" b="1" dirty="0" smtClean="0"/>
              <a:t>Striving for World Peace</a:t>
            </a:r>
            <a:endParaRPr lang="en-US" sz="3600" b="1" dirty="0"/>
          </a:p>
        </p:txBody>
      </p:sp>
      <p:sp>
        <p:nvSpPr>
          <p:cNvPr id="13" name="Rectangle 12"/>
          <p:cNvSpPr/>
          <p:nvPr/>
        </p:nvSpPr>
        <p:spPr>
          <a:xfrm>
            <a:off x="457200" y="23622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rPr>
              <a:t>Voices from 21 Peace Teachers</a:t>
            </a:r>
            <a:endParaRPr lang="en-US" b="1"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0" y="0"/>
            <a:ext cx="2771775" cy="2076450"/>
          </a:xfrm>
          <a:prstGeom prst="rect">
            <a:avLst/>
          </a:prstGeom>
          <a:noFill/>
          <a:ln w="9525">
            <a:noFill/>
            <a:miter lim="800000"/>
            <a:headEnd/>
            <a:tailEnd/>
          </a:ln>
        </p:spPr>
      </p:pic>
      <p:pic>
        <p:nvPicPr>
          <p:cNvPr id="3" name="Picture 6" descr="RIemblem Color.gif"/>
          <p:cNvPicPr>
            <a:picLocks noChangeAspect="1"/>
          </p:cNvPicPr>
          <p:nvPr/>
        </p:nvPicPr>
        <p:blipFill>
          <a:blip r:embed="rId3" cstate="print"/>
          <a:srcRect/>
          <a:stretch>
            <a:fillRect/>
          </a:stretch>
        </p:blipFill>
        <p:spPr bwMode="auto">
          <a:xfrm>
            <a:off x="8001000" y="76200"/>
            <a:ext cx="990600" cy="990600"/>
          </a:xfrm>
          <a:prstGeom prst="rect">
            <a:avLst/>
          </a:prstGeom>
          <a:noFill/>
          <a:ln w="9525">
            <a:noFill/>
            <a:miter lim="800000"/>
            <a:headEnd/>
            <a:tailEnd/>
          </a:ln>
        </p:spPr>
      </p:pic>
      <p:sp>
        <p:nvSpPr>
          <p:cNvPr id="4" name="TextBox 3"/>
          <p:cNvSpPr txBox="1"/>
          <p:nvPr/>
        </p:nvSpPr>
        <p:spPr>
          <a:xfrm>
            <a:off x="2438400" y="1524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6" name="TextBox 5"/>
          <p:cNvSpPr txBox="1"/>
          <p:nvPr/>
        </p:nvSpPr>
        <p:spPr>
          <a:xfrm>
            <a:off x="0" y="2057400"/>
            <a:ext cx="2819400" cy="369332"/>
          </a:xfrm>
          <a:prstGeom prst="rect">
            <a:avLst/>
          </a:prstGeom>
          <a:noFill/>
        </p:spPr>
        <p:txBody>
          <a:bodyPr wrap="square" rtlCol="0">
            <a:spAutoFit/>
          </a:bodyPr>
          <a:lstStyle/>
          <a:p>
            <a:r>
              <a:rPr lang="en-US" dirty="0" smtClean="0"/>
              <a:t>Founder:  The Shift Network</a:t>
            </a:r>
            <a:endParaRPr lang="en-US" dirty="0"/>
          </a:p>
        </p:txBody>
      </p:sp>
      <p:sp>
        <p:nvSpPr>
          <p:cNvPr id="7" name="TextBox 6"/>
          <p:cNvSpPr txBox="1"/>
          <p:nvPr/>
        </p:nvSpPr>
        <p:spPr>
          <a:xfrm>
            <a:off x="3352800" y="838200"/>
            <a:ext cx="4419600" cy="1661993"/>
          </a:xfrm>
          <a:prstGeom prst="rect">
            <a:avLst/>
          </a:prstGeom>
          <a:noFill/>
        </p:spPr>
        <p:txBody>
          <a:bodyPr wrap="square" rtlCol="0">
            <a:spAutoFit/>
          </a:bodyPr>
          <a:lstStyle/>
          <a:p>
            <a:r>
              <a:rPr lang="en-US" sz="2800" dirty="0" smtClean="0">
                <a:hlinkClick r:id="rId4"/>
              </a:rPr>
              <a:t>www.stephendinan.com</a:t>
            </a:r>
            <a:endParaRPr lang="en-US" sz="2800" dirty="0" smtClean="0"/>
          </a:p>
          <a:p>
            <a:endParaRPr lang="en-US" sz="2800" dirty="0" smtClean="0"/>
          </a:p>
          <a:p>
            <a:r>
              <a:rPr lang="en-US" sz="2800" dirty="0" smtClean="0">
                <a:hlinkClick r:id="rId5"/>
              </a:rPr>
              <a:t>www.artinactionworld.org</a:t>
            </a:r>
            <a:endParaRPr lang="en-US" sz="2800" dirty="0" smtClean="0"/>
          </a:p>
          <a:p>
            <a:endParaRPr lang="en-US" dirty="0"/>
          </a:p>
        </p:txBody>
      </p:sp>
      <p:sp>
        <p:nvSpPr>
          <p:cNvPr id="8" name="TextBox 7"/>
          <p:cNvSpPr txBox="1"/>
          <p:nvPr/>
        </p:nvSpPr>
        <p:spPr>
          <a:xfrm>
            <a:off x="762000" y="2514600"/>
            <a:ext cx="7086600" cy="646331"/>
          </a:xfrm>
          <a:prstGeom prst="rect">
            <a:avLst/>
          </a:prstGeom>
          <a:noFill/>
        </p:spPr>
        <p:txBody>
          <a:bodyPr wrap="square" rtlCol="0">
            <a:spAutoFit/>
          </a:bodyPr>
          <a:lstStyle/>
          <a:p>
            <a:r>
              <a:rPr lang="en-US" sz="3600" b="1" dirty="0" smtClean="0"/>
              <a:t>The Essential Foundation for Peace</a:t>
            </a:r>
            <a:endParaRPr lang="en-US" sz="3600" b="1" dirty="0"/>
          </a:p>
        </p:txBody>
      </p:sp>
      <p:sp>
        <p:nvSpPr>
          <p:cNvPr id="9" name="TextBox 8"/>
          <p:cNvSpPr txBox="1"/>
          <p:nvPr/>
        </p:nvSpPr>
        <p:spPr>
          <a:xfrm>
            <a:off x="838200" y="3352800"/>
            <a:ext cx="8001000" cy="3323987"/>
          </a:xfrm>
          <a:prstGeom prst="rect">
            <a:avLst/>
          </a:prstGeom>
          <a:noFill/>
        </p:spPr>
        <p:txBody>
          <a:bodyPr wrap="square" rtlCol="0">
            <a:spAutoFit/>
          </a:bodyPr>
          <a:lstStyle/>
          <a:p>
            <a:r>
              <a:rPr lang="en-US" sz="3200" dirty="0" smtClean="0"/>
              <a:t>Discipline to deal with conflict.</a:t>
            </a:r>
          </a:p>
          <a:p>
            <a:endParaRPr lang="en-US" sz="3200" dirty="0" smtClean="0"/>
          </a:p>
          <a:p>
            <a:r>
              <a:rPr lang="en-US" sz="3200" dirty="0" smtClean="0"/>
              <a:t>Social communities based on non-conflict.</a:t>
            </a:r>
          </a:p>
          <a:p>
            <a:endParaRPr lang="en-US" sz="3200" dirty="0" smtClean="0"/>
          </a:p>
          <a:p>
            <a:r>
              <a:rPr lang="en-US" sz="3200" dirty="0" smtClean="0"/>
              <a:t>Government structures that allow participation</a:t>
            </a:r>
          </a:p>
          <a:p>
            <a:r>
              <a:rPr lang="en-US" sz="3200" dirty="0" smtClean="0"/>
              <a:t>    and opportunity.</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0" y="0"/>
            <a:ext cx="2724150" cy="2124075"/>
          </a:xfrm>
          <a:prstGeom prst="rect">
            <a:avLst/>
          </a:prstGeom>
          <a:noFill/>
          <a:ln w="9525">
            <a:noFill/>
            <a:miter lim="800000"/>
            <a:headEnd/>
            <a:tailEnd/>
          </a:ln>
        </p:spPr>
      </p:pic>
      <p:pic>
        <p:nvPicPr>
          <p:cNvPr id="3" name="Picture 6" descr="RIemblem Color.gif"/>
          <p:cNvPicPr>
            <a:picLocks noChangeAspect="1"/>
          </p:cNvPicPr>
          <p:nvPr/>
        </p:nvPicPr>
        <p:blipFill>
          <a:blip r:embed="rId3" cstate="print"/>
          <a:srcRect/>
          <a:stretch>
            <a:fillRect/>
          </a:stretch>
        </p:blipFill>
        <p:spPr bwMode="auto">
          <a:xfrm>
            <a:off x="8001000" y="76200"/>
            <a:ext cx="990600" cy="990600"/>
          </a:xfrm>
          <a:prstGeom prst="rect">
            <a:avLst/>
          </a:prstGeom>
          <a:noFill/>
          <a:ln w="9525">
            <a:noFill/>
            <a:miter lim="800000"/>
            <a:headEnd/>
            <a:tailEnd/>
          </a:ln>
        </p:spPr>
      </p:pic>
      <p:sp>
        <p:nvSpPr>
          <p:cNvPr id="4" name="TextBox 3"/>
          <p:cNvSpPr txBox="1"/>
          <p:nvPr/>
        </p:nvSpPr>
        <p:spPr>
          <a:xfrm>
            <a:off x="2286000" y="152400"/>
            <a:ext cx="5715000" cy="646331"/>
          </a:xfrm>
          <a:prstGeom prst="rect">
            <a:avLst/>
          </a:prstGeom>
          <a:noFill/>
        </p:spPr>
        <p:txBody>
          <a:bodyPr wrap="square" rtlCol="0">
            <a:spAutoFit/>
          </a:bodyPr>
          <a:lstStyle/>
          <a:p>
            <a:r>
              <a:rPr lang="en-US" sz="3600" b="1" dirty="0" smtClean="0"/>
              <a:t>      Striving for World Peace</a:t>
            </a:r>
            <a:endParaRPr lang="en-US" sz="3600" b="1" dirty="0"/>
          </a:p>
        </p:txBody>
      </p:sp>
      <p:sp>
        <p:nvSpPr>
          <p:cNvPr id="5" name="TextBox 4"/>
          <p:cNvSpPr txBox="1"/>
          <p:nvPr/>
        </p:nvSpPr>
        <p:spPr>
          <a:xfrm>
            <a:off x="2971800" y="990600"/>
            <a:ext cx="5181600" cy="1815882"/>
          </a:xfrm>
          <a:prstGeom prst="rect">
            <a:avLst/>
          </a:prstGeom>
          <a:noFill/>
        </p:spPr>
        <p:txBody>
          <a:bodyPr wrap="square" rtlCol="0">
            <a:spAutoFit/>
          </a:bodyPr>
          <a:lstStyle/>
          <a:p>
            <a:r>
              <a:rPr lang="en-US" sz="2800" dirty="0" smtClean="0">
                <a:hlinkClick r:id="rId4"/>
              </a:rPr>
              <a:t>www.edmitchellapollo14.com</a:t>
            </a:r>
            <a:r>
              <a:rPr lang="en-US" sz="2800" dirty="0" smtClean="0"/>
              <a:t> </a:t>
            </a:r>
          </a:p>
          <a:p>
            <a:endParaRPr lang="en-US" sz="2800" dirty="0" smtClean="0"/>
          </a:p>
          <a:p>
            <a:r>
              <a:rPr lang="en-US" sz="2800" dirty="0" smtClean="0">
                <a:hlinkClick r:id="rId5"/>
              </a:rPr>
              <a:t>www.care2.com/greenliving</a:t>
            </a:r>
            <a:endParaRPr lang="en-US" sz="2800" dirty="0" smtClean="0"/>
          </a:p>
          <a:p>
            <a:endParaRPr lang="en-US" sz="2800" dirty="0"/>
          </a:p>
        </p:txBody>
      </p:sp>
      <p:sp>
        <p:nvSpPr>
          <p:cNvPr id="6" name="TextBox 5"/>
          <p:cNvSpPr txBox="1"/>
          <p:nvPr/>
        </p:nvSpPr>
        <p:spPr>
          <a:xfrm>
            <a:off x="76200" y="2133600"/>
            <a:ext cx="2590800" cy="646331"/>
          </a:xfrm>
          <a:prstGeom prst="rect">
            <a:avLst/>
          </a:prstGeom>
          <a:noFill/>
        </p:spPr>
        <p:txBody>
          <a:bodyPr wrap="square" rtlCol="0">
            <a:spAutoFit/>
          </a:bodyPr>
          <a:lstStyle/>
          <a:p>
            <a:r>
              <a:rPr lang="en-US" dirty="0" smtClean="0"/>
              <a:t>Founder Institute of </a:t>
            </a:r>
            <a:r>
              <a:rPr lang="en-US" dirty="0" err="1" smtClean="0"/>
              <a:t>Noetic</a:t>
            </a:r>
            <a:r>
              <a:rPr lang="en-US" dirty="0" smtClean="0"/>
              <a:t> Sciences (IONS)</a:t>
            </a:r>
            <a:endParaRPr lang="en-US" dirty="0"/>
          </a:p>
        </p:txBody>
      </p:sp>
      <p:sp>
        <p:nvSpPr>
          <p:cNvPr id="7" name="TextBox 6"/>
          <p:cNvSpPr txBox="1"/>
          <p:nvPr/>
        </p:nvSpPr>
        <p:spPr>
          <a:xfrm>
            <a:off x="838200" y="3352800"/>
            <a:ext cx="7886700" cy="3046988"/>
          </a:xfrm>
          <a:prstGeom prst="rect">
            <a:avLst/>
          </a:prstGeom>
          <a:noFill/>
        </p:spPr>
        <p:txBody>
          <a:bodyPr wrap="square" rtlCol="0">
            <a:spAutoFit/>
          </a:bodyPr>
          <a:lstStyle/>
          <a:p>
            <a:pPr>
              <a:lnSpc>
                <a:spcPct val="150000"/>
              </a:lnSpc>
            </a:pPr>
            <a:r>
              <a:rPr lang="en-US" dirty="0" smtClean="0"/>
              <a:t> </a:t>
            </a:r>
            <a:r>
              <a:rPr lang="en-US" sz="3200" dirty="0" smtClean="0"/>
              <a:t>Learning to work with people.</a:t>
            </a:r>
          </a:p>
          <a:p>
            <a:pPr>
              <a:lnSpc>
                <a:spcPct val="150000"/>
              </a:lnSpc>
            </a:pPr>
            <a:r>
              <a:rPr lang="en-US" sz="3200" dirty="0" smtClean="0"/>
              <a:t> To love nature.</a:t>
            </a:r>
          </a:p>
          <a:p>
            <a:pPr>
              <a:lnSpc>
                <a:spcPct val="150000"/>
              </a:lnSpc>
            </a:pPr>
            <a:r>
              <a:rPr lang="en-US" sz="3200" dirty="0" smtClean="0"/>
              <a:t> To love our civilization.</a:t>
            </a:r>
          </a:p>
          <a:p>
            <a:pPr>
              <a:lnSpc>
                <a:spcPct val="150000"/>
              </a:lnSpc>
            </a:pPr>
            <a:r>
              <a:rPr lang="en-US" sz="3200" dirty="0" smtClean="0"/>
              <a:t> To be respectful and caring of all people.</a:t>
            </a:r>
            <a:endParaRPr lang="en-US" sz="3200" dirty="0"/>
          </a:p>
        </p:txBody>
      </p:sp>
      <p:sp>
        <p:nvSpPr>
          <p:cNvPr id="8" name="TextBox 7"/>
          <p:cNvSpPr txBox="1"/>
          <p:nvPr/>
        </p:nvSpPr>
        <p:spPr>
          <a:xfrm>
            <a:off x="2438400" y="2895600"/>
            <a:ext cx="3124200" cy="584775"/>
          </a:xfrm>
          <a:prstGeom prst="rect">
            <a:avLst/>
          </a:prstGeom>
          <a:noFill/>
        </p:spPr>
        <p:txBody>
          <a:bodyPr wrap="square" rtlCol="0">
            <a:spAutoFit/>
          </a:bodyPr>
          <a:lstStyle/>
          <a:p>
            <a:r>
              <a:rPr lang="en-US" sz="3200" b="1" dirty="0" smtClean="0"/>
              <a:t>PEACE  MEANS:</a:t>
            </a:r>
            <a:endParaRPr lang="en-US" sz="3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TotalTime>
  <Words>1527</Words>
  <Application>Microsoft Office PowerPoint</Application>
  <PresentationFormat>On-screen Show (4:3)</PresentationFormat>
  <Paragraphs>220</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World Peace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Dave</cp:lastModifiedBy>
  <cp:revision>149</cp:revision>
  <dcterms:created xsi:type="dcterms:W3CDTF">2012-08-02T20:10:22Z</dcterms:created>
  <dcterms:modified xsi:type="dcterms:W3CDTF">2012-08-11T01:12:20Z</dcterms:modified>
</cp:coreProperties>
</file>