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257" r:id="rId2"/>
    <p:sldId id="311" r:id="rId3"/>
    <p:sldId id="258" r:id="rId4"/>
    <p:sldId id="259" r:id="rId5"/>
    <p:sldId id="292" r:id="rId6"/>
    <p:sldId id="320" r:id="rId7"/>
    <p:sldId id="260" r:id="rId8"/>
    <p:sldId id="261" r:id="rId9"/>
    <p:sldId id="267" r:id="rId10"/>
    <p:sldId id="265" r:id="rId11"/>
    <p:sldId id="298" r:id="rId12"/>
    <p:sldId id="279" r:id="rId13"/>
    <p:sldId id="285" r:id="rId14"/>
    <p:sldId id="263" r:id="rId15"/>
    <p:sldId id="270" r:id="rId16"/>
    <p:sldId id="299" r:id="rId17"/>
    <p:sldId id="300" r:id="rId18"/>
    <p:sldId id="301" r:id="rId19"/>
    <p:sldId id="269" r:id="rId20"/>
    <p:sldId id="271" r:id="rId21"/>
    <p:sldId id="321" r:id="rId22"/>
    <p:sldId id="302" r:id="rId23"/>
    <p:sldId id="303" r:id="rId24"/>
    <p:sldId id="304" r:id="rId25"/>
    <p:sldId id="272" r:id="rId26"/>
    <p:sldId id="317" r:id="rId27"/>
    <p:sldId id="318" r:id="rId28"/>
    <p:sldId id="319" r:id="rId29"/>
    <p:sldId id="281" r:id="rId30"/>
    <p:sldId id="282" r:id="rId31"/>
    <p:sldId id="283" r:id="rId32"/>
    <p:sldId id="273" r:id="rId33"/>
    <p:sldId id="305" r:id="rId34"/>
    <p:sldId id="274" r:id="rId35"/>
    <p:sldId id="315" r:id="rId36"/>
    <p:sldId id="286" r:id="rId37"/>
    <p:sldId id="306" r:id="rId38"/>
    <p:sldId id="308" r:id="rId39"/>
    <p:sldId id="316" r:id="rId40"/>
    <p:sldId id="287" r:id="rId41"/>
    <p:sldId id="309" r:id="rId42"/>
    <p:sldId id="288" r:id="rId43"/>
    <p:sldId id="297" r:id="rId44"/>
    <p:sldId id="296" r:id="rId45"/>
    <p:sldId id="289" r:id="rId46"/>
    <p:sldId id="295" r:id="rId47"/>
    <p:sldId id="290" r:id="rId48"/>
    <p:sldId id="310" r:id="rId49"/>
    <p:sldId id="294" r:id="rId50"/>
    <p:sldId id="276" r:id="rId51"/>
    <p:sldId id="312" r:id="rId52"/>
    <p:sldId id="277" r:id="rId53"/>
    <p:sldId id="313" r:id="rId54"/>
    <p:sldId id="284" r:id="rId55"/>
    <p:sldId id="314" r:id="rId56"/>
    <p:sldId id="324" r:id="rId57"/>
    <p:sldId id="325" r:id="rId58"/>
    <p:sldId id="291" r:id="rId59"/>
    <p:sldId id="326" r:id="rId6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th Janulewicz" initials="KJ" lastIdx="2" clrIdx="0">
    <p:extLst>
      <p:ext uri="{19B8F6BF-5375-455C-9EA6-DF929625EA0E}">
        <p15:presenceInfo xmlns:p15="http://schemas.microsoft.com/office/powerpoint/2012/main" userId="S::kjanulewicz@nalc.org::758286da-0204-4d11-acd7-cde62d5444c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7F11BB-E0F2-4F58-B6E6-A4873E8F544B}" v="144" dt="2022-07-22T14:14:44.2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41" autoAdjust="0"/>
  </p:normalViewPr>
  <p:slideViewPr>
    <p:cSldViewPr snapToGrid="0">
      <p:cViewPr varScale="1">
        <p:scale>
          <a:sx n="98" d="100"/>
          <a:sy n="98" d="100"/>
        </p:scale>
        <p:origin x="110" y="158"/>
      </p:cViewPr>
      <p:guideLst/>
    </p:cSldViewPr>
  </p:slideViewPr>
  <p:outlineViewPr>
    <p:cViewPr>
      <p:scale>
        <a:sx n="33" d="100"/>
        <a:sy n="33" d="100"/>
      </p:scale>
      <p:origin x="0" y="-3581"/>
    </p:cViewPr>
  </p:outlineViewPr>
  <p:notesTextViewPr>
    <p:cViewPr>
      <p:scale>
        <a:sx n="150" d="100"/>
        <a:sy n="150" d="100"/>
      </p:scale>
      <p:origin x="0" y="0"/>
    </p:cViewPr>
  </p:notesTextViewPr>
  <p:notesViewPr>
    <p:cSldViewPr snapToGrid="0">
      <p:cViewPr varScale="1">
        <p:scale>
          <a:sx n="51" d="100"/>
          <a:sy n="51" d="100"/>
        </p:scale>
        <p:origin x="2620" y="4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1"/>
          </a:xfrm>
          <a:prstGeom prst="rect">
            <a:avLst/>
          </a:prstGeom>
        </p:spPr>
        <p:txBody>
          <a:bodyPr vert="horz" lIns="93317" tIns="46659" rIns="93317" bIns="46659" rtlCol="0"/>
          <a:lstStyle>
            <a:lvl1pPr algn="l">
              <a:defRPr sz="1300"/>
            </a:lvl1pPr>
          </a:lstStyle>
          <a:p>
            <a:endParaRPr lang="en-US" dirty="0"/>
          </a:p>
        </p:txBody>
      </p:sp>
      <p:sp>
        <p:nvSpPr>
          <p:cNvPr id="3" name="Date Placeholder 2"/>
          <p:cNvSpPr>
            <a:spLocks noGrp="1"/>
          </p:cNvSpPr>
          <p:nvPr>
            <p:ph type="dt" sz="quarter" idx="1"/>
          </p:nvPr>
        </p:nvSpPr>
        <p:spPr>
          <a:xfrm>
            <a:off x="3978131" y="1"/>
            <a:ext cx="3043343" cy="467071"/>
          </a:xfrm>
          <a:prstGeom prst="rect">
            <a:avLst/>
          </a:prstGeom>
        </p:spPr>
        <p:txBody>
          <a:bodyPr vert="horz" lIns="93317" tIns="46659" rIns="93317" bIns="46659" rtlCol="0"/>
          <a:lstStyle>
            <a:lvl1pPr algn="r">
              <a:defRPr sz="1300"/>
            </a:lvl1pPr>
          </a:lstStyle>
          <a:p>
            <a:endParaRPr lang="en-US" dirty="0"/>
          </a:p>
        </p:txBody>
      </p:sp>
      <p:sp>
        <p:nvSpPr>
          <p:cNvPr id="4" name="Footer Placeholder 3"/>
          <p:cNvSpPr>
            <a:spLocks noGrp="1"/>
          </p:cNvSpPr>
          <p:nvPr>
            <p:ph type="ftr" sz="quarter" idx="2"/>
          </p:nvPr>
        </p:nvSpPr>
        <p:spPr>
          <a:xfrm>
            <a:off x="0" y="8842030"/>
            <a:ext cx="3043343" cy="467070"/>
          </a:xfrm>
          <a:prstGeom prst="rect">
            <a:avLst/>
          </a:prstGeom>
        </p:spPr>
        <p:txBody>
          <a:bodyPr vert="horz" lIns="93317" tIns="46659" rIns="93317" bIns="46659"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8131" y="8842030"/>
            <a:ext cx="3043343" cy="467070"/>
          </a:xfrm>
          <a:prstGeom prst="rect">
            <a:avLst/>
          </a:prstGeom>
        </p:spPr>
        <p:txBody>
          <a:bodyPr vert="horz" lIns="93317" tIns="46659" rIns="93317" bIns="46659" rtlCol="0" anchor="b"/>
          <a:lstStyle>
            <a:lvl1pPr algn="r">
              <a:defRPr sz="1300"/>
            </a:lvl1pPr>
          </a:lstStyle>
          <a:p>
            <a:fld id="{226125EB-78AD-49A3-A1E3-40754D1CC916}" type="slidenum">
              <a:rPr lang="en-US" smtClean="0"/>
              <a:t>‹#›</a:t>
            </a:fld>
            <a:endParaRPr lang="en-US" dirty="0"/>
          </a:p>
        </p:txBody>
      </p:sp>
    </p:spTree>
    <p:extLst>
      <p:ext uri="{BB962C8B-B14F-4D97-AF65-F5344CB8AC3E}">
        <p14:creationId xmlns:p14="http://schemas.microsoft.com/office/powerpoint/2010/main" val="4192360810"/>
      </p:ext>
    </p:extLst>
  </p:cSld>
  <p:clrMap bg1="lt1" tx1="dk1" bg2="lt2" tx2="dk2" accent1="accent1" accent2="accent2" accent3="accent3" accent4="accent4" accent5="accent5" accent6="accent6" hlink="hlink" folHlink="folHlink"/>
  <p:hf hdr="0" ftr="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2:20:14.03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49,'0'1,"1"0,-1 0,1 0,0 0,-1 0,1 0,0 0,0 0,-1 0,1-1,0 1,0 0,0-1,0 1,0-1,0 1,0-1,1 1,-1-1,0 1,0-1,0 0,0 0,2 0,34 6,-34-6,33 4,1-1,0-2,-1-2,62-8,-78 3,0 0,28-13,-33 12,0 0,0 2,1 0,-1 1,26-4,-33 7,1 1,-1 0,1 0,-1 0,1 1,-1 1,0-1,10 4,-3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2:20:21.26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8 128,'0'0,"0"0,0 0,0 0,0 0,0 0,-2 0,2 0,0 0,0 0,0 0,0 0,0 0,-1 0,1 0,0 0,0 0,0 0,0 0,0 0,0 0,-2 0,2 0,0 0,0 0,0 0,0 0,0-2,0 2,-2 0,2 0,0 0,0 0,0 0,0 0,0 0,0-2,0 2,0 0,0 0,0 0,0 0,0 0,0-1,0 1,0 0,0 0,0 0,0 0,0 0,0-2,0 2,0 0,0 0,0 0,14-19,21-11,-17 19,-2 2,2 0,-1 2,1 0,-1 2,3 0,-3-1,3 3,-1 1,32-1,9 4,-1 3,66 13,-62-8,100 4,-91-6,-46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2:20:25.25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0,'513'0,"-492"0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2:20:14.03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150 348,'0'1,"1"0,-1 0,1 0,0 0,-1 0,1 0,0 0,0 0,-1 0,1-1,0 1,0 0,0-1,0 1,0-1,0 1,0-1,1 1,-1-1,0 1,0-1,0 0,0 0,2 0,34 6,-34-6,33 4,1-1,0-2,-1-2,61-8,-77 3,0 0,28-13,-33 12,0 0,0 2,1 0,-1 1,26-4,-33 7,1 1,-1 0,1 0,-1 0,1 1,-1 1,0-1,10 4,-3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2:20:14.03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1 107,'0'2,"2"0,-2 1,2-1,1 0,-3 0,2 0,0 1,0-1,-2 0,2-2,1 2,-1 1,0-3,0 2,1-2,-1 2,0-2,2 2,-1-2,-1 2,0-2,0 0,0 0,5 0,75 14,-76-14,74 8,2-1,-1-5,-1-4,136-18,-172 7,1 0,61-29,-73 26,0 1,0 4,2 0,-1 2,56-9,-72 16,2 2,-3 0,3 0,-2 0,2 2,-3 3,1-3,22 9,-7 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2:20:21.26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8 1,'0'0,"0"0,0 0,0 0,0 0,0 0,-2 0,2 0,0 0,0 0,0 0,0 0,0 0,-1 0,1 0,0 0,0 0,0 0,0 0,0 0,0 0,-2 0,2 0,0 0,0 0,0 0,0 0,0 2,0-2,-2 0,2 0,0 0,0 0,0 0,0 0,0 0,0 2,0-2,0 0,0 0,0 0,0 0,0 0,0 1,0-1,0 0,0 0,0 0,0 0,0 0,0 2,0-2,0 0,0 0,0 0,14 19,21 11,-17-19,-2-2,2 0,-1-2,1 0,-1-2,3 0,-3 1,3-3,-1-1,32 1,9-4,-1-3,66-13,-62 8,100-4,-91 6,-46-2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2:20:25.25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0,'513'0,"-492"0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1"/>
          </a:xfrm>
          <a:prstGeom prst="rect">
            <a:avLst/>
          </a:prstGeom>
        </p:spPr>
        <p:txBody>
          <a:bodyPr vert="horz" lIns="93317" tIns="46659" rIns="93317" bIns="46659" rtlCol="0"/>
          <a:lstStyle>
            <a:lvl1pPr algn="l">
              <a:defRPr sz="1300"/>
            </a:lvl1pPr>
          </a:lstStyle>
          <a:p>
            <a:endParaRPr lang="en-US" dirty="0"/>
          </a:p>
        </p:txBody>
      </p:sp>
      <p:sp>
        <p:nvSpPr>
          <p:cNvPr id="3" name="Date Placeholder 2"/>
          <p:cNvSpPr>
            <a:spLocks noGrp="1"/>
          </p:cNvSpPr>
          <p:nvPr>
            <p:ph type="dt" idx="1"/>
          </p:nvPr>
        </p:nvSpPr>
        <p:spPr>
          <a:xfrm>
            <a:off x="3978131" y="1"/>
            <a:ext cx="3043343" cy="467071"/>
          </a:xfrm>
          <a:prstGeom prst="rect">
            <a:avLst/>
          </a:prstGeom>
        </p:spPr>
        <p:txBody>
          <a:bodyPr vert="horz" lIns="93317" tIns="46659" rIns="93317" bIns="46659" rtlCol="0"/>
          <a:lstStyle>
            <a:lvl1pPr algn="r">
              <a:defRPr sz="1300"/>
            </a:lvl1pPr>
          </a:lstStyle>
          <a:p>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8131" y="8842030"/>
            <a:ext cx="3043343" cy="467070"/>
          </a:xfrm>
          <a:prstGeom prst="rect">
            <a:avLst/>
          </a:prstGeom>
        </p:spPr>
        <p:txBody>
          <a:bodyPr vert="horz" lIns="93317" tIns="46659" rIns="93317" bIns="46659" rtlCol="0" anchor="b"/>
          <a:lstStyle>
            <a:lvl1pPr algn="r">
              <a:defRPr sz="1300"/>
            </a:lvl1pPr>
          </a:lstStyle>
          <a:p>
            <a:fld id="{ED1121CA-18E1-48B7-88F6-9C6C2B1E7B0B}" type="slidenum">
              <a:rPr lang="en-US" smtClean="0"/>
              <a:t>‹#›</a:t>
            </a:fld>
            <a:endParaRPr lang="en-US" dirty="0"/>
          </a:p>
        </p:txBody>
      </p:sp>
    </p:spTree>
    <p:extLst>
      <p:ext uri="{BB962C8B-B14F-4D97-AF65-F5344CB8AC3E}">
        <p14:creationId xmlns:p14="http://schemas.microsoft.com/office/powerpoint/2010/main" val="164053222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8B908AD-4B4C-4980-A72F-2BBD90F28969}" type="slidenum">
              <a:rPr lang="en-US" smtClean="0"/>
              <a:t>1</a:t>
            </a:fld>
            <a:endParaRPr lang="en-US" dirty="0"/>
          </a:p>
        </p:txBody>
      </p:sp>
      <p:sp>
        <p:nvSpPr>
          <p:cNvPr id="5" name="Date Placeholder 4"/>
          <p:cNvSpPr>
            <a:spLocks noGrp="1"/>
          </p:cNvSpPr>
          <p:nvPr>
            <p:ph type="dt" idx="11"/>
          </p:nvPr>
        </p:nvSpPr>
        <p:spPr/>
        <p:txBody>
          <a:bodyPr/>
          <a:lstStyle/>
          <a:p>
            <a:endParaRPr lang="en-US" dirty="0"/>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3059639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121CA-18E1-48B7-88F6-9C6C2B1E7B0B}" type="slidenum">
              <a:rPr lang="en-US" smtClean="0"/>
              <a:t>10</a:t>
            </a:fld>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704383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121CA-18E1-48B7-88F6-9C6C2B1E7B0B}" type="slidenum">
              <a:rPr lang="en-US" smtClean="0"/>
              <a:t>11</a:t>
            </a:fld>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582087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121CA-18E1-48B7-88F6-9C6C2B1E7B0B}" type="slidenum">
              <a:rPr lang="en-US" smtClean="0"/>
              <a:t>12</a:t>
            </a:fld>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813208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121CA-18E1-48B7-88F6-9C6C2B1E7B0B}" type="slidenum">
              <a:rPr lang="en-US" smtClean="0"/>
              <a:t>13</a:t>
            </a:fld>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688033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121CA-18E1-48B7-88F6-9C6C2B1E7B0B}" type="slidenum">
              <a:rPr lang="en-US" smtClean="0"/>
              <a:t>14</a:t>
            </a:fld>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531409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121CA-18E1-48B7-88F6-9C6C2B1E7B0B}" type="slidenum">
              <a:rPr lang="en-US" smtClean="0"/>
              <a:t>15</a:t>
            </a:fld>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554120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121CA-18E1-48B7-88F6-9C6C2B1E7B0B}" type="slidenum">
              <a:rPr lang="en-US" smtClean="0"/>
              <a:t>16</a:t>
            </a:fld>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708217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121CA-18E1-48B7-88F6-9C6C2B1E7B0B}" type="slidenum">
              <a:rPr lang="en-US" smtClean="0"/>
              <a:t>17</a:t>
            </a:fld>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775709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121CA-18E1-48B7-88F6-9C6C2B1E7B0B}" type="slidenum">
              <a:rPr lang="en-US" smtClean="0"/>
              <a:t>18</a:t>
            </a:fld>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693983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121CA-18E1-48B7-88F6-9C6C2B1E7B0B}" type="slidenum">
              <a:rPr lang="en-US" smtClean="0"/>
              <a:t>19</a:t>
            </a:fld>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210039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8B908AD-4B4C-4980-A72F-2BBD90F28969}" type="slidenum">
              <a:rPr lang="en-US" smtClean="0"/>
              <a:t>2</a:t>
            </a:fld>
            <a:endParaRPr lang="en-US" dirty="0"/>
          </a:p>
        </p:txBody>
      </p:sp>
      <p:sp>
        <p:nvSpPr>
          <p:cNvPr id="5" name="Date Placeholder 4"/>
          <p:cNvSpPr>
            <a:spLocks noGrp="1"/>
          </p:cNvSpPr>
          <p:nvPr>
            <p:ph type="dt" idx="11"/>
          </p:nvPr>
        </p:nvSpPr>
        <p:spPr/>
        <p:txBody>
          <a:bodyPr/>
          <a:lstStyle/>
          <a:p>
            <a:endParaRPr lang="en-US" dirty="0"/>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4218946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121CA-18E1-48B7-88F6-9C6C2B1E7B0B}" type="slidenum">
              <a:rPr lang="en-US" smtClean="0"/>
              <a:t>20</a:t>
            </a:fld>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550933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121CA-18E1-48B7-88F6-9C6C2B1E7B0B}" type="slidenum">
              <a:rPr lang="en-US" smtClean="0"/>
              <a:t>21</a:t>
            </a:fld>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8280973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121CA-18E1-48B7-88F6-9C6C2B1E7B0B}" type="slidenum">
              <a:rPr lang="en-US" smtClean="0"/>
              <a:t>22</a:t>
            </a:fld>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409134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121CA-18E1-48B7-88F6-9C6C2B1E7B0B}" type="slidenum">
              <a:rPr lang="en-US" smtClean="0"/>
              <a:t>23</a:t>
            </a:fld>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772457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121CA-18E1-48B7-88F6-9C6C2B1E7B0B}" type="slidenum">
              <a:rPr lang="en-US" smtClean="0"/>
              <a:t>24</a:t>
            </a:fld>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3621433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121CA-18E1-48B7-88F6-9C6C2B1E7B0B}" type="slidenum">
              <a:rPr lang="en-US" smtClean="0"/>
              <a:t>25</a:t>
            </a:fld>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3806026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121CA-18E1-48B7-88F6-9C6C2B1E7B0B}" type="slidenum">
              <a:rPr lang="en-US" smtClean="0"/>
              <a:t>26</a:t>
            </a:fld>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9477141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121CA-18E1-48B7-88F6-9C6C2B1E7B0B}" type="slidenum">
              <a:rPr lang="en-US" smtClean="0"/>
              <a:t>27</a:t>
            </a:fld>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3165581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121CA-18E1-48B7-88F6-9C6C2B1E7B0B}" type="slidenum">
              <a:rPr lang="en-US" smtClean="0"/>
              <a:t>28</a:t>
            </a:fld>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831647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121CA-18E1-48B7-88F6-9C6C2B1E7B0B}" type="slidenum">
              <a:rPr lang="en-US" smtClean="0"/>
              <a:t>29</a:t>
            </a:fld>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248650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8B908AD-4B4C-4980-A72F-2BBD90F28969}" type="slidenum">
              <a:rPr lang="en-US" smtClean="0"/>
              <a:t>3</a:t>
            </a:fld>
            <a:endParaRPr lang="en-US" dirty="0"/>
          </a:p>
        </p:txBody>
      </p:sp>
      <p:sp>
        <p:nvSpPr>
          <p:cNvPr id="5" name="Date Placeholder 4"/>
          <p:cNvSpPr>
            <a:spLocks noGrp="1"/>
          </p:cNvSpPr>
          <p:nvPr>
            <p:ph type="dt" idx="11"/>
          </p:nvPr>
        </p:nvSpPr>
        <p:spPr/>
        <p:txBody>
          <a:bodyPr/>
          <a:lstStyle/>
          <a:p>
            <a:endParaRPr lang="en-US" dirty="0"/>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20721558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121CA-18E1-48B7-88F6-9C6C2B1E7B0B}" type="slidenum">
              <a:rPr lang="en-US" smtClean="0"/>
              <a:t>30</a:t>
            </a:fld>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8611689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121CA-18E1-48B7-88F6-9C6C2B1E7B0B}" type="slidenum">
              <a:rPr lang="en-US" smtClean="0"/>
              <a:t>31</a:t>
            </a:fld>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5051853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121CA-18E1-48B7-88F6-9C6C2B1E7B0B}" type="slidenum">
              <a:rPr lang="en-US" smtClean="0"/>
              <a:t>32</a:t>
            </a:fld>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1107494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121CA-18E1-48B7-88F6-9C6C2B1E7B0B}" type="slidenum">
              <a:rPr lang="en-US" smtClean="0"/>
              <a:t>33</a:t>
            </a:fld>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6948827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121CA-18E1-48B7-88F6-9C6C2B1E7B0B}" type="slidenum">
              <a:rPr lang="en-US" smtClean="0"/>
              <a:t>34</a:t>
            </a:fld>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7877441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121CA-18E1-48B7-88F6-9C6C2B1E7B0B}" type="slidenum">
              <a:rPr lang="en-US" smtClean="0"/>
              <a:t>35</a:t>
            </a:fld>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022127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121CA-18E1-48B7-88F6-9C6C2B1E7B0B}" type="slidenum">
              <a:rPr lang="en-US" smtClean="0"/>
              <a:t>36</a:t>
            </a:fld>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4634232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121CA-18E1-48B7-88F6-9C6C2B1E7B0B}" type="slidenum">
              <a:rPr lang="en-US" smtClean="0"/>
              <a:t>37</a:t>
            </a:fld>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126527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121CA-18E1-48B7-88F6-9C6C2B1E7B0B}" type="slidenum">
              <a:rPr lang="en-US" smtClean="0"/>
              <a:t>38</a:t>
            </a:fld>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5041257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121CA-18E1-48B7-88F6-9C6C2B1E7B0B}" type="slidenum">
              <a:rPr lang="en-US" smtClean="0"/>
              <a:t>39</a:t>
            </a:fld>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817654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8B908AD-4B4C-4980-A72F-2BBD90F28969}" type="slidenum">
              <a:rPr lang="en-US" smtClean="0"/>
              <a:t>4</a:t>
            </a:fld>
            <a:endParaRPr lang="en-US" dirty="0"/>
          </a:p>
        </p:txBody>
      </p:sp>
      <p:sp>
        <p:nvSpPr>
          <p:cNvPr id="5" name="Date Placeholder 4"/>
          <p:cNvSpPr>
            <a:spLocks noGrp="1"/>
          </p:cNvSpPr>
          <p:nvPr>
            <p:ph type="dt" idx="11"/>
          </p:nvPr>
        </p:nvSpPr>
        <p:spPr/>
        <p:txBody>
          <a:bodyPr/>
          <a:lstStyle/>
          <a:p>
            <a:endParaRPr lang="en-US" dirty="0"/>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1558803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121CA-18E1-48B7-88F6-9C6C2B1E7B0B}" type="slidenum">
              <a:rPr lang="en-US" smtClean="0"/>
              <a:t>40</a:t>
            </a:fld>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2429162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121CA-18E1-48B7-88F6-9C6C2B1E7B0B}" type="slidenum">
              <a:rPr lang="en-US" smtClean="0"/>
              <a:t>41</a:t>
            </a:fld>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5260607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121CA-18E1-48B7-88F6-9C6C2B1E7B0B}" type="slidenum">
              <a:rPr lang="en-US" smtClean="0"/>
              <a:t>42</a:t>
            </a:fld>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9020797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121CA-18E1-48B7-88F6-9C6C2B1E7B0B}" type="slidenum">
              <a:rPr lang="en-US" smtClean="0"/>
              <a:t>43</a:t>
            </a:fld>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5974761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121CA-18E1-48B7-88F6-9C6C2B1E7B0B}" type="slidenum">
              <a:rPr lang="en-US" smtClean="0"/>
              <a:t>44</a:t>
            </a:fld>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4964158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121CA-18E1-48B7-88F6-9C6C2B1E7B0B}" type="slidenum">
              <a:rPr lang="en-US" smtClean="0"/>
              <a:t>45</a:t>
            </a:fld>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5599963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121CA-18E1-48B7-88F6-9C6C2B1E7B0B}" type="slidenum">
              <a:rPr lang="en-US" smtClean="0"/>
              <a:t>46</a:t>
            </a:fld>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2457918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121CA-18E1-48B7-88F6-9C6C2B1E7B0B}" type="slidenum">
              <a:rPr lang="en-US" smtClean="0"/>
              <a:t>47</a:t>
            </a:fld>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3410098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121CA-18E1-48B7-88F6-9C6C2B1E7B0B}" type="slidenum">
              <a:rPr lang="en-US" smtClean="0"/>
              <a:t>48</a:t>
            </a:fld>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7563349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121CA-18E1-48B7-88F6-9C6C2B1E7B0B}" type="slidenum">
              <a:rPr lang="en-US" smtClean="0"/>
              <a:t>49</a:t>
            </a:fld>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718697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8B908AD-4B4C-4980-A72F-2BBD90F28969}" type="slidenum">
              <a:rPr lang="en-US" smtClean="0"/>
              <a:t>5</a:t>
            </a:fld>
            <a:endParaRPr lang="en-US" dirty="0"/>
          </a:p>
        </p:txBody>
      </p:sp>
      <p:sp>
        <p:nvSpPr>
          <p:cNvPr id="5" name="Date Placeholder 4"/>
          <p:cNvSpPr>
            <a:spLocks noGrp="1"/>
          </p:cNvSpPr>
          <p:nvPr>
            <p:ph type="dt" idx="11"/>
          </p:nvPr>
        </p:nvSpPr>
        <p:spPr/>
        <p:txBody>
          <a:bodyPr/>
          <a:lstStyle/>
          <a:p>
            <a:endParaRPr lang="en-US" dirty="0"/>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41678995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121CA-18E1-48B7-88F6-9C6C2B1E7B0B}" type="slidenum">
              <a:rPr lang="en-US" smtClean="0"/>
              <a:t>50</a:t>
            </a:fld>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2825359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121CA-18E1-48B7-88F6-9C6C2B1E7B0B}" type="slidenum">
              <a:rPr lang="en-US" smtClean="0"/>
              <a:t>51</a:t>
            </a:fld>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9782006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121CA-18E1-48B7-88F6-9C6C2B1E7B0B}" type="slidenum">
              <a:rPr lang="en-US" smtClean="0"/>
              <a:t>52</a:t>
            </a:fld>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4417823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121CA-18E1-48B7-88F6-9C6C2B1E7B0B}" type="slidenum">
              <a:rPr lang="en-US" smtClean="0"/>
              <a:t>53</a:t>
            </a:fld>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1239171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121CA-18E1-48B7-88F6-9C6C2B1E7B0B}" type="slidenum">
              <a:rPr lang="en-US" smtClean="0"/>
              <a:t>54</a:t>
            </a:fld>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0512060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121CA-18E1-48B7-88F6-9C6C2B1E7B0B}" type="slidenum">
              <a:rPr lang="en-US" smtClean="0"/>
              <a:t>55</a:t>
            </a:fld>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1630016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121CA-18E1-48B7-88F6-9C6C2B1E7B0B}" type="slidenum">
              <a:rPr lang="en-US" smtClean="0"/>
              <a:t>56</a:t>
            </a:fld>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4918318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121CA-18E1-48B7-88F6-9C6C2B1E7B0B}" type="slidenum">
              <a:rPr lang="en-US" smtClean="0"/>
              <a:t>57</a:t>
            </a:fld>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6712284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121CA-18E1-48B7-88F6-9C6C2B1E7B0B}" type="slidenum">
              <a:rPr lang="en-US" smtClean="0"/>
              <a:t>58</a:t>
            </a:fld>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049072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121CA-18E1-48B7-88F6-9C6C2B1E7B0B}" type="slidenum">
              <a:rPr lang="en-US" smtClean="0"/>
              <a:t>59</a:t>
            </a:fld>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495837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8B908AD-4B4C-4980-A72F-2BBD90F28969}" type="slidenum">
              <a:rPr lang="en-US" smtClean="0"/>
              <a:t>6</a:t>
            </a:fld>
            <a:endParaRPr lang="en-US" dirty="0"/>
          </a:p>
        </p:txBody>
      </p:sp>
      <p:sp>
        <p:nvSpPr>
          <p:cNvPr id="5" name="Date Placeholder 4"/>
          <p:cNvSpPr>
            <a:spLocks noGrp="1"/>
          </p:cNvSpPr>
          <p:nvPr>
            <p:ph type="dt" idx="11"/>
          </p:nvPr>
        </p:nvSpPr>
        <p:spPr/>
        <p:txBody>
          <a:bodyPr/>
          <a:lstStyle/>
          <a:p>
            <a:endParaRPr lang="en-US" dirty="0"/>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4092486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8B908AD-4B4C-4980-A72F-2BBD90F28969}" type="slidenum">
              <a:rPr lang="en-US" smtClean="0"/>
              <a:t>7</a:t>
            </a:fld>
            <a:endParaRPr lang="en-US" dirty="0"/>
          </a:p>
        </p:txBody>
      </p:sp>
      <p:sp>
        <p:nvSpPr>
          <p:cNvPr id="5" name="Date Placeholder 4"/>
          <p:cNvSpPr>
            <a:spLocks noGrp="1"/>
          </p:cNvSpPr>
          <p:nvPr>
            <p:ph type="dt" idx="11"/>
          </p:nvPr>
        </p:nvSpPr>
        <p:spPr/>
        <p:txBody>
          <a:bodyPr/>
          <a:lstStyle/>
          <a:p>
            <a:endParaRPr lang="en-US" dirty="0"/>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2974049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8B908AD-4B4C-4980-A72F-2BBD90F28969}" type="slidenum">
              <a:rPr lang="en-US" smtClean="0"/>
              <a:t>8</a:t>
            </a:fld>
            <a:endParaRPr lang="en-US" dirty="0"/>
          </a:p>
        </p:txBody>
      </p:sp>
      <p:sp>
        <p:nvSpPr>
          <p:cNvPr id="5" name="Date Placeholder 4"/>
          <p:cNvSpPr>
            <a:spLocks noGrp="1"/>
          </p:cNvSpPr>
          <p:nvPr>
            <p:ph type="dt" idx="11"/>
          </p:nvPr>
        </p:nvSpPr>
        <p:spPr/>
        <p:txBody>
          <a:bodyPr/>
          <a:lstStyle/>
          <a:p>
            <a:endParaRPr lang="en-US" dirty="0"/>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069643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121CA-18E1-48B7-88F6-9C6C2B1E7B0B}" type="slidenum">
              <a:rPr lang="en-US" smtClean="0"/>
              <a:t>9</a:t>
            </a:fld>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576623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A087-EE93-4705-B742-5CCB7CA372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EBA1F5-1B69-4542-9351-487D9CBFD7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9615F4-C5E6-4FCB-A114-FAA3CD3F9C6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66AE3C25-4C11-4915-A8C4-A714A224A7F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923753E-A915-4774-8246-30803DE37B54}"/>
              </a:ext>
            </a:extLst>
          </p:cNvPr>
          <p:cNvSpPr>
            <a:spLocks noGrp="1"/>
          </p:cNvSpPr>
          <p:nvPr>
            <p:ph type="sldNum" sz="quarter" idx="12"/>
          </p:nvPr>
        </p:nvSpPr>
        <p:spPr/>
        <p:txBody>
          <a:bodyPr/>
          <a:lstStyle/>
          <a:p>
            <a:fld id="{1D4AF3E4-670B-4EFB-9AC7-9A51CE40B240}" type="slidenum">
              <a:rPr lang="en-US" smtClean="0"/>
              <a:t>‹#›</a:t>
            </a:fld>
            <a:endParaRPr lang="en-US" dirty="0"/>
          </a:p>
        </p:txBody>
      </p:sp>
    </p:spTree>
    <p:extLst>
      <p:ext uri="{BB962C8B-B14F-4D97-AF65-F5344CB8AC3E}">
        <p14:creationId xmlns:p14="http://schemas.microsoft.com/office/powerpoint/2010/main" val="1441465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C60A9-806E-489F-A50F-F6EBF95375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30D00B-11C3-4C1D-9417-FFD477A70C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3FA65-934D-4D4A-8FA3-5A5B1A81E65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D3EDBF2B-ED08-4783-9466-77AEF95147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A6EC2A-D7AC-43E4-BD6F-ABB4937A4663}"/>
              </a:ext>
            </a:extLst>
          </p:cNvPr>
          <p:cNvSpPr>
            <a:spLocks noGrp="1"/>
          </p:cNvSpPr>
          <p:nvPr>
            <p:ph type="sldNum" sz="quarter" idx="12"/>
          </p:nvPr>
        </p:nvSpPr>
        <p:spPr/>
        <p:txBody>
          <a:bodyPr/>
          <a:lstStyle/>
          <a:p>
            <a:fld id="{1D4AF3E4-670B-4EFB-9AC7-9A51CE40B240}" type="slidenum">
              <a:rPr lang="en-US" smtClean="0"/>
              <a:t>‹#›</a:t>
            </a:fld>
            <a:endParaRPr lang="en-US" dirty="0"/>
          </a:p>
        </p:txBody>
      </p:sp>
    </p:spTree>
    <p:extLst>
      <p:ext uri="{BB962C8B-B14F-4D97-AF65-F5344CB8AC3E}">
        <p14:creationId xmlns:p14="http://schemas.microsoft.com/office/powerpoint/2010/main" val="3170616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D4A651-247C-406A-98C9-B9F9F92092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286E75-1DD5-43F0-BCBA-18C060A9E8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B9A4F6-7D7B-4E6C-8012-7880A346980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048BDE3-DC0A-411A-9A12-14B0F6D68D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8CE8F3-AB71-438C-B1B2-543C1DF3CB81}"/>
              </a:ext>
            </a:extLst>
          </p:cNvPr>
          <p:cNvSpPr>
            <a:spLocks noGrp="1"/>
          </p:cNvSpPr>
          <p:nvPr>
            <p:ph type="sldNum" sz="quarter" idx="12"/>
          </p:nvPr>
        </p:nvSpPr>
        <p:spPr/>
        <p:txBody>
          <a:bodyPr/>
          <a:lstStyle/>
          <a:p>
            <a:fld id="{1D4AF3E4-670B-4EFB-9AC7-9A51CE40B240}" type="slidenum">
              <a:rPr lang="en-US" smtClean="0"/>
              <a:t>‹#›</a:t>
            </a:fld>
            <a:endParaRPr lang="en-US" dirty="0"/>
          </a:p>
        </p:txBody>
      </p:sp>
    </p:spTree>
    <p:extLst>
      <p:ext uri="{BB962C8B-B14F-4D97-AF65-F5344CB8AC3E}">
        <p14:creationId xmlns:p14="http://schemas.microsoft.com/office/powerpoint/2010/main" val="3396875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79816-8EB3-4594-890B-FDC8A139B1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1863DA-483B-43F8-ADF8-4543D1418B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3154F6-2254-45E7-B2F8-5BF2D9DA51E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D23A446D-4E4D-4350-8153-46788C8F5FE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F28E011-F574-46B2-9277-7AD6AD984790}"/>
              </a:ext>
            </a:extLst>
          </p:cNvPr>
          <p:cNvSpPr>
            <a:spLocks noGrp="1"/>
          </p:cNvSpPr>
          <p:nvPr>
            <p:ph type="sldNum" sz="quarter" idx="12"/>
          </p:nvPr>
        </p:nvSpPr>
        <p:spPr/>
        <p:txBody>
          <a:bodyPr/>
          <a:lstStyle/>
          <a:p>
            <a:fld id="{1D4AF3E4-670B-4EFB-9AC7-9A51CE40B240}" type="slidenum">
              <a:rPr lang="en-US" smtClean="0"/>
              <a:t>‹#›</a:t>
            </a:fld>
            <a:endParaRPr lang="en-US" dirty="0"/>
          </a:p>
        </p:txBody>
      </p:sp>
    </p:spTree>
    <p:extLst>
      <p:ext uri="{BB962C8B-B14F-4D97-AF65-F5344CB8AC3E}">
        <p14:creationId xmlns:p14="http://schemas.microsoft.com/office/powerpoint/2010/main" val="3458366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2FF7D-B26E-4A32-81DA-0FA5462BC2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7045F9-EFC3-4116-9705-BFBE8A093C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63FEBC-47AC-457C-95A2-DF6EF5EFB71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B91F3AE-353D-4D1E-A058-28CCAF23B8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5C3249-481A-495E-9D0A-06EEBB1DA391}"/>
              </a:ext>
            </a:extLst>
          </p:cNvPr>
          <p:cNvSpPr>
            <a:spLocks noGrp="1"/>
          </p:cNvSpPr>
          <p:nvPr>
            <p:ph type="sldNum" sz="quarter" idx="12"/>
          </p:nvPr>
        </p:nvSpPr>
        <p:spPr/>
        <p:txBody>
          <a:bodyPr/>
          <a:lstStyle/>
          <a:p>
            <a:fld id="{1D4AF3E4-670B-4EFB-9AC7-9A51CE40B240}" type="slidenum">
              <a:rPr lang="en-US" smtClean="0"/>
              <a:t>‹#›</a:t>
            </a:fld>
            <a:endParaRPr lang="en-US" dirty="0"/>
          </a:p>
        </p:txBody>
      </p:sp>
    </p:spTree>
    <p:extLst>
      <p:ext uri="{BB962C8B-B14F-4D97-AF65-F5344CB8AC3E}">
        <p14:creationId xmlns:p14="http://schemas.microsoft.com/office/powerpoint/2010/main" val="3964770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B0281-A45E-4697-B3D2-AEA05A4FE5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86E976-C009-46A6-8459-D2BCC631E2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1755E2-34FF-4D5F-A141-C9E22660A2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208CF6-CD7B-4DCE-9786-FD7683FC2BF1}"/>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222AEAC3-0853-4F18-A617-B36074B6354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DF09C88-23EC-4DBF-B17E-B050755DADFB}"/>
              </a:ext>
            </a:extLst>
          </p:cNvPr>
          <p:cNvSpPr>
            <a:spLocks noGrp="1"/>
          </p:cNvSpPr>
          <p:nvPr>
            <p:ph type="sldNum" sz="quarter" idx="12"/>
          </p:nvPr>
        </p:nvSpPr>
        <p:spPr/>
        <p:txBody>
          <a:bodyPr/>
          <a:lstStyle/>
          <a:p>
            <a:fld id="{1D4AF3E4-670B-4EFB-9AC7-9A51CE40B240}" type="slidenum">
              <a:rPr lang="en-US" smtClean="0"/>
              <a:t>‹#›</a:t>
            </a:fld>
            <a:endParaRPr lang="en-US" dirty="0"/>
          </a:p>
        </p:txBody>
      </p:sp>
    </p:spTree>
    <p:extLst>
      <p:ext uri="{BB962C8B-B14F-4D97-AF65-F5344CB8AC3E}">
        <p14:creationId xmlns:p14="http://schemas.microsoft.com/office/powerpoint/2010/main" val="2259668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4D60B-F16B-4045-B9A2-F104C05EDE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5B03CA-426D-4487-B4EC-504E46F589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DEDE55-59FB-441A-9B57-B124ECB5F9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4F12E9-2DB2-469D-8363-D33E6736AE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8F948D-EE28-4880-A562-3126AD3FF0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73FB75-D621-4160-B643-A79095718F80}"/>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75B5830E-D9EF-4FAC-8F50-EA880B015AE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217546A-3D09-481A-B70D-9C1A65D55518}"/>
              </a:ext>
            </a:extLst>
          </p:cNvPr>
          <p:cNvSpPr>
            <a:spLocks noGrp="1"/>
          </p:cNvSpPr>
          <p:nvPr>
            <p:ph type="sldNum" sz="quarter" idx="12"/>
          </p:nvPr>
        </p:nvSpPr>
        <p:spPr/>
        <p:txBody>
          <a:bodyPr/>
          <a:lstStyle/>
          <a:p>
            <a:fld id="{1D4AF3E4-670B-4EFB-9AC7-9A51CE40B240}" type="slidenum">
              <a:rPr lang="en-US" smtClean="0"/>
              <a:t>‹#›</a:t>
            </a:fld>
            <a:endParaRPr lang="en-US" dirty="0"/>
          </a:p>
        </p:txBody>
      </p:sp>
    </p:spTree>
    <p:extLst>
      <p:ext uri="{BB962C8B-B14F-4D97-AF65-F5344CB8AC3E}">
        <p14:creationId xmlns:p14="http://schemas.microsoft.com/office/powerpoint/2010/main" val="4286717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51995-34E0-4C6C-8E21-D910C065C8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288588-AADE-43E7-A4E5-7AA3AECA1C83}"/>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BB158A0F-6A83-4BC8-BF78-8FBE6554BD6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89F4DCD-7050-4C4B-AF15-0A4BDABD04F7}"/>
              </a:ext>
            </a:extLst>
          </p:cNvPr>
          <p:cNvSpPr>
            <a:spLocks noGrp="1"/>
          </p:cNvSpPr>
          <p:nvPr>
            <p:ph type="sldNum" sz="quarter" idx="12"/>
          </p:nvPr>
        </p:nvSpPr>
        <p:spPr/>
        <p:txBody>
          <a:bodyPr/>
          <a:lstStyle/>
          <a:p>
            <a:fld id="{1D4AF3E4-670B-4EFB-9AC7-9A51CE40B240}" type="slidenum">
              <a:rPr lang="en-US" smtClean="0"/>
              <a:t>‹#›</a:t>
            </a:fld>
            <a:endParaRPr lang="en-US" dirty="0"/>
          </a:p>
        </p:txBody>
      </p:sp>
    </p:spTree>
    <p:extLst>
      <p:ext uri="{BB962C8B-B14F-4D97-AF65-F5344CB8AC3E}">
        <p14:creationId xmlns:p14="http://schemas.microsoft.com/office/powerpoint/2010/main" val="3330127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FE6580-9C8D-400D-B529-4A91ACEC701E}"/>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CFEBF784-27D5-4ECA-BDE2-991A7F9F21E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78B4C40-BFDB-464C-A612-9BA56F35DDB6}"/>
              </a:ext>
            </a:extLst>
          </p:cNvPr>
          <p:cNvSpPr>
            <a:spLocks noGrp="1"/>
          </p:cNvSpPr>
          <p:nvPr>
            <p:ph type="sldNum" sz="quarter" idx="12"/>
          </p:nvPr>
        </p:nvSpPr>
        <p:spPr/>
        <p:txBody>
          <a:bodyPr/>
          <a:lstStyle/>
          <a:p>
            <a:fld id="{1D4AF3E4-670B-4EFB-9AC7-9A51CE40B240}" type="slidenum">
              <a:rPr lang="en-US" smtClean="0"/>
              <a:t>‹#›</a:t>
            </a:fld>
            <a:endParaRPr lang="en-US" dirty="0"/>
          </a:p>
        </p:txBody>
      </p:sp>
    </p:spTree>
    <p:extLst>
      <p:ext uri="{BB962C8B-B14F-4D97-AF65-F5344CB8AC3E}">
        <p14:creationId xmlns:p14="http://schemas.microsoft.com/office/powerpoint/2010/main" val="3421798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2821E-099B-4A34-8723-C8BB8DC5BE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EBA69A-2CCB-451C-B925-F31B0895CE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4C534D-5983-4DA1-860F-D2E9E82479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ACBFBA-C14E-4AB3-B317-E034B0263302}"/>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99098140-D39F-4AD6-B4CD-FB9F3C2C5D6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C71DC1A-1F82-4B9E-BFD0-580752343A61}"/>
              </a:ext>
            </a:extLst>
          </p:cNvPr>
          <p:cNvSpPr>
            <a:spLocks noGrp="1"/>
          </p:cNvSpPr>
          <p:nvPr>
            <p:ph type="sldNum" sz="quarter" idx="12"/>
          </p:nvPr>
        </p:nvSpPr>
        <p:spPr/>
        <p:txBody>
          <a:bodyPr/>
          <a:lstStyle/>
          <a:p>
            <a:fld id="{1D4AF3E4-670B-4EFB-9AC7-9A51CE40B240}" type="slidenum">
              <a:rPr lang="en-US" smtClean="0"/>
              <a:t>‹#›</a:t>
            </a:fld>
            <a:endParaRPr lang="en-US" dirty="0"/>
          </a:p>
        </p:txBody>
      </p:sp>
    </p:spTree>
    <p:extLst>
      <p:ext uri="{BB962C8B-B14F-4D97-AF65-F5344CB8AC3E}">
        <p14:creationId xmlns:p14="http://schemas.microsoft.com/office/powerpoint/2010/main" val="2954864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EBEA7-20F5-467D-8FE4-A80FF04CC9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E43505-CE9C-4DD6-85F9-7BFC4EFFA1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8EAB2BA-32B3-4AA7-A40A-DDF08D6858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C02E12-D63D-4FF7-8EF4-6DF4D4D0E5EE}"/>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3F363004-A793-4918-9634-48AEEC9A5E7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3B963B7-182E-4392-958D-5EAC524CA5BC}"/>
              </a:ext>
            </a:extLst>
          </p:cNvPr>
          <p:cNvSpPr>
            <a:spLocks noGrp="1"/>
          </p:cNvSpPr>
          <p:nvPr>
            <p:ph type="sldNum" sz="quarter" idx="12"/>
          </p:nvPr>
        </p:nvSpPr>
        <p:spPr/>
        <p:txBody>
          <a:bodyPr/>
          <a:lstStyle/>
          <a:p>
            <a:fld id="{1D4AF3E4-670B-4EFB-9AC7-9A51CE40B240}" type="slidenum">
              <a:rPr lang="en-US" smtClean="0"/>
              <a:t>‹#›</a:t>
            </a:fld>
            <a:endParaRPr lang="en-US" dirty="0"/>
          </a:p>
        </p:txBody>
      </p:sp>
    </p:spTree>
    <p:extLst>
      <p:ext uri="{BB962C8B-B14F-4D97-AF65-F5344CB8AC3E}">
        <p14:creationId xmlns:p14="http://schemas.microsoft.com/office/powerpoint/2010/main" val="2323501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976817-9828-44C9-ABCF-6F02332674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04BB50-60FF-478D-BA5E-D8B2680D45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AA9580-D664-4618-9DCA-D2491B7E10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F3533700-6BE6-4BFA-9E54-95E72085F3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54F0884-B2D6-4C80-B4FE-77FB474996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4AF3E4-670B-4EFB-9AC7-9A51CE40B240}" type="slidenum">
              <a:rPr lang="en-US" smtClean="0"/>
              <a:t>‹#›</a:t>
            </a:fld>
            <a:endParaRPr lang="en-US" dirty="0"/>
          </a:p>
        </p:txBody>
      </p:sp>
    </p:spTree>
    <p:extLst>
      <p:ext uri="{BB962C8B-B14F-4D97-AF65-F5344CB8AC3E}">
        <p14:creationId xmlns:p14="http://schemas.microsoft.com/office/powerpoint/2010/main" val="3253584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customXml" Target="../ink/ink2.xml"/><Relationship Id="rId12"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customXml" Target="../ink/ink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2.png"/><Relationship Id="rId7" Type="http://schemas.openxmlformats.org/officeDocument/2006/relationships/customXml" Target="../ink/ink6.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customXml" Target="../ink/ink5.xml"/><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customXml" Target="../ink/ink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s://www.opm.gov/healthcare-insurance/healthcare/plan-information/compare-plan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hyperlink" Target="http://www.benefeds.com/"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hyperlink" Target="http://www.fsafeds.com/"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www.opm.gov/healthcare-insurance/life-insurance"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9.xm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25296" y="1600574"/>
            <a:ext cx="9710928" cy="5100565"/>
          </a:xfrm>
        </p:spPr>
        <p:txBody>
          <a:bodyPr anchor="t">
            <a:normAutofit/>
          </a:bodyPr>
          <a:lstStyle/>
          <a:p>
            <a:pPr algn="ctr"/>
            <a:r>
              <a:rPr lang="en-US" sz="8000" b="1" dirty="0">
                <a:latin typeface="+mn-lt"/>
              </a:rPr>
              <a:t>PART-TIME FLEXIBLES</a:t>
            </a:r>
            <a:br>
              <a:rPr lang="en-US" b="1" dirty="0">
                <a:latin typeface="+mn-lt"/>
              </a:rPr>
            </a:br>
            <a:br>
              <a:rPr lang="en-US" sz="1300" b="1" dirty="0">
                <a:latin typeface="+mn-lt"/>
              </a:rPr>
            </a:br>
            <a:r>
              <a:rPr lang="en-US" sz="4000" b="1" u="sng" dirty="0">
                <a:latin typeface="+mn-lt"/>
              </a:rPr>
              <a:t>Region 6</a:t>
            </a:r>
            <a:br>
              <a:rPr lang="en-US" sz="4000" b="1" dirty="0">
                <a:latin typeface="+mn-lt"/>
              </a:rPr>
            </a:br>
            <a:r>
              <a:rPr lang="en-US" sz="4000" b="1" dirty="0">
                <a:latin typeface="+mn-lt"/>
              </a:rPr>
              <a:t>NBA David Mudd</a:t>
            </a:r>
            <a:br>
              <a:rPr lang="en-US" sz="4000" b="1" dirty="0">
                <a:latin typeface="+mn-lt"/>
              </a:rPr>
            </a:br>
            <a:br>
              <a:rPr lang="en-US" sz="4000" b="1" dirty="0">
                <a:latin typeface="+mn-lt"/>
              </a:rPr>
            </a:br>
            <a:r>
              <a:rPr lang="en-US" sz="4000" b="1" u="sng" dirty="0">
                <a:latin typeface="+mn-lt"/>
              </a:rPr>
              <a:t>Instructors</a:t>
            </a:r>
            <a:br>
              <a:rPr lang="en-US" sz="4000" b="1" dirty="0">
                <a:latin typeface="+mn-lt"/>
              </a:rPr>
            </a:br>
            <a:r>
              <a:rPr lang="en-US" sz="4000" b="1" dirty="0">
                <a:latin typeface="+mn-lt"/>
              </a:rPr>
              <a:t>RAA Ronnie Roush</a:t>
            </a:r>
            <a:br>
              <a:rPr lang="en-US" sz="4000" b="1" dirty="0">
                <a:latin typeface="+mn-lt"/>
              </a:rPr>
            </a:br>
            <a:r>
              <a:rPr lang="en-US" sz="4000" b="1" dirty="0">
                <a:latin typeface="+mn-lt"/>
              </a:rPr>
              <a:t>Pete Palmer – Branch 1</a:t>
            </a:r>
            <a:endParaRPr lang="en-US" sz="4000" dirty="0">
              <a:latin typeface="+mn-lt"/>
            </a:endParaRPr>
          </a:p>
        </p:txBody>
      </p:sp>
      <p:sp>
        <p:nvSpPr>
          <p:cNvPr id="3" name="Subtitle 2"/>
          <p:cNvSpPr>
            <a:spLocks noGrp="1"/>
          </p:cNvSpPr>
          <p:nvPr>
            <p:ph type="subTitle" idx="1"/>
          </p:nvPr>
        </p:nvSpPr>
        <p:spPr>
          <a:xfrm>
            <a:off x="1524000" y="11173"/>
            <a:ext cx="9144000" cy="1468497"/>
          </a:xfrm>
          <a:solidFill>
            <a:schemeClr val="accent1">
              <a:lumMod val="40000"/>
              <a:lumOff val="60000"/>
            </a:schemeClr>
          </a:solidFill>
          <a:ln>
            <a:solidFill>
              <a:schemeClr val="tx1"/>
            </a:solidFill>
          </a:ln>
        </p:spPr>
        <p:txBody>
          <a:bodyPr>
            <a:normAutofit fontScale="40000" lnSpcReduction="20000"/>
          </a:bodyPr>
          <a:lstStyle/>
          <a:p>
            <a:pPr algn="ctr"/>
            <a:endParaRPr lang="en-US" sz="2800" dirty="0">
              <a:latin typeface="Arial Black" panose="020B0A04020102020204" pitchFamily="34" charset="0"/>
            </a:endParaRPr>
          </a:p>
          <a:p>
            <a:pPr algn="ctr"/>
            <a:r>
              <a:rPr lang="en-US" sz="8000" dirty="0">
                <a:latin typeface="Arial Black" panose="020B0A04020102020204" pitchFamily="34" charset="0"/>
              </a:rPr>
              <a:t>Guidance for Union Representatives as</a:t>
            </a:r>
          </a:p>
          <a:p>
            <a:pPr algn="ctr"/>
            <a:r>
              <a:rPr lang="en-US" sz="8000" dirty="0">
                <a:latin typeface="Arial Black" panose="020B0A04020102020204" pitchFamily="34" charset="0"/>
              </a:rPr>
              <a:t> PTFs Re-emerge onto Workroom Floors</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7581" y="10407"/>
            <a:ext cx="1518455" cy="147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0" y="-38373"/>
            <a:ext cx="1518036" cy="1469263"/>
          </a:xfrm>
          <a:prstGeom prst="rect">
            <a:avLst/>
          </a:prstGeom>
        </p:spPr>
      </p:pic>
      <p:sp>
        <p:nvSpPr>
          <p:cNvPr id="6" name="Date Placeholder 5"/>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284974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86BF-EFF4-4A57-92BE-91B2C83F73A0}"/>
              </a:ext>
            </a:extLst>
          </p:cNvPr>
          <p:cNvSpPr>
            <a:spLocks noGrp="1"/>
          </p:cNvSpPr>
          <p:nvPr>
            <p:ph type="title"/>
          </p:nvPr>
        </p:nvSpPr>
        <p:spPr>
          <a:xfrm>
            <a:off x="1518036" y="10789"/>
            <a:ext cx="9155928" cy="1469263"/>
          </a:xfrm>
          <a:solidFill>
            <a:schemeClr val="accent1">
              <a:lumMod val="40000"/>
              <a:lumOff val="60000"/>
            </a:schemeClr>
          </a:solidFill>
        </p:spPr>
        <p:txBody>
          <a:bodyPr/>
          <a:lstStyle/>
          <a:p>
            <a:pPr algn="ctr"/>
            <a:r>
              <a:rPr lang="en-US" dirty="0">
                <a:latin typeface="Arial Black" panose="020B0A04020102020204" pitchFamily="34" charset="0"/>
              </a:rPr>
              <a:t>PTF Gains Versus CCA</a:t>
            </a:r>
          </a:p>
        </p:txBody>
      </p:sp>
      <p:sp>
        <p:nvSpPr>
          <p:cNvPr id="3" name="Content Placeholder 2">
            <a:extLst>
              <a:ext uri="{FF2B5EF4-FFF2-40B4-BE49-F238E27FC236}">
                <a16:creationId xmlns:a16="http://schemas.microsoft.com/office/drawing/2014/main" id="{A4AD1CF4-6D8C-4F54-866D-AAC792D790A5}"/>
              </a:ext>
            </a:extLst>
          </p:cNvPr>
          <p:cNvSpPr>
            <a:spLocks noGrp="1"/>
          </p:cNvSpPr>
          <p:nvPr>
            <p:ph idx="1"/>
          </p:nvPr>
        </p:nvSpPr>
        <p:spPr>
          <a:xfrm>
            <a:off x="2020824" y="2522468"/>
            <a:ext cx="8890884" cy="3613156"/>
          </a:xfrm>
        </p:spPr>
        <p:txBody>
          <a:bodyPr>
            <a:noAutofit/>
          </a:bodyPr>
          <a:lstStyle/>
          <a:p>
            <a:pPr marL="457200" lvl="2" indent="-457200">
              <a:buFont typeface="Wingdings" panose="05000000000000000000" pitchFamily="2" charset="2"/>
              <a:buChar char="q"/>
            </a:pPr>
            <a:r>
              <a:rPr lang="en-US" sz="3600" b="1" dirty="0"/>
              <a:t>More </a:t>
            </a:r>
            <a:r>
              <a:rPr lang="en-US" sz="3600" b="1" dirty="0">
                <a:solidFill>
                  <a:srgbClr val="00B050"/>
                </a:solidFill>
              </a:rPr>
              <a:t>$$</a:t>
            </a:r>
            <a:endParaRPr lang="en-US" sz="3600" b="1" dirty="0"/>
          </a:p>
          <a:p>
            <a:pPr marL="457200" lvl="2" indent="-457200">
              <a:buFont typeface="Wingdings" panose="05000000000000000000" pitchFamily="2" charset="2"/>
              <a:buChar char="q"/>
            </a:pPr>
            <a:r>
              <a:rPr lang="en-US" sz="3600" b="1" dirty="0"/>
              <a:t>Paid Sick Leave</a:t>
            </a:r>
          </a:p>
          <a:p>
            <a:pPr marL="457200" lvl="2" indent="-457200">
              <a:buFont typeface="Wingdings" panose="05000000000000000000" pitchFamily="2" charset="2"/>
              <a:buChar char="q"/>
            </a:pPr>
            <a:r>
              <a:rPr lang="en-US" sz="3600" b="1" dirty="0"/>
              <a:t>A/L Carryover (</a:t>
            </a:r>
            <a:r>
              <a:rPr lang="en-US" sz="3600" b="1" u="sng" dirty="0"/>
              <a:t>normally</a:t>
            </a:r>
            <a:r>
              <a:rPr lang="en-US" sz="3600" b="1" dirty="0"/>
              <a:t> up to 440 hours)</a:t>
            </a:r>
          </a:p>
          <a:p>
            <a:pPr marL="914400" lvl="5">
              <a:buFont typeface="Wingdings" panose="05000000000000000000" pitchFamily="2" charset="2"/>
              <a:buChar char="v"/>
            </a:pPr>
            <a:r>
              <a:rPr lang="en-US" sz="3600" b="1" dirty="0"/>
              <a:t>No more Terminal Leave Payout!</a:t>
            </a:r>
          </a:p>
          <a:p>
            <a:pPr marL="0" lvl="2">
              <a:buFont typeface="Wingdings" panose="05000000000000000000" pitchFamily="2" charset="2"/>
              <a:buChar char="q"/>
            </a:pPr>
            <a:r>
              <a:rPr lang="en-US" sz="3600" b="1" dirty="0"/>
              <a:t> USPS Contributions Towards Retirement</a:t>
            </a:r>
          </a:p>
        </p:txBody>
      </p:sp>
      <p:pic>
        <p:nvPicPr>
          <p:cNvPr id="4" name="Picture 3">
            <a:extLst>
              <a:ext uri="{FF2B5EF4-FFF2-40B4-BE49-F238E27FC236}">
                <a16:creationId xmlns:a16="http://schemas.microsoft.com/office/drawing/2014/main" id="{7EF43308-7AAA-4320-9ED5-8FFB208716E6}"/>
              </a:ext>
            </a:extLst>
          </p:cNvPr>
          <p:cNvPicPr>
            <a:picLocks noChangeAspect="1"/>
          </p:cNvPicPr>
          <p:nvPr/>
        </p:nvPicPr>
        <p:blipFill>
          <a:blip r:embed="rId3"/>
          <a:stretch>
            <a:fillRect/>
          </a:stretch>
        </p:blipFill>
        <p:spPr>
          <a:xfrm>
            <a:off x="0" y="10789"/>
            <a:ext cx="1518036" cy="1469263"/>
          </a:xfrm>
          <a:prstGeom prst="rect">
            <a:avLst/>
          </a:prstGeom>
        </p:spPr>
      </p:pic>
      <p:pic>
        <p:nvPicPr>
          <p:cNvPr id="5" name="Picture 4">
            <a:extLst>
              <a:ext uri="{FF2B5EF4-FFF2-40B4-BE49-F238E27FC236}">
                <a16:creationId xmlns:a16="http://schemas.microsoft.com/office/drawing/2014/main" id="{4C7ECA06-CB2B-47A9-800E-E1630CA0B1AA}"/>
              </a:ext>
            </a:extLst>
          </p:cNvPr>
          <p:cNvPicPr>
            <a:picLocks noChangeAspect="1"/>
          </p:cNvPicPr>
          <p:nvPr/>
        </p:nvPicPr>
        <p:blipFill>
          <a:blip r:embed="rId3"/>
          <a:stretch>
            <a:fillRect/>
          </a:stretch>
        </p:blipFill>
        <p:spPr>
          <a:xfrm>
            <a:off x="10673964" y="10789"/>
            <a:ext cx="1518036" cy="1469263"/>
          </a:xfrm>
          <a:prstGeom prst="rect">
            <a:avLst/>
          </a:prstGeom>
        </p:spPr>
      </p:pic>
      <p:sp>
        <p:nvSpPr>
          <p:cNvPr id="6" name="Date Placeholder 5"/>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438587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86BF-EFF4-4A57-92BE-91B2C83F73A0}"/>
              </a:ext>
            </a:extLst>
          </p:cNvPr>
          <p:cNvSpPr>
            <a:spLocks noGrp="1"/>
          </p:cNvSpPr>
          <p:nvPr>
            <p:ph type="title"/>
          </p:nvPr>
        </p:nvSpPr>
        <p:spPr>
          <a:xfrm>
            <a:off x="1518036" y="10789"/>
            <a:ext cx="9155928" cy="1469263"/>
          </a:xfrm>
          <a:solidFill>
            <a:schemeClr val="accent1">
              <a:lumMod val="40000"/>
              <a:lumOff val="60000"/>
            </a:schemeClr>
          </a:solidFill>
        </p:spPr>
        <p:txBody>
          <a:bodyPr/>
          <a:lstStyle/>
          <a:p>
            <a:pPr algn="ctr"/>
            <a:r>
              <a:rPr lang="en-US" dirty="0">
                <a:latin typeface="Arial Black" panose="020B0A04020102020204" pitchFamily="34" charset="0"/>
              </a:rPr>
              <a:t>PTF Gains Versus CCA </a:t>
            </a:r>
            <a:r>
              <a:rPr lang="en-US" sz="4000" dirty="0">
                <a:latin typeface="Arial Black" panose="020B0A04020102020204" pitchFamily="34" charset="0"/>
              </a:rPr>
              <a:t>(cont.)</a:t>
            </a:r>
          </a:p>
        </p:txBody>
      </p:sp>
      <p:sp>
        <p:nvSpPr>
          <p:cNvPr id="3" name="Content Placeholder 2">
            <a:extLst>
              <a:ext uri="{FF2B5EF4-FFF2-40B4-BE49-F238E27FC236}">
                <a16:creationId xmlns:a16="http://schemas.microsoft.com/office/drawing/2014/main" id="{A4AD1CF4-6D8C-4F54-866D-AAC792D790A5}"/>
              </a:ext>
            </a:extLst>
          </p:cNvPr>
          <p:cNvSpPr>
            <a:spLocks noGrp="1"/>
          </p:cNvSpPr>
          <p:nvPr>
            <p:ph idx="1"/>
          </p:nvPr>
        </p:nvSpPr>
        <p:spPr>
          <a:xfrm>
            <a:off x="2001543" y="2120132"/>
            <a:ext cx="9431439" cy="3869188"/>
          </a:xfrm>
        </p:spPr>
        <p:txBody>
          <a:bodyPr>
            <a:noAutofit/>
          </a:bodyPr>
          <a:lstStyle/>
          <a:p>
            <a:pPr marL="457200" lvl="2" indent="-457200">
              <a:buFont typeface="Wingdings" panose="05000000000000000000" pitchFamily="2" charset="2"/>
              <a:buChar char="q"/>
            </a:pPr>
            <a:r>
              <a:rPr lang="en-US" sz="3600" b="1" dirty="0"/>
              <a:t>Can Participate in the TSP</a:t>
            </a:r>
          </a:p>
          <a:p>
            <a:pPr marL="0" lvl="2">
              <a:buFont typeface="Wingdings" panose="05000000000000000000" pitchFamily="2" charset="2"/>
              <a:buChar char="q"/>
            </a:pPr>
            <a:r>
              <a:rPr lang="en-US" sz="3600" b="1" dirty="0"/>
              <a:t> Full Uniform Allowance on Citibank Card </a:t>
            </a:r>
          </a:p>
          <a:p>
            <a:pPr marL="0" lvl="2">
              <a:buFont typeface="Wingdings" panose="05000000000000000000" pitchFamily="2" charset="2"/>
              <a:buChar char="q"/>
            </a:pPr>
            <a:r>
              <a:rPr lang="en-US" sz="3600" b="1" dirty="0"/>
              <a:t> USPS Contributes more to Health Ins.</a:t>
            </a:r>
          </a:p>
          <a:p>
            <a:pPr marL="0" lvl="2">
              <a:buFont typeface="Wingdings" panose="05000000000000000000" pitchFamily="2" charset="2"/>
              <a:buChar char="q"/>
            </a:pPr>
            <a:r>
              <a:rPr lang="en-US" sz="3600" b="1" dirty="0"/>
              <a:t> </a:t>
            </a:r>
            <a:r>
              <a:rPr lang="en-US" sz="3600" b="1" strike="sngStrike" dirty="0"/>
              <a:t>Relative Standing</a:t>
            </a:r>
            <a:r>
              <a:rPr lang="en-US" sz="3600" b="1" dirty="0"/>
              <a:t>          SENIORITY!</a:t>
            </a:r>
          </a:p>
          <a:p>
            <a:pPr marL="914400" lvl="5">
              <a:buFont typeface="Wingdings" panose="05000000000000000000" pitchFamily="2" charset="2"/>
              <a:buChar char="v"/>
            </a:pPr>
            <a:r>
              <a:rPr lang="en-US" sz="3600" b="1" dirty="0"/>
              <a:t>A/L selections, Opting, Conversion to FTR</a:t>
            </a:r>
          </a:p>
          <a:p>
            <a:pPr marL="914400" lvl="5">
              <a:buFont typeface="Wingdings" panose="05000000000000000000" pitchFamily="2" charset="2"/>
              <a:buChar char="v"/>
            </a:pPr>
            <a:r>
              <a:rPr lang="en-US" sz="3600" b="1" dirty="0"/>
              <a:t>Relative Standing only used for tie-breaker</a:t>
            </a:r>
          </a:p>
        </p:txBody>
      </p:sp>
      <p:pic>
        <p:nvPicPr>
          <p:cNvPr id="4" name="Picture 3">
            <a:extLst>
              <a:ext uri="{FF2B5EF4-FFF2-40B4-BE49-F238E27FC236}">
                <a16:creationId xmlns:a16="http://schemas.microsoft.com/office/drawing/2014/main" id="{7EF43308-7AAA-4320-9ED5-8FFB208716E6}"/>
              </a:ext>
            </a:extLst>
          </p:cNvPr>
          <p:cNvPicPr>
            <a:picLocks noChangeAspect="1"/>
          </p:cNvPicPr>
          <p:nvPr/>
        </p:nvPicPr>
        <p:blipFill>
          <a:blip r:embed="rId3"/>
          <a:stretch>
            <a:fillRect/>
          </a:stretch>
        </p:blipFill>
        <p:spPr>
          <a:xfrm>
            <a:off x="0" y="10789"/>
            <a:ext cx="1518036" cy="1469263"/>
          </a:xfrm>
          <a:prstGeom prst="rect">
            <a:avLst/>
          </a:prstGeom>
        </p:spPr>
      </p:pic>
      <p:pic>
        <p:nvPicPr>
          <p:cNvPr id="5" name="Picture 4">
            <a:extLst>
              <a:ext uri="{FF2B5EF4-FFF2-40B4-BE49-F238E27FC236}">
                <a16:creationId xmlns:a16="http://schemas.microsoft.com/office/drawing/2014/main" id="{4C7ECA06-CB2B-47A9-800E-E1630CA0B1AA}"/>
              </a:ext>
            </a:extLst>
          </p:cNvPr>
          <p:cNvPicPr>
            <a:picLocks noChangeAspect="1"/>
          </p:cNvPicPr>
          <p:nvPr/>
        </p:nvPicPr>
        <p:blipFill>
          <a:blip r:embed="rId3"/>
          <a:stretch>
            <a:fillRect/>
          </a:stretch>
        </p:blipFill>
        <p:spPr>
          <a:xfrm>
            <a:off x="10673964" y="10789"/>
            <a:ext cx="1518036" cy="1469263"/>
          </a:xfrm>
          <a:prstGeom prst="rect">
            <a:avLst/>
          </a:prstGeom>
        </p:spPr>
      </p:pic>
      <p:sp>
        <p:nvSpPr>
          <p:cNvPr id="6" name="Arrow: Right 5">
            <a:extLst>
              <a:ext uri="{FF2B5EF4-FFF2-40B4-BE49-F238E27FC236}">
                <a16:creationId xmlns:a16="http://schemas.microsoft.com/office/drawing/2014/main" id="{730F0A74-91FC-40C3-BC8C-D352F845FE9A}"/>
              </a:ext>
            </a:extLst>
          </p:cNvPr>
          <p:cNvSpPr/>
          <p:nvPr/>
        </p:nvSpPr>
        <p:spPr>
          <a:xfrm>
            <a:off x="5961888" y="3828237"/>
            <a:ext cx="906780" cy="4675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3221284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689F3F3-D918-6033-F8C0-50B494817566}"/>
              </a:ext>
            </a:extLst>
          </p:cNvPr>
          <p:cNvPicPr>
            <a:picLocks noChangeAspect="1"/>
          </p:cNvPicPr>
          <p:nvPr/>
        </p:nvPicPr>
        <p:blipFill>
          <a:blip r:embed="rId3"/>
          <a:stretch>
            <a:fillRect/>
          </a:stretch>
        </p:blipFill>
        <p:spPr>
          <a:xfrm>
            <a:off x="654755" y="1952419"/>
            <a:ext cx="11130843" cy="4224544"/>
          </a:xfrm>
          <a:prstGeom prst="rect">
            <a:avLst/>
          </a:prstGeom>
        </p:spPr>
      </p:pic>
      <p:sp>
        <p:nvSpPr>
          <p:cNvPr id="2" name="Title 1">
            <a:extLst>
              <a:ext uri="{FF2B5EF4-FFF2-40B4-BE49-F238E27FC236}">
                <a16:creationId xmlns:a16="http://schemas.microsoft.com/office/drawing/2014/main" id="{373886BF-EFF4-4A57-92BE-91B2C83F73A0}"/>
              </a:ext>
            </a:extLst>
          </p:cNvPr>
          <p:cNvSpPr>
            <a:spLocks noGrp="1"/>
          </p:cNvSpPr>
          <p:nvPr>
            <p:ph type="title"/>
          </p:nvPr>
        </p:nvSpPr>
        <p:spPr>
          <a:xfrm>
            <a:off x="1518036" y="10789"/>
            <a:ext cx="9155928" cy="1469263"/>
          </a:xfrm>
          <a:solidFill>
            <a:schemeClr val="accent1">
              <a:lumMod val="40000"/>
              <a:lumOff val="60000"/>
            </a:schemeClr>
          </a:solidFill>
        </p:spPr>
        <p:txBody>
          <a:bodyPr/>
          <a:lstStyle/>
          <a:p>
            <a:pPr algn="ctr"/>
            <a:r>
              <a:rPr lang="en-US" dirty="0">
                <a:latin typeface="Arial Black" panose="020B0A04020102020204" pitchFamily="34" charset="0"/>
              </a:rPr>
              <a:t>8/27/22 Pay Chart Table 2</a:t>
            </a:r>
          </a:p>
        </p:txBody>
      </p:sp>
      <p:sp>
        <p:nvSpPr>
          <p:cNvPr id="3" name="Content Placeholder 2">
            <a:extLst>
              <a:ext uri="{FF2B5EF4-FFF2-40B4-BE49-F238E27FC236}">
                <a16:creationId xmlns:a16="http://schemas.microsoft.com/office/drawing/2014/main" id="{A4AD1CF4-6D8C-4F54-866D-AAC792D790A5}"/>
              </a:ext>
            </a:extLst>
          </p:cNvPr>
          <p:cNvSpPr>
            <a:spLocks noGrp="1"/>
          </p:cNvSpPr>
          <p:nvPr>
            <p:ph idx="1"/>
          </p:nvPr>
        </p:nvSpPr>
        <p:spPr>
          <a:xfrm>
            <a:off x="1518036" y="1825625"/>
            <a:ext cx="9155928" cy="4351338"/>
          </a:xfrm>
        </p:spPr>
        <p:txBody>
          <a:bodyPr>
            <a:normAutofit/>
          </a:bodyPr>
          <a:lstStyle/>
          <a:p>
            <a:pPr marL="0" indent="0" algn="ctr">
              <a:buNone/>
            </a:pPr>
            <a:endParaRPr lang="en-US" b="1" dirty="0"/>
          </a:p>
          <a:p>
            <a:pPr marL="0" indent="0" algn="ctr">
              <a:buNone/>
            </a:pPr>
            <a:endParaRPr lang="en-US" b="1" dirty="0"/>
          </a:p>
          <a:p>
            <a:pPr marL="0" indent="0" algn="ctr">
              <a:buNone/>
            </a:pPr>
            <a:endParaRPr lang="en-US" b="1" dirty="0"/>
          </a:p>
        </p:txBody>
      </p:sp>
      <p:pic>
        <p:nvPicPr>
          <p:cNvPr id="4" name="Picture 3">
            <a:extLst>
              <a:ext uri="{FF2B5EF4-FFF2-40B4-BE49-F238E27FC236}">
                <a16:creationId xmlns:a16="http://schemas.microsoft.com/office/drawing/2014/main" id="{7EF43308-7AAA-4320-9ED5-8FFB208716E6}"/>
              </a:ext>
            </a:extLst>
          </p:cNvPr>
          <p:cNvPicPr>
            <a:picLocks noChangeAspect="1"/>
          </p:cNvPicPr>
          <p:nvPr/>
        </p:nvPicPr>
        <p:blipFill>
          <a:blip r:embed="rId4"/>
          <a:stretch>
            <a:fillRect/>
          </a:stretch>
        </p:blipFill>
        <p:spPr>
          <a:xfrm>
            <a:off x="0" y="10789"/>
            <a:ext cx="1518036" cy="1469263"/>
          </a:xfrm>
          <a:prstGeom prst="rect">
            <a:avLst/>
          </a:prstGeom>
        </p:spPr>
      </p:pic>
      <p:pic>
        <p:nvPicPr>
          <p:cNvPr id="5" name="Picture 4">
            <a:extLst>
              <a:ext uri="{FF2B5EF4-FFF2-40B4-BE49-F238E27FC236}">
                <a16:creationId xmlns:a16="http://schemas.microsoft.com/office/drawing/2014/main" id="{4C7ECA06-CB2B-47A9-800E-E1630CA0B1AA}"/>
              </a:ext>
            </a:extLst>
          </p:cNvPr>
          <p:cNvPicPr>
            <a:picLocks noChangeAspect="1"/>
          </p:cNvPicPr>
          <p:nvPr/>
        </p:nvPicPr>
        <p:blipFill>
          <a:blip r:embed="rId4"/>
          <a:stretch>
            <a:fillRect/>
          </a:stretch>
        </p:blipFill>
        <p:spPr>
          <a:xfrm>
            <a:off x="10673964" y="10789"/>
            <a:ext cx="1518036" cy="1469263"/>
          </a:xfrm>
          <a:prstGeom prst="rect">
            <a:avLst/>
          </a:prstGeom>
        </p:spPr>
      </p:pic>
      <mc:AlternateContent xmlns:mc="http://schemas.openxmlformats.org/markup-compatibility/2006" xmlns:p14="http://schemas.microsoft.com/office/powerpoint/2010/main">
        <mc:Choice Requires="p14">
          <p:contentPart p14:bwMode="auto" r:id="rId5">
            <p14:nvContentPartPr>
              <p14:cNvPr id="18" name="Ink 17">
                <a:extLst>
                  <a:ext uri="{FF2B5EF4-FFF2-40B4-BE49-F238E27FC236}">
                    <a16:creationId xmlns:a16="http://schemas.microsoft.com/office/drawing/2014/main" id="{4CA341E4-99A3-4FCD-A231-3C9B9E8D11EF}"/>
                  </a:ext>
                </a:extLst>
              </p14:cNvPr>
              <p14:cNvContentPartPr/>
              <p14:nvPr/>
            </p14:nvContentPartPr>
            <p14:xfrm>
              <a:off x="2955875" y="3400560"/>
              <a:ext cx="221040" cy="28440"/>
            </p14:xfrm>
          </p:contentPart>
        </mc:Choice>
        <mc:Fallback xmlns="">
          <p:pic>
            <p:nvPicPr>
              <p:cNvPr id="18" name="Ink 17">
                <a:extLst>
                  <a:ext uri="{FF2B5EF4-FFF2-40B4-BE49-F238E27FC236}">
                    <a16:creationId xmlns:a16="http://schemas.microsoft.com/office/drawing/2014/main" id="{4CA341E4-99A3-4FCD-A231-3C9B9E8D11EF}"/>
                  </a:ext>
                </a:extLst>
              </p:cNvPr>
              <p:cNvPicPr/>
              <p:nvPr/>
            </p:nvPicPr>
            <p:blipFill>
              <a:blip r:embed="rId6"/>
              <a:stretch>
                <a:fillRect/>
              </a:stretch>
            </p:blipFill>
            <p:spPr>
              <a:xfrm>
                <a:off x="2901875" y="3292560"/>
                <a:ext cx="32868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 name="Ink 18">
                <a:extLst>
                  <a:ext uri="{FF2B5EF4-FFF2-40B4-BE49-F238E27FC236}">
                    <a16:creationId xmlns:a16="http://schemas.microsoft.com/office/drawing/2014/main" id="{896C489A-35DA-4F43-B0E2-050024E46384}"/>
                  </a:ext>
                </a:extLst>
              </p14:cNvPr>
              <p14:cNvContentPartPr/>
              <p14:nvPr/>
            </p14:nvContentPartPr>
            <p14:xfrm flipV="1">
              <a:off x="2480855" y="3942854"/>
              <a:ext cx="306063" cy="45719"/>
            </p14:xfrm>
          </p:contentPart>
        </mc:Choice>
        <mc:Fallback xmlns="">
          <p:pic>
            <p:nvPicPr>
              <p:cNvPr id="19" name="Ink 18">
                <a:extLst>
                  <a:ext uri="{FF2B5EF4-FFF2-40B4-BE49-F238E27FC236}">
                    <a16:creationId xmlns:a16="http://schemas.microsoft.com/office/drawing/2014/main" id="{896C489A-35DA-4F43-B0E2-050024E46384}"/>
                  </a:ext>
                </a:extLst>
              </p:cNvPr>
              <p:cNvPicPr/>
              <p:nvPr/>
            </p:nvPicPr>
            <p:blipFill>
              <a:blip r:embed="rId8"/>
              <a:stretch>
                <a:fillRect/>
              </a:stretch>
            </p:blipFill>
            <p:spPr>
              <a:xfrm flipV="1">
                <a:off x="2426780" y="3832612"/>
                <a:ext cx="413852" cy="26657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 name="Ink 19">
                <a:extLst>
                  <a:ext uri="{FF2B5EF4-FFF2-40B4-BE49-F238E27FC236}">
                    <a16:creationId xmlns:a16="http://schemas.microsoft.com/office/drawing/2014/main" id="{5BA94D3A-510D-4746-86E5-F291CB4DC19B}"/>
                  </a:ext>
                </a:extLst>
              </p14:cNvPr>
              <p14:cNvContentPartPr/>
              <p14:nvPr/>
            </p14:nvContentPartPr>
            <p14:xfrm>
              <a:off x="2497892" y="3756688"/>
              <a:ext cx="192600" cy="360"/>
            </p14:xfrm>
          </p:contentPart>
        </mc:Choice>
        <mc:Fallback xmlns="">
          <p:pic>
            <p:nvPicPr>
              <p:cNvPr id="20" name="Ink 19">
                <a:extLst>
                  <a:ext uri="{FF2B5EF4-FFF2-40B4-BE49-F238E27FC236}">
                    <a16:creationId xmlns:a16="http://schemas.microsoft.com/office/drawing/2014/main" id="{5BA94D3A-510D-4746-86E5-F291CB4DC19B}"/>
                  </a:ext>
                </a:extLst>
              </p:cNvPr>
              <p:cNvPicPr/>
              <p:nvPr/>
            </p:nvPicPr>
            <p:blipFill>
              <a:blip r:embed="rId10"/>
              <a:stretch>
                <a:fillRect/>
              </a:stretch>
            </p:blipFill>
            <p:spPr>
              <a:xfrm>
                <a:off x="2443892" y="3648688"/>
                <a:ext cx="3002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p14:cNvContentPartPr/>
              <p14:nvPr/>
            </p14:nvContentPartPr>
            <p14:xfrm>
              <a:off x="2942772" y="3150089"/>
              <a:ext cx="220663" cy="28575"/>
            </p14:xfrm>
          </p:contentPart>
        </mc:Choice>
        <mc:Fallback xmlns="">
          <p:pic>
            <p:nvPicPr>
              <p:cNvPr id="7" name="Ink 6"/>
              <p:cNvPicPr/>
              <p:nvPr/>
            </p:nvPicPr>
            <p:blipFill>
              <a:blip r:embed="rId12"/>
              <a:stretch>
                <a:fillRect/>
              </a:stretch>
            </p:blipFill>
            <p:spPr>
              <a:xfrm>
                <a:off x="2888776" y="3041576"/>
                <a:ext cx="328295" cy="245239"/>
              </a:xfrm>
              <a:prstGeom prst="rect">
                <a:avLst/>
              </a:prstGeom>
            </p:spPr>
          </p:pic>
        </mc:Fallback>
      </mc:AlternateContent>
      <p:sp>
        <p:nvSpPr>
          <p:cNvPr id="8" name="Date Placeholder 7"/>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753734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1F192FF-41DA-94AC-F281-79C93C3804D5}"/>
              </a:ext>
            </a:extLst>
          </p:cNvPr>
          <p:cNvPicPr>
            <a:picLocks noChangeAspect="1"/>
          </p:cNvPicPr>
          <p:nvPr/>
        </p:nvPicPr>
        <p:blipFill>
          <a:blip r:embed="rId3"/>
          <a:stretch>
            <a:fillRect/>
          </a:stretch>
        </p:blipFill>
        <p:spPr>
          <a:xfrm>
            <a:off x="1145894" y="1480052"/>
            <a:ext cx="9896354" cy="5241423"/>
          </a:xfrm>
          <a:prstGeom prst="rect">
            <a:avLst/>
          </a:prstGeom>
        </p:spPr>
      </p:pic>
      <p:sp>
        <p:nvSpPr>
          <p:cNvPr id="2" name="Title 1">
            <a:extLst>
              <a:ext uri="{FF2B5EF4-FFF2-40B4-BE49-F238E27FC236}">
                <a16:creationId xmlns:a16="http://schemas.microsoft.com/office/drawing/2014/main" id="{373886BF-EFF4-4A57-92BE-91B2C83F73A0}"/>
              </a:ext>
            </a:extLst>
          </p:cNvPr>
          <p:cNvSpPr>
            <a:spLocks noGrp="1"/>
          </p:cNvSpPr>
          <p:nvPr>
            <p:ph type="title"/>
          </p:nvPr>
        </p:nvSpPr>
        <p:spPr>
          <a:xfrm>
            <a:off x="1518036" y="10789"/>
            <a:ext cx="9155928" cy="1469263"/>
          </a:xfrm>
          <a:solidFill>
            <a:schemeClr val="accent1">
              <a:lumMod val="40000"/>
              <a:lumOff val="60000"/>
            </a:schemeClr>
          </a:solidFill>
        </p:spPr>
        <p:txBody>
          <a:bodyPr/>
          <a:lstStyle/>
          <a:p>
            <a:pPr algn="ctr"/>
            <a:r>
              <a:rPr lang="en-US" dirty="0">
                <a:latin typeface="Arial Black" panose="020B0A04020102020204" pitchFamily="34" charset="0"/>
              </a:rPr>
              <a:t>8/27/22 Raises &amp; COLAs</a:t>
            </a:r>
          </a:p>
        </p:txBody>
      </p:sp>
      <p:sp>
        <p:nvSpPr>
          <p:cNvPr id="3" name="Content Placeholder 2">
            <a:extLst>
              <a:ext uri="{FF2B5EF4-FFF2-40B4-BE49-F238E27FC236}">
                <a16:creationId xmlns:a16="http://schemas.microsoft.com/office/drawing/2014/main" id="{A4AD1CF4-6D8C-4F54-866D-AAC792D790A5}"/>
              </a:ext>
            </a:extLst>
          </p:cNvPr>
          <p:cNvSpPr>
            <a:spLocks noGrp="1"/>
          </p:cNvSpPr>
          <p:nvPr>
            <p:ph idx="1"/>
          </p:nvPr>
        </p:nvSpPr>
        <p:spPr>
          <a:xfrm>
            <a:off x="1518036" y="1825625"/>
            <a:ext cx="9155928" cy="4351338"/>
          </a:xfrm>
        </p:spPr>
        <p:txBody>
          <a:bodyPr>
            <a:normAutofit/>
          </a:bodyPr>
          <a:lstStyle/>
          <a:p>
            <a:pPr marL="0" indent="0" algn="ctr">
              <a:buNone/>
            </a:pPr>
            <a:endParaRPr lang="en-US" b="1" dirty="0"/>
          </a:p>
          <a:p>
            <a:pPr marL="0" indent="0" algn="ctr">
              <a:buNone/>
            </a:pPr>
            <a:endParaRPr lang="en-US" b="1" dirty="0"/>
          </a:p>
          <a:p>
            <a:pPr marL="0" indent="0" algn="ctr">
              <a:buNone/>
            </a:pPr>
            <a:endParaRPr lang="en-US" b="1" dirty="0"/>
          </a:p>
        </p:txBody>
      </p:sp>
      <p:pic>
        <p:nvPicPr>
          <p:cNvPr id="4" name="Picture 3">
            <a:extLst>
              <a:ext uri="{FF2B5EF4-FFF2-40B4-BE49-F238E27FC236}">
                <a16:creationId xmlns:a16="http://schemas.microsoft.com/office/drawing/2014/main" id="{7EF43308-7AAA-4320-9ED5-8FFB208716E6}"/>
              </a:ext>
            </a:extLst>
          </p:cNvPr>
          <p:cNvPicPr>
            <a:picLocks noChangeAspect="1"/>
          </p:cNvPicPr>
          <p:nvPr/>
        </p:nvPicPr>
        <p:blipFill>
          <a:blip r:embed="rId4"/>
          <a:stretch>
            <a:fillRect/>
          </a:stretch>
        </p:blipFill>
        <p:spPr>
          <a:xfrm>
            <a:off x="0" y="10789"/>
            <a:ext cx="1518036" cy="1469263"/>
          </a:xfrm>
          <a:prstGeom prst="rect">
            <a:avLst/>
          </a:prstGeom>
        </p:spPr>
      </p:pic>
      <p:pic>
        <p:nvPicPr>
          <p:cNvPr id="5" name="Picture 4">
            <a:extLst>
              <a:ext uri="{FF2B5EF4-FFF2-40B4-BE49-F238E27FC236}">
                <a16:creationId xmlns:a16="http://schemas.microsoft.com/office/drawing/2014/main" id="{4C7ECA06-CB2B-47A9-800E-E1630CA0B1AA}"/>
              </a:ext>
            </a:extLst>
          </p:cNvPr>
          <p:cNvPicPr>
            <a:picLocks noChangeAspect="1"/>
          </p:cNvPicPr>
          <p:nvPr/>
        </p:nvPicPr>
        <p:blipFill>
          <a:blip r:embed="rId4"/>
          <a:stretch>
            <a:fillRect/>
          </a:stretch>
        </p:blipFill>
        <p:spPr>
          <a:xfrm>
            <a:off x="10673964" y="10789"/>
            <a:ext cx="1518036" cy="1469263"/>
          </a:xfrm>
          <a:prstGeom prst="rect">
            <a:avLst/>
          </a:prstGeom>
        </p:spPr>
      </p:pic>
      <p:sp>
        <p:nvSpPr>
          <p:cNvPr id="6" name="Date Placeholder 5"/>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530798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86BF-EFF4-4A57-92BE-91B2C83F73A0}"/>
              </a:ext>
            </a:extLst>
          </p:cNvPr>
          <p:cNvSpPr>
            <a:spLocks noGrp="1"/>
          </p:cNvSpPr>
          <p:nvPr>
            <p:ph type="title"/>
          </p:nvPr>
        </p:nvSpPr>
        <p:spPr>
          <a:xfrm>
            <a:off x="1518036" y="10789"/>
            <a:ext cx="9155928" cy="1469263"/>
          </a:xfrm>
          <a:solidFill>
            <a:schemeClr val="accent1">
              <a:lumMod val="40000"/>
              <a:lumOff val="60000"/>
            </a:schemeClr>
          </a:solidFill>
        </p:spPr>
        <p:txBody>
          <a:bodyPr/>
          <a:lstStyle/>
          <a:p>
            <a:pPr algn="ctr"/>
            <a:r>
              <a:rPr lang="en-US" dirty="0">
                <a:latin typeface="Arial Black" panose="020B0A04020102020204" pitchFamily="34" charset="0"/>
              </a:rPr>
              <a:t>PTF Pay Rates</a:t>
            </a:r>
          </a:p>
        </p:txBody>
      </p:sp>
      <p:sp>
        <p:nvSpPr>
          <p:cNvPr id="3" name="Content Placeholder 2">
            <a:extLst>
              <a:ext uri="{FF2B5EF4-FFF2-40B4-BE49-F238E27FC236}">
                <a16:creationId xmlns:a16="http://schemas.microsoft.com/office/drawing/2014/main" id="{A4AD1CF4-6D8C-4F54-866D-AAC792D790A5}"/>
              </a:ext>
            </a:extLst>
          </p:cNvPr>
          <p:cNvSpPr>
            <a:spLocks noGrp="1"/>
          </p:cNvSpPr>
          <p:nvPr>
            <p:ph idx="1"/>
          </p:nvPr>
        </p:nvSpPr>
        <p:spPr>
          <a:xfrm>
            <a:off x="859536" y="2008505"/>
            <a:ext cx="10771632" cy="3852800"/>
          </a:xfrm>
        </p:spPr>
        <p:txBody>
          <a:bodyPr>
            <a:normAutofit/>
          </a:bodyPr>
          <a:lstStyle/>
          <a:p>
            <a:endParaRPr lang="en-US" b="1" dirty="0"/>
          </a:p>
          <a:p>
            <a:pPr lvl="1">
              <a:buFont typeface="Wingdings" panose="05000000000000000000" pitchFamily="2" charset="2"/>
              <a:buChar char="q"/>
            </a:pPr>
            <a:r>
              <a:rPr lang="en-US" sz="3800" b="1" dirty="0"/>
              <a:t>PTFs begin in new Step AA ($21.92/$22.38)</a:t>
            </a:r>
          </a:p>
          <a:p>
            <a:pPr lvl="2">
              <a:buFont typeface="Wingdings" panose="05000000000000000000" pitchFamily="2" charset="2"/>
              <a:buChar char="v"/>
            </a:pPr>
            <a:r>
              <a:rPr lang="en-US" sz="3800" dirty="0"/>
              <a:t>Equal to FTR Step A</a:t>
            </a:r>
          </a:p>
          <a:p>
            <a:pPr lvl="2">
              <a:buFont typeface="Wingdings" panose="05000000000000000000" pitchFamily="2" charset="2"/>
              <a:buChar char="v"/>
            </a:pPr>
            <a:r>
              <a:rPr lang="en-US" sz="3800" dirty="0"/>
              <a:t>Receives proportional COLAs</a:t>
            </a:r>
          </a:p>
          <a:p>
            <a:pPr lvl="2">
              <a:buFont typeface="Wingdings" panose="05000000000000000000" pitchFamily="2" charset="2"/>
              <a:buChar char="v"/>
            </a:pPr>
            <a:r>
              <a:rPr lang="en-US" sz="3800" dirty="0"/>
              <a:t>46 week waiting period to PTF Step A</a:t>
            </a:r>
          </a:p>
          <a:p>
            <a:pPr lvl="2">
              <a:buFont typeface="Wingdings" panose="05000000000000000000" pitchFamily="2" charset="2"/>
              <a:buChar char="v"/>
            </a:pPr>
            <a:r>
              <a:rPr lang="en-US" sz="3800" dirty="0"/>
              <a:t>46 week waiting period for A-B, B-C, C-D, etc</a:t>
            </a:r>
            <a:r>
              <a:rPr lang="en-US" sz="3800" b="1" dirty="0"/>
              <a:t>.</a:t>
            </a:r>
          </a:p>
          <a:p>
            <a:pPr lvl="1"/>
            <a:endParaRPr lang="en-US" sz="1200" b="1" dirty="0"/>
          </a:p>
          <a:p>
            <a:pPr lvl="2">
              <a:buFont typeface="Wingdings" panose="05000000000000000000" pitchFamily="2" charset="2"/>
              <a:buChar char="Ø"/>
            </a:pPr>
            <a:endParaRPr lang="en-US" sz="2400" b="1" dirty="0"/>
          </a:p>
        </p:txBody>
      </p:sp>
      <p:pic>
        <p:nvPicPr>
          <p:cNvPr id="4" name="Picture 3">
            <a:extLst>
              <a:ext uri="{FF2B5EF4-FFF2-40B4-BE49-F238E27FC236}">
                <a16:creationId xmlns:a16="http://schemas.microsoft.com/office/drawing/2014/main" id="{7EF43308-7AAA-4320-9ED5-8FFB208716E6}"/>
              </a:ext>
            </a:extLst>
          </p:cNvPr>
          <p:cNvPicPr>
            <a:picLocks noChangeAspect="1"/>
          </p:cNvPicPr>
          <p:nvPr/>
        </p:nvPicPr>
        <p:blipFill>
          <a:blip r:embed="rId3"/>
          <a:stretch>
            <a:fillRect/>
          </a:stretch>
        </p:blipFill>
        <p:spPr>
          <a:xfrm>
            <a:off x="0" y="10789"/>
            <a:ext cx="1518036" cy="1469263"/>
          </a:xfrm>
          <a:prstGeom prst="rect">
            <a:avLst/>
          </a:prstGeom>
        </p:spPr>
      </p:pic>
      <p:pic>
        <p:nvPicPr>
          <p:cNvPr id="5" name="Picture 4">
            <a:extLst>
              <a:ext uri="{FF2B5EF4-FFF2-40B4-BE49-F238E27FC236}">
                <a16:creationId xmlns:a16="http://schemas.microsoft.com/office/drawing/2014/main" id="{4C7ECA06-CB2B-47A9-800E-E1630CA0B1AA}"/>
              </a:ext>
            </a:extLst>
          </p:cNvPr>
          <p:cNvPicPr>
            <a:picLocks noChangeAspect="1"/>
          </p:cNvPicPr>
          <p:nvPr/>
        </p:nvPicPr>
        <p:blipFill>
          <a:blip r:embed="rId3"/>
          <a:stretch>
            <a:fillRect/>
          </a:stretch>
        </p:blipFill>
        <p:spPr>
          <a:xfrm>
            <a:off x="10673964" y="10789"/>
            <a:ext cx="1518036" cy="1469263"/>
          </a:xfrm>
          <a:prstGeom prst="rect">
            <a:avLst/>
          </a:prstGeom>
        </p:spPr>
      </p:pic>
      <p:sp>
        <p:nvSpPr>
          <p:cNvPr id="6" name="Date Placeholder 5"/>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304462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86BF-EFF4-4A57-92BE-91B2C83F73A0}"/>
              </a:ext>
            </a:extLst>
          </p:cNvPr>
          <p:cNvSpPr>
            <a:spLocks noGrp="1"/>
          </p:cNvSpPr>
          <p:nvPr>
            <p:ph type="title"/>
          </p:nvPr>
        </p:nvSpPr>
        <p:spPr>
          <a:xfrm>
            <a:off x="1518036" y="0"/>
            <a:ext cx="9155928" cy="1469263"/>
          </a:xfrm>
          <a:solidFill>
            <a:schemeClr val="accent1">
              <a:lumMod val="40000"/>
              <a:lumOff val="60000"/>
            </a:schemeClr>
          </a:solidFill>
        </p:spPr>
        <p:txBody>
          <a:bodyPr/>
          <a:lstStyle/>
          <a:p>
            <a:pPr algn="ctr"/>
            <a:r>
              <a:rPr lang="en-US" dirty="0">
                <a:latin typeface="Arial Black" panose="020B0A04020102020204" pitchFamily="34" charset="0"/>
              </a:rPr>
              <a:t>PTF Pay Rates (cont.)</a:t>
            </a:r>
          </a:p>
        </p:txBody>
      </p:sp>
      <p:sp>
        <p:nvSpPr>
          <p:cNvPr id="3" name="Content Placeholder 2">
            <a:extLst>
              <a:ext uri="{FF2B5EF4-FFF2-40B4-BE49-F238E27FC236}">
                <a16:creationId xmlns:a16="http://schemas.microsoft.com/office/drawing/2014/main" id="{A4AD1CF4-6D8C-4F54-866D-AAC792D790A5}"/>
              </a:ext>
            </a:extLst>
          </p:cNvPr>
          <p:cNvSpPr>
            <a:spLocks noGrp="1"/>
          </p:cNvSpPr>
          <p:nvPr>
            <p:ph idx="1"/>
          </p:nvPr>
        </p:nvSpPr>
        <p:spPr>
          <a:xfrm>
            <a:off x="1374582" y="2740025"/>
            <a:ext cx="10058400" cy="1987424"/>
          </a:xfrm>
        </p:spPr>
        <p:txBody>
          <a:bodyPr>
            <a:normAutofit/>
          </a:bodyPr>
          <a:lstStyle/>
          <a:p>
            <a:pPr lvl="1">
              <a:buFont typeface="Wingdings" panose="05000000000000000000" pitchFamily="2" charset="2"/>
              <a:buChar char="q"/>
            </a:pPr>
            <a:r>
              <a:rPr lang="en-US" sz="3800" b="1" dirty="0"/>
              <a:t>Upon conversion to FTR</a:t>
            </a:r>
          </a:p>
          <a:p>
            <a:pPr lvl="2">
              <a:buFont typeface="Wingdings" panose="05000000000000000000" pitchFamily="2" charset="2"/>
              <a:buChar char="v"/>
            </a:pPr>
            <a:r>
              <a:rPr lang="en-US" sz="3800" dirty="0"/>
              <a:t>PTF slotted into Step commensurate with their </a:t>
            </a:r>
            <a:r>
              <a:rPr lang="en-US" sz="3800" u="sng" dirty="0"/>
              <a:t>number of weeks</a:t>
            </a:r>
            <a:r>
              <a:rPr lang="en-US" sz="3800" dirty="0"/>
              <a:t> as PTF</a:t>
            </a:r>
          </a:p>
          <a:p>
            <a:pPr lvl="2">
              <a:buFont typeface="Wingdings" panose="05000000000000000000" pitchFamily="2" charset="2"/>
              <a:buChar char="q"/>
            </a:pPr>
            <a:endParaRPr lang="en-US" sz="2800" b="1" dirty="0"/>
          </a:p>
          <a:p>
            <a:pPr lvl="2">
              <a:buFont typeface="Wingdings" panose="05000000000000000000" pitchFamily="2" charset="2"/>
              <a:buChar char="q"/>
            </a:pPr>
            <a:endParaRPr lang="en-US" sz="2800" b="1" dirty="0"/>
          </a:p>
          <a:p>
            <a:pPr marL="914400" lvl="2" indent="0">
              <a:buNone/>
            </a:pPr>
            <a:endParaRPr lang="en-US" sz="2800" b="1" dirty="0"/>
          </a:p>
        </p:txBody>
      </p:sp>
      <p:pic>
        <p:nvPicPr>
          <p:cNvPr id="4" name="Picture 3">
            <a:extLst>
              <a:ext uri="{FF2B5EF4-FFF2-40B4-BE49-F238E27FC236}">
                <a16:creationId xmlns:a16="http://schemas.microsoft.com/office/drawing/2014/main" id="{7EF43308-7AAA-4320-9ED5-8FFB208716E6}"/>
              </a:ext>
            </a:extLst>
          </p:cNvPr>
          <p:cNvPicPr>
            <a:picLocks noChangeAspect="1"/>
          </p:cNvPicPr>
          <p:nvPr/>
        </p:nvPicPr>
        <p:blipFill>
          <a:blip r:embed="rId3"/>
          <a:stretch>
            <a:fillRect/>
          </a:stretch>
        </p:blipFill>
        <p:spPr>
          <a:xfrm>
            <a:off x="0" y="10789"/>
            <a:ext cx="1518036" cy="1469263"/>
          </a:xfrm>
          <a:prstGeom prst="rect">
            <a:avLst/>
          </a:prstGeom>
        </p:spPr>
      </p:pic>
      <p:pic>
        <p:nvPicPr>
          <p:cNvPr id="5" name="Picture 4">
            <a:extLst>
              <a:ext uri="{FF2B5EF4-FFF2-40B4-BE49-F238E27FC236}">
                <a16:creationId xmlns:a16="http://schemas.microsoft.com/office/drawing/2014/main" id="{4C7ECA06-CB2B-47A9-800E-E1630CA0B1AA}"/>
              </a:ext>
            </a:extLst>
          </p:cNvPr>
          <p:cNvPicPr>
            <a:picLocks noChangeAspect="1"/>
          </p:cNvPicPr>
          <p:nvPr/>
        </p:nvPicPr>
        <p:blipFill>
          <a:blip r:embed="rId3"/>
          <a:stretch>
            <a:fillRect/>
          </a:stretch>
        </p:blipFill>
        <p:spPr>
          <a:xfrm>
            <a:off x="10673964" y="10789"/>
            <a:ext cx="1518036" cy="1469263"/>
          </a:xfrm>
          <a:prstGeom prst="rect">
            <a:avLst/>
          </a:prstGeom>
        </p:spPr>
      </p:pic>
      <p:sp>
        <p:nvSpPr>
          <p:cNvPr id="6" name="Date Placeholder 5"/>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3635477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86BF-EFF4-4A57-92BE-91B2C83F73A0}"/>
              </a:ext>
            </a:extLst>
          </p:cNvPr>
          <p:cNvSpPr>
            <a:spLocks noGrp="1"/>
          </p:cNvSpPr>
          <p:nvPr>
            <p:ph type="title"/>
          </p:nvPr>
        </p:nvSpPr>
        <p:spPr>
          <a:xfrm>
            <a:off x="1518036" y="0"/>
            <a:ext cx="9155928" cy="1469263"/>
          </a:xfrm>
          <a:solidFill>
            <a:schemeClr val="accent1">
              <a:lumMod val="40000"/>
              <a:lumOff val="60000"/>
            </a:schemeClr>
          </a:solidFill>
        </p:spPr>
        <p:txBody>
          <a:bodyPr/>
          <a:lstStyle/>
          <a:p>
            <a:pPr algn="ctr"/>
            <a:r>
              <a:rPr lang="en-US" dirty="0">
                <a:latin typeface="Arial Black" panose="020B0A04020102020204" pitchFamily="34" charset="0"/>
              </a:rPr>
              <a:t>PTF Pay Rates (cont.)</a:t>
            </a:r>
          </a:p>
        </p:txBody>
      </p:sp>
      <p:pic>
        <p:nvPicPr>
          <p:cNvPr id="4" name="Picture 3">
            <a:extLst>
              <a:ext uri="{FF2B5EF4-FFF2-40B4-BE49-F238E27FC236}">
                <a16:creationId xmlns:a16="http://schemas.microsoft.com/office/drawing/2014/main" id="{7EF43308-7AAA-4320-9ED5-8FFB208716E6}"/>
              </a:ext>
            </a:extLst>
          </p:cNvPr>
          <p:cNvPicPr>
            <a:picLocks noChangeAspect="1"/>
          </p:cNvPicPr>
          <p:nvPr/>
        </p:nvPicPr>
        <p:blipFill>
          <a:blip r:embed="rId3"/>
          <a:stretch>
            <a:fillRect/>
          </a:stretch>
        </p:blipFill>
        <p:spPr>
          <a:xfrm>
            <a:off x="0" y="10789"/>
            <a:ext cx="1518036" cy="1469263"/>
          </a:xfrm>
          <a:prstGeom prst="rect">
            <a:avLst/>
          </a:prstGeom>
        </p:spPr>
      </p:pic>
      <p:pic>
        <p:nvPicPr>
          <p:cNvPr id="5" name="Picture 4">
            <a:extLst>
              <a:ext uri="{FF2B5EF4-FFF2-40B4-BE49-F238E27FC236}">
                <a16:creationId xmlns:a16="http://schemas.microsoft.com/office/drawing/2014/main" id="{4C7ECA06-CB2B-47A9-800E-E1630CA0B1AA}"/>
              </a:ext>
            </a:extLst>
          </p:cNvPr>
          <p:cNvPicPr>
            <a:picLocks noChangeAspect="1"/>
          </p:cNvPicPr>
          <p:nvPr/>
        </p:nvPicPr>
        <p:blipFill>
          <a:blip r:embed="rId3"/>
          <a:stretch>
            <a:fillRect/>
          </a:stretch>
        </p:blipFill>
        <p:spPr>
          <a:xfrm>
            <a:off x="10673964" y="10789"/>
            <a:ext cx="1518036" cy="1469263"/>
          </a:xfrm>
          <a:prstGeom prst="rect">
            <a:avLst/>
          </a:prstGeom>
        </p:spPr>
      </p:pic>
      <p:sp>
        <p:nvSpPr>
          <p:cNvPr id="6" name="Rectangle 5"/>
          <p:cNvSpPr/>
          <p:nvPr/>
        </p:nvSpPr>
        <p:spPr>
          <a:xfrm>
            <a:off x="1518036" y="2497640"/>
            <a:ext cx="8458200" cy="2123658"/>
          </a:xfrm>
          <a:prstGeom prst="rect">
            <a:avLst/>
          </a:prstGeom>
        </p:spPr>
        <p:txBody>
          <a:bodyPr wrap="square">
            <a:spAutoFit/>
          </a:bodyPr>
          <a:lstStyle/>
          <a:p>
            <a:pPr lvl="2"/>
            <a:r>
              <a:rPr lang="en-US" sz="4400" b="1" dirty="0"/>
              <a:t>PTFs receive the following rates of pay based on the number of hours worked:</a:t>
            </a:r>
          </a:p>
        </p:txBody>
      </p:sp>
      <p:sp>
        <p:nvSpPr>
          <p:cNvPr id="3" name="Date Placeholder 2"/>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1323960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86BF-EFF4-4A57-92BE-91B2C83F73A0}"/>
              </a:ext>
            </a:extLst>
          </p:cNvPr>
          <p:cNvSpPr>
            <a:spLocks noGrp="1"/>
          </p:cNvSpPr>
          <p:nvPr>
            <p:ph type="title"/>
          </p:nvPr>
        </p:nvSpPr>
        <p:spPr>
          <a:xfrm>
            <a:off x="1518036" y="0"/>
            <a:ext cx="9155928" cy="1469263"/>
          </a:xfrm>
          <a:solidFill>
            <a:schemeClr val="accent1">
              <a:lumMod val="40000"/>
              <a:lumOff val="60000"/>
            </a:schemeClr>
          </a:solidFill>
        </p:spPr>
        <p:txBody>
          <a:bodyPr/>
          <a:lstStyle/>
          <a:p>
            <a:pPr algn="ctr"/>
            <a:r>
              <a:rPr lang="en-US" dirty="0">
                <a:latin typeface="Arial Black" panose="020B0A04020102020204" pitchFamily="34" charset="0"/>
              </a:rPr>
              <a:t>PTF Pay Rates (cont.)</a:t>
            </a:r>
          </a:p>
        </p:txBody>
      </p:sp>
      <p:sp>
        <p:nvSpPr>
          <p:cNvPr id="3" name="Content Placeholder 2">
            <a:extLst>
              <a:ext uri="{FF2B5EF4-FFF2-40B4-BE49-F238E27FC236}">
                <a16:creationId xmlns:a16="http://schemas.microsoft.com/office/drawing/2014/main" id="{A4AD1CF4-6D8C-4F54-866D-AAC792D790A5}"/>
              </a:ext>
            </a:extLst>
          </p:cNvPr>
          <p:cNvSpPr>
            <a:spLocks noGrp="1"/>
          </p:cNvSpPr>
          <p:nvPr>
            <p:ph idx="1"/>
          </p:nvPr>
        </p:nvSpPr>
        <p:spPr>
          <a:xfrm>
            <a:off x="275844" y="1581913"/>
            <a:ext cx="11640312" cy="4434840"/>
          </a:xfrm>
        </p:spPr>
        <p:txBody>
          <a:bodyPr>
            <a:normAutofit lnSpcReduction="10000"/>
          </a:bodyPr>
          <a:lstStyle/>
          <a:p>
            <a:pPr marL="914400" lvl="2" indent="0">
              <a:buNone/>
            </a:pPr>
            <a:endParaRPr lang="en-US" sz="1500" b="1" dirty="0"/>
          </a:p>
          <a:p>
            <a:pPr lvl="2">
              <a:lnSpc>
                <a:spcPct val="140000"/>
              </a:lnSpc>
              <a:spcBef>
                <a:spcPts val="600"/>
              </a:spcBef>
              <a:buFont typeface="Wingdings" panose="05000000000000000000" pitchFamily="2" charset="2"/>
              <a:buChar char="q"/>
            </a:pPr>
            <a:r>
              <a:rPr lang="en-US" sz="3500" b="1" dirty="0"/>
              <a:t> Up to 8 hours in 1 day…Straight-time</a:t>
            </a:r>
          </a:p>
          <a:p>
            <a:pPr lvl="2">
              <a:lnSpc>
                <a:spcPct val="140000"/>
              </a:lnSpc>
              <a:spcBef>
                <a:spcPts val="600"/>
              </a:spcBef>
              <a:buFont typeface="Wingdings" panose="05000000000000000000" pitchFamily="2" charset="2"/>
              <a:buChar char="q"/>
            </a:pPr>
            <a:r>
              <a:rPr lang="en-US" sz="3500" b="1" dirty="0"/>
              <a:t> From 8-10 hours worked in 1 day…Overtime</a:t>
            </a:r>
          </a:p>
          <a:p>
            <a:pPr lvl="2">
              <a:lnSpc>
                <a:spcPct val="140000"/>
              </a:lnSpc>
              <a:spcBef>
                <a:spcPts val="600"/>
              </a:spcBef>
              <a:buFont typeface="Wingdings" panose="05000000000000000000" pitchFamily="2" charset="2"/>
              <a:buChar char="q"/>
            </a:pPr>
            <a:r>
              <a:rPr lang="en-US" sz="3500" b="1" dirty="0"/>
              <a:t> Over 10 hours worked in 1 day…</a:t>
            </a:r>
            <a:r>
              <a:rPr lang="en-US" sz="3500" b="1" dirty="0">
                <a:solidFill>
                  <a:srgbClr val="00B050"/>
                </a:solidFill>
              </a:rPr>
              <a:t>$</a:t>
            </a:r>
            <a:r>
              <a:rPr lang="en-US" sz="3500" b="1" dirty="0"/>
              <a:t>Penalty Overtime</a:t>
            </a:r>
            <a:r>
              <a:rPr lang="en-US" sz="3500" b="1" dirty="0">
                <a:solidFill>
                  <a:srgbClr val="00B050"/>
                </a:solidFill>
              </a:rPr>
              <a:t>$</a:t>
            </a:r>
            <a:r>
              <a:rPr lang="en-US" sz="3500" b="1" dirty="0"/>
              <a:t>*</a:t>
            </a:r>
          </a:p>
          <a:p>
            <a:pPr lvl="2">
              <a:lnSpc>
                <a:spcPct val="140000"/>
              </a:lnSpc>
              <a:spcBef>
                <a:spcPts val="600"/>
              </a:spcBef>
              <a:buFont typeface="Wingdings" panose="05000000000000000000" pitchFamily="2" charset="2"/>
              <a:buChar char="q"/>
            </a:pPr>
            <a:r>
              <a:rPr lang="en-US" sz="3500" b="1" dirty="0"/>
              <a:t> Over 56 hours in a service week…</a:t>
            </a:r>
            <a:r>
              <a:rPr lang="en-US" sz="3500" b="1" dirty="0">
                <a:solidFill>
                  <a:srgbClr val="00B050"/>
                </a:solidFill>
              </a:rPr>
              <a:t>$</a:t>
            </a:r>
            <a:r>
              <a:rPr lang="en-US" sz="3500" b="1" dirty="0"/>
              <a:t>Penalty Overtime</a:t>
            </a:r>
            <a:r>
              <a:rPr lang="en-US" sz="3500" b="1" dirty="0">
                <a:solidFill>
                  <a:srgbClr val="00B050"/>
                </a:solidFill>
              </a:rPr>
              <a:t>$</a:t>
            </a:r>
            <a:r>
              <a:rPr lang="en-US" sz="3500" b="1" dirty="0"/>
              <a:t>*</a:t>
            </a:r>
          </a:p>
          <a:p>
            <a:pPr marL="914400" lvl="2" indent="0" algn="ctr">
              <a:buNone/>
            </a:pPr>
            <a:endParaRPr lang="en-US" sz="1900" b="1" dirty="0"/>
          </a:p>
          <a:p>
            <a:pPr marL="914400" lvl="2" indent="0" algn="ctr">
              <a:buNone/>
            </a:pPr>
            <a:r>
              <a:rPr lang="en-US" sz="3500" b="1" dirty="0"/>
              <a:t>*Excluding December (Article 8.4.E)</a:t>
            </a:r>
            <a:endParaRPr lang="en-US" sz="2800" b="1" dirty="0"/>
          </a:p>
          <a:p>
            <a:pPr marL="914400" lvl="2" indent="0">
              <a:buNone/>
            </a:pPr>
            <a:endParaRPr lang="en-US" sz="2800" b="1" dirty="0"/>
          </a:p>
        </p:txBody>
      </p:sp>
      <p:pic>
        <p:nvPicPr>
          <p:cNvPr id="4" name="Picture 3">
            <a:extLst>
              <a:ext uri="{FF2B5EF4-FFF2-40B4-BE49-F238E27FC236}">
                <a16:creationId xmlns:a16="http://schemas.microsoft.com/office/drawing/2014/main" id="{7EF43308-7AAA-4320-9ED5-8FFB208716E6}"/>
              </a:ext>
            </a:extLst>
          </p:cNvPr>
          <p:cNvPicPr>
            <a:picLocks noChangeAspect="1"/>
          </p:cNvPicPr>
          <p:nvPr/>
        </p:nvPicPr>
        <p:blipFill>
          <a:blip r:embed="rId3"/>
          <a:stretch>
            <a:fillRect/>
          </a:stretch>
        </p:blipFill>
        <p:spPr>
          <a:xfrm>
            <a:off x="0" y="10789"/>
            <a:ext cx="1518036" cy="1469263"/>
          </a:xfrm>
          <a:prstGeom prst="rect">
            <a:avLst/>
          </a:prstGeom>
        </p:spPr>
      </p:pic>
      <p:pic>
        <p:nvPicPr>
          <p:cNvPr id="5" name="Picture 4">
            <a:extLst>
              <a:ext uri="{FF2B5EF4-FFF2-40B4-BE49-F238E27FC236}">
                <a16:creationId xmlns:a16="http://schemas.microsoft.com/office/drawing/2014/main" id="{4C7ECA06-CB2B-47A9-800E-E1630CA0B1AA}"/>
              </a:ext>
            </a:extLst>
          </p:cNvPr>
          <p:cNvPicPr>
            <a:picLocks noChangeAspect="1"/>
          </p:cNvPicPr>
          <p:nvPr/>
        </p:nvPicPr>
        <p:blipFill>
          <a:blip r:embed="rId3"/>
          <a:stretch>
            <a:fillRect/>
          </a:stretch>
        </p:blipFill>
        <p:spPr>
          <a:xfrm>
            <a:off x="10673964" y="10789"/>
            <a:ext cx="1518036" cy="1469263"/>
          </a:xfrm>
          <a:prstGeom prst="rect">
            <a:avLst/>
          </a:prstGeom>
        </p:spPr>
      </p:pic>
      <p:sp>
        <p:nvSpPr>
          <p:cNvPr id="6" name="Date Placeholder 5"/>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519687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86BF-EFF4-4A57-92BE-91B2C83F73A0}"/>
              </a:ext>
            </a:extLst>
          </p:cNvPr>
          <p:cNvSpPr>
            <a:spLocks noGrp="1"/>
          </p:cNvSpPr>
          <p:nvPr>
            <p:ph type="title"/>
          </p:nvPr>
        </p:nvSpPr>
        <p:spPr>
          <a:xfrm>
            <a:off x="1518036" y="0"/>
            <a:ext cx="9155928" cy="1469263"/>
          </a:xfrm>
          <a:solidFill>
            <a:schemeClr val="accent1">
              <a:lumMod val="40000"/>
              <a:lumOff val="60000"/>
            </a:schemeClr>
          </a:solidFill>
        </p:spPr>
        <p:txBody>
          <a:bodyPr/>
          <a:lstStyle/>
          <a:p>
            <a:pPr algn="ctr"/>
            <a:r>
              <a:rPr lang="en-US" dirty="0">
                <a:latin typeface="Arial Black" panose="020B0A04020102020204" pitchFamily="34" charset="0"/>
              </a:rPr>
              <a:t>PTF Pay Rates (cont.)</a:t>
            </a:r>
          </a:p>
        </p:txBody>
      </p:sp>
      <p:sp>
        <p:nvSpPr>
          <p:cNvPr id="3" name="Content Placeholder 2">
            <a:extLst>
              <a:ext uri="{FF2B5EF4-FFF2-40B4-BE49-F238E27FC236}">
                <a16:creationId xmlns:a16="http://schemas.microsoft.com/office/drawing/2014/main" id="{A4AD1CF4-6D8C-4F54-866D-AAC792D790A5}"/>
              </a:ext>
            </a:extLst>
          </p:cNvPr>
          <p:cNvSpPr>
            <a:spLocks noGrp="1"/>
          </p:cNvSpPr>
          <p:nvPr>
            <p:ph idx="1"/>
          </p:nvPr>
        </p:nvSpPr>
        <p:spPr>
          <a:xfrm>
            <a:off x="432750" y="2465705"/>
            <a:ext cx="10799064" cy="3011552"/>
          </a:xfrm>
        </p:spPr>
        <p:txBody>
          <a:bodyPr>
            <a:normAutofit/>
          </a:bodyPr>
          <a:lstStyle/>
          <a:p>
            <a:pPr marL="914400" lvl="2" indent="0">
              <a:buNone/>
            </a:pPr>
            <a:endParaRPr lang="en-US" sz="1500" b="1" dirty="0"/>
          </a:p>
          <a:p>
            <a:pPr marL="914400" lvl="2" indent="0">
              <a:buNone/>
            </a:pPr>
            <a:endParaRPr lang="en-US" sz="1700" b="1" dirty="0"/>
          </a:p>
          <a:p>
            <a:pPr marL="914400" lvl="2" indent="0" algn="ctr">
              <a:buNone/>
            </a:pPr>
            <a:r>
              <a:rPr lang="en-US" sz="6000" b="1" u="sng" dirty="0"/>
              <a:t>PTFs are limited to 11.5 hours of work per day (ELM 432.32)</a:t>
            </a:r>
          </a:p>
          <a:p>
            <a:pPr lvl="2">
              <a:buFont typeface="Wingdings" panose="05000000000000000000" pitchFamily="2" charset="2"/>
              <a:buChar char="q"/>
            </a:pPr>
            <a:endParaRPr lang="en-US" sz="2800" b="1" dirty="0"/>
          </a:p>
          <a:p>
            <a:pPr lvl="2">
              <a:buFont typeface="Wingdings" panose="05000000000000000000" pitchFamily="2" charset="2"/>
              <a:buChar char="q"/>
            </a:pPr>
            <a:endParaRPr lang="en-US" sz="2800" b="1" dirty="0"/>
          </a:p>
          <a:p>
            <a:pPr marL="914400" lvl="2" indent="0">
              <a:buNone/>
            </a:pPr>
            <a:endParaRPr lang="en-US" sz="2800" b="1" dirty="0"/>
          </a:p>
        </p:txBody>
      </p:sp>
      <p:pic>
        <p:nvPicPr>
          <p:cNvPr id="4" name="Picture 3">
            <a:extLst>
              <a:ext uri="{FF2B5EF4-FFF2-40B4-BE49-F238E27FC236}">
                <a16:creationId xmlns:a16="http://schemas.microsoft.com/office/drawing/2014/main" id="{7EF43308-7AAA-4320-9ED5-8FFB208716E6}"/>
              </a:ext>
            </a:extLst>
          </p:cNvPr>
          <p:cNvPicPr>
            <a:picLocks noChangeAspect="1"/>
          </p:cNvPicPr>
          <p:nvPr/>
        </p:nvPicPr>
        <p:blipFill>
          <a:blip r:embed="rId3"/>
          <a:stretch>
            <a:fillRect/>
          </a:stretch>
        </p:blipFill>
        <p:spPr>
          <a:xfrm>
            <a:off x="0" y="10789"/>
            <a:ext cx="1518036" cy="1469263"/>
          </a:xfrm>
          <a:prstGeom prst="rect">
            <a:avLst/>
          </a:prstGeom>
        </p:spPr>
      </p:pic>
      <p:pic>
        <p:nvPicPr>
          <p:cNvPr id="5" name="Picture 4">
            <a:extLst>
              <a:ext uri="{FF2B5EF4-FFF2-40B4-BE49-F238E27FC236}">
                <a16:creationId xmlns:a16="http://schemas.microsoft.com/office/drawing/2014/main" id="{4C7ECA06-CB2B-47A9-800E-E1630CA0B1AA}"/>
              </a:ext>
            </a:extLst>
          </p:cNvPr>
          <p:cNvPicPr>
            <a:picLocks noChangeAspect="1"/>
          </p:cNvPicPr>
          <p:nvPr/>
        </p:nvPicPr>
        <p:blipFill>
          <a:blip r:embed="rId3"/>
          <a:stretch>
            <a:fillRect/>
          </a:stretch>
        </p:blipFill>
        <p:spPr>
          <a:xfrm>
            <a:off x="10673964" y="10789"/>
            <a:ext cx="1518036" cy="1469263"/>
          </a:xfrm>
          <a:prstGeom prst="rect">
            <a:avLst/>
          </a:prstGeom>
        </p:spPr>
      </p:pic>
      <p:sp>
        <p:nvSpPr>
          <p:cNvPr id="6" name="Date Placeholder 5"/>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1889215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86BF-EFF4-4A57-92BE-91B2C83F73A0}"/>
              </a:ext>
            </a:extLst>
          </p:cNvPr>
          <p:cNvSpPr>
            <a:spLocks noGrp="1"/>
          </p:cNvSpPr>
          <p:nvPr>
            <p:ph type="title"/>
          </p:nvPr>
        </p:nvSpPr>
        <p:spPr>
          <a:xfrm>
            <a:off x="1518036" y="10789"/>
            <a:ext cx="9155928" cy="1469263"/>
          </a:xfrm>
          <a:solidFill>
            <a:schemeClr val="accent1">
              <a:lumMod val="40000"/>
              <a:lumOff val="60000"/>
            </a:schemeClr>
          </a:solidFill>
        </p:spPr>
        <p:txBody>
          <a:bodyPr/>
          <a:lstStyle/>
          <a:p>
            <a:pPr algn="ctr"/>
            <a:r>
              <a:rPr lang="en-US" dirty="0">
                <a:latin typeface="Arial Black" panose="020B0A04020102020204" pitchFamily="34" charset="0"/>
              </a:rPr>
              <a:t>PTF Schedules</a:t>
            </a:r>
          </a:p>
        </p:txBody>
      </p:sp>
      <p:sp>
        <p:nvSpPr>
          <p:cNvPr id="3" name="Content Placeholder 2">
            <a:extLst>
              <a:ext uri="{FF2B5EF4-FFF2-40B4-BE49-F238E27FC236}">
                <a16:creationId xmlns:a16="http://schemas.microsoft.com/office/drawing/2014/main" id="{A4AD1CF4-6D8C-4F54-866D-AAC792D790A5}"/>
              </a:ext>
            </a:extLst>
          </p:cNvPr>
          <p:cNvSpPr>
            <a:spLocks noGrp="1"/>
          </p:cNvSpPr>
          <p:nvPr>
            <p:ph idx="1"/>
          </p:nvPr>
        </p:nvSpPr>
        <p:spPr>
          <a:xfrm>
            <a:off x="594360" y="2253889"/>
            <a:ext cx="11137392" cy="4087368"/>
          </a:xfrm>
        </p:spPr>
        <p:txBody>
          <a:bodyPr>
            <a:normAutofit/>
          </a:bodyPr>
          <a:lstStyle/>
          <a:p>
            <a:pPr marL="0" indent="0">
              <a:buNone/>
            </a:pPr>
            <a:endParaRPr lang="en-US" sz="3200" b="1" dirty="0"/>
          </a:p>
          <a:p>
            <a:pPr lvl="3">
              <a:buFont typeface="Wingdings" panose="05000000000000000000" pitchFamily="2" charset="2"/>
              <a:buChar char="q"/>
            </a:pPr>
            <a:r>
              <a:rPr lang="en-US" sz="3200" b="1" dirty="0"/>
              <a:t> Flexible hours and days;</a:t>
            </a:r>
          </a:p>
          <a:p>
            <a:pPr marL="1371600" lvl="3" indent="0">
              <a:buNone/>
            </a:pPr>
            <a:endParaRPr lang="en-US" sz="2800" b="1" dirty="0"/>
          </a:p>
          <a:p>
            <a:pPr lvl="3">
              <a:buFont typeface="Wingdings" panose="05000000000000000000" pitchFamily="2" charset="2"/>
              <a:buChar char="q"/>
            </a:pPr>
            <a:r>
              <a:rPr lang="en-US" sz="3200" b="1" dirty="0"/>
              <a:t> No weekly workhour guarantees</a:t>
            </a:r>
          </a:p>
          <a:p>
            <a:pPr lvl="4">
              <a:buFont typeface="Wingdings" panose="05000000000000000000" pitchFamily="2" charset="2"/>
              <a:buChar char="v"/>
            </a:pPr>
            <a:r>
              <a:rPr lang="en-US" sz="3200" b="1" dirty="0"/>
              <a:t> Daily work-hour guarantees apply, same for CCAs</a:t>
            </a:r>
          </a:p>
          <a:p>
            <a:pPr lvl="5">
              <a:buFont typeface="Wingdings" panose="05000000000000000000" pitchFamily="2" charset="2"/>
              <a:buChar char="§"/>
            </a:pPr>
            <a:r>
              <a:rPr lang="en-US" sz="3200" b="1" dirty="0"/>
              <a:t>4 hours work or pay with 200 or more workyears</a:t>
            </a:r>
          </a:p>
          <a:p>
            <a:pPr lvl="5">
              <a:buFont typeface="Wingdings" panose="05000000000000000000" pitchFamily="2" charset="2"/>
              <a:buChar char="§"/>
            </a:pPr>
            <a:r>
              <a:rPr lang="en-US" sz="3200" b="1" dirty="0"/>
              <a:t>2 hours for all other facilities;</a:t>
            </a:r>
          </a:p>
        </p:txBody>
      </p:sp>
      <p:pic>
        <p:nvPicPr>
          <p:cNvPr id="4" name="Picture 3">
            <a:extLst>
              <a:ext uri="{FF2B5EF4-FFF2-40B4-BE49-F238E27FC236}">
                <a16:creationId xmlns:a16="http://schemas.microsoft.com/office/drawing/2014/main" id="{7EF43308-7AAA-4320-9ED5-8FFB208716E6}"/>
              </a:ext>
            </a:extLst>
          </p:cNvPr>
          <p:cNvPicPr>
            <a:picLocks noChangeAspect="1"/>
          </p:cNvPicPr>
          <p:nvPr/>
        </p:nvPicPr>
        <p:blipFill>
          <a:blip r:embed="rId3"/>
          <a:stretch>
            <a:fillRect/>
          </a:stretch>
        </p:blipFill>
        <p:spPr>
          <a:xfrm>
            <a:off x="0" y="10789"/>
            <a:ext cx="1518036" cy="1469263"/>
          </a:xfrm>
          <a:prstGeom prst="rect">
            <a:avLst/>
          </a:prstGeom>
        </p:spPr>
      </p:pic>
      <p:pic>
        <p:nvPicPr>
          <p:cNvPr id="5" name="Picture 4">
            <a:extLst>
              <a:ext uri="{FF2B5EF4-FFF2-40B4-BE49-F238E27FC236}">
                <a16:creationId xmlns:a16="http://schemas.microsoft.com/office/drawing/2014/main" id="{4C7ECA06-CB2B-47A9-800E-E1630CA0B1AA}"/>
              </a:ext>
            </a:extLst>
          </p:cNvPr>
          <p:cNvPicPr>
            <a:picLocks noChangeAspect="1"/>
          </p:cNvPicPr>
          <p:nvPr/>
        </p:nvPicPr>
        <p:blipFill>
          <a:blip r:embed="rId3"/>
          <a:stretch>
            <a:fillRect/>
          </a:stretch>
        </p:blipFill>
        <p:spPr>
          <a:xfrm>
            <a:off x="10673964" y="10789"/>
            <a:ext cx="1518036" cy="1469263"/>
          </a:xfrm>
          <a:prstGeom prst="rect">
            <a:avLst/>
          </a:prstGeom>
        </p:spPr>
      </p:pic>
      <p:sp>
        <p:nvSpPr>
          <p:cNvPr id="6" name="Rectangle 5"/>
          <p:cNvSpPr/>
          <p:nvPr/>
        </p:nvSpPr>
        <p:spPr>
          <a:xfrm>
            <a:off x="1170432" y="1607558"/>
            <a:ext cx="9985248" cy="646331"/>
          </a:xfrm>
          <a:prstGeom prst="rect">
            <a:avLst/>
          </a:prstGeom>
        </p:spPr>
        <p:txBody>
          <a:bodyPr wrap="square">
            <a:spAutoFit/>
          </a:bodyPr>
          <a:lstStyle/>
          <a:p>
            <a:pPr algn="ctr"/>
            <a:r>
              <a:rPr lang="en-US" sz="3600" b="1" dirty="0"/>
              <a:t>PTFs are part of the regular workforce (Art 7.1.A.2)</a:t>
            </a:r>
          </a:p>
        </p:txBody>
      </p:sp>
      <p:sp>
        <p:nvSpPr>
          <p:cNvPr id="7" name="Date Placeholder 6"/>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3878202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18036" y="2212848"/>
            <a:ext cx="9144000" cy="3840480"/>
          </a:xfrm>
        </p:spPr>
        <p:txBody>
          <a:bodyPr anchor="t">
            <a:normAutofit/>
          </a:bodyPr>
          <a:lstStyle/>
          <a:p>
            <a:pPr algn="ctr"/>
            <a:r>
              <a:rPr lang="en-US" b="1" dirty="0">
                <a:latin typeface="+mn-lt"/>
              </a:rPr>
              <a:t>PTF = PART-TIME FLEXIBLE</a:t>
            </a:r>
            <a:br>
              <a:rPr lang="en-US" b="1" dirty="0">
                <a:latin typeface="+mn-lt"/>
              </a:rPr>
            </a:br>
            <a:br>
              <a:rPr lang="en-US" sz="1300" b="1" dirty="0">
                <a:latin typeface="+mn-lt"/>
              </a:rPr>
            </a:br>
            <a:r>
              <a:rPr lang="en-US" sz="4900" b="1" u="sng" dirty="0">
                <a:solidFill>
                  <a:srgbClr val="FF0000"/>
                </a:solidFill>
                <a:latin typeface="+mn-lt"/>
              </a:rPr>
              <a:t>Career</a:t>
            </a:r>
            <a:r>
              <a:rPr lang="en-US" sz="4900" b="1" dirty="0">
                <a:latin typeface="+mn-lt"/>
              </a:rPr>
              <a:t> employees with flexible schedules, start-times and no set non-scheduled days.</a:t>
            </a:r>
            <a:endParaRPr lang="en-US" sz="4900" dirty="0">
              <a:latin typeface="+mn-lt"/>
            </a:endParaRPr>
          </a:p>
        </p:txBody>
      </p:sp>
      <p:sp>
        <p:nvSpPr>
          <p:cNvPr id="3" name="Subtitle 2"/>
          <p:cNvSpPr>
            <a:spLocks noGrp="1"/>
          </p:cNvSpPr>
          <p:nvPr>
            <p:ph type="subTitle" idx="1"/>
          </p:nvPr>
        </p:nvSpPr>
        <p:spPr>
          <a:xfrm>
            <a:off x="1524000" y="11173"/>
            <a:ext cx="9144000" cy="1468497"/>
          </a:xfrm>
          <a:solidFill>
            <a:schemeClr val="accent1">
              <a:lumMod val="40000"/>
              <a:lumOff val="60000"/>
            </a:schemeClr>
          </a:solidFill>
          <a:ln>
            <a:solidFill>
              <a:schemeClr val="tx1"/>
            </a:solidFill>
          </a:ln>
        </p:spPr>
        <p:txBody>
          <a:bodyPr>
            <a:normAutofit fontScale="92500" lnSpcReduction="10000"/>
          </a:bodyPr>
          <a:lstStyle/>
          <a:p>
            <a:pPr algn="ctr"/>
            <a:endParaRPr lang="en-US" sz="2800" dirty="0">
              <a:latin typeface="Arial Black" panose="020B0A04020102020204" pitchFamily="34" charset="0"/>
            </a:endParaRPr>
          </a:p>
          <a:p>
            <a:pPr algn="ctr"/>
            <a:r>
              <a:rPr lang="en-US" sz="8000" dirty="0">
                <a:latin typeface="Arial Black" panose="020B0A04020102020204" pitchFamily="34" charset="0"/>
              </a:rPr>
              <a:t>What is a PTF?</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7581" y="10407"/>
            <a:ext cx="1518455" cy="147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0" y="10789"/>
            <a:ext cx="1518036" cy="1469263"/>
          </a:xfrm>
          <a:prstGeom prst="rect">
            <a:avLst/>
          </a:prstGeom>
        </p:spPr>
      </p:pic>
      <p:sp>
        <p:nvSpPr>
          <p:cNvPr id="6" name="Date Placeholder 5"/>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438660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86BF-EFF4-4A57-92BE-91B2C83F73A0}"/>
              </a:ext>
            </a:extLst>
          </p:cNvPr>
          <p:cNvSpPr>
            <a:spLocks noGrp="1"/>
          </p:cNvSpPr>
          <p:nvPr>
            <p:ph type="title"/>
          </p:nvPr>
        </p:nvSpPr>
        <p:spPr>
          <a:xfrm>
            <a:off x="1518036" y="10789"/>
            <a:ext cx="9155928" cy="1469263"/>
          </a:xfrm>
          <a:solidFill>
            <a:schemeClr val="accent1">
              <a:lumMod val="40000"/>
              <a:lumOff val="60000"/>
            </a:schemeClr>
          </a:solidFill>
        </p:spPr>
        <p:txBody>
          <a:bodyPr/>
          <a:lstStyle/>
          <a:p>
            <a:pPr algn="ctr"/>
            <a:r>
              <a:rPr lang="en-US" dirty="0">
                <a:latin typeface="Arial Black" panose="020B0A04020102020204" pitchFamily="34" charset="0"/>
              </a:rPr>
              <a:t>PTF Schedules (cont.)</a:t>
            </a:r>
          </a:p>
        </p:txBody>
      </p:sp>
      <p:pic>
        <p:nvPicPr>
          <p:cNvPr id="4" name="Picture 3">
            <a:extLst>
              <a:ext uri="{FF2B5EF4-FFF2-40B4-BE49-F238E27FC236}">
                <a16:creationId xmlns:a16="http://schemas.microsoft.com/office/drawing/2014/main" id="{7EF43308-7AAA-4320-9ED5-8FFB208716E6}"/>
              </a:ext>
            </a:extLst>
          </p:cNvPr>
          <p:cNvPicPr>
            <a:picLocks noChangeAspect="1"/>
          </p:cNvPicPr>
          <p:nvPr/>
        </p:nvPicPr>
        <p:blipFill>
          <a:blip r:embed="rId3"/>
          <a:stretch>
            <a:fillRect/>
          </a:stretch>
        </p:blipFill>
        <p:spPr>
          <a:xfrm>
            <a:off x="0" y="10789"/>
            <a:ext cx="1518036" cy="1469263"/>
          </a:xfrm>
          <a:prstGeom prst="rect">
            <a:avLst/>
          </a:prstGeom>
        </p:spPr>
      </p:pic>
      <p:pic>
        <p:nvPicPr>
          <p:cNvPr id="5" name="Picture 4">
            <a:extLst>
              <a:ext uri="{FF2B5EF4-FFF2-40B4-BE49-F238E27FC236}">
                <a16:creationId xmlns:a16="http://schemas.microsoft.com/office/drawing/2014/main" id="{4C7ECA06-CB2B-47A9-800E-E1630CA0B1AA}"/>
              </a:ext>
            </a:extLst>
          </p:cNvPr>
          <p:cNvPicPr>
            <a:picLocks noChangeAspect="1"/>
          </p:cNvPicPr>
          <p:nvPr/>
        </p:nvPicPr>
        <p:blipFill>
          <a:blip r:embed="rId3"/>
          <a:stretch>
            <a:fillRect/>
          </a:stretch>
        </p:blipFill>
        <p:spPr>
          <a:xfrm>
            <a:off x="10673964" y="10789"/>
            <a:ext cx="1518036" cy="1469263"/>
          </a:xfrm>
          <a:prstGeom prst="rect">
            <a:avLst/>
          </a:prstGeom>
        </p:spPr>
      </p:pic>
      <p:pic>
        <p:nvPicPr>
          <p:cNvPr id="8" name="Picture 7">
            <a:extLst>
              <a:ext uri="{FF2B5EF4-FFF2-40B4-BE49-F238E27FC236}">
                <a16:creationId xmlns:a16="http://schemas.microsoft.com/office/drawing/2014/main" id="{44277923-7742-B84B-F2E0-B81AE066CACA}"/>
              </a:ext>
            </a:extLst>
          </p:cNvPr>
          <p:cNvPicPr>
            <a:picLocks noChangeAspect="1"/>
          </p:cNvPicPr>
          <p:nvPr/>
        </p:nvPicPr>
        <p:blipFill>
          <a:blip r:embed="rId4"/>
          <a:stretch>
            <a:fillRect/>
          </a:stretch>
        </p:blipFill>
        <p:spPr>
          <a:xfrm>
            <a:off x="1396182" y="1480052"/>
            <a:ext cx="9668058" cy="5107561"/>
          </a:xfrm>
          <a:prstGeom prst="rect">
            <a:avLst/>
          </a:prstGeom>
        </p:spPr>
      </p:pic>
    </p:spTree>
    <p:extLst>
      <p:ext uri="{BB962C8B-B14F-4D97-AF65-F5344CB8AC3E}">
        <p14:creationId xmlns:p14="http://schemas.microsoft.com/office/powerpoint/2010/main" val="3938100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86BF-EFF4-4A57-92BE-91B2C83F73A0}"/>
              </a:ext>
            </a:extLst>
          </p:cNvPr>
          <p:cNvSpPr>
            <a:spLocks noGrp="1"/>
          </p:cNvSpPr>
          <p:nvPr>
            <p:ph type="title"/>
          </p:nvPr>
        </p:nvSpPr>
        <p:spPr>
          <a:xfrm>
            <a:off x="1518036" y="10789"/>
            <a:ext cx="9155928" cy="1469263"/>
          </a:xfrm>
          <a:solidFill>
            <a:schemeClr val="accent1">
              <a:lumMod val="40000"/>
              <a:lumOff val="60000"/>
            </a:schemeClr>
          </a:solidFill>
        </p:spPr>
        <p:txBody>
          <a:bodyPr/>
          <a:lstStyle/>
          <a:p>
            <a:pPr algn="ctr"/>
            <a:r>
              <a:rPr lang="en-US" dirty="0">
                <a:latin typeface="Arial Black" panose="020B0A04020102020204" pitchFamily="34" charset="0"/>
              </a:rPr>
              <a:t>PTF Schedules (cont.)</a:t>
            </a:r>
          </a:p>
        </p:txBody>
      </p:sp>
      <p:pic>
        <p:nvPicPr>
          <p:cNvPr id="4" name="Picture 3">
            <a:extLst>
              <a:ext uri="{FF2B5EF4-FFF2-40B4-BE49-F238E27FC236}">
                <a16:creationId xmlns:a16="http://schemas.microsoft.com/office/drawing/2014/main" id="{7EF43308-7AAA-4320-9ED5-8FFB208716E6}"/>
              </a:ext>
            </a:extLst>
          </p:cNvPr>
          <p:cNvPicPr>
            <a:picLocks noChangeAspect="1"/>
          </p:cNvPicPr>
          <p:nvPr/>
        </p:nvPicPr>
        <p:blipFill>
          <a:blip r:embed="rId3"/>
          <a:stretch>
            <a:fillRect/>
          </a:stretch>
        </p:blipFill>
        <p:spPr>
          <a:xfrm>
            <a:off x="0" y="10789"/>
            <a:ext cx="1518036" cy="1469263"/>
          </a:xfrm>
          <a:prstGeom prst="rect">
            <a:avLst/>
          </a:prstGeom>
        </p:spPr>
      </p:pic>
      <p:pic>
        <p:nvPicPr>
          <p:cNvPr id="5" name="Picture 4">
            <a:extLst>
              <a:ext uri="{FF2B5EF4-FFF2-40B4-BE49-F238E27FC236}">
                <a16:creationId xmlns:a16="http://schemas.microsoft.com/office/drawing/2014/main" id="{4C7ECA06-CB2B-47A9-800E-E1630CA0B1AA}"/>
              </a:ext>
            </a:extLst>
          </p:cNvPr>
          <p:cNvPicPr>
            <a:picLocks noChangeAspect="1"/>
          </p:cNvPicPr>
          <p:nvPr/>
        </p:nvPicPr>
        <p:blipFill>
          <a:blip r:embed="rId3"/>
          <a:stretch>
            <a:fillRect/>
          </a:stretch>
        </p:blipFill>
        <p:spPr>
          <a:xfrm>
            <a:off x="10673964" y="10789"/>
            <a:ext cx="1518036" cy="1469263"/>
          </a:xfrm>
          <a:prstGeom prst="rect">
            <a:avLst/>
          </a:prstGeom>
        </p:spPr>
      </p:pic>
      <p:sp>
        <p:nvSpPr>
          <p:cNvPr id="6" name="Content Placeholder 5"/>
          <p:cNvSpPr>
            <a:spLocks noGrp="1"/>
          </p:cNvSpPr>
          <p:nvPr>
            <p:ph idx="1"/>
          </p:nvPr>
        </p:nvSpPr>
        <p:spPr>
          <a:xfrm>
            <a:off x="512064" y="2538857"/>
            <a:ext cx="10552176" cy="2837815"/>
          </a:xfrm>
        </p:spPr>
        <p:txBody>
          <a:bodyPr>
            <a:normAutofit/>
          </a:bodyPr>
          <a:lstStyle/>
          <a:p>
            <a:pPr lvl="3">
              <a:buFont typeface="Wingdings" panose="05000000000000000000" pitchFamily="2" charset="2"/>
              <a:buChar char="q"/>
            </a:pPr>
            <a:r>
              <a:rPr lang="en-US" sz="3200" b="1" dirty="0"/>
              <a:t> Can still work Sundays with or without CCAs</a:t>
            </a:r>
          </a:p>
          <a:p>
            <a:pPr lvl="4">
              <a:buFont typeface="Wingdings" panose="05000000000000000000" pitchFamily="2" charset="2"/>
              <a:buChar char="v"/>
            </a:pPr>
            <a:r>
              <a:rPr lang="en-US" sz="3200" b="1" dirty="0"/>
              <a:t> Sunday Premium Pay now applies (Article 8.6)</a:t>
            </a:r>
          </a:p>
          <a:p>
            <a:pPr lvl="5">
              <a:buFont typeface="Wingdings" panose="05000000000000000000" pitchFamily="2" charset="2"/>
              <a:buChar char="§"/>
            </a:pPr>
            <a:r>
              <a:rPr lang="en-US" sz="3200" b="1" dirty="0"/>
              <a:t>Extra 25% of base hourly straight-time rate</a:t>
            </a:r>
          </a:p>
          <a:p>
            <a:pPr lvl="5">
              <a:buFont typeface="Wingdings" panose="05000000000000000000" pitchFamily="2" charset="2"/>
              <a:buChar char="§"/>
            </a:pPr>
            <a:r>
              <a:rPr lang="en-US" sz="3200" b="1" dirty="0"/>
              <a:t>After 8 hours, normal OT rules apply</a:t>
            </a:r>
            <a:endParaRPr lang="en-US" sz="2800" b="1" dirty="0"/>
          </a:p>
        </p:txBody>
      </p:sp>
      <p:sp>
        <p:nvSpPr>
          <p:cNvPr id="3" name="Date Placeholder 2"/>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285401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86BF-EFF4-4A57-92BE-91B2C83F73A0}"/>
              </a:ext>
            </a:extLst>
          </p:cNvPr>
          <p:cNvSpPr>
            <a:spLocks noGrp="1"/>
          </p:cNvSpPr>
          <p:nvPr>
            <p:ph type="title"/>
          </p:nvPr>
        </p:nvSpPr>
        <p:spPr>
          <a:xfrm>
            <a:off x="1518036" y="10789"/>
            <a:ext cx="9155928" cy="1469263"/>
          </a:xfrm>
          <a:solidFill>
            <a:schemeClr val="accent1">
              <a:lumMod val="40000"/>
              <a:lumOff val="60000"/>
            </a:schemeClr>
          </a:solidFill>
        </p:spPr>
        <p:txBody>
          <a:bodyPr/>
          <a:lstStyle/>
          <a:p>
            <a:pPr algn="ctr"/>
            <a:r>
              <a:rPr lang="en-US" dirty="0">
                <a:latin typeface="Arial Black" panose="020B0A04020102020204" pitchFamily="34" charset="0"/>
              </a:rPr>
              <a:t>PTF Schedules (cont.)</a:t>
            </a:r>
          </a:p>
        </p:txBody>
      </p:sp>
      <p:sp>
        <p:nvSpPr>
          <p:cNvPr id="3" name="Content Placeholder 2">
            <a:extLst>
              <a:ext uri="{FF2B5EF4-FFF2-40B4-BE49-F238E27FC236}">
                <a16:creationId xmlns:a16="http://schemas.microsoft.com/office/drawing/2014/main" id="{A4AD1CF4-6D8C-4F54-866D-AAC792D790A5}"/>
              </a:ext>
            </a:extLst>
          </p:cNvPr>
          <p:cNvSpPr>
            <a:spLocks noGrp="1"/>
          </p:cNvSpPr>
          <p:nvPr>
            <p:ph idx="1"/>
          </p:nvPr>
        </p:nvSpPr>
        <p:spPr>
          <a:xfrm>
            <a:off x="664464" y="2510431"/>
            <a:ext cx="10863072" cy="2893673"/>
          </a:xfrm>
        </p:spPr>
        <p:txBody>
          <a:bodyPr>
            <a:normAutofit/>
          </a:bodyPr>
          <a:lstStyle/>
          <a:p>
            <a:pPr marL="0" indent="0" algn="ctr">
              <a:buNone/>
            </a:pPr>
            <a:endParaRPr lang="en-US" b="1" dirty="0"/>
          </a:p>
          <a:p>
            <a:pPr lvl="1">
              <a:buFont typeface="Wingdings" panose="05000000000000000000" pitchFamily="2" charset="2"/>
              <a:buChar char="q"/>
            </a:pPr>
            <a:r>
              <a:rPr lang="en-US" b="1" dirty="0"/>
              <a:t> </a:t>
            </a:r>
            <a:r>
              <a:rPr lang="en-US" sz="3600" b="1" dirty="0"/>
              <a:t>Notified prior to clocking out to return </a:t>
            </a:r>
            <a:r>
              <a:rPr lang="en-US" sz="3600" b="1" u="sng" dirty="0"/>
              <a:t>with-in</a:t>
            </a:r>
            <a:r>
              <a:rPr lang="en-US" sz="3600" b="1" dirty="0"/>
              <a:t> 2 hours:</a:t>
            </a:r>
          </a:p>
          <a:p>
            <a:pPr lvl="2">
              <a:buFont typeface="Wingdings" panose="05000000000000000000" pitchFamily="2" charset="2"/>
              <a:buChar char="v"/>
            </a:pPr>
            <a:r>
              <a:rPr lang="en-US" sz="3600" b="1" dirty="0"/>
              <a:t> Considered a Split Shift, no new guarantee applies</a:t>
            </a:r>
          </a:p>
        </p:txBody>
      </p:sp>
      <p:pic>
        <p:nvPicPr>
          <p:cNvPr id="4" name="Picture 3">
            <a:extLst>
              <a:ext uri="{FF2B5EF4-FFF2-40B4-BE49-F238E27FC236}">
                <a16:creationId xmlns:a16="http://schemas.microsoft.com/office/drawing/2014/main" id="{7EF43308-7AAA-4320-9ED5-8FFB208716E6}"/>
              </a:ext>
            </a:extLst>
          </p:cNvPr>
          <p:cNvPicPr>
            <a:picLocks noChangeAspect="1"/>
          </p:cNvPicPr>
          <p:nvPr/>
        </p:nvPicPr>
        <p:blipFill>
          <a:blip r:embed="rId3"/>
          <a:stretch>
            <a:fillRect/>
          </a:stretch>
        </p:blipFill>
        <p:spPr>
          <a:xfrm>
            <a:off x="0" y="10789"/>
            <a:ext cx="1518036" cy="1469263"/>
          </a:xfrm>
          <a:prstGeom prst="rect">
            <a:avLst/>
          </a:prstGeom>
        </p:spPr>
      </p:pic>
      <p:pic>
        <p:nvPicPr>
          <p:cNvPr id="5" name="Picture 4">
            <a:extLst>
              <a:ext uri="{FF2B5EF4-FFF2-40B4-BE49-F238E27FC236}">
                <a16:creationId xmlns:a16="http://schemas.microsoft.com/office/drawing/2014/main" id="{4C7ECA06-CB2B-47A9-800E-E1630CA0B1AA}"/>
              </a:ext>
            </a:extLst>
          </p:cNvPr>
          <p:cNvPicPr>
            <a:picLocks noChangeAspect="1"/>
          </p:cNvPicPr>
          <p:nvPr/>
        </p:nvPicPr>
        <p:blipFill>
          <a:blip r:embed="rId3"/>
          <a:stretch>
            <a:fillRect/>
          </a:stretch>
        </p:blipFill>
        <p:spPr>
          <a:xfrm>
            <a:off x="10673964" y="10789"/>
            <a:ext cx="1518036" cy="1469263"/>
          </a:xfrm>
          <a:prstGeom prst="rect">
            <a:avLst/>
          </a:prstGeom>
        </p:spPr>
      </p:pic>
      <p:sp>
        <p:nvSpPr>
          <p:cNvPr id="6" name="Rectangle 5"/>
          <p:cNvSpPr/>
          <p:nvPr/>
        </p:nvSpPr>
        <p:spPr>
          <a:xfrm>
            <a:off x="1014984" y="1480052"/>
            <a:ext cx="10250423" cy="707886"/>
          </a:xfrm>
          <a:prstGeom prst="rect">
            <a:avLst/>
          </a:prstGeom>
        </p:spPr>
        <p:txBody>
          <a:bodyPr wrap="square">
            <a:spAutoFit/>
          </a:bodyPr>
          <a:lstStyle/>
          <a:p>
            <a:pPr algn="ctr"/>
            <a:r>
              <a:rPr lang="en-US" sz="4000" b="1" dirty="0"/>
              <a:t>PTFs can do Split Shifts or be Called Back</a:t>
            </a:r>
          </a:p>
        </p:txBody>
      </p:sp>
      <p:sp>
        <p:nvSpPr>
          <p:cNvPr id="7" name="Date Placeholder 6"/>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995834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86BF-EFF4-4A57-92BE-91B2C83F73A0}"/>
              </a:ext>
            </a:extLst>
          </p:cNvPr>
          <p:cNvSpPr>
            <a:spLocks noGrp="1"/>
          </p:cNvSpPr>
          <p:nvPr>
            <p:ph type="title"/>
          </p:nvPr>
        </p:nvSpPr>
        <p:spPr>
          <a:xfrm>
            <a:off x="1518036" y="10789"/>
            <a:ext cx="9155928" cy="1469263"/>
          </a:xfrm>
          <a:solidFill>
            <a:schemeClr val="accent1">
              <a:lumMod val="40000"/>
              <a:lumOff val="60000"/>
            </a:schemeClr>
          </a:solidFill>
        </p:spPr>
        <p:txBody>
          <a:bodyPr/>
          <a:lstStyle/>
          <a:p>
            <a:pPr algn="ctr"/>
            <a:r>
              <a:rPr lang="en-US" dirty="0">
                <a:latin typeface="Arial Black" panose="020B0A04020102020204" pitchFamily="34" charset="0"/>
              </a:rPr>
              <a:t>PTF Schedules (cont.)</a:t>
            </a:r>
          </a:p>
        </p:txBody>
      </p:sp>
      <p:sp>
        <p:nvSpPr>
          <p:cNvPr id="3" name="Content Placeholder 2">
            <a:extLst>
              <a:ext uri="{FF2B5EF4-FFF2-40B4-BE49-F238E27FC236}">
                <a16:creationId xmlns:a16="http://schemas.microsoft.com/office/drawing/2014/main" id="{A4AD1CF4-6D8C-4F54-866D-AAC792D790A5}"/>
              </a:ext>
            </a:extLst>
          </p:cNvPr>
          <p:cNvSpPr>
            <a:spLocks noGrp="1"/>
          </p:cNvSpPr>
          <p:nvPr>
            <p:ph idx="1"/>
          </p:nvPr>
        </p:nvSpPr>
        <p:spPr>
          <a:xfrm>
            <a:off x="411480" y="2837162"/>
            <a:ext cx="11183112" cy="3673366"/>
          </a:xfrm>
        </p:spPr>
        <p:txBody>
          <a:bodyPr>
            <a:normAutofit/>
          </a:bodyPr>
          <a:lstStyle/>
          <a:p>
            <a:pPr lvl="1">
              <a:buFont typeface="Wingdings" panose="05000000000000000000" pitchFamily="2" charset="2"/>
              <a:buChar char="q"/>
            </a:pPr>
            <a:r>
              <a:rPr lang="en-US" sz="3600" b="1" dirty="0"/>
              <a:t>Notified prior to clocking out to return </a:t>
            </a:r>
            <a:r>
              <a:rPr lang="en-US" sz="3600" b="1" u="sng" dirty="0"/>
              <a:t>after</a:t>
            </a:r>
            <a:r>
              <a:rPr lang="en-US" sz="3600" b="1" dirty="0"/>
              <a:t> 2 hours:</a:t>
            </a:r>
          </a:p>
          <a:p>
            <a:pPr lvl="2">
              <a:buFont typeface="Wingdings" panose="05000000000000000000" pitchFamily="2" charset="2"/>
              <a:buChar char="v"/>
            </a:pPr>
            <a:r>
              <a:rPr lang="en-US" sz="3600" b="1" dirty="0"/>
              <a:t> Must receive 2 or 4 hour guarantee for 1</a:t>
            </a:r>
            <a:r>
              <a:rPr lang="en-US" sz="3600" b="1" baseline="30000" dirty="0"/>
              <a:t>st</a:t>
            </a:r>
            <a:r>
              <a:rPr lang="en-US" sz="3600" b="1" dirty="0"/>
              <a:t> shift </a:t>
            </a:r>
          </a:p>
          <a:p>
            <a:pPr marL="914400" lvl="2" indent="0" algn="ctr">
              <a:buNone/>
            </a:pPr>
            <a:r>
              <a:rPr lang="en-US" sz="3600" b="1" dirty="0"/>
              <a:t>AND</a:t>
            </a:r>
          </a:p>
          <a:p>
            <a:pPr lvl="2">
              <a:buFont typeface="Wingdings" panose="05000000000000000000" pitchFamily="2" charset="2"/>
              <a:buChar char="v"/>
            </a:pPr>
            <a:r>
              <a:rPr lang="en-US" sz="3600" b="1" dirty="0"/>
              <a:t> Must be given another minimum guarantee for 2</a:t>
            </a:r>
            <a:r>
              <a:rPr lang="en-US" sz="3600" b="1" baseline="30000" dirty="0"/>
              <a:t>nd</a:t>
            </a:r>
            <a:r>
              <a:rPr lang="en-US" sz="3600" b="1" dirty="0"/>
              <a:t> shift</a:t>
            </a:r>
          </a:p>
          <a:p>
            <a:pPr marL="914400" lvl="2" indent="0">
              <a:buNone/>
            </a:pPr>
            <a:r>
              <a:rPr lang="en-US" sz="3600" b="1" dirty="0"/>
              <a:t>                 &gt;&gt;</a:t>
            </a:r>
            <a:r>
              <a:rPr lang="en-US" sz="3600" b="1" u="sng" dirty="0"/>
              <a:t>Applicable to any size office</a:t>
            </a:r>
            <a:r>
              <a:rPr lang="en-US" sz="3600" b="1" dirty="0"/>
              <a:t>&lt;&lt;</a:t>
            </a:r>
          </a:p>
        </p:txBody>
      </p:sp>
      <p:pic>
        <p:nvPicPr>
          <p:cNvPr id="4" name="Picture 3">
            <a:extLst>
              <a:ext uri="{FF2B5EF4-FFF2-40B4-BE49-F238E27FC236}">
                <a16:creationId xmlns:a16="http://schemas.microsoft.com/office/drawing/2014/main" id="{7EF43308-7AAA-4320-9ED5-8FFB208716E6}"/>
              </a:ext>
            </a:extLst>
          </p:cNvPr>
          <p:cNvPicPr>
            <a:picLocks noChangeAspect="1"/>
          </p:cNvPicPr>
          <p:nvPr/>
        </p:nvPicPr>
        <p:blipFill>
          <a:blip r:embed="rId3"/>
          <a:stretch>
            <a:fillRect/>
          </a:stretch>
        </p:blipFill>
        <p:spPr>
          <a:xfrm>
            <a:off x="0" y="10789"/>
            <a:ext cx="1518036" cy="1469263"/>
          </a:xfrm>
          <a:prstGeom prst="rect">
            <a:avLst/>
          </a:prstGeom>
        </p:spPr>
      </p:pic>
      <p:pic>
        <p:nvPicPr>
          <p:cNvPr id="5" name="Picture 4">
            <a:extLst>
              <a:ext uri="{FF2B5EF4-FFF2-40B4-BE49-F238E27FC236}">
                <a16:creationId xmlns:a16="http://schemas.microsoft.com/office/drawing/2014/main" id="{4C7ECA06-CB2B-47A9-800E-E1630CA0B1AA}"/>
              </a:ext>
            </a:extLst>
          </p:cNvPr>
          <p:cNvPicPr>
            <a:picLocks noChangeAspect="1"/>
          </p:cNvPicPr>
          <p:nvPr/>
        </p:nvPicPr>
        <p:blipFill>
          <a:blip r:embed="rId3"/>
          <a:stretch>
            <a:fillRect/>
          </a:stretch>
        </p:blipFill>
        <p:spPr>
          <a:xfrm>
            <a:off x="10673964" y="10789"/>
            <a:ext cx="1518036" cy="1469263"/>
          </a:xfrm>
          <a:prstGeom prst="rect">
            <a:avLst/>
          </a:prstGeom>
        </p:spPr>
      </p:pic>
      <p:sp>
        <p:nvSpPr>
          <p:cNvPr id="6" name="Rectangle 5"/>
          <p:cNvSpPr/>
          <p:nvPr/>
        </p:nvSpPr>
        <p:spPr>
          <a:xfrm>
            <a:off x="1014984" y="1480052"/>
            <a:ext cx="10250423" cy="707886"/>
          </a:xfrm>
          <a:prstGeom prst="rect">
            <a:avLst/>
          </a:prstGeom>
        </p:spPr>
        <p:txBody>
          <a:bodyPr wrap="square">
            <a:spAutoFit/>
          </a:bodyPr>
          <a:lstStyle/>
          <a:p>
            <a:pPr algn="ctr"/>
            <a:r>
              <a:rPr lang="en-US" sz="4000" b="1" dirty="0"/>
              <a:t>PTFs can do Split Shifts or be Called Back (cont.)</a:t>
            </a:r>
          </a:p>
        </p:txBody>
      </p:sp>
      <p:sp>
        <p:nvSpPr>
          <p:cNvPr id="7" name="Date Placeholder 6"/>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95532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86BF-EFF4-4A57-92BE-91B2C83F73A0}"/>
              </a:ext>
            </a:extLst>
          </p:cNvPr>
          <p:cNvSpPr>
            <a:spLocks noGrp="1"/>
          </p:cNvSpPr>
          <p:nvPr>
            <p:ph type="title"/>
          </p:nvPr>
        </p:nvSpPr>
        <p:spPr>
          <a:xfrm>
            <a:off x="1518036" y="10789"/>
            <a:ext cx="9155928" cy="1469263"/>
          </a:xfrm>
          <a:solidFill>
            <a:schemeClr val="accent1">
              <a:lumMod val="40000"/>
              <a:lumOff val="60000"/>
            </a:schemeClr>
          </a:solidFill>
        </p:spPr>
        <p:txBody>
          <a:bodyPr/>
          <a:lstStyle/>
          <a:p>
            <a:pPr algn="ctr"/>
            <a:r>
              <a:rPr lang="en-US" dirty="0">
                <a:latin typeface="Arial Black" panose="020B0A04020102020204" pitchFamily="34" charset="0"/>
              </a:rPr>
              <a:t>PTF Schedules (cont.)</a:t>
            </a:r>
          </a:p>
        </p:txBody>
      </p:sp>
      <p:sp>
        <p:nvSpPr>
          <p:cNvPr id="3" name="Content Placeholder 2">
            <a:extLst>
              <a:ext uri="{FF2B5EF4-FFF2-40B4-BE49-F238E27FC236}">
                <a16:creationId xmlns:a16="http://schemas.microsoft.com/office/drawing/2014/main" id="{A4AD1CF4-6D8C-4F54-866D-AAC792D790A5}"/>
              </a:ext>
            </a:extLst>
          </p:cNvPr>
          <p:cNvSpPr>
            <a:spLocks noGrp="1"/>
          </p:cNvSpPr>
          <p:nvPr>
            <p:ph idx="1"/>
          </p:nvPr>
        </p:nvSpPr>
        <p:spPr>
          <a:xfrm>
            <a:off x="658368" y="2471402"/>
            <a:ext cx="11109960" cy="3936089"/>
          </a:xfrm>
        </p:spPr>
        <p:txBody>
          <a:bodyPr>
            <a:normAutofit/>
          </a:bodyPr>
          <a:lstStyle/>
          <a:p>
            <a:pPr marL="0" indent="0" algn="ctr">
              <a:buNone/>
            </a:pPr>
            <a:endParaRPr lang="en-US" b="1" dirty="0"/>
          </a:p>
          <a:p>
            <a:pPr lvl="1">
              <a:buFont typeface="Wingdings" panose="05000000000000000000" pitchFamily="2" charset="2"/>
              <a:buChar char="q"/>
            </a:pPr>
            <a:r>
              <a:rPr lang="en-US" sz="3600" b="1" dirty="0"/>
              <a:t>If assignment is completed, PTF has clocked out, and has left the premises regardless of intervals between shifts:</a:t>
            </a:r>
          </a:p>
          <a:p>
            <a:pPr lvl="2">
              <a:buFont typeface="Wingdings" panose="05000000000000000000" pitchFamily="2" charset="2"/>
              <a:buChar char="v"/>
            </a:pPr>
            <a:r>
              <a:rPr lang="en-US" sz="3600" b="1" dirty="0"/>
              <a:t> Guarantee of 4 hours pay if called back</a:t>
            </a:r>
          </a:p>
          <a:p>
            <a:pPr marL="914400" lvl="2" indent="0" algn="ctr">
              <a:buNone/>
            </a:pPr>
            <a:endParaRPr lang="en-US" sz="1800" b="1" dirty="0"/>
          </a:p>
          <a:p>
            <a:pPr marL="914400" lvl="2" indent="0">
              <a:buNone/>
            </a:pPr>
            <a:r>
              <a:rPr lang="en-US" sz="3600" b="1" dirty="0"/>
              <a:t>             &gt;&gt;</a:t>
            </a:r>
            <a:r>
              <a:rPr lang="en-US" sz="3600" b="1" u="sng" dirty="0"/>
              <a:t>Applicable to any size office</a:t>
            </a:r>
            <a:r>
              <a:rPr lang="en-US" sz="3600" b="1" dirty="0"/>
              <a:t>&lt;&lt;</a:t>
            </a:r>
          </a:p>
        </p:txBody>
      </p:sp>
      <p:pic>
        <p:nvPicPr>
          <p:cNvPr id="4" name="Picture 3">
            <a:extLst>
              <a:ext uri="{FF2B5EF4-FFF2-40B4-BE49-F238E27FC236}">
                <a16:creationId xmlns:a16="http://schemas.microsoft.com/office/drawing/2014/main" id="{7EF43308-7AAA-4320-9ED5-8FFB208716E6}"/>
              </a:ext>
            </a:extLst>
          </p:cNvPr>
          <p:cNvPicPr>
            <a:picLocks noChangeAspect="1"/>
          </p:cNvPicPr>
          <p:nvPr/>
        </p:nvPicPr>
        <p:blipFill>
          <a:blip r:embed="rId3"/>
          <a:stretch>
            <a:fillRect/>
          </a:stretch>
        </p:blipFill>
        <p:spPr>
          <a:xfrm>
            <a:off x="0" y="10789"/>
            <a:ext cx="1518036" cy="1469263"/>
          </a:xfrm>
          <a:prstGeom prst="rect">
            <a:avLst/>
          </a:prstGeom>
        </p:spPr>
      </p:pic>
      <p:pic>
        <p:nvPicPr>
          <p:cNvPr id="5" name="Picture 4">
            <a:extLst>
              <a:ext uri="{FF2B5EF4-FFF2-40B4-BE49-F238E27FC236}">
                <a16:creationId xmlns:a16="http://schemas.microsoft.com/office/drawing/2014/main" id="{4C7ECA06-CB2B-47A9-800E-E1630CA0B1AA}"/>
              </a:ext>
            </a:extLst>
          </p:cNvPr>
          <p:cNvPicPr>
            <a:picLocks noChangeAspect="1"/>
          </p:cNvPicPr>
          <p:nvPr/>
        </p:nvPicPr>
        <p:blipFill>
          <a:blip r:embed="rId3"/>
          <a:stretch>
            <a:fillRect/>
          </a:stretch>
        </p:blipFill>
        <p:spPr>
          <a:xfrm>
            <a:off x="10673964" y="10789"/>
            <a:ext cx="1518036" cy="1469263"/>
          </a:xfrm>
          <a:prstGeom prst="rect">
            <a:avLst/>
          </a:prstGeom>
        </p:spPr>
      </p:pic>
      <p:sp>
        <p:nvSpPr>
          <p:cNvPr id="6" name="Rectangle 5"/>
          <p:cNvSpPr/>
          <p:nvPr/>
        </p:nvSpPr>
        <p:spPr>
          <a:xfrm>
            <a:off x="1014984" y="1480052"/>
            <a:ext cx="10250423" cy="707886"/>
          </a:xfrm>
          <a:prstGeom prst="rect">
            <a:avLst/>
          </a:prstGeom>
        </p:spPr>
        <p:txBody>
          <a:bodyPr wrap="square">
            <a:spAutoFit/>
          </a:bodyPr>
          <a:lstStyle/>
          <a:p>
            <a:pPr algn="ctr"/>
            <a:r>
              <a:rPr lang="en-US" sz="4000" b="1" dirty="0"/>
              <a:t>PTFs can do Split Shifts or be Called Back (cont.)</a:t>
            </a:r>
          </a:p>
        </p:txBody>
      </p:sp>
      <p:sp>
        <p:nvSpPr>
          <p:cNvPr id="7" name="Date Placeholder 6"/>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1597443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86BF-EFF4-4A57-92BE-91B2C83F73A0}"/>
              </a:ext>
            </a:extLst>
          </p:cNvPr>
          <p:cNvSpPr>
            <a:spLocks noGrp="1"/>
          </p:cNvSpPr>
          <p:nvPr>
            <p:ph type="title"/>
          </p:nvPr>
        </p:nvSpPr>
        <p:spPr>
          <a:xfrm>
            <a:off x="1518036" y="10789"/>
            <a:ext cx="9155928" cy="1469263"/>
          </a:xfrm>
          <a:solidFill>
            <a:schemeClr val="accent1">
              <a:lumMod val="40000"/>
              <a:lumOff val="60000"/>
            </a:schemeClr>
          </a:solidFill>
        </p:spPr>
        <p:txBody>
          <a:bodyPr/>
          <a:lstStyle/>
          <a:p>
            <a:pPr algn="ctr"/>
            <a:r>
              <a:rPr lang="en-US" dirty="0">
                <a:latin typeface="Arial Black" panose="020B0A04020102020204" pitchFamily="34" charset="0"/>
              </a:rPr>
              <a:t>PTF Schedules (cont.)</a:t>
            </a:r>
          </a:p>
        </p:txBody>
      </p:sp>
      <p:sp>
        <p:nvSpPr>
          <p:cNvPr id="3" name="Content Placeholder 2">
            <a:extLst>
              <a:ext uri="{FF2B5EF4-FFF2-40B4-BE49-F238E27FC236}">
                <a16:creationId xmlns:a16="http://schemas.microsoft.com/office/drawing/2014/main" id="{A4AD1CF4-6D8C-4F54-866D-AAC792D790A5}"/>
              </a:ext>
            </a:extLst>
          </p:cNvPr>
          <p:cNvSpPr>
            <a:spLocks noGrp="1"/>
          </p:cNvSpPr>
          <p:nvPr>
            <p:ph idx="1"/>
          </p:nvPr>
        </p:nvSpPr>
        <p:spPr>
          <a:xfrm>
            <a:off x="1518036" y="1480052"/>
            <a:ext cx="9155928" cy="4858639"/>
          </a:xfrm>
        </p:spPr>
        <p:txBody>
          <a:bodyPr>
            <a:normAutofit fontScale="92500" lnSpcReduction="20000"/>
          </a:bodyPr>
          <a:lstStyle/>
          <a:p>
            <a:pPr marL="0" indent="0" algn="ctr">
              <a:buNone/>
            </a:pPr>
            <a:endParaRPr lang="en-US" b="1" dirty="0"/>
          </a:p>
          <a:p>
            <a:pPr marL="0" indent="0" algn="ctr">
              <a:buNone/>
            </a:pPr>
            <a:r>
              <a:rPr lang="en-US" sz="4300" b="1" dirty="0"/>
              <a:t>Article 7.1.C.4  </a:t>
            </a:r>
          </a:p>
          <a:p>
            <a:pPr marL="0" indent="0" algn="ctr">
              <a:buNone/>
            </a:pPr>
            <a:endParaRPr lang="en-US" sz="2200" dirty="0"/>
          </a:p>
          <a:p>
            <a:pPr marL="0" indent="0" algn="ctr">
              <a:buNone/>
            </a:pPr>
            <a:r>
              <a:rPr lang="en-US" sz="3900" b="1" dirty="0"/>
              <a:t>Over the course of a service week, the Employer will make every effort to ensure that qualified and available part-time flexible employees are utilized at the straight-time rate prior to assigning such work to CCAs working in the same work location and on the same tour, provided that the reporting guarantee for CCA employees is met.</a:t>
            </a:r>
          </a:p>
        </p:txBody>
      </p:sp>
      <p:pic>
        <p:nvPicPr>
          <p:cNvPr id="4" name="Picture 3">
            <a:extLst>
              <a:ext uri="{FF2B5EF4-FFF2-40B4-BE49-F238E27FC236}">
                <a16:creationId xmlns:a16="http://schemas.microsoft.com/office/drawing/2014/main" id="{7EF43308-7AAA-4320-9ED5-8FFB208716E6}"/>
              </a:ext>
            </a:extLst>
          </p:cNvPr>
          <p:cNvPicPr>
            <a:picLocks noChangeAspect="1"/>
          </p:cNvPicPr>
          <p:nvPr/>
        </p:nvPicPr>
        <p:blipFill>
          <a:blip r:embed="rId3"/>
          <a:stretch>
            <a:fillRect/>
          </a:stretch>
        </p:blipFill>
        <p:spPr>
          <a:xfrm>
            <a:off x="0" y="10789"/>
            <a:ext cx="1518036" cy="1469263"/>
          </a:xfrm>
          <a:prstGeom prst="rect">
            <a:avLst/>
          </a:prstGeom>
        </p:spPr>
      </p:pic>
      <p:pic>
        <p:nvPicPr>
          <p:cNvPr id="5" name="Picture 4">
            <a:extLst>
              <a:ext uri="{FF2B5EF4-FFF2-40B4-BE49-F238E27FC236}">
                <a16:creationId xmlns:a16="http://schemas.microsoft.com/office/drawing/2014/main" id="{4C7ECA06-CB2B-47A9-800E-E1630CA0B1AA}"/>
              </a:ext>
            </a:extLst>
          </p:cNvPr>
          <p:cNvPicPr>
            <a:picLocks noChangeAspect="1"/>
          </p:cNvPicPr>
          <p:nvPr/>
        </p:nvPicPr>
        <p:blipFill>
          <a:blip r:embed="rId3"/>
          <a:stretch>
            <a:fillRect/>
          </a:stretch>
        </p:blipFill>
        <p:spPr>
          <a:xfrm>
            <a:off x="10673964" y="10789"/>
            <a:ext cx="1518036" cy="1469263"/>
          </a:xfrm>
          <a:prstGeom prst="rect">
            <a:avLst/>
          </a:prstGeom>
        </p:spPr>
      </p:pic>
      <p:sp>
        <p:nvSpPr>
          <p:cNvPr id="6" name="Date Placeholder 5"/>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724211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86BF-EFF4-4A57-92BE-91B2C83F73A0}"/>
              </a:ext>
            </a:extLst>
          </p:cNvPr>
          <p:cNvSpPr>
            <a:spLocks noGrp="1"/>
          </p:cNvSpPr>
          <p:nvPr>
            <p:ph type="title"/>
          </p:nvPr>
        </p:nvSpPr>
        <p:spPr>
          <a:xfrm>
            <a:off x="1518036" y="10789"/>
            <a:ext cx="9155928" cy="1469263"/>
          </a:xfrm>
          <a:solidFill>
            <a:schemeClr val="accent1">
              <a:lumMod val="40000"/>
              <a:lumOff val="60000"/>
            </a:schemeClr>
          </a:solidFill>
        </p:spPr>
        <p:txBody>
          <a:bodyPr/>
          <a:lstStyle/>
          <a:p>
            <a:pPr algn="ctr"/>
            <a:r>
              <a:rPr lang="en-US" dirty="0">
                <a:latin typeface="Arial Black" panose="020B0A04020102020204" pitchFamily="34" charset="0"/>
              </a:rPr>
              <a:t>PTF Schedules (cont.)</a:t>
            </a:r>
          </a:p>
        </p:txBody>
      </p:sp>
      <p:sp>
        <p:nvSpPr>
          <p:cNvPr id="3" name="Content Placeholder 2">
            <a:extLst>
              <a:ext uri="{FF2B5EF4-FFF2-40B4-BE49-F238E27FC236}">
                <a16:creationId xmlns:a16="http://schemas.microsoft.com/office/drawing/2014/main" id="{A4AD1CF4-6D8C-4F54-866D-AAC792D790A5}"/>
              </a:ext>
            </a:extLst>
          </p:cNvPr>
          <p:cNvSpPr>
            <a:spLocks noGrp="1"/>
          </p:cNvSpPr>
          <p:nvPr>
            <p:ph idx="1"/>
          </p:nvPr>
        </p:nvSpPr>
        <p:spPr>
          <a:xfrm>
            <a:off x="1518036" y="3052821"/>
            <a:ext cx="9155928" cy="2003811"/>
          </a:xfrm>
        </p:spPr>
        <p:txBody>
          <a:bodyPr>
            <a:normAutofit/>
          </a:bodyPr>
          <a:lstStyle/>
          <a:p>
            <a:pPr marL="0" indent="0">
              <a:lnSpc>
                <a:spcPct val="100000"/>
              </a:lnSpc>
              <a:buNone/>
            </a:pPr>
            <a:r>
              <a:rPr lang="en-US" sz="3200" b="1" dirty="0"/>
              <a:t>Stand-by. </a:t>
            </a:r>
            <a:r>
              <a:rPr lang="en-US" sz="3200" dirty="0"/>
              <a:t>PTFs and CCAs may not be required to remain on stand by or remain at home for a call-in on days they are not scheduled to work.</a:t>
            </a:r>
            <a:endParaRPr lang="en-US" b="1" dirty="0"/>
          </a:p>
        </p:txBody>
      </p:sp>
      <p:pic>
        <p:nvPicPr>
          <p:cNvPr id="4" name="Picture 3">
            <a:extLst>
              <a:ext uri="{FF2B5EF4-FFF2-40B4-BE49-F238E27FC236}">
                <a16:creationId xmlns:a16="http://schemas.microsoft.com/office/drawing/2014/main" id="{7EF43308-7AAA-4320-9ED5-8FFB208716E6}"/>
              </a:ext>
            </a:extLst>
          </p:cNvPr>
          <p:cNvPicPr>
            <a:picLocks noChangeAspect="1"/>
          </p:cNvPicPr>
          <p:nvPr/>
        </p:nvPicPr>
        <p:blipFill>
          <a:blip r:embed="rId3"/>
          <a:stretch>
            <a:fillRect/>
          </a:stretch>
        </p:blipFill>
        <p:spPr>
          <a:xfrm>
            <a:off x="0" y="10789"/>
            <a:ext cx="1518036" cy="1469263"/>
          </a:xfrm>
          <a:prstGeom prst="rect">
            <a:avLst/>
          </a:prstGeom>
        </p:spPr>
      </p:pic>
      <p:pic>
        <p:nvPicPr>
          <p:cNvPr id="5" name="Picture 4">
            <a:extLst>
              <a:ext uri="{FF2B5EF4-FFF2-40B4-BE49-F238E27FC236}">
                <a16:creationId xmlns:a16="http://schemas.microsoft.com/office/drawing/2014/main" id="{4C7ECA06-CB2B-47A9-800E-E1630CA0B1AA}"/>
              </a:ext>
            </a:extLst>
          </p:cNvPr>
          <p:cNvPicPr>
            <a:picLocks noChangeAspect="1"/>
          </p:cNvPicPr>
          <p:nvPr/>
        </p:nvPicPr>
        <p:blipFill>
          <a:blip r:embed="rId3"/>
          <a:stretch>
            <a:fillRect/>
          </a:stretch>
        </p:blipFill>
        <p:spPr>
          <a:xfrm>
            <a:off x="10673964" y="10789"/>
            <a:ext cx="1518036" cy="1469263"/>
          </a:xfrm>
          <a:prstGeom prst="rect">
            <a:avLst/>
          </a:prstGeom>
        </p:spPr>
      </p:pic>
      <p:sp>
        <p:nvSpPr>
          <p:cNvPr id="6" name="Rectangle 5"/>
          <p:cNvSpPr/>
          <p:nvPr/>
        </p:nvSpPr>
        <p:spPr>
          <a:xfrm>
            <a:off x="1014984" y="1480052"/>
            <a:ext cx="10250423" cy="707886"/>
          </a:xfrm>
          <a:prstGeom prst="rect">
            <a:avLst/>
          </a:prstGeom>
        </p:spPr>
        <p:txBody>
          <a:bodyPr wrap="square">
            <a:spAutoFit/>
          </a:bodyPr>
          <a:lstStyle/>
          <a:p>
            <a:pPr algn="ctr"/>
            <a:r>
              <a:rPr lang="en-US" sz="4000" b="1" dirty="0"/>
              <a:t>2022 JCAM (Page 8-3)</a:t>
            </a:r>
          </a:p>
        </p:txBody>
      </p:sp>
      <p:sp>
        <p:nvSpPr>
          <p:cNvPr id="7" name="Date Placeholder 6"/>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3006507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86BF-EFF4-4A57-92BE-91B2C83F73A0}"/>
              </a:ext>
            </a:extLst>
          </p:cNvPr>
          <p:cNvSpPr>
            <a:spLocks noGrp="1"/>
          </p:cNvSpPr>
          <p:nvPr>
            <p:ph type="title"/>
          </p:nvPr>
        </p:nvSpPr>
        <p:spPr>
          <a:xfrm>
            <a:off x="1518036" y="10789"/>
            <a:ext cx="9155928" cy="1469263"/>
          </a:xfrm>
          <a:solidFill>
            <a:schemeClr val="accent1">
              <a:lumMod val="40000"/>
              <a:lumOff val="60000"/>
            </a:schemeClr>
          </a:solidFill>
        </p:spPr>
        <p:txBody>
          <a:bodyPr/>
          <a:lstStyle/>
          <a:p>
            <a:pPr algn="ctr"/>
            <a:r>
              <a:rPr lang="en-US" dirty="0">
                <a:latin typeface="Arial Black" panose="020B0A04020102020204" pitchFamily="34" charset="0"/>
              </a:rPr>
              <a:t>PTF Schedules (cont.)</a:t>
            </a:r>
          </a:p>
        </p:txBody>
      </p:sp>
      <p:sp>
        <p:nvSpPr>
          <p:cNvPr id="3" name="Content Placeholder 2">
            <a:extLst>
              <a:ext uri="{FF2B5EF4-FFF2-40B4-BE49-F238E27FC236}">
                <a16:creationId xmlns:a16="http://schemas.microsoft.com/office/drawing/2014/main" id="{A4AD1CF4-6D8C-4F54-866D-AAC792D790A5}"/>
              </a:ext>
            </a:extLst>
          </p:cNvPr>
          <p:cNvSpPr>
            <a:spLocks noGrp="1"/>
          </p:cNvSpPr>
          <p:nvPr>
            <p:ph idx="1"/>
          </p:nvPr>
        </p:nvSpPr>
        <p:spPr>
          <a:xfrm>
            <a:off x="1518036" y="2650485"/>
            <a:ext cx="9155928" cy="3585723"/>
          </a:xfrm>
        </p:spPr>
        <p:txBody>
          <a:bodyPr>
            <a:normAutofit/>
          </a:bodyPr>
          <a:lstStyle/>
          <a:p>
            <a:pPr marL="0" indent="0">
              <a:lnSpc>
                <a:spcPct val="100000"/>
              </a:lnSpc>
              <a:buNone/>
            </a:pPr>
            <a:r>
              <a:rPr lang="en-US" sz="3200" b="1" dirty="0"/>
              <a:t>Breaks: </a:t>
            </a:r>
            <a:r>
              <a:rPr lang="en-US" sz="3200" dirty="0"/>
              <a:t>PTFs and CCAs receive the same rest breaks as full-time letter carriers when they work eight hours or more in a service day. When PTFs and CCAs work only a portion of a day (less than eight hours) they receive one rest break if the employee works less than six hours and two rest breaks if the employee works six hours or more.</a:t>
            </a:r>
            <a:endParaRPr lang="en-US" b="1" dirty="0"/>
          </a:p>
        </p:txBody>
      </p:sp>
      <p:pic>
        <p:nvPicPr>
          <p:cNvPr id="4" name="Picture 3">
            <a:extLst>
              <a:ext uri="{FF2B5EF4-FFF2-40B4-BE49-F238E27FC236}">
                <a16:creationId xmlns:a16="http://schemas.microsoft.com/office/drawing/2014/main" id="{7EF43308-7AAA-4320-9ED5-8FFB208716E6}"/>
              </a:ext>
            </a:extLst>
          </p:cNvPr>
          <p:cNvPicPr>
            <a:picLocks noChangeAspect="1"/>
          </p:cNvPicPr>
          <p:nvPr/>
        </p:nvPicPr>
        <p:blipFill>
          <a:blip r:embed="rId3"/>
          <a:stretch>
            <a:fillRect/>
          </a:stretch>
        </p:blipFill>
        <p:spPr>
          <a:xfrm>
            <a:off x="0" y="10789"/>
            <a:ext cx="1518036" cy="1469263"/>
          </a:xfrm>
          <a:prstGeom prst="rect">
            <a:avLst/>
          </a:prstGeom>
        </p:spPr>
      </p:pic>
      <p:pic>
        <p:nvPicPr>
          <p:cNvPr id="5" name="Picture 4">
            <a:extLst>
              <a:ext uri="{FF2B5EF4-FFF2-40B4-BE49-F238E27FC236}">
                <a16:creationId xmlns:a16="http://schemas.microsoft.com/office/drawing/2014/main" id="{4C7ECA06-CB2B-47A9-800E-E1630CA0B1AA}"/>
              </a:ext>
            </a:extLst>
          </p:cNvPr>
          <p:cNvPicPr>
            <a:picLocks noChangeAspect="1"/>
          </p:cNvPicPr>
          <p:nvPr/>
        </p:nvPicPr>
        <p:blipFill>
          <a:blip r:embed="rId3"/>
          <a:stretch>
            <a:fillRect/>
          </a:stretch>
        </p:blipFill>
        <p:spPr>
          <a:xfrm>
            <a:off x="10673964" y="10789"/>
            <a:ext cx="1518036" cy="1469263"/>
          </a:xfrm>
          <a:prstGeom prst="rect">
            <a:avLst/>
          </a:prstGeom>
        </p:spPr>
      </p:pic>
      <p:sp>
        <p:nvSpPr>
          <p:cNvPr id="6" name="Rectangle 5"/>
          <p:cNvSpPr/>
          <p:nvPr/>
        </p:nvSpPr>
        <p:spPr>
          <a:xfrm>
            <a:off x="1014984" y="1480052"/>
            <a:ext cx="10250423" cy="707886"/>
          </a:xfrm>
          <a:prstGeom prst="rect">
            <a:avLst/>
          </a:prstGeom>
        </p:spPr>
        <p:txBody>
          <a:bodyPr wrap="square">
            <a:spAutoFit/>
          </a:bodyPr>
          <a:lstStyle/>
          <a:p>
            <a:pPr algn="ctr"/>
            <a:r>
              <a:rPr lang="en-US" sz="4000" b="1" dirty="0"/>
              <a:t>2022 JCAM (Page 8-3)</a:t>
            </a:r>
          </a:p>
        </p:txBody>
      </p:sp>
      <p:sp>
        <p:nvSpPr>
          <p:cNvPr id="7" name="Date Placeholder 6"/>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3521544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86BF-EFF4-4A57-92BE-91B2C83F73A0}"/>
              </a:ext>
            </a:extLst>
          </p:cNvPr>
          <p:cNvSpPr>
            <a:spLocks noGrp="1"/>
          </p:cNvSpPr>
          <p:nvPr>
            <p:ph type="title"/>
          </p:nvPr>
        </p:nvSpPr>
        <p:spPr>
          <a:xfrm>
            <a:off x="1518036" y="10789"/>
            <a:ext cx="9155928" cy="1469263"/>
          </a:xfrm>
          <a:solidFill>
            <a:schemeClr val="accent1">
              <a:lumMod val="40000"/>
              <a:lumOff val="60000"/>
            </a:schemeClr>
          </a:solidFill>
        </p:spPr>
        <p:txBody>
          <a:bodyPr/>
          <a:lstStyle/>
          <a:p>
            <a:pPr algn="ctr"/>
            <a:r>
              <a:rPr lang="en-US" dirty="0">
                <a:latin typeface="Arial Black" panose="020B0A04020102020204" pitchFamily="34" charset="0"/>
              </a:rPr>
              <a:t>PTF Schedules (cont.)</a:t>
            </a:r>
          </a:p>
        </p:txBody>
      </p:sp>
      <p:sp>
        <p:nvSpPr>
          <p:cNvPr id="3" name="Content Placeholder 2">
            <a:extLst>
              <a:ext uri="{FF2B5EF4-FFF2-40B4-BE49-F238E27FC236}">
                <a16:creationId xmlns:a16="http://schemas.microsoft.com/office/drawing/2014/main" id="{A4AD1CF4-6D8C-4F54-866D-AAC792D790A5}"/>
              </a:ext>
            </a:extLst>
          </p:cNvPr>
          <p:cNvSpPr>
            <a:spLocks noGrp="1"/>
          </p:cNvSpPr>
          <p:nvPr>
            <p:ph idx="1"/>
          </p:nvPr>
        </p:nvSpPr>
        <p:spPr>
          <a:xfrm>
            <a:off x="1518036" y="2270234"/>
            <a:ext cx="9155928" cy="4395741"/>
          </a:xfrm>
        </p:spPr>
        <p:txBody>
          <a:bodyPr>
            <a:normAutofit fontScale="92500"/>
          </a:bodyPr>
          <a:lstStyle/>
          <a:p>
            <a:pPr marL="0" indent="0">
              <a:lnSpc>
                <a:spcPct val="100000"/>
              </a:lnSpc>
              <a:buNone/>
            </a:pPr>
            <a:r>
              <a:rPr lang="en-US" sz="3200" dirty="0"/>
              <a:t>Full-time and part-time flexible employees involuntarily detailed or reassigned from one installation to another who do not qualify for relocation benefits shall be given not less than </a:t>
            </a:r>
            <a:r>
              <a:rPr lang="en-US" sz="3200" b="1" u="sng" dirty="0"/>
              <a:t>thirty days </a:t>
            </a:r>
            <a:r>
              <a:rPr lang="en-US" sz="3200" dirty="0"/>
              <a:t>advance notice, </a:t>
            </a:r>
            <a:r>
              <a:rPr lang="en-US" sz="3200" b="1" u="sng" dirty="0"/>
              <a:t>if possible</a:t>
            </a:r>
            <a:r>
              <a:rPr lang="en-US" sz="3200" dirty="0"/>
              <a:t>. Note that this provision applies not only to those employees who are involuntarily reassigned or excessed from one installation to another, but also to employees, including part-time flexibles, who are temporarily detailed on an involuntary basis. </a:t>
            </a:r>
            <a:endParaRPr lang="en-US" b="1" dirty="0"/>
          </a:p>
        </p:txBody>
      </p:sp>
      <p:pic>
        <p:nvPicPr>
          <p:cNvPr id="4" name="Picture 3">
            <a:extLst>
              <a:ext uri="{FF2B5EF4-FFF2-40B4-BE49-F238E27FC236}">
                <a16:creationId xmlns:a16="http://schemas.microsoft.com/office/drawing/2014/main" id="{7EF43308-7AAA-4320-9ED5-8FFB208716E6}"/>
              </a:ext>
            </a:extLst>
          </p:cNvPr>
          <p:cNvPicPr>
            <a:picLocks noChangeAspect="1"/>
          </p:cNvPicPr>
          <p:nvPr/>
        </p:nvPicPr>
        <p:blipFill>
          <a:blip r:embed="rId3"/>
          <a:stretch>
            <a:fillRect/>
          </a:stretch>
        </p:blipFill>
        <p:spPr>
          <a:xfrm>
            <a:off x="0" y="10789"/>
            <a:ext cx="1518036" cy="1469263"/>
          </a:xfrm>
          <a:prstGeom prst="rect">
            <a:avLst/>
          </a:prstGeom>
        </p:spPr>
      </p:pic>
      <p:pic>
        <p:nvPicPr>
          <p:cNvPr id="5" name="Picture 4">
            <a:extLst>
              <a:ext uri="{FF2B5EF4-FFF2-40B4-BE49-F238E27FC236}">
                <a16:creationId xmlns:a16="http://schemas.microsoft.com/office/drawing/2014/main" id="{4C7ECA06-CB2B-47A9-800E-E1630CA0B1AA}"/>
              </a:ext>
            </a:extLst>
          </p:cNvPr>
          <p:cNvPicPr>
            <a:picLocks noChangeAspect="1"/>
          </p:cNvPicPr>
          <p:nvPr/>
        </p:nvPicPr>
        <p:blipFill>
          <a:blip r:embed="rId3"/>
          <a:stretch>
            <a:fillRect/>
          </a:stretch>
        </p:blipFill>
        <p:spPr>
          <a:xfrm>
            <a:off x="10673964" y="10789"/>
            <a:ext cx="1518036" cy="1469263"/>
          </a:xfrm>
          <a:prstGeom prst="rect">
            <a:avLst/>
          </a:prstGeom>
        </p:spPr>
      </p:pic>
      <p:sp>
        <p:nvSpPr>
          <p:cNvPr id="6" name="Rectangle 5"/>
          <p:cNvSpPr/>
          <p:nvPr/>
        </p:nvSpPr>
        <p:spPr>
          <a:xfrm>
            <a:off x="1014984" y="1480052"/>
            <a:ext cx="10250423" cy="707886"/>
          </a:xfrm>
          <a:prstGeom prst="rect">
            <a:avLst/>
          </a:prstGeom>
        </p:spPr>
        <p:txBody>
          <a:bodyPr wrap="square">
            <a:spAutoFit/>
          </a:bodyPr>
          <a:lstStyle/>
          <a:p>
            <a:pPr algn="ctr"/>
            <a:r>
              <a:rPr lang="en-US" sz="4000" b="1" dirty="0"/>
              <a:t>2022 JCAM (Page 12-17)</a:t>
            </a:r>
          </a:p>
        </p:txBody>
      </p:sp>
      <p:sp>
        <p:nvSpPr>
          <p:cNvPr id="7" name="Date Placeholder 6"/>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34501153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86BF-EFF4-4A57-92BE-91B2C83F73A0}"/>
              </a:ext>
            </a:extLst>
          </p:cNvPr>
          <p:cNvSpPr>
            <a:spLocks noGrp="1"/>
          </p:cNvSpPr>
          <p:nvPr>
            <p:ph type="title"/>
          </p:nvPr>
        </p:nvSpPr>
        <p:spPr>
          <a:xfrm>
            <a:off x="1518036" y="10789"/>
            <a:ext cx="9155928" cy="1469263"/>
          </a:xfrm>
          <a:solidFill>
            <a:schemeClr val="accent1">
              <a:lumMod val="40000"/>
              <a:lumOff val="60000"/>
            </a:schemeClr>
          </a:solidFill>
        </p:spPr>
        <p:txBody>
          <a:bodyPr/>
          <a:lstStyle/>
          <a:p>
            <a:pPr algn="ctr"/>
            <a:r>
              <a:rPr lang="en-US" dirty="0">
                <a:latin typeface="Arial Black" panose="020B0A04020102020204" pitchFamily="34" charset="0"/>
              </a:rPr>
              <a:t>Leave Entitlements</a:t>
            </a:r>
          </a:p>
        </p:txBody>
      </p:sp>
      <p:sp>
        <p:nvSpPr>
          <p:cNvPr id="3" name="Content Placeholder 2">
            <a:extLst>
              <a:ext uri="{FF2B5EF4-FFF2-40B4-BE49-F238E27FC236}">
                <a16:creationId xmlns:a16="http://schemas.microsoft.com/office/drawing/2014/main" id="{A4AD1CF4-6D8C-4F54-866D-AAC792D790A5}"/>
              </a:ext>
            </a:extLst>
          </p:cNvPr>
          <p:cNvSpPr>
            <a:spLocks noGrp="1"/>
          </p:cNvSpPr>
          <p:nvPr>
            <p:ph idx="1"/>
          </p:nvPr>
        </p:nvSpPr>
        <p:spPr>
          <a:xfrm>
            <a:off x="594360" y="1480052"/>
            <a:ext cx="11073384" cy="4696911"/>
          </a:xfrm>
        </p:spPr>
        <p:txBody>
          <a:bodyPr>
            <a:normAutofit lnSpcReduction="10000"/>
          </a:bodyPr>
          <a:lstStyle/>
          <a:p>
            <a:pPr marL="0" indent="0" algn="ctr">
              <a:buNone/>
            </a:pPr>
            <a:r>
              <a:rPr lang="en-US" sz="3600" b="1" u="sng" dirty="0"/>
              <a:t>Article 10 and ELM Section 510 Outlines Leave Program</a:t>
            </a:r>
            <a:endParaRPr lang="en-US" sz="3600" b="1" dirty="0"/>
          </a:p>
          <a:p>
            <a:pPr marL="0" indent="0" algn="ctr">
              <a:buNone/>
            </a:pPr>
            <a:endParaRPr lang="en-US" sz="800" b="1" dirty="0"/>
          </a:p>
          <a:p>
            <a:pPr marL="0" indent="0" algn="ctr">
              <a:buNone/>
            </a:pPr>
            <a:r>
              <a:rPr lang="en-US" sz="4000" b="1" u="sng" dirty="0"/>
              <a:t>Annual Leave</a:t>
            </a:r>
            <a:endParaRPr lang="en-US" sz="3600" b="1" u="sng" dirty="0"/>
          </a:p>
          <a:p>
            <a:pPr marL="0" indent="0" algn="ctr">
              <a:buNone/>
            </a:pPr>
            <a:endParaRPr lang="en-US" sz="1000" b="1" dirty="0"/>
          </a:p>
          <a:p>
            <a:pPr lvl="1" algn="ctr">
              <a:buFont typeface="Wingdings" panose="05000000000000000000" pitchFamily="2" charset="2"/>
              <a:buChar char="q"/>
            </a:pPr>
            <a:r>
              <a:rPr lang="en-US" sz="3200" b="1" dirty="0"/>
              <a:t> less than 3 years = 1 hour/20 hours in pay status (13 days)</a:t>
            </a:r>
          </a:p>
          <a:p>
            <a:pPr lvl="1" algn="ctr">
              <a:buFont typeface="Wingdings" panose="05000000000000000000" pitchFamily="2" charset="2"/>
              <a:buChar char="q"/>
            </a:pPr>
            <a:r>
              <a:rPr lang="en-US" sz="3200" b="1" dirty="0"/>
              <a:t> 3 years &lt; 15 years = 1 hour/13 hours in pay status (20 days)</a:t>
            </a:r>
          </a:p>
          <a:p>
            <a:pPr lvl="1" algn="ctr">
              <a:buFont typeface="Wingdings" panose="05000000000000000000" pitchFamily="2" charset="2"/>
              <a:buChar char="q"/>
            </a:pPr>
            <a:r>
              <a:rPr lang="en-US" sz="3200" b="1" dirty="0"/>
              <a:t> 15 years or more = 1 hour/10 hours in pay status (26 days)</a:t>
            </a:r>
          </a:p>
          <a:p>
            <a:pPr marL="457200" lvl="1" indent="0">
              <a:buNone/>
            </a:pPr>
            <a:endParaRPr lang="en-US" sz="3200" b="1" dirty="0"/>
          </a:p>
          <a:p>
            <a:pPr marL="457200" lvl="1" indent="0" algn="ctr">
              <a:buNone/>
            </a:pPr>
            <a:r>
              <a:rPr lang="en-US" sz="3200" b="1" dirty="0"/>
              <a:t>Military Veterans, with DD Form 214, receive credit towards their years of service for earning annual leave</a:t>
            </a:r>
          </a:p>
        </p:txBody>
      </p:sp>
      <p:pic>
        <p:nvPicPr>
          <p:cNvPr id="4" name="Picture 3">
            <a:extLst>
              <a:ext uri="{FF2B5EF4-FFF2-40B4-BE49-F238E27FC236}">
                <a16:creationId xmlns:a16="http://schemas.microsoft.com/office/drawing/2014/main" id="{7EF43308-7AAA-4320-9ED5-8FFB208716E6}"/>
              </a:ext>
            </a:extLst>
          </p:cNvPr>
          <p:cNvPicPr>
            <a:picLocks noChangeAspect="1"/>
          </p:cNvPicPr>
          <p:nvPr/>
        </p:nvPicPr>
        <p:blipFill>
          <a:blip r:embed="rId3"/>
          <a:stretch>
            <a:fillRect/>
          </a:stretch>
        </p:blipFill>
        <p:spPr>
          <a:xfrm>
            <a:off x="0" y="10789"/>
            <a:ext cx="1518036" cy="1469263"/>
          </a:xfrm>
          <a:prstGeom prst="rect">
            <a:avLst/>
          </a:prstGeom>
        </p:spPr>
      </p:pic>
      <p:pic>
        <p:nvPicPr>
          <p:cNvPr id="5" name="Picture 4">
            <a:extLst>
              <a:ext uri="{FF2B5EF4-FFF2-40B4-BE49-F238E27FC236}">
                <a16:creationId xmlns:a16="http://schemas.microsoft.com/office/drawing/2014/main" id="{4C7ECA06-CB2B-47A9-800E-E1630CA0B1AA}"/>
              </a:ext>
            </a:extLst>
          </p:cNvPr>
          <p:cNvPicPr>
            <a:picLocks noChangeAspect="1"/>
          </p:cNvPicPr>
          <p:nvPr/>
        </p:nvPicPr>
        <p:blipFill>
          <a:blip r:embed="rId3"/>
          <a:stretch>
            <a:fillRect/>
          </a:stretch>
        </p:blipFill>
        <p:spPr>
          <a:xfrm>
            <a:off x="10673964" y="10789"/>
            <a:ext cx="1518036" cy="1469263"/>
          </a:xfrm>
          <a:prstGeom prst="rect">
            <a:avLst/>
          </a:prstGeom>
        </p:spPr>
      </p:pic>
      <p:sp>
        <p:nvSpPr>
          <p:cNvPr id="6" name="Date Placeholder 5"/>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502034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5336"/>
            <a:ext cx="9144000" cy="5193792"/>
          </a:xfrm>
        </p:spPr>
        <p:txBody>
          <a:bodyPr anchor="t">
            <a:normAutofit/>
          </a:bodyPr>
          <a:lstStyle/>
          <a:p>
            <a:r>
              <a:rPr lang="en-US" sz="3200" b="1" dirty="0">
                <a:latin typeface="+mn-lt"/>
              </a:rPr>
              <a:t>MEMORANDUM OF UNDERSTANDING BETWEEN THE UNITED STATES POSTAL SERVICE AND THE NATIONAL ASSOCIATION OF LETTER CARRIERS, AFL-CIO</a:t>
            </a:r>
            <a:br>
              <a:rPr lang="en-US" sz="2800" b="1" dirty="0">
                <a:latin typeface="+mn-lt"/>
              </a:rPr>
            </a:br>
            <a:br>
              <a:rPr lang="en-US" sz="2800" b="1" dirty="0">
                <a:latin typeface="+mn-lt"/>
              </a:rPr>
            </a:br>
            <a:r>
              <a:rPr lang="en-US" sz="2800" dirty="0">
                <a:latin typeface="+mn-lt"/>
              </a:rPr>
              <a:t>Re: City Carrier Assistants – Conversion to Career Status</a:t>
            </a:r>
            <a:br>
              <a:rPr lang="en-US" sz="2800" dirty="0">
                <a:latin typeface="+mn-lt"/>
              </a:rPr>
            </a:br>
            <a:br>
              <a:rPr lang="en-US" sz="2800" dirty="0">
                <a:latin typeface="+mn-lt"/>
              </a:rPr>
            </a:br>
            <a:r>
              <a:rPr lang="en-US" sz="2800" dirty="0">
                <a:latin typeface="+mn-lt"/>
              </a:rPr>
              <a:t>The U.S. Postal Service and the National Association of Letter Carriers, AFL-CIO agree that City Carrier Assistants (CCAs) who reach 24 months of relative standing will be converted to part-time flexible career status in their installation.</a:t>
            </a:r>
            <a:br>
              <a:rPr lang="en-US" sz="2800" dirty="0">
                <a:latin typeface="+mn-lt"/>
              </a:rPr>
            </a:br>
            <a:br>
              <a:rPr lang="en-US" sz="2800" dirty="0">
                <a:latin typeface="+mn-lt"/>
              </a:rPr>
            </a:br>
            <a:r>
              <a:rPr lang="en-US" sz="2800" dirty="0">
                <a:latin typeface="+mn-lt"/>
              </a:rPr>
              <a:t>*</a:t>
            </a:r>
            <a:r>
              <a:rPr lang="en-US" sz="2800" b="1" dirty="0">
                <a:latin typeface="+mn-lt"/>
              </a:rPr>
              <a:t>Page 160 of 2019-2023 National Agreement</a:t>
            </a:r>
            <a:br>
              <a:rPr lang="en-US" sz="2800" dirty="0">
                <a:latin typeface="+mn-lt"/>
              </a:rPr>
            </a:br>
            <a:endParaRPr lang="en-US" sz="2000" dirty="0">
              <a:latin typeface="+mn-lt"/>
            </a:endParaRPr>
          </a:p>
        </p:txBody>
      </p:sp>
      <p:sp>
        <p:nvSpPr>
          <p:cNvPr id="3" name="Subtitle 2"/>
          <p:cNvSpPr>
            <a:spLocks noGrp="1"/>
          </p:cNvSpPr>
          <p:nvPr>
            <p:ph type="subTitle" idx="1"/>
          </p:nvPr>
        </p:nvSpPr>
        <p:spPr>
          <a:xfrm>
            <a:off x="1524000" y="11173"/>
            <a:ext cx="9144000" cy="1468497"/>
          </a:xfrm>
          <a:solidFill>
            <a:schemeClr val="accent1">
              <a:lumMod val="40000"/>
              <a:lumOff val="60000"/>
            </a:schemeClr>
          </a:solidFill>
          <a:ln>
            <a:solidFill>
              <a:schemeClr val="tx1"/>
            </a:solidFill>
          </a:ln>
        </p:spPr>
        <p:txBody>
          <a:bodyPr>
            <a:noAutofit/>
          </a:bodyPr>
          <a:lstStyle/>
          <a:p>
            <a:pPr algn="ctr"/>
            <a:r>
              <a:rPr lang="en-US" sz="4800" dirty="0">
                <a:latin typeface="Arial Black" panose="020B0A04020102020204" pitchFamily="34" charset="0"/>
              </a:rPr>
              <a:t>Why are PTFs more common (again)?</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7581" y="10407"/>
            <a:ext cx="1518455" cy="147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0" y="10789"/>
            <a:ext cx="1518036" cy="1469263"/>
          </a:xfrm>
          <a:prstGeom prst="rect">
            <a:avLst/>
          </a:prstGeom>
        </p:spPr>
      </p:pic>
      <p:sp>
        <p:nvSpPr>
          <p:cNvPr id="6" name="Date Placeholder 5"/>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4143853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86BF-EFF4-4A57-92BE-91B2C83F73A0}"/>
              </a:ext>
            </a:extLst>
          </p:cNvPr>
          <p:cNvSpPr>
            <a:spLocks noGrp="1"/>
          </p:cNvSpPr>
          <p:nvPr>
            <p:ph type="title"/>
          </p:nvPr>
        </p:nvSpPr>
        <p:spPr>
          <a:xfrm>
            <a:off x="1518036" y="0"/>
            <a:ext cx="9155928" cy="1469263"/>
          </a:xfrm>
          <a:solidFill>
            <a:schemeClr val="accent1">
              <a:lumMod val="40000"/>
              <a:lumOff val="60000"/>
            </a:schemeClr>
          </a:solidFill>
        </p:spPr>
        <p:txBody>
          <a:bodyPr/>
          <a:lstStyle/>
          <a:p>
            <a:pPr algn="ctr"/>
            <a:r>
              <a:rPr lang="en-US" dirty="0">
                <a:latin typeface="Arial Black" panose="020B0A04020102020204" pitchFamily="34" charset="0"/>
              </a:rPr>
              <a:t>Leave Entitlements (cont.)</a:t>
            </a:r>
          </a:p>
        </p:txBody>
      </p:sp>
      <p:sp>
        <p:nvSpPr>
          <p:cNvPr id="3" name="Content Placeholder 2">
            <a:extLst>
              <a:ext uri="{FF2B5EF4-FFF2-40B4-BE49-F238E27FC236}">
                <a16:creationId xmlns:a16="http://schemas.microsoft.com/office/drawing/2014/main" id="{A4AD1CF4-6D8C-4F54-866D-AAC792D790A5}"/>
              </a:ext>
            </a:extLst>
          </p:cNvPr>
          <p:cNvSpPr>
            <a:spLocks noGrp="1"/>
          </p:cNvSpPr>
          <p:nvPr>
            <p:ph idx="1"/>
          </p:nvPr>
        </p:nvSpPr>
        <p:spPr>
          <a:xfrm>
            <a:off x="941832" y="1490841"/>
            <a:ext cx="10232136" cy="4745368"/>
          </a:xfrm>
        </p:spPr>
        <p:txBody>
          <a:bodyPr>
            <a:normAutofit/>
          </a:bodyPr>
          <a:lstStyle/>
          <a:p>
            <a:pPr marL="0" indent="0" algn="ctr">
              <a:buNone/>
            </a:pPr>
            <a:r>
              <a:rPr lang="en-US" sz="4000" b="1" u="sng" dirty="0"/>
              <a:t>Sick Leave</a:t>
            </a:r>
          </a:p>
          <a:p>
            <a:pPr marL="0" indent="0" algn="ctr">
              <a:buNone/>
            </a:pPr>
            <a:endParaRPr lang="en-US" sz="1100" b="1" dirty="0"/>
          </a:p>
          <a:p>
            <a:pPr lvl="1">
              <a:buFont typeface="Wingdings" panose="05000000000000000000" pitchFamily="2" charset="2"/>
              <a:buChar char="q"/>
            </a:pPr>
            <a:r>
              <a:rPr lang="en-US" sz="3200" b="1" dirty="0"/>
              <a:t>1 hour/20 hours in pay status (up to 104 = 13 days)</a:t>
            </a:r>
          </a:p>
          <a:p>
            <a:pPr marL="0" indent="0">
              <a:buNone/>
            </a:pPr>
            <a:endParaRPr lang="en-US" sz="900" b="1" dirty="0"/>
          </a:p>
          <a:p>
            <a:pPr marL="0" indent="0">
              <a:buNone/>
            </a:pPr>
            <a:endParaRPr lang="en-US" sz="900" b="1" dirty="0"/>
          </a:p>
          <a:p>
            <a:pPr marL="0" indent="0" algn="ctr">
              <a:buNone/>
            </a:pPr>
            <a:r>
              <a:rPr lang="en-US" sz="4000" b="1" u="sng" dirty="0"/>
              <a:t>Court Leave</a:t>
            </a:r>
          </a:p>
          <a:p>
            <a:pPr marL="0" indent="0" algn="ctr">
              <a:buNone/>
            </a:pPr>
            <a:endParaRPr lang="en-US" sz="1600" b="1" dirty="0"/>
          </a:p>
          <a:p>
            <a:pPr lvl="1">
              <a:buFont typeface="Wingdings" panose="05000000000000000000" pitchFamily="2" charset="2"/>
              <a:buChar char="q"/>
            </a:pPr>
            <a:r>
              <a:rPr lang="en-US" sz="3200" b="1" dirty="0"/>
              <a:t>Eligible if completed 90-day probationary period</a:t>
            </a:r>
          </a:p>
          <a:p>
            <a:pPr lvl="1">
              <a:buFont typeface="Wingdings" panose="05000000000000000000" pitchFamily="2" charset="2"/>
              <a:buChar char="q"/>
            </a:pPr>
            <a:r>
              <a:rPr lang="en-US" sz="3200" b="1" dirty="0"/>
              <a:t>Paid if otherwise in work status or scheduled for leave</a:t>
            </a:r>
          </a:p>
          <a:p>
            <a:pPr lvl="1">
              <a:buFont typeface="Wingdings" panose="05000000000000000000" pitchFamily="2" charset="2"/>
              <a:buChar char="q"/>
            </a:pPr>
            <a:r>
              <a:rPr lang="en-US" sz="3200" b="1" dirty="0"/>
              <a:t>Leave shall not exceed 8 hours/40 hours</a:t>
            </a:r>
          </a:p>
          <a:p>
            <a:pPr marL="0" indent="0">
              <a:buNone/>
            </a:pPr>
            <a:endParaRPr lang="en-US" sz="2800" b="1" dirty="0"/>
          </a:p>
          <a:p>
            <a:pPr marL="0" indent="0">
              <a:buNone/>
            </a:pPr>
            <a:endParaRPr lang="en-US" sz="2800" b="1" dirty="0"/>
          </a:p>
        </p:txBody>
      </p:sp>
      <p:pic>
        <p:nvPicPr>
          <p:cNvPr id="4" name="Picture 3">
            <a:extLst>
              <a:ext uri="{FF2B5EF4-FFF2-40B4-BE49-F238E27FC236}">
                <a16:creationId xmlns:a16="http://schemas.microsoft.com/office/drawing/2014/main" id="{7EF43308-7AAA-4320-9ED5-8FFB208716E6}"/>
              </a:ext>
            </a:extLst>
          </p:cNvPr>
          <p:cNvPicPr>
            <a:picLocks noChangeAspect="1"/>
          </p:cNvPicPr>
          <p:nvPr/>
        </p:nvPicPr>
        <p:blipFill>
          <a:blip r:embed="rId3"/>
          <a:stretch>
            <a:fillRect/>
          </a:stretch>
        </p:blipFill>
        <p:spPr>
          <a:xfrm>
            <a:off x="0" y="10789"/>
            <a:ext cx="1518036" cy="1469263"/>
          </a:xfrm>
          <a:prstGeom prst="rect">
            <a:avLst/>
          </a:prstGeom>
        </p:spPr>
      </p:pic>
      <p:pic>
        <p:nvPicPr>
          <p:cNvPr id="5" name="Picture 4">
            <a:extLst>
              <a:ext uri="{FF2B5EF4-FFF2-40B4-BE49-F238E27FC236}">
                <a16:creationId xmlns:a16="http://schemas.microsoft.com/office/drawing/2014/main" id="{4C7ECA06-CB2B-47A9-800E-E1630CA0B1AA}"/>
              </a:ext>
            </a:extLst>
          </p:cNvPr>
          <p:cNvPicPr>
            <a:picLocks noChangeAspect="1"/>
          </p:cNvPicPr>
          <p:nvPr/>
        </p:nvPicPr>
        <p:blipFill>
          <a:blip r:embed="rId3"/>
          <a:stretch>
            <a:fillRect/>
          </a:stretch>
        </p:blipFill>
        <p:spPr>
          <a:xfrm>
            <a:off x="10673964" y="10789"/>
            <a:ext cx="1518036" cy="1469263"/>
          </a:xfrm>
          <a:prstGeom prst="rect">
            <a:avLst/>
          </a:prstGeom>
        </p:spPr>
      </p:pic>
      <p:sp>
        <p:nvSpPr>
          <p:cNvPr id="6" name="Date Placeholder 5"/>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3005535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86BF-EFF4-4A57-92BE-91B2C83F73A0}"/>
              </a:ext>
            </a:extLst>
          </p:cNvPr>
          <p:cNvSpPr>
            <a:spLocks noGrp="1"/>
          </p:cNvSpPr>
          <p:nvPr>
            <p:ph type="title"/>
          </p:nvPr>
        </p:nvSpPr>
        <p:spPr>
          <a:xfrm>
            <a:off x="1518036" y="0"/>
            <a:ext cx="9155928" cy="1469263"/>
          </a:xfrm>
          <a:solidFill>
            <a:schemeClr val="accent1">
              <a:lumMod val="40000"/>
              <a:lumOff val="60000"/>
            </a:schemeClr>
          </a:solidFill>
        </p:spPr>
        <p:txBody>
          <a:bodyPr/>
          <a:lstStyle/>
          <a:p>
            <a:pPr algn="ctr"/>
            <a:r>
              <a:rPr lang="en-US" dirty="0">
                <a:latin typeface="Arial Black" panose="020B0A04020102020204" pitchFamily="34" charset="0"/>
              </a:rPr>
              <a:t>Leave Entitlements (cont.)</a:t>
            </a:r>
          </a:p>
        </p:txBody>
      </p:sp>
      <p:sp>
        <p:nvSpPr>
          <p:cNvPr id="3" name="Content Placeholder 2">
            <a:extLst>
              <a:ext uri="{FF2B5EF4-FFF2-40B4-BE49-F238E27FC236}">
                <a16:creationId xmlns:a16="http://schemas.microsoft.com/office/drawing/2014/main" id="{A4AD1CF4-6D8C-4F54-866D-AAC792D790A5}"/>
              </a:ext>
            </a:extLst>
          </p:cNvPr>
          <p:cNvSpPr>
            <a:spLocks noGrp="1"/>
          </p:cNvSpPr>
          <p:nvPr>
            <p:ph idx="1"/>
          </p:nvPr>
        </p:nvSpPr>
        <p:spPr>
          <a:xfrm>
            <a:off x="82296" y="1490841"/>
            <a:ext cx="12015216" cy="4686122"/>
          </a:xfrm>
        </p:spPr>
        <p:txBody>
          <a:bodyPr>
            <a:normAutofit/>
          </a:bodyPr>
          <a:lstStyle/>
          <a:p>
            <a:pPr marL="0" indent="0">
              <a:buNone/>
            </a:pPr>
            <a:endParaRPr lang="en-US" sz="2800" b="1" dirty="0"/>
          </a:p>
          <a:p>
            <a:pPr marL="0" indent="0" algn="ctr">
              <a:buNone/>
            </a:pPr>
            <a:r>
              <a:rPr lang="en-US" sz="4000" b="1" u="sng" dirty="0"/>
              <a:t>Military Leave</a:t>
            </a:r>
          </a:p>
          <a:p>
            <a:pPr marL="0" indent="0" algn="ctr">
              <a:lnSpc>
                <a:spcPct val="114000"/>
              </a:lnSpc>
              <a:buNone/>
            </a:pPr>
            <a:endParaRPr lang="en-US" sz="800" b="1" dirty="0"/>
          </a:p>
          <a:p>
            <a:pPr lvl="1">
              <a:lnSpc>
                <a:spcPct val="114000"/>
              </a:lnSpc>
              <a:buFont typeface="Wingdings" panose="05000000000000000000" pitchFamily="2" charset="2"/>
              <a:buChar char="q"/>
            </a:pPr>
            <a:r>
              <a:rPr lang="en-US" sz="3200" b="1" dirty="0"/>
              <a:t> For PTFs who are members of National Guard or Reserves</a:t>
            </a:r>
          </a:p>
          <a:p>
            <a:pPr lvl="1">
              <a:lnSpc>
                <a:spcPct val="114000"/>
              </a:lnSpc>
              <a:buFont typeface="Wingdings" panose="05000000000000000000" pitchFamily="2" charset="2"/>
              <a:buChar char="q"/>
            </a:pPr>
            <a:r>
              <a:rPr lang="en-US" sz="3200" b="1" dirty="0"/>
              <a:t> Paid for hours PTF would have worked during regular schedule</a:t>
            </a:r>
          </a:p>
          <a:p>
            <a:pPr lvl="1">
              <a:lnSpc>
                <a:spcPct val="114000"/>
              </a:lnSpc>
              <a:buFont typeface="Wingdings" panose="05000000000000000000" pitchFamily="2" charset="2"/>
              <a:buChar char="q"/>
            </a:pPr>
            <a:r>
              <a:rPr lang="en-US" sz="3200" b="1" dirty="0"/>
              <a:t> 1 hour military leave for each 26 hours in pay status</a:t>
            </a:r>
          </a:p>
          <a:p>
            <a:pPr lvl="1">
              <a:lnSpc>
                <a:spcPct val="114000"/>
              </a:lnSpc>
              <a:buFont typeface="Wingdings" panose="05000000000000000000" pitchFamily="2" charset="2"/>
              <a:buChar char="q"/>
            </a:pPr>
            <a:r>
              <a:rPr lang="en-US" sz="3200" b="1" dirty="0"/>
              <a:t> Must have minimum of 1,040 in preceding fiscal year (Oct-Sept)</a:t>
            </a:r>
          </a:p>
          <a:p>
            <a:pPr lvl="1">
              <a:lnSpc>
                <a:spcPct val="114000"/>
              </a:lnSpc>
              <a:buFont typeface="Wingdings" panose="05000000000000000000" pitchFamily="2" charset="2"/>
              <a:buChar char="q"/>
            </a:pPr>
            <a:r>
              <a:rPr lang="en-US" sz="3200" b="1" dirty="0"/>
              <a:t> Paid Military Leave can’t exceed 80 hours annually</a:t>
            </a:r>
          </a:p>
        </p:txBody>
      </p:sp>
      <p:pic>
        <p:nvPicPr>
          <p:cNvPr id="4" name="Picture 3">
            <a:extLst>
              <a:ext uri="{FF2B5EF4-FFF2-40B4-BE49-F238E27FC236}">
                <a16:creationId xmlns:a16="http://schemas.microsoft.com/office/drawing/2014/main" id="{7EF43308-7AAA-4320-9ED5-8FFB208716E6}"/>
              </a:ext>
            </a:extLst>
          </p:cNvPr>
          <p:cNvPicPr>
            <a:picLocks noChangeAspect="1"/>
          </p:cNvPicPr>
          <p:nvPr/>
        </p:nvPicPr>
        <p:blipFill>
          <a:blip r:embed="rId3"/>
          <a:stretch>
            <a:fillRect/>
          </a:stretch>
        </p:blipFill>
        <p:spPr>
          <a:xfrm>
            <a:off x="0" y="10789"/>
            <a:ext cx="1518036" cy="1469263"/>
          </a:xfrm>
          <a:prstGeom prst="rect">
            <a:avLst/>
          </a:prstGeom>
        </p:spPr>
      </p:pic>
      <p:pic>
        <p:nvPicPr>
          <p:cNvPr id="5" name="Picture 4">
            <a:extLst>
              <a:ext uri="{FF2B5EF4-FFF2-40B4-BE49-F238E27FC236}">
                <a16:creationId xmlns:a16="http://schemas.microsoft.com/office/drawing/2014/main" id="{4C7ECA06-CB2B-47A9-800E-E1630CA0B1AA}"/>
              </a:ext>
            </a:extLst>
          </p:cNvPr>
          <p:cNvPicPr>
            <a:picLocks noChangeAspect="1"/>
          </p:cNvPicPr>
          <p:nvPr/>
        </p:nvPicPr>
        <p:blipFill>
          <a:blip r:embed="rId3"/>
          <a:stretch>
            <a:fillRect/>
          </a:stretch>
        </p:blipFill>
        <p:spPr>
          <a:xfrm>
            <a:off x="10673964" y="10789"/>
            <a:ext cx="1518036" cy="1469263"/>
          </a:xfrm>
          <a:prstGeom prst="rect">
            <a:avLst/>
          </a:prstGeom>
        </p:spPr>
      </p:pic>
      <p:sp>
        <p:nvSpPr>
          <p:cNvPr id="6" name="Date Placeholder 5"/>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860017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86BF-EFF4-4A57-92BE-91B2C83F73A0}"/>
              </a:ext>
            </a:extLst>
          </p:cNvPr>
          <p:cNvSpPr>
            <a:spLocks noGrp="1"/>
          </p:cNvSpPr>
          <p:nvPr>
            <p:ph type="title"/>
          </p:nvPr>
        </p:nvSpPr>
        <p:spPr>
          <a:xfrm>
            <a:off x="1518036" y="10789"/>
            <a:ext cx="9155928" cy="1469263"/>
          </a:xfrm>
          <a:solidFill>
            <a:schemeClr val="accent1">
              <a:lumMod val="40000"/>
              <a:lumOff val="60000"/>
            </a:schemeClr>
          </a:solidFill>
        </p:spPr>
        <p:txBody>
          <a:bodyPr/>
          <a:lstStyle/>
          <a:p>
            <a:pPr algn="ctr"/>
            <a:r>
              <a:rPr lang="en-US" dirty="0">
                <a:latin typeface="Arial Black" panose="020B0A04020102020204" pitchFamily="34" charset="0"/>
              </a:rPr>
              <a:t>Article 11: Holidays</a:t>
            </a:r>
          </a:p>
        </p:txBody>
      </p:sp>
      <p:sp>
        <p:nvSpPr>
          <p:cNvPr id="3" name="Content Placeholder 2">
            <a:extLst>
              <a:ext uri="{FF2B5EF4-FFF2-40B4-BE49-F238E27FC236}">
                <a16:creationId xmlns:a16="http://schemas.microsoft.com/office/drawing/2014/main" id="{A4AD1CF4-6D8C-4F54-866D-AAC792D790A5}"/>
              </a:ext>
            </a:extLst>
          </p:cNvPr>
          <p:cNvSpPr>
            <a:spLocks noGrp="1"/>
          </p:cNvSpPr>
          <p:nvPr>
            <p:ph idx="1"/>
          </p:nvPr>
        </p:nvSpPr>
        <p:spPr>
          <a:xfrm>
            <a:off x="1518036" y="2266436"/>
            <a:ext cx="9155928" cy="3494284"/>
          </a:xfrm>
        </p:spPr>
        <p:txBody>
          <a:bodyPr>
            <a:normAutofit/>
          </a:bodyPr>
          <a:lstStyle/>
          <a:p>
            <a:pPr marL="457200" lvl="1" indent="0">
              <a:buNone/>
            </a:pPr>
            <a:r>
              <a:rPr lang="en-US" sz="3200" b="1" dirty="0"/>
              <a:t>Per Article 11.7</a:t>
            </a:r>
          </a:p>
          <a:p>
            <a:pPr marL="457200" lvl="1" indent="0">
              <a:buNone/>
            </a:pPr>
            <a:r>
              <a:rPr lang="en-US" sz="3200" dirty="0"/>
              <a:t>A part-time flexible schedule employee shall not receive holiday pay as such. Part-Time Flexible employees </a:t>
            </a:r>
            <a:r>
              <a:rPr lang="en-US" sz="3200" dirty="0">
                <a:highlight>
                  <a:srgbClr val="FFFF00"/>
                </a:highlight>
              </a:rPr>
              <a:t>other than those in Step AA </a:t>
            </a:r>
            <a:r>
              <a:rPr lang="en-US" sz="3200" dirty="0"/>
              <a:t>shall be compensated for the eleven (11) holidays by basing the employee’s regular straight time hourly rate on the employee’s annual rate divided by 1,992 hours. </a:t>
            </a:r>
            <a:endParaRPr lang="en-US" sz="2800" b="1" dirty="0"/>
          </a:p>
        </p:txBody>
      </p:sp>
      <p:pic>
        <p:nvPicPr>
          <p:cNvPr id="4" name="Picture 3">
            <a:extLst>
              <a:ext uri="{FF2B5EF4-FFF2-40B4-BE49-F238E27FC236}">
                <a16:creationId xmlns:a16="http://schemas.microsoft.com/office/drawing/2014/main" id="{7EF43308-7AAA-4320-9ED5-8FFB208716E6}"/>
              </a:ext>
            </a:extLst>
          </p:cNvPr>
          <p:cNvPicPr>
            <a:picLocks noChangeAspect="1"/>
          </p:cNvPicPr>
          <p:nvPr/>
        </p:nvPicPr>
        <p:blipFill>
          <a:blip r:embed="rId3"/>
          <a:stretch>
            <a:fillRect/>
          </a:stretch>
        </p:blipFill>
        <p:spPr>
          <a:xfrm>
            <a:off x="0" y="10789"/>
            <a:ext cx="1518036" cy="1469263"/>
          </a:xfrm>
          <a:prstGeom prst="rect">
            <a:avLst/>
          </a:prstGeom>
        </p:spPr>
      </p:pic>
      <p:pic>
        <p:nvPicPr>
          <p:cNvPr id="5" name="Picture 4">
            <a:extLst>
              <a:ext uri="{FF2B5EF4-FFF2-40B4-BE49-F238E27FC236}">
                <a16:creationId xmlns:a16="http://schemas.microsoft.com/office/drawing/2014/main" id="{4C7ECA06-CB2B-47A9-800E-E1630CA0B1AA}"/>
              </a:ext>
            </a:extLst>
          </p:cNvPr>
          <p:cNvPicPr>
            <a:picLocks noChangeAspect="1"/>
          </p:cNvPicPr>
          <p:nvPr/>
        </p:nvPicPr>
        <p:blipFill>
          <a:blip r:embed="rId3"/>
          <a:stretch>
            <a:fillRect/>
          </a:stretch>
        </p:blipFill>
        <p:spPr>
          <a:xfrm>
            <a:off x="10673964" y="10789"/>
            <a:ext cx="1518036" cy="1469263"/>
          </a:xfrm>
          <a:prstGeom prst="rect">
            <a:avLst/>
          </a:prstGeom>
        </p:spPr>
      </p:pic>
      <p:sp>
        <p:nvSpPr>
          <p:cNvPr id="6" name="Date Placeholder 5"/>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9811666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86BF-EFF4-4A57-92BE-91B2C83F73A0}"/>
              </a:ext>
            </a:extLst>
          </p:cNvPr>
          <p:cNvSpPr>
            <a:spLocks noGrp="1"/>
          </p:cNvSpPr>
          <p:nvPr>
            <p:ph type="title"/>
          </p:nvPr>
        </p:nvSpPr>
        <p:spPr>
          <a:xfrm>
            <a:off x="1518036" y="10789"/>
            <a:ext cx="9155928" cy="1469263"/>
          </a:xfrm>
          <a:solidFill>
            <a:schemeClr val="accent1">
              <a:lumMod val="40000"/>
              <a:lumOff val="60000"/>
            </a:schemeClr>
          </a:solidFill>
        </p:spPr>
        <p:txBody>
          <a:bodyPr/>
          <a:lstStyle/>
          <a:p>
            <a:pPr algn="ctr"/>
            <a:r>
              <a:rPr lang="en-US" dirty="0">
                <a:latin typeface="Arial Black" panose="020B0A04020102020204" pitchFamily="34" charset="0"/>
              </a:rPr>
              <a:t>Article 11: Holidays (cont.)</a:t>
            </a:r>
          </a:p>
        </p:txBody>
      </p:sp>
      <p:sp>
        <p:nvSpPr>
          <p:cNvPr id="3" name="Content Placeholder 2">
            <a:extLst>
              <a:ext uri="{FF2B5EF4-FFF2-40B4-BE49-F238E27FC236}">
                <a16:creationId xmlns:a16="http://schemas.microsoft.com/office/drawing/2014/main" id="{A4AD1CF4-6D8C-4F54-866D-AAC792D790A5}"/>
              </a:ext>
            </a:extLst>
          </p:cNvPr>
          <p:cNvSpPr>
            <a:spLocks noGrp="1"/>
          </p:cNvSpPr>
          <p:nvPr>
            <p:ph idx="1"/>
          </p:nvPr>
        </p:nvSpPr>
        <p:spPr>
          <a:xfrm>
            <a:off x="1518036" y="1891532"/>
            <a:ext cx="9155928" cy="4564132"/>
          </a:xfrm>
        </p:spPr>
        <p:txBody>
          <a:bodyPr>
            <a:normAutofit/>
          </a:bodyPr>
          <a:lstStyle/>
          <a:p>
            <a:pPr marL="457200" lvl="1" indent="0">
              <a:buNone/>
            </a:pPr>
            <a:r>
              <a:rPr lang="en-US" sz="3200" dirty="0"/>
              <a:t>For work performed on December 25, a part-time flexible employee shall be paid an additional 50% for each hour worked up to eight (8) hours.</a:t>
            </a:r>
            <a:endParaRPr lang="en-US" sz="3200" b="1" dirty="0"/>
          </a:p>
          <a:p>
            <a:pPr marL="0" indent="0" algn="ctr">
              <a:buNone/>
            </a:pPr>
            <a:endParaRPr lang="en-US" sz="1200" b="1" dirty="0"/>
          </a:p>
          <a:p>
            <a:pPr marL="0" indent="0" algn="ctr">
              <a:buNone/>
            </a:pPr>
            <a:endParaRPr lang="en-US" sz="1200" b="1" dirty="0"/>
          </a:p>
          <a:p>
            <a:pPr marL="0" indent="0" algn="ctr">
              <a:buNone/>
            </a:pPr>
            <a:endParaRPr lang="en-US" sz="1200" b="1" dirty="0"/>
          </a:p>
          <a:p>
            <a:pPr marL="0" indent="0" algn="ctr">
              <a:buNone/>
            </a:pPr>
            <a:endParaRPr lang="en-US" sz="1200" b="1" dirty="0"/>
          </a:p>
          <a:p>
            <a:pPr marL="0" indent="0" algn="ctr">
              <a:buNone/>
            </a:pPr>
            <a:r>
              <a:rPr lang="en-US" sz="3200" b="1" dirty="0"/>
              <a:t>Note – Holiday portion of PTF hourly straight-time rate not used when calculating overtime or Sunday Premium (May 2021 PR Pg. 16)</a:t>
            </a:r>
          </a:p>
        </p:txBody>
      </p:sp>
      <p:pic>
        <p:nvPicPr>
          <p:cNvPr id="4" name="Picture 3">
            <a:extLst>
              <a:ext uri="{FF2B5EF4-FFF2-40B4-BE49-F238E27FC236}">
                <a16:creationId xmlns:a16="http://schemas.microsoft.com/office/drawing/2014/main" id="{7EF43308-7AAA-4320-9ED5-8FFB208716E6}"/>
              </a:ext>
            </a:extLst>
          </p:cNvPr>
          <p:cNvPicPr>
            <a:picLocks noChangeAspect="1"/>
          </p:cNvPicPr>
          <p:nvPr/>
        </p:nvPicPr>
        <p:blipFill>
          <a:blip r:embed="rId3"/>
          <a:stretch>
            <a:fillRect/>
          </a:stretch>
        </p:blipFill>
        <p:spPr>
          <a:xfrm>
            <a:off x="0" y="10789"/>
            <a:ext cx="1518036" cy="1469263"/>
          </a:xfrm>
          <a:prstGeom prst="rect">
            <a:avLst/>
          </a:prstGeom>
        </p:spPr>
      </p:pic>
      <p:pic>
        <p:nvPicPr>
          <p:cNvPr id="5" name="Picture 4">
            <a:extLst>
              <a:ext uri="{FF2B5EF4-FFF2-40B4-BE49-F238E27FC236}">
                <a16:creationId xmlns:a16="http://schemas.microsoft.com/office/drawing/2014/main" id="{4C7ECA06-CB2B-47A9-800E-E1630CA0B1AA}"/>
              </a:ext>
            </a:extLst>
          </p:cNvPr>
          <p:cNvPicPr>
            <a:picLocks noChangeAspect="1"/>
          </p:cNvPicPr>
          <p:nvPr/>
        </p:nvPicPr>
        <p:blipFill>
          <a:blip r:embed="rId3"/>
          <a:stretch>
            <a:fillRect/>
          </a:stretch>
        </p:blipFill>
        <p:spPr>
          <a:xfrm>
            <a:off x="10673964" y="10789"/>
            <a:ext cx="1518036" cy="1469263"/>
          </a:xfrm>
          <a:prstGeom prst="rect">
            <a:avLst/>
          </a:prstGeom>
        </p:spPr>
      </p:pic>
      <p:sp>
        <p:nvSpPr>
          <p:cNvPr id="6" name="Date Placeholder 5"/>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372874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CC186C-AA6F-6E6E-0484-6CA96BD814BB}"/>
              </a:ext>
            </a:extLst>
          </p:cNvPr>
          <p:cNvPicPr>
            <a:picLocks noChangeAspect="1"/>
          </p:cNvPicPr>
          <p:nvPr/>
        </p:nvPicPr>
        <p:blipFill>
          <a:blip r:embed="rId3"/>
          <a:stretch>
            <a:fillRect/>
          </a:stretch>
        </p:blipFill>
        <p:spPr>
          <a:xfrm>
            <a:off x="1061155" y="1818217"/>
            <a:ext cx="10532533" cy="4538133"/>
          </a:xfrm>
          <a:prstGeom prst="rect">
            <a:avLst/>
          </a:prstGeom>
        </p:spPr>
      </p:pic>
      <p:sp>
        <p:nvSpPr>
          <p:cNvPr id="2" name="Title 1">
            <a:extLst>
              <a:ext uri="{FF2B5EF4-FFF2-40B4-BE49-F238E27FC236}">
                <a16:creationId xmlns:a16="http://schemas.microsoft.com/office/drawing/2014/main" id="{373886BF-EFF4-4A57-92BE-91B2C83F73A0}"/>
              </a:ext>
            </a:extLst>
          </p:cNvPr>
          <p:cNvSpPr>
            <a:spLocks noGrp="1"/>
          </p:cNvSpPr>
          <p:nvPr>
            <p:ph type="title"/>
          </p:nvPr>
        </p:nvSpPr>
        <p:spPr>
          <a:xfrm>
            <a:off x="1518036" y="10789"/>
            <a:ext cx="9155928" cy="1469263"/>
          </a:xfrm>
          <a:solidFill>
            <a:schemeClr val="accent1">
              <a:lumMod val="40000"/>
              <a:lumOff val="60000"/>
            </a:schemeClr>
          </a:solidFill>
        </p:spPr>
        <p:txBody>
          <a:bodyPr/>
          <a:lstStyle/>
          <a:p>
            <a:pPr algn="ctr"/>
            <a:r>
              <a:rPr lang="en-US" dirty="0">
                <a:latin typeface="Arial Black" panose="020B0A04020102020204" pitchFamily="34" charset="0"/>
              </a:rPr>
              <a:t>Article 11: Holidays (cont.)</a:t>
            </a:r>
            <a:br>
              <a:rPr lang="en-US" dirty="0">
                <a:latin typeface="Arial Black" panose="020B0A04020102020204" pitchFamily="34" charset="0"/>
              </a:rPr>
            </a:br>
            <a:r>
              <a:rPr lang="en-US" dirty="0">
                <a:latin typeface="Arial Black" panose="020B0A04020102020204" pitchFamily="34" charset="0"/>
              </a:rPr>
              <a:t>1992 vs 2080</a:t>
            </a:r>
          </a:p>
        </p:txBody>
      </p:sp>
      <p:sp>
        <p:nvSpPr>
          <p:cNvPr id="3" name="Content Placeholder 2">
            <a:extLst>
              <a:ext uri="{FF2B5EF4-FFF2-40B4-BE49-F238E27FC236}">
                <a16:creationId xmlns:a16="http://schemas.microsoft.com/office/drawing/2014/main" id="{A4AD1CF4-6D8C-4F54-866D-AAC792D790A5}"/>
              </a:ext>
            </a:extLst>
          </p:cNvPr>
          <p:cNvSpPr>
            <a:spLocks noGrp="1"/>
          </p:cNvSpPr>
          <p:nvPr>
            <p:ph idx="1"/>
          </p:nvPr>
        </p:nvSpPr>
        <p:spPr>
          <a:xfrm>
            <a:off x="1518036" y="1825625"/>
            <a:ext cx="9155928" cy="4351338"/>
          </a:xfrm>
        </p:spPr>
        <p:txBody>
          <a:bodyPr>
            <a:normAutofit/>
          </a:bodyPr>
          <a:lstStyle/>
          <a:p>
            <a:pPr marL="0" indent="0" algn="ctr">
              <a:buNone/>
            </a:pPr>
            <a:endParaRPr lang="en-US" b="1" dirty="0"/>
          </a:p>
          <a:p>
            <a:pPr marL="0" indent="0" algn="ctr">
              <a:buNone/>
            </a:pPr>
            <a:endParaRPr lang="en-US" b="1" dirty="0"/>
          </a:p>
          <a:p>
            <a:pPr marL="0" indent="0" algn="ctr">
              <a:buNone/>
            </a:pPr>
            <a:endParaRPr lang="en-US" b="1" dirty="0"/>
          </a:p>
        </p:txBody>
      </p:sp>
      <p:pic>
        <p:nvPicPr>
          <p:cNvPr id="4" name="Picture 3">
            <a:extLst>
              <a:ext uri="{FF2B5EF4-FFF2-40B4-BE49-F238E27FC236}">
                <a16:creationId xmlns:a16="http://schemas.microsoft.com/office/drawing/2014/main" id="{7EF43308-7AAA-4320-9ED5-8FFB208716E6}"/>
              </a:ext>
            </a:extLst>
          </p:cNvPr>
          <p:cNvPicPr>
            <a:picLocks noChangeAspect="1"/>
          </p:cNvPicPr>
          <p:nvPr/>
        </p:nvPicPr>
        <p:blipFill>
          <a:blip r:embed="rId4"/>
          <a:stretch>
            <a:fillRect/>
          </a:stretch>
        </p:blipFill>
        <p:spPr>
          <a:xfrm>
            <a:off x="0" y="10789"/>
            <a:ext cx="1518036" cy="1469263"/>
          </a:xfrm>
          <a:prstGeom prst="rect">
            <a:avLst/>
          </a:prstGeom>
        </p:spPr>
      </p:pic>
      <p:pic>
        <p:nvPicPr>
          <p:cNvPr id="5" name="Picture 4">
            <a:extLst>
              <a:ext uri="{FF2B5EF4-FFF2-40B4-BE49-F238E27FC236}">
                <a16:creationId xmlns:a16="http://schemas.microsoft.com/office/drawing/2014/main" id="{4C7ECA06-CB2B-47A9-800E-E1630CA0B1AA}"/>
              </a:ext>
            </a:extLst>
          </p:cNvPr>
          <p:cNvPicPr>
            <a:picLocks noChangeAspect="1"/>
          </p:cNvPicPr>
          <p:nvPr/>
        </p:nvPicPr>
        <p:blipFill>
          <a:blip r:embed="rId4"/>
          <a:stretch>
            <a:fillRect/>
          </a:stretch>
        </p:blipFill>
        <p:spPr>
          <a:xfrm>
            <a:off x="10673964" y="10789"/>
            <a:ext cx="1518036" cy="1469263"/>
          </a:xfrm>
          <a:prstGeom prst="rect">
            <a:avLst/>
          </a:prstGeom>
        </p:spPr>
      </p:pic>
      <mc:AlternateContent xmlns:mc="http://schemas.openxmlformats.org/markup-compatibility/2006" xmlns:p14="http://schemas.microsoft.com/office/powerpoint/2010/main">
        <mc:Choice Requires="p14">
          <p:contentPart p14:bwMode="auto" r:id="rId5">
            <p14:nvContentPartPr>
              <p14:cNvPr id="18" name="Ink 17">
                <a:extLst>
                  <a:ext uri="{FF2B5EF4-FFF2-40B4-BE49-F238E27FC236}">
                    <a16:creationId xmlns:a16="http://schemas.microsoft.com/office/drawing/2014/main" id="{4CA341E4-99A3-4FCD-A231-3C9B9E8D11EF}"/>
                  </a:ext>
                </a:extLst>
              </p14:cNvPr>
              <p14:cNvContentPartPr/>
              <p14:nvPr/>
            </p14:nvContentPartPr>
            <p14:xfrm>
              <a:off x="3535356" y="3195558"/>
              <a:ext cx="488239" cy="62819"/>
            </p14:xfrm>
          </p:contentPart>
        </mc:Choice>
        <mc:Fallback xmlns="">
          <p:pic>
            <p:nvPicPr>
              <p:cNvPr id="18" name="Ink 17">
                <a:extLst>
                  <a:ext uri="{FF2B5EF4-FFF2-40B4-BE49-F238E27FC236}">
                    <a16:creationId xmlns:a16="http://schemas.microsoft.com/office/drawing/2014/main" id="{4CA341E4-99A3-4FCD-A231-3C9B9E8D11EF}"/>
                  </a:ext>
                </a:extLst>
              </p:cNvPr>
              <p:cNvPicPr/>
              <p:nvPr/>
            </p:nvPicPr>
            <p:blipFill>
              <a:blip r:embed="rId6"/>
              <a:stretch>
                <a:fillRect/>
              </a:stretch>
            </p:blipFill>
            <p:spPr>
              <a:xfrm>
                <a:off x="3481307" y="3086623"/>
                <a:ext cx="595976" cy="28032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 name="Ink 18">
                <a:extLst>
                  <a:ext uri="{FF2B5EF4-FFF2-40B4-BE49-F238E27FC236}">
                    <a16:creationId xmlns:a16="http://schemas.microsoft.com/office/drawing/2014/main" id="{896C489A-35DA-4F43-B0E2-050024E46384}"/>
                  </a:ext>
                </a:extLst>
              </p14:cNvPr>
              <p14:cNvContentPartPr/>
              <p14:nvPr/>
            </p14:nvContentPartPr>
            <p14:xfrm>
              <a:off x="3676608" y="3826124"/>
              <a:ext cx="306063" cy="45719"/>
            </p14:xfrm>
          </p:contentPart>
        </mc:Choice>
        <mc:Fallback xmlns="">
          <p:pic>
            <p:nvPicPr>
              <p:cNvPr id="19" name="Ink 18">
                <a:extLst>
                  <a:ext uri="{FF2B5EF4-FFF2-40B4-BE49-F238E27FC236}">
                    <a16:creationId xmlns:a16="http://schemas.microsoft.com/office/drawing/2014/main" id="{896C489A-35DA-4F43-B0E2-050024E46384}"/>
                  </a:ext>
                </a:extLst>
              </p:cNvPr>
              <p:cNvPicPr/>
              <p:nvPr/>
            </p:nvPicPr>
            <p:blipFill>
              <a:blip r:embed="rId8"/>
              <a:stretch>
                <a:fillRect/>
              </a:stretch>
            </p:blipFill>
            <p:spPr>
              <a:xfrm>
                <a:off x="3622533" y="3715514"/>
                <a:ext cx="413852" cy="26657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 name="Ink 19">
                <a:extLst>
                  <a:ext uri="{FF2B5EF4-FFF2-40B4-BE49-F238E27FC236}">
                    <a16:creationId xmlns:a16="http://schemas.microsoft.com/office/drawing/2014/main" id="{5BA94D3A-510D-4746-86E5-F291CB4DC19B}"/>
                  </a:ext>
                </a:extLst>
              </p14:cNvPr>
              <p14:cNvContentPartPr/>
              <p14:nvPr/>
            </p14:nvContentPartPr>
            <p14:xfrm>
              <a:off x="3681043" y="4470999"/>
              <a:ext cx="192600" cy="360"/>
            </p14:xfrm>
          </p:contentPart>
        </mc:Choice>
        <mc:Fallback xmlns="">
          <p:pic>
            <p:nvPicPr>
              <p:cNvPr id="20" name="Ink 19">
                <a:extLst>
                  <a:ext uri="{FF2B5EF4-FFF2-40B4-BE49-F238E27FC236}">
                    <a16:creationId xmlns:a16="http://schemas.microsoft.com/office/drawing/2014/main" id="{5BA94D3A-510D-4746-86E5-F291CB4DC19B}"/>
                  </a:ext>
                </a:extLst>
              </p:cNvPr>
              <p:cNvPicPr/>
              <p:nvPr/>
            </p:nvPicPr>
            <p:blipFill>
              <a:blip r:embed="rId10"/>
              <a:stretch>
                <a:fillRect/>
              </a:stretch>
            </p:blipFill>
            <p:spPr>
              <a:xfrm>
                <a:off x="3627043" y="4362999"/>
                <a:ext cx="300240" cy="216000"/>
              </a:xfrm>
              <a:prstGeom prst="rect">
                <a:avLst/>
              </a:prstGeom>
            </p:spPr>
          </p:pic>
        </mc:Fallback>
      </mc:AlternateContent>
      <p:sp>
        <p:nvSpPr>
          <p:cNvPr id="7" name="Date Placeholder 6"/>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16624452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86BF-EFF4-4A57-92BE-91B2C83F73A0}"/>
              </a:ext>
            </a:extLst>
          </p:cNvPr>
          <p:cNvSpPr>
            <a:spLocks noGrp="1"/>
          </p:cNvSpPr>
          <p:nvPr>
            <p:ph type="title"/>
          </p:nvPr>
        </p:nvSpPr>
        <p:spPr>
          <a:xfrm>
            <a:off x="1518036" y="10789"/>
            <a:ext cx="9155928" cy="1469263"/>
          </a:xfrm>
          <a:solidFill>
            <a:schemeClr val="accent1">
              <a:lumMod val="40000"/>
              <a:lumOff val="60000"/>
            </a:schemeClr>
          </a:solidFill>
        </p:spPr>
        <p:txBody>
          <a:bodyPr/>
          <a:lstStyle/>
          <a:p>
            <a:pPr algn="ctr"/>
            <a:r>
              <a:rPr lang="en-US" dirty="0">
                <a:latin typeface="Arial Black" panose="020B0A04020102020204" pitchFamily="34" charset="0"/>
              </a:rPr>
              <a:t>Article 16</a:t>
            </a:r>
          </a:p>
        </p:txBody>
      </p:sp>
      <p:sp>
        <p:nvSpPr>
          <p:cNvPr id="3" name="Content Placeholder 2">
            <a:extLst>
              <a:ext uri="{FF2B5EF4-FFF2-40B4-BE49-F238E27FC236}">
                <a16:creationId xmlns:a16="http://schemas.microsoft.com/office/drawing/2014/main" id="{A4AD1CF4-6D8C-4F54-866D-AAC792D790A5}"/>
              </a:ext>
            </a:extLst>
          </p:cNvPr>
          <p:cNvSpPr>
            <a:spLocks noGrp="1"/>
          </p:cNvSpPr>
          <p:nvPr>
            <p:ph idx="1"/>
          </p:nvPr>
        </p:nvSpPr>
        <p:spPr>
          <a:xfrm>
            <a:off x="1518036" y="1825625"/>
            <a:ext cx="9155928" cy="4351338"/>
          </a:xfrm>
        </p:spPr>
        <p:txBody>
          <a:bodyPr>
            <a:normAutofit/>
          </a:bodyPr>
          <a:lstStyle/>
          <a:p>
            <a:pPr marL="0" indent="0" algn="ctr">
              <a:buNone/>
            </a:pPr>
            <a:endParaRPr lang="en-US" b="1" dirty="0"/>
          </a:p>
          <a:p>
            <a:pPr marL="0" indent="0" algn="ctr">
              <a:buNone/>
            </a:pPr>
            <a:endParaRPr lang="en-US" b="1" dirty="0"/>
          </a:p>
          <a:p>
            <a:pPr marL="0" indent="0" algn="ctr">
              <a:buNone/>
            </a:pPr>
            <a:endParaRPr lang="en-US" b="1" dirty="0"/>
          </a:p>
        </p:txBody>
      </p:sp>
      <p:pic>
        <p:nvPicPr>
          <p:cNvPr id="4" name="Picture 3">
            <a:extLst>
              <a:ext uri="{FF2B5EF4-FFF2-40B4-BE49-F238E27FC236}">
                <a16:creationId xmlns:a16="http://schemas.microsoft.com/office/drawing/2014/main" id="{7EF43308-7AAA-4320-9ED5-8FFB208716E6}"/>
              </a:ext>
            </a:extLst>
          </p:cNvPr>
          <p:cNvPicPr>
            <a:picLocks noChangeAspect="1"/>
          </p:cNvPicPr>
          <p:nvPr/>
        </p:nvPicPr>
        <p:blipFill>
          <a:blip r:embed="rId3"/>
          <a:stretch>
            <a:fillRect/>
          </a:stretch>
        </p:blipFill>
        <p:spPr>
          <a:xfrm>
            <a:off x="0" y="10789"/>
            <a:ext cx="1518036" cy="1469263"/>
          </a:xfrm>
          <a:prstGeom prst="rect">
            <a:avLst/>
          </a:prstGeom>
        </p:spPr>
      </p:pic>
      <p:pic>
        <p:nvPicPr>
          <p:cNvPr id="5" name="Picture 4">
            <a:extLst>
              <a:ext uri="{FF2B5EF4-FFF2-40B4-BE49-F238E27FC236}">
                <a16:creationId xmlns:a16="http://schemas.microsoft.com/office/drawing/2014/main" id="{4C7ECA06-CB2B-47A9-800E-E1630CA0B1AA}"/>
              </a:ext>
            </a:extLst>
          </p:cNvPr>
          <p:cNvPicPr>
            <a:picLocks noChangeAspect="1"/>
          </p:cNvPicPr>
          <p:nvPr/>
        </p:nvPicPr>
        <p:blipFill>
          <a:blip r:embed="rId3"/>
          <a:stretch>
            <a:fillRect/>
          </a:stretch>
        </p:blipFill>
        <p:spPr>
          <a:xfrm>
            <a:off x="10673964" y="10789"/>
            <a:ext cx="1518036" cy="1469263"/>
          </a:xfrm>
          <a:prstGeom prst="rect">
            <a:avLst/>
          </a:prstGeom>
        </p:spPr>
      </p:pic>
      <p:sp>
        <p:nvSpPr>
          <p:cNvPr id="11" name="TextBox 10">
            <a:extLst>
              <a:ext uri="{FF2B5EF4-FFF2-40B4-BE49-F238E27FC236}">
                <a16:creationId xmlns:a16="http://schemas.microsoft.com/office/drawing/2014/main" id="{BC9FD598-D2F7-454F-86C9-839EDC59F752}"/>
              </a:ext>
            </a:extLst>
          </p:cNvPr>
          <p:cNvSpPr txBox="1"/>
          <p:nvPr/>
        </p:nvSpPr>
        <p:spPr>
          <a:xfrm>
            <a:off x="1724406" y="1680649"/>
            <a:ext cx="8949558" cy="3139321"/>
          </a:xfrm>
          <a:prstGeom prst="rect">
            <a:avLst/>
          </a:prstGeom>
          <a:noFill/>
        </p:spPr>
        <p:txBody>
          <a:bodyPr wrap="square">
            <a:spAutoFit/>
          </a:bodyPr>
          <a:lstStyle/>
          <a:p>
            <a:pPr marL="0" marR="0">
              <a:spcBef>
                <a:spcPts val="0"/>
              </a:spcBef>
              <a:spcAft>
                <a:spcPts val="0"/>
              </a:spcAft>
            </a:pPr>
            <a:r>
              <a:rPr lang="en-US" sz="4000" b="1" dirty="0">
                <a:solidFill>
                  <a:srgbClr val="000000"/>
                </a:solidFill>
                <a:effectLst/>
                <a:latin typeface="Calibri" panose="020F0502020204030204" pitchFamily="34" charset="0"/>
                <a:ea typeface="Times New Roman" panose="02020603050405020304" pitchFamily="18" charset="0"/>
              </a:rPr>
              <a:t>JCAM </a:t>
            </a:r>
            <a:r>
              <a:rPr lang="en-US" sz="4000" b="1" dirty="0">
                <a:solidFill>
                  <a:srgbClr val="000000"/>
                </a:solidFill>
                <a:latin typeface="Calibri" panose="020F0502020204030204" pitchFamily="34" charset="0"/>
                <a:ea typeface="Times New Roman" panose="02020603050405020304" pitchFamily="18" charset="0"/>
              </a:rPr>
              <a:t>page 16-13</a:t>
            </a:r>
          </a:p>
          <a:p>
            <a:pPr marL="0" marR="0">
              <a:spcBef>
                <a:spcPts val="0"/>
              </a:spcBef>
              <a:spcAft>
                <a:spcPts val="0"/>
              </a:spcAft>
            </a:pPr>
            <a:endParaRPr lang="en-US" sz="1400" b="1" dirty="0">
              <a:solidFill>
                <a:srgbClr val="000000"/>
              </a:solidFill>
              <a:latin typeface="Calibri" panose="020F0502020204030204" pitchFamily="34" charset="0"/>
              <a:ea typeface="Times New Roman" panose="02020603050405020304" pitchFamily="18" charset="0"/>
            </a:endParaRPr>
          </a:p>
          <a:p>
            <a:pPr marL="0" marR="0">
              <a:spcBef>
                <a:spcPts val="0"/>
              </a:spcBef>
              <a:spcAft>
                <a:spcPts val="0"/>
              </a:spcAft>
            </a:pPr>
            <a:r>
              <a:rPr lang="en-US" sz="3600" dirty="0">
                <a:solidFill>
                  <a:srgbClr val="000000"/>
                </a:solidFill>
                <a:effectLst/>
                <a:latin typeface="Calibri" panose="020F0502020204030204" pitchFamily="34" charset="0"/>
                <a:ea typeface="Times New Roman" panose="02020603050405020304" pitchFamily="18" charset="0"/>
              </a:rPr>
              <a:t>"Discipline issued to a CCA may not be considered or cited in determining whether to issue discipline to the CCA employee after his or her conversion to career status".</a:t>
            </a:r>
            <a:endParaRPr lang="en-US" sz="3600" dirty="0">
              <a:effectLst/>
              <a:latin typeface="Calibri" panose="020F050202020403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DC14AEC0-2A8F-4B9D-9A78-75DB495AEF4F}"/>
              </a:ext>
            </a:extLst>
          </p:cNvPr>
          <p:cNvSpPr txBox="1"/>
          <p:nvPr/>
        </p:nvSpPr>
        <p:spPr>
          <a:xfrm>
            <a:off x="909145" y="5165543"/>
            <a:ext cx="10373710" cy="584775"/>
          </a:xfrm>
          <a:prstGeom prst="rect">
            <a:avLst/>
          </a:prstGeom>
          <a:noFill/>
        </p:spPr>
        <p:txBody>
          <a:bodyPr wrap="square" rtlCol="0">
            <a:spAutoFit/>
          </a:bodyPr>
          <a:lstStyle/>
          <a:p>
            <a:pPr algn="ctr"/>
            <a:r>
              <a:rPr lang="en-US" sz="3200" b="1" dirty="0">
                <a:solidFill>
                  <a:srgbClr val="FF0000"/>
                </a:solidFill>
              </a:rPr>
              <a:t>CCA conversion to PTF is “conversion to career status”</a:t>
            </a:r>
          </a:p>
        </p:txBody>
      </p:sp>
      <p:sp>
        <p:nvSpPr>
          <p:cNvPr id="6" name="Date Placeholder 5"/>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4660380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86BF-EFF4-4A57-92BE-91B2C83F73A0}"/>
              </a:ext>
            </a:extLst>
          </p:cNvPr>
          <p:cNvSpPr>
            <a:spLocks noGrp="1"/>
          </p:cNvSpPr>
          <p:nvPr>
            <p:ph type="title"/>
          </p:nvPr>
        </p:nvSpPr>
        <p:spPr>
          <a:xfrm>
            <a:off x="1518036" y="10789"/>
            <a:ext cx="9155928" cy="1469263"/>
          </a:xfrm>
          <a:solidFill>
            <a:schemeClr val="accent1">
              <a:lumMod val="40000"/>
              <a:lumOff val="60000"/>
            </a:schemeClr>
          </a:solidFill>
        </p:spPr>
        <p:txBody>
          <a:bodyPr/>
          <a:lstStyle/>
          <a:p>
            <a:pPr algn="ctr"/>
            <a:r>
              <a:rPr lang="en-US" dirty="0">
                <a:latin typeface="Arial Black" panose="020B0A04020102020204" pitchFamily="34" charset="0"/>
              </a:rPr>
              <a:t>Health Benefits</a:t>
            </a:r>
          </a:p>
        </p:txBody>
      </p:sp>
      <p:sp>
        <p:nvSpPr>
          <p:cNvPr id="3" name="Content Placeholder 2">
            <a:extLst>
              <a:ext uri="{FF2B5EF4-FFF2-40B4-BE49-F238E27FC236}">
                <a16:creationId xmlns:a16="http://schemas.microsoft.com/office/drawing/2014/main" id="{A4AD1CF4-6D8C-4F54-866D-AAC792D790A5}"/>
              </a:ext>
            </a:extLst>
          </p:cNvPr>
          <p:cNvSpPr>
            <a:spLocks noGrp="1"/>
          </p:cNvSpPr>
          <p:nvPr>
            <p:ph idx="1"/>
          </p:nvPr>
        </p:nvSpPr>
        <p:spPr>
          <a:xfrm>
            <a:off x="1518036" y="1611690"/>
            <a:ext cx="9155928" cy="835279"/>
          </a:xfrm>
        </p:spPr>
        <p:txBody>
          <a:bodyPr>
            <a:normAutofit/>
          </a:bodyPr>
          <a:lstStyle/>
          <a:p>
            <a:pPr marL="0" indent="0" algn="ctr">
              <a:buNone/>
            </a:pPr>
            <a:r>
              <a:rPr lang="en-US" sz="4000" b="1" dirty="0"/>
              <a:t>PTFs can participate in the FEHB Program</a:t>
            </a:r>
          </a:p>
        </p:txBody>
      </p:sp>
      <p:pic>
        <p:nvPicPr>
          <p:cNvPr id="4" name="Picture 3">
            <a:extLst>
              <a:ext uri="{FF2B5EF4-FFF2-40B4-BE49-F238E27FC236}">
                <a16:creationId xmlns:a16="http://schemas.microsoft.com/office/drawing/2014/main" id="{7EF43308-7AAA-4320-9ED5-8FFB208716E6}"/>
              </a:ext>
            </a:extLst>
          </p:cNvPr>
          <p:cNvPicPr>
            <a:picLocks noChangeAspect="1"/>
          </p:cNvPicPr>
          <p:nvPr/>
        </p:nvPicPr>
        <p:blipFill>
          <a:blip r:embed="rId3"/>
          <a:stretch>
            <a:fillRect/>
          </a:stretch>
        </p:blipFill>
        <p:spPr>
          <a:xfrm>
            <a:off x="0" y="10789"/>
            <a:ext cx="1518036" cy="1469263"/>
          </a:xfrm>
          <a:prstGeom prst="rect">
            <a:avLst/>
          </a:prstGeom>
        </p:spPr>
      </p:pic>
      <p:pic>
        <p:nvPicPr>
          <p:cNvPr id="5" name="Picture 4">
            <a:extLst>
              <a:ext uri="{FF2B5EF4-FFF2-40B4-BE49-F238E27FC236}">
                <a16:creationId xmlns:a16="http://schemas.microsoft.com/office/drawing/2014/main" id="{4C7ECA06-CB2B-47A9-800E-E1630CA0B1AA}"/>
              </a:ext>
            </a:extLst>
          </p:cNvPr>
          <p:cNvPicPr>
            <a:picLocks noChangeAspect="1"/>
          </p:cNvPicPr>
          <p:nvPr/>
        </p:nvPicPr>
        <p:blipFill>
          <a:blip r:embed="rId3"/>
          <a:stretch>
            <a:fillRect/>
          </a:stretch>
        </p:blipFill>
        <p:spPr>
          <a:xfrm>
            <a:off x="10673964" y="10789"/>
            <a:ext cx="1518036" cy="1469263"/>
          </a:xfrm>
          <a:prstGeom prst="rect">
            <a:avLst/>
          </a:prstGeom>
        </p:spPr>
      </p:pic>
      <p:sp>
        <p:nvSpPr>
          <p:cNvPr id="6" name="TextBox 5"/>
          <p:cNvSpPr txBox="1"/>
          <p:nvPr/>
        </p:nvSpPr>
        <p:spPr>
          <a:xfrm>
            <a:off x="1518036" y="2568594"/>
            <a:ext cx="9079860" cy="3970318"/>
          </a:xfrm>
          <a:prstGeom prst="rect">
            <a:avLst/>
          </a:prstGeom>
          <a:noFill/>
        </p:spPr>
        <p:txBody>
          <a:bodyPr wrap="square" rtlCol="0">
            <a:spAutoFit/>
          </a:bodyPr>
          <a:lstStyle/>
          <a:p>
            <a:pPr lvl="1">
              <a:buFont typeface="Wingdings" panose="05000000000000000000" pitchFamily="2" charset="2"/>
              <a:buChar char="q"/>
            </a:pPr>
            <a:r>
              <a:rPr lang="en-US" sz="3600" b="1" dirty="0"/>
              <a:t> Have 60 days to join once converted</a:t>
            </a:r>
          </a:p>
          <a:p>
            <a:pPr lvl="2">
              <a:buFont typeface="Wingdings" panose="05000000000000000000" pitchFamily="2" charset="2"/>
              <a:buChar char="v"/>
            </a:pPr>
            <a:r>
              <a:rPr lang="en-US" sz="3600" b="1" dirty="0"/>
              <a:t> Package info sent via US mail – lists plans &amp; costs</a:t>
            </a:r>
          </a:p>
          <a:p>
            <a:pPr lvl="2">
              <a:buFont typeface="Wingdings" panose="05000000000000000000" pitchFamily="2" charset="2"/>
              <a:buChar char="v"/>
            </a:pPr>
            <a:r>
              <a:rPr lang="en-US" sz="3600" b="1" dirty="0"/>
              <a:t> Self Only, Self Plus One, Self and Family</a:t>
            </a:r>
          </a:p>
          <a:p>
            <a:pPr lvl="2"/>
            <a:endParaRPr lang="en-US" sz="3600" b="1" dirty="0"/>
          </a:p>
          <a:p>
            <a:pPr lvl="2"/>
            <a:r>
              <a:rPr lang="en-US" sz="3600" b="1" dirty="0"/>
              <a:t>Union is entitled to time on the clock to discuss Health Benefits (pg. 17-9 JCAM)</a:t>
            </a:r>
          </a:p>
        </p:txBody>
      </p:sp>
      <p:sp>
        <p:nvSpPr>
          <p:cNvPr id="7" name="Date Placeholder 6"/>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1371153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86BF-EFF4-4A57-92BE-91B2C83F73A0}"/>
              </a:ext>
            </a:extLst>
          </p:cNvPr>
          <p:cNvSpPr>
            <a:spLocks noGrp="1"/>
          </p:cNvSpPr>
          <p:nvPr>
            <p:ph type="title"/>
          </p:nvPr>
        </p:nvSpPr>
        <p:spPr>
          <a:xfrm>
            <a:off x="1518036" y="10789"/>
            <a:ext cx="9155928" cy="1469263"/>
          </a:xfrm>
          <a:solidFill>
            <a:schemeClr val="accent1">
              <a:lumMod val="40000"/>
              <a:lumOff val="60000"/>
            </a:schemeClr>
          </a:solidFill>
        </p:spPr>
        <p:txBody>
          <a:bodyPr/>
          <a:lstStyle/>
          <a:p>
            <a:pPr algn="ctr"/>
            <a:r>
              <a:rPr lang="en-US" dirty="0">
                <a:latin typeface="Arial Black" panose="020B0A04020102020204" pitchFamily="34" charset="0"/>
              </a:rPr>
              <a:t>Health Benefits (cont.)</a:t>
            </a:r>
          </a:p>
        </p:txBody>
      </p:sp>
      <p:sp>
        <p:nvSpPr>
          <p:cNvPr id="3" name="Content Placeholder 2">
            <a:extLst>
              <a:ext uri="{FF2B5EF4-FFF2-40B4-BE49-F238E27FC236}">
                <a16:creationId xmlns:a16="http://schemas.microsoft.com/office/drawing/2014/main" id="{A4AD1CF4-6D8C-4F54-866D-AAC792D790A5}"/>
              </a:ext>
            </a:extLst>
          </p:cNvPr>
          <p:cNvSpPr>
            <a:spLocks noGrp="1"/>
          </p:cNvSpPr>
          <p:nvPr>
            <p:ph idx="1"/>
          </p:nvPr>
        </p:nvSpPr>
        <p:spPr>
          <a:xfrm>
            <a:off x="731520" y="1611690"/>
            <a:ext cx="10543032" cy="835279"/>
          </a:xfrm>
        </p:spPr>
        <p:txBody>
          <a:bodyPr>
            <a:normAutofit/>
          </a:bodyPr>
          <a:lstStyle/>
          <a:p>
            <a:pPr marL="0" indent="0" algn="ctr">
              <a:buNone/>
            </a:pPr>
            <a:r>
              <a:rPr lang="en-US" sz="4000" b="1" dirty="0"/>
              <a:t>PTFs can participate in the FEHB Program (cont.)</a:t>
            </a:r>
          </a:p>
        </p:txBody>
      </p:sp>
      <p:pic>
        <p:nvPicPr>
          <p:cNvPr id="4" name="Picture 3">
            <a:extLst>
              <a:ext uri="{FF2B5EF4-FFF2-40B4-BE49-F238E27FC236}">
                <a16:creationId xmlns:a16="http://schemas.microsoft.com/office/drawing/2014/main" id="{7EF43308-7AAA-4320-9ED5-8FFB208716E6}"/>
              </a:ext>
            </a:extLst>
          </p:cNvPr>
          <p:cNvPicPr>
            <a:picLocks noChangeAspect="1"/>
          </p:cNvPicPr>
          <p:nvPr/>
        </p:nvPicPr>
        <p:blipFill>
          <a:blip r:embed="rId3"/>
          <a:stretch>
            <a:fillRect/>
          </a:stretch>
        </p:blipFill>
        <p:spPr>
          <a:xfrm>
            <a:off x="0" y="10789"/>
            <a:ext cx="1518036" cy="1469263"/>
          </a:xfrm>
          <a:prstGeom prst="rect">
            <a:avLst/>
          </a:prstGeom>
        </p:spPr>
      </p:pic>
      <p:pic>
        <p:nvPicPr>
          <p:cNvPr id="5" name="Picture 4">
            <a:extLst>
              <a:ext uri="{FF2B5EF4-FFF2-40B4-BE49-F238E27FC236}">
                <a16:creationId xmlns:a16="http://schemas.microsoft.com/office/drawing/2014/main" id="{4C7ECA06-CB2B-47A9-800E-E1630CA0B1AA}"/>
              </a:ext>
            </a:extLst>
          </p:cNvPr>
          <p:cNvPicPr>
            <a:picLocks noChangeAspect="1"/>
          </p:cNvPicPr>
          <p:nvPr/>
        </p:nvPicPr>
        <p:blipFill>
          <a:blip r:embed="rId3"/>
          <a:stretch>
            <a:fillRect/>
          </a:stretch>
        </p:blipFill>
        <p:spPr>
          <a:xfrm>
            <a:off x="10673964" y="10789"/>
            <a:ext cx="1518036" cy="1469263"/>
          </a:xfrm>
          <a:prstGeom prst="rect">
            <a:avLst/>
          </a:prstGeom>
        </p:spPr>
      </p:pic>
      <p:sp>
        <p:nvSpPr>
          <p:cNvPr id="6" name="TextBox 5"/>
          <p:cNvSpPr txBox="1"/>
          <p:nvPr/>
        </p:nvSpPr>
        <p:spPr>
          <a:xfrm>
            <a:off x="1161420" y="2876737"/>
            <a:ext cx="10789920" cy="2862322"/>
          </a:xfrm>
          <a:prstGeom prst="rect">
            <a:avLst/>
          </a:prstGeom>
          <a:noFill/>
        </p:spPr>
        <p:txBody>
          <a:bodyPr wrap="square" rtlCol="0">
            <a:spAutoFit/>
          </a:bodyPr>
          <a:lstStyle/>
          <a:p>
            <a:pPr lvl="1">
              <a:buFont typeface="Wingdings" panose="05000000000000000000" pitchFamily="2" charset="2"/>
              <a:buChar char="q"/>
            </a:pPr>
            <a:r>
              <a:rPr lang="en-US" sz="3600" b="1" dirty="0"/>
              <a:t> Non-Career HB Plan terminates…</a:t>
            </a:r>
          </a:p>
          <a:p>
            <a:pPr lvl="2">
              <a:buFont typeface="Wingdings" panose="05000000000000000000" pitchFamily="2" charset="2"/>
              <a:buChar char="v"/>
            </a:pPr>
            <a:r>
              <a:rPr lang="en-US" sz="3600" b="1" dirty="0"/>
              <a:t> Last day of the month that is 28 days after CCA is converted to career</a:t>
            </a:r>
          </a:p>
          <a:p>
            <a:pPr lvl="2">
              <a:buFont typeface="Wingdings" panose="05000000000000000000" pitchFamily="2" charset="2"/>
              <a:buChar char="v"/>
            </a:pPr>
            <a:r>
              <a:rPr lang="en-US" sz="3600" b="1" dirty="0"/>
              <a:t> </a:t>
            </a:r>
            <a:r>
              <a:rPr lang="en-US" sz="3600" b="1" u="sng" dirty="0"/>
              <a:t>OR</a:t>
            </a:r>
            <a:r>
              <a:rPr lang="en-US" sz="3600" b="1" dirty="0"/>
              <a:t> once enrolled in a FEHB Plan</a:t>
            </a:r>
          </a:p>
          <a:p>
            <a:pPr lvl="2">
              <a:buFont typeface="Wingdings" panose="05000000000000000000" pitchFamily="2" charset="2"/>
              <a:buChar char="v"/>
            </a:pPr>
            <a:r>
              <a:rPr lang="en-US" sz="3600" b="1" dirty="0"/>
              <a:t> Whichever is </a:t>
            </a:r>
            <a:r>
              <a:rPr lang="en-US" sz="3600" b="1" u="sng" dirty="0"/>
              <a:t>EARLIER</a:t>
            </a:r>
          </a:p>
        </p:txBody>
      </p:sp>
      <p:sp>
        <p:nvSpPr>
          <p:cNvPr id="7" name="Date Placeholder 6"/>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16309522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86BF-EFF4-4A57-92BE-91B2C83F73A0}"/>
              </a:ext>
            </a:extLst>
          </p:cNvPr>
          <p:cNvSpPr>
            <a:spLocks noGrp="1"/>
          </p:cNvSpPr>
          <p:nvPr>
            <p:ph type="title"/>
          </p:nvPr>
        </p:nvSpPr>
        <p:spPr>
          <a:xfrm>
            <a:off x="1518036" y="10789"/>
            <a:ext cx="9155928" cy="1469263"/>
          </a:xfrm>
          <a:solidFill>
            <a:schemeClr val="accent1">
              <a:lumMod val="40000"/>
              <a:lumOff val="60000"/>
            </a:schemeClr>
          </a:solidFill>
        </p:spPr>
        <p:txBody>
          <a:bodyPr/>
          <a:lstStyle/>
          <a:p>
            <a:pPr algn="ctr"/>
            <a:r>
              <a:rPr lang="en-US" dirty="0">
                <a:latin typeface="Arial Black" panose="020B0A04020102020204" pitchFamily="34" charset="0"/>
              </a:rPr>
              <a:t>Health Benefits (cont.)</a:t>
            </a:r>
          </a:p>
        </p:txBody>
      </p:sp>
      <p:sp>
        <p:nvSpPr>
          <p:cNvPr id="3" name="Content Placeholder 2">
            <a:extLst>
              <a:ext uri="{FF2B5EF4-FFF2-40B4-BE49-F238E27FC236}">
                <a16:creationId xmlns:a16="http://schemas.microsoft.com/office/drawing/2014/main" id="{A4AD1CF4-6D8C-4F54-866D-AAC792D790A5}"/>
              </a:ext>
            </a:extLst>
          </p:cNvPr>
          <p:cNvSpPr>
            <a:spLocks noGrp="1"/>
          </p:cNvSpPr>
          <p:nvPr>
            <p:ph idx="1"/>
          </p:nvPr>
        </p:nvSpPr>
        <p:spPr>
          <a:xfrm>
            <a:off x="731520" y="1611690"/>
            <a:ext cx="10543032" cy="835279"/>
          </a:xfrm>
        </p:spPr>
        <p:txBody>
          <a:bodyPr>
            <a:normAutofit/>
          </a:bodyPr>
          <a:lstStyle/>
          <a:p>
            <a:pPr marL="0" indent="0" algn="ctr">
              <a:buNone/>
            </a:pPr>
            <a:r>
              <a:rPr lang="en-US" sz="4000" b="1" dirty="0"/>
              <a:t>PTFs can participate in the FEHB Program (cont.)</a:t>
            </a:r>
          </a:p>
        </p:txBody>
      </p:sp>
      <p:pic>
        <p:nvPicPr>
          <p:cNvPr id="4" name="Picture 3">
            <a:extLst>
              <a:ext uri="{FF2B5EF4-FFF2-40B4-BE49-F238E27FC236}">
                <a16:creationId xmlns:a16="http://schemas.microsoft.com/office/drawing/2014/main" id="{7EF43308-7AAA-4320-9ED5-8FFB208716E6}"/>
              </a:ext>
            </a:extLst>
          </p:cNvPr>
          <p:cNvPicPr>
            <a:picLocks noChangeAspect="1"/>
          </p:cNvPicPr>
          <p:nvPr/>
        </p:nvPicPr>
        <p:blipFill>
          <a:blip r:embed="rId3"/>
          <a:stretch>
            <a:fillRect/>
          </a:stretch>
        </p:blipFill>
        <p:spPr>
          <a:xfrm>
            <a:off x="0" y="10789"/>
            <a:ext cx="1518036" cy="1469263"/>
          </a:xfrm>
          <a:prstGeom prst="rect">
            <a:avLst/>
          </a:prstGeom>
        </p:spPr>
      </p:pic>
      <p:pic>
        <p:nvPicPr>
          <p:cNvPr id="5" name="Picture 4">
            <a:extLst>
              <a:ext uri="{FF2B5EF4-FFF2-40B4-BE49-F238E27FC236}">
                <a16:creationId xmlns:a16="http://schemas.microsoft.com/office/drawing/2014/main" id="{4C7ECA06-CB2B-47A9-800E-E1630CA0B1AA}"/>
              </a:ext>
            </a:extLst>
          </p:cNvPr>
          <p:cNvPicPr>
            <a:picLocks noChangeAspect="1"/>
          </p:cNvPicPr>
          <p:nvPr/>
        </p:nvPicPr>
        <p:blipFill>
          <a:blip r:embed="rId3"/>
          <a:stretch>
            <a:fillRect/>
          </a:stretch>
        </p:blipFill>
        <p:spPr>
          <a:xfrm>
            <a:off x="10673964" y="10789"/>
            <a:ext cx="1518036" cy="1469263"/>
          </a:xfrm>
          <a:prstGeom prst="rect">
            <a:avLst/>
          </a:prstGeom>
        </p:spPr>
      </p:pic>
      <p:sp>
        <p:nvSpPr>
          <p:cNvPr id="6" name="TextBox 5"/>
          <p:cNvSpPr txBox="1"/>
          <p:nvPr/>
        </p:nvSpPr>
        <p:spPr>
          <a:xfrm>
            <a:off x="1518036" y="3108960"/>
            <a:ext cx="8604504" cy="1754326"/>
          </a:xfrm>
          <a:prstGeom prst="rect">
            <a:avLst/>
          </a:prstGeom>
          <a:noFill/>
        </p:spPr>
        <p:txBody>
          <a:bodyPr wrap="square" rtlCol="0">
            <a:spAutoFit/>
          </a:bodyPr>
          <a:lstStyle/>
          <a:p>
            <a:pPr lvl="1">
              <a:buFont typeface="Wingdings" panose="05000000000000000000" pitchFamily="2" charset="2"/>
              <a:buChar char="q"/>
            </a:pPr>
            <a:r>
              <a:rPr lang="en-US" sz="3600" b="1" dirty="0"/>
              <a:t> Article 21.1.B of National Agreement</a:t>
            </a:r>
          </a:p>
          <a:p>
            <a:pPr lvl="2">
              <a:buFont typeface="Wingdings" panose="05000000000000000000" pitchFamily="2" charset="2"/>
              <a:buChar char="v"/>
            </a:pPr>
            <a:r>
              <a:rPr lang="en-US" sz="3600" b="1" dirty="0"/>
              <a:t> 73% for 2020 &amp; 2021</a:t>
            </a:r>
          </a:p>
          <a:p>
            <a:pPr lvl="2">
              <a:buFont typeface="Wingdings" panose="05000000000000000000" pitchFamily="2" charset="2"/>
              <a:buChar char="v"/>
            </a:pPr>
            <a:r>
              <a:rPr lang="en-US" sz="3600" b="1" dirty="0"/>
              <a:t> 72% for 2022 &amp; 2023</a:t>
            </a:r>
          </a:p>
        </p:txBody>
      </p:sp>
      <p:sp>
        <p:nvSpPr>
          <p:cNvPr id="7" name="Date Placeholder 6"/>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38998430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86BF-EFF4-4A57-92BE-91B2C83F73A0}"/>
              </a:ext>
            </a:extLst>
          </p:cNvPr>
          <p:cNvSpPr>
            <a:spLocks noGrp="1"/>
          </p:cNvSpPr>
          <p:nvPr>
            <p:ph type="title"/>
          </p:nvPr>
        </p:nvSpPr>
        <p:spPr>
          <a:xfrm>
            <a:off x="1518036" y="10789"/>
            <a:ext cx="9155928" cy="1469263"/>
          </a:xfrm>
          <a:solidFill>
            <a:schemeClr val="accent1">
              <a:lumMod val="40000"/>
              <a:lumOff val="60000"/>
            </a:schemeClr>
          </a:solidFill>
        </p:spPr>
        <p:txBody>
          <a:bodyPr/>
          <a:lstStyle/>
          <a:p>
            <a:pPr algn="ctr"/>
            <a:r>
              <a:rPr lang="en-US" dirty="0">
                <a:latin typeface="Arial Black" panose="020B0A04020102020204" pitchFamily="34" charset="0"/>
              </a:rPr>
              <a:t>Health Benefits (cont.)</a:t>
            </a:r>
          </a:p>
        </p:txBody>
      </p:sp>
      <p:pic>
        <p:nvPicPr>
          <p:cNvPr id="4" name="Picture 3">
            <a:extLst>
              <a:ext uri="{FF2B5EF4-FFF2-40B4-BE49-F238E27FC236}">
                <a16:creationId xmlns:a16="http://schemas.microsoft.com/office/drawing/2014/main" id="{7EF43308-7AAA-4320-9ED5-8FFB208716E6}"/>
              </a:ext>
            </a:extLst>
          </p:cNvPr>
          <p:cNvPicPr>
            <a:picLocks noChangeAspect="1"/>
          </p:cNvPicPr>
          <p:nvPr/>
        </p:nvPicPr>
        <p:blipFill>
          <a:blip r:embed="rId3"/>
          <a:stretch>
            <a:fillRect/>
          </a:stretch>
        </p:blipFill>
        <p:spPr>
          <a:xfrm>
            <a:off x="0" y="10789"/>
            <a:ext cx="1518036" cy="1469263"/>
          </a:xfrm>
          <a:prstGeom prst="rect">
            <a:avLst/>
          </a:prstGeom>
        </p:spPr>
      </p:pic>
      <p:pic>
        <p:nvPicPr>
          <p:cNvPr id="5" name="Picture 4">
            <a:extLst>
              <a:ext uri="{FF2B5EF4-FFF2-40B4-BE49-F238E27FC236}">
                <a16:creationId xmlns:a16="http://schemas.microsoft.com/office/drawing/2014/main" id="{4C7ECA06-CB2B-47A9-800E-E1630CA0B1AA}"/>
              </a:ext>
            </a:extLst>
          </p:cNvPr>
          <p:cNvPicPr>
            <a:picLocks noChangeAspect="1"/>
          </p:cNvPicPr>
          <p:nvPr/>
        </p:nvPicPr>
        <p:blipFill>
          <a:blip r:embed="rId3"/>
          <a:stretch>
            <a:fillRect/>
          </a:stretch>
        </p:blipFill>
        <p:spPr>
          <a:xfrm>
            <a:off x="10673964" y="10789"/>
            <a:ext cx="1518036" cy="1469263"/>
          </a:xfrm>
          <a:prstGeom prst="rect">
            <a:avLst/>
          </a:prstGeom>
        </p:spPr>
      </p:pic>
      <p:sp>
        <p:nvSpPr>
          <p:cNvPr id="7" name="TextBox 6"/>
          <p:cNvSpPr txBox="1"/>
          <p:nvPr/>
        </p:nvSpPr>
        <p:spPr>
          <a:xfrm>
            <a:off x="2492502" y="3450627"/>
            <a:ext cx="7187184" cy="1107996"/>
          </a:xfrm>
          <a:prstGeom prst="rect">
            <a:avLst/>
          </a:prstGeom>
          <a:noFill/>
        </p:spPr>
        <p:txBody>
          <a:bodyPr wrap="square" rtlCol="0">
            <a:spAutoFit/>
          </a:bodyPr>
          <a:lstStyle/>
          <a:p>
            <a:pPr algn="ctr"/>
            <a:r>
              <a:rPr lang="en-US" sz="6600" b="1" dirty="0">
                <a:hlinkClick r:id="rId4"/>
              </a:rPr>
              <a:t>WWW.OPM.GOV</a:t>
            </a:r>
            <a:endParaRPr lang="en-US" sz="6600" b="1" dirty="0"/>
          </a:p>
        </p:txBody>
      </p:sp>
      <p:sp>
        <p:nvSpPr>
          <p:cNvPr id="8" name="TextBox 7"/>
          <p:cNvSpPr txBox="1"/>
          <p:nvPr/>
        </p:nvSpPr>
        <p:spPr>
          <a:xfrm>
            <a:off x="2707386" y="2080619"/>
            <a:ext cx="6757416" cy="769441"/>
          </a:xfrm>
          <a:prstGeom prst="rect">
            <a:avLst/>
          </a:prstGeom>
          <a:noFill/>
        </p:spPr>
        <p:txBody>
          <a:bodyPr wrap="square" rtlCol="0">
            <a:spAutoFit/>
          </a:bodyPr>
          <a:lstStyle/>
          <a:p>
            <a:pPr algn="ctr"/>
            <a:r>
              <a:rPr lang="en-US" sz="4400" b="1" dirty="0"/>
              <a:t>Online FEHB information:</a:t>
            </a:r>
          </a:p>
        </p:txBody>
      </p:sp>
      <p:sp>
        <p:nvSpPr>
          <p:cNvPr id="3" name="Date Placeholder 2"/>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4107611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90631"/>
            <a:ext cx="9144000" cy="4271841"/>
          </a:xfrm>
        </p:spPr>
        <p:txBody>
          <a:bodyPr>
            <a:normAutofit fontScale="90000"/>
          </a:bodyPr>
          <a:lstStyle/>
          <a:p>
            <a:pPr algn="l"/>
            <a:r>
              <a:rPr lang="en-US" sz="3200" dirty="0">
                <a:latin typeface="+mn-lt"/>
                <a:cs typeface="Arial" panose="020B0604020202020204" pitchFamily="34" charset="0"/>
              </a:rPr>
              <a:t>• </a:t>
            </a:r>
            <a:r>
              <a:rPr lang="en-US" sz="4000" dirty="0">
                <a:latin typeface="+mn-lt"/>
                <a:cs typeface="Arial" panose="020B0604020202020204" pitchFamily="34" charset="0"/>
              </a:rPr>
              <a:t>Conversions to career status will be effective as soon as practicable, but </a:t>
            </a:r>
            <a:r>
              <a:rPr lang="en-US" sz="4000" b="1" u="sng" dirty="0">
                <a:latin typeface="+mn-lt"/>
                <a:cs typeface="Arial" panose="020B0604020202020204" pitchFamily="34" charset="0"/>
              </a:rPr>
              <a:t>no later than 60 days</a:t>
            </a:r>
            <a:r>
              <a:rPr lang="en-US" sz="4000" dirty="0">
                <a:latin typeface="+mn-lt"/>
                <a:cs typeface="Arial" panose="020B0604020202020204" pitchFamily="34" charset="0"/>
              </a:rPr>
              <a:t> from the ratification date of the 2019 National Agreement or the </a:t>
            </a:r>
            <a:r>
              <a:rPr lang="en-US" sz="4000" b="1" u="sng" dirty="0">
                <a:latin typeface="+mn-lt"/>
                <a:cs typeface="Arial" panose="020B0604020202020204" pitchFamily="34" charset="0"/>
              </a:rPr>
              <a:t>first day of the third full pay period</a:t>
            </a:r>
            <a:r>
              <a:rPr lang="en-US" sz="4000" dirty="0">
                <a:latin typeface="+mn-lt"/>
                <a:cs typeface="Arial" panose="020B0604020202020204" pitchFamily="34" charset="0"/>
              </a:rPr>
              <a:t> that follows the date a CCA achieved 24 months of relative standing, whichever is later;</a:t>
            </a:r>
            <a:br>
              <a:rPr lang="en-US" sz="4000" dirty="0">
                <a:latin typeface="Arial Black" panose="020B0A04020102020204" pitchFamily="34" charset="0"/>
              </a:rPr>
            </a:br>
            <a:br>
              <a:rPr lang="en-US" sz="2000" dirty="0">
                <a:latin typeface="Arial Black" panose="020B0A04020102020204" pitchFamily="34" charset="0"/>
              </a:rPr>
            </a:br>
            <a:endParaRPr lang="en-US" sz="2000" dirty="0">
              <a:latin typeface="Arial Black" panose="020B0A04020102020204" pitchFamily="34" charset="0"/>
            </a:endParaRPr>
          </a:p>
        </p:txBody>
      </p:sp>
      <p:sp>
        <p:nvSpPr>
          <p:cNvPr id="3" name="Subtitle 2"/>
          <p:cNvSpPr>
            <a:spLocks noGrp="1"/>
          </p:cNvSpPr>
          <p:nvPr>
            <p:ph type="subTitle" idx="1"/>
          </p:nvPr>
        </p:nvSpPr>
        <p:spPr>
          <a:xfrm>
            <a:off x="1524000" y="11173"/>
            <a:ext cx="9144000" cy="1468497"/>
          </a:xfrm>
          <a:solidFill>
            <a:schemeClr val="accent1">
              <a:lumMod val="40000"/>
              <a:lumOff val="60000"/>
            </a:schemeClr>
          </a:solidFill>
          <a:ln>
            <a:solidFill>
              <a:schemeClr val="tx1"/>
            </a:solidFill>
          </a:ln>
        </p:spPr>
        <p:txBody>
          <a:bodyPr>
            <a:normAutofit fontScale="47500" lnSpcReduction="20000"/>
          </a:bodyPr>
          <a:lstStyle/>
          <a:p>
            <a:pPr algn="ctr"/>
            <a:endParaRPr lang="en-US" sz="8000" dirty="0">
              <a:latin typeface="Arial Black" panose="020B0A04020102020204" pitchFamily="34" charset="0"/>
            </a:endParaRPr>
          </a:p>
          <a:p>
            <a:pPr algn="ctr"/>
            <a:r>
              <a:rPr lang="en-US" sz="8400" dirty="0">
                <a:latin typeface="Arial Black" panose="020B0A04020102020204" pitchFamily="34" charset="0"/>
              </a:rPr>
              <a:t>Some Specifics of this MOU…</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7581" y="10407"/>
            <a:ext cx="1518455" cy="147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0" y="10789"/>
            <a:ext cx="1518036" cy="1469263"/>
          </a:xfrm>
          <a:prstGeom prst="rect">
            <a:avLst/>
          </a:prstGeom>
        </p:spPr>
      </p:pic>
      <p:sp>
        <p:nvSpPr>
          <p:cNvPr id="6" name="Date Placeholder 5"/>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37548027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86BF-EFF4-4A57-92BE-91B2C83F73A0}"/>
              </a:ext>
            </a:extLst>
          </p:cNvPr>
          <p:cNvSpPr>
            <a:spLocks noGrp="1"/>
          </p:cNvSpPr>
          <p:nvPr>
            <p:ph type="title"/>
          </p:nvPr>
        </p:nvSpPr>
        <p:spPr>
          <a:xfrm>
            <a:off x="1518036" y="10789"/>
            <a:ext cx="9155928" cy="1469263"/>
          </a:xfrm>
          <a:solidFill>
            <a:schemeClr val="accent1">
              <a:lumMod val="40000"/>
              <a:lumOff val="60000"/>
            </a:schemeClr>
          </a:solidFill>
        </p:spPr>
        <p:txBody>
          <a:bodyPr/>
          <a:lstStyle/>
          <a:p>
            <a:pPr algn="ctr"/>
            <a:r>
              <a:rPr lang="en-US" dirty="0">
                <a:latin typeface="Arial Black" panose="020B0A04020102020204" pitchFamily="34" charset="0"/>
              </a:rPr>
              <a:t>Health Benefits (cont.)</a:t>
            </a:r>
          </a:p>
        </p:txBody>
      </p:sp>
      <p:sp>
        <p:nvSpPr>
          <p:cNvPr id="3" name="Content Placeholder 2">
            <a:extLst>
              <a:ext uri="{FF2B5EF4-FFF2-40B4-BE49-F238E27FC236}">
                <a16:creationId xmlns:a16="http://schemas.microsoft.com/office/drawing/2014/main" id="{A4AD1CF4-6D8C-4F54-866D-AAC792D790A5}"/>
              </a:ext>
            </a:extLst>
          </p:cNvPr>
          <p:cNvSpPr>
            <a:spLocks noGrp="1"/>
          </p:cNvSpPr>
          <p:nvPr>
            <p:ph idx="1"/>
          </p:nvPr>
        </p:nvSpPr>
        <p:spPr>
          <a:xfrm>
            <a:off x="1518036" y="2295647"/>
            <a:ext cx="10204704" cy="3666241"/>
          </a:xfrm>
        </p:spPr>
        <p:txBody>
          <a:bodyPr>
            <a:normAutofit/>
          </a:bodyPr>
          <a:lstStyle/>
          <a:p>
            <a:pPr>
              <a:buFont typeface="Wingdings" panose="05000000000000000000" pitchFamily="2" charset="2"/>
              <a:buChar char="q"/>
            </a:pPr>
            <a:r>
              <a:rPr lang="en-US" sz="3600" b="1" dirty="0"/>
              <a:t> FEDVIP – Federal Employees Dental &amp; Vision Insurance Program</a:t>
            </a:r>
          </a:p>
          <a:p>
            <a:pPr lvl="1">
              <a:buFont typeface="Wingdings" panose="05000000000000000000" pitchFamily="2" charset="2"/>
              <a:buChar char="v"/>
            </a:pPr>
            <a:r>
              <a:rPr lang="en-US" sz="3600" b="1" dirty="0"/>
              <a:t>Voluntary Program</a:t>
            </a:r>
          </a:p>
          <a:p>
            <a:pPr lvl="1">
              <a:buFont typeface="Wingdings" panose="05000000000000000000" pitchFamily="2" charset="2"/>
              <a:buChar char="v"/>
            </a:pPr>
            <a:r>
              <a:rPr lang="en-US" sz="3600" b="1" dirty="0"/>
              <a:t>Provides Supplemental Dental &amp; Vision Benefits</a:t>
            </a:r>
          </a:p>
          <a:p>
            <a:pPr lvl="1">
              <a:buFont typeface="Wingdings" panose="05000000000000000000" pitchFamily="2" charset="2"/>
              <a:buChar char="v"/>
            </a:pPr>
            <a:r>
              <a:rPr lang="en-US" sz="3600" b="1" dirty="0"/>
              <a:t>Enrollee-pay-all basis (no USPS contributions)</a:t>
            </a:r>
          </a:p>
          <a:p>
            <a:pPr lvl="1">
              <a:buFont typeface="Wingdings" panose="05000000000000000000" pitchFamily="2" charset="2"/>
              <a:buChar char="v"/>
            </a:pPr>
            <a:r>
              <a:rPr lang="en-US" sz="3600" b="1" dirty="0">
                <a:hlinkClick r:id="rId3"/>
              </a:rPr>
              <a:t>www.benefeds.com</a:t>
            </a:r>
            <a:endParaRPr lang="en-US" sz="3600" b="1" dirty="0"/>
          </a:p>
          <a:p>
            <a:pPr marL="457200" lvl="2" indent="0">
              <a:buNone/>
            </a:pPr>
            <a:endParaRPr lang="en-US" sz="3600" b="1" dirty="0"/>
          </a:p>
          <a:p>
            <a:pPr marL="457200" lvl="2" indent="0">
              <a:buNone/>
            </a:pPr>
            <a:endParaRPr lang="en-US" sz="3600" b="1" dirty="0"/>
          </a:p>
        </p:txBody>
      </p:sp>
      <p:pic>
        <p:nvPicPr>
          <p:cNvPr id="4" name="Picture 3">
            <a:extLst>
              <a:ext uri="{FF2B5EF4-FFF2-40B4-BE49-F238E27FC236}">
                <a16:creationId xmlns:a16="http://schemas.microsoft.com/office/drawing/2014/main" id="{7EF43308-7AAA-4320-9ED5-8FFB208716E6}"/>
              </a:ext>
            </a:extLst>
          </p:cNvPr>
          <p:cNvPicPr>
            <a:picLocks noChangeAspect="1"/>
          </p:cNvPicPr>
          <p:nvPr/>
        </p:nvPicPr>
        <p:blipFill>
          <a:blip r:embed="rId4"/>
          <a:stretch>
            <a:fillRect/>
          </a:stretch>
        </p:blipFill>
        <p:spPr>
          <a:xfrm>
            <a:off x="0" y="10789"/>
            <a:ext cx="1518036" cy="1469263"/>
          </a:xfrm>
          <a:prstGeom prst="rect">
            <a:avLst/>
          </a:prstGeom>
        </p:spPr>
      </p:pic>
      <p:pic>
        <p:nvPicPr>
          <p:cNvPr id="5" name="Picture 4">
            <a:extLst>
              <a:ext uri="{FF2B5EF4-FFF2-40B4-BE49-F238E27FC236}">
                <a16:creationId xmlns:a16="http://schemas.microsoft.com/office/drawing/2014/main" id="{4C7ECA06-CB2B-47A9-800E-E1630CA0B1AA}"/>
              </a:ext>
            </a:extLst>
          </p:cNvPr>
          <p:cNvPicPr>
            <a:picLocks noChangeAspect="1"/>
          </p:cNvPicPr>
          <p:nvPr/>
        </p:nvPicPr>
        <p:blipFill>
          <a:blip r:embed="rId4"/>
          <a:stretch>
            <a:fillRect/>
          </a:stretch>
        </p:blipFill>
        <p:spPr>
          <a:xfrm>
            <a:off x="10673964" y="10789"/>
            <a:ext cx="1518036" cy="1469263"/>
          </a:xfrm>
          <a:prstGeom prst="rect">
            <a:avLst/>
          </a:prstGeom>
        </p:spPr>
      </p:pic>
      <p:sp>
        <p:nvSpPr>
          <p:cNvPr id="6" name="Date Placeholder 5"/>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10609416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86BF-EFF4-4A57-92BE-91B2C83F73A0}"/>
              </a:ext>
            </a:extLst>
          </p:cNvPr>
          <p:cNvSpPr>
            <a:spLocks noGrp="1"/>
          </p:cNvSpPr>
          <p:nvPr>
            <p:ph type="title"/>
          </p:nvPr>
        </p:nvSpPr>
        <p:spPr>
          <a:xfrm>
            <a:off x="1518036" y="10789"/>
            <a:ext cx="9155928" cy="1469263"/>
          </a:xfrm>
          <a:solidFill>
            <a:schemeClr val="accent1">
              <a:lumMod val="40000"/>
              <a:lumOff val="60000"/>
            </a:schemeClr>
          </a:solidFill>
        </p:spPr>
        <p:txBody>
          <a:bodyPr/>
          <a:lstStyle/>
          <a:p>
            <a:pPr algn="ctr"/>
            <a:r>
              <a:rPr lang="en-US" dirty="0">
                <a:latin typeface="Arial Black" panose="020B0A04020102020204" pitchFamily="34" charset="0"/>
              </a:rPr>
              <a:t>Health Benefits (cont.)</a:t>
            </a:r>
          </a:p>
        </p:txBody>
      </p:sp>
      <p:sp>
        <p:nvSpPr>
          <p:cNvPr id="3" name="Content Placeholder 2">
            <a:extLst>
              <a:ext uri="{FF2B5EF4-FFF2-40B4-BE49-F238E27FC236}">
                <a16:creationId xmlns:a16="http://schemas.microsoft.com/office/drawing/2014/main" id="{A4AD1CF4-6D8C-4F54-866D-AAC792D790A5}"/>
              </a:ext>
            </a:extLst>
          </p:cNvPr>
          <p:cNvSpPr>
            <a:spLocks noGrp="1"/>
          </p:cNvSpPr>
          <p:nvPr>
            <p:ph idx="1"/>
          </p:nvPr>
        </p:nvSpPr>
        <p:spPr>
          <a:xfrm>
            <a:off x="1518036" y="2551679"/>
            <a:ext cx="10204704" cy="2651257"/>
          </a:xfrm>
        </p:spPr>
        <p:txBody>
          <a:bodyPr>
            <a:normAutofit/>
          </a:bodyPr>
          <a:lstStyle/>
          <a:p>
            <a:pPr marL="342900" lvl="1" indent="-342900">
              <a:buFont typeface="Wingdings" panose="05000000000000000000" pitchFamily="2" charset="2"/>
              <a:buChar char="q"/>
            </a:pPr>
            <a:r>
              <a:rPr lang="en-US" sz="3600" b="1" dirty="0"/>
              <a:t>FSA – Flexible Spending Account</a:t>
            </a:r>
          </a:p>
          <a:p>
            <a:pPr marL="800100" lvl="2" indent="-342900">
              <a:buFont typeface="Wingdings" panose="05000000000000000000" pitchFamily="2" charset="2"/>
              <a:buChar char="v"/>
            </a:pPr>
            <a:r>
              <a:rPr lang="en-US" sz="3600" b="1" dirty="0"/>
              <a:t>Pre-tax dollars</a:t>
            </a:r>
          </a:p>
          <a:p>
            <a:pPr marL="800100" lvl="2" indent="-342900">
              <a:buFont typeface="Wingdings" panose="05000000000000000000" pitchFamily="2" charset="2"/>
              <a:buChar char="v"/>
            </a:pPr>
            <a:r>
              <a:rPr lang="en-US" sz="3600" b="1" dirty="0"/>
              <a:t>Can use for out-of-pocket health care expenses</a:t>
            </a:r>
          </a:p>
          <a:p>
            <a:pPr marL="800100" lvl="2" indent="-342900">
              <a:buFont typeface="Wingdings" panose="05000000000000000000" pitchFamily="2" charset="2"/>
              <a:buChar char="v"/>
            </a:pPr>
            <a:r>
              <a:rPr lang="en-US" sz="3600" b="1" dirty="0">
                <a:hlinkClick r:id="rId3"/>
              </a:rPr>
              <a:t>www.fsafeds.com</a:t>
            </a:r>
            <a:endParaRPr lang="en-US" sz="3600" b="1" dirty="0"/>
          </a:p>
          <a:p>
            <a:pPr marL="0" lvl="2" indent="0">
              <a:buNone/>
            </a:pPr>
            <a:endParaRPr lang="en-US" sz="2200" b="1" dirty="0"/>
          </a:p>
          <a:p>
            <a:pPr marL="457200" lvl="2" indent="0">
              <a:buNone/>
            </a:pPr>
            <a:endParaRPr lang="en-US" sz="2400" b="1" dirty="0"/>
          </a:p>
          <a:p>
            <a:pPr marL="457200" lvl="2" indent="0">
              <a:buNone/>
            </a:pPr>
            <a:endParaRPr lang="en-US" sz="2400" b="1" dirty="0"/>
          </a:p>
        </p:txBody>
      </p:sp>
      <p:pic>
        <p:nvPicPr>
          <p:cNvPr id="4" name="Picture 3">
            <a:extLst>
              <a:ext uri="{FF2B5EF4-FFF2-40B4-BE49-F238E27FC236}">
                <a16:creationId xmlns:a16="http://schemas.microsoft.com/office/drawing/2014/main" id="{7EF43308-7AAA-4320-9ED5-8FFB208716E6}"/>
              </a:ext>
            </a:extLst>
          </p:cNvPr>
          <p:cNvPicPr>
            <a:picLocks noChangeAspect="1"/>
          </p:cNvPicPr>
          <p:nvPr/>
        </p:nvPicPr>
        <p:blipFill>
          <a:blip r:embed="rId4"/>
          <a:stretch>
            <a:fillRect/>
          </a:stretch>
        </p:blipFill>
        <p:spPr>
          <a:xfrm>
            <a:off x="0" y="10789"/>
            <a:ext cx="1518036" cy="1469263"/>
          </a:xfrm>
          <a:prstGeom prst="rect">
            <a:avLst/>
          </a:prstGeom>
        </p:spPr>
      </p:pic>
      <p:pic>
        <p:nvPicPr>
          <p:cNvPr id="5" name="Picture 4">
            <a:extLst>
              <a:ext uri="{FF2B5EF4-FFF2-40B4-BE49-F238E27FC236}">
                <a16:creationId xmlns:a16="http://schemas.microsoft.com/office/drawing/2014/main" id="{4C7ECA06-CB2B-47A9-800E-E1630CA0B1AA}"/>
              </a:ext>
            </a:extLst>
          </p:cNvPr>
          <p:cNvPicPr>
            <a:picLocks noChangeAspect="1"/>
          </p:cNvPicPr>
          <p:nvPr/>
        </p:nvPicPr>
        <p:blipFill>
          <a:blip r:embed="rId4"/>
          <a:stretch>
            <a:fillRect/>
          </a:stretch>
        </p:blipFill>
        <p:spPr>
          <a:xfrm>
            <a:off x="10673964" y="10789"/>
            <a:ext cx="1518036" cy="1469263"/>
          </a:xfrm>
          <a:prstGeom prst="rect">
            <a:avLst/>
          </a:prstGeom>
        </p:spPr>
      </p:pic>
      <p:sp>
        <p:nvSpPr>
          <p:cNvPr id="6" name="Date Placeholder 5"/>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8190550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86BF-EFF4-4A57-92BE-91B2C83F73A0}"/>
              </a:ext>
            </a:extLst>
          </p:cNvPr>
          <p:cNvSpPr>
            <a:spLocks noGrp="1"/>
          </p:cNvSpPr>
          <p:nvPr>
            <p:ph type="title"/>
          </p:nvPr>
        </p:nvSpPr>
        <p:spPr>
          <a:xfrm>
            <a:off x="1518036" y="10789"/>
            <a:ext cx="9155928" cy="1469263"/>
          </a:xfrm>
          <a:solidFill>
            <a:schemeClr val="accent1">
              <a:lumMod val="40000"/>
              <a:lumOff val="60000"/>
            </a:schemeClr>
          </a:solidFill>
        </p:spPr>
        <p:txBody>
          <a:bodyPr/>
          <a:lstStyle/>
          <a:p>
            <a:pPr algn="ctr"/>
            <a:r>
              <a:rPr lang="en-US" dirty="0">
                <a:latin typeface="Arial Black" panose="020B0A04020102020204" pitchFamily="34" charset="0"/>
              </a:rPr>
              <a:t>Health Benefits (cont.)</a:t>
            </a:r>
          </a:p>
        </p:txBody>
      </p:sp>
      <p:sp>
        <p:nvSpPr>
          <p:cNvPr id="3" name="Content Placeholder 2">
            <a:extLst>
              <a:ext uri="{FF2B5EF4-FFF2-40B4-BE49-F238E27FC236}">
                <a16:creationId xmlns:a16="http://schemas.microsoft.com/office/drawing/2014/main" id="{A4AD1CF4-6D8C-4F54-866D-AAC792D790A5}"/>
              </a:ext>
            </a:extLst>
          </p:cNvPr>
          <p:cNvSpPr>
            <a:spLocks noGrp="1"/>
          </p:cNvSpPr>
          <p:nvPr>
            <p:ph idx="1"/>
          </p:nvPr>
        </p:nvSpPr>
        <p:spPr>
          <a:xfrm>
            <a:off x="1518036" y="2209673"/>
            <a:ext cx="9540108" cy="3605911"/>
          </a:xfrm>
        </p:spPr>
        <p:txBody>
          <a:bodyPr>
            <a:noAutofit/>
          </a:bodyPr>
          <a:lstStyle/>
          <a:p>
            <a:pPr marL="342900" lvl="2" indent="-342900">
              <a:buFont typeface="Wingdings" panose="05000000000000000000" pitchFamily="2" charset="2"/>
              <a:buChar char="q"/>
            </a:pPr>
            <a:r>
              <a:rPr lang="en-US" sz="3600" b="1" dirty="0"/>
              <a:t>FEGLI – Federal Employee Group Life Insurance</a:t>
            </a:r>
          </a:p>
          <a:p>
            <a:pPr marL="800100" lvl="3" indent="-342900">
              <a:buFont typeface="Wingdings" panose="05000000000000000000" pitchFamily="2" charset="2"/>
              <a:buChar char="v"/>
            </a:pPr>
            <a:r>
              <a:rPr lang="en-US" sz="3600" b="1" dirty="0"/>
              <a:t>Automatic enrollment for basic coverage</a:t>
            </a:r>
          </a:p>
          <a:p>
            <a:pPr marL="800100" lvl="3" indent="-342900">
              <a:buFont typeface="Wingdings" panose="05000000000000000000" pitchFamily="2" charset="2"/>
              <a:buChar char="v"/>
            </a:pPr>
            <a:r>
              <a:rPr lang="en-US" sz="3600" b="1" dirty="0"/>
              <a:t>Coverage can be waived</a:t>
            </a:r>
          </a:p>
          <a:p>
            <a:pPr marL="800100" lvl="3" indent="-342900">
              <a:buFont typeface="Wingdings" panose="05000000000000000000" pitchFamily="2" charset="2"/>
              <a:buChar char="v"/>
            </a:pPr>
            <a:r>
              <a:rPr lang="en-US" sz="3600" b="1" dirty="0"/>
              <a:t>USPS pays entire cost for basic coverage</a:t>
            </a:r>
          </a:p>
          <a:p>
            <a:pPr marL="800100" lvl="3" indent="-342900">
              <a:buFont typeface="Wingdings" panose="05000000000000000000" pitchFamily="2" charset="2"/>
              <a:buChar char="v"/>
            </a:pPr>
            <a:r>
              <a:rPr lang="en-US" sz="3600" b="1" dirty="0"/>
              <a:t>Coverage is Annual Rate of Base Pay rounded up to the next $1,000 plus $2,000</a:t>
            </a:r>
          </a:p>
          <a:p>
            <a:pPr marL="800100" lvl="3" indent="-342900">
              <a:buFont typeface="Wingdings" panose="05000000000000000000" pitchFamily="2" charset="2"/>
              <a:buChar char="v"/>
            </a:pPr>
            <a:endParaRPr lang="en-US" sz="2800" b="1" dirty="0"/>
          </a:p>
          <a:p>
            <a:pPr marL="457200" lvl="2" indent="0">
              <a:buNone/>
            </a:pPr>
            <a:endParaRPr lang="en-US" sz="2800" b="1" dirty="0"/>
          </a:p>
          <a:p>
            <a:pPr marL="457200" lvl="2" indent="0">
              <a:buNone/>
            </a:pPr>
            <a:endParaRPr lang="en-US" sz="2800" b="1" dirty="0"/>
          </a:p>
        </p:txBody>
      </p:sp>
      <p:pic>
        <p:nvPicPr>
          <p:cNvPr id="4" name="Picture 3">
            <a:extLst>
              <a:ext uri="{FF2B5EF4-FFF2-40B4-BE49-F238E27FC236}">
                <a16:creationId xmlns:a16="http://schemas.microsoft.com/office/drawing/2014/main" id="{7EF43308-7AAA-4320-9ED5-8FFB208716E6}"/>
              </a:ext>
            </a:extLst>
          </p:cNvPr>
          <p:cNvPicPr>
            <a:picLocks noChangeAspect="1"/>
          </p:cNvPicPr>
          <p:nvPr/>
        </p:nvPicPr>
        <p:blipFill>
          <a:blip r:embed="rId3"/>
          <a:stretch>
            <a:fillRect/>
          </a:stretch>
        </p:blipFill>
        <p:spPr>
          <a:xfrm>
            <a:off x="0" y="10789"/>
            <a:ext cx="1518036" cy="1469263"/>
          </a:xfrm>
          <a:prstGeom prst="rect">
            <a:avLst/>
          </a:prstGeom>
        </p:spPr>
      </p:pic>
      <p:pic>
        <p:nvPicPr>
          <p:cNvPr id="5" name="Picture 4">
            <a:extLst>
              <a:ext uri="{FF2B5EF4-FFF2-40B4-BE49-F238E27FC236}">
                <a16:creationId xmlns:a16="http://schemas.microsoft.com/office/drawing/2014/main" id="{4C7ECA06-CB2B-47A9-800E-E1630CA0B1AA}"/>
              </a:ext>
            </a:extLst>
          </p:cNvPr>
          <p:cNvPicPr>
            <a:picLocks noChangeAspect="1"/>
          </p:cNvPicPr>
          <p:nvPr/>
        </p:nvPicPr>
        <p:blipFill>
          <a:blip r:embed="rId3"/>
          <a:stretch>
            <a:fillRect/>
          </a:stretch>
        </p:blipFill>
        <p:spPr>
          <a:xfrm>
            <a:off x="10673964" y="10789"/>
            <a:ext cx="1518036" cy="1469263"/>
          </a:xfrm>
          <a:prstGeom prst="rect">
            <a:avLst/>
          </a:prstGeom>
        </p:spPr>
      </p:pic>
      <p:sp>
        <p:nvSpPr>
          <p:cNvPr id="6" name="Date Placeholder 5"/>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9670956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86BF-EFF4-4A57-92BE-91B2C83F73A0}"/>
              </a:ext>
            </a:extLst>
          </p:cNvPr>
          <p:cNvSpPr>
            <a:spLocks noGrp="1"/>
          </p:cNvSpPr>
          <p:nvPr>
            <p:ph type="title"/>
          </p:nvPr>
        </p:nvSpPr>
        <p:spPr>
          <a:xfrm>
            <a:off x="1518036" y="10789"/>
            <a:ext cx="9155928" cy="1469263"/>
          </a:xfrm>
          <a:solidFill>
            <a:schemeClr val="accent1">
              <a:lumMod val="40000"/>
              <a:lumOff val="60000"/>
            </a:schemeClr>
          </a:solidFill>
        </p:spPr>
        <p:txBody>
          <a:bodyPr/>
          <a:lstStyle/>
          <a:p>
            <a:pPr algn="ctr"/>
            <a:r>
              <a:rPr lang="en-US" dirty="0">
                <a:latin typeface="Arial Black" panose="020B0A04020102020204" pitchFamily="34" charset="0"/>
              </a:rPr>
              <a:t>Health Benefits (cont.)</a:t>
            </a:r>
          </a:p>
        </p:txBody>
      </p:sp>
      <p:sp>
        <p:nvSpPr>
          <p:cNvPr id="3" name="Content Placeholder 2">
            <a:extLst>
              <a:ext uri="{FF2B5EF4-FFF2-40B4-BE49-F238E27FC236}">
                <a16:creationId xmlns:a16="http://schemas.microsoft.com/office/drawing/2014/main" id="{A4AD1CF4-6D8C-4F54-866D-AAC792D790A5}"/>
              </a:ext>
            </a:extLst>
          </p:cNvPr>
          <p:cNvSpPr>
            <a:spLocks noGrp="1"/>
          </p:cNvSpPr>
          <p:nvPr>
            <p:ph idx="1"/>
          </p:nvPr>
        </p:nvSpPr>
        <p:spPr>
          <a:xfrm>
            <a:off x="1425039" y="2828335"/>
            <a:ext cx="10161966" cy="3371297"/>
          </a:xfrm>
        </p:spPr>
        <p:txBody>
          <a:bodyPr>
            <a:noAutofit/>
          </a:bodyPr>
          <a:lstStyle/>
          <a:p>
            <a:pPr marL="800100" lvl="3" indent="-342900">
              <a:buFont typeface="Wingdings" panose="05000000000000000000" pitchFamily="2" charset="2"/>
              <a:buChar char="v"/>
            </a:pPr>
            <a:r>
              <a:rPr lang="en-US" sz="3600" b="1" dirty="0"/>
              <a:t>Additional options and coverage available (up to 5X annual salary)</a:t>
            </a:r>
          </a:p>
          <a:p>
            <a:pPr marL="800100" lvl="3" indent="-342900">
              <a:buFont typeface="Wingdings" panose="05000000000000000000" pitchFamily="2" charset="2"/>
              <a:buChar char="v"/>
            </a:pPr>
            <a:r>
              <a:rPr lang="en-US" sz="3600" b="1" dirty="0"/>
              <a:t>Optional coverage for spouse and eligible dependent children</a:t>
            </a:r>
          </a:p>
          <a:p>
            <a:pPr marL="800100" lvl="3" indent="-342900">
              <a:buFont typeface="Wingdings" panose="05000000000000000000" pitchFamily="2" charset="2"/>
              <a:buChar char="v"/>
            </a:pPr>
            <a:r>
              <a:rPr lang="en-US" sz="3600" b="1" dirty="0"/>
              <a:t>60 days to enroll using form SF 2817</a:t>
            </a:r>
          </a:p>
          <a:p>
            <a:pPr marL="800100" lvl="3" indent="-342900">
              <a:buFont typeface="Wingdings" panose="05000000000000000000" pitchFamily="2" charset="2"/>
              <a:buChar char="v"/>
            </a:pPr>
            <a:r>
              <a:rPr lang="en-US" sz="3600" b="1" dirty="0"/>
              <a:t>Open seasons are rare</a:t>
            </a:r>
          </a:p>
          <a:p>
            <a:pPr marL="800100" lvl="3" indent="-342900">
              <a:buFont typeface="Wingdings" panose="05000000000000000000" pitchFamily="2" charset="2"/>
              <a:buChar char="v"/>
            </a:pPr>
            <a:endParaRPr lang="en-US" sz="2800" b="1" dirty="0"/>
          </a:p>
          <a:p>
            <a:pPr marL="457200" lvl="2" indent="0">
              <a:buNone/>
            </a:pPr>
            <a:endParaRPr lang="en-US" sz="2800" b="1" dirty="0"/>
          </a:p>
          <a:p>
            <a:pPr marL="457200" lvl="2" indent="0">
              <a:buNone/>
            </a:pPr>
            <a:endParaRPr lang="en-US" sz="2800" b="1" dirty="0"/>
          </a:p>
        </p:txBody>
      </p:sp>
      <p:pic>
        <p:nvPicPr>
          <p:cNvPr id="4" name="Picture 3">
            <a:extLst>
              <a:ext uri="{FF2B5EF4-FFF2-40B4-BE49-F238E27FC236}">
                <a16:creationId xmlns:a16="http://schemas.microsoft.com/office/drawing/2014/main" id="{7EF43308-7AAA-4320-9ED5-8FFB208716E6}"/>
              </a:ext>
            </a:extLst>
          </p:cNvPr>
          <p:cNvPicPr>
            <a:picLocks noChangeAspect="1"/>
          </p:cNvPicPr>
          <p:nvPr/>
        </p:nvPicPr>
        <p:blipFill>
          <a:blip r:embed="rId3"/>
          <a:stretch>
            <a:fillRect/>
          </a:stretch>
        </p:blipFill>
        <p:spPr>
          <a:xfrm>
            <a:off x="0" y="10789"/>
            <a:ext cx="1518036" cy="1469263"/>
          </a:xfrm>
          <a:prstGeom prst="rect">
            <a:avLst/>
          </a:prstGeom>
        </p:spPr>
      </p:pic>
      <p:pic>
        <p:nvPicPr>
          <p:cNvPr id="5" name="Picture 4">
            <a:extLst>
              <a:ext uri="{FF2B5EF4-FFF2-40B4-BE49-F238E27FC236}">
                <a16:creationId xmlns:a16="http://schemas.microsoft.com/office/drawing/2014/main" id="{4C7ECA06-CB2B-47A9-800E-E1630CA0B1AA}"/>
              </a:ext>
            </a:extLst>
          </p:cNvPr>
          <p:cNvPicPr>
            <a:picLocks noChangeAspect="1"/>
          </p:cNvPicPr>
          <p:nvPr/>
        </p:nvPicPr>
        <p:blipFill>
          <a:blip r:embed="rId3"/>
          <a:stretch>
            <a:fillRect/>
          </a:stretch>
        </p:blipFill>
        <p:spPr>
          <a:xfrm>
            <a:off x="10673964" y="10789"/>
            <a:ext cx="1518036" cy="1469263"/>
          </a:xfrm>
          <a:prstGeom prst="rect">
            <a:avLst/>
          </a:prstGeom>
        </p:spPr>
      </p:pic>
      <p:sp>
        <p:nvSpPr>
          <p:cNvPr id="6" name="Rectangle 5"/>
          <p:cNvSpPr/>
          <p:nvPr/>
        </p:nvSpPr>
        <p:spPr>
          <a:xfrm>
            <a:off x="759018" y="1675580"/>
            <a:ext cx="11494008" cy="646331"/>
          </a:xfrm>
          <a:prstGeom prst="rect">
            <a:avLst/>
          </a:prstGeom>
        </p:spPr>
        <p:txBody>
          <a:bodyPr wrap="square">
            <a:spAutoFit/>
          </a:bodyPr>
          <a:lstStyle/>
          <a:p>
            <a:pPr marL="342900" lvl="2" indent="-342900">
              <a:buFont typeface="Wingdings" panose="05000000000000000000" pitchFamily="2" charset="2"/>
              <a:buChar char="q"/>
            </a:pPr>
            <a:r>
              <a:rPr lang="en-US" sz="3600" b="1" dirty="0"/>
              <a:t>FEGLI – Federal Employee Group Life Insurance (cont.)</a:t>
            </a:r>
          </a:p>
        </p:txBody>
      </p:sp>
      <p:sp>
        <p:nvSpPr>
          <p:cNvPr id="7" name="Date Placeholder 6"/>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4702262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86BF-EFF4-4A57-92BE-91B2C83F73A0}"/>
              </a:ext>
            </a:extLst>
          </p:cNvPr>
          <p:cNvSpPr>
            <a:spLocks noGrp="1"/>
          </p:cNvSpPr>
          <p:nvPr>
            <p:ph type="title"/>
          </p:nvPr>
        </p:nvSpPr>
        <p:spPr>
          <a:xfrm>
            <a:off x="1518036" y="10789"/>
            <a:ext cx="9155928" cy="1469263"/>
          </a:xfrm>
          <a:solidFill>
            <a:schemeClr val="accent1">
              <a:lumMod val="40000"/>
              <a:lumOff val="60000"/>
            </a:schemeClr>
          </a:solidFill>
        </p:spPr>
        <p:txBody>
          <a:bodyPr/>
          <a:lstStyle/>
          <a:p>
            <a:pPr algn="ctr"/>
            <a:r>
              <a:rPr lang="en-US" dirty="0">
                <a:latin typeface="Arial Black" panose="020B0A04020102020204" pitchFamily="34" charset="0"/>
              </a:rPr>
              <a:t>Health Benefits (cont.)</a:t>
            </a:r>
          </a:p>
        </p:txBody>
      </p:sp>
      <p:pic>
        <p:nvPicPr>
          <p:cNvPr id="4" name="Picture 3">
            <a:extLst>
              <a:ext uri="{FF2B5EF4-FFF2-40B4-BE49-F238E27FC236}">
                <a16:creationId xmlns:a16="http://schemas.microsoft.com/office/drawing/2014/main" id="{7EF43308-7AAA-4320-9ED5-8FFB208716E6}"/>
              </a:ext>
            </a:extLst>
          </p:cNvPr>
          <p:cNvPicPr>
            <a:picLocks noChangeAspect="1"/>
          </p:cNvPicPr>
          <p:nvPr/>
        </p:nvPicPr>
        <p:blipFill>
          <a:blip r:embed="rId3"/>
          <a:stretch>
            <a:fillRect/>
          </a:stretch>
        </p:blipFill>
        <p:spPr>
          <a:xfrm>
            <a:off x="0" y="10789"/>
            <a:ext cx="1518036" cy="1469263"/>
          </a:xfrm>
          <a:prstGeom prst="rect">
            <a:avLst/>
          </a:prstGeom>
        </p:spPr>
      </p:pic>
      <p:pic>
        <p:nvPicPr>
          <p:cNvPr id="5" name="Picture 4">
            <a:extLst>
              <a:ext uri="{FF2B5EF4-FFF2-40B4-BE49-F238E27FC236}">
                <a16:creationId xmlns:a16="http://schemas.microsoft.com/office/drawing/2014/main" id="{4C7ECA06-CB2B-47A9-800E-E1630CA0B1AA}"/>
              </a:ext>
            </a:extLst>
          </p:cNvPr>
          <p:cNvPicPr>
            <a:picLocks noChangeAspect="1"/>
          </p:cNvPicPr>
          <p:nvPr/>
        </p:nvPicPr>
        <p:blipFill>
          <a:blip r:embed="rId3"/>
          <a:stretch>
            <a:fillRect/>
          </a:stretch>
        </p:blipFill>
        <p:spPr>
          <a:xfrm>
            <a:off x="10673964" y="10789"/>
            <a:ext cx="1518036" cy="1469263"/>
          </a:xfrm>
          <a:prstGeom prst="rect">
            <a:avLst/>
          </a:prstGeom>
        </p:spPr>
      </p:pic>
      <p:sp>
        <p:nvSpPr>
          <p:cNvPr id="6" name="Rectangle 5"/>
          <p:cNvSpPr/>
          <p:nvPr/>
        </p:nvSpPr>
        <p:spPr>
          <a:xfrm>
            <a:off x="2707386" y="3450628"/>
            <a:ext cx="6777228" cy="1107996"/>
          </a:xfrm>
          <a:prstGeom prst="rect">
            <a:avLst/>
          </a:prstGeom>
        </p:spPr>
        <p:txBody>
          <a:bodyPr wrap="square">
            <a:spAutoFit/>
          </a:bodyPr>
          <a:lstStyle/>
          <a:p>
            <a:pPr marL="0" lvl="3" algn="ctr"/>
            <a:r>
              <a:rPr lang="en-US" sz="6600" b="1" dirty="0">
                <a:hlinkClick r:id="rId4"/>
              </a:rPr>
              <a:t>WWW.OPM.GOV</a:t>
            </a:r>
            <a:endParaRPr lang="en-US" sz="6600" b="1" dirty="0"/>
          </a:p>
        </p:txBody>
      </p:sp>
      <p:sp>
        <p:nvSpPr>
          <p:cNvPr id="3" name="TextBox 2"/>
          <p:cNvSpPr txBox="1"/>
          <p:nvPr/>
        </p:nvSpPr>
        <p:spPr>
          <a:xfrm>
            <a:off x="2707386" y="2080619"/>
            <a:ext cx="6757416" cy="769441"/>
          </a:xfrm>
          <a:prstGeom prst="rect">
            <a:avLst/>
          </a:prstGeom>
          <a:noFill/>
        </p:spPr>
        <p:txBody>
          <a:bodyPr wrap="square" rtlCol="0">
            <a:spAutoFit/>
          </a:bodyPr>
          <a:lstStyle/>
          <a:p>
            <a:pPr algn="ctr"/>
            <a:r>
              <a:rPr lang="en-US" sz="4400" b="1" dirty="0"/>
              <a:t>Online FEGLI information:</a:t>
            </a:r>
          </a:p>
        </p:txBody>
      </p:sp>
      <p:sp>
        <p:nvSpPr>
          <p:cNvPr id="7" name="Date Placeholder 6"/>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41042816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86BF-EFF4-4A57-92BE-91B2C83F73A0}"/>
              </a:ext>
            </a:extLst>
          </p:cNvPr>
          <p:cNvSpPr>
            <a:spLocks noGrp="1"/>
          </p:cNvSpPr>
          <p:nvPr>
            <p:ph type="title"/>
          </p:nvPr>
        </p:nvSpPr>
        <p:spPr>
          <a:xfrm>
            <a:off x="1518036" y="10789"/>
            <a:ext cx="9155928" cy="1469263"/>
          </a:xfrm>
          <a:solidFill>
            <a:schemeClr val="accent1">
              <a:lumMod val="40000"/>
              <a:lumOff val="60000"/>
            </a:schemeClr>
          </a:solidFill>
        </p:spPr>
        <p:txBody>
          <a:bodyPr/>
          <a:lstStyle/>
          <a:p>
            <a:pPr algn="ctr"/>
            <a:r>
              <a:rPr lang="en-US" dirty="0">
                <a:latin typeface="Arial Black" panose="020B0A04020102020204" pitchFamily="34" charset="0"/>
              </a:rPr>
              <a:t>Retirement</a:t>
            </a:r>
          </a:p>
        </p:txBody>
      </p:sp>
      <p:sp>
        <p:nvSpPr>
          <p:cNvPr id="3" name="Content Placeholder 2">
            <a:extLst>
              <a:ext uri="{FF2B5EF4-FFF2-40B4-BE49-F238E27FC236}">
                <a16:creationId xmlns:a16="http://schemas.microsoft.com/office/drawing/2014/main" id="{A4AD1CF4-6D8C-4F54-866D-AAC792D790A5}"/>
              </a:ext>
            </a:extLst>
          </p:cNvPr>
          <p:cNvSpPr>
            <a:spLocks noGrp="1"/>
          </p:cNvSpPr>
          <p:nvPr>
            <p:ph idx="1"/>
          </p:nvPr>
        </p:nvSpPr>
        <p:spPr>
          <a:xfrm>
            <a:off x="1841688" y="2943091"/>
            <a:ext cx="8508624" cy="3988060"/>
          </a:xfrm>
        </p:spPr>
        <p:txBody>
          <a:bodyPr>
            <a:noAutofit/>
          </a:bodyPr>
          <a:lstStyle/>
          <a:p>
            <a:pPr marL="0" lvl="3" indent="0" algn="ctr">
              <a:buNone/>
            </a:pPr>
            <a:endParaRPr lang="en-US" sz="900" b="1" dirty="0"/>
          </a:p>
          <a:p>
            <a:pPr marL="342900" lvl="3" indent="-342900">
              <a:buFont typeface="Wingdings" panose="05000000000000000000" pitchFamily="2" charset="2"/>
              <a:buChar char="q"/>
            </a:pPr>
            <a:r>
              <a:rPr lang="en-US" sz="3200" b="1" dirty="0"/>
              <a:t>FERS – Federal Employee Retirement System</a:t>
            </a:r>
          </a:p>
          <a:p>
            <a:pPr marL="800100" lvl="4" indent="-342900">
              <a:buFont typeface="Wingdings" panose="05000000000000000000" pitchFamily="2" charset="2"/>
              <a:buChar char="v"/>
            </a:pPr>
            <a:r>
              <a:rPr lang="en-US" sz="3200" b="1" dirty="0"/>
              <a:t>Three Components</a:t>
            </a:r>
          </a:p>
          <a:p>
            <a:pPr marL="1257300" lvl="5" indent="-342900">
              <a:buFont typeface="Wingdings" panose="05000000000000000000" pitchFamily="2" charset="2"/>
              <a:buChar char="§"/>
            </a:pPr>
            <a:r>
              <a:rPr lang="en-US" sz="3200" b="1" dirty="0"/>
              <a:t>FERS Basic Benefit Plan (defined)</a:t>
            </a:r>
          </a:p>
          <a:p>
            <a:pPr marL="1257300" lvl="5" indent="-342900">
              <a:buFont typeface="Wingdings" panose="05000000000000000000" pitchFamily="2" charset="2"/>
              <a:buChar char="§"/>
            </a:pPr>
            <a:r>
              <a:rPr lang="en-US" sz="3200" b="1" dirty="0"/>
              <a:t>Social Security (defined)</a:t>
            </a:r>
          </a:p>
          <a:p>
            <a:pPr marL="1257300" lvl="5" indent="-342900">
              <a:buFont typeface="Wingdings" panose="05000000000000000000" pitchFamily="2" charset="2"/>
              <a:buChar char="§"/>
            </a:pPr>
            <a:r>
              <a:rPr lang="en-US" sz="3200" b="1" dirty="0"/>
              <a:t>Thrift Savings Plan (401k-ish)</a:t>
            </a:r>
          </a:p>
        </p:txBody>
      </p:sp>
      <p:pic>
        <p:nvPicPr>
          <p:cNvPr id="4" name="Picture 3">
            <a:extLst>
              <a:ext uri="{FF2B5EF4-FFF2-40B4-BE49-F238E27FC236}">
                <a16:creationId xmlns:a16="http://schemas.microsoft.com/office/drawing/2014/main" id="{7EF43308-7AAA-4320-9ED5-8FFB208716E6}"/>
              </a:ext>
            </a:extLst>
          </p:cNvPr>
          <p:cNvPicPr>
            <a:picLocks noChangeAspect="1"/>
          </p:cNvPicPr>
          <p:nvPr/>
        </p:nvPicPr>
        <p:blipFill>
          <a:blip r:embed="rId3"/>
          <a:stretch>
            <a:fillRect/>
          </a:stretch>
        </p:blipFill>
        <p:spPr>
          <a:xfrm>
            <a:off x="0" y="10789"/>
            <a:ext cx="1518036" cy="1469263"/>
          </a:xfrm>
          <a:prstGeom prst="rect">
            <a:avLst/>
          </a:prstGeom>
        </p:spPr>
      </p:pic>
      <p:pic>
        <p:nvPicPr>
          <p:cNvPr id="5" name="Picture 4">
            <a:extLst>
              <a:ext uri="{FF2B5EF4-FFF2-40B4-BE49-F238E27FC236}">
                <a16:creationId xmlns:a16="http://schemas.microsoft.com/office/drawing/2014/main" id="{4C7ECA06-CB2B-47A9-800E-E1630CA0B1AA}"/>
              </a:ext>
            </a:extLst>
          </p:cNvPr>
          <p:cNvPicPr>
            <a:picLocks noChangeAspect="1"/>
          </p:cNvPicPr>
          <p:nvPr/>
        </p:nvPicPr>
        <p:blipFill>
          <a:blip r:embed="rId3"/>
          <a:stretch>
            <a:fillRect/>
          </a:stretch>
        </p:blipFill>
        <p:spPr>
          <a:xfrm>
            <a:off x="10673964" y="10789"/>
            <a:ext cx="1518036" cy="1469263"/>
          </a:xfrm>
          <a:prstGeom prst="rect">
            <a:avLst/>
          </a:prstGeom>
        </p:spPr>
      </p:pic>
      <p:sp>
        <p:nvSpPr>
          <p:cNvPr id="6" name="Rectangle 5"/>
          <p:cNvSpPr/>
          <p:nvPr/>
        </p:nvSpPr>
        <p:spPr>
          <a:xfrm>
            <a:off x="650748" y="1728386"/>
            <a:ext cx="10890504" cy="646331"/>
          </a:xfrm>
          <a:prstGeom prst="rect">
            <a:avLst/>
          </a:prstGeom>
        </p:spPr>
        <p:txBody>
          <a:bodyPr wrap="square">
            <a:spAutoFit/>
          </a:bodyPr>
          <a:lstStyle/>
          <a:p>
            <a:pPr marL="0" lvl="3" indent="0" algn="ctr">
              <a:buNone/>
            </a:pPr>
            <a:r>
              <a:rPr lang="en-US" sz="3600" b="1" dirty="0"/>
              <a:t>**IT IS </a:t>
            </a:r>
            <a:r>
              <a:rPr lang="en-US" sz="3600" b="1" u="sng" dirty="0"/>
              <a:t>NEVER</a:t>
            </a:r>
            <a:r>
              <a:rPr lang="en-US" sz="3600" b="1" dirty="0"/>
              <a:t> TOO EARLY TO START CONTRIBUTING**</a:t>
            </a:r>
          </a:p>
        </p:txBody>
      </p:sp>
      <p:sp>
        <p:nvSpPr>
          <p:cNvPr id="7" name="Date Placeholder 6"/>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15956557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86BF-EFF4-4A57-92BE-91B2C83F73A0}"/>
              </a:ext>
            </a:extLst>
          </p:cNvPr>
          <p:cNvSpPr>
            <a:spLocks noGrp="1"/>
          </p:cNvSpPr>
          <p:nvPr>
            <p:ph type="title"/>
          </p:nvPr>
        </p:nvSpPr>
        <p:spPr>
          <a:xfrm>
            <a:off x="1518036" y="10789"/>
            <a:ext cx="9155928" cy="1469263"/>
          </a:xfrm>
          <a:solidFill>
            <a:schemeClr val="accent1">
              <a:lumMod val="40000"/>
              <a:lumOff val="60000"/>
            </a:schemeClr>
          </a:solidFill>
        </p:spPr>
        <p:txBody>
          <a:bodyPr/>
          <a:lstStyle/>
          <a:p>
            <a:pPr algn="ctr"/>
            <a:r>
              <a:rPr lang="en-US" dirty="0">
                <a:latin typeface="Arial Black" panose="020B0A04020102020204" pitchFamily="34" charset="0"/>
              </a:rPr>
              <a:t>Retirement (cont.)</a:t>
            </a:r>
          </a:p>
        </p:txBody>
      </p:sp>
      <p:sp>
        <p:nvSpPr>
          <p:cNvPr id="3" name="Content Placeholder 2">
            <a:extLst>
              <a:ext uri="{FF2B5EF4-FFF2-40B4-BE49-F238E27FC236}">
                <a16:creationId xmlns:a16="http://schemas.microsoft.com/office/drawing/2014/main" id="{A4AD1CF4-6D8C-4F54-866D-AAC792D790A5}"/>
              </a:ext>
            </a:extLst>
          </p:cNvPr>
          <p:cNvSpPr>
            <a:spLocks noGrp="1"/>
          </p:cNvSpPr>
          <p:nvPr>
            <p:ph idx="1"/>
          </p:nvPr>
        </p:nvSpPr>
        <p:spPr>
          <a:xfrm>
            <a:off x="1738884" y="3028279"/>
            <a:ext cx="8714232" cy="3494284"/>
          </a:xfrm>
        </p:spPr>
        <p:txBody>
          <a:bodyPr>
            <a:noAutofit/>
          </a:bodyPr>
          <a:lstStyle/>
          <a:p>
            <a:pPr marL="0" lvl="3" indent="0" algn="ctr">
              <a:buNone/>
            </a:pPr>
            <a:endParaRPr lang="en-US" sz="900" b="1" dirty="0"/>
          </a:p>
          <a:p>
            <a:pPr marL="342900" lvl="3" indent="-342900">
              <a:buFont typeface="Wingdings" panose="05000000000000000000" pitchFamily="2" charset="2"/>
              <a:buChar char="q"/>
            </a:pPr>
            <a:r>
              <a:rPr lang="en-US" sz="3200" b="1" dirty="0"/>
              <a:t>USPS automatically contributes </a:t>
            </a:r>
            <a:r>
              <a:rPr lang="en-US" sz="3200" b="1" dirty="0">
                <a:solidFill>
                  <a:srgbClr val="FF0000"/>
                </a:solidFill>
              </a:rPr>
              <a:t>1%</a:t>
            </a:r>
            <a:r>
              <a:rPr lang="en-US" sz="3200" b="1" dirty="0"/>
              <a:t> of base pay </a:t>
            </a:r>
          </a:p>
          <a:p>
            <a:pPr marL="342900" lvl="3" indent="-342900">
              <a:buFont typeface="Wingdings" panose="05000000000000000000" pitchFamily="2" charset="2"/>
              <a:buChar char="q"/>
            </a:pPr>
            <a:r>
              <a:rPr lang="en-US" sz="3200" b="1" dirty="0"/>
              <a:t>USPS will match up to </a:t>
            </a:r>
            <a:r>
              <a:rPr lang="en-US" sz="3200" b="1" dirty="0">
                <a:solidFill>
                  <a:srgbClr val="FF0000"/>
                </a:solidFill>
              </a:rPr>
              <a:t>5%</a:t>
            </a:r>
            <a:r>
              <a:rPr lang="en-US" sz="3200" b="1" dirty="0"/>
              <a:t> of base pay</a:t>
            </a:r>
          </a:p>
          <a:p>
            <a:pPr marL="342900" lvl="3" indent="-342900">
              <a:buFont typeface="Wingdings" panose="05000000000000000000" pitchFamily="2" charset="2"/>
              <a:buChar char="q"/>
            </a:pPr>
            <a:r>
              <a:rPr lang="en-US" sz="3200" b="1" dirty="0"/>
              <a:t>TSP participation is voluntary</a:t>
            </a:r>
          </a:p>
          <a:p>
            <a:pPr marL="800100" lvl="4" indent="-342900">
              <a:buFont typeface="Wingdings" panose="05000000000000000000" pitchFamily="2" charset="2"/>
              <a:buChar char="v"/>
            </a:pPr>
            <a:r>
              <a:rPr lang="en-US" sz="3200" b="1" dirty="0"/>
              <a:t>Automatically enrolled for </a:t>
            </a:r>
            <a:r>
              <a:rPr lang="en-US" sz="3200" b="1" dirty="0">
                <a:solidFill>
                  <a:srgbClr val="FF0000"/>
                </a:solidFill>
              </a:rPr>
              <a:t>5%</a:t>
            </a:r>
            <a:r>
              <a:rPr lang="en-US" sz="3200" b="1" dirty="0"/>
              <a:t> of base pay</a:t>
            </a:r>
          </a:p>
          <a:p>
            <a:pPr marL="800100" lvl="4" indent="-342900">
              <a:buFont typeface="Wingdings" panose="05000000000000000000" pitchFamily="2" charset="2"/>
              <a:buChar char="v"/>
            </a:pPr>
            <a:r>
              <a:rPr lang="en-US" sz="3200" b="1" dirty="0"/>
              <a:t>Can elect to change or stop contributions</a:t>
            </a:r>
          </a:p>
        </p:txBody>
      </p:sp>
      <p:pic>
        <p:nvPicPr>
          <p:cNvPr id="4" name="Picture 3">
            <a:extLst>
              <a:ext uri="{FF2B5EF4-FFF2-40B4-BE49-F238E27FC236}">
                <a16:creationId xmlns:a16="http://schemas.microsoft.com/office/drawing/2014/main" id="{7EF43308-7AAA-4320-9ED5-8FFB208716E6}"/>
              </a:ext>
            </a:extLst>
          </p:cNvPr>
          <p:cNvPicPr>
            <a:picLocks noChangeAspect="1"/>
          </p:cNvPicPr>
          <p:nvPr/>
        </p:nvPicPr>
        <p:blipFill>
          <a:blip r:embed="rId3"/>
          <a:stretch>
            <a:fillRect/>
          </a:stretch>
        </p:blipFill>
        <p:spPr>
          <a:xfrm>
            <a:off x="0" y="10789"/>
            <a:ext cx="1518036" cy="1469263"/>
          </a:xfrm>
          <a:prstGeom prst="rect">
            <a:avLst/>
          </a:prstGeom>
        </p:spPr>
      </p:pic>
      <p:pic>
        <p:nvPicPr>
          <p:cNvPr id="5" name="Picture 4">
            <a:extLst>
              <a:ext uri="{FF2B5EF4-FFF2-40B4-BE49-F238E27FC236}">
                <a16:creationId xmlns:a16="http://schemas.microsoft.com/office/drawing/2014/main" id="{4C7ECA06-CB2B-47A9-800E-E1630CA0B1AA}"/>
              </a:ext>
            </a:extLst>
          </p:cNvPr>
          <p:cNvPicPr>
            <a:picLocks noChangeAspect="1"/>
          </p:cNvPicPr>
          <p:nvPr/>
        </p:nvPicPr>
        <p:blipFill>
          <a:blip r:embed="rId3"/>
          <a:stretch>
            <a:fillRect/>
          </a:stretch>
        </p:blipFill>
        <p:spPr>
          <a:xfrm>
            <a:off x="10673964" y="10789"/>
            <a:ext cx="1518036" cy="1469263"/>
          </a:xfrm>
          <a:prstGeom prst="rect">
            <a:avLst/>
          </a:prstGeom>
        </p:spPr>
      </p:pic>
      <p:sp>
        <p:nvSpPr>
          <p:cNvPr id="6" name="Rectangle 5"/>
          <p:cNvSpPr/>
          <p:nvPr/>
        </p:nvSpPr>
        <p:spPr>
          <a:xfrm>
            <a:off x="650748" y="1734404"/>
            <a:ext cx="10890504" cy="646331"/>
          </a:xfrm>
          <a:prstGeom prst="rect">
            <a:avLst/>
          </a:prstGeom>
        </p:spPr>
        <p:txBody>
          <a:bodyPr wrap="square">
            <a:spAutoFit/>
          </a:bodyPr>
          <a:lstStyle/>
          <a:p>
            <a:pPr marL="0" lvl="3" indent="0" algn="ctr">
              <a:buNone/>
            </a:pPr>
            <a:r>
              <a:rPr lang="en-US" sz="3600" b="1" dirty="0"/>
              <a:t>**IT IS </a:t>
            </a:r>
            <a:r>
              <a:rPr lang="en-US" sz="3600" b="1" u="sng" dirty="0"/>
              <a:t>NEVER</a:t>
            </a:r>
            <a:r>
              <a:rPr lang="en-US" sz="3600" b="1" dirty="0"/>
              <a:t> TOO EARLY TO START CONTRIBUTING**</a:t>
            </a:r>
          </a:p>
        </p:txBody>
      </p:sp>
      <p:sp>
        <p:nvSpPr>
          <p:cNvPr id="7" name="Date Placeholder 6"/>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7809861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86BF-EFF4-4A57-92BE-91B2C83F73A0}"/>
              </a:ext>
            </a:extLst>
          </p:cNvPr>
          <p:cNvSpPr>
            <a:spLocks noGrp="1"/>
          </p:cNvSpPr>
          <p:nvPr>
            <p:ph type="title"/>
          </p:nvPr>
        </p:nvSpPr>
        <p:spPr>
          <a:xfrm>
            <a:off x="1518036" y="10789"/>
            <a:ext cx="9155928" cy="1469263"/>
          </a:xfrm>
          <a:solidFill>
            <a:schemeClr val="accent1">
              <a:lumMod val="40000"/>
              <a:lumOff val="60000"/>
            </a:schemeClr>
          </a:solidFill>
        </p:spPr>
        <p:txBody>
          <a:bodyPr/>
          <a:lstStyle/>
          <a:p>
            <a:pPr algn="ctr"/>
            <a:r>
              <a:rPr lang="en-US" dirty="0">
                <a:latin typeface="Arial Black" panose="020B0A04020102020204" pitchFamily="34" charset="0"/>
              </a:rPr>
              <a:t>Opting/Temp Bids</a:t>
            </a:r>
          </a:p>
        </p:txBody>
      </p:sp>
      <p:sp>
        <p:nvSpPr>
          <p:cNvPr id="3" name="Content Placeholder 2">
            <a:extLst>
              <a:ext uri="{FF2B5EF4-FFF2-40B4-BE49-F238E27FC236}">
                <a16:creationId xmlns:a16="http://schemas.microsoft.com/office/drawing/2014/main" id="{A4AD1CF4-6D8C-4F54-866D-AAC792D790A5}"/>
              </a:ext>
            </a:extLst>
          </p:cNvPr>
          <p:cNvSpPr>
            <a:spLocks noGrp="1"/>
          </p:cNvSpPr>
          <p:nvPr>
            <p:ph idx="1"/>
          </p:nvPr>
        </p:nvSpPr>
        <p:spPr>
          <a:xfrm>
            <a:off x="1359408" y="2734056"/>
            <a:ext cx="9473184" cy="3483864"/>
          </a:xfrm>
        </p:spPr>
        <p:txBody>
          <a:bodyPr>
            <a:noAutofit/>
          </a:bodyPr>
          <a:lstStyle/>
          <a:p>
            <a:pPr marL="342900" lvl="3" indent="-342900">
              <a:buFont typeface="Wingdings" panose="05000000000000000000" pitchFamily="2" charset="2"/>
              <a:buChar char="q"/>
            </a:pPr>
            <a:r>
              <a:rPr lang="en-US" sz="3600" b="1" dirty="0"/>
              <a:t>PTFs can Opt on vacant assignments of 5 days or more</a:t>
            </a:r>
          </a:p>
          <a:p>
            <a:pPr marL="0" lvl="3" indent="0">
              <a:buNone/>
            </a:pPr>
            <a:endParaRPr lang="en-US" b="1" dirty="0"/>
          </a:p>
          <a:p>
            <a:pPr marL="342900" lvl="3" indent="-342900">
              <a:buFont typeface="Wingdings" panose="05000000000000000000" pitchFamily="2" charset="2"/>
              <a:buChar char="q"/>
            </a:pPr>
            <a:r>
              <a:rPr lang="en-US" sz="3600" b="1" dirty="0"/>
              <a:t>Awarded on basis of seniority </a:t>
            </a:r>
          </a:p>
          <a:p>
            <a:pPr marL="800100" lvl="4" indent="-342900">
              <a:buFont typeface="Wingdings" panose="05000000000000000000" pitchFamily="2" charset="2"/>
              <a:buChar char="v"/>
            </a:pPr>
            <a:r>
              <a:rPr lang="en-US" sz="3600" b="1" dirty="0"/>
              <a:t>Full-time Reserve, UARs, &amp; PTFs have preference (41.2</a:t>
            </a:r>
            <a:r>
              <a:rPr lang="en-US" sz="3600" b="1"/>
              <a:t>.B.3 </a:t>
            </a:r>
            <a:r>
              <a:rPr lang="en-US" sz="3600" b="1" dirty="0"/>
              <a:t>&amp; 4)</a:t>
            </a:r>
          </a:p>
        </p:txBody>
      </p:sp>
      <p:pic>
        <p:nvPicPr>
          <p:cNvPr id="4" name="Picture 3">
            <a:extLst>
              <a:ext uri="{FF2B5EF4-FFF2-40B4-BE49-F238E27FC236}">
                <a16:creationId xmlns:a16="http://schemas.microsoft.com/office/drawing/2014/main" id="{7EF43308-7AAA-4320-9ED5-8FFB208716E6}"/>
              </a:ext>
            </a:extLst>
          </p:cNvPr>
          <p:cNvPicPr>
            <a:picLocks noChangeAspect="1"/>
          </p:cNvPicPr>
          <p:nvPr/>
        </p:nvPicPr>
        <p:blipFill>
          <a:blip r:embed="rId3"/>
          <a:stretch>
            <a:fillRect/>
          </a:stretch>
        </p:blipFill>
        <p:spPr>
          <a:xfrm>
            <a:off x="0" y="10789"/>
            <a:ext cx="1518036" cy="1469263"/>
          </a:xfrm>
          <a:prstGeom prst="rect">
            <a:avLst/>
          </a:prstGeom>
        </p:spPr>
      </p:pic>
      <p:pic>
        <p:nvPicPr>
          <p:cNvPr id="5" name="Picture 4">
            <a:extLst>
              <a:ext uri="{FF2B5EF4-FFF2-40B4-BE49-F238E27FC236}">
                <a16:creationId xmlns:a16="http://schemas.microsoft.com/office/drawing/2014/main" id="{4C7ECA06-CB2B-47A9-800E-E1630CA0B1AA}"/>
              </a:ext>
            </a:extLst>
          </p:cNvPr>
          <p:cNvPicPr>
            <a:picLocks noChangeAspect="1"/>
          </p:cNvPicPr>
          <p:nvPr/>
        </p:nvPicPr>
        <p:blipFill>
          <a:blip r:embed="rId3"/>
          <a:stretch>
            <a:fillRect/>
          </a:stretch>
        </p:blipFill>
        <p:spPr>
          <a:xfrm>
            <a:off x="10673964" y="10789"/>
            <a:ext cx="1518036" cy="1469263"/>
          </a:xfrm>
          <a:prstGeom prst="rect">
            <a:avLst/>
          </a:prstGeom>
        </p:spPr>
      </p:pic>
      <p:sp>
        <p:nvSpPr>
          <p:cNvPr id="7" name="Rectangle 6"/>
          <p:cNvSpPr/>
          <p:nvPr/>
        </p:nvSpPr>
        <p:spPr>
          <a:xfrm>
            <a:off x="1993303" y="1480052"/>
            <a:ext cx="8022517" cy="707886"/>
          </a:xfrm>
          <a:prstGeom prst="rect">
            <a:avLst/>
          </a:prstGeom>
        </p:spPr>
        <p:txBody>
          <a:bodyPr wrap="none">
            <a:spAutoFit/>
          </a:bodyPr>
          <a:lstStyle/>
          <a:p>
            <a:pPr marL="0" lvl="3" indent="0" algn="ctr">
              <a:buNone/>
            </a:pPr>
            <a:r>
              <a:rPr lang="en-US" sz="4000" b="1" dirty="0"/>
              <a:t>Article 41 of the National Agreement</a:t>
            </a:r>
            <a:endParaRPr lang="en-US" sz="2400" b="1" dirty="0"/>
          </a:p>
        </p:txBody>
      </p:sp>
      <p:sp>
        <p:nvSpPr>
          <p:cNvPr id="6" name="Date Placeholder 5"/>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16615267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86BF-EFF4-4A57-92BE-91B2C83F73A0}"/>
              </a:ext>
            </a:extLst>
          </p:cNvPr>
          <p:cNvSpPr>
            <a:spLocks noGrp="1"/>
          </p:cNvSpPr>
          <p:nvPr>
            <p:ph type="title"/>
          </p:nvPr>
        </p:nvSpPr>
        <p:spPr>
          <a:xfrm>
            <a:off x="1518036" y="10789"/>
            <a:ext cx="9155928" cy="1469263"/>
          </a:xfrm>
          <a:solidFill>
            <a:schemeClr val="accent1">
              <a:lumMod val="40000"/>
              <a:lumOff val="60000"/>
            </a:schemeClr>
          </a:solidFill>
        </p:spPr>
        <p:txBody>
          <a:bodyPr/>
          <a:lstStyle/>
          <a:p>
            <a:pPr algn="ctr"/>
            <a:r>
              <a:rPr lang="en-US" dirty="0">
                <a:latin typeface="Arial Black" panose="020B0A04020102020204" pitchFamily="34" charset="0"/>
              </a:rPr>
              <a:t>Opting/Temp Bids (cont.)</a:t>
            </a:r>
          </a:p>
        </p:txBody>
      </p:sp>
      <p:sp>
        <p:nvSpPr>
          <p:cNvPr id="3" name="Content Placeholder 2">
            <a:extLst>
              <a:ext uri="{FF2B5EF4-FFF2-40B4-BE49-F238E27FC236}">
                <a16:creationId xmlns:a16="http://schemas.microsoft.com/office/drawing/2014/main" id="{A4AD1CF4-6D8C-4F54-866D-AAC792D790A5}"/>
              </a:ext>
            </a:extLst>
          </p:cNvPr>
          <p:cNvSpPr>
            <a:spLocks noGrp="1"/>
          </p:cNvSpPr>
          <p:nvPr>
            <p:ph idx="1"/>
          </p:nvPr>
        </p:nvSpPr>
        <p:spPr>
          <a:xfrm>
            <a:off x="1388674" y="2949315"/>
            <a:ext cx="9381744" cy="3772160"/>
          </a:xfrm>
        </p:spPr>
        <p:txBody>
          <a:bodyPr>
            <a:noAutofit/>
          </a:bodyPr>
          <a:lstStyle/>
          <a:p>
            <a:pPr marL="342900" lvl="4" indent="-342900">
              <a:buFont typeface="Wingdings" panose="05000000000000000000" pitchFamily="2" charset="2"/>
              <a:buChar char="q"/>
            </a:pPr>
            <a:r>
              <a:rPr lang="en-US" sz="3600" b="1" dirty="0"/>
              <a:t>Works assignment until Regular returns/new Regular is assigned (Duration Clause)</a:t>
            </a:r>
          </a:p>
          <a:p>
            <a:pPr marL="0" lvl="4" indent="0">
              <a:buNone/>
            </a:pPr>
            <a:endParaRPr lang="en-US" sz="2000" b="1" dirty="0"/>
          </a:p>
          <a:p>
            <a:pPr marL="342900" lvl="4" indent="-342900">
              <a:buFont typeface="Wingdings" panose="05000000000000000000" pitchFamily="2" charset="2"/>
              <a:buChar char="q"/>
            </a:pPr>
            <a:r>
              <a:rPr lang="en-US" sz="3600" b="1" dirty="0"/>
              <a:t>Entitled to work regular schedule/hours</a:t>
            </a:r>
          </a:p>
          <a:p>
            <a:pPr marL="0" lvl="4" indent="0">
              <a:buNone/>
            </a:pPr>
            <a:r>
              <a:rPr lang="en-US" sz="3600" b="1" dirty="0"/>
              <a:t>   </a:t>
            </a:r>
          </a:p>
          <a:p>
            <a:pPr marL="0" lvl="4" indent="0">
              <a:buNone/>
            </a:pPr>
            <a:r>
              <a:rPr lang="en-US" sz="3600" b="1" dirty="0"/>
              <a:t>*</a:t>
            </a:r>
            <a:r>
              <a:rPr lang="en-US" sz="2800" b="1" i="1" u="sng" dirty="0"/>
              <a:t>Management cannot unilaterally change the N/S day</a:t>
            </a:r>
          </a:p>
          <a:p>
            <a:pPr marL="457200" lvl="5" indent="0">
              <a:buNone/>
            </a:pPr>
            <a:endParaRPr lang="en-US" sz="3600" b="1" dirty="0"/>
          </a:p>
        </p:txBody>
      </p:sp>
      <p:pic>
        <p:nvPicPr>
          <p:cNvPr id="4" name="Picture 3">
            <a:extLst>
              <a:ext uri="{FF2B5EF4-FFF2-40B4-BE49-F238E27FC236}">
                <a16:creationId xmlns:a16="http://schemas.microsoft.com/office/drawing/2014/main" id="{7EF43308-7AAA-4320-9ED5-8FFB208716E6}"/>
              </a:ext>
            </a:extLst>
          </p:cNvPr>
          <p:cNvPicPr>
            <a:picLocks noChangeAspect="1"/>
          </p:cNvPicPr>
          <p:nvPr/>
        </p:nvPicPr>
        <p:blipFill>
          <a:blip r:embed="rId3"/>
          <a:stretch>
            <a:fillRect/>
          </a:stretch>
        </p:blipFill>
        <p:spPr>
          <a:xfrm>
            <a:off x="0" y="10789"/>
            <a:ext cx="1518036" cy="1469263"/>
          </a:xfrm>
          <a:prstGeom prst="rect">
            <a:avLst/>
          </a:prstGeom>
        </p:spPr>
      </p:pic>
      <p:pic>
        <p:nvPicPr>
          <p:cNvPr id="5" name="Picture 4">
            <a:extLst>
              <a:ext uri="{FF2B5EF4-FFF2-40B4-BE49-F238E27FC236}">
                <a16:creationId xmlns:a16="http://schemas.microsoft.com/office/drawing/2014/main" id="{4C7ECA06-CB2B-47A9-800E-E1630CA0B1AA}"/>
              </a:ext>
            </a:extLst>
          </p:cNvPr>
          <p:cNvPicPr>
            <a:picLocks noChangeAspect="1"/>
          </p:cNvPicPr>
          <p:nvPr/>
        </p:nvPicPr>
        <p:blipFill>
          <a:blip r:embed="rId3"/>
          <a:stretch>
            <a:fillRect/>
          </a:stretch>
        </p:blipFill>
        <p:spPr>
          <a:xfrm>
            <a:off x="10673964" y="10789"/>
            <a:ext cx="1518036" cy="1469263"/>
          </a:xfrm>
          <a:prstGeom prst="rect">
            <a:avLst/>
          </a:prstGeom>
        </p:spPr>
      </p:pic>
      <p:sp>
        <p:nvSpPr>
          <p:cNvPr id="7" name="Rectangle 6"/>
          <p:cNvSpPr/>
          <p:nvPr/>
        </p:nvSpPr>
        <p:spPr>
          <a:xfrm>
            <a:off x="1238706" y="1480052"/>
            <a:ext cx="9531712" cy="707886"/>
          </a:xfrm>
          <a:prstGeom prst="rect">
            <a:avLst/>
          </a:prstGeom>
        </p:spPr>
        <p:txBody>
          <a:bodyPr wrap="none">
            <a:spAutoFit/>
          </a:bodyPr>
          <a:lstStyle/>
          <a:p>
            <a:pPr marL="0" lvl="3" indent="0" algn="ctr">
              <a:buNone/>
            </a:pPr>
            <a:r>
              <a:rPr lang="en-US" sz="4000" b="1" dirty="0"/>
              <a:t>Article 41 of the National Agreement (cont.)</a:t>
            </a:r>
            <a:endParaRPr lang="en-US" sz="2400" b="1" dirty="0"/>
          </a:p>
        </p:txBody>
      </p:sp>
      <p:sp>
        <p:nvSpPr>
          <p:cNvPr id="6" name="Date Placeholder 5"/>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18639902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86BF-EFF4-4A57-92BE-91B2C83F73A0}"/>
              </a:ext>
            </a:extLst>
          </p:cNvPr>
          <p:cNvSpPr>
            <a:spLocks noGrp="1"/>
          </p:cNvSpPr>
          <p:nvPr>
            <p:ph type="title"/>
          </p:nvPr>
        </p:nvSpPr>
        <p:spPr>
          <a:xfrm>
            <a:off x="1518036" y="10789"/>
            <a:ext cx="9155928" cy="1469263"/>
          </a:xfrm>
          <a:solidFill>
            <a:schemeClr val="accent1">
              <a:lumMod val="40000"/>
              <a:lumOff val="60000"/>
            </a:schemeClr>
          </a:solidFill>
        </p:spPr>
        <p:txBody>
          <a:bodyPr/>
          <a:lstStyle/>
          <a:p>
            <a:pPr algn="ctr"/>
            <a:r>
              <a:rPr lang="en-US" dirty="0">
                <a:latin typeface="Arial Black" panose="020B0A04020102020204" pitchFamily="34" charset="0"/>
              </a:rPr>
              <a:t>Opting/Temp Bids (cont.)</a:t>
            </a:r>
          </a:p>
        </p:txBody>
      </p:sp>
      <p:sp>
        <p:nvSpPr>
          <p:cNvPr id="3" name="Content Placeholder 2">
            <a:extLst>
              <a:ext uri="{FF2B5EF4-FFF2-40B4-BE49-F238E27FC236}">
                <a16:creationId xmlns:a16="http://schemas.microsoft.com/office/drawing/2014/main" id="{A4AD1CF4-6D8C-4F54-866D-AAC792D790A5}"/>
              </a:ext>
            </a:extLst>
          </p:cNvPr>
          <p:cNvSpPr>
            <a:spLocks noGrp="1"/>
          </p:cNvSpPr>
          <p:nvPr>
            <p:ph idx="1"/>
          </p:nvPr>
        </p:nvSpPr>
        <p:spPr>
          <a:xfrm>
            <a:off x="1053084" y="2489690"/>
            <a:ext cx="10213848" cy="3965974"/>
          </a:xfrm>
        </p:spPr>
        <p:txBody>
          <a:bodyPr>
            <a:noAutofit/>
          </a:bodyPr>
          <a:lstStyle/>
          <a:p>
            <a:pPr marL="342900" lvl="4" indent="-342900">
              <a:buFont typeface="Wingdings" panose="05000000000000000000" pitchFamily="2" charset="2"/>
              <a:buChar char="q"/>
            </a:pPr>
            <a:r>
              <a:rPr lang="en-US" sz="3600" b="1" dirty="0"/>
              <a:t>Can only be removed to provide FTR 8-hours</a:t>
            </a:r>
          </a:p>
          <a:p>
            <a:pPr marL="0" lvl="4" indent="0">
              <a:buNone/>
            </a:pPr>
            <a:endParaRPr lang="en-US" sz="2000" b="1" dirty="0"/>
          </a:p>
          <a:p>
            <a:pPr marL="342900" lvl="4" indent="-342900">
              <a:buFont typeface="Wingdings" panose="05000000000000000000" pitchFamily="2" charset="2"/>
              <a:buChar char="q"/>
            </a:pPr>
            <a:r>
              <a:rPr lang="en-US" sz="3600" b="1" dirty="0"/>
              <a:t>When converted to full-time can voluntarily end hold-down (Art. 41.1.A.7)</a:t>
            </a:r>
          </a:p>
          <a:p>
            <a:pPr marL="0" lvl="4" indent="0">
              <a:buNone/>
            </a:pPr>
            <a:endParaRPr lang="en-US" sz="2000" b="1" dirty="0"/>
          </a:p>
          <a:p>
            <a:pPr marL="342900" lvl="4" indent="-342900">
              <a:buFont typeface="Wingdings" panose="05000000000000000000" pitchFamily="2" charset="2"/>
              <a:buChar char="q"/>
            </a:pPr>
            <a:r>
              <a:rPr lang="en-US" sz="3600" b="1" dirty="0"/>
              <a:t>Can request assignment to Carrier Technician temporary vacancies             Article 25 now applies!</a:t>
            </a:r>
          </a:p>
        </p:txBody>
      </p:sp>
      <p:pic>
        <p:nvPicPr>
          <p:cNvPr id="4" name="Picture 3">
            <a:extLst>
              <a:ext uri="{FF2B5EF4-FFF2-40B4-BE49-F238E27FC236}">
                <a16:creationId xmlns:a16="http://schemas.microsoft.com/office/drawing/2014/main" id="{7EF43308-7AAA-4320-9ED5-8FFB208716E6}"/>
              </a:ext>
            </a:extLst>
          </p:cNvPr>
          <p:cNvPicPr>
            <a:picLocks noChangeAspect="1"/>
          </p:cNvPicPr>
          <p:nvPr/>
        </p:nvPicPr>
        <p:blipFill>
          <a:blip r:embed="rId3"/>
          <a:stretch>
            <a:fillRect/>
          </a:stretch>
        </p:blipFill>
        <p:spPr>
          <a:xfrm>
            <a:off x="0" y="10789"/>
            <a:ext cx="1518036" cy="1469263"/>
          </a:xfrm>
          <a:prstGeom prst="rect">
            <a:avLst/>
          </a:prstGeom>
        </p:spPr>
      </p:pic>
      <p:pic>
        <p:nvPicPr>
          <p:cNvPr id="5" name="Picture 4">
            <a:extLst>
              <a:ext uri="{FF2B5EF4-FFF2-40B4-BE49-F238E27FC236}">
                <a16:creationId xmlns:a16="http://schemas.microsoft.com/office/drawing/2014/main" id="{4C7ECA06-CB2B-47A9-800E-E1630CA0B1AA}"/>
              </a:ext>
            </a:extLst>
          </p:cNvPr>
          <p:cNvPicPr>
            <a:picLocks noChangeAspect="1"/>
          </p:cNvPicPr>
          <p:nvPr/>
        </p:nvPicPr>
        <p:blipFill>
          <a:blip r:embed="rId3"/>
          <a:stretch>
            <a:fillRect/>
          </a:stretch>
        </p:blipFill>
        <p:spPr>
          <a:xfrm>
            <a:off x="10673964" y="10789"/>
            <a:ext cx="1518036" cy="1469263"/>
          </a:xfrm>
          <a:prstGeom prst="rect">
            <a:avLst/>
          </a:prstGeom>
        </p:spPr>
      </p:pic>
      <p:sp>
        <p:nvSpPr>
          <p:cNvPr id="6" name="Arrow: Right 5">
            <a:extLst>
              <a:ext uri="{FF2B5EF4-FFF2-40B4-BE49-F238E27FC236}">
                <a16:creationId xmlns:a16="http://schemas.microsoft.com/office/drawing/2014/main" id="{BB9D3768-FD7B-4C64-9B34-68652A5EE680}"/>
              </a:ext>
            </a:extLst>
          </p:cNvPr>
          <p:cNvSpPr/>
          <p:nvPr/>
        </p:nvSpPr>
        <p:spPr>
          <a:xfrm>
            <a:off x="5597796" y="5384244"/>
            <a:ext cx="996408" cy="395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238708" y="1480052"/>
            <a:ext cx="9531713" cy="707886"/>
          </a:xfrm>
          <a:prstGeom prst="rect">
            <a:avLst/>
          </a:prstGeom>
        </p:spPr>
        <p:txBody>
          <a:bodyPr wrap="none">
            <a:spAutoFit/>
          </a:bodyPr>
          <a:lstStyle/>
          <a:p>
            <a:pPr marL="0" lvl="3" indent="0" algn="ctr">
              <a:buNone/>
            </a:pPr>
            <a:r>
              <a:rPr lang="en-US" sz="4000" b="1" dirty="0"/>
              <a:t>Article 41 of the National Agreement (cont.)</a:t>
            </a:r>
            <a:endParaRPr lang="en-US" sz="2400" b="1" dirty="0"/>
          </a:p>
        </p:txBody>
      </p:sp>
      <p:sp>
        <p:nvSpPr>
          <p:cNvPr id="8" name="Date Placeholder 7"/>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1372637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98904" y="2103119"/>
            <a:ext cx="8543544" cy="3214997"/>
          </a:xfrm>
        </p:spPr>
        <p:txBody>
          <a:bodyPr>
            <a:normAutofit fontScale="90000"/>
          </a:bodyPr>
          <a:lstStyle/>
          <a:p>
            <a:pPr algn="l"/>
            <a:br>
              <a:rPr lang="en-US" sz="3200" dirty="0">
                <a:latin typeface="Arial" panose="020B0604020202020204" pitchFamily="34" charset="0"/>
                <a:cs typeface="Arial" panose="020B0604020202020204" pitchFamily="34" charset="0"/>
              </a:rPr>
            </a:br>
            <a:br>
              <a:rPr lang="en-US" sz="4000" dirty="0">
                <a:latin typeface="Arial" panose="020B0604020202020204" pitchFamily="34" charset="0"/>
                <a:cs typeface="Arial" panose="020B0604020202020204" pitchFamily="34" charset="0"/>
              </a:rPr>
            </a:br>
            <a:r>
              <a:rPr lang="en-US" sz="4000" dirty="0">
                <a:latin typeface="+mn-lt"/>
                <a:cs typeface="Arial" panose="020B0604020202020204" pitchFamily="34" charset="0"/>
              </a:rPr>
              <a:t>• Conversions made under this MOU are </a:t>
            </a:r>
            <a:r>
              <a:rPr lang="en-US" sz="4000" b="1" u="sng" dirty="0">
                <a:latin typeface="+mn-lt"/>
                <a:cs typeface="Arial" panose="020B0604020202020204" pitchFamily="34" charset="0"/>
              </a:rPr>
              <a:t>in addition</a:t>
            </a:r>
            <a:r>
              <a:rPr lang="en-US" sz="4000" dirty="0">
                <a:latin typeface="+mn-lt"/>
                <a:cs typeface="Arial" panose="020B0604020202020204" pitchFamily="34" charset="0"/>
              </a:rPr>
              <a:t> to conversions to FTR opportunities pursuant to the MOU, Re: Full-time Regular Opportunities – City Letter Carrier Craft;</a:t>
            </a:r>
            <a:br>
              <a:rPr lang="en-US" sz="4000" dirty="0">
                <a:latin typeface="Arial Black" panose="020B0A04020102020204" pitchFamily="34" charset="0"/>
              </a:rPr>
            </a:br>
            <a:br>
              <a:rPr lang="en-US" sz="2000" dirty="0">
                <a:latin typeface="Arial Black" panose="020B0A04020102020204" pitchFamily="34" charset="0"/>
              </a:rPr>
            </a:br>
            <a:endParaRPr lang="en-US" sz="2000" dirty="0">
              <a:latin typeface="Arial Black" panose="020B0A04020102020204" pitchFamily="34" charset="0"/>
            </a:endParaRPr>
          </a:p>
        </p:txBody>
      </p:sp>
      <p:sp>
        <p:nvSpPr>
          <p:cNvPr id="3" name="Subtitle 2"/>
          <p:cNvSpPr>
            <a:spLocks noGrp="1" noRot="1" noMove="1" noResize="1" noEditPoints="1" noAdjustHandles="1" noChangeArrowheads="1" noChangeShapeType="1"/>
          </p:cNvSpPr>
          <p:nvPr>
            <p:ph type="subTitle" idx="1"/>
          </p:nvPr>
        </p:nvSpPr>
        <p:spPr>
          <a:xfrm>
            <a:off x="1524000" y="11173"/>
            <a:ext cx="9144000" cy="1468497"/>
          </a:xfrm>
          <a:solidFill>
            <a:schemeClr val="accent1">
              <a:lumMod val="40000"/>
              <a:lumOff val="60000"/>
            </a:schemeClr>
          </a:solidFill>
          <a:ln>
            <a:solidFill>
              <a:schemeClr val="tx1"/>
            </a:solidFill>
          </a:ln>
        </p:spPr>
        <p:txBody>
          <a:bodyPr>
            <a:normAutofit fontScale="47500" lnSpcReduction="20000"/>
          </a:bodyPr>
          <a:lstStyle/>
          <a:p>
            <a:pPr algn="ctr"/>
            <a:endParaRPr lang="en-US" sz="8000" dirty="0">
              <a:latin typeface="Arial Black" panose="020B0A04020102020204" pitchFamily="34" charset="0"/>
            </a:endParaRPr>
          </a:p>
          <a:p>
            <a:pPr algn="ctr"/>
            <a:r>
              <a:rPr lang="en-US" sz="8400" dirty="0">
                <a:latin typeface="Arial Black" panose="020B0A04020102020204" pitchFamily="34" charset="0"/>
              </a:rPr>
              <a:t>Some Specifics of this MOU…</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7581" y="10407"/>
            <a:ext cx="1518455" cy="147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0" y="-35170"/>
            <a:ext cx="1518036" cy="1469263"/>
          </a:xfrm>
          <a:prstGeom prst="rect">
            <a:avLst/>
          </a:prstGeom>
        </p:spPr>
      </p:pic>
      <p:sp>
        <p:nvSpPr>
          <p:cNvPr id="6" name="Date Placeholder 5"/>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3701267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86BF-EFF4-4A57-92BE-91B2C83F73A0}"/>
              </a:ext>
            </a:extLst>
          </p:cNvPr>
          <p:cNvSpPr>
            <a:spLocks noGrp="1"/>
          </p:cNvSpPr>
          <p:nvPr>
            <p:ph type="title"/>
          </p:nvPr>
        </p:nvSpPr>
        <p:spPr>
          <a:xfrm>
            <a:off x="1518036" y="10789"/>
            <a:ext cx="9155928" cy="1469263"/>
          </a:xfrm>
          <a:solidFill>
            <a:schemeClr val="accent1">
              <a:lumMod val="40000"/>
              <a:lumOff val="60000"/>
            </a:schemeClr>
          </a:solidFill>
        </p:spPr>
        <p:txBody>
          <a:bodyPr/>
          <a:lstStyle/>
          <a:p>
            <a:pPr algn="ctr"/>
            <a:r>
              <a:rPr lang="en-US" dirty="0">
                <a:latin typeface="Arial Black" panose="020B0A04020102020204" pitchFamily="34" charset="0"/>
              </a:rPr>
              <a:t>Layoff Protection</a:t>
            </a:r>
          </a:p>
        </p:txBody>
      </p:sp>
      <p:sp>
        <p:nvSpPr>
          <p:cNvPr id="3" name="Content Placeholder 2">
            <a:extLst>
              <a:ext uri="{FF2B5EF4-FFF2-40B4-BE49-F238E27FC236}">
                <a16:creationId xmlns:a16="http://schemas.microsoft.com/office/drawing/2014/main" id="{A4AD1CF4-6D8C-4F54-866D-AAC792D790A5}"/>
              </a:ext>
            </a:extLst>
          </p:cNvPr>
          <p:cNvSpPr>
            <a:spLocks noGrp="1"/>
          </p:cNvSpPr>
          <p:nvPr>
            <p:ph idx="1"/>
          </p:nvPr>
        </p:nvSpPr>
        <p:spPr>
          <a:xfrm>
            <a:off x="961644" y="2260580"/>
            <a:ext cx="10268712" cy="4323100"/>
          </a:xfrm>
        </p:spPr>
        <p:txBody>
          <a:bodyPr>
            <a:normAutofit/>
          </a:bodyPr>
          <a:lstStyle/>
          <a:p>
            <a:pPr marL="0" lvl="1" indent="0" algn="ctr">
              <a:buNone/>
            </a:pPr>
            <a:r>
              <a:rPr lang="en-US" sz="4000" b="1" dirty="0"/>
              <a:t>Provides security to </a:t>
            </a:r>
            <a:r>
              <a:rPr lang="en-US" sz="4000" b="1" u="sng" dirty="0"/>
              <a:t>career</a:t>
            </a:r>
            <a:r>
              <a:rPr lang="en-US" sz="4000" b="1" dirty="0"/>
              <a:t> employees</a:t>
            </a:r>
          </a:p>
          <a:p>
            <a:pPr marL="0" lvl="1" indent="0" algn="ctr">
              <a:buNone/>
            </a:pPr>
            <a:endParaRPr lang="en-US" sz="2000" b="1" dirty="0"/>
          </a:p>
          <a:p>
            <a:pPr marL="0" lvl="2">
              <a:buFont typeface="Wingdings" panose="05000000000000000000" pitchFamily="2" charset="2"/>
              <a:buChar char="q"/>
            </a:pPr>
            <a:r>
              <a:rPr lang="en-US" sz="3200" b="1" dirty="0"/>
              <a:t> Original Arbitration Award from Arbitrator James J Healy</a:t>
            </a:r>
          </a:p>
          <a:p>
            <a:pPr marL="1143000" lvl="4" indent="-457200">
              <a:buFont typeface="Wingdings" panose="05000000000000000000" pitchFamily="2" charset="2"/>
              <a:buChar char="v"/>
            </a:pPr>
            <a:r>
              <a:rPr lang="en-US" sz="3200" b="1" dirty="0"/>
              <a:t>September 15, 1978</a:t>
            </a:r>
          </a:p>
          <a:p>
            <a:pPr marL="0" lvl="4" indent="0">
              <a:buNone/>
            </a:pPr>
            <a:endParaRPr lang="en-US" sz="1400" b="1" dirty="0"/>
          </a:p>
          <a:p>
            <a:pPr marL="0" lvl="2">
              <a:buFont typeface="Wingdings" panose="05000000000000000000" pitchFamily="2" charset="2"/>
              <a:buChar char="q"/>
            </a:pPr>
            <a:r>
              <a:rPr lang="en-US" sz="3200" b="1" dirty="0"/>
              <a:t> PTFs are CAREER employees</a:t>
            </a:r>
          </a:p>
          <a:p>
            <a:pPr marL="0" lvl="2" indent="0">
              <a:buNone/>
            </a:pPr>
            <a:endParaRPr lang="en-US" sz="1400" b="1" dirty="0"/>
          </a:p>
          <a:p>
            <a:pPr marL="0" lvl="2">
              <a:buFont typeface="Wingdings" panose="05000000000000000000" pitchFamily="2" charset="2"/>
              <a:buChar char="q"/>
            </a:pPr>
            <a:r>
              <a:rPr lang="en-US" sz="3200" b="1" dirty="0"/>
              <a:t> Once 6 years of </a:t>
            </a:r>
            <a:r>
              <a:rPr lang="en-US" sz="3200" b="1" u="sng" dirty="0"/>
              <a:t>continuous</a:t>
            </a:r>
            <a:r>
              <a:rPr lang="en-US" sz="3200" b="1" dirty="0"/>
              <a:t> service is reached</a:t>
            </a:r>
          </a:p>
        </p:txBody>
      </p:sp>
      <p:pic>
        <p:nvPicPr>
          <p:cNvPr id="4" name="Picture 3">
            <a:extLst>
              <a:ext uri="{FF2B5EF4-FFF2-40B4-BE49-F238E27FC236}">
                <a16:creationId xmlns:a16="http://schemas.microsoft.com/office/drawing/2014/main" id="{7EF43308-7AAA-4320-9ED5-8FFB208716E6}"/>
              </a:ext>
            </a:extLst>
          </p:cNvPr>
          <p:cNvPicPr>
            <a:picLocks noChangeAspect="1"/>
          </p:cNvPicPr>
          <p:nvPr/>
        </p:nvPicPr>
        <p:blipFill>
          <a:blip r:embed="rId3"/>
          <a:stretch>
            <a:fillRect/>
          </a:stretch>
        </p:blipFill>
        <p:spPr>
          <a:xfrm>
            <a:off x="0" y="10789"/>
            <a:ext cx="1518036" cy="1469263"/>
          </a:xfrm>
          <a:prstGeom prst="rect">
            <a:avLst/>
          </a:prstGeom>
        </p:spPr>
      </p:pic>
      <p:pic>
        <p:nvPicPr>
          <p:cNvPr id="5" name="Picture 4">
            <a:extLst>
              <a:ext uri="{FF2B5EF4-FFF2-40B4-BE49-F238E27FC236}">
                <a16:creationId xmlns:a16="http://schemas.microsoft.com/office/drawing/2014/main" id="{4C7ECA06-CB2B-47A9-800E-E1630CA0B1AA}"/>
              </a:ext>
            </a:extLst>
          </p:cNvPr>
          <p:cNvPicPr>
            <a:picLocks noChangeAspect="1"/>
          </p:cNvPicPr>
          <p:nvPr/>
        </p:nvPicPr>
        <p:blipFill>
          <a:blip r:embed="rId3"/>
          <a:stretch>
            <a:fillRect/>
          </a:stretch>
        </p:blipFill>
        <p:spPr>
          <a:xfrm>
            <a:off x="10673964" y="10789"/>
            <a:ext cx="1518036" cy="1469263"/>
          </a:xfrm>
          <a:prstGeom prst="rect">
            <a:avLst/>
          </a:prstGeom>
        </p:spPr>
      </p:pic>
      <p:sp>
        <p:nvSpPr>
          <p:cNvPr id="6" name="Rectangle 5"/>
          <p:cNvSpPr/>
          <p:nvPr/>
        </p:nvSpPr>
        <p:spPr>
          <a:xfrm>
            <a:off x="1441906" y="1552694"/>
            <a:ext cx="9308189" cy="707886"/>
          </a:xfrm>
          <a:prstGeom prst="rect">
            <a:avLst/>
          </a:prstGeom>
        </p:spPr>
        <p:txBody>
          <a:bodyPr wrap="none">
            <a:spAutoFit/>
          </a:bodyPr>
          <a:lstStyle/>
          <a:p>
            <a:pPr marL="0" lvl="1" algn="ctr"/>
            <a:r>
              <a:rPr lang="en-US" sz="4000" b="1" dirty="0"/>
              <a:t>Article 6 – No Layoffs or Reduction in Force</a:t>
            </a:r>
          </a:p>
        </p:txBody>
      </p:sp>
      <p:sp>
        <p:nvSpPr>
          <p:cNvPr id="7" name="Date Placeholder 6"/>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15834900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86BF-EFF4-4A57-92BE-91B2C83F73A0}"/>
              </a:ext>
            </a:extLst>
          </p:cNvPr>
          <p:cNvSpPr>
            <a:spLocks noGrp="1"/>
          </p:cNvSpPr>
          <p:nvPr>
            <p:ph type="title"/>
          </p:nvPr>
        </p:nvSpPr>
        <p:spPr>
          <a:xfrm>
            <a:off x="1518036" y="10789"/>
            <a:ext cx="9155928" cy="1469263"/>
          </a:xfrm>
          <a:solidFill>
            <a:schemeClr val="accent1">
              <a:lumMod val="40000"/>
              <a:lumOff val="60000"/>
            </a:schemeClr>
          </a:solidFill>
        </p:spPr>
        <p:txBody>
          <a:bodyPr/>
          <a:lstStyle/>
          <a:p>
            <a:pPr algn="ctr"/>
            <a:r>
              <a:rPr lang="en-US" dirty="0">
                <a:latin typeface="Arial Black" panose="020B0A04020102020204" pitchFamily="34" charset="0"/>
              </a:rPr>
              <a:t>Layoff Protection (cont.)</a:t>
            </a:r>
          </a:p>
        </p:txBody>
      </p:sp>
      <p:sp>
        <p:nvSpPr>
          <p:cNvPr id="3" name="Content Placeholder 2">
            <a:extLst>
              <a:ext uri="{FF2B5EF4-FFF2-40B4-BE49-F238E27FC236}">
                <a16:creationId xmlns:a16="http://schemas.microsoft.com/office/drawing/2014/main" id="{A4AD1CF4-6D8C-4F54-866D-AAC792D790A5}"/>
              </a:ext>
            </a:extLst>
          </p:cNvPr>
          <p:cNvSpPr>
            <a:spLocks noGrp="1"/>
          </p:cNvSpPr>
          <p:nvPr>
            <p:ph idx="1"/>
          </p:nvPr>
        </p:nvSpPr>
        <p:spPr>
          <a:xfrm>
            <a:off x="1594167" y="3110166"/>
            <a:ext cx="9155928" cy="2924874"/>
          </a:xfrm>
        </p:spPr>
        <p:txBody>
          <a:bodyPr>
            <a:normAutofit/>
          </a:bodyPr>
          <a:lstStyle/>
          <a:p>
            <a:pPr marL="0" lvl="2">
              <a:lnSpc>
                <a:spcPct val="100000"/>
              </a:lnSpc>
              <a:buFont typeface="Wingdings" panose="05000000000000000000" pitchFamily="2" charset="2"/>
              <a:buChar char="q"/>
            </a:pPr>
            <a:r>
              <a:rPr lang="en-US" sz="3200" b="1" dirty="0"/>
              <a:t> Must work at least 1 hour in at least 20 of 26 PP</a:t>
            </a:r>
          </a:p>
          <a:p>
            <a:pPr marL="0" lvl="2" indent="0">
              <a:lnSpc>
                <a:spcPct val="100000"/>
              </a:lnSpc>
              <a:buNone/>
            </a:pPr>
            <a:endParaRPr lang="en-US" sz="1500" b="1" dirty="0"/>
          </a:p>
          <a:p>
            <a:pPr marL="0" lvl="2">
              <a:lnSpc>
                <a:spcPct val="100000"/>
              </a:lnSpc>
              <a:buFont typeface="Wingdings" panose="05000000000000000000" pitchFamily="2" charset="2"/>
              <a:buChar char="q"/>
            </a:pPr>
            <a:r>
              <a:rPr lang="en-US" sz="3200" b="1" dirty="0"/>
              <a:t> Absences from duty considered work:</a:t>
            </a:r>
          </a:p>
          <a:p>
            <a:pPr marL="1143000" lvl="4" indent="-457200">
              <a:buFont typeface="Wingdings" panose="05000000000000000000" pitchFamily="2" charset="2"/>
              <a:buChar char="v"/>
            </a:pPr>
            <a:r>
              <a:rPr lang="en-US" sz="3200" b="1" dirty="0"/>
              <a:t>Paid Leave, Military Leave, LWOP for Union Business, OWCP</a:t>
            </a:r>
          </a:p>
          <a:p>
            <a:pPr lvl="3">
              <a:buFont typeface="Wingdings" panose="05000000000000000000" pitchFamily="2" charset="2"/>
              <a:buChar char="q"/>
            </a:pPr>
            <a:endParaRPr lang="en-US" sz="2200" b="1" dirty="0"/>
          </a:p>
        </p:txBody>
      </p:sp>
      <p:pic>
        <p:nvPicPr>
          <p:cNvPr id="4" name="Picture 3">
            <a:extLst>
              <a:ext uri="{FF2B5EF4-FFF2-40B4-BE49-F238E27FC236}">
                <a16:creationId xmlns:a16="http://schemas.microsoft.com/office/drawing/2014/main" id="{7EF43308-7AAA-4320-9ED5-8FFB208716E6}"/>
              </a:ext>
            </a:extLst>
          </p:cNvPr>
          <p:cNvPicPr>
            <a:picLocks noChangeAspect="1"/>
          </p:cNvPicPr>
          <p:nvPr/>
        </p:nvPicPr>
        <p:blipFill>
          <a:blip r:embed="rId3"/>
          <a:stretch>
            <a:fillRect/>
          </a:stretch>
        </p:blipFill>
        <p:spPr>
          <a:xfrm>
            <a:off x="0" y="10789"/>
            <a:ext cx="1518036" cy="1469263"/>
          </a:xfrm>
          <a:prstGeom prst="rect">
            <a:avLst/>
          </a:prstGeom>
        </p:spPr>
      </p:pic>
      <p:pic>
        <p:nvPicPr>
          <p:cNvPr id="5" name="Picture 4">
            <a:extLst>
              <a:ext uri="{FF2B5EF4-FFF2-40B4-BE49-F238E27FC236}">
                <a16:creationId xmlns:a16="http://schemas.microsoft.com/office/drawing/2014/main" id="{4C7ECA06-CB2B-47A9-800E-E1630CA0B1AA}"/>
              </a:ext>
            </a:extLst>
          </p:cNvPr>
          <p:cNvPicPr>
            <a:picLocks noChangeAspect="1"/>
          </p:cNvPicPr>
          <p:nvPr/>
        </p:nvPicPr>
        <p:blipFill>
          <a:blip r:embed="rId3"/>
          <a:stretch>
            <a:fillRect/>
          </a:stretch>
        </p:blipFill>
        <p:spPr>
          <a:xfrm>
            <a:off x="10673964" y="10789"/>
            <a:ext cx="1518036" cy="1469263"/>
          </a:xfrm>
          <a:prstGeom prst="rect">
            <a:avLst/>
          </a:prstGeom>
        </p:spPr>
      </p:pic>
      <p:sp>
        <p:nvSpPr>
          <p:cNvPr id="6" name="Rectangle 5"/>
          <p:cNvSpPr/>
          <p:nvPr/>
        </p:nvSpPr>
        <p:spPr>
          <a:xfrm>
            <a:off x="1441906" y="1552694"/>
            <a:ext cx="9308189" cy="707886"/>
          </a:xfrm>
          <a:prstGeom prst="rect">
            <a:avLst/>
          </a:prstGeom>
        </p:spPr>
        <p:txBody>
          <a:bodyPr wrap="none">
            <a:spAutoFit/>
          </a:bodyPr>
          <a:lstStyle/>
          <a:p>
            <a:pPr marL="0" lvl="1" algn="ctr"/>
            <a:r>
              <a:rPr lang="en-US" sz="4000" b="1" dirty="0"/>
              <a:t>Article 6 – No Layoffs or Reduction in Force</a:t>
            </a:r>
          </a:p>
        </p:txBody>
      </p:sp>
      <p:sp>
        <p:nvSpPr>
          <p:cNvPr id="7" name="Date Placeholder 6"/>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5193018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86BF-EFF4-4A57-92BE-91B2C83F73A0}"/>
              </a:ext>
            </a:extLst>
          </p:cNvPr>
          <p:cNvSpPr>
            <a:spLocks noGrp="1"/>
          </p:cNvSpPr>
          <p:nvPr>
            <p:ph type="title"/>
          </p:nvPr>
        </p:nvSpPr>
        <p:spPr>
          <a:xfrm>
            <a:off x="1518036" y="10789"/>
            <a:ext cx="9155928" cy="1469263"/>
          </a:xfrm>
          <a:solidFill>
            <a:schemeClr val="accent1">
              <a:lumMod val="40000"/>
              <a:lumOff val="60000"/>
            </a:schemeClr>
          </a:solidFill>
        </p:spPr>
        <p:txBody>
          <a:bodyPr/>
          <a:lstStyle/>
          <a:p>
            <a:pPr algn="ctr"/>
            <a:r>
              <a:rPr lang="en-US" dirty="0">
                <a:latin typeface="Arial Black" panose="020B0A04020102020204" pitchFamily="34" charset="0"/>
              </a:rPr>
              <a:t>Voluntary Transfers</a:t>
            </a:r>
          </a:p>
        </p:txBody>
      </p:sp>
      <p:sp>
        <p:nvSpPr>
          <p:cNvPr id="3" name="Content Placeholder 2">
            <a:extLst>
              <a:ext uri="{FF2B5EF4-FFF2-40B4-BE49-F238E27FC236}">
                <a16:creationId xmlns:a16="http://schemas.microsoft.com/office/drawing/2014/main" id="{A4AD1CF4-6D8C-4F54-866D-AAC792D790A5}"/>
              </a:ext>
            </a:extLst>
          </p:cNvPr>
          <p:cNvSpPr>
            <a:spLocks noGrp="1"/>
          </p:cNvSpPr>
          <p:nvPr>
            <p:ph idx="1"/>
          </p:nvPr>
        </p:nvSpPr>
        <p:spPr>
          <a:xfrm>
            <a:off x="1938660" y="2904617"/>
            <a:ext cx="9155928" cy="2929255"/>
          </a:xfrm>
        </p:spPr>
        <p:txBody>
          <a:bodyPr>
            <a:normAutofit/>
          </a:bodyPr>
          <a:lstStyle/>
          <a:p>
            <a:pPr marL="0" lvl="1">
              <a:buFont typeface="Wingdings" panose="05000000000000000000" pitchFamily="2" charset="2"/>
              <a:buChar char="q"/>
            </a:pPr>
            <a:r>
              <a:rPr lang="en-US" sz="3200" b="1" dirty="0"/>
              <a:t>Local Transfers (within current or adjacent District)</a:t>
            </a:r>
          </a:p>
          <a:p>
            <a:pPr lvl="3">
              <a:buFont typeface="Wingdings" panose="05000000000000000000" pitchFamily="2" charset="2"/>
              <a:buChar char="v"/>
            </a:pPr>
            <a:r>
              <a:rPr lang="en-US" sz="3200" b="1" dirty="0"/>
              <a:t> 18 months</a:t>
            </a:r>
          </a:p>
          <a:p>
            <a:pPr marL="0" lvl="3" indent="0">
              <a:buNone/>
            </a:pPr>
            <a:endParaRPr lang="en-US" b="1" dirty="0"/>
          </a:p>
          <a:p>
            <a:pPr marL="0" lvl="2">
              <a:buFont typeface="Wingdings" panose="05000000000000000000" pitchFamily="2" charset="2"/>
              <a:buChar char="q"/>
            </a:pPr>
            <a:r>
              <a:rPr lang="en-US" sz="3200" b="1" dirty="0"/>
              <a:t>All Other Transfers</a:t>
            </a:r>
          </a:p>
          <a:p>
            <a:pPr lvl="3">
              <a:buFont typeface="Wingdings" panose="05000000000000000000" pitchFamily="2" charset="2"/>
              <a:buChar char="v"/>
            </a:pPr>
            <a:r>
              <a:rPr lang="en-US" sz="3200" b="1" dirty="0"/>
              <a:t> 12 months</a:t>
            </a:r>
          </a:p>
        </p:txBody>
      </p:sp>
      <p:pic>
        <p:nvPicPr>
          <p:cNvPr id="4" name="Picture 3">
            <a:extLst>
              <a:ext uri="{FF2B5EF4-FFF2-40B4-BE49-F238E27FC236}">
                <a16:creationId xmlns:a16="http://schemas.microsoft.com/office/drawing/2014/main" id="{7EF43308-7AAA-4320-9ED5-8FFB208716E6}"/>
              </a:ext>
            </a:extLst>
          </p:cNvPr>
          <p:cNvPicPr>
            <a:picLocks noChangeAspect="1"/>
          </p:cNvPicPr>
          <p:nvPr/>
        </p:nvPicPr>
        <p:blipFill>
          <a:blip r:embed="rId3"/>
          <a:stretch>
            <a:fillRect/>
          </a:stretch>
        </p:blipFill>
        <p:spPr>
          <a:xfrm>
            <a:off x="0" y="10789"/>
            <a:ext cx="1518036" cy="1469263"/>
          </a:xfrm>
          <a:prstGeom prst="rect">
            <a:avLst/>
          </a:prstGeom>
        </p:spPr>
      </p:pic>
      <p:pic>
        <p:nvPicPr>
          <p:cNvPr id="5" name="Picture 4">
            <a:extLst>
              <a:ext uri="{FF2B5EF4-FFF2-40B4-BE49-F238E27FC236}">
                <a16:creationId xmlns:a16="http://schemas.microsoft.com/office/drawing/2014/main" id="{4C7ECA06-CB2B-47A9-800E-E1630CA0B1AA}"/>
              </a:ext>
            </a:extLst>
          </p:cNvPr>
          <p:cNvPicPr>
            <a:picLocks noChangeAspect="1"/>
          </p:cNvPicPr>
          <p:nvPr/>
        </p:nvPicPr>
        <p:blipFill>
          <a:blip r:embed="rId3"/>
          <a:stretch>
            <a:fillRect/>
          </a:stretch>
        </p:blipFill>
        <p:spPr>
          <a:xfrm>
            <a:off x="10673964" y="10789"/>
            <a:ext cx="1518036" cy="1469263"/>
          </a:xfrm>
          <a:prstGeom prst="rect">
            <a:avLst/>
          </a:prstGeom>
        </p:spPr>
      </p:pic>
      <p:sp>
        <p:nvSpPr>
          <p:cNvPr id="6" name="Rectangle 5"/>
          <p:cNvSpPr/>
          <p:nvPr/>
        </p:nvSpPr>
        <p:spPr>
          <a:xfrm>
            <a:off x="576072" y="1735795"/>
            <a:ext cx="10890504" cy="646331"/>
          </a:xfrm>
          <a:prstGeom prst="rect">
            <a:avLst/>
          </a:prstGeom>
        </p:spPr>
        <p:txBody>
          <a:bodyPr wrap="square">
            <a:spAutoFit/>
          </a:bodyPr>
          <a:lstStyle/>
          <a:p>
            <a:pPr marL="0" lvl="1" algn="ctr"/>
            <a:r>
              <a:rPr lang="en-US" sz="3600" b="1" dirty="0"/>
              <a:t>Must serve a lock-in period in their current installation</a:t>
            </a:r>
          </a:p>
        </p:txBody>
      </p:sp>
      <p:sp>
        <p:nvSpPr>
          <p:cNvPr id="7" name="Date Placeholder 6"/>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16623930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86BF-EFF4-4A57-92BE-91B2C83F73A0}"/>
              </a:ext>
            </a:extLst>
          </p:cNvPr>
          <p:cNvSpPr>
            <a:spLocks noGrp="1"/>
          </p:cNvSpPr>
          <p:nvPr>
            <p:ph type="title"/>
          </p:nvPr>
        </p:nvSpPr>
        <p:spPr>
          <a:xfrm>
            <a:off x="1518036" y="10789"/>
            <a:ext cx="9155928" cy="1469263"/>
          </a:xfrm>
          <a:solidFill>
            <a:schemeClr val="accent1">
              <a:lumMod val="40000"/>
              <a:lumOff val="60000"/>
            </a:schemeClr>
          </a:solidFill>
        </p:spPr>
        <p:txBody>
          <a:bodyPr/>
          <a:lstStyle/>
          <a:p>
            <a:pPr algn="ctr"/>
            <a:r>
              <a:rPr lang="en-US" dirty="0">
                <a:latin typeface="Arial Black" panose="020B0A04020102020204" pitchFamily="34" charset="0"/>
              </a:rPr>
              <a:t>Voluntary Transfers (cont.)</a:t>
            </a:r>
          </a:p>
        </p:txBody>
      </p:sp>
      <p:sp>
        <p:nvSpPr>
          <p:cNvPr id="3" name="Content Placeholder 2">
            <a:extLst>
              <a:ext uri="{FF2B5EF4-FFF2-40B4-BE49-F238E27FC236}">
                <a16:creationId xmlns:a16="http://schemas.microsoft.com/office/drawing/2014/main" id="{A4AD1CF4-6D8C-4F54-866D-AAC792D790A5}"/>
              </a:ext>
            </a:extLst>
          </p:cNvPr>
          <p:cNvSpPr>
            <a:spLocks noGrp="1"/>
          </p:cNvSpPr>
          <p:nvPr>
            <p:ph idx="1"/>
          </p:nvPr>
        </p:nvSpPr>
        <p:spPr>
          <a:xfrm>
            <a:off x="1783212" y="2776601"/>
            <a:ext cx="9155928" cy="2664079"/>
          </a:xfrm>
        </p:spPr>
        <p:txBody>
          <a:bodyPr>
            <a:normAutofit/>
          </a:bodyPr>
          <a:lstStyle/>
          <a:p>
            <a:pPr marL="342900" lvl="1" indent="-342900">
              <a:buFont typeface="Wingdings" panose="05000000000000000000" pitchFamily="2" charset="2"/>
              <a:buChar char="q"/>
            </a:pPr>
            <a:r>
              <a:rPr lang="en-US" sz="3200" b="1" dirty="0"/>
              <a:t>Fair Consideration When Evaluating Requests</a:t>
            </a:r>
          </a:p>
          <a:p>
            <a:pPr marL="1371600" lvl="3" indent="-457200">
              <a:buFont typeface="Wingdings" panose="05000000000000000000" pitchFamily="2" charset="2"/>
              <a:buChar char="v"/>
            </a:pPr>
            <a:r>
              <a:rPr lang="en-US" sz="3200" b="1" dirty="0"/>
              <a:t>“Normal Considerations”</a:t>
            </a:r>
          </a:p>
          <a:p>
            <a:pPr lvl="4">
              <a:buFont typeface="Wingdings" panose="05000000000000000000" pitchFamily="2" charset="2"/>
              <a:buChar char="§"/>
            </a:pPr>
            <a:r>
              <a:rPr lang="en-US" sz="3200" b="1" dirty="0"/>
              <a:t>Attendance</a:t>
            </a:r>
          </a:p>
          <a:p>
            <a:pPr lvl="4">
              <a:buFont typeface="Wingdings" panose="05000000000000000000" pitchFamily="2" charset="2"/>
              <a:buChar char="§"/>
            </a:pPr>
            <a:r>
              <a:rPr lang="en-US" sz="3200" b="1" dirty="0"/>
              <a:t>Work &amp; Safety Record</a:t>
            </a:r>
          </a:p>
        </p:txBody>
      </p:sp>
      <p:pic>
        <p:nvPicPr>
          <p:cNvPr id="4" name="Picture 3">
            <a:extLst>
              <a:ext uri="{FF2B5EF4-FFF2-40B4-BE49-F238E27FC236}">
                <a16:creationId xmlns:a16="http://schemas.microsoft.com/office/drawing/2014/main" id="{7EF43308-7AAA-4320-9ED5-8FFB208716E6}"/>
              </a:ext>
            </a:extLst>
          </p:cNvPr>
          <p:cNvPicPr>
            <a:picLocks noChangeAspect="1"/>
          </p:cNvPicPr>
          <p:nvPr/>
        </p:nvPicPr>
        <p:blipFill>
          <a:blip r:embed="rId3"/>
          <a:stretch>
            <a:fillRect/>
          </a:stretch>
        </p:blipFill>
        <p:spPr>
          <a:xfrm>
            <a:off x="0" y="10789"/>
            <a:ext cx="1518036" cy="1469263"/>
          </a:xfrm>
          <a:prstGeom prst="rect">
            <a:avLst/>
          </a:prstGeom>
        </p:spPr>
      </p:pic>
      <p:pic>
        <p:nvPicPr>
          <p:cNvPr id="5" name="Picture 4">
            <a:extLst>
              <a:ext uri="{FF2B5EF4-FFF2-40B4-BE49-F238E27FC236}">
                <a16:creationId xmlns:a16="http://schemas.microsoft.com/office/drawing/2014/main" id="{4C7ECA06-CB2B-47A9-800E-E1630CA0B1AA}"/>
              </a:ext>
            </a:extLst>
          </p:cNvPr>
          <p:cNvPicPr>
            <a:picLocks noChangeAspect="1"/>
          </p:cNvPicPr>
          <p:nvPr/>
        </p:nvPicPr>
        <p:blipFill>
          <a:blip r:embed="rId3"/>
          <a:stretch>
            <a:fillRect/>
          </a:stretch>
        </p:blipFill>
        <p:spPr>
          <a:xfrm>
            <a:off x="10673964" y="10789"/>
            <a:ext cx="1518036" cy="1469263"/>
          </a:xfrm>
          <a:prstGeom prst="rect">
            <a:avLst/>
          </a:prstGeom>
        </p:spPr>
      </p:pic>
      <p:sp>
        <p:nvSpPr>
          <p:cNvPr id="6" name="Date Placeholder 5"/>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8888003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86BF-EFF4-4A57-92BE-91B2C83F73A0}"/>
              </a:ext>
            </a:extLst>
          </p:cNvPr>
          <p:cNvSpPr>
            <a:spLocks noGrp="1"/>
          </p:cNvSpPr>
          <p:nvPr>
            <p:ph type="title"/>
          </p:nvPr>
        </p:nvSpPr>
        <p:spPr>
          <a:xfrm>
            <a:off x="1518036" y="10789"/>
            <a:ext cx="9155928" cy="1469263"/>
          </a:xfrm>
          <a:solidFill>
            <a:schemeClr val="accent1">
              <a:lumMod val="40000"/>
              <a:lumOff val="60000"/>
            </a:schemeClr>
          </a:solidFill>
        </p:spPr>
        <p:txBody>
          <a:bodyPr/>
          <a:lstStyle/>
          <a:p>
            <a:pPr algn="ctr"/>
            <a:r>
              <a:rPr lang="en-US" dirty="0">
                <a:latin typeface="Arial Black" panose="020B0A04020102020204" pitchFamily="34" charset="0"/>
              </a:rPr>
              <a:t>Article 13 – Light Duty</a:t>
            </a:r>
          </a:p>
        </p:txBody>
      </p:sp>
      <p:sp>
        <p:nvSpPr>
          <p:cNvPr id="3" name="Content Placeholder 2">
            <a:extLst>
              <a:ext uri="{FF2B5EF4-FFF2-40B4-BE49-F238E27FC236}">
                <a16:creationId xmlns:a16="http://schemas.microsoft.com/office/drawing/2014/main" id="{A4AD1CF4-6D8C-4F54-866D-AAC792D790A5}"/>
              </a:ext>
            </a:extLst>
          </p:cNvPr>
          <p:cNvSpPr>
            <a:spLocks noGrp="1"/>
          </p:cNvSpPr>
          <p:nvPr>
            <p:ph idx="1"/>
          </p:nvPr>
        </p:nvSpPr>
        <p:spPr>
          <a:xfrm>
            <a:off x="1812102" y="1971929"/>
            <a:ext cx="8567796" cy="3916807"/>
          </a:xfrm>
        </p:spPr>
        <p:txBody>
          <a:bodyPr>
            <a:noAutofit/>
          </a:bodyPr>
          <a:lstStyle/>
          <a:p>
            <a:pPr marL="0" lvl="1" indent="0" algn="ctr">
              <a:buNone/>
            </a:pPr>
            <a:r>
              <a:rPr lang="en-US" sz="4800" b="1" dirty="0"/>
              <a:t>PTFs who are unable to perform their normal duties as a result of non-work related illness or injury qualify to submit requests for Light Duty work. </a:t>
            </a:r>
          </a:p>
          <a:p>
            <a:pPr marL="0" lvl="1" indent="0" algn="ctr">
              <a:buNone/>
            </a:pPr>
            <a:r>
              <a:rPr lang="en-US" sz="4800" b="1" dirty="0"/>
              <a:t>(Article 13.2.A)</a:t>
            </a:r>
            <a:endParaRPr lang="en-US" sz="3200" b="1" dirty="0"/>
          </a:p>
        </p:txBody>
      </p:sp>
      <p:pic>
        <p:nvPicPr>
          <p:cNvPr id="4" name="Picture 3">
            <a:extLst>
              <a:ext uri="{FF2B5EF4-FFF2-40B4-BE49-F238E27FC236}">
                <a16:creationId xmlns:a16="http://schemas.microsoft.com/office/drawing/2014/main" id="{7EF43308-7AAA-4320-9ED5-8FFB208716E6}"/>
              </a:ext>
            </a:extLst>
          </p:cNvPr>
          <p:cNvPicPr>
            <a:picLocks noChangeAspect="1"/>
          </p:cNvPicPr>
          <p:nvPr/>
        </p:nvPicPr>
        <p:blipFill>
          <a:blip r:embed="rId3"/>
          <a:stretch>
            <a:fillRect/>
          </a:stretch>
        </p:blipFill>
        <p:spPr>
          <a:xfrm>
            <a:off x="0" y="10789"/>
            <a:ext cx="1518036" cy="1469263"/>
          </a:xfrm>
          <a:prstGeom prst="rect">
            <a:avLst/>
          </a:prstGeom>
        </p:spPr>
      </p:pic>
      <p:pic>
        <p:nvPicPr>
          <p:cNvPr id="5" name="Picture 4">
            <a:extLst>
              <a:ext uri="{FF2B5EF4-FFF2-40B4-BE49-F238E27FC236}">
                <a16:creationId xmlns:a16="http://schemas.microsoft.com/office/drawing/2014/main" id="{4C7ECA06-CB2B-47A9-800E-E1630CA0B1AA}"/>
              </a:ext>
            </a:extLst>
          </p:cNvPr>
          <p:cNvPicPr>
            <a:picLocks noChangeAspect="1"/>
          </p:cNvPicPr>
          <p:nvPr/>
        </p:nvPicPr>
        <p:blipFill>
          <a:blip r:embed="rId3"/>
          <a:stretch>
            <a:fillRect/>
          </a:stretch>
        </p:blipFill>
        <p:spPr>
          <a:xfrm>
            <a:off x="10673964" y="10789"/>
            <a:ext cx="1518036" cy="1469263"/>
          </a:xfrm>
          <a:prstGeom prst="rect">
            <a:avLst/>
          </a:prstGeom>
        </p:spPr>
      </p:pic>
      <p:sp>
        <p:nvSpPr>
          <p:cNvPr id="6" name="Date Placeholder 5"/>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1801003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86BF-EFF4-4A57-92BE-91B2C83F73A0}"/>
              </a:ext>
            </a:extLst>
          </p:cNvPr>
          <p:cNvSpPr>
            <a:spLocks noGrp="1"/>
          </p:cNvSpPr>
          <p:nvPr>
            <p:ph type="title"/>
          </p:nvPr>
        </p:nvSpPr>
        <p:spPr>
          <a:xfrm>
            <a:off x="1518036" y="10789"/>
            <a:ext cx="9155928" cy="1469263"/>
          </a:xfrm>
          <a:solidFill>
            <a:schemeClr val="accent1">
              <a:lumMod val="40000"/>
              <a:lumOff val="60000"/>
            </a:schemeClr>
          </a:solidFill>
        </p:spPr>
        <p:txBody>
          <a:bodyPr/>
          <a:lstStyle/>
          <a:p>
            <a:pPr algn="ctr"/>
            <a:r>
              <a:rPr lang="en-US" dirty="0">
                <a:latin typeface="Arial Black" panose="020B0A04020102020204" pitchFamily="34" charset="0"/>
              </a:rPr>
              <a:t>Article 13 – Light Duty (cont.)</a:t>
            </a:r>
          </a:p>
        </p:txBody>
      </p:sp>
      <p:sp>
        <p:nvSpPr>
          <p:cNvPr id="3" name="Content Placeholder 2">
            <a:extLst>
              <a:ext uri="{FF2B5EF4-FFF2-40B4-BE49-F238E27FC236}">
                <a16:creationId xmlns:a16="http://schemas.microsoft.com/office/drawing/2014/main" id="{A4AD1CF4-6D8C-4F54-866D-AAC792D790A5}"/>
              </a:ext>
            </a:extLst>
          </p:cNvPr>
          <p:cNvSpPr>
            <a:spLocks noGrp="1"/>
          </p:cNvSpPr>
          <p:nvPr>
            <p:ph idx="1"/>
          </p:nvPr>
        </p:nvSpPr>
        <p:spPr>
          <a:xfrm>
            <a:off x="1703766" y="2008505"/>
            <a:ext cx="8970198" cy="4008247"/>
          </a:xfrm>
        </p:spPr>
        <p:txBody>
          <a:bodyPr>
            <a:noAutofit/>
          </a:bodyPr>
          <a:lstStyle/>
          <a:p>
            <a:pPr marL="457200" lvl="1" indent="-457200">
              <a:buFont typeface="Wingdings" panose="05000000000000000000" pitchFamily="2" charset="2"/>
              <a:buChar char="q"/>
            </a:pPr>
            <a:r>
              <a:rPr lang="en-US" sz="3600" b="1" dirty="0"/>
              <a:t>Requests Must Be In Writing</a:t>
            </a:r>
          </a:p>
          <a:p>
            <a:pPr marL="0" lvl="1" indent="0">
              <a:buNone/>
            </a:pPr>
            <a:endParaRPr lang="en-US" sz="1800" b="1" dirty="0"/>
          </a:p>
          <a:p>
            <a:pPr marL="457200" lvl="1" indent="-457200">
              <a:buFont typeface="Wingdings" panose="05000000000000000000" pitchFamily="2" charset="2"/>
              <a:buChar char="q"/>
            </a:pPr>
            <a:r>
              <a:rPr lang="en-US" sz="3600" b="1" dirty="0"/>
              <a:t>Medical Statement From Licensed </a:t>
            </a:r>
            <a:r>
              <a:rPr lang="en-US" sz="3600" b="1" u="sng" dirty="0"/>
              <a:t>MD</a:t>
            </a:r>
          </a:p>
          <a:p>
            <a:pPr marL="0" lvl="1" indent="0">
              <a:buNone/>
            </a:pPr>
            <a:endParaRPr lang="en-US" sz="1800" b="1" u="sng" dirty="0"/>
          </a:p>
          <a:p>
            <a:pPr marL="457200" lvl="1" indent="-457200">
              <a:buFont typeface="Wingdings" panose="05000000000000000000" pitchFamily="2" charset="2"/>
              <a:buChar char="q"/>
            </a:pPr>
            <a:r>
              <a:rPr lang="en-US" sz="3600" b="1" dirty="0"/>
              <a:t>Goes to Installation Head/Postmaster</a:t>
            </a:r>
            <a:endParaRPr lang="en-US" sz="1800" b="1" dirty="0"/>
          </a:p>
          <a:p>
            <a:pPr marL="457200" lvl="1" indent="-457200">
              <a:buFont typeface="Wingdings" panose="05000000000000000000" pitchFamily="2" charset="2"/>
              <a:buChar char="q"/>
            </a:pPr>
            <a:endParaRPr lang="en-US" sz="1800" b="1" dirty="0"/>
          </a:p>
          <a:p>
            <a:pPr marL="457200" lvl="1" indent="-457200">
              <a:buFont typeface="Wingdings" panose="05000000000000000000" pitchFamily="2" charset="2"/>
              <a:buChar char="q"/>
            </a:pPr>
            <a:r>
              <a:rPr lang="en-US" sz="3600" b="1" dirty="0"/>
              <a:t>LMOU Items 15, 16, 17</a:t>
            </a:r>
          </a:p>
          <a:p>
            <a:pPr marL="0" lvl="1" indent="0" algn="ctr">
              <a:buNone/>
            </a:pPr>
            <a:r>
              <a:rPr lang="en-US" sz="3600" b="1" u="sng" dirty="0"/>
              <a:t>*Keep copies of all documentation</a:t>
            </a:r>
          </a:p>
        </p:txBody>
      </p:sp>
      <p:pic>
        <p:nvPicPr>
          <p:cNvPr id="4" name="Picture 3">
            <a:extLst>
              <a:ext uri="{FF2B5EF4-FFF2-40B4-BE49-F238E27FC236}">
                <a16:creationId xmlns:a16="http://schemas.microsoft.com/office/drawing/2014/main" id="{7EF43308-7AAA-4320-9ED5-8FFB208716E6}"/>
              </a:ext>
            </a:extLst>
          </p:cNvPr>
          <p:cNvPicPr>
            <a:picLocks noChangeAspect="1"/>
          </p:cNvPicPr>
          <p:nvPr/>
        </p:nvPicPr>
        <p:blipFill>
          <a:blip r:embed="rId3"/>
          <a:stretch>
            <a:fillRect/>
          </a:stretch>
        </p:blipFill>
        <p:spPr>
          <a:xfrm>
            <a:off x="0" y="10789"/>
            <a:ext cx="1518036" cy="1469263"/>
          </a:xfrm>
          <a:prstGeom prst="rect">
            <a:avLst/>
          </a:prstGeom>
        </p:spPr>
      </p:pic>
      <p:pic>
        <p:nvPicPr>
          <p:cNvPr id="5" name="Picture 4">
            <a:extLst>
              <a:ext uri="{FF2B5EF4-FFF2-40B4-BE49-F238E27FC236}">
                <a16:creationId xmlns:a16="http://schemas.microsoft.com/office/drawing/2014/main" id="{4C7ECA06-CB2B-47A9-800E-E1630CA0B1AA}"/>
              </a:ext>
            </a:extLst>
          </p:cNvPr>
          <p:cNvPicPr>
            <a:picLocks noChangeAspect="1"/>
          </p:cNvPicPr>
          <p:nvPr/>
        </p:nvPicPr>
        <p:blipFill>
          <a:blip r:embed="rId3"/>
          <a:stretch>
            <a:fillRect/>
          </a:stretch>
        </p:blipFill>
        <p:spPr>
          <a:xfrm>
            <a:off x="10673964" y="10789"/>
            <a:ext cx="1518036" cy="1469263"/>
          </a:xfrm>
          <a:prstGeom prst="rect">
            <a:avLst/>
          </a:prstGeom>
        </p:spPr>
      </p:pic>
      <p:sp>
        <p:nvSpPr>
          <p:cNvPr id="6" name="Date Placeholder 5"/>
          <p:cNvSpPr>
            <a:spLocks noGrp="1"/>
          </p:cNvSpPr>
          <p:nvPr>
            <p:ph type="dt" sz="half" idx="10"/>
          </p:nvPr>
        </p:nvSpPr>
        <p:spPr>
          <a:xfrm>
            <a:off x="1844040" y="6362642"/>
            <a:ext cx="2743200" cy="365125"/>
          </a:xfrm>
        </p:spPr>
        <p:txBody>
          <a:bodyPr/>
          <a:lstStyle/>
          <a:p>
            <a:endParaRPr lang="en-US" dirty="0"/>
          </a:p>
        </p:txBody>
      </p:sp>
    </p:spTree>
    <p:extLst>
      <p:ext uri="{BB962C8B-B14F-4D97-AF65-F5344CB8AC3E}">
        <p14:creationId xmlns:p14="http://schemas.microsoft.com/office/powerpoint/2010/main" val="39655679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86BF-EFF4-4A57-92BE-91B2C83F73A0}"/>
              </a:ext>
            </a:extLst>
          </p:cNvPr>
          <p:cNvSpPr>
            <a:spLocks noGrp="1"/>
          </p:cNvSpPr>
          <p:nvPr>
            <p:ph type="title"/>
          </p:nvPr>
        </p:nvSpPr>
        <p:spPr>
          <a:xfrm>
            <a:off x="1518036" y="10789"/>
            <a:ext cx="9155928" cy="1469263"/>
          </a:xfrm>
          <a:solidFill>
            <a:schemeClr val="accent1">
              <a:lumMod val="40000"/>
              <a:lumOff val="60000"/>
            </a:schemeClr>
          </a:solidFill>
        </p:spPr>
        <p:txBody>
          <a:bodyPr>
            <a:normAutofit fontScale="90000"/>
          </a:bodyPr>
          <a:lstStyle/>
          <a:p>
            <a:pPr algn="ctr"/>
            <a:br>
              <a:rPr lang="en-US" dirty="0">
                <a:latin typeface="Arial Black" panose="020B0A04020102020204" pitchFamily="34" charset="0"/>
              </a:rPr>
            </a:br>
            <a:r>
              <a:rPr lang="en-US" sz="7300" dirty="0">
                <a:latin typeface="Arial Black" panose="020B0A04020102020204" pitchFamily="34" charset="0"/>
              </a:rPr>
              <a:t>Maximization</a:t>
            </a:r>
            <a:br>
              <a:rPr lang="en-US" dirty="0">
                <a:latin typeface="Arial Black" panose="020B0A04020102020204" pitchFamily="34" charset="0"/>
              </a:rPr>
            </a:br>
            <a:endParaRPr lang="en-US" dirty="0">
              <a:latin typeface="Arial Black" panose="020B0A04020102020204" pitchFamily="34" charset="0"/>
            </a:endParaRPr>
          </a:p>
        </p:txBody>
      </p:sp>
      <p:pic>
        <p:nvPicPr>
          <p:cNvPr id="4" name="Picture 3">
            <a:extLst>
              <a:ext uri="{FF2B5EF4-FFF2-40B4-BE49-F238E27FC236}">
                <a16:creationId xmlns:a16="http://schemas.microsoft.com/office/drawing/2014/main" id="{7EF43308-7AAA-4320-9ED5-8FFB208716E6}"/>
              </a:ext>
            </a:extLst>
          </p:cNvPr>
          <p:cNvPicPr>
            <a:picLocks noChangeAspect="1"/>
          </p:cNvPicPr>
          <p:nvPr/>
        </p:nvPicPr>
        <p:blipFill>
          <a:blip r:embed="rId3"/>
          <a:stretch>
            <a:fillRect/>
          </a:stretch>
        </p:blipFill>
        <p:spPr>
          <a:xfrm>
            <a:off x="0" y="10789"/>
            <a:ext cx="1518036" cy="1469263"/>
          </a:xfrm>
          <a:prstGeom prst="rect">
            <a:avLst/>
          </a:prstGeom>
        </p:spPr>
      </p:pic>
      <p:pic>
        <p:nvPicPr>
          <p:cNvPr id="5" name="Picture 4">
            <a:extLst>
              <a:ext uri="{FF2B5EF4-FFF2-40B4-BE49-F238E27FC236}">
                <a16:creationId xmlns:a16="http://schemas.microsoft.com/office/drawing/2014/main" id="{4C7ECA06-CB2B-47A9-800E-E1630CA0B1AA}"/>
              </a:ext>
            </a:extLst>
          </p:cNvPr>
          <p:cNvPicPr>
            <a:picLocks noChangeAspect="1"/>
          </p:cNvPicPr>
          <p:nvPr/>
        </p:nvPicPr>
        <p:blipFill>
          <a:blip r:embed="rId3"/>
          <a:stretch>
            <a:fillRect/>
          </a:stretch>
        </p:blipFill>
        <p:spPr>
          <a:xfrm>
            <a:off x="10673964" y="10789"/>
            <a:ext cx="1518036" cy="1469263"/>
          </a:xfrm>
          <a:prstGeom prst="rect">
            <a:avLst/>
          </a:prstGeom>
        </p:spPr>
      </p:pic>
      <p:sp>
        <p:nvSpPr>
          <p:cNvPr id="6" name="Date Placeholder 5"/>
          <p:cNvSpPr>
            <a:spLocks noGrp="1"/>
          </p:cNvSpPr>
          <p:nvPr>
            <p:ph type="dt" sz="half" idx="10"/>
          </p:nvPr>
        </p:nvSpPr>
        <p:spPr>
          <a:xfrm>
            <a:off x="1844040" y="6362642"/>
            <a:ext cx="2743200" cy="365125"/>
          </a:xfrm>
        </p:spPr>
        <p:txBody>
          <a:bodyPr/>
          <a:lstStyle/>
          <a:p>
            <a:endParaRPr lang="en-US" dirty="0"/>
          </a:p>
        </p:txBody>
      </p:sp>
      <p:pic>
        <p:nvPicPr>
          <p:cNvPr id="7" name="Content Placeholder 5">
            <a:extLst>
              <a:ext uri="{FF2B5EF4-FFF2-40B4-BE49-F238E27FC236}">
                <a16:creationId xmlns:a16="http://schemas.microsoft.com/office/drawing/2014/main" id="{964952B0-B014-002E-4BE2-A591AF278852}"/>
              </a:ext>
            </a:extLst>
          </p:cNvPr>
          <p:cNvPicPr>
            <a:picLocks noChangeAspect="1"/>
          </p:cNvPicPr>
          <p:nvPr/>
        </p:nvPicPr>
        <p:blipFill>
          <a:blip r:embed="rId4"/>
          <a:stretch>
            <a:fillRect/>
          </a:stretch>
        </p:blipFill>
        <p:spPr>
          <a:xfrm>
            <a:off x="660400" y="1594465"/>
            <a:ext cx="10871200" cy="3108960"/>
          </a:xfrm>
          <a:prstGeom prst="rect">
            <a:avLst/>
          </a:prstGeom>
        </p:spPr>
      </p:pic>
      <p:sp>
        <p:nvSpPr>
          <p:cNvPr id="8" name="Date Placeholder 3">
            <a:extLst>
              <a:ext uri="{FF2B5EF4-FFF2-40B4-BE49-F238E27FC236}">
                <a16:creationId xmlns:a16="http://schemas.microsoft.com/office/drawing/2014/main" id="{D8912A9E-FBE0-CDF3-521B-E6F904CDABF3}"/>
              </a:ext>
            </a:extLst>
          </p:cNvPr>
          <p:cNvSpPr txBox="1">
            <a:spLocks/>
          </p:cNvSpPr>
          <p:nvPr/>
        </p:nvSpPr>
        <p:spPr>
          <a:xfrm>
            <a:off x="660400" y="4821535"/>
            <a:ext cx="10693400" cy="94869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u="sng" dirty="0">
                <a:solidFill>
                  <a:schemeClr val="tx1"/>
                </a:solidFill>
              </a:rPr>
              <a:t>Article 7.3.C applies to all installations regardless of size M-01032</a:t>
            </a:r>
          </a:p>
        </p:txBody>
      </p:sp>
    </p:spTree>
    <p:extLst>
      <p:ext uri="{BB962C8B-B14F-4D97-AF65-F5344CB8AC3E}">
        <p14:creationId xmlns:p14="http://schemas.microsoft.com/office/powerpoint/2010/main" val="4048681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F43308-7AAA-4320-9ED5-8FFB208716E6}"/>
              </a:ext>
            </a:extLst>
          </p:cNvPr>
          <p:cNvPicPr>
            <a:picLocks noChangeAspect="1"/>
          </p:cNvPicPr>
          <p:nvPr/>
        </p:nvPicPr>
        <p:blipFill>
          <a:blip r:embed="rId3"/>
          <a:stretch>
            <a:fillRect/>
          </a:stretch>
        </p:blipFill>
        <p:spPr>
          <a:xfrm>
            <a:off x="0" y="10789"/>
            <a:ext cx="1518036" cy="1469263"/>
          </a:xfrm>
          <a:prstGeom prst="rect">
            <a:avLst/>
          </a:prstGeom>
        </p:spPr>
      </p:pic>
      <p:pic>
        <p:nvPicPr>
          <p:cNvPr id="5" name="Picture 4">
            <a:extLst>
              <a:ext uri="{FF2B5EF4-FFF2-40B4-BE49-F238E27FC236}">
                <a16:creationId xmlns:a16="http://schemas.microsoft.com/office/drawing/2014/main" id="{4C7ECA06-CB2B-47A9-800E-E1630CA0B1AA}"/>
              </a:ext>
            </a:extLst>
          </p:cNvPr>
          <p:cNvPicPr>
            <a:picLocks noChangeAspect="1"/>
          </p:cNvPicPr>
          <p:nvPr/>
        </p:nvPicPr>
        <p:blipFill>
          <a:blip r:embed="rId3"/>
          <a:stretch>
            <a:fillRect/>
          </a:stretch>
        </p:blipFill>
        <p:spPr>
          <a:xfrm>
            <a:off x="10673964" y="10789"/>
            <a:ext cx="1518036" cy="1469263"/>
          </a:xfrm>
          <a:prstGeom prst="rect">
            <a:avLst/>
          </a:prstGeom>
        </p:spPr>
      </p:pic>
      <p:sp>
        <p:nvSpPr>
          <p:cNvPr id="6" name="Date Placeholder 5"/>
          <p:cNvSpPr>
            <a:spLocks noGrp="1"/>
          </p:cNvSpPr>
          <p:nvPr>
            <p:ph type="dt" sz="half" idx="10"/>
          </p:nvPr>
        </p:nvSpPr>
        <p:spPr>
          <a:xfrm>
            <a:off x="1844040" y="6362642"/>
            <a:ext cx="2743200" cy="365125"/>
          </a:xfrm>
        </p:spPr>
        <p:txBody>
          <a:bodyPr/>
          <a:lstStyle/>
          <a:p>
            <a:endParaRPr lang="en-US" dirty="0"/>
          </a:p>
        </p:txBody>
      </p:sp>
      <p:pic>
        <p:nvPicPr>
          <p:cNvPr id="9" name="Content Placeholder 8">
            <a:extLst>
              <a:ext uri="{FF2B5EF4-FFF2-40B4-BE49-F238E27FC236}">
                <a16:creationId xmlns:a16="http://schemas.microsoft.com/office/drawing/2014/main" id="{54B09EED-CC71-B6F0-10D2-C1C64905665A}"/>
              </a:ext>
            </a:extLst>
          </p:cNvPr>
          <p:cNvPicPr>
            <a:picLocks noGrp="1" noChangeAspect="1"/>
          </p:cNvPicPr>
          <p:nvPr>
            <p:ph idx="1"/>
          </p:nvPr>
        </p:nvPicPr>
        <p:blipFill>
          <a:blip r:embed="rId4"/>
          <a:stretch>
            <a:fillRect/>
          </a:stretch>
        </p:blipFill>
        <p:spPr>
          <a:xfrm>
            <a:off x="1291935" y="2001632"/>
            <a:ext cx="9608129" cy="3999323"/>
          </a:xfrm>
          <a:prstGeom prst="rect">
            <a:avLst/>
          </a:prstGeom>
        </p:spPr>
      </p:pic>
      <p:pic>
        <p:nvPicPr>
          <p:cNvPr id="10" name="Picture 9">
            <a:extLst>
              <a:ext uri="{FF2B5EF4-FFF2-40B4-BE49-F238E27FC236}">
                <a16:creationId xmlns:a16="http://schemas.microsoft.com/office/drawing/2014/main" id="{9C191267-5008-0301-873C-3E715F0E5AEF}"/>
              </a:ext>
            </a:extLst>
          </p:cNvPr>
          <p:cNvPicPr>
            <a:picLocks noChangeAspect="1"/>
          </p:cNvPicPr>
          <p:nvPr/>
        </p:nvPicPr>
        <p:blipFill>
          <a:blip r:embed="rId5"/>
          <a:stretch>
            <a:fillRect/>
          </a:stretch>
        </p:blipFill>
        <p:spPr>
          <a:xfrm>
            <a:off x="1516978" y="-47443"/>
            <a:ext cx="9156986" cy="1585725"/>
          </a:xfrm>
          <a:prstGeom prst="rect">
            <a:avLst/>
          </a:prstGeom>
        </p:spPr>
      </p:pic>
    </p:spTree>
    <p:extLst>
      <p:ext uri="{BB962C8B-B14F-4D97-AF65-F5344CB8AC3E}">
        <p14:creationId xmlns:p14="http://schemas.microsoft.com/office/powerpoint/2010/main" val="13327137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86BF-EFF4-4A57-92BE-91B2C83F73A0}"/>
              </a:ext>
            </a:extLst>
          </p:cNvPr>
          <p:cNvSpPr>
            <a:spLocks noGrp="1"/>
          </p:cNvSpPr>
          <p:nvPr>
            <p:ph type="title"/>
          </p:nvPr>
        </p:nvSpPr>
        <p:spPr>
          <a:xfrm>
            <a:off x="1518036" y="10789"/>
            <a:ext cx="9155928" cy="1469263"/>
          </a:xfrm>
          <a:solidFill>
            <a:schemeClr val="accent1">
              <a:lumMod val="40000"/>
              <a:lumOff val="60000"/>
            </a:schemeClr>
          </a:solidFill>
        </p:spPr>
        <p:txBody>
          <a:bodyPr/>
          <a:lstStyle/>
          <a:p>
            <a:pPr algn="ctr"/>
            <a:r>
              <a:rPr lang="en-US" dirty="0">
                <a:latin typeface="Arial Black" panose="020B0A04020102020204" pitchFamily="34" charset="0"/>
              </a:rPr>
              <a:t>Questions?</a:t>
            </a:r>
          </a:p>
        </p:txBody>
      </p:sp>
      <p:pic>
        <p:nvPicPr>
          <p:cNvPr id="7" name="Content Placeholder 6" descr="A picture containing text, person, person, sign&#10;&#10;Description automatically generated">
            <a:extLst>
              <a:ext uri="{FF2B5EF4-FFF2-40B4-BE49-F238E27FC236}">
                <a16:creationId xmlns:a16="http://schemas.microsoft.com/office/drawing/2014/main" id="{8F625605-93B6-4395-B86A-79C0FA27942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33701" y="1971675"/>
            <a:ext cx="6467474" cy="4343399"/>
          </a:xfrm>
        </p:spPr>
      </p:pic>
      <p:pic>
        <p:nvPicPr>
          <p:cNvPr id="4" name="Picture 3">
            <a:extLst>
              <a:ext uri="{FF2B5EF4-FFF2-40B4-BE49-F238E27FC236}">
                <a16:creationId xmlns:a16="http://schemas.microsoft.com/office/drawing/2014/main" id="{7EF43308-7AAA-4320-9ED5-8FFB208716E6}"/>
              </a:ext>
            </a:extLst>
          </p:cNvPr>
          <p:cNvPicPr>
            <a:picLocks noChangeAspect="1"/>
          </p:cNvPicPr>
          <p:nvPr/>
        </p:nvPicPr>
        <p:blipFill>
          <a:blip r:embed="rId4"/>
          <a:stretch>
            <a:fillRect/>
          </a:stretch>
        </p:blipFill>
        <p:spPr>
          <a:xfrm>
            <a:off x="0" y="10789"/>
            <a:ext cx="1518036" cy="1469263"/>
          </a:xfrm>
          <a:prstGeom prst="rect">
            <a:avLst/>
          </a:prstGeom>
        </p:spPr>
      </p:pic>
      <p:pic>
        <p:nvPicPr>
          <p:cNvPr id="5" name="Picture 4">
            <a:extLst>
              <a:ext uri="{FF2B5EF4-FFF2-40B4-BE49-F238E27FC236}">
                <a16:creationId xmlns:a16="http://schemas.microsoft.com/office/drawing/2014/main" id="{4C7ECA06-CB2B-47A9-800E-E1630CA0B1AA}"/>
              </a:ext>
            </a:extLst>
          </p:cNvPr>
          <p:cNvPicPr>
            <a:picLocks noChangeAspect="1"/>
          </p:cNvPicPr>
          <p:nvPr/>
        </p:nvPicPr>
        <p:blipFill>
          <a:blip r:embed="rId4"/>
          <a:stretch>
            <a:fillRect/>
          </a:stretch>
        </p:blipFill>
        <p:spPr>
          <a:xfrm>
            <a:off x="10673964" y="10789"/>
            <a:ext cx="1518036" cy="1469263"/>
          </a:xfrm>
          <a:prstGeom prst="rect">
            <a:avLst/>
          </a:prstGeom>
        </p:spPr>
      </p:pic>
      <p:sp>
        <p:nvSpPr>
          <p:cNvPr id="3" name="Date Placeholder 2"/>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6429357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86BF-EFF4-4A57-92BE-91B2C83F73A0}"/>
              </a:ext>
            </a:extLst>
          </p:cNvPr>
          <p:cNvSpPr>
            <a:spLocks noGrp="1"/>
          </p:cNvSpPr>
          <p:nvPr>
            <p:ph type="title"/>
          </p:nvPr>
        </p:nvSpPr>
        <p:spPr>
          <a:solidFill>
            <a:schemeClr val="accent1">
              <a:lumMod val="40000"/>
              <a:lumOff val="60000"/>
            </a:schemeClr>
          </a:solidFill>
        </p:spPr>
        <p:txBody>
          <a:bodyPr/>
          <a:lstStyle/>
          <a:p>
            <a:pPr algn="ctr"/>
            <a:r>
              <a:rPr lang="en-US" dirty="0">
                <a:latin typeface="Arial Black" panose="020B0A04020102020204" pitchFamily="34" charset="0"/>
              </a:rPr>
              <a:t>Questions?</a:t>
            </a:r>
          </a:p>
        </p:txBody>
      </p:sp>
      <p:pic>
        <p:nvPicPr>
          <p:cNvPr id="1028" name="Picture 4" descr="NALC regions | National Association of Letter Carriers AFL-CIO">
            <a:extLst>
              <a:ext uri="{FF2B5EF4-FFF2-40B4-BE49-F238E27FC236}">
                <a16:creationId xmlns:a16="http://schemas.microsoft.com/office/drawing/2014/main" id="{405C7E84-06AE-B7B3-C279-A5551C12BF6B}"/>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964509" y="1825625"/>
            <a:ext cx="2106681" cy="2965036"/>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1">
            <a:extLst>
              <a:ext uri="{FF2B5EF4-FFF2-40B4-BE49-F238E27FC236}">
                <a16:creationId xmlns:a16="http://schemas.microsoft.com/office/drawing/2014/main" id="{D16D0B38-35EC-A46F-957D-F63D69A8275D}"/>
              </a:ext>
            </a:extLst>
          </p:cNvPr>
          <p:cNvSpPr>
            <a:spLocks noGrp="1"/>
          </p:cNvSpPr>
          <p:nvPr>
            <p:ph sz="half" idx="2"/>
          </p:nvPr>
        </p:nvSpPr>
        <p:spPr/>
        <p:txBody>
          <a:bodyPr/>
          <a:lstStyle/>
          <a:p>
            <a:r>
              <a:rPr lang="en-US" dirty="0"/>
              <a:t>Any questions call “The David Mudd”.</a:t>
            </a:r>
          </a:p>
          <a:p>
            <a:endParaRPr lang="en-US" dirty="0"/>
          </a:p>
          <a:p>
            <a:r>
              <a:rPr lang="en-US" dirty="0"/>
              <a:t>586-997-9917 Office</a:t>
            </a:r>
          </a:p>
        </p:txBody>
      </p:sp>
      <p:sp>
        <p:nvSpPr>
          <p:cNvPr id="3" name="Date Placeholder 2"/>
          <p:cNvSpPr>
            <a:spLocks noGrp="1"/>
          </p:cNvSpPr>
          <p:nvPr>
            <p:ph type="dt" sz="half" idx="10"/>
          </p:nvPr>
        </p:nvSpPr>
        <p:spPr/>
        <p:txBody>
          <a:bodyPr/>
          <a:lstStyle/>
          <a:p>
            <a:endParaRPr lang="en-US" dirty="0"/>
          </a:p>
        </p:txBody>
      </p:sp>
      <p:pic>
        <p:nvPicPr>
          <p:cNvPr id="4" name="Picture 3">
            <a:extLst>
              <a:ext uri="{FF2B5EF4-FFF2-40B4-BE49-F238E27FC236}">
                <a16:creationId xmlns:a16="http://schemas.microsoft.com/office/drawing/2014/main" id="{7EF43308-7AAA-4320-9ED5-8FFB208716E6}"/>
              </a:ext>
            </a:extLst>
          </p:cNvPr>
          <p:cNvPicPr>
            <a:picLocks noChangeAspect="1"/>
          </p:cNvPicPr>
          <p:nvPr/>
        </p:nvPicPr>
        <p:blipFill>
          <a:blip r:embed="rId4"/>
          <a:stretch>
            <a:fillRect/>
          </a:stretch>
        </p:blipFill>
        <p:spPr>
          <a:xfrm>
            <a:off x="0" y="10789"/>
            <a:ext cx="1518036" cy="1469263"/>
          </a:xfrm>
          <a:prstGeom prst="rect">
            <a:avLst/>
          </a:prstGeom>
        </p:spPr>
      </p:pic>
      <p:pic>
        <p:nvPicPr>
          <p:cNvPr id="5" name="Picture 4">
            <a:extLst>
              <a:ext uri="{FF2B5EF4-FFF2-40B4-BE49-F238E27FC236}">
                <a16:creationId xmlns:a16="http://schemas.microsoft.com/office/drawing/2014/main" id="{4C7ECA06-CB2B-47A9-800E-E1630CA0B1AA}"/>
              </a:ext>
            </a:extLst>
          </p:cNvPr>
          <p:cNvPicPr>
            <a:picLocks noChangeAspect="1"/>
          </p:cNvPicPr>
          <p:nvPr/>
        </p:nvPicPr>
        <p:blipFill>
          <a:blip r:embed="rId4"/>
          <a:stretch>
            <a:fillRect/>
          </a:stretch>
        </p:blipFill>
        <p:spPr>
          <a:xfrm>
            <a:off x="10673964" y="10789"/>
            <a:ext cx="1518036" cy="1469263"/>
          </a:xfrm>
          <a:prstGeom prst="rect">
            <a:avLst/>
          </a:prstGeom>
        </p:spPr>
      </p:pic>
      <p:pic>
        <p:nvPicPr>
          <p:cNvPr id="1030" name="Picture 6" descr="Amazon.com: 3 Inch UK University of Kentucky Wildcats Logo Removable Wall  Decal Sticker Art NCAA Home Room Decor 3.5 by 3.5 Inches : Sports &amp; Outdoors">
            <a:extLst>
              <a:ext uri="{FF2B5EF4-FFF2-40B4-BE49-F238E27FC236}">
                <a16:creationId xmlns:a16="http://schemas.microsoft.com/office/drawing/2014/main" id="{68DE7A5B-AA84-D2E8-ECED-E534BA85DC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9791" y="1825625"/>
            <a:ext cx="2504661" cy="2965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602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71175"/>
            <a:ext cx="9144000" cy="4798502"/>
          </a:xfrm>
        </p:spPr>
        <p:txBody>
          <a:bodyPr anchor="t">
            <a:normAutofit fontScale="90000"/>
          </a:bodyPr>
          <a:lstStyle/>
          <a:p>
            <a:pPr algn="l"/>
            <a:br>
              <a:rPr lang="en-US" sz="2000" dirty="0">
                <a:latin typeface="Arial Black" panose="020B0A04020102020204" pitchFamily="34" charset="0"/>
              </a:rPr>
            </a:br>
            <a:r>
              <a:rPr lang="en-US" sz="3600" dirty="0">
                <a:latin typeface="+mn-lt"/>
                <a:cs typeface="Arial" panose="020B0604020202020204" pitchFamily="34" charset="0"/>
              </a:rPr>
              <a:t>• CCAs may decline the opportunity to be converted to career status under this MOU. A CCA who </a:t>
            </a:r>
            <a:r>
              <a:rPr lang="en-US" sz="3600" b="1" u="sng" dirty="0">
                <a:latin typeface="+mn-lt"/>
                <a:cs typeface="Arial" panose="020B0604020202020204" pitchFamily="34" charset="0"/>
              </a:rPr>
              <a:t>does not accept</a:t>
            </a:r>
            <a:r>
              <a:rPr lang="en-US" sz="3600" dirty="0">
                <a:latin typeface="+mn-lt"/>
                <a:cs typeface="Arial" panose="020B0604020202020204" pitchFamily="34" charset="0"/>
              </a:rPr>
              <a:t> the career opportunity </a:t>
            </a:r>
            <a:r>
              <a:rPr lang="en-US" sz="3600" b="1" u="sng" dirty="0">
                <a:latin typeface="+mn-lt"/>
                <a:cs typeface="Arial" panose="020B0604020202020204" pitchFamily="34" charset="0"/>
              </a:rPr>
              <a:t>will no longer be eligible for conversion</a:t>
            </a:r>
            <a:r>
              <a:rPr lang="en-US" sz="3600" dirty="0">
                <a:latin typeface="+mn-lt"/>
                <a:cs typeface="Arial" panose="020B0604020202020204" pitchFamily="34" charset="0"/>
              </a:rPr>
              <a:t> to career status </a:t>
            </a:r>
            <a:r>
              <a:rPr lang="en-US" sz="3600" b="1" u="sng" dirty="0">
                <a:latin typeface="+mn-lt"/>
                <a:cs typeface="Arial" panose="020B0604020202020204" pitchFamily="34" charset="0"/>
              </a:rPr>
              <a:t>under this MOU</a:t>
            </a:r>
            <a:r>
              <a:rPr lang="en-US" sz="3600" b="1" dirty="0">
                <a:latin typeface="+mn-lt"/>
                <a:cs typeface="Arial" panose="020B0604020202020204" pitchFamily="34" charset="0"/>
              </a:rPr>
              <a:t> </a:t>
            </a:r>
            <a:r>
              <a:rPr lang="en-US" sz="3600" dirty="0">
                <a:latin typeface="+mn-lt"/>
                <a:cs typeface="Arial" panose="020B0604020202020204" pitchFamily="34" charset="0"/>
              </a:rPr>
              <a:t>but will retain his or her relative standing and will remain eligible for conversion to career status under the Memorandum of Understanding, Re: Full-time Regular Opportunities – City Letter Carrier Craft (pp 161-165 NA).</a:t>
            </a:r>
          </a:p>
        </p:txBody>
      </p:sp>
      <p:sp>
        <p:nvSpPr>
          <p:cNvPr id="3" name="Subtitle 2"/>
          <p:cNvSpPr>
            <a:spLocks noGrp="1"/>
          </p:cNvSpPr>
          <p:nvPr>
            <p:ph type="subTitle" idx="1"/>
          </p:nvPr>
        </p:nvSpPr>
        <p:spPr>
          <a:xfrm>
            <a:off x="1524000" y="11173"/>
            <a:ext cx="9144000" cy="1468497"/>
          </a:xfrm>
          <a:solidFill>
            <a:schemeClr val="accent1">
              <a:lumMod val="40000"/>
              <a:lumOff val="60000"/>
            </a:schemeClr>
          </a:solidFill>
          <a:ln>
            <a:solidFill>
              <a:schemeClr val="tx1"/>
            </a:solidFill>
          </a:ln>
        </p:spPr>
        <p:txBody>
          <a:bodyPr>
            <a:normAutofit fontScale="47500" lnSpcReduction="20000"/>
          </a:bodyPr>
          <a:lstStyle/>
          <a:p>
            <a:pPr algn="ctr"/>
            <a:endParaRPr lang="en-US" sz="8000" dirty="0">
              <a:latin typeface="Arial Black" panose="020B0A04020102020204" pitchFamily="34" charset="0"/>
            </a:endParaRPr>
          </a:p>
          <a:p>
            <a:pPr algn="ctr"/>
            <a:r>
              <a:rPr lang="en-US" sz="8400" dirty="0">
                <a:latin typeface="Arial Black" panose="020B0A04020102020204" pitchFamily="34" charset="0"/>
              </a:rPr>
              <a:t>Some Specifics of this MOU…</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7581" y="10407"/>
            <a:ext cx="1518455" cy="147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0" y="10789"/>
            <a:ext cx="1518036" cy="1469263"/>
          </a:xfrm>
          <a:prstGeom prst="rect">
            <a:avLst/>
          </a:prstGeom>
        </p:spPr>
      </p:pic>
      <p:sp>
        <p:nvSpPr>
          <p:cNvPr id="6" name="Date Placeholder 5"/>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20686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44911"/>
            <a:ext cx="9144000" cy="4798502"/>
          </a:xfrm>
        </p:spPr>
        <p:txBody>
          <a:bodyPr>
            <a:normAutofit/>
          </a:bodyPr>
          <a:lstStyle/>
          <a:p>
            <a:pPr algn="l"/>
            <a:r>
              <a:rPr lang="en-US" sz="1800" dirty="0">
                <a:latin typeface="Arial Black" panose="020B0A04020102020204" pitchFamily="34" charset="0"/>
              </a:rPr>
              <a:t>                                                           </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7581" y="10407"/>
            <a:ext cx="1518455" cy="147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0" y="10789"/>
            <a:ext cx="1518036" cy="1469263"/>
          </a:xfrm>
          <a:prstGeom prst="rect">
            <a:avLst/>
          </a:prstGeom>
        </p:spPr>
      </p:pic>
      <p:sp>
        <p:nvSpPr>
          <p:cNvPr id="3" name="Subtitle 2"/>
          <p:cNvSpPr>
            <a:spLocks noGrp="1"/>
          </p:cNvSpPr>
          <p:nvPr>
            <p:ph type="subTitle" idx="1"/>
          </p:nvPr>
        </p:nvSpPr>
        <p:spPr>
          <a:xfrm>
            <a:off x="1524000" y="11173"/>
            <a:ext cx="9144000" cy="1468497"/>
          </a:xfrm>
          <a:solidFill>
            <a:schemeClr val="accent1">
              <a:lumMod val="40000"/>
              <a:lumOff val="60000"/>
            </a:schemeClr>
          </a:solidFill>
          <a:ln>
            <a:solidFill>
              <a:schemeClr val="tx1"/>
            </a:solidFill>
          </a:ln>
        </p:spPr>
        <p:txBody>
          <a:bodyPr>
            <a:normAutofit/>
          </a:bodyPr>
          <a:lstStyle/>
          <a:p>
            <a:pPr algn="ctr"/>
            <a:endParaRPr lang="en-US" sz="700" dirty="0">
              <a:latin typeface="Arial Black" panose="020B0A04020102020204" pitchFamily="34" charset="0"/>
            </a:endParaRPr>
          </a:p>
          <a:p>
            <a:pPr algn="ctr"/>
            <a:r>
              <a:rPr lang="en-US" sz="4000" dirty="0">
                <a:latin typeface="Arial Black" panose="020B0A04020102020204" pitchFamily="34" charset="0"/>
              </a:rPr>
              <a:t>Which Led to MOU 01946…</a:t>
            </a:r>
          </a:p>
        </p:txBody>
      </p:sp>
      <p:pic>
        <p:nvPicPr>
          <p:cNvPr id="8" name="Picture 7">
            <a:extLst>
              <a:ext uri="{FF2B5EF4-FFF2-40B4-BE49-F238E27FC236}">
                <a16:creationId xmlns:a16="http://schemas.microsoft.com/office/drawing/2014/main" id="{FCF8F0FE-0342-428A-A06B-E30876A1AA74}"/>
              </a:ext>
            </a:extLst>
          </p:cNvPr>
          <p:cNvPicPr>
            <a:picLocks noChangeAspect="1"/>
          </p:cNvPicPr>
          <p:nvPr/>
        </p:nvPicPr>
        <p:blipFill rotWithShape="1">
          <a:blip r:embed="rId5"/>
          <a:srcRect l="71578" t="9187" r="13270" b="43618"/>
          <a:stretch/>
        </p:blipFill>
        <p:spPr>
          <a:xfrm>
            <a:off x="3412503" y="868680"/>
            <a:ext cx="5542962" cy="5989320"/>
          </a:xfrm>
          <a:prstGeom prst="rect">
            <a:avLst/>
          </a:prstGeom>
        </p:spPr>
      </p:pic>
      <p:sp>
        <p:nvSpPr>
          <p:cNvPr id="6" name="Date Placeholder 5"/>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238992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44911"/>
            <a:ext cx="9144000" cy="4798502"/>
          </a:xfrm>
        </p:spPr>
        <p:txBody>
          <a:bodyPr>
            <a:normAutofit/>
          </a:bodyPr>
          <a:lstStyle/>
          <a:p>
            <a:pPr algn="l"/>
            <a:r>
              <a:rPr lang="en-US" sz="1800" dirty="0">
                <a:latin typeface="Arial Black" panose="020B0A04020102020204" pitchFamily="34" charset="0"/>
              </a:rPr>
              <a:t>                                                           </a:t>
            </a:r>
          </a:p>
        </p:txBody>
      </p:sp>
      <p:sp>
        <p:nvSpPr>
          <p:cNvPr id="3" name="Subtitle 2"/>
          <p:cNvSpPr>
            <a:spLocks noGrp="1"/>
          </p:cNvSpPr>
          <p:nvPr>
            <p:ph type="subTitle" idx="1"/>
          </p:nvPr>
        </p:nvSpPr>
        <p:spPr>
          <a:xfrm>
            <a:off x="1523999" y="-7854"/>
            <a:ext cx="9144000" cy="1468497"/>
          </a:xfrm>
          <a:solidFill>
            <a:schemeClr val="accent1">
              <a:lumMod val="40000"/>
              <a:lumOff val="60000"/>
            </a:schemeClr>
          </a:solidFill>
          <a:ln>
            <a:solidFill>
              <a:schemeClr val="tx1"/>
            </a:solidFill>
          </a:ln>
        </p:spPr>
        <p:txBody>
          <a:bodyPr>
            <a:normAutofit/>
          </a:bodyPr>
          <a:lstStyle/>
          <a:p>
            <a:pPr algn="ctr"/>
            <a:endParaRPr lang="en-US" sz="500" dirty="0">
              <a:latin typeface="Arial Black" panose="020B0A04020102020204" pitchFamily="34" charset="0"/>
            </a:endParaRPr>
          </a:p>
          <a:p>
            <a:pPr algn="ctr"/>
            <a:r>
              <a:rPr lang="en-US" sz="4000" dirty="0">
                <a:latin typeface="Arial Black" panose="020B0A04020102020204" pitchFamily="34" charset="0"/>
              </a:rPr>
              <a:t>And of Course, MOU 01947…</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7581" y="10407"/>
            <a:ext cx="1518455" cy="147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0" y="10789"/>
            <a:ext cx="1518036" cy="1469263"/>
          </a:xfrm>
          <a:prstGeom prst="rect">
            <a:avLst/>
          </a:prstGeom>
        </p:spPr>
      </p:pic>
      <p:pic>
        <p:nvPicPr>
          <p:cNvPr id="7" name="Picture 6">
            <a:extLst>
              <a:ext uri="{FF2B5EF4-FFF2-40B4-BE49-F238E27FC236}">
                <a16:creationId xmlns:a16="http://schemas.microsoft.com/office/drawing/2014/main" id="{0BC7673F-1BC7-4FDB-86C2-A3CA4A784530}"/>
              </a:ext>
            </a:extLst>
          </p:cNvPr>
          <p:cNvPicPr>
            <a:picLocks noChangeAspect="1"/>
          </p:cNvPicPr>
          <p:nvPr/>
        </p:nvPicPr>
        <p:blipFill rotWithShape="1">
          <a:blip r:embed="rId5"/>
          <a:srcRect l="70967" t="10081" r="12958" b="43812"/>
          <a:stretch/>
        </p:blipFill>
        <p:spPr>
          <a:xfrm>
            <a:off x="3257699" y="1016050"/>
            <a:ext cx="5676601" cy="5989320"/>
          </a:xfrm>
          <a:prstGeom prst="rect">
            <a:avLst/>
          </a:prstGeom>
        </p:spPr>
      </p:pic>
      <p:sp>
        <p:nvSpPr>
          <p:cNvPr id="6" name="Date Placeholder 5"/>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1086755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86BF-EFF4-4A57-92BE-91B2C83F73A0}"/>
              </a:ext>
            </a:extLst>
          </p:cNvPr>
          <p:cNvSpPr>
            <a:spLocks noGrp="1"/>
          </p:cNvSpPr>
          <p:nvPr>
            <p:ph type="title"/>
          </p:nvPr>
        </p:nvSpPr>
        <p:spPr>
          <a:xfrm>
            <a:off x="1518036" y="0"/>
            <a:ext cx="9155928" cy="1469263"/>
          </a:xfrm>
          <a:solidFill>
            <a:schemeClr val="accent1">
              <a:lumMod val="40000"/>
              <a:lumOff val="60000"/>
            </a:schemeClr>
          </a:solidFill>
        </p:spPr>
        <p:txBody>
          <a:bodyPr/>
          <a:lstStyle/>
          <a:p>
            <a:pPr algn="ctr"/>
            <a:r>
              <a:rPr lang="en-US" sz="4400" dirty="0">
                <a:latin typeface="Arial Black" panose="020B0A04020102020204" pitchFamily="34" charset="0"/>
              </a:rPr>
              <a:t>M-01947 Impact</a:t>
            </a:r>
          </a:p>
        </p:txBody>
      </p:sp>
      <p:sp>
        <p:nvSpPr>
          <p:cNvPr id="3" name="Content Placeholder 2">
            <a:extLst>
              <a:ext uri="{FF2B5EF4-FFF2-40B4-BE49-F238E27FC236}">
                <a16:creationId xmlns:a16="http://schemas.microsoft.com/office/drawing/2014/main" id="{A4AD1CF4-6D8C-4F54-866D-AAC792D790A5}"/>
              </a:ext>
            </a:extLst>
          </p:cNvPr>
          <p:cNvSpPr>
            <a:spLocks noGrp="1"/>
          </p:cNvSpPr>
          <p:nvPr>
            <p:ph idx="1"/>
          </p:nvPr>
        </p:nvSpPr>
        <p:spPr>
          <a:xfrm>
            <a:off x="1306068" y="1490841"/>
            <a:ext cx="9579864" cy="4818887"/>
          </a:xfrm>
        </p:spPr>
        <p:txBody>
          <a:bodyPr>
            <a:noAutofit/>
          </a:bodyPr>
          <a:lstStyle/>
          <a:p>
            <a:pPr marL="457200" lvl="1" indent="0">
              <a:buNone/>
            </a:pPr>
            <a:r>
              <a:rPr lang="en-US" sz="3200" b="1" dirty="0"/>
              <a:t>Residual vacancy occurs and, due to the 1:4 or 1:6 ratio, a Transfer from eReassign would be taken:</a:t>
            </a:r>
            <a:br>
              <a:rPr lang="en-US" sz="3200" b="1" dirty="0"/>
            </a:br>
            <a:br>
              <a:rPr lang="en-US" sz="3200" dirty="0"/>
            </a:br>
            <a:r>
              <a:rPr lang="en-US" sz="3200" b="1" u="sng" dirty="0"/>
              <a:t>PTF IN OFFICE </a:t>
            </a:r>
          </a:p>
          <a:p>
            <a:pPr marL="457200" lvl="1" indent="0">
              <a:buNone/>
            </a:pPr>
            <a:r>
              <a:rPr lang="en-US" sz="3200" dirty="0">
                <a:cs typeface="Arial" panose="020B0604020202020204" pitchFamily="34" charset="0"/>
              </a:rPr>
              <a:t>The PTF is converted to FTR and assumes the residual vacancy.  The Transfer comes to your office as the junior PTF</a:t>
            </a:r>
            <a:br>
              <a:rPr lang="en-US" sz="3200" dirty="0">
                <a:cs typeface="Arial" panose="020B0604020202020204" pitchFamily="34" charset="0"/>
              </a:rPr>
            </a:br>
            <a:br>
              <a:rPr lang="en-US" sz="3200" b="1" dirty="0"/>
            </a:br>
            <a:r>
              <a:rPr lang="en-US" sz="3200" b="1" u="sng" dirty="0"/>
              <a:t>NO PTF IN OFFICE</a:t>
            </a:r>
            <a:r>
              <a:rPr lang="en-US" sz="3200" b="1" dirty="0"/>
              <a:t> </a:t>
            </a:r>
          </a:p>
          <a:p>
            <a:pPr marL="457200" lvl="1" indent="0">
              <a:buNone/>
            </a:pPr>
            <a:r>
              <a:rPr lang="en-US" sz="3200" dirty="0">
                <a:cs typeface="Arial" panose="020B0604020202020204" pitchFamily="34" charset="0"/>
              </a:rPr>
              <a:t>The Transfer comes to your office as a FTR and assumes the residual vacancy</a:t>
            </a:r>
          </a:p>
        </p:txBody>
      </p:sp>
      <p:pic>
        <p:nvPicPr>
          <p:cNvPr id="4" name="Picture 3">
            <a:extLst>
              <a:ext uri="{FF2B5EF4-FFF2-40B4-BE49-F238E27FC236}">
                <a16:creationId xmlns:a16="http://schemas.microsoft.com/office/drawing/2014/main" id="{7EF43308-7AAA-4320-9ED5-8FFB208716E6}"/>
              </a:ext>
            </a:extLst>
          </p:cNvPr>
          <p:cNvPicPr>
            <a:picLocks noChangeAspect="1"/>
          </p:cNvPicPr>
          <p:nvPr/>
        </p:nvPicPr>
        <p:blipFill>
          <a:blip r:embed="rId3"/>
          <a:stretch>
            <a:fillRect/>
          </a:stretch>
        </p:blipFill>
        <p:spPr>
          <a:xfrm>
            <a:off x="0" y="10789"/>
            <a:ext cx="1518036" cy="1469263"/>
          </a:xfrm>
          <a:prstGeom prst="rect">
            <a:avLst/>
          </a:prstGeom>
        </p:spPr>
      </p:pic>
      <p:pic>
        <p:nvPicPr>
          <p:cNvPr id="5" name="Picture 4">
            <a:extLst>
              <a:ext uri="{FF2B5EF4-FFF2-40B4-BE49-F238E27FC236}">
                <a16:creationId xmlns:a16="http://schemas.microsoft.com/office/drawing/2014/main" id="{4C7ECA06-CB2B-47A9-800E-E1630CA0B1AA}"/>
              </a:ext>
            </a:extLst>
          </p:cNvPr>
          <p:cNvPicPr>
            <a:picLocks noChangeAspect="1"/>
          </p:cNvPicPr>
          <p:nvPr/>
        </p:nvPicPr>
        <p:blipFill>
          <a:blip r:embed="rId3"/>
          <a:stretch>
            <a:fillRect/>
          </a:stretch>
        </p:blipFill>
        <p:spPr>
          <a:xfrm>
            <a:off x="10673964" y="10789"/>
            <a:ext cx="1518036" cy="1469263"/>
          </a:xfrm>
          <a:prstGeom prst="rect">
            <a:avLst/>
          </a:prstGeom>
        </p:spPr>
      </p:pic>
      <p:sp>
        <p:nvSpPr>
          <p:cNvPr id="6" name="Date Placeholder 5"/>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37088047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2721</TotalTime>
  <Words>2436</Words>
  <Application>Microsoft Office PowerPoint</Application>
  <PresentationFormat>Widescreen</PresentationFormat>
  <Paragraphs>359</Paragraphs>
  <Slides>59</Slides>
  <Notes>59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Arial Black</vt:lpstr>
      <vt:lpstr>Calibri</vt:lpstr>
      <vt:lpstr>Calibri Light</vt:lpstr>
      <vt:lpstr>Wingdings</vt:lpstr>
      <vt:lpstr>Office Theme</vt:lpstr>
      <vt:lpstr>PART-TIME FLEXIBLES  Region 6 NBA David Mudd  Instructors RAA Ronnie Roush Pete Palmer – Branch 1</vt:lpstr>
      <vt:lpstr>PTF = PART-TIME FLEXIBLE  Career employees with flexible schedules, start-times and no set non-scheduled days.</vt:lpstr>
      <vt:lpstr>MEMORANDUM OF UNDERSTANDING BETWEEN THE UNITED STATES POSTAL SERVICE AND THE NATIONAL ASSOCIATION OF LETTER CARRIERS, AFL-CIO  Re: City Carrier Assistants – Conversion to Career Status  The U.S. Postal Service and the National Association of Letter Carriers, AFL-CIO agree that City Carrier Assistants (CCAs) who reach 24 months of relative standing will be converted to part-time flexible career status in their installation.  *Page 160 of 2019-2023 National Agreement </vt:lpstr>
      <vt:lpstr>• Conversions to career status will be effective as soon as practicable, but no later than 60 days from the ratification date of the 2019 National Agreement or the first day of the third full pay period that follows the date a CCA achieved 24 months of relative standing, whichever is later;  </vt:lpstr>
      <vt:lpstr>  • Conversions made under this MOU are in addition to conversions to FTR opportunities pursuant to the MOU, Re: Full-time Regular Opportunities – City Letter Carrier Craft;  </vt:lpstr>
      <vt:lpstr> • CCAs may decline the opportunity to be converted to career status under this MOU. A CCA who does not accept the career opportunity will no longer be eligible for conversion to career status under this MOU but will retain his or her relative standing and will remain eligible for conversion to career status under the Memorandum of Understanding, Re: Full-time Regular Opportunities – City Letter Carrier Craft (pp 161-165 NA).</vt:lpstr>
      <vt:lpstr>                                                           </vt:lpstr>
      <vt:lpstr>                                                           </vt:lpstr>
      <vt:lpstr>M-01947 Impact</vt:lpstr>
      <vt:lpstr>PTF Gains Versus CCA</vt:lpstr>
      <vt:lpstr>PTF Gains Versus CCA (cont.)</vt:lpstr>
      <vt:lpstr>8/27/22 Pay Chart Table 2</vt:lpstr>
      <vt:lpstr>8/27/22 Raises &amp; COLAs</vt:lpstr>
      <vt:lpstr>PTF Pay Rates</vt:lpstr>
      <vt:lpstr>PTF Pay Rates (cont.)</vt:lpstr>
      <vt:lpstr>PTF Pay Rates (cont.)</vt:lpstr>
      <vt:lpstr>PTF Pay Rates (cont.)</vt:lpstr>
      <vt:lpstr>PTF Pay Rates (cont.)</vt:lpstr>
      <vt:lpstr>PTF Schedules</vt:lpstr>
      <vt:lpstr>PTF Schedules (cont.)</vt:lpstr>
      <vt:lpstr>PTF Schedules (cont.)</vt:lpstr>
      <vt:lpstr>PTF Schedules (cont.)</vt:lpstr>
      <vt:lpstr>PTF Schedules (cont.)</vt:lpstr>
      <vt:lpstr>PTF Schedules (cont.)</vt:lpstr>
      <vt:lpstr>PTF Schedules (cont.)</vt:lpstr>
      <vt:lpstr>PTF Schedules (cont.)</vt:lpstr>
      <vt:lpstr>PTF Schedules (cont.)</vt:lpstr>
      <vt:lpstr>PTF Schedules (cont.)</vt:lpstr>
      <vt:lpstr>Leave Entitlements</vt:lpstr>
      <vt:lpstr>Leave Entitlements (cont.)</vt:lpstr>
      <vt:lpstr>Leave Entitlements (cont.)</vt:lpstr>
      <vt:lpstr>Article 11: Holidays</vt:lpstr>
      <vt:lpstr>Article 11: Holidays (cont.)</vt:lpstr>
      <vt:lpstr>Article 11: Holidays (cont.) 1992 vs 2080</vt:lpstr>
      <vt:lpstr>Article 16</vt:lpstr>
      <vt:lpstr>Health Benefits</vt:lpstr>
      <vt:lpstr>Health Benefits (cont.)</vt:lpstr>
      <vt:lpstr>Health Benefits (cont.)</vt:lpstr>
      <vt:lpstr>Health Benefits (cont.)</vt:lpstr>
      <vt:lpstr>Health Benefits (cont.)</vt:lpstr>
      <vt:lpstr>Health Benefits (cont.)</vt:lpstr>
      <vt:lpstr>Health Benefits (cont.)</vt:lpstr>
      <vt:lpstr>Health Benefits (cont.)</vt:lpstr>
      <vt:lpstr>Health Benefits (cont.)</vt:lpstr>
      <vt:lpstr>Retirement</vt:lpstr>
      <vt:lpstr>Retirement (cont.)</vt:lpstr>
      <vt:lpstr>Opting/Temp Bids</vt:lpstr>
      <vt:lpstr>Opting/Temp Bids (cont.)</vt:lpstr>
      <vt:lpstr>Opting/Temp Bids (cont.)</vt:lpstr>
      <vt:lpstr>Layoff Protection</vt:lpstr>
      <vt:lpstr>Layoff Protection (cont.)</vt:lpstr>
      <vt:lpstr>Voluntary Transfers</vt:lpstr>
      <vt:lpstr>Voluntary Transfers (cont.)</vt:lpstr>
      <vt:lpstr>Article 13 – Light Duty</vt:lpstr>
      <vt:lpstr>Article 13 – Light Duty (cont.)</vt:lpstr>
      <vt:lpstr> Maximization </vt:lpstr>
      <vt:lpstr>PowerPoint Presentation</vt:lpstr>
      <vt:lpstr>Questions?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PART-TIME FLEXIBLES New England Region 14 NBA Rick DiCecca RAA Jerry Ugone RAA Ken Janulewicz RGA Kevin Flaherty</dc:title>
  <dc:creator>Tonya Detrick</dc:creator>
  <cp:lastModifiedBy>Ronnie Roush</cp:lastModifiedBy>
  <cp:revision>130</cp:revision>
  <cp:lastPrinted>2021-10-04T12:48:43Z</cp:lastPrinted>
  <dcterms:created xsi:type="dcterms:W3CDTF">2021-05-04T14:00:35Z</dcterms:created>
  <dcterms:modified xsi:type="dcterms:W3CDTF">2022-09-06T15:58:48Z</dcterms:modified>
</cp:coreProperties>
</file>