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Lst>
  <p:notesMasterIdLst>
    <p:notesMasterId r:id="rId23"/>
  </p:notesMasterIdLst>
  <p:handoutMasterIdLst>
    <p:handoutMasterId r:id="rId24"/>
  </p:handoutMasterIdLst>
  <p:sldIdLst>
    <p:sldId id="300" r:id="rId2"/>
    <p:sldId id="494" r:id="rId3"/>
    <p:sldId id="477" r:id="rId4"/>
    <p:sldId id="452" r:id="rId5"/>
    <p:sldId id="470" r:id="rId6"/>
    <p:sldId id="471" r:id="rId7"/>
    <p:sldId id="486" r:id="rId8"/>
    <p:sldId id="476" r:id="rId9"/>
    <p:sldId id="475" r:id="rId10"/>
    <p:sldId id="478" r:id="rId11"/>
    <p:sldId id="479" r:id="rId12"/>
    <p:sldId id="481" r:id="rId13"/>
    <p:sldId id="474" r:id="rId14"/>
    <p:sldId id="482" r:id="rId15"/>
    <p:sldId id="488" r:id="rId16"/>
    <p:sldId id="483" r:id="rId17"/>
    <p:sldId id="490" r:id="rId18"/>
    <p:sldId id="484" r:id="rId19"/>
    <p:sldId id="492" r:id="rId20"/>
    <p:sldId id="493" r:id="rId21"/>
    <p:sldId id="485" r:id="rId22"/>
  </p:sldIdLst>
  <p:sldSz cx="9144000" cy="6858000" type="screen4x3"/>
  <p:notesSz cx="7086600" cy="9374188"/>
  <p:defaultTextStyle>
    <a:defPPr>
      <a:defRPr lang="en-US"/>
    </a:defPPr>
    <a:lvl1pPr algn="l" rtl="0" fontAlgn="base">
      <a:spcBef>
        <a:spcPct val="0"/>
      </a:spcBef>
      <a:spcAft>
        <a:spcPct val="0"/>
      </a:spcAft>
      <a:defRPr sz="2000" kern="1200">
        <a:solidFill>
          <a:schemeClr val="tx1"/>
        </a:solidFill>
        <a:latin typeface="Arial" pitchFamily="2" charset="0"/>
        <a:ea typeface="+mn-ea"/>
        <a:cs typeface="+mn-cs"/>
      </a:defRPr>
    </a:lvl1pPr>
    <a:lvl2pPr marL="457200" algn="l" rtl="0" fontAlgn="base">
      <a:spcBef>
        <a:spcPct val="0"/>
      </a:spcBef>
      <a:spcAft>
        <a:spcPct val="0"/>
      </a:spcAft>
      <a:defRPr sz="2000" kern="1200">
        <a:solidFill>
          <a:schemeClr val="tx1"/>
        </a:solidFill>
        <a:latin typeface="Arial" pitchFamily="2" charset="0"/>
        <a:ea typeface="+mn-ea"/>
        <a:cs typeface="+mn-cs"/>
      </a:defRPr>
    </a:lvl2pPr>
    <a:lvl3pPr marL="914400" algn="l" rtl="0" fontAlgn="base">
      <a:spcBef>
        <a:spcPct val="0"/>
      </a:spcBef>
      <a:spcAft>
        <a:spcPct val="0"/>
      </a:spcAft>
      <a:defRPr sz="2000" kern="1200">
        <a:solidFill>
          <a:schemeClr val="tx1"/>
        </a:solidFill>
        <a:latin typeface="Arial" pitchFamily="2" charset="0"/>
        <a:ea typeface="+mn-ea"/>
        <a:cs typeface="+mn-cs"/>
      </a:defRPr>
    </a:lvl3pPr>
    <a:lvl4pPr marL="1371600" algn="l" rtl="0" fontAlgn="base">
      <a:spcBef>
        <a:spcPct val="0"/>
      </a:spcBef>
      <a:spcAft>
        <a:spcPct val="0"/>
      </a:spcAft>
      <a:defRPr sz="2000" kern="1200">
        <a:solidFill>
          <a:schemeClr val="tx1"/>
        </a:solidFill>
        <a:latin typeface="Arial" pitchFamily="2" charset="0"/>
        <a:ea typeface="+mn-ea"/>
        <a:cs typeface="+mn-cs"/>
      </a:defRPr>
    </a:lvl4pPr>
    <a:lvl5pPr marL="1828800" algn="l" rtl="0" fontAlgn="base">
      <a:spcBef>
        <a:spcPct val="0"/>
      </a:spcBef>
      <a:spcAft>
        <a:spcPct val="0"/>
      </a:spcAft>
      <a:defRPr sz="2000" kern="1200">
        <a:solidFill>
          <a:schemeClr val="tx1"/>
        </a:solidFill>
        <a:latin typeface="Arial" pitchFamily="2" charset="0"/>
        <a:ea typeface="+mn-ea"/>
        <a:cs typeface="+mn-cs"/>
      </a:defRPr>
    </a:lvl5pPr>
    <a:lvl6pPr marL="2286000" algn="l" defTabSz="914400" rtl="0" eaLnBrk="1" latinLnBrk="0" hangingPunct="1">
      <a:defRPr sz="2000" kern="1200">
        <a:solidFill>
          <a:schemeClr val="tx1"/>
        </a:solidFill>
        <a:latin typeface="Arial" pitchFamily="2" charset="0"/>
        <a:ea typeface="+mn-ea"/>
        <a:cs typeface="+mn-cs"/>
      </a:defRPr>
    </a:lvl6pPr>
    <a:lvl7pPr marL="2743200" algn="l" defTabSz="914400" rtl="0" eaLnBrk="1" latinLnBrk="0" hangingPunct="1">
      <a:defRPr sz="2000" kern="1200">
        <a:solidFill>
          <a:schemeClr val="tx1"/>
        </a:solidFill>
        <a:latin typeface="Arial" pitchFamily="2" charset="0"/>
        <a:ea typeface="+mn-ea"/>
        <a:cs typeface="+mn-cs"/>
      </a:defRPr>
    </a:lvl7pPr>
    <a:lvl8pPr marL="3200400" algn="l" defTabSz="914400" rtl="0" eaLnBrk="1" latinLnBrk="0" hangingPunct="1">
      <a:defRPr sz="2000" kern="1200">
        <a:solidFill>
          <a:schemeClr val="tx1"/>
        </a:solidFill>
        <a:latin typeface="Arial" pitchFamily="2" charset="0"/>
        <a:ea typeface="+mn-ea"/>
        <a:cs typeface="+mn-cs"/>
      </a:defRPr>
    </a:lvl8pPr>
    <a:lvl9pPr marL="3657600" algn="l" defTabSz="914400" rtl="0" eaLnBrk="1" latinLnBrk="0" hangingPunct="1">
      <a:defRPr sz="2000" kern="1200">
        <a:solidFill>
          <a:schemeClr val="tx1"/>
        </a:solidFill>
        <a:latin typeface="Arial" pitchFamily="2" charset="0"/>
        <a:ea typeface="+mn-ea"/>
        <a:cs typeface="+mn-cs"/>
      </a:defRPr>
    </a:lvl9pPr>
  </p:defaultTextStyle>
  <p:extLst>
    <p:ext uri="{EFAFB233-063F-42B5-8137-9DF3F51BA10A}">
      <p15:sldGuideLst xmlns:p15="http://schemas.microsoft.com/office/powerpoint/2012/main" xmlns="">
        <p15:guide id="1" orient="horz" pos="3090" userDrawn="1">
          <p15:clr>
            <a:srgbClr val="A4A3A4"/>
          </p15:clr>
        </p15:guide>
        <p15:guide id="2" pos="975" userDrawn="1">
          <p15:clr>
            <a:srgbClr val="A4A3A4"/>
          </p15:clr>
        </p15:guide>
      </p15:sldGuideLst>
    </p:ext>
    <p:ext uri="{2D200454-40CA-4A62-9FC3-DE9A4176ACB9}">
      <p15:notesGuideLst xmlns:p15="http://schemas.microsoft.com/office/powerpoint/2012/main" xmlns="">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33CCFF"/>
    <a:srgbClr val="99CCFF"/>
    <a:srgbClr val="4472C4"/>
    <a:srgbClr val="FFFFFF"/>
    <a:srgbClr val="D76A2D"/>
    <a:srgbClr val="EA6310"/>
    <a:srgbClr val="2E2E2E"/>
    <a:srgbClr val="282828"/>
    <a:srgbClr val="3434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869" autoAdjust="0"/>
  </p:normalViewPr>
  <p:slideViewPr>
    <p:cSldViewPr snapToGrid="0" snapToObjects="1">
      <p:cViewPr varScale="1">
        <p:scale>
          <a:sx n="114" d="100"/>
          <a:sy n="114" d="100"/>
        </p:scale>
        <p:origin x="-1554" y="-96"/>
      </p:cViewPr>
      <p:guideLst>
        <p:guide orient="horz" pos="3090"/>
        <p:guide pos="97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80" d="100"/>
          <a:sy n="80" d="100"/>
        </p:scale>
        <p:origin x="2202" y="-648"/>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7" name="page_number_handouts"/>
          <p:cNvSpPr>
            <a:spLocks noGrp="1" noChangeArrowheads="1"/>
          </p:cNvSpPr>
          <p:nvPr>
            <p:ph type="sldNum" sz="quarter" idx="3"/>
          </p:nvPr>
        </p:nvSpPr>
        <p:spPr bwMode="gray">
          <a:xfrm>
            <a:off x="4013200" y="8902700"/>
            <a:ext cx="3071813" cy="469900"/>
          </a:xfrm>
          <a:prstGeom prst="rect">
            <a:avLst/>
          </a:prstGeom>
          <a:noFill/>
          <a:ln w="9525">
            <a:noFill/>
            <a:miter lim="800000"/>
            <a:headEnd/>
            <a:tailEnd/>
          </a:ln>
          <a:effectLst/>
        </p:spPr>
        <p:txBody>
          <a:bodyPr vert="horz" wrap="square" lIns="90648" tIns="45330" rIns="90648" bIns="45330" numCol="1" anchor="b" anchorCtr="0" compatLnSpc="1">
            <a:prstTxWarp prst="textNoShape">
              <a:avLst/>
            </a:prstTxWarp>
          </a:bodyPr>
          <a:lstStyle>
            <a:lvl1pPr algn="r" defTabSz="906463">
              <a:defRPr sz="1200">
                <a:latin typeface="Arial" pitchFamily="2" charset="0"/>
              </a:defRPr>
            </a:lvl1pPr>
          </a:lstStyle>
          <a:p>
            <a:fld id="{C8B66C32-457D-4C1D-9311-2FF8084A158A}" type="slidenum">
              <a:rPr lang="en-US">
                <a:latin typeface="Arial" pitchFamily="34" charset="0"/>
                <a:cs typeface="Arial" pitchFamily="34" charset="0"/>
              </a:rPr>
              <a:pPr/>
              <a:t>‹#›</a:t>
            </a:fld>
            <a:endParaRPr lang="en-US" dirty="0">
              <a:latin typeface="Arial" pitchFamily="34" charset="0"/>
              <a:cs typeface="Arial" pitchFamily="34" charset="0"/>
            </a:endParaRPr>
          </a:p>
        </p:txBody>
      </p:sp>
      <p:sp>
        <p:nvSpPr>
          <p:cNvPr id="131076" name="footer_handouts"/>
          <p:cNvSpPr>
            <a:spLocks noGrp="1" noChangeArrowheads="1"/>
          </p:cNvSpPr>
          <p:nvPr>
            <p:ph type="ftr" sz="quarter" idx="2"/>
          </p:nvPr>
        </p:nvSpPr>
        <p:spPr bwMode="gray">
          <a:xfrm>
            <a:off x="0" y="8902700"/>
            <a:ext cx="3071813" cy="469900"/>
          </a:xfrm>
          <a:prstGeom prst="rect">
            <a:avLst/>
          </a:prstGeom>
          <a:noFill/>
          <a:ln w="9525">
            <a:noFill/>
            <a:miter lim="800000"/>
            <a:headEnd/>
            <a:tailEnd/>
          </a:ln>
          <a:effectLst/>
        </p:spPr>
        <p:txBody>
          <a:bodyPr vert="horz" wrap="square" lIns="90648" tIns="45330" rIns="90648" bIns="45330" numCol="1" anchor="b" anchorCtr="0" compatLnSpc="1">
            <a:prstTxWarp prst="textNoShape">
              <a:avLst/>
            </a:prstTxWarp>
          </a:bodyPr>
          <a:lstStyle>
            <a:lvl1pPr defTabSz="906463">
              <a:defRPr sz="1200">
                <a:latin typeface="Arial" pitchFamily="2" charset="0"/>
              </a:defRPr>
            </a:lvl1pPr>
          </a:lstStyle>
          <a:p>
            <a:endParaRPr lang="en-US" dirty="0">
              <a:latin typeface="Arial" pitchFamily="34" charset="0"/>
              <a:cs typeface="Arial" pitchFamily="34" charset="0"/>
            </a:endParaRPr>
          </a:p>
        </p:txBody>
      </p:sp>
      <p:sp>
        <p:nvSpPr>
          <p:cNvPr id="131075" name="date_handouts"/>
          <p:cNvSpPr>
            <a:spLocks noGrp="1" noChangeArrowheads="1"/>
          </p:cNvSpPr>
          <p:nvPr>
            <p:ph type="dt" sz="quarter" idx="1"/>
          </p:nvPr>
        </p:nvSpPr>
        <p:spPr bwMode="gray">
          <a:xfrm>
            <a:off x="4013200" y="0"/>
            <a:ext cx="3071813" cy="469900"/>
          </a:xfrm>
          <a:prstGeom prst="rect">
            <a:avLst/>
          </a:prstGeom>
          <a:noFill/>
          <a:ln w="9525">
            <a:noFill/>
            <a:miter lim="800000"/>
            <a:headEnd/>
            <a:tailEnd/>
          </a:ln>
          <a:effectLst/>
        </p:spPr>
        <p:txBody>
          <a:bodyPr vert="horz" wrap="square" lIns="90648" tIns="45330" rIns="90648" bIns="45330" numCol="1" anchor="t" anchorCtr="0" compatLnSpc="1">
            <a:prstTxWarp prst="textNoShape">
              <a:avLst/>
            </a:prstTxWarp>
          </a:bodyPr>
          <a:lstStyle>
            <a:lvl1pPr algn="r" defTabSz="906463">
              <a:defRPr sz="1200">
                <a:latin typeface="Arial" pitchFamily="2" charset="0"/>
              </a:defRPr>
            </a:lvl1pPr>
          </a:lstStyle>
          <a:p>
            <a:r>
              <a:rPr lang="en-US" dirty="0">
                <a:latin typeface="Arial" pitchFamily="34" charset="0"/>
                <a:cs typeface="Arial" pitchFamily="34" charset="0"/>
              </a:rPr>
              <a:t>October 30, 2014</a:t>
            </a:r>
          </a:p>
        </p:txBody>
      </p:sp>
      <p:sp>
        <p:nvSpPr>
          <p:cNvPr id="131074" name="header_handouts"/>
          <p:cNvSpPr>
            <a:spLocks noGrp="1" noChangeArrowheads="1"/>
          </p:cNvSpPr>
          <p:nvPr>
            <p:ph type="hdr" sz="quarter"/>
          </p:nvPr>
        </p:nvSpPr>
        <p:spPr bwMode="gray">
          <a:xfrm>
            <a:off x="0" y="0"/>
            <a:ext cx="3071813" cy="469900"/>
          </a:xfrm>
          <a:prstGeom prst="rect">
            <a:avLst/>
          </a:prstGeom>
          <a:noFill/>
          <a:ln w="9525">
            <a:noFill/>
            <a:miter lim="800000"/>
            <a:headEnd/>
            <a:tailEnd/>
          </a:ln>
          <a:effectLst/>
        </p:spPr>
        <p:txBody>
          <a:bodyPr vert="horz" wrap="square" lIns="90648" tIns="45330" rIns="90648" bIns="45330" numCol="1" anchor="t" anchorCtr="0" compatLnSpc="1">
            <a:prstTxWarp prst="textNoShape">
              <a:avLst/>
            </a:prstTxWarp>
          </a:bodyPr>
          <a:lstStyle>
            <a:lvl1pPr defTabSz="906463">
              <a:defRPr sz="1200">
                <a:latin typeface="Arial" pitchFamily="2" charset="0"/>
              </a:defRPr>
            </a:lvl1p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xmlns="" val="8870896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page_number_notes"/>
          <p:cNvSpPr>
            <a:spLocks noGrp="1" noChangeArrowheads="1"/>
          </p:cNvSpPr>
          <p:nvPr>
            <p:ph type="sldNum" sz="quarter" idx="5"/>
          </p:nvPr>
        </p:nvSpPr>
        <p:spPr bwMode="gray">
          <a:xfrm>
            <a:off x="4014788" y="8904288"/>
            <a:ext cx="3070225" cy="468312"/>
          </a:xfrm>
          <a:prstGeom prst="rect">
            <a:avLst/>
          </a:prstGeom>
          <a:noFill/>
          <a:ln w="9525">
            <a:noFill/>
            <a:miter lim="800000"/>
            <a:headEnd/>
            <a:tailEnd/>
          </a:ln>
          <a:effectLst/>
        </p:spPr>
        <p:txBody>
          <a:bodyPr vert="horz" wrap="square" lIns="94018" tIns="47009" rIns="94018" bIns="47009" numCol="1" anchor="b" anchorCtr="0" compatLnSpc="1">
            <a:prstTxWarp prst="textNoShape">
              <a:avLst/>
            </a:prstTxWarp>
          </a:bodyPr>
          <a:lstStyle>
            <a:lvl1pPr algn="r" defTabSz="941388">
              <a:defRPr sz="1200">
                <a:latin typeface="Arial" pitchFamily="34" charset="0"/>
                <a:cs typeface="Arial" pitchFamily="34" charset="0"/>
              </a:defRPr>
            </a:lvl1pPr>
          </a:lstStyle>
          <a:p>
            <a:fld id="{E6C388D9-8E38-4EC6-8E5A-9BD94593D26C}" type="slidenum">
              <a:rPr lang="en-US" smtClean="0"/>
              <a:pPr/>
              <a:t>‹#›</a:t>
            </a:fld>
            <a:endParaRPr lang="en-US" dirty="0"/>
          </a:p>
        </p:txBody>
      </p:sp>
      <p:sp>
        <p:nvSpPr>
          <p:cNvPr id="7174" name="footer_notes"/>
          <p:cNvSpPr>
            <a:spLocks noGrp="1" noChangeArrowheads="1"/>
          </p:cNvSpPr>
          <p:nvPr>
            <p:ph type="ftr" sz="quarter" idx="4"/>
          </p:nvPr>
        </p:nvSpPr>
        <p:spPr bwMode="gray">
          <a:xfrm>
            <a:off x="0" y="8904288"/>
            <a:ext cx="3070225" cy="468312"/>
          </a:xfrm>
          <a:prstGeom prst="rect">
            <a:avLst/>
          </a:prstGeom>
          <a:noFill/>
          <a:ln w="9525">
            <a:noFill/>
            <a:miter lim="800000"/>
            <a:headEnd/>
            <a:tailEnd/>
          </a:ln>
          <a:effectLst/>
        </p:spPr>
        <p:txBody>
          <a:bodyPr vert="horz" wrap="square" lIns="94018" tIns="47009" rIns="94018" bIns="47009" numCol="1" anchor="b" anchorCtr="0" compatLnSpc="1">
            <a:prstTxWarp prst="textNoShape">
              <a:avLst/>
            </a:prstTxWarp>
          </a:bodyPr>
          <a:lstStyle>
            <a:lvl1pPr defTabSz="941388">
              <a:defRPr sz="1200">
                <a:latin typeface="Arial" pitchFamily="34" charset="0"/>
                <a:cs typeface="Arial" pitchFamily="34" charset="0"/>
              </a:defRPr>
            </a:lvl1pPr>
          </a:lstStyle>
          <a:p>
            <a:endParaRPr lang="en-US" dirty="0"/>
          </a:p>
        </p:txBody>
      </p:sp>
      <p:sp>
        <p:nvSpPr>
          <p:cNvPr id="7173" name="text_placeholder_notes"/>
          <p:cNvSpPr>
            <a:spLocks noGrp="1" noChangeArrowheads="1"/>
          </p:cNvSpPr>
          <p:nvPr>
            <p:ph type="body" sz="quarter" idx="3"/>
          </p:nvPr>
        </p:nvSpPr>
        <p:spPr bwMode="gray">
          <a:xfrm>
            <a:off x="228600" y="3863975"/>
            <a:ext cx="6627813" cy="4806950"/>
          </a:xfrm>
          <a:prstGeom prst="rect">
            <a:avLst/>
          </a:prstGeom>
          <a:noFill/>
          <a:ln w="9525">
            <a:noFill/>
            <a:miter lim="800000"/>
            <a:headEnd/>
            <a:tailEnd/>
          </a:ln>
          <a:effectLst/>
        </p:spPr>
        <p:txBody>
          <a:bodyPr vert="horz" wrap="square" lIns="94018" tIns="47009" rIns="94018" bIns="47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72" name="img_slide_notes"/>
          <p:cNvSpPr>
            <a:spLocks noGrp="1" noRot="1" noChangeAspect="1" noChangeArrowheads="1" noTextEdit="1"/>
          </p:cNvSpPr>
          <p:nvPr>
            <p:ph type="sldImg" idx="2"/>
          </p:nvPr>
        </p:nvSpPr>
        <p:spPr bwMode="gray">
          <a:xfrm>
            <a:off x="1725613" y="846138"/>
            <a:ext cx="3635375" cy="2727325"/>
          </a:xfrm>
          <a:prstGeom prst="rect">
            <a:avLst/>
          </a:prstGeom>
          <a:noFill/>
          <a:ln w="9525">
            <a:solidFill>
              <a:srgbClr val="000000"/>
            </a:solidFill>
            <a:miter lim="800000"/>
            <a:headEnd/>
            <a:tailEnd/>
          </a:ln>
          <a:effectLst/>
        </p:spPr>
      </p:sp>
      <p:sp>
        <p:nvSpPr>
          <p:cNvPr id="9" name="date_notes"/>
          <p:cNvSpPr>
            <a:spLocks noGrp="1"/>
          </p:cNvSpPr>
          <p:nvPr>
            <p:ph type="dt" idx="1"/>
          </p:nvPr>
        </p:nvSpPr>
        <p:spPr bwMode="gray">
          <a:xfrm>
            <a:off x="4014788" y="0"/>
            <a:ext cx="3070225" cy="468313"/>
          </a:xfrm>
          <a:prstGeom prst="rect">
            <a:avLst/>
          </a:prstGeom>
        </p:spPr>
        <p:txBody>
          <a:bodyPr vert="horz" lIns="91440" tIns="45720" rIns="91440" bIns="45720" rtlCol="0"/>
          <a:lstStyle>
            <a:lvl1pPr algn="r">
              <a:defRPr sz="1200" baseline="0"/>
            </a:lvl1pPr>
          </a:lstStyle>
          <a:p>
            <a:r>
              <a:rPr lang="en-US" dirty="0"/>
              <a:t>January 30, 2015</a:t>
            </a:r>
          </a:p>
        </p:txBody>
      </p:sp>
      <p:sp>
        <p:nvSpPr>
          <p:cNvPr id="7170" name="header_notes"/>
          <p:cNvSpPr>
            <a:spLocks noGrp="1" noChangeArrowheads="1"/>
          </p:cNvSpPr>
          <p:nvPr>
            <p:ph type="hdr" sz="quarter"/>
          </p:nvPr>
        </p:nvSpPr>
        <p:spPr bwMode="gray">
          <a:xfrm>
            <a:off x="0" y="0"/>
            <a:ext cx="3070225" cy="468313"/>
          </a:xfrm>
          <a:prstGeom prst="rect">
            <a:avLst/>
          </a:prstGeom>
          <a:noFill/>
          <a:ln w="9525">
            <a:noFill/>
            <a:miter lim="800000"/>
            <a:headEnd/>
            <a:tailEnd/>
          </a:ln>
          <a:effectLst/>
        </p:spPr>
        <p:txBody>
          <a:bodyPr vert="horz" wrap="square" lIns="94018" tIns="47009" rIns="94018" bIns="47009" numCol="1" anchor="t" anchorCtr="0" compatLnSpc="1">
            <a:prstTxWarp prst="textNoShape">
              <a:avLst/>
            </a:prstTxWarp>
          </a:bodyPr>
          <a:lstStyle>
            <a:lvl1pPr defTabSz="941388">
              <a:defRPr sz="120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xmlns="" val="326737443"/>
      </p:ext>
    </p:extLst>
  </p:cSld>
  <p:clrMap bg1="lt1" tx1="dk1" bg2="lt2" tx2="dk2" accent1="accent1" accent2="accent2" accent3="accent3" accent4="accent4" accent5="accent5" accent6="accent6" hlink="hlink" folHlink="folHlink"/>
  <p:hf hdr="0" ftr="0"/>
  <p:notesStyle>
    <a:lvl1pPr algn="l" rtl="0" fontAlgn="base">
      <a:lnSpc>
        <a:spcPct val="90000"/>
      </a:lnSpc>
      <a:spcBef>
        <a:spcPts val="600"/>
      </a:spcBef>
      <a:spcAft>
        <a:spcPct val="0"/>
      </a:spcAft>
      <a:defRPr sz="1200" kern="1200">
        <a:solidFill>
          <a:schemeClr val="tx1"/>
        </a:solidFill>
        <a:latin typeface="Arial" pitchFamily="34" charset="0"/>
        <a:ea typeface="+mn-ea"/>
        <a:cs typeface="+mn-cs"/>
      </a:defRPr>
    </a:lvl1pPr>
    <a:lvl2pPr marL="222250" indent="-107950" algn="l" rtl="0" fontAlgn="base">
      <a:lnSpc>
        <a:spcPct val="90000"/>
      </a:lnSpc>
      <a:spcBef>
        <a:spcPts val="300"/>
      </a:spcBef>
      <a:spcAft>
        <a:spcPct val="0"/>
      </a:spcAft>
      <a:buFont typeface="Arial" pitchFamily="34" charset="0"/>
      <a:buChar char="•"/>
      <a:defRPr sz="1200" kern="1200">
        <a:solidFill>
          <a:schemeClr val="tx1"/>
        </a:solidFill>
        <a:latin typeface="Arial" pitchFamily="34" charset="0"/>
        <a:ea typeface="+mn-ea"/>
        <a:cs typeface="+mn-cs"/>
      </a:defRPr>
    </a:lvl2pPr>
    <a:lvl3pPr marL="463550" indent="-127000"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3pPr>
    <a:lvl4pPr marL="688975" indent="-111125"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4pPr>
    <a:lvl5pPr marL="914400" indent="-111125" algn="l" rtl="0" fontAlgn="base">
      <a:lnSpc>
        <a:spcPct val="90000"/>
      </a:lnSpc>
      <a:spcBef>
        <a:spcPts val="3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E4766-E87E-4C58-B07C-33F8B13EA4E1}" type="slidenum">
              <a:rPr lang="en-US" smtClean="0"/>
              <a:pPr/>
              <a:t>1</a:t>
            </a:fld>
            <a:endParaRPr lang="en-US" dirty="0"/>
          </a:p>
        </p:txBody>
      </p:sp>
    </p:spTree>
    <p:extLst>
      <p:ext uri="{BB962C8B-B14F-4D97-AF65-F5344CB8AC3E}">
        <p14:creationId xmlns:p14="http://schemas.microsoft.com/office/powerpoint/2010/main" xmlns="" val="297029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13</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171744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15</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162107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17</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72888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19</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314363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20</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73980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2</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208884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4</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352496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5</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69246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6</a:t>
            </a:fld>
            <a:endParaRPr lang="en-US" dirty="0"/>
          </a:p>
        </p:txBody>
      </p:sp>
      <p:sp>
        <p:nvSpPr>
          <p:cNvPr id="5" name="Date Placeholder 4"/>
          <p:cNvSpPr>
            <a:spLocks noGrp="1"/>
          </p:cNvSpPr>
          <p:nvPr>
            <p:ph type="dt" idx="11"/>
          </p:nvPr>
        </p:nvSpPr>
        <p:spPr/>
        <p:txBody>
          <a:bodyPr/>
          <a:lstStyle/>
          <a:p>
            <a:r>
              <a:rPr lang="en-US" dirty="0"/>
              <a:t>January 30, 2015</a:t>
            </a:r>
          </a:p>
        </p:txBody>
      </p:sp>
    </p:spTree>
    <p:extLst>
      <p:ext uri="{BB962C8B-B14F-4D97-AF65-F5344CB8AC3E}">
        <p14:creationId xmlns:p14="http://schemas.microsoft.com/office/powerpoint/2010/main" xmlns="" val="70844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9</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427101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10</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18887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11</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238639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513" indent="0">
              <a:buFont typeface="Arial"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pPr/>
              <a:t>12</a:t>
            </a:fld>
            <a:endParaRPr lang="en-US" dirty="0"/>
          </a:p>
        </p:txBody>
      </p:sp>
      <p:sp>
        <p:nvSpPr>
          <p:cNvPr id="5" name="Date Placeholder 4"/>
          <p:cNvSpPr>
            <a:spLocks noGrp="1"/>
          </p:cNvSpPr>
          <p:nvPr>
            <p:ph type="dt" idx="11"/>
          </p:nvPr>
        </p:nvSpPr>
        <p:spPr/>
        <p:txBody>
          <a:bodyPr/>
          <a:lstStyle/>
          <a:p>
            <a:r>
              <a:rPr lang="en-US"/>
              <a:t>January 30, 2015</a:t>
            </a:r>
            <a:endParaRPr lang="en-US" dirty="0"/>
          </a:p>
        </p:txBody>
      </p:sp>
    </p:spTree>
    <p:extLst>
      <p:ext uri="{BB962C8B-B14F-4D97-AF65-F5344CB8AC3E}">
        <p14:creationId xmlns:p14="http://schemas.microsoft.com/office/powerpoint/2010/main" xmlns="" val="191278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224265" name="subtitle_placeholder"/>
          <p:cNvSpPr>
            <a:spLocks noGrp="1" noChangeArrowheads="1"/>
          </p:cNvSpPr>
          <p:nvPr>
            <p:ph type="subTitle" idx="1"/>
          </p:nvPr>
        </p:nvSpPr>
        <p:spPr bwMode="gray">
          <a:xfrm>
            <a:off x="576072" y="5602290"/>
            <a:ext cx="6309360" cy="366713"/>
          </a:xfr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0" indent="0">
              <a:lnSpc>
                <a:spcPct val="90000"/>
              </a:lnSpc>
              <a:spcAft>
                <a:spcPct val="0"/>
              </a:spcAft>
              <a:buFont typeface="Arial" pitchFamily="2" charset="0"/>
              <a:buNone/>
              <a:def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mn-cs"/>
              </a:defRPr>
            </a:lvl1pPr>
          </a:lstStyle>
          <a:p>
            <a:pPr marL="0" marR="0" lvl="0" indent="0" algn="l" defTabSz="914400" rtl="0" eaLnBrk="1" fontAlgn="base" latinLnBrk="0" hangingPunct="1">
              <a:lnSpc>
                <a:spcPct val="90000"/>
              </a:lnSpc>
              <a:spcBef>
                <a:spcPct val="0"/>
              </a:spcBef>
              <a:spcAft>
                <a:spcPct val="0"/>
              </a:spcAft>
              <a:buClrTx/>
              <a:buSzPct val="85000"/>
              <a:buFont typeface="Arial" pitchFamily="2" charset="0"/>
              <a:buNone/>
              <a:tabLst/>
              <a:defRPr/>
            </a:pPr>
            <a:r>
              <a:rPr lang="en-US"/>
              <a:t>Click to edit Master subtitle style</a:t>
            </a:r>
            <a:endParaRPr lang="en-US" dirty="0"/>
          </a:p>
        </p:txBody>
      </p:sp>
      <p:sp>
        <p:nvSpPr>
          <p:cNvPr id="224264" name="title_placeholder"/>
          <p:cNvSpPr>
            <a:spLocks noGrp="1" noChangeArrowheads="1"/>
          </p:cNvSpPr>
          <p:nvPr>
            <p:ph type="ctrTitle"/>
          </p:nvPr>
        </p:nvSpPr>
        <p:spPr bwMode="gray">
          <a:xfrm>
            <a:off x="576072" y="4972052"/>
            <a:ext cx="6309360" cy="563231"/>
          </a:xfrm>
          <a:noFill/>
          <a:ln w="9525">
            <a:noFill/>
            <a:miter lim="800000"/>
            <a:headEnd/>
            <a:tailEnd/>
          </a:ln>
        </p:spPr>
        <p:txBody>
          <a:bodyPr vert="horz" wrap="square" lIns="91440" tIns="45720" rIns="91440" bIns="45720" numCol="1" anchor="b" anchorCtr="0" compatLnSpc="1">
            <a:prstTxWarp prst="textNoShape">
              <a:avLst/>
            </a:prstTxWarp>
            <a:spAutoFit/>
          </a:bodyPr>
          <a:lstStyle>
            <a:lvl1pPr>
              <a:def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Click to edit Master title style</a:t>
            </a:r>
            <a:endParaRPr lang="en-US" dirty="0"/>
          </a:p>
        </p:txBody>
      </p:sp>
      <p:sp>
        <p:nvSpPr>
          <p:cNvPr id="16" name="copyright_legal_ts"/>
          <p:cNvSpPr>
            <a:spLocks noChangeArrowheads="1"/>
          </p:cNvSpPr>
          <p:nvPr userDrawn="1"/>
        </p:nvSpPr>
        <p:spPr bwMode="gray">
          <a:xfrm>
            <a:off x="571500" y="6475413"/>
            <a:ext cx="4000500" cy="304800"/>
          </a:xfrm>
          <a:prstGeom prst="rect">
            <a:avLst/>
          </a:prstGeom>
          <a:noFill/>
          <a:ln w="9525" algn="ctr">
            <a:noFill/>
            <a:miter lim="800000"/>
            <a:headEnd/>
            <a:tailEnd/>
          </a:ln>
          <a:effectLst/>
        </p:spPr>
        <p:txBody>
          <a:bodyPr tIns="0" bIns="0" anchor="ctr"/>
          <a:lstStyle/>
          <a:p>
            <a:pPr>
              <a:lnSpc>
                <a:spcPct val="95000"/>
              </a:lnSpc>
            </a:pPr>
            <a:r>
              <a:rPr lang="en-US" sz="800" i="1" dirty="0">
                <a:solidFill>
                  <a:schemeClr val="bg1">
                    <a:lumMod val="50000"/>
                  </a:schemeClr>
                </a:solidFill>
                <a:latin typeface="Arial" pitchFamily="34" charset="0"/>
              </a:rPr>
              <a:t>© 2017, 2018 My Gateway </a:t>
            </a:r>
            <a:br>
              <a:rPr lang="en-US" sz="800" i="1" dirty="0">
                <a:solidFill>
                  <a:schemeClr val="bg1">
                    <a:lumMod val="50000"/>
                  </a:schemeClr>
                </a:solidFill>
                <a:latin typeface="Arial" pitchFamily="34" charset="0"/>
              </a:rPr>
            </a:br>
            <a:r>
              <a:rPr lang="en-US" sz="800" i="1" dirty="0">
                <a:solidFill>
                  <a:schemeClr val="bg1">
                    <a:lumMod val="50000"/>
                  </a:schemeClr>
                </a:solidFill>
                <a:latin typeface="Arial" pitchFamily="34" charset="0"/>
              </a:rPr>
              <a:t>Proprietary and Confidential</a:t>
            </a:r>
          </a:p>
        </p:txBody>
      </p:sp>
      <p:cxnSp>
        <p:nvCxnSpPr>
          <p:cNvPr id="10" name="line_btm_ts_ds"/>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 name="line_top_ts_ds"/>
          <p:cNvCxnSpPr/>
          <p:nvPr userDrawn="1"/>
        </p:nvCxnSpPr>
        <p:spPr bwMode="gray">
          <a:xfrm>
            <a:off x="0" y="1598613"/>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xmlns="" id="{AEED4A8A-CB1A-4F6F-ABC1-B0B100D5DC6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4650" y="203167"/>
            <a:ext cx="872879" cy="879114"/>
          </a:xfrm>
          <a:prstGeom prst="rect">
            <a:avLst/>
          </a:prstGeom>
          <a:noFill/>
          <a:ln>
            <a:noFill/>
          </a:ln>
        </p:spPr>
      </p:pic>
      <p:grpSp>
        <p:nvGrpSpPr>
          <p:cNvPr id="8" name="Group 7">
            <a:extLst>
              <a:ext uri="{FF2B5EF4-FFF2-40B4-BE49-F238E27FC236}">
                <a16:creationId xmlns:a16="http://schemas.microsoft.com/office/drawing/2014/main" xmlns="" id="{C3D2E0A0-D2B6-4ED8-9ABD-5C1471A31FDB}"/>
              </a:ext>
            </a:extLst>
          </p:cNvPr>
          <p:cNvGrpSpPr/>
          <p:nvPr userDrawn="1"/>
        </p:nvGrpSpPr>
        <p:grpSpPr>
          <a:xfrm>
            <a:off x="14748" y="214005"/>
            <a:ext cx="2209800" cy="733932"/>
            <a:chOff x="14748" y="214005"/>
            <a:chExt cx="2209800" cy="733932"/>
          </a:xfrm>
        </p:grpSpPr>
        <p:sp>
          <p:nvSpPr>
            <p:cNvPr id="11" name="Text Box 2">
              <a:extLst>
                <a:ext uri="{FF2B5EF4-FFF2-40B4-BE49-F238E27FC236}">
                  <a16:creationId xmlns:a16="http://schemas.microsoft.com/office/drawing/2014/main" xmlns="" id="{562B1A15-EAD8-4BD3-AC3D-1B00BC0B84C4}"/>
                </a:ext>
              </a:extLst>
            </p:cNvPr>
            <p:cNvSpPr txBox="1">
              <a:spLocks noChangeArrowheads="1"/>
            </p:cNvSpPr>
            <p:nvPr/>
          </p:nvSpPr>
          <p:spPr bwMode="auto">
            <a:xfrm>
              <a:off x="14748" y="214005"/>
              <a:ext cx="2209800" cy="395621"/>
            </a:xfrm>
            <a:prstGeom prst="rect">
              <a:avLst/>
            </a:prstGeom>
            <a:solidFill>
              <a:srgbClr val="FFFFFF"/>
            </a:solidFill>
            <a:ln w="3175">
              <a:noFill/>
              <a:miter lim="800000"/>
              <a:headEnd/>
              <a:tailEnd/>
            </a:ln>
          </p:spPr>
          <p:txBody>
            <a:bodyPr rot="0" vert="horz" wrap="square" lIns="91440" tIns="45720" rIns="91440" bIns="45720" anchor="t" anchorCtr="0">
              <a:spAutoFit/>
            </a:bodyPr>
            <a:lstStyle/>
            <a:p>
              <a:pPr>
                <a:lnSpc>
                  <a:spcPct val="120000"/>
                </a:lnSpc>
                <a:spcAft>
                  <a:spcPts val="0"/>
                </a:spcAft>
              </a:pPr>
              <a:r>
                <a:rPr lang="en-GB" sz="1800" i="1" dirty="0">
                  <a:effectLst/>
                  <a:latin typeface="Georgia" panose="02040502050405020303" pitchFamily="18" charset="0"/>
                  <a:ea typeface="Times New Roman" panose="02020603050405020304" pitchFamily="18" charset="0"/>
                </a:rPr>
                <a:t>My Gateway </a:t>
              </a:r>
              <a:endParaRPr lang="en-AU" sz="1800" i="1" dirty="0">
                <a:effectLst/>
                <a:latin typeface="Times New Roman" panose="02020603050405020304" pitchFamily="18" charset="0"/>
                <a:ea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89BBEAB8-02F1-4F9A-866D-9AEB00728788}"/>
                </a:ext>
              </a:extLst>
            </p:cNvPr>
            <p:cNvCxnSpPr/>
            <p:nvPr/>
          </p:nvCxnSpPr>
          <p:spPr>
            <a:xfrm>
              <a:off x="109140" y="614080"/>
              <a:ext cx="1343813" cy="0"/>
            </a:xfrm>
            <a:prstGeom prst="line">
              <a:avLst/>
            </a:prstGeom>
            <a:ln w="25400">
              <a:solidFill>
                <a:srgbClr val="99CCFF"/>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E59A18DF-CB99-45A7-96B0-F583DB936DC6}"/>
                </a:ext>
              </a:extLst>
            </p:cNvPr>
            <p:cNvCxnSpPr/>
            <p:nvPr/>
          </p:nvCxnSpPr>
          <p:spPr>
            <a:xfrm>
              <a:off x="109140" y="781009"/>
              <a:ext cx="1545385" cy="0"/>
            </a:xfrm>
            <a:prstGeom prst="line">
              <a:avLst/>
            </a:prstGeom>
            <a:ln w="25400">
              <a:solidFill>
                <a:srgbClr val="33CCFF"/>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xmlns="" id="{988C922D-ABDF-4B66-9405-B877D6641236}"/>
                </a:ext>
              </a:extLst>
            </p:cNvPr>
            <p:cNvCxnSpPr/>
            <p:nvPr/>
          </p:nvCxnSpPr>
          <p:spPr>
            <a:xfrm>
              <a:off x="109140" y="947937"/>
              <a:ext cx="1746956" cy="0"/>
            </a:xfrm>
            <a:prstGeom prst="line">
              <a:avLst/>
            </a:prstGeom>
            <a:ln w="25400">
              <a:solidFill>
                <a:srgbClr val="0066FF"/>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224264" name="title_placeholder"/>
          <p:cNvSpPr>
            <a:spLocks noGrp="1" noChangeArrowheads="1"/>
          </p:cNvSpPr>
          <p:nvPr>
            <p:ph type="ctrTitle" hasCustomPrompt="1"/>
          </p:nvPr>
        </p:nvSpPr>
        <p:spPr bwMode="gray">
          <a:xfrm>
            <a:off x="576072" y="4835527"/>
            <a:ext cx="6309360" cy="1034129"/>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Click to edit Section Divider title</a:t>
            </a:r>
          </a:p>
        </p:txBody>
      </p:sp>
      <p:cxnSp>
        <p:nvCxnSpPr>
          <p:cNvPr id="6" name="line_top_ts_ds"/>
          <p:cNvCxnSpPr/>
          <p:nvPr userDrawn="1"/>
        </p:nvCxnSpPr>
        <p:spPr bwMode="gray">
          <a:xfrm>
            <a:off x="0" y="1112571"/>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 name="line_btm_ts_ds">
            <a:extLst>
              <a:ext uri="{FF2B5EF4-FFF2-40B4-BE49-F238E27FC236}">
                <a16:creationId xmlns:a16="http://schemas.microsoft.com/office/drawing/2014/main" xmlns="" id="{39583B37-4618-4DC7-9DA5-86B17917966C}"/>
              </a:ext>
            </a:extLst>
          </p:cNvPr>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5" name="Picture 4">
            <a:extLst>
              <a:ext uri="{FF2B5EF4-FFF2-40B4-BE49-F238E27FC236}">
                <a16:creationId xmlns:a16="http://schemas.microsoft.com/office/drawing/2014/main" xmlns="" id="{8EEE4CCA-C845-4114-B7A2-7AD8A3ADA8E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4650" y="203167"/>
            <a:ext cx="872879" cy="8791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23241" name="text_placeholder"/>
          <p:cNvSpPr>
            <a:spLocks noGrp="1" noChangeArrowheads="1"/>
          </p:cNvSpPr>
          <p:nvPr>
            <p:ph type="body" idx="1"/>
          </p:nvPr>
        </p:nvSpPr>
        <p:spPr bwMode="gray">
          <a:xfrm>
            <a:off x="576073" y="1827215"/>
            <a:ext cx="7394575" cy="404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age_number"/>
          <p:cNvSpPr>
            <a:spLocks noGrp="1" noChangeArrowheads="1"/>
          </p:cNvSpPr>
          <p:nvPr>
            <p:ph type="sldNum" sz="quarter" idx="4"/>
          </p:nvPr>
        </p:nvSpPr>
        <p:spPr bwMode="gray">
          <a:xfrm>
            <a:off x="7635876" y="1134088"/>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23240" name="title_placeholder"/>
          <p:cNvSpPr>
            <a:spLocks noGrp="1" noChangeArrowheads="1"/>
          </p:cNvSpPr>
          <p:nvPr>
            <p:ph type="title"/>
          </p:nvPr>
        </p:nvSpPr>
        <p:spPr bwMode="gray">
          <a:xfrm>
            <a:off x="576073" y="717552"/>
            <a:ext cx="6880225"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cxnSp>
        <p:nvCxnSpPr>
          <p:cNvPr id="15" name="line_btm_cs"/>
          <p:cNvCxnSpPr/>
          <p:nvPr/>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 name="line_top_cs"/>
          <p:cNvCxnSpPr/>
          <p:nvPr/>
        </p:nvCxnSpPr>
        <p:spPr bwMode="gray">
          <a:xfrm>
            <a:off x="0" y="1296988"/>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1" r:id="rId1"/>
    <p:sldLayoutId id="2147483678" r:id="rId2"/>
  </p:sldLayoutIdLst>
  <p:hf hdr="0" ftr="0"/>
  <p:txStyles>
    <p:titleStyle>
      <a:lvl1pPr algn="l" rtl="0" eaLnBrk="1" fontAlgn="base" hangingPunct="1">
        <a:lnSpc>
          <a:spcPct val="90000"/>
        </a:lnSpc>
        <a:spcBef>
          <a:spcPct val="0"/>
        </a:spcBef>
        <a:spcAft>
          <a:spcPct val="0"/>
        </a:spcAft>
        <a:defRPr sz="2600" b="1">
          <a:solidFill>
            <a:schemeClr val="tx2"/>
          </a:solidFill>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p:titleStyle>
    <p:body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bwMode="auto">
          <a:xfrm>
            <a:off x="271272" y="3799004"/>
            <a:ext cx="6309360" cy="840230"/>
          </a:xfrm>
        </p:spPr>
        <p:txBody>
          <a:bodyPr/>
          <a:lstStyle/>
          <a:p>
            <a:r>
              <a:rPr lang="en-GB" sz="1800" dirty="0">
                <a:solidFill>
                  <a:schemeClr val="bg1">
                    <a:lumMod val="50000"/>
                  </a:schemeClr>
                </a:solidFill>
              </a:rPr>
              <a:t>Simple and Secure</a:t>
            </a:r>
          </a:p>
          <a:p>
            <a:endParaRPr lang="en-GB" sz="1800" dirty="0">
              <a:solidFill>
                <a:schemeClr val="bg1">
                  <a:lumMod val="50000"/>
                </a:schemeClr>
              </a:solidFill>
            </a:endParaRPr>
          </a:p>
          <a:p>
            <a:r>
              <a:rPr lang="en-GB" sz="1800" dirty="0">
                <a:solidFill>
                  <a:schemeClr val="bg1">
                    <a:lumMod val="50000"/>
                  </a:schemeClr>
                </a:solidFill>
              </a:rPr>
              <a:t>January 2018</a:t>
            </a:r>
            <a:endParaRPr lang="en-US" sz="1800" dirty="0">
              <a:solidFill>
                <a:schemeClr val="bg1">
                  <a:lumMod val="50000"/>
                </a:schemeClr>
              </a:solidFill>
            </a:endParaRPr>
          </a:p>
        </p:txBody>
      </p:sp>
      <p:sp>
        <p:nvSpPr>
          <p:cNvPr id="3" name="Title 2"/>
          <p:cNvSpPr>
            <a:spLocks noGrp="1"/>
          </p:cNvSpPr>
          <p:nvPr>
            <p:ph type="ctrTitle"/>
          </p:nvPr>
        </p:nvSpPr>
        <p:spPr>
          <a:xfrm>
            <a:off x="259080" y="2912722"/>
            <a:ext cx="6309360" cy="867930"/>
          </a:xfrm>
        </p:spPr>
        <p:txBody>
          <a:bodyPr/>
          <a:lstStyle/>
          <a:p>
            <a:r>
              <a:rPr lang="en-GB" sz="2800" dirty="0">
                <a:solidFill>
                  <a:schemeClr val="tx1"/>
                </a:solidFill>
                <a:latin typeface="+mj-lt"/>
              </a:rPr>
              <a:t>My Gateway.NET™ – OEM Payments Platform</a:t>
            </a:r>
            <a:endParaRPr lang="en-US" sz="2800" dirty="0">
              <a:solidFill>
                <a:schemeClr val="tx1"/>
              </a:solidFill>
              <a:latin typeface="+mj-lt"/>
            </a:endParaRPr>
          </a:p>
        </p:txBody>
      </p:sp>
      <p:pic>
        <p:nvPicPr>
          <p:cNvPr id="5" name="Picture 4">
            <a:extLst>
              <a:ext uri="{FF2B5EF4-FFF2-40B4-BE49-F238E27FC236}">
                <a16:creationId xmlns:a16="http://schemas.microsoft.com/office/drawing/2014/main" xmlns="" id="{0982319C-08B7-4FCA-8AF9-2BEEF087BAA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8442" y="2433352"/>
            <a:ext cx="1784985" cy="2508885"/>
          </a:xfrm>
          <a:prstGeom prst="rect">
            <a:avLst/>
          </a:prstGeom>
          <a:noFill/>
          <a:ln>
            <a:noFill/>
          </a:ln>
        </p:spPr>
      </p:pic>
      <p:pic>
        <p:nvPicPr>
          <p:cNvPr id="6" name="Picture 5" descr="TFF High Res2.png"/>
          <p:cNvPicPr>
            <a:picLocks noChangeAspect="1"/>
          </p:cNvPicPr>
          <p:nvPr/>
        </p:nvPicPr>
        <p:blipFill>
          <a:blip r:embed="rId4" cstate="print"/>
          <a:stretch>
            <a:fillRect/>
          </a:stretch>
        </p:blipFill>
        <p:spPr>
          <a:xfrm>
            <a:off x="2177718" y="431729"/>
            <a:ext cx="1622495" cy="843398"/>
          </a:xfrm>
          <a:prstGeom prst="rect">
            <a:avLst/>
          </a:prstGeom>
        </p:spPr>
      </p:pic>
      <p:pic>
        <p:nvPicPr>
          <p:cNvPr id="7" name="Picture 6" descr="one road 400x150_2.png"/>
          <p:cNvPicPr>
            <a:picLocks noChangeAspect="1"/>
          </p:cNvPicPr>
          <p:nvPr/>
        </p:nvPicPr>
        <p:blipFill>
          <a:blip r:embed="rId5" cstate="print"/>
          <a:stretch>
            <a:fillRect/>
          </a:stretch>
        </p:blipFill>
        <p:spPr>
          <a:xfrm>
            <a:off x="4839987" y="431729"/>
            <a:ext cx="1846039" cy="942887"/>
          </a:xfrm>
          <a:prstGeom prst="rect">
            <a:avLst/>
          </a:prstGeom>
        </p:spPr>
      </p:pic>
    </p:spTree>
    <p:extLst>
      <p:ext uri="{BB962C8B-B14F-4D97-AF65-F5344CB8AC3E}">
        <p14:creationId xmlns:p14="http://schemas.microsoft.com/office/powerpoint/2010/main" xmlns="" val="239658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76072" y="1550786"/>
            <a:ext cx="4215460"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b="1" kern="0" dirty="0">
                <a:solidFill>
                  <a:schemeClr val="tx1">
                    <a:lumMod val="65000"/>
                    <a:lumOff val="35000"/>
                  </a:schemeClr>
                </a:solidFill>
              </a:rPr>
              <a:t>My Gateway-Account Management</a:t>
            </a:r>
            <a:r>
              <a:rPr lang="en-US" sz="1400" kern="0" dirty="0">
                <a:solidFill>
                  <a:schemeClr val="tx1">
                    <a:lumMod val="65000"/>
                    <a:lumOff val="35000"/>
                  </a:schemeClr>
                </a:solidFill>
              </a:rPr>
              <a:t> interfaces to the merchant or processor</a:t>
            </a:r>
          </a:p>
          <a:p>
            <a:pPr>
              <a:buFont typeface="Wingdings" panose="05000000000000000000" pitchFamily="2" charset="2"/>
              <a:buChar char="§"/>
            </a:pPr>
            <a:r>
              <a:rPr lang="en-US" sz="1200" i="1" kern="0" dirty="0">
                <a:solidFill>
                  <a:schemeClr val="tx1">
                    <a:lumMod val="65000"/>
                    <a:lumOff val="35000"/>
                  </a:schemeClr>
                </a:solidFill>
              </a:rPr>
              <a:t>via a set of interface calls from the merchant or processor site</a:t>
            </a:r>
          </a:p>
          <a:p>
            <a:pPr marL="0" indent="0">
              <a:buNone/>
            </a:pPr>
            <a:r>
              <a:rPr lang="en-US" sz="1200" i="1" kern="0" dirty="0">
                <a:solidFill>
                  <a:schemeClr val="tx1">
                    <a:lumMod val="65000"/>
                    <a:lumOff val="35000"/>
                  </a:schemeClr>
                </a:solidFill>
              </a:rPr>
              <a:t>and/or</a:t>
            </a:r>
          </a:p>
          <a:p>
            <a:pPr>
              <a:buFont typeface="Wingdings" panose="05000000000000000000" pitchFamily="2" charset="2"/>
              <a:buChar char="§"/>
            </a:pPr>
            <a:r>
              <a:rPr lang="en-US" sz="1200" i="1" kern="0" dirty="0">
                <a:solidFill>
                  <a:schemeClr val="tx1">
                    <a:lumMod val="65000"/>
                    <a:lumOff val="35000"/>
                  </a:schemeClr>
                </a:solidFill>
              </a:rPr>
              <a:t>manually via the merchant admin portal</a:t>
            </a:r>
          </a:p>
          <a:p>
            <a:pPr marL="0" indent="0">
              <a:buNone/>
            </a:pPr>
            <a:endParaRPr lang="en-US" sz="1400" kern="0" dirty="0">
              <a:solidFill>
                <a:schemeClr val="tx1">
                  <a:lumMod val="65000"/>
                  <a:lumOff val="35000"/>
                </a:schemeClr>
              </a:solidFill>
            </a:endParaRPr>
          </a:p>
          <a:p>
            <a:pPr marL="0" indent="0">
              <a:buNone/>
            </a:pPr>
            <a:r>
              <a:rPr lang="en-US" sz="1400" b="1" kern="0" dirty="0">
                <a:solidFill>
                  <a:schemeClr val="tx1">
                    <a:lumMod val="65000"/>
                    <a:lumOff val="35000"/>
                  </a:schemeClr>
                </a:solidFill>
              </a:rPr>
              <a:t>My Gateway-Account Management </a:t>
            </a:r>
            <a:r>
              <a:rPr lang="en-US" sz="1400" kern="0" dirty="0">
                <a:solidFill>
                  <a:schemeClr val="tx1">
                    <a:lumMod val="65000"/>
                    <a:lumOff val="35000"/>
                  </a:schemeClr>
                </a:solidFill>
              </a:rPr>
              <a:t>functions allow a merchant to create a secure system to manage customers</a:t>
            </a:r>
          </a:p>
          <a:p>
            <a:pPr>
              <a:buFont typeface="Wingdings" panose="05000000000000000000" pitchFamily="2" charset="2"/>
              <a:buChar char="§"/>
            </a:pPr>
            <a:r>
              <a:rPr lang="en-US" sz="1200" i="1" kern="0" dirty="0">
                <a:solidFill>
                  <a:schemeClr val="tx1">
                    <a:lumMod val="65000"/>
                    <a:lumOff val="35000"/>
                  </a:schemeClr>
                </a:solidFill>
              </a:rPr>
              <a:t>Add, Retrieve, Update, Delete and Manage customers</a:t>
            </a:r>
          </a:p>
          <a:p>
            <a:pPr>
              <a:buFont typeface="Wingdings" panose="05000000000000000000" pitchFamily="2" charset="2"/>
              <a:buChar char="§"/>
            </a:pPr>
            <a:r>
              <a:rPr lang="en-US" sz="1200" i="1" kern="0" dirty="0">
                <a:solidFill>
                  <a:schemeClr val="tx1">
                    <a:lumMod val="65000"/>
                    <a:lumOff val="35000"/>
                  </a:schemeClr>
                </a:solidFill>
              </a:rPr>
              <a:t>Customers can logon to the merchant site and choose to use existing customer information to complete payments</a:t>
            </a:r>
          </a:p>
          <a:p>
            <a:pPr>
              <a:buFont typeface="Wingdings" panose="05000000000000000000" pitchFamily="2" charset="2"/>
              <a:buChar char="§"/>
            </a:pPr>
            <a:r>
              <a:rPr lang="en-US" sz="1200" i="1" kern="0" dirty="0">
                <a:solidFill>
                  <a:schemeClr val="tx1">
                    <a:lumMod val="65000"/>
                    <a:lumOff val="35000"/>
                  </a:schemeClr>
                </a:solidFill>
              </a:rPr>
              <a:t>Customers are not required to re-enter card, address or other details</a:t>
            </a:r>
          </a:p>
          <a:p>
            <a:pPr>
              <a:buFont typeface="Wingdings" panose="05000000000000000000" pitchFamily="2" charset="2"/>
              <a:buChar char="§"/>
            </a:pPr>
            <a:r>
              <a:rPr lang="en-US" sz="1200" i="1" kern="0" dirty="0">
                <a:solidFill>
                  <a:schemeClr val="tx1">
                    <a:lumMod val="65000"/>
                    <a:lumOff val="35000"/>
                  </a:schemeClr>
                </a:solidFill>
              </a:rPr>
              <a:t>Merchants have access to their customers’ data without the overhead of securely managing sensitive data such as card numbers</a:t>
            </a: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6"/>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ACCOUNT MANAGEMENT</a:t>
            </a:r>
          </a:p>
        </p:txBody>
      </p:sp>
      <p:pic>
        <p:nvPicPr>
          <p:cNvPr id="11" name="Picture 10">
            <a:extLst>
              <a:ext uri="{FF2B5EF4-FFF2-40B4-BE49-F238E27FC236}">
                <a16:creationId xmlns:a16="http://schemas.microsoft.com/office/drawing/2014/main" xmlns="" id="{B0ED1CB5-D9AE-4AE1-87AE-060838A4A1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0780" y="1505812"/>
            <a:ext cx="2554034" cy="1202817"/>
          </a:xfrm>
          <a:prstGeom prst="rect">
            <a:avLst/>
          </a:prstGeom>
        </p:spPr>
      </p:pic>
      <p:pic>
        <p:nvPicPr>
          <p:cNvPr id="14" name="Picture 13">
            <a:extLst>
              <a:ext uri="{FF2B5EF4-FFF2-40B4-BE49-F238E27FC236}">
                <a16:creationId xmlns:a16="http://schemas.microsoft.com/office/drawing/2014/main" xmlns="" id="{1935A998-6B1C-4FF3-ADE3-75D2032ED02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75183" y="3924533"/>
            <a:ext cx="1968818" cy="984409"/>
          </a:xfrm>
          <a:prstGeom prst="rect">
            <a:avLst/>
          </a:prstGeom>
        </p:spPr>
      </p:pic>
      <p:pic>
        <p:nvPicPr>
          <p:cNvPr id="15" name="Picture 14">
            <a:extLst>
              <a:ext uri="{FF2B5EF4-FFF2-40B4-BE49-F238E27FC236}">
                <a16:creationId xmlns:a16="http://schemas.microsoft.com/office/drawing/2014/main" xmlns="" id="{A70965E8-690B-4FA7-992E-BAF71B5E61E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29761" y="3946282"/>
            <a:ext cx="1541907" cy="960977"/>
          </a:xfrm>
          <a:prstGeom prst="rect">
            <a:avLst/>
          </a:prstGeom>
        </p:spPr>
      </p:pic>
      <p:pic>
        <p:nvPicPr>
          <p:cNvPr id="16" name="Picture 12" descr="Image result for cartoon arrows">
            <a:extLst>
              <a:ext uri="{FF2B5EF4-FFF2-40B4-BE49-F238E27FC236}">
                <a16:creationId xmlns:a16="http://schemas.microsoft.com/office/drawing/2014/main" xmlns="" id="{AC3DC1F3-F28F-4454-9D14-D99B59812A2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5899635" y="3036543"/>
            <a:ext cx="1000125" cy="5600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2" descr="Image result for cartoon arrows">
            <a:extLst>
              <a:ext uri="{FF2B5EF4-FFF2-40B4-BE49-F238E27FC236}">
                <a16:creationId xmlns:a16="http://schemas.microsoft.com/office/drawing/2014/main" xmlns="" id="{18FE83A4-76EF-4DAD-B711-EB3AC2315BE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a:off x="7787833" y="3047420"/>
            <a:ext cx="1000125" cy="5600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a:extLst>
              <a:ext uri="{FF2B5EF4-FFF2-40B4-BE49-F238E27FC236}">
                <a16:creationId xmlns:a16="http://schemas.microsoft.com/office/drawing/2014/main" xmlns="" id="{712C1027-5040-4660-873F-856C930DB858}"/>
              </a:ext>
            </a:extLst>
          </p:cNvPr>
          <p:cNvSpPr txBox="1"/>
          <p:nvPr/>
        </p:nvSpPr>
        <p:spPr bwMode="gray">
          <a:xfrm>
            <a:off x="5348378" y="5054294"/>
            <a:ext cx="1723288" cy="701731"/>
          </a:xfrm>
          <a:prstGeom prst="rect">
            <a:avLst/>
          </a:prstGeom>
          <a:noFill/>
        </p:spPr>
        <p:txBody>
          <a:bodyPr wrap="square" rtlCol="0">
            <a:spAutoFit/>
          </a:bodyPr>
          <a:lstStyle/>
          <a:p>
            <a:pPr algn="ctr">
              <a:lnSpc>
                <a:spcPct val="90000"/>
              </a:lnSpc>
              <a:spcBef>
                <a:spcPts val="600"/>
              </a:spcBef>
            </a:pPr>
            <a:r>
              <a:rPr lang="en-AU" sz="1100" b="1" dirty="0">
                <a:solidFill>
                  <a:schemeClr val="tx1">
                    <a:lumMod val="65000"/>
                    <a:lumOff val="35000"/>
                  </a:schemeClr>
                </a:solidFill>
                <a:latin typeface="+mn-lt"/>
              </a:rPr>
              <a:t>Merchants manage customers either via API calls from their website or...</a:t>
            </a:r>
          </a:p>
        </p:txBody>
      </p:sp>
      <p:sp>
        <p:nvSpPr>
          <p:cNvPr id="22" name="TextBox 21">
            <a:extLst>
              <a:ext uri="{FF2B5EF4-FFF2-40B4-BE49-F238E27FC236}">
                <a16:creationId xmlns:a16="http://schemas.microsoft.com/office/drawing/2014/main" xmlns="" id="{213F3FA4-9498-4C71-AA63-87955AC86564}"/>
              </a:ext>
            </a:extLst>
          </p:cNvPr>
          <p:cNvSpPr txBox="1"/>
          <p:nvPr/>
        </p:nvSpPr>
        <p:spPr bwMode="gray">
          <a:xfrm>
            <a:off x="7433085" y="5051428"/>
            <a:ext cx="1723288" cy="549381"/>
          </a:xfrm>
          <a:prstGeom prst="rect">
            <a:avLst/>
          </a:prstGeom>
          <a:noFill/>
        </p:spPr>
        <p:txBody>
          <a:bodyPr wrap="square" rtlCol="0">
            <a:spAutoFit/>
          </a:bodyPr>
          <a:lstStyle/>
          <a:p>
            <a:pPr algn="ctr">
              <a:lnSpc>
                <a:spcPct val="90000"/>
              </a:lnSpc>
              <a:spcBef>
                <a:spcPts val="600"/>
              </a:spcBef>
            </a:pPr>
            <a:r>
              <a:rPr lang="en-AU" sz="1100" b="1" dirty="0">
                <a:solidFill>
                  <a:schemeClr val="tx1">
                    <a:lumMod val="65000"/>
                    <a:lumOff val="35000"/>
                  </a:schemeClr>
                </a:solidFill>
                <a:latin typeface="+mn-lt"/>
              </a:rPr>
              <a:t>...manually from their My Gateway merchant admin account</a:t>
            </a:r>
          </a:p>
        </p:txBody>
      </p:sp>
    </p:spTree>
    <p:extLst>
      <p:ext uri="{BB962C8B-B14F-4D97-AF65-F5344CB8AC3E}">
        <p14:creationId xmlns:p14="http://schemas.microsoft.com/office/powerpoint/2010/main" xmlns="" val="110473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76072" y="1550786"/>
            <a:ext cx="4435876"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b="1" kern="0" dirty="0">
                <a:solidFill>
                  <a:schemeClr val="tx1">
                    <a:lumMod val="65000"/>
                    <a:lumOff val="35000"/>
                  </a:schemeClr>
                </a:solidFill>
              </a:rPr>
              <a:t>My Gateway-Payment Management</a:t>
            </a:r>
            <a:r>
              <a:rPr lang="en-US" sz="1400" kern="0" dirty="0">
                <a:solidFill>
                  <a:schemeClr val="tx1">
                    <a:lumMod val="65000"/>
                    <a:lumOff val="35000"/>
                  </a:schemeClr>
                </a:solidFill>
              </a:rPr>
              <a:t> interfaces to the merchant </a:t>
            </a:r>
          </a:p>
          <a:p>
            <a:pPr>
              <a:buFont typeface="Wingdings" panose="05000000000000000000" pitchFamily="2" charset="2"/>
              <a:buChar char="§"/>
            </a:pPr>
            <a:r>
              <a:rPr lang="en-US" sz="1200" i="1" kern="0" dirty="0">
                <a:solidFill>
                  <a:schemeClr val="tx1">
                    <a:lumMod val="65000"/>
                    <a:lumOff val="35000"/>
                  </a:schemeClr>
                </a:solidFill>
              </a:rPr>
              <a:t>via a set of interface calls from the merchant or processor site </a:t>
            </a:r>
          </a:p>
          <a:p>
            <a:pPr marL="0" indent="0">
              <a:buNone/>
            </a:pPr>
            <a:r>
              <a:rPr lang="en-US" sz="1200" i="1" kern="0" dirty="0">
                <a:solidFill>
                  <a:schemeClr val="tx1">
                    <a:lumMod val="65000"/>
                    <a:lumOff val="35000"/>
                  </a:schemeClr>
                </a:solidFill>
              </a:rPr>
              <a:t>and/or</a:t>
            </a:r>
          </a:p>
          <a:p>
            <a:pPr>
              <a:buFont typeface="Wingdings" panose="05000000000000000000" pitchFamily="2" charset="2"/>
              <a:buChar char="§"/>
            </a:pPr>
            <a:r>
              <a:rPr lang="en-US" sz="1200" i="1" kern="0" dirty="0">
                <a:solidFill>
                  <a:schemeClr val="tx1">
                    <a:lumMod val="65000"/>
                    <a:lumOff val="35000"/>
                  </a:schemeClr>
                </a:solidFill>
              </a:rPr>
              <a:t>manually via the merchant admin portal</a:t>
            </a:r>
          </a:p>
          <a:p>
            <a:pPr marL="0" indent="0">
              <a:buNone/>
            </a:pPr>
            <a:endParaRPr lang="en-US" sz="1400" kern="0" dirty="0">
              <a:solidFill>
                <a:schemeClr val="tx1">
                  <a:lumMod val="65000"/>
                  <a:lumOff val="35000"/>
                </a:schemeClr>
              </a:solidFill>
            </a:endParaRPr>
          </a:p>
          <a:p>
            <a:pPr marL="0" indent="0">
              <a:buNone/>
            </a:pPr>
            <a:r>
              <a:rPr lang="en-US" sz="1400" b="1" kern="0" dirty="0">
                <a:solidFill>
                  <a:schemeClr val="tx1">
                    <a:lumMod val="65000"/>
                    <a:lumOff val="35000"/>
                  </a:schemeClr>
                </a:solidFill>
              </a:rPr>
              <a:t>My Gateway-Payment Management </a:t>
            </a:r>
            <a:r>
              <a:rPr lang="en-US" sz="1400" kern="0" dirty="0">
                <a:solidFill>
                  <a:schemeClr val="tx1">
                    <a:lumMod val="65000"/>
                    <a:lumOff val="35000"/>
                  </a:schemeClr>
                </a:solidFill>
              </a:rPr>
              <a:t>functions allow a merchant or processor to process and manage payments</a:t>
            </a:r>
          </a:p>
          <a:p>
            <a:pPr>
              <a:buFont typeface="Wingdings" panose="05000000000000000000" pitchFamily="2" charset="2"/>
              <a:buChar char="§"/>
            </a:pPr>
            <a:r>
              <a:rPr lang="en-US" sz="1200" i="1" kern="0" dirty="0">
                <a:solidFill>
                  <a:schemeClr val="tx1">
                    <a:lumMod val="65000"/>
                    <a:lumOff val="35000"/>
                  </a:schemeClr>
                </a:solidFill>
              </a:rPr>
              <a:t>Server hosted architecture relieves the merchant of having to handle payment information</a:t>
            </a:r>
          </a:p>
          <a:p>
            <a:pPr>
              <a:buFont typeface="Wingdings" panose="05000000000000000000" pitchFamily="2" charset="2"/>
              <a:buChar char="§"/>
            </a:pPr>
            <a:r>
              <a:rPr lang="en-US" sz="1200" i="1" kern="0" dirty="0">
                <a:solidFill>
                  <a:schemeClr val="tx1">
                    <a:lumMod val="65000"/>
                    <a:lumOff val="35000"/>
                  </a:schemeClr>
                </a:solidFill>
              </a:rPr>
              <a:t>Purchase, Void/Cancel and Refund transactions</a:t>
            </a:r>
          </a:p>
          <a:p>
            <a:pPr>
              <a:buFont typeface="Wingdings" panose="05000000000000000000" pitchFamily="2" charset="2"/>
              <a:buChar char="§"/>
            </a:pPr>
            <a:r>
              <a:rPr lang="en-US" sz="1200" i="1" kern="0" dirty="0">
                <a:solidFill>
                  <a:schemeClr val="tx1">
                    <a:lumMod val="65000"/>
                    <a:lumOff val="35000"/>
                  </a:schemeClr>
                </a:solidFill>
              </a:rPr>
              <a:t>Purchase transaction may require the customer to enter their card and other details</a:t>
            </a:r>
          </a:p>
          <a:p>
            <a:pPr>
              <a:buFont typeface="Wingdings" panose="05000000000000000000" pitchFamily="2" charset="2"/>
              <a:buChar char="§"/>
            </a:pPr>
            <a:r>
              <a:rPr lang="en-US" sz="1200" i="1" kern="0" dirty="0">
                <a:solidFill>
                  <a:schemeClr val="tx1">
                    <a:lumMod val="65000"/>
                    <a:lumOff val="35000"/>
                  </a:schemeClr>
                </a:solidFill>
              </a:rPr>
              <a:t>Void and Refund transactions do not require any customer input</a:t>
            </a:r>
          </a:p>
          <a:p>
            <a:pPr>
              <a:buFont typeface="Wingdings" panose="05000000000000000000" pitchFamily="2" charset="2"/>
              <a:buChar char="§"/>
            </a:pPr>
            <a:r>
              <a:rPr lang="en-US" sz="1200" i="1" kern="0" dirty="0">
                <a:solidFill>
                  <a:schemeClr val="tx1">
                    <a:lumMod val="65000"/>
                    <a:lumOff val="35000"/>
                  </a:schemeClr>
                </a:solidFill>
              </a:rPr>
              <a:t>Void and Refund transactions can be actioned via interface calls from the merchant site or manually via My Gateway-Merchant Admin</a:t>
            </a: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6"/>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PAYMENT MANAGEMENT</a:t>
            </a:r>
          </a:p>
        </p:txBody>
      </p:sp>
      <p:pic>
        <p:nvPicPr>
          <p:cNvPr id="11" name="Picture 10">
            <a:extLst>
              <a:ext uri="{FF2B5EF4-FFF2-40B4-BE49-F238E27FC236}">
                <a16:creationId xmlns:a16="http://schemas.microsoft.com/office/drawing/2014/main" xmlns="" id="{76614A9F-E1FD-410D-881B-C89749A93DE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5182" y="3917755"/>
            <a:ext cx="1968818" cy="984409"/>
          </a:xfrm>
          <a:prstGeom prst="rect">
            <a:avLst/>
          </a:prstGeom>
        </p:spPr>
      </p:pic>
      <p:pic>
        <p:nvPicPr>
          <p:cNvPr id="14" name="Picture 13">
            <a:extLst>
              <a:ext uri="{FF2B5EF4-FFF2-40B4-BE49-F238E27FC236}">
                <a16:creationId xmlns:a16="http://schemas.microsoft.com/office/drawing/2014/main" xmlns="" id="{FCBA736E-0557-4C16-9F6C-CD9B1BCA11E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29760" y="3939504"/>
            <a:ext cx="1541907" cy="960977"/>
          </a:xfrm>
          <a:prstGeom prst="rect">
            <a:avLst/>
          </a:prstGeom>
        </p:spPr>
      </p:pic>
      <p:pic>
        <p:nvPicPr>
          <p:cNvPr id="15" name="Picture 12" descr="Image result for cartoon arrows">
            <a:extLst>
              <a:ext uri="{FF2B5EF4-FFF2-40B4-BE49-F238E27FC236}">
                <a16:creationId xmlns:a16="http://schemas.microsoft.com/office/drawing/2014/main" xmlns="" id="{54140FA8-9A3C-4C69-981E-24B7DD27FDE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5843052" y="2829173"/>
            <a:ext cx="1257300" cy="70408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2" descr="Image result for cartoon arrows">
            <a:extLst>
              <a:ext uri="{FF2B5EF4-FFF2-40B4-BE49-F238E27FC236}">
                <a16:creationId xmlns:a16="http://schemas.microsoft.com/office/drawing/2014/main" xmlns="" id="{56C186BF-E7CA-46E4-AA23-CF9A97FAAAC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7587233" y="2821181"/>
            <a:ext cx="1257300" cy="70408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DF5DD9D9-E9CB-4545-A601-276F0474C830}"/>
              </a:ext>
            </a:extLst>
          </p:cNvPr>
          <p:cNvSpPr txBox="1"/>
          <p:nvPr/>
        </p:nvSpPr>
        <p:spPr bwMode="gray">
          <a:xfrm>
            <a:off x="5348377" y="5047518"/>
            <a:ext cx="1723288" cy="549381"/>
          </a:xfrm>
          <a:prstGeom prst="rect">
            <a:avLst/>
          </a:prstGeom>
          <a:noFill/>
        </p:spPr>
        <p:txBody>
          <a:bodyPr wrap="square" rtlCol="0">
            <a:spAutoFit/>
          </a:bodyPr>
          <a:lstStyle/>
          <a:p>
            <a:pPr algn="ctr">
              <a:lnSpc>
                <a:spcPct val="90000"/>
              </a:lnSpc>
              <a:spcBef>
                <a:spcPts val="600"/>
              </a:spcBef>
            </a:pPr>
            <a:r>
              <a:rPr lang="en-AU" sz="1100" b="1" dirty="0">
                <a:solidFill>
                  <a:schemeClr val="tx1">
                    <a:lumMod val="65000"/>
                    <a:lumOff val="35000"/>
                  </a:schemeClr>
                </a:solidFill>
                <a:latin typeface="+mn-lt"/>
              </a:rPr>
              <a:t>Merchants initiate payments via API calls from their website...</a:t>
            </a:r>
          </a:p>
        </p:txBody>
      </p:sp>
      <p:sp>
        <p:nvSpPr>
          <p:cNvPr id="19" name="TextBox 18">
            <a:extLst>
              <a:ext uri="{FF2B5EF4-FFF2-40B4-BE49-F238E27FC236}">
                <a16:creationId xmlns:a16="http://schemas.microsoft.com/office/drawing/2014/main" xmlns="" id="{40AAAA69-8DFB-475A-A61C-F52A0D75B734}"/>
              </a:ext>
            </a:extLst>
          </p:cNvPr>
          <p:cNvSpPr txBox="1"/>
          <p:nvPr/>
        </p:nvSpPr>
        <p:spPr bwMode="gray">
          <a:xfrm>
            <a:off x="7433084" y="5044650"/>
            <a:ext cx="1723288" cy="1158779"/>
          </a:xfrm>
          <a:prstGeom prst="rect">
            <a:avLst/>
          </a:prstGeom>
          <a:noFill/>
        </p:spPr>
        <p:txBody>
          <a:bodyPr wrap="square" rtlCol="0">
            <a:spAutoFit/>
          </a:bodyPr>
          <a:lstStyle/>
          <a:p>
            <a:pPr algn="ctr">
              <a:lnSpc>
                <a:spcPct val="90000"/>
              </a:lnSpc>
              <a:spcBef>
                <a:spcPts val="600"/>
              </a:spcBef>
            </a:pPr>
            <a:r>
              <a:rPr lang="en-AU" sz="1100" b="1" dirty="0">
                <a:solidFill>
                  <a:schemeClr val="tx1">
                    <a:lumMod val="65000"/>
                    <a:lumOff val="35000"/>
                  </a:schemeClr>
                </a:solidFill>
                <a:latin typeface="+mn-lt"/>
              </a:rPr>
              <a:t>...and have the option to manually cancel or refund transactions from their My-Gateway.NET merchant admin account</a:t>
            </a:r>
          </a:p>
        </p:txBody>
      </p:sp>
      <p:pic>
        <p:nvPicPr>
          <p:cNvPr id="21" name="Picture 6" descr="Image result for online payments">
            <a:extLst>
              <a:ext uri="{FF2B5EF4-FFF2-40B4-BE49-F238E27FC236}">
                <a16:creationId xmlns:a16="http://schemas.microsoft.com/office/drawing/2014/main" xmlns="" id="{9A24B973-A427-4A4B-B0A2-906CA75B842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6613" y="1481976"/>
            <a:ext cx="1243013" cy="1237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257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76072" y="1550786"/>
            <a:ext cx="4435876"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b="1" kern="0" dirty="0">
                <a:solidFill>
                  <a:schemeClr val="tx1">
                    <a:lumMod val="65000"/>
                    <a:lumOff val="35000"/>
                  </a:schemeClr>
                </a:solidFill>
              </a:rPr>
              <a:t>My Gateway-Merchant Admin</a:t>
            </a:r>
            <a:r>
              <a:rPr lang="en-US" sz="1400" kern="0" dirty="0">
                <a:solidFill>
                  <a:schemeClr val="tx1">
                    <a:lumMod val="65000"/>
                    <a:lumOff val="35000"/>
                  </a:schemeClr>
                </a:solidFill>
              </a:rPr>
              <a:t> interfaces to the merchant </a:t>
            </a:r>
          </a:p>
          <a:p>
            <a:pPr>
              <a:buFont typeface="Wingdings" panose="05000000000000000000" pitchFamily="2" charset="2"/>
              <a:buChar char="§"/>
            </a:pPr>
            <a:r>
              <a:rPr lang="en-US" sz="1200" i="1" kern="0" dirty="0">
                <a:solidFill>
                  <a:schemeClr val="tx1">
                    <a:lumMod val="65000"/>
                    <a:lumOff val="35000"/>
                  </a:schemeClr>
                </a:solidFill>
              </a:rPr>
              <a:t>manually via the merchant admin portal</a:t>
            </a:r>
          </a:p>
          <a:p>
            <a:pPr marL="0" indent="0">
              <a:buNone/>
            </a:pPr>
            <a:endParaRPr lang="en-US" sz="1400" kern="0" dirty="0">
              <a:solidFill>
                <a:schemeClr val="tx1">
                  <a:lumMod val="65000"/>
                  <a:lumOff val="35000"/>
                </a:schemeClr>
              </a:solidFill>
            </a:endParaRPr>
          </a:p>
          <a:p>
            <a:pPr marL="0" indent="0">
              <a:buNone/>
            </a:pPr>
            <a:r>
              <a:rPr lang="en-US" sz="1400" b="1" kern="0" dirty="0">
                <a:solidFill>
                  <a:schemeClr val="tx1">
                    <a:lumMod val="65000"/>
                    <a:lumOff val="35000"/>
                  </a:schemeClr>
                </a:solidFill>
              </a:rPr>
              <a:t>My Gateway-Merchant Admin </a:t>
            </a:r>
            <a:r>
              <a:rPr lang="en-US" sz="1400" kern="0" dirty="0">
                <a:solidFill>
                  <a:schemeClr val="tx1">
                    <a:lumMod val="65000"/>
                    <a:lumOff val="35000"/>
                  </a:schemeClr>
                </a:solidFill>
              </a:rPr>
              <a:t>functions allow a merchant or processor to enquire on and manage their customer database and transactions</a:t>
            </a:r>
          </a:p>
          <a:p>
            <a:pPr>
              <a:buFont typeface="Wingdings" panose="05000000000000000000" pitchFamily="2" charset="2"/>
              <a:buChar char="§"/>
            </a:pPr>
            <a:r>
              <a:rPr lang="en-US" sz="1200" i="1" kern="0" dirty="0">
                <a:solidFill>
                  <a:schemeClr val="tx1">
                    <a:lumMod val="65000"/>
                    <a:lumOff val="35000"/>
                  </a:schemeClr>
                </a:solidFill>
              </a:rPr>
              <a:t>Secure browser access to the information stored in the My Gateway central databases</a:t>
            </a:r>
          </a:p>
          <a:p>
            <a:pPr>
              <a:buFont typeface="Wingdings" panose="05000000000000000000" pitchFamily="2" charset="2"/>
              <a:buChar char="§"/>
            </a:pPr>
            <a:r>
              <a:rPr lang="en-US" sz="1200" i="1" kern="0" dirty="0">
                <a:solidFill>
                  <a:schemeClr val="tx1">
                    <a:lumMod val="65000"/>
                    <a:lumOff val="35000"/>
                  </a:schemeClr>
                </a:solidFill>
              </a:rPr>
              <a:t>Customers can be added, deleted, updated</a:t>
            </a:r>
          </a:p>
          <a:p>
            <a:pPr>
              <a:buFont typeface="Wingdings" panose="05000000000000000000" pitchFamily="2" charset="2"/>
              <a:buChar char="§"/>
            </a:pPr>
            <a:r>
              <a:rPr lang="en-US" sz="1200" i="1" kern="0" dirty="0">
                <a:solidFill>
                  <a:schemeClr val="tx1">
                    <a:lumMod val="65000"/>
                    <a:lumOff val="35000"/>
                  </a:schemeClr>
                </a:solidFill>
              </a:rPr>
              <a:t>Void and Refund transactions can be performed manually</a:t>
            </a:r>
          </a:p>
          <a:p>
            <a:pPr>
              <a:buFont typeface="Wingdings" panose="05000000000000000000" pitchFamily="2" charset="2"/>
              <a:buChar char="§"/>
            </a:pPr>
            <a:r>
              <a:rPr lang="en-US" sz="1200" i="1" kern="0" dirty="0">
                <a:solidFill>
                  <a:schemeClr val="tx1">
                    <a:lumMod val="65000"/>
                    <a:lumOff val="35000"/>
                  </a:schemeClr>
                </a:solidFill>
              </a:rPr>
              <a:t>Reports can be viewed and downloaded including transactions by period, payment type, settlement date </a:t>
            </a:r>
            <a:r>
              <a:rPr lang="en-US" sz="1200" i="1" kern="0" dirty="0" err="1">
                <a:solidFill>
                  <a:schemeClr val="tx1">
                    <a:lumMod val="65000"/>
                    <a:lumOff val="35000"/>
                  </a:schemeClr>
                </a:solidFill>
              </a:rPr>
              <a:t>etc</a:t>
            </a:r>
            <a:endParaRPr lang="en-US" sz="1200" i="1"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Operator accounts can be allocated and their privileges managed</a:t>
            </a:r>
          </a:p>
          <a:p>
            <a:pPr>
              <a:buFont typeface="Wingdings" panose="05000000000000000000" pitchFamily="2" charset="2"/>
              <a:buChar char="§"/>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6"/>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MERCHANT ADMIN</a:t>
            </a:r>
          </a:p>
        </p:txBody>
      </p:sp>
      <p:pic>
        <p:nvPicPr>
          <p:cNvPr id="9" name="Picture 8">
            <a:extLst>
              <a:ext uri="{FF2B5EF4-FFF2-40B4-BE49-F238E27FC236}">
                <a16:creationId xmlns:a16="http://schemas.microsoft.com/office/drawing/2014/main" xmlns="" id="{6448F601-2FDB-4586-8CEB-8CCCE56BBC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9658" y="4409457"/>
            <a:ext cx="1968818" cy="984409"/>
          </a:xfrm>
          <a:prstGeom prst="rect">
            <a:avLst/>
          </a:prstGeom>
        </p:spPr>
      </p:pic>
      <p:pic>
        <p:nvPicPr>
          <p:cNvPr id="6156" name="Picture 12" descr="Image result for cartoon arrows">
            <a:extLst>
              <a:ext uri="{FF2B5EF4-FFF2-40B4-BE49-F238E27FC236}">
                <a16:creationId xmlns:a16="http://schemas.microsoft.com/office/drawing/2014/main" xmlns="" id="{89A5B267-2A35-4F11-A822-E993C89BCF3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6080779" y="3521467"/>
            <a:ext cx="1000125" cy="56007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2" descr="Image result for cartoon arrows">
            <a:extLst>
              <a:ext uri="{FF2B5EF4-FFF2-40B4-BE49-F238E27FC236}">
                <a16:creationId xmlns:a16="http://schemas.microsoft.com/office/drawing/2014/main" xmlns="" id="{A30F12AD-E0C6-4424-BB56-6779DDC5408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7641190" y="3532343"/>
            <a:ext cx="1000125" cy="56007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a:extLst>
              <a:ext uri="{FF2B5EF4-FFF2-40B4-BE49-F238E27FC236}">
                <a16:creationId xmlns:a16="http://schemas.microsoft.com/office/drawing/2014/main" xmlns="" id="{CB5DD3C1-384C-4FB3-945A-E20BCCE7E557}"/>
              </a:ext>
            </a:extLst>
          </p:cNvPr>
          <p:cNvSpPr txBox="1"/>
          <p:nvPr/>
        </p:nvSpPr>
        <p:spPr bwMode="gray">
          <a:xfrm>
            <a:off x="6596326" y="5475968"/>
            <a:ext cx="1723288" cy="1006429"/>
          </a:xfrm>
          <a:prstGeom prst="rect">
            <a:avLst/>
          </a:prstGeom>
          <a:noFill/>
        </p:spPr>
        <p:txBody>
          <a:bodyPr wrap="square" rtlCol="0">
            <a:spAutoFit/>
          </a:bodyPr>
          <a:lstStyle/>
          <a:p>
            <a:pPr algn="ctr">
              <a:lnSpc>
                <a:spcPct val="90000"/>
              </a:lnSpc>
              <a:spcBef>
                <a:spcPts val="600"/>
              </a:spcBef>
            </a:pPr>
            <a:r>
              <a:rPr lang="en-AU" sz="1100" b="1" dirty="0">
                <a:solidFill>
                  <a:schemeClr val="tx1">
                    <a:lumMod val="65000"/>
                    <a:lumOff val="35000"/>
                  </a:schemeClr>
                </a:solidFill>
                <a:latin typeface="+mn-lt"/>
              </a:rPr>
              <a:t>Users logon to My-Gateway.NET Merchant Admin to manage their customers and information</a:t>
            </a:r>
          </a:p>
        </p:txBody>
      </p:sp>
      <p:pic>
        <p:nvPicPr>
          <p:cNvPr id="11" name="Picture 4" descr="Image result for transaction database">
            <a:extLst>
              <a:ext uri="{FF2B5EF4-FFF2-40B4-BE49-F238E27FC236}">
                <a16:creationId xmlns:a16="http://schemas.microsoft.com/office/drawing/2014/main" xmlns="" id="{7C1709B6-DE2B-44C7-876C-977C005855E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4366" y="1757602"/>
            <a:ext cx="2286000" cy="1280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514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57572" y="1818169"/>
            <a:ext cx="7912320"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We support implementation through</a:t>
            </a:r>
          </a:p>
          <a:p>
            <a:pPr>
              <a:buFont typeface="Wingdings" panose="05000000000000000000" pitchFamily="2" charset="2"/>
              <a:buChar char="§"/>
            </a:pPr>
            <a:r>
              <a:rPr lang="en-US" sz="1200" i="1" kern="0" dirty="0">
                <a:solidFill>
                  <a:schemeClr val="tx1">
                    <a:lumMod val="65000"/>
                    <a:lumOff val="35000"/>
                  </a:schemeClr>
                </a:solidFill>
              </a:rPr>
              <a:t>Documentation – the My-Gateway.NET Product Services guides</a:t>
            </a:r>
          </a:p>
          <a:p>
            <a:pPr>
              <a:buFont typeface="Wingdings" panose="05000000000000000000" pitchFamily="2" charset="2"/>
              <a:buChar char="§"/>
            </a:pPr>
            <a:r>
              <a:rPr lang="en-US" sz="1200" i="1" kern="0" dirty="0">
                <a:solidFill>
                  <a:schemeClr val="tx1">
                    <a:lumMod val="65000"/>
                    <a:lumOff val="35000"/>
                  </a:schemeClr>
                </a:solidFill>
              </a:rPr>
              <a:t>Sample source code – each My-Gateway.NET interface call includes sample source code which can be used to expedite implementation</a:t>
            </a:r>
          </a:p>
          <a:p>
            <a:pPr>
              <a:buFont typeface="Wingdings" panose="05000000000000000000" pitchFamily="2" charset="2"/>
              <a:buChar char="§"/>
            </a:pPr>
            <a:r>
              <a:rPr lang="en-US" sz="1200" i="1" kern="0" dirty="0">
                <a:solidFill>
                  <a:schemeClr val="tx1">
                    <a:lumMod val="65000"/>
                    <a:lumOff val="35000"/>
                  </a:schemeClr>
                </a:solidFill>
              </a:rPr>
              <a:t>A test system available to merchants and processors to test their implementation</a:t>
            </a:r>
          </a:p>
          <a:p>
            <a:pPr>
              <a:buFont typeface="Wingdings" panose="05000000000000000000" pitchFamily="2" charset="2"/>
              <a:buChar char="§"/>
            </a:pPr>
            <a:r>
              <a:rPr lang="en-US" sz="1200" i="1" kern="0" dirty="0">
                <a:solidFill>
                  <a:schemeClr val="tx1">
                    <a:lumMod val="65000"/>
                    <a:lumOff val="35000"/>
                  </a:schemeClr>
                </a:solidFill>
              </a:rPr>
              <a:t>Access to the merchants transaction, settlement and customer information through the My-Gateway.NET Merchant Admin portal</a:t>
            </a:r>
          </a:p>
          <a:p>
            <a:pPr>
              <a:buFont typeface="Wingdings" panose="05000000000000000000" pitchFamily="2" charset="2"/>
              <a:buChar char="§"/>
            </a:pPr>
            <a:r>
              <a:rPr lang="en-US" sz="1200" i="1" kern="0" dirty="0">
                <a:solidFill>
                  <a:schemeClr val="tx1">
                    <a:lumMod val="65000"/>
                    <a:lumOff val="35000"/>
                  </a:schemeClr>
                </a:solidFill>
              </a:rPr>
              <a:t>Support for implementation from multiple offices based in Asia, Australia and Europe</a:t>
            </a: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35"/>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SUPPORT FOR IMPLEMENTATION</a:t>
            </a:r>
          </a:p>
        </p:txBody>
      </p:sp>
      <p:pic>
        <p:nvPicPr>
          <p:cNvPr id="7" name="Picture 6">
            <a:extLst>
              <a:ext uri="{FF2B5EF4-FFF2-40B4-BE49-F238E27FC236}">
                <a16:creationId xmlns:a16="http://schemas.microsoft.com/office/drawing/2014/main" xmlns="" id="{B0E755FE-591A-49D1-B395-49D485DAE8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574" y="4797424"/>
            <a:ext cx="1266825" cy="904875"/>
          </a:xfrm>
          <a:prstGeom prst="rect">
            <a:avLst/>
          </a:prstGeom>
        </p:spPr>
      </p:pic>
      <p:pic>
        <p:nvPicPr>
          <p:cNvPr id="10" name="Picture 9">
            <a:extLst>
              <a:ext uri="{FF2B5EF4-FFF2-40B4-BE49-F238E27FC236}">
                <a16:creationId xmlns:a16="http://schemas.microsoft.com/office/drawing/2014/main" xmlns="" id="{2E600C4E-A59C-47BA-B773-3597E1FFD71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25049" y="4811614"/>
            <a:ext cx="1840992" cy="1018032"/>
          </a:xfrm>
          <a:prstGeom prst="rect">
            <a:avLst/>
          </a:prstGeom>
        </p:spPr>
      </p:pic>
      <p:pic>
        <p:nvPicPr>
          <p:cNvPr id="4108" name="Picture 12" descr="Image result for testing">
            <a:extLst>
              <a:ext uri="{FF2B5EF4-FFF2-40B4-BE49-F238E27FC236}">
                <a16:creationId xmlns:a16="http://schemas.microsoft.com/office/drawing/2014/main" xmlns="" id="{3DC6C8AF-8206-431B-8B87-DFAF493A44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16271" y="4803294"/>
            <a:ext cx="1071563" cy="107156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997D109A-1761-4C3E-8777-DC3F992B5A9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76209" y="4719307"/>
            <a:ext cx="1201842" cy="1186028"/>
          </a:xfrm>
          <a:prstGeom prst="rect">
            <a:avLst/>
          </a:prstGeom>
        </p:spPr>
      </p:pic>
    </p:spTree>
    <p:extLst>
      <p:ext uri="{BB962C8B-B14F-4D97-AF65-F5344CB8AC3E}">
        <p14:creationId xmlns:p14="http://schemas.microsoft.com/office/powerpoint/2010/main" xmlns="" val="25944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65000"/>
            </a:schemeClr>
          </a:solidFill>
        </p:spPr>
        <p:txBody>
          <a:bodyPr/>
          <a:lstStyle/>
          <a:p>
            <a:r>
              <a:rPr lang="en-GB" sz="3200" dirty="0">
                <a:solidFill>
                  <a:schemeClr val="tx1"/>
                </a:solidFill>
              </a:rPr>
              <a:t>	My-Gateway.NET™ Settlement Services</a:t>
            </a:r>
            <a:endParaRPr lang="en-US" sz="3200" dirty="0">
              <a:solidFill>
                <a:schemeClr val="tx1"/>
              </a:solidFill>
            </a:endParaRPr>
          </a:p>
        </p:txBody>
      </p:sp>
    </p:spTree>
    <p:custDataLst>
      <p:tags r:id="rId1"/>
    </p:custDataLst>
    <p:extLst>
      <p:ext uri="{BB962C8B-B14F-4D97-AF65-F5344CB8AC3E}">
        <p14:creationId xmlns:p14="http://schemas.microsoft.com/office/powerpoint/2010/main" xmlns="" val="96065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57572" y="1818169"/>
            <a:ext cx="7912320"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Settlement is simple and transparent</a:t>
            </a:r>
          </a:p>
          <a:p>
            <a:pPr>
              <a:buFont typeface="Wingdings" panose="05000000000000000000" pitchFamily="2" charset="2"/>
              <a:buChar char="§"/>
            </a:pPr>
            <a:r>
              <a:rPr lang="en-US" sz="1200" i="1" kern="0" dirty="0">
                <a:solidFill>
                  <a:schemeClr val="tx1">
                    <a:lumMod val="65000"/>
                    <a:lumOff val="35000"/>
                  </a:schemeClr>
                </a:solidFill>
              </a:rPr>
              <a:t>We settle direct to the merchant or processor account at your bank from our </a:t>
            </a:r>
            <a:r>
              <a:rPr lang="en-US" sz="1200" i="1" kern="0" dirty="0" smtClean="0">
                <a:solidFill>
                  <a:schemeClr val="tx1">
                    <a:lumMod val="65000"/>
                    <a:lumOff val="35000"/>
                  </a:schemeClr>
                </a:solidFill>
              </a:rPr>
              <a:t>banks </a:t>
            </a:r>
            <a:r>
              <a:rPr lang="en-US" sz="1200" i="1" kern="0" dirty="0">
                <a:solidFill>
                  <a:schemeClr val="tx1">
                    <a:lumMod val="65000"/>
                    <a:lumOff val="35000"/>
                  </a:schemeClr>
                </a:solidFill>
              </a:rPr>
              <a:t>in HK</a:t>
            </a:r>
          </a:p>
          <a:p>
            <a:pPr>
              <a:buFont typeface="Wingdings" panose="05000000000000000000" pitchFamily="2" charset="2"/>
              <a:buChar char="§"/>
            </a:pPr>
            <a:r>
              <a:rPr lang="en-US" sz="1200" i="1" kern="0" dirty="0">
                <a:solidFill>
                  <a:schemeClr val="tx1">
                    <a:lumMod val="65000"/>
                    <a:lumOff val="35000"/>
                  </a:schemeClr>
                </a:solidFill>
              </a:rPr>
              <a:t>Settlement cycle is agreed with the merchant or processor</a:t>
            </a:r>
          </a:p>
          <a:p>
            <a:pPr>
              <a:buFont typeface="Wingdings" panose="05000000000000000000" pitchFamily="2" charset="2"/>
              <a:buChar char="§"/>
            </a:pPr>
            <a:r>
              <a:rPr lang="en-US" sz="1200" i="1" kern="0" dirty="0">
                <a:solidFill>
                  <a:schemeClr val="tx1">
                    <a:lumMod val="65000"/>
                    <a:lumOff val="35000"/>
                  </a:schemeClr>
                </a:solidFill>
              </a:rPr>
              <a:t>My-Gateway.NET settles in the currency of your choice - each merchant site and Merchant ID usually transacts in one particular currency</a:t>
            </a:r>
          </a:p>
          <a:p>
            <a:pPr>
              <a:buFont typeface="Wingdings" panose="05000000000000000000" pitchFamily="2" charset="2"/>
              <a:buChar char="§"/>
            </a:pPr>
            <a:r>
              <a:rPr lang="en-US" sz="1200" i="1" kern="0" dirty="0">
                <a:solidFill>
                  <a:schemeClr val="tx1">
                    <a:lumMod val="65000"/>
                    <a:lumOff val="35000"/>
                  </a:schemeClr>
                </a:solidFill>
              </a:rPr>
              <a:t>No additional Forex markup when settlement currency is the same as transaction currency – full amount deposited into account less transaction fees</a:t>
            </a:r>
          </a:p>
          <a:p>
            <a:pPr>
              <a:buFont typeface="Wingdings" panose="05000000000000000000" pitchFamily="2" charset="2"/>
              <a:buChar char="§"/>
            </a:pPr>
            <a:r>
              <a:rPr lang="en-US" sz="1200" i="1" kern="0" dirty="0">
                <a:solidFill>
                  <a:schemeClr val="tx1">
                    <a:lumMod val="65000"/>
                    <a:lumOff val="35000"/>
                  </a:schemeClr>
                </a:solidFill>
              </a:rPr>
              <a:t>Merchants and processors can download and view their settlement history or pending transactions at any time at the My-Gateway.NET Merchant Admin portal</a:t>
            </a:r>
          </a:p>
          <a:p>
            <a:pPr>
              <a:buFont typeface="Wingdings" panose="05000000000000000000" pitchFamily="2" charset="2"/>
              <a:buChar char="§"/>
            </a:pPr>
            <a:endParaRPr lang="en-US" sz="1200" i="1" kern="0" dirty="0">
              <a:solidFill>
                <a:schemeClr val="tx1">
                  <a:lumMod val="65000"/>
                  <a:lumOff val="35000"/>
                </a:schemeClr>
              </a:solidFill>
            </a:endParaRP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35"/>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MERCHANT SETTLEMENT</a:t>
            </a:r>
          </a:p>
        </p:txBody>
      </p:sp>
      <p:pic>
        <p:nvPicPr>
          <p:cNvPr id="9" name="Picture 8" descr="Image result for simple illustration of pc user">
            <a:extLst>
              <a:ext uri="{FF2B5EF4-FFF2-40B4-BE49-F238E27FC236}">
                <a16:creationId xmlns:a16="http://schemas.microsoft.com/office/drawing/2014/main" xmlns="" id="{9AB39F53-A3E8-4DB0-8E81-49CB4AD2860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918" y="4792123"/>
            <a:ext cx="917600" cy="90833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Image result for simple illustration of a shop">
            <a:extLst>
              <a:ext uri="{FF2B5EF4-FFF2-40B4-BE49-F238E27FC236}">
                <a16:creationId xmlns:a16="http://schemas.microsoft.com/office/drawing/2014/main" xmlns="" id="{8024E965-49DF-4132-955B-EC121CAD607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7317" y="4766568"/>
            <a:ext cx="1280160" cy="12313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Data Center Icon">
            <a:extLst>
              <a:ext uri="{FF2B5EF4-FFF2-40B4-BE49-F238E27FC236}">
                <a16:creationId xmlns:a16="http://schemas.microsoft.com/office/drawing/2014/main" xmlns="" id="{07ACF524-5581-4449-A8B5-1D6351EC30C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2099" y="4817533"/>
            <a:ext cx="1040130" cy="10401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Arrow Connector 12">
            <a:extLst>
              <a:ext uri="{FF2B5EF4-FFF2-40B4-BE49-F238E27FC236}">
                <a16:creationId xmlns:a16="http://schemas.microsoft.com/office/drawing/2014/main" xmlns="" id="{8B648A58-4209-4662-8472-4A1148BEDA70}"/>
              </a:ext>
            </a:extLst>
          </p:cNvPr>
          <p:cNvCxnSpPr>
            <a:cxnSpLocks/>
          </p:cNvCxnSpPr>
          <p:nvPr/>
        </p:nvCxnSpPr>
        <p:spPr>
          <a:xfrm>
            <a:off x="1524509" y="5321944"/>
            <a:ext cx="699304" cy="9588"/>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xmlns="" id="{DE86C810-7965-48B6-AE3F-15AFE1D899EB}"/>
              </a:ext>
            </a:extLst>
          </p:cNvPr>
          <p:cNvCxnSpPr>
            <a:cxnSpLocks/>
          </p:cNvCxnSpPr>
          <p:nvPr/>
        </p:nvCxnSpPr>
        <p:spPr>
          <a:xfrm>
            <a:off x="2995399" y="5341120"/>
            <a:ext cx="699304" cy="9588"/>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xmlns="" id="{881B57D5-F981-42D1-9892-46B6FB0861C5}"/>
              </a:ext>
            </a:extLst>
          </p:cNvPr>
          <p:cNvCxnSpPr>
            <a:cxnSpLocks/>
          </p:cNvCxnSpPr>
          <p:nvPr/>
        </p:nvCxnSpPr>
        <p:spPr>
          <a:xfrm>
            <a:off x="4841125" y="5350708"/>
            <a:ext cx="699304" cy="9588"/>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xmlns="" id="{523DE6B5-AAF5-4F8A-B1C4-B0B419CD4154}"/>
              </a:ext>
            </a:extLst>
          </p:cNvPr>
          <p:cNvCxnSpPr>
            <a:cxnSpLocks/>
          </p:cNvCxnSpPr>
          <p:nvPr/>
        </p:nvCxnSpPr>
        <p:spPr>
          <a:xfrm>
            <a:off x="6259651" y="5360296"/>
            <a:ext cx="699304" cy="9588"/>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9" name="TextBox 5">
            <a:extLst>
              <a:ext uri="{FF2B5EF4-FFF2-40B4-BE49-F238E27FC236}">
                <a16:creationId xmlns:a16="http://schemas.microsoft.com/office/drawing/2014/main" xmlns="" id="{9DF81217-9665-45C0-954D-399A45A07AD3}"/>
              </a:ext>
            </a:extLst>
          </p:cNvPr>
          <p:cNvSpPr txBox="1"/>
          <p:nvPr/>
        </p:nvSpPr>
        <p:spPr>
          <a:xfrm>
            <a:off x="652365" y="4419453"/>
            <a:ext cx="843501" cy="313932"/>
          </a:xfrm>
          <a:prstGeom prst="rect">
            <a:avLst/>
          </a:prstGeom>
          <a:noFill/>
        </p:spPr>
        <p:txBody>
          <a:bodyPr wrap="none" rtlCol="0">
            <a:spAutoFit/>
          </a:bodyPr>
          <a:lstStyle/>
          <a:p>
            <a:pPr>
              <a:lnSpc>
                <a:spcPct val="120000"/>
              </a:lnSpc>
            </a:pPr>
            <a:r>
              <a:rPr lang="en-AU" sz="1200" dirty="0">
                <a:latin typeface="Times New Roman" panose="02020603050405020304" pitchFamily="18" charset="0"/>
                <a:ea typeface="DengXian" panose="02010600030101010101" pitchFamily="2" charset="-122"/>
              </a:rPr>
              <a:t>Customers</a:t>
            </a:r>
          </a:p>
        </p:txBody>
      </p:sp>
      <p:sp>
        <p:nvSpPr>
          <p:cNvPr id="20" name="TextBox 24">
            <a:extLst>
              <a:ext uri="{FF2B5EF4-FFF2-40B4-BE49-F238E27FC236}">
                <a16:creationId xmlns:a16="http://schemas.microsoft.com/office/drawing/2014/main" xmlns="" id="{3F48FA9B-0DAF-419D-AC4E-1D8083354FD3}"/>
              </a:ext>
            </a:extLst>
          </p:cNvPr>
          <p:cNvSpPr txBox="1"/>
          <p:nvPr/>
        </p:nvSpPr>
        <p:spPr>
          <a:xfrm>
            <a:off x="1968383" y="4424495"/>
            <a:ext cx="1330814" cy="313932"/>
          </a:xfrm>
          <a:prstGeom prst="rect">
            <a:avLst/>
          </a:prstGeom>
          <a:noFill/>
        </p:spPr>
        <p:txBody>
          <a:bodyPr wrap="non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Card Issuing Bank</a:t>
            </a:r>
          </a:p>
        </p:txBody>
      </p:sp>
      <p:sp>
        <p:nvSpPr>
          <p:cNvPr id="21" name="TextBox 24">
            <a:extLst>
              <a:ext uri="{FF2B5EF4-FFF2-40B4-BE49-F238E27FC236}">
                <a16:creationId xmlns:a16="http://schemas.microsoft.com/office/drawing/2014/main" xmlns="" id="{060B758A-45D9-4277-9137-56DA4E5042CB}"/>
              </a:ext>
            </a:extLst>
          </p:cNvPr>
          <p:cNvSpPr txBox="1"/>
          <p:nvPr/>
        </p:nvSpPr>
        <p:spPr>
          <a:xfrm>
            <a:off x="5202584" y="4406747"/>
            <a:ext cx="1242200" cy="313932"/>
          </a:xfrm>
          <a:prstGeom prst="rect">
            <a:avLst/>
          </a:prstGeom>
          <a:noFill/>
        </p:spPr>
        <p:txBody>
          <a:bodyPr wrap="non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Merchant’s Bank</a:t>
            </a:r>
          </a:p>
        </p:txBody>
      </p:sp>
      <p:sp>
        <p:nvSpPr>
          <p:cNvPr id="22" name="TextBox 23">
            <a:extLst>
              <a:ext uri="{FF2B5EF4-FFF2-40B4-BE49-F238E27FC236}">
                <a16:creationId xmlns:a16="http://schemas.microsoft.com/office/drawing/2014/main" xmlns="" id="{5850393F-E8AA-4899-AE8F-D6508660D018}"/>
              </a:ext>
            </a:extLst>
          </p:cNvPr>
          <p:cNvSpPr txBox="1"/>
          <p:nvPr/>
        </p:nvSpPr>
        <p:spPr>
          <a:xfrm>
            <a:off x="3571500" y="4400394"/>
            <a:ext cx="1361335" cy="294568"/>
          </a:xfrm>
          <a:prstGeom prst="rect">
            <a:avLst/>
          </a:prstGeom>
          <a:noFill/>
          <a:ln>
            <a:noFill/>
          </a:ln>
        </p:spPr>
        <p:txBody>
          <a:bodyPr wrap="non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My-Gateway.NET </a:t>
            </a:r>
          </a:p>
        </p:txBody>
      </p:sp>
      <p:sp>
        <p:nvSpPr>
          <p:cNvPr id="23" name="TextBox 24">
            <a:extLst>
              <a:ext uri="{FF2B5EF4-FFF2-40B4-BE49-F238E27FC236}">
                <a16:creationId xmlns:a16="http://schemas.microsoft.com/office/drawing/2014/main" xmlns="" id="{224AA670-8994-49E4-97C0-6054180D9F50}"/>
              </a:ext>
            </a:extLst>
          </p:cNvPr>
          <p:cNvSpPr txBox="1"/>
          <p:nvPr/>
        </p:nvSpPr>
        <p:spPr>
          <a:xfrm>
            <a:off x="7189649" y="4406747"/>
            <a:ext cx="835485" cy="313932"/>
          </a:xfrm>
          <a:prstGeom prst="rect">
            <a:avLst/>
          </a:prstGeom>
          <a:noFill/>
        </p:spPr>
        <p:txBody>
          <a:bodyPr wrap="non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Merchants</a:t>
            </a:r>
          </a:p>
        </p:txBody>
      </p:sp>
      <p:pic>
        <p:nvPicPr>
          <p:cNvPr id="3" name="Picture 2">
            <a:extLst>
              <a:ext uri="{FF2B5EF4-FFF2-40B4-BE49-F238E27FC236}">
                <a16:creationId xmlns:a16="http://schemas.microsoft.com/office/drawing/2014/main" xmlns="" id="{017B7E0D-6FC9-4DDE-A026-5AE0BCF678E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97664" y="4957072"/>
            <a:ext cx="771525" cy="768096"/>
          </a:xfrm>
          <a:prstGeom prst="rect">
            <a:avLst/>
          </a:prstGeom>
        </p:spPr>
      </p:pic>
      <p:pic>
        <p:nvPicPr>
          <p:cNvPr id="25" name="Picture 24">
            <a:extLst>
              <a:ext uri="{FF2B5EF4-FFF2-40B4-BE49-F238E27FC236}">
                <a16:creationId xmlns:a16="http://schemas.microsoft.com/office/drawing/2014/main" xmlns="" id="{DE43D068-98C2-4614-856D-7359ECE50BC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74425" y="4982510"/>
            <a:ext cx="771525" cy="768096"/>
          </a:xfrm>
          <a:prstGeom prst="rect">
            <a:avLst/>
          </a:prstGeom>
        </p:spPr>
      </p:pic>
      <p:pic>
        <p:nvPicPr>
          <p:cNvPr id="24" name="Picture 23">
            <a:extLst>
              <a:ext uri="{FF2B5EF4-FFF2-40B4-BE49-F238E27FC236}">
                <a16:creationId xmlns:a16="http://schemas.microsoft.com/office/drawing/2014/main" xmlns="" id="{748F6BBA-5833-4E4B-B8BE-431338D0B8D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63962" y="4826853"/>
            <a:ext cx="276035" cy="324041"/>
          </a:xfrm>
          <a:prstGeom prst="rect">
            <a:avLst/>
          </a:prstGeom>
        </p:spPr>
      </p:pic>
      <p:pic>
        <p:nvPicPr>
          <p:cNvPr id="28" name="Picture 27">
            <a:extLst>
              <a:ext uri="{FF2B5EF4-FFF2-40B4-BE49-F238E27FC236}">
                <a16:creationId xmlns:a16="http://schemas.microsoft.com/office/drawing/2014/main" xmlns="" id="{9B4E9D74-CC9D-4B4D-8F18-D0165966B63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44786" y="4826852"/>
            <a:ext cx="276035" cy="324041"/>
          </a:xfrm>
          <a:prstGeom prst="rect">
            <a:avLst/>
          </a:prstGeom>
        </p:spPr>
      </p:pic>
    </p:spTree>
    <p:extLst>
      <p:ext uri="{BB962C8B-B14F-4D97-AF65-F5344CB8AC3E}">
        <p14:creationId xmlns:p14="http://schemas.microsoft.com/office/powerpoint/2010/main" xmlns="" val="367882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50000"/>
            </a:schemeClr>
          </a:solidFill>
        </p:spPr>
        <p:txBody>
          <a:bodyPr/>
          <a:lstStyle/>
          <a:p>
            <a:r>
              <a:rPr lang="en-GB" dirty="0">
                <a:solidFill>
                  <a:schemeClr val="tx1"/>
                </a:solidFill>
              </a:rPr>
              <a:t>	My-Gateway.NET™ Pricing</a:t>
            </a:r>
            <a:endParaRPr lang="en-US" dirty="0">
              <a:solidFill>
                <a:schemeClr val="tx1"/>
              </a:solidFill>
            </a:endParaRPr>
          </a:p>
        </p:txBody>
      </p:sp>
    </p:spTree>
    <p:custDataLst>
      <p:tags r:id="rId1"/>
    </p:custDataLst>
    <p:extLst>
      <p:ext uri="{BB962C8B-B14F-4D97-AF65-F5344CB8AC3E}">
        <p14:creationId xmlns:p14="http://schemas.microsoft.com/office/powerpoint/2010/main" xmlns="" val="407260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57572" y="1818169"/>
            <a:ext cx="7912320"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Pricing is transparent and based on</a:t>
            </a:r>
          </a:p>
          <a:p>
            <a:pPr>
              <a:buFont typeface="Wingdings" panose="05000000000000000000" pitchFamily="2" charset="2"/>
              <a:buChar char="§"/>
            </a:pPr>
            <a:r>
              <a:rPr lang="en-US" sz="1200" i="1" kern="0" dirty="0">
                <a:solidFill>
                  <a:schemeClr val="tx1">
                    <a:lumMod val="65000"/>
                    <a:lumOff val="35000"/>
                  </a:schemeClr>
                </a:solidFill>
              </a:rPr>
              <a:t>One Time fees to support implementation and access to the My-Gateway.NET modules selected</a:t>
            </a:r>
          </a:p>
          <a:p>
            <a:pPr>
              <a:buFont typeface="Wingdings" panose="05000000000000000000" pitchFamily="2" charset="2"/>
              <a:buChar char="§"/>
            </a:pPr>
            <a:r>
              <a:rPr lang="en-US" sz="1200" i="1" kern="0" dirty="0">
                <a:solidFill>
                  <a:schemeClr val="tx1">
                    <a:lumMod val="65000"/>
                    <a:lumOff val="35000"/>
                  </a:schemeClr>
                </a:solidFill>
              </a:rPr>
              <a:t>Monthly software license fees to maintain support for the My-Gateway.NET modules used</a:t>
            </a:r>
          </a:p>
          <a:p>
            <a:pPr>
              <a:buFont typeface="Wingdings" panose="05000000000000000000" pitchFamily="2" charset="2"/>
              <a:buChar char="§"/>
            </a:pPr>
            <a:r>
              <a:rPr lang="en-US" sz="1200" i="1" kern="0" dirty="0">
                <a:solidFill>
                  <a:schemeClr val="tx1">
                    <a:lumMod val="65000"/>
                    <a:lumOff val="35000"/>
                  </a:schemeClr>
                </a:solidFill>
              </a:rPr>
              <a:t>Transaction fees based on card type, location and currency used for payment and settlement</a:t>
            </a:r>
          </a:p>
          <a:p>
            <a:pPr marL="0" indent="0">
              <a:buNone/>
            </a:pPr>
            <a:endParaRPr lang="en-US" sz="1200" i="1" kern="0" dirty="0">
              <a:solidFill>
                <a:schemeClr val="tx1">
                  <a:lumMod val="65000"/>
                  <a:lumOff val="35000"/>
                </a:schemeClr>
              </a:solidFill>
            </a:endParaRPr>
          </a:p>
          <a:p>
            <a:pPr marL="0" indent="0">
              <a:buNone/>
            </a:pPr>
            <a:endParaRPr lang="en-US" sz="1200" i="1" kern="0" dirty="0">
              <a:solidFill>
                <a:schemeClr val="tx1">
                  <a:lumMod val="65000"/>
                  <a:lumOff val="35000"/>
                </a:schemeClr>
              </a:solidFill>
            </a:endParaRPr>
          </a:p>
          <a:p>
            <a:pPr marL="0" indent="0" algn="ctr">
              <a:buNone/>
            </a:pPr>
            <a:r>
              <a:rPr lang="en-US" sz="1400" i="1" kern="0" dirty="0">
                <a:solidFill>
                  <a:srgbClr val="00B050"/>
                </a:solidFill>
              </a:rPr>
              <a:t>My Gateway will provide a complete fee structure based on the modules you select to use. There are no hidden or extra charges once pricing has been agreed.</a:t>
            </a: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35"/>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WHAT WE CHARGE</a:t>
            </a:r>
          </a:p>
        </p:txBody>
      </p:sp>
      <p:pic>
        <p:nvPicPr>
          <p:cNvPr id="8" name="Picture 7">
            <a:extLst>
              <a:ext uri="{FF2B5EF4-FFF2-40B4-BE49-F238E27FC236}">
                <a16:creationId xmlns:a16="http://schemas.microsoft.com/office/drawing/2014/main" xmlns="" id="{E26DEA1A-DCB0-4235-A55E-5FD038AE875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57637" y="4436620"/>
            <a:ext cx="2804160" cy="1577340"/>
          </a:xfrm>
          <a:prstGeom prst="rect">
            <a:avLst/>
          </a:prstGeom>
        </p:spPr>
      </p:pic>
      <p:pic>
        <p:nvPicPr>
          <p:cNvPr id="14" name="Picture 13">
            <a:extLst>
              <a:ext uri="{FF2B5EF4-FFF2-40B4-BE49-F238E27FC236}">
                <a16:creationId xmlns:a16="http://schemas.microsoft.com/office/drawing/2014/main" xmlns="" id="{7EFDB2EF-2095-48EE-844D-19188214A3B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7575" y="4440363"/>
            <a:ext cx="3001207" cy="1565590"/>
          </a:xfrm>
          <a:prstGeom prst="rect">
            <a:avLst/>
          </a:prstGeom>
        </p:spPr>
      </p:pic>
    </p:spTree>
    <p:extLst>
      <p:ext uri="{BB962C8B-B14F-4D97-AF65-F5344CB8AC3E}">
        <p14:creationId xmlns:p14="http://schemas.microsoft.com/office/powerpoint/2010/main" xmlns="" val="25867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tx1">
              <a:lumMod val="50000"/>
              <a:lumOff val="50000"/>
            </a:schemeClr>
          </a:solidFill>
        </p:spPr>
        <p:txBody>
          <a:bodyPr/>
          <a:lstStyle/>
          <a:p>
            <a:pPr algn="ctr"/>
            <a:r>
              <a:rPr lang="en-GB" dirty="0">
                <a:solidFill>
                  <a:schemeClr val="tx1"/>
                </a:solidFill>
              </a:rPr>
              <a:t>My-Gateway.NET™ Summary &amp; Next Steps</a:t>
            </a:r>
            <a:endParaRPr lang="en-US" dirty="0">
              <a:solidFill>
                <a:schemeClr val="tx1"/>
              </a:solidFill>
            </a:endParaRPr>
          </a:p>
        </p:txBody>
      </p:sp>
    </p:spTree>
    <p:custDataLst>
      <p:tags r:id="rId1"/>
    </p:custDataLst>
    <p:extLst>
      <p:ext uri="{BB962C8B-B14F-4D97-AF65-F5344CB8AC3E}">
        <p14:creationId xmlns:p14="http://schemas.microsoft.com/office/powerpoint/2010/main" xmlns="" val="346402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32CC531B-E148-45F7-A323-BB63A538B51B}"/>
              </a:ext>
            </a:extLst>
          </p:cNvPr>
          <p:cNvSpPr/>
          <p:nvPr/>
        </p:nvSpPr>
        <p:spPr bwMode="gray">
          <a:xfrm>
            <a:off x="481258" y="2154024"/>
            <a:ext cx="2317304" cy="914400"/>
          </a:xfrm>
          <a:prstGeom prst="round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5" name="TextBox 4">
            <a:extLst>
              <a:ext uri="{FF2B5EF4-FFF2-40B4-BE49-F238E27FC236}">
                <a16:creationId xmlns:a16="http://schemas.microsoft.com/office/drawing/2014/main" xmlns="" id="{61099833-7D9D-464A-A5CA-B2FCDDDACCF3}"/>
              </a:ext>
            </a:extLst>
          </p:cNvPr>
          <p:cNvSpPr txBox="1"/>
          <p:nvPr/>
        </p:nvSpPr>
        <p:spPr bwMode="gray">
          <a:xfrm>
            <a:off x="516522" y="2306240"/>
            <a:ext cx="1771464" cy="590931"/>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Transparent, cost effective pricing structure</a:t>
            </a:r>
          </a:p>
        </p:txBody>
      </p:sp>
      <p:sp>
        <p:nvSpPr>
          <p:cNvPr id="10" name="Rectangle: Rounded Corners 9">
            <a:extLst>
              <a:ext uri="{FF2B5EF4-FFF2-40B4-BE49-F238E27FC236}">
                <a16:creationId xmlns:a16="http://schemas.microsoft.com/office/drawing/2014/main" xmlns="" id="{64F20FB7-02EB-4BAA-AD16-6E1146A54271}"/>
              </a:ext>
            </a:extLst>
          </p:cNvPr>
          <p:cNvSpPr/>
          <p:nvPr/>
        </p:nvSpPr>
        <p:spPr bwMode="gray">
          <a:xfrm>
            <a:off x="477242" y="3533650"/>
            <a:ext cx="2317304" cy="914400"/>
          </a:xfrm>
          <a:prstGeom prst="round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11" name="TextBox 10">
            <a:extLst>
              <a:ext uri="{FF2B5EF4-FFF2-40B4-BE49-F238E27FC236}">
                <a16:creationId xmlns:a16="http://schemas.microsoft.com/office/drawing/2014/main" xmlns="" id="{1A71D656-29A4-4C6C-AA28-6B929D8A3A56}"/>
              </a:ext>
            </a:extLst>
          </p:cNvPr>
          <p:cNvSpPr txBox="1"/>
          <p:nvPr/>
        </p:nvSpPr>
        <p:spPr bwMode="gray">
          <a:xfrm>
            <a:off x="502458" y="3697897"/>
            <a:ext cx="1329710" cy="590931"/>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Easy, well supported  implementation </a:t>
            </a:r>
          </a:p>
        </p:txBody>
      </p:sp>
      <p:sp>
        <p:nvSpPr>
          <p:cNvPr id="12" name="Rectangle: Rounded Corners 11">
            <a:extLst>
              <a:ext uri="{FF2B5EF4-FFF2-40B4-BE49-F238E27FC236}">
                <a16:creationId xmlns:a16="http://schemas.microsoft.com/office/drawing/2014/main" xmlns="" id="{B666C7C4-A889-44C2-8B7C-364C2B57DCDC}"/>
              </a:ext>
            </a:extLst>
          </p:cNvPr>
          <p:cNvSpPr/>
          <p:nvPr/>
        </p:nvSpPr>
        <p:spPr bwMode="gray">
          <a:xfrm>
            <a:off x="401832" y="5121625"/>
            <a:ext cx="2317304" cy="1011573"/>
          </a:xfrm>
          <a:prstGeom prst="roundRect">
            <a:avLst/>
          </a:prstGeom>
          <a:solidFill>
            <a:srgbClr val="D76A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21" name="Rectangle: Rounded Corners 20">
            <a:extLst>
              <a:ext uri="{FF2B5EF4-FFF2-40B4-BE49-F238E27FC236}">
                <a16:creationId xmlns:a16="http://schemas.microsoft.com/office/drawing/2014/main" xmlns="" id="{A3194F36-557B-4E3C-8CA7-50A1E657FE08}"/>
              </a:ext>
            </a:extLst>
          </p:cNvPr>
          <p:cNvSpPr/>
          <p:nvPr/>
        </p:nvSpPr>
        <p:spPr bwMode="gray">
          <a:xfrm>
            <a:off x="6360697" y="2150008"/>
            <a:ext cx="2317304" cy="914400"/>
          </a:xfrm>
          <a:prstGeom prst="round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23" name="Rectangle: Rounded Corners 22">
            <a:extLst>
              <a:ext uri="{FF2B5EF4-FFF2-40B4-BE49-F238E27FC236}">
                <a16:creationId xmlns:a16="http://schemas.microsoft.com/office/drawing/2014/main" xmlns="" id="{1AB5EAF1-CD99-4F12-A853-39E48038CAA4}"/>
              </a:ext>
            </a:extLst>
          </p:cNvPr>
          <p:cNvSpPr/>
          <p:nvPr/>
        </p:nvSpPr>
        <p:spPr bwMode="gray">
          <a:xfrm>
            <a:off x="6356681" y="3529634"/>
            <a:ext cx="2317304" cy="914400"/>
          </a:xfrm>
          <a:prstGeom prst="round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25" name="Rectangle: Rounded Corners 24">
            <a:extLst>
              <a:ext uri="{FF2B5EF4-FFF2-40B4-BE49-F238E27FC236}">
                <a16:creationId xmlns:a16="http://schemas.microsoft.com/office/drawing/2014/main" xmlns="" id="{9ED6BC06-003D-4AC3-96BD-58005B73EE05}"/>
              </a:ext>
            </a:extLst>
          </p:cNvPr>
          <p:cNvSpPr/>
          <p:nvPr/>
        </p:nvSpPr>
        <p:spPr bwMode="gray">
          <a:xfrm>
            <a:off x="6376729" y="5041601"/>
            <a:ext cx="2317304" cy="914400"/>
          </a:xfrm>
          <a:prstGeom prst="roundRect">
            <a:avLst/>
          </a:prstGeom>
          <a:solidFill>
            <a:srgbClr val="D76A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AU" dirty="0">
              <a:solidFill>
                <a:schemeClr val="bg1"/>
              </a:solidFill>
            </a:endParaRPr>
          </a:p>
        </p:txBody>
      </p:sp>
      <p:sp>
        <p:nvSpPr>
          <p:cNvPr id="28" name="Freeform: Shape 27">
            <a:extLst>
              <a:ext uri="{FF2B5EF4-FFF2-40B4-BE49-F238E27FC236}">
                <a16:creationId xmlns:a16="http://schemas.microsoft.com/office/drawing/2014/main" xmlns="" id="{EC6C42D9-B38D-422D-B2C8-73DD57023541}"/>
              </a:ext>
            </a:extLst>
          </p:cNvPr>
          <p:cNvSpPr/>
          <p:nvPr/>
        </p:nvSpPr>
        <p:spPr bwMode="gray">
          <a:xfrm>
            <a:off x="2719134" y="2587163"/>
            <a:ext cx="1982773" cy="756273"/>
          </a:xfrm>
          <a:custGeom>
            <a:avLst/>
            <a:gdLst>
              <a:gd name="connsiteX0" fmla="*/ 0 w 1982773"/>
              <a:gd name="connsiteY0" fmla="*/ 0 h 756273"/>
              <a:gd name="connsiteX1" fmla="*/ 1852863 w 1982773"/>
              <a:gd name="connsiteY1" fmla="*/ 697831 h 756273"/>
              <a:gd name="connsiteX2" fmla="*/ 1828800 w 1982773"/>
              <a:gd name="connsiteY2" fmla="*/ 709863 h 756273"/>
            </a:gdLst>
            <a:ahLst/>
            <a:cxnLst>
              <a:cxn ang="0">
                <a:pos x="connsiteX0" y="connsiteY0"/>
              </a:cxn>
              <a:cxn ang="0">
                <a:pos x="connsiteX1" y="connsiteY1"/>
              </a:cxn>
              <a:cxn ang="0">
                <a:pos x="connsiteX2" y="connsiteY2"/>
              </a:cxn>
            </a:cxnLst>
            <a:rect l="l" t="t" r="r" b="b"/>
            <a:pathLst>
              <a:path w="1982773" h="756273">
                <a:moveTo>
                  <a:pt x="0" y="0"/>
                </a:moveTo>
                <a:lnTo>
                  <a:pt x="1852863" y="697831"/>
                </a:lnTo>
                <a:cubicBezTo>
                  <a:pt x="2157663" y="816141"/>
                  <a:pt x="1830805" y="719889"/>
                  <a:pt x="1828800" y="709863"/>
                </a:cubicBezTo>
              </a:path>
            </a:pathLst>
          </a:custGeom>
          <a:noFill/>
          <a:ln w="9525" cap="flat" cmpd="sng" algn="ctr">
            <a:noFill/>
            <a:prstDash val="solid"/>
            <a:round/>
            <a:headEnd type="none" w="med" len="med"/>
            <a:tailEnd type="none" w="med" len="med"/>
          </a:ln>
          <a:effectLst/>
        </p:spPr>
        <p:txBody>
          <a:bodyPr rtlCol="0" anchor="ctr"/>
          <a:lstStyle/>
          <a:p>
            <a:pPr algn="ctr"/>
            <a:endParaRPr lang="en-AU" dirty="0"/>
          </a:p>
        </p:txBody>
      </p:sp>
      <p:cxnSp>
        <p:nvCxnSpPr>
          <p:cNvPr id="39" name="Straight Connector 38">
            <a:extLst>
              <a:ext uri="{FF2B5EF4-FFF2-40B4-BE49-F238E27FC236}">
                <a16:creationId xmlns:a16="http://schemas.microsoft.com/office/drawing/2014/main" xmlns="" id="{E372C9CD-CAF5-44FB-B7FE-C9F4C467C698}"/>
              </a:ext>
            </a:extLst>
          </p:cNvPr>
          <p:cNvCxnSpPr>
            <a:cxnSpLocks/>
            <a:stCxn id="7" idx="3"/>
          </p:cNvCxnSpPr>
          <p:nvPr/>
        </p:nvCxnSpPr>
        <p:spPr bwMode="gray">
          <a:xfrm>
            <a:off x="2798562" y="2611224"/>
            <a:ext cx="1802277" cy="661494"/>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xmlns="" id="{6C76ACCE-97D6-4336-B55D-87618B2E782E}"/>
              </a:ext>
            </a:extLst>
          </p:cNvPr>
          <p:cNvCxnSpPr>
            <a:cxnSpLocks/>
            <a:stCxn id="21" idx="1"/>
          </p:cNvCxnSpPr>
          <p:nvPr/>
        </p:nvCxnSpPr>
        <p:spPr bwMode="gray">
          <a:xfrm flipH="1">
            <a:off x="4579223" y="2607208"/>
            <a:ext cx="1781474" cy="66551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xmlns="" id="{6F3491FE-9C85-4D9E-9B87-5928E2D0D69C}"/>
              </a:ext>
            </a:extLst>
          </p:cNvPr>
          <p:cNvCxnSpPr>
            <a:cxnSpLocks/>
            <a:stCxn id="10" idx="3"/>
          </p:cNvCxnSpPr>
          <p:nvPr/>
        </p:nvCxnSpPr>
        <p:spPr bwMode="gray">
          <a:xfrm flipV="1">
            <a:off x="2794548" y="3985188"/>
            <a:ext cx="717877" cy="5662"/>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cxnSp>
        <p:nvCxnSpPr>
          <p:cNvPr id="45" name="Straight Connector 44">
            <a:extLst>
              <a:ext uri="{FF2B5EF4-FFF2-40B4-BE49-F238E27FC236}">
                <a16:creationId xmlns:a16="http://schemas.microsoft.com/office/drawing/2014/main" xmlns="" id="{9ABDD90D-88A8-4055-A234-D29796EA92A5}"/>
              </a:ext>
            </a:extLst>
          </p:cNvPr>
          <p:cNvCxnSpPr>
            <a:cxnSpLocks/>
            <a:stCxn id="12" idx="3"/>
          </p:cNvCxnSpPr>
          <p:nvPr/>
        </p:nvCxnSpPr>
        <p:spPr bwMode="gray">
          <a:xfrm flipV="1">
            <a:off x="2719136" y="4773672"/>
            <a:ext cx="1764631" cy="853740"/>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xmlns="" id="{D222CAEB-74E8-4727-8675-F62B7FBD0D0D}"/>
              </a:ext>
            </a:extLst>
          </p:cNvPr>
          <p:cNvCxnSpPr>
            <a:cxnSpLocks/>
            <a:stCxn id="23" idx="1"/>
          </p:cNvCxnSpPr>
          <p:nvPr/>
        </p:nvCxnSpPr>
        <p:spPr bwMode="gray">
          <a:xfrm flipH="1" flipV="1">
            <a:off x="5646023" y="3985188"/>
            <a:ext cx="710658" cy="1646"/>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cxnSp>
        <p:nvCxnSpPr>
          <p:cNvPr id="49" name="Straight Connector 48">
            <a:extLst>
              <a:ext uri="{FF2B5EF4-FFF2-40B4-BE49-F238E27FC236}">
                <a16:creationId xmlns:a16="http://schemas.microsoft.com/office/drawing/2014/main" xmlns="" id="{2B880634-298E-41AC-8D05-C54B3B60ACB1}"/>
              </a:ext>
            </a:extLst>
          </p:cNvPr>
          <p:cNvCxnSpPr>
            <a:cxnSpLocks/>
            <a:stCxn id="25" idx="1"/>
          </p:cNvCxnSpPr>
          <p:nvPr/>
        </p:nvCxnSpPr>
        <p:spPr bwMode="gray">
          <a:xfrm flipH="1" flipV="1">
            <a:off x="4579223" y="4697660"/>
            <a:ext cx="1797506" cy="801143"/>
          </a:xfrm>
          <a:prstGeom prst="line">
            <a:avLst/>
          </a:prstGeom>
          <a:solidFill>
            <a:schemeClr val="accent1"/>
          </a:solidFill>
          <a:ln w="9525" cap="flat" cmpd="sng" algn="ctr">
            <a:solidFill>
              <a:schemeClr val="bg1">
                <a:lumMod val="65000"/>
              </a:schemeClr>
            </a:solidFill>
            <a:prstDash val="solid"/>
            <a:miter lim="800000"/>
            <a:headEnd type="none" w="med" len="med"/>
            <a:tailEnd type="none" w="med" len="med"/>
          </a:ln>
          <a:effectLst/>
        </p:spPr>
      </p:cxnSp>
      <p:sp>
        <p:nvSpPr>
          <p:cNvPr id="54" name="Title 5">
            <a:extLst>
              <a:ext uri="{FF2B5EF4-FFF2-40B4-BE49-F238E27FC236}">
                <a16:creationId xmlns:a16="http://schemas.microsoft.com/office/drawing/2014/main" xmlns="" id="{FDE4EDE3-4C23-4785-991A-E1B2E978599D}"/>
              </a:ext>
            </a:extLst>
          </p:cNvPr>
          <p:cNvSpPr txBox="1">
            <a:spLocks/>
          </p:cNvSpPr>
          <p:nvPr/>
        </p:nvSpPr>
        <p:spPr bwMode="gray">
          <a:xfrm>
            <a:off x="557574" y="659335"/>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YOUR PAYMENTS PARTNER</a:t>
            </a:r>
          </a:p>
        </p:txBody>
      </p:sp>
      <p:pic>
        <p:nvPicPr>
          <p:cNvPr id="56" name="Picture 55">
            <a:extLst>
              <a:ext uri="{FF2B5EF4-FFF2-40B4-BE49-F238E27FC236}">
                <a16:creationId xmlns:a16="http://schemas.microsoft.com/office/drawing/2014/main" xmlns="" id="{DCAE7F81-F76B-46DF-ADAD-A5FE4BFAF2F4}"/>
              </a:ext>
            </a:extLst>
          </p:cNvPr>
          <p:cNvPicPr>
            <a:picLocks noChangeAspect="1"/>
          </p:cNvPicPr>
          <p:nvPr/>
        </p:nvPicPr>
        <p:blipFill>
          <a:blip r:embed="rId3" cstate="print"/>
          <a:stretch>
            <a:fillRect/>
          </a:stretch>
        </p:blipFill>
        <p:spPr>
          <a:xfrm>
            <a:off x="2076846" y="2327183"/>
            <a:ext cx="577778" cy="631111"/>
          </a:xfrm>
          <a:prstGeom prst="rect">
            <a:avLst/>
          </a:prstGeom>
        </p:spPr>
      </p:pic>
      <p:sp>
        <p:nvSpPr>
          <p:cNvPr id="59" name="TextBox 58">
            <a:extLst>
              <a:ext uri="{FF2B5EF4-FFF2-40B4-BE49-F238E27FC236}">
                <a16:creationId xmlns:a16="http://schemas.microsoft.com/office/drawing/2014/main" xmlns="" id="{E27F9B7B-7808-40A0-AB13-638ACE878868}"/>
              </a:ext>
            </a:extLst>
          </p:cNvPr>
          <p:cNvSpPr txBox="1"/>
          <p:nvPr/>
        </p:nvSpPr>
        <p:spPr bwMode="gray">
          <a:xfrm>
            <a:off x="518538" y="5209868"/>
            <a:ext cx="1329710" cy="923330"/>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Complete coverage of </a:t>
            </a:r>
            <a:r>
              <a:rPr lang="en-AU" sz="1200" dirty="0" smtClean="0">
                <a:solidFill>
                  <a:schemeClr val="bg1"/>
                </a:solidFill>
                <a:latin typeface="+mn-lt"/>
              </a:rPr>
              <a:t>all China </a:t>
            </a:r>
            <a:r>
              <a:rPr lang="en-AU" sz="1200" dirty="0" err="1" smtClean="0">
                <a:solidFill>
                  <a:schemeClr val="bg1"/>
                </a:solidFill>
                <a:latin typeface="+mn-lt"/>
              </a:rPr>
              <a:t>UnionPay</a:t>
            </a:r>
            <a:r>
              <a:rPr lang="en-AU" sz="1200" dirty="0" smtClean="0">
                <a:solidFill>
                  <a:schemeClr val="bg1"/>
                </a:solidFill>
                <a:latin typeface="+mn-lt"/>
              </a:rPr>
              <a:t> cards and </a:t>
            </a:r>
            <a:r>
              <a:rPr lang="en-AU" sz="1200" dirty="0" err="1" smtClean="0">
                <a:solidFill>
                  <a:schemeClr val="bg1"/>
                </a:solidFill>
                <a:latin typeface="+mn-lt"/>
              </a:rPr>
              <a:t>Wechat</a:t>
            </a:r>
            <a:r>
              <a:rPr lang="en-AU" sz="1200" dirty="0" smtClean="0">
                <a:solidFill>
                  <a:schemeClr val="bg1"/>
                </a:solidFill>
                <a:latin typeface="+mn-lt"/>
              </a:rPr>
              <a:t> Pay</a:t>
            </a:r>
            <a:endParaRPr lang="en-AU" sz="1200" dirty="0">
              <a:solidFill>
                <a:schemeClr val="bg1"/>
              </a:solidFill>
              <a:latin typeface="+mn-lt"/>
            </a:endParaRPr>
          </a:p>
        </p:txBody>
      </p:sp>
      <p:sp>
        <p:nvSpPr>
          <p:cNvPr id="62" name="TextBox 61">
            <a:extLst>
              <a:ext uri="{FF2B5EF4-FFF2-40B4-BE49-F238E27FC236}">
                <a16:creationId xmlns:a16="http://schemas.microsoft.com/office/drawing/2014/main" xmlns="" id="{2896E2E8-BA7D-44E4-ADE3-581769F0078C}"/>
              </a:ext>
            </a:extLst>
          </p:cNvPr>
          <p:cNvSpPr txBox="1"/>
          <p:nvPr/>
        </p:nvSpPr>
        <p:spPr bwMode="gray">
          <a:xfrm>
            <a:off x="6388634" y="2311339"/>
            <a:ext cx="1484927" cy="757130"/>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One agreement – PSP deals with My-Gateway.NET directly</a:t>
            </a:r>
          </a:p>
        </p:txBody>
      </p:sp>
      <p:sp>
        <p:nvSpPr>
          <p:cNvPr id="64" name="TextBox 63">
            <a:extLst>
              <a:ext uri="{FF2B5EF4-FFF2-40B4-BE49-F238E27FC236}">
                <a16:creationId xmlns:a16="http://schemas.microsoft.com/office/drawing/2014/main" xmlns="" id="{205CCF3B-A762-462E-B30D-60A621BB8220}"/>
              </a:ext>
            </a:extLst>
          </p:cNvPr>
          <p:cNvSpPr txBox="1"/>
          <p:nvPr/>
        </p:nvSpPr>
        <p:spPr bwMode="gray">
          <a:xfrm>
            <a:off x="6392680" y="3681852"/>
            <a:ext cx="1539540" cy="590931"/>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Secure storage of client and transaction data</a:t>
            </a:r>
          </a:p>
        </p:txBody>
      </p:sp>
      <p:pic>
        <p:nvPicPr>
          <p:cNvPr id="63" name="Picture 62">
            <a:extLst>
              <a:ext uri="{FF2B5EF4-FFF2-40B4-BE49-F238E27FC236}">
                <a16:creationId xmlns:a16="http://schemas.microsoft.com/office/drawing/2014/main" xmlns="" id="{B3999D9D-BFEB-4752-9345-359E426E51B7}"/>
              </a:ext>
            </a:extLst>
          </p:cNvPr>
          <p:cNvPicPr>
            <a:picLocks noChangeAspect="1"/>
          </p:cNvPicPr>
          <p:nvPr/>
        </p:nvPicPr>
        <p:blipFill>
          <a:blip r:embed="rId4" cstate="print"/>
          <a:stretch>
            <a:fillRect/>
          </a:stretch>
        </p:blipFill>
        <p:spPr>
          <a:xfrm>
            <a:off x="7952004" y="3715746"/>
            <a:ext cx="594286" cy="596571"/>
          </a:xfrm>
          <a:prstGeom prst="rect">
            <a:avLst/>
          </a:prstGeom>
        </p:spPr>
      </p:pic>
      <p:sp>
        <p:nvSpPr>
          <p:cNvPr id="67" name="TextBox 66">
            <a:extLst>
              <a:ext uri="{FF2B5EF4-FFF2-40B4-BE49-F238E27FC236}">
                <a16:creationId xmlns:a16="http://schemas.microsoft.com/office/drawing/2014/main" xmlns="" id="{2FC4F9EF-7715-4FD8-9B8E-3FB2AB468A4E}"/>
              </a:ext>
            </a:extLst>
          </p:cNvPr>
          <p:cNvSpPr txBox="1"/>
          <p:nvPr/>
        </p:nvSpPr>
        <p:spPr bwMode="gray">
          <a:xfrm>
            <a:off x="6420792" y="5121626"/>
            <a:ext cx="1424996" cy="757130"/>
          </a:xfrm>
          <a:prstGeom prst="rect">
            <a:avLst/>
          </a:prstGeom>
          <a:noFill/>
        </p:spPr>
        <p:txBody>
          <a:bodyPr wrap="square" rtlCol="0">
            <a:spAutoFit/>
          </a:bodyPr>
          <a:lstStyle/>
          <a:p>
            <a:pPr>
              <a:lnSpc>
                <a:spcPct val="90000"/>
              </a:lnSpc>
              <a:spcBef>
                <a:spcPts val="600"/>
              </a:spcBef>
            </a:pPr>
            <a:r>
              <a:rPr lang="en-AU" sz="1200" dirty="0">
                <a:solidFill>
                  <a:schemeClr val="bg1"/>
                </a:solidFill>
                <a:latin typeface="+mn-lt"/>
              </a:rPr>
              <a:t>Web access to merchant reports &amp; transaction history</a:t>
            </a:r>
          </a:p>
        </p:txBody>
      </p:sp>
      <p:pic>
        <p:nvPicPr>
          <p:cNvPr id="2" name="Picture 1">
            <a:extLst>
              <a:ext uri="{FF2B5EF4-FFF2-40B4-BE49-F238E27FC236}">
                <a16:creationId xmlns:a16="http://schemas.microsoft.com/office/drawing/2014/main" xmlns="" id="{10075332-A764-4C0C-982D-EF221D655A63}"/>
              </a:ext>
            </a:extLst>
          </p:cNvPr>
          <p:cNvPicPr>
            <a:picLocks/>
          </p:cNvPicPr>
          <p:nvPr/>
        </p:nvPicPr>
        <p:blipFill>
          <a:blip r:embed="rId5" cstate="print"/>
          <a:stretch>
            <a:fillRect/>
          </a:stretch>
        </p:blipFill>
        <p:spPr>
          <a:xfrm>
            <a:off x="7939070" y="5204863"/>
            <a:ext cx="642857" cy="555143"/>
          </a:xfrm>
          <a:prstGeom prst="rect">
            <a:avLst/>
          </a:prstGeom>
        </p:spPr>
      </p:pic>
      <p:sp>
        <p:nvSpPr>
          <p:cNvPr id="29" name="Text Placeholder 29">
            <a:extLst>
              <a:ext uri="{FF2B5EF4-FFF2-40B4-BE49-F238E27FC236}">
                <a16:creationId xmlns:a16="http://schemas.microsoft.com/office/drawing/2014/main" xmlns="" id="{BB98A74D-DD76-4D13-B136-B034E753DB78}"/>
              </a:ext>
            </a:extLst>
          </p:cNvPr>
          <p:cNvSpPr txBox="1">
            <a:spLocks/>
          </p:cNvSpPr>
          <p:nvPr/>
        </p:nvSpPr>
        <p:spPr bwMode="gray">
          <a:xfrm>
            <a:off x="576072" y="1454962"/>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kern="0" dirty="0"/>
              <a:t>Making Payments Easy</a:t>
            </a:r>
          </a:p>
        </p:txBody>
      </p:sp>
      <p:pic>
        <p:nvPicPr>
          <p:cNvPr id="4" name="Picture 3">
            <a:extLst>
              <a:ext uri="{FF2B5EF4-FFF2-40B4-BE49-F238E27FC236}">
                <a16:creationId xmlns:a16="http://schemas.microsoft.com/office/drawing/2014/main" xmlns="" id="{926D24DC-7D86-4E3E-9DDD-B24C04CDFBBA}"/>
              </a:ext>
            </a:extLst>
          </p:cNvPr>
          <p:cNvPicPr>
            <a:picLocks/>
          </p:cNvPicPr>
          <p:nvPr/>
        </p:nvPicPr>
        <p:blipFill>
          <a:blip r:embed="rId6" cstate="print"/>
          <a:stretch>
            <a:fillRect/>
          </a:stretch>
        </p:blipFill>
        <p:spPr>
          <a:xfrm>
            <a:off x="7913493" y="2314464"/>
            <a:ext cx="638984" cy="565079"/>
          </a:xfrm>
          <a:prstGeom prst="rect">
            <a:avLst/>
          </a:prstGeom>
        </p:spPr>
      </p:pic>
      <p:pic>
        <p:nvPicPr>
          <p:cNvPr id="8" name="Picture 7">
            <a:extLst>
              <a:ext uri="{FF2B5EF4-FFF2-40B4-BE49-F238E27FC236}">
                <a16:creationId xmlns:a16="http://schemas.microsoft.com/office/drawing/2014/main" xmlns="" id="{F10FFCB3-A877-4B03-9FE8-CA4FF85AD49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09612" y="5224926"/>
            <a:ext cx="609524" cy="609524"/>
          </a:xfrm>
          <a:prstGeom prst="rect">
            <a:avLst/>
          </a:prstGeom>
        </p:spPr>
      </p:pic>
      <p:pic>
        <p:nvPicPr>
          <p:cNvPr id="9" name="Picture 8">
            <a:extLst>
              <a:ext uri="{FF2B5EF4-FFF2-40B4-BE49-F238E27FC236}">
                <a16:creationId xmlns:a16="http://schemas.microsoft.com/office/drawing/2014/main" xmlns="" id="{280A35DA-A6AA-4361-8F74-0EA50DF4B23B}"/>
              </a:ext>
            </a:extLst>
          </p:cNvPr>
          <p:cNvPicPr>
            <a:picLocks noChangeAspect="1"/>
          </p:cNvPicPr>
          <p:nvPr/>
        </p:nvPicPr>
        <p:blipFill>
          <a:blip r:embed="rId8" cstate="print"/>
          <a:stretch>
            <a:fillRect/>
          </a:stretch>
        </p:blipFill>
        <p:spPr>
          <a:xfrm>
            <a:off x="2030473" y="3662033"/>
            <a:ext cx="659524" cy="659524"/>
          </a:xfrm>
          <a:prstGeom prst="rect">
            <a:avLst/>
          </a:prstGeom>
        </p:spPr>
      </p:pic>
      <p:pic>
        <p:nvPicPr>
          <p:cNvPr id="30" name="Picture 29">
            <a:extLst>
              <a:ext uri="{FF2B5EF4-FFF2-40B4-BE49-F238E27FC236}">
                <a16:creationId xmlns:a16="http://schemas.microsoft.com/office/drawing/2014/main" xmlns="" id="{8408C7AC-79E5-47EC-9E14-8D66FD7D3C1A}"/>
              </a:ext>
            </a:extLst>
          </p:cNvPr>
          <p:cNvPicPr>
            <a:picLocks noChangeAspect="1"/>
          </p:cNvPicPr>
          <p:nvPr/>
        </p:nvPicPr>
        <p:blipFill>
          <a:blip r:embed="rId9" cstate="print"/>
          <a:stretch>
            <a:fillRect/>
          </a:stretch>
        </p:blipFill>
        <p:spPr>
          <a:xfrm>
            <a:off x="3556894" y="3297551"/>
            <a:ext cx="2080000" cy="1389143"/>
          </a:xfrm>
          <a:prstGeom prst="rect">
            <a:avLst/>
          </a:prstGeom>
        </p:spPr>
      </p:pic>
    </p:spTree>
    <p:extLst>
      <p:ext uri="{BB962C8B-B14F-4D97-AF65-F5344CB8AC3E}">
        <p14:creationId xmlns:p14="http://schemas.microsoft.com/office/powerpoint/2010/main" xmlns="" val="105122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57574" y="1738824"/>
            <a:ext cx="8066481"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AU" sz="1600" i="1" dirty="0"/>
              <a:t>This presentation is confidential and has been prepared exclusively for </a:t>
            </a:r>
            <a:r>
              <a:rPr lang="en-US" altLang="en-US" sz="1600" i="1" dirty="0"/>
              <a:t>the benefit and internal use of the Recipient </a:t>
            </a:r>
            <a:r>
              <a:rPr lang="en-AU" sz="1600" i="1" dirty="0"/>
              <a:t>and does not carry any right of publication or disclosure, in whole or in part, to any other party. It has been prepared to the best of the knowledge and belief of My Gateway and its representatives. It comprises statements of intent and opinion, some of which may or may not be realised. </a:t>
            </a:r>
          </a:p>
          <a:p>
            <a:pPr marL="0" indent="0">
              <a:buNone/>
            </a:pPr>
            <a:r>
              <a:rPr lang="en-AU" sz="1600" i="1" dirty="0"/>
              <a:t>Neither us, our representatives or any other person makes any representation or warranty that any statement, projection or forecast in this presentation is true, complete or accurate. None of the contents of this presentation should be construed as any kind of advice or recommendation. </a:t>
            </a:r>
            <a:br>
              <a:rPr lang="en-AU" sz="1600" i="1" dirty="0"/>
            </a:br>
            <a:r>
              <a:rPr lang="en-AU" sz="1600" i="1" dirty="0"/>
              <a:t/>
            </a:r>
            <a:br>
              <a:rPr lang="en-AU" sz="1600" i="1" dirty="0"/>
            </a:br>
            <a:r>
              <a:rPr lang="en-AU" sz="1600" i="1" dirty="0"/>
              <a:t>This presentation may be incomplete without reference to, and should be viewed solely in conjunction with, any further information, oral or written, which may be provided. Neither this presentation nor any of its contents may be used for any other purpose without prior written consent. The submission of this presentation does not create any legal relationship nor constitute an offer to any party. </a:t>
            </a:r>
            <a:endParaRPr lang="en-US" sz="1600" b="1" i="1" kern="0" dirty="0">
              <a:solidFill>
                <a:schemeClr val="tx1">
                  <a:lumMod val="65000"/>
                  <a:lumOff val="35000"/>
                </a:schemeClr>
              </a:solidFill>
            </a:endParaRPr>
          </a:p>
        </p:txBody>
      </p:sp>
      <p:sp>
        <p:nvSpPr>
          <p:cNvPr id="6" name="Title 5"/>
          <p:cNvSpPr txBox="1">
            <a:spLocks/>
          </p:cNvSpPr>
          <p:nvPr/>
        </p:nvSpPr>
        <p:spPr bwMode="gray">
          <a:xfrm>
            <a:off x="557574" y="659349"/>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Disclaimer</a:t>
            </a:r>
          </a:p>
        </p:txBody>
      </p:sp>
    </p:spTree>
    <p:extLst>
      <p:ext uri="{BB962C8B-B14F-4D97-AF65-F5344CB8AC3E}">
        <p14:creationId xmlns:p14="http://schemas.microsoft.com/office/powerpoint/2010/main" xmlns="" val="278059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F0C40CAB-2FCD-4CE5-99FE-810E4474694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
            <a:off x="231938" y="2523542"/>
            <a:ext cx="8156762" cy="2966095"/>
          </a:xfrm>
          <a:prstGeom prst="rect">
            <a:avLst/>
          </a:prstGeom>
        </p:spPr>
      </p:pic>
      <p:sp>
        <p:nvSpPr>
          <p:cNvPr id="54" name="Title 5">
            <a:extLst>
              <a:ext uri="{FF2B5EF4-FFF2-40B4-BE49-F238E27FC236}">
                <a16:creationId xmlns:a16="http://schemas.microsoft.com/office/drawing/2014/main" xmlns="" id="{FDE4EDE3-4C23-4785-991A-E1B2E978599D}"/>
              </a:ext>
            </a:extLst>
          </p:cNvPr>
          <p:cNvSpPr txBox="1">
            <a:spLocks/>
          </p:cNvSpPr>
          <p:nvPr/>
        </p:nvSpPr>
        <p:spPr bwMode="gray">
          <a:xfrm>
            <a:off x="557574" y="659335"/>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GETTING STARTED</a:t>
            </a:r>
          </a:p>
        </p:txBody>
      </p:sp>
      <p:sp>
        <p:nvSpPr>
          <p:cNvPr id="29" name="Text Placeholder 29">
            <a:extLst>
              <a:ext uri="{FF2B5EF4-FFF2-40B4-BE49-F238E27FC236}">
                <a16:creationId xmlns:a16="http://schemas.microsoft.com/office/drawing/2014/main" xmlns="" id="{BB98A74D-DD76-4D13-B136-B034E753DB78}"/>
              </a:ext>
            </a:extLst>
          </p:cNvPr>
          <p:cNvSpPr txBox="1">
            <a:spLocks/>
          </p:cNvSpPr>
          <p:nvPr/>
        </p:nvSpPr>
        <p:spPr bwMode="gray">
          <a:xfrm>
            <a:off x="576072" y="1454962"/>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kern="0" dirty="0"/>
              <a:t>Next Steps</a:t>
            </a:r>
          </a:p>
        </p:txBody>
      </p:sp>
      <p:grpSp>
        <p:nvGrpSpPr>
          <p:cNvPr id="19" name="Group 18">
            <a:extLst>
              <a:ext uri="{FF2B5EF4-FFF2-40B4-BE49-F238E27FC236}">
                <a16:creationId xmlns:a16="http://schemas.microsoft.com/office/drawing/2014/main" xmlns="" id="{20C8AB59-AB00-483E-916B-BC4EE656EF02}"/>
              </a:ext>
            </a:extLst>
          </p:cNvPr>
          <p:cNvGrpSpPr/>
          <p:nvPr/>
        </p:nvGrpSpPr>
        <p:grpSpPr>
          <a:xfrm>
            <a:off x="3408221" y="4837862"/>
            <a:ext cx="1685564" cy="1437317"/>
            <a:chOff x="3408221" y="4837860"/>
            <a:chExt cx="1685564" cy="1437317"/>
          </a:xfrm>
        </p:grpSpPr>
        <p:sp>
          <p:nvSpPr>
            <p:cNvPr id="40" name="TextBox 39">
              <a:extLst>
                <a:ext uri="{FF2B5EF4-FFF2-40B4-BE49-F238E27FC236}">
                  <a16:creationId xmlns:a16="http://schemas.microsoft.com/office/drawing/2014/main" xmlns="" id="{6FDBE5A9-004D-4890-9112-B1081259036A}"/>
                </a:ext>
              </a:extLst>
            </p:cNvPr>
            <p:cNvSpPr txBox="1"/>
            <p:nvPr/>
          </p:nvSpPr>
          <p:spPr bwMode="gray">
            <a:xfrm>
              <a:off x="3435932" y="4837860"/>
              <a:ext cx="1657853" cy="1437317"/>
            </a:xfrm>
            <a:prstGeom prst="rect">
              <a:avLst/>
            </a:prstGeom>
            <a:noFill/>
          </p:spPr>
          <p:txBody>
            <a:bodyPr wrap="square" rtlCol="0">
              <a:spAutoFit/>
            </a:bodyPr>
            <a:lstStyle/>
            <a:p>
              <a:pPr algn="ctr">
                <a:lnSpc>
                  <a:spcPct val="90000"/>
                </a:lnSpc>
                <a:spcBef>
                  <a:spcPts val="600"/>
                </a:spcBef>
              </a:pPr>
              <a:r>
                <a:rPr lang="en-AU" sz="1400" dirty="0">
                  <a:latin typeface="+mn-lt"/>
                </a:rPr>
                <a:t>2.</a:t>
              </a:r>
            </a:p>
            <a:p>
              <a:pPr algn="ctr">
                <a:lnSpc>
                  <a:spcPct val="90000"/>
                </a:lnSpc>
                <a:spcBef>
                  <a:spcPts val="600"/>
                </a:spcBef>
              </a:pPr>
              <a:endParaRPr lang="en-AU" sz="200" dirty="0">
                <a:latin typeface="+mn-lt"/>
              </a:endParaRPr>
            </a:p>
            <a:p>
              <a:pPr>
                <a:lnSpc>
                  <a:spcPct val="90000"/>
                </a:lnSpc>
                <a:spcBef>
                  <a:spcPts val="600"/>
                </a:spcBef>
              </a:pPr>
              <a:r>
                <a:rPr lang="en-AU" sz="1400" i="1" dirty="0">
                  <a:latin typeface="+mn-lt"/>
                </a:rPr>
                <a:t>Download and review the My Gateway technical implementation documentation</a:t>
              </a:r>
            </a:p>
          </p:txBody>
        </p:sp>
        <p:cxnSp>
          <p:nvCxnSpPr>
            <p:cNvPr id="44" name="Straight Connector 43">
              <a:extLst>
                <a:ext uri="{FF2B5EF4-FFF2-40B4-BE49-F238E27FC236}">
                  <a16:creationId xmlns:a16="http://schemas.microsoft.com/office/drawing/2014/main" xmlns="" id="{D125E038-9142-4010-A3DF-E453CBAACAFB}"/>
                </a:ext>
              </a:extLst>
            </p:cNvPr>
            <p:cNvCxnSpPr>
              <a:cxnSpLocks/>
            </p:cNvCxnSpPr>
            <p:nvPr/>
          </p:nvCxnSpPr>
          <p:spPr bwMode="gray">
            <a:xfrm>
              <a:off x="3422081" y="5123844"/>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xmlns="" id="{AC9ED423-75A1-4C82-98C0-93102890740B}"/>
                </a:ext>
              </a:extLst>
            </p:cNvPr>
            <p:cNvCxnSpPr>
              <a:cxnSpLocks/>
            </p:cNvCxnSpPr>
            <p:nvPr/>
          </p:nvCxnSpPr>
          <p:spPr bwMode="gray">
            <a:xfrm>
              <a:off x="3408221" y="6273776"/>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grpSp>
        <p:nvGrpSpPr>
          <p:cNvPr id="18" name="Group 17">
            <a:extLst>
              <a:ext uri="{FF2B5EF4-FFF2-40B4-BE49-F238E27FC236}">
                <a16:creationId xmlns:a16="http://schemas.microsoft.com/office/drawing/2014/main" xmlns="" id="{28903EBE-20F7-4590-9438-23527E130A8B}"/>
              </a:ext>
            </a:extLst>
          </p:cNvPr>
          <p:cNvGrpSpPr/>
          <p:nvPr/>
        </p:nvGrpSpPr>
        <p:grpSpPr>
          <a:xfrm>
            <a:off x="166267" y="3300000"/>
            <a:ext cx="1703476" cy="1825115"/>
            <a:chOff x="166267" y="3300000"/>
            <a:chExt cx="1551704" cy="1825115"/>
          </a:xfrm>
        </p:grpSpPr>
        <p:sp>
          <p:nvSpPr>
            <p:cNvPr id="9" name="TextBox 8">
              <a:extLst>
                <a:ext uri="{FF2B5EF4-FFF2-40B4-BE49-F238E27FC236}">
                  <a16:creationId xmlns:a16="http://schemas.microsoft.com/office/drawing/2014/main" xmlns="" id="{934587C5-F682-4B1E-BC94-EF8713F5B7C9}"/>
                </a:ext>
              </a:extLst>
            </p:cNvPr>
            <p:cNvSpPr txBox="1"/>
            <p:nvPr/>
          </p:nvSpPr>
          <p:spPr bwMode="gray">
            <a:xfrm>
              <a:off x="193964" y="3300000"/>
              <a:ext cx="1510146" cy="1825115"/>
            </a:xfrm>
            <a:prstGeom prst="rect">
              <a:avLst/>
            </a:prstGeom>
            <a:noFill/>
          </p:spPr>
          <p:txBody>
            <a:bodyPr wrap="square" rtlCol="0">
              <a:spAutoFit/>
            </a:bodyPr>
            <a:lstStyle/>
            <a:p>
              <a:pPr algn="ctr">
                <a:lnSpc>
                  <a:spcPct val="90000"/>
                </a:lnSpc>
                <a:spcBef>
                  <a:spcPts val="600"/>
                </a:spcBef>
              </a:pPr>
              <a:r>
                <a:rPr lang="en-AU" sz="1400" dirty="0">
                  <a:latin typeface="+mn-lt"/>
                </a:rPr>
                <a:t>1.</a:t>
              </a:r>
            </a:p>
            <a:p>
              <a:pPr algn="ctr">
                <a:lnSpc>
                  <a:spcPct val="90000"/>
                </a:lnSpc>
                <a:spcBef>
                  <a:spcPts val="600"/>
                </a:spcBef>
              </a:pPr>
              <a:endParaRPr lang="en-AU" sz="200" dirty="0">
                <a:latin typeface="+mn-lt"/>
              </a:endParaRPr>
            </a:p>
            <a:p>
              <a:pPr>
                <a:lnSpc>
                  <a:spcPct val="90000"/>
                </a:lnSpc>
                <a:spcBef>
                  <a:spcPts val="600"/>
                </a:spcBef>
              </a:pPr>
              <a:r>
                <a:rPr lang="en-AU" sz="1400" i="1" dirty="0">
                  <a:latin typeface="+mn-lt"/>
                </a:rPr>
                <a:t>Download the My Gateway  on-boarding guide and complete the My Gateway application form</a:t>
              </a:r>
            </a:p>
          </p:txBody>
        </p:sp>
        <p:cxnSp>
          <p:nvCxnSpPr>
            <p:cNvPr id="52" name="Straight Connector 51">
              <a:extLst>
                <a:ext uri="{FF2B5EF4-FFF2-40B4-BE49-F238E27FC236}">
                  <a16:creationId xmlns:a16="http://schemas.microsoft.com/office/drawing/2014/main" xmlns="" id="{4F64C7CE-095C-4C3C-BA54-53D4F37ECD70}"/>
                </a:ext>
              </a:extLst>
            </p:cNvPr>
            <p:cNvCxnSpPr>
              <a:cxnSpLocks/>
            </p:cNvCxnSpPr>
            <p:nvPr/>
          </p:nvCxnSpPr>
          <p:spPr bwMode="gray">
            <a:xfrm>
              <a:off x="166267" y="3572146"/>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xmlns="" id="{1E3CB769-152F-4AFB-9D2E-49CAE034261A}"/>
                </a:ext>
              </a:extLst>
            </p:cNvPr>
            <p:cNvCxnSpPr>
              <a:cxnSpLocks/>
            </p:cNvCxnSpPr>
            <p:nvPr/>
          </p:nvCxnSpPr>
          <p:spPr bwMode="gray">
            <a:xfrm>
              <a:off x="193973" y="4957614"/>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grpSp>
        <p:nvGrpSpPr>
          <p:cNvPr id="55" name="Group 54">
            <a:extLst>
              <a:ext uri="{FF2B5EF4-FFF2-40B4-BE49-F238E27FC236}">
                <a16:creationId xmlns:a16="http://schemas.microsoft.com/office/drawing/2014/main" xmlns="" id="{E8E090C6-5741-49AC-B548-D6FFEF08A792}"/>
              </a:ext>
            </a:extLst>
          </p:cNvPr>
          <p:cNvGrpSpPr/>
          <p:nvPr/>
        </p:nvGrpSpPr>
        <p:grpSpPr>
          <a:xfrm>
            <a:off x="4765981" y="1110978"/>
            <a:ext cx="1716706" cy="1631216"/>
            <a:chOff x="166267" y="3300000"/>
            <a:chExt cx="1551704" cy="1631216"/>
          </a:xfrm>
        </p:grpSpPr>
        <p:sp>
          <p:nvSpPr>
            <p:cNvPr id="60" name="TextBox 59">
              <a:extLst>
                <a:ext uri="{FF2B5EF4-FFF2-40B4-BE49-F238E27FC236}">
                  <a16:creationId xmlns:a16="http://schemas.microsoft.com/office/drawing/2014/main" xmlns="" id="{0BFB0B7C-06E2-4261-BAEE-C68EEF76AB3D}"/>
                </a:ext>
              </a:extLst>
            </p:cNvPr>
            <p:cNvSpPr txBox="1"/>
            <p:nvPr/>
          </p:nvSpPr>
          <p:spPr bwMode="gray">
            <a:xfrm>
              <a:off x="193964" y="3300000"/>
              <a:ext cx="1510146" cy="1631216"/>
            </a:xfrm>
            <a:prstGeom prst="rect">
              <a:avLst/>
            </a:prstGeom>
            <a:noFill/>
          </p:spPr>
          <p:txBody>
            <a:bodyPr wrap="square" rtlCol="0">
              <a:spAutoFit/>
            </a:bodyPr>
            <a:lstStyle/>
            <a:p>
              <a:pPr algn="ctr">
                <a:lnSpc>
                  <a:spcPct val="90000"/>
                </a:lnSpc>
                <a:spcBef>
                  <a:spcPts val="600"/>
                </a:spcBef>
              </a:pPr>
              <a:r>
                <a:rPr lang="en-AU" sz="1400" dirty="0">
                  <a:latin typeface="+mn-lt"/>
                </a:rPr>
                <a:t>3.</a:t>
              </a:r>
            </a:p>
            <a:p>
              <a:pPr algn="ctr">
                <a:lnSpc>
                  <a:spcPct val="90000"/>
                </a:lnSpc>
                <a:spcBef>
                  <a:spcPts val="600"/>
                </a:spcBef>
              </a:pPr>
              <a:endParaRPr lang="en-AU" sz="200" dirty="0">
                <a:latin typeface="+mn-lt"/>
              </a:endParaRPr>
            </a:p>
            <a:p>
              <a:pPr>
                <a:lnSpc>
                  <a:spcPct val="90000"/>
                </a:lnSpc>
                <a:spcBef>
                  <a:spcPts val="600"/>
                </a:spcBef>
              </a:pPr>
              <a:r>
                <a:rPr lang="en-AU" sz="1400" i="1" dirty="0">
                  <a:latin typeface="+mn-lt"/>
                </a:rPr>
                <a:t>Select My Gateway modules, finalise pricing and sign License Agreement</a:t>
              </a:r>
            </a:p>
          </p:txBody>
        </p:sp>
        <p:cxnSp>
          <p:nvCxnSpPr>
            <p:cNvPr id="61" name="Straight Connector 60">
              <a:extLst>
                <a:ext uri="{FF2B5EF4-FFF2-40B4-BE49-F238E27FC236}">
                  <a16:creationId xmlns:a16="http://schemas.microsoft.com/office/drawing/2014/main" xmlns="" id="{243DF042-B86C-4486-8D3F-E186AFC0EBC7}"/>
                </a:ext>
              </a:extLst>
            </p:cNvPr>
            <p:cNvCxnSpPr>
              <a:cxnSpLocks/>
            </p:cNvCxnSpPr>
            <p:nvPr/>
          </p:nvCxnSpPr>
          <p:spPr bwMode="gray">
            <a:xfrm>
              <a:off x="166267" y="3572146"/>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5" name="Straight Connector 64">
              <a:extLst>
                <a:ext uri="{FF2B5EF4-FFF2-40B4-BE49-F238E27FC236}">
                  <a16:creationId xmlns:a16="http://schemas.microsoft.com/office/drawing/2014/main" xmlns="" id="{0DAD2815-8EDF-4A7F-B795-99AE0A57A4AF}"/>
                </a:ext>
              </a:extLst>
            </p:cNvPr>
            <p:cNvCxnSpPr>
              <a:cxnSpLocks/>
            </p:cNvCxnSpPr>
            <p:nvPr/>
          </p:nvCxnSpPr>
          <p:spPr bwMode="gray">
            <a:xfrm>
              <a:off x="193973" y="4763644"/>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grpSp>
        <p:nvGrpSpPr>
          <p:cNvPr id="66" name="Group 65">
            <a:extLst>
              <a:ext uri="{FF2B5EF4-FFF2-40B4-BE49-F238E27FC236}">
                <a16:creationId xmlns:a16="http://schemas.microsoft.com/office/drawing/2014/main" xmlns="" id="{945B23C1-9CBB-4075-91E9-CE965F98EDED}"/>
              </a:ext>
            </a:extLst>
          </p:cNvPr>
          <p:cNvGrpSpPr/>
          <p:nvPr/>
        </p:nvGrpSpPr>
        <p:grpSpPr>
          <a:xfrm>
            <a:off x="6941151" y="3452389"/>
            <a:ext cx="1551704" cy="1463644"/>
            <a:chOff x="166267" y="3300000"/>
            <a:chExt cx="1551704" cy="1463644"/>
          </a:xfrm>
        </p:grpSpPr>
        <p:sp>
          <p:nvSpPr>
            <p:cNvPr id="68" name="TextBox 67">
              <a:extLst>
                <a:ext uri="{FF2B5EF4-FFF2-40B4-BE49-F238E27FC236}">
                  <a16:creationId xmlns:a16="http://schemas.microsoft.com/office/drawing/2014/main" xmlns="" id="{C7066300-8309-4F95-9A28-155F39865924}"/>
                </a:ext>
              </a:extLst>
            </p:cNvPr>
            <p:cNvSpPr txBox="1"/>
            <p:nvPr/>
          </p:nvSpPr>
          <p:spPr bwMode="gray">
            <a:xfrm>
              <a:off x="193964" y="3300000"/>
              <a:ext cx="1510146" cy="1437317"/>
            </a:xfrm>
            <a:prstGeom prst="rect">
              <a:avLst/>
            </a:prstGeom>
            <a:noFill/>
          </p:spPr>
          <p:txBody>
            <a:bodyPr wrap="square" rtlCol="0">
              <a:spAutoFit/>
            </a:bodyPr>
            <a:lstStyle/>
            <a:p>
              <a:pPr algn="ctr">
                <a:lnSpc>
                  <a:spcPct val="90000"/>
                </a:lnSpc>
                <a:spcBef>
                  <a:spcPts val="600"/>
                </a:spcBef>
              </a:pPr>
              <a:r>
                <a:rPr lang="en-AU" sz="1400" dirty="0">
                  <a:latin typeface="+mn-lt"/>
                </a:rPr>
                <a:t>4.</a:t>
              </a:r>
            </a:p>
            <a:p>
              <a:pPr algn="ctr">
                <a:lnSpc>
                  <a:spcPct val="90000"/>
                </a:lnSpc>
                <a:spcBef>
                  <a:spcPts val="600"/>
                </a:spcBef>
              </a:pPr>
              <a:endParaRPr lang="en-AU" sz="200" dirty="0">
                <a:latin typeface="+mn-lt"/>
              </a:endParaRPr>
            </a:p>
            <a:p>
              <a:pPr>
                <a:lnSpc>
                  <a:spcPct val="90000"/>
                </a:lnSpc>
                <a:spcBef>
                  <a:spcPts val="600"/>
                </a:spcBef>
              </a:pPr>
              <a:r>
                <a:rPr lang="en-AU" sz="1400" i="1" dirty="0">
                  <a:latin typeface="+mn-lt"/>
                </a:rPr>
                <a:t>Implement My Gateway APIs &amp; enable online Merchant Admin system</a:t>
              </a:r>
            </a:p>
          </p:txBody>
        </p:sp>
        <p:cxnSp>
          <p:nvCxnSpPr>
            <p:cNvPr id="69" name="Straight Connector 68">
              <a:extLst>
                <a:ext uri="{FF2B5EF4-FFF2-40B4-BE49-F238E27FC236}">
                  <a16:creationId xmlns:a16="http://schemas.microsoft.com/office/drawing/2014/main" xmlns="" id="{A9F69A21-6BBF-45DB-9218-12EA48FFA905}"/>
                </a:ext>
              </a:extLst>
            </p:cNvPr>
            <p:cNvCxnSpPr>
              <a:cxnSpLocks/>
            </p:cNvCxnSpPr>
            <p:nvPr/>
          </p:nvCxnSpPr>
          <p:spPr bwMode="gray">
            <a:xfrm>
              <a:off x="166267" y="3572146"/>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0" name="Straight Connector 69">
              <a:extLst>
                <a:ext uri="{FF2B5EF4-FFF2-40B4-BE49-F238E27FC236}">
                  <a16:creationId xmlns:a16="http://schemas.microsoft.com/office/drawing/2014/main" xmlns="" id="{5D5902DF-1738-494D-A2F8-1AA6DAFF782C}"/>
                </a:ext>
              </a:extLst>
            </p:cNvPr>
            <p:cNvCxnSpPr>
              <a:cxnSpLocks/>
            </p:cNvCxnSpPr>
            <p:nvPr/>
          </p:nvCxnSpPr>
          <p:spPr bwMode="gray">
            <a:xfrm>
              <a:off x="193973" y="4763644"/>
              <a:ext cx="1523998"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cxnSp>
        <p:nvCxnSpPr>
          <p:cNvPr id="27" name="line_btm_ts_ds">
            <a:extLst>
              <a:ext uri="{FF2B5EF4-FFF2-40B4-BE49-F238E27FC236}">
                <a16:creationId xmlns:a16="http://schemas.microsoft.com/office/drawing/2014/main" xmlns="" id="{96EDD04D-82AA-4444-BA29-763CD41698C1}"/>
              </a:ext>
            </a:extLst>
          </p:cNvPr>
          <p:cNvCxnSpPr/>
          <p:nvPr/>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xmlns="" val="263337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tx1">
              <a:lumMod val="65000"/>
              <a:lumOff val="35000"/>
            </a:schemeClr>
          </a:solidFill>
        </p:spPr>
        <p:txBody>
          <a:bodyPr/>
          <a:lstStyle/>
          <a:p>
            <a:r>
              <a:rPr lang="en-GB" dirty="0">
                <a:solidFill>
                  <a:schemeClr val="tx1"/>
                </a:solidFill>
              </a:rPr>
              <a:t>	Thank You</a:t>
            </a:r>
            <a:endParaRPr lang="en-US" dirty="0">
              <a:solidFill>
                <a:schemeClr val="tx1"/>
              </a:solidFill>
            </a:endParaRPr>
          </a:p>
        </p:txBody>
      </p:sp>
    </p:spTree>
    <p:custDataLst>
      <p:tags r:id="rId1"/>
    </p:custDataLst>
    <p:extLst>
      <p:ext uri="{BB962C8B-B14F-4D97-AF65-F5344CB8AC3E}">
        <p14:creationId xmlns:p14="http://schemas.microsoft.com/office/powerpoint/2010/main" xmlns="" val="13451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95000"/>
            </a:schemeClr>
          </a:solidFill>
        </p:spPr>
        <p:txBody>
          <a:bodyPr/>
          <a:lstStyle/>
          <a:p>
            <a:r>
              <a:rPr lang="en-GB" dirty="0">
                <a:solidFill>
                  <a:schemeClr val="tx1"/>
                </a:solidFill>
              </a:rPr>
              <a:t>	What Is My-Gateway</a:t>
            </a:r>
            <a:r>
              <a:rPr lang="en-GB" sz="3600" dirty="0">
                <a:solidFill>
                  <a:schemeClr val="tx1"/>
                </a:solidFill>
              </a:rPr>
              <a:t>.NET</a:t>
            </a:r>
            <a:r>
              <a:rPr lang="en-GB" dirty="0">
                <a:solidFill>
                  <a:schemeClr val="tx1"/>
                </a:solidFill>
              </a:rPr>
              <a:t>™?</a:t>
            </a:r>
            <a:endParaRPr lang="en-US" dirty="0">
              <a:solidFill>
                <a:schemeClr val="tx1"/>
              </a:solidFill>
            </a:endParaRPr>
          </a:p>
        </p:txBody>
      </p:sp>
    </p:spTree>
    <p:custDataLst>
      <p:tags r:id="rId1"/>
    </p:custDataLst>
    <p:extLst>
      <p:ext uri="{BB962C8B-B14F-4D97-AF65-F5344CB8AC3E}">
        <p14:creationId xmlns:p14="http://schemas.microsoft.com/office/powerpoint/2010/main" xmlns="" val="170494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0A8312C-CB15-4DED-9CA6-17A4CF6D0F4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69239" y="4858797"/>
            <a:ext cx="1322642" cy="969264"/>
          </a:xfrm>
          <a:prstGeom prst="rect">
            <a:avLst/>
          </a:prstGeom>
        </p:spPr>
      </p:pic>
      <p:sp>
        <p:nvSpPr>
          <p:cNvPr id="4" name="Text Placeholder 2"/>
          <p:cNvSpPr txBox="1">
            <a:spLocks/>
          </p:cNvSpPr>
          <p:nvPr/>
        </p:nvSpPr>
        <p:spPr>
          <a:xfrm>
            <a:off x="576074" y="2439287"/>
            <a:ext cx="3330891"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My-Gateway.NET was developed by an Australian payment technology company, to</a:t>
            </a:r>
          </a:p>
          <a:p>
            <a:pPr>
              <a:buFont typeface="Wingdings" panose="05000000000000000000" pitchFamily="2" charset="2"/>
              <a:buChar char="§"/>
            </a:pPr>
            <a:r>
              <a:rPr lang="en-US" sz="1200" i="1" kern="0" dirty="0">
                <a:solidFill>
                  <a:schemeClr val="tx1">
                    <a:lumMod val="65000"/>
                    <a:lumOff val="35000"/>
                  </a:schemeClr>
                </a:solidFill>
              </a:rPr>
              <a:t>Provide a cost effective, easy to implement payment solution for merchants and third party processors</a:t>
            </a:r>
          </a:p>
          <a:p>
            <a:pPr>
              <a:buFont typeface="Wingdings" panose="05000000000000000000" pitchFamily="2" charset="2"/>
              <a:buChar char="§"/>
            </a:pPr>
            <a:r>
              <a:rPr lang="en-US" sz="1200" i="1" kern="0" dirty="0">
                <a:solidFill>
                  <a:schemeClr val="tx1">
                    <a:lumMod val="65000"/>
                    <a:lumOff val="35000"/>
                  </a:schemeClr>
                </a:solidFill>
              </a:rPr>
              <a:t>Particularly provide a complete and reliable service covering the China market</a:t>
            </a:r>
          </a:p>
          <a:p>
            <a:pPr>
              <a:buFont typeface="Wingdings" panose="05000000000000000000" pitchFamily="2" charset="2"/>
              <a:buChar char="§"/>
            </a:pPr>
            <a:r>
              <a:rPr lang="en-US" sz="1200" i="1" kern="0" dirty="0">
                <a:solidFill>
                  <a:schemeClr val="tx1">
                    <a:lumMod val="65000"/>
                    <a:lumOff val="35000"/>
                  </a:schemeClr>
                </a:solidFill>
              </a:rPr>
              <a:t>Process the major payment brands including new mobile products such as WeChat Pay</a:t>
            </a:r>
          </a:p>
          <a:p>
            <a:pPr>
              <a:buFont typeface="Wingdings" panose="05000000000000000000" pitchFamily="2" charset="2"/>
              <a:buChar char="§"/>
            </a:pPr>
            <a:r>
              <a:rPr lang="en-US" sz="1200" i="1" kern="0" dirty="0">
                <a:solidFill>
                  <a:schemeClr val="tx1">
                    <a:lumMod val="65000"/>
                    <a:lumOff val="35000"/>
                  </a:schemeClr>
                </a:solidFill>
              </a:rPr>
              <a:t>Cover </a:t>
            </a:r>
            <a:r>
              <a:rPr lang="en-US" sz="1200" b="1" i="1" kern="0" dirty="0">
                <a:solidFill>
                  <a:schemeClr val="tx1">
                    <a:lumMod val="65000"/>
                    <a:lumOff val="35000"/>
                  </a:schemeClr>
                </a:solidFill>
              </a:rPr>
              <a:t>ALL</a:t>
            </a:r>
            <a:r>
              <a:rPr lang="en-US" sz="1200" i="1" kern="0" dirty="0">
                <a:solidFill>
                  <a:schemeClr val="tx1">
                    <a:lumMod val="65000"/>
                    <a:lumOff val="35000"/>
                  </a:schemeClr>
                </a:solidFill>
              </a:rPr>
              <a:t> </a:t>
            </a:r>
            <a:r>
              <a:rPr lang="en-US" sz="1200" i="1" kern="0" dirty="0" err="1" smtClean="0">
                <a:solidFill>
                  <a:schemeClr val="tx1">
                    <a:lumMod val="65000"/>
                    <a:lumOff val="35000"/>
                  </a:schemeClr>
                </a:solidFill>
              </a:rPr>
              <a:t>UnionPay</a:t>
            </a:r>
            <a:r>
              <a:rPr lang="en-US" sz="1200" i="1" kern="0" dirty="0" smtClean="0">
                <a:solidFill>
                  <a:schemeClr val="tx1">
                    <a:lumMod val="65000"/>
                    <a:lumOff val="35000"/>
                  </a:schemeClr>
                </a:solidFill>
              </a:rPr>
              <a:t> debit</a:t>
            </a:r>
            <a:r>
              <a:rPr lang="en-US" sz="1200" i="1" kern="0" dirty="0">
                <a:solidFill>
                  <a:schemeClr val="tx1">
                    <a:lumMod val="65000"/>
                    <a:lumOff val="35000"/>
                  </a:schemeClr>
                </a:solidFill>
              </a:rPr>
              <a:t>, credit and prepaid cards </a:t>
            </a:r>
            <a:r>
              <a:rPr lang="en-US" sz="1200" i="1" kern="0" dirty="0" smtClean="0">
                <a:solidFill>
                  <a:schemeClr val="tx1">
                    <a:lumMod val="65000"/>
                    <a:lumOff val="35000"/>
                  </a:schemeClr>
                </a:solidFill>
              </a:rPr>
              <a:t>and </a:t>
            </a:r>
            <a:r>
              <a:rPr lang="en-US" sz="1200" i="1" kern="0" dirty="0" err="1" smtClean="0">
                <a:solidFill>
                  <a:schemeClr val="tx1">
                    <a:lumMod val="65000"/>
                    <a:lumOff val="35000"/>
                  </a:schemeClr>
                </a:solidFill>
              </a:rPr>
              <a:t>Wechat</a:t>
            </a:r>
            <a:r>
              <a:rPr lang="en-US" sz="1200" i="1" kern="0" dirty="0" smtClean="0">
                <a:solidFill>
                  <a:schemeClr val="tx1">
                    <a:lumMod val="65000"/>
                    <a:lumOff val="35000"/>
                  </a:schemeClr>
                </a:solidFill>
              </a:rPr>
              <a:t> Pay</a:t>
            </a:r>
            <a:endParaRPr lang="en-US" sz="1200" i="1"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Provide multiple links to the payment system </a:t>
            </a:r>
          </a:p>
          <a:p>
            <a:pPr>
              <a:buFont typeface="Wingdings" panose="05000000000000000000" pitchFamily="2" charset="2"/>
              <a:buChar char="§"/>
            </a:pPr>
            <a:r>
              <a:rPr lang="en-US" sz="1200" i="1" kern="0" dirty="0">
                <a:solidFill>
                  <a:schemeClr val="tx1">
                    <a:lumMod val="65000"/>
                    <a:lumOff val="35000"/>
                  </a:schemeClr>
                </a:solidFill>
              </a:rPr>
              <a:t>Ensure high availability with quality support</a:t>
            </a:r>
          </a:p>
          <a:p>
            <a:pPr>
              <a:buFont typeface="Wingdings" panose="05000000000000000000" pitchFamily="2" charset="2"/>
              <a:buChar char="§"/>
            </a:pPr>
            <a:r>
              <a:rPr lang="en-US" sz="1200" i="1" kern="0" dirty="0">
                <a:solidFill>
                  <a:schemeClr val="tx1">
                    <a:lumMod val="65000"/>
                    <a:lumOff val="35000"/>
                  </a:schemeClr>
                </a:solidFill>
              </a:rPr>
              <a:t>Support all payment channels</a:t>
            </a:r>
          </a:p>
          <a:p>
            <a:pPr marL="0" indent="0">
              <a:buNone/>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9"/>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WHO WE ARE</a:t>
            </a:r>
          </a:p>
        </p:txBody>
      </p:sp>
      <p:sp>
        <p:nvSpPr>
          <p:cNvPr id="7" name="Text Placeholder 29"/>
          <p:cNvSpPr txBox="1">
            <a:spLocks/>
          </p:cNvSpPr>
          <p:nvPr/>
        </p:nvSpPr>
        <p:spPr bwMode="gray">
          <a:xfrm>
            <a:off x="557574" y="1124877"/>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endParaRPr lang="en-US" kern="0" dirty="0"/>
          </a:p>
          <a:p>
            <a:pPr marL="0" indent="0">
              <a:buNone/>
            </a:pPr>
            <a:r>
              <a:rPr lang="en-US" kern="0" dirty="0"/>
              <a:t>About Us</a:t>
            </a:r>
          </a:p>
        </p:txBody>
      </p:sp>
      <p:pic>
        <p:nvPicPr>
          <p:cNvPr id="11" name="Picture 10">
            <a:extLst>
              <a:ext uri="{FF2B5EF4-FFF2-40B4-BE49-F238E27FC236}">
                <a16:creationId xmlns:a16="http://schemas.microsoft.com/office/drawing/2014/main" xmlns="" id="{FDF0C20A-86FC-49E9-9B7D-36147EB46E5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61103" y="4983317"/>
            <a:ext cx="1082040" cy="749808"/>
          </a:xfrm>
          <a:prstGeom prst="rect">
            <a:avLst/>
          </a:prstGeom>
        </p:spPr>
      </p:pic>
      <p:sp>
        <p:nvSpPr>
          <p:cNvPr id="15" name="Up Arrow 13">
            <a:extLst>
              <a:ext uri="{FF2B5EF4-FFF2-40B4-BE49-F238E27FC236}">
                <a16:creationId xmlns:a16="http://schemas.microsoft.com/office/drawing/2014/main" xmlns="" id="{883D2DA7-C4AE-46EA-BBDD-AEAFEE021B95}"/>
              </a:ext>
            </a:extLst>
          </p:cNvPr>
          <p:cNvSpPr/>
          <p:nvPr/>
        </p:nvSpPr>
        <p:spPr bwMode="gray">
          <a:xfrm>
            <a:off x="5856066" y="4582059"/>
            <a:ext cx="506437" cy="239151"/>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pic>
        <p:nvPicPr>
          <p:cNvPr id="3" name="Picture 2">
            <a:extLst>
              <a:ext uri="{FF2B5EF4-FFF2-40B4-BE49-F238E27FC236}">
                <a16:creationId xmlns:a16="http://schemas.microsoft.com/office/drawing/2014/main" xmlns="" id="{DCEDC124-4A0F-4E3E-91BE-9B544ED872B3}"/>
              </a:ext>
            </a:extLst>
          </p:cNvPr>
          <p:cNvPicPr>
            <a:picLocks noChangeAspect="1"/>
          </p:cNvPicPr>
          <p:nvPr/>
        </p:nvPicPr>
        <p:blipFill>
          <a:blip r:embed="rId5" cstate="print"/>
          <a:stretch>
            <a:fillRect/>
          </a:stretch>
        </p:blipFill>
        <p:spPr>
          <a:xfrm>
            <a:off x="5203935" y="2238262"/>
            <a:ext cx="3386667" cy="2261809"/>
          </a:xfrm>
          <a:prstGeom prst="rect">
            <a:avLst/>
          </a:prstGeom>
        </p:spPr>
      </p:pic>
      <p:sp>
        <p:nvSpPr>
          <p:cNvPr id="19" name="Up Arrow 18"/>
          <p:cNvSpPr/>
          <p:nvPr/>
        </p:nvSpPr>
        <p:spPr bwMode="gray">
          <a:xfrm>
            <a:off x="7437799" y="4619646"/>
            <a:ext cx="506437" cy="239151"/>
          </a:xfrm>
          <a:prstGeom prst="upArrow">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20" name="Up Arrow 19"/>
          <p:cNvSpPr/>
          <p:nvPr/>
        </p:nvSpPr>
        <p:spPr bwMode="gray">
          <a:xfrm>
            <a:off x="5856066" y="4582059"/>
            <a:ext cx="506437" cy="239151"/>
          </a:xfrm>
          <a:prstGeom prst="upArrow">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xmlns="" val="354309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57572" y="1818169"/>
            <a:ext cx="7912320"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My-Gateway.NET supports multiple payment channels</a:t>
            </a:r>
          </a:p>
          <a:p>
            <a:pPr>
              <a:buFont typeface="Wingdings" panose="05000000000000000000" pitchFamily="2" charset="2"/>
              <a:buChar char="§"/>
            </a:pPr>
            <a:r>
              <a:rPr lang="en-US" sz="1200" i="1" kern="0" dirty="0">
                <a:solidFill>
                  <a:schemeClr val="tx1">
                    <a:lumMod val="65000"/>
                    <a:lumOff val="35000"/>
                  </a:schemeClr>
                </a:solidFill>
              </a:rPr>
              <a:t>E-commerce, POS, M-commerce, IVR</a:t>
            </a:r>
          </a:p>
          <a:p>
            <a:pPr marL="0" indent="0">
              <a:buNone/>
            </a:pPr>
            <a:endParaRPr lang="en-US" sz="1200" i="1" kern="0" dirty="0">
              <a:solidFill>
                <a:schemeClr val="tx1">
                  <a:lumMod val="65000"/>
                  <a:lumOff val="35000"/>
                </a:schemeClr>
              </a:solidFill>
            </a:endParaRPr>
          </a:p>
          <a:p>
            <a:pPr marL="0" indent="0">
              <a:buNone/>
            </a:pPr>
            <a:r>
              <a:rPr lang="en-US" sz="1400" kern="0" dirty="0">
                <a:solidFill>
                  <a:schemeClr val="tx1">
                    <a:lumMod val="65000"/>
                    <a:lumOff val="35000"/>
                  </a:schemeClr>
                </a:solidFill>
              </a:rPr>
              <a:t>And </a:t>
            </a:r>
            <a:r>
              <a:rPr lang="en-US" sz="1400" kern="0" dirty="0" err="1" smtClean="0">
                <a:solidFill>
                  <a:schemeClr val="tx1">
                    <a:lumMod val="65000"/>
                    <a:lumOff val="35000"/>
                  </a:schemeClr>
                </a:solidFill>
              </a:rPr>
              <a:t>Wechat</a:t>
            </a:r>
            <a:r>
              <a:rPr lang="en-US" sz="1400" kern="0" dirty="0" smtClean="0">
                <a:solidFill>
                  <a:schemeClr val="tx1">
                    <a:lumMod val="65000"/>
                    <a:lumOff val="35000"/>
                  </a:schemeClr>
                </a:solidFill>
              </a:rPr>
              <a:t> Pay and </a:t>
            </a:r>
            <a:r>
              <a:rPr lang="en-US" sz="1400" b="1" kern="0" dirty="0">
                <a:solidFill>
                  <a:schemeClr val="tx1">
                    <a:lumMod val="65000"/>
                    <a:lumOff val="35000"/>
                  </a:schemeClr>
                </a:solidFill>
              </a:rPr>
              <a:t>ALL</a:t>
            </a:r>
            <a:r>
              <a:rPr lang="en-US" sz="1400" kern="0" dirty="0">
                <a:solidFill>
                  <a:schemeClr val="tx1">
                    <a:lumMod val="65000"/>
                    <a:lumOff val="35000"/>
                  </a:schemeClr>
                </a:solidFill>
              </a:rPr>
              <a:t> the China issued UnionPay cards</a:t>
            </a:r>
          </a:p>
          <a:p>
            <a:pPr>
              <a:buFont typeface="Wingdings" panose="05000000000000000000" pitchFamily="2" charset="2"/>
              <a:buChar char="§"/>
            </a:pPr>
            <a:r>
              <a:rPr lang="en-US" sz="1200" i="1" kern="0" dirty="0">
                <a:solidFill>
                  <a:schemeClr val="tx1">
                    <a:lumMod val="65000"/>
                    <a:lumOff val="35000"/>
                  </a:schemeClr>
                </a:solidFill>
              </a:rPr>
              <a:t>Can also be configured to enable local payment brands</a:t>
            </a:r>
          </a:p>
          <a:p>
            <a:pPr marL="0" indent="0">
              <a:buNone/>
            </a:pPr>
            <a:endParaRPr lang="en-US" sz="1400" kern="0" dirty="0">
              <a:solidFill>
                <a:schemeClr val="tx1">
                  <a:lumMod val="65000"/>
                  <a:lumOff val="35000"/>
                </a:schemeClr>
              </a:solidFill>
            </a:endParaRPr>
          </a:p>
          <a:p>
            <a:pPr marL="0" indent="0">
              <a:buNone/>
            </a:pPr>
            <a:r>
              <a:rPr lang="en-US" sz="1400" kern="0" dirty="0">
                <a:solidFill>
                  <a:schemeClr val="tx1">
                    <a:lumMod val="65000"/>
                    <a:lumOff val="35000"/>
                  </a:schemeClr>
                </a:solidFill>
              </a:rPr>
              <a:t>Using unique architecture with multiple links to the payment systems</a:t>
            </a:r>
          </a:p>
          <a:p>
            <a:pPr>
              <a:buFont typeface="Wingdings" panose="05000000000000000000" pitchFamily="2" charset="2"/>
              <a:buChar char="§"/>
            </a:pPr>
            <a:r>
              <a:rPr lang="en-US" sz="1200" i="1" kern="0" dirty="0">
                <a:solidFill>
                  <a:schemeClr val="tx1">
                    <a:lumMod val="65000"/>
                    <a:lumOff val="35000"/>
                  </a:schemeClr>
                </a:solidFill>
              </a:rPr>
              <a:t>Ensure the most complete coverage and minimal downtime</a:t>
            </a:r>
          </a:p>
          <a:p>
            <a:pPr marL="0" indent="0">
              <a:buNone/>
            </a:pP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7"/>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WHAT WE DO</a:t>
            </a:r>
          </a:p>
        </p:txBody>
      </p:sp>
      <p:sp>
        <p:nvSpPr>
          <p:cNvPr id="19" name="Rounded Rectangle 1">
            <a:extLst>
              <a:ext uri="{FF2B5EF4-FFF2-40B4-BE49-F238E27FC236}">
                <a16:creationId xmlns:a16="http://schemas.microsoft.com/office/drawing/2014/main" xmlns="" id="{775CF753-D27C-4999-AE56-14C0DBE4A873}"/>
              </a:ext>
            </a:extLst>
          </p:cNvPr>
          <p:cNvSpPr/>
          <p:nvPr/>
        </p:nvSpPr>
        <p:spPr>
          <a:xfrm>
            <a:off x="659812" y="4409399"/>
            <a:ext cx="1765952" cy="36004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t>Payment Processing</a:t>
            </a:r>
          </a:p>
        </p:txBody>
      </p:sp>
      <p:pic>
        <p:nvPicPr>
          <p:cNvPr id="2050" name="Picture 2" descr="Image result for online logo">
            <a:extLst>
              <a:ext uri="{FF2B5EF4-FFF2-40B4-BE49-F238E27FC236}">
                <a16:creationId xmlns:a16="http://schemas.microsoft.com/office/drawing/2014/main" xmlns="" id="{E673B79D-173A-4A32-8F68-268642F3A81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1847" y="4955489"/>
            <a:ext cx="1696021" cy="9060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mobile cartoon">
            <a:extLst>
              <a:ext uri="{FF2B5EF4-FFF2-40B4-BE49-F238E27FC236}">
                <a16:creationId xmlns:a16="http://schemas.microsoft.com/office/drawing/2014/main" xmlns="" id="{21215491-3603-4FED-8183-9F0341C6952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06220" y="5015877"/>
            <a:ext cx="1046607" cy="73418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ounded Rectangle 3">
            <a:extLst>
              <a:ext uri="{FF2B5EF4-FFF2-40B4-BE49-F238E27FC236}">
                <a16:creationId xmlns:a16="http://schemas.microsoft.com/office/drawing/2014/main" xmlns="" id="{31371EDB-D6AD-444E-AE73-BA800844F210}"/>
              </a:ext>
            </a:extLst>
          </p:cNvPr>
          <p:cNvSpPr/>
          <p:nvPr/>
        </p:nvSpPr>
        <p:spPr>
          <a:xfrm>
            <a:off x="3359765" y="4621184"/>
            <a:ext cx="1440180" cy="228606"/>
          </a:xfrm>
          <a:prstGeom prst="roundRect">
            <a:avLst/>
          </a:prstGeom>
          <a:solidFill>
            <a:schemeClr val="bg1">
              <a:lumMod val="8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rPr>
              <a:t>Online</a:t>
            </a:r>
          </a:p>
        </p:txBody>
      </p:sp>
      <p:sp>
        <p:nvSpPr>
          <p:cNvPr id="23" name="Rounded Rectangle 3">
            <a:extLst>
              <a:ext uri="{FF2B5EF4-FFF2-40B4-BE49-F238E27FC236}">
                <a16:creationId xmlns:a16="http://schemas.microsoft.com/office/drawing/2014/main" xmlns="" id="{6586BE50-2512-499E-A6D5-0652140DB5E9}"/>
              </a:ext>
            </a:extLst>
          </p:cNvPr>
          <p:cNvSpPr/>
          <p:nvPr/>
        </p:nvSpPr>
        <p:spPr>
          <a:xfrm>
            <a:off x="5306463" y="4626942"/>
            <a:ext cx="1440180" cy="228606"/>
          </a:xfrm>
          <a:prstGeom prst="roundRect">
            <a:avLst/>
          </a:prstGeom>
          <a:solidFill>
            <a:schemeClr val="bg1">
              <a:lumMod val="8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rPr>
              <a:t>Mobile</a:t>
            </a:r>
          </a:p>
        </p:txBody>
      </p:sp>
      <p:sp>
        <p:nvSpPr>
          <p:cNvPr id="24" name="Rounded Rectangle 3">
            <a:extLst>
              <a:ext uri="{FF2B5EF4-FFF2-40B4-BE49-F238E27FC236}">
                <a16:creationId xmlns:a16="http://schemas.microsoft.com/office/drawing/2014/main" xmlns="" id="{57C30CD3-2A07-4036-ABEC-22270F2273C3}"/>
              </a:ext>
            </a:extLst>
          </p:cNvPr>
          <p:cNvSpPr/>
          <p:nvPr/>
        </p:nvSpPr>
        <p:spPr>
          <a:xfrm>
            <a:off x="7227263" y="4632700"/>
            <a:ext cx="1440180" cy="228606"/>
          </a:xfrm>
          <a:prstGeom prst="roundRect">
            <a:avLst/>
          </a:prstGeom>
          <a:solidFill>
            <a:schemeClr val="bg1">
              <a:lumMod val="8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tx1"/>
                </a:solidFill>
              </a:rPr>
              <a:t>In Store</a:t>
            </a:r>
          </a:p>
        </p:txBody>
      </p:sp>
      <p:pic>
        <p:nvPicPr>
          <p:cNvPr id="2062" name="Picture 14" descr="Image result for cartoon shop">
            <a:extLst>
              <a:ext uri="{FF2B5EF4-FFF2-40B4-BE49-F238E27FC236}">
                <a16:creationId xmlns:a16="http://schemas.microsoft.com/office/drawing/2014/main" xmlns="" id="{3F0BF229-EAF9-485B-8DB9-D62F0D2E520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77417" y="4995083"/>
            <a:ext cx="1130427" cy="754980"/>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Image result for cartoon of credit cards">
            <a:extLst>
              <a:ext uri="{FF2B5EF4-FFF2-40B4-BE49-F238E27FC236}">
                <a16:creationId xmlns:a16="http://schemas.microsoft.com/office/drawing/2014/main" xmlns="" id="{EE985C6E-F251-42F8-9CD2-1246932FC5E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5096" y="4817473"/>
            <a:ext cx="1258824" cy="1258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682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gray">
          <a:xfrm>
            <a:off x="557574" y="659341"/>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HOW WE DO IT</a:t>
            </a:r>
          </a:p>
        </p:txBody>
      </p:sp>
      <p:sp>
        <p:nvSpPr>
          <p:cNvPr id="2" name="TextBox 1">
            <a:extLst>
              <a:ext uri="{FF2B5EF4-FFF2-40B4-BE49-F238E27FC236}">
                <a16:creationId xmlns:a16="http://schemas.microsoft.com/office/drawing/2014/main" xmlns="" id="{A219C803-3A59-4F36-A934-84D1727044F2}"/>
              </a:ext>
            </a:extLst>
          </p:cNvPr>
          <p:cNvSpPr txBox="1"/>
          <p:nvPr/>
        </p:nvSpPr>
        <p:spPr bwMode="gray">
          <a:xfrm>
            <a:off x="2234249" y="5761378"/>
            <a:ext cx="4830297" cy="369332"/>
          </a:xfrm>
          <a:prstGeom prst="rect">
            <a:avLst/>
          </a:prstGeom>
          <a:noFill/>
        </p:spPr>
        <p:txBody>
          <a:bodyPr wrap="none" rtlCol="0">
            <a:spAutoFit/>
          </a:bodyPr>
          <a:lstStyle/>
          <a:p>
            <a:pPr>
              <a:lnSpc>
                <a:spcPct val="90000"/>
              </a:lnSpc>
              <a:spcBef>
                <a:spcPts val="600"/>
              </a:spcBef>
            </a:pPr>
            <a:r>
              <a:rPr lang="en-AU" i="1" dirty="0">
                <a:latin typeface="+mn-lt"/>
              </a:rPr>
              <a:t>Link merchants to their customers’ banks</a:t>
            </a:r>
          </a:p>
        </p:txBody>
      </p:sp>
      <p:grpSp>
        <p:nvGrpSpPr>
          <p:cNvPr id="4" name="Group 3">
            <a:extLst>
              <a:ext uri="{FF2B5EF4-FFF2-40B4-BE49-F238E27FC236}">
                <a16:creationId xmlns:a16="http://schemas.microsoft.com/office/drawing/2014/main" xmlns="" id="{84627948-2A05-4CCB-8407-880E3D0544F9}"/>
              </a:ext>
            </a:extLst>
          </p:cNvPr>
          <p:cNvGrpSpPr/>
          <p:nvPr/>
        </p:nvGrpSpPr>
        <p:grpSpPr>
          <a:xfrm>
            <a:off x="522729" y="1524799"/>
            <a:ext cx="8089091" cy="3925864"/>
            <a:chOff x="522729" y="1524799"/>
            <a:chExt cx="8089091" cy="3925864"/>
          </a:xfrm>
        </p:grpSpPr>
        <p:grpSp>
          <p:nvGrpSpPr>
            <p:cNvPr id="3" name="Group 2">
              <a:extLst>
                <a:ext uri="{FF2B5EF4-FFF2-40B4-BE49-F238E27FC236}">
                  <a16:creationId xmlns:a16="http://schemas.microsoft.com/office/drawing/2014/main" xmlns="" id="{72FC4639-5B18-4260-8894-FAD25C19D06C}"/>
                </a:ext>
              </a:extLst>
            </p:cNvPr>
            <p:cNvGrpSpPr/>
            <p:nvPr/>
          </p:nvGrpSpPr>
          <p:grpSpPr>
            <a:xfrm>
              <a:off x="522729" y="1524799"/>
              <a:ext cx="8089091" cy="3925864"/>
              <a:chOff x="294119" y="1524799"/>
              <a:chExt cx="8089091" cy="3925864"/>
            </a:xfrm>
          </p:grpSpPr>
          <p:pic>
            <p:nvPicPr>
              <p:cNvPr id="16" name="Picture 15" descr="Image result for simple illustration of a mainframe computer">
                <a:extLst>
                  <a:ext uri="{FF2B5EF4-FFF2-40B4-BE49-F238E27FC236}">
                    <a16:creationId xmlns:a16="http://schemas.microsoft.com/office/drawing/2014/main" xmlns="" id="{5FE30929-8F1A-4083-9200-7159DF7925C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2117" y="2571826"/>
                <a:ext cx="951921" cy="102292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Image result for simple illustration of a mainframe computer">
                <a:extLst>
                  <a:ext uri="{FF2B5EF4-FFF2-40B4-BE49-F238E27FC236}">
                    <a16:creationId xmlns:a16="http://schemas.microsoft.com/office/drawing/2014/main" xmlns="" id="{E79F1446-17F0-4BE7-975D-3AB1B019CF9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621" y="3451255"/>
                <a:ext cx="951921" cy="102292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descr="Image result for simple illustration of a PC">
                <a:extLst>
                  <a:ext uri="{FF2B5EF4-FFF2-40B4-BE49-F238E27FC236}">
                    <a16:creationId xmlns:a16="http://schemas.microsoft.com/office/drawing/2014/main" xmlns="" id="{636C7061-381A-4FE0-9CF6-698ECEFAC26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65845" y="4909281"/>
                <a:ext cx="553962" cy="43384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Image result for simple illustration of pc user">
                <a:extLst>
                  <a:ext uri="{FF2B5EF4-FFF2-40B4-BE49-F238E27FC236}">
                    <a16:creationId xmlns:a16="http://schemas.microsoft.com/office/drawing/2014/main" xmlns="" id="{675065D7-9168-48B9-AF9A-0A29FB9D7A8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3419" y="2591389"/>
                <a:ext cx="412000" cy="40676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4" descr="Image result for simple illustration of pc user">
                <a:extLst>
                  <a:ext uri="{FF2B5EF4-FFF2-40B4-BE49-F238E27FC236}">
                    <a16:creationId xmlns:a16="http://schemas.microsoft.com/office/drawing/2014/main" xmlns="" id="{E1F76A24-3BD6-4B55-AEB9-A8EB87A51D9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9930" y="3665833"/>
                <a:ext cx="412000" cy="406761"/>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5">
                <a:extLst>
                  <a:ext uri="{FF2B5EF4-FFF2-40B4-BE49-F238E27FC236}">
                    <a16:creationId xmlns:a16="http://schemas.microsoft.com/office/drawing/2014/main" xmlns="" id="{7875461A-93E9-43E9-8849-AF9838E07E7A}"/>
                  </a:ext>
                </a:extLst>
              </p:cNvPr>
              <p:cNvSpPr txBox="1"/>
              <p:nvPr/>
            </p:nvSpPr>
            <p:spPr>
              <a:xfrm>
                <a:off x="294119" y="2188530"/>
                <a:ext cx="843501" cy="313932"/>
              </a:xfrm>
              <a:prstGeom prst="rect">
                <a:avLst/>
              </a:prstGeom>
              <a:noFill/>
            </p:spPr>
            <p:txBody>
              <a:bodyPr wrap="none" rtlCol="0">
                <a:spAutoFit/>
              </a:bodyPr>
              <a:lstStyle/>
              <a:p>
                <a:pPr>
                  <a:lnSpc>
                    <a:spcPct val="120000"/>
                  </a:lnSpc>
                </a:pPr>
                <a:r>
                  <a:rPr lang="en-AU" sz="1200" dirty="0">
                    <a:latin typeface="Times New Roman" panose="02020603050405020304" pitchFamily="18" charset="0"/>
                    <a:ea typeface="DengXian" panose="02010600030101010101" pitchFamily="2" charset="-122"/>
                  </a:rPr>
                  <a:t>Customers</a:t>
                </a:r>
              </a:p>
            </p:txBody>
          </p:sp>
          <p:sp>
            <p:nvSpPr>
              <p:cNvPr id="27" name="TextBox 22">
                <a:extLst>
                  <a:ext uri="{FF2B5EF4-FFF2-40B4-BE49-F238E27FC236}">
                    <a16:creationId xmlns:a16="http://schemas.microsoft.com/office/drawing/2014/main" xmlns="" id="{C54CF76E-85AF-4288-9FA7-C982305F7973}"/>
                  </a:ext>
                </a:extLst>
              </p:cNvPr>
              <p:cNvSpPr txBox="1"/>
              <p:nvPr/>
            </p:nvSpPr>
            <p:spPr>
              <a:xfrm>
                <a:off x="2462398" y="1524799"/>
                <a:ext cx="835485" cy="313932"/>
              </a:xfrm>
              <a:prstGeom prst="rect">
                <a:avLst/>
              </a:prstGeom>
              <a:noFill/>
            </p:spPr>
            <p:txBody>
              <a:bodyPr wrap="none" rtlCol="0">
                <a:spAutoFit/>
              </a:bodyPr>
              <a:lstStyle/>
              <a:p>
                <a:pPr>
                  <a:lnSpc>
                    <a:spcPct val="120000"/>
                  </a:lnSpc>
                </a:pPr>
                <a:r>
                  <a:rPr lang="en-AU" sz="1200" dirty="0">
                    <a:latin typeface="Times New Roman" panose="02020603050405020304" pitchFamily="18" charset="0"/>
                    <a:ea typeface="DengXian" panose="02010600030101010101" pitchFamily="2" charset="-122"/>
                  </a:rPr>
                  <a:t>Merchants</a:t>
                </a:r>
              </a:p>
            </p:txBody>
          </p:sp>
          <p:sp>
            <p:nvSpPr>
              <p:cNvPr id="29" name="TextBox 24">
                <a:extLst>
                  <a:ext uri="{FF2B5EF4-FFF2-40B4-BE49-F238E27FC236}">
                    <a16:creationId xmlns:a16="http://schemas.microsoft.com/office/drawing/2014/main" xmlns="" id="{BE748B25-B63B-4EA2-B575-67D3307576ED}"/>
                  </a:ext>
                </a:extLst>
              </p:cNvPr>
              <p:cNvSpPr txBox="1"/>
              <p:nvPr/>
            </p:nvSpPr>
            <p:spPr>
              <a:xfrm>
                <a:off x="7106900" y="2214922"/>
                <a:ext cx="1276310" cy="535531"/>
              </a:xfrm>
              <a:prstGeom prst="rect">
                <a:avLst/>
              </a:prstGeom>
              <a:noFill/>
            </p:spPr>
            <p:txBody>
              <a:bodyPr wrap="non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Issuers &amp;</a:t>
                </a:r>
              </a:p>
              <a:p>
                <a:pPr algn="ctr">
                  <a:lnSpc>
                    <a:spcPct val="120000"/>
                  </a:lnSpc>
                  <a:spcAft>
                    <a:spcPts val="0"/>
                  </a:spcAft>
                </a:pPr>
                <a:r>
                  <a:rPr lang="en-AU" sz="1200" dirty="0">
                    <a:latin typeface="Times New Roman" panose="02020603050405020304" pitchFamily="18" charset="0"/>
                    <a:ea typeface="DengXian" panose="02010600030101010101" pitchFamily="2" charset="-122"/>
                  </a:rPr>
                  <a:t>Service Providers</a:t>
                </a:r>
              </a:p>
            </p:txBody>
          </p:sp>
          <p:cxnSp>
            <p:nvCxnSpPr>
              <p:cNvPr id="30" name="Straight Arrow Connector 29">
                <a:extLst>
                  <a:ext uri="{FF2B5EF4-FFF2-40B4-BE49-F238E27FC236}">
                    <a16:creationId xmlns:a16="http://schemas.microsoft.com/office/drawing/2014/main" xmlns="" id="{9F5A0C55-BC70-41EA-BA85-0EFDBD4CEA84}"/>
                  </a:ext>
                </a:extLst>
              </p:cNvPr>
              <p:cNvCxnSpPr/>
              <p:nvPr/>
            </p:nvCxnSpPr>
            <p:spPr>
              <a:xfrm flipV="1">
                <a:off x="1045419" y="2328244"/>
                <a:ext cx="1125859" cy="345465"/>
              </a:xfrm>
              <a:prstGeom prst="straightConnector1">
                <a:avLst/>
              </a:prstGeom>
              <a:noFill/>
              <a:ln w="6350" cap="flat" cmpd="sng" algn="ctr">
                <a:solidFill>
                  <a:srgbClr val="4472C4"/>
                </a:solidFill>
                <a:prstDash val="solid"/>
                <a:miter lim="800000"/>
                <a:headEnd type="triangle"/>
                <a:tailEnd type="triangle"/>
              </a:ln>
              <a:effectLst/>
            </p:spPr>
          </p:cxnSp>
          <p:cxnSp>
            <p:nvCxnSpPr>
              <p:cNvPr id="31" name="Straight Arrow Connector 30">
                <a:extLst>
                  <a:ext uri="{FF2B5EF4-FFF2-40B4-BE49-F238E27FC236}">
                    <a16:creationId xmlns:a16="http://schemas.microsoft.com/office/drawing/2014/main" xmlns="" id="{D0297F7C-AB9A-4830-91E3-24E2C3D87AA4}"/>
                  </a:ext>
                </a:extLst>
              </p:cNvPr>
              <p:cNvCxnSpPr/>
              <p:nvPr/>
            </p:nvCxnSpPr>
            <p:spPr>
              <a:xfrm flipV="1">
                <a:off x="1061930" y="3482716"/>
                <a:ext cx="1125859" cy="345465"/>
              </a:xfrm>
              <a:prstGeom prst="straightConnector1">
                <a:avLst/>
              </a:prstGeom>
              <a:noFill/>
              <a:ln w="6350" cap="flat" cmpd="sng" algn="ctr">
                <a:solidFill>
                  <a:srgbClr val="4472C4"/>
                </a:solidFill>
                <a:prstDash val="solid"/>
                <a:miter lim="800000"/>
                <a:headEnd type="triangle"/>
                <a:tailEnd type="triangle"/>
              </a:ln>
              <a:effectLst/>
            </p:spPr>
          </p:cxnSp>
          <p:cxnSp>
            <p:nvCxnSpPr>
              <p:cNvPr id="32" name="Straight Arrow Connector 31">
                <a:extLst>
                  <a:ext uri="{FF2B5EF4-FFF2-40B4-BE49-F238E27FC236}">
                    <a16:creationId xmlns:a16="http://schemas.microsoft.com/office/drawing/2014/main" xmlns="" id="{6AFFE164-FE58-4362-86E2-1A33EEF5E5F2}"/>
                  </a:ext>
                </a:extLst>
              </p:cNvPr>
              <p:cNvCxnSpPr>
                <a:cxnSpLocks/>
              </p:cNvCxnSpPr>
              <p:nvPr/>
            </p:nvCxnSpPr>
            <p:spPr>
              <a:xfrm>
                <a:off x="1088950" y="3952670"/>
                <a:ext cx="1082328" cy="341535"/>
              </a:xfrm>
              <a:prstGeom prst="straightConnector1">
                <a:avLst/>
              </a:prstGeom>
              <a:noFill/>
              <a:ln w="6350" cap="flat" cmpd="sng" algn="ctr">
                <a:solidFill>
                  <a:srgbClr val="4472C4"/>
                </a:solidFill>
                <a:prstDash val="solid"/>
                <a:miter lim="800000"/>
                <a:headEnd type="triangle"/>
                <a:tailEnd type="triangle"/>
              </a:ln>
              <a:effectLst/>
            </p:spPr>
          </p:cxnSp>
          <p:cxnSp>
            <p:nvCxnSpPr>
              <p:cNvPr id="33" name="Straight Arrow Connector 32">
                <a:extLst>
                  <a:ext uri="{FF2B5EF4-FFF2-40B4-BE49-F238E27FC236}">
                    <a16:creationId xmlns:a16="http://schemas.microsoft.com/office/drawing/2014/main" xmlns="" id="{76B2DAB8-DC09-4C66-9811-C6E3E513F46A}"/>
                  </a:ext>
                </a:extLst>
              </p:cNvPr>
              <p:cNvCxnSpPr>
                <a:cxnSpLocks/>
              </p:cNvCxnSpPr>
              <p:nvPr/>
            </p:nvCxnSpPr>
            <p:spPr>
              <a:xfrm>
                <a:off x="1079943" y="2778931"/>
                <a:ext cx="1107846" cy="549063"/>
              </a:xfrm>
              <a:prstGeom prst="straightConnector1">
                <a:avLst/>
              </a:prstGeom>
              <a:noFill/>
              <a:ln w="6350" cap="flat" cmpd="sng" algn="ctr">
                <a:solidFill>
                  <a:srgbClr val="4472C4"/>
                </a:solidFill>
                <a:prstDash val="solid"/>
                <a:miter lim="800000"/>
                <a:headEnd type="triangle"/>
                <a:tailEnd type="triangle"/>
              </a:ln>
              <a:effectLst/>
            </p:spPr>
          </p:cxnSp>
          <p:cxnSp>
            <p:nvCxnSpPr>
              <p:cNvPr id="34" name="Straight Arrow Connector 33">
                <a:extLst>
                  <a:ext uri="{FF2B5EF4-FFF2-40B4-BE49-F238E27FC236}">
                    <a16:creationId xmlns:a16="http://schemas.microsoft.com/office/drawing/2014/main" xmlns="" id="{650E24DB-8C1D-4FA2-B810-2AE271AA1BEB}"/>
                  </a:ext>
                </a:extLst>
              </p:cNvPr>
              <p:cNvCxnSpPr>
                <a:cxnSpLocks/>
              </p:cNvCxnSpPr>
              <p:nvPr/>
            </p:nvCxnSpPr>
            <p:spPr>
              <a:xfrm>
                <a:off x="3482293" y="2383085"/>
                <a:ext cx="737430" cy="627492"/>
              </a:xfrm>
              <a:prstGeom prst="straightConnector1">
                <a:avLst/>
              </a:prstGeom>
              <a:noFill/>
              <a:ln w="38100" cap="flat" cmpd="sng" algn="ctr">
                <a:solidFill>
                  <a:srgbClr val="4472C4"/>
                </a:solidFill>
                <a:prstDash val="solid"/>
                <a:miter lim="800000"/>
                <a:headEnd type="triangle"/>
                <a:tailEnd type="triangle"/>
              </a:ln>
              <a:effectLst/>
            </p:spPr>
          </p:cxnSp>
          <p:cxnSp>
            <p:nvCxnSpPr>
              <p:cNvPr id="35" name="Straight Arrow Connector 34">
                <a:extLst>
                  <a:ext uri="{FF2B5EF4-FFF2-40B4-BE49-F238E27FC236}">
                    <a16:creationId xmlns:a16="http://schemas.microsoft.com/office/drawing/2014/main" xmlns="" id="{63059111-8157-44D6-88B2-D53A85719DF8}"/>
                  </a:ext>
                </a:extLst>
              </p:cNvPr>
              <p:cNvCxnSpPr>
                <a:cxnSpLocks/>
              </p:cNvCxnSpPr>
              <p:nvPr/>
            </p:nvCxnSpPr>
            <p:spPr>
              <a:xfrm flipV="1">
                <a:off x="3489797" y="3394106"/>
                <a:ext cx="744338" cy="3978"/>
              </a:xfrm>
              <a:prstGeom prst="straightConnector1">
                <a:avLst/>
              </a:prstGeom>
              <a:noFill/>
              <a:ln w="38100" cap="flat" cmpd="sng" algn="ctr">
                <a:solidFill>
                  <a:srgbClr val="4472C4"/>
                </a:solidFill>
                <a:prstDash val="solid"/>
                <a:miter lim="800000"/>
                <a:headEnd type="triangle"/>
                <a:tailEnd type="triangle"/>
              </a:ln>
              <a:effectLst/>
            </p:spPr>
          </p:cxnSp>
          <p:cxnSp>
            <p:nvCxnSpPr>
              <p:cNvPr id="36" name="Straight Arrow Connector 35">
                <a:extLst>
                  <a:ext uri="{FF2B5EF4-FFF2-40B4-BE49-F238E27FC236}">
                    <a16:creationId xmlns:a16="http://schemas.microsoft.com/office/drawing/2014/main" xmlns="" id="{535D44B6-5FAE-41DC-A79A-B2727CE6B275}"/>
                  </a:ext>
                </a:extLst>
              </p:cNvPr>
              <p:cNvCxnSpPr>
                <a:cxnSpLocks/>
              </p:cNvCxnSpPr>
              <p:nvPr/>
            </p:nvCxnSpPr>
            <p:spPr>
              <a:xfrm flipV="1">
                <a:off x="3480791" y="3787224"/>
                <a:ext cx="753344" cy="603965"/>
              </a:xfrm>
              <a:prstGeom prst="straightConnector1">
                <a:avLst/>
              </a:prstGeom>
              <a:noFill/>
              <a:ln w="38100" cap="flat" cmpd="sng" algn="ctr">
                <a:solidFill>
                  <a:srgbClr val="4472C4"/>
                </a:solidFill>
                <a:prstDash val="solid"/>
                <a:miter lim="800000"/>
                <a:headEnd type="triangle"/>
                <a:tailEnd type="triangle"/>
              </a:ln>
              <a:effectLst/>
            </p:spPr>
          </p:cxnSp>
          <p:cxnSp>
            <p:nvCxnSpPr>
              <p:cNvPr id="37" name="Straight Arrow Connector 36">
                <a:extLst>
                  <a:ext uri="{FF2B5EF4-FFF2-40B4-BE49-F238E27FC236}">
                    <a16:creationId xmlns:a16="http://schemas.microsoft.com/office/drawing/2014/main" xmlns="" id="{39ACE760-C7C7-4074-B4AD-96D75EDDC1CF}"/>
                  </a:ext>
                </a:extLst>
              </p:cNvPr>
              <p:cNvCxnSpPr>
                <a:cxnSpLocks/>
              </p:cNvCxnSpPr>
              <p:nvPr/>
            </p:nvCxnSpPr>
            <p:spPr>
              <a:xfrm flipH="1">
                <a:off x="6621999" y="2998149"/>
                <a:ext cx="832894" cy="167466"/>
              </a:xfrm>
              <a:prstGeom prst="straightConnector1">
                <a:avLst/>
              </a:prstGeom>
              <a:noFill/>
              <a:ln w="38100" cap="flat" cmpd="sng" algn="ctr">
                <a:solidFill>
                  <a:srgbClr val="FFFFFF"/>
                </a:solidFill>
                <a:prstDash val="solid"/>
                <a:miter lim="800000"/>
                <a:headEnd type="triangle"/>
                <a:tailEnd type="triangle"/>
              </a:ln>
              <a:effectLst/>
            </p:spPr>
          </p:cxnSp>
          <p:cxnSp>
            <p:nvCxnSpPr>
              <p:cNvPr id="38" name="Straight Arrow Connector 37">
                <a:extLst>
                  <a:ext uri="{FF2B5EF4-FFF2-40B4-BE49-F238E27FC236}">
                    <a16:creationId xmlns:a16="http://schemas.microsoft.com/office/drawing/2014/main" xmlns="" id="{4CD38A8D-5A78-48BF-B178-9BDA288DFBB4}"/>
                  </a:ext>
                </a:extLst>
              </p:cNvPr>
              <p:cNvCxnSpPr>
                <a:cxnSpLocks/>
              </p:cNvCxnSpPr>
              <p:nvPr/>
            </p:nvCxnSpPr>
            <p:spPr>
              <a:xfrm flipH="1" flipV="1">
                <a:off x="6600927" y="3682072"/>
                <a:ext cx="825390" cy="143535"/>
              </a:xfrm>
              <a:prstGeom prst="straightConnector1">
                <a:avLst/>
              </a:prstGeom>
              <a:noFill/>
              <a:ln w="38100" cap="flat" cmpd="sng" algn="ctr">
                <a:solidFill>
                  <a:srgbClr val="4472C4"/>
                </a:solidFill>
                <a:prstDash val="solid"/>
                <a:miter lim="800000"/>
                <a:headEnd type="triangle"/>
                <a:tailEnd type="triangle"/>
              </a:ln>
              <a:effectLst/>
            </p:spPr>
          </p:cxnSp>
          <p:cxnSp>
            <p:nvCxnSpPr>
              <p:cNvPr id="39" name="Straight Arrow Connector 38">
                <a:extLst>
                  <a:ext uri="{FF2B5EF4-FFF2-40B4-BE49-F238E27FC236}">
                    <a16:creationId xmlns:a16="http://schemas.microsoft.com/office/drawing/2014/main" xmlns="" id="{5883A305-9C79-468A-A8E2-4E06F40BBF00}"/>
                  </a:ext>
                </a:extLst>
              </p:cNvPr>
              <p:cNvCxnSpPr/>
              <p:nvPr/>
            </p:nvCxnSpPr>
            <p:spPr>
              <a:xfrm flipH="1" flipV="1">
                <a:off x="5437157" y="4131873"/>
                <a:ext cx="5670" cy="720256"/>
              </a:xfrm>
              <a:prstGeom prst="straightConnector1">
                <a:avLst/>
              </a:prstGeom>
              <a:noFill/>
              <a:ln w="38100" cap="flat" cmpd="sng" algn="ctr">
                <a:solidFill>
                  <a:srgbClr val="4472C4"/>
                </a:solidFill>
                <a:prstDash val="solid"/>
                <a:miter lim="800000"/>
                <a:headEnd type="triangle"/>
                <a:tailEnd type="triangle"/>
              </a:ln>
              <a:effectLst/>
            </p:spPr>
          </p:cxnSp>
          <p:sp>
            <p:nvSpPr>
              <p:cNvPr id="40" name="TextBox 65">
                <a:extLst>
                  <a:ext uri="{FF2B5EF4-FFF2-40B4-BE49-F238E27FC236}">
                    <a16:creationId xmlns:a16="http://schemas.microsoft.com/office/drawing/2014/main" xmlns="" id="{C3758E17-7318-43DC-80F1-4B5E5B36D833}"/>
                  </a:ext>
                </a:extLst>
              </p:cNvPr>
              <p:cNvSpPr txBox="1"/>
              <p:nvPr/>
            </p:nvSpPr>
            <p:spPr>
              <a:xfrm>
                <a:off x="5596201" y="4693533"/>
                <a:ext cx="924561" cy="757130"/>
              </a:xfrm>
              <a:prstGeom prst="rect">
                <a:avLst/>
              </a:prstGeom>
              <a:noFill/>
            </p:spPr>
            <p:txBody>
              <a:bodyPr wrap="square" rtlCol="0">
                <a:spAutoFit/>
              </a:bodyPr>
              <a:lstStyle/>
              <a:p>
                <a:pPr algn="ctr">
                  <a:lnSpc>
                    <a:spcPct val="120000"/>
                  </a:lnSpc>
                  <a:spcAft>
                    <a:spcPts val="0"/>
                  </a:spcAft>
                </a:pPr>
                <a:r>
                  <a:rPr lang="en-AU" sz="1200" dirty="0">
                    <a:latin typeface="Times New Roman" panose="02020603050405020304" pitchFamily="18" charset="0"/>
                    <a:ea typeface="DengXian" panose="02010600030101010101" pitchFamily="2" charset="-122"/>
                  </a:rPr>
                  <a:t>Merchant Admin System</a:t>
                </a:r>
              </a:p>
            </p:txBody>
          </p:sp>
        </p:grpSp>
        <p:pic>
          <p:nvPicPr>
            <p:cNvPr id="41" name="Picture 14" descr="Image result for cartoon shop">
              <a:extLst>
                <a:ext uri="{FF2B5EF4-FFF2-40B4-BE49-F238E27FC236}">
                  <a16:creationId xmlns:a16="http://schemas.microsoft.com/office/drawing/2014/main" xmlns="" id="{EAE64563-9DAD-4C6E-A489-7422FE6FC4D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88049" y="2040357"/>
              <a:ext cx="835533" cy="631508"/>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4" descr="Image result for cartoon shop">
              <a:extLst>
                <a:ext uri="{FF2B5EF4-FFF2-40B4-BE49-F238E27FC236}">
                  <a16:creationId xmlns:a16="http://schemas.microsoft.com/office/drawing/2014/main" xmlns="" id="{E5445697-8A70-4769-8D7C-0C1A88E290C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01899" y="3093306"/>
              <a:ext cx="835533" cy="631508"/>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14" descr="Image result for cartoon shop">
              <a:extLst>
                <a:ext uri="{FF2B5EF4-FFF2-40B4-BE49-F238E27FC236}">
                  <a16:creationId xmlns:a16="http://schemas.microsoft.com/office/drawing/2014/main" xmlns="" id="{3FC6C592-5641-4AFF-944E-B8796294B7B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15749" y="4063127"/>
              <a:ext cx="835533" cy="63150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5" name="Straight Arrow Connector 44">
              <a:extLst>
                <a:ext uri="{FF2B5EF4-FFF2-40B4-BE49-F238E27FC236}">
                  <a16:creationId xmlns:a16="http://schemas.microsoft.com/office/drawing/2014/main" xmlns="" id="{046452F4-CF09-423A-85C5-39921DB0D1C1}"/>
                </a:ext>
              </a:extLst>
            </p:cNvPr>
            <p:cNvCxnSpPr>
              <a:cxnSpLocks/>
            </p:cNvCxnSpPr>
            <p:nvPr/>
          </p:nvCxnSpPr>
          <p:spPr>
            <a:xfrm flipV="1">
              <a:off x="6787622" y="2993916"/>
              <a:ext cx="803885" cy="251748"/>
            </a:xfrm>
            <a:prstGeom prst="straightConnector1">
              <a:avLst/>
            </a:prstGeom>
            <a:noFill/>
            <a:ln w="38100" cap="flat" cmpd="sng" algn="ctr">
              <a:solidFill>
                <a:srgbClr val="4472C4"/>
              </a:solidFill>
              <a:prstDash val="solid"/>
              <a:miter lim="800000"/>
              <a:headEnd type="triangle"/>
              <a:tailEnd type="triangle"/>
            </a:ln>
            <a:effectLst/>
          </p:spPr>
        </p:cxnSp>
        <p:pic>
          <p:nvPicPr>
            <p:cNvPr id="46" name="Picture 45">
              <a:extLst>
                <a:ext uri="{FF2B5EF4-FFF2-40B4-BE49-F238E27FC236}">
                  <a16:creationId xmlns:a16="http://schemas.microsoft.com/office/drawing/2014/main" xmlns="" id="{69AE74E0-5DAA-421D-B55C-47BA9AAB7E74}"/>
                </a:ext>
              </a:extLst>
            </p:cNvPr>
            <p:cNvPicPr>
              <a:picLocks noChangeAspect="1"/>
            </p:cNvPicPr>
            <p:nvPr/>
          </p:nvPicPr>
          <p:blipFill>
            <a:blip r:embed="rId7" cstate="print"/>
            <a:stretch>
              <a:fillRect/>
            </a:stretch>
          </p:blipFill>
          <p:spPr>
            <a:xfrm>
              <a:off x="4494258" y="2538528"/>
              <a:ext cx="2293334" cy="1531619"/>
            </a:xfrm>
            <a:prstGeom prst="rect">
              <a:avLst/>
            </a:prstGeom>
          </p:spPr>
        </p:pic>
      </p:grpSp>
    </p:spTree>
    <p:extLst>
      <p:ext uri="{BB962C8B-B14F-4D97-AF65-F5344CB8AC3E}">
        <p14:creationId xmlns:p14="http://schemas.microsoft.com/office/powerpoint/2010/main" xmlns="" val="204078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14000"/>
                    </a14:imgEffect>
                  </a14:imgLayer>
                </a14:imgProps>
              </a:ext>
            </a:extLst>
          </a:blip>
          <a:srcRect/>
          <a:stretch>
            <a:fillRect/>
          </a:stretch>
        </p:blipFill>
        <p:spPr bwMode="auto">
          <a:xfrm>
            <a:off x="787385" y="2065271"/>
            <a:ext cx="7728878" cy="3927437"/>
          </a:xfrm>
          <a:prstGeom prst="rect">
            <a:avLst/>
          </a:prstGeom>
          <a:solidFill>
            <a:srgbClr val="E20000">
              <a:lumMod val="75000"/>
              <a:alpha val="59000"/>
            </a:srgbClr>
          </a:solidFill>
          <a:ln w="9525">
            <a:noFill/>
            <a:miter lim="800000"/>
            <a:headEnd/>
            <a:tailEnd/>
          </a:ln>
          <a:effectLst/>
        </p:spPr>
      </p:pic>
      <p:sp>
        <p:nvSpPr>
          <p:cNvPr id="3" name="Text Placeholder 29"/>
          <p:cNvSpPr txBox="1">
            <a:spLocks/>
          </p:cNvSpPr>
          <p:nvPr/>
        </p:nvSpPr>
        <p:spPr bwMode="gray">
          <a:xfrm>
            <a:off x="576072" y="1122058"/>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endParaRPr lang="en-US" kern="0" dirty="0"/>
          </a:p>
          <a:p>
            <a:pPr marL="0" indent="0">
              <a:buNone/>
            </a:pPr>
            <a:r>
              <a:rPr lang="en-US" kern="0" dirty="0"/>
              <a:t>Universal Coverage</a:t>
            </a:r>
          </a:p>
        </p:txBody>
      </p:sp>
      <p:grpSp>
        <p:nvGrpSpPr>
          <p:cNvPr id="5" name="Group 266"/>
          <p:cNvGrpSpPr>
            <a:grpSpLocks/>
          </p:cNvGrpSpPr>
          <p:nvPr/>
        </p:nvGrpSpPr>
        <p:grpSpPr bwMode="auto">
          <a:xfrm>
            <a:off x="-15875" y="3106738"/>
            <a:ext cx="2698750" cy="2698750"/>
            <a:chOff x="2689" y="1909956"/>
            <a:chExt cx="2698568" cy="2698568"/>
          </a:xfrm>
          <a:solidFill>
            <a:schemeClr val="accent1"/>
          </a:solidFill>
        </p:grpSpPr>
        <p:sp>
          <p:nvSpPr>
            <p:cNvPr id="6" name="Oval 5"/>
            <p:cNvSpPr/>
            <p:nvPr/>
          </p:nvSpPr>
          <p:spPr>
            <a:xfrm>
              <a:off x="2689" y="1909956"/>
              <a:ext cx="2698568" cy="2698568"/>
            </a:xfrm>
            <a:prstGeom prst="ellipse">
              <a:avLst/>
            </a:prstGeom>
            <a:solidFill>
              <a:srgbClr val="FFC000">
                <a:alpha val="61000"/>
              </a:srgbClr>
            </a:solidFill>
            <a:ln w="25400" cap="flat" cmpd="sng" algn="ctr">
              <a:noFill/>
              <a:prstDash val="solid"/>
            </a:ln>
            <a:effectLst/>
          </p:spPr>
          <p:txBody>
            <a:bodyPr/>
            <a:lstStyle/>
            <a:p>
              <a:endParaRPr lang="en-US" dirty="0"/>
            </a:p>
          </p:txBody>
        </p:sp>
        <p:sp>
          <p:nvSpPr>
            <p:cNvPr id="7" name="Oval 4"/>
            <p:cNvSpPr/>
            <p:nvPr/>
          </p:nvSpPr>
          <p:spPr>
            <a:xfrm>
              <a:off x="397950" y="2305216"/>
              <a:ext cx="1908046" cy="1908046"/>
            </a:xfrm>
            <a:prstGeom prst="rect">
              <a:avLst/>
            </a:prstGeom>
            <a:noFill/>
            <a:ln>
              <a:noFill/>
            </a:ln>
            <a:effectLst/>
          </p:spPr>
          <p:txBody>
            <a:bodyPr lIns="148511" tIns="30480" rIns="148511" bIns="30480" spcCol="1270" anchor="ctr"/>
            <a:lstStyle/>
            <a:p>
              <a:pPr algn="ctr" defTabSz="1066800" fontAlgn="auto">
                <a:lnSpc>
                  <a:spcPct val="90000"/>
                </a:lnSpc>
                <a:spcBef>
                  <a:spcPts val="0"/>
                </a:spcBef>
                <a:spcAft>
                  <a:spcPct val="35000"/>
                </a:spcAft>
                <a:defRPr/>
              </a:pPr>
              <a:r>
                <a:rPr lang="en-GB" b="1" kern="0" dirty="0">
                  <a:solidFill>
                    <a:sysClr val="window" lastClr="FFFFFF"/>
                  </a:solidFill>
                  <a:latin typeface="+mn-lt"/>
                </a:rPr>
                <a:t>Over </a:t>
              </a:r>
              <a:r>
                <a:rPr lang="en-GB" b="1" kern="0" dirty="0" smtClean="0">
                  <a:solidFill>
                    <a:sysClr val="window" lastClr="FFFFFF"/>
                  </a:solidFill>
                  <a:latin typeface="+mn-lt"/>
                </a:rPr>
                <a:t>1 </a:t>
              </a:r>
              <a:r>
                <a:rPr lang="en-GB" b="1" kern="0" dirty="0">
                  <a:solidFill>
                    <a:sysClr val="window" lastClr="FFFFFF"/>
                  </a:solidFill>
                  <a:latin typeface="+mn-lt"/>
                </a:rPr>
                <a:t>Billion UnionPay Cardholders </a:t>
              </a:r>
              <a:endParaRPr lang="en-GB" kern="0" dirty="0">
                <a:solidFill>
                  <a:sysClr val="window" lastClr="FFFFFF"/>
                </a:solidFill>
                <a:latin typeface="+mn-lt"/>
              </a:endParaRPr>
            </a:p>
          </p:txBody>
        </p:sp>
      </p:grpSp>
      <p:grpSp>
        <p:nvGrpSpPr>
          <p:cNvPr id="8" name="Group 268"/>
          <p:cNvGrpSpPr>
            <a:grpSpLocks/>
          </p:cNvGrpSpPr>
          <p:nvPr/>
        </p:nvGrpSpPr>
        <p:grpSpPr bwMode="auto">
          <a:xfrm>
            <a:off x="2143125" y="3106738"/>
            <a:ext cx="2698750" cy="2698750"/>
            <a:chOff x="2161544" y="1909956"/>
            <a:chExt cx="2698568" cy="2698568"/>
          </a:xfrm>
        </p:grpSpPr>
        <p:sp>
          <p:nvSpPr>
            <p:cNvPr id="9" name="Oval 8"/>
            <p:cNvSpPr/>
            <p:nvPr/>
          </p:nvSpPr>
          <p:spPr>
            <a:xfrm>
              <a:off x="2161544" y="1909956"/>
              <a:ext cx="2698568" cy="2698568"/>
            </a:xfrm>
            <a:prstGeom prst="ellipse">
              <a:avLst/>
            </a:prstGeom>
            <a:solidFill>
              <a:srgbClr val="FF8000">
                <a:alpha val="52000"/>
              </a:srgbClr>
            </a:solidFill>
            <a:ln w="25400" cap="flat" cmpd="sng" algn="ctr">
              <a:noFill/>
              <a:prstDash val="solid"/>
            </a:ln>
            <a:effectLst/>
          </p:spPr>
          <p:txBody>
            <a:bodyPr/>
            <a:lstStyle/>
            <a:p>
              <a:endParaRPr lang="en-US" dirty="0"/>
            </a:p>
          </p:txBody>
        </p:sp>
        <p:sp>
          <p:nvSpPr>
            <p:cNvPr id="10" name="Oval 6"/>
            <p:cNvSpPr/>
            <p:nvPr/>
          </p:nvSpPr>
          <p:spPr>
            <a:xfrm>
              <a:off x="2556805" y="2305216"/>
              <a:ext cx="1908046" cy="1908046"/>
            </a:xfrm>
            <a:prstGeom prst="rect">
              <a:avLst/>
            </a:prstGeom>
            <a:noFill/>
            <a:ln>
              <a:noFill/>
            </a:ln>
            <a:effectLst/>
          </p:spPr>
          <p:txBody>
            <a:bodyPr lIns="148511" tIns="22860" rIns="148511" bIns="22860" spcCol="1270" anchor="ctr"/>
            <a:lstStyle/>
            <a:p>
              <a:pPr algn="ctr" defTabSz="800100" fontAlgn="auto">
                <a:lnSpc>
                  <a:spcPct val="90000"/>
                </a:lnSpc>
                <a:spcBef>
                  <a:spcPts val="0"/>
                </a:spcBef>
                <a:spcAft>
                  <a:spcPts val="0"/>
                </a:spcAft>
                <a:defRPr/>
              </a:pPr>
              <a:r>
                <a:rPr lang="en-GB" b="1" kern="0" dirty="0">
                  <a:solidFill>
                    <a:sysClr val="window" lastClr="FFFFFF"/>
                  </a:solidFill>
                  <a:latin typeface="+mn-lt"/>
                </a:rPr>
                <a:t>Almost 1 Billion Mastercard &amp; Visa Cardholders</a:t>
              </a:r>
              <a:endParaRPr lang="en-GB" sz="1600" kern="0" dirty="0">
                <a:solidFill>
                  <a:sysClr val="window" lastClr="FFFFFF"/>
                </a:solidFill>
                <a:latin typeface="+mn-lt"/>
              </a:endParaRPr>
            </a:p>
          </p:txBody>
        </p:sp>
      </p:grpSp>
      <p:grpSp>
        <p:nvGrpSpPr>
          <p:cNvPr id="11" name="Group 270"/>
          <p:cNvGrpSpPr>
            <a:grpSpLocks/>
          </p:cNvGrpSpPr>
          <p:nvPr/>
        </p:nvGrpSpPr>
        <p:grpSpPr bwMode="auto">
          <a:xfrm>
            <a:off x="4302125" y="3106738"/>
            <a:ext cx="2698750" cy="2698750"/>
            <a:chOff x="4320399" y="1909956"/>
            <a:chExt cx="2698568" cy="2698568"/>
          </a:xfrm>
        </p:grpSpPr>
        <p:sp>
          <p:nvSpPr>
            <p:cNvPr id="12" name="Oval 11"/>
            <p:cNvSpPr/>
            <p:nvPr/>
          </p:nvSpPr>
          <p:spPr>
            <a:xfrm>
              <a:off x="4320399" y="1909956"/>
              <a:ext cx="2698568" cy="2698568"/>
            </a:xfrm>
            <a:prstGeom prst="ellipse">
              <a:avLst/>
            </a:prstGeom>
            <a:solidFill>
              <a:srgbClr val="FF5D00">
                <a:alpha val="59000"/>
              </a:srgbClr>
            </a:solidFill>
            <a:ln w="25400" cap="flat" cmpd="sng" algn="ctr">
              <a:noFill/>
              <a:prstDash val="solid"/>
            </a:ln>
            <a:effectLst/>
          </p:spPr>
          <p:txBody>
            <a:bodyPr/>
            <a:lstStyle/>
            <a:p>
              <a:endParaRPr lang="en-US" dirty="0"/>
            </a:p>
          </p:txBody>
        </p:sp>
        <p:sp>
          <p:nvSpPr>
            <p:cNvPr id="13" name="Oval 8"/>
            <p:cNvSpPr/>
            <p:nvPr/>
          </p:nvSpPr>
          <p:spPr>
            <a:xfrm>
              <a:off x="4715660" y="2305216"/>
              <a:ext cx="1908046" cy="1908046"/>
            </a:xfrm>
            <a:prstGeom prst="rect">
              <a:avLst/>
            </a:prstGeom>
            <a:noFill/>
            <a:ln>
              <a:noFill/>
            </a:ln>
            <a:effectLst/>
          </p:spPr>
          <p:txBody>
            <a:bodyPr lIns="148511" tIns="30480" rIns="148511" bIns="30480" spcCol="1270" anchor="ctr"/>
            <a:lstStyle/>
            <a:p>
              <a:pPr algn="ctr" defTabSz="1066800" fontAlgn="auto">
                <a:lnSpc>
                  <a:spcPct val="90000"/>
                </a:lnSpc>
                <a:spcBef>
                  <a:spcPts val="0"/>
                </a:spcBef>
                <a:spcAft>
                  <a:spcPts val="1800"/>
                </a:spcAft>
                <a:defRPr/>
              </a:pPr>
              <a:r>
                <a:rPr lang="en-GB" sz="1600" b="1" kern="0" dirty="0">
                  <a:solidFill>
                    <a:sysClr val="window" lastClr="FFFFFF"/>
                  </a:solidFill>
                  <a:latin typeface="+mn-lt"/>
                </a:rPr>
                <a:t/>
              </a:r>
              <a:br>
                <a:rPr lang="en-GB" sz="1600" b="1" kern="0" dirty="0">
                  <a:solidFill>
                    <a:sysClr val="window" lastClr="FFFFFF"/>
                  </a:solidFill>
                  <a:latin typeface="+mn-lt"/>
                </a:rPr>
              </a:br>
              <a:r>
                <a:rPr lang="en-GB" b="1" kern="0" dirty="0">
                  <a:solidFill>
                    <a:sysClr val="window" lastClr="FFFFFF"/>
                  </a:solidFill>
                  <a:latin typeface="+mn-lt"/>
                </a:rPr>
                <a:t>E-commerce Market Expected to be 9% of Global Retail Sales in 2018</a:t>
              </a:r>
              <a:endParaRPr lang="en-GB" sz="1600" kern="0" dirty="0">
                <a:solidFill>
                  <a:sysClr val="window" lastClr="FFFFFF"/>
                </a:solidFill>
                <a:latin typeface="+mn-lt"/>
              </a:endParaRPr>
            </a:p>
            <a:p>
              <a:pPr algn="ctr" defTabSz="1066800" fontAlgn="auto">
                <a:lnSpc>
                  <a:spcPct val="90000"/>
                </a:lnSpc>
                <a:spcBef>
                  <a:spcPts val="0"/>
                </a:spcBef>
                <a:spcAft>
                  <a:spcPts val="0"/>
                </a:spcAft>
                <a:defRPr/>
              </a:pPr>
              <a:r>
                <a:rPr lang="en-GB" sz="1600" kern="0" dirty="0">
                  <a:solidFill>
                    <a:sysClr val="window" lastClr="FFFFFF"/>
                  </a:solidFill>
                  <a:latin typeface="+mn-lt"/>
                </a:rPr>
                <a:t> </a:t>
              </a:r>
            </a:p>
          </p:txBody>
        </p:sp>
      </p:grpSp>
      <p:grpSp>
        <p:nvGrpSpPr>
          <p:cNvPr id="14" name="Group 271"/>
          <p:cNvGrpSpPr>
            <a:grpSpLocks/>
          </p:cNvGrpSpPr>
          <p:nvPr/>
        </p:nvGrpSpPr>
        <p:grpSpPr bwMode="auto">
          <a:xfrm>
            <a:off x="6461125" y="3106738"/>
            <a:ext cx="2698750" cy="2698750"/>
            <a:chOff x="6479253" y="1909956"/>
            <a:chExt cx="2698568" cy="2698568"/>
          </a:xfrm>
        </p:grpSpPr>
        <p:sp>
          <p:nvSpPr>
            <p:cNvPr id="15" name="Oval 14"/>
            <p:cNvSpPr/>
            <p:nvPr/>
          </p:nvSpPr>
          <p:spPr>
            <a:xfrm>
              <a:off x="6479253" y="1909956"/>
              <a:ext cx="2698568" cy="2698568"/>
            </a:xfrm>
            <a:prstGeom prst="ellipse">
              <a:avLst/>
            </a:prstGeom>
            <a:solidFill>
              <a:srgbClr val="E20000">
                <a:lumMod val="75000"/>
                <a:alpha val="52000"/>
              </a:srgbClr>
            </a:solidFill>
            <a:ln w="25400" cap="flat" cmpd="sng" algn="ctr">
              <a:noFill/>
              <a:prstDash val="solid"/>
            </a:ln>
            <a:effectLst/>
          </p:spPr>
          <p:txBody>
            <a:bodyPr/>
            <a:lstStyle/>
            <a:p>
              <a:endParaRPr lang="en-US" dirty="0"/>
            </a:p>
          </p:txBody>
        </p:sp>
        <p:sp>
          <p:nvSpPr>
            <p:cNvPr id="16" name="Oval 10"/>
            <p:cNvSpPr/>
            <p:nvPr/>
          </p:nvSpPr>
          <p:spPr>
            <a:xfrm>
              <a:off x="6874514" y="2305216"/>
              <a:ext cx="1908046" cy="1908046"/>
            </a:xfrm>
            <a:prstGeom prst="rect">
              <a:avLst/>
            </a:prstGeom>
            <a:noFill/>
            <a:ln>
              <a:noFill/>
            </a:ln>
            <a:effectLst/>
          </p:spPr>
          <p:txBody>
            <a:bodyPr lIns="148511" tIns="22860" rIns="148511" bIns="22860" spcCol="1270" anchor="ctr"/>
            <a:lstStyle/>
            <a:p>
              <a:pPr algn="ctr" defTabSz="800100" fontAlgn="auto">
                <a:lnSpc>
                  <a:spcPct val="90000"/>
                </a:lnSpc>
                <a:spcBef>
                  <a:spcPts val="0"/>
                </a:spcBef>
                <a:spcAft>
                  <a:spcPct val="35000"/>
                </a:spcAft>
                <a:defRPr/>
              </a:pPr>
              <a:r>
                <a:rPr lang="en-GB" b="1" kern="0" dirty="0">
                  <a:solidFill>
                    <a:sysClr val="window" lastClr="FFFFFF"/>
                  </a:solidFill>
                </a:rPr>
                <a:t>China Cardholders Demand for Education, Investment, High-End Goods and Services</a:t>
              </a:r>
              <a:endParaRPr lang="en-GB" sz="1600" kern="0" dirty="0">
                <a:solidFill>
                  <a:sysClr val="window" lastClr="FFFFFF"/>
                </a:solidFill>
              </a:endParaRPr>
            </a:p>
          </p:txBody>
        </p:sp>
      </p:grpSp>
      <p:sp>
        <p:nvSpPr>
          <p:cNvPr id="18" name="Title 5">
            <a:extLst>
              <a:ext uri="{FF2B5EF4-FFF2-40B4-BE49-F238E27FC236}">
                <a16:creationId xmlns:a16="http://schemas.microsoft.com/office/drawing/2014/main" xmlns="" id="{E8181172-251A-4AA6-8323-65874B9BCD62}"/>
              </a:ext>
            </a:extLst>
          </p:cNvPr>
          <p:cNvSpPr txBox="1">
            <a:spLocks/>
          </p:cNvSpPr>
          <p:nvPr/>
        </p:nvSpPr>
        <p:spPr bwMode="gray">
          <a:xfrm>
            <a:off x="557574" y="659341"/>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THE OPPORTUNITY</a:t>
            </a:r>
          </a:p>
        </p:txBody>
      </p:sp>
    </p:spTree>
    <p:extLst>
      <p:ext uri="{BB962C8B-B14F-4D97-AF65-F5344CB8AC3E}">
        <p14:creationId xmlns:p14="http://schemas.microsoft.com/office/powerpoint/2010/main" xmlns="" val="318484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r>
              <a:rPr lang="en-GB" dirty="0">
                <a:solidFill>
                  <a:schemeClr val="tx1"/>
                </a:solidFill>
              </a:rPr>
              <a:t>	What My-Gateway.NET™ Provides </a:t>
            </a:r>
            <a:endParaRPr lang="en-US" dirty="0">
              <a:solidFill>
                <a:schemeClr val="tx1"/>
              </a:solidFill>
            </a:endParaRPr>
          </a:p>
        </p:txBody>
      </p:sp>
    </p:spTree>
    <p:custDataLst>
      <p:tags r:id="rId1"/>
    </p:custDataLst>
    <p:extLst>
      <p:ext uri="{BB962C8B-B14F-4D97-AF65-F5344CB8AC3E}">
        <p14:creationId xmlns:p14="http://schemas.microsoft.com/office/powerpoint/2010/main" xmlns="" val="249248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76071" y="2163254"/>
            <a:ext cx="4827202" cy="2973952"/>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sz="1400" b="1" kern="0" dirty="0">
                <a:solidFill>
                  <a:schemeClr val="tx1">
                    <a:lumMod val="65000"/>
                    <a:lumOff val="35000"/>
                  </a:schemeClr>
                </a:solidFill>
              </a:rPr>
              <a:t>1. My Gateway-Account Management</a:t>
            </a:r>
            <a:r>
              <a:rPr lang="en-US" sz="1400" kern="0" dirty="0">
                <a:solidFill>
                  <a:schemeClr val="tx1">
                    <a:lumMod val="65000"/>
                    <a:lumOff val="35000"/>
                  </a:schemeClr>
                </a:solidFill>
              </a:rPr>
              <a:t> (MYGN-AM) to help manage merchants’ customers</a:t>
            </a:r>
          </a:p>
          <a:p>
            <a:pPr>
              <a:buFont typeface="Wingdings" panose="05000000000000000000" pitchFamily="2" charset="2"/>
              <a:buChar char="§"/>
            </a:pPr>
            <a:r>
              <a:rPr lang="en-US" sz="1200" i="1" kern="0" dirty="0">
                <a:solidFill>
                  <a:schemeClr val="tx1">
                    <a:lumMod val="65000"/>
                    <a:lumOff val="35000"/>
                  </a:schemeClr>
                </a:solidFill>
              </a:rPr>
              <a:t>Provides an optional secure customer account management database – merchants and processors do not need to manage sensitive customer data</a:t>
            </a:r>
          </a:p>
          <a:p>
            <a:pPr marL="0" indent="0">
              <a:buNone/>
            </a:pPr>
            <a:endParaRPr lang="en-US" sz="1400" b="1" kern="0" dirty="0">
              <a:solidFill>
                <a:schemeClr val="tx1">
                  <a:lumMod val="65000"/>
                  <a:lumOff val="35000"/>
                </a:schemeClr>
              </a:solidFill>
            </a:endParaRPr>
          </a:p>
          <a:p>
            <a:pPr marL="0" indent="0">
              <a:buNone/>
            </a:pPr>
            <a:r>
              <a:rPr lang="en-US" sz="1400" b="1" kern="0" dirty="0">
                <a:solidFill>
                  <a:schemeClr val="tx1">
                    <a:lumMod val="65000"/>
                    <a:lumOff val="35000"/>
                  </a:schemeClr>
                </a:solidFill>
              </a:rPr>
              <a:t>2. My Gateway-Payment Management</a:t>
            </a:r>
            <a:r>
              <a:rPr lang="en-US" sz="1400" kern="0" dirty="0">
                <a:solidFill>
                  <a:schemeClr val="tx1">
                    <a:lumMod val="65000"/>
                    <a:lumOff val="35000"/>
                  </a:schemeClr>
                </a:solidFill>
              </a:rPr>
              <a:t> (MYGN-PM) to process payments</a:t>
            </a:r>
          </a:p>
          <a:p>
            <a:pPr>
              <a:buFont typeface="Wingdings" panose="05000000000000000000" pitchFamily="2" charset="2"/>
              <a:buChar char="§"/>
            </a:pPr>
            <a:r>
              <a:rPr lang="en-US" sz="1200" i="1" kern="0" dirty="0">
                <a:solidFill>
                  <a:schemeClr val="tx1">
                    <a:lumMod val="65000"/>
                    <a:lumOff val="35000"/>
                  </a:schemeClr>
                </a:solidFill>
              </a:rPr>
              <a:t>Server hosted architecture to securely and simply take payments</a:t>
            </a:r>
          </a:p>
          <a:p>
            <a:pPr marL="0" indent="0">
              <a:buNone/>
            </a:pPr>
            <a:endParaRPr lang="en-US" sz="1400" kern="0" dirty="0">
              <a:solidFill>
                <a:schemeClr val="tx1">
                  <a:lumMod val="65000"/>
                  <a:lumOff val="35000"/>
                </a:schemeClr>
              </a:solidFill>
            </a:endParaRPr>
          </a:p>
          <a:p>
            <a:pPr marL="0" indent="0">
              <a:buNone/>
            </a:pPr>
            <a:r>
              <a:rPr lang="en-US" sz="1400" b="1" kern="0" dirty="0">
                <a:solidFill>
                  <a:schemeClr val="tx1">
                    <a:lumMod val="65000"/>
                    <a:lumOff val="35000"/>
                  </a:schemeClr>
                </a:solidFill>
              </a:rPr>
              <a:t>3. My Gateway-Merchant Admin </a:t>
            </a:r>
            <a:r>
              <a:rPr lang="en-US" sz="1400" kern="0" dirty="0">
                <a:solidFill>
                  <a:schemeClr val="tx1">
                    <a:lumMod val="65000"/>
                    <a:lumOff val="35000"/>
                  </a:schemeClr>
                </a:solidFill>
              </a:rPr>
              <a:t>(MYGN-MA)</a:t>
            </a:r>
            <a:r>
              <a:rPr lang="en-US" sz="1400" b="1" kern="0" dirty="0">
                <a:solidFill>
                  <a:schemeClr val="tx1">
                    <a:lumMod val="65000"/>
                    <a:lumOff val="35000"/>
                  </a:schemeClr>
                </a:solidFill>
              </a:rPr>
              <a:t> </a:t>
            </a:r>
            <a:r>
              <a:rPr lang="en-US" sz="1400" kern="0" dirty="0">
                <a:solidFill>
                  <a:schemeClr val="tx1">
                    <a:lumMod val="65000"/>
                    <a:lumOff val="35000"/>
                  </a:schemeClr>
                </a:solidFill>
              </a:rPr>
              <a:t>to manage your data</a:t>
            </a:r>
          </a:p>
          <a:p>
            <a:pPr>
              <a:buFont typeface="Wingdings" panose="05000000000000000000" pitchFamily="2" charset="2"/>
              <a:buChar char="§"/>
            </a:pPr>
            <a:r>
              <a:rPr lang="en-US" sz="1200" i="1" kern="0" dirty="0">
                <a:solidFill>
                  <a:schemeClr val="tx1">
                    <a:lumMod val="65000"/>
                    <a:lumOff val="35000"/>
                  </a:schemeClr>
                </a:solidFill>
              </a:rPr>
              <a:t>Secure browser access to merchant customer and payment information including reports</a:t>
            </a:r>
          </a:p>
          <a:p>
            <a:pPr>
              <a:buFont typeface="Wingdings" panose="05000000000000000000" pitchFamily="2" charset="2"/>
              <a:buChar char="§"/>
            </a:pPr>
            <a:r>
              <a:rPr lang="en-US" sz="1200" i="1" kern="0" dirty="0">
                <a:solidFill>
                  <a:schemeClr val="tx1">
                    <a:lumMod val="65000"/>
                    <a:lumOff val="35000"/>
                  </a:schemeClr>
                </a:solidFill>
              </a:rPr>
              <a:t>Merchant and Processor Payment Tools – manually process payments, voids, refunds etc.</a:t>
            </a:r>
            <a:endParaRPr lang="en-US" sz="1600" kern="0" dirty="0">
              <a:solidFill>
                <a:schemeClr val="tx1">
                  <a:lumMod val="65000"/>
                  <a:lumOff val="35000"/>
                </a:schemeClr>
              </a:solidFill>
            </a:endParaRPr>
          </a:p>
        </p:txBody>
      </p:sp>
      <p:sp>
        <p:nvSpPr>
          <p:cNvPr id="6" name="Title 5"/>
          <p:cNvSpPr txBox="1">
            <a:spLocks/>
          </p:cNvSpPr>
          <p:nvPr/>
        </p:nvSpPr>
        <p:spPr bwMode="gray">
          <a:xfrm>
            <a:off x="557574" y="659346"/>
            <a:ext cx="6880225" cy="449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itchFamily="2" charset="0"/>
              </a:defRPr>
            </a:lvl2pPr>
            <a:lvl3pPr algn="l" rtl="0" eaLnBrk="1" fontAlgn="base" hangingPunct="1">
              <a:lnSpc>
                <a:spcPct val="90000"/>
              </a:lnSpc>
              <a:spcBef>
                <a:spcPct val="0"/>
              </a:spcBef>
              <a:spcAft>
                <a:spcPct val="0"/>
              </a:spcAft>
              <a:defRPr sz="2600" b="1">
                <a:solidFill>
                  <a:schemeClr val="tx2"/>
                </a:solidFill>
                <a:latin typeface="Arial" pitchFamily="2" charset="0"/>
              </a:defRPr>
            </a:lvl3pPr>
            <a:lvl4pPr algn="l" rtl="0" eaLnBrk="1" fontAlgn="base" hangingPunct="1">
              <a:lnSpc>
                <a:spcPct val="90000"/>
              </a:lnSpc>
              <a:spcBef>
                <a:spcPct val="0"/>
              </a:spcBef>
              <a:spcAft>
                <a:spcPct val="0"/>
              </a:spcAft>
              <a:defRPr sz="2600" b="1">
                <a:solidFill>
                  <a:schemeClr val="tx2"/>
                </a:solidFill>
                <a:latin typeface="Arial" pitchFamily="2" charset="0"/>
              </a:defRPr>
            </a:lvl4pPr>
            <a:lvl5pPr algn="l" rtl="0" eaLnBrk="1" fontAlgn="base" hangingPunct="1">
              <a:lnSpc>
                <a:spcPct val="90000"/>
              </a:lnSpc>
              <a:spcBef>
                <a:spcPct val="0"/>
              </a:spcBef>
              <a:spcAft>
                <a:spcPct val="0"/>
              </a:spcAft>
              <a:defRPr sz="2600" b="1">
                <a:solidFill>
                  <a:schemeClr val="tx2"/>
                </a:solidFill>
                <a:latin typeface="Arial" pitchFamily="2"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GB" sz="1600" b="0" dirty="0"/>
              <a:t>MY GATEWAY - PAYMENT PLUS</a:t>
            </a:r>
          </a:p>
        </p:txBody>
      </p:sp>
      <p:sp>
        <p:nvSpPr>
          <p:cNvPr id="7" name="Text Placeholder 29"/>
          <p:cNvSpPr txBox="1">
            <a:spLocks/>
          </p:cNvSpPr>
          <p:nvPr/>
        </p:nvSpPr>
        <p:spPr bwMode="gray">
          <a:xfrm>
            <a:off x="576072" y="1454962"/>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itchFamily="34" charset="0"/>
              <a:buChar char="•"/>
              <a:defRPr sz="2400">
                <a:solidFill>
                  <a:schemeClr val="tx1"/>
                </a:solidFill>
                <a:latin typeface="Arial" pitchFamily="34" charset="0"/>
                <a:ea typeface="+mn-ea"/>
                <a:cs typeface="+mn-cs"/>
              </a:defRPr>
            </a:lvl1pPr>
            <a:lvl2pPr marL="628650" indent="-288925" algn="l" rtl="0" eaLnBrk="1" fontAlgn="base" hangingPunct="1">
              <a:spcBef>
                <a:spcPct val="0"/>
              </a:spcBef>
              <a:spcAft>
                <a:spcPct val="40000"/>
              </a:spcAft>
              <a:buSzPct val="80000"/>
              <a:buFont typeface="Arial" pitchFamily="34" charset="0"/>
              <a:buChar char="–"/>
              <a:defRPr sz="2200">
                <a:solidFill>
                  <a:schemeClr val="tx1"/>
                </a:solidFill>
                <a:latin typeface="Arial" pitchFamily="34" charset="0"/>
              </a:defRPr>
            </a:lvl2pPr>
            <a:lvl3pPr marL="968375" indent="-225425" algn="l" rtl="0" eaLnBrk="1" fontAlgn="base" hangingPunct="1">
              <a:spcBef>
                <a:spcPct val="0"/>
              </a:spcBef>
              <a:spcAft>
                <a:spcPct val="40000"/>
              </a:spcAft>
              <a:buSzPct val="85000"/>
              <a:buFont typeface="Arial" pitchFamily="34" charset="0"/>
              <a:buChar char="–"/>
              <a:defRPr sz="2000">
                <a:solidFill>
                  <a:schemeClr val="tx1"/>
                </a:solidFill>
                <a:latin typeface="Arial" pitchFamily="34" charset="0"/>
              </a:defRPr>
            </a:lvl3pPr>
            <a:lvl4pPr marL="1368425" indent="-225425" algn="l" rtl="0" eaLnBrk="1" fontAlgn="base" hangingPunct="1">
              <a:spcBef>
                <a:spcPct val="0"/>
              </a:spcBef>
              <a:spcAft>
                <a:spcPct val="40000"/>
              </a:spcAft>
              <a:buFont typeface="Arial" pitchFamily="34" charset="0"/>
              <a:buChar char="–"/>
              <a:defRPr>
                <a:solidFill>
                  <a:schemeClr val="tx1"/>
                </a:solidFill>
                <a:latin typeface="Arial" pitchFamily="34" charset="0"/>
              </a:defRPr>
            </a:lvl4pPr>
            <a:lvl5pPr marL="1709738" indent="-227013" algn="l" rtl="0" eaLnBrk="1" fontAlgn="base" hangingPunct="1">
              <a:spcBef>
                <a:spcPct val="0"/>
              </a:spcBef>
              <a:spcAft>
                <a:spcPct val="40000"/>
              </a:spcAft>
              <a:buSzPct val="80000"/>
              <a:buFont typeface="Arial" pitchFamily="34" charset="0"/>
              <a:buChar char="–"/>
              <a:defRPr sz="1600">
                <a:solidFill>
                  <a:schemeClr val="tx1"/>
                </a:solidFill>
                <a:latin typeface="Arial" pitchFamily="34" charset="0"/>
              </a:defRPr>
            </a:lvl5pPr>
            <a:lvl6pPr marL="21669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6pPr>
            <a:lvl7pPr marL="26241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7pPr>
            <a:lvl8pPr marL="30813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8pPr>
            <a:lvl9pPr marL="3538538" indent="-227013" algn="l" rtl="0" eaLnBrk="1" fontAlgn="base" hangingPunct="1">
              <a:spcBef>
                <a:spcPct val="0"/>
              </a:spcBef>
              <a:spcAft>
                <a:spcPct val="40000"/>
              </a:spcAft>
              <a:buSzPct val="80000"/>
              <a:buFont typeface="Arial" pitchFamily="2" charset="0"/>
              <a:buChar char="–"/>
              <a:defRPr sz="1600">
                <a:solidFill>
                  <a:schemeClr val="tx1"/>
                </a:solidFill>
                <a:latin typeface="+mn-lt"/>
              </a:defRPr>
            </a:lvl9pPr>
          </a:lstStyle>
          <a:p>
            <a:pPr marL="0" indent="0">
              <a:buNone/>
            </a:pPr>
            <a:r>
              <a:rPr lang="en-US" kern="0" dirty="0"/>
              <a:t>3 Components</a:t>
            </a:r>
          </a:p>
        </p:txBody>
      </p:sp>
      <p:pic>
        <p:nvPicPr>
          <p:cNvPr id="5" name="Picture 4">
            <a:extLst>
              <a:ext uri="{FF2B5EF4-FFF2-40B4-BE49-F238E27FC236}">
                <a16:creationId xmlns:a16="http://schemas.microsoft.com/office/drawing/2014/main" xmlns="" id="{DC241A1B-103C-4613-BDA3-8E284F1630B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0780" y="1990736"/>
            <a:ext cx="2554034" cy="1202817"/>
          </a:xfrm>
          <a:prstGeom prst="rect">
            <a:avLst/>
          </a:prstGeom>
        </p:spPr>
      </p:pic>
      <p:pic>
        <p:nvPicPr>
          <p:cNvPr id="3076" name="Picture 4" descr="Image result for transaction database">
            <a:extLst>
              <a:ext uri="{FF2B5EF4-FFF2-40B4-BE49-F238E27FC236}">
                <a16:creationId xmlns:a16="http://schemas.microsoft.com/office/drawing/2014/main" xmlns="" id="{3D7BA44E-11F5-43F6-8528-BD7865741E3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4366" y="5056512"/>
            <a:ext cx="2286000" cy="12801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result for online payments">
            <a:extLst>
              <a:ext uri="{FF2B5EF4-FFF2-40B4-BE49-F238E27FC236}">
                <a16:creationId xmlns:a16="http://schemas.microsoft.com/office/drawing/2014/main" xmlns="" id="{2DC3E885-1493-4DD7-BA62-7EA2030EAB9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5861" y="3543686"/>
            <a:ext cx="1243013" cy="1237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8043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_TYPE" val="DIVIDER_SLIDE"/>
</p:tagLst>
</file>

<file path=ppt/tags/tag2.xml><?xml version="1.0" encoding="utf-8"?>
<p:tagLst xmlns:a="http://schemas.openxmlformats.org/drawingml/2006/main" xmlns:r="http://schemas.openxmlformats.org/officeDocument/2006/relationships" xmlns:p="http://schemas.openxmlformats.org/presentationml/2006/main">
  <p:tag name="SLIDE_TYPE" val="DIVIDER_SLIDE"/>
</p:tagLst>
</file>

<file path=ppt/tags/tag3.xml><?xml version="1.0" encoding="utf-8"?>
<p:tagLst xmlns:a="http://schemas.openxmlformats.org/drawingml/2006/main" xmlns:r="http://schemas.openxmlformats.org/officeDocument/2006/relationships" xmlns:p="http://schemas.openxmlformats.org/presentationml/2006/main">
  <p:tag name="SLIDE_TYPE" val="DIVIDER_SLIDE"/>
</p:tagLst>
</file>

<file path=ppt/tags/tag4.xml><?xml version="1.0" encoding="utf-8"?>
<p:tagLst xmlns:a="http://schemas.openxmlformats.org/drawingml/2006/main" xmlns:r="http://schemas.openxmlformats.org/officeDocument/2006/relationships" xmlns:p="http://schemas.openxmlformats.org/presentationml/2006/main">
  <p:tag name="SLIDE_TYPE" val="DIVIDER_SLIDE"/>
</p:tagLst>
</file>

<file path=ppt/tags/tag5.xml><?xml version="1.0" encoding="utf-8"?>
<p:tagLst xmlns:a="http://schemas.openxmlformats.org/drawingml/2006/main" xmlns:r="http://schemas.openxmlformats.org/officeDocument/2006/relationships" xmlns:p="http://schemas.openxmlformats.org/presentationml/2006/main">
  <p:tag name="SLIDE_TYPE" val="DIVIDER_SLIDE"/>
</p:tagLst>
</file>

<file path=ppt/tags/tag6.xml><?xml version="1.0" encoding="utf-8"?>
<p:tagLst xmlns:a="http://schemas.openxmlformats.org/drawingml/2006/main" xmlns:r="http://schemas.openxmlformats.org/officeDocument/2006/relationships" xmlns:p="http://schemas.openxmlformats.org/presentationml/2006/main">
  <p:tag name="SLIDE_TYPE" val="DIVIDER_SLIDE"/>
</p:tagLst>
</file>

<file path=ppt/theme/theme1.xml><?xml version="1.0" encoding="utf-8"?>
<a:theme xmlns:a="http://schemas.openxmlformats.org/drawingml/2006/main" name="mw_templat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Arial" pitchFamily="2" charset="0"/>
          </a:defRPr>
        </a:defPPr>
      </a:lstStyle>
    </a:spDef>
    <a:lnDef>
      <a:spPr bwMode="gray">
        <a:solidFill>
          <a:schemeClr val="accent1"/>
        </a:solidFill>
        <a:ln w="9525" cap="flat" cmpd="sng" algn="ctr">
          <a:solidFill>
            <a:schemeClr val="tx1"/>
          </a:solidFill>
          <a:prstDash val="solid"/>
          <a:miter lim="800000"/>
          <a:headEnd type="none" w="med" len="med"/>
          <a:tailEnd type="none" w="med" len="med"/>
        </a:ln>
        <a:effectLst/>
      </a:spPr>
      <a:bodyPr/>
      <a:lstStyle/>
    </a:lnDef>
    <a:txDef>
      <a:spPr bwMode="gray">
        <a:noFill/>
      </a:spPr>
      <a:bodyPr wrap="square" rtlCol="0">
        <a:spAutoFit/>
      </a:bodyPr>
      <a:lstStyle>
        <a:defPPr>
          <a:lnSpc>
            <a:spcPct val="90000"/>
          </a:lnSpc>
          <a:spcBef>
            <a:spcPts val="600"/>
          </a:spcBef>
          <a:defRPr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On-screen Show (4:3)</PresentationFormat>
  <Paragraphs>178</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mw_template</vt:lpstr>
      <vt:lpstr>My Gateway.NET™ – OEM Payments Platform</vt:lpstr>
      <vt:lpstr>Slide 2</vt:lpstr>
      <vt:lpstr> What Is My-Gateway.NET™?</vt:lpstr>
      <vt:lpstr>Slide 4</vt:lpstr>
      <vt:lpstr>Slide 5</vt:lpstr>
      <vt:lpstr>Slide 6</vt:lpstr>
      <vt:lpstr>Slide 7</vt:lpstr>
      <vt:lpstr> What My-Gateway.NET™ Provides </vt:lpstr>
      <vt:lpstr>Slide 9</vt:lpstr>
      <vt:lpstr>Slide 10</vt:lpstr>
      <vt:lpstr>Slide 11</vt:lpstr>
      <vt:lpstr>Slide 12</vt:lpstr>
      <vt:lpstr>Slide 13</vt:lpstr>
      <vt:lpstr> My-Gateway.NET™ Settlement Services</vt:lpstr>
      <vt:lpstr>Slide 15</vt:lpstr>
      <vt:lpstr> My-Gateway.NET™ Pricing</vt:lpstr>
      <vt:lpstr>Slide 17</vt:lpstr>
      <vt:lpstr>My-Gateway.NET™ Summary &amp; Next Steps</vt:lpstr>
      <vt:lpstr>Slide 19</vt:lpstr>
      <vt:lpstr>Slide 20</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2018-06-01T12:13:21Z</dcterms:created>
  <dcterms:modified xsi:type="dcterms:W3CDTF">2019-10-17T14:01:33Z</dcterms:modified>
</cp:coreProperties>
</file>