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71" r:id="rId5"/>
    <p:sldId id="260" r:id="rId6"/>
    <p:sldId id="261" r:id="rId7"/>
    <p:sldId id="262" r:id="rId8"/>
    <p:sldId id="263" r:id="rId9"/>
    <p:sldId id="264" r:id="rId10"/>
    <p:sldId id="265" r:id="rId11"/>
    <p:sldId id="266" r:id="rId12"/>
    <p:sldId id="267" r:id="rId13"/>
    <p:sldId id="268" r:id="rId14"/>
    <p:sldId id="270" r:id="rId15"/>
    <p:sldId id="26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83" d="100"/>
          <a:sy n="83" d="100"/>
        </p:scale>
        <p:origin x="-1500" y="-90"/>
      </p:cViewPr>
      <p:guideLst>
        <p:guide orient="horz" pos="2109"/>
        <p:guide pos="289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86A176-62C1-E04F-A82A-3CF1BE2F745E}"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C046F3-2A94-3943-AFF3-455EAED29F43}" type="slidenum">
              <a:rPr lang="en-US" smtClean="0"/>
              <a:t>‹#›</a:t>
            </a:fld>
            <a:endParaRPr lang="en-US"/>
          </a:p>
        </p:txBody>
      </p:sp>
    </p:spTree>
    <p:extLst>
      <p:ext uri="{BB962C8B-B14F-4D97-AF65-F5344CB8AC3E}">
        <p14:creationId xmlns:p14="http://schemas.microsoft.com/office/powerpoint/2010/main" val="3472733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6A176-62C1-E04F-A82A-3CF1BE2F745E}"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C046F3-2A94-3943-AFF3-455EAED29F43}" type="slidenum">
              <a:rPr lang="en-US" smtClean="0"/>
              <a:t>‹#›</a:t>
            </a:fld>
            <a:endParaRPr lang="en-US"/>
          </a:p>
        </p:txBody>
      </p:sp>
    </p:spTree>
    <p:extLst>
      <p:ext uri="{BB962C8B-B14F-4D97-AF65-F5344CB8AC3E}">
        <p14:creationId xmlns:p14="http://schemas.microsoft.com/office/powerpoint/2010/main" val="2891601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6A176-62C1-E04F-A82A-3CF1BE2F745E}"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C046F3-2A94-3943-AFF3-455EAED29F43}" type="slidenum">
              <a:rPr lang="en-US" smtClean="0"/>
              <a:t>‹#›</a:t>
            </a:fld>
            <a:endParaRPr lang="en-US"/>
          </a:p>
        </p:txBody>
      </p:sp>
    </p:spTree>
    <p:extLst>
      <p:ext uri="{BB962C8B-B14F-4D97-AF65-F5344CB8AC3E}">
        <p14:creationId xmlns:p14="http://schemas.microsoft.com/office/powerpoint/2010/main" val="2181717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6A176-62C1-E04F-A82A-3CF1BE2F745E}"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C046F3-2A94-3943-AFF3-455EAED29F43}" type="slidenum">
              <a:rPr lang="en-US" smtClean="0"/>
              <a:t>‹#›</a:t>
            </a:fld>
            <a:endParaRPr lang="en-US"/>
          </a:p>
        </p:txBody>
      </p:sp>
    </p:spTree>
    <p:extLst>
      <p:ext uri="{BB962C8B-B14F-4D97-AF65-F5344CB8AC3E}">
        <p14:creationId xmlns:p14="http://schemas.microsoft.com/office/powerpoint/2010/main" val="3251978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86A176-62C1-E04F-A82A-3CF1BE2F745E}"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C046F3-2A94-3943-AFF3-455EAED29F43}" type="slidenum">
              <a:rPr lang="en-US" smtClean="0"/>
              <a:t>‹#›</a:t>
            </a:fld>
            <a:endParaRPr lang="en-US"/>
          </a:p>
        </p:txBody>
      </p:sp>
    </p:spTree>
    <p:extLst>
      <p:ext uri="{BB962C8B-B14F-4D97-AF65-F5344CB8AC3E}">
        <p14:creationId xmlns:p14="http://schemas.microsoft.com/office/powerpoint/2010/main" val="3923584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86A176-62C1-E04F-A82A-3CF1BE2F745E}" type="datetimeFigureOut">
              <a:rPr lang="en-US" smtClean="0"/>
              <a:t>8/5/2018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C046F3-2A94-3943-AFF3-455EAED29F43}" type="slidenum">
              <a:rPr lang="en-US" smtClean="0"/>
              <a:t>‹#›</a:t>
            </a:fld>
            <a:endParaRPr lang="en-US"/>
          </a:p>
        </p:txBody>
      </p:sp>
    </p:spTree>
    <p:extLst>
      <p:ext uri="{BB962C8B-B14F-4D97-AF65-F5344CB8AC3E}">
        <p14:creationId xmlns:p14="http://schemas.microsoft.com/office/powerpoint/2010/main" val="3431079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86A176-62C1-E04F-A82A-3CF1BE2F745E}" type="datetimeFigureOut">
              <a:rPr lang="en-US" smtClean="0"/>
              <a:t>8/5/2018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C046F3-2A94-3943-AFF3-455EAED29F43}" type="slidenum">
              <a:rPr lang="en-US" smtClean="0"/>
              <a:t>‹#›</a:t>
            </a:fld>
            <a:endParaRPr lang="en-US"/>
          </a:p>
        </p:txBody>
      </p:sp>
    </p:spTree>
    <p:extLst>
      <p:ext uri="{BB962C8B-B14F-4D97-AF65-F5344CB8AC3E}">
        <p14:creationId xmlns:p14="http://schemas.microsoft.com/office/powerpoint/2010/main" val="2600128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86A176-62C1-E04F-A82A-3CF1BE2F745E}" type="datetimeFigureOut">
              <a:rPr lang="en-US" smtClean="0"/>
              <a:t>8/5/2018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C046F3-2A94-3943-AFF3-455EAED29F43}" type="slidenum">
              <a:rPr lang="en-US" smtClean="0"/>
              <a:t>‹#›</a:t>
            </a:fld>
            <a:endParaRPr lang="en-US"/>
          </a:p>
        </p:txBody>
      </p:sp>
    </p:spTree>
    <p:extLst>
      <p:ext uri="{BB962C8B-B14F-4D97-AF65-F5344CB8AC3E}">
        <p14:creationId xmlns:p14="http://schemas.microsoft.com/office/powerpoint/2010/main" val="4068025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86A176-62C1-E04F-A82A-3CF1BE2F745E}" type="datetimeFigureOut">
              <a:rPr lang="en-US" smtClean="0"/>
              <a:t>8/5/2018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C046F3-2A94-3943-AFF3-455EAED29F43}" type="slidenum">
              <a:rPr lang="en-US" smtClean="0"/>
              <a:t>‹#›</a:t>
            </a:fld>
            <a:endParaRPr lang="en-US"/>
          </a:p>
        </p:txBody>
      </p:sp>
    </p:spTree>
    <p:extLst>
      <p:ext uri="{BB962C8B-B14F-4D97-AF65-F5344CB8AC3E}">
        <p14:creationId xmlns:p14="http://schemas.microsoft.com/office/powerpoint/2010/main" val="1265987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86A176-62C1-E04F-A82A-3CF1BE2F745E}" type="datetimeFigureOut">
              <a:rPr lang="en-US" smtClean="0"/>
              <a:t>8/5/2018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C046F3-2A94-3943-AFF3-455EAED29F43}" type="slidenum">
              <a:rPr lang="en-US" smtClean="0"/>
              <a:t>‹#›</a:t>
            </a:fld>
            <a:endParaRPr lang="en-US"/>
          </a:p>
        </p:txBody>
      </p:sp>
    </p:spTree>
    <p:extLst>
      <p:ext uri="{BB962C8B-B14F-4D97-AF65-F5344CB8AC3E}">
        <p14:creationId xmlns:p14="http://schemas.microsoft.com/office/powerpoint/2010/main" val="610645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86A176-62C1-E04F-A82A-3CF1BE2F745E}" type="datetimeFigureOut">
              <a:rPr lang="en-US" smtClean="0"/>
              <a:t>8/5/2018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C046F3-2A94-3943-AFF3-455EAED29F43}" type="slidenum">
              <a:rPr lang="en-US" smtClean="0"/>
              <a:t>‹#›</a:t>
            </a:fld>
            <a:endParaRPr lang="en-US"/>
          </a:p>
        </p:txBody>
      </p:sp>
    </p:spTree>
    <p:extLst>
      <p:ext uri="{BB962C8B-B14F-4D97-AF65-F5344CB8AC3E}">
        <p14:creationId xmlns:p14="http://schemas.microsoft.com/office/powerpoint/2010/main" val="141043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86A176-62C1-E04F-A82A-3CF1BE2F745E}" type="datetimeFigureOut">
              <a:rPr lang="en-US" smtClean="0"/>
              <a:t>8/5/2018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C046F3-2A94-3943-AFF3-455EAED29F43}" type="slidenum">
              <a:rPr lang="en-US" smtClean="0"/>
              <a:t>‹#›</a:t>
            </a:fld>
            <a:endParaRPr lang="en-US"/>
          </a:p>
        </p:txBody>
      </p:sp>
    </p:spTree>
    <p:extLst>
      <p:ext uri="{BB962C8B-B14F-4D97-AF65-F5344CB8AC3E}">
        <p14:creationId xmlns:p14="http://schemas.microsoft.com/office/powerpoint/2010/main" val="95004917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8682" y="2130425"/>
            <a:ext cx="7772400" cy="1470025"/>
          </a:xfrm>
        </p:spPr>
        <p:txBody>
          <a:bodyPr>
            <a:normAutofit fontScale="90000"/>
          </a:bodyPr>
          <a:lstStyle/>
          <a:p>
            <a:r>
              <a:rPr lang="en-US" dirty="0" smtClean="0"/>
              <a:t/>
            </a:r>
            <a:br>
              <a:rPr lang="en-US" dirty="0" smtClean="0"/>
            </a:br>
            <a:r>
              <a:rPr lang="en-US" dirty="0"/>
              <a:t>Using </a:t>
            </a:r>
            <a:r>
              <a:rPr lang="en-US" dirty="0" smtClean="0"/>
              <a:t/>
            </a:r>
            <a:br>
              <a:rPr lang="en-US" dirty="0" smtClean="0"/>
            </a:br>
            <a:r>
              <a:rPr lang="en-US" dirty="0" smtClean="0"/>
              <a:t>Wireless </a:t>
            </a:r>
            <a:r>
              <a:rPr lang="en-US" dirty="0"/>
              <a:t>Communication </a:t>
            </a:r>
            <a:r>
              <a:rPr lang="en-US" dirty="0" smtClean="0"/>
              <a:t/>
            </a:r>
            <a:br>
              <a:rPr lang="en-US" dirty="0" smtClean="0"/>
            </a:br>
            <a:r>
              <a:rPr lang="en-US" dirty="0" smtClean="0"/>
              <a:t>Devices</a:t>
            </a:r>
            <a:r>
              <a:rPr lang="en-US" dirty="0"/>
              <a:t/>
            </a:r>
            <a:br>
              <a:rPr lang="en-US" dirty="0"/>
            </a:br>
            <a:endParaRPr lang="en-US" dirty="0"/>
          </a:p>
        </p:txBody>
      </p:sp>
    </p:spTree>
    <p:extLst>
      <p:ext uri="{BB962C8B-B14F-4D97-AF65-F5344CB8AC3E}">
        <p14:creationId xmlns:p14="http://schemas.microsoft.com/office/powerpoint/2010/main" val="41630334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GUIDELINES</a:t>
            </a:r>
            <a:endParaRPr lang="en-US" dirty="0"/>
          </a:p>
        </p:txBody>
      </p:sp>
      <p:sp>
        <p:nvSpPr>
          <p:cNvPr id="3" name="Content Placeholder 2"/>
          <p:cNvSpPr>
            <a:spLocks noGrp="1"/>
          </p:cNvSpPr>
          <p:nvPr>
            <p:ph idx="1"/>
          </p:nvPr>
        </p:nvSpPr>
        <p:spPr>
          <a:xfrm>
            <a:off x="457200" y="1600200"/>
            <a:ext cx="8229600" cy="5116206"/>
          </a:xfrm>
        </p:spPr>
        <p:txBody>
          <a:bodyPr>
            <a:normAutofit fontScale="85000" lnSpcReduction="20000"/>
          </a:bodyPr>
          <a:lstStyle/>
          <a:p>
            <a:r>
              <a:rPr lang="en-US" dirty="0"/>
              <a:t>Assume that everybody in the stadium can hear </a:t>
            </a:r>
            <a:r>
              <a:rPr lang="en-US" dirty="0" smtClean="0"/>
              <a:t>you; these </a:t>
            </a:r>
            <a:r>
              <a:rPr lang="en-US" dirty="0"/>
              <a:t>are using standard 2 way radios.</a:t>
            </a:r>
            <a:br>
              <a:rPr lang="en-US" dirty="0"/>
            </a:br>
            <a:endParaRPr lang="en-US" dirty="0"/>
          </a:p>
          <a:p>
            <a:r>
              <a:rPr lang="en-US" dirty="0" smtClean="0"/>
              <a:t>Don't </a:t>
            </a:r>
            <a:r>
              <a:rPr lang="en-US" dirty="0"/>
              <a:t>let the radios substitute for good mechanics and crew signals. </a:t>
            </a:r>
            <a:r>
              <a:rPr lang="en-US" dirty="0" smtClean="0"/>
              <a:t>While </a:t>
            </a:r>
            <a:r>
              <a:rPr lang="en-US" dirty="0"/>
              <a:t>you assume that both </a:t>
            </a:r>
            <a:r>
              <a:rPr lang="en-US" dirty="0" smtClean="0"/>
              <a:t>ADs </a:t>
            </a:r>
            <a:r>
              <a:rPr lang="en-US" dirty="0"/>
              <a:t>are listening, you can't assume that the rest of your crew is.</a:t>
            </a:r>
          </a:p>
          <a:p>
            <a:pPr marL="0" indent="0">
              <a:buNone/>
            </a:pPr>
            <a:endParaRPr lang="en-US" dirty="0"/>
          </a:p>
          <a:p>
            <a:r>
              <a:rPr lang="en-US" dirty="0" smtClean="0"/>
              <a:t>They </a:t>
            </a:r>
            <a:r>
              <a:rPr lang="en-US" dirty="0"/>
              <a:t>are not a substitute for a crew conference.  If the BJ and wing need to decide whether we have a catch or an incomplete pass, they don't use the radio for that.  If both wings have a pre-snap flag, they should still come in and make sure they both have the same </a:t>
            </a:r>
            <a:r>
              <a:rPr lang="en-US" dirty="0" smtClean="0"/>
              <a:t>foul.</a:t>
            </a:r>
            <a:endParaRPr lang="en-US" dirty="0"/>
          </a:p>
          <a:p>
            <a:endParaRPr lang="en-US" dirty="0"/>
          </a:p>
        </p:txBody>
      </p:sp>
    </p:spTree>
    <p:extLst>
      <p:ext uri="{BB962C8B-B14F-4D97-AF65-F5344CB8AC3E}">
        <p14:creationId xmlns:p14="http://schemas.microsoft.com/office/powerpoint/2010/main" val="490199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GUIDELINES</a:t>
            </a:r>
            <a:endParaRPr lang="en-US" dirty="0"/>
          </a:p>
        </p:txBody>
      </p:sp>
      <p:sp>
        <p:nvSpPr>
          <p:cNvPr id="3" name="Content Placeholder 2"/>
          <p:cNvSpPr>
            <a:spLocks noGrp="1"/>
          </p:cNvSpPr>
          <p:nvPr>
            <p:ph idx="1"/>
          </p:nvPr>
        </p:nvSpPr>
        <p:spPr/>
        <p:txBody>
          <a:bodyPr>
            <a:normAutofit fontScale="92500" lnSpcReduction="10000"/>
          </a:bodyPr>
          <a:lstStyle/>
          <a:p>
            <a:r>
              <a:rPr lang="en-US" dirty="0"/>
              <a:t>It's </a:t>
            </a:r>
            <a:r>
              <a:rPr lang="en-US" dirty="0" smtClean="0"/>
              <a:t>possible </a:t>
            </a:r>
            <a:r>
              <a:rPr lang="en-US" dirty="0"/>
              <a:t>for anyone nearby to stumble onto your channel and listen to </a:t>
            </a:r>
            <a:r>
              <a:rPr lang="en-US" dirty="0" smtClean="0"/>
              <a:t>you. So, </a:t>
            </a:r>
            <a:r>
              <a:rPr lang="en-US" dirty="0"/>
              <a:t>it's always a good idea to be careful about what you say.  You never know if the prom queen's grandmother is listening to you</a:t>
            </a:r>
            <a:r>
              <a:rPr lang="en-US" dirty="0" smtClean="0"/>
              <a:t>!</a:t>
            </a:r>
            <a:br>
              <a:rPr lang="en-US" dirty="0" smtClean="0"/>
            </a:br>
            <a:endParaRPr lang="en-US" dirty="0" smtClean="0"/>
          </a:p>
          <a:p>
            <a:r>
              <a:rPr lang="en-US" dirty="0"/>
              <a:t>Remember most radio systems are not secure from the public and you need to be careful of the language you use while speaking. DO NOT say anything you would not say over the PA </a:t>
            </a:r>
            <a:r>
              <a:rPr lang="en-US" dirty="0" smtClean="0"/>
              <a:t>system</a:t>
            </a:r>
            <a:endParaRPr lang="en-US" dirty="0"/>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837307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a:t>
            </a:r>
            <a:endParaRPr lang="en-US" dirty="0"/>
          </a:p>
        </p:txBody>
      </p:sp>
      <p:sp>
        <p:nvSpPr>
          <p:cNvPr id="3" name="Content Placeholder 2"/>
          <p:cNvSpPr>
            <a:spLocks noGrp="1"/>
          </p:cNvSpPr>
          <p:nvPr>
            <p:ph idx="1"/>
          </p:nvPr>
        </p:nvSpPr>
        <p:spPr>
          <a:xfrm>
            <a:off x="114407" y="1600200"/>
            <a:ext cx="8912326" cy="4754880"/>
          </a:xfrm>
        </p:spPr>
        <p:txBody>
          <a:bodyPr>
            <a:normAutofit fontScale="85000" lnSpcReduction="20000"/>
          </a:bodyPr>
          <a:lstStyle/>
          <a:p>
            <a:r>
              <a:rPr lang="en-US" dirty="0" smtClean="0"/>
              <a:t>Alert U/R for offensive substitutions</a:t>
            </a:r>
          </a:p>
          <a:p>
            <a:r>
              <a:rPr lang="en-US" dirty="0" smtClean="0"/>
              <a:t>LJ and/or B alert R on clock status</a:t>
            </a:r>
          </a:p>
          <a:p>
            <a:pPr lvl="1">
              <a:buFont typeface="Courier New"/>
              <a:buChar char="o"/>
            </a:pPr>
            <a:r>
              <a:rPr lang="en-US" dirty="0" smtClean="0"/>
              <a:t>Out of bounds plays</a:t>
            </a:r>
          </a:p>
          <a:p>
            <a:pPr lvl="1">
              <a:buFont typeface="Courier New"/>
              <a:buChar char="o"/>
            </a:pPr>
            <a:r>
              <a:rPr lang="en-US" dirty="0" smtClean="0"/>
              <a:t>After penalty administration</a:t>
            </a:r>
          </a:p>
          <a:p>
            <a:pPr lvl="1">
              <a:buFont typeface="Courier New"/>
              <a:buChar char="o"/>
            </a:pPr>
            <a:r>
              <a:rPr lang="en-US" dirty="0" smtClean="0"/>
              <a:t>4 minutes (if no visible game clock)</a:t>
            </a:r>
          </a:p>
          <a:p>
            <a:pPr lvl="1">
              <a:buFont typeface="Courier New"/>
              <a:buChar char="o"/>
            </a:pPr>
            <a:r>
              <a:rPr lang="en-US" dirty="0" smtClean="0"/>
              <a:t>2 minute timing at end of half</a:t>
            </a:r>
          </a:p>
          <a:p>
            <a:pPr lvl="1">
              <a:buFont typeface="Courier New"/>
              <a:buChar char="o"/>
            </a:pPr>
            <a:r>
              <a:rPr lang="en-US" dirty="0" smtClean="0"/>
              <a:t>1 minute</a:t>
            </a:r>
          </a:p>
          <a:p>
            <a:r>
              <a:rPr lang="en-US" dirty="0" smtClean="0"/>
              <a:t>Relay foul information</a:t>
            </a:r>
          </a:p>
          <a:p>
            <a:r>
              <a:rPr lang="en-US" dirty="0" smtClean="0"/>
              <a:t>Relay coach’s decision on penalty enforcement</a:t>
            </a:r>
          </a:p>
          <a:p>
            <a:r>
              <a:rPr lang="en-US" dirty="0" smtClean="0"/>
              <a:t>Relay lateral ball position after touch back or on try</a:t>
            </a:r>
          </a:p>
          <a:p>
            <a:r>
              <a:rPr lang="en-US" dirty="0" smtClean="0"/>
              <a:t>Alert crew to timeouts</a:t>
            </a:r>
          </a:p>
          <a:p>
            <a:r>
              <a:rPr lang="en-US" dirty="0" smtClean="0"/>
              <a:t>Relay timeouts remaining</a:t>
            </a:r>
          </a:p>
          <a:p>
            <a:pPr marL="0" indent="0">
              <a:buNone/>
            </a:pPr>
            <a:endParaRPr lang="en-US" dirty="0"/>
          </a:p>
        </p:txBody>
      </p:sp>
    </p:spTree>
    <p:extLst>
      <p:ext uri="{BB962C8B-B14F-4D97-AF65-F5344CB8AC3E}">
        <p14:creationId xmlns:p14="http://schemas.microsoft.com/office/powerpoint/2010/main" val="140953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ssolve">
                                      <p:cBhvr>
                                        <p:cTn id="15" dur="500"/>
                                        <p:tgtEl>
                                          <p:spTgt spid="3">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ssolve">
                                      <p:cBhvr>
                                        <p:cTn id="18" dur="500"/>
                                        <p:tgtEl>
                                          <p:spTgt spid="3">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dissolve">
                                      <p:cBhvr>
                                        <p:cTn id="21" dur="500"/>
                                        <p:tgtEl>
                                          <p:spTgt spid="3">
                                            <p:txEl>
                                              <p:pRg st="4" end="4"/>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dissolve">
                                      <p:cBhvr>
                                        <p:cTn id="24" dur="500"/>
                                        <p:tgtEl>
                                          <p:spTgt spid="3">
                                            <p:txEl>
                                              <p:pRg st="5" end="5"/>
                                            </p:txEl>
                                          </p:spTgt>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dissolv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dissolve">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dissolve">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dissolve">
                                      <p:cBhvr>
                                        <p:cTn id="47" dur="500"/>
                                        <p:tgtEl>
                                          <p:spTgt spid="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dissolve">
                                      <p:cBhvr>
                                        <p:cTn id="5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a:t>
            </a:r>
            <a:endParaRPr lang="en-US" dirty="0"/>
          </a:p>
        </p:txBody>
      </p:sp>
      <p:sp>
        <p:nvSpPr>
          <p:cNvPr id="3" name="Content Placeholder 2"/>
          <p:cNvSpPr>
            <a:spLocks noGrp="1"/>
          </p:cNvSpPr>
          <p:nvPr>
            <p:ph idx="1"/>
          </p:nvPr>
        </p:nvSpPr>
        <p:spPr>
          <a:xfrm>
            <a:off x="102967" y="1417638"/>
            <a:ext cx="8935206" cy="5355978"/>
          </a:xfrm>
        </p:spPr>
        <p:txBody>
          <a:bodyPr>
            <a:normAutofit lnSpcReduction="10000"/>
          </a:bodyPr>
          <a:lstStyle/>
          <a:p>
            <a:r>
              <a:rPr lang="en-US" dirty="0" smtClean="0"/>
              <a:t>Alert crew to potential fouls and game situational awareness</a:t>
            </a:r>
          </a:p>
          <a:p>
            <a:r>
              <a:rPr lang="en-US" dirty="0" smtClean="0"/>
              <a:t>Alert crew to injured player</a:t>
            </a:r>
          </a:p>
          <a:p>
            <a:r>
              <a:rPr lang="en-US" dirty="0" smtClean="0"/>
              <a:t>Alert U/R to get offensive linemen up or defensive linemen back</a:t>
            </a:r>
          </a:p>
          <a:p>
            <a:r>
              <a:rPr lang="en-US" dirty="0" smtClean="0"/>
              <a:t>Alert to double stakes</a:t>
            </a:r>
          </a:p>
          <a:p>
            <a:r>
              <a:rPr lang="en-US" dirty="0" smtClean="0"/>
              <a:t>Getting pertinent information to coach</a:t>
            </a:r>
          </a:p>
          <a:p>
            <a:pPr lvl="1">
              <a:buFont typeface="Courier New"/>
              <a:buChar char="o"/>
            </a:pPr>
            <a:r>
              <a:rPr lang="en-US" dirty="0" smtClean="0"/>
              <a:t>What the fouling player did</a:t>
            </a:r>
          </a:p>
          <a:p>
            <a:pPr lvl="1">
              <a:buFont typeface="Courier New"/>
              <a:buChar char="o"/>
            </a:pPr>
            <a:r>
              <a:rPr lang="en-US" dirty="0" smtClean="0"/>
              <a:t>What the R is saying to the other coach</a:t>
            </a:r>
          </a:p>
          <a:p>
            <a:pPr lvl="1">
              <a:buFont typeface="Courier New"/>
              <a:buChar char="o"/>
            </a:pPr>
            <a:r>
              <a:rPr lang="en-US" dirty="0" smtClean="0"/>
              <a:t>Unusual situations</a:t>
            </a:r>
          </a:p>
          <a:p>
            <a:endParaRPr lang="en-US" dirty="0"/>
          </a:p>
        </p:txBody>
      </p:sp>
    </p:spTree>
    <p:extLst>
      <p:ext uri="{BB962C8B-B14F-4D97-AF65-F5344CB8AC3E}">
        <p14:creationId xmlns:p14="http://schemas.microsoft.com/office/powerpoint/2010/main" val="2634096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dissolve">
                                      <p:cBhvr>
                                        <p:cTn id="30" dur="500"/>
                                        <p:tgtEl>
                                          <p:spTgt spid="3">
                                            <p:txEl>
                                              <p:pRg st="5" end="5"/>
                                            </p:txEl>
                                          </p:spTgt>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dissolve">
                                      <p:cBhvr>
                                        <p:cTn id="33" dur="500"/>
                                        <p:tgtEl>
                                          <p:spTgt spid="3">
                                            <p:txEl>
                                              <p:pRg st="6" end="6"/>
                                            </p:txEl>
                                          </p:spTgt>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dissolve">
                                      <p:cBhvr>
                                        <p:cTn id="3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a:t>
            </a:r>
            <a:endParaRPr lang="en-US" dirty="0"/>
          </a:p>
        </p:txBody>
      </p:sp>
      <p:sp>
        <p:nvSpPr>
          <p:cNvPr id="3" name="Content Placeholder 2"/>
          <p:cNvSpPr>
            <a:spLocks noGrp="1"/>
          </p:cNvSpPr>
          <p:nvPr>
            <p:ph idx="1"/>
          </p:nvPr>
        </p:nvSpPr>
        <p:spPr/>
        <p:txBody>
          <a:bodyPr>
            <a:normAutofit/>
          </a:bodyPr>
          <a:lstStyle/>
          <a:p>
            <a:r>
              <a:rPr lang="en-US" dirty="0"/>
              <a:t>Relay any coaches’ concerns to </a:t>
            </a:r>
            <a:r>
              <a:rPr lang="en-US" dirty="0" smtClean="0"/>
              <a:t>other officials</a:t>
            </a:r>
            <a:endParaRPr lang="en-US" dirty="0"/>
          </a:p>
          <a:p>
            <a:pPr lvl="1">
              <a:buFont typeface="Courier New"/>
              <a:buChar char="o"/>
            </a:pPr>
            <a:r>
              <a:rPr lang="en-US" dirty="0"/>
              <a:t>Watch </a:t>
            </a:r>
            <a:r>
              <a:rPr lang="en-US" dirty="0" smtClean="0"/>
              <a:t>holding</a:t>
            </a:r>
            <a:endParaRPr lang="en-US" dirty="0"/>
          </a:p>
          <a:p>
            <a:pPr lvl="1">
              <a:buFont typeface="Courier New"/>
              <a:buChar char="o"/>
            </a:pPr>
            <a:r>
              <a:rPr lang="en-US" dirty="0"/>
              <a:t>Timeout after the next </a:t>
            </a:r>
            <a:r>
              <a:rPr lang="en-US" dirty="0" smtClean="0"/>
              <a:t>play</a:t>
            </a:r>
            <a:endParaRPr lang="en-US" dirty="0"/>
          </a:p>
          <a:p>
            <a:pPr lvl="1">
              <a:buFont typeface="Courier New"/>
              <a:buChar char="o"/>
            </a:pPr>
            <a:r>
              <a:rPr lang="en-US" dirty="0" smtClean="0"/>
              <a:t>Etc.</a:t>
            </a:r>
            <a:endParaRPr lang="en-US" dirty="0"/>
          </a:p>
          <a:p>
            <a:r>
              <a:rPr lang="en-US" dirty="0"/>
              <a:t>Speak clearly and </a:t>
            </a:r>
            <a:r>
              <a:rPr lang="en-US" dirty="0" smtClean="0"/>
              <a:t>calmly</a:t>
            </a:r>
            <a:endParaRPr lang="en-US" dirty="0"/>
          </a:p>
          <a:p>
            <a:r>
              <a:rPr lang="en-US" dirty="0"/>
              <a:t>Use only when necessary to improve crew </a:t>
            </a:r>
            <a:r>
              <a:rPr lang="en-US" dirty="0" smtClean="0"/>
              <a:t>communication</a:t>
            </a:r>
            <a:endParaRPr lang="en-US" dirty="0"/>
          </a:p>
          <a:p>
            <a:r>
              <a:rPr lang="en-US" dirty="0"/>
              <a:t>Charge after each </a:t>
            </a:r>
            <a:r>
              <a:rPr lang="en-US" dirty="0" smtClean="0"/>
              <a:t>use</a:t>
            </a:r>
            <a:endParaRPr lang="en-US" dirty="0"/>
          </a:p>
        </p:txBody>
      </p:sp>
    </p:spTree>
    <p:extLst>
      <p:ext uri="{BB962C8B-B14F-4D97-AF65-F5344CB8AC3E}">
        <p14:creationId xmlns:p14="http://schemas.microsoft.com/office/powerpoint/2010/main" val="1039612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Don’ts</a:t>
            </a:r>
            <a:endParaRPr lang="en-US" dirty="0"/>
          </a:p>
        </p:txBody>
      </p:sp>
      <p:sp>
        <p:nvSpPr>
          <p:cNvPr id="3" name="Content Placeholder 2"/>
          <p:cNvSpPr>
            <a:spLocks noGrp="1"/>
          </p:cNvSpPr>
          <p:nvPr>
            <p:ph idx="1"/>
          </p:nvPr>
        </p:nvSpPr>
        <p:spPr>
          <a:xfrm>
            <a:off x="0" y="1600200"/>
            <a:ext cx="9144000" cy="4525963"/>
          </a:xfrm>
        </p:spPr>
        <p:txBody>
          <a:bodyPr>
            <a:normAutofit fontScale="92500" lnSpcReduction="10000"/>
          </a:bodyPr>
          <a:lstStyle/>
          <a:p>
            <a:r>
              <a:rPr lang="en-US" dirty="0" smtClean="0"/>
              <a:t>Use in place of already established signals and routines</a:t>
            </a:r>
          </a:p>
          <a:p>
            <a:r>
              <a:rPr lang="en-US" dirty="0" smtClean="0"/>
              <a:t>Use system for idle chatter that is not related to the game</a:t>
            </a:r>
          </a:p>
          <a:p>
            <a:r>
              <a:rPr lang="en-US" dirty="0" smtClean="0"/>
              <a:t>Talk on the system when referee is making announcement</a:t>
            </a:r>
          </a:p>
          <a:p>
            <a:r>
              <a:rPr lang="en-US" dirty="0" smtClean="0"/>
              <a:t>Use to question another official’s ruling unless you want the flag or ruling to be changed</a:t>
            </a:r>
          </a:p>
          <a:p>
            <a:r>
              <a:rPr lang="en-US" dirty="0" smtClean="0"/>
              <a:t>Use when snap is imminent</a:t>
            </a:r>
          </a:p>
          <a:p>
            <a:r>
              <a:rPr lang="en-US" dirty="0" smtClean="0"/>
              <a:t>Shout into the microphone</a:t>
            </a:r>
          </a:p>
        </p:txBody>
      </p:sp>
    </p:spTree>
    <p:extLst>
      <p:ext uri="{BB962C8B-B14F-4D97-AF65-F5344CB8AC3E}">
        <p14:creationId xmlns:p14="http://schemas.microsoft.com/office/powerpoint/2010/main" val="162068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94962" y="1539426"/>
            <a:ext cx="6485575" cy="2862322"/>
          </a:xfrm>
          <a:prstGeom prst="rect">
            <a:avLst/>
          </a:prstGeom>
          <a:noFill/>
        </p:spPr>
        <p:txBody>
          <a:bodyPr wrap="square" rtlCol="0">
            <a:spAutoFit/>
          </a:bodyPr>
          <a:lstStyle/>
          <a:p>
            <a:pPr algn="ctr"/>
            <a:r>
              <a:rPr lang="en-US" sz="6000" dirty="0" smtClean="0"/>
              <a:t>IMPROVE</a:t>
            </a:r>
          </a:p>
          <a:p>
            <a:pPr algn="ctr"/>
            <a:r>
              <a:rPr lang="en-US" sz="6000" dirty="0" smtClean="0"/>
              <a:t>CREW</a:t>
            </a:r>
          </a:p>
          <a:p>
            <a:pPr algn="ctr"/>
            <a:r>
              <a:rPr lang="en-US" sz="6000" dirty="0" smtClean="0"/>
              <a:t>COMMUNCIATION</a:t>
            </a:r>
          </a:p>
        </p:txBody>
      </p:sp>
    </p:spTree>
    <p:extLst>
      <p:ext uri="{BB962C8B-B14F-4D97-AF65-F5344CB8AC3E}">
        <p14:creationId xmlns:p14="http://schemas.microsoft.com/office/powerpoint/2010/main" val="3013351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200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dissolv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7180"/>
            <a:ext cx="8229600" cy="6407784"/>
          </a:xfrm>
        </p:spPr>
        <p:txBody>
          <a:bodyPr>
            <a:normAutofit fontScale="70000" lnSpcReduction="20000"/>
          </a:bodyPr>
          <a:lstStyle/>
          <a:p>
            <a:r>
              <a:rPr lang="en-US" dirty="0"/>
              <a:t>Quick Decision </a:t>
            </a:r>
            <a:r>
              <a:rPr lang="en-US" dirty="0" smtClean="0"/>
              <a:t>Making</a:t>
            </a:r>
          </a:p>
          <a:p>
            <a:pPr lvl="1"/>
            <a:r>
              <a:rPr lang="en-US" dirty="0" smtClean="0"/>
              <a:t>Proactive </a:t>
            </a:r>
            <a:r>
              <a:rPr lang="en-US" dirty="0"/>
              <a:t>game management </a:t>
            </a:r>
            <a:r>
              <a:rPr lang="en-US" dirty="0" smtClean="0"/>
              <a:t>tool</a:t>
            </a:r>
          </a:p>
          <a:p>
            <a:pPr lvl="1"/>
            <a:r>
              <a:rPr lang="en-US" dirty="0" smtClean="0"/>
              <a:t>Direct </a:t>
            </a:r>
            <a:r>
              <a:rPr lang="en-US" dirty="0"/>
              <a:t>contact regardless of official’s location on the </a:t>
            </a:r>
            <a:r>
              <a:rPr lang="en-US" dirty="0" smtClean="0"/>
              <a:t>field</a:t>
            </a:r>
          </a:p>
          <a:p>
            <a:pPr lvl="1"/>
            <a:r>
              <a:rPr lang="en-US" dirty="0" smtClean="0"/>
              <a:t>Everyone </a:t>
            </a:r>
            <a:r>
              <a:rPr lang="en-US" dirty="0"/>
              <a:t>is well informed </a:t>
            </a:r>
          </a:p>
          <a:p>
            <a:r>
              <a:rPr lang="en-US" dirty="0"/>
              <a:t>Motivates Officiating </a:t>
            </a:r>
            <a:r>
              <a:rPr lang="en-US" dirty="0" smtClean="0"/>
              <a:t>Crew</a:t>
            </a:r>
          </a:p>
          <a:p>
            <a:pPr lvl="1"/>
            <a:r>
              <a:rPr lang="en-US" dirty="0" smtClean="0"/>
              <a:t>Officials </a:t>
            </a:r>
            <a:r>
              <a:rPr lang="en-US" dirty="0"/>
              <a:t>are fully </a:t>
            </a:r>
            <a:r>
              <a:rPr lang="en-US" dirty="0" smtClean="0"/>
              <a:t>involved</a:t>
            </a:r>
          </a:p>
          <a:p>
            <a:pPr lvl="1"/>
            <a:r>
              <a:rPr lang="en-US" dirty="0" smtClean="0"/>
              <a:t>Ability </a:t>
            </a:r>
            <a:r>
              <a:rPr lang="en-US" dirty="0"/>
              <a:t>to directly support/coach each other during the game (cooperation)</a:t>
            </a:r>
          </a:p>
          <a:p>
            <a:r>
              <a:rPr lang="en-US" dirty="0"/>
              <a:t>Reduce </a:t>
            </a:r>
            <a:r>
              <a:rPr lang="en-US" dirty="0" smtClean="0"/>
              <a:t>Faults</a:t>
            </a:r>
          </a:p>
          <a:p>
            <a:pPr lvl="1"/>
            <a:r>
              <a:rPr lang="en-US" dirty="0" smtClean="0"/>
              <a:t>Confirm </a:t>
            </a:r>
            <a:r>
              <a:rPr lang="en-US" dirty="0"/>
              <a:t>critical game </a:t>
            </a:r>
            <a:r>
              <a:rPr lang="en-US" dirty="0" smtClean="0"/>
              <a:t>information</a:t>
            </a:r>
          </a:p>
          <a:p>
            <a:pPr lvl="1"/>
            <a:r>
              <a:rPr lang="en-US" dirty="0" smtClean="0"/>
              <a:t>Communicate </a:t>
            </a:r>
            <a:r>
              <a:rPr lang="en-US" dirty="0"/>
              <a:t>fast and directly relevant information</a:t>
            </a:r>
          </a:p>
          <a:p>
            <a:r>
              <a:rPr lang="en-US" dirty="0" smtClean="0"/>
              <a:t>Professional</a:t>
            </a:r>
          </a:p>
          <a:p>
            <a:pPr lvl="1"/>
            <a:r>
              <a:rPr lang="en-US" dirty="0" smtClean="0"/>
              <a:t>Players </a:t>
            </a:r>
            <a:r>
              <a:rPr lang="en-US" dirty="0"/>
              <a:t>and coaches appreciate technology because it increases good decisions and the performance of the officiating crew</a:t>
            </a:r>
          </a:p>
          <a:p>
            <a:r>
              <a:rPr lang="en-US" dirty="0"/>
              <a:t>Development of </a:t>
            </a:r>
            <a:r>
              <a:rPr lang="en-US" dirty="0" smtClean="0"/>
              <a:t>Officials</a:t>
            </a:r>
          </a:p>
          <a:p>
            <a:pPr lvl="1"/>
            <a:r>
              <a:rPr lang="en-US" dirty="0" smtClean="0"/>
              <a:t>By </a:t>
            </a:r>
            <a:r>
              <a:rPr lang="en-US" dirty="0"/>
              <a:t>letting officiating educators communicate with new officials during a game, they can give instant feedback on specific situations on the field. This helps develop the skills of the new </a:t>
            </a:r>
            <a:r>
              <a:rPr lang="en-US" dirty="0" smtClean="0"/>
              <a:t>officials.</a:t>
            </a:r>
          </a:p>
          <a:p>
            <a:pPr lvl="1"/>
            <a:r>
              <a:rPr lang="en-US" dirty="0" smtClean="0"/>
              <a:t>An </a:t>
            </a:r>
            <a:r>
              <a:rPr lang="en-US" dirty="0"/>
              <a:t>officiating educator, using a communication system, is able to watch the official’s actions and behavior.  If needed, the officiating educator is able to give instant advice and instructions to the official</a:t>
            </a:r>
            <a:r>
              <a:rPr lang="en-US" dirty="0" smtClean="0"/>
              <a:t>.</a:t>
            </a:r>
            <a:endParaRPr lang="en-US" dirty="0"/>
          </a:p>
        </p:txBody>
      </p:sp>
    </p:spTree>
    <p:extLst>
      <p:ext uri="{BB962C8B-B14F-4D97-AF65-F5344CB8AC3E}">
        <p14:creationId xmlns:p14="http://schemas.microsoft.com/office/powerpoint/2010/main" val="2717928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ssolv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dissolve">
                                      <p:cBhvr>
                                        <p:cTn id="21" dur="500"/>
                                        <p:tgtEl>
                                          <p:spTgt spid="3">
                                            <p:txEl>
                                              <p:pRg st="4" end="4"/>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dissolve">
                                      <p:cBhvr>
                                        <p:cTn id="24" dur="500"/>
                                        <p:tgtEl>
                                          <p:spTgt spid="3">
                                            <p:txEl>
                                              <p:pRg st="5" end="5"/>
                                            </p:txEl>
                                          </p:spTgt>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dissolve">
                                      <p:cBhvr>
                                        <p:cTn id="32" dur="500"/>
                                        <p:tgtEl>
                                          <p:spTgt spid="3">
                                            <p:txEl>
                                              <p:pRg st="7" end="7"/>
                                            </p:txEl>
                                          </p:spTgt>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dissolve">
                                      <p:cBhvr>
                                        <p:cTn id="35" dur="500"/>
                                        <p:tgtEl>
                                          <p:spTgt spid="3">
                                            <p:txEl>
                                              <p:pRg st="8" end="8"/>
                                            </p:txEl>
                                          </p:spTgt>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dissolve">
                                      <p:cBhvr>
                                        <p:cTn id="38" dur="500"/>
                                        <p:tgtEl>
                                          <p:spTgt spid="3">
                                            <p:txEl>
                                              <p:pRg st="9" end="9"/>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Effect transition="in" filter="dissolve">
                                      <p:cBhvr>
                                        <p:cTn id="43" dur="500"/>
                                        <p:tgtEl>
                                          <p:spTgt spid="3">
                                            <p:txEl>
                                              <p:pRg st="10" end="10"/>
                                            </p:txEl>
                                          </p:spTgt>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3">
                                            <p:txEl>
                                              <p:pRg st="11" end="11"/>
                                            </p:txEl>
                                          </p:spTgt>
                                        </p:tgtEl>
                                        <p:attrNameLst>
                                          <p:attrName>style.visibility</p:attrName>
                                        </p:attrNameLst>
                                      </p:cBhvr>
                                      <p:to>
                                        <p:strVal val="visible"/>
                                      </p:to>
                                    </p:set>
                                    <p:animEffect transition="in" filter="dissolve">
                                      <p:cBhvr>
                                        <p:cTn id="46" dur="500"/>
                                        <p:tgtEl>
                                          <p:spTgt spid="3">
                                            <p:txEl>
                                              <p:pRg st="11" end="11"/>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animEffect transition="in" filter="dissolve">
                                      <p:cBhvr>
                                        <p:cTn id="51" dur="500"/>
                                        <p:tgtEl>
                                          <p:spTgt spid="3">
                                            <p:txEl>
                                              <p:pRg st="12" end="12"/>
                                            </p:txEl>
                                          </p:spTgt>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3">
                                            <p:txEl>
                                              <p:pRg st="13" end="13"/>
                                            </p:txEl>
                                          </p:spTgt>
                                        </p:tgtEl>
                                        <p:attrNameLst>
                                          <p:attrName>style.visibility</p:attrName>
                                        </p:attrNameLst>
                                      </p:cBhvr>
                                      <p:to>
                                        <p:strVal val="visible"/>
                                      </p:to>
                                    </p:set>
                                    <p:animEffect transition="in" filter="dissolve">
                                      <p:cBhvr>
                                        <p:cTn id="54" dur="500"/>
                                        <p:tgtEl>
                                          <p:spTgt spid="3">
                                            <p:txEl>
                                              <p:pRg st="13" end="13"/>
                                            </p:txEl>
                                          </p:spTgt>
                                        </p:tgtEl>
                                      </p:cBhvr>
                                    </p:animEffect>
                                  </p:childTnLst>
                                </p:cTn>
                              </p:par>
                              <p:par>
                                <p:cTn id="55" presetID="9" presetClass="entr" presetSubtype="0" fill="hold" grpId="0" nodeType="withEffect">
                                  <p:stCondLst>
                                    <p:cond delay="0"/>
                                  </p:stCondLst>
                                  <p:childTnLst>
                                    <p:set>
                                      <p:cBhvr>
                                        <p:cTn id="56" dur="1" fill="hold">
                                          <p:stCondLst>
                                            <p:cond delay="0"/>
                                          </p:stCondLst>
                                        </p:cTn>
                                        <p:tgtEl>
                                          <p:spTgt spid="3">
                                            <p:txEl>
                                              <p:pRg st="14" end="14"/>
                                            </p:txEl>
                                          </p:spTgt>
                                        </p:tgtEl>
                                        <p:attrNameLst>
                                          <p:attrName>style.visibility</p:attrName>
                                        </p:attrNameLst>
                                      </p:cBhvr>
                                      <p:to>
                                        <p:strVal val="visible"/>
                                      </p:to>
                                    </p:set>
                                    <p:animEffect transition="in" filter="dissolve">
                                      <p:cBhvr>
                                        <p:cTn id="57"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USE</a:t>
            </a:r>
            <a:endParaRPr lang="en-US" dirty="0"/>
          </a:p>
        </p:txBody>
      </p:sp>
      <p:sp>
        <p:nvSpPr>
          <p:cNvPr id="3" name="Content Placeholder 2"/>
          <p:cNvSpPr>
            <a:spLocks noGrp="1"/>
          </p:cNvSpPr>
          <p:nvPr>
            <p:ph idx="1"/>
          </p:nvPr>
        </p:nvSpPr>
        <p:spPr>
          <a:xfrm>
            <a:off x="457200" y="1600200"/>
            <a:ext cx="8229600" cy="5104764"/>
          </a:xfrm>
        </p:spPr>
        <p:txBody>
          <a:bodyPr>
            <a:normAutofit fontScale="85000" lnSpcReduction="20000"/>
          </a:bodyPr>
          <a:lstStyle/>
          <a:p>
            <a:r>
              <a:rPr lang="en-US" dirty="0"/>
              <a:t>The use of crew communication devices is voluntary and not </a:t>
            </a:r>
            <a:r>
              <a:rPr lang="en-US" dirty="0" smtClean="0"/>
              <a:t>mandatory</a:t>
            </a:r>
            <a:br>
              <a:rPr lang="en-US" dirty="0" smtClean="0"/>
            </a:br>
            <a:endParaRPr lang="en-US" dirty="0" smtClean="0"/>
          </a:p>
          <a:p>
            <a:r>
              <a:rPr lang="en-US" dirty="0" smtClean="0"/>
              <a:t>The </a:t>
            </a:r>
            <a:r>
              <a:rPr lang="en-US" dirty="0"/>
              <a:t>decision on whether to implement the use of a crew communication device is solely the decision of the </a:t>
            </a:r>
            <a:r>
              <a:rPr lang="en-US" dirty="0" smtClean="0"/>
              <a:t>Referee</a:t>
            </a:r>
            <a:br>
              <a:rPr lang="en-US" dirty="0" smtClean="0"/>
            </a:br>
            <a:endParaRPr lang="en-US" dirty="0" smtClean="0"/>
          </a:p>
          <a:p>
            <a:r>
              <a:rPr lang="en-US" dirty="0" smtClean="0"/>
              <a:t>In </a:t>
            </a:r>
            <a:r>
              <a:rPr lang="en-US" dirty="0"/>
              <a:t>order for a crew communication device to be used, all </a:t>
            </a:r>
            <a:r>
              <a:rPr lang="en-US" dirty="0" smtClean="0"/>
              <a:t>officials </a:t>
            </a:r>
            <a:r>
              <a:rPr lang="en-US" dirty="0"/>
              <a:t>of </a:t>
            </a:r>
            <a:r>
              <a:rPr lang="en-US" dirty="0" smtClean="0"/>
              <a:t>the crew must wear one</a:t>
            </a:r>
            <a:br>
              <a:rPr lang="en-US" dirty="0" smtClean="0"/>
            </a:br>
            <a:endParaRPr lang="en-US" dirty="0" smtClean="0"/>
          </a:p>
          <a:p>
            <a:r>
              <a:rPr lang="en-US" dirty="0"/>
              <a:t>Referees must facilitate clear communications and expectations with regard to the </a:t>
            </a:r>
            <a:r>
              <a:rPr lang="en-US" dirty="0" smtClean="0"/>
              <a:t>crew’s </a:t>
            </a:r>
            <a:r>
              <a:rPr lang="en-US" dirty="0"/>
              <a:t>use of the </a:t>
            </a:r>
            <a:r>
              <a:rPr lang="en-US" dirty="0" smtClean="0"/>
              <a:t>device</a:t>
            </a:r>
          </a:p>
          <a:p>
            <a:endParaRPr lang="en-US" dirty="0"/>
          </a:p>
        </p:txBody>
      </p:sp>
    </p:spTree>
    <p:extLst>
      <p:ext uri="{BB962C8B-B14F-4D97-AF65-F5344CB8AC3E}">
        <p14:creationId xmlns:p14="http://schemas.microsoft.com/office/powerpoint/2010/main" val="1078968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GUIDELINES</a:t>
            </a:r>
            <a:endParaRPr lang="en-US" dirty="0"/>
          </a:p>
        </p:txBody>
      </p:sp>
      <p:sp>
        <p:nvSpPr>
          <p:cNvPr id="3" name="Content Placeholder 2"/>
          <p:cNvSpPr>
            <a:spLocks noGrp="1"/>
          </p:cNvSpPr>
          <p:nvPr>
            <p:ph idx="1"/>
          </p:nvPr>
        </p:nvSpPr>
        <p:spPr>
          <a:xfrm>
            <a:off x="457200" y="1600200"/>
            <a:ext cx="8229600" cy="5150532"/>
          </a:xfrm>
        </p:spPr>
        <p:txBody>
          <a:bodyPr>
            <a:normAutofit fontScale="77500" lnSpcReduction="20000"/>
          </a:bodyPr>
          <a:lstStyle/>
          <a:p>
            <a:r>
              <a:rPr lang="en-US" dirty="0" smtClean="0"/>
              <a:t>All </a:t>
            </a:r>
            <a:r>
              <a:rPr lang="en-US" dirty="0"/>
              <a:t>communication devices must use a “push to talk” </a:t>
            </a:r>
            <a:r>
              <a:rPr lang="en-US" dirty="0" smtClean="0"/>
              <a:t>setting/mechanism</a:t>
            </a:r>
            <a:br>
              <a:rPr lang="en-US" dirty="0" smtClean="0"/>
            </a:br>
            <a:endParaRPr lang="en-US" dirty="0"/>
          </a:p>
          <a:p>
            <a:r>
              <a:rPr lang="en-US" dirty="0" smtClean="0"/>
              <a:t>All </a:t>
            </a:r>
            <a:r>
              <a:rPr lang="en-US" dirty="0"/>
              <a:t>communication on the devices must be directly related to the contest using only </a:t>
            </a:r>
            <a:r>
              <a:rPr lang="en-US" dirty="0" smtClean="0"/>
              <a:t>appropriate and professional </a:t>
            </a:r>
            <a:r>
              <a:rPr lang="en-US" dirty="0"/>
              <a:t>language.  Officials are mandated to refrain from any inappropriate language, derogatory statements or comments in reference to any player, coach, fan, etc</a:t>
            </a:r>
            <a:r>
              <a:rPr lang="en-US" dirty="0" smtClean="0"/>
              <a:t>.</a:t>
            </a:r>
            <a:br>
              <a:rPr lang="en-US" dirty="0" smtClean="0"/>
            </a:br>
            <a:endParaRPr lang="en-US" dirty="0"/>
          </a:p>
          <a:p>
            <a:r>
              <a:rPr lang="en-US" dirty="0" smtClean="0"/>
              <a:t>Crews </a:t>
            </a:r>
            <a:r>
              <a:rPr lang="en-US" dirty="0"/>
              <a:t>must ensure that the channel or frequency of the communication devices is operating on </a:t>
            </a:r>
            <a:r>
              <a:rPr lang="en-US" u="sng" dirty="0"/>
              <a:t>DOES NOT</a:t>
            </a:r>
            <a:r>
              <a:rPr lang="en-US" dirty="0"/>
              <a:t> interfere with any communication devices of the coaching staffs and/or game administration.  It is the crew’s responsibility to avoid channel or frequency conflicts with </a:t>
            </a:r>
            <a:r>
              <a:rPr lang="en-US" b="1" u="sng" dirty="0"/>
              <a:t>any</a:t>
            </a:r>
            <a:r>
              <a:rPr lang="en-US" dirty="0"/>
              <a:t> other </a:t>
            </a:r>
            <a:r>
              <a:rPr lang="en-US" dirty="0" smtClean="0"/>
              <a:t>party</a:t>
            </a:r>
            <a:endParaRPr lang="en-US" dirty="0"/>
          </a:p>
          <a:p>
            <a:endParaRPr lang="en-US" dirty="0"/>
          </a:p>
        </p:txBody>
      </p:sp>
    </p:spTree>
    <p:extLst>
      <p:ext uri="{BB962C8B-B14F-4D97-AF65-F5344CB8AC3E}">
        <p14:creationId xmlns:p14="http://schemas.microsoft.com/office/powerpoint/2010/main" val="2676247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PREGAME COMMUNICATION</a:t>
            </a:r>
            <a:endParaRPr lang="en-US" dirty="0"/>
          </a:p>
        </p:txBody>
      </p:sp>
      <p:sp>
        <p:nvSpPr>
          <p:cNvPr id="3" name="Content Placeholder 2"/>
          <p:cNvSpPr>
            <a:spLocks noGrp="1"/>
          </p:cNvSpPr>
          <p:nvPr>
            <p:ph idx="1"/>
          </p:nvPr>
        </p:nvSpPr>
        <p:spPr/>
        <p:txBody>
          <a:bodyPr/>
          <a:lstStyle/>
          <a:p>
            <a:r>
              <a:rPr lang="en-US" dirty="0"/>
              <a:t>Coordinate a testing of the crew communication devices to ensure proper operation and connectivity to all </a:t>
            </a:r>
            <a:r>
              <a:rPr lang="en-US" dirty="0" smtClean="0"/>
              <a:t>officials’ </a:t>
            </a:r>
            <a:r>
              <a:rPr lang="en-US" dirty="0"/>
              <a:t>devices on the </a:t>
            </a:r>
            <a:r>
              <a:rPr lang="en-US" dirty="0" smtClean="0"/>
              <a:t>crew</a:t>
            </a:r>
            <a:br>
              <a:rPr lang="en-US" dirty="0" smtClean="0"/>
            </a:br>
            <a:endParaRPr lang="en-US" dirty="0"/>
          </a:p>
          <a:p>
            <a:r>
              <a:rPr lang="en-US" dirty="0" smtClean="0"/>
              <a:t>Preparation </a:t>
            </a:r>
            <a:r>
              <a:rPr lang="en-US" dirty="0"/>
              <a:t>and securing of both teams and/or captains for the coin </a:t>
            </a:r>
            <a:r>
              <a:rPr lang="en-US" dirty="0" smtClean="0"/>
              <a:t>toss</a:t>
            </a:r>
            <a:endParaRPr lang="en-US" dirty="0"/>
          </a:p>
          <a:p>
            <a:endParaRPr lang="en-US" dirty="0"/>
          </a:p>
        </p:txBody>
      </p:sp>
    </p:spTree>
    <p:extLst>
      <p:ext uri="{BB962C8B-B14F-4D97-AF65-F5344CB8AC3E}">
        <p14:creationId xmlns:p14="http://schemas.microsoft.com/office/powerpoint/2010/main" val="561835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GAME COMMUNICATION</a:t>
            </a:r>
            <a:endParaRPr lang="en-US" dirty="0"/>
          </a:p>
        </p:txBody>
      </p:sp>
      <p:sp>
        <p:nvSpPr>
          <p:cNvPr id="3" name="Content Placeholder 2"/>
          <p:cNvSpPr>
            <a:spLocks noGrp="1"/>
          </p:cNvSpPr>
          <p:nvPr>
            <p:ph idx="1"/>
          </p:nvPr>
        </p:nvSpPr>
        <p:spPr/>
        <p:txBody>
          <a:bodyPr>
            <a:normAutofit fontScale="85000" lnSpcReduction="10000"/>
          </a:bodyPr>
          <a:lstStyle/>
          <a:p>
            <a:r>
              <a:rPr lang="en-US" b="1" dirty="0"/>
              <a:t>The use of crew communication devices </a:t>
            </a:r>
            <a:r>
              <a:rPr lang="en-US" b="1" u="sng" dirty="0"/>
              <a:t>SHALL NOT</a:t>
            </a:r>
            <a:r>
              <a:rPr lang="en-US" b="1" dirty="0"/>
              <a:t> replace any NFHS approved mechanics, crew communication signals, or other signals designated by the NFHS Game Officials Manual.</a:t>
            </a:r>
            <a:endParaRPr lang="en-US" dirty="0"/>
          </a:p>
          <a:p>
            <a:endParaRPr lang="en-US" dirty="0"/>
          </a:p>
          <a:p>
            <a:r>
              <a:rPr lang="en-US" dirty="0" smtClean="0"/>
              <a:t>Crew </a:t>
            </a:r>
            <a:r>
              <a:rPr lang="en-US" dirty="0"/>
              <a:t>communication devices are permitted in order to maintain the tempo of a game, allow more timely communication between officials and coaches, as well as between the officials.  Increased attention to detail and consistency is a product of crew communication devices when used appropriately and professionally.</a:t>
            </a:r>
          </a:p>
          <a:p>
            <a:endParaRPr lang="en-US" dirty="0"/>
          </a:p>
        </p:txBody>
      </p:sp>
    </p:spTree>
    <p:extLst>
      <p:ext uri="{BB962C8B-B14F-4D97-AF65-F5344CB8AC3E}">
        <p14:creationId xmlns:p14="http://schemas.microsoft.com/office/powerpoint/2010/main" val="3393611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APPROPIATE TIMES TO USE</a:t>
            </a:r>
            <a:endParaRPr lang="en-US" dirty="0"/>
          </a:p>
        </p:txBody>
      </p:sp>
      <p:sp>
        <p:nvSpPr>
          <p:cNvPr id="3" name="Content Placeholder 2"/>
          <p:cNvSpPr>
            <a:spLocks noGrp="1"/>
          </p:cNvSpPr>
          <p:nvPr>
            <p:ph idx="1"/>
          </p:nvPr>
        </p:nvSpPr>
        <p:spPr>
          <a:xfrm>
            <a:off x="74709" y="1600200"/>
            <a:ext cx="8986575" cy="5155083"/>
          </a:xfrm>
        </p:spPr>
        <p:txBody>
          <a:bodyPr numCol="2">
            <a:noAutofit/>
          </a:bodyPr>
          <a:lstStyle/>
          <a:p>
            <a:r>
              <a:rPr lang="en-US" sz="2400" dirty="0" smtClean="0"/>
              <a:t>Ball placement</a:t>
            </a:r>
            <a:br>
              <a:rPr lang="en-US" sz="2400" dirty="0" smtClean="0"/>
            </a:br>
            <a:endParaRPr lang="en-US" sz="2400" dirty="0" smtClean="0"/>
          </a:p>
          <a:p>
            <a:r>
              <a:rPr lang="en-US" sz="2400" dirty="0" smtClean="0"/>
              <a:t>Clock management</a:t>
            </a:r>
            <a:br>
              <a:rPr lang="en-US" sz="2400" dirty="0" smtClean="0"/>
            </a:br>
            <a:endParaRPr lang="en-US" sz="2400" dirty="0" smtClean="0"/>
          </a:p>
          <a:p>
            <a:r>
              <a:rPr lang="en-US" sz="2400" dirty="0" smtClean="0"/>
              <a:t>Goal line reminders</a:t>
            </a:r>
            <a:br>
              <a:rPr lang="en-US" sz="2400" dirty="0" smtClean="0"/>
            </a:br>
            <a:endParaRPr lang="en-US" sz="2400" dirty="0" smtClean="0"/>
          </a:p>
          <a:p>
            <a:r>
              <a:rPr lang="en-US" sz="2400" dirty="0" smtClean="0"/>
              <a:t>Confirm line to gain</a:t>
            </a:r>
            <a:br>
              <a:rPr lang="en-US" sz="2400" dirty="0" smtClean="0"/>
            </a:br>
            <a:endParaRPr lang="en-US" sz="2400" dirty="0" smtClean="0"/>
          </a:p>
          <a:p>
            <a:r>
              <a:rPr lang="en-US" sz="2400" dirty="0" smtClean="0"/>
              <a:t>Player foul reporting</a:t>
            </a:r>
            <a:br>
              <a:rPr lang="en-US" sz="2400" dirty="0" smtClean="0"/>
            </a:br>
            <a:endParaRPr lang="en-US" sz="2400" dirty="0"/>
          </a:p>
          <a:p>
            <a:r>
              <a:rPr lang="en-US" sz="2400" dirty="0" smtClean="0"/>
              <a:t>Sideline issues</a:t>
            </a:r>
            <a:br>
              <a:rPr lang="en-US" sz="2400" dirty="0" smtClean="0"/>
            </a:br>
            <a:endParaRPr lang="en-US" sz="2400" dirty="0" smtClean="0"/>
          </a:p>
          <a:p>
            <a:r>
              <a:rPr lang="en-US" sz="2400" dirty="0" smtClean="0"/>
              <a:t>Player conduct concerns</a:t>
            </a:r>
            <a:br>
              <a:rPr lang="en-US" sz="2400" dirty="0" smtClean="0"/>
            </a:br>
            <a:endParaRPr lang="en-US" sz="2400" dirty="0" smtClean="0"/>
          </a:p>
          <a:p>
            <a:r>
              <a:rPr lang="en-US" sz="2400" dirty="0" smtClean="0"/>
              <a:t>Confirmation of rulings</a:t>
            </a:r>
            <a:br>
              <a:rPr lang="en-US" sz="2400" dirty="0" smtClean="0"/>
            </a:br>
            <a:endParaRPr lang="en-US" sz="2400" dirty="0" smtClean="0"/>
          </a:p>
          <a:p>
            <a:r>
              <a:rPr lang="en-US" sz="2400" dirty="0" smtClean="0"/>
              <a:t>Penalty enforcement options</a:t>
            </a:r>
            <a:br>
              <a:rPr lang="en-US" sz="2400" dirty="0" smtClean="0"/>
            </a:br>
            <a:endParaRPr lang="en-US" sz="2400" dirty="0" smtClean="0"/>
          </a:p>
          <a:p>
            <a:r>
              <a:rPr lang="en-US" sz="2400" dirty="0" smtClean="0"/>
              <a:t>Unusual situations</a:t>
            </a:r>
            <a:br>
              <a:rPr lang="en-US" sz="2400" dirty="0" smtClean="0"/>
            </a:br>
            <a:endParaRPr lang="en-US" sz="2400" dirty="0" smtClean="0"/>
          </a:p>
          <a:p>
            <a:r>
              <a:rPr lang="en-US" sz="2400" dirty="0" smtClean="0"/>
              <a:t>Preventive officiating</a:t>
            </a:r>
            <a:br>
              <a:rPr lang="en-US" sz="2400" dirty="0" smtClean="0"/>
            </a:br>
            <a:endParaRPr lang="en-US" sz="2400" dirty="0" smtClean="0"/>
          </a:p>
          <a:p>
            <a:r>
              <a:rPr lang="en-US" sz="2400" dirty="0" smtClean="0"/>
              <a:t>Timeouts</a:t>
            </a:r>
            <a:endParaRPr lang="en-US" sz="2400" dirty="0"/>
          </a:p>
        </p:txBody>
      </p:sp>
    </p:spTree>
    <p:extLst>
      <p:ext uri="{BB962C8B-B14F-4D97-AF65-F5344CB8AC3E}">
        <p14:creationId xmlns:p14="http://schemas.microsoft.com/office/powerpoint/2010/main" val="3868092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dissolv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dissolv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dissolve">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dissolve">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GUIDELINES</a:t>
            </a:r>
            <a:endParaRPr lang="en-US" dirty="0"/>
          </a:p>
        </p:txBody>
      </p:sp>
      <p:sp>
        <p:nvSpPr>
          <p:cNvPr id="3" name="Content Placeholder 2"/>
          <p:cNvSpPr>
            <a:spLocks noGrp="1"/>
          </p:cNvSpPr>
          <p:nvPr>
            <p:ph idx="1"/>
          </p:nvPr>
        </p:nvSpPr>
        <p:spPr>
          <a:xfrm>
            <a:off x="125848" y="1417638"/>
            <a:ext cx="8889444" cy="5275884"/>
          </a:xfrm>
        </p:spPr>
        <p:txBody>
          <a:bodyPr>
            <a:normAutofit fontScale="70000" lnSpcReduction="20000"/>
          </a:bodyPr>
          <a:lstStyle/>
          <a:p>
            <a:r>
              <a:rPr lang="en-US" dirty="0" smtClean="0"/>
              <a:t>Crew </a:t>
            </a:r>
            <a:r>
              <a:rPr lang="en-US" dirty="0"/>
              <a:t>communication devices may be used during dead ball periods only.  Refrain from using during a live ball period, </a:t>
            </a:r>
            <a:r>
              <a:rPr lang="en-US" dirty="0" smtClean="0"/>
              <a:t>after the ready for play, and especially </a:t>
            </a:r>
            <a:r>
              <a:rPr lang="en-US" dirty="0"/>
              <a:t>when the snap or free kick is imminent. </a:t>
            </a:r>
          </a:p>
          <a:p>
            <a:pPr marL="0" indent="0">
              <a:buNone/>
            </a:pPr>
            <a:endParaRPr lang="en-US" dirty="0"/>
          </a:p>
          <a:p>
            <a:r>
              <a:rPr lang="en-US" dirty="0" smtClean="0"/>
              <a:t>Refrain </a:t>
            </a:r>
            <a:r>
              <a:rPr lang="en-US" dirty="0"/>
              <a:t>from using crew communication devices when Referee is communicating or signaling to the press box, with a head coach, or game administration.</a:t>
            </a:r>
          </a:p>
          <a:p>
            <a:pPr marL="0" indent="0">
              <a:buNone/>
            </a:pPr>
            <a:endParaRPr lang="en-US" dirty="0"/>
          </a:p>
          <a:p>
            <a:r>
              <a:rPr lang="en-US" dirty="0" smtClean="0"/>
              <a:t>The </a:t>
            </a:r>
            <a:r>
              <a:rPr lang="en-US" dirty="0"/>
              <a:t>crew communication devices are not a substitute for the desired verbal communication that is necessary at times during the game between head coaches and the Referee.</a:t>
            </a:r>
          </a:p>
          <a:p>
            <a:pPr marL="0" indent="0">
              <a:buNone/>
            </a:pPr>
            <a:endParaRPr lang="en-US" dirty="0"/>
          </a:p>
          <a:p>
            <a:r>
              <a:rPr lang="en-US" dirty="0" smtClean="0"/>
              <a:t>Crew </a:t>
            </a:r>
            <a:r>
              <a:rPr lang="en-US" dirty="0"/>
              <a:t>members must keep communication short and to the point. Keep chatter and unnecessary comments off the devices.  Total Conversation = Less Is More</a:t>
            </a:r>
            <a:r>
              <a:rPr lang="en-US" dirty="0" smtClean="0"/>
              <a:t>.</a:t>
            </a:r>
            <a:r>
              <a:rPr lang="en-US" dirty="0"/>
              <a:t> </a:t>
            </a:r>
          </a:p>
        </p:txBody>
      </p:sp>
    </p:spTree>
    <p:extLst>
      <p:ext uri="{BB962C8B-B14F-4D97-AF65-F5344CB8AC3E}">
        <p14:creationId xmlns:p14="http://schemas.microsoft.com/office/powerpoint/2010/main" val="39197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dissolv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117</TotalTime>
  <Words>483</Words>
  <Application>Microsoft Office PowerPoint</Application>
  <PresentationFormat>On-screen Show (4:3)</PresentationFormat>
  <Paragraphs>102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 Using  Wireless Communication  Devices </vt:lpstr>
      <vt:lpstr>PowerPoint Presentation</vt:lpstr>
      <vt:lpstr>PowerPoint Presentation</vt:lpstr>
      <vt:lpstr>GENERAL USE</vt:lpstr>
      <vt:lpstr>GUIDELINES</vt:lpstr>
      <vt:lpstr>PREGAME COMMUNICATION</vt:lpstr>
      <vt:lpstr>GAME COMMUNICATION</vt:lpstr>
      <vt:lpstr>SOME APPROPIATE TIMES TO USE</vt:lpstr>
      <vt:lpstr>ADDITIONAL GUIDELINES</vt:lpstr>
      <vt:lpstr>ADDITIONAL GUIDELINES</vt:lpstr>
      <vt:lpstr>ADDITIONAL GUIDELINES</vt:lpstr>
      <vt:lpstr>Dos</vt:lpstr>
      <vt:lpstr>Dos</vt:lpstr>
      <vt:lpstr>Dos</vt:lpstr>
      <vt:lpstr>Don’ts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NYSACFO - Using Wireless Communication Devices</dc:title>
  <dc:creator>patrickenglishbflo@gmail.com</dc:creator>
  <cp:lastModifiedBy>Patrick English</cp:lastModifiedBy>
  <cp:revision>22</cp:revision>
  <dcterms:created xsi:type="dcterms:W3CDTF">2017-08-22T16:10:59Z</dcterms:created>
  <dcterms:modified xsi:type="dcterms:W3CDTF">2018-08-05T13:09:23Z</dcterms:modified>
</cp:coreProperties>
</file>