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3" r:id="rId2"/>
    <p:sldId id="284" r:id="rId3"/>
    <p:sldId id="285" r:id="rId4"/>
    <p:sldId id="286" r:id="rId5"/>
    <p:sldId id="287" r:id="rId6"/>
    <p:sldId id="288" r:id="rId7"/>
    <p:sldId id="292" r:id="rId8"/>
    <p:sldId id="293" r:id="rId9"/>
    <p:sldId id="294" r:id="rId10"/>
    <p:sldId id="289" r:id="rId11"/>
    <p:sldId id="296" r:id="rId12"/>
    <p:sldId id="295" r:id="rId13"/>
    <p:sldId id="297" r:id="rId14"/>
    <p:sldId id="290" r:id="rId15"/>
    <p:sldId id="291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AA5616"/>
    <a:srgbClr val="FF0F00"/>
    <a:srgbClr val="E87722"/>
    <a:srgbClr val="48705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9755A-9A88-4BA2-8E1F-623EE702E5E1}" v="2286" dt="2018-09-13T14:26:15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4FA5-9EF4-4B97-B673-79C4081EA954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AFBF7-EFE4-4BA8-B871-0E2AC7FA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1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Attendance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Supervisors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EIS, TEDS and Ed-Fi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Cliff Lloyd | CIO | Sep 2018, Murfreesboro, TN</a:t>
            </a:r>
          </a:p>
        </p:txBody>
      </p:sp>
    </p:spTree>
    <p:extLst>
      <p:ext uri="{BB962C8B-B14F-4D97-AF65-F5344CB8AC3E}">
        <p14:creationId xmlns:p14="http://schemas.microsoft.com/office/powerpoint/2010/main" val="59483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TEDS/EIS Activity Timeline 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96748-3087-49A9-B228-06B12E03CD26}"/>
              </a:ext>
            </a:extLst>
          </p:cNvPr>
          <p:cNvSpPr txBox="1"/>
          <p:nvPr/>
        </p:nvSpPr>
        <p:spPr>
          <a:xfrm>
            <a:off x="1828800" y="10668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Now through December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TEDS Software development work will be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districts will be onboarded to the existing state Ed-Fi version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3D244-DE37-4ACE-B71C-CFF858F70FA6}"/>
              </a:ext>
            </a:extLst>
          </p:cNvPr>
          <p:cNvSpPr txBox="1"/>
          <p:nvPr/>
        </p:nvSpPr>
        <p:spPr>
          <a:xfrm>
            <a:off x="1819012" y="2057400"/>
            <a:ext cx="7172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January through June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TEDS will be integrated with other agency systems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TEDS will be piloted incrementally with volunteer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TDOE will work with vendors to upgrade all districts to latest Ed-Fi version (3.0)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16B27-4A96-409D-8AAB-68874CA582B9}"/>
              </a:ext>
            </a:extLst>
          </p:cNvPr>
          <p:cNvSpPr txBox="1"/>
          <p:nvPr/>
        </p:nvSpPr>
        <p:spPr>
          <a:xfrm>
            <a:off x="1819012" y="3657600"/>
            <a:ext cx="7172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July 2019 through June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District trainings and regional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TEDS will be in production use in </a:t>
            </a:r>
            <a:r>
              <a:rPr lang="en-US" sz="2000" u="sng" dirty="0"/>
              <a:t>parallel</a:t>
            </a:r>
            <a:r>
              <a:rPr lang="en-US" sz="2000" dirty="0"/>
              <a:t> with EIS with TEDS.  (Parallel = two systems are continuously reconciled)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1819013" y="5029200"/>
            <a:ext cx="717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July 2020 (and beyond)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EIS will be retired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EIS-linked applications, such as; e-Tiger will be redeveloped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A1BB8-6302-42DB-B6C2-2D1A70310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1017"/>
          <a:stretch/>
        </p:blipFill>
        <p:spPr>
          <a:xfrm>
            <a:off x="304800" y="1143000"/>
            <a:ext cx="1219200" cy="49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How to think about Ed-Fi this year…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2362200" y="1295400"/>
            <a:ext cx="65532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(state) think about Ed-Fi compatibility and readiness through three dimensions: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2"/>
                </a:solidFill>
              </a:rPr>
              <a:t>Frequency </a:t>
            </a:r>
            <a:r>
              <a:rPr lang="en-US" sz="2000" dirty="0">
                <a:solidFill>
                  <a:srgbClr val="004A82"/>
                </a:solidFill>
              </a:rPr>
              <a:t>	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How often is data being sent from the 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2"/>
                </a:solidFill>
              </a:rPr>
              <a:t>Completeness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Are all the necessary data elements available in the transmission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2"/>
                </a:solidFill>
              </a:rPr>
              <a:t>Accuracy</a:t>
            </a:r>
            <a:r>
              <a:rPr lang="en-US" sz="2000" dirty="0">
                <a:solidFill>
                  <a:srgbClr val="004A82"/>
                </a:solidFill>
              </a:rPr>
              <a:t> 		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Are the data elements correct in the SIS and did they get extracted / transmitted with fidelity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year we are concerned mostly with </a:t>
            </a:r>
            <a:r>
              <a:rPr lang="en-US" sz="2400" u="sng" dirty="0"/>
              <a:t>frequency</a:t>
            </a:r>
            <a:r>
              <a:rPr lang="en-US" sz="2400" dirty="0"/>
              <a:t> and </a:t>
            </a:r>
            <a:r>
              <a:rPr lang="en-US" sz="2400" u="sng" dirty="0"/>
              <a:t>completeness</a:t>
            </a:r>
            <a:r>
              <a:rPr lang="en-US" sz="2400" dirty="0"/>
              <a:t> as these verify district and SIS Ed-Fi compatibility  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15021F8-A87E-4CB6-B63E-DC9A62364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95400"/>
            <a:ext cx="2057400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How to think about Ed-Fi this year…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2362200" y="1295400"/>
            <a:ext cx="6553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Why are we less concerned about Ed-Fi data quality this year?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Ed-Fi data is only being used for </a:t>
            </a:r>
            <a:r>
              <a:rPr lang="en-US" sz="2000" dirty="0" err="1"/>
              <a:t>ImpactTN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current validation rules are optimized to support the specific instructional metrics used by </a:t>
            </a:r>
            <a:r>
              <a:rPr lang="en-US" sz="2000" dirty="0" err="1"/>
              <a:t>ImpactTN</a:t>
            </a:r>
            <a:r>
              <a:rPr lang="en-US" sz="2000" dirty="0"/>
              <a:t> not state reporting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have been many Ed-Fi data transmission problems outside of the control of districts that contribute to data problems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Ed-Fi error reports are not easily actionable and the new interactive portal is not yet ready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issues will correct themselves as we transition to the new  systems</a:t>
            </a:r>
            <a:endParaRPr lang="en-US" sz="2400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15021F8-A87E-4CB6-B63E-DC9A62364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95400"/>
            <a:ext cx="2057400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How to think about Ed-Fi this year…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2362200" y="1295400"/>
            <a:ext cx="6553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Districts should use their discretion working on Ed-Fi errors this year…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If your teachers use </a:t>
            </a:r>
            <a:r>
              <a:rPr lang="en-US" sz="2400" dirty="0" err="1">
                <a:solidFill>
                  <a:schemeClr val="tx2"/>
                </a:solidFill>
              </a:rPr>
              <a:t>ImpactTN</a:t>
            </a:r>
            <a:r>
              <a:rPr lang="en-US" sz="2400" dirty="0">
                <a:solidFill>
                  <a:schemeClr val="tx2"/>
                </a:solidFill>
              </a:rPr>
              <a:t> then you should consider working on the reported errors that impact their use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If you are not using </a:t>
            </a:r>
            <a:r>
              <a:rPr lang="en-US" sz="2400" dirty="0" err="1">
                <a:solidFill>
                  <a:schemeClr val="tx2"/>
                </a:solidFill>
              </a:rPr>
              <a:t>ImpactTN</a:t>
            </a:r>
            <a:r>
              <a:rPr lang="en-US" sz="2400" dirty="0">
                <a:solidFill>
                  <a:schemeClr val="tx2"/>
                </a:solidFill>
              </a:rPr>
              <a:t> or your teachers are not reporting problems with data then you should consider ignoring Ed-Fi error reports for the time being and prioritize effort for frequency and </a:t>
            </a:r>
            <a:r>
              <a:rPr lang="en-US" sz="2400">
                <a:solidFill>
                  <a:schemeClr val="tx2"/>
                </a:solidFill>
              </a:rPr>
              <a:t>completeness readiness</a:t>
            </a:r>
            <a:endParaRPr lang="en-US" sz="2400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15021F8-A87E-4CB6-B63E-DC9A62364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95400"/>
            <a:ext cx="2057400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What does it mean for districts?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61ED2-026A-46DF-B77B-31A8304BF444}"/>
              </a:ext>
            </a:extLst>
          </p:cNvPr>
          <p:cNvSpPr txBox="1"/>
          <p:nvPr/>
        </p:nvSpPr>
        <p:spPr>
          <a:xfrm>
            <a:off x="2743200" y="1295400"/>
            <a:ext cx="61722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need to get every district to a basic level of Ed-Fi compatibility this year (frequency &amp; completeness) in order to be on track for next year.  If you have not yet implemented Ed-Fi, please make it a priority this calendar year.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need yours and the SIS vendors support to move to the current Ed-Fi 3.0 standard </a:t>
            </a:r>
            <a:r>
              <a:rPr lang="en-US" sz="2000" u="sng" dirty="0"/>
              <a:t>next year</a:t>
            </a:r>
            <a:r>
              <a:rPr lang="en-US" sz="20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need volunteer districts to be part of an advisory group and pilot program in 2018/19.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the 19/20 school year districts will be asked to  submit data using Ed-Fi </a:t>
            </a:r>
            <a:r>
              <a:rPr lang="en-US" sz="2000" i="1" dirty="0"/>
              <a:t>and</a:t>
            </a:r>
            <a:r>
              <a:rPr lang="en-US" sz="2000" dirty="0"/>
              <a:t> EIS.  While Ed-Fi submission is much simpler we understand managing two systems is onerous.   We ask for your understanding during this transition.</a:t>
            </a:r>
          </a:p>
        </p:txBody>
      </p:sp>
      <p:pic>
        <p:nvPicPr>
          <p:cNvPr id="5" name="Picture 4" descr="A person wearing a costume&#10;&#10;Description generated with very high confidence">
            <a:extLst>
              <a:ext uri="{FF2B5EF4-FFF2-40B4-BE49-F238E27FC236}">
                <a16:creationId xmlns:a16="http://schemas.microsoft.com/office/drawing/2014/main" id="{6C6734A6-B652-4D46-9B6E-23E3038E53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01" y="1143000"/>
            <a:ext cx="2566599" cy="28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Questions?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BDB72-84DF-427B-B2D9-6B04F0FDB05F}"/>
              </a:ext>
            </a:extLst>
          </p:cNvPr>
          <p:cNvSpPr txBox="1"/>
          <p:nvPr/>
        </p:nvSpPr>
        <p:spPr>
          <a:xfrm>
            <a:off x="304800" y="2895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cliff.lloyd@tn.gov</a:t>
            </a:r>
          </a:p>
        </p:txBody>
      </p:sp>
    </p:spTree>
    <p:extLst>
      <p:ext uri="{BB962C8B-B14F-4D97-AF65-F5344CB8AC3E}">
        <p14:creationId xmlns:p14="http://schemas.microsoft.com/office/powerpoint/2010/main" val="254757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EIS, TEDS and Ed-Fi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371600"/>
            <a:ext cx="6172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You’ve been hearing for some time about Ed-Fi, TEDS and the end-of-life of EIS.  This year </a:t>
            </a:r>
            <a:r>
              <a:rPr lang="en-US" sz="2400" b="1" dirty="0"/>
              <a:t>this all comes to fruition.</a:t>
            </a:r>
          </a:p>
          <a:p>
            <a:pPr>
              <a:spcAft>
                <a:spcPts val="1200"/>
              </a:spcAft>
            </a:pPr>
            <a:r>
              <a:rPr lang="en-US" sz="2400" u="sng" dirty="0"/>
              <a:t>Highlights: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82"/>
                </a:solidFill>
              </a:rPr>
              <a:t>The state is committed to Ed-Fi for the movement of data between districts and the state.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82"/>
                </a:solidFill>
              </a:rPr>
              <a:t>TEDS is the working title for the project that will replace EIS in its </a:t>
            </a:r>
            <a:r>
              <a:rPr lang="en-US" sz="2000" u="sng" dirty="0">
                <a:solidFill>
                  <a:srgbClr val="004A82"/>
                </a:solidFill>
              </a:rPr>
              <a:t>entirety</a:t>
            </a:r>
            <a:r>
              <a:rPr lang="en-US" sz="2000" dirty="0">
                <a:solidFill>
                  <a:srgbClr val="004A82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A82"/>
                </a:solidFill>
              </a:rPr>
              <a:t>TEDS </a:t>
            </a:r>
            <a:r>
              <a:rPr lang="en-US" sz="2000" u="sng" dirty="0">
                <a:solidFill>
                  <a:srgbClr val="004A82"/>
                </a:solidFill>
              </a:rPr>
              <a:t>will</a:t>
            </a:r>
            <a:r>
              <a:rPr lang="en-US" sz="2000" dirty="0">
                <a:solidFill>
                  <a:srgbClr val="004A82"/>
                </a:solidFill>
              </a:rPr>
              <a:t> launch at the end of the 18/19 school year.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A82"/>
                </a:solidFill>
              </a:rPr>
              <a:t>EIS will be officially retired one year after the launch of TEDS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49FBB-B26D-4B55-94C9-969FCCDF0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2" y="2743200"/>
            <a:ext cx="1509822" cy="1535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4D492-BC5C-4CCA-A1B8-ECBC5DC6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459" y="1455224"/>
            <a:ext cx="1731756" cy="18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What is Ed-Fi?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371600"/>
            <a:ext cx="838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			</a:t>
            </a:r>
            <a:r>
              <a:rPr lang="en-US" sz="2000" b="1" dirty="0"/>
              <a:t>Ed-Fi</a:t>
            </a:r>
            <a:r>
              <a:rPr lang="en-US" sz="2000" dirty="0"/>
              <a:t> is an open source standard for the movement 			of educational data between systems.   It was 			developed by the Ed-Fi alliance with funding from 			the Dell foundation and is now in use by 26 states.  </a:t>
            </a:r>
            <a:r>
              <a:rPr lang="en-US" sz="2000" b="1" i="1" dirty="0">
                <a:solidFill>
                  <a:srgbClr val="AA5616"/>
                </a:solidFill>
              </a:rPr>
              <a:t>As a point of interest</a:t>
            </a:r>
            <a:r>
              <a:rPr lang="en-US" sz="2000" dirty="0"/>
              <a:t>: TN contributed significantly to the development of Ed-Fi in the initial stages, particularly the real time interfaces.  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Ed-Fi completely replaces the batch extract process currently used by EIS.</a:t>
            </a:r>
          </a:p>
          <a:p>
            <a:pPr>
              <a:spcAft>
                <a:spcPts val="1200"/>
              </a:spcAft>
            </a:pPr>
            <a:r>
              <a:rPr lang="en-US" sz="2000" u="sng" dirty="0"/>
              <a:t>Benefits of Ed-Fi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Automatic, real time data flows at the transaction level throughout the day eliminating nightly extracts and batch processing.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Supported by all six SIS vendors in TN.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Creates interoperability options for data flows beyond just state reporting.</a:t>
            </a: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0F12520-90F0-4127-9530-155D68BEE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143000"/>
            <a:ext cx="2571051" cy="14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Why do we need to replace EIS?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D1CDA-C361-43E1-990D-AC240715E0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" y="1219200"/>
            <a:ext cx="193992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D5178-E268-4DFD-A4F8-9E9EA0FF8130}"/>
              </a:ext>
            </a:extLst>
          </p:cNvPr>
          <p:cNvSpPr txBox="1"/>
          <p:nvPr/>
        </p:nvSpPr>
        <p:spPr>
          <a:xfrm>
            <a:off x="533400" y="2438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EIS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40DCE-9F6E-4007-9A15-5F726FB32BEA}"/>
              </a:ext>
            </a:extLst>
          </p:cNvPr>
          <p:cNvSpPr txBox="1"/>
          <p:nvPr/>
        </p:nvSpPr>
        <p:spPr>
          <a:xfrm>
            <a:off x="2438400" y="12954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EIS is an 18 year-old technology that is no longer consistent with 2018-era user expectations of data availability and functionality.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level of EIS processing on many nights has outgrown the State’s shared Oracle platform and impacts systems in other agencies (and vice versa)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EIS data has become fragmented and is spread over multiple (often redundant) data “islands” introducing ambiguous “sources of the truth”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business rules that govern data transformations and reporting have become contradictory over time and are increasingly difficult to reconcile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Maintenance of the EIS code is difficult and the cost of support is growing higher</a:t>
            </a:r>
          </a:p>
        </p:txBody>
      </p:sp>
    </p:spTree>
    <p:extLst>
      <p:ext uri="{BB962C8B-B14F-4D97-AF65-F5344CB8AC3E}">
        <p14:creationId xmlns:p14="http://schemas.microsoft.com/office/powerpoint/2010/main" val="27137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The Scope of TEDS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B749A-61AB-423E-A554-5DECC83E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986"/>
            <a:ext cx="3157849" cy="5119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B4474-14E4-40E4-A43E-99104B80EAA2}"/>
              </a:ext>
            </a:extLst>
          </p:cNvPr>
          <p:cNvSpPr txBox="1"/>
          <p:nvPr/>
        </p:nvSpPr>
        <p:spPr>
          <a:xfrm>
            <a:off x="3352801" y="1219200"/>
            <a:ext cx="56387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Creation of a single, agency data warehouse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Introduce a centralized business rules engine and single point of truth for all validation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Automatic, real time data integration with every district SIS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Dramatically simplified error reporting and data correction protocols for districts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Enhanced district visibility into received data, particularly data used for key processes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New support for advanced data analytics and on-demand data enquiries, including mobile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Enhanced security, performance and scalability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Reduced operational cost to the state</a:t>
            </a:r>
          </a:p>
        </p:txBody>
      </p:sp>
    </p:spTree>
    <p:extLst>
      <p:ext uri="{BB962C8B-B14F-4D97-AF65-F5344CB8AC3E}">
        <p14:creationId xmlns:p14="http://schemas.microsoft.com/office/powerpoint/2010/main" val="6404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TEDS Architecture and Data Flows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5EDFEE-0577-4871-B609-B1B9912C4150}"/>
              </a:ext>
            </a:extLst>
          </p:cNvPr>
          <p:cNvSpPr/>
          <p:nvPr/>
        </p:nvSpPr>
        <p:spPr>
          <a:xfrm>
            <a:off x="1143000" y="1371600"/>
            <a:ext cx="1371600" cy="4343400"/>
          </a:xfrm>
          <a:prstGeom prst="roundRect">
            <a:avLst/>
          </a:prstGeom>
          <a:noFill/>
          <a:ln w="28575">
            <a:solidFill>
              <a:srgbClr val="AA5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4A5AE-E8AB-436D-9FB6-C7BDF224BA76}"/>
              </a:ext>
            </a:extLst>
          </p:cNvPr>
          <p:cNvSpPr txBox="1"/>
          <p:nvPr/>
        </p:nvSpPr>
        <p:spPr>
          <a:xfrm>
            <a:off x="1066800" y="571053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District SIS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268C41-D83D-4102-AD67-A6C08DA2000D}"/>
              </a:ext>
            </a:extLst>
          </p:cNvPr>
          <p:cNvSpPr/>
          <p:nvPr/>
        </p:nvSpPr>
        <p:spPr>
          <a:xfrm>
            <a:off x="3581400" y="1371600"/>
            <a:ext cx="5334000" cy="434340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53693-4FBE-463F-BC80-CB4E77C0860B}"/>
              </a:ext>
            </a:extLst>
          </p:cNvPr>
          <p:cNvSpPr txBox="1"/>
          <p:nvPr/>
        </p:nvSpPr>
        <p:spPr>
          <a:xfrm>
            <a:off x="4038600" y="572898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State Data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659B2-9ABA-41FE-A090-9332A23D1B87}"/>
              </a:ext>
            </a:extLst>
          </p:cNvPr>
          <p:cNvSpPr/>
          <p:nvPr/>
        </p:nvSpPr>
        <p:spPr>
          <a:xfrm>
            <a:off x="1295400" y="2636943"/>
            <a:ext cx="1066800" cy="98710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SIS Ed-Fi Handler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10527-24F2-4E75-AEA7-39CA564F1C6E}"/>
              </a:ext>
            </a:extLst>
          </p:cNvPr>
          <p:cNvSpPr/>
          <p:nvPr/>
        </p:nvSpPr>
        <p:spPr>
          <a:xfrm>
            <a:off x="1295400" y="1487647"/>
            <a:ext cx="1066800" cy="98710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District 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32634-2603-40C9-AF12-77BDE328374E}"/>
              </a:ext>
            </a:extLst>
          </p:cNvPr>
          <p:cNvSpPr/>
          <p:nvPr/>
        </p:nvSpPr>
        <p:spPr>
          <a:xfrm>
            <a:off x="1295400" y="3962402"/>
            <a:ext cx="1066800" cy="1407952"/>
          </a:xfrm>
          <a:prstGeom prst="rect">
            <a:avLst/>
          </a:prstGeom>
          <a:noFill/>
          <a:ln w="38100">
            <a:solidFill>
              <a:srgbClr val="E877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TEDS API,  Web or SIS Interface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45D1B3-65A1-48D2-A193-B3158807C8DB}"/>
              </a:ext>
            </a:extLst>
          </p:cNvPr>
          <p:cNvSpPr/>
          <p:nvPr/>
        </p:nvSpPr>
        <p:spPr>
          <a:xfrm>
            <a:off x="4697711" y="1641794"/>
            <a:ext cx="941088" cy="1066800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Ed-Fi Handler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A857C-A84B-47FF-B001-9FD8DEAA5D7A}"/>
              </a:ext>
            </a:extLst>
          </p:cNvPr>
          <p:cNvSpPr/>
          <p:nvPr/>
        </p:nvSpPr>
        <p:spPr>
          <a:xfrm>
            <a:off x="3962400" y="3171509"/>
            <a:ext cx="1676400" cy="887888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</a:t>
            </a:r>
          </a:p>
          <a:p>
            <a:pPr algn="ctr"/>
            <a:r>
              <a:rPr lang="en-US" dirty="0"/>
              <a:t>Handling Portal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99B9A-B4E3-49CB-99AE-49E804E9167A}"/>
              </a:ext>
            </a:extLst>
          </p:cNvPr>
          <p:cNvSpPr/>
          <p:nvPr/>
        </p:nvSpPr>
        <p:spPr>
          <a:xfrm>
            <a:off x="3962400" y="4838735"/>
            <a:ext cx="1676400" cy="723866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Visibility Portal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9922E-A3C6-4268-A687-886EC2627315}"/>
              </a:ext>
            </a:extLst>
          </p:cNvPr>
          <p:cNvSpPr/>
          <p:nvPr/>
        </p:nvSpPr>
        <p:spPr>
          <a:xfrm>
            <a:off x="6311253" y="3171508"/>
            <a:ext cx="1080142" cy="886735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Identity</a:t>
            </a:r>
          </a:p>
          <a:p>
            <a:pPr algn="ctr"/>
            <a:r>
              <a:rPr lang="en-US" dirty="0"/>
              <a:t>Manager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07EB5-522B-4E1D-8586-BE38AE4AB74D}"/>
              </a:ext>
            </a:extLst>
          </p:cNvPr>
          <p:cNvSpPr/>
          <p:nvPr/>
        </p:nvSpPr>
        <p:spPr>
          <a:xfrm rot="16200000">
            <a:off x="6154894" y="3183095"/>
            <a:ext cx="3920809" cy="838203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Enterprise Data Warehouse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03B9812-B62B-4692-BA76-A0F822D001C8}"/>
              </a:ext>
            </a:extLst>
          </p:cNvPr>
          <p:cNvCxnSpPr>
            <a:stCxn id="11" idx="1"/>
            <a:endCxn id="4" idx="1"/>
          </p:cNvCxnSpPr>
          <p:nvPr/>
        </p:nvCxnSpPr>
        <p:spPr>
          <a:xfrm rot="10800000" flipV="1">
            <a:off x="1295400" y="1981200"/>
            <a:ext cx="12700" cy="1149296"/>
          </a:xfrm>
          <a:prstGeom prst="bentConnector3">
            <a:avLst>
              <a:gd name="adj1" fmla="val 483852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DE930FC-D156-44C2-88B2-30F0578F41D8}"/>
              </a:ext>
            </a:extLst>
          </p:cNvPr>
          <p:cNvCxnSpPr>
            <a:cxnSpLocks/>
            <a:stCxn id="4" idx="3"/>
            <a:endCxn id="60" idx="0"/>
          </p:cNvCxnSpPr>
          <p:nvPr/>
        </p:nvCxnSpPr>
        <p:spPr>
          <a:xfrm flipV="1">
            <a:off x="2362200" y="2175191"/>
            <a:ext cx="1593216" cy="95530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2231C0A-A90D-4661-9F34-24006FC658C3}"/>
              </a:ext>
            </a:extLst>
          </p:cNvPr>
          <p:cNvCxnSpPr>
            <a:cxnSpLocks/>
            <a:stCxn id="18" idx="3"/>
            <a:endCxn id="38" idx="1"/>
          </p:cNvCxnSpPr>
          <p:nvPr/>
        </p:nvCxnSpPr>
        <p:spPr>
          <a:xfrm flipV="1">
            <a:off x="5638799" y="2175192"/>
            <a:ext cx="380998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21AE1C4-A723-4F60-BD8C-A8D5241BCBB0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91395" y="2175192"/>
            <a:ext cx="293622" cy="12700"/>
          </a:xfrm>
          <a:prstGeom prst="bentConnector3">
            <a:avLst>
              <a:gd name="adj1" fmla="val -14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83D2838-3A2D-4940-A068-04CDCC0C8F0C}"/>
              </a:ext>
            </a:extLst>
          </p:cNvPr>
          <p:cNvCxnSpPr>
            <a:cxnSpLocks/>
            <a:endCxn id="20" idx="3"/>
          </p:cNvCxnSpPr>
          <p:nvPr/>
        </p:nvCxnSpPr>
        <p:spPr>
          <a:xfrm rot="10800000">
            <a:off x="5638801" y="5200668"/>
            <a:ext cx="2057397" cy="12700"/>
          </a:xfrm>
          <a:prstGeom prst="bentConnector3">
            <a:avLst>
              <a:gd name="adj1" fmla="val 132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6CEFABF-6D85-4C74-BCFF-071913A7F512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2362200" y="5200668"/>
            <a:ext cx="1600200" cy="12700"/>
          </a:xfrm>
          <a:prstGeom prst="bentConnector3">
            <a:avLst>
              <a:gd name="adj1" fmla="val 10115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D6BB8A9-94FD-41FD-BA7C-B721A58C4C91}"/>
              </a:ext>
            </a:extLst>
          </p:cNvPr>
          <p:cNvCxnSpPr>
            <a:cxnSpLocks/>
            <a:endCxn id="19" idx="3"/>
          </p:cNvCxnSpPr>
          <p:nvPr/>
        </p:nvCxnSpPr>
        <p:spPr>
          <a:xfrm rot="5400000">
            <a:off x="5475859" y="2881019"/>
            <a:ext cx="897376" cy="571493"/>
          </a:xfrm>
          <a:prstGeom prst="bentConnector2">
            <a:avLst/>
          </a:prstGeom>
          <a:ln w="38100">
            <a:solidFill>
              <a:srgbClr val="FF0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51E0EA3E-AC83-4F9E-BD3E-939030446AD1}"/>
              </a:ext>
            </a:extLst>
          </p:cNvPr>
          <p:cNvCxnSpPr>
            <a:cxnSpLocks/>
          </p:cNvCxnSpPr>
          <p:nvPr/>
        </p:nvCxnSpPr>
        <p:spPr>
          <a:xfrm rot="10800000">
            <a:off x="5638802" y="3810578"/>
            <a:ext cx="685794" cy="12700"/>
          </a:xfrm>
          <a:prstGeom prst="bentConnector3">
            <a:avLst>
              <a:gd name="adj1" fmla="val 3015"/>
            </a:avLst>
          </a:prstGeom>
          <a:ln w="38100">
            <a:solidFill>
              <a:srgbClr val="FF0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519ECDE-C88E-425E-B43F-CCE20B693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38200" cy="8382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7D89A6F-E160-4584-9076-F8E2D629A54C}"/>
              </a:ext>
            </a:extLst>
          </p:cNvPr>
          <p:cNvSpPr/>
          <p:nvPr/>
        </p:nvSpPr>
        <p:spPr>
          <a:xfrm>
            <a:off x="6019797" y="1641792"/>
            <a:ext cx="1371598" cy="1066800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Validation &amp; Processing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D0F35C-FA8C-4891-AE6F-F9D7DCD53D14}"/>
              </a:ext>
            </a:extLst>
          </p:cNvPr>
          <p:cNvCxnSpPr>
            <a:cxnSpLocks/>
          </p:cNvCxnSpPr>
          <p:nvPr/>
        </p:nvCxnSpPr>
        <p:spPr>
          <a:xfrm>
            <a:off x="6781800" y="2708592"/>
            <a:ext cx="0" cy="46291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478BE01-E88F-41DD-BD66-8337F9168EB5}"/>
              </a:ext>
            </a:extLst>
          </p:cNvPr>
          <p:cNvSpPr/>
          <p:nvPr/>
        </p:nvSpPr>
        <p:spPr>
          <a:xfrm rot="16200000">
            <a:off x="3692206" y="1904999"/>
            <a:ext cx="1066803" cy="540384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</p:txBody>
      </p:sp>
      <p:pic>
        <p:nvPicPr>
          <p:cNvPr id="65" name="Picture 64" descr="A close up of a logo&#10;&#10;Description generated with high confidence">
            <a:extLst>
              <a:ext uri="{FF2B5EF4-FFF2-40B4-BE49-F238E27FC236}">
                <a16:creationId xmlns:a16="http://schemas.microsoft.com/office/drawing/2014/main" id="{4BDC6985-63DE-42A4-9537-591455171A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85" y="1436484"/>
            <a:ext cx="719452" cy="719452"/>
          </a:xfrm>
          <a:prstGeom prst="rect">
            <a:avLst/>
          </a:prstGeom>
        </p:spPr>
      </p:pic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7C1101-68B3-4696-B725-AD7840A5B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5389">
            <a:off x="3202268" y="1424180"/>
            <a:ext cx="896041" cy="231668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15A4855-5FCD-4DA5-908B-EFDA5692FF49}"/>
              </a:ext>
            </a:extLst>
          </p:cNvPr>
          <p:cNvCxnSpPr>
            <a:cxnSpLocks/>
            <a:stCxn id="60" idx="2"/>
            <a:endCxn id="18" idx="1"/>
          </p:cNvCxnSpPr>
          <p:nvPr/>
        </p:nvCxnSpPr>
        <p:spPr>
          <a:xfrm>
            <a:off x="4495800" y="2175191"/>
            <a:ext cx="201911" cy="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59A008D6-31DD-4278-B7F1-7EFA786F1952}"/>
              </a:ext>
            </a:extLst>
          </p:cNvPr>
          <p:cNvCxnSpPr>
            <a:cxnSpLocks/>
            <a:stCxn id="21" idx="2"/>
            <a:endCxn id="12" idx="3"/>
          </p:cNvCxnSpPr>
          <p:nvPr/>
        </p:nvCxnSpPr>
        <p:spPr>
          <a:xfrm rot="5400000">
            <a:off x="4302695" y="2117748"/>
            <a:ext cx="608135" cy="4489124"/>
          </a:xfrm>
          <a:prstGeom prst="bent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98672C4E-F7A6-4889-BB74-906DF5419D95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4943468" y="2933380"/>
            <a:ext cx="462914" cy="13341"/>
          </a:xfrm>
          <a:prstGeom prst="bentConnector3">
            <a:avLst>
              <a:gd name="adj1" fmla="val -2675"/>
            </a:avLst>
          </a:prstGeom>
          <a:ln w="38100">
            <a:solidFill>
              <a:srgbClr val="FF0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EFF9819D-4A77-45E0-9CA0-61CB44FC0BE5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2362200" y="3615452"/>
            <a:ext cx="1600201" cy="651747"/>
          </a:xfrm>
          <a:prstGeom prst="bentConnector3">
            <a:avLst>
              <a:gd name="adj1" fmla="val 50000"/>
            </a:avLst>
          </a:prstGeom>
          <a:ln w="38100">
            <a:solidFill>
              <a:srgbClr val="FF0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8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More about the new Error Handling Portal 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2362200" y="1295400"/>
            <a:ext cx="634487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Error Handling Portal is a </a:t>
            </a:r>
            <a:r>
              <a:rPr lang="en-US" sz="2400" b="1" dirty="0">
                <a:solidFill>
                  <a:srgbClr val="004A82"/>
                </a:solidFill>
              </a:rPr>
              <a:t>brand new </a:t>
            </a:r>
            <a:r>
              <a:rPr lang="en-US" sz="2400" dirty="0"/>
              <a:t>component designed from the ground up to </a:t>
            </a:r>
            <a:r>
              <a:rPr lang="en-US" sz="2400" u="sng" dirty="0"/>
              <a:t>make working with data errors easier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We understand that the current error reports are onerous, unintuitive and have plenty of room for improvement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Error Handling Portal features an interactive list of errors for each district with specific and actionable detail about the error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connected to the state in real time and lets districts see the results of corrections immediately!</a:t>
            </a:r>
          </a:p>
        </p:txBody>
      </p:sp>
      <p:pic>
        <p:nvPicPr>
          <p:cNvPr id="3" name="Picture 2" descr="A stop sign&#10;&#10;Description generated with high confidence">
            <a:extLst>
              <a:ext uri="{FF2B5EF4-FFF2-40B4-BE49-F238E27FC236}">
                <a16:creationId xmlns:a16="http://schemas.microsoft.com/office/drawing/2014/main" id="{5C0ADBEA-9D04-464E-8047-18E87A6C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1" y="1219200"/>
            <a:ext cx="188804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More about the new Data Visibility Portal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2362200" y="1295400"/>
            <a:ext cx="634487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Data Visibility Portal is a </a:t>
            </a:r>
            <a:r>
              <a:rPr lang="en-US" sz="2400" b="1" dirty="0">
                <a:solidFill>
                  <a:srgbClr val="004A82"/>
                </a:solidFill>
              </a:rPr>
              <a:t>brand new </a:t>
            </a:r>
            <a:r>
              <a:rPr lang="en-US" sz="2400" dirty="0"/>
              <a:t>component designed from the ground up to give districts </a:t>
            </a:r>
            <a:r>
              <a:rPr lang="en-US" sz="2400" u="sng" dirty="0"/>
              <a:t>clarity on how the state sees their data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We understand that today the state data system can seem like a “black box”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Visibility Portal builds upon the transparency concepts introduced in Assessment Visibility Tool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portal will focus initially on; enrollment, teacher, assessment, ADM/ADA and BEP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A7C0B-F9BA-4D0F-AD38-07038798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94" y="1176784"/>
            <a:ext cx="2286000" cy="20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More about the new Identity Manager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F485-F2AD-4EF6-B115-1767ADE5C7E0}"/>
              </a:ext>
            </a:extLst>
          </p:cNvPr>
          <p:cNvSpPr txBox="1"/>
          <p:nvPr/>
        </p:nvSpPr>
        <p:spPr>
          <a:xfrm>
            <a:off x="2362200" y="1295400"/>
            <a:ext cx="6344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Identity Manager is a </a:t>
            </a:r>
            <a:r>
              <a:rPr lang="en-US" sz="2400" b="1" dirty="0">
                <a:solidFill>
                  <a:srgbClr val="004A82"/>
                </a:solidFill>
              </a:rPr>
              <a:t>brand new</a:t>
            </a:r>
            <a:r>
              <a:rPr lang="en-US" sz="2400" b="1" dirty="0"/>
              <a:t> </a:t>
            </a:r>
            <a:r>
              <a:rPr lang="en-US" sz="2400" dirty="0"/>
              <a:t>component designed from the ground up to ensure </a:t>
            </a:r>
            <a:r>
              <a:rPr lang="en-US" sz="2400" u="sng" dirty="0"/>
              <a:t>accurate, unique student ID’s for every student state-wide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We understand that the current </a:t>
            </a:r>
            <a:r>
              <a:rPr lang="en-US" sz="2000" dirty="0" err="1"/>
              <a:t>EduID</a:t>
            </a:r>
            <a:r>
              <a:rPr lang="en-US" sz="2000" dirty="0"/>
              <a:t> system in Ed-Fi is not accurate enough and has not scaled well to the size of TN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new Identity Manager is fast!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matching algorithm provides significantly greater accuracy of match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“re-seed” all identities prior to launch not try to correct existing errors</a:t>
            </a:r>
          </a:p>
        </p:txBody>
      </p:sp>
      <p:pic>
        <p:nvPicPr>
          <p:cNvPr id="3" name="Picture 2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5BC7A851-5E01-466C-8988-183A0A9C7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1868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1047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PermianSlabSerifTypeface</vt:lpstr>
      <vt:lpstr>Arial</vt:lpstr>
      <vt:lpstr>Courier New</vt:lpstr>
      <vt:lpstr>Wingdings</vt:lpstr>
      <vt:lpstr>Open Sans</vt:lpstr>
      <vt:lpstr>Arial Black</vt:lpstr>
      <vt:lpstr>Segoe UI</vt:lpstr>
      <vt:lpstr>PowerPoint B</vt:lpstr>
      <vt:lpstr>Attendance  Supervisors Conference</vt:lpstr>
      <vt:lpstr>EIS, TEDS and Ed-Fi</vt:lpstr>
      <vt:lpstr>What is Ed-Fi?</vt:lpstr>
      <vt:lpstr>Why do we need to replace EIS?</vt:lpstr>
      <vt:lpstr>The Scope of TEDS</vt:lpstr>
      <vt:lpstr>TEDS Architecture and Data Flows</vt:lpstr>
      <vt:lpstr>More about the new Error Handling Portal </vt:lpstr>
      <vt:lpstr>More about the new Data Visibility Portal</vt:lpstr>
      <vt:lpstr>More about the new Identity Manager</vt:lpstr>
      <vt:lpstr>TEDS/EIS Activity Timeline </vt:lpstr>
      <vt:lpstr>How to think about Ed-Fi this year…</vt:lpstr>
      <vt:lpstr>How to think about Ed-Fi this year…</vt:lpstr>
      <vt:lpstr>How to think about Ed-Fi this year…</vt:lpstr>
      <vt:lpstr>What does it mean for districts?</vt:lpstr>
      <vt:lpstr>Questions?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Cliff Lloyd</cp:lastModifiedBy>
  <cp:revision>150</cp:revision>
  <dcterms:created xsi:type="dcterms:W3CDTF">2015-04-23T14:06:28Z</dcterms:created>
  <dcterms:modified xsi:type="dcterms:W3CDTF">2018-09-14T13:39:00Z</dcterms:modified>
</cp:coreProperties>
</file>