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99" r:id="rId2"/>
    <p:sldId id="649" r:id="rId3"/>
    <p:sldId id="471" r:id="rId4"/>
    <p:sldId id="474" r:id="rId5"/>
    <p:sldId id="1834" r:id="rId6"/>
    <p:sldId id="513" r:id="rId7"/>
    <p:sldId id="514" r:id="rId8"/>
    <p:sldId id="1831" r:id="rId9"/>
    <p:sldId id="1832" r:id="rId10"/>
    <p:sldId id="1833" r:id="rId11"/>
    <p:sldId id="1846" r:id="rId12"/>
    <p:sldId id="1835" r:id="rId13"/>
    <p:sldId id="1828" r:id="rId14"/>
    <p:sldId id="1840" r:id="rId15"/>
    <p:sldId id="1841" r:id="rId16"/>
    <p:sldId id="1842" r:id="rId17"/>
    <p:sldId id="1827" r:id="rId18"/>
    <p:sldId id="1837" r:id="rId19"/>
    <p:sldId id="1838" r:id="rId20"/>
    <p:sldId id="1836" r:id="rId21"/>
    <p:sldId id="1839" r:id="rId22"/>
    <p:sldId id="1829" r:id="rId23"/>
    <p:sldId id="1843" r:id="rId24"/>
    <p:sldId id="1844" r:id="rId25"/>
    <p:sldId id="1830" r:id="rId26"/>
    <p:sldId id="1845" r:id="rId27"/>
    <p:sldId id="294" r:id="rId28"/>
    <p:sldId id="182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FF9300"/>
    <a:srgbClr val="FF8AD8"/>
    <a:srgbClr val="FF2600"/>
    <a:srgbClr val="011893"/>
    <a:srgbClr val="76D6FF"/>
    <a:srgbClr val="009051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7" autoAdjust="0"/>
    <p:restoredTop sz="95597" autoAdjust="0"/>
  </p:normalViewPr>
  <p:slideViewPr>
    <p:cSldViewPr snapToGrid="0">
      <p:cViewPr varScale="1">
        <p:scale>
          <a:sx n="94" d="100"/>
          <a:sy n="94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9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3D4E-FDEB-3745-A51B-60BC453F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5B82C-20D2-0645-862D-93D89AFD8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2375A-68CC-4C4D-B772-F527013D8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E343F-AA6B-2346-95C8-155CF5077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31FE6-46E7-B349-ADF1-F559C1040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4E86B-D243-F34E-989E-38FD59EB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1004-3BC7-5E46-9FC8-1B79E2773892}" type="datetimeFigureOut">
              <a:rPr lang="en-US" smtClean="0"/>
              <a:t>6/17/19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858F6-325F-C343-8A73-913F5462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1352" y="6520749"/>
            <a:ext cx="1785667" cy="1538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19C3C-2C57-1346-8A44-E99B958E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B317-A330-5C45-A7A9-55F12E69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B10D9-AC47-D746-81ED-AD6052323384}"/>
              </a:ext>
            </a:extLst>
          </p:cNvPr>
          <p:cNvSpPr txBox="1"/>
          <p:nvPr userDrawn="1"/>
        </p:nvSpPr>
        <p:spPr>
          <a:xfrm>
            <a:off x="-1888" y="6595289"/>
            <a:ext cx="430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R. Powell, Ph.D.</a:t>
            </a:r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© 2019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76021"/>
            <a:ext cx="8686800" cy="1353965"/>
          </a:xfrm>
        </p:spPr>
        <p:txBody>
          <a:bodyPr>
            <a:noAutofit/>
          </a:bodyPr>
          <a:lstStyle/>
          <a:p>
            <a:r>
              <a:rPr lang="en-US" dirty="0"/>
              <a:t>Mathematics Symbol Knowledge </a:t>
            </a:r>
            <a:br>
              <a:rPr lang="en-US" dirty="0"/>
            </a:br>
            <a:r>
              <a:rPr lang="en-US" dirty="0"/>
              <a:t>at Grades 1, 3, and 5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162164"/>
            <a:ext cx="8686800" cy="69494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MCLS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June 18, 2019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0891A-6631-9947-9B89-597C8D2E76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" y="82296"/>
            <a:ext cx="4646138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9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93CD41-2811-5B44-87F7-596C133E42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45" y="333710"/>
            <a:ext cx="7689850" cy="54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7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E4715-5F14-FF4B-BB9D-F8BCCD35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9189-0969-5A47-8624-AE97B83D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acceptable responses: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“minus” or “take away” for </a:t>
            </a:r>
            <a:r>
              <a:rPr lang="en-US" b="1" dirty="0"/>
              <a:t>identification</a:t>
            </a:r>
            <a:r>
              <a:rPr lang="en-US" dirty="0"/>
              <a:t> of the minus 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“add” or “put together” or “bring some more” for </a:t>
            </a:r>
            <a:r>
              <a:rPr lang="en-US" b="1" dirty="0"/>
              <a:t>meaning</a:t>
            </a:r>
            <a:r>
              <a:rPr lang="en-US" dirty="0"/>
              <a:t> of the plus 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“4 + 5 = 8” accepted (but not “4 + 5 = 2”) for </a:t>
            </a:r>
            <a:r>
              <a:rPr lang="en-US" b="1" dirty="0"/>
              <a:t>use</a:t>
            </a:r>
            <a:r>
              <a:rPr lang="en-US" dirty="0"/>
              <a:t> of the plus sign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“ad” or “</a:t>
            </a:r>
            <a:r>
              <a:rPr lang="en-US" dirty="0" err="1"/>
              <a:t>molply</a:t>
            </a:r>
            <a:r>
              <a:rPr lang="en-US" dirty="0"/>
              <a:t>” accepted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negative symbol (D), minus sign (L), and fraction bar (U) scored based on student’s first interpretation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7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ACD82-1638-EA4B-A4A3-A2B212F248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08" y="298174"/>
            <a:ext cx="8563583" cy="5608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E30A5B-3DEC-7245-8737-1E55A2F80B81}"/>
              </a:ext>
            </a:extLst>
          </p:cNvPr>
          <p:cNvSpPr/>
          <p:nvPr/>
        </p:nvSpPr>
        <p:spPr>
          <a:xfrm>
            <a:off x="2320119" y="600501"/>
            <a:ext cx="1146412" cy="513155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9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F2535-6F37-2D4D-8E9F-8ACCAE0FC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" y="67586"/>
            <a:ext cx="7776897" cy="5354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DA707-26C5-C141-9716-F64A906437EF}"/>
              </a:ext>
            </a:extLst>
          </p:cNvPr>
          <p:cNvSpPr/>
          <p:nvPr/>
        </p:nvSpPr>
        <p:spPr>
          <a:xfrm>
            <a:off x="3246120" y="4178808"/>
            <a:ext cx="1097280" cy="23774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15E3B-0340-0749-8767-32CDA7808173}"/>
              </a:ext>
            </a:extLst>
          </p:cNvPr>
          <p:cNvSpPr txBox="1"/>
          <p:nvPr/>
        </p:nvSpPr>
        <p:spPr>
          <a:xfrm>
            <a:off x="1964122" y="5486400"/>
            <a:ext cx="3902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 of scores: 0 to 21</a:t>
            </a:r>
          </a:p>
        </p:txBody>
      </p:sp>
    </p:spTree>
    <p:extLst>
      <p:ext uri="{BB962C8B-B14F-4D97-AF65-F5344CB8AC3E}">
        <p14:creationId xmlns:p14="http://schemas.microsoft.com/office/powerpoint/2010/main" val="261167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F2535-6F37-2D4D-8E9F-8ACCAE0FC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" y="67586"/>
            <a:ext cx="7776897" cy="5354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DA707-26C5-C141-9716-F64A906437EF}"/>
              </a:ext>
            </a:extLst>
          </p:cNvPr>
          <p:cNvSpPr/>
          <p:nvPr/>
        </p:nvSpPr>
        <p:spPr>
          <a:xfrm>
            <a:off x="4581144" y="4187952"/>
            <a:ext cx="1097280" cy="23774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15E3B-0340-0749-8767-32CDA7808173}"/>
              </a:ext>
            </a:extLst>
          </p:cNvPr>
          <p:cNvSpPr txBox="1"/>
          <p:nvPr/>
        </p:nvSpPr>
        <p:spPr>
          <a:xfrm>
            <a:off x="3308290" y="5486400"/>
            <a:ext cx="3902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 of scores: 3 to 43</a:t>
            </a:r>
          </a:p>
        </p:txBody>
      </p:sp>
    </p:spTree>
    <p:extLst>
      <p:ext uri="{BB962C8B-B14F-4D97-AF65-F5344CB8AC3E}">
        <p14:creationId xmlns:p14="http://schemas.microsoft.com/office/powerpoint/2010/main" val="13749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F2535-6F37-2D4D-8E9F-8ACCAE0FC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" y="67586"/>
            <a:ext cx="7776897" cy="5354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DA707-26C5-C141-9716-F64A906437EF}"/>
              </a:ext>
            </a:extLst>
          </p:cNvPr>
          <p:cNvSpPr/>
          <p:nvPr/>
        </p:nvSpPr>
        <p:spPr>
          <a:xfrm>
            <a:off x="5961888" y="4187952"/>
            <a:ext cx="1097280" cy="23774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15E3B-0340-0749-8767-32CDA7808173}"/>
              </a:ext>
            </a:extLst>
          </p:cNvPr>
          <p:cNvSpPr txBox="1"/>
          <p:nvPr/>
        </p:nvSpPr>
        <p:spPr>
          <a:xfrm>
            <a:off x="4487866" y="5486400"/>
            <a:ext cx="39028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 of scores: 8 to 49</a:t>
            </a:r>
          </a:p>
        </p:txBody>
      </p:sp>
    </p:spTree>
    <p:extLst>
      <p:ext uri="{BB962C8B-B14F-4D97-AF65-F5344CB8AC3E}">
        <p14:creationId xmlns:p14="http://schemas.microsoft.com/office/powerpoint/2010/main" val="5289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F2535-6F37-2D4D-8E9F-8ACCAE0FC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" y="67586"/>
            <a:ext cx="7776897" cy="5354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DA707-26C5-C141-9716-F64A906437EF}"/>
              </a:ext>
            </a:extLst>
          </p:cNvPr>
          <p:cNvSpPr/>
          <p:nvPr/>
        </p:nvSpPr>
        <p:spPr>
          <a:xfrm>
            <a:off x="3246120" y="4178808"/>
            <a:ext cx="1097280" cy="2377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2F8DA-25D2-3A43-BDE2-04537FE677E9}"/>
              </a:ext>
            </a:extLst>
          </p:cNvPr>
          <p:cNvSpPr/>
          <p:nvPr/>
        </p:nvSpPr>
        <p:spPr>
          <a:xfrm>
            <a:off x="4581143" y="4178808"/>
            <a:ext cx="1097280" cy="2377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15E3B-0340-0749-8767-32CDA7808173}"/>
              </a:ext>
            </a:extLst>
          </p:cNvPr>
          <p:cNvSpPr txBox="1"/>
          <p:nvPr/>
        </p:nvSpPr>
        <p:spPr>
          <a:xfrm>
            <a:off x="3535051" y="5495544"/>
            <a:ext cx="1594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= 2.44</a:t>
            </a:r>
          </a:p>
        </p:txBody>
      </p:sp>
    </p:spTree>
    <p:extLst>
      <p:ext uri="{BB962C8B-B14F-4D97-AF65-F5344CB8AC3E}">
        <p14:creationId xmlns:p14="http://schemas.microsoft.com/office/powerpoint/2010/main" val="367166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F2535-6F37-2D4D-8E9F-8ACCAE0FC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" y="67586"/>
            <a:ext cx="7776897" cy="5354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DA707-26C5-C141-9716-F64A906437EF}"/>
              </a:ext>
            </a:extLst>
          </p:cNvPr>
          <p:cNvSpPr/>
          <p:nvPr/>
        </p:nvSpPr>
        <p:spPr>
          <a:xfrm>
            <a:off x="3246120" y="4178808"/>
            <a:ext cx="1097280" cy="2377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2F8DA-25D2-3A43-BDE2-04537FE677E9}"/>
              </a:ext>
            </a:extLst>
          </p:cNvPr>
          <p:cNvSpPr/>
          <p:nvPr/>
        </p:nvSpPr>
        <p:spPr>
          <a:xfrm>
            <a:off x="5961887" y="4178808"/>
            <a:ext cx="1097280" cy="2377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15E3B-0340-0749-8767-32CDA7808173}"/>
              </a:ext>
            </a:extLst>
          </p:cNvPr>
          <p:cNvSpPr txBox="1"/>
          <p:nvPr/>
        </p:nvSpPr>
        <p:spPr>
          <a:xfrm>
            <a:off x="3535051" y="5495544"/>
            <a:ext cx="1594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= 3.57</a:t>
            </a:r>
          </a:p>
        </p:txBody>
      </p:sp>
    </p:spTree>
    <p:extLst>
      <p:ext uri="{BB962C8B-B14F-4D97-AF65-F5344CB8AC3E}">
        <p14:creationId xmlns:p14="http://schemas.microsoft.com/office/powerpoint/2010/main" val="341872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F2535-6F37-2D4D-8E9F-8ACCAE0FC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" y="67586"/>
            <a:ext cx="7776897" cy="5354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DA707-26C5-C141-9716-F64A906437EF}"/>
              </a:ext>
            </a:extLst>
          </p:cNvPr>
          <p:cNvSpPr/>
          <p:nvPr/>
        </p:nvSpPr>
        <p:spPr>
          <a:xfrm>
            <a:off x="4590287" y="4178808"/>
            <a:ext cx="1097280" cy="2377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2F8DA-25D2-3A43-BDE2-04537FE677E9}"/>
              </a:ext>
            </a:extLst>
          </p:cNvPr>
          <p:cNvSpPr/>
          <p:nvPr/>
        </p:nvSpPr>
        <p:spPr>
          <a:xfrm>
            <a:off x="5961887" y="4178808"/>
            <a:ext cx="1097280" cy="2377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15E3B-0340-0749-8767-32CDA7808173}"/>
              </a:ext>
            </a:extLst>
          </p:cNvPr>
          <p:cNvSpPr txBox="1"/>
          <p:nvPr/>
        </p:nvSpPr>
        <p:spPr>
          <a:xfrm>
            <a:off x="3535051" y="5495544"/>
            <a:ext cx="1594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= 0.84</a:t>
            </a:r>
          </a:p>
        </p:txBody>
      </p:sp>
    </p:spTree>
    <p:extLst>
      <p:ext uri="{BB962C8B-B14F-4D97-AF65-F5344CB8AC3E}">
        <p14:creationId xmlns:p14="http://schemas.microsoft.com/office/powerpoint/2010/main" val="139480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51366-DA25-8342-97E0-DE081E4416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" y="67586"/>
            <a:ext cx="7776897" cy="5354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DA707-26C5-C141-9716-F64A906437EF}"/>
              </a:ext>
            </a:extLst>
          </p:cNvPr>
          <p:cNvSpPr/>
          <p:nvPr/>
        </p:nvSpPr>
        <p:spPr>
          <a:xfrm>
            <a:off x="3227832" y="4434840"/>
            <a:ext cx="1097280" cy="7223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0510D-9EA0-5248-9948-630BBC8EBC86}"/>
              </a:ext>
            </a:extLst>
          </p:cNvPr>
          <p:cNvSpPr txBox="1"/>
          <p:nvPr/>
        </p:nvSpPr>
        <p:spPr>
          <a:xfrm>
            <a:off x="1019040" y="5421156"/>
            <a:ext cx="5661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greater than use;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and use greater than meaning</a:t>
            </a:r>
          </a:p>
        </p:txBody>
      </p:sp>
    </p:spTree>
    <p:extLst>
      <p:ext uri="{BB962C8B-B14F-4D97-AF65-F5344CB8AC3E}">
        <p14:creationId xmlns:p14="http://schemas.microsoft.com/office/powerpoint/2010/main" val="177615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51366-DA25-8342-97E0-DE081E4416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" y="67586"/>
            <a:ext cx="7776897" cy="5354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DA707-26C5-C141-9716-F64A906437EF}"/>
              </a:ext>
            </a:extLst>
          </p:cNvPr>
          <p:cNvSpPr/>
          <p:nvPr/>
        </p:nvSpPr>
        <p:spPr>
          <a:xfrm>
            <a:off x="4636008" y="4434840"/>
            <a:ext cx="1097280" cy="7223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0510D-9EA0-5248-9948-630BBC8EBC86}"/>
              </a:ext>
            </a:extLst>
          </p:cNvPr>
          <p:cNvSpPr txBox="1"/>
          <p:nvPr/>
        </p:nvSpPr>
        <p:spPr>
          <a:xfrm>
            <a:off x="2047955" y="5568696"/>
            <a:ext cx="7096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similar to use; Both greater than meaning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C87BF-E6CF-B744-A08D-9C77437CC4FD}"/>
              </a:ext>
            </a:extLst>
          </p:cNvPr>
          <p:cNvSpPr/>
          <p:nvPr/>
        </p:nvSpPr>
        <p:spPr>
          <a:xfrm>
            <a:off x="5958840" y="4429959"/>
            <a:ext cx="1097280" cy="72237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B0F15-3379-8542-8DC6-A1073CA4C1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3" y="109329"/>
            <a:ext cx="5195107" cy="60032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E27A8D-AEE2-3A4B-A80A-8768F60330AF}"/>
              </a:ext>
            </a:extLst>
          </p:cNvPr>
          <p:cNvSpPr/>
          <p:nvPr/>
        </p:nvSpPr>
        <p:spPr>
          <a:xfrm>
            <a:off x="3611880" y="1014984"/>
            <a:ext cx="612648" cy="72237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32AB6-A33F-3E4D-B992-B6522B2D676D}"/>
              </a:ext>
            </a:extLst>
          </p:cNvPr>
          <p:cNvSpPr/>
          <p:nvPr/>
        </p:nvSpPr>
        <p:spPr>
          <a:xfrm>
            <a:off x="3611880" y="3597302"/>
            <a:ext cx="612648" cy="72237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C5965-D382-8B42-B15C-106B117F989A}"/>
              </a:ext>
            </a:extLst>
          </p:cNvPr>
          <p:cNvSpPr txBox="1"/>
          <p:nvPr/>
        </p:nvSpPr>
        <p:spPr>
          <a:xfrm>
            <a:off x="5481871" y="1951672"/>
            <a:ext cx="266543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3"/>
                </a:solidFill>
                <a:latin typeface="Calibri" panose="020F0502020204030204" pitchFamily="34" charset="0"/>
                <a:ea typeface="Nanum Pen Script" panose="03040600000000000000" pitchFamily="66" charset="-127"/>
                <a:cs typeface="Calibri" panose="020F0502020204030204" pitchFamily="34" charset="0"/>
              </a:rPr>
              <a:t>No differences between grades 3 and 5</a:t>
            </a:r>
          </a:p>
        </p:txBody>
      </p:sp>
    </p:spTree>
    <p:extLst>
      <p:ext uri="{BB962C8B-B14F-4D97-AF65-F5344CB8AC3E}">
        <p14:creationId xmlns:p14="http://schemas.microsoft.com/office/powerpoint/2010/main" val="2044983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B0F15-3379-8542-8DC6-A1073CA4C1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3" y="109329"/>
            <a:ext cx="5195107" cy="60032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E27A8D-AEE2-3A4B-A80A-8768F60330AF}"/>
              </a:ext>
            </a:extLst>
          </p:cNvPr>
          <p:cNvSpPr/>
          <p:nvPr/>
        </p:nvSpPr>
        <p:spPr>
          <a:xfrm>
            <a:off x="3611880" y="1865376"/>
            <a:ext cx="612648" cy="72237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32AB6-A33F-3E4D-B992-B6522B2D676D}"/>
              </a:ext>
            </a:extLst>
          </p:cNvPr>
          <p:cNvSpPr/>
          <p:nvPr/>
        </p:nvSpPr>
        <p:spPr>
          <a:xfrm>
            <a:off x="3611880" y="2749758"/>
            <a:ext cx="612648" cy="72237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F2CE4-94FC-9D4D-87DE-5714EEB8D389}"/>
              </a:ext>
            </a:extLst>
          </p:cNvPr>
          <p:cNvSpPr/>
          <p:nvPr/>
        </p:nvSpPr>
        <p:spPr>
          <a:xfrm>
            <a:off x="3611880" y="4511502"/>
            <a:ext cx="612648" cy="72237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BD0CA-C60F-4E46-A56E-0C0F865FD553}"/>
              </a:ext>
            </a:extLst>
          </p:cNvPr>
          <p:cNvSpPr txBox="1"/>
          <p:nvPr/>
        </p:nvSpPr>
        <p:spPr>
          <a:xfrm>
            <a:off x="5491015" y="3110946"/>
            <a:ext cx="266543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3"/>
                </a:solidFill>
                <a:latin typeface="Calibri" panose="020F0502020204030204" pitchFamily="34" charset="0"/>
                <a:ea typeface="Nanum Pen Script" panose="03040600000000000000" pitchFamily="66" charset="-127"/>
                <a:cs typeface="Calibri" panose="020F0502020204030204" pitchFamily="34" charset="0"/>
              </a:rPr>
              <a:t>Differences among all grade levels</a:t>
            </a:r>
          </a:p>
        </p:txBody>
      </p:sp>
    </p:spTree>
    <p:extLst>
      <p:ext uri="{BB962C8B-B14F-4D97-AF65-F5344CB8AC3E}">
        <p14:creationId xmlns:p14="http://schemas.microsoft.com/office/powerpoint/2010/main" val="106459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B0F15-3379-8542-8DC6-A1073CA4C1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3" y="109329"/>
            <a:ext cx="5195107" cy="60032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5F2CE4-94FC-9D4D-87DE-5714EEB8D389}"/>
              </a:ext>
            </a:extLst>
          </p:cNvPr>
          <p:cNvSpPr/>
          <p:nvPr/>
        </p:nvSpPr>
        <p:spPr>
          <a:xfrm>
            <a:off x="3611880" y="5384554"/>
            <a:ext cx="612648" cy="722376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DD356-F11E-9640-B722-80253A2EB375}"/>
              </a:ext>
            </a:extLst>
          </p:cNvPr>
          <p:cNvSpPr txBox="1"/>
          <p:nvPr/>
        </p:nvSpPr>
        <p:spPr>
          <a:xfrm>
            <a:off x="5408719" y="4645890"/>
            <a:ext cx="266543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3"/>
                </a:solidFill>
                <a:latin typeface="Calibri" panose="020F0502020204030204" pitchFamily="34" charset="0"/>
                <a:ea typeface="Nanum Pen Script" panose="03040600000000000000" pitchFamily="66" charset="-127"/>
                <a:cs typeface="Calibri" panose="020F0502020204030204" pitchFamily="34" charset="0"/>
              </a:rPr>
              <a:t>Only difference between grades 1 and 5</a:t>
            </a:r>
          </a:p>
        </p:txBody>
      </p:sp>
    </p:spTree>
    <p:extLst>
      <p:ext uri="{BB962C8B-B14F-4D97-AF65-F5344CB8AC3E}">
        <p14:creationId xmlns:p14="http://schemas.microsoft.com/office/powerpoint/2010/main" val="287390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DF97C-69D6-2143-8435-1B673E2DD9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82" y="796159"/>
            <a:ext cx="7818454" cy="52656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980F75-59CC-2D44-A4DF-752A8AFDBB92}"/>
              </a:ext>
            </a:extLst>
          </p:cNvPr>
          <p:cNvSpPr/>
          <p:nvPr/>
        </p:nvSpPr>
        <p:spPr>
          <a:xfrm>
            <a:off x="6903720" y="2814459"/>
            <a:ext cx="612648" cy="27558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36985-9F85-4244-AF48-2EFD11D1F929}"/>
              </a:ext>
            </a:extLst>
          </p:cNvPr>
          <p:cNvSpPr/>
          <p:nvPr/>
        </p:nvSpPr>
        <p:spPr>
          <a:xfrm>
            <a:off x="6894576" y="4217432"/>
            <a:ext cx="612648" cy="27558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0E8C1-06E8-1E41-BF63-EA37AA39B8EA}"/>
              </a:ext>
            </a:extLst>
          </p:cNvPr>
          <p:cNvSpPr/>
          <p:nvPr/>
        </p:nvSpPr>
        <p:spPr>
          <a:xfrm>
            <a:off x="6903720" y="5638693"/>
            <a:ext cx="612648" cy="27558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1B5B9-BEBF-664D-8819-63CA14EAD349}"/>
              </a:ext>
            </a:extLst>
          </p:cNvPr>
          <p:cNvSpPr txBox="1"/>
          <p:nvPr/>
        </p:nvSpPr>
        <p:spPr>
          <a:xfrm>
            <a:off x="2007151" y="164592"/>
            <a:ext cx="4977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ea typeface="Nanum Pen Script" panose="03040600000000000000" pitchFamily="66" charset="-127"/>
                <a:cs typeface="Calibri" panose="020F0502020204030204" pitchFamily="34" charset="0"/>
              </a:rPr>
              <a:t>With 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ea typeface="Nanum Pen Script" panose="03040600000000000000" pitchFamily="66" charset="-127"/>
                <a:cs typeface="Calibri" panose="020F0502020204030204" pitchFamily="34" charset="0"/>
              </a:rPr>
              <a:t>Computation</a:t>
            </a:r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ea typeface="Nanum Pen Script" panose="03040600000000000000" pitchFamily="66" charset="-127"/>
                <a:cs typeface="Calibri" panose="020F0502020204030204" pitchFamily="34" charset="0"/>
              </a:rPr>
              <a:t> as outcome</a:t>
            </a:r>
          </a:p>
        </p:txBody>
      </p:sp>
    </p:spTree>
    <p:extLst>
      <p:ext uri="{BB962C8B-B14F-4D97-AF65-F5344CB8AC3E}">
        <p14:creationId xmlns:p14="http://schemas.microsoft.com/office/powerpoint/2010/main" val="1347623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E96F7-F03C-5742-A0F7-147DC73D8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44" y="656136"/>
            <a:ext cx="68326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54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126000-486D-D549-AFE9-56DB2C114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1960" y="146721"/>
            <a:ext cx="3868340" cy="617934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accent6"/>
                </a:solidFill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564042-675C-364C-8C12-BBBBF0A30F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565" y="2743331"/>
            <a:ext cx="1067012" cy="1067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D0F889-B6EE-384F-A02F-189C31C362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55" y="3992639"/>
            <a:ext cx="2697033" cy="536189"/>
          </a:xfrm>
          <a:prstGeom prst="rect">
            <a:avLst/>
          </a:prstGeom>
        </p:spPr>
      </p:pic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CC65293-51C0-734E-91AF-0371228DA321}"/>
              </a:ext>
            </a:extLst>
          </p:cNvPr>
          <p:cNvSpPr txBox="1">
            <a:spLocks/>
          </p:cNvSpPr>
          <p:nvPr/>
        </p:nvSpPr>
        <p:spPr>
          <a:xfrm>
            <a:off x="163023" y="4711124"/>
            <a:ext cx="8842097" cy="27634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Teachers and students in Austin, TX</a:t>
            </a:r>
          </a:p>
          <a:p>
            <a:pPr marL="0" indent="0" algn="ctr">
              <a:buNone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Research team at the University of Texas at Austin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E073F1-1853-FB43-BFA4-835341724C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946951"/>
            <a:ext cx="1917071" cy="1073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71C3F-7139-F042-9227-D456ED59D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016" y="946950"/>
            <a:ext cx="1917071" cy="11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5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0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" y="164933"/>
            <a:ext cx="4152900" cy="2247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82" y="3040921"/>
            <a:ext cx="5113867" cy="15563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265457"/>
            <a:ext cx="5037667" cy="16554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4431570"/>
            <a:ext cx="4925008" cy="15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45372"/>
            <a:ext cx="5130800" cy="27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841964"/>
            <a:ext cx="5257800" cy="11740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18" y="4068493"/>
            <a:ext cx="4533900" cy="1244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310884"/>
            <a:ext cx="4991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BFF96-54C1-2B4C-A739-EA895C7428E7}"/>
              </a:ext>
            </a:extLst>
          </p:cNvPr>
          <p:cNvSpPr txBox="1"/>
          <p:nvPr/>
        </p:nvSpPr>
        <p:spPr>
          <a:xfrm>
            <a:off x="473314" y="2875002"/>
            <a:ext cx="8197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analysis of elementary mathematics textbooks…</a:t>
            </a:r>
          </a:p>
        </p:txBody>
      </p:sp>
    </p:spTree>
    <p:extLst>
      <p:ext uri="{BB962C8B-B14F-4D97-AF65-F5344CB8AC3E}">
        <p14:creationId xmlns:p14="http://schemas.microsoft.com/office/powerpoint/2010/main" val="167160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909" y="753669"/>
            <a:ext cx="787400" cy="88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69" y="4507621"/>
            <a:ext cx="787400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667" y="862963"/>
            <a:ext cx="774700" cy="850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704" y="2728414"/>
            <a:ext cx="762000" cy="876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945" y="1198169"/>
            <a:ext cx="762000" cy="863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404" y="2467219"/>
            <a:ext cx="7874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6" y="4277120"/>
            <a:ext cx="762000" cy="8509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97069" y="846173"/>
            <a:ext cx="2014537" cy="8266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 and Subtraction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5696" y="2494218"/>
            <a:ext cx="2014537" cy="8266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695" y="4277120"/>
            <a:ext cx="2014537" cy="8266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6311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842" y="857859"/>
            <a:ext cx="787400" cy="8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056" y="2417092"/>
            <a:ext cx="774700" cy="850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116" y="4441398"/>
            <a:ext cx="787400" cy="863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541" y="846378"/>
            <a:ext cx="800100" cy="889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498" y="4882890"/>
            <a:ext cx="762000" cy="850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230" y="404822"/>
            <a:ext cx="800100" cy="863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860" y="4409495"/>
            <a:ext cx="762000" cy="863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567" y="4718634"/>
            <a:ext cx="787400" cy="990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753" y="4604944"/>
            <a:ext cx="762000" cy="863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072" y="583415"/>
            <a:ext cx="774700" cy="850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406" y="4426247"/>
            <a:ext cx="762000" cy="863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940" y="2229750"/>
            <a:ext cx="774700" cy="889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072" y="2672169"/>
            <a:ext cx="774700" cy="889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535" y="2478761"/>
            <a:ext cx="774700" cy="838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143" y="2581913"/>
            <a:ext cx="762000" cy="8509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60830" y="730641"/>
            <a:ext cx="2014537" cy="8266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Multiplication and Division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6013" y="2587675"/>
            <a:ext cx="2014537" cy="8266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Rational Numbers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2970" y="4444709"/>
            <a:ext cx="2014537" cy="8266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Algebra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16983" y="4883600"/>
            <a:ext cx="70617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D05035-08FE-B247-B4D7-3E302AC4B4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" y="79514"/>
            <a:ext cx="4920193" cy="5953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84BCEE-2BD7-8044-B795-34860291B036}"/>
              </a:ext>
            </a:extLst>
          </p:cNvPr>
          <p:cNvSpPr txBox="1"/>
          <p:nvPr/>
        </p:nvSpPr>
        <p:spPr>
          <a:xfrm>
            <a:off x="5277678" y="556591"/>
            <a:ext cx="3541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symbol, provided the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symbol, and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symbol.</a:t>
            </a:r>
          </a:p>
          <a:p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had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minutes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answer as many as possible. </a:t>
            </a:r>
          </a:p>
        </p:txBody>
      </p:sp>
    </p:spTree>
    <p:extLst>
      <p:ext uri="{BB962C8B-B14F-4D97-AF65-F5344CB8AC3E}">
        <p14:creationId xmlns:p14="http://schemas.microsoft.com/office/powerpoint/2010/main" val="205030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D88AF-8AD9-CF47-93D0-F30097E87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1" y="91440"/>
            <a:ext cx="4603932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6487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5113</TotalTime>
  <Words>261</Words>
  <Application>Microsoft Macintosh PowerPoint</Application>
  <PresentationFormat>On-screen Show (4:3)</PresentationFormat>
  <Paragraphs>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Franklin Gothic Book</vt:lpstr>
      <vt:lpstr>Nanum Pen Script</vt:lpstr>
      <vt:lpstr>Verdana</vt:lpstr>
      <vt:lpstr>Yuanti SC</vt:lpstr>
      <vt:lpstr>NCII-Uconn</vt:lpstr>
      <vt:lpstr>Mathematics Symbol Knowledge  at Grades 1, 3, and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Sarah Powell</cp:lastModifiedBy>
  <cp:revision>601</cp:revision>
  <dcterms:created xsi:type="dcterms:W3CDTF">2016-08-16T05:11:43Z</dcterms:created>
  <dcterms:modified xsi:type="dcterms:W3CDTF">2019-06-18T01:02:08Z</dcterms:modified>
</cp:coreProperties>
</file>