
<file path=[Content_Types].xml><?xml version="1.0" encoding="utf-8"?>
<Types xmlns="http://schemas.openxmlformats.org/package/2006/content-types">
  <Default Extension="png&amp;ehk=a3F" ContentType="image/png"/>
  <Default Extension="jpg&amp;ehk=0Nb3Ffspx3K4gq3lR3BkNA&amp;r=0&amp;pid=OfficeInsert" ContentType="image/jpeg"/>
  <Default Extension="jpg&amp;ehk=W8PQGS3gh6j2Ofno" ContentType="image/jpeg"/>
  <Default Extension="gif&amp;ehk=1M0XqaV1GEpdbPE9UvKhOQ&amp;r=0&amp;pid=OfficeInsert" ContentType="image/gif"/>
  <Default Extension="gif&amp;ehk=M85QJINIFtSpB7XwOi6k8w&amp;r=0&amp;pid=OfficeInsert" ContentType="image/gif"/>
  <Default Extension="jpg&amp;ehk=oWQCbXY0NGMOIgOH0eNRqw&amp;r=0&amp;pid=OfficeInsert" ContentType="image/jpeg"/>
  <Default Extension="jpeg" ContentType="image/jpeg"/>
  <Default Extension="jpg&amp;ehk=" ContentType="image/jpeg"/>
  <Default Extension="jpg&amp;ehk=cQWUW8quYFnLT5z7fqMygQ&amp;r=0&amp;pid=OfficeInsert" ContentType="image/jpeg"/>
  <Default Extension="rels" ContentType="application/vnd.openxmlformats-package.relationships+xml"/>
  <Default Extension="xml" ContentType="application/xml"/>
  <Default Extension="png&amp;ehk=KVTVOrB" ContentType="image/png"/>
  <Default Extension="jpg&amp;ehk=N9BdBb9d3Y8ARacnRZH9MQ&amp;r=0&amp;pid=OfficeInsert" ContentType="image/jpeg"/>
  <Default Extension="jpg&amp;ehk=KSAzEIRSXrXtcGTeoh8v1w&amp;r=0&amp;pid=OfficeInsert" ContentType="image/jpeg"/>
  <Default Extension="jpg&amp;ehk=oHID98KAolEI8PgStlGoJw&amp;r=0&amp;pid=OfficeInsert" ContentType="image/jpeg"/>
  <Default Extension="jpg&amp;ehk=irqeYmyTkIoXkFFSav8ojQ&amp;r=0&amp;pid=OfficeInsert" ContentType="image/jpeg"/>
  <Default Extension="jpg&amp;ehk=yX5VHaerGqBQS6uLxwMalw&amp;r=0&amp;pid=OfficeInsert" ContentType="image/jpeg"/>
  <Default Extension="png&amp;ehk=daNmLeVPEkDOFOlXvIO1mw&amp;r=0&amp;pid=OfficeInsert" ContentType="image/png"/>
  <Default Extension="jpg&amp;ehk=5VIAURs6TL0S" ContentType="image/jpeg"/>
  <Default Extension="gif&amp;ehk=kpbbbcLvUHilcvxvJo" ContentType="image/gif"/>
  <Default Extension="jpg&amp;ehk=qEERtYC" ContentType="image/jpeg"/>
  <Default Extension="jpg&amp;ehk=QgIIQlgP38Sj3QGOklQy" ContentType="image/jpeg"/>
  <Default Extension="jpg&amp;ehk=R" ContentType="image/jpeg"/>
  <Default Extension="gif&amp;ehk=0dCRaexzhu2pYc328ZJ3CA&amp;r=0&amp;pid=OfficeInsert" ContentType="image/gif"/>
  <Default Extension="jpg&amp;ehk=y6" ContentType="image/jpeg"/>
  <Default Extension="jpg&amp;ehk=r4HmCZnQl" ContentType="image/jpeg"/>
  <Default Extension="jpg&amp;ehk=uOfRLm1jczmvpDdmbJVfHg&amp;r=0&amp;pid=OfficeInsert" ContentType="image/jpeg"/>
  <Default Extension="png&amp;ehk=3LFtEEldiQ6oJVHENMWNsw&amp;r=0&amp;pid=OfficeInsert" ContentType="image/png"/>
  <Default Extension="jpeg&amp;ehk=4W" ContentType="image/jpeg"/>
  <Default Extension="jpg&amp;ehk=Y08S7vYAZB8MZLIhzag" ContentType="image/jpeg"/>
  <Default Extension="jpg&amp;ehk=dXhBnw6z1g91vQL55TNsDg&amp;r=0&amp;pid=OfficeInsert" ContentType="image/jpeg"/>
  <Default Extension="gif&amp;ehk=tkUAhxdbue" ContentType="image/gif"/>
  <Default Extension="jpg&amp;ehk=OtjC40tbYBCC" ContentType="image/jpeg"/>
  <Default Extension="png&amp;ehk=joHNB2pVxNROvWaXGKlPmw&amp;r=0&amp;pid=OfficeInsert" ContentType="image/png"/>
  <Default Extension="jpg&amp;ehk=PTN30bmgciWD5a3H7tlyjg&amp;r=0&amp;pid=OfficeInsert" ContentType="image/jpeg"/>
  <Default Extension="jpg" ContentType="image/jpeg"/>
  <Default Extension="jpg&amp;ehk=C" ContentType="image/jpeg"/>
  <Default Extension="png&amp;ehk=PdqHRhDY9AB57LPonMRjdw&amp;r=0&amp;pid=OfficeInsert" ContentType="image/png"/>
  <Default Extension="jpg&amp;ehk=ZNXV60bI5" ContentType="image/jpeg"/>
  <Default Extension="gif&amp;ehk=pl0O1QaFBxBWtO8bNY1XGw&amp;r=0&amp;pid=OfficeInsert" ContentType="image/gif"/>
  <Default Extension="gif&amp;ehk=BxRq5ySBY" ContentType="image/gif"/>
  <Default Extension="jpg&amp;ehk=2inWToSOIGN9vuwKe" ContentType="image/jpeg"/>
  <Default Extension="jpg&amp;ehk=h7xuKiW4Kag9vVM5YAkchw&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256" r:id="rId2"/>
    <p:sldId id="257" r:id="rId3"/>
    <p:sldId id="269" r:id="rId4"/>
    <p:sldId id="270" r:id="rId5"/>
    <p:sldId id="271" r:id="rId6"/>
    <p:sldId id="272" r:id="rId7"/>
    <p:sldId id="273" r:id="rId8"/>
    <p:sldId id="274" r:id="rId9"/>
    <p:sldId id="275" r:id="rId10"/>
    <p:sldId id="276" r:id="rId11"/>
    <p:sldId id="277" r:id="rId12"/>
    <p:sldId id="355" r:id="rId13"/>
    <p:sldId id="261" r:id="rId14"/>
    <p:sldId id="278" r:id="rId15"/>
    <p:sldId id="280" r:id="rId16"/>
    <p:sldId id="279" r:id="rId17"/>
    <p:sldId id="281" r:id="rId18"/>
    <p:sldId id="282" r:id="rId19"/>
    <p:sldId id="283" r:id="rId20"/>
    <p:sldId id="284" r:id="rId21"/>
    <p:sldId id="285" r:id="rId22"/>
    <p:sldId id="286" r:id="rId23"/>
    <p:sldId id="354" r:id="rId24"/>
    <p:sldId id="262" r:id="rId25"/>
    <p:sldId id="287" r:id="rId26"/>
    <p:sldId id="288" r:id="rId27"/>
    <p:sldId id="289" r:id="rId28"/>
    <p:sldId id="290" r:id="rId29"/>
    <p:sldId id="291" r:id="rId30"/>
    <p:sldId id="292" r:id="rId31"/>
    <p:sldId id="293" r:id="rId32"/>
    <p:sldId id="294" r:id="rId33"/>
    <p:sldId id="295" r:id="rId34"/>
    <p:sldId id="296" r:id="rId35"/>
    <p:sldId id="297" r:id="rId36"/>
    <p:sldId id="299" r:id="rId37"/>
    <p:sldId id="298" r:id="rId38"/>
    <p:sldId id="353" r:id="rId39"/>
    <p:sldId id="258" r:id="rId40"/>
    <p:sldId id="259" r:id="rId41"/>
    <p:sldId id="300" r:id="rId42"/>
    <p:sldId id="301" r:id="rId43"/>
    <p:sldId id="302" r:id="rId44"/>
    <p:sldId id="303" r:id="rId45"/>
    <p:sldId id="352" r:id="rId46"/>
    <p:sldId id="263" r:id="rId47"/>
    <p:sldId id="304" r:id="rId48"/>
    <p:sldId id="305" r:id="rId49"/>
    <p:sldId id="306" r:id="rId50"/>
    <p:sldId id="307" r:id="rId51"/>
    <p:sldId id="308" r:id="rId52"/>
    <p:sldId id="309" r:id="rId53"/>
    <p:sldId id="310" r:id="rId54"/>
    <p:sldId id="311" r:id="rId55"/>
    <p:sldId id="312" r:id="rId56"/>
    <p:sldId id="351" r:id="rId57"/>
    <p:sldId id="264" r:id="rId58"/>
    <p:sldId id="313" r:id="rId59"/>
    <p:sldId id="314" r:id="rId60"/>
    <p:sldId id="315" r:id="rId61"/>
    <p:sldId id="316" r:id="rId62"/>
    <p:sldId id="317" r:id="rId63"/>
    <p:sldId id="318" r:id="rId64"/>
    <p:sldId id="319" r:id="rId65"/>
    <p:sldId id="320" r:id="rId66"/>
    <p:sldId id="321" r:id="rId67"/>
    <p:sldId id="322" r:id="rId68"/>
    <p:sldId id="323" r:id="rId69"/>
    <p:sldId id="350" r:id="rId70"/>
    <p:sldId id="265" r:id="rId71"/>
    <p:sldId id="324" r:id="rId72"/>
    <p:sldId id="325" r:id="rId73"/>
    <p:sldId id="326" r:id="rId74"/>
    <p:sldId id="327" r:id="rId75"/>
    <p:sldId id="328" r:id="rId76"/>
    <p:sldId id="329" r:id="rId77"/>
    <p:sldId id="330" r:id="rId78"/>
    <p:sldId id="331" r:id="rId79"/>
    <p:sldId id="332" r:id="rId80"/>
    <p:sldId id="333" r:id="rId81"/>
    <p:sldId id="334" r:id="rId82"/>
    <p:sldId id="349" r:id="rId83"/>
    <p:sldId id="266" r:id="rId84"/>
    <p:sldId id="335" r:id="rId85"/>
    <p:sldId id="336" r:id="rId86"/>
    <p:sldId id="337" r:id="rId87"/>
    <p:sldId id="338" r:id="rId88"/>
    <p:sldId id="339" r:id="rId89"/>
    <p:sldId id="340" r:id="rId90"/>
    <p:sldId id="348" r:id="rId91"/>
    <p:sldId id="267" r:id="rId92"/>
    <p:sldId id="341" r:id="rId93"/>
    <p:sldId id="342" r:id="rId94"/>
    <p:sldId id="343" r:id="rId95"/>
    <p:sldId id="344" r:id="rId96"/>
    <p:sldId id="345" r:id="rId97"/>
    <p:sldId id="346" r:id="rId98"/>
    <p:sldId id="347" r:id="rId99"/>
    <p:sldId id="268" r:id="rId100"/>
    <p:sldId id="356" r:id="rId101"/>
    <p:sldId id="357" r:id="rId102"/>
    <p:sldId id="358" r:id="rId103"/>
    <p:sldId id="359" r:id="rId104"/>
    <p:sldId id="260"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9" autoAdjust="0"/>
    <p:restoredTop sz="94660"/>
  </p:normalViewPr>
  <p:slideViewPr>
    <p:cSldViewPr>
      <p:cViewPr>
        <p:scale>
          <a:sx n="117" d="100"/>
          <a:sy n="117" d="100"/>
        </p:scale>
        <p:origin x="-132" y="96"/>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12/8/2017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12/8/2017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area and function of each structure and where it lies and its function.</a:t>
            </a:r>
          </a:p>
        </p:txBody>
      </p:sp>
      <p:sp>
        <p:nvSpPr>
          <p:cNvPr id="4" name="Slide Number Placeholder 3"/>
          <p:cNvSpPr>
            <a:spLocks noGrp="1"/>
          </p:cNvSpPr>
          <p:nvPr>
            <p:ph type="sldNum" sz="quarter" idx="10"/>
          </p:nvPr>
        </p:nvSpPr>
        <p:spPr/>
        <p:txBody>
          <a:bodyPr/>
          <a:lstStyle/>
          <a:p>
            <a:fld id="{9555D449-B875-4B8D-8E66-224D27E54C9A}" type="slidenum">
              <a:rPr lang="en-US" smtClean="0"/>
              <a:t>3</a:t>
            </a:fld>
            <a:endParaRPr lang="en-US" dirty="0"/>
          </a:p>
        </p:txBody>
      </p:sp>
    </p:spTree>
    <p:extLst>
      <p:ext uri="{BB962C8B-B14F-4D97-AF65-F5344CB8AC3E}">
        <p14:creationId xmlns:p14="http://schemas.microsoft.com/office/powerpoint/2010/main" val="2594479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pros and cons of performing CPR when to perform and when not to perform.</a:t>
            </a:r>
          </a:p>
        </p:txBody>
      </p:sp>
      <p:sp>
        <p:nvSpPr>
          <p:cNvPr id="4" name="Slide Number Placeholder 3"/>
          <p:cNvSpPr>
            <a:spLocks noGrp="1"/>
          </p:cNvSpPr>
          <p:nvPr>
            <p:ph type="sldNum" sz="quarter" idx="10"/>
          </p:nvPr>
        </p:nvSpPr>
        <p:spPr/>
        <p:txBody>
          <a:bodyPr/>
          <a:lstStyle/>
          <a:p>
            <a:fld id="{9555D449-B875-4B8D-8E66-224D27E54C9A}" type="slidenum">
              <a:rPr lang="en-US" smtClean="0"/>
              <a:t>20</a:t>
            </a:fld>
            <a:endParaRPr lang="en-US" dirty="0"/>
          </a:p>
        </p:txBody>
      </p:sp>
    </p:spTree>
    <p:extLst>
      <p:ext uri="{BB962C8B-B14F-4D97-AF65-F5344CB8AC3E}">
        <p14:creationId xmlns:p14="http://schemas.microsoft.com/office/powerpoint/2010/main" val="131839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AVPU assessment and how it is used to determine a patient’s level of responsiveness.</a:t>
            </a:r>
          </a:p>
        </p:txBody>
      </p:sp>
      <p:sp>
        <p:nvSpPr>
          <p:cNvPr id="4" name="Slide Number Placeholder 3"/>
          <p:cNvSpPr>
            <a:spLocks noGrp="1"/>
          </p:cNvSpPr>
          <p:nvPr>
            <p:ph type="sldNum" sz="quarter" idx="10"/>
          </p:nvPr>
        </p:nvSpPr>
        <p:spPr/>
        <p:txBody>
          <a:bodyPr/>
          <a:lstStyle/>
          <a:p>
            <a:fld id="{9555D449-B875-4B8D-8E66-224D27E54C9A}" type="slidenum">
              <a:rPr lang="en-US" smtClean="0"/>
              <a:t>25</a:t>
            </a:fld>
            <a:endParaRPr lang="en-US" dirty="0"/>
          </a:p>
        </p:txBody>
      </p:sp>
    </p:spTree>
    <p:extLst>
      <p:ext uri="{BB962C8B-B14F-4D97-AF65-F5344CB8AC3E}">
        <p14:creationId xmlns:p14="http://schemas.microsoft.com/office/powerpoint/2010/main" val="206301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and how they can cause altered mental states.</a:t>
            </a:r>
          </a:p>
        </p:txBody>
      </p:sp>
      <p:sp>
        <p:nvSpPr>
          <p:cNvPr id="4" name="Slide Number Placeholder 3"/>
          <p:cNvSpPr>
            <a:spLocks noGrp="1"/>
          </p:cNvSpPr>
          <p:nvPr>
            <p:ph type="sldNum" sz="quarter" idx="10"/>
          </p:nvPr>
        </p:nvSpPr>
        <p:spPr/>
        <p:txBody>
          <a:bodyPr/>
          <a:lstStyle/>
          <a:p>
            <a:fld id="{9555D449-B875-4B8D-8E66-224D27E54C9A}" type="slidenum">
              <a:rPr lang="en-US" smtClean="0"/>
              <a:t>26</a:t>
            </a:fld>
            <a:endParaRPr lang="en-US" dirty="0"/>
          </a:p>
        </p:txBody>
      </p:sp>
    </p:spTree>
    <p:extLst>
      <p:ext uri="{BB962C8B-B14F-4D97-AF65-F5344CB8AC3E}">
        <p14:creationId xmlns:p14="http://schemas.microsoft.com/office/powerpoint/2010/main" val="21541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signs and symptoms you may see with each type of these seizures, how long each may last.</a:t>
            </a:r>
          </a:p>
        </p:txBody>
      </p:sp>
      <p:sp>
        <p:nvSpPr>
          <p:cNvPr id="4" name="Slide Number Placeholder 3"/>
          <p:cNvSpPr>
            <a:spLocks noGrp="1"/>
          </p:cNvSpPr>
          <p:nvPr>
            <p:ph type="sldNum" sz="quarter" idx="10"/>
          </p:nvPr>
        </p:nvSpPr>
        <p:spPr/>
        <p:txBody>
          <a:bodyPr/>
          <a:lstStyle/>
          <a:p>
            <a:fld id="{9555D449-B875-4B8D-8E66-224D27E54C9A}" type="slidenum">
              <a:rPr lang="en-US" smtClean="0"/>
              <a:t>27</a:t>
            </a:fld>
            <a:endParaRPr lang="en-US" dirty="0"/>
          </a:p>
        </p:txBody>
      </p:sp>
    </p:spTree>
    <p:extLst>
      <p:ext uri="{BB962C8B-B14F-4D97-AF65-F5344CB8AC3E}">
        <p14:creationId xmlns:p14="http://schemas.microsoft.com/office/powerpoint/2010/main" val="332682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Dizziness</a:t>
            </a:r>
          </a:p>
          <a:p>
            <a:r>
              <a:rPr lang="en-US" dirty="0"/>
              <a:t>Confusion</a:t>
            </a:r>
          </a:p>
          <a:p>
            <a:r>
              <a:rPr lang="en-US" dirty="0"/>
              <a:t>Drooling</a:t>
            </a:r>
          </a:p>
          <a:p>
            <a:r>
              <a:rPr lang="en-US" dirty="0"/>
              <a:t>Difficulty seeing</a:t>
            </a:r>
          </a:p>
          <a:p>
            <a:r>
              <a:rPr lang="en-US" dirty="0"/>
              <a:t>Unequal pupil size</a:t>
            </a:r>
          </a:p>
          <a:p>
            <a:r>
              <a:rPr lang="en-US" dirty="0"/>
              <a:t>Respiratory arrest</a:t>
            </a:r>
          </a:p>
          <a:p>
            <a:r>
              <a:rPr lang="en-US" dirty="0"/>
              <a:t>Incontinence</a:t>
            </a:r>
          </a:p>
        </p:txBody>
      </p:sp>
      <p:sp>
        <p:nvSpPr>
          <p:cNvPr id="4" name="Slide Number Placeholder 3"/>
          <p:cNvSpPr>
            <a:spLocks noGrp="1"/>
          </p:cNvSpPr>
          <p:nvPr>
            <p:ph type="sldNum" sz="quarter" idx="10"/>
          </p:nvPr>
        </p:nvSpPr>
        <p:spPr/>
        <p:txBody>
          <a:bodyPr/>
          <a:lstStyle/>
          <a:p>
            <a:fld id="{9555D449-B875-4B8D-8E66-224D27E54C9A}" type="slidenum">
              <a:rPr lang="en-US" smtClean="0"/>
              <a:t>30</a:t>
            </a:fld>
            <a:endParaRPr lang="en-US" dirty="0"/>
          </a:p>
        </p:txBody>
      </p:sp>
    </p:spTree>
    <p:extLst>
      <p:ext uri="{BB962C8B-B14F-4D97-AF65-F5344CB8AC3E}">
        <p14:creationId xmlns:p14="http://schemas.microsoft.com/office/powerpoint/2010/main" val="102589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National EMS Education Standards</a:t>
            </a:r>
          </a:p>
          <a:p>
            <a:r>
              <a:rPr lang="en-US" dirty="0"/>
              <a:t>Discuss current guidelines and protocol for the emergency responder</a:t>
            </a:r>
          </a:p>
        </p:txBody>
      </p:sp>
      <p:sp>
        <p:nvSpPr>
          <p:cNvPr id="4" name="Slide Number Placeholder 3"/>
          <p:cNvSpPr>
            <a:spLocks noGrp="1"/>
          </p:cNvSpPr>
          <p:nvPr>
            <p:ph type="sldNum" sz="quarter" idx="10"/>
          </p:nvPr>
        </p:nvSpPr>
        <p:spPr/>
        <p:txBody>
          <a:bodyPr/>
          <a:lstStyle/>
          <a:p>
            <a:fld id="{9555D449-B875-4B8D-8E66-224D27E54C9A}" type="slidenum">
              <a:rPr lang="en-US" smtClean="0"/>
              <a:t>37</a:t>
            </a:fld>
            <a:endParaRPr lang="en-US" dirty="0"/>
          </a:p>
        </p:txBody>
      </p:sp>
    </p:spTree>
    <p:extLst>
      <p:ext uri="{BB962C8B-B14F-4D97-AF65-F5344CB8AC3E}">
        <p14:creationId xmlns:p14="http://schemas.microsoft.com/office/powerpoint/2010/main" val="384293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role of Insulin</a:t>
            </a:r>
          </a:p>
          <a:p>
            <a:r>
              <a:rPr lang="en-US" dirty="0"/>
              <a:t>Explain Diabetes and the two types:  Type I and Type II</a:t>
            </a:r>
          </a:p>
        </p:txBody>
      </p:sp>
      <p:sp>
        <p:nvSpPr>
          <p:cNvPr id="4" name="Slide Number Placeholder 3"/>
          <p:cNvSpPr>
            <a:spLocks noGrp="1"/>
          </p:cNvSpPr>
          <p:nvPr>
            <p:ph type="sldNum" sz="quarter" idx="10"/>
          </p:nvPr>
        </p:nvSpPr>
        <p:spPr/>
        <p:txBody>
          <a:bodyPr/>
          <a:lstStyle/>
          <a:p>
            <a:fld id="{9555D449-B875-4B8D-8E66-224D27E54C9A}" type="slidenum">
              <a:rPr lang="en-US" smtClean="0"/>
              <a:t>41</a:t>
            </a:fld>
            <a:endParaRPr lang="en-US" dirty="0"/>
          </a:p>
        </p:txBody>
      </p:sp>
    </p:spTree>
    <p:extLst>
      <p:ext uri="{BB962C8B-B14F-4D97-AF65-F5344CB8AC3E}">
        <p14:creationId xmlns:p14="http://schemas.microsoft.com/office/powerpoint/2010/main" val="191599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patient’s medical history regarding insulin, food intake, etc.</a:t>
            </a:r>
          </a:p>
        </p:txBody>
      </p:sp>
      <p:sp>
        <p:nvSpPr>
          <p:cNvPr id="4" name="Slide Number Placeholder 3"/>
          <p:cNvSpPr>
            <a:spLocks noGrp="1"/>
          </p:cNvSpPr>
          <p:nvPr>
            <p:ph type="sldNum" sz="quarter" idx="10"/>
          </p:nvPr>
        </p:nvSpPr>
        <p:spPr/>
        <p:txBody>
          <a:bodyPr/>
          <a:lstStyle/>
          <a:p>
            <a:fld id="{9555D449-B875-4B8D-8E66-224D27E54C9A}" type="slidenum">
              <a:rPr lang="en-US" smtClean="0"/>
              <a:t>44</a:t>
            </a:fld>
            <a:endParaRPr lang="en-US" dirty="0"/>
          </a:p>
        </p:txBody>
      </p:sp>
    </p:spTree>
    <p:extLst>
      <p:ext uri="{BB962C8B-B14F-4D97-AF65-F5344CB8AC3E}">
        <p14:creationId xmlns:p14="http://schemas.microsoft.com/office/powerpoint/2010/main" val="129048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 injuries, hypoglycemia, hypoxia, stroke, dementia</a:t>
            </a:r>
          </a:p>
        </p:txBody>
      </p:sp>
      <p:sp>
        <p:nvSpPr>
          <p:cNvPr id="4" name="Slide Number Placeholder 3"/>
          <p:cNvSpPr>
            <a:spLocks noGrp="1"/>
          </p:cNvSpPr>
          <p:nvPr>
            <p:ph type="sldNum" sz="quarter" idx="10"/>
          </p:nvPr>
        </p:nvSpPr>
        <p:spPr/>
        <p:txBody>
          <a:bodyPr/>
          <a:lstStyle/>
          <a:p>
            <a:fld id="{9555D449-B875-4B8D-8E66-224D27E54C9A}" type="slidenum">
              <a:rPr lang="en-US" smtClean="0"/>
              <a:t>49</a:t>
            </a:fld>
            <a:endParaRPr lang="en-US" dirty="0"/>
          </a:p>
        </p:txBody>
      </p:sp>
    </p:spTree>
    <p:extLst>
      <p:ext uri="{BB962C8B-B14F-4D97-AF65-F5344CB8AC3E}">
        <p14:creationId xmlns:p14="http://schemas.microsoft.com/office/powerpoint/2010/main" val="226212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 depressed, euphoric, manic, anxious, angry, agitated, fearful, guilty</a:t>
            </a:r>
          </a:p>
        </p:txBody>
      </p:sp>
      <p:sp>
        <p:nvSpPr>
          <p:cNvPr id="4" name="Slide Number Placeholder 3"/>
          <p:cNvSpPr>
            <a:spLocks noGrp="1"/>
          </p:cNvSpPr>
          <p:nvPr>
            <p:ph type="sldNum" sz="quarter" idx="10"/>
          </p:nvPr>
        </p:nvSpPr>
        <p:spPr/>
        <p:txBody>
          <a:bodyPr/>
          <a:lstStyle/>
          <a:p>
            <a:fld id="{9555D449-B875-4B8D-8E66-224D27E54C9A}" type="slidenum">
              <a:rPr lang="en-US" smtClean="0"/>
              <a:t>50</a:t>
            </a:fld>
            <a:endParaRPr lang="en-US" dirty="0"/>
          </a:p>
        </p:txBody>
      </p:sp>
    </p:spTree>
    <p:extLst>
      <p:ext uri="{BB962C8B-B14F-4D97-AF65-F5344CB8AC3E}">
        <p14:creationId xmlns:p14="http://schemas.microsoft.com/office/powerpoint/2010/main" val="21770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causes of inadequate breathing:</a:t>
            </a:r>
          </a:p>
          <a:p>
            <a:r>
              <a:rPr lang="en-US" dirty="0"/>
              <a:t>Mechanical blockage – tongue</a:t>
            </a:r>
          </a:p>
          <a:p>
            <a:r>
              <a:rPr lang="en-US" dirty="0"/>
              <a:t>Vomitus</a:t>
            </a:r>
          </a:p>
          <a:p>
            <a:r>
              <a:rPr lang="en-US" dirty="0"/>
              <a:t>Foreign objects, broken teeth, dentures</a:t>
            </a:r>
          </a:p>
          <a:p>
            <a:r>
              <a:rPr lang="en-US" dirty="0"/>
              <a:t>Illness or disease</a:t>
            </a:r>
          </a:p>
          <a:p>
            <a:r>
              <a:rPr lang="en-US" dirty="0"/>
              <a:t>Drug overdose</a:t>
            </a:r>
          </a:p>
          <a:p>
            <a:r>
              <a:rPr lang="en-US" dirty="0"/>
              <a:t>Poisoning</a:t>
            </a:r>
          </a:p>
          <a:p>
            <a:r>
              <a:rPr lang="en-US" dirty="0"/>
              <a:t>Severe loss of blood</a:t>
            </a:r>
          </a:p>
          <a:p>
            <a:r>
              <a:rPr lang="en-US" dirty="0"/>
              <a:t>Electrocution by electrical current or lightening</a:t>
            </a:r>
          </a:p>
        </p:txBody>
      </p:sp>
      <p:sp>
        <p:nvSpPr>
          <p:cNvPr id="4" name="Slide Number Placeholder 3"/>
          <p:cNvSpPr>
            <a:spLocks noGrp="1"/>
          </p:cNvSpPr>
          <p:nvPr>
            <p:ph type="sldNum" sz="quarter" idx="10"/>
          </p:nvPr>
        </p:nvSpPr>
        <p:spPr/>
        <p:txBody>
          <a:bodyPr/>
          <a:lstStyle/>
          <a:p>
            <a:fld id="{9555D449-B875-4B8D-8E66-224D27E54C9A}" type="slidenum">
              <a:rPr lang="en-US" smtClean="0"/>
              <a:t>5</a:t>
            </a:fld>
            <a:endParaRPr lang="en-US" dirty="0"/>
          </a:p>
        </p:txBody>
      </p:sp>
    </p:spTree>
    <p:extLst>
      <p:ext uri="{BB962C8B-B14F-4D97-AF65-F5344CB8AC3E}">
        <p14:creationId xmlns:p14="http://schemas.microsoft.com/office/powerpoint/2010/main" val="1637107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different forms of abuse, physical, sexual, neglect, emotional</a:t>
            </a:r>
          </a:p>
          <a:p>
            <a:r>
              <a:rPr lang="en-US" dirty="0"/>
              <a:t>Discuss current laws regarding reporting abuse or suspected abuse.</a:t>
            </a:r>
          </a:p>
        </p:txBody>
      </p:sp>
      <p:sp>
        <p:nvSpPr>
          <p:cNvPr id="4" name="Slide Number Placeholder 3"/>
          <p:cNvSpPr>
            <a:spLocks noGrp="1"/>
          </p:cNvSpPr>
          <p:nvPr>
            <p:ph type="sldNum" sz="quarter" idx="10"/>
          </p:nvPr>
        </p:nvSpPr>
        <p:spPr/>
        <p:txBody>
          <a:bodyPr/>
          <a:lstStyle/>
          <a:p>
            <a:fld id="{9555D449-B875-4B8D-8E66-224D27E54C9A}" type="slidenum">
              <a:rPr lang="en-US" smtClean="0"/>
              <a:t>51</a:t>
            </a:fld>
            <a:endParaRPr lang="en-US" dirty="0"/>
          </a:p>
        </p:txBody>
      </p:sp>
    </p:spTree>
    <p:extLst>
      <p:ext uri="{BB962C8B-B14F-4D97-AF65-F5344CB8AC3E}">
        <p14:creationId xmlns:p14="http://schemas.microsoft.com/office/powerpoint/2010/main" val="186263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and treatment may often times only be supportive with no actual patient care interventions involved.</a:t>
            </a:r>
          </a:p>
        </p:txBody>
      </p:sp>
      <p:sp>
        <p:nvSpPr>
          <p:cNvPr id="4" name="Slide Number Placeholder 3"/>
          <p:cNvSpPr>
            <a:spLocks noGrp="1"/>
          </p:cNvSpPr>
          <p:nvPr>
            <p:ph type="sldNum" sz="quarter" idx="10"/>
          </p:nvPr>
        </p:nvSpPr>
        <p:spPr/>
        <p:txBody>
          <a:bodyPr/>
          <a:lstStyle/>
          <a:p>
            <a:fld id="{9555D449-B875-4B8D-8E66-224D27E54C9A}" type="slidenum">
              <a:rPr lang="en-US" smtClean="0"/>
              <a:t>52</a:t>
            </a:fld>
            <a:endParaRPr lang="en-US" dirty="0"/>
          </a:p>
        </p:txBody>
      </p:sp>
    </p:spTree>
    <p:extLst>
      <p:ext uri="{BB962C8B-B14F-4D97-AF65-F5344CB8AC3E}">
        <p14:creationId xmlns:p14="http://schemas.microsoft.com/office/powerpoint/2010/main" val="282362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away personal belongings/cherished possessions</a:t>
            </a:r>
          </a:p>
          <a:p>
            <a:r>
              <a:rPr lang="en-US" dirty="0"/>
              <a:t>Physical or mental stress</a:t>
            </a:r>
          </a:p>
          <a:p>
            <a:r>
              <a:rPr lang="en-US" dirty="0"/>
              <a:t>Major physical stress such as surgery and long periods of sleep deprivation</a:t>
            </a:r>
          </a:p>
          <a:p>
            <a:r>
              <a:rPr lang="en-US" dirty="0"/>
              <a:t>Expression of a clear plan for committing suicide</a:t>
            </a:r>
          </a:p>
          <a:p>
            <a:r>
              <a:rPr lang="en-US" dirty="0"/>
              <a:t>Ability of the mechanisms to carry out suicide</a:t>
            </a:r>
          </a:p>
        </p:txBody>
      </p:sp>
      <p:sp>
        <p:nvSpPr>
          <p:cNvPr id="4" name="Slide Number Placeholder 3"/>
          <p:cNvSpPr>
            <a:spLocks noGrp="1"/>
          </p:cNvSpPr>
          <p:nvPr>
            <p:ph type="sldNum" sz="quarter" idx="10"/>
          </p:nvPr>
        </p:nvSpPr>
        <p:spPr/>
        <p:txBody>
          <a:bodyPr/>
          <a:lstStyle/>
          <a:p>
            <a:fld id="{9555D449-B875-4B8D-8E66-224D27E54C9A}" type="slidenum">
              <a:rPr lang="en-US" smtClean="0"/>
              <a:t>53</a:t>
            </a:fld>
            <a:endParaRPr lang="en-US" dirty="0"/>
          </a:p>
        </p:txBody>
      </p:sp>
    </p:spTree>
    <p:extLst>
      <p:ext uri="{BB962C8B-B14F-4D97-AF65-F5344CB8AC3E}">
        <p14:creationId xmlns:p14="http://schemas.microsoft.com/office/powerpoint/2010/main" val="23586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55</a:t>
            </a:fld>
            <a:endParaRPr lang="en-US" dirty="0"/>
          </a:p>
        </p:txBody>
      </p:sp>
    </p:spTree>
    <p:extLst>
      <p:ext uri="{BB962C8B-B14F-4D97-AF65-F5344CB8AC3E}">
        <p14:creationId xmlns:p14="http://schemas.microsoft.com/office/powerpoint/2010/main" val="38531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local protocol</a:t>
            </a:r>
          </a:p>
          <a:p>
            <a:r>
              <a:rPr lang="en-US" dirty="0"/>
              <a:t>Discuss poison control center access 1-800-222-1222</a:t>
            </a:r>
          </a:p>
        </p:txBody>
      </p:sp>
      <p:sp>
        <p:nvSpPr>
          <p:cNvPr id="4" name="Slide Number Placeholder 3"/>
          <p:cNvSpPr>
            <a:spLocks noGrp="1"/>
          </p:cNvSpPr>
          <p:nvPr>
            <p:ph type="sldNum" sz="quarter" idx="10"/>
          </p:nvPr>
        </p:nvSpPr>
        <p:spPr/>
        <p:txBody>
          <a:bodyPr/>
          <a:lstStyle/>
          <a:p>
            <a:fld id="{9555D449-B875-4B8D-8E66-224D27E54C9A}" type="slidenum">
              <a:rPr lang="en-US" smtClean="0"/>
              <a:t>59</a:t>
            </a:fld>
            <a:endParaRPr lang="en-US" dirty="0"/>
          </a:p>
        </p:txBody>
      </p:sp>
    </p:spTree>
    <p:extLst>
      <p:ext uri="{BB962C8B-B14F-4D97-AF65-F5344CB8AC3E}">
        <p14:creationId xmlns:p14="http://schemas.microsoft.com/office/powerpoint/2010/main" val="1507418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monoxide</a:t>
            </a:r>
          </a:p>
          <a:p>
            <a:r>
              <a:rPr lang="en-US" dirty="0"/>
              <a:t>Ammonia</a:t>
            </a:r>
          </a:p>
          <a:p>
            <a:r>
              <a:rPr lang="en-US" dirty="0"/>
              <a:t>Chlorine</a:t>
            </a:r>
          </a:p>
          <a:p>
            <a:r>
              <a:rPr lang="en-US" dirty="0"/>
              <a:t>Discuss each and their effects</a:t>
            </a:r>
          </a:p>
          <a:p>
            <a:r>
              <a:rPr lang="en-US" dirty="0"/>
              <a:t>Discuss haz mat</a:t>
            </a:r>
          </a:p>
        </p:txBody>
      </p:sp>
      <p:sp>
        <p:nvSpPr>
          <p:cNvPr id="4" name="Slide Number Placeholder 3"/>
          <p:cNvSpPr>
            <a:spLocks noGrp="1"/>
          </p:cNvSpPr>
          <p:nvPr>
            <p:ph type="sldNum" sz="quarter" idx="10"/>
          </p:nvPr>
        </p:nvSpPr>
        <p:spPr/>
        <p:txBody>
          <a:bodyPr/>
          <a:lstStyle/>
          <a:p>
            <a:fld id="{9555D449-B875-4B8D-8E66-224D27E54C9A}" type="slidenum">
              <a:rPr lang="en-US" smtClean="0"/>
              <a:t>60</a:t>
            </a:fld>
            <a:endParaRPr lang="en-US" dirty="0"/>
          </a:p>
        </p:txBody>
      </p:sp>
    </p:spTree>
    <p:extLst>
      <p:ext uri="{BB962C8B-B14F-4D97-AF65-F5344CB8AC3E}">
        <p14:creationId xmlns:p14="http://schemas.microsoft.com/office/powerpoint/2010/main" val="50443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Caused by insects bites or stings or toxic injections</a:t>
            </a:r>
          </a:p>
          <a:p>
            <a:r>
              <a:rPr lang="en-US" dirty="0"/>
              <a:t>Defer anaphylaxis and epinephrine discussion to later slides</a:t>
            </a:r>
          </a:p>
        </p:txBody>
      </p:sp>
      <p:sp>
        <p:nvSpPr>
          <p:cNvPr id="4" name="Slide Number Placeholder 3"/>
          <p:cNvSpPr>
            <a:spLocks noGrp="1"/>
          </p:cNvSpPr>
          <p:nvPr>
            <p:ph type="sldNum" sz="quarter" idx="10"/>
          </p:nvPr>
        </p:nvSpPr>
        <p:spPr/>
        <p:txBody>
          <a:bodyPr/>
          <a:lstStyle/>
          <a:p>
            <a:fld id="{9555D449-B875-4B8D-8E66-224D27E54C9A}" type="slidenum">
              <a:rPr lang="en-US" smtClean="0"/>
              <a:t>61</a:t>
            </a:fld>
            <a:endParaRPr lang="en-US" dirty="0"/>
          </a:p>
        </p:txBody>
      </p:sp>
    </p:spTree>
    <p:extLst>
      <p:ext uri="{BB962C8B-B14F-4D97-AF65-F5344CB8AC3E}">
        <p14:creationId xmlns:p14="http://schemas.microsoft.com/office/powerpoint/2010/main" val="4041526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nerve agents</a:t>
            </a:r>
          </a:p>
        </p:txBody>
      </p:sp>
      <p:sp>
        <p:nvSpPr>
          <p:cNvPr id="4" name="Slide Number Placeholder 3"/>
          <p:cNvSpPr>
            <a:spLocks noGrp="1"/>
          </p:cNvSpPr>
          <p:nvPr>
            <p:ph type="sldNum" sz="quarter" idx="10"/>
          </p:nvPr>
        </p:nvSpPr>
        <p:spPr/>
        <p:txBody>
          <a:bodyPr/>
          <a:lstStyle/>
          <a:p>
            <a:fld id="{9555D449-B875-4B8D-8E66-224D27E54C9A}" type="slidenum">
              <a:rPr lang="en-US" smtClean="0"/>
              <a:t>62</a:t>
            </a:fld>
            <a:endParaRPr lang="en-US" dirty="0"/>
          </a:p>
        </p:txBody>
      </p:sp>
    </p:spTree>
    <p:extLst>
      <p:ext uri="{BB962C8B-B14F-4D97-AF65-F5344CB8AC3E}">
        <p14:creationId xmlns:p14="http://schemas.microsoft.com/office/powerpoint/2010/main" val="2560047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the administration of the use of an Epi auto, while this is not an EMR skill to do knowing how and when to assist the patient with self-administration could prove to be a life-saving event.</a:t>
            </a:r>
          </a:p>
        </p:txBody>
      </p:sp>
      <p:sp>
        <p:nvSpPr>
          <p:cNvPr id="4" name="Slide Number Placeholder 3"/>
          <p:cNvSpPr>
            <a:spLocks noGrp="1"/>
          </p:cNvSpPr>
          <p:nvPr>
            <p:ph type="sldNum" sz="quarter" idx="10"/>
          </p:nvPr>
        </p:nvSpPr>
        <p:spPr/>
        <p:txBody>
          <a:bodyPr/>
          <a:lstStyle/>
          <a:p>
            <a:fld id="{9555D449-B875-4B8D-8E66-224D27E54C9A}" type="slidenum">
              <a:rPr lang="en-US" smtClean="0"/>
              <a:t>64</a:t>
            </a:fld>
            <a:endParaRPr lang="en-US" dirty="0"/>
          </a:p>
        </p:txBody>
      </p:sp>
    </p:spTree>
    <p:extLst>
      <p:ext uri="{BB962C8B-B14F-4D97-AF65-F5344CB8AC3E}">
        <p14:creationId xmlns:p14="http://schemas.microsoft.com/office/powerpoint/2010/main" val="2727942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Mind-altering</a:t>
            </a:r>
          </a:p>
          <a:p>
            <a:r>
              <a:rPr lang="en-US" dirty="0"/>
              <a:t>Swallowed, snorted, smoked or injected</a:t>
            </a:r>
          </a:p>
          <a:p>
            <a:r>
              <a:rPr lang="en-US" dirty="0"/>
              <a:t>Bath salts-bliss, blue silk, ivory wave, white dove, white knight, white lightning, usually sold as white powder, usually inhaled</a:t>
            </a:r>
          </a:p>
          <a:p>
            <a:r>
              <a:rPr lang="en-US" dirty="0"/>
              <a:t>MDMA – ecstasy, X, skittles</a:t>
            </a:r>
          </a:p>
          <a:p>
            <a:r>
              <a:rPr lang="en-US" dirty="0"/>
              <a:t>THC – weed bud, doobie, Mary Jane, pot, blunt, impaired short term memory, impaired balance and coordination, increased appetite</a:t>
            </a:r>
          </a:p>
        </p:txBody>
      </p:sp>
      <p:sp>
        <p:nvSpPr>
          <p:cNvPr id="4" name="Slide Number Placeholder 3"/>
          <p:cNvSpPr>
            <a:spLocks noGrp="1"/>
          </p:cNvSpPr>
          <p:nvPr>
            <p:ph type="sldNum" sz="quarter" idx="10"/>
          </p:nvPr>
        </p:nvSpPr>
        <p:spPr/>
        <p:txBody>
          <a:bodyPr/>
          <a:lstStyle/>
          <a:p>
            <a:fld id="{9555D449-B875-4B8D-8E66-224D27E54C9A}" type="slidenum">
              <a:rPr lang="en-US" smtClean="0"/>
              <a:t>66</a:t>
            </a:fld>
            <a:endParaRPr lang="en-US" dirty="0"/>
          </a:p>
        </p:txBody>
      </p:sp>
    </p:spTree>
    <p:extLst>
      <p:ext uri="{BB962C8B-B14F-4D97-AF65-F5344CB8AC3E}">
        <p14:creationId xmlns:p14="http://schemas.microsoft.com/office/powerpoint/2010/main" val="301159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with these devices and have an oxygen cylinder on hand for hands-on use as well.</a:t>
            </a:r>
          </a:p>
        </p:txBody>
      </p:sp>
      <p:sp>
        <p:nvSpPr>
          <p:cNvPr id="4" name="Slide Number Placeholder 3"/>
          <p:cNvSpPr>
            <a:spLocks noGrp="1"/>
          </p:cNvSpPr>
          <p:nvPr>
            <p:ph type="sldNum" sz="quarter" idx="10"/>
          </p:nvPr>
        </p:nvSpPr>
        <p:spPr/>
        <p:txBody>
          <a:bodyPr/>
          <a:lstStyle/>
          <a:p>
            <a:fld id="{9555D449-B875-4B8D-8E66-224D27E54C9A}" type="slidenum">
              <a:rPr lang="en-US" smtClean="0"/>
              <a:t>7</a:t>
            </a:fld>
            <a:endParaRPr lang="en-US" dirty="0"/>
          </a:p>
        </p:txBody>
      </p:sp>
    </p:spTree>
    <p:extLst>
      <p:ext uri="{BB962C8B-B14F-4D97-AF65-F5344CB8AC3E}">
        <p14:creationId xmlns:p14="http://schemas.microsoft.com/office/powerpoint/2010/main" val="1656070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 respiratory depression</a:t>
            </a:r>
          </a:p>
          <a:p>
            <a:r>
              <a:rPr lang="en-US" dirty="0"/>
              <a:t>Drowsiness </a:t>
            </a:r>
          </a:p>
          <a:p>
            <a:r>
              <a:rPr lang="en-US" dirty="0"/>
              <a:t>Constipation</a:t>
            </a:r>
          </a:p>
          <a:p>
            <a:r>
              <a:rPr lang="en-US" dirty="0"/>
              <a:t>Constricted pupils</a:t>
            </a:r>
          </a:p>
          <a:p>
            <a:r>
              <a:rPr lang="en-US" dirty="0"/>
              <a:t>Dry mouth</a:t>
            </a:r>
          </a:p>
          <a:p>
            <a:r>
              <a:rPr lang="en-US" dirty="0"/>
              <a:t>Itching</a:t>
            </a:r>
          </a:p>
          <a:p>
            <a:r>
              <a:rPr lang="en-US" dirty="0"/>
              <a:t>Nausea and vomiting</a:t>
            </a:r>
          </a:p>
          <a:p>
            <a:r>
              <a:rPr lang="en-US" dirty="0"/>
              <a:t>Addiction </a:t>
            </a:r>
          </a:p>
        </p:txBody>
      </p:sp>
      <p:sp>
        <p:nvSpPr>
          <p:cNvPr id="4" name="Slide Number Placeholder 3"/>
          <p:cNvSpPr>
            <a:spLocks noGrp="1"/>
          </p:cNvSpPr>
          <p:nvPr>
            <p:ph type="sldNum" sz="quarter" idx="10"/>
          </p:nvPr>
        </p:nvSpPr>
        <p:spPr/>
        <p:txBody>
          <a:bodyPr/>
          <a:lstStyle/>
          <a:p>
            <a:fld id="{9555D449-B875-4B8D-8E66-224D27E54C9A}" type="slidenum">
              <a:rPr lang="en-US" smtClean="0"/>
              <a:t>67</a:t>
            </a:fld>
            <a:endParaRPr lang="en-US" dirty="0"/>
          </a:p>
        </p:txBody>
      </p:sp>
    </p:spTree>
    <p:extLst>
      <p:ext uri="{BB962C8B-B14F-4D97-AF65-F5344CB8AC3E}">
        <p14:creationId xmlns:p14="http://schemas.microsoft.com/office/powerpoint/2010/main" val="3177959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the use and dosage of Narcan</a:t>
            </a:r>
          </a:p>
        </p:txBody>
      </p:sp>
      <p:sp>
        <p:nvSpPr>
          <p:cNvPr id="4" name="Slide Number Placeholder 3"/>
          <p:cNvSpPr>
            <a:spLocks noGrp="1"/>
          </p:cNvSpPr>
          <p:nvPr>
            <p:ph type="sldNum" sz="quarter" idx="10"/>
          </p:nvPr>
        </p:nvSpPr>
        <p:spPr/>
        <p:txBody>
          <a:bodyPr/>
          <a:lstStyle/>
          <a:p>
            <a:fld id="{9555D449-B875-4B8D-8E66-224D27E54C9A}" type="slidenum">
              <a:rPr lang="en-US" smtClean="0"/>
              <a:t>68</a:t>
            </a:fld>
            <a:endParaRPr lang="en-US" dirty="0"/>
          </a:p>
        </p:txBody>
      </p:sp>
    </p:spTree>
    <p:extLst>
      <p:ext uri="{BB962C8B-B14F-4D97-AF65-F5344CB8AC3E}">
        <p14:creationId xmlns:p14="http://schemas.microsoft.com/office/powerpoint/2010/main" val="3940430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Blood-borne pathogens- HIV, Hepatitis B and C</a:t>
            </a:r>
          </a:p>
          <a:p>
            <a:r>
              <a:rPr lang="en-US" dirty="0"/>
              <a:t>Airborne – Influenza, TB, SARS</a:t>
            </a:r>
          </a:p>
          <a:p>
            <a:r>
              <a:rPr lang="en-US" dirty="0"/>
              <a:t>Direct contact - MRSA</a:t>
            </a:r>
          </a:p>
        </p:txBody>
      </p:sp>
      <p:sp>
        <p:nvSpPr>
          <p:cNvPr id="4" name="Slide Number Placeholder 3"/>
          <p:cNvSpPr>
            <a:spLocks noGrp="1"/>
          </p:cNvSpPr>
          <p:nvPr>
            <p:ph type="sldNum" sz="quarter" idx="10"/>
          </p:nvPr>
        </p:nvSpPr>
        <p:spPr/>
        <p:txBody>
          <a:bodyPr/>
          <a:lstStyle/>
          <a:p>
            <a:fld id="{9555D449-B875-4B8D-8E66-224D27E54C9A}" type="slidenum">
              <a:rPr lang="en-US" smtClean="0"/>
              <a:t>72</a:t>
            </a:fld>
            <a:endParaRPr lang="en-US" dirty="0"/>
          </a:p>
        </p:txBody>
      </p:sp>
    </p:spTree>
    <p:extLst>
      <p:ext uri="{BB962C8B-B14F-4D97-AF65-F5344CB8AC3E}">
        <p14:creationId xmlns:p14="http://schemas.microsoft.com/office/powerpoint/2010/main" val="3970968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infection and how important it is for EMR’s to protect themselves.</a:t>
            </a:r>
          </a:p>
        </p:txBody>
      </p:sp>
      <p:sp>
        <p:nvSpPr>
          <p:cNvPr id="4" name="Slide Number Placeholder 3"/>
          <p:cNvSpPr>
            <a:spLocks noGrp="1"/>
          </p:cNvSpPr>
          <p:nvPr>
            <p:ph type="sldNum" sz="quarter" idx="10"/>
          </p:nvPr>
        </p:nvSpPr>
        <p:spPr/>
        <p:txBody>
          <a:bodyPr/>
          <a:lstStyle/>
          <a:p>
            <a:fld id="{9555D449-B875-4B8D-8E66-224D27E54C9A}" type="slidenum">
              <a:rPr lang="en-US" smtClean="0"/>
              <a:t>73</a:t>
            </a:fld>
            <a:endParaRPr lang="en-US" dirty="0"/>
          </a:p>
        </p:txBody>
      </p:sp>
    </p:spTree>
    <p:extLst>
      <p:ext uri="{BB962C8B-B14F-4D97-AF65-F5344CB8AC3E}">
        <p14:creationId xmlns:p14="http://schemas.microsoft.com/office/powerpoint/2010/main" val="1183547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Influenza vaccines – 60% effective (varies with flu strain and vaccine)</a:t>
            </a:r>
          </a:p>
          <a:p>
            <a:r>
              <a:rPr lang="en-US" dirty="0"/>
              <a:t>	          Selected based on CDC forecasts</a:t>
            </a:r>
          </a:p>
          <a:p>
            <a:r>
              <a:rPr lang="en-US" dirty="0"/>
              <a:t>	           Seasonal flu vaccine is usually trivalent (three component)</a:t>
            </a:r>
          </a:p>
        </p:txBody>
      </p:sp>
      <p:sp>
        <p:nvSpPr>
          <p:cNvPr id="4" name="Slide Number Placeholder 3"/>
          <p:cNvSpPr>
            <a:spLocks noGrp="1"/>
          </p:cNvSpPr>
          <p:nvPr>
            <p:ph type="sldNum" sz="quarter" idx="10"/>
          </p:nvPr>
        </p:nvSpPr>
        <p:spPr/>
        <p:txBody>
          <a:bodyPr/>
          <a:lstStyle/>
          <a:p>
            <a:fld id="{9555D449-B875-4B8D-8E66-224D27E54C9A}" type="slidenum">
              <a:rPr lang="en-US" smtClean="0"/>
              <a:t>74</a:t>
            </a:fld>
            <a:endParaRPr lang="en-US" dirty="0"/>
          </a:p>
        </p:txBody>
      </p:sp>
    </p:spTree>
    <p:extLst>
      <p:ext uri="{BB962C8B-B14F-4D97-AF65-F5344CB8AC3E}">
        <p14:creationId xmlns:p14="http://schemas.microsoft.com/office/powerpoint/2010/main" val="1346836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s/s of Sepsis, etiology, such as pneumonia, UTI’s, abdominal and kidney infections, hypo and hyperthermia.</a:t>
            </a:r>
          </a:p>
        </p:txBody>
      </p:sp>
      <p:sp>
        <p:nvSpPr>
          <p:cNvPr id="4" name="Slide Number Placeholder 3"/>
          <p:cNvSpPr>
            <a:spLocks noGrp="1"/>
          </p:cNvSpPr>
          <p:nvPr>
            <p:ph type="sldNum" sz="quarter" idx="10"/>
          </p:nvPr>
        </p:nvSpPr>
        <p:spPr/>
        <p:txBody>
          <a:bodyPr/>
          <a:lstStyle/>
          <a:p>
            <a:fld id="{9555D449-B875-4B8D-8E66-224D27E54C9A}" type="slidenum">
              <a:rPr lang="en-US" smtClean="0"/>
              <a:t>76</a:t>
            </a:fld>
            <a:endParaRPr lang="en-US" dirty="0"/>
          </a:p>
        </p:txBody>
      </p:sp>
    </p:spTree>
    <p:extLst>
      <p:ext uri="{BB962C8B-B14F-4D97-AF65-F5344CB8AC3E}">
        <p14:creationId xmlns:p14="http://schemas.microsoft.com/office/powerpoint/2010/main" val="849262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Disinfect your equipment!</a:t>
            </a:r>
          </a:p>
        </p:txBody>
      </p:sp>
      <p:sp>
        <p:nvSpPr>
          <p:cNvPr id="4" name="Slide Number Placeholder 3"/>
          <p:cNvSpPr>
            <a:spLocks noGrp="1"/>
          </p:cNvSpPr>
          <p:nvPr>
            <p:ph type="sldNum" sz="quarter" idx="10"/>
          </p:nvPr>
        </p:nvSpPr>
        <p:spPr/>
        <p:txBody>
          <a:bodyPr/>
          <a:lstStyle/>
          <a:p>
            <a:fld id="{9555D449-B875-4B8D-8E66-224D27E54C9A}" type="slidenum">
              <a:rPr lang="en-US" smtClean="0"/>
              <a:t>77</a:t>
            </a:fld>
            <a:endParaRPr lang="en-US" dirty="0"/>
          </a:p>
        </p:txBody>
      </p:sp>
    </p:spTree>
    <p:extLst>
      <p:ext uri="{BB962C8B-B14F-4D97-AF65-F5344CB8AC3E}">
        <p14:creationId xmlns:p14="http://schemas.microsoft.com/office/powerpoint/2010/main" val="896486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purpose and function of each</a:t>
            </a:r>
          </a:p>
        </p:txBody>
      </p:sp>
      <p:sp>
        <p:nvSpPr>
          <p:cNvPr id="4" name="Slide Number Placeholder 3"/>
          <p:cNvSpPr>
            <a:spLocks noGrp="1"/>
          </p:cNvSpPr>
          <p:nvPr>
            <p:ph type="sldNum" sz="quarter" idx="10"/>
          </p:nvPr>
        </p:nvSpPr>
        <p:spPr/>
        <p:txBody>
          <a:bodyPr/>
          <a:lstStyle/>
          <a:p>
            <a:fld id="{9555D449-B875-4B8D-8E66-224D27E54C9A}" type="slidenum">
              <a:rPr lang="en-US" smtClean="0"/>
              <a:t>84</a:t>
            </a:fld>
            <a:endParaRPr lang="en-US" dirty="0"/>
          </a:p>
        </p:txBody>
      </p:sp>
    </p:spTree>
    <p:extLst>
      <p:ext uri="{BB962C8B-B14F-4D97-AF65-F5344CB8AC3E}">
        <p14:creationId xmlns:p14="http://schemas.microsoft.com/office/powerpoint/2010/main" val="165201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in more detail the resuscitation process</a:t>
            </a:r>
          </a:p>
        </p:txBody>
      </p:sp>
      <p:sp>
        <p:nvSpPr>
          <p:cNvPr id="4" name="Slide Number Placeholder 3"/>
          <p:cNvSpPr>
            <a:spLocks noGrp="1"/>
          </p:cNvSpPr>
          <p:nvPr>
            <p:ph type="sldNum" sz="quarter" idx="10"/>
          </p:nvPr>
        </p:nvSpPr>
        <p:spPr/>
        <p:txBody>
          <a:bodyPr/>
          <a:lstStyle/>
          <a:p>
            <a:fld id="{9555D449-B875-4B8D-8E66-224D27E54C9A}" type="slidenum">
              <a:rPr lang="en-US" smtClean="0"/>
              <a:t>87</a:t>
            </a:fld>
            <a:endParaRPr lang="en-US" dirty="0"/>
          </a:p>
        </p:txBody>
      </p:sp>
    </p:spTree>
    <p:extLst>
      <p:ext uri="{BB962C8B-B14F-4D97-AF65-F5344CB8AC3E}">
        <p14:creationId xmlns:p14="http://schemas.microsoft.com/office/powerpoint/2010/main" val="4144293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care of the newborn in more detail.</a:t>
            </a:r>
          </a:p>
        </p:txBody>
      </p:sp>
      <p:sp>
        <p:nvSpPr>
          <p:cNvPr id="4" name="Slide Number Placeholder 3"/>
          <p:cNvSpPr>
            <a:spLocks noGrp="1"/>
          </p:cNvSpPr>
          <p:nvPr>
            <p:ph type="sldNum" sz="quarter" idx="10"/>
          </p:nvPr>
        </p:nvSpPr>
        <p:spPr/>
        <p:txBody>
          <a:bodyPr/>
          <a:lstStyle/>
          <a:p>
            <a:fld id="{9555D449-B875-4B8D-8E66-224D27E54C9A}" type="slidenum">
              <a:rPr lang="en-US" smtClean="0"/>
              <a:t>88</a:t>
            </a:fld>
            <a:endParaRPr lang="en-US" dirty="0"/>
          </a:p>
        </p:txBody>
      </p:sp>
    </p:spTree>
    <p:extLst>
      <p:ext uri="{BB962C8B-B14F-4D97-AF65-F5344CB8AC3E}">
        <p14:creationId xmlns:p14="http://schemas.microsoft.com/office/powerpoint/2010/main" val="234861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the use of a BVM.</a:t>
            </a:r>
          </a:p>
          <a:p>
            <a:r>
              <a:rPr lang="en-US" dirty="0"/>
              <a:t>Discuss when would be appropriate scenarios to oxygenate vs. ventilate.</a:t>
            </a:r>
          </a:p>
          <a:p>
            <a:r>
              <a:rPr lang="en-US" dirty="0"/>
              <a:t>*Introduce ETCO2, optional demonstration</a:t>
            </a:r>
          </a:p>
        </p:txBody>
      </p:sp>
      <p:sp>
        <p:nvSpPr>
          <p:cNvPr id="4" name="Slide Number Placeholder 3"/>
          <p:cNvSpPr>
            <a:spLocks noGrp="1"/>
          </p:cNvSpPr>
          <p:nvPr>
            <p:ph type="sldNum" sz="quarter" idx="10"/>
          </p:nvPr>
        </p:nvSpPr>
        <p:spPr/>
        <p:txBody>
          <a:bodyPr/>
          <a:lstStyle/>
          <a:p>
            <a:fld id="{9555D449-B875-4B8D-8E66-224D27E54C9A}" type="slidenum">
              <a:rPr lang="en-US" smtClean="0"/>
              <a:t>8</a:t>
            </a:fld>
            <a:endParaRPr lang="en-US" dirty="0"/>
          </a:p>
        </p:txBody>
      </p:sp>
    </p:spTree>
    <p:extLst>
      <p:ext uri="{BB962C8B-B14F-4D97-AF65-F5344CB8AC3E}">
        <p14:creationId xmlns:p14="http://schemas.microsoft.com/office/powerpoint/2010/main" val="461436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Ectopic pregnancy – a fertilized egg becomes implanted in the fallopian tube instead of in the uterus, can be life-threatening.</a:t>
            </a:r>
          </a:p>
          <a:p>
            <a:r>
              <a:rPr lang="en-US" dirty="0"/>
              <a:t>Miscarriage – explain how to care for the patient both medically and emotionally</a:t>
            </a:r>
          </a:p>
          <a:p>
            <a:r>
              <a:rPr lang="en-US" dirty="0"/>
              <a:t>Prolapsed cord – explain patient positioning in a knee to chest and have the mother refrain from pushing.</a:t>
            </a:r>
          </a:p>
        </p:txBody>
      </p:sp>
      <p:sp>
        <p:nvSpPr>
          <p:cNvPr id="4" name="Slide Number Placeholder 3"/>
          <p:cNvSpPr>
            <a:spLocks noGrp="1"/>
          </p:cNvSpPr>
          <p:nvPr>
            <p:ph type="sldNum" sz="quarter" idx="10"/>
          </p:nvPr>
        </p:nvSpPr>
        <p:spPr/>
        <p:txBody>
          <a:bodyPr/>
          <a:lstStyle/>
          <a:p>
            <a:fld id="{9555D449-B875-4B8D-8E66-224D27E54C9A}" type="slidenum">
              <a:rPr lang="en-US" smtClean="0"/>
              <a:t>89</a:t>
            </a:fld>
            <a:endParaRPr lang="en-US" dirty="0"/>
          </a:p>
        </p:txBody>
      </p:sp>
    </p:spTree>
    <p:extLst>
      <p:ext uri="{BB962C8B-B14F-4D97-AF65-F5344CB8AC3E}">
        <p14:creationId xmlns:p14="http://schemas.microsoft.com/office/powerpoint/2010/main" val="675383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to consider during triage:</a:t>
            </a:r>
          </a:p>
          <a:p>
            <a:r>
              <a:rPr lang="en-US" dirty="0"/>
              <a:t>Sort:  Global sorting</a:t>
            </a:r>
          </a:p>
          <a:p>
            <a:r>
              <a:rPr lang="en-US" dirty="0"/>
              <a:t>  Obvious life threat, purposeful movement, walk</a:t>
            </a:r>
          </a:p>
          <a:p>
            <a:r>
              <a:rPr lang="en-US" dirty="0"/>
              <a:t>Individual assessment</a:t>
            </a:r>
          </a:p>
          <a:p>
            <a:r>
              <a:rPr lang="en-US" dirty="0"/>
              <a:t>  Perform lifesaving interventions as indicated</a:t>
            </a:r>
          </a:p>
          <a:p>
            <a:r>
              <a:rPr lang="en-US" dirty="0"/>
              <a:t>  Perform ongoing reassessments</a:t>
            </a:r>
          </a:p>
          <a:p>
            <a:r>
              <a:rPr lang="en-US" dirty="0"/>
              <a:t>Treatment and/or transport</a:t>
            </a:r>
          </a:p>
          <a:p>
            <a:r>
              <a:rPr lang="en-US" dirty="0"/>
              <a:t>START:</a:t>
            </a:r>
          </a:p>
          <a:p>
            <a:r>
              <a:rPr lang="en-US" dirty="0"/>
              <a:t>   Assess respirations</a:t>
            </a:r>
          </a:p>
          <a:p>
            <a:r>
              <a:rPr lang="en-US" dirty="0"/>
              <a:t>  Assess perfusion</a:t>
            </a:r>
          </a:p>
          <a:p>
            <a:r>
              <a:rPr lang="en-US" dirty="0"/>
              <a:t>  Assess mental status</a:t>
            </a:r>
          </a:p>
          <a:p>
            <a:r>
              <a:rPr lang="en-US" dirty="0"/>
              <a:t>JumpSTART:</a:t>
            </a:r>
          </a:p>
          <a:p>
            <a:r>
              <a:rPr lang="en-US" dirty="0"/>
              <a:t>  Same as START only the parameters are different review</a:t>
            </a:r>
          </a:p>
        </p:txBody>
      </p:sp>
      <p:sp>
        <p:nvSpPr>
          <p:cNvPr id="4" name="Slide Number Placeholder 3"/>
          <p:cNvSpPr>
            <a:spLocks noGrp="1"/>
          </p:cNvSpPr>
          <p:nvPr>
            <p:ph type="sldNum" sz="quarter" idx="10"/>
          </p:nvPr>
        </p:nvSpPr>
        <p:spPr/>
        <p:txBody>
          <a:bodyPr/>
          <a:lstStyle/>
          <a:p>
            <a:fld id="{9555D449-B875-4B8D-8E66-224D27E54C9A}" type="slidenum">
              <a:rPr lang="en-US" smtClean="0"/>
              <a:t>95</a:t>
            </a:fld>
            <a:endParaRPr lang="en-US" dirty="0"/>
          </a:p>
        </p:txBody>
      </p:sp>
    </p:spTree>
    <p:extLst>
      <p:ext uri="{BB962C8B-B14F-4D97-AF65-F5344CB8AC3E}">
        <p14:creationId xmlns:p14="http://schemas.microsoft.com/office/powerpoint/2010/main" val="1874065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discuss each component.</a:t>
            </a:r>
          </a:p>
        </p:txBody>
      </p:sp>
      <p:sp>
        <p:nvSpPr>
          <p:cNvPr id="4" name="Slide Number Placeholder 3"/>
          <p:cNvSpPr>
            <a:spLocks noGrp="1"/>
          </p:cNvSpPr>
          <p:nvPr>
            <p:ph type="sldNum" sz="quarter" idx="10"/>
          </p:nvPr>
        </p:nvSpPr>
        <p:spPr/>
        <p:txBody>
          <a:bodyPr/>
          <a:lstStyle/>
          <a:p>
            <a:fld id="{9555D449-B875-4B8D-8E66-224D27E54C9A}" type="slidenum">
              <a:rPr lang="en-US" smtClean="0"/>
              <a:t>96</a:t>
            </a:fld>
            <a:endParaRPr lang="en-US" dirty="0"/>
          </a:p>
        </p:txBody>
      </p:sp>
    </p:spTree>
    <p:extLst>
      <p:ext uri="{BB962C8B-B14F-4D97-AF65-F5344CB8AC3E}">
        <p14:creationId xmlns:p14="http://schemas.microsoft.com/office/powerpoint/2010/main" val="3610371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Weapons of mass destruction – any agent designed to bring about mass death, casualties and/or massive damage to property and infrastructure.</a:t>
            </a:r>
          </a:p>
          <a:p>
            <a:r>
              <a:rPr lang="en-US" dirty="0"/>
              <a:t>Potential targets and Risks:</a:t>
            </a:r>
          </a:p>
          <a:p>
            <a:r>
              <a:rPr lang="en-US" dirty="0"/>
              <a:t>     They need to incite fear, schools, government buildings, shopping centers, sports events, computer networks, food sources.</a:t>
            </a:r>
          </a:p>
          <a:p>
            <a:r>
              <a:rPr lang="en-US" dirty="0"/>
              <a:t>Agents and devices:</a:t>
            </a:r>
          </a:p>
          <a:p>
            <a:r>
              <a:rPr lang="en-US" dirty="0"/>
              <a:t>     explosives and homemade bombs, chemical agents, insecticides, nerve agents, blister agents, biologic agents.</a:t>
            </a:r>
          </a:p>
          <a:p>
            <a:r>
              <a:rPr lang="en-US" dirty="0"/>
              <a:t>Your response as an EMR:</a:t>
            </a:r>
          </a:p>
          <a:p>
            <a:r>
              <a:rPr lang="en-US" dirty="0"/>
              <a:t>    Know the limits of your training.  Always keep yourself safe and exercise due diligence for the safety of others.  Be alert for secondary devices that may be set to detonate after first responders arrive to assist those injured in the primary phase of attack.</a:t>
            </a:r>
          </a:p>
        </p:txBody>
      </p:sp>
      <p:sp>
        <p:nvSpPr>
          <p:cNvPr id="4" name="Slide Number Placeholder 3"/>
          <p:cNvSpPr>
            <a:spLocks noGrp="1"/>
          </p:cNvSpPr>
          <p:nvPr>
            <p:ph type="sldNum" sz="quarter" idx="10"/>
          </p:nvPr>
        </p:nvSpPr>
        <p:spPr/>
        <p:txBody>
          <a:bodyPr/>
          <a:lstStyle/>
          <a:p>
            <a:fld id="{9555D449-B875-4B8D-8E66-224D27E54C9A}" type="slidenum">
              <a:rPr lang="en-US" smtClean="0"/>
              <a:t>97</a:t>
            </a:fld>
            <a:endParaRPr lang="en-US" dirty="0"/>
          </a:p>
        </p:txBody>
      </p:sp>
    </p:spTree>
    <p:extLst>
      <p:ext uri="{BB962C8B-B14F-4D97-AF65-F5344CB8AC3E}">
        <p14:creationId xmlns:p14="http://schemas.microsoft.com/office/powerpoint/2010/main" val="39904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is better with this and much of the oxygenation/ventilation lecture can be hands-on while lecturing.</a:t>
            </a:r>
          </a:p>
        </p:txBody>
      </p:sp>
      <p:sp>
        <p:nvSpPr>
          <p:cNvPr id="4" name="Slide Number Placeholder 3"/>
          <p:cNvSpPr>
            <a:spLocks noGrp="1"/>
          </p:cNvSpPr>
          <p:nvPr>
            <p:ph type="sldNum" sz="quarter" idx="10"/>
          </p:nvPr>
        </p:nvSpPr>
        <p:spPr/>
        <p:txBody>
          <a:bodyPr/>
          <a:lstStyle/>
          <a:p>
            <a:fld id="{9555D449-B875-4B8D-8E66-224D27E54C9A}" type="slidenum">
              <a:rPr lang="en-US" smtClean="0"/>
              <a:t>9</a:t>
            </a:fld>
            <a:endParaRPr lang="en-US" dirty="0"/>
          </a:p>
        </p:txBody>
      </p:sp>
    </p:spTree>
    <p:extLst>
      <p:ext uri="{BB962C8B-B14F-4D97-AF65-F5344CB8AC3E}">
        <p14:creationId xmlns:p14="http://schemas.microsoft.com/office/powerpoint/2010/main" val="186854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AHA guidelines for current recommendations regarding oxygen administration for ACS and stroke.</a:t>
            </a:r>
          </a:p>
        </p:txBody>
      </p:sp>
      <p:sp>
        <p:nvSpPr>
          <p:cNvPr id="4" name="Slide Number Placeholder 3"/>
          <p:cNvSpPr>
            <a:spLocks noGrp="1"/>
          </p:cNvSpPr>
          <p:nvPr>
            <p:ph type="sldNum" sz="quarter" idx="10"/>
          </p:nvPr>
        </p:nvSpPr>
        <p:spPr/>
        <p:txBody>
          <a:bodyPr/>
          <a:lstStyle/>
          <a:p>
            <a:fld id="{9555D449-B875-4B8D-8E66-224D27E54C9A}" type="slidenum">
              <a:rPr lang="en-US" smtClean="0"/>
              <a:t>10</a:t>
            </a:fld>
            <a:endParaRPr lang="en-US" dirty="0"/>
          </a:p>
        </p:txBody>
      </p:sp>
    </p:spTree>
    <p:extLst>
      <p:ext uri="{BB962C8B-B14F-4D97-AF65-F5344CB8AC3E}">
        <p14:creationId xmlns:p14="http://schemas.microsoft.com/office/powerpoint/2010/main" val="8391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indications and use of pulse oximetry and its limitations.</a:t>
            </a:r>
          </a:p>
        </p:txBody>
      </p:sp>
      <p:sp>
        <p:nvSpPr>
          <p:cNvPr id="4" name="Slide Number Placeholder 3"/>
          <p:cNvSpPr>
            <a:spLocks noGrp="1"/>
          </p:cNvSpPr>
          <p:nvPr>
            <p:ph type="sldNum" sz="quarter" idx="10"/>
          </p:nvPr>
        </p:nvSpPr>
        <p:spPr/>
        <p:txBody>
          <a:bodyPr/>
          <a:lstStyle/>
          <a:p>
            <a:fld id="{9555D449-B875-4B8D-8E66-224D27E54C9A}" type="slidenum">
              <a:rPr lang="en-US" smtClean="0"/>
              <a:t>11</a:t>
            </a:fld>
            <a:endParaRPr lang="en-US" dirty="0"/>
          </a:p>
        </p:txBody>
      </p:sp>
    </p:spTree>
    <p:extLst>
      <p:ext uri="{BB962C8B-B14F-4D97-AF65-F5344CB8AC3E}">
        <p14:creationId xmlns:p14="http://schemas.microsoft.com/office/powerpoint/2010/main" val="208150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location and function of each.</a:t>
            </a:r>
          </a:p>
        </p:txBody>
      </p:sp>
      <p:sp>
        <p:nvSpPr>
          <p:cNvPr id="4" name="Slide Number Placeholder 3"/>
          <p:cNvSpPr>
            <a:spLocks noGrp="1"/>
          </p:cNvSpPr>
          <p:nvPr>
            <p:ph type="sldNum" sz="quarter" idx="10"/>
          </p:nvPr>
        </p:nvSpPr>
        <p:spPr/>
        <p:txBody>
          <a:bodyPr/>
          <a:lstStyle/>
          <a:p>
            <a:fld id="{9555D449-B875-4B8D-8E66-224D27E54C9A}" type="slidenum">
              <a:rPr lang="en-US" smtClean="0"/>
              <a:t>14</a:t>
            </a:fld>
            <a:endParaRPr lang="en-US" dirty="0"/>
          </a:p>
        </p:txBody>
      </p:sp>
    </p:spTree>
    <p:extLst>
      <p:ext uri="{BB962C8B-B14F-4D97-AF65-F5344CB8AC3E}">
        <p14:creationId xmlns:p14="http://schemas.microsoft.com/office/powerpoint/2010/main" val="357408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each patient can be a critical cardiac patient but present similarly but depending upon the age group and sex (female vs. male), health history, diabetics etc. each can show different signs and symptoms and give examples of each.</a:t>
            </a:r>
          </a:p>
        </p:txBody>
      </p:sp>
      <p:sp>
        <p:nvSpPr>
          <p:cNvPr id="4" name="Slide Number Placeholder 3"/>
          <p:cNvSpPr>
            <a:spLocks noGrp="1"/>
          </p:cNvSpPr>
          <p:nvPr>
            <p:ph type="sldNum" sz="quarter" idx="10"/>
          </p:nvPr>
        </p:nvSpPr>
        <p:spPr/>
        <p:txBody>
          <a:bodyPr/>
          <a:lstStyle/>
          <a:p>
            <a:fld id="{9555D449-B875-4B8D-8E66-224D27E54C9A}" type="slidenum">
              <a:rPr lang="en-US" smtClean="0"/>
              <a:t>16</a:t>
            </a:fld>
            <a:endParaRPr lang="en-US" dirty="0"/>
          </a:p>
        </p:txBody>
      </p:sp>
    </p:spTree>
    <p:extLst>
      <p:ext uri="{BB962C8B-B14F-4D97-AF65-F5344CB8AC3E}">
        <p14:creationId xmlns:p14="http://schemas.microsoft.com/office/powerpoint/2010/main" val="4031008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12/8/2017</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12/8/2017</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12/8/2017</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t>12/8/2017</a:t>
            </a:fld>
            <a:endParaRPr dirty="0"/>
          </a:p>
        </p:txBody>
      </p:sp>
      <p:sp>
        <p:nvSpPr>
          <p:cNvPr id="7" name="Slide Number Placeholder 6"/>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t>12/8/2017</a:t>
            </a:fld>
            <a:endParaRPr dirty="0"/>
          </a:p>
        </p:txBody>
      </p:sp>
      <p:sp>
        <p:nvSpPr>
          <p:cNvPr id="9" name="Slide Number Placeholder 8"/>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t>12/8/2017</a:t>
            </a:fld>
            <a:endParaRPr dirty="0"/>
          </a:p>
        </p:txBody>
      </p:sp>
      <p:sp>
        <p:nvSpPr>
          <p:cNvPr id="5" name="Slide Number Placeholder 4"/>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t>12/8/2017</a:t>
            </a:fld>
            <a:endParaRPr dirty="0"/>
          </a:p>
        </p:txBody>
      </p:sp>
      <p:sp>
        <p:nvSpPr>
          <p:cNvPr id="4" name="Slide Number Placeholder 3"/>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12/8/2017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g&amp;ehk=yX5VHaerGqBQS6uLxwMalw&amp;r=0&amp;pid=OfficeInsert"/><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amp;ehk=W8PQGS3gh6j2Ofno"/><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commons.wikimedia.org/wiki/File:Circulation_of_Blood_Through_the_Heart.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kidocs.org/2016/01/keeping-it-real-crowdsourced-community-cpr-is-the-future/" TargetMode="External"/><Relationship Id="rId2" Type="http://schemas.openxmlformats.org/officeDocument/2006/relationships/image" Target="../media/image8.png&amp;ehk=joHNB2pVxNROvWaXGKlPmw&amp;r=0&amp;pid=OfficeInsert"/><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amp;ehk=PTN30bmgciWD5a3H7tlyjg&amp;r=0&amp;pid=OfficeInsert"/><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rehabilitacionblog.com/2010/08/rehabilitacion-cardiaca-el-sexo-tras-un.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amothersepistle.wordpress.com"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e.wikibooks.org/wiki/Tauchen_in_Hilfeleistungsunternehmen:_-Teil_D-_Tauchermedizin" TargetMode="External"/><Relationship Id="rId2" Type="http://schemas.openxmlformats.org/officeDocument/2006/relationships/image" Target="../media/image11.jpg&amp;ehk=C"/><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amp;ehk=PdqHRhDY9AB57LPonMRjdw&amp;r=0&amp;pid=OfficeInsert"/><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aliem.com/patwari-academy-video-altered-mental-stat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g&amp;ehk=N9BdBb9d3Y8ARacnRZH9MQ&amp;r=0&amp;pid=OfficeInsert"/><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amp;ehk=1M0XqaV1GEpdbPE9UvKhOQ&amp;r=0&amp;pid=OfficeInsert"/><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deleon-sharapaz-chloethea-3y1-4.wikispaces.com/TONIC+CLONIC+SEIZUR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5.jpg&amp;ehk=0Nb3Ffspx3K4gq3lR3BkNA&amp;r=0&amp;pid=OfficeInsert"/><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amp;ehk=5VIAURs6TL0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amp;ehk="/><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amp;ehk=ZNXV60bI5"/><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amp;ehk=kpbbbcLvUHilcvxvJo"/><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amp;ehk=daNmLeVPEkDOFOlXvIO1mw&amp;r=0&amp;pid=OfficeInsert"/><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life-processes-block-1.wikispaces.com/" TargetMode="External"/><Relationship Id="rId2" Type="http://schemas.openxmlformats.org/officeDocument/2006/relationships/image" Target="../media/image3.png&amp;ehk=KVTVOrB"/><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amp;ehk=y6"/><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amp;ehk=r4HmCZnQ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amp;ehk=uOfRLm1jczmvpDdmbJVfHg&amp;r=0&amp;pid=OfficeInsert"/><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amp;ehk=0dCRaexzhu2pYc328ZJ3CA&amp;r=0&amp;pid=OfficeInsert"/><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usankannasjackiegunderson.wikispaces.com/07+Respiratory+Physiology"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3.jpg&amp;ehk="/><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amp;ehk=KSAzEIRSXrXtcGTeoh8v1w&amp;r=0&amp;pid=OfficeInsert"/><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theriki.wikispaces.com/contentiou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g&amp;ehk=qEERtYC"/><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7.gif&amp;ehk=pl0O1QaFBxBWtO8bNY1XGw&amp;r=0&amp;pid=OfficeInsert"/><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8.gif&amp;ehk=M85QJINIFtSpB7XwOi6k8w&amp;r=0&amp;pid=OfficeInsert"/><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g&amp;ehk=QgIIQlgP38Sj3QGOklQy"/><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amp;ehk=oWQCbXY0NGMOIgOH0eNRqw&amp;r=0&amp;pid=OfficeInsert"/><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amp;ehk=3LFtEEldiQ6oJVHENMWNsw&amp;r=0&amp;pid=OfficeInsert"/><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amp;ehk=4W"/><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mediccast.com/blog/2014/11/10/narcan-ems-medication-review/"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amp;ehk=OtjC40tbYBCC"/><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oxygenandbronchodilatordelivery.wikispaces.com/What+oxygen+delivery+device+do+I+use%3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g&amp;ehk=oHID98KAolEI8PgStlGoJw&amp;r=0&amp;pid=OfficeInsert"/><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g&amp;ehk=Y08S7vYAZB8MZLIhza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g&amp;ehk=dXhBnw6z1g91vQL55TNsDg&amp;r=0&amp;pid=OfficeInsert"/><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g&amp;ehk=R"/><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g&amp;ehk="/><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amp;ehk=a3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roguemedic.com/2013/01/potentially-reversible-causes-of-cardiac-arrest-and-the-futility-of-cpr-for-trauma-arrest-comment-from-docxology/"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g&amp;ehk=cQWUW8quYFnLT5z7fqMygQ&amp;r=0&amp;pid=OfficeInsert"/><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gif&amp;ehk=tkUAhxdbue"/><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1.gif&amp;ehk=BxRq5ySBY"/><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jpg&amp;ehk=2inWToSOIGN9vuwKe"/><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3.jpg&amp;ehk=h7xuKiW4Kag9vVM5YAkchw&amp;r=0&amp;pid=OfficeInsert"/><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4.jpg&amp;ehk=irqeYmyTkIoXkFFSav8ojQ&amp;r=0&amp;pid=OfficeInsert"/><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838200"/>
            <a:ext cx="4419600" cy="4167980"/>
          </a:xfrm>
        </p:spPr>
        <p:txBody>
          <a:bodyPr>
            <a:normAutofit/>
          </a:bodyPr>
          <a:lstStyle/>
          <a:p>
            <a:r>
              <a:rPr lang="en-US" dirty="0"/>
              <a:t>EMR Refresher</a:t>
            </a:r>
            <a:br>
              <a:rPr lang="en-US" dirty="0"/>
            </a:br>
            <a:r>
              <a:rPr lang="en-US" dirty="0"/>
              <a:t/>
            </a:r>
            <a:br>
              <a:rPr lang="en-US" dirty="0"/>
            </a:br>
            <a:r>
              <a:rPr lang="en-US" sz="4400" dirty="0"/>
              <a:t>Module I</a:t>
            </a:r>
            <a:br>
              <a:rPr lang="en-US" sz="4400" dirty="0"/>
            </a:br>
            <a:r>
              <a:rPr lang="en-US" sz="4400" dirty="0"/>
              <a:t>Airway/Cardiac/Neuro/Trauma</a:t>
            </a:r>
          </a:p>
        </p:txBody>
      </p:sp>
      <p:sp>
        <p:nvSpPr>
          <p:cNvPr id="3" name="Subtitle 2"/>
          <p:cNvSpPr>
            <a:spLocks noGrp="1"/>
          </p:cNvSpPr>
          <p:nvPr>
            <p:ph type="subTitle" idx="1"/>
          </p:nvPr>
        </p:nvSpPr>
        <p:spPr>
          <a:xfrm>
            <a:off x="304801" y="5181600"/>
            <a:ext cx="4724399" cy="914400"/>
          </a:xfrm>
        </p:spPr>
        <p:txBody>
          <a:bodyPr>
            <a:normAutofit/>
          </a:bodyPr>
          <a:lstStyle/>
          <a:p>
            <a:r>
              <a:rPr lang="en-US" dirty="0"/>
              <a:t>Ventilation/ Oxygenation/cardiac/neurological emergencies/cns injuries</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F5E33A0-6338-48ED-BA4F-B76235893624}"/>
              </a:ext>
            </a:extLst>
          </p:cNvPr>
          <p:cNvSpPr>
            <a:spLocks noGrp="1"/>
          </p:cNvSpPr>
          <p:nvPr>
            <p:ph type="title"/>
          </p:nvPr>
        </p:nvSpPr>
        <p:spPr/>
        <p:txBody>
          <a:bodyPr>
            <a:normAutofit/>
          </a:bodyPr>
          <a:lstStyle/>
          <a:p>
            <a:pPr algn="ctr"/>
            <a:r>
              <a:rPr lang="en-US" sz="4400" dirty="0"/>
              <a:t>Indications for oxygen</a:t>
            </a:r>
          </a:p>
        </p:txBody>
      </p:sp>
      <p:sp>
        <p:nvSpPr>
          <p:cNvPr id="6" name="Content Placeholder 5">
            <a:extLst>
              <a:ext uri="{FF2B5EF4-FFF2-40B4-BE49-F238E27FC236}">
                <a16:creationId xmlns:a16="http://schemas.microsoft.com/office/drawing/2014/main" xmlns="" id="{4C393E25-1EE6-45F0-BB5E-2D0BC49CB9E9}"/>
              </a:ext>
            </a:extLst>
          </p:cNvPr>
          <p:cNvSpPr>
            <a:spLocks noGrp="1"/>
          </p:cNvSpPr>
          <p:nvPr>
            <p:ph idx="1"/>
          </p:nvPr>
        </p:nvSpPr>
        <p:spPr/>
        <p:txBody>
          <a:bodyPr/>
          <a:lstStyle/>
          <a:p>
            <a:r>
              <a:rPr lang="en-US" dirty="0"/>
              <a:t>Don’t deny any patient oxygen with shortness of breath or who is clearly having difficulty breathing.</a:t>
            </a:r>
          </a:p>
          <a:p>
            <a:r>
              <a:rPr lang="en-US" dirty="0"/>
              <a:t>Oxygen therapy for Acute Coronary syndrome and stroke patients should be guided by measured oxygen levels (SpO2).  In the absence of SpO2 measurements, then it is reasonable to give 2 L/min nasal cannula.</a:t>
            </a:r>
          </a:p>
          <a:p>
            <a:r>
              <a:rPr lang="en-US" dirty="0"/>
              <a:t>A patient presenting with ACS and stroke with signs and symptoms of dyspnea, shock and heart failure, it is also reasonable to administer high flow oxygen via a non-rebreather mask.</a:t>
            </a:r>
          </a:p>
        </p:txBody>
      </p:sp>
    </p:spTree>
    <p:extLst>
      <p:ext uri="{BB962C8B-B14F-4D97-AF65-F5344CB8AC3E}">
        <p14:creationId xmlns:p14="http://schemas.microsoft.com/office/powerpoint/2010/main" val="15286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228B3-F040-4DA7-A39B-7F57DA42FF47}"/>
              </a:ext>
            </a:extLst>
          </p:cNvPr>
          <p:cNvSpPr>
            <a:spLocks noGrp="1"/>
          </p:cNvSpPr>
          <p:nvPr>
            <p:ph type="title"/>
          </p:nvPr>
        </p:nvSpPr>
        <p:spPr/>
        <p:txBody>
          <a:bodyPr/>
          <a:lstStyle/>
          <a:p>
            <a:pPr algn="ctr"/>
            <a:r>
              <a:rPr lang="en-US" dirty="0"/>
              <a:t>EMS Culture of Safety</a:t>
            </a:r>
          </a:p>
        </p:txBody>
      </p:sp>
      <p:sp>
        <p:nvSpPr>
          <p:cNvPr id="3" name="Content Placeholder 2">
            <a:extLst>
              <a:ext uri="{FF2B5EF4-FFF2-40B4-BE49-F238E27FC236}">
                <a16:creationId xmlns:a16="http://schemas.microsoft.com/office/drawing/2014/main" xmlns="" id="{03B4158F-37F0-4389-8333-26F29D8F4FE0}"/>
              </a:ext>
            </a:extLst>
          </p:cNvPr>
          <p:cNvSpPr>
            <a:spLocks noGrp="1"/>
          </p:cNvSpPr>
          <p:nvPr>
            <p:ph idx="1"/>
          </p:nvPr>
        </p:nvSpPr>
        <p:spPr/>
        <p:txBody>
          <a:bodyPr/>
          <a:lstStyle/>
          <a:p>
            <a:r>
              <a:rPr lang="en-US" dirty="0"/>
              <a:t>The value and priority placed on worker and public safety by everyone in every group at every level of the organization.</a:t>
            </a:r>
          </a:p>
          <a:p>
            <a:r>
              <a:rPr lang="en-US" dirty="0"/>
              <a:t>The extent to which individuals and groups will commit to personal responsibility for safety; act to preserve</a:t>
            </a:r>
          </a:p>
          <a:p>
            <a:r>
              <a:rPr lang="en-US" dirty="0"/>
              <a:t>Enhance and communicate safety concerns</a:t>
            </a:r>
          </a:p>
          <a:p>
            <a:r>
              <a:rPr lang="en-US" dirty="0"/>
              <a:t>Strive to actively learn, adapt and modify behavior based on lessons learned from mistakes</a:t>
            </a:r>
          </a:p>
          <a:p>
            <a:endParaRPr lang="en-US" dirty="0"/>
          </a:p>
        </p:txBody>
      </p:sp>
    </p:spTree>
    <p:extLst>
      <p:ext uri="{BB962C8B-B14F-4D97-AF65-F5344CB8AC3E}">
        <p14:creationId xmlns:p14="http://schemas.microsoft.com/office/powerpoint/2010/main" val="29249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CFB75-241A-4E62-827E-165463C507E0}"/>
              </a:ext>
            </a:extLst>
          </p:cNvPr>
          <p:cNvSpPr>
            <a:spLocks noGrp="1"/>
          </p:cNvSpPr>
          <p:nvPr>
            <p:ph type="title"/>
          </p:nvPr>
        </p:nvSpPr>
        <p:spPr/>
        <p:txBody>
          <a:bodyPr/>
          <a:lstStyle/>
          <a:p>
            <a:pPr algn="ctr"/>
            <a:r>
              <a:rPr lang="en-US" dirty="0"/>
              <a:t>Six Core Elements Necessary to Advance an EMS Culture of Safety</a:t>
            </a:r>
          </a:p>
        </p:txBody>
      </p:sp>
      <p:sp>
        <p:nvSpPr>
          <p:cNvPr id="3" name="Content Placeholder 2">
            <a:extLst>
              <a:ext uri="{FF2B5EF4-FFF2-40B4-BE49-F238E27FC236}">
                <a16:creationId xmlns:a16="http://schemas.microsoft.com/office/drawing/2014/main" xmlns="" id="{DECD1A0E-92AF-492C-AF7B-8E35706925A5}"/>
              </a:ext>
            </a:extLst>
          </p:cNvPr>
          <p:cNvSpPr>
            <a:spLocks noGrp="1"/>
          </p:cNvSpPr>
          <p:nvPr>
            <p:ph idx="1"/>
          </p:nvPr>
        </p:nvSpPr>
        <p:spPr/>
        <p:txBody>
          <a:bodyPr>
            <a:normAutofit fontScale="70000" lnSpcReduction="20000"/>
          </a:bodyPr>
          <a:lstStyle/>
          <a:p>
            <a:r>
              <a:rPr lang="en-US" dirty="0"/>
              <a:t>Just Culture</a:t>
            </a:r>
          </a:p>
          <a:p>
            <a:pPr lvl="1"/>
            <a:r>
              <a:rPr lang="en-US" dirty="0"/>
              <a:t>Development of environments in which EMS personnel are safe to report errors</a:t>
            </a:r>
          </a:p>
          <a:p>
            <a:pPr lvl="1"/>
            <a:r>
              <a:rPr lang="en-US" dirty="0"/>
              <a:t>Assess risks in order to identify means of overcoming factors that contribute to errors</a:t>
            </a:r>
          </a:p>
          <a:p>
            <a:r>
              <a:rPr lang="en-US" dirty="0"/>
              <a:t>Coordinated support and resources</a:t>
            </a:r>
          </a:p>
          <a:p>
            <a:pPr lvl="1"/>
            <a:r>
              <a:rPr lang="en-US" dirty="0"/>
              <a:t>Creation of a guidance and resource coordination body</a:t>
            </a:r>
          </a:p>
          <a:p>
            <a:r>
              <a:rPr lang="en-US" dirty="0"/>
              <a:t>EMS Safety Data System</a:t>
            </a:r>
          </a:p>
          <a:p>
            <a:pPr lvl="1"/>
            <a:r>
              <a:rPr lang="en-US" dirty="0"/>
              <a:t>Data driven decisions and policies related to EMS safety can only be made if all data is accessible on a national level</a:t>
            </a:r>
          </a:p>
          <a:p>
            <a:r>
              <a:rPr lang="en-US" dirty="0"/>
              <a:t>EMS Education Initiatives</a:t>
            </a:r>
          </a:p>
          <a:p>
            <a:pPr lvl="1"/>
            <a:r>
              <a:rPr lang="en-US" dirty="0"/>
              <a:t>Safety starts with EMS leaders and educators and involves everyone</a:t>
            </a:r>
          </a:p>
          <a:p>
            <a:r>
              <a:rPr lang="en-US" dirty="0"/>
              <a:t>EMS Safety Standards</a:t>
            </a:r>
          </a:p>
          <a:p>
            <a:pPr lvl="1"/>
            <a:r>
              <a:rPr lang="en-US" dirty="0"/>
              <a:t>Safety standards for patient and responder safety must be developed using data and evidence</a:t>
            </a:r>
          </a:p>
          <a:p>
            <a:r>
              <a:rPr lang="en-US" dirty="0"/>
              <a:t>Requirements for reporting and investigation</a:t>
            </a:r>
          </a:p>
          <a:p>
            <a:pPr lvl="1"/>
            <a:r>
              <a:rPr lang="en-US" dirty="0"/>
              <a:t>Mandates for reporting safety are necessary so a common language and data set can be created to improve responder and patient safety</a:t>
            </a:r>
          </a:p>
          <a:p>
            <a:endParaRPr lang="en-US" dirty="0"/>
          </a:p>
        </p:txBody>
      </p:sp>
    </p:spTree>
    <p:extLst>
      <p:ext uri="{BB962C8B-B14F-4D97-AF65-F5344CB8AC3E}">
        <p14:creationId xmlns:p14="http://schemas.microsoft.com/office/powerpoint/2010/main" val="365669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C77AA41-2B5C-49A0-88DE-02E5DC377473}"/>
              </a:ext>
            </a:extLst>
          </p:cNvPr>
          <p:cNvSpPr>
            <a:spLocks noGrp="1"/>
          </p:cNvSpPr>
          <p:nvPr>
            <p:ph type="title"/>
          </p:nvPr>
        </p:nvSpPr>
        <p:spPr/>
        <p:txBody>
          <a:bodyPr>
            <a:normAutofit fontScale="90000"/>
          </a:bodyPr>
          <a:lstStyle/>
          <a:p>
            <a:pPr algn="ctr"/>
            <a:r>
              <a:rPr lang="en-US" dirty="0"/>
              <a:t>What is your role as an EMS Provider in establishing a Culture of Safety within your organization?</a:t>
            </a:r>
          </a:p>
        </p:txBody>
      </p:sp>
      <p:sp>
        <p:nvSpPr>
          <p:cNvPr id="5" name="Content Placeholder 4">
            <a:extLst>
              <a:ext uri="{FF2B5EF4-FFF2-40B4-BE49-F238E27FC236}">
                <a16:creationId xmlns:a16="http://schemas.microsoft.com/office/drawing/2014/main" xmlns="" id="{6B7479A6-FAE1-4E2A-B651-1CC27482B9CE}"/>
              </a:ext>
            </a:extLst>
          </p:cNvPr>
          <p:cNvSpPr>
            <a:spLocks noGrp="1"/>
          </p:cNvSpPr>
          <p:nvPr>
            <p:ph sz="half" idx="1"/>
          </p:nvPr>
        </p:nvSpPr>
        <p:spPr/>
        <p:txBody>
          <a:bodyPr/>
          <a:lstStyle/>
          <a:p>
            <a:r>
              <a:rPr lang="en-US" dirty="0"/>
              <a:t>What changes are needed to encourage the development of a culture of safety?</a:t>
            </a:r>
          </a:p>
          <a:p>
            <a:r>
              <a:rPr lang="en-US" dirty="0"/>
              <a:t>How are mistakes handled if one is made during a patient care encounter?</a:t>
            </a:r>
          </a:p>
          <a:p>
            <a:r>
              <a:rPr lang="en-US" dirty="0"/>
              <a:t>How should it be handled if applying the concept of Just Culture?</a:t>
            </a:r>
          </a:p>
          <a:p>
            <a:pPr marL="0" indent="0">
              <a:buNone/>
            </a:pPr>
            <a:r>
              <a:rPr lang="en-US" dirty="0"/>
              <a:t>*Blaming or punishing is not an option in Just Culture</a:t>
            </a:r>
          </a:p>
          <a:p>
            <a:pPr marL="0" indent="0">
              <a:buNone/>
            </a:pPr>
            <a:endParaRPr lang="en-US" dirty="0"/>
          </a:p>
        </p:txBody>
      </p:sp>
      <p:pic>
        <p:nvPicPr>
          <p:cNvPr id="7" name="Content Placeholder 5">
            <a:extLst>
              <a:ext uri="{FF2B5EF4-FFF2-40B4-BE49-F238E27FC236}">
                <a16:creationId xmlns:a16="http://schemas.microsoft.com/office/drawing/2014/main" xmlns="" id="{1DAF5B62-E862-44F3-AA80-DD6D04ADE4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396691"/>
            <a:ext cx="5181600" cy="4004108"/>
          </a:xfrm>
        </p:spPr>
      </p:pic>
    </p:spTree>
    <p:extLst>
      <p:ext uri="{BB962C8B-B14F-4D97-AF65-F5344CB8AC3E}">
        <p14:creationId xmlns:p14="http://schemas.microsoft.com/office/powerpoint/2010/main" val="416530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E742A-84E7-46CF-9A21-1DB875DCE397}"/>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2E65AD4F-C7C7-481B-9600-E44063C6C8D1}"/>
              </a:ext>
            </a:extLst>
          </p:cNvPr>
          <p:cNvSpPr>
            <a:spLocks noGrp="1"/>
          </p:cNvSpPr>
          <p:nvPr>
            <p:ph idx="1"/>
          </p:nvPr>
        </p:nvSpPr>
        <p:spPr/>
        <p:txBody>
          <a:bodyPr/>
          <a:lstStyle/>
          <a:p>
            <a:r>
              <a:rPr lang="en-US" dirty="0"/>
              <a:t>As an EMT it is your responsibility to promote safety in every aspect of your profession:</a:t>
            </a:r>
          </a:p>
          <a:p>
            <a:pPr lvl="1"/>
            <a:endParaRPr lang="en-US" dirty="0"/>
          </a:p>
          <a:p>
            <a:pPr lvl="1"/>
            <a:r>
              <a:rPr lang="en-US" dirty="0"/>
              <a:t>Safe transportation of your crew members to and from a scene</a:t>
            </a:r>
          </a:p>
          <a:p>
            <a:pPr lvl="1"/>
            <a:r>
              <a:rPr lang="en-US" dirty="0"/>
              <a:t>Safe transportation of your patient to the hospital</a:t>
            </a:r>
          </a:p>
          <a:p>
            <a:pPr lvl="1"/>
            <a:r>
              <a:rPr lang="en-US" dirty="0"/>
              <a:t>Promote safe actions while on the scene</a:t>
            </a:r>
          </a:p>
          <a:p>
            <a:pPr lvl="1"/>
            <a:r>
              <a:rPr lang="en-US" dirty="0"/>
              <a:t>Promote safety while training</a:t>
            </a:r>
          </a:p>
          <a:p>
            <a:pPr lvl="1"/>
            <a:r>
              <a:rPr lang="en-US" dirty="0"/>
              <a:t>Assist leadership and following policies and guidelines for the promotion of a culture of safety </a:t>
            </a:r>
          </a:p>
          <a:p>
            <a:endParaRPr lang="en-US" dirty="0"/>
          </a:p>
        </p:txBody>
      </p:sp>
    </p:spTree>
    <p:extLst>
      <p:ext uri="{BB962C8B-B14F-4D97-AF65-F5344CB8AC3E}">
        <p14:creationId xmlns:p14="http://schemas.microsoft.com/office/powerpoint/2010/main" val="60835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5B70F-F5B7-4B4E-97FA-11BBB2C7E8E1}"/>
              </a:ext>
            </a:extLst>
          </p:cNvPr>
          <p:cNvSpPr>
            <a:spLocks noGrp="1"/>
          </p:cNvSpPr>
          <p:nvPr>
            <p:ph type="ctrTitle"/>
          </p:nvPr>
        </p:nvSpPr>
        <p:spPr>
          <a:xfrm>
            <a:off x="381001" y="609600"/>
            <a:ext cx="4343399" cy="3505200"/>
          </a:xfrm>
        </p:spPr>
        <p:txBody>
          <a:bodyPr>
            <a:normAutofit/>
          </a:bodyPr>
          <a:lstStyle/>
          <a:p>
            <a:r>
              <a:rPr lang="en-US" dirty="0"/>
              <a:t>EMR Refresher</a:t>
            </a:r>
            <a:br>
              <a:rPr lang="en-US" dirty="0"/>
            </a:br>
            <a:r>
              <a:rPr lang="en-US" dirty="0"/>
              <a:t/>
            </a:r>
            <a:br>
              <a:rPr lang="en-US" dirty="0"/>
            </a:br>
            <a:r>
              <a:rPr lang="en-US" dirty="0"/>
              <a:t>Module III</a:t>
            </a:r>
            <a:br>
              <a:rPr lang="en-US" dirty="0"/>
            </a:br>
            <a:r>
              <a:rPr lang="en-US" dirty="0"/>
              <a:t>Skills</a:t>
            </a:r>
          </a:p>
        </p:txBody>
      </p:sp>
      <p:sp>
        <p:nvSpPr>
          <p:cNvPr id="3" name="Subtitle 2">
            <a:extLst>
              <a:ext uri="{FF2B5EF4-FFF2-40B4-BE49-F238E27FC236}">
                <a16:creationId xmlns:a16="http://schemas.microsoft.com/office/drawing/2014/main" xmlns="" id="{DD4EB7EC-3049-416D-A06A-B91F83F69300}"/>
              </a:ext>
            </a:extLst>
          </p:cNvPr>
          <p:cNvSpPr>
            <a:spLocks noGrp="1"/>
          </p:cNvSpPr>
          <p:nvPr>
            <p:ph type="subTitle" idx="1"/>
          </p:nvPr>
        </p:nvSpPr>
        <p:spPr>
          <a:xfrm>
            <a:off x="381001" y="5181600"/>
            <a:ext cx="4343400" cy="1143000"/>
          </a:xfrm>
        </p:spPr>
        <p:txBody>
          <a:bodyPr>
            <a:normAutofit fontScale="77500" lnSpcReduction="20000"/>
          </a:bodyPr>
          <a:lstStyle/>
          <a:p>
            <a:r>
              <a:rPr lang="en-US" dirty="0"/>
              <a:t>Cardiac Arrest Management/AED/Bleeding Control and Shock Management/Oxygen Administration/Medical Patient Assessment with Baseline Vitals/Trauma Patient Assessment with Baseline Vitals</a:t>
            </a:r>
          </a:p>
        </p:txBody>
      </p:sp>
    </p:spTree>
    <p:extLst>
      <p:ext uri="{BB962C8B-B14F-4D97-AF65-F5344CB8AC3E}">
        <p14:creationId xmlns:p14="http://schemas.microsoft.com/office/powerpoint/2010/main" val="18277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AD59F-501E-47B9-90C3-86587A039280}"/>
              </a:ext>
            </a:extLst>
          </p:cNvPr>
          <p:cNvSpPr>
            <a:spLocks noGrp="1"/>
          </p:cNvSpPr>
          <p:nvPr>
            <p:ph type="title"/>
          </p:nvPr>
        </p:nvSpPr>
        <p:spPr/>
        <p:txBody>
          <a:bodyPr>
            <a:normAutofit/>
          </a:bodyPr>
          <a:lstStyle/>
          <a:p>
            <a:pPr algn="ctr"/>
            <a:r>
              <a:rPr lang="en-US" sz="3200" dirty="0"/>
              <a:t>Safety Considerations &amp; Hazards of Oxygen Administration</a:t>
            </a:r>
          </a:p>
        </p:txBody>
      </p:sp>
      <p:sp>
        <p:nvSpPr>
          <p:cNvPr id="3" name="Content Placeholder 2">
            <a:extLst>
              <a:ext uri="{FF2B5EF4-FFF2-40B4-BE49-F238E27FC236}">
                <a16:creationId xmlns:a16="http://schemas.microsoft.com/office/drawing/2014/main" xmlns="" id="{7D120F55-8AEC-42EF-B2C8-AC5049950C87}"/>
              </a:ext>
            </a:extLst>
          </p:cNvPr>
          <p:cNvSpPr>
            <a:spLocks noGrp="1"/>
          </p:cNvSpPr>
          <p:nvPr>
            <p:ph idx="1"/>
          </p:nvPr>
        </p:nvSpPr>
        <p:spPr/>
        <p:txBody>
          <a:bodyPr/>
          <a:lstStyle/>
          <a:p>
            <a:r>
              <a:rPr lang="en-US" dirty="0"/>
              <a:t>Highly pressurized cylinders</a:t>
            </a:r>
          </a:p>
          <a:p>
            <a:r>
              <a:rPr lang="en-US" dirty="0"/>
              <a:t>Highly combustible with any spark, flame, heat or oily substance</a:t>
            </a:r>
          </a:p>
          <a:p>
            <a:r>
              <a:rPr lang="en-US" dirty="0"/>
              <a:t>Handle carefully and always turn the tank off when not in use and release the pressure in the regulator, storing the tank in a safe place within a sturdy carrying case to avoid damage.</a:t>
            </a:r>
          </a:p>
          <a:p>
            <a:r>
              <a:rPr lang="en-US" dirty="0"/>
              <a:t>Pulse oximetry pro’s and wo’s</a:t>
            </a:r>
          </a:p>
          <a:p>
            <a:r>
              <a:rPr lang="en-US" dirty="0"/>
              <a:t>Supplemental oxygen can be lifesaving but use if carefully and only after you’ve thoroughly assessed your patient for a need</a:t>
            </a:r>
          </a:p>
        </p:txBody>
      </p:sp>
    </p:spTree>
    <p:extLst>
      <p:ext uri="{BB962C8B-B14F-4D97-AF65-F5344CB8AC3E}">
        <p14:creationId xmlns:p14="http://schemas.microsoft.com/office/powerpoint/2010/main" val="109010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6031D-03C8-4EF2-BBEF-9DF1772702D9}"/>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4223DE8B-1454-429D-9723-A890CF839184}"/>
              </a:ext>
            </a:extLst>
          </p:cNvPr>
          <p:cNvSpPr>
            <a:spLocks noGrp="1"/>
          </p:cNvSpPr>
          <p:nvPr>
            <p:ph idx="1"/>
          </p:nvPr>
        </p:nvSpPr>
        <p:spPr/>
        <p:txBody>
          <a:bodyPr/>
          <a:lstStyle/>
          <a:p>
            <a:endParaRPr lang="en-US" dirty="0"/>
          </a:p>
          <a:p>
            <a:r>
              <a:rPr lang="en-US" dirty="0"/>
              <a:t>Know the difference between respiration and ventilation</a:t>
            </a:r>
          </a:p>
          <a:p>
            <a:r>
              <a:rPr lang="en-US" dirty="0"/>
              <a:t>Determining whether the patient is breathing adequately vs. inadequately</a:t>
            </a:r>
          </a:p>
          <a:p>
            <a:r>
              <a:rPr lang="en-US" dirty="0"/>
              <a:t>Knowing how to effectively treat respiratory arrest and failure</a:t>
            </a:r>
          </a:p>
          <a:p>
            <a:r>
              <a:rPr lang="en-US" dirty="0"/>
              <a:t>Adequately using the different oxygen masks for effective delivery when appropriate</a:t>
            </a:r>
          </a:p>
          <a:p>
            <a:r>
              <a:rPr lang="en-US" dirty="0"/>
              <a:t>Knowing the hazards of oxygen delivery</a:t>
            </a:r>
          </a:p>
        </p:txBody>
      </p:sp>
    </p:spTree>
    <p:extLst>
      <p:ext uri="{BB962C8B-B14F-4D97-AF65-F5344CB8AC3E}">
        <p14:creationId xmlns:p14="http://schemas.microsoft.com/office/powerpoint/2010/main" val="117875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475EB-7A66-46E2-B516-AF56A6F8D1ED}"/>
              </a:ext>
            </a:extLst>
          </p:cNvPr>
          <p:cNvSpPr>
            <a:spLocks noGrp="1"/>
          </p:cNvSpPr>
          <p:nvPr>
            <p:ph type="title"/>
          </p:nvPr>
        </p:nvSpPr>
        <p:spPr/>
        <p:txBody>
          <a:bodyPr/>
          <a:lstStyle/>
          <a:p>
            <a:pPr algn="ctr"/>
            <a:r>
              <a:rPr lang="en-US" dirty="0"/>
              <a:t>Module 1-Section II – Cardiac </a:t>
            </a:r>
            <a:br>
              <a:rPr lang="en-US" dirty="0"/>
            </a:br>
            <a:r>
              <a:rPr lang="en-US" dirty="0"/>
              <a:t>(Adult and Pediatric Cardiac Arrest/ROSC)</a:t>
            </a:r>
          </a:p>
        </p:txBody>
      </p:sp>
      <p:sp>
        <p:nvSpPr>
          <p:cNvPr id="3" name="Content Placeholder 2">
            <a:extLst>
              <a:ext uri="{FF2B5EF4-FFF2-40B4-BE49-F238E27FC236}">
                <a16:creationId xmlns:a16="http://schemas.microsoft.com/office/drawing/2014/main" xmlns="" id="{59874AF1-7603-4EE7-8648-597DD56329C7}"/>
              </a:ext>
            </a:extLst>
          </p:cNvPr>
          <p:cNvSpPr>
            <a:spLocks noGrp="1"/>
          </p:cNvSpPr>
          <p:nvPr>
            <p:ph idx="1"/>
          </p:nvPr>
        </p:nvSpPr>
        <p:spPr/>
        <p:txBody>
          <a:bodyPr/>
          <a:lstStyle/>
          <a:p>
            <a:r>
              <a:rPr lang="en-US" dirty="0"/>
              <a:t>Objectives</a:t>
            </a:r>
          </a:p>
          <a:p>
            <a:pPr lvl="1"/>
            <a:r>
              <a:rPr lang="en-US" dirty="0"/>
              <a:t>Discuss some A &amp; P of the cardiovascular system</a:t>
            </a:r>
          </a:p>
          <a:p>
            <a:pPr lvl="1"/>
            <a:r>
              <a:rPr lang="en-US" dirty="0"/>
              <a:t>State the five links in the Chain of Survival</a:t>
            </a:r>
          </a:p>
          <a:p>
            <a:pPr lvl="1"/>
            <a:r>
              <a:rPr lang="en-US" dirty="0"/>
              <a:t>Discuss recognition of the critical cardiac patient</a:t>
            </a:r>
          </a:p>
          <a:p>
            <a:pPr lvl="1"/>
            <a:r>
              <a:rPr lang="en-US" dirty="0"/>
              <a:t>Describe the current techniques of one and two rescuer adult CPR</a:t>
            </a:r>
          </a:p>
          <a:p>
            <a:pPr lvl="1"/>
            <a:r>
              <a:rPr lang="en-US" dirty="0"/>
              <a:t>Describe the current techniques of one and two rescuer pediatric CPR</a:t>
            </a:r>
          </a:p>
          <a:p>
            <a:pPr lvl="1"/>
            <a:r>
              <a:rPr lang="en-US" dirty="0"/>
              <a:t>List the signs of effective CPR</a:t>
            </a:r>
          </a:p>
          <a:p>
            <a:pPr lvl="1"/>
            <a:r>
              <a:rPr lang="en-US" dirty="0"/>
              <a:t>Describe the complications of performing CPR</a:t>
            </a:r>
          </a:p>
          <a:p>
            <a:pPr lvl="1"/>
            <a:r>
              <a:rPr lang="en-US" dirty="0"/>
              <a:t>Describe the indications and use of an automated external defibrillator</a:t>
            </a:r>
          </a:p>
          <a:p>
            <a:pPr lvl="1"/>
            <a:r>
              <a:rPr lang="en-US" dirty="0"/>
              <a:t>Identify the signs associated with Return of Spontaneous Circulation</a:t>
            </a:r>
          </a:p>
        </p:txBody>
      </p:sp>
    </p:spTree>
    <p:extLst>
      <p:ext uri="{BB962C8B-B14F-4D97-AF65-F5344CB8AC3E}">
        <p14:creationId xmlns:p14="http://schemas.microsoft.com/office/powerpoint/2010/main" val="176028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AE037-1078-40DA-8494-CF955379E9D7}"/>
              </a:ext>
            </a:extLst>
          </p:cNvPr>
          <p:cNvSpPr>
            <a:spLocks noGrp="1"/>
          </p:cNvSpPr>
          <p:nvPr>
            <p:ph type="title"/>
          </p:nvPr>
        </p:nvSpPr>
        <p:spPr/>
        <p:txBody>
          <a:bodyPr/>
          <a:lstStyle/>
          <a:p>
            <a:pPr algn="ctr"/>
            <a:r>
              <a:rPr lang="en-US" dirty="0"/>
              <a:t>A &amp; P of the Cardiovascular System</a:t>
            </a:r>
          </a:p>
        </p:txBody>
      </p:sp>
      <p:sp>
        <p:nvSpPr>
          <p:cNvPr id="3" name="Content Placeholder 2">
            <a:extLst>
              <a:ext uri="{FF2B5EF4-FFF2-40B4-BE49-F238E27FC236}">
                <a16:creationId xmlns:a16="http://schemas.microsoft.com/office/drawing/2014/main" xmlns="" id="{89040AE8-A4EF-49CE-8AC7-93DACF8D2784}"/>
              </a:ext>
            </a:extLst>
          </p:cNvPr>
          <p:cNvSpPr>
            <a:spLocks noGrp="1"/>
          </p:cNvSpPr>
          <p:nvPr>
            <p:ph sz="half" idx="1"/>
          </p:nvPr>
        </p:nvSpPr>
        <p:spPr/>
        <p:txBody>
          <a:bodyPr/>
          <a:lstStyle/>
          <a:p>
            <a:r>
              <a:rPr lang="en-US" dirty="0"/>
              <a:t>The Circulatory System</a:t>
            </a:r>
          </a:p>
          <a:p>
            <a:pPr lvl="1"/>
            <a:r>
              <a:rPr lang="en-US" dirty="0"/>
              <a:t>Heart</a:t>
            </a:r>
          </a:p>
          <a:p>
            <a:pPr lvl="2"/>
            <a:r>
              <a:rPr lang="en-US" dirty="0"/>
              <a:t>Atrium</a:t>
            </a:r>
          </a:p>
          <a:p>
            <a:pPr lvl="2"/>
            <a:r>
              <a:rPr lang="en-US" dirty="0"/>
              <a:t>Ventricle </a:t>
            </a:r>
          </a:p>
          <a:p>
            <a:pPr lvl="1"/>
            <a:r>
              <a:rPr lang="en-US" dirty="0"/>
              <a:t>Arteries</a:t>
            </a:r>
          </a:p>
          <a:p>
            <a:pPr lvl="1"/>
            <a:r>
              <a:rPr lang="en-US" dirty="0"/>
              <a:t>Veins</a:t>
            </a:r>
          </a:p>
          <a:p>
            <a:pPr lvl="1"/>
            <a:r>
              <a:rPr lang="en-US" dirty="0"/>
              <a:t>Capillaries</a:t>
            </a:r>
          </a:p>
          <a:p>
            <a:pPr lvl="1"/>
            <a:endParaRPr lang="en-US" dirty="0"/>
          </a:p>
          <a:p>
            <a:pPr lvl="1"/>
            <a:r>
              <a:rPr lang="en-US" dirty="0"/>
              <a:t>Carotid arteries</a:t>
            </a:r>
          </a:p>
          <a:p>
            <a:pPr lvl="1"/>
            <a:r>
              <a:rPr lang="en-US" dirty="0"/>
              <a:t>Brachial arteries</a:t>
            </a:r>
          </a:p>
          <a:p>
            <a:pPr lvl="1"/>
            <a:r>
              <a:rPr lang="en-US" dirty="0"/>
              <a:t>Radial arteries </a:t>
            </a:r>
          </a:p>
          <a:p>
            <a:pPr lvl="1"/>
            <a:endParaRPr lang="en-US" dirty="0"/>
          </a:p>
        </p:txBody>
      </p:sp>
      <p:pic>
        <p:nvPicPr>
          <p:cNvPr id="6" name="Content Placeholder 5">
            <a:extLst>
              <a:ext uri="{FF2B5EF4-FFF2-40B4-BE49-F238E27FC236}">
                <a16:creationId xmlns:a16="http://schemas.microsoft.com/office/drawing/2014/main" xmlns="" id="{8E111B0D-62D2-4A41-BABD-18F53EE8526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24600" y="2222976"/>
            <a:ext cx="4800600" cy="3780472"/>
          </a:xfrm>
        </p:spPr>
      </p:pic>
    </p:spTree>
    <p:extLst>
      <p:ext uri="{BB962C8B-B14F-4D97-AF65-F5344CB8AC3E}">
        <p14:creationId xmlns:p14="http://schemas.microsoft.com/office/powerpoint/2010/main" val="2228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4E20E-E509-4B65-996B-121E2E7BC762}"/>
              </a:ext>
            </a:extLst>
          </p:cNvPr>
          <p:cNvSpPr>
            <a:spLocks noGrp="1"/>
          </p:cNvSpPr>
          <p:nvPr>
            <p:ph type="title"/>
          </p:nvPr>
        </p:nvSpPr>
        <p:spPr/>
        <p:txBody>
          <a:bodyPr/>
          <a:lstStyle/>
          <a:p>
            <a:pPr algn="ctr"/>
            <a:r>
              <a:rPr lang="en-US" dirty="0"/>
              <a:t>5 Links in the Chain of Survival</a:t>
            </a:r>
          </a:p>
        </p:txBody>
      </p:sp>
      <p:sp>
        <p:nvSpPr>
          <p:cNvPr id="3" name="Content Placeholder 2">
            <a:extLst>
              <a:ext uri="{FF2B5EF4-FFF2-40B4-BE49-F238E27FC236}">
                <a16:creationId xmlns:a16="http://schemas.microsoft.com/office/drawing/2014/main" xmlns="" id="{D89F459C-818A-4385-B1ED-B1918FC1DF43}"/>
              </a:ext>
            </a:extLst>
          </p:cNvPr>
          <p:cNvSpPr>
            <a:spLocks noGrp="1"/>
          </p:cNvSpPr>
          <p:nvPr>
            <p:ph sz="half" idx="1"/>
          </p:nvPr>
        </p:nvSpPr>
        <p:spPr/>
        <p:txBody>
          <a:bodyPr/>
          <a:lstStyle/>
          <a:p>
            <a:endParaRPr lang="en-US" dirty="0"/>
          </a:p>
          <a:p>
            <a:endParaRPr lang="en-US" dirty="0"/>
          </a:p>
          <a:p>
            <a:r>
              <a:rPr lang="en-US" dirty="0"/>
              <a:t>Recognition/Activation of EMS</a:t>
            </a:r>
          </a:p>
          <a:p>
            <a:r>
              <a:rPr lang="en-US" dirty="0"/>
              <a:t>Immediate high-quality CPR</a:t>
            </a:r>
          </a:p>
          <a:p>
            <a:r>
              <a:rPr lang="en-US" dirty="0"/>
              <a:t>Rapid defibrillation</a:t>
            </a:r>
          </a:p>
          <a:p>
            <a:r>
              <a:rPr lang="en-US" dirty="0"/>
              <a:t>Basic and advanced EMS</a:t>
            </a:r>
          </a:p>
          <a:p>
            <a:r>
              <a:rPr lang="en-US" dirty="0"/>
              <a:t>ALS and post arrest care</a:t>
            </a:r>
          </a:p>
        </p:txBody>
      </p:sp>
      <p:pic>
        <p:nvPicPr>
          <p:cNvPr id="6" name="Content Placeholder 5">
            <a:extLst>
              <a:ext uri="{FF2B5EF4-FFF2-40B4-BE49-F238E27FC236}">
                <a16:creationId xmlns:a16="http://schemas.microsoft.com/office/drawing/2014/main" xmlns="" id="{D6F26B55-4751-46FE-9694-8DBAF417622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24600" y="2895600"/>
            <a:ext cx="5029200" cy="1904999"/>
          </a:xfrm>
        </p:spPr>
      </p:pic>
    </p:spTree>
    <p:extLst>
      <p:ext uri="{BB962C8B-B14F-4D97-AF65-F5344CB8AC3E}">
        <p14:creationId xmlns:p14="http://schemas.microsoft.com/office/powerpoint/2010/main" val="78070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B489AB-3BE6-4571-8242-94A9D46F5D0F}"/>
              </a:ext>
            </a:extLst>
          </p:cNvPr>
          <p:cNvSpPr>
            <a:spLocks noGrp="1"/>
          </p:cNvSpPr>
          <p:nvPr>
            <p:ph type="title"/>
          </p:nvPr>
        </p:nvSpPr>
        <p:spPr/>
        <p:txBody>
          <a:bodyPr/>
          <a:lstStyle/>
          <a:p>
            <a:pPr algn="ctr"/>
            <a:r>
              <a:rPr lang="en-US" dirty="0"/>
              <a:t>Recognition of the Critical Cardiac Patient</a:t>
            </a:r>
          </a:p>
        </p:txBody>
      </p:sp>
      <p:sp>
        <p:nvSpPr>
          <p:cNvPr id="3" name="Content Placeholder 2">
            <a:extLst>
              <a:ext uri="{FF2B5EF4-FFF2-40B4-BE49-F238E27FC236}">
                <a16:creationId xmlns:a16="http://schemas.microsoft.com/office/drawing/2014/main" xmlns="" id="{C944EF8A-F79A-47AA-8A79-0EE921D62B83}"/>
              </a:ext>
            </a:extLst>
          </p:cNvPr>
          <p:cNvSpPr>
            <a:spLocks noGrp="1"/>
          </p:cNvSpPr>
          <p:nvPr>
            <p:ph sz="half" idx="1"/>
          </p:nvPr>
        </p:nvSpPr>
        <p:spPr/>
        <p:txBody>
          <a:bodyPr/>
          <a:lstStyle/>
          <a:p>
            <a:r>
              <a:rPr lang="en-US" dirty="0"/>
              <a:t>Heart Attack (Myocardial Infarct)</a:t>
            </a:r>
          </a:p>
          <a:p>
            <a:pPr lvl="1"/>
            <a:r>
              <a:rPr lang="en-US" dirty="0"/>
              <a:t>Usually immediate and severe and may not go away with rest or nitroglycerin </a:t>
            </a:r>
          </a:p>
          <a:p>
            <a:r>
              <a:rPr lang="en-US" dirty="0"/>
              <a:t>Angina Pectoris</a:t>
            </a:r>
          </a:p>
          <a:p>
            <a:pPr lvl="1"/>
            <a:r>
              <a:rPr lang="en-US" dirty="0"/>
              <a:t>Typically responds to nitroglycerin and goes away with rest</a:t>
            </a:r>
          </a:p>
          <a:p>
            <a:r>
              <a:rPr lang="en-US" dirty="0"/>
              <a:t>Congestive Heart Failure</a:t>
            </a:r>
          </a:p>
          <a:p>
            <a:pPr lvl="1"/>
            <a:r>
              <a:rPr lang="en-US" dirty="0"/>
              <a:t>Usually a “pump” issue with fluid back up into the lungs with primarily shortness of breath and typically no chest pain</a:t>
            </a:r>
          </a:p>
        </p:txBody>
      </p:sp>
      <p:pic>
        <p:nvPicPr>
          <p:cNvPr id="6" name="Content Placeholder 5">
            <a:extLst>
              <a:ext uri="{FF2B5EF4-FFF2-40B4-BE49-F238E27FC236}">
                <a16:creationId xmlns:a16="http://schemas.microsoft.com/office/drawing/2014/main" xmlns="" id="{3D6BBA02-B7FC-4880-B905-58B93DBDB56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24600" y="1902992"/>
            <a:ext cx="4800600" cy="4420441"/>
          </a:xfrm>
        </p:spPr>
      </p:pic>
    </p:spTree>
    <p:extLst>
      <p:ext uri="{BB962C8B-B14F-4D97-AF65-F5344CB8AC3E}">
        <p14:creationId xmlns:p14="http://schemas.microsoft.com/office/powerpoint/2010/main" val="5688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DF596-0B06-4C25-9586-67B46B88CD4C}"/>
              </a:ext>
            </a:extLst>
          </p:cNvPr>
          <p:cNvSpPr>
            <a:spLocks noGrp="1"/>
          </p:cNvSpPr>
          <p:nvPr>
            <p:ph type="title"/>
          </p:nvPr>
        </p:nvSpPr>
        <p:spPr/>
        <p:txBody>
          <a:bodyPr>
            <a:normAutofit/>
          </a:bodyPr>
          <a:lstStyle/>
          <a:p>
            <a:r>
              <a:rPr lang="en-US" sz="3200" dirty="0"/>
              <a:t>Current Techniques of One and Two Rescuer Adult CPR</a:t>
            </a:r>
          </a:p>
        </p:txBody>
      </p:sp>
      <p:sp>
        <p:nvSpPr>
          <p:cNvPr id="3" name="Content Placeholder 2">
            <a:extLst>
              <a:ext uri="{FF2B5EF4-FFF2-40B4-BE49-F238E27FC236}">
                <a16:creationId xmlns:a16="http://schemas.microsoft.com/office/drawing/2014/main" xmlns="" id="{6EAB4438-0CDA-4088-ABD1-BBF13E1804D0}"/>
              </a:ext>
            </a:extLst>
          </p:cNvPr>
          <p:cNvSpPr>
            <a:spLocks noGrp="1"/>
          </p:cNvSpPr>
          <p:nvPr>
            <p:ph idx="1"/>
          </p:nvPr>
        </p:nvSpPr>
        <p:spPr/>
        <p:txBody>
          <a:bodyPr/>
          <a:lstStyle/>
          <a:p>
            <a:endParaRPr lang="en-US" dirty="0"/>
          </a:p>
          <a:p>
            <a:r>
              <a:rPr lang="en-US" dirty="0"/>
              <a:t> *Most important points to remember during CPR</a:t>
            </a:r>
          </a:p>
          <a:p>
            <a:pPr lvl="1"/>
            <a:r>
              <a:rPr lang="en-US" dirty="0"/>
              <a:t>Assessing carotid pulse at least 5 but no more than 10 seconds</a:t>
            </a:r>
          </a:p>
          <a:p>
            <a:pPr lvl="1"/>
            <a:r>
              <a:rPr lang="en-US" dirty="0"/>
              <a:t>Proper hand placement</a:t>
            </a:r>
          </a:p>
          <a:p>
            <a:pPr lvl="1"/>
            <a:r>
              <a:rPr lang="en-US" dirty="0"/>
              <a:t>Proper depth at least 2 inches</a:t>
            </a:r>
          </a:p>
          <a:p>
            <a:pPr lvl="1"/>
            <a:r>
              <a:rPr lang="en-US" dirty="0"/>
              <a:t>Allow full chest recoil</a:t>
            </a:r>
          </a:p>
          <a:p>
            <a:pPr lvl="1"/>
            <a:r>
              <a:rPr lang="en-US" dirty="0"/>
              <a:t>Compress at a rate of 100-120 per minute</a:t>
            </a:r>
          </a:p>
          <a:p>
            <a:pPr lvl="1"/>
            <a:r>
              <a:rPr lang="en-US" dirty="0"/>
              <a:t>30:2 ratio</a:t>
            </a:r>
          </a:p>
        </p:txBody>
      </p:sp>
    </p:spTree>
    <p:extLst>
      <p:ext uri="{BB962C8B-B14F-4D97-AF65-F5344CB8AC3E}">
        <p14:creationId xmlns:p14="http://schemas.microsoft.com/office/powerpoint/2010/main" val="272880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8C0E6-AB7B-4B1F-A808-88ABE5FD1BE2}"/>
              </a:ext>
            </a:extLst>
          </p:cNvPr>
          <p:cNvSpPr>
            <a:spLocks noGrp="1"/>
          </p:cNvSpPr>
          <p:nvPr>
            <p:ph type="title"/>
          </p:nvPr>
        </p:nvSpPr>
        <p:spPr/>
        <p:txBody>
          <a:bodyPr/>
          <a:lstStyle/>
          <a:p>
            <a:r>
              <a:rPr lang="en-US" dirty="0"/>
              <a:t>Current Techniques of One Rescuer Pediatric CPR</a:t>
            </a:r>
          </a:p>
        </p:txBody>
      </p:sp>
      <p:sp>
        <p:nvSpPr>
          <p:cNvPr id="4" name="Content Placeholder 3">
            <a:extLst>
              <a:ext uri="{FF2B5EF4-FFF2-40B4-BE49-F238E27FC236}">
                <a16:creationId xmlns:a16="http://schemas.microsoft.com/office/drawing/2014/main" xmlns="" id="{F2C25636-2417-433E-983D-24801FD30B11}"/>
              </a:ext>
            </a:extLst>
          </p:cNvPr>
          <p:cNvSpPr>
            <a:spLocks noGrp="1"/>
          </p:cNvSpPr>
          <p:nvPr>
            <p:ph sz="half" idx="1"/>
          </p:nvPr>
        </p:nvSpPr>
        <p:spPr/>
        <p:txBody>
          <a:bodyPr/>
          <a:lstStyle/>
          <a:p>
            <a:r>
              <a:rPr lang="en-US" dirty="0"/>
              <a:t>Infant CPR ( under 1 year)</a:t>
            </a:r>
          </a:p>
          <a:p>
            <a:pPr lvl="1"/>
            <a:endParaRPr lang="en-US" dirty="0"/>
          </a:p>
          <a:p>
            <a:pPr marL="228600" lvl="1" indent="0">
              <a:buNone/>
            </a:pPr>
            <a:endParaRPr lang="en-US" dirty="0"/>
          </a:p>
          <a:p>
            <a:pPr lvl="1"/>
            <a:r>
              <a:rPr lang="en-US" dirty="0"/>
              <a:t>Assess brachial pulse</a:t>
            </a:r>
          </a:p>
          <a:p>
            <a:pPr lvl="1"/>
            <a:r>
              <a:rPr lang="en-US" dirty="0"/>
              <a:t>Proper 2-finger placement</a:t>
            </a:r>
          </a:p>
          <a:p>
            <a:pPr lvl="1"/>
            <a:r>
              <a:rPr lang="en-US" dirty="0"/>
              <a:t>Proper depth 1 ½ inches</a:t>
            </a:r>
          </a:p>
          <a:p>
            <a:pPr lvl="1"/>
            <a:r>
              <a:rPr lang="en-US" dirty="0"/>
              <a:t>Proper rate 100-120 per minute</a:t>
            </a:r>
          </a:p>
          <a:p>
            <a:pPr lvl="1"/>
            <a:r>
              <a:rPr lang="en-US" dirty="0"/>
              <a:t>30:2 one person, 15:2 two person</a:t>
            </a:r>
          </a:p>
        </p:txBody>
      </p:sp>
      <p:sp>
        <p:nvSpPr>
          <p:cNvPr id="5" name="Content Placeholder 4">
            <a:extLst>
              <a:ext uri="{FF2B5EF4-FFF2-40B4-BE49-F238E27FC236}">
                <a16:creationId xmlns:a16="http://schemas.microsoft.com/office/drawing/2014/main" xmlns="" id="{D959C3F6-1A99-4651-B81A-B28DB21F9646}"/>
              </a:ext>
            </a:extLst>
          </p:cNvPr>
          <p:cNvSpPr>
            <a:spLocks noGrp="1"/>
          </p:cNvSpPr>
          <p:nvPr>
            <p:ph sz="half" idx="2"/>
          </p:nvPr>
        </p:nvSpPr>
        <p:spPr/>
        <p:txBody>
          <a:bodyPr/>
          <a:lstStyle/>
          <a:p>
            <a:r>
              <a:rPr lang="en-US" dirty="0"/>
              <a:t>Child CPR ( over 1 year)</a:t>
            </a:r>
          </a:p>
          <a:p>
            <a:endParaRPr lang="en-US" dirty="0"/>
          </a:p>
          <a:p>
            <a:pPr lvl="1"/>
            <a:r>
              <a:rPr lang="en-US" dirty="0"/>
              <a:t>Assess carotid pulse</a:t>
            </a:r>
          </a:p>
          <a:p>
            <a:pPr lvl="1"/>
            <a:r>
              <a:rPr lang="en-US" dirty="0"/>
              <a:t>Proper 1 hand or 2 hand placement depending on the size of the child</a:t>
            </a:r>
          </a:p>
          <a:p>
            <a:pPr lvl="1"/>
            <a:r>
              <a:rPr lang="en-US" dirty="0"/>
              <a:t>Proper depth 2 inches</a:t>
            </a:r>
          </a:p>
          <a:p>
            <a:pPr lvl="1"/>
            <a:r>
              <a:rPr lang="en-US" dirty="0"/>
              <a:t>Proper rate 100-120 per minute</a:t>
            </a:r>
          </a:p>
          <a:p>
            <a:pPr lvl="1"/>
            <a:r>
              <a:rPr lang="en-US" dirty="0"/>
              <a:t>30:2 one rescuer, 15:2 two rescuer</a:t>
            </a:r>
          </a:p>
        </p:txBody>
      </p:sp>
    </p:spTree>
    <p:extLst>
      <p:ext uri="{BB962C8B-B14F-4D97-AF65-F5344CB8AC3E}">
        <p14:creationId xmlns:p14="http://schemas.microsoft.com/office/powerpoint/2010/main" val="43407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66A3B-FEB4-471B-9DDA-69A336F55A6D}"/>
              </a:ext>
            </a:extLst>
          </p:cNvPr>
          <p:cNvSpPr>
            <a:spLocks noGrp="1"/>
          </p:cNvSpPr>
          <p:nvPr>
            <p:ph type="title"/>
          </p:nvPr>
        </p:nvSpPr>
        <p:spPr/>
        <p:txBody>
          <a:bodyPr/>
          <a:lstStyle/>
          <a:p>
            <a:pPr algn="ctr"/>
            <a:r>
              <a:rPr lang="en-US" dirty="0"/>
              <a:t>Signs of Effective CPR</a:t>
            </a:r>
          </a:p>
        </p:txBody>
      </p:sp>
      <p:sp>
        <p:nvSpPr>
          <p:cNvPr id="3" name="Content Placeholder 2">
            <a:extLst>
              <a:ext uri="{FF2B5EF4-FFF2-40B4-BE49-F238E27FC236}">
                <a16:creationId xmlns:a16="http://schemas.microsoft.com/office/drawing/2014/main" xmlns="" id="{D72CD1CD-547C-409C-BD2E-1E668EE16356}"/>
              </a:ext>
            </a:extLst>
          </p:cNvPr>
          <p:cNvSpPr>
            <a:spLocks noGrp="1"/>
          </p:cNvSpPr>
          <p:nvPr>
            <p:ph sz="half" idx="1"/>
          </p:nvPr>
        </p:nvSpPr>
        <p:spPr/>
        <p:txBody>
          <a:bodyPr/>
          <a:lstStyle/>
          <a:p>
            <a:r>
              <a:rPr lang="en-US" dirty="0"/>
              <a:t>Pulse with compression</a:t>
            </a:r>
          </a:p>
          <a:p>
            <a:r>
              <a:rPr lang="en-US" dirty="0"/>
              <a:t>Skin color improves</a:t>
            </a:r>
          </a:p>
          <a:p>
            <a:r>
              <a:rPr lang="en-US" dirty="0"/>
              <a:t>Chest visibly rises during ventilation</a:t>
            </a:r>
          </a:p>
          <a:p>
            <a:r>
              <a:rPr lang="en-US" dirty="0"/>
              <a:t>Compression and ventilations delivered at appropriate rate and depth</a:t>
            </a:r>
          </a:p>
          <a:p>
            <a:r>
              <a:rPr lang="en-US" dirty="0"/>
              <a:t>Return of spontaneous circulation</a:t>
            </a:r>
          </a:p>
        </p:txBody>
      </p:sp>
      <p:pic>
        <p:nvPicPr>
          <p:cNvPr id="6" name="Content Placeholder 5">
            <a:extLst>
              <a:ext uri="{FF2B5EF4-FFF2-40B4-BE49-F238E27FC236}">
                <a16:creationId xmlns:a16="http://schemas.microsoft.com/office/drawing/2014/main" xmlns="" id="{19D60EE6-8B4E-4231-AF93-62A09783E8F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420026" y="1825625"/>
            <a:ext cx="4609748" cy="4575175"/>
          </a:xfrm>
        </p:spPr>
      </p:pic>
    </p:spTree>
    <p:extLst>
      <p:ext uri="{BB962C8B-B14F-4D97-AF65-F5344CB8AC3E}">
        <p14:creationId xmlns:p14="http://schemas.microsoft.com/office/powerpoint/2010/main" val="141592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Module I-Section 1-Ventilation &amp; Oxygenation</a:t>
            </a:r>
          </a:p>
        </p:txBody>
      </p:sp>
      <p:sp>
        <p:nvSpPr>
          <p:cNvPr id="4" name="Content Placeholder 3">
            <a:extLst>
              <a:ext uri="{FF2B5EF4-FFF2-40B4-BE49-F238E27FC236}">
                <a16:creationId xmlns:a16="http://schemas.microsoft.com/office/drawing/2014/main" xmlns="" id="{7CC9593A-9E64-419B-A453-1F0E7219E5AE}"/>
              </a:ext>
            </a:extLst>
          </p:cNvPr>
          <p:cNvSpPr>
            <a:spLocks noGrp="1"/>
          </p:cNvSpPr>
          <p:nvPr>
            <p:ph idx="1"/>
          </p:nvPr>
        </p:nvSpPr>
        <p:spPr/>
        <p:txBody>
          <a:bodyPr>
            <a:normAutofit fontScale="92500" lnSpcReduction="10000"/>
          </a:bodyPr>
          <a:lstStyle/>
          <a:p>
            <a:r>
              <a:rPr lang="en-US" dirty="0"/>
              <a:t>Objectives</a:t>
            </a:r>
          </a:p>
          <a:p>
            <a:pPr lvl="1"/>
            <a:r>
              <a:rPr lang="en-US" dirty="0"/>
              <a:t>Discuss some A &amp; P of the airway system</a:t>
            </a:r>
          </a:p>
          <a:p>
            <a:pPr lvl="1"/>
            <a:r>
              <a:rPr lang="en-US" dirty="0"/>
              <a:t>Discuss and describe the ventilatory process</a:t>
            </a:r>
          </a:p>
          <a:p>
            <a:pPr lvl="2"/>
            <a:r>
              <a:rPr lang="en-US" dirty="0"/>
              <a:t>Alveolar ventilation</a:t>
            </a:r>
          </a:p>
          <a:p>
            <a:pPr lvl="2"/>
            <a:r>
              <a:rPr lang="en-US" dirty="0"/>
              <a:t>Minute ventilation</a:t>
            </a:r>
          </a:p>
          <a:p>
            <a:pPr lvl="1"/>
            <a:r>
              <a:rPr lang="en-US" dirty="0"/>
              <a:t>Identify adequate vs. inadequate breathing</a:t>
            </a:r>
          </a:p>
          <a:p>
            <a:pPr lvl="1"/>
            <a:r>
              <a:rPr lang="en-US" dirty="0"/>
              <a:t>Difference between respiratory distress and failure</a:t>
            </a:r>
          </a:p>
          <a:p>
            <a:pPr lvl="1"/>
            <a:r>
              <a:rPr lang="en-US" dirty="0"/>
              <a:t>Differentiate between the features and indications of oxygen therapy devices including nasal cannula and non-rebreather mask</a:t>
            </a:r>
          </a:p>
          <a:p>
            <a:pPr lvl="1"/>
            <a:r>
              <a:rPr lang="en-US" dirty="0"/>
              <a:t>Describe ventilatory assist and measurement of adequacy (introduce ETCO2)</a:t>
            </a:r>
          </a:p>
          <a:p>
            <a:pPr lvl="2"/>
            <a:r>
              <a:rPr lang="en-US" dirty="0"/>
              <a:t>When to oxygenate and when to ventilate</a:t>
            </a:r>
          </a:p>
          <a:p>
            <a:pPr lvl="1"/>
            <a:r>
              <a:rPr lang="en-US" dirty="0"/>
              <a:t>Describe rescue breathing technique for adults, children and infants</a:t>
            </a:r>
          </a:p>
          <a:p>
            <a:pPr lvl="1"/>
            <a:r>
              <a:rPr lang="en-US" dirty="0"/>
              <a:t>Describe the indications for oxygen</a:t>
            </a:r>
          </a:p>
          <a:p>
            <a:pPr lvl="1"/>
            <a:r>
              <a:rPr lang="en-US" dirty="0"/>
              <a:t>Describe safety considerations and hazards of oxygen administration</a:t>
            </a:r>
          </a:p>
          <a:p>
            <a:pPr lvl="1"/>
            <a:endParaRPr lang="en-US" dirty="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EF617-9682-4C72-B014-6F4DB167DBD1}"/>
              </a:ext>
            </a:extLst>
          </p:cNvPr>
          <p:cNvSpPr>
            <a:spLocks noGrp="1"/>
          </p:cNvSpPr>
          <p:nvPr>
            <p:ph type="title"/>
          </p:nvPr>
        </p:nvSpPr>
        <p:spPr/>
        <p:txBody>
          <a:bodyPr/>
          <a:lstStyle/>
          <a:p>
            <a:pPr algn="ctr"/>
            <a:r>
              <a:rPr lang="en-US" dirty="0"/>
              <a:t>Complications of Performing CPR</a:t>
            </a:r>
          </a:p>
        </p:txBody>
      </p:sp>
      <p:sp>
        <p:nvSpPr>
          <p:cNvPr id="3" name="Content Placeholder 2">
            <a:extLst>
              <a:ext uri="{FF2B5EF4-FFF2-40B4-BE49-F238E27FC236}">
                <a16:creationId xmlns:a16="http://schemas.microsoft.com/office/drawing/2014/main" xmlns="" id="{BBF7492B-D38A-4F5C-8486-486ED9492AD6}"/>
              </a:ext>
            </a:extLst>
          </p:cNvPr>
          <p:cNvSpPr>
            <a:spLocks noGrp="1"/>
          </p:cNvSpPr>
          <p:nvPr>
            <p:ph idx="1"/>
          </p:nvPr>
        </p:nvSpPr>
        <p:spPr/>
        <p:txBody>
          <a:bodyPr/>
          <a:lstStyle/>
          <a:p>
            <a:endParaRPr lang="en-US" dirty="0"/>
          </a:p>
          <a:p>
            <a:r>
              <a:rPr lang="en-US" dirty="0"/>
              <a:t>Broken ribs</a:t>
            </a:r>
          </a:p>
          <a:p>
            <a:endParaRPr lang="en-US" dirty="0"/>
          </a:p>
          <a:p>
            <a:r>
              <a:rPr lang="en-US" dirty="0"/>
              <a:t>Gastric distention</a:t>
            </a:r>
          </a:p>
          <a:p>
            <a:endParaRPr lang="en-US" dirty="0"/>
          </a:p>
          <a:p>
            <a:r>
              <a:rPr lang="en-US" dirty="0"/>
              <a:t>Regurgitation</a:t>
            </a:r>
          </a:p>
          <a:p>
            <a:pPr marL="0" indent="0">
              <a:buNone/>
            </a:pPr>
            <a:endParaRPr lang="en-US" dirty="0"/>
          </a:p>
        </p:txBody>
      </p:sp>
    </p:spTree>
    <p:extLst>
      <p:ext uri="{BB962C8B-B14F-4D97-AF65-F5344CB8AC3E}">
        <p14:creationId xmlns:p14="http://schemas.microsoft.com/office/powerpoint/2010/main" val="248912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D0721-1CB0-4A46-AC90-BA31E94A9F07}"/>
              </a:ext>
            </a:extLst>
          </p:cNvPr>
          <p:cNvSpPr>
            <a:spLocks noGrp="1"/>
          </p:cNvSpPr>
          <p:nvPr>
            <p:ph type="title"/>
          </p:nvPr>
        </p:nvSpPr>
        <p:spPr/>
        <p:txBody>
          <a:bodyPr/>
          <a:lstStyle/>
          <a:p>
            <a:pPr algn="ctr"/>
            <a:r>
              <a:rPr lang="en-US" dirty="0"/>
              <a:t>Use of Automated External Defibrillator</a:t>
            </a:r>
          </a:p>
        </p:txBody>
      </p:sp>
      <p:sp>
        <p:nvSpPr>
          <p:cNvPr id="3" name="Content Placeholder 2">
            <a:extLst>
              <a:ext uri="{FF2B5EF4-FFF2-40B4-BE49-F238E27FC236}">
                <a16:creationId xmlns:a16="http://schemas.microsoft.com/office/drawing/2014/main" xmlns="" id="{B0FACDBA-C97B-492E-873E-3F0F1E37773E}"/>
              </a:ext>
            </a:extLst>
          </p:cNvPr>
          <p:cNvSpPr>
            <a:spLocks noGrp="1"/>
          </p:cNvSpPr>
          <p:nvPr>
            <p:ph sz="half" idx="1"/>
          </p:nvPr>
        </p:nvSpPr>
        <p:spPr/>
        <p:txBody>
          <a:bodyPr/>
          <a:lstStyle/>
          <a:p>
            <a:r>
              <a:rPr lang="en-US" dirty="0"/>
              <a:t>70% of all out-of-hospital cardiac arrest patients have irregular heart electrical rhythms</a:t>
            </a:r>
          </a:p>
          <a:p>
            <a:r>
              <a:rPr lang="en-US" dirty="0"/>
              <a:t>Defibrillator provides the greatest chance of survival when delivered early</a:t>
            </a:r>
          </a:p>
          <a:p>
            <a:r>
              <a:rPr lang="en-US" dirty="0"/>
              <a:t>The third link in the “chain of survival”</a:t>
            </a:r>
          </a:p>
          <a:p>
            <a:r>
              <a:rPr lang="en-US" dirty="0"/>
              <a:t>Vary in design, be familiar with your device</a:t>
            </a:r>
          </a:p>
        </p:txBody>
      </p:sp>
      <p:pic>
        <p:nvPicPr>
          <p:cNvPr id="6" name="Content Placeholder 5">
            <a:extLst>
              <a:ext uri="{FF2B5EF4-FFF2-40B4-BE49-F238E27FC236}">
                <a16:creationId xmlns:a16="http://schemas.microsoft.com/office/drawing/2014/main" xmlns="" id="{F78EA463-C927-4F5A-BABA-CD360C71E6C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327900" y="2667000"/>
            <a:ext cx="3797300" cy="2819400"/>
          </a:xfrm>
        </p:spPr>
      </p:pic>
    </p:spTree>
    <p:extLst>
      <p:ext uri="{BB962C8B-B14F-4D97-AF65-F5344CB8AC3E}">
        <p14:creationId xmlns:p14="http://schemas.microsoft.com/office/powerpoint/2010/main" val="395338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C340E4-EB83-4679-B643-8805CFDF1EE8}"/>
              </a:ext>
            </a:extLst>
          </p:cNvPr>
          <p:cNvSpPr>
            <a:spLocks noGrp="1"/>
          </p:cNvSpPr>
          <p:nvPr>
            <p:ph type="title"/>
          </p:nvPr>
        </p:nvSpPr>
        <p:spPr/>
        <p:txBody>
          <a:bodyPr/>
          <a:lstStyle/>
          <a:p>
            <a:pPr algn="ctr"/>
            <a:r>
              <a:rPr lang="en-US" dirty="0"/>
              <a:t>Return of Spontaneous Circulation</a:t>
            </a:r>
          </a:p>
        </p:txBody>
      </p:sp>
      <p:sp>
        <p:nvSpPr>
          <p:cNvPr id="3" name="Content Placeholder 2">
            <a:extLst>
              <a:ext uri="{FF2B5EF4-FFF2-40B4-BE49-F238E27FC236}">
                <a16:creationId xmlns:a16="http://schemas.microsoft.com/office/drawing/2014/main" xmlns="" id="{95BD8FA3-9170-48E1-BE09-AAAA8E1740CB}"/>
              </a:ext>
            </a:extLst>
          </p:cNvPr>
          <p:cNvSpPr>
            <a:spLocks noGrp="1"/>
          </p:cNvSpPr>
          <p:nvPr>
            <p:ph idx="1"/>
          </p:nvPr>
        </p:nvSpPr>
        <p:spPr/>
        <p:txBody>
          <a:bodyPr/>
          <a:lstStyle/>
          <a:p>
            <a:r>
              <a:rPr lang="en-US" dirty="0"/>
              <a:t>Signs of life are observed</a:t>
            </a:r>
          </a:p>
          <a:p>
            <a:pPr lvl="1"/>
            <a:r>
              <a:rPr lang="en-US" dirty="0"/>
              <a:t>Patient breathing</a:t>
            </a:r>
          </a:p>
          <a:p>
            <a:pPr lvl="1"/>
            <a:r>
              <a:rPr lang="en-US" dirty="0"/>
              <a:t>Patient movement</a:t>
            </a:r>
          </a:p>
          <a:p>
            <a:r>
              <a:rPr lang="en-US" dirty="0"/>
              <a:t>Assure proper ventilation and oxygenation</a:t>
            </a:r>
          </a:p>
          <a:p>
            <a:pPr lvl="1"/>
            <a:r>
              <a:rPr lang="en-US" dirty="0"/>
              <a:t>Avoid excessive ventilation (over-bagging)</a:t>
            </a:r>
          </a:p>
          <a:p>
            <a:pPr lvl="2"/>
            <a:r>
              <a:rPr lang="en-US" dirty="0"/>
              <a:t>Reduces cardiac output</a:t>
            </a:r>
          </a:p>
          <a:p>
            <a:pPr lvl="2"/>
            <a:endParaRPr lang="en-US" dirty="0"/>
          </a:p>
          <a:p>
            <a:pPr lvl="2"/>
            <a:endParaRPr lang="en-US" dirty="0"/>
          </a:p>
          <a:p>
            <a:pPr marL="502920" lvl="2" indent="0">
              <a:buNone/>
            </a:pPr>
            <a:r>
              <a:rPr lang="en-US" dirty="0"/>
              <a:t>*Remember most deaths following ROSC occur within the first 24 hours</a:t>
            </a:r>
          </a:p>
          <a:p>
            <a:pPr marL="502920" lvl="2" indent="0">
              <a:buNone/>
            </a:pPr>
            <a:r>
              <a:rPr lang="en-US" dirty="0"/>
              <a:t>	- transport to most appropriate facility</a:t>
            </a:r>
          </a:p>
        </p:txBody>
      </p:sp>
    </p:spTree>
    <p:extLst>
      <p:ext uri="{BB962C8B-B14F-4D97-AF65-F5344CB8AC3E}">
        <p14:creationId xmlns:p14="http://schemas.microsoft.com/office/powerpoint/2010/main" val="26554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F6E90-0AAA-436E-BE9B-408668B54DD7}"/>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1F5B0CED-69F4-41B9-8A59-6FD9791FF399}"/>
              </a:ext>
            </a:extLst>
          </p:cNvPr>
          <p:cNvSpPr>
            <a:spLocks noGrp="1"/>
          </p:cNvSpPr>
          <p:nvPr>
            <p:ph idx="1"/>
          </p:nvPr>
        </p:nvSpPr>
        <p:spPr/>
        <p:txBody>
          <a:bodyPr/>
          <a:lstStyle/>
          <a:p>
            <a:endParaRPr lang="en-US" dirty="0"/>
          </a:p>
          <a:p>
            <a:r>
              <a:rPr lang="en-US" dirty="0"/>
              <a:t>Recite the steps in the chain of survival</a:t>
            </a:r>
          </a:p>
          <a:p>
            <a:r>
              <a:rPr lang="en-US" dirty="0"/>
              <a:t>Know the s/s of a critical cardiac patient</a:t>
            </a:r>
          </a:p>
          <a:p>
            <a:r>
              <a:rPr lang="en-US" dirty="0"/>
              <a:t>Know how to perform one and two person adult and pediatric CPR</a:t>
            </a:r>
          </a:p>
          <a:p>
            <a:r>
              <a:rPr lang="en-US" dirty="0"/>
              <a:t>Knowing how to use the AED</a:t>
            </a:r>
          </a:p>
          <a:p>
            <a:r>
              <a:rPr lang="en-US" dirty="0"/>
              <a:t>Recognizing signs of effective CPR and the complications of doing CPR</a:t>
            </a:r>
          </a:p>
          <a:p>
            <a:r>
              <a:rPr lang="en-US" dirty="0"/>
              <a:t>Recognizing “Return of Spontaneous Circulation” signs </a:t>
            </a:r>
          </a:p>
        </p:txBody>
      </p:sp>
    </p:spTree>
    <p:extLst>
      <p:ext uri="{BB962C8B-B14F-4D97-AF65-F5344CB8AC3E}">
        <p14:creationId xmlns:p14="http://schemas.microsoft.com/office/powerpoint/2010/main" val="355490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808108-5D2D-4999-8ED6-57AEFB82D895}"/>
              </a:ext>
            </a:extLst>
          </p:cNvPr>
          <p:cNvSpPr>
            <a:spLocks noGrp="1"/>
          </p:cNvSpPr>
          <p:nvPr>
            <p:ph type="title"/>
          </p:nvPr>
        </p:nvSpPr>
        <p:spPr/>
        <p:txBody>
          <a:bodyPr/>
          <a:lstStyle/>
          <a:p>
            <a:pPr algn="ctr"/>
            <a:r>
              <a:rPr lang="en-US" dirty="0"/>
              <a:t>Module I – Section III – Neurological Emergencies,</a:t>
            </a:r>
            <a:br>
              <a:rPr lang="en-US" dirty="0"/>
            </a:br>
            <a:r>
              <a:rPr lang="en-US" dirty="0"/>
              <a:t>Stroke, CNS Injuries</a:t>
            </a:r>
          </a:p>
        </p:txBody>
      </p:sp>
      <p:sp>
        <p:nvSpPr>
          <p:cNvPr id="3" name="Content Placeholder 2">
            <a:extLst>
              <a:ext uri="{FF2B5EF4-FFF2-40B4-BE49-F238E27FC236}">
                <a16:creationId xmlns:a16="http://schemas.microsoft.com/office/drawing/2014/main" xmlns="" id="{87B88ACF-076E-4854-91E4-349BF7C76CA0}"/>
              </a:ext>
            </a:extLst>
          </p:cNvPr>
          <p:cNvSpPr>
            <a:spLocks noGrp="1"/>
          </p:cNvSpPr>
          <p:nvPr>
            <p:ph idx="1"/>
          </p:nvPr>
        </p:nvSpPr>
        <p:spPr/>
        <p:txBody>
          <a:bodyPr>
            <a:normAutofit fontScale="92500"/>
          </a:bodyPr>
          <a:lstStyle/>
          <a:p>
            <a:r>
              <a:rPr lang="en-US" dirty="0"/>
              <a:t>Objectives</a:t>
            </a:r>
          </a:p>
          <a:p>
            <a:pPr lvl="1"/>
            <a:r>
              <a:rPr lang="en-US" dirty="0"/>
              <a:t>Define altered mental status</a:t>
            </a:r>
          </a:p>
          <a:p>
            <a:pPr lvl="1"/>
            <a:r>
              <a:rPr lang="en-US" dirty="0"/>
              <a:t>State common causes of altered mental status</a:t>
            </a:r>
          </a:p>
          <a:p>
            <a:pPr lvl="1"/>
            <a:r>
              <a:rPr lang="en-US" dirty="0"/>
              <a:t>Define types of seizures</a:t>
            </a:r>
          </a:p>
          <a:p>
            <a:pPr lvl="1"/>
            <a:r>
              <a:rPr lang="en-US" dirty="0"/>
              <a:t>Explain causes of seizures</a:t>
            </a:r>
          </a:p>
          <a:p>
            <a:pPr lvl="1"/>
            <a:r>
              <a:rPr lang="en-US" dirty="0"/>
              <a:t>Explain complications associated with seizures</a:t>
            </a:r>
          </a:p>
          <a:p>
            <a:pPr lvl="1"/>
            <a:r>
              <a:rPr lang="en-US" dirty="0"/>
              <a:t>Discuss signs and symptoms of stroke</a:t>
            </a:r>
          </a:p>
          <a:p>
            <a:pPr lvl="1"/>
            <a:r>
              <a:rPr lang="en-US" dirty="0"/>
              <a:t>Explain major causes of stroke</a:t>
            </a:r>
          </a:p>
          <a:p>
            <a:pPr lvl="1"/>
            <a:r>
              <a:rPr lang="en-US" dirty="0"/>
              <a:t>Discuss importance of knowing the timeline of stroke events</a:t>
            </a:r>
          </a:p>
          <a:p>
            <a:pPr lvl="1"/>
            <a:r>
              <a:rPr lang="en-US" dirty="0"/>
              <a:t>Discuss management of the stroke victim</a:t>
            </a:r>
          </a:p>
          <a:p>
            <a:pPr lvl="1"/>
            <a:r>
              <a:rPr lang="en-US" dirty="0"/>
              <a:t>Identify the signs and symptoms of a patient with traumatic brain injury (TBI)</a:t>
            </a:r>
          </a:p>
          <a:p>
            <a:pPr lvl="1"/>
            <a:r>
              <a:rPr lang="en-US" dirty="0"/>
              <a:t>Discuss the current research and practices for the use of selective spinal immobilization</a:t>
            </a:r>
          </a:p>
          <a:p>
            <a:pPr lvl="1"/>
            <a:endParaRPr lang="en-US" dirty="0"/>
          </a:p>
        </p:txBody>
      </p:sp>
    </p:spTree>
    <p:extLst>
      <p:ext uri="{BB962C8B-B14F-4D97-AF65-F5344CB8AC3E}">
        <p14:creationId xmlns:p14="http://schemas.microsoft.com/office/powerpoint/2010/main" val="75818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61542-C809-42EA-9EB3-1A8C3FAD6806}"/>
              </a:ext>
            </a:extLst>
          </p:cNvPr>
          <p:cNvSpPr>
            <a:spLocks noGrp="1"/>
          </p:cNvSpPr>
          <p:nvPr>
            <p:ph type="title"/>
          </p:nvPr>
        </p:nvSpPr>
        <p:spPr/>
        <p:txBody>
          <a:bodyPr/>
          <a:lstStyle/>
          <a:p>
            <a:pPr algn="ctr"/>
            <a:r>
              <a:rPr lang="en-US" dirty="0"/>
              <a:t>Altered Mental Status</a:t>
            </a:r>
          </a:p>
        </p:txBody>
      </p:sp>
      <p:sp>
        <p:nvSpPr>
          <p:cNvPr id="3" name="Content Placeholder 2">
            <a:extLst>
              <a:ext uri="{FF2B5EF4-FFF2-40B4-BE49-F238E27FC236}">
                <a16:creationId xmlns:a16="http://schemas.microsoft.com/office/drawing/2014/main" xmlns="" id="{8928517E-A96F-4DAC-A484-9061F4C800B6}"/>
              </a:ext>
            </a:extLst>
          </p:cNvPr>
          <p:cNvSpPr>
            <a:spLocks noGrp="1"/>
          </p:cNvSpPr>
          <p:nvPr>
            <p:ph sz="half" idx="1"/>
          </p:nvPr>
        </p:nvSpPr>
        <p:spPr/>
        <p:txBody>
          <a:bodyPr/>
          <a:lstStyle/>
          <a:p>
            <a:r>
              <a:rPr lang="en-US" dirty="0"/>
              <a:t>A sudden or gradual decrease in the patient’s level of responsiveness.</a:t>
            </a:r>
          </a:p>
          <a:p>
            <a:r>
              <a:rPr lang="en-US" dirty="0"/>
              <a:t>A</a:t>
            </a:r>
          </a:p>
          <a:p>
            <a:r>
              <a:rPr lang="en-US" dirty="0"/>
              <a:t>V</a:t>
            </a:r>
          </a:p>
          <a:p>
            <a:r>
              <a:rPr lang="en-US" dirty="0"/>
              <a:t>P</a:t>
            </a:r>
          </a:p>
          <a:p>
            <a:r>
              <a:rPr lang="en-US" dirty="0"/>
              <a:t>U</a:t>
            </a:r>
          </a:p>
        </p:txBody>
      </p:sp>
      <p:pic>
        <p:nvPicPr>
          <p:cNvPr id="6" name="Content Placeholder 5">
            <a:extLst>
              <a:ext uri="{FF2B5EF4-FFF2-40B4-BE49-F238E27FC236}">
                <a16:creationId xmlns:a16="http://schemas.microsoft.com/office/drawing/2014/main" xmlns="" id="{D5D53C3D-35B7-4B23-856F-42A4EAC48F0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972300" y="2590801"/>
            <a:ext cx="4152900" cy="2355850"/>
          </a:xfrm>
        </p:spPr>
      </p:pic>
    </p:spTree>
    <p:extLst>
      <p:ext uri="{BB962C8B-B14F-4D97-AF65-F5344CB8AC3E}">
        <p14:creationId xmlns:p14="http://schemas.microsoft.com/office/powerpoint/2010/main" val="125997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7DC84-AF30-4B20-92CF-5473D84A8BAB}"/>
              </a:ext>
            </a:extLst>
          </p:cNvPr>
          <p:cNvSpPr>
            <a:spLocks noGrp="1"/>
          </p:cNvSpPr>
          <p:nvPr>
            <p:ph type="title"/>
          </p:nvPr>
        </p:nvSpPr>
        <p:spPr/>
        <p:txBody>
          <a:bodyPr/>
          <a:lstStyle/>
          <a:p>
            <a:pPr algn="ctr"/>
            <a:r>
              <a:rPr lang="en-US" dirty="0"/>
              <a:t>Common Causes of Altered Mental Status</a:t>
            </a:r>
          </a:p>
        </p:txBody>
      </p:sp>
      <p:sp>
        <p:nvSpPr>
          <p:cNvPr id="3" name="Content Placeholder 2">
            <a:extLst>
              <a:ext uri="{FF2B5EF4-FFF2-40B4-BE49-F238E27FC236}">
                <a16:creationId xmlns:a16="http://schemas.microsoft.com/office/drawing/2014/main" xmlns="" id="{18401E48-13C7-4C34-BA08-0C9FFC584AB2}"/>
              </a:ext>
            </a:extLst>
          </p:cNvPr>
          <p:cNvSpPr>
            <a:spLocks noGrp="1"/>
          </p:cNvSpPr>
          <p:nvPr>
            <p:ph sz="half" idx="1"/>
          </p:nvPr>
        </p:nvSpPr>
        <p:spPr/>
        <p:txBody>
          <a:bodyPr>
            <a:normAutofit fontScale="92500" lnSpcReduction="10000"/>
          </a:bodyPr>
          <a:lstStyle/>
          <a:p>
            <a:r>
              <a:rPr lang="en-US" dirty="0"/>
              <a:t>A – alcohol</a:t>
            </a:r>
          </a:p>
          <a:p>
            <a:r>
              <a:rPr lang="en-US" dirty="0"/>
              <a:t>E - epilepsy</a:t>
            </a:r>
          </a:p>
          <a:p>
            <a:r>
              <a:rPr lang="en-US" dirty="0"/>
              <a:t>I - infection</a:t>
            </a:r>
          </a:p>
          <a:p>
            <a:r>
              <a:rPr lang="en-US" dirty="0"/>
              <a:t>O - overdose</a:t>
            </a:r>
          </a:p>
          <a:p>
            <a:r>
              <a:rPr lang="en-US" dirty="0"/>
              <a:t>U - uremia</a:t>
            </a:r>
          </a:p>
          <a:p>
            <a:r>
              <a:rPr lang="en-US" dirty="0"/>
              <a:t>T - trauma</a:t>
            </a:r>
          </a:p>
          <a:p>
            <a:r>
              <a:rPr lang="en-US" dirty="0"/>
              <a:t>I - insulin</a:t>
            </a:r>
          </a:p>
          <a:p>
            <a:r>
              <a:rPr lang="en-US" dirty="0"/>
              <a:t>P - psychosis</a:t>
            </a:r>
          </a:p>
          <a:p>
            <a:r>
              <a:rPr lang="en-US" dirty="0"/>
              <a:t>S - stroke</a:t>
            </a:r>
          </a:p>
        </p:txBody>
      </p:sp>
      <p:pic>
        <p:nvPicPr>
          <p:cNvPr id="6" name="Content Placeholder 5">
            <a:extLst>
              <a:ext uri="{FF2B5EF4-FFF2-40B4-BE49-F238E27FC236}">
                <a16:creationId xmlns:a16="http://schemas.microsoft.com/office/drawing/2014/main" xmlns="" id="{B7D3780E-D69B-459E-9701-82337BBB45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590800"/>
            <a:ext cx="5029200" cy="3124200"/>
          </a:xfrm>
        </p:spPr>
      </p:pic>
    </p:spTree>
    <p:extLst>
      <p:ext uri="{BB962C8B-B14F-4D97-AF65-F5344CB8AC3E}">
        <p14:creationId xmlns:p14="http://schemas.microsoft.com/office/powerpoint/2010/main" val="178921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F13FA-546C-4098-A389-BC80D870B5DB}"/>
              </a:ext>
            </a:extLst>
          </p:cNvPr>
          <p:cNvSpPr>
            <a:spLocks noGrp="1"/>
          </p:cNvSpPr>
          <p:nvPr>
            <p:ph type="title"/>
          </p:nvPr>
        </p:nvSpPr>
        <p:spPr/>
        <p:txBody>
          <a:bodyPr/>
          <a:lstStyle/>
          <a:p>
            <a:pPr algn="ctr"/>
            <a:r>
              <a:rPr lang="en-US" dirty="0"/>
              <a:t>Common Types of Seizures</a:t>
            </a:r>
          </a:p>
        </p:txBody>
      </p:sp>
      <p:sp>
        <p:nvSpPr>
          <p:cNvPr id="3" name="Content Placeholder 2">
            <a:extLst>
              <a:ext uri="{FF2B5EF4-FFF2-40B4-BE49-F238E27FC236}">
                <a16:creationId xmlns:a16="http://schemas.microsoft.com/office/drawing/2014/main" xmlns="" id="{9026D744-51BD-4FEE-A097-F31C73D9DEB0}"/>
              </a:ext>
            </a:extLst>
          </p:cNvPr>
          <p:cNvSpPr>
            <a:spLocks noGrp="1"/>
          </p:cNvSpPr>
          <p:nvPr>
            <p:ph sz="half" idx="1"/>
          </p:nvPr>
        </p:nvSpPr>
        <p:spPr/>
        <p:txBody>
          <a:bodyPr/>
          <a:lstStyle/>
          <a:p>
            <a:endParaRPr lang="en-US" dirty="0"/>
          </a:p>
          <a:p>
            <a:r>
              <a:rPr lang="en-US" dirty="0"/>
              <a:t>Generalized</a:t>
            </a:r>
          </a:p>
          <a:p>
            <a:pPr lvl="1"/>
            <a:r>
              <a:rPr lang="en-US" dirty="0"/>
              <a:t>Grand mal (shaking movements involving the entire body)</a:t>
            </a:r>
          </a:p>
          <a:p>
            <a:r>
              <a:rPr lang="en-US" dirty="0"/>
              <a:t>Absence </a:t>
            </a:r>
          </a:p>
          <a:p>
            <a:pPr lvl="1"/>
            <a:r>
              <a:rPr lang="en-US" dirty="0"/>
              <a:t>Brief lapse of consciousness, formerly known as petit mal seizures</a:t>
            </a:r>
          </a:p>
          <a:p>
            <a:r>
              <a:rPr lang="en-US" dirty="0"/>
              <a:t>Status Epilepticus</a:t>
            </a:r>
          </a:p>
          <a:p>
            <a:pPr marL="228600" lvl="1" indent="0">
              <a:buNone/>
            </a:pPr>
            <a:endParaRPr lang="en-US" dirty="0"/>
          </a:p>
        </p:txBody>
      </p:sp>
      <p:pic>
        <p:nvPicPr>
          <p:cNvPr id="6" name="Content Placeholder 5">
            <a:extLst>
              <a:ext uri="{FF2B5EF4-FFF2-40B4-BE49-F238E27FC236}">
                <a16:creationId xmlns:a16="http://schemas.microsoft.com/office/drawing/2014/main" xmlns="" id="{8AB18D53-6A89-46E9-826A-CE70FEC7D7ED}"/>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296150" y="2411412"/>
            <a:ext cx="3981450" cy="2693988"/>
          </a:xfrm>
        </p:spPr>
      </p:pic>
    </p:spTree>
    <p:extLst>
      <p:ext uri="{BB962C8B-B14F-4D97-AF65-F5344CB8AC3E}">
        <p14:creationId xmlns:p14="http://schemas.microsoft.com/office/powerpoint/2010/main" val="253552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5C28DD-9F48-49B4-BB11-5FB31E576D52}"/>
              </a:ext>
            </a:extLst>
          </p:cNvPr>
          <p:cNvSpPr>
            <a:spLocks noGrp="1"/>
          </p:cNvSpPr>
          <p:nvPr>
            <p:ph type="title"/>
          </p:nvPr>
        </p:nvSpPr>
        <p:spPr/>
        <p:txBody>
          <a:bodyPr/>
          <a:lstStyle/>
          <a:p>
            <a:pPr algn="ctr"/>
            <a:r>
              <a:rPr lang="en-US" dirty="0"/>
              <a:t>Causes of Seizures</a:t>
            </a:r>
          </a:p>
        </p:txBody>
      </p:sp>
      <p:sp>
        <p:nvSpPr>
          <p:cNvPr id="3" name="Content Placeholder 2">
            <a:extLst>
              <a:ext uri="{FF2B5EF4-FFF2-40B4-BE49-F238E27FC236}">
                <a16:creationId xmlns:a16="http://schemas.microsoft.com/office/drawing/2014/main" xmlns="" id="{57F44A23-094A-4143-AEE9-DF874557E8EC}"/>
              </a:ext>
            </a:extLst>
          </p:cNvPr>
          <p:cNvSpPr>
            <a:spLocks noGrp="1"/>
          </p:cNvSpPr>
          <p:nvPr>
            <p:ph sz="half" idx="1"/>
          </p:nvPr>
        </p:nvSpPr>
        <p:spPr/>
        <p:txBody>
          <a:bodyPr/>
          <a:lstStyle/>
          <a:p>
            <a:r>
              <a:rPr lang="en-US" dirty="0"/>
              <a:t>High fever</a:t>
            </a:r>
          </a:p>
          <a:p>
            <a:r>
              <a:rPr lang="en-US" dirty="0"/>
              <a:t>Trauma</a:t>
            </a:r>
          </a:p>
          <a:p>
            <a:r>
              <a:rPr lang="en-US" dirty="0"/>
              <a:t>Stroke</a:t>
            </a:r>
          </a:p>
          <a:p>
            <a:r>
              <a:rPr lang="en-US" dirty="0"/>
              <a:t>Shock</a:t>
            </a:r>
          </a:p>
          <a:p>
            <a:r>
              <a:rPr lang="en-US" dirty="0"/>
              <a:t>Infection</a:t>
            </a:r>
          </a:p>
          <a:p>
            <a:r>
              <a:rPr lang="en-US" dirty="0"/>
              <a:t>Poisoning</a:t>
            </a:r>
          </a:p>
          <a:p>
            <a:r>
              <a:rPr lang="en-US" dirty="0"/>
              <a:t>Diabetic</a:t>
            </a:r>
          </a:p>
          <a:p>
            <a:r>
              <a:rPr lang="en-US" dirty="0"/>
              <a:t>Overdose</a:t>
            </a:r>
          </a:p>
        </p:txBody>
      </p:sp>
      <p:pic>
        <p:nvPicPr>
          <p:cNvPr id="10" name="Content Placeholder 9">
            <a:extLst>
              <a:ext uri="{FF2B5EF4-FFF2-40B4-BE49-F238E27FC236}">
                <a16:creationId xmlns:a16="http://schemas.microsoft.com/office/drawing/2014/main" xmlns="" id="{4606A497-E197-4425-B179-A2F118830E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0026" y="1825625"/>
            <a:ext cx="4609748" cy="4575175"/>
          </a:xfrm>
        </p:spPr>
      </p:pic>
    </p:spTree>
    <p:extLst>
      <p:ext uri="{BB962C8B-B14F-4D97-AF65-F5344CB8AC3E}">
        <p14:creationId xmlns:p14="http://schemas.microsoft.com/office/powerpoint/2010/main" val="348780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734E8-4485-4369-A896-1AAF404674E2}"/>
              </a:ext>
            </a:extLst>
          </p:cNvPr>
          <p:cNvSpPr>
            <a:spLocks noGrp="1"/>
          </p:cNvSpPr>
          <p:nvPr>
            <p:ph type="title"/>
          </p:nvPr>
        </p:nvSpPr>
        <p:spPr/>
        <p:txBody>
          <a:bodyPr/>
          <a:lstStyle/>
          <a:p>
            <a:pPr algn="ctr"/>
            <a:r>
              <a:rPr lang="en-US" dirty="0"/>
              <a:t>Complications Associated with Seizures</a:t>
            </a:r>
          </a:p>
        </p:txBody>
      </p:sp>
      <p:sp>
        <p:nvSpPr>
          <p:cNvPr id="3" name="Content Placeholder 2">
            <a:extLst>
              <a:ext uri="{FF2B5EF4-FFF2-40B4-BE49-F238E27FC236}">
                <a16:creationId xmlns:a16="http://schemas.microsoft.com/office/drawing/2014/main" xmlns="" id="{290A973B-13F7-466A-B808-3A0058F7F7DD}"/>
              </a:ext>
            </a:extLst>
          </p:cNvPr>
          <p:cNvSpPr>
            <a:spLocks noGrp="1"/>
          </p:cNvSpPr>
          <p:nvPr>
            <p:ph idx="1"/>
          </p:nvPr>
        </p:nvSpPr>
        <p:spPr/>
        <p:txBody>
          <a:bodyPr/>
          <a:lstStyle/>
          <a:p>
            <a:r>
              <a:rPr lang="en-US" dirty="0"/>
              <a:t>Aspiration</a:t>
            </a:r>
          </a:p>
          <a:p>
            <a:endParaRPr lang="en-US" dirty="0"/>
          </a:p>
          <a:p>
            <a:r>
              <a:rPr lang="en-US" dirty="0"/>
              <a:t>Bone and spine fractures</a:t>
            </a:r>
          </a:p>
          <a:p>
            <a:endParaRPr lang="en-US" dirty="0"/>
          </a:p>
          <a:p>
            <a:r>
              <a:rPr lang="en-US" dirty="0"/>
              <a:t>Brain damage from lack of oxygen and/or depletion of glucose</a:t>
            </a:r>
          </a:p>
          <a:p>
            <a:endParaRPr lang="en-US" dirty="0"/>
          </a:p>
          <a:p>
            <a:r>
              <a:rPr lang="en-US" dirty="0"/>
              <a:t>Dehydration </a:t>
            </a:r>
          </a:p>
        </p:txBody>
      </p:sp>
    </p:spTree>
    <p:extLst>
      <p:ext uri="{BB962C8B-B14F-4D97-AF65-F5344CB8AC3E}">
        <p14:creationId xmlns:p14="http://schemas.microsoft.com/office/powerpoint/2010/main" val="18911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EF8DB-B993-4A9F-A73F-012825F5A420}"/>
              </a:ext>
            </a:extLst>
          </p:cNvPr>
          <p:cNvSpPr>
            <a:spLocks noGrp="1"/>
          </p:cNvSpPr>
          <p:nvPr>
            <p:ph type="title"/>
          </p:nvPr>
        </p:nvSpPr>
        <p:spPr>
          <a:xfrm>
            <a:off x="1066800" y="99220"/>
            <a:ext cx="10058400" cy="1325563"/>
          </a:xfrm>
        </p:spPr>
        <p:txBody>
          <a:bodyPr/>
          <a:lstStyle/>
          <a:p>
            <a:pPr algn="ctr"/>
            <a:r>
              <a:rPr lang="en-US" dirty="0"/>
              <a:t>A &amp; P of the Airway System</a:t>
            </a:r>
          </a:p>
        </p:txBody>
      </p:sp>
      <p:sp>
        <p:nvSpPr>
          <p:cNvPr id="3" name="Content Placeholder 2">
            <a:extLst>
              <a:ext uri="{FF2B5EF4-FFF2-40B4-BE49-F238E27FC236}">
                <a16:creationId xmlns:a16="http://schemas.microsoft.com/office/drawing/2014/main" xmlns="" id="{A894BF60-11E4-4DD9-B943-20804D008B90}"/>
              </a:ext>
            </a:extLst>
          </p:cNvPr>
          <p:cNvSpPr>
            <a:spLocks noGrp="1"/>
          </p:cNvSpPr>
          <p:nvPr>
            <p:ph sz="half" idx="1"/>
          </p:nvPr>
        </p:nvSpPr>
        <p:spPr/>
        <p:txBody>
          <a:bodyPr>
            <a:normAutofit lnSpcReduction="10000"/>
          </a:bodyPr>
          <a:lstStyle/>
          <a:p>
            <a:r>
              <a:rPr lang="en-US" dirty="0"/>
              <a:t>Oropharynx</a:t>
            </a:r>
          </a:p>
          <a:p>
            <a:r>
              <a:rPr lang="en-US" dirty="0"/>
              <a:t>Nasopharynx</a:t>
            </a:r>
          </a:p>
          <a:p>
            <a:r>
              <a:rPr lang="en-US" dirty="0"/>
              <a:t>Pharynx</a:t>
            </a:r>
          </a:p>
          <a:p>
            <a:r>
              <a:rPr lang="en-US" dirty="0"/>
              <a:t>Trachea</a:t>
            </a:r>
          </a:p>
          <a:p>
            <a:r>
              <a:rPr lang="en-US" dirty="0"/>
              <a:t>Esophagus</a:t>
            </a:r>
          </a:p>
          <a:p>
            <a:r>
              <a:rPr lang="en-US" dirty="0"/>
              <a:t>Bronchi</a:t>
            </a:r>
          </a:p>
          <a:p>
            <a:r>
              <a:rPr lang="en-US" dirty="0"/>
              <a:t>Lungs</a:t>
            </a:r>
          </a:p>
          <a:p>
            <a:r>
              <a:rPr lang="en-US" dirty="0"/>
              <a:t>Alveoli</a:t>
            </a:r>
          </a:p>
          <a:p>
            <a:r>
              <a:rPr lang="en-US" dirty="0"/>
              <a:t>Capillaries </a:t>
            </a:r>
          </a:p>
        </p:txBody>
      </p:sp>
      <p:pic>
        <p:nvPicPr>
          <p:cNvPr id="6" name="Content Placeholder 5">
            <a:extLst>
              <a:ext uri="{FF2B5EF4-FFF2-40B4-BE49-F238E27FC236}">
                <a16:creationId xmlns:a16="http://schemas.microsoft.com/office/drawing/2014/main" xmlns="" id="{2478E5A4-888A-4024-ABFB-052B9D0706D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89111" y="1825625"/>
            <a:ext cx="3671577" cy="4575175"/>
          </a:xfrm>
        </p:spPr>
      </p:pic>
    </p:spTree>
    <p:extLst>
      <p:ext uri="{BB962C8B-B14F-4D97-AF65-F5344CB8AC3E}">
        <p14:creationId xmlns:p14="http://schemas.microsoft.com/office/powerpoint/2010/main" val="251454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9FC0D-08C3-4DFA-BE03-956B45AE1247}"/>
              </a:ext>
            </a:extLst>
          </p:cNvPr>
          <p:cNvSpPr>
            <a:spLocks noGrp="1"/>
          </p:cNvSpPr>
          <p:nvPr>
            <p:ph type="title"/>
          </p:nvPr>
        </p:nvSpPr>
        <p:spPr/>
        <p:txBody>
          <a:bodyPr/>
          <a:lstStyle/>
          <a:p>
            <a:pPr algn="ctr"/>
            <a:r>
              <a:rPr lang="en-US" dirty="0"/>
              <a:t>Signs and Symptoms of Stroke</a:t>
            </a:r>
          </a:p>
        </p:txBody>
      </p:sp>
      <p:sp>
        <p:nvSpPr>
          <p:cNvPr id="3" name="Content Placeholder 2">
            <a:extLst>
              <a:ext uri="{FF2B5EF4-FFF2-40B4-BE49-F238E27FC236}">
                <a16:creationId xmlns:a16="http://schemas.microsoft.com/office/drawing/2014/main" xmlns="" id="{E34A899F-967C-4E5C-BD54-9B93B44F42B5}"/>
              </a:ext>
            </a:extLst>
          </p:cNvPr>
          <p:cNvSpPr>
            <a:spLocks noGrp="1"/>
          </p:cNvSpPr>
          <p:nvPr>
            <p:ph sz="half" idx="1"/>
          </p:nvPr>
        </p:nvSpPr>
        <p:spPr/>
        <p:txBody>
          <a:bodyPr>
            <a:normAutofit lnSpcReduction="10000"/>
          </a:bodyPr>
          <a:lstStyle/>
          <a:p>
            <a:r>
              <a:rPr lang="en-US" dirty="0"/>
              <a:t>Vary dependent on what part of the brain is affected.</a:t>
            </a:r>
          </a:p>
          <a:p>
            <a:r>
              <a:rPr lang="en-US" dirty="0"/>
              <a:t>They can be similar to that of a head injury, hypoglycemia or seizures.</a:t>
            </a:r>
          </a:p>
          <a:p>
            <a:r>
              <a:rPr lang="en-US" dirty="0"/>
              <a:t>The patient can be alert, confused or unresponsive.</a:t>
            </a:r>
          </a:p>
          <a:p>
            <a:r>
              <a:rPr lang="en-US" dirty="0"/>
              <a:t>They could describe a headache and the “worst headache of their lives”</a:t>
            </a:r>
          </a:p>
          <a:p>
            <a:r>
              <a:rPr lang="en-US" dirty="0"/>
              <a:t>Facial drooping, one-sided weakness, slurring speech</a:t>
            </a:r>
          </a:p>
        </p:txBody>
      </p:sp>
      <p:pic>
        <p:nvPicPr>
          <p:cNvPr id="8" name="Content Placeholder 7">
            <a:extLst>
              <a:ext uri="{FF2B5EF4-FFF2-40B4-BE49-F238E27FC236}">
                <a16:creationId xmlns:a16="http://schemas.microsoft.com/office/drawing/2014/main" xmlns="" id="{A726894B-2FF1-4F97-9F79-8AE94BA18C6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24600" y="2857055"/>
            <a:ext cx="4800600" cy="2512314"/>
          </a:xfrm>
        </p:spPr>
      </p:pic>
    </p:spTree>
    <p:extLst>
      <p:ext uri="{BB962C8B-B14F-4D97-AF65-F5344CB8AC3E}">
        <p14:creationId xmlns:p14="http://schemas.microsoft.com/office/powerpoint/2010/main" val="36413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0A76A-B654-4303-AC0D-8BD8A591E910}"/>
              </a:ext>
            </a:extLst>
          </p:cNvPr>
          <p:cNvSpPr>
            <a:spLocks noGrp="1"/>
          </p:cNvSpPr>
          <p:nvPr>
            <p:ph type="title"/>
          </p:nvPr>
        </p:nvSpPr>
        <p:spPr/>
        <p:txBody>
          <a:bodyPr/>
          <a:lstStyle/>
          <a:p>
            <a:pPr algn="ctr"/>
            <a:r>
              <a:rPr lang="en-US" dirty="0"/>
              <a:t>Major causes of stroke</a:t>
            </a:r>
          </a:p>
        </p:txBody>
      </p:sp>
      <p:sp>
        <p:nvSpPr>
          <p:cNvPr id="4" name="Content Placeholder 3">
            <a:extLst>
              <a:ext uri="{FF2B5EF4-FFF2-40B4-BE49-F238E27FC236}">
                <a16:creationId xmlns:a16="http://schemas.microsoft.com/office/drawing/2014/main" xmlns="" id="{FA1ABBCF-CA24-4187-A399-132D586F0564}"/>
              </a:ext>
            </a:extLst>
          </p:cNvPr>
          <p:cNvSpPr>
            <a:spLocks noGrp="1"/>
          </p:cNvSpPr>
          <p:nvPr>
            <p:ph sz="half" idx="1"/>
          </p:nvPr>
        </p:nvSpPr>
        <p:spPr/>
        <p:txBody>
          <a:bodyPr/>
          <a:lstStyle/>
          <a:p>
            <a:endParaRPr lang="en-US" dirty="0"/>
          </a:p>
          <a:p>
            <a:r>
              <a:rPr lang="en-US" dirty="0"/>
              <a:t>Hypertension</a:t>
            </a:r>
          </a:p>
          <a:p>
            <a:r>
              <a:rPr lang="en-US" dirty="0"/>
              <a:t>High cholesterol</a:t>
            </a:r>
          </a:p>
          <a:p>
            <a:r>
              <a:rPr lang="en-US" dirty="0"/>
              <a:t>Heart disease</a:t>
            </a:r>
          </a:p>
          <a:p>
            <a:r>
              <a:rPr lang="en-US" dirty="0"/>
              <a:t>Diabetes</a:t>
            </a:r>
          </a:p>
          <a:p>
            <a:r>
              <a:rPr lang="en-US" dirty="0"/>
              <a:t>Smoking</a:t>
            </a:r>
          </a:p>
          <a:p>
            <a:pPr marL="0" indent="0">
              <a:buNone/>
            </a:pPr>
            <a:endParaRPr lang="en-US" dirty="0"/>
          </a:p>
        </p:txBody>
      </p:sp>
      <p:pic>
        <p:nvPicPr>
          <p:cNvPr id="5" name="Content Placeholder 4">
            <a:extLst>
              <a:ext uri="{FF2B5EF4-FFF2-40B4-BE49-F238E27FC236}">
                <a16:creationId xmlns:a16="http://schemas.microsoft.com/office/drawing/2014/main" xmlns="" id="{3FCB6D57-7F5B-44C4-8572-F7EDEC14B7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8025" y="2427287"/>
            <a:ext cx="3333750" cy="3371850"/>
          </a:xfrm>
        </p:spPr>
      </p:pic>
    </p:spTree>
    <p:extLst>
      <p:ext uri="{BB962C8B-B14F-4D97-AF65-F5344CB8AC3E}">
        <p14:creationId xmlns:p14="http://schemas.microsoft.com/office/powerpoint/2010/main" val="229141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009CF-BAB3-45EF-B9EF-1141A63B7D24}"/>
              </a:ext>
            </a:extLst>
          </p:cNvPr>
          <p:cNvSpPr>
            <a:spLocks noGrp="1"/>
          </p:cNvSpPr>
          <p:nvPr>
            <p:ph type="title"/>
          </p:nvPr>
        </p:nvSpPr>
        <p:spPr/>
        <p:txBody>
          <a:bodyPr>
            <a:normAutofit/>
          </a:bodyPr>
          <a:lstStyle/>
          <a:p>
            <a:pPr algn="ctr"/>
            <a:r>
              <a:rPr lang="en-US" sz="3200" dirty="0"/>
              <a:t>Importance of knowing the timeline of stroke events</a:t>
            </a:r>
          </a:p>
        </p:txBody>
      </p:sp>
      <p:sp>
        <p:nvSpPr>
          <p:cNvPr id="3" name="Content Placeholder 2">
            <a:extLst>
              <a:ext uri="{FF2B5EF4-FFF2-40B4-BE49-F238E27FC236}">
                <a16:creationId xmlns:a16="http://schemas.microsoft.com/office/drawing/2014/main" xmlns="" id="{E55D7CD5-904B-4D1C-A669-7CD3963D6BF1}"/>
              </a:ext>
            </a:extLst>
          </p:cNvPr>
          <p:cNvSpPr>
            <a:spLocks noGrp="1"/>
          </p:cNvSpPr>
          <p:nvPr>
            <p:ph idx="1"/>
          </p:nvPr>
        </p:nvSpPr>
        <p:spPr/>
        <p:txBody>
          <a:bodyPr/>
          <a:lstStyle/>
          <a:p>
            <a:r>
              <a:rPr lang="en-US" dirty="0"/>
              <a:t>Stroke patients can have favorable outcomes if recognized and treated early within a critical time period.</a:t>
            </a:r>
          </a:p>
          <a:p>
            <a:r>
              <a:rPr lang="en-US" dirty="0"/>
              <a:t>3 hours from the onset of symptoms a “clot-buster” medication can be administered</a:t>
            </a:r>
          </a:p>
          <a:p>
            <a:r>
              <a:rPr lang="en-US" dirty="0"/>
              <a:t>It’s extremely important to retrieve the timeline from family members or loved ones as to the exact time the patient was “last seen well” or “normal”</a:t>
            </a:r>
          </a:p>
          <a:p>
            <a:r>
              <a:rPr lang="en-US" dirty="0"/>
              <a:t>Transport to the appropriate facility quickly is also an important factor</a:t>
            </a:r>
          </a:p>
        </p:txBody>
      </p:sp>
    </p:spTree>
    <p:extLst>
      <p:ext uri="{BB962C8B-B14F-4D97-AF65-F5344CB8AC3E}">
        <p14:creationId xmlns:p14="http://schemas.microsoft.com/office/powerpoint/2010/main" val="38222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64022-B65D-4BD3-B878-659DCCD40CAD}"/>
              </a:ext>
            </a:extLst>
          </p:cNvPr>
          <p:cNvSpPr>
            <a:spLocks noGrp="1"/>
          </p:cNvSpPr>
          <p:nvPr>
            <p:ph type="title"/>
          </p:nvPr>
        </p:nvSpPr>
        <p:spPr/>
        <p:txBody>
          <a:bodyPr/>
          <a:lstStyle/>
          <a:p>
            <a:pPr algn="ctr"/>
            <a:r>
              <a:rPr lang="en-US" dirty="0"/>
              <a:t>Management of the stroke victim</a:t>
            </a:r>
          </a:p>
        </p:txBody>
      </p:sp>
      <p:sp>
        <p:nvSpPr>
          <p:cNvPr id="3" name="Content Placeholder 2">
            <a:extLst>
              <a:ext uri="{FF2B5EF4-FFF2-40B4-BE49-F238E27FC236}">
                <a16:creationId xmlns:a16="http://schemas.microsoft.com/office/drawing/2014/main" xmlns="" id="{49814CC6-B7A7-49DD-82FA-294BEB1DA130}"/>
              </a:ext>
            </a:extLst>
          </p:cNvPr>
          <p:cNvSpPr>
            <a:spLocks noGrp="1"/>
          </p:cNvSpPr>
          <p:nvPr>
            <p:ph sz="half" idx="1"/>
          </p:nvPr>
        </p:nvSpPr>
        <p:spPr/>
        <p:txBody>
          <a:bodyPr/>
          <a:lstStyle/>
          <a:p>
            <a:endParaRPr lang="en-US" dirty="0"/>
          </a:p>
          <a:p>
            <a:r>
              <a:rPr lang="en-US" dirty="0"/>
              <a:t>Manage ABC’s</a:t>
            </a:r>
          </a:p>
          <a:p>
            <a:r>
              <a:rPr lang="en-US" dirty="0"/>
              <a:t>Recognize S/S’s</a:t>
            </a:r>
          </a:p>
          <a:p>
            <a:r>
              <a:rPr lang="en-US" dirty="0"/>
              <a:t>Determine “timeline”</a:t>
            </a:r>
          </a:p>
          <a:p>
            <a:r>
              <a:rPr lang="en-US" dirty="0"/>
              <a:t>Perform CPSS</a:t>
            </a:r>
          </a:p>
          <a:p>
            <a:r>
              <a:rPr lang="en-US" dirty="0"/>
              <a:t>Place in recovery position</a:t>
            </a:r>
          </a:p>
          <a:p>
            <a:pPr marL="0" indent="0">
              <a:buNone/>
            </a:pPr>
            <a:endParaRPr lang="en-US" dirty="0"/>
          </a:p>
        </p:txBody>
      </p:sp>
      <p:pic>
        <p:nvPicPr>
          <p:cNvPr id="6" name="Content Placeholder 5">
            <a:extLst>
              <a:ext uri="{FF2B5EF4-FFF2-40B4-BE49-F238E27FC236}">
                <a16:creationId xmlns:a16="http://schemas.microsoft.com/office/drawing/2014/main" xmlns="" id="{6E67DDDD-9A92-465D-989D-829AB920A1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0450" y="2270125"/>
            <a:ext cx="2628900" cy="3686175"/>
          </a:xfrm>
        </p:spPr>
      </p:pic>
    </p:spTree>
    <p:extLst>
      <p:ext uri="{BB962C8B-B14F-4D97-AF65-F5344CB8AC3E}">
        <p14:creationId xmlns:p14="http://schemas.microsoft.com/office/powerpoint/2010/main" val="284384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C5EB6-C161-401C-B7E9-5B72B24BA8DF}"/>
              </a:ext>
            </a:extLst>
          </p:cNvPr>
          <p:cNvSpPr>
            <a:spLocks noGrp="1"/>
          </p:cNvSpPr>
          <p:nvPr>
            <p:ph type="title"/>
          </p:nvPr>
        </p:nvSpPr>
        <p:spPr/>
        <p:txBody>
          <a:bodyPr>
            <a:normAutofit/>
          </a:bodyPr>
          <a:lstStyle/>
          <a:p>
            <a:pPr algn="ctr"/>
            <a:r>
              <a:rPr lang="en-US" sz="3200" dirty="0"/>
              <a:t>Identify signs and symptoms of traumatic brain injury</a:t>
            </a:r>
          </a:p>
        </p:txBody>
      </p:sp>
      <p:sp>
        <p:nvSpPr>
          <p:cNvPr id="3" name="Content Placeholder 2">
            <a:extLst>
              <a:ext uri="{FF2B5EF4-FFF2-40B4-BE49-F238E27FC236}">
                <a16:creationId xmlns:a16="http://schemas.microsoft.com/office/drawing/2014/main" xmlns="" id="{E80F506C-EEF9-4123-AF97-776F6A039696}"/>
              </a:ext>
            </a:extLst>
          </p:cNvPr>
          <p:cNvSpPr>
            <a:spLocks noGrp="1"/>
          </p:cNvSpPr>
          <p:nvPr>
            <p:ph sz="half" idx="1"/>
          </p:nvPr>
        </p:nvSpPr>
        <p:spPr/>
        <p:txBody>
          <a:bodyPr>
            <a:normAutofit fontScale="92500" lnSpcReduction="20000"/>
          </a:bodyPr>
          <a:lstStyle/>
          <a:p>
            <a:r>
              <a:rPr lang="en-US" dirty="0"/>
              <a:t>Physical</a:t>
            </a:r>
          </a:p>
          <a:p>
            <a:pPr lvl="1"/>
            <a:r>
              <a:rPr lang="en-US" dirty="0"/>
              <a:t>Headache</a:t>
            </a:r>
          </a:p>
          <a:p>
            <a:pPr lvl="1"/>
            <a:r>
              <a:rPr lang="en-US" dirty="0"/>
              <a:t>N/V</a:t>
            </a:r>
          </a:p>
          <a:p>
            <a:pPr lvl="1"/>
            <a:r>
              <a:rPr lang="en-US" dirty="0"/>
              <a:t>Balance problems</a:t>
            </a:r>
          </a:p>
          <a:p>
            <a:pPr lvl="1"/>
            <a:r>
              <a:rPr lang="en-US" dirty="0"/>
              <a:t>Dizziness</a:t>
            </a:r>
          </a:p>
          <a:p>
            <a:pPr lvl="1"/>
            <a:r>
              <a:rPr lang="en-US" dirty="0"/>
              <a:t>Visual problems</a:t>
            </a:r>
          </a:p>
          <a:p>
            <a:pPr lvl="1"/>
            <a:r>
              <a:rPr lang="en-US" dirty="0"/>
              <a:t>Fatigue</a:t>
            </a:r>
          </a:p>
          <a:p>
            <a:pPr lvl="1"/>
            <a:r>
              <a:rPr lang="en-US" dirty="0"/>
              <a:t>Light sensitivity</a:t>
            </a:r>
          </a:p>
          <a:p>
            <a:pPr lvl="1"/>
            <a:r>
              <a:rPr lang="en-US" dirty="0"/>
              <a:t>Noise sensitivity</a:t>
            </a:r>
          </a:p>
          <a:p>
            <a:pPr lvl="1"/>
            <a:r>
              <a:rPr lang="en-US" dirty="0"/>
              <a:t>Numbness/tingling</a:t>
            </a:r>
          </a:p>
          <a:p>
            <a:r>
              <a:rPr lang="en-US" dirty="0"/>
              <a:t>Cognitive</a:t>
            </a:r>
          </a:p>
          <a:p>
            <a:pPr lvl="1"/>
            <a:r>
              <a:rPr lang="en-US" dirty="0"/>
              <a:t>Mental fogginess</a:t>
            </a:r>
          </a:p>
          <a:p>
            <a:pPr lvl="1"/>
            <a:r>
              <a:rPr lang="en-US" dirty="0"/>
              <a:t>Feeling slowed down</a:t>
            </a:r>
          </a:p>
          <a:p>
            <a:pPr lvl="1"/>
            <a:r>
              <a:rPr lang="en-US" dirty="0"/>
              <a:t>Difficulty concentrating</a:t>
            </a:r>
          </a:p>
          <a:p>
            <a:pPr lvl="1"/>
            <a:r>
              <a:rPr lang="en-US" dirty="0"/>
              <a:t>Difficulty remembering</a:t>
            </a:r>
          </a:p>
        </p:txBody>
      </p:sp>
      <p:pic>
        <p:nvPicPr>
          <p:cNvPr id="6" name="Content Placeholder 5">
            <a:extLst>
              <a:ext uri="{FF2B5EF4-FFF2-40B4-BE49-F238E27FC236}">
                <a16:creationId xmlns:a16="http://schemas.microsoft.com/office/drawing/2014/main" xmlns="" id="{7A32191C-5D98-4EA4-804C-F9E02CE3181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25261" y="1825625"/>
            <a:ext cx="3999278" cy="4575175"/>
          </a:xfrm>
        </p:spPr>
      </p:pic>
    </p:spTree>
    <p:extLst>
      <p:ext uri="{BB962C8B-B14F-4D97-AF65-F5344CB8AC3E}">
        <p14:creationId xmlns:p14="http://schemas.microsoft.com/office/powerpoint/2010/main" val="148476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12705-3B85-4251-8AF0-4E2D6036F85B}"/>
              </a:ext>
            </a:extLst>
          </p:cNvPr>
          <p:cNvSpPr>
            <a:spLocks noGrp="1"/>
          </p:cNvSpPr>
          <p:nvPr>
            <p:ph type="title"/>
          </p:nvPr>
        </p:nvSpPr>
        <p:spPr>
          <a:xfrm>
            <a:off x="1066800" y="99220"/>
            <a:ext cx="10058400" cy="1325563"/>
          </a:xfrm>
        </p:spPr>
        <p:txBody>
          <a:bodyPr>
            <a:normAutofit/>
          </a:bodyPr>
          <a:lstStyle/>
          <a:p>
            <a:pPr algn="ctr"/>
            <a:r>
              <a:rPr lang="en-US" sz="3200" dirty="0"/>
              <a:t>Signs and symptoms of traumatic brain injury, cont.</a:t>
            </a:r>
          </a:p>
        </p:txBody>
      </p:sp>
      <p:sp>
        <p:nvSpPr>
          <p:cNvPr id="3" name="Content Placeholder 2">
            <a:extLst>
              <a:ext uri="{FF2B5EF4-FFF2-40B4-BE49-F238E27FC236}">
                <a16:creationId xmlns:a16="http://schemas.microsoft.com/office/drawing/2014/main" xmlns="" id="{A4415FAD-2467-4EB7-A689-43735720CBF2}"/>
              </a:ext>
            </a:extLst>
          </p:cNvPr>
          <p:cNvSpPr>
            <a:spLocks noGrp="1"/>
          </p:cNvSpPr>
          <p:nvPr>
            <p:ph idx="1"/>
          </p:nvPr>
        </p:nvSpPr>
        <p:spPr/>
        <p:txBody>
          <a:bodyPr/>
          <a:lstStyle/>
          <a:p>
            <a:r>
              <a:rPr lang="en-US" dirty="0"/>
              <a:t>Emotional</a:t>
            </a:r>
          </a:p>
          <a:p>
            <a:pPr lvl="1"/>
            <a:r>
              <a:rPr lang="en-US" dirty="0"/>
              <a:t>Irritability</a:t>
            </a:r>
          </a:p>
          <a:p>
            <a:pPr lvl="1"/>
            <a:r>
              <a:rPr lang="en-US" dirty="0"/>
              <a:t>Sadness</a:t>
            </a:r>
          </a:p>
          <a:p>
            <a:pPr lvl="1"/>
            <a:r>
              <a:rPr lang="en-US" dirty="0"/>
              <a:t>Heightened emotions</a:t>
            </a:r>
          </a:p>
          <a:p>
            <a:pPr lvl="1"/>
            <a:r>
              <a:rPr lang="en-US" dirty="0"/>
              <a:t>Nervousness</a:t>
            </a:r>
          </a:p>
          <a:p>
            <a:r>
              <a:rPr lang="en-US" dirty="0"/>
              <a:t>Sleep</a:t>
            </a:r>
          </a:p>
          <a:p>
            <a:pPr lvl="1"/>
            <a:r>
              <a:rPr lang="en-US" dirty="0"/>
              <a:t>Drowsiness</a:t>
            </a:r>
          </a:p>
          <a:p>
            <a:pPr lvl="1"/>
            <a:r>
              <a:rPr lang="en-US" dirty="0"/>
              <a:t>Sleepiness less than/more than usual</a:t>
            </a:r>
          </a:p>
          <a:p>
            <a:pPr lvl="1"/>
            <a:r>
              <a:rPr lang="en-US" dirty="0"/>
              <a:t>Trouble falling sleep</a:t>
            </a:r>
          </a:p>
        </p:txBody>
      </p:sp>
    </p:spTree>
    <p:extLst>
      <p:ext uri="{BB962C8B-B14F-4D97-AF65-F5344CB8AC3E}">
        <p14:creationId xmlns:p14="http://schemas.microsoft.com/office/powerpoint/2010/main" val="70058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242530-F037-43F9-BB86-BC0E3E1D6A79}"/>
              </a:ext>
            </a:extLst>
          </p:cNvPr>
          <p:cNvSpPr>
            <a:spLocks noGrp="1"/>
          </p:cNvSpPr>
          <p:nvPr>
            <p:ph type="title"/>
          </p:nvPr>
        </p:nvSpPr>
        <p:spPr/>
        <p:txBody>
          <a:bodyPr/>
          <a:lstStyle/>
          <a:p>
            <a:pPr algn="ctr"/>
            <a:r>
              <a:rPr lang="en-US" dirty="0"/>
              <a:t>Care and education of the concussion patient</a:t>
            </a:r>
          </a:p>
        </p:txBody>
      </p:sp>
      <p:sp>
        <p:nvSpPr>
          <p:cNvPr id="3" name="Content Placeholder 2">
            <a:extLst>
              <a:ext uri="{FF2B5EF4-FFF2-40B4-BE49-F238E27FC236}">
                <a16:creationId xmlns:a16="http://schemas.microsoft.com/office/drawing/2014/main" xmlns="" id="{FFEFCFCD-5ECB-40A9-BA70-BAE85C1B6CF4}"/>
              </a:ext>
            </a:extLst>
          </p:cNvPr>
          <p:cNvSpPr>
            <a:spLocks noGrp="1"/>
          </p:cNvSpPr>
          <p:nvPr>
            <p:ph idx="1"/>
          </p:nvPr>
        </p:nvSpPr>
        <p:spPr/>
        <p:txBody>
          <a:bodyPr>
            <a:normAutofit fontScale="92500" lnSpcReduction="10000"/>
          </a:bodyPr>
          <a:lstStyle/>
          <a:p>
            <a:r>
              <a:rPr lang="en-US" dirty="0"/>
              <a:t>Patient should be transport if a concussion is suspected</a:t>
            </a:r>
          </a:p>
          <a:p>
            <a:r>
              <a:rPr lang="en-US" dirty="0"/>
              <a:t>If the patient refuses, educate them on the warning s/s and seeking medical attention:</a:t>
            </a:r>
          </a:p>
          <a:p>
            <a:pPr lvl="1"/>
            <a:r>
              <a:rPr lang="en-US" dirty="0"/>
              <a:t>One pupil larger than the other</a:t>
            </a:r>
          </a:p>
          <a:p>
            <a:pPr lvl="1"/>
            <a:r>
              <a:rPr lang="en-US" dirty="0"/>
              <a:t>Drowsiness or cannot be awakened</a:t>
            </a:r>
          </a:p>
          <a:p>
            <a:pPr lvl="1"/>
            <a:r>
              <a:rPr lang="en-US" dirty="0"/>
              <a:t>A headache that gets worse and won’t go away</a:t>
            </a:r>
          </a:p>
          <a:p>
            <a:pPr lvl="1"/>
            <a:r>
              <a:rPr lang="en-US" dirty="0"/>
              <a:t>Weakness, numbness, or decreased coordination</a:t>
            </a:r>
          </a:p>
          <a:p>
            <a:pPr lvl="1"/>
            <a:r>
              <a:rPr lang="en-US" dirty="0"/>
              <a:t>Repeated vomiting or nausea</a:t>
            </a:r>
          </a:p>
          <a:p>
            <a:pPr lvl="1"/>
            <a:r>
              <a:rPr lang="en-US" dirty="0"/>
              <a:t>Slurred speech</a:t>
            </a:r>
          </a:p>
          <a:p>
            <a:pPr lvl="1"/>
            <a:r>
              <a:rPr lang="en-US" dirty="0"/>
              <a:t>Convulsions or seizures</a:t>
            </a:r>
          </a:p>
          <a:p>
            <a:pPr lvl="1"/>
            <a:r>
              <a:rPr lang="en-US" dirty="0"/>
              <a:t>Difficulty recognizing people or places</a:t>
            </a:r>
          </a:p>
          <a:p>
            <a:pPr lvl="1"/>
            <a:r>
              <a:rPr lang="en-US" dirty="0"/>
              <a:t>Increasing confusion, restlessness, unusual behavior or agitation</a:t>
            </a:r>
          </a:p>
          <a:p>
            <a:pPr lvl="1"/>
            <a:r>
              <a:rPr lang="en-US" dirty="0"/>
              <a:t>Loss of consciousness, even brief</a:t>
            </a:r>
          </a:p>
        </p:txBody>
      </p:sp>
    </p:spTree>
    <p:extLst>
      <p:ext uri="{BB962C8B-B14F-4D97-AF65-F5344CB8AC3E}">
        <p14:creationId xmlns:p14="http://schemas.microsoft.com/office/powerpoint/2010/main" val="349361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4BB0F-2E17-490D-86C2-5EE2A2DC70B9}"/>
              </a:ext>
            </a:extLst>
          </p:cNvPr>
          <p:cNvSpPr>
            <a:spLocks noGrp="1"/>
          </p:cNvSpPr>
          <p:nvPr>
            <p:ph type="title"/>
          </p:nvPr>
        </p:nvSpPr>
        <p:spPr/>
        <p:txBody>
          <a:bodyPr>
            <a:normAutofit/>
          </a:bodyPr>
          <a:lstStyle/>
          <a:p>
            <a:r>
              <a:rPr lang="en-US" sz="3200" dirty="0"/>
              <a:t>EMS spinal precautions and use of the long backboard</a:t>
            </a:r>
          </a:p>
        </p:txBody>
      </p:sp>
      <p:sp>
        <p:nvSpPr>
          <p:cNvPr id="3" name="Content Placeholder 2">
            <a:extLst>
              <a:ext uri="{FF2B5EF4-FFF2-40B4-BE49-F238E27FC236}">
                <a16:creationId xmlns:a16="http://schemas.microsoft.com/office/drawing/2014/main" xmlns="" id="{330EE44F-6BFB-43B4-83A5-B1321A25558B}"/>
              </a:ext>
            </a:extLst>
          </p:cNvPr>
          <p:cNvSpPr>
            <a:spLocks noGrp="1"/>
          </p:cNvSpPr>
          <p:nvPr>
            <p:ph idx="1"/>
          </p:nvPr>
        </p:nvSpPr>
        <p:spPr/>
        <p:txBody>
          <a:bodyPr/>
          <a:lstStyle/>
          <a:p>
            <a:r>
              <a:rPr lang="en-US" dirty="0"/>
              <a:t>Follow local protocol*</a:t>
            </a:r>
          </a:p>
          <a:p>
            <a:r>
              <a:rPr lang="en-US" dirty="0"/>
              <a:t>Remember a patient with altered mental status may not be able to accurately relay injury symptoms when you assess, always be cautious with traumatic brain injured patients and factor mechanism of injury in your decision-making process for immobilization.</a:t>
            </a:r>
          </a:p>
          <a:p>
            <a:endParaRPr lang="en-US" dirty="0"/>
          </a:p>
        </p:txBody>
      </p:sp>
    </p:spTree>
    <p:extLst>
      <p:ext uri="{BB962C8B-B14F-4D97-AF65-F5344CB8AC3E}">
        <p14:creationId xmlns:p14="http://schemas.microsoft.com/office/powerpoint/2010/main" val="14245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A680F-4FA4-4129-A885-4100A4DF4B72}"/>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5B6AD595-73B8-45AB-908A-39976E049355}"/>
              </a:ext>
            </a:extLst>
          </p:cNvPr>
          <p:cNvSpPr>
            <a:spLocks noGrp="1"/>
          </p:cNvSpPr>
          <p:nvPr>
            <p:ph idx="1"/>
          </p:nvPr>
        </p:nvSpPr>
        <p:spPr/>
        <p:txBody>
          <a:bodyPr/>
          <a:lstStyle/>
          <a:p>
            <a:r>
              <a:rPr lang="en-US" dirty="0"/>
              <a:t>Identifying causes of altered mental status, A-E-I-O-U-T-I-P-S, and the care and treatment of each</a:t>
            </a:r>
          </a:p>
          <a:p>
            <a:r>
              <a:rPr lang="en-US" dirty="0"/>
              <a:t>Know the different types of seizures and how they present</a:t>
            </a:r>
          </a:p>
          <a:p>
            <a:r>
              <a:rPr lang="en-US" dirty="0"/>
              <a:t>Describe the s/s of stroke and knowing the importance of having the exact timeline of patient’s last known “normal” state</a:t>
            </a:r>
          </a:p>
          <a:p>
            <a:r>
              <a:rPr lang="en-US" dirty="0"/>
              <a:t>Identifying traumatic brain injury and the care and treatment for same</a:t>
            </a:r>
          </a:p>
          <a:p>
            <a:r>
              <a:rPr lang="en-US" dirty="0"/>
              <a:t>Know the current practice for spinal immobilization</a:t>
            </a:r>
          </a:p>
        </p:txBody>
      </p:sp>
    </p:spTree>
    <p:extLst>
      <p:ext uri="{BB962C8B-B14F-4D97-AF65-F5344CB8AC3E}">
        <p14:creationId xmlns:p14="http://schemas.microsoft.com/office/powerpoint/2010/main" val="402569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F0421-6A6E-408C-87D8-193964CCA110}"/>
              </a:ext>
            </a:extLst>
          </p:cNvPr>
          <p:cNvSpPr>
            <a:spLocks noGrp="1"/>
          </p:cNvSpPr>
          <p:nvPr>
            <p:ph type="ctrTitle"/>
          </p:nvPr>
        </p:nvSpPr>
        <p:spPr>
          <a:xfrm>
            <a:off x="0" y="228600"/>
            <a:ext cx="4952999" cy="4777580"/>
          </a:xfrm>
        </p:spPr>
        <p:txBody>
          <a:bodyPr>
            <a:normAutofit fontScale="90000"/>
          </a:bodyPr>
          <a:lstStyle/>
          <a:p>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t>
            </a:r>
            <a:r>
              <a:rPr lang="en-US" sz="6000" dirty="0"/>
              <a:t>EMR</a:t>
            </a:r>
            <a:br>
              <a:rPr lang="en-US" sz="6000" dirty="0"/>
            </a:br>
            <a:r>
              <a:rPr lang="en-US" sz="6000" dirty="0"/>
              <a:t> Refresher</a:t>
            </a:r>
            <a:r>
              <a:rPr lang="en-US" sz="4400" dirty="0"/>
              <a:t/>
            </a:r>
            <a:br>
              <a:rPr lang="en-US" sz="4400" dirty="0"/>
            </a:br>
            <a:r>
              <a:rPr lang="en-US" sz="4400" dirty="0"/>
              <a:t/>
            </a:r>
            <a:br>
              <a:rPr lang="en-US" sz="4400" dirty="0"/>
            </a:br>
            <a:r>
              <a:rPr lang="en-US" sz="4400" dirty="0"/>
              <a:t/>
            </a:r>
            <a:br>
              <a:rPr lang="en-US" sz="4400" dirty="0"/>
            </a:br>
            <a:r>
              <a:rPr lang="en-US" sz="4900" dirty="0"/>
              <a:t>Module II</a:t>
            </a:r>
            <a:r>
              <a:rPr lang="en-US" sz="4400" dirty="0"/>
              <a:t/>
            </a:r>
            <a:br>
              <a:rPr lang="en-US" sz="4400" dirty="0"/>
            </a:br>
            <a:r>
              <a:rPr lang="en-US" sz="3600" dirty="0"/>
              <a:t>Medical Emergencies/Operations</a:t>
            </a:r>
            <a:r>
              <a:rPr lang="en-US" dirty="0"/>
              <a:t/>
            </a:r>
            <a:br>
              <a:rPr lang="en-US" dirty="0"/>
            </a:br>
            <a:endParaRPr lang="en-US" dirty="0"/>
          </a:p>
        </p:txBody>
      </p:sp>
      <p:sp>
        <p:nvSpPr>
          <p:cNvPr id="3" name="Subtitle 2">
            <a:extLst>
              <a:ext uri="{FF2B5EF4-FFF2-40B4-BE49-F238E27FC236}">
                <a16:creationId xmlns:a16="http://schemas.microsoft.com/office/drawing/2014/main" xmlns="" id="{8AA47F09-D9CC-4F3D-9817-57B06DAFB7A3}"/>
              </a:ext>
            </a:extLst>
          </p:cNvPr>
          <p:cNvSpPr>
            <a:spLocks noGrp="1"/>
          </p:cNvSpPr>
          <p:nvPr>
            <p:ph type="subTitle" idx="1"/>
          </p:nvPr>
        </p:nvSpPr>
        <p:spPr>
          <a:xfrm>
            <a:off x="152401" y="5006180"/>
            <a:ext cx="4800598" cy="1242220"/>
          </a:xfrm>
        </p:spPr>
        <p:txBody>
          <a:bodyPr>
            <a:normAutofit fontScale="85000" lnSpcReduction="10000"/>
          </a:bodyPr>
          <a:lstStyle/>
          <a:p>
            <a:r>
              <a:rPr lang="en-US" dirty="0"/>
              <a:t>Endocrine/Behavioral/Immunological/Toxicological/Infectious Disease/OB/Field Triage-Disasters/MCI’s/EMS Provider Hygiene Safety &amp; Vaccine/EMS Culture of Safety</a:t>
            </a:r>
          </a:p>
        </p:txBody>
      </p:sp>
    </p:spTree>
    <p:extLst>
      <p:ext uri="{BB962C8B-B14F-4D97-AF65-F5344CB8AC3E}">
        <p14:creationId xmlns:p14="http://schemas.microsoft.com/office/powerpoint/2010/main" val="8452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BFB24-9160-4254-9B22-293619B18DE9}"/>
              </a:ext>
            </a:extLst>
          </p:cNvPr>
          <p:cNvSpPr>
            <a:spLocks noGrp="1"/>
          </p:cNvSpPr>
          <p:nvPr>
            <p:ph type="title"/>
          </p:nvPr>
        </p:nvSpPr>
        <p:spPr/>
        <p:txBody>
          <a:bodyPr/>
          <a:lstStyle/>
          <a:p>
            <a:pPr algn="ctr"/>
            <a:r>
              <a:rPr lang="en-US" dirty="0"/>
              <a:t> The Ventilatory Process</a:t>
            </a:r>
          </a:p>
        </p:txBody>
      </p:sp>
      <p:sp>
        <p:nvSpPr>
          <p:cNvPr id="3" name="Content Placeholder 2">
            <a:extLst>
              <a:ext uri="{FF2B5EF4-FFF2-40B4-BE49-F238E27FC236}">
                <a16:creationId xmlns:a16="http://schemas.microsoft.com/office/drawing/2014/main" xmlns="" id="{65EF4654-9A3B-46C8-9CC7-BC07D0CC1664}"/>
              </a:ext>
            </a:extLst>
          </p:cNvPr>
          <p:cNvSpPr>
            <a:spLocks noGrp="1"/>
          </p:cNvSpPr>
          <p:nvPr>
            <p:ph sz="half" idx="1"/>
          </p:nvPr>
        </p:nvSpPr>
        <p:spPr/>
        <p:txBody>
          <a:bodyPr/>
          <a:lstStyle/>
          <a:p>
            <a:r>
              <a:rPr lang="en-US" dirty="0"/>
              <a:t>Alveolar ventilation – the exchange of oxygen and carbon dioxide that occurs in the alveoli</a:t>
            </a:r>
          </a:p>
          <a:p>
            <a:endParaRPr lang="en-US" dirty="0"/>
          </a:p>
          <a:p>
            <a:r>
              <a:rPr lang="en-US" dirty="0"/>
              <a:t>Minute ventilation – the amount of air pulled into the lungs and removed from the lungs in one minute </a:t>
            </a:r>
          </a:p>
        </p:txBody>
      </p:sp>
      <p:pic>
        <p:nvPicPr>
          <p:cNvPr id="11" name="Content Placeholder 10">
            <a:extLst>
              <a:ext uri="{FF2B5EF4-FFF2-40B4-BE49-F238E27FC236}">
                <a16:creationId xmlns:a16="http://schemas.microsoft.com/office/drawing/2014/main" xmlns="" id="{FAD9FE69-61E5-4ADA-9895-AA2E857BD3C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53471" y="2308450"/>
            <a:ext cx="4742857" cy="3609524"/>
          </a:xfrm>
        </p:spPr>
      </p:pic>
    </p:spTree>
    <p:extLst>
      <p:ext uri="{BB962C8B-B14F-4D97-AF65-F5344CB8AC3E}">
        <p14:creationId xmlns:p14="http://schemas.microsoft.com/office/powerpoint/2010/main" val="68103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3403E-D0FE-4BF7-99D3-6B2793687906}"/>
              </a:ext>
            </a:extLst>
          </p:cNvPr>
          <p:cNvSpPr>
            <a:spLocks noGrp="1"/>
          </p:cNvSpPr>
          <p:nvPr>
            <p:ph type="title"/>
          </p:nvPr>
        </p:nvSpPr>
        <p:spPr/>
        <p:txBody>
          <a:bodyPr/>
          <a:lstStyle/>
          <a:p>
            <a:r>
              <a:rPr lang="en-US" dirty="0"/>
              <a:t>Module II – Section I – Endocrine Emergencies</a:t>
            </a:r>
          </a:p>
        </p:txBody>
      </p:sp>
      <p:sp>
        <p:nvSpPr>
          <p:cNvPr id="3" name="Content Placeholder 2">
            <a:extLst>
              <a:ext uri="{FF2B5EF4-FFF2-40B4-BE49-F238E27FC236}">
                <a16:creationId xmlns:a16="http://schemas.microsoft.com/office/drawing/2014/main" xmlns="" id="{FB8488AE-1107-4C9A-8F1C-67B4BF901734}"/>
              </a:ext>
            </a:extLst>
          </p:cNvPr>
          <p:cNvSpPr>
            <a:spLocks noGrp="1"/>
          </p:cNvSpPr>
          <p:nvPr>
            <p:ph idx="1"/>
          </p:nvPr>
        </p:nvSpPr>
        <p:spPr/>
        <p:txBody>
          <a:bodyPr/>
          <a:lstStyle/>
          <a:p>
            <a:r>
              <a:rPr lang="en-US" dirty="0"/>
              <a:t>Objectives</a:t>
            </a:r>
          </a:p>
          <a:p>
            <a:endParaRPr lang="en-US" dirty="0"/>
          </a:p>
          <a:p>
            <a:pPr lvl="1"/>
            <a:r>
              <a:rPr lang="en-US" dirty="0"/>
              <a:t>Explain the role glucose plays on the cells</a:t>
            </a:r>
          </a:p>
          <a:p>
            <a:pPr lvl="1"/>
            <a:r>
              <a:rPr lang="en-US" dirty="0"/>
              <a:t>Identify symptoms commonly associated with hypoglycemia</a:t>
            </a:r>
          </a:p>
          <a:p>
            <a:pPr lvl="1"/>
            <a:r>
              <a:rPr lang="en-US" dirty="0"/>
              <a:t>Identify symptoms commonly associated with hyperglycemia/diabetic coma</a:t>
            </a:r>
          </a:p>
          <a:p>
            <a:pPr lvl="1"/>
            <a:r>
              <a:rPr lang="en-US" dirty="0"/>
              <a:t>Describe interventions for hypo/hyperglycemic patients</a:t>
            </a:r>
          </a:p>
        </p:txBody>
      </p:sp>
    </p:spTree>
    <p:extLst>
      <p:ext uri="{BB962C8B-B14F-4D97-AF65-F5344CB8AC3E}">
        <p14:creationId xmlns:p14="http://schemas.microsoft.com/office/powerpoint/2010/main" val="318873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E6D56-E6A8-4364-9CC5-0569DD694F33}"/>
              </a:ext>
            </a:extLst>
          </p:cNvPr>
          <p:cNvSpPr>
            <a:spLocks noGrp="1"/>
          </p:cNvSpPr>
          <p:nvPr>
            <p:ph type="title"/>
          </p:nvPr>
        </p:nvSpPr>
        <p:spPr/>
        <p:txBody>
          <a:bodyPr/>
          <a:lstStyle/>
          <a:p>
            <a:r>
              <a:rPr lang="en-US" dirty="0"/>
              <a:t>Role glucose plays on the cells</a:t>
            </a:r>
          </a:p>
        </p:txBody>
      </p:sp>
      <p:sp>
        <p:nvSpPr>
          <p:cNvPr id="3" name="Content Placeholder 2">
            <a:extLst>
              <a:ext uri="{FF2B5EF4-FFF2-40B4-BE49-F238E27FC236}">
                <a16:creationId xmlns:a16="http://schemas.microsoft.com/office/drawing/2014/main" xmlns="" id="{E9B55B62-582F-4349-8CE4-4197629AF586}"/>
              </a:ext>
            </a:extLst>
          </p:cNvPr>
          <p:cNvSpPr>
            <a:spLocks noGrp="1"/>
          </p:cNvSpPr>
          <p:nvPr>
            <p:ph sz="half" idx="1"/>
          </p:nvPr>
        </p:nvSpPr>
        <p:spPr/>
        <p:txBody>
          <a:bodyPr/>
          <a:lstStyle/>
          <a:p>
            <a:r>
              <a:rPr lang="en-US" dirty="0"/>
              <a:t>Glucose is an essential nutrient for the cells.</a:t>
            </a:r>
          </a:p>
          <a:p>
            <a:r>
              <a:rPr lang="en-US" dirty="0"/>
              <a:t>Fuel for cells</a:t>
            </a:r>
          </a:p>
          <a:p>
            <a:r>
              <a:rPr lang="en-US" dirty="0"/>
              <a:t>Ensures proper brain and cell functioning</a:t>
            </a:r>
          </a:p>
          <a:p>
            <a:r>
              <a:rPr lang="en-US" dirty="0"/>
              <a:t>Changes in levels may result in altered behavior</a:t>
            </a:r>
          </a:p>
        </p:txBody>
      </p:sp>
      <p:pic>
        <p:nvPicPr>
          <p:cNvPr id="6" name="Content Placeholder 5">
            <a:extLst>
              <a:ext uri="{FF2B5EF4-FFF2-40B4-BE49-F238E27FC236}">
                <a16:creationId xmlns:a16="http://schemas.microsoft.com/office/drawing/2014/main" xmlns="" id="{EF7EE04D-8E9D-494C-8F70-D396E81CB1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514600"/>
            <a:ext cx="5257800" cy="3428999"/>
          </a:xfrm>
        </p:spPr>
      </p:pic>
    </p:spTree>
    <p:extLst>
      <p:ext uri="{BB962C8B-B14F-4D97-AF65-F5344CB8AC3E}">
        <p14:creationId xmlns:p14="http://schemas.microsoft.com/office/powerpoint/2010/main" val="168681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CF005-37EA-449A-936D-E33338B2DDF5}"/>
              </a:ext>
            </a:extLst>
          </p:cNvPr>
          <p:cNvSpPr>
            <a:spLocks noGrp="1"/>
          </p:cNvSpPr>
          <p:nvPr>
            <p:ph type="title"/>
          </p:nvPr>
        </p:nvSpPr>
        <p:spPr/>
        <p:txBody>
          <a:bodyPr/>
          <a:lstStyle/>
          <a:p>
            <a:pPr algn="ctr"/>
            <a:r>
              <a:rPr lang="en-US" dirty="0"/>
              <a:t>Symptoms associated with Hypoglycemia</a:t>
            </a:r>
          </a:p>
        </p:txBody>
      </p:sp>
      <p:sp>
        <p:nvSpPr>
          <p:cNvPr id="3" name="Content Placeholder 2">
            <a:extLst>
              <a:ext uri="{FF2B5EF4-FFF2-40B4-BE49-F238E27FC236}">
                <a16:creationId xmlns:a16="http://schemas.microsoft.com/office/drawing/2014/main" xmlns="" id="{D8902BF0-8233-4026-A680-D53C623FC1FB}"/>
              </a:ext>
            </a:extLst>
          </p:cNvPr>
          <p:cNvSpPr>
            <a:spLocks noGrp="1"/>
          </p:cNvSpPr>
          <p:nvPr>
            <p:ph idx="1"/>
          </p:nvPr>
        </p:nvSpPr>
        <p:spPr/>
        <p:txBody>
          <a:bodyPr/>
          <a:lstStyle/>
          <a:p>
            <a:r>
              <a:rPr lang="en-US" dirty="0"/>
              <a:t>Pale, moist, cool skin</a:t>
            </a:r>
          </a:p>
          <a:p>
            <a:r>
              <a:rPr lang="en-US" dirty="0"/>
              <a:t>Rapid, weak pulse</a:t>
            </a:r>
          </a:p>
          <a:p>
            <a:r>
              <a:rPr lang="en-US" dirty="0"/>
              <a:t>Dizziness or headache</a:t>
            </a:r>
          </a:p>
          <a:p>
            <a:r>
              <a:rPr lang="en-US" dirty="0"/>
              <a:t>Confusion or headache</a:t>
            </a:r>
          </a:p>
          <a:p>
            <a:r>
              <a:rPr lang="en-US" dirty="0"/>
              <a:t>Confusion or unconsciousness</a:t>
            </a:r>
          </a:p>
          <a:p>
            <a:r>
              <a:rPr lang="en-US" dirty="0"/>
              <a:t>Sweating</a:t>
            </a:r>
          </a:p>
          <a:p>
            <a:r>
              <a:rPr lang="en-US" dirty="0"/>
              <a:t>Hunger</a:t>
            </a:r>
          </a:p>
          <a:p>
            <a:r>
              <a:rPr lang="en-US" dirty="0"/>
              <a:t>Rapid onset of symptoms (within minutes)</a:t>
            </a:r>
          </a:p>
        </p:txBody>
      </p:sp>
    </p:spTree>
    <p:extLst>
      <p:ext uri="{BB962C8B-B14F-4D97-AF65-F5344CB8AC3E}">
        <p14:creationId xmlns:p14="http://schemas.microsoft.com/office/powerpoint/2010/main" val="261217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E75C9-0597-458F-A60B-6CA6ECD5818C}"/>
              </a:ext>
            </a:extLst>
          </p:cNvPr>
          <p:cNvSpPr>
            <a:spLocks noGrp="1"/>
          </p:cNvSpPr>
          <p:nvPr>
            <p:ph type="title"/>
          </p:nvPr>
        </p:nvSpPr>
        <p:spPr/>
        <p:txBody>
          <a:bodyPr/>
          <a:lstStyle/>
          <a:p>
            <a:pPr algn="ctr"/>
            <a:r>
              <a:rPr lang="en-US" dirty="0"/>
              <a:t>Symptoms associated with Hyperglycemia</a:t>
            </a:r>
          </a:p>
        </p:txBody>
      </p:sp>
      <p:sp>
        <p:nvSpPr>
          <p:cNvPr id="3" name="Content Placeholder 2">
            <a:extLst>
              <a:ext uri="{FF2B5EF4-FFF2-40B4-BE49-F238E27FC236}">
                <a16:creationId xmlns:a16="http://schemas.microsoft.com/office/drawing/2014/main" xmlns="" id="{3896FC55-4BCE-4DF2-AE8B-472D25289584}"/>
              </a:ext>
            </a:extLst>
          </p:cNvPr>
          <p:cNvSpPr>
            <a:spLocks noGrp="1"/>
          </p:cNvSpPr>
          <p:nvPr>
            <p:ph idx="1"/>
          </p:nvPr>
        </p:nvSpPr>
        <p:spPr/>
        <p:txBody>
          <a:bodyPr/>
          <a:lstStyle/>
          <a:p>
            <a:r>
              <a:rPr lang="en-US" dirty="0"/>
              <a:t>Slow onset and changes in mental status</a:t>
            </a:r>
          </a:p>
          <a:p>
            <a:r>
              <a:rPr lang="en-US" dirty="0"/>
              <a:t>Rapid breathing, sweet breath odor</a:t>
            </a:r>
          </a:p>
          <a:p>
            <a:r>
              <a:rPr lang="en-US" dirty="0"/>
              <a:t>Dehydration, pale, warm, dry</a:t>
            </a:r>
          </a:p>
          <a:p>
            <a:r>
              <a:rPr lang="en-US" dirty="0"/>
              <a:t>Weakness, nausea, vomiting</a:t>
            </a:r>
          </a:p>
          <a:p>
            <a:r>
              <a:rPr lang="en-US" dirty="0"/>
              <a:t>Weak, rapid pulse</a:t>
            </a:r>
          </a:p>
          <a:p>
            <a:r>
              <a:rPr lang="en-US" dirty="0"/>
              <a:t>Polyuria, polydipsia, polyphagia</a:t>
            </a:r>
          </a:p>
        </p:txBody>
      </p:sp>
    </p:spTree>
    <p:extLst>
      <p:ext uri="{BB962C8B-B14F-4D97-AF65-F5344CB8AC3E}">
        <p14:creationId xmlns:p14="http://schemas.microsoft.com/office/powerpoint/2010/main" val="97523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28699-2B1E-4526-9485-B557C32C7443}"/>
              </a:ext>
            </a:extLst>
          </p:cNvPr>
          <p:cNvSpPr>
            <a:spLocks noGrp="1"/>
          </p:cNvSpPr>
          <p:nvPr>
            <p:ph type="title"/>
          </p:nvPr>
        </p:nvSpPr>
        <p:spPr>
          <a:xfrm>
            <a:off x="914400" y="99220"/>
            <a:ext cx="10210800" cy="1325563"/>
          </a:xfrm>
        </p:spPr>
        <p:txBody>
          <a:bodyPr/>
          <a:lstStyle/>
          <a:p>
            <a:pPr algn="ctr"/>
            <a:r>
              <a:rPr lang="en-US" dirty="0"/>
              <a:t>Interventions for Hypo/Hyperglycemia patients</a:t>
            </a:r>
          </a:p>
        </p:txBody>
      </p:sp>
      <p:sp>
        <p:nvSpPr>
          <p:cNvPr id="3" name="Content Placeholder 2">
            <a:extLst>
              <a:ext uri="{FF2B5EF4-FFF2-40B4-BE49-F238E27FC236}">
                <a16:creationId xmlns:a16="http://schemas.microsoft.com/office/drawing/2014/main" xmlns="" id="{935FB8D5-B8AD-47F5-9FE2-C6F0EDB842E7}"/>
              </a:ext>
            </a:extLst>
          </p:cNvPr>
          <p:cNvSpPr>
            <a:spLocks noGrp="1"/>
          </p:cNvSpPr>
          <p:nvPr>
            <p:ph sz="half" idx="1"/>
          </p:nvPr>
        </p:nvSpPr>
        <p:spPr/>
        <p:txBody>
          <a:bodyPr/>
          <a:lstStyle/>
          <a:p>
            <a:r>
              <a:rPr lang="en-US" dirty="0"/>
              <a:t>Hypoglycemia</a:t>
            </a:r>
          </a:p>
          <a:p>
            <a:pPr lvl="1"/>
            <a:endParaRPr lang="en-US" dirty="0"/>
          </a:p>
          <a:p>
            <a:pPr lvl="1"/>
            <a:r>
              <a:rPr lang="en-US" dirty="0"/>
              <a:t>Ensure open airway, adequate breathing, circulation and ability to swallow</a:t>
            </a:r>
          </a:p>
          <a:p>
            <a:pPr lvl="1"/>
            <a:endParaRPr lang="en-US" dirty="0"/>
          </a:p>
          <a:p>
            <a:pPr lvl="1"/>
            <a:r>
              <a:rPr lang="en-US" dirty="0"/>
              <a:t>Check glucose</a:t>
            </a:r>
          </a:p>
          <a:p>
            <a:pPr lvl="1"/>
            <a:endParaRPr lang="en-US" dirty="0"/>
          </a:p>
          <a:p>
            <a:pPr lvl="1"/>
            <a:r>
              <a:rPr lang="en-US" dirty="0"/>
              <a:t>If able to swallow and alert can have the patient drink juice</a:t>
            </a:r>
          </a:p>
          <a:p>
            <a:pPr lvl="1"/>
            <a:endParaRPr lang="en-US" dirty="0"/>
          </a:p>
          <a:p>
            <a:pPr lvl="1"/>
            <a:r>
              <a:rPr lang="en-US" dirty="0"/>
              <a:t>*Follow local protocol regarding oral glucose administration	</a:t>
            </a:r>
          </a:p>
        </p:txBody>
      </p:sp>
      <p:sp>
        <p:nvSpPr>
          <p:cNvPr id="4" name="Content Placeholder 3">
            <a:extLst>
              <a:ext uri="{FF2B5EF4-FFF2-40B4-BE49-F238E27FC236}">
                <a16:creationId xmlns:a16="http://schemas.microsoft.com/office/drawing/2014/main" xmlns="" id="{FCE7E27D-524A-46E7-B4D5-68E23CD14519}"/>
              </a:ext>
            </a:extLst>
          </p:cNvPr>
          <p:cNvSpPr>
            <a:spLocks noGrp="1"/>
          </p:cNvSpPr>
          <p:nvPr>
            <p:ph sz="half" idx="2"/>
          </p:nvPr>
        </p:nvSpPr>
        <p:spPr/>
        <p:txBody>
          <a:bodyPr/>
          <a:lstStyle/>
          <a:p>
            <a:r>
              <a:rPr lang="en-US" dirty="0"/>
              <a:t>Hyperglycemia</a:t>
            </a:r>
          </a:p>
          <a:p>
            <a:endParaRPr lang="en-US" dirty="0"/>
          </a:p>
          <a:p>
            <a:pPr lvl="1"/>
            <a:r>
              <a:rPr lang="en-US" dirty="0"/>
              <a:t>Ensure open airway, adequate breathing, circulation and ability to swallow</a:t>
            </a:r>
          </a:p>
          <a:p>
            <a:pPr lvl="1"/>
            <a:endParaRPr lang="en-US" dirty="0"/>
          </a:p>
          <a:p>
            <a:pPr lvl="1"/>
            <a:r>
              <a:rPr lang="en-US" dirty="0"/>
              <a:t>Check glucose</a:t>
            </a:r>
          </a:p>
          <a:p>
            <a:pPr lvl="1"/>
            <a:endParaRPr lang="en-US" dirty="0"/>
          </a:p>
          <a:p>
            <a:pPr lvl="1"/>
            <a:r>
              <a:rPr lang="en-US" dirty="0"/>
              <a:t>Supportive care until transport arrives, place in recovery position</a:t>
            </a:r>
          </a:p>
        </p:txBody>
      </p:sp>
    </p:spTree>
    <p:extLst>
      <p:ext uri="{BB962C8B-B14F-4D97-AF65-F5344CB8AC3E}">
        <p14:creationId xmlns:p14="http://schemas.microsoft.com/office/powerpoint/2010/main" val="137541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07611-A803-483E-87CE-06F73F4B6202}"/>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28FFFFEF-ED63-4E23-8AF0-C8D75D2CC1F7}"/>
              </a:ext>
            </a:extLst>
          </p:cNvPr>
          <p:cNvSpPr>
            <a:spLocks noGrp="1"/>
          </p:cNvSpPr>
          <p:nvPr>
            <p:ph idx="1"/>
          </p:nvPr>
        </p:nvSpPr>
        <p:spPr/>
        <p:txBody>
          <a:bodyPr/>
          <a:lstStyle/>
          <a:p>
            <a:pPr>
              <a:buFontTx/>
              <a:buChar char="-"/>
            </a:pPr>
            <a:endParaRPr lang="en-US" dirty="0"/>
          </a:p>
          <a:p>
            <a:pPr>
              <a:buFontTx/>
              <a:buChar char="-"/>
            </a:pPr>
            <a:endParaRPr lang="en-US" dirty="0"/>
          </a:p>
          <a:p>
            <a:pPr>
              <a:buFontTx/>
              <a:buChar char="-"/>
            </a:pPr>
            <a:r>
              <a:rPr lang="en-US" dirty="0"/>
              <a:t>Understanding the role that glucose plays on the cells</a:t>
            </a:r>
          </a:p>
          <a:p>
            <a:pPr>
              <a:buFontTx/>
              <a:buChar char="-"/>
            </a:pPr>
            <a:r>
              <a:rPr lang="en-US" dirty="0"/>
              <a:t>Recognizing the signs and symptoms of a patient with a glucose emergency whether hypoglycemic or hyperglycemic and treat accordingly</a:t>
            </a:r>
          </a:p>
          <a:p>
            <a:pPr marL="0" indent="0">
              <a:buNone/>
            </a:pPr>
            <a:endParaRPr lang="en-US" dirty="0"/>
          </a:p>
          <a:p>
            <a:pPr>
              <a:buFontTx/>
              <a:buChar char="-"/>
            </a:pPr>
            <a:endParaRPr lang="en-US" dirty="0"/>
          </a:p>
        </p:txBody>
      </p:sp>
    </p:spTree>
    <p:extLst>
      <p:ext uri="{BB962C8B-B14F-4D97-AF65-F5344CB8AC3E}">
        <p14:creationId xmlns:p14="http://schemas.microsoft.com/office/powerpoint/2010/main" val="383673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4F39E-611A-45AE-B51E-F1DABA812211}"/>
              </a:ext>
            </a:extLst>
          </p:cNvPr>
          <p:cNvSpPr>
            <a:spLocks noGrp="1"/>
          </p:cNvSpPr>
          <p:nvPr>
            <p:ph type="title"/>
          </p:nvPr>
        </p:nvSpPr>
        <p:spPr/>
        <p:txBody>
          <a:bodyPr/>
          <a:lstStyle/>
          <a:p>
            <a:r>
              <a:rPr lang="en-US" dirty="0"/>
              <a:t>Module II – Section II – Behavioral Emergencies</a:t>
            </a:r>
          </a:p>
        </p:txBody>
      </p:sp>
      <p:sp>
        <p:nvSpPr>
          <p:cNvPr id="3" name="Content Placeholder 2">
            <a:extLst>
              <a:ext uri="{FF2B5EF4-FFF2-40B4-BE49-F238E27FC236}">
                <a16:creationId xmlns:a16="http://schemas.microsoft.com/office/drawing/2014/main" xmlns="" id="{EE5DCE9E-01AB-4C08-BDCF-541ECA6B6A7A}"/>
              </a:ext>
            </a:extLst>
          </p:cNvPr>
          <p:cNvSpPr>
            <a:spLocks noGrp="1"/>
          </p:cNvSpPr>
          <p:nvPr>
            <p:ph idx="1"/>
          </p:nvPr>
        </p:nvSpPr>
        <p:spPr/>
        <p:txBody>
          <a:bodyPr/>
          <a:lstStyle/>
          <a:p>
            <a:r>
              <a:rPr lang="en-US" dirty="0"/>
              <a:t>Objectives</a:t>
            </a:r>
          </a:p>
          <a:p>
            <a:endParaRPr lang="en-US" dirty="0"/>
          </a:p>
          <a:p>
            <a:pPr lvl="1"/>
            <a:r>
              <a:rPr lang="en-US" dirty="0"/>
              <a:t>Define a behavioral crisis</a:t>
            </a:r>
          </a:p>
          <a:p>
            <a:pPr lvl="1"/>
            <a:r>
              <a:rPr lang="en-US" dirty="0"/>
              <a:t>List factors that contribute to a behavioral emergencies</a:t>
            </a:r>
          </a:p>
          <a:p>
            <a:pPr lvl="1"/>
            <a:r>
              <a:rPr lang="en-US" dirty="0"/>
              <a:t>Describe the components of a mental status exam</a:t>
            </a:r>
          </a:p>
          <a:p>
            <a:pPr lvl="1"/>
            <a:r>
              <a:rPr lang="en-US" dirty="0"/>
              <a:t>Recognize signs and symptoms of the abused patient</a:t>
            </a:r>
          </a:p>
          <a:p>
            <a:pPr lvl="1"/>
            <a:r>
              <a:rPr lang="en-US" dirty="0"/>
              <a:t>Describe assessment and treatment of the violent patient</a:t>
            </a:r>
          </a:p>
          <a:p>
            <a:pPr lvl="1"/>
            <a:r>
              <a:rPr lang="en-US" dirty="0"/>
              <a:t>State the risk factors for suicide</a:t>
            </a:r>
          </a:p>
          <a:p>
            <a:pPr lvl="1"/>
            <a:r>
              <a:rPr lang="en-US" dirty="0"/>
              <a:t>Describe care and approach in dealing with the suicidal patient</a:t>
            </a:r>
          </a:p>
        </p:txBody>
      </p:sp>
    </p:spTree>
    <p:extLst>
      <p:ext uri="{BB962C8B-B14F-4D97-AF65-F5344CB8AC3E}">
        <p14:creationId xmlns:p14="http://schemas.microsoft.com/office/powerpoint/2010/main" val="321574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D19249-EDB5-4047-8203-54EE40BC81C6}"/>
              </a:ext>
            </a:extLst>
          </p:cNvPr>
          <p:cNvSpPr>
            <a:spLocks noGrp="1"/>
          </p:cNvSpPr>
          <p:nvPr>
            <p:ph type="title"/>
          </p:nvPr>
        </p:nvSpPr>
        <p:spPr/>
        <p:txBody>
          <a:bodyPr/>
          <a:lstStyle/>
          <a:p>
            <a:pPr algn="ctr"/>
            <a:r>
              <a:rPr lang="en-US" dirty="0"/>
              <a:t>Behavioral Crisis</a:t>
            </a:r>
          </a:p>
        </p:txBody>
      </p:sp>
      <p:sp>
        <p:nvSpPr>
          <p:cNvPr id="3" name="Content Placeholder 2">
            <a:extLst>
              <a:ext uri="{FF2B5EF4-FFF2-40B4-BE49-F238E27FC236}">
                <a16:creationId xmlns:a16="http://schemas.microsoft.com/office/drawing/2014/main" xmlns="" id="{388FBA8B-16AE-4AA0-820C-E91F5A0E3089}"/>
              </a:ext>
            </a:extLst>
          </p:cNvPr>
          <p:cNvSpPr>
            <a:spLocks noGrp="1"/>
          </p:cNvSpPr>
          <p:nvPr>
            <p:ph sz="half" idx="1"/>
          </p:nvPr>
        </p:nvSpPr>
        <p:spPr/>
        <p:txBody>
          <a:bodyPr/>
          <a:lstStyle/>
          <a:p>
            <a:endParaRPr lang="en-US" dirty="0"/>
          </a:p>
          <a:p>
            <a:r>
              <a:rPr lang="en-US" dirty="0"/>
              <a:t>What is a behavioral crisis?</a:t>
            </a:r>
          </a:p>
          <a:p>
            <a:pPr lvl="1"/>
            <a:r>
              <a:rPr lang="en-US" dirty="0"/>
              <a:t>A sudden disruptive event such as a physical illness, a traumatic injury, or the death of a loved one which causes a person to exhibit abnormal behavior that is unacceptable or cannot be tolerated by the patient himself or by friends, family or the community.</a:t>
            </a:r>
          </a:p>
        </p:txBody>
      </p:sp>
      <p:pic>
        <p:nvPicPr>
          <p:cNvPr id="6" name="Content Placeholder 5">
            <a:extLst>
              <a:ext uri="{FF2B5EF4-FFF2-40B4-BE49-F238E27FC236}">
                <a16:creationId xmlns:a16="http://schemas.microsoft.com/office/drawing/2014/main" xmlns="" id="{3789EEB6-2ECE-4F93-84FD-0CD52E569D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737682"/>
            <a:ext cx="5181600" cy="3053518"/>
          </a:xfrm>
        </p:spPr>
      </p:pic>
    </p:spTree>
    <p:extLst>
      <p:ext uri="{BB962C8B-B14F-4D97-AF65-F5344CB8AC3E}">
        <p14:creationId xmlns:p14="http://schemas.microsoft.com/office/powerpoint/2010/main" val="64167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4BB99-EDD4-4115-A275-B9E7AD4E14DD}"/>
              </a:ext>
            </a:extLst>
          </p:cNvPr>
          <p:cNvSpPr>
            <a:spLocks noGrp="1"/>
          </p:cNvSpPr>
          <p:nvPr>
            <p:ph type="title"/>
          </p:nvPr>
        </p:nvSpPr>
        <p:spPr/>
        <p:txBody>
          <a:bodyPr>
            <a:normAutofit/>
          </a:bodyPr>
          <a:lstStyle/>
          <a:p>
            <a:r>
              <a:rPr lang="en-US" sz="3200" dirty="0"/>
              <a:t>Main factors that contribute to Behavioral Emergencies</a:t>
            </a:r>
          </a:p>
        </p:txBody>
      </p:sp>
      <p:sp>
        <p:nvSpPr>
          <p:cNvPr id="3" name="Content Placeholder 2">
            <a:extLst>
              <a:ext uri="{FF2B5EF4-FFF2-40B4-BE49-F238E27FC236}">
                <a16:creationId xmlns:a16="http://schemas.microsoft.com/office/drawing/2014/main" xmlns="" id="{3837AEED-1AC8-4F15-B186-AD69EC857AA4}"/>
              </a:ext>
            </a:extLst>
          </p:cNvPr>
          <p:cNvSpPr>
            <a:spLocks noGrp="1"/>
          </p:cNvSpPr>
          <p:nvPr>
            <p:ph idx="1"/>
          </p:nvPr>
        </p:nvSpPr>
        <p:spPr/>
        <p:txBody>
          <a:bodyPr/>
          <a:lstStyle/>
          <a:p>
            <a:endParaRPr lang="en-US" dirty="0"/>
          </a:p>
          <a:p>
            <a:r>
              <a:rPr lang="en-US" dirty="0"/>
              <a:t>Medical conditions such as uncontrolled diabetes, stroke, brain injuries, high fevers, infections</a:t>
            </a:r>
          </a:p>
          <a:p>
            <a:r>
              <a:rPr lang="en-US" dirty="0"/>
              <a:t>Physical trauma</a:t>
            </a:r>
          </a:p>
          <a:p>
            <a:r>
              <a:rPr lang="en-US" dirty="0"/>
              <a:t>Psychiatric illnesses such as depression, panic disorders</a:t>
            </a:r>
          </a:p>
          <a:p>
            <a:r>
              <a:rPr lang="en-US" dirty="0"/>
              <a:t>Mind-altering substances such as alcohol and drugs</a:t>
            </a:r>
          </a:p>
          <a:p>
            <a:r>
              <a:rPr lang="en-US" dirty="0"/>
              <a:t>Situational stresses from emotional traumas such as death of a loved one or serious injury to a loved one</a:t>
            </a:r>
          </a:p>
        </p:txBody>
      </p:sp>
    </p:spTree>
    <p:extLst>
      <p:ext uri="{BB962C8B-B14F-4D97-AF65-F5344CB8AC3E}">
        <p14:creationId xmlns:p14="http://schemas.microsoft.com/office/powerpoint/2010/main" val="16361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A8D1D-AF8E-431C-90B7-4EF23751105F}"/>
              </a:ext>
            </a:extLst>
          </p:cNvPr>
          <p:cNvSpPr>
            <a:spLocks noGrp="1"/>
          </p:cNvSpPr>
          <p:nvPr>
            <p:ph type="title"/>
          </p:nvPr>
        </p:nvSpPr>
        <p:spPr/>
        <p:txBody>
          <a:bodyPr/>
          <a:lstStyle/>
          <a:p>
            <a:pPr algn="ctr"/>
            <a:r>
              <a:rPr lang="en-US" dirty="0"/>
              <a:t>Components of Mental Status Exam</a:t>
            </a:r>
          </a:p>
        </p:txBody>
      </p:sp>
      <p:sp>
        <p:nvSpPr>
          <p:cNvPr id="3" name="Content Placeholder 2">
            <a:extLst>
              <a:ext uri="{FF2B5EF4-FFF2-40B4-BE49-F238E27FC236}">
                <a16:creationId xmlns:a16="http://schemas.microsoft.com/office/drawing/2014/main" xmlns="" id="{84BDD33E-2849-40FB-8D60-1B84FFB4535A}"/>
              </a:ext>
            </a:extLst>
          </p:cNvPr>
          <p:cNvSpPr>
            <a:spLocks noGrp="1"/>
          </p:cNvSpPr>
          <p:nvPr>
            <p:ph sz="half" idx="1"/>
          </p:nvPr>
        </p:nvSpPr>
        <p:spPr/>
        <p:txBody>
          <a:bodyPr>
            <a:normAutofit fontScale="92500" lnSpcReduction="20000"/>
          </a:bodyPr>
          <a:lstStyle/>
          <a:p>
            <a:r>
              <a:rPr lang="en-US" dirty="0"/>
              <a:t>Mechanism of injury or nature of illness?</a:t>
            </a:r>
          </a:p>
          <a:p>
            <a:pPr lvl="1"/>
            <a:r>
              <a:rPr lang="en-US" dirty="0"/>
              <a:t>Injuries/illnesses can cause altered behavior</a:t>
            </a:r>
          </a:p>
          <a:p>
            <a:pPr lvl="1"/>
            <a:r>
              <a:rPr lang="en-US" dirty="0"/>
              <a:t>Medication side effects</a:t>
            </a:r>
          </a:p>
          <a:p>
            <a:r>
              <a:rPr lang="en-US" dirty="0"/>
              <a:t>Mental health history</a:t>
            </a:r>
          </a:p>
          <a:p>
            <a:r>
              <a:rPr lang="en-US" dirty="0"/>
              <a:t>General appearance</a:t>
            </a:r>
          </a:p>
          <a:p>
            <a:pPr lvl="1"/>
            <a:r>
              <a:rPr lang="en-US" dirty="0"/>
              <a:t>Dress</a:t>
            </a:r>
          </a:p>
          <a:p>
            <a:pPr lvl="1"/>
            <a:r>
              <a:rPr lang="en-US" dirty="0"/>
              <a:t>Grooming</a:t>
            </a:r>
          </a:p>
          <a:p>
            <a:pPr lvl="1"/>
            <a:r>
              <a:rPr lang="en-US" dirty="0"/>
              <a:t>Posture</a:t>
            </a:r>
          </a:p>
          <a:p>
            <a:pPr lvl="1"/>
            <a:r>
              <a:rPr lang="en-US" dirty="0"/>
              <a:t>Wringing of hands</a:t>
            </a:r>
          </a:p>
          <a:p>
            <a:pPr lvl="1"/>
            <a:r>
              <a:rPr lang="en-US" dirty="0"/>
              <a:t>Facial grimaces</a:t>
            </a:r>
          </a:p>
          <a:p>
            <a:pPr lvl="1"/>
            <a:r>
              <a:rPr lang="en-US" dirty="0"/>
              <a:t>Mannerisms</a:t>
            </a:r>
          </a:p>
          <a:p>
            <a:pPr lvl="1"/>
            <a:r>
              <a:rPr lang="en-US" dirty="0"/>
              <a:t>Actions</a:t>
            </a:r>
          </a:p>
          <a:p>
            <a:pPr lvl="1"/>
            <a:r>
              <a:rPr lang="en-US" dirty="0"/>
              <a:t>Violence</a:t>
            </a:r>
          </a:p>
          <a:p>
            <a:pPr marL="228600" lvl="1" indent="0">
              <a:buNone/>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xmlns="" id="{E6B058FC-05F2-4CFF-9B5B-49FF0A8134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445004"/>
            <a:ext cx="5105400" cy="3650996"/>
          </a:xfrm>
        </p:spPr>
      </p:pic>
    </p:spTree>
    <p:extLst>
      <p:ext uri="{BB962C8B-B14F-4D97-AF65-F5344CB8AC3E}">
        <p14:creationId xmlns:p14="http://schemas.microsoft.com/office/powerpoint/2010/main" val="195967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B240D-8C25-4820-89BE-C5F6CADD34DB}"/>
              </a:ext>
            </a:extLst>
          </p:cNvPr>
          <p:cNvSpPr>
            <a:spLocks noGrp="1"/>
          </p:cNvSpPr>
          <p:nvPr>
            <p:ph type="title"/>
          </p:nvPr>
        </p:nvSpPr>
        <p:spPr/>
        <p:txBody>
          <a:bodyPr/>
          <a:lstStyle/>
          <a:p>
            <a:pPr algn="ctr"/>
            <a:r>
              <a:rPr lang="en-US" dirty="0"/>
              <a:t>Adequate vs. Inadequate Breathing</a:t>
            </a:r>
          </a:p>
        </p:txBody>
      </p:sp>
      <p:pic>
        <p:nvPicPr>
          <p:cNvPr id="6" name="Content Placeholder 5">
            <a:extLst>
              <a:ext uri="{FF2B5EF4-FFF2-40B4-BE49-F238E27FC236}">
                <a16:creationId xmlns:a16="http://schemas.microsoft.com/office/drawing/2014/main" xmlns="" id="{D6914C02-4DC9-4E65-95A7-9B2DEB98A8C6}"/>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66800" y="2186972"/>
            <a:ext cx="4305300" cy="3455003"/>
          </a:xfrm>
        </p:spPr>
      </p:pic>
      <p:sp>
        <p:nvSpPr>
          <p:cNvPr id="4" name="Content Placeholder 3">
            <a:extLst>
              <a:ext uri="{FF2B5EF4-FFF2-40B4-BE49-F238E27FC236}">
                <a16:creationId xmlns:a16="http://schemas.microsoft.com/office/drawing/2014/main" xmlns="" id="{1844D78F-3C7B-4AC7-BB54-0DE1703B1E5C}"/>
              </a:ext>
            </a:extLst>
          </p:cNvPr>
          <p:cNvSpPr>
            <a:spLocks noGrp="1"/>
          </p:cNvSpPr>
          <p:nvPr>
            <p:ph sz="half" idx="2"/>
          </p:nvPr>
        </p:nvSpPr>
        <p:spPr/>
        <p:txBody>
          <a:bodyPr>
            <a:normAutofit fontScale="92500" lnSpcReduction="10000"/>
          </a:bodyPr>
          <a:lstStyle/>
          <a:p>
            <a:r>
              <a:rPr lang="en-US" dirty="0"/>
              <a:t>Look, Listen, and Feel!</a:t>
            </a:r>
          </a:p>
          <a:p>
            <a:pPr lvl="1"/>
            <a:endParaRPr lang="en-US" dirty="0"/>
          </a:p>
          <a:p>
            <a:pPr lvl="1"/>
            <a:r>
              <a:rPr lang="en-US" dirty="0"/>
              <a:t>Looking for rise and fall of the chest for equal expansion and adequate depth</a:t>
            </a:r>
          </a:p>
          <a:p>
            <a:pPr lvl="1"/>
            <a:r>
              <a:rPr lang="en-US" dirty="0"/>
              <a:t>Listening for air flow and any obstructive sounds</a:t>
            </a:r>
          </a:p>
          <a:p>
            <a:pPr lvl="1"/>
            <a:r>
              <a:rPr lang="en-US" dirty="0"/>
              <a:t>Feeling the air coming from the patients nose and mouth as well.</a:t>
            </a:r>
          </a:p>
          <a:p>
            <a:pPr lvl="1"/>
            <a:endParaRPr lang="en-US" dirty="0"/>
          </a:p>
          <a:p>
            <a:pPr lvl="1"/>
            <a:r>
              <a:rPr lang="en-US" dirty="0"/>
              <a:t>*A normal adult, has a resting breathing rate of about 12-20 breaths per minute.</a:t>
            </a:r>
          </a:p>
          <a:p>
            <a:pPr marL="228600" lvl="1" indent="0">
              <a:buNone/>
            </a:pPr>
            <a:endParaRPr lang="en-US" dirty="0"/>
          </a:p>
          <a:p>
            <a:pPr lvl="1"/>
            <a:r>
              <a:rPr lang="en-US" dirty="0"/>
              <a:t>Are there noisy respirations, wheezes, gurgling, gasping, any cyanosis, absent, slow or rapid</a:t>
            </a:r>
          </a:p>
        </p:txBody>
      </p:sp>
    </p:spTree>
    <p:extLst>
      <p:ext uri="{BB962C8B-B14F-4D97-AF65-F5344CB8AC3E}">
        <p14:creationId xmlns:p14="http://schemas.microsoft.com/office/powerpoint/2010/main" val="982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E9A0B-4CA2-45B5-BA19-473F920B7A4E}"/>
              </a:ext>
            </a:extLst>
          </p:cNvPr>
          <p:cNvSpPr>
            <a:spLocks noGrp="1"/>
          </p:cNvSpPr>
          <p:nvPr>
            <p:ph type="title"/>
          </p:nvPr>
        </p:nvSpPr>
        <p:spPr/>
        <p:txBody>
          <a:bodyPr/>
          <a:lstStyle/>
          <a:p>
            <a:pPr algn="ctr"/>
            <a:r>
              <a:rPr lang="en-US" dirty="0"/>
              <a:t>Components of mental status exam, cont.</a:t>
            </a:r>
          </a:p>
        </p:txBody>
      </p:sp>
      <p:sp>
        <p:nvSpPr>
          <p:cNvPr id="3" name="Content Placeholder 2">
            <a:extLst>
              <a:ext uri="{FF2B5EF4-FFF2-40B4-BE49-F238E27FC236}">
                <a16:creationId xmlns:a16="http://schemas.microsoft.com/office/drawing/2014/main" xmlns="" id="{7929F0DD-A816-46A1-9956-066EB7A0C591}"/>
              </a:ext>
            </a:extLst>
          </p:cNvPr>
          <p:cNvSpPr>
            <a:spLocks noGrp="1"/>
          </p:cNvSpPr>
          <p:nvPr>
            <p:ph sz="half" idx="1"/>
          </p:nvPr>
        </p:nvSpPr>
        <p:spPr/>
        <p:txBody>
          <a:bodyPr>
            <a:normAutofit fontScale="92500" lnSpcReduction="10000"/>
          </a:bodyPr>
          <a:lstStyle/>
          <a:p>
            <a:r>
              <a:rPr lang="en-US" dirty="0"/>
              <a:t>Speech</a:t>
            </a:r>
          </a:p>
          <a:p>
            <a:pPr lvl="1"/>
            <a:r>
              <a:rPr lang="en-US" dirty="0"/>
              <a:t>Spontaneous or pressured</a:t>
            </a:r>
          </a:p>
          <a:p>
            <a:pPr lvl="1"/>
            <a:r>
              <a:rPr lang="en-US" dirty="0"/>
              <a:t>Slow or fast</a:t>
            </a:r>
          </a:p>
          <a:p>
            <a:pPr lvl="1"/>
            <a:r>
              <a:rPr lang="en-US" dirty="0"/>
              <a:t>Soft or loud</a:t>
            </a:r>
          </a:p>
          <a:p>
            <a:pPr lvl="1"/>
            <a:r>
              <a:rPr lang="en-US" dirty="0"/>
              <a:t>Understandable or not</a:t>
            </a:r>
          </a:p>
          <a:p>
            <a:pPr lvl="1"/>
            <a:r>
              <a:rPr lang="en-US" dirty="0"/>
              <a:t>Appropriate or inappropriate</a:t>
            </a:r>
          </a:p>
          <a:p>
            <a:pPr lvl="1"/>
            <a:r>
              <a:rPr lang="en-US" dirty="0"/>
              <a:t>Mood</a:t>
            </a:r>
          </a:p>
          <a:p>
            <a:pPr lvl="1"/>
            <a:r>
              <a:rPr lang="en-US" dirty="0"/>
              <a:t>Area of thought</a:t>
            </a:r>
          </a:p>
          <a:p>
            <a:pPr lvl="2"/>
            <a:r>
              <a:rPr lang="en-US" dirty="0"/>
              <a:t>Racing thoughts</a:t>
            </a:r>
          </a:p>
          <a:p>
            <a:pPr lvl="2"/>
            <a:r>
              <a:rPr lang="en-US" dirty="0"/>
              <a:t>Hallucinations</a:t>
            </a:r>
          </a:p>
          <a:p>
            <a:pPr lvl="2"/>
            <a:r>
              <a:rPr lang="en-US" dirty="0"/>
              <a:t>Obsessive</a:t>
            </a:r>
          </a:p>
          <a:p>
            <a:pPr lvl="2"/>
            <a:r>
              <a:rPr lang="en-US" dirty="0"/>
              <a:t>Delusions</a:t>
            </a:r>
          </a:p>
          <a:p>
            <a:pPr lvl="2"/>
            <a:r>
              <a:rPr lang="en-US" dirty="0"/>
              <a:t>Suicidal</a:t>
            </a:r>
          </a:p>
          <a:p>
            <a:pPr lvl="2"/>
            <a:r>
              <a:rPr lang="en-US" dirty="0"/>
              <a:t>Unconnected</a:t>
            </a:r>
          </a:p>
          <a:p>
            <a:pPr lvl="2"/>
            <a:r>
              <a:rPr lang="en-US" dirty="0"/>
              <a:t>Disturbed or distorted</a:t>
            </a:r>
          </a:p>
        </p:txBody>
      </p:sp>
      <p:pic>
        <p:nvPicPr>
          <p:cNvPr id="6" name="Content Placeholder 5">
            <a:extLst>
              <a:ext uri="{FF2B5EF4-FFF2-40B4-BE49-F238E27FC236}">
                <a16:creationId xmlns:a16="http://schemas.microsoft.com/office/drawing/2014/main" xmlns="" id="{427F3D88-599A-41ED-8CAF-CAC5B196A6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362200"/>
            <a:ext cx="4800600" cy="3733800"/>
          </a:xfrm>
        </p:spPr>
      </p:pic>
    </p:spTree>
    <p:extLst>
      <p:ext uri="{BB962C8B-B14F-4D97-AF65-F5344CB8AC3E}">
        <p14:creationId xmlns:p14="http://schemas.microsoft.com/office/powerpoint/2010/main" val="262508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C8995-5C59-484F-9852-ED680106D851}"/>
              </a:ext>
            </a:extLst>
          </p:cNvPr>
          <p:cNvSpPr>
            <a:spLocks noGrp="1"/>
          </p:cNvSpPr>
          <p:nvPr>
            <p:ph type="title"/>
          </p:nvPr>
        </p:nvSpPr>
        <p:spPr/>
        <p:txBody>
          <a:bodyPr/>
          <a:lstStyle/>
          <a:p>
            <a:pPr algn="ctr"/>
            <a:r>
              <a:rPr lang="en-US" dirty="0"/>
              <a:t>Signs and symptoms of the abused patient</a:t>
            </a:r>
          </a:p>
        </p:txBody>
      </p:sp>
      <p:sp>
        <p:nvSpPr>
          <p:cNvPr id="3" name="Content Placeholder 2">
            <a:extLst>
              <a:ext uri="{FF2B5EF4-FFF2-40B4-BE49-F238E27FC236}">
                <a16:creationId xmlns:a16="http://schemas.microsoft.com/office/drawing/2014/main" xmlns="" id="{4AE831DA-DD02-4F0B-84A5-85BE9E70B0F2}"/>
              </a:ext>
            </a:extLst>
          </p:cNvPr>
          <p:cNvSpPr>
            <a:spLocks noGrp="1"/>
          </p:cNvSpPr>
          <p:nvPr>
            <p:ph idx="1"/>
          </p:nvPr>
        </p:nvSpPr>
        <p:spPr/>
        <p:txBody>
          <a:bodyPr>
            <a:normAutofit lnSpcReduction="10000"/>
          </a:bodyPr>
          <a:lstStyle/>
          <a:p>
            <a:r>
              <a:rPr lang="en-US" dirty="0"/>
              <a:t>Broken bones</a:t>
            </a:r>
          </a:p>
          <a:p>
            <a:r>
              <a:rPr lang="en-US" dirty="0"/>
              <a:t>Cuts</a:t>
            </a:r>
          </a:p>
          <a:p>
            <a:r>
              <a:rPr lang="en-US" dirty="0"/>
              <a:t>Head injuries</a:t>
            </a:r>
          </a:p>
          <a:p>
            <a:r>
              <a:rPr lang="en-US" dirty="0"/>
              <a:t>Bruises of varying stages of healing</a:t>
            </a:r>
          </a:p>
          <a:p>
            <a:r>
              <a:rPr lang="en-US" dirty="0"/>
              <a:t>Burns (patterned)</a:t>
            </a:r>
          </a:p>
          <a:p>
            <a:r>
              <a:rPr lang="en-US" dirty="0"/>
              <a:t>Scars from old injuries</a:t>
            </a:r>
          </a:p>
          <a:p>
            <a:r>
              <a:rPr lang="en-US" dirty="0"/>
              <a:t>Internal injuries may be caused</a:t>
            </a:r>
          </a:p>
          <a:p>
            <a:r>
              <a:rPr lang="en-US" dirty="0"/>
              <a:t>Person may be withdrawn, underweight or malnourished for age from neglect</a:t>
            </a:r>
          </a:p>
        </p:txBody>
      </p:sp>
    </p:spTree>
    <p:extLst>
      <p:ext uri="{BB962C8B-B14F-4D97-AF65-F5344CB8AC3E}">
        <p14:creationId xmlns:p14="http://schemas.microsoft.com/office/powerpoint/2010/main" val="226189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A8EB2-EBCB-46D1-A610-FD164EB75CD2}"/>
              </a:ext>
            </a:extLst>
          </p:cNvPr>
          <p:cNvSpPr>
            <a:spLocks noGrp="1"/>
          </p:cNvSpPr>
          <p:nvPr>
            <p:ph type="title"/>
          </p:nvPr>
        </p:nvSpPr>
        <p:spPr/>
        <p:txBody>
          <a:bodyPr/>
          <a:lstStyle/>
          <a:p>
            <a:pPr algn="ctr"/>
            <a:r>
              <a:rPr lang="en-US" dirty="0"/>
              <a:t>Assessment and treatment of the Violent Patient</a:t>
            </a:r>
          </a:p>
        </p:txBody>
      </p:sp>
      <p:sp>
        <p:nvSpPr>
          <p:cNvPr id="3" name="Content Placeholder 2">
            <a:extLst>
              <a:ext uri="{FF2B5EF4-FFF2-40B4-BE49-F238E27FC236}">
                <a16:creationId xmlns:a16="http://schemas.microsoft.com/office/drawing/2014/main" xmlns="" id="{0111A39E-9B7E-4754-90B9-302B993D95C8}"/>
              </a:ext>
            </a:extLst>
          </p:cNvPr>
          <p:cNvSpPr>
            <a:spLocks noGrp="1"/>
          </p:cNvSpPr>
          <p:nvPr>
            <p:ph sz="half" idx="1"/>
          </p:nvPr>
        </p:nvSpPr>
        <p:spPr/>
        <p:txBody>
          <a:bodyPr>
            <a:normAutofit fontScale="77500" lnSpcReduction="20000"/>
          </a:bodyPr>
          <a:lstStyle/>
          <a:p>
            <a:r>
              <a:rPr lang="en-US" dirty="0"/>
              <a:t>Assess the scene and your safety first and foremost, identify the need for law enforcement</a:t>
            </a:r>
          </a:p>
          <a:p>
            <a:r>
              <a:rPr lang="en-US" dirty="0"/>
              <a:t>Immediately attempt to establish verbal or eye contact with the patient to begin the process of creating a rapport with your patient</a:t>
            </a:r>
          </a:p>
          <a:p>
            <a:r>
              <a:rPr lang="en-US" dirty="0"/>
              <a:t>Communication is key</a:t>
            </a:r>
          </a:p>
          <a:p>
            <a:r>
              <a:rPr lang="en-US" dirty="0"/>
              <a:t>Observe the patient’s behavior, mannerisms, speech, is he/she yelling, posture</a:t>
            </a:r>
          </a:p>
          <a:p>
            <a:r>
              <a:rPr lang="en-US" dirty="0"/>
              <a:t>Is there substance abuse involved?</a:t>
            </a:r>
          </a:p>
          <a:p>
            <a:r>
              <a:rPr lang="en-US" dirty="0"/>
              <a:t>Have an escape route</a:t>
            </a:r>
          </a:p>
          <a:p>
            <a:r>
              <a:rPr lang="en-US" dirty="0"/>
              <a:t>Empathy can often defuse tense situations</a:t>
            </a:r>
          </a:p>
        </p:txBody>
      </p:sp>
      <p:pic>
        <p:nvPicPr>
          <p:cNvPr id="6" name="Content Placeholder 5">
            <a:extLst>
              <a:ext uri="{FF2B5EF4-FFF2-40B4-BE49-F238E27FC236}">
                <a16:creationId xmlns:a16="http://schemas.microsoft.com/office/drawing/2014/main" xmlns="" id="{CD82E7DA-EE21-48CB-8EC4-C7409FF54A5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442200" y="2534442"/>
            <a:ext cx="3683000" cy="3157538"/>
          </a:xfrm>
        </p:spPr>
      </p:pic>
    </p:spTree>
    <p:extLst>
      <p:ext uri="{BB962C8B-B14F-4D97-AF65-F5344CB8AC3E}">
        <p14:creationId xmlns:p14="http://schemas.microsoft.com/office/powerpoint/2010/main" val="33202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D3A3F8-5338-4979-A174-1EA2D17BE3A1}"/>
              </a:ext>
            </a:extLst>
          </p:cNvPr>
          <p:cNvSpPr>
            <a:spLocks noGrp="1"/>
          </p:cNvSpPr>
          <p:nvPr>
            <p:ph type="title"/>
          </p:nvPr>
        </p:nvSpPr>
        <p:spPr/>
        <p:txBody>
          <a:bodyPr/>
          <a:lstStyle/>
          <a:p>
            <a:pPr algn="ctr"/>
            <a:r>
              <a:rPr lang="en-US" dirty="0"/>
              <a:t>Risk factors for Suicide</a:t>
            </a:r>
          </a:p>
        </p:txBody>
      </p:sp>
      <p:sp>
        <p:nvSpPr>
          <p:cNvPr id="3" name="Content Placeholder 2">
            <a:extLst>
              <a:ext uri="{FF2B5EF4-FFF2-40B4-BE49-F238E27FC236}">
                <a16:creationId xmlns:a16="http://schemas.microsoft.com/office/drawing/2014/main" xmlns="" id="{75A06D5E-6F13-4857-B7D4-942A0CD60F9F}"/>
              </a:ext>
            </a:extLst>
          </p:cNvPr>
          <p:cNvSpPr>
            <a:spLocks noGrp="1"/>
          </p:cNvSpPr>
          <p:nvPr>
            <p:ph idx="1"/>
          </p:nvPr>
        </p:nvSpPr>
        <p:spPr/>
        <p:txBody>
          <a:bodyPr>
            <a:normAutofit fontScale="40000" lnSpcReduction="20000"/>
          </a:bodyPr>
          <a:lstStyle/>
          <a:p>
            <a:r>
              <a:rPr lang="en-US" dirty="0"/>
              <a:t>History of depression and other mental disorders</a:t>
            </a:r>
          </a:p>
          <a:p>
            <a:r>
              <a:rPr lang="en-US" dirty="0"/>
              <a:t>Previous suicidal gestures/attempts</a:t>
            </a:r>
          </a:p>
          <a:p>
            <a:r>
              <a:rPr lang="en-US" dirty="0"/>
              <a:t>History of family/child abuse (non-accidental trauma)</a:t>
            </a:r>
          </a:p>
          <a:p>
            <a:r>
              <a:rPr lang="en-US" dirty="0"/>
              <a:t>Feelings of hopelessness</a:t>
            </a:r>
          </a:p>
          <a:p>
            <a:r>
              <a:rPr lang="en-US" dirty="0"/>
              <a:t>Unwillingness to seek mental health care (stigma attached)</a:t>
            </a:r>
          </a:p>
          <a:p>
            <a:r>
              <a:rPr lang="en-US" dirty="0"/>
              <a:t>Feeling of being isolated from others</a:t>
            </a:r>
          </a:p>
          <a:p>
            <a:r>
              <a:rPr lang="en-US" dirty="0"/>
              <a:t>History of impulsive of aggressive behavior</a:t>
            </a:r>
          </a:p>
          <a:p>
            <a:r>
              <a:rPr lang="en-US" dirty="0"/>
              <a:t>Inability to access mental health</a:t>
            </a:r>
          </a:p>
          <a:p>
            <a:r>
              <a:rPr lang="en-US" dirty="0"/>
              <a:t>Recent diagnosis of a serious health, especially an illness that signals a loss of independence</a:t>
            </a:r>
          </a:p>
          <a:p>
            <a:r>
              <a:rPr lang="en-US" dirty="0"/>
              <a:t>Recent loss of a loved one, job, money or social loss</a:t>
            </a:r>
          </a:p>
          <a:p>
            <a:r>
              <a:rPr lang="en-US" dirty="0"/>
              <a:t>Access to firearms</a:t>
            </a:r>
          </a:p>
          <a:p>
            <a:r>
              <a:rPr lang="en-US" dirty="0"/>
              <a:t>PTSD</a:t>
            </a:r>
          </a:p>
          <a:p>
            <a:r>
              <a:rPr lang="en-US" dirty="0"/>
              <a:t>Alcohol or drug abuse</a:t>
            </a:r>
          </a:p>
          <a:p>
            <a:r>
              <a:rPr lang="en-US" dirty="0"/>
              <a:t>Loss of a relationship</a:t>
            </a:r>
          </a:p>
        </p:txBody>
      </p:sp>
    </p:spTree>
    <p:extLst>
      <p:ext uri="{BB962C8B-B14F-4D97-AF65-F5344CB8AC3E}">
        <p14:creationId xmlns:p14="http://schemas.microsoft.com/office/powerpoint/2010/main" val="331112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E99256-7265-47DA-AC0B-F9958514B088}"/>
              </a:ext>
            </a:extLst>
          </p:cNvPr>
          <p:cNvSpPr>
            <a:spLocks noGrp="1"/>
          </p:cNvSpPr>
          <p:nvPr>
            <p:ph type="title"/>
          </p:nvPr>
        </p:nvSpPr>
        <p:spPr/>
        <p:txBody>
          <a:bodyPr/>
          <a:lstStyle/>
          <a:p>
            <a:pPr algn="ctr"/>
            <a:r>
              <a:rPr lang="en-US" dirty="0"/>
              <a:t>Care and approach in dealing with the suicide patient</a:t>
            </a:r>
          </a:p>
        </p:txBody>
      </p:sp>
      <p:sp>
        <p:nvSpPr>
          <p:cNvPr id="3" name="Content Placeholder 2">
            <a:extLst>
              <a:ext uri="{FF2B5EF4-FFF2-40B4-BE49-F238E27FC236}">
                <a16:creationId xmlns:a16="http://schemas.microsoft.com/office/drawing/2014/main" xmlns="" id="{2FEFFCA5-F90A-4C31-B19E-889D23DF32B1}"/>
              </a:ext>
            </a:extLst>
          </p:cNvPr>
          <p:cNvSpPr>
            <a:spLocks noGrp="1"/>
          </p:cNvSpPr>
          <p:nvPr>
            <p:ph idx="1"/>
          </p:nvPr>
        </p:nvSpPr>
        <p:spPr/>
        <p:txBody>
          <a:bodyPr/>
          <a:lstStyle/>
          <a:p>
            <a:r>
              <a:rPr lang="en-US" dirty="0"/>
              <a:t>Protect yourself and others first from further harm</a:t>
            </a:r>
          </a:p>
          <a:p>
            <a:r>
              <a:rPr lang="en-US" dirty="0"/>
              <a:t>Does the patient still have a weapon or items on their person to do them harm?</a:t>
            </a:r>
          </a:p>
          <a:p>
            <a:r>
              <a:rPr lang="en-US" dirty="0"/>
              <a:t>Gather the information regarding the episode</a:t>
            </a:r>
          </a:p>
          <a:p>
            <a:r>
              <a:rPr lang="en-US" dirty="0"/>
              <a:t>Protect ABC’s</a:t>
            </a:r>
          </a:p>
          <a:p>
            <a:r>
              <a:rPr lang="en-US" dirty="0"/>
              <a:t>Control hemorrhage, treat any injuries</a:t>
            </a:r>
          </a:p>
          <a:p>
            <a:r>
              <a:rPr lang="en-US" dirty="0"/>
              <a:t>Don’t judge the patient</a:t>
            </a:r>
          </a:p>
          <a:p>
            <a:r>
              <a:rPr lang="en-US" dirty="0"/>
              <a:t>Listen, be supportive</a:t>
            </a:r>
          </a:p>
        </p:txBody>
      </p:sp>
    </p:spTree>
    <p:extLst>
      <p:ext uri="{BB962C8B-B14F-4D97-AF65-F5344CB8AC3E}">
        <p14:creationId xmlns:p14="http://schemas.microsoft.com/office/powerpoint/2010/main" val="72708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A38A5-49E8-4E4F-A8CF-16D3A8640C1F}"/>
              </a:ext>
            </a:extLst>
          </p:cNvPr>
          <p:cNvSpPr>
            <a:spLocks noGrp="1"/>
          </p:cNvSpPr>
          <p:nvPr>
            <p:ph type="title"/>
          </p:nvPr>
        </p:nvSpPr>
        <p:spPr/>
        <p:txBody>
          <a:bodyPr/>
          <a:lstStyle/>
          <a:p>
            <a:pPr algn="ctr"/>
            <a:r>
              <a:rPr lang="en-US" dirty="0"/>
              <a:t>Dealing with Agitated Delirium/Excited Delirium Patients</a:t>
            </a:r>
          </a:p>
        </p:txBody>
      </p:sp>
      <p:sp>
        <p:nvSpPr>
          <p:cNvPr id="3" name="Content Placeholder 2">
            <a:extLst>
              <a:ext uri="{FF2B5EF4-FFF2-40B4-BE49-F238E27FC236}">
                <a16:creationId xmlns:a16="http://schemas.microsoft.com/office/drawing/2014/main" xmlns="" id="{D5A62B2A-4649-4B84-91CD-3F363D5AFA72}"/>
              </a:ext>
            </a:extLst>
          </p:cNvPr>
          <p:cNvSpPr>
            <a:spLocks noGrp="1"/>
          </p:cNvSpPr>
          <p:nvPr>
            <p:ph idx="1"/>
          </p:nvPr>
        </p:nvSpPr>
        <p:spPr/>
        <p:txBody>
          <a:bodyPr/>
          <a:lstStyle/>
          <a:p>
            <a:r>
              <a:rPr lang="en-US" dirty="0"/>
              <a:t>Stay calm, and do not cause more harm to the patient</a:t>
            </a:r>
          </a:p>
          <a:p>
            <a:r>
              <a:rPr lang="en-US" dirty="0"/>
              <a:t>This state is caused by a sudden onset of extreme agitation and extremely irrational or combative behavior</a:t>
            </a:r>
          </a:p>
          <a:p>
            <a:pPr lvl="1"/>
            <a:r>
              <a:rPr lang="en-US" dirty="0"/>
              <a:t>Bizarreness, aggressiveness, agitation, ranting, hyperactivity, paranoia, panic</a:t>
            </a:r>
          </a:p>
          <a:p>
            <a:pPr lvl="1"/>
            <a:r>
              <a:rPr lang="en-US" dirty="0"/>
              <a:t>Resulting from substance intoxication, psychiatric illness, alcohol withdrawal, head trauma, or a combination of these</a:t>
            </a:r>
          </a:p>
          <a:p>
            <a:pPr lvl="1"/>
            <a:r>
              <a:rPr lang="en-US" dirty="0"/>
              <a:t>Patient can have hypertension, tachycardia, diaphoresis, dilated pupils, tachypnea, abnormal tolerance to pain, hyperthermia, noncompliance, and endless endurance and strength</a:t>
            </a:r>
          </a:p>
          <a:p>
            <a:pPr lvl="1"/>
            <a:r>
              <a:rPr lang="en-US" dirty="0"/>
              <a:t>May lead to respiratory and cardiac arrest</a:t>
            </a:r>
          </a:p>
          <a:p>
            <a:pPr lvl="2"/>
            <a:r>
              <a:rPr lang="en-US" dirty="0"/>
              <a:t>Restraints may increase the risk</a:t>
            </a:r>
          </a:p>
        </p:txBody>
      </p:sp>
    </p:spTree>
    <p:extLst>
      <p:ext uri="{BB962C8B-B14F-4D97-AF65-F5344CB8AC3E}">
        <p14:creationId xmlns:p14="http://schemas.microsoft.com/office/powerpoint/2010/main" val="333657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379E1-F4E8-42E3-8EC1-3810C5AE07B6}"/>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D4280D29-E043-4A5E-A87C-E8288F9B7D8C}"/>
              </a:ext>
            </a:extLst>
          </p:cNvPr>
          <p:cNvSpPr>
            <a:spLocks noGrp="1"/>
          </p:cNvSpPr>
          <p:nvPr>
            <p:ph idx="1"/>
          </p:nvPr>
        </p:nvSpPr>
        <p:spPr/>
        <p:txBody>
          <a:bodyPr/>
          <a:lstStyle/>
          <a:p>
            <a:r>
              <a:rPr lang="en-US" dirty="0"/>
              <a:t>Describe what a behavioral crisis is and how to deal with a patient having a behavioral crisis.</a:t>
            </a:r>
          </a:p>
          <a:p>
            <a:r>
              <a:rPr lang="en-US" dirty="0"/>
              <a:t>Define the many forms of abuse</a:t>
            </a:r>
          </a:p>
          <a:p>
            <a:r>
              <a:rPr lang="en-US" dirty="0"/>
              <a:t>Be able to care for the violent patient</a:t>
            </a:r>
          </a:p>
          <a:p>
            <a:r>
              <a:rPr lang="en-US" dirty="0"/>
              <a:t>Know the components of the mental status exam</a:t>
            </a:r>
          </a:p>
          <a:p>
            <a:r>
              <a:rPr lang="en-US" dirty="0"/>
              <a:t>Be able to state the risks for suicide and how to approach the suicidal patient</a:t>
            </a:r>
          </a:p>
          <a:p>
            <a:r>
              <a:rPr lang="en-US" dirty="0"/>
              <a:t>Know how to approach and care for the patient in a state of agitated delirium</a:t>
            </a:r>
          </a:p>
        </p:txBody>
      </p:sp>
    </p:spTree>
    <p:extLst>
      <p:ext uri="{BB962C8B-B14F-4D97-AF65-F5344CB8AC3E}">
        <p14:creationId xmlns:p14="http://schemas.microsoft.com/office/powerpoint/2010/main" val="403610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08C05-714A-40B6-95CF-40E52A87B337}"/>
              </a:ext>
            </a:extLst>
          </p:cNvPr>
          <p:cNvSpPr>
            <a:spLocks noGrp="1"/>
          </p:cNvSpPr>
          <p:nvPr>
            <p:ph type="title"/>
          </p:nvPr>
        </p:nvSpPr>
        <p:spPr/>
        <p:txBody>
          <a:bodyPr>
            <a:normAutofit/>
          </a:bodyPr>
          <a:lstStyle/>
          <a:p>
            <a:pPr algn="ctr"/>
            <a:r>
              <a:rPr lang="en-US" sz="3200" dirty="0"/>
              <a:t>Module II – Section III – Toxicology &amp; Immunological Emergencies</a:t>
            </a:r>
          </a:p>
        </p:txBody>
      </p:sp>
      <p:sp>
        <p:nvSpPr>
          <p:cNvPr id="3" name="Content Placeholder 2">
            <a:extLst>
              <a:ext uri="{FF2B5EF4-FFF2-40B4-BE49-F238E27FC236}">
                <a16:creationId xmlns:a16="http://schemas.microsoft.com/office/drawing/2014/main" xmlns="" id="{46302F10-F535-47CB-9E40-F052B157A3BD}"/>
              </a:ext>
            </a:extLst>
          </p:cNvPr>
          <p:cNvSpPr>
            <a:spLocks noGrp="1"/>
          </p:cNvSpPr>
          <p:nvPr>
            <p:ph idx="1"/>
          </p:nvPr>
        </p:nvSpPr>
        <p:spPr>
          <a:xfrm>
            <a:off x="1524000" y="1828799"/>
            <a:ext cx="9144000" cy="4876801"/>
          </a:xfrm>
        </p:spPr>
        <p:txBody>
          <a:bodyPr>
            <a:normAutofit fontScale="92500" lnSpcReduction="10000"/>
          </a:bodyPr>
          <a:lstStyle/>
          <a:p>
            <a:r>
              <a:rPr lang="en-US" dirty="0"/>
              <a:t>Objectives</a:t>
            </a:r>
          </a:p>
          <a:p>
            <a:pPr lvl="1"/>
            <a:r>
              <a:rPr lang="en-US" dirty="0"/>
              <a:t>Define poison</a:t>
            </a:r>
          </a:p>
          <a:p>
            <a:pPr lvl="1"/>
            <a:r>
              <a:rPr lang="en-US" dirty="0"/>
              <a:t>Describe signs and symptoms and how to treat each of the four routes of exposure to a poison</a:t>
            </a:r>
          </a:p>
          <a:p>
            <a:pPr lvl="1"/>
            <a:r>
              <a:rPr lang="en-US" dirty="0"/>
              <a:t>Discuss the physiology related to allergies and anaphylaxis</a:t>
            </a:r>
          </a:p>
          <a:p>
            <a:pPr lvl="1"/>
            <a:r>
              <a:rPr lang="en-US" dirty="0"/>
              <a:t>Differentiate between a mild/localized allergic reaction and anaphylaxis</a:t>
            </a:r>
          </a:p>
          <a:p>
            <a:pPr lvl="1"/>
            <a:r>
              <a:rPr lang="en-US" dirty="0"/>
              <a:t>Explain the actions of medications used to treat anaphylaxis</a:t>
            </a:r>
          </a:p>
          <a:p>
            <a:pPr lvl="1"/>
            <a:r>
              <a:rPr lang="en-US" dirty="0"/>
              <a:t>Describe signs and symptoms of drug overdose caused by different substances</a:t>
            </a:r>
          </a:p>
          <a:p>
            <a:pPr lvl="1"/>
            <a:r>
              <a:rPr lang="en-US" dirty="0"/>
              <a:t>Identify common synthetic stimulants and natural or synthetic THC (tetrahydrocannabinol)</a:t>
            </a:r>
          </a:p>
          <a:p>
            <a:pPr lvl="2"/>
            <a:r>
              <a:rPr lang="en-US" dirty="0"/>
              <a:t>Recognize the effects</a:t>
            </a:r>
          </a:p>
          <a:p>
            <a:pPr lvl="1"/>
            <a:r>
              <a:rPr lang="en-US" dirty="0"/>
              <a:t>Identify common opioids</a:t>
            </a:r>
          </a:p>
          <a:p>
            <a:pPr lvl="2"/>
            <a:r>
              <a:rPr lang="en-US" dirty="0"/>
              <a:t>Recognize the effects</a:t>
            </a:r>
          </a:p>
          <a:p>
            <a:pPr lvl="1"/>
            <a:r>
              <a:rPr lang="en-US" dirty="0"/>
              <a:t>Explain common treatment options for a person experiencing opioid overdose</a:t>
            </a:r>
          </a:p>
          <a:p>
            <a:pPr lvl="1"/>
            <a:endParaRPr lang="en-US" dirty="0"/>
          </a:p>
          <a:p>
            <a:pPr lvl="1"/>
            <a:endParaRPr lang="en-US" dirty="0"/>
          </a:p>
        </p:txBody>
      </p:sp>
    </p:spTree>
    <p:extLst>
      <p:ext uri="{BB962C8B-B14F-4D97-AF65-F5344CB8AC3E}">
        <p14:creationId xmlns:p14="http://schemas.microsoft.com/office/powerpoint/2010/main" val="341501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DBACBB-46FF-472F-BF20-7A3EFE684E1C}"/>
              </a:ext>
            </a:extLst>
          </p:cNvPr>
          <p:cNvSpPr>
            <a:spLocks noGrp="1"/>
          </p:cNvSpPr>
          <p:nvPr>
            <p:ph type="title"/>
          </p:nvPr>
        </p:nvSpPr>
        <p:spPr/>
        <p:txBody>
          <a:bodyPr/>
          <a:lstStyle/>
          <a:p>
            <a:pPr algn="ctr"/>
            <a:r>
              <a:rPr lang="en-US" dirty="0"/>
              <a:t>What is a Poison?</a:t>
            </a:r>
          </a:p>
        </p:txBody>
      </p:sp>
      <p:sp>
        <p:nvSpPr>
          <p:cNvPr id="3" name="Content Placeholder 2">
            <a:extLst>
              <a:ext uri="{FF2B5EF4-FFF2-40B4-BE49-F238E27FC236}">
                <a16:creationId xmlns:a16="http://schemas.microsoft.com/office/drawing/2014/main" xmlns="" id="{45789364-AB4F-4817-99E0-E625AEB28171}"/>
              </a:ext>
            </a:extLst>
          </p:cNvPr>
          <p:cNvSpPr>
            <a:spLocks noGrp="1"/>
          </p:cNvSpPr>
          <p:nvPr>
            <p:ph sz="half" idx="1"/>
          </p:nvPr>
        </p:nvSpPr>
        <p:spPr/>
        <p:txBody>
          <a:bodyPr/>
          <a:lstStyle/>
          <a:p>
            <a:endParaRPr lang="en-US" dirty="0"/>
          </a:p>
          <a:p>
            <a:endParaRPr lang="en-US" dirty="0"/>
          </a:p>
          <a:p>
            <a:r>
              <a:rPr lang="en-US" dirty="0"/>
              <a:t>A substance that causes illness or death when eaten, drank, inhaled, injected, or absorbed in not necessarily large quantities.</a:t>
            </a:r>
          </a:p>
        </p:txBody>
      </p:sp>
      <p:pic>
        <p:nvPicPr>
          <p:cNvPr id="6" name="Content Placeholder 5">
            <a:extLst>
              <a:ext uri="{FF2B5EF4-FFF2-40B4-BE49-F238E27FC236}">
                <a16:creationId xmlns:a16="http://schemas.microsoft.com/office/drawing/2014/main" xmlns="" id="{E53032DB-E3A3-4AB1-92B9-EC84045F038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64535" y="1825625"/>
            <a:ext cx="4720730" cy="4575175"/>
          </a:xfrm>
        </p:spPr>
      </p:pic>
    </p:spTree>
    <p:extLst>
      <p:ext uri="{BB962C8B-B14F-4D97-AF65-F5344CB8AC3E}">
        <p14:creationId xmlns:p14="http://schemas.microsoft.com/office/powerpoint/2010/main" val="202227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16EDD-73E2-44F8-80DD-81324CA09D13}"/>
              </a:ext>
            </a:extLst>
          </p:cNvPr>
          <p:cNvSpPr>
            <a:spLocks noGrp="1"/>
          </p:cNvSpPr>
          <p:nvPr>
            <p:ph type="title"/>
          </p:nvPr>
        </p:nvSpPr>
        <p:spPr/>
        <p:txBody>
          <a:bodyPr/>
          <a:lstStyle/>
          <a:p>
            <a:pPr algn="ctr"/>
            <a:r>
              <a:rPr lang="en-US" dirty="0"/>
              <a:t>Signs and Symptoms of Ingested Poisons</a:t>
            </a:r>
          </a:p>
        </p:txBody>
      </p:sp>
      <p:sp>
        <p:nvSpPr>
          <p:cNvPr id="3" name="Content Placeholder 2">
            <a:extLst>
              <a:ext uri="{FF2B5EF4-FFF2-40B4-BE49-F238E27FC236}">
                <a16:creationId xmlns:a16="http://schemas.microsoft.com/office/drawing/2014/main" xmlns="" id="{2F5346A8-87C3-4975-BFC9-EB36DE4B32F1}"/>
              </a:ext>
            </a:extLst>
          </p:cNvPr>
          <p:cNvSpPr>
            <a:spLocks noGrp="1"/>
          </p:cNvSpPr>
          <p:nvPr>
            <p:ph sz="half" idx="1"/>
          </p:nvPr>
        </p:nvSpPr>
        <p:spPr/>
        <p:txBody>
          <a:bodyPr/>
          <a:lstStyle/>
          <a:p>
            <a:r>
              <a:rPr lang="en-US" dirty="0"/>
              <a:t>Ingestion occurs when a poison enters the body through the mouth and is absorbed in the digestive system.</a:t>
            </a:r>
          </a:p>
          <a:p>
            <a:pPr lvl="1"/>
            <a:r>
              <a:rPr lang="en-US" dirty="0"/>
              <a:t>Nausea</a:t>
            </a:r>
          </a:p>
          <a:p>
            <a:pPr lvl="1"/>
            <a:r>
              <a:rPr lang="en-US" dirty="0"/>
              <a:t>Vomiting</a:t>
            </a:r>
          </a:p>
          <a:p>
            <a:pPr lvl="1"/>
            <a:r>
              <a:rPr lang="en-US" dirty="0"/>
              <a:t>Abdominal pain</a:t>
            </a:r>
          </a:p>
          <a:p>
            <a:pPr lvl="1"/>
            <a:r>
              <a:rPr lang="en-US" dirty="0"/>
              <a:t>Diarrhea</a:t>
            </a:r>
          </a:p>
          <a:p>
            <a:pPr lvl="1"/>
            <a:r>
              <a:rPr lang="en-US" dirty="0"/>
              <a:t>Chemical burns</a:t>
            </a:r>
          </a:p>
          <a:p>
            <a:pPr lvl="1"/>
            <a:r>
              <a:rPr lang="en-US" dirty="0"/>
              <a:t>Odors</a:t>
            </a:r>
          </a:p>
          <a:p>
            <a:pPr lvl="1"/>
            <a:r>
              <a:rPr lang="en-US" dirty="0"/>
              <a:t>Stains around the mouth</a:t>
            </a:r>
          </a:p>
          <a:p>
            <a:pPr lvl="1"/>
            <a:r>
              <a:rPr lang="en-US" dirty="0"/>
              <a:t>Activated charcoal*</a:t>
            </a:r>
          </a:p>
        </p:txBody>
      </p:sp>
      <p:pic>
        <p:nvPicPr>
          <p:cNvPr id="6" name="Content Placeholder 5">
            <a:extLst>
              <a:ext uri="{FF2B5EF4-FFF2-40B4-BE49-F238E27FC236}">
                <a16:creationId xmlns:a16="http://schemas.microsoft.com/office/drawing/2014/main" xmlns="" id="{2BD9145B-885A-4931-89F4-903AD0F8264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39000" y="2745579"/>
            <a:ext cx="3886200" cy="2735263"/>
          </a:xfrm>
        </p:spPr>
      </p:pic>
    </p:spTree>
    <p:extLst>
      <p:ext uri="{BB962C8B-B14F-4D97-AF65-F5344CB8AC3E}">
        <p14:creationId xmlns:p14="http://schemas.microsoft.com/office/powerpoint/2010/main" val="33993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6492C-5A7F-4AD7-8420-49FE07737B36}"/>
              </a:ext>
            </a:extLst>
          </p:cNvPr>
          <p:cNvSpPr>
            <a:spLocks noGrp="1"/>
          </p:cNvSpPr>
          <p:nvPr>
            <p:ph type="title"/>
          </p:nvPr>
        </p:nvSpPr>
        <p:spPr/>
        <p:txBody>
          <a:bodyPr>
            <a:normAutofit/>
          </a:bodyPr>
          <a:lstStyle/>
          <a:p>
            <a:pPr algn="ctr"/>
            <a:r>
              <a:rPr lang="en-US" sz="3200" dirty="0"/>
              <a:t>Difference between respiratory distress and failure</a:t>
            </a:r>
          </a:p>
        </p:txBody>
      </p:sp>
      <p:sp>
        <p:nvSpPr>
          <p:cNvPr id="3" name="Content Placeholder 2">
            <a:extLst>
              <a:ext uri="{FF2B5EF4-FFF2-40B4-BE49-F238E27FC236}">
                <a16:creationId xmlns:a16="http://schemas.microsoft.com/office/drawing/2014/main" xmlns="" id="{D58E32B2-BFC1-4772-91AD-3AF8FF9511A5}"/>
              </a:ext>
            </a:extLst>
          </p:cNvPr>
          <p:cNvSpPr>
            <a:spLocks noGrp="1"/>
          </p:cNvSpPr>
          <p:nvPr>
            <p:ph sz="half" idx="1"/>
          </p:nvPr>
        </p:nvSpPr>
        <p:spPr/>
        <p:txBody>
          <a:bodyPr/>
          <a:lstStyle/>
          <a:p>
            <a:r>
              <a:rPr lang="en-US" dirty="0"/>
              <a:t>Respiratory Distress</a:t>
            </a:r>
          </a:p>
          <a:p>
            <a:pPr lvl="1"/>
            <a:endParaRPr lang="en-US" dirty="0"/>
          </a:p>
          <a:p>
            <a:pPr lvl="1"/>
            <a:r>
              <a:rPr lang="en-US" dirty="0"/>
              <a:t>Retractions</a:t>
            </a:r>
          </a:p>
          <a:p>
            <a:pPr lvl="1"/>
            <a:endParaRPr lang="en-US" dirty="0"/>
          </a:p>
          <a:p>
            <a:pPr lvl="1"/>
            <a:r>
              <a:rPr lang="en-US" dirty="0"/>
              <a:t>Two word sentences</a:t>
            </a:r>
          </a:p>
          <a:p>
            <a:pPr lvl="1"/>
            <a:endParaRPr lang="en-US" dirty="0"/>
          </a:p>
          <a:p>
            <a:pPr lvl="1"/>
            <a:r>
              <a:rPr lang="en-US" dirty="0"/>
              <a:t>Pursed lips</a:t>
            </a:r>
          </a:p>
          <a:p>
            <a:pPr lvl="1"/>
            <a:endParaRPr lang="en-US" dirty="0"/>
          </a:p>
          <a:p>
            <a:pPr lvl="1"/>
            <a:r>
              <a:rPr lang="en-US" dirty="0"/>
              <a:t>Cyanosis</a:t>
            </a:r>
          </a:p>
          <a:p>
            <a:pPr marL="0" indent="0">
              <a:buNone/>
            </a:pPr>
            <a:endParaRPr lang="en-US" dirty="0"/>
          </a:p>
          <a:p>
            <a:endParaRPr lang="en-US" dirty="0"/>
          </a:p>
          <a:p>
            <a:pPr lvl="1"/>
            <a:endParaRPr lang="en-US" dirty="0"/>
          </a:p>
        </p:txBody>
      </p:sp>
      <p:sp>
        <p:nvSpPr>
          <p:cNvPr id="4" name="Content Placeholder 3">
            <a:extLst>
              <a:ext uri="{FF2B5EF4-FFF2-40B4-BE49-F238E27FC236}">
                <a16:creationId xmlns:a16="http://schemas.microsoft.com/office/drawing/2014/main" xmlns="" id="{F2E0BE87-A0AC-4F05-BAC7-F23FF09D737C}"/>
              </a:ext>
            </a:extLst>
          </p:cNvPr>
          <p:cNvSpPr>
            <a:spLocks noGrp="1"/>
          </p:cNvSpPr>
          <p:nvPr>
            <p:ph sz="half" idx="2"/>
          </p:nvPr>
        </p:nvSpPr>
        <p:spPr/>
        <p:txBody>
          <a:bodyPr/>
          <a:lstStyle/>
          <a:p>
            <a:r>
              <a:rPr lang="en-US" dirty="0"/>
              <a:t>Respiratory Failure</a:t>
            </a:r>
          </a:p>
          <a:p>
            <a:pPr lvl="1"/>
            <a:endParaRPr lang="en-US" dirty="0"/>
          </a:p>
          <a:p>
            <a:pPr lvl="1"/>
            <a:r>
              <a:rPr lang="en-US" dirty="0"/>
              <a:t>Decreased consciousness</a:t>
            </a:r>
          </a:p>
          <a:p>
            <a:pPr lvl="1"/>
            <a:endParaRPr lang="en-US" dirty="0"/>
          </a:p>
          <a:p>
            <a:pPr lvl="1"/>
            <a:r>
              <a:rPr lang="en-US" dirty="0"/>
              <a:t>Poor chest rise</a:t>
            </a:r>
          </a:p>
          <a:p>
            <a:pPr lvl="1"/>
            <a:endParaRPr lang="en-US" dirty="0"/>
          </a:p>
          <a:p>
            <a:pPr lvl="1"/>
            <a:r>
              <a:rPr lang="en-US" dirty="0"/>
              <a:t>Pale, cool, mottled</a:t>
            </a:r>
          </a:p>
          <a:p>
            <a:pPr lvl="1"/>
            <a:endParaRPr lang="en-US" dirty="0"/>
          </a:p>
          <a:p>
            <a:pPr lvl="1"/>
            <a:r>
              <a:rPr lang="en-US" dirty="0"/>
              <a:t>Minimal air movement</a:t>
            </a:r>
          </a:p>
        </p:txBody>
      </p:sp>
    </p:spTree>
    <p:extLst>
      <p:ext uri="{BB962C8B-B14F-4D97-AF65-F5344CB8AC3E}">
        <p14:creationId xmlns:p14="http://schemas.microsoft.com/office/powerpoint/2010/main" val="118406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C0D568-EF64-4666-8CA4-7EB75576A5CB}"/>
              </a:ext>
            </a:extLst>
          </p:cNvPr>
          <p:cNvSpPr>
            <a:spLocks noGrp="1"/>
          </p:cNvSpPr>
          <p:nvPr>
            <p:ph type="title"/>
          </p:nvPr>
        </p:nvSpPr>
        <p:spPr>
          <a:xfrm>
            <a:off x="1158240" y="99220"/>
            <a:ext cx="9966960" cy="1325563"/>
          </a:xfrm>
        </p:spPr>
        <p:txBody>
          <a:bodyPr/>
          <a:lstStyle/>
          <a:p>
            <a:pPr algn="ctr"/>
            <a:r>
              <a:rPr lang="en-US" dirty="0"/>
              <a:t>Signs and Symptoms for Inhaled Poisons</a:t>
            </a:r>
          </a:p>
        </p:txBody>
      </p:sp>
      <p:sp>
        <p:nvSpPr>
          <p:cNvPr id="3" name="Content Placeholder 2">
            <a:extLst>
              <a:ext uri="{FF2B5EF4-FFF2-40B4-BE49-F238E27FC236}">
                <a16:creationId xmlns:a16="http://schemas.microsoft.com/office/drawing/2014/main" xmlns="" id="{0C5F2A90-D04F-47C7-9E20-4632E6B04C28}"/>
              </a:ext>
            </a:extLst>
          </p:cNvPr>
          <p:cNvSpPr>
            <a:spLocks noGrp="1"/>
          </p:cNvSpPr>
          <p:nvPr>
            <p:ph sz="half" idx="1"/>
          </p:nvPr>
        </p:nvSpPr>
        <p:spPr/>
        <p:txBody>
          <a:bodyPr>
            <a:normAutofit fontScale="92500" lnSpcReduction="20000"/>
          </a:bodyPr>
          <a:lstStyle/>
          <a:p>
            <a:r>
              <a:rPr lang="en-US" dirty="0"/>
              <a:t>Inhalation occurs when a poison enters the body through the mouth or nose and is absorbed by the mucous membranes lining the respiratory system.</a:t>
            </a:r>
          </a:p>
          <a:p>
            <a:pPr lvl="1"/>
            <a:r>
              <a:rPr lang="en-US" dirty="0"/>
              <a:t>Respiratory distress</a:t>
            </a:r>
          </a:p>
          <a:p>
            <a:pPr lvl="1"/>
            <a:r>
              <a:rPr lang="en-US" dirty="0"/>
              <a:t>Dizziness</a:t>
            </a:r>
          </a:p>
          <a:p>
            <a:pPr lvl="1"/>
            <a:r>
              <a:rPr lang="en-US" dirty="0"/>
              <a:t>Cough</a:t>
            </a:r>
          </a:p>
          <a:p>
            <a:pPr lvl="1"/>
            <a:r>
              <a:rPr lang="en-US" dirty="0"/>
              <a:t>Headache</a:t>
            </a:r>
          </a:p>
          <a:p>
            <a:pPr lvl="1"/>
            <a:r>
              <a:rPr lang="en-US" dirty="0"/>
              <a:t>Hoarseness</a:t>
            </a:r>
          </a:p>
          <a:p>
            <a:pPr lvl="1"/>
            <a:r>
              <a:rPr lang="en-US" dirty="0"/>
              <a:t>Confusion</a:t>
            </a:r>
          </a:p>
          <a:p>
            <a:pPr lvl="1"/>
            <a:r>
              <a:rPr lang="en-US" dirty="0"/>
              <a:t>Chest pain</a:t>
            </a:r>
          </a:p>
          <a:p>
            <a:pPr lvl="1"/>
            <a:r>
              <a:rPr lang="en-US" dirty="0"/>
              <a:t>Protect yourself, remove patient from the source</a:t>
            </a:r>
          </a:p>
          <a:p>
            <a:pPr lvl="1"/>
            <a:r>
              <a:rPr lang="en-US" dirty="0"/>
              <a:t>Secure airway, breathing, provide oxygen</a:t>
            </a:r>
          </a:p>
          <a:p>
            <a:pPr lvl="1"/>
            <a:endParaRPr lang="en-US" dirty="0"/>
          </a:p>
          <a:p>
            <a:pPr lvl="1"/>
            <a:endParaRPr lang="en-US" dirty="0"/>
          </a:p>
        </p:txBody>
      </p:sp>
      <p:pic>
        <p:nvPicPr>
          <p:cNvPr id="6" name="Content Placeholder 5">
            <a:extLst>
              <a:ext uri="{FF2B5EF4-FFF2-40B4-BE49-F238E27FC236}">
                <a16:creationId xmlns:a16="http://schemas.microsoft.com/office/drawing/2014/main" xmlns="" id="{44363B50-AA7A-4D8B-A98E-C2250FFED59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72400" y="2362200"/>
            <a:ext cx="3352800" cy="3200400"/>
          </a:xfrm>
        </p:spPr>
      </p:pic>
    </p:spTree>
    <p:extLst>
      <p:ext uri="{BB962C8B-B14F-4D97-AF65-F5344CB8AC3E}">
        <p14:creationId xmlns:p14="http://schemas.microsoft.com/office/powerpoint/2010/main" val="342850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F87EB-D161-4326-A1A1-53F379A8185E}"/>
              </a:ext>
            </a:extLst>
          </p:cNvPr>
          <p:cNvSpPr>
            <a:spLocks noGrp="1"/>
          </p:cNvSpPr>
          <p:nvPr>
            <p:ph type="title"/>
          </p:nvPr>
        </p:nvSpPr>
        <p:spPr/>
        <p:txBody>
          <a:bodyPr/>
          <a:lstStyle/>
          <a:p>
            <a:pPr algn="ctr"/>
            <a:r>
              <a:rPr lang="en-US" dirty="0"/>
              <a:t>Signs and Symptoms of Injected Poisons</a:t>
            </a:r>
          </a:p>
        </p:txBody>
      </p:sp>
      <p:sp>
        <p:nvSpPr>
          <p:cNvPr id="3" name="Content Placeholder 2">
            <a:extLst>
              <a:ext uri="{FF2B5EF4-FFF2-40B4-BE49-F238E27FC236}">
                <a16:creationId xmlns:a16="http://schemas.microsoft.com/office/drawing/2014/main" xmlns="" id="{572DDB12-CCA4-492D-8DB9-9FB6A63FE612}"/>
              </a:ext>
            </a:extLst>
          </p:cNvPr>
          <p:cNvSpPr>
            <a:spLocks noGrp="1"/>
          </p:cNvSpPr>
          <p:nvPr>
            <p:ph sz="half" idx="1"/>
          </p:nvPr>
        </p:nvSpPr>
        <p:spPr/>
        <p:txBody>
          <a:bodyPr>
            <a:normAutofit fontScale="92500" lnSpcReduction="10000"/>
          </a:bodyPr>
          <a:lstStyle/>
          <a:p>
            <a:r>
              <a:rPr lang="en-US" dirty="0"/>
              <a:t>Injection occurs when a poison enters the body through a small opening in the skin and spreads through the circulatory system.</a:t>
            </a:r>
          </a:p>
          <a:p>
            <a:pPr lvl="1"/>
            <a:r>
              <a:rPr lang="en-US" dirty="0"/>
              <a:t>Tenderness at the site</a:t>
            </a:r>
          </a:p>
          <a:p>
            <a:pPr lvl="1"/>
            <a:r>
              <a:rPr lang="en-US" dirty="0"/>
              <a:t>Swelling</a:t>
            </a:r>
          </a:p>
          <a:p>
            <a:pPr lvl="1"/>
            <a:r>
              <a:rPr lang="en-US" dirty="0"/>
              <a:t>Red streaks</a:t>
            </a:r>
          </a:p>
          <a:p>
            <a:pPr lvl="1"/>
            <a:r>
              <a:rPr lang="en-US" dirty="0"/>
              <a:t>Weakness</a:t>
            </a:r>
          </a:p>
          <a:p>
            <a:pPr lvl="1"/>
            <a:r>
              <a:rPr lang="en-US" dirty="0"/>
              <a:t>Dizziness</a:t>
            </a:r>
          </a:p>
          <a:p>
            <a:pPr lvl="1"/>
            <a:r>
              <a:rPr lang="en-US" dirty="0"/>
              <a:t>Localized pain</a:t>
            </a:r>
          </a:p>
          <a:p>
            <a:pPr lvl="1"/>
            <a:r>
              <a:rPr lang="en-US" dirty="0"/>
              <a:t>Itching</a:t>
            </a:r>
          </a:p>
          <a:p>
            <a:pPr lvl="1"/>
            <a:r>
              <a:rPr lang="en-US" dirty="0"/>
              <a:t>Hives</a:t>
            </a:r>
          </a:p>
          <a:p>
            <a:pPr lvl="1"/>
            <a:r>
              <a:rPr lang="en-US" dirty="0"/>
              <a:t>Rapid, weak pulse</a:t>
            </a:r>
          </a:p>
          <a:p>
            <a:pPr lvl="1"/>
            <a:r>
              <a:rPr lang="en-US" dirty="0"/>
              <a:t>Rapid, shallow breathing</a:t>
            </a:r>
          </a:p>
          <a:p>
            <a:pPr lvl="1"/>
            <a:r>
              <a:rPr lang="en-US" dirty="0"/>
              <a:t>Identify the source but protect yourself</a:t>
            </a:r>
          </a:p>
          <a:p>
            <a:pPr marL="228600" lvl="1" indent="0">
              <a:buNone/>
            </a:pPr>
            <a:endParaRPr lang="en-US" dirty="0"/>
          </a:p>
        </p:txBody>
      </p:sp>
      <p:pic>
        <p:nvPicPr>
          <p:cNvPr id="6" name="Content Placeholder 5">
            <a:extLst>
              <a:ext uri="{FF2B5EF4-FFF2-40B4-BE49-F238E27FC236}">
                <a16:creationId xmlns:a16="http://schemas.microsoft.com/office/drawing/2014/main" xmlns="" id="{2002D1F6-36B5-450E-914B-D6D5DF7FDA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48600" y="2293936"/>
            <a:ext cx="2886075" cy="3638550"/>
          </a:xfrm>
        </p:spPr>
      </p:pic>
    </p:spTree>
    <p:extLst>
      <p:ext uri="{BB962C8B-B14F-4D97-AF65-F5344CB8AC3E}">
        <p14:creationId xmlns:p14="http://schemas.microsoft.com/office/powerpoint/2010/main" val="249268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F7AEE-FF3A-45DC-B5BA-6F9AEB0B2926}"/>
              </a:ext>
            </a:extLst>
          </p:cNvPr>
          <p:cNvSpPr>
            <a:spLocks noGrp="1"/>
          </p:cNvSpPr>
          <p:nvPr>
            <p:ph type="title"/>
          </p:nvPr>
        </p:nvSpPr>
        <p:spPr/>
        <p:txBody>
          <a:bodyPr/>
          <a:lstStyle/>
          <a:p>
            <a:pPr algn="ctr"/>
            <a:r>
              <a:rPr lang="en-US" dirty="0"/>
              <a:t>Signs and Symptoms of Absorbed Poisons</a:t>
            </a:r>
          </a:p>
        </p:txBody>
      </p:sp>
      <p:sp>
        <p:nvSpPr>
          <p:cNvPr id="3" name="Content Placeholder 2">
            <a:extLst>
              <a:ext uri="{FF2B5EF4-FFF2-40B4-BE49-F238E27FC236}">
                <a16:creationId xmlns:a16="http://schemas.microsoft.com/office/drawing/2014/main" xmlns="" id="{242BD4BD-5140-43F0-9DCF-37C9B732B631}"/>
              </a:ext>
            </a:extLst>
          </p:cNvPr>
          <p:cNvSpPr>
            <a:spLocks noGrp="1"/>
          </p:cNvSpPr>
          <p:nvPr>
            <p:ph sz="half" idx="1"/>
          </p:nvPr>
        </p:nvSpPr>
        <p:spPr>
          <a:xfrm>
            <a:off x="1066800" y="1901825"/>
            <a:ext cx="4800600" cy="4575175"/>
          </a:xfrm>
        </p:spPr>
        <p:txBody>
          <a:bodyPr>
            <a:normAutofit fontScale="92500" lnSpcReduction="20000"/>
          </a:bodyPr>
          <a:lstStyle/>
          <a:p>
            <a:r>
              <a:rPr lang="en-US" dirty="0"/>
              <a:t>Absorption occurs when a poison enters the body through intact skin and spreads through the circulatory system.</a:t>
            </a:r>
          </a:p>
          <a:p>
            <a:pPr lvl="1"/>
            <a:r>
              <a:rPr lang="en-US" dirty="0"/>
              <a:t>Traces of powder or liquid on the skin</a:t>
            </a:r>
          </a:p>
          <a:p>
            <a:pPr lvl="1"/>
            <a:r>
              <a:rPr lang="en-US" dirty="0"/>
              <a:t>Inflammation or redness on the skin</a:t>
            </a:r>
          </a:p>
          <a:p>
            <a:pPr lvl="1"/>
            <a:r>
              <a:rPr lang="en-US" dirty="0"/>
              <a:t>Chemical burns</a:t>
            </a:r>
          </a:p>
          <a:p>
            <a:pPr lvl="1"/>
            <a:r>
              <a:rPr lang="en-US" dirty="0"/>
              <a:t>Rash</a:t>
            </a:r>
          </a:p>
          <a:p>
            <a:pPr lvl="1"/>
            <a:r>
              <a:rPr lang="en-US" dirty="0"/>
              <a:t>Burning</a:t>
            </a:r>
          </a:p>
          <a:p>
            <a:pPr lvl="1"/>
            <a:r>
              <a:rPr lang="en-US" dirty="0"/>
              <a:t>Itching</a:t>
            </a:r>
          </a:p>
          <a:p>
            <a:pPr lvl="1"/>
            <a:r>
              <a:rPr lang="en-US" dirty="0"/>
              <a:t>Nausea and vomiting</a:t>
            </a:r>
          </a:p>
          <a:p>
            <a:pPr lvl="1"/>
            <a:r>
              <a:rPr lang="en-US" dirty="0"/>
              <a:t>Dizziness</a:t>
            </a:r>
          </a:p>
          <a:p>
            <a:pPr lvl="1"/>
            <a:r>
              <a:rPr lang="en-US" dirty="0"/>
              <a:t>Shock</a:t>
            </a:r>
          </a:p>
          <a:p>
            <a:pPr lvl="1"/>
            <a:r>
              <a:rPr lang="en-US" dirty="0"/>
              <a:t>Protect yourself, obtain haz mat, remove the patient from the source, brush before you flush.</a:t>
            </a:r>
          </a:p>
        </p:txBody>
      </p:sp>
      <p:pic>
        <p:nvPicPr>
          <p:cNvPr id="6" name="Content Placeholder 5">
            <a:extLst>
              <a:ext uri="{FF2B5EF4-FFF2-40B4-BE49-F238E27FC236}">
                <a16:creationId xmlns:a16="http://schemas.microsoft.com/office/drawing/2014/main" xmlns="" id="{6CBBDAEE-31B5-4CA6-9D09-C2D90922780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37312" y="1825625"/>
            <a:ext cx="4575175" cy="4575175"/>
          </a:xfrm>
        </p:spPr>
      </p:pic>
    </p:spTree>
    <p:extLst>
      <p:ext uri="{BB962C8B-B14F-4D97-AF65-F5344CB8AC3E}">
        <p14:creationId xmlns:p14="http://schemas.microsoft.com/office/powerpoint/2010/main" val="5342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84041-95C0-49F4-81A3-46B20F784338}"/>
              </a:ext>
            </a:extLst>
          </p:cNvPr>
          <p:cNvSpPr>
            <a:spLocks noGrp="1"/>
          </p:cNvSpPr>
          <p:nvPr>
            <p:ph type="title"/>
          </p:nvPr>
        </p:nvSpPr>
        <p:spPr/>
        <p:txBody>
          <a:bodyPr/>
          <a:lstStyle/>
          <a:p>
            <a:pPr algn="ctr"/>
            <a:r>
              <a:rPr lang="en-US" dirty="0"/>
              <a:t>Comparing Allergy to Anaphylaxis</a:t>
            </a:r>
          </a:p>
        </p:txBody>
      </p:sp>
      <p:sp>
        <p:nvSpPr>
          <p:cNvPr id="3" name="Content Placeholder 2">
            <a:extLst>
              <a:ext uri="{FF2B5EF4-FFF2-40B4-BE49-F238E27FC236}">
                <a16:creationId xmlns:a16="http://schemas.microsoft.com/office/drawing/2014/main" xmlns="" id="{5014974A-0B56-4040-A492-FF6DF006B0D0}"/>
              </a:ext>
            </a:extLst>
          </p:cNvPr>
          <p:cNvSpPr>
            <a:spLocks noGrp="1"/>
          </p:cNvSpPr>
          <p:nvPr>
            <p:ph sz="half" idx="1"/>
          </p:nvPr>
        </p:nvSpPr>
        <p:spPr/>
        <p:txBody>
          <a:bodyPr/>
          <a:lstStyle/>
          <a:p>
            <a:r>
              <a:rPr lang="en-US" dirty="0"/>
              <a:t>Allergic reaction</a:t>
            </a:r>
          </a:p>
          <a:p>
            <a:pPr lvl="1"/>
            <a:r>
              <a:rPr lang="en-US" dirty="0"/>
              <a:t>Hyperactive, localized immune response to an allergen</a:t>
            </a:r>
          </a:p>
          <a:p>
            <a:pPr lvl="1"/>
            <a:r>
              <a:rPr lang="en-US" dirty="0"/>
              <a:t>Some histamine is released</a:t>
            </a:r>
          </a:p>
          <a:p>
            <a:pPr lvl="1"/>
            <a:r>
              <a:rPr lang="en-US" dirty="0"/>
              <a:t>Localized: redness, swelling, hives, itching</a:t>
            </a:r>
          </a:p>
          <a:p>
            <a:pPr lvl="1"/>
            <a:r>
              <a:rPr lang="en-US" dirty="0"/>
              <a:t>May cause nausea, vomiting, and/or diarrhea</a:t>
            </a:r>
          </a:p>
          <a:p>
            <a:pPr lvl="1"/>
            <a:r>
              <a:rPr lang="en-US" dirty="0"/>
              <a:t>Usually requires minimal supportive treatment</a:t>
            </a:r>
          </a:p>
        </p:txBody>
      </p:sp>
      <p:sp>
        <p:nvSpPr>
          <p:cNvPr id="4" name="Content Placeholder 3">
            <a:extLst>
              <a:ext uri="{FF2B5EF4-FFF2-40B4-BE49-F238E27FC236}">
                <a16:creationId xmlns:a16="http://schemas.microsoft.com/office/drawing/2014/main" xmlns="" id="{05761800-9BC6-40E4-9E9C-6F263F48BE58}"/>
              </a:ext>
            </a:extLst>
          </p:cNvPr>
          <p:cNvSpPr>
            <a:spLocks noGrp="1"/>
          </p:cNvSpPr>
          <p:nvPr>
            <p:ph sz="half" idx="2"/>
          </p:nvPr>
        </p:nvSpPr>
        <p:spPr/>
        <p:txBody>
          <a:bodyPr/>
          <a:lstStyle/>
          <a:p>
            <a:r>
              <a:rPr lang="en-US" dirty="0"/>
              <a:t>Anaphylaxis</a:t>
            </a:r>
          </a:p>
          <a:p>
            <a:pPr lvl="1"/>
            <a:r>
              <a:rPr lang="en-US" dirty="0"/>
              <a:t>Multiple body systems are affected</a:t>
            </a:r>
          </a:p>
          <a:p>
            <a:pPr lvl="1"/>
            <a:r>
              <a:rPr lang="en-US" dirty="0"/>
              <a:t>Life threatening reaction of the immune system to an allergen</a:t>
            </a:r>
          </a:p>
          <a:p>
            <a:pPr lvl="1"/>
            <a:r>
              <a:rPr lang="en-US" dirty="0"/>
              <a:t>Large quantities of histamine are released throughout the body</a:t>
            </a:r>
          </a:p>
          <a:p>
            <a:pPr lvl="1"/>
            <a:r>
              <a:rPr lang="en-US" dirty="0"/>
              <a:t>Vasodilation and increased capillary permeability</a:t>
            </a:r>
          </a:p>
          <a:p>
            <a:pPr lvl="1"/>
            <a:r>
              <a:rPr lang="en-US" dirty="0"/>
              <a:t>May lead to shock</a:t>
            </a:r>
          </a:p>
          <a:p>
            <a:pPr lvl="1"/>
            <a:r>
              <a:rPr lang="en-US" dirty="0"/>
              <a:t>Bronchoconstriction and mucous production</a:t>
            </a:r>
          </a:p>
          <a:p>
            <a:pPr lvl="1"/>
            <a:r>
              <a:rPr lang="en-US" dirty="0"/>
              <a:t>May lead to respiratory distress</a:t>
            </a:r>
          </a:p>
          <a:p>
            <a:pPr lvl="1"/>
            <a:r>
              <a:rPr lang="en-US" dirty="0"/>
              <a:t>Swelling of the upper airways</a:t>
            </a:r>
          </a:p>
        </p:txBody>
      </p:sp>
    </p:spTree>
    <p:extLst>
      <p:ext uri="{BB962C8B-B14F-4D97-AF65-F5344CB8AC3E}">
        <p14:creationId xmlns:p14="http://schemas.microsoft.com/office/powerpoint/2010/main" val="18019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391C2-B4A1-45D9-81D6-C21260BC504E}"/>
              </a:ext>
            </a:extLst>
          </p:cNvPr>
          <p:cNvSpPr>
            <a:spLocks noGrp="1"/>
          </p:cNvSpPr>
          <p:nvPr>
            <p:ph type="title"/>
          </p:nvPr>
        </p:nvSpPr>
        <p:spPr/>
        <p:txBody>
          <a:bodyPr/>
          <a:lstStyle/>
          <a:p>
            <a:pPr algn="ctr"/>
            <a:r>
              <a:rPr lang="en-US" dirty="0"/>
              <a:t>Medication used to treat anaphylaxis</a:t>
            </a:r>
          </a:p>
        </p:txBody>
      </p:sp>
      <p:sp>
        <p:nvSpPr>
          <p:cNvPr id="3" name="Content Placeholder 2">
            <a:extLst>
              <a:ext uri="{FF2B5EF4-FFF2-40B4-BE49-F238E27FC236}">
                <a16:creationId xmlns:a16="http://schemas.microsoft.com/office/drawing/2014/main" xmlns="" id="{FDF60158-8184-438D-8C52-00A4359A43F0}"/>
              </a:ext>
            </a:extLst>
          </p:cNvPr>
          <p:cNvSpPr>
            <a:spLocks noGrp="1"/>
          </p:cNvSpPr>
          <p:nvPr>
            <p:ph sz="half" idx="1"/>
          </p:nvPr>
        </p:nvSpPr>
        <p:spPr/>
        <p:txBody>
          <a:bodyPr/>
          <a:lstStyle/>
          <a:p>
            <a:endParaRPr lang="en-US" dirty="0"/>
          </a:p>
          <a:p>
            <a:r>
              <a:rPr lang="en-US" dirty="0"/>
              <a:t>Patient assisted Epi Pens</a:t>
            </a:r>
          </a:p>
          <a:p>
            <a:r>
              <a:rPr lang="en-US" dirty="0"/>
              <a:t>*Follow local protocol</a:t>
            </a:r>
          </a:p>
          <a:p>
            <a:r>
              <a:rPr lang="en-US" dirty="0"/>
              <a:t>Ensure adequate airway, ventilation and oxygenation</a:t>
            </a:r>
          </a:p>
          <a:p>
            <a:r>
              <a:rPr lang="en-US" dirty="0"/>
              <a:t>Assist patient with epinephrine auto-injector if available*</a:t>
            </a:r>
          </a:p>
          <a:p>
            <a:endParaRPr lang="en-US" dirty="0"/>
          </a:p>
          <a:p>
            <a:endParaRPr lang="en-US" dirty="0"/>
          </a:p>
        </p:txBody>
      </p:sp>
      <p:pic>
        <p:nvPicPr>
          <p:cNvPr id="6" name="Content Placeholder 5">
            <a:extLst>
              <a:ext uri="{FF2B5EF4-FFF2-40B4-BE49-F238E27FC236}">
                <a16:creationId xmlns:a16="http://schemas.microsoft.com/office/drawing/2014/main" xmlns="" id="{FF409597-015D-46AF-8C78-7076FF0CA16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24600" y="2513012"/>
            <a:ext cx="4800600" cy="3200400"/>
          </a:xfrm>
        </p:spPr>
      </p:pic>
    </p:spTree>
    <p:extLst>
      <p:ext uri="{BB962C8B-B14F-4D97-AF65-F5344CB8AC3E}">
        <p14:creationId xmlns:p14="http://schemas.microsoft.com/office/powerpoint/2010/main" val="120146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74A76-55C2-48FB-8681-E87291D6F803}"/>
              </a:ext>
            </a:extLst>
          </p:cNvPr>
          <p:cNvSpPr>
            <a:spLocks noGrp="1"/>
          </p:cNvSpPr>
          <p:nvPr>
            <p:ph type="title"/>
          </p:nvPr>
        </p:nvSpPr>
        <p:spPr/>
        <p:txBody>
          <a:bodyPr/>
          <a:lstStyle/>
          <a:p>
            <a:pPr algn="ctr"/>
            <a:r>
              <a:rPr lang="en-US" dirty="0"/>
              <a:t>Signs and symptoms of drug overdose from different substances</a:t>
            </a:r>
          </a:p>
        </p:txBody>
      </p:sp>
      <p:sp>
        <p:nvSpPr>
          <p:cNvPr id="3" name="Content Placeholder 2">
            <a:extLst>
              <a:ext uri="{FF2B5EF4-FFF2-40B4-BE49-F238E27FC236}">
                <a16:creationId xmlns:a16="http://schemas.microsoft.com/office/drawing/2014/main" xmlns="" id="{4B0F92C8-8CC8-462D-8F6C-D42C1A2DBD05}"/>
              </a:ext>
            </a:extLst>
          </p:cNvPr>
          <p:cNvSpPr>
            <a:spLocks noGrp="1"/>
          </p:cNvSpPr>
          <p:nvPr>
            <p:ph idx="1"/>
          </p:nvPr>
        </p:nvSpPr>
        <p:spPr/>
        <p:txBody>
          <a:bodyPr>
            <a:normAutofit fontScale="47500" lnSpcReduction="20000"/>
          </a:bodyPr>
          <a:lstStyle/>
          <a:p>
            <a:r>
              <a:rPr lang="en-US" dirty="0"/>
              <a:t>Slow, difficult, shallow breathing, or no breathing</a:t>
            </a:r>
          </a:p>
          <a:p>
            <a:r>
              <a:rPr lang="en-US" dirty="0"/>
              <a:t>Small or pinpoint pupils</a:t>
            </a:r>
          </a:p>
          <a:p>
            <a:r>
              <a:rPr lang="en-US" dirty="0"/>
              <a:t>Weak pulse</a:t>
            </a:r>
          </a:p>
          <a:p>
            <a:r>
              <a:rPr lang="en-US" dirty="0"/>
              <a:t>Low blood pressure</a:t>
            </a:r>
          </a:p>
          <a:p>
            <a:r>
              <a:rPr lang="en-US" dirty="0"/>
              <a:t>Blue nails and lips</a:t>
            </a:r>
          </a:p>
          <a:p>
            <a:r>
              <a:rPr lang="en-US" dirty="0"/>
              <a:t>Drowsiness</a:t>
            </a:r>
          </a:p>
          <a:p>
            <a:r>
              <a:rPr lang="en-US" dirty="0"/>
              <a:t>Disorientation</a:t>
            </a:r>
          </a:p>
          <a:p>
            <a:r>
              <a:rPr lang="en-US" dirty="0"/>
              <a:t>Delirium</a:t>
            </a:r>
          </a:p>
          <a:p>
            <a:r>
              <a:rPr lang="en-US" dirty="0"/>
              <a:t>Coma</a:t>
            </a:r>
          </a:p>
          <a:p>
            <a:r>
              <a:rPr lang="en-US" dirty="0"/>
              <a:t>Restlessness</a:t>
            </a:r>
          </a:p>
          <a:p>
            <a:r>
              <a:rPr lang="en-US" dirty="0"/>
              <a:t>Irritability</a:t>
            </a:r>
          </a:p>
          <a:p>
            <a:r>
              <a:rPr lang="en-US" dirty="0"/>
              <a:t>Hallucinations</a:t>
            </a:r>
          </a:p>
          <a:p>
            <a:r>
              <a:rPr lang="en-US" dirty="0"/>
              <a:t>paranoia</a:t>
            </a:r>
          </a:p>
          <a:p>
            <a:endParaRPr lang="en-US" dirty="0"/>
          </a:p>
          <a:p>
            <a:endParaRPr lang="en-US" dirty="0"/>
          </a:p>
        </p:txBody>
      </p:sp>
    </p:spTree>
    <p:extLst>
      <p:ext uri="{BB962C8B-B14F-4D97-AF65-F5344CB8AC3E}">
        <p14:creationId xmlns:p14="http://schemas.microsoft.com/office/powerpoint/2010/main" val="19005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1248A-9F65-48FC-8C60-8074E0849F91}"/>
              </a:ext>
            </a:extLst>
          </p:cNvPr>
          <p:cNvSpPr>
            <a:spLocks noGrp="1"/>
          </p:cNvSpPr>
          <p:nvPr>
            <p:ph type="title"/>
          </p:nvPr>
        </p:nvSpPr>
        <p:spPr/>
        <p:txBody>
          <a:bodyPr/>
          <a:lstStyle/>
          <a:p>
            <a:pPr algn="ctr"/>
            <a:r>
              <a:rPr lang="en-US" dirty="0"/>
              <a:t>Common synthetic stimulants</a:t>
            </a:r>
          </a:p>
        </p:txBody>
      </p:sp>
      <p:sp>
        <p:nvSpPr>
          <p:cNvPr id="3" name="Content Placeholder 2">
            <a:extLst>
              <a:ext uri="{FF2B5EF4-FFF2-40B4-BE49-F238E27FC236}">
                <a16:creationId xmlns:a16="http://schemas.microsoft.com/office/drawing/2014/main" xmlns="" id="{1B257997-F2BF-41D7-88EF-9E8E62790EE3}"/>
              </a:ext>
            </a:extLst>
          </p:cNvPr>
          <p:cNvSpPr>
            <a:spLocks noGrp="1"/>
          </p:cNvSpPr>
          <p:nvPr>
            <p:ph sz="half" idx="1"/>
          </p:nvPr>
        </p:nvSpPr>
        <p:spPr/>
        <p:txBody>
          <a:bodyPr/>
          <a:lstStyle/>
          <a:p>
            <a:endParaRPr lang="en-US" dirty="0"/>
          </a:p>
          <a:p>
            <a:r>
              <a:rPr lang="en-US" dirty="0"/>
              <a:t>Amphetamines</a:t>
            </a:r>
          </a:p>
          <a:p>
            <a:r>
              <a:rPr lang="en-US" dirty="0"/>
              <a:t>Cocaine</a:t>
            </a:r>
          </a:p>
          <a:p>
            <a:r>
              <a:rPr lang="en-US" dirty="0"/>
              <a:t>Bath salts</a:t>
            </a:r>
          </a:p>
          <a:p>
            <a:r>
              <a:rPr lang="en-US" dirty="0"/>
              <a:t>THC (tetrahydrocannabinol)</a:t>
            </a:r>
          </a:p>
        </p:txBody>
      </p:sp>
      <p:pic>
        <p:nvPicPr>
          <p:cNvPr id="6" name="Content Placeholder 5">
            <a:extLst>
              <a:ext uri="{FF2B5EF4-FFF2-40B4-BE49-F238E27FC236}">
                <a16:creationId xmlns:a16="http://schemas.microsoft.com/office/drawing/2014/main" xmlns="" id="{1E69E61D-F45E-4149-A602-FA0F54B9B76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2444" y="2743200"/>
            <a:ext cx="3457956" cy="2895600"/>
          </a:xfrm>
        </p:spPr>
      </p:pic>
    </p:spTree>
    <p:extLst>
      <p:ext uri="{BB962C8B-B14F-4D97-AF65-F5344CB8AC3E}">
        <p14:creationId xmlns:p14="http://schemas.microsoft.com/office/powerpoint/2010/main" val="39335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80343-B6ED-4784-A15C-0522054603F8}"/>
              </a:ext>
            </a:extLst>
          </p:cNvPr>
          <p:cNvSpPr>
            <a:spLocks noGrp="1"/>
          </p:cNvSpPr>
          <p:nvPr>
            <p:ph type="title"/>
          </p:nvPr>
        </p:nvSpPr>
        <p:spPr/>
        <p:txBody>
          <a:bodyPr/>
          <a:lstStyle/>
          <a:p>
            <a:pPr algn="ctr"/>
            <a:r>
              <a:rPr lang="en-US" dirty="0"/>
              <a:t>Common Opioids</a:t>
            </a:r>
          </a:p>
        </p:txBody>
      </p:sp>
      <p:sp>
        <p:nvSpPr>
          <p:cNvPr id="3" name="Content Placeholder 2">
            <a:extLst>
              <a:ext uri="{FF2B5EF4-FFF2-40B4-BE49-F238E27FC236}">
                <a16:creationId xmlns:a16="http://schemas.microsoft.com/office/drawing/2014/main" xmlns="" id="{E145F12C-25C5-4EF2-AB96-74D240769515}"/>
              </a:ext>
            </a:extLst>
          </p:cNvPr>
          <p:cNvSpPr>
            <a:spLocks noGrp="1"/>
          </p:cNvSpPr>
          <p:nvPr>
            <p:ph sz="half" idx="1"/>
          </p:nvPr>
        </p:nvSpPr>
        <p:spPr/>
        <p:txBody>
          <a:bodyPr/>
          <a:lstStyle/>
          <a:p>
            <a:r>
              <a:rPr lang="en-US" dirty="0"/>
              <a:t>Heroin</a:t>
            </a:r>
          </a:p>
          <a:p>
            <a:r>
              <a:rPr lang="en-US" dirty="0"/>
              <a:t>Morphine</a:t>
            </a:r>
          </a:p>
          <a:p>
            <a:r>
              <a:rPr lang="en-US" dirty="0"/>
              <a:t>Oxycodone</a:t>
            </a:r>
          </a:p>
          <a:p>
            <a:r>
              <a:rPr lang="en-US" dirty="0"/>
              <a:t>Codeine</a:t>
            </a:r>
          </a:p>
          <a:p>
            <a:r>
              <a:rPr lang="en-US" dirty="0"/>
              <a:t>Fentanyl</a:t>
            </a:r>
          </a:p>
          <a:p>
            <a:r>
              <a:rPr lang="en-US" dirty="0"/>
              <a:t>Hydrocodone</a:t>
            </a:r>
          </a:p>
          <a:p>
            <a:r>
              <a:rPr lang="en-US" dirty="0"/>
              <a:t>Hydromorphone</a:t>
            </a:r>
          </a:p>
          <a:p>
            <a:r>
              <a:rPr lang="en-US" dirty="0"/>
              <a:t>Methadone </a:t>
            </a:r>
          </a:p>
        </p:txBody>
      </p:sp>
      <p:pic>
        <p:nvPicPr>
          <p:cNvPr id="6" name="Content Placeholder 5">
            <a:extLst>
              <a:ext uri="{FF2B5EF4-FFF2-40B4-BE49-F238E27FC236}">
                <a16:creationId xmlns:a16="http://schemas.microsoft.com/office/drawing/2014/main" xmlns="" id="{1AE35BD2-DF82-4CD2-95D1-169C03673BD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462051"/>
            <a:ext cx="4800600" cy="3302323"/>
          </a:xfrm>
        </p:spPr>
      </p:pic>
    </p:spTree>
    <p:extLst>
      <p:ext uri="{BB962C8B-B14F-4D97-AF65-F5344CB8AC3E}">
        <p14:creationId xmlns:p14="http://schemas.microsoft.com/office/powerpoint/2010/main" val="27863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B1DEA-5BFC-43B3-ADF3-9BA08272E9B1}"/>
              </a:ext>
            </a:extLst>
          </p:cNvPr>
          <p:cNvSpPr>
            <a:spLocks noGrp="1"/>
          </p:cNvSpPr>
          <p:nvPr>
            <p:ph type="title"/>
          </p:nvPr>
        </p:nvSpPr>
        <p:spPr/>
        <p:txBody>
          <a:bodyPr/>
          <a:lstStyle/>
          <a:p>
            <a:pPr algn="ctr"/>
            <a:r>
              <a:rPr lang="en-US" dirty="0"/>
              <a:t>Treatment for opioid overdose</a:t>
            </a:r>
          </a:p>
        </p:txBody>
      </p:sp>
      <p:sp>
        <p:nvSpPr>
          <p:cNvPr id="3" name="Content Placeholder 2">
            <a:extLst>
              <a:ext uri="{FF2B5EF4-FFF2-40B4-BE49-F238E27FC236}">
                <a16:creationId xmlns:a16="http://schemas.microsoft.com/office/drawing/2014/main" xmlns="" id="{F7E93486-A475-4229-91B6-4E9641F2FE43}"/>
              </a:ext>
            </a:extLst>
          </p:cNvPr>
          <p:cNvSpPr>
            <a:spLocks noGrp="1"/>
          </p:cNvSpPr>
          <p:nvPr>
            <p:ph sz="half" idx="1"/>
          </p:nvPr>
        </p:nvSpPr>
        <p:spPr/>
        <p:txBody>
          <a:bodyPr/>
          <a:lstStyle/>
          <a:p>
            <a:r>
              <a:rPr lang="en-US" dirty="0"/>
              <a:t>Naloxone (Narcan)</a:t>
            </a:r>
          </a:p>
          <a:p>
            <a:pPr lvl="1"/>
            <a:r>
              <a:rPr lang="en-US" dirty="0"/>
              <a:t>Opioid antagonist</a:t>
            </a:r>
          </a:p>
          <a:p>
            <a:pPr lvl="1"/>
            <a:r>
              <a:rPr lang="en-US" dirty="0"/>
              <a:t>Reverses CNS and respiratory depression due to opioid overdose</a:t>
            </a:r>
          </a:p>
          <a:p>
            <a:pPr lvl="1"/>
            <a:r>
              <a:rPr lang="en-US" dirty="0"/>
              <a:t>NOT effective against non-opioid drugs</a:t>
            </a:r>
          </a:p>
          <a:p>
            <a:pPr lvl="1"/>
            <a:r>
              <a:rPr lang="en-US" dirty="0"/>
              <a:t>First responders may administer intra-nasally*</a:t>
            </a:r>
          </a:p>
          <a:p>
            <a:pPr lvl="1"/>
            <a:endParaRPr lang="en-US" dirty="0"/>
          </a:p>
          <a:p>
            <a:pPr lvl="1"/>
            <a:endParaRPr lang="en-US" dirty="0"/>
          </a:p>
          <a:p>
            <a:pPr lvl="1"/>
            <a:r>
              <a:rPr lang="en-US" dirty="0"/>
              <a:t>*Follow local protocols</a:t>
            </a:r>
          </a:p>
        </p:txBody>
      </p:sp>
      <p:pic>
        <p:nvPicPr>
          <p:cNvPr id="10" name="Content Placeholder 9">
            <a:extLst>
              <a:ext uri="{FF2B5EF4-FFF2-40B4-BE49-F238E27FC236}">
                <a16:creationId xmlns:a16="http://schemas.microsoft.com/office/drawing/2014/main" xmlns="" id="{C0439ADD-00E2-4BC7-B512-B0ECB5EA5F1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239000" y="2590800"/>
            <a:ext cx="3675000" cy="2377500"/>
          </a:xfrm>
        </p:spPr>
      </p:pic>
    </p:spTree>
    <p:extLst>
      <p:ext uri="{BB962C8B-B14F-4D97-AF65-F5344CB8AC3E}">
        <p14:creationId xmlns:p14="http://schemas.microsoft.com/office/powerpoint/2010/main" val="251864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B626B4-8D1B-47DB-8D90-4100B630BCED}"/>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FAC22BF4-9F40-4D87-9891-B8C57A704496}"/>
              </a:ext>
            </a:extLst>
          </p:cNvPr>
          <p:cNvSpPr>
            <a:spLocks noGrp="1"/>
          </p:cNvSpPr>
          <p:nvPr>
            <p:ph idx="1"/>
          </p:nvPr>
        </p:nvSpPr>
        <p:spPr/>
        <p:txBody>
          <a:bodyPr/>
          <a:lstStyle/>
          <a:p>
            <a:endParaRPr lang="en-US" dirty="0"/>
          </a:p>
          <a:p>
            <a:r>
              <a:rPr lang="en-US" dirty="0"/>
              <a:t>Know the four routes of exposure to a poison, the care and treatment for each and s/s of each</a:t>
            </a:r>
          </a:p>
          <a:p>
            <a:r>
              <a:rPr lang="en-US" dirty="0"/>
              <a:t>Recognizing a drug overdose, the many substances involved causing overdose, s/s and care for the overdose patient</a:t>
            </a:r>
          </a:p>
          <a:p>
            <a:r>
              <a:rPr lang="en-US" dirty="0"/>
              <a:t>Differentiate between allergic reaction and anaphylaxis</a:t>
            </a:r>
          </a:p>
          <a:p>
            <a:r>
              <a:rPr lang="en-US" dirty="0"/>
              <a:t>Describe what THC is.</a:t>
            </a:r>
          </a:p>
        </p:txBody>
      </p:sp>
    </p:spTree>
    <p:extLst>
      <p:ext uri="{BB962C8B-B14F-4D97-AF65-F5344CB8AC3E}">
        <p14:creationId xmlns:p14="http://schemas.microsoft.com/office/powerpoint/2010/main" val="477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5D85C-891E-47B4-8D9E-2AB524F37273}"/>
              </a:ext>
            </a:extLst>
          </p:cNvPr>
          <p:cNvSpPr>
            <a:spLocks noGrp="1"/>
          </p:cNvSpPr>
          <p:nvPr>
            <p:ph type="title"/>
          </p:nvPr>
        </p:nvSpPr>
        <p:spPr/>
        <p:txBody>
          <a:bodyPr/>
          <a:lstStyle/>
          <a:p>
            <a:r>
              <a:rPr lang="en-US" dirty="0"/>
              <a:t>Indications for different oxygen delivery devices</a:t>
            </a:r>
          </a:p>
        </p:txBody>
      </p:sp>
      <p:sp>
        <p:nvSpPr>
          <p:cNvPr id="3" name="Content Placeholder 2">
            <a:extLst>
              <a:ext uri="{FF2B5EF4-FFF2-40B4-BE49-F238E27FC236}">
                <a16:creationId xmlns:a16="http://schemas.microsoft.com/office/drawing/2014/main" xmlns="" id="{814622D8-AECA-4B5D-91D3-D2807C356F12}"/>
              </a:ext>
            </a:extLst>
          </p:cNvPr>
          <p:cNvSpPr>
            <a:spLocks noGrp="1"/>
          </p:cNvSpPr>
          <p:nvPr>
            <p:ph sz="half" idx="1"/>
          </p:nvPr>
        </p:nvSpPr>
        <p:spPr/>
        <p:txBody>
          <a:bodyPr>
            <a:normAutofit lnSpcReduction="10000"/>
          </a:bodyPr>
          <a:lstStyle/>
          <a:p>
            <a:r>
              <a:rPr lang="en-US" dirty="0"/>
              <a:t>Nasal cannula</a:t>
            </a:r>
          </a:p>
          <a:p>
            <a:pPr lvl="1"/>
            <a:r>
              <a:rPr lang="en-US" dirty="0"/>
              <a:t>Fairly stable patients </a:t>
            </a:r>
          </a:p>
          <a:p>
            <a:pPr lvl="1"/>
            <a:r>
              <a:rPr lang="en-US" dirty="0"/>
              <a:t>Low-flow oxygen from 2-6 L/minute, 35 to 50%</a:t>
            </a:r>
          </a:p>
          <a:p>
            <a:endParaRPr lang="en-US" dirty="0"/>
          </a:p>
          <a:p>
            <a:r>
              <a:rPr lang="en-US" dirty="0"/>
              <a:t>Non-rebreather </a:t>
            </a:r>
          </a:p>
          <a:p>
            <a:pPr lvl="1"/>
            <a:r>
              <a:rPr lang="en-US" dirty="0"/>
              <a:t>Patients with serious s/s such as severe shortness of breath, severe chest pain, congestive heart failure and carbon monoxide poisoning as well as s/s of shock</a:t>
            </a:r>
          </a:p>
          <a:p>
            <a:pPr lvl="1"/>
            <a:r>
              <a:rPr lang="en-US" dirty="0"/>
              <a:t>Delivers high flow oxygen at 8-15 L/minute, and concentrations as high as 90% with a reservoir bag</a:t>
            </a:r>
          </a:p>
        </p:txBody>
      </p:sp>
      <p:pic>
        <p:nvPicPr>
          <p:cNvPr id="6" name="Content Placeholder 5">
            <a:extLst>
              <a:ext uri="{FF2B5EF4-FFF2-40B4-BE49-F238E27FC236}">
                <a16:creationId xmlns:a16="http://schemas.microsoft.com/office/drawing/2014/main" xmlns="" id="{77C476D5-7A7F-4942-974B-6065CBA39B0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278688" y="2667000"/>
            <a:ext cx="3313112" cy="3313112"/>
          </a:xfrm>
        </p:spPr>
      </p:pic>
    </p:spTree>
    <p:extLst>
      <p:ext uri="{BB962C8B-B14F-4D97-AF65-F5344CB8AC3E}">
        <p14:creationId xmlns:p14="http://schemas.microsoft.com/office/powerpoint/2010/main" val="9486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A1F49-33B6-4CDF-95ED-80244F379FB0}"/>
              </a:ext>
            </a:extLst>
          </p:cNvPr>
          <p:cNvSpPr>
            <a:spLocks noGrp="1"/>
          </p:cNvSpPr>
          <p:nvPr>
            <p:ph type="title"/>
          </p:nvPr>
        </p:nvSpPr>
        <p:spPr/>
        <p:txBody>
          <a:bodyPr/>
          <a:lstStyle/>
          <a:p>
            <a:pPr algn="ctr"/>
            <a:r>
              <a:rPr lang="en-US" dirty="0"/>
              <a:t>Module II – Section IV – Infectious Diseases, EMS Provider Hygiene Safety &amp; Vaccine</a:t>
            </a:r>
          </a:p>
        </p:txBody>
      </p:sp>
      <p:sp>
        <p:nvSpPr>
          <p:cNvPr id="3" name="Content Placeholder 2">
            <a:extLst>
              <a:ext uri="{FF2B5EF4-FFF2-40B4-BE49-F238E27FC236}">
                <a16:creationId xmlns:a16="http://schemas.microsoft.com/office/drawing/2014/main" xmlns="" id="{5EF23636-A610-494A-99AC-887265521EDE}"/>
              </a:ext>
            </a:extLst>
          </p:cNvPr>
          <p:cNvSpPr>
            <a:spLocks noGrp="1"/>
          </p:cNvSpPr>
          <p:nvPr>
            <p:ph idx="1"/>
          </p:nvPr>
        </p:nvSpPr>
        <p:spPr/>
        <p:txBody>
          <a:bodyPr>
            <a:normAutofit fontScale="92500" lnSpcReduction="10000"/>
          </a:bodyPr>
          <a:lstStyle/>
          <a:p>
            <a:r>
              <a:rPr lang="en-US" dirty="0"/>
              <a:t>Objectives</a:t>
            </a:r>
          </a:p>
          <a:p>
            <a:endParaRPr lang="en-US" dirty="0"/>
          </a:p>
          <a:p>
            <a:pPr lvl="1"/>
            <a:r>
              <a:rPr lang="en-US" dirty="0"/>
              <a:t>List common hazards encountered by EMR’s</a:t>
            </a:r>
          </a:p>
          <a:p>
            <a:pPr lvl="1"/>
            <a:r>
              <a:rPr lang="en-US" dirty="0"/>
              <a:t>Describe three routes of disease transmission</a:t>
            </a:r>
          </a:p>
          <a:p>
            <a:pPr lvl="1"/>
            <a:r>
              <a:rPr lang="en-US" dirty="0"/>
              <a:t>Describe drug resistant infections</a:t>
            </a:r>
          </a:p>
          <a:p>
            <a:pPr lvl="1"/>
            <a:r>
              <a:rPr lang="en-US" dirty="0"/>
              <a:t>Describe how the transmission of influenza virus occurs</a:t>
            </a:r>
          </a:p>
          <a:p>
            <a:pPr lvl="1"/>
            <a:r>
              <a:rPr lang="en-US" dirty="0"/>
              <a:t>Understand the mode of transmission of airborne and bloodborne pathogens</a:t>
            </a:r>
          </a:p>
          <a:p>
            <a:pPr lvl="1"/>
            <a:r>
              <a:rPr lang="en-US" dirty="0"/>
              <a:t>Assess the differences between sepsis and septic shock</a:t>
            </a:r>
          </a:p>
          <a:p>
            <a:pPr lvl="1"/>
            <a:r>
              <a:rPr lang="en-US" dirty="0"/>
              <a:t>Describe the standard precautions for preventing infectious diseases</a:t>
            </a:r>
          </a:p>
          <a:p>
            <a:pPr lvl="1"/>
            <a:r>
              <a:rPr lang="en-US" dirty="0"/>
              <a:t>Identify proper handwashing technique</a:t>
            </a:r>
          </a:p>
          <a:p>
            <a:pPr lvl="1"/>
            <a:r>
              <a:rPr lang="en-US" dirty="0"/>
              <a:t>Identify appropriate use of alcohol-based hand cleaner</a:t>
            </a:r>
          </a:p>
          <a:p>
            <a:pPr lvl="1"/>
            <a:r>
              <a:rPr lang="en-US" dirty="0"/>
              <a:t>Discuss the CDC’s recommendations of vaccines for healthcare providers</a:t>
            </a:r>
          </a:p>
          <a:p>
            <a:pPr lvl="1"/>
            <a:r>
              <a:rPr lang="en-US" dirty="0"/>
              <a:t>Assess eye safety indications and measures</a:t>
            </a:r>
          </a:p>
          <a:p>
            <a:pPr lvl="1"/>
            <a:endParaRPr lang="en-US" dirty="0"/>
          </a:p>
          <a:p>
            <a:pPr lvl="1"/>
            <a:endParaRPr lang="en-US" dirty="0"/>
          </a:p>
        </p:txBody>
      </p:sp>
    </p:spTree>
    <p:extLst>
      <p:ext uri="{BB962C8B-B14F-4D97-AF65-F5344CB8AC3E}">
        <p14:creationId xmlns:p14="http://schemas.microsoft.com/office/powerpoint/2010/main" val="87065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46315-EAEB-4D19-B186-ADC8359D7F06}"/>
              </a:ext>
            </a:extLst>
          </p:cNvPr>
          <p:cNvSpPr>
            <a:spLocks noGrp="1"/>
          </p:cNvSpPr>
          <p:nvPr>
            <p:ph type="title"/>
          </p:nvPr>
        </p:nvSpPr>
        <p:spPr/>
        <p:txBody>
          <a:bodyPr/>
          <a:lstStyle/>
          <a:p>
            <a:pPr algn="ctr"/>
            <a:r>
              <a:rPr lang="en-US" dirty="0"/>
              <a:t>Common Hazards Encountered by EMR’s</a:t>
            </a:r>
          </a:p>
        </p:txBody>
      </p:sp>
      <p:sp>
        <p:nvSpPr>
          <p:cNvPr id="3" name="Content Placeholder 2">
            <a:extLst>
              <a:ext uri="{FF2B5EF4-FFF2-40B4-BE49-F238E27FC236}">
                <a16:creationId xmlns:a16="http://schemas.microsoft.com/office/drawing/2014/main" xmlns="" id="{405DFC0C-A069-4B75-8847-4F537408DF31}"/>
              </a:ext>
            </a:extLst>
          </p:cNvPr>
          <p:cNvSpPr>
            <a:spLocks noGrp="1"/>
          </p:cNvSpPr>
          <p:nvPr>
            <p:ph sz="half" idx="1"/>
          </p:nvPr>
        </p:nvSpPr>
        <p:spPr/>
        <p:txBody>
          <a:bodyPr>
            <a:normAutofit fontScale="62500" lnSpcReduction="20000"/>
          </a:bodyPr>
          <a:lstStyle/>
          <a:p>
            <a:r>
              <a:rPr lang="en-US" dirty="0"/>
              <a:t>Infectious diseases</a:t>
            </a:r>
          </a:p>
          <a:p>
            <a:r>
              <a:rPr lang="en-US" dirty="0"/>
              <a:t>Traffic</a:t>
            </a:r>
          </a:p>
          <a:p>
            <a:r>
              <a:rPr lang="en-US" dirty="0"/>
              <a:t>Crime and violence</a:t>
            </a:r>
          </a:p>
          <a:p>
            <a:r>
              <a:rPr lang="en-US" dirty="0"/>
              <a:t>Crowds</a:t>
            </a:r>
          </a:p>
          <a:p>
            <a:r>
              <a:rPr lang="en-US" dirty="0"/>
              <a:t>Electrical hazards</a:t>
            </a:r>
          </a:p>
          <a:p>
            <a:r>
              <a:rPr lang="en-US" dirty="0"/>
              <a:t>Fire</a:t>
            </a:r>
          </a:p>
          <a:p>
            <a:r>
              <a:rPr lang="en-US" dirty="0"/>
              <a:t>Hazardous materials</a:t>
            </a:r>
          </a:p>
          <a:p>
            <a:r>
              <a:rPr lang="en-US" dirty="0"/>
              <a:t>Unstable objects</a:t>
            </a:r>
          </a:p>
          <a:p>
            <a:r>
              <a:rPr lang="en-US" dirty="0"/>
              <a:t>Sharp objects</a:t>
            </a:r>
          </a:p>
          <a:p>
            <a:r>
              <a:rPr lang="en-US" dirty="0"/>
              <a:t>Animals</a:t>
            </a:r>
          </a:p>
          <a:p>
            <a:r>
              <a:rPr lang="en-US" dirty="0"/>
              <a:t>Environmental conditions</a:t>
            </a:r>
          </a:p>
          <a:p>
            <a:r>
              <a:rPr lang="en-US" dirty="0"/>
              <a:t>Special rescue situations</a:t>
            </a:r>
          </a:p>
        </p:txBody>
      </p:sp>
      <p:pic>
        <p:nvPicPr>
          <p:cNvPr id="6" name="Content Placeholder 5">
            <a:extLst>
              <a:ext uri="{FF2B5EF4-FFF2-40B4-BE49-F238E27FC236}">
                <a16:creationId xmlns:a16="http://schemas.microsoft.com/office/drawing/2014/main" xmlns="" id="{7B874DE3-FDA9-45A6-ADE7-5AA4A4EBEC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763044"/>
            <a:ext cx="4800600" cy="3180556"/>
          </a:xfrm>
        </p:spPr>
      </p:pic>
    </p:spTree>
    <p:extLst>
      <p:ext uri="{BB962C8B-B14F-4D97-AF65-F5344CB8AC3E}">
        <p14:creationId xmlns:p14="http://schemas.microsoft.com/office/powerpoint/2010/main" val="22750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5082F-339A-4ECD-8280-D758C118F0AD}"/>
              </a:ext>
            </a:extLst>
          </p:cNvPr>
          <p:cNvSpPr>
            <a:spLocks noGrp="1"/>
          </p:cNvSpPr>
          <p:nvPr>
            <p:ph type="title"/>
          </p:nvPr>
        </p:nvSpPr>
        <p:spPr/>
        <p:txBody>
          <a:bodyPr/>
          <a:lstStyle/>
          <a:p>
            <a:pPr algn="ctr"/>
            <a:r>
              <a:rPr lang="en-US" dirty="0"/>
              <a:t>Three routes of disease transmission</a:t>
            </a:r>
          </a:p>
        </p:txBody>
      </p:sp>
      <p:sp>
        <p:nvSpPr>
          <p:cNvPr id="3" name="Content Placeholder 2">
            <a:extLst>
              <a:ext uri="{FF2B5EF4-FFF2-40B4-BE49-F238E27FC236}">
                <a16:creationId xmlns:a16="http://schemas.microsoft.com/office/drawing/2014/main" xmlns="" id="{B1A9144F-53C1-48E5-839B-063B07F03E99}"/>
              </a:ext>
            </a:extLst>
          </p:cNvPr>
          <p:cNvSpPr>
            <a:spLocks noGrp="1"/>
          </p:cNvSpPr>
          <p:nvPr>
            <p:ph sz="half" idx="1"/>
          </p:nvPr>
        </p:nvSpPr>
        <p:spPr/>
        <p:txBody>
          <a:bodyPr/>
          <a:lstStyle/>
          <a:p>
            <a:endParaRPr lang="en-US" dirty="0"/>
          </a:p>
          <a:p>
            <a:r>
              <a:rPr lang="en-US" dirty="0"/>
              <a:t>Infected blood</a:t>
            </a:r>
          </a:p>
          <a:p>
            <a:endParaRPr lang="en-US" dirty="0"/>
          </a:p>
          <a:p>
            <a:r>
              <a:rPr lang="en-US" dirty="0"/>
              <a:t>Contact with airborne droplets</a:t>
            </a:r>
          </a:p>
          <a:p>
            <a:endParaRPr lang="en-US" dirty="0"/>
          </a:p>
          <a:p>
            <a:r>
              <a:rPr lang="en-US" dirty="0"/>
              <a:t>Direct contact with infectious agents</a:t>
            </a:r>
          </a:p>
        </p:txBody>
      </p:sp>
      <p:pic>
        <p:nvPicPr>
          <p:cNvPr id="6" name="Content Placeholder 5">
            <a:extLst>
              <a:ext uri="{FF2B5EF4-FFF2-40B4-BE49-F238E27FC236}">
                <a16:creationId xmlns:a16="http://schemas.microsoft.com/office/drawing/2014/main" xmlns="" id="{5F5B51A2-D7C7-4504-979C-BFCABFE64EC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519215"/>
            <a:ext cx="4800600" cy="3187995"/>
          </a:xfrm>
        </p:spPr>
      </p:pic>
    </p:spTree>
    <p:extLst>
      <p:ext uri="{BB962C8B-B14F-4D97-AF65-F5344CB8AC3E}">
        <p14:creationId xmlns:p14="http://schemas.microsoft.com/office/powerpoint/2010/main" val="175677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4DB56-64AE-4C38-A0D7-E8ACB936EB7F}"/>
              </a:ext>
            </a:extLst>
          </p:cNvPr>
          <p:cNvSpPr>
            <a:spLocks noGrp="1"/>
          </p:cNvSpPr>
          <p:nvPr>
            <p:ph type="title"/>
          </p:nvPr>
        </p:nvSpPr>
        <p:spPr/>
        <p:txBody>
          <a:bodyPr/>
          <a:lstStyle/>
          <a:p>
            <a:pPr algn="ctr"/>
            <a:r>
              <a:rPr lang="en-US" dirty="0"/>
              <a:t>Drug resistant infections</a:t>
            </a:r>
          </a:p>
        </p:txBody>
      </p:sp>
      <p:sp>
        <p:nvSpPr>
          <p:cNvPr id="3" name="Content Placeholder 2">
            <a:extLst>
              <a:ext uri="{FF2B5EF4-FFF2-40B4-BE49-F238E27FC236}">
                <a16:creationId xmlns:a16="http://schemas.microsoft.com/office/drawing/2014/main" xmlns="" id="{EA2EB9AA-2622-4EAF-AB86-D0533BFE8869}"/>
              </a:ext>
            </a:extLst>
          </p:cNvPr>
          <p:cNvSpPr>
            <a:spLocks noGrp="1"/>
          </p:cNvSpPr>
          <p:nvPr>
            <p:ph idx="1"/>
          </p:nvPr>
        </p:nvSpPr>
        <p:spPr/>
        <p:txBody>
          <a:bodyPr>
            <a:normAutofit fontScale="92500" lnSpcReduction="20000"/>
          </a:bodyPr>
          <a:lstStyle/>
          <a:p>
            <a:r>
              <a:rPr lang="en-US" dirty="0"/>
              <a:t>Microbes are resistant to the effects of medications/treatments</a:t>
            </a:r>
          </a:p>
          <a:p>
            <a:r>
              <a:rPr lang="en-US" dirty="0"/>
              <a:t>Difficult to treat</a:t>
            </a:r>
          </a:p>
          <a:p>
            <a:r>
              <a:rPr lang="en-US" dirty="0"/>
              <a:t>Anyone is susceptible; some must be more cautious</a:t>
            </a:r>
          </a:p>
          <a:p>
            <a:pPr lvl="1"/>
            <a:r>
              <a:rPr lang="en-US" dirty="0"/>
              <a:t>Weakened immune systems</a:t>
            </a:r>
          </a:p>
          <a:p>
            <a:pPr lvl="1"/>
            <a:r>
              <a:rPr lang="en-US" dirty="0"/>
              <a:t>Open skin wounds</a:t>
            </a:r>
          </a:p>
          <a:p>
            <a:pPr lvl="1"/>
            <a:r>
              <a:rPr lang="en-US" dirty="0"/>
              <a:t>Recent surgery</a:t>
            </a:r>
          </a:p>
          <a:p>
            <a:pPr lvl="1"/>
            <a:r>
              <a:rPr lang="en-US" dirty="0"/>
              <a:t>Invasive procedures (PICC lines, IV’s, in-dwelling catheters, etc.)</a:t>
            </a:r>
          </a:p>
          <a:p>
            <a:r>
              <a:rPr lang="en-US" dirty="0"/>
              <a:t>Common resistant infections:</a:t>
            </a:r>
          </a:p>
          <a:p>
            <a:pPr lvl="1"/>
            <a:r>
              <a:rPr lang="en-US" dirty="0"/>
              <a:t>MRSA</a:t>
            </a:r>
          </a:p>
          <a:p>
            <a:pPr lvl="1"/>
            <a:r>
              <a:rPr lang="en-US" dirty="0"/>
              <a:t>VRE</a:t>
            </a:r>
          </a:p>
          <a:p>
            <a:pPr lvl="1"/>
            <a:r>
              <a:rPr lang="en-US" dirty="0"/>
              <a:t>VRSA</a:t>
            </a:r>
          </a:p>
          <a:p>
            <a:pPr lvl="1"/>
            <a:r>
              <a:rPr lang="en-US" dirty="0"/>
              <a:t>TB</a:t>
            </a:r>
          </a:p>
          <a:p>
            <a:pPr lvl="1"/>
            <a:r>
              <a:rPr lang="en-US" dirty="0"/>
              <a:t>Clostridium difficile (C-Diff)</a:t>
            </a:r>
          </a:p>
        </p:txBody>
      </p:sp>
    </p:spTree>
    <p:extLst>
      <p:ext uri="{BB962C8B-B14F-4D97-AF65-F5344CB8AC3E}">
        <p14:creationId xmlns:p14="http://schemas.microsoft.com/office/powerpoint/2010/main" val="193071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55C07-8BE5-4F6E-BB60-7E0EA4F3A649}"/>
              </a:ext>
            </a:extLst>
          </p:cNvPr>
          <p:cNvSpPr>
            <a:spLocks noGrp="1"/>
          </p:cNvSpPr>
          <p:nvPr>
            <p:ph type="title"/>
          </p:nvPr>
        </p:nvSpPr>
        <p:spPr/>
        <p:txBody>
          <a:bodyPr/>
          <a:lstStyle/>
          <a:p>
            <a:pPr algn="ctr"/>
            <a:r>
              <a:rPr lang="en-US" dirty="0"/>
              <a:t>How the transmission of influenza virus occurs</a:t>
            </a:r>
          </a:p>
        </p:txBody>
      </p:sp>
      <p:sp>
        <p:nvSpPr>
          <p:cNvPr id="3" name="Content Placeholder 2">
            <a:extLst>
              <a:ext uri="{FF2B5EF4-FFF2-40B4-BE49-F238E27FC236}">
                <a16:creationId xmlns:a16="http://schemas.microsoft.com/office/drawing/2014/main" xmlns="" id="{D311EC52-F263-49CD-AAD0-29C19DBFB0E3}"/>
              </a:ext>
            </a:extLst>
          </p:cNvPr>
          <p:cNvSpPr>
            <a:spLocks noGrp="1"/>
          </p:cNvSpPr>
          <p:nvPr>
            <p:ph idx="1"/>
          </p:nvPr>
        </p:nvSpPr>
        <p:spPr/>
        <p:txBody>
          <a:bodyPr>
            <a:normAutofit lnSpcReduction="10000"/>
          </a:bodyPr>
          <a:lstStyle/>
          <a:p>
            <a:r>
              <a:rPr lang="en-US" dirty="0"/>
              <a:t>Spread from person to person:</a:t>
            </a:r>
          </a:p>
          <a:p>
            <a:pPr lvl="1"/>
            <a:r>
              <a:rPr lang="en-US" dirty="0"/>
              <a:t>Large particle respiratory droplet transmission</a:t>
            </a:r>
          </a:p>
          <a:p>
            <a:pPr lvl="1"/>
            <a:r>
              <a:rPr lang="en-US" dirty="0"/>
              <a:t>Contact with droplet contaminated surfaces</a:t>
            </a:r>
          </a:p>
          <a:p>
            <a:pPr lvl="1"/>
            <a:r>
              <a:rPr lang="en-US" dirty="0"/>
              <a:t>Airborne transmission by small-particle residue of evaporated droplets</a:t>
            </a:r>
          </a:p>
          <a:p>
            <a:r>
              <a:rPr lang="en-US" dirty="0"/>
              <a:t>Typical incubation period is 1-4 days</a:t>
            </a:r>
          </a:p>
          <a:p>
            <a:r>
              <a:rPr lang="en-US" dirty="0"/>
              <a:t>Contagiousness begins the day before symptoms start and lasts 5-10 days</a:t>
            </a:r>
          </a:p>
          <a:p>
            <a:r>
              <a:rPr lang="en-US" dirty="0"/>
              <a:t>Children may be contagious several days before becoming symptomatic, lasting ten or more days after onset</a:t>
            </a:r>
          </a:p>
          <a:p>
            <a:r>
              <a:rPr lang="en-US" dirty="0"/>
              <a:t>Severely immunocompromised people can shed virus for weeks to months</a:t>
            </a:r>
          </a:p>
        </p:txBody>
      </p:sp>
    </p:spTree>
    <p:extLst>
      <p:ext uri="{BB962C8B-B14F-4D97-AF65-F5344CB8AC3E}">
        <p14:creationId xmlns:p14="http://schemas.microsoft.com/office/powerpoint/2010/main" val="27540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D1369-16D7-469A-BF39-E65AB4224FD0}"/>
              </a:ext>
            </a:extLst>
          </p:cNvPr>
          <p:cNvSpPr>
            <a:spLocks noGrp="1"/>
          </p:cNvSpPr>
          <p:nvPr>
            <p:ph type="title"/>
          </p:nvPr>
        </p:nvSpPr>
        <p:spPr/>
        <p:txBody>
          <a:bodyPr/>
          <a:lstStyle/>
          <a:p>
            <a:pPr algn="ctr"/>
            <a:r>
              <a:rPr lang="en-US" dirty="0"/>
              <a:t>Mode of transmission</a:t>
            </a:r>
          </a:p>
        </p:txBody>
      </p:sp>
      <p:sp>
        <p:nvSpPr>
          <p:cNvPr id="3" name="Content Placeholder 2">
            <a:extLst>
              <a:ext uri="{FF2B5EF4-FFF2-40B4-BE49-F238E27FC236}">
                <a16:creationId xmlns:a16="http://schemas.microsoft.com/office/drawing/2014/main" xmlns="" id="{83633D5B-551B-4ABD-ABCB-105FFFF7B990}"/>
              </a:ext>
            </a:extLst>
          </p:cNvPr>
          <p:cNvSpPr>
            <a:spLocks noGrp="1"/>
          </p:cNvSpPr>
          <p:nvPr>
            <p:ph sz="half" idx="1"/>
          </p:nvPr>
        </p:nvSpPr>
        <p:spPr/>
        <p:txBody>
          <a:bodyPr/>
          <a:lstStyle/>
          <a:p>
            <a:r>
              <a:rPr lang="en-US" dirty="0"/>
              <a:t>Bloodborne</a:t>
            </a:r>
          </a:p>
          <a:p>
            <a:pPr lvl="1"/>
            <a:r>
              <a:rPr lang="en-US" dirty="0"/>
              <a:t>Patient’s blood is splashed or sprayed into your eyes, nose or mouth or into an open sore or cut</a:t>
            </a:r>
          </a:p>
          <a:p>
            <a:pPr lvl="1"/>
            <a:r>
              <a:rPr lang="en-US" dirty="0"/>
              <a:t>You have blood on your hands and touch your own eyes, nose, mouth, or an open sore or cut</a:t>
            </a:r>
          </a:p>
          <a:p>
            <a:pPr lvl="1"/>
            <a:r>
              <a:rPr lang="en-US" dirty="0"/>
              <a:t>A needle or sharp object that had a patient’s blood on it stuck or stabbed you</a:t>
            </a:r>
          </a:p>
          <a:p>
            <a:pPr lvl="1"/>
            <a:r>
              <a:rPr lang="en-US" dirty="0"/>
              <a:t>Broken glass from a motor vehicle crash breaks your skin and has blood on it from the patient.</a:t>
            </a:r>
          </a:p>
        </p:txBody>
      </p:sp>
      <p:sp>
        <p:nvSpPr>
          <p:cNvPr id="4" name="Content Placeholder 3">
            <a:extLst>
              <a:ext uri="{FF2B5EF4-FFF2-40B4-BE49-F238E27FC236}">
                <a16:creationId xmlns:a16="http://schemas.microsoft.com/office/drawing/2014/main" xmlns="" id="{A899A15D-C98E-4899-A5AD-4B9A0A35CC8C}"/>
              </a:ext>
            </a:extLst>
          </p:cNvPr>
          <p:cNvSpPr>
            <a:spLocks noGrp="1"/>
          </p:cNvSpPr>
          <p:nvPr>
            <p:ph sz="half" idx="2"/>
          </p:nvPr>
        </p:nvSpPr>
        <p:spPr/>
        <p:txBody>
          <a:bodyPr/>
          <a:lstStyle/>
          <a:p>
            <a:r>
              <a:rPr lang="en-US" dirty="0"/>
              <a:t>Airborne</a:t>
            </a:r>
          </a:p>
          <a:p>
            <a:pPr lvl="1"/>
            <a:endParaRPr lang="en-US" dirty="0"/>
          </a:p>
          <a:p>
            <a:pPr lvl="1"/>
            <a:r>
              <a:rPr lang="en-US" dirty="0"/>
              <a:t>Patient coughs or sneezes and you inhale these droplets from the air.</a:t>
            </a:r>
          </a:p>
          <a:p>
            <a:pPr lvl="1"/>
            <a:r>
              <a:rPr lang="en-US" dirty="0"/>
              <a:t>Some droplets remain on surfaces of equipment and if not cleaned or handled properly can transfer to you after it has dried</a:t>
            </a:r>
          </a:p>
          <a:p>
            <a:pPr marL="228600" lvl="1" indent="0">
              <a:buNone/>
            </a:pPr>
            <a:endParaRPr lang="en-US" dirty="0"/>
          </a:p>
        </p:txBody>
      </p:sp>
    </p:spTree>
    <p:extLst>
      <p:ext uri="{BB962C8B-B14F-4D97-AF65-F5344CB8AC3E}">
        <p14:creationId xmlns:p14="http://schemas.microsoft.com/office/powerpoint/2010/main" val="173583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2F2F8-9E8C-4557-9A24-50115DAE0C09}"/>
              </a:ext>
            </a:extLst>
          </p:cNvPr>
          <p:cNvSpPr>
            <a:spLocks noGrp="1"/>
          </p:cNvSpPr>
          <p:nvPr>
            <p:ph type="title"/>
          </p:nvPr>
        </p:nvSpPr>
        <p:spPr/>
        <p:txBody>
          <a:bodyPr/>
          <a:lstStyle/>
          <a:p>
            <a:pPr algn="ctr"/>
            <a:r>
              <a:rPr lang="en-US" dirty="0"/>
              <a:t>Sepsis and Septic Shock</a:t>
            </a:r>
          </a:p>
        </p:txBody>
      </p:sp>
      <p:sp>
        <p:nvSpPr>
          <p:cNvPr id="3" name="Content Placeholder 2">
            <a:extLst>
              <a:ext uri="{FF2B5EF4-FFF2-40B4-BE49-F238E27FC236}">
                <a16:creationId xmlns:a16="http://schemas.microsoft.com/office/drawing/2014/main" xmlns="" id="{926C4952-8103-4C3C-8656-9467FB8A2F6F}"/>
              </a:ext>
            </a:extLst>
          </p:cNvPr>
          <p:cNvSpPr>
            <a:spLocks noGrp="1"/>
          </p:cNvSpPr>
          <p:nvPr>
            <p:ph sz="half" idx="1"/>
          </p:nvPr>
        </p:nvSpPr>
        <p:spPr/>
        <p:txBody>
          <a:bodyPr>
            <a:normAutofit fontScale="92500" lnSpcReduction="10000"/>
          </a:bodyPr>
          <a:lstStyle/>
          <a:p>
            <a:r>
              <a:rPr lang="en-US" dirty="0"/>
              <a:t>Body’s response to infection</a:t>
            </a:r>
          </a:p>
          <a:p>
            <a:r>
              <a:rPr lang="en-US" dirty="0"/>
              <a:t>Most common in older adults</a:t>
            </a:r>
          </a:p>
          <a:p>
            <a:r>
              <a:rPr lang="en-US" dirty="0"/>
              <a:t>Can be life-threatening</a:t>
            </a:r>
          </a:p>
          <a:p>
            <a:r>
              <a:rPr lang="en-US" dirty="0"/>
              <a:t>Chemicals released into the bloodstream as a result of an infection, triggering an inflammatory response throughout the body</a:t>
            </a:r>
          </a:p>
          <a:p>
            <a:r>
              <a:rPr lang="en-US" dirty="0"/>
              <a:t>Eventually if left untreated can develop into shock, in which blood pressure can plummet, mental status will be severely altered, may or may not present with fever</a:t>
            </a:r>
          </a:p>
          <a:p>
            <a:endParaRPr lang="en-US" dirty="0"/>
          </a:p>
        </p:txBody>
      </p:sp>
      <p:pic>
        <p:nvPicPr>
          <p:cNvPr id="6" name="Content Placeholder 5">
            <a:extLst>
              <a:ext uri="{FF2B5EF4-FFF2-40B4-BE49-F238E27FC236}">
                <a16:creationId xmlns:a16="http://schemas.microsoft.com/office/drawing/2014/main" xmlns="" id="{C0D0024F-B06A-467E-B919-693DB90EB3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311214"/>
            <a:ext cx="4800600" cy="3603997"/>
          </a:xfrm>
        </p:spPr>
      </p:pic>
    </p:spTree>
    <p:extLst>
      <p:ext uri="{BB962C8B-B14F-4D97-AF65-F5344CB8AC3E}">
        <p14:creationId xmlns:p14="http://schemas.microsoft.com/office/powerpoint/2010/main" val="7969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740C3-F896-417E-B23F-57752BB84F97}"/>
              </a:ext>
            </a:extLst>
          </p:cNvPr>
          <p:cNvSpPr>
            <a:spLocks noGrp="1"/>
          </p:cNvSpPr>
          <p:nvPr>
            <p:ph type="title"/>
          </p:nvPr>
        </p:nvSpPr>
        <p:spPr/>
        <p:txBody>
          <a:bodyPr>
            <a:normAutofit/>
          </a:bodyPr>
          <a:lstStyle/>
          <a:p>
            <a:pPr algn="ctr"/>
            <a:r>
              <a:rPr lang="en-US" sz="3200" dirty="0"/>
              <a:t>Standard precautions for preventing infectious disease</a:t>
            </a:r>
          </a:p>
        </p:txBody>
      </p:sp>
      <p:sp>
        <p:nvSpPr>
          <p:cNvPr id="3" name="Content Placeholder 2">
            <a:extLst>
              <a:ext uri="{FF2B5EF4-FFF2-40B4-BE49-F238E27FC236}">
                <a16:creationId xmlns:a16="http://schemas.microsoft.com/office/drawing/2014/main" xmlns="" id="{D9DCD189-E540-4116-B4FC-A8CDB4A1DE4C}"/>
              </a:ext>
            </a:extLst>
          </p:cNvPr>
          <p:cNvSpPr>
            <a:spLocks noGrp="1"/>
          </p:cNvSpPr>
          <p:nvPr>
            <p:ph idx="1"/>
          </p:nvPr>
        </p:nvSpPr>
        <p:spPr/>
        <p:txBody>
          <a:bodyPr>
            <a:normAutofit fontScale="92500" lnSpcReduction="20000"/>
          </a:bodyPr>
          <a:lstStyle/>
          <a:p>
            <a:r>
              <a:rPr lang="en-US" dirty="0"/>
              <a:t>Always wear gloves!</a:t>
            </a:r>
          </a:p>
          <a:p>
            <a:endParaRPr lang="en-US" dirty="0"/>
          </a:p>
          <a:p>
            <a:r>
              <a:rPr lang="en-US" dirty="0"/>
              <a:t>Always wear eyewear when appropriate!</a:t>
            </a:r>
          </a:p>
          <a:p>
            <a:endParaRPr lang="en-US" dirty="0"/>
          </a:p>
          <a:p>
            <a:r>
              <a:rPr lang="en-US" dirty="0"/>
              <a:t>Always wash your hands!</a:t>
            </a:r>
          </a:p>
          <a:p>
            <a:endParaRPr lang="en-US" dirty="0"/>
          </a:p>
          <a:p>
            <a:r>
              <a:rPr lang="en-US" dirty="0"/>
              <a:t>Place all sharps into a puncture-resistant container</a:t>
            </a:r>
          </a:p>
          <a:p>
            <a:endParaRPr lang="en-US" dirty="0"/>
          </a:p>
          <a:p>
            <a:r>
              <a:rPr lang="en-US" dirty="0"/>
              <a:t>Even though saliva has not been proven to transmit HIV use a face shield when dealing with a patient’s airway</a:t>
            </a:r>
          </a:p>
        </p:txBody>
      </p:sp>
    </p:spTree>
    <p:extLst>
      <p:ext uri="{BB962C8B-B14F-4D97-AF65-F5344CB8AC3E}">
        <p14:creationId xmlns:p14="http://schemas.microsoft.com/office/powerpoint/2010/main" val="247352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3A225-1815-472E-BCAA-04B6D5BCEE1F}"/>
              </a:ext>
            </a:extLst>
          </p:cNvPr>
          <p:cNvSpPr>
            <a:spLocks noGrp="1"/>
          </p:cNvSpPr>
          <p:nvPr>
            <p:ph type="title"/>
          </p:nvPr>
        </p:nvSpPr>
        <p:spPr/>
        <p:txBody>
          <a:bodyPr/>
          <a:lstStyle/>
          <a:p>
            <a:pPr algn="ctr"/>
            <a:r>
              <a:rPr lang="en-US" dirty="0"/>
              <a:t>Proper Hand-Washing Technique</a:t>
            </a:r>
          </a:p>
        </p:txBody>
      </p:sp>
      <p:sp>
        <p:nvSpPr>
          <p:cNvPr id="3" name="Content Placeholder 2">
            <a:extLst>
              <a:ext uri="{FF2B5EF4-FFF2-40B4-BE49-F238E27FC236}">
                <a16:creationId xmlns:a16="http://schemas.microsoft.com/office/drawing/2014/main" xmlns="" id="{245C13CC-47FC-477C-AC2B-DD172DC861F8}"/>
              </a:ext>
            </a:extLst>
          </p:cNvPr>
          <p:cNvSpPr>
            <a:spLocks noGrp="1"/>
          </p:cNvSpPr>
          <p:nvPr>
            <p:ph sz="half" idx="1"/>
          </p:nvPr>
        </p:nvSpPr>
        <p:spPr/>
        <p:txBody>
          <a:bodyPr>
            <a:normAutofit fontScale="92500" lnSpcReduction="20000"/>
          </a:bodyPr>
          <a:lstStyle/>
          <a:p>
            <a:r>
              <a:rPr lang="en-US" dirty="0"/>
              <a:t>Wash you hands before and after eating, before and after handling each patient once your gloves are removed.</a:t>
            </a:r>
          </a:p>
          <a:p>
            <a:r>
              <a:rPr lang="en-US" dirty="0"/>
              <a:t>Wash you hands in clean, warm running water.</a:t>
            </a:r>
          </a:p>
          <a:p>
            <a:r>
              <a:rPr lang="en-US" dirty="0"/>
              <a:t>Apply soap (does not have to be anti-bacterial), make a good lather</a:t>
            </a:r>
          </a:p>
          <a:p>
            <a:r>
              <a:rPr lang="en-US" dirty="0"/>
              <a:t>Rub between fingers, around nails, all surfaces for at least 20 seconds, singing “happy birthday”</a:t>
            </a:r>
          </a:p>
          <a:p>
            <a:r>
              <a:rPr lang="en-US" dirty="0"/>
              <a:t>Thoroughly rinse and dry then turn the faucet off with the used paper towel</a:t>
            </a:r>
          </a:p>
        </p:txBody>
      </p:sp>
      <p:pic>
        <p:nvPicPr>
          <p:cNvPr id="6" name="Content Placeholder 5">
            <a:extLst>
              <a:ext uri="{FF2B5EF4-FFF2-40B4-BE49-F238E27FC236}">
                <a16:creationId xmlns:a16="http://schemas.microsoft.com/office/drawing/2014/main" xmlns="" id="{BA6E87DD-BB1E-4A0B-8BB7-CC45827074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1875171"/>
            <a:ext cx="4800600" cy="4476083"/>
          </a:xfrm>
        </p:spPr>
      </p:pic>
    </p:spTree>
    <p:extLst>
      <p:ext uri="{BB962C8B-B14F-4D97-AF65-F5344CB8AC3E}">
        <p14:creationId xmlns:p14="http://schemas.microsoft.com/office/powerpoint/2010/main" val="196839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4AC2C-02FB-4DD9-BEDE-E64A0B59EADC}"/>
              </a:ext>
            </a:extLst>
          </p:cNvPr>
          <p:cNvSpPr>
            <a:spLocks noGrp="1"/>
          </p:cNvSpPr>
          <p:nvPr>
            <p:ph type="title"/>
          </p:nvPr>
        </p:nvSpPr>
        <p:spPr/>
        <p:txBody>
          <a:bodyPr/>
          <a:lstStyle/>
          <a:p>
            <a:pPr algn="ctr"/>
            <a:r>
              <a:rPr lang="en-US" dirty="0"/>
              <a:t>Use of alcohol-based hand cleaner</a:t>
            </a:r>
          </a:p>
        </p:txBody>
      </p:sp>
      <p:sp>
        <p:nvSpPr>
          <p:cNvPr id="3" name="Content Placeholder 2">
            <a:extLst>
              <a:ext uri="{FF2B5EF4-FFF2-40B4-BE49-F238E27FC236}">
                <a16:creationId xmlns:a16="http://schemas.microsoft.com/office/drawing/2014/main" xmlns="" id="{5CC0CAE1-4268-4533-9753-0BC1E204F9C8}"/>
              </a:ext>
            </a:extLst>
          </p:cNvPr>
          <p:cNvSpPr>
            <a:spLocks noGrp="1"/>
          </p:cNvSpPr>
          <p:nvPr>
            <p:ph sz="half" idx="1"/>
          </p:nvPr>
        </p:nvSpPr>
        <p:spPr/>
        <p:txBody>
          <a:bodyPr/>
          <a:lstStyle/>
          <a:p>
            <a:r>
              <a:rPr lang="en-US" dirty="0"/>
              <a:t>Should contain at least 60% alcohol</a:t>
            </a:r>
          </a:p>
          <a:p>
            <a:r>
              <a:rPr lang="en-US" dirty="0"/>
              <a:t>Reduces number of germs</a:t>
            </a:r>
          </a:p>
          <a:p>
            <a:r>
              <a:rPr lang="en-US" dirty="0"/>
              <a:t>Does not eliminate all types of germs</a:t>
            </a:r>
          </a:p>
          <a:p>
            <a:r>
              <a:rPr lang="en-US" dirty="0"/>
              <a:t>Does not kill viruses</a:t>
            </a:r>
          </a:p>
          <a:p>
            <a:r>
              <a:rPr lang="en-US" dirty="0"/>
              <a:t>Ineffective when hands are visibly dirty</a:t>
            </a:r>
          </a:p>
          <a:p>
            <a:pPr marL="0" indent="0">
              <a:buNone/>
            </a:pPr>
            <a:endParaRPr lang="en-US" dirty="0"/>
          </a:p>
        </p:txBody>
      </p:sp>
      <p:pic>
        <p:nvPicPr>
          <p:cNvPr id="6" name="Content Placeholder 5">
            <a:extLst>
              <a:ext uri="{FF2B5EF4-FFF2-40B4-BE49-F238E27FC236}">
                <a16:creationId xmlns:a16="http://schemas.microsoft.com/office/drawing/2014/main" xmlns="" id="{B55F03D7-D16C-484F-BD23-1052F85B80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2590800"/>
            <a:ext cx="3810000" cy="3048000"/>
          </a:xfrm>
        </p:spPr>
      </p:pic>
    </p:spTree>
    <p:extLst>
      <p:ext uri="{BB962C8B-B14F-4D97-AF65-F5344CB8AC3E}">
        <p14:creationId xmlns:p14="http://schemas.microsoft.com/office/powerpoint/2010/main" val="201928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421BD-BD99-4C59-A0FB-C9382D6C169C}"/>
              </a:ext>
            </a:extLst>
          </p:cNvPr>
          <p:cNvSpPr>
            <a:spLocks noGrp="1"/>
          </p:cNvSpPr>
          <p:nvPr>
            <p:ph type="title"/>
          </p:nvPr>
        </p:nvSpPr>
        <p:spPr/>
        <p:txBody>
          <a:bodyPr>
            <a:normAutofit/>
          </a:bodyPr>
          <a:lstStyle/>
          <a:p>
            <a:pPr algn="ctr"/>
            <a:r>
              <a:rPr lang="en-US" sz="3200" dirty="0"/>
              <a:t> Ventilatory Assist and Measurement of Adequacy</a:t>
            </a:r>
          </a:p>
        </p:txBody>
      </p:sp>
      <p:sp>
        <p:nvSpPr>
          <p:cNvPr id="3" name="Content Placeholder 2">
            <a:extLst>
              <a:ext uri="{FF2B5EF4-FFF2-40B4-BE49-F238E27FC236}">
                <a16:creationId xmlns:a16="http://schemas.microsoft.com/office/drawing/2014/main" xmlns="" id="{B558A9B8-7764-4DEC-80A1-ADB516C26279}"/>
              </a:ext>
            </a:extLst>
          </p:cNvPr>
          <p:cNvSpPr>
            <a:spLocks noGrp="1"/>
          </p:cNvSpPr>
          <p:nvPr>
            <p:ph sz="half" idx="1"/>
          </p:nvPr>
        </p:nvSpPr>
        <p:spPr/>
        <p:txBody>
          <a:bodyPr>
            <a:normAutofit fontScale="92500" lnSpcReduction="10000"/>
          </a:bodyPr>
          <a:lstStyle/>
          <a:p>
            <a:r>
              <a:rPr lang="en-US" dirty="0"/>
              <a:t>Oxygenate vs. ventilate</a:t>
            </a:r>
          </a:p>
          <a:p>
            <a:pPr lvl="1"/>
            <a:r>
              <a:rPr lang="en-US" dirty="0"/>
              <a:t>Many patients with respiratory disease need only comfort care</a:t>
            </a:r>
          </a:p>
          <a:p>
            <a:pPr lvl="1"/>
            <a:r>
              <a:rPr lang="en-US" dirty="0"/>
              <a:t>Some may need minimal oxygen delivery via a nasal cannula or even a mask</a:t>
            </a:r>
          </a:p>
          <a:p>
            <a:pPr lvl="1"/>
            <a:r>
              <a:rPr lang="en-US" dirty="0"/>
              <a:t>Some may require intervention to the point of BVM ventilation to assist with their breathing inadequacy</a:t>
            </a:r>
          </a:p>
          <a:p>
            <a:pPr lvl="1"/>
            <a:r>
              <a:rPr lang="en-US" dirty="0"/>
              <a:t>BVM device consists of a reservoir and one way valve.  With oxygen attached from 10-15 L/min it can deliver up to a concentration of up to 90%.</a:t>
            </a:r>
          </a:p>
          <a:p>
            <a:pPr lvl="1"/>
            <a:r>
              <a:rPr lang="en-US" dirty="0"/>
              <a:t>This is more reliably accomplished as a two-person skill, although can be done by one person.</a:t>
            </a:r>
          </a:p>
          <a:p>
            <a:pPr lvl="1"/>
            <a:r>
              <a:rPr lang="en-US" dirty="0"/>
              <a:t>*Introduce ETCO2(optional) </a:t>
            </a:r>
          </a:p>
        </p:txBody>
      </p:sp>
      <p:pic>
        <p:nvPicPr>
          <p:cNvPr id="6" name="Content Placeholder 5">
            <a:extLst>
              <a:ext uri="{FF2B5EF4-FFF2-40B4-BE49-F238E27FC236}">
                <a16:creationId xmlns:a16="http://schemas.microsoft.com/office/drawing/2014/main" xmlns="" id="{FB8C926C-D3C0-4AC6-BB4E-85464832FA2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24600" y="2504661"/>
            <a:ext cx="4800600" cy="3217103"/>
          </a:xfrm>
        </p:spPr>
      </p:pic>
    </p:spTree>
    <p:extLst>
      <p:ext uri="{BB962C8B-B14F-4D97-AF65-F5344CB8AC3E}">
        <p14:creationId xmlns:p14="http://schemas.microsoft.com/office/powerpoint/2010/main" val="36670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602FF-F439-4167-AF42-87BEB0F8CB30}"/>
              </a:ext>
            </a:extLst>
          </p:cNvPr>
          <p:cNvSpPr>
            <a:spLocks noGrp="1"/>
          </p:cNvSpPr>
          <p:nvPr>
            <p:ph type="title"/>
          </p:nvPr>
        </p:nvSpPr>
        <p:spPr/>
        <p:txBody>
          <a:bodyPr/>
          <a:lstStyle/>
          <a:p>
            <a:pPr algn="ctr"/>
            <a:r>
              <a:rPr lang="en-US" dirty="0"/>
              <a:t>CDC’s Recommendations of Vaccines for Healthcare Providers</a:t>
            </a:r>
          </a:p>
        </p:txBody>
      </p:sp>
      <p:sp>
        <p:nvSpPr>
          <p:cNvPr id="3" name="Content Placeholder 2">
            <a:extLst>
              <a:ext uri="{FF2B5EF4-FFF2-40B4-BE49-F238E27FC236}">
                <a16:creationId xmlns:a16="http://schemas.microsoft.com/office/drawing/2014/main" xmlns="" id="{C827F085-19BF-47A3-805D-A9001B3867A3}"/>
              </a:ext>
            </a:extLst>
          </p:cNvPr>
          <p:cNvSpPr>
            <a:spLocks noGrp="1"/>
          </p:cNvSpPr>
          <p:nvPr>
            <p:ph idx="1"/>
          </p:nvPr>
        </p:nvSpPr>
        <p:spPr/>
        <p:txBody>
          <a:bodyPr/>
          <a:lstStyle/>
          <a:p>
            <a:r>
              <a:rPr lang="en-US" dirty="0"/>
              <a:t>Prevention begins by maintaining your personal health</a:t>
            </a:r>
          </a:p>
          <a:p>
            <a:r>
              <a:rPr lang="en-US" dirty="0"/>
              <a:t>Recommendations:</a:t>
            </a:r>
          </a:p>
          <a:p>
            <a:pPr lvl="1"/>
            <a:r>
              <a:rPr lang="en-US" dirty="0"/>
              <a:t>Hepatitis B</a:t>
            </a:r>
          </a:p>
          <a:p>
            <a:pPr lvl="1"/>
            <a:r>
              <a:rPr lang="en-US" dirty="0"/>
              <a:t>Influenza (annually)</a:t>
            </a:r>
          </a:p>
          <a:p>
            <a:pPr lvl="1"/>
            <a:r>
              <a:rPr lang="en-US" dirty="0"/>
              <a:t>Measles, mumps, and rubella (MMR) (typically a one-time vaccination)</a:t>
            </a:r>
          </a:p>
          <a:p>
            <a:pPr lvl="1"/>
            <a:r>
              <a:rPr lang="en-US" dirty="0"/>
              <a:t>Varicella (chickenpox) vaccine or having had chickenpox</a:t>
            </a:r>
          </a:p>
          <a:p>
            <a:pPr lvl="1"/>
            <a:r>
              <a:rPr lang="en-US" dirty="0"/>
              <a:t>Tetanus, diphtheria, pertussis (Tdap) (every 10 years)</a:t>
            </a:r>
          </a:p>
          <a:p>
            <a:pPr lvl="1"/>
            <a:endParaRPr lang="en-US" dirty="0"/>
          </a:p>
          <a:p>
            <a:pPr marL="228600" lvl="1" indent="0">
              <a:buNone/>
            </a:pPr>
            <a:r>
              <a:rPr lang="en-US" dirty="0"/>
              <a:t>*Most of these vaccines are given as children, some may need boosters.  Keep your vaccines up to date.</a:t>
            </a:r>
          </a:p>
          <a:p>
            <a:endParaRPr lang="en-US" dirty="0"/>
          </a:p>
        </p:txBody>
      </p:sp>
    </p:spTree>
    <p:extLst>
      <p:ext uri="{BB962C8B-B14F-4D97-AF65-F5344CB8AC3E}">
        <p14:creationId xmlns:p14="http://schemas.microsoft.com/office/powerpoint/2010/main" val="1729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0421D-7AC1-473E-A294-632267C37A0C}"/>
              </a:ext>
            </a:extLst>
          </p:cNvPr>
          <p:cNvSpPr>
            <a:spLocks noGrp="1"/>
          </p:cNvSpPr>
          <p:nvPr>
            <p:ph type="title"/>
          </p:nvPr>
        </p:nvSpPr>
        <p:spPr/>
        <p:txBody>
          <a:bodyPr/>
          <a:lstStyle/>
          <a:p>
            <a:pPr algn="ctr"/>
            <a:r>
              <a:rPr lang="en-US" dirty="0"/>
              <a:t>Eye and Face Protection</a:t>
            </a:r>
          </a:p>
        </p:txBody>
      </p:sp>
      <p:sp>
        <p:nvSpPr>
          <p:cNvPr id="3" name="Content Placeholder 2">
            <a:extLst>
              <a:ext uri="{FF2B5EF4-FFF2-40B4-BE49-F238E27FC236}">
                <a16:creationId xmlns:a16="http://schemas.microsoft.com/office/drawing/2014/main" xmlns="" id="{C72646F7-971E-40F5-9476-04DA4A34E2FB}"/>
              </a:ext>
            </a:extLst>
          </p:cNvPr>
          <p:cNvSpPr>
            <a:spLocks noGrp="1"/>
          </p:cNvSpPr>
          <p:nvPr>
            <p:ph sz="half" idx="1"/>
          </p:nvPr>
        </p:nvSpPr>
        <p:spPr/>
        <p:txBody>
          <a:bodyPr/>
          <a:lstStyle/>
          <a:p>
            <a:r>
              <a:rPr lang="en-US" dirty="0"/>
              <a:t>Blood splatters are a significant possibility in most trauma situations and some medical</a:t>
            </a:r>
          </a:p>
          <a:p>
            <a:r>
              <a:rPr lang="en-US" dirty="0"/>
              <a:t>Goggles</a:t>
            </a:r>
          </a:p>
          <a:p>
            <a:r>
              <a:rPr lang="en-US" dirty="0"/>
              <a:t>Face Shields</a:t>
            </a:r>
          </a:p>
          <a:p>
            <a:r>
              <a:rPr lang="en-US" dirty="0"/>
              <a:t>Safety glasses</a:t>
            </a:r>
          </a:p>
          <a:p>
            <a:r>
              <a:rPr lang="en-US" dirty="0"/>
              <a:t>Full face respirators</a:t>
            </a:r>
          </a:p>
        </p:txBody>
      </p:sp>
      <p:pic>
        <p:nvPicPr>
          <p:cNvPr id="6" name="Content Placeholder 5">
            <a:extLst>
              <a:ext uri="{FF2B5EF4-FFF2-40B4-BE49-F238E27FC236}">
                <a16:creationId xmlns:a16="http://schemas.microsoft.com/office/drawing/2014/main" xmlns="" id="{120E7F2C-DF52-402B-A738-C444DCFDCEF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6150" y="2209800"/>
            <a:ext cx="3524250" cy="3886200"/>
          </a:xfrm>
        </p:spPr>
      </p:pic>
    </p:spTree>
    <p:extLst>
      <p:ext uri="{BB962C8B-B14F-4D97-AF65-F5344CB8AC3E}">
        <p14:creationId xmlns:p14="http://schemas.microsoft.com/office/powerpoint/2010/main" val="10019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3FF96-B65B-4A63-A332-6E1C822927CF}"/>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498E9758-6F49-4289-B20B-7BF37995C472}"/>
              </a:ext>
            </a:extLst>
          </p:cNvPr>
          <p:cNvSpPr>
            <a:spLocks noGrp="1"/>
          </p:cNvSpPr>
          <p:nvPr>
            <p:ph idx="1"/>
          </p:nvPr>
        </p:nvSpPr>
        <p:spPr/>
        <p:txBody>
          <a:bodyPr/>
          <a:lstStyle/>
          <a:p>
            <a:r>
              <a:rPr lang="en-US" dirty="0"/>
              <a:t>Describe some common hazards encountered by EMR’s</a:t>
            </a:r>
          </a:p>
          <a:p>
            <a:r>
              <a:rPr lang="en-US" dirty="0"/>
              <a:t>Remember the routes of disease transmission:</a:t>
            </a:r>
          </a:p>
          <a:p>
            <a:r>
              <a:rPr lang="en-US" dirty="0"/>
              <a:t>Differentiating between airborne and bloodborne pathogens</a:t>
            </a:r>
          </a:p>
          <a:p>
            <a:r>
              <a:rPr lang="en-US" dirty="0"/>
              <a:t>Know the difference between sepsis and septic shock</a:t>
            </a:r>
          </a:p>
          <a:p>
            <a:r>
              <a:rPr lang="en-US" dirty="0"/>
              <a:t>Using standard precautions and knowing the proper procedure for hand-washing</a:t>
            </a:r>
          </a:p>
          <a:p>
            <a:r>
              <a:rPr lang="en-US" dirty="0"/>
              <a:t>Understand your vaccination options and recommendations as an EMR</a:t>
            </a:r>
          </a:p>
          <a:p>
            <a:endParaRPr lang="en-US" dirty="0"/>
          </a:p>
          <a:p>
            <a:endParaRPr lang="en-US" dirty="0"/>
          </a:p>
        </p:txBody>
      </p:sp>
    </p:spTree>
    <p:extLst>
      <p:ext uri="{BB962C8B-B14F-4D97-AF65-F5344CB8AC3E}">
        <p14:creationId xmlns:p14="http://schemas.microsoft.com/office/powerpoint/2010/main" val="153484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20F3BE-85E5-4AD8-AB11-8A28BCC38E4C}"/>
              </a:ext>
            </a:extLst>
          </p:cNvPr>
          <p:cNvSpPr>
            <a:spLocks noGrp="1"/>
          </p:cNvSpPr>
          <p:nvPr>
            <p:ph type="title"/>
          </p:nvPr>
        </p:nvSpPr>
        <p:spPr/>
        <p:txBody>
          <a:bodyPr/>
          <a:lstStyle/>
          <a:p>
            <a:pPr algn="ctr"/>
            <a:r>
              <a:rPr lang="en-US" dirty="0"/>
              <a:t>Module II – Section V – OB Emergencies</a:t>
            </a:r>
          </a:p>
        </p:txBody>
      </p:sp>
      <p:sp>
        <p:nvSpPr>
          <p:cNvPr id="3" name="Content Placeholder 2">
            <a:extLst>
              <a:ext uri="{FF2B5EF4-FFF2-40B4-BE49-F238E27FC236}">
                <a16:creationId xmlns:a16="http://schemas.microsoft.com/office/drawing/2014/main" xmlns="" id="{231E97E8-5A1D-4496-AB97-F7772AF4C992}"/>
              </a:ext>
            </a:extLst>
          </p:cNvPr>
          <p:cNvSpPr>
            <a:spLocks noGrp="1"/>
          </p:cNvSpPr>
          <p:nvPr>
            <p:ph idx="1"/>
          </p:nvPr>
        </p:nvSpPr>
        <p:spPr/>
        <p:txBody>
          <a:bodyPr/>
          <a:lstStyle/>
          <a:p>
            <a:r>
              <a:rPr lang="en-US" dirty="0"/>
              <a:t>Objectives</a:t>
            </a:r>
          </a:p>
          <a:p>
            <a:endParaRPr lang="en-US" dirty="0"/>
          </a:p>
          <a:p>
            <a:pPr lvl="1"/>
            <a:r>
              <a:rPr lang="en-US" dirty="0"/>
              <a:t>Explain the anatomy and function of the female reproductive system</a:t>
            </a:r>
          </a:p>
          <a:p>
            <a:pPr lvl="1"/>
            <a:r>
              <a:rPr lang="en-US" dirty="0"/>
              <a:t>State the stages of labor</a:t>
            </a:r>
          </a:p>
          <a:p>
            <a:pPr lvl="1"/>
            <a:r>
              <a:rPr lang="en-US" dirty="0"/>
              <a:t>Explain the procedures for normal child delivery in the field</a:t>
            </a:r>
          </a:p>
          <a:p>
            <a:pPr lvl="1"/>
            <a:r>
              <a:rPr lang="en-US" dirty="0"/>
              <a:t>Determine the need for neonatal resuscitation during delivery</a:t>
            </a:r>
          </a:p>
          <a:p>
            <a:pPr lvl="1"/>
            <a:r>
              <a:rPr lang="en-US" dirty="0"/>
              <a:t>Describe the routine care of a newborn not requiring resuscitation</a:t>
            </a:r>
          </a:p>
          <a:p>
            <a:pPr lvl="1"/>
            <a:r>
              <a:rPr lang="en-US" dirty="0"/>
              <a:t>Describe the care and treatment of some complications that can occur during childbirth</a:t>
            </a:r>
          </a:p>
        </p:txBody>
      </p:sp>
    </p:spTree>
    <p:extLst>
      <p:ext uri="{BB962C8B-B14F-4D97-AF65-F5344CB8AC3E}">
        <p14:creationId xmlns:p14="http://schemas.microsoft.com/office/powerpoint/2010/main" val="39390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4CF47-3B6B-4D88-8658-D3F46F8AC101}"/>
              </a:ext>
            </a:extLst>
          </p:cNvPr>
          <p:cNvSpPr>
            <a:spLocks noGrp="1"/>
          </p:cNvSpPr>
          <p:nvPr>
            <p:ph type="title"/>
          </p:nvPr>
        </p:nvSpPr>
        <p:spPr/>
        <p:txBody>
          <a:bodyPr/>
          <a:lstStyle/>
          <a:p>
            <a:pPr algn="ctr"/>
            <a:r>
              <a:rPr lang="en-US" dirty="0"/>
              <a:t>Anatomy and Function of the Female Reproductive System</a:t>
            </a:r>
          </a:p>
        </p:txBody>
      </p:sp>
      <p:sp>
        <p:nvSpPr>
          <p:cNvPr id="3" name="Content Placeholder 2">
            <a:extLst>
              <a:ext uri="{FF2B5EF4-FFF2-40B4-BE49-F238E27FC236}">
                <a16:creationId xmlns:a16="http://schemas.microsoft.com/office/drawing/2014/main" xmlns="" id="{AD44010A-D502-47D3-9AA2-D12C28BB31CA}"/>
              </a:ext>
            </a:extLst>
          </p:cNvPr>
          <p:cNvSpPr>
            <a:spLocks noGrp="1"/>
          </p:cNvSpPr>
          <p:nvPr>
            <p:ph sz="half" idx="1"/>
          </p:nvPr>
        </p:nvSpPr>
        <p:spPr/>
        <p:txBody>
          <a:bodyPr>
            <a:normAutofit fontScale="70000" lnSpcReduction="20000"/>
          </a:bodyPr>
          <a:lstStyle/>
          <a:p>
            <a:r>
              <a:rPr lang="en-US" dirty="0"/>
              <a:t>Uterus</a:t>
            </a:r>
          </a:p>
          <a:p>
            <a:endParaRPr lang="en-US" dirty="0"/>
          </a:p>
          <a:p>
            <a:r>
              <a:rPr lang="en-US" dirty="0"/>
              <a:t>Birth canal</a:t>
            </a:r>
          </a:p>
          <a:p>
            <a:endParaRPr lang="en-US" dirty="0"/>
          </a:p>
          <a:p>
            <a:r>
              <a:rPr lang="en-US" dirty="0"/>
              <a:t>Vagina</a:t>
            </a:r>
          </a:p>
          <a:p>
            <a:endParaRPr lang="en-US" dirty="0"/>
          </a:p>
          <a:p>
            <a:r>
              <a:rPr lang="en-US" dirty="0"/>
              <a:t>fetus</a:t>
            </a:r>
          </a:p>
          <a:p>
            <a:endParaRPr lang="en-US" dirty="0"/>
          </a:p>
          <a:p>
            <a:r>
              <a:rPr lang="en-US" dirty="0"/>
              <a:t>Placenta</a:t>
            </a:r>
          </a:p>
          <a:p>
            <a:endParaRPr lang="en-US" dirty="0"/>
          </a:p>
          <a:p>
            <a:r>
              <a:rPr lang="en-US" dirty="0"/>
              <a:t>Umbilical cord</a:t>
            </a:r>
          </a:p>
        </p:txBody>
      </p:sp>
      <p:pic>
        <p:nvPicPr>
          <p:cNvPr id="10" name="Content Placeholder 9">
            <a:extLst>
              <a:ext uri="{FF2B5EF4-FFF2-40B4-BE49-F238E27FC236}">
                <a16:creationId xmlns:a16="http://schemas.microsoft.com/office/drawing/2014/main" xmlns="" id="{477CDB8E-2D22-4A9A-A5AD-F2AD823B6D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39000" y="2514600"/>
            <a:ext cx="3428999" cy="3429000"/>
          </a:xfrm>
        </p:spPr>
      </p:pic>
    </p:spTree>
    <p:extLst>
      <p:ext uri="{BB962C8B-B14F-4D97-AF65-F5344CB8AC3E}">
        <p14:creationId xmlns:p14="http://schemas.microsoft.com/office/powerpoint/2010/main" val="9749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86A7C-2DCC-4420-BF86-A9D864BB15A1}"/>
              </a:ext>
            </a:extLst>
          </p:cNvPr>
          <p:cNvSpPr>
            <a:spLocks noGrp="1"/>
          </p:cNvSpPr>
          <p:nvPr>
            <p:ph type="title"/>
          </p:nvPr>
        </p:nvSpPr>
        <p:spPr/>
        <p:txBody>
          <a:bodyPr/>
          <a:lstStyle/>
          <a:p>
            <a:pPr algn="ctr"/>
            <a:r>
              <a:rPr lang="en-US" dirty="0"/>
              <a:t>Stages of Labor</a:t>
            </a:r>
          </a:p>
        </p:txBody>
      </p:sp>
      <p:sp>
        <p:nvSpPr>
          <p:cNvPr id="3" name="Content Placeholder 2">
            <a:extLst>
              <a:ext uri="{FF2B5EF4-FFF2-40B4-BE49-F238E27FC236}">
                <a16:creationId xmlns:a16="http://schemas.microsoft.com/office/drawing/2014/main" xmlns="" id="{F3EDE7A1-3F2B-41B2-B053-BA6B46119BCA}"/>
              </a:ext>
            </a:extLst>
          </p:cNvPr>
          <p:cNvSpPr>
            <a:spLocks noGrp="1"/>
          </p:cNvSpPr>
          <p:nvPr>
            <p:ph sz="half" idx="1"/>
          </p:nvPr>
        </p:nvSpPr>
        <p:spPr/>
        <p:txBody>
          <a:bodyPr/>
          <a:lstStyle/>
          <a:p>
            <a:r>
              <a:rPr lang="en-US" dirty="0"/>
              <a:t>First stage</a:t>
            </a:r>
          </a:p>
          <a:p>
            <a:pPr lvl="1"/>
            <a:r>
              <a:rPr lang="en-US" dirty="0"/>
              <a:t>Contractions start, hopefully the “bag of waters” breaks and the “bloody show” is expelled.</a:t>
            </a:r>
          </a:p>
          <a:p>
            <a:r>
              <a:rPr lang="en-US" dirty="0"/>
              <a:t>Second stage</a:t>
            </a:r>
          </a:p>
          <a:p>
            <a:pPr lvl="1"/>
            <a:r>
              <a:rPr lang="en-US" dirty="0"/>
              <a:t>Birth of the newborn</a:t>
            </a:r>
          </a:p>
          <a:p>
            <a:r>
              <a:rPr lang="en-US" dirty="0"/>
              <a:t>Third stage</a:t>
            </a:r>
          </a:p>
          <a:p>
            <a:pPr lvl="1"/>
            <a:r>
              <a:rPr lang="en-US" dirty="0"/>
              <a:t>Delivery of the placenta (afterbirth)</a:t>
            </a:r>
          </a:p>
        </p:txBody>
      </p:sp>
      <p:pic>
        <p:nvPicPr>
          <p:cNvPr id="6" name="Content Placeholder 5">
            <a:extLst>
              <a:ext uri="{FF2B5EF4-FFF2-40B4-BE49-F238E27FC236}">
                <a16:creationId xmlns:a16="http://schemas.microsoft.com/office/drawing/2014/main" xmlns="" id="{04BC49ED-A437-4B4D-9A23-8EF279E671C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1913665"/>
            <a:ext cx="4800600" cy="4399095"/>
          </a:xfrm>
        </p:spPr>
      </p:pic>
    </p:spTree>
    <p:extLst>
      <p:ext uri="{BB962C8B-B14F-4D97-AF65-F5344CB8AC3E}">
        <p14:creationId xmlns:p14="http://schemas.microsoft.com/office/powerpoint/2010/main" val="251610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0CC2A-B606-4152-8ED1-EE4E962AB90C}"/>
              </a:ext>
            </a:extLst>
          </p:cNvPr>
          <p:cNvSpPr>
            <a:spLocks noGrp="1"/>
          </p:cNvSpPr>
          <p:nvPr>
            <p:ph type="title"/>
          </p:nvPr>
        </p:nvSpPr>
        <p:spPr/>
        <p:txBody>
          <a:bodyPr/>
          <a:lstStyle/>
          <a:p>
            <a:pPr algn="ctr"/>
            <a:r>
              <a:rPr lang="en-US" dirty="0"/>
              <a:t>Procedures for normal child delivery</a:t>
            </a:r>
          </a:p>
        </p:txBody>
      </p:sp>
      <p:sp>
        <p:nvSpPr>
          <p:cNvPr id="3" name="Content Placeholder 2">
            <a:extLst>
              <a:ext uri="{FF2B5EF4-FFF2-40B4-BE49-F238E27FC236}">
                <a16:creationId xmlns:a16="http://schemas.microsoft.com/office/drawing/2014/main" xmlns="" id="{A407C8B2-2871-477D-B9AF-E7B7321A4A1A}"/>
              </a:ext>
            </a:extLst>
          </p:cNvPr>
          <p:cNvSpPr>
            <a:spLocks noGrp="1"/>
          </p:cNvSpPr>
          <p:nvPr>
            <p:ph idx="1"/>
          </p:nvPr>
        </p:nvSpPr>
        <p:spPr/>
        <p:txBody>
          <a:bodyPr>
            <a:normAutofit fontScale="92500" lnSpcReduction="20000"/>
          </a:bodyPr>
          <a:lstStyle/>
          <a:p>
            <a:r>
              <a:rPr lang="en-US" dirty="0"/>
              <a:t>REMAIN CALM!</a:t>
            </a:r>
          </a:p>
          <a:p>
            <a:r>
              <a:rPr lang="en-US" dirty="0"/>
              <a:t>Prepare you equipment</a:t>
            </a:r>
          </a:p>
          <a:p>
            <a:r>
              <a:rPr lang="en-US" dirty="0"/>
              <a:t>Wash your hands don your gloves and eye protection</a:t>
            </a:r>
          </a:p>
          <a:p>
            <a:r>
              <a:rPr lang="en-US" dirty="0"/>
              <a:t>Mom will do most of the work you will guide the baby and prevent an explosive delivery.</a:t>
            </a:r>
          </a:p>
          <a:p>
            <a:r>
              <a:rPr lang="en-US" dirty="0"/>
              <a:t>Support the baby, remember he/she will be slippery when born</a:t>
            </a:r>
          </a:p>
          <a:p>
            <a:r>
              <a:rPr lang="en-US" dirty="0"/>
              <a:t>Keep the baby’s head at the level of the mother’s vagina</a:t>
            </a:r>
          </a:p>
          <a:p>
            <a:r>
              <a:rPr lang="en-US" dirty="0"/>
              <a:t>Don’t pull on the newborn, make sure the cord is not around the baby’s neck, if so, gently slip it around</a:t>
            </a:r>
          </a:p>
          <a:p>
            <a:r>
              <a:rPr lang="en-US" dirty="0"/>
              <a:t>If the bag of waters has not been broken you can tear it open</a:t>
            </a:r>
          </a:p>
          <a:p>
            <a:r>
              <a:rPr lang="en-US" dirty="0"/>
              <a:t>There is no need for the EMR to cut the cord.</a:t>
            </a:r>
          </a:p>
        </p:txBody>
      </p:sp>
    </p:spTree>
    <p:extLst>
      <p:ext uri="{BB962C8B-B14F-4D97-AF65-F5344CB8AC3E}">
        <p14:creationId xmlns:p14="http://schemas.microsoft.com/office/powerpoint/2010/main" val="228718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A1DA1-773C-4EB7-A54A-61D820D35E04}"/>
              </a:ext>
            </a:extLst>
          </p:cNvPr>
          <p:cNvSpPr>
            <a:spLocks noGrp="1"/>
          </p:cNvSpPr>
          <p:nvPr>
            <p:ph type="title"/>
          </p:nvPr>
        </p:nvSpPr>
        <p:spPr/>
        <p:txBody>
          <a:bodyPr/>
          <a:lstStyle/>
          <a:p>
            <a:pPr algn="ctr"/>
            <a:r>
              <a:rPr lang="en-US" dirty="0"/>
              <a:t>Determine a need for neonatal resuscitation</a:t>
            </a:r>
          </a:p>
        </p:txBody>
      </p:sp>
      <p:sp>
        <p:nvSpPr>
          <p:cNvPr id="3" name="Content Placeholder 2">
            <a:extLst>
              <a:ext uri="{FF2B5EF4-FFF2-40B4-BE49-F238E27FC236}">
                <a16:creationId xmlns:a16="http://schemas.microsoft.com/office/drawing/2014/main" xmlns="" id="{9CF4B664-DA17-4DF4-B13F-D9C6BD3AC528}"/>
              </a:ext>
            </a:extLst>
          </p:cNvPr>
          <p:cNvSpPr>
            <a:spLocks noGrp="1"/>
          </p:cNvSpPr>
          <p:nvPr>
            <p:ph idx="1"/>
          </p:nvPr>
        </p:nvSpPr>
        <p:spPr/>
        <p:txBody>
          <a:bodyPr>
            <a:normAutofit fontScale="92500" lnSpcReduction="20000"/>
          </a:bodyPr>
          <a:lstStyle/>
          <a:p>
            <a:r>
              <a:rPr lang="en-US" dirty="0"/>
              <a:t>Most newborns will begin to breath just after birth with minimal stimulation after their airway is cleared.</a:t>
            </a:r>
          </a:p>
          <a:p>
            <a:r>
              <a:rPr lang="en-US" dirty="0"/>
              <a:t>Some may need a little more assistance.</a:t>
            </a:r>
          </a:p>
          <a:p>
            <a:r>
              <a:rPr lang="en-US" dirty="0"/>
              <a:t>If the newborn does not cry and breathe on his or her own within the first minute after birth, proceed with the following:</a:t>
            </a:r>
          </a:p>
          <a:p>
            <a:pPr lvl="1"/>
            <a:r>
              <a:rPr lang="en-US" dirty="0"/>
              <a:t>Tilt the head down to the side to encourage drainage and clear secretions from nose and mouth</a:t>
            </a:r>
          </a:p>
          <a:p>
            <a:pPr lvl="1"/>
            <a:r>
              <a:rPr lang="en-US" dirty="0"/>
              <a:t>Suction the mouth then nose with a bulb syringe</a:t>
            </a:r>
          </a:p>
          <a:p>
            <a:pPr lvl="1"/>
            <a:r>
              <a:rPr lang="en-US" dirty="0"/>
              <a:t>Stimulate by flicking the soles of feet or rubbing the baby’s back gently, if no response</a:t>
            </a:r>
          </a:p>
          <a:p>
            <a:pPr lvl="1"/>
            <a:r>
              <a:rPr lang="en-US" dirty="0"/>
              <a:t>Begin mouth to mouth or nose breathing with gentle puffs just enough for chest rise</a:t>
            </a:r>
          </a:p>
          <a:p>
            <a:pPr lvl="1"/>
            <a:r>
              <a:rPr lang="en-US" dirty="0"/>
              <a:t>Reassessing every 30 seconds respirations and pulse to assure they reach at least 40 breaths or 100 heart beats before going to the next step</a:t>
            </a:r>
          </a:p>
          <a:p>
            <a:pPr lvl="1"/>
            <a:r>
              <a:rPr lang="en-US" dirty="0"/>
              <a:t>If not and pulse is not yes increased and is below or at 60 begin chest compressions and make sure oxygen has been added to your ventilations</a:t>
            </a:r>
          </a:p>
        </p:txBody>
      </p:sp>
    </p:spTree>
    <p:extLst>
      <p:ext uri="{BB962C8B-B14F-4D97-AF65-F5344CB8AC3E}">
        <p14:creationId xmlns:p14="http://schemas.microsoft.com/office/powerpoint/2010/main" val="40245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65CEA-18EB-40B6-B392-442BFE13284C}"/>
              </a:ext>
            </a:extLst>
          </p:cNvPr>
          <p:cNvSpPr>
            <a:spLocks noGrp="1"/>
          </p:cNvSpPr>
          <p:nvPr>
            <p:ph type="title"/>
          </p:nvPr>
        </p:nvSpPr>
        <p:spPr/>
        <p:txBody>
          <a:bodyPr>
            <a:normAutofit/>
          </a:bodyPr>
          <a:lstStyle/>
          <a:p>
            <a:pPr algn="ctr"/>
            <a:r>
              <a:rPr lang="en-US" sz="3200" dirty="0"/>
              <a:t>Routine care of newborn not requiring resuscitation</a:t>
            </a:r>
          </a:p>
        </p:txBody>
      </p:sp>
      <p:sp>
        <p:nvSpPr>
          <p:cNvPr id="3" name="Content Placeholder 2">
            <a:extLst>
              <a:ext uri="{FF2B5EF4-FFF2-40B4-BE49-F238E27FC236}">
                <a16:creationId xmlns:a16="http://schemas.microsoft.com/office/drawing/2014/main" xmlns="" id="{4E02F00B-2459-4274-A235-F8F546B0A9F5}"/>
              </a:ext>
            </a:extLst>
          </p:cNvPr>
          <p:cNvSpPr>
            <a:spLocks noGrp="1"/>
          </p:cNvSpPr>
          <p:nvPr>
            <p:ph sz="half" idx="1"/>
          </p:nvPr>
        </p:nvSpPr>
        <p:spPr/>
        <p:txBody>
          <a:bodyPr>
            <a:normAutofit fontScale="92500" lnSpcReduction="10000"/>
          </a:bodyPr>
          <a:lstStyle/>
          <a:p>
            <a:r>
              <a:rPr lang="en-US" dirty="0"/>
              <a:t>As soon as the newborn is delivered place him/her between mothers legs onto a clean towel at the level of her vagina.</a:t>
            </a:r>
          </a:p>
          <a:p>
            <a:r>
              <a:rPr lang="en-US" dirty="0"/>
              <a:t>After suctioning and drying assure newborn is breathing adequately</a:t>
            </a:r>
          </a:p>
          <a:p>
            <a:r>
              <a:rPr lang="en-US" dirty="0"/>
              <a:t>Place the newborn onto mother’s abdomen if both are stable</a:t>
            </a:r>
          </a:p>
          <a:p>
            <a:r>
              <a:rPr lang="en-US" dirty="0"/>
              <a:t>When umbilical cord stops pulsating clamp or tie it, there is no need to cut it unless you have the sterile equipment to do it.</a:t>
            </a:r>
          </a:p>
          <a:p>
            <a:r>
              <a:rPr lang="en-US" dirty="0"/>
              <a:t>Note the time of birth</a:t>
            </a:r>
          </a:p>
        </p:txBody>
      </p:sp>
      <p:pic>
        <p:nvPicPr>
          <p:cNvPr id="6" name="Content Placeholder 5">
            <a:extLst>
              <a:ext uri="{FF2B5EF4-FFF2-40B4-BE49-F238E27FC236}">
                <a16:creationId xmlns:a16="http://schemas.microsoft.com/office/drawing/2014/main" xmlns="" id="{05C374EB-3A7F-41F2-9015-E5F6D671D8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88200" y="2286000"/>
            <a:ext cx="4165600" cy="3505200"/>
          </a:xfrm>
        </p:spPr>
      </p:pic>
    </p:spTree>
    <p:extLst>
      <p:ext uri="{BB962C8B-B14F-4D97-AF65-F5344CB8AC3E}">
        <p14:creationId xmlns:p14="http://schemas.microsoft.com/office/powerpoint/2010/main" val="9383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87FC9-C0D1-4A78-B4DA-47E0C201C69D}"/>
              </a:ext>
            </a:extLst>
          </p:cNvPr>
          <p:cNvSpPr>
            <a:spLocks noGrp="1"/>
          </p:cNvSpPr>
          <p:nvPr>
            <p:ph type="title"/>
          </p:nvPr>
        </p:nvSpPr>
        <p:spPr/>
        <p:txBody>
          <a:bodyPr/>
          <a:lstStyle/>
          <a:p>
            <a:pPr algn="ctr"/>
            <a:r>
              <a:rPr lang="en-US" dirty="0"/>
              <a:t>Complications of Pregnancy and Childbirth</a:t>
            </a:r>
          </a:p>
        </p:txBody>
      </p:sp>
      <p:sp>
        <p:nvSpPr>
          <p:cNvPr id="3" name="Content Placeholder 2">
            <a:extLst>
              <a:ext uri="{FF2B5EF4-FFF2-40B4-BE49-F238E27FC236}">
                <a16:creationId xmlns:a16="http://schemas.microsoft.com/office/drawing/2014/main" xmlns="" id="{3C4ECE91-4353-480E-94D3-FCC4EAA7D38C}"/>
              </a:ext>
            </a:extLst>
          </p:cNvPr>
          <p:cNvSpPr>
            <a:spLocks noGrp="1"/>
          </p:cNvSpPr>
          <p:nvPr>
            <p:ph idx="1"/>
          </p:nvPr>
        </p:nvSpPr>
        <p:spPr/>
        <p:txBody>
          <a:bodyPr>
            <a:normAutofit fontScale="77500" lnSpcReduction="20000"/>
          </a:bodyPr>
          <a:lstStyle/>
          <a:p>
            <a:r>
              <a:rPr lang="en-US" dirty="0"/>
              <a:t>Ectopic pregnancy</a:t>
            </a:r>
          </a:p>
          <a:p>
            <a:pPr lvl="1"/>
            <a:r>
              <a:rPr lang="en-US" dirty="0"/>
              <a:t>Severe abdominal pain, s/s of shock, pale skin, dizziness, rapid pulse</a:t>
            </a:r>
          </a:p>
          <a:p>
            <a:r>
              <a:rPr lang="en-US" dirty="0"/>
              <a:t>Miscarriage and vaginal bleeding</a:t>
            </a:r>
          </a:p>
          <a:p>
            <a:pPr lvl="1"/>
            <a:r>
              <a:rPr lang="en-US" dirty="0"/>
              <a:t>Spontaneous abortion, delivery of an incomplete or underdeveloped fetus.  A fetus before 20 gestation can’t survive</a:t>
            </a:r>
          </a:p>
          <a:p>
            <a:r>
              <a:rPr lang="en-US" dirty="0"/>
              <a:t>Premature birth</a:t>
            </a:r>
          </a:p>
          <a:p>
            <a:pPr lvl="1"/>
            <a:r>
              <a:rPr lang="en-US" dirty="0"/>
              <a:t>Newborn weighing less than 5 pounds or delivered before 36 weeks is considered a preemie, can lose body heat faster, is smaller, skin is thinner, requires prompt transport.</a:t>
            </a:r>
          </a:p>
          <a:p>
            <a:r>
              <a:rPr lang="en-US" dirty="0"/>
              <a:t>Unbroken bag of waters</a:t>
            </a:r>
          </a:p>
          <a:p>
            <a:pPr lvl="1"/>
            <a:r>
              <a:rPr lang="en-US" dirty="0"/>
              <a:t>Rare occurrence but needs to be broken before baby can be born, be careful not to injure the newborn when you do break it.</a:t>
            </a:r>
          </a:p>
          <a:p>
            <a:r>
              <a:rPr lang="en-US" dirty="0"/>
              <a:t>Prolapse of the umbilical cord</a:t>
            </a:r>
          </a:p>
          <a:p>
            <a:pPr lvl="1"/>
            <a:r>
              <a:rPr lang="en-US" dirty="0"/>
              <a:t>Appears through the vaginal opening before the baby at delivery.  Can become compressed by the baby’s head upon delivery, thus cutting of baby’s blood supply which will compromise oxygen delivery.  Serious emergency</a:t>
            </a:r>
          </a:p>
        </p:txBody>
      </p:sp>
    </p:spTree>
    <p:extLst>
      <p:ext uri="{BB962C8B-B14F-4D97-AF65-F5344CB8AC3E}">
        <p14:creationId xmlns:p14="http://schemas.microsoft.com/office/powerpoint/2010/main" val="535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77F6C-972E-4E2B-944D-7CA9F37444BF}"/>
              </a:ext>
            </a:extLst>
          </p:cNvPr>
          <p:cNvSpPr>
            <a:spLocks noGrp="1"/>
          </p:cNvSpPr>
          <p:nvPr>
            <p:ph type="title"/>
          </p:nvPr>
        </p:nvSpPr>
        <p:spPr/>
        <p:txBody>
          <a:bodyPr/>
          <a:lstStyle/>
          <a:p>
            <a:r>
              <a:rPr lang="en-US" dirty="0"/>
              <a:t>Rescue Breathing:  Adults vs. Children</a:t>
            </a:r>
          </a:p>
        </p:txBody>
      </p:sp>
      <p:sp>
        <p:nvSpPr>
          <p:cNvPr id="3" name="Content Placeholder 2">
            <a:extLst>
              <a:ext uri="{FF2B5EF4-FFF2-40B4-BE49-F238E27FC236}">
                <a16:creationId xmlns:a16="http://schemas.microsoft.com/office/drawing/2014/main" xmlns="" id="{94FF536F-E208-4B3D-97A7-DCA1B9DD5303}"/>
              </a:ext>
            </a:extLst>
          </p:cNvPr>
          <p:cNvSpPr>
            <a:spLocks noGrp="1"/>
          </p:cNvSpPr>
          <p:nvPr>
            <p:ph sz="half" idx="1"/>
          </p:nvPr>
        </p:nvSpPr>
        <p:spPr/>
        <p:txBody>
          <a:bodyPr>
            <a:normAutofit lnSpcReduction="10000"/>
          </a:bodyPr>
          <a:lstStyle/>
          <a:p>
            <a:r>
              <a:rPr lang="en-US" dirty="0"/>
              <a:t>Adult rescue breathing</a:t>
            </a:r>
          </a:p>
          <a:p>
            <a:pPr lvl="1"/>
            <a:r>
              <a:rPr lang="en-US" dirty="0"/>
              <a:t>Kneel at patients head maintaining an open airway.  Assure the mouth is clear of any fluids or foreign bodies</a:t>
            </a:r>
          </a:p>
          <a:p>
            <a:pPr lvl="1"/>
            <a:r>
              <a:rPr lang="en-US" dirty="0"/>
              <a:t>Select the proper mask size</a:t>
            </a:r>
          </a:p>
          <a:p>
            <a:pPr lvl="1"/>
            <a:r>
              <a:rPr lang="en-US" dirty="0"/>
              <a:t>Place the mask on the patients face</a:t>
            </a:r>
          </a:p>
          <a:p>
            <a:pPr lvl="1"/>
            <a:r>
              <a:rPr lang="en-US" dirty="0"/>
              <a:t>Seal the mask, forming an E – C with your fingers around the chin and mask</a:t>
            </a:r>
          </a:p>
          <a:p>
            <a:pPr lvl="1"/>
            <a:r>
              <a:rPr lang="en-US" dirty="0"/>
              <a:t>Lifting the chin into the mask, then squeeze the bag and visualize chest rise</a:t>
            </a:r>
          </a:p>
          <a:p>
            <a:pPr lvl="1"/>
            <a:r>
              <a:rPr lang="en-US" dirty="0"/>
              <a:t>Add supplemental oxygen</a:t>
            </a:r>
          </a:p>
          <a:p>
            <a:pPr lvl="1"/>
            <a:r>
              <a:rPr lang="en-US" dirty="0"/>
              <a:t>Rescue breath once every 5-6 seconds</a:t>
            </a:r>
          </a:p>
        </p:txBody>
      </p:sp>
      <p:sp>
        <p:nvSpPr>
          <p:cNvPr id="4" name="Content Placeholder 3">
            <a:extLst>
              <a:ext uri="{FF2B5EF4-FFF2-40B4-BE49-F238E27FC236}">
                <a16:creationId xmlns:a16="http://schemas.microsoft.com/office/drawing/2014/main" xmlns="" id="{8462E98A-B7C2-4396-AA36-D2DA9D2C7BA7}"/>
              </a:ext>
            </a:extLst>
          </p:cNvPr>
          <p:cNvSpPr>
            <a:spLocks noGrp="1"/>
          </p:cNvSpPr>
          <p:nvPr>
            <p:ph sz="half" idx="2"/>
          </p:nvPr>
        </p:nvSpPr>
        <p:spPr/>
        <p:txBody>
          <a:bodyPr>
            <a:normAutofit lnSpcReduction="10000"/>
          </a:bodyPr>
          <a:lstStyle/>
          <a:p>
            <a:r>
              <a:rPr lang="en-US" dirty="0"/>
              <a:t>Child/infant rescue breathing</a:t>
            </a:r>
          </a:p>
          <a:p>
            <a:pPr lvl="1"/>
            <a:r>
              <a:rPr lang="en-US" dirty="0"/>
              <a:t>Due to the smaller anatomy and airways of children you will not have to use as much of a head tilt.  Also, padding under their torso may assist in maintaining an open airway.  </a:t>
            </a:r>
          </a:p>
          <a:p>
            <a:pPr lvl="1"/>
            <a:r>
              <a:rPr lang="en-US" dirty="0"/>
              <a:t>Use a sniffing position in most cases for infants.</a:t>
            </a:r>
          </a:p>
          <a:p>
            <a:pPr lvl="1"/>
            <a:r>
              <a:rPr lang="en-US" dirty="0"/>
              <a:t>Too much of a tilt and you will close off the airway.</a:t>
            </a:r>
          </a:p>
          <a:p>
            <a:pPr lvl="1"/>
            <a:r>
              <a:rPr lang="en-US" dirty="0"/>
              <a:t>The rate is also slightly faster with children with a rescue breath given once every 3-5 seconds</a:t>
            </a:r>
          </a:p>
        </p:txBody>
      </p:sp>
    </p:spTree>
    <p:extLst>
      <p:ext uri="{BB962C8B-B14F-4D97-AF65-F5344CB8AC3E}">
        <p14:creationId xmlns:p14="http://schemas.microsoft.com/office/powerpoint/2010/main" val="341715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50F5C-E5B5-441E-ACAC-5FAD9735BEF8}"/>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E076576B-4B6F-4F4F-8DF6-AB57C789E7DF}"/>
              </a:ext>
            </a:extLst>
          </p:cNvPr>
          <p:cNvSpPr>
            <a:spLocks noGrp="1"/>
          </p:cNvSpPr>
          <p:nvPr>
            <p:ph idx="1"/>
          </p:nvPr>
        </p:nvSpPr>
        <p:spPr/>
        <p:txBody>
          <a:bodyPr/>
          <a:lstStyle/>
          <a:p>
            <a:endParaRPr lang="en-US" dirty="0"/>
          </a:p>
          <a:p>
            <a:r>
              <a:rPr lang="en-US" dirty="0"/>
              <a:t>Know the anatomy and function of the female reproductive system</a:t>
            </a:r>
          </a:p>
          <a:p>
            <a:r>
              <a:rPr lang="en-US" dirty="0"/>
              <a:t>Be able to define the stages of labor</a:t>
            </a:r>
          </a:p>
          <a:p>
            <a:r>
              <a:rPr lang="en-US" dirty="0"/>
              <a:t>Differentiate between a normal newborn delivery and one needing resuscitation</a:t>
            </a:r>
          </a:p>
          <a:p>
            <a:r>
              <a:rPr lang="en-US" dirty="0"/>
              <a:t>Define the steps of a newborn resuscitation</a:t>
            </a:r>
          </a:p>
          <a:p>
            <a:r>
              <a:rPr lang="en-US" dirty="0"/>
              <a:t>Describe some complications of pregnancy/delivery</a:t>
            </a:r>
          </a:p>
        </p:txBody>
      </p:sp>
    </p:spTree>
    <p:extLst>
      <p:ext uri="{BB962C8B-B14F-4D97-AF65-F5344CB8AC3E}">
        <p14:creationId xmlns:p14="http://schemas.microsoft.com/office/powerpoint/2010/main" val="419281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51CC3-0259-4326-9233-EEDCA4B85163}"/>
              </a:ext>
            </a:extLst>
          </p:cNvPr>
          <p:cNvSpPr>
            <a:spLocks noGrp="1"/>
          </p:cNvSpPr>
          <p:nvPr>
            <p:ph type="title"/>
          </p:nvPr>
        </p:nvSpPr>
        <p:spPr>
          <a:xfrm>
            <a:off x="457200" y="99220"/>
            <a:ext cx="10668000" cy="1325563"/>
          </a:xfrm>
        </p:spPr>
        <p:txBody>
          <a:bodyPr>
            <a:normAutofit/>
          </a:bodyPr>
          <a:lstStyle/>
          <a:p>
            <a:pPr algn="ctr"/>
            <a:r>
              <a:rPr lang="en-US" dirty="0"/>
              <a:t>Module II – Section VI – Field Triage--Disasters/MCI</a:t>
            </a:r>
          </a:p>
        </p:txBody>
      </p:sp>
      <p:sp>
        <p:nvSpPr>
          <p:cNvPr id="3" name="Content Placeholder 2">
            <a:extLst>
              <a:ext uri="{FF2B5EF4-FFF2-40B4-BE49-F238E27FC236}">
                <a16:creationId xmlns:a16="http://schemas.microsoft.com/office/drawing/2014/main" xmlns="" id="{70FEF6C9-12F2-4B84-BFA7-AAA1CAAB5A2E}"/>
              </a:ext>
            </a:extLst>
          </p:cNvPr>
          <p:cNvSpPr>
            <a:spLocks noGrp="1"/>
          </p:cNvSpPr>
          <p:nvPr>
            <p:ph idx="1"/>
          </p:nvPr>
        </p:nvSpPr>
        <p:spPr/>
        <p:txBody>
          <a:bodyPr/>
          <a:lstStyle/>
          <a:p>
            <a:r>
              <a:rPr lang="en-US" dirty="0"/>
              <a:t>Objectives</a:t>
            </a:r>
          </a:p>
          <a:p>
            <a:endParaRPr lang="en-US" dirty="0"/>
          </a:p>
          <a:p>
            <a:pPr lvl="1"/>
            <a:r>
              <a:rPr lang="en-US" dirty="0"/>
              <a:t>Define a mass-casualty incident</a:t>
            </a:r>
          </a:p>
          <a:p>
            <a:pPr lvl="1"/>
            <a:r>
              <a:rPr lang="en-US" dirty="0"/>
              <a:t>Describe the EMR’s role in a mass-casualty incident</a:t>
            </a:r>
          </a:p>
          <a:p>
            <a:pPr lvl="1"/>
            <a:r>
              <a:rPr lang="en-US" dirty="0"/>
              <a:t>Discuss CDC’s field triage decision scheme</a:t>
            </a:r>
          </a:p>
          <a:p>
            <a:pPr lvl="1"/>
            <a:r>
              <a:rPr lang="en-US" dirty="0"/>
              <a:t>Discuss different triage methods:</a:t>
            </a:r>
          </a:p>
          <a:p>
            <a:pPr lvl="1"/>
            <a:r>
              <a:rPr lang="en-US" dirty="0"/>
              <a:t>Discuss five components of NIMS/six ICS features</a:t>
            </a:r>
          </a:p>
          <a:p>
            <a:pPr lvl="1"/>
            <a:r>
              <a:rPr lang="en-US" dirty="0"/>
              <a:t>Discuss terrorism awareness</a:t>
            </a:r>
          </a:p>
          <a:p>
            <a:pPr lvl="1"/>
            <a:endParaRPr lang="en-US" dirty="0"/>
          </a:p>
        </p:txBody>
      </p:sp>
    </p:spTree>
    <p:extLst>
      <p:ext uri="{BB962C8B-B14F-4D97-AF65-F5344CB8AC3E}">
        <p14:creationId xmlns:p14="http://schemas.microsoft.com/office/powerpoint/2010/main" val="33900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AFD89-C5EC-4261-9C9F-242797935494}"/>
              </a:ext>
            </a:extLst>
          </p:cNvPr>
          <p:cNvSpPr>
            <a:spLocks noGrp="1"/>
          </p:cNvSpPr>
          <p:nvPr>
            <p:ph type="title"/>
          </p:nvPr>
        </p:nvSpPr>
        <p:spPr/>
        <p:txBody>
          <a:bodyPr/>
          <a:lstStyle/>
          <a:p>
            <a:pPr algn="ctr"/>
            <a:r>
              <a:rPr lang="en-US" dirty="0"/>
              <a:t>Mass Casualty Incident</a:t>
            </a:r>
          </a:p>
        </p:txBody>
      </p:sp>
      <p:sp>
        <p:nvSpPr>
          <p:cNvPr id="3" name="Content Placeholder 2">
            <a:extLst>
              <a:ext uri="{FF2B5EF4-FFF2-40B4-BE49-F238E27FC236}">
                <a16:creationId xmlns:a16="http://schemas.microsoft.com/office/drawing/2014/main" xmlns="" id="{8F8DE317-A64D-4F9F-BDC8-55F794F15089}"/>
              </a:ext>
            </a:extLst>
          </p:cNvPr>
          <p:cNvSpPr>
            <a:spLocks noGrp="1"/>
          </p:cNvSpPr>
          <p:nvPr>
            <p:ph sz="half" idx="1"/>
          </p:nvPr>
        </p:nvSpPr>
        <p:spPr/>
        <p:txBody>
          <a:bodyPr/>
          <a:lstStyle/>
          <a:p>
            <a:r>
              <a:rPr lang="en-US" dirty="0"/>
              <a:t>Mass Casualty Incident</a:t>
            </a:r>
          </a:p>
          <a:p>
            <a:endParaRPr lang="en-US" dirty="0"/>
          </a:p>
          <a:p>
            <a:pPr lvl="1"/>
            <a:r>
              <a:rPr lang="en-US" dirty="0"/>
              <a:t>(multiple-casualty incidents) more than one sick or injured person, often times more than one jurisdiction can handle alone.</a:t>
            </a:r>
          </a:p>
          <a:p>
            <a:pPr lvl="1"/>
            <a:r>
              <a:rPr lang="en-US" dirty="0"/>
              <a:t>Can range from a serious motor vehicle accident to a burning building, to an explosion, all involving numerous people.</a:t>
            </a:r>
          </a:p>
        </p:txBody>
      </p:sp>
      <p:pic>
        <p:nvPicPr>
          <p:cNvPr id="6" name="Content Placeholder 5">
            <a:extLst>
              <a:ext uri="{FF2B5EF4-FFF2-40B4-BE49-F238E27FC236}">
                <a16:creationId xmlns:a16="http://schemas.microsoft.com/office/drawing/2014/main" xmlns="" id="{A231D2A0-8B10-4B57-9F5C-B256A7F6790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9764" y="2667001"/>
            <a:ext cx="5116435" cy="3352800"/>
          </a:xfrm>
        </p:spPr>
      </p:pic>
    </p:spTree>
    <p:extLst>
      <p:ext uri="{BB962C8B-B14F-4D97-AF65-F5344CB8AC3E}">
        <p14:creationId xmlns:p14="http://schemas.microsoft.com/office/powerpoint/2010/main" val="228347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D4F93-834A-426A-A51A-6982583EFA68}"/>
              </a:ext>
            </a:extLst>
          </p:cNvPr>
          <p:cNvSpPr>
            <a:spLocks noGrp="1"/>
          </p:cNvSpPr>
          <p:nvPr>
            <p:ph type="title"/>
          </p:nvPr>
        </p:nvSpPr>
        <p:spPr/>
        <p:txBody>
          <a:bodyPr/>
          <a:lstStyle/>
          <a:p>
            <a:pPr algn="ctr"/>
            <a:r>
              <a:rPr lang="en-US" dirty="0"/>
              <a:t>EMR role in a mass casualty incident</a:t>
            </a:r>
          </a:p>
        </p:txBody>
      </p:sp>
      <p:sp>
        <p:nvSpPr>
          <p:cNvPr id="3" name="Content Placeholder 2">
            <a:extLst>
              <a:ext uri="{FF2B5EF4-FFF2-40B4-BE49-F238E27FC236}">
                <a16:creationId xmlns:a16="http://schemas.microsoft.com/office/drawing/2014/main" xmlns="" id="{075FEE3F-C411-483B-B220-2FB7995D2602}"/>
              </a:ext>
            </a:extLst>
          </p:cNvPr>
          <p:cNvSpPr>
            <a:spLocks noGrp="1"/>
          </p:cNvSpPr>
          <p:nvPr>
            <p:ph idx="1"/>
          </p:nvPr>
        </p:nvSpPr>
        <p:spPr/>
        <p:txBody>
          <a:bodyPr>
            <a:normAutofit lnSpcReduction="10000"/>
          </a:bodyPr>
          <a:lstStyle/>
          <a:p>
            <a:r>
              <a:rPr lang="en-US" dirty="0"/>
              <a:t>Goal:  Doing the greatest good for the greatest number</a:t>
            </a:r>
          </a:p>
          <a:p>
            <a:r>
              <a:rPr lang="en-US" dirty="0"/>
              <a:t>First surveying the scene, assuring your safety and looking for hazards, doing a size-up, giving an overall estimation of what the situation may be.</a:t>
            </a:r>
          </a:p>
          <a:p>
            <a:r>
              <a:rPr lang="en-US" dirty="0"/>
              <a:t>Secondly, sending information via radio report:</a:t>
            </a:r>
          </a:p>
          <a:p>
            <a:pPr lvl="1"/>
            <a:r>
              <a:rPr lang="en-US" dirty="0"/>
              <a:t>Where</a:t>
            </a:r>
          </a:p>
          <a:p>
            <a:pPr lvl="1"/>
            <a:r>
              <a:rPr lang="en-US" dirty="0"/>
              <a:t>What</a:t>
            </a:r>
          </a:p>
          <a:p>
            <a:pPr lvl="1"/>
            <a:r>
              <a:rPr lang="en-US" dirty="0"/>
              <a:t>Any hazards</a:t>
            </a:r>
          </a:p>
          <a:p>
            <a:pPr lvl="1"/>
            <a:r>
              <a:rPr lang="en-US" dirty="0"/>
              <a:t>How many (approximate)</a:t>
            </a:r>
          </a:p>
          <a:p>
            <a:pPr lvl="1"/>
            <a:r>
              <a:rPr lang="en-US" dirty="0"/>
              <a:t>Type of help needed</a:t>
            </a:r>
          </a:p>
          <a:p>
            <a:r>
              <a:rPr lang="en-US" dirty="0"/>
              <a:t>Thirdly, sorting begins!</a:t>
            </a:r>
          </a:p>
        </p:txBody>
      </p:sp>
    </p:spTree>
    <p:extLst>
      <p:ext uri="{BB962C8B-B14F-4D97-AF65-F5344CB8AC3E}">
        <p14:creationId xmlns:p14="http://schemas.microsoft.com/office/powerpoint/2010/main" val="26589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D8043-0F2B-427D-A763-0C7A358EF0E1}"/>
              </a:ext>
            </a:extLst>
          </p:cNvPr>
          <p:cNvSpPr>
            <a:spLocks noGrp="1"/>
          </p:cNvSpPr>
          <p:nvPr>
            <p:ph type="title"/>
          </p:nvPr>
        </p:nvSpPr>
        <p:spPr/>
        <p:txBody>
          <a:bodyPr/>
          <a:lstStyle/>
          <a:p>
            <a:r>
              <a:rPr lang="en-US" dirty="0"/>
              <a:t>4 Steps of the CDC’s Field Triage Decision Scheme</a:t>
            </a:r>
          </a:p>
        </p:txBody>
      </p:sp>
      <p:sp>
        <p:nvSpPr>
          <p:cNvPr id="3" name="Content Placeholder 2">
            <a:extLst>
              <a:ext uri="{FF2B5EF4-FFF2-40B4-BE49-F238E27FC236}">
                <a16:creationId xmlns:a16="http://schemas.microsoft.com/office/drawing/2014/main" xmlns="" id="{3900D64B-44B0-4D2E-B0F2-A767B95C1D18}"/>
              </a:ext>
            </a:extLst>
          </p:cNvPr>
          <p:cNvSpPr>
            <a:spLocks noGrp="1"/>
          </p:cNvSpPr>
          <p:nvPr>
            <p:ph idx="1"/>
          </p:nvPr>
        </p:nvSpPr>
        <p:spPr>
          <a:xfrm>
            <a:off x="1524000" y="1828799"/>
            <a:ext cx="9144000" cy="5181601"/>
          </a:xfrm>
        </p:spPr>
        <p:txBody>
          <a:bodyPr>
            <a:normAutofit lnSpcReduction="10000"/>
          </a:bodyPr>
          <a:lstStyle/>
          <a:p>
            <a:r>
              <a:rPr lang="en-US" dirty="0"/>
              <a:t>Step I</a:t>
            </a:r>
          </a:p>
          <a:p>
            <a:pPr lvl="1"/>
            <a:r>
              <a:rPr lang="en-US" dirty="0"/>
              <a:t>Assess vital signs and level of consciousness</a:t>
            </a:r>
          </a:p>
          <a:p>
            <a:pPr lvl="2"/>
            <a:r>
              <a:rPr lang="en-US" dirty="0"/>
              <a:t>GCS</a:t>
            </a:r>
          </a:p>
          <a:p>
            <a:pPr lvl="2"/>
            <a:r>
              <a:rPr lang="en-US" dirty="0"/>
              <a:t>Resp Rate</a:t>
            </a:r>
          </a:p>
          <a:p>
            <a:pPr lvl="2"/>
            <a:r>
              <a:rPr lang="en-US" dirty="0"/>
              <a:t>Systolic BP (peripheral pulses, perfusion)</a:t>
            </a:r>
          </a:p>
          <a:p>
            <a:r>
              <a:rPr lang="en-US" dirty="0"/>
              <a:t>Step II</a:t>
            </a:r>
          </a:p>
          <a:p>
            <a:pPr lvl="1"/>
            <a:r>
              <a:rPr lang="en-US" dirty="0"/>
              <a:t>Assess anatomy of injury</a:t>
            </a:r>
          </a:p>
          <a:p>
            <a:r>
              <a:rPr lang="en-US" dirty="0"/>
              <a:t>Step III</a:t>
            </a:r>
          </a:p>
          <a:p>
            <a:pPr lvl="1"/>
            <a:r>
              <a:rPr lang="en-US" dirty="0"/>
              <a:t>Assess mechanism of injury</a:t>
            </a:r>
          </a:p>
          <a:p>
            <a:r>
              <a:rPr lang="en-US" dirty="0"/>
              <a:t>Step IV</a:t>
            </a:r>
          </a:p>
          <a:p>
            <a:pPr lvl="1"/>
            <a:r>
              <a:rPr lang="en-US" dirty="0"/>
              <a:t>Assess special patient or system considerations</a:t>
            </a:r>
          </a:p>
          <a:p>
            <a:pPr lvl="2"/>
            <a:r>
              <a:rPr lang="en-US" dirty="0"/>
              <a:t>Considering priority transport to trauma center for older adults, pediatrics, burns, OB patients, anticoagulant and bleeding disorders</a:t>
            </a:r>
          </a:p>
          <a:p>
            <a:endParaRPr lang="en-US" dirty="0"/>
          </a:p>
        </p:txBody>
      </p:sp>
    </p:spTree>
    <p:extLst>
      <p:ext uri="{BB962C8B-B14F-4D97-AF65-F5344CB8AC3E}">
        <p14:creationId xmlns:p14="http://schemas.microsoft.com/office/powerpoint/2010/main" val="255226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021C5-3067-4906-B541-222C5D5BE602}"/>
              </a:ext>
            </a:extLst>
          </p:cNvPr>
          <p:cNvSpPr>
            <a:spLocks noGrp="1"/>
          </p:cNvSpPr>
          <p:nvPr>
            <p:ph type="title"/>
          </p:nvPr>
        </p:nvSpPr>
        <p:spPr/>
        <p:txBody>
          <a:bodyPr/>
          <a:lstStyle/>
          <a:p>
            <a:pPr algn="ctr"/>
            <a:r>
              <a:rPr lang="en-US" dirty="0"/>
              <a:t>Different triage methods</a:t>
            </a:r>
          </a:p>
        </p:txBody>
      </p:sp>
      <p:sp>
        <p:nvSpPr>
          <p:cNvPr id="3" name="Content Placeholder 2">
            <a:extLst>
              <a:ext uri="{FF2B5EF4-FFF2-40B4-BE49-F238E27FC236}">
                <a16:creationId xmlns:a16="http://schemas.microsoft.com/office/drawing/2014/main" xmlns="" id="{18021B1B-670B-45DC-A674-5FA1635BC848}"/>
              </a:ext>
            </a:extLst>
          </p:cNvPr>
          <p:cNvSpPr>
            <a:spLocks noGrp="1"/>
          </p:cNvSpPr>
          <p:nvPr>
            <p:ph idx="1"/>
          </p:nvPr>
        </p:nvSpPr>
        <p:spPr/>
        <p:txBody>
          <a:bodyPr>
            <a:normAutofit lnSpcReduction="10000"/>
          </a:bodyPr>
          <a:lstStyle/>
          <a:p>
            <a:r>
              <a:rPr lang="en-US" dirty="0"/>
              <a:t>Salt</a:t>
            </a:r>
          </a:p>
          <a:p>
            <a:pPr lvl="1"/>
            <a:r>
              <a:rPr lang="en-US" dirty="0"/>
              <a:t>Sort</a:t>
            </a:r>
          </a:p>
          <a:p>
            <a:pPr lvl="1"/>
            <a:r>
              <a:rPr lang="en-US" dirty="0"/>
              <a:t>Assess</a:t>
            </a:r>
          </a:p>
          <a:p>
            <a:pPr lvl="1"/>
            <a:r>
              <a:rPr lang="en-US" dirty="0"/>
              <a:t>Lifesaving interventions</a:t>
            </a:r>
          </a:p>
          <a:p>
            <a:pPr lvl="1"/>
            <a:r>
              <a:rPr lang="en-US" dirty="0"/>
              <a:t>Treatment/transport</a:t>
            </a:r>
          </a:p>
          <a:p>
            <a:r>
              <a:rPr lang="en-US" dirty="0"/>
              <a:t>Start</a:t>
            </a:r>
          </a:p>
          <a:p>
            <a:pPr lvl="1"/>
            <a:r>
              <a:rPr lang="en-US" dirty="0"/>
              <a:t>Simple</a:t>
            </a:r>
          </a:p>
          <a:p>
            <a:pPr lvl="1"/>
            <a:r>
              <a:rPr lang="en-US" dirty="0"/>
              <a:t>Triage</a:t>
            </a:r>
          </a:p>
          <a:p>
            <a:pPr lvl="1"/>
            <a:r>
              <a:rPr lang="en-US" dirty="0"/>
              <a:t>And </a:t>
            </a:r>
          </a:p>
          <a:p>
            <a:pPr lvl="1"/>
            <a:r>
              <a:rPr lang="en-US" dirty="0"/>
              <a:t>Rapid</a:t>
            </a:r>
          </a:p>
          <a:p>
            <a:pPr lvl="1"/>
            <a:r>
              <a:rPr lang="en-US" dirty="0"/>
              <a:t>transport</a:t>
            </a:r>
          </a:p>
          <a:p>
            <a:r>
              <a:rPr lang="en-US" dirty="0"/>
              <a:t>JumpStart (pediatric version of START)</a:t>
            </a:r>
          </a:p>
        </p:txBody>
      </p:sp>
    </p:spTree>
    <p:extLst>
      <p:ext uri="{BB962C8B-B14F-4D97-AF65-F5344CB8AC3E}">
        <p14:creationId xmlns:p14="http://schemas.microsoft.com/office/powerpoint/2010/main" val="95027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192BB-B068-4680-A693-DBD4496B71CB}"/>
              </a:ext>
            </a:extLst>
          </p:cNvPr>
          <p:cNvSpPr>
            <a:spLocks noGrp="1"/>
          </p:cNvSpPr>
          <p:nvPr>
            <p:ph type="title"/>
          </p:nvPr>
        </p:nvSpPr>
        <p:spPr/>
        <p:txBody>
          <a:bodyPr/>
          <a:lstStyle/>
          <a:p>
            <a:r>
              <a:rPr lang="en-US" dirty="0"/>
              <a:t>Five Components NIMS/Six Major Features of ICS</a:t>
            </a:r>
          </a:p>
        </p:txBody>
      </p:sp>
      <p:sp>
        <p:nvSpPr>
          <p:cNvPr id="3" name="Content Placeholder 2">
            <a:extLst>
              <a:ext uri="{FF2B5EF4-FFF2-40B4-BE49-F238E27FC236}">
                <a16:creationId xmlns:a16="http://schemas.microsoft.com/office/drawing/2014/main" xmlns="" id="{4A5DFC4A-2E8F-4406-BA6C-EC573B88C6F7}"/>
              </a:ext>
            </a:extLst>
          </p:cNvPr>
          <p:cNvSpPr>
            <a:spLocks noGrp="1"/>
          </p:cNvSpPr>
          <p:nvPr>
            <p:ph sz="half" idx="1"/>
          </p:nvPr>
        </p:nvSpPr>
        <p:spPr/>
        <p:txBody>
          <a:bodyPr/>
          <a:lstStyle/>
          <a:p>
            <a:r>
              <a:rPr lang="en-US" dirty="0"/>
              <a:t>NIMS</a:t>
            </a:r>
          </a:p>
          <a:p>
            <a:pPr lvl="1"/>
            <a:r>
              <a:rPr lang="en-US" dirty="0"/>
              <a:t>Provides a comprehensive, consistent, and unified approach to handling emergency incidents.</a:t>
            </a:r>
          </a:p>
          <a:p>
            <a:pPr lvl="1"/>
            <a:endParaRPr lang="en-US" dirty="0"/>
          </a:p>
          <a:p>
            <a:pPr lvl="1"/>
            <a:r>
              <a:rPr lang="en-US" dirty="0"/>
              <a:t>Preparedness</a:t>
            </a:r>
          </a:p>
          <a:p>
            <a:pPr lvl="1"/>
            <a:r>
              <a:rPr lang="en-US" dirty="0"/>
              <a:t>Communications and information management</a:t>
            </a:r>
          </a:p>
          <a:p>
            <a:pPr lvl="1"/>
            <a:r>
              <a:rPr lang="en-US" dirty="0"/>
              <a:t>Resource management</a:t>
            </a:r>
          </a:p>
          <a:p>
            <a:pPr lvl="1"/>
            <a:r>
              <a:rPr lang="en-US" dirty="0"/>
              <a:t>Command and management</a:t>
            </a:r>
          </a:p>
          <a:p>
            <a:pPr lvl="1"/>
            <a:r>
              <a:rPr lang="en-US" dirty="0"/>
              <a:t>Ongoing management and maintenance</a:t>
            </a:r>
          </a:p>
        </p:txBody>
      </p:sp>
      <p:sp>
        <p:nvSpPr>
          <p:cNvPr id="4" name="Content Placeholder 3">
            <a:extLst>
              <a:ext uri="{FF2B5EF4-FFF2-40B4-BE49-F238E27FC236}">
                <a16:creationId xmlns:a16="http://schemas.microsoft.com/office/drawing/2014/main" xmlns="" id="{0DA86414-BAA1-4F82-81D0-7956D82DE0A3}"/>
              </a:ext>
            </a:extLst>
          </p:cNvPr>
          <p:cNvSpPr>
            <a:spLocks noGrp="1"/>
          </p:cNvSpPr>
          <p:nvPr>
            <p:ph sz="half" idx="2"/>
          </p:nvPr>
        </p:nvSpPr>
        <p:spPr/>
        <p:txBody>
          <a:bodyPr/>
          <a:lstStyle/>
          <a:p>
            <a:r>
              <a:rPr lang="en-US" dirty="0"/>
              <a:t>ICS</a:t>
            </a:r>
          </a:p>
          <a:p>
            <a:pPr lvl="1"/>
            <a:r>
              <a:rPr lang="en-US" dirty="0"/>
              <a:t>Part of the command and management component of NIMS</a:t>
            </a:r>
          </a:p>
          <a:p>
            <a:pPr lvl="1"/>
            <a:endParaRPr lang="en-US" dirty="0"/>
          </a:p>
          <a:p>
            <a:pPr lvl="1"/>
            <a:endParaRPr lang="en-US" dirty="0"/>
          </a:p>
          <a:p>
            <a:pPr lvl="1"/>
            <a:r>
              <a:rPr lang="en-US" dirty="0"/>
              <a:t>Standardization</a:t>
            </a:r>
          </a:p>
          <a:p>
            <a:pPr lvl="1"/>
            <a:r>
              <a:rPr lang="en-US" dirty="0"/>
              <a:t>Command</a:t>
            </a:r>
          </a:p>
          <a:p>
            <a:pPr lvl="1"/>
            <a:r>
              <a:rPr lang="en-US" dirty="0"/>
              <a:t>Planning/Organizational structure</a:t>
            </a:r>
          </a:p>
          <a:p>
            <a:pPr lvl="1"/>
            <a:r>
              <a:rPr lang="en-US" dirty="0"/>
              <a:t>Facilities and Resources</a:t>
            </a:r>
          </a:p>
          <a:p>
            <a:pPr lvl="1"/>
            <a:r>
              <a:rPr lang="en-US" dirty="0"/>
              <a:t>Communications Information Management</a:t>
            </a:r>
          </a:p>
          <a:p>
            <a:pPr lvl="1"/>
            <a:r>
              <a:rPr lang="en-US" dirty="0"/>
              <a:t>Professionalism</a:t>
            </a:r>
          </a:p>
        </p:txBody>
      </p:sp>
    </p:spTree>
    <p:extLst>
      <p:ext uri="{BB962C8B-B14F-4D97-AF65-F5344CB8AC3E}">
        <p14:creationId xmlns:p14="http://schemas.microsoft.com/office/powerpoint/2010/main" val="1264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D8EED-D0D8-4769-8F73-9BCC9AABE470}"/>
              </a:ext>
            </a:extLst>
          </p:cNvPr>
          <p:cNvSpPr>
            <a:spLocks noGrp="1"/>
          </p:cNvSpPr>
          <p:nvPr>
            <p:ph type="title"/>
          </p:nvPr>
        </p:nvSpPr>
        <p:spPr/>
        <p:txBody>
          <a:bodyPr/>
          <a:lstStyle/>
          <a:p>
            <a:pPr algn="ctr"/>
            <a:r>
              <a:rPr lang="en-US" dirty="0"/>
              <a:t>Terrorism Awareness</a:t>
            </a:r>
          </a:p>
        </p:txBody>
      </p:sp>
      <p:pic>
        <p:nvPicPr>
          <p:cNvPr id="6" name="Content Placeholder 5">
            <a:extLst>
              <a:ext uri="{FF2B5EF4-FFF2-40B4-BE49-F238E27FC236}">
                <a16:creationId xmlns:a16="http://schemas.microsoft.com/office/drawing/2014/main" xmlns="" id="{71178A77-76CD-4112-A759-465825BEAC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20749" y="1825625"/>
            <a:ext cx="4092702" cy="4575175"/>
          </a:xfrm>
        </p:spPr>
      </p:pic>
      <p:sp>
        <p:nvSpPr>
          <p:cNvPr id="4" name="Content Placeholder 3">
            <a:extLst>
              <a:ext uri="{FF2B5EF4-FFF2-40B4-BE49-F238E27FC236}">
                <a16:creationId xmlns:a16="http://schemas.microsoft.com/office/drawing/2014/main" xmlns="" id="{150A3D76-2A60-487B-9E0C-C4F1E094B958}"/>
              </a:ext>
            </a:extLst>
          </p:cNvPr>
          <p:cNvSpPr>
            <a:spLocks noGrp="1"/>
          </p:cNvSpPr>
          <p:nvPr>
            <p:ph sz="half" idx="2"/>
          </p:nvPr>
        </p:nvSpPr>
        <p:spPr/>
        <p:txBody>
          <a:bodyPr/>
          <a:lstStyle/>
          <a:p>
            <a:r>
              <a:rPr lang="en-US" dirty="0"/>
              <a:t>Terrorism – the systematic use of violence by a group to intimidate a population of government to achieve a political goal.</a:t>
            </a:r>
          </a:p>
          <a:p>
            <a:r>
              <a:rPr lang="en-US" dirty="0"/>
              <a:t>Weapons of Mass Destruction</a:t>
            </a:r>
          </a:p>
          <a:p>
            <a:r>
              <a:rPr lang="en-US" dirty="0"/>
              <a:t>Potential Targets and Risks</a:t>
            </a:r>
          </a:p>
          <a:p>
            <a:r>
              <a:rPr lang="en-US" dirty="0"/>
              <a:t>Agents and Devices</a:t>
            </a:r>
          </a:p>
          <a:p>
            <a:r>
              <a:rPr lang="en-US" dirty="0"/>
              <a:t>Your response</a:t>
            </a:r>
          </a:p>
        </p:txBody>
      </p:sp>
    </p:spTree>
    <p:extLst>
      <p:ext uri="{BB962C8B-B14F-4D97-AF65-F5344CB8AC3E}">
        <p14:creationId xmlns:p14="http://schemas.microsoft.com/office/powerpoint/2010/main" val="161874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6B729-F706-4F60-8BD0-4F6BE8403983}"/>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4B6B3426-1E8A-4B70-91DE-351DF9416779}"/>
              </a:ext>
            </a:extLst>
          </p:cNvPr>
          <p:cNvSpPr>
            <a:spLocks noGrp="1"/>
          </p:cNvSpPr>
          <p:nvPr>
            <p:ph idx="1"/>
          </p:nvPr>
        </p:nvSpPr>
        <p:spPr/>
        <p:txBody>
          <a:bodyPr/>
          <a:lstStyle/>
          <a:p>
            <a:endParaRPr lang="en-US" dirty="0"/>
          </a:p>
          <a:p>
            <a:r>
              <a:rPr lang="en-US" dirty="0"/>
              <a:t>Be able to recognize a mass casualty</a:t>
            </a:r>
          </a:p>
          <a:p>
            <a:r>
              <a:rPr lang="en-US" dirty="0"/>
              <a:t>Know what your role as an emergency responder is in the event of a mass casualty</a:t>
            </a:r>
          </a:p>
          <a:p>
            <a:r>
              <a:rPr lang="en-US" dirty="0"/>
              <a:t>Know the START/JumpSTART triaging steps</a:t>
            </a:r>
          </a:p>
          <a:p>
            <a:r>
              <a:rPr lang="en-US" dirty="0"/>
              <a:t>Be familiar with the NIMS/ICS system</a:t>
            </a:r>
          </a:p>
          <a:p>
            <a:r>
              <a:rPr lang="en-US" dirty="0"/>
              <a:t>Be aware of a terrorist event and your role in that event</a:t>
            </a:r>
          </a:p>
        </p:txBody>
      </p:sp>
    </p:spTree>
    <p:extLst>
      <p:ext uri="{BB962C8B-B14F-4D97-AF65-F5344CB8AC3E}">
        <p14:creationId xmlns:p14="http://schemas.microsoft.com/office/powerpoint/2010/main" val="14033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F162E-A9F5-497A-98FA-9AC5878C263F}"/>
              </a:ext>
            </a:extLst>
          </p:cNvPr>
          <p:cNvSpPr>
            <a:spLocks noGrp="1"/>
          </p:cNvSpPr>
          <p:nvPr>
            <p:ph type="title"/>
          </p:nvPr>
        </p:nvSpPr>
        <p:spPr/>
        <p:txBody>
          <a:bodyPr/>
          <a:lstStyle/>
          <a:p>
            <a:r>
              <a:rPr lang="en-US" dirty="0"/>
              <a:t>Module II – Section VII – EMS Culture of Safety</a:t>
            </a:r>
          </a:p>
        </p:txBody>
      </p:sp>
      <p:sp>
        <p:nvSpPr>
          <p:cNvPr id="3" name="Content Placeholder 2">
            <a:extLst>
              <a:ext uri="{FF2B5EF4-FFF2-40B4-BE49-F238E27FC236}">
                <a16:creationId xmlns:a16="http://schemas.microsoft.com/office/drawing/2014/main" xmlns="" id="{BEA95E88-BF4E-4E9D-A177-FCC72920D43A}"/>
              </a:ext>
            </a:extLst>
          </p:cNvPr>
          <p:cNvSpPr>
            <a:spLocks noGrp="1"/>
          </p:cNvSpPr>
          <p:nvPr>
            <p:ph idx="1"/>
          </p:nvPr>
        </p:nvSpPr>
        <p:spPr/>
        <p:txBody>
          <a:bodyPr/>
          <a:lstStyle/>
          <a:p>
            <a:r>
              <a:rPr lang="en-US" dirty="0"/>
              <a:t>Objectives</a:t>
            </a:r>
          </a:p>
          <a:p>
            <a:endParaRPr lang="en-US" dirty="0"/>
          </a:p>
          <a:p>
            <a:pPr lvl="1"/>
            <a:r>
              <a:rPr lang="en-US" dirty="0"/>
              <a:t>Define culture of safety</a:t>
            </a:r>
          </a:p>
          <a:p>
            <a:pPr lvl="1"/>
            <a:r>
              <a:rPr lang="en-US" dirty="0"/>
              <a:t>Identify and explain the six core elements necessary to advance an EMS culture of safety</a:t>
            </a:r>
          </a:p>
          <a:p>
            <a:pPr lvl="1"/>
            <a:r>
              <a:rPr lang="en-US" dirty="0"/>
              <a:t>Identify the role of the EMS providers in establishing a culture of safety within EMS organizations</a:t>
            </a:r>
          </a:p>
        </p:txBody>
      </p:sp>
    </p:spTree>
    <p:extLst>
      <p:ext uri="{BB962C8B-B14F-4D97-AF65-F5344CB8AC3E}">
        <p14:creationId xmlns:p14="http://schemas.microsoft.com/office/powerpoint/2010/main" val="85483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1700</TotalTime>
  <Words>6704</Words>
  <Application>Microsoft Office PowerPoint</Application>
  <PresentationFormat>Custom</PresentationFormat>
  <Paragraphs>1081</Paragraphs>
  <Slides>104</Slides>
  <Notes>43</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Medical Design 16x9</vt:lpstr>
      <vt:lpstr>EMR Refresher  Module I Airway/Cardiac/Neuro/Trauma</vt:lpstr>
      <vt:lpstr>Module I-Section 1-Ventilation &amp; Oxygenation</vt:lpstr>
      <vt:lpstr>A &amp; P of the Airway System</vt:lpstr>
      <vt:lpstr> The Ventilatory Process</vt:lpstr>
      <vt:lpstr>Adequate vs. Inadequate Breathing</vt:lpstr>
      <vt:lpstr>Difference between respiratory distress and failure</vt:lpstr>
      <vt:lpstr>Indications for different oxygen delivery devices</vt:lpstr>
      <vt:lpstr> Ventilatory Assist and Measurement of Adequacy</vt:lpstr>
      <vt:lpstr>Rescue Breathing:  Adults vs. Children</vt:lpstr>
      <vt:lpstr>Indications for oxygen</vt:lpstr>
      <vt:lpstr>Safety Considerations &amp; Hazards of Oxygen Administration</vt:lpstr>
      <vt:lpstr>Summary</vt:lpstr>
      <vt:lpstr>Module 1-Section II – Cardiac  (Adult and Pediatric Cardiac Arrest/ROSC)</vt:lpstr>
      <vt:lpstr>A &amp; P of the Cardiovascular System</vt:lpstr>
      <vt:lpstr>5 Links in the Chain of Survival</vt:lpstr>
      <vt:lpstr>Recognition of the Critical Cardiac Patient</vt:lpstr>
      <vt:lpstr>Current Techniques of One and Two Rescuer Adult CPR</vt:lpstr>
      <vt:lpstr>Current Techniques of One Rescuer Pediatric CPR</vt:lpstr>
      <vt:lpstr>Signs of Effective CPR</vt:lpstr>
      <vt:lpstr>Complications of Performing CPR</vt:lpstr>
      <vt:lpstr>Use of Automated External Defibrillator</vt:lpstr>
      <vt:lpstr>Return of Spontaneous Circulation</vt:lpstr>
      <vt:lpstr>Summary</vt:lpstr>
      <vt:lpstr>Module I – Section III – Neurological Emergencies, Stroke, CNS Injuries</vt:lpstr>
      <vt:lpstr>Altered Mental Status</vt:lpstr>
      <vt:lpstr>Common Causes of Altered Mental Status</vt:lpstr>
      <vt:lpstr>Common Types of Seizures</vt:lpstr>
      <vt:lpstr>Causes of Seizures</vt:lpstr>
      <vt:lpstr>Complications Associated with Seizures</vt:lpstr>
      <vt:lpstr>Signs and Symptoms of Stroke</vt:lpstr>
      <vt:lpstr>Major causes of stroke</vt:lpstr>
      <vt:lpstr>Importance of knowing the timeline of stroke events</vt:lpstr>
      <vt:lpstr>Management of the stroke victim</vt:lpstr>
      <vt:lpstr>Identify signs and symptoms of traumatic brain injury</vt:lpstr>
      <vt:lpstr>Signs and symptoms of traumatic brain injury, cont.</vt:lpstr>
      <vt:lpstr>Care and education of the concussion patient</vt:lpstr>
      <vt:lpstr>EMS spinal precautions and use of the long backboard</vt:lpstr>
      <vt:lpstr>Summary</vt:lpstr>
      <vt:lpstr>                                 EMR  Refresher   Module II Medical Emergencies/Operations </vt:lpstr>
      <vt:lpstr>Module II – Section I – Endocrine Emergencies</vt:lpstr>
      <vt:lpstr>Role glucose plays on the cells</vt:lpstr>
      <vt:lpstr>Symptoms associated with Hypoglycemia</vt:lpstr>
      <vt:lpstr>Symptoms associated with Hyperglycemia</vt:lpstr>
      <vt:lpstr>Interventions for Hypo/Hyperglycemia patients</vt:lpstr>
      <vt:lpstr>Summary</vt:lpstr>
      <vt:lpstr>Module II – Section II – Behavioral Emergencies</vt:lpstr>
      <vt:lpstr>Behavioral Crisis</vt:lpstr>
      <vt:lpstr>Main factors that contribute to Behavioral Emergencies</vt:lpstr>
      <vt:lpstr>Components of Mental Status Exam</vt:lpstr>
      <vt:lpstr>Components of mental status exam, cont.</vt:lpstr>
      <vt:lpstr>Signs and symptoms of the abused patient</vt:lpstr>
      <vt:lpstr>Assessment and treatment of the Violent Patient</vt:lpstr>
      <vt:lpstr>Risk factors for Suicide</vt:lpstr>
      <vt:lpstr>Care and approach in dealing with the suicide patient</vt:lpstr>
      <vt:lpstr>Dealing with Agitated Delirium/Excited Delirium Patients</vt:lpstr>
      <vt:lpstr>Summary</vt:lpstr>
      <vt:lpstr>Module II – Section III – Toxicology &amp; Immunological Emergencies</vt:lpstr>
      <vt:lpstr>What is a Poison?</vt:lpstr>
      <vt:lpstr>Signs and Symptoms of Ingested Poisons</vt:lpstr>
      <vt:lpstr>Signs and Symptoms for Inhaled Poisons</vt:lpstr>
      <vt:lpstr>Signs and Symptoms of Injected Poisons</vt:lpstr>
      <vt:lpstr>Signs and Symptoms of Absorbed Poisons</vt:lpstr>
      <vt:lpstr>Comparing Allergy to Anaphylaxis</vt:lpstr>
      <vt:lpstr>Medication used to treat anaphylaxis</vt:lpstr>
      <vt:lpstr>Signs and symptoms of drug overdose from different substances</vt:lpstr>
      <vt:lpstr>Common synthetic stimulants</vt:lpstr>
      <vt:lpstr>Common Opioids</vt:lpstr>
      <vt:lpstr>Treatment for opioid overdose</vt:lpstr>
      <vt:lpstr>Summary</vt:lpstr>
      <vt:lpstr>Module II – Section IV – Infectious Diseases, EMS Provider Hygiene Safety &amp; Vaccine</vt:lpstr>
      <vt:lpstr>Common Hazards Encountered by EMR’s</vt:lpstr>
      <vt:lpstr>Three routes of disease transmission</vt:lpstr>
      <vt:lpstr>Drug resistant infections</vt:lpstr>
      <vt:lpstr>How the transmission of influenza virus occurs</vt:lpstr>
      <vt:lpstr>Mode of transmission</vt:lpstr>
      <vt:lpstr>Sepsis and Septic Shock</vt:lpstr>
      <vt:lpstr>Standard precautions for preventing infectious disease</vt:lpstr>
      <vt:lpstr>Proper Hand-Washing Technique</vt:lpstr>
      <vt:lpstr>Use of alcohol-based hand cleaner</vt:lpstr>
      <vt:lpstr>CDC’s Recommendations of Vaccines for Healthcare Providers</vt:lpstr>
      <vt:lpstr>Eye and Face Protection</vt:lpstr>
      <vt:lpstr>Summary</vt:lpstr>
      <vt:lpstr>Module II – Section V – OB Emergencies</vt:lpstr>
      <vt:lpstr>Anatomy and Function of the Female Reproductive System</vt:lpstr>
      <vt:lpstr>Stages of Labor</vt:lpstr>
      <vt:lpstr>Procedures for normal child delivery</vt:lpstr>
      <vt:lpstr>Determine a need for neonatal resuscitation</vt:lpstr>
      <vt:lpstr>Routine care of newborn not requiring resuscitation</vt:lpstr>
      <vt:lpstr>Complications of Pregnancy and Childbirth</vt:lpstr>
      <vt:lpstr>Summary</vt:lpstr>
      <vt:lpstr>Module II – Section VI – Field Triage--Disasters/MCI</vt:lpstr>
      <vt:lpstr>Mass Casualty Incident</vt:lpstr>
      <vt:lpstr>EMR role in a mass casualty incident</vt:lpstr>
      <vt:lpstr>4 Steps of the CDC’s Field Triage Decision Scheme</vt:lpstr>
      <vt:lpstr>Different triage methods</vt:lpstr>
      <vt:lpstr>Five Components NIMS/Six Major Features of ICS</vt:lpstr>
      <vt:lpstr>Terrorism Awareness</vt:lpstr>
      <vt:lpstr>Summary</vt:lpstr>
      <vt:lpstr>Module II – Section VII – EMS Culture of Safety</vt:lpstr>
      <vt:lpstr>EMS Culture of Safety</vt:lpstr>
      <vt:lpstr>Six Core Elements Necessary to Advance an EMS Culture of Safety</vt:lpstr>
      <vt:lpstr>What is your role as an EMS Provider in establishing a Culture of Safety within your organization?</vt:lpstr>
      <vt:lpstr>Summary</vt:lpstr>
      <vt:lpstr>EMR Refresher  Module III Skills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EMR Refresher  Module I Airway/</dc:title>
  <dc:creator>karen Scheuch</dc:creator>
  <cp:lastModifiedBy>MFD Officer Desk</cp:lastModifiedBy>
  <cp:revision>178</cp:revision>
  <dcterms:created xsi:type="dcterms:W3CDTF">2017-10-30T12:57:39Z</dcterms:created>
  <dcterms:modified xsi:type="dcterms:W3CDTF">2017-12-08T18:41:09Z</dcterms:modified>
</cp:coreProperties>
</file>