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5/30/15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C5A0A4-23A3-064C-8D5F-AF067C125F6E}" type="datetimeFigureOut">
              <a:rPr lang="en-US" smtClean="0"/>
              <a:t>5/30/15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3C749EB0-9514-504C-8DA2-1CD23ADCD9A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 of persuasion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Chapter 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72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people are persuaded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Credibility</a:t>
            </a:r>
          </a:p>
          <a:p>
            <a:r>
              <a:rPr lang="en-US" sz="2800" dirty="0" smtClean="0"/>
              <a:t>Evidence</a:t>
            </a:r>
          </a:p>
          <a:p>
            <a:r>
              <a:rPr lang="en-US" sz="2800" dirty="0" smtClean="0"/>
              <a:t>Reasoning</a:t>
            </a:r>
          </a:p>
          <a:p>
            <a:r>
              <a:rPr lang="en-US" sz="2800" dirty="0" smtClean="0"/>
              <a:t>Emotion</a:t>
            </a:r>
          </a:p>
          <a:p>
            <a:endParaRPr lang="en-US" sz="2800" dirty="0"/>
          </a:p>
          <a:p>
            <a:r>
              <a:rPr lang="en-US" sz="2800" dirty="0" smtClean="0"/>
              <a:t>Aristotle’s Artistic Proofs: ethos, pathos, logos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126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Aristotle’s </a:t>
            </a:r>
            <a:r>
              <a:rPr lang="en-US" sz="2400" i="1" dirty="0" smtClean="0"/>
              <a:t>ethos</a:t>
            </a:r>
          </a:p>
          <a:p>
            <a:r>
              <a:rPr lang="en-US" sz="2400" dirty="0" smtClean="0"/>
              <a:t>Factors of credibility</a:t>
            </a:r>
          </a:p>
          <a:p>
            <a:pPr lvl="1"/>
            <a:r>
              <a:rPr lang="en-US" sz="1800" dirty="0" smtClean="0"/>
              <a:t>Competence</a:t>
            </a:r>
          </a:p>
          <a:p>
            <a:pPr lvl="1"/>
            <a:r>
              <a:rPr lang="en-US" sz="1800" dirty="0" smtClean="0"/>
              <a:t>Character</a:t>
            </a:r>
          </a:p>
          <a:p>
            <a:r>
              <a:rPr lang="en-US" sz="2400" dirty="0" smtClean="0"/>
              <a:t>Types of credibility</a:t>
            </a:r>
          </a:p>
          <a:p>
            <a:pPr lvl="1"/>
            <a:r>
              <a:rPr lang="en-US" sz="1800" dirty="0" smtClean="0"/>
              <a:t>Initial, derived, terminal</a:t>
            </a:r>
          </a:p>
          <a:p>
            <a:r>
              <a:rPr lang="en-US" sz="2400" dirty="0" smtClean="0"/>
              <a:t>Enhancing your credibility</a:t>
            </a:r>
          </a:p>
          <a:p>
            <a:pPr lvl="1"/>
            <a:r>
              <a:rPr lang="en-US" sz="1800" dirty="0" smtClean="0"/>
              <a:t>Explain your credibility</a:t>
            </a:r>
          </a:p>
          <a:p>
            <a:pPr lvl="1"/>
            <a:r>
              <a:rPr lang="en-US" sz="1800" dirty="0" smtClean="0"/>
              <a:t>Establish common ground</a:t>
            </a:r>
          </a:p>
          <a:p>
            <a:pPr lvl="1"/>
            <a:r>
              <a:rPr lang="en-US" sz="1800" dirty="0" smtClean="0"/>
              <a:t>Deliver your speech with fluency and conviction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80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Part of Aristotle’s </a:t>
            </a:r>
            <a:r>
              <a:rPr lang="en-US" sz="2400" i="1" dirty="0" smtClean="0"/>
              <a:t>logos</a:t>
            </a:r>
          </a:p>
          <a:p>
            <a:r>
              <a:rPr lang="en-US" sz="2400" dirty="0" smtClean="0"/>
              <a:t>What evidence is: examples, statistics, expert testimony</a:t>
            </a:r>
          </a:p>
          <a:p>
            <a:r>
              <a:rPr lang="en-US" sz="2400" dirty="0" smtClean="0"/>
              <a:t>Use specific and novel evidence</a:t>
            </a:r>
          </a:p>
          <a:p>
            <a:r>
              <a:rPr lang="en-US" sz="2400" dirty="0" smtClean="0"/>
              <a:t>Use evidence from credible sources</a:t>
            </a:r>
          </a:p>
          <a:p>
            <a:r>
              <a:rPr lang="en-US" sz="2400" dirty="0" smtClean="0"/>
              <a:t>Make clear the point of your evidence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37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other part of Aristotle’s </a:t>
            </a:r>
            <a:r>
              <a:rPr lang="en-US" sz="2400" i="1" dirty="0" smtClean="0"/>
              <a:t>logos</a:t>
            </a:r>
          </a:p>
          <a:p>
            <a:r>
              <a:rPr lang="en-US" sz="2400" dirty="0" smtClean="0"/>
              <a:t>Reasoning from specific instances, or inductive reasoning</a:t>
            </a:r>
          </a:p>
          <a:p>
            <a:r>
              <a:rPr lang="en-US" sz="2400" dirty="0" smtClean="0"/>
              <a:t>Reasoning from principle, or deductive reasoning</a:t>
            </a:r>
          </a:p>
          <a:p>
            <a:r>
              <a:rPr lang="en-US" sz="2400" dirty="0" smtClean="0"/>
              <a:t>Causal reasoning</a:t>
            </a:r>
          </a:p>
          <a:p>
            <a:r>
              <a:rPr lang="en-US" sz="2400" dirty="0" smtClean="0"/>
              <a:t>Analogical reasoning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600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Hasty Generalization</a:t>
            </a:r>
          </a:p>
          <a:p>
            <a:pPr lvl="1"/>
            <a:r>
              <a:rPr lang="en-US" sz="1800" dirty="0" smtClean="0"/>
              <a:t>Generalizing from too few examples</a:t>
            </a:r>
          </a:p>
          <a:p>
            <a:r>
              <a:rPr lang="en-US" sz="2400" dirty="0" smtClean="0"/>
              <a:t>False Cause: </a:t>
            </a:r>
            <a:r>
              <a:rPr lang="en-US" sz="2400" i="1" dirty="0" smtClean="0"/>
              <a:t>Post </a:t>
            </a:r>
            <a:r>
              <a:rPr lang="en-US" sz="2400" i="1" dirty="0"/>
              <a:t>h</a:t>
            </a:r>
            <a:r>
              <a:rPr lang="en-US" sz="2400" i="1" dirty="0" smtClean="0"/>
              <a:t>oc ergo propter hoc</a:t>
            </a:r>
          </a:p>
          <a:p>
            <a:pPr lvl="1"/>
            <a:r>
              <a:rPr lang="en-US" sz="1800" dirty="0" smtClean="0"/>
              <a:t>“After this therefore because of this”</a:t>
            </a:r>
          </a:p>
          <a:p>
            <a:pPr lvl="1"/>
            <a:r>
              <a:rPr lang="en-US" sz="1800" dirty="0" smtClean="0"/>
              <a:t>Assumes because B follows A,  A caused B</a:t>
            </a:r>
          </a:p>
          <a:p>
            <a:r>
              <a:rPr lang="en-US" sz="2400" dirty="0" smtClean="0"/>
              <a:t>Invalid Analogy</a:t>
            </a:r>
          </a:p>
          <a:p>
            <a:pPr lvl="1"/>
            <a:r>
              <a:rPr lang="en-US" sz="1800" dirty="0"/>
              <a:t>When the cases being compared are not </a:t>
            </a:r>
            <a:r>
              <a:rPr lang="en-US" sz="1800" dirty="0" smtClean="0"/>
              <a:t>similar, thus not analogous</a:t>
            </a:r>
          </a:p>
          <a:p>
            <a:r>
              <a:rPr lang="en-US" sz="2400" dirty="0" smtClean="0"/>
              <a:t>Bandwagon</a:t>
            </a:r>
          </a:p>
          <a:p>
            <a:pPr lvl="1"/>
            <a:r>
              <a:rPr lang="en-US" sz="1800" dirty="0" smtClean="0"/>
              <a:t>Assumes that because something is popular it is good or correct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636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Fallacies,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2410"/>
            <a:ext cx="7772400" cy="4095047"/>
          </a:xfrm>
        </p:spPr>
        <p:txBody>
          <a:bodyPr/>
          <a:lstStyle/>
          <a:p>
            <a:r>
              <a:rPr lang="en-US" sz="2400" dirty="0" smtClean="0"/>
              <a:t>Red Herring</a:t>
            </a:r>
          </a:p>
          <a:p>
            <a:pPr lvl="1"/>
            <a:r>
              <a:rPr lang="en-US" sz="1800" dirty="0" smtClean="0"/>
              <a:t>Introducing </a:t>
            </a:r>
            <a:r>
              <a:rPr lang="en-US" sz="1800" dirty="0"/>
              <a:t>an irrelevant issue to divert attention from the issue at </a:t>
            </a:r>
            <a:r>
              <a:rPr lang="en-US" sz="1800" dirty="0" smtClean="0"/>
              <a:t>hand</a:t>
            </a:r>
          </a:p>
          <a:p>
            <a:r>
              <a:rPr lang="en-US" sz="2400" i="1" dirty="0" smtClean="0"/>
              <a:t>Ad Hominem</a:t>
            </a:r>
          </a:p>
          <a:p>
            <a:pPr lvl="1"/>
            <a:r>
              <a:rPr lang="en-US" sz="1800" dirty="0" smtClean="0"/>
              <a:t>“To the man (person)”</a:t>
            </a:r>
          </a:p>
          <a:p>
            <a:pPr lvl="1"/>
            <a:r>
              <a:rPr lang="en-US" sz="1800" dirty="0" smtClean="0"/>
              <a:t>Attacking the speaker personally, instead of what he or she is saying</a:t>
            </a:r>
          </a:p>
          <a:p>
            <a:r>
              <a:rPr lang="en-US" sz="2400" dirty="0" smtClean="0"/>
              <a:t>Either-Or (False Dilemma)</a:t>
            </a:r>
          </a:p>
          <a:p>
            <a:pPr lvl="1"/>
            <a:r>
              <a:rPr lang="en-US" sz="1800" dirty="0" smtClean="0"/>
              <a:t>Telling the listener there are only two choice when there are more</a:t>
            </a:r>
          </a:p>
          <a:p>
            <a:r>
              <a:rPr lang="en-US" sz="2400" dirty="0" smtClean="0"/>
              <a:t>Slippery Slope</a:t>
            </a:r>
          </a:p>
          <a:p>
            <a:pPr lvl="1"/>
            <a:r>
              <a:rPr lang="en-US" sz="1800" dirty="0" smtClean="0"/>
              <a:t>Stating that taking an initial step will lead to further, more dire steps, to an extreme conclusion</a:t>
            </a:r>
          </a:p>
          <a:p>
            <a:endParaRPr lang="en-US" dirty="0" smtClean="0"/>
          </a:p>
          <a:p>
            <a:pPr marL="46863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8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Fallacies,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Appeal to Tradition</a:t>
            </a:r>
          </a:p>
          <a:p>
            <a:pPr lvl="1"/>
            <a:r>
              <a:rPr lang="en-US" sz="1800" dirty="0" smtClean="0"/>
              <a:t>Assumes </a:t>
            </a:r>
            <a:r>
              <a:rPr lang="en-US" sz="1800" dirty="0"/>
              <a:t>that something old is automatically better than something new</a:t>
            </a:r>
          </a:p>
          <a:p>
            <a:r>
              <a:rPr lang="en-US" sz="2400" dirty="0" smtClean="0"/>
              <a:t>Appeal to Novelty</a:t>
            </a:r>
          </a:p>
          <a:p>
            <a:pPr lvl="1"/>
            <a:r>
              <a:rPr lang="en-US" sz="1800" dirty="0" smtClean="0"/>
              <a:t>Assumes that something new is automatically better than something old</a:t>
            </a:r>
          </a:p>
          <a:p>
            <a:pPr marL="46863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494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Aristotle’s </a:t>
            </a:r>
            <a:r>
              <a:rPr lang="en-US" sz="2400" i="1" dirty="0" smtClean="0"/>
              <a:t>pathos</a:t>
            </a:r>
          </a:p>
          <a:p>
            <a:r>
              <a:rPr lang="en-US" sz="2400" dirty="0" smtClean="0"/>
              <a:t>Emotional appeals can be to fear, compassion, guilt, and more.</a:t>
            </a:r>
          </a:p>
          <a:p>
            <a:r>
              <a:rPr lang="en-US" sz="2400" dirty="0" smtClean="0"/>
              <a:t>Use emotional language</a:t>
            </a:r>
          </a:p>
          <a:p>
            <a:r>
              <a:rPr lang="en-US" sz="2400" dirty="0" smtClean="0"/>
              <a:t>Develop vivid examples</a:t>
            </a:r>
          </a:p>
          <a:p>
            <a:r>
              <a:rPr lang="en-US" sz="2400" dirty="0" smtClean="0"/>
              <a:t>Speak with sincerity and conviction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32</TotalTime>
  <Words>310</Words>
  <Application>Microsoft Macintosh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 Pop</vt:lpstr>
      <vt:lpstr>Methods of persuasion</vt:lpstr>
      <vt:lpstr>Why people are persuaded</vt:lpstr>
      <vt:lpstr>credibility</vt:lpstr>
      <vt:lpstr>evidence</vt:lpstr>
      <vt:lpstr>reasoning</vt:lpstr>
      <vt:lpstr>fallacies</vt:lpstr>
      <vt:lpstr>Fallacies, cont.</vt:lpstr>
      <vt:lpstr>Fallacies, cont.</vt:lpstr>
      <vt:lpstr>emotions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persuasion</dc:title>
  <dc:creator>Francesca Bishop</dc:creator>
  <cp:lastModifiedBy>Francesca Bishop</cp:lastModifiedBy>
  <cp:revision>4</cp:revision>
  <dcterms:created xsi:type="dcterms:W3CDTF">2015-05-31T00:56:36Z</dcterms:created>
  <dcterms:modified xsi:type="dcterms:W3CDTF">2015-05-31T01:28:55Z</dcterms:modified>
</cp:coreProperties>
</file>