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60" r:id="rId4"/>
  </p:sldMasterIdLst>
  <p:notesMasterIdLst>
    <p:notesMasterId r:id="rId13"/>
  </p:notesMasterIdLst>
  <p:handoutMasterIdLst>
    <p:handoutMasterId r:id="rId14"/>
  </p:handoutMasterIdLst>
  <p:sldIdLst>
    <p:sldId id="457" r:id="rId5"/>
    <p:sldId id="459" r:id="rId6"/>
    <p:sldId id="462" r:id="rId7"/>
    <p:sldId id="460" r:id="rId8"/>
    <p:sldId id="463" r:id="rId9"/>
    <p:sldId id="464" r:id="rId10"/>
    <p:sldId id="465" r:id="rId11"/>
    <p:sldId id="466" r:id="rId12"/>
  </p:sldIdLst>
  <p:sldSz cx="9144000" cy="6858000" type="screen4x3"/>
  <p:notesSz cx="70104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bg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FF3399"/>
    <a:srgbClr val="B53F5B"/>
    <a:srgbClr val="FEF6B8"/>
    <a:srgbClr val="E7D37F"/>
    <a:srgbClr val="66FF33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8" tIns="46399" rIns="92798" bIns="46399" numCol="1" anchor="ctr" anchorCtr="0" compatLnSpc="1">
            <a:prstTxWarp prst="textNoShape">
              <a:avLst/>
            </a:prstTxWarp>
          </a:bodyPr>
          <a:lstStyle>
            <a:lvl1pPr algn="l" defTabSz="928688">
              <a:defRPr sz="1200"/>
            </a:lvl1pPr>
          </a:lstStyle>
          <a:p>
            <a:endParaRPr 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8" tIns="46399" rIns="92798" bIns="46399" numCol="1" anchor="ctr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endParaRPr lang="en-US"/>
          </a:p>
        </p:txBody>
      </p:sp>
      <p:sp>
        <p:nvSpPr>
          <p:cNvPr id="1075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8725"/>
            <a:ext cx="30368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8" tIns="46399" rIns="92798" bIns="46399" numCol="1" anchor="b" anchorCtr="0" compatLnSpc="1">
            <a:prstTxWarp prst="textNoShape">
              <a:avLst/>
            </a:prstTxWarp>
          </a:bodyPr>
          <a:lstStyle>
            <a:lvl1pPr algn="l" defTabSz="928688">
              <a:defRPr sz="1200"/>
            </a:lvl1pPr>
          </a:lstStyle>
          <a:p>
            <a:endParaRPr lang="en-US"/>
          </a:p>
        </p:txBody>
      </p:sp>
      <p:sp>
        <p:nvSpPr>
          <p:cNvPr id="1075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48725"/>
            <a:ext cx="30368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8" tIns="46399" rIns="92798" bIns="46399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fld id="{5966E16B-C0C7-4ECA-920D-C7292B5BD2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970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8" tIns="46399" rIns="92798" bIns="46399" numCol="1" anchor="ctr" anchorCtr="0" compatLnSpc="1">
            <a:prstTxWarp prst="textNoShape">
              <a:avLst/>
            </a:prstTxWarp>
          </a:bodyPr>
          <a:lstStyle>
            <a:lvl1pPr algn="l" defTabSz="928688">
              <a:defRPr sz="1200"/>
            </a:lvl1pPr>
          </a:lstStyle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8" tIns="46399" rIns="92798" bIns="46399" numCol="1" anchor="ctr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6613" cy="34845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8" tIns="46399" rIns="92798" bIns="4639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8" tIns="46399" rIns="92798" bIns="46399" numCol="1" anchor="b" anchorCtr="0" compatLnSpc="1">
            <a:prstTxWarp prst="textNoShape">
              <a:avLst/>
            </a:prstTxWarp>
          </a:bodyPr>
          <a:lstStyle>
            <a:lvl1pPr algn="l" defTabSz="928688">
              <a:defRPr sz="1200"/>
            </a:lvl1pPr>
          </a:lstStyle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8" tIns="46399" rIns="92798" bIns="46399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/>
            </a:lvl1pPr>
          </a:lstStyle>
          <a:p>
            <a:fld id="{A6118592-2733-42FF-B823-E70B4D3201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5323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53FD54C2-7F2C-4D28-B186-254C43A5056F}" type="slidenum">
              <a:rPr lang="en-US" altLang="en-US" sz="1200"/>
              <a:pPr eaLnBrk="1" hangingPunct="1"/>
              <a:t>2</a:t>
            </a:fld>
            <a:endParaRPr lang="en-US" altLang="en-US" sz="120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865923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E7513F8-6C67-41C3-9287-1CC6B35356A7}" type="slidenum">
              <a:rPr lang="en-US" altLang="en-US" sz="1200"/>
              <a:pPr eaLnBrk="1" hangingPunct="1"/>
              <a:t>3</a:t>
            </a:fld>
            <a:endParaRPr lang="en-US" altLang="en-US" sz="12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828754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C845DC6D-B86C-4780-9313-AB290FFE03E4}" type="slidenum">
              <a:rPr lang="en-US" altLang="en-US" sz="1200"/>
              <a:pPr eaLnBrk="1" hangingPunct="1"/>
              <a:t>4</a:t>
            </a:fld>
            <a:endParaRPr lang="en-US" altLang="en-US" sz="120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679199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90456F71-56ED-4F97-82F1-E02441E36F0A}" type="slidenum">
              <a:rPr lang="en-US" altLang="en-US" sz="1200"/>
              <a:pPr eaLnBrk="1" hangingPunct="1"/>
              <a:t>6</a:t>
            </a:fld>
            <a:endParaRPr lang="en-US" altLang="en-US" sz="120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5162893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724A813F-99F8-49D4-BE3E-3655628E15AA}" type="slidenum">
              <a:rPr lang="en-US" altLang="en-US" sz="1200"/>
              <a:pPr eaLnBrk="1" hangingPunct="1"/>
              <a:t>7</a:t>
            </a:fld>
            <a:endParaRPr lang="en-US" altLang="en-US" sz="120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905257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7066" indent="-291179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64717" indent="-23294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30604" indent="-23294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96491" indent="-232943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62377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28264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94151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60038" indent="-23294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6EA0F174-AA6A-4B75-A9B0-0E81F73F2784}" type="slidenum">
              <a:rPr lang="en-US" altLang="en-US" sz="1200"/>
              <a:pPr eaLnBrk="1" hangingPunct="1"/>
              <a:t>8</a:t>
            </a:fld>
            <a:endParaRPr lang="en-US" altLang="en-US" sz="120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946819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52664C-458F-42EC-8EC0-372C2B6E1DD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H&amp;V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CC677DCD-A41C-4D49-A312-3290DAEF53F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9" name="Picture 8" descr="HV logo horizontal_RGB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303500" y="4953000"/>
            <a:ext cx="4537000" cy="713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937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Description -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1371600"/>
            <a:ext cx="5486400" cy="50292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0" y="1380309"/>
            <a:ext cx="2667000" cy="2438400"/>
          </a:xfr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Add an object or import a picture below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4" hasCustomPrompt="1"/>
          </p:nvPr>
        </p:nvSpPr>
        <p:spPr>
          <a:xfrm>
            <a:off x="6096000" y="3953691"/>
            <a:ext cx="2667000" cy="2438400"/>
          </a:xfr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Add an object or import a picture below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7391400" cy="715962"/>
          </a:xfrm>
        </p:spPr>
        <p:txBody>
          <a:bodyPr>
            <a:normAutofit/>
          </a:bodyPr>
          <a:lstStyle>
            <a:lvl1pPr algn="l">
              <a:defRPr sz="2800" baseline="0"/>
            </a:lvl1pPr>
          </a:lstStyle>
          <a:p>
            <a:r>
              <a:rPr lang="en-US" dirty="0" smtClean="0"/>
              <a:t>Click: Title Goes Here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257275-C0AA-4BA7-B5E7-DC2D39B96F9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29400"/>
            <a:ext cx="2895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rgbClr val="C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H&amp;V Confidential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5930A0B8-A0E9-489D-8B25-BD9EFC3E9B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09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Side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371600"/>
            <a:ext cx="3008313" cy="914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Click: Bold Heading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05200" y="1371600"/>
            <a:ext cx="5257800" cy="5029200"/>
          </a:xfr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Add an object or import a picture below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2438400"/>
            <a:ext cx="3008313" cy="3962400"/>
          </a:xfrm>
        </p:spPr>
        <p:txBody>
          <a:bodyPr/>
          <a:lstStyle>
            <a:lvl1pPr marL="174625" indent="-174625">
              <a:buFont typeface="Wingdings" pitchFamily="2" charset="2"/>
              <a:buChar char="§"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Bullets to describe the content to the left….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3810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257275-C0AA-4BA7-B5E7-DC2D39B96F9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29400"/>
            <a:ext cx="2895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rgbClr val="C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H&amp;V Confidential</a:t>
            </a:r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5930A0B8-A0E9-489D-8B25-BD9EFC3E9B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1300" y="420099"/>
            <a:ext cx="838200" cy="455202"/>
          </a:xfrm>
          <a:prstGeom prst="rect">
            <a:avLst/>
          </a:prstGeom>
        </p:spPr>
      </p:pic>
      <p:sp>
        <p:nvSpPr>
          <p:cNvPr id="18" name="Title 1"/>
          <p:cNvSpPr txBox="1">
            <a:spLocks/>
          </p:cNvSpPr>
          <p:nvPr userDrawn="1"/>
        </p:nvSpPr>
        <p:spPr>
          <a:xfrm>
            <a:off x="457200" y="274638"/>
            <a:ext cx="7391400" cy="715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800" kern="120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>
                <a:solidFill>
                  <a:prstClr val="black"/>
                </a:solidFill>
              </a:rPr>
              <a:t>Click: Title Goes Here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859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w to Import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1752600"/>
            <a:ext cx="1495425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676400"/>
            <a:ext cx="2095500" cy="461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>
              <a:defRPr sz="3200" baseline="0"/>
            </a:lvl1pPr>
          </a:lstStyle>
          <a:p>
            <a:r>
              <a:rPr lang="en-US" dirty="0" smtClean="0"/>
              <a:t>A Better Way to Import and Reuse Slides </a:t>
            </a:r>
            <a:br>
              <a:rPr lang="en-US" dirty="0" smtClean="0"/>
            </a:br>
            <a:r>
              <a:rPr lang="en-US" dirty="0" smtClean="0"/>
              <a:t>– No Reformatting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660605-D58D-462E-B3C6-F4E82918CB7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34F98E3-4CFF-44C6-85E8-F4AA2C7B0C9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Oval 5"/>
          <p:cNvSpPr/>
          <p:nvPr userDrawn="1"/>
        </p:nvSpPr>
        <p:spPr>
          <a:xfrm>
            <a:off x="152400" y="5943600"/>
            <a:ext cx="1219200" cy="406400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215529" y="1219200"/>
            <a:ext cx="27291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2713" indent="-112713" algn="l" eaLnBrk="1" hangingPunct="1"/>
            <a:r>
              <a:rPr lang="en-US" sz="1400" dirty="0" smtClean="0">
                <a:solidFill>
                  <a:srgbClr val="C00000"/>
                </a:solidFill>
                <a:latin typeface="Calibri"/>
              </a:rPr>
              <a:t>1. Click on “New Slide”, then “Reuse Slides”</a:t>
            </a:r>
          </a:p>
        </p:txBody>
      </p:sp>
      <p:sp>
        <p:nvSpPr>
          <p:cNvPr id="8" name="Oval 7"/>
          <p:cNvSpPr/>
          <p:nvPr userDrawn="1"/>
        </p:nvSpPr>
        <p:spPr>
          <a:xfrm>
            <a:off x="74019" y="1676400"/>
            <a:ext cx="1219200" cy="609600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3743205" y="1219200"/>
            <a:ext cx="2406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 algn="l" eaLnBrk="1" hangingPunct="1"/>
            <a:r>
              <a:rPr lang="en-US" sz="1400" dirty="0" smtClean="0">
                <a:solidFill>
                  <a:srgbClr val="C00000"/>
                </a:solidFill>
                <a:latin typeface="Calibri"/>
              </a:rPr>
              <a:t>2. Browse for the Source Presentation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791200" y="5867400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 algn="l" eaLnBrk="1" hangingPunct="1"/>
            <a:r>
              <a:rPr lang="en-US" sz="1400" dirty="0" smtClean="0">
                <a:solidFill>
                  <a:srgbClr val="C00000"/>
                </a:solidFill>
                <a:latin typeface="Calibri"/>
              </a:rPr>
              <a:t>3. Confirm the “Keep source formatting” box is checked!</a:t>
            </a:r>
          </a:p>
        </p:txBody>
      </p:sp>
      <p:sp>
        <p:nvSpPr>
          <p:cNvPr id="12" name="Oval 11"/>
          <p:cNvSpPr/>
          <p:nvPr userDrawn="1"/>
        </p:nvSpPr>
        <p:spPr>
          <a:xfrm>
            <a:off x="3581400" y="1676400"/>
            <a:ext cx="2209800" cy="609600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 userDrawn="1"/>
        </p:nvSpPr>
        <p:spPr>
          <a:xfrm>
            <a:off x="3733800" y="5943600"/>
            <a:ext cx="1219200" cy="406400"/>
          </a:xfrm>
          <a:prstGeom prst="ellipse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endParaRPr lang="en-US" sz="1400" dirty="0">
              <a:solidFill>
                <a:prstClr val="white"/>
              </a:solidFill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6204028" y="1219200"/>
            <a:ext cx="240657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 algn="l" eaLnBrk="1" hangingPunct="1"/>
            <a:r>
              <a:rPr lang="en-US" sz="1400" dirty="0" smtClean="0">
                <a:solidFill>
                  <a:srgbClr val="C00000"/>
                </a:solidFill>
                <a:latin typeface="Calibri"/>
              </a:rPr>
              <a:t>4. Double click the old slides you want to move  into the current presentation</a:t>
            </a:r>
          </a:p>
        </p:txBody>
      </p:sp>
    </p:spTree>
    <p:extLst>
      <p:ext uri="{BB962C8B-B14F-4D97-AF65-F5344CB8AC3E}">
        <p14:creationId xmlns:p14="http://schemas.microsoft.com/office/powerpoint/2010/main" val="2993265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>
                <a:solidFill>
                  <a:srgbClr val="000000"/>
                </a:solidFill>
              </a:rPr>
              <a:t>FEL-3 Gate Review.ppt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F5A44-B2E7-4ABD-A4FA-3E5128FADCC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6453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(Text, Table, Et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7391400" cy="715962"/>
          </a:xfrm>
        </p:spPr>
        <p:txBody>
          <a:bodyPr>
            <a:normAutofit/>
          </a:bodyPr>
          <a:lstStyle>
            <a:lvl1pPr algn="l">
              <a:defRPr sz="2800" baseline="0"/>
            </a:lvl1pPr>
          </a:lstStyle>
          <a:p>
            <a:r>
              <a:rPr lang="en-US" dirty="0" smtClean="0"/>
              <a:t>Click: Title Goes Here – Use Highlight + Shift F3 To Toggle To First Letter Capitals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BF0D3E"/>
              </a:buClr>
              <a:buFont typeface="Wingdings" pitchFamily="2" charset="2"/>
              <a:buChar char="§"/>
              <a:defRPr sz="2400"/>
            </a:lvl1pPr>
            <a:lvl2pPr>
              <a:buClr>
                <a:srgbClr val="BF0D3E"/>
              </a:buCl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257275-C0AA-4BA7-B5E7-DC2D39B96F9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29400"/>
            <a:ext cx="2895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rgbClr val="C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H&amp;V Confidential</a:t>
            </a: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5930A0B8-A0E9-489D-8B25-BD9EFC3E9B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773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Side-by-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7391400" cy="715962"/>
          </a:xfrm>
        </p:spPr>
        <p:txBody>
          <a:bodyPr>
            <a:normAutofit/>
          </a:bodyPr>
          <a:lstStyle>
            <a:lvl1pPr algn="l">
              <a:defRPr sz="2800" baseline="0"/>
            </a:lvl1pPr>
          </a:lstStyle>
          <a:p>
            <a:r>
              <a:rPr lang="en-US" dirty="0" smtClean="0"/>
              <a:t>Click: Title Goes Here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>
          <a:xfrm>
            <a:off x="3810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257275-C0AA-4BA7-B5E7-DC2D39B96F9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29400"/>
            <a:ext cx="2895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rgbClr val="C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H&amp;V Confidential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5930A0B8-A0E9-489D-8B25-BD9EFC3E9B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094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with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7391400" cy="715962"/>
          </a:xfrm>
        </p:spPr>
        <p:txBody>
          <a:bodyPr>
            <a:normAutofit/>
          </a:bodyPr>
          <a:lstStyle>
            <a:lvl1pPr algn="l">
              <a:defRPr sz="2800" baseline="0"/>
            </a:lvl1pPr>
          </a:lstStyle>
          <a:p>
            <a:r>
              <a:rPr lang="en-US" dirty="0" smtClean="0"/>
              <a:t>Click: Title Goes Here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3810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257275-C0AA-4BA7-B5E7-DC2D39B96F9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629400"/>
            <a:ext cx="2895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rgbClr val="C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H&amp;V Confidential</a:t>
            </a:r>
            <a:endParaRPr lang="en-US" dirty="0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294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5930A0B8-A0E9-489D-8B25-BD9EFC3E9B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040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-by-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00200"/>
            <a:ext cx="27432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9800" y="1600200"/>
            <a:ext cx="27432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Content Placeholder 3"/>
          <p:cNvSpPr>
            <a:spLocks noGrp="1"/>
          </p:cNvSpPr>
          <p:nvPr>
            <p:ph sz="half" idx="13"/>
          </p:nvPr>
        </p:nvSpPr>
        <p:spPr>
          <a:xfrm>
            <a:off x="3200400" y="1600200"/>
            <a:ext cx="27432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7391400" cy="715962"/>
          </a:xfrm>
        </p:spPr>
        <p:txBody>
          <a:bodyPr>
            <a:normAutofit/>
          </a:bodyPr>
          <a:lstStyle>
            <a:lvl1pPr algn="l">
              <a:defRPr sz="2800" baseline="0"/>
            </a:lvl1pPr>
          </a:lstStyle>
          <a:p>
            <a:r>
              <a:rPr lang="en-US" dirty="0" smtClean="0"/>
              <a:t>Click: Title Goes Here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4"/>
          </p:nvPr>
        </p:nvSpPr>
        <p:spPr>
          <a:xfrm>
            <a:off x="3810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257275-C0AA-4BA7-B5E7-DC2D39B96F9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29400"/>
            <a:ext cx="2895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rgbClr val="C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H&amp;V Confidential</a:t>
            </a:r>
            <a:endParaRPr lang="en-US" dirty="0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5930A0B8-A0E9-489D-8B25-BD9EFC3E9B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3111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ag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7391400" cy="715962"/>
          </a:xfrm>
        </p:spPr>
        <p:txBody>
          <a:bodyPr>
            <a:normAutofit/>
          </a:bodyPr>
          <a:lstStyle>
            <a:lvl1pPr algn="l">
              <a:defRPr sz="2800" baseline="0"/>
            </a:lvl1pPr>
          </a:lstStyle>
          <a:p>
            <a:r>
              <a:rPr lang="en-US" dirty="0" smtClean="0"/>
              <a:t>Click: Title Goes Here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257275-C0AA-4BA7-B5E7-DC2D39B96F9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29400"/>
            <a:ext cx="2895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rgbClr val="C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H&amp;V Confidential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5930A0B8-A0E9-489D-8B25-BD9EFC3E9B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369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 - No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7467600" cy="792162"/>
          </a:xfrm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Blank Page – No Background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257275-C0AA-4BA7-B5E7-DC2D39B96F9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29400"/>
            <a:ext cx="2895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rgbClr val="C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H&amp;V Confidential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5930A0B8-A0E9-489D-8B25-BD9EFC3E9B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3479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Description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 noChangeAspect="1"/>
          </p:cNvSpPr>
          <p:nvPr>
            <p:ph type="pic" sz="quarter" idx="12" hasCustomPrompt="1"/>
          </p:nvPr>
        </p:nvSpPr>
        <p:spPr>
          <a:xfrm>
            <a:off x="381000" y="1371600"/>
            <a:ext cx="8382000" cy="1676400"/>
          </a:xfr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None/>
              <a:defRPr lang="en-US" sz="24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add Picture - Use Crop Tool to adjust size and position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3200400"/>
            <a:ext cx="838200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7391400" cy="715962"/>
          </a:xfrm>
        </p:spPr>
        <p:txBody>
          <a:bodyPr>
            <a:normAutofit/>
          </a:bodyPr>
          <a:lstStyle>
            <a:lvl1pPr algn="l">
              <a:defRPr sz="2800" baseline="0"/>
            </a:lvl1pPr>
          </a:lstStyle>
          <a:p>
            <a:r>
              <a:rPr lang="en-US" dirty="0" smtClean="0"/>
              <a:t>Click: Title Goes Here</a:t>
            </a:r>
            <a:endParaRPr lang="en-US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257275-C0AA-4BA7-B5E7-DC2D39B96F9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29400"/>
            <a:ext cx="2895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rgbClr val="C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H&amp;V Confidential</a:t>
            </a:r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5930A0B8-A0E9-489D-8B25-BD9EFC3E9B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7769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Description - 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3505200" y="1371600"/>
            <a:ext cx="5257800" cy="5029200"/>
          </a:xfr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sz="2400"/>
            </a:lvl1pPr>
          </a:lstStyle>
          <a:p>
            <a:r>
              <a:rPr lang="en-US" dirty="0" smtClean="0"/>
              <a:t>Click on Picture Icon to Add Picture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1371600"/>
            <a:ext cx="2895600" cy="50292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add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7391400" cy="715962"/>
          </a:xfrm>
        </p:spPr>
        <p:txBody>
          <a:bodyPr>
            <a:normAutofit/>
          </a:bodyPr>
          <a:lstStyle>
            <a:lvl1pPr algn="l">
              <a:defRPr sz="2800" baseline="0"/>
            </a:lvl1pPr>
          </a:lstStyle>
          <a:p>
            <a:r>
              <a:rPr lang="en-US" dirty="0" smtClean="0"/>
              <a:t>Click: Title Goes Here</a:t>
            </a:r>
            <a:endParaRPr lang="en-US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257275-C0AA-4BA7-B5E7-DC2D39B96F9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6/25/2021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29400"/>
            <a:ext cx="2895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rgbClr val="C000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/>
              <a:t>H&amp;V Confidential</a:t>
            </a:r>
            <a:endParaRPr lang="en-US" dirty="0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5930A0B8-A0E9-489D-8B25-BD9EFC3E9B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1217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041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fld id="{4F257275-C0AA-4BA7-B5E7-DC2D39B96F9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 eaLnBrk="1" hangingPunct="1">
                <a:defRPr/>
              </a:pPr>
              <a:t>6/25/2021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629400"/>
            <a:ext cx="2895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ctr">
              <a:defRPr sz="1200">
                <a:solidFill>
                  <a:srgbClr val="BF0D3E"/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r>
              <a:rPr lang="en-US" dirty="0" smtClean="0"/>
              <a:t>H&amp;V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29400" y="6629400"/>
            <a:ext cx="2133600" cy="2286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eaLnBrk="1" hangingPunct="1">
              <a:defRPr/>
            </a:pPr>
            <a:r>
              <a:rPr lang="en-US" dirty="0" smtClean="0">
                <a:solidFill>
                  <a:prstClr val="black">
                    <a:tint val="75000"/>
                  </a:prstClr>
                </a:solidFill>
              </a:rPr>
              <a:t>Slide </a:t>
            </a:r>
            <a:fld id="{5930A0B8-A0E9-489D-8B25-BD9EFC3E9B5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eaLnBrk="1" hangingPunct="1">
                <a:defRPr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381000" y="1143000"/>
            <a:ext cx="8382000" cy="76200"/>
          </a:xfrm>
          <a:prstGeom prst="rect">
            <a:avLst/>
          </a:prstGeom>
          <a:gradFill rotWithShape="0">
            <a:gsLst>
              <a:gs pos="0">
                <a:srgbClr val="CC0000">
                  <a:gamma/>
                  <a:shade val="46275"/>
                  <a:invGamma/>
                </a:srgbClr>
              </a:gs>
              <a:gs pos="100000">
                <a:srgbClr val="CC000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1300" y="420099"/>
            <a:ext cx="838200" cy="455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192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BF0D3E"/>
        </a:buClr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BF0D3E"/>
        </a:buClr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000099"/>
                </a:solidFill>
              </a:rPr>
              <a:t>LOTO: Requirements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90600" y="1970532"/>
            <a:ext cx="6400800" cy="1143000"/>
          </a:xfrm>
        </p:spPr>
        <p:txBody>
          <a:bodyPr>
            <a:normAutofit fontScale="92500" lnSpcReduction="10000"/>
          </a:bodyPr>
          <a:lstStyle/>
          <a:p>
            <a:pPr algn="ctr" eaLnBrk="1" hangingPunct="1"/>
            <a:r>
              <a:rPr lang="en-US" altLang="en-US" sz="3600" dirty="0" smtClean="0">
                <a:solidFill>
                  <a:srgbClr val="006600"/>
                </a:solidFill>
              </a:rPr>
              <a:t>LOCKOUT / TAGOUT</a:t>
            </a:r>
          </a:p>
          <a:p>
            <a:pPr algn="ctr" eaLnBrk="1" hangingPunct="1"/>
            <a:r>
              <a:rPr lang="en-US" altLang="en-US" sz="3600" dirty="0" smtClean="0">
                <a:solidFill>
                  <a:srgbClr val="006600"/>
                </a:solidFill>
              </a:rPr>
              <a:t>29 CFR 1910.147</a:t>
            </a:r>
            <a:endParaRPr lang="en-US" altLang="en-US" dirty="0" smtClean="0">
              <a:solidFill>
                <a:srgbClr val="006600"/>
              </a:solidFill>
            </a:endParaRPr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334000" y="2895600"/>
            <a:ext cx="24384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0274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pPr eaLnBrk="1" hangingPunct="1"/>
            <a:r>
              <a:rPr lang="en-US" altLang="en-US" sz="3600" b="0" dirty="0" smtClean="0"/>
              <a:t>Locks Will be Singularly Identified</a:t>
            </a:r>
          </a:p>
        </p:txBody>
      </p:sp>
      <p:sp>
        <p:nvSpPr>
          <p:cNvPr id="40962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5486400" cy="4114800"/>
          </a:xfrm>
        </p:spPr>
        <p:txBody>
          <a:bodyPr>
            <a:normAutofit fontScale="85000" lnSpcReduction="10000"/>
          </a:bodyPr>
          <a:lstStyle/>
          <a:p>
            <a:pPr lvl="1">
              <a:lnSpc>
                <a:spcPct val="120000"/>
              </a:lnSpc>
            </a:pPr>
            <a:r>
              <a:rPr lang="en-US" altLang="en-US" sz="3200" dirty="0"/>
              <a:t>Lockout </a:t>
            </a:r>
            <a:r>
              <a:rPr lang="en-US" altLang="en-US" sz="3200" dirty="0" smtClean="0"/>
              <a:t>devices </a:t>
            </a:r>
            <a:r>
              <a:rPr lang="en-US" altLang="en-US" sz="3200" dirty="0"/>
              <a:t>shall be standardized within the </a:t>
            </a:r>
            <a:r>
              <a:rPr lang="en-US" altLang="en-US" sz="3200" dirty="0" smtClean="0"/>
              <a:t>facility. </a:t>
            </a:r>
          </a:p>
          <a:p>
            <a:pPr lvl="2">
              <a:lnSpc>
                <a:spcPct val="120000"/>
              </a:lnSpc>
            </a:pPr>
            <a:r>
              <a:rPr lang="en-US" altLang="en-US" sz="3000" dirty="0" smtClean="0"/>
              <a:t>Color, shape, and size</a:t>
            </a:r>
            <a:endParaRPr lang="en-US" altLang="en-US" sz="3000" dirty="0"/>
          </a:p>
          <a:p>
            <a:pPr lvl="1" eaLnBrk="1" hangingPunct="1">
              <a:lnSpc>
                <a:spcPct val="120000"/>
              </a:lnSpc>
            </a:pPr>
            <a:r>
              <a:rPr lang="en-US" altLang="en-US" sz="3200" dirty="0" smtClean="0"/>
              <a:t>Locks shall be the only device(s) used for controlling energy; 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3200" dirty="0" smtClean="0"/>
              <a:t>Shall not be used for other purposes.</a:t>
            </a:r>
          </a:p>
        </p:txBody>
      </p:sp>
      <p:pic>
        <p:nvPicPr>
          <p:cNvPr id="409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371600"/>
            <a:ext cx="3124200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5137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4400" dirty="0" smtClean="0"/>
              <a:t>LOTO Tags - Identifiable</a:t>
            </a:r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828800"/>
            <a:ext cx="4191000" cy="41148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altLang="en-US" sz="2800" dirty="0" smtClean="0"/>
              <a:t>Lockout devices and </a:t>
            </a:r>
            <a:r>
              <a:rPr lang="en-US" altLang="en-US" sz="2800" dirty="0" err="1" smtClean="0"/>
              <a:t>tagout</a:t>
            </a:r>
            <a:r>
              <a:rPr lang="en-US" altLang="en-US" sz="2800" dirty="0" smtClean="0"/>
              <a:t> devices shall indicate the identify of the employee applying the device(s).</a:t>
            </a:r>
          </a:p>
        </p:txBody>
      </p:sp>
      <p:pic>
        <p:nvPicPr>
          <p:cNvPr id="4505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133600"/>
            <a:ext cx="2860675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65273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4400" dirty="0" smtClean="0"/>
              <a:t>Requirements</a:t>
            </a: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5715000" cy="4953000"/>
          </a:xfrm>
        </p:spPr>
        <p:txBody>
          <a:bodyPr>
            <a:noAutofit/>
          </a:bodyPr>
          <a:lstStyle/>
          <a:p>
            <a:r>
              <a:rPr lang="en-US" altLang="en-US" sz="2800" dirty="0" smtClean="0"/>
              <a:t>Lockout and </a:t>
            </a:r>
            <a:r>
              <a:rPr lang="en-US" altLang="en-US" sz="2800" dirty="0" err="1" smtClean="0"/>
              <a:t>tagout</a:t>
            </a:r>
            <a:r>
              <a:rPr lang="en-US" altLang="en-US" sz="2800" dirty="0" smtClean="0"/>
              <a:t> devices shall be capable of withstanding the environment to which they are exposed for the maximum period of time that exposure is expected.</a:t>
            </a:r>
          </a:p>
          <a:p>
            <a:r>
              <a:rPr lang="en-US" altLang="en-US" sz="2800" dirty="0"/>
              <a:t>Lockout devices shall be substantial enough to prevent removal without the use of excessive force or unusual techniques, such as with the use of bolt cutters or other metal cutting </a:t>
            </a:r>
            <a:r>
              <a:rPr lang="en-US" altLang="en-US" sz="2800" dirty="0" smtClean="0"/>
              <a:t>tools.</a:t>
            </a:r>
          </a:p>
        </p:txBody>
      </p:sp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1532465"/>
            <a:ext cx="2867025" cy="19727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8400" y="3276600"/>
            <a:ext cx="1905000" cy="3368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746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 eaLnBrk="1" hangingPunct="1"/>
            <a:r>
              <a:rPr lang="en-US" altLang="en-US" sz="4400" dirty="0" smtClean="0"/>
              <a:t>Shift/Personnel Changes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81200"/>
            <a:ext cx="5029200" cy="4267200"/>
          </a:xfrm>
        </p:spPr>
        <p:txBody>
          <a:bodyPr/>
          <a:lstStyle/>
          <a:p>
            <a:pPr>
              <a:buClr>
                <a:srgbClr val="990033"/>
              </a:buClr>
              <a:buSzPct val="65000"/>
            </a:pPr>
            <a:r>
              <a:rPr lang="en-US" altLang="en-US" sz="2800" dirty="0" smtClean="0"/>
              <a:t>Specific procedures to be implemented to maintain continuity.</a:t>
            </a:r>
          </a:p>
          <a:p>
            <a:pPr>
              <a:buClr>
                <a:srgbClr val="990033"/>
              </a:buClr>
              <a:buSzPct val="65000"/>
            </a:pPr>
            <a:r>
              <a:rPr lang="en-US" altLang="en-US" sz="2800" dirty="0" smtClean="0"/>
              <a:t>Transfer of protection from off-going to oncoming personnel.</a:t>
            </a:r>
          </a:p>
          <a:p>
            <a:pPr>
              <a:buClr>
                <a:srgbClr val="990033"/>
              </a:buClr>
              <a:buSzPct val="65000"/>
            </a:pPr>
            <a:r>
              <a:rPr lang="en-US" altLang="en-US" sz="2800" dirty="0" smtClean="0"/>
              <a:t>Minimize hazard(s) to all employees. </a:t>
            </a:r>
          </a:p>
          <a:p>
            <a:pPr eaLnBrk="1" hangingPunct="1">
              <a:buClr>
                <a:srgbClr val="990033"/>
              </a:buClr>
              <a:buSzPct val="65000"/>
              <a:buFont typeface="Monotype Sorts" pitchFamily="2" charset="2"/>
              <a:buChar char="Z"/>
            </a:pPr>
            <a:endParaRPr lang="en-US" altLang="en-US" dirty="0" smtClean="0"/>
          </a:p>
        </p:txBody>
      </p:sp>
      <p:pic>
        <p:nvPicPr>
          <p:cNvPr id="48132" name="Picture 4" descr="E:\PFiles\MSOffice\Clipart\corpbas\j0078708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590800"/>
            <a:ext cx="2971800" cy="2789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05913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4400" dirty="0" smtClean="0"/>
              <a:t>Employer Removal of a Lock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752600"/>
            <a:ext cx="6248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Verification by the employer that the authorized employee is not at the facility.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Making all reasonable efforts to contact the authorized employee to inform.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Ensuring that the authorized employee has this knowledge before he/she resumes work at that facility.</a:t>
            </a: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6726238" y="2286000"/>
          <a:ext cx="2144712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Clip" r:id="rId4" imgW="1748160" imgH="1801080" progId="MS_ClipArt_Gallery.5">
                  <p:embed/>
                </p:oleObj>
              </mc:Choice>
              <mc:Fallback>
                <p:oleObj name="Clip" r:id="rId4" imgW="1748160" imgH="1801080" progId="MS_ClipArt_Gallery.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6238" y="2286000"/>
                        <a:ext cx="2144712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55736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4400" dirty="0" smtClean="0"/>
              <a:t>Periodic Inspection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05000"/>
            <a:ext cx="5257800" cy="4343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110000"/>
              </a:lnSpc>
              <a:buFontTx/>
              <a:buNone/>
            </a:pPr>
            <a:r>
              <a:rPr lang="en-US" altLang="en-US" sz="3000" dirty="0" smtClean="0"/>
              <a:t>	The employer shall conduct a periodic inspection of the energy control procedure at least annually to ensure that the procedure and the requirements of this standard are being followed.</a:t>
            </a:r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6858000" y="2667000"/>
          <a:ext cx="1836738" cy="251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Clip" r:id="rId4" imgW="1304640" imgH="1785600" progId="MS_ClipArt_Gallery.5">
                  <p:embed/>
                </p:oleObj>
              </mc:Choice>
              <mc:Fallback>
                <p:oleObj name="Clip" r:id="rId4" imgW="1304640" imgH="1785600" progId="MS_ClipArt_Gallery.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2667000"/>
                        <a:ext cx="1836738" cy="2514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64437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pPr algn="ctr" eaLnBrk="1" hangingPunct="1"/>
            <a:r>
              <a:rPr lang="en-US" altLang="en-US" sz="4400" dirty="0" smtClean="0"/>
              <a:t>Periodic Inspection</a:t>
            </a: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447800"/>
            <a:ext cx="5791200" cy="54102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altLang="en-US" sz="2800" dirty="0" smtClean="0"/>
              <a:t>The periodic inspection shall be performed by an authorized employee other than the one(s) utilizing the energy control procedure being inspected.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2800" dirty="0" smtClean="0"/>
              <a:t>The periodic inspection shall be conducted to correct any deviations or inadequacies identified.</a:t>
            </a:r>
            <a:endParaRPr lang="en-US" altLang="en-US" sz="2800" dirty="0"/>
          </a:p>
          <a:p>
            <a:pPr>
              <a:lnSpc>
                <a:spcPct val="110000"/>
              </a:lnSpc>
            </a:pPr>
            <a:r>
              <a:rPr lang="en-US" altLang="en-US" sz="2800" dirty="0" smtClean="0"/>
              <a:t>Include a review of employee's </a:t>
            </a:r>
            <a:r>
              <a:rPr lang="en-US" altLang="en-US" sz="2800" dirty="0"/>
              <a:t>responsibilities under the energy control procedure being </a:t>
            </a:r>
            <a:r>
              <a:rPr lang="en-US" altLang="en-US" sz="2800" dirty="0" smtClean="0"/>
              <a:t>inspected.</a:t>
            </a:r>
            <a:endParaRPr lang="en-US" altLang="en-US" sz="2800" dirty="0"/>
          </a:p>
          <a:p>
            <a:pPr eaLnBrk="1" hangingPunct="1">
              <a:lnSpc>
                <a:spcPct val="110000"/>
              </a:lnSpc>
            </a:pPr>
            <a:endParaRPr lang="en-US" altLang="en-US" sz="2800" dirty="0" smtClean="0"/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5715000" y="2743200"/>
          <a:ext cx="3200400" cy="215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Clip" r:id="rId4" imgW="3650040" imgH="2462400" progId="MS_ClipArt_Gallery.5">
                  <p:embed/>
                </p:oleObj>
              </mc:Choice>
              <mc:Fallback>
                <p:oleObj name="Clip" r:id="rId4" imgW="3650040" imgH="2462400" progId="MS_ClipArt_Gallery.5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2743200"/>
                        <a:ext cx="3200400" cy="215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754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HV PowerPoint presentation template with new logo-taglin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BF0D3E"/>
        </a:solidFill>
        <a:ln w="3175">
          <a:solidFill>
            <a:schemeClr val="tx1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rIns="0" rtlCol="0">
        <a:spAutoFit/>
      </a:bodyPr>
      <a:lstStyle>
        <a:defPPr marL="227013" indent="-227013">
          <a:buClr>
            <a:srgbClr val="BF0D3E"/>
          </a:buClr>
          <a:buFont typeface="Wingdings" pitchFamily="2" charset="2"/>
          <a:buChar char="§"/>
          <a:defRPr sz="1400"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Environmental Minute - Pest Control" id="{C45ADE63-42BA-4C4A-B397-493D2D7C58F8}" vid="{FD2B7183-7B06-48B5-AE28-6627821BA88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0 xmlns="0fdf2b72-4afa-4791-9591-09dabce231de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F968006CF19A47A9944FD0E1AC15DB" ma:contentTypeVersion="1" ma:contentTypeDescription="Create a new document." ma:contentTypeScope="" ma:versionID="c21e2377ced4dda7d21acda6e5710b18">
  <xsd:schema xmlns:xsd="http://www.w3.org/2001/XMLSchema" xmlns:xs="http://www.w3.org/2001/XMLSchema" xmlns:p="http://schemas.microsoft.com/office/2006/metadata/properties" xmlns:ns2="0fdf2b72-4afa-4791-9591-09dabce231de" targetNamespace="http://schemas.microsoft.com/office/2006/metadata/properties" ma:root="true" ma:fieldsID="28c0f42318d0abe10291ee9a12fa53fb" ns2:_="">
    <xsd:import namespace="0fdf2b72-4afa-4791-9591-09dabce231de"/>
    <xsd:element name="properties">
      <xsd:complexType>
        <xsd:sequence>
          <xsd:element name="documentManagement">
            <xsd:complexType>
              <xsd:all>
                <xsd:element ref="ns2:Description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df2b72-4afa-4791-9591-09dabce231de" elementFormDefault="qualified">
    <xsd:import namespace="http://schemas.microsoft.com/office/2006/documentManagement/types"/>
    <xsd:import namespace="http://schemas.microsoft.com/office/infopath/2007/PartnerControls"/>
    <xsd:element name="Description0" ma:index="8" nillable="true" ma:displayName="Description" ma:internalName="Description0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297AE9-7C81-403D-BB03-EFA2686EDEAA}">
  <ds:schemaRefs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0fdf2b72-4afa-4791-9591-09dabce231de"/>
    <ds:schemaRef ds:uri="http://purl.org/dc/terms/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30A2AC9-1CF7-41A8-907F-B481E614FC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df2b72-4afa-4791-9591-09dabce231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187DFB3-C7A0-4123-9A83-0132E8935C9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HVPresentationMaster-White</Template>
  <TotalTime>8284</TotalTime>
  <Words>296</Words>
  <Application>Microsoft Office PowerPoint</Application>
  <PresentationFormat>On-screen Show (4:3)</PresentationFormat>
  <Paragraphs>33</Paragraphs>
  <Slides>8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Monotype Sorts</vt:lpstr>
      <vt:lpstr>Times New Roman</vt:lpstr>
      <vt:lpstr>Wingdings</vt:lpstr>
      <vt:lpstr>HV PowerPoint presentation template with new logo-tagline</vt:lpstr>
      <vt:lpstr>Clip</vt:lpstr>
      <vt:lpstr>LOTO: Requirements</vt:lpstr>
      <vt:lpstr>Locks Will be Singularly Identified</vt:lpstr>
      <vt:lpstr>LOTO Tags - Identifiable</vt:lpstr>
      <vt:lpstr>Requirements</vt:lpstr>
      <vt:lpstr>Shift/Personnel Changes</vt:lpstr>
      <vt:lpstr>Employer Removal of a Lock</vt:lpstr>
      <vt:lpstr>Periodic Inspection</vt:lpstr>
      <vt:lpstr>Periodic Inspection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Ashley Jones</dc:creator>
  <cp:lastModifiedBy>Reichen, Max</cp:lastModifiedBy>
  <cp:revision>112</cp:revision>
  <cp:lastPrinted>2005-08-22T15:19:05Z</cp:lastPrinted>
  <dcterms:created xsi:type="dcterms:W3CDTF">2008-10-13T13:06:24Z</dcterms:created>
  <dcterms:modified xsi:type="dcterms:W3CDTF">2021-06-25T17:22:47Z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0x010100AAF968006CF19A47A9944FD0E1AC15DB</vt:lpwstr>
  </property>
</Properties>
</file>