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3"/>
  </p:notesMasterIdLst>
  <p:sldIdLst>
    <p:sldId id="301" r:id="rId3"/>
    <p:sldId id="294" r:id="rId4"/>
    <p:sldId id="258" r:id="rId5"/>
    <p:sldId id="260" r:id="rId6"/>
    <p:sldId id="295" r:id="rId7"/>
    <p:sldId id="297" r:id="rId8"/>
    <p:sldId id="298" r:id="rId9"/>
    <p:sldId id="299" r:id="rId10"/>
    <p:sldId id="300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1" autoAdjust="0"/>
    <p:restoredTop sz="95439" autoAdjust="0"/>
  </p:normalViewPr>
  <p:slideViewPr>
    <p:cSldViewPr>
      <p:cViewPr varScale="1">
        <p:scale>
          <a:sx n="97" d="100"/>
          <a:sy n="97" d="100"/>
        </p:scale>
        <p:origin x="15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675CC-E422-4226-ABA7-4EC9A36E0E81}" type="datetimeFigureOut">
              <a:rPr lang="en-US" smtClean="0"/>
              <a:t>12/1/17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79CA7-06BA-4D18-B0E5-047557B18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5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79CA7-06BA-4D18-B0E5-047557B18F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4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2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9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Dark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3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Boa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16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urtl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eafood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66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Fish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7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EAB0777-4C60-462E-A92C-CDAFD498799C}" type="datetimeFigureOut">
              <a:rPr lang="en-US" smtClean="0">
                <a:solidFill>
                  <a:prstClr val="black"/>
                </a:solidFill>
              </a:rPr>
              <a:pPr defTabSz="457200"/>
              <a:t>12/1/17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9345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5" Type="http://schemas.openxmlformats.org/officeDocument/2006/relationships/image" Target="../media/image19.tiff"/><Relationship Id="rId6" Type="http://schemas.openxmlformats.org/officeDocument/2006/relationships/image" Target="../media/image20.tiff"/><Relationship Id="rId7" Type="http://schemas.openxmlformats.org/officeDocument/2006/relationships/image" Target="../media/image21.tiff"/><Relationship Id="rId8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6" Type="http://schemas.openxmlformats.org/officeDocument/2006/relationships/image" Target="../media/image26.tiff"/><Relationship Id="rId7" Type="http://schemas.openxmlformats.org/officeDocument/2006/relationships/image" Target="../media/image27.tiff"/><Relationship Id="rId8" Type="http://schemas.openxmlformats.org/officeDocument/2006/relationships/image" Target="../media/image28.tiff"/><Relationship Id="rId9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71600"/>
            <a:ext cx="8077200" cy="9906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Vessel Activity in the Arctic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09600" y="2590800"/>
            <a:ext cx="8205853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Jeffrey D. Adams and Gregory K. Silber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2542" y="3352800"/>
            <a:ext cx="8678917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NOAA Fisheries 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Protected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452" y="5091180"/>
            <a:ext cx="1600000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088" y="1499616"/>
            <a:ext cx="3390923" cy="4389118"/>
          </a:xfrm>
          <a:prstGeom prst="rect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11480" y="2057400"/>
            <a:ext cx="461772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Kam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 Chin and David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Phinney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of the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Department of Transportation VOLPE Data Center 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Peter Oppenheimer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of the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NOAA General Counsel Office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Candace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Nachman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of NOAA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Fisheries Office of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Policy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277" y="1827684"/>
            <a:ext cx="3524250" cy="38385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Arctic Marine Environment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480" y="2057400"/>
            <a:ext cx="461772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Increased surface air temperatures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Reduction in sea-ice extent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Increased maritime activity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Increased impacts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Limited vessel activity information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Comprehensive baseline needed</a:t>
            </a:r>
          </a:p>
        </p:txBody>
      </p:sp>
    </p:spTree>
    <p:extLst>
      <p:ext uri="{BB962C8B-B14F-4D97-AF65-F5344CB8AC3E}">
        <p14:creationId xmlns:p14="http://schemas.microsoft.com/office/powerpoint/2010/main" val="19397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 Overview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" y="2057400"/>
            <a:ext cx="4343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Automatic Identification System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Maritime Safety Technology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IMO and USCG Mandated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Static Information: vessel name,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mmsi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, call sign, </a:t>
            </a:r>
            <a:r>
              <a:rPr lang="en-US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imo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 number, type, and length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Dynamic Information: vessel 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speed,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position, heading, and course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7" descr="ais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080" y="1828800"/>
            <a:ext cx="3522861" cy="384048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6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AIS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480" y="2057400"/>
            <a:ext cx="434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AIS signals detected in space!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Low-orbiting microsatellites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Single satellite has a field of view of 2500 nautical miles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Constellations of microsatellites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Open ocean and coastal areas!</a:t>
            </a:r>
            <a:endParaRPr lang="en-US" sz="2200" dirty="0" smtClean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Commercial vendors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Cost effective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1828800"/>
            <a:ext cx="3520447" cy="3840488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5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7" y="1455420"/>
            <a:ext cx="3520440" cy="448056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Characterizing Vessel Activity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480" y="2057400"/>
            <a:ext cx="446532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2015 satellite AIS data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ARPA boundary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Vessel activity metrics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Enhanced vessel database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Vessel type and size classes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Annual and monthly activity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Regional and ocean/sea activity</a:t>
            </a:r>
          </a:p>
        </p:txBody>
      </p:sp>
    </p:spTree>
    <p:extLst>
      <p:ext uri="{BB962C8B-B14F-4D97-AF65-F5344CB8AC3E}">
        <p14:creationId xmlns:p14="http://schemas.microsoft.com/office/powerpoint/2010/main" val="5078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 Activity - Synopses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480" y="2057400"/>
            <a:ext cx="454152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One-page summary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High-level information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Surface area and sea ice extent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Vessel activity totals and ranges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Relative vessel activity ranks for different oceans and seas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1"/>
            <a:ext cx="3390924" cy="4389118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1"/>
            <a:ext cx="3390923" cy="4389118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1"/>
            <a:ext cx="3390923" cy="4389118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9074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 Activity - Charts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480" y="2057400"/>
            <a:ext cx="446532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Annual activity by vessel type and size classes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6 vessel type classes (Appendix 1)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7 vessel size classes (GT)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Monthly activity by vessel type class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3" cy="4389116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2" cy="4389116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2" cy="4389115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1" cy="4389115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1" cy="4389114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0" cy="4389114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852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 Activity - Appendices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480" y="2057400"/>
            <a:ext cx="446532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Activity metrics by vessel type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Vessel and transit counts by flag country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Transit and sea ice extent maps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Transit density by vessel type class maps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3" cy="4389116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3" cy="4389116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22" cy="4389116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19" cy="4389111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18" cy="4389111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18" cy="4389110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841" y="1501142"/>
            <a:ext cx="3390917" cy="4389110"/>
          </a:xfrm>
          <a:prstGeom prst="rect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6865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95"/>
            <a:ext cx="9142858" cy="761905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514599" y="6096000"/>
            <a:ext cx="6400801" cy="5029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480" y="2057400"/>
            <a:ext cx="446532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Identifies areas of highest use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Areas to target for updating bathymetric data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Assist with determining locations for shipping lanes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0" dist="50800" dir="2700000" algn="tl" rotWithShape="0">
                    <a:prstClr val="black">
                      <a:alpha val="25000"/>
                    </a:prstClr>
                  </a:outerShdw>
                </a:effectLst>
              </a:rPr>
              <a:t>Determine areas of highest risk to marine mammals (overlay habitat maps with vessel traffic info)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0" dist="508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1828800"/>
            <a:ext cx="3520447" cy="3840487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11766</TotalTime>
  <Words>352</Words>
  <Application>Microsoft Macintosh PowerPoint</Application>
  <PresentationFormat>On-screen Show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Arial Narrow Bold</vt:lpstr>
      <vt:lpstr>Calibri</vt:lpstr>
      <vt:lpstr>Candara</vt:lpstr>
      <vt:lpstr>Symbol</vt:lpstr>
      <vt:lpstr>Waveform</vt:lpstr>
      <vt:lpstr>NOAA Divider Slides</vt:lpstr>
      <vt:lpstr>2015 Vessel Activity in the Arctic</vt:lpstr>
      <vt:lpstr>Arctic Marine Environment</vt:lpstr>
      <vt:lpstr>AIS Overview</vt:lpstr>
      <vt:lpstr>Satellite AIS System</vt:lpstr>
      <vt:lpstr>Characterizing Vessel Activity</vt:lpstr>
      <vt:lpstr>Vessel Activity - Synopses</vt:lpstr>
      <vt:lpstr>Vessel Activity - Charts</vt:lpstr>
      <vt:lpstr>Vessel Activity - Appendices</vt:lpstr>
      <vt:lpstr>Applications</vt:lpstr>
      <vt:lpstr>Acknowledgements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Satellite and Terrestrial Automatic Identification System (AIS) Data in Marine Conservation</dc:title>
  <dc:creator>Jeff_Adams</dc:creator>
  <cp:lastModifiedBy>Jenny Evans</cp:lastModifiedBy>
  <cp:revision>192</cp:revision>
  <dcterms:created xsi:type="dcterms:W3CDTF">2006-08-16T00:00:00Z</dcterms:created>
  <dcterms:modified xsi:type="dcterms:W3CDTF">2017-12-02T01:27:37Z</dcterms:modified>
</cp:coreProperties>
</file>