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Impact" panose="020B0806030902050204" pitchFamily="34" charset="0"/>
      <p:regular r:id="rId30"/>
    </p:embeddedFont>
    <p:embeddedFont>
      <p:font typeface="Roboto Slab" panose="020B0604020202020204" charset="0"/>
      <p:regular r:id="rId31"/>
      <p:bold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439410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161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400">
                <a:solidFill>
                  <a:schemeClr val="dk1"/>
                </a:solidFill>
                <a:latin typeface="Roboto"/>
                <a:ea typeface="Roboto"/>
                <a:cs typeface="Roboto"/>
                <a:sym typeface="Roboto"/>
              </a:rPr>
              <a:t>Okay, but our dads?</a:t>
            </a:r>
          </a:p>
        </p:txBody>
      </p:sp>
    </p:spTree>
    <p:extLst>
      <p:ext uri="{BB962C8B-B14F-4D97-AF65-F5344CB8AC3E}">
        <p14:creationId xmlns:p14="http://schemas.microsoft.com/office/powerpoint/2010/main" val="338346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085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059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323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5084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51879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9219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1858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2068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866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1335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8030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3102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670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9916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779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4079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3979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4378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548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3274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100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726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579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2875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801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descr="Screen Shot 2017-01-29 at 18.44.27.png"/>
          <p:cNvPicPr preferRelativeResize="0"/>
          <p:nvPr/>
        </p:nvPicPr>
        <p:blipFill rotWithShape="1">
          <a:blip r:embed="rId3">
            <a:alphaModFix amt="52999"/>
          </a:blip>
          <a:srcRect l="659" r="-660"/>
          <a:stretch/>
        </p:blipFill>
        <p:spPr>
          <a:xfrm>
            <a:off x="0" y="-79554"/>
            <a:ext cx="9143999" cy="5726779"/>
          </a:xfrm>
          <a:prstGeom prst="rect">
            <a:avLst/>
          </a:prstGeom>
          <a:noFill/>
          <a:ln>
            <a:noFill/>
          </a:ln>
        </p:spPr>
      </p:pic>
      <p:sp>
        <p:nvSpPr>
          <p:cNvPr id="64" name="Shape 64"/>
          <p:cNvSpPr txBox="1">
            <a:spLocks noGrp="1"/>
          </p:cNvSpPr>
          <p:nvPr>
            <p:ph type="ctrTitle"/>
          </p:nvPr>
        </p:nvSpPr>
        <p:spPr>
          <a:xfrm>
            <a:off x="361358" y="781525"/>
            <a:ext cx="8520600" cy="2052600"/>
          </a:xfrm>
          <a:prstGeom prst="rect">
            <a:avLst/>
          </a:prstGeom>
        </p:spPr>
        <p:txBody>
          <a:bodyPr lIns="91425" tIns="91425" rIns="91425" bIns="91425" anchor="b" anchorCtr="0">
            <a:noAutofit/>
          </a:bodyPr>
          <a:lstStyle/>
          <a:p>
            <a:pPr lvl="0">
              <a:spcBef>
                <a:spcPts val="0"/>
              </a:spcBef>
              <a:buNone/>
            </a:pPr>
            <a:r>
              <a:rPr lang="en">
                <a:latin typeface="Impact"/>
                <a:ea typeface="Impact"/>
                <a:cs typeface="Impact"/>
                <a:sym typeface="Impact"/>
              </a:rPr>
              <a:t>Congress</a:t>
            </a:r>
          </a:p>
        </p:txBody>
      </p:sp>
      <p:sp>
        <p:nvSpPr>
          <p:cNvPr id="65" name="Shape 65"/>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a:t>Josh Lovett, Abi Wakefield, Em Vitale</a:t>
            </a:r>
          </a:p>
        </p:txBody>
      </p:sp>
      <p:sp>
        <p:nvSpPr>
          <p:cNvPr id="66" name="Shape 66"/>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
              <a:t/>
            </a:r>
            <a:br>
              <a:rPr lang="en"/>
            </a:br>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Who is in Congress?</a:t>
            </a:r>
          </a:p>
        </p:txBody>
      </p:sp>
      <p:sp>
        <p:nvSpPr>
          <p:cNvPr id="122" name="Shape 122"/>
          <p:cNvSpPr txBox="1">
            <a:spLocks noGrp="1"/>
          </p:cNvSpPr>
          <p:nvPr>
            <p:ph type="body" idx="1"/>
          </p:nvPr>
        </p:nvSpPr>
        <p:spPr>
          <a:xfrm>
            <a:off x="487500" y="1489825"/>
            <a:ext cx="6287400" cy="3078900"/>
          </a:xfrm>
          <a:prstGeom prst="rect">
            <a:avLst/>
          </a:prstGeom>
        </p:spPr>
        <p:txBody>
          <a:bodyPr lIns="91425" tIns="91425" rIns="91425" bIns="91425" anchor="t" anchorCtr="0">
            <a:noAutofit/>
          </a:bodyPr>
          <a:lstStyle/>
          <a:p>
            <a:pPr marL="457200" lvl="0" indent="-317500">
              <a:spcBef>
                <a:spcPts val="0"/>
              </a:spcBef>
              <a:buSzPct val="100000"/>
            </a:pPr>
            <a:r>
              <a:rPr lang="en" sz="1400"/>
              <a:t>Generally made up of middle-aged, white, male, protestant lawyers. </a:t>
            </a:r>
          </a:p>
          <a:p>
            <a:pPr marL="457200" lvl="0" indent="-317500">
              <a:spcBef>
                <a:spcPts val="0"/>
              </a:spcBef>
              <a:buSzPct val="100000"/>
            </a:pPr>
            <a:r>
              <a:rPr lang="en" sz="1400"/>
              <a:t>Recent increase in minorities, first termers (currently one in five), and non-lawyers.</a:t>
            </a:r>
          </a:p>
          <a:p>
            <a:pPr marL="457200" lvl="0" indent="-317500">
              <a:spcBef>
                <a:spcPts val="0"/>
              </a:spcBef>
              <a:buSzPct val="100000"/>
            </a:pPr>
            <a:r>
              <a:rPr lang="en" sz="1400"/>
              <a:t>Until the 1950s, most members served only one term. Then federal power increased, higher wages were given, and incumbency began to take hold. Most incumbents who seek reelection win by wide margins, especially in the House.</a:t>
            </a:r>
          </a:p>
          <a:p>
            <a:pPr marL="457200" lvl="0" indent="-317500">
              <a:spcBef>
                <a:spcPts val="0"/>
              </a:spcBef>
              <a:buSzPct val="100000"/>
            </a:pPr>
            <a:r>
              <a:rPr lang="en" sz="1400"/>
              <a:t>Between 1933 and 2011, Democrats have been in control of both houses more often than Republicans.</a:t>
            </a:r>
          </a:p>
          <a:p>
            <a:pPr lvl="0">
              <a:spcBef>
                <a:spcPts val="0"/>
              </a:spcBef>
              <a:buNone/>
            </a:pPr>
            <a:endParaRPr sz="1400"/>
          </a:p>
          <a:p>
            <a:pPr lvl="0">
              <a:spcBef>
                <a:spcPts val="0"/>
              </a:spcBef>
              <a:buNone/>
            </a:pPr>
            <a:endParaRPr sz="1400"/>
          </a:p>
        </p:txBody>
      </p:sp>
      <p:pic>
        <p:nvPicPr>
          <p:cNvPr id="123" name="Shape 123" descr="Screen Shot 2017-02-01 at 00.42.53.png"/>
          <p:cNvPicPr preferRelativeResize="0"/>
          <p:nvPr/>
        </p:nvPicPr>
        <p:blipFill>
          <a:blip r:embed="rId3">
            <a:alphaModFix/>
          </a:blip>
          <a:stretch>
            <a:fillRect/>
          </a:stretch>
        </p:blipFill>
        <p:spPr>
          <a:xfrm rot="-3">
            <a:off x="6778194" y="2132737"/>
            <a:ext cx="2166386" cy="23074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Minority Representation in Congress</a:t>
            </a:r>
          </a:p>
        </p:txBody>
      </p:sp>
      <p:sp>
        <p:nvSpPr>
          <p:cNvPr id="129" name="Shape 12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a:spcBef>
                <a:spcPts val="0"/>
              </a:spcBef>
              <a:buChar char="●"/>
            </a:pPr>
            <a:r>
              <a:rPr lang="en"/>
              <a:t>Between 1950 and 2011, the number of women in the House increased from nine to 75 and the number of African Americans from two to 42. </a:t>
            </a:r>
          </a:p>
          <a:p>
            <a:pPr marL="457200" lvl="0" indent="-228600">
              <a:spcBef>
                <a:spcPts val="0"/>
              </a:spcBef>
              <a:buChar char="●"/>
            </a:pPr>
            <a:r>
              <a:rPr lang="en"/>
              <a:t>There are currently 30 Latino members.</a:t>
            </a:r>
          </a:p>
        </p:txBody>
      </p:sp>
      <p:pic>
        <p:nvPicPr>
          <p:cNvPr id="130" name="Shape 130" descr="Screen Shot 2017-02-01 at 00.39.02.png"/>
          <p:cNvPicPr preferRelativeResize="0"/>
          <p:nvPr/>
        </p:nvPicPr>
        <p:blipFill>
          <a:blip r:embed="rId3">
            <a:alphaModFix/>
          </a:blip>
          <a:stretch>
            <a:fillRect/>
          </a:stretch>
        </p:blipFill>
        <p:spPr>
          <a:xfrm>
            <a:off x="2569300" y="2598100"/>
            <a:ext cx="3381699" cy="2249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87900" y="941650"/>
            <a:ext cx="8368200" cy="686100"/>
          </a:xfrm>
          <a:prstGeom prst="rect">
            <a:avLst/>
          </a:prstGeom>
        </p:spPr>
        <p:txBody>
          <a:bodyPr lIns="91425" tIns="91425" rIns="91425" bIns="91425" anchor="b" anchorCtr="0">
            <a:noAutofit/>
          </a:bodyPr>
          <a:lstStyle/>
          <a:p>
            <a:pPr lvl="0">
              <a:spcBef>
                <a:spcPts val="0"/>
              </a:spcBef>
              <a:buNone/>
            </a:pPr>
            <a:r>
              <a:rPr lang="en"/>
              <a:t>Do Members Represent their Constituents?</a:t>
            </a:r>
          </a:p>
          <a:p>
            <a:pPr lvl="0">
              <a:spcBef>
                <a:spcPts val="0"/>
              </a:spcBef>
              <a:buNone/>
            </a:pPr>
            <a:endParaRPr/>
          </a:p>
        </p:txBody>
      </p:sp>
      <p:sp>
        <p:nvSpPr>
          <p:cNvPr id="136" name="Shape 13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a:t>There are 3 main main theories concerning how members of Congress behave: </a:t>
            </a:r>
          </a:p>
          <a:p>
            <a:pPr marL="457200" lvl="0" indent="-228600" rtl="0">
              <a:spcBef>
                <a:spcPts val="0"/>
              </a:spcBef>
              <a:buAutoNum type="arabicPeriod"/>
            </a:pPr>
            <a:r>
              <a:rPr lang="en"/>
              <a:t>Representational</a:t>
            </a:r>
          </a:p>
          <a:p>
            <a:pPr marL="457200" lvl="0" indent="-228600" rtl="0">
              <a:spcBef>
                <a:spcPts val="0"/>
              </a:spcBef>
              <a:buAutoNum type="arabicPeriod"/>
            </a:pPr>
            <a:r>
              <a:rPr lang="en"/>
              <a:t>Organizational</a:t>
            </a:r>
          </a:p>
          <a:p>
            <a:pPr marL="457200" lvl="0" indent="-228600">
              <a:spcBef>
                <a:spcPts val="0"/>
              </a:spcBef>
              <a:buAutoNum type="arabicPeriod"/>
            </a:pPr>
            <a:r>
              <a:rPr lang="en"/>
              <a:t>Attitudinal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Representational View</a:t>
            </a:r>
          </a:p>
        </p:txBody>
      </p:sp>
      <p:sp>
        <p:nvSpPr>
          <p:cNvPr id="142" name="Shape 14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a:spcBef>
                <a:spcPts val="0"/>
              </a:spcBef>
              <a:buChar char="●"/>
            </a:pPr>
            <a:r>
              <a:rPr lang="en"/>
              <a:t>Congress members vote to please their constituents in order to get reelected.</a:t>
            </a:r>
          </a:p>
          <a:p>
            <a:pPr marL="457200" lvl="0" indent="-228600">
              <a:spcBef>
                <a:spcPts val="0"/>
              </a:spcBef>
              <a:buChar char="●"/>
            </a:pPr>
            <a:r>
              <a:rPr lang="en"/>
              <a:t>Often the case with civil rights laws. Members with a high minority constituency would be unwise to vote against them.</a:t>
            </a:r>
          </a:p>
          <a:p>
            <a:pPr marL="457200" lvl="0" indent="-228600">
              <a:spcBef>
                <a:spcPts val="0"/>
              </a:spcBef>
              <a:buChar char="●"/>
            </a:pPr>
            <a:r>
              <a:rPr lang="en"/>
              <a:t>-On the other hand, the public may not have a strong opinion on most issues. In many cases, public opinion is divided and difficult to interpret.</a:t>
            </a:r>
          </a:p>
        </p:txBody>
      </p:sp>
      <p:pic>
        <p:nvPicPr>
          <p:cNvPr id="143" name="Shape 143" descr="Screen Shot 2017-02-01 at 00.45.25.png"/>
          <p:cNvPicPr preferRelativeResize="0"/>
          <p:nvPr/>
        </p:nvPicPr>
        <p:blipFill>
          <a:blip r:embed="rId3">
            <a:alphaModFix/>
          </a:blip>
          <a:stretch>
            <a:fillRect/>
          </a:stretch>
        </p:blipFill>
        <p:spPr>
          <a:xfrm rot="251409">
            <a:off x="6437741" y="3561624"/>
            <a:ext cx="1817624" cy="142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Organizational View</a:t>
            </a:r>
          </a:p>
        </p:txBody>
      </p:sp>
      <p:sp>
        <p:nvSpPr>
          <p:cNvPr id="149" name="Shape 149"/>
          <p:cNvSpPr txBox="1">
            <a:spLocks noGrp="1"/>
          </p:cNvSpPr>
          <p:nvPr>
            <p:ph type="body" idx="1"/>
          </p:nvPr>
        </p:nvSpPr>
        <p:spPr>
          <a:xfrm>
            <a:off x="387900" y="1467324"/>
            <a:ext cx="8368200" cy="3078900"/>
          </a:xfrm>
          <a:prstGeom prst="rect">
            <a:avLst/>
          </a:prstGeom>
        </p:spPr>
        <p:txBody>
          <a:bodyPr lIns="91425" tIns="91425" rIns="91425" bIns="91425" anchor="t" anchorCtr="0">
            <a:noAutofit/>
          </a:bodyPr>
          <a:lstStyle/>
          <a:p>
            <a:pPr marL="457200" lvl="0" indent="-228600">
              <a:spcBef>
                <a:spcPts val="0"/>
              </a:spcBef>
              <a:buChar char="●"/>
            </a:pPr>
            <a:r>
              <a:rPr lang="en"/>
              <a:t>Assumes members of congress vote to please their colleagues.</a:t>
            </a:r>
          </a:p>
          <a:p>
            <a:pPr marL="457200" lvl="0" indent="-228600" rtl="0">
              <a:spcBef>
                <a:spcPts val="0"/>
              </a:spcBef>
              <a:buChar char="●"/>
            </a:pPr>
            <a:r>
              <a:rPr lang="en"/>
              <a:t>Organizational cues: </a:t>
            </a:r>
          </a:p>
          <a:p>
            <a:pPr marL="914400" lvl="1" indent="-228600" rtl="0">
              <a:spcBef>
                <a:spcPts val="0"/>
              </a:spcBef>
              <a:buChar char="○"/>
            </a:pPr>
            <a:r>
              <a:rPr lang="en"/>
              <a:t>Party</a:t>
            </a:r>
          </a:p>
          <a:p>
            <a:pPr marL="914400" lvl="1" indent="-228600" rtl="0">
              <a:spcBef>
                <a:spcPts val="0"/>
              </a:spcBef>
              <a:buChar char="○"/>
            </a:pPr>
            <a:r>
              <a:rPr lang="en"/>
              <a:t>Ideology</a:t>
            </a:r>
          </a:p>
          <a:p>
            <a:pPr marL="457200" lvl="0" indent="-228600" rtl="0">
              <a:spcBef>
                <a:spcPts val="0"/>
              </a:spcBef>
              <a:buChar char="●"/>
            </a:pPr>
            <a:r>
              <a:rPr lang="en"/>
              <a:t>The only issue with the organizational view is the unclear stance parties hold on most issues can complicate voting procedures of members of Congress.</a:t>
            </a:r>
          </a:p>
        </p:txBody>
      </p:sp>
      <p:pic>
        <p:nvPicPr>
          <p:cNvPr id="150" name="Shape 150" descr="Screen Shot 2017-02-01 at 00.46.21.png"/>
          <p:cNvPicPr preferRelativeResize="0"/>
          <p:nvPr/>
        </p:nvPicPr>
        <p:blipFill>
          <a:blip r:embed="rId3">
            <a:alphaModFix/>
          </a:blip>
          <a:stretch>
            <a:fillRect/>
          </a:stretch>
        </p:blipFill>
        <p:spPr>
          <a:xfrm>
            <a:off x="5650868" y="3309968"/>
            <a:ext cx="3182550" cy="1631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Attitudinal View</a:t>
            </a:r>
          </a:p>
        </p:txBody>
      </p:sp>
      <p:sp>
        <p:nvSpPr>
          <p:cNvPr id="156" name="Shape 156"/>
          <p:cNvSpPr txBox="1">
            <a:spLocks noGrp="1"/>
          </p:cNvSpPr>
          <p:nvPr>
            <p:ph type="body" idx="1"/>
          </p:nvPr>
        </p:nvSpPr>
        <p:spPr>
          <a:xfrm>
            <a:off x="387900" y="13306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Assumes that ideology affects a legislator’s vote.</a:t>
            </a:r>
          </a:p>
          <a:p>
            <a:pPr marL="457200" lvl="0" indent="-228600" rtl="0">
              <a:spcBef>
                <a:spcPts val="0"/>
              </a:spcBef>
              <a:buChar char="●"/>
            </a:pPr>
            <a:r>
              <a:rPr lang="en"/>
              <a:t>House Members tend to mirror the beliefs of the people.</a:t>
            </a:r>
          </a:p>
          <a:p>
            <a:pPr marL="914400" lvl="1" indent="-228600" rtl="0">
              <a:spcBef>
                <a:spcPts val="0"/>
              </a:spcBef>
              <a:buChar char="○"/>
            </a:pPr>
            <a:r>
              <a:rPr lang="en"/>
              <a:t>1970s Senators more liberal</a:t>
            </a:r>
          </a:p>
          <a:p>
            <a:pPr marL="914400" lvl="1" indent="-228600" rtl="0">
              <a:spcBef>
                <a:spcPts val="0"/>
              </a:spcBef>
              <a:buChar char="○"/>
            </a:pPr>
            <a:r>
              <a:rPr lang="en"/>
              <a:t>1980s Senators more conservative</a:t>
            </a:r>
          </a:p>
          <a:p>
            <a:pPr marL="457200" lvl="0" indent="-228600" rtl="0">
              <a:spcBef>
                <a:spcPts val="0"/>
              </a:spcBef>
              <a:buChar char="●"/>
            </a:pPr>
            <a:r>
              <a:rPr lang="en"/>
              <a:t>Prior to the 1990s,  Southern Democrats aligned with Republicans to create the “conservative coalition.”</a:t>
            </a:r>
          </a:p>
          <a:p>
            <a:pPr marL="914400" lvl="1" indent="-228600" rtl="0">
              <a:spcBef>
                <a:spcPts val="0"/>
              </a:spcBef>
              <a:buChar char="○"/>
            </a:pPr>
            <a:r>
              <a:rPr lang="en"/>
              <a:t>The coalition has become obsolete given that most Southern legislators are now Republicans.</a:t>
            </a:r>
          </a:p>
        </p:txBody>
      </p:sp>
      <p:pic>
        <p:nvPicPr>
          <p:cNvPr id="157" name="Shape 157" descr="Screen Shot 2017-02-01 at 00.47.57.png"/>
          <p:cNvPicPr preferRelativeResize="0"/>
          <p:nvPr/>
        </p:nvPicPr>
        <p:blipFill>
          <a:blip r:embed="rId3">
            <a:alphaModFix/>
          </a:blip>
          <a:stretch>
            <a:fillRect/>
          </a:stretch>
        </p:blipFill>
        <p:spPr>
          <a:xfrm>
            <a:off x="6496875" y="3654900"/>
            <a:ext cx="1901075" cy="1435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A Polarized Congress</a:t>
            </a:r>
          </a:p>
        </p:txBody>
      </p:sp>
      <p:sp>
        <p:nvSpPr>
          <p:cNvPr id="163" name="Shape 16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164" name="Shape 164" descr="Screen Shot 2017-01-31 at 23.25.33.png"/>
          <p:cNvPicPr preferRelativeResize="0"/>
          <p:nvPr/>
        </p:nvPicPr>
        <p:blipFill>
          <a:blip r:embed="rId3">
            <a:alphaModFix/>
          </a:blip>
          <a:stretch>
            <a:fillRect/>
          </a:stretch>
        </p:blipFill>
        <p:spPr>
          <a:xfrm>
            <a:off x="1575339" y="1439550"/>
            <a:ext cx="5993325" cy="31794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Congressional Organization</a:t>
            </a:r>
          </a:p>
        </p:txBody>
      </p:sp>
      <p:sp>
        <p:nvSpPr>
          <p:cNvPr id="170" name="Shape 17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a:spcBef>
                <a:spcPts val="0"/>
              </a:spcBef>
              <a:buChar char="●"/>
            </a:pPr>
            <a:r>
              <a:rPr lang="en"/>
              <a:t>Legislative committees are the most important organizational feature of Congress. </a:t>
            </a:r>
          </a:p>
          <a:p>
            <a:pPr marL="457200" lvl="0" indent="-228600">
              <a:spcBef>
                <a:spcPts val="0"/>
              </a:spcBef>
              <a:buChar char="●"/>
            </a:pPr>
            <a:r>
              <a:rPr lang="en"/>
              <a:t>Decisions made in committees pass proposals, oversee executive agencies, and conduct investigations.</a:t>
            </a:r>
          </a:p>
          <a:p>
            <a:pPr marL="457200" lvl="0" indent="-228600">
              <a:spcBef>
                <a:spcPts val="0"/>
              </a:spcBef>
              <a:buChar char="●"/>
            </a:pPr>
            <a:r>
              <a:rPr lang="en"/>
              <a:t>A healthy Congress generally has about 48 committees and hundreds of additional subcommittees.</a:t>
            </a:r>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Qualifications of  HOR Representatives</a:t>
            </a:r>
          </a:p>
        </p:txBody>
      </p:sp>
      <p:sp>
        <p:nvSpPr>
          <p:cNvPr id="176" name="Shape 17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sz="1400"/>
              <a:t>The founders wanted the House to be the legislative chamber closest to the people, therefore relatively few hurdles were established between ordinary citizens and becoming a Representative. </a:t>
            </a:r>
          </a:p>
          <a:p>
            <a:pPr lvl="0">
              <a:spcBef>
                <a:spcPts val="0"/>
              </a:spcBef>
              <a:buNone/>
            </a:pPr>
            <a:r>
              <a:rPr lang="en" sz="1400"/>
              <a:t>Representatives serve 2 year terms.</a:t>
            </a:r>
          </a:p>
          <a:p>
            <a:pPr lvl="0">
              <a:spcBef>
                <a:spcPts val="0"/>
              </a:spcBef>
              <a:buNone/>
            </a:pPr>
            <a:r>
              <a:rPr lang="en"/>
              <a:t>Requirements include:</a:t>
            </a:r>
          </a:p>
          <a:p>
            <a:pPr marL="457200" lvl="0" indent="-228600" rtl="0">
              <a:spcBef>
                <a:spcPts val="0"/>
              </a:spcBef>
              <a:buChar char="●"/>
            </a:pPr>
            <a:r>
              <a:rPr lang="en"/>
              <a:t>Must be at least 25 years of age.</a:t>
            </a:r>
          </a:p>
          <a:p>
            <a:pPr marL="457200" lvl="0" indent="-228600" rtl="0">
              <a:spcBef>
                <a:spcPts val="0"/>
              </a:spcBef>
              <a:buChar char="●"/>
            </a:pPr>
            <a:r>
              <a:rPr lang="en"/>
              <a:t>Must have been a US citizen for at least 7 years.</a:t>
            </a:r>
          </a:p>
          <a:p>
            <a:pPr marL="457200" lvl="0" indent="-228600" rtl="0">
              <a:spcBef>
                <a:spcPts val="0"/>
              </a:spcBef>
              <a:buChar char="●"/>
            </a:pPr>
            <a:r>
              <a:rPr lang="en"/>
              <a:t>Must be a resident in the state in which he/she is chosen.</a:t>
            </a:r>
          </a:p>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Qualifications of Senators</a:t>
            </a:r>
          </a:p>
        </p:txBody>
      </p:sp>
      <p:sp>
        <p:nvSpPr>
          <p:cNvPr id="182" name="Shape 18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sz="1400"/>
              <a:t>The qualifications for the US Senate are greater than those of the House.</a:t>
            </a:r>
          </a:p>
          <a:p>
            <a:pPr lvl="0">
              <a:spcBef>
                <a:spcPts val="0"/>
              </a:spcBef>
              <a:buNone/>
            </a:pPr>
            <a:r>
              <a:rPr lang="en" sz="1400"/>
              <a:t>Senators serve 6 year terms.</a:t>
            </a:r>
          </a:p>
          <a:p>
            <a:pPr lvl="0">
              <a:spcBef>
                <a:spcPts val="0"/>
              </a:spcBef>
              <a:buNone/>
            </a:pPr>
            <a:r>
              <a:rPr lang="en"/>
              <a:t>Requirements include:</a:t>
            </a:r>
          </a:p>
          <a:p>
            <a:pPr marL="457200" lvl="0" indent="-228600" rtl="0">
              <a:spcBef>
                <a:spcPts val="0"/>
              </a:spcBef>
              <a:buChar char="●"/>
            </a:pPr>
            <a:r>
              <a:rPr lang="en"/>
              <a:t>Must be at least 30 years of age.</a:t>
            </a:r>
          </a:p>
          <a:p>
            <a:pPr marL="457200" lvl="0" indent="-228600" rtl="0">
              <a:spcBef>
                <a:spcPts val="0"/>
              </a:spcBef>
              <a:buChar char="●"/>
            </a:pPr>
            <a:r>
              <a:rPr lang="en"/>
              <a:t>Must have been a US citizen for at least 9 years.</a:t>
            </a:r>
          </a:p>
          <a:p>
            <a:pPr marL="457200" lvl="0" indent="-228600">
              <a:spcBef>
                <a:spcPts val="0"/>
              </a:spcBef>
              <a:buChar char="●"/>
            </a:pPr>
            <a:r>
              <a:rPr lang="en"/>
              <a:t>Must be a resident in the state in which he/she is chosen.</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761651" y="1953625"/>
            <a:ext cx="5783400" cy="1457400"/>
          </a:xfrm>
          <a:prstGeom prst="rect">
            <a:avLst/>
          </a:prstGeom>
        </p:spPr>
        <p:txBody>
          <a:bodyPr lIns="91425" tIns="91425" rIns="91425" bIns="91425" anchor="b" anchorCtr="0">
            <a:noAutofit/>
          </a:bodyPr>
          <a:lstStyle/>
          <a:p>
            <a:pPr lvl="0">
              <a:spcBef>
                <a:spcPts val="0"/>
              </a:spcBef>
              <a:buNone/>
            </a:pPr>
            <a:r>
              <a:rPr lang="en"/>
              <a:t>“If con is the opposite of pro, is congress the opposite of progress?”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The Organization of Congress </a:t>
            </a:r>
          </a:p>
        </p:txBody>
      </p:sp>
      <p:sp>
        <p:nvSpPr>
          <p:cNvPr id="188" name="Shape 18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AutoNum type="arabicPeriod"/>
            </a:pPr>
            <a:r>
              <a:rPr lang="en"/>
              <a:t>Party Organization: Senate</a:t>
            </a:r>
          </a:p>
          <a:p>
            <a:pPr marL="914400" lvl="1" indent="-228600" rtl="0">
              <a:spcBef>
                <a:spcPts val="0"/>
              </a:spcBef>
              <a:buAutoNum type="alphaLcPeriod"/>
            </a:pPr>
            <a:r>
              <a:rPr lang="en"/>
              <a:t>President pro tempore presides (member with most seniority in majority party)</a:t>
            </a:r>
          </a:p>
          <a:p>
            <a:pPr marL="914400" lvl="1" indent="-228600" rtl="0">
              <a:spcBef>
                <a:spcPts val="0"/>
              </a:spcBef>
              <a:buAutoNum type="alphaLcPeriod"/>
            </a:pPr>
            <a:r>
              <a:rPr lang="en"/>
              <a:t>Leaders are the majority and minority leaders as elected by their respective parties</a:t>
            </a:r>
          </a:p>
          <a:p>
            <a:pPr marL="914400" lvl="1" indent="-228600" rtl="0">
              <a:spcBef>
                <a:spcPts val="0"/>
              </a:spcBef>
              <a:buAutoNum type="alphaLcPeriod"/>
            </a:pPr>
            <a:r>
              <a:rPr lang="en"/>
              <a:t>Party Whips- Keep leaders informed, round up votes, conduct head counts </a:t>
            </a:r>
          </a:p>
          <a:p>
            <a:pPr marL="457200" lvl="0" indent="-228600" rtl="0">
              <a:spcBef>
                <a:spcPts val="0"/>
              </a:spcBef>
              <a:buAutoNum type="arabicPeriod"/>
            </a:pPr>
            <a:r>
              <a:rPr lang="en"/>
              <a:t>Party Organization: House</a:t>
            </a:r>
          </a:p>
          <a:p>
            <a:pPr marL="914400" lvl="1" indent="-228600" rtl="0">
              <a:spcBef>
                <a:spcPts val="0"/>
              </a:spcBef>
              <a:buAutoNum type="alphaLcPeriod"/>
            </a:pPr>
            <a:r>
              <a:rPr lang="en"/>
              <a:t>Speaker of the House is leader of the majority party-presides over house. </a:t>
            </a:r>
          </a:p>
          <a:p>
            <a:pPr marL="914400" lvl="1" indent="-228600" rtl="0">
              <a:spcBef>
                <a:spcPts val="0"/>
              </a:spcBef>
              <a:buAutoNum type="alphaLcPeriod"/>
            </a:pPr>
            <a:r>
              <a:rPr lang="en"/>
              <a:t>Majority leader (floor leader) and minority leader</a:t>
            </a:r>
          </a:p>
          <a:p>
            <a:pPr marL="914400" lvl="1" indent="-228600" rtl="0">
              <a:spcBef>
                <a:spcPts val="0"/>
              </a:spcBef>
              <a:buAutoNum type="alphaLcPeriod"/>
            </a:pPr>
            <a:r>
              <a:rPr lang="en"/>
              <a:t>Party whip</a:t>
            </a:r>
          </a:p>
          <a:p>
            <a:pPr marL="457200" lvl="0" indent="-228600" rtl="0">
              <a:spcBef>
                <a:spcPts val="0"/>
              </a:spcBef>
              <a:buAutoNum type="arabicPeriod"/>
            </a:pPr>
            <a:r>
              <a:rPr lang="en"/>
              <a:t>Opinions and interest groups</a:t>
            </a:r>
          </a:p>
          <a:p>
            <a:pPr marL="457200" lvl="0" indent="-228600" rtl="0">
              <a:spcBef>
                <a:spcPts val="0"/>
              </a:spcBef>
              <a:buAutoNum type="arabicPeriod"/>
            </a:pPr>
            <a:r>
              <a:rPr lang="en"/>
              <a:t>Committees: Standing, Select, Conference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Standing Committees</a:t>
            </a:r>
          </a:p>
        </p:txBody>
      </p:sp>
      <p:sp>
        <p:nvSpPr>
          <p:cNvPr id="194" name="Shape 19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A standing committee is a semi-permanent legislative body. </a:t>
            </a:r>
          </a:p>
          <a:p>
            <a:pPr lvl="0">
              <a:spcBef>
                <a:spcPts val="0"/>
              </a:spcBef>
              <a:buNone/>
            </a:pPr>
            <a:r>
              <a:rPr lang="en"/>
              <a:t>Each member of the House usually serves on two standing committees.</a:t>
            </a:r>
          </a:p>
          <a:p>
            <a:pPr lvl="0">
              <a:spcBef>
                <a:spcPts val="0"/>
              </a:spcBef>
              <a:buNone/>
            </a:pPr>
            <a:r>
              <a:rPr lang="en"/>
              <a:t>Senators may serve on two major standing committees (i.e. Appropriations, Finance, Foreign Relations, Environment and Public Works, ect.) and one minor standing committee (Veterans’ Affairs, Rules and Administrations, Small Business and Entrepreneurship)</a:t>
            </a:r>
          </a:p>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200" name="Shape 20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201" name="Shape 201" descr="Screen Shot 2017-01-31 at 23.57.58.png"/>
          <p:cNvPicPr preferRelativeResize="0"/>
          <p:nvPr/>
        </p:nvPicPr>
        <p:blipFill>
          <a:blip r:embed="rId3">
            <a:alphaModFix/>
          </a:blip>
          <a:stretch>
            <a:fillRect/>
          </a:stretch>
        </p:blipFill>
        <p:spPr>
          <a:xfrm>
            <a:off x="4372821" y="153412"/>
            <a:ext cx="2704778" cy="4836675"/>
          </a:xfrm>
          <a:prstGeom prst="rect">
            <a:avLst/>
          </a:prstGeom>
          <a:noFill/>
          <a:ln>
            <a:noFill/>
          </a:ln>
        </p:spPr>
      </p:pic>
      <p:pic>
        <p:nvPicPr>
          <p:cNvPr id="202" name="Shape 202" descr="Screen Shot 2017-02-01 at 00.01.06.png"/>
          <p:cNvPicPr preferRelativeResize="0"/>
          <p:nvPr/>
        </p:nvPicPr>
        <p:blipFill>
          <a:blip r:embed="rId4">
            <a:alphaModFix/>
          </a:blip>
          <a:stretch>
            <a:fillRect/>
          </a:stretch>
        </p:blipFill>
        <p:spPr>
          <a:xfrm>
            <a:off x="1663587" y="109525"/>
            <a:ext cx="2352675" cy="4924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501800" y="490550"/>
            <a:ext cx="8368200" cy="686100"/>
          </a:xfrm>
          <a:prstGeom prst="rect">
            <a:avLst/>
          </a:prstGeom>
        </p:spPr>
        <p:txBody>
          <a:bodyPr lIns="91425" tIns="91425" rIns="91425" bIns="91425" anchor="b" anchorCtr="0">
            <a:noAutofit/>
          </a:bodyPr>
          <a:lstStyle/>
          <a:p>
            <a:pPr lvl="0">
              <a:spcBef>
                <a:spcPts val="0"/>
              </a:spcBef>
              <a:buNone/>
            </a:pPr>
            <a:r>
              <a:rPr lang="en"/>
              <a:t>Which committees hold the most power? </a:t>
            </a:r>
          </a:p>
        </p:txBody>
      </p:sp>
      <p:sp>
        <p:nvSpPr>
          <p:cNvPr id="208" name="Shape 208"/>
          <p:cNvSpPr txBox="1">
            <a:spLocks noGrp="1"/>
          </p:cNvSpPr>
          <p:nvPr>
            <p:ph type="body" idx="1"/>
          </p:nvPr>
        </p:nvSpPr>
        <p:spPr>
          <a:xfrm>
            <a:off x="501800" y="159967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209" name="Shape 209" descr="Screen Shot 2017-02-01 at 00.52.41.png"/>
          <p:cNvPicPr preferRelativeResize="0"/>
          <p:nvPr/>
        </p:nvPicPr>
        <p:blipFill>
          <a:blip r:embed="rId3">
            <a:alphaModFix/>
          </a:blip>
          <a:stretch>
            <a:fillRect/>
          </a:stretch>
        </p:blipFill>
        <p:spPr>
          <a:xfrm>
            <a:off x="2867025" y="1844075"/>
            <a:ext cx="3409950" cy="3067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Select Committees</a:t>
            </a:r>
          </a:p>
        </p:txBody>
      </p:sp>
      <p:sp>
        <p:nvSpPr>
          <p:cNvPr id="215" name="Shape 215"/>
          <p:cNvSpPr txBox="1">
            <a:spLocks noGrp="1"/>
          </p:cNvSpPr>
          <p:nvPr>
            <p:ph type="body" idx="1"/>
          </p:nvPr>
        </p:nvSpPr>
        <p:spPr>
          <a:xfrm>
            <a:off x="387900" y="1489825"/>
            <a:ext cx="4314300" cy="3078900"/>
          </a:xfrm>
          <a:prstGeom prst="rect">
            <a:avLst/>
          </a:prstGeom>
        </p:spPr>
        <p:txBody>
          <a:bodyPr lIns="91425" tIns="91425" rIns="91425" bIns="91425" anchor="t" anchorCtr="0">
            <a:noAutofit/>
          </a:bodyPr>
          <a:lstStyle/>
          <a:p>
            <a:pPr marL="457200" lvl="0" indent="-228600" rtl="0">
              <a:spcBef>
                <a:spcPts val="0"/>
              </a:spcBef>
              <a:buChar char="●"/>
            </a:pPr>
            <a:r>
              <a:rPr lang="en"/>
              <a:t>Groups convened for a limited purpose.</a:t>
            </a:r>
          </a:p>
          <a:p>
            <a:pPr marL="457200" lvl="0" indent="-228600" rtl="0">
              <a:spcBef>
                <a:spcPts val="0"/>
              </a:spcBef>
              <a:buChar char="●"/>
            </a:pPr>
            <a:r>
              <a:rPr lang="en"/>
              <a:t>Do not produce Legislation</a:t>
            </a:r>
          </a:p>
          <a:p>
            <a:pPr marL="457200" lvl="0" indent="-228600" rtl="0">
              <a:spcBef>
                <a:spcPts val="0"/>
              </a:spcBef>
              <a:buChar char="●"/>
            </a:pPr>
            <a:r>
              <a:rPr lang="en"/>
              <a:t>Usually exist for a few years</a:t>
            </a:r>
          </a:p>
          <a:p>
            <a:pPr marL="457200" lvl="0" indent="-228600" rtl="0">
              <a:spcBef>
                <a:spcPts val="0"/>
              </a:spcBef>
              <a:buChar char="●"/>
            </a:pPr>
            <a:r>
              <a:rPr lang="en"/>
              <a:t>Examples: Aging, Ethics, Intelligence, Indian Affairs</a:t>
            </a:r>
          </a:p>
        </p:txBody>
      </p:sp>
      <p:pic>
        <p:nvPicPr>
          <p:cNvPr id="216" name="Shape 216" descr="Screen Shot 2017-02-01 at 00.10.38.png"/>
          <p:cNvPicPr preferRelativeResize="0"/>
          <p:nvPr/>
        </p:nvPicPr>
        <p:blipFill>
          <a:blip r:embed="rId3">
            <a:alphaModFix/>
          </a:blip>
          <a:stretch>
            <a:fillRect/>
          </a:stretch>
        </p:blipFill>
        <p:spPr>
          <a:xfrm>
            <a:off x="4447850" y="1280275"/>
            <a:ext cx="4136999" cy="281222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87900" y="803725"/>
            <a:ext cx="8368200" cy="686100"/>
          </a:xfrm>
          <a:prstGeom prst="rect">
            <a:avLst/>
          </a:prstGeom>
        </p:spPr>
        <p:txBody>
          <a:bodyPr lIns="91425" tIns="91425" rIns="91425" bIns="91425" anchor="b" anchorCtr="0">
            <a:noAutofit/>
          </a:bodyPr>
          <a:lstStyle/>
          <a:p>
            <a:pPr lvl="0">
              <a:spcBef>
                <a:spcPts val="0"/>
              </a:spcBef>
              <a:buNone/>
            </a:pPr>
            <a:r>
              <a:rPr lang="en"/>
              <a:t>Joint Committees</a:t>
            </a:r>
          </a:p>
          <a:p>
            <a:pPr lvl="0">
              <a:spcBef>
                <a:spcPts val="0"/>
              </a:spcBef>
              <a:buNone/>
            </a:pPr>
            <a:endParaRPr/>
          </a:p>
        </p:txBody>
      </p:sp>
      <p:sp>
        <p:nvSpPr>
          <p:cNvPr id="222" name="Shape 222"/>
          <p:cNvSpPr txBox="1">
            <a:spLocks noGrp="1"/>
          </p:cNvSpPr>
          <p:nvPr>
            <p:ph type="body" idx="1"/>
          </p:nvPr>
        </p:nvSpPr>
        <p:spPr>
          <a:xfrm>
            <a:off x="3463025" y="1652549"/>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Members from both the House and the Senate</a:t>
            </a:r>
          </a:p>
          <a:p>
            <a:pPr marL="457200" lvl="0" indent="-228600" rtl="0">
              <a:spcBef>
                <a:spcPts val="0"/>
              </a:spcBef>
              <a:buChar char="●"/>
            </a:pPr>
            <a:r>
              <a:rPr lang="en"/>
              <a:t>Can be temporary or permanent</a:t>
            </a:r>
          </a:p>
          <a:p>
            <a:pPr marL="457200" lvl="0" indent="-228600" rtl="0">
              <a:spcBef>
                <a:spcPts val="0"/>
              </a:spcBef>
              <a:buChar char="●"/>
            </a:pPr>
            <a:r>
              <a:rPr lang="en"/>
              <a:t>Does not deal directly with bills</a:t>
            </a:r>
          </a:p>
          <a:p>
            <a:pPr marL="457200" lvl="0" indent="-228600" rtl="0">
              <a:spcBef>
                <a:spcPts val="0"/>
              </a:spcBef>
              <a:buChar char="●"/>
            </a:pPr>
            <a:r>
              <a:rPr lang="en"/>
              <a:t>Study groups</a:t>
            </a:r>
          </a:p>
          <a:p>
            <a:pPr lvl="0" rtl="0">
              <a:spcBef>
                <a:spcPts val="0"/>
              </a:spcBef>
              <a:buNone/>
            </a:pPr>
            <a:endParaRPr/>
          </a:p>
        </p:txBody>
      </p:sp>
      <p:pic>
        <p:nvPicPr>
          <p:cNvPr id="223" name="Shape 223" descr="Screen Shot 2017-02-01 at 00.08.23.png"/>
          <p:cNvPicPr preferRelativeResize="0"/>
          <p:nvPr/>
        </p:nvPicPr>
        <p:blipFill>
          <a:blip r:embed="rId3">
            <a:alphaModFix/>
          </a:blip>
          <a:stretch>
            <a:fillRect/>
          </a:stretch>
        </p:blipFill>
        <p:spPr>
          <a:xfrm>
            <a:off x="274000" y="1365650"/>
            <a:ext cx="3045174" cy="3365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Conference Committees</a:t>
            </a:r>
          </a:p>
        </p:txBody>
      </p:sp>
      <p:sp>
        <p:nvSpPr>
          <p:cNvPr id="229" name="Shape 22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A temporary committee made up of members from both houses.</a:t>
            </a:r>
          </a:p>
          <a:p>
            <a:pPr marL="457200" lvl="0" indent="-228600">
              <a:spcBef>
                <a:spcPts val="0"/>
              </a:spcBef>
              <a:buChar char="●"/>
            </a:pPr>
            <a:r>
              <a:rPr lang="en"/>
              <a:t>Appointed to resolve House and Senate differences about a bill before its final passage.</a:t>
            </a:r>
          </a:p>
        </p:txBody>
      </p:sp>
      <p:pic>
        <p:nvPicPr>
          <p:cNvPr id="230" name="Shape 230" descr="Screen Shot 2017-02-01 at 00.04.44.png"/>
          <p:cNvPicPr preferRelativeResize="0"/>
          <p:nvPr/>
        </p:nvPicPr>
        <p:blipFill>
          <a:blip r:embed="rId3">
            <a:alphaModFix/>
          </a:blip>
          <a:stretch>
            <a:fillRect/>
          </a:stretch>
        </p:blipFill>
        <p:spPr>
          <a:xfrm>
            <a:off x="2125748" y="2694198"/>
            <a:ext cx="4520125" cy="22305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How a Bill Becomes a Law</a:t>
            </a:r>
          </a:p>
        </p:txBody>
      </p:sp>
      <p:sp>
        <p:nvSpPr>
          <p:cNvPr id="236" name="Shape 236"/>
          <p:cNvSpPr txBox="1">
            <a:spLocks noGrp="1"/>
          </p:cNvSpPr>
          <p:nvPr>
            <p:ph type="body" idx="1"/>
          </p:nvPr>
        </p:nvSpPr>
        <p:spPr>
          <a:xfrm>
            <a:off x="387900" y="1489825"/>
            <a:ext cx="4149000" cy="3078900"/>
          </a:xfrm>
          <a:prstGeom prst="rect">
            <a:avLst/>
          </a:prstGeom>
        </p:spPr>
        <p:txBody>
          <a:bodyPr lIns="91425" tIns="91425" rIns="91425" bIns="91425" anchor="t" anchorCtr="0">
            <a:noAutofit/>
          </a:bodyPr>
          <a:lstStyle/>
          <a:p>
            <a:pPr marL="457200" lvl="0" indent="-317500">
              <a:spcBef>
                <a:spcPts val="0"/>
              </a:spcBef>
              <a:buSzPct val="100000"/>
              <a:buChar char="●"/>
            </a:pPr>
            <a:r>
              <a:rPr lang="en" sz="1400"/>
              <a:t>Can be introduced in either the House or Senate, but all bills that concern revenue legislation must originate in the House.</a:t>
            </a:r>
          </a:p>
          <a:p>
            <a:pPr marL="457200" lvl="0" indent="-317500" rtl="0">
              <a:spcBef>
                <a:spcPts val="0"/>
              </a:spcBef>
              <a:buSzPct val="100000"/>
              <a:buChar char="●"/>
            </a:pPr>
            <a:r>
              <a:rPr lang="en" sz="1400"/>
              <a:t>Next, it is referred to a committee by the Speaker or the Senate’s presiding officer. Committee referrals make it harder to pass complex legislation. </a:t>
            </a:r>
          </a:p>
          <a:p>
            <a:pPr lvl="0">
              <a:spcBef>
                <a:spcPts val="0"/>
              </a:spcBef>
              <a:buNone/>
            </a:pPr>
            <a:endParaRPr/>
          </a:p>
        </p:txBody>
      </p:sp>
      <p:pic>
        <p:nvPicPr>
          <p:cNvPr id="237" name="Shape 237"/>
          <p:cNvPicPr preferRelativeResize="0"/>
          <p:nvPr/>
        </p:nvPicPr>
        <p:blipFill>
          <a:blip r:embed="rId3">
            <a:alphaModFix/>
          </a:blip>
          <a:stretch>
            <a:fillRect/>
          </a:stretch>
        </p:blipFill>
        <p:spPr>
          <a:xfrm>
            <a:off x="4945875" y="1294625"/>
            <a:ext cx="3727425" cy="346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The Framers’ View</a:t>
            </a:r>
          </a:p>
        </p:txBody>
      </p:sp>
      <p:sp>
        <p:nvSpPr>
          <p:cNvPr id="77" name="Shape 77"/>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a:spcBef>
                <a:spcPts val="0"/>
              </a:spcBef>
              <a:buChar char="●"/>
            </a:pPr>
            <a:r>
              <a:rPr lang="en"/>
              <a:t> Congress is meant to be the strongest branch, or “The First Branch.”</a:t>
            </a:r>
          </a:p>
          <a:p>
            <a:pPr marL="457200" lvl="0" indent="-228600">
              <a:spcBef>
                <a:spcPts val="0"/>
              </a:spcBef>
              <a:buChar char="●"/>
            </a:pPr>
            <a:r>
              <a:rPr lang="en"/>
              <a:t>Took up four and a half pages of the Constitution (In comparison, the Supreme Court takes up 3/4s of a page)</a:t>
            </a:r>
          </a:p>
          <a:p>
            <a:pPr marL="457200" lvl="0" indent="-228600">
              <a:spcBef>
                <a:spcPts val="0"/>
              </a:spcBef>
              <a:buChar char="●"/>
            </a:pPr>
            <a:r>
              <a:rPr lang="en"/>
              <a:t>Meant to sustain federalism with important checks on the other branches, like overriding Presidential Vetoes, and determining the structure and jurisdiction of the Federal Courts (including the Supreme Court).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Then:</a:t>
            </a:r>
          </a:p>
        </p:txBody>
      </p:sp>
      <p:sp>
        <p:nvSpPr>
          <p:cNvPr id="83" name="Shape 83"/>
          <p:cNvSpPr txBox="1">
            <a:spLocks noGrp="1"/>
          </p:cNvSpPr>
          <p:nvPr>
            <p:ph type="body" idx="1"/>
          </p:nvPr>
        </p:nvSpPr>
        <p:spPr>
          <a:xfrm>
            <a:off x="208925" y="1213937"/>
            <a:ext cx="5502000" cy="3078900"/>
          </a:xfrm>
          <a:prstGeom prst="rect">
            <a:avLst/>
          </a:prstGeom>
        </p:spPr>
        <p:txBody>
          <a:bodyPr lIns="91425" tIns="91425" rIns="91425" bIns="91425" anchor="t" anchorCtr="0">
            <a:noAutofit/>
          </a:bodyPr>
          <a:lstStyle/>
          <a:p>
            <a:pPr marL="457200" lvl="0" indent="-228600">
              <a:spcBef>
                <a:spcPts val="0"/>
              </a:spcBef>
              <a:buChar char="●"/>
            </a:pPr>
            <a:r>
              <a:rPr lang="en"/>
              <a:t>From 1890 to 1910, 2/3rds of all proposed votes started a party split. However, until the 60’s, bills were more commonly passed on a bipartisan basis. Liberal Republicans and conservative Democrats helped to reach common ground.</a:t>
            </a:r>
          </a:p>
          <a:p>
            <a:pPr marL="457200" lvl="0" indent="-228600">
              <a:spcBef>
                <a:spcPts val="0"/>
              </a:spcBef>
              <a:buChar char="●"/>
            </a:pPr>
            <a:r>
              <a:rPr lang="en"/>
              <a:t>Veteran representatives held most leadership positions.</a:t>
            </a:r>
          </a:p>
          <a:p>
            <a:pPr marL="457200" lvl="0" indent="-228600">
              <a:spcBef>
                <a:spcPts val="0"/>
              </a:spcBef>
              <a:buChar char="●"/>
            </a:pPr>
            <a:r>
              <a:rPr lang="en"/>
              <a:t>Interparty and interbranch coalitions were used to bargain and compromise in the law making process.</a:t>
            </a:r>
          </a:p>
        </p:txBody>
      </p:sp>
      <p:pic>
        <p:nvPicPr>
          <p:cNvPr id="84" name="Shape 84" descr="Screen Shot 2017-02-01 at 00.14.40.png"/>
          <p:cNvPicPr preferRelativeResize="0"/>
          <p:nvPr/>
        </p:nvPicPr>
        <p:blipFill>
          <a:blip r:embed="rId3">
            <a:alphaModFix/>
          </a:blip>
          <a:stretch>
            <a:fillRect/>
          </a:stretch>
        </p:blipFill>
        <p:spPr>
          <a:xfrm>
            <a:off x="5792275" y="1566787"/>
            <a:ext cx="3177724" cy="27260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Now:</a:t>
            </a:r>
          </a:p>
        </p:txBody>
      </p:sp>
      <p:sp>
        <p:nvSpPr>
          <p:cNvPr id="90" name="Shape 90"/>
          <p:cNvSpPr txBox="1">
            <a:spLocks noGrp="1"/>
          </p:cNvSpPr>
          <p:nvPr>
            <p:ph type="body" idx="1"/>
          </p:nvPr>
        </p:nvSpPr>
        <p:spPr>
          <a:xfrm>
            <a:off x="242175" y="1172325"/>
            <a:ext cx="5159700" cy="3416400"/>
          </a:xfrm>
          <a:prstGeom prst="rect">
            <a:avLst/>
          </a:prstGeom>
        </p:spPr>
        <p:txBody>
          <a:bodyPr lIns="91425" tIns="91425" rIns="91425" bIns="91425" anchor="t" anchorCtr="0">
            <a:noAutofit/>
          </a:bodyPr>
          <a:lstStyle/>
          <a:p>
            <a:pPr marL="457200" lvl="0" indent="-228600" rtl="0">
              <a:spcBef>
                <a:spcPts val="0"/>
              </a:spcBef>
              <a:buChar char="●"/>
            </a:pPr>
            <a:r>
              <a:rPr lang="en"/>
              <a:t> Congress is the least popular branch of government, and recent public approval ratings have been around a third. Even so, most incumbents get reelected by comfortable margins.</a:t>
            </a:r>
          </a:p>
          <a:p>
            <a:pPr marL="457200" lvl="0" indent="-228600" rtl="0">
              <a:spcBef>
                <a:spcPts val="0"/>
              </a:spcBef>
              <a:buChar char="●"/>
            </a:pPr>
            <a:r>
              <a:rPr lang="en"/>
              <a:t> Polarization has increased, and liberal republicans and conservative democrats have become extinct (!!!) </a:t>
            </a:r>
          </a:p>
          <a:p>
            <a:pPr marL="914400" lvl="1" indent="-228600">
              <a:spcBef>
                <a:spcPts val="0"/>
              </a:spcBef>
              <a:buChar char="○"/>
            </a:pPr>
            <a:r>
              <a:rPr lang="en"/>
              <a:t>This has lead to gridlock and slow action, further increasing public disapproval.</a:t>
            </a:r>
          </a:p>
          <a:p>
            <a:pPr lvl="0">
              <a:spcBef>
                <a:spcPts val="0"/>
              </a:spcBef>
              <a:buNone/>
            </a:pPr>
            <a:endParaRPr/>
          </a:p>
          <a:p>
            <a:pPr lvl="0">
              <a:spcBef>
                <a:spcPts val="0"/>
              </a:spcBef>
              <a:buNone/>
            </a:pPr>
            <a:endParaRPr/>
          </a:p>
        </p:txBody>
      </p:sp>
      <p:pic>
        <p:nvPicPr>
          <p:cNvPr id="91" name="Shape 91" descr="Screen Shot 2017-02-01 at 00.22.08.png"/>
          <p:cNvPicPr preferRelativeResize="0"/>
          <p:nvPr/>
        </p:nvPicPr>
        <p:blipFill>
          <a:blip r:embed="rId3">
            <a:alphaModFix/>
          </a:blip>
          <a:stretch>
            <a:fillRect/>
          </a:stretch>
        </p:blipFill>
        <p:spPr>
          <a:xfrm>
            <a:off x="5239099" y="1459299"/>
            <a:ext cx="3693375" cy="2842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Congress vs. Parliament</a:t>
            </a:r>
          </a:p>
        </p:txBody>
      </p:sp>
      <p:sp>
        <p:nvSpPr>
          <p:cNvPr id="97" name="Shape 97"/>
          <p:cNvSpPr txBox="1">
            <a:spLocks noGrp="1"/>
          </p:cNvSpPr>
          <p:nvPr>
            <p:ph type="body" idx="1"/>
          </p:nvPr>
        </p:nvSpPr>
        <p:spPr>
          <a:xfrm>
            <a:off x="387900" y="1282799"/>
            <a:ext cx="8368200" cy="2577899"/>
          </a:xfrm>
          <a:prstGeom prst="rect">
            <a:avLst/>
          </a:prstGeom>
        </p:spPr>
        <p:txBody>
          <a:bodyPr lIns="91425" tIns="91425" rIns="91425" bIns="91425" anchor="t" anchorCtr="0">
            <a:noAutofit/>
          </a:bodyPr>
          <a:lstStyle/>
          <a:p>
            <a:pPr marL="457200" lvl="0" indent="-317500" rtl="0">
              <a:spcBef>
                <a:spcPts val="0"/>
              </a:spcBef>
              <a:buSzPct val="100000"/>
              <a:buChar char="●"/>
            </a:pPr>
            <a:r>
              <a:rPr lang="en" sz="1400"/>
              <a:t>Congress members are elected by popular elections, while members of Parliament must persuade their party to put them on the ticket.</a:t>
            </a:r>
          </a:p>
          <a:p>
            <a:pPr marL="457200" lvl="0" indent="-317500" rtl="0">
              <a:spcBef>
                <a:spcPts val="0"/>
              </a:spcBef>
              <a:buSzPct val="100000"/>
              <a:buChar char="●"/>
            </a:pPr>
            <a:r>
              <a:rPr lang="en" sz="1400"/>
              <a:t>Congress is decentralized, with more power vested in individuals. This causes actions to carry out slowly. Parliament is centralized, and members must act in accordance with their party for government to function. This brings the potential for faster action. </a:t>
            </a:r>
          </a:p>
          <a:p>
            <a:pPr marL="457200" lvl="0" indent="-317500" rtl="0">
              <a:spcBef>
                <a:spcPts val="0"/>
              </a:spcBef>
              <a:buSzPct val="100000"/>
              <a:buChar char="●"/>
            </a:pPr>
            <a:r>
              <a:rPr lang="en" sz="1400"/>
              <a:t>Members of Congress make decisions based on the wishes of their constituents, their personal ideology, or party affiliation. Members of Parliament can only choose whether or not to support their government.</a:t>
            </a:r>
          </a:p>
          <a:p>
            <a:pPr lvl="0">
              <a:spcBef>
                <a:spcPts val="0"/>
              </a:spcBef>
              <a:buNone/>
            </a:pPr>
            <a:endParaRPr/>
          </a:p>
        </p:txBody>
      </p:sp>
      <p:pic>
        <p:nvPicPr>
          <p:cNvPr id="98" name="Shape 98" descr="Screen Shot 2017-02-01 at 00.25.17.png"/>
          <p:cNvPicPr preferRelativeResize="0"/>
          <p:nvPr/>
        </p:nvPicPr>
        <p:blipFill>
          <a:blip r:embed="rId3">
            <a:alphaModFix/>
          </a:blip>
          <a:stretch>
            <a:fillRect/>
          </a:stretch>
        </p:blipFill>
        <p:spPr>
          <a:xfrm>
            <a:off x="2473100" y="3422900"/>
            <a:ext cx="3421774" cy="162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t>The Powers of Congress:</a:t>
            </a:r>
          </a:p>
        </p:txBody>
      </p:sp>
      <p:sp>
        <p:nvSpPr>
          <p:cNvPr id="104" name="Shape 10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Declare war</a:t>
            </a:r>
          </a:p>
          <a:p>
            <a:pPr marL="457200" lvl="0" indent="-228600" rtl="0">
              <a:spcBef>
                <a:spcPts val="0"/>
              </a:spcBef>
              <a:buChar char="●"/>
            </a:pPr>
            <a:r>
              <a:rPr lang="en"/>
              <a:t>Raise and collect taxes</a:t>
            </a:r>
          </a:p>
          <a:p>
            <a:pPr marL="457200" lvl="0" indent="-228600" rtl="0">
              <a:spcBef>
                <a:spcPts val="0"/>
              </a:spcBef>
              <a:buChar char="●"/>
            </a:pPr>
            <a:r>
              <a:rPr lang="en"/>
              <a:t>Run Washington DC and all federal property</a:t>
            </a:r>
          </a:p>
          <a:p>
            <a:pPr marL="457200" lvl="0" indent="-228600" rtl="0">
              <a:spcBef>
                <a:spcPts val="0"/>
              </a:spcBef>
              <a:buChar char="●"/>
            </a:pPr>
            <a:r>
              <a:rPr lang="en"/>
              <a:t>Regulate interstate commerce</a:t>
            </a:r>
          </a:p>
          <a:p>
            <a:pPr marL="457200" lvl="0" indent="-228600" rtl="0">
              <a:spcBef>
                <a:spcPts val="0"/>
              </a:spcBef>
              <a:buChar char="●"/>
            </a:pPr>
            <a:r>
              <a:rPr lang="en"/>
              <a:t>Coin money</a:t>
            </a:r>
          </a:p>
          <a:p>
            <a:pPr marL="457200" lvl="0" indent="-228600" rtl="0">
              <a:spcBef>
                <a:spcPts val="0"/>
              </a:spcBef>
              <a:buChar char="●"/>
            </a:pPr>
            <a:r>
              <a:rPr lang="en"/>
              <a:t>Make rules for naturalization and bankruptcy</a:t>
            </a:r>
          </a:p>
          <a:p>
            <a:pPr marL="457200" lvl="0" indent="-228600" rtl="0">
              <a:spcBef>
                <a:spcPts val="0"/>
              </a:spcBef>
              <a:buChar char="●"/>
            </a:pPr>
            <a:r>
              <a:rPr lang="en"/>
              <a:t>Establish the post office and roads</a:t>
            </a:r>
          </a:p>
          <a:p>
            <a:pPr marL="457200" lvl="0" indent="-228600" rtl="0">
              <a:spcBef>
                <a:spcPts val="0"/>
              </a:spcBef>
              <a:buChar char="●"/>
            </a:pPr>
            <a:r>
              <a:rPr lang="en"/>
              <a:t>Issue patents and copyrights</a:t>
            </a:r>
          </a:p>
          <a:p>
            <a:pPr marL="457200" lvl="0" indent="-228600" rtl="0">
              <a:spcBef>
                <a:spcPts val="0"/>
              </a:spcBef>
              <a:buChar char="●"/>
            </a:pPr>
            <a:r>
              <a:rPr lang="en"/>
              <a:t>Create lower courts</a:t>
            </a:r>
          </a:p>
          <a:p>
            <a:pPr marL="457200" lvl="0" indent="-228600">
              <a:spcBef>
                <a:spcPts val="0"/>
              </a:spcBef>
              <a:buChar char="●"/>
            </a:pPr>
            <a:r>
              <a:rPr lang="en"/>
              <a:t>Elastic Clause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The Evolution of The House of Representatives</a:t>
            </a:r>
          </a:p>
        </p:txBody>
      </p:sp>
      <p:sp>
        <p:nvSpPr>
          <p:cNvPr id="110" name="Shape 11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317500">
              <a:spcBef>
                <a:spcPts val="0"/>
              </a:spcBef>
              <a:buSzPct val="100000"/>
              <a:buChar char="●"/>
            </a:pPr>
            <a:r>
              <a:rPr lang="en" sz="1400"/>
              <a:t>During the first three presidencies, The House was dominant instead of the Senate.</a:t>
            </a:r>
          </a:p>
          <a:p>
            <a:pPr marL="457200" lvl="0" indent="-317500">
              <a:spcBef>
                <a:spcPts val="0"/>
              </a:spcBef>
              <a:buSzPct val="100000"/>
              <a:buChar char="●"/>
            </a:pPr>
            <a:r>
              <a:rPr lang="en" sz="1400"/>
              <a:t>(1820s-1870s) Andrew Jackson began to diminish legislative power. The Civil War left many southern seats vacant and the Radical Republicans took over.</a:t>
            </a:r>
          </a:p>
          <a:p>
            <a:pPr marL="457200" lvl="0" indent="-317500">
              <a:spcBef>
                <a:spcPts val="0"/>
              </a:spcBef>
              <a:buSzPct val="100000"/>
              <a:buChar char="●"/>
            </a:pPr>
            <a:r>
              <a:rPr lang="en" sz="1400"/>
              <a:t>(1889) Thomas B. Reed brought new powers to the Speaker.</a:t>
            </a:r>
          </a:p>
          <a:p>
            <a:pPr marL="457200" lvl="0" indent="-317500">
              <a:spcBef>
                <a:spcPts val="0"/>
              </a:spcBef>
              <a:buSzPct val="100000"/>
              <a:buChar char="●"/>
            </a:pPr>
            <a:r>
              <a:rPr lang="en" sz="1400"/>
              <a:t>(1910-1970s) Starting with Speaker Joseph G. Cannon, leadership powers were gradually stripped away.</a:t>
            </a:r>
          </a:p>
          <a:p>
            <a:pPr marL="457200" lvl="0" indent="-317500">
              <a:spcBef>
                <a:spcPts val="0"/>
              </a:spcBef>
              <a:buSzPct val="100000"/>
              <a:buChar char="●"/>
            </a:pPr>
            <a:r>
              <a:rPr lang="en" sz="1400"/>
              <a:t>(1960s-1970s) In the struggle to pass Civil Rights legislation, individual powers were increased.</a:t>
            </a:r>
          </a:p>
          <a:p>
            <a:pPr marL="457200" lvl="0" indent="-317500">
              <a:spcBef>
                <a:spcPts val="0"/>
              </a:spcBef>
              <a:buSzPct val="100000"/>
              <a:buChar char="●"/>
            </a:pPr>
            <a:r>
              <a:rPr lang="en" sz="1400"/>
              <a:t>(1990s-Present) Starting with Speaker Newt Gingrich, leadership powers were gradually restored.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The Evolution of the Senate</a:t>
            </a:r>
          </a:p>
        </p:txBody>
      </p:sp>
      <p:sp>
        <p:nvSpPr>
          <p:cNvPr id="116" name="Shape 116"/>
          <p:cNvSpPr txBox="1">
            <a:spLocks noGrp="1"/>
          </p:cNvSpPr>
          <p:nvPr>
            <p:ph type="body" idx="1"/>
          </p:nvPr>
        </p:nvSpPr>
        <p:spPr>
          <a:xfrm>
            <a:off x="387900" y="1489825"/>
            <a:ext cx="8368200" cy="3210600"/>
          </a:xfrm>
          <a:prstGeom prst="rect">
            <a:avLst/>
          </a:prstGeom>
        </p:spPr>
        <p:txBody>
          <a:bodyPr lIns="91425" tIns="91425" rIns="91425" bIns="91425" anchor="t" anchorCtr="0">
            <a:noAutofit/>
          </a:bodyPr>
          <a:lstStyle/>
          <a:p>
            <a:pPr marL="457200" lvl="0" indent="-317500">
              <a:spcBef>
                <a:spcPts val="0"/>
              </a:spcBef>
              <a:buSzPct val="100000"/>
            </a:pPr>
            <a:r>
              <a:rPr lang="en" sz="1400"/>
              <a:t>Because of its smaller size (100 senators as opposed to 435 representatives), the Senate had fewer problems concerning power between individuals and leaders than the House.</a:t>
            </a:r>
          </a:p>
          <a:p>
            <a:pPr marL="457200" lvl="0" indent="-317500">
              <a:spcBef>
                <a:spcPts val="0"/>
              </a:spcBef>
              <a:buSzPct val="100000"/>
            </a:pPr>
            <a:r>
              <a:rPr lang="en" sz="1400"/>
              <a:t> Around the 1890s, public resentment of candidates buying votes from state legislatures lead to the Senate being termed “The Millionaire's Club.” This gave rise to the desire for popular elections. The Senate resisted until the states threatened to start another constitutional convention.</a:t>
            </a:r>
          </a:p>
          <a:p>
            <a:pPr marL="457200" lvl="0" indent="-317500">
              <a:spcBef>
                <a:spcPts val="0"/>
              </a:spcBef>
              <a:buSzPct val="100000"/>
            </a:pPr>
            <a:r>
              <a:rPr lang="en" sz="1400"/>
              <a:t> (1913) The 17th Amendment was passed, though it did not drastically change the composition of the Senate.</a:t>
            </a:r>
          </a:p>
          <a:p>
            <a:pPr marL="457200" lvl="0" indent="-317500">
              <a:spcBef>
                <a:spcPts val="0"/>
              </a:spcBef>
              <a:buSzPct val="100000"/>
            </a:pPr>
            <a:r>
              <a:rPr lang="en" sz="1400"/>
              <a:t> In the late 19th century, filibusters became more common (and annoying). During WWI, Rule 22 was adopted to stop filibusters during a wartime crisis. It says that a vote of 60 (orginally 2/3s) can end a filibuster with a “cloture resolution”. Unlimited debate is still a common practice, however.</a:t>
            </a:r>
          </a:p>
          <a:p>
            <a:pPr lvl="0">
              <a:spcBef>
                <a:spcPts val="0"/>
              </a:spcBef>
              <a:buNone/>
            </a:pPr>
            <a:endParaRPr sz="14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1469</Words>
  <Application>Microsoft Office PowerPoint</Application>
  <PresentationFormat>On-screen Show (16:9)</PresentationFormat>
  <Paragraphs>125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Impact</vt:lpstr>
      <vt:lpstr>Roboto Slab</vt:lpstr>
      <vt:lpstr>Roboto</vt:lpstr>
      <vt:lpstr>Arial</vt:lpstr>
      <vt:lpstr>marina</vt:lpstr>
      <vt:lpstr>Congress</vt:lpstr>
      <vt:lpstr>“If con is the opposite of pro, is congress the opposite of progress?”</vt:lpstr>
      <vt:lpstr>The Framers’ View</vt:lpstr>
      <vt:lpstr>Then:</vt:lpstr>
      <vt:lpstr>Now:</vt:lpstr>
      <vt:lpstr>Congress vs. Parliament</vt:lpstr>
      <vt:lpstr>The Powers of Congress:</vt:lpstr>
      <vt:lpstr>The Evolution of The House of Representatives</vt:lpstr>
      <vt:lpstr>The Evolution of the Senate</vt:lpstr>
      <vt:lpstr>Who is in Congress?</vt:lpstr>
      <vt:lpstr>Minority Representation in Congress</vt:lpstr>
      <vt:lpstr>Do Members Represent their Constituents? </vt:lpstr>
      <vt:lpstr>Representational View</vt:lpstr>
      <vt:lpstr>Organizational View</vt:lpstr>
      <vt:lpstr>Attitudinal View</vt:lpstr>
      <vt:lpstr>A Polarized Congress</vt:lpstr>
      <vt:lpstr>Congressional Organization</vt:lpstr>
      <vt:lpstr>Qualifications of  HOR Representatives</vt:lpstr>
      <vt:lpstr>Qualifications of Senators</vt:lpstr>
      <vt:lpstr>The Organization of Congress </vt:lpstr>
      <vt:lpstr>Standing Committees</vt:lpstr>
      <vt:lpstr>PowerPoint Presentation</vt:lpstr>
      <vt:lpstr>Which committees hold the most power? </vt:lpstr>
      <vt:lpstr>Select Committees</vt:lpstr>
      <vt:lpstr>Joint Committees </vt:lpstr>
      <vt:lpstr>Conference Committees</vt:lpstr>
      <vt:lpstr>How a Bill Becomes a Law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dc:title>
  <dc:creator>Vitale, Alan</dc:creator>
  <cp:lastModifiedBy>Vitale, Alan</cp:lastModifiedBy>
  <cp:revision>1</cp:revision>
  <dcterms:modified xsi:type="dcterms:W3CDTF">2017-02-02T23:08:56Z</dcterms:modified>
</cp:coreProperties>
</file>