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67" r:id="rId1"/>
  </p:sldMasterIdLst>
  <p:sldIdLst>
    <p:sldId id="257" r:id="rId2"/>
    <p:sldId id="272" r:id="rId3"/>
    <p:sldId id="277" r:id="rId4"/>
    <p:sldId id="263" r:id="rId5"/>
    <p:sldId id="262" r:id="rId6"/>
    <p:sldId id="270" r:id="rId7"/>
    <p:sldId id="274" r:id="rId8"/>
    <p:sldId id="275" r:id="rId9"/>
    <p:sldId id="269" r:id="rId10"/>
    <p:sldId id="273" r:id="rId11"/>
    <p:sldId id="276" r:id="rId12"/>
    <p:sldId id="261" r:id="rId13"/>
    <p:sldId id="268" r:id="rId14"/>
    <p:sldId id="266" r:id="rId15"/>
    <p:sldId id="26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E5B7D-580A-DC47-A1AB-C7679A1E5EFB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AD2EA-268C-2B4A-93FE-06F2670AA4BD}">
      <dgm:prSet phldrT="[Text]"/>
      <dgm:spPr/>
      <dgm:t>
        <a:bodyPr/>
        <a:lstStyle/>
        <a:p>
          <a:r>
            <a:rPr lang="en-US" dirty="0"/>
            <a:t>Nightly Extract from SIS to EIS</a:t>
          </a:r>
        </a:p>
      </dgm:t>
    </dgm:pt>
    <dgm:pt modelId="{DDA2D5F1-E5AC-9A4B-BEBA-7335782C36F9}" type="parTrans" cxnId="{79A46766-6002-7A43-91EA-39F855685C0A}">
      <dgm:prSet/>
      <dgm:spPr/>
      <dgm:t>
        <a:bodyPr/>
        <a:lstStyle/>
        <a:p>
          <a:endParaRPr lang="en-US"/>
        </a:p>
      </dgm:t>
    </dgm:pt>
    <dgm:pt modelId="{FD105CBD-D05C-A049-8CB0-3F290FAA96B7}" type="sibTrans" cxnId="{79A46766-6002-7A43-91EA-39F855685C0A}">
      <dgm:prSet/>
      <dgm:spPr/>
      <dgm:t>
        <a:bodyPr/>
        <a:lstStyle/>
        <a:p>
          <a:endParaRPr lang="en-US"/>
        </a:p>
      </dgm:t>
    </dgm:pt>
    <dgm:pt modelId="{BFB6E77A-AA69-EF46-83B6-700A2CEA996A}">
      <dgm:prSet phldrT="[Text]"/>
      <dgm:spPr/>
      <dgm:t>
        <a:bodyPr/>
        <a:lstStyle/>
        <a:p>
          <a:r>
            <a:rPr lang="en-US" dirty="0"/>
            <a:t>Check Error Reports/Run Data Reports</a:t>
          </a:r>
        </a:p>
      </dgm:t>
    </dgm:pt>
    <dgm:pt modelId="{0D4AFBE6-C6D1-5E45-89E8-68E21A1BF6C4}" type="parTrans" cxnId="{EA3EB057-727F-4147-A023-E47F42A96062}">
      <dgm:prSet/>
      <dgm:spPr/>
      <dgm:t>
        <a:bodyPr/>
        <a:lstStyle/>
        <a:p>
          <a:endParaRPr lang="en-US"/>
        </a:p>
      </dgm:t>
    </dgm:pt>
    <dgm:pt modelId="{B82002E5-65A5-F543-BA76-1461E5CA9975}" type="sibTrans" cxnId="{EA3EB057-727F-4147-A023-E47F42A96062}">
      <dgm:prSet/>
      <dgm:spPr/>
      <dgm:t>
        <a:bodyPr/>
        <a:lstStyle/>
        <a:p>
          <a:endParaRPr lang="en-US"/>
        </a:p>
      </dgm:t>
    </dgm:pt>
    <dgm:pt modelId="{04108CB5-B2D6-9F41-87FB-60C09BB9C06C}">
      <dgm:prSet phldrT="[Text]"/>
      <dgm:spPr/>
      <dgm:t>
        <a:bodyPr/>
        <a:lstStyle/>
        <a:p>
          <a:r>
            <a:rPr lang="en-US" dirty="0"/>
            <a:t>Make Corrections in SIS</a:t>
          </a:r>
        </a:p>
      </dgm:t>
    </dgm:pt>
    <dgm:pt modelId="{D032A1D3-EBDA-0643-BB6F-4C827F7CB1DA}" type="parTrans" cxnId="{1B064331-B099-5D4A-A165-D15D4D0A8B0A}">
      <dgm:prSet/>
      <dgm:spPr/>
      <dgm:t>
        <a:bodyPr/>
        <a:lstStyle/>
        <a:p>
          <a:endParaRPr lang="en-US"/>
        </a:p>
      </dgm:t>
    </dgm:pt>
    <dgm:pt modelId="{298ABC5E-6894-2643-AFAE-60D1A773EACB}" type="sibTrans" cxnId="{1B064331-B099-5D4A-A165-D15D4D0A8B0A}">
      <dgm:prSet/>
      <dgm:spPr/>
      <dgm:t>
        <a:bodyPr/>
        <a:lstStyle/>
        <a:p>
          <a:endParaRPr lang="en-US"/>
        </a:p>
      </dgm:t>
    </dgm:pt>
    <dgm:pt modelId="{9AFE00DE-0670-3C4F-9D80-2ACD9B55D6EF}" type="pres">
      <dgm:prSet presAssocID="{DEFE5B7D-580A-DC47-A1AB-C7679A1E5EFB}" presName="Name0" presStyleCnt="0">
        <dgm:presLayoutVars>
          <dgm:dir/>
          <dgm:resizeHandles val="exact"/>
        </dgm:presLayoutVars>
      </dgm:prSet>
      <dgm:spPr/>
    </dgm:pt>
    <dgm:pt modelId="{45E35B85-E0EA-994A-9493-ED272D7B81E3}" type="pres">
      <dgm:prSet presAssocID="{3CCAD2EA-268C-2B4A-93FE-06F2670AA4BD}" presName="node" presStyleLbl="node1" presStyleIdx="0" presStyleCnt="3">
        <dgm:presLayoutVars>
          <dgm:bulletEnabled val="1"/>
        </dgm:presLayoutVars>
      </dgm:prSet>
      <dgm:spPr/>
    </dgm:pt>
    <dgm:pt modelId="{14A1535A-4153-284C-89CE-C743C195DCE6}" type="pres">
      <dgm:prSet presAssocID="{FD105CBD-D05C-A049-8CB0-3F290FAA96B7}" presName="sibTrans" presStyleLbl="sibTrans2D1" presStyleIdx="0" presStyleCnt="3"/>
      <dgm:spPr>
        <a:prstGeom prst="rightArrow">
          <a:avLst/>
        </a:prstGeom>
      </dgm:spPr>
    </dgm:pt>
    <dgm:pt modelId="{2FAE8965-20EF-9A4D-8DF9-DB75678F7943}" type="pres">
      <dgm:prSet presAssocID="{FD105CBD-D05C-A049-8CB0-3F290FAA96B7}" presName="connectorText" presStyleLbl="sibTrans2D1" presStyleIdx="0" presStyleCnt="3"/>
      <dgm:spPr/>
    </dgm:pt>
    <dgm:pt modelId="{69C7F470-9A01-7549-9BEB-0924C86FDCFF}" type="pres">
      <dgm:prSet presAssocID="{BFB6E77A-AA69-EF46-83B6-700A2CEA996A}" presName="node" presStyleLbl="node1" presStyleIdx="1" presStyleCnt="3">
        <dgm:presLayoutVars>
          <dgm:bulletEnabled val="1"/>
        </dgm:presLayoutVars>
      </dgm:prSet>
      <dgm:spPr/>
    </dgm:pt>
    <dgm:pt modelId="{5EA4C751-EFE6-4245-92FC-739AA750378D}" type="pres">
      <dgm:prSet presAssocID="{B82002E5-65A5-F543-BA76-1461E5CA9975}" presName="sibTrans" presStyleLbl="sibTrans2D1" presStyleIdx="1" presStyleCnt="3"/>
      <dgm:spPr>
        <a:prstGeom prst="rightArrow">
          <a:avLst/>
        </a:prstGeom>
      </dgm:spPr>
    </dgm:pt>
    <dgm:pt modelId="{0C62A38D-7F7F-1E48-971E-4F24A5503FBC}" type="pres">
      <dgm:prSet presAssocID="{B82002E5-65A5-F543-BA76-1461E5CA9975}" presName="connectorText" presStyleLbl="sibTrans2D1" presStyleIdx="1" presStyleCnt="3"/>
      <dgm:spPr/>
    </dgm:pt>
    <dgm:pt modelId="{8DB06A92-6D6D-F84F-BBFA-49B196AF9895}" type="pres">
      <dgm:prSet presAssocID="{04108CB5-B2D6-9F41-87FB-60C09BB9C06C}" presName="node" presStyleLbl="node1" presStyleIdx="2" presStyleCnt="3">
        <dgm:presLayoutVars>
          <dgm:bulletEnabled val="1"/>
        </dgm:presLayoutVars>
      </dgm:prSet>
      <dgm:spPr/>
    </dgm:pt>
    <dgm:pt modelId="{AD3F637B-141A-1A41-A99A-658D917075A8}" type="pres">
      <dgm:prSet presAssocID="{298ABC5E-6894-2643-AFAE-60D1A773EACB}" presName="sibTrans" presStyleLbl="sibTrans2D1" presStyleIdx="2" presStyleCnt="3"/>
      <dgm:spPr>
        <a:prstGeom prst="rightArrow">
          <a:avLst/>
        </a:prstGeom>
      </dgm:spPr>
    </dgm:pt>
    <dgm:pt modelId="{3C920E15-A7FA-6E41-AC75-C2ADA6F603D5}" type="pres">
      <dgm:prSet presAssocID="{298ABC5E-6894-2643-AFAE-60D1A773EACB}" presName="connectorText" presStyleLbl="sibTrans2D1" presStyleIdx="2" presStyleCnt="3"/>
      <dgm:spPr/>
    </dgm:pt>
  </dgm:ptLst>
  <dgm:cxnLst>
    <dgm:cxn modelId="{2641A905-DD29-0B43-B2BF-615D920C4769}" type="presOf" srcId="{B82002E5-65A5-F543-BA76-1461E5CA9975}" destId="{5EA4C751-EFE6-4245-92FC-739AA750378D}" srcOrd="0" destOrd="0" presId="urn:microsoft.com/office/officeart/2005/8/layout/cycle7"/>
    <dgm:cxn modelId="{61943B13-6AD2-8947-BD6D-8291ADB4ADAB}" type="presOf" srcId="{BFB6E77A-AA69-EF46-83B6-700A2CEA996A}" destId="{69C7F470-9A01-7549-9BEB-0924C86FDCFF}" srcOrd="0" destOrd="0" presId="urn:microsoft.com/office/officeart/2005/8/layout/cycle7"/>
    <dgm:cxn modelId="{BE6B7C26-B42C-4146-B1C7-7E7F3E865F6E}" type="presOf" srcId="{04108CB5-B2D6-9F41-87FB-60C09BB9C06C}" destId="{8DB06A92-6D6D-F84F-BBFA-49B196AF9895}" srcOrd="0" destOrd="0" presId="urn:microsoft.com/office/officeart/2005/8/layout/cycle7"/>
    <dgm:cxn modelId="{1B064331-B099-5D4A-A165-D15D4D0A8B0A}" srcId="{DEFE5B7D-580A-DC47-A1AB-C7679A1E5EFB}" destId="{04108CB5-B2D6-9F41-87FB-60C09BB9C06C}" srcOrd="2" destOrd="0" parTransId="{D032A1D3-EBDA-0643-BB6F-4C827F7CB1DA}" sibTransId="{298ABC5E-6894-2643-AFAE-60D1A773EACB}"/>
    <dgm:cxn modelId="{EA3EB057-727F-4147-A023-E47F42A96062}" srcId="{DEFE5B7D-580A-DC47-A1AB-C7679A1E5EFB}" destId="{BFB6E77A-AA69-EF46-83B6-700A2CEA996A}" srcOrd="1" destOrd="0" parTransId="{0D4AFBE6-C6D1-5E45-89E8-68E21A1BF6C4}" sibTransId="{B82002E5-65A5-F543-BA76-1461E5CA9975}"/>
    <dgm:cxn modelId="{890C7A59-CDA5-E849-A719-574C93FCD5F1}" type="presOf" srcId="{298ABC5E-6894-2643-AFAE-60D1A773EACB}" destId="{AD3F637B-141A-1A41-A99A-658D917075A8}" srcOrd="0" destOrd="0" presId="urn:microsoft.com/office/officeart/2005/8/layout/cycle7"/>
    <dgm:cxn modelId="{79A46766-6002-7A43-91EA-39F855685C0A}" srcId="{DEFE5B7D-580A-DC47-A1AB-C7679A1E5EFB}" destId="{3CCAD2EA-268C-2B4A-93FE-06F2670AA4BD}" srcOrd="0" destOrd="0" parTransId="{DDA2D5F1-E5AC-9A4B-BEBA-7335782C36F9}" sibTransId="{FD105CBD-D05C-A049-8CB0-3F290FAA96B7}"/>
    <dgm:cxn modelId="{7B6CC57C-833F-664C-ADA1-394F1ED57978}" type="presOf" srcId="{3CCAD2EA-268C-2B4A-93FE-06F2670AA4BD}" destId="{45E35B85-E0EA-994A-9493-ED272D7B81E3}" srcOrd="0" destOrd="0" presId="urn:microsoft.com/office/officeart/2005/8/layout/cycle7"/>
    <dgm:cxn modelId="{51F13B83-512B-D646-9BA2-9CC75BA8283A}" type="presOf" srcId="{298ABC5E-6894-2643-AFAE-60D1A773EACB}" destId="{3C920E15-A7FA-6E41-AC75-C2ADA6F603D5}" srcOrd="1" destOrd="0" presId="urn:microsoft.com/office/officeart/2005/8/layout/cycle7"/>
    <dgm:cxn modelId="{80F520AA-182C-6D4C-920E-20C46AD252E4}" type="presOf" srcId="{DEFE5B7D-580A-DC47-A1AB-C7679A1E5EFB}" destId="{9AFE00DE-0670-3C4F-9D80-2ACD9B55D6EF}" srcOrd="0" destOrd="0" presId="urn:microsoft.com/office/officeart/2005/8/layout/cycle7"/>
    <dgm:cxn modelId="{74F898B1-2FD1-D744-B596-F1B2B0B67C54}" type="presOf" srcId="{FD105CBD-D05C-A049-8CB0-3F290FAA96B7}" destId="{14A1535A-4153-284C-89CE-C743C195DCE6}" srcOrd="0" destOrd="0" presId="urn:microsoft.com/office/officeart/2005/8/layout/cycle7"/>
    <dgm:cxn modelId="{314CE4E5-729C-AC43-BF6B-8FA942CE8759}" type="presOf" srcId="{B82002E5-65A5-F543-BA76-1461E5CA9975}" destId="{0C62A38D-7F7F-1E48-971E-4F24A5503FBC}" srcOrd="1" destOrd="0" presId="urn:microsoft.com/office/officeart/2005/8/layout/cycle7"/>
    <dgm:cxn modelId="{0B98ABEA-2236-3D45-9A86-B765A00AE2E9}" type="presOf" srcId="{FD105CBD-D05C-A049-8CB0-3F290FAA96B7}" destId="{2FAE8965-20EF-9A4D-8DF9-DB75678F7943}" srcOrd="1" destOrd="0" presId="urn:microsoft.com/office/officeart/2005/8/layout/cycle7"/>
    <dgm:cxn modelId="{4166D389-1DC9-1348-A0B8-762E00D332B9}" type="presParOf" srcId="{9AFE00DE-0670-3C4F-9D80-2ACD9B55D6EF}" destId="{45E35B85-E0EA-994A-9493-ED272D7B81E3}" srcOrd="0" destOrd="0" presId="urn:microsoft.com/office/officeart/2005/8/layout/cycle7"/>
    <dgm:cxn modelId="{5FA1C133-8D81-FB44-A14D-41DB10D79354}" type="presParOf" srcId="{9AFE00DE-0670-3C4F-9D80-2ACD9B55D6EF}" destId="{14A1535A-4153-284C-89CE-C743C195DCE6}" srcOrd="1" destOrd="0" presId="urn:microsoft.com/office/officeart/2005/8/layout/cycle7"/>
    <dgm:cxn modelId="{93BEDD67-135B-4B4B-B954-BA8DC5B3BE94}" type="presParOf" srcId="{14A1535A-4153-284C-89CE-C743C195DCE6}" destId="{2FAE8965-20EF-9A4D-8DF9-DB75678F7943}" srcOrd="0" destOrd="0" presId="urn:microsoft.com/office/officeart/2005/8/layout/cycle7"/>
    <dgm:cxn modelId="{055FD99A-DC25-6847-AEE1-74717E0A81A2}" type="presParOf" srcId="{9AFE00DE-0670-3C4F-9D80-2ACD9B55D6EF}" destId="{69C7F470-9A01-7549-9BEB-0924C86FDCFF}" srcOrd="2" destOrd="0" presId="urn:microsoft.com/office/officeart/2005/8/layout/cycle7"/>
    <dgm:cxn modelId="{70165490-E977-8E46-A756-3142E09C0307}" type="presParOf" srcId="{9AFE00DE-0670-3C4F-9D80-2ACD9B55D6EF}" destId="{5EA4C751-EFE6-4245-92FC-739AA750378D}" srcOrd="3" destOrd="0" presId="urn:microsoft.com/office/officeart/2005/8/layout/cycle7"/>
    <dgm:cxn modelId="{DB040DEE-7B33-4A4F-9C96-94D9C4B25076}" type="presParOf" srcId="{5EA4C751-EFE6-4245-92FC-739AA750378D}" destId="{0C62A38D-7F7F-1E48-971E-4F24A5503FBC}" srcOrd="0" destOrd="0" presId="urn:microsoft.com/office/officeart/2005/8/layout/cycle7"/>
    <dgm:cxn modelId="{407319B0-B6CB-9F4E-80AA-7C811D39840A}" type="presParOf" srcId="{9AFE00DE-0670-3C4F-9D80-2ACD9B55D6EF}" destId="{8DB06A92-6D6D-F84F-BBFA-49B196AF9895}" srcOrd="4" destOrd="0" presId="urn:microsoft.com/office/officeart/2005/8/layout/cycle7"/>
    <dgm:cxn modelId="{AE0C3462-8AFF-8740-B1ED-5DE900EFC87A}" type="presParOf" srcId="{9AFE00DE-0670-3C4F-9D80-2ACD9B55D6EF}" destId="{AD3F637B-141A-1A41-A99A-658D917075A8}" srcOrd="5" destOrd="0" presId="urn:microsoft.com/office/officeart/2005/8/layout/cycle7"/>
    <dgm:cxn modelId="{59D538AF-C908-F14C-A928-BDA2AC85451D}" type="presParOf" srcId="{AD3F637B-141A-1A41-A99A-658D917075A8}" destId="{3C920E15-A7FA-6E41-AC75-C2ADA6F603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35B85-E0EA-994A-9493-ED272D7B81E3}">
      <dsp:nvSpPr>
        <dsp:cNvPr id="0" name=""/>
        <dsp:cNvSpPr/>
      </dsp:nvSpPr>
      <dsp:spPr>
        <a:xfrm>
          <a:off x="3866434" y="757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Nightly Extract from SIS to EIS</a:t>
          </a:r>
        </a:p>
      </dsp:txBody>
      <dsp:txXfrm>
        <a:off x="3892609" y="26932"/>
        <a:ext cx="1735018" cy="841334"/>
      </dsp:txXfrm>
    </dsp:sp>
    <dsp:sp modelId="{14A1535A-4153-284C-89CE-C743C195DCE6}">
      <dsp:nvSpPr>
        <dsp:cNvPr id="0" name=""/>
        <dsp:cNvSpPr/>
      </dsp:nvSpPr>
      <dsp:spPr>
        <a:xfrm rot="3600000">
          <a:off x="5032624" y="1568424"/>
          <a:ext cx="929795" cy="31278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26461" y="1630982"/>
        <a:ext cx="742121" cy="187673"/>
      </dsp:txXfrm>
    </dsp:sp>
    <dsp:sp modelId="{69C7F470-9A01-7549-9BEB-0924C86FDCFF}">
      <dsp:nvSpPr>
        <dsp:cNvPr id="0" name=""/>
        <dsp:cNvSpPr/>
      </dsp:nvSpPr>
      <dsp:spPr>
        <a:xfrm>
          <a:off x="5341240" y="2555196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Check Error Reports/Run Data Reports</a:t>
          </a:r>
        </a:p>
      </dsp:txBody>
      <dsp:txXfrm>
        <a:off x="5367415" y="2581371"/>
        <a:ext cx="1735018" cy="841334"/>
      </dsp:txXfrm>
    </dsp:sp>
    <dsp:sp modelId="{5EA4C751-EFE6-4245-92FC-739AA750378D}">
      <dsp:nvSpPr>
        <dsp:cNvPr id="0" name=""/>
        <dsp:cNvSpPr/>
      </dsp:nvSpPr>
      <dsp:spPr>
        <a:xfrm rot="10800000">
          <a:off x="4295220" y="2845644"/>
          <a:ext cx="929795" cy="31278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389057" y="2908202"/>
        <a:ext cx="742121" cy="187673"/>
      </dsp:txXfrm>
    </dsp:sp>
    <dsp:sp modelId="{8DB06A92-6D6D-F84F-BBFA-49B196AF9895}">
      <dsp:nvSpPr>
        <dsp:cNvPr id="0" name=""/>
        <dsp:cNvSpPr/>
      </dsp:nvSpPr>
      <dsp:spPr>
        <a:xfrm>
          <a:off x="2391627" y="2555196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Make Corrections in SIS</a:t>
          </a:r>
        </a:p>
      </dsp:txBody>
      <dsp:txXfrm>
        <a:off x="2417802" y="2581371"/>
        <a:ext cx="1735018" cy="841334"/>
      </dsp:txXfrm>
    </dsp:sp>
    <dsp:sp modelId="{AD3F637B-141A-1A41-A99A-658D917075A8}">
      <dsp:nvSpPr>
        <dsp:cNvPr id="0" name=""/>
        <dsp:cNvSpPr/>
      </dsp:nvSpPr>
      <dsp:spPr>
        <a:xfrm rot="18000000">
          <a:off x="3557817" y="1568424"/>
          <a:ext cx="929795" cy="31278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51654" y="1630982"/>
        <a:ext cx="742121" cy="187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61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8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6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0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E778CE86-875F-4587-BCF6-FA054AFC0D53}" type="datetime1">
              <a:rPr lang="en-US" smtClean="0"/>
              <a:pPr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3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lockers-hallway-high-school-41761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tn.gov/content/dam/tn/education/technology/ApplicationAccessFormDistrictSchoolLevel2020110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content/dam/tn/education/reports/Student%20Membership%20and%20Attendance%20Procedures.pdf" TargetMode="External"/><Relationship Id="rId7" Type="http://schemas.openxmlformats.org/officeDocument/2006/relationships/hyperlink" Target="https://www.tn.gov/content/dam/tn/education/cpm/cpm_data_manual.pdf" TargetMode="External"/><Relationship Id="rId2" Type="http://schemas.openxmlformats.org/officeDocument/2006/relationships/hyperlink" Target="https://www.tn.gov/education/lea-operations/education-information-system-e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n.gov/content/dam/tn/education/technology/eis_extracts_layout_2022-23%2020220720.pdf" TargetMode="External"/><Relationship Id="rId5" Type="http://schemas.openxmlformats.org/officeDocument/2006/relationships/hyperlink" Target="https://www.tn.gov/content/dam/tn/education/technology/eis_data_dictionary_2022-2023%2020220720.pdf" TargetMode="External"/><Relationship Id="rId4" Type="http://schemas.openxmlformats.org/officeDocument/2006/relationships/hyperlink" Target="https://www.tn.gov/content/dam/tn/education/technology/eis_appendices_2022-2023-2022072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96" b="12396"/>
          <a:stretch/>
        </p:blipFill>
        <p:spPr>
          <a:xfrm>
            <a:off x="21" y="-157646"/>
            <a:ext cx="12191979" cy="7015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966" y="4077756"/>
            <a:ext cx="6758364" cy="2685801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</a:rPr>
              <a:t>New Data Boot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F5A9-93D6-5DB0-C91B-3DCA2DE2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Audit</a:t>
            </a:r>
          </a:p>
        </p:txBody>
      </p:sp>
      <p:pic>
        <p:nvPicPr>
          <p:cNvPr id="82" name="Content Placeholder 81">
            <a:extLst>
              <a:ext uri="{FF2B5EF4-FFF2-40B4-BE49-F238E27FC236}">
                <a16:creationId xmlns:a16="http://schemas.microsoft.com/office/drawing/2014/main" id="{A16D659A-75C7-20BD-6745-E46F932D5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65" y="2194082"/>
            <a:ext cx="9520157" cy="3859399"/>
          </a:xfrm>
        </p:spPr>
      </p:pic>
    </p:spTree>
    <p:extLst>
      <p:ext uri="{BB962C8B-B14F-4D97-AF65-F5344CB8AC3E}">
        <p14:creationId xmlns:p14="http://schemas.microsoft.com/office/powerpoint/2010/main" val="133111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F5A9-93D6-5DB0-C91B-3DCA2DE2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Membership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F392B-76CA-D4F5-EFE6-B315BF09F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696" y="2016125"/>
            <a:ext cx="7854837" cy="38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293" y="596144"/>
            <a:ext cx="10058400" cy="1008797"/>
          </a:xfrm>
        </p:spPr>
        <p:txBody>
          <a:bodyPr>
            <a:normAutofit/>
          </a:bodyPr>
          <a:lstStyle/>
          <a:p>
            <a:r>
              <a:rPr lang="en-US" dirty="0"/>
              <a:t>Single Sign-On User Report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480" y="2812218"/>
            <a:ext cx="9509199" cy="3449638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215320" y="1964173"/>
            <a:ext cx="9761359" cy="120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The SSO User Report will be assigned for users that have an EIS Production security role of DST_AA (District EIS Approval ADM).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mianSlabSerifTypefac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21" y="3429000"/>
            <a:ext cx="9520237" cy="3084701"/>
          </a:xfrm>
        </p:spPr>
      </p:pic>
      <p:sp>
        <p:nvSpPr>
          <p:cNvPr id="4" name="Rectangle 3"/>
          <p:cNvSpPr/>
          <p:nvPr/>
        </p:nvSpPr>
        <p:spPr>
          <a:xfrm>
            <a:off x="1522921" y="656374"/>
            <a:ext cx="952023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PermianSlabSerifTypeface" panose="02000000000000000000" pitchFamily="50" charset="0"/>
              </a:rPr>
              <a:t>Search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PermianSlabSerifTypeface" panose="02000000000000000000" pitchFamily="50" charset="0"/>
              </a:rPr>
              <a:t>Download the list with or without the legacy accounts.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PermianSlabSerifTypeface" panose="02000000000000000000" pitchFamily="50" charset="0"/>
              </a:rPr>
              <a:t>The Status and Login Detected column will be beneficial to District Data personnel as they work locally to confirm that staff members log-in at least one time to their SSO account. </a:t>
            </a:r>
          </a:p>
        </p:txBody>
      </p:sp>
    </p:spTree>
    <p:extLst>
      <p:ext uri="{BB962C8B-B14F-4D97-AF65-F5344CB8AC3E}">
        <p14:creationId xmlns:p14="http://schemas.microsoft.com/office/powerpoint/2010/main" val="316971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767" y="587073"/>
            <a:ext cx="9521949" cy="1069230"/>
          </a:xfrm>
        </p:spPr>
        <p:txBody>
          <a:bodyPr/>
          <a:lstStyle/>
          <a:p>
            <a:r>
              <a:rPr lang="en-US" dirty="0"/>
              <a:t>TN Department of Education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3" y="1565005"/>
            <a:ext cx="9997434" cy="1356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Review and update EIS contact Information when a staff change is made. </a:t>
            </a:r>
          </a:p>
          <a:p>
            <a:r>
              <a:rPr lang="en-US" dirty="0"/>
              <a:t>Application Access is used to add new access, modify access and remove access for employees.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4" y="3121572"/>
            <a:ext cx="8998224" cy="34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8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225" y="580990"/>
            <a:ext cx="10058400" cy="1163825"/>
          </a:xfrm>
        </p:spPr>
        <p:txBody>
          <a:bodyPr>
            <a:normAutofit/>
          </a:bodyPr>
          <a:lstStyle/>
          <a:p>
            <a:r>
              <a:rPr lang="en-US" dirty="0"/>
              <a:t>District Technology Request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25" y="2523744"/>
            <a:ext cx="8948507" cy="4178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056" y="580990"/>
            <a:ext cx="2090719" cy="15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71AC-8C87-672D-A339-13120E54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 Support Contact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3EB510-D166-9244-AEF1-33B637D7A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13" y="2124072"/>
            <a:ext cx="9520237" cy="32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555" y="624110"/>
            <a:ext cx="8911687" cy="936466"/>
          </a:xfrm>
        </p:spPr>
        <p:txBody>
          <a:bodyPr>
            <a:normAutofit/>
          </a:bodyPr>
          <a:lstStyle/>
          <a:p>
            <a:r>
              <a:rPr lang="en-US" dirty="0"/>
              <a:t>EIS/ SIS Manager: Things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555" y="2109216"/>
            <a:ext cx="8596668" cy="4600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Funding is based on data uploaded to EIS per funding period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Students with </a:t>
            </a:r>
            <a:r>
              <a:rPr lang="en-US" dirty="0"/>
              <a:t>B</a:t>
            </a:r>
            <a:r>
              <a:rPr lang="en-US" sz="2000" dirty="0"/>
              <a:t>lock </a:t>
            </a:r>
            <a:r>
              <a:rPr lang="en-US" dirty="0"/>
              <a:t>A</a:t>
            </a:r>
            <a:r>
              <a:rPr lang="en-US" sz="2000" dirty="0"/>
              <a:t>pproval </a:t>
            </a:r>
            <a:r>
              <a:rPr lang="en-US" dirty="0"/>
              <a:t>E</a:t>
            </a:r>
            <a:r>
              <a:rPr lang="en-US" sz="2000" dirty="0"/>
              <a:t>rrors do not count in ADM/ADA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Students with Fatal Errors do not count in ADM/ADA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Expelled students do not receive an ADM or 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Suspended students do not receive 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Service Only students do not count in ADM/ADA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Students missing a schedule in EIS do not count in ADM/ADA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Student Classifications count toward more/extra funding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FD44-2A9A-3BEB-5595-3F3AA04C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EIS Reporting Workflow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47815D-ADA3-EA83-669E-3FB9D8A7B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38334"/>
              </p:ext>
            </p:extLst>
          </p:nvPr>
        </p:nvGraphicFramePr>
        <p:xfrm>
          <a:off x="1535113" y="2016125"/>
          <a:ext cx="9520237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5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33" y="524598"/>
            <a:ext cx="9225587" cy="5547018"/>
          </a:xfrm>
        </p:spPr>
        <p:txBody>
          <a:bodyPr>
            <a:normAutofit/>
          </a:bodyPr>
          <a:lstStyle/>
          <a:p>
            <a:r>
              <a:rPr lang="en-US" sz="4000" dirty="0"/>
              <a:t>Quick Links</a:t>
            </a:r>
            <a:br>
              <a:rPr lang="en-US" sz="40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2"/>
              </a:rPr>
              <a:t>EIS- TN Department of Education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3"/>
              </a:rPr>
              <a:t>Student Membership and Attendance Procedures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/>
              </a:rPr>
              <a:t>EIS Appendices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5"/>
              </a:rPr>
              <a:t>EIS Data Dictionary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6"/>
              </a:rPr>
              <a:t>EIS Extracts Layout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7"/>
              </a:rPr>
              <a:t>CPM DATA MANUAL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0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87" y="605881"/>
            <a:ext cx="8980369" cy="1113191"/>
          </a:xfrm>
        </p:spPr>
        <p:txBody>
          <a:bodyPr>
            <a:normAutofit/>
          </a:bodyPr>
          <a:lstStyle/>
          <a:p>
            <a:r>
              <a:rPr lang="en-US" dirty="0"/>
              <a:t>Single Sign-On Dashboard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87" y="2016124"/>
            <a:ext cx="9263729" cy="4104259"/>
          </a:xfrm>
        </p:spPr>
      </p:pic>
    </p:spTree>
    <p:extLst>
      <p:ext uri="{BB962C8B-B14F-4D97-AF65-F5344CB8AC3E}">
        <p14:creationId xmlns:p14="http://schemas.microsoft.com/office/powerpoint/2010/main" val="44559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23" y="552450"/>
            <a:ext cx="3006026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69279"/>
            <a:ext cx="7174546" cy="690340"/>
          </a:xfrm>
        </p:spPr>
        <p:txBody>
          <a:bodyPr>
            <a:normAutofit fontScale="90000"/>
          </a:bodyPr>
          <a:lstStyle/>
          <a:p>
            <a:r>
              <a:rPr lang="en-US" dirty="0"/>
              <a:t>EIS Production</a:t>
            </a:r>
            <a:br>
              <a:rPr lang="en-US" dirty="0"/>
            </a:br>
            <a:r>
              <a:rPr lang="en-US" dirty="0"/>
              <a:t>Enhanced Data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346" y="2076448"/>
            <a:ext cx="10049191" cy="4019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Education Information System (EIS).  Contains selected state wide student, staff, class and calendar information by school year. 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Gives districts the ability to track students from school to school across TN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Allows districts to look up staff licensure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Enables districts to correct school level errors that prevent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Supplies districts with a means of contacting other districts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562D83-4C6F-B789-D3E0-B4EA1F1A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952" y="552450"/>
            <a:ext cx="3006026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5740-6975-4BD3-70A4-09CF8FBC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Reports on 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479F-4C48-28ED-43C4-40E9BCCC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EIS Production on your SSO, Select the District Tab at the top of your screen, Verify your district info, &amp; Go</a:t>
            </a:r>
          </a:p>
          <a:p>
            <a:r>
              <a:rPr lang="en-US" dirty="0"/>
              <a:t>On the left hand side of your screen you will see Upload Extract File, Error Reports, Block Approval Errors, Report Period Approval and Dynamic Errors.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5C41B-305A-24CA-3336-1F7EBB4F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96" y="4086574"/>
            <a:ext cx="9115144" cy="19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5740-6975-4BD3-70A4-09CF8FBC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Approval Errors on 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479F-4C48-28ED-43C4-40E9BCCC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Block Approval Errors link</a:t>
            </a:r>
          </a:p>
          <a:p>
            <a:r>
              <a:rPr lang="en-US" dirty="0"/>
              <a:t>Select the School Errors link to see the block approval errors associated with each school (download all school files, calendar errors, teacher errors and student errors are available to view)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51F6F-B910-0F86-0613-5A3B951B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96" y="4020086"/>
            <a:ext cx="9520157" cy="23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82" y="556928"/>
            <a:ext cx="8911687" cy="1280890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767" y="406571"/>
            <a:ext cx="2193715" cy="1252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EF5B4-D399-27A9-6D21-CD34D821A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40" y="1837818"/>
            <a:ext cx="2258941" cy="4429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37B77A-6BB4-B14B-D8D2-ECC0EE18EA99}"/>
              </a:ext>
            </a:extLst>
          </p:cNvPr>
          <p:cNvSpPr/>
          <p:nvPr/>
        </p:nvSpPr>
        <p:spPr>
          <a:xfrm>
            <a:off x="1867513" y="1197373"/>
            <a:ext cx="2566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Reports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3A702-BC9F-C549-2810-467355E7438F}"/>
              </a:ext>
            </a:extLst>
          </p:cNvPr>
          <p:cNvSpPr/>
          <p:nvPr/>
        </p:nvSpPr>
        <p:spPr>
          <a:xfrm>
            <a:off x="5322365" y="1197373"/>
            <a:ext cx="2547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 Queries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8339AB6-9FB4-639B-D76D-A4548D46D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21406" y="1848394"/>
            <a:ext cx="2258941" cy="44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758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{569BA799-6B75-6C4D-98CB-8C58387487E7}tf10001119</Template>
  <TotalTime>0</TotalTime>
  <Words>457</Words>
  <Application>Microsoft Macintosh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Palatino Linotype</vt:lpstr>
      <vt:lpstr>PermianSlabSerifTypeface</vt:lpstr>
      <vt:lpstr>Wingdings</vt:lpstr>
      <vt:lpstr>Gallery</vt:lpstr>
      <vt:lpstr>New Data Boot Camp</vt:lpstr>
      <vt:lpstr>EIS/ SIS Manager: Things to Know</vt:lpstr>
      <vt:lpstr>EIS Reporting Workflow</vt:lpstr>
      <vt:lpstr>Quick Links   EIS- TN Department of Education  Student Membership and Attendance Procedures  EIS Appendices  EIS Data Dictionary  EIS Extracts Layout  CPM DATA MANUAL</vt:lpstr>
      <vt:lpstr>Single Sign-On Dashboard</vt:lpstr>
      <vt:lpstr>EIS Production Enhanced Data Entry</vt:lpstr>
      <vt:lpstr>Error Reports on EIS</vt:lpstr>
      <vt:lpstr>Block Approval Errors on EIS</vt:lpstr>
      <vt:lpstr>    </vt:lpstr>
      <vt:lpstr>ADM Audit</vt:lpstr>
      <vt:lpstr>Student Membership</vt:lpstr>
      <vt:lpstr>Single Sign-On User Report</vt:lpstr>
      <vt:lpstr>PowerPoint Presentation</vt:lpstr>
      <vt:lpstr>TN Department of Education (EIS)</vt:lpstr>
      <vt:lpstr>District Technology Request Portal</vt:lpstr>
      <vt:lpstr>DT Support Contact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2021-08-19T20:12:52Z</dcterms:created>
  <dcterms:modified xsi:type="dcterms:W3CDTF">2022-09-08T13:02:39Z</dcterms:modified>
</cp:coreProperties>
</file>