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7" r:id="rId17"/>
    <p:sldId id="278" r:id="rId18"/>
    <p:sldId id="269" r:id="rId19"/>
    <p:sldId id="272" r:id="rId20"/>
    <p:sldId id="273" r:id="rId21"/>
    <p:sldId id="274" r:id="rId22"/>
    <p:sldId id="275" r:id="rId23"/>
    <p:sldId id="27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0" d="100"/>
          <a:sy n="90" d="100"/>
        </p:scale>
        <p:origin x="-1400" y="-96"/>
      </p:cViewPr>
      <p:guideLst>
        <p:guide orient="horz" pos="2160"/>
        <p:guide pos="2880"/>
      </p:guideLst>
    </p:cSldViewPr>
  </p:slideViewPr>
  <p:notesTextViewPr>
    <p:cViewPr>
      <p:scale>
        <a:sx n="100" d="100"/>
        <a:sy n="100" d="100"/>
      </p:scale>
      <p:origin x="8" y="1128"/>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50CD0A-9676-114D-9FD7-14D98934A402}"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en-US"/>
        </a:p>
      </dgm:t>
    </dgm:pt>
    <dgm:pt modelId="{7913A4A3-1069-CC4B-8616-8B250CA42C02}">
      <dgm:prSet phldrT="[Text]"/>
      <dgm:spPr/>
      <dgm:t>
        <a:bodyPr/>
        <a:lstStyle/>
        <a:p>
          <a:r>
            <a:rPr lang="en-US" dirty="0" smtClean="0"/>
            <a:t>Water based pigments Prehistoric cave Painting, 25000 BC</a:t>
          </a:r>
          <a:endParaRPr lang="en-US" dirty="0"/>
        </a:p>
      </dgm:t>
    </dgm:pt>
    <dgm:pt modelId="{D1406BE9-55A1-704E-9D1C-143FD84DF775}" type="parTrans" cxnId="{E682087F-04D1-B849-BA72-9477D28EB451}">
      <dgm:prSet/>
      <dgm:spPr/>
      <dgm:t>
        <a:bodyPr/>
        <a:lstStyle/>
        <a:p>
          <a:endParaRPr lang="en-US"/>
        </a:p>
      </dgm:t>
    </dgm:pt>
    <dgm:pt modelId="{D1D38600-0909-5E44-854B-FED538C745D0}" type="sibTrans" cxnId="{E682087F-04D1-B849-BA72-9477D28EB451}">
      <dgm:prSet/>
      <dgm:spPr/>
      <dgm:t>
        <a:bodyPr/>
        <a:lstStyle/>
        <a:p>
          <a:endParaRPr lang="en-US"/>
        </a:p>
      </dgm:t>
    </dgm:pt>
    <dgm:pt modelId="{3282C8E0-3490-4648-9BF9-7421B8F2A918}">
      <dgm:prSet phldrT="[Text]"/>
      <dgm:spPr/>
      <dgm:t>
        <a:bodyPr/>
        <a:lstStyle/>
        <a:p>
          <a:r>
            <a:rPr lang="en-US" dirty="0" smtClean="0"/>
            <a:t>Fresco Ancient Egypt </a:t>
          </a:r>
          <a:endParaRPr lang="en-US" dirty="0"/>
        </a:p>
      </dgm:t>
    </dgm:pt>
    <dgm:pt modelId="{CAC42A21-C5F2-D845-9EEC-30BEC6D00B83}" type="parTrans" cxnId="{DBCD3B65-336F-6E48-AA44-F06A2860BD2C}">
      <dgm:prSet/>
      <dgm:spPr/>
      <dgm:t>
        <a:bodyPr/>
        <a:lstStyle/>
        <a:p>
          <a:endParaRPr lang="en-US"/>
        </a:p>
      </dgm:t>
    </dgm:pt>
    <dgm:pt modelId="{3F86C678-C57E-6F4C-8E02-D5B6E00496BD}" type="sibTrans" cxnId="{DBCD3B65-336F-6E48-AA44-F06A2860BD2C}">
      <dgm:prSet/>
      <dgm:spPr/>
      <dgm:t>
        <a:bodyPr/>
        <a:lstStyle/>
        <a:p>
          <a:endParaRPr lang="en-US"/>
        </a:p>
      </dgm:t>
    </dgm:pt>
    <dgm:pt modelId="{D27658ED-6380-CF4D-B6EE-9D87E7720D34}">
      <dgm:prSet phldrT="[Text]"/>
      <dgm:spPr/>
      <dgm:t>
        <a:bodyPr/>
        <a:lstStyle/>
        <a:p>
          <a:r>
            <a:rPr lang="en-US" dirty="0" smtClean="0"/>
            <a:t>True	 -  into wet plaster</a:t>
          </a:r>
          <a:endParaRPr lang="en-US" dirty="0"/>
        </a:p>
      </dgm:t>
    </dgm:pt>
    <dgm:pt modelId="{EA27B1BC-CBDA-CB4A-9575-553DD27C4665}" type="parTrans" cxnId="{EA3EBFDC-4AEC-A143-931C-5E78F7C43C1C}">
      <dgm:prSet/>
      <dgm:spPr/>
      <dgm:t>
        <a:bodyPr/>
        <a:lstStyle/>
        <a:p>
          <a:endParaRPr lang="en-US"/>
        </a:p>
      </dgm:t>
    </dgm:pt>
    <dgm:pt modelId="{B139BFAC-93F9-D046-9E05-1678EF56F243}" type="sibTrans" cxnId="{EA3EBFDC-4AEC-A143-931C-5E78F7C43C1C}">
      <dgm:prSet/>
      <dgm:spPr/>
      <dgm:t>
        <a:bodyPr/>
        <a:lstStyle/>
        <a:p>
          <a:endParaRPr lang="en-US"/>
        </a:p>
      </dgm:t>
    </dgm:pt>
    <dgm:pt modelId="{27912240-286B-7F49-AB21-A4A2E3FCC550}">
      <dgm:prSet phldrT="[Text]"/>
      <dgm:spPr/>
      <dgm:t>
        <a:bodyPr/>
        <a:lstStyle/>
        <a:p>
          <a:r>
            <a:rPr lang="en-US" dirty="0" err="1" smtClean="0"/>
            <a:t>Secco</a:t>
          </a:r>
          <a:r>
            <a:rPr lang="en-US" dirty="0" smtClean="0"/>
            <a:t> -Dry – on top of dry plaster</a:t>
          </a:r>
          <a:endParaRPr lang="en-US" dirty="0"/>
        </a:p>
      </dgm:t>
    </dgm:pt>
    <dgm:pt modelId="{0280B4E6-F2D5-8A43-BB34-17EA150108F7}" type="parTrans" cxnId="{9166DF5F-D1A6-CA47-8A11-10F87BCA6474}">
      <dgm:prSet/>
      <dgm:spPr/>
      <dgm:t>
        <a:bodyPr/>
        <a:lstStyle/>
        <a:p>
          <a:endParaRPr lang="en-US"/>
        </a:p>
      </dgm:t>
    </dgm:pt>
    <dgm:pt modelId="{588E4844-BF09-2548-B5C9-D93EFEF73290}" type="sibTrans" cxnId="{9166DF5F-D1A6-CA47-8A11-10F87BCA6474}">
      <dgm:prSet/>
      <dgm:spPr/>
      <dgm:t>
        <a:bodyPr/>
        <a:lstStyle/>
        <a:p>
          <a:endParaRPr lang="en-US"/>
        </a:p>
      </dgm:t>
    </dgm:pt>
    <dgm:pt modelId="{C83F8C5E-1B28-DB4F-AD77-C9704D3F5795}">
      <dgm:prSet phldrT="[Text]"/>
      <dgm:spPr/>
      <dgm:t>
        <a:bodyPr/>
        <a:lstStyle/>
        <a:p>
          <a:r>
            <a:rPr lang="en-US" dirty="0" smtClean="0"/>
            <a:t>Tempera – Prehistoric Art</a:t>
          </a:r>
          <a:endParaRPr lang="en-US" dirty="0"/>
        </a:p>
      </dgm:t>
    </dgm:pt>
    <dgm:pt modelId="{A3409619-D97B-2747-9A9C-0C758648B8CB}" type="parTrans" cxnId="{585A679C-5CE2-F349-8F52-6286D95C55ED}">
      <dgm:prSet/>
      <dgm:spPr/>
      <dgm:t>
        <a:bodyPr/>
        <a:lstStyle/>
        <a:p>
          <a:endParaRPr lang="en-US"/>
        </a:p>
      </dgm:t>
    </dgm:pt>
    <dgm:pt modelId="{E5244B8F-7A5A-8444-8272-22236B6A5022}" type="sibTrans" cxnId="{585A679C-5CE2-F349-8F52-6286D95C55ED}">
      <dgm:prSet/>
      <dgm:spPr/>
      <dgm:t>
        <a:bodyPr/>
        <a:lstStyle/>
        <a:p>
          <a:endParaRPr lang="en-US"/>
        </a:p>
      </dgm:t>
    </dgm:pt>
    <dgm:pt modelId="{959D0242-05D9-984C-B028-00178835D40C}">
      <dgm:prSet phldrT="[Text]"/>
      <dgm:spPr/>
      <dgm:t>
        <a:bodyPr/>
        <a:lstStyle/>
        <a:p>
          <a:r>
            <a:rPr lang="en-US" dirty="0" smtClean="0"/>
            <a:t>Watercolors - transparent</a:t>
          </a:r>
          <a:endParaRPr lang="en-US" dirty="0"/>
        </a:p>
      </dgm:t>
    </dgm:pt>
    <dgm:pt modelId="{C18C84E7-029A-E34D-A8AA-A53B691BD9E9}" type="parTrans" cxnId="{2FB65195-D78B-BD43-A209-10A4AB9BBE91}">
      <dgm:prSet/>
      <dgm:spPr/>
      <dgm:t>
        <a:bodyPr/>
        <a:lstStyle/>
        <a:p>
          <a:endParaRPr lang="en-US"/>
        </a:p>
      </dgm:t>
    </dgm:pt>
    <dgm:pt modelId="{7E8D5431-DDCE-DC41-8FF2-6341A77EDFFB}" type="sibTrans" cxnId="{2FB65195-D78B-BD43-A209-10A4AB9BBE91}">
      <dgm:prSet/>
      <dgm:spPr/>
      <dgm:t>
        <a:bodyPr/>
        <a:lstStyle/>
        <a:p>
          <a:endParaRPr lang="en-US"/>
        </a:p>
      </dgm:t>
    </dgm:pt>
    <dgm:pt modelId="{692BB914-8D78-C147-8E71-0D76EEB9DAEA}">
      <dgm:prSet/>
      <dgm:spPr/>
      <dgm:t>
        <a:bodyPr/>
        <a:lstStyle/>
        <a:p>
          <a:r>
            <a:rPr lang="en-US" dirty="0" smtClean="0"/>
            <a:t>Acrylics</a:t>
          </a:r>
          <a:endParaRPr lang="en-US" dirty="0"/>
        </a:p>
      </dgm:t>
    </dgm:pt>
    <dgm:pt modelId="{D0B7B756-4CD0-2041-9ED5-E921493D308B}" type="parTrans" cxnId="{FE9DE655-7E74-AD41-8339-BE5DCF3E00AA}">
      <dgm:prSet/>
      <dgm:spPr/>
      <dgm:t>
        <a:bodyPr/>
        <a:lstStyle/>
        <a:p>
          <a:endParaRPr lang="en-US"/>
        </a:p>
      </dgm:t>
    </dgm:pt>
    <dgm:pt modelId="{BDE123A1-571B-EF4E-8D8B-53C3BD1F9304}" type="sibTrans" cxnId="{FE9DE655-7E74-AD41-8339-BE5DCF3E00AA}">
      <dgm:prSet/>
      <dgm:spPr/>
      <dgm:t>
        <a:bodyPr/>
        <a:lstStyle/>
        <a:p>
          <a:endParaRPr lang="en-US"/>
        </a:p>
      </dgm:t>
    </dgm:pt>
    <dgm:pt modelId="{ABACA7F3-AC35-5F44-B5C3-3C0CF3F923FF}">
      <dgm:prSet/>
      <dgm:spPr/>
      <dgm:t>
        <a:bodyPr/>
        <a:lstStyle/>
        <a:p>
          <a:r>
            <a:rPr lang="en-US" dirty="0" smtClean="0"/>
            <a:t>Gouache - opaque</a:t>
          </a:r>
          <a:endParaRPr lang="en-US" dirty="0"/>
        </a:p>
      </dgm:t>
    </dgm:pt>
    <dgm:pt modelId="{E05E601C-AC9B-BF49-AEFD-574E9635E296}" type="parTrans" cxnId="{E5F0A166-108C-2942-AFDD-FCABEBD9E42D}">
      <dgm:prSet/>
      <dgm:spPr/>
      <dgm:t>
        <a:bodyPr/>
        <a:lstStyle/>
        <a:p>
          <a:endParaRPr lang="en-US"/>
        </a:p>
      </dgm:t>
    </dgm:pt>
    <dgm:pt modelId="{E29C382C-D3A8-7D40-9664-42F15AC76276}" type="sibTrans" cxnId="{E5F0A166-108C-2942-AFDD-FCABEBD9E42D}">
      <dgm:prSet/>
      <dgm:spPr/>
      <dgm:t>
        <a:bodyPr/>
        <a:lstStyle/>
        <a:p>
          <a:endParaRPr lang="en-US"/>
        </a:p>
      </dgm:t>
    </dgm:pt>
    <dgm:pt modelId="{A62EFD1C-A5DC-8941-99B3-868E38234CD0}">
      <dgm:prSet/>
      <dgm:spPr/>
      <dgm:t>
        <a:bodyPr/>
        <a:lstStyle/>
        <a:p>
          <a:r>
            <a:rPr lang="en-US" dirty="0" smtClean="0"/>
            <a:t>Oil paint 650 AD Afghanistan</a:t>
          </a:r>
          <a:endParaRPr lang="en-US" dirty="0"/>
        </a:p>
      </dgm:t>
    </dgm:pt>
    <dgm:pt modelId="{EA9DD653-495F-4F46-87FD-8EEB0F6C7A40}" type="parTrans" cxnId="{529BBD3B-5D47-5F4E-9C47-C77DC2F778B4}">
      <dgm:prSet/>
      <dgm:spPr/>
      <dgm:t>
        <a:bodyPr/>
        <a:lstStyle/>
        <a:p>
          <a:endParaRPr lang="en-US"/>
        </a:p>
      </dgm:t>
    </dgm:pt>
    <dgm:pt modelId="{C1485EEF-8F5C-4D42-B58B-02BD21082B15}" type="sibTrans" cxnId="{529BBD3B-5D47-5F4E-9C47-C77DC2F778B4}">
      <dgm:prSet/>
      <dgm:spPr/>
      <dgm:t>
        <a:bodyPr/>
        <a:lstStyle/>
        <a:p>
          <a:endParaRPr lang="en-US"/>
        </a:p>
      </dgm:t>
    </dgm:pt>
    <dgm:pt modelId="{ABAE46A3-5445-DF4E-82CB-1FA7F2BF4BB6}" type="pres">
      <dgm:prSet presAssocID="{3950CD0A-9676-114D-9FD7-14D98934A402}" presName="hierChild1" presStyleCnt="0">
        <dgm:presLayoutVars>
          <dgm:chPref val="1"/>
          <dgm:dir/>
          <dgm:animOne val="branch"/>
          <dgm:animLvl val="lvl"/>
          <dgm:resizeHandles/>
        </dgm:presLayoutVars>
      </dgm:prSet>
      <dgm:spPr/>
      <dgm:t>
        <a:bodyPr/>
        <a:lstStyle/>
        <a:p>
          <a:endParaRPr lang="en-US"/>
        </a:p>
      </dgm:t>
    </dgm:pt>
    <dgm:pt modelId="{49F968FF-65AD-9C4B-B8B8-23A385BE7A72}" type="pres">
      <dgm:prSet presAssocID="{7913A4A3-1069-CC4B-8616-8B250CA42C02}" presName="hierRoot1" presStyleCnt="0"/>
      <dgm:spPr/>
    </dgm:pt>
    <dgm:pt modelId="{BDC24006-799D-F945-AC3A-0DA3DF74B443}" type="pres">
      <dgm:prSet presAssocID="{7913A4A3-1069-CC4B-8616-8B250CA42C02}" presName="composite" presStyleCnt="0"/>
      <dgm:spPr/>
    </dgm:pt>
    <dgm:pt modelId="{D5D58128-7C46-2946-92C7-66115E396EA8}" type="pres">
      <dgm:prSet presAssocID="{7913A4A3-1069-CC4B-8616-8B250CA42C02}" presName="background" presStyleLbl="node0" presStyleIdx="0" presStyleCnt="2"/>
      <dgm:spPr/>
    </dgm:pt>
    <dgm:pt modelId="{D358C8AF-64D3-1D4F-BCCE-BFC0D6C9AFF6}" type="pres">
      <dgm:prSet presAssocID="{7913A4A3-1069-CC4B-8616-8B250CA42C02}" presName="text" presStyleLbl="fgAcc0" presStyleIdx="0" presStyleCnt="2" custLinFactNeighborX="3062" custLinFactNeighborY="-370">
        <dgm:presLayoutVars>
          <dgm:chPref val="3"/>
        </dgm:presLayoutVars>
      </dgm:prSet>
      <dgm:spPr/>
      <dgm:t>
        <a:bodyPr/>
        <a:lstStyle/>
        <a:p>
          <a:endParaRPr lang="en-US"/>
        </a:p>
      </dgm:t>
    </dgm:pt>
    <dgm:pt modelId="{A16B3B42-7483-5E41-BA86-6DD444B6BD59}" type="pres">
      <dgm:prSet presAssocID="{7913A4A3-1069-CC4B-8616-8B250CA42C02}" presName="hierChild2" presStyleCnt="0"/>
      <dgm:spPr/>
    </dgm:pt>
    <dgm:pt modelId="{F3ED9692-3565-C349-AD8E-A9FB674E4C6B}" type="pres">
      <dgm:prSet presAssocID="{CAC42A21-C5F2-D845-9EEC-30BEC6D00B83}" presName="Name10" presStyleLbl="parChTrans1D2" presStyleIdx="0" presStyleCnt="5"/>
      <dgm:spPr/>
      <dgm:t>
        <a:bodyPr/>
        <a:lstStyle/>
        <a:p>
          <a:endParaRPr lang="en-US"/>
        </a:p>
      </dgm:t>
    </dgm:pt>
    <dgm:pt modelId="{7151C508-7AE9-0547-9BBA-9CFB4221BB58}" type="pres">
      <dgm:prSet presAssocID="{3282C8E0-3490-4648-9BF9-7421B8F2A918}" presName="hierRoot2" presStyleCnt="0"/>
      <dgm:spPr/>
    </dgm:pt>
    <dgm:pt modelId="{86860E23-31B1-2A4D-9C5A-02D3E1D75212}" type="pres">
      <dgm:prSet presAssocID="{3282C8E0-3490-4648-9BF9-7421B8F2A918}" presName="composite2" presStyleCnt="0"/>
      <dgm:spPr/>
    </dgm:pt>
    <dgm:pt modelId="{C12609F7-2E47-6A44-A5AE-10D9C0DE395F}" type="pres">
      <dgm:prSet presAssocID="{3282C8E0-3490-4648-9BF9-7421B8F2A918}" presName="background2" presStyleLbl="node2" presStyleIdx="0" presStyleCnt="5"/>
      <dgm:spPr/>
    </dgm:pt>
    <dgm:pt modelId="{EE51D63C-2D2C-A441-98F0-323DF095A7D9}" type="pres">
      <dgm:prSet presAssocID="{3282C8E0-3490-4648-9BF9-7421B8F2A918}" presName="text2" presStyleLbl="fgAcc2" presStyleIdx="0" presStyleCnt="5">
        <dgm:presLayoutVars>
          <dgm:chPref val="3"/>
        </dgm:presLayoutVars>
      </dgm:prSet>
      <dgm:spPr/>
      <dgm:t>
        <a:bodyPr/>
        <a:lstStyle/>
        <a:p>
          <a:endParaRPr lang="en-US"/>
        </a:p>
      </dgm:t>
    </dgm:pt>
    <dgm:pt modelId="{A17E120F-A830-C24F-940D-10E1FFB212AA}" type="pres">
      <dgm:prSet presAssocID="{3282C8E0-3490-4648-9BF9-7421B8F2A918}" presName="hierChild3" presStyleCnt="0"/>
      <dgm:spPr/>
    </dgm:pt>
    <dgm:pt modelId="{6FE86F36-2475-BE4C-97F3-BE8C98195CE0}" type="pres">
      <dgm:prSet presAssocID="{EA27B1BC-CBDA-CB4A-9575-553DD27C4665}" presName="Name17" presStyleLbl="parChTrans1D3" presStyleIdx="0" presStyleCnt="2"/>
      <dgm:spPr/>
      <dgm:t>
        <a:bodyPr/>
        <a:lstStyle/>
        <a:p>
          <a:endParaRPr lang="en-US"/>
        </a:p>
      </dgm:t>
    </dgm:pt>
    <dgm:pt modelId="{4776B83E-1A51-5C41-9EA8-652C64F418C7}" type="pres">
      <dgm:prSet presAssocID="{D27658ED-6380-CF4D-B6EE-9D87E7720D34}" presName="hierRoot3" presStyleCnt="0"/>
      <dgm:spPr/>
    </dgm:pt>
    <dgm:pt modelId="{85433D33-D0D6-BA45-B2DE-1C7EC04C2D43}" type="pres">
      <dgm:prSet presAssocID="{D27658ED-6380-CF4D-B6EE-9D87E7720D34}" presName="composite3" presStyleCnt="0"/>
      <dgm:spPr/>
    </dgm:pt>
    <dgm:pt modelId="{722C7115-50BD-E84B-B218-F78EA87FC0E6}" type="pres">
      <dgm:prSet presAssocID="{D27658ED-6380-CF4D-B6EE-9D87E7720D34}" presName="background3" presStyleLbl="node3" presStyleIdx="0" presStyleCnt="2"/>
      <dgm:spPr/>
    </dgm:pt>
    <dgm:pt modelId="{3F6BAE29-9909-DD4B-8834-E10EEE12CC76}" type="pres">
      <dgm:prSet presAssocID="{D27658ED-6380-CF4D-B6EE-9D87E7720D34}" presName="text3" presStyleLbl="fgAcc3" presStyleIdx="0" presStyleCnt="2">
        <dgm:presLayoutVars>
          <dgm:chPref val="3"/>
        </dgm:presLayoutVars>
      </dgm:prSet>
      <dgm:spPr/>
      <dgm:t>
        <a:bodyPr/>
        <a:lstStyle/>
        <a:p>
          <a:endParaRPr lang="en-US"/>
        </a:p>
      </dgm:t>
    </dgm:pt>
    <dgm:pt modelId="{A1AF4699-3852-2C4C-AEED-672BE615C822}" type="pres">
      <dgm:prSet presAssocID="{D27658ED-6380-CF4D-B6EE-9D87E7720D34}" presName="hierChild4" presStyleCnt="0"/>
      <dgm:spPr/>
    </dgm:pt>
    <dgm:pt modelId="{D1A0FD0D-9CE2-2B46-BF3A-BEA24C6EA5AA}" type="pres">
      <dgm:prSet presAssocID="{0280B4E6-F2D5-8A43-BB34-17EA150108F7}" presName="Name17" presStyleLbl="parChTrans1D3" presStyleIdx="1" presStyleCnt="2"/>
      <dgm:spPr/>
      <dgm:t>
        <a:bodyPr/>
        <a:lstStyle/>
        <a:p>
          <a:endParaRPr lang="en-US"/>
        </a:p>
      </dgm:t>
    </dgm:pt>
    <dgm:pt modelId="{D489EEF6-1295-1D45-9A9F-F0AA110F1966}" type="pres">
      <dgm:prSet presAssocID="{27912240-286B-7F49-AB21-A4A2E3FCC550}" presName="hierRoot3" presStyleCnt="0"/>
      <dgm:spPr/>
    </dgm:pt>
    <dgm:pt modelId="{725B34A9-A802-1343-905C-7F0F0738038D}" type="pres">
      <dgm:prSet presAssocID="{27912240-286B-7F49-AB21-A4A2E3FCC550}" presName="composite3" presStyleCnt="0"/>
      <dgm:spPr/>
    </dgm:pt>
    <dgm:pt modelId="{587198BE-577F-6541-BE1F-A329C25D9BB1}" type="pres">
      <dgm:prSet presAssocID="{27912240-286B-7F49-AB21-A4A2E3FCC550}" presName="background3" presStyleLbl="node3" presStyleIdx="1" presStyleCnt="2"/>
      <dgm:spPr/>
    </dgm:pt>
    <dgm:pt modelId="{F81599D3-E4F3-5442-B168-54BD45CA1A5C}" type="pres">
      <dgm:prSet presAssocID="{27912240-286B-7F49-AB21-A4A2E3FCC550}" presName="text3" presStyleLbl="fgAcc3" presStyleIdx="1" presStyleCnt="2">
        <dgm:presLayoutVars>
          <dgm:chPref val="3"/>
        </dgm:presLayoutVars>
      </dgm:prSet>
      <dgm:spPr/>
      <dgm:t>
        <a:bodyPr/>
        <a:lstStyle/>
        <a:p>
          <a:endParaRPr lang="en-US"/>
        </a:p>
      </dgm:t>
    </dgm:pt>
    <dgm:pt modelId="{E2185A5B-0D49-7A40-A1AF-FF33B2649758}" type="pres">
      <dgm:prSet presAssocID="{27912240-286B-7F49-AB21-A4A2E3FCC550}" presName="hierChild4" presStyleCnt="0"/>
      <dgm:spPr/>
    </dgm:pt>
    <dgm:pt modelId="{5A874F81-92C1-744C-B7E7-4143CAB58C67}" type="pres">
      <dgm:prSet presAssocID="{A3409619-D97B-2747-9A9C-0C758648B8CB}" presName="Name10" presStyleLbl="parChTrans1D2" presStyleIdx="1" presStyleCnt="5"/>
      <dgm:spPr/>
      <dgm:t>
        <a:bodyPr/>
        <a:lstStyle/>
        <a:p>
          <a:endParaRPr lang="en-US"/>
        </a:p>
      </dgm:t>
    </dgm:pt>
    <dgm:pt modelId="{7EC1D0F3-6938-3544-ABD5-FE2C50494AEE}" type="pres">
      <dgm:prSet presAssocID="{C83F8C5E-1B28-DB4F-AD77-C9704D3F5795}" presName="hierRoot2" presStyleCnt="0"/>
      <dgm:spPr/>
    </dgm:pt>
    <dgm:pt modelId="{2DC80617-1929-C248-99FD-053EAA9D83A2}" type="pres">
      <dgm:prSet presAssocID="{C83F8C5E-1B28-DB4F-AD77-C9704D3F5795}" presName="composite2" presStyleCnt="0"/>
      <dgm:spPr/>
    </dgm:pt>
    <dgm:pt modelId="{6D6AF499-4139-454A-B7BE-A06A6F970566}" type="pres">
      <dgm:prSet presAssocID="{C83F8C5E-1B28-DB4F-AD77-C9704D3F5795}" presName="background2" presStyleLbl="node2" presStyleIdx="1" presStyleCnt="5"/>
      <dgm:spPr/>
    </dgm:pt>
    <dgm:pt modelId="{80E81C71-1600-3842-8D52-AE67BCD0BF0C}" type="pres">
      <dgm:prSet presAssocID="{C83F8C5E-1B28-DB4F-AD77-C9704D3F5795}" presName="text2" presStyleLbl="fgAcc2" presStyleIdx="1" presStyleCnt="5" custLinFactNeighborX="7450" custLinFactNeighborY="7189">
        <dgm:presLayoutVars>
          <dgm:chPref val="3"/>
        </dgm:presLayoutVars>
      </dgm:prSet>
      <dgm:spPr/>
      <dgm:t>
        <a:bodyPr/>
        <a:lstStyle/>
        <a:p>
          <a:endParaRPr lang="en-US"/>
        </a:p>
      </dgm:t>
    </dgm:pt>
    <dgm:pt modelId="{3D88D1C3-3BD9-1947-BBD3-9A28C31FD615}" type="pres">
      <dgm:prSet presAssocID="{C83F8C5E-1B28-DB4F-AD77-C9704D3F5795}" presName="hierChild3" presStyleCnt="0"/>
      <dgm:spPr/>
    </dgm:pt>
    <dgm:pt modelId="{3A406E26-250C-F640-BEB5-99D846DEAE78}" type="pres">
      <dgm:prSet presAssocID="{C18C84E7-029A-E34D-A8AA-A53B691BD9E9}" presName="Name10" presStyleLbl="parChTrans1D2" presStyleIdx="2" presStyleCnt="5"/>
      <dgm:spPr/>
      <dgm:t>
        <a:bodyPr/>
        <a:lstStyle/>
        <a:p>
          <a:endParaRPr lang="en-US"/>
        </a:p>
      </dgm:t>
    </dgm:pt>
    <dgm:pt modelId="{94D8F82A-0FA3-C544-82F6-61378F191184}" type="pres">
      <dgm:prSet presAssocID="{959D0242-05D9-984C-B028-00178835D40C}" presName="hierRoot2" presStyleCnt="0"/>
      <dgm:spPr/>
    </dgm:pt>
    <dgm:pt modelId="{8C2B43E9-A17B-214C-AA9F-3364D38DFBA6}" type="pres">
      <dgm:prSet presAssocID="{959D0242-05D9-984C-B028-00178835D40C}" presName="composite2" presStyleCnt="0"/>
      <dgm:spPr/>
    </dgm:pt>
    <dgm:pt modelId="{1D22C67F-BEFB-1547-9182-164F27D9B022}" type="pres">
      <dgm:prSet presAssocID="{959D0242-05D9-984C-B028-00178835D40C}" presName="background2" presStyleLbl="node2" presStyleIdx="2" presStyleCnt="5"/>
      <dgm:spPr/>
    </dgm:pt>
    <dgm:pt modelId="{EF096262-2386-D541-9BC7-1EDFECC2AD21}" type="pres">
      <dgm:prSet presAssocID="{959D0242-05D9-984C-B028-00178835D40C}" presName="text2" presStyleLbl="fgAcc2" presStyleIdx="2" presStyleCnt="5">
        <dgm:presLayoutVars>
          <dgm:chPref val="3"/>
        </dgm:presLayoutVars>
      </dgm:prSet>
      <dgm:spPr/>
      <dgm:t>
        <a:bodyPr/>
        <a:lstStyle/>
        <a:p>
          <a:endParaRPr lang="en-US"/>
        </a:p>
      </dgm:t>
    </dgm:pt>
    <dgm:pt modelId="{FF90C516-1651-7C42-8B35-B765E2BD93E0}" type="pres">
      <dgm:prSet presAssocID="{959D0242-05D9-984C-B028-00178835D40C}" presName="hierChild3" presStyleCnt="0"/>
      <dgm:spPr/>
    </dgm:pt>
    <dgm:pt modelId="{04B2DCD2-9A14-2849-9AA1-0536424BD0A8}" type="pres">
      <dgm:prSet presAssocID="{E05E601C-AC9B-BF49-AEFD-574E9635E296}" presName="Name10" presStyleLbl="parChTrans1D2" presStyleIdx="3" presStyleCnt="5"/>
      <dgm:spPr/>
      <dgm:t>
        <a:bodyPr/>
        <a:lstStyle/>
        <a:p>
          <a:endParaRPr lang="en-US"/>
        </a:p>
      </dgm:t>
    </dgm:pt>
    <dgm:pt modelId="{BB0F0D10-0E35-D54F-A2F0-1BACF51D9D39}" type="pres">
      <dgm:prSet presAssocID="{ABACA7F3-AC35-5F44-B5C3-3C0CF3F923FF}" presName="hierRoot2" presStyleCnt="0"/>
      <dgm:spPr/>
    </dgm:pt>
    <dgm:pt modelId="{A95CD39D-1F93-F248-8F6F-32E979ED1B64}" type="pres">
      <dgm:prSet presAssocID="{ABACA7F3-AC35-5F44-B5C3-3C0CF3F923FF}" presName="composite2" presStyleCnt="0"/>
      <dgm:spPr/>
    </dgm:pt>
    <dgm:pt modelId="{FFAF7374-F979-FB44-99E8-1AB633A0F786}" type="pres">
      <dgm:prSet presAssocID="{ABACA7F3-AC35-5F44-B5C3-3C0CF3F923FF}" presName="background2" presStyleLbl="node2" presStyleIdx="3" presStyleCnt="5"/>
      <dgm:spPr/>
    </dgm:pt>
    <dgm:pt modelId="{1ABA2B9A-8FEE-ED4F-9137-CD692FC650F6}" type="pres">
      <dgm:prSet presAssocID="{ABACA7F3-AC35-5F44-B5C3-3C0CF3F923FF}" presName="text2" presStyleLbl="fgAcc2" presStyleIdx="3" presStyleCnt="5" custLinFactX="-20951" custLinFactY="37797" custLinFactNeighborX="-100000" custLinFactNeighborY="100000">
        <dgm:presLayoutVars>
          <dgm:chPref val="3"/>
        </dgm:presLayoutVars>
      </dgm:prSet>
      <dgm:spPr/>
      <dgm:t>
        <a:bodyPr/>
        <a:lstStyle/>
        <a:p>
          <a:endParaRPr lang="en-US"/>
        </a:p>
      </dgm:t>
    </dgm:pt>
    <dgm:pt modelId="{A9D61AF7-0C4F-CC43-8089-351309E88571}" type="pres">
      <dgm:prSet presAssocID="{ABACA7F3-AC35-5F44-B5C3-3C0CF3F923FF}" presName="hierChild3" presStyleCnt="0"/>
      <dgm:spPr/>
    </dgm:pt>
    <dgm:pt modelId="{039A86FD-1A3B-F94D-AE61-C576120C057F}" type="pres">
      <dgm:prSet presAssocID="{D0B7B756-4CD0-2041-9ED5-E921493D308B}" presName="Name10" presStyleLbl="parChTrans1D2" presStyleIdx="4" presStyleCnt="5"/>
      <dgm:spPr/>
      <dgm:t>
        <a:bodyPr/>
        <a:lstStyle/>
        <a:p>
          <a:endParaRPr lang="en-US"/>
        </a:p>
      </dgm:t>
    </dgm:pt>
    <dgm:pt modelId="{A7A8B699-3F59-2141-94FB-9D56AEB50F79}" type="pres">
      <dgm:prSet presAssocID="{692BB914-8D78-C147-8E71-0D76EEB9DAEA}" presName="hierRoot2" presStyleCnt="0"/>
      <dgm:spPr/>
    </dgm:pt>
    <dgm:pt modelId="{238D8363-A492-C746-98B1-7D2086428345}" type="pres">
      <dgm:prSet presAssocID="{692BB914-8D78-C147-8E71-0D76EEB9DAEA}" presName="composite2" presStyleCnt="0"/>
      <dgm:spPr/>
    </dgm:pt>
    <dgm:pt modelId="{9D5692C3-6024-5947-A0AD-29FBD56FFC52}" type="pres">
      <dgm:prSet presAssocID="{692BB914-8D78-C147-8E71-0D76EEB9DAEA}" presName="background2" presStyleLbl="node2" presStyleIdx="4" presStyleCnt="5"/>
      <dgm:spPr/>
    </dgm:pt>
    <dgm:pt modelId="{D56D6E6A-8E25-5A4F-9D7C-A69C7CE43FED}" type="pres">
      <dgm:prSet presAssocID="{692BB914-8D78-C147-8E71-0D76EEB9DAEA}" presName="text2" presStyleLbl="fgAcc2" presStyleIdx="4" presStyleCnt="5" custScaleX="109527" custScaleY="110673" custLinFactX="-21745" custLinFactNeighborX="-100000" custLinFactNeighborY="3423">
        <dgm:presLayoutVars>
          <dgm:chPref val="3"/>
        </dgm:presLayoutVars>
      </dgm:prSet>
      <dgm:spPr/>
      <dgm:t>
        <a:bodyPr/>
        <a:lstStyle/>
        <a:p>
          <a:endParaRPr lang="en-US"/>
        </a:p>
      </dgm:t>
    </dgm:pt>
    <dgm:pt modelId="{6CC98FC5-7005-C347-8FB1-4F49EAF313AB}" type="pres">
      <dgm:prSet presAssocID="{692BB914-8D78-C147-8E71-0D76EEB9DAEA}" presName="hierChild3" presStyleCnt="0"/>
      <dgm:spPr/>
    </dgm:pt>
    <dgm:pt modelId="{7A35AF9D-89C7-EF4B-940B-E2A1E0B14B53}" type="pres">
      <dgm:prSet presAssocID="{A62EFD1C-A5DC-8941-99B3-868E38234CD0}" presName="hierRoot1" presStyleCnt="0"/>
      <dgm:spPr/>
    </dgm:pt>
    <dgm:pt modelId="{E73B7CA7-97CB-6144-A222-3F864DA61C93}" type="pres">
      <dgm:prSet presAssocID="{A62EFD1C-A5DC-8941-99B3-868E38234CD0}" presName="composite" presStyleCnt="0"/>
      <dgm:spPr/>
    </dgm:pt>
    <dgm:pt modelId="{C69768E9-40AA-674D-AFA6-15E5772AD058}" type="pres">
      <dgm:prSet presAssocID="{A62EFD1C-A5DC-8941-99B3-868E38234CD0}" presName="background" presStyleLbl="node0" presStyleIdx="1" presStyleCnt="2"/>
      <dgm:spPr/>
    </dgm:pt>
    <dgm:pt modelId="{C0A25477-9538-944C-BD36-DB2730D6FBFB}" type="pres">
      <dgm:prSet presAssocID="{A62EFD1C-A5DC-8941-99B3-868E38234CD0}" presName="text" presStyleLbl="fgAcc0" presStyleIdx="1" presStyleCnt="2" custLinFactX="11282" custLinFactNeighborX="100000" custLinFactNeighborY="-2900">
        <dgm:presLayoutVars>
          <dgm:chPref val="3"/>
        </dgm:presLayoutVars>
      </dgm:prSet>
      <dgm:spPr/>
      <dgm:t>
        <a:bodyPr/>
        <a:lstStyle/>
        <a:p>
          <a:endParaRPr lang="en-US"/>
        </a:p>
      </dgm:t>
    </dgm:pt>
    <dgm:pt modelId="{DCBB7697-B6B2-9444-9A59-25F7A46DEF14}" type="pres">
      <dgm:prSet presAssocID="{A62EFD1C-A5DC-8941-99B3-868E38234CD0}" presName="hierChild2" presStyleCnt="0"/>
      <dgm:spPr/>
    </dgm:pt>
  </dgm:ptLst>
  <dgm:cxnLst>
    <dgm:cxn modelId="{2836D2CD-E4A2-6A49-BFA1-DFD46793F0AF}" type="presOf" srcId="{3950CD0A-9676-114D-9FD7-14D98934A402}" destId="{ABAE46A3-5445-DF4E-82CB-1FA7F2BF4BB6}" srcOrd="0" destOrd="0" presId="urn:microsoft.com/office/officeart/2005/8/layout/hierarchy1"/>
    <dgm:cxn modelId="{D77F5E6D-D4C1-CE4A-AEC3-D844C7D40004}" type="presOf" srcId="{A3409619-D97B-2747-9A9C-0C758648B8CB}" destId="{5A874F81-92C1-744C-B7E7-4143CAB58C67}" srcOrd="0" destOrd="0" presId="urn:microsoft.com/office/officeart/2005/8/layout/hierarchy1"/>
    <dgm:cxn modelId="{3B579E9F-7BC7-294A-8AB7-B4A0B2379CFC}" type="presOf" srcId="{ABACA7F3-AC35-5F44-B5C3-3C0CF3F923FF}" destId="{1ABA2B9A-8FEE-ED4F-9137-CD692FC650F6}" srcOrd="0" destOrd="0" presId="urn:microsoft.com/office/officeart/2005/8/layout/hierarchy1"/>
    <dgm:cxn modelId="{23396D7E-406C-844B-BF77-627C885BF490}" type="presOf" srcId="{D27658ED-6380-CF4D-B6EE-9D87E7720D34}" destId="{3F6BAE29-9909-DD4B-8834-E10EEE12CC76}" srcOrd="0" destOrd="0" presId="urn:microsoft.com/office/officeart/2005/8/layout/hierarchy1"/>
    <dgm:cxn modelId="{E682087F-04D1-B849-BA72-9477D28EB451}" srcId="{3950CD0A-9676-114D-9FD7-14D98934A402}" destId="{7913A4A3-1069-CC4B-8616-8B250CA42C02}" srcOrd="0" destOrd="0" parTransId="{D1406BE9-55A1-704E-9D1C-143FD84DF775}" sibTransId="{D1D38600-0909-5E44-854B-FED538C745D0}"/>
    <dgm:cxn modelId="{EB70EA8F-AB21-7244-8161-8BBE5275DAB3}" type="presOf" srcId="{692BB914-8D78-C147-8E71-0D76EEB9DAEA}" destId="{D56D6E6A-8E25-5A4F-9D7C-A69C7CE43FED}" srcOrd="0" destOrd="0" presId="urn:microsoft.com/office/officeart/2005/8/layout/hierarchy1"/>
    <dgm:cxn modelId="{E944269E-3BCC-114E-AE99-A29FB11C67F1}" type="presOf" srcId="{A62EFD1C-A5DC-8941-99B3-868E38234CD0}" destId="{C0A25477-9538-944C-BD36-DB2730D6FBFB}" srcOrd="0" destOrd="0" presId="urn:microsoft.com/office/officeart/2005/8/layout/hierarchy1"/>
    <dgm:cxn modelId="{B8B91E64-CCF8-7042-A45D-180B85F83973}" type="presOf" srcId="{3282C8E0-3490-4648-9BF9-7421B8F2A918}" destId="{EE51D63C-2D2C-A441-98F0-323DF095A7D9}" srcOrd="0" destOrd="0" presId="urn:microsoft.com/office/officeart/2005/8/layout/hierarchy1"/>
    <dgm:cxn modelId="{A4D54EB9-1F6A-8048-9E42-3906C9E611E2}" type="presOf" srcId="{D0B7B756-4CD0-2041-9ED5-E921493D308B}" destId="{039A86FD-1A3B-F94D-AE61-C576120C057F}" srcOrd="0" destOrd="0" presId="urn:microsoft.com/office/officeart/2005/8/layout/hierarchy1"/>
    <dgm:cxn modelId="{EA3EBFDC-4AEC-A143-931C-5E78F7C43C1C}" srcId="{3282C8E0-3490-4648-9BF9-7421B8F2A918}" destId="{D27658ED-6380-CF4D-B6EE-9D87E7720D34}" srcOrd="0" destOrd="0" parTransId="{EA27B1BC-CBDA-CB4A-9575-553DD27C4665}" sibTransId="{B139BFAC-93F9-D046-9E05-1678EF56F243}"/>
    <dgm:cxn modelId="{4F248C34-FE2A-024F-9B96-D1CA19DC5085}" type="presOf" srcId="{CAC42A21-C5F2-D845-9EEC-30BEC6D00B83}" destId="{F3ED9692-3565-C349-AD8E-A9FB674E4C6B}" srcOrd="0" destOrd="0" presId="urn:microsoft.com/office/officeart/2005/8/layout/hierarchy1"/>
    <dgm:cxn modelId="{FE84AB4D-06D7-FD4D-9CFE-6C43A6914592}" type="presOf" srcId="{27912240-286B-7F49-AB21-A4A2E3FCC550}" destId="{F81599D3-E4F3-5442-B168-54BD45CA1A5C}" srcOrd="0" destOrd="0" presId="urn:microsoft.com/office/officeart/2005/8/layout/hierarchy1"/>
    <dgm:cxn modelId="{AB29744C-BA5E-8B43-8EFB-7AA6C118A5B4}" type="presOf" srcId="{EA27B1BC-CBDA-CB4A-9575-553DD27C4665}" destId="{6FE86F36-2475-BE4C-97F3-BE8C98195CE0}" srcOrd="0" destOrd="0" presId="urn:microsoft.com/office/officeart/2005/8/layout/hierarchy1"/>
    <dgm:cxn modelId="{BE11877A-3A63-7948-8FC1-10D630D20C16}" type="presOf" srcId="{959D0242-05D9-984C-B028-00178835D40C}" destId="{EF096262-2386-D541-9BC7-1EDFECC2AD21}" srcOrd="0" destOrd="0" presId="urn:microsoft.com/office/officeart/2005/8/layout/hierarchy1"/>
    <dgm:cxn modelId="{80DAEE38-FB42-7E4F-9959-86AEB1867469}" type="presOf" srcId="{E05E601C-AC9B-BF49-AEFD-574E9635E296}" destId="{04B2DCD2-9A14-2849-9AA1-0536424BD0A8}" srcOrd="0" destOrd="0" presId="urn:microsoft.com/office/officeart/2005/8/layout/hierarchy1"/>
    <dgm:cxn modelId="{FC3FC63E-D879-DA4C-98B9-FA27255D8744}" type="presOf" srcId="{C18C84E7-029A-E34D-A8AA-A53B691BD9E9}" destId="{3A406E26-250C-F640-BEB5-99D846DEAE78}" srcOrd="0" destOrd="0" presId="urn:microsoft.com/office/officeart/2005/8/layout/hierarchy1"/>
    <dgm:cxn modelId="{9166DF5F-D1A6-CA47-8A11-10F87BCA6474}" srcId="{3282C8E0-3490-4648-9BF9-7421B8F2A918}" destId="{27912240-286B-7F49-AB21-A4A2E3FCC550}" srcOrd="1" destOrd="0" parTransId="{0280B4E6-F2D5-8A43-BB34-17EA150108F7}" sibTransId="{588E4844-BF09-2548-B5C9-D93EFEF73290}"/>
    <dgm:cxn modelId="{224B4576-94B6-4447-ABF4-29CA142E3393}" type="presOf" srcId="{7913A4A3-1069-CC4B-8616-8B250CA42C02}" destId="{D358C8AF-64D3-1D4F-BCCE-BFC0D6C9AFF6}" srcOrd="0" destOrd="0" presId="urn:microsoft.com/office/officeart/2005/8/layout/hierarchy1"/>
    <dgm:cxn modelId="{DBCD3B65-336F-6E48-AA44-F06A2860BD2C}" srcId="{7913A4A3-1069-CC4B-8616-8B250CA42C02}" destId="{3282C8E0-3490-4648-9BF9-7421B8F2A918}" srcOrd="0" destOrd="0" parTransId="{CAC42A21-C5F2-D845-9EEC-30BEC6D00B83}" sibTransId="{3F86C678-C57E-6F4C-8E02-D5B6E00496BD}"/>
    <dgm:cxn modelId="{529BBD3B-5D47-5F4E-9C47-C77DC2F778B4}" srcId="{3950CD0A-9676-114D-9FD7-14D98934A402}" destId="{A62EFD1C-A5DC-8941-99B3-868E38234CD0}" srcOrd="1" destOrd="0" parTransId="{EA9DD653-495F-4F46-87FD-8EEB0F6C7A40}" sibTransId="{C1485EEF-8F5C-4D42-B58B-02BD21082B15}"/>
    <dgm:cxn modelId="{585A679C-5CE2-F349-8F52-6286D95C55ED}" srcId="{7913A4A3-1069-CC4B-8616-8B250CA42C02}" destId="{C83F8C5E-1B28-DB4F-AD77-C9704D3F5795}" srcOrd="1" destOrd="0" parTransId="{A3409619-D97B-2747-9A9C-0C758648B8CB}" sibTransId="{E5244B8F-7A5A-8444-8272-22236B6A5022}"/>
    <dgm:cxn modelId="{FE9DE655-7E74-AD41-8339-BE5DCF3E00AA}" srcId="{7913A4A3-1069-CC4B-8616-8B250CA42C02}" destId="{692BB914-8D78-C147-8E71-0D76EEB9DAEA}" srcOrd="4" destOrd="0" parTransId="{D0B7B756-4CD0-2041-9ED5-E921493D308B}" sibTransId="{BDE123A1-571B-EF4E-8D8B-53C3BD1F9304}"/>
    <dgm:cxn modelId="{23078D4C-E166-8D49-BCF2-A2224C1B25B6}" type="presOf" srcId="{0280B4E6-F2D5-8A43-BB34-17EA150108F7}" destId="{D1A0FD0D-9CE2-2B46-BF3A-BEA24C6EA5AA}" srcOrd="0" destOrd="0" presId="urn:microsoft.com/office/officeart/2005/8/layout/hierarchy1"/>
    <dgm:cxn modelId="{78129D11-4F91-1B46-BF80-BF8C16B425CB}" type="presOf" srcId="{C83F8C5E-1B28-DB4F-AD77-C9704D3F5795}" destId="{80E81C71-1600-3842-8D52-AE67BCD0BF0C}" srcOrd="0" destOrd="0" presId="urn:microsoft.com/office/officeart/2005/8/layout/hierarchy1"/>
    <dgm:cxn modelId="{E5F0A166-108C-2942-AFDD-FCABEBD9E42D}" srcId="{7913A4A3-1069-CC4B-8616-8B250CA42C02}" destId="{ABACA7F3-AC35-5F44-B5C3-3C0CF3F923FF}" srcOrd="3" destOrd="0" parTransId="{E05E601C-AC9B-BF49-AEFD-574E9635E296}" sibTransId="{E29C382C-D3A8-7D40-9664-42F15AC76276}"/>
    <dgm:cxn modelId="{2FB65195-D78B-BD43-A209-10A4AB9BBE91}" srcId="{7913A4A3-1069-CC4B-8616-8B250CA42C02}" destId="{959D0242-05D9-984C-B028-00178835D40C}" srcOrd="2" destOrd="0" parTransId="{C18C84E7-029A-E34D-A8AA-A53B691BD9E9}" sibTransId="{7E8D5431-DDCE-DC41-8FF2-6341A77EDFFB}"/>
    <dgm:cxn modelId="{9845AC13-46C0-F44C-B524-84E8F3A0F8A9}" type="presParOf" srcId="{ABAE46A3-5445-DF4E-82CB-1FA7F2BF4BB6}" destId="{49F968FF-65AD-9C4B-B8B8-23A385BE7A72}" srcOrd="0" destOrd="0" presId="urn:microsoft.com/office/officeart/2005/8/layout/hierarchy1"/>
    <dgm:cxn modelId="{2E88CCF0-9C81-B64A-BAE1-43D150E0A943}" type="presParOf" srcId="{49F968FF-65AD-9C4B-B8B8-23A385BE7A72}" destId="{BDC24006-799D-F945-AC3A-0DA3DF74B443}" srcOrd="0" destOrd="0" presId="urn:microsoft.com/office/officeart/2005/8/layout/hierarchy1"/>
    <dgm:cxn modelId="{0263A99E-54E5-9240-8298-FC496909657B}" type="presParOf" srcId="{BDC24006-799D-F945-AC3A-0DA3DF74B443}" destId="{D5D58128-7C46-2946-92C7-66115E396EA8}" srcOrd="0" destOrd="0" presId="urn:microsoft.com/office/officeart/2005/8/layout/hierarchy1"/>
    <dgm:cxn modelId="{AEFA41F8-1A7D-C040-B564-2D9BDB67ECD3}" type="presParOf" srcId="{BDC24006-799D-F945-AC3A-0DA3DF74B443}" destId="{D358C8AF-64D3-1D4F-BCCE-BFC0D6C9AFF6}" srcOrd="1" destOrd="0" presId="urn:microsoft.com/office/officeart/2005/8/layout/hierarchy1"/>
    <dgm:cxn modelId="{416D4FA3-E96B-7E43-B29F-D12A7CB84905}" type="presParOf" srcId="{49F968FF-65AD-9C4B-B8B8-23A385BE7A72}" destId="{A16B3B42-7483-5E41-BA86-6DD444B6BD59}" srcOrd="1" destOrd="0" presId="urn:microsoft.com/office/officeart/2005/8/layout/hierarchy1"/>
    <dgm:cxn modelId="{A9BB9328-3787-B846-865B-E7F9A2A7BA91}" type="presParOf" srcId="{A16B3B42-7483-5E41-BA86-6DD444B6BD59}" destId="{F3ED9692-3565-C349-AD8E-A9FB674E4C6B}" srcOrd="0" destOrd="0" presId="urn:microsoft.com/office/officeart/2005/8/layout/hierarchy1"/>
    <dgm:cxn modelId="{B86C6812-4262-3341-8ABC-8523C20C7143}" type="presParOf" srcId="{A16B3B42-7483-5E41-BA86-6DD444B6BD59}" destId="{7151C508-7AE9-0547-9BBA-9CFB4221BB58}" srcOrd="1" destOrd="0" presId="urn:microsoft.com/office/officeart/2005/8/layout/hierarchy1"/>
    <dgm:cxn modelId="{4C277137-E98B-E74A-91E8-4AB7BDF5F2CA}" type="presParOf" srcId="{7151C508-7AE9-0547-9BBA-9CFB4221BB58}" destId="{86860E23-31B1-2A4D-9C5A-02D3E1D75212}" srcOrd="0" destOrd="0" presId="urn:microsoft.com/office/officeart/2005/8/layout/hierarchy1"/>
    <dgm:cxn modelId="{7CF10F61-24A6-244B-9C80-67F917BAF437}" type="presParOf" srcId="{86860E23-31B1-2A4D-9C5A-02D3E1D75212}" destId="{C12609F7-2E47-6A44-A5AE-10D9C0DE395F}" srcOrd="0" destOrd="0" presId="urn:microsoft.com/office/officeart/2005/8/layout/hierarchy1"/>
    <dgm:cxn modelId="{7552D846-F878-164E-AFF8-1984499DF3B5}" type="presParOf" srcId="{86860E23-31B1-2A4D-9C5A-02D3E1D75212}" destId="{EE51D63C-2D2C-A441-98F0-323DF095A7D9}" srcOrd="1" destOrd="0" presId="urn:microsoft.com/office/officeart/2005/8/layout/hierarchy1"/>
    <dgm:cxn modelId="{D65A7790-D63C-A044-AA30-E2BE3C7649AE}" type="presParOf" srcId="{7151C508-7AE9-0547-9BBA-9CFB4221BB58}" destId="{A17E120F-A830-C24F-940D-10E1FFB212AA}" srcOrd="1" destOrd="0" presId="urn:microsoft.com/office/officeart/2005/8/layout/hierarchy1"/>
    <dgm:cxn modelId="{134893B5-0A22-8C46-901A-367022C65891}" type="presParOf" srcId="{A17E120F-A830-C24F-940D-10E1FFB212AA}" destId="{6FE86F36-2475-BE4C-97F3-BE8C98195CE0}" srcOrd="0" destOrd="0" presId="urn:microsoft.com/office/officeart/2005/8/layout/hierarchy1"/>
    <dgm:cxn modelId="{6029FC5E-CD6E-E243-AF94-788EA106C4B8}" type="presParOf" srcId="{A17E120F-A830-C24F-940D-10E1FFB212AA}" destId="{4776B83E-1A51-5C41-9EA8-652C64F418C7}" srcOrd="1" destOrd="0" presId="urn:microsoft.com/office/officeart/2005/8/layout/hierarchy1"/>
    <dgm:cxn modelId="{5B7CD00F-B2E2-194E-924B-BCEBEBD37DA3}" type="presParOf" srcId="{4776B83E-1A51-5C41-9EA8-652C64F418C7}" destId="{85433D33-D0D6-BA45-B2DE-1C7EC04C2D43}" srcOrd="0" destOrd="0" presId="urn:microsoft.com/office/officeart/2005/8/layout/hierarchy1"/>
    <dgm:cxn modelId="{6CC4DC79-8BEE-A346-976F-F18E45485149}" type="presParOf" srcId="{85433D33-D0D6-BA45-B2DE-1C7EC04C2D43}" destId="{722C7115-50BD-E84B-B218-F78EA87FC0E6}" srcOrd="0" destOrd="0" presId="urn:microsoft.com/office/officeart/2005/8/layout/hierarchy1"/>
    <dgm:cxn modelId="{EEA92A2C-5EEB-B844-B857-007304B12764}" type="presParOf" srcId="{85433D33-D0D6-BA45-B2DE-1C7EC04C2D43}" destId="{3F6BAE29-9909-DD4B-8834-E10EEE12CC76}" srcOrd="1" destOrd="0" presId="urn:microsoft.com/office/officeart/2005/8/layout/hierarchy1"/>
    <dgm:cxn modelId="{089BFFC3-67BA-5B43-A852-D22301DF4E84}" type="presParOf" srcId="{4776B83E-1A51-5C41-9EA8-652C64F418C7}" destId="{A1AF4699-3852-2C4C-AEED-672BE615C822}" srcOrd="1" destOrd="0" presId="urn:microsoft.com/office/officeart/2005/8/layout/hierarchy1"/>
    <dgm:cxn modelId="{2354C31B-96CB-E04E-853F-D69BA9F6A02E}" type="presParOf" srcId="{A17E120F-A830-C24F-940D-10E1FFB212AA}" destId="{D1A0FD0D-9CE2-2B46-BF3A-BEA24C6EA5AA}" srcOrd="2" destOrd="0" presId="urn:microsoft.com/office/officeart/2005/8/layout/hierarchy1"/>
    <dgm:cxn modelId="{FDC4F70F-A770-4146-8501-4171773F9973}" type="presParOf" srcId="{A17E120F-A830-C24F-940D-10E1FFB212AA}" destId="{D489EEF6-1295-1D45-9A9F-F0AA110F1966}" srcOrd="3" destOrd="0" presId="urn:microsoft.com/office/officeart/2005/8/layout/hierarchy1"/>
    <dgm:cxn modelId="{4A0D1EE4-22DE-6C43-A04D-CACF287E319F}" type="presParOf" srcId="{D489EEF6-1295-1D45-9A9F-F0AA110F1966}" destId="{725B34A9-A802-1343-905C-7F0F0738038D}" srcOrd="0" destOrd="0" presId="urn:microsoft.com/office/officeart/2005/8/layout/hierarchy1"/>
    <dgm:cxn modelId="{8043C647-C002-0D4D-B988-AC1CF34ADDB3}" type="presParOf" srcId="{725B34A9-A802-1343-905C-7F0F0738038D}" destId="{587198BE-577F-6541-BE1F-A329C25D9BB1}" srcOrd="0" destOrd="0" presId="urn:microsoft.com/office/officeart/2005/8/layout/hierarchy1"/>
    <dgm:cxn modelId="{8BD65992-2F89-8442-ACB4-1403F22B9659}" type="presParOf" srcId="{725B34A9-A802-1343-905C-7F0F0738038D}" destId="{F81599D3-E4F3-5442-B168-54BD45CA1A5C}" srcOrd="1" destOrd="0" presId="urn:microsoft.com/office/officeart/2005/8/layout/hierarchy1"/>
    <dgm:cxn modelId="{0162B00F-B1D0-9049-ACA1-7414066A3BB7}" type="presParOf" srcId="{D489EEF6-1295-1D45-9A9F-F0AA110F1966}" destId="{E2185A5B-0D49-7A40-A1AF-FF33B2649758}" srcOrd="1" destOrd="0" presId="urn:microsoft.com/office/officeart/2005/8/layout/hierarchy1"/>
    <dgm:cxn modelId="{BE386EE5-E1EC-BC48-A554-22C49615B9E4}" type="presParOf" srcId="{A16B3B42-7483-5E41-BA86-6DD444B6BD59}" destId="{5A874F81-92C1-744C-B7E7-4143CAB58C67}" srcOrd="2" destOrd="0" presId="urn:microsoft.com/office/officeart/2005/8/layout/hierarchy1"/>
    <dgm:cxn modelId="{01C7D62E-A58B-C146-B7E8-2C09BF4D8401}" type="presParOf" srcId="{A16B3B42-7483-5E41-BA86-6DD444B6BD59}" destId="{7EC1D0F3-6938-3544-ABD5-FE2C50494AEE}" srcOrd="3" destOrd="0" presId="urn:microsoft.com/office/officeart/2005/8/layout/hierarchy1"/>
    <dgm:cxn modelId="{9F5A9788-7F80-3244-BA29-792FFC875428}" type="presParOf" srcId="{7EC1D0F3-6938-3544-ABD5-FE2C50494AEE}" destId="{2DC80617-1929-C248-99FD-053EAA9D83A2}" srcOrd="0" destOrd="0" presId="urn:microsoft.com/office/officeart/2005/8/layout/hierarchy1"/>
    <dgm:cxn modelId="{9BEEBFCF-469B-0640-90AA-E00F2FEABBC2}" type="presParOf" srcId="{2DC80617-1929-C248-99FD-053EAA9D83A2}" destId="{6D6AF499-4139-454A-B7BE-A06A6F970566}" srcOrd="0" destOrd="0" presId="urn:microsoft.com/office/officeart/2005/8/layout/hierarchy1"/>
    <dgm:cxn modelId="{A768F539-0904-E649-9F1F-A18A2E051DE2}" type="presParOf" srcId="{2DC80617-1929-C248-99FD-053EAA9D83A2}" destId="{80E81C71-1600-3842-8D52-AE67BCD0BF0C}" srcOrd="1" destOrd="0" presId="urn:microsoft.com/office/officeart/2005/8/layout/hierarchy1"/>
    <dgm:cxn modelId="{855BB18E-374E-6A4E-B8B1-1FF303B70A6C}" type="presParOf" srcId="{7EC1D0F3-6938-3544-ABD5-FE2C50494AEE}" destId="{3D88D1C3-3BD9-1947-BBD3-9A28C31FD615}" srcOrd="1" destOrd="0" presId="urn:microsoft.com/office/officeart/2005/8/layout/hierarchy1"/>
    <dgm:cxn modelId="{8768C961-2D8B-AA4A-BC25-6BBCFC12F184}" type="presParOf" srcId="{A16B3B42-7483-5E41-BA86-6DD444B6BD59}" destId="{3A406E26-250C-F640-BEB5-99D846DEAE78}" srcOrd="4" destOrd="0" presId="urn:microsoft.com/office/officeart/2005/8/layout/hierarchy1"/>
    <dgm:cxn modelId="{DB1D0B70-9464-D340-B4D5-8469875FFCB9}" type="presParOf" srcId="{A16B3B42-7483-5E41-BA86-6DD444B6BD59}" destId="{94D8F82A-0FA3-C544-82F6-61378F191184}" srcOrd="5" destOrd="0" presId="urn:microsoft.com/office/officeart/2005/8/layout/hierarchy1"/>
    <dgm:cxn modelId="{1F1CF5D1-F6D4-824D-982B-C7811D54336B}" type="presParOf" srcId="{94D8F82A-0FA3-C544-82F6-61378F191184}" destId="{8C2B43E9-A17B-214C-AA9F-3364D38DFBA6}" srcOrd="0" destOrd="0" presId="urn:microsoft.com/office/officeart/2005/8/layout/hierarchy1"/>
    <dgm:cxn modelId="{0A1254AE-925D-074C-93DA-EAC92172C011}" type="presParOf" srcId="{8C2B43E9-A17B-214C-AA9F-3364D38DFBA6}" destId="{1D22C67F-BEFB-1547-9182-164F27D9B022}" srcOrd="0" destOrd="0" presId="urn:microsoft.com/office/officeart/2005/8/layout/hierarchy1"/>
    <dgm:cxn modelId="{15BA7FFB-4B52-874F-B233-A374E5C16B12}" type="presParOf" srcId="{8C2B43E9-A17B-214C-AA9F-3364D38DFBA6}" destId="{EF096262-2386-D541-9BC7-1EDFECC2AD21}" srcOrd="1" destOrd="0" presId="urn:microsoft.com/office/officeart/2005/8/layout/hierarchy1"/>
    <dgm:cxn modelId="{FC04BA9D-839D-8049-9414-E9139516AC4F}" type="presParOf" srcId="{94D8F82A-0FA3-C544-82F6-61378F191184}" destId="{FF90C516-1651-7C42-8B35-B765E2BD93E0}" srcOrd="1" destOrd="0" presId="urn:microsoft.com/office/officeart/2005/8/layout/hierarchy1"/>
    <dgm:cxn modelId="{52CD241D-2567-D94F-BDDE-5DE75186EE0C}" type="presParOf" srcId="{A16B3B42-7483-5E41-BA86-6DD444B6BD59}" destId="{04B2DCD2-9A14-2849-9AA1-0536424BD0A8}" srcOrd="6" destOrd="0" presId="urn:microsoft.com/office/officeart/2005/8/layout/hierarchy1"/>
    <dgm:cxn modelId="{6FDF8EE5-AE81-0E43-97AC-2FF4A53ACEBB}" type="presParOf" srcId="{A16B3B42-7483-5E41-BA86-6DD444B6BD59}" destId="{BB0F0D10-0E35-D54F-A2F0-1BACF51D9D39}" srcOrd="7" destOrd="0" presId="urn:microsoft.com/office/officeart/2005/8/layout/hierarchy1"/>
    <dgm:cxn modelId="{14BF8E53-3747-9348-84B1-FA7756F1B8A4}" type="presParOf" srcId="{BB0F0D10-0E35-D54F-A2F0-1BACF51D9D39}" destId="{A95CD39D-1F93-F248-8F6F-32E979ED1B64}" srcOrd="0" destOrd="0" presId="urn:microsoft.com/office/officeart/2005/8/layout/hierarchy1"/>
    <dgm:cxn modelId="{57E90B8B-FC4D-6049-8123-816500BA2206}" type="presParOf" srcId="{A95CD39D-1F93-F248-8F6F-32E979ED1B64}" destId="{FFAF7374-F979-FB44-99E8-1AB633A0F786}" srcOrd="0" destOrd="0" presId="urn:microsoft.com/office/officeart/2005/8/layout/hierarchy1"/>
    <dgm:cxn modelId="{006AC36F-F09E-C04F-A3A7-123DDA77D1A4}" type="presParOf" srcId="{A95CD39D-1F93-F248-8F6F-32E979ED1B64}" destId="{1ABA2B9A-8FEE-ED4F-9137-CD692FC650F6}" srcOrd="1" destOrd="0" presId="urn:microsoft.com/office/officeart/2005/8/layout/hierarchy1"/>
    <dgm:cxn modelId="{CC7253BE-0EB3-B946-850E-5D93F9314D00}" type="presParOf" srcId="{BB0F0D10-0E35-D54F-A2F0-1BACF51D9D39}" destId="{A9D61AF7-0C4F-CC43-8089-351309E88571}" srcOrd="1" destOrd="0" presId="urn:microsoft.com/office/officeart/2005/8/layout/hierarchy1"/>
    <dgm:cxn modelId="{7FE5886B-876D-0A4E-9B40-A3527EBFE40A}" type="presParOf" srcId="{A16B3B42-7483-5E41-BA86-6DD444B6BD59}" destId="{039A86FD-1A3B-F94D-AE61-C576120C057F}" srcOrd="8" destOrd="0" presId="urn:microsoft.com/office/officeart/2005/8/layout/hierarchy1"/>
    <dgm:cxn modelId="{238DADB2-9F32-F340-B55F-31C90AE0C2F3}" type="presParOf" srcId="{A16B3B42-7483-5E41-BA86-6DD444B6BD59}" destId="{A7A8B699-3F59-2141-94FB-9D56AEB50F79}" srcOrd="9" destOrd="0" presId="urn:microsoft.com/office/officeart/2005/8/layout/hierarchy1"/>
    <dgm:cxn modelId="{E0274E9F-37A2-D04A-8AED-81A7DA5480DA}" type="presParOf" srcId="{A7A8B699-3F59-2141-94FB-9D56AEB50F79}" destId="{238D8363-A492-C746-98B1-7D2086428345}" srcOrd="0" destOrd="0" presId="urn:microsoft.com/office/officeart/2005/8/layout/hierarchy1"/>
    <dgm:cxn modelId="{311B2ED3-7CDC-374F-AA52-A60B6150CE14}" type="presParOf" srcId="{238D8363-A492-C746-98B1-7D2086428345}" destId="{9D5692C3-6024-5947-A0AD-29FBD56FFC52}" srcOrd="0" destOrd="0" presId="urn:microsoft.com/office/officeart/2005/8/layout/hierarchy1"/>
    <dgm:cxn modelId="{9B2EAF99-645F-8343-B604-4365034FE0E2}" type="presParOf" srcId="{238D8363-A492-C746-98B1-7D2086428345}" destId="{D56D6E6A-8E25-5A4F-9D7C-A69C7CE43FED}" srcOrd="1" destOrd="0" presId="urn:microsoft.com/office/officeart/2005/8/layout/hierarchy1"/>
    <dgm:cxn modelId="{52EC9E1F-72DF-CC47-B935-559B5591AA82}" type="presParOf" srcId="{A7A8B699-3F59-2141-94FB-9D56AEB50F79}" destId="{6CC98FC5-7005-C347-8FB1-4F49EAF313AB}" srcOrd="1" destOrd="0" presId="urn:microsoft.com/office/officeart/2005/8/layout/hierarchy1"/>
    <dgm:cxn modelId="{E3E7B272-2A56-0341-9EC1-78024B0BFCD7}" type="presParOf" srcId="{ABAE46A3-5445-DF4E-82CB-1FA7F2BF4BB6}" destId="{7A35AF9D-89C7-EF4B-940B-E2A1E0B14B53}" srcOrd="1" destOrd="0" presId="urn:microsoft.com/office/officeart/2005/8/layout/hierarchy1"/>
    <dgm:cxn modelId="{F5E92E37-5073-DB4C-89AC-9559BD112050}" type="presParOf" srcId="{7A35AF9D-89C7-EF4B-940B-E2A1E0B14B53}" destId="{E73B7CA7-97CB-6144-A222-3F864DA61C93}" srcOrd="0" destOrd="0" presId="urn:microsoft.com/office/officeart/2005/8/layout/hierarchy1"/>
    <dgm:cxn modelId="{7266ED93-0D4B-6548-8046-1463FD45F519}" type="presParOf" srcId="{E73B7CA7-97CB-6144-A222-3F864DA61C93}" destId="{C69768E9-40AA-674D-AFA6-15E5772AD058}" srcOrd="0" destOrd="0" presId="urn:microsoft.com/office/officeart/2005/8/layout/hierarchy1"/>
    <dgm:cxn modelId="{4E675992-A77B-AC46-89A9-E83F321B4285}" type="presParOf" srcId="{E73B7CA7-97CB-6144-A222-3F864DA61C93}" destId="{C0A25477-9538-944C-BD36-DB2730D6FBFB}" srcOrd="1" destOrd="0" presId="urn:microsoft.com/office/officeart/2005/8/layout/hierarchy1"/>
    <dgm:cxn modelId="{7B519FCF-D8F3-1D47-AE31-ECE6EF2F7005}" type="presParOf" srcId="{7A35AF9D-89C7-EF4B-940B-E2A1E0B14B53}" destId="{DCBB7697-B6B2-9444-9A59-25F7A46DEF1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9A86FD-1A3B-F94D-AE61-C576120C057F}">
      <dsp:nvSpPr>
        <dsp:cNvPr id="0" name=""/>
        <dsp:cNvSpPr/>
      </dsp:nvSpPr>
      <dsp:spPr>
        <a:xfrm>
          <a:off x="3891547" y="1533751"/>
          <a:ext cx="1280143" cy="336969"/>
        </a:xfrm>
        <a:custGeom>
          <a:avLst/>
          <a:gdLst/>
          <a:ahLst/>
          <a:cxnLst/>
          <a:rect l="0" t="0" r="0" b="0"/>
          <a:pathLst>
            <a:path>
              <a:moveTo>
                <a:pt x="0" y="0"/>
              </a:moveTo>
              <a:lnTo>
                <a:pt x="0" y="237843"/>
              </a:lnTo>
              <a:lnTo>
                <a:pt x="1280143" y="237843"/>
              </a:lnTo>
              <a:lnTo>
                <a:pt x="1280143" y="336969"/>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4B2DCD2-9A14-2849-9AA1-0536424BD0A8}">
      <dsp:nvSpPr>
        <dsp:cNvPr id="0" name=""/>
        <dsp:cNvSpPr/>
      </dsp:nvSpPr>
      <dsp:spPr>
        <a:xfrm>
          <a:off x="3775695" y="1533751"/>
          <a:ext cx="91440" cy="1249989"/>
        </a:xfrm>
        <a:custGeom>
          <a:avLst/>
          <a:gdLst/>
          <a:ahLst/>
          <a:cxnLst/>
          <a:rect l="0" t="0" r="0" b="0"/>
          <a:pathLst>
            <a:path>
              <a:moveTo>
                <a:pt x="115852" y="0"/>
              </a:moveTo>
              <a:lnTo>
                <a:pt x="115852" y="1150863"/>
              </a:lnTo>
              <a:lnTo>
                <a:pt x="45720" y="1150863"/>
              </a:lnTo>
              <a:lnTo>
                <a:pt x="45720" y="1249989"/>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A406E26-250C-F640-BEB5-99D846DEAE78}">
      <dsp:nvSpPr>
        <dsp:cNvPr id="0" name=""/>
        <dsp:cNvSpPr/>
      </dsp:nvSpPr>
      <dsp:spPr>
        <a:xfrm>
          <a:off x="3762093" y="1533751"/>
          <a:ext cx="91440" cy="313711"/>
        </a:xfrm>
        <a:custGeom>
          <a:avLst/>
          <a:gdLst/>
          <a:ahLst/>
          <a:cxnLst/>
          <a:rect l="0" t="0" r="0" b="0"/>
          <a:pathLst>
            <a:path>
              <a:moveTo>
                <a:pt x="129454" y="0"/>
              </a:moveTo>
              <a:lnTo>
                <a:pt x="129454" y="214585"/>
              </a:lnTo>
              <a:lnTo>
                <a:pt x="45720" y="214585"/>
              </a:lnTo>
              <a:lnTo>
                <a:pt x="45720" y="313711"/>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A874F81-92C1-744C-B7E7-4143CAB58C67}">
      <dsp:nvSpPr>
        <dsp:cNvPr id="0" name=""/>
        <dsp:cNvSpPr/>
      </dsp:nvSpPr>
      <dsp:spPr>
        <a:xfrm>
          <a:off x="2579729" y="1533751"/>
          <a:ext cx="1311818" cy="362557"/>
        </a:xfrm>
        <a:custGeom>
          <a:avLst/>
          <a:gdLst/>
          <a:ahLst/>
          <a:cxnLst/>
          <a:rect l="0" t="0" r="0" b="0"/>
          <a:pathLst>
            <a:path>
              <a:moveTo>
                <a:pt x="1311818" y="0"/>
              </a:moveTo>
              <a:lnTo>
                <a:pt x="1311818" y="263432"/>
              </a:lnTo>
              <a:lnTo>
                <a:pt x="0" y="263432"/>
              </a:lnTo>
              <a:lnTo>
                <a:pt x="0" y="362557"/>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1A0FD0D-9CE2-2B46-BF3A-BEA24C6EA5AA}">
      <dsp:nvSpPr>
        <dsp:cNvPr id="0" name=""/>
        <dsp:cNvSpPr/>
      </dsp:nvSpPr>
      <dsp:spPr>
        <a:xfrm>
          <a:off x="1192211" y="2526924"/>
          <a:ext cx="653900" cy="311197"/>
        </a:xfrm>
        <a:custGeom>
          <a:avLst/>
          <a:gdLst/>
          <a:ahLst/>
          <a:cxnLst/>
          <a:rect l="0" t="0" r="0" b="0"/>
          <a:pathLst>
            <a:path>
              <a:moveTo>
                <a:pt x="0" y="0"/>
              </a:moveTo>
              <a:lnTo>
                <a:pt x="0" y="212071"/>
              </a:lnTo>
              <a:lnTo>
                <a:pt x="653900" y="212071"/>
              </a:lnTo>
              <a:lnTo>
                <a:pt x="653900" y="311197"/>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FE86F36-2475-BE4C-97F3-BE8C98195CE0}">
      <dsp:nvSpPr>
        <dsp:cNvPr id="0" name=""/>
        <dsp:cNvSpPr/>
      </dsp:nvSpPr>
      <dsp:spPr>
        <a:xfrm>
          <a:off x="538311" y="2526924"/>
          <a:ext cx="653900" cy="311197"/>
        </a:xfrm>
        <a:custGeom>
          <a:avLst/>
          <a:gdLst/>
          <a:ahLst/>
          <a:cxnLst/>
          <a:rect l="0" t="0" r="0" b="0"/>
          <a:pathLst>
            <a:path>
              <a:moveTo>
                <a:pt x="653900" y="0"/>
              </a:moveTo>
              <a:lnTo>
                <a:pt x="653900" y="212071"/>
              </a:lnTo>
              <a:lnTo>
                <a:pt x="0" y="212071"/>
              </a:lnTo>
              <a:lnTo>
                <a:pt x="0" y="311197"/>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3ED9692-3565-C349-AD8E-A9FB674E4C6B}">
      <dsp:nvSpPr>
        <dsp:cNvPr id="0" name=""/>
        <dsp:cNvSpPr/>
      </dsp:nvSpPr>
      <dsp:spPr>
        <a:xfrm>
          <a:off x="1192211" y="1533751"/>
          <a:ext cx="2699335" cy="313711"/>
        </a:xfrm>
        <a:custGeom>
          <a:avLst/>
          <a:gdLst/>
          <a:ahLst/>
          <a:cxnLst/>
          <a:rect l="0" t="0" r="0" b="0"/>
          <a:pathLst>
            <a:path>
              <a:moveTo>
                <a:pt x="2699335" y="0"/>
              </a:moveTo>
              <a:lnTo>
                <a:pt x="2699335" y="214585"/>
              </a:lnTo>
              <a:lnTo>
                <a:pt x="0" y="214585"/>
              </a:lnTo>
              <a:lnTo>
                <a:pt x="0" y="313711"/>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5D58128-7C46-2946-92C7-66115E396EA8}">
      <dsp:nvSpPr>
        <dsp:cNvPr id="0" name=""/>
        <dsp:cNvSpPr/>
      </dsp:nvSpPr>
      <dsp:spPr>
        <a:xfrm>
          <a:off x="3356538" y="854289"/>
          <a:ext cx="1070018" cy="679461"/>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sp>
    <dsp:sp modelId="{D358C8AF-64D3-1D4F-BCCE-BFC0D6C9AFF6}">
      <dsp:nvSpPr>
        <dsp:cNvPr id="0" name=""/>
        <dsp:cNvSpPr/>
      </dsp:nvSpPr>
      <dsp:spPr>
        <a:xfrm>
          <a:off x="3475429" y="967236"/>
          <a:ext cx="1070018" cy="6794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Water based pigments Prehistoric cave Painting, 25000 BC</a:t>
          </a:r>
          <a:endParaRPr lang="en-US" sz="900" kern="1200" dirty="0"/>
        </a:p>
      </dsp:txBody>
      <dsp:txXfrm>
        <a:off x="3495330" y="987137"/>
        <a:ext cx="1030216" cy="639659"/>
      </dsp:txXfrm>
    </dsp:sp>
    <dsp:sp modelId="{C12609F7-2E47-6A44-A5AE-10D9C0DE395F}">
      <dsp:nvSpPr>
        <dsp:cNvPr id="0" name=""/>
        <dsp:cNvSpPr/>
      </dsp:nvSpPr>
      <dsp:spPr>
        <a:xfrm>
          <a:off x="657202" y="1847462"/>
          <a:ext cx="1070018" cy="679461"/>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sp>
    <dsp:sp modelId="{EE51D63C-2D2C-A441-98F0-323DF095A7D9}">
      <dsp:nvSpPr>
        <dsp:cNvPr id="0" name=""/>
        <dsp:cNvSpPr/>
      </dsp:nvSpPr>
      <dsp:spPr>
        <a:xfrm>
          <a:off x="776093" y="1960409"/>
          <a:ext cx="1070018" cy="6794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Fresco Ancient Egypt </a:t>
          </a:r>
          <a:endParaRPr lang="en-US" sz="900" kern="1200" dirty="0"/>
        </a:p>
      </dsp:txBody>
      <dsp:txXfrm>
        <a:off x="795994" y="1980310"/>
        <a:ext cx="1030216" cy="639659"/>
      </dsp:txXfrm>
    </dsp:sp>
    <dsp:sp modelId="{722C7115-50BD-E84B-B218-F78EA87FC0E6}">
      <dsp:nvSpPr>
        <dsp:cNvPr id="0" name=""/>
        <dsp:cNvSpPr/>
      </dsp:nvSpPr>
      <dsp:spPr>
        <a:xfrm>
          <a:off x="3302" y="2838121"/>
          <a:ext cx="1070018" cy="679461"/>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sp>
    <dsp:sp modelId="{3F6BAE29-9909-DD4B-8834-E10EEE12CC76}">
      <dsp:nvSpPr>
        <dsp:cNvPr id="0" name=""/>
        <dsp:cNvSpPr/>
      </dsp:nvSpPr>
      <dsp:spPr>
        <a:xfrm>
          <a:off x="122193" y="2951068"/>
          <a:ext cx="1070018" cy="6794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True	 -  into wet plaster</a:t>
          </a:r>
          <a:endParaRPr lang="en-US" sz="900" kern="1200" dirty="0"/>
        </a:p>
      </dsp:txBody>
      <dsp:txXfrm>
        <a:off x="142094" y="2970969"/>
        <a:ext cx="1030216" cy="639659"/>
      </dsp:txXfrm>
    </dsp:sp>
    <dsp:sp modelId="{587198BE-577F-6541-BE1F-A329C25D9BB1}">
      <dsp:nvSpPr>
        <dsp:cNvPr id="0" name=""/>
        <dsp:cNvSpPr/>
      </dsp:nvSpPr>
      <dsp:spPr>
        <a:xfrm>
          <a:off x="1311102" y="2838121"/>
          <a:ext cx="1070018" cy="679461"/>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sp>
    <dsp:sp modelId="{F81599D3-E4F3-5442-B168-54BD45CA1A5C}">
      <dsp:nvSpPr>
        <dsp:cNvPr id="0" name=""/>
        <dsp:cNvSpPr/>
      </dsp:nvSpPr>
      <dsp:spPr>
        <a:xfrm>
          <a:off x="1429993" y="2951068"/>
          <a:ext cx="1070018" cy="6794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err="1" smtClean="0"/>
            <a:t>Secco</a:t>
          </a:r>
          <a:r>
            <a:rPr lang="en-US" sz="900" kern="1200" dirty="0" smtClean="0"/>
            <a:t> -Dry – on top of dry plaster</a:t>
          </a:r>
          <a:endParaRPr lang="en-US" sz="900" kern="1200" dirty="0"/>
        </a:p>
      </dsp:txBody>
      <dsp:txXfrm>
        <a:off x="1449894" y="2970969"/>
        <a:ext cx="1030216" cy="639659"/>
      </dsp:txXfrm>
    </dsp:sp>
    <dsp:sp modelId="{6D6AF499-4139-454A-B7BE-A06A6F970566}">
      <dsp:nvSpPr>
        <dsp:cNvPr id="0" name=""/>
        <dsp:cNvSpPr/>
      </dsp:nvSpPr>
      <dsp:spPr>
        <a:xfrm>
          <a:off x="2044719" y="1896309"/>
          <a:ext cx="1070018" cy="679461"/>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sp>
    <dsp:sp modelId="{80E81C71-1600-3842-8D52-AE67BCD0BF0C}">
      <dsp:nvSpPr>
        <dsp:cNvPr id="0" name=""/>
        <dsp:cNvSpPr/>
      </dsp:nvSpPr>
      <dsp:spPr>
        <a:xfrm>
          <a:off x="2163610" y="2009255"/>
          <a:ext cx="1070018" cy="6794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Tempera – Prehistoric Art</a:t>
          </a:r>
          <a:endParaRPr lang="en-US" sz="900" kern="1200" dirty="0"/>
        </a:p>
      </dsp:txBody>
      <dsp:txXfrm>
        <a:off x="2183511" y="2029156"/>
        <a:ext cx="1030216" cy="639659"/>
      </dsp:txXfrm>
    </dsp:sp>
    <dsp:sp modelId="{1D22C67F-BEFB-1547-9182-164F27D9B022}">
      <dsp:nvSpPr>
        <dsp:cNvPr id="0" name=""/>
        <dsp:cNvSpPr/>
      </dsp:nvSpPr>
      <dsp:spPr>
        <a:xfrm>
          <a:off x="3272803" y="1847462"/>
          <a:ext cx="1070018" cy="679461"/>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sp>
    <dsp:sp modelId="{EF096262-2386-D541-9BC7-1EDFECC2AD21}">
      <dsp:nvSpPr>
        <dsp:cNvPr id="0" name=""/>
        <dsp:cNvSpPr/>
      </dsp:nvSpPr>
      <dsp:spPr>
        <a:xfrm>
          <a:off x="3391694" y="1960409"/>
          <a:ext cx="1070018" cy="6794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Watercolors - transparent</a:t>
          </a:r>
          <a:endParaRPr lang="en-US" sz="900" kern="1200" dirty="0"/>
        </a:p>
      </dsp:txBody>
      <dsp:txXfrm>
        <a:off x="3411595" y="1980310"/>
        <a:ext cx="1030216" cy="639659"/>
      </dsp:txXfrm>
    </dsp:sp>
    <dsp:sp modelId="{FFAF7374-F979-FB44-99E8-1AB633A0F786}">
      <dsp:nvSpPr>
        <dsp:cNvPr id="0" name=""/>
        <dsp:cNvSpPr/>
      </dsp:nvSpPr>
      <dsp:spPr>
        <a:xfrm>
          <a:off x="3286406" y="2783740"/>
          <a:ext cx="1070018" cy="679461"/>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sp>
    <dsp:sp modelId="{1ABA2B9A-8FEE-ED4F-9137-CD692FC650F6}">
      <dsp:nvSpPr>
        <dsp:cNvPr id="0" name=""/>
        <dsp:cNvSpPr/>
      </dsp:nvSpPr>
      <dsp:spPr>
        <a:xfrm>
          <a:off x="3405297" y="2896687"/>
          <a:ext cx="1070018" cy="6794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Gouache - opaque</a:t>
          </a:r>
          <a:endParaRPr lang="en-US" sz="900" kern="1200" dirty="0"/>
        </a:p>
      </dsp:txBody>
      <dsp:txXfrm>
        <a:off x="3425198" y="2916588"/>
        <a:ext cx="1030216" cy="639659"/>
      </dsp:txXfrm>
    </dsp:sp>
    <dsp:sp modelId="{9D5692C3-6024-5947-A0AD-29FBD56FFC52}">
      <dsp:nvSpPr>
        <dsp:cNvPr id="0" name=""/>
        <dsp:cNvSpPr/>
      </dsp:nvSpPr>
      <dsp:spPr>
        <a:xfrm>
          <a:off x="4585711" y="1870720"/>
          <a:ext cx="1171959" cy="751980"/>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sp>
    <dsp:sp modelId="{D56D6E6A-8E25-5A4F-9D7C-A69C7CE43FED}">
      <dsp:nvSpPr>
        <dsp:cNvPr id="0" name=""/>
        <dsp:cNvSpPr/>
      </dsp:nvSpPr>
      <dsp:spPr>
        <a:xfrm>
          <a:off x="4704602" y="1983667"/>
          <a:ext cx="1171959" cy="7519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Acrylics</a:t>
          </a:r>
          <a:endParaRPr lang="en-US" sz="900" kern="1200" dirty="0"/>
        </a:p>
      </dsp:txBody>
      <dsp:txXfrm>
        <a:off x="4726627" y="2005692"/>
        <a:ext cx="1127909" cy="707930"/>
      </dsp:txXfrm>
    </dsp:sp>
    <dsp:sp modelId="{C69768E9-40AA-674D-AFA6-15E5772AD058}">
      <dsp:nvSpPr>
        <dsp:cNvPr id="0" name=""/>
        <dsp:cNvSpPr/>
      </dsp:nvSpPr>
      <dsp:spPr>
        <a:xfrm>
          <a:off x="5822313" y="837099"/>
          <a:ext cx="1070018" cy="679461"/>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sp>
    <dsp:sp modelId="{C0A25477-9538-944C-BD36-DB2730D6FBFB}">
      <dsp:nvSpPr>
        <dsp:cNvPr id="0" name=""/>
        <dsp:cNvSpPr/>
      </dsp:nvSpPr>
      <dsp:spPr>
        <a:xfrm>
          <a:off x="5941204" y="950045"/>
          <a:ext cx="1070018" cy="6794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Oil paint 650 AD Afghanistan</a:t>
          </a:r>
          <a:endParaRPr lang="en-US" sz="900" kern="1200" dirty="0"/>
        </a:p>
      </dsp:txBody>
      <dsp:txXfrm>
        <a:off x="5961105" y="969946"/>
        <a:ext cx="1030216" cy="63965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E316F6-A3CB-344E-80A6-E8DEA566505F}" type="datetimeFigureOut">
              <a:rPr lang="en-US" smtClean="0"/>
              <a:t>9/7/13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4053C5-8633-BF4B-92EA-7137D01987F4}" type="slidenum">
              <a:rPr lang="en-US" smtClean="0"/>
              <a:t>‹#›</a:t>
            </a:fld>
            <a:endParaRPr lang="en-US"/>
          </a:p>
        </p:txBody>
      </p:sp>
    </p:spTree>
    <p:extLst>
      <p:ext uri="{BB962C8B-B14F-4D97-AF65-F5344CB8AC3E}">
        <p14:creationId xmlns:p14="http://schemas.microsoft.com/office/powerpoint/2010/main" val="1345436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en.wikipedia.org/wiki/Arabic_language"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Humans innovate, invent, experiment.  Homo sapiens advanced over other species due to its brain</a:t>
            </a:r>
            <a:r>
              <a:rPr lang="en-US" baseline="0" dirty="0" smtClean="0"/>
              <a:t> development which led it to be curious and creative.  Art played a large role in this development, when our ancestors made an enormous cultural and creative leap about 40,000 years ago. The early stone tools that were the same as Neanderthals, suddenly advanced at the same time </a:t>
            </a:r>
            <a:r>
              <a:rPr lang="en-US" baseline="0" dirty="0" err="1" smtClean="0"/>
              <a:t>Cro</a:t>
            </a:r>
            <a:r>
              <a:rPr lang="en-US" baseline="0" dirty="0" smtClean="0"/>
              <a:t> </a:t>
            </a:r>
            <a:r>
              <a:rPr lang="en-US" baseline="0" dirty="0" err="1" smtClean="0"/>
              <a:t>Magnon’s</a:t>
            </a:r>
            <a:r>
              <a:rPr lang="en-US" baseline="0" dirty="0" smtClean="0"/>
              <a:t> began to create art.  As early humans attempted to imagine the forces of life, the meaning of their lives and the role of death, both 2 D and 3 D images were created using available technologies, and improving on them.  Most popular were images of females, usually pregnant,.  These “Venus figures” probably represented the Great Mother, believed to be the source of all power, fertility, and survival. They have been found over a large expanse of territory, Europe, Asia and Africa.   Scholars speculate that these demonstrate God was first a woman.  As Merlin Stone points out in her book “Ancient Mirrors of Womanhood”, early humans believed the Goddess was the  “creator of the whole world.”  These were made with great skill and </a:t>
            </a:r>
            <a:r>
              <a:rPr lang="en-US" baseline="0" dirty="0" err="1" smtClean="0"/>
              <a:t>refledt</a:t>
            </a:r>
            <a:r>
              <a:rPr lang="en-US" baseline="0" dirty="0" smtClean="0"/>
              <a:t> what neuroscientists call hard-wiring of the brain – that our images reflect what our culture most values.  In a harsh ice-age environment, fertility and survival were all important. </a:t>
            </a:r>
            <a:endParaRPr lang="en-US" dirty="0"/>
          </a:p>
        </p:txBody>
      </p:sp>
      <p:sp>
        <p:nvSpPr>
          <p:cNvPr id="4" name="Slide Number Placeholder 3"/>
          <p:cNvSpPr>
            <a:spLocks noGrp="1"/>
          </p:cNvSpPr>
          <p:nvPr>
            <p:ph type="sldNum" sz="quarter" idx="10"/>
          </p:nvPr>
        </p:nvSpPr>
        <p:spPr/>
        <p:txBody>
          <a:bodyPr/>
          <a:lstStyle/>
          <a:p>
            <a:fld id="{284053C5-8633-BF4B-92EA-7137D01987F4}" type="slidenum">
              <a:rPr lang="en-US" smtClean="0"/>
              <a:t>2</a:t>
            </a:fld>
            <a:endParaRPr lang="en-US"/>
          </a:p>
        </p:txBody>
      </p:sp>
    </p:spTree>
    <p:extLst>
      <p:ext uri="{BB962C8B-B14F-4D97-AF65-F5344CB8AC3E}">
        <p14:creationId xmlns:p14="http://schemas.microsoft.com/office/powerpoint/2010/main" val="126947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Paint in tubes also changed the way some artists approached painting. The artist Pierre-Auguste Renoir said, “Without tubes of paint, there would have been</a:t>
            </a:r>
            <a:r>
              <a:rPr lang="en-US" sz="1200" kern="1200" baseline="0" dirty="0" smtClean="0">
                <a:solidFill>
                  <a:schemeClr val="tx1"/>
                </a:solidFill>
                <a:latin typeface="+mn-lt"/>
                <a:ea typeface="+mn-ea"/>
                <a:cs typeface="+mn-cs"/>
              </a:rPr>
              <a:t> no</a:t>
            </a:r>
            <a:r>
              <a:rPr lang="en-US" sz="1200" kern="1200" dirty="0" smtClean="0">
                <a:solidFill>
                  <a:schemeClr val="tx1"/>
                </a:solidFill>
                <a:latin typeface="+mn-lt"/>
                <a:ea typeface="+mn-ea"/>
                <a:cs typeface="+mn-cs"/>
              </a:rPr>
              <a:t> Impressionism.” For the Impressionists, tubed paints offered an easily accessible variety of colors for their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 plein air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palettes, motivating them to make spontaneous color choices. With greater quantities of preserved paint, they were able to apply paint more thickly.  </a:t>
            </a:r>
            <a:r>
              <a:rPr lang="en-US" sz="1200" kern="1200" dirty="0" err="1" smtClean="0">
                <a:solidFill>
                  <a:schemeClr val="tx1"/>
                </a:solidFill>
                <a:latin typeface="+mn-lt"/>
                <a:ea typeface="+mn-ea"/>
                <a:cs typeface="+mn-cs"/>
              </a:rPr>
              <a:t>Winsor</a:t>
            </a:r>
            <a:r>
              <a:rPr lang="en-US" sz="1200" kern="1200" baseline="0" dirty="0" err="1" smtClean="0">
                <a:solidFill>
                  <a:schemeClr val="tx1"/>
                </a:solidFill>
                <a:latin typeface="+mn-lt"/>
                <a:ea typeface="+mn-ea"/>
                <a:cs typeface="+mn-cs"/>
              </a:rPr>
              <a:t>Newton</a:t>
            </a:r>
            <a:r>
              <a:rPr lang="en-US" sz="1200" kern="1200" baseline="0" dirty="0" smtClean="0">
                <a:solidFill>
                  <a:schemeClr val="tx1"/>
                </a:solidFill>
                <a:latin typeface="+mn-lt"/>
                <a:ea typeface="+mn-ea"/>
                <a:cs typeface="+mn-cs"/>
              </a:rPr>
              <a:t> offers up to 117 different colors.</a:t>
            </a:r>
            <a:endParaRPr lang="en-US" dirty="0"/>
          </a:p>
        </p:txBody>
      </p:sp>
      <p:sp>
        <p:nvSpPr>
          <p:cNvPr id="4" name="Slide Number Placeholder 3"/>
          <p:cNvSpPr>
            <a:spLocks noGrp="1"/>
          </p:cNvSpPr>
          <p:nvPr>
            <p:ph type="sldNum" sz="quarter" idx="10"/>
          </p:nvPr>
        </p:nvSpPr>
        <p:spPr/>
        <p:txBody>
          <a:bodyPr/>
          <a:lstStyle/>
          <a:p>
            <a:fld id="{284053C5-8633-BF4B-92EA-7137D01987F4}" type="slidenum">
              <a:rPr lang="en-US" smtClean="0"/>
              <a:t>12</a:t>
            </a:fld>
            <a:endParaRPr lang="en-US"/>
          </a:p>
        </p:txBody>
      </p:sp>
    </p:spTree>
    <p:extLst>
      <p:ext uri="{BB962C8B-B14F-4D97-AF65-F5344CB8AC3E}">
        <p14:creationId xmlns:p14="http://schemas.microsoft.com/office/powerpoint/2010/main" val="1828573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As early as 1934 the first usable acrylic resin dispersion was developed </a:t>
            </a:r>
            <a:r>
              <a:rPr lang="en-US" sz="1200" kern="1200" dirty="0" smtClean="0">
                <a:solidFill>
                  <a:schemeClr val="tx1"/>
                </a:solidFill>
                <a:latin typeface="+mn-lt"/>
                <a:ea typeface="+mn-ea"/>
                <a:cs typeface="+mn-cs"/>
              </a:rPr>
              <a:t>by a </a:t>
            </a:r>
            <a:r>
              <a:rPr lang="en-US" sz="1200" kern="1200" dirty="0" smtClean="0">
                <a:solidFill>
                  <a:schemeClr val="tx1"/>
                </a:solidFill>
                <a:latin typeface="+mn-lt"/>
                <a:ea typeface="+mn-ea"/>
                <a:cs typeface="+mn-cs"/>
              </a:rPr>
              <a:t>German chemical </a:t>
            </a:r>
            <a:r>
              <a:rPr lang="en-US" sz="1200" kern="1200" dirty="0" smtClean="0">
                <a:solidFill>
                  <a:schemeClr val="tx1"/>
                </a:solidFill>
                <a:latin typeface="+mn-lt"/>
                <a:ea typeface="+mn-ea"/>
                <a:cs typeface="+mn-cs"/>
              </a:rPr>
              <a:t>company.</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Between </a:t>
            </a:r>
            <a:r>
              <a:rPr lang="en-US" sz="1200" kern="1200" dirty="0" smtClean="0">
                <a:solidFill>
                  <a:schemeClr val="tx1"/>
                </a:solidFill>
                <a:latin typeface="+mn-lt"/>
                <a:ea typeface="+mn-ea"/>
                <a:cs typeface="+mn-cs"/>
              </a:rPr>
              <a:t>1946 and 1949, Leonard Bocour and Sam Golden invented a solution acrylic </a:t>
            </a:r>
            <a:r>
              <a:rPr lang="en-US" sz="1200" kern="1200" dirty="0" smtClean="0">
                <a:solidFill>
                  <a:schemeClr val="tx1"/>
                </a:solidFill>
                <a:latin typeface="+mn-lt"/>
                <a:ea typeface="+mn-ea"/>
                <a:cs typeface="+mn-cs"/>
              </a:rPr>
              <a:t>paint. </a:t>
            </a:r>
            <a:r>
              <a:rPr lang="en-US" sz="1200" kern="1200" dirty="0" smtClean="0">
                <a:solidFill>
                  <a:schemeClr val="tx1"/>
                </a:solidFill>
                <a:latin typeface="+mn-lt"/>
                <a:ea typeface="+mn-ea"/>
                <a:cs typeface="+mn-cs"/>
              </a:rPr>
              <a:t>These were mineral spirit-based paints</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Acrylics were made commercially available in the 1950s. A </a:t>
            </a:r>
            <a:r>
              <a:rPr lang="en-US" sz="1200" kern="1200" dirty="0" smtClean="0">
                <a:solidFill>
                  <a:schemeClr val="tx1"/>
                </a:solidFill>
                <a:latin typeface="+mn-lt"/>
                <a:ea typeface="+mn-ea"/>
                <a:cs typeface="+mn-cs"/>
              </a:rPr>
              <a:t>water </a:t>
            </a:r>
            <a:r>
              <a:rPr lang="en-US" sz="1200" kern="1200" baseline="0" dirty="0" smtClean="0">
                <a:solidFill>
                  <a:schemeClr val="tx1"/>
                </a:solidFill>
                <a:latin typeface="+mn-lt"/>
                <a:ea typeface="+mn-ea"/>
                <a:cs typeface="+mn-cs"/>
              </a:rPr>
              <a:t> base</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acrylic paint called "Aquatec" would soon follow</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Otto Rohm invented acrylic resin, which quickly transformed into acrylic paint. In </a:t>
            </a:r>
            <a:r>
              <a:rPr lang="en-US" sz="1200" kern="1200" baseline="0" dirty="0" smtClean="0">
                <a:solidFill>
                  <a:schemeClr val="tx1"/>
                </a:solidFill>
                <a:latin typeface="+mn-lt"/>
                <a:ea typeface="+mn-ea"/>
                <a:cs typeface="+mn-cs"/>
              </a:rPr>
              <a:t> the same year</a:t>
            </a:r>
            <a:r>
              <a:rPr lang="en-US" sz="1200" kern="1200" dirty="0" smtClean="0">
                <a:solidFill>
                  <a:schemeClr val="tx1"/>
                </a:solidFill>
                <a:latin typeface="+mn-lt"/>
                <a:ea typeface="+mn-ea"/>
                <a:cs typeface="+mn-cs"/>
              </a:rPr>
              <a:t>1953</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Politec</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Acrylic Artists' Colors in Mexico, and Permanent Pigments Co. of Cincinnati, Ohio, produced Liquitex colors. These two product lines were the very first acrylic emulsion artists' paints</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Water-based acrylic paints were subsequently sold as latex house paints, as latex is the technical term for a suspension of polymer microparticles in water</a:t>
            </a:r>
            <a:r>
              <a:rPr lang="en-US" sz="120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Soon after the water-based acrylic binders were introduced as house paints, artists and companies alike began to explore the potential of the new binders. Water-soluble artists' acrylic paints became commercially available in the 1950s, offered by Liquitex, with high-viscosity paints similar to those made today becoming available in the early 1960s.[5] In 1963, Rowney (now part of Daler-Rowney since 1983) was the first manufacturer to introduce an artist’s acrylic color in Europe, under the brand name Cryla.[</a:t>
            </a:r>
            <a:r>
              <a:rPr lang="en-US" sz="1200" kern="1200" dirty="0" smtClean="0">
                <a:solidFill>
                  <a:schemeClr val="tx1"/>
                </a:solidFill>
                <a:latin typeface="+mn-lt"/>
                <a:ea typeface="+mn-ea"/>
                <a:cs typeface="+mn-cs"/>
              </a:rPr>
              <a:t>6</a:t>
            </a:r>
            <a:r>
              <a:rPr lang="en-US" sz="1200" kern="1200" baseline="0" dirty="0" smtClean="0">
                <a:solidFill>
                  <a:schemeClr val="tx1"/>
                </a:solidFill>
                <a:latin typeface="+mn-lt"/>
                <a:ea typeface="+mn-ea"/>
                <a:cs typeface="+mn-cs"/>
              </a:rPr>
              <a:t> </a:t>
            </a:r>
            <a:r>
              <a:rPr lang="en-US" sz="1200" kern="1200" dirty="0" smtClean="0">
                <a:solidFill>
                  <a:schemeClr val="tx1"/>
                </a:solidFill>
                <a:effectLst/>
                <a:latin typeface="+mn-lt"/>
                <a:ea typeface="+mn-ea"/>
                <a:cs typeface="+mn-cs"/>
              </a:rPr>
              <a:t>Acrylic </a:t>
            </a:r>
            <a:r>
              <a:rPr lang="en-US" sz="1200" kern="1200" dirty="0" smtClean="0">
                <a:solidFill>
                  <a:schemeClr val="tx1"/>
                </a:solidFill>
                <a:effectLst/>
                <a:latin typeface="+mn-lt"/>
                <a:ea typeface="+mn-ea"/>
                <a:cs typeface="+mn-cs"/>
              </a:rPr>
              <a:t>painting was invented in Germany in the 1900's, and became available in the U.S. in the 1920's. In the 1950's, the water- based acrylics were developed. They became popular in the 1960's when pop artists (artists who explore popular culture) used them, such as Andy Warhol.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Acrylics </a:t>
            </a:r>
            <a:r>
              <a:rPr lang="en-US" sz="1200" kern="1200" dirty="0" smtClean="0">
                <a:solidFill>
                  <a:schemeClr val="tx1"/>
                </a:solidFill>
                <a:effectLst/>
                <a:latin typeface="+mn-lt"/>
                <a:ea typeface="+mn-ea"/>
                <a:cs typeface="+mn-cs"/>
              </a:rPr>
              <a:t>were a good medium for hard- edged flat images of this era.</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Other art styles that explored this medium were photorealism (art work based closely on photographs) and Op Art which is an art form that explored the illusion of the surface. </a:t>
            </a:r>
            <a:endParaRPr lang="en-US" dirty="0" smtClean="0"/>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84053C5-8633-BF4B-92EA-7137D01987F4}" type="slidenum">
              <a:rPr lang="en-US" smtClean="0"/>
              <a:t>13</a:t>
            </a:fld>
            <a:endParaRPr lang="en-US"/>
          </a:p>
        </p:txBody>
      </p:sp>
    </p:spTree>
    <p:extLst>
      <p:ext uri="{BB962C8B-B14F-4D97-AF65-F5344CB8AC3E}">
        <p14:creationId xmlns:p14="http://schemas.microsoft.com/office/powerpoint/2010/main" val="2426011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E.A.T. was officially launched in 1967 by the engineers </a:t>
            </a:r>
            <a:r>
              <a:rPr lang="en-US" sz="1200" i="0" kern="1200" dirty="0" smtClean="0">
                <a:solidFill>
                  <a:schemeClr val="tx1"/>
                </a:solidFill>
                <a:latin typeface="+mn-lt"/>
                <a:ea typeface="+mn-ea"/>
                <a:cs typeface="+mn-cs"/>
              </a:rPr>
              <a:t>David Tudor, and Robert </a:t>
            </a:r>
            <a:r>
              <a:rPr lang="en-US" sz="1200" i="0" kern="1200" dirty="0" smtClean="0">
                <a:solidFill>
                  <a:schemeClr val="tx1"/>
                </a:solidFill>
                <a:latin typeface="+mn-lt"/>
                <a:ea typeface="+mn-ea"/>
                <a:cs typeface="+mn-cs"/>
              </a:rPr>
              <a:t>Whitman</a:t>
            </a:r>
            <a:r>
              <a:rPr lang="en-US" sz="1200" i="0" kern="1200" baseline="0" dirty="0" smtClean="0">
                <a:solidFill>
                  <a:schemeClr val="tx1"/>
                </a:solidFill>
                <a:latin typeface="+mn-lt"/>
                <a:ea typeface="+mn-ea"/>
                <a:cs typeface="+mn-cs"/>
              </a:rPr>
              <a:t> and </a:t>
            </a:r>
            <a:r>
              <a:rPr lang="en-US" sz="1200" i="0" kern="1200" dirty="0" smtClean="0">
                <a:solidFill>
                  <a:schemeClr val="tx1"/>
                </a:solidFill>
                <a:latin typeface="+mn-lt"/>
                <a:ea typeface="+mn-ea"/>
                <a:cs typeface="+mn-cs"/>
              </a:rPr>
              <a:t>involved  </a:t>
            </a:r>
            <a:r>
              <a:rPr lang="en-US" sz="1200" i="0" kern="1200" dirty="0" smtClean="0">
                <a:solidFill>
                  <a:schemeClr val="tx1"/>
                </a:solidFill>
                <a:latin typeface="+mn-lt"/>
                <a:ea typeface="+mn-ea"/>
                <a:cs typeface="+mn-cs"/>
              </a:rPr>
              <a:t>Bela Julesz, Billy Klüver, Max Mathews, John Pierce, Manfred Schroeder, and Fred </a:t>
            </a:r>
            <a:r>
              <a:rPr lang="en-US" sz="1200" i="0" kern="1200" dirty="0" err="1" smtClean="0">
                <a:solidFill>
                  <a:schemeClr val="tx1"/>
                </a:solidFill>
                <a:latin typeface="+mn-lt"/>
                <a:ea typeface="+mn-ea"/>
                <a:cs typeface="+mn-cs"/>
              </a:rPr>
              <a:t>Waldhauer</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t>
            </a:r>
            <a:r>
              <a:rPr lang="en-US" sz="1200" i="0" kern="1200" baseline="0" dirty="0" err="1" smtClean="0">
                <a:solidFill>
                  <a:schemeClr val="tx1"/>
                </a:solidFill>
                <a:latin typeface="+mn-lt"/>
                <a:ea typeface="+mn-ea"/>
                <a:cs typeface="+mn-cs"/>
              </a:rPr>
              <a:t>Tese</a:t>
            </a:r>
            <a:r>
              <a:rPr lang="en-US" sz="1200" i="0" kern="1200" baseline="0" dirty="0" smtClean="0">
                <a:solidFill>
                  <a:schemeClr val="tx1"/>
                </a:solidFill>
                <a:latin typeface="+mn-lt"/>
                <a:ea typeface="+mn-ea"/>
                <a:cs typeface="+mn-cs"/>
              </a:rPr>
              <a:t> engineers collaborated with artists in projects in the 1960’s  as vi</a:t>
            </a:r>
            <a:r>
              <a:rPr lang="en-US" sz="1200" i="0" kern="1200" dirty="0" smtClean="0">
                <a:solidFill>
                  <a:schemeClr val="tx1"/>
                </a:solidFill>
                <a:latin typeface="+mn-lt"/>
                <a:ea typeface="+mn-ea"/>
                <a:cs typeface="+mn-cs"/>
              </a:rPr>
              <a:t>deo </a:t>
            </a:r>
            <a:r>
              <a:rPr lang="en-US" sz="1200" i="0" kern="1200" dirty="0" smtClean="0">
                <a:solidFill>
                  <a:schemeClr val="tx1"/>
                </a:solidFill>
                <a:latin typeface="+mn-lt"/>
                <a:ea typeface="+mn-ea"/>
                <a:cs typeface="+mn-cs"/>
              </a:rPr>
              <a:t>projection, wireless sound transmission, and Doppler </a:t>
            </a:r>
            <a:r>
              <a:rPr lang="en-US" sz="1200" i="0" kern="1200" dirty="0" smtClean="0">
                <a:solidFill>
                  <a:schemeClr val="tx1"/>
                </a:solidFill>
                <a:latin typeface="+mn-lt"/>
                <a:ea typeface="+mn-ea"/>
                <a:cs typeface="+mn-cs"/>
              </a:rPr>
              <a:t>sonar that </a:t>
            </a:r>
            <a:r>
              <a:rPr lang="en-US" sz="1200" i="0" kern="1200" dirty="0" smtClean="0">
                <a:solidFill>
                  <a:schemeClr val="tx1"/>
                </a:solidFill>
                <a:latin typeface="+mn-lt"/>
                <a:ea typeface="+mn-ea"/>
                <a:cs typeface="+mn-cs"/>
              </a:rPr>
              <a:t>had never been seen </a:t>
            </a:r>
            <a:r>
              <a:rPr lang="en-US" sz="1200" i="0" kern="1200" dirty="0" smtClean="0">
                <a:solidFill>
                  <a:schemeClr val="tx1"/>
                </a:solidFill>
                <a:latin typeface="+mn-lt"/>
                <a:ea typeface="+mn-ea"/>
                <a:cs typeface="+mn-cs"/>
              </a:rPr>
              <a:t>before. </a:t>
            </a:r>
            <a:r>
              <a:rPr lang="en-US" sz="1200" i="0" kern="1200" dirty="0" smtClean="0">
                <a:solidFill>
                  <a:schemeClr val="tx1"/>
                </a:solidFill>
                <a:latin typeface="+mn-lt"/>
                <a:ea typeface="+mn-ea"/>
                <a:cs typeface="+mn-cs"/>
              </a:rPr>
              <a:t>These art performances still resonate today as forerunners of the close and rapidly-evolving relationship between artists and technology. The performances were held in New York City's 69th Regiment Armory, on Lexington Avenue between 25th and 26th Streets as an homage to the original and historical 1913 Armory show.[5][6] Such collaborations broke down barriers between the arts and scientists in the 60s, 70s, and 80s.</a:t>
            </a:r>
            <a:endParaRPr lang="en-US" dirty="0"/>
          </a:p>
        </p:txBody>
      </p:sp>
      <p:sp>
        <p:nvSpPr>
          <p:cNvPr id="4" name="Slide Number Placeholder 3"/>
          <p:cNvSpPr>
            <a:spLocks noGrp="1"/>
          </p:cNvSpPr>
          <p:nvPr>
            <p:ph type="sldNum" sz="quarter" idx="10"/>
          </p:nvPr>
        </p:nvSpPr>
        <p:spPr/>
        <p:txBody>
          <a:bodyPr/>
          <a:lstStyle/>
          <a:p>
            <a:fld id="{284053C5-8633-BF4B-92EA-7137D01987F4}" type="slidenum">
              <a:rPr lang="en-US" smtClean="0"/>
              <a:t>14</a:t>
            </a:fld>
            <a:endParaRPr lang="en-US"/>
          </a:p>
        </p:txBody>
      </p:sp>
    </p:spTree>
    <p:extLst>
      <p:ext uri="{BB962C8B-B14F-4D97-AF65-F5344CB8AC3E}">
        <p14:creationId xmlns:p14="http://schemas.microsoft.com/office/powerpoint/2010/main" val="3612755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Dr. </a:t>
            </a:r>
            <a:r>
              <a:rPr lang="en-US" sz="1200" kern="1200" dirty="0" err="1" smtClean="0">
                <a:solidFill>
                  <a:schemeClr val="tx1"/>
                </a:solidFill>
                <a:latin typeface="+mn-lt"/>
                <a:ea typeface="+mn-ea"/>
                <a:cs typeface="+mn-cs"/>
              </a:rPr>
              <a:t>Klüver</a:t>
            </a:r>
            <a:r>
              <a:rPr lang="en-US" sz="1200" kern="1200" dirty="0" smtClean="0">
                <a:solidFill>
                  <a:schemeClr val="tx1"/>
                </a:solidFill>
                <a:latin typeface="+mn-lt"/>
                <a:ea typeface="+mn-ea"/>
                <a:cs typeface="+mn-cs"/>
              </a:rPr>
              <a:t> was born in Monaco, November 13, 1927, and grew up in Sweden. He graduated from the Royal Institute of Technology, Stockholm, in Electrical Engineering. In 1952, at age 25, working for a large electronics company in France, Klüver helped install a television antenna on top of the Eiffel Tower and devised an underwater TV camera for Jacques Cousteau's expeditions</a:t>
            </a:r>
          </a:p>
          <a:p>
            <a:r>
              <a:rPr lang="en-US" sz="1200" kern="1200" dirty="0" smtClean="0">
                <a:solidFill>
                  <a:schemeClr val="tx1"/>
                </a:solidFill>
                <a:latin typeface="+mn-lt"/>
                <a:ea typeface="+mn-ea"/>
                <a:cs typeface="+mn-cs"/>
              </a:rPr>
              <a:t>In 1954 he came to the United States and received a Ph.D. in Electrical Engineering from the University of California, Berkeley in 1957. He served as Assistant Professor of Electrical Engineering, at the University of California, Berkeley, 1957–58 and from 1958 to 1968 he was a</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Memberof Technical Staff at Bell Telephone Laboratories in Murray Hill. He published numerous technical and scientific papers on, among others, small signal power conservation in electron beams, backward-wave magnetron amplifiers and infra-red lasers. He holds 10 patents.</a:t>
            </a:r>
          </a:p>
          <a:p>
            <a:r>
              <a:rPr lang="en-US" sz="1200" b="1" kern="1200" dirty="0" smtClean="0">
                <a:solidFill>
                  <a:schemeClr val="tx1"/>
                </a:solidFill>
                <a:latin typeface="+mn-lt"/>
                <a:ea typeface="+mn-ea"/>
                <a:cs typeface="+mn-cs"/>
              </a:rPr>
              <a:t>Art and technology practice</a:t>
            </a:r>
            <a:r>
              <a:rPr lang="en-US" sz="1200" b="0" kern="1200" dirty="0" smtClean="0">
                <a:solidFill>
                  <a:schemeClr val="tx1"/>
                </a:solidFill>
                <a:latin typeface="+mn-lt"/>
                <a:ea typeface="+mn-ea"/>
                <a:cs typeface="+mn-cs"/>
              </a:rPr>
              <a:t>[edit </a:t>
            </a:r>
            <a:r>
              <a:rPr lang="en-US" sz="1200" b="0" kern="1200" dirty="0" err="1" smtClean="0">
                <a:solidFill>
                  <a:schemeClr val="tx1"/>
                </a:solidFill>
                <a:latin typeface="+mn-lt"/>
                <a:ea typeface="+mn-ea"/>
                <a:cs typeface="+mn-cs"/>
              </a:rPr>
              <a:t>source|editbeta</a:t>
            </a:r>
            <a:r>
              <a:rPr lang="en-US" sz="1200" b="0" kern="1200" dirty="0" smtClean="0">
                <a:solidFill>
                  <a:schemeClr val="tx1"/>
                </a:solidFill>
                <a:latin typeface="+mn-lt"/>
                <a:ea typeface="+mn-ea"/>
                <a:cs typeface="+mn-cs"/>
              </a:rPr>
              <a:t>]</a:t>
            </a:r>
            <a:endParaRPr lang="en-US" sz="1200" b="1"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In the early 1960s, </a:t>
            </a:r>
            <a:r>
              <a:rPr lang="en-US" sz="1200" b="0" kern="1200" dirty="0" err="1" smtClean="0">
                <a:solidFill>
                  <a:schemeClr val="tx1"/>
                </a:solidFill>
                <a:latin typeface="+mn-lt"/>
                <a:ea typeface="+mn-ea"/>
                <a:cs typeface="+mn-cs"/>
              </a:rPr>
              <a:t>Klüver</a:t>
            </a:r>
            <a:r>
              <a:rPr lang="en-US" sz="1200" b="0" kern="1200" dirty="0" smtClean="0">
                <a:solidFill>
                  <a:schemeClr val="tx1"/>
                </a:solidFill>
                <a:latin typeface="+mn-lt"/>
                <a:ea typeface="+mn-ea"/>
                <a:cs typeface="+mn-cs"/>
              </a:rPr>
              <a:t> began to collaborate with artists on works of art incorporating new technology, the first being kinetic art sculptor Jean Tinguely on his </a:t>
            </a:r>
            <a:r>
              <a:rPr lang="en-US" sz="1200" b="0" i="1" kern="1200" dirty="0" smtClean="0">
                <a:solidFill>
                  <a:schemeClr val="tx1"/>
                </a:solidFill>
                <a:latin typeface="+mn-lt"/>
                <a:ea typeface="+mn-ea"/>
                <a:cs typeface="+mn-cs"/>
              </a:rPr>
              <a:t>Homage to New York</a:t>
            </a:r>
            <a:r>
              <a:rPr lang="en-US" sz="1200" b="0" i="0" kern="1200" dirty="0" smtClean="0">
                <a:solidFill>
                  <a:schemeClr val="tx1"/>
                </a:solidFill>
                <a:latin typeface="+mn-lt"/>
                <a:ea typeface="+mn-ea"/>
                <a:cs typeface="+mn-cs"/>
              </a:rPr>
              <a:t> (1960), a machine that destroyed itself that was presented in the garden at MOMA. He was introduced to Jean Tinguely by Pontus Hulten, then director of the Moderna Museet, </a:t>
            </a:r>
            <a:r>
              <a:rPr lang="en-US" sz="1200" b="0" i="0" kern="1200" dirty="0" err="1" smtClean="0">
                <a:solidFill>
                  <a:schemeClr val="tx1"/>
                </a:solidFill>
                <a:latin typeface="+mn-lt"/>
                <a:ea typeface="+mn-ea"/>
                <a:cs typeface="+mn-cs"/>
              </a:rPr>
              <a:t>Stockholm.Robert</a:t>
            </a:r>
            <a:r>
              <a:rPr lang="en-US" sz="1200" b="0" i="0" kern="1200" dirty="0" smtClean="0">
                <a:solidFill>
                  <a:schemeClr val="tx1"/>
                </a:solidFill>
                <a:latin typeface="+mn-lt"/>
                <a:ea typeface="+mn-ea"/>
                <a:cs typeface="+mn-cs"/>
              </a:rPr>
              <a:t> Rauschenberg also assisted on </a:t>
            </a:r>
            <a:r>
              <a:rPr lang="en-US" sz="1200" b="0" i="1" kern="1200" dirty="0" smtClean="0">
                <a:solidFill>
                  <a:schemeClr val="tx1"/>
                </a:solidFill>
                <a:latin typeface="+mn-lt"/>
                <a:ea typeface="+mn-ea"/>
                <a:cs typeface="+mn-cs"/>
              </a:rPr>
              <a:t>Homage </a:t>
            </a:r>
            <a:r>
              <a:rPr lang="en-US" sz="1200" b="0" i="1" kern="1200" dirty="0" err="1" smtClean="0">
                <a:solidFill>
                  <a:schemeClr val="tx1"/>
                </a:solidFill>
                <a:latin typeface="+mn-lt"/>
                <a:ea typeface="+mn-ea"/>
                <a:cs typeface="+mn-cs"/>
              </a:rPr>
              <a:t>toNew</a:t>
            </a:r>
            <a:r>
              <a:rPr lang="en-US" sz="1200" b="0" i="1" kern="1200" dirty="0" smtClean="0">
                <a:solidFill>
                  <a:schemeClr val="tx1"/>
                </a:solidFill>
                <a:latin typeface="+mn-lt"/>
                <a:ea typeface="+mn-ea"/>
                <a:cs typeface="+mn-cs"/>
              </a:rPr>
              <a:t> York</a:t>
            </a:r>
            <a:r>
              <a:rPr lang="en-US" sz="1200" b="0" i="0" kern="1200" dirty="0" smtClean="0">
                <a:solidFill>
                  <a:schemeClr val="tx1"/>
                </a:solidFill>
                <a:latin typeface="+mn-lt"/>
                <a:ea typeface="+mn-ea"/>
                <a:cs typeface="+mn-cs"/>
              </a:rPr>
              <a:t>.</a:t>
            </a:r>
          </a:p>
          <a:p>
            <a:r>
              <a:rPr lang="en-US" sz="1200" b="0" i="0" kern="1200" dirty="0" smtClean="0">
                <a:solidFill>
                  <a:schemeClr val="tx1"/>
                </a:solidFill>
                <a:latin typeface="+mn-lt"/>
                <a:ea typeface="+mn-ea"/>
                <a:cs typeface="+mn-cs"/>
              </a:rPr>
              <a:t>Cage and </a:t>
            </a:r>
            <a:r>
              <a:rPr lang="en-US" sz="1200" b="0" i="0" kern="1200" dirty="0" err="1" smtClean="0">
                <a:solidFill>
                  <a:schemeClr val="tx1"/>
                </a:solidFill>
                <a:latin typeface="+mn-lt"/>
                <a:ea typeface="+mn-ea"/>
                <a:cs typeface="+mn-cs"/>
              </a:rPr>
              <a:t>Merce</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Cunningham on their </a:t>
            </a:r>
            <a:r>
              <a:rPr lang="en-US" sz="1200" b="0" i="1" kern="1200" dirty="0" smtClean="0">
                <a:solidFill>
                  <a:schemeClr val="tx1"/>
                </a:solidFill>
                <a:latin typeface="+mn-lt"/>
                <a:ea typeface="+mn-ea"/>
                <a:cs typeface="+mn-cs"/>
              </a:rPr>
              <a:t>Variations V</a:t>
            </a:r>
            <a:r>
              <a:rPr lang="en-US" sz="1200" b="0" i="0" kern="1200" dirty="0" smtClean="0">
                <a:solidFill>
                  <a:schemeClr val="tx1"/>
                </a:solidFill>
                <a:latin typeface="+mn-lt"/>
                <a:ea typeface="+mn-ea"/>
                <a:cs typeface="+mn-cs"/>
              </a:rPr>
              <a:t>, with Jasper Johns, inserting battery powered lights into a painting, and with Andy Warhol on </a:t>
            </a:r>
            <a:r>
              <a:rPr lang="en-US" sz="1200" b="0" i="1" kern="1200" dirty="0" smtClean="0">
                <a:solidFill>
                  <a:schemeClr val="tx1"/>
                </a:solidFill>
                <a:latin typeface="+mn-lt"/>
                <a:ea typeface="+mn-ea"/>
                <a:cs typeface="+mn-cs"/>
              </a:rPr>
              <a:t>Silver Clouds</a:t>
            </a:r>
            <a:r>
              <a:rPr lang="en-US" sz="1200" b="0" i="0" kern="1200" dirty="0" smtClean="0">
                <a:solidFill>
                  <a:schemeClr val="tx1"/>
                </a:solidFill>
                <a:latin typeface="+mn-lt"/>
                <a:ea typeface="+mn-ea"/>
                <a:cs typeface="+mn-cs"/>
              </a:rPr>
              <a:t>.</a:t>
            </a:r>
          </a:p>
          <a:p>
            <a:r>
              <a:rPr lang="en-US" sz="1200" b="0" i="0" kern="1200" dirty="0" err="1" smtClean="0">
                <a:solidFill>
                  <a:schemeClr val="tx1"/>
                </a:solidFill>
                <a:latin typeface="+mn-lt"/>
                <a:ea typeface="+mn-ea"/>
                <a:cs typeface="+mn-cs"/>
              </a:rPr>
              <a:t>Klüver</a:t>
            </a:r>
            <a:r>
              <a:rPr lang="en-US" sz="1200" b="0" i="0" kern="1200" dirty="0" smtClean="0">
                <a:solidFill>
                  <a:schemeClr val="tx1"/>
                </a:solidFill>
                <a:latin typeface="+mn-lt"/>
                <a:ea typeface="+mn-ea"/>
                <a:cs typeface="+mn-cs"/>
              </a:rPr>
              <a:t>, Fred Waldhauer and artists Robert Rauschenberg an Robert Whitman collaborated in 1966 organized </a:t>
            </a:r>
            <a:r>
              <a:rPr lang="en-US" sz="1200" b="1" i="1" kern="1200" dirty="0" smtClean="0">
                <a:solidFill>
                  <a:schemeClr val="tx1"/>
                </a:solidFill>
                <a:latin typeface="+mn-lt"/>
                <a:ea typeface="+mn-ea"/>
                <a:cs typeface="+mn-cs"/>
              </a:rPr>
              <a:t>9 Evenings: Theatre and Engineering</a:t>
            </a:r>
            <a:r>
              <a:rPr lang="en-US" sz="1200" b="0" i="0" kern="1200" dirty="0" smtClean="0">
                <a:solidFill>
                  <a:schemeClr val="tx1"/>
                </a:solidFill>
                <a:latin typeface="+mn-lt"/>
                <a:ea typeface="+mn-ea"/>
                <a:cs typeface="+mn-cs"/>
              </a:rPr>
              <a:t>, a series of performances that united artists and engineers. The performances were held in New York City's 69th Regiment Armory, on Lexington Avenue between 25th and 26th Streets as an homage to the original and historical 1913 Armory show. Ten artists worked with more than 30 engineers to produce art performances incorporating new technology.</a:t>
            </a:r>
          </a:p>
          <a:p>
            <a:r>
              <a:rPr lang="en-US" sz="1200" b="0" i="0" kern="1200" dirty="0" smtClean="0">
                <a:solidFill>
                  <a:schemeClr val="tx1"/>
                </a:solidFill>
                <a:latin typeface="+mn-lt"/>
                <a:ea typeface="+mn-ea"/>
                <a:cs typeface="+mn-cs"/>
              </a:rPr>
              <a:t>In 1967 he wrote a key theoretical text in the history of art and technology: </a:t>
            </a:r>
            <a:r>
              <a:rPr lang="en-US" sz="1200" b="0" i="1" kern="1200" dirty="0" smtClean="0">
                <a:solidFill>
                  <a:schemeClr val="tx1"/>
                </a:solidFill>
                <a:latin typeface="+mn-lt"/>
                <a:ea typeface="+mn-ea"/>
                <a:cs typeface="+mn-cs"/>
              </a:rPr>
              <a:t>Theater and Engineering - an Experiment: Notes by an Engineer</a:t>
            </a:r>
            <a:r>
              <a:rPr lang="en-US" sz="1200" b="0" i="0" kern="1200" dirty="0" smtClean="0">
                <a:solidFill>
                  <a:schemeClr val="tx1"/>
                </a:solidFill>
                <a:latin typeface="+mn-lt"/>
                <a:ea typeface="+mn-ea"/>
                <a:cs typeface="+mn-cs"/>
              </a:rPr>
              <a:t>.[3]</a:t>
            </a:r>
          </a:p>
          <a:p>
            <a:endParaRPr lang="en-US" dirty="0"/>
          </a:p>
        </p:txBody>
      </p:sp>
      <p:sp>
        <p:nvSpPr>
          <p:cNvPr id="4" name="Slide Number Placeholder 3"/>
          <p:cNvSpPr>
            <a:spLocks noGrp="1"/>
          </p:cNvSpPr>
          <p:nvPr>
            <p:ph type="sldNum" sz="quarter" idx="10"/>
          </p:nvPr>
        </p:nvSpPr>
        <p:spPr/>
        <p:txBody>
          <a:bodyPr/>
          <a:lstStyle/>
          <a:p>
            <a:fld id="{284053C5-8633-BF4B-92EA-7137D01987F4}" type="slidenum">
              <a:rPr lang="en-US" smtClean="0"/>
              <a:t>15</a:t>
            </a:fld>
            <a:endParaRPr lang="en-US"/>
          </a:p>
        </p:txBody>
      </p:sp>
    </p:spTree>
    <p:extLst>
      <p:ext uri="{BB962C8B-B14F-4D97-AF65-F5344CB8AC3E}">
        <p14:creationId xmlns:p14="http://schemas.microsoft.com/office/powerpoint/2010/main" val="749347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the 1960s, </a:t>
            </a:r>
            <a:r>
              <a:rPr lang="en-US" sz="1200" kern="1200" dirty="0" err="1" smtClean="0">
                <a:solidFill>
                  <a:schemeClr val="tx1"/>
                </a:solidFill>
                <a:latin typeface="+mn-lt"/>
                <a:ea typeface="+mn-ea"/>
                <a:cs typeface="+mn-cs"/>
              </a:rPr>
              <a:t>Kluver</a:t>
            </a:r>
            <a:r>
              <a:rPr lang="en-US" sz="1200" kern="1200" dirty="0" smtClean="0">
                <a:solidFill>
                  <a:schemeClr val="tx1"/>
                </a:solidFill>
                <a:latin typeface="+mn-lt"/>
                <a:ea typeface="+mn-ea"/>
                <a:cs typeface="+mn-cs"/>
              </a:rPr>
              <a:t> collaborated with famed artists like Robert Rauschenberg, Jean </a:t>
            </a:r>
            <a:r>
              <a:rPr lang="en-US" sz="1200" kern="1200" dirty="0" err="1" smtClean="0">
                <a:solidFill>
                  <a:schemeClr val="tx1"/>
                </a:solidFill>
                <a:latin typeface="+mn-lt"/>
                <a:ea typeface="+mn-ea"/>
                <a:cs typeface="+mn-cs"/>
              </a:rPr>
              <a:t>Tinguely</a:t>
            </a:r>
            <a:r>
              <a:rPr lang="en-US" sz="1200" kern="1200" dirty="0" smtClean="0">
                <a:solidFill>
                  <a:schemeClr val="tx1"/>
                </a:solidFill>
                <a:latin typeface="+mn-lt"/>
                <a:ea typeface="+mn-ea"/>
                <a:cs typeface="+mn-cs"/>
              </a:rPr>
              <a:t>, John Cage, and Andy Warhol on works that influenced the last three decades of tech-art. For example, </a:t>
            </a:r>
            <a:r>
              <a:rPr lang="en-US" sz="1200" kern="1200" dirty="0" err="1" smtClean="0">
                <a:solidFill>
                  <a:schemeClr val="tx1"/>
                </a:solidFill>
                <a:latin typeface="+mn-lt"/>
                <a:ea typeface="+mn-ea"/>
                <a:cs typeface="+mn-cs"/>
              </a:rPr>
              <a:t>Kluver</a:t>
            </a:r>
            <a:r>
              <a:rPr lang="en-US" sz="1200" kern="1200" dirty="0" smtClean="0">
                <a:solidFill>
                  <a:schemeClr val="tx1"/>
                </a:solidFill>
                <a:latin typeface="+mn-lt"/>
                <a:ea typeface="+mn-ea"/>
                <a:cs typeface="+mn-cs"/>
              </a:rPr>
              <a:t> designed an audio system for Rauschenberg's sculpture Oracle that enabled the viewer to "play the sculpture as an orchestra from the controls on one of the pieces.” </a:t>
            </a:r>
          </a:p>
          <a:p>
            <a:r>
              <a:rPr lang="en-US" sz="1200" i="1" kern="1200" dirty="0" smtClean="0">
                <a:solidFill>
                  <a:schemeClr val="tx1"/>
                </a:solidFill>
                <a:latin typeface="+mn-lt"/>
                <a:ea typeface="+mn-ea"/>
                <a:cs typeface="+mn-cs"/>
              </a:rPr>
              <a:t>"The initial concern of the artists who designed the Pavilion was that the quality of the experience of the visitor should involve choice, responsibility, freedom, and participation. The Pavilion would not tell a story or guide the visitor through a didactic, authoritarian experience. The visitor would be encouraged as an individual to explore the environment and compose his own experience."</a:t>
            </a:r>
            <a:endParaRPr lang="en-US"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Billy </a:t>
            </a:r>
            <a:r>
              <a:rPr lang="en-US" sz="1200" i="0" kern="1200" dirty="0" err="1" smtClean="0">
                <a:solidFill>
                  <a:schemeClr val="tx1"/>
                </a:solidFill>
                <a:latin typeface="+mn-lt"/>
                <a:ea typeface="+mn-ea"/>
                <a:cs typeface="+mn-cs"/>
              </a:rPr>
              <a:t>Klüver</a:t>
            </a:r>
            <a:endParaRPr lang="en-US"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The culminating project led by Billy </a:t>
            </a:r>
            <a:r>
              <a:rPr lang="en-US" sz="1200" i="0" kern="1200" dirty="0" err="1" smtClean="0">
                <a:solidFill>
                  <a:schemeClr val="tx1"/>
                </a:solidFill>
                <a:latin typeface="+mn-lt"/>
                <a:ea typeface="+mn-ea"/>
                <a:cs typeface="+mn-cs"/>
              </a:rPr>
              <a:t>Klüver</a:t>
            </a:r>
            <a:r>
              <a:rPr lang="en-US" sz="1200" i="0" kern="1200" dirty="0" smtClean="0">
                <a:solidFill>
                  <a:schemeClr val="tx1"/>
                </a:solidFill>
                <a:latin typeface="+mn-lt"/>
                <a:ea typeface="+mn-ea"/>
                <a:cs typeface="+mn-cs"/>
              </a:rPr>
              <a:t> and E.A.T. during the 1960s was the </a:t>
            </a:r>
            <a:r>
              <a:rPr lang="en-US" sz="1200" i="1" kern="1200" dirty="0" smtClean="0">
                <a:solidFill>
                  <a:schemeClr val="tx1"/>
                </a:solidFill>
                <a:latin typeface="+mn-lt"/>
                <a:ea typeface="+mn-ea"/>
                <a:cs typeface="+mn-cs"/>
              </a:rPr>
              <a:t>Pepsi Pavilion</a:t>
            </a:r>
            <a:r>
              <a:rPr lang="en-US" sz="1200" i="0" kern="1200" dirty="0" smtClean="0">
                <a:solidFill>
                  <a:schemeClr val="tx1"/>
                </a:solidFill>
                <a:latin typeface="+mn-lt"/>
                <a:ea typeface="+mn-ea"/>
                <a:cs typeface="+mn-cs"/>
              </a:rPr>
              <a:t>, a large scale, collaborative public sculpture, multimedia performance space and responsive environment commissioned by Pepsi-Cola for the Expo '70 in Osaka, Japan. Organized by E.A.T. founders Billy </a:t>
            </a:r>
            <a:r>
              <a:rPr lang="en-US" sz="1200" i="0" kern="1200" dirty="0" err="1" smtClean="0">
                <a:solidFill>
                  <a:schemeClr val="tx1"/>
                </a:solidFill>
                <a:latin typeface="+mn-lt"/>
                <a:ea typeface="+mn-ea"/>
                <a:cs typeface="+mn-cs"/>
              </a:rPr>
              <a:t>Klüver</a:t>
            </a:r>
            <a:r>
              <a:rPr lang="en-US" sz="1200" i="0" kern="1200" dirty="0" smtClean="0">
                <a:solidFill>
                  <a:schemeClr val="tx1"/>
                </a:solidFill>
                <a:latin typeface="+mn-lt"/>
                <a:ea typeface="+mn-ea"/>
                <a:cs typeface="+mn-cs"/>
              </a:rPr>
              <a:t> and Robert Whitman, the project was led by a core design team that also included Robert </a:t>
            </a:r>
            <a:r>
              <a:rPr lang="en-US" sz="1200" i="0" kern="1200" dirty="0" err="1" smtClean="0">
                <a:solidFill>
                  <a:schemeClr val="tx1"/>
                </a:solidFill>
                <a:latin typeface="+mn-lt"/>
                <a:ea typeface="+mn-ea"/>
                <a:cs typeface="+mn-cs"/>
              </a:rPr>
              <a:t>Breer</a:t>
            </a:r>
            <a:r>
              <a:rPr lang="en-US" sz="1200" i="0" kern="1200" dirty="0" smtClean="0">
                <a:solidFill>
                  <a:schemeClr val="tx1"/>
                </a:solidFill>
                <a:latin typeface="+mn-lt"/>
                <a:ea typeface="+mn-ea"/>
                <a:cs typeface="+mn-cs"/>
              </a:rPr>
              <a:t>, Frosty Myers, and David Tudor, who oversaw a group of over 75 artists and engineers from the US and Japan working on the project. Though the Pavilion is often noted in historical accounts of electronic art, only those who visited the Expo were able to experience firsthand what has come to be known as one of the most monumental art and technology projects of the 20th Century.</a:t>
            </a:r>
          </a:p>
          <a:p>
            <a:r>
              <a:rPr lang="en-US" sz="1200" i="0" kern="1200" dirty="0" smtClean="0">
                <a:solidFill>
                  <a:schemeClr val="tx1"/>
                </a:solidFill>
                <a:latin typeface="+mn-lt"/>
                <a:ea typeface="+mn-ea"/>
                <a:cs typeface="+mn-cs"/>
              </a:rPr>
              <a:t>The </a:t>
            </a:r>
            <a:r>
              <a:rPr lang="en-US" sz="1200" i="1" kern="1200" dirty="0" smtClean="0">
                <a:solidFill>
                  <a:schemeClr val="tx1"/>
                </a:solidFill>
                <a:latin typeface="+mn-lt"/>
                <a:ea typeface="+mn-ea"/>
                <a:cs typeface="+mn-cs"/>
              </a:rPr>
              <a:t>Pavilion</a:t>
            </a:r>
            <a:r>
              <a:rPr lang="en-US" sz="1200" i="0" kern="1200" dirty="0" smtClean="0">
                <a:solidFill>
                  <a:schemeClr val="tx1"/>
                </a:solidFill>
                <a:latin typeface="+mn-lt"/>
                <a:ea typeface="+mn-ea"/>
                <a:cs typeface="+mn-cs"/>
              </a:rPr>
              <a:t> was influenced by the spirit of cooperation and nonhierarchical values that were prevalent during the 1960s. Its embrace of technology and the interaction between the artist and engineer sought to humanize technological systems and free them from the control of the economic structure through aesthetic experience. In particular, Robert Whitman's belief in open, democratic systems of art influenced the creation of a performance environment where the viewer would be responsible for his or her own experience, would </a:t>
            </a:r>
            <a:r>
              <a:rPr lang="en-US" sz="1200" i="1" kern="1200" dirty="0" smtClean="0">
                <a:solidFill>
                  <a:schemeClr val="tx1"/>
                </a:solidFill>
                <a:latin typeface="+mn-lt"/>
                <a:ea typeface="+mn-ea"/>
                <a:cs typeface="+mn-cs"/>
              </a:rPr>
              <a:t>compose</a:t>
            </a:r>
            <a:r>
              <a:rPr lang="en-US" sz="1200" i="0" kern="1200" dirty="0" smtClean="0">
                <a:solidFill>
                  <a:schemeClr val="tx1"/>
                </a:solidFill>
                <a:latin typeface="+mn-lt"/>
                <a:ea typeface="+mn-ea"/>
                <a:cs typeface="+mn-cs"/>
              </a:rPr>
              <a:t> his own experience.</a:t>
            </a:r>
          </a:p>
          <a:p>
            <a:r>
              <a:rPr lang="en-US" sz="1200" i="0" kern="1200" dirty="0" smtClean="0">
                <a:solidFill>
                  <a:schemeClr val="tx1"/>
                </a:solidFill>
                <a:latin typeface="+mn-lt"/>
                <a:ea typeface="+mn-ea"/>
                <a:cs typeface="+mn-cs"/>
              </a:rPr>
              <a:t>The project was an </a:t>
            </a:r>
            <a:r>
              <a:rPr lang="en-US" sz="1200" i="0" kern="1200" dirty="0" err="1" smtClean="0">
                <a:solidFill>
                  <a:schemeClr val="tx1"/>
                </a:solidFill>
                <a:latin typeface="+mn-lt"/>
                <a:ea typeface="+mn-ea"/>
                <a:cs typeface="+mn-cs"/>
              </a:rPr>
              <a:t>intermedia</a:t>
            </a:r>
            <a:r>
              <a:rPr lang="en-US" sz="1200" i="0" kern="1200" dirty="0" smtClean="0">
                <a:solidFill>
                  <a:schemeClr val="tx1"/>
                </a:solidFill>
                <a:latin typeface="+mn-lt"/>
                <a:ea typeface="+mn-ea"/>
                <a:cs typeface="+mn-cs"/>
              </a:rPr>
              <a:t> experiment in social interaction, collaboration, and community among a diverse group of visual artists, composers, choreographers, scientists, and engineers. Breaking with the post-renaissance notion of specialization and the artist as "auteur" – single-handedly creating the work – the multidisciplinary nature of the </a:t>
            </a:r>
            <a:r>
              <a:rPr lang="en-US" sz="1200" i="1" kern="1200" dirty="0" smtClean="0">
                <a:solidFill>
                  <a:schemeClr val="tx1"/>
                </a:solidFill>
                <a:latin typeface="+mn-lt"/>
                <a:ea typeface="+mn-ea"/>
                <a:cs typeface="+mn-cs"/>
              </a:rPr>
              <a:t>Pavilion</a:t>
            </a:r>
            <a:r>
              <a:rPr lang="en-US" sz="1200" i="0" kern="1200" dirty="0" smtClean="0">
                <a:solidFill>
                  <a:schemeClr val="tx1"/>
                </a:solidFill>
                <a:latin typeface="+mn-lt"/>
                <a:ea typeface="+mn-ea"/>
                <a:cs typeface="+mn-cs"/>
              </a:rPr>
              <a:t> required the collective effort of a large group of artists and engineers who had the challenging task of integrating and building ideas born from the group process. At the same time, there was considerable space for individual creative thinking, each artist was assigned a component of the overall project. Nevertheless, the sum total of the individual parts had to reach a common goal and coalesce into the whole, striving towards the </a:t>
            </a:r>
            <a:r>
              <a:rPr lang="en-US" sz="1200" i="0" kern="1200" dirty="0" err="1" smtClean="0">
                <a:solidFill>
                  <a:schemeClr val="tx1"/>
                </a:solidFill>
                <a:latin typeface="+mn-lt"/>
                <a:ea typeface="+mn-ea"/>
                <a:cs typeface="+mn-cs"/>
              </a:rPr>
              <a:t>Gesamtkunstwerk</a:t>
            </a:r>
            <a:r>
              <a:rPr lang="en-US" sz="1200" i="0" kern="1200" dirty="0" smtClean="0">
                <a:solidFill>
                  <a:schemeClr val="tx1"/>
                </a:solidFill>
                <a:latin typeface="+mn-lt"/>
                <a:ea typeface="+mn-ea"/>
                <a:cs typeface="+mn-cs"/>
              </a:rPr>
              <a:t> or total artwork.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84053C5-8633-BF4B-92EA-7137D01987F4}" type="slidenum">
              <a:rPr lang="en-US" smtClean="0"/>
              <a:t>16</a:t>
            </a:fld>
            <a:endParaRPr lang="en-US"/>
          </a:p>
        </p:txBody>
      </p:sp>
    </p:spTree>
    <p:extLst>
      <p:ext uri="{BB962C8B-B14F-4D97-AF65-F5344CB8AC3E}">
        <p14:creationId xmlns:p14="http://schemas.microsoft.com/office/powerpoint/2010/main" val="377915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Oh. I think that computers and the </a:t>
            </a:r>
            <a:r>
              <a:rPr lang="en-US" sz="1200" kern="1200" dirty="0" err="1" smtClean="0">
                <a:solidFill>
                  <a:schemeClr val="tx1"/>
                </a:solidFill>
                <a:latin typeface="+mn-lt"/>
                <a:ea typeface="+mn-ea"/>
                <a:cs typeface="+mn-cs"/>
              </a:rPr>
              <a:t>advancedness</a:t>
            </a:r>
            <a:r>
              <a:rPr lang="en-US" sz="1200" kern="1200" dirty="0" smtClean="0">
                <a:solidFill>
                  <a:schemeClr val="tx1"/>
                </a:solidFill>
                <a:latin typeface="+mn-lt"/>
                <a:ea typeface="+mn-ea"/>
                <a:cs typeface="+mn-cs"/>
              </a:rPr>
              <a:t> of computers hasn't changed art very much. It's enabled more to happen. Again, that counts a bit more. Better resolution, longer lengths, more color variety, but all in all it's the same thing. It's what experience can I deliver to you that is provocative, that can change how you think. How can I, the art piece, change your relationship -- not to me, but to something else or to the world? That question has nothing to do with technology at all.</a:t>
            </a:r>
          </a:p>
          <a:p>
            <a:r>
              <a:rPr lang="en-US" sz="1200" kern="1200" dirty="0" smtClean="0">
                <a:solidFill>
                  <a:schemeClr val="tx1"/>
                </a:solidFill>
                <a:latin typeface="+mn-lt"/>
                <a:ea typeface="+mn-ea"/>
                <a:cs typeface="+mn-cs"/>
              </a:rPr>
              <a:t>I would say that if it wasn't for the computer, my art wouldn't be known because my art is so linked to it. It's how it's defined. I made art with the computer, writing computer programs. I made things that could morph and change and if it wasn't for the Internet maybe a thousand people would know about it. Or like when I walk into MOMA, and that work I made as I sat on the second floor of my flat in Tokyo on a small ironing board with my Macintosh and between my legs I'm typing or whatever. Sat with a fan because it's very hot in Japan, the little piece of code I made is living in a museum now. I find that very odd, interesting, very fortunate, very lucky.</a:t>
            </a:r>
          </a:p>
          <a:p>
            <a:endParaRPr lang="en-US" dirty="0"/>
          </a:p>
        </p:txBody>
      </p:sp>
      <p:sp>
        <p:nvSpPr>
          <p:cNvPr id="4" name="Slide Number Placeholder 3"/>
          <p:cNvSpPr>
            <a:spLocks noGrp="1"/>
          </p:cNvSpPr>
          <p:nvPr>
            <p:ph type="sldNum" sz="quarter" idx="10"/>
          </p:nvPr>
        </p:nvSpPr>
        <p:spPr/>
        <p:txBody>
          <a:bodyPr/>
          <a:lstStyle/>
          <a:p>
            <a:fld id="{284053C5-8633-BF4B-92EA-7137D01987F4}" type="slidenum">
              <a:rPr lang="en-US" smtClean="0"/>
              <a:t>19</a:t>
            </a:fld>
            <a:endParaRPr lang="en-US"/>
          </a:p>
        </p:txBody>
      </p:sp>
    </p:spTree>
    <p:extLst>
      <p:ext uri="{BB962C8B-B14F-4D97-AF65-F5344CB8AC3E}">
        <p14:creationId xmlns:p14="http://schemas.microsoft.com/office/powerpoint/2010/main" val="1255089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 think that today we're seeing a big breakdown in how people use traditional media. Before it used to be that someone would just make a sculpture, but now, it's a </a:t>
            </a:r>
            <a:r>
              <a:rPr lang="en-US" sz="1200" kern="1200" dirty="0" err="1" smtClean="0">
                <a:solidFill>
                  <a:schemeClr val="tx1"/>
                </a:solidFill>
                <a:latin typeface="+mn-lt"/>
                <a:ea typeface="+mn-ea"/>
                <a:cs typeface="+mn-cs"/>
              </a:rPr>
              <a:t>performative</a:t>
            </a:r>
            <a:r>
              <a:rPr lang="en-US" sz="1200" kern="1200" dirty="0" smtClean="0">
                <a:solidFill>
                  <a:schemeClr val="tx1"/>
                </a:solidFill>
                <a:latin typeface="+mn-lt"/>
                <a:ea typeface="+mn-ea"/>
                <a:cs typeface="+mn-cs"/>
              </a:rPr>
              <a:t> installation experience. The genres are getting blurred and it's kind of creating this whole new vocabulary within the art world of how we define different media.</a:t>
            </a:r>
          </a:p>
          <a:p>
            <a:r>
              <a:rPr lang="en-US" sz="1200" kern="1200" dirty="0" smtClean="0">
                <a:solidFill>
                  <a:schemeClr val="tx1"/>
                </a:solidFill>
                <a:latin typeface="+mn-lt"/>
                <a:ea typeface="+mn-ea"/>
                <a:cs typeface="+mn-cs"/>
              </a:rPr>
              <a:t>I do definitely have a difficult time communicating to people what my art exactly is because it's not just photography and it's not just painting, performance, or installation. It's really all of them together in this very specific way. I think that we're seeing a lot more artists who are kind of breaking down the boundaries of media and also looking outside of traditional art media to incorporate other aspects into their work.</a:t>
            </a:r>
          </a:p>
          <a:p>
            <a:endParaRPr lang="en-US" dirty="0"/>
          </a:p>
        </p:txBody>
      </p:sp>
      <p:sp>
        <p:nvSpPr>
          <p:cNvPr id="4" name="Slide Number Placeholder 3"/>
          <p:cNvSpPr>
            <a:spLocks noGrp="1"/>
          </p:cNvSpPr>
          <p:nvPr>
            <p:ph type="sldNum" sz="quarter" idx="10"/>
          </p:nvPr>
        </p:nvSpPr>
        <p:spPr/>
        <p:txBody>
          <a:bodyPr/>
          <a:lstStyle/>
          <a:p>
            <a:fld id="{284053C5-8633-BF4B-92EA-7137D01987F4}" type="slidenum">
              <a:rPr lang="en-US" smtClean="0"/>
              <a:t>20</a:t>
            </a:fld>
            <a:endParaRPr lang="en-US"/>
          </a:p>
        </p:txBody>
      </p:sp>
    </p:spTree>
    <p:extLst>
      <p:ext uri="{BB962C8B-B14F-4D97-AF65-F5344CB8AC3E}">
        <p14:creationId xmlns:p14="http://schemas.microsoft.com/office/powerpoint/2010/main" val="2846731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Art is alchemy. Alchemy is the magic, observation, process and ritual of life. My sculptures, both virtual and actual, are conversations regarding the archetypal forms that are the basic structures of nature. I build alien abstract worlds that become familiar through frequent immersion. These worlds are constructed to open exploration to the deepest regions of the human psyche for development within the landscape of the imagination.”  </a:t>
            </a:r>
            <a:r>
              <a:rPr lang="en-US" sz="1200" b="1" kern="1200" dirty="0" smtClean="0">
                <a:solidFill>
                  <a:schemeClr val="tx1"/>
                </a:solidFill>
                <a:latin typeface="+mn-lt"/>
                <a:ea typeface="+mn-ea"/>
                <a:cs typeface="+mn-cs"/>
              </a:rPr>
              <a:t>Sculpture, 3-D Digital Art, Web Design and Broadcast</a:t>
            </a:r>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Robert Michael Smith</a:t>
            </a:r>
            <a:r>
              <a:rPr lang="en-US" sz="1200" b="0" kern="1200" dirty="0" smtClean="0">
                <a:solidFill>
                  <a:schemeClr val="tx1"/>
                </a:solidFill>
                <a:latin typeface="+mn-lt"/>
                <a:ea typeface="+mn-ea"/>
                <a:cs typeface="+mn-cs"/>
              </a:rPr>
              <a:t> is a sculptor, 3D digital artist, Web Designer and professor of sculpture, 3D computer visualization/animation, desktop publishing, Web design, and philosophy of aesthetics at New York Institute of Technology Fine Arts Department at Old Westbury and Manhattan campuses.	</a:t>
            </a:r>
          </a:p>
          <a:p>
            <a:endParaRPr lang="en-US" dirty="0"/>
          </a:p>
        </p:txBody>
      </p:sp>
      <p:sp>
        <p:nvSpPr>
          <p:cNvPr id="4" name="Slide Number Placeholder 3"/>
          <p:cNvSpPr>
            <a:spLocks noGrp="1"/>
          </p:cNvSpPr>
          <p:nvPr>
            <p:ph type="sldNum" sz="quarter" idx="10"/>
          </p:nvPr>
        </p:nvSpPr>
        <p:spPr/>
        <p:txBody>
          <a:bodyPr/>
          <a:lstStyle/>
          <a:p>
            <a:fld id="{284053C5-8633-BF4B-92EA-7137D01987F4}" type="slidenum">
              <a:rPr lang="en-US" smtClean="0"/>
              <a:t>21</a:t>
            </a:fld>
            <a:endParaRPr lang="en-US"/>
          </a:p>
        </p:txBody>
      </p:sp>
    </p:spTree>
    <p:extLst>
      <p:ext uri="{BB962C8B-B14F-4D97-AF65-F5344CB8AC3E}">
        <p14:creationId xmlns:p14="http://schemas.microsoft.com/office/powerpoint/2010/main" val="2820370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Robert Michael Smith is the first sculptor to use 3D print technology at Wake Forest Institute for Regenerative Medicine to produce a sculpture comprised of living human cells, and in a lecture this weekend in Healdsburg, he'll tell you all about it. "What he's doing now is just beyond," says </a:t>
            </a:r>
            <a:r>
              <a:rPr lang="en-US" sz="1200" kern="1200" dirty="0" err="1" smtClean="0">
                <a:solidFill>
                  <a:schemeClr val="tx1"/>
                </a:solidFill>
                <a:latin typeface="+mn-lt"/>
                <a:ea typeface="+mn-ea"/>
                <a:cs typeface="+mn-cs"/>
              </a:rPr>
              <a:t>Hammerfriar</a:t>
            </a:r>
            <a:r>
              <a:rPr lang="en-US" sz="1200" kern="1200" dirty="0" smtClean="0">
                <a:solidFill>
                  <a:schemeClr val="tx1"/>
                </a:solidFill>
                <a:latin typeface="+mn-lt"/>
                <a:ea typeface="+mn-ea"/>
                <a:cs typeface="+mn-cs"/>
              </a:rPr>
              <a:t> Gallery owner Jill </a:t>
            </a:r>
            <a:r>
              <a:rPr lang="en-US" sz="1200" kern="1200" dirty="0" err="1" smtClean="0">
                <a:solidFill>
                  <a:schemeClr val="tx1"/>
                </a:solidFill>
                <a:latin typeface="+mn-lt"/>
                <a:ea typeface="+mn-ea"/>
                <a:cs typeface="+mn-cs"/>
              </a:rPr>
              <a:t>Plamann</a:t>
            </a:r>
            <a:r>
              <a:rPr lang="en-US" sz="1200" kern="1200" dirty="0" smtClean="0">
                <a:solidFill>
                  <a:schemeClr val="tx1"/>
                </a:solidFill>
                <a:latin typeface="+mn-lt"/>
                <a:ea typeface="+mn-ea"/>
                <a:cs typeface="+mn-cs"/>
              </a:rPr>
              <a:t>. "It's absolute science fiction, its incredible."</a:t>
            </a:r>
          </a:p>
          <a:p>
            <a:r>
              <a:rPr lang="en-US" sz="1200" kern="1200" dirty="0" smtClean="0">
                <a:solidFill>
                  <a:schemeClr val="tx1"/>
                </a:solidFill>
                <a:latin typeface="+mn-lt"/>
                <a:ea typeface="+mn-ea"/>
                <a:cs typeface="+mn-cs"/>
              </a:rPr>
              <a:t>In his art, Smith uses the same technology used to regrow human tissue for organ transplants, creating his own artistic molds with a 3D printer in which the tissue grows. (Smith was an early adopter of 3D printing about 15 years ago.) His sculptures are mostly made with machines from his own CAD designs, including </a:t>
            </a:r>
            <a:r>
              <a:rPr lang="en-US" sz="1200" i="1" kern="1200" dirty="0" smtClean="0">
                <a:solidFill>
                  <a:schemeClr val="tx1"/>
                </a:solidFill>
                <a:latin typeface="+mn-lt"/>
                <a:ea typeface="+mn-ea"/>
                <a:cs typeface="+mn-cs"/>
              </a:rPr>
              <a:t>Paradise Bird Burlesque</a:t>
            </a:r>
            <a:r>
              <a:rPr lang="en-US" sz="1200" i="0" kern="1200" dirty="0" smtClean="0">
                <a:solidFill>
                  <a:schemeClr val="tx1"/>
                </a:solidFill>
                <a:latin typeface="+mn-lt"/>
                <a:ea typeface="+mn-ea"/>
                <a:cs typeface="+mn-cs"/>
              </a:rPr>
              <a:t>. "I recognized early on that it was a favorite," he says. A six-foot version of the piece carved from stone sits in the National Art Museum in China. A smaller, plastic version is on display at </a:t>
            </a:r>
            <a:r>
              <a:rPr lang="en-US" sz="1200" i="0" kern="1200" dirty="0" err="1" smtClean="0">
                <a:solidFill>
                  <a:schemeClr val="tx1"/>
                </a:solidFill>
                <a:latin typeface="+mn-lt"/>
                <a:ea typeface="+mn-ea"/>
                <a:cs typeface="+mn-cs"/>
              </a:rPr>
              <a:t>Hammerfriar</a:t>
            </a:r>
            <a:r>
              <a:rPr lang="en-US" sz="1200" i="0" kern="1200" dirty="0" smtClean="0">
                <a:solidFill>
                  <a:schemeClr val="tx1"/>
                </a:solidFill>
                <a:latin typeface="+mn-lt"/>
                <a:ea typeface="+mn-ea"/>
                <a:cs typeface="+mn-cs"/>
              </a:rPr>
              <a:t>, but don't let the size fool you—it's still a stunning visual display.</a:t>
            </a:r>
            <a:endParaRPr lang="en-US" dirty="0"/>
          </a:p>
        </p:txBody>
      </p:sp>
      <p:sp>
        <p:nvSpPr>
          <p:cNvPr id="4" name="Slide Number Placeholder 3"/>
          <p:cNvSpPr>
            <a:spLocks noGrp="1"/>
          </p:cNvSpPr>
          <p:nvPr>
            <p:ph type="sldNum" sz="quarter" idx="10"/>
          </p:nvPr>
        </p:nvSpPr>
        <p:spPr/>
        <p:txBody>
          <a:bodyPr/>
          <a:lstStyle/>
          <a:p>
            <a:fld id="{284053C5-8633-BF4B-92EA-7137D01987F4}" type="slidenum">
              <a:rPr lang="en-US" smtClean="0"/>
              <a:t>22</a:t>
            </a:fld>
            <a:endParaRPr lang="en-US"/>
          </a:p>
        </p:txBody>
      </p:sp>
    </p:spTree>
    <p:extLst>
      <p:ext uri="{BB962C8B-B14F-4D97-AF65-F5344CB8AC3E}">
        <p14:creationId xmlns:p14="http://schemas.microsoft.com/office/powerpoint/2010/main" val="79261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Animals were also shown along with humans. The</a:t>
            </a:r>
            <a:r>
              <a:rPr lang="en-US" baseline="0" dirty="0" smtClean="0"/>
              <a:t> animals were often shown pregnant, perhaps a form of sympathetic magic to encourage the cave, the womb of the earth, to produce more animals. The symbols next to them are often unknown. In Lascaux, France there are over 2,000 human, animal and abstract figures. A sophisticated painting technique using mineral pigments was used, sometimes along with incised lines in the stone. Humans created these images for profound reasons, to make sense of their world and to survive.  Some scholars speculate that some of the dots incorporate prehistoric star charts., especially the constellations of Taurus,  the Pleiades, and the group known as the “Summer </a:t>
            </a:r>
            <a:r>
              <a:rPr lang="en-US" baseline="0" dirty="0" err="1" smtClean="0"/>
              <a:t>Triange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84053C5-8633-BF4B-92EA-7137D01987F4}" type="slidenum">
              <a:rPr lang="en-US" smtClean="0"/>
              <a:t>3</a:t>
            </a:fld>
            <a:endParaRPr lang="en-US"/>
          </a:p>
        </p:txBody>
      </p:sp>
    </p:spTree>
    <p:extLst>
      <p:ext uri="{BB962C8B-B14F-4D97-AF65-F5344CB8AC3E}">
        <p14:creationId xmlns:p14="http://schemas.microsoft.com/office/powerpoint/2010/main" val="1843531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About 45,000 years ago when </a:t>
            </a:r>
            <a:r>
              <a:rPr lang="en-US" sz="1200" kern="1200" dirty="0" err="1" smtClean="0">
                <a:solidFill>
                  <a:schemeClr val="tx1"/>
                </a:solidFill>
                <a:latin typeface="+mn-lt"/>
                <a:ea typeface="+mn-ea"/>
                <a:cs typeface="+mn-cs"/>
              </a:rPr>
              <a:t>Cro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Magnons</a:t>
            </a:r>
            <a:r>
              <a:rPr lang="en-US" sz="1200" kern="1200" baseline="0" dirty="0" smtClean="0">
                <a:solidFill>
                  <a:schemeClr val="tx1"/>
                </a:solidFill>
                <a:latin typeface="+mn-lt"/>
                <a:ea typeface="+mn-ea"/>
                <a:cs typeface="+mn-cs"/>
              </a:rPr>
              <a:t> were creating art, they also </a:t>
            </a:r>
            <a:r>
              <a:rPr lang="en-US" sz="1200" kern="1200" dirty="0" smtClean="0">
                <a:solidFill>
                  <a:schemeClr val="tx1"/>
                </a:solidFill>
                <a:latin typeface="+mn-lt"/>
                <a:ea typeface="+mn-ea"/>
                <a:cs typeface="+mn-cs"/>
              </a:rPr>
              <a:t>developed blades and spear-throwers with a considerably greater range, velocity and penetration. Hunters could now kill large animals from a longer, much safer, distance. With these new inventions, population densities rose in some areas, with much more contact between neighbors. Hunting technologies were quite possibly shared between groups, and so methods and tools evolved rapidly as human migrations followed reindeer and bison.</a:t>
            </a:r>
            <a:endParaRPr lang="en-US" dirty="0"/>
          </a:p>
        </p:txBody>
      </p:sp>
      <p:sp>
        <p:nvSpPr>
          <p:cNvPr id="4" name="Slide Number Placeholder 3"/>
          <p:cNvSpPr>
            <a:spLocks noGrp="1"/>
          </p:cNvSpPr>
          <p:nvPr>
            <p:ph type="sldNum" sz="quarter" idx="10"/>
          </p:nvPr>
        </p:nvSpPr>
        <p:spPr/>
        <p:txBody>
          <a:bodyPr/>
          <a:lstStyle/>
          <a:p>
            <a:fld id="{284053C5-8633-BF4B-92EA-7137D01987F4}" type="slidenum">
              <a:rPr lang="en-US" smtClean="0"/>
              <a:t>4</a:t>
            </a:fld>
            <a:endParaRPr lang="en-US"/>
          </a:p>
        </p:txBody>
      </p:sp>
    </p:spTree>
    <p:extLst>
      <p:ext uri="{BB962C8B-B14F-4D97-AF65-F5344CB8AC3E}">
        <p14:creationId xmlns:p14="http://schemas.microsoft.com/office/powerpoint/2010/main" val="3885177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baseline="0" dirty="0" smtClean="0">
                <a:solidFill>
                  <a:schemeClr val="tx1"/>
                </a:solidFill>
                <a:latin typeface="+mn-lt"/>
                <a:ea typeface="+mn-ea"/>
                <a:cs typeface="+mn-cs"/>
              </a:rPr>
              <a:t>Nigel Spivey’s documentary series, “How Art Made the World” maintains that the art is the inclination to make art is one of the most basic defining </a:t>
            </a:r>
            <a:r>
              <a:rPr lang="en-US" sz="1200" i="0" kern="1200" baseline="0" dirty="0" err="1" smtClean="0">
                <a:solidFill>
                  <a:schemeClr val="tx1"/>
                </a:solidFill>
                <a:latin typeface="+mn-lt"/>
                <a:ea typeface="+mn-ea"/>
                <a:cs typeface="+mn-cs"/>
              </a:rPr>
              <a:t>charaterists</a:t>
            </a:r>
            <a:r>
              <a:rPr lang="en-US" sz="1200" i="0" kern="1200" baseline="0" dirty="0" smtClean="0">
                <a:solidFill>
                  <a:schemeClr val="tx1"/>
                </a:solidFill>
                <a:latin typeface="+mn-lt"/>
                <a:ea typeface="+mn-ea"/>
                <a:cs typeface="+mn-cs"/>
              </a:rPr>
              <a:t> of humanity as a species.  Animals will smear paint given brushes, but only humans produce symbolic imageries.  </a:t>
            </a:r>
            <a:endParaRPr lang="en-US" dirty="0"/>
          </a:p>
        </p:txBody>
      </p:sp>
      <p:sp>
        <p:nvSpPr>
          <p:cNvPr id="4" name="Slide Number Placeholder 3"/>
          <p:cNvSpPr>
            <a:spLocks noGrp="1"/>
          </p:cNvSpPr>
          <p:nvPr>
            <p:ph type="sldNum" sz="quarter" idx="10"/>
          </p:nvPr>
        </p:nvSpPr>
        <p:spPr/>
        <p:txBody>
          <a:bodyPr/>
          <a:lstStyle/>
          <a:p>
            <a:fld id="{284053C5-8633-BF4B-92EA-7137D01987F4}" type="slidenum">
              <a:rPr lang="en-US" smtClean="0"/>
              <a:t>5</a:t>
            </a:fld>
            <a:endParaRPr lang="en-US"/>
          </a:p>
        </p:txBody>
      </p:sp>
    </p:spTree>
    <p:extLst>
      <p:ext uri="{BB962C8B-B14F-4D97-AF65-F5344CB8AC3E}">
        <p14:creationId xmlns:p14="http://schemas.microsoft.com/office/powerpoint/2010/main" val="1184827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Mesopotamia, Egypt, Rome developed technologies of stone, copper, bronze, rope, levers and ramps to develop their art, architecture and war.</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284053C5-8633-BF4B-92EA-7137D01987F4}" type="slidenum">
              <a:rPr lang="en-US" smtClean="0"/>
              <a:t>6</a:t>
            </a:fld>
            <a:endParaRPr lang="en-US"/>
          </a:p>
        </p:txBody>
      </p:sp>
    </p:spTree>
    <p:extLst>
      <p:ext uri="{BB962C8B-B14F-4D97-AF65-F5344CB8AC3E}">
        <p14:creationId xmlns:p14="http://schemas.microsoft.com/office/powerpoint/2010/main" val="426371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4053C5-8633-BF4B-92EA-7137D01987F4}" type="slidenum">
              <a:rPr lang="en-US" smtClean="0"/>
              <a:t>7</a:t>
            </a:fld>
            <a:endParaRPr lang="en-US"/>
          </a:p>
        </p:txBody>
      </p:sp>
    </p:spTree>
    <p:extLst>
      <p:ext uri="{BB962C8B-B14F-4D97-AF65-F5344CB8AC3E}">
        <p14:creationId xmlns:p14="http://schemas.microsoft.com/office/powerpoint/2010/main" val="2793114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leading humanist, Leonardo studied all aspects of humanity, anatomy, personality, animals</a:t>
            </a:r>
            <a:r>
              <a:rPr lang="en-US" baseline="0" dirty="0" smtClean="0"/>
              <a:t> and the forces of nature.  Renaissance artists were obsessed with observation of the physical world, developing perspective and foreshortening as art techniques.  This was the basis for the empirical scientific technique that developed and became the primary scientific technique in the 18</a:t>
            </a:r>
            <a:r>
              <a:rPr lang="en-US" baseline="30000" dirty="0" smtClean="0"/>
              <a:t>th</a:t>
            </a:r>
            <a:r>
              <a:rPr lang="en-US" baseline="0" dirty="0" smtClean="0"/>
              <a:t> c. Enlightenment under scientists as Galileo and </a:t>
            </a:r>
            <a:r>
              <a:rPr lang="en-US" baseline="0" dirty="0" err="1" smtClean="0"/>
              <a:t>Kepler</a:t>
            </a:r>
            <a:r>
              <a:rPr lang="en-US" baseline="0" dirty="0" smtClean="0"/>
              <a:t>, and philosophers as John Locke and </a:t>
            </a:r>
            <a:r>
              <a:rPr lang="en-US" baseline="0" dirty="0" err="1" smtClean="0"/>
              <a:t>Hutchenson</a:t>
            </a:r>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284053C5-8633-BF4B-92EA-7137D01987F4}" type="slidenum">
              <a:rPr lang="en-US" smtClean="0"/>
              <a:t>8</a:t>
            </a:fld>
            <a:endParaRPr lang="en-US"/>
          </a:p>
        </p:txBody>
      </p:sp>
    </p:spTree>
    <p:extLst>
      <p:ext uri="{BB962C8B-B14F-4D97-AF65-F5344CB8AC3E}">
        <p14:creationId xmlns:p14="http://schemas.microsoft.com/office/powerpoint/2010/main" val="2053765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Technology and art advanced as partners together:  Development in optics accompanied advances in perspective</a:t>
            </a:r>
            <a:r>
              <a:rPr lang="en-US" baseline="0" dirty="0" smtClean="0"/>
              <a:t> in painting. Raphael’s School of Athens depicted the great philosophers, mathematicians and scientists of history, including Averroes, </a:t>
            </a:r>
            <a:r>
              <a:rPr lang="ar-sa" sz="1200" b="1" kern="1200" dirty="0" smtClean="0">
                <a:solidFill>
                  <a:schemeClr val="tx1"/>
                </a:solidFill>
                <a:latin typeface="+mn-lt"/>
                <a:ea typeface="+mn-ea"/>
                <a:cs typeface="+mn-cs"/>
              </a:rPr>
              <a:t>Ibn Rushd</a:t>
            </a:r>
            <a:r>
              <a:rPr lang="ar-sa" sz="1200" b="0" kern="1200" dirty="0" smtClean="0">
                <a:solidFill>
                  <a:schemeClr val="tx1"/>
                </a:solidFill>
                <a:latin typeface="+mn-lt"/>
                <a:ea typeface="+mn-ea"/>
                <a:cs typeface="+mn-cs"/>
              </a:rPr>
              <a:t> (</a:t>
            </a:r>
            <a:r>
              <a:rPr lang="ar-sa" sz="1200" b="0" kern="1200" dirty="0" smtClean="0">
                <a:solidFill>
                  <a:schemeClr val="tx1"/>
                </a:solidFill>
                <a:latin typeface="+mn-lt"/>
                <a:ea typeface="+mn-ea"/>
                <a:cs typeface="+mn-cs"/>
                <a:hlinkClick r:id="rId3"/>
              </a:rPr>
              <a:t>Arabic: ابن رشد‎)</a:t>
            </a:r>
            <a:r>
              <a:rPr lang="en-US" sz="1200" b="0" kern="1200" dirty="0" smtClean="0">
                <a:solidFill>
                  <a:schemeClr val="tx1"/>
                </a:solidFill>
                <a:latin typeface="+mn-lt"/>
                <a:ea typeface="+mn-ea"/>
                <a:cs typeface="+mn-cs"/>
              </a:rPr>
              <a:t>  Leonardo developed a design for an optical grinder, studied the anatomy of arm and bird’s wings to develop a flying machine, designed a war tank and</a:t>
            </a:r>
            <a:r>
              <a:rPr lang="en-US" sz="1200" b="0" kern="1200" baseline="0" dirty="0" smtClean="0">
                <a:solidFill>
                  <a:schemeClr val="tx1"/>
                </a:solidFill>
                <a:latin typeface="+mn-lt"/>
                <a:ea typeface="+mn-ea"/>
                <a:cs typeface="+mn-cs"/>
              </a:rPr>
              <a:t> arsenal. </a:t>
            </a:r>
            <a:endParaRPr lang="en-US" dirty="0"/>
          </a:p>
        </p:txBody>
      </p:sp>
      <p:sp>
        <p:nvSpPr>
          <p:cNvPr id="4" name="Slide Number Placeholder 3"/>
          <p:cNvSpPr>
            <a:spLocks noGrp="1"/>
          </p:cNvSpPr>
          <p:nvPr>
            <p:ph type="sldNum" sz="quarter" idx="10"/>
          </p:nvPr>
        </p:nvSpPr>
        <p:spPr/>
        <p:txBody>
          <a:bodyPr/>
          <a:lstStyle/>
          <a:p>
            <a:fld id="{284053C5-8633-BF4B-92EA-7137D01987F4}" type="slidenum">
              <a:rPr lang="en-US" smtClean="0"/>
              <a:t>9</a:t>
            </a:fld>
            <a:endParaRPr lang="en-US"/>
          </a:p>
        </p:txBody>
      </p:sp>
    </p:spTree>
    <p:extLst>
      <p:ext uri="{BB962C8B-B14F-4D97-AF65-F5344CB8AC3E}">
        <p14:creationId xmlns:p14="http://schemas.microsoft.com/office/powerpoint/2010/main" val="3077762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Water based paint was the first used from the Prehistoric caves</a:t>
            </a:r>
            <a:r>
              <a:rPr lang="en-US" sz="1200" kern="1200" baseline="0" dirty="0" smtClean="0">
                <a:solidFill>
                  <a:schemeClr val="tx1"/>
                </a:solidFill>
                <a:latin typeface="+mn-lt"/>
                <a:ea typeface="+mn-ea"/>
                <a:cs typeface="+mn-cs"/>
              </a:rPr>
              <a:t> on. </a:t>
            </a:r>
            <a:r>
              <a:rPr lang="en-US" sz="1200" kern="1200" dirty="0" smtClean="0">
                <a:solidFill>
                  <a:schemeClr val="tx1"/>
                </a:solidFill>
                <a:latin typeface="+mn-lt"/>
                <a:ea typeface="+mn-ea"/>
                <a:cs typeface="+mn-cs"/>
              </a:rPr>
              <a:t>Tempera is traditionally created by hand-grinding dry powdered pigments into a binding agent or </a:t>
            </a:r>
            <a:r>
              <a:rPr lang="en-US" sz="1200" i="1" kern="1200" dirty="0" smtClean="0">
                <a:solidFill>
                  <a:schemeClr val="tx1"/>
                </a:solidFill>
                <a:latin typeface="+mn-lt"/>
                <a:ea typeface="+mn-ea"/>
                <a:cs typeface="+mn-cs"/>
              </a:rPr>
              <a:t>medium</a:t>
            </a:r>
            <a:r>
              <a:rPr lang="en-US" sz="1200" i="0" kern="1200" dirty="0" smtClean="0">
                <a:solidFill>
                  <a:schemeClr val="tx1"/>
                </a:solidFill>
                <a:latin typeface="+mn-lt"/>
                <a:ea typeface="+mn-ea"/>
                <a:cs typeface="+mn-cs"/>
              </a:rPr>
              <a:t>, such as egg, glue, honey, water, milk (in the form of casein) and a variety of plant gums. </a:t>
            </a:r>
            <a:r>
              <a:rPr lang="en-US" sz="1200" kern="1200" dirty="0" smtClean="0">
                <a:solidFill>
                  <a:schemeClr val="tx1"/>
                </a:solidFill>
                <a:latin typeface="+mn-lt"/>
                <a:ea typeface="+mn-ea"/>
                <a:cs typeface="+mn-cs"/>
              </a:rPr>
              <a:t>The slow-drying properties of organic oils were</a:t>
            </a:r>
            <a:r>
              <a:rPr lang="en-US" sz="1200" kern="1200" baseline="0" dirty="0" smtClean="0">
                <a:solidFill>
                  <a:schemeClr val="tx1"/>
                </a:solidFill>
                <a:latin typeface="+mn-lt"/>
                <a:ea typeface="+mn-ea"/>
                <a:cs typeface="+mn-cs"/>
              </a:rPr>
              <a:t> c</a:t>
            </a:r>
            <a:r>
              <a:rPr lang="en-US" sz="1200" kern="1200" dirty="0" smtClean="0">
                <a:solidFill>
                  <a:schemeClr val="tx1"/>
                </a:solidFill>
                <a:latin typeface="+mn-lt"/>
                <a:ea typeface="+mn-ea"/>
                <a:cs typeface="+mn-cs"/>
              </a:rPr>
              <a:t>ommonly known to early painters</a:t>
            </a:r>
            <a:r>
              <a:rPr lang="en-US" sz="1200" kern="1200" baseline="0" dirty="0" smtClean="0">
                <a:solidFill>
                  <a:schemeClr val="tx1"/>
                </a:solidFill>
                <a:latin typeface="+mn-lt"/>
                <a:ea typeface="+mn-ea"/>
                <a:cs typeface="+mn-cs"/>
              </a:rPr>
              <a:t> as early as the Egyptians and Greeks.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However, the difficulty in acquiring and working the materials meant that they were rarely used (and indeed the slow drying was seen as a disadvantage. Later in Europe, as the preference for naturalism increased, however, the quick-drying tempera paints became insufficient. Flemish artists first combined tempera and oil painting during the 15th century, but by the 17th century easel painting in pure oils was common, using much the same techniques and materials found today. It is commonly stated and believed (although the evidence for this is extremely questionable) that today's technique of oil painting was created circa 1410 by Jan van Eyck. Though van Eyck was not the first to use oil paint, he was the first artist to make a siccative oil mixture that could be used to combine mineral pigments.</a:t>
            </a:r>
            <a:endParaRPr lang="en-US" dirty="0"/>
          </a:p>
        </p:txBody>
      </p:sp>
      <p:sp>
        <p:nvSpPr>
          <p:cNvPr id="4" name="Slide Number Placeholder 3"/>
          <p:cNvSpPr>
            <a:spLocks noGrp="1"/>
          </p:cNvSpPr>
          <p:nvPr>
            <p:ph type="sldNum" sz="quarter" idx="10"/>
          </p:nvPr>
        </p:nvSpPr>
        <p:spPr/>
        <p:txBody>
          <a:bodyPr/>
          <a:lstStyle/>
          <a:p>
            <a:fld id="{284053C5-8633-BF4B-92EA-7137D01987F4}" type="slidenum">
              <a:rPr lang="en-US" smtClean="0"/>
              <a:t>11</a:t>
            </a:fld>
            <a:endParaRPr lang="en-US"/>
          </a:p>
        </p:txBody>
      </p:sp>
    </p:spTree>
    <p:extLst>
      <p:ext uri="{BB962C8B-B14F-4D97-AF65-F5344CB8AC3E}">
        <p14:creationId xmlns:p14="http://schemas.microsoft.com/office/powerpoint/2010/main" val="4107837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Calibri"/>
              </a:rPr>
              <a:t>{</a:t>
            </a:r>
            <a:endParaRPr lang="en-US" sz="6600" dirty="0">
              <a:effectLst>
                <a:outerShdw blurRad="38100" dist="38100" dir="2700000" algn="tl">
                  <a:srgbClr val="000000">
                    <a:alpha val="43137"/>
                  </a:srgbClr>
                </a:outerShdw>
              </a:effectLst>
              <a:latin typeface="Calibri"/>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t>Saturday, September 7, 13</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Saturday, September 7, 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t>Saturday, September 7, 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t>Saturday, September 7, 13</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Calibri"/>
              </a:rPr>
              <a:t>{</a:t>
            </a:r>
            <a:endParaRPr lang="en-US" sz="6600" dirty="0">
              <a:effectLst>
                <a:outerShdw blurRad="38100" dist="38100" dir="2700000" algn="tl">
                  <a:srgbClr val="000000">
                    <a:alpha val="43137"/>
                  </a:srgbClr>
                </a:outerShdw>
              </a:effectLst>
              <a:latin typeface="Calibri"/>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t>Saturday, September 7, 13</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Calibri"/>
                <a:ea typeface="+mj-ea"/>
                <a:cs typeface="+mj-cs"/>
              </a:defRPr>
            </a:lvl1pPr>
          </a:lstStyle>
          <a:p>
            <a:r>
              <a:rPr lang="en-US" dirty="0"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t>Saturday, September 7, 13</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Calibri"/>
              </a:rPr>
              <a:t>{</a:t>
            </a:r>
            <a:endParaRPr lang="en-US" sz="6000" dirty="0">
              <a:effectLst>
                <a:outerShdw blurRad="38100" dist="38100" dir="2700000" algn="tl">
                  <a:srgbClr val="000000">
                    <a:alpha val="43137"/>
                  </a:srgbClr>
                </a:outerShdw>
              </a:effectLst>
              <a:latin typeface="Calibri"/>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Calibri"/>
              </a:rPr>
              <a:t>{</a:t>
            </a:r>
            <a:endParaRPr lang="en-US" sz="6000" dirty="0">
              <a:effectLst>
                <a:outerShdw blurRad="38100" dist="38100" dir="2700000" algn="tl">
                  <a:srgbClr val="000000">
                    <a:alpha val="43137"/>
                  </a:srgbClr>
                </a:outerShdw>
              </a:effectLst>
              <a:latin typeface="Calibri"/>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t>Saturday, September 7, 13</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t>Saturday, September 7, 13</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Saturday, September 7, 13</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Calibri"/>
              </a:rPr>
              <a:t>{</a:t>
            </a:r>
            <a:endParaRPr lang="en-US" sz="8000" dirty="0">
              <a:effectLst>
                <a:outerShdw blurRad="38100" dist="38100" dir="2700000" algn="tl">
                  <a:srgbClr val="000000">
                    <a:alpha val="43137"/>
                  </a:srgbClr>
                </a:outerShdw>
              </a:effectLst>
              <a:latin typeface="Calibri"/>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t>Saturday, September 7, 13</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Calibri"/>
              </a:rPr>
              <a:t>{</a:t>
            </a:r>
            <a:endParaRPr lang="en-US" sz="6000" dirty="0">
              <a:effectLst>
                <a:outerShdw blurRad="38100" dist="38100" dir="2700000" algn="tl">
                  <a:srgbClr val="000000">
                    <a:alpha val="43137"/>
                  </a:srgbClr>
                </a:outerShdw>
              </a:effectLst>
              <a:latin typeface="Calibri"/>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t>Saturday, September 7, 13</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ndParaRPr>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ndParaRPr>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ndParaRPr>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ndParaRPr>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latin typeface="Calibri"/>
              </a:defRPr>
            </a:lvl1pPr>
          </a:lstStyle>
          <a:p>
            <a:fld id="{0B385921-A91A-409C-921C-0E0EC1E750EC}" type="datetime2">
              <a:rPr lang="en-US" smtClean="0"/>
              <a:pPr/>
              <a:t>Saturday, September 7, 13</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latin typeface="Calibri"/>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latin typeface="Calibri"/>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Calibri"/>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Calibri"/>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Calibri"/>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Calibri"/>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Calibri"/>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Calibri"/>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 Id="rId3" Type="http://schemas.openxmlformats.org/officeDocument/2006/relationships/image" Target="../media/image30.jp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31.jpg"/><Relationship Id="rId9" Type="http://schemas.openxmlformats.org/officeDocument/2006/relationships/image" Target="../media/image32.jpg"/><Relationship Id="rId10" Type="http://schemas.openxmlformats.org/officeDocument/2006/relationships/image" Target="../media/image33.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g"/><Relationship Id="rId3" Type="http://schemas.openxmlformats.org/officeDocument/2006/relationships/image" Target="../media/image4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3.jpg"/></Relationships>
</file>

<file path=ppt/slides/_rels/slide21.xml.rels><?xml version="1.0" encoding="UTF-8" standalone="yes"?>
<Relationships xmlns="http://schemas.openxmlformats.org/package/2006/relationships"><Relationship Id="rId3" Type="http://schemas.openxmlformats.org/officeDocument/2006/relationships/image" Target="../media/image44.jpg"/><Relationship Id="rId4" Type="http://schemas.openxmlformats.org/officeDocument/2006/relationships/image" Target="../media/image45.jp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6.jpg"/><Relationship Id="rId5"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gif"/></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g"/><Relationship Id="rId5" Type="http://schemas.openxmlformats.org/officeDocument/2006/relationships/image" Target="../media/image13.jpg"/><Relationship Id="rId6" Type="http://schemas.openxmlformats.org/officeDocument/2006/relationships/image" Target="../media/image14.jpg"/><Relationship Id="rId7" Type="http://schemas.openxmlformats.org/officeDocument/2006/relationships/image" Target="../media/image15.jpg"/><Relationship Id="rId8"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jpg"/><Relationship Id="rId5" Type="http://schemas.openxmlformats.org/officeDocument/2006/relationships/image" Target="../media/image20.jpg"/><Relationship Id="rId6" Type="http://schemas.openxmlformats.org/officeDocument/2006/relationships/image" Target="../media/image21.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jpg"/><Relationship Id="rId5" Type="http://schemas.openxmlformats.org/officeDocument/2006/relationships/image" Target="../media/image24.jpg"/><Relationship Id="rId6" Type="http://schemas.openxmlformats.org/officeDocument/2006/relationships/image" Target="../media/image25.JPG"/><Relationship Id="rId7" Type="http://schemas.openxmlformats.org/officeDocument/2006/relationships/image" Target="../media/image26.JPG"/><Relationship Id="rId8" Type="http://schemas.openxmlformats.org/officeDocument/2006/relationships/image" Target="../media/image27.jpg"/><Relationship Id="rId9" Type="http://schemas.openxmlformats.org/officeDocument/2006/relationships/image" Target="../media/image28.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7240" y="290286"/>
            <a:ext cx="7543800" cy="1868714"/>
          </a:xfrm>
        </p:spPr>
        <p:txBody>
          <a:bodyPr/>
          <a:lstStyle/>
          <a:p>
            <a:r>
              <a:rPr lang="en-US" dirty="0" smtClean="0"/>
              <a:t>Art &amp; Technology</a:t>
            </a:r>
            <a:endParaRPr lang="en-US" dirty="0"/>
          </a:p>
        </p:txBody>
      </p:sp>
      <p:sp>
        <p:nvSpPr>
          <p:cNvPr id="3" name="Subtitle 2"/>
          <p:cNvSpPr>
            <a:spLocks noGrp="1"/>
          </p:cNvSpPr>
          <p:nvPr>
            <p:ph type="subTitle" idx="1"/>
          </p:nvPr>
        </p:nvSpPr>
        <p:spPr>
          <a:xfrm>
            <a:off x="2133600" y="2376714"/>
            <a:ext cx="6172200" cy="943429"/>
          </a:xfrm>
        </p:spPr>
        <p:txBody>
          <a:bodyPr/>
          <a:lstStyle/>
          <a:p>
            <a:r>
              <a:rPr lang="en-US" dirty="0" smtClean="0"/>
              <a:t>From the Cave to the Computer . . .</a:t>
            </a:r>
            <a:endParaRPr lang="en-US" dirty="0"/>
          </a:p>
        </p:txBody>
      </p:sp>
      <p:sp>
        <p:nvSpPr>
          <p:cNvPr id="5" name="TextBox 4"/>
          <p:cNvSpPr txBox="1"/>
          <p:nvPr/>
        </p:nvSpPr>
        <p:spPr>
          <a:xfrm>
            <a:off x="1161143" y="5715000"/>
            <a:ext cx="6037981" cy="369332"/>
          </a:xfrm>
          <a:prstGeom prst="rect">
            <a:avLst/>
          </a:prstGeom>
          <a:noFill/>
        </p:spPr>
        <p:txBody>
          <a:bodyPr wrap="none" rtlCol="0">
            <a:spAutoFit/>
          </a:bodyPr>
          <a:lstStyle/>
          <a:p>
            <a:r>
              <a:rPr lang="en-US" dirty="0" smtClean="0">
                <a:latin typeface="Calibri"/>
              </a:rPr>
              <a:t>Dr. Jacqueline Taylor Basker, New York Institute of Technology</a:t>
            </a:r>
            <a:endParaRPr lang="en-US" dirty="0">
              <a:latin typeface="Calibri"/>
            </a:endParaRPr>
          </a:p>
        </p:txBody>
      </p:sp>
      <p:pic>
        <p:nvPicPr>
          <p:cNvPr id="9" name="Picture 8" descr="21402-lascaux-cav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143" y="3437656"/>
            <a:ext cx="3138714" cy="1851478"/>
          </a:xfrm>
          <a:prstGeom prst="rect">
            <a:avLst/>
          </a:prstGeom>
        </p:spPr>
      </p:pic>
      <p:pic>
        <p:nvPicPr>
          <p:cNvPr id="10" name="Picture 9"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4183" y="3465286"/>
            <a:ext cx="2927531" cy="1823848"/>
          </a:xfrm>
          <a:prstGeom prst="rect">
            <a:avLst/>
          </a:prstGeom>
        </p:spPr>
      </p:pic>
    </p:spTree>
    <p:extLst>
      <p:ext uri="{BB962C8B-B14F-4D97-AF65-F5344CB8AC3E}">
        <p14:creationId xmlns:p14="http://schemas.microsoft.com/office/powerpoint/2010/main" val="37730115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800px-An_Experiment_on_a_Bird_in_an_Air_Pump_by_Joseph_Wright_of_Derby,_1768.jpg"/>
          <p:cNvPicPr>
            <a:picLocks noGrp="1" noChangeAspect="1"/>
          </p:cNvPicPr>
          <p:nvPr>
            <p:ph idx="1"/>
          </p:nvPr>
        </p:nvPicPr>
        <p:blipFill>
          <a:blip r:embed="rId2">
            <a:extLst>
              <a:ext uri="{28A0092B-C50C-407E-A947-70E740481C1C}">
                <a14:useLocalDpi xmlns:a14="http://schemas.microsoft.com/office/drawing/2010/main" val="0"/>
              </a:ext>
            </a:extLst>
          </a:blip>
          <a:srcRect l="-12500" r="-12500"/>
          <a:stretch>
            <a:fillRect/>
          </a:stretch>
        </p:blipFill>
        <p:spPr>
          <a:xfrm>
            <a:off x="-185618" y="1035430"/>
            <a:ext cx="4764136" cy="2858481"/>
          </a:xfrm>
        </p:spPr>
      </p:pic>
      <p:sp>
        <p:nvSpPr>
          <p:cNvPr id="3" name="Title 2"/>
          <p:cNvSpPr>
            <a:spLocks noGrp="1"/>
          </p:cNvSpPr>
          <p:nvPr>
            <p:ph type="title"/>
          </p:nvPr>
        </p:nvSpPr>
        <p:spPr>
          <a:xfrm>
            <a:off x="777240" y="5456640"/>
            <a:ext cx="7543800" cy="914400"/>
          </a:xfrm>
        </p:spPr>
        <p:txBody>
          <a:bodyPr/>
          <a:lstStyle/>
          <a:p>
            <a:r>
              <a:rPr lang="en-US" sz="2800" dirty="0" smtClean="0"/>
              <a:t>The  17</a:t>
            </a:r>
            <a:r>
              <a:rPr lang="en-US" sz="2800" baseline="30000" dirty="0" smtClean="0"/>
              <a:t>th</a:t>
            </a:r>
            <a:r>
              <a:rPr lang="en-US" sz="2800" dirty="0" smtClean="0"/>
              <a:t> &amp; 18</a:t>
            </a:r>
            <a:r>
              <a:rPr lang="en-US" sz="2800" baseline="30000" dirty="0" smtClean="0"/>
              <a:t>th</a:t>
            </a:r>
            <a:r>
              <a:rPr lang="en-US" sz="2800" dirty="0" smtClean="0"/>
              <a:t> c. Enlightenment show the new rich emerging middle class patrons and consumers of art were also mad for science and technology.</a:t>
            </a:r>
            <a:endParaRPr lang="en-US" sz="2800" dirty="0"/>
          </a:p>
        </p:txBody>
      </p:sp>
      <p:sp>
        <p:nvSpPr>
          <p:cNvPr id="5" name="TextBox 4"/>
          <p:cNvSpPr txBox="1"/>
          <p:nvPr/>
        </p:nvSpPr>
        <p:spPr>
          <a:xfrm>
            <a:off x="81189" y="4085515"/>
            <a:ext cx="8893743" cy="646331"/>
          </a:xfrm>
          <a:prstGeom prst="rect">
            <a:avLst/>
          </a:prstGeom>
          <a:noFill/>
        </p:spPr>
        <p:txBody>
          <a:bodyPr wrap="none" rtlCol="0">
            <a:spAutoFit/>
          </a:bodyPr>
          <a:lstStyle/>
          <a:p>
            <a:pPr algn="ctr"/>
            <a:r>
              <a:rPr lang="en-US" b="1" dirty="0"/>
              <a:t>An Experiment on a Bird in an Air </a:t>
            </a:r>
            <a:r>
              <a:rPr lang="en-US" b="1" dirty="0" smtClean="0"/>
              <a:t>Pump      </a:t>
            </a:r>
            <a:r>
              <a:rPr lang="en-US" b="1" dirty="0"/>
              <a:t>A Philosopher Lecturing on the </a:t>
            </a:r>
            <a:r>
              <a:rPr lang="en-US" b="1" dirty="0" err="1" smtClean="0"/>
              <a:t>Orrery</a:t>
            </a:r>
            <a:endParaRPr lang="en-US" b="1" dirty="0" smtClean="0"/>
          </a:p>
          <a:p>
            <a:pPr algn="ctr"/>
            <a:r>
              <a:rPr lang="en-US" dirty="0" smtClean="0"/>
              <a:t>by </a:t>
            </a:r>
            <a:r>
              <a:rPr lang="en-US" dirty="0"/>
              <a:t>Joseph Wright of Derby, 1768</a:t>
            </a:r>
          </a:p>
        </p:txBody>
      </p:sp>
      <p:pic>
        <p:nvPicPr>
          <p:cNvPr id="6" name="Picture 5" descr="300px-Wright_of_Derby,_The_Orrer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8024" y="1035430"/>
            <a:ext cx="4064191" cy="2858481"/>
          </a:xfrm>
          <a:prstGeom prst="rect">
            <a:avLst/>
          </a:prstGeom>
        </p:spPr>
      </p:pic>
    </p:spTree>
    <p:extLst>
      <p:ext uri="{BB962C8B-B14F-4D97-AF65-F5344CB8AC3E}">
        <p14:creationId xmlns:p14="http://schemas.microsoft.com/office/powerpoint/2010/main" val="19272410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7240" y="5469467"/>
            <a:ext cx="7543800" cy="914400"/>
          </a:xfrm>
        </p:spPr>
        <p:txBody>
          <a:bodyPr/>
          <a:lstStyle/>
          <a:p>
            <a:r>
              <a:rPr lang="en-US" dirty="0" smtClean="0"/>
              <a:t>Paint Development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04030259"/>
              </p:ext>
            </p:extLst>
          </p:nvPr>
        </p:nvGraphicFramePr>
        <p:xfrm>
          <a:off x="200005" y="1171222"/>
          <a:ext cx="7182558" cy="4487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220px-Duccio_The-Madonna-and-Child-128.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69490" y="248355"/>
            <a:ext cx="1303100" cy="1919111"/>
          </a:xfrm>
          <a:prstGeom prst="rect">
            <a:avLst/>
          </a:prstGeom>
        </p:spPr>
      </p:pic>
      <p:pic>
        <p:nvPicPr>
          <p:cNvPr id="8" name="Picture 7" descr="300px-Fayum-34.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0444" y="0"/>
            <a:ext cx="1368778" cy="2450113"/>
          </a:xfrm>
          <a:prstGeom prst="rect">
            <a:avLst/>
          </a:prstGeom>
        </p:spPr>
      </p:pic>
      <p:sp>
        <p:nvSpPr>
          <p:cNvPr id="9" name="TextBox 8"/>
          <p:cNvSpPr txBox="1"/>
          <p:nvPr/>
        </p:nvSpPr>
        <p:spPr>
          <a:xfrm>
            <a:off x="1679222" y="465666"/>
            <a:ext cx="2230523" cy="646331"/>
          </a:xfrm>
          <a:prstGeom prst="rect">
            <a:avLst/>
          </a:prstGeom>
          <a:noFill/>
        </p:spPr>
        <p:txBody>
          <a:bodyPr wrap="none" rtlCol="0">
            <a:spAutoFit/>
          </a:bodyPr>
          <a:lstStyle/>
          <a:p>
            <a:r>
              <a:rPr lang="en-US" dirty="0" err="1" smtClean="0"/>
              <a:t>Fayum</a:t>
            </a:r>
            <a:r>
              <a:rPr lang="en-US" dirty="0" smtClean="0"/>
              <a:t>, Egypt, 3</a:t>
            </a:r>
            <a:r>
              <a:rPr lang="en-US" baseline="30000" dirty="0" smtClean="0"/>
              <a:t>rd</a:t>
            </a:r>
            <a:r>
              <a:rPr lang="en-US" dirty="0" smtClean="0"/>
              <a:t> c.</a:t>
            </a:r>
          </a:p>
          <a:p>
            <a:r>
              <a:rPr lang="en-US" dirty="0" smtClean="0"/>
              <a:t>Tempera</a:t>
            </a:r>
            <a:endParaRPr lang="en-US" dirty="0"/>
          </a:p>
        </p:txBody>
      </p:sp>
      <p:sp>
        <p:nvSpPr>
          <p:cNvPr id="10" name="TextBox 9"/>
          <p:cNvSpPr txBox="1"/>
          <p:nvPr/>
        </p:nvSpPr>
        <p:spPr>
          <a:xfrm>
            <a:off x="5362223" y="465666"/>
            <a:ext cx="2187222" cy="646331"/>
          </a:xfrm>
          <a:prstGeom prst="rect">
            <a:avLst/>
          </a:prstGeom>
          <a:noFill/>
        </p:spPr>
        <p:txBody>
          <a:bodyPr wrap="square" rtlCol="0">
            <a:spAutoFit/>
          </a:bodyPr>
          <a:lstStyle/>
          <a:p>
            <a:r>
              <a:rPr lang="en-US" dirty="0" err="1" smtClean="0"/>
              <a:t>Duccio</a:t>
            </a:r>
            <a:r>
              <a:rPr lang="en-US" dirty="0" smtClean="0"/>
              <a:t>, Siena, 1284</a:t>
            </a:r>
          </a:p>
          <a:p>
            <a:r>
              <a:rPr lang="en-US" dirty="0" smtClean="0"/>
              <a:t>Tempera</a:t>
            </a:r>
            <a:endParaRPr lang="en-US" dirty="0"/>
          </a:p>
        </p:txBody>
      </p:sp>
      <p:pic>
        <p:nvPicPr>
          <p:cNvPr id="12" name="Picture 11" descr="437px-Portrait_of_a_Man_by_Jan_van_Eyck-small.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48536" y="3154891"/>
            <a:ext cx="1924054" cy="2641722"/>
          </a:xfrm>
          <a:prstGeom prst="rect">
            <a:avLst/>
          </a:prstGeom>
        </p:spPr>
      </p:pic>
      <p:sp>
        <p:nvSpPr>
          <p:cNvPr id="13" name="TextBox 12"/>
          <p:cNvSpPr txBox="1"/>
          <p:nvPr/>
        </p:nvSpPr>
        <p:spPr>
          <a:xfrm>
            <a:off x="6173895" y="5964079"/>
            <a:ext cx="2866515" cy="646331"/>
          </a:xfrm>
          <a:prstGeom prst="rect">
            <a:avLst/>
          </a:prstGeom>
          <a:noFill/>
        </p:spPr>
        <p:txBody>
          <a:bodyPr wrap="none" rtlCol="0">
            <a:spAutoFit/>
          </a:bodyPr>
          <a:lstStyle/>
          <a:p>
            <a:r>
              <a:rPr lang="en-US" dirty="0" smtClean="0"/>
              <a:t>Jan Van Eyck, Self-Portrait</a:t>
            </a:r>
          </a:p>
          <a:p>
            <a:r>
              <a:rPr lang="en-US" dirty="0" smtClean="0"/>
              <a:t>1433, Oil</a:t>
            </a:r>
            <a:endParaRPr lang="en-US" dirty="0"/>
          </a:p>
        </p:txBody>
      </p:sp>
    </p:spTree>
    <p:extLst>
      <p:ext uri="{BB962C8B-B14F-4D97-AF65-F5344CB8AC3E}">
        <p14:creationId xmlns:p14="http://schemas.microsoft.com/office/powerpoint/2010/main" val="22890092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0px-Tubes_of_paint,_artist's_paint_PNG-1.png"/>
          <p:cNvPicPr>
            <a:picLocks noGrp="1" noChangeAspect="1"/>
          </p:cNvPicPr>
          <p:nvPr>
            <p:ph idx="1"/>
          </p:nvPr>
        </p:nvPicPr>
        <p:blipFill>
          <a:blip r:embed="rId3">
            <a:extLst>
              <a:ext uri="{28A0092B-C50C-407E-A947-70E740481C1C}">
                <a14:useLocalDpi xmlns:a14="http://schemas.microsoft.com/office/drawing/2010/main" val="0"/>
              </a:ext>
            </a:extLst>
          </a:blip>
          <a:srcRect t="15714" b="15714"/>
          <a:stretch>
            <a:fillRect/>
          </a:stretch>
        </p:blipFill>
        <p:spPr/>
      </p:pic>
      <p:sp>
        <p:nvSpPr>
          <p:cNvPr id="3" name="Title 2"/>
          <p:cNvSpPr>
            <a:spLocks noGrp="1"/>
          </p:cNvSpPr>
          <p:nvPr>
            <p:ph type="title"/>
          </p:nvPr>
        </p:nvSpPr>
        <p:spPr/>
        <p:txBody>
          <a:bodyPr/>
          <a:lstStyle/>
          <a:p>
            <a:r>
              <a:rPr lang="en-US" dirty="0" smtClean="0"/>
              <a:t>Invention of Paint Tubes</a:t>
            </a:r>
            <a:endParaRPr lang="en-US" dirty="0"/>
          </a:p>
        </p:txBody>
      </p:sp>
    </p:spTree>
    <p:extLst>
      <p:ext uri="{BB962C8B-B14F-4D97-AF65-F5344CB8AC3E}">
        <p14:creationId xmlns:p14="http://schemas.microsoft.com/office/powerpoint/2010/main" val="37577780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crylic-Paint-Brands.jpg"/>
          <p:cNvPicPr>
            <a:picLocks noGrp="1" noChangeAspect="1"/>
          </p:cNvPicPr>
          <p:nvPr>
            <p:ph idx="1"/>
          </p:nvPr>
        </p:nvPicPr>
        <p:blipFill>
          <a:blip r:embed="rId3">
            <a:extLst>
              <a:ext uri="{28A0092B-C50C-407E-A947-70E740481C1C}">
                <a14:useLocalDpi xmlns:a14="http://schemas.microsoft.com/office/drawing/2010/main" val="0"/>
              </a:ext>
            </a:extLst>
          </a:blip>
          <a:srcRect l="-33333" r="-33333"/>
          <a:stretch>
            <a:fillRect/>
          </a:stretch>
        </p:blipFill>
        <p:spPr/>
      </p:pic>
      <p:sp>
        <p:nvSpPr>
          <p:cNvPr id="3" name="Title 2"/>
          <p:cNvSpPr>
            <a:spLocks noGrp="1"/>
          </p:cNvSpPr>
          <p:nvPr>
            <p:ph type="title"/>
          </p:nvPr>
        </p:nvSpPr>
        <p:spPr>
          <a:xfrm>
            <a:off x="777240" y="4876800"/>
            <a:ext cx="7543800" cy="1444978"/>
          </a:xfrm>
        </p:spPr>
        <p:txBody>
          <a:bodyPr/>
          <a:lstStyle/>
          <a:p>
            <a:r>
              <a:rPr lang="en-US" dirty="0" smtClean="0"/>
              <a:t>Acrylic Paints – over 200 colors available</a:t>
            </a:r>
            <a:endParaRPr lang="en-US" dirty="0"/>
          </a:p>
        </p:txBody>
      </p:sp>
    </p:spTree>
    <p:extLst>
      <p:ext uri="{BB962C8B-B14F-4D97-AF65-F5344CB8AC3E}">
        <p14:creationId xmlns:p14="http://schemas.microsoft.com/office/powerpoint/2010/main" val="23516796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70.png"/>
          <p:cNvPicPr>
            <a:picLocks noGrp="1" noChangeAspect="1"/>
          </p:cNvPicPr>
          <p:nvPr>
            <p:ph idx="1"/>
          </p:nvPr>
        </p:nvPicPr>
        <p:blipFill>
          <a:blip r:embed="rId3">
            <a:extLst>
              <a:ext uri="{28A0092B-C50C-407E-A947-70E740481C1C}">
                <a14:useLocalDpi xmlns:a14="http://schemas.microsoft.com/office/drawing/2010/main" val="0"/>
              </a:ext>
            </a:extLst>
          </a:blip>
          <a:srcRect l="-14402" r="-14402"/>
          <a:stretch>
            <a:fillRect/>
          </a:stretch>
        </p:blipFill>
        <p:spPr>
          <a:xfrm>
            <a:off x="2133600" y="354463"/>
            <a:ext cx="6096000" cy="3657599"/>
          </a:xfrm>
        </p:spPr>
      </p:pic>
      <p:sp>
        <p:nvSpPr>
          <p:cNvPr id="3" name="Title 2"/>
          <p:cNvSpPr>
            <a:spLocks noGrp="1"/>
          </p:cNvSpPr>
          <p:nvPr>
            <p:ph type="title"/>
          </p:nvPr>
        </p:nvSpPr>
        <p:spPr>
          <a:xfrm>
            <a:off x="777240" y="4876800"/>
            <a:ext cx="7543800" cy="1625702"/>
          </a:xfrm>
        </p:spPr>
        <p:txBody>
          <a:bodyPr/>
          <a:lstStyle/>
          <a:p>
            <a:r>
              <a:rPr lang="en-US" dirty="0" smtClean="0"/>
              <a:t>E.A.T. EXPERIMENTS IN ART AND TECHNOLOGY, 60’S, 70’S, 80’S.</a:t>
            </a:r>
            <a:endParaRPr lang="en-US" dirty="0"/>
          </a:p>
        </p:txBody>
      </p:sp>
    </p:spTree>
    <p:extLst>
      <p:ext uri="{BB962C8B-B14F-4D97-AF65-F5344CB8AC3E}">
        <p14:creationId xmlns:p14="http://schemas.microsoft.com/office/powerpoint/2010/main" val="37742959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istory3.jpg"/>
          <p:cNvPicPr>
            <a:picLocks noGrp="1" noChangeAspect="1"/>
          </p:cNvPicPr>
          <p:nvPr>
            <p:ph idx="1"/>
          </p:nvPr>
        </p:nvPicPr>
        <p:blipFill>
          <a:blip r:embed="rId3">
            <a:extLst>
              <a:ext uri="{28A0092B-C50C-407E-A947-70E740481C1C}">
                <a14:useLocalDpi xmlns:a14="http://schemas.microsoft.com/office/drawing/2010/main" val="0"/>
              </a:ext>
            </a:extLst>
          </a:blip>
          <a:srcRect l="-42962" r="-42962"/>
          <a:stretch>
            <a:fillRect/>
          </a:stretch>
        </p:blipFill>
        <p:spPr/>
      </p:pic>
      <p:sp>
        <p:nvSpPr>
          <p:cNvPr id="3" name="Title 2"/>
          <p:cNvSpPr>
            <a:spLocks noGrp="1"/>
          </p:cNvSpPr>
          <p:nvPr>
            <p:ph type="title"/>
          </p:nvPr>
        </p:nvSpPr>
        <p:spPr>
          <a:xfrm>
            <a:off x="777240" y="5442835"/>
            <a:ext cx="7543800" cy="914400"/>
          </a:xfrm>
        </p:spPr>
        <p:txBody>
          <a:bodyPr/>
          <a:lstStyle/>
          <a:p>
            <a:r>
              <a:rPr lang="en-US" sz="2800" dirty="0" smtClean="0"/>
              <a:t>BILLY KLUVER, ENGINEER, ARTIST, Father of Electronic Art,  1927-2004</a:t>
            </a:r>
            <a:endParaRPr lang="en-US" sz="2800" dirty="0"/>
          </a:p>
        </p:txBody>
      </p:sp>
      <p:sp>
        <p:nvSpPr>
          <p:cNvPr id="5" name="TextBox 4"/>
          <p:cNvSpPr txBox="1"/>
          <p:nvPr/>
        </p:nvSpPr>
        <p:spPr>
          <a:xfrm>
            <a:off x="0" y="4804397"/>
            <a:ext cx="9307844" cy="369332"/>
          </a:xfrm>
          <a:prstGeom prst="rect">
            <a:avLst/>
          </a:prstGeom>
          <a:noFill/>
        </p:spPr>
        <p:txBody>
          <a:bodyPr wrap="none" rtlCol="0">
            <a:spAutoFit/>
          </a:bodyPr>
          <a:lstStyle/>
          <a:p>
            <a:r>
              <a:rPr lang="en-US" dirty="0" smtClean="0"/>
              <a:t>Here with  battery=powered neon letter he invented for Jasper John’s field painting, 1964</a:t>
            </a:r>
            <a:endParaRPr lang="en-US" dirty="0"/>
          </a:p>
        </p:txBody>
      </p:sp>
    </p:spTree>
    <p:extLst>
      <p:ext uri="{BB962C8B-B14F-4D97-AF65-F5344CB8AC3E}">
        <p14:creationId xmlns:p14="http://schemas.microsoft.com/office/powerpoint/2010/main" val="11996130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v_n.jpg"/>
          <p:cNvPicPr>
            <a:picLocks noGrp="1" noChangeAspect="1"/>
          </p:cNvPicPr>
          <p:nvPr>
            <p:ph idx="1"/>
          </p:nvPr>
        </p:nvPicPr>
        <p:blipFill>
          <a:blip r:embed="rId3">
            <a:extLst>
              <a:ext uri="{28A0092B-C50C-407E-A947-70E740481C1C}">
                <a14:useLocalDpi xmlns:a14="http://schemas.microsoft.com/office/drawing/2010/main" val="0"/>
              </a:ext>
            </a:extLst>
          </a:blip>
          <a:srcRect l="-12500" r="-12500"/>
          <a:stretch>
            <a:fillRect/>
          </a:stretch>
        </p:blipFill>
        <p:spPr/>
      </p:pic>
      <p:sp>
        <p:nvSpPr>
          <p:cNvPr id="3" name="Title 2"/>
          <p:cNvSpPr>
            <a:spLocks noGrp="1"/>
          </p:cNvSpPr>
          <p:nvPr>
            <p:ph type="title"/>
          </p:nvPr>
        </p:nvSpPr>
        <p:spPr/>
        <p:txBody>
          <a:bodyPr/>
          <a:lstStyle/>
          <a:p>
            <a:r>
              <a:rPr lang="en-US" sz="3600" dirty="0" smtClean="0"/>
              <a:t>Pepsi Pavilion, E.A.T., Japan,1970</a:t>
            </a:r>
            <a:endParaRPr lang="en-US" sz="3600" dirty="0"/>
          </a:p>
        </p:txBody>
      </p:sp>
    </p:spTree>
    <p:extLst>
      <p:ext uri="{BB962C8B-B14F-4D97-AF65-F5344CB8AC3E}">
        <p14:creationId xmlns:p14="http://schemas.microsoft.com/office/powerpoint/2010/main" val="30937938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MAIL-SIGNATURE-COURTYARD.jpg"/>
          <p:cNvPicPr>
            <a:picLocks noGrp="1" noChangeAspect="1"/>
          </p:cNvPicPr>
          <p:nvPr>
            <p:ph idx="1"/>
          </p:nvPr>
        </p:nvPicPr>
        <p:blipFill>
          <a:blip r:embed="rId2">
            <a:extLst>
              <a:ext uri="{28A0092B-C50C-407E-A947-70E740481C1C}">
                <a14:useLocalDpi xmlns:a14="http://schemas.microsoft.com/office/drawing/2010/main" val="0"/>
              </a:ext>
            </a:extLst>
          </a:blip>
          <a:srcRect l="-61111" r="-61111"/>
          <a:stretch>
            <a:fillRect/>
          </a:stretch>
        </p:blipFill>
        <p:spPr>
          <a:xfrm>
            <a:off x="3168965" y="846985"/>
            <a:ext cx="6096000" cy="3657599"/>
          </a:xfrm>
        </p:spPr>
      </p:pic>
      <p:sp>
        <p:nvSpPr>
          <p:cNvPr id="3" name="Title 2"/>
          <p:cNvSpPr>
            <a:spLocks noGrp="1"/>
          </p:cNvSpPr>
          <p:nvPr>
            <p:ph type="title"/>
          </p:nvPr>
        </p:nvSpPr>
        <p:spPr>
          <a:xfrm>
            <a:off x="777240" y="5539476"/>
            <a:ext cx="7543800" cy="914400"/>
          </a:xfrm>
        </p:spPr>
        <p:txBody>
          <a:bodyPr/>
          <a:lstStyle/>
          <a:p>
            <a:r>
              <a:rPr lang="en-US" dirty="0" err="1" smtClean="0"/>
              <a:t>Westbeth</a:t>
            </a:r>
            <a:r>
              <a:rPr lang="en-US" dirty="0" smtClean="0"/>
              <a:t>, Home to the Arts, Formerly Bell Labs</a:t>
            </a:r>
            <a:endParaRPr lang="en-US" dirty="0"/>
          </a:p>
        </p:txBody>
      </p:sp>
      <p:pic>
        <p:nvPicPr>
          <p:cNvPr id="4" name="Picture 3" descr="preserve-westbet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1257" y="386561"/>
            <a:ext cx="2460791" cy="4564768"/>
          </a:xfrm>
          <a:prstGeom prst="rect">
            <a:avLst/>
          </a:prstGeom>
        </p:spPr>
      </p:pic>
    </p:spTree>
    <p:extLst>
      <p:ext uri="{BB962C8B-B14F-4D97-AF65-F5344CB8AC3E}">
        <p14:creationId xmlns:p14="http://schemas.microsoft.com/office/powerpoint/2010/main" val="5991925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rinaAbramovic 02.jpg"/>
          <p:cNvPicPr>
            <a:picLocks noGrp="1" noChangeAspect="1"/>
          </p:cNvPicPr>
          <p:nvPr>
            <p:ph idx="1"/>
          </p:nvPr>
        </p:nvPicPr>
        <p:blipFill>
          <a:blip r:embed="rId2">
            <a:extLst>
              <a:ext uri="{28A0092B-C50C-407E-A947-70E740481C1C}">
                <a14:useLocalDpi xmlns:a14="http://schemas.microsoft.com/office/drawing/2010/main" val="0"/>
              </a:ext>
            </a:extLst>
          </a:blip>
          <a:srcRect l="-33333" r="-33333"/>
          <a:stretch>
            <a:fillRect/>
          </a:stretch>
        </p:blipFill>
        <p:spPr/>
      </p:pic>
      <p:sp>
        <p:nvSpPr>
          <p:cNvPr id="3" name="Title 2"/>
          <p:cNvSpPr>
            <a:spLocks noGrp="1"/>
          </p:cNvSpPr>
          <p:nvPr>
            <p:ph type="title"/>
          </p:nvPr>
        </p:nvSpPr>
        <p:spPr>
          <a:xfrm>
            <a:off x="777240" y="5334000"/>
            <a:ext cx="7543800" cy="914400"/>
          </a:xfrm>
        </p:spPr>
        <p:txBody>
          <a:bodyPr/>
          <a:lstStyle/>
          <a:p>
            <a:r>
              <a:rPr lang="en-US" dirty="0" smtClean="0"/>
              <a:t>Enter: the Computer</a:t>
            </a:r>
            <a:endParaRPr lang="en-US" dirty="0"/>
          </a:p>
        </p:txBody>
      </p:sp>
      <p:sp>
        <p:nvSpPr>
          <p:cNvPr id="5" name="TextBox 4"/>
          <p:cNvSpPr txBox="1"/>
          <p:nvPr/>
        </p:nvSpPr>
        <p:spPr>
          <a:xfrm>
            <a:off x="455561" y="4692134"/>
            <a:ext cx="8277213" cy="369332"/>
          </a:xfrm>
          <a:prstGeom prst="rect">
            <a:avLst/>
          </a:prstGeom>
          <a:noFill/>
        </p:spPr>
        <p:txBody>
          <a:bodyPr wrap="none" rtlCol="0">
            <a:spAutoFit/>
          </a:bodyPr>
          <a:lstStyle/>
          <a:p>
            <a:r>
              <a:rPr lang="en-US" dirty="0" smtClean="0"/>
              <a:t>Portrait of Marina </a:t>
            </a:r>
            <a:r>
              <a:rPr lang="en-US" dirty="0" err="1" smtClean="0"/>
              <a:t>Abramovic</a:t>
            </a:r>
            <a:r>
              <a:rPr lang="en-US" dirty="0" smtClean="0"/>
              <a:t>, </a:t>
            </a:r>
            <a:r>
              <a:rPr lang="en-US" dirty="0" err="1" smtClean="0"/>
              <a:t>Bozidar</a:t>
            </a:r>
            <a:r>
              <a:rPr lang="en-US" dirty="0" smtClean="0"/>
              <a:t> </a:t>
            </a:r>
            <a:r>
              <a:rPr lang="en-US" dirty="0" err="1" smtClean="0"/>
              <a:t>Pezic</a:t>
            </a:r>
            <a:r>
              <a:rPr lang="en-US" dirty="0" smtClean="0"/>
              <a:t>, MUCA, Museum of Computer Art</a:t>
            </a:r>
            <a:endParaRPr lang="en-US" dirty="0"/>
          </a:p>
        </p:txBody>
      </p:sp>
    </p:spTree>
    <p:extLst>
      <p:ext uri="{BB962C8B-B14F-4D97-AF65-F5344CB8AC3E}">
        <p14:creationId xmlns:p14="http://schemas.microsoft.com/office/powerpoint/2010/main" val="34074970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ohn-maeda-220x220.jpg"/>
          <p:cNvPicPr>
            <a:picLocks noGrp="1" noChangeAspect="1"/>
          </p:cNvPicPr>
          <p:nvPr>
            <p:ph idx="1"/>
          </p:nvPr>
        </p:nvPicPr>
        <p:blipFill>
          <a:blip r:embed="rId3">
            <a:extLst>
              <a:ext uri="{28A0092B-C50C-407E-A947-70E740481C1C}">
                <a14:useLocalDpi xmlns:a14="http://schemas.microsoft.com/office/drawing/2010/main" val="0"/>
              </a:ext>
            </a:extLst>
          </a:blip>
          <a:srcRect l="-33333" r="-33333"/>
          <a:stretch>
            <a:fillRect/>
          </a:stretch>
        </p:blipFill>
        <p:spPr>
          <a:xfrm>
            <a:off x="1623614" y="685801"/>
            <a:ext cx="6096000" cy="3657599"/>
          </a:xfrm>
        </p:spPr>
      </p:pic>
      <p:sp>
        <p:nvSpPr>
          <p:cNvPr id="3" name="Title 2"/>
          <p:cNvSpPr>
            <a:spLocks noGrp="1"/>
          </p:cNvSpPr>
          <p:nvPr>
            <p:ph type="title"/>
          </p:nvPr>
        </p:nvSpPr>
        <p:spPr>
          <a:xfrm>
            <a:off x="777240" y="5235749"/>
            <a:ext cx="7543800" cy="914400"/>
          </a:xfrm>
        </p:spPr>
        <p:txBody>
          <a:bodyPr/>
          <a:lstStyle/>
          <a:p>
            <a:pPr algn="ctr"/>
            <a:r>
              <a:rPr lang="en-US" sz="3600" dirty="0" smtClean="0"/>
              <a:t>John Maeda, President, Rhode Island School of Design</a:t>
            </a:r>
            <a:endParaRPr lang="en-US" sz="3600" dirty="0"/>
          </a:p>
        </p:txBody>
      </p:sp>
    </p:spTree>
    <p:extLst>
      <p:ext uri="{BB962C8B-B14F-4D97-AF65-F5344CB8AC3E}">
        <p14:creationId xmlns:p14="http://schemas.microsoft.com/office/powerpoint/2010/main" val="32056736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enus3.jpg"/>
          <p:cNvPicPr>
            <a:picLocks noGrp="1" noChangeAspect="1"/>
          </p:cNvPicPr>
          <p:nvPr>
            <p:ph idx="1"/>
          </p:nvPr>
        </p:nvPicPr>
        <p:blipFill>
          <a:blip r:embed="rId3">
            <a:extLst>
              <a:ext uri="{28A0092B-C50C-407E-A947-70E740481C1C}">
                <a14:useLocalDpi xmlns:a14="http://schemas.microsoft.com/office/drawing/2010/main" val="0"/>
              </a:ext>
            </a:extLst>
          </a:blip>
          <a:srcRect l="7163" r="7163"/>
          <a:stretch>
            <a:fillRect/>
          </a:stretch>
        </p:blipFill>
        <p:spPr>
          <a:xfrm>
            <a:off x="1432220" y="685801"/>
            <a:ext cx="6096000" cy="3657599"/>
          </a:xfrm>
        </p:spPr>
      </p:pic>
      <p:sp>
        <p:nvSpPr>
          <p:cNvPr id="3" name="Title 2"/>
          <p:cNvSpPr>
            <a:spLocks noGrp="1"/>
          </p:cNvSpPr>
          <p:nvPr>
            <p:ph type="title"/>
          </p:nvPr>
        </p:nvSpPr>
        <p:spPr>
          <a:xfrm>
            <a:off x="777240" y="4876799"/>
            <a:ext cx="7543800" cy="1568867"/>
          </a:xfrm>
        </p:spPr>
        <p:txBody>
          <a:bodyPr/>
          <a:lstStyle/>
          <a:p>
            <a:r>
              <a:rPr lang="en-US" sz="2800" dirty="0" smtClean="0"/>
              <a:t>The Venus of </a:t>
            </a:r>
            <a:r>
              <a:rPr lang="en-US" sz="2800" dirty="0" err="1" smtClean="0"/>
              <a:t>Willendorf</a:t>
            </a:r>
            <a:r>
              <a:rPr lang="en-US" sz="2800" dirty="0" smtClean="0"/>
              <a:t>, Austria (25,000 BC; Venus of </a:t>
            </a:r>
            <a:r>
              <a:rPr lang="en-US" sz="2800" dirty="0" err="1" smtClean="0"/>
              <a:t>Laussel</a:t>
            </a:r>
            <a:r>
              <a:rPr lang="en-US" sz="2800" dirty="0" smtClean="0"/>
              <a:t>, France (29,000 BC), France and Venus of </a:t>
            </a:r>
            <a:r>
              <a:rPr lang="en-US" sz="2800" dirty="0" err="1" smtClean="0"/>
              <a:t>Lespugue</a:t>
            </a:r>
            <a:r>
              <a:rPr lang="en-US" sz="2800" dirty="0" smtClean="0"/>
              <a:t>, France (28,000 BC)</a:t>
            </a:r>
            <a:endParaRPr lang="en-US" sz="2800" dirty="0"/>
          </a:p>
        </p:txBody>
      </p:sp>
    </p:spTree>
    <p:extLst>
      <p:ext uri="{BB962C8B-B14F-4D97-AF65-F5344CB8AC3E}">
        <p14:creationId xmlns:p14="http://schemas.microsoft.com/office/powerpoint/2010/main" val="6701806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20px-Double_Take-Alexa_Meade.jpg"/>
          <p:cNvPicPr>
            <a:picLocks noGrp="1" noChangeAspect="1"/>
          </p:cNvPicPr>
          <p:nvPr>
            <p:ph idx="1"/>
          </p:nvPr>
        </p:nvPicPr>
        <p:blipFill>
          <a:blip r:embed="rId3">
            <a:extLst>
              <a:ext uri="{28A0092B-C50C-407E-A947-70E740481C1C}">
                <a14:useLocalDpi xmlns:a14="http://schemas.microsoft.com/office/drawing/2010/main" val="0"/>
              </a:ext>
            </a:extLst>
          </a:blip>
          <a:srcRect l="-54167" r="-54167"/>
          <a:stretch>
            <a:fillRect/>
          </a:stretch>
        </p:blipFill>
        <p:spPr>
          <a:xfrm>
            <a:off x="859062" y="496433"/>
            <a:ext cx="7686152" cy="4611690"/>
          </a:xfrm>
        </p:spPr>
      </p:pic>
      <p:sp>
        <p:nvSpPr>
          <p:cNvPr id="3" name="Title 2"/>
          <p:cNvSpPr>
            <a:spLocks noGrp="1"/>
          </p:cNvSpPr>
          <p:nvPr>
            <p:ph type="title"/>
          </p:nvPr>
        </p:nvSpPr>
        <p:spPr>
          <a:xfrm>
            <a:off x="777240" y="5334000"/>
            <a:ext cx="7543800" cy="914400"/>
          </a:xfrm>
        </p:spPr>
        <p:txBody>
          <a:bodyPr/>
          <a:lstStyle/>
          <a:p>
            <a:r>
              <a:rPr lang="en-US" sz="3200" dirty="0" err="1" smtClean="0"/>
              <a:t>Alexa</a:t>
            </a:r>
            <a:r>
              <a:rPr lang="en-US" sz="3200" dirty="0" smtClean="0"/>
              <a:t> Meade, Interdisciplinary Artist</a:t>
            </a:r>
            <a:endParaRPr lang="en-US" sz="3200" dirty="0"/>
          </a:p>
        </p:txBody>
      </p:sp>
    </p:spTree>
    <p:extLst>
      <p:ext uri="{BB962C8B-B14F-4D97-AF65-F5344CB8AC3E}">
        <p14:creationId xmlns:p14="http://schemas.microsoft.com/office/powerpoint/2010/main" val="42796958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mith11a.jpg"/>
          <p:cNvPicPr>
            <a:picLocks noGrp="1" noChangeAspect="1"/>
          </p:cNvPicPr>
          <p:nvPr>
            <p:ph idx="1"/>
          </p:nvPr>
        </p:nvPicPr>
        <p:blipFill>
          <a:blip r:embed="rId3">
            <a:extLst>
              <a:ext uri="{28A0092B-C50C-407E-A947-70E740481C1C}">
                <a14:useLocalDpi xmlns:a14="http://schemas.microsoft.com/office/drawing/2010/main" val="0"/>
              </a:ext>
            </a:extLst>
          </a:blip>
          <a:srcRect l="-30537" r="-30537"/>
          <a:stretch>
            <a:fillRect/>
          </a:stretch>
        </p:blipFill>
        <p:spPr>
          <a:xfrm>
            <a:off x="-337471" y="685801"/>
            <a:ext cx="6096000" cy="3657599"/>
          </a:xfrm>
        </p:spPr>
      </p:pic>
      <p:sp>
        <p:nvSpPr>
          <p:cNvPr id="3" name="Title 2"/>
          <p:cNvSpPr>
            <a:spLocks noGrp="1"/>
          </p:cNvSpPr>
          <p:nvPr>
            <p:ph type="title"/>
          </p:nvPr>
        </p:nvSpPr>
        <p:spPr>
          <a:xfrm>
            <a:off x="331317" y="4876800"/>
            <a:ext cx="7989723" cy="914400"/>
          </a:xfrm>
        </p:spPr>
        <p:txBody>
          <a:bodyPr/>
          <a:lstStyle/>
          <a:p>
            <a:r>
              <a:rPr lang="en-US" dirty="0" smtClean="0"/>
              <a:t>Robert Smith, Digital Sculptor</a:t>
            </a:r>
            <a:endParaRPr lang="en-US" dirty="0"/>
          </a:p>
        </p:txBody>
      </p:sp>
      <p:pic>
        <p:nvPicPr>
          <p:cNvPr id="5" name="Picture 4" descr="smith3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5528" y="685802"/>
            <a:ext cx="4571997" cy="3657598"/>
          </a:xfrm>
          <a:prstGeom prst="rect">
            <a:avLst/>
          </a:prstGeom>
        </p:spPr>
      </p:pic>
    </p:spTree>
    <p:extLst>
      <p:ext uri="{BB962C8B-B14F-4D97-AF65-F5344CB8AC3E}">
        <p14:creationId xmlns:p14="http://schemas.microsoft.com/office/powerpoint/2010/main" val="29900798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rtsCC.jpg"/>
          <p:cNvPicPr>
            <a:picLocks noGrp="1" noChangeAspect="1"/>
          </p:cNvPicPr>
          <p:nvPr>
            <p:ph idx="1"/>
          </p:nvPr>
        </p:nvPicPr>
        <p:blipFill>
          <a:blip r:embed="rId3">
            <a:extLst>
              <a:ext uri="{28A0092B-C50C-407E-A947-70E740481C1C}">
                <a14:useLocalDpi xmlns:a14="http://schemas.microsoft.com/office/drawing/2010/main" val="0"/>
              </a:ext>
            </a:extLst>
          </a:blip>
          <a:srcRect l="-35938" r="-35938"/>
          <a:stretch>
            <a:fillRect/>
          </a:stretch>
        </p:blipFill>
        <p:spPr/>
      </p:pic>
      <p:sp>
        <p:nvSpPr>
          <p:cNvPr id="3" name="Title 2"/>
          <p:cNvSpPr>
            <a:spLocks noGrp="1"/>
          </p:cNvSpPr>
          <p:nvPr>
            <p:ph type="title"/>
          </p:nvPr>
        </p:nvSpPr>
        <p:spPr>
          <a:xfrm>
            <a:off x="795212" y="5594698"/>
            <a:ext cx="7543800" cy="914400"/>
          </a:xfrm>
        </p:spPr>
        <p:txBody>
          <a:bodyPr/>
          <a:lstStyle/>
          <a:p>
            <a:r>
              <a:rPr lang="en-US" sz="4000" dirty="0" smtClean="0"/>
              <a:t>Sculpture using regenerative tissue collaboration with NASA</a:t>
            </a:r>
            <a:endParaRPr lang="en-US" sz="4000" dirty="0"/>
          </a:p>
        </p:txBody>
      </p:sp>
    </p:spTree>
    <p:extLst>
      <p:ext uri="{BB962C8B-B14F-4D97-AF65-F5344CB8AC3E}">
        <p14:creationId xmlns:p14="http://schemas.microsoft.com/office/powerpoint/2010/main" val="33654685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3-09-05 at 12.30.19 PM.png"/>
          <p:cNvPicPr>
            <a:picLocks noGrp="1" noChangeAspect="1"/>
          </p:cNvPicPr>
          <p:nvPr>
            <p:ph idx="1"/>
          </p:nvPr>
        </p:nvPicPr>
        <p:blipFill>
          <a:blip r:embed="rId2">
            <a:extLst>
              <a:ext uri="{28A0092B-C50C-407E-A947-70E740481C1C}">
                <a14:useLocalDpi xmlns:a14="http://schemas.microsoft.com/office/drawing/2010/main" val="0"/>
              </a:ext>
            </a:extLst>
          </a:blip>
          <a:srcRect l="-2083" r="-2083"/>
          <a:stretch>
            <a:fillRect/>
          </a:stretch>
        </p:blipFill>
        <p:spPr>
          <a:xfrm>
            <a:off x="2133600" y="685801"/>
            <a:ext cx="6096000" cy="3657599"/>
          </a:xfrm>
        </p:spPr>
      </p:pic>
      <p:sp>
        <p:nvSpPr>
          <p:cNvPr id="3" name="Title 2"/>
          <p:cNvSpPr>
            <a:spLocks noGrp="1"/>
          </p:cNvSpPr>
          <p:nvPr>
            <p:ph type="title"/>
          </p:nvPr>
        </p:nvSpPr>
        <p:spPr/>
        <p:txBody>
          <a:bodyPr/>
          <a:lstStyle/>
          <a:p>
            <a:r>
              <a:rPr lang="en-US" sz="4000" dirty="0" smtClean="0"/>
              <a:t>Technology and Art Explosion!</a:t>
            </a:r>
            <a:endParaRPr lang="en-US" sz="4000" dirty="0"/>
          </a:p>
        </p:txBody>
      </p:sp>
    </p:spTree>
    <p:extLst>
      <p:ext uri="{BB962C8B-B14F-4D97-AF65-F5344CB8AC3E}">
        <p14:creationId xmlns:p14="http://schemas.microsoft.com/office/powerpoint/2010/main" val="26352295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eindeer_Age2.gif"/>
          <p:cNvPicPr>
            <a:picLocks noGrp="1" noChangeAspect="1"/>
          </p:cNvPicPr>
          <p:nvPr>
            <p:ph idx="1"/>
          </p:nvPr>
        </p:nvPicPr>
        <p:blipFill>
          <a:blip r:embed="rId3">
            <a:extLst>
              <a:ext uri="{28A0092B-C50C-407E-A947-70E740481C1C}">
                <a14:useLocalDpi xmlns:a14="http://schemas.microsoft.com/office/drawing/2010/main" val="0"/>
              </a:ext>
            </a:extLst>
          </a:blip>
          <a:srcRect l="-63636" r="-63636"/>
          <a:stretch>
            <a:fillRect/>
          </a:stretch>
        </p:blipFill>
        <p:spPr>
          <a:xfrm>
            <a:off x="-1847203" y="527376"/>
            <a:ext cx="8563428" cy="5138057"/>
          </a:xfrm>
        </p:spPr>
      </p:pic>
      <p:sp>
        <p:nvSpPr>
          <p:cNvPr id="3" name="Title 2"/>
          <p:cNvSpPr>
            <a:spLocks noGrp="1"/>
          </p:cNvSpPr>
          <p:nvPr>
            <p:ph type="title"/>
          </p:nvPr>
        </p:nvSpPr>
        <p:spPr>
          <a:xfrm>
            <a:off x="158767" y="5352143"/>
            <a:ext cx="4802709" cy="1142999"/>
          </a:xfrm>
        </p:spPr>
        <p:txBody>
          <a:bodyPr/>
          <a:lstStyle/>
          <a:p>
            <a:r>
              <a:rPr lang="en-US" sz="2800" dirty="0" smtClean="0"/>
              <a:t>Animal and Humans in Art</a:t>
            </a:r>
            <a:endParaRPr lang="en-US" sz="2800" dirty="0"/>
          </a:p>
        </p:txBody>
      </p:sp>
      <p:pic>
        <p:nvPicPr>
          <p:cNvPr id="5" name="Picture 4" descr="220px-Lascaux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3670" y="302138"/>
            <a:ext cx="3397316" cy="2563429"/>
          </a:xfrm>
          <a:prstGeom prst="rect">
            <a:avLst/>
          </a:prstGeom>
        </p:spPr>
      </p:pic>
      <p:sp>
        <p:nvSpPr>
          <p:cNvPr id="6" name="TextBox 5"/>
          <p:cNvSpPr txBox="1"/>
          <p:nvPr/>
        </p:nvSpPr>
        <p:spPr>
          <a:xfrm>
            <a:off x="5360804" y="3096405"/>
            <a:ext cx="2957698" cy="369332"/>
          </a:xfrm>
          <a:prstGeom prst="rect">
            <a:avLst/>
          </a:prstGeom>
          <a:noFill/>
        </p:spPr>
        <p:txBody>
          <a:bodyPr wrap="none" rtlCol="0">
            <a:spAutoFit/>
          </a:bodyPr>
          <a:lstStyle/>
          <a:p>
            <a:r>
              <a:rPr lang="en-US" dirty="0" smtClean="0">
                <a:latin typeface="Calibri"/>
              </a:rPr>
              <a:t>Lascaux, “The Chinese Horse”</a:t>
            </a:r>
            <a:endParaRPr lang="en-US" dirty="0">
              <a:latin typeface="Calibri"/>
            </a:endParaRPr>
          </a:p>
        </p:txBody>
      </p:sp>
      <p:pic>
        <p:nvPicPr>
          <p:cNvPr id="7" name="Picture 6" descr="610px-Lascaus,_Megalocero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7154" y="3770260"/>
            <a:ext cx="2443886" cy="2399816"/>
          </a:xfrm>
          <a:prstGeom prst="rect">
            <a:avLst/>
          </a:prstGeom>
        </p:spPr>
      </p:pic>
      <p:sp>
        <p:nvSpPr>
          <p:cNvPr id="8" name="TextBox 7"/>
          <p:cNvSpPr txBox="1"/>
          <p:nvPr/>
        </p:nvSpPr>
        <p:spPr>
          <a:xfrm>
            <a:off x="5877154" y="6310476"/>
            <a:ext cx="2373404" cy="369332"/>
          </a:xfrm>
          <a:prstGeom prst="rect">
            <a:avLst/>
          </a:prstGeom>
          <a:noFill/>
        </p:spPr>
        <p:txBody>
          <a:bodyPr wrap="none" rtlCol="0">
            <a:spAutoFit/>
          </a:bodyPr>
          <a:lstStyle/>
          <a:p>
            <a:r>
              <a:rPr lang="en-US" dirty="0" smtClean="0">
                <a:latin typeface="Calibri"/>
              </a:rPr>
              <a:t>Lascaux, </a:t>
            </a:r>
            <a:r>
              <a:rPr lang="en-US" dirty="0" err="1" smtClean="0">
                <a:latin typeface="Calibri"/>
              </a:rPr>
              <a:t>Megaloceros</a:t>
            </a:r>
            <a:r>
              <a:rPr lang="en-US" dirty="0" smtClean="0">
                <a:latin typeface="Calibri"/>
              </a:rPr>
              <a:t>,</a:t>
            </a:r>
            <a:endParaRPr lang="en-US" dirty="0">
              <a:latin typeface="Calibri"/>
            </a:endParaRPr>
          </a:p>
        </p:txBody>
      </p:sp>
    </p:spTree>
    <p:extLst>
      <p:ext uri="{BB962C8B-B14F-4D97-AF65-F5344CB8AC3E}">
        <p14:creationId xmlns:p14="http://schemas.microsoft.com/office/powerpoint/2010/main" val="34896330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eindeer_Age.gif"/>
          <p:cNvPicPr>
            <a:picLocks noGrp="1" noChangeAspect="1"/>
          </p:cNvPicPr>
          <p:nvPr>
            <p:ph idx="1"/>
          </p:nvPr>
        </p:nvPicPr>
        <p:blipFill>
          <a:blip r:embed="rId3">
            <a:extLst>
              <a:ext uri="{28A0092B-C50C-407E-A947-70E740481C1C}">
                <a14:useLocalDpi xmlns:a14="http://schemas.microsoft.com/office/drawing/2010/main" val="0"/>
              </a:ext>
            </a:extLst>
          </a:blip>
          <a:srcRect l="-66111" r="-66111"/>
          <a:stretch>
            <a:fillRect/>
          </a:stretch>
        </p:blipFill>
        <p:spPr>
          <a:xfrm>
            <a:off x="777240" y="163285"/>
            <a:ext cx="8738809" cy="5243285"/>
          </a:xfrm>
        </p:spPr>
      </p:pic>
      <p:sp>
        <p:nvSpPr>
          <p:cNvPr id="3" name="Title 2"/>
          <p:cNvSpPr>
            <a:spLocks noGrp="1"/>
          </p:cNvSpPr>
          <p:nvPr>
            <p:ph type="title"/>
          </p:nvPr>
        </p:nvSpPr>
        <p:spPr>
          <a:xfrm>
            <a:off x="777240" y="5548085"/>
            <a:ext cx="7543800" cy="914400"/>
          </a:xfrm>
        </p:spPr>
        <p:txBody>
          <a:bodyPr/>
          <a:lstStyle/>
          <a:p>
            <a:r>
              <a:rPr lang="en-US" sz="2800" dirty="0" smtClean="0"/>
              <a:t>Advancement of tools accompanied creation of art.</a:t>
            </a:r>
            <a:endParaRPr lang="en-US" sz="2800" dirty="0"/>
          </a:p>
        </p:txBody>
      </p:sp>
    </p:spTree>
    <p:extLst>
      <p:ext uri="{BB962C8B-B14F-4D97-AF65-F5344CB8AC3E}">
        <p14:creationId xmlns:p14="http://schemas.microsoft.com/office/powerpoint/2010/main" val="32943276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777240" y="4876800"/>
            <a:ext cx="7543800" cy="914400"/>
          </a:xfrm>
        </p:spPr>
        <p:txBody>
          <a:bodyPr/>
          <a:lstStyle/>
          <a:p>
            <a:pPr algn="ctr"/>
            <a:r>
              <a:rPr lang="en-US" dirty="0" smtClean="0"/>
              <a:t>Dolphin v. Vermeer</a:t>
            </a:r>
            <a:endParaRPr lang="en-US" dirty="0"/>
          </a:p>
        </p:txBody>
      </p:sp>
      <p:pic>
        <p:nvPicPr>
          <p:cNvPr id="4" name="Picture 3" descr="DolphinPainting.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527" y="1161143"/>
            <a:ext cx="4752095" cy="3027135"/>
          </a:xfrm>
          <a:prstGeom prst="rect">
            <a:avLst/>
          </a:prstGeom>
        </p:spPr>
      </p:pic>
      <p:pic>
        <p:nvPicPr>
          <p:cNvPr id="5" name="Picture 4" descr="images copy 2.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5145" y="540656"/>
            <a:ext cx="3218753" cy="4336144"/>
          </a:xfrm>
          <a:prstGeom prst="rect">
            <a:avLst/>
          </a:prstGeom>
        </p:spPr>
      </p:pic>
    </p:spTree>
    <p:extLst>
      <p:ext uri="{BB962C8B-B14F-4D97-AF65-F5344CB8AC3E}">
        <p14:creationId xmlns:p14="http://schemas.microsoft.com/office/powerpoint/2010/main" val="26925248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images-1.jpeg"/>
          <p:cNvPicPr>
            <a:picLocks noGrp="1" noChangeAspect="1"/>
          </p:cNvPicPr>
          <p:nvPr>
            <p:ph idx="1"/>
          </p:nvPr>
        </p:nvPicPr>
        <p:blipFill>
          <a:blip r:embed="rId3">
            <a:extLst>
              <a:ext uri="{28A0092B-C50C-407E-A947-70E740481C1C}">
                <a14:useLocalDpi xmlns:a14="http://schemas.microsoft.com/office/drawing/2010/main" val="0"/>
              </a:ext>
            </a:extLst>
          </a:blip>
          <a:srcRect l="-98314" r="-98314"/>
          <a:stretch>
            <a:fillRect/>
          </a:stretch>
        </p:blipFill>
        <p:spPr>
          <a:xfrm>
            <a:off x="1681844" y="76201"/>
            <a:ext cx="4143120" cy="2485872"/>
          </a:xfrm>
        </p:spPr>
      </p:pic>
      <p:sp>
        <p:nvSpPr>
          <p:cNvPr id="3" name="Title 2"/>
          <p:cNvSpPr>
            <a:spLocks noGrp="1"/>
          </p:cNvSpPr>
          <p:nvPr>
            <p:ph type="title"/>
          </p:nvPr>
        </p:nvSpPr>
        <p:spPr>
          <a:xfrm>
            <a:off x="777240" y="5642428"/>
            <a:ext cx="7543800" cy="914400"/>
          </a:xfrm>
        </p:spPr>
        <p:txBody>
          <a:bodyPr/>
          <a:lstStyle/>
          <a:p>
            <a:r>
              <a:rPr lang="en-US" sz="2800" dirty="0" smtClean="0"/>
              <a:t>Ancient Mesopotamia, Egypt, Rome developed important technologies that accompanied art, architecture and war.</a:t>
            </a:r>
            <a:endParaRPr lang="en-US" sz="2800" dirty="0"/>
          </a:p>
        </p:txBody>
      </p:sp>
      <p:pic>
        <p:nvPicPr>
          <p:cNvPr id="4" name="Picture 3" descr="222px-Ancient_Egypt_rope_manufactur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144" y="2818618"/>
            <a:ext cx="2819400" cy="2032000"/>
          </a:xfrm>
          <a:prstGeom prst="rect">
            <a:avLst/>
          </a:prstGeom>
        </p:spPr>
      </p:pic>
      <p:pic>
        <p:nvPicPr>
          <p:cNvPr id="6" name="Picture 5" descr="133px-Statue_Gudea_Met_59.2.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240" y="189195"/>
            <a:ext cx="1693586" cy="2372878"/>
          </a:xfrm>
          <a:prstGeom prst="rect">
            <a:avLst/>
          </a:prstGeom>
        </p:spPr>
      </p:pic>
      <p:pic>
        <p:nvPicPr>
          <p:cNvPr id="8" name="Picture 7" descr="325px-Ancient_ziggurat_at_Ali_Air_Base_Iraq_2005.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9939" y="76201"/>
            <a:ext cx="3311101" cy="2485872"/>
          </a:xfrm>
          <a:prstGeom prst="rect">
            <a:avLst/>
          </a:prstGeom>
        </p:spPr>
      </p:pic>
      <p:pic>
        <p:nvPicPr>
          <p:cNvPr id="9" name="Picture 8" descr="222px-Egypt.Giza.Sphinx.01.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72608" y="2818618"/>
            <a:ext cx="2701221" cy="2031999"/>
          </a:xfrm>
          <a:prstGeom prst="rect">
            <a:avLst/>
          </a:prstGeom>
        </p:spPr>
      </p:pic>
      <p:pic>
        <p:nvPicPr>
          <p:cNvPr id="10" name="Picture 9" descr="169px-Vista_general_de_Masada.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99414" y="2913743"/>
            <a:ext cx="2639772" cy="1936874"/>
          </a:xfrm>
          <a:prstGeom prst="rect">
            <a:avLst/>
          </a:prstGeom>
        </p:spPr>
      </p:pic>
    </p:spTree>
    <p:extLst>
      <p:ext uri="{BB962C8B-B14F-4D97-AF65-F5344CB8AC3E}">
        <p14:creationId xmlns:p14="http://schemas.microsoft.com/office/powerpoint/2010/main" val="16103641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20px-Francesco_Melzi_-_Portrait_of_Leonardo_-_WGA14795.jpg"/>
          <p:cNvPicPr>
            <a:picLocks noGrp="1" noChangeAspect="1"/>
          </p:cNvPicPr>
          <p:nvPr>
            <p:ph idx="1"/>
          </p:nvPr>
        </p:nvPicPr>
        <p:blipFill>
          <a:blip r:embed="rId3">
            <a:extLst>
              <a:ext uri="{28A0092B-C50C-407E-A947-70E740481C1C}">
                <a14:useLocalDpi xmlns:a14="http://schemas.microsoft.com/office/drawing/2010/main" val="0"/>
              </a:ext>
            </a:extLst>
          </a:blip>
          <a:srcRect l="-69697" r="-69697"/>
          <a:stretch>
            <a:fillRect/>
          </a:stretch>
        </p:blipFill>
        <p:spPr>
          <a:xfrm>
            <a:off x="1829893" y="340657"/>
            <a:ext cx="6096000" cy="3657600"/>
          </a:xfrm>
        </p:spPr>
      </p:pic>
      <p:sp>
        <p:nvSpPr>
          <p:cNvPr id="3" name="Title 2"/>
          <p:cNvSpPr>
            <a:spLocks noGrp="1"/>
          </p:cNvSpPr>
          <p:nvPr>
            <p:ph type="title"/>
          </p:nvPr>
        </p:nvSpPr>
        <p:spPr>
          <a:xfrm>
            <a:off x="777240" y="4876799"/>
            <a:ext cx="7543800" cy="1377199"/>
          </a:xfrm>
        </p:spPr>
        <p:txBody>
          <a:bodyPr/>
          <a:lstStyle/>
          <a:p>
            <a:pPr algn="ctr"/>
            <a:r>
              <a:rPr lang="en-US" dirty="0" smtClean="0"/>
              <a:t>Leonardo Da Vinci, Master of Art, Science and Technology 1452-1519</a:t>
            </a:r>
            <a:endParaRPr lang="en-US" dirty="0"/>
          </a:p>
        </p:txBody>
      </p:sp>
    </p:spTree>
    <p:extLst>
      <p:ext uri="{BB962C8B-B14F-4D97-AF65-F5344CB8AC3E}">
        <p14:creationId xmlns:p14="http://schemas.microsoft.com/office/powerpoint/2010/main" val="35305700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220px-Da_Vinci_Studies_of_Embryos_Luc_Viatour.jpg"/>
          <p:cNvPicPr>
            <a:picLocks noGrp="1" noChangeAspect="1"/>
          </p:cNvPicPr>
          <p:nvPr>
            <p:ph idx="1"/>
          </p:nvPr>
        </p:nvPicPr>
        <p:blipFill>
          <a:blip r:embed="rId3">
            <a:extLst>
              <a:ext uri="{28A0092B-C50C-407E-A947-70E740481C1C}">
                <a14:useLocalDpi xmlns:a14="http://schemas.microsoft.com/office/drawing/2010/main" val="0"/>
              </a:ext>
            </a:extLst>
          </a:blip>
          <a:srcRect l="-72349" r="-72349"/>
          <a:stretch>
            <a:fillRect/>
          </a:stretch>
        </p:blipFill>
        <p:spPr>
          <a:xfrm>
            <a:off x="1567600" y="685801"/>
            <a:ext cx="4218226" cy="2530935"/>
          </a:xfrm>
        </p:spPr>
      </p:pic>
      <p:sp>
        <p:nvSpPr>
          <p:cNvPr id="3" name="Title 2"/>
          <p:cNvSpPr>
            <a:spLocks noGrp="1"/>
          </p:cNvSpPr>
          <p:nvPr>
            <p:ph type="title"/>
          </p:nvPr>
        </p:nvSpPr>
        <p:spPr/>
        <p:txBody>
          <a:bodyPr/>
          <a:lstStyle/>
          <a:p>
            <a:r>
              <a:rPr lang="en-US" dirty="0" smtClean="0"/>
              <a:t>Humanists studied all aspects of humanity, and nature.</a:t>
            </a:r>
            <a:endParaRPr lang="en-US" dirty="0"/>
          </a:p>
        </p:txBody>
      </p:sp>
      <p:pic>
        <p:nvPicPr>
          <p:cNvPr id="4" name="Picture 3" descr="220px-Da_Vinci_Vitruve_Luc_Viatour.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646" y="579753"/>
            <a:ext cx="1940255" cy="2636983"/>
          </a:xfrm>
          <a:prstGeom prst="rect">
            <a:avLst/>
          </a:prstGeom>
        </p:spPr>
      </p:pic>
      <p:pic>
        <p:nvPicPr>
          <p:cNvPr id="6" name="Picture 5" descr="170px-Study_of_hors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9976" y="786927"/>
            <a:ext cx="1811700" cy="2429809"/>
          </a:xfrm>
          <a:prstGeom prst="rect">
            <a:avLst/>
          </a:prstGeom>
        </p:spPr>
      </p:pic>
      <p:pic>
        <p:nvPicPr>
          <p:cNvPr id="7" name="Picture 6" descr="170px-Studies_of_Water_passing_Obstacles_and_falling.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09506" y="759400"/>
            <a:ext cx="1705091" cy="2457336"/>
          </a:xfrm>
          <a:prstGeom prst="rect">
            <a:avLst/>
          </a:prstGeom>
        </p:spPr>
      </p:pic>
    </p:spTree>
    <p:extLst>
      <p:ext uri="{BB962C8B-B14F-4D97-AF65-F5344CB8AC3E}">
        <p14:creationId xmlns:p14="http://schemas.microsoft.com/office/powerpoint/2010/main" val="9571690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220px-An_Artillery_Park.jpg"/>
          <p:cNvPicPr>
            <a:picLocks noGrp="1" noChangeAspect="1"/>
          </p:cNvPicPr>
          <p:nvPr>
            <p:ph idx="1"/>
          </p:nvPr>
        </p:nvPicPr>
        <p:blipFill>
          <a:blip r:embed="rId3">
            <a:extLst>
              <a:ext uri="{28A0092B-C50C-407E-A947-70E740481C1C}">
                <a14:useLocalDpi xmlns:a14="http://schemas.microsoft.com/office/drawing/2010/main" val="0"/>
              </a:ext>
            </a:extLst>
          </a:blip>
          <a:srcRect l="-50379" r="-50379"/>
          <a:stretch>
            <a:fillRect/>
          </a:stretch>
        </p:blipFill>
        <p:spPr>
          <a:xfrm>
            <a:off x="6743134" y="3703883"/>
            <a:ext cx="2863559" cy="1718135"/>
          </a:xfrm>
        </p:spPr>
      </p:pic>
      <p:sp>
        <p:nvSpPr>
          <p:cNvPr id="3" name="Title 2"/>
          <p:cNvSpPr>
            <a:spLocks noGrp="1"/>
          </p:cNvSpPr>
          <p:nvPr>
            <p:ph type="title"/>
          </p:nvPr>
        </p:nvSpPr>
        <p:spPr>
          <a:xfrm>
            <a:off x="777240" y="4876800"/>
            <a:ext cx="7543800" cy="1529062"/>
          </a:xfrm>
        </p:spPr>
        <p:txBody>
          <a:bodyPr/>
          <a:lstStyle/>
          <a:p>
            <a:r>
              <a:rPr lang="en-US" sz="2800" dirty="0" smtClean="0"/>
              <a:t>Developments in art advanced as science and technology advanced.  </a:t>
            </a:r>
            <a:endParaRPr lang="en-US" sz="2800" dirty="0"/>
          </a:p>
        </p:txBody>
      </p:sp>
      <p:pic>
        <p:nvPicPr>
          <p:cNvPr id="4" name="Picture 3" descr="220px-Studies_of_the_Arm_showing_the_Movements_made_by_the_Bicep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115" y="3213100"/>
            <a:ext cx="1513900" cy="2208918"/>
          </a:xfrm>
          <a:prstGeom prst="rect">
            <a:avLst/>
          </a:prstGeom>
        </p:spPr>
      </p:pic>
      <p:pic>
        <p:nvPicPr>
          <p:cNvPr id="5" name="Picture 4" descr="220px-Design_for_a_Flying_Machin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0703" y="3213100"/>
            <a:ext cx="2531052" cy="2208918"/>
          </a:xfrm>
          <a:prstGeom prst="rect">
            <a:avLst/>
          </a:prstGeom>
        </p:spPr>
      </p:pic>
      <p:pic>
        <p:nvPicPr>
          <p:cNvPr id="6" name="Picture 5" descr="220px-Leonardo_tank.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26653" y="3796418"/>
            <a:ext cx="2794000" cy="1625600"/>
          </a:xfrm>
          <a:prstGeom prst="rect">
            <a:avLst/>
          </a:prstGeom>
        </p:spPr>
      </p:pic>
      <p:pic>
        <p:nvPicPr>
          <p:cNvPr id="8" name="Picture 7" descr="170px-Leonardo_machine_for_grinding_convex_lense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24288" y="335672"/>
            <a:ext cx="1709119" cy="2453087"/>
          </a:xfrm>
          <a:prstGeom prst="rect">
            <a:avLst/>
          </a:prstGeom>
        </p:spPr>
      </p:pic>
      <p:pic>
        <p:nvPicPr>
          <p:cNvPr id="9" name="Picture 8" descr="125px-Sanzio_01.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0278" y="335671"/>
            <a:ext cx="3324207" cy="2579585"/>
          </a:xfrm>
          <a:prstGeom prst="rect">
            <a:avLst/>
          </a:prstGeom>
        </p:spPr>
      </p:pic>
      <p:pic>
        <p:nvPicPr>
          <p:cNvPr id="10" name="Picture 9" descr="170px-Mona_Lisa,_by_Leonardo_da_Vinci,_from_C2RMF_retouched.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61324" y="0"/>
            <a:ext cx="2159000" cy="3213100"/>
          </a:xfrm>
          <a:prstGeom prst="rect">
            <a:avLst/>
          </a:prstGeom>
        </p:spPr>
      </p:pic>
    </p:spTree>
    <p:extLst>
      <p:ext uri="{BB962C8B-B14F-4D97-AF65-F5344CB8AC3E}">
        <p14:creationId xmlns:p14="http://schemas.microsoft.com/office/powerpoint/2010/main" val="31563096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10169</TotalTime>
  <Words>3532</Words>
  <Application>Microsoft Macintosh PowerPoint</Application>
  <PresentationFormat>On-screen Show (4:3)</PresentationFormat>
  <Paragraphs>101</Paragraphs>
  <Slides>23</Slides>
  <Notes>18</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Elemental</vt:lpstr>
      <vt:lpstr>Art &amp; Technology</vt:lpstr>
      <vt:lpstr>The Venus of Willendorf, Austria (25,000 BC; Venus of Laussel, France (29,000 BC), France and Venus of Lespugue, France (28,000 BC)</vt:lpstr>
      <vt:lpstr>Animal and Humans in Art</vt:lpstr>
      <vt:lpstr>Advancement of tools accompanied creation of art.</vt:lpstr>
      <vt:lpstr>Dolphin v. Vermeer</vt:lpstr>
      <vt:lpstr>Ancient Mesopotamia, Egypt, Rome developed important technologies that accompanied art, architecture and war.</vt:lpstr>
      <vt:lpstr>Leonardo Da Vinci, Master of Art, Science and Technology 1452-1519</vt:lpstr>
      <vt:lpstr>Humanists studied all aspects of humanity, and nature.</vt:lpstr>
      <vt:lpstr>Developments in art advanced as science and technology advanced.  </vt:lpstr>
      <vt:lpstr>The  17th &amp; 18th c. Enlightenment show the new rich emerging middle class patrons and consumers of art were also mad for science and technology.</vt:lpstr>
      <vt:lpstr>Paint Development </vt:lpstr>
      <vt:lpstr>Invention of Paint Tubes</vt:lpstr>
      <vt:lpstr>Acrylic Paints – over 200 colors available</vt:lpstr>
      <vt:lpstr>E.A.T. EXPERIMENTS IN ART AND TECHNOLOGY, 60’S, 70’S, 80’S.</vt:lpstr>
      <vt:lpstr>BILLY KLUVER, ENGINEER, ARTIST, Father of Electronic Art,  1927-2004</vt:lpstr>
      <vt:lpstr>Pepsi Pavilion, E.A.T., Japan,1970</vt:lpstr>
      <vt:lpstr>Westbeth, Home to the Arts, Formerly Bell Labs</vt:lpstr>
      <vt:lpstr>Enter: the Computer</vt:lpstr>
      <vt:lpstr>John Maeda, President, Rhode Island School of Design</vt:lpstr>
      <vt:lpstr>Alexa Meade, Interdisciplinary Artist</vt:lpstr>
      <vt:lpstr>Robert Smith, Digital Sculptor</vt:lpstr>
      <vt:lpstr>Sculpture using regenerative tissue collaboration with NASA</vt:lpstr>
      <vt:lpstr>Technology and Art Explosion!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&amp; Technology</dc:title>
  <dc:creator>Jacqueline Taylor Basker</dc:creator>
  <cp:lastModifiedBy>Jacqueline Taylor Basker</cp:lastModifiedBy>
  <cp:revision>49</cp:revision>
  <dcterms:created xsi:type="dcterms:W3CDTF">2013-09-02T20:16:38Z</dcterms:created>
  <dcterms:modified xsi:type="dcterms:W3CDTF">2013-09-12T12:31:06Z</dcterms:modified>
</cp:coreProperties>
</file>