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275" r:id="rId4"/>
    <p:sldId id="257" r:id="rId5"/>
    <p:sldId id="276" r:id="rId6"/>
    <p:sldId id="266" r:id="rId7"/>
    <p:sldId id="273" r:id="rId8"/>
    <p:sldId id="258" r:id="rId9"/>
    <p:sldId id="262" r:id="rId10"/>
    <p:sldId id="260" r:id="rId11"/>
    <p:sldId id="261" r:id="rId12"/>
    <p:sldId id="259" r:id="rId13"/>
    <p:sldId id="279" r:id="rId14"/>
    <p:sldId id="264" r:id="rId15"/>
    <p:sldId id="267" r:id="rId16"/>
    <p:sldId id="280" r:id="rId17"/>
    <p:sldId id="265" r:id="rId18"/>
    <p:sldId id="269" r:id="rId19"/>
    <p:sldId id="263" r:id="rId20"/>
    <p:sldId id="281" r:id="rId21"/>
    <p:sldId id="278" r:id="rId22"/>
    <p:sldId id="268" r:id="rId23"/>
    <p:sldId id="282" r:id="rId24"/>
    <p:sldId id="271" r:id="rId25"/>
    <p:sldId id="272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923"/>
    <p:restoredTop sz="92876"/>
  </p:normalViewPr>
  <p:slideViewPr>
    <p:cSldViewPr snapToGrid="0" snapToObjects="1">
      <p:cViewPr>
        <p:scale>
          <a:sx n="70" d="100"/>
          <a:sy n="70" d="100"/>
        </p:scale>
        <p:origin x="40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CDCC-22E9-BC49-A8F9-FF72E2A7D733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7EC97-0877-AF4D-A7BA-E79BEC88D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3/3/18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oGgKVgfybY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3U-zrAc1x5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oGgKVgfybY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3U-zrAc1x5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788" y="1449147"/>
            <a:ext cx="10987087" cy="2971051"/>
          </a:xfrm>
          <a:solidFill>
            <a:schemeClr val="accent6">
              <a:lumMod val="50000"/>
            </a:schemeClr>
          </a:solidFill>
          <a:ln w="25400">
            <a:solidFill>
              <a:srgbClr val="002060"/>
            </a:solidFill>
          </a:ln>
        </p:spPr>
        <p:txBody>
          <a:bodyPr/>
          <a:lstStyle/>
          <a:p>
            <a:r>
              <a:rPr lang="en-US" smtClean="0"/>
              <a:t>WESTOP CENCAL TRIO </a:t>
            </a:r>
            <a:r>
              <a:rPr lang="en-US" dirty="0" smtClean="0"/>
              <a:t>DAY 2018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977078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FRESNO STATE</a:t>
            </a:r>
          </a:p>
          <a:p>
            <a:r>
              <a:rPr lang="en-US" dirty="0" smtClean="0"/>
              <a:t>SATURDAY, FEBRUARY 24</a:t>
            </a:r>
            <a:r>
              <a:rPr lang="en-US" baseline="30000" dirty="0" smtClean="0"/>
              <a:t>TH</a:t>
            </a:r>
            <a:r>
              <a:rPr lang="en-US" dirty="0" smtClean="0"/>
              <a:t>, 2018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801">
            <a:off x="9229735" y="703476"/>
            <a:ext cx="2211514" cy="2495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64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&amp; PHONES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61" y="2686844"/>
            <a:ext cx="5948363" cy="30342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0" y="2735023"/>
            <a:ext cx="2524210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RECOGNITION </a:t>
            </a:r>
            <a:r>
              <a:rPr lang="mr-IN" dirty="0" smtClean="0"/>
              <a:t>–</a:t>
            </a:r>
            <a:r>
              <a:rPr lang="en-US" dirty="0" smtClean="0"/>
              <a:t> PERRY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80" y="2088472"/>
            <a:ext cx="5359064" cy="4200816"/>
          </a:xfrm>
        </p:spPr>
        <p:txBody>
          <a:bodyPr/>
          <a:lstStyle/>
          <a:p>
            <a:r>
              <a:rPr lang="en-US" dirty="0" smtClean="0"/>
              <a:t>Founding Member or WESTOP Central California’s Chapter.</a:t>
            </a:r>
          </a:p>
          <a:p>
            <a:r>
              <a:rPr lang="en-US" dirty="0" smtClean="0"/>
              <a:t>Helped write one of the first ELL Upward Bound’s in California &amp; retain numerous grants as a TRIO Director</a:t>
            </a:r>
          </a:p>
          <a:p>
            <a:r>
              <a:rPr lang="en-US" dirty="0" smtClean="0"/>
              <a:t>Worked in TRIO at Fresno State, CSU Monterey Bay &amp; Fresno City College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61" y="2088472"/>
            <a:ext cx="3429634" cy="431232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8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CONGRESSMAN DEVIN NUNES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801503" cy="3636511"/>
          </a:xfrm>
        </p:spPr>
        <p:txBody>
          <a:bodyPr/>
          <a:lstStyle/>
          <a:p>
            <a:r>
              <a:rPr lang="en-US" dirty="0" smtClean="0"/>
              <a:t>Represents Fresno &amp; Tulare Counties </a:t>
            </a:r>
            <a:r>
              <a:rPr lang="mr-IN" dirty="0" smtClean="0"/>
              <a:t>–</a:t>
            </a:r>
            <a:r>
              <a:rPr lang="en-US" dirty="0" smtClean="0"/>
              <a:t> 22</a:t>
            </a:r>
            <a:r>
              <a:rPr lang="en-US" baseline="30000" dirty="0" smtClean="0"/>
              <a:t>nd</a:t>
            </a:r>
            <a:r>
              <a:rPr lang="en-US" dirty="0" smtClean="0"/>
              <a:t> District</a:t>
            </a:r>
          </a:p>
          <a:p>
            <a:r>
              <a:rPr lang="en-US" dirty="0" smtClean="0"/>
              <a:t>Graduated from COS, Cal Poly San Luis Obispo</a:t>
            </a:r>
          </a:p>
          <a:p>
            <a:r>
              <a:rPr lang="en-US" dirty="0" smtClean="0"/>
              <a:t>Voted for a 3% Increase in TRIO funds 2017</a:t>
            </a:r>
          </a:p>
          <a:p>
            <a:r>
              <a:rPr lang="en-US" dirty="0" smtClean="0"/>
              <a:t>Representing Congressman D. </a:t>
            </a:r>
            <a:r>
              <a:rPr lang="en-US" dirty="0" err="1" smtClean="0"/>
              <a:t>Nunes</a:t>
            </a:r>
            <a:r>
              <a:rPr lang="en-US" dirty="0" smtClean="0"/>
              <a:t> today is rep Mark </a:t>
            </a:r>
            <a:r>
              <a:rPr lang="en-US" dirty="0" err="1" smtClean="0"/>
              <a:t>Blackney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51" y="2832409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TRIO High School Students Proclamations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Madison </a:t>
            </a:r>
            <a:r>
              <a:rPr lang="en-US" b="1" dirty="0" smtClean="0"/>
              <a:t>Yang, UC Merced Upward Bound</a:t>
            </a:r>
          </a:p>
          <a:p>
            <a:r>
              <a:rPr lang="en-US" b="1" dirty="0"/>
              <a:t> </a:t>
            </a:r>
            <a:r>
              <a:rPr lang="en-US" b="1" dirty="0" smtClean="0"/>
              <a:t> Reedley College, Upward Bound Math &amp; Science</a:t>
            </a:r>
            <a:endParaRPr lang="en-US" b="1" dirty="0"/>
          </a:p>
          <a:p>
            <a:r>
              <a:rPr lang="en-US" b="1" dirty="0" smtClean="0"/>
              <a:t>Alicia </a:t>
            </a:r>
            <a:r>
              <a:rPr lang="en-US" b="1" dirty="0" err="1" smtClean="0"/>
              <a:t>Aroche</a:t>
            </a:r>
            <a:r>
              <a:rPr lang="en-US" b="1" dirty="0" smtClean="0"/>
              <a:t>, Fresno State, Educational Talent Search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2" y="4425696"/>
            <a:ext cx="2983668" cy="2237751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03">
            <a:off x="8486775" y="2339578"/>
            <a:ext cx="3128963" cy="2346722"/>
          </a:xfrm>
          <a:prstGeom prst="rect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1" y="4797216"/>
            <a:ext cx="2262591" cy="1696943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0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 12-12:45 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741" y="2378405"/>
            <a:ext cx="5158342" cy="36365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Directions </a:t>
            </a:r>
            <a:r>
              <a:rPr lang="mr-IN" sz="2800" dirty="0" smtClean="0"/>
              <a:t>–</a:t>
            </a:r>
            <a:r>
              <a:rPr lang="en-US" sz="2800" dirty="0" smtClean="0"/>
              <a:t> Outside of North Gym 118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2378405"/>
            <a:ext cx="4007327" cy="40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SESSION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PROSPER ACT</a:t>
            </a:r>
          </a:p>
          <a:p>
            <a:r>
              <a:rPr lang="en-US" dirty="0" smtClean="0"/>
              <a:t>LETTERS TO CONGRESS </a:t>
            </a:r>
            <a:r>
              <a:rPr lang="mr-IN" dirty="0" smtClean="0"/>
              <a:t>–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Walking the Hill </a:t>
            </a:r>
          </a:p>
          <a:p>
            <a:r>
              <a:rPr lang="en-US" dirty="0" smtClean="0"/>
              <a:t>SOCIAL MEDIA ACTIVITIES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5" y="1114424"/>
            <a:ext cx="2421731" cy="322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1671638"/>
            <a:ext cx="2689622" cy="3586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5" y="4079081"/>
            <a:ext cx="2357437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to include in your letter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Dear Congressman,                                  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49913"/>
          </a:xfrm>
        </p:spPr>
        <p:txBody>
          <a:bodyPr/>
          <a:lstStyle/>
          <a:p>
            <a:r>
              <a:rPr lang="en-US" dirty="0" smtClean="0"/>
              <a:t>Your name.</a:t>
            </a:r>
          </a:p>
          <a:p>
            <a:r>
              <a:rPr lang="en-US" dirty="0" smtClean="0"/>
              <a:t>What program you are in.</a:t>
            </a:r>
          </a:p>
          <a:p>
            <a:r>
              <a:rPr lang="en-US" dirty="0" smtClean="0"/>
              <a:t>Tell me at least 3 ways this program has helped you.</a:t>
            </a:r>
          </a:p>
          <a:p>
            <a:r>
              <a:rPr lang="en-US" dirty="0" smtClean="0"/>
              <a:t>How do you feel about TRIO Programs being eliminated or cut.</a:t>
            </a:r>
          </a:p>
          <a:p>
            <a:r>
              <a:rPr lang="en-US" dirty="0" smtClean="0"/>
              <a:t>How would TRIO going away impact your family, your classmates, your community.</a:t>
            </a:r>
          </a:p>
          <a:p>
            <a:r>
              <a:rPr lang="en-US" dirty="0" smtClean="0"/>
              <a:t>How do you plan to be a great citizen of this nation.</a:t>
            </a:r>
          </a:p>
          <a:p>
            <a:endParaRPr lang="en-US" dirty="0"/>
          </a:p>
          <a:p>
            <a:r>
              <a:rPr lang="en-US" dirty="0" smtClean="0"/>
              <a:t>Thank them for their support.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35" y="1114425"/>
            <a:ext cx="3257839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188"/>
            <a:ext cx="7400925" cy="1438762"/>
          </a:xfrm>
        </p:spPr>
        <p:txBody>
          <a:bodyPr/>
          <a:lstStyle/>
          <a:p>
            <a:pPr algn="ctr"/>
            <a:r>
              <a:rPr lang="en-US" i="1" dirty="0" smtClean="0"/>
              <a:t>TR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i="1" dirty="0" smtClean="0"/>
              <a:t>O DAY: DAY OF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POVERELLO HOUSE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823805" cy="3636511"/>
          </a:xfrm>
        </p:spPr>
        <p:txBody>
          <a:bodyPr/>
          <a:lstStyle/>
          <a:p>
            <a:r>
              <a:rPr lang="en-US" dirty="0" smtClean="0"/>
              <a:t>Care Packages &amp; Donations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www.youtube.com/watch?v=3U-zrAc1x5E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https://www.youtube.com/watch?v=boGgKVgfybY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9" y="189570"/>
            <a:ext cx="4753556" cy="6115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96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CENCAL SCHOLARSHIP RECIPIENTS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62" y="1717363"/>
            <a:ext cx="7164349" cy="237711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200"/>
            <a:ext cx="796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CONGRESSMAN JIM COSTA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308012"/>
            <a:ext cx="4698702" cy="3636511"/>
          </a:xfrm>
        </p:spPr>
        <p:txBody>
          <a:bodyPr/>
          <a:lstStyle/>
          <a:p>
            <a:r>
              <a:rPr lang="en-US" dirty="0" smtClean="0"/>
              <a:t>Represents Fresno County</a:t>
            </a:r>
          </a:p>
          <a:p>
            <a:r>
              <a:rPr lang="en-US" dirty="0" smtClean="0"/>
              <a:t>Fresno State Alumni</a:t>
            </a:r>
          </a:p>
          <a:p>
            <a:r>
              <a:rPr lang="en-US" dirty="0" smtClean="0"/>
              <a:t>Has served on the TRIO Caucus</a:t>
            </a:r>
          </a:p>
          <a:p>
            <a:r>
              <a:rPr lang="en-US" dirty="0" smtClean="0"/>
              <a:t>Comes from a family of 1st generation</a:t>
            </a:r>
          </a:p>
          <a:p>
            <a:endParaRPr lang="en-US" dirty="0"/>
          </a:p>
          <a:p>
            <a:r>
              <a:rPr lang="en-US" sz="2800" dirty="0" smtClean="0"/>
              <a:t>VIDEO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46" y="1996990"/>
            <a:ext cx="5263376" cy="394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47163"/>
            <a:ext cx="11715750" cy="970450"/>
          </a:xfrm>
        </p:spPr>
        <p:txBody>
          <a:bodyPr/>
          <a:lstStyle/>
          <a:p>
            <a:r>
              <a:rPr lang="en-US" sz="3600" dirty="0" smtClean="0"/>
              <a:t>WELCOME </a:t>
            </a:r>
            <a:r>
              <a:rPr lang="mr-IN" sz="3600" dirty="0" smtClean="0"/>
              <a:t>–</a:t>
            </a:r>
            <a:r>
              <a:rPr lang="en-US" sz="3600" dirty="0" smtClean="0"/>
              <a:t> TRIO DAY CHAIR &amp; CENCAL PRESIDENT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62" y="2080419"/>
            <a:ext cx="27432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4" y="2080418"/>
            <a:ext cx="2862263" cy="4293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837" y="6323807"/>
            <a:ext cx="49149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Samantha Gonzales, </a:t>
            </a:r>
            <a:r>
              <a:rPr lang="en-US" dirty="0" err="1" smtClean="0"/>
              <a:t>TRiO</a:t>
            </a:r>
            <a:r>
              <a:rPr lang="en-US" dirty="0" smtClean="0"/>
              <a:t> DAY Chair 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6096" y="6323807"/>
            <a:ext cx="471672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Liliana Sanchez, </a:t>
            </a:r>
            <a:r>
              <a:rPr lang="en-US" dirty="0" err="1" smtClean="0"/>
              <a:t>Cencal</a:t>
            </a:r>
            <a:r>
              <a:rPr lang="en-US" dirty="0" smtClean="0"/>
              <a:t> President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 DC Representatives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7777975" cy="3636511"/>
          </a:xfrm>
        </p:spPr>
        <p:txBody>
          <a:bodyPr/>
          <a:lstStyle/>
          <a:p>
            <a:r>
              <a:rPr lang="en-US" dirty="0" smtClean="0"/>
              <a:t>Estefania Pacheco, Madera High School (internship in DC)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Fernando Cardenas, Alumni Coordinator at COE (Council for Opportunities in Education) </a:t>
            </a:r>
          </a:p>
          <a:p>
            <a:endParaRPr lang="en-US" dirty="0"/>
          </a:p>
          <a:p>
            <a:r>
              <a:rPr lang="en-US" dirty="0" smtClean="0"/>
              <a:t>Gaby Romero &amp; </a:t>
            </a:r>
            <a:r>
              <a:rPr lang="en-US" dirty="0" err="1" smtClean="0"/>
              <a:t>Sureima</a:t>
            </a:r>
            <a:r>
              <a:rPr lang="en-US" dirty="0" smtClean="0"/>
              <a:t> </a:t>
            </a:r>
            <a:r>
              <a:rPr lang="en-US" dirty="0" err="1" smtClean="0"/>
              <a:t>Santillan</a:t>
            </a:r>
            <a:r>
              <a:rPr lang="en-US" dirty="0" smtClean="0"/>
              <a:t>, Recent Interns at COE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801">
            <a:off x="8766247" y="2361464"/>
            <a:ext cx="2848864" cy="3215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9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TRIO College Students Proclamations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75" y="2007975"/>
            <a:ext cx="10554574" cy="3636511"/>
          </a:xfrm>
        </p:spPr>
        <p:txBody>
          <a:bodyPr/>
          <a:lstStyle/>
          <a:p>
            <a:r>
              <a:rPr lang="en-US" b="1" dirty="0"/>
              <a:t>Karina </a:t>
            </a:r>
            <a:r>
              <a:rPr lang="en-US" b="1" dirty="0" err="1" smtClean="0"/>
              <a:t>Arzate-Arenivaz</a:t>
            </a:r>
            <a:r>
              <a:rPr lang="en-US" b="1" dirty="0" smtClean="0"/>
              <a:t>, College of the Sequoias, Student Support Services</a:t>
            </a:r>
          </a:p>
          <a:p>
            <a:r>
              <a:rPr lang="en-US" b="1" dirty="0" smtClean="0"/>
              <a:t>Russell Gross, Fresno State, SSS-Veterans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99" y="3826230"/>
            <a:ext cx="3581400" cy="268605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  <a:effectLst>
            <a:reflection blurRad="1270000" endPos="65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010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OATH  - 1</a:t>
            </a:r>
            <a:r>
              <a:rPr lang="en-US" baseline="30000" dirty="0" smtClean="0"/>
              <a:t>st</a:t>
            </a:r>
            <a:r>
              <a:rPr lang="en-US" dirty="0" smtClean="0"/>
              <a:t> ANNUAL TRADITION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800" dirty="0" smtClean="0"/>
              <a:t>led by R Ricardo </a:t>
            </a:r>
            <a:r>
              <a:rPr lang="en-US" sz="2800" dirty="0" err="1" smtClean="0"/>
              <a:t>Marmolejo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274425"/>
            <a:ext cx="1947862" cy="1947862"/>
          </a:xfrm>
          <a:prstGeom prst="ellipse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4107076"/>
          </a:xfrm>
        </p:spPr>
        <p:txBody>
          <a:bodyPr>
            <a:normAutofit lnSpcReduction="10000"/>
          </a:bodyPr>
          <a:lstStyle/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/>
              <a:t>NOW, I, </a:t>
            </a:r>
            <a:r>
              <a:rPr lang="en-US" dirty="0" smtClean="0"/>
              <a:t>___________</a:t>
            </a:r>
            <a:r>
              <a:rPr lang="en-US" sz="2800" dirty="0"/>
              <a:t>YOUR NAME</a:t>
            </a:r>
            <a:r>
              <a:rPr lang="en-US" dirty="0" smtClean="0"/>
              <a:t>_______________ 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do </a:t>
            </a:r>
            <a:r>
              <a:rPr lang="en-US" dirty="0"/>
              <a:t>hereby proclaim February </a:t>
            </a:r>
            <a:r>
              <a:rPr lang="en-US" dirty="0" smtClean="0"/>
              <a:t>24th, </a:t>
            </a:r>
            <a:r>
              <a:rPr lang="en-US" dirty="0"/>
              <a:t>2018, as </a:t>
            </a:r>
            <a:r>
              <a:rPr lang="en-US" dirty="0" smtClean="0"/>
              <a:t>National TRIO </a:t>
            </a:r>
            <a:r>
              <a:rPr lang="en-US" dirty="0"/>
              <a:t>Day.  </a:t>
            </a:r>
            <a:endParaRPr lang="en-US" dirty="0" smtClean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dirty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I </a:t>
            </a:r>
            <a:r>
              <a:rPr lang="en-US" dirty="0"/>
              <a:t>call upon all to observe this day with </a:t>
            </a:r>
            <a:r>
              <a:rPr lang="en-US" dirty="0" smtClean="0"/>
              <a:t>ceremonies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 </a:t>
            </a:r>
            <a:r>
              <a:rPr lang="en-US" dirty="0"/>
              <a:t>and activities that celebrate these life- changing programs </a:t>
            </a:r>
            <a:endParaRPr lang="en-US" dirty="0" smtClean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as </a:t>
            </a:r>
            <a:r>
              <a:rPr lang="en-US" dirty="0"/>
              <a:t>sources of educational access and </a:t>
            </a:r>
            <a:r>
              <a:rPr lang="en-US" dirty="0" smtClean="0"/>
              <a:t>opportunity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 </a:t>
            </a:r>
            <a:r>
              <a:rPr lang="en-US" dirty="0"/>
              <a:t>for low-income, first-generation students. </a:t>
            </a:r>
            <a:endParaRPr lang="en-US" dirty="0" smtClean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dirty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I will graduate.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I will give back.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I will be proud of where I came from.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dirty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I am TRIO and TRIO WORKS.</a:t>
            </a:r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dirty="0"/>
          </a:p>
          <a:p>
            <a:pPr mar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 smtClean="0"/>
              <a:t>(cheer)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24" y="473752"/>
            <a:ext cx="10571998" cy="970450"/>
          </a:xfrm>
        </p:spPr>
        <p:txBody>
          <a:bodyPr/>
          <a:lstStyle/>
          <a:p>
            <a:r>
              <a:rPr lang="en-US" dirty="0" smtClean="0"/>
              <a:t>GROUP PHOTO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11" y="447188"/>
            <a:ext cx="7181088" cy="497433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17801">
            <a:off x="1898909" y="2931428"/>
            <a:ext cx="2816362" cy="317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5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EVALUATION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08" y="2471867"/>
            <a:ext cx="7853801" cy="43576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9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WESTOPCENCAL.ORG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goo.gl</a:t>
            </a:r>
            <a:r>
              <a:rPr lang="en-US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/forms/gSLef2W6d59I3IBL2</a:t>
            </a:r>
            <a:endParaRPr lang="en-US" sz="1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145">
            <a:off x="7446379" y="838628"/>
            <a:ext cx="4205103" cy="48249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7801">
            <a:off x="1371458" y="3586771"/>
            <a:ext cx="1885503" cy="212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20" y="4131679"/>
            <a:ext cx="1781758" cy="17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YOUR CONGRESSMAN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87" y="2193712"/>
            <a:ext cx="10554574" cy="2806913"/>
          </a:xfrm>
        </p:spPr>
        <p:txBody>
          <a:bodyPr/>
          <a:lstStyle/>
          <a:p>
            <a:r>
              <a:rPr lang="en-US" dirty="0" smtClean="0"/>
              <a:t>Call your congressman later if you’d like to share your support for TRIO.  Tell them you appreciate their commitment to TRIO programs. </a:t>
            </a:r>
          </a:p>
          <a:p>
            <a:endParaRPr lang="en-US" dirty="0"/>
          </a:p>
          <a:p>
            <a:r>
              <a:rPr lang="en-US" dirty="0" smtClean="0"/>
              <a:t>Rep. Costa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Fresno City, Madera, Merced, </a:t>
            </a:r>
            <a:r>
              <a:rPr lang="en-US" dirty="0" smtClean="0"/>
              <a:t>Fresno (D) </a:t>
            </a:r>
            <a:endParaRPr lang="en-US" dirty="0" smtClean="0"/>
          </a:p>
          <a:p>
            <a:r>
              <a:rPr lang="en-US" dirty="0" smtClean="0"/>
              <a:t>Rep. </a:t>
            </a:r>
            <a:r>
              <a:rPr lang="en-US" dirty="0" err="1" smtClean="0"/>
              <a:t>Nunes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Fresno, Reedley, </a:t>
            </a:r>
            <a:r>
              <a:rPr lang="en-US" dirty="0" smtClean="0"/>
              <a:t>COS (R)</a:t>
            </a:r>
            <a:endParaRPr lang="en-US" dirty="0" smtClean="0"/>
          </a:p>
          <a:p>
            <a:r>
              <a:rPr lang="en-US" dirty="0" smtClean="0"/>
              <a:t>Rep. Dunham </a:t>
            </a:r>
            <a:r>
              <a:rPr lang="en-US" dirty="0" smtClean="0"/>
              <a:t>- Univ. of </a:t>
            </a:r>
            <a:r>
              <a:rPr lang="en-US" dirty="0" smtClean="0"/>
              <a:t>Pacific (R)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49" y="2919413"/>
            <a:ext cx="2795741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9" y="447188"/>
            <a:ext cx="10948613" cy="970450"/>
          </a:xfrm>
        </p:spPr>
        <p:txBody>
          <a:bodyPr/>
          <a:lstStyle/>
          <a:p>
            <a:r>
              <a:rPr lang="en-US" smtClean="0"/>
              <a:t>THANK YOU FOR ATTENDING TRIO DAY 2018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56" y="2122488"/>
            <a:ext cx="7130819" cy="42260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419350"/>
            <a:ext cx="1947862" cy="19478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03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937" y="2065124"/>
            <a:ext cx="10554574" cy="4635713"/>
          </a:xfrm>
        </p:spPr>
        <p:txBody>
          <a:bodyPr>
            <a:normAutofit/>
          </a:bodyPr>
          <a:lstStyle/>
          <a:p>
            <a:r>
              <a:rPr lang="en-US" dirty="0" smtClean="0"/>
              <a:t>COLLEGE OF THE SEQUOIAS MATH &amp; SCIENCE UPWARD BOUND</a:t>
            </a:r>
          </a:p>
          <a:p>
            <a:r>
              <a:rPr lang="en-US" dirty="0" smtClean="0"/>
              <a:t>REEDLEY COLLEGE UPWARD BOUND (2)</a:t>
            </a:r>
          </a:p>
          <a:p>
            <a:r>
              <a:rPr lang="en-US" dirty="0" smtClean="0"/>
              <a:t>REEDLEY COLLEGE MATH &amp; SCIENCE UPWARD BOUND</a:t>
            </a:r>
          </a:p>
          <a:p>
            <a:r>
              <a:rPr lang="en-US" dirty="0" smtClean="0"/>
              <a:t>FRESNO CITY COLLEGE UPWARD BOUND</a:t>
            </a:r>
          </a:p>
          <a:p>
            <a:r>
              <a:rPr lang="en-US" dirty="0" smtClean="0"/>
              <a:t>UC MERCED UPWARD BOUND (2)</a:t>
            </a:r>
          </a:p>
          <a:p>
            <a:r>
              <a:rPr lang="en-US" dirty="0" smtClean="0"/>
              <a:t>FRESNO STATE EDUCATIONAL TALENT SEARCH (2)</a:t>
            </a:r>
          </a:p>
          <a:p>
            <a:r>
              <a:rPr lang="en-US" dirty="0" smtClean="0"/>
              <a:t>FRESNO STATE UPWARD BOUND (2)</a:t>
            </a:r>
          </a:p>
          <a:p>
            <a:r>
              <a:rPr lang="en-US" dirty="0" smtClean="0"/>
              <a:t>FRESNO STATE SSS &amp; SSS VETERANS</a:t>
            </a:r>
          </a:p>
          <a:p>
            <a:r>
              <a:rPr lang="en-US" dirty="0" smtClean="0"/>
              <a:t>CLOVIS COMMUNITY &amp; MADERA CENTER SSS</a:t>
            </a:r>
          </a:p>
          <a:p>
            <a:r>
              <a:rPr lang="en-US" dirty="0" smtClean="0"/>
              <a:t>UNIVERSITY OF PACIFIC UPWARD BOUND</a:t>
            </a:r>
          </a:p>
          <a:p>
            <a:r>
              <a:rPr lang="en-US" dirty="0" smtClean="0"/>
              <a:t>UNIVERSITY OF PACIFIC SSS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801">
            <a:off x="8766247" y="2361464"/>
            <a:ext cx="2848864" cy="3215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91375"/>
            <a:ext cx="1947862" cy="19478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284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51" y="5754029"/>
            <a:ext cx="229503" cy="141380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440" y="184771"/>
            <a:ext cx="7886582" cy="6434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7801">
            <a:off x="979560" y="2732939"/>
            <a:ext cx="2848864" cy="3215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34" y="0"/>
            <a:ext cx="1028699" cy="1028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5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188"/>
            <a:ext cx="7400925" cy="1438762"/>
          </a:xfrm>
        </p:spPr>
        <p:txBody>
          <a:bodyPr/>
          <a:lstStyle/>
          <a:p>
            <a:pPr algn="ctr"/>
            <a:r>
              <a:rPr lang="en-US" i="1" dirty="0" smtClean="0"/>
              <a:t>TR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i="1" dirty="0" smtClean="0"/>
              <a:t>O DAY: DAY OF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POVERELLO HOUSE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823805" cy="3636511"/>
          </a:xfrm>
        </p:spPr>
        <p:txBody>
          <a:bodyPr/>
          <a:lstStyle/>
          <a:p>
            <a:r>
              <a:rPr lang="en-US" dirty="0" smtClean="0"/>
              <a:t>Care Packages &amp; Donations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www.youtube.com/watch?v=3U-zrAc1x5E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https://www.youtube.com/watch?v=boGgKVgfybY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9" y="189570"/>
            <a:ext cx="4753556" cy="6115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011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63" y="42506"/>
            <a:ext cx="10571998" cy="970450"/>
          </a:xfrm>
        </p:spPr>
        <p:txBody>
          <a:bodyPr/>
          <a:lstStyle/>
          <a:p>
            <a:r>
              <a:rPr lang="en-US" dirty="0" smtClean="0"/>
              <a:t>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63" y="4137819"/>
            <a:ext cx="541737" cy="3636511"/>
          </a:xfrm>
        </p:spPr>
        <p:txBody>
          <a:bodyPr/>
          <a:lstStyle/>
          <a:p>
            <a:r>
              <a:rPr lang="en-US" smtClean="0"/>
              <a:t>,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0CDD53-17FC-5147-B3B4-CC1F4C37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801">
            <a:off x="485633" y="4055960"/>
            <a:ext cx="1885503" cy="212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13" y="1012956"/>
            <a:ext cx="841661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03" y="1977692"/>
            <a:ext cx="10571998" cy="97045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MAP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99" y="324818"/>
            <a:ext cx="9937315" cy="6098284"/>
          </a:xfrm>
        </p:spPr>
      </p:pic>
    </p:spTree>
    <p:extLst>
      <p:ext uri="{BB962C8B-B14F-4D97-AF65-F5344CB8AC3E}">
        <p14:creationId xmlns:p14="http://schemas.microsoft.com/office/powerpoint/2010/main" val="13383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490" y="447188"/>
            <a:ext cx="10812508" cy="1125360"/>
          </a:xfrm>
        </p:spPr>
        <p:txBody>
          <a:bodyPr/>
          <a:lstStyle/>
          <a:p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</a:rPr>
              <a:t>DR. FRANK LAMAS</a:t>
            </a:r>
            <a:endParaRPr lang="en-US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1" y="2009113"/>
            <a:ext cx="5111378" cy="3006938"/>
          </a:xfrm>
        </p:spPr>
        <p:txBody>
          <a:bodyPr/>
          <a:lstStyle/>
          <a:p>
            <a:pPr algn="r"/>
            <a:r>
              <a:rPr lang="en-US" dirty="0" smtClean="0"/>
              <a:t>Vice-President for Student Affairs &amp; Enrollment Management at Fresno State</a:t>
            </a:r>
          </a:p>
          <a:p>
            <a:pPr algn="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generation to go to college</a:t>
            </a:r>
          </a:p>
          <a:p>
            <a:pPr algn="r"/>
            <a:r>
              <a:rPr lang="en-US" dirty="0" smtClean="0"/>
              <a:t>Advocate for TRIO programs</a:t>
            </a:r>
          </a:p>
          <a:p>
            <a:pPr algn="r"/>
            <a:r>
              <a:rPr lang="en-US" dirty="0"/>
              <a:t>2018 Fred Turner Award for Outstanding Service to Student Affairs Administrators in Higher Education (NASPA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44">
            <a:off x="7334713" y="1314169"/>
            <a:ext cx="4396828" cy="4396828"/>
          </a:xfrm>
          <a:prstGeom prst="rect">
            <a:avLst/>
          </a:prstGeom>
          <a:ln w="25400">
            <a:solidFill>
              <a:schemeClr val="bg1">
                <a:alpha val="97000"/>
              </a:schemeClr>
            </a:solidFill>
          </a:ln>
        </p:spPr>
      </p:pic>
      <p:pic>
        <p:nvPicPr>
          <p:cNvPr id="5" name="Picture 4" descr="bulldog10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523" y="4195053"/>
            <a:ext cx="3451180" cy="26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KEYNOTE SPEAKER </a:t>
            </a:r>
            <a:r>
              <a:rPr lang="mr-IN" dirty="0" smtClean="0"/>
              <a:t>–</a:t>
            </a:r>
            <a:r>
              <a:rPr lang="en-US" dirty="0" smtClean="0"/>
              <a:t> DR. DARLENE MURRAY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5082026" cy="3636511"/>
          </a:xfrm>
        </p:spPr>
        <p:txBody>
          <a:bodyPr/>
          <a:lstStyle/>
          <a:p>
            <a:r>
              <a:rPr lang="en-US" dirty="0" smtClean="0"/>
              <a:t>STUDENT EQUITY COORDINATOR AT REEDLEY COLLEGE</a:t>
            </a:r>
          </a:p>
          <a:p>
            <a:r>
              <a:rPr lang="en-US" dirty="0" smtClean="0"/>
              <a:t>FORMER UPWARD BOUND STUDENT FROM FRESNO STATE</a:t>
            </a:r>
          </a:p>
          <a:p>
            <a:r>
              <a:rPr lang="en-US" dirty="0" smtClean="0"/>
              <a:t>2015 WESTOP TRIO ACHIEVER AWARD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07" y="2746916"/>
            <a:ext cx="3420694" cy="3111882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17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1018</TotalTime>
  <Words>686</Words>
  <Application>Microsoft Macintosh PowerPoint</Application>
  <PresentationFormat>Widescreen</PresentationFormat>
  <Paragraphs>125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Mangal</vt:lpstr>
      <vt:lpstr>Wingdings 2</vt:lpstr>
      <vt:lpstr>Quotable</vt:lpstr>
      <vt:lpstr>WESTOP CENCAL TRIO DAY 2018 </vt:lpstr>
      <vt:lpstr>WELCOME – TRIO DAY CHAIR &amp; CENCAL PRESIDENT</vt:lpstr>
      <vt:lpstr>WELCOME</vt:lpstr>
      <vt:lpstr>AGENDA</vt:lpstr>
      <vt:lpstr>TRIO DAY: DAY OF SERVICE POVERELLO HOUSE </vt:lpstr>
      <vt:lpstr>WORKSHOPS</vt:lpstr>
      <vt:lpstr>MAP</vt:lpstr>
      <vt:lpstr>DR. FRANK LAMAS</vt:lpstr>
      <vt:lpstr>KEYNOTE SPEAKER – DR. DARLENE MURRAY</vt:lpstr>
      <vt:lpstr>SOCIAL MEDIA &amp; PHONES</vt:lpstr>
      <vt:lpstr>SPECIAL RECOGNITION – PERRY ANGLE</vt:lpstr>
      <vt:lpstr>CONGRESSMAN DEVIN NUNES</vt:lpstr>
      <vt:lpstr>TRIO High School Students Proclamations</vt:lpstr>
      <vt:lpstr>LUNCH 12-12:45 pm</vt:lpstr>
      <vt:lpstr>WORKSHOP SESSION II</vt:lpstr>
      <vt:lpstr>What to include in your letter –  Dear Congressman,                                  `</vt:lpstr>
      <vt:lpstr>TRIO DAY: DAY OF SERVICE POVERELLO HOUSE </vt:lpstr>
      <vt:lpstr>2018 CENCAL SCHOLARSHIP RECIPIENTS</vt:lpstr>
      <vt:lpstr>CONGRESSMAN JIM COSTA</vt:lpstr>
      <vt:lpstr>Washington DC Representatives</vt:lpstr>
      <vt:lpstr>TRIO College Students Proclamations</vt:lpstr>
      <vt:lpstr>OATH  - 1st ANNUAL TRADITION       led by R Ricardo Marmolejo</vt:lpstr>
      <vt:lpstr>GROUP PHOTO</vt:lpstr>
      <vt:lpstr>EVALUATION</vt:lpstr>
      <vt:lpstr>CONTACT YOUR CONGRESSMAN </vt:lpstr>
      <vt:lpstr>THANK YOU FOR ATTENDING TRIO DAY 2018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WESTOP CENCAL TRIO DAY 2018 </dc:title>
  <dc:creator>Microsoft Office User</dc:creator>
  <cp:lastModifiedBy>Microsoft Office User</cp:lastModifiedBy>
  <cp:revision>38</cp:revision>
  <dcterms:created xsi:type="dcterms:W3CDTF">2018-02-24T03:52:25Z</dcterms:created>
  <dcterms:modified xsi:type="dcterms:W3CDTF">2018-03-03T20:47:43Z</dcterms:modified>
</cp:coreProperties>
</file>