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96"/>
  </p:sldMasterIdLst>
  <p:notesMasterIdLst>
    <p:notesMasterId r:id="rId130"/>
  </p:notesMasterIdLst>
  <p:handoutMasterIdLst>
    <p:handoutMasterId r:id="rId131"/>
  </p:handoutMasterIdLst>
  <p:sldIdLst>
    <p:sldId id="340" r:id="rId97"/>
    <p:sldId id="330" r:id="rId98"/>
    <p:sldId id="292" r:id="rId99"/>
    <p:sldId id="356" r:id="rId100"/>
    <p:sldId id="331" r:id="rId101"/>
    <p:sldId id="336" r:id="rId102"/>
    <p:sldId id="329" r:id="rId103"/>
    <p:sldId id="323" r:id="rId104"/>
    <p:sldId id="334" r:id="rId105"/>
    <p:sldId id="337" r:id="rId106"/>
    <p:sldId id="324" r:id="rId107"/>
    <p:sldId id="325" r:id="rId108"/>
    <p:sldId id="326" r:id="rId109"/>
    <p:sldId id="327" r:id="rId110"/>
    <p:sldId id="338" r:id="rId111"/>
    <p:sldId id="354" r:id="rId112"/>
    <p:sldId id="365" r:id="rId113"/>
    <p:sldId id="362" r:id="rId114"/>
    <p:sldId id="366" r:id="rId115"/>
    <p:sldId id="367" r:id="rId116"/>
    <p:sldId id="360" r:id="rId117"/>
    <p:sldId id="363" r:id="rId118"/>
    <p:sldId id="355" r:id="rId119"/>
    <p:sldId id="368" r:id="rId120"/>
    <p:sldId id="342" r:id="rId121"/>
    <p:sldId id="352" r:id="rId122"/>
    <p:sldId id="343" r:id="rId123"/>
    <p:sldId id="364" r:id="rId124"/>
    <p:sldId id="351" r:id="rId125"/>
    <p:sldId id="358" r:id="rId126"/>
    <p:sldId id="335" r:id="rId127"/>
    <p:sldId id="359" r:id="rId128"/>
    <p:sldId id="341" r:id="rId1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2" userDrawn="1">
          <p15:clr>
            <a:srgbClr val="A4A3A4"/>
          </p15:clr>
        </p15:guide>
        <p15:guide id="2" pos="54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99FF99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 autoAdjust="0"/>
    <p:restoredTop sz="95815" autoAdjust="0"/>
  </p:normalViewPr>
  <p:slideViewPr>
    <p:cSldViewPr snapToGrid="0">
      <p:cViewPr>
        <p:scale>
          <a:sx n="99" d="100"/>
          <a:sy n="99" d="100"/>
        </p:scale>
        <p:origin x="-62" y="-72"/>
      </p:cViewPr>
      <p:guideLst>
        <p:guide orient="horz" pos="1032"/>
        <p:guide pos="54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21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16.xml"/><Relationship Id="rId133" Type="http://schemas.openxmlformats.org/officeDocument/2006/relationships/viewProps" Target="viewProps.xml"/><Relationship Id="rId16" Type="http://schemas.openxmlformats.org/officeDocument/2006/relationships/customXml" Target="../customXml/item16.xml"/><Relationship Id="rId107" Type="http://schemas.openxmlformats.org/officeDocument/2006/relationships/slide" Target="slides/slide11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6.xml"/><Relationship Id="rId123" Type="http://schemas.openxmlformats.org/officeDocument/2006/relationships/slide" Target="slides/slide27.xml"/><Relationship Id="rId128" Type="http://schemas.openxmlformats.org/officeDocument/2006/relationships/slide" Target="slides/slide32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4.xml"/><Relationship Id="rId105" Type="http://schemas.openxmlformats.org/officeDocument/2006/relationships/slide" Target="slides/slide9.xml"/><Relationship Id="rId113" Type="http://schemas.openxmlformats.org/officeDocument/2006/relationships/slide" Target="slides/slide17.xml"/><Relationship Id="rId118" Type="http://schemas.openxmlformats.org/officeDocument/2006/relationships/slide" Target="slides/slide22.xml"/><Relationship Id="rId126" Type="http://schemas.openxmlformats.org/officeDocument/2006/relationships/slide" Target="slides/slide30.xml"/><Relationship Id="rId134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slide" Target="slides/slide2.xml"/><Relationship Id="rId121" Type="http://schemas.openxmlformats.org/officeDocument/2006/relationships/slide" Target="slides/slide2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7.xml"/><Relationship Id="rId108" Type="http://schemas.openxmlformats.org/officeDocument/2006/relationships/slide" Target="slides/slide12.xml"/><Relationship Id="rId116" Type="http://schemas.openxmlformats.org/officeDocument/2006/relationships/slide" Target="slides/slide20.xml"/><Relationship Id="rId124" Type="http://schemas.openxmlformats.org/officeDocument/2006/relationships/slide" Target="slides/slide28.xml"/><Relationship Id="rId129" Type="http://schemas.openxmlformats.org/officeDocument/2006/relationships/slide" Target="slides/slide3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slideMaster" Target="slideMasters/slideMaster1.xml"/><Relationship Id="rId111" Type="http://schemas.openxmlformats.org/officeDocument/2006/relationships/slide" Target="slides/slide15.xml"/><Relationship Id="rId13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10.xml"/><Relationship Id="rId114" Type="http://schemas.openxmlformats.org/officeDocument/2006/relationships/slide" Target="slides/slide18.xml"/><Relationship Id="rId119" Type="http://schemas.openxmlformats.org/officeDocument/2006/relationships/slide" Target="slides/slide23.xml"/><Relationship Id="rId127" Type="http://schemas.openxmlformats.org/officeDocument/2006/relationships/slide" Target="slides/slide3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slide" Target="slides/slide3.xml"/><Relationship Id="rId101" Type="http://schemas.openxmlformats.org/officeDocument/2006/relationships/slide" Target="slides/slide5.xml"/><Relationship Id="rId122" Type="http://schemas.openxmlformats.org/officeDocument/2006/relationships/slide" Target="slides/slide26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13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.xml"/><Relationship Id="rId104" Type="http://schemas.openxmlformats.org/officeDocument/2006/relationships/slide" Target="slides/slide8.xml"/><Relationship Id="rId120" Type="http://schemas.openxmlformats.org/officeDocument/2006/relationships/slide" Target="slides/slide24.xml"/><Relationship Id="rId125" Type="http://schemas.openxmlformats.org/officeDocument/2006/relationships/slide" Target="slides/slide29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14.xml"/><Relationship Id="rId115" Type="http://schemas.openxmlformats.org/officeDocument/2006/relationships/slide" Target="slides/slide19.xml"/><Relationship Id="rId131" Type="http://schemas.openxmlformats.org/officeDocument/2006/relationships/handoutMaster" Target="handoutMasters/handout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CAPDEV\Common\PLANNING%20Projects\Long%20Range%20and%20Strategic%20Planning\Projects%20and%20Tasks\_UTA%20-%20Board%20Retreats\2015\Memos%20and%20Reports\Retreat%20Comment%20Summary%20v2%202015090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CAPDEV\Common\PLANNING%20Projects\Long%20Range%20and%20Strategic%20Planning\Projects%20and%20Tasks\_UTA%20-%20Board%20Goals\2016\Ridership%20Goal\60%20mma%20total%20monthly%20ridership%20gjl%20edits%202015090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CAPDEV\Common\PLANNING%20Projects\Long%20Range%20and%20Strategic%20Planning\Projects%20and%20Tasks\_UTA%20-%20Board%20Goals\2016\Ridership%20Goal\60%20MMA%20ridership%20v4%20201509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Comment Count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'Comments and Summary'!$H$12:$H$19</c:f>
              <c:strCache>
                <c:ptCount val="8"/>
                <c:pt idx="0">
                  <c:v>Employee Development</c:v>
                </c:pt>
                <c:pt idx="1">
                  <c:v>First/Last Mile</c:v>
                </c:pt>
                <c:pt idx="2">
                  <c:v>Fares/Technology</c:v>
                </c:pt>
                <c:pt idx="3">
                  <c:v>Service Levels</c:v>
                </c:pt>
                <c:pt idx="4">
                  <c:v>TOD</c:v>
                </c:pt>
                <c:pt idx="5">
                  <c:v>Funding</c:v>
                </c:pt>
                <c:pt idx="6">
                  <c:v>Public Image/Customer Focus</c:v>
                </c:pt>
                <c:pt idx="7">
                  <c:v>Market Driven Focus</c:v>
                </c:pt>
              </c:strCache>
            </c:strRef>
          </c:cat>
          <c:val>
            <c:numRef>
              <c:f>'Comments and Summary'!$G$12:$G$19</c:f>
              <c:numCache>
                <c:formatCode>General</c:formatCode>
                <c:ptCount val="8"/>
                <c:pt idx="0">
                  <c:v>5</c:v>
                </c:pt>
                <c:pt idx="1">
                  <c:v>12</c:v>
                </c:pt>
                <c:pt idx="2">
                  <c:v>15</c:v>
                </c:pt>
                <c:pt idx="3">
                  <c:v>18</c:v>
                </c:pt>
                <c:pt idx="4">
                  <c:v>27</c:v>
                </c:pt>
                <c:pt idx="5">
                  <c:v>28</c:v>
                </c:pt>
                <c:pt idx="6">
                  <c:v>40</c:v>
                </c:pt>
                <c:pt idx="7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247808"/>
        <c:axId val="98249344"/>
      </c:barChart>
      <c:catAx>
        <c:axId val="9824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49344"/>
        <c:crosses val="autoZero"/>
        <c:auto val="1"/>
        <c:lblAlgn val="l"/>
        <c:lblOffset val="100"/>
        <c:noMultiLvlLbl val="0"/>
      </c:catAx>
      <c:valAx>
        <c:axId val="9824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4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Locally Programed Fed/Other Grants (CMAQ/STP, 5310, JARC/NF, Weber 3rd 1/4)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strRef>
              <c:f>Sheet1!$B$26:$G$26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Proposed Goal</c:v>
                </c:pt>
              </c:strCache>
            </c:strRef>
          </c:cat>
          <c:val>
            <c:numRef>
              <c:f>Sheet1!$B$27:$G$27</c:f>
              <c:numCache>
                <c:formatCode>_("$"* #,##0_);_("$"* \(#,##0\);_("$"* "-"??_);_(@_)</c:formatCode>
                <c:ptCount val="6"/>
                <c:pt idx="0">
                  <c:v>1020861</c:v>
                </c:pt>
                <c:pt idx="1">
                  <c:v>6492500</c:v>
                </c:pt>
                <c:pt idx="2">
                  <c:v>5648467</c:v>
                </c:pt>
                <c:pt idx="3">
                  <c:v>2232983</c:v>
                </c:pt>
                <c:pt idx="4">
                  <c:v>2997901</c:v>
                </c:pt>
                <c:pt idx="5">
                  <c:v>4415957</c:v>
                </c:pt>
              </c:numCache>
            </c:numRef>
          </c:val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UTA Generated (Capital Gains, Property Sales)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cat>
            <c:strRef>
              <c:f>Sheet1!$B$26:$G$26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Proposed Goal</c:v>
                </c:pt>
              </c:strCache>
            </c:strRef>
          </c:cat>
          <c:val>
            <c:numRef>
              <c:f>Sheet1!$B$28:$G$28</c:f>
              <c:numCache>
                <c:formatCode>_("$"* #,##0_);_("$"* \(#,##0\);_("$"* "-"??_);_(@_)</c:formatCode>
                <c:ptCount val="6"/>
                <c:pt idx="1">
                  <c:v>274701</c:v>
                </c:pt>
                <c:pt idx="2">
                  <c:v>255165</c:v>
                </c:pt>
                <c:pt idx="3">
                  <c:v>1772637</c:v>
                </c:pt>
                <c:pt idx="4">
                  <c:v>7466796</c:v>
                </c:pt>
                <c:pt idx="5">
                  <c:v>6600000</c:v>
                </c:pt>
              </c:numCache>
            </c:numRef>
          </c:val>
        </c:ser>
        <c:ser>
          <c:idx val="2"/>
          <c:order val="2"/>
          <c:tx>
            <c:strRef>
              <c:f>Sheet1!$A$29</c:f>
              <c:strCache>
                <c:ptCount val="1"/>
                <c:pt idx="0">
                  <c:v>Betterments (Rail lines, Passenger Enhance., Lic. Reg. Fees, Ops Offset, Sponsorships)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Sheet1!$B$26:$G$26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Proposed Goal</c:v>
                </c:pt>
              </c:strCache>
            </c:strRef>
          </c:cat>
          <c:val>
            <c:numRef>
              <c:f>Sheet1!$B$29:$G$29</c:f>
              <c:numCache>
                <c:formatCode>_("$"* #,##0_);_("$"* \(#,##0\);_("$"* "-"??_);_(@_)</c:formatCode>
                <c:ptCount val="6"/>
                <c:pt idx="0">
                  <c:v>2400000</c:v>
                </c:pt>
                <c:pt idx="1">
                  <c:v>10832518</c:v>
                </c:pt>
                <c:pt idx="2">
                  <c:v>10037364</c:v>
                </c:pt>
                <c:pt idx="3">
                  <c:v>10311466</c:v>
                </c:pt>
                <c:pt idx="4">
                  <c:v>6872799</c:v>
                </c:pt>
                <c:pt idx="5">
                  <c:v>1575000</c:v>
                </c:pt>
              </c:numCache>
            </c:numRef>
          </c:val>
        </c:ser>
        <c:ser>
          <c:idx val="3"/>
          <c:order val="3"/>
          <c:tx>
            <c:strRef>
              <c:f>Sheet1!$A$30</c:f>
              <c:strCache>
                <c:ptCount val="1"/>
                <c:pt idx="0">
                  <c:v>Studies, Research, Project Development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Sheet1!$B$26:$G$26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Proposed Goal</c:v>
                </c:pt>
              </c:strCache>
            </c:strRef>
          </c:cat>
          <c:val>
            <c:numRef>
              <c:f>Sheet1!$B$30:$G$30</c:f>
              <c:numCache>
                <c:formatCode>_("$"* #,##0_);_("$"* \(#,##0\);_("$"* "-"??_);_(@_)</c:formatCode>
                <c:ptCount val="6"/>
                <c:pt idx="1">
                  <c:v>113000</c:v>
                </c:pt>
                <c:pt idx="2">
                  <c:v>5523850</c:v>
                </c:pt>
                <c:pt idx="3">
                  <c:v>4531905</c:v>
                </c:pt>
                <c:pt idx="4">
                  <c:v>3217389</c:v>
                </c:pt>
                <c:pt idx="5">
                  <c:v>593000</c:v>
                </c:pt>
              </c:numCache>
            </c:numRef>
          </c:val>
        </c:ser>
        <c:ser>
          <c:idx val="4"/>
          <c:order val="4"/>
          <c:tx>
            <c:strRef>
              <c:f>Sheet1!$A$31</c:f>
              <c:strCache>
                <c:ptCount val="1"/>
                <c:pt idx="0">
                  <c:v>Federal Discretionary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cat>
            <c:strRef>
              <c:f>Sheet1!$B$26:$G$26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Proposed Goal</c:v>
                </c:pt>
              </c:strCache>
            </c:strRef>
          </c:cat>
          <c:val>
            <c:numRef>
              <c:f>Sheet1!$B$31:$G$31</c:f>
              <c:numCache>
                <c:formatCode>_("$"* #,##0_);_("$"* \(#,##0\);_("$"* "-"??_);_(@_)</c:formatCode>
                <c:ptCount val="6"/>
                <c:pt idx="0">
                  <c:v>39133193</c:v>
                </c:pt>
                <c:pt idx="1">
                  <c:v>11483693</c:v>
                </c:pt>
                <c:pt idx="2">
                  <c:v>2348072</c:v>
                </c:pt>
                <c:pt idx="3">
                  <c:v>525000</c:v>
                </c:pt>
                <c:pt idx="5">
                  <c:v>2066043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617088"/>
        <c:axId val="104618624"/>
      </c:areaChart>
      <c:catAx>
        <c:axId val="10461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18624"/>
        <c:crosses val="autoZero"/>
        <c:auto val="1"/>
        <c:lblAlgn val="ctr"/>
        <c:lblOffset val="100"/>
        <c:noMultiLvlLbl val="0"/>
      </c:catAx>
      <c:valAx>
        <c:axId val="10461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17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170098363011749E-2"/>
          <c:y val="0.69334819837335149"/>
          <c:w val="0.9560855722273045"/>
          <c:h val="0.2687890751717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Ridership 60 Month Moving </a:t>
            </a:r>
            <a:r>
              <a:rPr lang="en-US" dirty="0" smtClean="0"/>
              <a:t>Average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Dec 2002 – Jul 2015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System Monthly Ridership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DATA!$A$61:$A$212</c:f>
              <c:numCache>
                <c:formatCode>[$-409]mmm\-yy;@</c:formatCode>
                <c:ptCount val="152"/>
                <c:pt idx="0">
                  <c:v>37591</c:v>
                </c:pt>
                <c:pt idx="1">
                  <c:v>37622</c:v>
                </c:pt>
                <c:pt idx="2" formatCode="mmm\-yy">
                  <c:v>37653</c:v>
                </c:pt>
                <c:pt idx="3">
                  <c:v>37681</c:v>
                </c:pt>
                <c:pt idx="4">
                  <c:v>37712</c:v>
                </c:pt>
                <c:pt idx="5" formatCode="mmm\-yy">
                  <c:v>37742</c:v>
                </c:pt>
                <c:pt idx="6">
                  <c:v>37773</c:v>
                </c:pt>
                <c:pt idx="7">
                  <c:v>37803</c:v>
                </c:pt>
                <c:pt idx="8" formatCode="mmm\-yy">
                  <c:v>37834</c:v>
                </c:pt>
                <c:pt idx="9">
                  <c:v>37865</c:v>
                </c:pt>
                <c:pt idx="10">
                  <c:v>37895</c:v>
                </c:pt>
                <c:pt idx="11" formatCode="mmm\-yy">
                  <c:v>37926</c:v>
                </c:pt>
                <c:pt idx="12">
                  <c:v>37956</c:v>
                </c:pt>
                <c:pt idx="13">
                  <c:v>37987</c:v>
                </c:pt>
                <c:pt idx="14" formatCode="mmm\-yy">
                  <c:v>38018</c:v>
                </c:pt>
                <c:pt idx="15">
                  <c:v>38047</c:v>
                </c:pt>
                <c:pt idx="16">
                  <c:v>38078</c:v>
                </c:pt>
                <c:pt idx="17" formatCode="mmm\-yy">
                  <c:v>38108</c:v>
                </c:pt>
                <c:pt idx="18">
                  <c:v>38139</c:v>
                </c:pt>
                <c:pt idx="19">
                  <c:v>38169</c:v>
                </c:pt>
                <c:pt idx="20" formatCode="mmm\-yy">
                  <c:v>38200</c:v>
                </c:pt>
                <c:pt idx="21">
                  <c:v>38231</c:v>
                </c:pt>
                <c:pt idx="22">
                  <c:v>38261</c:v>
                </c:pt>
                <c:pt idx="23" formatCode="mmm\-yy">
                  <c:v>38292</c:v>
                </c:pt>
                <c:pt idx="24">
                  <c:v>38322</c:v>
                </c:pt>
                <c:pt idx="25">
                  <c:v>38353</c:v>
                </c:pt>
                <c:pt idx="26" formatCode="mmm\-yy">
                  <c:v>38384</c:v>
                </c:pt>
                <c:pt idx="27">
                  <c:v>38412</c:v>
                </c:pt>
                <c:pt idx="28">
                  <c:v>38443</c:v>
                </c:pt>
                <c:pt idx="29" formatCode="mmm\-yy">
                  <c:v>38473</c:v>
                </c:pt>
                <c:pt idx="30">
                  <c:v>38504</c:v>
                </c:pt>
                <c:pt idx="31">
                  <c:v>38534</c:v>
                </c:pt>
                <c:pt idx="32" formatCode="mmm\-yy">
                  <c:v>38565</c:v>
                </c:pt>
                <c:pt idx="33">
                  <c:v>38596</c:v>
                </c:pt>
                <c:pt idx="34">
                  <c:v>38626</c:v>
                </c:pt>
                <c:pt idx="35" formatCode="mmm\-yy">
                  <c:v>38657</c:v>
                </c:pt>
                <c:pt idx="36">
                  <c:v>38687</c:v>
                </c:pt>
                <c:pt idx="37">
                  <c:v>38718</c:v>
                </c:pt>
                <c:pt idx="38" formatCode="mmm\-yy">
                  <c:v>38749</c:v>
                </c:pt>
                <c:pt idx="39">
                  <c:v>38777</c:v>
                </c:pt>
                <c:pt idx="40">
                  <c:v>38808</c:v>
                </c:pt>
                <c:pt idx="41" formatCode="mmm\-yy">
                  <c:v>38838</c:v>
                </c:pt>
                <c:pt idx="42">
                  <c:v>38869</c:v>
                </c:pt>
                <c:pt idx="43">
                  <c:v>38899</c:v>
                </c:pt>
                <c:pt idx="44" formatCode="mmm\-yy">
                  <c:v>38930</c:v>
                </c:pt>
                <c:pt idx="45">
                  <c:v>38961</c:v>
                </c:pt>
                <c:pt idx="46">
                  <c:v>38991</c:v>
                </c:pt>
                <c:pt idx="47" formatCode="mmm\-yy">
                  <c:v>39022</c:v>
                </c:pt>
                <c:pt idx="48">
                  <c:v>39052</c:v>
                </c:pt>
                <c:pt idx="49">
                  <c:v>39083</c:v>
                </c:pt>
                <c:pt idx="50" formatCode="mmm\-yy">
                  <c:v>39114</c:v>
                </c:pt>
                <c:pt idx="51">
                  <c:v>39142</c:v>
                </c:pt>
                <c:pt idx="52">
                  <c:v>39173</c:v>
                </c:pt>
                <c:pt idx="53" formatCode="mmm\-yy">
                  <c:v>39203</c:v>
                </c:pt>
                <c:pt idx="54">
                  <c:v>39234</c:v>
                </c:pt>
                <c:pt idx="55">
                  <c:v>39264</c:v>
                </c:pt>
                <c:pt idx="56" formatCode="mmm\-yy">
                  <c:v>39295</c:v>
                </c:pt>
                <c:pt idx="57">
                  <c:v>39326</c:v>
                </c:pt>
                <c:pt idx="58">
                  <c:v>39356</c:v>
                </c:pt>
                <c:pt idx="59" formatCode="mmm\-yy">
                  <c:v>39387</c:v>
                </c:pt>
                <c:pt idx="60">
                  <c:v>39417</c:v>
                </c:pt>
                <c:pt idx="61">
                  <c:v>39448</c:v>
                </c:pt>
                <c:pt idx="62" formatCode="mmm\-yy">
                  <c:v>39479</c:v>
                </c:pt>
                <c:pt idx="63">
                  <c:v>39508</c:v>
                </c:pt>
                <c:pt idx="64">
                  <c:v>39539</c:v>
                </c:pt>
                <c:pt idx="65" formatCode="mmm\-yy">
                  <c:v>39569</c:v>
                </c:pt>
                <c:pt idx="66">
                  <c:v>39600</c:v>
                </c:pt>
                <c:pt idx="67">
                  <c:v>39630</c:v>
                </c:pt>
                <c:pt idx="68" formatCode="mmm\-yy">
                  <c:v>39661</c:v>
                </c:pt>
                <c:pt idx="69">
                  <c:v>39692</c:v>
                </c:pt>
                <c:pt idx="70">
                  <c:v>39722</c:v>
                </c:pt>
                <c:pt idx="71" formatCode="mmm\-yy">
                  <c:v>39753</c:v>
                </c:pt>
                <c:pt idx="72">
                  <c:v>39783</c:v>
                </c:pt>
                <c:pt idx="73">
                  <c:v>39814</c:v>
                </c:pt>
                <c:pt idx="74" formatCode="mmm\-yy">
                  <c:v>39845</c:v>
                </c:pt>
                <c:pt idx="75">
                  <c:v>39873</c:v>
                </c:pt>
                <c:pt idx="76">
                  <c:v>39904</c:v>
                </c:pt>
                <c:pt idx="77" formatCode="mmm\-yy">
                  <c:v>39934</c:v>
                </c:pt>
                <c:pt idx="78">
                  <c:v>39965</c:v>
                </c:pt>
                <c:pt idx="79">
                  <c:v>39995</c:v>
                </c:pt>
                <c:pt idx="80" formatCode="mmm\-yy">
                  <c:v>40026</c:v>
                </c:pt>
                <c:pt idx="81">
                  <c:v>40057</c:v>
                </c:pt>
                <c:pt idx="82">
                  <c:v>40087</c:v>
                </c:pt>
                <c:pt idx="83" formatCode="mmm\-yy">
                  <c:v>40118</c:v>
                </c:pt>
                <c:pt idx="84">
                  <c:v>40148</c:v>
                </c:pt>
                <c:pt idx="85">
                  <c:v>40179</c:v>
                </c:pt>
                <c:pt idx="86">
                  <c:v>40210</c:v>
                </c:pt>
                <c:pt idx="87" formatCode="mmm\-yy">
                  <c:v>40238</c:v>
                </c:pt>
                <c:pt idx="88">
                  <c:v>40269</c:v>
                </c:pt>
                <c:pt idx="89">
                  <c:v>40299</c:v>
                </c:pt>
                <c:pt idx="90">
                  <c:v>40330</c:v>
                </c:pt>
                <c:pt idx="91" formatCode="mmm\-yy">
                  <c:v>40360</c:v>
                </c:pt>
                <c:pt idx="92">
                  <c:v>40391</c:v>
                </c:pt>
                <c:pt idx="93">
                  <c:v>40422</c:v>
                </c:pt>
                <c:pt idx="94">
                  <c:v>40452</c:v>
                </c:pt>
                <c:pt idx="95" formatCode="mmm\-yy">
                  <c:v>40483</c:v>
                </c:pt>
                <c:pt idx="96">
                  <c:v>40513</c:v>
                </c:pt>
                <c:pt idx="97">
                  <c:v>40544</c:v>
                </c:pt>
                <c:pt idx="98">
                  <c:v>40575</c:v>
                </c:pt>
                <c:pt idx="99">
                  <c:v>40603</c:v>
                </c:pt>
                <c:pt idx="100" formatCode="mmm\-yy">
                  <c:v>40634</c:v>
                </c:pt>
                <c:pt idx="101">
                  <c:v>40664</c:v>
                </c:pt>
                <c:pt idx="102">
                  <c:v>40695</c:v>
                </c:pt>
                <c:pt idx="103">
                  <c:v>40725</c:v>
                </c:pt>
                <c:pt idx="104">
                  <c:v>40756</c:v>
                </c:pt>
                <c:pt idx="105" formatCode="mmm\-yy">
                  <c:v>40787</c:v>
                </c:pt>
                <c:pt idx="106">
                  <c:v>40817</c:v>
                </c:pt>
                <c:pt idx="107">
                  <c:v>40848</c:v>
                </c:pt>
                <c:pt idx="108">
                  <c:v>40878</c:v>
                </c:pt>
                <c:pt idx="109">
                  <c:v>40909</c:v>
                </c:pt>
                <c:pt idx="110" formatCode="mmm\-yy">
                  <c:v>40940</c:v>
                </c:pt>
                <c:pt idx="111">
                  <c:v>40969</c:v>
                </c:pt>
                <c:pt idx="112">
                  <c:v>41000</c:v>
                </c:pt>
                <c:pt idx="113">
                  <c:v>41030</c:v>
                </c:pt>
                <c:pt idx="114">
                  <c:v>41061</c:v>
                </c:pt>
                <c:pt idx="115" formatCode="mmm\-yy">
                  <c:v>41091</c:v>
                </c:pt>
                <c:pt idx="116">
                  <c:v>41122</c:v>
                </c:pt>
                <c:pt idx="117">
                  <c:v>41153</c:v>
                </c:pt>
                <c:pt idx="118">
                  <c:v>41183</c:v>
                </c:pt>
                <c:pt idx="119">
                  <c:v>41214</c:v>
                </c:pt>
                <c:pt idx="120" formatCode="mmm\-yy">
                  <c:v>41244</c:v>
                </c:pt>
                <c:pt idx="121" formatCode="mmm\-yy">
                  <c:v>41275</c:v>
                </c:pt>
                <c:pt idx="122" formatCode="mmm\-yy">
                  <c:v>41306</c:v>
                </c:pt>
                <c:pt idx="123" formatCode="mmm\-yy">
                  <c:v>41334</c:v>
                </c:pt>
                <c:pt idx="124" formatCode="mmm\-yy">
                  <c:v>41365</c:v>
                </c:pt>
                <c:pt idx="125" formatCode="mmm\-yy">
                  <c:v>41395</c:v>
                </c:pt>
                <c:pt idx="126" formatCode="mmm\-yy">
                  <c:v>41426</c:v>
                </c:pt>
                <c:pt idx="127" formatCode="mmm\-yy">
                  <c:v>41456</c:v>
                </c:pt>
                <c:pt idx="128" formatCode="mmm\-yy">
                  <c:v>41487</c:v>
                </c:pt>
                <c:pt idx="129" formatCode="mmm\-yy">
                  <c:v>41518</c:v>
                </c:pt>
                <c:pt idx="130" formatCode="mmm\-yy">
                  <c:v>41548</c:v>
                </c:pt>
                <c:pt idx="131" formatCode="mmm\-yy">
                  <c:v>41579</c:v>
                </c:pt>
                <c:pt idx="132" formatCode="mmm\-yy">
                  <c:v>41609</c:v>
                </c:pt>
                <c:pt idx="133" formatCode="mmm\-yy">
                  <c:v>41640</c:v>
                </c:pt>
                <c:pt idx="134" formatCode="mmm\-yy">
                  <c:v>41671</c:v>
                </c:pt>
                <c:pt idx="135" formatCode="mmm\-yy">
                  <c:v>41699</c:v>
                </c:pt>
                <c:pt idx="136" formatCode="mmm\-yy">
                  <c:v>41730</c:v>
                </c:pt>
                <c:pt idx="137" formatCode="mmm\-yy">
                  <c:v>41760</c:v>
                </c:pt>
                <c:pt idx="138" formatCode="mmm\-yy">
                  <c:v>41791</c:v>
                </c:pt>
                <c:pt idx="139" formatCode="mmm\-yy">
                  <c:v>41821</c:v>
                </c:pt>
                <c:pt idx="140" formatCode="mmm\-yy">
                  <c:v>41852</c:v>
                </c:pt>
                <c:pt idx="141" formatCode="mmm\-yy">
                  <c:v>41883</c:v>
                </c:pt>
                <c:pt idx="142" formatCode="mmm\-yy">
                  <c:v>41913</c:v>
                </c:pt>
                <c:pt idx="143" formatCode="mmm\-yy">
                  <c:v>41944</c:v>
                </c:pt>
                <c:pt idx="144" formatCode="mmm\-yy">
                  <c:v>41974</c:v>
                </c:pt>
                <c:pt idx="145" formatCode="mmm\-yy">
                  <c:v>42005</c:v>
                </c:pt>
                <c:pt idx="146" formatCode="mmm\-yy">
                  <c:v>42036</c:v>
                </c:pt>
                <c:pt idx="147" formatCode="mmm\-yy">
                  <c:v>42064</c:v>
                </c:pt>
                <c:pt idx="148" formatCode="mmm\-yy">
                  <c:v>42095</c:v>
                </c:pt>
                <c:pt idx="149" formatCode="mmm\-yy">
                  <c:v>42125</c:v>
                </c:pt>
                <c:pt idx="150" formatCode="mmm\-yy">
                  <c:v>42156</c:v>
                </c:pt>
                <c:pt idx="151" formatCode="mmm\-yy">
                  <c:v>42186</c:v>
                </c:pt>
              </c:numCache>
            </c:numRef>
          </c:cat>
          <c:val>
            <c:numRef>
              <c:f>DATA!$B$61:$B$212</c:f>
              <c:numCache>
                <c:formatCode>0</c:formatCode>
                <c:ptCount val="152"/>
                <c:pt idx="0">
                  <c:v>2783001</c:v>
                </c:pt>
                <c:pt idx="1">
                  <c:v>2828737</c:v>
                </c:pt>
                <c:pt idx="2">
                  <c:v>2665716</c:v>
                </c:pt>
                <c:pt idx="3">
                  <c:v>2759129</c:v>
                </c:pt>
                <c:pt idx="4">
                  <c:v>2872138</c:v>
                </c:pt>
                <c:pt idx="5">
                  <c:v>2479011</c:v>
                </c:pt>
                <c:pt idx="6">
                  <c:v>2504367</c:v>
                </c:pt>
                <c:pt idx="7">
                  <c:v>2410274</c:v>
                </c:pt>
                <c:pt idx="8">
                  <c:v>2387164</c:v>
                </c:pt>
                <c:pt idx="9">
                  <c:v>2882422</c:v>
                </c:pt>
                <c:pt idx="10">
                  <c:v>3132920</c:v>
                </c:pt>
                <c:pt idx="11">
                  <c:v>2624953</c:v>
                </c:pt>
                <c:pt idx="12">
                  <c:v>3044146</c:v>
                </c:pt>
                <c:pt idx="13">
                  <c:v>2834348</c:v>
                </c:pt>
                <c:pt idx="14">
                  <c:v>2789739</c:v>
                </c:pt>
                <c:pt idx="15">
                  <c:v>3128582</c:v>
                </c:pt>
                <c:pt idx="16">
                  <c:v>3028654</c:v>
                </c:pt>
                <c:pt idx="17">
                  <c:v>2642083</c:v>
                </c:pt>
                <c:pt idx="18">
                  <c:v>2723666</c:v>
                </c:pt>
                <c:pt idx="19">
                  <c:v>2625745</c:v>
                </c:pt>
                <c:pt idx="20">
                  <c:v>2670380</c:v>
                </c:pt>
                <c:pt idx="21">
                  <c:v>3043327</c:v>
                </c:pt>
                <c:pt idx="22">
                  <c:v>3157385</c:v>
                </c:pt>
                <c:pt idx="23">
                  <c:v>2948547</c:v>
                </c:pt>
                <c:pt idx="24">
                  <c:v>2943308</c:v>
                </c:pt>
                <c:pt idx="25">
                  <c:v>2852084</c:v>
                </c:pt>
                <c:pt idx="26">
                  <c:v>2807430</c:v>
                </c:pt>
                <c:pt idx="27">
                  <c:v>3185309</c:v>
                </c:pt>
                <c:pt idx="28">
                  <c:v>3027372</c:v>
                </c:pt>
                <c:pt idx="29">
                  <c:v>2767303</c:v>
                </c:pt>
                <c:pt idx="30">
                  <c:v>2907254</c:v>
                </c:pt>
                <c:pt idx="31">
                  <c:v>2601272</c:v>
                </c:pt>
                <c:pt idx="32">
                  <c:v>2804658</c:v>
                </c:pt>
                <c:pt idx="33">
                  <c:v>3308443</c:v>
                </c:pt>
                <c:pt idx="34">
                  <c:v>3237193</c:v>
                </c:pt>
                <c:pt idx="35">
                  <c:v>3409061</c:v>
                </c:pt>
                <c:pt idx="36">
                  <c:v>3255767</c:v>
                </c:pt>
                <c:pt idx="37">
                  <c:v>3330861</c:v>
                </c:pt>
                <c:pt idx="38">
                  <c:v>3181194</c:v>
                </c:pt>
                <c:pt idx="39">
                  <c:v>3668639</c:v>
                </c:pt>
                <c:pt idx="40">
                  <c:v>3033768</c:v>
                </c:pt>
                <c:pt idx="41">
                  <c:v>3117024</c:v>
                </c:pt>
                <c:pt idx="42">
                  <c:v>2985997</c:v>
                </c:pt>
                <c:pt idx="43">
                  <c:v>2698775</c:v>
                </c:pt>
                <c:pt idx="44">
                  <c:v>2914617</c:v>
                </c:pt>
                <c:pt idx="45">
                  <c:v>3230231</c:v>
                </c:pt>
                <c:pt idx="46">
                  <c:v>3471756</c:v>
                </c:pt>
                <c:pt idx="47">
                  <c:v>3145263</c:v>
                </c:pt>
                <c:pt idx="48">
                  <c:v>3000214</c:v>
                </c:pt>
                <c:pt idx="49">
                  <c:v>3011345</c:v>
                </c:pt>
                <c:pt idx="50">
                  <c:v>2776459</c:v>
                </c:pt>
                <c:pt idx="51">
                  <c:v>3168097</c:v>
                </c:pt>
                <c:pt idx="52">
                  <c:v>2826386</c:v>
                </c:pt>
                <c:pt idx="53">
                  <c:v>2849933</c:v>
                </c:pt>
                <c:pt idx="54">
                  <c:v>2775475</c:v>
                </c:pt>
                <c:pt idx="55">
                  <c:v>2598719</c:v>
                </c:pt>
                <c:pt idx="56">
                  <c:v>2940148</c:v>
                </c:pt>
                <c:pt idx="57">
                  <c:v>2998240</c:v>
                </c:pt>
                <c:pt idx="58">
                  <c:v>3248362</c:v>
                </c:pt>
                <c:pt idx="59">
                  <c:v>3106791</c:v>
                </c:pt>
                <c:pt idx="60">
                  <c:v>2866193</c:v>
                </c:pt>
                <c:pt idx="61">
                  <c:v>3066629</c:v>
                </c:pt>
                <c:pt idx="62">
                  <c:v>2852532</c:v>
                </c:pt>
                <c:pt idx="63">
                  <c:v>3049854</c:v>
                </c:pt>
                <c:pt idx="64">
                  <c:v>3087860</c:v>
                </c:pt>
                <c:pt idx="65">
                  <c:v>3256559</c:v>
                </c:pt>
                <c:pt idx="66">
                  <c:v>3287646</c:v>
                </c:pt>
                <c:pt idx="67">
                  <c:v>3555709</c:v>
                </c:pt>
                <c:pt idx="68">
                  <c:v>3432516</c:v>
                </c:pt>
                <c:pt idx="69">
                  <c:v>3726769</c:v>
                </c:pt>
                <c:pt idx="70">
                  <c:v>3736987</c:v>
                </c:pt>
                <c:pt idx="71">
                  <c:v>3192901</c:v>
                </c:pt>
                <c:pt idx="72">
                  <c:v>3330569</c:v>
                </c:pt>
                <c:pt idx="73">
                  <c:v>3058204</c:v>
                </c:pt>
                <c:pt idx="74">
                  <c:v>3025106</c:v>
                </c:pt>
                <c:pt idx="75">
                  <c:v>3341425</c:v>
                </c:pt>
                <c:pt idx="76">
                  <c:v>3194773</c:v>
                </c:pt>
                <c:pt idx="77">
                  <c:v>2876024</c:v>
                </c:pt>
                <c:pt idx="78">
                  <c:v>3002240</c:v>
                </c:pt>
                <c:pt idx="79">
                  <c:v>2901908</c:v>
                </c:pt>
                <c:pt idx="80">
                  <c:v>2982846</c:v>
                </c:pt>
                <c:pt idx="81">
                  <c:v>3495901</c:v>
                </c:pt>
                <c:pt idx="82">
                  <c:v>3452314</c:v>
                </c:pt>
                <c:pt idx="83">
                  <c:v>3186534</c:v>
                </c:pt>
                <c:pt idx="84">
                  <c:v>3448597.9899920002</c:v>
                </c:pt>
                <c:pt idx="85">
                  <c:v>2958567</c:v>
                </c:pt>
                <c:pt idx="86">
                  <c:v>3066087</c:v>
                </c:pt>
                <c:pt idx="87">
                  <c:v>3600859</c:v>
                </c:pt>
                <c:pt idx="88">
                  <c:v>3194204.0293319291</c:v>
                </c:pt>
                <c:pt idx="89">
                  <c:v>2937458</c:v>
                </c:pt>
                <c:pt idx="90">
                  <c:v>3128038</c:v>
                </c:pt>
                <c:pt idx="91">
                  <c:v>2955175</c:v>
                </c:pt>
                <c:pt idx="92">
                  <c:v>3139140</c:v>
                </c:pt>
                <c:pt idx="93">
                  <c:v>3623881</c:v>
                </c:pt>
                <c:pt idx="94">
                  <c:v>3480008</c:v>
                </c:pt>
                <c:pt idx="95">
                  <c:v>3412030</c:v>
                </c:pt>
                <c:pt idx="96">
                  <c:v>3549005</c:v>
                </c:pt>
                <c:pt idx="97">
                  <c:v>3311515</c:v>
                </c:pt>
                <c:pt idx="98">
                  <c:v>3196343</c:v>
                </c:pt>
                <c:pt idx="99">
                  <c:v>3692727</c:v>
                </c:pt>
                <c:pt idx="100">
                  <c:v>3389512</c:v>
                </c:pt>
                <c:pt idx="101">
                  <c:v>3216761</c:v>
                </c:pt>
                <c:pt idx="102">
                  <c:v>3375298</c:v>
                </c:pt>
                <c:pt idx="103">
                  <c:v>2937711</c:v>
                </c:pt>
                <c:pt idx="104">
                  <c:v>3547710</c:v>
                </c:pt>
                <c:pt idx="105">
                  <c:v>3868959.4898698423</c:v>
                </c:pt>
                <c:pt idx="106">
                  <c:v>3868102</c:v>
                </c:pt>
                <c:pt idx="107">
                  <c:v>3499473</c:v>
                </c:pt>
                <c:pt idx="108">
                  <c:v>3649204</c:v>
                </c:pt>
                <c:pt idx="109">
                  <c:v>3528233</c:v>
                </c:pt>
                <c:pt idx="110">
                  <c:v>3521098</c:v>
                </c:pt>
                <c:pt idx="111">
                  <c:v>3914769</c:v>
                </c:pt>
                <c:pt idx="112">
                  <c:v>3711714</c:v>
                </c:pt>
                <c:pt idx="113">
                  <c:v>3543171</c:v>
                </c:pt>
                <c:pt idx="114">
                  <c:v>3328443</c:v>
                </c:pt>
                <c:pt idx="115">
                  <c:v>3071358</c:v>
                </c:pt>
                <c:pt idx="116">
                  <c:v>3499609</c:v>
                </c:pt>
                <c:pt idx="117">
                  <c:v>3529857</c:v>
                </c:pt>
                <c:pt idx="118">
                  <c:v>3888963</c:v>
                </c:pt>
                <c:pt idx="119">
                  <c:v>3632732</c:v>
                </c:pt>
                <c:pt idx="120">
                  <c:v>3636130</c:v>
                </c:pt>
                <c:pt idx="121">
                  <c:v>3694029.1111106873</c:v>
                </c:pt>
                <c:pt idx="122">
                  <c:v>3450881.263959283</c:v>
                </c:pt>
                <c:pt idx="123">
                  <c:v>3821438.8745706682</c:v>
                </c:pt>
                <c:pt idx="124">
                  <c:v>3696624.7358664023</c:v>
                </c:pt>
                <c:pt idx="125">
                  <c:v>3498534.8222582974</c:v>
                </c:pt>
                <c:pt idx="126">
                  <c:v>3332127.2509488999</c:v>
                </c:pt>
                <c:pt idx="127">
                  <c:v>3356282.8199164579</c:v>
                </c:pt>
                <c:pt idx="128">
                  <c:v>3589288.938257576</c:v>
                </c:pt>
                <c:pt idx="129">
                  <c:v>3967697.9942118553</c:v>
                </c:pt>
                <c:pt idx="130">
                  <c:v>4239525.472312822</c:v>
                </c:pt>
                <c:pt idx="131">
                  <c:v>3697035.44</c:v>
                </c:pt>
                <c:pt idx="132">
                  <c:v>3776817.1513654585</c:v>
                </c:pt>
                <c:pt idx="133">
                  <c:v>3894569.2750120247</c:v>
                </c:pt>
                <c:pt idx="134">
                  <c:v>3570984.6646990022</c:v>
                </c:pt>
                <c:pt idx="135">
                  <c:v>3829598.8726357557</c:v>
                </c:pt>
                <c:pt idx="136">
                  <c:v>3874970.6775410268</c:v>
                </c:pt>
                <c:pt idx="137">
                  <c:v>3440679.416584169</c:v>
                </c:pt>
                <c:pt idx="138">
                  <c:v>3470401.951909171</c:v>
                </c:pt>
                <c:pt idx="139">
                  <c:v>3461210.6879552421</c:v>
                </c:pt>
                <c:pt idx="140">
                  <c:v>3594352.2459717793</c:v>
                </c:pt>
                <c:pt idx="141">
                  <c:v>4104781.0060657589</c:v>
                </c:pt>
                <c:pt idx="142">
                  <c:v>4287560</c:v>
                </c:pt>
                <c:pt idx="143">
                  <c:v>3605737.9441794455</c:v>
                </c:pt>
                <c:pt idx="144">
                  <c:v>3943611.046419153</c:v>
                </c:pt>
                <c:pt idx="145">
                  <c:v>3888526.5827768059</c:v>
                </c:pt>
                <c:pt idx="146">
                  <c:v>3661862.8028254583</c:v>
                </c:pt>
                <c:pt idx="147">
                  <c:v>4007027.8415190503</c:v>
                </c:pt>
                <c:pt idx="148">
                  <c:v>3844334.1221053451</c:v>
                </c:pt>
                <c:pt idx="149">
                  <c:v>3513518.5073622735</c:v>
                </c:pt>
                <c:pt idx="150">
                  <c:v>3726932.7559764618</c:v>
                </c:pt>
                <c:pt idx="151">
                  <c:v>3684010.5711500463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System 60-month Moving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DATA!$A$61:$A$212</c:f>
              <c:numCache>
                <c:formatCode>[$-409]mmm\-yy;@</c:formatCode>
                <c:ptCount val="152"/>
                <c:pt idx="0">
                  <c:v>37591</c:v>
                </c:pt>
                <c:pt idx="1">
                  <c:v>37622</c:v>
                </c:pt>
                <c:pt idx="2" formatCode="mmm\-yy">
                  <c:v>37653</c:v>
                </c:pt>
                <c:pt idx="3">
                  <c:v>37681</c:v>
                </c:pt>
                <c:pt idx="4">
                  <c:v>37712</c:v>
                </c:pt>
                <c:pt idx="5" formatCode="mmm\-yy">
                  <c:v>37742</c:v>
                </c:pt>
                <c:pt idx="6">
                  <c:v>37773</c:v>
                </c:pt>
                <c:pt idx="7">
                  <c:v>37803</c:v>
                </c:pt>
                <c:pt idx="8" formatCode="mmm\-yy">
                  <c:v>37834</c:v>
                </c:pt>
                <c:pt idx="9">
                  <c:v>37865</c:v>
                </c:pt>
                <c:pt idx="10">
                  <c:v>37895</c:v>
                </c:pt>
                <c:pt idx="11" formatCode="mmm\-yy">
                  <c:v>37926</c:v>
                </c:pt>
                <c:pt idx="12">
                  <c:v>37956</c:v>
                </c:pt>
                <c:pt idx="13">
                  <c:v>37987</c:v>
                </c:pt>
                <c:pt idx="14" formatCode="mmm\-yy">
                  <c:v>38018</c:v>
                </c:pt>
                <c:pt idx="15">
                  <c:v>38047</c:v>
                </c:pt>
                <c:pt idx="16">
                  <c:v>38078</c:v>
                </c:pt>
                <c:pt idx="17" formatCode="mmm\-yy">
                  <c:v>38108</c:v>
                </c:pt>
                <c:pt idx="18">
                  <c:v>38139</c:v>
                </c:pt>
                <c:pt idx="19">
                  <c:v>38169</c:v>
                </c:pt>
                <c:pt idx="20" formatCode="mmm\-yy">
                  <c:v>38200</c:v>
                </c:pt>
                <c:pt idx="21">
                  <c:v>38231</c:v>
                </c:pt>
                <c:pt idx="22">
                  <c:v>38261</c:v>
                </c:pt>
                <c:pt idx="23" formatCode="mmm\-yy">
                  <c:v>38292</c:v>
                </c:pt>
                <c:pt idx="24">
                  <c:v>38322</c:v>
                </c:pt>
                <c:pt idx="25">
                  <c:v>38353</c:v>
                </c:pt>
                <c:pt idx="26" formatCode="mmm\-yy">
                  <c:v>38384</c:v>
                </c:pt>
                <c:pt idx="27">
                  <c:v>38412</c:v>
                </c:pt>
                <c:pt idx="28">
                  <c:v>38443</c:v>
                </c:pt>
                <c:pt idx="29" formatCode="mmm\-yy">
                  <c:v>38473</c:v>
                </c:pt>
                <c:pt idx="30">
                  <c:v>38504</c:v>
                </c:pt>
                <c:pt idx="31">
                  <c:v>38534</c:v>
                </c:pt>
                <c:pt idx="32" formatCode="mmm\-yy">
                  <c:v>38565</c:v>
                </c:pt>
                <c:pt idx="33">
                  <c:v>38596</c:v>
                </c:pt>
                <c:pt idx="34">
                  <c:v>38626</c:v>
                </c:pt>
                <c:pt idx="35" formatCode="mmm\-yy">
                  <c:v>38657</c:v>
                </c:pt>
                <c:pt idx="36">
                  <c:v>38687</c:v>
                </c:pt>
                <c:pt idx="37">
                  <c:v>38718</c:v>
                </c:pt>
                <c:pt idx="38" formatCode="mmm\-yy">
                  <c:v>38749</c:v>
                </c:pt>
                <c:pt idx="39">
                  <c:v>38777</c:v>
                </c:pt>
                <c:pt idx="40">
                  <c:v>38808</c:v>
                </c:pt>
                <c:pt idx="41" formatCode="mmm\-yy">
                  <c:v>38838</c:v>
                </c:pt>
                <c:pt idx="42">
                  <c:v>38869</c:v>
                </c:pt>
                <c:pt idx="43">
                  <c:v>38899</c:v>
                </c:pt>
                <c:pt idx="44" formatCode="mmm\-yy">
                  <c:v>38930</c:v>
                </c:pt>
                <c:pt idx="45">
                  <c:v>38961</c:v>
                </c:pt>
                <c:pt idx="46">
                  <c:v>38991</c:v>
                </c:pt>
                <c:pt idx="47" formatCode="mmm\-yy">
                  <c:v>39022</c:v>
                </c:pt>
                <c:pt idx="48">
                  <c:v>39052</c:v>
                </c:pt>
                <c:pt idx="49">
                  <c:v>39083</c:v>
                </c:pt>
                <c:pt idx="50" formatCode="mmm\-yy">
                  <c:v>39114</c:v>
                </c:pt>
                <c:pt idx="51">
                  <c:v>39142</c:v>
                </c:pt>
                <c:pt idx="52">
                  <c:v>39173</c:v>
                </c:pt>
                <c:pt idx="53" formatCode="mmm\-yy">
                  <c:v>39203</c:v>
                </c:pt>
                <c:pt idx="54">
                  <c:v>39234</c:v>
                </c:pt>
                <c:pt idx="55">
                  <c:v>39264</c:v>
                </c:pt>
                <c:pt idx="56" formatCode="mmm\-yy">
                  <c:v>39295</c:v>
                </c:pt>
                <c:pt idx="57">
                  <c:v>39326</c:v>
                </c:pt>
                <c:pt idx="58">
                  <c:v>39356</c:v>
                </c:pt>
                <c:pt idx="59" formatCode="mmm\-yy">
                  <c:v>39387</c:v>
                </c:pt>
                <c:pt idx="60">
                  <c:v>39417</c:v>
                </c:pt>
                <c:pt idx="61">
                  <c:v>39448</c:v>
                </c:pt>
                <c:pt idx="62" formatCode="mmm\-yy">
                  <c:v>39479</c:v>
                </c:pt>
                <c:pt idx="63">
                  <c:v>39508</c:v>
                </c:pt>
                <c:pt idx="64">
                  <c:v>39539</c:v>
                </c:pt>
                <c:pt idx="65" formatCode="mmm\-yy">
                  <c:v>39569</c:v>
                </c:pt>
                <c:pt idx="66">
                  <c:v>39600</c:v>
                </c:pt>
                <c:pt idx="67">
                  <c:v>39630</c:v>
                </c:pt>
                <c:pt idx="68" formatCode="mmm\-yy">
                  <c:v>39661</c:v>
                </c:pt>
                <c:pt idx="69">
                  <c:v>39692</c:v>
                </c:pt>
                <c:pt idx="70">
                  <c:v>39722</c:v>
                </c:pt>
                <c:pt idx="71" formatCode="mmm\-yy">
                  <c:v>39753</c:v>
                </c:pt>
                <c:pt idx="72">
                  <c:v>39783</c:v>
                </c:pt>
                <c:pt idx="73">
                  <c:v>39814</c:v>
                </c:pt>
                <c:pt idx="74" formatCode="mmm\-yy">
                  <c:v>39845</c:v>
                </c:pt>
                <c:pt idx="75">
                  <c:v>39873</c:v>
                </c:pt>
                <c:pt idx="76">
                  <c:v>39904</c:v>
                </c:pt>
                <c:pt idx="77" formatCode="mmm\-yy">
                  <c:v>39934</c:v>
                </c:pt>
                <c:pt idx="78">
                  <c:v>39965</c:v>
                </c:pt>
                <c:pt idx="79">
                  <c:v>39995</c:v>
                </c:pt>
                <c:pt idx="80" formatCode="mmm\-yy">
                  <c:v>40026</c:v>
                </c:pt>
                <c:pt idx="81">
                  <c:v>40057</c:v>
                </c:pt>
                <c:pt idx="82">
                  <c:v>40087</c:v>
                </c:pt>
                <c:pt idx="83" formatCode="mmm\-yy">
                  <c:v>40118</c:v>
                </c:pt>
                <c:pt idx="84">
                  <c:v>40148</c:v>
                </c:pt>
                <c:pt idx="85">
                  <c:v>40179</c:v>
                </c:pt>
                <c:pt idx="86">
                  <c:v>40210</c:v>
                </c:pt>
                <c:pt idx="87" formatCode="mmm\-yy">
                  <c:v>40238</c:v>
                </c:pt>
                <c:pt idx="88">
                  <c:v>40269</c:v>
                </c:pt>
                <c:pt idx="89">
                  <c:v>40299</c:v>
                </c:pt>
                <c:pt idx="90">
                  <c:v>40330</c:v>
                </c:pt>
                <c:pt idx="91" formatCode="mmm\-yy">
                  <c:v>40360</c:v>
                </c:pt>
                <c:pt idx="92">
                  <c:v>40391</c:v>
                </c:pt>
                <c:pt idx="93">
                  <c:v>40422</c:v>
                </c:pt>
                <c:pt idx="94">
                  <c:v>40452</c:v>
                </c:pt>
                <c:pt idx="95" formatCode="mmm\-yy">
                  <c:v>40483</c:v>
                </c:pt>
                <c:pt idx="96">
                  <c:v>40513</c:v>
                </c:pt>
                <c:pt idx="97">
                  <c:v>40544</c:v>
                </c:pt>
                <c:pt idx="98">
                  <c:v>40575</c:v>
                </c:pt>
                <c:pt idx="99">
                  <c:v>40603</c:v>
                </c:pt>
                <c:pt idx="100" formatCode="mmm\-yy">
                  <c:v>40634</c:v>
                </c:pt>
                <c:pt idx="101">
                  <c:v>40664</c:v>
                </c:pt>
                <c:pt idx="102">
                  <c:v>40695</c:v>
                </c:pt>
                <c:pt idx="103">
                  <c:v>40725</c:v>
                </c:pt>
                <c:pt idx="104">
                  <c:v>40756</c:v>
                </c:pt>
                <c:pt idx="105" formatCode="mmm\-yy">
                  <c:v>40787</c:v>
                </c:pt>
                <c:pt idx="106">
                  <c:v>40817</c:v>
                </c:pt>
                <c:pt idx="107">
                  <c:v>40848</c:v>
                </c:pt>
                <c:pt idx="108">
                  <c:v>40878</c:v>
                </c:pt>
                <c:pt idx="109">
                  <c:v>40909</c:v>
                </c:pt>
                <c:pt idx="110" formatCode="mmm\-yy">
                  <c:v>40940</c:v>
                </c:pt>
                <c:pt idx="111">
                  <c:v>40969</c:v>
                </c:pt>
                <c:pt idx="112">
                  <c:v>41000</c:v>
                </c:pt>
                <c:pt idx="113">
                  <c:v>41030</c:v>
                </c:pt>
                <c:pt idx="114">
                  <c:v>41061</c:v>
                </c:pt>
                <c:pt idx="115" formatCode="mmm\-yy">
                  <c:v>41091</c:v>
                </c:pt>
                <c:pt idx="116">
                  <c:v>41122</c:v>
                </c:pt>
                <c:pt idx="117">
                  <c:v>41153</c:v>
                </c:pt>
                <c:pt idx="118">
                  <c:v>41183</c:v>
                </c:pt>
                <c:pt idx="119">
                  <c:v>41214</c:v>
                </c:pt>
                <c:pt idx="120" formatCode="mmm\-yy">
                  <c:v>41244</c:v>
                </c:pt>
                <c:pt idx="121" formatCode="mmm\-yy">
                  <c:v>41275</c:v>
                </c:pt>
                <c:pt idx="122" formatCode="mmm\-yy">
                  <c:v>41306</c:v>
                </c:pt>
                <c:pt idx="123" formatCode="mmm\-yy">
                  <c:v>41334</c:v>
                </c:pt>
                <c:pt idx="124" formatCode="mmm\-yy">
                  <c:v>41365</c:v>
                </c:pt>
                <c:pt idx="125" formatCode="mmm\-yy">
                  <c:v>41395</c:v>
                </c:pt>
                <c:pt idx="126" formatCode="mmm\-yy">
                  <c:v>41426</c:v>
                </c:pt>
                <c:pt idx="127" formatCode="mmm\-yy">
                  <c:v>41456</c:v>
                </c:pt>
                <c:pt idx="128" formatCode="mmm\-yy">
                  <c:v>41487</c:v>
                </c:pt>
                <c:pt idx="129" formatCode="mmm\-yy">
                  <c:v>41518</c:v>
                </c:pt>
                <c:pt idx="130" formatCode="mmm\-yy">
                  <c:v>41548</c:v>
                </c:pt>
                <c:pt idx="131" formatCode="mmm\-yy">
                  <c:v>41579</c:v>
                </c:pt>
                <c:pt idx="132" formatCode="mmm\-yy">
                  <c:v>41609</c:v>
                </c:pt>
                <c:pt idx="133" formatCode="mmm\-yy">
                  <c:v>41640</c:v>
                </c:pt>
                <c:pt idx="134" formatCode="mmm\-yy">
                  <c:v>41671</c:v>
                </c:pt>
                <c:pt idx="135" formatCode="mmm\-yy">
                  <c:v>41699</c:v>
                </c:pt>
                <c:pt idx="136" formatCode="mmm\-yy">
                  <c:v>41730</c:v>
                </c:pt>
                <c:pt idx="137" formatCode="mmm\-yy">
                  <c:v>41760</c:v>
                </c:pt>
                <c:pt idx="138" formatCode="mmm\-yy">
                  <c:v>41791</c:v>
                </c:pt>
                <c:pt idx="139" formatCode="mmm\-yy">
                  <c:v>41821</c:v>
                </c:pt>
                <c:pt idx="140" formatCode="mmm\-yy">
                  <c:v>41852</c:v>
                </c:pt>
                <c:pt idx="141" formatCode="mmm\-yy">
                  <c:v>41883</c:v>
                </c:pt>
                <c:pt idx="142" formatCode="mmm\-yy">
                  <c:v>41913</c:v>
                </c:pt>
                <c:pt idx="143" formatCode="mmm\-yy">
                  <c:v>41944</c:v>
                </c:pt>
                <c:pt idx="144" formatCode="mmm\-yy">
                  <c:v>41974</c:v>
                </c:pt>
                <c:pt idx="145" formatCode="mmm\-yy">
                  <c:v>42005</c:v>
                </c:pt>
                <c:pt idx="146" formatCode="mmm\-yy">
                  <c:v>42036</c:v>
                </c:pt>
                <c:pt idx="147" formatCode="mmm\-yy">
                  <c:v>42064</c:v>
                </c:pt>
                <c:pt idx="148" formatCode="mmm\-yy">
                  <c:v>42095</c:v>
                </c:pt>
                <c:pt idx="149" formatCode="mmm\-yy">
                  <c:v>42125</c:v>
                </c:pt>
                <c:pt idx="150" formatCode="mmm\-yy">
                  <c:v>42156</c:v>
                </c:pt>
                <c:pt idx="151" formatCode="mmm\-yy">
                  <c:v>42186</c:v>
                </c:pt>
              </c:numCache>
            </c:numRef>
          </c:cat>
          <c:val>
            <c:numRef>
              <c:f>DATA!$C$61:$C$212</c:f>
              <c:numCache>
                <c:formatCode>_(* #,##0_);_(* \(#,##0\);_(* "-"??_);_(@_)</c:formatCode>
                <c:ptCount val="152"/>
                <c:pt idx="0">
                  <c:v>2291068.2999999998</c:v>
                </c:pt>
                <c:pt idx="1">
                  <c:v>2303798.5</c:v>
                </c:pt>
                <c:pt idx="2">
                  <c:v>2314823.7833333332</c:v>
                </c:pt>
                <c:pt idx="3">
                  <c:v>2324867.5</c:v>
                </c:pt>
                <c:pt idx="4">
                  <c:v>2339659.7333333334</c:v>
                </c:pt>
                <c:pt idx="5">
                  <c:v>2349270.85</c:v>
                </c:pt>
                <c:pt idx="6">
                  <c:v>2357331.5499999998</c:v>
                </c:pt>
                <c:pt idx="7">
                  <c:v>2365610.5666666669</c:v>
                </c:pt>
                <c:pt idx="8">
                  <c:v>2373366.5333333332</c:v>
                </c:pt>
                <c:pt idx="9">
                  <c:v>2387244.2333333334</c:v>
                </c:pt>
                <c:pt idx="10">
                  <c:v>2404106.0666666669</c:v>
                </c:pt>
                <c:pt idx="11">
                  <c:v>2416519.3166666669</c:v>
                </c:pt>
                <c:pt idx="12">
                  <c:v>2432589.5499999998</c:v>
                </c:pt>
                <c:pt idx="13">
                  <c:v>2448043.9</c:v>
                </c:pt>
                <c:pt idx="14">
                  <c:v>2462198.4666666668</c:v>
                </c:pt>
                <c:pt idx="15">
                  <c:v>2478818.2333333334</c:v>
                </c:pt>
                <c:pt idx="16">
                  <c:v>2495227.1833333331</c:v>
                </c:pt>
                <c:pt idx="17">
                  <c:v>2509450.8666666667</c:v>
                </c:pt>
                <c:pt idx="18">
                  <c:v>2521194.4833333334</c:v>
                </c:pt>
                <c:pt idx="19">
                  <c:v>2534095.25</c:v>
                </c:pt>
                <c:pt idx="20">
                  <c:v>2546551.1166666667</c:v>
                </c:pt>
                <c:pt idx="21">
                  <c:v>2564193.1666666665</c:v>
                </c:pt>
                <c:pt idx="22">
                  <c:v>2583300.7666666666</c:v>
                </c:pt>
                <c:pt idx="23">
                  <c:v>2599322.1</c:v>
                </c:pt>
                <c:pt idx="24">
                  <c:v>2605456.5666666669</c:v>
                </c:pt>
                <c:pt idx="25">
                  <c:v>2614157.0666666669</c:v>
                </c:pt>
                <c:pt idx="26">
                  <c:v>2621175.6</c:v>
                </c:pt>
                <c:pt idx="27">
                  <c:v>2630887.6166666667</c:v>
                </c:pt>
                <c:pt idx="28">
                  <c:v>2642427.5</c:v>
                </c:pt>
                <c:pt idx="29">
                  <c:v>2650468.4333333331</c:v>
                </c:pt>
                <c:pt idx="30">
                  <c:v>2660015.6166666667</c:v>
                </c:pt>
                <c:pt idx="31">
                  <c:v>2665946.2999999998</c:v>
                </c:pt>
                <c:pt idx="32">
                  <c:v>2673142.7166666668</c:v>
                </c:pt>
                <c:pt idx="33">
                  <c:v>2691320.1833333331</c:v>
                </c:pt>
                <c:pt idx="34">
                  <c:v>2704486</c:v>
                </c:pt>
                <c:pt idx="35">
                  <c:v>2723569.9333333331</c:v>
                </c:pt>
                <c:pt idx="36">
                  <c:v>2737630.9166666665</c:v>
                </c:pt>
                <c:pt idx="37">
                  <c:v>2755105.2166666668</c:v>
                </c:pt>
                <c:pt idx="38">
                  <c:v>2768545.1</c:v>
                </c:pt>
                <c:pt idx="39">
                  <c:v>2784742.0666666669</c:v>
                </c:pt>
                <c:pt idx="40">
                  <c:v>2795615.9166666665</c:v>
                </c:pt>
                <c:pt idx="41">
                  <c:v>2807083.95</c:v>
                </c:pt>
                <c:pt idx="42">
                  <c:v>2818094.2166666668</c:v>
                </c:pt>
                <c:pt idx="43">
                  <c:v>2827386.0666666669</c:v>
                </c:pt>
                <c:pt idx="44">
                  <c:v>2834910.4666666668</c:v>
                </c:pt>
                <c:pt idx="45">
                  <c:v>2850957.6833333331</c:v>
                </c:pt>
                <c:pt idx="46">
                  <c:v>2864147.5833333335</c:v>
                </c:pt>
                <c:pt idx="47">
                  <c:v>2875240.2</c:v>
                </c:pt>
                <c:pt idx="48">
                  <c:v>2883173.6333333333</c:v>
                </c:pt>
                <c:pt idx="49">
                  <c:v>2887910.5666666669</c:v>
                </c:pt>
                <c:pt idx="50">
                  <c:v>2883394.5333333332</c:v>
                </c:pt>
                <c:pt idx="51">
                  <c:v>2892309.4</c:v>
                </c:pt>
                <c:pt idx="52">
                  <c:v>2895268.2</c:v>
                </c:pt>
                <c:pt idx="53">
                  <c:v>2899858.7666666666</c:v>
                </c:pt>
                <c:pt idx="54">
                  <c:v>2905130.3</c:v>
                </c:pt>
                <c:pt idx="55">
                  <c:v>2906154.2166666668</c:v>
                </c:pt>
                <c:pt idx="56">
                  <c:v>2913479.0833333335</c:v>
                </c:pt>
                <c:pt idx="57">
                  <c:v>2919594.3166666669</c:v>
                </c:pt>
                <c:pt idx="58">
                  <c:v>2927303.4166666665</c:v>
                </c:pt>
                <c:pt idx="59">
                  <c:v>2935853.0333333332</c:v>
                </c:pt>
                <c:pt idx="60">
                  <c:v>2937239.5666666669</c:v>
                </c:pt>
                <c:pt idx="61">
                  <c:v>2941204.4333333331</c:v>
                </c:pt>
                <c:pt idx="62">
                  <c:v>2944318.0333333332</c:v>
                </c:pt>
                <c:pt idx="63">
                  <c:v>2949163.45</c:v>
                </c:pt>
                <c:pt idx="64">
                  <c:v>2952758.8166666669</c:v>
                </c:pt>
                <c:pt idx="65">
                  <c:v>2965717.95</c:v>
                </c:pt>
                <c:pt idx="66">
                  <c:v>2978772.6</c:v>
                </c:pt>
                <c:pt idx="67">
                  <c:v>2997863.1833333331</c:v>
                </c:pt>
                <c:pt idx="68">
                  <c:v>3015285.7166666668</c:v>
                </c:pt>
                <c:pt idx="69">
                  <c:v>3029358.1666666665</c:v>
                </c:pt>
                <c:pt idx="70">
                  <c:v>3039425.95</c:v>
                </c:pt>
                <c:pt idx="71">
                  <c:v>3048891.75</c:v>
                </c:pt>
                <c:pt idx="72">
                  <c:v>3053665.4666666668</c:v>
                </c:pt>
                <c:pt idx="73">
                  <c:v>3057396.4</c:v>
                </c:pt>
                <c:pt idx="74">
                  <c:v>3061319.1833333331</c:v>
                </c:pt>
                <c:pt idx="75">
                  <c:v>3064866.5666666669</c:v>
                </c:pt>
                <c:pt idx="76">
                  <c:v>3067635.2166666668</c:v>
                </c:pt>
                <c:pt idx="77">
                  <c:v>3071534.2333333334</c:v>
                </c:pt>
                <c:pt idx="78">
                  <c:v>3076177.1333333333</c:v>
                </c:pt>
                <c:pt idx="79">
                  <c:v>3080779.85</c:v>
                </c:pt>
                <c:pt idx="80">
                  <c:v>3085987.6166666667</c:v>
                </c:pt>
                <c:pt idx="81">
                  <c:v>3093530.5166666666</c:v>
                </c:pt>
                <c:pt idx="82">
                  <c:v>3098446</c:v>
                </c:pt>
                <c:pt idx="83">
                  <c:v>3102412.45</c:v>
                </c:pt>
                <c:pt idx="84">
                  <c:v>3110833.9498331998</c:v>
                </c:pt>
                <c:pt idx="85">
                  <c:v>3112608.6664998666</c:v>
                </c:pt>
                <c:pt idx="86">
                  <c:v>3116919.6164998664</c:v>
                </c:pt>
                <c:pt idx="87">
                  <c:v>3123845.4498331998</c:v>
                </c:pt>
                <c:pt idx="88">
                  <c:v>3126625.9836553987</c:v>
                </c:pt>
                <c:pt idx="89">
                  <c:v>3129461.9003220652</c:v>
                </c:pt>
                <c:pt idx="90">
                  <c:v>3133141.6336553986</c:v>
                </c:pt>
                <c:pt idx="91">
                  <c:v>3139040.0169887319</c:v>
                </c:pt>
                <c:pt idx="92">
                  <c:v>3144614.7169887321</c:v>
                </c:pt>
                <c:pt idx="93">
                  <c:v>3149872.0169887319</c:v>
                </c:pt>
                <c:pt idx="94">
                  <c:v>3153918.9336553984</c:v>
                </c:pt>
                <c:pt idx="95">
                  <c:v>3153968.4169887318</c:v>
                </c:pt>
                <c:pt idx="96">
                  <c:v>3158855.7169887321</c:v>
                </c:pt>
                <c:pt idx="97">
                  <c:v>3158533.2836553985</c:v>
                </c:pt>
                <c:pt idx="98">
                  <c:v>3158785.7669887319</c:v>
                </c:pt>
                <c:pt idx="99">
                  <c:v>3159187.2336553987</c:v>
                </c:pt>
                <c:pt idx="100">
                  <c:v>3165116.3003220651</c:v>
                </c:pt>
                <c:pt idx="101">
                  <c:v>3166778.5836553988</c:v>
                </c:pt>
                <c:pt idx="102">
                  <c:v>3173266.9336553984</c:v>
                </c:pt>
                <c:pt idx="103">
                  <c:v>3177249.200322065</c:v>
                </c:pt>
                <c:pt idx="104">
                  <c:v>3187800.7503220653</c:v>
                </c:pt>
                <c:pt idx="105">
                  <c:v>3198446.2251532292</c:v>
                </c:pt>
                <c:pt idx="106">
                  <c:v>3205051.9918198958</c:v>
                </c:pt>
                <c:pt idx="107">
                  <c:v>3210955.4918198958</c:v>
                </c:pt>
                <c:pt idx="108">
                  <c:v>3221771.9918198958</c:v>
                </c:pt>
                <c:pt idx="109">
                  <c:v>3230386.7918198956</c:v>
                </c:pt>
                <c:pt idx="110">
                  <c:v>3242797.441819896</c:v>
                </c:pt>
                <c:pt idx="111">
                  <c:v>3255241.9751532292</c:v>
                </c:pt>
                <c:pt idx="112">
                  <c:v>3269997.441819896</c:v>
                </c:pt>
                <c:pt idx="113">
                  <c:v>3281551.4084865623</c:v>
                </c:pt>
                <c:pt idx="114">
                  <c:v>3290767.5418198956</c:v>
                </c:pt>
                <c:pt idx="115">
                  <c:v>3298644.8584865625</c:v>
                </c:pt>
                <c:pt idx="116">
                  <c:v>3307969.2084865626</c:v>
                </c:pt>
                <c:pt idx="117">
                  <c:v>3316829.4918198958</c:v>
                </c:pt>
                <c:pt idx="118">
                  <c:v>3327506.1751532289</c:v>
                </c:pt>
                <c:pt idx="119">
                  <c:v>3336271.8584865625</c:v>
                </c:pt>
                <c:pt idx="120">
                  <c:v>3349104.1418198957</c:v>
                </c:pt>
                <c:pt idx="121">
                  <c:v>3359560.8103384073</c:v>
                </c:pt>
                <c:pt idx="122">
                  <c:v>3369533.2980710622</c:v>
                </c:pt>
                <c:pt idx="123">
                  <c:v>3382393.0459805732</c:v>
                </c:pt>
                <c:pt idx="124">
                  <c:v>3392539.1249116799</c:v>
                </c:pt>
                <c:pt idx="125">
                  <c:v>3396572.0552826519</c:v>
                </c:pt>
                <c:pt idx="126">
                  <c:v>3397313.4094651337</c:v>
                </c:pt>
                <c:pt idx="127">
                  <c:v>3393989.6397970747</c:v>
                </c:pt>
                <c:pt idx="128">
                  <c:v>3396602.5221013674</c:v>
                </c:pt>
                <c:pt idx="129">
                  <c:v>3400618.0053382316</c:v>
                </c:pt>
                <c:pt idx="130">
                  <c:v>3408993.6465434451</c:v>
                </c:pt>
                <c:pt idx="131">
                  <c:v>3417395.8872101116</c:v>
                </c:pt>
                <c:pt idx="132">
                  <c:v>3424833.3563995361</c:v>
                </c:pt>
                <c:pt idx="133">
                  <c:v>3438772.7776497365</c:v>
                </c:pt>
                <c:pt idx="134">
                  <c:v>3447870.7553947195</c:v>
                </c:pt>
                <c:pt idx="135">
                  <c:v>3456006.9866053155</c:v>
                </c:pt>
                <c:pt idx="136">
                  <c:v>3467343.6145643322</c:v>
                </c:pt>
                <c:pt idx="137">
                  <c:v>3476754.5381740686</c:v>
                </c:pt>
                <c:pt idx="138">
                  <c:v>3484557.2373725548</c:v>
                </c:pt>
                <c:pt idx="139">
                  <c:v>3493878.9488384752</c:v>
                </c:pt>
                <c:pt idx="140">
                  <c:v>3504070.7196046715</c:v>
                </c:pt>
                <c:pt idx="141">
                  <c:v>3514218.7197057675</c:v>
                </c:pt>
                <c:pt idx="142">
                  <c:v>3528139.4863724341</c:v>
                </c:pt>
                <c:pt idx="143">
                  <c:v>3535126.2187754246</c:v>
                </c:pt>
                <c:pt idx="144">
                  <c:v>3543376.4363825442</c:v>
                </c:pt>
                <c:pt idx="145">
                  <c:v>3558875.7627621577</c:v>
                </c:pt>
                <c:pt idx="146">
                  <c:v>3568805.3594759153</c:v>
                </c:pt>
                <c:pt idx="147">
                  <c:v>3575574.8401678992</c:v>
                </c:pt>
                <c:pt idx="148">
                  <c:v>3586410.3417141228</c:v>
                </c:pt>
                <c:pt idx="149">
                  <c:v>3596011.3501701606</c:v>
                </c:pt>
                <c:pt idx="150">
                  <c:v>3605992.9294364355</c:v>
                </c:pt>
                <c:pt idx="151">
                  <c:v>3618140.1889556027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579456"/>
        <c:axId val="106580992"/>
      </c:lineChart>
      <c:dateAx>
        <c:axId val="10657945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80992"/>
        <c:crosses val="autoZero"/>
        <c:auto val="1"/>
        <c:lblOffset val="100"/>
        <c:baseTimeUnit val="months"/>
      </c:dateAx>
      <c:valAx>
        <c:axId val="106580992"/>
        <c:scaling>
          <c:orientation val="minMax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Monthly Boardings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0550898114047731E-2"/>
              <c:y val="0.425882133106849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7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1784319400293"/>
          <c:y val="5.9162851996735669E-2"/>
          <c:w val="0.69595757937379299"/>
          <c:h val="0.52896375227154435"/>
        </c:manualLayout>
      </c:layout>
      <c:lineChart>
        <c:grouping val="standard"/>
        <c:varyColors val="0"/>
        <c:ser>
          <c:idx val="1"/>
          <c:order val="0"/>
          <c:tx>
            <c:strRef>
              <c:f>'Five Year Moving Average Calcs'!$BK$7</c:f>
              <c:strCache>
                <c:ptCount val="1"/>
                <c:pt idx="0">
                  <c:v>System 60-Month Moving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'Five Year Moving Average Calcs'!$BG$28:$BG$32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'Five Year Moving Average Calcs'!$BK$28:$BK$32</c:f>
              <c:numCache>
                <c:formatCode>_(* #,##0_);_(* \(#,##0\);_(* "-"??_);_(@_)</c:formatCode>
                <c:ptCount val="5"/>
                <c:pt idx="0">
                  <c:v>37910674.569995403</c:v>
                </c:pt>
                <c:pt idx="1">
                  <c:v>38665544.467969373</c:v>
                </c:pt>
                <c:pt idx="2">
                  <c:v>40193530.26796937</c:v>
                </c:pt>
                <c:pt idx="3">
                  <c:v>41099412.02692505</c:v>
                </c:pt>
                <c:pt idx="4">
                  <c:v>42520517.430724151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17088"/>
        <c:axId val="106627072"/>
      </c:lineChart>
      <c:lineChart>
        <c:grouping val="standard"/>
        <c:varyColors val="0"/>
        <c:ser>
          <c:idx val="0"/>
          <c:order val="1"/>
          <c:tx>
            <c:strRef>
              <c:f>'Five Year Moving Average Calcs'!$BJ$7</c:f>
              <c:strCache>
                <c:ptCount val="1"/>
                <c:pt idx="0">
                  <c:v>60 Month Cummulative Average Growth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5396825396825397E-2"/>
                  <c:y val="6.7576334448417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571428571428571E-2"/>
                  <c:y val="-4.678361615659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'Five Year Moving Average Calcs'!$BJ$28:$BJ$32</c:f>
              <c:numCache>
                <c:formatCode>0.0%</c:formatCode>
                <c:ptCount val="5"/>
                <c:pt idx="0">
                  <c:v>6.61142457604047E-3</c:v>
                </c:pt>
                <c:pt idx="1">
                  <c:v>3.3941997855409634E-2</c:v>
                </c:pt>
                <c:pt idx="2">
                  <c:v>1.5738854160473714E-2</c:v>
                </c:pt>
                <c:pt idx="3">
                  <c:v>3.0464028767950957E-2</c:v>
                </c:pt>
                <c:pt idx="4">
                  <c:v>2.9157732319991858E-2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30144"/>
        <c:axId val="106628608"/>
      </c:lineChart>
      <c:catAx>
        <c:axId val="1066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27072"/>
        <c:crosses val="autoZero"/>
        <c:auto val="1"/>
        <c:lblAlgn val="ctr"/>
        <c:lblOffset val="100"/>
        <c:noMultiLvlLbl val="0"/>
      </c:catAx>
      <c:valAx>
        <c:axId val="10662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17088"/>
        <c:crosses val="autoZero"/>
        <c:crossBetween val="between"/>
      </c:valAx>
      <c:valAx>
        <c:axId val="10662860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30144"/>
        <c:crosses val="max"/>
        <c:crossBetween val="between"/>
      </c:valAx>
      <c:catAx>
        <c:axId val="106630144"/>
        <c:scaling>
          <c:orientation val="minMax"/>
        </c:scaling>
        <c:delete val="1"/>
        <c:axPos val="b"/>
        <c:majorTickMark val="out"/>
        <c:minorTickMark val="none"/>
        <c:tickLblPos val="nextTo"/>
        <c:crossAx val="106628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>
      <a:outerShdw blurRad="139700" dist="38100" dir="2700000" sx="101000" sy="101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5A6A6A7A-3F18-4AC5-8AF2-7C52318FE9C3}" type="datetimeFigureOut">
              <a:rPr lang="en-US" smtClean="0"/>
              <a:pPr/>
              <a:t>10/24/2015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6E75E0C0-137B-47C4-9D42-989FBA568B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43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BE7DE6C9-DFDD-4913-9396-30CF0BDB0AE3}" type="datetimeFigureOut">
              <a:rPr lang="en-US" smtClean="0"/>
              <a:pPr/>
              <a:t>10/24/2015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07123320-20EB-4631-AB49-6165EF9B6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7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vanpool</a:t>
            </a:r>
            <a:r>
              <a:rPr lang="en-US" baseline="0" dirty="0" smtClean="0"/>
              <a:t> and flex vehicles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38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50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on Customer Focus, Public</a:t>
            </a:r>
            <a:r>
              <a:rPr lang="en-US" baseline="0" dirty="0" smtClean="0"/>
              <a:t> Opinion, Public perception </a:t>
            </a:r>
            <a:r>
              <a:rPr lang="en-US" baseline="0" dirty="0" smtClean="0">
                <a:sym typeface="Wingdings" panose="05000000000000000000" pitchFamily="2" charset="2"/>
              </a:rPr>
              <a:t> Use the term “Public Trust and Accountability” – need for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45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on Customer Focus, Public</a:t>
            </a:r>
            <a:r>
              <a:rPr lang="en-US" baseline="0" dirty="0" smtClean="0"/>
              <a:t> Opinion, Public perception </a:t>
            </a:r>
            <a:r>
              <a:rPr lang="en-US" baseline="0" dirty="0" smtClean="0">
                <a:sym typeface="Wingdings" panose="05000000000000000000" pitchFamily="2" charset="2"/>
              </a:rPr>
              <a:t> Use the term “Public Trust and Accountability” – need for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42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11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5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on Customer Focus, Public</a:t>
            </a:r>
            <a:r>
              <a:rPr lang="en-US" baseline="0" dirty="0" smtClean="0"/>
              <a:t> Opinion, Public perception </a:t>
            </a:r>
            <a:r>
              <a:rPr lang="en-US" baseline="0" dirty="0" smtClean="0">
                <a:sym typeface="Wingdings" panose="05000000000000000000" pitchFamily="2" charset="2"/>
              </a:rPr>
              <a:t> Use the term “Public Trust and Accountability” – need for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7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on Customer Focus, Public</a:t>
            </a:r>
            <a:r>
              <a:rPr lang="en-US" baseline="0" dirty="0" smtClean="0"/>
              <a:t> Opinion, Public perception </a:t>
            </a:r>
            <a:r>
              <a:rPr lang="en-US" baseline="0" dirty="0" smtClean="0">
                <a:sym typeface="Wingdings" panose="05000000000000000000" pitchFamily="2" charset="2"/>
              </a:rPr>
              <a:t> Use the term “Public Trust and Accountability” – need for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2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on Customer Focus, Public</a:t>
            </a:r>
            <a:r>
              <a:rPr lang="en-US" baseline="0" dirty="0" smtClean="0"/>
              <a:t> Opinion, Public perception </a:t>
            </a:r>
            <a:r>
              <a:rPr lang="en-US" baseline="0" dirty="0" smtClean="0">
                <a:sym typeface="Wingdings" panose="05000000000000000000" pitchFamily="2" charset="2"/>
              </a:rPr>
              <a:t> Use the term “Public Trust and Accountability” – need for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21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on Customer Focus, Public</a:t>
            </a:r>
            <a:r>
              <a:rPr lang="en-US" baseline="0" dirty="0" smtClean="0"/>
              <a:t> Opinion, Public perception </a:t>
            </a:r>
            <a:r>
              <a:rPr lang="en-US" baseline="0" dirty="0" smtClean="0">
                <a:sym typeface="Wingdings" panose="05000000000000000000" pitchFamily="2" charset="2"/>
              </a:rPr>
              <a:t> Use the term “Public Trust and Accountability” – need for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1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9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on Customer Focus, Public</a:t>
            </a:r>
            <a:r>
              <a:rPr lang="en-US" baseline="0" dirty="0" smtClean="0"/>
              <a:t> Opinion, Public perception </a:t>
            </a:r>
            <a:r>
              <a:rPr lang="en-US" baseline="0" dirty="0" smtClean="0">
                <a:sym typeface="Wingdings" panose="05000000000000000000" pitchFamily="2" charset="2"/>
              </a:rPr>
              <a:t> Use the term “Public Trust and Accountability” – need for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2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on Customer Focus, Public</a:t>
            </a:r>
            <a:r>
              <a:rPr lang="en-US" baseline="0" dirty="0" smtClean="0"/>
              <a:t> Opinion, Public perception </a:t>
            </a:r>
            <a:r>
              <a:rPr lang="en-US" baseline="0" dirty="0" smtClean="0">
                <a:sym typeface="Wingdings" panose="05000000000000000000" pitchFamily="2" charset="2"/>
              </a:rPr>
              <a:t> Use the term “Public Trust and Accountability” – need for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0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3320-20EB-4631-AB49-6165EF9B662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4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6" y="185929"/>
            <a:ext cx="2084851" cy="31070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1" y="3051266"/>
            <a:ext cx="3209525" cy="2159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0" y="171426"/>
            <a:ext cx="4343466" cy="3185630"/>
          </a:xfrm>
          <a:prstGeom prst="rect">
            <a:avLst/>
          </a:prstGeom>
        </p:spPr>
      </p:pic>
      <p:sp>
        <p:nvSpPr>
          <p:cNvPr id="10" name="Rektangel 8"/>
          <p:cNvSpPr/>
          <p:nvPr userDrawn="1"/>
        </p:nvSpPr>
        <p:spPr>
          <a:xfrm>
            <a:off x="167" y="5486400"/>
            <a:ext cx="9144000" cy="1371600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895474"/>
            <a:ext cx="7772400" cy="457200"/>
          </a:xfrm>
        </p:spPr>
        <p:txBody>
          <a:bodyPr>
            <a:normAutofit/>
          </a:bodyPr>
          <a:lstStyle>
            <a:lvl1pPr algn="l"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403975"/>
            <a:ext cx="7772400" cy="34747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7" y="112143"/>
            <a:ext cx="2120693" cy="32195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33" y="3331644"/>
            <a:ext cx="2351772" cy="18787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27" y="3339801"/>
            <a:ext cx="3251730" cy="1870554"/>
          </a:xfrm>
          <a:prstGeom prst="rect">
            <a:avLst/>
          </a:prstGeom>
        </p:spPr>
      </p:pic>
      <p:sp>
        <p:nvSpPr>
          <p:cNvPr id="73" name="Rounded Rectangle 72"/>
          <p:cNvSpPr/>
          <p:nvPr userDrawn="1"/>
        </p:nvSpPr>
        <p:spPr>
          <a:xfrm>
            <a:off x="2385663" y="112140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 userDrawn="1"/>
        </p:nvSpPr>
        <p:spPr>
          <a:xfrm>
            <a:off x="1309711" y="112140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 userDrawn="1"/>
        </p:nvSpPr>
        <p:spPr>
          <a:xfrm>
            <a:off x="233399" y="112140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 userDrawn="1"/>
        </p:nvSpPr>
        <p:spPr>
          <a:xfrm>
            <a:off x="5622864" y="112140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 userDrawn="1"/>
        </p:nvSpPr>
        <p:spPr>
          <a:xfrm>
            <a:off x="4546912" y="112140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 userDrawn="1"/>
        </p:nvSpPr>
        <p:spPr>
          <a:xfrm>
            <a:off x="3471519" y="112140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 userDrawn="1"/>
        </p:nvSpPr>
        <p:spPr>
          <a:xfrm>
            <a:off x="7796805" y="112140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720853" y="112140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 userDrawn="1"/>
        </p:nvSpPr>
        <p:spPr>
          <a:xfrm>
            <a:off x="2385104" y="1185834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 userDrawn="1"/>
        </p:nvSpPr>
        <p:spPr>
          <a:xfrm>
            <a:off x="1309152" y="1185834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 userDrawn="1"/>
        </p:nvSpPr>
        <p:spPr>
          <a:xfrm>
            <a:off x="233399" y="1185834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 userDrawn="1"/>
        </p:nvSpPr>
        <p:spPr>
          <a:xfrm>
            <a:off x="5622305" y="1185834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 userDrawn="1"/>
        </p:nvSpPr>
        <p:spPr>
          <a:xfrm>
            <a:off x="4546353" y="1185834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 userDrawn="1"/>
        </p:nvSpPr>
        <p:spPr>
          <a:xfrm>
            <a:off x="3470960" y="1185834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 userDrawn="1"/>
        </p:nvSpPr>
        <p:spPr>
          <a:xfrm>
            <a:off x="7796246" y="1185834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 userDrawn="1"/>
        </p:nvSpPr>
        <p:spPr>
          <a:xfrm>
            <a:off x="6720294" y="1185834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 userDrawn="1"/>
        </p:nvSpPr>
        <p:spPr>
          <a:xfrm>
            <a:off x="2384385" y="2258739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 userDrawn="1"/>
        </p:nvSpPr>
        <p:spPr>
          <a:xfrm>
            <a:off x="1308433" y="2258739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 userDrawn="1"/>
        </p:nvSpPr>
        <p:spPr>
          <a:xfrm>
            <a:off x="233399" y="2258739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 userDrawn="1"/>
        </p:nvSpPr>
        <p:spPr>
          <a:xfrm>
            <a:off x="5621586" y="2258739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 userDrawn="1"/>
        </p:nvSpPr>
        <p:spPr>
          <a:xfrm>
            <a:off x="4545634" y="2258739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 userDrawn="1"/>
        </p:nvSpPr>
        <p:spPr>
          <a:xfrm>
            <a:off x="3470241" y="2258739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 userDrawn="1"/>
        </p:nvSpPr>
        <p:spPr>
          <a:xfrm>
            <a:off x="7795527" y="2258739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 userDrawn="1"/>
        </p:nvSpPr>
        <p:spPr>
          <a:xfrm>
            <a:off x="6719575" y="2258739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 userDrawn="1"/>
        </p:nvSpPr>
        <p:spPr>
          <a:xfrm>
            <a:off x="2383826" y="3332433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 userDrawn="1"/>
        </p:nvSpPr>
        <p:spPr>
          <a:xfrm>
            <a:off x="1307874" y="3332433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 userDrawn="1"/>
        </p:nvSpPr>
        <p:spPr>
          <a:xfrm>
            <a:off x="233399" y="3332433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 userDrawn="1"/>
        </p:nvSpPr>
        <p:spPr>
          <a:xfrm>
            <a:off x="5621027" y="3332433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 userDrawn="1"/>
        </p:nvSpPr>
        <p:spPr>
          <a:xfrm>
            <a:off x="4545075" y="3332433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 userDrawn="1"/>
        </p:nvSpPr>
        <p:spPr>
          <a:xfrm>
            <a:off x="3469682" y="3332433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 userDrawn="1"/>
        </p:nvSpPr>
        <p:spPr>
          <a:xfrm>
            <a:off x="7794968" y="3332433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 userDrawn="1"/>
        </p:nvSpPr>
        <p:spPr>
          <a:xfrm>
            <a:off x="6719016" y="3332433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 userDrawn="1"/>
        </p:nvSpPr>
        <p:spPr>
          <a:xfrm>
            <a:off x="2385663" y="4405338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 userDrawn="1"/>
        </p:nvSpPr>
        <p:spPr>
          <a:xfrm>
            <a:off x="1309711" y="4405338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 userDrawn="1"/>
        </p:nvSpPr>
        <p:spPr>
          <a:xfrm>
            <a:off x="233399" y="4405338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 userDrawn="1"/>
        </p:nvSpPr>
        <p:spPr>
          <a:xfrm>
            <a:off x="5622864" y="4405338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 userDrawn="1"/>
        </p:nvSpPr>
        <p:spPr>
          <a:xfrm>
            <a:off x="4546912" y="4405338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 userDrawn="1"/>
        </p:nvSpPr>
        <p:spPr>
          <a:xfrm>
            <a:off x="3471519" y="4405338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 userDrawn="1"/>
        </p:nvSpPr>
        <p:spPr>
          <a:xfrm>
            <a:off x="7796805" y="4405338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 userDrawn="1"/>
        </p:nvSpPr>
        <p:spPr>
          <a:xfrm>
            <a:off x="6720853" y="4405338"/>
            <a:ext cx="1075952" cy="1022393"/>
          </a:xfrm>
          <a:prstGeom prst="round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1243584" y="1078992"/>
            <a:ext cx="13716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 userDrawn="1"/>
        </p:nvSpPr>
        <p:spPr>
          <a:xfrm>
            <a:off x="2319528" y="1078992"/>
            <a:ext cx="13716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 userDrawn="1"/>
        </p:nvSpPr>
        <p:spPr>
          <a:xfrm>
            <a:off x="3392424" y="1078992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4448556" y="1078992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5565648" y="1069848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 userDrawn="1"/>
        </p:nvSpPr>
        <p:spPr>
          <a:xfrm>
            <a:off x="6640068" y="1078992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7691628" y="1078992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8801100" y="1106424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187452" y="1078992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 userDrawn="1"/>
        </p:nvSpPr>
        <p:spPr>
          <a:xfrm>
            <a:off x="1243584" y="2154936"/>
            <a:ext cx="13716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 userDrawn="1"/>
        </p:nvSpPr>
        <p:spPr>
          <a:xfrm>
            <a:off x="2319528" y="2154936"/>
            <a:ext cx="13716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>
            <a:off x="3392424" y="2154936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4448556" y="2154936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>
            <a:off x="5565648" y="2145792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>
            <a:off x="6640068" y="2154936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 userDrawn="1"/>
        </p:nvSpPr>
        <p:spPr>
          <a:xfrm>
            <a:off x="7691628" y="2154936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8801100" y="2182368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>
            <a:off x="187452" y="2154936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>
            <a:off x="1243584" y="3230880"/>
            <a:ext cx="13716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>
            <a:off x="2319528" y="3230880"/>
            <a:ext cx="13716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 userDrawn="1"/>
        </p:nvSpPr>
        <p:spPr>
          <a:xfrm>
            <a:off x="3392424" y="3230880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>
            <a:off x="4448556" y="3230880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 userDrawn="1"/>
        </p:nvSpPr>
        <p:spPr>
          <a:xfrm>
            <a:off x="5565648" y="3221736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6640068" y="3230880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 userDrawn="1"/>
        </p:nvSpPr>
        <p:spPr>
          <a:xfrm>
            <a:off x="7691628" y="3230880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 userDrawn="1"/>
        </p:nvSpPr>
        <p:spPr>
          <a:xfrm>
            <a:off x="8801100" y="3258312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 userDrawn="1"/>
        </p:nvSpPr>
        <p:spPr>
          <a:xfrm>
            <a:off x="187452" y="3230880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 userDrawn="1"/>
        </p:nvSpPr>
        <p:spPr>
          <a:xfrm>
            <a:off x="1242548" y="4307342"/>
            <a:ext cx="13716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 userDrawn="1"/>
        </p:nvSpPr>
        <p:spPr>
          <a:xfrm>
            <a:off x="2309866" y="4315968"/>
            <a:ext cx="13716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 userDrawn="1"/>
        </p:nvSpPr>
        <p:spPr>
          <a:xfrm>
            <a:off x="3374136" y="4315968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 userDrawn="1"/>
        </p:nvSpPr>
        <p:spPr>
          <a:xfrm>
            <a:off x="4430268" y="4315968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 userDrawn="1"/>
        </p:nvSpPr>
        <p:spPr>
          <a:xfrm>
            <a:off x="5547360" y="4306824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 userDrawn="1"/>
        </p:nvSpPr>
        <p:spPr>
          <a:xfrm>
            <a:off x="6621780" y="4315968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 userDrawn="1"/>
        </p:nvSpPr>
        <p:spPr>
          <a:xfrm>
            <a:off x="7699218" y="4315968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 userDrawn="1"/>
        </p:nvSpPr>
        <p:spPr>
          <a:xfrm>
            <a:off x="8782812" y="4317522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 userDrawn="1"/>
        </p:nvSpPr>
        <p:spPr>
          <a:xfrm>
            <a:off x="169164" y="4315968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 userDrawn="1"/>
        </p:nvSpPr>
        <p:spPr>
          <a:xfrm>
            <a:off x="1243584" y="30480"/>
            <a:ext cx="13716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 userDrawn="1"/>
        </p:nvSpPr>
        <p:spPr>
          <a:xfrm>
            <a:off x="2319528" y="30480"/>
            <a:ext cx="13716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 userDrawn="1"/>
        </p:nvSpPr>
        <p:spPr>
          <a:xfrm>
            <a:off x="3392424" y="30480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 userDrawn="1"/>
        </p:nvSpPr>
        <p:spPr>
          <a:xfrm>
            <a:off x="4448556" y="30480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 userDrawn="1"/>
        </p:nvSpPr>
        <p:spPr>
          <a:xfrm>
            <a:off x="5565648" y="21336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 userDrawn="1"/>
        </p:nvSpPr>
        <p:spPr>
          <a:xfrm>
            <a:off x="6640068" y="30480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 userDrawn="1"/>
        </p:nvSpPr>
        <p:spPr>
          <a:xfrm>
            <a:off x="7691628" y="30480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 userDrawn="1"/>
        </p:nvSpPr>
        <p:spPr>
          <a:xfrm>
            <a:off x="8801100" y="57912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 userDrawn="1"/>
        </p:nvSpPr>
        <p:spPr>
          <a:xfrm>
            <a:off x="118000" y="45560"/>
            <a:ext cx="16764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8"/>
          <p:cNvSpPr/>
          <p:nvPr userDrawn="1"/>
        </p:nvSpPr>
        <p:spPr>
          <a:xfrm>
            <a:off x="167" y="254000"/>
            <a:ext cx="9144000" cy="1143000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42"/>
            <a:ext cx="6858000" cy="6858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UTA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0525" y="6400800"/>
            <a:ext cx="1041565" cy="283464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8354729" y="6362299"/>
            <a:ext cx="78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05490B-9355-4718-8588-4148922C12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7900" y="254000"/>
            <a:ext cx="1913905" cy="1143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401" y="101601"/>
            <a:ext cx="5638800" cy="334962"/>
          </a:xfrm>
        </p:spPr>
        <p:txBody>
          <a:bodyPr>
            <a:noAutofit/>
          </a:bodyPr>
          <a:lstStyle>
            <a:lvl1pPr algn="r">
              <a:defRPr sz="3000">
                <a:solidFill>
                  <a:srgbClr val="58595B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6858000" cy="4343400"/>
          </a:xfr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054A4"/>
                </a:solidFill>
                <a:latin typeface="Franklin Gothic Book" pitchFamily="34" charset="0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2200" b="1">
                <a:solidFill>
                  <a:srgbClr val="0054A4"/>
                </a:solidFill>
                <a:latin typeface="Franklin Gothic Book" pitchFamily="34" charset="0"/>
              </a:defRPr>
            </a:lvl2pPr>
            <a:lvl3pPr marL="685800">
              <a:spcBef>
                <a:spcPts val="0"/>
              </a:spcBef>
              <a:spcAft>
                <a:spcPts val="500"/>
              </a:spcAft>
              <a:defRPr sz="2000" b="1">
                <a:solidFill>
                  <a:srgbClr val="0054A4"/>
                </a:solidFill>
                <a:latin typeface="Franklin Gothic Book" pitchFamily="34" charset="0"/>
              </a:defRPr>
            </a:lvl3pPr>
            <a:lvl4pPr marL="914400">
              <a:spcBef>
                <a:spcPts val="0"/>
              </a:spcBef>
              <a:spcAft>
                <a:spcPts val="400"/>
              </a:spcAft>
              <a:defRPr sz="1800" b="1">
                <a:solidFill>
                  <a:srgbClr val="0054A4"/>
                </a:solidFill>
                <a:latin typeface="Franklin Gothic Book" pitchFamily="34" charset="0"/>
              </a:defRPr>
            </a:lvl4pPr>
            <a:lvl5pPr marL="1143000">
              <a:spcBef>
                <a:spcPts val="0"/>
              </a:spcBef>
              <a:spcAft>
                <a:spcPts val="300"/>
              </a:spcAft>
              <a:defRPr sz="1600" b="1">
                <a:solidFill>
                  <a:srgbClr val="0054A4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CE1A-492B-42CB-8C59-B84BDB3F4D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AlternateTemplateSecondarySlide-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2078" y="635740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5CE1A-492B-42CB-8C59-B84BDB3F4DD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  <p:sldLayoutId id="2147483649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glabonty\Downloads\Image_1" TargetMode="External"/><Relationship Id="rId5" Type="http://schemas.openxmlformats.org/officeDocument/2006/relationships/image" Target="../media/image19.png"/><Relationship Id="rId4" Type="http://schemas.openxmlformats.org/officeDocument/2006/relationships/image" Target="file:///C:\Users\glabonty\Downloads\Image_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5730882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2016 UTA Board Goals: </a:t>
            </a:r>
            <a:r>
              <a:rPr lang="en-US" i="1" dirty="0" smtClean="0">
                <a:latin typeface="+mj-lt"/>
              </a:rPr>
              <a:t>Action Item on Tentative Goals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6188082"/>
            <a:ext cx="8531525" cy="34747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Planning &amp; Development Committee– October 14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 2015</a:t>
            </a:r>
            <a:endParaRPr lang="en-US" sz="1200" dirty="0">
              <a:latin typeface="+mj-lt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7260" y="-20180"/>
            <a:ext cx="9123363" cy="5540375"/>
            <a:chOff x="105633538" y="106756200"/>
            <a:chExt cx="9123662" cy="5540906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4" t="14391" r="53358" b="27393"/>
            <a:stretch>
              <a:fillRect/>
            </a:stretch>
          </p:blipFill>
          <p:spPr bwMode="auto">
            <a:xfrm>
              <a:off x="105633538" y="106756200"/>
              <a:ext cx="9123662" cy="5540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4" t="14993" r="76836" b="49739"/>
            <a:stretch>
              <a:fillRect/>
            </a:stretch>
          </p:blipFill>
          <p:spPr bwMode="auto">
            <a:xfrm>
              <a:off x="105662895" y="106843473"/>
              <a:ext cx="2325297" cy="3356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2" t="15909" r="53358" b="49948"/>
            <a:stretch>
              <a:fillRect/>
            </a:stretch>
          </p:blipFill>
          <p:spPr bwMode="auto">
            <a:xfrm>
              <a:off x="107911726" y="106950625"/>
              <a:ext cx="2432034" cy="3249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48" t="14784" r="61768" b="49843"/>
            <a:stretch>
              <a:fillRect/>
            </a:stretch>
          </p:blipFill>
          <p:spPr bwMode="auto">
            <a:xfrm>
              <a:off x="110122549" y="106828958"/>
              <a:ext cx="4396115" cy="3366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7971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854242"/>
            <a:ext cx="6858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latin typeface="+mj-lt"/>
              </a:rPr>
              <a:t>Board Retreat Summary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31942"/>
            <a:ext cx="447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dirty="0" smtClean="0">
                <a:latin typeface="+mj-lt"/>
                <a:cs typeface="Arial" pitchFamily="34" charset="0"/>
              </a:rPr>
              <a:t>UTA Executive Staff Presentations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4128" y="202091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• “</a:t>
            </a:r>
            <a:r>
              <a:rPr lang="en-US" i="1" dirty="0" smtClean="0"/>
              <a:t>Creating Our Next Future</a:t>
            </a:r>
            <a:r>
              <a:rPr lang="en-US" dirty="0" smtClean="0"/>
              <a:t>”</a:t>
            </a:r>
          </a:p>
          <a:p>
            <a:r>
              <a:rPr lang="en-US" dirty="0"/>
              <a:t>	</a:t>
            </a:r>
            <a:r>
              <a:rPr lang="en-US" dirty="0" smtClean="0"/>
              <a:t>- Michael Allegra 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Staff Presentations</a:t>
            </a:r>
          </a:p>
          <a:p>
            <a:r>
              <a:rPr lang="en-US" dirty="0" smtClean="0"/>
              <a:t>• Equity </a:t>
            </a:r>
            <a:r>
              <a:rPr lang="en-US" dirty="0"/>
              <a:t>Analysis </a:t>
            </a:r>
            <a:r>
              <a:rPr lang="en-US" dirty="0" smtClean="0"/>
              <a:t>Report</a:t>
            </a:r>
          </a:p>
          <a:p>
            <a:r>
              <a:rPr lang="en-US" dirty="0"/>
              <a:t>	</a:t>
            </a:r>
            <a:r>
              <a:rPr lang="en-US" dirty="0" smtClean="0"/>
              <a:t>- Matt Sibul</a:t>
            </a:r>
            <a:endParaRPr lang="en-US" dirty="0"/>
          </a:p>
          <a:p>
            <a:r>
              <a:rPr lang="en-US" dirty="0" smtClean="0"/>
              <a:t>• TOD Update</a:t>
            </a:r>
          </a:p>
          <a:p>
            <a:r>
              <a:rPr lang="en-US" dirty="0"/>
              <a:t>	</a:t>
            </a:r>
            <a:r>
              <a:rPr lang="en-US" dirty="0" smtClean="0"/>
              <a:t>- Steve Meyer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UTA Way</a:t>
            </a:r>
            <a:r>
              <a:rPr lang="en-US" dirty="0" smtClean="0"/>
              <a:t>’ Presentation and Exercise</a:t>
            </a:r>
          </a:p>
          <a:p>
            <a:pPr lvl="1"/>
            <a:r>
              <a:rPr lang="en-US" dirty="0" smtClean="0"/>
              <a:t> 	- Kim Ulibarri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2074" y="2553280"/>
            <a:ext cx="4631942" cy="26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12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Board Retreat Summary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3464" y="1947303"/>
            <a:ext cx="2799080" cy="420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dirty="0" smtClean="0">
                <a:latin typeface="+mj-lt"/>
                <a:cs typeface="Arial" pitchFamily="34" charset="0"/>
              </a:rPr>
              <a:t>Table ‘A’</a:t>
            </a:r>
            <a:endParaRPr lang="en-US" b="1" u="sng" noProof="0" dirty="0" smtClean="0">
              <a:latin typeface="+mj-lt"/>
              <a:cs typeface="Arial" pitchFamily="34" charset="0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Ease </a:t>
            </a:r>
            <a:r>
              <a:rPr lang="en-US" sz="1400" dirty="0">
                <a:latin typeface="+mj-lt"/>
              </a:rPr>
              <a:t>of use for customers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Vision/goal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for UTA Employees</a:t>
            </a:r>
            <a:endParaRPr lang="en-US" sz="1400" dirty="0">
              <a:latin typeface="+mj-lt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Leverage </a:t>
            </a:r>
            <a:r>
              <a:rPr lang="en-US" sz="1400" dirty="0">
                <a:latin typeface="+mj-lt"/>
              </a:rPr>
              <a:t>technology </a:t>
            </a:r>
            <a:r>
              <a:rPr lang="en-US" sz="1400" dirty="0" smtClean="0">
                <a:latin typeface="+mj-lt"/>
              </a:rPr>
              <a:t>– make it more intuitive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UTA Mobile App</a:t>
            </a:r>
            <a:endParaRPr lang="en-US" sz="1400" dirty="0">
              <a:latin typeface="+mj-lt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Understand </a:t>
            </a:r>
            <a:r>
              <a:rPr lang="en-US" sz="1400" dirty="0">
                <a:latin typeface="+mj-lt"/>
              </a:rPr>
              <a:t>and integrate other means of mobility </a:t>
            </a:r>
            <a:r>
              <a:rPr lang="en-US" sz="1400" dirty="0" smtClean="0">
                <a:latin typeface="+mj-lt"/>
              </a:rPr>
              <a:t>(</a:t>
            </a:r>
            <a:r>
              <a:rPr lang="en-US" sz="1400" dirty="0">
                <a:latin typeface="+mj-lt"/>
              </a:rPr>
              <a:t>i.e. UBER</a:t>
            </a:r>
            <a:r>
              <a:rPr lang="en-US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464" y="1482221"/>
            <a:ext cx="5195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dirty="0" smtClean="0">
                <a:latin typeface="+mj-lt"/>
                <a:cs typeface="Arial" pitchFamily="34" charset="0"/>
              </a:rPr>
              <a:t>Afternoon Session – Goal Development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3928" y="1932063"/>
            <a:ext cx="2735072" cy="420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dirty="0" smtClean="0">
                <a:latin typeface="+mj-lt"/>
                <a:cs typeface="Arial" pitchFamily="34" charset="0"/>
              </a:rPr>
              <a:t>Table ‘B’</a:t>
            </a:r>
            <a:endParaRPr lang="en-US" b="1" u="sng" noProof="0" dirty="0" smtClean="0">
              <a:latin typeface="+mj-lt"/>
              <a:cs typeface="Arial" pitchFamily="34" charset="0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Funding </a:t>
            </a:r>
            <a:r>
              <a:rPr lang="en-US" sz="1400" dirty="0">
                <a:latin typeface="+mj-lt"/>
              </a:rPr>
              <a:t>– </a:t>
            </a:r>
            <a:r>
              <a:rPr lang="en-US" sz="1400" dirty="0" smtClean="0">
                <a:latin typeface="+mj-lt"/>
              </a:rPr>
              <a:t>more </a:t>
            </a:r>
            <a:r>
              <a:rPr lang="en-US" sz="1400" dirty="0">
                <a:latin typeface="+mj-lt"/>
              </a:rPr>
              <a:t>creative strategies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Need </a:t>
            </a:r>
            <a:r>
              <a:rPr lang="en-US" sz="1400" dirty="0">
                <a:latin typeface="+mj-lt"/>
              </a:rPr>
              <a:t>additional service on all modes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Need First </a:t>
            </a:r>
            <a:r>
              <a:rPr lang="en-US" sz="1400" dirty="0">
                <a:latin typeface="+mj-lt"/>
              </a:rPr>
              <a:t>Mile/Last Mile </a:t>
            </a:r>
            <a:r>
              <a:rPr lang="en-US" sz="1400" dirty="0" smtClean="0">
                <a:latin typeface="+mj-lt"/>
              </a:rPr>
              <a:t>Strategies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Focus </a:t>
            </a:r>
            <a:r>
              <a:rPr lang="en-US" sz="1400" dirty="0">
                <a:latin typeface="+mj-lt"/>
              </a:rPr>
              <a:t>on core </a:t>
            </a:r>
            <a:r>
              <a:rPr lang="en-US" sz="1400" dirty="0" smtClean="0">
                <a:latin typeface="+mj-lt"/>
              </a:rPr>
              <a:t>routes, </a:t>
            </a:r>
            <a:r>
              <a:rPr lang="en-US" sz="1400" dirty="0">
                <a:latin typeface="+mj-lt"/>
              </a:rPr>
              <a:t>improve “where they go”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TOD’s </a:t>
            </a:r>
            <a:r>
              <a:rPr lang="en-US" sz="1400" dirty="0">
                <a:latin typeface="+mj-lt"/>
              </a:rPr>
              <a:t>– </a:t>
            </a:r>
            <a:r>
              <a:rPr lang="en-US" sz="1400" dirty="0" smtClean="0">
                <a:latin typeface="+mj-lt"/>
              </a:rPr>
              <a:t> third party transportation?</a:t>
            </a:r>
            <a:endParaRPr lang="en-US" sz="1400" dirty="0">
              <a:latin typeface="+mj-lt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Social marketing </a:t>
            </a:r>
            <a:r>
              <a:rPr lang="en-US" sz="1400" dirty="0">
                <a:latin typeface="+mj-lt"/>
              </a:rPr>
              <a:t>c</a:t>
            </a:r>
            <a:r>
              <a:rPr lang="en-US" sz="1400" dirty="0" smtClean="0">
                <a:latin typeface="+mj-lt"/>
              </a:rPr>
              <a:t>ampaign to boost demand/market driven</a:t>
            </a:r>
            <a:endParaRPr lang="en-US" sz="1400" dirty="0">
              <a:latin typeface="+mj-lt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Accountability </a:t>
            </a:r>
            <a:r>
              <a:rPr lang="en-US" sz="1400" dirty="0">
                <a:latin typeface="+mj-lt"/>
              </a:rPr>
              <a:t>for </a:t>
            </a:r>
            <a:r>
              <a:rPr lang="en-US" sz="1400" dirty="0" smtClean="0">
                <a:latin typeface="+mj-lt"/>
              </a:rPr>
              <a:t>UTA staff</a:t>
            </a:r>
            <a:endParaRPr lang="en-US" sz="1400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20384" y="1935111"/>
            <a:ext cx="2953512" cy="420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dirty="0" smtClean="0">
                <a:latin typeface="+mj-lt"/>
                <a:cs typeface="Arial" pitchFamily="34" charset="0"/>
              </a:rPr>
              <a:t>Table ‘C’</a:t>
            </a:r>
            <a:endParaRPr lang="en-US" b="1" u="sng" noProof="0" dirty="0" smtClean="0">
              <a:latin typeface="+mj-lt"/>
              <a:cs typeface="Arial" pitchFamily="34" charset="0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Service </a:t>
            </a:r>
            <a:r>
              <a:rPr lang="en-US" sz="1400" dirty="0">
                <a:latin typeface="+mj-lt"/>
              </a:rPr>
              <a:t>– focus on reliability, employer </a:t>
            </a:r>
            <a:r>
              <a:rPr lang="en-US" sz="1400" dirty="0" smtClean="0">
                <a:latin typeface="+mj-lt"/>
              </a:rPr>
              <a:t>locations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“</a:t>
            </a:r>
            <a:r>
              <a:rPr lang="en-US" sz="1400" dirty="0">
                <a:latin typeface="+mj-lt"/>
              </a:rPr>
              <a:t>Core/frequent” routes and technology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Accountability </a:t>
            </a:r>
            <a:r>
              <a:rPr lang="en-US" sz="1400" dirty="0">
                <a:latin typeface="+mj-lt"/>
              </a:rPr>
              <a:t>- </a:t>
            </a:r>
            <a:r>
              <a:rPr lang="en-US" sz="1400" dirty="0" smtClean="0">
                <a:latin typeface="+mj-lt"/>
              </a:rPr>
              <a:t>to </a:t>
            </a:r>
            <a:r>
              <a:rPr lang="en-US" sz="1400" dirty="0">
                <a:latin typeface="+mj-lt"/>
              </a:rPr>
              <a:t>1) stakeholders and 2) customers. Gather </a:t>
            </a:r>
            <a:r>
              <a:rPr lang="en-US" sz="1400" dirty="0" smtClean="0">
                <a:latin typeface="+mj-lt"/>
              </a:rPr>
              <a:t>opinions &amp; give feedback</a:t>
            </a:r>
            <a:endParaRPr lang="en-US" sz="1400" dirty="0">
              <a:latin typeface="+mj-lt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Fare </a:t>
            </a:r>
            <a:r>
              <a:rPr lang="en-US" sz="1400" dirty="0">
                <a:latin typeface="+mj-lt"/>
              </a:rPr>
              <a:t>strategies </a:t>
            </a:r>
            <a:r>
              <a:rPr lang="en-US" sz="1400" dirty="0" smtClean="0">
                <a:latin typeface="+mj-lt"/>
              </a:rPr>
              <a:t>–“</a:t>
            </a:r>
            <a:r>
              <a:rPr lang="en-US" sz="1400" dirty="0">
                <a:latin typeface="+mj-lt"/>
              </a:rPr>
              <a:t>a pass in every </a:t>
            </a:r>
            <a:r>
              <a:rPr lang="en-US" sz="1400" dirty="0" smtClean="0">
                <a:latin typeface="+mj-lt"/>
              </a:rPr>
              <a:t>pocket”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TOD - UTA </a:t>
            </a:r>
            <a:r>
              <a:rPr lang="en-US" sz="1400" dirty="0">
                <a:latin typeface="+mj-lt"/>
              </a:rPr>
              <a:t>should be looking to influence the types of development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Focus </a:t>
            </a:r>
            <a:r>
              <a:rPr lang="en-US" sz="1400" dirty="0">
                <a:latin typeface="+mj-lt"/>
              </a:rPr>
              <a:t>on First Mile/Last Mile solutions – especially </a:t>
            </a:r>
            <a:r>
              <a:rPr lang="en-US" sz="1400" dirty="0" smtClean="0">
                <a:latin typeface="+mj-lt"/>
              </a:rPr>
              <a:t>“</a:t>
            </a:r>
            <a:r>
              <a:rPr lang="en-US" sz="1400" dirty="0">
                <a:latin typeface="+mj-lt"/>
              </a:rPr>
              <a:t>complete streets”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Sustainability </a:t>
            </a:r>
            <a:r>
              <a:rPr lang="en-US" sz="1400" dirty="0">
                <a:latin typeface="+mj-lt"/>
              </a:rPr>
              <a:t>- SOGR &amp; Safety – keep up the momentum, UTA is in “a good place”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464" y="4368296"/>
            <a:ext cx="2799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/>
              <a:t>Evaluate balance </a:t>
            </a:r>
            <a:r>
              <a:rPr lang="en-US" sz="1400" dirty="0" smtClean="0"/>
              <a:t>between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233928" y="2422299"/>
            <a:ext cx="2735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/>
              <a:t>Improve public </a:t>
            </a:r>
            <a:r>
              <a:rPr lang="en-US" sz="1400" dirty="0" smtClean="0"/>
              <a:t>image of UTA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078130" y="2630855"/>
            <a:ext cx="3046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/>
              <a:t>    – </a:t>
            </a:r>
            <a:r>
              <a:rPr lang="en-US" sz="1400" dirty="0"/>
              <a:t>all stakeholders, not just customers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1257" y="1947303"/>
            <a:ext cx="2799080" cy="420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dirty="0" smtClean="0">
                <a:latin typeface="+mj-lt"/>
                <a:cs typeface="Arial" pitchFamily="34" charset="0"/>
              </a:rPr>
              <a:t>Table ‘A’</a:t>
            </a:r>
            <a:endParaRPr lang="en-US" b="1" u="sng" noProof="0" dirty="0" smtClean="0">
              <a:latin typeface="+mj-lt"/>
              <a:cs typeface="Arial" pitchFamily="34" charset="0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Ease </a:t>
            </a:r>
            <a:r>
              <a:rPr lang="en-US" sz="1400" dirty="0">
                <a:latin typeface="+mj-lt"/>
              </a:rPr>
              <a:t>of use for customers</a:t>
            </a:r>
          </a:p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Vision/goal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for UTA Employees</a:t>
            </a:r>
            <a:endParaRPr lang="en-US" sz="1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208" y="4558760"/>
            <a:ext cx="2454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ridership and fare box recovery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257" y="4822376"/>
            <a:ext cx="2445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/>
              <a:t>Go after new, first time riders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257" y="3925813"/>
            <a:ext cx="272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0" indent="-119063">
              <a:buFont typeface="Arial" panose="020B0604020202020204" pitchFamily="34" charset="0"/>
              <a:buChar char="•"/>
            </a:pPr>
            <a:r>
              <a:rPr lang="en-US" sz="1400" dirty="0"/>
              <a:t>New ways to fund transit –  be aggressive</a:t>
            </a:r>
          </a:p>
        </p:txBody>
      </p:sp>
    </p:spTree>
    <p:extLst>
      <p:ext uri="{BB962C8B-B14F-4D97-AF65-F5344CB8AC3E}">
        <p14:creationId xmlns:p14="http://schemas.microsoft.com/office/powerpoint/2010/main" val="17464824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Board Retreat Summary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79542"/>
            <a:ext cx="5433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dirty="0" smtClean="0">
                <a:latin typeface="+mj-lt"/>
                <a:cs typeface="Arial" pitchFamily="34" charset="0"/>
              </a:rPr>
              <a:t>Afternoon Session – Summary of Themes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2035786"/>
            <a:ext cx="5326757" cy="420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Improving Public </a:t>
            </a:r>
            <a:r>
              <a:rPr lang="en-US" dirty="0" smtClean="0"/>
              <a:t>Image </a:t>
            </a:r>
            <a:r>
              <a:rPr lang="en-US" dirty="0"/>
              <a:t>of </a:t>
            </a:r>
            <a:r>
              <a:rPr lang="en-US" dirty="0" smtClean="0"/>
              <a:t>UTA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Customer Focus</a:t>
            </a:r>
            <a:endParaRPr lang="en-US" dirty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Market Driven Focus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Service </a:t>
            </a:r>
            <a:r>
              <a:rPr lang="en-US" dirty="0">
                <a:latin typeface="+mj-lt"/>
              </a:rPr>
              <a:t>Levels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First </a:t>
            </a:r>
            <a:r>
              <a:rPr lang="en-US" dirty="0">
                <a:latin typeface="+mj-lt"/>
              </a:rPr>
              <a:t>Mile/Last Mile Strategies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TOD</a:t>
            </a:r>
            <a:endParaRPr lang="en-US" dirty="0">
              <a:latin typeface="+mj-lt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Fares/Technology</a:t>
            </a:r>
            <a:endParaRPr lang="en-US" dirty="0">
              <a:latin typeface="+mj-lt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Employee Development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Funding/Financial Sustainability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850" y="2830608"/>
            <a:ext cx="11420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Themes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81850" y="3663418"/>
            <a:ext cx="11420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1197" y="2063865"/>
            <a:ext cx="11833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6910" y="4425586"/>
            <a:ext cx="11420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2049" y="4425586"/>
            <a:ext cx="11420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Strategic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21808" y="5765486"/>
            <a:ext cx="2322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Budget</a:t>
            </a:r>
            <a:endParaRPr lang="en-US" b="1" dirty="0"/>
          </a:p>
        </p:txBody>
      </p:sp>
      <p:cxnSp>
        <p:nvCxnSpPr>
          <p:cNvPr id="12" name="Elbow Connector 11"/>
          <p:cNvCxnSpPr>
            <a:stCxn id="6" idx="1"/>
            <a:endCxn id="8" idx="0"/>
          </p:cNvCxnSpPr>
          <p:nvPr/>
        </p:nvCxnSpPr>
        <p:spPr>
          <a:xfrm rot="10800000" flipV="1">
            <a:off x="5527926" y="3848084"/>
            <a:ext cx="353924" cy="57750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  <a:endCxn id="10" idx="0"/>
          </p:cNvCxnSpPr>
          <p:nvPr/>
        </p:nvCxnSpPr>
        <p:spPr>
          <a:xfrm>
            <a:off x="7023881" y="3848084"/>
            <a:ext cx="329184" cy="57750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2"/>
            <a:endCxn id="11" idx="0"/>
          </p:cNvCxnSpPr>
          <p:nvPr/>
        </p:nvCxnSpPr>
        <p:spPr>
          <a:xfrm rot="16200000" flipH="1">
            <a:off x="5520227" y="4802617"/>
            <a:ext cx="970568" cy="9551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2"/>
            <a:endCxn id="11" idx="0"/>
          </p:cNvCxnSpPr>
          <p:nvPr/>
        </p:nvCxnSpPr>
        <p:spPr>
          <a:xfrm rot="5400000">
            <a:off x="6432797" y="4845218"/>
            <a:ext cx="970568" cy="86996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2"/>
            <a:endCxn id="6" idx="0"/>
          </p:cNvCxnSpPr>
          <p:nvPr/>
        </p:nvCxnSpPr>
        <p:spPr>
          <a:xfrm>
            <a:off x="6452866" y="3199940"/>
            <a:ext cx="0" cy="463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3" idx="0"/>
          </p:cNvCxnSpPr>
          <p:nvPr/>
        </p:nvCxnSpPr>
        <p:spPr>
          <a:xfrm>
            <a:off x="6452866" y="2433197"/>
            <a:ext cx="0" cy="397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rved Right Arrow 24"/>
          <p:cNvSpPr/>
          <p:nvPr/>
        </p:nvSpPr>
        <p:spPr>
          <a:xfrm rot="20856272">
            <a:off x="4384487" y="4586437"/>
            <a:ext cx="653041" cy="15719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653569" flipH="1" flipV="1">
            <a:off x="7895325" y="4524128"/>
            <a:ext cx="677848" cy="16306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51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Retreat Themes &amp; Topics—by Quantity</a:t>
            </a:r>
            <a:endParaRPr lang="en-US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1585646"/>
            <a:ext cx="1654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Themes</a:t>
            </a:r>
            <a:endParaRPr lang="en-US" sz="2400" b="1" u="sng" dirty="0"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513574"/>
              </p:ext>
            </p:extLst>
          </p:nvPr>
        </p:nvGraphicFramePr>
        <p:xfrm>
          <a:off x="574357" y="2334482"/>
          <a:ext cx="8103299" cy="311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3634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Tie-back to Process Policy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38958"/>
            <a:ext cx="8192262" cy="3652254"/>
          </a:xfrm>
          <a:prstGeom prst="rect">
            <a:avLst/>
          </a:prstGeom>
          <a:effectLst>
            <a:outerShdw blurRad="254000" dist="50800" dir="5400000" sx="102000" sy="102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48640" y="1719627"/>
            <a:ext cx="3650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dirty="0" smtClean="0">
                <a:cs typeface="Arial" pitchFamily="34" charset="0"/>
              </a:rPr>
              <a:t>Board Process Policy 4.1.12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4984" y="4572000"/>
            <a:ext cx="1362456" cy="10149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3099816" y="6071616"/>
            <a:ext cx="2029968" cy="521208"/>
          </a:xfrm>
          <a:prstGeom prst="wedgeRectCallout">
            <a:avLst>
              <a:gd name="adj1" fmla="val -86599"/>
              <a:gd name="adj2" fmla="val -142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Strategic Objectives will change over time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 rot="19825107">
            <a:off x="2225897" y="3075945"/>
            <a:ext cx="5787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noFill/>
                <a:latin typeface="Arial Black" panose="020B0A04020102020204" pitchFamily="34" charset="0"/>
              </a:rPr>
              <a:t>TEMPLATE</a:t>
            </a:r>
            <a:endParaRPr lang="en-US" sz="6600" dirty="0">
              <a:ln>
                <a:solidFill>
                  <a:schemeClr val="bg1">
                    <a:lumMod val="50000"/>
                  </a:schemeClr>
                </a:solidFill>
              </a:ln>
              <a:noFill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21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 Areas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2603086"/>
            <a:ext cx="4245013" cy="1474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Improve </a:t>
            </a:r>
            <a:r>
              <a:rPr lang="en-US" sz="2400" u="sng" dirty="0"/>
              <a:t>Public Trust &amp; </a:t>
            </a:r>
            <a:r>
              <a:rPr lang="en-US" sz="2400" u="sng" dirty="0" smtClean="0"/>
              <a:t>Accountability</a:t>
            </a:r>
            <a:endParaRPr lang="en-US" sz="24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 Increase </a:t>
            </a:r>
            <a:r>
              <a:rPr lang="en-US" sz="2400" u="sng" dirty="0"/>
              <a:t>Ridership </a:t>
            </a:r>
            <a:endParaRPr lang="en-US" sz="2400" u="sng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 Minimize Investment </a:t>
            </a:r>
            <a:r>
              <a:rPr lang="en-US" sz="2400" dirty="0"/>
              <a:t>Per Rider </a:t>
            </a:r>
            <a:r>
              <a:rPr lang="en-US" sz="2400" u="sng" dirty="0"/>
              <a:t>(IPR)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 Aggressively Pursue </a:t>
            </a:r>
            <a:r>
              <a:rPr lang="en-US" sz="2400" u="sng" dirty="0" smtClean="0"/>
              <a:t>Revenue Development</a:t>
            </a:r>
          </a:p>
          <a:p>
            <a:pPr lvl="0"/>
            <a:endParaRPr lang="en-US" sz="1600" u="sng" dirty="0"/>
          </a:p>
        </p:txBody>
      </p:sp>
      <p:sp>
        <p:nvSpPr>
          <p:cNvPr id="3" name="Rectangle 2"/>
          <p:cNvSpPr/>
          <p:nvPr/>
        </p:nvSpPr>
        <p:spPr>
          <a:xfrm>
            <a:off x="682424" y="2121481"/>
            <a:ext cx="1563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Goals</a:t>
            </a:r>
            <a:endParaRPr lang="en-US" sz="2400" b="1" u="sng" dirty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2037" y="2141421"/>
            <a:ext cx="31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Strategic Goal Areas</a:t>
            </a:r>
            <a:endParaRPr lang="en-US" sz="2400" b="1" u="sng" dirty="0"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14165" y="2583146"/>
            <a:ext cx="3849624" cy="2176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TOD:  Think Beyond UTA Property</a:t>
            </a:r>
            <a:endParaRPr lang="en-US" sz="24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Leverage Technology in Fares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First/Last </a:t>
            </a:r>
            <a:r>
              <a:rPr lang="en-US" sz="2400" dirty="0"/>
              <a:t>Mile </a:t>
            </a:r>
            <a:r>
              <a:rPr lang="en-US" sz="2400" dirty="0" smtClean="0"/>
              <a:t>Implementation</a:t>
            </a:r>
          </a:p>
          <a:p>
            <a:pPr lvl="0"/>
            <a:endParaRPr lang="en-US" sz="1600" dirty="0"/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0544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 Areas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424" y="1331499"/>
            <a:ext cx="1563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Goals</a:t>
            </a:r>
            <a:endParaRPr lang="en-US" sz="2400" b="1" u="sng" dirty="0"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73754"/>
              </p:ext>
            </p:extLst>
          </p:nvPr>
        </p:nvGraphicFramePr>
        <p:xfrm>
          <a:off x="325043" y="1779267"/>
          <a:ext cx="8622792" cy="4895164"/>
        </p:xfrm>
        <a:graphic>
          <a:graphicData uri="http://schemas.openxmlformats.org/drawingml/2006/table">
            <a:tbl>
              <a:tblPr firstRow="1" lastCol="1" bandRow="1">
                <a:tableStyleId>{F5AB1C69-6EDB-4FF4-983F-18BD219EF322}</a:tableStyleId>
              </a:tblPr>
              <a:tblGrid>
                <a:gridCol w="2350008"/>
                <a:gridCol w="2020824"/>
                <a:gridCol w="1847088"/>
                <a:gridCol w="240487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 Strategies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7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Public Trust &amp; Accountability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/>
                        <a:t>Provide a better connection between UTA &amp; the community</a:t>
                      </a:r>
                      <a:endParaRPr lang="en-US" sz="1400" u="sng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Broadened “Companion”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Benchmark Survey + </a:t>
                      </a:r>
                      <a:r>
                        <a:rPr lang="en-US" sz="1400" smtClean="0"/>
                        <a:t>Baseline Survey Score </a:t>
                      </a:r>
                      <a:r>
                        <a:rPr lang="en-US" sz="1400" dirty="0" smtClean="0"/>
                        <a:t>Improvement </a:t>
                      </a:r>
                      <a:endParaRPr lang="en-US" sz="1400" i="0" u="sng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tx2"/>
                          </a:solidFill>
                        </a:rPr>
                        <a:t>Revised policies to strengthen and improve transparency and accountability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tx2"/>
                          </a:solidFill>
                        </a:rPr>
                        <a:t>More public involvement with Service Planning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2284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Ridership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Grow ridership in both the short and long 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X% Annual</a:t>
                      </a:r>
                      <a:r>
                        <a:rPr lang="en-US" sz="1400" baseline="0" dirty="0" smtClean="0"/>
                        <a:t> Growth</a:t>
                      </a:r>
                      <a:endParaRPr lang="en-US" sz="1400" dirty="0" smtClean="0"/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Positive 60 Month Moving Average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New  targeted marketing strategy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Optimize service changes</a:t>
                      </a:r>
                      <a:endParaRPr lang="en-US" sz="14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Investment per Rider</a:t>
                      </a:r>
                      <a:r>
                        <a:rPr lang="en-US" sz="1400" u="sng" baseline="0" dirty="0" smtClean="0"/>
                        <a:t> (</a:t>
                      </a:r>
                      <a:r>
                        <a:rPr lang="en-US" sz="1400" u="sng" dirty="0" smtClean="0"/>
                        <a:t>IPR)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Maximize ridership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Maximize passenger revenue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Lower operating costs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IPR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Incorporate ridership initiatives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Promote the UTA Way across disciplines to increase efficiencies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Long-term contracts with Ed/Eco pass customers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Revenue Development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Aggressively </a:t>
                      </a:r>
                      <a:r>
                        <a:rPr lang="en-US" sz="1400" u="none" dirty="0" smtClean="0"/>
                        <a:t>pursue outside</a:t>
                      </a:r>
                      <a:r>
                        <a:rPr lang="en-US" sz="1400" u="none" baseline="0" dirty="0" smtClean="0"/>
                        <a:t> revenue opportunities</a:t>
                      </a:r>
                      <a:endParaRPr lang="en-US" sz="14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$15.2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 smtClean="0">
                          <a:solidFill>
                            <a:schemeClr val="tx2"/>
                          </a:solidFill>
                        </a:rPr>
                        <a:t>CMAQ, TAP, STP,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 smtClean="0">
                          <a:solidFill>
                            <a:schemeClr val="tx2"/>
                          </a:solidFill>
                        </a:rPr>
                        <a:t>FTA discretionary grants, and other grant opportunities</a:t>
                      </a:r>
                      <a:endParaRPr lang="en-US" sz="1400" b="0" i="0" u="none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675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 Areas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424" y="1331499"/>
            <a:ext cx="1563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Goals</a:t>
            </a:r>
            <a:endParaRPr lang="en-US" sz="2400" b="1" u="sng" dirty="0"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30513"/>
              </p:ext>
            </p:extLst>
          </p:nvPr>
        </p:nvGraphicFramePr>
        <p:xfrm>
          <a:off x="325043" y="1779267"/>
          <a:ext cx="8622792" cy="4895164"/>
        </p:xfrm>
        <a:graphic>
          <a:graphicData uri="http://schemas.openxmlformats.org/drawingml/2006/table">
            <a:tbl>
              <a:tblPr firstRow="1" lastCol="1" bandRow="1">
                <a:tableStyleId>{F5AB1C69-6EDB-4FF4-983F-18BD219EF322}</a:tableStyleId>
              </a:tblPr>
              <a:tblGrid>
                <a:gridCol w="2350008"/>
                <a:gridCol w="2020824"/>
                <a:gridCol w="1847088"/>
                <a:gridCol w="240487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 Strategies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7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Public Trust &amp; Accountability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/>
                        <a:t>Provide a better connection between UTA &amp; the community</a:t>
                      </a:r>
                      <a:endParaRPr lang="en-US" sz="1400" u="sng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Broadened “Companion”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Benchmark Survey + Baseline Survey Score Improvement </a:t>
                      </a:r>
                      <a:endParaRPr lang="en-US" sz="1400" i="0" u="sng" dirty="0" smtClean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tx2"/>
                          </a:solidFill>
                        </a:rPr>
                        <a:t>Revised policies to strengthen and improve transparency and accountability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tx2"/>
                          </a:solidFill>
                        </a:rPr>
                        <a:t>More public involvement with Service Planning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902284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Ridership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Grow ridership in both the short and long 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X% Annual</a:t>
                      </a:r>
                      <a:r>
                        <a:rPr lang="en-US" sz="1400" baseline="0" dirty="0" smtClean="0"/>
                        <a:t> Growth</a:t>
                      </a:r>
                      <a:endParaRPr lang="en-US" sz="1400" dirty="0" smtClean="0"/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Positive 60 Month Moving Average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New  targeted marketing strategy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Optimize service changes</a:t>
                      </a:r>
                      <a:endParaRPr lang="en-US" sz="14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Investment per Rider</a:t>
                      </a:r>
                      <a:r>
                        <a:rPr lang="en-US" sz="1400" u="sng" baseline="0" dirty="0" smtClean="0"/>
                        <a:t> (</a:t>
                      </a:r>
                      <a:r>
                        <a:rPr lang="en-US" sz="1400" u="sng" dirty="0" smtClean="0"/>
                        <a:t>IPR)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Maximize ridership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Maximize passenger revenue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Lower operating costs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IPR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Incorporate ridership initiatives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Promote the UTA Way across disciplines to increase efficiencies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Long-term contracts with Ed/Eco pass customers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Revenue Development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Aggressively </a:t>
                      </a:r>
                      <a:r>
                        <a:rPr lang="en-US" sz="1400" u="none" dirty="0" smtClean="0"/>
                        <a:t>pursue outside</a:t>
                      </a:r>
                      <a:r>
                        <a:rPr lang="en-US" sz="1400" u="none" baseline="0" dirty="0" smtClean="0"/>
                        <a:t> revenue opportunities</a:t>
                      </a:r>
                      <a:endParaRPr lang="en-US" sz="14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$15.2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 smtClean="0">
                          <a:solidFill>
                            <a:schemeClr val="tx2"/>
                          </a:solidFill>
                        </a:rPr>
                        <a:t>CMAQ, TAP, STP,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 smtClean="0">
                          <a:solidFill>
                            <a:schemeClr val="tx2"/>
                          </a:solidFill>
                        </a:rPr>
                        <a:t>FTA discretionary grants, and other grant opportunities</a:t>
                      </a:r>
                      <a:endParaRPr lang="en-US" sz="1400" b="0" i="0" u="none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227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14359"/>
            <a:ext cx="8311896" cy="123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163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Expand </a:t>
            </a:r>
            <a:r>
              <a:rPr lang="en-US" dirty="0"/>
              <a:t>the annual general public Benchmark Survey </a:t>
            </a:r>
            <a:r>
              <a:rPr lang="en-US" dirty="0" smtClean="0"/>
              <a:t>effort with a targeted companion survey focused on elected </a:t>
            </a:r>
            <a:r>
              <a:rPr lang="en-US" dirty="0"/>
              <a:t>officials and stakeholders</a:t>
            </a:r>
            <a:r>
              <a:rPr lang="en-US" dirty="0" smtClean="0"/>
              <a:t> designed </a:t>
            </a:r>
            <a:r>
              <a:rPr lang="en-US" dirty="0"/>
              <a:t>to probe sentiment about UTA's accountability and </a:t>
            </a:r>
            <a:r>
              <a:rPr lang="en-US" dirty="0" smtClean="0"/>
              <a:t>engagement.</a:t>
            </a:r>
          </a:p>
          <a:p>
            <a:pPr marL="55563" lvl="1"/>
            <a:endParaRPr lang="en-US" dirty="0" smtClean="0"/>
          </a:p>
          <a:p>
            <a:pPr marL="284163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Show improvement </a:t>
            </a:r>
            <a:r>
              <a:rPr lang="en-US" dirty="0"/>
              <a:t>in </a:t>
            </a:r>
            <a:r>
              <a:rPr lang="en-US" dirty="0" smtClean="0"/>
              <a:t>the existing (baseline) Benchmark </a:t>
            </a:r>
            <a:r>
              <a:rPr lang="en-US" smtClean="0"/>
              <a:t>Survey score </a:t>
            </a:r>
            <a:r>
              <a:rPr lang="en-US" dirty="0" smtClean="0"/>
              <a:t>on the following  questions: </a:t>
            </a:r>
            <a:endParaRPr lang="en-US" dirty="0"/>
          </a:p>
          <a:p>
            <a:pPr marL="284163" lvl="1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4163" lvl="1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4163" lvl="1" indent="-2286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552694"/>
            <a:ext cx="539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 – Public Trust &amp; Accountability</a:t>
            </a:r>
            <a:endParaRPr lang="en-US" sz="2400" b="1" u="sng" dirty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981" y="3997613"/>
            <a:ext cx="7916333" cy="15327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Overall, do you have a favorable or unfavorable impression of the Utah Transit Authority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?”</a:t>
            </a:r>
          </a:p>
          <a:p>
            <a:pPr>
              <a:lnSpc>
                <a:spcPct val="90000"/>
              </a:lnSpc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“Does UTA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makes good use of public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funds?”</a:t>
            </a:r>
          </a:p>
          <a:p>
            <a:pPr>
              <a:lnSpc>
                <a:spcPct val="90000"/>
              </a:lnSpc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“Considering the ways public transit has changed over the past several years, are you satisfied or dissatisfied with the direction public transit is going?”</a:t>
            </a:r>
          </a:p>
          <a:p>
            <a:pPr>
              <a:lnSpc>
                <a:spcPct val="90000"/>
              </a:lnSpc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61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 Areas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424" y="1331499"/>
            <a:ext cx="1563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Goals</a:t>
            </a:r>
            <a:endParaRPr lang="en-US" sz="2400" b="1" u="sng" dirty="0"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18606"/>
              </p:ext>
            </p:extLst>
          </p:nvPr>
        </p:nvGraphicFramePr>
        <p:xfrm>
          <a:off x="325043" y="1779267"/>
          <a:ext cx="8622792" cy="4895164"/>
        </p:xfrm>
        <a:graphic>
          <a:graphicData uri="http://schemas.openxmlformats.org/drawingml/2006/table">
            <a:tbl>
              <a:tblPr firstRow="1" lastCol="1" bandRow="1">
                <a:tableStyleId>{F5AB1C69-6EDB-4FF4-983F-18BD219EF322}</a:tableStyleId>
              </a:tblPr>
              <a:tblGrid>
                <a:gridCol w="2350008"/>
                <a:gridCol w="2020824"/>
                <a:gridCol w="1847088"/>
                <a:gridCol w="240487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 Strategies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7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Public Trust &amp; Accountability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/>
                        <a:t>Provide a better connection between UTA &amp; the community</a:t>
                      </a:r>
                      <a:endParaRPr lang="en-US" sz="1400" u="sng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Broadened “Companion”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Benchmark Survey + Baseline Survey Score Improvement </a:t>
                      </a:r>
                      <a:endParaRPr lang="en-US" sz="1400" i="0" u="sng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tx2"/>
                          </a:solidFill>
                        </a:rPr>
                        <a:t>Revised policies to strengthen and improve transparency and accountability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tx2"/>
                          </a:solidFill>
                        </a:rPr>
                        <a:t>More public involvement with Service Planning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2284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Ridership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Grow ridership in both the short and long 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X% Annual</a:t>
                      </a:r>
                      <a:r>
                        <a:rPr lang="en-US" sz="1400" baseline="0" dirty="0" smtClean="0"/>
                        <a:t> Growth</a:t>
                      </a:r>
                      <a:endParaRPr lang="en-US" sz="1400" dirty="0" smtClean="0"/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Positive 60 Month Moving Average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New  targeted marketing strategy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Optimize service changes</a:t>
                      </a:r>
                      <a:endParaRPr lang="en-US" sz="14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Investment per Rider</a:t>
                      </a:r>
                      <a:r>
                        <a:rPr lang="en-US" sz="1400" u="sng" baseline="0" dirty="0" smtClean="0"/>
                        <a:t> (</a:t>
                      </a:r>
                      <a:r>
                        <a:rPr lang="en-US" sz="1400" u="sng" dirty="0" smtClean="0"/>
                        <a:t>IPR)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Maximize ridership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Maximize passenger revenue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Lower operating costs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IPR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Incorporate ridership initiatives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Promote the UTA Way across disciplines to increase efficiencies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Long-term contracts with Ed/Eco pass customers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Revenue Development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Aggressively </a:t>
                      </a:r>
                      <a:r>
                        <a:rPr lang="en-US" sz="1400" u="none" dirty="0" smtClean="0"/>
                        <a:t>pursue outside</a:t>
                      </a:r>
                      <a:r>
                        <a:rPr lang="en-US" sz="1400" u="none" baseline="0" dirty="0" smtClean="0"/>
                        <a:t> revenue opportunities</a:t>
                      </a:r>
                      <a:endParaRPr lang="en-US" sz="14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$15.2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 smtClean="0">
                          <a:solidFill>
                            <a:schemeClr val="tx2"/>
                          </a:solidFill>
                        </a:rPr>
                        <a:t>CMAQ, TAP, STP,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 smtClean="0">
                          <a:solidFill>
                            <a:schemeClr val="tx2"/>
                          </a:solidFill>
                        </a:rPr>
                        <a:t>FTA discretionary grants, and other grant opportunities</a:t>
                      </a:r>
                      <a:endParaRPr lang="en-US" sz="1400" b="0" i="0" u="none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651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141949"/>
            <a:ext cx="7609071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Annual Board Retreat Re-Cap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Summary of Morning </a:t>
            </a:r>
            <a:r>
              <a:rPr lang="en-US" sz="2800" dirty="0">
                <a:latin typeface="+mj-lt"/>
                <a:cs typeface="Arial" pitchFamily="34" charset="0"/>
              </a:rPr>
              <a:t>Session </a:t>
            </a:r>
            <a:r>
              <a:rPr lang="en-US" sz="2800" dirty="0" smtClean="0">
                <a:latin typeface="+mj-lt"/>
                <a:cs typeface="Arial" pitchFamily="34" charset="0"/>
              </a:rPr>
              <a:t>- Issues/Themes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Summary of Afternoon Session – Issues/Themes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Board Goal Setting - Policy Review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u="sng" dirty="0" smtClean="0">
                <a:latin typeface="+mj-lt"/>
                <a:cs typeface="Arial" pitchFamily="34" charset="0"/>
              </a:rPr>
              <a:t>2016 Tentative Goal Recommendation from P&amp;D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latin typeface="+mj-lt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95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 Areas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424" y="1331499"/>
            <a:ext cx="1563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Goals</a:t>
            </a:r>
            <a:endParaRPr lang="en-US" sz="2400" b="1" u="sng" dirty="0"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34082"/>
              </p:ext>
            </p:extLst>
          </p:nvPr>
        </p:nvGraphicFramePr>
        <p:xfrm>
          <a:off x="325043" y="1779267"/>
          <a:ext cx="8622792" cy="4895164"/>
        </p:xfrm>
        <a:graphic>
          <a:graphicData uri="http://schemas.openxmlformats.org/drawingml/2006/table">
            <a:tbl>
              <a:tblPr firstRow="1" lastCol="1" bandRow="1">
                <a:tableStyleId>{F5AB1C69-6EDB-4FF4-983F-18BD219EF322}</a:tableStyleId>
              </a:tblPr>
              <a:tblGrid>
                <a:gridCol w="2350008"/>
                <a:gridCol w="2020824"/>
                <a:gridCol w="1847088"/>
                <a:gridCol w="240487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 Strategies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7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Public Trust &amp; Accountability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/>
                        <a:t>Provide a better connection between UTA &amp; the community</a:t>
                      </a:r>
                      <a:endParaRPr lang="en-US" sz="1400" u="sng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Broadened “Companion”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Benchmark Survey + </a:t>
                      </a:r>
                      <a:r>
                        <a:rPr lang="en-US" sz="1400" smtClean="0"/>
                        <a:t>Baseline Survey Score </a:t>
                      </a:r>
                      <a:r>
                        <a:rPr lang="en-US" sz="1400" dirty="0" smtClean="0"/>
                        <a:t>Improvement </a:t>
                      </a:r>
                      <a:endParaRPr lang="en-US" sz="1400" i="0" u="sng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tx2"/>
                          </a:solidFill>
                        </a:rPr>
                        <a:t>Revised policies to strengthen and improve transparency and accountability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tx2"/>
                          </a:solidFill>
                        </a:rPr>
                        <a:t>More public involvement with Service Planning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2284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Ridership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Grow ridership in both the short and long 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X% Annual</a:t>
                      </a:r>
                      <a:r>
                        <a:rPr lang="en-US" sz="1400" baseline="0" dirty="0" smtClean="0"/>
                        <a:t> Growth</a:t>
                      </a:r>
                      <a:endParaRPr lang="en-US" sz="1400" dirty="0" smtClean="0"/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Positive 60 Month Moving Average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New  targeted marketing strategy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Optimize service changes</a:t>
                      </a:r>
                      <a:endParaRPr lang="en-US" sz="14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Investment per Rider</a:t>
                      </a:r>
                      <a:r>
                        <a:rPr lang="en-US" sz="1400" u="sng" baseline="0" dirty="0" smtClean="0"/>
                        <a:t> (</a:t>
                      </a:r>
                      <a:r>
                        <a:rPr lang="en-US" sz="1400" u="sng" dirty="0" smtClean="0"/>
                        <a:t>IPR)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Maximize ridership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Maximize passenger revenue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Lower operating costs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IPR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Incorporate ridership initiatives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Promote the UTA Way across disciplines to increase efficiencies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Long-term contracts with Ed/Eco pass customers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Revenue Development 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Aggressively </a:t>
                      </a:r>
                      <a:r>
                        <a:rPr lang="en-US" sz="1400" u="none" dirty="0" smtClean="0"/>
                        <a:t>pursue outside</a:t>
                      </a:r>
                      <a:r>
                        <a:rPr lang="en-US" sz="1400" u="none" baseline="0" dirty="0" smtClean="0"/>
                        <a:t> revenue opportunities</a:t>
                      </a:r>
                      <a:endParaRPr lang="en-US" sz="1400" u="none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$15.2 Million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 smtClean="0">
                          <a:solidFill>
                            <a:schemeClr val="tx2"/>
                          </a:solidFill>
                        </a:rPr>
                        <a:t>CMAQ, TAP, STP,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 smtClean="0">
                          <a:solidFill>
                            <a:schemeClr val="tx2"/>
                          </a:solidFill>
                        </a:rPr>
                        <a:t>FTA discretionary grants, and other grant opportunities</a:t>
                      </a:r>
                      <a:endParaRPr lang="en-US" sz="1400" b="0" i="0" u="none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097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407693"/>
              </p:ext>
            </p:extLst>
          </p:nvPr>
        </p:nvGraphicFramePr>
        <p:xfrm>
          <a:off x="359665" y="1884703"/>
          <a:ext cx="8683752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14359"/>
            <a:ext cx="8311896" cy="123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163" lvl="1" indent="-2286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461254"/>
            <a:ext cx="4626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 – Revenue Development</a:t>
            </a:r>
            <a:endParaRPr lang="en-US" sz="2400" b="1" u="sng" dirty="0"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2161" y="1884703"/>
            <a:ext cx="8686800" cy="58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Actual by Source – Non New/Small Starts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5879" y="2262000"/>
            <a:ext cx="5997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</a:rPr>
              <a:t>Fed. Legislative Changes – </a:t>
            </a:r>
            <a:r>
              <a:rPr lang="en-US" sz="1600" dirty="0" smtClean="0">
                <a:latin typeface="Calibri" panose="020F0502020204030204" pitchFamily="34" charset="0"/>
              </a:rPr>
              <a:t>Earmarks, MAP-21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</a:rPr>
              <a:t>FrontLines </a:t>
            </a:r>
            <a:r>
              <a:rPr lang="en-US" sz="1600" b="1" dirty="0">
                <a:latin typeface="Calibri" panose="020F0502020204030204" pitchFamily="34" charset="0"/>
              </a:rPr>
              <a:t>2015 </a:t>
            </a:r>
            <a:r>
              <a:rPr lang="en-US" sz="1600" b="1" dirty="0" smtClean="0">
                <a:latin typeface="Calibri" panose="020F0502020204030204" pitchFamily="34" charset="0"/>
              </a:rPr>
              <a:t>Finished –</a:t>
            </a:r>
            <a:r>
              <a:rPr lang="en-US" sz="1600" dirty="0" smtClean="0">
                <a:latin typeface="Calibri" panose="020F0502020204030204" pitchFamily="34" charset="0"/>
              </a:rPr>
              <a:t>Sale of assets decline, betterment revenue decreases until Provo-Orem BRT built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46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Goals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61254"/>
            <a:ext cx="4626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 – Revenue Development</a:t>
            </a:r>
            <a:endParaRPr lang="en-US" sz="2400" b="1" u="sng" dirty="0"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161" y="1884703"/>
            <a:ext cx="8686800" cy="58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Proposed Goal by Source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161" y="234636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Diversification – </a:t>
            </a:r>
            <a:r>
              <a:rPr lang="en-US" dirty="0"/>
              <a:t>Actively pursuing more sources </a:t>
            </a:r>
            <a:r>
              <a:rPr lang="en-US" dirty="0" smtClean="0"/>
              <a:t>even though there are fewer </a:t>
            </a:r>
            <a:r>
              <a:rPr lang="en-US" dirty="0"/>
              <a:t>opportunities</a:t>
            </a:r>
            <a:endParaRPr lang="en-US" dirty="0" smtClean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5572" y="3008919"/>
            <a:ext cx="4114800" cy="923330"/>
          </a:xfrm>
          <a:prstGeom prst="rect">
            <a:avLst/>
          </a:prstGeom>
          <a:solidFill>
            <a:srgbClr val="8F45C7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Locally Programmed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Federal/Other Grants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$4,415,957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0204" y="5286738"/>
            <a:ext cx="4114800" cy="369332"/>
          </a:xfrm>
          <a:prstGeom prst="rect">
            <a:avLst/>
          </a:prstGeom>
          <a:noFill/>
          <a:ln w="254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TOTAL GOAL $15,250,000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572" y="3996874"/>
            <a:ext cx="41148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Federal Discretionary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Grants Directly from Federal Entity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$2,066,043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0204" y="2987893"/>
            <a:ext cx="41148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Project Betterments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Pay for Ops, Sponsors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$1,575,000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5572" y="5009739"/>
            <a:ext cx="4114800" cy="923330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UTA Gen. Profits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Cap. Gains, Asset Sales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$6,600,000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0204" y="3996874"/>
            <a:ext cx="41148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Joint/Partner Studies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Project Dev.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$593,000</a:t>
            </a:r>
          </a:p>
        </p:txBody>
      </p:sp>
    </p:spTree>
    <p:extLst>
      <p:ext uri="{BB962C8B-B14F-4D97-AF65-F5344CB8AC3E}">
        <p14:creationId xmlns:p14="http://schemas.microsoft.com/office/powerpoint/2010/main" val="3221249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 Areas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424" y="1432083"/>
            <a:ext cx="2929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Strategic Goals</a:t>
            </a:r>
            <a:endParaRPr lang="en-US" sz="2400" b="1" u="sng" dirty="0"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82447"/>
              </p:ext>
            </p:extLst>
          </p:nvPr>
        </p:nvGraphicFramePr>
        <p:xfrm>
          <a:off x="265176" y="2177212"/>
          <a:ext cx="8622792" cy="4058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5496"/>
                <a:gridCol w="1947672"/>
                <a:gridCol w="1810512"/>
                <a:gridCol w="2039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 Strategies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TOD: Thinking beyond UTA 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/>
                        <a:t>Help plan for more</a:t>
                      </a:r>
                      <a:r>
                        <a:rPr lang="en-US" sz="1400" u="none" baseline="0" dirty="0" smtClean="0"/>
                        <a:t> transit supportive land use at station areas</a:t>
                      </a:r>
                      <a:endParaRPr lang="en-US" sz="1400" u="sng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/>
                        <a:t>Completion</a:t>
                      </a:r>
                      <a:r>
                        <a:rPr lang="en-US" sz="1400" u="none" baseline="0" dirty="0" smtClean="0"/>
                        <a:t> of two (2) station area plans in coordination with the MPOs</a:t>
                      </a:r>
                      <a:endParaRPr lang="en-US" sz="1400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chemeClr val="tx2"/>
                          </a:solidFill>
                        </a:rPr>
                        <a:t>Foster partnerships</a:t>
                      </a:r>
                      <a:r>
                        <a:rPr lang="en-US" sz="1400" u="none" baseline="0" dirty="0" smtClean="0">
                          <a:solidFill>
                            <a:schemeClr val="tx2"/>
                          </a:solidFill>
                        </a:rPr>
                        <a:t> and jointly fund studies</a:t>
                      </a:r>
                      <a:r>
                        <a:rPr lang="en-US" sz="1400" u="none" dirty="0" smtClean="0">
                          <a:solidFill>
                            <a:schemeClr val="tx2"/>
                          </a:solidFill>
                        </a:rPr>
                        <a:t> with cities through</a:t>
                      </a:r>
                      <a:r>
                        <a:rPr lang="en-US" sz="1400" u="none" baseline="0" dirty="0" smtClean="0">
                          <a:solidFill>
                            <a:schemeClr val="tx2"/>
                          </a:solidFill>
                        </a:rPr>
                        <a:t> the MPO’s</a:t>
                      </a:r>
                      <a:endParaRPr lang="en-US" sz="1400" u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2284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Leverage Technology in Fares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 EFC use and simplify fare 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</a:t>
                      </a:r>
                      <a:r>
                        <a:rPr lang="en-US" sz="1400" baseline="0" dirty="0" smtClean="0"/>
                        <a:t> a blueprint for a comprehensive fare policy and products focused on EFC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Migrate paper passes, tokens and punch passes to EFC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First Mile/Last</a:t>
                      </a:r>
                      <a:r>
                        <a:rPr lang="en-US" sz="1400" u="sng" baseline="0" dirty="0" smtClean="0"/>
                        <a:t> Mile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Implement projects identified in the First and Last Mile Study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Complete</a:t>
                      </a:r>
                      <a:r>
                        <a:rPr lang="en-US" sz="1400" baseline="0" dirty="0" smtClean="0"/>
                        <a:t> three (3) projects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Station Signage Plan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Sidewalks leading to a station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GREENbike regionalization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Bike lane striping leading to a station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525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 Areas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424" y="1331499"/>
            <a:ext cx="1563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Goals</a:t>
            </a:r>
            <a:endParaRPr lang="en-US" sz="2400" b="1" u="sng" dirty="0"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47748"/>
              </p:ext>
            </p:extLst>
          </p:nvPr>
        </p:nvGraphicFramePr>
        <p:xfrm>
          <a:off x="325043" y="1779267"/>
          <a:ext cx="8622792" cy="4895164"/>
        </p:xfrm>
        <a:graphic>
          <a:graphicData uri="http://schemas.openxmlformats.org/drawingml/2006/table">
            <a:tbl>
              <a:tblPr firstRow="1" lastCol="1" bandRow="1">
                <a:tableStyleId>{F5AB1C69-6EDB-4FF4-983F-18BD219EF322}</a:tableStyleId>
              </a:tblPr>
              <a:tblGrid>
                <a:gridCol w="2350008"/>
                <a:gridCol w="2020824"/>
                <a:gridCol w="1847088"/>
                <a:gridCol w="240487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 Strategies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7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Public Trust &amp; Accountability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/>
                        <a:t>Provide a better connection between UTA &amp; the community</a:t>
                      </a:r>
                      <a:endParaRPr lang="en-US" sz="1400" u="sng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Broadened “Companion”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Benchmark Survey + </a:t>
                      </a:r>
                      <a:r>
                        <a:rPr lang="en-US" sz="1400" smtClean="0"/>
                        <a:t>Baseline Survey Score </a:t>
                      </a:r>
                      <a:r>
                        <a:rPr lang="en-US" sz="1400" dirty="0" smtClean="0"/>
                        <a:t>Improvement </a:t>
                      </a:r>
                      <a:endParaRPr lang="en-US" sz="1400" i="0" u="sng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tx2"/>
                          </a:solidFill>
                        </a:rPr>
                        <a:t>Revised policies to strengthen and improve transparency and accountability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tx2"/>
                          </a:solidFill>
                        </a:rPr>
                        <a:t>More public involvement with Service Planning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2284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Ridership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Grow ridership in both the short and long term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X% Annual</a:t>
                      </a:r>
                      <a:r>
                        <a:rPr lang="en-US" sz="1400" baseline="0" dirty="0" smtClean="0"/>
                        <a:t> Growth</a:t>
                      </a:r>
                      <a:endParaRPr lang="en-US" sz="1400" dirty="0" smtClean="0"/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Positive 60 Month Moving Average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New  targeted marketing strategy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Optimize service changes</a:t>
                      </a:r>
                      <a:endParaRPr lang="en-US" sz="14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Investment per Rider</a:t>
                      </a:r>
                      <a:r>
                        <a:rPr lang="en-US" sz="1400" u="sng" baseline="0" dirty="0" smtClean="0"/>
                        <a:t> (</a:t>
                      </a:r>
                      <a:r>
                        <a:rPr lang="en-US" sz="1400" u="sng" dirty="0" smtClean="0"/>
                        <a:t>IPR)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Maximize ridership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Maximize passenger revenue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Lower operating costs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IPR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Incorporate ridership initiatives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Promote the UTA Way across disciplines to increase efficiencies</a:t>
                      </a:r>
                    </a:p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Long-term contracts with Ed/Eco pass customers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/>
                        <a:t>Revenue Development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Aggressively </a:t>
                      </a:r>
                      <a:r>
                        <a:rPr lang="en-US" sz="1400" u="none" dirty="0" smtClean="0"/>
                        <a:t>pursue outside</a:t>
                      </a:r>
                      <a:r>
                        <a:rPr lang="en-US" sz="1400" u="none" baseline="0" dirty="0" smtClean="0"/>
                        <a:t> revenue opportunities</a:t>
                      </a:r>
                      <a:endParaRPr lang="en-US" sz="14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$15.2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 smtClean="0">
                          <a:solidFill>
                            <a:schemeClr val="tx2"/>
                          </a:solidFill>
                        </a:rPr>
                        <a:t>CMAQ, TAP, STP,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 smtClean="0">
                          <a:solidFill>
                            <a:schemeClr val="tx2"/>
                          </a:solidFill>
                        </a:rPr>
                        <a:t>FTA discretionary grants, and other grant opportunities</a:t>
                      </a:r>
                      <a:endParaRPr lang="en-US" sz="1400" b="0" i="0" u="none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229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14359"/>
            <a:ext cx="7790688" cy="123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4163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Based on current research, staff employed a multivariate regression model and evaluated the following list of factors over the </a:t>
            </a:r>
            <a:r>
              <a:rPr lang="en-US" dirty="0"/>
              <a:t>last ten (10) years that </a:t>
            </a:r>
            <a:r>
              <a:rPr lang="en-US" dirty="0" smtClean="0"/>
              <a:t>affect ridership :</a:t>
            </a:r>
          </a:p>
          <a:p>
            <a:pPr lvl="1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552694"/>
            <a:ext cx="286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 - Ridership</a:t>
            </a:r>
            <a:endParaRPr lang="en-US" sz="2400" b="1" u="sng" dirty="0"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0988" y="5458599"/>
            <a:ext cx="7849508" cy="448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The model </a:t>
            </a:r>
            <a:r>
              <a:rPr lang="en-US" dirty="0"/>
              <a:t>was used </a:t>
            </a:r>
            <a:r>
              <a:rPr lang="en-US" dirty="0" smtClean="0"/>
              <a:t>to analyze the </a:t>
            </a:r>
            <a:r>
              <a:rPr lang="en-US" dirty="0"/>
              <a:t>elasticity of these variables on UTA ridership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954778"/>
              </p:ext>
            </p:extLst>
          </p:nvPr>
        </p:nvGraphicFramePr>
        <p:xfrm>
          <a:off x="1414272" y="2839859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Gasoline Price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Headways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u="none" strike="noStrike" dirty="0" smtClean="0">
                          <a:effectLst/>
                        </a:rPr>
                        <a:t>University Session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u="none" strike="noStrike" dirty="0" smtClean="0">
                          <a:effectLst/>
                        </a:rPr>
                        <a:t>Population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u="none" strike="noStrike" dirty="0" smtClean="0">
                          <a:effectLst/>
                        </a:rPr>
                        <a:t>Track</a:t>
                      </a:r>
                      <a:r>
                        <a:rPr lang="en-US" sz="1800" i="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i="0" u="none" strike="noStrike" dirty="0" smtClean="0">
                          <a:effectLst/>
                        </a:rPr>
                        <a:t>Miles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u="none" strike="noStrike" dirty="0" smtClean="0">
                          <a:effectLst/>
                        </a:rPr>
                        <a:t>Route Miles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u="none" strike="noStrike" dirty="0" smtClean="0">
                          <a:effectLst/>
                        </a:rPr>
                        <a:t>Employment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earnings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u="none" strike="noStrike" dirty="0" smtClean="0">
                          <a:effectLst/>
                        </a:rPr>
                        <a:t>Season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u="none" strike="noStrike" dirty="0" smtClean="0">
                          <a:effectLst/>
                        </a:rPr>
                        <a:t>Fare Price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u="none" strike="noStrike" dirty="0" smtClean="0">
                          <a:effectLst/>
                        </a:rPr>
                        <a:t>Climate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u="none" strike="noStrike" dirty="0" smtClean="0">
                          <a:effectLst/>
                        </a:rPr>
                        <a:t>Revenue Miles per 1,000 Population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481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25748" y="3330649"/>
            <a:ext cx="2359152" cy="2359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Goals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52694"/>
            <a:ext cx="286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 - Ridership</a:t>
            </a:r>
            <a:endParaRPr lang="en-US" sz="2400" b="1" u="sng" dirty="0"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76877"/>
              </p:ext>
            </p:extLst>
          </p:nvPr>
        </p:nvGraphicFramePr>
        <p:xfrm>
          <a:off x="5488169" y="2727591"/>
          <a:ext cx="205526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261"/>
              </a:tblGrid>
              <a:tr h="2418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Gasoline Price</a:t>
                      </a:r>
                      <a:endParaRPr lang="en-US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Parking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Population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Route Miles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Monthly earnings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Fare Price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Headways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University Session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Track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Miles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Employment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Season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Climate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6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Revenue Miles per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1,000 Population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Pie 9"/>
          <p:cNvSpPr/>
          <p:nvPr/>
        </p:nvSpPr>
        <p:spPr>
          <a:xfrm rot="16200000">
            <a:off x="2333215" y="3323183"/>
            <a:ext cx="2359153" cy="2374084"/>
          </a:xfrm>
          <a:prstGeom prst="pie">
            <a:avLst>
              <a:gd name="adj1" fmla="val 0"/>
              <a:gd name="adj2" fmla="val 16802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5052" y="465642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77%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822060" y="2818585"/>
            <a:ext cx="679826" cy="3575304"/>
          </a:xfrm>
          <a:prstGeom prst="leftBrace">
            <a:avLst>
              <a:gd name="adj1" fmla="val 5751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3244" y="2119783"/>
            <a:ext cx="7849508" cy="448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Considering all of the things that can potentially impact ridership, these factors explain 77% of that impact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902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7784" y="4144912"/>
            <a:ext cx="7946136" cy="1004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/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Those factors which proved most significant in affecting ridership were:</a:t>
            </a:r>
            <a:endParaRPr lang="en-US" sz="160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/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31586"/>
              </p:ext>
            </p:extLst>
          </p:nvPr>
        </p:nvGraphicFramePr>
        <p:xfrm>
          <a:off x="2129908" y="5051113"/>
          <a:ext cx="6584323" cy="1266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4892"/>
                <a:gridCol w="4599431"/>
              </a:tblGrid>
              <a:tr h="362135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u="none" strike="noStrike" dirty="0">
                          <a:effectLst/>
                        </a:rPr>
                        <a:t>Gasoline </a:t>
                      </a:r>
                      <a:r>
                        <a:rPr lang="en-US" sz="1800" i="0" u="none" strike="noStrike" dirty="0" smtClean="0">
                          <a:effectLst/>
                        </a:rPr>
                        <a:t>Price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u="none" strike="noStrike" dirty="0" smtClean="0">
                          <a:effectLst/>
                        </a:rPr>
                        <a:t>Centerline</a:t>
                      </a:r>
                      <a:r>
                        <a:rPr lang="en-US" sz="1800" i="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i="0" u="none" strike="noStrike" dirty="0" smtClean="0">
                          <a:effectLst/>
                        </a:rPr>
                        <a:t>Track Miles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u="none" strike="noStrike" dirty="0">
                          <a:effectLst/>
                        </a:rPr>
                        <a:t>Population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u="none" strike="noStrike" dirty="0" smtClean="0">
                          <a:effectLst/>
                        </a:rPr>
                        <a:t>Employment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801">
                <a:tc gridSpan="2"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1552694"/>
            <a:ext cx="286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 - Ridership</a:t>
            </a:r>
            <a:endParaRPr lang="en-US" sz="2400" b="1" u="sng" dirty="0">
              <a:cs typeface="Arial" pitchFamily="34" charset="0"/>
            </a:endParaRPr>
          </a:p>
        </p:txBody>
      </p:sp>
      <p:pic>
        <p:nvPicPr>
          <p:cNvPr id="6" name="Picture 5" descr="Image_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24" y="3558938"/>
            <a:ext cx="28956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_1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70" y="3188940"/>
            <a:ext cx="1269663" cy="24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034013" y="2670483"/>
            <a:ext cx="4509824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  <a:p>
            <a:r>
              <a:rPr lang="en-US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= elasticity</a:t>
            </a:r>
          </a:p>
          <a:p>
            <a:r>
              <a:rPr lang="en-US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the average of the independent variables</a:t>
            </a:r>
          </a:p>
          <a:p>
            <a:r>
              <a:rPr lang="en-US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the average of the dependent variable (ridership)</a:t>
            </a:r>
          </a:p>
          <a:p>
            <a:r>
              <a: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the regression coefficient</a:t>
            </a:r>
          </a:p>
          <a:p>
            <a:r>
              <a:rPr lang="en-US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y = the predicted change in the dependent variable (ridership)</a:t>
            </a:r>
          </a:p>
          <a:p>
            <a:r>
              <a:rPr lang="en-US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x1.. </a:t>
            </a:r>
            <a:r>
              <a: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the predicted change in the </a:t>
            </a:r>
            <a:r>
              <a:rPr lang="en-US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independent variables</a:t>
            </a:r>
            <a:endParaRPr lang="en-US" sz="13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7784" y="2140192"/>
            <a:ext cx="7946136" cy="456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following equation was used to evaluate each of the factors.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034013" y="534950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Fare </a:t>
            </a:r>
            <a:r>
              <a:rPr lang="en-US" dirty="0" smtClean="0"/>
              <a:t>Price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Revenue Miles per 1,000 Population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4013" y="534950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Fare </a:t>
            </a:r>
            <a:r>
              <a:rPr lang="en-US" dirty="0" smtClean="0">
                <a:solidFill>
                  <a:srgbClr val="FF0000"/>
                </a:solidFill>
              </a:rPr>
              <a:t>Price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FF0000"/>
              </a:solidFill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Revenue Miles per 1,000 Population</a:t>
            </a:r>
          </a:p>
        </p:txBody>
      </p:sp>
    </p:spTree>
    <p:extLst>
      <p:ext uri="{BB962C8B-B14F-4D97-AF65-F5344CB8AC3E}">
        <p14:creationId xmlns:p14="http://schemas.microsoft.com/office/powerpoint/2010/main" val="3421607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14359"/>
            <a:ext cx="7580376" cy="420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is continuing to evaluate and vet this model, including </a:t>
            </a:r>
            <a:r>
              <a:rPr lang="en-US" dirty="0" smtClean="0"/>
              <a:t>professional and academic peer </a:t>
            </a:r>
            <a:r>
              <a:rPr lang="en-US" dirty="0"/>
              <a:t>reviews.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output of the model represents a prediction of what ridership would be if NO changes were made to existing </a:t>
            </a:r>
            <a:r>
              <a:rPr lang="en-US" dirty="0" smtClean="0"/>
              <a:t>service in 2016.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output of the model predicted a growth rate </a:t>
            </a:r>
            <a:r>
              <a:rPr lang="en-US" dirty="0" smtClean="0"/>
              <a:t>in 2016 of </a:t>
            </a:r>
            <a:r>
              <a:rPr lang="en-US" dirty="0"/>
              <a:t>1.5</a:t>
            </a:r>
            <a:r>
              <a:rPr lang="en-US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the last P&amp;D Committee Meeting, staff left the recommendation at between 1.5% - 2.0%</a:t>
            </a:r>
            <a:endParaRPr lang="en-US" dirty="0"/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Targeted improvements were made in August 2015 which should have a positive effect in growing ridership by approximately an additional 0.75% in 2016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52694"/>
            <a:ext cx="286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 - Ridership</a:t>
            </a:r>
            <a:endParaRPr lang="en-US" sz="24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86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14359"/>
            <a:ext cx="7580376" cy="420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Therefore, an </a:t>
            </a:r>
            <a:r>
              <a:rPr lang="en-US" i="1" dirty="0" smtClean="0"/>
              <a:t>“actionable and achievable” </a:t>
            </a:r>
            <a:r>
              <a:rPr lang="en-US" dirty="0" smtClean="0"/>
              <a:t>ridership growth goal for 2016 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318280"/>
            <a:ext cx="8010144" cy="80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Forecasted/expected 2016 ridership growth goal</a:t>
            </a:r>
            <a:r>
              <a:rPr lang="en-US" b="1" dirty="0"/>
              <a:t>	</a:t>
            </a:r>
            <a:r>
              <a:rPr lang="en-US" b="1" dirty="0" smtClean="0"/>
              <a:t>- 	</a:t>
            </a:r>
            <a:r>
              <a:rPr lang="en-US" dirty="0" smtClean="0"/>
              <a:t>2.25%</a:t>
            </a:r>
          </a:p>
          <a:p>
            <a:r>
              <a:rPr lang="en-US" dirty="0" smtClean="0"/>
              <a:t>	</a:t>
            </a:r>
            <a:r>
              <a:rPr lang="en-US" u="sng" dirty="0" smtClean="0"/>
              <a:t>     	     Management </a:t>
            </a:r>
            <a:r>
              <a:rPr lang="en-US" u="sng" dirty="0"/>
              <a:t>challenge growth </a:t>
            </a:r>
            <a:r>
              <a:rPr lang="en-US" u="sng" dirty="0" smtClean="0"/>
              <a:t>goal </a:t>
            </a:r>
            <a:r>
              <a:rPr lang="en-US" b="1" u="sng" dirty="0" smtClean="0"/>
              <a:t>-</a:t>
            </a:r>
            <a:r>
              <a:rPr lang="en-US" u="sng" dirty="0" smtClean="0"/>
              <a:t>	0.25%</a:t>
            </a:r>
            <a:r>
              <a:rPr lang="en-US" b="1" dirty="0"/>
              <a:t>	</a:t>
            </a:r>
            <a:r>
              <a:rPr lang="en-US" b="1" dirty="0" smtClean="0"/>
              <a:t>				                      Total    	-	</a:t>
            </a:r>
            <a:r>
              <a:rPr lang="en-US" b="1" i="1" dirty="0" smtClean="0"/>
              <a:t>2.50%</a:t>
            </a:r>
            <a:endParaRPr lang="en-US" b="1" i="1" dirty="0"/>
          </a:p>
        </p:txBody>
      </p:sp>
      <p:sp>
        <p:nvSpPr>
          <p:cNvPr id="6" name="Rectangle 5"/>
          <p:cNvSpPr/>
          <p:nvPr/>
        </p:nvSpPr>
        <p:spPr>
          <a:xfrm>
            <a:off x="457200" y="1552694"/>
            <a:ext cx="286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 - Ridership</a:t>
            </a:r>
            <a:endParaRPr lang="en-US" sz="2400" b="1" u="sng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79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Schedule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632"/>
            <a:ext cx="9144000" cy="4088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2928" y="1472184"/>
            <a:ext cx="33467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 smtClean="0">
                <a:solidFill>
                  <a:srgbClr val="FF0000"/>
                </a:solidFill>
              </a:rPr>
              <a:t>X</a:t>
            </a:r>
            <a:endParaRPr lang="en-US" sz="40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96" y="3035406"/>
            <a:ext cx="100965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51" y="3795468"/>
            <a:ext cx="639640" cy="410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772" y="3421748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600" dirty="0" smtClean="0">
                <a:solidFill>
                  <a:schemeClr val="tx2"/>
                </a:solidFill>
              </a:rPr>
              <a:t>P&amp;D</a:t>
            </a:r>
            <a:endParaRPr lang="en-US" sz="1400" b="1" kern="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72" y="3697093"/>
            <a:ext cx="728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600" dirty="0" smtClean="0">
                <a:solidFill>
                  <a:schemeClr val="tx2"/>
                </a:solidFill>
              </a:rPr>
              <a:t>FULL</a:t>
            </a:r>
          </a:p>
          <a:p>
            <a:r>
              <a:rPr lang="en-US" sz="1400" b="1" kern="600" dirty="0" smtClean="0">
                <a:solidFill>
                  <a:schemeClr val="tx2"/>
                </a:solidFill>
              </a:rPr>
              <a:t>BOARD</a:t>
            </a:r>
            <a:endParaRPr lang="en-US" sz="1400" b="1" kern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Proposed 2016 Goals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52694"/>
            <a:ext cx="286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cs typeface="Arial" pitchFamily="34" charset="0"/>
              </a:rPr>
              <a:t>Core Goal - Ridership</a:t>
            </a:r>
            <a:endParaRPr lang="en-US" sz="2400" b="1" u="sng" dirty="0"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523738"/>
              </p:ext>
            </p:extLst>
          </p:nvPr>
        </p:nvGraphicFramePr>
        <p:xfrm>
          <a:off x="315237" y="2636151"/>
          <a:ext cx="6018445" cy="402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881077"/>
              </p:ext>
            </p:extLst>
          </p:nvPr>
        </p:nvGraphicFramePr>
        <p:xfrm>
          <a:off x="5168347" y="1634578"/>
          <a:ext cx="3866421" cy="236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2009434"/>
            <a:ext cx="313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Maintain a positive 60 MMA</a:t>
            </a:r>
          </a:p>
        </p:txBody>
      </p:sp>
    </p:spTree>
    <p:extLst>
      <p:ext uri="{BB962C8B-B14F-4D97-AF65-F5344CB8AC3E}">
        <p14:creationId xmlns:p14="http://schemas.microsoft.com/office/powerpoint/2010/main" val="1820903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The UTA Way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 smtClean="0">
              <a:latin typeface="+mn-lt"/>
            </a:endParaRPr>
          </a:p>
          <a:p>
            <a:pPr marL="0" indent="0">
              <a:buNone/>
            </a:pPr>
            <a:r>
              <a:rPr lang="en-US" b="1" u="sng" dirty="0" smtClean="0">
                <a:latin typeface="+mn-lt"/>
              </a:rPr>
              <a:t>Goal Setting and the UTA Way</a:t>
            </a:r>
          </a:p>
          <a:p>
            <a:r>
              <a:rPr lang="en-US" dirty="0" smtClean="0">
                <a:latin typeface="+mn-lt"/>
              </a:rPr>
              <a:t>UTA will create aligned performance goals at the department, team and individual level that support the annual board goals. </a:t>
            </a:r>
          </a:p>
        </p:txBody>
      </p:sp>
    </p:spTree>
    <p:extLst>
      <p:ext uri="{BB962C8B-B14F-4D97-AF65-F5344CB8AC3E}">
        <p14:creationId xmlns:p14="http://schemas.microsoft.com/office/powerpoint/2010/main" val="546094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16"/>
            <a:ext cx="9144000" cy="5625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96" y="2830236"/>
            <a:ext cx="100965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51" y="3549264"/>
            <a:ext cx="639640" cy="410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772" y="3175544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600" dirty="0" smtClean="0">
                <a:solidFill>
                  <a:schemeClr val="tx2"/>
                </a:solidFill>
              </a:rPr>
              <a:t>P&amp;D</a:t>
            </a:r>
            <a:endParaRPr lang="en-US" sz="1400" b="1" kern="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772" y="3450889"/>
            <a:ext cx="728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600" dirty="0" smtClean="0">
                <a:solidFill>
                  <a:schemeClr val="tx2"/>
                </a:solidFill>
              </a:rPr>
              <a:t>FULL</a:t>
            </a:r>
          </a:p>
          <a:p>
            <a:r>
              <a:rPr lang="en-US" sz="1400" b="1" kern="600" dirty="0" smtClean="0">
                <a:solidFill>
                  <a:schemeClr val="tx2"/>
                </a:solidFill>
              </a:rPr>
              <a:t>BOARD</a:t>
            </a:r>
            <a:endParaRPr lang="en-US" sz="1400" b="1" kern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41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" y="3105912"/>
            <a:ext cx="8229600" cy="10454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you. </a:t>
            </a:r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16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Schedule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16"/>
            <a:ext cx="9144000" cy="5625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96" y="2830236"/>
            <a:ext cx="100965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51" y="3549264"/>
            <a:ext cx="639640" cy="410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772" y="3175544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600" dirty="0" smtClean="0">
                <a:solidFill>
                  <a:schemeClr val="tx2"/>
                </a:solidFill>
              </a:rPr>
              <a:t>P&amp;D</a:t>
            </a:r>
            <a:endParaRPr lang="en-US" sz="1400" b="1" kern="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772" y="3450889"/>
            <a:ext cx="728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600" dirty="0" smtClean="0">
                <a:solidFill>
                  <a:schemeClr val="tx2"/>
                </a:solidFill>
              </a:rPr>
              <a:t>FULL</a:t>
            </a:r>
          </a:p>
          <a:p>
            <a:r>
              <a:rPr lang="en-US" sz="1400" b="1" kern="600" dirty="0" smtClean="0">
                <a:solidFill>
                  <a:schemeClr val="tx2"/>
                </a:solidFill>
              </a:rPr>
              <a:t>BOARD</a:t>
            </a:r>
            <a:endParaRPr lang="en-US" sz="1400" b="1" kern="600" dirty="0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1" y="2745568"/>
            <a:ext cx="1600200" cy="226669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855174">
            <a:off x="6493933" y="1994129"/>
            <a:ext cx="541866" cy="93370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10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44" y="1511722"/>
            <a:ext cx="3537857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490"/>
            <a:ext cx="6858000" cy="685800"/>
          </a:xfrm>
        </p:spPr>
        <p:txBody>
          <a:bodyPr/>
          <a:lstStyle/>
          <a:p>
            <a:r>
              <a:rPr lang="en-US" dirty="0" smtClean="0"/>
              <a:t>Annual Retreat Re-Cap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7472" y="1667084"/>
            <a:ext cx="5029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Morning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Service Discussion &amp; Map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Guest </a:t>
            </a:r>
            <a:r>
              <a:rPr lang="en-US" dirty="0"/>
              <a:t>Panel </a:t>
            </a:r>
            <a:r>
              <a:rPr lang="en-US" dirty="0" smtClean="0"/>
              <a:t>Discussion and Q&amp;A</a:t>
            </a:r>
          </a:p>
          <a:p>
            <a:endParaRPr lang="en-US" dirty="0"/>
          </a:p>
          <a:p>
            <a:r>
              <a:rPr lang="en-US" b="1" dirty="0" smtClean="0"/>
              <a:t>Lunch Break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Executive </a:t>
            </a:r>
            <a:r>
              <a:rPr lang="en-US" dirty="0"/>
              <a:t>&amp; Staff </a:t>
            </a:r>
            <a:r>
              <a:rPr lang="en-US" dirty="0" smtClean="0"/>
              <a:t>Presentations</a:t>
            </a:r>
          </a:p>
          <a:p>
            <a:endParaRPr lang="en-US" b="1" dirty="0" smtClean="0"/>
          </a:p>
          <a:p>
            <a:r>
              <a:rPr lang="en-US" b="1" dirty="0" smtClean="0"/>
              <a:t>Afternoon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Trust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2016 </a:t>
            </a:r>
            <a:r>
              <a:rPr lang="en-US" dirty="0"/>
              <a:t>Goal Setting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Wrap-up &amp; Next </a:t>
            </a:r>
            <a:r>
              <a:rPr lang="en-US" dirty="0" smtClean="0"/>
              <a:t>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71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Retreat Re-Cap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7472" y="1667084"/>
            <a:ext cx="8147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Morning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i="1" dirty="0"/>
              <a:t>New Service Concepts and Increasing Ridership</a:t>
            </a:r>
            <a:r>
              <a:rPr lang="en-US" dirty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Guest Panel </a:t>
            </a:r>
            <a:r>
              <a:rPr lang="en-US" dirty="0" smtClean="0"/>
              <a:t>Discussion &amp; Map Exercise</a:t>
            </a:r>
          </a:p>
          <a:p>
            <a:pPr marL="1198563" indent="-285750">
              <a:buFont typeface="Arial" panose="020B0604020202020204" pitchFamily="34" charset="0"/>
              <a:buChar char="•"/>
            </a:pPr>
            <a:r>
              <a:rPr lang="en-US" dirty="0" smtClean="0"/>
              <a:t>Mayor </a:t>
            </a:r>
            <a:r>
              <a:rPr lang="en-US" dirty="0"/>
              <a:t>Bob Stevenson, Layton City</a:t>
            </a:r>
          </a:p>
          <a:p>
            <a:pPr marL="1198563" indent="-285750">
              <a:buFont typeface="Arial" panose="020B0604020202020204" pitchFamily="34" charset="0"/>
              <a:buChar char="•"/>
            </a:pPr>
            <a:r>
              <a:rPr lang="en-US" dirty="0"/>
              <a:t>Mayor Tom Dolan, Sandy City</a:t>
            </a:r>
          </a:p>
          <a:p>
            <a:pPr marL="1198563" indent="-285750">
              <a:buFont typeface="Arial" panose="020B0604020202020204" pitchFamily="34" charset="0"/>
              <a:buChar char="•"/>
            </a:pPr>
            <a:r>
              <a:rPr lang="en-US" dirty="0"/>
              <a:t>Mayor Norm Searle, Riverdale City</a:t>
            </a:r>
          </a:p>
          <a:p>
            <a:pPr marL="1198563" indent="-285750">
              <a:buFont typeface="Arial" panose="020B0604020202020204" pitchFamily="34" charset="0"/>
              <a:buChar char="•"/>
            </a:pPr>
            <a:r>
              <a:rPr lang="en-US" dirty="0"/>
              <a:t>Mayor John Curtis, Provo City</a:t>
            </a:r>
          </a:p>
          <a:p>
            <a:pPr marL="1198563" indent="-285750">
              <a:buFont typeface="Arial" panose="020B0604020202020204" pitchFamily="34" charset="0"/>
              <a:buChar char="•"/>
            </a:pPr>
            <a:r>
              <a:rPr lang="en-US" dirty="0"/>
              <a:t>Carlton Christensen, Director of Regional Development Salt Lake County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962747"/>
              </p:ext>
            </p:extLst>
          </p:nvPr>
        </p:nvGraphicFramePr>
        <p:xfrm>
          <a:off x="1670304" y="4091877"/>
          <a:ext cx="60960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Image" r:id="rId3" imgW="14780880" imgH="4812480" progId="Photoshop.Image.15">
                  <p:embed/>
                </p:oleObj>
              </mc:Choice>
              <mc:Fallback>
                <p:oleObj name="Image" r:id="rId3" imgW="14780880" imgH="481248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0304" y="4091877"/>
                        <a:ext cx="6096000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999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Retreat Summary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75526"/>
            <a:ext cx="4160520" cy="2102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noProof="0" dirty="0" smtClean="0">
                <a:latin typeface="+mj-lt"/>
                <a:cs typeface="Arial" pitchFamily="34" charset="0"/>
              </a:rPr>
              <a:t>Utah County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Balancing</a:t>
            </a:r>
            <a:r>
              <a:rPr kumimoji="0" lang="en-US" sz="1600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investments with ridership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noProof="0" dirty="0" smtClean="0">
                <a:latin typeface="+mj-lt"/>
                <a:cs typeface="Arial" pitchFamily="34" charset="0"/>
              </a:rPr>
              <a:t>Balancing density</a:t>
            </a:r>
            <a:r>
              <a:rPr lang="en-US" sz="1600" noProof="0" dirty="0" smtClean="0">
                <a:latin typeface="+mj-lt"/>
                <a:cs typeface="Arial" pitchFamily="34" charset="0"/>
              </a:rPr>
              <a:t> (look for infill opportunities)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Provo-Orem BRT unique fare policy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Transit Utilization May be Improved with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     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79542"/>
            <a:ext cx="4278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dirty="0">
                <a:latin typeface="+mj-lt"/>
                <a:cs typeface="Arial" pitchFamily="34" charset="0"/>
              </a:rPr>
              <a:t>Morning Session </a:t>
            </a:r>
            <a:r>
              <a:rPr lang="en-US" sz="2400" b="1" dirty="0" smtClean="0">
                <a:latin typeface="+mj-lt"/>
                <a:cs typeface="Arial" pitchFamily="34" charset="0"/>
              </a:rPr>
              <a:t>Issues/Themes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903144"/>
            <a:ext cx="4368800" cy="114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noProof="0" dirty="0" smtClean="0">
                <a:latin typeface="+mj-lt"/>
                <a:cs typeface="Arial" pitchFamily="34" charset="0"/>
              </a:rPr>
              <a:t>Southern Salt Lake County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Adjust Service to Shifting Job Locations in the Valley (also acknowledge shift work)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Southwestern Cities – “what’s in it for them?”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 smtClean="0">
              <a:latin typeface="+mj-lt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i="0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51759" y="1590438"/>
            <a:ext cx="4160520" cy="1932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noProof="0" dirty="0" smtClean="0">
                <a:latin typeface="+mj-lt"/>
                <a:cs typeface="Arial" pitchFamily="34" charset="0"/>
              </a:rPr>
              <a:t>Northern Salt Lake County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Coordinate with Local Road Authorities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Policy Incentives can Support Good Planning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i="0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51759" y="3349745"/>
            <a:ext cx="4160520" cy="1932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noProof="0" dirty="0" smtClean="0">
                <a:latin typeface="+mj-lt"/>
                <a:cs typeface="Arial" pitchFamily="34" charset="0"/>
              </a:rPr>
              <a:t>Davis County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Corridor Preservation/Funding Key to Future Capital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Address Growth Issues, Specifically with Respect to Geography (i.e. West Davis County)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i="0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594681"/>
            <a:ext cx="3619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itchFamily="34" charset="0"/>
              </a:rPr>
              <a:t>First/Last Mile Solutions are Important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357800"/>
            <a:ext cx="3619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 smtClean="0">
                <a:cs typeface="Arial" pitchFamily="34" charset="0"/>
              </a:rPr>
              <a:t>      More </a:t>
            </a:r>
            <a:r>
              <a:rPr lang="en-US" sz="1600" dirty="0">
                <a:cs typeface="Arial" pitchFamily="34" charset="0"/>
              </a:rPr>
              <a:t>Span and Frequency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1759" y="2847207"/>
            <a:ext cx="4236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itchFamily="34" charset="0"/>
              </a:rPr>
              <a:t>Branded Service (i.e. circulators) is Good First Mile/Last Mile Solutions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1759" y="2369823"/>
            <a:ext cx="4236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itchFamily="34" charset="0"/>
              </a:rPr>
              <a:t>Can Local Funding Come from Sources other than Taxpayers?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96110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itchFamily="34" charset="0"/>
              </a:rPr>
              <a:t>Sandy Circulator is Important Last Mile </a:t>
            </a:r>
            <a:r>
              <a:rPr lang="en-US" sz="1600" dirty="0" smtClean="0">
                <a:cs typeface="Arial" pitchFamily="34" charset="0"/>
              </a:rPr>
              <a:t>Solution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51156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itchFamily="34" charset="0"/>
              </a:rPr>
              <a:t>More Local Funding is Needed (sales tax</a:t>
            </a:r>
            <a:r>
              <a:rPr lang="en-US" sz="1600" dirty="0" smtClean="0">
                <a:cs typeface="Arial" pitchFamily="34" charset="0"/>
              </a:rPr>
              <a:t>)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3183" y="5233888"/>
            <a:ext cx="2178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itchFamily="34" charset="0"/>
              </a:rPr>
              <a:t>Build “Good” Density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26000" y="48059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itchFamily="34" charset="0"/>
              </a:rPr>
              <a:t>Support FrontRunner with Better Bus Service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51759" y="5130378"/>
            <a:ext cx="3777129" cy="1598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dirty="0" smtClean="0">
                <a:latin typeface="+mj-lt"/>
                <a:cs typeface="Arial" pitchFamily="34" charset="0"/>
              </a:rPr>
              <a:t>Tooele/Weber/Box Elder</a:t>
            </a:r>
            <a:r>
              <a:rPr lang="en-US" b="1" u="sng" noProof="0" dirty="0" smtClean="0">
                <a:latin typeface="+mj-lt"/>
                <a:cs typeface="Arial" pitchFamily="34" charset="0"/>
              </a:rPr>
              <a:t> County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Acknowledge/Design for</a:t>
            </a:r>
            <a:r>
              <a:rPr kumimoji="0" lang="en-US" sz="1600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New</a:t>
            </a:r>
            <a:r>
              <a:rPr kumimoji="0" lang="en-US" sz="160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Generation</a:t>
            </a:r>
            <a:r>
              <a:rPr kumimoji="0" lang="en-US" sz="1600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of Riders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Mobility is Important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Technology is Important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noProof="0" dirty="0" smtClean="0">
                <a:latin typeface="+mj-lt"/>
                <a:cs typeface="Arial" pitchFamily="34" charset="0"/>
              </a:rPr>
              <a:t>Trails/bike Paths</a:t>
            </a:r>
            <a:r>
              <a:rPr lang="en-US" sz="1600" noProof="0" dirty="0" smtClean="0">
                <a:latin typeface="+mj-lt"/>
                <a:cs typeface="Arial" pitchFamily="34" charset="0"/>
              </a:rPr>
              <a:t> are Important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41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Board Retreat Summary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79542"/>
            <a:ext cx="5183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dirty="0">
                <a:latin typeface="+mj-lt"/>
                <a:cs typeface="Arial" pitchFamily="34" charset="0"/>
              </a:rPr>
              <a:t>Morning Session </a:t>
            </a:r>
            <a:r>
              <a:rPr lang="en-US" sz="2400" b="1" dirty="0" smtClean="0">
                <a:latin typeface="+mj-lt"/>
                <a:cs typeface="Arial" pitchFamily="34" charset="0"/>
              </a:rPr>
              <a:t>Issues/Themes (cont.)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3024" y="2033107"/>
            <a:ext cx="4160520" cy="280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noProof="0" dirty="0" smtClean="0">
                <a:latin typeface="+mj-lt"/>
                <a:cs typeface="Arial" pitchFamily="34" charset="0"/>
              </a:rPr>
              <a:t>General Themes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Focus on First Mile/Last Mile Solutions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Address Changing Geographic Markets, including Job Locations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Encourage More/Better Density &amp; TOD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More Bus Service – Frequency &amp; Span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Look for Different Funding Sources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Address Needs/Desires of New Demographic Markets (i.e. millenials, baby boomers etc.)</a:t>
            </a:r>
            <a:endParaRPr kumimoji="0" lang="en-US" sz="1600" i="0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05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854242"/>
            <a:ext cx="6858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latin typeface="+mj-lt"/>
              </a:rPr>
              <a:t>Board Retreat Summary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274838"/>
            <a:ext cx="8077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44638"/>
            <a:r>
              <a:rPr lang="en-US" i="1" dirty="0" smtClean="0"/>
              <a:t>“We should market the benefits of working while commuting.”</a:t>
            </a:r>
            <a:endParaRPr lang="en-US" i="1" dirty="0"/>
          </a:p>
          <a:p>
            <a:r>
              <a:rPr lang="en-US" sz="1400" dirty="0"/>
              <a:t>		Mayor </a:t>
            </a:r>
            <a:r>
              <a:rPr lang="en-US" sz="1400" dirty="0" smtClean="0"/>
              <a:t>Norm Searle, Riverdale </a:t>
            </a:r>
            <a:r>
              <a:rPr lang="en-US" sz="1400" dirty="0"/>
              <a:t>City</a:t>
            </a:r>
          </a:p>
          <a:p>
            <a:pPr defTabSz="1544638"/>
            <a:endParaRPr lang="en-US" i="1" dirty="0" smtClean="0"/>
          </a:p>
          <a:p>
            <a:pPr defTabSz="1544638"/>
            <a:r>
              <a:rPr lang="en-US" i="1" dirty="0" smtClean="0"/>
              <a:t>“Using transit is based on a different ‘mindset’.” </a:t>
            </a:r>
          </a:p>
          <a:p>
            <a:r>
              <a:rPr lang="en-US" sz="1400" dirty="0" smtClean="0"/>
              <a:t>		Mayor Bob Stevenson, Layton City</a:t>
            </a:r>
          </a:p>
          <a:p>
            <a:pPr marL="55563" defTabSz="1033463"/>
            <a:endParaRPr lang="en-US" i="1" dirty="0" smtClean="0"/>
          </a:p>
          <a:p>
            <a:pPr marL="55563" defTabSz="1033463"/>
            <a:r>
              <a:rPr lang="en-US" i="1" dirty="0" smtClean="0"/>
              <a:t>“There is a changing philosophy toward transit.”</a:t>
            </a:r>
          </a:p>
          <a:p>
            <a:pPr marL="912813"/>
            <a:r>
              <a:rPr lang="en-US" sz="1400" dirty="0" smtClean="0"/>
              <a:t>		Mayor </a:t>
            </a:r>
            <a:r>
              <a:rPr lang="en-US" sz="1400" dirty="0"/>
              <a:t>John Curtis, Provo </a:t>
            </a:r>
            <a:r>
              <a:rPr lang="en-US" sz="1400" dirty="0" smtClean="0"/>
              <a:t>City</a:t>
            </a:r>
          </a:p>
          <a:p>
            <a:pPr marL="61913"/>
            <a:endParaRPr lang="en-US" dirty="0" smtClean="0"/>
          </a:p>
          <a:p>
            <a:pPr marL="61913"/>
            <a:r>
              <a:rPr lang="en-US" dirty="0" smtClean="0"/>
              <a:t>“</a:t>
            </a:r>
            <a:r>
              <a:rPr lang="en-US" i="1" dirty="0" smtClean="0"/>
              <a:t>We are all now in the ‘transportation’ business.”</a:t>
            </a:r>
            <a:endParaRPr lang="en-US" i="1" dirty="0"/>
          </a:p>
          <a:p>
            <a:pPr marL="912813"/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400" dirty="0" smtClean="0"/>
              <a:t>Carlton Christensen, Salt Lake County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09600" y="1631942"/>
            <a:ext cx="3110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dirty="0" smtClean="0">
                <a:latin typeface="+mj-lt"/>
                <a:cs typeface="Arial" pitchFamily="34" charset="0"/>
              </a:rPr>
              <a:t>Guest Panel Discussion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" y="5379514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44638"/>
            <a:r>
              <a:rPr lang="en-US" i="1" dirty="0" smtClean="0"/>
              <a:t>“Increased service from UTA is a ‘sellable’ message to voters.”</a:t>
            </a:r>
            <a:endParaRPr lang="en-US" i="1" dirty="0"/>
          </a:p>
          <a:p>
            <a:r>
              <a:rPr lang="en-US" sz="1400" dirty="0"/>
              <a:t>		Mayor Tom </a:t>
            </a:r>
            <a:r>
              <a:rPr lang="en-US" sz="1400" dirty="0" smtClean="0"/>
              <a:t>Dolan</a:t>
            </a:r>
            <a:r>
              <a:rPr lang="en-US" sz="1400" dirty="0"/>
              <a:t>, Sandy City</a:t>
            </a:r>
          </a:p>
        </p:txBody>
      </p:sp>
    </p:spTree>
    <p:extLst>
      <p:ext uri="{BB962C8B-B14F-4D97-AF65-F5344CB8AC3E}">
        <p14:creationId xmlns:p14="http://schemas.microsoft.com/office/powerpoint/2010/main" val="1137740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0F9F8C4-10A3-43F5-B08E-AD5997E4D7B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9EA26FA-5CB0-4B58-8666-4A90D259186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02F82F2-0CB9-45D7-B3E2-0102E4F29D3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D3E2380-B179-4D42-8DC1-EE78D48F594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565569C-BCFD-499E-BCD7-86B8F0D3C3C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32B01C0-203A-473D-8D74-A53C0B46DCE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A58F16B-E33B-4B7C-A6C2-CF22CECA654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715F4A3-FAE5-47B0-B9A8-4451405298A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4B9C8CA-375C-4F66-8C24-A210758B746B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BC073E6-8DEF-4538-B04F-4C5976BFA93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F77C163-DDBD-4B9B-88E3-249C7F2B042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39722EB-93C4-47F8-A500-1088A21CF86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706E9AF-81D0-4DCA-A73E-0CE328D5EF9A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33CC7438-B475-478F-8998-833432A47CEA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C95DB2D-A493-4715-B818-C7904A38893D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A817BCB2-F667-4632-9243-D789C0B85647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B5916631-33E2-4A65-AFE2-4CB83EB77EA8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094E88C-6D75-4ACD-AD56-AD65ACA6C89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8AC56A9-D44F-4716-8FF8-AC7EC160B98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4030310-98BF-4D39-8B4B-8383B1643BC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F77D3FD-CF87-4246-A8C3-F38889B1BF18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377510DD-7FAA-4FFD-A1FA-75CD9E5F266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1A93D43-13F8-4767-B2D2-650B95359FA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1565C28-30DD-43F3-A126-F58AA30AB0D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B38CB149-8CD5-4373-B415-1461DBF1C5CF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2D36F260-2231-4032-8137-137CE14E8196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C8AD9D1-63EA-4BF6-82A0-4BFAAAEFC9F5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12565CF0-0870-45F1-B74A-2DA3DAB0AD0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D55CE74A-A257-437D-A660-79724465C76B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D4D6AB8-04C9-428F-BA77-2F10E034F91C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3983396-9121-4465-813A-226ABF066CC2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348CFD00-9E9B-447E-853A-A21865CD2687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146E777F-D8CF-460D-8969-B8D29E5E5AB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75CD074-796D-4757-AEB2-BA72F68185F4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595566CA-3FE0-423E-AC30-3D0AE8BAD707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7C5C6FC5-391A-4CC3-A0C3-F53EB973806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DAB0755E-F52B-4CD0-94DC-567495BA2D24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4A91841F-26ED-401D-B39F-0B612CE7488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C6D296B6-AAC9-44F8-BDD4-95595F1FAA66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C7BE38DC-1208-4203-B447-7B69877B7EE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38A71E2-815B-434B-BF4F-0465E6E1768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F034B10-6AD1-4F87-9776-2FDBC464A980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0CA0E04-AB69-437E-A236-F7504811CE16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BEC7CC69-B968-4CF9-A2D9-7B3F1F138D3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971A574-3702-4626-9207-7C272B6A91B7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7E8C15E-90C7-46E5-90F1-CF1D1571435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CDB6DE8D-7155-4F29-A96E-C40380677A3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02871331-20AC-4095-9883-48A19EECB962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74B8179A-8E02-441D-962D-E81AAF823EE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E6E625AE-429F-49DE-A991-C46BAFDD19DC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D04E4835-DC1C-4298-8A05-E65B6D0CF00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B19B32A8-A8D4-424F-88E6-A4078916102A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96AECE48-C841-4D53-94F2-C276D43F2FD0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46F86E5F-FB92-41FC-A281-733169AEA85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7417D5B-D1EE-4F10-868F-C9152A7D8D4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A92F999-42C8-4F7B-91B6-DF8E0B349D36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4033DFA8-A1F6-41C2-A446-8BD856E04AA3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041C3E16-E7B0-43F7-9F74-2C055B477C5F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184BC5CF-235B-49CD-8F3B-F53325002E14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5A987D85-230D-473A-81AC-DE8E6DD92443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4B590FF1-653E-45A6-A5AF-AB62AA08BE43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C69AA6CF-0CEC-4A0B-8439-D4821B71D52C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CC0CEBF7-4D3D-4ED9-A5EC-F9A2FBA4D886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EE425B3F-28C7-4ADC-800C-2FAF96AB3973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DAAE4A51-5BFC-40BA-935D-AE3C0DB540B9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DDEC8440-E7B2-4FC2-9252-5D698F515F1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FC56AAD-AB99-43BA-946F-32EE1EE004B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9A916620-8773-4B63-91B4-C7FFC292EB1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43C5254-1CC9-4E00-8320-A69EDA097BA8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D9A8D26E-4685-4BF7-8F57-99F00C4E0295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E1B99948-282C-404A-B92D-30A46C0458A2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C7F9F272-D22A-448A-BEB5-BAE5F8BC645F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60C24579-D84A-4C4B-BA9A-A728D6C616A5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C22DDAEA-D401-4595-9768-D045F764C28D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F1DC407F-37A2-481B-81B4-3319855F4880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C07CEA5D-0E75-4B7C-AF16-07D9AADD89DE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D8883D1D-A265-4934-B427-1C30C243613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7597615-310C-4077-97B6-E7E4185B0EA0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4D0263C6-BFAA-4953-A80B-8BAB96E2580B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F9631F64-428A-4574-8831-046EBAAC02D9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FD5F7377-CC0C-4B2C-9557-847AA1A82900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1531E398-BC4C-42A8-BDC7-6F5A1FD9EB18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5B556ADD-8B3E-482F-9EB1-4DA5399AB96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918F0335-9773-4163-9B9F-BBF53E4006F0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FCF146E6-EF22-4A97-AE99-A76EB96549E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A7EAFA8E-3B57-4C50-BA6B-29DD7ED81474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BA46656-741A-43A7-8F4D-35CC492B2F41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6220FEE-7F27-47F6-86FB-09D8C09148C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F9AA0AE-715B-4C6D-A5DD-7E04A6047EB3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26C50293-9EFE-4CDA-8263-DC1063FA86A8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9D3B637F-6BAD-48F5-BCA3-F97861B6B6E4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571B6227-9C38-406F-B6D9-155F70FB9808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5FEEB12C-A74B-4C0E-98DB-02DFFE7F4824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FC42FEEE-09B4-4D66-87BC-AFFF5BDC7E18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41A114A4-F5D6-4E05-8F62-362E0EA8B13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12493</TotalTime>
  <Words>2398</Words>
  <Application>Microsoft Office PowerPoint</Application>
  <PresentationFormat>On-screen Show (4:3)</PresentationFormat>
  <Paragraphs>506</Paragraphs>
  <Slides>33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Image</vt:lpstr>
      <vt:lpstr>2016 UTA Board Goals: Action Item on Tentative Goals</vt:lpstr>
      <vt:lpstr>Outline</vt:lpstr>
      <vt:lpstr>Old Schedule</vt:lpstr>
      <vt:lpstr>New Schedule</vt:lpstr>
      <vt:lpstr>Annual Retreat Re-Cap</vt:lpstr>
      <vt:lpstr>Retreat Re-Cap</vt:lpstr>
      <vt:lpstr>Board Retreat Summary</vt:lpstr>
      <vt:lpstr>Board Retreat Summary</vt:lpstr>
      <vt:lpstr>PowerPoint Presentation</vt:lpstr>
      <vt:lpstr>PowerPoint Presentation</vt:lpstr>
      <vt:lpstr>Board Retreat Summary</vt:lpstr>
      <vt:lpstr>Board Retreat Summary</vt:lpstr>
      <vt:lpstr>Retreat Themes &amp; Topics—by Quantity</vt:lpstr>
      <vt:lpstr>Tie-back to Process Policy</vt:lpstr>
      <vt:lpstr>Proposed 2016 Goal Areas</vt:lpstr>
      <vt:lpstr>Proposed 2016 Goal Areas</vt:lpstr>
      <vt:lpstr>Proposed 2016 Goal Areas</vt:lpstr>
      <vt:lpstr>Proposed 2016 Goals</vt:lpstr>
      <vt:lpstr>Proposed 2016 Goal Areas</vt:lpstr>
      <vt:lpstr>Proposed 2016 Goal Areas</vt:lpstr>
      <vt:lpstr>Proposed 2016 Goals</vt:lpstr>
      <vt:lpstr>Proposed 2016 Goals</vt:lpstr>
      <vt:lpstr>Proposed 2016 Goal Areas</vt:lpstr>
      <vt:lpstr>Proposed 2016 Goal Areas</vt:lpstr>
      <vt:lpstr>Proposed 2016 Goals</vt:lpstr>
      <vt:lpstr>Proposed 2016 Goals</vt:lpstr>
      <vt:lpstr>Proposed 2016 Goals</vt:lpstr>
      <vt:lpstr>Proposed 2016 Goals</vt:lpstr>
      <vt:lpstr>Proposed 2016 Goals</vt:lpstr>
      <vt:lpstr>Proposed 2016 Goals</vt:lpstr>
      <vt:lpstr>The UTA Way</vt:lpstr>
      <vt:lpstr>Schedule</vt:lpstr>
      <vt:lpstr>Thank You</vt:lpstr>
    </vt:vector>
  </TitlesOfParts>
  <Company>Parsons Brinckerhoff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kolb</dc:creator>
  <cp:lastModifiedBy>adminpub</cp:lastModifiedBy>
  <cp:revision>590</cp:revision>
  <cp:lastPrinted>2015-10-12T22:13:26Z</cp:lastPrinted>
  <dcterms:created xsi:type="dcterms:W3CDTF">2012-05-18T15:06:11Z</dcterms:created>
  <dcterms:modified xsi:type="dcterms:W3CDTF">2015-10-24T23:17:38Z</dcterms:modified>
</cp:coreProperties>
</file>