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4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1C6BC2-A2F6-4872-B206-7385C8590A9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1C6BC2-A2F6-4872-B206-7385C8590A9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1C6BC2-A2F6-4872-B206-7385C8590A9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1C6BC2-A2F6-4872-B206-7385C8590A9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C6BC2-A2F6-4872-B206-7385C8590A9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1C6BC2-A2F6-4872-B206-7385C8590A91}" type="datetimeFigureOut">
              <a:rPr lang="en-US" smtClean="0"/>
              <a:pPr/>
              <a:t>3/29/2015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1C6BC2-A2F6-4872-B206-7385C8590A91}" type="datetimeFigureOut">
              <a:rPr lang="en-US" smtClean="0"/>
              <a:pPr/>
              <a:t>3/29/2015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1C6BC2-A2F6-4872-B206-7385C8590A91}" type="datetimeFigureOut">
              <a:rPr lang="en-US" smtClean="0"/>
              <a:pPr/>
              <a:t>3/29/2015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C6BC2-A2F6-4872-B206-7385C8590A91}" type="datetimeFigureOut">
              <a:rPr lang="en-US" smtClean="0"/>
              <a:pPr/>
              <a:t>3/29/2015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C6BC2-A2F6-4872-B206-7385C8590A91}" type="datetimeFigureOut">
              <a:rPr lang="en-US" smtClean="0"/>
              <a:pPr/>
              <a:t>3/29/2015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C6BC2-A2F6-4872-B206-7385C8590A91}" type="datetimeFigureOut">
              <a:rPr lang="en-US" smtClean="0"/>
              <a:pPr/>
              <a:t>3/29/2015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12446B-1F12-4510-9B10-C7884917C83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C6BC2-A2F6-4872-B206-7385C8590A91}" type="datetimeFigureOut">
              <a:rPr lang="en-US" smtClean="0"/>
              <a:pPr/>
              <a:t>3/29/2015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2446B-1F12-4510-9B10-C7884917C83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8.gif"/><Relationship Id="rId2" Type="http://schemas.openxmlformats.org/officeDocument/2006/relationships/hyperlink" Target="http://www.chiangraitimes.com/wp-content/uploads/2015/02/U48P5029T2D405347F28DT20111016205812.jpg"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hyperlink" Target="http://www.google.co.uk/url?sa=i&amp;rct=j&amp;q=&amp;esrc=s&amp;source=images&amp;cd=&amp;cad=rja&amp;uact=8&amp;ved=0CAcQjRw&amp;url=http%3A%2F%2Fwww.internationalrivers.org%2Fblogs%2F263%2Ffish-passages-a-poor-match-for-mekong-dams%25E2%2580%2599-impacts&amp;ei=8iMYVfy4K42taajWgJgK&amp;psig=AFQjCNEP3j9xnee9p9l2QUgPGKh1F5Dc8A&amp;ust=1427731763904891" TargetMode="External"/><Relationship Id="rId4" Type="http://schemas.openxmlformats.org/officeDocument/2006/relationships/hyperlink" Target="http://www.google.co.uk/url?sa=i&amp;rct=j&amp;q=&amp;esrc=s&amp;source=images&amp;cd=&amp;cad=rja&amp;uact=8&amp;ved=0CAcQjRw&amp;url=http://www.pasteur.la/project-carried-on-in-the-lab-3/investigation-of-northern-migration-of-schistosoma-mekongi-in-lao-peoples-democratic-republic-ongoing/&amp;ei=awYYVYioNMnnaJPpgeAP&amp;psig=AFQjCNETA8rc2eaxGpjj-2ls7hh7SENe1w&amp;ust=1427724254452133" TargetMode="External"/><Relationship Id="rId9" Type="http://schemas.openxmlformats.org/officeDocument/2006/relationships/image" Target="../media/image6.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678" y="2357430"/>
            <a:ext cx="2428892" cy="954107"/>
          </a:xfrm>
          <a:prstGeom prst="rect">
            <a:avLst/>
          </a:prstGeom>
          <a:noFill/>
          <a:ln>
            <a:solidFill>
              <a:schemeClr val="tx1"/>
            </a:solidFill>
          </a:ln>
        </p:spPr>
        <p:txBody>
          <a:bodyPr wrap="square" rtlCol="0">
            <a:spAutoFit/>
          </a:bodyPr>
          <a:lstStyle/>
          <a:p>
            <a:pPr algn="ctr"/>
            <a:r>
              <a:rPr lang="en-GB" sz="1400" b="1" dirty="0" smtClean="0"/>
              <a:t>MEKONG RIVER COMMISSION</a:t>
            </a:r>
          </a:p>
          <a:p>
            <a:pPr algn="ctr"/>
            <a:r>
              <a:rPr lang="en-GB" sz="1400" b="1" dirty="0" smtClean="0"/>
              <a:t>MRC</a:t>
            </a:r>
          </a:p>
          <a:p>
            <a:pPr algn="ctr"/>
            <a:r>
              <a:rPr lang="en-GB" sz="1400" b="1" dirty="0" smtClean="0"/>
              <a:t>INTEGRATED MANAGEMENT PLAN</a:t>
            </a:r>
            <a:endParaRPr lang="en-GB" sz="1400" b="1" dirty="0"/>
          </a:p>
        </p:txBody>
      </p:sp>
      <p:sp>
        <p:nvSpPr>
          <p:cNvPr id="5" name="TextBox 4"/>
          <p:cNvSpPr txBox="1"/>
          <p:nvPr/>
        </p:nvSpPr>
        <p:spPr>
          <a:xfrm>
            <a:off x="2714612" y="2000240"/>
            <a:ext cx="3429024" cy="1887320"/>
          </a:xfrm>
          <a:prstGeom prst="rect">
            <a:avLst/>
          </a:prstGeom>
          <a:noFill/>
          <a:ln>
            <a:solidFill>
              <a:schemeClr val="tx1"/>
            </a:solidFill>
          </a:ln>
        </p:spPr>
        <p:txBody>
          <a:bodyPr wrap="square" rtlCol="0">
            <a:spAutoFit/>
          </a:bodyPr>
          <a:lstStyle/>
          <a:p>
            <a:pPr algn="ctr"/>
            <a:r>
              <a:rPr lang="en-GB" sz="1400" b="1" dirty="0" smtClean="0"/>
              <a:t>GUIDANCE ON SUSTAINABLE  DAMS/HEP</a:t>
            </a:r>
          </a:p>
          <a:p>
            <a:pPr algn="ctr"/>
            <a:endParaRPr lang="en-GB" sz="1400" b="1" dirty="0"/>
          </a:p>
          <a:p>
            <a:pPr algn="ctr"/>
            <a:endParaRPr lang="en-GB" sz="1400" b="1" dirty="0" smtClean="0"/>
          </a:p>
          <a:p>
            <a:pPr algn="ctr"/>
            <a:endParaRPr lang="en-GB" sz="1400" b="1" dirty="0"/>
          </a:p>
          <a:p>
            <a:pPr algn="ctr"/>
            <a:endParaRPr lang="en-GB" sz="1400" b="1" dirty="0" smtClean="0"/>
          </a:p>
          <a:p>
            <a:pPr algn="ctr"/>
            <a:endParaRPr lang="en-GB" sz="1400" b="1" dirty="0"/>
          </a:p>
          <a:p>
            <a:pPr algn="ctr"/>
            <a:r>
              <a:rPr lang="en-GB" sz="1400" b="1" dirty="0" smtClean="0"/>
              <a:t>SEE IF IT IS SUSTAINABLE (</a:t>
            </a:r>
            <a:r>
              <a:rPr lang="en-GB" sz="1400" b="1" dirty="0" err="1" smtClean="0"/>
              <a:t>Social,Economic</a:t>
            </a:r>
            <a:r>
              <a:rPr lang="en-GB" sz="1400" b="1" dirty="0" smtClean="0"/>
              <a:t>, Environmental)</a:t>
            </a:r>
            <a:endParaRPr lang="en-GB" sz="1400" b="1" dirty="0"/>
          </a:p>
        </p:txBody>
      </p:sp>
      <p:sp>
        <p:nvSpPr>
          <p:cNvPr id="6" name="TextBox 5"/>
          <p:cNvSpPr txBox="1"/>
          <p:nvPr/>
        </p:nvSpPr>
        <p:spPr>
          <a:xfrm>
            <a:off x="5143504" y="0"/>
            <a:ext cx="4000496" cy="2031325"/>
          </a:xfrm>
          <a:prstGeom prst="rect">
            <a:avLst/>
          </a:prstGeom>
          <a:noFill/>
        </p:spPr>
        <p:txBody>
          <a:bodyPr wrap="square" rtlCol="0">
            <a:spAutoFit/>
          </a:bodyPr>
          <a:lstStyle/>
          <a:p>
            <a:r>
              <a:rPr lang="en-GB" sz="1400" b="1" u="sng" dirty="0" smtClean="0"/>
              <a:t>NAVIGATION</a:t>
            </a:r>
          </a:p>
          <a:p>
            <a:r>
              <a:rPr lang="en-GB" sz="1400" dirty="0" smtClean="0"/>
              <a:t>Navigation for vessels is needed for trade, economic benefits and development towards MDG,s and the </a:t>
            </a:r>
            <a:r>
              <a:rPr lang="en-GB" sz="1400" dirty="0" smtClean="0"/>
              <a:t>Multiplier Effect</a:t>
            </a:r>
            <a:r>
              <a:rPr lang="en-GB" sz="1400" dirty="0" smtClean="0"/>
              <a:t>.</a:t>
            </a:r>
          </a:p>
          <a:p>
            <a:r>
              <a:rPr lang="en-GB" sz="1400" dirty="0" smtClean="0"/>
              <a:t>NEEDS/GUIDANCE : Free navigation. Deeper water in reservoirs allows large vessels, but dams act as barriers.</a:t>
            </a:r>
          </a:p>
          <a:p>
            <a:r>
              <a:rPr lang="en-GB" sz="1400" dirty="0" smtClean="0"/>
              <a:t>Locks  are needed of sufficient size allow large vessels movement and give economies of scale.</a:t>
            </a:r>
            <a:endParaRPr lang="en-GB" sz="1400" dirty="0"/>
          </a:p>
        </p:txBody>
      </p:sp>
      <p:pic>
        <p:nvPicPr>
          <p:cNvPr id="1026" name="Picture 2" descr="More than 20 large cargo ships have been stranded in the river for nearly a week, roughly 120 kilometers north of Chiang Rai province.">
            <a:hlinkClick r:id="rId2"/>
          </p:cNvPr>
          <p:cNvPicPr>
            <a:picLocks noChangeAspect="1" noChangeArrowheads="1"/>
          </p:cNvPicPr>
          <p:nvPr/>
        </p:nvPicPr>
        <p:blipFill>
          <a:blip r:embed="rId3"/>
          <a:srcRect/>
          <a:stretch>
            <a:fillRect/>
          </a:stretch>
        </p:blipFill>
        <p:spPr bwMode="auto">
          <a:xfrm>
            <a:off x="4000496" y="0"/>
            <a:ext cx="5143504" cy="3500438"/>
          </a:xfrm>
          <a:prstGeom prst="rect">
            <a:avLst/>
          </a:prstGeom>
          <a:noFill/>
        </p:spPr>
      </p:pic>
      <p:sp>
        <p:nvSpPr>
          <p:cNvPr id="7" name="TextBox 6"/>
          <p:cNvSpPr txBox="1"/>
          <p:nvPr/>
        </p:nvSpPr>
        <p:spPr>
          <a:xfrm>
            <a:off x="6143636" y="2714620"/>
            <a:ext cx="3000364" cy="3539430"/>
          </a:xfrm>
          <a:prstGeom prst="rect">
            <a:avLst/>
          </a:prstGeom>
          <a:noFill/>
        </p:spPr>
        <p:txBody>
          <a:bodyPr wrap="square" rtlCol="0">
            <a:spAutoFit/>
          </a:bodyPr>
          <a:lstStyle/>
          <a:p>
            <a:r>
              <a:rPr lang="en-GB" sz="1400" b="1" u="sng" dirty="0" smtClean="0"/>
              <a:t>WATER QUALITY/AQUATIC ECOLOGY</a:t>
            </a:r>
          </a:p>
          <a:p>
            <a:r>
              <a:rPr lang="en-GB" sz="1400" dirty="0" smtClean="0"/>
              <a:t>Behind the dams is increased water depths, decreased water quality, loss of ecosystems and loss of biodiversity. The slow flow  there retains pollution and the stagnant water lowers the oxygen content which impacts on flora and fauna.</a:t>
            </a:r>
          </a:p>
          <a:p>
            <a:r>
              <a:rPr lang="en-GB" sz="1400" dirty="0" smtClean="0"/>
              <a:t>NEEDS/GUIDANCE : Downstream flushing of pollutants and monitoring of water and </a:t>
            </a:r>
            <a:r>
              <a:rPr lang="en-GB" sz="1400" dirty="0" err="1" smtClean="0"/>
              <a:t>equatic</a:t>
            </a:r>
            <a:r>
              <a:rPr lang="en-GB" sz="1400" dirty="0" smtClean="0"/>
              <a:t> ecosystems. Ecological health monitoring and environmental impact assessments are essential. There may be an increase in water bourn diseases such as </a:t>
            </a:r>
            <a:r>
              <a:rPr lang="en-GB" sz="1400" dirty="0" err="1" smtClean="0"/>
              <a:t>schistosomiasis</a:t>
            </a:r>
            <a:r>
              <a:rPr lang="en-GB" sz="1400" dirty="0" smtClean="0"/>
              <a:t> </a:t>
            </a:r>
            <a:endParaRPr lang="en-GB" sz="1400" dirty="0"/>
          </a:p>
        </p:txBody>
      </p:sp>
      <p:sp>
        <p:nvSpPr>
          <p:cNvPr id="1028" name="AutoShape 4" descr="data:image/jpeg;base64,/9j/4AAQSkZJRgABAQAAAQABAAD/2wCEAAkGBxQTERUUEhQWFBUXGBgXGBcVGBgcGBoYFxoXGh0XGBgYHCggGBomGxcUIjEiJSkrLy4uGB8zODMsNygtLisBCgoKDg0OGxAQGywlICY0LDQsLCwsLCwsLCwsLCwsLDQsLCwsLCwsLC8sLCwsLCwsLCwsLCwsLCwsLCwsLCwsLP/AABEIAMIBAwMBIgACEQEDEQH/xAAcAAABBQEBAQAAAAAAAAAAAAAFAAMEBgcCAQj/xABIEAACAQIEAwYEAggEAwUJAAABAhEAAwQSITEFBkETIlFhcYEHMpGhscEUI0JSctHh8FNigpIkovFDY7LC4hU0NXODo7O00v/EABoBAAIDAQEAAAAAAAAAAAAAAAIDAAEEBQb/xAAyEQACAgEDAwEGBAYDAAAAAAAAAQIRAxIhMQRBUSIFEzJhcYEjoeHwFDOxwcLRJEKR/9oADAMBAAIRAxEAPwCtha7Va7C04qV5+7CihoJXWSnAldgVAxkLXuWnSKQWqIN5a5K6in8tcncUPcgV4Wuo9au1sQ2umlU3hg1HqKut3DC4GQ7MhX/cI/OmLdl1sQcbzXbRSMOjYlxv2YPZg+dzY/6ZrvhOBxdy4mIxV9EytphrZ07ymM0GcwmdZ22FWW7w9LODFtAFVVtbAa5WWSfOh1wg311CgsjKOpypcRh9WnX930re+n0J/QikqJuJXu03ghof4vyFP4ldKawWzfxfkK5kviLJApxBXIWnVFEpAsC8o2ouXD4m7/8AsXqs/DLQW0oBnc6+ZJ/OgPKqat/rP1xF80e4XcLWUJ6iu/D4UTIyVSpUqIUKg/MST+j/APz1P0S5Rih/FUlrPlcn/wC3coZ/CyEN1pi4NKmXVqJiNjXL/wCwdEFbcqI03rl07nv+dP2xApvLKj2P59K6dizg/N7fzplz3G/1fnT2uY+ED865uoAugH9mjTB+QziflP0+prm8oJUef4A081Mt8w1HU/hR2UkNYlO4Y/r+Ip7ADuz51xdceI69R4VIwSdweH9aVmfpIjulSKny+9Ks2oukfLt6/cWIvFpUMcrP3Z/ZaY7w69POmP025/iP/uP86Zmn8DbDOARPvFaWopXQxJt0enHXP8R/9zfzovwFWfM7s5C6CXaCdz19PrQridtVuEJ8un3ANWDhahcOs7mT9T/KKTkktFruW006Pf01Q4m2O6ZBBIMg+Rgj1o1a5hQ7jKfM6fWKr90QZio1x1G8Cs7xxnyGXmxjFaOgPXQj7U1jOJWkYq1xA40gnUHwNVTB8UtpEtQ3jzdpee6uqtB+wGvvQR6NN77FOVcGh/D/AIhcvI7XTJDwNIAGUaCteww76+gr5f4FxZ8M+dCRG4nQjwIr6R5O4oMXbt3VESNRMwR4HqNqHPh05FJcEu0Wvi4/4dvRZ9AQTtUDF4NTcQ7FXZ1AESH0M+k/cedSOZ+IW7GFe5dYIgABYnQSQB94qlWefeHXsSmTG7NlAZWRTJLTmYARJ+oFb58S+n+wV23Lhil0NNYL9r1/IU1zLxEWMJevgBhbts4g6GBI18DWMcm8MxXEbwv3sZeXMc0I7LH8MEBR6Vx1i1XJukOSb2Ruop4ComCwb2lCXHNwgCHO5Hn5+dS84GhIoJRcXTAYO5UO/ofvev0Z4MP1Fr+BfwoDync3/hH/AOS9QnA/EjDKlu1bD3XVVQwIGYAAgE6nWeld+O0V9CsmzNApUKt8ZAwxxF9eyAEkE/QDzO0VleP56v3LuYOypOiqSAB7b+9Xd8Cm6NppjErJTyYn/lb+dBOUeP8A6SmvzDr4/wBaN3zqvv8Ah/WpLhlp2Qr29QcZ8p+1Tbp1qHiW/EVy79aGAe0l2RLL4kRrAgR1ps2rmhzKJMDTpv8Azoi+5MdKbdTCx0/lXQQGogXrdwkAMNhOg3Gs/wBimXt3YPfXUECANyRHTwnr1ogf2v76Cmn2Uf3oDTEXqIKWbojvKJM7LO3p/OvLqXMqjOM41LAAzv0jSpz/ADDTofypofMfQfnVgaiDctXAQM41JMQPfp1mjeEQi2oOpgTQ6+e8PQ/lRcaCl5nwS7OCaVORXlZyUfJNWzgvALUp2twqzKDOkJm233PrpQriPBOyTNnDajQA9es1YzhmuZreqlxbyzP7UAAT02mrzZdUVoewcSp8RCm6wQz3ioI1BgwGHrvRnEtltqgBMDLprtH0ruzwZLNw9pqymCJBg+g3MEVxi2UglZET/YoZzUqS7F1bsFcQxJByg9NaHzXtxpJJM1yK1xjpVAHsV6s9K8jwp0qP3th9/AfzoiEjBcQyHvKHHUGtm+B2JRr11bbQoAKodwpP3gyJrEXUwCY1n1061N4Dxu7hLyXrJyujSI+hB8QfA0qeNPgu3VFv+NnMd7EcRu2GYizh2yJbnu5oEufFjJ9BpVCt4dzqFNaXzHg7WJYcRIVlxSqxE/JeTuOkDULojCf3j4UGt4u2mWAoAI08felZOo0vSkPx4NSts0flx2xnA7mHYhbgV1CzHcWPtt9a45Gu2kezbKwxdF3MFQD02OtP28ndxeCUHtbTWXtuSFzSO9l84OnpXPw74aDjh2pIKAsqxpm9enpWHKryquH/AFG4qipfI067bCBR+6sHXwrAeMcy4zEYu9fskqikpaWTGVTAMdSYn6VvXHcE72LwQyxtuF6akGNa+fcTdcELbUZANTtAA8KNqUMjbX0F44qZeOTOdrzOuHfD57jLGe2ApgSZboYltfOg3I3ATZxKFStwNcCjMTmAJ38z19qf+F91Ge/fuXRZW0oU5+ufNIE9YQ0S5Vxi4jF2HRSqjJoVB1ChcxH7MnXymmzyy0VIOMEpNeC487Mx4XdN1IKsoygzIW4ACY8RBisq/SA8JESB4da2/mK7h+wNrEuttLp7MFjAzESIPQ6Tr4VguFxGTEZLugVyr9PlMH2p0/Sk0JhUrNT+GuBdCxdSNCAfQ71b8fdh1/hY/dagclY4XsKtwCASQD+8FMZvQma541fjEKvTsifq8f8Alo5ZPwnIW406Ojdk1Ex10ASdga8R9a8u6kdev4Vz4O5osjNjFYRI/p1pfpa+X1H86VxQZkbmmXwtv91YAn3J8a6KK2F2g131P4+npUDi3FEtLnZgAJOunTz96z3nHnq1bZ7eHzNcGk6ZFI/GKzTiHFb14zduM/kTp9NqYolOjRcf8WCtwi3ZDKNJLRPpANE+D/FLDOf16vZJjWMy/Ua/asfS1O0+flXVrDMwlRPSioGj6Vw91LwVrTB1eMrKZBBoyxr595B47ewl8CC1qQWTXQdWXwMT61vti8HUOplWAII8DSMt3RKpDuava5IpVVIs+cOPcSt3LVtEzB1iR0YkTM9TrVv+FqWsMLr41MzXlC2kYAvpBDidVid/KonGMZYw1ovYtoGc5VaJM+MnoKg8CxxtW2u3QzkyWM95vfoPKrUPRQt5PBxzRhmTFNHyXu8COjgQR7wPrQXiSlcOrTqzEadQCdftRnF8ZfGPas27fZh7iqCxOYsxABEfLEzOu1DeZbwa0oUQFcrGuhXMDqd9QaW41OKNML93UvsVqlSpVrFHs05bem6JcK4U96cizA16adYJ6+VU2krZaTbpEYAt5be9K/ZI3mauXArOCLdgtq894kwXKBfEyVOgAE+xqRxzhiKgKEMGgqYgftD8pHkRSffLVpGPDJR1dh3kjE2bnC7+HuCLguZ7TBROYjUFv3SPodqC3wEAtkQ06QNN/wAatnww5VN21fdyUVmypAnUakmegmKL8W+HDNBW+unipn7GsuVS958h2DLGKpkflbjVuzY7O6hadZB2/rWhcuY2y5HZupbfu/OQP3k396pPDeR8pBuXyY6Ksfcn8quPA8AlgjshlMiTux8iT08qGLk1omk4/mvoxObHDW8uNtSfPh/VMjc6/FKzg1uW0TPiQVVLb6A5v2zGuUe06DzrFuK8SZW1gTqQJGnkZ2q0fHfldLN+3jrQhLz5bo6C6BmDDwzKCfVT41Q+YcbbIATVmgk9AI2Fa8sNUopLYvpbhGTk7ZauUuI4e5duW77ynZZraE5c10gyfUDuj1PjRv4c84WbKmxes3VxGUKDbBbNkGb5F7wbQ7CN+lY1V5+GWJt3cQLOJzMgVjbIBzKRuocEMoIJ6x41MnT43FgrLJOzYeZeZMluwQvfKrdzEZir3VJnSYIB39tt8rt4EYnFxcbKGcyS3efqY8z4+dWDi3FTedrh0BMKPBR3VH0ApnDYVN4E1hU2r/IclRc8PzCcO6IghEUDKNFjoPpTuG5i/S8beIXKLdq0u86k3GJ28x9KpHEL+UHckkEk66Dp9BU74aktexb+LWh9En86pWoS3BlTNGsiu139qVkV5fshhBoIS0uxTOHHeA9T/f1rN/ixzLcsW+zskoWIBYbxroPCr02CYfLcYepn8apHO/AGv2XzEEggKY1B6TH961ux9RFvcpRtmIEzvSAp/G4J7TlHUqw8fxFMqYrZZVVyWPl3DiWzASRKz1gNRbgmBGZxlHft3CPCUJ29ifpQNcTrab/Jl9wDr9CKJcD4ie4G6F1P+oFPwahTrkOrLFguGjtgwG+h9gv9+9aJy1dyZrJ2HeT0bcekzWecJxv6kXOttxm/h+UmrhwvHK123Bn5h9NR9R+FHOmitOxc5pUhXlZgD595ztkm2EGg6CABM6+VRL/EgtsW7Y2EEnr46URucv4zE4m7asW7l8o7LmAGWAdJcwqyI3NaJyv8FFGV8fcLH/BsmFHk1zc/6Y9TTKbWxpjiw4knN2/32Mj4FiW/SbDAFmW6hCrue8O6o8TtW6cC+F+FbE3b+Iy3lN1rlvD6FEL6kXAPmIYt3dgPGrdhOS8Bae29rC2bb2/kZUAYGCJJHzHU7zRd8KCZiG6MN6mjexebM5tbATjfI2AxVvJdwtraAyKEdf4WQAgeW3lWB/EP4V38A2ezN/DsYDR30PRbgGnow0PlpP0rhcQSSj6MPoR4insRYV1KOAysIIOxB6UbvsKVHyDwrla9cMuMijed/SPrVrNtbNnIgyjx6nTer/zByq2GukJLWnJyE9P8reY+496pvO/DmW13Ro2ntArmZpTlLTPY6OKEUriM8hcLt9q92+QtsgWS0wJvMFgHxg/erRieXZxDrcEoHDW18bZEZR/C2UejChPKfD7l7C4cT+rS/wBtfBIkraP6tdtZdR7A1euKX8loXjpkBc66R119JoJTp877/oMknJ78IZsY+1grCowOZmci2gk7kknoNIqQvFzdC9nbdSwOjAhtCQRrtt9xVX4XxS7cPa/Mrd620bW3C93yIKlT/mU1Ykx1xoykR1IifePetUIShtLc52WUJr07Pz+gbtYbugsuU7ROvuajYtxbgnSdp8dqH8SxjQFUkf0oDzvzBds2bbSWUuvc8e6Z16Rqfar07gxWwc+JFoYjg2LGkoqXRMf9mynTzIBHvXzPcUgwd60/jfNF3FWGs/JbZSCoMlj0LHrr0rM7eFdjCqx9BTcOVSv5BzwyjV9xmiPAcabV9GDFJlCR0VwVP2NM4jht1GCshBYSNRBHkQYr29aS28ZlvCASVLBZImJIBMTHtTtpIXwy62cQ0qrEEgtm8NDFFlxJC6VQ7PGFB2MQBrqfXzq4YfFrkGzT+HrtFc7LicHuPUkyJirj5gcxIYwQfPrVx+FiwmJJ37eD/sT+dVs4TOZueyjUn+X0q0fDa0Ft34nXEPv5KgGvpQNrSy5I0O0dK7uXABqQKzXmX4lLYZksKbmU5cw2Lj9kHaPSTWfcR5uvXbnaYh3JGyKxgeXgBV4ulclb2Es+hlcHYgx4UN4vhM9pwBJPj5Hx8Yr57PMd9b3a2rzqzdZiI6EDQitX+H3PRxZNi/lF9VkMogXFG+mwYfejlgljWpbotOmCuLYfD3otXrb3Cw7r20YkeYcCB6TVbx3wzvb2WkbgXVZG+sEH7VpPGcJ2guKjZGzFgy7g7f8AWvMGt8L3iXB6Tt6TT4T8Gpw1cmOYjgd2zC3Y3IEGRqsfjFMLdy3J2BIf0OUE/eRVt54lnAiCPtoT9aqfHIZFdfNWA8RrPvvTluLlDTuHuC44K2JtHqWgeIkgj6ZfvRblniGW9hwdZY7+AEA/eqiyxfuONcjT692PuatPKeA7TH4W2OkD6wTP0FDOTZFVM2u3sKVdMhUkHcaUqlGUsVq0AIAAHkKfFcqK7p1UBFCpUqVQMavWQdeo2NOKdK9pVCDOLwy3EKsND9j4jzrKcfYdL123cHyTAI0IOzDyIitcqt848JFxBdUd5NGPUpv9j+JrL1OLVHUuUaemy6ZU+GVayVBKoqqAEkKABPeY7fxClxzA3cThntWlkPCMSQqqp3Yk+QjTXWnOC4XtHu5ts2keVu2fzq1YbAqVIKiIZLq9QCP2fPK0k9QaxYMTlkvwas+RRjRm/L5s282EsscQbUNccaIHckG2nXQKp9T4zFrwdgQSBEDXy8v61QvhrwsYTG4nDN3oDiZ3CuuVhHisH3q88XxbKAiAwSJLCBHqBrXRyRqRyb3IV05iYidwD1HlQLmrDDslJ7wUhpI0EgjT60bt4oR3grEbZNfqY0qvc6Yqba2jAmGYDQBRso9T+FKnNRH446nRn1u0qZmBJkmJ6CdK84PhcRdB7NNpylu6D5CaIYW12lyf2FOnmf5CrjhkAAihwYtacp9zVmzaPTEy3mTiF6Ldi4htm2Gzd2CzMddeqxA31igd67mOwECAB5Vt3NmCS9gmzbqwIgSSYIMddpPtWK4zCm20HUdD0IrVHSvSjI02tRHo7y9x02CAyrdUkd1hqvmp/Kg1qwzbCf6Vypgz4VckpKmCrW5sFvh74m8LVhMzsdY0AHi5GwHWvOI3GwHD8aqvmdcRdtBhpqWVCR4EAGPSiHwT50tte/Rrq5bjg5GnQnfKB9ajcbwBxGGxiA6/pmIf2XEvP/KDWFYlBeryv/B8panSKvy/y+rp2t7vQO6Og8YFBMfwfMpuKIEmfqauuFdrWGQuCoOh7pYx6LUjljh6YmxcsHRwWAPjJJB+/wBqbCbTtjpwTVIy4WlABJiND6g1M5WxxtY/D3B0uqD/AAscp+xNPce5bv2LzWyhJn9nWfMV5hOFPhsVhjiUlWdWCoVJMMO7odDJXTzrVkknGkZdDXY2ri1sKygQJk5j6jz8zRLCaroQfeouNtK9wKwBGQ6EdZH9KgX+I2sMsXHS0dgsgEk+C1jxM1Rn6dyrc7YUBgfFoPvp+dZmTNth4sCPw/OtK54LhUd8uUnSDJkAnX2FZrY/7NekljPr/wCmtNOxcpWHsNbBuXB+/cgD0I/r9K274acn9k7Yu8AGbSyvgkAZz69PLXrWScp8NN2+hyyBnaddwNvcuv189N24ZxpFRDJa4QFIPSNAPtRY4XuLyypUg/e4cjMWMyfClUq0TAmJjpt7UqO2JOgK9ryvaogqVKlUIKlSpVCCrx1BBB1B0pE1nHNHxXs2gyYRe2fUZ2BFoHx/ef2gedWlYzFinkdQVnWJxP6NjRhBmAcm5ng6q0hFWNZBCgnxUVbxhsneX5AZuL1aAozSdZAGx3FYnwXmG5exVy5iWN1mtkAkwUIIZTbAELDAaAVrdrFXAi3Gi64EwmzqOo6SRqCx0Ok6mk6Y49kaepxuLSfNKyn852Es8Tw2JCg2cWptMTlADquhObTvLlif3DUrEsqRDOk6AJpr4GGy/WjXNltL2FuSqtC/pFsdFKzLT4kN/wAx9azBQzCUynpGo18NNz1piWtCMfTa7dh7i/FMhAzNmjQlbRI8ySNvSs85j47qS0udt9SfM1b+F8Ms3Q6OoS6d4hWaNdWG59aqXG+UWdScPcDZSZt3BleRuAYyk77xWeXTNzV8GhQeOLrklWeO2BdFvRIRMs/L3lDRPjJ+9WbC3PpVHxHJOKvkMothgiBkLgMCAOsZdo61L4LwriGGE3AotqdVuXFOnipSYFadKitlsc/3kW6sI84cduI9qxZIkHtXzbRBCg+W59loTwvhV/FW3Ism4FIVmVQAWIkaaaxEwNJFc4prIuveY9pcYzJ2UbBQPACBJq4fCvjL3Xu2cvcT9YSPFu6B7gf8tZHkWR0lt5NSjLGtRTcXg3tZbGXsSQT+sUrlT9pzI2AB+lD+H8p38bcb9Ct5rSnKHY5QY3Yk9Tqa27G8vJcxFy9dAZWtrYCkSCJJP1LAf6asHDcFbw9pbdpQiqICjQUyHpQvJPVRia/CPiFphcS5ZDIQykOwYEQQQcuhBqZynxF0NzCYmVvqXJB3cscxPuTM9ZrYMRiaz7mTh9tcYmLJghOz6ySCYgDckGIg7UGX1KmSCd7HrYhXIVQQBvI2IiNevWrPwfCqpDgDNGvn/c0Bx/LV5bmZUf8AWANCycrEagqNj9qaw/HDaJUgkjQgeI9aXKDXJuU0+A3zFctW7N67dOWdCwEsF65fA+HnWO8T4lcN2zjlsscNadbaFxIkS3e6BiDI9B4Vc+YLt3iBTDWge+yzHRZEsx6AD8q0xOTbQ4Q+BgfrLR1YTFwiQ8eIaD7UzBC+RPUZK2K9ZxAurbuoZBAYHxDD/pVe585VbF21u2x+sScviY1y++vuKjcq/pOCc4DGLldRmtMDKuk65W6gfUTqBWm8JsA21B6jN95H5VeDHWSn2M0p1uYPznxi5dSxaeQUQg+pgEkdCAse5qrW1zOuXQHujXwG34Vc/iiofGsLZkKJcxAG2gPX+ZNVLlpR+kpm6Hr0PjWmaoOL4o1Tg/cthLekIqz1zE52I9Tk/wBtWLB4dl1PXaZ1np6j8KG8n4dSTm2B67fWrlfwuYqB8sTp4+I/vrTlFuhMp1aHRxt1hbfygAAsNTA1J8yZPvSpyzwtoEAxSo9vAu2WfDNKinaiYF9IqUKzMKLtHtKlXCtqR4VCzulSpVCxVgvxdwCYfHEoigXkFw6bMSysR4Tln1JreqxH463f+MtL/wBypP8AvuUUeTZ0KvKkUfhOAuXcRaCwAJzv+yqgasfE7eulbJg8SbNu2tjMbCr2amSXLMRJgqYAIEg6jXzFZTyQlh3btVZ3ByoJIUaalsupAgaemla7y7gnFgP3mYR0ygjMA2UEACQJ+mwpGV+oLNK5O3dOjvHoDbHcbXKpBMLDEAnKx038OlY9bwzT+rdhrqvWfbf2rb+M4LJaIBbNlZ2IG7b7x4gQB0FYvxO2bWIuhR3e0aN9sxj0MUeB02hvSSVNBDC4AgFif78detCMRjXtXgHkEnedCT4Ue4ZxJ2IDZWA3ldSPAsIn1ot+hkwy2wsbNoSPTw9/rWyHkN9PKTtvYjq7tYK3wtsD5STlujXUhZ0EdGge+wbivBsa6FML2eIBU5hbupm100BMN7E+FE8Xwm+6Mbdp7gBjMGUAx1lvCR9azY8duWrx3UCNJ9+m1BmlKMfShHUdDga1N7+f9kLiNhrQU3FcEllKt3SrLEqQRIIzCtY+FVlbeELqABcuGT17gAjXoCHP1quW+MWr+HL3Ut3QHCkXVBIzKYIPzA6bg0S4PfYWOzw1km2mb5MzQXMnxJ/rXOnkhFKrEPHkapsuPEuZ7du4sL2ka5Q2UDwYmDJ3gdKkWeccNc+ZjZP/AHny/wC4aD3is0x99rerqyk9WUjX3FBzjS5yrqTudwB4mNhWZZcjlshjwQUTasfjUULDBs2oIMggeBG9O8GwiMwuuJKn9XIEBti3rBIFVXkLl9Vt9ozBlk5ABu25Yz00GnWrjbxMsBEQPat+ONu2ZHKuAne1B1gwYJ6GKyDmAN+mOltZEIAF1LM0knTpJj2rVMVrZceK01huA2VurdIl1XICegMffSJ9fGm5IOUaRWLJodj/ACfwBcHhpIDXrgBuN4eCD/Ks+5k0Re+Sw+/8qj3L7KYDmPAwZ9zqKVt2zCe8xPdUeXXyHn50cYKKpAuTbsl47hCYhMt0AxqhA7yNESp6H8aEdmyIyA6juyNzAjTzOtWiwIESJ6xQogM7nzMVIrcpvYznjXJ4uNbQQGMNcO5y5tQs7xp7JWT86YJsJxC53MveFwLsIbUgeWbMK+lsPgS/EDcPy2rIT1e4Z+wUf7qp3xj5ZXEWxcCENbgqw/aEyyHzjUedW0naCjPfcp+G46bGHAUBmYhiM2UFDqbmaDAAOunQ1snLOHRrCOvylQV9CJrE+EctXTkTtXRV7odBLLbeJidYZDA8PDofoHheFS3Ztpb+RVUL6Aafajk6gqAatjrZum1KodzFHMfUj6GlQaGVqHLZy2yf78ql2D3RQ/ibZVVR11+lT8N8i+goGXHmhxzApuyI966u7VxaOtV2Lb9Q6a9rw17VBirBfjvi5xygfsWVB9WZ2/Ait6r5i+M/Eu34teS33smS0ANZZQJAA65iVjxFWnRo6XIsc9XyZG5D4nbOIt2spViSZChpIEnoTsPDpW14DmNSUsnvKQEA2JBXUEaGYKydNxpqYyj4WcpYxbzXmw1xRlKKbqsnzRJXNGuke5rS8ByNfN1HuXVTIABkBZjHUzAB+tJyqcnsLU8a5f8AcJYjjFxsZ2IzBYBftFSQJYAKyHZgx+YTWSfErFfo3EHR7ZIYFlOoGUs0R+8IFbO/C8JhmLXrp7a8ZLu/fZhsFUQD0AUDwFAedsNZfDDtbP6RYBl3Pda1PdkT31MkCR71ULxu8itfIZjyKTrHz8zIuVuZclwie4QRrHlvV+wvMVo90MNiZ9ojzOtQeUfhJhsTNy5iXa3MrbVQr5ZMZ2MjbwArV+Acr4PBLGGsJbPV93Pq7Sx+tb3LFFL3ctX2oausnHaUdyo8Gs3exfuOiXAQe0R19HAYAgjTcQaznnH4W4q27X1y3bTkMxt/PanclD8yjxX7V9D4nDLdADAxM7129tSCDBEagjp50HvfkJzdQ8vJi/BrnDrVoYc2FW0EGa5eUP2jdXaNiDt60RXCYTDhWw93s8pzKEManyM77R4aUUs8osbrFnTICwtwoZlRjoCWGukaeIrOPiBy6MMc6cSsOVgixol0f6bchj/FFZcPSSyPmmFPNBKkbhxk2LlsJcCMHEFGAKnrBB0qum9bsoVt20t6jRFVVj2FZbynzJjsWRhQrYnWc2xQeLNIVV8z7TtWu4flBjYC3L83d5jufwjqRP7X2rX1HTrHLSzHGXkGfp6WymUAIQZVQIER0HvSw3E1d2CTCgQSCNztrVaxdw2Xa3dGUiQR5/nNN8ExpCsDuMo9Y/60tRovk0MHuerAeUDUz7CpDX9M3+0fnQrA4oMlseJcnzyxH4ip9zvKRJGkaGCJ6g9DRJAkDCcYRr1y3DZlnvaQxWAyrBmVLKDMb1YcHZK6n5zsOiiq5wrha2cQXbvZgdSO9LZZLRoxOVO9v3RR58YFkjXwo3V7ECZeFJ8BJ/v1qBZ0Fc2cQxBU/tR7Aa/yp0DUCpFAyZPwwgGdyZPr/cCnBZDAhgCDuDsfamVepaHSly2LiC8Jy/atMWtroRBRtVjynailonqI9DpXdKgbsZQxbsAD3J+pJ/OlT9KpbJQE428Op8jRbDHuL6ChXMlruhh5iimF+UegonwLjtJo9vmubdK9vSQVXYpvcfpUqVCOFQaxwuxbLW0tII/WgZR8zEktJ1LZgSTvrRmgnFsX2eLwwJAFwXbevVoR1/8AC496KPIvJG4hNFkA0P4px23Zu2rbSO0nvAEqkRGZgIWTtPgabfj1m2zJ2ill3WRmE67b0K4Zw67exlzEMStowFQjfLEMPCO96z5Vohi5lPZf1MM87pRx/E+Qu2AskpddFa4hhLpUB5II3HkTpUbi2Ba8Lht3Aq5l7QBMxdUkOo1+YiVGh2ojxHDOVJtgFgO6NoJ0nX+9KG8L4NfS8GZwLarAQEkzO50gmANaDRCUW2y45M2PIoqNryA+TubeHXnbsnWzfaA9l81sDKMoCK3dMBRoNfIVemZQMxIC7yTAjxmsB+OHDsNZxym0oFy6huXVG2ZmIDAdC0PP16ms9F98uV2Y2xtbLErPoTFbsfs5ZIKWN0n2ZseV36j6qt8zYa4WWxeS6U0bs2DZW6AxodqSY0XMw+UmYO8H8/Svm7k3mxsJcyXCTZLZtN7bmBnA6gjRh1H33DAcSS4BcUjvD5ZEMPFW8fA+1Jn0vu20U5MF47kvFYiRi+JXWT/Dw1tbQ+ssSPUVH4X8K+H2SGZLl89O1eV91QKD7zVxuY39XnEPAME6bdGgGCKz+/zvff5OyTX9nU/eftWLPllj2bNGLG58Gg8PwqW0CWba2lH7CKFH0H41O7YL8zKPUgfjWSjHXbhJ7RyZJmWAk7wJ0EzsK5kjUn3rF/FVwh/8N5Zb/iHwe3i7PaWbltcRbHdzN3XXqrRr5g/zqh2OWOI4cP8ApVlvm7rWodCsDqkkaz80GvMbxZJ7MN3m7oE9ToK2h8ayLEhoga/0rThnKbtoRlgoLZmbctY3KCr6EAnXpmj/APmjtjiIneaM4+5aun9bbnpIAn1nehbYOzqLaE6bliNa0pSfYQT8EoebiuG0ywNh118644jiFsoXuMFA2669AB1NC8JnsSEESZMmZPj0qNfsG4WFzvZt5/Lw/pTY4ZMJJdwxyZxG5iLb3LqqIcquUH5RG8kyfTwqw2RLUE5Ts9lhVQxILz5nMdfpFHcEep6/z/pQRjKMPVyDJpy2E92CKIYUyJoPxRwpFNYXi8CBFSUbWxSdMstcs0VXn4w/9ioGO44QvWfQ0Cwt9wtZcEeRNeUGwnMuGyLmuBDAlWBBB8DpSoHCXgK15GsdxVbloaETB8aNYc92qh2coD6/jVpDQKJx2EKTuzudacWoyOadVz4VTREyVSri2813SzQnYqpvxH5ev41cMmHIRkvZzcJIyAKRIjUmSIA+1XKlVxdO0HGTi7RTuWfh1hMKwuMv6RfGva3dYY7lF2Uz11PnVxpUqjbfJUpOTtiodzBxi3hMPcxF35bazA3Y7BRPUkgD1qPzdxoYPB3cQVLC3lkDeGZV0k/5qxDnf4i/+0EWzaQ27KkO2cjM7CY0Gyj8Y2itfSdHLPJeL3E5MmnaisczcXfGYq5ibwhnIhRqFUABVE+AG/UyetB8hOpGlS0jzPpXToTssV6uOJRSS4MjlYIxFvWrRyNzR+juLN6DYY6E72yeoPRfEe/jQV8MSY3J0hRJPoBRGxyRjHXMtlgPEz+QIrNnxw77DYzVbm44tmtqr9oi2yAZuMASsfvbMPDrHWqhjOMcLs/NiGuMdxbKsP8Aci1k/F+HXrLhL6sCBAmYgaQJ8PCoM1zp+z8eRLU7G48ko/Cy8cd5vsBv+FQtHVmYj7x9hQC5zJirzBV1J0CIpk+QjU0c+FHCkvYztLqLcSzB7NoIZnzASDoQIJg9Yr6Ys2rZy3AiyBo2USAdxO42H0rmZcOHBPSo2x3vZS7nyGnHsQhGV8mUzAUfMP3pEk6dfCrZwr4q4lIF5FuAdQSp+81dPjhyhba0MZh7Sqyt+va2NSG2dgN+9Et51h62SQSoJAiSBtOgn3roYMePJj1UJb3Nq4P8Q7OKYIA1u4dg0QdOhFEOJ4i61xcLh5Vimd7kTC7aE6Az4+VYVZs3AQyqwIIIO0Eag61q3DedFe7FpYdkRmL/AOXQoB1jxnrR+4WNOS4JaLxZtXNFyO5AHeaAPU+J9BRnh/A3YZnKAeCg/cmpvCgzhXz2uzIB7i6mR1JJj0FG1EVzs2d8INIDjgwFDON8My2m6Qymf9Qq03bgUSxAHnQ3H9nibJUSVcQDqN/uKUsk2q7F7J2ZQvMt25cIa5cZe2IDFf1eTIFjPEfPPWasPBbNxMXZY/KWykHbvAifwq7nIyGwLXdy5cuWLYERE7R6VAHCHXJCzkiNR+z/ANKVkctqYePS7ugy2H8K8CeVSga9qa2L0Aa7wxixIy6nrXlE3skmZNKmLK/IOkqmEH6s/wAR/KrIKqfDbhhl/wA34gVbRRSEoVO21pun0GlBJhRW52tdVytdUo0R4FSpUqhYqVKq/wA3c24fAIpvMC9whbdsHvOSQJ8lE6t08zAMSshXfjnxQWeFOn7V90tD2Ocn6JHuK+csJdysKunxS4ncxVy3euMSBK5dcqzqMo6bHXc6VRlr0XsiNY3Jd2IybllRpAgb7RpXd1T0+1DcGbmUQQPM1PW9+8SfQRXduJjaphv4f4XNxKwIVj34DbEi251120862a5xG691bb2l7EjvBQ4ZeoMxH0NY3yFjAvEcKVUlu0iCejKwJnyBJ9q+h8PYEk5YPjA1Fee9qzUcqdXtt8nbDhFy4f5GXfGLgqLw9mVDpdtkM8EjNoQp3jXrWHjC6EmvpD4zieHRBM3bY8hBLSfpHvWErgy2igsfIE/hWr2ankwapeX/AGCl+G9KI3LfF3wd9bk9wkBx/lmZHmN/rX0/wLGNesoyEEEb9NRv9K+YeK8IuqmY22C7zHQ9TG3vWi/CDnm1ZstYxN1bfZ/IzkAMh/Z13KmfY+VZfaPSX6oDcc7Vm028AMjo8OrghlI0IOhBHWQawPmvkh8Jj+wtybOIS52B81XtBbJ/eDIB4kEedaFj/ingFP8A7zMToiOZ9wIqh8+8/W8YLP6Ibmezc7XMwjYEADWeprP0eDPCXGz/AGgpuLRQSo9a5R2tsHQ5WGoMz9uo9akXryMcySVMSSI73WBO0zH4CoGKvxoK76alC5cPyZ0ndI1DlDnRGXLnaxe/aVWIDR+0vj6HarBiOeb6OEW5IjUlVJ+sVg9vEEEMDlYGQRuCOtWBeZXvMDdIzgBcwETHUgda5HU9Ik9UN14NCZteC4g9/vsxOWNT+83gNtN/pVuw1kG2qbCANOnpWSclcaBUKT813/wqPzrW8LcECsGTgHuTcEjKIcz4N4jz8DT7XlG5rpDpXFzDq26g1itN7j0qWw4pmvabtWQuwinKFloVKlSqFmf8G+ZvVauVe0qezIhLvUrpSpUuQyHc9WuqVKgHR4FSpUqhYq+UPifiHbjOJzMzZboVZJOVREATsB4UqVNx9ymBsffY6FmInYkxUUV5SrueyP5H3YqQT4d8vvUy4xivKVdlmOfIT5NMY/DR/ipX0+lKlXnPa/8AMj9B/Tdyl/F7/wCH/wD1bf8A5qiYjCoLuiKO4P2R4GlSo+lf/Hj9Zf4ies5B2Nw6ZXGVYMyIEHuncVgRH4UqVdTp/hf2B6fv9jipXDfn9jSpU5cmp8F55EwqM93MitlUFZUGDO4nY0F+JOHRMUMiqsoCcoAkydTG5rylWBv8VgxKnSpUqYuRhdeWGOWzr1b8RW7cFY5Br0FKlXKy8yBZZsOdKepUq5j5Hw+FCryvaVUEKlSpVCH/2Q==">
            <a:hlinkClick r:id="rId4"/>
          </p:cNvPr>
          <p:cNvSpPr>
            <a:spLocks noChangeAspect="1" noChangeArrowheads="1"/>
          </p:cNvSpPr>
          <p:nvPr/>
        </p:nvSpPr>
        <p:spPr bwMode="auto">
          <a:xfrm>
            <a:off x="571472" y="1857364"/>
            <a:ext cx="4991100" cy="300039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2" name="Picture 8" descr="http://scan.myspecies.info/sites/scan.myspecies.info/files/styles/medium/public/Schistosome%20life%20cycle.png?itok=XxsHINam"/>
          <p:cNvPicPr>
            <a:picLocks noChangeAspect="1" noChangeArrowheads="1"/>
          </p:cNvPicPr>
          <p:nvPr/>
        </p:nvPicPr>
        <p:blipFill>
          <a:blip r:embed="rId5"/>
          <a:srcRect/>
          <a:stretch>
            <a:fillRect/>
          </a:stretch>
        </p:blipFill>
        <p:spPr bwMode="auto">
          <a:xfrm>
            <a:off x="5857884" y="3357562"/>
            <a:ext cx="3286116" cy="2428881"/>
          </a:xfrm>
          <a:prstGeom prst="rect">
            <a:avLst/>
          </a:prstGeom>
          <a:noFill/>
        </p:spPr>
      </p:pic>
      <p:pic>
        <p:nvPicPr>
          <p:cNvPr id="1034" name="Picture 10" descr="http://www.pasteur.la/wp-content/uploads/2013/08/Activity-in-Phatang-Village.jpg"/>
          <p:cNvPicPr>
            <a:picLocks noChangeAspect="1" noChangeArrowheads="1"/>
          </p:cNvPicPr>
          <p:nvPr/>
        </p:nvPicPr>
        <p:blipFill>
          <a:blip r:embed="rId6"/>
          <a:srcRect/>
          <a:stretch>
            <a:fillRect/>
          </a:stretch>
        </p:blipFill>
        <p:spPr bwMode="auto">
          <a:xfrm>
            <a:off x="3643306" y="3071810"/>
            <a:ext cx="5500694" cy="3786190"/>
          </a:xfrm>
          <a:prstGeom prst="rect">
            <a:avLst/>
          </a:prstGeom>
          <a:noFill/>
        </p:spPr>
      </p:pic>
      <p:sp>
        <p:nvSpPr>
          <p:cNvPr id="11" name="TextBox 10"/>
          <p:cNvSpPr txBox="1"/>
          <p:nvPr/>
        </p:nvSpPr>
        <p:spPr>
          <a:xfrm>
            <a:off x="142844" y="4000504"/>
            <a:ext cx="5214974" cy="2462213"/>
          </a:xfrm>
          <a:prstGeom prst="rect">
            <a:avLst/>
          </a:prstGeom>
          <a:noFill/>
        </p:spPr>
        <p:txBody>
          <a:bodyPr wrap="square" rtlCol="0">
            <a:spAutoFit/>
          </a:bodyPr>
          <a:lstStyle/>
          <a:p>
            <a:r>
              <a:rPr lang="en-GB" sz="1400" b="1" u="sng" dirty="0" smtClean="0"/>
              <a:t>SEDIMENT</a:t>
            </a:r>
          </a:p>
          <a:p>
            <a:r>
              <a:rPr lang="en-GB" sz="1400" dirty="0" smtClean="0"/>
              <a:t>Dams interrupt sediment transfer which affects the downstream channel causing more erosion. Increased sedimentation in the still water of the reservoir shortens the life of the dam.</a:t>
            </a:r>
          </a:p>
          <a:p>
            <a:r>
              <a:rPr lang="en-GB" sz="1400" dirty="0" smtClean="0"/>
              <a:t>Erosion will increase in the delta area where 17 million people live and 50% of Vietnams rice is produced</a:t>
            </a:r>
          </a:p>
          <a:p>
            <a:r>
              <a:rPr lang="en-GB" sz="1400" dirty="0" smtClean="0"/>
              <a:t>NEEDS/GUIDANCE : Sediment routing, venting of turbidity currents, sediment flushing and sediment by-passes will promote the movement of sediment past the dam.</a:t>
            </a:r>
          </a:p>
          <a:p>
            <a:r>
              <a:rPr lang="en-GB" sz="1400" dirty="0" smtClean="0"/>
              <a:t>Sediment traps can be used with mechanical movement of sediment and sediment augmentation downstream</a:t>
            </a:r>
            <a:endParaRPr lang="en-GB" sz="1400" dirty="0"/>
          </a:p>
        </p:txBody>
      </p:sp>
      <p:pic>
        <p:nvPicPr>
          <p:cNvPr id="1036" name="Picture 12" descr="https://farm5.staticflickr.com/4005/4364719972_64aba6e560_b.jpg"/>
          <p:cNvPicPr>
            <a:picLocks noChangeAspect="1" noChangeArrowheads="1"/>
          </p:cNvPicPr>
          <p:nvPr/>
        </p:nvPicPr>
        <p:blipFill>
          <a:blip r:embed="rId7"/>
          <a:srcRect/>
          <a:stretch>
            <a:fillRect/>
          </a:stretch>
        </p:blipFill>
        <p:spPr bwMode="auto">
          <a:xfrm>
            <a:off x="0" y="3929066"/>
            <a:ext cx="5572132" cy="2928934"/>
          </a:xfrm>
          <a:prstGeom prst="rect">
            <a:avLst/>
          </a:prstGeom>
          <a:noFill/>
        </p:spPr>
      </p:pic>
      <p:sp>
        <p:nvSpPr>
          <p:cNvPr id="12" name="TextBox 11"/>
          <p:cNvSpPr txBox="1"/>
          <p:nvPr/>
        </p:nvSpPr>
        <p:spPr>
          <a:xfrm>
            <a:off x="0" y="0"/>
            <a:ext cx="5000628" cy="2246769"/>
          </a:xfrm>
          <a:prstGeom prst="rect">
            <a:avLst/>
          </a:prstGeom>
          <a:noFill/>
        </p:spPr>
        <p:txBody>
          <a:bodyPr wrap="square" rtlCol="0">
            <a:spAutoFit/>
          </a:bodyPr>
          <a:lstStyle/>
          <a:p>
            <a:r>
              <a:rPr lang="en-GB" sz="1400" b="1" u="sng" dirty="0" smtClean="0"/>
              <a:t>FISHERIES</a:t>
            </a:r>
          </a:p>
          <a:p>
            <a:r>
              <a:rPr lang="en-GB" sz="1400" dirty="0" smtClean="0"/>
              <a:t>Dams prevent fish migration and have a negative impact on aquatic ecosystems. Migration is needed for spawning and feeding. If it is prevented then fish stocks decline. This in turn leads to social/economic decline. Fishing tourism which is growing is also under threat.</a:t>
            </a:r>
          </a:p>
          <a:p>
            <a:r>
              <a:rPr lang="en-GB" sz="1400" dirty="0" smtClean="0"/>
              <a:t>NEEDS/GUIDANCE : Fish-ways and fish ladders need to be fully integrated into the schemes, to allow fish movement both up and down stream. It is proposed that schemes aim for 95% movement of all fish species</a:t>
            </a:r>
            <a:endParaRPr lang="en-GB" sz="1400" dirty="0"/>
          </a:p>
        </p:txBody>
      </p:sp>
      <p:pic>
        <p:nvPicPr>
          <p:cNvPr id="2" name="Picture 2" descr="Fishermen unload their catch in the Tonle Sap River in Cambodia. Fisheries are critical for sustaining livelihoods throughout the Mekong Basin. "/>
          <p:cNvPicPr>
            <a:picLocks noChangeAspect="1" noChangeArrowheads="1"/>
          </p:cNvPicPr>
          <p:nvPr/>
        </p:nvPicPr>
        <p:blipFill>
          <a:blip r:embed="rId8"/>
          <a:srcRect/>
          <a:stretch>
            <a:fillRect/>
          </a:stretch>
        </p:blipFill>
        <p:spPr bwMode="auto">
          <a:xfrm>
            <a:off x="0" y="0"/>
            <a:ext cx="3643306" cy="2071678"/>
          </a:xfrm>
          <a:prstGeom prst="rect">
            <a:avLst/>
          </a:prstGeom>
          <a:noFill/>
        </p:spPr>
      </p:pic>
      <p:pic>
        <p:nvPicPr>
          <p:cNvPr id="3" name="Picture 4" descr="Image showing Giant Mekong catfish"/>
          <p:cNvPicPr>
            <a:picLocks noChangeAspect="1" noChangeArrowheads="1"/>
          </p:cNvPicPr>
          <p:nvPr/>
        </p:nvPicPr>
        <p:blipFill>
          <a:blip r:embed="rId9"/>
          <a:srcRect/>
          <a:stretch>
            <a:fillRect/>
          </a:stretch>
        </p:blipFill>
        <p:spPr bwMode="auto">
          <a:xfrm>
            <a:off x="0" y="0"/>
            <a:ext cx="4143372" cy="1928802"/>
          </a:xfrm>
          <a:prstGeom prst="rect">
            <a:avLst/>
          </a:prstGeom>
          <a:noFill/>
        </p:spPr>
      </p:pic>
      <p:sp>
        <p:nvSpPr>
          <p:cNvPr id="1030" name="AutoShape 6" descr="data:image/jpeg;base64,/9j/4AAQSkZJRgABAQAAAQABAAD/2wCEAAkGBxQSEhUUExQWFhUVFx4aGRgYGRkYGBoYGRgYHBgaGhoaHCggHBwlGxQXITEhJSkrLi4uFx8zODMsNygtLisBCgoKDg0OFxAQGywkHxwsLCwsLCwsLCwsLCwsLCwsLCwsLCwsLCwsLCwsLCwsLCwsLCwsLCwsLCwsLCwsLCwsLP/AABEIAMIBAwMBIgACEQEDEQH/xAAcAAABBQEBAQAAAAAAAAAAAAADAAIEBQYBBwj/xABDEAABAgMFBQUFBQcDBAMAAAABAhEAAyEEEjFBUQVhcYGRBhMiobEyUsHR8BRCYnLhBxUjgqKy8TNTkjRDwtIkNXP/xAAZAQEBAQEBAQAAAAAAAAAAAAAAAQIDBAX/xAAlEQEAAgICAgICAgMAAAAAAAAAARECEiExE1EDQTJhBIEiQnH/2gAMAwEAAhEDEQA/AN28deBXo6FR6acbGeE8DeE8SixQqO3oDChS2K8J4FHXhSWLejl8QJ4UKLECo68CvDWGTrSlAdSgH1gWkPHHiNPtqEB1LAHXHcKwBO2JJBPeCmoIPQhzELWIMcKoq5m3pIDhRO4A/H6pFTP7S3kqTcZwwL5/4hcFtOuekYkV3wR48/l7Tm3QDUJNA308SjtebMSR3l0EYAM3A4xNi22Bjt6MVa9sLUhKXNMw7k5OY4ntHNoL4pXAOaYaRN4Lbe9HHjD2rbcxf3yGFLpuv0xgMjbM0A+MgbyD03w3hLb144VNjGG/fMwhPjJbfWvmecRJttUQ16hL1OfDnDdLegyrQlRISoEjEDGOTLShNFLSDvIEefInNgelD11jl7MgY13cfKJ5BvZu0ZSSypiRhnrhDZm0pQTevhQ3VNd0YITQXAdx89+UM751MxDRPINvM29JD+I+HcfLrDTt+SzgklnZm5VjFLtKUhy+dPrlEZFuLOTjkw9Yu81wW3MztFLDMlZJ3AebwFXaaXkhZ6CvWMcLXewU0E75mzO+M+TJLa0dpJeaVPyPxhRklsS5FeEKL5SmrVt3RI5n9IarbpyAHU8IGnZydfSCJsMvfG9pb1lw7bW+CfrnHP3xM1HSCiyS9CYIUI0+HxibSRhKINsTPe8hHP3vMfHoBFghhkIIlUWJNJVn7xmnC90/SGLtk78dOIi3JMccxdjT9qE2yap2vc3MBmTJhGKj1jS3oaRu8ozseNl5q1gOQQGzx5xWr2k/H630jcrlghiARwgX2JHuJ/4iF+zxsQraFRTjxgJt5vHfzjeK2fLwuIb8o+UMTsmUC4loG8AD0hcel0n2yrOge0/+NY6VAaYc/SNZ+7ke6joPlDP3ZLcnu0V/CIxR42SVNWTgABnSHypt4llBxlXdX9I1R2XK/wBtH/ER0bLlJwloHBIESjRkps4hgnHQRFXa1YOHGJy69I3QsSPdT0EL7Cgv4EnVxCDx/ti5awADV9zsfnDp6ksLwVXIU842X2FHuDpDfsEv3RCjxsZLmAJe4RuL4axHnE+I3eBDtjhvjdKsEs4pEcOzZfuCLHB42C+3lLnM/DPWGTrWohqg/VI3X7kk/wC2noIf+65fut9ZRbj0njY+yS1nI4YksRDLTOu5urcaRszsxD1TX63wJexZRxl+vzjMd8njefTZxJcv+kNVNo0b1XZ2R/t+Z+cIdnZJoJY6l/V467x6PGxUhSgkljg4oMjjBJE0FVX6Y+cbMbDlg+yeF44dYb+5ZQL3a7yr5xiZs8bPKnoeqV9f1jkXx2DZ/wDbHVfzhRnTH9tarPvUjTFsc9IIOHlFTMkiYqqeLgjocP8AEWUpBZnjUS1yITw6Qgv6pHO7HvHkIcEDfFC7zfCM36rDxKAxSY6z5Q5Au8joMFcfTR1KQcvKJQj39CYeX+jBSjcT9boaGBrTkYlKaVnpHQvh0hKIhKQPot6wDr26FfENQPp44WhYIFCOmaHypoGjgH0SPjDQsZ4ecLD+9GjfXGEFjlHVFqsz4c9PnCIuqanEEEeUTYohNB/x+scE0Yf5gZL4t06QWUA1XL5A5+kNhwTwc6cIciuHxYGElJJZI+HmcYapBdix3OCYWCy0uWoWxqH8x5QNY0B5j4w1IahDHLGOE5OerfCJaup4dK9aGHKmHMciPLCHBd1qk6MHHnBitJxBJOF1IDQEZLF3F36w3QiBvPIfOCqlADHHUEN6iIqw49oecASWg6EPmzsM8I4opwCgeKTBBZFAOL1cGI+dI6iUCHLvoaPzioAtTe7yhO+DDn6PBZk8geION7U6HCBieCcvP/2hYY6ve/qHzhQRS3yH9UcgB9zD+45QhN5Qiv6rHRHDK4mOCWYdfP1+scrrEHbp0jl1sflDm4wuvWIOcvOEpzkOphAbhCVWCuXdfnCFw5n06Q4EDNzveOGY2DcozKizNMG4/GGXDqK8Hjl1Rc+Zp6wIHBq8BEsPund0hyVqzdukdAIxHkx6c4532j8XHygOrU4HhPnDQ2/oSfSElOZ+Pq0OQK1HrAOwDg1fc4hhJJ13NB0XRm2ogqZ6AzGuuJ6xAyRZb2ZSeAgvdamgDYh6DfV4Mmrsp9xPwyMR1KUz3Cz1Lh4okOkB6E8QDpq0R5pBoUjnd/8AascCinXj/gD6MHkqSPD4aaBniWBCTmkNww9YIiXoTzo/kIMuaBkK73PzhimVnTnTpFsOMpQprj4j8EkQGVISalqZUr1Ag0pBDEXTx1ht1lUCa1ox+MA1EoHNI3Xm9DDhZQc08yD8KxLL4AO3BuDmGgKqLpfNiD6YRRXKsRT7JTyYfGEUTE6HdeJ8gqLADj1GW+BzE1yPQn0iCNMTewDbmenHHygSJIGKqbwW6mvnFku6WqoHkG5EQlSQ2LkasfoRBAVOljAr5M3JzCgpkbm/lHyhQFK8ITOccu/X1SEkNlHSUEv8o441jjA5GBlolg0tL/ehzUr1gbhsHhONIlqVBnDyYQUNIYs1wgEV1DDpBu8u+0kjdhAQ+kdvHNMQSJkwA0KaaXfUYw28Swc1w/SAkjhEuVLFxyUmuDm8OWDUiBk1BTmcfqsJSio0DeY/zApqdAfWGJJGrHGAkpk3icSQNRlEmXKSkVGOGJO+j1ivSrkBzgi5xOZiWqWVglkgf8fOsMqDVi24GkBlTFClGOuEHKVgsSm6NA/rlCwjPIPu8APgILKkKIc3m3wSzTksQpN46gUHTF4OuSEsBTP2j5ZQ2KBEkag8SK+ZaOiSgVuhW6jeTQOYpQzOOoB5N84eieAmrg9XrRqxJmPsPX3ZAZKU8zjrA0y6PUjDPHdDhKvVSkuKuU8NKDOEqxrooqATlU4cGhfoISOIOILsfMwVMopN68X3hzvq8dKkpzBIxxryaOS0m/gpt2vFhrDoKc2hION1h+nRoYLSBkocWLtygy7iVFPiLZ6+UCvy1PeJFevlWLYPKUFq3Nj+kBmTA5GPF8NSkQ1aEDK8NQ78MB6wWVOa6QC3IU4H5wtCNnSReBodQU13uC8M7tbOMvykH9OcGtM5GZIbAh6nSIi8glTP7wJc/WsLFiJ71MtDt7wHlCisEtX+4j/j+kKJYo3OnrCB3wkTCcoJe3RuJDO8MJzoI6TuhrkZQkPSrKHCGXnxEIPAP5xy/CG+EeI5wCIBjijHW4R0n6+jAMEJQhwO6OpD/dfhWAHeji1EJSo0CiQHerYnqw6xLlWFayA10Es+mutdxi2C0pIATgGApQCgH9MZy4hY5ZizzKOotU5jIkfCDFYoxd9INaJspKlXigKclioAh1FsYLI2gk+FKgrQDxcgxPGOW89U3rCunzmBZUUM7b86VOVcX4XoFpf1qHenKNXOUCcC/keLH4RVbRs0pSTeCHrRSwmv5qlNa74u/wBTBrCTI7VXT4pJS+aDeRiBgBeDqwpnFzYtoWe0JpaLyskhR/sUb2RjCqkmolqSqpISVC+SlJa6H8QdQLjTCI08JUQFJAN4JBbC8J6UvnQSkFvwxuIYl6WhKUpJDqII1PyHIwaz2pGF0F8Xp/SKR5fK2hPlVlzDcCEKuqIWK3UlgoEAX1dIvdjdowotOSLvvJBofxBy44YaGGsltp9qCMjWjA/MuBDftbMR4Q3u5biDWJNlSgodMwEKFCkP+hG8c4ZJoDeMxdaAKS3MM4iTYFMtJUKKIbCgqM83iTZkTE+NNQ2F4kdKQ6wS73jKAFYuNOdIlLtL0A6YGLAhpnA1MtIPMNCKpasUjPNx5B4LaEIT7Sl4YNTkdI7Y7WgE0vDekZ8MoWBsg0CE8RVjvo8JSykuAxwevrEibPQwqlJ+sgISrSLrXgdSadIqIyFuQlrx1Jb/ADBJtqAp3QYby482MdQUAe0L3Et1eIylY083rx/WCrG7+BHMh/SORVfajoT/ACJPnCiXCM1eGojr6EQYWc5pbjT1g8uwKOCX4AnzAI8401SJfG6OhY1icrZpAdQu8QB6qEck7Pvey5bl511hZUIYVvhPFnK2Q4BDkEPi4/tEF/dbaPz9b7RLThSvCfjF4Nn1FU1oKJO+rp3QVViZhmdKDyAhYz6STg55RIlWJat3H9MDxaLeZJupd3LEsXUHGVXESACk4VAZ2wDZDLOLYrUbNCfaL7vnUdXMW32WVLTUjkxfybm0Vm0LoJMxdVJavAsw1iILSSwSgqAob1AWZvT0iTJS4TtFiyUiqscSzurk0VKQtS1MSz0qWaOzgqnekJBcAAgCobWuL5xEmbXSkXZYKt6jTMYPuzjMy1EKfb0lSZpe9hksJzORiulrul3OL1mp+Ai02skzbijmDgwFC4/uMREWQaRnaGoxlZWe0d4lwL1KsgqApql4ZabIZmKCSfv93MdmwJKFD0iEtRQClLgGtCfPpDQQakHpCygbRYZuHdzixo1Gqzh0jDGOhM1NxEyRMnB3MxS0CYlgQDepfa8qinxxg5Af2SQd0AmWkJK7wICADxSR6uCG4RYyScTZ3ZpSRfkLC0iUUXaXgbpKbyATWmRyigsgIE0MQpKQoVo14JUOq0n+WI1k27NlTlzEt48UGqSkOwOjDMVjSqnWe3IWZf8ADnKQyk1yUlVfeqkVFdRHWJ9udekTZe3Fyi6VMCxKTVJIrUa0xDHfHoOwO1smaAFpuro1QHP4VYHgWOjmPLrNKmS5ipU0e1LWH3JQpQIIxF5AMBsUx1JS7BVHOFWqYTBb3z7IFi8hbirgM41Bf5QOdYCWZg2AfzwxjzXYPaidZlXCStKXBSSyktQhKjluLiNDZ+2stWN5FK+Ac6pJP9MZoaaWhSD42Ib2Q1eUV9oQmbMPhu1a6xfU4UfhECRtqSuqJgJNWvh34Kunyiaja7YnH3mTvo7RJVy12WWkUvY6V/SLDZVncOAoNqcR6xXTLQk51PLzCojnaE1Lm8eTtyYxm4vgpeTroJJCaVLlIblQwI3D7JA8xy6xAsfdzlG8VAgeKpqdHPKLJKUAAIDsMAotzrUxqwSVLDBiCNQkGFEuVeYYjdCioDJsSRkB+UXfSAKlJUhRLAuqp0SsjPcmKu19oSFMkAPheLF2/wA9IiLtqizVd6Ze0dPnC1SFzQQBiU1fUivpC+0AX1BRS7EmmdcCDiW4xDAXgABQjWhx4YxyZLIDqWGaocCnIRm1pdbKni4ElWGD5uxH9wh4tqL2O74+geKCVaZISSTeZgQbxLhIFGplAZm0kAslLUcFgMyDw/WF+imitO0UBqgsSaY4EfGAq2i9QlR5H5RlB2jWGYHE0Jo2D0A3xy37aniWVoUAz0CXZvZxd3Y9Ilrw0szaKhedBwONBhvxgM+1ziT4roc1FaVjBHtpPZpgBf3FFB87w8otLBaTOKf4dqADf9tUxNPxBvSLycJtptUtJcTCpRD08Tg5vhpnHZ+2ZivYISCAaDxVDmvHMaRHtOzgLpOIACgEqDFLjAj3bvN4MlDAFILUAdKiHyBwxfXOJJEo0mUtZvKJURVya4A8/wBIlpkDE88hm3KsWEpBYOgaBgU1IY/eU7gmGzbKFEi490A1UTi+QYZRJxmVuFaShSkJNTQOMAThiWIcwNc0BvArc6Ql2iwlJKTkkNW4AGpmW1+MY7ZfayZ3sx/4klcw/wANb0TgkpOKVXQMIeOaN1ypRTeVU3yyQTQBKU9XUfWEieoJSVJTV8DSjPvzETRIRaEgySSQ7yz/AKgBbAfeG8QGfs1ZCQzBIOJSmt5TveIjlnExLUZAfazonzPxii7Ud6tJKGZgFACpAJIbmcOEaJezDcT4kJLlzecXQEt7L53ob+6ATWYH/CFk+g9YkbYyTzDzSzLvUOMFRMUhYUklKklwoUIMbKd2UsypjLmTgpQKvAhIBYgfeUa+IZRj7WAiauUVXilRSCzXmwo5Y8zHqxytymKbDZHaSXaGlWgIStiAs+FJJSU6eBRdnw4RB2z2em2d1J8UsY1BIG8fEeUUKNkzlPdkzVflQo+gjW7Bn22TKCF2cqQHpN/hkCjAFZDChxfGHXR2qrbaGtEzW8p95/zWDyLUCC9DpjSL6fseyzkrmzkmzqqpRExExOpPhJ36RWnsmJgKrPaETRuNRxFW6xdolKlGlJBpQ0g1mmrljwLWncCQOmEVVs2fPkUWk6OMOuHnBEbToHBeNIvrPt6YBUJWQMSLp6oaLazdqQlIC5SkuHcKCgd7TE14gxiJM91fmD/XWLNKCZKCalK1JrpRQbmpfUQobWwdopV4MtCeKCjT71Q5G7KL6wbRlzHCCVMcZa5a8shRRoWwjyZKg+74wRcgcN4xG+JRb2g7TlinjprKmP8A2xyPGp1otEtRQJ84BJIotbUOVYUKlbaJaZaiyErU9fEQAfI5747Kt5QhSfCGHho7OTgVOcYGLVRDYhJFIj2WbLQ5my1L3XgAxqKM701jj26INs2tNQpKxMW+HtH50go7TrUGWELH40j+5LK84nqXYVgPLmJYvdJLE6Eu7QG0dmbNfKZdpKTQhKkvRQBSxYPQxqksXZ20pRIBQE3ixKVOkXqOygTgXxygk1KL9JgBAUkpWCg3nTxT91WcZm1yu6UA94EO7NmQaOdNY0uyEiZbfH4ghPeMdSElL7nU/KFFrKy7BKDfmqSgVYe0qoOlMznnE6wSky/9ILU6fvLLMkjAJIZzjBZyVTlKJZxQCuXwJJh1gT/FCS1Ekf0kiNRizaTszZ4JvBEuXWtxCQS6dQAXc+UWY2em6QolW9Rc4D5RIs0u6OvqYMItIqptgSEhg4duRGe4GsUVrlBS2FLpGrGtX3ikam2LASH94RUqCTMKioJCWBcjxbxAQEm9UCjtnShGW9oipVdmMDigHoTT+rzivtXaezSKd9LIS7gG8Wc0ZLmvwjP7S7fyQpKpUuYshN1zdQk4YYlqaQF922t3dWVZpeX4E1957zB6eFzyEea7ADkj8Qg3aHtXOtl0FKEJRgEuakM5JxNNBjFPs+2KlLc1Bx+cUeiCUQykkpIwIoQd0TpW1grw2lwTQTUjh7aeJxiJY5gUgKBcKcjqYdaJQI4j5RKsulxapF1CC4Um6wUKg+JRx1YxHRahLBUkXjeSliHB7xYSXAyulXlFPY7dNsygZfsn2kKqk10yO8RoZO0BaQoyVqExg8pZDgYm4cxh+mEY0qbb24oCbaJpIIs6QcKShTDNSSasOm6GpVaMQ6QScF3XLB6JIfERFKZqVEG8CMQVEGHW2WWlpcUS+eKiT6MOUZUUyllytSP5ion4w2zSULReE4OCaBJFU0Iw1ByiPs+zImTLhmhBu3vZdxgWYxN2fseXKBecVgLJohqrKiBVXHpCY4GV7Y2q6BKC3Kg6twGA5n0jLpnFLFJKTkQSCKnMRvrdsGyzJipizOWTkVoQkaCiHYDfHU7IsaaizhQAxUuYquJpfA8o1E1DMxcqWx9rp0uX42m1AdeJHioSMfZxLxIlbXsNopMlmUo5pwfk4/pEXkmXJHsyJCQDQGUgkNm6nIxhtptpSlQCrvhJDeHD8rBou0fSUq7T2NN29ImBSThl8x1IiNa7NPk2ZN4EqE5T/luJbCmL9Ipds9oppMlMuasd0gBwojxMLzEHgORiXYO209CWmHvA71cKwb2hjgMXjUTKVCIm1NUhjviWnailAUGJfTc0XVk2jYrWQlSO7WosPCzk6FND/MBDLX2PcFUhYUA7scNxKSQ/Fou0faUjbQmC/Ul7iHxx7tMKAbd2JPVOJSF3bqGZmpLSPhCjrExSU2kq02VsFjfXpidIfP7laSZYJ4tiASMq4ecZ+dYAAzRZ7HRqQHUkVoKk0oPxHrHliIdeVfOWg4U4frBVgKEgvgCl9bqnHQKioXJKFKQo+ySkjgW+HlFtsmx99KS6wlMqYok5m8lJYdIQekPbMkm4wJJKxQP94EPp7XrGj7MSEicshaVKElF5Id0sEip3lJip7RWoSJLo9pRugjItU13CH/svmA/aFYk3QSf5jG6vlL+m+2dLfxe8CetfRIgVolkTCUO5DDIAuUk8hB7LaES7OmYtV1KEVJyF1ueOEYHtD2wmzSUyHlIci9/3FOcX+7yrvjTL0G3bfs9lQO+mpCm9l3WX0SHOekZXan7SwHEiQpX4phujkkOT5Rh7LYitTJSpaycgSTTE/ONLYuxE6YHmFMoEYHxK6Jp5wFTtDthbpw/1RLTpLSB5qc+cZ+1BSw81a1n8SifUx6fZexVnSl1lcw8bowGSa+cW52ZKky1d3KSjwmoSL1U0ri7tGJyop4XI2BOmE3ZZFKXvCDVNPE2RJ5RK252cVZZUtUxaSpaiyEuaAVLltRlnHo3dlU3fXqw+UYLt3bO8tJSC6ZQCBo/3j/yJH8sZxymcmpiIhSJlUeBTpdYMFhqV4Q1da4PHRlZbG2gqVSpSSzPgTmI2FmtQWkMQXD+bfQjDoGG5afVvjFj2bXcVMJyWfMAtEuhqJqcIr7RKzDg0IILEcCM4tCoFLvm3PfEWdLcRtBbF2kolFrBWnKaB4gNC2P1SL+bYgsJVK/iIugAprwcCMlMlggA5P8YBs+dNkKeSpmrd+6que+MZYW1jlTQ/uqcLV3gRdR3JS6lISHKsKqfCJSbKyEpVNSg3iouSp9KpBce11gEq2S7UbrmVOo4yPz5V3QPaFgUm4hQNENiWPjWcsaEdYxVRy1djy7LJSHVPKhX2UPTmRHVTrMKgzFAV9tKcjiAC2EViZCwQEswybLnzgw2SurEDEfp5xm8VqU2btKQgFSJAUwepUob3qBDLXtRE2wqmKlygruCpkpZlFJOR4Q222d5UuWVhJUg+I4VwcgHK7jrDLR2cKbMqV30sHuu7epYkM90C9pGmXkwIKmiX3FaRqZHYBAI7y1ONESWc1wK5g00izldlLMkODOW3vKSgf0pPrG9oSpYqX4QTuLcw0KdbVIWohSkkEh0kgtXSNtN2fZpdBISr8ylq/wDJvKCyZ8tAJFnlpqTRCX3MSHhvFJqy6e1FpYfxnoKkJJw1hRrU7ZmNQEDIR2JstCqnPQNSOlYKVDn0ioEuYndj5f5g9me85V04RyjiXXtJ7Qyk+GbV1eFTCt4AMphqkp5gxobDYrklMoBAoL1CSVYuS9WOHART2aSZqUgV8SFl9GIV6JjQhTRqe2Y9MN2/QUplIJFSomml1s95iZ+y2W0qer8YHQCn9UV37Q5zzUJ0Q/VR/wDURc/s0pZZpZz3iuHsI3R1j8WPuUztRalqRJsssE32UQM2JCRwcEngINszsWAxnlz7iTTmrPl1i82cgULC97L53Xdn4kxcCWVH61hKIFmsyZboloCRokNkznfFlJlM74mJUiSlONafIfGKcbdld/3IUVKcg3agEVYnVshhnGZ4UW0slLk3bqnoWemcZjbPbSyS0AGaCTUpR4zQuxIoC4GJzip/bPIT3Mld0BXe3ScyChRAPNPlHlAESIstsLZ2wUVEyEBOJCl1Ls3sinUmMlMKlpWtRdTuSc7x/wAxJs6KHgfSI0x0oWkhrzEbw+IIoRvEaiIhJlKQrw/WkCmHCJlkspuBSgyaY5nRoq502u7yixMSLBJoCPeT6xZbBLqnA5rEUUm0CnEcqxd7EUy5v5x6RnLpYXwJBpmfp4kSZ4wVjEZCqwrQjw5kgGvBouMpMDKx1H184HNlNgz/AAcxHsM4uQo0ybz50iyUl29Y6Mq8o8RcVcYY5sX3NFpsftStDonp72UkkP8AeHzwxiOZOJ+s/nFbPk4tR1K3YkxJiyJbqT3c1PeSFBQ90nxDg+MBnTroVkQD6Ritk2tdnX3iXoKgYKxZxhGjsu2pNs8M7+FOwvDBWFCCGPkY4ZfFzcOuPycK7trMF+QlJp3t2h926GPTCJ86YSCki7wP4v1iBtnspajaEqQi9LM9Uy8FpugKLvU48I0S7CkO60kvq+b5PDLjgjlTmWojFRESfshIdTl9VEjo8Te8QB7VNydOLQObtKSAKqL70gcaPSMf5NcI6bKq6ac44ux0FcPjEidtJMpCQoJN/wAbF6P7ODZAREn7dH3SAfwp+vOLrMSlwX2EaQo7J2s4BdXlHYf2IE+cgnxKrocvqnSGSigGihpjBphlE1YH836RWbWtMmXKKk3CrBIcmp+QrGamZb6aDshMKlFLeyDXWtA+GAPGNB374ekZz9nqSbMqYqveTCeSQE+oMaVaWjpLDzft1Me0nchI+P8A5RrP2c2Z7Coh3MxXwHwjDdrJz2qb+ZugA+Eekfs9ZOzZZbFUw/1q+UdfqGPa32Y5u63vr0jSoSEjkTFTsCWO7vZuQN1Hjzv9qXbkqUuyWdXhDpnLH3jnLB90YE54auRN7Vdt1T5hsthUQKiZPGlL3dkZZXs8tY5sOSmVNkpRgFNvqc+JJjBdi5v8dSdUehT8438js+m1FJWtUoyVu6PCspWE0BxSHSC++OOc806RHFpPb+2yZ3d2dK0qmy5omLQK+EImJUklmSoiZuNMo8pt+zzLmKSPEybxZvCMC7E4H1EaLtDsyVZLetQACHTcRVwDLTeU7vi9SaknSLbaNjC0lSUlRIIuskFSWBYEp1emp1rHHP5tM49S4ZZa5MrsCxd8VpZRZFGwCno53gEf4cXPZ7YnfpVLXLSO6BBJSoKvLCSkpUAcGcAggPgXiFsyxzLPMJCQwSy1KLMCKhNReqGvVHJ4kdqrXNs6KEJ7wm6ElQUBecqpQKqxq/ioBE+TLLLLXGe+kyn6hC7RrCZy0AAhFGpR9boAfDAVijtQB8JUro8RpC7qSp3Uo615786wBUz1j04Y1FLEHTEEGL3Yi1C/fFVEHjSKqYj0eAyretLVjfbcNzZpsTAfCRqCPSKvs3IVOlKW4LFqcKv1hS9oXZplqcUz+EIgG7u7wh8i33R4vePTXyiQqXpgYrrVKZ41CSu0zHFKh4hql0c+8T/UYjWC1lDg1q/IBm8onSlBaXGpx4uY12whT00LYUrEJVncKpFvaZdKe8IGZbwLP2L2omyGRMebKzCqkcHi/XJRaU97ZJjPUoJccsxzpwjJKRVNKux84AnvJKgqUopUNMCHz1jM4txku7RZVv4iRqMOXBzHPsCRdcvhxrQQbZ/auXOZFpSErFL1Wxxp9cYubbZAQCkOLyWI0vCvCOVTEt8TCt2lKvzPZepHIeEeggS7DQs2EXdqli87YQEITU4RznLlvXhVS5ZAZx0hRYFKdIULKRZFmQw8CegjP9uJQAlMAHKsB+WFChh2uf4th2I/6KTwV/eqLmbhChRZV5B2j/6id/8Aor+4x6n2K/8Aq5PA/wB6oUKO7jC0mTCmw2gpJBEpRBBYgiWWIIwMfO7xyFFRe9jj/wDJTwPwj1DZZYralB5M3rChR4fn/N2w6hie3U1QtqlAkHu01BY+zrFkmcqviPsKOJxvAvxerwoUcf5PWLy/N2f2uDzpSTUFaHBwLhLuM8Yov2pH+MgZBJbc7O0KFGf4neH/ACUjuGRWKc4IgVPL4QoUfU+nVLQXZ9DFRrx+cchRYG8/Zio3Z4elPSI/ab/WTxhQoqfa3sh8CeIiPaBjxMKFEklCScYtbD/pjif7oUKLCH2g+z+eHysOcchRpJV9rxRwiPbDVP5vjChQIQbYkMfrONX2EnKKEgqJAejloUKMZN49tNtOkwgUrFer5QoUeX/aXp+gTChQo0y//9k=">
            <a:hlinkClick r:id="rId10"/>
          </p:cNvPr>
          <p:cNvSpPr>
            <a:spLocks noChangeAspect="1" noChangeArrowheads="1"/>
          </p:cNvSpPr>
          <p:nvPr/>
        </p:nvSpPr>
        <p:spPr bwMode="auto">
          <a:xfrm>
            <a:off x="539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QSEhUUExQWFhUVFx4aGRgYGRkYGBoYGRgYHBgaGhoaHCggHBwlGxQXITEhJSkrLi4uFx8zODMsNygtLisBCgoKDg0OFxAQGywkHxwsLCwsLCwsLCwsLCwsLCwsLCwsLCwsLCwsLCwsLCwsLCwsLCwsLCwsLCwsLCwsLCwsLP/AABEIAMIBAwMBIgACEQEDEQH/xAAcAAABBQEBAQAAAAAAAAAAAAADAAIEBQYBBwj/xABDEAABAgMFBQUFBQcDBAMAAAABAhEAAyEEEjFBUQVhcYGRBhMiobEyUsHR8BRCYnLhBxUjgqKy8TNTkjRDwtIkNXP/xAAZAQEBAQEBAQAAAAAAAAAAAAAAAQIDBAX/xAAlEQEAAgICAgICAgMAAAAAAAAAARECEiExE1EDQTJhBIEiQnH/2gAMAwEAAhEDEQA/AN28deBXo6FR6acbGeE8DeE8SixQqO3oDChS2K8J4FHXhSWLejl8QJ4UKLECo68CvDWGTrSlAdSgH1gWkPHHiNPtqEB1LAHXHcKwBO2JJBPeCmoIPQhzELWIMcKoq5m3pIDhRO4A/H6pFTP7S3kqTcZwwL5/4hcFtOuekYkV3wR48/l7Tm3QDUJNA308SjtebMSR3l0EYAM3A4xNi22Bjt6MVa9sLUhKXNMw7k5OY4ntHNoL4pXAOaYaRN4Lbe9HHjD2rbcxf3yGFLpuv0xgMjbM0A+MgbyD03w3hLb144VNjGG/fMwhPjJbfWvmecRJttUQ16hL1OfDnDdLegyrQlRISoEjEDGOTLShNFLSDvIEefInNgelD11jl7MgY13cfKJ5BvZu0ZSSypiRhnrhDZm0pQTevhQ3VNd0YITQXAdx89+UM751MxDRPINvM29JD+I+HcfLrDTt+SzgklnZm5VjFLtKUhy+dPrlEZFuLOTjkw9Yu81wW3MztFLDMlZJ3AebwFXaaXkhZ6CvWMcLXewU0E75mzO+M+TJLa0dpJeaVPyPxhRklsS5FeEKL5SmrVt3RI5n9IarbpyAHU8IGnZydfSCJsMvfG9pb1lw7bW+CfrnHP3xM1HSCiyS9CYIUI0+HxibSRhKINsTPe8hHP3vMfHoBFghhkIIlUWJNJVn7xmnC90/SGLtk78dOIi3JMccxdjT9qE2yap2vc3MBmTJhGKj1jS3oaRu8ozseNl5q1gOQQGzx5xWr2k/H630jcrlghiARwgX2JHuJ/4iF+zxsQraFRTjxgJt5vHfzjeK2fLwuIb8o+UMTsmUC4loG8AD0hcel0n2yrOge0/+NY6VAaYc/SNZ+7ke6joPlDP3ZLcnu0V/CIxR42SVNWTgABnSHypt4llBxlXdX9I1R2XK/wBtH/ER0bLlJwloHBIESjRkps4hgnHQRFXa1YOHGJy69I3QsSPdT0EL7Cgv4EnVxCDx/ti5awADV9zsfnDp6ksLwVXIU842X2FHuDpDfsEv3RCjxsZLmAJe4RuL4axHnE+I3eBDtjhvjdKsEs4pEcOzZfuCLHB42C+3lLnM/DPWGTrWohqg/VI3X7kk/wC2noIf+65fut9ZRbj0njY+yS1nI4YksRDLTOu5urcaRszsxD1TX63wJexZRxl+vzjMd8njefTZxJcv+kNVNo0b1XZ2R/t+Z+cIdnZJoJY6l/V467x6PGxUhSgkljg4oMjjBJE0FVX6Y+cbMbDlg+yeF44dYb+5ZQL3a7yr5xiZs8bPKnoeqV9f1jkXx2DZ/wDbHVfzhRnTH9tarPvUjTFsc9IIOHlFTMkiYqqeLgjocP8AEWUpBZnjUS1yITw6Qgv6pHO7HvHkIcEDfFC7zfCM36rDxKAxSY6z5Q5Au8joMFcfTR1KQcvKJQj39CYeX+jBSjcT9boaGBrTkYlKaVnpHQvh0hKIhKQPot6wDr26FfENQPp44WhYIFCOmaHypoGjgH0SPjDQsZ4ecLD+9GjfXGEFjlHVFqsz4c9PnCIuqanEEEeUTYohNB/x+scE0Yf5gZL4t06QWUA1XL5A5+kNhwTwc6cIciuHxYGElJJZI+HmcYapBdix3OCYWCy0uWoWxqH8x5QNY0B5j4w1IahDHLGOE5OerfCJaup4dK9aGHKmHMciPLCHBd1qk6MHHnBitJxBJOF1IDQEZLF3F36w3QiBvPIfOCqlADHHUEN6iIqw49oecASWg6EPmzsM8I4opwCgeKTBBZFAOL1cGI+dI6iUCHLvoaPzioAtTe7yhO+DDn6PBZk8geION7U6HCBieCcvP/2hYY6ve/qHzhQRS3yH9UcgB9zD+45QhN5Qiv6rHRHDK4mOCWYdfP1+scrrEHbp0jl1sflDm4wuvWIOcvOEpzkOphAbhCVWCuXdfnCFw5n06Q4EDNzveOGY2DcozKizNMG4/GGXDqK8Hjl1Rc+Zp6wIHBq8BEsPund0hyVqzdukdAIxHkx6c4532j8XHygOrU4HhPnDQ2/oSfSElOZ+Pq0OQK1HrAOwDg1fc4hhJJ13NB0XRm2ogqZ6AzGuuJ6xAyRZb2ZSeAgvdamgDYh6DfV4Mmrsp9xPwyMR1KUz3Cz1Lh4okOkB6E8QDpq0R5pBoUjnd/8AascCinXj/gD6MHkqSPD4aaBniWBCTmkNww9YIiXoTzo/kIMuaBkK73PzhimVnTnTpFsOMpQprj4j8EkQGVISalqZUr1Ag0pBDEXTx1ht1lUCa1ox+MA1EoHNI3Xm9DDhZQc08yD8KxLL4AO3BuDmGgKqLpfNiD6YRRXKsRT7JTyYfGEUTE6HdeJ8gqLADj1GW+BzE1yPQn0iCNMTewDbmenHHygSJIGKqbwW6mvnFku6WqoHkG5EQlSQ2LkasfoRBAVOljAr5M3JzCgpkbm/lHyhQFK8ITOccu/X1SEkNlHSUEv8o441jjA5GBlolg0tL/ehzUr1gbhsHhONIlqVBnDyYQUNIYs1wgEV1DDpBu8u+0kjdhAQ+kdvHNMQSJkwA0KaaXfUYw28Swc1w/SAkjhEuVLFxyUmuDm8OWDUiBk1BTmcfqsJSio0DeY/zApqdAfWGJJGrHGAkpk3icSQNRlEmXKSkVGOGJO+j1ivSrkBzgi5xOZiWqWVglkgf8fOsMqDVi24GkBlTFClGOuEHKVgsSm6NA/rlCwjPIPu8APgILKkKIc3m3wSzTksQpN46gUHTF4OuSEsBTP2j5ZQ2KBEkag8SK+ZaOiSgVuhW6jeTQOYpQzOOoB5N84eieAmrg9XrRqxJmPsPX3ZAZKU8zjrA0y6PUjDPHdDhKvVSkuKuU8NKDOEqxrooqATlU4cGhfoISOIOILsfMwVMopN68X3hzvq8dKkpzBIxxryaOS0m/gpt2vFhrDoKc2hION1h+nRoYLSBkocWLtygy7iVFPiLZ6+UCvy1PeJFevlWLYPKUFq3Nj+kBmTA5GPF8NSkQ1aEDK8NQ78MB6wWVOa6QC3IU4H5wtCNnSReBodQU13uC8M7tbOMvykH9OcGtM5GZIbAh6nSIi8glTP7wJc/WsLFiJ71MtDt7wHlCisEtX+4j/j+kKJYo3OnrCB3wkTCcoJe3RuJDO8MJzoI6TuhrkZQkPSrKHCGXnxEIPAP5xy/CG+EeI5wCIBjijHW4R0n6+jAMEJQhwO6OpD/dfhWAHeji1EJSo0CiQHerYnqw6xLlWFayA10Es+mutdxi2C0pIATgGApQCgH9MZy4hY5ZizzKOotU5jIkfCDFYoxd9INaJspKlXigKclioAh1FsYLI2gk+FKgrQDxcgxPGOW89U3rCunzmBZUUM7b86VOVcX4XoFpf1qHenKNXOUCcC/keLH4RVbRs0pSTeCHrRSwmv5qlNa74u/wBTBrCTI7VXT4pJS+aDeRiBgBeDqwpnFzYtoWe0JpaLyskhR/sUb2RjCqkmolqSqpISVC+SlJa6H8QdQLjTCI08JUQFJAN4JBbC8J6UvnQSkFvwxuIYl6WhKUpJDqII1PyHIwaz2pGF0F8Xp/SKR5fK2hPlVlzDcCEKuqIWK3UlgoEAX1dIvdjdowotOSLvvJBofxBy44YaGGsltp9qCMjWjA/MuBDftbMR4Q3u5biDWJNlSgodMwEKFCkP+hG8c4ZJoDeMxdaAKS3MM4iTYFMtJUKKIbCgqM83iTZkTE+NNQ2F4kdKQ6wS73jKAFYuNOdIlLtL0A6YGLAhpnA1MtIPMNCKpasUjPNx5B4LaEIT7Sl4YNTkdI7Y7WgE0vDekZ8MoWBsg0CE8RVjvo8JSykuAxwevrEibPQwqlJ+sgISrSLrXgdSadIqIyFuQlrx1Jb/ADBJtqAp3QYby482MdQUAe0L3Et1eIylY083rx/WCrG7+BHMh/SORVfajoT/ACJPnCiXCM1eGojr6EQYWc5pbjT1g8uwKOCX4AnzAI8401SJfG6OhY1icrZpAdQu8QB6qEck7Pvey5bl511hZUIYVvhPFnK2Q4BDkEPi4/tEF/dbaPz9b7RLThSvCfjF4Nn1FU1oKJO+rp3QVViZhmdKDyAhYz6STg55RIlWJat3H9MDxaLeZJupd3LEsXUHGVXESACk4VAZ2wDZDLOLYrUbNCfaL7vnUdXMW32WVLTUjkxfybm0Vm0LoJMxdVJavAsw1iILSSwSgqAob1AWZvT0iTJS4TtFiyUiqscSzurk0VKQtS1MSz0qWaOzgqnekJBcAAgCobWuL5xEmbXSkXZYKt6jTMYPuzjMy1EKfb0lSZpe9hksJzORiulrul3OL1mp+Ai02skzbijmDgwFC4/uMREWQaRnaGoxlZWe0d4lwL1KsgqApql4ZabIZmKCSfv93MdmwJKFD0iEtRQClLgGtCfPpDQQakHpCygbRYZuHdzixo1Gqzh0jDGOhM1NxEyRMnB3MxS0CYlgQDepfa8qinxxg5Af2SQd0AmWkJK7wICADxSR6uCG4RYyScTZ3ZpSRfkLC0iUUXaXgbpKbyATWmRyigsgIE0MQpKQoVo14JUOq0n+WI1k27NlTlzEt48UGqSkOwOjDMVjSqnWe3IWZf8ADnKQyk1yUlVfeqkVFdRHWJ9udekTZe3Fyi6VMCxKTVJIrUa0xDHfHoOwO1smaAFpuro1QHP4VYHgWOjmPLrNKmS5ipU0e1LWH3JQpQIIxF5AMBsUx1JS7BVHOFWqYTBb3z7IFi8hbirgM41Bf5QOdYCWZg2AfzwxjzXYPaidZlXCStKXBSSyktQhKjluLiNDZ+2stWN5FK+Ac6pJP9MZoaaWhSD42Ib2Q1eUV9oQmbMPhu1a6xfU4UfhECRtqSuqJgJNWvh34Kunyiaja7YnH3mTvo7RJVy12WWkUvY6V/SLDZVncOAoNqcR6xXTLQk51PLzCojnaE1Lm8eTtyYxm4vgpeTroJJCaVLlIblQwI3D7JA8xy6xAsfdzlG8VAgeKpqdHPKLJKUAAIDsMAotzrUxqwSVLDBiCNQkGFEuVeYYjdCioDJsSRkB+UXfSAKlJUhRLAuqp0SsjPcmKu19oSFMkAPheLF2/wA9IiLtqizVd6Ze0dPnC1SFzQQBiU1fUivpC+0AX1BRS7EmmdcCDiW4xDAXgABQjWhx4YxyZLIDqWGaocCnIRm1pdbKni4ElWGD5uxH9wh4tqL2O74+geKCVaZISSTeZgQbxLhIFGplAZm0kAslLUcFgMyDw/WF+imitO0UBqgsSaY4EfGAq2i9QlR5H5RlB2jWGYHE0Jo2D0A3xy37aniWVoUAz0CXZvZxd3Y9Ilrw0szaKhedBwONBhvxgM+1ziT4roc1FaVjBHtpPZpgBf3FFB87w8otLBaTOKf4dqADf9tUxNPxBvSLycJtptUtJcTCpRD08Tg5vhpnHZ+2ZivYISCAaDxVDmvHMaRHtOzgLpOIACgEqDFLjAj3bvN4MlDAFILUAdKiHyBwxfXOJJEo0mUtZvKJURVya4A8/wBIlpkDE88hm3KsWEpBYOgaBgU1IY/eU7gmGzbKFEi490A1UTi+QYZRJxmVuFaShSkJNTQOMAThiWIcwNc0BvArc6Ql2iwlJKTkkNW4AGpmW1+MY7ZfayZ3sx/4klcw/wANb0TgkpOKVXQMIeOaN1ypRTeVU3yyQTQBKU9XUfWEieoJSVJTV8DSjPvzETRIRaEgySSQ7yz/AKgBbAfeG8QGfs1ZCQzBIOJSmt5TveIjlnExLUZAfazonzPxii7Ud6tJKGZgFACpAJIbmcOEaJezDcT4kJLlzecXQEt7L53ob+6ATWYH/CFk+g9YkbYyTzDzSzLvUOMFRMUhYUklKklwoUIMbKd2UsypjLmTgpQKvAhIBYgfeUa+IZRj7WAiauUVXilRSCzXmwo5Y8zHqxytymKbDZHaSXaGlWgIStiAs+FJJSU6eBRdnw4RB2z2em2d1J8UsY1BIG8fEeUUKNkzlPdkzVflQo+gjW7Bn22TKCF2cqQHpN/hkCjAFZDChxfGHXR2qrbaGtEzW8p95/zWDyLUCC9DpjSL6fseyzkrmzkmzqqpRExExOpPhJ36RWnsmJgKrPaETRuNRxFW6xdolKlGlJBpQ0g1mmrljwLWncCQOmEVVs2fPkUWk6OMOuHnBEbToHBeNIvrPt6YBUJWQMSLp6oaLazdqQlIC5SkuHcKCgd7TE14gxiJM91fmD/XWLNKCZKCalK1JrpRQbmpfUQobWwdopV4MtCeKCjT71Q5G7KL6wbRlzHCCVMcZa5a8shRRoWwjyZKg+74wRcgcN4xG+JRb2g7TlinjprKmP8A2xyPGp1otEtRQJ84BJIotbUOVYUKlbaJaZaiyErU9fEQAfI5747Kt5QhSfCGHho7OTgVOcYGLVRDYhJFIj2WbLQ5my1L3XgAxqKM701jj26INs2tNQpKxMW+HtH50go7TrUGWELH40j+5LK84nqXYVgPLmJYvdJLE6Eu7QG0dmbNfKZdpKTQhKkvRQBSxYPQxqksXZ20pRIBQE3ixKVOkXqOygTgXxygk1KL9JgBAUkpWCg3nTxT91WcZm1yu6UA94EO7NmQaOdNY0uyEiZbfH4ghPeMdSElL7nU/KFFrKy7BKDfmqSgVYe0qoOlMznnE6wSky/9ILU6fvLLMkjAJIZzjBZyVTlKJZxQCuXwJJh1gT/FCS1Ekf0kiNRizaTszZ4JvBEuXWtxCQS6dQAXc+UWY2em6QolW9Rc4D5RIs0u6OvqYMItIqptgSEhg4duRGe4GsUVrlBS2FLpGrGtX3ikam2LASH94RUqCTMKioJCWBcjxbxAQEm9UCjtnShGW9oipVdmMDigHoTT+rzivtXaezSKd9LIS7gG8Wc0ZLmvwjP7S7fyQpKpUuYshN1zdQk4YYlqaQF922t3dWVZpeX4E1957zB6eFzyEea7ADkj8Qg3aHtXOtl0FKEJRgEuakM5JxNNBjFPs+2KlLc1Bx+cUeiCUQykkpIwIoQd0TpW1grw2lwTQTUjh7aeJxiJY5gUgKBcKcjqYdaJQI4j5RKsulxapF1CC4Um6wUKg+JRx1YxHRahLBUkXjeSliHB7xYSXAyulXlFPY7dNsygZfsn2kKqk10yO8RoZO0BaQoyVqExg8pZDgYm4cxh+mEY0qbb24oCbaJpIIs6QcKShTDNSSasOm6GpVaMQ6QScF3XLB6JIfERFKZqVEG8CMQVEGHW2WWlpcUS+eKiT6MOUZUUyllytSP5ion4w2zSULReE4OCaBJFU0Iw1ByiPs+zImTLhmhBu3vZdxgWYxN2fseXKBecVgLJohqrKiBVXHpCY4GV7Y2q6BKC3Kg6twGA5n0jLpnFLFJKTkQSCKnMRvrdsGyzJipizOWTkVoQkaCiHYDfHU7IsaaizhQAxUuYquJpfA8o1E1DMxcqWx9rp0uX42m1AdeJHioSMfZxLxIlbXsNopMlmUo5pwfk4/pEXkmXJHsyJCQDQGUgkNm6nIxhtptpSlQCrvhJDeHD8rBou0fSUq7T2NN29ImBSThl8x1IiNa7NPk2ZN4EqE5T/luJbCmL9Ipds9oppMlMuasd0gBwojxMLzEHgORiXYO209CWmHvA71cKwb2hjgMXjUTKVCIm1NUhjviWnailAUGJfTc0XVk2jYrWQlSO7WosPCzk6FND/MBDLX2PcFUhYUA7scNxKSQ/Fou0faUjbQmC/Ul7iHxx7tMKAbd2JPVOJSF3bqGZmpLSPhCjrExSU2kq02VsFjfXpidIfP7laSZYJ4tiASMq4ecZ+dYAAzRZ7HRqQHUkVoKk0oPxHrHliIdeVfOWg4U4frBVgKEgvgCl9bqnHQKioXJKFKQo+ySkjgW+HlFtsmx99KS6wlMqYok5m8lJYdIQekPbMkm4wJJKxQP94EPp7XrGj7MSEicshaVKElF5Id0sEip3lJip7RWoSJLo9pRugjItU13CH/svmA/aFYk3QSf5jG6vlL+m+2dLfxe8CetfRIgVolkTCUO5DDIAuUk8hB7LaES7OmYtV1KEVJyF1ueOEYHtD2wmzSUyHlIci9/3FOcX+7yrvjTL0G3bfs9lQO+mpCm9l3WX0SHOekZXan7SwHEiQpX4phujkkOT5Rh7LYitTJSpaycgSTTE/ONLYuxE6YHmFMoEYHxK6Jp5wFTtDthbpw/1RLTpLSB5qc+cZ+1BSw81a1n8SifUx6fZexVnSl1lcw8bowGSa+cW52ZKky1d3KSjwmoSL1U0ri7tGJyop4XI2BOmE3ZZFKXvCDVNPE2RJ5RK252cVZZUtUxaSpaiyEuaAVLltRlnHo3dlU3fXqw+UYLt3bO8tJSC6ZQCBo/3j/yJH8sZxymcmpiIhSJlUeBTpdYMFhqV4Q1da4PHRlZbG2gqVSpSSzPgTmI2FmtQWkMQXD+bfQjDoGG5afVvjFj2bXcVMJyWfMAtEuhqJqcIr7RKzDg0IILEcCM4tCoFLvm3PfEWdLcRtBbF2kolFrBWnKaB4gNC2P1SL+bYgsJVK/iIugAprwcCMlMlggA5P8YBs+dNkKeSpmrd+6que+MZYW1jlTQ/uqcLV3gRdR3JS6lISHKsKqfCJSbKyEpVNSg3iouSp9KpBce11gEq2S7UbrmVOo4yPz5V3QPaFgUm4hQNENiWPjWcsaEdYxVRy1djy7LJSHVPKhX2UPTmRHVTrMKgzFAV9tKcjiAC2EViZCwQEswybLnzgw2SurEDEfp5xm8VqU2btKQgFSJAUwepUob3qBDLXtRE2wqmKlygruCpkpZlFJOR4Q222d5UuWVhJUg+I4VwcgHK7jrDLR2cKbMqV30sHuu7epYkM90C9pGmXkwIKmiX3FaRqZHYBAI7y1ONESWc1wK5g00izldlLMkODOW3vKSgf0pPrG9oSpYqX4QTuLcw0KdbVIWohSkkEh0kgtXSNtN2fZpdBISr8ylq/wDJvKCyZ8tAJFnlpqTRCX3MSHhvFJqy6e1FpYfxnoKkJJw1hRrU7ZmNQEDIR2JstCqnPQNSOlYKVDn0ioEuYndj5f5g9me85V04RyjiXXtJ7Qyk+GbV1eFTCt4AMphqkp5gxobDYrklMoBAoL1CSVYuS9WOHART2aSZqUgV8SFl9GIV6JjQhTRqe2Y9MN2/QUplIJFSomml1s95iZ+y2W0qer8YHQCn9UV37Q5zzUJ0Q/VR/wDURc/s0pZZpZz3iuHsI3R1j8WPuUztRalqRJsssE32UQM2JCRwcEngINszsWAxnlz7iTTmrPl1i82cgULC97L53Xdn4kxcCWVH61hKIFmsyZboloCRokNkznfFlJlM74mJUiSlONafIfGKcbdld/3IUVKcg3agEVYnVshhnGZ4UW0slLk3bqnoWemcZjbPbSyS0AGaCTUpR4zQuxIoC4GJzip/bPIT3Mld0BXe3ScyChRAPNPlHlAESIstsLZ2wUVEyEBOJCl1Ls3sinUmMlMKlpWtRdTuSc7x/wAxJs6KHgfSI0x0oWkhrzEbw+IIoRvEaiIhJlKQrw/WkCmHCJlkspuBSgyaY5nRoq502u7yixMSLBJoCPeT6xZbBLqnA5rEUUm0CnEcqxd7EUy5v5x6RnLpYXwJBpmfp4kSZ4wVjEZCqwrQjw5kgGvBouMpMDKx1H184HNlNgz/AAcxHsM4uQo0ybz50iyUl29Y6Mq8o8RcVcYY5sX3NFpsftStDonp72UkkP8AeHzwxiOZOJ+s/nFbPk4tR1K3YkxJiyJbqT3c1PeSFBQ90nxDg+MBnTroVkQD6Ritk2tdnX3iXoKgYKxZxhGjsu2pNs8M7+FOwvDBWFCCGPkY4ZfFzcOuPycK7trMF+QlJp3t2h926GPTCJ86YSCki7wP4v1iBtnspajaEqQi9LM9Uy8FpugKLvU48I0S7CkO60kvq+b5PDLjgjlTmWojFRESfshIdTl9VEjo8Te8QB7VNydOLQObtKSAKqL70gcaPSMf5NcI6bKq6ac44ux0FcPjEidtJMpCQoJN/wAbF6P7ODZAREn7dH3SAfwp+vOLrMSlwX2EaQo7J2s4BdXlHYf2IE+cgnxKrocvqnSGSigGihpjBphlE1YH836RWbWtMmXKKk3CrBIcmp+QrGamZb6aDshMKlFLeyDXWtA+GAPGNB374ekZz9nqSbMqYqveTCeSQE+oMaVaWjpLDzft1Me0nchI+P8A5RrP2c2Z7Coh3MxXwHwjDdrJz2qb+ZugA+Eekfs9ZOzZZbFUw/1q+UdfqGPa32Y5u63vr0jSoSEjkTFTsCWO7vZuQN1Hjzv9qXbkqUuyWdXhDpnLH3jnLB90YE54auRN7Vdt1T5hsthUQKiZPGlL3dkZZXs8tY5sOSmVNkpRgFNvqc+JJjBdi5v8dSdUehT8438js+m1FJWtUoyVu6PCspWE0BxSHSC++OOc806RHFpPb+2yZ3d2dK0qmy5omLQK+EImJUklmSoiZuNMo8pt+zzLmKSPEybxZvCMC7E4H1EaLtDsyVZLetQACHTcRVwDLTeU7vi9SaknSLbaNjC0lSUlRIIuskFSWBYEp1emp1rHHP5tM49S4ZZa5MrsCxd8VpZRZFGwCno53gEf4cXPZ7YnfpVLXLSO6BBJSoKvLCSkpUAcGcAggPgXiFsyxzLPMJCQwSy1KLMCKhNReqGvVHJ4kdqrXNs6KEJ7wm6ElQUBecqpQKqxq/ioBE+TLLLLXGe+kyn6hC7RrCZy0AAhFGpR9boAfDAVijtQB8JUro8RpC7qSp3Uo615786wBUz1j04Y1FLEHTEEGL3Yi1C/fFVEHjSKqYj0eAyretLVjfbcNzZpsTAfCRqCPSKvs3IVOlKW4LFqcKv1hS9oXZplqcUz+EIgG7u7wh8i33R4vePTXyiQqXpgYrrVKZ41CSu0zHFKh4hql0c+8T/UYjWC1lDg1q/IBm8onSlBaXGpx4uY12whT00LYUrEJVncKpFvaZdKe8IGZbwLP2L2omyGRMebKzCqkcHi/XJRaU97ZJjPUoJccsxzpwjJKRVNKux84AnvJKgqUopUNMCHz1jM4txku7RZVv4iRqMOXBzHPsCRdcvhxrQQbZ/auXOZFpSErFL1Wxxp9cYubbZAQCkOLyWI0vCvCOVTEt8TCt2lKvzPZepHIeEeggS7DQs2EXdqli87YQEITU4RznLlvXhVS5ZAZx0hRYFKdIULKRZFmQw8CegjP9uJQAlMAHKsB+WFChh2uf4th2I/6KTwV/eqLmbhChRZV5B2j/6id/8Aor+4x6n2K/8Aq5PA/wB6oUKO7jC0mTCmw2gpJBEpRBBYgiWWIIwMfO7xyFFRe9jj/wDJTwPwj1DZZYralB5M3rChR4fn/N2w6hie3U1QtqlAkHu01BY+zrFkmcqviPsKOJxvAvxerwoUcf5PWLy/N2f2uDzpSTUFaHBwLhLuM8Yov2pH+MgZBJbc7O0KFGf4neH/ACUjuGRWKc4IgVPL4QoUfU+nVLQXZ9DFRrx+cchRYG8/Zio3Z4elPSI/ab/WTxhQoqfa3sh8CeIiPaBjxMKFEklCScYtbD/pjif7oUKLCH2g+z+eHysOcchRpJV9rxRwiPbDVP5vjChQIQbYkMfrONX2EnKKEgqJAejloUKMZN49tNtOkwgUrFer5QoUeX/aXp+gTChQo0y//9k=">
            <a:hlinkClick r:id="rId10"/>
          </p:cNvPr>
          <p:cNvSpPr>
            <a:spLocks noChangeAspect="1" noChangeArrowheads="1"/>
          </p:cNvSpPr>
          <p:nvPr/>
        </p:nvSpPr>
        <p:spPr bwMode="auto">
          <a:xfrm>
            <a:off x="539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10" descr="http://www.internationalrivers.org/files/styles/600-height/public/images/blog_entry/Ame%20Trandem/imgp2496.jpg?itok=fJIuHVJ0"/>
          <p:cNvPicPr>
            <a:picLocks noChangeAspect="1" noChangeArrowheads="1"/>
          </p:cNvPicPr>
          <p:nvPr/>
        </p:nvPicPr>
        <p:blipFill>
          <a:blip r:embed="rId11"/>
          <a:srcRect/>
          <a:stretch>
            <a:fillRect/>
          </a:stretch>
        </p:blipFill>
        <p:spPr bwMode="auto">
          <a:xfrm>
            <a:off x="63500" y="-136525"/>
            <a:ext cx="5151442" cy="2922583"/>
          </a:xfrm>
          <a:prstGeom prst="rect">
            <a:avLst/>
          </a:prstGeom>
          <a:noFill/>
        </p:spPr>
      </p:pic>
      <p:sp>
        <p:nvSpPr>
          <p:cNvPr id="18" name="TextBox 17"/>
          <p:cNvSpPr txBox="1"/>
          <p:nvPr/>
        </p:nvSpPr>
        <p:spPr>
          <a:xfrm>
            <a:off x="0" y="2285992"/>
            <a:ext cx="2643174" cy="1600438"/>
          </a:xfrm>
          <a:prstGeom prst="rect">
            <a:avLst/>
          </a:prstGeom>
          <a:noFill/>
        </p:spPr>
        <p:txBody>
          <a:bodyPr wrap="square" rtlCol="0">
            <a:spAutoFit/>
          </a:bodyPr>
          <a:lstStyle/>
          <a:p>
            <a:r>
              <a:rPr lang="en-GB" sz="1400" b="1" dirty="0" smtClean="0"/>
              <a:t>XAYABURI DAM    LAOS</a:t>
            </a:r>
          </a:p>
          <a:p>
            <a:r>
              <a:rPr lang="en-GB" sz="1400" dirty="0" smtClean="0"/>
              <a:t>Proposed 1260 megawatts of electricity</a:t>
            </a:r>
          </a:p>
          <a:p>
            <a:r>
              <a:rPr lang="en-GB" sz="1400" dirty="0" smtClean="0"/>
              <a:t>90% of which is expected to be exported to Thailand which gets 80% of its energy from fossil fuels at the moment</a:t>
            </a:r>
            <a:endParaRPr lang="en-GB" sz="1400" dirty="0"/>
          </a:p>
        </p:txBody>
      </p:sp>
      <p:pic>
        <p:nvPicPr>
          <p:cNvPr id="10" name="Picture 12" descr="http://www.thecambodiaherald.com/images/upload/cambodia/NTU2ZjU1ZGYxYmI1ODkxNWFlMTAwY2M5ZmRhNjQ4/760_450/xayaburi%20dam.gif"/>
          <p:cNvPicPr>
            <a:picLocks noChangeAspect="1" noChangeArrowheads="1"/>
          </p:cNvPicPr>
          <p:nvPr/>
        </p:nvPicPr>
        <p:blipFill>
          <a:blip r:embed="rId12"/>
          <a:srcRect/>
          <a:stretch>
            <a:fillRect/>
          </a:stretch>
        </p:blipFill>
        <p:spPr bwMode="auto">
          <a:xfrm>
            <a:off x="0" y="1285860"/>
            <a:ext cx="7239000" cy="3067050"/>
          </a:xfrm>
          <a:prstGeom prst="rect">
            <a:avLst/>
          </a:prstGeom>
          <a:noFill/>
        </p:spPr>
      </p:pic>
      <p:pic>
        <p:nvPicPr>
          <p:cNvPr id="1038" name="Picture 14" descr="http://farm9.staticflickr.com/8165/7448761466_5371e84c8c_z.jpg"/>
          <p:cNvPicPr>
            <a:picLocks noChangeAspect="1" noChangeArrowheads="1"/>
          </p:cNvPicPr>
          <p:nvPr/>
        </p:nvPicPr>
        <p:blipFill>
          <a:blip r:embed="rId13"/>
          <a:srcRect/>
          <a:stretch>
            <a:fillRect/>
          </a:stretch>
        </p:blipFill>
        <p:spPr bwMode="auto">
          <a:xfrm>
            <a:off x="0" y="1214422"/>
            <a:ext cx="4762500" cy="3571875"/>
          </a:xfrm>
          <a:prstGeom prst="rect">
            <a:avLst/>
          </a:prstGeom>
          <a:noFill/>
        </p:spPr>
      </p:pic>
      <p:pic>
        <p:nvPicPr>
          <p:cNvPr id="1040" name="Picture 16" descr="http://www.cleanbiz.asia/sites/default/files/illegal_work_at_xayaburi_dam_site.jpg"/>
          <p:cNvPicPr>
            <a:picLocks noChangeAspect="1" noChangeArrowheads="1"/>
          </p:cNvPicPr>
          <p:nvPr/>
        </p:nvPicPr>
        <p:blipFill>
          <a:blip r:embed="rId14"/>
          <a:srcRect/>
          <a:stretch>
            <a:fillRect/>
          </a:stretch>
        </p:blipFill>
        <p:spPr bwMode="auto">
          <a:xfrm>
            <a:off x="0" y="1285860"/>
            <a:ext cx="4929190" cy="400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linds(horizontal)">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blinds(horizontal)">
                                      <p:cBhvr>
                                        <p:cTn id="47" dur="500"/>
                                        <p:tgtEl>
                                          <p:spTgt spid="10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1032"/>
                                        </p:tgtEl>
                                      </p:cBhvr>
                                    </p:animEffect>
                                    <p:set>
                                      <p:cBhvr>
                                        <p:cTn id="52" dur="1" fill="hold">
                                          <p:stCondLst>
                                            <p:cond delay="499"/>
                                          </p:stCondLst>
                                        </p:cTn>
                                        <p:tgtEl>
                                          <p:spTgt spid="10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blinds(horizontal)">
                                      <p:cBhvr>
                                        <p:cTn id="57" dur="500"/>
                                        <p:tgtEl>
                                          <p:spTgt spid="10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1034"/>
                                        </p:tgtEl>
                                      </p:cBhvr>
                                    </p:animEffect>
                                    <p:set>
                                      <p:cBhvr>
                                        <p:cTn id="62" dur="1" fill="hold">
                                          <p:stCondLst>
                                            <p:cond delay="499"/>
                                          </p:stCondLst>
                                        </p:cTn>
                                        <p:tgtEl>
                                          <p:spTgt spid="10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36"/>
                                        </p:tgtEl>
                                        <p:attrNameLst>
                                          <p:attrName>style.visibility</p:attrName>
                                        </p:attrNameLst>
                                      </p:cBhvr>
                                      <p:to>
                                        <p:strVal val="visible"/>
                                      </p:to>
                                    </p:set>
                                    <p:animEffect transition="in" filter="blinds(horizontal)">
                                      <p:cBhvr>
                                        <p:cTn id="72" dur="500"/>
                                        <p:tgtEl>
                                          <p:spTgt spid="103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1036"/>
                                        </p:tgtEl>
                                      </p:cBhvr>
                                    </p:animEffect>
                                    <p:set>
                                      <p:cBhvr>
                                        <p:cTn id="77" dur="1" fill="hold">
                                          <p:stCondLst>
                                            <p:cond delay="499"/>
                                          </p:stCondLst>
                                        </p:cTn>
                                        <p:tgtEl>
                                          <p:spTgt spid="103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blinds(horizontal)">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2"/>
                                        </p:tgtEl>
                                      </p:cBhvr>
                                    </p:animEffect>
                                    <p:set>
                                      <p:cBhvr>
                                        <p:cTn id="92" dur="1" fill="hold">
                                          <p:stCondLst>
                                            <p:cond delay="499"/>
                                          </p:stCondLst>
                                        </p:cTn>
                                        <p:tgtEl>
                                          <p:spTgt spid="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blinds(horizontal)">
                                      <p:cBhvr>
                                        <p:cTn id="97" dur="5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nodeType="clickEffect">
                                  <p:stCondLst>
                                    <p:cond delay="0"/>
                                  </p:stCondLst>
                                  <p:childTnLst>
                                    <p:animEffect transition="out" filter="blinds(horizontal)">
                                      <p:cBhvr>
                                        <p:cTn id="101" dur="500"/>
                                        <p:tgtEl>
                                          <p:spTgt spid="3"/>
                                        </p:tgtEl>
                                      </p:cBhvr>
                                    </p:animEffect>
                                    <p:set>
                                      <p:cBhvr>
                                        <p:cTn id="102" dur="1" fill="hold">
                                          <p:stCondLst>
                                            <p:cond delay="499"/>
                                          </p:stCondLst>
                                        </p:cTn>
                                        <p:tgtEl>
                                          <p:spTgt spid="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blinds(horizontal)">
                                      <p:cBhvr>
                                        <p:cTn id="107" dur="5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xit" presetSubtype="10" fill="hold" nodeType="clickEffect">
                                  <p:stCondLst>
                                    <p:cond delay="0"/>
                                  </p:stCondLst>
                                  <p:childTnLst>
                                    <p:animEffect transition="out" filter="blinds(horizontal)">
                                      <p:cBhvr>
                                        <p:cTn id="111" dur="500"/>
                                        <p:tgtEl>
                                          <p:spTgt spid="9"/>
                                        </p:tgtEl>
                                      </p:cBhvr>
                                    </p:animEffect>
                                    <p:set>
                                      <p:cBhvr>
                                        <p:cTn id="112" dur="1" fill="hold">
                                          <p:stCondLst>
                                            <p:cond delay="499"/>
                                          </p:stCondLst>
                                        </p:cTn>
                                        <p:tgtEl>
                                          <p:spTgt spid="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blinds(horizontal)">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blinds(horizontal)">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nodeType="clickEffect">
                                  <p:stCondLst>
                                    <p:cond delay="0"/>
                                  </p:stCondLst>
                                  <p:childTnLst>
                                    <p:animEffect transition="out" filter="blinds(horizontal)">
                                      <p:cBhvr>
                                        <p:cTn id="126" dur="500"/>
                                        <p:tgtEl>
                                          <p:spTgt spid="10"/>
                                        </p:tgtEl>
                                      </p:cBhvr>
                                    </p:animEffect>
                                    <p:set>
                                      <p:cBhvr>
                                        <p:cTn id="127" dur="1" fill="hold">
                                          <p:stCondLst>
                                            <p:cond delay="499"/>
                                          </p:stCondLst>
                                        </p:cTn>
                                        <p:tgtEl>
                                          <p:spTgt spid="1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1038"/>
                                        </p:tgtEl>
                                        <p:attrNameLst>
                                          <p:attrName>style.visibility</p:attrName>
                                        </p:attrNameLst>
                                      </p:cBhvr>
                                      <p:to>
                                        <p:strVal val="visible"/>
                                      </p:to>
                                    </p:set>
                                    <p:animEffect transition="in" filter="blinds(horizontal)">
                                      <p:cBhvr>
                                        <p:cTn id="132" dur="500"/>
                                        <p:tgtEl>
                                          <p:spTgt spid="10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nodeType="clickEffect">
                                  <p:stCondLst>
                                    <p:cond delay="0"/>
                                  </p:stCondLst>
                                  <p:childTnLst>
                                    <p:animEffect transition="out" filter="blinds(horizontal)">
                                      <p:cBhvr>
                                        <p:cTn id="136" dur="500"/>
                                        <p:tgtEl>
                                          <p:spTgt spid="1038"/>
                                        </p:tgtEl>
                                      </p:cBhvr>
                                    </p:animEffect>
                                    <p:set>
                                      <p:cBhvr>
                                        <p:cTn id="137" dur="1" fill="hold">
                                          <p:stCondLst>
                                            <p:cond delay="499"/>
                                          </p:stCondLst>
                                        </p:cTn>
                                        <p:tgtEl>
                                          <p:spTgt spid="1038"/>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1040"/>
                                        </p:tgtEl>
                                        <p:attrNameLst>
                                          <p:attrName>style.visibility</p:attrName>
                                        </p:attrNameLst>
                                      </p:cBhvr>
                                      <p:to>
                                        <p:strVal val="visible"/>
                                      </p:to>
                                    </p:set>
                                    <p:animEffect transition="in" filter="blinds(horizontal)">
                                      <p:cBhvr>
                                        <p:cTn id="142" dur="1000"/>
                                        <p:tgtEl>
                                          <p:spTgt spid="1040"/>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xit" presetSubtype="10" fill="hold" nodeType="clickEffect">
                                  <p:stCondLst>
                                    <p:cond delay="0"/>
                                  </p:stCondLst>
                                  <p:childTnLst>
                                    <p:animEffect transition="out" filter="blinds(horizontal)">
                                      <p:cBhvr>
                                        <p:cTn id="146" dur="1000"/>
                                        <p:tgtEl>
                                          <p:spTgt spid="1040"/>
                                        </p:tgtEl>
                                      </p:cBhvr>
                                    </p:animEffect>
                                    <p:set>
                                      <p:cBhvr>
                                        <p:cTn id="147" dur="1" fill="hold">
                                          <p:stCondLst>
                                            <p:cond delay="9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p:bldP spid="7" grpId="0"/>
      <p:bldP spid="11" grpId="0"/>
      <p:bldP spid="12"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365</Words>
  <Application>Microsoft Office PowerPoint</Application>
  <PresentationFormat>On-screen Show (4:3)</PresentationFormat>
  <Paragraphs>28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cp:revision>
  <dcterms:created xsi:type="dcterms:W3CDTF">2015-03-29T12:54:53Z</dcterms:created>
  <dcterms:modified xsi:type="dcterms:W3CDTF">2015-03-29T16:28:20Z</dcterms:modified>
</cp:coreProperties>
</file>